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5.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6" r:id="rId1"/>
    <p:sldMasterId id="2147483708" r:id="rId2"/>
    <p:sldMasterId id="2147483680" r:id="rId3"/>
    <p:sldMasterId id="2147483694" r:id="rId4"/>
    <p:sldMasterId id="2147483921" r:id="rId5"/>
    <p:sldMasterId id="2147483940" r:id="rId6"/>
    <p:sldMasterId id="2147483957" r:id="rId7"/>
    <p:sldMasterId id="2147484021" r:id="rId8"/>
    <p:sldMasterId id="2147484043" r:id="rId9"/>
    <p:sldMasterId id="2147484079" r:id="rId10"/>
    <p:sldMasterId id="2147484097" r:id="rId11"/>
    <p:sldMasterId id="2147484115" r:id="rId12"/>
    <p:sldMasterId id="2147484133" r:id="rId13"/>
    <p:sldMasterId id="2147484151" r:id="rId14"/>
    <p:sldMasterId id="2147484169" r:id="rId15"/>
    <p:sldMasterId id="2147484187" r:id="rId16"/>
    <p:sldMasterId id="2147484205" r:id="rId17"/>
    <p:sldMasterId id="2147484223" r:id="rId18"/>
  </p:sldMasterIdLst>
  <p:notesMasterIdLst>
    <p:notesMasterId r:id="rId74"/>
  </p:notesMasterIdLst>
  <p:handoutMasterIdLst>
    <p:handoutMasterId r:id="rId75"/>
  </p:handoutMasterIdLst>
  <p:sldIdLst>
    <p:sldId id="331" r:id="rId19"/>
    <p:sldId id="403" r:id="rId20"/>
    <p:sldId id="398" r:id="rId21"/>
    <p:sldId id="345" r:id="rId22"/>
    <p:sldId id="447" r:id="rId23"/>
    <p:sldId id="336" r:id="rId24"/>
    <p:sldId id="451" r:id="rId25"/>
    <p:sldId id="453" r:id="rId26"/>
    <p:sldId id="455" r:id="rId27"/>
    <p:sldId id="456" r:id="rId28"/>
    <p:sldId id="399" r:id="rId29"/>
    <p:sldId id="405" r:id="rId30"/>
    <p:sldId id="452" r:id="rId31"/>
    <p:sldId id="485" r:id="rId32"/>
    <p:sldId id="486" r:id="rId33"/>
    <p:sldId id="400" r:id="rId34"/>
    <p:sldId id="438" r:id="rId35"/>
    <p:sldId id="339" r:id="rId36"/>
    <p:sldId id="460" r:id="rId37"/>
    <p:sldId id="341" r:id="rId38"/>
    <p:sldId id="465" r:id="rId39"/>
    <p:sldId id="457" r:id="rId40"/>
    <p:sldId id="401" r:id="rId41"/>
    <p:sldId id="490" r:id="rId42"/>
    <p:sldId id="494" r:id="rId43"/>
    <p:sldId id="495" r:id="rId44"/>
    <p:sldId id="491" r:id="rId45"/>
    <p:sldId id="496" r:id="rId46"/>
    <p:sldId id="497" r:id="rId47"/>
    <p:sldId id="499" r:id="rId48"/>
    <p:sldId id="492" r:id="rId49"/>
    <p:sldId id="500" r:id="rId50"/>
    <p:sldId id="501" r:id="rId51"/>
    <p:sldId id="502" r:id="rId52"/>
    <p:sldId id="525" r:id="rId53"/>
    <p:sldId id="506" r:id="rId54"/>
    <p:sldId id="503" r:id="rId55"/>
    <p:sldId id="504" r:id="rId56"/>
    <p:sldId id="505" r:id="rId57"/>
    <p:sldId id="493" r:id="rId58"/>
    <p:sldId id="522" r:id="rId59"/>
    <p:sldId id="507" r:id="rId60"/>
    <p:sldId id="508" r:id="rId61"/>
    <p:sldId id="510" r:id="rId62"/>
    <p:sldId id="509" r:id="rId63"/>
    <p:sldId id="511" r:id="rId64"/>
    <p:sldId id="518" r:id="rId65"/>
    <p:sldId id="512" r:id="rId66"/>
    <p:sldId id="519" r:id="rId67"/>
    <p:sldId id="513" r:id="rId68"/>
    <p:sldId id="524" r:id="rId69"/>
    <p:sldId id="523" r:id="rId70"/>
    <p:sldId id="520" r:id="rId71"/>
    <p:sldId id="514" r:id="rId72"/>
    <p:sldId id="439" r:id="rId73"/>
  </p:sldIdLst>
  <p:sldSz cx="12198350" cy="6858000"/>
  <p:notesSz cx="7315200" cy="96012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663" userDrawn="1">
          <p15:clr>
            <a:srgbClr val="A4A3A4"/>
          </p15:clr>
        </p15:guide>
        <p15:guide id="7" orient="horz" pos="436" userDrawn="1">
          <p15:clr>
            <a:srgbClr val="A4A3A4"/>
          </p15:clr>
        </p15:guide>
        <p15:guide id="8" orient="horz" pos="4201" userDrawn="1">
          <p15:clr>
            <a:srgbClr val="A4A3A4"/>
          </p15:clr>
        </p15:guide>
        <p15:guide id="9" orient="horz" pos="4110" userDrawn="1">
          <p15:clr>
            <a:srgbClr val="A4A3A4"/>
          </p15:clr>
        </p15:guide>
        <p15:guide id="11" pos="384">
          <p15:clr>
            <a:srgbClr val="A4A3A4"/>
          </p15:clr>
        </p15:guide>
        <p15:guide id="12" pos="731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8C8C8B"/>
    <a:srgbClr val="FFEB72"/>
    <a:srgbClr val="F0F0F0"/>
    <a:srgbClr val="E60F2D"/>
    <a:srgbClr val="FFFFFF"/>
    <a:srgbClr val="4B4B4B"/>
    <a:srgbClr val="008750"/>
    <a:srgbClr val="FAD714"/>
    <a:srgbClr val="005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57377C-0C81-2C2B-88FE-2C3397771D2B}" v="17" dt="2018-09-13T17:16:37.934"/>
    <p1510:client id="{1EC9823B-71FB-EFCE-2FCF-650E2BFFC816}" v="3" dt="2018-09-14T02:10:14.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85551" autoAdjust="0"/>
  </p:normalViewPr>
  <p:slideViewPr>
    <p:cSldViewPr snapToGrid="0" snapToObjects="1" showGuides="1">
      <p:cViewPr varScale="1">
        <p:scale>
          <a:sx n="82" d="100"/>
          <a:sy n="82" d="100"/>
        </p:scale>
        <p:origin x="125" y="72"/>
      </p:cViewPr>
      <p:guideLst>
        <p:guide orient="horz" pos="663"/>
        <p:guide orient="horz" pos="436"/>
        <p:guide orient="horz" pos="4201"/>
        <p:guide orient="horz" pos="4110"/>
        <p:guide pos="384"/>
        <p:guide pos="731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0" d="100"/>
          <a:sy n="80" d="100"/>
        </p:scale>
        <p:origin x="-200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presProps" Target="presProps.xml"/><Relationship Id="rId81" Type="http://schemas.openxmlformats.org/officeDocument/2006/relationships/tableStyles" Target="tableStyles.xml"/><Relationship Id="rId86"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021974410767577"/>
          <c:y val="0.10877316821532568"/>
          <c:w val="0.54136368110236222"/>
          <c:h val="0.81204547169995867"/>
        </c:manualLayout>
      </c:layout>
      <c:doughnutChart>
        <c:varyColors val="1"/>
        <c:ser>
          <c:idx val="0"/>
          <c:order val="0"/>
          <c:tx>
            <c:strRef>
              <c:f>Sheet1!$B$1</c:f>
              <c:strCache>
                <c:ptCount val="1"/>
                <c:pt idx="0">
                  <c:v>Sales</c:v>
                </c:pt>
              </c:strCache>
            </c:strRef>
          </c:tx>
          <c:spPr>
            <a:solidFill>
              <a:srgbClr val="DCDCDC"/>
            </a:solidFill>
            <a:ln>
              <a:solidFill>
                <a:srgbClr val="FFFFFF"/>
              </a:solidFill>
            </a:ln>
            <a:effectLst/>
          </c:spPr>
          <c:explosion val="2"/>
          <c:dPt>
            <c:idx val="0"/>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1-2C8A-4E93-BDAC-68C676AECEFA}"/>
              </c:ext>
            </c:extLst>
          </c:dPt>
          <c:dPt>
            <c:idx val="1"/>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3-2C8A-4E93-BDAC-68C676AECEFA}"/>
              </c:ext>
            </c:extLst>
          </c:dPt>
          <c:dPt>
            <c:idx val="2"/>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5-2C8A-4E93-BDAC-68C676AECEFA}"/>
              </c:ext>
            </c:extLst>
          </c:dPt>
          <c:dPt>
            <c:idx val="3"/>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7-2C8A-4E93-BDAC-68C676AECEFA}"/>
              </c:ext>
            </c:extLst>
          </c:dPt>
          <c:dPt>
            <c:idx val="4"/>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9-2C8A-4E93-BDAC-68C676AECEFA}"/>
              </c:ext>
            </c:extLst>
          </c:dPt>
          <c:dPt>
            <c:idx val="5"/>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B-2C8A-4E93-BDAC-68C676AECEFA}"/>
              </c:ext>
            </c:extLst>
          </c:dPt>
          <c:dPt>
            <c:idx val="6"/>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D-2C8A-4E93-BDAC-68C676AECEFA}"/>
              </c:ext>
            </c:extLst>
          </c:dPt>
          <c:dPt>
            <c:idx val="7"/>
            <c:bubble3D val="0"/>
            <c:spPr>
              <a:solidFill>
                <a:srgbClr val="DCDCDC"/>
              </a:solidFill>
              <a:ln w="19050">
                <a:solidFill>
                  <a:srgbClr val="FFFFFF"/>
                </a:solidFill>
              </a:ln>
              <a:effectLst/>
            </c:spPr>
            <c:extLst xmlns:c16r2="http://schemas.microsoft.com/office/drawing/2015/06/chart">
              <c:ext xmlns:c16="http://schemas.microsoft.com/office/drawing/2014/chart" uri="{C3380CC4-5D6E-409C-BE32-E72D297353CC}">
                <c16:uniqueId val="{0000000F-2C8A-4E93-BDAC-68C676AECEFA}"/>
              </c:ext>
            </c:extLst>
          </c:dPt>
          <c:dPt>
            <c:idx val="8"/>
            <c:bubble3D val="0"/>
            <c:spPr>
              <a:solidFill>
                <a:srgbClr val="969696"/>
              </a:solidFill>
              <a:ln w="19050">
                <a:solidFill>
                  <a:srgbClr val="FFFFFF"/>
                </a:solidFill>
              </a:ln>
              <a:effectLst/>
            </c:spPr>
            <c:extLst xmlns:c16r2="http://schemas.microsoft.com/office/drawing/2015/06/chart">
              <c:ext xmlns:c16="http://schemas.microsoft.com/office/drawing/2014/chart" uri="{C3380CC4-5D6E-409C-BE32-E72D297353CC}">
                <c16:uniqueId val="{00000011-2C8A-4E93-BDAC-68C676AECEFA}"/>
              </c:ext>
            </c:extLst>
          </c:dPt>
          <c:dLbls>
            <c:dLbl>
              <c:idx val="0"/>
              <c:tx>
                <c:rich>
                  <a:bodyPr rot="0" vert="horz"/>
                  <a:lstStyle/>
                  <a:p>
                    <a:pPr>
                      <a:defRPr sz="800">
                        <a:solidFill>
                          <a:schemeClr val="tx1"/>
                        </a:solidFill>
                      </a:defRPr>
                    </a:pPr>
                    <a:r>
                      <a:rPr lang="en-US" sz="800">
                        <a:solidFill>
                          <a:schemeClr val="tx1"/>
                        </a:solidFill>
                      </a:rPr>
                      <a:t>End Users</a:t>
                    </a:r>
                  </a:p>
                </c:rich>
              </c:tx>
              <c:spPr>
                <a:noFill/>
                <a:ln>
                  <a:noFill/>
                </a:ln>
                <a:effectLst/>
              </c:sp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2C8A-4E93-BDAC-68C676AECEFA}"/>
                </c:ext>
                <c:ext xmlns:c15="http://schemas.microsoft.com/office/drawing/2012/chart" uri="{CE6537A1-D6FC-4f65-9D91-7224C49458BB}">
                  <c15:spPr xmlns:c15="http://schemas.microsoft.com/office/drawing/2012/chart">
                    <a:prstGeom prst="rect">
                      <a:avLst/>
                    </a:prstGeom>
                  </c15:spPr>
                </c:ext>
              </c:extLst>
            </c:dLbl>
            <c:dLbl>
              <c:idx val="7"/>
              <c:layout>
                <c:manualLayout>
                  <c:x val="-1.1711956433072065E-2"/>
                  <c:y val="-1.0524637218944346E-3"/>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F-2C8A-4E93-BDAC-68C676AECEFA}"/>
                </c:ext>
                <c:ext xmlns:c15="http://schemas.microsoft.com/office/drawing/2012/chart" uri="{CE6537A1-D6FC-4f65-9D91-7224C49458BB}">
                  <c15:layout>
                    <c:manualLayout>
                      <c:w val="0.15111462422219393"/>
                      <c:h val="0.18480416691007323"/>
                    </c:manualLayout>
                  </c15:layout>
                </c:ext>
              </c:extLst>
            </c:dLbl>
            <c:dLbl>
              <c:idx val="8"/>
              <c:layout>
                <c:manualLayout>
                  <c:x val="0"/>
                  <c:y val="1.2030863427596149E-2"/>
                </c:manualLayout>
              </c:layout>
              <c:tx>
                <c:rich>
                  <a:bodyPr rot="0" vert="horz"/>
                  <a:lstStyle/>
                  <a:p>
                    <a:pPr>
                      <a:defRPr sz="800" b="1">
                        <a:solidFill>
                          <a:schemeClr val="tx2"/>
                        </a:solidFill>
                        <a:latin typeface="EYInterstate" panose="02000503020000020004" pitchFamily="2" charset="0"/>
                      </a:defRPr>
                    </a:pPr>
                    <a:fld id="{A21A87B9-F630-4491-91C2-9CBA3DCD75A9}" type="CATEGORYNAME">
                      <a:rPr lang="en-US" sz="800" b="1">
                        <a:solidFill>
                          <a:schemeClr val="tx2"/>
                        </a:solidFill>
                        <a:latin typeface="EYInterstate" panose="02000503020000020004" pitchFamily="2" charset="0"/>
                      </a:rPr>
                      <a:pPr>
                        <a:defRPr sz="800" b="1">
                          <a:solidFill>
                            <a:schemeClr val="tx2"/>
                          </a:solidFill>
                          <a:latin typeface="EYInterstate" panose="02000503020000020004" pitchFamily="2" charset="0"/>
                        </a:defRPr>
                      </a:pPr>
                      <a:t>[CATEGORY NAME]</a:t>
                    </a:fld>
                    <a:endParaRPr lang="en-CA"/>
                  </a:p>
                </c:rich>
              </c:tx>
              <c:spPr>
                <a:noFill/>
                <a:ln>
                  <a:noFill/>
                </a:ln>
                <a:effectLst/>
              </c:sp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11-2C8A-4E93-BDAC-68C676AECEFA}"/>
                </c:ext>
                <c:ext xmlns:c15="http://schemas.microsoft.com/office/drawing/2012/chart" uri="{CE6537A1-D6FC-4f65-9D91-7224C49458BB}">
                  <c15:dlblFieldTable/>
                  <c15:showDataLabelsRange val="0"/>
                </c:ext>
              </c:extLst>
            </c:dLbl>
            <c:spPr>
              <a:noFill/>
              <a:ln>
                <a:noFill/>
              </a:ln>
              <a:effectLst/>
            </c:spPr>
            <c:txPr>
              <a:bodyPr rot="0" vert="horz"/>
              <a:lstStyle/>
              <a:p>
                <a:pPr>
                  <a:defRPr sz="800">
                    <a:solidFill>
                      <a:schemeClr val="tx1"/>
                    </a:solidFill>
                  </a:defRPr>
                </a:pPr>
                <a:endParaRPr lang="en-US"/>
              </a:p>
            </c:txPr>
            <c:showLegendKey val="0"/>
            <c:showVal val="0"/>
            <c:showCatName val="1"/>
            <c:showSerName val="0"/>
            <c:showPercent val="0"/>
            <c:showBubbleSize val="0"/>
            <c:showLeaderLines val="0"/>
            <c:extLst xmlns:c16r2="http://schemas.microsoft.com/office/drawing/2015/06/chart">
              <c:ext xmlns:c15="http://schemas.microsoft.com/office/drawing/2012/chart" uri="{CE6537A1-D6FC-4f65-9D91-7224C49458BB}"/>
            </c:extLst>
          </c:dLbls>
          <c:cat>
            <c:strRef>
              <c:f>Sheet1!$A$2:$A$10</c:f>
              <c:strCache>
                <c:ptCount val="9"/>
                <c:pt idx="0">
                  <c:v>Users (system and process)</c:v>
                </c:pt>
                <c:pt idx="1">
                  <c:v>Government departments</c:v>
                </c:pt>
                <c:pt idx="2">
                  <c:v>TB</c:v>
                </c:pt>
                <c:pt idx="3">
                  <c:v>CHRO</c:v>
                </c:pt>
                <c:pt idx="4">
                  <c:v>GCIOB</c:v>
                </c:pt>
                <c:pt idx="5">
                  <c:v>PSPC</c:v>
                </c:pt>
                <c:pt idx="6">
                  <c:v>Unions</c:v>
                </c:pt>
                <c:pt idx="7">
                  <c:v>Users (HR/ Pay service- Employees)</c:v>
                </c:pt>
                <c:pt idx="8">
                  <c:v>ENTERPRISE</c:v>
                </c:pt>
              </c:strCache>
            </c:strRef>
          </c:cat>
          <c:val>
            <c:numRef>
              <c:f>Sheet1!$B$2:$B$10</c:f>
              <c:numCache>
                <c:formatCode>General</c:formatCode>
                <c:ptCount val="9"/>
                <c:pt idx="0">
                  <c:v>10</c:v>
                </c:pt>
                <c:pt idx="1">
                  <c:v>10</c:v>
                </c:pt>
                <c:pt idx="2">
                  <c:v>10</c:v>
                </c:pt>
                <c:pt idx="3">
                  <c:v>10</c:v>
                </c:pt>
                <c:pt idx="4">
                  <c:v>10</c:v>
                </c:pt>
                <c:pt idx="5">
                  <c:v>10</c:v>
                </c:pt>
                <c:pt idx="6">
                  <c:v>10</c:v>
                </c:pt>
                <c:pt idx="7">
                  <c:v>10</c:v>
                </c:pt>
                <c:pt idx="8">
                  <c:v>20</c:v>
                </c:pt>
              </c:numCache>
            </c:numRef>
          </c:val>
          <c:extLst xmlns:c16r2="http://schemas.microsoft.com/office/drawing/2015/06/chart">
            <c:ext xmlns:c16="http://schemas.microsoft.com/office/drawing/2014/chart" uri="{C3380CC4-5D6E-409C-BE32-E72D297353CC}">
              <c16:uniqueId val="{00000012-2C8A-4E93-BDAC-68C676AECEFA}"/>
            </c:ext>
          </c:extLst>
        </c:ser>
        <c:dLbls>
          <c:showLegendKey val="0"/>
          <c:showVal val="0"/>
          <c:showCatName val="0"/>
          <c:showSerName val="0"/>
          <c:showPercent val="0"/>
          <c:showBubbleSize val="0"/>
          <c:showLeaderLines val="0"/>
        </c:dLbls>
        <c:firstSliceAng val="38"/>
        <c:holeSize val="41"/>
      </c:doughnutChart>
      <c:spPr>
        <a:noFill/>
        <a:ln w="25400">
          <a:noFill/>
        </a:ln>
        <a:effectLst/>
      </c:spPr>
    </c:plotArea>
    <c:plotVisOnly val="1"/>
    <c:dispBlanksAs val="gap"/>
    <c:showDLblsOverMax val="0"/>
  </c:chart>
  <c:spPr>
    <a:noFill/>
    <a:ln>
      <a:noFill/>
    </a:ln>
    <a:effectLst/>
  </c:spPr>
  <c:txPr>
    <a:bodyPr/>
    <a:lstStyle/>
    <a:p>
      <a:pPr>
        <a:defRPr sz="900">
          <a:latin typeface="EYInterstate Light" panose="02000506000000020004" pitchFamily="2" charset="0"/>
        </a:defRPr>
      </a:pPr>
      <a:endParaRPr lang="en-US"/>
    </a:p>
  </c:txPr>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2" dt="2018-09-19T08:37:26.083" idx="40">
    <p:pos x="10" y="10"/>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0.5238</cdr:x>
      <cdr:y>0.42408</cdr:y>
    </cdr:from>
    <cdr:to>
      <cdr:x>0.71031</cdr:x>
      <cdr:y>0.46807</cdr:y>
    </cdr:to>
    <cdr:sp macro="" textlink="">
      <cdr:nvSpPr>
        <cdr:cNvPr id="2" name="TextBox 1"/>
        <cdr:cNvSpPr txBox="1"/>
      </cdr:nvSpPr>
      <cdr:spPr>
        <a:xfrm xmlns:a="http://schemas.openxmlformats.org/drawingml/2006/main">
          <a:off x="3971072" y="1869152"/>
          <a:ext cx="1413933" cy="193899"/>
        </a:xfrm>
        <a:prstGeom xmlns:a="http://schemas.openxmlformats.org/drawingml/2006/main" prst="rect">
          <a:avLst/>
        </a:prstGeom>
        <a:noFill xmlns:a="http://schemas.openxmlformats.org/drawingml/2006/main"/>
      </cdr:spPr>
      <cdr:txBody>
        <a:bodyPr xmlns:a="http://schemas.openxmlformats.org/drawingml/2006/main" vertOverflow="clip" wrap="square" lIns="0" tIns="36576" rIns="0" bIns="0" rtlCol="0">
          <a:spAutoFit/>
        </a:bodyPr>
        <a:lstStyle xmlns:a="http://schemas.openxmlformats.org/drawingml/2006/main"/>
        <a:p xmlns:a="http://schemas.openxmlformats.org/drawingml/2006/main">
          <a:pPr>
            <a:lnSpc>
              <a:spcPct val="85000"/>
            </a:lnSpc>
            <a:spcAft>
              <a:spcPts val="600"/>
            </a:spcAft>
            <a:buClr>
              <a:schemeClr val="accent2"/>
            </a:buClr>
            <a:buSzPct val="70000"/>
          </a:pPr>
          <a:r>
            <a:rPr lang="en-CA" sz="1200" dirty="0">
              <a:solidFill>
                <a:schemeClr val="bg1"/>
              </a:solidFill>
              <a:latin typeface="EYInterstate Light" panose="02000506000000020004" pitchFamily="2" charset="0"/>
            </a:rPr>
            <a:t>         </a:t>
          </a:r>
          <a:r>
            <a:rPr lang="en-CA" sz="1200" b="1" dirty="0">
              <a:solidFill>
                <a:schemeClr val="bg1"/>
              </a:solidFill>
              <a:latin typeface="EYInterstate Light" panose="02000506000000020004" pitchFamily="2" charset="0"/>
            </a:rPr>
            <a:t>People/Users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lang="en-GB" dirty="0">
              <a:latin typeface="Arial" pitchFamily="34" charset="0"/>
            </a:endParaRPr>
          </a:p>
        </p:txBody>
      </p:sp>
      <p:sp>
        <p:nvSpPr>
          <p:cNvPr id="3" name="Date Placeholder 2"/>
          <p:cNvSpPr>
            <a:spLocks noGrp="1"/>
          </p:cNvSpPr>
          <p:nvPr>
            <p:ph type="dt" sz="quarter" idx="1"/>
          </p:nvPr>
        </p:nvSpPr>
        <p:spPr>
          <a:xfrm>
            <a:off x="4143588" y="0"/>
            <a:ext cx="3169920" cy="480060"/>
          </a:xfrm>
          <a:prstGeom prst="rect">
            <a:avLst/>
          </a:prstGeom>
        </p:spPr>
        <p:txBody>
          <a:bodyPr vert="horz" lIns="96663" tIns="48332" rIns="96663" bIns="48332" rtlCol="0"/>
          <a:lstStyle>
            <a:lvl1pPr algn="r">
              <a:defRPr sz="1300"/>
            </a:lvl1pPr>
          </a:lstStyle>
          <a:p>
            <a:fld id="{75A85089-C692-4DEA-AC49-04CF34D4FE14}" type="datetimeFigureOut">
              <a:rPr lang="en-GB" smtClean="0">
                <a:latin typeface="Arial" pitchFamily="34" charset="0"/>
              </a:rPr>
              <a:pPr/>
              <a:t>26/10/2018</a:t>
            </a:fld>
            <a:endParaRPr lang="en-GB" dirty="0">
              <a:latin typeface="Arial" pitchFamily="34" charset="0"/>
            </a:endParaRPr>
          </a:p>
        </p:txBody>
      </p:sp>
      <p:sp>
        <p:nvSpPr>
          <p:cNvPr id="4" name="Footer Placeholder 3"/>
          <p:cNvSpPr>
            <a:spLocks noGrp="1"/>
          </p:cNvSpPr>
          <p:nvPr>
            <p:ph type="ftr" sz="quarter" idx="2"/>
          </p:nvPr>
        </p:nvSpPr>
        <p:spPr>
          <a:xfrm>
            <a:off x="0" y="9119473"/>
            <a:ext cx="3169920" cy="480060"/>
          </a:xfrm>
          <a:prstGeom prst="rect">
            <a:avLst/>
          </a:prstGeom>
        </p:spPr>
        <p:txBody>
          <a:bodyPr vert="horz" lIns="96663" tIns="48332" rIns="96663" bIns="48332" rtlCol="0" anchor="b"/>
          <a:lstStyle>
            <a:lvl1pPr algn="l">
              <a:defRPr sz="13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6663" tIns="48332" rIns="96663" bIns="48332" rtlCol="0" anchor="b"/>
          <a:lstStyle>
            <a:lvl1pPr algn="r">
              <a:defRPr sz="13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atin typeface="Arial" pitchFamily="34" charset="0"/>
              </a:defRPr>
            </a:lvl1pPr>
          </a:lstStyle>
          <a:p>
            <a:endParaRPr lang="en-GB" dirty="0"/>
          </a:p>
        </p:txBody>
      </p:sp>
      <p:sp>
        <p:nvSpPr>
          <p:cNvPr id="3" name="Date Placeholder 2"/>
          <p:cNvSpPr>
            <a:spLocks noGrp="1"/>
          </p:cNvSpPr>
          <p:nvPr>
            <p:ph type="dt" idx="1"/>
          </p:nvPr>
        </p:nvSpPr>
        <p:spPr>
          <a:xfrm>
            <a:off x="4143588" y="0"/>
            <a:ext cx="3169920" cy="480060"/>
          </a:xfrm>
          <a:prstGeom prst="rect">
            <a:avLst/>
          </a:prstGeom>
        </p:spPr>
        <p:txBody>
          <a:bodyPr vert="horz" lIns="96663" tIns="48332" rIns="96663" bIns="48332" rtlCol="0"/>
          <a:lstStyle>
            <a:lvl1pPr algn="r">
              <a:defRPr sz="1300">
                <a:latin typeface="Arial" pitchFamily="34" charset="0"/>
              </a:defRPr>
            </a:lvl1pPr>
          </a:lstStyle>
          <a:p>
            <a:fld id="{8045EBA9-A28D-4849-BFEA-AA04F6A21B63}" type="datetimeFigureOut">
              <a:rPr lang="en-GB" smtClean="0"/>
              <a:pPr/>
              <a:t>26/10/2018</a:t>
            </a:fld>
            <a:endParaRPr lang="en-GB" dirty="0"/>
          </a:p>
        </p:txBody>
      </p:sp>
      <p:sp>
        <p:nvSpPr>
          <p:cNvPr id="4" name="Slide Image Placeholder 3"/>
          <p:cNvSpPr>
            <a:spLocks noGrp="1" noRot="1" noChangeAspect="1"/>
          </p:cNvSpPr>
          <p:nvPr>
            <p:ph type="sldImg" idx="2"/>
          </p:nvPr>
        </p:nvSpPr>
        <p:spPr>
          <a:xfrm>
            <a:off x="455613" y="719138"/>
            <a:ext cx="6403975" cy="3600450"/>
          </a:xfrm>
          <a:prstGeom prst="rect">
            <a:avLst/>
          </a:prstGeom>
          <a:noFill/>
          <a:ln w="12700">
            <a:solidFill>
              <a:prstClr val="black"/>
            </a:solidFill>
          </a:ln>
        </p:spPr>
        <p:txBody>
          <a:bodyPr vert="horz" lIns="96663" tIns="48332" rIns="96663" bIns="48332" rtlCol="0" anchor="ctr"/>
          <a:lstStyle/>
          <a:p>
            <a:endParaRPr lang="en-GB"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63" tIns="48332" rIns="96663" bIns="4833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119473"/>
            <a:ext cx="3169920" cy="480060"/>
          </a:xfrm>
          <a:prstGeom prst="rect">
            <a:avLst/>
          </a:prstGeom>
        </p:spPr>
        <p:txBody>
          <a:bodyPr vert="horz" lIns="96663" tIns="48332" rIns="96663" bIns="48332" rtlCol="0" anchor="b"/>
          <a:lstStyle>
            <a:lvl1pPr algn="l">
              <a:defRPr sz="1300">
                <a:latin typeface="Arial" pitchFamily="34" charset="0"/>
              </a:defRPr>
            </a:lvl1pPr>
          </a:lstStyle>
          <a:p>
            <a:endParaRPr lang="en-GB" dirty="0"/>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6663" tIns="48332" rIns="96663" bIns="48332" rtlCol="0" anchor="b"/>
          <a:lstStyle>
            <a:lvl1pPr algn="r">
              <a:defRPr sz="13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wmf"/><Relationship Id="rId1" Type="http://schemas.openxmlformats.org/officeDocument/2006/relationships/slideMaster" Target="../slideMasters/slideMaster2.xml"/><Relationship Id="rId4" Type="http://schemas.openxmlformats.org/officeDocument/2006/relationships/image" Target="../media/image9.w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wmf"/><Relationship Id="rId1" Type="http://schemas.openxmlformats.org/officeDocument/2006/relationships/slideMaster" Target="../slideMasters/slideMaster2.xml"/><Relationship Id="rId4" Type="http://schemas.openxmlformats.org/officeDocument/2006/relationships/image" Target="../media/image9.wmf"/></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wmf"/><Relationship Id="rId1" Type="http://schemas.openxmlformats.org/officeDocument/2006/relationships/slideMaster" Target="../slideMasters/slideMaster3.xml"/><Relationship Id="rId4" Type="http://schemas.openxmlformats.org/officeDocument/2006/relationships/image" Target="../media/image14.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4.w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21.wmf"/><Relationship Id="rId1" Type="http://schemas.openxmlformats.org/officeDocument/2006/relationships/slideMaster" Target="../slideMasters/slideMaster4.xml"/><Relationship Id="rId4" Type="http://schemas.openxmlformats.org/officeDocument/2006/relationships/image" Target="../media/image22.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2.wmf"/><Relationship Id="rId1" Type="http://schemas.openxmlformats.org/officeDocument/2006/relationships/slideMaster" Target="../slideMasters/slideMaster4.xml"/><Relationship Id="rId4" Type="http://schemas.openxmlformats.org/officeDocument/2006/relationships/image" Target="../media/image2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26.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27.emf"/><Relationship Id="rId4" Type="http://schemas.openxmlformats.org/officeDocument/2006/relationships/oleObject" Target="../embeddings/oleObject4.bin"/></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130112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400"/>
            </a:lvl1pPr>
            <a:lvl2pPr>
              <a:defRPr sz="2400"/>
            </a:lvl2pPr>
            <a:lvl3pPr marL="1081088" indent="-357188">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606624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2376772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2447563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10435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084033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144264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777553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1679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8349" cy="6850923"/>
          </a:xfrm>
          <a:prstGeom prst="rect">
            <a:avLst/>
          </a:prstGeom>
        </p:spPr>
      </p:pic>
      <p:sp>
        <p:nvSpPr>
          <p:cNvPr id="8" name="Title 7"/>
          <p:cNvSpPr>
            <a:spLocks noGrp="1"/>
          </p:cNvSpPr>
          <p:nvPr>
            <p:ph type="title"/>
          </p:nvPr>
        </p:nvSpPr>
        <p:spPr/>
        <p:txBody>
          <a:bodyPr lIns="0"/>
          <a:lstStyle>
            <a:lvl1pPr marL="0" algn="l" defTabSz="919263" rtl="0" eaLnBrk="1" latinLnBrk="0" hangingPunct="1">
              <a:lnSpc>
                <a:spcPct val="85000"/>
              </a:lnSpc>
              <a:spcBef>
                <a:spcPct val="0"/>
              </a:spcBef>
              <a:buNone/>
              <a:defRPr lang="en-IN" sz="3148" b="1" kern="0" cap="none" spc="0" dirty="0">
                <a:solidFill>
                  <a:srgbClr val="003C71"/>
                </a:solidFill>
                <a:latin typeface="Arial" panose="020B0604020202020204" pitchFamily="34" charset="0"/>
                <a:ea typeface="+mn-ea"/>
                <a:cs typeface="Arial" pitchFamily="34" charset="0"/>
              </a:defRPr>
            </a:lvl1pPr>
          </a:lstStyle>
          <a:p>
            <a:r>
              <a:rPr lang="en-US" dirty="0"/>
              <a:t>Click to edit</a:t>
            </a:r>
            <a:endParaRPr lang="en-IN" dirty="0"/>
          </a:p>
        </p:txBody>
      </p:sp>
      <p:sp>
        <p:nvSpPr>
          <p:cNvPr id="17" name="object 110"/>
          <p:cNvSpPr/>
          <p:nvPr userDrawn="1"/>
        </p:nvSpPr>
        <p:spPr>
          <a:xfrm>
            <a:off x="10446677" y="108264"/>
            <a:ext cx="0" cy="237279"/>
          </a:xfrm>
          <a:custGeom>
            <a:avLst/>
            <a:gdLst/>
            <a:ahLst/>
            <a:cxnLst/>
            <a:rect l="l" t="t" r="r" b="b"/>
            <a:pathLst>
              <a:path h="349592">
                <a:moveTo>
                  <a:pt x="0" y="0"/>
                </a:moveTo>
                <a:lnTo>
                  <a:pt x="0" y="349592"/>
                </a:lnTo>
              </a:path>
            </a:pathLst>
          </a:custGeom>
          <a:ln w="10795">
            <a:solidFill>
              <a:schemeClr val="tx2"/>
            </a:solidFill>
          </a:ln>
        </p:spPr>
        <p:txBody>
          <a:bodyPr wrap="square" lIns="0" tIns="0" rIns="0" bIns="0" rtlCol="0" anchor="ctr">
            <a:noAutofit/>
          </a:bodyPr>
          <a:lstStyle/>
          <a:p>
            <a:pPr defTabSz="301025"/>
            <a:endParaRPr sz="1277" dirty="0">
              <a:solidFill>
                <a:srgbClr val="646464"/>
              </a:solidFill>
            </a:endParaRPr>
          </a:p>
        </p:txBody>
      </p:sp>
      <p:sp>
        <p:nvSpPr>
          <p:cNvPr id="18" name="object 111"/>
          <p:cNvSpPr/>
          <p:nvPr userDrawn="1"/>
        </p:nvSpPr>
        <p:spPr>
          <a:xfrm>
            <a:off x="10568095" y="207019"/>
            <a:ext cx="0" cy="237279"/>
          </a:xfrm>
          <a:custGeom>
            <a:avLst/>
            <a:gdLst/>
            <a:ahLst/>
            <a:cxnLst/>
            <a:rect l="l" t="t" r="r" b="b"/>
            <a:pathLst>
              <a:path h="349592">
                <a:moveTo>
                  <a:pt x="0" y="0"/>
                </a:moveTo>
                <a:lnTo>
                  <a:pt x="0" y="349592"/>
                </a:lnTo>
              </a:path>
            </a:pathLst>
          </a:custGeom>
          <a:ln w="10795">
            <a:solidFill>
              <a:schemeClr val="accent6"/>
            </a:solidFill>
          </a:ln>
        </p:spPr>
        <p:txBody>
          <a:bodyPr wrap="square" lIns="0" tIns="0" rIns="0" bIns="0" rtlCol="0" anchor="ctr">
            <a:noAutofit/>
          </a:bodyPr>
          <a:lstStyle/>
          <a:p>
            <a:pPr defTabSz="301025"/>
            <a:endParaRPr sz="1277" dirty="0">
              <a:solidFill>
                <a:srgbClr val="646464"/>
              </a:solidFill>
            </a:endParaRPr>
          </a:p>
        </p:txBody>
      </p:sp>
      <p:sp>
        <p:nvSpPr>
          <p:cNvPr id="19" name="Holder 6"/>
          <p:cNvSpPr txBox="1">
            <a:spLocks/>
          </p:cNvSpPr>
          <p:nvPr userDrawn="1"/>
        </p:nvSpPr>
        <p:spPr>
          <a:xfrm>
            <a:off x="10568095" y="259452"/>
            <a:ext cx="271288" cy="107722"/>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6666" algn="ctr"/>
            <a:fld id="{81D60167-4931-47E6-BA6A-407CBD079E47}" type="slidenum">
              <a:rPr lang="en-US" sz="700" smtClean="0">
                <a:solidFill>
                  <a:srgbClr val="646464"/>
                </a:solidFill>
                <a:latin typeface="Arial" panose="020B0604020202020204" pitchFamily="34" charset="0"/>
              </a:rPr>
              <a:pPr marL="16666" algn="ctr"/>
              <a:t>‹#›</a:t>
            </a:fld>
            <a:endParaRPr lang="en-US" sz="700" dirty="0">
              <a:solidFill>
                <a:srgbClr val="646464"/>
              </a:solidFill>
              <a:latin typeface="Arial" panose="020B0604020202020204" pitchFamily="34" charset="0"/>
            </a:endParaRPr>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312" y="125314"/>
            <a:ext cx="284981" cy="269774"/>
          </a:xfrm>
          <a:prstGeom prst="rect">
            <a:avLst/>
          </a:prstGeom>
        </p:spPr>
      </p:pic>
      <p:sp>
        <p:nvSpPr>
          <p:cNvPr id="29" name="object 111"/>
          <p:cNvSpPr/>
          <p:nvPr userDrawn="1"/>
        </p:nvSpPr>
        <p:spPr>
          <a:xfrm>
            <a:off x="10835941" y="207019"/>
            <a:ext cx="0" cy="237279"/>
          </a:xfrm>
          <a:custGeom>
            <a:avLst/>
            <a:gdLst/>
            <a:ahLst/>
            <a:cxnLst/>
            <a:rect l="l" t="t" r="r" b="b"/>
            <a:pathLst>
              <a:path h="349592">
                <a:moveTo>
                  <a:pt x="0" y="0"/>
                </a:moveTo>
                <a:lnTo>
                  <a:pt x="0" y="349592"/>
                </a:lnTo>
              </a:path>
            </a:pathLst>
          </a:custGeom>
          <a:ln w="10795">
            <a:solidFill>
              <a:schemeClr val="accent6"/>
            </a:solidFill>
          </a:ln>
        </p:spPr>
        <p:txBody>
          <a:bodyPr wrap="square" lIns="0" tIns="0" rIns="0" bIns="0" rtlCol="0" anchor="ctr">
            <a:noAutofit/>
          </a:bodyPr>
          <a:lstStyle/>
          <a:p>
            <a:pPr defTabSz="301025"/>
            <a:endParaRPr sz="1277" dirty="0">
              <a:solidFill>
                <a:srgbClr val="646464"/>
              </a:solidFill>
            </a:endParaRPr>
          </a:p>
        </p:txBody>
      </p:sp>
      <p:sp>
        <p:nvSpPr>
          <p:cNvPr id="43" name="Oval 42">
            <a:hlinkClick r:id="" action="ppaction://hlinkshowjump?jump=previousslide"/>
          </p:cNvPr>
          <p:cNvSpPr/>
          <p:nvPr userDrawn="1"/>
        </p:nvSpPr>
        <p:spPr>
          <a:xfrm flipV="1">
            <a:off x="11774264" y="261237"/>
            <a:ext cx="124362" cy="115158"/>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863584"/>
            <a:endParaRPr lang="en-IN" sz="1049" dirty="0">
              <a:solidFill>
                <a:srgbClr val="000000"/>
              </a:solidFill>
            </a:endParaRPr>
          </a:p>
        </p:txBody>
      </p:sp>
      <p:sp>
        <p:nvSpPr>
          <p:cNvPr id="44" name="Chevron 43"/>
          <p:cNvSpPr/>
          <p:nvPr userDrawn="1"/>
        </p:nvSpPr>
        <p:spPr>
          <a:xfrm flipH="1" flipV="1">
            <a:off x="11816612" y="295477"/>
            <a:ext cx="39668" cy="46679"/>
          </a:xfrm>
          <a:prstGeom prst="chevron">
            <a:avLst/>
          </a:prstGeom>
          <a:solidFill>
            <a:srgbClr val="003C7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863584"/>
            <a:endParaRPr lang="en-IN" sz="1049" dirty="0">
              <a:solidFill>
                <a:srgbClr val="000000"/>
              </a:solidFill>
            </a:endParaRPr>
          </a:p>
        </p:txBody>
      </p:sp>
      <p:sp>
        <p:nvSpPr>
          <p:cNvPr id="48" name="Oval 47">
            <a:hlinkClick r:id="" action="ppaction://hlinkshowjump?jump=nextslide"/>
          </p:cNvPr>
          <p:cNvSpPr/>
          <p:nvPr userDrawn="1"/>
        </p:nvSpPr>
        <p:spPr>
          <a:xfrm flipH="1" flipV="1">
            <a:off x="12011904" y="261237"/>
            <a:ext cx="124362" cy="115158"/>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863584"/>
            <a:endParaRPr lang="en-IN" sz="1049" dirty="0">
              <a:solidFill>
                <a:srgbClr val="000000"/>
              </a:solidFill>
            </a:endParaRPr>
          </a:p>
        </p:txBody>
      </p:sp>
      <p:sp>
        <p:nvSpPr>
          <p:cNvPr id="49" name="Chevron 48"/>
          <p:cNvSpPr/>
          <p:nvPr userDrawn="1"/>
        </p:nvSpPr>
        <p:spPr>
          <a:xfrm flipV="1">
            <a:off x="12054251" y="295477"/>
            <a:ext cx="39668" cy="46679"/>
          </a:xfrm>
          <a:prstGeom prst="chevron">
            <a:avLst/>
          </a:prstGeom>
          <a:solidFill>
            <a:srgbClr val="003C7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863584"/>
            <a:endParaRPr lang="en-IN" sz="1049" dirty="0">
              <a:solidFill>
                <a:srgbClr val="000000"/>
              </a:solidFill>
            </a:endParaRPr>
          </a:p>
        </p:txBody>
      </p:sp>
      <p:sp>
        <p:nvSpPr>
          <p:cNvPr id="2" name="TextBox 1"/>
          <p:cNvSpPr txBox="1"/>
          <p:nvPr userDrawn="1"/>
        </p:nvSpPr>
        <p:spPr>
          <a:xfrm>
            <a:off x="10899967" y="254246"/>
            <a:ext cx="931440" cy="112384"/>
          </a:xfrm>
          <a:prstGeom prst="rect">
            <a:avLst/>
          </a:prstGeom>
          <a:noFill/>
        </p:spPr>
        <p:txBody>
          <a:bodyPr wrap="square" lIns="0" tIns="31985" rIns="0" bIns="0" rtlCol="0">
            <a:spAutoFit/>
          </a:bodyPr>
          <a:lstStyle/>
          <a:p>
            <a:pPr defTabSz="863584">
              <a:lnSpc>
                <a:spcPct val="85000"/>
              </a:lnSpc>
              <a:spcAft>
                <a:spcPts val="525"/>
              </a:spcAft>
              <a:buClr>
                <a:srgbClr val="FFE600"/>
              </a:buClr>
              <a:buSzPct val="70000"/>
              <a:buFont typeface="Arial" pitchFamily="34" charset="0"/>
              <a:buNone/>
            </a:pPr>
            <a:r>
              <a:rPr lang="en-IN" sz="612" dirty="0">
                <a:solidFill>
                  <a:srgbClr val="000000"/>
                </a:solidFill>
              </a:rPr>
              <a:t>HEALTH COMPANY A</a:t>
            </a:r>
          </a:p>
        </p:txBody>
      </p:sp>
    </p:spTree>
    <p:extLst>
      <p:ext uri="{BB962C8B-B14F-4D97-AF65-F5344CB8AC3E}">
        <p14:creationId xmlns:p14="http://schemas.microsoft.com/office/powerpoint/2010/main" val="25839321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Executive Summary blank">
    <p:spTree>
      <p:nvGrpSpPr>
        <p:cNvPr id="1" name=""/>
        <p:cNvGrpSpPr/>
        <p:nvPr/>
      </p:nvGrpSpPr>
      <p:grpSpPr>
        <a:xfrm>
          <a:off x="0" y="0"/>
          <a:ext cx="0" cy="0"/>
          <a:chOff x="0" y="0"/>
          <a:chExt cx="0" cy="0"/>
        </a:xfrm>
      </p:grpSpPr>
      <p:sp>
        <p:nvSpPr>
          <p:cNvPr id="8" name="Title 7"/>
          <p:cNvSpPr>
            <a:spLocks noGrp="1"/>
          </p:cNvSpPr>
          <p:nvPr>
            <p:ph type="title"/>
          </p:nvPr>
        </p:nvSpPr>
        <p:spPr>
          <a:xfrm>
            <a:off x="497676" y="460842"/>
            <a:ext cx="11202999" cy="951100"/>
          </a:xfrm>
          <a:prstGeom prst="rect">
            <a:avLst/>
          </a:prstGeom>
        </p:spPr>
        <p:txBody>
          <a:bodyPr lIns="0" rIns="0"/>
          <a:lstStyle>
            <a:lvl1pPr marL="0" algn="l" defTabSz="919263" rtl="0" eaLnBrk="1" latinLnBrk="0" hangingPunct="1">
              <a:lnSpc>
                <a:spcPct val="100000"/>
              </a:lnSpc>
              <a:spcBef>
                <a:spcPct val="0"/>
              </a:spcBef>
              <a:buNone/>
              <a:defRPr lang="en-IN" sz="2448" b="1" kern="0" cap="none" spc="0" dirty="0">
                <a:solidFill>
                  <a:srgbClr val="003C71"/>
                </a:solidFill>
                <a:latin typeface="Arial" panose="020B0604020202020204" pitchFamily="34" charset="0"/>
                <a:ea typeface="+mn-ea"/>
                <a:cs typeface="Arial" pitchFamily="34" charset="0"/>
              </a:defRPr>
            </a:lvl1pPr>
          </a:lstStyle>
          <a:p>
            <a:r>
              <a:rPr lang="en-US" dirty="0"/>
              <a:t>Click to edit</a:t>
            </a:r>
            <a:endParaRPr lang="en-IN" dirty="0"/>
          </a:p>
        </p:txBody>
      </p:sp>
      <p:sp>
        <p:nvSpPr>
          <p:cNvPr id="17" name="object 110"/>
          <p:cNvSpPr/>
          <p:nvPr userDrawn="1"/>
        </p:nvSpPr>
        <p:spPr>
          <a:xfrm>
            <a:off x="10446677" y="108264"/>
            <a:ext cx="0" cy="237279"/>
          </a:xfrm>
          <a:custGeom>
            <a:avLst/>
            <a:gdLst/>
            <a:ahLst/>
            <a:cxnLst/>
            <a:rect l="l" t="t" r="r" b="b"/>
            <a:pathLst>
              <a:path h="349592">
                <a:moveTo>
                  <a:pt x="0" y="0"/>
                </a:moveTo>
                <a:lnTo>
                  <a:pt x="0" y="349592"/>
                </a:lnTo>
              </a:path>
            </a:pathLst>
          </a:custGeom>
          <a:ln w="10795">
            <a:solidFill>
              <a:schemeClr val="tx2"/>
            </a:solidFill>
          </a:ln>
        </p:spPr>
        <p:txBody>
          <a:bodyPr wrap="square" lIns="0" tIns="0" rIns="0" bIns="0" rtlCol="0" anchor="ctr">
            <a:noAutofit/>
          </a:bodyPr>
          <a:lstStyle/>
          <a:p>
            <a:pPr defTabSz="301025"/>
            <a:endParaRPr sz="1277" dirty="0">
              <a:solidFill>
                <a:srgbClr val="646464"/>
              </a:solidFill>
              <a:latin typeface="Arial" panose="020B0604020202020204" pitchFamily="34" charset="0"/>
            </a:endParaRPr>
          </a:p>
        </p:txBody>
      </p:sp>
      <p:sp>
        <p:nvSpPr>
          <p:cNvPr id="18" name="object 111"/>
          <p:cNvSpPr/>
          <p:nvPr userDrawn="1"/>
        </p:nvSpPr>
        <p:spPr>
          <a:xfrm>
            <a:off x="10568095" y="207019"/>
            <a:ext cx="0" cy="237279"/>
          </a:xfrm>
          <a:custGeom>
            <a:avLst/>
            <a:gdLst/>
            <a:ahLst/>
            <a:cxnLst/>
            <a:rect l="l" t="t" r="r" b="b"/>
            <a:pathLst>
              <a:path h="349592">
                <a:moveTo>
                  <a:pt x="0" y="0"/>
                </a:moveTo>
                <a:lnTo>
                  <a:pt x="0" y="349592"/>
                </a:lnTo>
              </a:path>
            </a:pathLst>
          </a:custGeom>
          <a:ln w="10795">
            <a:solidFill>
              <a:schemeClr val="accent6"/>
            </a:solidFill>
          </a:ln>
        </p:spPr>
        <p:txBody>
          <a:bodyPr wrap="square" lIns="0" tIns="0" rIns="0" bIns="0" rtlCol="0" anchor="ctr">
            <a:noAutofit/>
          </a:bodyPr>
          <a:lstStyle/>
          <a:p>
            <a:pPr defTabSz="301025"/>
            <a:endParaRPr sz="1277" dirty="0">
              <a:solidFill>
                <a:srgbClr val="646464"/>
              </a:solidFill>
              <a:latin typeface="Arial" panose="020B0604020202020204" pitchFamily="34" charset="0"/>
            </a:endParaRPr>
          </a:p>
        </p:txBody>
      </p:sp>
      <p:sp>
        <p:nvSpPr>
          <p:cNvPr id="29" name="object 111"/>
          <p:cNvSpPr/>
          <p:nvPr userDrawn="1"/>
        </p:nvSpPr>
        <p:spPr>
          <a:xfrm>
            <a:off x="10835941" y="207019"/>
            <a:ext cx="0" cy="237279"/>
          </a:xfrm>
          <a:custGeom>
            <a:avLst/>
            <a:gdLst/>
            <a:ahLst/>
            <a:cxnLst/>
            <a:rect l="l" t="t" r="r" b="b"/>
            <a:pathLst>
              <a:path h="349592">
                <a:moveTo>
                  <a:pt x="0" y="0"/>
                </a:moveTo>
                <a:lnTo>
                  <a:pt x="0" y="349592"/>
                </a:lnTo>
              </a:path>
            </a:pathLst>
          </a:custGeom>
          <a:ln w="10795">
            <a:solidFill>
              <a:schemeClr val="accent6"/>
            </a:solidFill>
          </a:ln>
        </p:spPr>
        <p:txBody>
          <a:bodyPr wrap="square" lIns="0" tIns="0" rIns="0" bIns="0" rtlCol="0" anchor="ctr">
            <a:noAutofit/>
          </a:bodyPr>
          <a:lstStyle/>
          <a:p>
            <a:pPr defTabSz="301025"/>
            <a:endParaRPr sz="1277" dirty="0">
              <a:solidFill>
                <a:srgbClr val="646464"/>
              </a:solidFill>
              <a:latin typeface="Arial" panose="020B0604020202020204" pitchFamily="34" charset="0"/>
            </a:endParaRPr>
          </a:p>
        </p:txBody>
      </p:sp>
    </p:spTree>
    <p:extLst>
      <p:ext uri="{BB962C8B-B14F-4D97-AF65-F5344CB8AC3E}">
        <p14:creationId xmlns:p14="http://schemas.microsoft.com/office/powerpoint/2010/main" val="155902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5" y="6349031"/>
            <a:ext cx="908844" cy="495475"/>
          </a:xfrm>
          <a:prstGeom prst="rect">
            <a:avLst/>
          </a:prstGeom>
        </p:spPr>
      </p:pic>
    </p:spTree>
    <p:extLst>
      <p:ext uri="{BB962C8B-B14F-4D97-AF65-F5344CB8AC3E}">
        <p14:creationId xmlns:p14="http://schemas.microsoft.com/office/powerpoint/2010/main" val="19999408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5202" cy="6858000"/>
          </a:xfrm>
          <a:prstGeom prst="rect">
            <a:avLst/>
          </a:prstGeom>
        </p:spPr>
      </p:pic>
      <p:sp>
        <p:nvSpPr>
          <p:cNvPr id="6" name="Rectangle 5"/>
          <p:cNvSpPr>
            <a:spLocks noChangeArrowheads="1"/>
          </p:cNvSpPr>
          <p:nvPr userDrawn="1"/>
        </p:nvSpPr>
        <p:spPr bwMode="auto">
          <a:xfrm>
            <a:off x="9746721" y="6577666"/>
            <a:ext cx="2341748" cy="138681"/>
          </a:xfrm>
          <a:prstGeom prst="rect">
            <a:avLst/>
          </a:prstGeom>
          <a:noFill/>
          <a:ln w="9525">
            <a:noFill/>
            <a:miter lim="800000"/>
            <a:headEnd/>
            <a:tailEnd/>
          </a:ln>
          <a:effectLst/>
        </p:spPr>
        <p:txBody>
          <a:bodyPr lIns="0" tIns="0" rIns="0" bIns="0"/>
          <a:lstStyle/>
          <a:p>
            <a:pPr marL="9925" defTabSz="357326"/>
            <a:r>
              <a:rPr lang="en-US" sz="628" dirty="0">
                <a:solidFill>
                  <a:srgbClr val="4BACC6">
                    <a:lumMod val="40000"/>
                    <a:lumOff val="60000"/>
                  </a:srgbClr>
                </a:solidFill>
                <a:latin typeface="EYInterstate Light"/>
                <a:cs typeface="EYInterstate Light"/>
              </a:rPr>
              <a:t>EY Proprietary Material – Confidential – Not for Distribution</a:t>
            </a:r>
          </a:p>
        </p:txBody>
      </p:sp>
    </p:spTree>
    <p:extLst>
      <p:ext uri="{BB962C8B-B14F-4D97-AF65-F5344CB8AC3E}">
        <p14:creationId xmlns:p14="http://schemas.microsoft.com/office/powerpoint/2010/main" val="1513203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2022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Holder 2"/>
          <p:cNvSpPr>
            <a:spLocks noGrp="1"/>
          </p:cNvSpPr>
          <p:nvPr>
            <p:ph type="title"/>
          </p:nvPr>
        </p:nvSpPr>
        <p:spPr>
          <a:xfrm>
            <a:off x="801995" y="3202953"/>
            <a:ext cx="5954934" cy="607401"/>
          </a:xfrm>
          <a:prstGeom prst="rect">
            <a:avLst/>
          </a:prstGeom>
          <a:ln>
            <a:noFill/>
          </a:ln>
        </p:spPr>
        <p:txBody>
          <a:bodyPr wrap="square" lIns="0" tIns="0" rIns="0" bIns="0">
            <a:noAutofit/>
          </a:bodyPr>
          <a:lstStyle>
            <a:lvl1pPr>
              <a:defRPr>
                <a:solidFill>
                  <a:srgbClr val="FFFFFF"/>
                </a:solidFill>
              </a:defRPr>
            </a:lvl1pPr>
          </a:lstStyle>
          <a:p>
            <a:endParaRPr dirty="0"/>
          </a:p>
        </p:txBody>
      </p:sp>
    </p:spTree>
    <p:extLst>
      <p:ext uri="{BB962C8B-B14F-4D97-AF65-F5344CB8AC3E}">
        <p14:creationId xmlns:p14="http://schemas.microsoft.com/office/powerpoint/2010/main" val="9365112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object 2"/>
          <p:cNvSpPr/>
          <p:nvPr userDrawn="1"/>
        </p:nvSpPr>
        <p:spPr>
          <a:xfrm>
            <a:off x="1" y="0"/>
            <a:ext cx="3205057"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44" y="3345513"/>
            <a:ext cx="5706086"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2" name="Title 2"/>
          <p:cNvSpPr>
            <a:spLocks noGrp="1"/>
          </p:cNvSpPr>
          <p:nvPr>
            <p:ph type="title"/>
          </p:nvPr>
        </p:nvSpPr>
        <p:spPr>
          <a:xfrm>
            <a:off x="552840" y="1519138"/>
            <a:ext cx="2162749" cy="3546198"/>
          </a:xfrm>
          <a:prstGeom prst="rect">
            <a:avLst/>
          </a:prstGeom>
        </p:spPr>
        <p:txBody>
          <a:bodyPr vert="horz"/>
          <a:lstStyle>
            <a:lvl1pPr>
              <a:defRPr sz="2119"/>
            </a:lvl1pPr>
          </a:lstStyle>
          <a:p>
            <a:r>
              <a:rPr lang="x-none" dirty="0"/>
              <a:t>Click to edit Master title style</a:t>
            </a:r>
            <a:endParaRPr lang="en-US" dirty="0"/>
          </a:p>
        </p:txBody>
      </p:sp>
      <p:pic>
        <p:nvPicPr>
          <p:cNvPr id="31" name="Picture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592" y="6235978"/>
            <a:ext cx="2998761" cy="529509"/>
          </a:xfrm>
          <a:prstGeom prst="rect">
            <a:avLst/>
          </a:prstGeom>
        </p:spPr>
      </p:pic>
      <p:sp>
        <p:nvSpPr>
          <p:cNvPr id="33" name="object 2"/>
          <p:cNvSpPr/>
          <p:nvPr userDrawn="1"/>
        </p:nvSpPr>
        <p:spPr>
          <a:xfrm>
            <a:off x="0" y="6144044"/>
            <a:ext cx="3118353" cy="713956"/>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21" name="Holder 4"/>
          <p:cNvSpPr>
            <a:spLocks noGrp="1"/>
          </p:cNvSpPr>
          <p:nvPr>
            <p:ph type="ftr" sz="quarter" idx="3"/>
          </p:nvPr>
        </p:nvSpPr>
        <p:spPr>
          <a:xfrm>
            <a:off x="11404218" y="6588978"/>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917" r="18538"/>
          <a:stretch/>
        </p:blipFill>
        <p:spPr>
          <a:xfrm>
            <a:off x="633724" y="4768296"/>
            <a:ext cx="1780136" cy="2191751"/>
          </a:xfrm>
          <a:prstGeom prst="rect">
            <a:avLst/>
          </a:prstGeom>
        </p:spPr>
      </p:pic>
    </p:spTree>
    <p:extLst>
      <p:ext uri="{BB962C8B-B14F-4D97-AF65-F5344CB8AC3E}">
        <p14:creationId xmlns:p14="http://schemas.microsoft.com/office/powerpoint/2010/main" val="302251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4" name="object 2"/>
          <p:cNvSpPr/>
          <p:nvPr userDrawn="1"/>
        </p:nvSpPr>
        <p:spPr>
          <a:xfrm>
            <a:off x="6060694" y="0"/>
            <a:ext cx="6144832"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26" name="Holder 2"/>
          <p:cNvSpPr>
            <a:spLocks noGrp="1"/>
          </p:cNvSpPr>
          <p:nvPr>
            <p:ph type="title"/>
          </p:nvPr>
        </p:nvSpPr>
        <p:spPr>
          <a:xfrm>
            <a:off x="379019" y="1808809"/>
            <a:ext cx="5321829" cy="607401"/>
          </a:xfrm>
        </p:spPr>
        <p:txBody>
          <a:bodyPr lIns="0" tIns="0" rIns="0" bIns="0"/>
          <a:lstStyle>
            <a:lvl1pPr>
              <a:defRPr sz="2276" kern="1200">
                <a:solidFill>
                  <a:srgbClr val="6D6E70"/>
                </a:solidFill>
                <a:latin typeface="EYInterstate Light"/>
                <a:ea typeface="+mn-ea"/>
                <a:cs typeface="EYInterstate Light"/>
              </a:defRPr>
            </a:lvl1pPr>
          </a:lstStyle>
          <a:p>
            <a:endParaRPr dirty="0"/>
          </a:p>
        </p:txBody>
      </p:sp>
      <p:grpSp>
        <p:nvGrpSpPr>
          <p:cNvPr id="12" name="Group 11"/>
          <p:cNvGrpSpPr/>
          <p:nvPr userDrawn="1"/>
        </p:nvGrpSpPr>
        <p:grpSpPr>
          <a:xfrm>
            <a:off x="11059382" y="6566385"/>
            <a:ext cx="278471" cy="142043"/>
            <a:chOff x="13523766" y="8227524"/>
            <a:chExt cx="390353" cy="238776"/>
          </a:xfrm>
        </p:grpSpPr>
        <p:sp>
          <p:nvSpPr>
            <p:cNvPr id="13" name="object 110"/>
            <p:cNvSpPr/>
            <p:nvPr userDrawn="1"/>
          </p:nvSpPr>
          <p:spPr>
            <a:xfrm flipH="1">
              <a:off x="13523766"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sp>
          <p:nvSpPr>
            <p:cNvPr id="15" name="object 111"/>
            <p:cNvSpPr/>
            <p:nvPr userDrawn="1"/>
          </p:nvSpPr>
          <p:spPr>
            <a:xfrm>
              <a:off x="13868400"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grpSp>
      <p:sp>
        <p:nvSpPr>
          <p:cNvPr id="16" name="Holder 6"/>
          <p:cNvSpPr txBox="1">
            <a:spLocks/>
          </p:cNvSpPr>
          <p:nvPr userDrawn="1"/>
        </p:nvSpPr>
        <p:spPr>
          <a:xfrm>
            <a:off x="10977554" y="6583969"/>
            <a:ext cx="427104" cy="108619"/>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51" algn="ctr"/>
            <a:fld id="{81D60167-4931-47E6-BA6A-407CBD079E47}" type="slidenum">
              <a:rPr lang="en-US" sz="706" smtClean="0">
                <a:solidFill>
                  <a:prstClr val="white">
                    <a:lumMod val="65000"/>
                  </a:prstClr>
                </a:solidFill>
              </a:rPr>
              <a:pPr marL="19851" algn="ctr"/>
              <a:t>‹#›</a:t>
            </a:fld>
            <a:endParaRPr lang="en-US" sz="706" dirty="0">
              <a:solidFill>
                <a:prstClr val="white">
                  <a:lumMod val="65000"/>
                </a:prstClr>
              </a:solidFill>
            </a:endParaRPr>
          </a:p>
        </p:txBody>
      </p:sp>
      <p:sp>
        <p:nvSpPr>
          <p:cNvPr id="17" name="Holder 4"/>
          <p:cNvSpPr>
            <a:spLocks noGrp="1"/>
          </p:cNvSpPr>
          <p:nvPr>
            <p:ph type="ftr" sz="quarter" idx="3"/>
          </p:nvPr>
        </p:nvSpPr>
        <p:spPr>
          <a:xfrm>
            <a:off x="11404218" y="6588978"/>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4474769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bject 2"/>
          <p:cNvSpPr/>
          <p:nvPr userDrawn="1"/>
        </p:nvSpPr>
        <p:spPr>
          <a:xfrm>
            <a:off x="2" y="0"/>
            <a:ext cx="7959913"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57" y="3345513"/>
            <a:ext cx="5706085"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2" name="Title 2"/>
          <p:cNvSpPr>
            <a:spLocks noGrp="1"/>
          </p:cNvSpPr>
          <p:nvPr>
            <p:ph type="title"/>
          </p:nvPr>
        </p:nvSpPr>
        <p:spPr>
          <a:xfrm>
            <a:off x="552841" y="551354"/>
            <a:ext cx="5333729" cy="607401"/>
          </a:xfrm>
        </p:spPr>
        <p:txBody>
          <a:bodyPr vert="horz"/>
          <a:lstStyle/>
          <a:p>
            <a:r>
              <a:rPr lang="x-none" dirty="0"/>
              <a:t>Click to edit Master title style</a:t>
            </a:r>
            <a:endParaRPr lang="en-US" dirty="0"/>
          </a:p>
        </p:txBody>
      </p:sp>
      <p:sp>
        <p:nvSpPr>
          <p:cNvPr id="15" name="Holder 4"/>
          <p:cNvSpPr>
            <a:spLocks noGrp="1"/>
          </p:cNvSpPr>
          <p:nvPr>
            <p:ph type="ftr" sz="quarter" idx="3"/>
          </p:nvPr>
        </p:nvSpPr>
        <p:spPr>
          <a:xfrm>
            <a:off x="11404218" y="6588978"/>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13357887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l="9677" t="15505" r="8065" b="15163"/>
          <a:stretch/>
        </p:blipFill>
        <p:spPr>
          <a:xfrm>
            <a:off x="0" y="-10056"/>
            <a:ext cx="6099175" cy="6878112"/>
          </a:xfrm>
          <a:prstGeom prst="rect">
            <a:avLst/>
          </a:prstGeom>
        </p:spPr>
      </p:pic>
      <p:sp>
        <p:nvSpPr>
          <p:cNvPr id="6" name="object 2"/>
          <p:cNvSpPr/>
          <p:nvPr userDrawn="1"/>
        </p:nvSpPr>
        <p:spPr>
          <a:xfrm>
            <a:off x="0" y="0"/>
            <a:ext cx="6099175"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57" y="3345513"/>
            <a:ext cx="5706085"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2" name="Title 2"/>
          <p:cNvSpPr>
            <a:spLocks noGrp="1"/>
          </p:cNvSpPr>
          <p:nvPr>
            <p:ph type="title"/>
          </p:nvPr>
        </p:nvSpPr>
        <p:spPr>
          <a:xfrm>
            <a:off x="552841" y="551354"/>
            <a:ext cx="5333729" cy="607401"/>
          </a:xfrm>
        </p:spPr>
        <p:txBody>
          <a:bodyPr vert="horz"/>
          <a:lstStyle/>
          <a:p>
            <a:r>
              <a:rPr lang="x-none" dirty="0"/>
              <a:t>Click to edit Master title style</a:t>
            </a:r>
            <a:endParaRPr lang="en-US" dirty="0"/>
          </a:p>
        </p:txBody>
      </p:sp>
      <p:sp>
        <p:nvSpPr>
          <p:cNvPr id="7" name="Holder 4"/>
          <p:cNvSpPr>
            <a:spLocks noGrp="1"/>
          </p:cNvSpPr>
          <p:nvPr>
            <p:ph type="ftr" sz="quarter" idx="3"/>
          </p:nvPr>
        </p:nvSpPr>
        <p:spPr>
          <a:xfrm>
            <a:off x="11404218" y="659371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2952414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bk object 20"/>
          <p:cNvSpPr/>
          <p:nvPr userDrawn="1"/>
        </p:nvSpPr>
        <p:spPr>
          <a:xfrm>
            <a:off x="6322857" y="3345513"/>
            <a:ext cx="5706085"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7" name="Holder 4"/>
          <p:cNvSpPr>
            <a:spLocks noGrp="1"/>
          </p:cNvSpPr>
          <p:nvPr>
            <p:ph type="ftr" sz="quarter" idx="3"/>
          </p:nvPr>
        </p:nvSpPr>
        <p:spPr>
          <a:xfrm>
            <a:off x="11404218" y="659371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2610632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object 2"/>
          <p:cNvSpPr/>
          <p:nvPr userDrawn="1"/>
        </p:nvSpPr>
        <p:spPr>
          <a:xfrm>
            <a:off x="0" y="0"/>
            <a:ext cx="6137656"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57" y="3345513"/>
            <a:ext cx="5706085"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2" name="Title 2"/>
          <p:cNvSpPr>
            <a:spLocks noGrp="1"/>
          </p:cNvSpPr>
          <p:nvPr>
            <p:ph type="title"/>
          </p:nvPr>
        </p:nvSpPr>
        <p:spPr>
          <a:xfrm>
            <a:off x="552841" y="551354"/>
            <a:ext cx="5333729" cy="607401"/>
          </a:xfrm>
        </p:spPr>
        <p:txBody>
          <a:bodyPr vert="horz"/>
          <a:lstStyle/>
          <a:p>
            <a:r>
              <a:rPr lang="x-none" dirty="0"/>
              <a:t>Click to edit Master title style</a:t>
            </a: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2507" r="-2777"/>
          <a:stretch/>
        </p:blipFill>
        <p:spPr>
          <a:xfrm>
            <a:off x="478367" y="6235978"/>
            <a:ext cx="5022850" cy="529509"/>
          </a:xfrm>
          <a:prstGeom prst="rect">
            <a:avLst/>
          </a:prstGeom>
        </p:spPr>
      </p:pic>
      <p:sp>
        <p:nvSpPr>
          <p:cNvPr id="10" name="object 2"/>
          <p:cNvSpPr/>
          <p:nvPr userDrawn="1"/>
        </p:nvSpPr>
        <p:spPr>
          <a:xfrm>
            <a:off x="0" y="5963041"/>
            <a:ext cx="6137656" cy="894959"/>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11" name="Holder 4"/>
          <p:cNvSpPr>
            <a:spLocks noGrp="1"/>
          </p:cNvSpPr>
          <p:nvPr>
            <p:ph type="ftr" sz="quarter" idx="3"/>
          </p:nvPr>
        </p:nvSpPr>
        <p:spPr>
          <a:xfrm>
            <a:off x="11404218" y="659371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24005731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object 2"/>
          <p:cNvSpPr/>
          <p:nvPr userDrawn="1"/>
        </p:nvSpPr>
        <p:spPr>
          <a:xfrm>
            <a:off x="28" y="-8767"/>
            <a:ext cx="12211817" cy="3015427"/>
          </a:xfrm>
          <a:custGeom>
            <a:avLst/>
            <a:gdLst/>
            <a:ahLst/>
            <a:cxnLst/>
            <a:rect l="l" t="t" r="r" b="b"/>
            <a:pathLst>
              <a:path w="2922257" h="272415">
                <a:moveTo>
                  <a:pt x="0" y="272415"/>
                </a:moveTo>
                <a:lnTo>
                  <a:pt x="2922257" y="272415"/>
                </a:lnTo>
                <a:lnTo>
                  <a:pt x="2922257" y="0"/>
                </a:lnTo>
                <a:lnTo>
                  <a:pt x="0" y="0"/>
                </a:lnTo>
                <a:lnTo>
                  <a:pt x="0" y="272415"/>
                </a:lnTo>
                <a:close/>
              </a:path>
            </a:pathLst>
          </a:custGeom>
          <a:solidFill>
            <a:srgbClr val="FED303"/>
          </a:solidFill>
        </p:spPr>
        <p:txBody>
          <a:bodyPr wrap="square" lIns="0" tIns="0" rIns="0" bIns="0" rtlCol="0">
            <a:noAutofit/>
          </a:bodyPr>
          <a:lstStyle/>
          <a:p>
            <a:pPr defTabSz="357326"/>
            <a:endParaRPr sz="1569">
              <a:solidFill>
                <a:prstClr val="black"/>
              </a:solidFill>
            </a:endParaRPr>
          </a:p>
        </p:txBody>
      </p:sp>
      <p:sp>
        <p:nvSpPr>
          <p:cNvPr id="13" name="object 2"/>
          <p:cNvSpPr/>
          <p:nvPr userDrawn="1"/>
        </p:nvSpPr>
        <p:spPr>
          <a:xfrm>
            <a:off x="-6706" y="0"/>
            <a:ext cx="12205055" cy="300666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2507" r="-2777"/>
          <a:stretch/>
        </p:blipFill>
        <p:spPr>
          <a:xfrm>
            <a:off x="7173985" y="110613"/>
            <a:ext cx="5022850" cy="529509"/>
          </a:xfrm>
          <a:prstGeom prst="rect">
            <a:avLst/>
          </a:prstGeom>
        </p:spPr>
      </p:pic>
      <p:sp>
        <p:nvSpPr>
          <p:cNvPr id="17" name="object 2"/>
          <p:cNvSpPr/>
          <p:nvPr userDrawn="1"/>
        </p:nvSpPr>
        <p:spPr>
          <a:xfrm>
            <a:off x="7160488" y="0"/>
            <a:ext cx="5011509" cy="77429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14" name="Holder 2"/>
          <p:cNvSpPr>
            <a:spLocks noGrp="1"/>
          </p:cNvSpPr>
          <p:nvPr>
            <p:ph type="title"/>
          </p:nvPr>
        </p:nvSpPr>
        <p:spPr>
          <a:xfrm>
            <a:off x="358775" y="889844"/>
            <a:ext cx="9143889" cy="607401"/>
          </a:xfrm>
          <a:prstGeom prst="rect">
            <a:avLst/>
          </a:prstGeom>
        </p:spPr>
        <p:txBody>
          <a:bodyPr wrap="square" lIns="0" tIns="0" rIns="0" bIns="0">
            <a:noAutofit/>
          </a:bodyPr>
          <a:lstStyle>
            <a:lvl1pPr>
              <a:defRPr/>
            </a:lvl1pPr>
          </a:lstStyle>
          <a:p>
            <a:endParaRPr dirty="0"/>
          </a:p>
        </p:txBody>
      </p:sp>
      <p:sp>
        <p:nvSpPr>
          <p:cNvPr id="8" name="Holder 4"/>
          <p:cNvSpPr>
            <a:spLocks noGrp="1"/>
          </p:cNvSpPr>
          <p:nvPr>
            <p:ph type="ftr" sz="quarter" idx="3"/>
          </p:nvPr>
        </p:nvSpPr>
        <p:spPr>
          <a:xfrm>
            <a:off x="11404218" y="659371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1227105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2" name="Date Placeholder 1"/>
          <p:cNvSpPr>
            <a:spLocks noGrp="1"/>
          </p:cNvSpPr>
          <p:nvPr>
            <p:ph type="dt" sz="half" idx="10"/>
          </p:nvPr>
        </p:nvSpPr>
        <p:spPr/>
        <p:txBody>
          <a:bodyPr/>
          <a:lstStyle/>
          <a:p>
            <a:r>
              <a:rPr lang="en-US"/>
              <a:t>1 January 2014</a:t>
            </a:r>
            <a:endParaRPr lang="en-US" dirty="0"/>
          </a:p>
        </p:txBody>
      </p:sp>
      <p:sp>
        <p:nvSpPr>
          <p:cNvPr id="3" name="Footer Placeholder 2"/>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object 2"/>
          <p:cNvSpPr/>
          <p:nvPr userDrawn="1"/>
        </p:nvSpPr>
        <p:spPr>
          <a:xfrm>
            <a:off x="28" y="4639"/>
            <a:ext cx="12211817" cy="6866768"/>
          </a:xfrm>
          <a:custGeom>
            <a:avLst/>
            <a:gdLst/>
            <a:ahLst/>
            <a:cxnLst/>
            <a:rect l="l" t="t" r="r" b="b"/>
            <a:pathLst>
              <a:path w="2922257" h="272415">
                <a:moveTo>
                  <a:pt x="0" y="272415"/>
                </a:moveTo>
                <a:lnTo>
                  <a:pt x="2922257" y="272415"/>
                </a:lnTo>
                <a:lnTo>
                  <a:pt x="2922257" y="0"/>
                </a:lnTo>
                <a:lnTo>
                  <a:pt x="0" y="0"/>
                </a:lnTo>
                <a:lnTo>
                  <a:pt x="0" y="272415"/>
                </a:lnTo>
                <a:close/>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14" name="Holder 2"/>
          <p:cNvSpPr>
            <a:spLocks noGrp="1"/>
          </p:cNvSpPr>
          <p:nvPr>
            <p:ph type="title"/>
          </p:nvPr>
        </p:nvSpPr>
        <p:spPr>
          <a:xfrm>
            <a:off x="552859" y="551354"/>
            <a:ext cx="11092669" cy="607401"/>
          </a:xfrm>
          <a:prstGeom prst="rect">
            <a:avLst/>
          </a:prstGeom>
        </p:spPr>
        <p:txBody>
          <a:bodyPr wrap="square" lIns="0" tIns="0" rIns="0" bIns="0">
            <a:noAutofit/>
          </a:bodyPr>
          <a:lstStyle/>
          <a:p>
            <a:endParaRPr dirty="0"/>
          </a:p>
        </p:txBody>
      </p:sp>
      <p:grpSp>
        <p:nvGrpSpPr>
          <p:cNvPr id="20" name="Group 19"/>
          <p:cNvGrpSpPr/>
          <p:nvPr userDrawn="1"/>
        </p:nvGrpSpPr>
        <p:grpSpPr>
          <a:xfrm>
            <a:off x="11063887" y="6566385"/>
            <a:ext cx="253155" cy="142043"/>
            <a:chOff x="13523766" y="8227524"/>
            <a:chExt cx="390353" cy="238776"/>
          </a:xfrm>
        </p:grpSpPr>
        <p:sp>
          <p:nvSpPr>
            <p:cNvPr id="21" name="object 110"/>
            <p:cNvSpPr/>
            <p:nvPr userDrawn="1"/>
          </p:nvSpPr>
          <p:spPr>
            <a:xfrm flipH="1">
              <a:off x="13523766"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sp>
          <p:nvSpPr>
            <p:cNvPr id="22" name="object 111"/>
            <p:cNvSpPr/>
            <p:nvPr userDrawn="1"/>
          </p:nvSpPr>
          <p:spPr>
            <a:xfrm>
              <a:off x="13868400"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grpSp>
      <p:sp>
        <p:nvSpPr>
          <p:cNvPr id="28" name="Holder 6"/>
          <p:cNvSpPr txBox="1">
            <a:spLocks/>
          </p:cNvSpPr>
          <p:nvPr userDrawn="1"/>
        </p:nvSpPr>
        <p:spPr>
          <a:xfrm>
            <a:off x="10977554" y="6583969"/>
            <a:ext cx="427104" cy="108619"/>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51" algn="ctr"/>
            <a:fld id="{81D60167-4931-47E6-BA6A-407CBD079E47}" type="slidenum">
              <a:rPr lang="en-US" sz="706" smtClean="0">
                <a:solidFill>
                  <a:prstClr val="white">
                    <a:lumMod val="65000"/>
                  </a:prstClr>
                </a:solidFill>
              </a:rPr>
              <a:pPr marL="19851" algn="ctr"/>
              <a:t>‹#›</a:t>
            </a:fld>
            <a:endParaRPr lang="en-US" sz="706" dirty="0">
              <a:solidFill>
                <a:prstClr val="white">
                  <a:lumMod val="65000"/>
                </a:prstClr>
              </a:solidFill>
            </a:endParaRPr>
          </a:p>
        </p:txBody>
      </p:sp>
      <p:sp>
        <p:nvSpPr>
          <p:cNvPr id="11" name="Holder 4"/>
          <p:cNvSpPr>
            <a:spLocks noGrp="1"/>
          </p:cNvSpPr>
          <p:nvPr>
            <p:ph type="ftr" sz="quarter" idx="3"/>
          </p:nvPr>
        </p:nvSpPr>
        <p:spPr>
          <a:xfrm>
            <a:off x="11404218" y="6598441"/>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16348243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object 2"/>
          <p:cNvSpPr/>
          <p:nvPr userDrawn="1"/>
        </p:nvSpPr>
        <p:spPr>
          <a:xfrm>
            <a:off x="6060694" y="0"/>
            <a:ext cx="6137656"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6" name="Holder 2"/>
          <p:cNvSpPr>
            <a:spLocks noGrp="1"/>
          </p:cNvSpPr>
          <p:nvPr>
            <p:ph type="title"/>
          </p:nvPr>
        </p:nvSpPr>
        <p:spPr>
          <a:xfrm>
            <a:off x="951495" y="3206063"/>
            <a:ext cx="3566428" cy="607401"/>
          </a:xfrm>
          <a:prstGeom prst="rect">
            <a:avLst/>
          </a:prstGeom>
        </p:spPr>
        <p:txBody>
          <a:bodyPr wrap="square" lIns="0" tIns="0" rIns="0" bIns="0">
            <a:noAutofit/>
          </a:bodyPr>
          <a:lstStyle/>
          <a:p>
            <a:endParaRPr dirty="0"/>
          </a:p>
        </p:txBody>
      </p:sp>
      <p:sp>
        <p:nvSpPr>
          <p:cNvPr id="7" name="Picture Placeholder 4"/>
          <p:cNvSpPr>
            <a:spLocks noGrp="1"/>
          </p:cNvSpPr>
          <p:nvPr>
            <p:ph type="pic" sz="quarter" idx="10"/>
          </p:nvPr>
        </p:nvSpPr>
        <p:spPr>
          <a:xfrm>
            <a:off x="7707468" y="1031971"/>
            <a:ext cx="1261941" cy="1274562"/>
          </a:xfrm>
          <a:prstGeom prst="rect">
            <a:avLst/>
          </a:prstGeom>
          <a:ln>
            <a:noFill/>
          </a:ln>
        </p:spPr>
        <p:txBody>
          <a:bodyPr vert="horz" lIns="91077" tIns="45538" rIns="91077" bIns="45538"/>
          <a:lstStyle/>
          <a:p>
            <a:endParaRPr lang="en-US"/>
          </a:p>
        </p:txBody>
      </p:sp>
      <p:sp>
        <p:nvSpPr>
          <p:cNvPr id="8" name="Picture Placeholder 4"/>
          <p:cNvSpPr>
            <a:spLocks noGrp="1"/>
          </p:cNvSpPr>
          <p:nvPr>
            <p:ph type="pic" sz="quarter" idx="11"/>
          </p:nvPr>
        </p:nvSpPr>
        <p:spPr>
          <a:xfrm>
            <a:off x="7707472" y="3620478"/>
            <a:ext cx="1261941" cy="1274562"/>
          </a:xfrm>
          <a:prstGeom prst="rect">
            <a:avLst/>
          </a:prstGeom>
          <a:ln>
            <a:noFill/>
          </a:ln>
        </p:spPr>
        <p:txBody>
          <a:bodyPr vert="horz" lIns="91077" tIns="45538" rIns="91077" bIns="45538"/>
          <a:lstStyle/>
          <a:p>
            <a:endParaRPr lang="en-US"/>
          </a:p>
        </p:txBody>
      </p:sp>
      <p:sp>
        <p:nvSpPr>
          <p:cNvPr id="9" name="object 4"/>
          <p:cNvSpPr txBox="1"/>
          <p:nvPr userDrawn="1"/>
        </p:nvSpPr>
        <p:spPr>
          <a:xfrm>
            <a:off x="7707515" y="2406675"/>
            <a:ext cx="3964816" cy="849143"/>
          </a:xfrm>
          <a:prstGeom prst="rect">
            <a:avLst/>
          </a:prstGeom>
        </p:spPr>
        <p:txBody>
          <a:bodyPr vert="horz" wrap="square" lIns="0" tIns="0" rIns="0" bIns="0" rtlCol="0">
            <a:spAutoFit/>
          </a:bodyPr>
          <a:lstStyle/>
          <a:p>
            <a:pPr marL="7398" defTabSz="357326"/>
            <a:r>
              <a:rPr lang="en-US" sz="1569" spc="-64" dirty="0">
                <a:solidFill>
                  <a:srgbClr val="6E6F71"/>
                </a:solidFill>
                <a:latin typeface="EYInterstate Light"/>
                <a:cs typeface="EYInterstate Light"/>
              </a:rPr>
              <a:t>Name</a:t>
            </a:r>
            <a:endParaRPr lang="en-US" sz="1569" dirty="0">
              <a:solidFill>
                <a:prstClr val="black"/>
              </a:solidFill>
              <a:latin typeface="EYInterstate Light"/>
              <a:cs typeface="EYInterstate Light"/>
            </a:endParaRPr>
          </a:p>
          <a:p>
            <a:pPr marL="7398" defTabSz="357326">
              <a:lnSpc>
                <a:spcPct val="130000"/>
              </a:lnSpc>
            </a:pPr>
            <a:r>
              <a:rPr lang="en-US" sz="1177" spc="-19" dirty="0">
                <a:solidFill>
                  <a:srgbClr val="6E6F71"/>
                </a:solidFill>
                <a:latin typeface="EYInterstate Light"/>
                <a:cs typeface="EYInterstate Light"/>
              </a:rPr>
              <a:t>Title | Strategy | Innovation &amp; Digital Enterprise Strategy</a:t>
            </a:r>
          </a:p>
          <a:p>
            <a:pPr marL="7398" marR="2964" indent="-371" defTabSz="357326">
              <a:lnSpc>
                <a:spcPct val="110000"/>
              </a:lnSpc>
            </a:pPr>
            <a:r>
              <a:rPr lang="en-US" sz="1099" spc="-19" dirty="0">
                <a:solidFill>
                  <a:srgbClr val="6E6F71"/>
                </a:solidFill>
                <a:latin typeface="EYInterstate Light"/>
                <a:cs typeface="EYInterstate Light"/>
              </a:rPr>
              <a:t>Email: </a:t>
            </a:r>
            <a:r>
              <a:rPr lang="en-US" sz="1099" spc="-19" dirty="0" err="1">
                <a:solidFill>
                  <a:srgbClr val="6E6F71"/>
                </a:solidFill>
                <a:latin typeface="EYInterstate Light"/>
                <a:cs typeface="EYInterstate Light"/>
              </a:rPr>
              <a:t>First.Last@ey.com</a:t>
            </a:r>
            <a:endParaRPr lang="en-US" sz="1099" spc="-19" dirty="0">
              <a:solidFill>
                <a:srgbClr val="6E6F71"/>
              </a:solidFill>
              <a:latin typeface="EYInterstate Light"/>
              <a:cs typeface="EYInterstate Light"/>
            </a:endParaRPr>
          </a:p>
          <a:p>
            <a:pPr marL="7398" marR="2964" indent="-371" defTabSz="357326">
              <a:lnSpc>
                <a:spcPct val="110000"/>
              </a:lnSpc>
            </a:pPr>
            <a:r>
              <a:rPr lang="en-US" sz="1099" spc="-19" dirty="0">
                <a:solidFill>
                  <a:srgbClr val="6E6F71"/>
                </a:solidFill>
                <a:latin typeface="EYInterstate Light"/>
                <a:cs typeface="EYInterstate Light"/>
              </a:rPr>
              <a:t>Mobile: +1 000 000 0000</a:t>
            </a:r>
          </a:p>
        </p:txBody>
      </p:sp>
      <p:sp>
        <p:nvSpPr>
          <p:cNvPr id="10" name="object 4"/>
          <p:cNvSpPr txBox="1"/>
          <p:nvPr userDrawn="1"/>
        </p:nvSpPr>
        <p:spPr>
          <a:xfrm>
            <a:off x="7707515" y="4995181"/>
            <a:ext cx="3964816" cy="849143"/>
          </a:xfrm>
          <a:prstGeom prst="rect">
            <a:avLst/>
          </a:prstGeom>
        </p:spPr>
        <p:txBody>
          <a:bodyPr vert="horz" wrap="square" lIns="0" tIns="0" rIns="0" bIns="0" rtlCol="0">
            <a:spAutoFit/>
          </a:bodyPr>
          <a:lstStyle/>
          <a:p>
            <a:pPr marL="7398" defTabSz="357326"/>
            <a:r>
              <a:rPr lang="en-US" sz="1569" spc="-64" dirty="0">
                <a:solidFill>
                  <a:srgbClr val="6E6F71"/>
                </a:solidFill>
                <a:latin typeface="EYInterstate Light"/>
                <a:cs typeface="EYInterstate Light"/>
              </a:rPr>
              <a:t>Name</a:t>
            </a:r>
            <a:endParaRPr lang="en-US" sz="1569" dirty="0">
              <a:solidFill>
                <a:prstClr val="black"/>
              </a:solidFill>
              <a:latin typeface="EYInterstate Light"/>
              <a:cs typeface="EYInterstate Light"/>
            </a:endParaRPr>
          </a:p>
          <a:p>
            <a:pPr marL="7398" defTabSz="357326">
              <a:lnSpc>
                <a:spcPct val="130000"/>
              </a:lnSpc>
            </a:pPr>
            <a:r>
              <a:rPr lang="en-US" sz="1177" spc="-19" dirty="0">
                <a:solidFill>
                  <a:srgbClr val="6E6F71"/>
                </a:solidFill>
                <a:latin typeface="EYInterstate Light"/>
                <a:cs typeface="EYInterstate Light"/>
              </a:rPr>
              <a:t>Title | Strategy | Innovation &amp; Digital Enterprise Strategy</a:t>
            </a:r>
          </a:p>
          <a:p>
            <a:pPr marL="7398" marR="2964" indent="-371" defTabSz="357326">
              <a:lnSpc>
                <a:spcPct val="110000"/>
              </a:lnSpc>
            </a:pPr>
            <a:r>
              <a:rPr lang="en-US" sz="1099" spc="-19" dirty="0">
                <a:solidFill>
                  <a:srgbClr val="6E6F71"/>
                </a:solidFill>
                <a:latin typeface="EYInterstate Light"/>
                <a:cs typeface="EYInterstate Light"/>
              </a:rPr>
              <a:t>Email: </a:t>
            </a:r>
            <a:r>
              <a:rPr lang="en-US" sz="1099" spc="-19" dirty="0" err="1">
                <a:solidFill>
                  <a:srgbClr val="6E6F71"/>
                </a:solidFill>
                <a:latin typeface="EYInterstate Light"/>
                <a:cs typeface="EYInterstate Light"/>
              </a:rPr>
              <a:t>First.Last@ey.com</a:t>
            </a:r>
            <a:endParaRPr lang="en-US" sz="1099" spc="-19" dirty="0">
              <a:solidFill>
                <a:srgbClr val="6E6F71"/>
              </a:solidFill>
              <a:latin typeface="EYInterstate Light"/>
              <a:cs typeface="EYInterstate Light"/>
            </a:endParaRPr>
          </a:p>
          <a:p>
            <a:pPr marL="7398" marR="2964" indent="-371" defTabSz="357326">
              <a:lnSpc>
                <a:spcPct val="110000"/>
              </a:lnSpc>
            </a:pPr>
            <a:r>
              <a:rPr lang="en-US" sz="1099" spc="-19" dirty="0">
                <a:solidFill>
                  <a:srgbClr val="6E6F71"/>
                </a:solidFill>
                <a:latin typeface="EYInterstate Light"/>
                <a:cs typeface="EYInterstate Light"/>
              </a:rPr>
              <a:t>Mobile: +1 000 000 0000</a:t>
            </a:r>
          </a:p>
        </p:txBody>
      </p:sp>
      <p:grpSp>
        <p:nvGrpSpPr>
          <p:cNvPr id="20" name="Group 19"/>
          <p:cNvGrpSpPr/>
          <p:nvPr userDrawn="1"/>
        </p:nvGrpSpPr>
        <p:grpSpPr>
          <a:xfrm>
            <a:off x="11063887" y="6566385"/>
            <a:ext cx="253155" cy="142043"/>
            <a:chOff x="13523766" y="8227524"/>
            <a:chExt cx="390353" cy="238776"/>
          </a:xfrm>
        </p:grpSpPr>
        <p:sp>
          <p:nvSpPr>
            <p:cNvPr id="21" name="object 110"/>
            <p:cNvSpPr/>
            <p:nvPr userDrawn="1"/>
          </p:nvSpPr>
          <p:spPr>
            <a:xfrm flipH="1">
              <a:off x="13523766"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sp>
          <p:nvSpPr>
            <p:cNvPr id="22" name="object 111"/>
            <p:cNvSpPr/>
            <p:nvPr userDrawn="1"/>
          </p:nvSpPr>
          <p:spPr>
            <a:xfrm>
              <a:off x="13868400"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grpSp>
      <p:sp>
        <p:nvSpPr>
          <p:cNvPr id="23" name="Holder 6"/>
          <p:cNvSpPr txBox="1">
            <a:spLocks/>
          </p:cNvSpPr>
          <p:nvPr userDrawn="1"/>
        </p:nvSpPr>
        <p:spPr>
          <a:xfrm>
            <a:off x="10977554" y="6583969"/>
            <a:ext cx="427104" cy="108619"/>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51" algn="ctr"/>
            <a:fld id="{81D60167-4931-47E6-BA6A-407CBD079E47}" type="slidenum">
              <a:rPr lang="en-US" sz="706" smtClean="0">
                <a:solidFill>
                  <a:prstClr val="white">
                    <a:lumMod val="65000"/>
                  </a:prstClr>
                </a:solidFill>
              </a:rPr>
              <a:pPr marL="19851" algn="ctr"/>
              <a:t>‹#›</a:t>
            </a:fld>
            <a:endParaRPr lang="en-US" sz="706" dirty="0">
              <a:solidFill>
                <a:prstClr val="white">
                  <a:lumMod val="65000"/>
                </a:prstClr>
              </a:solidFill>
            </a:endParaRPr>
          </a:p>
        </p:txBody>
      </p:sp>
      <p:sp>
        <p:nvSpPr>
          <p:cNvPr id="24" name="Holder 4"/>
          <p:cNvSpPr>
            <a:spLocks noGrp="1"/>
          </p:cNvSpPr>
          <p:nvPr>
            <p:ph type="ftr" sz="quarter" idx="3"/>
          </p:nvPr>
        </p:nvSpPr>
        <p:spPr>
          <a:xfrm>
            <a:off x="11357011" y="659826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1232019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object 2"/>
          <p:cNvSpPr/>
          <p:nvPr userDrawn="1"/>
        </p:nvSpPr>
        <p:spPr>
          <a:xfrm>
            <a:off x="4238437" y="0"/>
            <a:ext cx="7959913"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57" y="3345513"/>
            <a:ext cx="5706085"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1" name="Rectangle 10"/>
          <p:cNvSpPr>
            <a:spLocks noChangeArrowheads="1"/>
          </p:cNvSpPr>
          <p:nvPr userDrawn="1"/>
        </p:nvSpPr>
        <p:spPr bwMode="auto">
          <a:xfrm>
            <a:off x="551883" y="6577666"/>
            <a:ext cx="3428554" cy="138681"/>
          </a:xfrm>
          <a:prstGeom prst="rect">
            <a:avLst/>
          </a:prstGeom>
          <a:noFill/>
          <a:ln w="9525">
            <a:noFill/>
            <a:miter lim="800000"/>
            <a:headEnd/>
            <a:tailEnd/>
          </a:ln>
          <a:effectLst/>
        </p:spPr>
        <p:txBody>
          <a:bodyPr lIns="0" tIns="0" rIns="0" bIns="0"/>
          <a:lstStyle/>
          <a:p>
            <a:pPr marL="9925" defTabSz="357326"/>
            <a:r>
              <a:rPr lang="en-US" sz="628" dirty="0">
                <a:solidFill>
                  <a:srgbClr val="A6A6A6"/>
                </a:solidFill>
                <a:latin typeface="EYInterstate Light"/>
                <a:cs typeface="EYInterstate Light"/>
              </a:rPr>
              <a:t>EY Proprietary Material – Confidential – Not for Distribution</a:t>
            </a:r>
          </a:p>
        </p:txBody>
      </p:sp>
      <p:sp>
        <p:nvSpPr>
          <p:cNvPr id="12" name="Title 2"/>
          <p:cNvSpPr>
            <a:spLocks noGrp="1"/>
          </p:cNvSpPr>
          <p:nvPr>
            <p:ph type="title"/>
          </p:nvPr>
        </p:nvSpPr>
        <p:spPr>
          <a:xfrm>
            <a:off x="358775" y="1827581"/>
            <a:ext cx="3072096" cy="3420473"/>
          </a:xfrm>
        </p:spPr>
        <p:txBody>
          <a:bodyPr vert="horz"/>
          <a:lstStyle/>
          <a:p>
            <a:r>
              <a:rPr lang="x-none" dirty="0"/>
              <a:t>Click to edit Master title style</a:t>
            </a:r>
            <a:endParaRPr lang="en-US" dirty="0"/>
          </a:p>
        </p:txBody>
      </p:sp>
      <p:grpSp>
        <p:nvGrpSpPr>
          <p:cNvPr id="14" name="Group 3"/>
          <p:cNvGrpSpPr/>
          <p:nvPr userDrawn="1"/>
        </p:nvGrpSpPr>
        <p:grpSpPr>
          <a:xfrm>
            <a:off x="358775" y="698336"/>
            <a:ext cx="1065292" cy="999820"/>
            <a:chOff x="672355" y="7000553"/>
            <a:chExt cx="1671285" cy="1554570"/>
          </a:xfrm>
        </p:grpSpPr>
        <p:grpSp>
          <p:nvGrpSpPr>
            <p:cNvPr id="15" name="Group 16"/>
            <p:cNvGrpSpPr/>
            <p:nvPr userDrawn="1"/>
          </p:nvGrpSpPr>
          <p:grpSpPr>
            <a:xfrm>
              <a:off x="672355" y="7553678"/>
              <a:ext cx="1671285" cy="1001445"/>
              <a:chOff x="672355" y="7010930"/>
              <a:chExt cx="1671285" cy="1001445"/>
            </a:xfrm>
          </p:grpSpPr>
          <p:grpSp>
            <p:nvGrpSpPr>
              <p:cNvPr id="17" name="Group 17"/>
              <p:cNvGrpSpPr/>
              <p:nvPr userDrawn="1"/>
            </p:nvGrpSpPr>
            <p:grpSpPr>
              <a:xfrm>
                <a:off x="772153" y="7010930"/>
                <a:ext cx="742186" cy="447188"/>
                <a:chOff x="641657" y="5850407"/>
                <a:chExt cx="742186" cy="447188"/>
              </a:xfrm>
            </p:grpSpPr>
            <p:sp>
              <p:nvSpPr>
                <p:cNvPr id="19" name="object 7"/>
                <p:cNvSpPr/>
                <p:nvPr/>
              </p:nvSpPr>
              <p:spPr>
                <a:xfrm>
                  <a:off x="641657" y="5850416"/>
                  <a:ext cx="357708" cy="447179"/>
                </a:xfrm>
                <a:custGeom>
                  <a:avLst/>
                  <a:gdLst/>
                  <a:ahLst/>
                  <a:cxnLst/>
                  <a:rect l="l" t="t" r="r" b="b"/>
                  <a:pathLst>
                    <a:path w="357708" h="447179">
                      <a:moveTo>
                        <a:pt x="253644" y="0"/>
                      </a:moveTo>
                      <a:lnTo>
                        <a:pt x="0" y="0"/>
                      </a:lnTo>
                      <a:lnTo>
                        <a:pt x="0" y="447179"/>
                      </a:lnTo>
                      <a:lnTo>
                        <a:pt x="357708" y="447179"/>
                      </a:lnTo>
                      <a:lnTo>
                        <a:pt x="357708" y="344309"/>
                      </a:lnTo>
                      <a:lnTo>
                        <a:pt x="134112" y="344309"/>
                      </a:lnTo>
                      <a:lnTo>
                        <a:pt x="134112" y="270522"/>
                      </a:lnTo>
                      <a:lnTo>
                        <a:pt x="295808" y="270522"/>
                      </a:lnTo>
                      <a:lnTo>
                        <a:pt x="295808" y="176631"/>
                      </a:lnTo>
                      <a:lnTo>
                        <a:pt x="134112" y="176631"/>
                      </a:lnTo>
                      <a:lnTo>
                        <a:pt x="134112" y="102844"/>
                      </a:lnTo>
                      <a:lnTo>
                        <a:pt x="312978" y="102844"/>
                      </a:lnTo>
                      <a:lnTo>
                        <a:pt x="253644" y="0"/>
                      </a:lnTo>
                      <a:close/>
                    </a:path>
                  </a:pathLst>
                </a:custGeom>
                <a:solidFill>
                  <a:schemeClr val="tx1">
                    <a:lumMod val="50000"/>
                    <a:lumOff val="50000"/>
                  </a:schemeClr>
                </a:solidFill>
              </p:spPr>
              <p:txBody>
                <a:bodyPr wrap="square" lIns="0" tIns="0" rIns="0" bIns="0" rtlCol="0">
                  <a:noAutofit/>
                </a:bodyPr>
                <a:lstStyle/>
                <a:p>
                  <a:pPr defTabSz="358765"/>
                  <a:endParaRPr sz="1412">
                    <a:solidFill>
                      <a:prstClr val="black"/>
                    </a:solidFill>
                  </a:endParaRPr>
                </a:p>
              </p:txBody>
            </p:sp>
            <p:sp>
              <p:nvSpPr>
                <p:cNvPr id="20" name="object 8"/>
                <p:cNvSpPr/>
                <p:nvPr/>
              </p:nvSpPr>
              <p:spPr>
                <a:xfrm>
                  <a:off x="937464" y="5850407"/>
                  <a:ext cx="446379" cy="447179"/>
                </a:xfrm>
                <a:custGeom>
                  <a:avLst/>
                  <a:gdLst/>
                  <a:ahLst/>
                  <a:cxnLst/>
                  <a:rect l="l" t="t" r="r" b="b"/>
                  <a:pathLst>
                    <a:path w="446379" h="447179">
                      <a:moveTo>
                        <a:pt x="148259" y="0"/>
                      </a:moveTo>
                      <a:lnTo>
                        <a:pt x="0" y="0"/>
                      </a:lnTo>
                      <a:lnTo>
                        <a:pt x="156222" y="270535"/>
                      </a:lnTo>
                      <a:lnTo>
                        <a:pt x="156222" y="447179"/>
                      </a:lnTo>
                      <a:lnTo>
                        <a:pt x="289928" y="447179"/>
                      </a:lnTo>
                      <a:lnTo>
                        <a:pt x="289928" y="270535"/>
                      </a:lnTo>
                      <a:lnTo>
                        <a:pt x="361984" y="145935"/>
                      </a:lnTo>
                      <a:lnTo>
                        <a:pt x="224040" y="145935"/>
                      </a:lnTo>
                      <a:lnTo>
                        <a:pt x="148259" y="0"/>
                      </a:lnTo>
                      <a:close/>
                    </a:path>
                    <a:path w="446379" h="447179">
                      <a:moveTo>
                        <a:pt x="446379" y="0"/>
                      </a:moveTo>
                      <a:lnTo>
                        <a:pt x="299999" y="0"/>
                      </a:lnTo>
                      <a:lnTo>
                        <a:pt x="224040" y="145935"/>
                      </a:lnTo>
                      <a:lnTo>
                        <a:pt x="361984" y="145935"/>
                      </a:lnTo>
                      <a:lnTo>
                        <a:pt x="446379" y="0"/>
                      </a:lnTo>
                      <a:close/>
                    </a:path>
                  </a:pathLst>
                </a:custGeom>
                <a:solidFill>
                  <a:schemeClr val="tx1">
                    <a:lumMod val="50000"/>
                    <a:lumOff val="50000"/>
                  </a:schemeClr>
                </a:solidFill>
              </p:spPr>
              <p:txBody>
                <a:bodyPr wrap="square" lIns="0" tIns="0" rIns="0" bIns="0" rtlCol="0">
                  <a:noAutofit/>
                </a:bodyPr>
                <a:lstStyle/>
                <a:p>
                  <a:pPr defTabSz="358765"/>
                  <a:endParaRPr sz="1412">
                    <a:solidFill>
                      <a:prstClr val="black"/>
                    </a:solidFill>
                  </a:endParaRPr>
                </a:p>
              </p:txBody>
            </p:sp>
          </p:grpSp>
          <p:sp>
            <p:nvSpPr>
              <p:cNvPr id="18" name="TextBox 17"/>
              <p:cNvSpPr txBox="1"/>
              <p:nvPr userDrawn="1"/>
            </p:nvSpPr>
            <p:spPr>
              <a:xfrm>
                <a:off x="672355" y="7508106"/>
                <a:ext cx="1671285" cy="504269"/>
              </a:xfrm>
              <a:prstGeom prst="rect">
                <a:avLst/>
              </a:prstGeom>
              <a:noFill/>
            </p:spPr>
            <p:txBody>
              <a:bodyPr wrap="none" rtlCol="0">
                <a:spAutoFit/>
              </a:bodyPr>
              <a:lstStyle/>
              <a:p>
                <a:pPr defTabSz="358765">
                  <a:lnSpc>
                    <a:spcPct val="80000"/>
                  </a:lnSpc>
                </a:pPr>
                <a:r>
                  <a:rPr lang="en-US" sz="942" spc="-24" dirty="0">
                    <a:solidFill>
                      <a:srgbClr val="7F7F7F"/>
                    </a:solidFill>
                    <a:latin typeface="EYInterstate Regular"/>
                    <a:cs typeface="EYInterstate Regular"/>
                  </a:rPr>
                  <a:t>Building a better</a:t>
                </a:r>
              </a:p>
              <a:p>
                <a:pPr defTabSz="358765">
                  <a:lnSpc>
                    <a:spcPct val="80000"/>
                  </a:lnSpc>
                </a:pPr>
                <a:r>
                  <a:rPr lang="en-US" sz="942" spc="-24" dirty="0">
                    <a:solidFill>
                      <a:srgbClr val="7F7F7F"/>
                    </a:solidFill>
                    <a:latin typeface="EYInterstate Regular"/>
                    <a:cs typeface="EYInterstate Regular"/>
                  </a:rPr>
                  <a:t>working world</a:t>
                </a:r>
              </a:p>
            </p:txBody>
          </p:sp>
        </p:grpSp>
        <p:sp>
          <p:nvSpPr>
            <p:cNvPr id="16" name="object 4"/>
            <p:cNvSpPr>
              <a:spLocks/>
            </p:cNvSpPr>
            <p:nvPr userDrawn="1"/>
          </p:nvSpPr>
          <p:spPr bwMode="auto">
            <a:xfrm>
              <a:off x="731998" y="7000553"/>
              <a:ext cx="1239426" cy="452555"/>
            </a:xfrm>
            <a:custGeom>
              <a:avLst/>
              <a:gdLst>
                <a:gd name="T0" fmla="*/ 1237818 w 1237818"/>
                <a:gd name="T1" fmla="*/ 0 h 451777"/>
                <a:gd name="T2" fmla="*/ 0 w 1237818"/>
                <a:gd name="T3" fmla="*/ 451777 h 451777"/>
                <a:gd name="T4" fmla="*/ 1237818 w 1237818"/>
                <a:gd name="T5" fmla="*/ 233108 h 451777"/>
                <a:gd name="T6" fmla="*/ 1237818 w 1237818"/>
                <a:gd name="T7" fmla="*/ 0 h 4517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7818" h="451777">
                  <a:moveTo>
                    <a:pt x="1237818" y="0"/>
                  </a:moveTo>
                  <a:lnTo>
                    <a:pt x="0" y="451777"/>
                  </a:lnTo>
                  <a:lnTo>
                    <a:pt x="1237818" y="233108"/>
                  </a:lnTo>
                  <a:lnTo>
                    <a:pt x="1237818" y="0"/>
                  </a:lnTo>
                  <a:close/>
                </a:path>
              </a:pathLst>
            </a:custGeom>
            <a:solidFill>
              <a:srgbClr val="FED5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358765"/>
              <a:endParaRPr lang="en-US" sz="1412">
                <a:solidFill>
                  <a:prstClr val="black"/>
                </a:solidFill>
              </a:endParaRPr>
            </a:p>
          </p:txBody>
        </p:sp>
      </p:grpSp>
      <p:grpSp>
        <p:nvGrpSpPr>
          <p:cNvPr id="33" name="Group 32"/>
          <p:cNvGrpSpPr/>
          <p:nvPr userDrawn="1"/>
        </p:nvGrpSpPr>
        <p:grpSpPr>
          <a:xfrm>
            <a:off x="11063887" y="6566385"/>
            <a:ext cx="253155" cy="142043"/>
            <a:chOff x="13523766" y="8227524"/>
            <a:chExt cx="390353" cy="238776"/>
          </a:xfrm>
        </p:grpSpPr>
        <p:sp>
          <p:nvSpPr>
            <p:cNvPr id="34" name="object 110"/>
            <p:cNvSpPr/>
            <p:nvPr userDrawn="1"/>
          </p:nvSpPr>
          <p:spPr>
            <a:xfrm flipH="1">
              <a:off x="13523766"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sp>
          <p:nvSpPr>
            <p:cNvPr id="35" name="object 111"/>
            <p:cNvSpPr/>
            <p:nvPr userDrawn="1"/>
          </p:nvSpPr>
          <p:spPr>
            <a:xfrm>
              <a:off x="13868400"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grpSp>
      <p:sp>
        <p:nvSpPr>
          <p:cNvPr id="36" name="Holder 6"/>
          <p:cNvSpPr txBox="1">
            <a:spLocks/>
          </p:cNvSpPr>
          <p:nvPr userDrawn="1"/>
        </p:nvSpPr>
        <p:spPr>
          <a:xfrm>
            <a:off x="10977554" y="6583969"/>
            <a:ext cx="427104" cy="108619"/>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51" algn="ctr"/>
            <a:fld id="{81D60167-4931-47E6-BA6A-407CBD079E47}" type="slidenum">
              <a:rPr lang="en-US" sz="706" smtClean="0">
                <a:solidFill>
                  <a:prstClr val="white">
                    <a:lumMod val="65000"/>
                  </a:prstClr>
                </a:solidFill>
              </a:rPr>
              <a:pPr marL="19851" algn="ctr"/>
              <a:t>‹#›</a:t>
            </a:fld>
            <a:endParaRPr lang="en-US" sz="706" dirty="0">
              <a:solidFill>
                <a:prstClr val="white">
                  <a:lumMod val="65000"/>
                </a:prstClr>
              </a:solidFill>
            </a:endParaRPr>
          </a:p>
        </p:txBody>
      </p:sp>
      <p:sp>
        <p:nvSpPr>
          <p:cNvPr id="37" name="Holder 4"/>
          <p:cNvSpPr>
            <a:spLocks noGrp="1"/>
          </p:cNvSpPr>
          <p:nvPr>
            <p:ph type="ftr" sz="quarter" idx="3"/>
          </p:nvPr>
        </p:nvSpPr>
        <p:spPr>
          <a:xfrm>
            <a:off x="11357011" y="659826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37507717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object 2"/>
          <p:cNvSpPr/>
          <p:nvPr userDrawn="1"/>
        </p:nvSpPr>
        <p:spPr>
          <a:xfrm>
            <a:off x="1" y="0"/>
            <a:ext cx="3205057"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44" y="3345513"/>
            <a:ext cx="5706086"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2" name="Title 2"/>
          <p:cNvSpPr>
            <a:spLocks noGrp="1"/>
          </p:cNvSpPr>
          <p:nvPr>
            <p:ph type="title"/>
          </p:nvPr>
        </p:nvSpPr>
        <p:spPr>
          <a:xfrm>
            <a:off x="552840" y="1519138"/>
            <a:ext cx="2162749" cy="3546198"/>
          </a:xfrm>
          <a:prstGeom prst="rect">
            <a:avLst/>
          </a:prstGeom>
        </p:spPr>
        <p:txBody>
          <a:bodyPr vert="horz"/>
          <a:lstStyle>
            <a:lvl1pPr>
              <a:defRPr sz="2119"/>
            </a:lvl1pPr>
          </a:lstStyle>
          <a:p>
            <a:r>
              <a:rPr lang="x-none" dirty="0"/>
              <a:t>Click to edit Master title style</a:t>
            </a:r>
            <a:endParaRPr lang="en-US" dirty="0"/>
          </a:p>
        </p:txBody>
      </p:sp>
      <p:pic>
        <p:nvPicPr>
          <p:cNvPr id="31" name="Picture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592" y="6235978"/>
            <a:ext cx="2998761" cy="529509"/>
          </a:xfrm>
          <a:prstGeom prst="rect">
            <a:avLst/>
          </a:prstGeom>
        </p:spPr>
      </p:pic>
      <p:sp>
        <p:nvSpPr>
          <p:cNvPr id="33" name="object 2"/>
          <p:cNvSpPr/>
          <p:nvPr userDrawn="1"/>
        </p:nvSpPr>
        <p:spPr>
          <a:xfrm>
            <a:off x="0" y="6144044"/>
            <a:ext cx="3118353" cy="713956"/>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21" name="Holder 4"/>
          <p:cNvSpPr>
            <a:spLocks noGrp="1"/>
          </p:cNvSpPr>
          <p:nvPr>
            <p:ph type="ftr" sz="quarter" idx="3"/>
          </p:nvPr>
        </p:nvSpPr>
        <p:spPr>
          <a:xfrm>
            <a:off x="11404218" y="6588978"/>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3040061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10" name="object 2"/>
          <p:cNvSpPr/>
          <p:nvPr userDrawn="1"/>
        </p:nvSpPr>
        <p:spPr>
          <a:xfrm>
            <a:off x="28" y="-8767"/>
            <a:ext cx="12211817" cy="1303221"/>
          </a:xfrm>
          <a:custGeom>
            <a:avLst/>
            <a:gdLst/>
            <a:ahLst/>
            <a:cxnLst/>
            <a:rect l="l" t="t" r="r" b="b"/>
            <a:pathLst>
              <a:path w="2922257" h="272415">
                <a:moveTo>
                  <a:pt x="0" y="272415"/>
                </a:moveTo>
                <a:lnTo>
                  <a:pt x="2922257" y="272415"/>
                </a:lnTo>
                <a:lnTo>
                  <a:pt x="2922257" y="0"/>
                </a:lnTo>
                <a:lnTo>
                  <a:pt x="0" y="0"/>
                </a:lnTo>
                <a:lnTo>
                  <a:pt x="0" y="272415"/>
                </a:lnTo>
                <a:close/>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16" name="Holder 2"/>
          <p:cNvSpPr>
            <a:spLocks noGrp="1"/>
          </p:cNvSpPr>
          <p:nvPr>
            <p:ph type="title"/>
          </p:nvPr>
        </p:nvSpPr>
        <p:spPr>
          <a:xfrm>
            <a:off x="552847" y="551354"/>
            <a:ext cx="9143889" cy="607401"/>
          </a:xfrm>
          <a:prstGeom prst="rect">
            <a:avLst/>
          </a:prstGeom>
        </p:spPr>
        <p:txBody>
          <a:bodyPr wrap="square" lIns="0" tIns="0" rIns="0" bIns="0">
            <a:noAutofit/>
          </a:bodyPr>
          <a:lstStyle>
            <a:lvl1pPr>
              <a:defRPr/>
            </a:lvl1pPr>
          </a:lstStyle>
          <a:p>
            <a:endParaRPr dirty="0"/>
          </a:p>
        </p:txBody>
      </p:sp>
      <p:sp>
        <p:nvSpPr>
          <p:cNvPr id="5" name="Holder 4"/>
          <p:cNvSpPr>
            <a:spLocks noGrp="1"/>
          </p:cNvSpPr>
          <p:nvPr>
            <p:ph type="ftr" sz="quarter" idx="3"/>
          </p:nvPr>
        </p:nvSpPr>
        <p:spPr>
          <a:xfrm>
            <a:off x="11404218" y="659371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2994063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l="9677" t="15505" r="19356" b="15163"/>
          <a:stretch/>
        </p:blipFill>
        <p:spPr>
          <a:xfrm>
            <a:off x="0" y="-10056"/>
            <a:ext cx="5262033" cy="6878112"/>
          </a:xfrm>
          <a:prstGeom prst="rect">
            <a:avLst/>
          </a:prstGeom>
        </p:spPr>
      </p:pic>
      <p:sp>
        <p:nvSpPr>
          <p:cNvPr id="6" name="object 2"/>
          <p:cNvSpPr/>
          <p:nvPr userDrawn="1"/>
        </p:nvSpPr>
        <p:spPr>
          <a:xfrm>
            <a:off x="0" y="0"/>
            <a:ext cx="5262033"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8" name="bk object 20"/>
          <p:cNvSpPr/>
          <p:nvPr userDrawn="1"/>
        </p:nvSpPr>
        <p:spPr>
          <a:xfrm>
            <a:off x="6322857" y="3345513"/>
            <a:ext cx="5706085" cy="0"/>
          </a:xfrm>
          <a:custGeom>
            <a:avLst/>
            <a:gdLst/>
            <a:ahLst/>
            <a:cxnLst/>
            <a:rect l="l" t="t" r="r" b="b"/>
            <a:pathLst>
              <a:path w="7271473">
                <a:moveTo>
                  <a:pt x="0" y="0"/>
                </a:moveTo>
                <a:lnTo>
                  <a:pt x="0" y="0"/>
                </a:lnTo>
              </a:path>
            </a:pathLst>
          </a:custGeom>
          <a:ln w="3175">
            <a:solidFill>
              <a:srgbClr val="E6E7E8"/>
            </a:solidFill>
          </a:ln>
        </p:spPr>
        <p:txBody>
          <a:bodyPr wrap="square" lIns="0" tIns="0" rIns="0" bIns="0" rtlCol="0">
            <a:noAutofit/>
          </a:bodyPr>
          <a:lstStyle/>
          <a:p>
            <a:pPr defTabSz="357326"/>
            <a:endParaRPr sz="1569">
              <a:solidFill>
                <a:prstClr val="black"/>
              </a:solidFill>
            </a:endParaRPr>
          </a:p>
        </p:txBody>
      </p:sp>
      <p:sp>
        <p:nvSpPr>
          <p:cNvPr id="12" name="Title 2"/>
          <p:cNvSpPr>
            <a:spLocks noGrp="1"/>
          </p:cNvSpPr>
          <p:nvPr>
            <p:ph type="title"/>
          </p:nvPr>
        </p:nvSpPr>
        <p:spPr>
          <a:xfrm>
            <a:off x="552841" y="551354"/>
            <a:ext cx="4350418" cy="607401"/>
          </a:xfrm>
        </p:spPr>
        <p:txBody>
          <a:bodyPr vert="horz"/>
          <a:lstStyle/>
          <a:p>
            <a:r>
              <a:rPr lang="x-none" dirty="0"/>
              <a:t>Click to edit Master title style</a:t>
            </a:r>
            <a:endParaRPr lang="en-US" dirty="0"/>
          </a:p>
        </p:txBody>
      </p:sp>
      <p:sp>
        <p:nvSpPr>
          <p:cNvPr id="7" name="Holder 4"/>
          <p:cNvSpPr>
            <a:spLocks noGrp="1"/>
          </p:cNvSpPr>
          <p:nvPr>
            <p:ph type="ftr" sz="quarter" idx="3"/>
          </p:nvPr>
        </p:nvSpPr>
        <p:spPr>
          <a:xfrm>
            <a:off x="11404218" y="659371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8474013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18" name="object 2"/>
          <p:cNvSpPr/>
          <p:nvPr userDrawn="1"/>
        </p:nvSpPr>
        <p:spPr>
          <a:xfrm>
            <a:off x="6060694" y="0"/>
            <a:ext cx="6137656" cy="6858000"/>
          </a:xfrm>
          <a:custGeom>
            <a:avLst/>
            <a:gdLst/>
            <a:ahLst/>
            <a:cxnLst/>
            <a:rect l="l" t="t" r="r" b="b"/>
            <a:pathLst>
              <a:path w="7745501" h="8650223">
                <a:moveTo>
                  <a:pt x="0" y="8650224"/>
                </a:moveTo>
                <a:lnTo>
                  <a:pt x="7745501" y="8650224"/>
                </a:lnTo>
                <a:lnTo>
                  <a:pt x="7745501" y="0"/>
                </a:lnTo>
                <a:lnTo>
                  <a:pt x="0" y="0"/>
                </a:lnTo>
                <a:lnTo>
                  <a:pt x="0" y="8650224"/>
                </a:lnTo>
              </a:path>
            </a:pathLst>
          </a:custGeom>
          <a:solidFill>
            <a:srgbClr val="FFE603"/>
          </a:solidFill>
        </p:spPr>
        <p:txBody>
          <a:bodyPr wrap="square" lIns="0" tIns="0" rIns="0" bIns="0" rtlCol="0">
            <a:noAutofit/>
          </a:bodyPr>
          <a:lstStyle/>
          <a:p>
            <a:pPr defTabSz="357326"/>
            <a:endParaRPr sz="1569">
              <a:solidFill>
                <a:prstClr val="black"/>
              </a:solidFill>
            </a:endParaRPr>
          </a:p>
        </p:txBody>
      </p:sp>
      <p:sp>
        <p:nvSpPr>
          <p:cNvPr id="14" name="Holder 2"/>
          <p:cNvSpPr>
            <a:spLocks noGrp="1"/>
          </p:cNvSpPr>
          <p:nvPr>
            <p:ph type="title"/>
          </p:nvPr>
        </p:nvSpPr>
        <p:spPr>
          <a:xfrm>
            <a:off x="951495" y="3206063"/>
            <a:ext cx="3566428" cy="607401"/>
          </a:xfrm>
          <a:prstGeom prst="rect">
            <a:avLst/>
          </a:prstGeom>
        </p:spPr>
        <p:txBody>
          <a:bodyPr wrap="square" lIns="0" tIns="0" rIns="0" bIns="0">
            <a:noAutofit/>
          </a:bodyPr>
          <a:lstStyle/>
          <a:p>
            <a:endParaRPr dirty="0"/>
          </a:p>
        </p:txBody>
      </p:sp>
      <p:grpSp>
        <p:nvGrpSpPr>
          <p:cNvPr id="3" name="Group 2"/>
          <p:cNvGrpSpPr/>
          <p:nvPr userDrawn="1"/>
        </p:nvGrpSpPr>
        <p:grpSpPr>
          <a:xfrm>
            <a:off x="6869927" y="1075962"/>
            <a:ext cx="4012469" cy="4360336"/>
            <a:chOff x="9601834" y="1487883"/>
            <a:chExt cx="4392037" cy="4730215"/>
          </a:xfrm>
        </p:grpSpPr>
        <p:sp>
          <p:nvSpPr>
            <p:cNvPr id="13" name="object 3"/>
            <p:cNvSpPr txBox="1"/>
            <p:nvPr userDrawn="1"/>
          </p:nvSpPr>
          <p:spPr>
            <a:xfrm>
              <a:off x="9601834" y="1487883"/>
              <a:ext cx="3618663" cy="183498"/>
            </a:xfrm>
            <a:prstGeom prst="rect">
              <a:avLst/>
            </a:prstGeom>
          </p:spPr>
          <p:txBody>
            <a:bodyPr vert="horz" wrap="square" lIns="0" tIns="0" rIns="0" bIns="0" rtlCol="0">
              <a:spAutoFit/>
            </a:bodyPr>
            <a:lstStyle/>
            <a:p>
              <a:pPr marL="7398" defTabSz="357326"/>
              <a:r>
                <a:rPr sz="1099" spc="-20" dirty="0">
                  <a:solidFill>
                    <a:srgbClr val="7E7E7E"/>
                  </a:solidFill>
                  <a:latin typeface="EYInterstate Light"/>
                  <a:cs typeface="EYInterstate Light"/>
                </a:rPr>
                <a:t>E</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 A</a:t>
              </a:r>
              <a:r>
                <a:rPr sz="1099" spc="-16" dirty="0">
                  <a:solidFill>
                    <a:srgbClr val="7E7E7E"/>
                  </a:solidFill>
                  <a:latin typeface="EYInterstate Light"/>
                  <a:cs typeface="EYInterstate Light"/>
                </a:rPr>
                <a:t>s</a:t>
              </a:r>
              <a:r>
                <a:rPr sz="1099" spc="-6" dirty="0">
                  <a:solidFill>
                    <a:srgbClr val="7E7E7E"/>
                  </a:solidFill>
                  <a:latin typeface="EYInterstate Light"/>
                  <a:cs typeface="EYInterstate Light"/>
                </a:rPr>
                <a:t>su</a:t>
              </a:r>
              <a:r>
                <a:rPr sz="1099" spc="-28" dirty="0">
                  <a:solidFill>
                    <a:srgbClr val="7E7E7E"/>
                  </a:solidFill>
                  <a:latin typeface="EYInterstate Light"/>
                  <a:cs typeface="EYInterstate Light"/>
                </a:rPr>
                <a:t>r</a:t>
              </a:r>
              <a:r>
                <a:rPr sz="1099" spc="-6" dirty="0">
                  <a:solidFill>
                    <a:srgbClr val="7E7E7E"/>
                  </a:solidFill>
                  <a:latin typeface="EYInterstate Light"/>
                  <a:cs typeface="EYInterstate Light"/>
                </a:rPr>
                <a:t>an</a:t>
              </a:r>
              <a:r>
                <a:rPr sz="1099" spc="-16" dirty="0">
                  <a:solidFill>
                    <a:srgbClr val="7E7E7E"/>
                  </a:solidFill>
                  <a:latin typeface="EYInterstate Light"/>
                  <a:cs typeface="EYInterstate Light"/>
                </a:rPr>
                <a:t>c</a:t>
              </a:r>
              <a:r>
                <a:rPr sz="1099" dirty="0">
                  <a:solidFill>
                    <a:srgbClr val="7E7E7E"/>
                  </a:solidFill>
                  <a:latin typeface="EYInterstate Light"/>
                  <a:cs typeface="EYInterstate Light"/>
                </a:rPr>
                <a:t>e |</a:t>
              </a:r>
              <a:r>
                <a:rPr sz="1099" spc="-4" dirty="0">
                  <a:solidFill>
                    <a:srgbClr val="7E7E7E"/>
                  </a:solidFill>
                  <a:latin typeface="EYInterstate Light"/>
                  <a:cs typeface="EYInterstate Light"/>
                </a:rPr>
                <a:t> </a:t>
              </a:r>
              <a:r>
                <a:rPr sz="1099" spc="-93" dirty="0">
                  <a:solidFill>
                    <a:srgbClr val="7E7E7E"/>
                  </a:solidFill>
                  <a:latin typeface="EYInterstate Light"/>
                  <a:cs typeface="EYInterstate Light"/>
                </a:rPr>
                <a:t>T</a:t>
              </a:r>
              <a:r>
                <a:rPr sz="1099" spc="-6" dirty="0">
                  <a:solidFill>
                    <a:srgbClr val="7E7E7E"/>
                  </a:solidFill>
                  <a:latin typeface="EYInterstate Light"/>
                  <a:cs typeface="EYInterstate Light"/>
                </a:rPr>
                <a:t>ax</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 </a:t>
              </a:r>
              <a:r>
                <a:rPr sz="1099" spc="-76" dirty="0">
                  <a:solidFill>
                    <a:srgbClr val="7E7E7E"/>
                  </a:solidFill>
                  <a:latin typeface="EYInterstate Light"/>
                  <a:cs typeface="EYInterstate Light"/>
                </a:rPr>
                <a:t>T</a:t>
              </a:r>
              <a:r>
                <a:rPr sz="1099" spc="-28" dirty="0">
                  <a:solidFill>
                    <a:srgbClr val="7E7E7E"/>
                  </a:solidFill>
                  <a:latin typeface="EYInterstate Light"/>
                  <a:cs typeface="EYInterstate Light"/>
                </a:rPr>
                <a:t>r</a:t>
              </a:r>
              <a:r>
                <a:rPr sz="1099" spc="-6" dirty="0">
                  <a:solidFill>
                    <a:srgbClr val="7E7E7E"/>
                  </a:solidFill>
                  <a:latin typeface="EYInterstate Light"/>
                  <a:cs typeface="EYInterstate Light"/>
                </a:rPr>
                <a:t>an</a:t>
              </a:r>
              <a:r>
                <a:rPr sz="1099" spc="-12" dirty="0">
                  <a:solidFill>
                    <a:srgbClr val="7E7E7E"/>
                  </a:solidFill>
                  <a:latin typeface="EYInterstate Light"/>
                  <a:cs typeface="EYInterstate Light"/>
                </a:rPr>
                <a:t>s</a:t>
              </a:r>
              <a:r>
                <a:rPr sz="1099" spc="-6" dirty="0">
                  <a:solidFill>
                    <a:srgbClr val="7E7E7E"/>
                  </a:solidFill>
                  <a:latin typeface="EYInterstate Light"/>
                  <a:cs typeface="EYInterstate Light"/>
                </a:rPr>
                <a:t>actions</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 Adv</a:t>
              </a:r>
              <a:r>
                <a:rPr sz="1099" dirty="0">
                  <a:solidFill>
                    <a:srgbClr val="7E7E7E"/>
                  </a:solidFill>
                  <a:latin typeface="EYInterstate Light"/>
                  <a:cs typeface="EYInterstate Light"/>
                </a:rPr>
                <a:t>i</a:t>
              </a:r>
              <a:r>
                <a:rPr sz="1099" spc="-16" dirty="0">
                  <a:solidFill>
                    <a:srgbClr val="7E7E7E"/>
                  </a:solidFill>
                  <a:latin typeface="EYInterstate Light"/>
                  <a:cs typeface="EYInterstate Light"/>
                </a:rPr>
                <a:t>s</a:t>
              </a:r>
              <a:r>
                <a:rPr sz="1099" spc="-6" dirty="0">
                  <a:solidFill>
                    <a:srgbClr val="7E7E7E"/>
                  </a:solidFill>
                  <a:latin typeface="EYInterstate Light"/>
                  <a:cs typeface="EYInterstate Light"/>
                </a:rPr>
                <a:t>ory</a:t>
              </a:r>
              <a:endParaRPr sz="1099" dirty="0">
                <a:solidFill>
                  <a:srgbClr val="7E7E7E"/>
                </a:solidFill>
                <a:latin typeface="EYInterstate Light"/>
                <a:cs typeface="EYInterstate Light"/>
              </a:endParaRPr>
            </a:p>
          </p:txBody>
        </p:sp>
        <p:sp>
          <p:nvSpPr>
            <p:cNvPr id="15" name="object 4"/>
            <p:cNvSpPr txBox="1"/>
            <p:nvPr userDrawn="1"/>
          </p:nvSpPr>
          <p:spPr>
            <a:xfrm>
              <a:off x="9601834" y="1846145"/>
              <a:ext cx="4339878" cy="1775641"/>
            </a:xfrm>
            <a:prstGeom prst="rect">
              <a:avLst/>
            </a:prstGeom>
          </p:spPr>
          <p:txBody>
            <a:bodyPr vert="horz" wrap="square" lIns="0" tIns="0" rIns="0" bIns="0" rtlCol="0">
              <a:spAutoFit/>
            </a:bodyPr>
            <a:lstStyle/>
            <a:p>
              <a:pPr marL="7398" defTabSz="357326"/>
              <a:r>
                <a:rPr sz="1883" spc="-4" dirty="0">
                  <a:solidFill>
                    <a:srgbClr val="7E7E7E"/>
                  </a:solidFill>
                  <a:latin typeface="EYInterstate Light"/>
                  <a:cs typeface="EYInterstate Light"/>
                </a:rPr>
                <a:t>Abou</a:t>
              </a:r>
              <a:r>
                <a:rPr sz="1883" dirty="0">
                  <a:solidFill>
                    <a:srgbClr val="7E7E7E"/>
                  </a:solidFill>
                  <a:latin typeface="EYInterstate Light"/>
                  <a:cs typeface="EYInterstate Light"/>
                </a:rPr>
                <a:t>t </a:t>
              </a:r>
              <a:r>
                <a:rPr sz="1883" spc="-28" dirty="0">
                  <a:solidFill>
                    <a:srgbClr val="7E7E7E"/>
                  </a:solidFill>
                  <a:latin typeface="EYInterstate Light"/>
                  <a:cs typeface="EYInterstate Light"/>
                </a:rPr>
                <a:t>E</a:t>
              </a:r>
              <a:r>
                <a:rPr sz="1883" spc="-6" dirty="0">
                  <a:solidFill>
                    <a:srgbClr val="7E7E7E"/>
                  </a:solidFill>
                  <a:latin typeface="EYInterstate Light"/>
                  <a:cs typeface="EYInterstate Light"/>
                </a:rPr>
                <a:t>Y</a:t>
              </a:r>
              <a:endParaRPr sz="1883" dirty="0">
                <a:solidFill>
                  <a:srgbClr val="7E7E7E"/>
                </a:solidFill>
                <a:latin typeface="EYInterstate Light"/>
                <a:cs typeface="EYInterstate Light"/>
              </a:endParaRPr>
            </a:p>
            <a:p>
              <a:pPr marL="7398" marR="2964" indent="-371" defTabSz="357326">
                <a:lnSpc>
                  <a:spcPct val="103800"/>
                </a:lnSpc>
                <a:spcBef>
                  <a:spcPts val="921"/>
                </a:spcBef>
              </a:pPr>
              <a:r>
                <a:rPr sz="1099" spc="-20" dirty="0">
                  <a:solidFill>
                    <a:srgbClr val="7E7E7E"/>
                  </a:solidFill>
                  <a:latin typeface="EYInterstate Light"/>
                  <a:cs typeface="EYInterstate Light"/>
                </a:rPr>
                <a:t>E</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is</a:t>
              </a:r>
              <a:r>
                <a:rPr sz="1099" dirty="0">
                  <a:solidFill>
                    <a:srgbClr val="7E7E7E"/>
                  </a:solidFill>
                  <a:latin typeface="EYInterstate Light"/>
                  <a:cs typeface="EYInterstate Light"/>
                </a:rPr>
                <a:t> a </a:t>
              </a:r>
              <a:r>
                <a:rPr sz="1099" spc="-6" dirty="0">
                  <a:solidFill>
                    <a:srgbClr val="7E7E7E"/>
                  </a:solidFill>
                  <a:latin typeface="EYInterstate Light"/>
                  <a:cs typeface="EYInterstate Light"/>
                </a:rPr>
                <a:t>glob</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l </a:t>
              </a:r>
              <a:r>
                <a:rPr sz="1099" spc="-4" dirty="0">
                  <a:solidFill>
                    <a:srgbClr val="7E7E7E"/>
                  </a:solidFill>
                  <a:latin typeface="EYInterstate Light"/>
                  <a:cs typeface="EYInterstate Light"/>
                </a:rPr>
                <a:t>l</a:t>
              </a:r>
              <a:r>
                <a:rPr sz="1099" spc="-6" dirty="0">
                  <a:solidFill>
                    <a:srgbClr val="7E7E7E"/>
                  </a:solidFill>
                  <a:latin typeface="EYInterstate Light"/>
                  <a:cs typeface="EYInterstate Light"/>
                </a:rPr>
                <a:t>e</a:t>
              </a:r>
              <a:r>
                <a:rPr sz="1099" spc="-4" dirty="0">
                  <a:solidFill>
                    <a:srgbClr val="7E7E7E"/>
                  </a:solidFill>
                  <a:latin typeface="EYInterstate Light"/>
                  <a:cs typeface="EYInterstate Light"/>
                </a:rPr>
                <a:t>ade</a:t>
              </a:r>
              <a:r>
                <a:rPr sz="1099" dirty="0">
                  <a:solidFill>
                    <a:srgbClr val="7E7E7E"/>
                  </a:solidFill>
                  <a:latin typeface="EYInterstate Light"/>
                  <a:cs typeface="EYInterstate Light"/>
                </a:rPr>
                <a:t>r </a:t>
              </a:r>
              <a:r>
                <a:rPr sz="1099" spc="-6" dirty="0">
                  <a:solidFill>
                    <a:srgbClr val="7E7E7E"/>
                  </a:solidFill>
                  <a:latin typeface="EYInterstate Light"/>
                  <a:cs typeface="EYInterstate Light"/>
                </a:rPr>
                <a:t>in</a:t>
              </a:r>
              <a:r>
                <a:rPr sz="1099" dirty="0">
                  <a:solidFill>
                    <a:srgbClr val="7E7E7E"/>
                  </a:solidFill>
                  <a:latin typeface="EYInterstate Light"/>
                  <a:cs typeface="EYInterstate Light"/>
                </a:rPr>
                <a:t> a</a:t>
              </a:r>
              <a:r>
                <a:rPr sz="1099" spc="-16" dirty="0">
                  <a:solidFill>
                    <a:srgbClr val="7E7E7E"/>
                  </a:solidFill>
                  <a:latin typeface="EYInterstate Light"/>
                  <a:cs typeface="EYInterstate Light"/>
                </a:rPr>
                <a:t>s</a:t>
              </a:r>
              <a:r>
                <a:rPr sz="1099" spc="-6" dirty="0">
                  <a:solidFill>
                    <a:srgbClr val="7E7E7E"/>
                  </a:solidFill>
                  <a:latin typeface="EYInterstate Light"/>
                  <a:cs typeface="EYInterstate Light"/>
                </a:rPr>
                <a:t>su</a:t>
              </a:r>
              <a:r>
                <a:rPr sz="1099" spc="-28" dirty="0">
                  <a:solidFill>
                    <a:srgbClr val="7E7E7E"/>
                  </a:solidFill>
                  <a:latin typeface="EYInterstate Light"/>
                  <a:cs typeface="EYInterstate Light"/>
                </a:rPr>
                <a:t>r</a:t>
              </a:r>
              <a:r>
                <a:rPr sz="1099" spc="-6" dirty="0">
                  <a:solidFill>
                    <a:srgbClr val="7E7E7E"/>
                  </a:solidFill>
                  <a:latin typeface="EYInterstate Light"/>
                  <a:cs typeface="EYInterstate Light"/>
                </a:rPr>
                <a:t>an</a:t>
              </a:r>
              <a:r>
                <a:rPr sz="1099" spc="-16" dirty="0">
                  <a:solidFill>
                    <a:srgbClr val="7E7E7E"/>
                  </a:solidFill>
                  <a:latin typeface="EYInterstate Light"/>
                  <a:cs typeface="EYInterstate Light"/>
                </a:rPr>
                <a:t>c</a:t>
              </a:r>
              <a:r>
                <a:rPr sz="1099" spc="-20" dirty="0">
                  <a:solidFill>
                    <a:srgbClr val="7E7E7E"/>
                  </a:solidFill>
                  <a:latin typeface="EYInterstate Light"/>
                  <a:cs typeface="EYInterstate Light"/>
                </a:rPr>
                <a:t>e</a:t>
              </a:r>
              <a:r>
                <a:rPr sz="1099" dirty="0">
                  <a:solidFill>
                    <a:srgbClr val="7E7E7E"/>
                  </a:solidFill>
                  <a:latin typeface="EYInterstate Light"/>
                  <a:cs typeface="EYInterstate Light"/>
                </a:rPr>
                <a:t>, </a:t>
              </a:r>
              <a:r>
                <a:rPr sz="1099" spc="-16" dirty="0">
                  <a:solidFill>
                    <a:srgbClr val="7E7E7E"/>
                  </a:solidFill>
                  <a:latin typeface="EYInterstate Light"/>
                  <a:cs typeface="EYInterstate Light"/>
                </a:rPr>
                <a:t>t</a:t>
              </a:r>
              <a:r>
                <a:rPr sz="1099" spc="-4" dirty="0">
                  <a:solidFill>
                    <a:srgbClr val="7E7E7E"/>
                  </a:solidFill>
                  <a:latin typeface="EYInterstate Light"/>
                  <a:cs typeface="EYInterstate Light"/>
                </a:rPr>
                <a:t>ax</a:t>
              </a:r>
              <a:r>
                <a:rPr sz="1099" dirty="0">
                  <a:solidFill>
                    <a:srgbClr val="7E7E7E"/>
                  </a:solidFill>
                  <a:latin typeface="EYInterstate Light"/>
                  <a:cs typeface="EYInterstate Light"/>
                </a:rPr>
                <a:t>, t</a:t>
              </a:r>
              <a:r>
                <a:rPr sz="1099" spc="-28" dirty="0">
                  <a:solidFill>
                    <a:srgbClr val="7E7E7E"/>
                  </a:solidFill>
                  <a:latin typeface="EYInterstate Light"/>
                  <a:cs typeface="EYInterstate Light"/>
                </a:rPr>
                <a:t>r</a:t>
              </a:r>
              <a:r>
                <a:rPr sz="1099" spc="-6" dirty="0">
                  <a:solidFill>
                    <a:srgbClr val="7E7E7E"/>
                  </a:solidFill>
                  <a:latin typeface="EYInterstate Light"/>
                  <a:cs typeface="EYInterstate Light"/>
                </a:rPr>
                <a:t>an</a:t>
              </a:r>
              <a:r>
                <a:rPr sz="1099" spc="-12" dirty="0">
                  <a:solidFill>
                    <a:srgbClr val="7E7E7E"/>
                  </a:solidFill>
                  <a:latin typeface="EYInterstate Light"/>
                  <a:cs typeface="EYInterstate Light"/>
                </a:rPr>
                <a:t>s</a:t>
              </a:r>
              <a:r>
                <a:rPr sz="1099" spc="-6" dirty="0">
                  <a:solidFill>
                    <a:srgbClr val="7E7E7E"/>
                  </a:solidFill>
                  <a:latin typeface="EYInterstate Light"/>
                  <a:cs typeface="EYInterstate Light"/>
                </a:rPr>
                <a:t>action</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and </a:t>
              </a:r>
              <a:r>
                <a:rPr sz="1099" dirty="0">
                  <a:solidFill>
                    <a:srgbClr val="7E7E7E"/>
                  </a:solidFill>
                  <a:latin typeface="EYInterstate Light"/>
                  <a:cs typeface="EYInterstate Light"/>
                </a:rPr>
                <a:t>advi</a:t>
              </a:r>
              <a:r>
                <a:rPr sz="1099" spc="-16" dirty="0">
                  <a:solidFill>
                    <a:srgbClr val="7E7E7E"/>
                  </a:solidFill>
                  <a:latin typeface="EYInterstate Light"/>
                  <a:cs typeface="EYInterstate Light"/>
                </a:rPr>
                <a:t>s</a:t>
              </a:r>
              <a:r>
                <a:rPr sz="1099" spc="-6" dirty="0">
                  <a:solidFill>
                    <a:srgbClr val="7E7E7E"/>
                  </a:solidFill>
                  <a:latin typeface="EYInterstate Light"/>
                  <a:cs typeface="EYInterstate Light"/>
                </a:rPr>
                <a:t>ory</a:t>
              </a:r>
              <a:r>
                <a:rPr sz="1099" spc="-4" dirty="0">
                  <a:solidFill>
                    <a:srgbClr val="7E7E7E"/>
                  </a:solidFill>
                  <a:latin typeface="EYInterstate Light"/>
                  <a:cs typeface="EYInterstate Light"/>
                </a:rPr>
                <a:t> </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erv</a:t>
              </a:r>
              <a:r>
                <a:rPr sz="1099" spc="-4" dirty="0">
                  <a:solidFill>
                    <a:srgbClr val="7E7E7E"/>
                  </a:solidFill>
                  <a:latin typeface="EYInterstate Light"/>
                  <a:cs typeface="EYInterstate Light"/>
                </a:rPr>
                <a:t>i</a:t>
              </a:r>
              <a:r>
                <a:rPr sz="1099" spc="-16" dirty="0">
                  <a:solidFill>
                    <a:srgbClr val="7E7E7E"/>
                  </a:solidFill>
                  <a:latin typeface="EYInterstate Light"/>
                  <a:cs typeface="EYInterstate Light"/>
                </a:rPr>
                <a:t>c</a:t>
              </a:r>
              <a:r>
                <a:rPr sz="1099" spc="-6" dirty="0">
                  <a:solidFill>
                    <a:srgbClr val="7E7E7E"/>
                  </a:solidFill>
                  <a:latin typeface="EYInterstate Light"/>
                  <a:cs typeface="EYInterstate Light"/>
                </a:rPr>
                <a:t>e</a:t>
              </a:r>
              <a:r>
                <a:rPr sz="1099" spc="-19" dirty="0">
                  <a:solidFill>
                    <a:srgbClr val="7E7E7E"/>
                  </a:solidFill>
                  <a:latin typeface="EYInterstate Light"/>
                  <a:cs typeface="EYInterstate Light"/>
                </a:rPr>
                <a:t>s</a:t>
              </a:r>
              <a:r>
                <a:rPr sz="1099"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he</a:t>
              </a:r>
              <a:r>
                <a:rPr sz="1099" spc="-4" dirty="0">
                  <a:solidFill>
                    <a:srgbClr val="7E7E7E"/>
                  </a:solidFill>
                  <a:latin typeface="EYInterstate Light"/>
                  <a:cs typeface="EYInterstate Light"/>
                </a:rPr>
                <a:t> </a:t>
              </a:r>
              <a:r>
                <a:rPr sz="1099" spc="-6" dirty="0">
                  <a:solidFill>
                    <a:srgbClr val="7E7E7E"/>
                  </a:solidFill>
                  <a:latin typeface="EYInterstate Light"/>
                  <a:cs typeface="EYInterstate Light"/>
                </a:rPr>
                <a:t>insig</a:t>
              </a:r>
              <a:r>
                <a:rPr sz="1099" spc="-12" dirty="0">
                  <a:solidFill>
                    <a:srgbClr val="7E7E7E"/>
                  </a:solidFill>
                  <a:latin typeface="EYInterstate Light"/>
                  <a:cs typeface="EYInterstate Light"/>
                </a:rPr>
                <a:t>h</a:t>
              </a:r>
              <a:r>
                <a:rPr sz="1099" spc="-6" dirty="0">
                  <a:solidFill>
                    <a:srgbClr val="7E7E7E"/>
                  </a:solidFill>
                  <a:latin typeface="EYInterstate Light"/>
                  <a:cs typeface="EYInterstate Light"/>
                </a:rPr>
                <a:t>ts</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and</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quali</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erv</a:t>
              </a:r>
              <a:r>
                <a:rPr sz="1099" spc="-4" dirty="0">
                  <a:solidFill>
                    <a:srgbClr val="7E7E7E"/>
                  </a:solidFill>
                  <a:latin typeface="EYInterstate Light"/>
                  <a:cs typeface="EYInterstate Light"/>
                </a:rPr>
                <a:t>i</a:t>
              </a:r>
              <a:r>
                <a:rPr sz="1099" spc="-16" dirty="0">
                  <a:solidFill>
                    <a:srgbClr val="7E7E7E"/>
                  </a:solidFill>
                  <a:latin typeface="EYInterstate Light"/>
                  <a:cs typeface="EYInterstate Light"/>
                </a:rPr>
                <a:t>c</a:t>
              </a:r>
              <a:r>
                <a:rPr sz="1099" spc="-6" dirty="0">
                  <a:solidFill>
                    <a:srgbClr val="7E7E7E"/>
                  </a:solidFill>
                  <a:latin typeface="EYInterstate Light"/>
                  <a:cs typeface="EYInterstate Light"/>
                </a:rPr>
                <a:t>es</a:t>
              </a:r>
              <a:r>
                <a:rPr sz="1099" dirty="0">
                  <a:solidFill>
                    <a:srgbClr val="7E7E7E"/>
                  </a:solidFill>
                  <a:latin typeface="EYInterstate Light"/>
                  <a:cs typeface="EYInterstate Light"/>
                </a:rPr>
                <a:t> </a:t>
              </a:r>
              <a:r>
                <a:rPr sz="1099" spc="-25" dirty="0">
                  <a:solidFill>
                    <a:srgbClr val="7E7E7E"/>
                  </a:solidFill>
                  <a:latin typeface="EYInterstate Light"/>
                  <a:cs typeface="EYInterstate Light"/>
                </a:rPr>
                <a:t>w</a:t>
              </a:r>
              <a:r>
                <a:rPr sz="1099" dirty="0">
                  <a:solidFill>
                    <a:srgbClr val="7E7E7E"/>
                  </a:solidFill>
                  <a:latin typeface="EYInterstate Light"/>
                  <a:cs typeface="EYInterstate Light"/>
                </a:rPr>
                <a:t>e </a:t>
              </a:r>
              <a:r>
                <a:rPr sz="1099" spc="-4" dirty="0">
                  <a:solidFill>
                    <a:srgbClr val="7E7E7E"/>
                  </a:solidFill>
                  <a:latin typeface="EYInterstate Light"/>
                  <a:cs typeface="EYInterstate Light"/>
                </a:rPr>
                <a:t>del</a:t>
              </a:r>
              <a:r>
                <a:rPr sz="1099" dirty="0">
                  <a:solidFill>
                    <a:srgbClr val="7E7E7E"/>
                  </a:solidFill>
                  <a:latin typeface="EYInterstate Light"/>
                  <a:cs typeface="EYInterstate Light"/>
                </a:rPr>
                <a:t>i</a:t>
              </a:r>
              <a:r>
                <a:rPr sz="1099" spc="-23" dirty="0">
                  <a:solidFill>
                    <a:srgbClr val="7E7E7E"/>
                  </a:solidFill>
                  <a:latin typeface="EYInterstate Light"/>
                  <a:cs typeface="EYInterstate Light"/>
                </a:rPr>
                <a:t>v</a:t>
              </a:r>
              <a:r>
                <a:rPr sz="1099" spc="-4" dirty="0">
                  <a:solidFill>
                    <a:srgbClr val="7E7E7E"/>
                  </a:solidFill>
                  <a:latin typeface="EYInterstate Light"/>
                  <a:cs typeface="EYInterstate Light"/>
                </a:rPr>
                <a:t>e</a:t>
              </a:r>
              <a:r>
                <a:rPr sz="1099" dirty="0">
                  <a:solidFill>
                    <a:srgbClr val="7E7E7E"/>
                  </a:solidFill>
                  <a:latin typeface="EYInterstate Light"/>
                  <a:cs typeface="EYInterstate Light"/>
                </a:rPr>
                <a:t>r</a:t>
              </a:r>
              <a:r>
                <a:rPr sz="1099" spc="-4" dirty="0">
                  <a:solidFill>
                    <a:srgbClr val="7E7E7E"/>
                  </a:solidFill>
                  <a:latin typeface="EYInterstate Light"/>
                  <a:cs typeface="EYInterstate Light"/>
                </a:rPr>
                <a:t> </a:t>
              </a:r>
              <a:r>
                <a:rPr sz="1099" spc="-6" dirty="0">
                  <a:solidFill>
                    <a:srgbClr val="7E7E7E"/>
                  </a:solidFill>
                  <a:latin typeface="EYInterstate Light"/>
                  <a:cs typeface="EYInterstate Light"/>
                </a:rPr>
                <a:t>help</a:t>
              </a:r>
              <a:r>
                <a:rPr sz="1099" spc="-4" dirty="0">
                  <a:solidFill>
                    <a:srgbClr val="7E7E7E"/>
                  </a:solidFill>
                  <a:latin typeface="EYInterstate Light"/>
                  <a:cs typeface="EYInterstate Light"/>
                </a:rPr>
                <a:t> buil</a:t>
              </a:r>
              <a:r>
                <a:rPr sz="1099" dirty="0">
                  <a:solidFill>
                    <a:srgbClr val="7E7E7E"/>
                  </a:solidFill>
                  <a:latin typeface="EYInterstate Light"/>
                  <a:cs typeface="EYInterstate Light"/>
                </a:rPr>
                <a:t>d tru</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t </a:t>
              </a:r>
              <a:r>
                <a:rPr sz="1099" spc="-6" dirty="0">
                  <a:solidFill>
                    <a:srgbClr val="7E7E7E"/>
                  </a:solidFill>
                  <a:latin typeface="EYInterstate Light"/>
                  <a:cs typeface="EYInterstate Light"/>
                </a:rPr>
                <a:t>and</a:t>
              </a:r>
              <a:r>
                <a:rPr sz="1099" dirty="0">
                  <a:solidFill>
                    <a:srgbClr val="7E7E7E"/>
                  </a:solidFill>
                  <a:latin typeface="EYInterstate Light"/>
                  <a:cs typeface="EYInterstate Light"/>
                </a:rPr>
                <a:t> </a:t>
              </a:r>
              <a:r>
                <a:rPr sz="1099" spc="-16" dirty="0">
                  <a:solidFill>
                    <a:srgbClr val="7E7E7E"/>
                  </a:solidFill>
                  <a:latin typeface="EYInterstate Light"/>
                  <a:cs typeface="EYInterstate Light"/>
                </a:rPr>
                <a:t>c</a:t>
              </a:r>
              <a:r>
                <a:rPr sz="1099" spc="-6" dirty="0">
                  <a:solidFill>
                    <a:srgbClr val="7E7E7E"/>
                  </a:solidFill>
                  <a:latin typeface="EYInterstate Light"/>
                  <a:cs typeface="EYInterstate Light"/>
                </a:rPr>
                <a:t>o</a:t>
              </a:r>
              <a:r>
                <a:rPr sz="1099" spc="-20" dirty="0">
                  <a:solidFill>
                    <a:srgbClr val="7E7E7E"/>
                  </a:solidFill>
                  <a:latin typeface="EYInterstate Light"/>
                  <a:cs typeface="EYInterstate Light"/>
                </a:rPr>
                <a:t>n</a:t>
              </a:r>
              <a:r>
                <a:rPr sz="1099" dirty="0">
                  <a:solidFill>
                    <a:srgbClr val="7E7E7E"/>
                  </a:solidFill>
                  <a:latin typeface="EYInterstate Light"/>
                  <a:cs typeface="EYInterstate Light"/>
                </a:rPr>
                <a:t>ﬁden</a:t>
              </a:r>
              <a:r>
                <a:rPr sz="1099" spc="-16" dirty="0">
                  <a:solidFill>
                    <a:srgbClr val="7E7E7E"/>
                  </a:solidFill>
                  <a:latin typeface="EYInterstate Light"/>
                  <a:cs typeface="EYInterstate Light"/>
                </a:rPr>
                <a:t>c</a:t>
              </a:r>
              <a:r>
                <a:rPr sz="1099" dirty="0">
                  <a:solidFill>
                    <a:srgbClr val="7E7E7E"/>
                  </a:solidFill>
                  <a:latin typeface="EYInterstate Light"/>
                  <a:cs typeface="EYInterstate Light"/>
                </a:rPr>
                <a:t>e </a:t>
              </a:r>
              <a:r>
                <a:rPr sz="1099" spc="-6" dirty="0">
                  <a:solidFill>
                    <a:srgbClr val="7E7E7E"/>
                  </a:solidFill>
                  <a:latin typeface="EYInterstate Light"/>
                  <a:cs typeface="EYInterstate Light"/>
                </a:rPr>
                <a:t>in</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th</a:t>
              </a:r>
              <a:r>
                <a:rPr sz="1099" dirty="0">
                  <a:solidFill>
                    <a:srgbClr val="7E7E7E"/>
                  </a:solidFill>
                  <a:latin typeface="EYInterstate Light"/>
                  <a:cs typeface="EYInterstate Light"/>
                </a:rPr>
                <a:t>e</a:t>
              </a:r>
              <a:r>
                <a:rPr sz="1099" spc="-4" dirty="0">
                  <a:solidFill>
                    <a:srgbClr val="7E7E7E"/>
                  </a:solidFill>
                  <a:latin typeface="EYInterstate Light"/>
                  <a:cs typeface="EYInterstate Light"/>
                </a:rPr>
                <a:t> </a:t>
              </a:r>
              <a:r>
                <a:rPr sz="1099" spc="-16" dirty="0">
                  <a:solidFill>
                    <a:srgbClr val="7E7E7E"/>
                  </a:solidFill>
                  <a:latin typeface="EYInterstate Light"/>
                  <a:cs typeface="EYInterstate Light"/>
                </a:rPr>
                <a:t>c</a:t>
              </a:r>
              <a:r>
                <a:rPr sz="1099" dirty="0">
                  <a:solidFill>
                    <a:srgbClr val="7E7E7E"/>
                  </a:solidFill>
                  <a:latin typeface="EYInterstate Light"/>
                  <a:cs typeface="EYInterstate Light"/>
                </a:rPr>
                <a:t>api</a:t>
              </a:r>
              <a:r>
                <a:rPr sz="1099" spc="-16" dirty="0">
                  <a:solidFill>
                    <a:srgbClr val="7E7E7E"/>
                  </a:solidFill>
                  <a:latin typeface="EYInterstate Light"/>
                  <a:cs typeface="EYInterstate Light"/>
                </a:rPr>
                <a:t>t</a:t>
              </a:r>
              <a:r>
                <a:rPr sz="1099" spc="-4" dirty="0">
                  <a:solidFill>
                    <a:srgbClr val="7E7E7E"/>
                  </a:solidFill>
                  <a:latin typeface="EYInterstate Light"/>
                  <a:cs typeface="EYInterstate Light"/>
                </a:rPr>
                <a:t>al mar</a:t>
              </a:r>
              <a:r>
                <a:rPr sz="1099" spc="-25" dirty="0">
                  <a:solidFill>
                    <a:srgbClr val="7E7E7E"/>
                  </a:solidFill>
                  <a:latin typeface="EYInterstate Light"/>
                  <a:cs typeface="EYInterstate Light"/>
                </a:rPr>
                <a:t>k</a:t>
              </a:r>
              <a:r>
                <a:rPr sz="1099" spc="-6" dirty="0">
                  <a:solidFill>
                    <a:srgbClr val="7E7E7E"/>
                  </a:solidFill>
                  <a:latin typeface="EYInterstate Light"/>
                  <a:cs typeface="EYInterstate Light"/>
                </a:rPr>
                <a:t>ets</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and</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in</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e</a:t>
              </a:r>
              <a:r>
                <a:rPr sz="1099" spc="-16" dirty="0">
                  <a:solidFill>
                    <a:srgbClr val="7E7E7E"/>
                  </a:solidFill>
                  <a:latin typeface="EYInterstate Light"/>
                  <a:cs typeface="EYInterstate Light"/>
                </a:rPr>
                <a:t>c</a:t>
              </a:r>
              <a:r>
                <a:rPr sz="1099" spc="-6" dirty="0">
                  <a:solidFill>
                    <a:srgbClr val="7E7E7E"/>
                  </a:solidFill>
                  <a:latin typeface="EYInterstate Light"/>
                  <a:cs typeface="EYInterstate Light"/>
                </a:rPr>
                <a:t>onomies</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th</a:t>
              </a:r>
              <a:r>
                <a:rPr sz="1099" dirty="0">
                  <a:solidFill>
                    <a:srgbClr val="7E7E7E"/>
                  </a:solidFill>
                  <a:latin typeface="EYInterstate Light"/>
                  <a:cs typeface="EYInterstate Light"/>
                </a:rPr>
                <a:t>e</a:t>
              </a:r>
              <a:r>
                <a:rPr sz="1099" spc="-4" dirty="0">
                  <a:solidFill>
                    <a:srgbClr val="7E7E7E"/>
                  </a:solidFill>
                  <a:latin typeface="EYInterstate Light"/>
                  <a:cs typeface="EYInterstate Light"/>
                </a:rPr>
                <a:t> </a:t>
              </a:r>
              <a:r>
                <a:rPr sz="1099" spc="-25" dirty="0">
                  <a:solidFill>
                    <a:srgbClr val="7E7E7E"/>
                  </a:solidFill>
                  <a:latin typeface="EYInterstate Light"/>
                  <a:cs typeface="EYInterstate Light"/>
                </a:rPr>
                <a:t>w</a:t>
              </a:r>
              <a:r>
                <a:rPr sz="1099" dirty="0">
                  <a:solidFill>
                    <a:srgbClr val="7E7E7E"/>
                  </a:solidFill>
                  <a:latin typeface="EYInterstate Light"/>
                  <a:cs typeface="EYInterstate Light"/>
                </a:rPr>
                <a:t>orld</a:t>
              </a:r>
              <a:r>
                <a:rPr sz="1099" spc="-4" dirty="0">
                  <a:solidFill>
                    <a:srgbClr val="7E7E7E"/>
                  </a:solidFill>
                  <a:latin typeface="EYInterstate Light"/>
                  <a:cs typeface="EYInterstate Light"/>
                </a:rPr>
                <a:t> </a:t>
              </a:r>
              <a:r>
                <a:rPr sz="1099" spc="-20" dirty="0">
                  <a:solidFill>
                    <a:srgbClr val="7E7E7E"/>
                  </a:solidFill>
                  <a:latin typeface="EYInterstate Light"/>
                  <a:cs typeface="EYInterstate Light"/>
                </a:rPr>
                <a:t>o</a:t>
              </a:r>
              <a:r>
                <a:rPr sz="1099" spc="-23" dirty="0">
                  <a:solidFill>
                    <a:srgbClr val="7E7E7E"/>
                  </a:solidFill>
                  <a:latin typeface="EYInterstate Light"/>
                  <a:cs typeface="EYInterstate Light"/>
                </a:rPr>
                <a:t>v</a:t>
              </a:r>
              <a:r>
                <a:rPr sz="1099" dirty="0">
                  <a:solidFill>
                    <a:srgbClr val="7E7E7E"/>
                  </a:solidFill>
                  <a:latin typeface="EYInterstate Light"/>
                  <a:cs typeface="EYInterstate Light"/>
                </a:rPr>
                <a:t>e</a:t>
              </a:r>
              <a:r>
                <a:rPr sz="1099" spc="-107" dirty="0">
                  <a:solidFill>
                    <a:srgbClr val="7E7E7E"/>
                  </a:solidFill>
                  <a:latin typeface="EYInterstate Light"/>
                  <a:cs typeface="EYInterstate Light"/>
                </a:rPr>
                <a:t>r</a:t>
              </a:r>
              <a:r>
                <a:rPr sz="1099" dirty="0">
                  <a:solidFill>
                    <a:srgbClr val="7E7E7E"/>
                  </a:solidFill>
                  <a:latin typeface="EYInterstate Light"/>
                  <a:cs typeface="EYInterstate Light"/>
                </a:rPr>
                <a:t>. </a:t>
              </a:r>
              <a:r>
                <a:rPr sz="1099" spc="-40" dirty="0">
                  <a:solidFill>
                    <a:srgbClr val="7E7E7E"/>
                  </a:solidFill>
                  <a:latin typeface="EYInterstate Light"/>
                  <a:cs typeface="EYInterstate Light"/>
                </a:rPr>
                <a:t>W</a:t>
              </a:r>
              <a:r>
                <a:rPr sz="1099" dirty="0">
                  <a:solidFill>
                    <a:srgbClr val="7E7E7E"/>
                  </a:solidFill>
                  <a:latin typeface="EYInterstate Light"/>
                  <a:cs typeface="EYInterstate Light"/>
                </a:rPr>
                <a:t>e </a:t>
              </a:r>
              <a:r>
                <a:rPr sz="1099" spc="-4" dirty="0">
                  <a:solidFill>
                    <a:srgbClr val="7E7E7E"/>
                  </a:solidFill>
                  <a:latin typeface="EYInterstate Light"/>
                  <a:cs typeface="EYInterstate Light"/>
                </a:rPr>
                <a:t>d</a:t>
              </a:r>
              <a:r>
                <a:rPr sz="1099" spc="-19" dirty="0">
                  <a:solidFill>
                    <a:srgbClr val="7E7E7E"/>
                  </a:solidFill>
                  <a:latin typeface="EYInterstate Light"/>
                  <a:cs typeface="EYInterstate Light"/>
                </a:rPr>
                <a:t>e</a:t>
              </a:r>
              <a:r>
                <a:rPr sz="1099" spc="-23" dirty="0">
                  <a:solidFill>
                    <a:srgbClr val="7E7E7E"/>
                  </a:solidFill>
                  <a:latin typeface="EYInterstate Light"/>
                  <a:cs typeface="EYInterstate Light"/>
                </a:rPr>
                <a:t>v</a:t>
              </a:r>
              <a:r>
                <a:rPr sz="1099" spc="-4" dirty="0">
                  <a:solidFill>
                    <a:srgbClr val="7E7E7E"/>
                  </a:solidFill>
                  <a:latin typeface="EYInterstate Light"/>
                  <a:cs typeface="EYInterstate Light"/>
                </a:rPr>
                <a:t>elop </a:t>
              </a:r>
              <a:r>
                <a:rPr sz="1099" spc="-6" dirty="0">
                  <a:solidFill>
                    <a:srgbClr val="7E7E7E"/>
                  </a:solidFill>
                  <a:latin typeface="EYInterstate Light"/>
                  <a:cs typeface="EYInterstate Light"/>
                </a:rPr>
                <a:t>out</a:t>
              </a:r>
              <a:r>
                <a:rPr sz="1099" spc="-16" dirty="0">
                  <a:solidFill>
                    <a:srgbClr val="7E7E7E"/>
                  </a:solidFill>
                  <a:latin typeface="EYInterstate Light"/>
                  <a:cs typeface="EYInterstate Light"/>
                </a:rPr>
                <a:t>st</a:t>
              </a:r>
              <a:r>
                <a:rPr sz="1099" spc="-6" dirty="0">
                  <a:solidFill>
                    <a:srgbClr val="7E7E7E"/>
                  </a:solidFill>
                  <a:latin typeface="EYInterstate Light"/>
                  <a:cs typeface="EYInterstate Light"/>
                </a:rPr>
                <a:t>anding</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l</a:t>
              </a:r>
              <a:r>
                <a:rPr sz="1099" spc="-6" dirty="0">
                  <a:solidFill>
                    <a:srgbClr val="7E7E7E"/>
                  </a:solidFill>
                  <a:latin typeface="EYInterstate Light"/>
                  <a:cs typeface="EYInterstate Light"/>
                </a:rPr>
                <a:t>e</a:t>
              </a:r>
              <a:r>
                <a:rPr sz="1099" dirty="0">
                  <a:solidFill>
                    <a:srgbClr val="7E7E7E"/>
                  </a:solidFill>
                  <a:latin typeface="EYInterstate Light"/>
                  <a:cs typeface="EYInterstate Light"/>
                </a:rPr>
                <a:t>ade</a:t>
              </a:r>
              <a:r>
                <a:rPr sz="1099" spc="-19" dirty="0">
                  <a:solidFill>
                    <a:srgbClr val="7E7E7E"/>
                  </a:solidFill>
                  <a:latin typeface="EYInterstate Light"/>
                  <a:cs typeface="EYInterstate Light"/>
                </a:rPr>
                <a:t>r</a:t>
              </a:r>
              <a:r>
                <a:rPr sz="1099" spc="-6" dirty="0">
                  <a:solidFill>
                    <a:srgbClr val="7E7E7E"/>
                  </a:solidFill>
                  <a:latin typeface="EYInterstate Light"/>
                  <a:cs typeface="EYInterstate Light"/>
                </a:rPr>
                <a:t>s</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who</a:t>
              </a:r>
              <a:r>
                <a:rPr sz="1099" spc="-4"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e</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m</a:t>
              </a:r>
              <a:r>
                <a:rPr sz="1099" spc="-4"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o</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del</a:t>
              </a:r>
              <a:r>
                <a:rPr sz="1099" dirty="0">
                  <a:solidFill>
                    <a:srgbClr val="7E7E7E"/>
                  </a:solidFill>
                  <a:latin typeface="EYInterstate Light"/>
                  <a:cs typeface="EYInterstate Light"/>
                </a:rPr>
                <a:t>i</a:t>
              </a:r>
              <a:r>
                <a:rPr sz="1099" spc="-23" dirty="0">
                  <a:solidFill>
                    <a:srgbClr val="7E7E7E"/>
                  </a:solidFill>
                  <a:latin typeface="EYInterstate Light"/>
                  <a:cs typeface="EYInterstate Light"/>
                </a:rPr>
                <a:t>v</a:t>
              </a:r>
              <a:r>
                <a:rPr sz="1099" spc="-4" dirty="0">
                  <a:solidFill>
                    <a:srgbClr val="7E7E7E"/>
                  </a:solidFill>
                  <a:latin typeface="EYInterstate Light"/>
                  <a:cs typeface="EYInterstate Light"/>
                </a:rPr>
                <a:t>e</a:t>
              </a:r>
              <a:r>
                <a:rPr sz="1099" dirty="0">
                  <a:solidFill>
                    <a:srgbClr val="7E7E7E"/>
                  </a:solidFill>
                  <a:latin typeface="EYInterstate Light"/>
                  <a:cs typeface="EYInterstate Light"/>
                </a:rPr>
                <a:t>r</a:t>
              </a:r>
              <a:r>
                <a:rPr sz="1099" spc="-4" dirty="0">
                  <a:solidFill>
                    <a:srgbClr val="7E7E7E"/>
                  </a:solidFill>
                  <a:latin typeface="EYInterstate Light"/>
                  <a:cs typeface="EYInterstate Light"/>
                </a:rPr>
                <a:t> </a:t>
              </a:r>
              <a:r>
                <a:rPr sz="1099" spc="-6" dirty="0">
                  <a:solidFill>
                    <a:srgbClr val="7E7E7E"/>
                  </a:solidFill>
                  <a:latin typeface="EYInterstate Light"/>
                  <a:cs typeface="EYInterstate Light"/>
                </a:rPr>
                <a:t>on</a:t>
              </a:r>
              <a:r>
                <a:rPr sz="1099" dirty="0">
                  <a:solidFill>
                    <a:srgbClr val="7E7E7E"/>
                  </a:solidFill>
                  <a:latin typeface="EYInterstate Light"/>
                  <a:cs typeface="EYInterstate Light"/>
                </a:rPr>
                <a:t> our </a:t>
              </a:r>
              <a:r>
                <a:rPr sz="1099" spc="-4" dirty="0">
                  <a:solidFill>
                    <a:srgbClr val="7E7E7E"/>
                  </a:solidFill>
                  <a:latin typeface="EYInterstate Light"/>
                  <a:cs typeface="EYInterstate Light"/>
                </a:rPr>
                <a:t>p</a:t>
              </a:r>
              <a:r>
                <a:rPr sz="1099" spc="-20" dirty="0">
                  <a:solidFill>
                    <a:srgbClr val="7E7E7E"/>
                  </a:solidFill>
                  <a:latin typeface="EYInterstate Light"/>
                  <a:cs typeface="EYInterstate Light"/>
                </a:rPr>
                <a:t>r</a:t>
              </a:r>
              <a:r>
                <a:rPr sz="1099" dirty="0">
                  <a:solidFill>
                    <a:srgbClr val="7E7E7E"/>
                  </a:solidFill>
                  <a:latin typeface="EYInterstate Light"/>
                  <a:cs typeface="EYInterstate Light"/>
                </a:rPr>
                <a:t>om</a:t>
              </a:r>
              <a:r>
                <a:rPr sz="1099" spc="-4" dirty="0">
                  <a:solidFill>
                    <a:srgbClr val="7E7E7E"/>
                  </a:solidFill>
                  <a:latin typeface="EYInterstate Light"/>
                  <a:cs typeface="EYInterstate Light"/>
                </a:rPr>
                <a:t>i</a:t>
              </a:r>
              <a:r>
                <a:rPr sz="1099" spc="-16" dirty="0">
                  <a:solidFill>
                    <a:srgbClr val="7E7E7E"/>
                  </a:solidFill>
                  <a:latin typeface="EYInterstate Light"/>
                  <a:cs typeface="EYInterstate Light"/>
                </a:rPr>
                <a:t>se</a:t>
              </a:r>
              <a:r>
                <a:rPr sz="1099" spc="-6" dirty="0">
                  <a:solidFill>
                    <a:srgbClr val="7E7E7E"/>
                  </a:solidFill>
                  <a:latin typeface="EYInterstate Light"/>
                  <a:cs typeface="EYInterstate Light"/>
                </a:rPr>
                <a:t>s</a:t>
              </a:r>
              <a:r>
                <a:rPr sz="1099"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o</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al</a:t>
              </a:r>
              <a:r>
                <a:rPr sz="1099" dirty="0">
                  <a:solidFill>
                    <a:srgbClr val="7E7E7E"/>
                  </a:solidFill>
                  <a:latin typeface="EYInterstate Light"/>
                  <a:cs typeface="EYInterstate Light"/>
                </a:rPr>
                <a:t>l</a:t>
              </a:r>
              <a:r>
                <a:rPr sz="1099" spc="-4" dirty="0">
                  <a:solidFill>
                    <a:srgbClr val="7E7E7E"/>
                  </a:solidFill>
                  <a:latin typeface="EYInterstate Light"/>
                  <a:cs typeface="EYInterstate Light"/>
                </a:rPr>
                <a:t> </a:t>
              </a:r>
              <a:r>
                <a:rPr sz="1099" spc="-20" dirty="0">
                  <a:solidFill>
                    <a:srgbClr val="7E7E7E"/>
                  </a:solidFill>
                  <a:latin typeface="EYInterstate Light"/>
                  <a:cs typeface="EYInterstate Light"/>
                </a:rPr>
                <a:t>o</a:t>
              </a:r>
              <a:r>
                <a:rPr sz="1099" spc="-4" dirty="0">
                  <a:solidFill>
                    <a:srgbClr val="7E7E7E"/>
                  </a:solidFill>
                  <a:latin typeface="EYInterstate Light"/>
                  <a:cs typeface="EYInterstate Light"/>
                </a:rPr>
                <a:t>f</a:t>
              </a:r>
              <a:r>
                <a:rPr sz="1099" dirty="0">
                  <a:solidFill>
                    <a:srgbClr val="7E7E7E"/>
                  </a:solidFill>
                  <a:latin typeface="EYInterstate Light"/>
                  <a:cs typeface="EYInterstate Light"/>
                </a:rPr>
                <a:t> our</a:t>
              </a:r>
              <a:r>
                <a:rPr sz="1099" spc="-4" dirty="0">
                  <a:solidFill>
                    <a:srgbClr val="7E7E7E"/>
                  </a:solidFill>
                  <a:latin typeface="EYInterstate Light"/>
                  <a:cs typeface="EYInterstate Light"/>
                </a:rPr>
                <a:t> </a:t>
              </a:r>
              <a:r>
                <a:rPr sz="1099" spc="-16" dirty="0">
                  <a:solidFill>
                    <a:srgbClr val="7E7E7E"/>
                  </a:solidFill>
                  <a:latin typeface="EYInterstate Light"/>
                  <a:cs typeface="EYInterstate Light"/>
                </a:rPr>
                <a:t>st</a:t>
              </a:r>
              <a:r>
                <a:rPr sz="1099" dirty="0">
                  <a:solidFill>
                    <a:srgbClr val="7E7E7E"/>
                  </a:solidFill>
                  <a:latin typeface="EYInterstate Light"/>
                  <a:cs typeface="EYInterstate Light"/>
                </a:rPr>
                <a:t>a</a:t>
              </a:r>
              <a:r>
                <a:rPr sz="1099" spc="-25" dirty="0">
                  <a:solidFill>
                    <a:srgbClr val="7E7E7E"/>
                  </a:solidFill>
                  <a:latin typeface="EYInterstate Light"/>
                  <a:cs typeface="EYInterstate Light"/>
                </a:rPr>
                <a:t>k</a:t>
              </a:r>
              <a:r>
                <a:rPr sz="1099" spc="-6" dirty="0">
                  <a:solidFill>
                    <a:srgbClr val="7E7E7E"/>
                  </a:solidFill>
                  <a:latin typeface="EYInterstate Light"/>
                  <a:cs typeface="EYInterstate Light"/>
                </a:rPr>
                <a:t>eholde</a:t>
              </a:r>
              <a:r>
                <a:rPr sz="1099" spc="-19" dirty="0">
                  <a:solidFill>
                    <a:srgbClr val="7E7E7E"/>
                  </a:solidFill>
                  <a:latin typeface="EYInterstate Light"/>
                  <a:cs typeface="EYInterstate Light"/>
                </a:rPr>
                <a:t>rs</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In</a:t>
              </a:r>
              <a:r>
                <a:rPr sz="1099" spc="-4" dirty="0">
                  <a:solidFill>
                    <a:srgbClr val="7E7E7E"/>
                  </a:solidFill>
                  <a:latin typeface="EYInterstate Light"/>
                  <a:cs typeface="EYInterstate Light"/>
                </a:rPr>
                <a:t> </a:t>
              </a:r>
              <a:r>
                <a:rPr sz="1099" spc="-16" dirty="0">
                  <a:solidFill>
                    <a:srgbClr val="7E7E7E"/>
                  </a:solidFill>
                  <a:latin typeface="EYInterstate Light"/>
                  <a:cs typeface="EYInterstate Light"/>
                </a:rPr>
                <a:t>s</a:t>
              </a:r>
              <a:r>
                <a:rPr sz="1099" spc="-6" dirty="0">
                  <a:solidFill>
                    <a:srgbClr val="7E7E7E"/>
                  </a:solidFill>
                  <a:latin typeface="EYInterstate Light"/>
                  <a:cs typeface="EYInterstate Light"/>
                </a:rPr>
                <a:t>o</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doing</a:t>
              </a:r>
              <a:r>
                <a:rPr sz="1099" spc="-4" dirty="0">
                  <a:solidFill>
                    <a:srgbClr val="7E7E7E"/>
                  </a:solidFill>
                  <a:latin typeface="EYInterstate Light"/>
                  <a:cs typeface="EYInterstate Light"/>
                </a:rPr>
                <a:t>, </a:t>
              </a:r>
              <a:r>
                <a:rPr sz="1099" spc="-25" dirty="0">
                  <a:solidFill>
                    <a:srgbClr val="7E7E7E"/>
                  </a:solidFill>
                  <a:latin typeface="EYInterstate Light"/>
                  <a:cs typeface="EYInterstate Light"/>
                </a:rPr>
                <a:t>w</a:t>
              </a:r>
              <a:r>
                <a:rPr sz="1099" dirty="0">
                  <a:solidFill>
                    <a:srgbClr val="7E7E7E"/>
                  </a:solidFill>
                  <a:latin typeface="EYInterstate Light"/>
                  <a:cs typeface="EYInterstate Light"/>
                </a:rPr>
                <a:t>e </a:t>
              </a:r>
              <a:r>
                <a:rPr sz="1099" spc="-4" dirty="0">
                  <a:solidFill>
                    <a:srgbClr val="7E7E7E"/>
                  </a:solidFill>
                  <a:latin typeface="EYInterstate Light"/>
                  <a:cs typeface="EYInterstate Light"/>
                </a:rPr>
                <a:t>p</a:t>
              </a:r>
              <a:r>
                <a:rPr sz="1099" dirty="0">
                  <a:solidFill>
                    <a:srgbClr val="7E7E7E"/>
                  </a:solidFill>
                  <a:latin typeface="EYInterstate Light"/>
                  <a:cs typeface="EYInterstate Light"/>
                </a:rPr>
                <a:t>l</a:t>
              </a:r>
              <a:r>
                <a:rPr sz="1099" spc="-16" dirty="0">
                  <a:solidFill>
                    <a:srgbClr val="7E7E7E"/>
                  </a:solidFill>
                  <a:latin typeface="EYInterstate Light"/>
                  <a:cs typeface="EYInterstate Light"/>
                </a:rPr>
                <a:t>a</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a </a:t>
              </a:r>
              <a:r>
                <a:rPr sz="1099" spc="-4" dirty="0">
                  <a:solidFill>
                    <a:srgbClr val="7E7E7E"/>
                  </a:solidFill>
                  <a:latin typeface="EYInterstate Light"/>
                  <a:cs typeface="EYInterstate Light"/>
                </a:rPr>
                <a:t>crit</a:t>
              </a:r>
              <a:r>
                <a:rPr sz="1099" dirty="0">
                  <a:solidFill>
                    <a:srgbClr val="7E7E7E"/>
                  </a:solidFill>
                  <a:latin typeface="EYInterstate Light"/>
                  <a:cs typeface="EYInterstate Light"/>
                </a:rPr>
                <a:t>i</a:t>
              </a:r>
              <a:r>
                <a:rPr sz="1099" spc="-16" dirty="0">
                  <a:solidFill>
                    <a:srgbClr val="7E7E7E"/>
                  </a:solidFill>
                  <a:latin typeface="EYInterstate Light"/>
                  <a:cs typeface="EYInterstate Light"/>
                </a:rPr>
                <a:t>c</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l </a:t>
              </a:r>
              <a:r>
                <a:rPr sz="1099" spc="-20" dirty="0">
                  <a:solidFill>
                    <a:srgbClr val="7E7E7E"/>
                  </a:solidFill>
                  <a:latin typeface="EYInterstate Light"/>
                  <a:cs typeface="EYInterstate Light"/>
                </a:rPr>
                <a:t>r</a:t>
              </a:r>
              <a:r>
                <a:rPr sz="1099" spc="-6" dirty="0">
                  <a:solidFill>
                    <a:srgbClr val="7E7E7E"/>
                  </a:solidFill>
                  <a:latin typeface="EYInterstate Light"/>
                  <a:cs typeface="EYInterstate Light"/>
                </a:rPr>
                <a:t>ole</a:t>
              </a:r>
              <a:r>
                <a:rPr sz="1099" spc="-4" dirty="0">
                  <a:solidFill>
                    <a:srgbClr val="7E7E7E"/>
                  </a:solidFill>
                  <a:latin typeface="EYInterstate Light"/>
                  <a:cs typeface="EYInterstate Light"/>
                </a:rPr>
                <a:t> </a:t>
              </a:r>
              <a:r>
                <a:rPr sz="1099" spc="-6" dirty="0">
                  <a:solidFill>
                    <a:srgbClr val="7E7E7E"/>
                  </a:solidFill>
                  <a:latin typeface="EYInterstate Light"/>
                  <a:cs typeface="EYInterstate Light"/>
                </a:rPr>
                <a:t>in</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building</a:t>
              </a:r>
              <a:r>
                <a:rPr sz="1099" dirty="0">
                  <a:solidFill>
                    <a:srgbClr val="7E7E7E"/>
                  </a:solidFill>
                  <a:latin typeface="EYInterstate Light"/>
                  <a:cs typeface="EYInterstate Light"/>
                </a:rPr>
                <a:t> a </a:t>
              </a:r>
              <a:r>
                <a:rPr sz="1099" spc="-4" dirty="0">
                  <a:solidFill>
                    <a:srgbClr val="7E7E7E"/>
                  </a:solidFill>
                  <a:latin typeface="EYInterstate Light"/>
                  <a:cs typeface="EYInterstate Light"/>
                </a:rPr>
                <a:t>b</a:t>
              </a:r>
              <a:r>
                <a:rPr sz="1099" spc="-6" dirty="0">
                  <a:solidFill>
                    <a:srgbClr val="7E7E7E"/>
                  </a:solidFill>
                  <a:latin typeface="EYInterstate Light"/>
                  <a:cs typeface="EYInterstate Light"/>
                </a:rPr>
                <a:t>e</a:t>
              </a:r>
              <a:r>
                <a:rPr sz="1099" spc="-16" dirty="0">
                  <a:solidFill>
                    <a:srgbClr val="7E7E7E"/>
                  </a:solidFill>
                  <a:latin typeface="EYInterstate Light"/>
                  <a:cs typeface="EYInterstate Light"/>
                </a:rPr>
                <a:t>t</a:t>
              </a:r>
              <a:r>
                <a:rPr sz="1099" spc="-19" dirty="0">
                  <a:solidFill>
                    <a:srgbClr val="7E7E7E"/>
                  </a:solidFill>
                  <a:latin typeface="EYInterstate Light"/>
                  <a:cs typeface="EYInterstate Light"/>
                </a:rPr>
                <a:t>t</a:t>
              </a:r>
              <a:r>
                <a:rPr sz="1099" spc="-4" dirty="0">
                  <a:solidFill>
                    <a:srgbClr val="7E7E7E"/>
                  </a:solidFill>
                  <a:latin typeface="EYInterstate Light"/>
                  <a:cs typeface="EYInterstate Light"/>
                </a:rPr>
                <a:t>e</a:t>
              </a:r>
              <a:r>
                <a:rPr sz="1099" dirty="0">
                  <a:solidFill>
                    <a:srgbClr val="7E7E7E"/>
                  </a:solidFill>
                  <a:latin typeface="EYInterstate Light"/>
                  <a:cs typeface="EYInterstate Light"/>
                </a:rPr>
                <a:t>r</a:t>
              </a:r>
              <a:r>
                <a:rPr sz="1099" spc="-4" dirty="0">
                  <a:solidFill>
                    <a:srgbClr val="7E7E7E"/>
                  </a:solidFill>
                  <a:latin typeface="EYInterstate Light"/>
                  <a:cs typeface="EYInterstate Light"/>
                </a:rPr>
                <a:t> </a:t>
              </a:r>
              <a:r>
                <a:rPr sz="1099" spc="-25" dirty="0">
                  <a:solidFill>
                    <a:srgbClr val="7E7E7E"/>
                  </a:solidFill>
                  <a:latin typeface="EYInterstate Light"/>
                  <a:cs typeface="EYInterstate Light"/>
                </a:rPr>
                <a:t>w</a:t>
              </a:r>
              <a:r>
                <a:rPr sz="1099" spc="-6" dirty="0">
                  <a:solidFill>
                    <a:srgbClr val="7E7E7E"/>
                  </a:solidFill>
                  <a:latin typeface="EYInterstate Light"/>
                  <a:cs typeface="EYInterstate Light"/>
                </a:rPr>
                <a:t>orking</a:t>
              </a:r>
              <a:r>
                <a:rPr sz="1099" spc="-4" dirty="0">
                  <a:solidFill>
                    <a:srgbClr val="7E7E7E"/>
                  </a:solidFill>
                  <a:latin typeface="EYInterstate Light"/>
                  <a:cs typeface="EYInterstate Light"/>
                </a:rPr>
                <a:t> </a:t>
              </a:r>
              <a:r>
                <a:rPr sz="1099" spc="-25" dirty="0">
                  <a:solidFill>
                    <a:srgbClr val="7E7E7E"/>
                  </a:solidFill>
                  <a:latin typeface="EYInterstate Light"/>
                  <a:cs typeface="EYInterstate Light"/>
                </a:rPr>
                <a:t>w</a:t>
              </a:r>
              <a:r>
                <a:rPr sz="1099" dirty="0">
                  <a:solidFill>
                    <a:srgbClr val="7E7E7E"/>
                  </a:solidFill>
                  <a:latin typeface="EYInterstate Light"/>
                  <a:cs typeface="EYInterstate Light"/>
                </a:rPr>
                <a:t>orld </a:t>
              </a:r>
              <a:r>
                <a:rPr sz="1099" spc="-20" dirty="0">
                  <a:solidFill>
                    <a:srgbClr val="7E7E7E"/>
                  </a:solidFill>
                  <a:latin typeface="EYInterstate Light"/>
                  <a:cs typeface="EYInterstate Light"/>
                </a:rPr>
                <a:t>f</a:t>
              </a:r>
              <a:r>
                <a:rPr sz="1099" dirty="0">
                  <a:solidFill>
                    <a:srgbClr val="7E7E7E"/>
                  </a:solidFill>
                  <a:latin typeface="EYInterstate Light"/>
                  <a:cs typeface="EYInterstate Light"/>
                </a:rPr>
                <a:t>or</a:t>
              </a:r>
              <a:r>
                <a:rPr sz="1099" spc="-4" dirty="0">
                  <a:solidFill>
                    <a:srgbClr val="7E7E7E"/>
                  </a:solidFill>
                  <a:latin typeface="EYInterstate Light"/>
                  <a:cs typeface="EYInterstate Light"/>
                </a:rPr>
                <a:t> </a:t>
              </a:r>
              <a:r>
                <a:rPr sz="1099" dirty="0">
                  <a:solidFill>
                    <a:srgbClr val="7E7E7E"/>
                  </a:solidFill>
                  <a:latin typeface="EYInterstate Light"/>
                  <a:cs typeface="EYInterstate Light"/>
                </a:rPr>
                <a:t>our</a:t>
              </a:r>
              <a:r>
                <a:rPr sz="1099" spc="-4" dirty="0">
                  <a:solidFill>
                    <a:srgbClr val="7E7E7E"/>
                  </a:solidFill>
                  <a:latin typeface="EYInterstate Light"/>
                  <a:cs typeface="EYInterstate Light"/>
                </a:rPr>
                <a:t> peop</a:t>
              </a:r>
              <a:r>
                <a:rPr sz="1099" dirty="0">
                  <a:solidFill>
                    <a:srgbClr val="7E7E7E"/>
                  </a:solidFill>
                  <a:latin typeface="EYInterstate Light"/>
                  <a:cs typeface="EYInterstate Light"/>
                </a:rPr>
                <a:t>l</a:t>
              </a:r>
              <a:r>
                <a:rPr sz="1099" spc="-20" dirty="0">
                  <a:solidFill>
                    <a:srgbClr val="7E7E7E"/>
                  </a:solidFill>
                  <a:latin typeface="EYInterstate Light"/>
                  <a:cs typeface="EYInterstate Light"/>
                </a:rPr>
                <a:t>e</a:t>
              </a:r>
              <a:r>
                <a:rPr sz="1099" dirty="0">
                  <a:solidFill>
                    <a:srgbClr val="7E7E7E"/>
                  </a:solidFill>
                  <a:latin typeface="EYInterstate Light"/>
                  <a:cs typeface="EYInterstate Light"/>
                </a:rPr>
                <a:t>, </a:t>
              </a:r>
              <a:r>
                <a:rPr sz="1099" spc="-20" dirty="0">
                  <a:solidFill>
                    <a:srgbClr val="7E7E7E"/>
                  </a:solidFill>
                  <a:latin typeface="EYInterstate Light"/>
                  <a:cs typeface="EYInterstate Light"/>
                </a:rPr>
                <a:t>f</a:t>
              </a:r>
              <a:r>
                <a:rPr sz="1099" dirty="0">
                  <a:solidFill>
                    <a:srgbClr val="7E7E7E"/>
                  </a:solidFill>
                  <a:latin typeface="EYInterstate Light"/>
                  <a:cs typeface="EYInterstate Light"/>
                </a:rPr>
                <a:t>or</a:t>
              </a:r>
              <a:r>
                <a:rPr sz="1099" spc="-4" dirty="0">
                  <a:solidFill>
                    <a:srgbClr val="7E7E7E"/>
                  </a:solidFill>
                  <a:latin typeface="EYInterstate Light"/>
                  <a:cs typeface="EYInterstate Light"/>
                </a:rPr>
                <a:t> </a:t>
              </a:r>
              <a:r>
                <a:rPr sz="1099" dirty="0">
                  <a:solidFill>
                    <a:srgbClr val="7E7E7E"/>
                  </a:solidFill>
                  <a:latin typeface="EYInterstate Light"/>
                  <a:cs typeface="EYInterstate Light"/>
                </a:rPr>
                <a:t>our</a:t>
              </a:r>
              <a:r>
                <a:rPr sz="1099" spc="-4" dirty="0">
                  <a:solidFill>
                    <a:srgbClr val="7E7E7E"/>
                  </a:solidFill>
                  <a:latin typeface="EYInterstate Light"/>
                  <a:cs typeface="EYInterstate Light"/>
                </a:rPr>
                <a:t> cli</a:t>
              </a:r>
              <a:r>
                <a:rPr sz="1099" dirty="0">
                  <a:solidFill>
                    <a:srgbClr val="7E7E7E"/>
                  </a:solidFill>
                  <a:latin typeface="EYInterstate Light"/>
                  <a:cs typeface="EYInterstate Light"/>
                </a:rPr>
                <a:t>e</a:t>
              </a:r>
              <a:r>
                <a:rPr sz="1099" spc="-12" dirty="0">
                  <a:solidFill>
                    <a:srgbClr val="7E7E7E"/>
                  </a:solidFill>
                  <a:latin typeface="EYInterstate Light"/>
                  <a:cs typeface="EYInterstate Light"/>
                </a:rPr>
                <a:t>n</a:t>
              </a:r>
              <a:r>
                <a:rPr sz="1099" spc="-6" dirty="0">
                  <a:solidFill>
                    <a:srgbClr val="7E7E7E"/>
                  </a:solidFill>
                  <a:latin typeface="EYInterstate Light"/>
                  <a:cs typeface="EYInterstate Light"/>
                </a:rPr>
                <a:t>ts</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and</a:t>
              </a:r>
              <a:r>
                <a:rPr sz="1099" spc="-4" dirty="0">
                  <a:solidFill>
                    <a:srgbClr val="7E7E7E"/>
                  </a:solidFill>
                  <a:latin typeface="EYInterstate Light"/>
                  <a:cs typeface="EYInterstate Light"/>
                </a:rPr>
                <a:t> </a:t>
              </a:r>
              <a:r>
                <a:rPr sz="1099" spc="-20" dirty="0">
                  <a:solidFill>
                    <a:srgbClr val="7E7E7E"/>
                  </a:solidFill>
                  <a:latin typeface="EYInterstate Light"/>
                  <a:cs typeface="EYInterstate Light"/>
                </a:rPr>
                <a:t>f</a:t>
              </a:r>
              <a:r>
                <a:rPr sz="1099" dirty="0">
                  <a:solidFill>
                    <a:srgbClr val="7E7E7E"/>
                  </a:solidFill>
                  <a:latin typeface="EYInterstate Light"/>
                  <a:cs typeface="EYInterstate Light"/>
                </a:rPr>
                <a:t>or</a:t>
              </a:r>
              <a:r>
                <a:rPr sz="1099" spc="-4" dirty="0">
                  <a:solidFill>
                    <a:srgbClr val="7E7E7E"/>
                  </a:solidFill>
                  <a:latin typeface="EYInterstate Light"/>
                  <a:cs typeface="EYInterstate Light"/>
                </a:rPr>
                <a:t> </a:t>
              </a:r>
              <a:r>
                <a:rPr sz="1099" dirty="0">
                  <a:solidFill>
                    <a:srgbClr val="7E7E7E"/>
                  </a:solidFill>
                  <a:latin typeface="EYInterstate Light"/>
                  <a:cs typeface="EYInterstate Light"/>
                </a:rPr>
                <a:t>our </a:t>
              </a:r>
              <a:r>
                <a:rPr sz="1099" spc="-16" dirty="0">
                  <a:solidFill>
                    <a:srgbClr val="7E7E7E"/>
                  </a:solidFill>
                  <a:latin typeface="EYInterstate Light"/>
                  <a:cs typeface="EYInterstate Light"/>
                </a:rPr>
                <a:t>c</a:t>
              </a:r>
              <a:r>
                <a:rPr sz="1099" spc="-6" dirty="0">
                  <a:solidFill>
                    <a:srgbClr val="7E7E7E"/>
                  </a:solidFill>
                  <a:latin typeface="EYInterstate Light"/>
                  <a:cs typeface="EYInterstate Light"/>
                </a:rPr>
                <a:t>ommunitie</a:t>
              </a:r>
              <a:r>
                <a:rPr sz="1099" spc="-19" dirty="0">
                  <a:solidFill>
                    <a:srgbClr val="7E7E7E"/>
                  </a:solidFill>
                  <a:latin typeface="EYInterstate Light"/>
                  <a:cs typeface="EYInterstate Light"/>
                </a:rPr>
                <a:t>s</a:t>
              </a:r>
              <a:r>
                <a:rPr sz="1099" dirty="0">
                  <a:solidFill>
                    <a:srgbClr val="7E7E7E"/>
                  </a:solidFill>
                  <a:latin typeface="EYInterstate Light"/>
                  <a:cs typeface="EYInterstate Light"/>
                </a:rPr>
                <a:t>.</a:t>
              </a:r>
            </a:p>
          </p:txBody>
        </p:sp>
        <p:sp>
          <p:nvSpPr>
            <p:cNvPr id="16" name="object 5"/>
            <p:cNvSpPr txBox="1"/>
            <p:nvPr userDrawn="1"/>
          </p:nvSpPr>
          <p:spPr>
            <a:xfrm>
              <a:off x="9609939" y="3840329"/>
              <a:ext cx="4383932" cy="1145225"/>
            </a:xfrm>
            <a:prstGeom prst="rect">
              <a:avLst/>
            </a:prstGeom>
          </p:spPr>
          <p:txBody>
            <a:bodyPr vert="horz" wrap="square" lIns="0" tIns="0" rIns="0" bIns="0" rtlCol="0">
              <a:spAutoFit/>
            </a:bodyPr>
            <a:lstStyle/>
            <a:p>
              <a:pPr marL="7398" marR="2964" defTabSz="357326">
                <a:lnSpc>
                  <a:spcPct val="103800"/>
                </a:lnSpc>
              </a:pPr>
              <a:r>
                <a:rPr sz="1099" spc="-20" dirty="0">
                  <a:solidFill>
                    <a:srgbClr val="7E7E7E"/>
                  </a:solidFill>
                  <a:latin typeface="EYInterstate Light"/>
                  <a:cs typeface="EYInterstate Light"/>
                </a:rPr>
                <a:t>E</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a:t>
              </a:r>
              <a:r>
                <a:rPr sz="1099" spc="-20" dirty="0">
                  <a:solidFill>
                    <a:srgbClr val="7E7E7E"/>
                  </a:solidFill>
                  <a:latin typeface="EYInterstate Light"/>
                  <a:cs typeface="EYInterstate Light"/>
                </a:rPr>
                <a:t>r</a:t>
              </a:r>
              <a:r>
                <a:rPr sz="1099" spc="-6" dirty="0">
                  <a:solidFill>
                    <a:srgbClr val="7E7E7E"/>
                  </a:solidFill>
                  <a:latin typeface="EYInterstate Light"/>
                  <a:cs typeface="EYInterstate Light"/>
                </a:rPr>
                <a:t>e</a:t>
              </a:r>
              <a:r>
                <a:rPr sz="1099" spc="-20" dirty="0">
                  <a:solidFill>
                    <a:srgbClr val="7E7E7E"/>
                  </a:solidFill>
                  <a:latin typeface="EYInterstate Light"/>
                  <a:cs typeface="EYInterstate Light"/>
                </a:rPr>
                <a:t>f</a:t>
              </a:r>
              <a:r>
                <a:rPr sz="1099" dirty="0">
                  <a:solidFill>
                    <a:srgbClr val="7E7E7E"/>
                  </a:solidFill>
                  <a:latin typeface="EYInterstate Light"/>
                  <a:cs typeface="EYInterstate Light"/>
                </a:rPr>
                <a:t>e</a:t>
              </a:r>
              <a:r>
                <a:rPr sz="1099" spc="-19" dirty="0">
                  <a:solidFill>
                    <a:srgbClr val="7E7E7E"/>
                  </a:solidFill>
                  <a:latin typeface="EYInterstate Light"/>
                  <a:cs typeface="EYInterstate Light"/>
                </a:rPr>
                <a:t>r</a:t>
              </a:r>
              <a:r>
                <a:rPr sz="1099" spc="-6" dirty="0">
                  <a:solidFill>
                    <a:srgbClr val="7E7E7E"/>
                  </a:solidFill>
                  <a:latin typeface="EYInterstate Light"/>
                  <a:cs typeface="EYInterstate Light"/>
                </a:rPr>
                <a:t>s</a:t>
              </a:r>
              <a:r>
                <a:rPr sz="1099"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o</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th</a:t>
              </a:r>
              <a:r>
                <a:rPr sz="1099" dirty="0">
                  <a:solidFill>
                    <a:srgbClr val="7E7E7E"/>
                  </a:solidFill>
                  <a:latin typeface="EYInterstate Light"/>
                  <a:cs typeface="EYInterstate Light"/>
                </a:rPr>
                <a:t>e </a:t>
              </a:r>
              <a:r>
                <a:rPr sz="1099" spc="-6" dirty="0">
                  <a:solidFill>
                    <a:srgbClr val="7E7E7E"/>
                  </a:solidFill>
                  <a:latin typeface="EYInterstate Light"/>
                  <a:cs typeface="EYInterstate Light"/>
                </a:rPr>
                <a:t>glob</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l </a:t>
              </a:r>
              <a:r>
                <a:rPr sz="1099" spc="-6" dirty="0">
                  <a:solidFill>
                    <a:srgbClr val="7E7E7E"/>
                  </a:solidFill>
                  <a:latin typeface="EYInterstate Light"/>
                  <a:cs typeface="EYInterstate Light"/>
                </a:rPr>
                <a:t>o</a:t>
              </a:r>
              <a:r>
                <a:rPr sz="1099" spc="-23" dirty="0">
                  <a:solidFill>
                    <a:srgbClr val="7E7E7E"/>
                  </a:solidFill>
                  <a:latin typeface="EYInterstate Light"/>
                  <a:cs typeface="EYInterstate Light"/>
                </a:rPr>
                <a:t>r</a:t>
              </a:r>
              <a:r>
                <a:rPr sz="1099" spc="-6" dirty="0">
                  <a:solidFill>
                    <a:srgbClr val="7E7E7E"/>
                  </a:solidFill>
                  <a:latin typeface="EYInterstate Light"/>
                  <a:cs typeface="EYInterstate Light"/>
                </a:rPr>
                <a:t>gan</a:t>
              </a:r>
              <a:r>
                <a:rPr sz="1099" spc="-4" dirty="0">
                  <a:solidFill>
                    <a:srgbClr val="7E7E7E"/>
                  </a:solidFill>
                  <a:latin typeface="EYInterstate Light"/>
                  <a:cs typeface="EYInterstate Light"/>
                </a:rPr>
                <a:t>i</a:t>
              </a:r>
              <a:r>
                <a:rPr sz="1099" spc="-12" dirty="0">
                  <a:solidFill>
                    <a:srgbClr val="7E7E7E"/>
                  </a:solidFill>
                  <a:latin typeface="EYInterstate Light"/>
                  <a:cs typeface="EYInterstate Light"/>
                </a:rPr>
                <a:t>z</a:t>
              </a:r>
              <a:r>
                <a:rPr sz="1099" spc="-6" dirty="0">
                  <a:solidFill>
                    <a:srgbClr val="7E7E7E"/>
                  </a:solidFill>
                  <a:latin typeface="EYInterstate Light"/>
                  <a:cs typeface="EYInterstate Light"/>
                </a:rPr>
                <a:t>ation</a:t>
              </a:r>
              <a:r>
                <a:rPr sz="1099" spc="-4" dirty="0">
                  <a:solidFill>
                    <a:srgbClr val="7E7E7E"/>
                  </a:solidFill>
                  <a:latin typeface="EYInterstate Light"/>
                  <a:cs typeface="EYInterstate Light"/>
                </a:rPr>
                <a:t>,</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and</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m</a:t>
              </a:r>
              <a:r>
                <a:rPr sz="1099" spc="-16" dirty="0">
                  <a:solidFill>
                    <a:srgbClr val="7E7E7E"/>
                  </a:solidFill>
                  <a:latin typeface="EYInterstate Light"/>
                  <a:cs typeface="EYInterstate Light"/>
                </a:rPr>
                <a:t>a</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a:t>
              </a:r>
              <a:r>
                <a:rPr sz="1099" spc="-20" dirty="0">
                  <a:solidFill>
                    <a:srgbClr val="7E7E7E"/>
                  </a:solidFill>
                  <a:latin typeface="EYInterstate Light"/>
                  <a:cs typeface="EYInterstate Light"/>
                </a:rPr>
                <a:t>r</a:t>
              </a:r>
              <a:r>
                <a:rPr sz="1099" spc="-6" dirty="0">
                  <a:solidFill>
                    <a:srgbClr val="7E7E7E"/>
                  </a:solidFill>
                  <a:latin typeface="EYInterstate Light"/>
                  <a:cs typeface="EYInterstate Light"/>
                </a:rPr>
                <a:t>e</a:t>
              </a:r>
              <a:r>
                <a:rPr sz="1099" spc="-20" dirty="0">
                  <a:solidFill>
                    <a:srgbClr val="7E7E7E"/>
                  </a:solidFill>
                  <a:latin typeface="EYInterstate Light"/>
                  <a:cs typeface="EYInterstate Light"/>
                </a:rPr>
                <a:t>f</a:t>
              </a:r>
              <a:r>
                <a:rPr sz="1099" spc="-4" dirty="0">
                  <a:solidFill>
                    <a:srgbClr val="7E7E7E"/>
                  </a:solidFill>
                  <a:latin typeface="EYInterstate Light"/>
                  <a:cs typeface="EYInterstate Light"/>
                </a:rPr>
                <a:t>e</a:t>
              </a:r>
              <a:r>
                <a:rPr sz="1099" dirty="0">
                  <a:solidFill>
                    <a:srgbClr val="7E7E7E"/>
                  </a:solidFill>
                  <a:latin typeface="EYInterstate Light"/>
                  <a:cs typeface="EYInterstate Light"/>
                </a:rPr>
                <a:t>r</a:t>
              </a:r>
              <a:r>
                <a:rPr sz="1099" spc="-4"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o one</a:t>
              </a:r>
              <a:r>
                <a:rPr sz="1099" spc="-4" dirty="0">
                  <a:solidFill>
                    <a:srgbClr val="7E7E7E"/>
                  </a:solidFill>
                  <a:latin typeface="EYInterstate Light"/>
                  <a:cs typeface="EYInterstate Light"/>
                </a:rPr>
                <a:t> </a:t>
              </a:r>
              <a:r>
                <a:rPr sz="1099" dirty="0">
                  <a:solidFill>
                    <a:srgbClr val="7E7E7E"/>
                  </a:solidFill>
                  <a:latin typeface="EYInterstate Light"/>
                  <a:cs typeface="EYInterstate Light"/>
                </a:rPr>
                <a:t>or</a:t>
              </a:r>
              <a:r>
                <a:rPr sz="1099" spc="-4" dirty="0">
                  <a:solidFill>
                    <a:srgbClr val="7E7E7E"/>
                  </a:solidFill>
                  <a:latin typeface="EYInterstate Light"/>
                  <a:cs typeface="EYInterstate Light"/>
                </a:rPr>
                <a:t> m</a:t>
              </a:r>
              <a:r>
                <a:rPr sz="1099" dirty="0">
                  <a:solidFill>
                    <a:srgbClr val="7E7E7E"/>
                  </a:solidFill>
                  <a:latin typeface="EYInterstate Light"/>
                  <a:cs typeface="EYInterstate Light"/>
                </a:rPr>
                <a:t>o</a:t>
              </a:r>
              <a:r>
                <a:rPr sz="1099" spc="-20" dirty="0">
                  <a:solidFill>
                    <a:srgbClr val="7E7E7E"/>
                  </a:solidFill>
                  <a:latin typeface="EYInterstate Light"/>
                  <a:cs typeface="EYInterstate Light"/>
                </a:rPr>
                <a:t>re</a:t>
              </a:r>
              <a:r>
                <a:rPr sz="1099" dirty="0">
                  <a:solidFill>
                    <a:srgbClr val="7E7E7E"/>
                  </a:solidFill>
                  <a:latin typeface="EYInterstate Light"/>
                  <a:cs typeface="EYInterstate Light"/>
                </a:rPr>
                <a:t>, </a:t>
              </a:r>
              <a:r>
                <a:rPr sz="1099" spc="-20" dirty="0">
                  <a:solidFill>
                    <a:srgbClr val="7E7E7E"/>
                  </a:solidFill>
                  <a:latin typeface="EYInterstate Light"/>
                  <a:cs typeface="EYInterstate Light"/>
                </a:rPr>
                <a:t>o</a:t>
              </a:r>
              <a:r>
                <a:rPr sz="1099" dirty="0">
                  <a:solidFill>
                    <a:srgbClr val="7E7E7E"/>
                  </a:solidFill>
                  <a:latin typeface="EYInterstate Light"/>
                  <a:cs typeface="EYInterstate Light"/>
                </a:rPr>
                <a:t>f the member ﬁrms </a:t>
              </a:r>
              <a:r>
                <a:rPr sz="1099" spc="-20" dirty="0">
                  <a:solidFill>
                    <a:srgbClr val="7E7E7E"/>
                  </a:solidFill>
                  <a:latin typeface="EYInterstate Light"/>
                  <a:cs typeface="EYInterstate Light"/>
                </a:rPr>
                <a:t>o</a:t>
              </a:r>
              <a:r>
                <a:rPr sz="1099" spc="-4" dirty="0">
                  <a:solidFill>
                    <a:srgbClr val="7E7E7E"/>
                  </a:solidFill>
                  <a:latin typeface="EYInterstate Light"/>
                  <a:cs typeface="EYInterstate Light"/>
                </a:rPr>
                <a:t>f</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Ern</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t &amp; </a:t>
              </a:r>
              <a:r>
                <a:rPr sz="1099" spc="-91" dirty="0">
                  <a:solidFill>
                    <a:srgbClr val="7E7E7E"/>
                  </a:solidFill>
                  <a:latin typeface="EYInterstate Light"/>
                  <a:cs typeface="EYInterstate Light"/>
                </a:rPr>
                <a:t>Y</a:t>
              </a:r>
              <a:r>
                <a:rPr sz="1099" spc="-6" dirty="0">
                  <a:solidFill>
                    <a:srgbClr val="7E7E7E"/>
                  </a:solidFill>
                  <a:latin typeface="EYInterstate Light"/>
                  <a:cs typeface="EYInterstate Light"/>
                </a:rPr>
                <a:t>oung</a:t>
              </a:r>
              <a:r>
                <a:rPr sz="1099" spc="-4" dirty="0">
                  <a:solidFill>
                    <a:srgbClr val="7E7E7E"/>
                  </a:solidFill>
                  <a:latin typeface="EYInterstate Light"/>
                  <a:cs typeface="EYInterstate Light"/>
                </a:rPr>
                <a:t> Gl</a:t>
              </a:r>
              <a:r>
                <a:rPr sz="1099" dirty="0">
                  <a:solidFill>
                    <a:srgbClr val="7E7E7E"/>
                  </a:solidFill>
                  <a:latin typeface="EYInterstate Light"/>
                  <a:cs typeface="EYInterstate Light"/>
                </a:rPr>
                <a:t>o</a:t>
              </a:r>
              <a:r>
                <a:rPr sz="1099" spc="-6" dirty="0">
                  <a:solidFill>
                    <a:srgbClr val="7E7E7E"/>
                  </a:solidFill>
                  <a:latin typeface="EYInterstate Light"/>
                  <a:cs typeface="EYInterstate Light"/>
                </a:rPr>
                <a:t>b</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l </a:t>
              </a:r>
              <a:r>
                <a:rPr sz="1099" spc="-4" dirty="0">
                  <a:solidFill>
                    <a:srgbClr val="7E7E7E"/>
                  </a:solidFill>
                  <a:latin typeface="EYInterstate Light"/>
                  <a:cs typeface="EYInterstate Light"/>
                </a:rPr>
                <a:t>Lim</a:t>
              </a:r>
              <a:r>
                <a:rPr sz="1099" dirty="0">
                  <a:solidFill>
                    <a:srgbClr val="7E7E7E"/>
                  </a:solidFill>
                  <a:latin typeface="EYInterstate Light"/>
                  <a:cs typeface="EYInterstate Light"/>
                </a:rPr>
                <a:t>i</a:t>
              </a:r>
              <a:r>
                <a:rPr sz="1099" spc="-19" dirty="0">
                  <a:solidFill>
                    <a:srgbClr val="7E7E7E"/>
                  </a:solidFill>
                  <a:latin typeface="EYInterstate Light"/>
                  <a:cs typeface="EYInterstate Light"/>
                </a:rPr>
                <a:t>t</a:t>
              </a:r>
              <a:r>
                <a:rPr sz="1099" spc="-4" dirty="0">
                  <a:solidFill>
                    <a:srgbClr val="7E7E7E"/>
                  </a:solidFill>
                  <a:latin typeface="EYInterstate Light"/>
                  <a:cs typeface="EYInterstate Light"/>
                </a:rPr>
                <a:t>ed</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e</a:t>
              </a:r>
              <a:r>
                <a:rPr sz="1099" spc="-4" dirty="0">
                  <a:solidFill>
                    <a:srgbClr val="7E7E7E"/>
                  </a:solidFill>
                  <a:latin typeface="EYInterstate Light"/>
                  <a:cs typeface="EYInterstate Light"/>
                </a:rPr>
                <a:t>ac</a:t>
              </a:r>
              <a:r>
                <a:rPr sz="1099" dirty="0">
                  <a:solidFill>
                    <a:srgbClr val="7E7E7E"/>
                  </a:solidFill>
                  <a:latin typeface="EYInterstate Light"/>
                  <a:cs typeface="EYInterstate Light"/>
                </a:rPr>
                <a:t>h </a:t>
              </a:r>
              <a:r>
                <a:rPr sz="1099" spc="-20" dirty="0">
                  <a:solidFill>
                    <a:srgbClr val="7E7E7E"/>
                  </a:solidFill>
                  <a:latin typeface="EYInterstate Light"/>
                  <a:cs typeface="EYInterstate Light"/>
                </a:rPr>
                <a:t>o</a:t>
              </a:r>
              <a:r>
                <a:rPr sz="1099" spc="-4" dirty="0">
                  <a:solidFill>
                    <a:srgbClr val="7E7E7E"/>
                  </a:solidFill>
                  <a:latin typeface="EYInterstate Light"/>
                  <a:cs typeface="EYInterstate Light"/>
                </a:rPr>
                <a:t>f</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which</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is</a:t>
              </a:r>
              <a:r>
                <a:rPr sz="1099" dirty="0">
                  <a:solidFill>
                    <a:srgbClr val="7E7E7E"/>
                  </a:solidFill>
                  <a:latin typeface="EYInterstate Light"/>
                  <a:cs typeface="EYInterstate Light"/>
                </a:rPr>
                <a:t> a</a:t>
              </a:r>
              <a:r>
                <a:rPr sz="1099" spc="-4" dirty="0">
                  <a:solidFill>
                    <a:srgbClr val="7E7E7E"/>
                  </a:solidFill>
                  <a:latin typeface="EYInterstate Light"/>
                  <a:cs typeface="EYInterstate Light"/>
                </a:rPr>
                <a:t> </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e</a:t>
              </a:r>
              <a:r>
                <a:rPr sz="1099" spc="-6" dirty="0">
                  <a:solidFill>
                    <a:srgbClr val="7E7E7E"/>
                  </a:solidFill>
                  <a:latin typeface="EYInterstate Light"/>
                  <a:cs typeface="EYInterstate Light"/>
                </a:rPr>
                <a:t>p</a:t>
              </a:r>
              <a:r>
                <a:rPr sz="1099" dirty="0">
                  <a:solidFill>
                    <a:srgbClr val="7E7E7E"/>
                  </a:solidFill>
                  <a:latin typeface="EYInterstate Light"/>
                  <a:cs typeface="EYInterstate Light"/>
                </a:rPr>
                <a:t>a</a:t>
              </a:r>
              <a:r>
                <a:rPr sz="1099" spc="-28" dirty="0">
                  <a:solidFill>
                    <a:srgbClr val="7E7E7E"/>
                  </a:solidFill>
                  <a:latin typeface="EYInterstate Light"/>
                  <a:cs typeface="EYInterstate Light"/>
                </a:rPr>
                <a:t>r</a:t>
              </a:r>
              <a:r>
                <a:rPr sz="1099" dirty="0">
                  <a:solidFill>
                    <a:srgbClr val="7E7E7E"/>
                  </a:solidFill>
                  <a:latin typeface="EYInterstate Light"/>
                  <a:cs typeface="EYInterstate Light"/>
                </a:rPr>
                <a:t>a</a:t>
              </a:r>
              <a:r>
                <a:rPr sz="1099" spc="-19" dirty="0">
                  <a:solidFill>
                    <a:srgbClr val="7E7E7E"/>
                  </a:solidFill>
                  <a:latin typeface="EYInterstate Light"/>
                  <a:cs typeface="EYInterstate Light"/>
                </a:rPr>
                <a:t>t</a:t>
              </a:r>
              <a:r>
                <a:rPr sz="1099" dirty="0">
                  <a:solidFill>
                    <a:srgbClr val="7E7E7E"/>
                  </a:solidFill>
                  <a:latin typeface="EYInterstate Light"/>
                  <a:cs typeface="EYInterstate Light"/>
                </a:rPr>
                <a:t>e legal</a:t>
              </a:r>
              <a:r>
                <a:rPr sz="1099" spc="-4" dirty="0">
                  <a:solidFill>
                    <a:srgbClr val="7E7E7E"/>
                  </a:solidFill>
                  <a:latin typeface="EYInterstate Light"/>
                  <a:cs typeface="EYInterstate Light"/>
                </a:rPr>
                <a:t> </a:t>
              </a:r>
              <a:r>
                <a:rPr sz="1099" dirty="0">
                  <a:solidFill>
                    <a:srgbClr val="7E7E7E"/>
                  </a:solidFill>
                  <a:latin typeface="EYInterstate Light"/>
                  <a:cs typeface="EYInterstate Light"/>
                </a:rPr>
                <a:t>e</a:t>
              </a:r>
              <a:r>
                <a:rPr sz="1099" spc="-12" dirty="0">
                  <a:solidFill>
                    <a:srgbClr val="7E7E7E"/>
                  </a:solidFill>
                  <a:latin typeface="EYInterstate Light"/>
                  <a:cs typeface="EYInterstate Light"/>
                </a:rPr>
                <a:t>n</a:t>
              </a:r>
              <a:r>
                <a:rPr sz="1099" dirty="0">
                  <a:solidFill>
                    <a:srgbClr val="7E7E7E"/>
                  </a:solidFill>
                  <a:latin typeface="EYInterstate Light"/>
                  <a:cs typeface="EYInterstate Light"/>
                </a:rPr>
                <a:t>ti</a:t>
              </a:r>
              <a:r>
                <a:rPr sz="1099" spc="-19" dirty="0">
                  <a:solidFill>
                    <a:srgbClr val="7E7E7E"/>
                  </a:solidFill>
                  <a:latin typeface="EYInterstate Light"/>
                  <a:cs typeface="EYInterstate Light"/>
                </a:rPr>
                <a:t>t</a:t>
              </a:r>
              <a:r>
                <a:rPr sz="1099" spc="-76" dirty="0">
                  <a:solidFill>
                    <a:srgbClr val="7E7E7E"/>
                  </a:solidFill>
                  <a:latin typeface="EYInterstate Light"/>
                  <a:cs typeface="EYInterstate Light"/>
                </a:rPr>
                <a:t>y</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Ern</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t &amp; </a:t>
              </a:r>
              <a:r>
                <a:rPr sz="1099" spc="-91" dirty="0">
                  <a:solidFill>
                    <a:srgbClr val="7E7E7E"/>
                  </a:solidFill>
                  <a:latin typeface="EYInterstate Light"/>
                  <a:cs typeface="EYInterstate Light"/>
                </a:rPr>
                <a:t>Y</a:t>
              </a:r>
              <a:r>
                <a:rPr sz="1099" spc="-6" dirty="0">
                  <a:solidFill>
                    <a:srgbClr val="7E7E7E"/>
                  </a:solidFill>
                  <a:latin typeface="EYInterstate Light"/>
                  <a:cs typeface="EYInterstate Light"/>
                </a:rPr>
                <a:t>oung</a:t>
              </a:r>
              <a:r>
                <a:rPr sz="1099" spc="-4" dirty="0">
                  <a:solidFill>
                    <a:srgbClr val="7E7E7E"/>
                  </a:solidFill>
                  <a:latin typeface="EYInterstate Light"/>
                  <a:cs typeface="EYInterstate Light"/>
                </a:rPr>
                <a:t> Gl</a:t>
              </a:r>
              <a:r>
                <a:rPr sz="1099" dirty="0">
                  <a:solidFill>
                    <a:srgbClr val="7E7E7E"/>
                  </a:solidFill>
                  <a:latin typeface="EYInterstate Light"/>
                  <a:cs typeface="EYInterstate Light"/>
                </a:rPr>
                <a:t>o</a:t>
              </a:r>
              <a:r>
                <a:rPr sz="1099" spc="-6" dirty="0">
                  <a:solidFill>
                    <a:srgbClr val="7E7E7E"/>
                  </a:solidFill>
                  <a:latin typeface="EYInterstate Light"/>
                  <a:cs typeface="EYInterstate Light"/>
                </a:rPr>
                <a:t>b</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l </a:t>
              </a:r>
              <a:r>
                <a:rPr sz="1099" spc="-4" dirty="0">
                  <a:solidFill>
                    <a:srgbClr val="7E7E7E"/>
                  </a:solidFill>
                  <a:latin typeface="EYInterstate Light"/>
                  <a:cs typeface="EYInterstate Light"/>
                </a:rPr>
                <a:t>Lim</a:t>
              </a:r>
              <a:r>
                <a:rPr sz="1099" dirty="0">
                  <a:solidFill>
                    <a:srgbClr val="7E7E7E"/>
                  </a:solidFill>
                  <a:latin typeface="EYInterstate Light"/>
                  <a:cs typeface="EYInterstate Light"/>
                </a:rPr>
                <a:t>i</a:t>
              </a:r>
              <a:r>
                <a:rPr sz="1099" spc="-19" dirty="0">
                  <a:solidFill>
                    <a:srgbClr val="7E7E7E"/>
                  </a:solidFill>
                  <a:latin typeface="EYInterstate Light"/>
                  <a:cs typeface="EYInterstate Light"/>
                </a:rPr>
                <a:t>t</a:t>
              </a:r>
              <a:r>
                <a:rPr sz="1099" spc="-4" dirty="0">
                  <a:solidFill>
                    <a:srgbClr val="7E7E7E"/>
                  </a:solidFill>
                  <a:latin typeface="EYInterstate Light"/>
                  <a:cs typeface="EYInterstate Light"/>
                </a:rPr>
                <a:t>ed</a:t>
              </a:r>
              <a:r>
                <a:rPr sz="1099" dirty="0">
                  <a:solidFill>
                    <a:srgbClr val="7E7E7E"/>
                  </a:solidFill>
                  <a:latin typeface="EYInterstate Light"/>
                  <a:cs typeface="EYInterstate Light"/>
                </a:rPr>
                <a:t>, a </a:t>
              </a:r>
              <a:r>
                <a:rPr sz="1099" spc="-4" dirty="0">
                  <a:solidFill>
                    <a:srgbClr val="7E7E7E"/>
                  </a:solidFill>
                  <a:latin typeface="EYInterstate Light"/>
                  <a:cs typeface="EYInterstate Light"/>
                </a:rPr>
                <a:t>U</a:t>
              </a:r>
              <a:r>
                <a:rPr sz="1099" dirty="0">
                  <a:solidFill>
                    <a:srgbClr val="7E7E7E"/>
                  </a:solidFill>
                  <a:latin typeface="EYInterstate Light"/>
                  <a:cs typeface="EYInterstate Light"/>
                </a:rPr>
                <a:t>K </a:t>
              </a:r>
              <a:r>
                <a:rPr sz="1099" spc="-16" dirty="0">
                  <a:solidFill>
                    <a:srgbClr val="7E7E7E"/>
                  </a:solidFill>
                  <a:latin typeface="EYInterstate Light"/>
                  <a:cs typeface="EYInterstate Light"/>
                </a:rPr>
                <a:t>c</a:t>
              </a:r>
              <a:r>
                <a:rPr sz="1099" dirty="0">
                  <a:solidFill>
                    <a:srgbClr val="7E7E7E"/>
                  </a:solidFill>
                  <a:latin typeface="EYInterstate Light"/>
                  <a:cs typeface="EYInterstate Light"/>
                </a:rPr>
                <a:t>o</a:t>
              </a:r>
              <a:r>
                <a:rPr sz="1099" spc="-4" dirty="0">
                  <a:solidFill>
                    <a:srgbClr val="7E7E7E"/>
                  </a:solidFill>
                  <a:latin typeface="EYInterstate Light"/>
                  <a:cs typeface="EYInterstate Light"/>
                </a:rPr>
                <a:t>m</a:t>
              </a:r>
              <a:r>
                <a:rPr sz="1099" spc="-6" dirty="0">
                  <a:solidFill>
                    <a:srgbClr val="7E7E7E"/>
                  </a:solidFill>
                  <a:latin typeface="EYInterstate Light"/>
                  <a:cs typeface="EYInterstate Light"/>
                </a:rPr>
                <a:t>p</a:t>
              </a:r>
              <a:r>
                <a:rPr sz="1099" dirty="0">
                  <a:solidFill>
                    <a:srgbClr val="7E7E7E"/>
                  </a:solidFill>
                  <a:latin typeface="EYInterstate Light"/>
                  <a:cs typeface="EYInterstate Light"/>
                </a:rPr>
                <a:t>a</a:t>
              </a:r>
              <a:r>
                <a:rPr sz="1099" spc="-25" dirty="0">
                  <a:solidFill>
                    <a:srgbClr val="7E7E7E"/>
                  </a:solidFill>
                  <a:latin typeface="EYInterstate Light"/>
                  <a:cs typeface="EYInterstate Light"/>
                </a:rPr>
                <a:t>n</a:t>
              </a:r>
              <a:r>
                <a:rPr sz="1099" spc="-6" dirty="0">
                  <a:solidFill>
                    <a:srgbClr val="7E7E7E"/>
                  </a:solidFill>
                  <a:latin typeface="EYInterstate Light"/>
                  <a:cs typeface="EYInterstate Light"/>
                </a:rPr>
                <a:t>y</a:t>
              </a:r>
              <a:r>
                <a:rPr sz="1099" dirty="0">
                  <a:solidFill>
                    <a:srgbClr val="7E7E7E"/>
                  </a:solidFill>
                  <a:latin typeface="EYInterstate Light"/>
                  <a:cs typeface="EYInterstate Light"/>
                </a:rPr>
                <a:t> lim</a:t>
              </a:r>
              <a:r>
                <a:rPr sz="1099" spc="-4" dirty="0">
                  <a:solidFill>
                    <a:srgbClr val="7E7E7E"/>
                  </a:solidFill>
                  <a:latin typeface="EYInterstate Light"/>
                  <a:cs typeface="EYInterstate Light"/>
                </a:rPr>
                <a:t>i</a:t>
              </a:r>
              <a:r>
                <a:rPr sz="1099" spc="-19" dirty="0">
                  <a:solidFill>
                    <a:srgbClr val="7E7E7E"/>
                  </a:solidFill>
                  <a:latin typeface="EYInterstate Light"/>
                  <a:cs typeface="EYInterstate Light"/>
                </a:rPr>
                <a:t>t</a:t>
              </a:r>
              <a:r>
                <a:rPr sz="1099" spc="-4" dirty="0">
                  <a:solidFill>
                    <a:srgbClr val="7E7E7E"/>
                  </a:solidFill>
                  <a:latin typeface="EYInterstate Light"/>
                  <a:cs typeface="EYInterstate Light"/>
                </a:rPr>
                <a:t>e</a:t>
              </a:r>
              <a:r>
                <a:rPr sz="1099" dirty="0">
                  <a:solidFill>
                    <a:srgbClr val="7E7E7E"/>
                  </a:solidFill>
                  <a:latin typeface="EYInterstate Light"/>
                  <a:cs typeface="EYInterstate Light"/>
                </a:rPr>
                <a:t>d </a:t>
              </a:r>
              <a:r>
                <a:rPr sz="1099" spc="-19" dirty="0">
                  <a:solidFill>
                    <a:srgbClr val="7E7E7E"/>
                  </a:solidFill>
                  <a:latin typeface="EYInterstate Light"/>
                  <a:cs typeface="EYInterstate Light"/>
                </a:rPr>
                <a:t>b</a:t>
              </a:r>
              <a:r>
                <a:rPr sz="1099" spc="-6" dirty="0">
                  <a:solidFill>
                    <a:srgbClr val="7E7E7E"/>
                  </a:solidFill>
                  <a:latin typeface="EYInterstate Light"/>
                  <a:cs typeface="EYInterstate Light"/>
                </a:rPr>
                <a:t>y</a:t>
              </a:r>
              <a:r>
                <a:rPr sz="1099" spc="-4" dirty="0">
                  <a:solidFill>
                    <a:srgbClr val="7E7E7E"/>
                  </a:solidFill>
                  <a:latin typeface="EYInterstate Light"/>
                  <a:cs typeface="EYInterstate Light"/>
                </a:rPr>
                <a:t> gu</a:t>
              </a:r>
              <a:r>
                <a:rPr sz="1099" dirty="0">
                  <a:solidFill>
                    <a:srgbClr val="7E7E7E"/>
                  </a:solidFill>
                  <a:latin typeface="EYInterstate Light"/>
                  <a:cs typeface="EYInterstate Light"/>
                </a:rPr>
                <a:t>a</a:t>
              </a:r>
              <a:r>
                <a:rPr sz="1099" spc="-28" dirty="0">
                  <a:solidFill>
                    <a:srgbClr val="7E7E7E"/>
                  </a:solidFill>
                  <a:latin typeface="EYInterstate Light"/>
                  <a:cs typeface="EYInterstate Light"/>
                </a:rPr>
                <a:t>r</a:t>
              </a:r>
              <a:r>
                <a:rPr sz="1099" dirty="0">
                  <a:solidFill>
                    <a:srgbClr val="7E7E7E"/>
                  </a:solidFill>
                  <a:latin typeface="EYInterstate Light"/>
                  <a:cs typeface="EYInterstate Light"/>
                </a:rPr>
                <a:t>a</a:t>
              </a:r>
              <a:r>
                <a:rPr sz="1099" spc="-12" dirty="0">
                  <a:solidFill>
                    <a:srgbClr val="7E7E7E"/>
                  </a:solidFill>
                  <a:latin typeface="EYInterstate Light"/>
                  <a:cs typeface="EYInterstate Light"/>
                </a:rPr>
                <a:t>n</a:t>
              </a:r>
              <a:r>
                <a:rPr sz="1099" spc="-19" dirty="0">
                  <a:solidFill>
                    <a:srgbClr val="7E7E7E"/>
                  </a:solidFill>
                  <a:latin typeface="EYInterstate Light"/>
                  <a:cs typeface="EYInterstate Light"/>
                </a:rPr>
                <a:t>t</a:t>
              </a:r>
              <a:r>
                <a:rPr sz="1099" dirty="0">
                  <a:solidFill>
                    <a:srgbClr val="7E7E7E"/>
                  </a:solidFill>
                  <a:latin typeface="EYInterstate Light"/>
                  <a:cs typeface="EYInterstate Light"/>
                </a:rPr>
                <a:t>e</a:t>
              </a:r>
              <a:r>
                <a:rPr sz="1099" spc="-20" dirty="0">
                  <a:solidFill>
                    <a:srgbClr val="7E7E7E"/>
                  </a:solidFill>
                  <a:latin typeface="EYInterstate Light"/>
                  <a:cs typeface="EYInterstate Light"/>
                </a:rPr>
                <a:t>e</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d</a:t>
              </a:r>
              <a:r>
                <a:rPr sz="1099" dirty="0">
                  <a:solidFill>
                    <a:srgbClr val="7E7E7E"/>
                  </a:solidFill>
                  <a:latin typeface="EYInterstate Light"/>
                  <a:cs typeface="EYInterstate Light"/>
                </a:rPr>
                <a:t>o</a:t>
              </a:r>
              <a:r>
                <a:rPr sz="1099" spc="-6" dirty="0">
                  <a:solidFill>
                    <a:srgbClr val="7E7E7E"/>
                  </a:solidFill>
                  <a:latin typeface="EYInterstate Light"/>
                  <a:cs typeface="EYInterstate Light"/>
                </a:rPr>
                <a:t>es</a:t>
              </a:r>
              <a:r>
                <a:rPr sz="1099" dirty="0">
                  <a:solidFill>
                    <a:srgbClr val="7E7E7E"/>
                  </a:solidFill>
                  <a:latin typeface="EYInterstate Light"/>
                  <a:cs typeface="EYInterstate Light"/>
                </a:rPr>
                <a:t> </a:t>
              </a:r>
              <a:r>
                <a:rPr sz="1099" spc="-6" dirty="0">
                  <a:solidFill>
                    <a:srgbClr val="7E7E7E"/>
                  </a:solidFill>
                  <a:latin typeface="EYInterstate Light"/>
                  <a:cs typeface="EYInterstate Light"/>
                </a:rPr>
                <a:t>n</a:t>
              </a:r>
              <a:r>
                <a:rPr sz="1099" spc="-12" dirty="0">
                  <a:solidFill>
                    <a:srgbClr val="7E7E7E"/>
                  </a:solidFill>
                  <a:latin typeface="EYInterstate Light"/>
                  <a:cs typeface="EYInterstate Light"/>
                </a:rPr>
                <a:t>o</a:t>
              </a:r>
              <a:r>
                <a:rPr sz="1099" dirty="0">
                  <a:solidFill>
                    <a:srgbClr val="7E7E7E"/>
                  </a:solidFill>
                  <a:latin typeface="EYInterstate Light"/>
                  <a:cs typeface="EYInterstate Light"/>
                </a:rPr>
                <a:t>t </a:t>
              </a:r>
              <a:r>
                <a:rPr sz="1099" spc="-4" dirty="0">
                  <a:solidFill>
                    <a:srgbClr val="7E7E7E"/>
                  </a:solidFill>
                  <a:latin typeface="EYInterstate Light"/>
                  <a:cs typeface="EYInterstate Light"/>
                </a:rPr>
                <a:t>p</a:t>
              </a:r>
              <a:r>
                <a:rPr sz="1099" spc="-20" dirty="0">
                  <a:solidFill>
                    <a:srgbClr val="7E7E7E"/>
                  </a:solidFill>
                  <a:latin typeface="EYInterstate Light"/>
                  <a:cs typeface="EYInterstate Light"/>
                </a:rPr>
                <a:t>ro</a:t>
              </a:r>
              <a:r>
                <a:rPr sz="1099" dirty="0">
                  <a:solidFill>
                    <a:srgbClr val="7E7E7E"/>
                  </a:solidFill>
                  <a:latin typeface="EYInterstate Light"/>
                  <a:cs typeface="EYInterstate Light"/>
                </a:rPr>
                <a:t>vide</a:t>
              </a:r>
              <a:r>
                <a:rPr sz="1099" spc="-4" dirty="0">
                  <a:solidFill>
                    <a:srgbClr val="7E7E7E"/>
                  </a:solidFill>
                  <a:latin typeface="EYInterstate Light"/>
                  <a:cs typeface="EYInterstate Light"/>
                </a:rPr>
                <a:t> </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erv</a:t>
              </a:r>
              <a:r>
                <a:rPr sz="1099" spc="-4" dirty="0">
                  <a:solidFill>
                    <a:srgbClr val="7E7E7E"/>
                  </a:solidFill>
                  <a:latin typeface="EYInterstate Light"/>
                  <a:cs typeface="EYInterstate Light"/>
                </a:rPr>
                <a:t>i</a:t>
              </a:r>
              <a:r>
                <a:rPr sz="1099" spc="-16" dirty="0">
                  <a:solidFill>
                    <a:srgbClr val="7E7E7E"/>
                  </a:solidFill>
                  <a:latin typeface="EYInterstate Light"/>
                  <a:cs typeface="EYInterstate Light"/>
                </a:rPr>
                <a:t>c</a:t>
              </a:r>
              <a:r>
                <a:rPr sz="1099" spc="-6" dirty="0">
                  <a:solidFill>
                    <a:srgbClr val="7E7E7E"/>
                  </a:solidFill>
                  <a:latin typeface="EYInterstate Light"/>
                  <a:cs typeface="EYInterstate Light"/>
                </a:rPr>
                <a:t>es</a:t>
              </a:r>
              <a:r>
                <a:rPr sz="1099" dirty="0">
                  <a:solidFill>
                    <a:srgbClr val="7E7E7E"/>
                  </a:solidFill>
                  <a:latin typeface="EYInterstate Light"/>
                  <a:cs typeface="EYInterstate Light"/>
                </a:rPr>
                <a:t> </a:t>
              </a:r>
              <a:r>
                <a:rPr sz="1099" spc="-19" dirty="0">
                  <a:solidFill>
                    <a:srgbClr val="7E7E7E"/>
                  </a:solidFill>
                  <a:latin typeface="EYInterstate Light"/>
                  <a:cs typeface="EYInterstate Light"/>
                </a:rPr>
                <a:t>t</a:t>
              </a:r>
              <a:r>
                <a:rPr sz="1099" spc="-6" dirty="0">
                  <a:solidFill>
                    <a:srgbClr val="7E7E7E"/>
                  </a:solidFill>
                  <a:latin typeface="EYInterstate Light"/>
                  <a:cs typeface="EYInterstate Light"/>
                </a:rPr>
                <a:t>o</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cli</a:t>
              </a:r>
              <a:r>
                <a:rPr sz="1099" dirty="0">
                  <a:solidFill>
                    <a:srgbClr val="7E7E7E"/>
                  </a:solidFill>
                  <a:latin typeface="EYInterstate Light"/>
                  <a:cs typeface="EYInterstate Light"/>
                </a:rPr>
                <a:t>e</a:t>
              </a:r>
              <a:r>
                <a:rPr sz="1099" spc="-12" dirty="0">
                  <a:solidFill>
                    <a:srgbClr val="7E7E7E"/>
                  </a:solidFill>
                  <a:latin typeface="EYInterstate Light"/>
                  <a:cs typeface="EYInterstate Light"/>
                </a:rPr>
                <a:t>n</a:t>
              </a:r>
              <a:r>
                <a:rPr sz="1099" spc="-6" dirty="0">
                  <a:solidFill>
                    <a:srgbClr val="7E7E7E"/>
                  </a:solidFill>
                  <a:latin typeface="EYInterstate Light"/>
                  <a:cs typeface="EYInterstate Light"/>
                </a:rPr>
                <a:t>t</a:t>
              </a:r>
              <a:r>
                <a:rPr sz="1099" spc="-19" dirty="0">
                  <a:solidFill>
                    <a:srgbClr val="7E7E7E"/>
                  </a:solidFill>
                  <a:latin typeface="EYInterstate Light"/>
                  <a:cs typeface="EYInterstate Light"/>
                </a:rPr>
                <a:t>s</a:t>
              </a:r>
              <a:r>
                <a:rPr sz="1099" dirty="0">
                  <a:solidFill>
                    <a:srgbClr val="7E7E7E"/>
                  </a:solidFill>
                  <a:latin typeface="EYInterstate Light"/>
                  <a:cs typeface="EYInterstate Light"/>
                </a:rPr>
                <a:t>. </a:t>
              </a:r>
              <a:r>
                <a:rPr sz="1099" spc="-71" dirty="0">
                  <a:solidFill>
                    <a:srgbClr val="7E7E7E"/>
                  </a:solidFill>
                  <a:latin typeface="EYInterstate Light"/>
                  <a:cs typeface="EYInterstate Light"/>
                </a:rPr>
                <a:t>F</a:t>
              </a:r>
              <a:r>
                <a:rPr sz="1099" dirty="0">
                  <a:solidFill>
                    <a:srgbClr val="7E7E7E"/>
                  </a:solidFill>
                  <a:latin typeface="EYInterstate Light"/>
                  <a:cs typeface="EYInterstate Light"/>
                </a:rPr>
                <a:t>or </a:t>
              </a:r>
              <a:r>
                <a:rPr sz="1099" spc="-4" dirty="0">
                  <a:solidFill>
                    <a:srgbClr val="7E7E7E"/>
                  </a:solidFill>
                  <a:latin typeface="EYInterstate Light"/>
                  <a:cs typeface="EYInterstate Light"/>
                </a:rPr>
                <a:t>m</a:t>
              </a:r>
              <a:r>
                <a:rPr sz="1099" dirty="0">
                  <a:solidFill>
                    <a:srgbClr val="7E7E7E"/>
                  </a:solidFill>
                  <a:latin typeface="EYInterstate Light"/>
                  <a:cs typeface="EYInterstate Light"/>
                </a:rPr>
                <a:t>o</a:t>
              </a:r>
              <a:r>
                <a:rPr sz="1099" spc="-20" dirty="0">
                  <a:solidFill>
                    <a:srgbClr val="7E7E7E"/>
                  </a:solidFill>
                  <a:latin typeface="EYInterstate Light"/>
                  <a:cs typeface="EYInterstate Light"/>
                </a:rPr>
                <a:t>r</a:t>
              </a:r>
              <a:r>
                <a:rPr sz="1099" dirty="0">
                  <a:solidFill>
                    <a:srgbClr val="7E7E7E"/>
                  </a:solidFill>
                  <a:latin typeface="EYInterstate Light"/>
                  <a:cs typeface="EYInterstate Light"/>
                </a:rPr>
                <a:t>e </a:t>
              </a:r>
              <a:r>
                <a:rPr sz="1099" spc="-4" dirty="0">
                  <a:solidFill>
                    <a:srgbClr val="7E7E7E"/>
                  </a:solidFill>
                  <a:latin typeface="EYInterstate Light"/>
                  <a:cs typeface="EYInterstate Light"/>
                </a:rPr>
                <a:t>i</a:t>
              </a:r>
              <a:r>
                <a:rPr sz="1099" spc="-20" dirty="0">
                  <a:solidFill>
                    <a:srgbClr val="7E7E7E"/>
                  </a:solidFill>
                  <a:latin typeface="EYInterstate Light"/>
                  <a:cs typeface="EYInterstate Light"/>
                </a:rPr>
                <a:t>nf</a:t>
              </a:r>
              <a:r>
                <a:rPr sz="1099" dirty="0">
                  <a:solidFill>
                    <a:srgbClr val="7E7E7E"/>
                  </a:solidFill>
                  <a:latin typeface="EYInterstate Light"/>
                  <a:cs typeface="EYInterstate Light"/>
                </a:rPr>
                <a:t>ormation</a:t>
              </a:r>
              <a:r>
                <a:rPr sz="1099" spc="-4" dirty="0">
                  <a:solidFill>
                    <a:srgbClr val="7E7E7E"/>
                  </a:solidFill>
                  <a:latin typeface="EYInterstate Light"/>
                  <a:cs typeface="EYInterstate Light"/>
                </a:rPr>
                <a:t> abou</a:t>
              </a:r>
              <a:r>
                <a:rPr sz="1099" dirty="0">
                  <a:solidFill>
                    <a:srgbClr val="7E7E7E"/>
                  </a:solidFill>
                  <a:latin typeface="EYInterstate Light"/>
                  <a:cs typeface="EYInterstate Light"/>
                </a:rPr>
                <a:t>t our</a:t>
              </a:r>
              <a:r>
                <a:rPr sz="1099" spc="-4" dirty="0">
                  <a:solidFill>
                    <a:srgbClr val="7E7E7E"/>
                  </a:solidFill>
                  <a:latin typeface="EYInterstate Light"/>
                  <a:cs typeface="EYInterstate Light"/>
                </a:rPr>
                <a:t> </a:t>
              </a:r>
              <a:r>
                <a:rPr sz="1099" spc="-6" dirty="0">
                  <a:solidFill>
                    <a:srgbClr val="7E7E7E"/>
                  </a:solidFill>
                  <a:latin typeface="EYInterstate Light"/>
                  <a:cs typeface="EYInterstate Light"/>
                </a:rPr>
                <a:t>o</a:t>
              </a:r>
              <a:r>
                <a:rPr sz="1099" spc="-23" dirty="0">
                  <a:solidFill>
                    <a:srgbClr val="7E7E7E"/>
                  </a:solidFill>
                  <a:latin typeface="EYInterstate Light"/>
                  <a:cs typeface="EYInterstate Light"/>
                </a:rPr>
                <a:t>r</a:t>
              </a:r>
              <a:r>
                <a:rPr sz="1099" spc="-6" dirty="0">
                  <a:solidFill>
                    <a:srgbClr val="7E7E7E"/>
                  </a:solidFill>
                  <a:latin typeface="EYInterstate Light"/>
                  <a:cs typeface="EYInterstate Light"/>
                </a:rPr>
                <a:t>gan</a:t>
              </a:r>
              <a:r>
                <a:rPr sz="1099" spc="-4" dirty="0">
                  <a:solidFill>
                    <a:srgbClr val="7E7E7E"/>
                  </a:solidFill>
                  <a:latin typeface="EYInterstate Light"/>
                  <a:cs typeface="EYInterstate Light"/>
                </a:rPr>
                <a:t>i</a:t>
              </a:r>
              <a:r>
                <a:rPr sz="1099" spc="-12" dirty="0">
                  <a:solidFill>
                    <a:srgbClr val="7E7E7E"/>
                  </a:solidFill>
                  <a:latin typeface="EYInterstate Light"/>
                  <a:cs typeface="EYInterstate Light"/>
                </a:rPr>
                <a:t>z</a:t>
              </a:r>
              <a:r>
                <a:rPr sz="1099" spc="-6" dirty="0">
                  <a:solidFill>
                    <a:srgbClr val="7E7E7E"/>
                  </a:solidFill>
                  <a:latin typeface="EYInterstate Light"/>
                  <a:cs typeface="EYInterstate Light"/>
                </a:rPr>
                <a:t>ation</a:t>
              </a:r>
              <a:r>
                <a:rPr sz="1099" spc="-4" dirty="0">
                  <a:solidFill>
                    <a:srgbClr val="7E7E7E"/>
                  </a:solidFill>
                  <a:latin typeface="EYInterstate Light"/>
                  <a:cs typeface="EYInterstate Light"/>
                </a:rPr>
                <a:t>,</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p</a:t>
              </a:r>
              <a:r>
                <a:rPr sz="1099" dirty="0">
                  <a:solidFill>
                    <a:srgbClr val="7E7E7E"/>
                  </a:solidFill>
                  <a:latin typeface="EYInterstate Light"/>
                  <a:cs typeface="EYInterstate Light"/>
                </a:rPr>
                <a:t>l</a:t>
              </a:r>
              <a:r>
                <a:rPr sz="1099" spc="-6" dirty="0">
                  <a:solidFill>
                    <a:srgbClr val="7E7E7E"/>
                  </a:solidFill>
                  <a:latin typeface="EYInterstate Light"/>
                  <a:cs typeface="EYInterstate Light"/>
                </a:rPr>
                <a:t>e</a:t>
              </a:r>
              <a:r>
                <a:rPr sz="1099" dirty="0">
                  <a:solidFill>
                    <a:srgbClr val="7E7E7E"/>
                  </a:solidFill>
                  <a:latin typeface="EYInterstate Light"/>
                  <a:cs typeface="EYInterstate Light"/>
                </a:rPr>
                <a:t>a</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e </a:t>
              </a:r>
              <a:r>
                <a:rPr sz="1099" spc="-6" dirty="0">
                  <a:solidFill>
                    <a:srgbClr val="7E7E7E"/>
                  </a:solidFill>
                  <a:latin typeface="EYInterstate Light"/>
                  <a:cs typeface="EYInterstate Light"/>
                </a:rPr>
                <a:t>visit</a:t>
              </a:r>
              <a:r>
                <a:rPr sz="1099" spc="-4" dirty="0">
                  <a:solidFill>
                    <a:srgbClr val="7E7E7E"/>
                  </a:solidFill>
                  <a:latin typeface="EYInterstate Light"/>
                  <a:cs typeface="EYInterstate Light"/>
                </a:rPr>
                <a:t> </a:t>
              </a:r>
              <a:r>
                <a:rPr sz="1099" spc="-19" dirty="0">
                  <a:solidFill>
                    <a:srgbClr val="7E7E7E"/>
                  </a:solidFill>
                  <a:latin typeface="EYInterstate Light"/>
                  <a:cs typeface="EYInterstate Light"/>
                </a:rPr>
                <a:t>e</a:t>
              </a:r>
              <a:r>
                <a:rPr sz="1099" spc="-76" dirty="0">
                  <a:solidFill>
                    <a:srgbClr val="7E7E7E"/>
                  </a:solidFill>
                  <a:latin typeface="EYInterstate Light"/>
                  <a:cs typeface="EYInterstate Light"/>
                </a:rPr>
                <a:t>y</a:t>
              </a:r>
              <a:r>
                <a:rPr sz="1099" spc="-20" dirty="0">
                  <a:solidFill>
                    <a:srgbClr val="7E7E7E"/>
                  </a:solidFill>
                  <a:latin typeface="EYInterstate Light"/>
                  <a:cs typeface="EYInterstate Light"/>
                </a:rPr>
                <a:t>.</a:t>
              </a:r>
              <a:r>
                <a:rPr sz="1099" spc="-16" dirty="0">
                  <a:solidFill>
                    <a:srgbClr val="7E7E7E"/>
                  </a:solidFill>
                  <a:latin typeface="EYInterstate Light"/>
                  <a:cs typeface="EYInterstate Light"/>
                </a:rPr>
                <a:t>c</a:t>
              </a:r>
              <a:r>
                <a:rPr sz="1099" dirty="0">
                  <a:solidFill>
                    <a:srgbClr val="7E7E7E"/>
                  </a:solidFill>
                  <a:latin typeface="EYInterstate Light"/>
                  <a:cs typeface="EYInterstate Light"/>
                </a:rPr>
                <a:t>om.</a:t>
              </a:r>
            </a:p>
          </p:txBody>
        </p:sp>
        <p:sp>
          <p:nvSpPr>
            <p:cNvPr id="17" name="object 6"/>
            <p:cNvSpPr txBox="1"/>
            <p:nvPr userDrawn="1"/>
          </p:nvSpPr>
          <p:spPr>
            <a:xfrm>
              <a:off x="9603408" y="5192654"/>
              <a:ext cx="4219047" cy="1025444"/>
            </a:xfrm>
            <a:prstGeom prst="rect">
              <a:avLst/>
            </a:prstGeom>
          </p:spPr>
          <p:txBody>
            <a:bodyPr vert="horz" wrap="square" lIns="0" tIns="0" rIns="0" bIns="0" rtlCol="0">
              <a:spAutoFit/>
            </a:bodyPr>
            <a:lstStyle/>
            <a:p>
              <a:pPr marL="7398" marR="2964" defTabSz="357326">
                <a:lnSpc>
                  <a:spcPct val="103800"/>
                </a:lnSpc>
              </a:pPr>
              <a:r>
                <a:rPr sz="1099" spc="-6" dirty="0">
                  <a:solidFill>
                    <a:srgbClr val="7E7E7E"/>
                  </a:solidFill>
                  <a:latin typeface="EYInterstate Light"/>
                  <a:cs typeface="EYInterstate Light"/>
                </a:rPr>
                <a:t>Ern</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t &amp; </a:t>
              </a:r>
              <a:r>
                <a:rPr sz="1099" spc="-91" dirty="0">
                  <a:solidFill>
                    <a:srgbClr val="7E7E7E"/>
                  </a:solidFill>
                  <a:latin typeface="EYInterstate Light"/>
                  <a:cs typeface="EYInterstate Light"/>
                </a:rPr>
                <a:t>Y</a:t>
              </a:r>
              <a:r>
                <a:rPr sz="1099" spc="-6" dirty="0">
                  <a:solidFill>
                    <a:srgbClr val="7E7E7E"/>
                  </a:solidFill>
                  <a:latin typeface="EYInterstate Light"/>
                  <a:cs typeface="EYInterstate Light"/>
                </a:rPr>
                <a:t>oung</a:t>
              </a:r>
              <a:r>
                <a:rPr sz="1099" spc="-4" dirty="0">
                  <a:solidFill>
                    <a:srgbClr val="7E7E7E"/>
                  </a:solidFill>
                  <a:latin typeface="EYInterstate Light"/>
                  <a:cs typeface="EYInterstate Light"/>
                </a:rPr>
                <a:t> LL</a:t>
              </a:r>
              <a:r>
                <a:rPr sz="1099" dirty="0">
                  <a:solidFill>
                    <a:srgbClr val="7E7E7E"/>
                  </a:solidFill>
                  <a:latin typeface="EYInterstate Light"/>
                  <a:cs typeface="EYInterstate Light"/>
                </a:rPr>
                <a:t>P </a:t>
              </a:r>
              <a:r>
                <a:rPr sz="1099" spc="-4" dirty="0">
                  <a:solidFill>
                    <a:srgbClr val="7E7E7E"/>
                  </a:solidFill>
                  <a:latin typeface="EYInterstate Light"/>
                  <a:cs typeface="EYInterstate Light"/>
                </a:rPr>
                <a:t>is</a:t>
              </a:r>
              <a:r>
                <a:rPr sz="1099" dirty="0">
                  <a:solidFill>
                    <a:srgbClr val="7E7E7E"/>
                  </a:solidFill>
                  <a:latin typeface="EYInterstate Light"/>
                  <a:cs typeface="EYInterstate Light"/>
                </a:rPr>
                <a:t> a </a:t>
              </a:r>
              <a:r>
                <a:rPr sz="1099" spc="-4" dirty="0">
                  <a:solidFill>
                    <a:srgbClr val="7E7E7E"/>
                  </a:solidFill>
                  <a:latin typeface="EYInterstate Light"/>
                  <a:cs typeface="EYInterstate Light"/>
                </a:rPr>
                <a:t>clie</a:t>
              </a:r>
              <a:r>
                <a:rPr sz="1099" spc="-12" dirty="0">
                  <a:solidFill>
                    <a:srgbClr val="7E7E7E"/>
                  </a:solidFill>
                  <a:latin typeface="EYInterstate Light"/>
                  <a:cs typeface="EYInterstate Light"/>
                </a:rPr>
                <a:t>n</a:t>
              </a:r>
              <a:r>
                <a:rPr sz="1099" spc="-19" dirty="0">
                  <a:solidFill>
                    <a:srgbClr val="7E7E7E"/>
                  </a:solidFill>
                  <a:latin typeface="EYInterstate Light"/>
                  <a:cs typeface="EYInterstate Light"/>
                </a:rPr>
                <a:t>t</a:t>
              </a:r>
              <a:r>
                <a:rPr sz="1099" spc="-4" dirty="0">
                  <a:solidFill>
                    <a:srgbClr val="7E7E7E"/>
                  </a:solidFill>
                  <a:latin typeface="EYInterstate Light"/>
                  <a:cs typeface="EYInterstate Light"/>
                </a:rPr>
                <a:t>-</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erving member ﬁrm </a:t>
              </a:r>
              <a:r>
                <a:rPr sz="1099" spc="-20" dirty="0">
                  <a:solidFill>
                    <a:srgbClr val="7E7E7E"/>
                  </a:solidFill>
                  <a:latin typeface="EYInterstate Light"/>
                  <a:cs typeface="EYInterstate Light"/>
                </a:rPr>
                <a:t>o</a:t>
              </a:r>
              <a:r>
                <a:rPr sz="1099" spc="-4" dirty="0">
                  <a:solidFill>
                    <a:srgbClr val="7E7E7E"/>
                  </a:solidFill>
                  <a:latin typeface="EYInterstate Light"/>
                  <a:cs typeface="EYInterstate Light"/>
                </a:rPr>
                <a:t>f</a:t>
              </a:r>
              <a:r>
                <a:rPr sz="1099" spc="-6" dirty="0">
                  <a:solidFill>
                    <a:srgbClr val="7E7E7E"/>
                  </a:solidFill>
                  <a:latin typeface="EYInterstate Light"/>
                  <a:cs typeface="EYInterstate Light"/>
                </a:rPr>
                <a:t> Ern</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t &amp; </a:t>
              </a:r>
              <a:r>
                <a:rPr sz="1099" spc="-91" dirty="0">
                  <a:solidFill>
                    <a:srgbClr val="7E7E7E"/>
                  </a:solidFill>
                  <a:latin typeface="EYInterstate Light"/>
                  <a:cs typeface="EYInterstate Light"/>
                </a:rPr>
                <a:t>Y</a:t>
              </a:r>
              <a:r>
                <a:rPr sz="1099" spc="-6" dirty="0">
                  <a:solidFill>
                    <a:srgbClr val="7E7E7E"/>
                  </a:solidFill>
                  <a:latin typeface="EYInterstate Light"/>
                  <a:cs typeface="EYInterstate Light"/>
                </a:rPr>
                <a:t>oung</a:t>
              </a:r>
              <a:r>
                <a:rPr sz="1099" spc="-4" dirty="0">
                  <a:solidFill>
                    <a:srgbClr val="7E7E7E"/>
                  </a:solidFill>
                  <a:latin typeface="EYInterstate Light"/>
                  <a:cs typeface="EYInterstate Light"/>
                </a:rPr>
                <a:t> Gl</a:t>
              </a:r>
              <a:r>
                <a:rPr sz="1099" dirty="0">
                  <a:solidFill>
                    <a:srgbClr val="7E7E7E"/>
                  </a:solidFill>
                  <a:latin typeface="EYInterstate Light"/>
                  <a:cs typeface="EYInterstate Light"/>
                </a:rPr>
                <a:t>o</a:t>
              </a:r>
              <a:r>
                <a:rPr sz="1099" spc="-6" dirty="0">
                  <a:solidFill>
                    <a:srgbClr val="7E7E7E"/>
                  </a:solidFill>
                  <a:latin typeface="EYInterstate Light"/>
                  <a:cs typeface="EYInterstate Light"/>
                </a:rPr>
                <a:t>b</a:t>
              </a:r>
              <a:r>
                <a:rPr sz="1099" spc="-4" dirty="0">
                  <a:solidFill>
                    <a:srgbClr val="7E7E7E"/>
                  </a:solidFill>
                  <a:latin typeface="EYInterstate Light"/>
                  <a:cs typeface="EYInterstate Light"/>
                </a:rPr>
                <a:t>a</a:t>
              </a:r>
              <a:r>
                <a:rPr sz="1099" dirty="0">
                  <a:solidFill>
                    <a:srgbClr val="7E7E7E"/>
                  </a:solidFill>
                  <a:latin typeface="EYInterstate Light"/>
                  <a:cs typeface="EYInterstate Light"/>
                </a:rPr>
                <a:t>l </a:t>
              </a:r>
              <a:r>
                <a:rPr sz="1099" spc="-4" dirty="0">
                  <a:solidFill>
                    <a:srgbClr val="7E7E7E"/>
                  </a:solidFill>
                  <a:latin typeface="EYInterstate Light"/>
                  <a:cs typeface="EYInterstate Light"/>
                </a:rPr>
                <a:t>Lim</a:t>
              </a:r>
              <a:r>
                <a:rPr sz="1099" dirty="0">
                  <a:solidFill>
                    <a:srgbClr val="7E7E7E"/>
                  </a:solidFill>
                  <a:latin typeface="EYInterstate Light"/>
                  <a:cs typeface="EYInterstate Light"/>
                </a:rPr>
                <a:t>i</a:t>
              </a:r>
              <a:r>
                <a:rPr sz="1099" spc="-19" dirty="0">
                  <a:solidFill>
                    <a:srgbClr val="7E7E7E"/>
                  </a:solidFill>
                  <a:latin typeface="EYInterstate Light"/>
                  <a:cs typeface="EYInterstate Light"/>
                </a:rPr>
                <a:t>t</a:t>
              </a:r>
              <a:r>
                <a:rPr sz="1099" spc="-4" dirty="0">
                  <a:solidFill>
                    <a:srgbClr val="7E7E7E"/>
                  </a:solidFill>
                  <a:latin typeface="EYInterstate Light"/>
                  <a:cs typeface="EYInterstate Light"/>
                </a:rPr>
                <a:t>e</a:t>
              </a:r>
              <a:r>
                <a:rPr sz="1099" dirty="0">
                  <a:solidFill>
                    <a:srgbClr val="7E7E7E"/>
                  </a:solidFill>
                  <a:latin typeface="EYInterstate Light"/>
                  <a:cs typeface="EYInterstate Light"/>
                </a:rPr>
                <a:t>d op</a:t>
              </a:r>
              <a:r>
                <a:rPr sz="1099" spc="-4" dirty="0">
                  <a:solidFill>
                    <a:srgbClr val="7E7E7E"/>
                  </a:solidFill>
                  <a:latin typeface="EYInterstate Light"/>
                  <a:cs typeface="EYInterstate Light"/>
                </a:rPr>
                <a:t>e</a:t>
              </a:r>
              <a:r>
                <a:rPr sz="1099" spc="-28" dirty="0">
                  <a:solidFill>
                    <a:srgbClr val="7E7E7E"/>
                  </a:solidFill>
                  <a:latin typeface="EYInterstate Light"/>
                  <a:cs typeface="EYInterstate Light"/>
                </a:rPr>
                <a:t>r</a:t>
              </a:r>
              <a:r>
                <a:rPr sz="1099" spc="-4" dirty="0">
                  <a:solidFill>
                    <a:srgbClr val="7E7E7E"/>
                  </a:solidFill>
                  <a:latin typeface="EYInterstate Light"/>
                  <a:cs typeface="EYInterstate Light"/>
                </a:rPr>
                <a:t>atin</a:t>
              </a:r>
              <a:r>
                <a:rPr sz="1099" dirty="0">
                  <a:solidFill>
                    <a:srgbClr val="7E7E7E"/>
                  </a:solidFill>
                  <a:latin typeface="EYInterstate Light"/>
                  <a:cs typeface="EYInterstate Light"/>
                </a:rPr>
                <a:t>g </a:t>
              </a:r>
              <a:r>
                <a:rPr sz="1099" spc="-6" dirty="0">
                  <a:solidFill>
                    <a:srgbClr val="7E7E7E"/>
                  </a:solidFill>
                  <a:latin typeface="EYInterstate Light"/>
                  <a:cs typeface="EYInterstate Light"/>
                </a:rPr>
                <a:t>in</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th</a:t>
              </a:r>
              <a:r>
                <a:rPr sz="1099" dirty="0">
                  <a:solidFill>
                    <a:srgbClr val="7E7E7E"/>
                  </a:solidFill>
                  <a:latin typeface="EYInterstate Light"/>
                  <a:cs typeface="EYInterstate Light"/>
                </a:rPr>
                <a:t>e </a:t>
              </a:r>
              <a:r>
                <a:rPr sz="1099" spc="-4" dirty="0">
                  <a:solidFill>
                    <a:srgbClr val="7E7E7E"/>
                  </a:solidFill>
                  <a:latin typeface="EYInterstate Light"/>
                  <a:cs typeface="EYInterstate Light"/>
                </a:rPr>
                <a:t>U</a:t>
              </a:r>
              <a:r>
                <a:rPr sz="1099" spc="-19" dirty="0">
                  <a:solidFill>
                    <a:srgbClr val="7E7E7E"/>
                  </a:solidFill>
                  <a:latin typeface="EYInterstate Light"/>
                  <a:cs typeface="EYInterstate Light"/>
                </a:rPr>
                <a:t>S</a:t>
              </a:r>
              <a:r>
                <a:rPr sz="1099" dirty="0">
                  <a:solidFill>
                    <a:srgbClr val="7E7E7E"/>
                  </a:solidFill>
                  <a:latin typeface="EYInterstate Light"/>
                  <a:cs typeface="EYInterstate Light"/>
                </a:rPr>
                <a:t>.</a:t>
              </a:r>
            </a:p>
            <a:p>
              <a:pPr defTabSz="357326">
                <a:spcBef>
                  <a:spcPts val="6"/>
                </a:spcBef>
              </a:pPr>
              <a:endParaRPr sz="1569" dirty="0">
                <a:solidFill>
                  <a:srgbClr val="7E7E7E"/>
                </a:solidFill>
                <a:latin typeface="Times New Roman"/>
                <a:cs typeface="Times New Roman"/>
              </a:endParaRPr>
            </a:p>
            <a:p>
              <a:pPr marL="7398" marR="216798" defTabSz="357326">
                <a:lnSpc>
                  <a:spcPct val="103800"/>
                </a:lnSpc>
              </a:pPr>
              <a:r>
                <a:rPr sz="1099" spc="-6" dirty="0">
                  <a:solidFill>
                    <a:srgbClr val="7E7E7E"/>
                  </a:solidFill>
                  <a:latin typeface="EYInterstate Light"/>
                  <a:cs typeface="EYInterstate Light"/>
                </a:rPr>
                <a:t>© </a:t>
              </a:r>
              <a:r>
                <a:rPr sz="1099" spc="-4" dirty="0">
                  <a:solidFill>
                    <a:srgbClr val="7E7E7E"/>
                  </a:solidFill>
                  <a:latin typeface="EYInterstate Light"/>
                  <a:cs typeface="EYInterstate Light"/>
                </a:rPr>
                <a:t>201</a:t>
              </a:r>
              <a:r>
                <a:rPr sz="1099" dirty="0">
                  <a:solidFill>
                    <a:srgbClr val="7E7E7E"/>
                  </a:solidFill>
                  <a:latin typeface="EYInterstate Light"/>
                  <a:cs typeface="EYInterstate Light"/>
                </a:rPr>
                <a:t>5 </a:t>
              </a:r>
              <a:r>
                <a:rPr sz="1099" spc="-6" dirty="0">
                  <a:solidFill>
                    <a:srgbClr val="7E7E7E"/>
                  </a:solidFill>
                  <a:latin typeface="EYInterstate Light"/>
                  <a:cs typeface="EYInterstate Light"/>
                </a:rPr>
                <a:t>Ern</a:t>
              </a:r>
              <a:r>
                <a:rPr sz="1099" spc="-16" dirty="0">
                  <a:solidFill>
                    <a:srgbClr val="7E7E7E"/>
                  </a:solidFill>
                  <a:latin typeface="EYInterstate Light"/>
                  <a:cs typeface="EYInterstate Light"/>
                </a:rPr>
                <a:t>s</a:t>
              </a:r>
              <a:r>
                <a:rPr sz="1099" dirty="0">
                  <a:solidFill>
                    <a:srgbClr val="7E7E7E"/>
                  </a:solidFill>
                  <a:latin typeface="EYInterstate Light"/>
                  <a:cs typeface="EYInterstate Light"/>
                </a:rPr>
                <a:t>t &amp; </a:t>
              </a:r>
              <a:r>
                <a:rPr sz="1099" spc="-91" dirty="0">
                  <a:solidFill>
                    <a:srgbClr val="7E7E7E"/>
                  </a:solidFill>
                  <a:latin typeface="EYInterstate Light"/>
                  <a:cs typeface="EYInterstate Light"/>
                </a:rPr>
                <a:t>Y</a:t>
              </a:r>
              <a:r>
                <a:rPr sz="1099" spc="-6" dirty="0">
                  <a:solidFill>
                    <a:srgbClr val="7E7E7E"/>
                  </a:solidFill>
                  <a:latin typeface="EYInterstate Light"/>
                  <a:cs typeface="EYInterstate Light"/>
                </a:rPr>
                <a:t>oung</a:t>
              </a:r>
              <a:r>
                <a:rPr sz="1099" spc="-4" dirty="0">
                  <a:solidFill>
                    <a:srgbClr val="7E7E7E"/>
                  </a:solidFill>
                  <a:latin typeface="EYInterstate Light"/>
                  <a:cs typeface="EYInterstate Light"/>
                </a:rPr>
                <a:t> LL</a:t>
              </a:r>
              <a:r>
                <a:rPr sz="1099" spc="-100" dirty="0">
                  <a:solidFill>
                    <a:srgbClr val="7E7E7E"/>
                  </a:solidFill>
                  <a:latin typeface="EYInterstate Light"/>
                  <a:cs typeface="EYInterstate Light"/>
                </a:rPr>
                <a:t>P</a:t>
              </a:r>
              <a:r>
                <a:rPr sz="1099" dirty="0">
                  <a:solidFill>
                    <a:srgbClr val="7E7E7E"/>
                  </a:solidFill>
                  <a:latin typeface="EYInterstate Light"/>
                  <a:cs typeface="EYInterstate Light"/>
                </a:rPr>
                <a:t>. </a:t>
              </a:r>
              <a:r>
                <a:rPr sz="1099" spc="-4" dirty="0">
                  <a:solidFill>
                    <a:srgbClr val="7E7E7E"/>
                  </a:solidFill>
                  <a:latin typeface="EYInterstate Light"/>
                  <a:cs typeface="EYInterstate Light"/>
                </a:rPr>
                <a:t>Al</a:t>
              </a:r>
              <a:r>
                <a:rPr sz="1099" dirty="0">
                  <a:solidFill>
                    <a:srgbClr val="7E7E7E"/>
                  </a:solidFill>
                  <a:latin typeface="EYInterstate Light"/>
                  <a:cs typeface="EYInterstate Light"/>
                </a:rPr>
                <a:t>l </a:t>
              </a:r>
              <a:r>
                <a:rPr sz="1099" spc="4" dirty="0">
                  <a:solidFill>
                    <a:srgbClr val="7E7E7E"/>
                  </a:solidFill>
                  <a:latin typeface="EYInterstate Light"/>
                  <a:cs typeface="EYInterstate Light"/>
                </a:rPr>
                <a:t>R</a:t>
              </a:r>
              <a:r>
                <a:rPr sz="1099" dirty="0">
                  <a:solidFill>
                    <a:srgbClr val="7E7E7E"/>
                  </a:solidFill>
                  <a:latin typeface="EYInterstate Light"/>
                  <a:cs typeface="EYInterstate Light"/>
                </a:rPr>
                <a:t>i</a:t>
              </a:r>
              <a:r>
                <a:rPr sz="1099" spc="-4" dirty="0">
                  <a:solidFill>
                    <a:srgbClr val="7E7E7E"/>
                  </a:solidFill>
                  <a:latin typeface="EYInterstate Light"/>
                  <a:cs typeface="EYInterstate Light"/>
                </a:rPr>
                <a:t>g</a:t>
              </a:r>
              <a:r>
                <a:rPr sz="1099" spc="-12" dirty="0">
                  <a:solidFill>
                    <a:srgbClr val="7E7E7E"/>
                  </a:solidFill>
                  <a:latin typeface="EYInterstate Light"/>
                  <a:cs typeface="EYInterstate Light"/>
                </a:rPr>
                <a:t>h</a:t>
              </a:r>
              <a:r>
                <a:rPr sz="1099" spc="-6" dirty="0">
                  <a:solidFill>
                    <a:srgbClr val="7E7E7E"/>
                  </a:solidFill>
                  <a:latin typeface="EYInterstate Light"/>
                  <a:cs typeface="EYInterstate Light"/>
                </a:rPr>
                <a:t>ts</a:t>
              </a:r>
              <a:r>
                <a:rPr sz="1099" dirty="0">
                  <a:solidFill>
                    <a:srgbClr val="7E7E7E"/>
                  </a:solidFill>
                  <a:latin typeface="EYInterstate Light"/>
                  <a:cs typeface="EYInterstate Light"/>
                </a:rPr>
                <a:t> </a:t>
              </a:r>
              <a:r>
                <a:rPr sz="1099" spc="-25" dirty="0">
                  <a:solidFill>
                    <a:srgbClr val="7E7E7E"/>
                  </a:solidFill>
                  <a:latin typeface="EYInterstate Light"/>
                  <a:cs typeface="EYInterstate Light"/>
                </a:rPr>
                <a:t>R</a:t>
              </a:r>
              <a:r>
                <a:rPr sz="1099" spc="-16" dirty="0">
                  <a:solidFill>
                    <a:srgbClr val="7E7E7E"/>
                  </a:solidFill>
                  <a:latin typeface="EYInterstate Light"/>
                  <a:cs typeface="EYInterstate Light"/>
                </a:rPr>
                <a:t>es</a:t>
              </a:r>
              <a:r>
                <a:rPr sz="1099" dirty="0">
                  <a:solidFill>
                    <a:srgbClr val="7E7E7E"/>
                  </a:solidFill>
                  <a:latin typeface="EYInterstate Light"/>
                  <a:cs typeface="EYInterstate Light"/>
                </a:rPr>
                <a:t>e</a:t>
              </a:r>
              <a:r>
                <a:rPr sz="1099" spc="-4" dirty="0">
                  <a:solidFill>
                    <a:srgbClr val="7E7E7E"/>
                  </a:solidFill>
                  <a:latin typeface="EYInterstate Light"/>
                  <a:cs typeface="EYInterstate Light"/>
                </a:rPr>
                <a:t>r</a:t>
              </a:r>
              <a:r>
                <a:rPr sz="1099" spc="-23" dirty="0">
                  <a:solidFill>
                    <a:srgbClr val="7E7E7E"/>
                  </a:solidFill>
                  <a:latin typeface="EYInterstate Light"/>
                  <a:cs typeface="EYInterstate Light"/>
                </a:rPr>
                <a:t>v</a:t>
              </a:r>
              <a:r>
                <a:rPr sz="1099" spc="-4" dirty="0">
                  <a:solidFill>
                    <a:srgbClr val="7E7E7E"/>
                  </a:solidFill>
                  <a:latin typeface="EYInterstate Light"/>
                  <a:cs typeface="EYInterstate Light"/>
                </a:rPr>
                <a:t>ed. </a:t>
              </a:r>
              <a:endParaRPr lang="x-none" sz="1099" spc="-4" dirty="0">
                <a:solidFill>
                  <a:srgbClr val="7E7E7E"/>
                </a:solidFill>
                <a:latin typeface="EYInterstate Light"/>
                <a:cs typeface="EYInterstate Light"/>
              </a:endParaRPr>
            </a:p>
            <a:p>
              <a:pPr marL="7398" marR="216798" defTabSz="357326">
                <a:lnSpc>
                  <a:spcPct val="103800"/>
                </a:lnSpc>
              </a:pPr>
              <a:r>
                <a:rPr sz="1099" spc="-19" dirty="0">
                  <a:solidFill>
                    <a:srgbClr val="7E7E7E"/>
                  </a:solidFill>
                  <a:latin typeface="EYInterstate Light"/>
                  <a:cs typeface="EYInterstate Light"/>
                </a:rPr>
                <a:t>e</a:t>
              </a:r>
              <a:r>
                <a:rPr sz="1099" spc="-76" dirty="0">
                  <a:solidFill>
                    <a:srgbClr val="7E7E7E"/>
                  </a:solidFill>
                  <a:latin typeface="EYInterstate Light"/>
                  <a:cs typeface="EYInterstate Light"/>
                </a:rPr>
                <a:t>y</a:t>
              </a:r>
              <a:r>
                <a:rPr sz="1099" spc="-20" dirty="0">
                  <a:solidFill>
                    <a:srgbClr val="7E7E7E"/>
                  </a:solidFill>
                  <a:latin typeface="EYInterstate Light"/>
                  <a:cs typeface="EYInterstate Light"/>
                </a:rPr>
                <a:t>.</a:t>
              </a:r>
              <a:r>
                <a:rPr sz="1099" spc="-16" dirty="0">
                  <a:solidFill>
                    <a:srgbClr val="7E7E7E"/>
                  </a:solidFill>
                  <a:latin typeface="EYInterstate Light"/>
                  <a:cs typeface="EYInterstate Light"/>
                </a:rPr>
                <a:t>c</a:t>
              </a:r>
              <a:r>
                <a:rPr sz="1099" dirty="0">
                  <a:solidFill>
                    <a:srgbClr val="7E7E7E"/>
                  </a:solidFill>
                  <a:latin typeface="EYInterstate Light"/>
                  <a:cs typeface="EYInterstate Light"/>
                </a:rPr>
                <a:t>om</a:t>
              </a:r>
            </a:p>
          </p:txBody>
        </p:sp>
      </p:grpSp>
      <p:grpSp>
        <p:nvGrpSpPr>
          <p:cNvPr id="28" name="Group 27"/>
          <p:cNvGrpSpPr/>
          <p:nvPr userDrawn="1"/>
        </p:nvGrpSpPr>
        <p:grpSpPr>
          <a:xfrm>
            <a:off x="11063887" y="6566385"/>
            <a:ext cx="253155" cy="142043"/>
            <a:chOff x="13523766" y="8227524"/>
            <a:chExt cx="390353" cy="238776"/>
          </a:xfrm>
        </p:grpSpPr>
        <p:sp>
          <p:nvSpPr>
            <p:cNvPr id="29" name="object 110"/>
            <p:cNvSpPr/>
            <p:nvPr userDrawn="1"/>
          </p:nvSpPr>
          <p:spPr>
            <a:xfrm flipH="1">
              <a:off x="13523766"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sp>
          <p:nvSpPr>
            <p:cNvPr id="30" name="object 111"/>
            <p:cNvSpPr/>
            <p:nvPr userDrawn="1"/>
          </p:nvSpPr>
          <p:spPr>
            <a:xfrm>
              <a:off x="13868400"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grpSp>
      <p:sp>
        <p:nvSpPr>
          <p:cNvPr id="31" name="Holder 6"/>
          <p:cNvSpPr txBox="1">
            <a:spLocks/>
          </p:cNvSpPr>
          <p:nvPr userDrawn="1"/>
        </p:nvSpPr>
        <p:spPr>
          <a:xfrm>
            <a:off x="10977554" y="6583969"/>
            <a:ext cx="427104" cy="108619"/>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51" algn="ctr"/>
            <a:fld id="{81D60167-4931-47E6-BA6A-407CBD079E47}" type="slidenum">
              <a:rPr lang="en-US" sz="706" smtClean="0">
                <a:solidFill>
                  <a:prstClr val="white">
                    <a:lumMod val="65000"/>
                  </a:prstClr>
                </a:solidFill>
              </a:rPr>
              <a:pPr marL="19851" algn="ctr"/>
              <a:t>‹#›</a:t>
            </a:fld>
            <a:endParaRPr lang="en-US" sz="706" dirty="0">
              <a:solidFill>
                <a:prstClr val="white">
                  <a:lumMod val="65000"/>
                </a:prstClr>
              </a:solidFill>
            </a:endParaRPr>
          </a:p>
        </p:txBody>
      </p:sp>
      <p:sp>
        <p:nvSpPr>
          <p:cNvPr id="32" name="Holder 4"/>
          <p:cNvSpPr>
            <a:spLocks noGrp="1"/>
          </p:cNvSpPr>
          <p:nvPr>
            <p:ph type="ftr" sz="quarter" idx="3"/>
          </p:nvPr>
        </p:nvSpPr>
        <p:spPr>
          <a:xfrm>
            <a:off x="11357011" y="659826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4080388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Holder 4"/>
          <p:cNvSpPr>
            <a:spLocks noGrp="1"/>
          </p:cNvSpPr>
          <p:nvPr>
            <p:ph type="ftr" sz="quarter" idx="3"/>
          </p:nvPr>
        </p:nvSpPr>
        <p:spPr>
          <a:xfrm>
            <a:off x="11357011" y="6598260"/>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Tree>
    <p:extLst>
      <p:ext uri="{BB962C8B-B14F-4D97-AF65-F5344CB8AC3E}">
        <p14:creationId xmlns:p14="http://schemas.microsoft.com/office/powerpoint/2010/main" val="26659044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598" y="643613"/>
            <a:ext cx="10841973" cy="555079"/>
          </a:xfrm>
        </p:spPr>
        <p:txBody>
          <a:bodyPr/>
          <a:lstStyle/>
          <a:p>
            <a:r>
              <a:rPr lang="en-US"/>
              <a:t>Click to edit Master title style</a:t>
            </a:r>
            <a:endParaRPr lang="en-GB"/>
          </a:p>
        </p:txBody>
      </p:sp>
      <p:sp>
        <p:nvSpPr>
          <p:cNvPr id="4" name="Slide Number Placeholder 3"/>
          <p:cNvSpPr>
            <a:spLocks noGrp="1"/>
          </p:cNvSpPr>
          <p:nvPr>
            <p:ph type="sldNum" sz="quarter" idx="11"/>
          </p:nvPr>
        </p:nvSpPr>
        <p:spPr>
          <a:xfrm>
            <a:off x="10952439" y="6396468"/>
            <a:ext cx="557764" cy="130606"/>
          </a:xfrm>
          <a:prstGeom prst="rect">
            <a:avLst/>
          </a:prstGeom>
        </p:spPr>
        <p:txBody>
          <a:bodyPr vert="horz" lIns="0" tIns="0" rIns="0" bIns="0" rtlCol="0" anchor="ctr"/>
          <a:lstStyle>
            <a:lvl1pPr marL="0" algn="r" defTabSz="937410" rtl="0" eaLnBrk="1" latinLnBrk="0" hangingPunct="1">
              <a:defRPr lang="en-GB" sz="629" kern="1200" smtClean="0">
                <a:solidFill>
                  <a:schemeClr val="tx1">
                    <a:tint val="75000"/>
                  </a:schemeClr>
                </a:solidFill>
                <a:latin typeface="+mn-lt"/>
                <a:ea typeface="+mn-ea"/>
                <a:cs typeface="+mn-cs"/>
              </a:defRPr>
            </a:lvl1pPr>
          </a:lstStyle>
          <a:p>
            <a:fld id="{F9A56513-F998-4254-9CEB-F507EE6F3742}" type="slidenum">
              <a:rPr>
                <a:solidFill>
                  <a:srgbClr val="808080">
                    <a:tint val="75000"/>
                  </a:srgbClr>
                </a:solidFill>
              </a:rPr>
              <a:pPr/>
              <a:t>‹#›</a:t>
            </a:fld>
            <a:endParaRPr dirty="0">
              <a:solidFill>
                <a:srgbClr val="808080">
                  <a:tint val="75000"/>
                </a:srgbClr>
              </a:solidFill>
            </a:endParaRPr>
          </a:p>
        </p:txBody>
      </p:sp>
      <p:sp>
        <p:nvSpPr>
          <p:cNvPr id="5" name="Footer Placeholder 2"/>
          <p:cNvSpPr>
            <a:spLocks noGrp="1"/>
          </p:cNvSpPr>
          <p:nvPr>
            <p:ph type="ftr" sz="quarter" idx="12"/>
          </p:nvPr>
        </p:nvSpPr>
        <p:spPr>
          <a:xfrm>
            <a:off x="3833166" y="6543771"/>
            <a:ext cx="4515084" cy="85293"/>
          </a:xfrm>
        </p:spPr>
        <p:txBody>
          <a:bodyPr/>
          <a:lstStyle/>
          <a:p>
            <a:r>
              <a:rPr lang="en-GB" dirty="0">
                <a:solidFill>
                  <a:srgbClr val="808080"/>
                </a:solidFill>
              </a:rPr>
              <a:t>GBM the Future of Learning</a:t>
            </a:r>
          </a:p>
        </p:txBody>
      </p:sp>
    </p:spTree>
    <p:extLst>
      <p:ext uri="{BB962C8B-B14F-4D97-AF65-F5344CB8AC3E}">
        <p14:creationId xmlns:p14="http://schemas.microsoft.com/office/powerpoint/2010/main" val="9347858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4086064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Date Placeholder 1"/>
          <p:cNvSpPr>
            <a:spLocks noGrp="1"/>
          </p:cNvSpPr>
          <p:nvPr>
            <p:ph type="dt" sz="half" idx="10"/>
          </p:nvPr>
        </p:nvSpPr>
        <p:spPr/>
        <p:txBody>
          <a:bodyPr/>
          <a:lstStyle/>
          <a:p>
            <a:r>
              <a:rPr lang="en-US"/>
              <a:t>1 January 2014</a:t>
            </a:r>
            <a:endParaRPr lang="en-US" dirty="0"/>
          </a:p>
        </p:txBody>
      </p:sp>
      <p:sp>
        <p:nvSpPr>
          <p:cNvPr id="3" name="Footer Placeholder 2"/>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5"/>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33863604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8"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93782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1186455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15213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3923938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3646367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marL="356616"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lang="en-US" sz="2000" kern="1200" dirty="0" smtClean="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lang="en-US" sz="1800" kern="1200" dirty="0" smtClean="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lang="en-GB" sz="1800" kern="1200" dirty="0">
                <a:solidFill>
                  <a:schemeClr val="bg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0887279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400"/>
            </a:lvl1pPr>
            <a:lvl2pPr>
              <a:defRPr sz="2400"/>
            </a:lvl2pPr>
            <a:lvl3pPr marL="1081088" indent="-357188">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7293786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0644262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5" y="6349031"/>
            <a:ext cx="908844" cy="495475"/>
          </a:xfrm>
          <a:prstGeom prst="rect">
            <a:avLst/>
          </a:prstGeom>
        </p:spPr>
      </p:pic>
    </p:spTree>
    <p:extLst>
      <p:ext uri="{BB962C8B-B14F-4D97-AF65-F5344CB8AC3E}">
        <p14:creationId xmlns:p14="http://schemas.microsoft.com/office/powerpoint/2010/main" val="2311085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
        <p:nvSpPr>
          <p:cNvPr id="2" name="Date Placeholder 1"/>
          <p:cNvSpPr>
            <a:spLocks noGrp="1"/>
          </p:cNvSpPr>
          <p:nvPr>
            <p:ph type="dt" sz="half" idx="10"/>
          </p:nvPr>
        </p:nvSpPr>
        <p:spPr/>
        <p:txBody>
          <a:bodyPr/>
          <a:lstStyle/>
          <a:p>
            <a:r>
              <a:rPr lang="en-US"/>
              <a:t>1 January 2014</a:t>
            </a:r>
            <a:endParaRPr lang="en-US" dirty="0"/>
          </a:p>
        </p:txBody>
      </p:sp>
      <p:sp>
        <p:nvSpPr>
          <p:cNvPr id="3" name="Footer Placeholder 2"/>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33506808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552840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8682730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6848298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3464226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7641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6240">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0" y="411748"/>
            <a:ext cx="10700873" cy="424964"/>
          </a:xfrm>
          <a:prstGeom prst="rect">
            <a:avLst/>
          </a:prstGeom>
        </p:spPr>
        <p:txBody>
          <a:bodyPr lIns="0" tIns="0" rIns="0" bIns="0" anchor="ctr" anchorCtr="0">
            <a:noAutofit/>
          </a:bodyPr>
          <a:lstStyle>
            <a:lvl1pPr marL="0" marR="0" indent="0" algn="l" defTabSz="906194" rtl="0" eaLnBrk="1" fontAlgn="auto" latinLnBrk="0" hangingPunct="1">
              <a:lnSpc>
                <a:spcPts val="2081"/>
              </a:lnSpc>
              <a:spcBef>
                <a:spcPct val="0"/>
              </a:spcBef>
              <a:spcAft>
                <a:spcPts val="0"/>
              </a:spcAft>
              <a:buClrTx/>
              <a:buSzTx/>
              <a:buFontTx/>
              <a:buNone/>
              <a:tabLst/>
              <a:defRPr kumimoji="0" lang="en-US" sz="2510"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0" y="1131889"/>
            <a:ext cx="10700873" cy="5393456"/>
          </a:xfrm>
          <a:prstGeom prst="rect">
            <a:avLst/>
          </a:prstGeom>
        </p:spPr>
        <p:txBody>
          <a:bodyPr vert="horz" lIns="0" tIns="0" rIns="0" bIns="0"/>
          <a:lstStyle>
            <a:lvl1pPr marL="0" indent="0">
              <a:lnSpc>
                <a:spcPct val="130000"/>
              </a:lnSpc>
              <a:spcBef>
                <a:spcPts val="0"/>
              </a:spcBef>
              <a:buFontTx/>
              <a:buNone/>
              <a:defRPr sz="1487"/>
            </a:lvl1pPr>
            <a:lvl2pPr marL="0" indent="-178386">
              <a:lnSpc>
                <a:spcPct val="130000"/>
              </a:lnSpc>
              <a:spcBef>
                <a:spcPts val="0"/>
              </a:spcBef>
              <a:buFont typeface="Arial"/>
              <a:buChar char="•"/>
              <a:defRPr sz="1487"/>
            </a:lvl2pPr>
            <a:lvl3pPr marL="535154" indent="-178386">
              <a:lnSpc>
                <a:spcPct val="130000"/>
              </a:lnSpc>
              <a:spcBef>
                <a:spcPts val="0"/>
              </a:spcBef>
              <a:defRPr sz="1487"/>
            </a:lvl3pPr>
            <a:lvl4pPr marL="891925" indent="-178386">
              <a:lnSpc>
                <a:spcPct val="130000"/>
              </a:lnSpc>
              <a:spcBef>
                <a:spcPts val="0"/>
              </a:spcBef>
              <a:buFont typeface="Arial"/>
              <a:buChar char="•"/>
              <a:defRPr sz="1487"/>
            </a:lvl4pPr>
            <a:lvl5pPr marL="1248695" indent="-178386">
              <a:lnSpc>
                <a:spcPct val="130000"/>
              </a:lnSpc>
              <a:spcBef>
                <a:spcPts val="0"/>
              </a:spcBef>
              <a:buFont typeface="Arial"/>
              <a:buChar char="•"/>
              <a:defRPr sz="1487"/>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3" y="847745"/>
            <a:ext cx="10699829" cy="275460"/>
          </a:xfrm>
          <a:prstGeom prst="rect">
            <a:avLst/>
          </a:prstGeom>
        </p:spPr>
        <p:txBody>
          <a:bodyPr wrap="square" lIns="0" rIns="0">
            <a:spAutoFit/>
          </a:bodyPr>
          <a:lstStyle>
            <a:lvl1pPr marL="0" indent="0">
              <a:buNone/>
              <a:defRPr sz="1190" baseline="0">
                <a:solidFill>
                  <a:schemeClr val="accent2"/>
                </a:solidFill>
              </a:defRPr>
            </a:lvl1pPr>
            <a:lvl2pPr>
              <a:defRPr sz="1850"/>
            </a:lvl2pPr>
            <a:lvl3pPr>
              <a:defRPr sz="1850"/>
            </a:lvl3pPr>
            <a:lvl4pPr>
              <a:defRPr sz="1850"/>
            </a:lvl4pPr>
            <a:lvl5pPr>
              <a:defRPr sz="1850"/>
            </a:lvl5pPr>
          </a:lstStyle>
          <a:p>
            <a:pPr lvl="0"/>
            <a:r>
              <a:rPr lang="en-US" dirty="0"/>
              <a:t>Click to edit sub-title</a:t>
            </a:r>
          </a:p>
        </p:txBody>
      </p:sp>
    </p:spTree>
    <p:extLst>
      <p:ext uri="{BB962C8B-B14F-4D97-AF65-F5344CB8AC3E}">
        <p14:creationId xmlns:p14="http://schemas.microsoft.com/office/powerpoint/2010/main" val="36976585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17053320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16937407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3441862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4108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266926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6303379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599069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1114692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0803187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729524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40010363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4598886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3726872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343896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grpSp>
        <p:nvGrpSpPr>
          <p:cNvPr id="4" name="Group 3"/>
          <p:cNvGrpSpPr/>
          <p:nvPr userDrawn="1"/>
        </p:nvGrpSpPr>
        <p:grpSpPr>
          <a:xfrm>
            <a:off x="11002100" y="159871"/>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7" name="TextBox 6"/>
          <p:cNvSpPr txBox="1"/>
          <p:nvPr userDrawn="1"/>
        </p:nvSpPr>
        <p:spPr>
          <a:xfrm>
            <a:off x="9392030" y="6467747"/>
            <a:ext cx="2202730" cy="201168"/>
          </a:xfrm>
          <a:prstGeom prst="rect">
            <a:avLst/>
          </a:prstGeom>
          <a:noFill/>
        </p:spPr>
        <p:txBody>
          <a:bodyPr wrap="square" lIns="0" tIns="0" rIns="0" bIns="0" rtlCol="0" anchor="ctr" anchorCtr="0">
            <a:noAutofit/>
          </a:bodyPr>
          <a:lstStyle/>
          <a:p>
            <a:pPr algn="r"/>
            <a:r>
              <a:rPr lang="en-GB" sz="1000" dirty="0">
                <a:solidFill>
                  <a:srgbClr val="4B4B4B"/>
                </a:solidFill>
                <a:latin typeface="EYInterstate Light" panose="02000506000000020004" pitchFamily="2" charset="0"/>
              </a:rPr>
              <a:t>Government of Canada     </a:t>
            </a:r>
            <a:r>
              <a:rPr lang="en-GB" sz="1000" dirty="0">
                <a:solidFill>
                  <a:srgbClr val="E60F2D"/>
                </a:solidFill>
                <a:latin typeface="EYInterstate Light" panose="02000506000000020004" pitchFamily="2" charset="0"/>
              </a:rPr>
              <a:t>| </a:t>
            </a:r>
            <a:r>
              <a:rPr lang="en-GB" sz="1000" dirty="0">
                <a:solidFill>
                  <a:srgbClr val="4B4B4B"/>
                </a:solidFill>
                <a:latin typeface="EYInterstate Light" panose="02000506000000020004" pitchFamily="2" charset="0"/>
              </a:rPr>
              <a:t> </a:t>
            </a:r>
            <a:fld id="{78599078-7B3E-4FD4-8231-DF9D2D9BAF24}" type="slidenum">
              <a:rPr lang="en-GB" sz="1000" smtClean="0">
                <a:solidFill>
                  <a:srgbClr val="4B4B4B"/>
                </a:solidFill>
                <a:latin typeface="EYInterstate Light" panose="02000506000000020004" pitchFamily="2" charset="0"/>
              </a:rPr>
              <a:t>‹#›</a:t>
            </a:fld>
            <a:endParaRPr lang="en-GB" sz="1000" dirty="0">
              <a:solidFill>
                <a:srgbClr val="4B4B4B"/>
              </a:solidFill>
              <a:latin typeface="EYInterstate Light" panose="02000506000000020004" pitchFamily="2" charset="0"/>
            </a:endParaRPr>
          </a:p>
        </p:txBody>
      </p:sp>
    </p:spTree>
    <p:extLst>
      <p:ext uri="{BB962C8B-B14F-4D97-AF65-F5344CB8AC3E}">
        <p14:creationId xmlns:p14="http://schemas.microsoft.com/office/powerpoint/2010/main" val="3276718961"/>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7650507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7" name="TextBox 6"/>
          <p:cNvSpPr txBox="1"/>
          <p:nvPr userDrawn="1"/>
        </p:nvSpPr>
        <p:spPr>
          <a:xfrm>
            <a:off x="9392030" y="6467747"/>
            <a:ext cx="2202730" cy="201168"/>
          </a:xfrm>
          <a:prstGeom prst="rect">
            <a:avLst/>
          </a:prstGeom>
          <a:noFill/>
        </p:spPr>
        <p:txBody>
          <a:bodyPr wrap="square" lIns="0" tIns="0" rIns="0" bIns="0" rtlCol="0" anchor="ctr" anchorCtr="0">
            <a:noAutofit/>
          </a:bodyPr>
          <a:lstStyle/>
          <a:p>
            <a:pPr algn="r"/>
            <a:r>
              <a:rPr lang="en-GB" sz="999" dirty="0">
                <a:solidFill>
                  <a:srgbClr val="4B4B4B"/>
                </a:solidFill>
                <a:latin typeface="EYInterstate Light" panose="02000506000000020004" pitchFamily="2" charset="0"/>
              </a:rPr>
              <a:t>Government of Canada     </a:t>
            </a:r>
            <a:r>
              <a:rPr lang="en-GB" sz="999" dirty="0">
                <a:solidFill>
                  <a:srgbClr val="E60F2D"/>
                </a:solidFill>
                <a:latin typeface="EYInterstate Light" panose="02000506000000020004" pitchFamily="2" charset="0"/>
              </a:rPr>
              <a:t>| </a:t>
            </a:r>
            <a:r>
              <a:rPr lang="en-GB" sz="999" dirty="0">
                <a:solidFill>
                  <a:srgbClr val="4B4B4B"/>
                </a:solidFill>
                <a:latin typeface="EYInterstate Light" panose="02000506000000020004" pitchFamily="2" charset="0"/>
              </a:rPr>
              <a:t> </a:t>
            </a:r>
            <a:fld id="{78599078-7B3E-4FD4-8231-DF9D2D9BAF24}" type="slidenum">
              <a:rPr lang="en-GB" sz="999">
                <a:solidFill>
                  <a:srgbClr val="4B4B4B"/>
                </a:solidFill>
                <a:latin typeface="EYInterstate Light" panose="02000506000000020004" pitchFamily="2" charset="0"/>
              </a:rPr>
              <a:pPr algn="r"/>
              <a:t>‹#›</a:t>
            </a:fld>
            <a:endParaRPr lang="en-GB" sz="999" dirty="0">
              <a:solidFill>
                <a:srgbClr val="4B4B4B"/>
              </a:solidFill>
              <a:latin typeface="EYInterstate Light" panose="02000506000000020004" pitchFamily="2" charset="0"/>
            </a:endParaRPr>
          </a:p>
        </p:txBody>
      </p:sp>
    </p:spTree>
    <p:extLst>
      <p:ext uri="{BB962C8B-B14F-4D97-AF65-F5344CB8AC3E}">
        <p14:creationId xmlns:p14="http://schemas.microsoft.com/office/powerpoint/2010/main" val="28982924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27625574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42670009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5"/>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40026218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8"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5495556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9961820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9488728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5619969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955387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6240">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0" y="411748"/>
            <a:ext cx="10700873" cy="424964"/>
          </a:xfrm>
          <a:prstGeom prst="rect">
            <a:avLst/>
          </a:prstGeom>
        </p:spPr>
        <p:txBody>
          <a:bodyPr lIns="0" tIns="0" rIns="0" bIns="0" anchor="ctr" anchorCtr="0">
            <a:noAutofit/>
          </a:bodyPr>
          <a:lstStyle>
            <a:lvl1pPr marL="0" marR="0" indent="0" algn="l" defTabSz="906194" rtl="0" eaLnBrk="1" fontAlgn="auto" latinLnBrk="0" hangingPunct="1">
              <a:lnSpc>
                <a:spcPts val="2081"/>
              </a:lnSpc>
              <a:spcBef>
                <a:spcPct val="0"/>
              </a:spcBef>
              <a:spcAft>
                <a:spcPts val="0"/>
              </a:spcAft>
              <a:buClrTx/>
              <a:buSzTx/>
              <a:buFontTx/>
              <a:buNone/>
              <a:tabLst/>
              <a:defRPr kumimoji="0" lang="en-US" sz="2510"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0" y="1131889"/>
            <a:ext cx="10700873" cy="5393456"/>
          </a:xfrm>
          <a:prstGeom prst="rect">
            <a:avLst/>
          </a:prstGeom>
        </p:spPr>
        <p:txBody>
          <a:bodyPr vert="horz" lIns="0" tIns="0" rIns="0" bIns="0"/>
          <a:lstStyle>
            <a:lvl1pPr marL="0" indent="0">
              <a:lnSpc>
                <a:spcPct val="130000"/>
              </a:lnSpc>
              <a:spcBef>
                <a:spcPts val="0"/>
              </a:spcBef>
              <a:buFontTx/>
              <a:buNone/>
              <a:defRPr sz="1487"/>
            </a:lvl1pPr>
            <a:lvl2pPr marL="0" indent="-178386">
              <a:lnSpc>
                <a:spcPct val="130000"/>
              </a:lnSpc>
              <a:spcBef>
                <a:spcPts val="0"/>
              </a:spcBef>
              <a:buFont typeface="Arial"/>
              <a:buChar char="•"/>
              <a:defRPr sz="1487"/>
            </a:lvl2pPr>
            <a:lvl3pPr marL="535154" indent="-178386">
              <a:lnSpc>
                <a:spcPct val="130000"/>
              </a:lnSpc>
              <a:spcBef>
                <a:spcPts val="0"/>
              </a:spcBef>
              <a:defRPr sz="1487"/>
            </a:lvl3pPr>
            <a:lvl4pPr marL="891925" indent="-178386">
              <a:lnSpc>
                <a:spcPct val="130000"/>
              </a:lnSpc>
              <a:spcBef>
                <a:spcPts val="0"/>
              </a:spcBef>
              <a:buFont typeface="Arial"/>
              <a:buChar char="•"/>
              <a:defRPr sz="1487"/>
            </a:lvl4pPr>
            <a:lvl5pPr marL="1248695" indent="-178386">
              <a:lnSpc>
                <a:spcPct val="130000"/>
              </a:lnSpc>
              <a:spcBef>
                <a:spcPts val="0"/>
              </a:spcBef>
              <a:buFont typeface="Arial"/>
              <a:buChar char="•"/>
              <a:defRPr sz="1487"/>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3" y="847745"/>
            <a:ext cx="10699829" cy="275460"/>
          </a:xfrm>
          <a:prstGeom prst="rect">
            <a:avLst/>
          </a:prstGeom>
        </p:spPr>
        <p:txBody>
          <a:bodyPr wrap="square" lIns="0" rIns="0">
            <a:spAutoFit/>
          </a:bodyPr>
          <a:lstStyle>
            <a:lvl1pPr marL="0" indent="0">
              <a:buNone/>
              <a:defRPr sz="1190" baseline="0">
                <a:solidFill>
                  <a:schemeClr val="accent2"/>
                </a:solidFill>
              </a:defRPr>
            </a:lvl1pPr>
            <a:lvl2pPr>
              <a:defRPr sz="1850"/>
            </a:lvl2pPr>
            <a:lvl3pPr>
              <a:defRPr sz="1850"/>
            </a:lvl3pPr>
            <a:lvl4pPr>
              <a:defRPr sz="1850"/>
            </a:lvl4pPr>
            <a:lvl5pPr>
              <a:defRPr sz="1850"/>
            </a:lvl5pPr>
          </a:lstStyle>
          <a:p>
            <a:pPr lvl="0"/>
            <a:r>
              <a:rPr lang="en-US" dirty="0"/>
              <a:t>Click to edit sub-title</a:t>
            </a:r>
          </a:p>
        </p:txBody>
      </p:sp>
    </p:spTree>
    <p:extLst>
      <p:ext uri="{BB962C8B-B14F-4D97-AF65-F5344CB8AC3E}">
        <p14:creationId xmlns:p14="http://schemas.microsoft.com/office/powerpoint/2010/main" val="34066569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marL="356616"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lang="en-US" sz="2000" kern="1200" dirty="0" smtClean="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lang="en-US" sz="1800" kern="1200" dirty="0" smtClean="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lang="en-GB" sz="1800" kern="1200" dirty="0">
                <a:solidFill>
                  <a:schemeClr val="bg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266373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400"/>
            </a:lvl1pPr>
            <a:lvl2pPr>
              <a:defRPr sz="2400"/>
            </a:lvl2pPr>
            <a:lvl3pPr marL="1081088" indent="-357188">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5464196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6029041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5" y="6349031"/>
            <a:ext cx="908844" cy="495475"/>
          </a:xfrm>
          <a:prstGeom prst="rect">
            <a:avLst/>
          </a:prstGeom>
        </p:spPr>
      </p:pic>
    </p:spTree>
    <p:extLst>
      <p:ext uri="{BB962C8B-B14F-4D97-AF65-F5344CB8AC3E}">
        <p14:creationId xmlns:p14="http://schemas.microsoft.com/office/powerpoint/2010/main" val="23577708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7337089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8508165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578679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754091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grpSp>
        <p:nvGrpSpPr>
          <p:cNvPr id="4" name="Group 3"/>
          <p:cNvGrpSpPr/>
          <p:nvPr userDrawn="1"/>
        </p:nvGrpSpPr>
        <p:grpSpPr>
          <a:xfrm>
            <a:off x="11002100" y="159871"/>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7" name="TextBox 6"/>
          <p:cNvSpPr txBox="1"/>
          <p:nvPr userDrawn="1"/>
        </p:nvSpPr>
        <p:spPr>
          <a:xfrm>
            <a:off x="9392030" y="6467747"/>
            <a:ext cx="2202730" cy="201168"/>
          </a:xfrm>
          <a:prstGeom prst="rect">
            <a:avLst/>
          </a:prstGeom>
          <a:noFill/>
        </p:spPr>
        <p:txBody>
          <a:bodyPr wrap="square" lIns="0" tIns="0" rIns="0" bIns="0" rtlCol="0" anchor="ctr" anchorCtr="0">
            <a:noAutofit/>
          </a:bodyPr>
          <a:lstStyle/>
          <a:p>
            <a:pPr algn="r"/>
            <a:r>
              <a:rPr lang="en-GB" sz="1000" dirty="0">
                <a:solidFill>
                  <a:srgbClr val="4B4B4B"/>
                </a:solidFill>
                <a:latin typeface="EYInterstate Light" panose="02000506000000020004" pitchFamily="2" charset="0"/>
              </a:rPr>
              <a:t>Government of Canada     </a:t>
            </a:r>
            <a:r>
              <a:rPr lang="en-GB" sz="1000" dirty="0">
                <a:solidFill>
                  <a:srgbClr val="E60F2D"/>
                </a:solidFill>
                <a:latin typeface="EYInterstate Light" panose="02000506000000020004" pitchFamily="2" charset="0"/>
              </a:rPr>
              <a:t>| </a:t>
            </a:r>
            <a:r>
              <a:rPr lang="en-GB" sz="1000" dirty="0">
                <a:solidFill>
                  <a:srgbClr val="4B4B4B"/>
                </a:solidFill>
                <a:latin typeface="EYInterstate Light" panose="02000506000000020004" pitchFamily="2" charset="0"/>
              </a:rPr>
              <a:t> </a:t>
            </a:r>
            <a:fld id="{78599078-7B3E-4FD4-8231-DF9D2D9BAF24}" type="slidenum">
              <a:rPr lang="en-GB" sz="1000" smtClean="0">
                <a:solidFill>
                  <a:srgbClr val="4B4B4B"/>
                </a:solidFill>
                <a:latin typeface="EYInterstate Light" panose="02000506000000020004" pitchFamily="2" charset="0"/>
              </a:rPr>
              <a:pPr algn="r"/>
              <a:t>‹#›</a:t>
            </a:fld>
            <a:endParaRPr lang="en-GB" sz="1000" dirty="0">
              <a:solidFill>
                <a:srgbClr val="4B4B4B"/>
              </a:solidFill>
              <a:latin typeface="EYInterstate Light" panose="02000506000000020004" pitchFamily="2" charset="0"/>
            </a:endParaRPr>
          </a:p>
        </p:txBody>
      </p:sp>
    </p:spTree>
    <p:extLst>
      <p:ext uri="{BB962C8B-B14F-4D97-AF65-F5344CB8AC3E}">
        <p14:creationId xmlns:p14="http://schemas.microsoft.com/office/powerpoint/2010/main" val="15367724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6240">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0" y="411748"/>
            <a:ext cx="10700873" cy="424964"/>
          </a:xfrm>
          <a:prstGeom prst="rect">
            <a:avLst/>
          </a:prstGeom>
        </p:spPr>
        <p:txBody>
          <a:bodyPr lIns="0" tIns="0" rIns="0" bIns="0" anchor="ctr" anchorCtr="0">
            <a:noAutofit/>
          </a:bodyPr>
          <a:lstStyle>
            <a:lvl1pPr marL="0" marR="0" indent="0" algn="l" defTabSz="906194" rtl="0" eaLnBrk="1" fontAlgn="auto" latinLnBrk="0" hangingPunct="1">
              <a:lnSpc>
                <a:spcPts val="2081"/>
              </a:lnSpc>
              <a:spcBef>
                <a:spcPct val="0"/>
              </a:spcBef>
              <a:spcAft>
                <a:spcPts val="0"/>
              </a:spcAft>
              <a:buClrTx/>
              <a:buSzTx/>
              <a:buFontTx/>
              <a:buNone/>
              <a:tabLst/>
              <a:defRPr kumimoji="0" lang="en-US" sz="2510"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0" y="1131889"/>
            <a:ext cx="10700873" cy="5393456"/>
          </a:xfrm>
          <a:prstGeom prst="rect">
            <a:avLst/>
          </a:prstGeom>
        </p:spPr>
        <p:txBody>
          <a:bodyPr vert="horz" lIns="0" tIns="0" rIns="0" bIns="0"/>
          <a:lstStyle>
            <a:lvl1pPr marL="0" indent="0">
              <a:lnSpc>
                <a:spcPct val="130000"/>
              </a:lnSpc>
              <a:spcBef>
                <a:spcPts val="0"/>
              </a:spcBef>
              <a:buFontTx/>
              <a:buNone/>
              <a:defRPr sz="1487"/>
            </a:lvl1pPr>
            <a:lvl2pPr marL="0" indent="-178386">
              <a:lnSpc>
                <a:spcPct val="130000"/>
              </a:lnSpc>
              <a:spcBef>
                <a:spcPts val="0"/>
              </a:spcBef>
              <a:buFont typeface="Arial"/>
              <a:buChar char="•"/>
              <a:defRPr sz="1487"/>
            </a:lvl2pPr>
            <a:lvl3pPr marL="535154" indent="-178386">
              <a:lnSpc>
                <a:spcPct val="130000"/>
              </a:lnSpc>
              <a:spcBef>
                <a:spcPts val="0"/>
              </a:spcBef>
              <a:defRPr sz="1487"/>
            </a:lvl3pPr>
            <a:lvl4pPr marL="891925" indent="-178386">
              <a:lnSpc>
                <a:spcPct val="130000"/>
              </a:lnSpc>
              <a:spcBef>
                <a:spcPts val="0"/>
              </a:spcBef>
              <a:buFont typeface="Arial"/>
              <a:buChar char="•"/>
              <a:defRPr sz="1487"/>
            </a:lvl4pPr>
            <a:lvl5pPr marL="1248695" indent="-178386">
              <a:lnSpc>
                <a:spcPct val="130000"/>
              </a:lnSpc>
              <a:spcBef>
                <a:spcPts val="0"/>
              </a:spcBef>
              <a:buFont typeface="Arial"/>
              <a:buChar char="•"/>
              <a:defRPr sz="1487"/>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3" y="847745"/>
            <a:ext cx="10699829" cy="275460"/>
          </a:xfrm>
          <a:prstGeom prst="rect">
            <a:avLst/>
          </a:prstGeom>
        </p:spPr>
        <p:txBody>
          <a:bodyPr wrap="square" lIns="0" rIns="0">
            <a:spAutoFit/>
          </a:bodyPr>
          <a:lstStyle>
            <a:lvl1pPr marL="0" indent="0">
              <a:buNone/>
              <a:defRPr sz="1190" baseline="0">
                <a:solidFill>
                  <a:schemeClr val="accent2"/>
                </a:solidFill>
              </a:defRPr>
            </a:lvl1pPr>
            <a:lvl2pPr>
              <a:defRPr sz="1850"/>
            </a:lvl2pPr>
            <a:lvl3pPr>
              <a:defRPr sz="1850"/>
            </a:lvl3pPr>
            <a:lvl4pPr>
              <a:defRPr sz="1850"/>
            </a:lvl4pPr>
            <a:lvl5pPr>
              <a:defRPr sz="1850"/>
            </a:lvl5pPr>
          </a:lstStyle>
          <a:p>
            <a:pPr lvl="0"/>
            <a:r>
              <a:rPr lang="en-US" dirty="0"/>
              <a:t>Click to edit sub-title</a:t>
            </a:r>
          </a:p>
        </p:txBody>
      </p:sp>
    </p:spTree>
    <p:extLst>
      <p:ext uri="{BB962C8B-B14F-4D97-AF65-F5344CB8AC3E}">
        <p14:creationId xmlns:p14="http://schemas.microsoft.com/office/powerpoint/2010/main" val="262488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3065" y="5340096"/>
            <a:ext cx="987552" cy="1156968"/>
          </a:xfrm>
          <a:prstGeom prst="rect">
            <a:avLst/>
          </a:prstGeom>
        </p:spPr>
      </p:pic>
      <p:sp>
        <p:nvSpPr>
          <p:cNvPr id="9"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0"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36741581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40950090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40756041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1331290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464753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1168049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3249061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4299323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8357659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7872075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0216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sp>
        <p:nvSpPr>
          <p:cNvPr id="8" name="Freeform 5"/>
          <p:cNvSpPr>
            <a:spLocks noChangeAspect="1"/>
          </p:cNvSpPr>
          <p:nvPr userDrawn="1"/>
        </p:nvSpPr>
        <p:spPr bwMode="gray">
          <a:xfrm rot="10800000">
            <a:off x="4370832" y="457200"/>
            <a:ext cx="7221423"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Title 1"/>
          <p:cNvSpPr>
            <a:spLocks noGrp="1"/>
          </p:cNvSpPr>
          <p:nvPr>
            <p:ph type="ctrTitle"/>
          </p:nvPr>
        </p:nvSpPr>
        <p:spPr>
          <a:xfrm>
            <a:off x="4809744" y="1737360"/>
            <a:ext cx="640080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0" name="Subtitle 2"/>
          <p:cNvSpPr>
            <a:spLocks noGrp="1"/>
          </p:cNvSpPr>
          <p:nvPr>
            <p:ph type="subTitle" idx="1"/>
          </p:nvPr>
        </p:nvSpPr>
        <p:spPr>
          <a:xfrm>
            <a:off x="4809744" y="2724912"/>
            <a:ext cx="640080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3065" y="5340096"/>
            <a:ext cx="987552" cy="1156968"/>
          </a:xfrm>
          <a:prstGeom prst="rect">
            <a:avLst/>
          </a:prstGeom>
        </p:spPr>
      </p:pic>
    </p:spTree>
    <p:extLst>
      <p:ext uri="{BB962C8B-B14F-4D97-AF65-F5344CB8AC3E}">
        <p14:creationId xmlns:p14="http://schemas.microsoft.com/office/powerpoint/2010/main" val="21391080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5222306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5236679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9783269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0564205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638141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Tree>
    <p:extLst>
      <p:ext uri="{BB962C8B-B14F-4D97-AF65-F5344CB8AC3E}">
        <p14:creationId xmlns:p14="http://schemas.microsoft.com/office/powerpoint/2010/main" val="21067793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20306103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1565956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3634260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29807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5"/>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1981045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15950"/>
            <a:ext cx="7731125" cy="357505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5888736"/>
            <a:ext cx="3780000" cy="61875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3065" y="5340096"/>
            <a:ext cx="987552" cy="1156968"/>
          </a:xfrm>
          <a:prstGeom prst="rect">
            <a:avLst/>
          </a:prstGeom>
        </p:spPr>
      </p:pic>
      <p:sp>
        <p:nvSpPr>
          <p:cNvPr id="19" name="Title 1"/>
          <p:cNvSpPr>
            <a:spLocks noGrp="1"/>
          </p:cNvSpPr>
          <p:nvPr>
            <p:ph type="ctrTitle"/>
          </p:nvPr>
        </p:nvSpPr>
        <p:spPr>
          <a:xfrm>
            <a:off x="1005840" y="2240280"/>
            <a:ext cx="6879463" cy="860400"/>
          </a:xfrm>
          <a:prstGeom prst="rect">
            <a:avLst/>
          </a:prstGeo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20" name="Subtitle 2"/>
          <p:cNvSpPr>
            <a:spLocks noGrp="1"/>
          </p:cNvSpPr>
          <p:nvPr>
            <p:ph type="subTitle" idx="1"/>
          </p:nvPr>
        </p:nvSpPr>
        <p:spPr>
          <a:xfrm>
            <a:off x="1005840" y="3218688"/>
            <a:ext cx="6879463" cy="645742"/>
          </a:xfrm>
          <a:prstGeom prst="rect">
            <a:avLst/>
          </a:prstGeo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1"/>
            <a:r>
              <a:rPr lang="en-US" dirty="0"/>
              <a:t>Click to edit Master subtitle style</a:t>
            </a:r>
            <a:endParaRPr lang="en-GB" dirty="0"/>
          </a:p>
        </p:txBody>
      </p:sp>
    </p:spTree>
    <p:extLst>
      <p:ext uri="{BB962C8B-B14F-4D97-AF65-F5344CB8AC3E}">
        <p14:creationId xmlns:p14="http://schemas.microsoft.com/office/powerpoint/2010/main" val="29295070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4179821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87903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467414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8742828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1399984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0218364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8414149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26853021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7640421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409634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3503" y="384047"/>
            <a:ext cx="5413248" cy="4572744"/>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5888736"/>
            <a:ext cx="3780000" cy="61875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3065" y="5340096"/>
            <a:ext cx="987552" cy="1156968"/>
          </a:xfrm>
          <a:prstGeom prst="rect">
            <a:avLst/>
          </a:prstGeom>
        </p:spPr>
      </p:pic>
      <p:sp>
        <p:nvSpPr>
          <p:cNvPr id="20" name="Title 1"/>
          <p:cNvSpPr>
            <a:spLocks noGrp="1"/>
          </p:cNvSpPr>
          <p:nvPr>
            <p:ph type="ctrTitle"/>
          </p:nvPr>
        </p:nvSpPr>
        <p:spPr>
          <a:xfrm>
            <a:off x="996696" y="1691640"/>
            <a:ext cx="4597400" cy="860400"/>
          </a:xfrm>
          <a:prstGeom prst="rect">
            <a:avLst/>
          </a:prstGeo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21" name="Subtitle 2"/>
          <p:cNvSpPr>
            <a:spLocks noGrp="1"/>
          </p:cNvSpPr>
          <p:nvPr>
            <p:ph type="subTitle" idx="1"/>
          </p:nvPr>
        </p:nvSpPr>
        <p:spPr>
          <a:xfrm>
            <a:off x="996696" y="2660904"/>
            <a:ext cx="4597400" cy="645742"/>
          </a:xfrm>
          <a:prstGeom prst="rect">
            <a:avLst/>
          </a:prstGeo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17521231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9941487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06430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Tree>
    <p:extLst>
      <p:ext uri="{BB962C8B-B14F-4D97-AF65-F5344CB8AC3E}">
        <p14:creationId xmlns:p14="http://schemas.microsoft.com/office/powerpoint/2010/main" val="3887253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2914178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8429827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22448335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046222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6280113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6929784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659879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5"/>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19810458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9748060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8661674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8778488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0643381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34864420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3141667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1838429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2104320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5882872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Tree>
    <p:extLst>
      <p:ext uri="{BB962C8B-B14F-4D97-AF65-F5344CB8AC3E}">
        <p14:creationId xmlns:p14="http://schemas.microsoft.com/office/powerpoint/2010/main" val="849858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1"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Title 3"/>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5687483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13657009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140265286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36369964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5847042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6830805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3023800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8071966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0858425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523846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852513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11665512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4176529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3252818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5270684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2350294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5832760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109330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Tree>
    <p:extLst>
      <p:ext uri="{BB962C8B-B14F-4D97-AF65-F5344CB8AC3E}">
        <p14:creationId xmlns:p14="http://schemas.microsoft.com/office/powerpoint/2010/main" val="21953079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29043419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20312221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270859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39193151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68320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3788876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7806175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4958744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6566368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098303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4239764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9748366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28810995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878031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769335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9465475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3472815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2506574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Tree>
    <p:extLst>
      <p:ext uri="{BB962C8B-B14F-4D97-AF65-F5344CB8AC3E}">
        <p14:creationId xmlns:p14="http://schemas.microsoft.com/office/powerpoint/2010/main" val="18956775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16273492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4"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1999">
                <a:solidFill>
                  <a:srgbClr val="404040"/>
                </a:solidFill>
                <a:latin typeface="+mn-lt"/>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365769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7"/>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799">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9"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1999">
                <a:solidFill>
                  <a:schemeClr val="bg1"/>
                </a:solidFill>
              </a:defRPr>
            </a:lvl1pPr>
            <a:lvl2pPr marL="0" indent="0" algn="l">
              <a:buNone/>
              <a:defRPr sz="1599">
                <a:solidFill>
                  <a:schemeClr val="bg1"/>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39345625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9"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6839311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2900287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124614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4204050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4507534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8600259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7"/>
            <a:ext cx="5387605"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9" y="1425577"/>
            <a:ext cx="5387605"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mn-lt"/>
                <a:ea typeface="+mn-ea"/>
                <a:cs typeface="+mn-cs"/>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2"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4425336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9"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6890279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7"/>
            <a:ext cx="10978515" cy="1643063"/>
          </a:xfrm>
        </p:spPr>
        <p:txBody>
          <a:bodyPr/>
          <a:lstStyle>
            <a:lvl1pPr marL="0" indent="0" algn="l">
              <a:lnSpc>
                <a:spcPct val="85000"/>
              </a:lnSpc>
              <a:spcBef>
                <a:spcPts val="0"/>
              </a:spcBef>
              <a:buNone/>
              <a:defRPr sz="4998"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9"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0207492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6" y="6349033"/>
            <a:ext cx="908844" cy="495475"/>
          </a:xfrm>
          <a:prstGeom prst="rect">
            <a:avLst/>
          </a:prstGeom>
        </p:spPr>
      </p:pic>
    </p:spTree>
    <p:extLst>
      <p:ext uri="{BB962C8B-B14F-4D97-AF65-F5344CB8AC3E}">
        <p14:creationId xmlns:p14="http://schemas.microsoft.com/office/powerpoint/2010/main" val="3540601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9303733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9"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6159290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sz="1799"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767460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Arial" pitchFamily="34"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973883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a:t>1 January 2014</a:t>
            </a:r>
            <a:endParaRPr lang="en-US" dirty="0"/>
          </a:p>
        </p:txBody>
      </p:sp>
      <p:sp>
        <p:nvSpPr>
          <p:cNvPr id="10" name="Footer Placeholder 9"/>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161464287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4" name="Group 3"/>
          <p:cNvGrpSpPr/>
          <p:nvPr userDrawn="1"/>
        </p:nvGrpSpPr>
        <p:grpSpPr>
          <a:xfrm>
            <a:off x="11002100" y="159872"/>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Tree>
    <p:extLst>
      <p:ext uri="{BB962C8B-B14F-4D97-AF65-F5344CB8AC3E}">
        <p14:creationId xmlns:p14="http://schemas.microsoft.com/office/powerpoint/2010/main" val="3363174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5787">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1" y="411748"/>
            <a:ext cx="10700873" cy="424964"/>
          </a:xfrm>
          <a:prstGeom prst="rect">
            <a:avLst/>
          </a:prstGeom>
        </p:spPr>
        <p:txBody>
          <a:bodyPr lIns="0" tIns="0" rIns="0" bIns="0" anchor="ctr" anchorCtr="0">
            <a:noAutofit/>
          </a:bodyPr>
          <a:lstStyle>
            <a:lvl1pPr marL="0" marR="0" indent="0" algn="l" defTabSz="905741" rtl="0" eaLnBrk="1" fontAlgn="auto" latinLnBrk="0" hangingPunct="1">
              <a:lnSpc>
                <a:spcPts val="2080"/>
              </a:lnSpc>
              <a:spcBef>
                <a:spcPct val="0"/>
              </a:spcBef>
              <a:spcAft>
                <a:spcPts val="0"/>
              </a:spcAft>
              <a:buClrTx/>
              <a:buSzTx/>
              <a:buFontTx/>
              <a:buNone/>
              <a:tabLst/>
              <a:defRPr kumimoji="0" lang="en-US" sz="2509"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1" y="1131889"/>
            <a:ext cx="10700873" cy="5393456"/>
          </a:xfrm>
          <a:prstGeom prst="rect">
            <a:avLst/>
          </a:prstGeom>
        </p:spPr>
        <p:txBody>
          <a:bodyPr vert="horz" lIns="0" tIns="0" rIns="0" bIns="0"/>
          <a:lstStyle>
            <a:lvl1pPr marL="0" indent="0">
              <a:lnSpc>
                <a:spcPct val="130000"/>
              </a:lnSpc>
              <a:spcBef>
                <a:spcPts val="0"/>
              </a:spcBef>
              <a:buFontTx/>
              <a:buNone/>
              <a:defRPr sz="1486"/>
            </a:lvl1pPr>
            <a:lvl2pPr marL="0" indent="-178297">
              <a:lnSpc>
                <a:spcPct val="130000"/>
              </a:lnSpc>
              <a:spcBef>
                <a:spcPts val="0"/>
              </a:spcBef>
              <a:buFont typeface="Arial"/>
              <a:buChar char="•"/>
              <a:defRPr sz="1486"/>
            </a:lvl2pPr>
            <a:lvl3pPr marL="534886" indent="-178297">
              <a:lnSpc>
                <a:spcPct val="130000"/>
              </a:lnSpc>
              <a:spcBef>
                <a:spcPts val="0"/>
              </a:spcBef>
              <a:defRPr sz="1486"/>
            </a:lvl3pPr>
            <a:lvl4pPr marL="891479" indent="-178297">
              <a:lnSpc>
                <a:spcPct val="130000"/>
              </a:lnSpc>
              <a:spcBef>
                <a:spcPts val="0"/>
              </a:spcBef>
              <a:buFont typeface="Arial"/>
              <a:buChar char="•"/>
              <a:defRPr sz="1486"/>
            </a:lvl4pPr>
            <a:lvl5pPr marL="1248071" indent="-178297">
              <a:lnSpc>
                <a:spcPct val="130000"/>
              </a:lnSpc>
              <a:spcBef>
                <a:spcPts val="0"/>
              </a:spcBef>
              <a:buFont typeface="Arial"/>
              <a:buChar char="•"/>
              <a:defRPr sz="1486"/>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4" y="847746"/>
            <a:ext cx="10699829" cy="182999"/>
          </a:xfrm>
          <a:prstGeom prst="rect">
            <a:avLst/>
          </a:prstGeom>
        </p:spPr>
        <p:txBody>
          <a:bodyPr wrap="square" lIns="0" rIns="0">
            <a:spAutoFit/>
          </a:bodyPr>
          <a:lstStyle>
            <a:lvl1pPr marL="0" indent="0">
              <a:buNone/>
              <a:defRPr sz="1189" baseline="0">
                <a:solidFill>
                  <a:schemeClr val="accent2"/>
                </a:solidFill>
              </a:defRPr>
            </a:lvl1pPr>
            <a:lvl2pPr>
              <a:defRPr sz="1849"/>
            </a:lvl2pPr>
            <a:lvl3pPr>
              <a:defRPr sz="1849"/>
            </a:lvl3pPr>
            <a:lvl4pPr>
              <a:defRPr sz="1849"/>
            </a:lvl4pPr>
            <a:lvl5pPr>
              <a:defRPr sz="1849"/>
            </a:lvl5pPr>
          </a:lstStyle>
          <a:p>
            <a:pPr lvl="0"/>
            <a:r>
              <a:rPr lang="en-US" dirty="0"/>
              <a:t>Click to edit sub-title</a:t>
            </a:r>
          </a:p>
        </p:txBody>
      </p:sp>
    </p:spTree>
    <p:extLst>
      <p:ext uri="{BB962C8B-B14F-4D97-AF65-F5344CB8AC3E}">
        <p14:creationId xmlns:p14="http://schemas.microsoft.com/office/powerpoint/2010/main" val="17144116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4461163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5"/>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24149413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8"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6728273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6317515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5417264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643764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9208156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marL="356616"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lang="en-US" sz="2000" kern="1200" dirty="0" smtClean="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lang="en-US" sz="1800" kern="1200" dirty="0" smtClean="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lang="en-GB" sz="1800" kern="1200" dirty="0">
                <a:solidFill>
                  <a:schemeClr val="bg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358509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Date Placeholder 11"/>
          <p:cNvSpPr>
            <a:spLocks noGrp="1"/>
          </p:cNvSpPr>
          <p:nvPr>
            <p:ph type="dt" sz="half" idx="14"/>
          </p:nvPr>
        </p:nvSpPr>
        <p:spPr/>
        <p:txBody>
          <a:bodyPr/>
          <a:lstStyle/>
          <a:p>
            <a:r>
              <a:rPr lang="en-US"/>
              <a:t>1 January 2014</a:t>
            </a:r>
            <a:endParaRPr lang="en-US" dirty="0"/>
          </a:p>
        </p:txBody>
      </p:sp>
      <p:sp>
        <p:nvSpPr>
          <p:cNvPr id="13" name="Footer Placeholder 12"/>
          <p:cNvSpPr>
            <a:spLocks noGrp="1"/>
          </p:cNvSpPr>
          <p:nvPr>
            <p:ph type="ftr" sz="quarter" idx="15"/>
          </p:nvPr>
        </p:nvSpPr>
        <p:spPr/>
        <p:txBody>
          <a:bodyPr/>
          <a:lstStyle/>
          <a:p>
            <a:r>
              <a:rPr lang="en-GB"/>
              <a:t>Presentation title</a:t>
            </a:r>
            <a:endParaRPr lang="en-GB" dirty="0"/>
          </a:p>
        </p:txBody>
      </p:sp>
      <p:sp>
        <p:nvSpPr>
          <p:cNvPr id="14" name="Content Placeholder 2"/>
          <p:cNvSpPr>
            <a:spLocks noGrp="1"/>
          </p:cNvSpPr>
          <p:nvPr>
            <p:ph sz="half" idx="1"/>
          </p:nvPr>
        </p:nvSpPr>
        <p:spPr>
          <a:xfrm>
            <a:off x="612648" y="2130551"/>
            <a:ext cx="5393208" cy="3995928"/>
          </a:xfrm>
        </p:spPr>
        <p:txBody>
          <a:bodyPr/>
          <a:lstStyle>
            <a:lvl1pPr>
              <a:defRPr sz="2400"/>
            </a:lvl1pPr>
            <a:lvl2pPr>
              <a:defRPr sz="2400"/>
            </a:lvl2pPr>
            <a:lvl3pPr marL="1081088" indent="-357188">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3"/>
          <p:cNvSpPr>
            <a:spLocks noGrp="1"/>
          </p:cNvSpPr>
          <p:nvPr>
            <p:ph sz="half" idx="2"/>
          </p:nvPr>
        </p:nvSpPr>
        <p:spPr>
          <a:xfrm>
            <a:off x="6199632" y="2130551"/>
            <a:ext cx="5393208" cy="399592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dirty="0"/>
              <a:t>Click to edit Master text styles</a:t>
            </a:r>
          </a:p>
        </p:txBody>
      </p:sp>
      <p:sp>
        <p:nvSpPr>
          <p:cNvPr id="17"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dirty="0"/>
              <a:t>Click to edit Master text styles</a:t>
            </a:r>
          </a:p>
        </p:txBody>
      </p:sp>
      <p:sp>
        <p:nvSpPr>
          <p:cNvPr id="1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mn-lt"/>
            </a:endParaRPr>
          </a:p>
        </p:txBody>
      </p:sp>
    </p:spTree>
    <p:extLst>
      <p:ext uri="{BB962C8B-B14F-4D97-AF65-F5344CB8AC3E}">
        <p14:creationId xmlns:p14="http://schemas.microsoft.com/office/powerpoint/2010/main" val="18758792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400"/>
            </a:lvl1pPr>
            <a:lvl2pPr>
              <a:defRPr sz="2400"/>
            </a:lvl2pPr>
            <a:lvl3pPr marL="1081088" indent="-357188">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4"/>
          </p:nvPr>
        </p:nvSpPr>
        <p:spPr/>
        <p:txBody>
          <a:body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5"/>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4153614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2" name="Date Placeholder 1"/>
          <p:cNvSpPr>
            <a:spLocks noGrp="1"/>
          </p:cNvSpPr>
          <p:nvPr>
            <p:ph type="dt" sz="half" idx="12"/>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3"/>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5296402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4102"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1325" y="6349031"/>
            <a:ext cx="908844" cy="495475"/>
          </a:xfrm>
          <a:prstGeom prst="rect">
            <a:avLst/>
          </a:prstGeom>
        </p:spPr>
      </p:pic>
    </p:spTree>
    <p:extLst>
      <p:ext uri="{BB962C8B-B14F-4D97-AF65-F5344CB8AC3E}">
        <p14:creationId xmlns:p14="http://schemas.microsoft.com/office/powerpoint/2010/main" val="29719528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2688901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t>Click to edit Master title style</a:t>
            </a:r>
            <a:endParaRPr lang="en-US" dirty="0"/>
          </a:p>
        </p:txBody>
      </p:sp>
      <p:sp>
        <p:nvSpPr>
          <p:cNvPr id="7"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1223257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dirty="0">
              <a:solidFill>
                <a:srgbClr val="646464"/>
              </a:solidFill>
            </a:endParaRPr>
          </a:p>
        </p:txBody>
      </p:sp>
      <p:sp>
        <p:nvSpPr>
          <p:cNvPr id="2" name="Date Placeholder 1"/>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3" name="Footer Placeholder 2"/>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7110307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9024578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ight Triangle 2"/>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grpSp>
        <p:nvGrpSpPr>
          <p:cNvPr id="4" name="Group 3"/>
          <p:cNvGrpSpPr/>
          <p:nvPr userDrawn="1"/>
        </p:nvGrpSpPr>
        <p:grpSpPr>
          <a:xfrm>
            <a:off x="11002100" y="159871"/>
            <a:ext cx="546054" cy="612325"/>
            <a:chOff x="2754722" y="3916375"/>
            <a:chExt cx="6115741"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7" name="TextBox 6"/>
          <p:cNvSpPr txBox="1"/>
          <p:nvPr userDrawn="1"/>
        </p:nvSpPr>
        <p:spPr>
          <a:xfrm>
            <a:off x="9392030" y="6467747"/>
            <a:ext cx="2202730" cy="201168"/>
          </a:xfrm>
          <a:prstGeom prst="rect">
            <a:avLst/>
          </a:prstGeom>
          <a:noFill/>
        </p:spPr>
        <p:txBody>
          <a:bodyPr wrap="square" lIns="0" tIns="0" rIns="0" bIns="0" rtlCol="0" anchor="ctr" anchorCtr="0">
            <a:noAutofit/>
          </a:bodyPr>
          <a:lstStyle/>
          <a:p>
            <a:pPr algn="r"/>
            <a:r>
              <a:rPr lang="en-GB" sz="1000" dirty="0">
                <a:solidFill>
                  <a:srgbClr val="4B4B4B"/>
                </a:solidFill>
                <a:latin typeface="EYInterstate Light" panose="02000506000000020004" pitchFamily="2" charset="0"/>
              </a:rPr>
              <a:t>Government of Canada     </a:t>
            </a:r>
            <a:r>
              <a:rPr lang="en-GB" sz="1000" dirty="0">
                <a:solidFill>
                  <a:srgbClr val="E60F2D"/>
                </a:solidFill>
                <a:latin typeface="EYInterstate Light" panose="02000506000000020004" pitchFamily="2" charset="0"/>
              </a:rPr>
              <a:t>| </a:t>
            </a:r>
            <a:r>
              <a:rPr lang="en-GB" sz="1000" dirty="0">
                <a:solidFill>
                  <a:srgbClr val="4B4B4B"/>
                </a:solidFill>
                <a:latin typeface="EYInterstate Light" panose="02000506000000020004" pitchFamily="2" charset="0"/>
              </a:rPr>
              <a:t> </a:t>
            </a:r>
            <a:fld id="{78599078-7B3E-4FD4-8231-DF9D2D9BAF24}" type="slidenum">
              <a:rPr lang="en-GB" sz="1000" smtClean="0">
                <a:solidFill>
                  <a:srgbClr val="4B4B4B"/>
                </a:solidFill>
                <a:latin typeface="EYInterstate Light" panose="02000506000000020004" pitchFamily="2" charset="0"/>
              </a:rPr>
              <a:pPr algn="r"/>
              <a:t>‹#›</a:t>
            </a:fld>
            <a:endParaRPr lang="en-GB" sz="1000" dirty="0">
              <a:solidFill>
                <a:srgbClr val="4B4B4B"/>
              </a:solidFill>
              <a:latin typeface="EYInterstate Light" panose="02000506000000020004" pitchFamily="2" charset="0"/>
            </a:endParaRPr>
          </a:p>
        </p:txBody>
      </p:sp>
    </p:spTree>
    <p:extLst>
      <p:ext uri="{BB962C8B-B14F-4D97-AF65-F5344CB8AC3E}">
        <p14:creationId xmlns:p14="http://schemas.microsoft.com/office/powerpoint/2010/main" val="851205031"/>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7131" y="6429376"/>
            <a:ext cx="406612" cy="192088"/>
          </a:xfrm>
          <a:prstGeom prst="rect">
            <a:avLst/>
          </a:prstGeom>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06240">
              <a:spcBef>
                <a:spcPct val="20000"/>
              </a:spcBef>
              <a:buFont typeface="Arial" charset="0"/>
              <a:buNone/>
            </a:pPr>
            <a:endParaRPr lang="en-CA" altLang="en-US" sz="892" dirty="0">
              <a:solidFill>
                <a:srgbClr val="002040"/>
              </a:solidFill>
              <a:cs typeface="Arial" charset="0"/>
            </a:endParaRPr>
          </a:p>
        </p:txBody>
      </p:sp>
      <p:sp>
        <p:nvSpPr>
          <p:cNvPr id="11" name="Text Placeholder 11"/>
          <p:cNvSpPr>
            <a:spLocks noGrp="1"/>
          </p:cNvSpPr>
          <p:nvPr>
            <p:ph type="body" sz="quarter" idx="11" hasCustomPrompt="1"/>
          </p:nvPr>
        </p:nvSpPr>
        <p:spPr>
          <a:xfrm>
            <a:off x="585580" y="411748"/>
            <a:ext cx="10700873" cy="424964"/>
          </a:xfrm>
          <a:prstGeom prst="rect">
            <a:avLst/>
          </a:prstGeom>
        </p:spPr>
        <p:txBody>
          <a:bodyPr lIns="0" tIns="0" rIns="0" bIns="0" anchor="ctr" anchorCtr="0">
            <a:noAutofit/>
          </a:bodyPr>
          <a:lstStyle>
            <a:lvl1pPr marL="0" marR="0" indent="0" algn="l" defTabSz="906194" rtl="0" eaLnBrk="1" fontAlgn="auto" latinLnBrk="0" hangingPunct="1">
              <a:lnSpc>
                <a:spcPts val="2081"/>
              </a:lnSpc>
              <a:spcBef>
                <a:spcPct val="0"/>
              </a:spcBef>
              <a:spcAft>
                <a:spcPts val="0"/>
              </a:spcAft>
              <a:buClrTx/>
              <a:buSzTx/>
              <a:buFontTx/>
              <a:buNone/>
              <a:tabLst/>
              <a:defRPr kumimoji="0" lang="en-US" sz="2510" b="0" i="0" u="none" strike="noStrike" kern="1200" cap="none" spc="31"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7" name="Text Placeholder 2"/>
          <p:cNvSpPr>
            <a:spLocks noGrp="1"/>
          </p:cNvSpPr>
          <p:nvPr>
            <p:ph type="body" sz="quarter" idx="13" hasCustomPrompt="1"/>
          </p:nvPr>
        </p:nvSpPr>
        <p:spPr>
          <a:xfrm>
            <a:off x="585580" y="1131889"/>
            <a:ext cx="10700873" cy="5393456"/>
          </a:xfrm>
          <a:prstGeom prst="rect">
            <a:avLst/>
          </a:prstGeom>
        </p:spPr>
        <p:txBody>
          <a:bodyPr vert="horz" lIns="0" tIns="0" rIns="0" bIns="0"/>
          <a:lstStyle>
            <a:lvl1pPr marL="0" indent="0">
              <a:lnSpc>
                <a:spcPct val="130000"/>
              </a:lnSpc>
              <a:spcBef>
                <a:spcPts val="0"/>
              </a:spcBef>
              <a:buFontTx/>
              <a:buNone/>
              <a:defRPr sz="1487"/>
            </a:lvl1pPr>
            <a:lvl2pPr marL="0" indent="-178386">
              <a:lnSpc>
                <a:spcPct val="130000"/>
              </a:lnSpc>
              <a:spcBef>
                <a:spcPts val="0"/>
              </a:spcBef>
              <a:buFont typeface="Arial"/>
              <a:buChar char="•"/>
              <a:defRPr sz="1487"/>
            </a:lvl2pPr>
            <a:lvl3pPr marL="535154" indent="-178386">
              <a:lnSpc>
                <a:spcPct val="130000"/>
              </a:lnSpc>
              <a:spcBef>
                <a:spcPts val="0"/>
              </a:spcBef>
              <a:defRPr sz="1487"/>
            </a:lvl3pPr>
            <a:lvl4pPr marL="891925" indent="-178386">
              <a:lnSpc>
                <a:spcPct val="130000"/>
              </a:lnSpc>
              <a:spcBef>
                <a:spcPts val="0"/>
              </a:spcBef>
              <a:buFont typeface="Arial"/>
              <a:buChar char="•"/>
              <a:defRPr sz="1487"/>
            </a:lvl4pPr>
            <a:lvl5pPr marL="1248695" indent="-178386">
              <a:lnSpc>
                <a:spcPct val="130000"/>
              </a:lnSpc>
              <a:spcBef>
                <a:spcPts val="0"/>
              </a:spcBef>
              <a:buFont typeface="Arial"/>
              <a:buChar char="•"/>
              <a:defRPr sz="1487"/>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3" name="Text Placeholder 2"/>
          <p:cNvSpPr>
            <a:spLocks noGrp="1"/>
          </p:cNvSpPr>
          <p:nvPr>
            <p:ph type="body" sz="quarter" idx="14" hasCustomPrompt="1"/>
          </p:nvPr>
        </p:nvSpPr>
        <p:spPr>
          <a:xfrm>
            <a:off x="586623" y="847745"/>
            <a:ext cx="10699829" cy="275460"/>
          </a:xfrm>
          <a:prstGeom prst="rect">
            <a:avLst/>
          </a:prstGeom>
        </p:spPr>
        <p:txBody>
          <a:bodyPr wrap="square" lIns="0" rIns="0">
            <a:spAutoFit/>
          </a:bodyPr>
          <a:lstStyle>
            <a:lvl1pPr marL="0" indent="0">
              <a:buNone/>
              <a:defRPr sz="1190" baseline="0">
                <a:solidFill>
                  <a:schemeClr val="accent2"/>
                </a:solidFill>
              </a:defRPr>
            </a:lvl1pPr>
            <a:lvl2pPr>
              <a:defRPr sz="1850"/>
            </a:lvl2pPr>
            <a:lvl3pPr>
              <a:defRPr sz="1850"/>
            </a:lvl3pPr>
            <a:lvl4pPr>
              <a:defRPr sz="1850"/>
            </a:lvl4pPr>
            <a:lvl5pPr>
              <a:defRPr sz="1850"/>
            </a:lvl5pPr>
          </a:lstStyle>
          <a:p>
            <a:pPr lvl="0"/>
            <a:r>
              <a:rPr lang="en-US" dirty="0"/>
              <a:t>Click to edit sub-title</a:t>
            </a:r>
          </a:p>
        </p:txBody>
      </p:sp>
    </p:spTree>
    <p:extLst>
      <p:ext uri="{BB962C8B-B14F-4D97-AF65-F5344CB8AC3E}">
        <p14:creationId xmlns:p14="http://schemas.microsoft.com/office/powerpoint/2010/main" val="89673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8"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mn-lt"/>
            </a:endParaRPr>
          </a:p>
        </p:txBody>
      </p:sp>
      <p:sp>
        <p:nvSpPr>
          <p:cNvPr id="6" name="Date Placeholder 5"/>
          <p:cNvSpPr>
            <a:spLocks noGrp="1"/>
          </p:cNvSpPr>
          <p:nvPr>
            <p:ph type="dt" sz="half" idx="12"/>
          </p:nvPr>
        </p:nvSpPr>
        <p:spPr/>
        <p:txBody>
          <a:bodyPr/>
          <a:lstStyle/>
          <a:p>
            <a:r>
              <a:rPr lang="en-US"/>
              <a:t>1 January 2014</a:t>
            </a:r>
            <a:endParaRPr lang="en-US" dirty="0"/>
          </a:p>
        </p:txBody>
      </p:sp>
      <p:sp>
        <p:nvSpPr>
          <p:cNvPr id="7" name="Footer Placeholder 6"/>
          <p:cNvSpPr>
            <a:spLocks noGrp="1"/>
          </p:cNvSpPr>
          <p:nvPr>
            <p:ph type="ftr" sz="quarter" idx="13"/>
          </p:nvPr>
        </p:nvSpPr>
        <p:spPr/>
        <p:txBody>
          <a:bodyPr/>
          <a:lstStyle/>
          <a:p>
            <a:r>
              <a:rPr lang="en-GB"/>
              <a:t>Presentation title</a:t>
            </a:r>
            <a:endParaRPr lang="en-GB" dirty="0"/>
          </a:p>
        </p:txBody>
      </p:sp>
    </p:spTree>
    <p:extLst>
      <p:ext uri="{BB962C8B-B14F-4D97-AF65-F5344CB8AC3E}">
        <p14:creationId xmlns:p14="http://schemas.microsoft.com/office/powerpoint/2010/main" val="2615625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044832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3930806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4"/>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3930806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 January 2014</a:t>
            </a:r>
            <a:endParaRPr lang="en-US" dirty="0"/>
          </a:p>
        </p:txBody>
      </p:sp>
      <p:sp>
        <p:nvSpPr>
          <p:cNvPr id="5" name="Footer Placeholder 4"/>
          <p:cNvSpPr>
            <a:spLocks noGrp="1"/>
          </p:cNvSpPr>
          <p:nvPr>
            <p:ph type="ftr" sz="quarter" idx="11"/>
          </p:nvPr>
        </p:nvSpPr>
        <p:spPr/>
        <p:txBody>
          <a:bodyPr/>
          <a:lstStyle/>
          <a:p>
            <a:r>
              <a:rPr lang="en-GB"/>
              <a:t>Presentation title</a:t>
            </a:r>
            <a:endParaRPr lang="en-GB" dirty="0"/>
          </a:p>
        </p:txBody>
      </p:sp>
      <p:sp>
        <p:nvSpPr>
          <p:cNvPr id="6"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661126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419397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037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
        <p:nvSpPr>
          <p:cNvPr id="6"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sp>
        <p:nvSpPr>
          <p:cNvPr id="8" name="Freeform 5"/>
          <p:cNvSpPr>
            <a:spLocks noChangeAspect="1"/>
          </p:cNvSpPr>
          <p:nvPr userDrawn="1"/>
        </p:nvSpPr>
        <p:spPr bwMode="gray">
          <a:xfrm rot="10800000">
            <a:off x="4370832" y="457200"/>
            <a:ext cx="7221423"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Title 1"/>
          <p:cNvSpPr>
            <a:spLocks noGrp="1"/>
          </p:cNvSpPr>
          <p:nvPr>
            <p:ph type="ctrTitle"/>
          </p:nvPr>
        </p:nvSpPr>
        <p:spPr>
          <a:xfrm>
            <a:off x="4809744" y="1737360"/>
            <a:ext cx="640080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0" name="Subtitle 2"/>
          <p:cNvSpPr>
            <a:spLocks noGrp="1"/>
          </p:cNvSpPr>
          <p:nvPr>
            <p:ph type="subTitle" idx="1"/>
          </p:nvPr>
        </p:nvSpPr>
        <p:spPr>
          <a:xfrm>
            <a:off x="4809744" y="2724912"/>
            <a:ext cx="640080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Tree>
    <p:extLst>
      <p:ext uri="{BB962C8B-B14F-4D97-AF65-F5344CB8AC3E}">
        <p14:creationId xmlns:p14="http://schemas.microsoft.com/office/powerpoint/2010/main" val="2139108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12648"/>
            <a:ext cx="7731674" cy="357530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5888736"/>
            <a:ext cx="3780000" cy="618750"/>
          </a:xfrm>
          <a:prstGeom prst="rect">
            <a:avLst/>
          </a:prstGeom>
        </p:spPr>
      </p:pic>
      <p:sp>
        <p:nvSpPr>
          <p:cNvPr id="18" name="Title 1"/>
          <p:cNvSpPr>
            <a:spLocks noGrp="1"/>
          </p:cNvSpPr>
          <p:nvPr>
            <p:ph type="ctrTitle"/>
          </p:nvPr>
        </p:nvSpPr>
        <p:spPr>
          <a:xfrm>
            <a:off x="1005840" y="2240280"/>
            <a:ext cx="6879463"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
        <p:nvSpPr>
          <p:cNvPr id="19" name="Subtitle 2"/>
          <p:cNvSpPr>
            <a:spLocks noGrp="1"/>
          </p:cNvSpPr>
          <p:nvPr>
            <p:ph type="subTitle" idx="1"/>
          </p:nvPr>
        </p:nvSpPr>
        <p:spPr>
          <a:xfrm>
            <a:off x="1005840" y="3218688"/>
            <a:ext cx="6879463"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Tree>
    <p:extLst>
      <p:ext uri="{BB962C8B-B14F-4D97-AF65-F5344CB8AC3E}">
        <p14:creationId xmlns:p14="http://schemas.microsoft.com/office/powerpoint/2010/main" val="292950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886118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360" y="5888736"/>
            <a:ext cx="3780000" cy="61875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838" y="385087"/>
            <a:ext cx="5413375" cy="4572000"/>
          </a:xfrm>
          <a:prstGeom prst="rect">
            <a:avLst/>
          </a:prstGeom>
        </p:spPr>
      </p:pic>
      <p:sp>
        <p:nvSpPr>
          <p:cNvPr id="21" name="Title 1"/>
          <p:cNvSpPr>
            <a:spLocks noGrp="1"/>
          </p:cNvSpPr>
          <p:nvPr>
            <p:ph type="ctrTitle"/>
          </p:nvPr>
        </p:nvSpPr>
        <p:spPr>
          <a:xfrm>
            <a:off x="996696" y="1691640"/>
            <a:ext cx="4597400"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
        <p:nvSpPr>
          <p:cNvPr id="22" name="Subtitle 2"/>
          <p:cNvSpPr>
            <a:spLocks noGrp="1"/>
          </p:cNvSpPr>
          <p:nvPr>
            <p:ph type="subTitle" idx="1"/>
          </p:nvPr>
        </p:nvSpPr>
        <p:spPr>
          <a:xfrm>
            <a:off x="996696" y="2660904"/>
            <a:ext cx="4597400"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Tree>
    <p:extLst>
      <p:ext uri="{BB962C8B-B14F-4D97-AF65-F5344CB8AC3E}">
        <p14:creationId xmlns:p14="http://schemas.microsoft.com/office/powerpoint/2010/main" val="1752123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Cover with beam (legacy)">
    <p:spTree>
      <p:nvGrpSpPr>
        <p:cNvPr id="1" name=""/>
        <p:cNvGrpSpPr/>
        <p:nvPr/>
      </p:nvGrpSpPr>
      <p:grpSpPr>
        <a:xfrm>
          <a:off x="0" y="0"/>
          <a:ext cx="0" cy="0"/>
          <a:chOff x="0" y="0"/>
          <a:chExt cx="0" cy="0"/>
        </a:xfrm>
      </p:grpSpPr>
      <p:grpSp>
        <p:nvGrpSpPr>
          <p:cNvPr id="11" name="Group 10"/>
          <p:cNvGrpSpPr/>
          <p:nvPr userDrawn="1"/>
        </p:nvGrpSpPr>
        <p:grpSpPr>
          <a:xfrm>
            <a:off x="0" y="1628775"/>
            <a:ext cx="12208264" cy="4475445"/>
            <a:chOff x="0" y="1628775"/>
            <a:chExt cx="12208264" cy="4475445"/>
          </a:xfrm>
        </p:grpSpPr>
        <p:pic>
          <p:nvPicPr>
            <p:cNvPr id="13" name="Picture 2"/>
            <p:cNvPicPr>
              <a:picLocks noChangeAspect="1" noChangeArrowheads="1"/>
            </p:cNvPicPr>
            <p:nvPr userDrawn="1"/>
          </p:nvPicPr>
          <p:blipFill>
            <a:blip r:embed="rId2" cstate="print"/>
            <a:srcRect/>
            <a:stretch>
              <a:fillRect/>
            </a:stretch>
          </p:blipFill>
          <p:spPr bwMode="black">
            <a:xfrm>
              <a:off x="0" y="4291200"/>
              <a:ext cx="3088437" cy="1813020"/>
            </a:xfrm>
            <a:prstGeom prst="rect">
              <a:avLst/>
            </a:prstGeom>
            <a:noFill/>
            <a:ln w="9525">
              <a:noFill/>
              <a:miter lim="800000"/>
              <a:headEnd/>
              <a:tailEnd/>
            </a:ln>
            <a:effectLst/>
          </p:spPr>
        </p:pic>
        <p:sp>
          <p:nvSpPr>
            <p:cNvPr id="16" name="Freeform 8"/>
            <p:cNvSpPr>
              <a:spLocks/>
            </p:cNvSpPr>
            <p:nvPr userDrawn="1"/>
          </p:nvSpPr>
          <p:spPr bwMode="gray">
            <a:xfrm>
              <a:off x="3082575"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1981045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a:t>1 January 2014</a:t>
            </a:r>
            <a:endParaRPr lang="en-US" dirty="0"/>
          </a:p>
        </p:txBody>
      </p:sp>
      <p:sp>
        <p:nvSpPr>
          <p:cNvPr id="10" name="Footer Placeholder 9"/>
          <p:cNvSpPr>
            <a:spLocks noGrp="1"/>
          </p:cNvSpPr>
          <p:nvPr>
            <p:ph type="ftr" sz="quarter" idx="11"/>
          </p:nvPr>
        </p:nvSpPr>
        <p:spPr/>
        <p:txBody>
          <a:bodyPr/>
          <a:lstStyle/>
          <a:p>
            <a:r>
              <a:rPr lang="en-GB"/>
              <a:t>Presentation title</a:t>
            </a:r>
            <a:endParaRPr lang="en-GB" dirty="0"/>
          </a:p>
        </p:txBody>
      </p:sp>
      <p:sp>
        <p:nvSpPr>
          <p:cNvPr id="11"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1166551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3919315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47083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a:t>1 January 2014</a:t>
            </a:r>
            <a:endParaRPr lang="en-US" dirty="0"/>
          </a:p>
        </p:txBody>
      </p:sp>
      <p:sp>
        <p:nvSpPr>
          <p:cNvPr id="10" name="Footer Placeholder 9"/>
          <p:cNvSpPr>
            <a:spLocks noGrp="1"/>
          </p:cNvSpPr>
          <p:nvPr>
            <p:ph type="ftr" sz="quarter" idx="11"/>
          </p:nvPr>
        </p:nvSpPr>
        <p:spPr/>
        <p:txBody>
          <a:bodyPr/>
          <a:lstStyle/>
          <a:p>
            <a:r>
              <a:rPr lang="en-GB"/>
              <a:t>Presentation title</a:t>
            </a:r>
            <a:endParaRPr lang="en-GB"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2130552"/>
            <a:ext cx="5393208"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2130552"/>
            <a:ext cx="5393208"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612648" y="1425575"/>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425575"/>
            <a:ext cx="5393208" cy="640800"/>
          </a:xfrm>
        </p:spPr>
        <p:txBody>
          <a:bodyPr anchor="t" anchorCtr="0"/>
          <a:lstStyle>
            <a:lvl1pPr>
              <a:buNone/>
              <a:defRPr b="1">
                <a:solidFill>
                  <a:schemeClr val="bg1"/>
                </a:solidFill>
              </a:defRPr>
            </a:lvl1pPr>
          </a:lstStyle>
          <a:p>
            <a:pPr lvl="0"/>
            <a:endParaRPr lang="en-GB" dirty="0"/>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3" name="Date Placeholder 12"/>
          <p:cNvSpPr>
            <a:spLocks noGrp="1"/>
          </p:cNvSpPr>
          <p:nvPr>
            <p:ph type="dt" sz="half" idx="14"/>
          </p:nvPr>
        </p:nvSpPr>
        <p:spPr/>
        <p:txBody>
          <a:bodyPr/>
          <a:lstStyle/>
          <a:p>
            <a:r>
              <a:rPr lang="en-US"/>
              <a:t>1 January 2014</a:t>
            </a:r>
            <a:endParaRPr lang="en-US" dirty="0"/>
          </a:p>
        </p:txBody>
      </p:sp>
      <p:sp>
        <p:nvSpPr>
          <p:cNvPr id="14" name="Footer Placeholder 13"/>
          <p:cNvSpPr>
            <a:spLocks noGrp="1"/>
          </p:cNvSpPr>
          <p:nvPr>
            <p:ph type="ftr" sz="quarter" idx="15"/>
          </p:nvPr>
        </p:nvSpPr>
        <p:spPr/>
        <p:txBody>
          <a:bodyPr/>
          <a:lstStyle/>
          <a:p>
            <a:r>
              <a:rPr lang="en-GB"/>
              <a:t>Presentation title</a:t>
            </a:r>
            <a:endParaRPr lang="en-GB" dirty="0"/>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mn-lt"/>
            </a:endParaRPr>
          </a:p>
        </p:txBody>
      </p:sp>
      <p:sp>
        <p:nvSpPr>
          <p:cNvPr id="6" name="Date Placeholder 5"/>
          <p:cNvSpPr>
            <a:spLocks noGrp="1"/>
          </p:cNvSpPr>
          <p:nvPr>
            <p:ph type="dt" sz="half" idx="12"/>
          </p:nvPr>
        </p:nvSpPr>
        <p:spPr/>
        <p:txBody>
          <a:bodyPr/>
          <a:lstStyle/>
          <a:p>
            <a:r>
              <a:rPr lang="en-US"/>
              <a:t>1 January 2014</a:t>
            </a:r>
            <a:endParaRPr lang="en-US" dirty="0"/>
          </a:p>
        </p:txBody>
      </p:sp>
      <p:sp>
        <p:nvSpPr>
          <p:cNvPr id="7" name="Footer Placeholder 6"/>
          <p:cNvSpPr>
            <a:spLocks noGrp="1"/>
          </p:cNvSpPr>
          <p:nvPr>
            <p:ph type="ftr" sz="quarter" idx="13"/>
          </p:nvPr>
        </p:nvSpPr>
        <p:spPr/>
        <p:txBody>
          <a:bodyPr/>
          <a:lstStyle/>
          <a:p>
            <a:r>
              <a:rPr lang="en-GB"/>
              <a:t>Presentation title</a:t>
            </a:r>
            <a:endParaRPr lang="en-GB" dirty="0"/>
          </a:p>
        </p:txBody>
      </p:sp>
    </p:spTree>
    <p:extLst>
      <p:ext uri="{BB962C8B-B14F-4D97-AF65-F5344CB8AC3E}">
        <p14:creationId xmlns:p14="http://schemas.microsoft.com/office/powerpoint/2010/main" val="391301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4119179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a:t>Click to edit Master title style</a:t>
            </a:r>
            <a:endParaRPr lang="en-US" dirty="0"/>
          </a:p>
        </p:txBody>
      </p:sp>
      <p:sp>
        <p:nvSpPr>
          <p:cNvPr id="6"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1999940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4"/>
          <p:cNvSpPr>
            <a:spLocks/>
          </p:cNvSpPr>
          <p:nvPr userDrawn="1"/>
        </p:nvSpPr>
        <p:spPr bwMode="gray">
          <a:xfrm>
            <a:off x="594996"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5352"/>
            <a:ext cx="10978515"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5" name="Footer Placeholder 4"/>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3350680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4"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5"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sp>
        <p:nvSpPr>
          <p:cNvPr id="8" name="Freeform 5"/>
          <p:cNvSpPr>
            <a:spLocks noChangeAspect="1"/>
          </p:cNvSpPr>
          <p:nvPr userDrawn="1"/>
        </p:nvSpPr>
        <p:spPr bwMode="gray">
          <a:xfrm rot="10800000">
            <a:off x="4370832" y="457200"/>
            <a:ext cx="7221423"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Title 1"/>
          <p:cNvSpPr>
            <a:spLocks noGrp="1"/>
          </p:cNvSpPr>
          <p:nvPr>
            <p:ph type="ctrTitle"/>
          </p:nvPr>
        </p:nvSpPr>
        <p:spPr>
          <a:xfrm>
            <a:off x="4809744" y="1737360"/>
            <a:ext cx="640080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0" name="Subtitle 2"/>
          <p:cNvSpPr>
            <a:spLocks noGrp="1"/>
          </p:cNvSpPr>
          <p:nvPr>
            <p:ph type="subTitle" idx="1"/>
          </p:nvPr>
        </p:nvSpPr>
        <p:spPr>
          <a:xfrm>
            <a:off x="4809744" y="2724912"/>
            <a:ext cx="640080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Tree>
    <p:extLst>
      <p:ext uri="{BB962C8B-B14F-4D97-AF65-F5344CB8AC3E}">
        <p14:creationId xmlns:p14="http://schemas.microsoft.com/office/powerpoint/2010/main" val="2139108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648" y="612648"/>
            <a:ext cx="7731125" cy="3575050"/>
          </a:xfrm>
          <a:prstGeom prst="rect">
            <a:avLst/>
          </a:prstGeom>
        </p:spPr>
      </p:pic>
      <p:sp>
        <p:nvSpPr>
          <p:cNvPr id="15" name="Title 1"/>
          <p:cNvSpPr>
            <a:spLocks noGrp="1"/>
          </p:cNvSpPr>
          <p:nvPr>
            <p:ph type="ctrTitle"/>
          </p:nvPr>
        </p:nvSpPr>
        <p:spPr>
          <a:xfrm>
            <a:off x="1005840" y="2240280"/>
            <a:ext cx="6879463" cy="860400"/>
          </a:xfrm>
          <a:prstGeom prst="rect">
            <a:avLst/>
          </a:prstGeom>
        </p:spPr>
        <p:txBody>
          <a:bodyPr/>
          <a:lstStyle>
            <a:lvl1pPr>
              <a:defRPr>
                <a:solidFill>
                  <a:schemeClr val="tx1">
                    <a:lumMod val="75000"/>
                    <a:lumOff val="25000"/>
                  </a:schemeClr>
                </a:solidFill>
                <a:latin typeface="+mn-lt"/>
                <a:cs typeface="Arial" pitchFamily="34" charset="0"/>
              </a:defRPr>
            </a:lvl1pPr>
          </a:lstStyle>
          <a:p>
            <a:r>
              <a:rPr lang="en-US" dirty="0"/>
              <a:t>Click to edit Master title style</a:t>
            </a:r>
            <a:endParaRPr lang="en-GB" dirty="0"/>
          </a:p>
        </p:txBody>
      </p:sp>
      <p:sp>
        <p:nvSpPr>
          <p:cNvPr id="16" name="Subtitle 2"/>
          <p:cNvSpPr>
            <a:spLocks noGrp="1"/>
          </p:cNvSpPr>
          <p:nvPr>
            <p:ph type="subTitle" idx="1"/>
          </p:nvPr>
        </p:nvSpPr>
        <p:spPr>
          <a:xfrm>
            <a:off x="1005840" y="3218688"/>
            <a:ext cx="6879463" cy="645742"/>
          </a:xfrm>
          <a:prstGeom prst="rect">
            <a:avLst/>
          </a:prstGeom>
        </p:spPr>
        <p:txBody>
          <a:bodyPr/>
          <a:lstStyle>
            <a:lvl1pPr marL="0" indent="0" algn="l">
              <a:buNone/>
              <a:defRPr sz="2000">
                <a:solidFill>
                  <a:schemeClr val="tx1">
                    <a:lumMod val="75000"/>
                    <a:lumOff val="25000"/>
                  </a:schemeClr>
                </a:solidFill>
                <a:latin typeface="+mn-lt"/>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360" y="5888736"/>
            <a:ext cx="3780000" cy="618750"/>
          </a:xfrm>
          <a:prstGeom prst="rect">
            <a:avLst/>
          </a:prstGeom>
        </p:spPr>
      </p:pic>
    </p:spTree>
    <p:extLst>
      <p:ext uri="{BB962C8B-B14F-4D97-AF65-F5344CB8AC3E}">
        <p14:creationId xmlns:p14="http://schemas.microsoft.com/office/powerpoint/2010/main" val="2929507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3503" y="384047"/>
            <a:ext cx="5413248" cy="4572744"/>
          </a:xfrm>
          <a:prstGeom prst="rect">
            <a:avLst/>
          </a:prstGeom>
        </p:spPr>
      </p:pic>
      <p:pic>
        <p:nvPicPr>
          <p:cNvPr id="9" name="Picture 8"/>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579608" y="5340096"/>
            <a:ext cx="987552" cy="1156968"/>
          </a:xfrm>
          <a:prstGeom prst="rect">
            <a:avLst/>
          </a:prstGeom>
        </p:spPr>
      </p:pic>
      <p:sp>
        <p:nvSpPr>
          <p:cNvPr id="10" name="Title 1"/>
          <p:cNvSpPr>
            <a:spLocks noGrp="1"/>
          </p:cNvSpPr>
          <p:nvPr>
            <p:ph type="ctrTitle"/>
          </p:nvPr>
        </p:nvSpPr>
        <p:spPr>
          <a:xfrm>
            <a:off x="996696" y="1691640"/>
            <a:ext cx="4597400"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
        <p:nvSpPr>
          <p:cNvPr id="11" name="Subtitle 2"/>
          <p:cNvSpPr>
            <a:spLocks noGrp="1"/>
          </p:cNvSpPr>
          <p:nvPr>
            <p:ph type="subTitle" idx="1"/>
          </p:nvPr>
        </p:nvSpPr>
        <p:spPr>
          <a:xfrm>
            <a:off x="996696" y="2660904"/>
            <a:ext cx="4597400"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360" y="5888736"/>
            <a:ext cx="3780000" cy="618750"/>
          </a:xfrm>
          <a:prstGeom prst="rect">
            <a:avLst/>
          </a:prstGeom>
        </p:spPr>
      </p:pic>
    </p:spTree>
    <p:extLst>
      <p:ext uri="{BB962C8B-B14F-4D97-AF65-F5344CB8AC3E}">
        <p14:creationId xmlns:p14="http://schemas.microsoft.com/office/powerpoint/2010/main" val="175212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t>1 January 2014</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a:t>1 January 2014</a:t>
            </a:r>
            <a:endParaRPr lang="en-US" dirty="0"/>
          </a:p>
        </p:txBody>
      </p:sp>
      <p:sp>
        <p:nvSpPr>
          <p:cNvPr id="10" name="Footer Placeholder 9"/>
          <p:cNvSpPr>
            <a:spLocks noGrp="1"/>
          </p:cNvSpPr>
          <p:nvPr>
            <p:ph type="ftr" sz="quarter" idx="11"/>
          </p:nvPr>
        </p:nvSpPr>
        <p:spPr/>
        <p:txBody>
          <a:bodyPr/>
          <a:lstStyle/>
          <a:p>
            <a:r>
              <a:rPr lang="en-GB"/>
              <a:t>Presentation title</a:t>
            </a:r>
            <a:endParaRPr lang="en-GB" dirty="0"/>
          </a:p>
        </p:txBody>
      </p:sp>
      <p:sp>
        <p:nvSpPr>
          <p:cNvPr id="11"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166551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p>
            <a:r>
              <a:rPr lang="en-US"/>
              <a:t>1 January 2014</a:t>
            </a:r>
            <a:endParaRPr lang="en-US" dirty="0"/>
          </a:p>
        </p:txBody>
      </p:sp>
      <p:sp>
        <p:nvSpPr>
          <p:cNvPr id="6" name="Footer Placeholder 5"/>
          <p:cNvSpPr>
            <a:spLocks noGrp="1"/>
          </p:cNvSpPr>
          <p:nvPr>
            <p:ph type="ftr" sz="quarter" idx="11"/>
          </p:nvPr>
        </p:nvSpPr>
        <p:spPr/>
        <p:txBody>
          <a:bodyPr/>
          <a:lstStyle/>
          <a:p>
            <a:r>
              <a:rPr lang="en-GB"/>
              <a:t>Presentation title</a:t>
            </a:r>
            <a:endParaRPr lang="en-GB" dirty="0"/>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19315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
        <p:nvSpPr>
          <p:cNvPr id="10"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
        <p:nvSpPr>
          <p:cNvPr id="7"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25602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8277" y="1425575"/>
            <a:ext cx="5387605" cy="4719638"/>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188" y="1425575"/>
            <a:ext cx="5387605" cy="4719638"/>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9" name="Date Placeholder 8"/>
          <p:cNvSpPr>
            <a:spLocks noGrp="1"/>
          </p:cNvSpPr>
          <p:nvPr>
            <p:ph type="dt" sz="half" idx="10"/>
          </p:nvPr>
        </p:nvSpPr>
        <p:spPr/>
        <p:txBody>
          <a:bodyPr/>
          <a:lstStyle/>
          <a:p>
            <a:r>
              <a:rPr lang="en-US"/>
              <a:t>1 January 2014</a:t>
            </a:r>
            <a:endParaRPr lang="en-US" dirty="0"/>
          </a:p>
        </p:txBody>
      </p:sp>
      <p:sp>
        <p:nvSpPr>
          <p:cNvPr id="10" name="Footer Placeholder 9"/>
          <p:cNvSpPr>
            <a:spLocks noGrp="1"/>
          </p:cNvSpPr>
          <p:nvPr>
            <p:ph type="ftr" sz="quarter" idx="11"/>
          </p:nvPr>
        </p:nvSpPr>
        <p:spPr/>
        <p:txBody>
          <a:bodyPr/>
          <a:lstStyle/>
          <a:p>
            <a:r>
              <a:rPr lang="en-GB"/>
              <a:t>Presentation title</a:t>
            </a:r>
            <a:endParaRPr lang="en-GB" dirty="0"/>
          </a:p>
        </p:txBody>
      </p:sp>
      <p:sp>
        <p:nvSpPr>
          <p:cNvPr id="11"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12648" y="2130552"/>
            <a:ext cx="5393208"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2130552"/>
            <a:ext cx="5393208"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612648" y="1425575"/>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425575"/>
            <a:ext cx="5393208" cy="640800"/>
          </a:xfrm>
        </p:spPr>
        <p:txBody>
          <a:bodyPr anchor="t" anchorCtr="0"/>
          <a:lstStyle>
            <a:lvl1pPr>
              <a:buNone/>
              <a:defRPr b="1">
                <a:solidFill>
                  <a:schemeClr val="bg1"/>
                </a:solidFill>
              </a:defRPr>
            </a:lvl1pPr>
          </a:lstStyle>
          <a:p>
            <a:pPr lvl="0"/>
            <a:endParaRPr lang="en-GB" dirty="0"/>
          </a:p>
        </p:txBody>
      </p:sp>
      <p:sp>
        <p:nvSpPr>
          <p:cNvPr id="12" name="Date Placeholder 11"/>
          <p:cNvSpPr>
            <a:spLocks noGrp="1"/>
          </p:cNvSpPr>
          <p:nvPr>
            <p:ph type="dt" sz="half" idx="14"/>
          </p:nvPr>
        </p:nvSpPr>
        <p:spPr/>
        <p:txBody>
          <a:bodyPr/>
          <a:lstStyle/>
          <a:p>
            <a:r>
              <a:rPr lang="en-US"/>
              <a:t>1 January 2014</a:t>
            </a:r>
            <a:endParaRPr lang="en-US" dirty="0"/>
          </a:p>
        </p:txBody>
      </p:sp>
      <p:sp>
        <p:nvSpPr>
          <p:cNvPr id="13" name="Footer Placeholder 12"/>
          <p:cNvSpPr>
            <a:spLocks noGrp="1"/>
          </p:cNvSpPr>
          <p:nvPr>
            <p:ph type="ftr" sz="quarter" idx="15"/>
          </p:nvPr>
        </p:nvSpPr>
        <p:spPr/>
        <p:txBody>
          <a:bodyPr/>
          <a:lstStyle/>
          <a:p>
            <a:r>
              <a:rPr lang="en-GB"/>
              <a:t>Presentation title</a:t>
            </a:r>
            <a:endParaRPr lang="en-GB" dirty="0"/>
          </a:p>
        </p:txBody>
      </p:sp>
      <p:sp>
        <p:nvSpPr>
          <p:cNvPr id="14"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26"/>
            <a:ext cx="10978515" cy="1643063"/>
          </a:xfr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6" name="Date Placeholder 5"/>
          <p:cNvSpPr>
            <a:spLocks noGrp="1"/>
          </p:cNvSpPr>
          <p:nvPr>
            <p:ph type="dt" sz="half" idx="12"/>
          </p:nvPr>
        </p:nvSpPr>
        <p:spPr/>
        <p:txBody>
          <a:bodyPr/>
          <a:lstStyle/>
          <a:p>
            <a:r>
              <a:rPr lang="en-US"/>
              <a:t>1 January 2014</a:t>
            </a:r>
            <a:endParaRPr lang="en-US" dirty="0"/>
          </a:p>
        </p:txBody>
      </p:sp>
      <p:sp>
        <p:nvSpPr>
          <p:cNvPr id="7" name="Footer Placeholder 6"/>
          <p:cNvSpPr>
            <a:spLocks noGrp="1"/>
          </p:cNvSpPr>
          <p:nvPr>
            <p:ph type="ftr" sz="quarter" idx="13"/>
          </p:nvPr>
        </p:nvSpPr>
        <p:spPr/>
        <p:txBody>
          <a:bodyPr/>
          <a:lstStyle/>
          <a:p>
            <a:r>
              <a:rPr lang="en-GB"/>
              <a:t>Presentation title</a:t>
            </a:r>
            <a:endParaRPr lang="en-GB" dirty="0"/>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13011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6"/>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1999940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598488"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Date Placeholder 4"/>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t>1 January 2014</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340413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4"/>
          <p:cNvSpPr>
            <a:spLocks/>
          </p:cNvSpPr>
          <p:nvPr userDrawn="1"/>
        </p:nvSpPr>
        <p:spPr bwMode="gray">
          <a:xfrm>
            <a:off x="594996" y="1057275"/>
            <a:ext cx="10993437"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2" cstate="print"/>
            <a:srcRec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Date Placeholder 5"/>
          <p:cNvSpPr>
            <a:spLocks noGrp="1"/>
          </p:cNvSpPr>
          <p:nvPr>
            <p:ph type="dt" sz="half" idx="10"/>
          </p:nvPr>
        </p:nvSpPr>
        <p:spPr/>
        <p:txBody>
          <a:bodyPr/>
          <a:lstStyle/>
          <a:p>
            <a:r>
              <a:rPr lang="en-US"/>
              <a:t>1 January 2014</a:t>
            </a:r>
            <a:endParaRPr lang="en-US" dirty="0"/>
          </a:p>
        </p:txBody>
      </p:sp>
      <p:sp>
        <p:nvSpPr>
          <p:cNvPr id="7" name="Footer Placeholder 6"/>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 January 2014</a:t>
            </a:r>
            <a:endParaRPr lang="en-US" dirty="0"/>
          </a:p>
        </p:txBody>
      </p:sp>
      <p:sp>
        <p:nvSpPr>
          <p:cNvPr id="5" name="Footer Placeholder 4"/>
          <p:cNvSpPr>
            <a:spLocks noGrp="1"/>
          </p:cNvSpPr>
          <p:nvPr>
            <p:ph type="ftr" sz="quarter" idx="11"/>
          </p:nvPr>
        </p:nvSpPr>
        <p:spPr/>
        <p:txBody>
          <a:bodyPr/>
          <a:lstStyle/>
          <a:p>
            <a:r>
              <a:rPr lang="en-GB"/>
              <a:t>Presentation title</a:t>
            </a:r>
            <a:endParaRPr lang="en-GB" dirty="0"/>
          </a:p>
        </p:txBody>
      </p:sp>
      <p:sp>
        <p:nvSpPr>
          <p:cNvPr id="6"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350680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ver_CleanImage">
    <p:spTree>
      <p:nvGrpSpPr>
        <p:cNvPr id="1" name=""/>
        <p:cNvGrpSpPr/>
        <p:nvPr/>
      </p:nvGrpSpPr>
      <p:grpSpPr>
        <a:xfrm>
          <a:off x="0" y="0"/>
          <a:ext cx="0" cy="0"/>
          <a:chOff x="0" y="0"/>
          <a:chExt cx="0" cy="0"/>
        </a:xfrm>
      </p:grpSpPr>
      <p:pic>
        <p:nvPicPr>
          <p:cNvPr id="35842" name="Picture 2" descr="C:\Users\grace.lee40\Desktop\EY\02 Internal\04 Design Resources\01 Images\02 Stock Photos\14H05623_RF.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12198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ctrTitle"/>
          </p:nvPr>
        </p:nvSpPr>
        <p:spPr>
          <a:xfrm>
            <a:off x="609918" y="457200"/>
            <a:ext cx="8294878" cy="860400"/>
          </a:xfrm>
        </p:spPr>
        <p:txBody>
          <a:bodyPr/>
          <a:lstStyle>
            <a:lvl1pPr>
              <a:defRPr sz="2100" b="1">
                <a:solidFill>
                  <a:srgbClr val="404040"/>
                </a:solidFill>
                <a:latin typeface="+mn-lt"/>
                <a:cs typeface="Arial" pitchFamily="34" charset="0"/>
              </a:defRPr>
            </a:lvl1pPr>
          </a:lstStyle>
          <a:p>
            <a:r>
              <a:rPr lang="en-US"/>
              <a:t>Click to edit Master title style</a:t>
            </a:r>
            <a:endParaRPr lang="en-GB" dirty="0"/>
          </a:p>
        </p:txBody>
      </p:sp>
      <p:sp>
        <p:nvSpPr>
          <p:cNvPr id="15" name="Subtitle 2"/>
          <p:cNvSpPr>
            <a:spLocks noGrp="1"/>
          </p:cNvSpPr>
          <p:nvPr>
            <p:ph type="subTitle" idx="1"/>
          </p:nvPr>
        </p:nvSpPr>
        <p:spPr>
          <a:xfrm>
            <a:off x="609919" y="1463041"/>
            <a:ext cx="8294878" cy="645742"/>
          </a:xfrm>
        </p:spPr>
        <p:txBody>
          <a:bodyPr/>
          <a:lstStyle>
            <a:lvl1pPr marL="0" indent="0" algn="l">
              <a:buNone/>
              <a:defRPr sz="1500">
                <a:solidFill>
                  <a:srgbClr val="404040"/>
                </a:solidFill>
                <a:latin typeface="+mn-lt"/>
                <a:cs typeface="Arial" pitchFamily="34" charset="0"/>
              </a:defRPr>
            </a:lvl1pPr>
            <a:lvl2pPr marL="0" indent="0" algn="l">
              <a:buNone/>
              <a:defRPr sz="1200">
                <a:solidFill>
                  <a:srgbClr val="404040"/>
                </a:solidFill>
              </a:defRPr>
            </a:lvl2pPr>
            <a:lvl3pPr marL="685148" indent="0" algn="ctr">
              <a:buNone/>
              <a:defRPr>
                <a:solidFill>
                  <a:schemeClr val="tx1">
                    <a:tint val="75000"/>
                  </a:schemeClr>
                </a:solidFill>
              </a:defRPr>
            </a:lvl3pPr>
            <a:lvl4pPr marL="1027723" indent="0" algn="ctr">
              <a:buNone/>
              <a:defRPr>
                <a:solidFill>
                  <a:schemeClr val="tx1">
                    <a:tint val="75000"/>
                  </a:schemeClr>
                </a:solidFill>
              </a:defRPr>
            </a:lvl4pPr>
            <a:lvl5pPr marL="1370297" indent="0" algn="ctr">
              <a:buNone/>
              <a:defRPr>
                <a:solidFill>
                  <a:schemeClr val="tx1">
                    <a:tint val="75000"/>
                  </a:schemeClr>
                </a:solidFill>
              </a:defRPr>
            </a:lvl5pPr>
            <a:lvl6pPr marL="1712871" indent="0" algn="ctr">
              <a:buNone/>
              <a:defRPr>
                <a:solidFill>
                  <a:schemeClr val="tx1">
                    <a:tint val="75000"/>
                  </a:schemeClr>
                </a:solidFill>
              </a:defRPr>
            </a:lvl6pPr>
            <a:lvl7pPr marL="2055443" indent="0" algn="ctr">
              <a:buNone/>
              <a:defRPr>
                <a:solidFill>
                  <a:schemeClr val="tx1">
                    <a:tint val="75000"/>
                  </a:schemeClr>
                </a:solidFill>
              </a:defRPr>
            </a:lvl7pPr>
            <a:lvl8pPr marL="2398019" indent="0" algn="ctr">
              <a:buNone/>
              <a:defRPr>
                <a:solidFill>
                  <a:schemeClr val="tx1">
                    <a:tint val="75000"/>
                  </a:schemeClr>
                </a:solidFill>
              </a:defRPr>
            </a:lvl8pPr>
            <a:lvl9pPr marL="2740593" indent="0" algn="ctr">
              <a:buNone/>
              <a:defRPr>
                <a:solidFill>
                  <a:schemeClr val="tx1">
                    <a:tint val="75000"/>
                  </a:schemeClr>
                </a:solidFill>
              </a:defRPr>
            </a:lvl9pPr>
          </a:lstStyle>
          <a:p>
            <a:pPr lvl="0"/>
            <a:r>
              <a:rPr lang="en-US"/>
              <a:t>Click to edit Master subtitle style</a:t>
            </a:r>
            <a:endParaRPr lang="en-GB" dirty="0"/>
          </a:p>
        </p:txBody>
      </p:sp>
      <p:grpSp>
        <p:nvGrpSpPr>
          <p:cNvPr id="2" name="Group 4"/>
          <p:cNvGrpSpPr>
            <a:grpSpLocks noChangeAspect="1"/>
          </p:cNvGrpSpPr>
          <p:nvPr/>
        </p:nvGrpSpPr>
        <p:grpSpPr bwMode="auto">
          <a:xfrm>
            <a:off x="10283894" y="5340350"/>
            <a:ext cx="1317252" cy="1157288"/>
            <a:chOff x="4856" y="3364"/>
            <a:chExt cx="622" cy="729"/>
          </a:xfrm>
        </p:grpSpPr>
        <p:sp>
          <p:nvSpPr>
            <p:cNvPr id="4" name="Freeform 5"/>
            <p:cNvSpPr>
              <a:spLocks/>
            </p:cNvSpPr>
            <p:nvPr/>
          </p:nvSpPr>
          <p:spPr bwMode="auto">
            <a:xfrm>
              <a:off x="4856"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5" name="Freeform 6"/>
            <p:cNvSpPr>
              <a:spLocks noEditPoints="1"/>
            </p:cNvSpPr>
            <p:nvPr/>
          </p:nvSpPr>
          <p:spPr bwMode="auto">
            <a:xfrm>
              <a:off x="4856"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41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62"/>
                  </a:moveTo>
                  <a:lnTo>
                    <a:pt x="597" y="1874"/>
                  </a:lnTo>
                  <a:lnTo>
                    <a:pt x="541" y="1874"/>
                  </a:lnTo>
                  <a:lnTo>
                    <a:pt x="541" y="1651"/>
                  </a:lnTo>
                  <a:lnTo>
                    <a:pt x="597" y="1651"/>
                  </a:lnTo>
                  <a:lnTo>
                    <a:pt x="597" y="1762"/>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8"/>
                  </a:moveTo>
                  <a:lnTo>
                    <a:pt x="597" y="1619"/>
                  </a:lnTo>
                  <a:lnTo>
                    <a:pt x="541" y="1619"/>
                  </a:lnTo>
                  <a:lnTo>
                    <a:pt x="541" y="1563"/>
                  </a:lnTo>
                  <a:lnTo>
                    <a:pt x="597" y="1563"/>
                  </a:lnTo>
                  <a:lnTo>
                    <a:pt x="597" y="1598"/>
                  </a:lnTo>
                  <a:close/>
                  <a:moveTo>
                    <a:pt x="981" y="1651"/>
                  </a:moveTo>
                  <a:lnTo>
                    <a:pt x="1037" y="1651"/>
                  </a:lnTo>
                  <a:lnTo>
                    <a:pt x="1037" y="1765"/>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41"/>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51"/>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grpSp>
    </p:spTree>
    <p:extLst>
      <p:ext uri="{BB962C8B-B14F-4D97-AF65-F5344CB8AC3E}">
        <p14:creationId xmlns:p14="http://schemas.microsoft.com/office/powerpoint/2010/main" val="3456784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ver_NewBeam">
    <p:spTree>
      <p:nvGrpSpPr>
        <p:cNvPr id="1" name=""/>
        <p:cNvGrpSpPr/>
        <p:nvPr/>
      </p:nvGrpSpPr>
      <p:grpSpPr>
        <a:xfrm>
          <a:off x="0" y="0"/>
          <a:ext cx="0" cy="0"/>
          <a:chOff x="0" y="0"/>
          <a:chExt cx="0" cy="0"/>
        </a:xfrm>
      </p:grpSpPr>
      <p:sp>
        <p:nvSpPr>
          <p:cNvPr id="10" name="Rectangle 1"/>
          <p:cNvSpPr>
            <a:spLocks noChangeAspect="1"/>
          </p:cNvSpPr>
          <p:nvPr/>
        </p:nvSpPr>
        <p:spPr>
          <a:xfrm>
            <a:off x="2578394" y="777246"/>
            <a:ext cx="9012167"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8516" tIns="34256" rIns="68516" bIns="34256" rtlCol="0" anchor="t" anchorCtr="0"/>
          <a:lstStyle/>
          <a:p>
            <a:pPr algn="ctr" defTabSz="685148"/>
            <a:endParaRPr lang="en-US" sz="900" dirty="0">
              <a:solidFill>
                <a:srgbClr val="000000"/>
              </a:solidFill>
            </a:endParaRPr>
          </a:p>
        </p:txBody>
      </p:sp>
      <p:sp>
        <p:nvSpPr>
          <p:cNvPr id="12" name="Title 1"/>
          <p:cNvSpPr>
            <a:spLocks noGrp="1"/>
          </p:cNvSpPr>
          <p:nvPr>
            <p:ph type="ctrTitle"/>
          </p:nvPr>
        </p:nvSpPr>
        <p:spPr>
          <a:xfrm>
            <a:off x="2951999" y="2240283"/>
            <a:ext cx="8294878" cy="860400"/>
          </a:xfrm>
        </p:spPr>
        <p:txBody>
          <a:bodyPr/>
          <a:lstStyle>
            <a:lvl1pPr>
              <a:defRPr sz="2100" b="1">
                <a:solidFill>
                  <a:schemeClr val="tx1">
                    <a:lumMod val="75000"/>
                    <a:lumOff val="25000"/>
                  </a:schemeClr>
                </a:solidFill>
                <a:latin typeface="+mn-lt"/>
                <a:cs typeface="Arial" pitchFamily="34" charset="0"/>
              </a:defRPr>
            </a:lvl1pPr>
          </a:lstStyle>
          <a:p>
            <a:r>
              <a:rPr lang="en-US"/>
              <a:t>Click to edit Master title style</a:t>
            </a:r>
            <a:endParaRPr lang="en-GB" dirty="0"/>
          </a:p>
        </p:txBody>
      </p:sp>
      <p:sp>
        <p:nvSpPr>
          <p:cNvPr id="15" name="Subtitle 2"/>
          <p:cNvSpPr>
            <a:spLocks noGrp="1"/>
          </p:cNvSpPr>
          <p:nvPr>
            <p:ph type="subTitle" idx="1"/>
          </p:nvPr>
        </p:nvSpPr>
        <p:spPr>
          <a:xfrm>
            <a:off x="2952001" y="3220754"/>
            <a:ext cx="8294878" cy="645742"/>
          </a:xfrm>
        </p:spPr>
        <p:txBody>
          <a:bodyPr/>
          <a:lstStyle>
            <a:lvl1pPr marL="0" indent="0" algn="l">
              <a:buNone/>
              <a:defRPr sz="1500">
                <a:solidFill>
                  <a:schemeClr val="tx1">
                    <a:lumMod val="75000"/>
                    <a:lumOff val="25000"/>
                  </a:schemeClr>
                </a:solidFill>
                <a:latin typeface="+mn-lt"/>
                <a:cs typeface="Arial" pitchFamily="34" charset="0"/>
              </a:defRPr>
            </a:lvl1pPr>
            <a:lvl2pPr marL="0" indent="0" algn="l">
              <a:buNone/>
              <a:defRPr sz="1200">
                <a:solidFill>
                  <a:srgbClr val="404040"/>
                </a:solidFill>
              </a:defRPr>
            </a:lvl2pPr>
            <a:lvl3pPr marL="685148" indent="0" algn="ctr">
              <a:buNone/>
              <a:defRPr>
                <a:solidFill>
                  <a:schemeClr val="tx1">
                    <a:tint val="75000"/>
                  </a:schemeClr>
                </a:solidFill>
              </a:defRPr>
            </a:lvl3pPr>
            <a:lvl4pPr marL="1027723" indent="0" algn="ctr">
              <a:buNone/>
              <a:defRPr>
                <a:solidFill>
                  <a:schemeClr val="tx1">
                    <a:tint val="75000"/>
                  </a:schemeClr>
                </a:solidFill>
              </a:defRPr>
            </a:lvl4pPr>
            <a:lvl5pPr marL="1370297" indent="0" algn="ctr">
              <a:buNone/>
              <a:defRPr>
                <a:solidFill>
                  <a:schemeClr val="tx1">
                    <a:tint val="75000"/>
                  </a:schemeClr>
                </a:solidFill>
              </a:defRPr>
            </a:lvl5pPr>
            <a:lvl6pPr marL="1712871" indent="0" algn="ctr">
              <a:buNone/>
              <a:defRPr>
                <a:solidFill>
                  <a:schemeClr val="tx1">
                    <a:tint val="75000"/>
                  </a:schemeClr>
                </a:solidFill>
              </a:defRPr>
            </a:lvl6pPr>
            <a:lvl7pPr marL="2055443" indent="0" algn="ctr">
              <a:buNone/>
              <a:defRPr>
                <a:solidFill>
                  <a:schemeClr val="tx1">
                    <a:tint val="75000"/>
                  </a:schemeClr>
                </a:solidFill>
              </a:defRPr>
            </a:lvl7pPr>
            <a:lvl8pPr marL="2398019" indent="0" algn="ctr">
              <a:buNone/>
              <a:defRPr>
                <a:solidFill>
                  <a:schemeClr val="tx1">
                    <a:tint val="75000"/>
                  </a:schemeClr>
                </a:solidFill>
              </a:defRPr>
            </a:lvl8pPr>
            <a:lvl9pPr marL="2740593" indent="0" algn="ctr">
              <a:buNone/>
              <a:defRPr>
                <a:solidFill>
                  <a:schemeClr val="tx1">
                    <a:tint val="75000"/>
                  </a:schemeClr>
                </a:solidFill>
              </a:defRPr>
            </a:lvl9pPr>
          </a:lstStyle>
          <a:p>
            <a:pPr lvl="0"/>
            <a:r>
              <a:rPr lang="en-US"/>
              <a:t>Click to edit Master subtitle style</a:t>
            </a:r>
            <a:endParaRPr lang="en-GB" dirty="0"/>
          </a:p>
        </p:txBody>
      </p:sp>
      <p:grpSp>
        <p:nvGrpSpPr>
          <p:cNvPr id="2" name="Group 4"/>
          <p:cNvGrpSpPr>
            <a:grpSpLocks noChangeAspect="1"/>
          </p:cNvGrpSpPr>
          <p:nvPr/>
        </p:nvGrpSpPr>
        <p:grpSpPr bwMode="auto">
          <a:xfrm>
            <a:off x="10370716" y="5340354"/>
            <a:ext cx="1219835" cy="1071701"/>
            <a:chOff x="4856" y="3364"/>
            <a:chExt cx="622" cy="729"/>
          </a:xfrm>
        </p:grpSpPr>
        <p:sp>
          <p:nvSpPr>
            <p:cNvPr id="4" name="Freeform 5"/>
            <p:cNvSpPr>
              <a:spLocks/>
            </p:cNvSpPr>
            <p:nvPr/>
          </p:nvSpPr>
          <p:spPr bwMode="auto">
            <a:xfrm>
              <a:off x="4856" y="3364"/>
              <a:ext cx="498" cy="182"/>
            </a:xfrm>
            <a:custGeom>
              <a:avLst/>
              <a:gdLst>
                <a:gd name="T0" fmla="*/ 2491 w 2491"/>
                <a:gd name="T1" fmla="*/ 0 h 910"/>
                <a:gd name="T2" fmla="*/ 0 w 2491"/>
                <a:gd name="T3" fmla="*/ 910 h 910"/>
                <a:gd name="T4" fmla="*/ 2491 w 2491"/>
                <a:gd name="T5" fmla="*/ 469 h 910"/>
                <a:gd name="T6" fmla="*/ 2491 w 2491"/>
                <a:gd name="T7" fmla="*/ 0 h 910"/>
              </a:gdLst>
              <a:ahLst/>
              <a:cxnLst>
                <a:cxn ang="0">
                  <a:pos x="T0" y="T1"/>
                </a:cxn>
                <a:cxn ang="0">
                  <a:pos x="T2" y="T3"/>
                </a:cxn>
                <a:cxn ang="0">
                  <a:pos x="T4" y="T5"/>
                </a:cxn>
                <a:cxn ang="0">
                  <a:pos x="T6" y="T7"/>
                </a:cxn>
              </a:cxnLst>
              <a:rect l="0" t="0" r="r" b="b"/>
              <a:pathLst>
                <a:path w="2491" h="910">
                  <a:moveTo>
                    <a:pt x="2491" y="0"/>
                  </a:moveTo>
                  <a:lnTo>
                    <a:pt x="0" y="910"/>
                  </a:lnTo>
                  <a:lnTo>
                    <a:pt x="2491" y="469"/>
                  </a:lnTo>
                  <a:lnTo>
                    <a:pt x="2491"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5" name="Freeform 6"/>
            <p:cNvSpPr>
              <a:spLocks noEditPoints="1"/>
            </p:cNvSpPr>
            <p:nvPr/>
          </p:nvSpPr>
          <p:spPr bwMode="auto">
            <a:xfrm>
              <a:off x="4856" y="3622"/>
              <a:ext cx="622" cy="471"/>
            </a:xfrm>
            <a:custGeom>
              <a:avLst/>
              <a:gdLst>
                <a:gd name="T0" fmla="*/ 235 w 3110"/>
                <a:gd name="T1" fmla="*/ 1600 h 2357"/>
                <a:gd name="T2" fmla="*/ 255 w 3110"/>
                <a:gd name="T3" fmla="*/ 1809 h 2357"/>
                <a:gd name="T4" fmla="*/ 152 w 3110"/>
                <a:gd name="T5" fmla="*/ 1823 h 2357"/>
                <a:gd name="T6" fmla="*/ 353 w 3110"/>
                <a:gd name="T7" fmla="*/ 1774 h 2357"/>
                <a:gd name="T8" fmla="*/ 419 w 3110"/>
                <a:gd name="T9" fmla="*/ 1871 h 2357"/>
                <a:gd name="T10" fmla="*/ 1148 w 3110"/>
                <a:gd name="T11" fmla="*/ 1664 h 2357"/>
                <a:gd name="T12" fmla="*/ 1225 w 3110"/>
                <a:gd name="T13" fmla="*/ 1751 h 2357"/>
                <a:gd name="T14" fmla="*/ 701 w 3110"/>
                <a:gd name="T15" fmla="*/ 1558 h 2357"/>
                <a:gd name="T16" fmla="*/ 744 w 3110"/>
                <a:gd name="T17" fmla="*/ 1723 h 2357"/>
                <a:gd name="T18" fmla="*/ 866 w 3110"/>
                <a:gd name="T19" fmla="*/ 1868 h 2357"/>
                <a:gd name="T20" fmla="*/ 838 w 3110"/>
                <a:gd name="T21" fmla="*/ 1696 h 2357"/>
                <a:gd name="T22" fmla="*/ 2035 w 3110"/>
                <a:gd name="T23" fmla="*/ 1874 h 2357"/>
                <a:gd name="T24" fmla="*/ 2173 w 3110"/>
                <a:gd name="T25" fmla="*/ 1760 h 2357"/>
                <a:gd name="T26" fmla="*/ 2115 w 3110"/>
                <a:gd name="T27" fmla="*/ 1743 h 2357"/>
                <a:gd name="T28" fmla="*/ 2074 w 3110"/>
                <a:gd name="T29" fmla="*/ 1696 h 2357"/>
                <a:gd name="T30" fmla="*/ 1318 w 3110"/>
                <a:gd name="T31" fmla="*/ 1748 h 2357"/>
                <a:gd name="T32" fmla="*/ 1455 w 3110"/>
                <a:gd name="T33" fmla="*/ 1858 h 2357"/>
                <a:gd name="T34" fmla="*/ 1484 w 3110"/>
                <a:gd name="T35" fmla="*/ 1938 h 2357"/>
                <a:gd name="T36" fmla="*/ 1378 w 3110"/>
                <a:gd name="T37" fmla="*/ 1794 h 2357"/>
                <a:gd name="T38" fmla="*/ 1740 w 3110"/>
                <a:gd name="T39" fmla="*/ 1690 h 2357"/>
                <a:gd name="T40" fmla="*/ 1644 w 3110"/>
                <a:gd name="T41" fmla="*/ 1791 h 2357"/>
                <a:gd name="T42" fmla="*/ 1835 w 3110"/>
                <a:gd name="T43" fmla="*/ 1723 h 2357"/>
                <a:gd name="T44" fmla="*/ 1698 w 3110"/>
                <a:gd name="T45" fmla="*/ 1800 h 2357"/>
                <a:gd name="T46" fmla="*/ 1721 w 3110"/>
                <a:gd name="T47" fmla="*/ 1831 h 2357"/>
                <a:gd name="T48" fmla="*/ 2256 w 3110"/>
                <a:gd name="T49" fmla="*/ 1780 h 2357"/>
                <a:gd name="T50" fmla="*/ 2243 w 3110"/>
                <a:gd name="T51" fmla="*/ 1665 h 2357"/>
                <a:gd name="T52" fmla="*/ 2306 w 3110"/>
                <a:gd name="T53" fmla="*/ 1880 h 2357"/>
                <a:gd name="T54" fmla="*/ 2338 w 3110"/>
                <a:gd name="T55" fmla="*/ 1722 h 2357"/>
                <a:gd name="T56" fmla="*/ 2929 w 3110"/>
                <a:gd name="T57" fmla="*/ 1763 h 2357"/>
                <a:gd name="T58" fmla="*/ 2750 w 3110"/>
                <a:gd name="T59" fmla="*/ 1695 h 2357"/>
                <a:gd name="T60" fmla="*/ 2872 w 3110"/>
                <a:gd name="T61" fmla="*/ 1874 h 2357"/>
                <a:gd name="T62" fmla="*/ 2658 w 3110"/>
                <a:gd name="T63" fmla="*/ 1797 h 2357"/>
                <a:gd name="T64" fmla="*/ 2623 w 3110"/>
                <a:gd name="T65" fmla="*/ 1867 h 2357"/>
                <a:gd name="T66" fmla="*/ 2482 w 3110"/>
                <a:gd name="T67" fmla="*/ 1876 h 2357"/>
                <a:gd name="T68" fmla="*/ 2513 w 3110"/>
                <a:gd name="T69" fmla="*/ 1825 h 2357"/>
                <a:gd name="T70" fmla="*/ 3019 w 3110"/>
                <a:gd name="T71" fmla="*/ 1651 h 2357"/>
                <a:gd name="T72" fmla="*/ 981 w 3110"/>
                <a:gd name="T73" fmla="*/ 1874 h 2357"/>
                <a:gd name="T74" fmla="*/ 2433 w 3110"/>
                <a:gd name="T75" fmla="*/ 2085 h 2357"/>
                <a:gd name="T76" fmla="*/ 2528 w 3110"/>
                <a:gd name="T77" fmla="*/ 2268 h 2357"/>
                <a:gd name="T78" fmla="*/ 2503 w 3110"/>
                <a:gd name="T79" fmla="*/ 2090 h 2357"/>
                <a:gd name="T80" fmla="*/ 631 w 3110"/>
                <a:gd name="T81" fmla="*/ 2093 h 2357"/>
                <a:gd name="T82" fmla="*/ 677 w 3110"/>
                <a:gd name="T83" fmla="*/ 2105 h 2357"/>
                <a:gd name="T84" fmla="*/ 203 w 3110"/>
                <a:gd name="T85" fmla="*/ 2151 h 2357"/>
                <a:gd name="T86" fmla="*/ 312 w 3110"/>
                <a:gd name="T87" fmla="*/ 2190 h 2357"/>
                <a:gd name="T88" fmla="*/ 507 w 3110"/>
                <a:gd name="T89" fmla="*/ 2190 h 2357"/>
                <a:gd name="T90" fmla="*/ 377 w 3110"/>
                <a:gd name="T91" fmla="*/ 2201 h 2357"/>
                <a:gd name="T92" fmla="*/ 442 w 3110"/>
                <a:gd name="T93" fmla="*/ 2201 h 2357"/>
                <a:gd name="T94" fmla="*/ 2213 w 3110"/>
                <a:gd name="T95" fmla="*/ 2056 h 2357"/>
                <a:gd name="T96" fmla="*/ 1608 w 3110"/>
                <a:gd name="T97" fmla="*/ 2042 h 2357"/>
                <a:gd name="T98" fmla="*/ 1951 w 3110"/>
                <a:gd name="T99" fmla="*/ 2062 h 2357"/>
                <a:gd name="T100" fmla="*/ 2016 w 3110"/>
                <a:gd name="T101" fmla="*/ 2271 h 2357"/>
                <a:gd name="T102" fmla="*/ 2075 w 3110"/>
                <a:gd name="T103" fmla="*/ 2057 h 2357"/>
                <a:gd name="T104" fmla="*/ 2016 w 3110"/>
                <a:gd name="T105" fmla="*/ 2089 h 2357"/>
                <a:gd name="T106" fmla="*/ 772 w 3110"/>
                <a:gd name="T107" fmla="*/ 1949 h 2357"/>
                <a:gd name="T108" fmla="*/ 1210 w 3110"/>
                <a:gd name="T109" fmla="*/ 2052 h 2357"/>
                <a:gd name="T110" fmla="*/ 1116 w 3110"/>
                <a:gd name="T111" fmla="*/ 2102 h 2357"/>
                <a:gd name="T112" fmla="*/ 1289 w 3110"/>
                <a:gd name="T113" fmla="*/ 2093 h 2357"/>
                <a:gd name="T114" fmla="*/ 1395 w 3110"/>
                <a:gd name="T115" fmla="*/ 2266 h 2357"/>
                <a:gd name="T116" fmla="*/ 1413 w 3110"/>
                <a:gd name="T117" fmla="*/ 2350 h 2357"/>
                <a:gd name="T118" fmla="*/ 1364 w 3110"/>
                <a:gd name="T119" fmla="*/ 2217 h 2357"/>
                <a:gd name="T120" fmla="*/ 1000 w 3110"/>
                <a:gd name="T121" fmla="*/ 2141 h 2357"/>
                <a:gd name="T122" fmla="*/ 400 w 3110"/>
                <a:gd name="T123" fmla="*/ 970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0" h="2357">
                  <a:moveTo>
                    <a:pt x="259" y="1777"/>
                  </a:moveTo>
                  <a:lnTo>
                    <a:pt x="259" y="1777"/>
                  </a:lnTo>
                  <a:lnTo>
                    <a:pt x="259" y="1769"/>
                  </a:lnTo>
                  <a:lnTo>
                    <a:pt x="258" y="1762"/>
                  </a:lnTo>
                  <a:lnTo>
                    <a:pt x="255" y="1749"/>
                  </a:lnTo>
                  <a:lnTo>
                    <a:pt x="249" y="1738"/>
                  </a:lnTo>
                  <a:lnTo>
                    <a:pt x="242" y="1729"/>
                  </a:lnTo>
                  <a:lnTo>
                    <a:pt x="235" y="1722"/>
                  </a:lnTo>
                  <a:lnTo>
                    <a:pt x="227" y="1717"/>
                  </a:lnTo>
                  <a:lnTo>
                    <a:pt x="220" y="1712"/>
                  </a:lnTo>
                  <a:lnTo>
                    <a:pt x="213" y="1709"/>
                  </a:lnTo>
                  <a:lnTo>
                    <a:pt x="213" y="1709"/>
                  </a:lnTo>
                  <a:lnTo>
                    <a:pt x="221" y="1703"/>
                  </a:lnTo>
                  <a:lnTo>
                    <a:pt x="228" y="1698"/>
                  </a:lnTo>
                  <a:lnTo>
                    <a:pt x="233" y="1691"/>
                  </a:lnTo>
                  <a:lnTo>
                    <a:pt x="239" y="1683"/>
                  </a:lnTo>
                  <a:lnTo>
                    <a:pt x="243" y="1675"/>
                  </a:lnTo>
                  <a:lnTo>
                    <a:pt x="246" y="1666"/>
                  </a:lnTo>
                  <a:lnTo>
                    <a:pt x="248" y="1658"/>
                  </a:lnTo>
                  <a:lnTo>
                    <a:pt x="248" y="1648"/>
                  </a:lnTo>
                  <a:lnTo>
                    <a:pt x="248" y="1648"/>
                  </a:lnTo>
                  <a:lnTo>
                    <a:pt x="248" y="1639"/>
                  </a:lnTo>
                  <a:lnTo>
                    <a:pt x="247" y="1630"/>
                  </a:lnTo>
                  <a:lnTo>
                    <a:pt x="245" y="1622"/>
                  </a:lnTo>
                  <a:lnTo>
                    <a:pt x="242" y="1614"/>
                  </a:lnTo>
                  <a:lnTo>
                    <a:pt x="239" y="1606"/>
                  </a:lnTo>
                  <a:lnTo>
                    <a:pt x="235" y="1600"/>
                  </a:lnTo>
                  <a:lnTo>
                    <a:pt x="229" y="1594"/>
                  </a:lnTo>
                  <a:lnTo>
                    <a:pt x="223" y="1589"/>
                  </a:lnTo>
                  <a:lnTo>
                    <a:pt x="217" y="1584"/>
                  </a:lnTo>
                  <a:lnTo>
                    <a:pt x="210" y="1580"/>
                  </a:lnTo>
                  <a:lnTo>
                    <a:pt x="202" y="1576"/>
                  </a:lnTo>
                  <a:lnTo>
                    <a:pt x="193" y="1573"/>
                  </a:lnTo>
                  <a:lnTo>
                    <a:pt x="185" y="1571"/>
                  </a:lnTo>
                  <a:lnTo>
                    <a:pt x="175" y="1569"/>
                  </a:lnTo>
                  <a:lnTo>
                    <a:pt x="165" y="1569"/>
                  </a:lnTo>
                  <a:lnTo>
                    <a:pt x="153" y="1568"/>
                  </a:lnTo>
                  <a:lnTo>
                    <a:pt x="22" y="1568"/>
                  </a:lnTo>
                  <a:lnTo>
                    <a:pt x="22" y="1874"/>
                  </a:lnTo>
                  <a:lnTo>
                    <a:pt x="152" y="1874"/>
                  </a:lnTo>
                  <a:lnTo>
                    <a:pt x="152" y="1874"/>
                  </a:lnTo>
                  <a:lnTo>
                    <a:pt x="165" y="1874"/>
                  </a:lnTo>
                  <a:lnTo>
                    <a:pt x="176" y="1873"/>
                  </a:lnTo>
                  <a:lnTo>
                    <a:pt x="187" y="1871"/>
                  </a:lnTo>
                  <a:lnTo>
                    <a:pt x="197" y="1868"/>
                  </a:lnTo>
                  <a:lnTo>
                    <a:pt x="207" y="1864"/>
                  </a:lnTo>
                  <a:lnTo>
                    <a:pt x="216" y="1860"/>
                  </a:lnTo>
                  <a:lnTo>
                    <a:pt x="223" y="1854"/>
                  </a:lnTo>
                  <a:lnTo>
                    <a:pt x="230" y="1849"/>
                  </a:lnTo>
                  <a:lnTo>
                    <a:pt x="237" y="1842"/>
                  </a:lnTo>
                  <a:lnTo>
                    <a:pt x="242" y="1834"/>
                  </a:lnTo>
                  <a:lnTo>
                    <a:pt x="248" y="1827"/>
                  </a:lnTo>
                  <a:lnTo>
                    <a:pt x="251" y="1818"/>
                  </a:lnTo>
                  <a:lnTo>
                    <a:pt x="255" y="1809"/>
                  </a:lnTo>
                  <a:lnTo>
                    <a:pt x="257" y="1799"/>
                  </a:lnTo>
                  <a:lnTo>
                    <a:pt x="258" y="1788"/>
                  </a:lnTo>
                  <a:lnTo>
                    <a:pt x="259" y="1777"/>
                  </a:lnTo>
                  <a:lnTo>
                    <a:pt x="259" y="1777"/>
                  </a:lnTo>
                  <a:close/>
                  <a:moveTo>
                    <a:pt x="152" y="1823"/>
                  </a:moveTo>
                  <a:lnTo>
                    <a:pt x="79" y="1823"/>
                  </a:lnTo>
                  <a:lnTo>
                    <a:pt x="79" y="1735"/>
                  </a:lnTo>
                  <a:lnTo>
                    <a:pt x="152" y="1735"/>
                  </a:lnTo>
                  <a:lnTo>
                    <a:pt x="152" y="1735"/>
                  </a:lnTo>
                  <a:lnTo>
                    <a:pt x="163" y="1737"/>
                  </a:lnTo>
                  <a:lnTo>
                    <a:pt x="172" y="1738"/>
                  </a:lnTo>
                  <a:lnTo>
                    <a:pt x="180" y="1741"/>
                  </a:lnTo>
                  <a:lnTo>
                    <a:pt x="187" y="1747"/>
                  </a:lnTo>
                  <a:lnTo>
                    <a:pt x="192" y="1752"/>
                  </a:lnTo>
                  <a:lnTo>
                    <a:pt x="196" y="1760"/>
                  </a:lnTo>
                  <a:lnTo>
                    <a:pt x="198" y="1769"/>
                  </a:lnTo>
                  <a:lnTo>
                    <a:pt x="199" y="1779"/>
                  </a:lnTo>
                  <a:lnTo>
                    <a:pt x="199" y="1779"/>
                  </a:lnTo>
                  <a:lnTo>
                    <a:pt x="198" y="1789"/>
                  </a:lnTo>
                  <a:lnTo>
                    <a:pt x="196" y="1798"/>
                  </a:lnTo>
                  <a:lnTo>
                    <a:pt x="191" y="1805"/>
                  </a:lnTo>
                  <a:lnTo>
                    <a:pt x="187" y="1811"/>
                  </a:lnTo>
                  <a:lnTo>
                    <a:pt x="180" y="1817"/>
                  </a:lnTo>
                  <a:lnTo>
                    <a:pt x="172" y="1820"/>
                  </a:lnTo>
                  <a:lnTo>
                    <a:pt x="162" y="1822"/>
                  </a:lnTo>
                  <a:lnTo>
                    <a:pt x="152" y="1823"/>
                  </a:lnTo>
                  <a:lnTo>
                    <a:pt x="152" y="1823"/>
                  </a:lnTo>
                  <a:close/>
                  <a:moveTo>
                    <a:pt x="151" y="1685"/>
                  </a:moveTo>
                  <a:lnTo>
                    <a:pt x="79" y="1685"/>
                  </a:lnTo>
                  <a:lnTo>
                    <a:pt x="79" y="1620"/>
                  </a:lnTo>
                  <a:lnTo>
                    <a:pt x="149" y="1620"/>
                  </a:lnTo>
                  <a:lnTo>
                    <a:pt x="149" y="1620"/>
                  </a:lnTo>
                  <a:lnTo>
                    <a:pt x="158" y="1621"/>
                  </a:lnTo>
                  <a:lnTo>
                    <a:pt x="167" y="1622"/>
                  </a:lnTo>
                  <a:lnTo>
                    <a:pt x="173" y="1624"/>
                  </a:lnTo>
                  <a:lnTo>
                    <a:pt x="179" y="1628"/>
                  </a:lnTo>
                  <a:lnTo>
                    <a:pt x="183" y="1633"/>
                  </a:lnTo>
                  <a:lnTo>
                    <a:pt x="187" y="1639"/>
                  </a:lnTo>
                  <a:lnTo>
                    <a:pt x="188" y="1645"/>
                  </a:lnTo>
                  <a:lnTo>
                    <a:pt x="189" y="1653"/>
                  </a:lnTo>
                  <a:lnTo>
                    <a:pt x="189" y="1653"/>
                  </a:lnTo>
                  <a:lnTo>
                    <a:pt x="189" y="1659"/>
                  </a:lnTo>
                  <a:lnTo>
                    <a:pt x="188" y="1664"/>
                  </a:lnTo>
                  <a:lnTo>
                    <a:pt x="186" y="1670"/>
                  </a:lnTo>
                  <a:lnTo>
                    <a:pt x="182" y="1674"/>
                  </a:lnTo>
                  <a:lnTo>
                    <a:pt x="177" y="1679"/>
                  </a:lnTo>
                  <a:lnTo>
                    <a:pt x="170" y="1682"/>
                  </a:lnTo>
                  <a:lnTo>
                    <a:pt x="162" y="1684"/>
                  </a:lnTo>
                  <a:lnTo>
                    <a:pt x="151" y="1685"/>
                  </a:lnTo>
                  <a:lnTo>
                    <a:pt x="151" y="1685"/>
                  </a:lnTo>
                  <a:close/>
                  <a:moveTo>
                    <a:pt x="298" y="1778"/>
                  </a:moveTo>
                  <a:lnTo>
                    <a:pt x="298" y="1651"/>
                  </a:lnTo>
                  <a:lnTo>
                    <a:pt x="353" y="1651"/>
                  </a:lnTo>
                  <a:lnTo>
                    <a:pt x="353" y="1774"/>
                  </a:lnTo>
                  <a:lnTo>
                    <a:pt x="353" y="1774"/>
                  </a:lnTo>
                  <a:lnTo>
                    <a:pt x="353" y="1787"/>
                  </a:lnTo>
                  <a:lnTo>
                    <a:pt x="356" y="1799"/>
                  </a:lnTo>
                  <a:lnTo>
                    <a:pt x="359" y="1808"/>
                  </a:lnTo>
                  <a:lnTo>
                    <a:pt x="363" y="1815"/>
                  </a:lnTo>
                  <a:lnTo>
                    <a:pt x="369" y="1821"/>
                  </a:lnTo>
                  <a:lnTo>
                    <a:pt x="376" y="1825"/>
                  </a:lnTo>
                  <a:lnTo>
                    <a:pt x="385" y="1828"/>
                  </a:lnTo>
                  <a:lnTo>
                    <a:pt x="395" y="1829"/>
                  </a:lnTo>
                  <a:lnTo>
                    <a:pt x="395" y="1829"/>
                  </a:lnTo>
                  <a:lnTo>
                    <a:pt x="405" y="1828"/>
                  </a:lnTo>
                  <a:lnTo>
                    <a:pt x="412" y="1825"/>
                  </a:lnTo>
                  <a:lnTo>
                    <a:pt x="420" y="1821"/>
                  </a:lnTo>
                  <a:lnTo>
                    <a:pt x="426" y="1815"/>
                  </a:lnTo>
                  <a:lnTo>
                    <a:pt x="430" y="1808"/>
                  </a:lnTo>
                  <a:lnTo>
                    <a:pt x="433" y="1798"/>
                  </a:lnTo>
                  <a:lnTo>
                    <a:pt x="436" y="1787"/>
                  </a:lnTo>
                  <a:lnTo>
                    <a:pt x="436" y="1774"/>
                  </a:lnTo>
                  <a:lnTo>
                    <a:pt x="436" y="1651"/>
                  </a:lnTo>
                  <a:lnTo>
                    <a:pt x="491" y="1651"/>
                  </a:lnTo>
                  <a:lnTo>
                    <a:pt x="491" y="1874"/>
                  </a:lnTo>
                  <a:lnTo>
                    <a:pt x="436" y="1874"/>
                  </a:lnTo>
                  <a:lnTo>
                    <a:pt x="436" y="1857"/>
                  </a:lnTo>
                  <a:lnTo>
                    <a:pt x="436" y="1857"/>
                  </a:lnTo>
                  <a:lnTo>
                    <a:pt x="431" y="1862"/>
                  </a:lnTo>
                  <a:lnTo>
                    <a:pt x="425" y="1867"/>
                  </a:lnTo>
                  <a:lnTo>
                    <a:pt x="419" y="1871"/>
                  </a:lnTo>
                  <a:lnTo>
                    <a:pt x="412" y="1873"/>
                  </a:lnTo>
                  <a:lnTo>
                    <a:pt x="406" y="1877"/>
                  </a:lnTo>
                  <a:lnTo>
                    <a:pt x="398" y="1878"/>
                  </a:lnTo>
                  <a:lnTo>
                    <a:pt x="390" y="1879"/>
                  </a:lnTo>
                  <a:lnTo>
                    <a:pt x="382" y="1880"/>
                  </a:lnTo>
                  <a:lnTo>
                    <a:pt x="382" y="1880"/>
                  </a:lnTo>
                  <a:lnTo>
                    <a:pt x="369" y="1879"/>
                  </a:lnTo>
                  <a:lnTo>
                    <a:pt x="358" y="1877"/>
                  </a:lnTo>
                  <a:lnTo>
                    <a:pt x="348" y="1873"/>
                  </a:lnTo>
                  <a:lnTo>
                    <a:pt x="338" y="1869"/>
                  </a:lnTo>
                  <a:lnTo>
                    <a:pt x="330" y="1863"/>
                  </a:lnTo>
                  <a:lnTo>
                    <a:pt x="323" y="1858"/>
                  </a:lnTo>
                  <a:lnTo>
                    <a:pt x="318" y="1850"/>
                  </a:lnTo>
                  <a:lnTo>
                    <a:pt x="312" y="1842"/>
                  </a:lnTo>
                  <a:lnTo>
                    <a:pt x="309" y="1834"/>
                  </a:lnTo>
                  <a:lnTo>
                    <a:pt x="306" y="1827"/>
                  </a:lnTo>
                  <a:lnTo>
                    <a:pt x="301" y="1809"/>
                  </a:lnTo>
                  <a:lnTo>
                    <a:pt x="299" y="1792"/>
                  </a:lnTo>
                  <a:lnTo>
                    <a:pt x="298" y="1778"/>
                  </a:lnTo>
                  <a:lnTo>
                    <a:pt x="298" y="1778"/>
                  </a:lnTo>
                  <a:close/>
                  <a:moveTo>
                    <a:pt x="1143" y="1874"/>
                  </a:moveTo>
                  <a:lnTo>
                    <a:pt x="1087" y="1874"/>
                  </a:lnTo>
                  <a:lnTo>
                    <a:pt x="1087" y="1651"/>
                  </a:lnTo>
                  <a:lnTo>
                    <a:pt x="1143" y="1651"/>
                  </a:lnTo>
                  <a:lnTo>
                    <a:pt x="1143" y="1670"/>
                  </a:lnTo>
                  <a:lnTo>
                    <a:pt x="1143" y="1670"/>
                  </a:lnTo>
                  <a:lnTo>
                    <a:pt x="1148" y="1664"/>
                  </a:lnTo>
                  <a:lnTo>
                    <a:pt x="1154" y="1659"/>
                  </a:lnTo>
                  <a:lnTo>
                    <a:pt x="1160" y="1655"/>
                  </a:lnTo>
                  <a:lnTo>
                    <a:pt x="1167" y="1652"/>
                  </a:lnTo>
                  <a:lnTo>
                    <a:pt x="1175" y="1649"/>
                  </a:lnTo>
                  <a:lnTo>
                    <a:pt x="1182" y="1648"/>
                  </a:lnTo>
                  <a:lnTo>
                    <a:pt x="1190" y="1646"/>
                  </a:lnTo>
                  <a:lnTo>
                    <a:pt x="1198" y="1645"/>
                  </a:lnTo>
                  <a:lnTo>
                    <a:pt x="1198" y="1645"/>
                  </a:lnTo>
                  <a:lnTo>
                    <a:pt x="1208" y="1646"/>
                  </a:lnTo>
                  <a:lnTo>
                    <a:pt x="1217" y="1648"/>
                  </a:lnTo>
                  <a:lnTo>
                    <a:pt x="1226" y="1650"/>
                  </a:lnTo>
                  <a:lnTo>
                    <a:pt x="1234" y="1652"/>
                  </a:lnTo>
                  <a:lnTo>
                    <a:pt x="1242" y="1655"/>
                  </a:lnTo>
                  <a:lnTo>
                    <a:pt x="1248" y="1661"/>
                  </a:lnTo>
                  <a:lnTo>
                    <a:pt x="1254" y="1665"/>
                  </a:lnTo>
                  <a:lnTo>
                    <a:pt x="1259" y="1672"/>
                  </a:lnTo>
                  <a:lnTo>
                    <a:pt x="1265" y="1679"/>
                  </a:lnTo>
                  <a:lnTo>
                    <a:pt x="1268" y="1686"/>
                  </a:lnTo>
                  <a:lnTo>
                    <a:pt x="1273" y="1694"/>
                  </a:lnTo>
                  <a:lnTo>
                    <a:pt x="1275" y="1703"/>
                  </a:lnTo>
                  <a:lnTo>
                    <a:pt x="1277" y="1713"/>
                  </a:lnTo>
                  <a:lnTo>
                    <a:pt x="1279" y="1724"/>
                  </a:lnTo>
                  <a:lnTo>
                    <a:pt x="1280" y="1735"/>
                  </a:lnTo>
                  <a:lnTo>
                    <a:pt x="1280" y="1748"/>
                  </a:lnTo>
                  <a:lnTo>
                    <a:pt x="1280" y="1874"/>
                  </a:lnTo>
                  <a:lnTo>
                    <a:pt x="1225" y="1874"/>
                  </a:lnTo>
                  <a:lnTo>
                    <a:pt x="1225" y="1751"/>
                  </a:lnTo>
                  <a:lnTo>
                    <a:pt x="1225" y="1751"/>
                  </a:lnTo>
                  <a:lnTo>
                    <a:pt x="1225" y="1738"/>
                  </a:lnTo>
                  <a:lnTo>
                    <a:pt x="1223" y="1727"/>
                  </a:lnTo>
                  <a:lnTo>
                    <a:pt x="1219" y="1718"/>
                  </a:lnTo>
                  <a:lnTo>
                    <a:pt x="1215" y="1710"/>
                  </a:lnTo>
                  <a:lnTo>
                    <a:pt x="1209" y="1704"/>
                  </a:lnTo>
                  <a:lnTo>
                    <a:pt x="1203" y="1700"/>
                  </a:lnTo>
                  <a:lnTo>
                    <a:pt x="1195" y="1698"/>
                  </a:lnTo>
                  <a:lnTo>
                    <a:pt x="1185" y="1696"/>
                  </a:lnTo>
                  <a:lnTo>
                    <a:pt x="1185" y="1696"/>
                  </a:lnTo>
                  <a:lnTo>
                    <a:pt x="1175" y="1698"/>
                  </a:lnTo>
                  <a:lnTo>
                    <a:pt x="1166" y="1700"/>
                  </a:lnTo>
                  <a:lnTo>
                    <a:pt x="1159" y="1704"/>
                  </a:lnTo>
                  <a:lnTo>
                    <a:pt x="1154" y="1710"/>
                  </a:lnTo>
                  <a:lnTo>
                    <a:pt x="1148" y="1718"/>
                  </a:lnTo>
                  <a:lnTo>
                    <a:pt x="1145" y="1728"/>
                  </a:lnTo>
                  <a:lnTo>
                    <a:pt x="1143" y="1739"/>
                  </a:lnTo>
                  <a:lnTo>
                    <a:pt x="1143" y="1751"/>
                  </a:lnTo>
                  <a:lnTo>
                    <a:pt x="1143" y="1874"/>
                  </a:lnTo>
                  <a:close/>
                  <a:moveTo>
                    <a:pt x="597" y="1762"/>
                  </a:moveTo>
                  <a:lnTo>
                    <a:pt x="597" y="1874"/>
                  </a:lnTo>
                  <a:lnTo>
                    <a:pt x="541" y="1874"/>
                  </a:lnTo>
                  <a:lnTo>
                    <a:pt x="541" y="1651"/>
                  </a:lnTo>
                  <a:lnTo>
                    <a:pt x="597" y="1651"/>
                  </a:lnTo>
                  <a:lnTo>
                    <a:pt x="597" y="1762"/>
                  </a:lnTo>
                  <a:close/>
                  <a:moveTo>
                    <a:pt x="646" y="1585"/>
                  </a:moveTo>
                  <a:lnTo>
                    <a:pt x="701" y="1558"/>
                  </a:lnTo>
                  <a:lnTo>
                    <a:pt x="701" y="1760"/>
                  </a:lnTo>
                  <a:lnTo>
                    <a:pt x="701" y="1874"/>
                  </a:lnTo>
                  <a:lnTo>
                    <a:pt x="646" y="1874"/>
                  </a:lnTo>
                  <a:lnTo>
                    <a:pt x="646" y="1585"/>
                  </a:lnTo>
                  <a:close/>
                  <a:moveTo>
                    <a:pt x="877" y="1666"/>
                  </a:moveTo>
                  <a:lnTo>
                    <a:pt x="877" y="1666"/>
                  </a:lnTo>
                  <a:lnTo>
                    <a:pt x="873" y="1661"/>
                  </a:lnTo>
                  <a:lnTo>
                    <a:pt x="867" y="1658"/>
                  </a:lnTo>
                  <a:lnTo>
                    <a:pt x="860" y="1653"/>
                  </a:lnTo>
                  <a:lnTo>
                    <a:pt x="855" y="1651"/>
                  </a:lnTo>
                  <a:lnTo>
                    <a:pt x="848" y="1649"/>
                  </a:lnTo>
                  <a:lnTo>
                    <a:pt x="841" y="1646"/>
                  </a:lnTo>
                  <a:lnTo>
                    <a:pt x="828" y="1645"/>
                  </a:lnTo>
                  <a:lnTo>
                    <a:pt x="828" y="1645"/>
                  </a:lnTo>
                  <a:lnTo>
                    <a:pt x="818" y="1646"/>
                  </a:lnTo>
                  <a:lnTo>
                    <a:pt x="808" y="1648"/>
                  </a:lnTo>
                  <a:lnTo>
                    <a:pt x="799" y="1650"/>
                  </a:lnTo>
                  <a:lnTo>
                    <a:pt x="791" y="1653"/>
                  </a:lnTo>
                  <a:lnTo>
                    <a:pt x="784" y="1658"/>
                  </a:lnTo>
                  <a:lnTo>
                    <a:pt x="776" y="1663"/>
                  </a:lnTo>
                  <a:lnTo>
                    <a:pt x="769" y="1670"/>
                  </a:lnTo>
                  <a:lnTo>
                    <a:pt x="764" y="1676"/>
                  </a:lnTo>
                  <a:lnTo>
                    <a:pt x="758" y="1684"/>
                  </a:lnTo>
                  <a:lnTo>
                    <a:pt x="754" y="1693"/>
                  </a:lnTo>
                  <a:lnTo>
                    <a:pt x="749" y="1702"/>
                  </a:lnTo>
                  <a:lnTo>
                    <a:pt x="746" y="1712"/>
                  </a:lnTo>
                  <a:lnTo>
                    <a:pt x="744" y="1723"/>
                  </a:lnTo>
                  <a:lnTo>
                    <a:pt x="741" y="1735"/>
                  </a:lnTo>
                  <a:lnTo>
                    <a:pt x="740" y="1748"/>
                  </a:lnTo>
                  <a:lnTo>
                    <a:pt x="740" y="1760"/>
                  </a:lnTo>
                  <a:lnTo>
                    <a:pt x="740" y="1760"/>
                  </a:lnTo>
                  <a:lnTo>
                    <a:pt x="740" y="1774"/>
                  </a:lnTo>
                  <a:lnTo>
                    <a:pt x="741" y="1787"/>
                  </a:lnTo>
                  <a:lnTo>
                    <a:pt x="744" y="1799"/>
                  </a:lnTo>
                  <a:lnTo>
                    <a:pt x="746" y="1810"/>
                  </a:lnTo>
                  <a:lnTo>
                    <a:pt x="749" y="1821"/>
                  </a:lnTo>
                  <a:lnTo>
                    <a:pt x="752" y="1831"/>
                  </a:lnTo>
                  <a:lnTo>
                    <a:pt x="757" y="1840"/>
                  </a:lnTo>
                  <a:lnTo>
                    <a:pt x="762" y="1848"/>
                  </a:lnTo>
                  <a:lnTo>
                    <a:pt x="769" y="1856"/>
                  </a:lnTo>
                  <a:lnTo>
                    <a:pt x="775" y="1861"/>
                  </a:lnTo>
                  <a:lnTo>
                    <a:pt x="783" y="1867"/>
                  </a:lnTo>
                  <a:lnTo>
                    <a:pt x="790" y="1871"/>
                  </a:lnTo>
                  <a:lnTo>
                    <a:pt x="798" y="1874"/>
                  </a:lnTo>
                  <a:lnTo>
                    <a:pt x="807" y="1878"/>
                  </a:lnTo>
                  <a:lnTo>
                    <a:pt x="817" y="1879"/>
                  </a:lnTo>
                  <a:lnTo>
                    <a:pt x="827" y="1880"/>
                  </a:lnTo>
                  <a:lnTo>
                    <a:pt x="827" y="1880"/>
                  </a:lnTo>
                  <a:lnTo>
                    <a:pt x="834" y="1879"/>
                  </a:lnTo>
                  <a:lnTo>
                    <a:pt x="840" y="1878"/>
                  </a:lnTo>
                  <a:lnTo>
                    <a:pt x="847" y="1877"/>
                  </a:lnTo>
                  <a:lnTo>
                    <a:pt x="854" y="1874"/>
                  </a:lnTo>
                  <a:lnTo>
                    <a:pt x="859" y="1871"/>
                  </a:lnTo>
                  <a:lnTo>
                    <a:pt x="866" y="1868"/>
                  </a:lnTo>
                  <a:lnTo>
                    <a:pt x="871" y="1863"/>
                  </a:lnTo>
                  <a:lnTo>
                    <a:pt x="877" y="1858"/>
                  </a:lnTo>
                  <a:lnTo>
                    <a:pt x="877" y="1874"/>
                  </a:lnTo>
                  <a:lnTo>
                    <a:pt x="933" y="1874"/>
                  </a:lnTo>
                  <a:lnTo>
                    <a:pt x="933" y="1558"/>
                  </a:lnTo>
                  <a:lnTo>
                    <a:pt x="877" y="1585"/>
                  </a:lnTo>
                  <a:lnTo>
                    <a:pt x="877" y="1666"/>
                  </a:lnTo>
                  <a:close/>
                  <a:moveTo>
                    <a:pt x="838" y="1829"/>
                  </a:moveTo>
                  <a:lnTo>
                    <a:pt x="838" y="1829"/>
                  </a:lnTo>
                  <a:lnTo>
                    <a:pt x="831" y="1828"/>
                  </a:lnTo>
                  <a:lnTo>
                    <a:pt x="824" y="1825"/>
                  </a:lnTo>
                  <a:lnTo>
                    <a:pt x="817" y="1822"/>
                  </a:lnTo>
                  <a:lnTo>
                    <a:pt x="810" y="1815"/>
                  </a:lnTo>
                  <a:lnTo>
                    <a:pt x="805" y="1807"/>
                  </a:lnTo>
                  <a:lnTo>
                    <a:pt x="800" y="1794"/>
                  </a:lnTo>
                  <a:lnTo>
                    <a:pt x="797" y="1779"/>
                  </a:lnTo>
                  <a:lnTo>
                    <a:pt x="796" y="1759"/>
                  </a:lnTo>
                  <a:lnTo>
                    <a:pt x="796" y="1759"/>
                  </a:lnTo>
                  <a:lnTo>
                    <a:pt x="797" y="1741"/>
                  </a:lnTo>
                  <a:lnTo>
                    <a:pt x="800" y="1728"/>
                  </a:lnTo>
                  <a:lnTo>
                    <a:pt x="805" y="1717"/>
                  </a:lnTo>
                  <a:lnTo>
                    <a:pt x="810" y="1709"/>
                  </a:lnTo>
                  <a:lnTo>
                    <a:pt x="816" y="1702"/>
                  </a:lnTo>
                  <a:lnTo>
                    <a:pt x="824" y="1699"/>
                  </a:lnTo>
                  <a:lnTo>
                    <a:pt x="830" y="1696"/>
                  </a:lnTo>
                  <a:lnTo>
                    <a:pt x="838" y="1696"/>
                  </a:lnTo>
                  <a:lnTo>
                    <a:pt x="838" y="1696"/>
                  </a:lnTo>
                  <a:lnTo>
                    <a:pt x="845" y="1696"/>
                  </a:lnTo>
                  <a:lnTo>
                    <a:pt x="851" y="1699"/>
                  </a:lnTo>
                  <a:lnTo>
                    <a:pt x="858" y="1701"/>
                  </a:lnTo>
                  <a:lnTo>
                    <a:pt x="863" y="1704"/>
                  </a:lnTo>
                  <a:lnTo>
                    <a:pt x="867" y="1708"/>
                  </a:lnTo>
                  <a:lnTo>
                    <a:pt x="871" y="1711"/>
                  </a:lnTo>
                  <a:lnTo>
                    <a:pt x="877" y="1719"/>
                  </a:lnTo>
                  <a:lnTo>
                    <a:pt x="877" y="1807"/>
                  </a:lnTo>
                  <a:lnTo>
                    <a:pt x="877" y="1807"/>
                  </a:lnTo>
                  <a:lnTo>
                    <a:pt x="870" y="1814"/>
                  </a:lnTo>
                  <a:lnTo>
                    <a:pt x="863" y="1821"/>
                  </a:lnTo>
                  <a:lnTo>
                    <a:pt x="858" y="1824"/>
                  </a:lnTo>
                  <a:lnTo>
                    <a:pt x="851" y="1827"/>
                  </a:lnTo>
                  <a:lnTo>
                    <a:pt x="846" y="1828"/>
                  </a:lnTo>
                  <a:lnTo>
                    <a:pt x="838" y="1829"/>
                  </a:lnTo>
                  <a:lnTo>
                    <a:pt x="838" y="1829"/>
                  </a:lnTo>
                  <a:close/>
                  <a:moveTo>
                    <a:pt x="2084" y="1645"/>
                  </a:moveTo>
                  <a:lnTo>
                    <a:pt x="2084" y="1645"/>
                  </a:lnTo>
                  <a:lnTo>
                    <a:pt x="2079" y="1646"/>
                  </a:lnTo>
                  <a:lnTo>
                    <a:pt x="2072" y="1648"/>
                  </a:lnTo>
                  <a:lnTo>
                    <a:pt x="2059" y="1651"/>
                  </a:lnTo>
                  <a:lnTo>
                    <a:pt x="2046" y="1658"/>
                  </a:lnTo>
                  <a:lnTo>
                    <a:pt x="2035" y="1666"/>
                  </a:lnTo>
                  <a:lnTo>
                    <a:pt x="2035" y="1563"/>
                  </a:lnTo>
                  <a:lnTo>
                    <a:pt x="1980" y="1591"/>
                  </a:lnTo>
                  <a:lnTo>
                    <a:pt x="1980" y="1874"/>
                  </a:lnTo>
                  <a:lnTo>
                    <a:pt x="2035" y="1874"/>
                  </a:lnTo>
                  <a:lnTo>
                    <a:pt x="2035" y="1858"/>
                  </a:lnTo>
                  <a:lnTo>
                    <a:pt x="2035" y="1858"/>
                  </a:lnTo>
                  <a:lnTo>
                    <a:pt x="2040" y="1863"/>
                  </a:lnTo>
                  <a:lnTo>
                    <a:pt x="2046" y="1868"/>
                  </a:lnTo>
                  <a:lnTo>
                    <a:pt x="2052" y="1871"/>
                  </a:lnTo>
                  <a:lnTo>
                    <a:pt x="2059" y="1874"/>
                  </a:lnTo>
                  <a:lnTo>
                    <a:pt x="2064" y="1877"/>
                  </a:lnTo>
                  <a:lnTo>
                    <a:pt x="2072" y="1878"/>
                  </a:lnTo>
                  <a:lnTo>
                    <a:pt x="2079" y="1879"/>
                  </a:lnTo>
                  <a:lnTo>
                    <a:pt x="2085" y="1880"/>
                  </a:lnTo>
                  <a:lnTo>
                    <a:pt x="2085" y="1880"/>
                  </a:lnTo>
                  <a:lnTo>
                    <a:pt x="2095" y="1879"/>
                  </a:lnTo>
                  <a:lnTo>
                    <a:pt x="2105" y="1878"/>
                  </a:lnTo>
                  <a:lnTo>
                    <a:pt x="2114" y="1876"/>
                  </a:lnTo>
                  <a:lnTo>
                    <a:pt x="2123" y="1871"/>
                  </a:lnTo>
                  <a:lnTo>
                    <a:pt x="2131" y="1867"/>
                  </a:lnTo>
                  <a:lnTo>
                    <a:pt x="2137" y="1862"/>
                  </a:lnTo>
                  <a:lnTo>
                    <a:pt x="2144" y="1856"/>
                  </a:lnTo>
                  <a:lnTo>
                    <a:pt x="2150" y="1849"/>
                  </a:lnTo>
                  <a:lnTo>
                    <a:pt x="2155" y="1840"/>
                  </a:lnTo>
                  <a:lnTo>
                    <a:pt x="2160" y="1831"/>
                  </a:lnTo>
                  <a:lnTo>
                    <a:pt x="2163" y="1821"/>
                  </a:lnTo>
                  <a:lnTo>
                    <a:pt x="2166" y="1811"/>
                  </a:lnTo>
                  <a:lnTo>
                    <a:pt x="2170" y="1800"/>
                  </a:lnTo>
                  <a:lnTo>
                    <a:pt x="2171" y="1788"/>
                  </a:lnTo>
                  <a:lnTo>
                    <a:pt x="2172" y="1774"/>
                  </a:lnTo>
                  <a:lnTo>
                    <a:pt x="2173" y="1760"/>
                  </a:lnTo>
                  <a:lnTo>
                    <a:pt x="2173" y="1760"/>
                  </a:lnTo>
                  <a:lnTo>
                    <a:pt x="2172" y="1748"/>
                  </a:lnTo>
                  <a:lnTo>
                    <a:pt x="2171" y="1735"/>
                  </a:lnTo>
                  <a:lnTo>
                    <a:pt x="2169" y="1723"/>
                  </a:lnTo>
                  <a:lnTo>
                    <a:pt x="2166" y="1712"/>
                  </a:lnTo>
                  <a:lnTo>
                    <a:pt x="2163" y="1702"/>
                  </a:lnTo>
                  <a:lnTo>
                    <a:pt x="2159" y="1693"/>
                  </a:lnTo>
                  <a:lnTo>
                    <a:pt x="2154" y="1684"/>
                  </a:lnTo>
                  <a:lnTo>
                    <a:pt x="2149" y="1676"/>
                  </a:lnTo>
                  <a:lnTo>
                    <a:pt x="2143" y="1670"/>
                  </a:lnTo>
                  <a:lnTo>
                    <a:pt x="2136" y="1663"/>
                  </a:lnTo>
                  <a:lnTo>
                    <a:pt x="2129" y="1658"/>
                  </a:lnTo>
                  <a:lnTo>
                    <a:pt x="2121" y="1653"/>
                  </a:lnTo>
                  <a:lnTo>
                    <a:pt x="2113" y="1650"/>
                  </a:lnTo>
                  <a:lnTo>
                    <a:pt x="2104" y="1648"/>
                  </a:lnTo>
                  <a:lnTo>
                    <a:pt x="2094" y="1646"/>
                  </a:lnTo>
                  <a:lnTo>
                    <a:pt x="2084" y="1645"/>
                  </a:lnTo>
                  <a:lnTo>
                    <a:pt x="2084" y="1645"/>
                  </a:lnTo>
                  <a:close/>
                  <a:moveTo>
                    <a:pt x="2074" y="1696"/>
                  </a:moveTo>
                  <a:lnTo>
                    <a:pt x="2074" y="1696"/>
                  </a:lnTo>
                  <a:lnTo>
                    <a:pt x="2082" y="1698"/>
                  </a:lnTo>
                  <a:lnTo>
                    <a:pt x="2090" y="1700"/>
                  </a:lnTo>
                  <a:lnTo>
                    <a:pt x="2096" y="1704"/>
                  </a:lnTo>
                  <a:lnTo>
                    <a:pt x="2103" y="1711"/>
                  </a:lnTo>
                  <a:lnTo>
                    <a:pt x="2109" y="1719"/>
                  </a:lnTo>
                  <a:lnTo>
                    <a:pt x="2112" y="1730"/>
                  </a:lnTo>
                  <a:lnTo>
                    <a:pt x="2115" y="1743"/>
                  </a:lnTo>
                  <a:lnTo>
                    <a:pt x="2116" y="1759"/>
                  </a:lnTo>
                  <a:lnTo>
                    <a:pt x="2116" y="1759"/>
                  </a:lnTo>
                  <a:lnTo>
                    <a:pt x="2115" y="1775"/>
                  </a:lnTo>
                  <a:lnTo>
                    <a:pt x="2113" y="1790"/>
                  </a:lnTo>
                  <a:lnTo>
                    <a:pt x="2111" y="1801"/>
                  </a:lnTo>
                  <a:lnTo>
                    <a:pt x="2106" y="1811"/>
                  </a:lnTo>
                  <a:lnTo>
                    <a:pt x="2100" y="1819"/>
                  </a:lnTo>
                  <a:lnTo>
                    <a:pt x="2093" y="1824"/>
                  </a:lnTo>
                  <a:lnTo>
                    <a:pt x="2085" y="1828"/>
                  </a:lnTo>
                  <a:lnTo>
                    <a:pt x="2075" y="1829"/>
                  </a:lnTo>
                  <a:lnTo>
                    <a:pt x="2075" y="1829"/>
                  </a:lnTo>
                  <a:lnTo>
                    <a:pt x="2067" y="1828"/>
                  </a:lnTo>
                  <a:lnTo>
                    <a:pt x="2061" y="1827"/>
                  </a:lnTo>
                  <a:lnTo>
                    <a:pt x="2055" y="1823"/>
                  </a:lnTo>
                  <a:lnTo>
                    <a:pt x="2050" y="1821"/>
                  </a:lnTo>
                  <a:lnTo>
                    <a:pt x="2041" y="1813"/>
                  </a:lnTo>
                  <a:lnTo>
                    <a:pt x="2035" y="1808"/>
                  </a:lnTo>
                  <a:lnTo>
                    <a:pt x="2035" y="1719"/>
                  </a:lnTo>
                  <a:lnTo>
                    <a:pt x="2035" y="1719"/>
                  </a:lnTo>
                  <a:lnTo>
                    <a:pt x="2039" y="1714"/>
                  </a:lnTo>
                  <a:lnTo>
                    <a:pt x="2043" y="1710"/>
                  </a:lnTo>
                  <a:lnTo>
                    <a:pt x="2047" y="1705"/>
                  </a:lnTo>
                  <a:lnTo>
                    <a:pt x="2052" y="1702"/>
                  </a:lnTo>
                  <a:lnTo>
                    <a:pt x="2057" y="1700"/>
                  </a:lnTo>
                  <a:lnTo>
                    <a:pt x="2063" y="1698"/>
                  </a:lnTo>
                  <a:lnTo>
                    <a:pt x="2069" y="1696"/>
                  </a:lnTo>
                  <a:lnTo>
                    <a:pt x="2074" y="1696"/>
                  </a:lnTo>
                  <a:lnTo>
                    <a:pt x="2074" y="1696"/>
                  </a:lnTo>
                  <a:close/>
                  <a:moveTo>
                    <a:pt x="1455" y="1666"/>
                  </a:moveTo>
                  <a:lnTo>
                    <a:pt x="1455" y="1666"/>
                  </a:lnTo>
                  <a:lnTo>
                    <a:pt x="1451" y="1662"/>
                  </a:lnTo>
                  <a:lnTo>
                    <a:pt x="1445" y="1658"/>
                  </a:lnTo>
                  <a:lnTo>
                    <a:pt x="1438" y="1654"/>
                  </a:lnTo>
                  <a:lnTo>
                    <a:pt x="1433" y="1651"/>
                  </a:lnTo>
                  <a:lnTo>
                    <a:pt x="1426" y="1649"/>
                  </a:lnTo>
                  <a:lnTo>
                    <a:pt x="1419" y="1646"/>
                  </a:lnTo>
                  <a:lnTo>
                    <a:pt x="1413" y="1646"/>
                  </a:lnTo>
                  <a:lnTo>
                    <a:pt x="1406" y="1645"/>
                  </a:lnTo>
                  <a:lnTo>
                    <a:pt x="1406" y="1645"/>
                  </a:lnTo>
                  <a:lnTo>
                    <a:pt x="1396" y="1646"/>
                  </a:lnTo>
                  <a:lnTo>
                    <a:pt x="1386" y="1648"/>
                  </a:lnTo>
                  <a:lnTo>
                    <a:pt x="1377" y="1650"/>
                  </a:lnTo>
                  <a:lnTo>
                    <a:pt x="1369" y="1653"/>
                  </a:lnTo>
                  <a:lnTo>
                    <a:pt x="1362" y="1658"/>
                  </a:lnTo>
                  <a:lnTo>
                    <a:pt x="1354" y="1663"/>
                  </a:lnTo>
                  <a:lnTo>
                    <a:pt x="1347" y="1670"/>
                  </a:lnTo>
                  <a:lnTo>
                    <a:pt x="1342" y="1676"/>
                  </a:lnTo>
                  <a:lnTo>
                    <a:pt x="1336" y="1684"/>
                  </a:lnTo>
                  <a:lnTo>
                    <a:pt x="1332" y="1693"/>
                  </a:lnTo>
                  <a:lnTo>
                    <a:pt x="1327" y="1702"/>
                  </a:lnTo>
                  <a:lnTo>
                    <a:pt x="1324" y="1712"/>
                  </a:lnTo>
                  <a:lnTo>
                    <a:pt x="1322" y="1723"/>
                  </a:lnTo>
                  <a:lnTo>
                    <a:pt x="1319" y="1735"/>
                  </a:lnTo>
                  <a:lnTo>
                    <a:pt x="1318" y="1748"/>
                  </a:lnTo>
                  <a:lnTo>
                    <a:pt x="1318" y="1760"/>
                  </a:lnTo>
                  <a:lnTo>
                    <a:pt x="1318" y="1760"/>
                  </a:lnTo>
                  <a:lnTo>
                    <a:pt x="1318" y="1774"/>
                  </a:lnTo>
                  <a:lnTo>
                    <a:pt x="1319" y="1787"/>
                  </a:lnTo>
                  <a:lnTo>
                    <a:pt x="1322" y="1799"/>
                  </a:lnTo>
                  <a:lnTo>
                    <a:pt x="1324" y="1810"/>
                  </a:lnTo>
                  <a:lnTo>
                    <a:pt x="1327" y="1821"/>
                  </a:lnTo>
                  <a:lnTo>
                    <a:pt x="1330" y="1831"/>
                  </a:lnTo>
                  <a:lnTo>
                    <a:pt x="1336" y="1840"/>
                  </a:lnTo>
                  <a:lnTo>
                    <a:pt x="1340" y="1848"/>
                  </a:lnTo>
                  <a:lnTo>
                    <a:pt x="1347" y="1856"/>
                  </a:lnTo>
                  <a:lnTo>
                    <a:pt x="1353" y="1861"/>
                  </a:lnTo>
                  <a:lnTo>
                    <a:pt x="1360" y="1867"/>
                  </a:lnTo>
                  <a:lnTo>
                    <a:pt x="1368" y="1871"/>
                  </a:lnTo>
                  <a:lnTo>
                    <a:pt x="1376" y="1874"/>
                  </a:lnTo>
                  <a:lnTo>
                    <a:pt x="1385" y="1878"/>
                  </a:lnTo>
                  <a:lnTo>
                    <a:pt x="1395" y="1879"/>
                  </a:lnTo>
                  <a:lnTo>
                    <a:pt x="1405" y="1879"/>
                  </a:lnTo>
                  <a:lnTo>
                    <a:pt x="1405" y="1879"/>
                  </a:lnTo>
                  <a:lnTo>
                    <a:pt x="1412" y="1879"/>
                  </a:lnTo>
                  <a:lnTo>
                    <a:pt x="1418" y="1878"/>
                  </a:lnTo>
                  <a:lnTo>
                    <a:pt x="1425" y="1877"/>
                  </a:lnTo>
                  <a:lnTo>
                    <a:pt x="1432" y="1874"/>
                  </a:lnTo>
                  <a:lnTo>
                    <a:pt x="1438" y="1871"/>
                  </a:lnTo>
                  <a:lnTo>
                    <a:pt x="1444" y="1867"/>
                  </a:lnTo>
                  <a:lnTo>
                    <a:pt x="1449" y="1863"/>
                  </a:lnTo>
                  <a:lnTo>
                    <a:pt x="1455" y="1858"/>
                  </a:lnTo>
                  <a:lnTo>
                    <a:pt x="1455" y="1863"/>
                  </a:lnTo>
                  <a:lnTo>
                    <a:pt x="1455" y="1863"/>
                  </a:lnTo>
                  <a:lnTo>
                    <a:pt x="1455" y="1872"/>
                  </a:lnTo>
                  <a:lnTo>
                    <a:pt x="1454" y="1882"/>
                  </a:lnTo>
                  <a:lnTo>
                    <a:pt x="1452" y="1892"/>
                  </a:lnTo>
                  <a:lnTo>
                    <a:pt x="1449" y="1897"/>
                  </a:lnTo>
                  <a:lnTo>
                    <a:pt x="1446" y="1901"/>
                  </a:lnTo>
                  <a:lnTo>
                    <a:pt x="1443" y="1906"/>
                  </a:lnTo>
                  <a:lnTo>
                    <a:pt x="1438" y="1910"/>
                  </a:lnTo>
                  <a:lnTo>
                    <a:pt x="1432" y="1913"/>
                  </a:lnTo>
                  <a:lnTo>
                    <a:pt x="1425" y="1916"/>
                  </a:lnTo>
                  <a:lnTo>
                    <a:pt x="1417" y="1919"/>
                  </a:lnTo>
                  <a:lnTo>
                    <a:pt x="1407" y="1920"/>
                  </a:lnTo>
                  <a:lnTo>
                    <a:pt x="1396" y="1922"/>
                  </a:lnTo>
                  <a:lnTo>
                    <a:pt x="1384" y="1922"/>
                  </a:lnTo>
                  <a:lnTo>
                    <a:pt x="1382" y="1922"/>
                  </a:lnTo>
                  <a:lnTo>
                    <a:pt x="1401" y="1966"/>
                  </a:lnTo>
                  <a:lnTo>
                    <a:pt x="1402" y="1966"/>
                  </a:lnTo>
                  <a:lnTo>
                    <a:pt x="1402" y="1966"/>
                  </a:lnTo>
                  <a:lnTo>
                    <a:pt x="1415" y="1966"/>
                  </a:lnTo>
                  <a:lnTo>
                    <a:pt x="1427" y="1963"/>
                  </a:lnTo>
                  <a:lnTo>
                    <a:pt x="1439" y="1961"/>
                  </a:lnTo>
                  <a:lnTo>
                    <a:pt x="1449" y="1958"/>
                  </a:lnTo>
                  <a:lnTo>
                    <a:pt x="1459" y="1954"/>
                  </a:lnTo>
                  <a:lnTo>
                    <a:pt x="1468" y="1950"/>
                  </a:lnTo>
                  <a:lnTo>
                    <a:pt x="1476" y="1943"/>
                  </a:lnTo>
                  <a:lnTo>
                    <a:pt x="1484" y="1938"/>
                  </a:lnTo>
                  <a:lnTo>
                    <a:pt x="1491" y="1930"/>
                  </a:lnTo>
                  <a:lnTo>
                    <a:pt x="1495" y="1921"/>
                  </a:lnTo>
                  <a:lnTo>
                    <a:pt x="1501" y="1912"/>
                  </a:lnTo>
                  <a:lnTo>
                    <a:pt x="1504" y="1902"/>
                  </a:lnTo>
                  <a:lnTo>
                    <a:pt x="1507" y="1891"/>
                  </a:lnTo>
                  <a:lnTo>
                    <a:pt x="1509" y="1880"/>
                  </a:lnTo>
                  <a:lnTo>
                    <a:pt x="1511" y="1868"/>
                  </a:lnTo>
                  <a:lnTo>
                    <a:pt x="1511" y="1853"/>
                  </a:lnTo>
                  <a:lnTo>
                    <a:pt x="1511" y="1651"/>
                  </a:lnTo>
                  <a:lnTo>
                    <a:pt x="1455" y="1651"/>
                  </a:lnTo>
                  <a:lnTo>
                    <a:pt x="1455" y="1666"/>
                  </a:lnTo>
                  <a:close/>
                  <a:moveTo>
                    <a:pt x="1455" y="1719"/>
                  </a:moveTo>
                  <a:lnTo>
                    <a:pt x="1455" y="1807"/>
                  </a:lnTo>
                  <a:lnTo>
                    <a:pt x="1455" y="1807"/>
                  </a:lnTo>
                  <a:lnTo>
                    <a:pt x="1448" y="1814"/>
                  </a:lnTo>
                  <a:lnTo>
                    <a:pt x="1439" y="1822"/>
                  </a:lnTo>
                  <a:lnTo>
                    <a:pt x="1435" y="1824"/>
                  </a:lnTo>
                  <a:lnTo>
                    <a:pt x="1429" y="1827"/>
                  </a:lnTo>
                  <a:lnTo>
                    <a:pt x="1423" y="1828"/>
                  </a:lnTo>
                  <a:lnTo>
                    <a:pt x="1416" y="1829"/>
                  </a:lnTo>
                  <a:lnTo>
                    <a:pt x="1416" y="1829"/>
                  </a:lnTo>
                  <a:lnTo>
                    <a:pt x="1408" y="1828"/>
                  </a:lnTo>
                  <a:lnTo>
                    <a:pt x="1402" y="1825"/>
                  </a:lnTo>
                  <a:lnTo>
                    <a:pt x="1394" y="1821"/>
                  </a:lnTo>
                  <a:lnTo>
                    <a:pt x="1388" y="1815"/>
                  </a:lnTo>
                  <a:lnTo>
                    <a:pt x="1383" y="1807"/>
                  </a:lnTo>
                  <a:lnTo>
                    <a:pt x="1378" y="1794"/>
                  </a:lnTo>
                  <a:lnTo>
                    <a:pt x="1375" y="1779"/>
                  </a:lnTo>
                  <a:lnTo>
                    <a:pt x="1374" y="1759"/>
                  </a:lnTo>
                  <a:lnTo>
                    <a:pt x="1374" y="1759"/>
                  </a:lnTo>
                  <a:lnTo>
                    <a:pt x="1375" y="1741"/>
                  </a:lnTo>
                  <a:lnTo>
                    <a:pt x="1378" y="1728"/>
                  </a:lnTo>
                  <a:lnTo>
                    <a:pt x="1383" y="1717"/>
                  </a:lnTo>
                  <a:lnTo>
                    <a:pt x="1388" y="1709"/>
                  </a:lnTo>
                  <a:lnTo>
                    <a:pt x="1394" y="1702"/>
                  </a:lnTo>
                  <a:lnTo>
                    <a:pt x="1402" y="1699"/>
                  </a:lnTo>
                  <a:lnTo>
                    <a:pt x="1408" y="1696"/>
                  </a:lnTo>
                  <a:lnTo>
                    <a:pt x="1416" y="1696"/>
                  </a:lnTo>
                  <a:lnTo>
                    <a:pt x="1416" y="1696"/>
                  </a:lnTo>
                  <a:lnTo>
                    <a:pt x="1423" y="1696"/>
                  </a:lnTo>
                  <a:lnTo>
                    <a:pt x="1429" y="1699"/>
                  </a:lnTo>
                  <a:lnTo>
                    <a:pt x="1436" y="1701"/>
                  </a:lnTo>
                  <a:lnTo>
                    <a:pt x="1441" y="1703"/>
                  </a:lnTo>
                  <a:lnTo>
                    <a:pt x="1445" y="1708"/>
                  </a:lnTo>
                  <a:lnTo>
                    <a:pt x="1449" y="1711"/>
                  </a:lnTo>
                  <a:lnTo>
                    <a:pt x="1455" y="1719"/>
                  </a:lnTo>
                  <a:lnTo>
                    <a:pt x="1455" y="1719"/>
                  </a:lnTo>
                  <a:close/>
                  <a:moveTo>
                    <a:pt x="1683" y="1705"/>
                  </a:moveTo>
                  <a:lnTo>
                    <a:pt x="1683" y="1705"/>
                  </a:lnTo>
                  <a:lnTo>
                    <a:pt x="1696" y="1699"/>
                  </a:lnTo>
                  <a:lnTo>
                    <a:pt x="1709" y="1694"/>
                  </a:lnTo>
                  <a:lnTo>
                    <a:pt x="1724" y="1691"/>
                  </a:lnTo>
                  <a:lnTo>
                    <a:pt x="1740" y="1690"/>
                  </a:lnTo>
                  <a:lnTo>
                    <a:pt x="1740" y="1690"/>
                  </a:lnTo>
                  <a:lnTo>
                    <a:pt x="1750" y="1691"/>
                  </a:lnTo>
                  <a:lnTo>
                    <a:pt x="1757" y="1692"/>
                  </a:lnTo>
                  <a:lnTo>
                    <a:pt x="1764" y="1694"/>
                  </a:lnTo>
                  <a:lnTo>
                    <a:pt x="1770" y="1699"/>
                  </a:lnTo>
                  <a:lnTo>
                    <a:pt x="1774" y="1703"/>
                  </a:lnTo>
                  <a:lnTo>
                    <a:pt x="1777" y="1709"/>
                  </a:lnTo>
                  <a:lnTo>
                    <a:pt x="1780" y="1714"/>
                  </a:lnTo>
                  <a:lnTo>
                    <a:pt x="1780" y="1722"/>
                  </a:lnTo>
                  <a:lnTo>
                    <a:pt x="1780" y="1738"/>
                  </a:lnTo>
                  <a:lnTo>
                    <a:pt x="1780" y="1738"/>
                  </a:lnTo>
                  <a:lnTo>
                    <a:pt x="1770" y="1733"/>
                  </a:lnTo>
                  <a:lnTo>
                    <a:pt x="1757" y="1730"/>
                  </a:lnTo>
                  <a:lnTo>
                    <a:pt x="1745" y="1728"/>
                  </a:lnTo>
                  <a:lnTo>
                    <a:pt x="1732" y="1727"/>
                  </a:lnTo>
                  <a:lnTo>
                    <a:pt x="1732" y="1727"/>
                  </a:lnTo>
                  <a:lnTo>
                    <a:pt x="1716" y="1728"/>
                  </a:lnTo>
                  <a:lnTo>
                    <a:pt x="1701" y="1731"/>
                  </a:lnTo>
                  <a:lnTo>
                    <a:pt x="1686" y="1735"/>
                  </a:lnTo>
                  <a:lnTo>
                    <a:pt x="1678" y="1739"/>
                  </a:lnTo>
                  <a:lnTo>
                    <a:pt x="1672" y="1743"/>
                  </a:lnTo>
                  <a:lnTo>
                    <a:pt x="1666" y="1748"/>
                  </a:lnTo>
                  <a:lnTo>
                    <a:pt x="1661" y="1753"/>
                  </a:lnTo>
                  <a:lnTo>
                    <a:pt x="1655" y="1759"/>
                  </a:lnTo>
                  <a:lnTo>
                    <a:pt x="1651" y="1765"/>
                  </a:lnTo>
                  <a:lnTo>
                    <a:pt x="1647" y="1773"/>
                  </a:lnTo>
                  <a:lnTo>
                    <a:pt x="1645" y="1782"/>
                  </a:lnTo>
                  <a:lnTo>
                    <a:pt x="1644" y="1791"/>
                  </a:lnTo>
                  <a:lnTo>
                    <a:pt x="1643" y="1800"/>
                  </a:lnTo>
                  <a:lnTo>
                    <a:pt x="1643" y="1800"/>
                  </a:lnTo>
                  <a:lnTo>
                    <a:pt x="1644" y="1811"/>
                  </a:lnTo>
                  <a:lnTo>
                    <a:pt x="1645" y="1821"/>
                  </a:lnTo>
                  <a:lnTo>
                    <a:pt x="1647" y="1829"/>
                  </a:lnTo>
                  <a:lnTo>
                    <a:pt x="1651" y="1838"/>
                  </a:lnTo>
                  <a:lnTo>
                    <a:pt x="1654" y="1844"/>
                  </a:lnTo>
                  <a:lnTo>
                    <a:pt x="1659" y="1851"/>
                  </a:lnTo>
                  <a:lnTo>
                    <a:pt x="1664" y="1857"/>
                  </a:lnTo>
                  <a:lnTo>
                    <a:pt x="1671" y="1862"/>
                  </a:lnTo>
                  <a:lnTo>
                    <a:pt x="1676" y="1867"/>
                  </a:lnTo>
                  <a:lnTo>
                    <a:pt x="1683" y="1870"/>
                  </a:lnTo>
                  <a:lnTo>
                    <a:pt x="1697" y="1876"/>
                  </a:lnTo>
                  <a:lnTo>
                    <a:pt x="1712" y="1879"/>
                  </a:lnTo>
                  <a:lnTo>
                    <a:pt x="1726" y="1880"/>
                  </a:lnTo>
                  <a:lnTo>
                    <a:pt x="1726" y="1880"/>
                  </a:lnTo>
                  <a:lnTo>
                    <a:pt x="1738" y="1878"/>
                  </a:lnTo>
                  <a:lnTo>
                    <a:pt x="1746" y="1877"/>
                  </a:lnTo>
                  <a:lnTo>
                    <a:pt x="1753" y="1874"/>
                  </a:lnTo>
                  <a:lnTo>
                    <a:pt x="1761" y="1871"/>
                  </a:lnTo>
                  <a:lnTo>
                    <a:pt x="1767" y="1867"/>
                  </a:lnTo>
                  <a:lnTo>
                    <a:pt x="1774" y="1862"/>
                  </a:lnTo>
                  <a:lnTo>
                    <a:pt x="1780" y="1857"/>
                  </a:lnTo>
                  <a:lnTo>
                    <a:pt x="1780" y="1874"/>
                  </a:lnTo>
                  <a:lnTo>
                    <a:pt x="1835" y="1874"/>
                  </a:lnTo>
                  <a:lnTo>
                    <a:pt x="1835" y="1723"/>
                  </a:lnTo>
                  <a:lnTo>
                    <a:pt x="1835" y="1723"/>
                  </a:lnTo>
                  <a:lnTo>
                    <a:pt x="1835" y="1714"/>
                  </a:lnTo>
                  <a:lnTo>
                    <a:pt x="1834" y="1707"/>
                  </a:lnTo>
                  <a:lnTo>
                    <a:pt x="1832" y="1699"/>
                  </a:lnTo>
                  <a:lnTo>
                    <a:pt x="1830" y="1691"/>
                  </a:lnTo>
                  <a:lnTo>
                    <a:pt x="1825" y="1684"/>
                  </a:lnTo>
                  <a:lnTo>
                    <a:pt x="1822" y="1678"/>
                  </a:lnTo>
                  <a:lnTo>
                    <a:pt x="1816" y="1672"/>
                  </a:lnTo>
                  <a:lnTo>
                    <a:pt x="1811" y="1666"/>
                  </a:lnTo>
                  <a:lnTo>
                    <a:pt x="1805" y="1662"/>
                  </a:lnTo>
                  <a:lnTo>
                    <a:pt x="1798" y="1658"/>
                  </a:lnTo>
                  <a:lnTo>
                    <a:pt x="1791" y="1654"/>
                  </a:lnTo>
                  <a:lnTo>
                    <a:pt x="1783" y="1651"/>
                  </a:lnTo>
                  <a:lnTo>
                    <a:pt x="1774" y="1649"/>
                  </a:lnTo>
                  <a:lnTo>
                    <a:pt x="1765" y="1648"/>
                  </a:lnTo>
                  <a:lnTo>
                    <a:pt x="1755" y="1646"/>
                  </a:lnTo>
                  <a:lnTo>
                    <a:pt x="1745" y="1645"/>
                  </a:lnTo>
                  <a:lnTo>
                    <a:pt x="1745" y="1645"/>
                  </a:lnTo>
                  <a:lnTo>
                    <a:pt x="1733" y="1646"/>
                  </a:lnTo>
                  <a:lnTo>
                    <a:pt x="1723" y="1646"/>
                  </a:lnTo>
                  <a:lnTo>
                    <a:pt x="1712" y="1649"/>
                  </a:lnTo>
                  <a:lnTo>
                    <a:pt x="1701" y="1651"/>
                  </a:lnTo>
                  <a:lnTo>
                    <a:pt x="1691" y="1654"/>
                  </a:lnTo>
                  <a:lnTo>
                    <a:pt x="1681" y="1658"/>
                  </a:lnTo>
                  <a:lnTo>
                    <a:pt x="1671" y="1662"/>
                  </a:lnTo>
                  <a:lnTo>
                    <a:pt x="1661" y="1668"/>
                  </a:lnTo>
                  <a:lnTo>
                    <a:pt x="1683" y="1705"/>
                  </a:lnTo>
                  <a:close/>
                  <a:moveTo>
                    <a:pt x="1698" y="1800"/>
                  </a:moveTo>
                  <a:lnTo>
                    <a:pt x="1698" y="1800"/>
                  </a:lnTo>
                  <a:lnTo>
                    <a:pt x="1698" y="1793"/>
                  </a:lnTo>
                  <a:lnTo>
                    <a:pt x="1701" y="1787"/>
                  </a:lnTo>
                  <a:lnTo>
                    <a:pt x="1704" y="1781"/>
                  </a:lnTo>
                  <a:lnTo>
                    <a:pt x="1708" y="1777"/>
                  </a:lnTo>
                  <a:lnTo>
                    <a:pt x="1714" y="1773"/>
                  </a:lnTo>
                  <a:lnTo>
                    <a:pt x="1721" y="1771"/>
                  </a:lnTo>
                  <a:lnTo>
                    <a:pt x="1728" y="1769"/>
                  </a:lnTo>
                  <a:lnTo>
                    <a:pt x="1736" y="1769"/>
                  </a:lnTo>
                  <a:lnTo>
                    <a:pt x="1736" y="1769"/>
                  </a:lnTo>
                  <a:lnTo>
                    <a:pt x="1748" y="1769"/>
                  </a:lnTo>
                  <a:lnTo>
                    <a:pt x="1760" y="1771"/>
                  </a:lnTo>
                  <a:lnTo>
                    <a:pt x="1770" y="1774"/>
                  </a:lnTo>
                  <a:lnTo>
                    <a:pt x="1780" y="1780"/>
                  </a:lnTo>
                  <a:lnTo>
                    <a:pt x="1780" y="1810"/>
                  </a:lnTo>
                  <a:lnTo>
                    <a:pt x="1780" y="1810"/>
                  </a:lnTo>
                  <a:lnTo>
                    <a:pt x="1777" y="1814"/>
                  </a:lnTo>
                  <a:lnTo>
                    <a:pt x="1773" y="1819"/>
                  </a:lnTo>
                  <a:lnTo>
                    <a:pt x="1768" y="1823"/>
                  </a:lnTo>
                  <a:lnTo>
                    <a:pt x="1763" y="1827"/>
                  </a:lnTo>
                  <a:lnTo>
                    <a:pt x="1757" y="1830"/>
                  </a:lnTo>
                  <a:lnTo>
                    <a:pt x="1751" y="1832"/>
                  </a:lnTo>
                  <a:lnTo>
                    <a:pt x="1744" y="1833"/>
                  </a:lnTo>
                  <a:lnTo>
                    <a:pt x="1736" y="1834"/>
                  </a:lnTo>
                  <a:lnTo>
                    <a:pt x="1736" y="1834"/>
                  </a:lnTo>
                  <a:lnTo>
                    <a:pt x="1728" y="1833"/>
                  </a:lnTo>
                  <a:lnTo>
                    <a:pt x="1721" y="1831"/>
                  </a:lnTo>
                  <a:lnTo>
                    <a:pt x="1714" y="1829"/>
                  </a:lnTo>
                  <a:lnTo>
                    <a:pt x="1708" y="1824"/>
                  </a:lnTo>
                  <a:lnTo>
                    <a:pt x="1704" y="1820"/>
                  </a:lnTo>
                  <a:lnTo>
                    <a:pt x="1701" y="1814"/>
                  </a:lnTo>
                  <a:lnTo>
                    <a:pt x="1699" y="1808"/>
                  </a:lnTo>
                  <a:lnTo>
                    <a:pt x="1698" y="1800"/>
                  </a:lnTo>
                  <a:lnTo>
                    <a:pt x="1698" y="1800"/>
                  </a:lnTo>
                  <a:close/>
                  <a:moveTo>
                    <a:pt x="2350" y="1810"/>
                  </a:moveTo>
                  <a:lnTo>
                    <a:pt x="2350" y="1810"/>
                  </a:lnTo>
                  <a:lnTo>
                    <a:pt x="2342" y="1817"/>
                  </a:lnTo>
                  <a:lnTo>
                    <a:pt x="2332" y="1822"/>
                  </a:lnTo>
                  <a:lnTo>
                    <a:pt x="2326" y="1824"/>
                  </a:lnTo>
                  <a:lnTo>
                    <a:pt x="2320" y="1827"/>
                  </a:lnTo>
                  <a:lnTo>
                    <a:pt x="2313" y="1828"/>
                  </a:lnTo>
                  <a:lnTo>
                    <a:pt x="2306" y="1829"/>
                  </a:lnTo>
                  <a:lnTo>
                    <a:pt x="2306" y="1829"/>
                  </a:lnTo>
                  <a:lnTo>
                    <a:pt x="2301" y="1828"/>
                  </a:lnTo>
                  <a:lnTo>
                    <a:pt x="2294" y="1828"/>
                  </a:lnTo>
                  <a:lnTo>
                    <a:pt x="2286" y="1825"/>
                  </a:lnTo>
                  <a:lnTo>
                    <a:pt x="2277" y="1821"/>
                  </a:lnTo>
                  <a:lnTo>
                    <a:pt x="2270" y="1815"/>
                  </a:lnTo>
                  <a:lnTo>
                    <a:pt x="2266" y="1811"/>
                  </a:lnTo>
                  <a:lnTo>
                    <a:pt x="2263" y="1807"/>
                  </a:lnTo>
                  <a:lnTo>
                    <a:pt x="2261" y="1801"/>
                  </a:lnTo>
                  <a:lnTo>
                    <a:pt x="2259" y="1794"/>
                  </a:lnTo>
                  <a:lnTo>
                    <a:pt x="2257" y="1788"/>
                  </a:lnTo>
                  <a:lnTo>
                    <a:pt x="2256" y="1780"/>
                  </a:lnTo>
                  <a:lnTo>
                    <a:pt x="2393" y="1780"/>
                  </a:lnTo>
                  <a:lnTo>
                    <a:pt x="2393" y="1780"/>
                  </a:lnTo>
                  <a:lnTo>
                    <a:pt x="2394" y="1763"/>
                  </a:lnTo>
                  <a:lnTo>
                    <a:pt x="2394" y="1763"/>
                  </a:lnTo>
                  <a:lnTo>
                    <a:pt x="2394" y="1750"/>
                  </a:lnTo>
                  <a:lnTo>
                    <a:pt x="2392" y="1738"/>
                  </a:lnTo>
                  <a:lnTo>
                    <a:pt x="2391" y="1725"/>
                  </a:lnTo>
                  <a:lnTo>
                    <a:pt x="2388" y="1714"/>
                  </a:lnTo>
                  <a:lnTo>
                    <a:pt x="2384" y="1704"/>
                  </a:lnTo>
                  <a:lnTo>
                    <a:pt x="2380" y="1694"/>
                  </a:lnTo>
                  <a:lnTo>
                    <a:pt x="2374" y="1685"/>
                  </a:lnTo>
                  <a:lnTo>
                    <a:pt x="2369" y="1678"/>
                  </a:lnTo>
                  <a:lnTo>
                    <a:pt x="2362" y="1670"/>
                  </a:lnTo>
                  <a:lnTo>
                    <a:pt x="2355" y="1664"/>
                  </a:lnTo>
                  <a:lnTo>
                    <a:pt x="2348" y="1659"/>
                  </a:lnTo>
                  <a:lnTo>
                    <a:pt x="2339" y="1654"/>
                  </a:lnTo>
                  <a:lnTo>
                    <a:pt x="2330" y="1651"/>
                  </a:lnTo>
                  <a:lnTo>
                    <a:pt x="2321" y="1648"/>
                  </a:lnTo>
                  <a:lnTo>
                    <a:pt x="2311" y="1646"/>
                  </a:lnTo>
                  <a:lnTo>
                    <a:pt x="2300" y="1645"/>
                  </a:lnTo>
                  <a:lnTo>
                    <a:pt x="2300" y="1645"/>
                  </a:lnTo>
                  <a:lnTo>
                    <a:pt x="2290" y="1646"/>
                  </a:lnTo>
                  <a:lnTo>
                    <a:pt x="2280" y="1648"/>
                  </a:lnTo>
                  <a:lnTo>
                    <a:pt x="2270" y="1651"/>
                  </a:lnTo>
                  <a:lnTo>
                    <a:pt x="2260" y="1654"/>
                  </a:lnTo>
                  <a:lnTo>
                    <a:pt x="2251" y="1659"/>
                  </a:lnTo>
                  <a:lnTo>
                    <a:pt x="2243" y="1665"/>
                  </a:lnTo>
                  <a:lnTo>
                    <a:pt x="2235" y="1671"/>
                  </a:lnTo>
                  <a:lnTo>
                    <a:pt x="2229" y="1679"/>
                  </a:lnTo>
                  <a:lnTo>
                    <a:pt x="2222" y="1686"/>
                  </a:lnTo>
                  <a:lnTo>
                    <a:pt x="2216" y="1695"/>
                  </a:lnTo>
                  <a:lnTo>
                    <a:pt x="2212" y="1705"/>
                  </a:lnTo>
                  <a:lnTo>
                    <a:pt x="2207" y="1715"/>
                  </a:lnTo>
                  <a:lnTo>
                    <a:pt x="2204" y="1727"/>
                  </a:lnTo>
                  <a:lnTo>
                    <a:pt x="2202" y="1739"/>
                  </a:lnTo>
                  <a:lnTo>
                    <a:pt x="2201" y="1750"/>
                  </a:lnTo>
                  <a:lnTo>
                    <a:pt x="2200" y="1763"/>
                  </a:lnTo>
                  <a:lnTo>
                    <a:pt x="2200" y="1763"/>
                  </a:lnTo>
                  <a:lnTo>
                    <a:pt x="2201" y="1775"/>
                  </a:lnTo>
                  <a:lnTo>
                    <a:pt x="2202" y="1788"/>
                  </a:lnTo>
                  <a:lnTo>
                    <a:pt x="2204" y="1800"/>
                  </a:lnTo>
                  <a:lnTo>
                    <a:pt x="2207" y="1811"/>
                  </a:lnTo>
                  <a:lnTo>
                    <a:pt x="2212" y="1821"/>
                  </a:lnTo>
                  <a:lnTo>
                    <a:pt x="2216" y="1831"/>
                  </a:lnTo>
                  <a:lnTo>
                    <a:pt x="2222" y="1840"/>
                  </a:lnTo>
                  <a:lnTo>
                    <a:pt x="2229" y="1848"/>
                  </a:lnTo>
                  <a:lnTo>
                    <a:pt x="2236" y="1854"/>
                  </a:lnTo>
                  <a:lnTo>
                    <a:pt x="2244" y="1861"/>
                  </a:lnTo>
                  <a:lnTo>
                    <a:pt x="2253" y="1867"/>
                  </a:lnTo>
                  <a:lnTo>
                    <a:pt x="2262" y="1871"/>
                  </a:lnTo>
                  <a:lnTo>
                    <a:pt x="2272" y="1874"/>
                  </a:lnTo>
                  <a:lnTo>
                    <a:pt x="2283" y="1878"/>
                  </a:lnTo>
                  <a:lnTo>
                    <a:pt x="2294" y="1879"/>
                  </a:lnTo>
                  <a:lnTo>
                    <a:pt x="2306" y="1880"/>
                  </a:lnTo>
                  <a:lnTo>
                    <a:pt x="2306" y="1880"/>
                  </a:lnTo>
                  <a:lnTo>
                    <a:pt x="2317" y="1879"/>
                  </a:lnTo>
                  <a:lnTo>
                    <a:pt x="2327" y="1878"/>
                  </a:lnTo>
                  <a:lnTo>
                    <a:pt x="2339" y="1874"/>
                  </a:lnTo>
                  <a:lnTo>
                    <a:pt x="2349" y="1871"/>
                  </a:lnTo>
                  <a:lnTo>
                    <a:pt x="2359" y="1866"/>
                  </a:lnTo>
                  <a:lnTo>
                    <a:pt x="2368" y="1860"/>
                  </a:lnTo>
                  <a:lnTo>
                    <a:pt x="2376" y="1852"/>
                  </a:lnTo>
                  <a:lnTo>
                    <a:pt x="2385" y="1844"/>
                  </a:lnTo>
                  <a:lnTo>
                    <a:pt x="2350" y="1810"/>
                  </a:lnTo>
                  <a:close/>
                  <a:moveTo>
                    <a:pt x="2257" y="1739"/>
                  </a:moveTo>
                  <a:lnTo>
                    <a:pt x="2257" y="1739"/>
                  </a:lnTo>
                  <a:lnTo>
                    <a:pt x="2259" y="1729"/>
                  </a:lnTo>
                  <a:lnTo>
                    <a:pt x="2261" y="1720"/>
                  </a:lnTo>
                  <a:lnTo>
                    <a:pt x="2264" y="1712"/>
                  </a:lnTo>
                  <a:lnTo>
                    <a:pt x="2270" y="1705"/>
                  </a:lnTo>
                  <a:lnTo>
                    <a:pt x="2275" y="1700"/>
                  </a:lnTo>
                  <a:lnTo>
                    <a:pt x="2282" y="1696"/>
                  </a:lnTo>
                  <a:lnTo>
                    <a:pt x="2290" y="1693"/>
                  </a:lnTo>
                  <a:lnTo>
                    <a:pt x="2299" y="1693"/>
                  </a:lnTo>
                  <a:lnTo>
                    <a:pt x="2299" y="1693"/>
                  </a:lnTo>
                  <a:lnTo>
                    <a:pt x="2309" y="1694"/>
                  </a:lnTo>
                  <a:lnTo>
                    <a:pt x="2317" y="1696"/>
                  </a:lnTo>
                  <a:lnTo>
                    <a:pt x="2324" y="1701"/>
                  </a:lnTo>
                  <a:lnTo>
                    <a:pt x="2330" y="1708"/>
                  </a:lnTo>
                  <a:lnTo>
                    <a:pt x="2334" y="1714"/>
                  </a:lnTo>
                  <a:lnTo>
                    <a:pt x="2338" y="1722"/>
                  </a:lnTo>
                  <a:lnTo>
                    <a:pt x="2340" y="1731"/>
                  </a:lnTo>
                  <a:lnTo>
                    <a:pt x="2341" y="1739"/>
                  </a:lnTo>
                  <a:lnTo>
                    <a:pt x="2257" y="1739"/>
                  </a:lnTo>
                  <a:close/>
                  <a:moveTo>
                    <a:pt x="2884" y="1810"/>
                  </a:moveTo>
                  <a:lnTo>
                    <a:pt x="2884" y="1810"/>
                  </a:lnTo>
                  <a:lnTo>
                    <a:pt x="2875" y="1817"/>
                  </a:lnTo>
                  <a:lnTo>
                    <a:pt x="2867" y="1822"/>
                  </a:lnTo>
                  <a:lnTo>
                    <a:pt x="2860" y="1824"/>
                  </a:lnTo>
                  <a:lnTo>
                    <a:pt x="2854" y="1827"/>
                  </a:lnTo>
                  <a:lnTo>
                    <a:pt x="2848" y="1828"/>
                  </a:lnTo>
                  <a:lnTo>
                    <a:pt x="2840" y="1829"/>
                  </a:lnTo>
                  <a:lnTo>
                    <a:pt x="2840" y="1829"/>
                  </a:lnTo>
                  <a:lnTo>
                    <a:pt x="2834" y="1828"/>
                  </a:lnTo>
                  <a:lnTo>
                    <a:pt x="2828" y="1828"/>
                  </a:lnTo>
                  <a:lnTo>
                    <a:pt x="2820" y="1825"/>
                  </a:lnTo>
                  <a:lnTo>
                    <a:pt x="2812" y="1821"/>
                  </a:lnTo>
                  <a:lnTo>
                    <a:pt x="2804" y="1815"/>
                  </a:lnTo>
                  <a:lnTo>
                    <a:pt x="2801" y="1811"/>
                  </a:lnTo>
                  <a:lnTo>
                    <a:pt x="2798" y="1807"/>
                  </a:lnTo>
                  <a:lnTo>
                    <a:pt x="2795" y="1801"/>
                  </a:lnTo>
                  <a:lnTo>
                    <a:pt x="2793" y="1794"/>
                  </a:lnTo>
                  <a:lnTo>
                    <a:pt x="2791" y="1788"/>
                  </a:lnTo>
                  <a:lnTo>
                    <a:pt x="2790" y="1780"/>
                  </a:lnTo>
                  <a:lnTo>
                    <a:pt x="2928" y="1780"/>
                  </a:lnTo>
                  <a:lnTo>
                    <a:pt x="2928" y="1780"/>
                  </a:lnTo>
                  <a:lnTo>
                    <a:pt x="2929" y="1763"/>
                  </a:lnTo>
                  <a:lnTo>
                    <a:pt x="2929" y="1763"/>
                  </a:lnTo>
                  <a:lnTo>
                    <a:pt x="2928" y="1750"/>
                  </a:lnTo>
                  <a:lnTo>
                    <a:pt x="2927" y="1738"/>
                  </a:lnTo>
                  <a:lnTo>
                    <a:pt x="2924" y="1725"/>
                  </a:lnTo>
                  <a:lnTo>
                    <a:pt x="2922" y="1714"/>
                  </a:lnTo>
                  <a:lnTo>
                    <a:pt x="2918" y="1704"/>
                  </a:lnTo>
                  <a:lnTo>
                    <a:pt x="2913" y="1694"/>
                  </a:lnTo>
                  <a:lnTo>
                    <a:pt x="2909" y="1685"/>
                  </a:lnTo>
                  <a:lnTo>
                    <a:pt x="2903" y="1678"/>
                  </a:lnTo>
                  <a:lnTo>
                    <a:pt x="2897" y="1670"/>
                  </a:lnTo>
                  <a:lnTo>
                    <a:pt x="2889" y="1664"/>
                  </a:lnTo>
                  <a:lnTo>
                    <a:pt x="2881" y="1659"/>
                  </a:lnTo>
                  <a:lnTo>
                    <a:pt x="2873" y="1654"/>
                  </a:lnTo>
                  <a:lnTo>
                    <a:pt x="2864" y="1651"/>
                  </a:lnTo>
                  <a:lnTo>
                    <a:pt x="2854" y="1648"/>
                  </a:lnTo>
                  <a:lnTo>
                    <a:pt x="2844" y="1646"/>
                  </a:lnTo>
                  <a:lnTo>
                    <a:pt x="2834" y="1645"/>
                  </a:lnTo>
                  <a:lnTo>
                    <a:pt x="2834" y="1645"/>
                  </a:lnTo>
                  <a:lnTo>
                    <a:pt x="2823" y="1646"/>
                  </a:lnTo>
                  <a:lnTo>
                    <a:pt x="2813" y="1648"/>
                  </a:lnTo>
                  <a:lnTo>
                    <a:pt x="2803" y="1651"/>
                  </a:lnTo>
                  <a:lnTo>
                    <a:pt x="2794" y="1654"/>
                  </a:lnTo>
                  <a:lnTo>
                    <a:pt x="2785" y="1659"/>
                  </a:lnTo>
                  <a:lnTo>
                    <a:pt x="2777" y="1665"/>
                  </a:lnTo>
                  <a:lnTo>
                    <a:pt x="2770" y="1671"/>
                  </a:lnTo>
                  <a:lnTo>
                    <a:pt x="2762" y="1679"/>
                  </a:lnTo>
                  <a:lnTo>
                    <a:pt x="2755" y="1686"/>
                  </a:lnTo>
                  <a:lnTo>
                    <a:pt x="2750" y="1695"/>
                  </a:lnTo>
                  <a:lnTo>
                    <a:pt x="2745" y="1705"/>
                  </a:lnTo>
                  <a:lnTo>
                    <a:pt x="2741" y="1715"/>
                  </a:lnTo>
                  <a:lnTo>
                    <a:pt x="2739" y="1727"/>
                  </a:lnTo>
                  <a:lnTo>
                    <a:pt x="2735" y="1739"/>
                  </a:lnTo>
                  <a:lnTo>
                    <a:pt x="2734" y="1750"/>
                  </a:lnTo>
                  <a:lnTo>
                    <a:pt x="2734" y="1763"/>
                  </a:lnTo>
                  <a:lnTo>
                    <a:pt x="2734" y="1763"/>
                  </a:lnTo>
                  <a:lnTo>
                    <a:pt x="2734" y="1775"/>
                  </a:lnTo>
                  <a:lnTo>
                    <a:pt x="2735" y="1788"/>
                  </a:lnTo>
                  <a:lnTo>
                    <a:pt x="2738" y="1800"/>
                  </a:lnTo>
                  <a:lnTo>
                    <a:pt x="2741" y="1811"/>
                  </a:lnTo>
                  <a:lnTo>
                    <a:pt x="2745" y="1821"/>
                  </a:lnTo>
                  <a:lnTo>
                    <a:pt x="2751" y="1831"/>
                  </a:lnTo>
                  <a:lnTo>
                    <a:pt x="2757" y="1840"/>
                  </a:lnTo>
                  <a:lnTo>
                    <a:pt x="2763" y="1848"/>
                  </a:lnTo>
                  <a:lnTo>
                    <a:pt x="2770" y="1854"/>
                  </a:lnTo>
                  <a:lnTo>
                    <a:pt x="2778" y="1861"/>
                  </a:lnTo>
                  <a:lnTo>
                    <a:pt x="2787" y="1867"/>
                  </a:lnTo>
                  <a:lnTo>
                    <a:pt x="2797" y="1871"/>
                  </a:lnTo>
                  <a:lnTo>
                    <a:pt x="2807" y="1874"/>
                  </a:lnTo>
                  <a:lnTo>
                    <a:pt x="2817" y="1878"/>
                  </a:lnTo>
                  <a:lnTo>
                    <a:pt x="2829" y="1879"/>
                  </a:lnTo>
                  <a:lnTo>
                    <a:pt x="2840" y="1880"/>
                  </a:lnTo>
                  <a:lnTo>
                    <a:pt x="2840" y="1880"/>
                  </a:lnTo>
                  <a:lnTo>
                    <a:pt x="2851" y="1879"/>
                  </a:lnTo>
                  <a:lnTo>
                    <a:pt x="2862" y="1878"/>
                  </a:lnTo>
                  <a:lnTo>
                    <a:pt x="2872" y="1874"/>
                  </a:lnTo>
                  <a:lnTo>
                    <a:pt x="2882" y="1871"/>
                  </a:lnTo>
                  <a:lnTo>
                    <a:pt x="2892" y="1866"/>
                  </a:lnTo>
                  <a:lnTo>
                    <a:pt x="2902" y="1860"/>
                  </a:lnTo>
                  <a:lnTo>
                    <a:pt x="2911" y="1852"/>
                  </a:lnTo>
                  <a:lnTo>
                    <a:pt x="2919" y="1844"/>
                  </a:lnTo>
                  <a:lnTo>
                    <a:pt x="2884" y="1810"/>
                  </a:lnTo>
                  <a:close/>
                  <a:moveTo>
                    <a:pt x="2791" y="1739"/>
                  </a:moveTo>
                  <a:lnTo>
                    <a:pt x="2791" y="1739"/>
                  </a:lnTo>
                  <a:lnTo>
                    <a:pt x="2792" y="1729"/>
                  </a:lnTo>
                  <a:lnTo>
                    <a:pt x="2795" y="1720"/>
                  </a:lnTo>
                  <a:lnTo>
                    <a:pt x="2799" y="1712"/>
                  </a:lnTo>
                  <a:lnTo>
                    <a:pt x="2803" y="1705"/>
                  </a:lnTo>
                  <a:lnTo>
                    <a:pt x="2810" y="1700"/>
                  </a:lnTo>
                  <a:lnTo>
                    <a:pt x="2817" y="1696"/>
                  </a:lnTo>
                  <a:lnTo>
                    <a:pt x="2824" y="1693"/>
                  </a:lnTo>
                  <a:lnTo>
                    <a:pt x="2833" y="1693"/>
                  </a:lnTo>
                  <a:lnTo>
                    <a:pt x="2833" y="1693"/>
                  </a:lnTo>
                  <a:lnTo>
                    <a:pt x="2843" y="1694"/>
                  </a:lnTo>
                  <a:lnTo>
                    <a:pt x="2851" y="1696"/>
                  </a:lnTo>
                  <a:lnTo>
                    <a:pt x="2859" y="1701"/>
                  </a:lnTo>
                  <a:lnTo>
                    <a:pt x="2864" y="1708"/>
                  </a:lnTo>
                  <a:lnTo>
                    <a:pt x="2869" y="1714"/>
                  </a:lnTo>
                  <a:lnTo>
                    <a:pt x="2872" y="1722"/>
                  </a:lnTo>
                  <a:lnTo>
                    <a:pt x="2874" y="1731"/>
                  </a:lnTo>
                  <a:lnTo>
                    <a:pt x="2875" y="1739"/>
                  </a:lnTo>
                  <a:lnTo>
                    <a:pt x="2791" y="1739"/>
                  </a:lnTo>
                  <a:close/>
                  <a:moveTo>
                    <a:pt x="2658" y="1797"/>
                  </a:moveTo>
                  <a:lnTo>
                    <a:pt x="2658" y="1797"/>
                  </a:lnTo>
                  <a:lnTo>
                    <a:pt x="2658" y="1804"/>
                  </a:lnTo>
                  <a:lnTo>
                    <a:pt x="2659" y="1810"/>
                  </a:lnTo>
                  <a:lnTo>
                    <a:pt x="2661" y="1815"/>
                  </a:lnTo>
                  <a:lnTo>
                    <a:pt x="2663" y="1820"/>
                  </a:lnTo>
                  <a:lnTo>
                    <a:pt x="2667" y="1823"/>
                  </a:lnTo>
                  <a:lnTo>
                    <a:pt x="2671" y="1825"/>
                  </a:lnTo>
                  <a:lnTo>
                    <a:pt x="2675" y="1827"/>
                  </a:lnTo>
                  <a:lnTo>
                    <a:pt x="2682" y="1827"/>
                  </a:lnTo>
                  <a:lnTo>
                    <a:pt x="2682" y="1827"/>
                  </a:lnTo>
                  <a:lnTo>
                    <a:pt x="2690" y="1827"/>
                  </a:lnTo>
                  <a:lnTo>
                    <a:pt x="2699" y="1824"/>
                  </a:lnTo>
                  <a:lnTo>
                    <a:pt x="2708" y="1821"/>
                  </a:lnTo>
                  <a:lnTo>
                    <a:pt x="2715" y="1817"/>
                  </a:lnTo>
                  <a:lnTo>
                    <a:pt x="2709" y="1869"/>
                  </a:lnTo>
                  <a:lnTo>
                    <a:pt x="2709" y="1869"/>
                  </a:lnTo>
                  <a:lnTo>
                    <a:pt x="2699" y="1873"/>
                  </a:lnTo>
                  <a:lnTo>
                    <a:pt x="2687" y="1877"/>
                  </a:lnTo>
                  <a:lnTo>
                    <a:pt x="2674" y="1879"/>
                  </a:lnTo>
                  <a:lnTo>
                    <a:pt x="2662" y="1880"/>
                  </a:lnTo>
                  <a:lnTo>
                    <a:pt x="2662" y="1880"/>
                  </a:lnTo>
                  <a:lnTo>
                    <a:pt x="2654" y="1879"/>
                  </a:lnTo>
                  <a:lnTo>
                    <a:pt x="2647" y="1878"/>
                  </a:lnTo>
                  <a:lnTo>
                    <a:pt x="2640" y="1876"/>
                  </a:lnTo>
                  <a:lnTo>
                    <a:pt x="2634" y="1873"/>
                  </a:lnTo>
                  <a:lnTo>
                    <a:pt x="2629" y="1870"/>
                  </a:lnTo>
                  <a:lnTo>
                    <a:pt x="2623" y="1867"/>
                  </a:lnTo>
                  <a:lnTo>
                    <a:pt x="2620" y="1862"/>
                  </a:lnTo>
                  <a:lnTo>
                    <a:pt x="2615" y="1857"/>
                  </a:lnTo>
                  <a:lnTo>
                    <a:pt x="2610" y="1847"/>
                  </a:lnTo>
                  <a:lnTo>
                    <a:pt x="2605" y="1834"/>
                  </a:lnTo>
                  <a:lnTo>
                    <a:pt x="2603" y="1823"/>
                  </a:lnTo>
                  <a:lnTo>
                    <a:pt x="2602" y="1811"/>
                  </a:lnTo>
                  <a:lnTo>
                    <a:pt x="2602" y="1702"/>
                  </a:lnTo>
                  <a:lnTo>
                    <a:pt x="2568" y="1702"/>
                  </a:lnTo>
                  <a:lnTo>
                    <a:pt x="2568" y="1651"/>
                  </a:lnTo>
                  <a:lnTo>
                    <a:pt x="2602" y="1651"/>
                  </a:lnTo>
                  <a:lnTo>
                    <a:pt x="2602" y="1593"/>
                  </a:lnTo>
                  <a:lnTo>
                    <a:pt x="2658" y="1565"/>
                  </a:lnTo>
                  <a:lnTo>
                    <a:pt x="2658" y="1651"/>
                  </a:lnTo>
                  <a:lnTo>
                    <a:pt x="2708" y="1651"/>
                  </a:lnTo>
                  <a:lnTo>
                    <a:pt x="2708" y="1702"/>
                  </a:lnTo>
                  <a:lnTo>
                    <a:pt x="2658" y="1702"/>
                  </a:lnTo>
                  <a:lnTo>
                    <a:pt x="2658" y="1797"/>
                  </a:lnTo>
                  <a:close/>
                  <a:moveTo>
                    <a:pt x="2550" y="1869"/>
                  </a:moveTo>
                  <a:lnTo>
                    <a:pt x="2550" y="1869"/>
                  </a:lnTo>
                  <a:lnTo>
                    <a:pt x="2540" y="1873"/>
                  </a:lnTo>
                  <a:lnTo>
                    <a:pt x="2529" y="1877"/>
                  </a:lnTo>
                  <a:lnTo>
                    <a:pt x="2516" y="1879"/>
                  </a:lnTo>
                  <a:lnTo>
                    <a:pt x="2504" y="1880"/>
                  </a:lnTo>
                  <a:lnTo>
                    <a:pt x="2504" y="1880"/>
                  </a:lnTo>
                  <a:lnTo>
                    <a:pt x="2495" y="1879"/>
                  </a:lnTo>
                  <a:lnTo>
                    <a:pt x="2489" y="1878"/>
                  </a:lnTo>
                  <a:lnTo>
                    <a:pt x="2482" y="1876"/>
                  </a:lnTo>
                  <a:lnTo>
                    <a:pt x="2475" y="1873"/>
                  </a:lnTo>
                  <a:lnTo>
                    <a:pt x="2471" y="1870"/>
                  </a:lnTo>
                  <a:lnTo>
                    <a:pt x="2465" y="1867"/>
                  </a:lnTo>
                  <a:lnTo>
                    <a:pt x="2461" y="1862"/>
                  </a:lnTo>
                  <a:lnTo>
                    <a:pt x="2458" y="1857"/>
                  </a:lnTo>
                  <a:lnTo>
                    <a:pt x="2451" y="1847"/>
                  </a:lnTo>
                  <a:lnTo>
                    <a:pt x="2448" y="1834"/>
                  </a:lnTo>
                  <a:lnTo>
                    <a:pt x="2444" y="1823"/>
                  </a:lnTo>
                  <a:lnTo>
                    <a:pt x="2444" y="1811"/>
                  </a:lnTo>
                  <a:lnTo>
                    <a:pt x="2444" y="1702"/>
                  </a:lnTo>
                  <a:lnTo>
                    <a:pt x="2410" y="1702"/>
                  </a:lnTo>
                  <a:lnTo>
                    <a:pt x="2410" y="1651"/>
                  </a:lnTo>
                  <a:lnTo>
                    <a:pt x="2444" y="1651"/>
                  </a:lnTo>
                  <a:lnTo>
                    <a:pt x="2444" y="1593"/>
                  </a:lnTo>
                  <a:lnTo>
                    <a:pt x="2500" y="1565"/>
                  </a:lnTo>
                  <a:lnTo>
                    <a:pt x="2500" y="1651"/>
                  </a:lnTo>
                  <a:lnTo>
                    <a:pt x="2546" y="1651"/>
                  </a:lnTo>
                  <a:lnTo>
                    <a:pt x="2546" y="1702"/>
                  </a:lnTo>
                  <a:lnTo>
                    <a:pt x="2500" y="1702"/>
                  </a:lnTo>
                  <a:lnTo>
                    <a:pt x="2500" y="1797"/>
                  </a:lnTo>
                  <a:lnTo>
                    <a:pt x="2500" y="1797"/>
                  </a:lnTo>
                  <a:lnTo>
                    <a:pt x="2500" y="1804"/>
                  </a:lnTo>
                  <a:lnTo>
                    <a:pt x="2501" y="1810"/>
                  </a:lnTo>
                  <a:lnTo>
                    <a:pt x="2503" y="1815"/>
                  </a:lnTo>
                  <a:lnTo>
                    <a:pt x="2505" y="1820"/>
                  </a:lnTo>
                  <a:lnTo>
                    <a:pt x="2509" y="1823"/>
                  </a:lnTo>
                  <a:lnTo>
                    <a:pt x="2513" y="1825"/>
                  </a:lnTo>
                  <a:lnTo>
                    <a:pt x="2518" y="1827"/>
                  </a:lnTo>
                  <a:lnTo>
                    <a:pt x="2523" y="1827"/>
                  </a:lnTo>
                  <a:lnTo>
                    <a:pt x="2523" y="1827"/>
                  </a:lnTo>
                  <a:lnTo>
                    <a:pt x="2532" y="1827"/>
                  </a:lnTo>
                  <a:lnTo>
                    <a:pt x="2541" y="1824"/>
                  </a:lnTo>
                  <a:lnTo>
                    <a:pt x="2549" y="1821"/>
                  </a:lnTo>
                  <a:lnTo>
                    <a:pt x="2556" y="1817"/>
                  </a:lnTo>
                  <a:lnTo>
                    <a:pt x="2550" y="1869"/>
                  </a:lnTo>
                  <a:close/>
                  <a:moveTo>
                    <a:pt x="3096" y="1713"/>
                  </a:moveTo>
                  <a:lnTo>
                    <a:pt x="3096" y="1713"/>
                  </a:lnTo>
                  <a:lnTo>
                    <a:pt x="3088" y="1708"/>
                  </a:lnTo>
                  <a:lnTo>
                    <a:pt x="3079" y="1704"/>
                  </a:lnTo>
                  <a:lnTo>
                    <a:pt x="3069" y="1702"/>
                  </a:lnTo>
                  <a:lnTo>
                    <a:pt x="3059" y="1701"/>
                  </a:lnTo>
                  <a:lnTo>
                    <a:pt x="3059" y="1701"/>
                  </a:lnTo>
                  <a:lnTo>
                    <a:pt x="3050" y="1702"/>
                  </a:lnTo>
                  <a:lnTo>
                    <a:pt x="3041" y="1704"/>
                  </a:lnTo>
                  <a:lnTo>
                    <a:pt x="3034" y="1709"/>
                  </a:lnTo>
                  <a:lnTo>
                    <a:pt x="3029" y="1714"/>
                  </a:lnTo>
                  <a:lnTo>
                    <a:pt x="3024" y="1721"/>
                  </a:lnTo>
                  <a:lnTo>
                    <a:pt x="3022" y="1730"/>
                  </a:lnTo>
                  <a:lnTo>
                    <a:pt x="3020" y="1741"/>
                  </a:lnTo>
                  <a:lnTo>
                    <a:pt x="3019" y="1753"/>
                  </a:lnTo>
                  <a:lnTo>
                    <a:pt x="3019" y="1874"/>
                  </a:lnTo>
                  <a:lnTo>
                    <a:pt x="2964" y="1874"/>
                  </a:lnTo>
                  <a:lnTo>
                    <a:pt x="2964" y="1651"/>
                  </a:lnTo>
                  <a:lnTo>
                    <a:pt x="3019" y="1651"/>
                  </a:lnTo>
                  <a:lnTo>
                    <a:pt x="3019" y="1670"/>
                  </a:lnTo>
                  <a:lnTo>
                    <a:pt x="3019" y="1670"/>
                  </a:lnTo>
                  <a:lnTo>
                    <a:pt x="3024" y="1664"/>
                  </a:lnTo>
                  <a:lnTo>
                    <a:pt x="3030" y="1659"/>
                  </a:lnTo>
                  <a:lnTo>
                    <a:pt x="3036" y="1655"/>
                  </a:lnTo>
                  <a:lnTo>
                    <a:pt x="3042" y="1652"/>
                  </a:lnTo>
                  <a:lnTo>
                    <a:pt x="3048" y="1649"/>
                  </a:lnTo>
                  <a:lnTo>
                    <a:pt x="3054" y="1648"/>
                  </a:lnTo>
                  <a:lnTo>
                    <a:pt x="3061" y="1646"/>
                  </a:lnTo>
                  <a:lnTo>
                    <a:pt x="3069" y="1645"/>
                  </a:lnTo>
                  <a:lnTo>
                    <a:pt x="3069" y="1645"/>
                  </a:lnTo>
                  <a:lnTo>
                    <a:pt x="3080" y="1646"/>
                  </a:lnTo>
                  <a:lnTo>
                    <a:pt x="3091" y="1650"/>
                  </a:lnTo>
                  <a:lnTo>
                    <a:pt x="3101" y="1653"/>
                  </a:lnTo>
                  <a:lnTo>
                    <a:pt x="3110" y="1659"/>
                  </a:lnTo>
                  <a:lnTo>
                    <a:pt x="3096" y="1713"/>
                  </a:lnTo>
                  <a:close/>
                  <a:moveTo>
                    <a:pt x="597" y="1598"/>
                  </a:moveTo>
                  <a:lnTo>
                    <a:pt x="597" y="1619"/>
                  </a:lnTo>
                  <a:lnTo>
                    <a:pt x="541" y="1619"/>
                  </a:lnTo>
                  <a:lnTo>
                    <a:pt x="541" y="1563"/>
                  </a:lnTo>
                  <a:lnTo>
                    <a:pt x="597" y="1563"/>
                  </a:lnTo>
                  <a:lnTo>
                    <a:pt x="597" y="1598"/>
                  </a:lnTo>
                  <a:close/>
                  <a:moveTo>
                    <a:pt x="981" y="1651"/>
                  </a:moveTo>
                  <a:lnTo>
                    <a:pt x="1037" y="1651"/>
                  </a:lnTo>
                  <a:lnTo>
                    <a:pt x="1037" y="1765"/>
                  </a:lnTo>
                  <a:lnTo>
                    <a:pt x="1037" y="1874"/>
                  </a:lnTo>
                  <a:lnTo>
                    <a:pt x="981" y="1874"/>
                  </a:lnTo>
                  <a:lnTo>
                    <a:pt x="981" y="1651"/>
                  </a:lnTo>
                  <a:close/>
                  <a:moveTo>
                    <a:pt x="1037" y="1591"/>
                  </a:moveTo>
                  <a:lnTo>
                    <a:pt x="1037" y="1619"/>
                  </a:lnTo>
                  <a:lnTo>
                    <a:pt x="981" y="1619"/>
                  </a:lnTo>
                  <a:lnTo>
                    <a:pt x="981" y="1563"/>
                  </a:lnTo>
                  <a:lnTo>
                    <a:pt x="1037" y="1563"/>
                  </a:lnTo>
                  <a:lnTo>
                    <a:pt x="1037" y="1591"/>
                  </a:lnTo>
                  <a:close/>
                  <a:moveTo>
                    <a:pt x="2558" y="2058"/>
                  </a:moveTo>
                  <a:lnTo>
                    <a:pt x="2558" y="2058"/>
                  </a:lnTo>
                  <a:lnTo>
                    <a:pt x="2552" y="2053"/>
                  </a:lnTo>
                  <a:lnTo>
                    <a:pt x="2546" y="2049"/>
                  </a:lnTo>
                  <a:lnTo>
                    <a:pt x="2541" y="2046"/>
                  </a:lnTo>
                  <a:lnTo>
                    <a:pt x="2534" y="2042"/>
                  </a:lnTo>
                  <a:lnTo>
                    <a:pt x="2529" y="2040"/>
                  </a:lnTo>
                  <a:lnTo>
                    <a:pt x="2522" y="2039"/>
                  </a:lnTo>
                  <a:lnTo>
                    <a:pt x="2508" y="2037"/>
                  </a:lnTo>
                  <a:lnTo>
                    <a:pt x="2508" y="2037"/>
                  </a:lnTo>
                  <a:lnTo>
                    <a:pt x="2498" y="2038"/>
                  </a:lnTo>
                  <a:lnTo>
                    <a:pt x="2489" y="2039"/>
                  </a:lnTo>
                  <a:lnTo>
                    <a:pt x="2480" y="2042"/>
                  </a:lnTo>
                  <a:lnTo>
                    <a:pt x="2471" y="2046"/>
                  </a:lnTo>
                  <a:lnTo>
                    <a:pt x="2463" y="2050"/>
                  </a:lnTo>
                  <a:lnTo>
                    <a:pt x="2456" y="2055"/>
                  </a:lnTo>
                  <a:lnTo>
                    <a:pt x="2450" y="2061"/>
                  </a:lnTo>
                  <a:lnTo>
                    <a:pt x="2443" y="2068"/>
                  </a:lnTo>
                  <a:lnTo>
                    <a:pt x="2439" y="2076"/>
                  </a:lnTo>
                  <a:lnTo>
                    <a:pt x="2433" y="2085"/>
                  </a:lnTo>
                  <a:lnTo>
                    <a:pt x="2430" y="2093"/>
                  </a:lnTo>
                  <a:lnTo>
                    <a:pt x="2426" y="2105"/>
                  </a:lnTo>
                  <a:lnTo>
                    <a:pt x="2423" y="2115"/>
                  </a:lnTo>
                  <a:lnTo>
                    <a:pt x="2422" y="2127"/>
                  </a:lnTo>
                  <a:lnTo>
                    <a:pt x="2421" y="2139"/>
                  </a:lnTo>
                  <a:lnTo>
                    <a:pt x="2420" y="2152"/>
                  </a:lnTo>
                  <a:lnTo>
                    <a:pt x="2420" y="2152"/>
                  </a:lnTo>
                  <a:lnTo>
                    <a:pt x="2421" y="2166"/>
                  </a:lnTo>
                  <a:lnTo>
                    <a:pt x="2422" y="2178"/>
                  </a:lnTo>
                  <a:lnTo>
                    <a:pt x="2423" y="2190"/>
                  </a:lnTo>
                  <a:lnTo>
                    <a:pt x="2426" y="2202"/>
                  </a:lnTo>
                  <a:lnTo>
                    <a:pt x="2429" y="2212"/>
                  </a:lnTo>
                  <a:lnTo>
                    <a:pt x="2433" y="2222"/>
                  </a:lnTo>
                  <a:lnTo>
                    <a:pt x="2438" y="2231"/>
                  </a:lnTo>
                  <a:lnTo>
                    <a:pt x="2443" y="2239"/>
                  </a:lnTo>
                  <a:lnTo>
                    <a:pt x="2449" y="2247"/>
                  </a:lnTo>
                  <a:lnTo>
                    <a:pt x="2455" y="2252"/>
                  </a:lnTo>
                  <a:lnTo>
                    <a:pt x="2462" y="2258"/>
                  </a:lnTo>
                  <a:lnTo>
                    <a:pt x="2470" y="2262"/>
                  </a:lnTo>
                  <a:lnTo>
                    <a:pt x="2479" y="2267"/>
                  </a:lnTo>
                  <a:lnTo>
                    <a:pt x="2488" y="2269"/>
                  </a:lnTo>
                  <a:lnTo>
                    <a:pt x="2496" y="2270"/>
                  </a:lnTo>
                  <a:lnTo>
                    <a:pt x="2506" y="2271"/>
                  </a:lnTo>
                  <a:lnTo>
                    <a:pt x="2506" y="2271"/>
                  </a:lnTo>
                  <a:lnTo>
                    <a:pt x="2513" y="2270"/>
                  </a:lnTo>
                  <a:lnTo>
                    <a:pt x="2521" y="2269"/>
                  </a:lnTo>
                  <a:lnTo>
                    <a:pt x="2528" y="2268"/>
                  </a:lnTo>
                  <a:lnTo>
                    <a:pt x="2533" y="2266"/>
                  </a:lnTo>
                  <a:lnTo>
                    <a:pt x="2540" y="2262"/>
                  </a:lnTo>
                  <a:lnTo>
                    <a:pt x="2546" y="2259"/>
                  </a:lnTo>
                  <a:lnTo>
                    <a:pt x="2552" y="2255"/>
                  </a:lnTo>
                  <a:lnTo>
                    <a:pt x="2558" y="2249"/>
                  </a:lnTo>
                  <a:lnTo>
                    <a:pt x="2558" y="2266"/>
                  </a:lnTo>
                  <a:lnTo>
                    <a:pt x="2613" y="2266"/>
                  </a:lnTo>
                  <a:lnTo>
                    <a:pt x="2613" y="1949"/>
                  </a:lnTo>
                  <a:lnTo>
                    <a:pt x="2558" y="1977"/>
                  </a:lnTo>
                  <a:lnTo>
                    <a:pt x="2558" y="2058"/>
                  </a:lnTo>
                  <a:close/>
                  <a:moveTo>
                    <a:pt x="2519" y="2220"/>
                  </a:moveTo>
                  <a:lnTo>
                    <a:pt x="2519" y="2220"/>
                  </a:lnTo>
                  <a:lnTo>
                    <a:pt x="2511" y="2219"/>
                  </a:lnTo>
                  <a:lnTo>
                    <a:pt x="2504" y="2217"/>
                  </a:lnTo>
                  <a:lnTo>
                    <a:pt x="2496" y="2214"/>
                  </a:lnTo>
                  <a:lnTo>
                    <a:pt x="2490" y="2207"/>
                  </a:lnTo>
                  <a:lnTo>
                    <a:pt x="2484" y="2198"/>
                  </a:lnTo>
                  <a:lnTo>
                    <a:pt x="2480" y="2186"/>
                  </a:lnTo>
                  <a:lnTo>
                    <a:pt x="2478" y="2170"/>
                  </a:lnTo>
                  <a:lnTo>
                    <a:pt x="2476" y="2150"/>
                  </a:lnTo>
                  <a:lnTo>
                    <a:pt x="2476" y="2150"/>
                  </a:lnTo>
                  <a:lnTo>
                    <a:pt x="2478" y="2133"/>
                  </a:lnTo>
                  <a:lnTo>
                    <a:pt x="2480" y="2119"/>
                  </a:lnTo>
                  <a:lnTo>
                    <a:pt x="2484" y="2108"/>
                  </a:lnTo>
                  <a:lnTo>
                    <a:pt x="2490" y="2100"/>
                  </a:lnTo>
                  <a:lnTo>
                    <a:pt x="2496" y="2095"/>
                  </a:lnTo>
                  <a:lnTo>
                    <a:pt x="2503" y="2090"/>
                  </a:lnTo>
                  <a:lnTo>
                    <a:pt x="2511" y="2089"/>
                  </a:lnTo>
                  <a:lnTo>
                    <a:pt x="2518" y="2088"/>
                  </a:lnTo>
                  <a:lnTo>
                    <a:pt x="2518" y="2088"/>
                  </a:lnTo>
                  <a:lnTo>
                    <a:pt x="2525" y="2089"/>
                  </a:lnTo>
                  <a:lnTo>
                    <a:pt x="2532" y="2090"/>
                  </a:lnTo>
                  <a:lnTo>
                    <a:pt x="2538" y="2092"/>
                  </a:lnTo>
                  <a:lnTo>
                    <a:pt x="2543" y="2096"/>
                  </a:lnTo>
                  <a:lnTo>
                    <a:pt x="2548" y="2099"/>
                  </a:lnTo>
                  <a:lnTo>
                    <a:pt x="2552" y="2102"/>
                  </a:lnTo>
                  <a:lnTo>
                    <a:pt x="2558" y="2110"/>
                  </a:lnTo>
                  <a:lnTo>
                    <a:pt x="2558" y="2198"/>
                  </a:lnTo>
                  <a:lnTo>
                    <a:pt x="2558" y="2198"/>
                  </a:lnTo>
                  <a:lnTo>
                    <a:pt x="2551" y="2206"/>
                  </a:lnTo>
                  <a:lnTo>
                    <a:pt x="2543" y="2212"/>
                  </a:lnTo>
                  <a:lnTo>
                    <a:pt x="2538" y="2216"/>
                  </a:lnTo>
                  <a:lnTo>
                    <a:pt x="2532" y="2218"/>
                  </a:lnTo>
                  <a:lnTo>
                    <a:pt x="2525" y="2219"/>
                  </a:lnTo>
                  <a:lnTo>
                    <a:pt x="2519" y="2220"/>
                  </a:lnTo>
                  <a:lnTo>
                    <a:pt x="2519" y="2220"/>
                  </a:lnTo>
                  <a:close/>
                  <a:moveTo>
                    <a:pt x="677" y="2105"/>
                  </a:moveTo>
                  <a:lnTo>
                    <a:pt x="677" y="2105"/>
                  </a:lnTo>
                  <a:lnTo>
                    <a:pt x="669" y="2100"/>
                  </a:lnTo>
                  <a:lnTo>
                    <a:pt x="660" y="2096"/>
                  </a:lnTo>
                  <a:lnTo>
                    <a:pt x="650" y="2093"/>
                  </a:lnTo>
                  <a:lnTo>
                    <a:pt x="640" y="2092"/>
                  </a:lnTo>
                  <a:lnTo>
                    <a:pt x="640" y="2092"/>
                  </a:lnTo>
                  <a:lnTo>
                    <a:pt x="631" y="2093"/>
                  </a:lnTo>
                  <a:lnTo>
                    <a:pt x="622" y="2096"/>
                  </a:lnTo>
                  <a:lnTo>
                    <a:pt x="616" y="2100"/>
                  </a:lnTo>
                  <a:lnTo>
                    <a:pt x="610" y="2106"/>
                  </a:lnTo>
                  <a:lnTo>
                    <a:pt x="606" y="2112"/>
                  </a:lnTo>
                  <a:lnTo>
                    <a:pt x="604" y="2121"/>
                  </a:lnTo>
                  <a:lnTo>
                    <a:pt x="601" y="2132"/>
                  </a:lnTo>
                  <a:lnTo>
                    <a:pt x="600" y="2145"/>
                  </a:lnTo>
                  <a:lnTo>
                    <a:pt x="600" y="2266"/>
                  </a:lnTo>
                  <a:lnTo>
                    <a:pt x="546" y="2266"/>
                  </a:lnTo>
                  <a:lnTo>
                    <a:pt x="546" y="2042"/>
                  </a:lnTo>
                  <a:lnTo>
                    <a:pt x="600" y="2042"/>
                  </a:lnTo>
                  <a:lnTo>
                    <a:pt x="600" y="2061"/>
                  </a:lnTo>
                  <a:lnTo>
                    <a:pt x="600" y="2061"/>
                  </a:lnTo>
                  <a:lnTo>
                    <a:pt x="606" y="2056"/>
                  </a:lnTo>
                  <a:lnTo>
                    <a:pt x="611" y="2050"/>
                  </a:lnTo>
                  <a:lnTo>
                    <a:pt x="617" y="2047"/>
                  </a:lnTo>
                  <a:lnTo>
                    <a:pt x="624" y="2043"/>
                  </a:lnTo>
                  <a:lnTo>
                    <a:pt x="629" y="2040"/>
                  </a:lnTo>
                  <a:lnTo>
                    <a:pt x="636" y="2039"/>
                  </a:lnTo>
                  <a:lnTo>
                    <a:pt x="644" y="2038"/>
                  </a:lnTo>
                  <a:lnTo>
                    <a:pt x="650" y="2037"/>
                  </a:lnTo>
                  <a:lnTo>
                    <a:pt x="650" y="2037"/>
                  </a:lnTo>
                  <a:lnTo>
                    <a:pt x="661" y="2038"/>
                  </a:lnTo>
                  <a:lnTo>
                    <a:pt x="672" y="2041"/>
                  </a:lnTo>
                  <a:lnTo>
                    <a:pt x="684" y="2046"/>
                  </a:lnTo>
                  <a:lnTo>
                    <a:pt x="692" y="2051"/>
                  </a:lnTo>
                  <a:lnTo>
                    <a:pt x="677" y="2105"/>
                  </a:lnTo>
                  <a:close/>
                  <a:moveTo>
                    <a:pt x="242" y="2042"/>
                  </a:moveTo>
                  <a:lnTo>
                    <a:pt x="297" y="2042"/>
                  </a:lnTo>
                  <a:lnTo>
                    <a:pt x="233" y="2266"/>
                  </a:lnTo>
                  <a:lnTo>
                    <a:pt x="186" y="2266"/>
                  </a:lnTo>
                  <a:lnTo>
                    <a:pt x="161" y="2174"/>
                  </a:lnTo>
                  <a:lnTo>
                    <a:pt x="161" y="2174"/>
                  </a:lnTo>
                  <a:lnTo>
                    <a:pt x="149" y="2125"/>
                  </a:lnTo>
                  <a:lnTo>
                    <a:pt x="149" y="2125"/>
                  </a:lnTo>
                  <a:lnTo>
                    <a:pt x="143" y="2148"/>
                  </a:lnTo>
                  <a:lnTo>
                    <a:pt x="137" y="2175"/>
                  </a:lnTo>
                  <a:lnTo>
                    <a:pt x="111" y="2266"/>
                  </a:lnTo>
                  <a:lnTo>
                    <a:pt x="63" y="2266"/>
                  </a:lnTo>
                  <a:lnTo>
                    <a:pt x="63" y="2265"/>
                  </a:lnTo>
                  <a:lnTo>
                    <a:pt x="0" y="2042"/>
                  </a:lnTo>
                  <a:lnTo>
                    <a:pt x="58" y="2042"/>
                  </a:lnTo>
                  <a:lnTo>
                    <a:pt x="78" y="2126"/>
                  </a:lnTo>
                  <a:lnTo>
                    <a:pt x="78" y="2126"/>
                  </a:lnTo>
                  <a:lnTo>
                    <a:pt x="83" y="2152"/>
                  </a:lnTo>
                  <a:lnTo>
                    <a:pt x="89" y="2180"/>
                  </a:lnTo>
                  <a:lnTo>
                    <a:pt x="89" y="2180"/>
                  </a:lnTo>
                  <a:lnTo>
                    <a:pt x="96" y="2152"/>
                  </a:lnTo>
                  <a:lnTo>
                    <a:pt x="102" y="2125"/>
                  </a:lnTo>
                  <a:lnTo>
                    <a:pt x="126" y="2042"/>
                  </a:lnTo>
                  <a:lnTo>
                    <a:pt x="173" y="2042"/>
                  </a:lnTo>
                  <a:lnTo>
                    <a:pt x="197" y="2125"/>
                  </a:lnTo>
                  <a:lnTo>
                    <a:pt x="197" y="2125"/>
                  </a:lnTo>
                  <a:lnTo>
                    <a:pt x="203" y="2151"/>
                  </a:lnTo>
                  <a:lnTo>
                    <a:pt x="210" y="2181"/>
                  </a:lnTo>
                  <a:lnTo>
                    <a:pt x="210" y="2181"/>
                  </a:lnTo>
                  <a:lnTo>
                    <a:pt x="215" y="2156"/>
                  </a:lnTo>
                  <a:lnTo>
                    <a:pt x="221" y="2125"/>
                  </a:lnTo>
                  <a:lnTo>
                    <a:pt x="242" y="2042"/>
                  </a:lnTo>
                  <a:close/>
                  <a:moveTo>
                    <a:pt x="409" y="2037"/>
                  </a:moveTo>
                  <a:lnTo>
                    <a:pt x="409" y="2037"/>
                  </a:lnTo>
                  <a:lnTo>
                    <a:pt x="399" y="2038"/>
                  </a:lnTo>
                  <a:lnTo>
                    <a:pt x="388" y="2039"/>
                  </a:lnTo>
                  <a:lnTo>
                    <a:pt x="378" y="2042"/>
                  </a:lnTo>
                  <a:lnTo>
                    <a:pt x="369" y="2046"/>
                  </a:lnTo>
                  <a:lnTo>
                    <a:pt x="360" y="2050"/>
                  </a:lnTo>
                  <a:lnTo>
                    <a:pt x="351" y="2056"/>
                  </a:lnTo>
                  <a:lnTo>
                    <a:pt x="343" y="2062"/>
                  </a:lnTo>
                  <a:lnTo>
                    <a:pt x="337" y="2070"/>
                  </a:lnTo>
                  <a:lnTo>
                    <a:pt x="330" y="2078"/>
                  </a:lnTo>
                  <a:lnTo>
                    <a:pt x="325" y="2087"/>
                  </a:lnTo>
                  <a:lnTo>
                    <a:pt x="319" y="2097"/>
                  </a:lnTo>
                  <a:lnTo>
                    <a:pt x="316" y="2107"/>
                  </a:lnTo>
                  <a:lnTo>
                    <a:pt x="312" y="2118"/>
                  </a:lnTo>
                  <a:lnTo>
                    <a:pt x="310" y="2129"/>
                  </a:lnTo>
                  <a:lnTo>
                    <a:pt x="308" y="2141"/>
                  </a:lnTo>
                  <a:lnTo>
                    <a:pt x="308" y="2155"/>
                  </a:lnTo>
                  <a:lnTo>
                    <a:pt x="308" y="2155"/>
                  </a:lnTo>
                  <a:lnTo>
                    <a:pt x="308" y="2167"/>
                  </a:lnTo>
                  <a:lnTo>
                    <a:pt x="310" y="2179"/>
                  </a:lnTo>
                  <a:lnTo>
                    <a:pt x="312" y="2190"/>
                  </a:lnTo>
                  <a:lnTo>
                    <a:pt x="316" y="2201"/>
                  </a:lnTo>
                  <a:lnTo>
                    <a:pt x="319" y="2211"/>
                  </a:lnTo>
                  <a:lnTo>
                    <a:pt x="325" y="2221"/>
                  </a:lnTo>
                  <a:lnTo>
                    <a:pt x="330" y="2230"/>
                  </a:lnTo>
                  <a:lnTo>
                    <a:pt x="337" y="2238"/>
                  </a:lnTo>
                  <a:lnTo>
                    <a:pt x="343" y="2246"/>
                  </a:lnTo>
                  <a:lnTo>
                    <a:pt x="351" y="2252"/>
                  </a:lnTo>
                  <a:lnTo>
                    <a:pt x="360" y="2258"/>
                  </a:lnTo>
                  <a:lnTo>
                    <a:pt x="369" y="2262"/>
                  </a:lnTo>
                  <a:lnTo>
                    <a:pt x="378" y="2266"/>
                  </a:lnTo>
                  <a:lnTo>
                    <a:pt x="388" y="2269"/>
                  </a:lnTo>
                  <a:lnTo>
                    <a:pt x="399" y="2270"/>
                  </a:lnTo>
                  <a:lnTo>
                    <a:pt x="409" y="2271"/>
                  </a:lnTo>
                  <a:lnTo>
                    <a:pt x="409" y="2271"/>
                  </a:lnTo>
                  <a:lnTo>
                    <a:pt x="420" y="2270"/>
                  </a:lnTo>
                  <a:lnTo>
                    <a:pt x="431" y="2269"/>
                  </a:lnTo>
                  <a:lnTo>
                    <a:pt x="441" y="2266"/>
                  </a:lnTo>
                  <a:lnTo>
                    <a:pt x="450" y="2262"/>
                  </a:lnTo>
                  <a:lnTo>
                    <a:pt x="459" y="2258"/>
                  </a:lnTo>
                  <a:lnTo>
                    <a:pt x="468" y="2252"/>
                  </a:lnTo>
                  <a:lnTo>
                    <a:pt x="476" y="2246"/>
                  </a:lnTo>
                  <a:lnTo>
                    <a:pt x="482" y="2238"/>
                  </a:lnTo>
                  <a:lnTo>
                    <a:pt x="489" y="2230"/>
                  </a:lnTo>
                  <a:lnTo>
                    <a:pt x="495" y="2221"/>
                  </a:lnTo>
                  <a:lnTo>
                    <a:pt x="499" y="2211"/>
                  </a:lnTo>
                  <a:lnTo>
                    <a:pt x="504" y="2201"/>
                  </a:lnTo>
                  <a:lnTo>
                    <a:pt x="507" y="2190"/>
                  </a:lnTo>
                  <a:lnTo>
                    <a:pt x="509" y="2179"/>
                  </a:lnTo>
                  <a:lnTo>
                    <a:pt x="511" y="2167"/>
                  </a:lnTo>
                  <a:lnTo>
                    <a:pt x="511" y="2155"/>
                  </a:lnTo>
                  <a:lnTo>
                    <a:pt x="511" y="2155"/>
                  </a:lnTo>
                  <a:lnTo>
                    <a:pt x="511" y="2141"/>
                  </a:lnTo>
                  <a:lnTo>
                    <a:pt x="509" y="2129"/>
                  </a:lnTo>
                  <a:lnTo>
                    <a:pt x="507" y="2118"/>
                  </a:lnTo>
                  <a:lnTo>
                    <a:pt x="504" y="2107"/>
                  </a:lnTo>
                  <a:lnTo>
                    <a:pt x="499" y="2097"/>
                  </a:lnTo>
                  <a:lnTo>
                    <a:pt x="495" y="2087"/>
                  </a:lnTo>
                  <a:lnTo>
                    <a:pt x="489" y="2078"/>
                  </a:lnTo>
                  <a:lnTo>
                    <a:pt x="482" y="2070"/>
                  </a:lnTo>
                  <a:lnTo>
                    <a:pt x="476" y="2062"/>
                  </a:lnTo>
                  <a:lnTo>
                    <a:pt x="468" y="2056"/>
                  </a:lnTo>
                  <a:lnTo>
                    <a:pt x="459" y="2050"/>
                  </a:lnTo>
                  <a:lnTo>
                    <a:pt x="450" y="2046"/>
                  </a:lnTo>
                  <a:lnTo>
                    <a:pt x="441" y="2042"/>
                  </a:lnTo>
                  <a:lnTo>
                    <a:pt x="431" y="2039"/>
                  </a:lnTo>
                  <a:lnTo>
                    <a:pt x="420" y="2038"/>
                  </a:lnTo>
                  <a:lnTo>
                    <a:pt x="409" y="2037"/>
                  </a:lnTo>
                  <a:lnTo>
                    <a:pt x="409" y="2037"/>
                  </a:lnTo>
                  <a:close/>
                  <a:moveTo>
                    <a:pt x="409" y="2219"/>
                  </a:moveTo>
                  <a:lnTo>
                    <a:pt x="409" y="2219"/>
                  </a:lnTo>
                  <a:lnTo>
                    <a:pt x="399" y="2218"/>
                  </a:lnTo>
                  <a:lnTo>
                    <a:pt x="390" y="2215"/>
                  </a:lnTo>
                  <a:lnTo>
                    <a:pt x="383" y="2209"/>
                  </a:lnTo>
                  <a:lnTo>
                    <a:pt x="377" y="2201"/>
                  </a:lnTo>
                  <a:lnTo>
                    <a:pt x="371" y="2192"/>
                  </a:lnTo>
                  <a:lnTo>
                    <a:pt x="367" y="2181"/>
                  </a:lnTo>
                  <a:lnTo>
                    <a:pt x="365" y="2168"/>
                  </a:lnTo>
                  <a:lnTo>
                    <a:pt x="365" y="2155"/>
                  </a:lnTo>
                  <a:lnTo>
                    <a:pt x="365" y="2155"/>
                  </a:lnTo>
                  <a:lnTo>
                    <a:pt x="365" y="2140"/>
                  </a:lnTo>
                  <a:lnTo>
                    <a:pt x="367" y="2127"/>
                  </a:lnTo>
                  <a:lnTo>
                    <a:pt x="371" y="2117"/>
                  </a:lnTo>
                  <a:lnTo>
                    <a:pt x="377" y="2107"/>
                  </a:lnTo>
                  <a:lnTo>
                    <a:pt x="383" y="2099"/>
                  </a:lnTo>
                  <a:lnTo>
                    <a:pt x="390" y="2093"/>
                  </a:lnTo>
                  <a:lnTo>
                    <a:pt x="399" y="2090"/>
                  </a:lnTo>
                  <a:lnTo>
                    <a:pt x="409" y="2089"/>
                  </a:lnTo>
                  <a:lnTo>
                    <a:pt x="409" y="2089"/>
                  </a:lnTo>
                  <a:lnTo>
                    <a:pt x="419" y="2090"/>
                  </a:lnTo>
                  <a:lnTo>
                    <a:pt x="428" y="2093"/>
                  </a:lnTo>
                  <a:lnTo>
                    <a:pt x="436" y="2099"/>
                  </a:lnTo>
                  <a:lnTo>
                    <a:pt x="442" y="2107"/>
                  </a:lnTo>
                  <a:lnTo>
                    <a:pt x="448" y="2117"/>
                  </a:lnTo>
                  <a:lnTo>
                    <a:pt x="451" y="2127"/>
                  </a:lnTo>
                  <a:lnTo>
                    <a:pt x="453" y="2140"/>
                  </a:lnTo>
                  <a:lnTo>
                    <a:pt x="455" y="2155"/>
                  </a:lnTo>
                  <a:lnTo>
                    <a:pt x="455" y="2155"/>
                  </a:lnTo>
                  <a:lnTo>
                    <a:pt x="453" y="2168"/>
                  </a:lnTo>
                  <a:lnTo>
                    <a:pt x="451" y="2181"/>
                  </a:lnTo>
                  <a:lnTo>
                    <a:pt x="448" y="2192"/>
                  </a:lnTo>
                  <a:lnTo>
                    <a:pt x="442" y="2201"/>
                  </a:lnTo>
                  <a:lnTo>
                    <a:pt x="436" y="2209"/>
                  </a:lnTo>
                  <a:lnTo>
                    <a:pt x="428" y="2215"/>
                  </a:lnTo>
                  <a:lnTo>
                    <a:pt x="419" y="2218"/>
                  </a:lnTo>
                  <a:lnTo>
                    <a:pt x="409" y="2219"/>
                  </a:lnTo>
                  <a:lnTo>
                    <a:pt x="409" y="2219"/>
                  </a:lnTo>
                  <a:close/>
                  <a:moveTo>
                    <a:pt x="2285" y="2105"/>
                  </a:moveTo>
                  <a:lnTo>
                    <a:pt x="2285" y="2105"/>
                  </a:lnTo>
                  <a:lnTo>
                    <a:pt x="2276" y="2100"/>
                  </a:lnTo>
                  <a:lnTo>
                    <a:pt x="2267" y="2096"/>
                  </a:lnTo>
                  <a:lnTo>
                    <a:pt x="2257" y="2093"/>
                  </a:lnTo>
                  <a:lnTo>
                    <a:pt x="2249" y="2092"/>
                  </a:lnTo>
                  <a:lnTo>
                    <a:pt x="2249" y="2092"/>
                  </a:lnTo>
                  <a:lnTo>
                    <a:pt x="2239" y="2093"/>
                  </a:lnTo>
                  <a:lnTo>
                    <a:pt x="2231" y="2096"/>
                  </a:lnTo>
                  <a:lnTo>
                    <a:pt x="2224" y="2100"/>
                  </a:lnTo>
                  <a:lnTo>
                    <a:pt x="2219" y="2106"/>
                  </a:lnTo>
                  <a:lnTo>
                    <a:pt x="2214" y="2112"/>
                  </a:lnTo>
                  <a:lnTo>
                    <a:pt x="2211" y="2121"/>
                  </a:lnTo>
                  <a:lnTo>
                    <a:pt x="2209" y="2132"/>
                  </a:lnTo>
                  <a:lnTo>
                    <a:pt x="2209" y="2145"/>
                  </a:lnTo>
                  <a:lnTo>
                    <a:pt x="2209" y="2266"/>
                  </a:lnTo>
                  <a:lnTo>
                    <a:pt x="2153" y="2266"/>
                  </a:lnTo>
                  <a:lnTo>
                    <a:pt x="2153" y="2042"/>
                  </a:lnTo>
                  <a:lnTo>
                    <a:pt x="2209" y="2042"/>
                  </a:lnTo>
                  <a:lnTo>
                    <a:pt x="2209" y="2061"/>
                  </a:lnTo>
                  <a:lnTo>
                    <a:pt x="2209" y="2061"/>
                  </a:lnTo>
                  <a:lnTo>
                    <a:pt x="2213" y="2056"/>
                  </a:lnTo>
                  <a:lnTo>
                    <a:pt x="2219" y="2050"/>
                  </a:lnTo>
                  <a:lnTo>
                    <a:pt x="2224" y="2047"/>
                  </a:lnTo>
                  <a:lnTo>
                    <a:pt x="2231" y="2043"/>
                  </a:lnTo>
                  <a:lnTo>
                    <a:pt x="2237" y="2040"/>
                  </a:lnTo>
                  <a:lnTo>
                    <a:pt x="2244" y="2039"/>
                  </a:lnTo>
                  <a:lnTo>
                    <a:pt x="2251" y="2038"/>
                  </a:lnTo>
                  <a:lnTo>
                    <a:pt x="2257" y="2037"/>
                  </a:lnTo>
                  <a:lnTo>
                    <a:pt x="2257" y="2037"/>
                  </a:lnTo>
                  <a:lnTo>
                    <a:pt x="2269" y="2038"/>
                  </a:lnTo>
                  <a:lnTo>
                    <a:pt x="2280" y="2041"/>
                  </a:lnTo>
                  <a:lnTo>
                    <a:pt x="2291" y="2046"/>
                  </a:lnTo>
                  <a:lnTo>
                    <a:pt x="2300" y="2051"/>
                  </a:lnTo>
                  <a:lnTo>
                    <a:pt x="2285" y="2105"/>
                  </a:lnTo>
                  <a:close/>
                  <a:moveTo>
                    <a:pt x="1850" y="2042"/>
                  </a:moveTo>
                  <a:lnTo>
                    <a:pt x="1904" y="2042"/>
                  </a:lnTo>
                  <a:lnTo>
                    <a:pt x="1841" y="2266"/>
                  </a:lnTo>
                  <a:lnTo>
                    <a:pt x="1793" y="2266"/>
                  </a:lnTo>
                  <a:lnTo>
                    <a:pt x="1768" y="2174"/>
                  </a:lnTo>
                  <a:lnTo>
                    <a:pt x="1768" y="2174"/>
                  </a:lnTo>
                  <a:lnTo>
                    <a:pt x="1756" y="2125"/>
                  </a:lnTo>
                  <a:lnTo>
                    <a:pt x="1756" y="2125"/>
                  </a:lnTo>
                  <a:lnTo>
                    <a:pt x="1751" y="2148"/>
                  </a:lnTo>
                  <a:lnTo>
                    <a:pt x="1744" y="2175"/>
                  </a:lnTo>
                  <a:lnTo>
                    <a:pt x="1720" y="2266"/>
                  </a:lnTo>
                  <a:lnTo>
                    <a:pt x="1672" y="2266"/>
                  </a:lnTo>
                  <a:lnTo>
                    <a:pt x="1671" y="2265"/>
                  </a:lnTo>
                  <a:lnTo>
                    <a:pt x="1608" y="2042"/>
                  </a:lnTo>
                  <a:lnTo>
                    <a:pt x="1665" y="2042"/>
                  </a:lnTo>
                  <a:lnTo>
                    <a:pt x="1686" y="2126"/>
                  </a:lnTo>
                  <a:lnTo>
                    <a:pt x="1686" y="2126"/>
                  </a:lnTo>
                  <a:lnTo>
                    <a:pt x="1692" y="2152"/>
                  </a:lnTo>
                  <a:lnTo>
                    <a:pt x="1697" y="2180"/>
                  </a:lnTo>
                  <a:lnTo>
                    <a:pt x="1697" y="2180"/>
                  </a:lnTo>
                  <a:lnTo>
                    <a:pt x="1703" y="2152"/>
                  </a:lnTo>
                  <a:lnTo>
                    <a:pt x="1711" y="2125"/>
                  </a:lnTo>
                  <a:lnTo>
                    <a:pt x="1734" y="2042"/>
                  </a:lnTo>
                  <a:lnTo>
                    <a:pt x="1781" y="2042"/>
                  </a:lnTo>
                  <a:lnTo>
                    <a:pt x="1804" y="2125"/>
                  </a:lnTo>
                  <a:lnTo>
                    <a:pt x="1804" y="2125"/>
                  </a:lnTo>
                  <a:lnTo>
                    <a:pt x="1811" y="2151"/>
                  </a:lnTo>
                  <a:lnTo>
                    <a:pt x="1817" y="2181"/>
                  </a:lnTo>
                  <a:lnTo>
                    <a:pt x="1817" y="2181"/>
                  </a:lnTo>
                  <a:lnTo>
                    <a:pt x="1823" y="2156"/>
                  </a:lnTo>
                  <a:lnTo>
                    <a:pt x="1830" y="2125"/>
                  </a:lnTo>
                  <a:lnTo>
                    <a:pt x="1850" y="2042"/>
                  </a:lnTo>
                  <a:close/>
                  <a:moveTo>
                    <a:pt x="2016" y="2037"/>
                  </a:moveTo>
                  <a:lnTo>
                    <a:pt x="2016" y="2037"/>
                  </a:lnTo>
                  <a:lnTo>
                    <a:pt x="2006" y="2038"/>
                  </a:lnTo>
                  <a:lnTo>
                    <a:pt x="1995" y="2039"/>
                  </a:lnTo>
                  <a:lnTo>
                    <a:pt x="1985" y="2042"/>
                  </a:lnTo>
                  <a:lnTo>
                    <a:pt x="1976" y="2046"/>
                  </a:lnTo>
                  <a:lnTo>
                    <a:pt x="1967" y="2050"/>
                  </a:lnTo>
                  <a:lnTo>
                    <a:pt x="1958" y="2057"/>
                  </a:lnTo>
                  <a:lnTo>
                    <a:pt x="1951" y="2062"/>
                  </a:lnTo>
                  <a:lnTo>
                    <a:pt x="1944" y="2070"/>
                  </a:lnTo>
                  <a:lnTo>
                    <a:pt x="1937" y="2078"/>
                  </a:lnTo>
                  <a:lnTo>
                    <a:pt x="1932" y="2087"/>
                  </a:lnTo>
                  <a:lnTo>
                    <a:pt x="1926" y="2097"/>
                  </a:lnTo>
                  <a:lnTo>
                    <a:pt x="1923" y="2107"/>
                  </a:lnTo>
                  <a:lnTo>
                    <a:pt x="1920" y="2118"/>
                  </a:lnTo>
                  <a:lnTo>
                    <a:pt x="1916" y="2130"/>
                  </a:lnTo>
                  <a:lnTo>
                    <a:pt x="1915" y="2141"/>
                  </a:lnTo>
                  <a:lnTo>
                    <a:pt x="1915" y="2155"/>
                  </a:lnTo>
                  <a:lnTo>
                    <a:pt x="1915" y="2155"/>
                  </a:lnTo>
                  <a:lnTo>
                    <a:pt x="1915" y="2167"/>
                  </a:lnTo>
                  <a:lnTo>
                    <a:pt x="1916" y="2179"/>
                  </a:lnTo>
                  <a:lnTo>
                    <a:pt x="1920" y="2190"/>
                  </a:lnTo>
                  <a:lnTo>
                    <a:pt x="1923" y="2201"/>
                  </a:lnTo>
                  <a:lnTo>
                    <a:pt x="1926" y="2211"/>
                  </a:lnTo>
                  <a:lnTo>
                    <a:pt x="1932" y="2221"/>
                  </a:lnTo>
                  <a:lnTo>
                    <a:pt x="1937" y="2230"/>
                  </a:lnTo>
                  <a:lnTo>
                    <a:pt x="1944" y="2238"/>
                  </a:lnTo>
                  <a:lnTo>
                    <a:pt x="1951" y="2246"/>
                  </a:lnTo>
                  <a:lnTo>
                    <a:pt x="1958" y="2252"/>
                  </a:lnTo>
                  <a:lnTo>
                    <a:pt x="1967" y="2258"/>
                  </a:lnTo>
                  <a:lnTo>
                    <a:pt x="1976" y="2262"/>
                  </a:lnTo>
                  <a:lnTo>
                    <a:pt x="1985" y="2266"/>
                  </a:lnTo>
                  <a:lnTo>
                    <a:pt x="1995" y="2269"/>
                  </a:lnTo>
                  <a:lnTo>
                    <a:pt x="2006" y="2270"/>
                  </a:lnTo>
                  <a:lnTo>
                    <a:pt x="2016" y="2271"/>
                  </a:lnTo>
                  <a:lnTo>
                    <a:pt x="2016" y="2271"/>
                  </a:lnTo>
                  <a:lnTo>
                    <a:pt x="2027" y="2270"/>
                  </a:lnTo>
                  <a:lnTo>
                    <a:pt x="2039" y="2269"/>
                  </a:lnTo>
                  <a:lnTo>
                    <a:pt x="2049" y="2266"/>
                  </a:lnTo>
                  <a:lnTo>
                    <a:pt x="2057" y="2262"/>
                  </a:lnTo>
                  <a:lnTo>
                    <a:pt x="2066" y="2258"/>
                  </a:lnTo>
                  <a:lnTo>
                    <a:pt x="2075" y="2252"/>
                  </a:lnTo>
                  <a:lnTo>
                    <a:pt x="2083" y="2246"/>
                  </a:lnTo>
                  <a:lnTo>
                    <a:pt x="2090" y="2238"/>
                  </a:lnTo>
                  <a:lnTo>
                    <a:pt x="2096" y="2230"/>
                  </a:lnTo>
                  <a:lnTo>
                    <a:pt x="2102" y="2221"/>
                  </a:lnTo>
                  <a:lnTo>
                    <a:pt x="2106" y="2211"/>
                  </a:lnTo>
                  <a:lnTo>
                    <a:pt x="2111" y="2201"/>
                  </a:lnTo>
                  <a:lnTo>
                    <a:pt x="2114" y="2190"/>
                  </a:lnTo>
                  <a:lnTo>
                    <a:pt x="2116" y="2179"/>
                  </a:lnTo>
                  <a:lnTo>
                    <a:pt x="2119" y="2167"/>
                  </a:lnTo>
                  <a:lnTo>
                    <a:pt x="2119" y="2155"/>
                  </a:lnTo>
                  <a:lnTo>
                    <a:pt x="2119" y="2155"/>
                  </a:lnTo>
                  <a:lnTo>
                    <a:pt x="2119" y="2141"/>
                  </a:lnTo>
                  <a:lnTo>
                    <a:pt x="2116" y="2130"/>
                  </a:lnTo>
                  <a:lnTo>
                    <a:pt x="2114" y="2118"/>
                  </a:lnTo>
                  <a:lnTo>
                    <a:pt x="2111" y="2107"/>
                  </a:lnTo>
                  <a:lnTo>
                    <a:pt x="2106" y="2097"/>
                  </a:lnTo>
                  <a:lnTo>
                    <a:pt x="2102" y="2087"/>
                  </a:lnTo>
                  <a:lnTo>
                    <a:pt x="2096" y="2078"/>
                  </a:lnTo>
                  <a:lnTo>
                    <a:pt x="2090" y="2070"/>
                  </a:lnTo>
                  <a:lnTo>
                    <a:pt x="2083" y="2062"/>
                  </a:lnTo>
                  <a:lnTo>
                    <a:pt x="2075" y="2057"/>
                  </a:lnTo>
                  <a:lnTo>
                    <a:pt x="2066" y="2050"/>
                  </a:lnTo>
                  <a:lnTo>
                    <a:pt x="2057" y="2046"/>
                  </a:lnTo>
                  <a:lnTo>
                    <a:pt x="2049" y="2042"/>
                  </a:lnTo>
                  <a:lnTo>
                    <a:pt x="2039" y="2039"/>
                  </a:lnTo>
                  <a:lnTo>
                    <a:pt x="2027" y="2038"/>
                  </a:lnTo>
                  <a:lnTo>
                    <a:pt x="2016" y="2037"/>
                  </a:lnTo>
                  <a:lnTo>
                    <a:pt x="2016" y="2037"/>
                  </a:lnTo>
                  <a:close/>
                  <a:moveTo>
                    <a:pt x="2016" y="2219"/>
                  </a:moveTo>
                  <a:lnTo>
                    <a:pt x="2016" y="2219"/>
                  </a:lnTo>
                  <a:lnTo>
                    <a:pt x="2006" y="2218"/>
                  </a:lnTo>
                  <a:lnTo>
                    <a:pt x="1998" y="2215"/>
                  </a:lnTo>
                  <a:lnTo>
                    <a:pt x="1991" y="2209"/>
                  </a:lnTo>
                  <a:lnTo>
                    <a:pt x="1984" y="2201"/>
                  </a:lnTo>
                  <a:lnTo>
                    <a:pt x="1978" y="2192"/>
                  </a:lnTo>
                  <a:lnTo>
                    <a:pt x="1974" y="2181"/>
                  </a:lnTo>
                  <a:lnTo>
                    <a:pt x="1972" y="2168"/>
                  </a:lnTo>
                  <a:lnTo>
                    <a:pt x="1972" y="2155"/>
                  </a:lnTo>
                  <a:lnTo>
                    <a:pt x="1972" y="2155"/>
                  </a:lnTo>
                  <a:lnTo>
                    <a:pt x="1972" y="2140"/>
                  </a:lnTo>
                  <a:lnTo>
                    <a:pt x="1974" y="2128"/>
                  </a:lnTo>
                  <a:lnTo>
                    <a:pt x="1978" y="2117"/>
                  </a:lnTo>
                  <a:lnTo>
                    <a:pt x="1984" y="2107"/>
                  </a:lnTo>
                  <a:lnTo>
                    <a:pt x="1991" y="2099"/>
                  </a:lnTo>
                  <a:lnTo>
                    <a:pt x="1998" y="2093"/>
                  </a:lnTo>
                  <a:lnTo>
                    <a:pt x="2006" y="2090"/>
                  </a:lnTo>
                  <a:lnTo>
                    <a:pt x="2016" y="2089"/>
                  </a:lnTo>
                  <a:lnTo>
                    <a:pt x="2016" y="2089"/>
                  </a:lnTo>
                  <a:lnTo>
                    <a:pt x="2026" y="2090"/>
                  </a:lnTo>
                  <a:lnTo>
                    <a:pt x="2035" y="2093"/>
                  </a:lnTo>
                  <a:lnTo>
                    <a:pt x="2043" y="2099"/>
                  </a:lnTo>
                  <a:lnTo>
                    <a:pt x="2050" y="2107"/>
                  </a:lnTo>
                  <a:lnTo>
                    <a:pt x="2055" y="2117"/>
                  </a:lnTo>
                  <a:lnTo>
                    <a:pt x="2059" y="2128"/>
                  </a:lnTo>
                  <a:lnTo>
                    <a:pt x="2061" y="2140"/>
                  </a:lnTo>
                  <a:lnTo>
                    <a:pt x="2062" y="2155"/>
                  </a:lnTo>
                  <a:lnTo>
                    <a:pt x="2062" y="2155"/>
                  </a:lnTo>
                  <a:lnTo>
                    <a:pt x="2061" y="2168"/>
                  </a:lnTo>
                  <a:lnTo>
                    <a:pt x="2059" y="2181"/>
                  </a:lnTo>
                  <a:lnTo>
                    <a:pt x="2055" y="2192"/>
                  </a:lnTo>
                  <a:lnTo>
                    <a:pt x="2050" y="2201"/>
                  </a:lnTo>
                  <a:lnTo>
                    <a:pt x="2043" y="2209"/>
                  </a:lnTo>
                  <a:lnTo>
                    <a:pt x="2035" y="2215"/>
                  </a:lnTo>
                  <a:lnTo>
                    <a:pt x="2026" y="2218"/>
                  </a:lnTo>
                  <a:lnTo>
                    <a:pt x="2016" y="2219"/>
                  </a:lnTo>
                  <a:lnTo>
                    <a:pt x="2016" y="2219"/>
                  </a:lnTo>
                  <a:close/>
                  <a:moveTo>
                    <a:pt x="843" y="2116"/>
                  </a:moveTo>
                  <a:lnTo>
                    <a:pt x="910" y="2266"/>
                  </a:lnTo>
                  <a:lnTo>
                    <a:pt x="849" y="2266"/>
                  </a:lnTo>
                  <a:lnTo>
                    <a:pt x="803" y="2162"/>
                  </a:lnTo>
                  <a:lnTo>
                    <a:pt x="772" y="2199"/>
                  </a:lnTo>
                  <a:lnTo>
                    <a:pt x="772" y="2266"/>
                  </a:lnTo>
                  <a:lnTo>
                    <a:pt x="718" y="2266"/>
                  </a:lnTo>
                  <a:lnTo>
                    <a:pt x="718" y="1977"/>
                  </a:lnTo>
                  <a:lnTo>
                    <a:pt x="772" y="1949"/>
                  </a:lnTo>
                  <a:lnTo>
                    <a:pt x="772" y="2128"/>
                  </a:lnTo>
                  <a:lnTo>
                    <a:pt x="772" y="2128"/>
                  </a:lnTo>
                  <a:lnTo>
                    <a:pt x="794" y="2099"/>
                  </a:lnTo>
                  <a:lnTo>
                    <a:pt x="838" y="2042"/>
                  </a:lnTo>
                  <a:lnTo>
                    <a:pt x="903" y="2042"/>
                  </a:lnTo>
                  <a:lnTo>
                    <a:pt x="843" y="2116"/>
                  </a:lnTo>
                  <a:close/>
                  <a:moveTo>
                    <a:pt x="1105" y="2266"/>
                  </a:moveTo>
                  <a:lnTo>
                    <a:pt x="1049" y="2266"/>
                  </a:lnTo>
                  <a:lnTo>
                    <a:pt x="1049" y="2042"/>
                  </a:lnTo>
                  <a:lnTo>
                    <a:pt x="1105" y="2042"/>
                  </a:lnTo>
                  <a:lnTo>
                    <a:pt x="1105" y="2061"/>
                  </a:lnTo>
                  <a:lnTo>
                    <a:pt x="1105" y="2061"/>
                  </a:lnTo>
                  <a:lnTo>
                    <a:pt x="1110" y="2056"/>
                  </a:lnTo>
                  <a:lnTo>
                    <a:pt x="1116" y="2051"/>
                  </a:lnTo>
                  <a:lnTo>
                    <a:pt x="1123" y="2047"/>
                  </a:lnTo>
                  <a:lnTo>
                    <a:pt x="1129" y="2043"/>
                  </a:lnTo>
                  <a:lnTo>
                    <a:pt x="1137" y="2041"/>
                  </a:lnTo>
                  <a:lnTo>
                    <a:pt x="1145" y="2039"/>
                  </a:lnTo>
                  <a:lnTo>
                    <a:pt x="1153" y="2038"/>
                  </a:lnTo>
                  <a:lnTo>
                    <a:pt x="1162" y="2037"/>
                  </a:lnTo>
                  <a:lnTo>
                    <a:pt x="1162" y="2037"/>
                  </a:lnTo>
                  <a:lnTo>
                    <a:pt x="1172" y="2038"/>
                  </a:lnTo>
                  <a:lnTo>
                    <a:pt x="1180" y="2039"/>
                  </a:lnTo>
                  <a:lnTo>
                    <a:pt x="1188" y="2041"/>
                  </a:lnTo>
                  <a:lnTo>
                    <a:pt x="1197" y="2043"/>
                  </a:lnTo>
                  <a:lnTo>
                    <a:pt x="1204" y="2048"/>
                  </a:lnTo>
                  <a:lnTo>
                    <a:pt x="1210" y="2052"/>
                  </a:lnTo>
                  <a:lnTo>
                    <a:pt x="1217" y="2057"/>
                  </a:lnTo>
                  <a:lnTo>
                    <a:pt x="1223" y="2063"/>
                  </a:lnTo>
                  <a:lnTo>
                    <a:pt x="1227" y="2070"/>
                  </a:lnTo>
                  <a:lnTo>
                    <a:pt x="1232" y="2078"/>
                  </a:lnTo>
                  <a:lnTo>
                    <a:pt x="1235" y="2086"/>
                  </a:lnTo>
                  <a:lnTo>
                    <a:pt x="1238" y="2096"/>
                  </a:lnTo>
                  <a:lnTo>
                    <a:pt x="1240" y="2106"/>
                  </a:lnTo>
                  <a:lnTo>
                    <a:pt x="1242" y="2116"/>
                  </a:lnTo>
                  <a:lnTo>
                    <a:pt x="1243" y="2127"/>
                  </a:lnTo>
                  <a:lnTo>
                    <a:pt x="1244" y="2139"/>
                  </a:lnTo>
                  <a:lnTo>
                    <a:pt x="1244" y="2266"/>
                  </a:lnTo>
                  <a:lnTo>
                    <a:pt x="1188" y="2266"/>
                  </a:lnTo>
                  <a:lnTo>
                    <a:pt x="1188" y="2142"/>
                  </a:lnTo>
                  <a:lnTo>
                    <a:pt x="1188" y="2142"/>
                  </a:lnTo>
                  <a:lnTo>
                    <a:pt x="1187" y="2130"/>
                  </a:lnTo>
                  <a:lnTo>
                    <a:pt x="1186" y="2118"/>
                  </a:lnTo>
                  <a:lnTo>
                    <a:pt x="1183" y="2109"/>
                  </a:lnTo>
                  <a:lnTo>
                    <a:pt x="1178" y="2101"/>
                  </a:lnTo>
                  <a:lnTo>
                    <a:pt x="1173" y="2096"/>
                  </a:lnTo>
                  <a:lnTo>
                    <a:pt x="1166" y="2091"/>
                  </a:lnTo>
                  <a:lnTo>
                    <a:pt x="1157" y="2089"/>
                  </a:lnTo>
                  <a:lnTo>
                    <a:pt x="1147" y="2088"/>
                  </a:lnTo>
                  <a:lnTo>
                    <a:pt x="1147" y="2088"/>
                  </a:lnTo>
                  <a:lnTo>
                    <a:pt x="1138" y="2089"/>
                  </a:lnTo>
                  <a:lnTo>
                    <a:pt x="1129" y="2091"/>
                  </a:lnTo>
                  <a:lnTo>
                    <a:pt x="1122" y="2096"/>
                  </a:lnTo>
                  <a:lnTo>
                    <a:pt x="1116" y="2102"/>
                  </a:lnTo>
                  <a:lnTo>
                    <a:pt x="1112" y="2109"/>
                  </a:lnTo>
                  <a:lnTo>
                    <a:pt x="1108" y="2119"/>
                  </a:lnTo>
                  <a:lnTo>
                    <a:pt x="1106" y="2130"/>
                  </a:lnTo>
                  <a:lnTo>
                    <a:pt x="1105" y="2142"/>
                  </a:lnTo>
                  <a:lnTo>
                    <a:pt x="1105" y="2266"/>
                  </a:lnTo>
                  <a:close/>
                  <a:moveTo>
                    <a:pt x="1418" y="2058"/>
                  </a:moveTo>
                  <a:lnTo>
                    <a:pt x="1418" y="2058"/>
                  </a:lnTo>
                  <a:lnTo>
                    <a:pt x="1413" y="2053"/>
                  </a:lnTo>
                  <a:lnTo>
                    <a:pt x="1407" y="2049"/>
                  </a:lnTo>
                  <a:lnTo>
                    <a:pt x="1402" y="2046"/>
                  </a:lnTo>
                  <a:lnTo>
                    <a:pt x="1395" y="2042"/>
                  </a:lnTo>
                  <a:lnTo>
                    <a:pt x="1388" y="2040"/>
                  </a:lnTo>
                  <a:lnTo>
                    <a:pt x="1382" y="2039"/>
                  </a:lnTo>
                  <a:lnTo>
                    <a:pt x="1375" y="2038"/>
                  </a:lnTo>
                  <a:lnTo>
                    <a:pt x="1368" y="2037"/>
                  </a:lnTo>
                  <a:lnTo>
                    <a:pt x="1368" y="2037"/>
                  </a:lnTo>
                  <a:lnTo>
                    <a:pt x="1358" y="2038"/>
                  </a:lnTo>
                  <a:lnTo>
                    <a:pt x="1349" y="2039"/>
                  </a:lnTo>
                  <a:lnTo>
                    <a:pt x="1340" y="2041"/>
                  </a:lnTo>
                  <a:lnTo>
                    <a:pt x="1332" y="2046"/>
                  </a:lnTo>
                  <a:lnTo>
                    <a:pt x="1324" y="2049"/>
                  </a:lnTo>
                  <a:lnTo>
                    <a:pt x="1317" y="2055"/>
                  </a:lnTo>
                  <a:lnTo>
                    <a:pt x="1310" y="2061"/>
                  </a:lnTo>
                  <a:lnTo>
                    <a:pt x="1304" y="2068"/>
                  </a:lnTo>
                  <a:lnTo>
                    <a:pt x="1298" y="2076"/>
                  </a:lnTo>
                  <a:lnTo>
                    <a:pt x="1294" y="2085"/>
                  </a:lnTo>
                  <a:lnTo>
                    <a:pt x="1289" y="2093"/>
                  </a:lnTo>
                  <a:lnTo>
                    <a:pt x="1286" y="2105"/>
                  </a:lnTo>
                  <a:lnTo>
                    <a:pt x="1284" y="2115"/>
                  </a:lnTo>
                  <a:lnTo>
                    <a:pt x="1282" y="2127"/>
                  </a:lnTo>
                  <a:lnTo>
                    <a:pt x="1280" y="2139"/>
                  </a:lnTo>
                  <a:lnTo>
                    <a:pt x="1280" y="2151"/>
                  </a:lnTo>
                  <a:lnTo>
                    <a:pt x="1280" y="2151"/>
                  </a:lnTo>
                  <a:lnTo>
                    <a:pt x="1280" y="2166"/>
                  </a:lnTo>
                  <a:lnTo>
                    <a:pt x="1282" y="2178"/>
                  </a:lnTo>
                  <a:lnTo>
                    <a:pt x="1284" y="2190"/>
                  </a:lnTo>
                  <a:lnTo>
                    <a:pt x="1286" y="2202"/>
                  </a:lnTo>
                  <a:lnTo>
                    <a:pt x="1289" y="2212"/>
                  </a:lnTo>
                  <a:lnTo>
                    <a:pt x="1294" y="2222"/>
                  </a:lnTo>
                  <a:lnTo>
                    <a:pt x="1298" y="2231"/>
                  </a:lnTo>
                  <a:lnTo>
                    <a:pt x="1304" y="2239"/>
                  </a:lnTo>
                  <a:lnTo>
                    <a:pt x="1309" y="2247"/>
                  </a:lnTo>
                  <a:lnTo>
                    <a:pt x="1316" y="2252"/>
                  </a:lnTo>
                  <a:lnTo>
                    <a:pt x="1323" y="2258"/>
                  </a:lnTo>
                  <a:lnTo>
                    <a:pt x="1330" y="2262"/>
                  </a:lnTo>
                  <a:lnTo>
                    <a:pt x="1339" y="2266"/>
                  </a:lnTo>
                  <a:lnTo>
                    <a:pt x="1348" y="2269"/>
                  </a:lnTo>
                  <a:lnTo>
                    <a:pt x="1357" y="2270"/>
                  </a:lnTo>
                  <a:lnTo>
                    <a:pt x="1367" y="2271"/>
                  </a:lnTo>
                  <a:lnTo>
                    <a:pt x="1367" y="2271"/>
                  </a:lnTo>
                  <a:lnTo>
                    <a:pt x="1374" y="2270"/>
                  </a:lnTo>
                  <a:lnTo>
                    <a:pt x="1382" y="2269"/>
                  </a:lnTo>
                  <a:lnTo>
                    <a:pt x="1388" y="2268"/>
                  </a:lnTo>
                  <a:lnTo>
                    <a:pt x="1395" y="2266"/>
                  </a:lnTo>
                  <a:lnTo>
                    <a:pt x="1401" y="2262"/>
                  </a:lnTo>
                  <a:lnTo>
                    <a:pt x="1407" y="2259"/>
                  </a:lnTo>
                  <a:lnTo>
                    <a:pt x="1413" y="2255"/>
                  </a:lnTo>
                  <a:lnTo>
                    <a:pt x="1418" y="2249"/>
                  </a:lnTo>
                  <a:lnTo>
                    <a:pt x="1418" y="2255"/>
                  </a:lnTo>
                  <a:lnTo>
                    <a:pt x="1418" y="2255"/>
                  </a:lnTo>
                  <a:lnTo>
                    <a:pt x="1418" y="2264"/>
                  </a:lnTo>
                  <a:lnTo>
                    <a:pt x="1417" y="2274"/>
                  </a:lnTo>
                  <a:lnTo>
                    <a:pt x="1414" y="2284"/>
                  </a:lnTo>
                  <a:lnTo>
                    <a:pt x="1412" y="2288"/>
                  </a:lnTo>
                  <a:lnTo>
                    <a:pt x="1409" y="2293"/>
                  </a:lnTo>
                  <a:lnTo>
                    <a:pt x="1405" y="2297"/>
                  </a:lnTo>
                  <a:lnTo>
                    <a:pt x="1401" y="2301"/>
                  </a:lnTo>
                  <a:lnTo>
                    <a:pt x="1395" y="2305"/>
                  </a:lnTo>
                  <a:lnTo>
                    <a:pt x="1388" y="2308"/>
                  </a:lnTo>
                  <a:lnTo>
                    <a:pt x="1379" y="2310"/>
                  </a:lnTo>
                  <a:lnTo>
                    <a:pt x="1370" y="2313"/>
                  </a:lnTo>
                  <a:lnTo>
                    <a:pt x="1359" y="2314"/>
                  </a:lnTo>
                  <a:lnTo>
                    <a:pt x="1346" y="2314"/>
                  </a:lnTo>
                  <a:lnTo>
                    <a:pt x="1344" y="2314"/>
                  </a:lnTo>
                  <a:lnTo>
                    <a:pt x="1364" y="2357"/>
                  </a:lnTo>
                  <a:lnTo>
                    <a:pt x="1365" y="2357"/>
                  </a:lnTo>
                  <a:lnTo>
                    <a:pt x="1365" y="2357"/>
                  </a:lnTo>
                  <a:lnTo>
                    <a:pt x="1378" y="2357"/>
                  </a:lnTo>
                  <a:lnTo>
                    <a:pt x="1390" y="2356"/>
                  </a:lnTo>
                  <a:lnTo>
                    <a:pt x="1402" y="2353"/>
                  </a:lnTo>
                  <a:lnTo>
                    <a:pt x="1413" y="2350"/>
                  </a:lnTo>
                  <a:lnTo>
                    <a:pt x="1423" y="2346"/>
                  </a:lnTo>
                  <a:lnTo>
                    <a:pt x="1432" y="2341"/>
                  </a:lnTo>
                  <a:lnTo>
                    <a:pt x="1439" y="2336"/>
                  </a:lnTo>
                  <a:lnTo>
                    <a:pt x="1446" y="2329"/>
                  </a:lnTo>
                  <a:lnTo>
                    <a:pt x="1453" y="2321"/>
                  </a:lnTo>
                  <a:lnTo>
                    <a:pt x="1458" y="2314"/>
                  </a:lnTo>
                  <a:lnTo>
                    <a:pt x="1463" y="2304"/>
                  </a:lnTo>
                  <a:lnTo>
                    <a:pt x="1466" y="2294"/>
                  </a:lnTo>
                  <a:lnTo>
                    <a:pt x="1469" y="2284"/>
                  </a:lnTo>
                  <a:lnTo>
                    <a:pt x="1472" y="2271"/>
                  </a:lnTo>
                  <a:lnTo>
                    <a:pt x="1473" y="2259"/>
                  </a:lnTo>
                  <a:lnTo>
                    <a:pt x="1473" y="2246"/>
                  </a:lnTo>
                  <a:lnTo>
                    <a:pt x="1473" y="2042"/>
                  </a:lnTo>
                  <a:lnTo>
                    <a:pt x="1418" y="2042"/>
                  </a:lnTo>
                  <a:lnTo>
                    <a:pt x="1418" y="2058"/>
                  </a:lnTo>
                  <a:close/>
                  <a:moveTo>
                    <a:pt x="1418" y="2110"/>
                  </a:moveTo>
                  <a:lnTo>
                    <a:pt x="1418" y="2198"/>
                  </a:lnTo>
                  <a:lnTo>
                    <a:pt x="1418" y="2198"/>
                  </a:lnTo>
                  <a:lnTo>
                    <a:pt x="1411" y="2206"/>
                  </a:lnTo>
                  <a:lnTo>
                    <a:pt x="1403" y="2214"/>
                  </a:lnTo>
                  <a:lnTo>
                    <a:pt x="1397" y="2216"/>
                  </a:lnTo>
                  <a:lnTo>
                    <a:pt x="1392" y="2218"/>
                  </a:lnTo>
                  <a:lnTo>
                    <a:pt x="1386" y="2219"/>
                  </a:lnTo>
                  <a:lnTo>
                    <a:pt x="1378" y="2220"/>
                  </a:lnTo>
                  <a:lnTo>
                    <a:pt x="1378" y="2220"/>
                  </a:lnTo>
                  <a:lnTo>
                    <a:pt x="1372" y="2219"/>
                  </a:lnTo>
                  <a:lnTo>
                    <a:pt x="1364" y="2217"/>
                  </a:lnTo>
                  <a:lnTo>
                    <a:pt x="1357" y="2214"/>
                  </a:lnTo>
                  <a:lnTo>
                    <a:pt x="1350" y="2207"/>
                  </a:lnTo>
                  <a:lnTo>
                    <a:pt x="1345" y="2198"/>
                  </a:lnTo>
                  <a:lnTo>
                    <a:pt x="1340" y="2186"/>
                  </a:lnTo>
                  <a:lnTo>
                    <a:pt x="1338" y="2170"/>
                  </a:lnTo>
                  <a:lnTo>
                    <a:pt x="1337" y="2150"/>
                  </a:lnTo>
                  <a:lnTo>
                    <a:pt x="1337" y="2150"/>
                  </a:lnTo>
                  <a:lnTo>
                    <a:pt x="1338" y="2133"/>
                  </a:lnTo>
                  <a:lnTo>
                    <a:pt x="1340" y="2119"/>
                  </a:lnTo>
                  <a:lnTo>
                    <a:pt x="1345" y="2108"/>
                  </a:lnTo>
                  <a:lnTo>
                    <a:pt x="1350" y="2100"/>
                  </a:lnTo>
                  <a:lnTo>
                    <a:pt x="1357" y="2095"/>
                  </a:lnTo>
                  <a:lnTo>
                    <a:pt x="1364" y="2090"/>
                  </a:lnTo>
                  <a:lnTo>
                    <a:pt x="1372" y="2089"/>
                  </a:lnTo>
                  <a:lnTo>
                    <a:pt x="1378" y="2088"/>
                  </a:lnTo>
                  <a:lnTo>
                    <a:pt x="1378" y="2088"/>
                  </a:lnTo>
                  <a:lnTo>
                    <a:pt x="1386" y="2089"/>
                  </a:lnTo>
                  <a:lnTo>
                    <a:pt x="1393" y="2090"/>
                  </a:lnTo>
                  <a:lnTo>
                    <a:pt x="1398" y="2092"/>
                  </a:lnTo>
                  <a:lnTo>
                    <a:pt x="1404" y="2096"/>
                  </a:lnTo>
                  <a:lnTo>
                    <a:pt x="1408" y="2099"/>
                  </a:lnTo>
                  <a:lnTo>
                    <a:pt x="1412" y="2102"/>
                  </a:lnTo>
                  <a:lnTo>
                    <a:pt x="1418" y="2110"/>
                  </a:lnTo>
                  <a:lnTo>
                    <a:pt x="1418" y="2110"/>
                  </a:lnTo>
                  <a:close/>
                  <a:moveTo>
                    <a:pt x="945" y="2042"/>
                  </a:moveTo>
                  <a:lnTo>
                    <a:pt x="1000" y="2042"/>
                  </a:lnTo>
                  <a:lnTo>
                    <a:pt x="1000" y="2141"/>
                  </a:lnTo>
                  <a:lnTo>
                    <a:pt x="1000" y="2266"/>
                  </a:lnTo>
                  <a:lnTo>
                    <a:pt x="945" y="2266"/>
                  </a:lnTo>
                  <a:lnTo>
                    <a:pt x="945" y="2042"/>
                  </a:lnTo>
                  <a:close/>
                  <a:moveTo>
                    <a:pt x="1000" y="1982"/>
                  </a:moveTo>
                  <a:lnTo>
                    <a:pt x="1000" y="2010"/>
                  </a:lnTo>
                  <a:lnTo>
                    <a:pt x="945" y="2010"/>
                  </a:lnTo>
                  <a:lnTo>
                    <a:pt x="945" y="1954"/>
                  </a:lnTo>
                  <a:lnTo>
                    <a:pt x="1000" y="1954"/>
                  </a:lnTo>
                  <a:lnTo>
                    <a:pt x="1000" y="1982"/>
                  </a:lnTo>
                  <a:close/>
                  <a:moveTo>
                    <a:pt x="2325" y="1977"/>
                  </a:moveTo>
                  <a:lnTo>
                    <a:pt x="2381" y="1949"/>
                  </a:lnTo>
                  <a:lnTo>
                    <a:pt x="2381" y="2151"/>
                  </a:lnTo>
                  <a:lnTo>
                    <a:pt x="2381" y="2266"/>
                  </a:lnTo>
                  <a:lnTo>
                    <a:pt x="2325" y="2266"/>
                  </a:lnTo>
                  <a:lnTo>
                    <a:pt x="2325" y="1977"/>
                  </a:lnTo>
                  <a:close/>
                  <a:moveTo>
                    <a:pt x="400" y="762"/>
                  </a:moveTo>
                  <a:lnTo>
                    <a:pt x="856" y="762"/>
                  </a:lnTo>
                  <a:lnTo>
                    <a:pt x="856" y="498"/>
                  </a:lnTo>
                  <a:lnTo>
                    <a:pt x="400" y="498"/>
                  </a:lnTo>
                  <a:lnTo>
                    <a:pt x="400" y="290"/>
                  </a:lnTo>
                  <a:lnTo>
                    <a:pt x="905" y="290"/>
                  </a:lnTo>
                  <a:lnTo>
                    <a:pt x="737" y="0"/>
                  </a:lnTo>
                  <a:lnTo>
                    <a:pt x="22" y="0"/>
                  </a:lnTo>
                  <a:lnTo>
                    <a:pt x="22" y="1261"/>
                  </a:lnTo>
                  <a:lnTo>
                    <a:pt x="1030" y="1261"/>
                  </a:lnTo>
                  <a:lnTo>
                    <a:pt x="1030" y="970"/>
                  </a:lnTo>
                  <a:lnTo>
                    <a:pt x="400" y="970"/>
                  </a:lnTo>
                  <a:lnTo>
                    <a:pt x="400" y="762"/>
                  </a:lnTo>
                  <a:close/>
                  <a:moveTo>
                    <a:pt x="1702" y="0"/>
                  </a:moveTo>
                  <a:lnTo>
                    <a:pt x="1487" y="411"/>
                  </a:lnTo>
                  <a:lnTo>
                    <a:pt x="1274" y="0"/>
                  </a:lnTo>
                  <a:lnTo>
                    <a:pt x="856" y="0"/>
                  </a:lnTo>
                  <a:lnTo>
                    <a:pt x="1296" y="762"/>
                  </a:lnTo>
                  <a:lnTo>
                    <a:pt x="1296" y="1261"/>
                  </a:lnTo>
                  <a:lnTo>
                    <a:pt x="1673" y="1261"/>
                  </a:lnTo>
                  <a:lnTo>
                    <a:pt x="1673" y="762"/>
                  </a:lnTo>
                  <a:lnTo>
                    <a:pt x="2114" y="0"/>
                  </a:lnTo>
                  <a:lnTo>
                    <a:pt x="1702"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grpSp>
    </p:spTree>
    <p:extLst>
      <p:ext uri="{BB962C8B-B14F-4D97-AF65-F5344CB8AC3E}">
        <p14:creationId xmlns:p14="http://schemas.microsoft.com/office/powerpoint/2010/main" val="3455041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ver_ClassicBeam">
    <p:spTree>
      <p:nvGrpSpPr>
        <p:cNvPr id="1" name=""/>
        <p:cNvGrpSpPr/>
        <p:nvPr/>
      </p:nvGrpSpPr>
      <p:grpSpPr>
        <a:xfrm>
          <a:off x="0" y="0"/>
          <a:ext cx="0" cy="0"/>
          <a:chOff x="0" y="0"/>
          <a:chExt cx="0" cy="0"/>
        </a:xfrm>
      </p:grpSpPr>
      <p:sp>
        <p:nvSpPr>
          <p:cNvPr id="2" name="Title 1"/>
          <p:cNvSpPr>
            <a:spLocks noGrp="1"/>
          </p:cNvSpPr>
          <p:nvPr>
            <p:ph type="ctrTitle"/>
          </p:nvPr>
        </p:nvSpPr>
        <p:spPr>
          <a:xfrm>
            <a:off x="3112020" y="777603"/>
            <a:ext cx="7323813" cy="860400"/>
          </a:xfrm>
        </p:spPr>
        <p:txBody>
          <a:bodyPr/>
          <a:lstStyle>
            <a:lvl1pPr>
              <a:defRPr sz="2100">
                <a:solidFill>
                  <a:schemeClr val="tx1">
                    <a:lumMod val="75000"/>
                    <a:lumOff val="25000"/>
                  </a:schemeClr>
                </a:solidFill>
              </a:defRPr>
            </a:lvl1pPr>
          </a:lstStyle>
          <a:p>
            <a:r>
              <a:rPr lang="en-US"/>
              <a:t>Click to edit Master title style</a:t>
            </a:r>
            <a:endParaRPr lang="en-GB" dirty="0"/>
          </a:p>
        </p:txBody>
      </p:sp>
      <p:sp>
        <p:nvSpPr>
          <p:cNvPr id="3" name="Subtitle 2"/>
          <p:cNvSpPr>
            <a:spLocks noGrp="1"/>
          </p:cNvSpPr>
          <p:nvPr>
            <p:ph type="subTitle" idx="1"/>
          </p:nvPr>
        </p:nvSpPr>
        <p:spPr>
          <a:xfrm>
            <a:off x="3112020" y="1753200"/>
            <a:ext cx="7323813" cy="968400"/>
          </a:xfrm>
        </p:spPr>
        <p:txBody>
          <a:bodyPr/>
          <a:lstStyle>
            <a:lvl1pPr marL="0" indent="0" algn="l">
              <a:buNone/>
              <a:defRPr sz="1500">
                <a:solidFill>
                  <a:schemeClr val="tx1">
                    <a:lumMod val="75000"/>
                    <a:lumOff val="25000"/>
                  </a:schemeClr>
                </a:solidFill>
              </a:defRPr>
            </a:lvl1pPr>
            <a:lvl2pPr marL="0" indent="0" algn="l">
              <a:buNone/>
              <a:defRPr sz="1200">
                <a:solidFill>
                  <a:schemeClr val="tx1">
                    <a:tint val="75000"/>
                  </a:schemeClr>
                </a:solidFill>
              </a:defRPr>
            </a:lvl2pPr>
            <a:lvl3pPr marL="685148" indent="0" algn="ctr">
              <a:buNone/>
              <a:defRPr>
                <a:solidFill>
                  <a:schemeClr val="tx1">
                    <a:tint val="75000"/>
                  </a:schemeClr>
                </a:solidFill>
              </a:defRPr>
            </a:lvl3pPr>
            <a:lvl4pPr marL="1027723" indent="0" algn="ctr">
              <a:buNone/>
              <a:defRPr>
                <a:solidFill>
                  <a:schemeClr val="tx1">
                    <a:tint val="75000"/>
                  </a:schemeClr>
                </a:solidFill>
              </a:defRPr>
            </a:lvl4pPr>
            <a:lvl5pPr marL="1370297" indent="0" algn="ctr">
              <a:buNone/>
              <a:defRPr>
                <a:solidFill>
                  <a:schemeClr val="tx1">
                    <a:tint val="75000"/>
                  </a:schemeClr>
                </a:solidFill>
              </a:defRPr>
            </a:lvl5pPr>
            <a:lvl6pPr marL="1712871" indent="0" algn="ctr">
              <a:buNone/>
              <a:defRPr>
                <a:solidFill>
                  <a:schemeClr val="tx1">
                    <a:tint val="75000"/>
                  </a:schemeClr>
                </a:solidFill>
              </a:defRPr>
            </a:lvl6pPr>
            <a:lvl7pPr marL="2055443" indent="0" algn="ctr">
              <a:buNone/>
              <a:defRPr>
                <a:solidFill>
                  <a:schemeClr val="tx1">
                    <a:tint val="75000"/>
                  </a:schemeClr>
                </a:solidFill>
              </a:defRPr>
            </a:lvl7pPr>
            <a:lvl8pPr marL="2398019" indent="0" algn="ctr">
              <a:buNone/>
              <a:defRPr>
                <a:solidFill>
                  <a:schemeClr val="tx1">
                    <a:tint val="75000"/>
                  </a:schemeClr>
                </a:solidFill>
              </a:defRPr>
            </a:lvl8pPr>
            <a:lvl9pPr marL="2740593" indent="0" algn="ctr">
              <a:buNone/>
              <a:defRPr>
                <a:solidFill>
                  <a:schemeClr val="tx1">
                    <a:tint val="75000"/>
                  </a:schemeClr>
                </a:solidFill>
              </a:defRPr>
            </a:lvl9pPr>
          </a:lstStyle>
          <a:p>
            <a:r>
              <a:rPr lang="en-US"/>
              <a:t>Click to edit Master subtitle style</a:t>
            </a:r>
            <a:endParaRPr lang="en-GB" dirty="0"/>
          </a:p>
        </p:txBody>
      </p:sp>
      <p:grpSp>
        <p:nvGrpSpPr>
          <p:cNvPr id="12" name="Group 11"/>
          <p:cNvGrpSpPr/>
          <p:nvPr/>
        </p:nvGrpSpPr>
        <p:grpSpPr>
          <a:xfrm>
            <a:off x="-8714" y="2405087"/>
            <a:ext cx="12207064" cy="3349170"/>
            <a:chOff x="-6532" y="2405084"/>
            <a:chExt cx="9150532" cy="3349170"/>
          </a:xfrm>
        </p:grpSpPr>
        <p:sp>
          <p:nvSpPr>
            <p:cNvPr id="1032" name="Freeform 8"/>
            <p:cNvSpPr>
              <a:spLocks/>
            </p:cNvSpPr>
            <p:nvPr/>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GB" sz="1350" dirty="0">
                <a:solidFill>
                  <a:srgbClr val="000000"/>
                </a:solidFill>
              </a:endParaRPr>
            </a:p>
          </p:txBody>
        </p:sp>
        <p:pic>
          <p:nvPicPr>
            <p:cNvPr id="8" name="Picture 3"/>
            <p:cNvPicPr>
              <a:picLocks noChangeAspect="1" noChangeArrowheads="1"/>
            </p:cNvPicPr>
            <p:nvPr/>
          </p:nvPicPr>
          <p:blipFill>
            <a:blip r:embed="rId2" cstate="print"/>
            <a:srcRect/>
            <a:stretch>
              <a:fillRect/>
            </a:stretch>
          </p:blipFill>
          <p:spPr bwMode="auto">
            <a:xfrm>
              <a:off x="-6532" y="4411503"/>
              <a:ext cx="2289891" cy="1342751"/>
            </a:xfrm>
            <a:prstGeom prst="rect">
              <a:avLst/>
            </a:prstGeom>
            <a:noFill/>
            <a:ln w="9525">
              <a:noFill/>
              <a:miter lim="800000"/>
              <a:headEnd/>
              <a:tailEnd/>
            </a:ln>
            <a:effectLst/>
          </p:spPr>
        </p:pic>
      </p:grpSp>
      <p:sp>
        <p:nvSpPr>
          <p:cNvPr id="5" name="Text Placeholder 4"/>
          <p:cNvSpPr>
            <a:spLocks noGrp="1"/>
          </p:cNvSpPr>
          <p:nvPr>
            <p:ph type="body" sz="quarter" idx="10"/>
          </p:nvPr>
        </p:nvSpPr>
        <p:spPr>
          <a:xfrm>
            <a:off x="3112020" y="2858135"/>
            <a:ext cx="3659505" cy="274320"/>
          </a:xfrm>
        </p:spPr>
        <p:txBody>
          <a:bodyPr/>
          <a:lstStyle>
            <a:lvl1pPr marL="0" indent="0">
              <a:buNone/>
              <a:defRPr>
                <a:solidFill>
                  <a:schemeClr val="tx1">
                    <a:lumMod val="75000"/>
                    <a:lumOff val="25000"/>
                  </a:schemeClr>
                </a:solidFill>
              </a:defRPr>
            </a:lvl1pPr>
          </a:lstStyle>
          <a:p>
            <a:pPr lvl="0"/>
            <a:r>
              <a:rPr lang="en-US"/>
              <a:t>Click to edit Master text styles</a:t>
            </a:r>
          </a:p>
        </p:txBody>
      </p:sp>
      <p:grpSp>
        <p:nvGrpSpPr>
          <p:cNvPr id="4" name="Group 4"/>
          <p:cNvGrpSpPr>
            <a:grpSpLocks noChangeAspect="1"/>
          </p:cNvGrpSpPr>
          <p:nvPr/>
        </p:nvGrpSpPr>
        <p:grpSpPr bwMode="auto">
          <a:xfrm>
            <a:off x="3030528" y="5748347"/>
            <a:ext cx="1219835" cy="692817"/>
            <a:chOff x="1431" y="3621"/>
            <a:chExt cx="619" cy="469"/>
          </a:xfrm>
        </p:grpSpPr>
        <p:sp>
          <p:nvSpPr>
            <p:cNvPr id="7" name="Freeform 5"/>
            <p:cNvSpPr>
              <a:spLocks/>
            </p:cNvSpPr>
            <p:nvPr/>
          </p:nvSpPr>
          <p:spPr bwMode="auto">
            <a:xfrm>
              <a:off x="1436" y="3621"/>
              <a:ext cx="200" cy="251"/>
            </a:xfrm>
            <a:custGeom>
              <a:avLst/>
              <a:gdLst>
                <a:gd name="T0" fmla="*/ 75 w 200"/>
                <a:gd name="T1" fmla="*/ 152 h 251"/>
                <a:gd name="T2" fmla="*/ 165 w 200"/>
                <a:gd name="T3" fmla="*/ 152 h 251"/>
                <a:gd name="T4" fmla="*/ 165 w 200"/>
                <a:gd name="T5" fmla="*/ 99 h 251"/>
                <a:gd name="T6" fmla="*/ 75 w 200"/>
                <a:gd name="T7" fmla="*/ 99 h 251"/>
                <a:gd name="T8" fmla="*/ 75 w 200"/>
                <a:gd name="T9" fmla="*/ 58 h 251"/>
                <a:gd name="T10" fmla="*/ 175 w 200"/>
                <a:gd name="T11" fmla="*/ 58 h 251"/>
                <a:gd name="T12" fmla="*/ 142 w 200"/>
                <a:gd name="T13" fmla="*/ 0 h 251"/>
                <a:gd name="T14" fmla="*/ 0 w 200"/>
                <a:gd name="T15" fmla="*/ 0 h 251"/>
                <a:gd name="T16" fmla="*/ 0 w 200"/>
                <a:gd name="T17" fmla="*/ 251 h 251"/>
                <a:gd name="T18" fmla="*/ 200 w 200"/>
                <a:gd name="T19" fmla="*/ 251 h 251"/>
                <a:gd name="T20" fmla="*/ 200 w 200"/>
                <a:gd name="T21" fmla="*/ 193 h 251"/>
                <a:gd name="T22" fmla="*/ 75 w 200"/>
                <a:gd name="T23" fmla="*/ 193 h 251"/>
                <a:gd name="T24" fmla="*/ 75 w 200"/>
                <a:gd name="T25" fmla="*/ 15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51">
                  <a:moveTo>
                    <a:pt x="75" y="152"/>
                  </a:moveTo>
                  <a:lnTo>
                    <a:pt x="165" y="152"/>
                  </a:lnTo>
                  <a:lnTo>
                    <a:pt x="165" y="99"/>
                  </a:lnTo>
                  <a:lnTo>
                    <a:pt x="75" y="99"/>
                  </a:lnTo>
                  <a:lnTo>
                    <a:pt x="75" y="58"/>
                  </a:lnTo>
                  <a:lnTo>
                    <a:pt x="175" y="58"/>
                  </a:lnTo>
                  <a:lnTo>
                    <a:pt x="142" y="0"/>
                  </a:lnTo>
                  <a:lnTo>
                    <a:pt x="0" y="0"/>
                  </a:lnTo>
                  <a:lnTo>
                    <a:pt x="0" y="251"/>
                  </a:lnTo>
                  <a:lnTo>
                    <a:pt x="200" y="251"/>
                  </a:lnTo>
                  <a:lnTo>
                    <a:pt x="200" y="193"/>
                  </a:lnTo>
                  <a:lnTo>
                    <a:pt x="75" y="193"/>
                  </a:lnTo>
                  <a:lnTo>
                    <a:pt x="75" y="15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 name="Freeform 6"/>
            <p:cNvSpPr>
              <a:spLocks/>
            </p:cNvSpPr>
            <p:nvPr/>
          </p:nvSpPr>
          <p:spPr bwMode="auto">
            <a:xfrm>
              <a:off x="1601" y="3621"/>
              <a:ext cx="251" cy="251"/>
            </a:xfrm>
            <a:custGeom>
              <a:avLst/>
              <a:gdLst>
                <a:gd name="T0" fmla="*/ 169 w 251"/>
                <a:gd name="T1" fmla="*/ 0 h 251"/>
                <a:gd name="T2" fmla="*/ 126 w 251"/>
                <a:gd name="T3" fmla="*/ 82 h 251"/>
                <a:gd name="T4" fmla="*/ 84 w 251"/>
                <a:gd name="T5" fmla="*/ 0 h 251"/>
                <a:gd name="T6" fmla="*/ 0 w 251"/>
                <a:gd name="T7" fmla="*/ 0 h 251"/>
                <a:gd name="T8" fmla="*/ 88 w 251"/>
                <a:gd name="T9" fmla="*/ 152 h 251"/>
                <a:gd name="T10" fmla="*/ 88 w 251"/>
                <a:gd name="T11" fmla="*/ 251 h 251"/>
                <a:gd name="T12" fmla="*/ 163 w 251"/>
                <a:gd name="T13" fmla="*/ 251 h 251"/>
                <a:gd name="T14" fmla="*/ 163 w 251"/>
                <a:gd name="T15" fmla="*/ 152 h 251"/>
                <a:gd name="T16" fmla="*/ 251 w 251"/>
                <a:gd name="T17" fmla="*/ 0 h 251"/>
                <a:gd name="T18" fmla="*/ 169 w 251"/>
                <a:gd name="T1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1">
                  <a:moveTo>
                    <a:pt x="169" y="0"/>
                  </a:moveTo>
                  <a:lnTo>
                    <a:pt x="126" y="82"/>
                  </a:lnTo>
                  <a:lnTo>
                    <a:pt x="84" y="0"/>
                  </a:lnTo>
                  <a:lnTo>
                    <a:pt x="0" y="0"/>
                  </a:lnTo>
                  <a:lnTo>
                    <a:pt x="88" y="152"/>
                  </a:lnTo>
                  <a:lnTo>
                    <a:pt x="88" y="251"/>
                  </a:lnTo>
                  <a:lnTo>
                    <a:pt x="163" y="251"/>
                  </a:lnTo>
                  <a:lnTo>
                    <a:pt x="163" y="152"/>
                  </a:lnTo>
                  <a:lnTo>
                    <a:pt x="251" y="0"/>
                  </a:lnTo>
                  <a:lnTo>
                    <a:pt x="169"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1" name="Freeform 7"/>
            <p:cNvSpPr>
              <a:spLocks noEditPoints="1"/>
            </p:cNvSpPr>
            <p:nvPr/>
          </p:nvSpPr>
          <p:spPr bwMode="auto">
            <a:xfrm>
              <a:off x="1436" y="3933"/>
              <a:ext cx="47" cy="61"/>
            </a:xfrm>
            <a:custGeom>
              <a:avLst/>
              <a:gdLst>
                <a:gd name="T0" fmla="*/ 850 w 850"/>
                <a:gd name="T1" fmla="*/ 751 h 1104"/>
                <a:gd name="T2" fmla="*/ 687 w 850"/>
                <a:gd name="T3" fmla="*/ 506 h 1104"/>
                <a:gd name="T4" fmla="*/ 813 w 850"/>
                <a:gd name="T5" fmla="*/ 288 h 1104"/>
                <a:gd name="T6" fmla="*/ 470 w 850"/>
                <a:gd name="T7" fmla="*/ 0 h 1104"/>
                <a:gd name="T8" fmla="*/ 0 w 850"/>
                <a:gd name="T9" fmla="*/ 0 h 1104"/>
                <a:gd name="T10" fmla="*/ 0 w 850"/>
                <a:gd name="T11" fmla="*/ 1104 h 1104"/>
                <a:gd name="T12" fmla="*/ 465 w 850"/>
                <a:gd name="T13" fmla="*/ 1104 h 1104"/>
                <a:gd name="T14" fmla="*/ 850 w 850"/>
                <a:gd name="T15" fmla="*/ 751 h 1104"/>
                <a:gd name="T16" fmla="*/ 466 w 850"/>
                <a:gd name="T17" fmla="*/ 917 h 1104"/>
                <a:gd name="T18" fmla="*/ 205 w 850"/>
                <a:gd name="T19" fmla="*/ 917 h 1104"/>
                <a:gd name="T20" fmla="*/ 205 w 850"/>
                <a:gd name="T21" fmla="*/ 603 h 1104"/>
                <a:gd name="T22" fmla="*/ 466 w 850"/>
                <a:gd name="T23" fmla="*/ 603 h 1104"/>
                <a:gd name="T24" fmla="*/ 633 w 850"/>
                <a:gd name="T25" fmla="*/ 759 h 1104"/>
                <a:gd name="T26" fmla="*/ 466 w 850"/>
                <a:gd name="T27" fmla="*/ 917 h 1104"/>
                <a:gd name="T28" fmla="*/ 464 w 850"/>
                <a:gd name="T29" fmla="*/ 423 h 1104"/>
                <a:gd name="T30" fmla="*/ 204 w 850"/>
                <a:gd name="T31" fmla="*/ 423 h 1104"/>
                <a:gd name="T32" fmla="*/ 204 w 850"/>
                <a:gd name="T33" fmla="*/ 187 h 1104"/>
                <a:gd name="T34" fmla="*/ 453 w 850"/>
                <a:gd name="T35" fmla="*/ 187 h 1104"/>
                <a:gd name="T36" fmla="*/ 599 w 850"/>
                <a:gd name="T37" fmla="*/ 306 h 1104"/>
                <a:gd name="T38" fmla="*/ 464 w 850"/>
                <a:gd name="T39" fmla="*/ 423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0" h="1104">
                  <a:moveTo>
                    <a:pt x="850" y="751"/>
                  </a:moveTo>
                  <a:cubicBezTo>
                    <a:pt x="850" y="598"/>
                    <a:pt x="744" y="531"/>
                    <a:pt x="687" y="506"/>
                  </a:cubicBezTo>
                  <a:cubicBezTo>
                    <a:pt x="763" y="465"/>
                    <a:pt x="813" y="379"/>
                    <a:pt x="813" y="288"/>
                  </a:cubicBezTo>
                  <a:cubicBezTo>
                    <a:pt x="813" y="105"/>
                    <a:pt x="688" y="0"/>
                    <a:pt x="470" y="0"/>
                  </a:cubicBezTo>
                  <a:cubicBezTo>
                    <a:pt x="0" y="0"/>
                    <a:pt x="0" y="0"/>
                    <a:pt x="0" y="0"/>
                  </a:cubicBezTo>
                  <a:cubicBezTo>
                    <a:pt x="0" y="1104"/>
                    <a:pt x="0" y="1104"/>
                    <a:pt x="0" y="1104"/>
                  </a:cubicBezTo>
                  <a:cubicBezTo>
                    <a:pt x="465" y="1104"/>
                    <a:pt x="465" y="1104"/>
                    <a:pt x="465" y="1104"/>
                  </a:cubicBezTo>
                  <a:cubicBezTo>
                    <a:pt x="706" y="1104"/>
                    <a:pt x="850" y="972"/>
                    <a:pt x="850" y="751"/>
                  </a:cubicBezTo>
                  <a:close/>
                  <a:moveTo>
                    <a:pt x="466" y="917"/>
                  </a:moveTo>
                  <a:cubicBezTo>
                    <a:pt x="205" y="917"/>
                    <a:pt x="205" y="917"/>
                    <a:pt x="205" y="917"/>
                  </a:cubicBezTo>
                  <a:cubicBezTo>
                    <a:pt x="205" y="603"/>
                    <a:pt x="205" y="603"/>
                    <a:pt x="205" y="603"/>
                  </a:cubicBezTo>
                  <a:cubicBezTo>
                    <a:pt x="466" y="603"/>
                    <a:pt x="466" y="603"/>
                    <a:pt x="466" y="603"/>
                  </a:cubicBezTo>
                  <a:cubicBezTo>
                    <a:pt x="577" y="603"/>
                    <a:pt x="633" y="655"/>
                    <a:pt x="633" y="759"/>
                  </a:cubicBezTo>
                  <a:cubicBezTo>
                    <a:pt x="633" y="860"/>
                    <a:pt x="572" y="917"/>
                    <a:pt x="466" y="917"/>
                  </a:cubicBezTo>
                  <a:close/>
                  <a:moveTo>
                    <a:pt x="464" y="423"/>
                  </a:moveTo>
                  <a:cubicBezTo>
                    <a:pt x="204" y="423"/>
                    <a:pt x="204" y="423"/>
                    <a:pt x="204" y="423"/>
                  </a:cubicBezTo>
                  <a:cubicBezTo>
                    <a:pt x="204" y="187"/>
                    <a:pt x="204" y="187"/>
                    <a:pt x="204" y="187"/>
                  </a:cubicBezTo>
                  <a:cubicBezTo>
                    <a:pt x="453" y="187"/>
                    <a:pt x="453" y="187"/>
                    <a:pt x="453" y="187"/>
                  </a:cubicBezTo>
                  <a:cubicBezTo>
                    <a:pt x="551" y="187"/>
                    <a:pt x="599" y="226"/>
                    <a:pt x="599" y="306"/>
                  </a:cubicBezTo>
                  <a:cubicBezTo>
                    <a:pt x="599" y="359"/>
                    <a:pt x="576" y="423"/>
                    <a:pt x="464" y="423"/>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3" name="Freeform 8"/>
            <p:cNvSpPr>
              <a:spLocks/>
            </p:cNvSpPr>
            <p:nvPr/>
          </p:nvSpPr>
          <p:spPr bwMode="auto">
            <a:xfrm>
              <a:off x="1490" y="3949"/>
              <a:ext cx="39" cy="46"/>
            </a:xfrm>
            <a:custGeom>
              <a:avLst/>
              <a:gdLst>
                <a:gd name="T0" fmla="*/ 305 w 697"/>
                <a:gd name="T1" fmla="*/ 823 h 823"/>
                <a:gd name="T2" fmla="*/ 497 w 697"/>
                <a:gd name="T3" fmla="*/ 741 h 823"/>
                <a:gd name="T4" fmla="*/ 497 w 697"/>
                <a:gd name="T5" fmla="*/ 806 h 823"/>
                <a:gd name="T6" fmla="*/ 697 w 697"/>
                <a:gd name="T7" fmla="*/ 806 h 823"/>
                <a:gd name="T8" fmla="*/ 697 w 697"/>
                <a:gd name="T9" fmla="*/ 0 h 823"/>
                <a:gd name="T10" fmla="*/ 497 w 697"/>
                <a:gd name="T11" fmla="*/ 0 h 823"/>
                <a:gd name="T12" fmla="*/ 497 w 697"/>
                <a:gd name="T13" fmla="*/ 445 h 823"/>
                <a:gd name="T14" fmla="*/ 347 w 697"/>
                <a:gd name="T15" fmla="*/ 641 h 823"/>
                <a:gd name="T16" fmla="*/ 199 w 697"/>
                <a:gd name="T17" fmla="*/ 444 h 823"/>
                <a:gd name="T18" fmla="*/ 199 w 697"/>
                <a:gd name="T19" fmla="*/ 0 h 823"/>
                <a:gd name="T20" fmla="*/ 0 w 697"/>
                <a:gd name="T21" fmla="*/ 0 h 823"/>
                <a:gd name="T22" fmla="*/ 0 w 697"/>
                <a:gd name="T23" fmla="*/ 455 h 823"/>
                <a:gd name="T24" fmla="*/ 305 w 697"/>
                <a:gd name="T25" fmla="*/ 823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7" h="823">
                  <a:moveTo>
                    <a:pt x="305" y="823"/>
                  </a:moveTo>
                  <a:cubicBezTo>
                    <a:pt x="384" y="823"/>
                    <a:pt x="448" y="796"/>
                    <a:pt x="497" y="741"/>
                  </a:cubicBezTo>
                  <a:cubicBezTo>
                    <a:pt x="497" y="806"/>
                    <a:pt x="497" y="806"/>
                    <a:pt x="497" y="806"/>
                  </a:cubicBezTo>
                  <a:cubicBezTo>
                    <a:pt x="697" y="806"/>
                    <a:pt x="697" y="806"/>
                    <a:pt x="697" y="806"/>
                  </a:cubicBezTo>
                  <a:cubicBezTo>
                    <a:pt x="697" y="0"/>
                    <a:pt x="697" y="0"/>
                    <a:pt x="697" y="0"/>
                  </a:cubicBezTo>
                  <a:cubicBezTo>
                    <a:pt x="497" y="0"/>
                    <a:pt x="497" y="0"/>
                    <a:pt x="497" y="0"/>
                  </a:cubicBezTo>
                  <a:cubicBezTo>
                    <a:pt x="497" y="445"/>
                    <a:pt x="497" y="445"/>
                    <a:pt x="497" y="445"/>
                  </a:cubicBezTo>
                  <a:cubicBezTo>
                    <a:pt x="497" y="575"/>
                    <a:pt x="447" y="641"/>
                    <a:pt x="347" y="641"/>
                  </a:cubicBezTo>
                  <a:cubicBezTo>
                    <a:pt x="246" y="641"/>
                    <a:pt x="199" y="578"/>
                    <a:pt x="199" y="444"/>
                  </a:cubicBezTo>
                  <a:cubicBezTo>
                    <a:pt x="199" y="0"/>
                    <a:pt x="199" y="0"/>
                    <a:pt x="199" y="0"/>
                  </a:cubicBezTo>
                  <a:cubicBezTo>
                    <a:pt x="0" y="0"/>
                    <a:pt x="0" y="0"/>
                    <a:pt x="0" y="0"/>
                  </a:cubicBezTo>
                  <a:cubicBezTo>
                    <a:pt x="0" y="455"/>
                    <a:pt x="0" y="455"/>
                    <a:pt x="0" y="455"/>
                  </a:cubicBezTo>
                  <a:cubicBezTo>
                    <a:pt x="0" y="593"/>
                    <a:pt x="40" y="823"/>
                    <a:pt x="305" y="823"/>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4" name="Freeform 9"/>
            <p:cNvSpPr>
              <a:spLocks/>
            </p:cNvSpPr>
            <p:nvPr/>
          </p:nvSpPr>
          <p:spPr bwMode="auto">
            <a:xfrm>
              <a:off x="1647" y="3948"/>
              <a:ext cx="39" cy="46"/>
            </a:xfrm>
            <a:custGeom>
              <a:avLst/>
              <a:gdLst>
                <a:gd name="T0" fmla="*/ 199 w 696"/>
                <a:gd name="T1" fmla="*/ 378 h 824"/>
                <a:gd name="T2" fmla="*/ 352 w 696"/>
                <a:gd name="T3" fmla="*/ 183 h 824"/>
                <a:gd name="T4" fmla="*/ 497 w 696"/>
                <a:gd name="T5" fmla="*/ 380 h 824"/>
                <a:gd name="T6" fmla="*/ 497 w 696"/>
                <a:gd name="T7" fmla="*/ 824 h 824"/>
                <a:gd name="T8" fmla="*/ 696 w 696"/>
                <a:gd name="T9" fmla="*/ 824 h 824"/>
                <a:gd name="T10" fmla="*/ 696 w 696"/>
                <a:gd name="T11" fmla="*/ 368 h 824"/>
                <a:gd name="T12" fmla="*/ 401 w 696"/>
                <a:gd name="T13" fmla="*/ 0 h 824"/>
                <a:gd name="T14" fmla="*/ 199 w 696"/>
                <a:gd name="T15" fmla="*/ 86 h 824"/>
                <a:gd name="T16" fmla="*/ 199 w 696"/>
                <a:gd name="T17" fmla="*/ 18 h 824"/>
                <a:gd name="T18" fmla="*/ 0 w 696"/>
                <a:gd name="T19" fmla="*/ 18 h 824"/>
                <a:gd name="T20" fmla="*/ 0 w 696"/>
                <a:gd name="T21" fmla="*/ 824 h 824"/>
                <a:gd name="T22" fmla="*/ 199 w 696"/>
                <a:gd name="T23" fmla="*/ 824 h 824"/>
                <a:gd name="T24" fmla="*/ 199 w 696"/>
                <a:gd name="T25"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6" h="824">
                  <a:moveTo>
                    <a:pt x="199" y="378"/>
                  </a:moveTo>
                  <a:cubicBezTo>
                    <a:pt x="199" y="250"/>
                    <a:pt x="252" y="183"/>
                    <a:pt x="352" y="183"/>
                  </a:cubicBezTo>
                  <a:cubicBezTo>
                    <a:pt x="451" y="183"/>
                    <a:pt x="497" y="245"/>
                    <a:pt x="497" y="380"/>
                  </a:cubicBezTo>
                  <a:cubicBezTo>
                    <a:pt x="497" y="824"/>
                    <a:pt x="497" y="824"/>
                    <a:pt x="497" y="824"/>
                  </a:cubicBezTo>
                  <a:cubicBezTo>
                    <a:pt x="696" y="824"/>
                    <a:pt x="696" y="824"/>
                    <a:pt x="696" y="824"/>
                  </a:cubicBezTo>
                  <a:cubicBezTo>
                    <a:pt x="696" y="368"/>
                    <a:pt x="696" y="368"/>
                    <a:pt x="696" y="368"/>
                  </a:cubicBezTo>
                  <a:cubicBezTo>
                    <a:pt x="696" y="127"/>
                    <a:pt x="594" y="0"/>
                    <a:pt x="401" y="0"/>
                  </a:cubicBezTo>
                  <a:cubicBezTo>
                    <a:pt x="319" y="0"/>
                    <a:pt x="248" y="30"/>
                    <a:pt x="199" y="86"/>
                  </a:cubicBezTo>
                  <a:cubicBezTo>
                    <a:pt x="199" y="18"/>
                    <a:pt x="199" y="18"/>
                    <a:pt x="199" y="18"/>
                  </a:cubicBezTo>
                  <a:cubicBezTo>
                    <a:pt x="0" y="18"/>
                    <a:pt x="0" y="18"/>
                    <a:pt x="0" y="18"/>
                  </a:cubicBezTo>
                  <a:cubicBezTo>
                    <a:pt x="0" y="824"/>
                    <a:pt x="0" y="824"/>
                    <a:pt x="0" y="824"/>
                  </a:cubicBezTo>
                  <a:cubicBezTo>
                    <a:pt x="199" y="824"/>
                    <a:pt x="199" y="824"/>
                    <a:pt x="199" y="824"/>
                  </a:cubicBezTo>
                  <a:lnTo>
                    <a:pt x="199" y="378"/>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5" name="Rectangle 10"/>
            <p:cNvSpPr>
              <a:spLocks noChangeArrowheads="1"/>
            </p:cNvSpPr>
            <p:nvPr/>
          </p:nvSpPr>
          <p:spPr bwMode="auto">
            <a:xfrm>
              <a:off x="1539" y="3949"/>
              <a:ext cx="11" cy="45"/>
            </a:xfrm>
            <a:prstGeom prst="rect">
              <a:avLst/>
            </a:prstGeom>
            <a:solidFill>
              <a:srgbClr val="808080"/>
            </a:solidFill>
            <a:ln w="9525">
              <a:noFill/>
              <a:miter lim="800000"/>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6" name="Freeform 11"/>
            <p:cNvSpPr>
              <a:spLocks/>
            </p:cNvSpPr>
            <p:nvPr/>
          </p:nvSpPr>
          <p:spPr bwMode="auto">
            <a:xfrm>
              <a:off x="1560" y="3931"/>
              <a:ext cx="11" cy="63"/>
            </a:xfrm>
            <a:custGeom>
              <a:avLst/>
              <a:gdLst>
                <a:gd name="T0" fmla="*/ 0 w 11"/>
                <a:gd name="T1" fmla="*/ 63 h 63"/>
                <a:gd name="T2" fmla="*/ 11 w 11"/>
                <a:gd name="T3" fmla="*/ 63 h 63"/>
                <a:gd name="T4" fmla="*/ 11 w 11"/>
                <a:gd name="T5" fmla="*/ 0 h 63"/>
                <a:gd name="T6" fmla="*/ 0 w 11"/>
                <a:gd name="T7" fmla="*/ 5 h 63"/>
                <a:gd name="T8" fmla="*/ 0 w 11"/>
                <a:gd name="T9" fmla="*/ 63 h 63"/>
              </a:gdLst>
              <a:ahLst/>
              <a:cxnLst>
                <a:cxn ang="0">
                  <a:pos x="T0" y="T1"/>
                </a:cxn>
                <a:cxn ang="0">
                  <a:pos x="T2" y="T3"/>
                </a:cxn>
                <a:cxn ang="0">
                  <a:pos x="T4" y="T5"/>
                </a:cxn>
                <a:cxn ang="0">
                  <a:pos x="T6" y="T7"/>
                </a:cxn>
                <a:cxn ang="0">
                  <a:pos x="T8" y="T9"/>
                </a:cxn>
              </a:cxnLst>
              <a:rect l="0" t="0" r="r" b="b"/>
              <a:pathLst>
                <a:path w="11" h="63">
                  <a:moveTo>
                    <a:pt x="0" y="63"/>
                  </a:moveTo>
                  <a:lnTo>
                    <a:pt x="11" y="63"/>
                  </a:lnTo>
                  <a:lnTo>
                    <a:pt x="11" y="0"/>
                  </a:lnTo>
                  <a:lnTo>
                    <a:pt x="0" y="5"/>
                  </a:lnTo>
                  <a:lnTo>
                    <a:pt x="0" y="63"/>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7" name="Freeform 12"/>
            <p:cNvSpPr>
              <a:spLocks noEditPoints="1"/>
            </p:cNvSpPr>
            <p:nvPr/>
          </p:nvSpPr>
          <p:spPr bwMode="auto">
            <a:xfrm>
              <a:off x="1578" y="3931"/>
              <a:ext cx="39" cy="64"/>
            </a:xfrm>
            <a:custGeom>
              <a:avLst/>
              <a:gdLst>
                <a:gd name="T0" fmla="*/ 495 w 694"/>
                <a:gd name="T1" fmla="*/ 392 h 1159"/>
                <a:gd name="T2" fmla="*/ 316 w 694"/>
                <a:gd name="T3" fmla="*/ 318 h 1159"/>
                <a:gd name="T4" fmla="*/ 0 w 694"/>
                <a:gd name="T5" fmla="*/ 731 h 1159"/>
                <a:gd name="T6" fmla="*/ 312 w 694"/>
                <a:gd name="T7" fmla="*/ 1159 h 1159"/>
                <a:gd name="T8" fmla="*/ 495 w 694"/>
                <a:gd name="T9" fmla="*/ 1080 h 1159"/>
                <a:gd name="T10" fmla="*/ 495 w 694"/>
                <a:gd name="T11" fmla="*/ 1142 h 1159"/>
                <a:gd name="T12" fmla="*/ 694 w 694"/>
                <a:gd name="T13" fmla="*/ 1142 h 1159"/>
                <a:gd name="T14" fmla="*/ 694 w 694"/>
                <a:gd name="T15" fmla="*/ 0 h 1159"/>
                <a:gd name="T16" fmla="*/ 495 w 694"/>
                <a:gd name="T17" fmla="*/ 100 h 1159"/>
                <a:gd name="T18" fmla="*/ 495 w 694"/>
                <a:gd name="T19" fmla="*/ 392 h 1159"/>
                <a:gd name="T20" fmla="*/ 355 w 694"/>
                <a:gd name="T21" fmla="*/ 976 h 1159"/>
                <a:gd name="T22" fmla="*/ 203 w 694"/>
                <a:gd name="T23" fmla="*/ 726 h 1159"/>
                <a:gd name="T24" fmla="*/ 352 w 694"/>
                <a:gd name="T25" fmla="*/ 501 h 1159"/>
                <a:gd name="T26" fmla="*/ 495 w 694"/>
                <a:gd name="T27" fmla="*/ 579 h 1159"/>
                <a:gd name="T28" fmla="*/ 495 w 694"/>
                <a:gd name="T29" fmla="*/ 896 h 1159"/>
                <a:gd name="T30" fmla="*/ 355 w 694"/>
                <a:gd name="T31" fmla="*/ 976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1159">
                  <a:moveTo>
                    <a:pt x="495" y="392"/>
                  </a:moveTo>
                  <a:cubicBezTo>
                    <a:pt x="446" y="342"/>
                    <a:pt x="384" y="318"/>
                    <a:pt x="316" y="318"/>
                  </a:cubicBezTo>
                  <a:cubicBezTo>
                    <a:pt x="121" y="318"/>
                    <a:pt x="0" y="476"/>
                    <a:pt x="0" y="731"/>
                  </a:cubicBezTo>
                  <a:cubicBezTo>
                    <a:pt x="0" y="999"/>
                    <a:pt x="117" y="1159"/>
                    <a:pt x="312" y="1159"/>
                  </a:cubicBezTo>
                  <a:cubicBezTo>
                    <a:pt x="379" y="1159"/>
                    <a:pt x="442" y="1134"/>
                    <a:pt x="495" y="1080"/>
                  </a:cubicBezTo>
                  <a:cubicBezTo>
                    <a:pt x="495" y="1142"/>
                    <a:pt x="495" y="1142"/>
                    <a:pt x="495" y="1142"/>
                  </a:cubicBezTo>
                  <a:cubicBezTo>
                    <a:pt x="694" y="1142"/>
                    <a:pt x="694" y="1142"/>
                    <a:pt x="694" y="1142"/>
                  </a:cubicBezTo>
                  <a:cubicBezTo>
                    <a:pt x="694" y="0"/>
                    <a:pt x="694" y="0"/>
                    <a:pt x="694" y="0"/>
                  </a:cubicBezTo>
                  <a:cubicBezTo>
                    <a:pt x="495" y="100"/>
                    <a:pt x="495" y="100"/>
                    <a:pt x="495" y="100"/>
                  </a:cubicBezTo>
                  <a:lnTo>
                    <a:pt x="495" y="392"/>
                  </a:lnTo>
                  <a:close/>
                  <a:moveTo>
                    <a:pt x="355" y="976"/>
                  </a:moveTo>
                  <a:cubicBezTo>
                    <a:pt x="286" y="976"/>
                    <a:pt x="203" y="932"/>
                    <a:pt x="203" y="726"/>
                  </a:cubicBezTo>
                  <a:cubicBezTo>
                    <a:pt x="203" y="540"/>
                    <a:pt x="284" y="501"/>
                    <a:pt x="352" y="501"/>
                  </a:cubicBezTo>
                  <a:cubicBezTo>
                    <a:pt x="427" y="501"/>
                    <a:pt x="472" y="545"/>
                    <a:pt x="495" y="579"/>
                  </a:cubicBezTo>
                  <a:cubicBezTo>
                    <a:pt x="495" y="896"/>
                    <a:pt x="495" y="896"/>
                    <a:pt x="495" y="896"/>
                  </a:cubicBezTo>
                  <a:cubicBezTo>
                    <a:pt x="465" y="935"/>
                    <a:pt x="429" y="976"/>
                    <a:pt x="355" y="976"/>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8" name="Freeform 13"/>
            <p:cNvSpPr>
              <a:spLocks noEditPoints="1"/>
            </p:cNvSpPr>
            <p:nvPr/>
          </p:nvSpPr>
          <p:spPr bwMode="auto">
            <a:xfrm>
              <a:off x="1825" y="3932"/>
              <a:ext cx="38" cy="63"/>
            </a:xfrm>
            <a:custGeom>
              <a:avLst/>
              <a:gdLst>
                <a:gd name="T0" fmla="*/ 378 w 695"/>
                <a:gd name="T1" fmla="*/ 297 h 1138"/>
                <a:gd name="T2" fmla="*/ 199 w 695"/>
                <a:gd name="T3" fmla="*/ 372 h 1138"/>
                <a:gd name="T4" fmla="*/ 199 w 695"/>
                <a:gd name="T5" fmla="*/ 0 h 1138"/>
                <a:gd name="T6" fmla="*/ 0 w 695"/>
                <a:gd name="T7" fmla="*/ 99 h 1138"/>
                <a:gd name="T8" fmla="*/ 0 w 695"/>
                <a:gd name="T9" fmla="*/ 1121 h 1138"/>
                <a:gd name="T10" fmla="*/ 199 w 695"/>
                <a:gd name="T11" fmla="*/ 1121 h 1138"/>
                <a:gd name="T12" fmla="*/ 199 w 695"/>
                <a:gd name="T13" fmla="*/ 1061 h 1138"/>
                <a:gd name="T14" fmla="*/ 382 w 695"/>
                <a:gd name="T15" fmla="*/ 1138 h 1138"/>
                <a:gd name="T16" fmla="*/ 695 w 695"/>
                <a:gd name="T17" fmla="*/ 710 h 1138"/>
                <a:gd name="T18" fmla="*/ 378 w 695"/>
                <a:gd name="T19" fmla="*/ 297 h 1138"/>
                <a:gd name="T20" fmla="*/ 341 w 695"/>
                <a:gd name="T21" fmla="*/ 480 h 1138"/>
                <a:gd name="T22" fmla="*/ 491 w 695"/>
                <a:gd name="T23" fmla="*/ 705 h 1138"/>
                <a:gd name="T24" fmla="*/ 345 w 695"/>
                <a:gd name="T25" fmla="*/ 955 h 1138"/>
                <a:gd name="T26" fmla="*/ 199 w 695"/>
                <a:gd name="T27" fmla="*/ 879 h 1138"/>
                <a:gd name="T28" fmla="*/ 199 w 695"/>
                <a:gd name="T29" fmla="*/ 562 h 1138"/>
                <a:gd name="T30" fmla="*/ 341 w 695"/>
                <a:gd name="T31" fmla="*/ 48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5" h="1138">
                  <a:moveTo>
                    <a:pt x="378" y="297"/>
                  </a:moveTo>
                  <a:cubicBezTo>
                    <a:pt x="316" y="297"/>
                    <a:pt x="250" y="325"/>
                    <a:pt x="199" y="372"/>
                  </a:cubicBezTo>
                  <a:cubicBezTo>
                    <a:pt x="199" y="0"/>
                    <a:pt x="199" y="0"/>
                    <a:pt x="199" y="0"/>
                  </a:cubicBezTo>
                  <a:cubicBezTo>
                    <a:pt x="0" y="99"/>
                    <a:pt x="0" y="99"/>
                    <a:pt x="0" y="99"/>
                  </a:cubicBezTo>
                  <a:cubicBezTo>
                    <a:pt x="0" y="1121"/>
                    <a:pt x="0" y="1121"/>
                    <a:pt x="0" y="1121"/>
                  </a:cubicBezTo>
                  <a:cubicBezTo>
                    <a:pt x="199" y="1121"/>
                    <a:pt x="199" y="1121"/>
                    <a:pt x="199" y="1121"/>
                  </a:cubicBezTo>
                  <a:cubicBezTo>
                    <a:pt x="199" y="1061"/>
                    <a:pt x="199" y="1061"/>
                    <a:pt x="199" y="1061"/>
                  </a:cubicBezTo>
                  <a:cubicBezTo>
                    <a:pt x="248" y="1111"/>
                    <a:pt x="311" y="1138"/>
                    <a:pt x="382" y="1138"/>
                  </a:cubicBezTo>
                  <a:cubicBezTo>
                    <a:pt x="581" y="1138"/>
                    <a:pt x="695" y="982"/>
                    <a:pt x="695" y="710"/>
                  </a:cubicBezTo>
                  <a:cubicBezTo>
                    <a:pt x="695" y="455"/>
                    <a:pt x="573" y="297"/>
                    <a:pt x="378" y="297"/>
                  </a:cubicBezTo>
                  <a:close/>
                  <a:moveTo>
                    <a:pt x="341" y="480"/>
                  </a:moveTo>
                  <a:cubicBezTo>
                    <a:pt x="414" y="480"/>
                    <a:pt x="491" y="539"/>
                    <a:pt x="491" y="705"/>
                  </a:cubicBezTo>
                  <a:cubicBezTo>
                    <a:pt x="491" y="873"/>
                    <a:pt x="443" y="955"/>
                    <a:pt x="345" y="955"/>
                  </a:cubicBezTo>
                  <a:cubicBezTo>
                    <a:pt x="270" y="955"/>
                    <a:pt x="221" y="905"/>
                    <a:pt x="199" y="879"/>
                  </a:cubicBezTo>
                  <a:cubicBezTo>
                    <a:pt x="199" y="562"/>
                    <a:pt x="199" y="562"/>
                    <a:pt x="199" y="562"/>
                  </a:cubicBezTo>
                  <a:cubicBezTo>
                    <a:pt x="232" y="511"/>
                    <a:pt x="282" y="480"/>
                    <a:pt x="341" y="480"/>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9" name="Freeform 14"/>
            <p:cNvSpPr>
              <a:spLocks noEditPoints="1"/>
            </p:cNvSpPr>
            <p:nvPr/>
          </p:nvSpPr>
          <p:spPr bwMode="auto">
            <a:xfrm>
              <a:off x="1693" y="3948"/>
              <a:ext cx="39" cy="64"/>
            </a:xfrm>
            <a:custGeom>
              <a:avLst/>
              <a:gdLst>
                <a:gd name="T0" fmla="*/ 495 w 694"/>
                <a:gd name="T1" fmla="*/ 74 h 1152"/>
                <a:gd name="T2" fmla="*/ 316 w 694"/>
                <a:gd name="T3" fmla="*/ 0 h 1152"/>
                <a:gd name="T4" fmla="*/ 0 w 694"/>
                <a:gd name="T5" fmla="*/ 412 h 1152"/>
                <a:gd name="T6" fmla="*/ 312 w 694"/>
                <a:gd name="T7" fmla="*/ 841 h 1152"/>
                <a:gd name="T8" fmla="*/ 495 w 694"/>
                <a:gd name="T9" fmla="*/ 763 h 1152"/>
                <a:gd name="T10" fmla="*/ 495 w 694"/>
                <a:gd name="T11" fmla="*/ 782 h 1152"/>
                <a:gd name="T12" fmla="*/ 237 w 694"/>
                <a:gd name="T13" fmla="*/ 995 h 1152"/>
                <a:gd name="T14" fmla="*/ 228 w 694"/>
                <a:gd name="T15" fmla="*/ 996 h 1152"/>
                <a:gd name="T16" fmla="*/ 299 w 694"/>
                <a:gd name="T17" fmla="*/ 1152 h 1152"/>
                <a:gd name="T18" fmla="*/ 303 w 694"/>
                <a:gd name="T19" fmla="*/ 1152 h 1152"/>
                <a:gd name="T20" fmla="*/ 694 w 694"/>
                <a:gd name="T21" fmla="*/ 749 h 1152"/>
                <a:gd name="T22" fmla="*/ 694 w 694"/>
                <a:gd name="T23" fmla="*/ 17 h 1152"/>
                <a:gd name="T24" fmla="*/ 495 w 694"/>
                <a:gd name="T25" fmla="*/ 17 h 1152"/>
                <a:gd name="T26" fmla="*/ 495 w 694"/>
                <a:gd name="T27" fmla="*/ 74 h 1152"/>
                <a:gd name="T28" fmla="*/ 495 w 694"/>
                <a:gd name="T29" fmla="*/ 261 h 1152"/>
                <a:gd name="T30" fmla="*/ 495 w 694"/>
                <a:gd name="T31" fmla="*/ 578 h 1152"/>
                <a:gd name="T32" fmla="*/ 354 w 694"/>
                <a:gd name="T33" fmla="*/ 657 h 1152"/>
                <a:gd name="T34" fmla="*/ 203 w 694"/>
                <a:gd name="T35" fmla="*/ 408 h 1152"/>
                <a:gd name="T36" fmla="*/ 352 w 694"/>
                <a:gd name="T37" fmla="*/ 182 h 1152"/>
                <a:gd name="T38" fmla="*/ 495 w 694"/>
                <a:gd name="T39" fmla="*/ 261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4" h="1152">
                  <a:moveTo>
                    <a:pt x="495" y="74"/>
                  </a:moveTo>
                  <a:cubicBezTo>
                    <a:pt x="447" y="26"/>
                    <a:pt x="384" y="0"/>
                    <a:pt x="316" y="0"/>
                  </a:cubicBezTo>
                  <a:cubicBezTo>
                    <a:pt x="121" y="0"/>
                    <a:pt x="0" y="158"/>
                    <a:pt x="0" y="412"/>
                  </a:cubicBezTo>
                  <a:cubicBezTo>
                    <a:pt x="0" y="681"/>
                    <a:pt x="116" y="841"/>
                    <a:pt x="312" y="841"/>
                  </a:cubicBezTo>
                  <a:cubicBezTo>
                    <a:pt x="382" y="841"/>
                    <a:pt x="444" y="815"/>
                    <a:pt x="495" y="763"/>
                  </a:cubicBezTo>
                  <a:cubicBezTo>
                    <a:pt x="495" y="782"/>
                    <a:pt x="495" y="782"/>
                    <a:pt x="495" y="782"/>
                  </a:cubicBezTo>
                  <a:cubicBezTo>
                    <a:pt x="495" y="870"/>
                    <a:pt x="495" y="991"/>
                    <a:pt x="237" y="995"/>
                  </a:cubicBezTo>
                  <a:cubicBezTo>
                    <a:pt x="228" y="996"/>
                    <a:pt x="228" y="996"/>
                    <a:pt x="228" y="996"/>
                  </a:cubicBezTo>
                  <a:cubicBezTo>
                    <a:pt x="299" y="1152"/>
                    <a:pt x="299" y="1152"/>
                    <a:pt x="299" y="1152"/>
                  </a:cubicBezTo>
                  <a:cubicBezTo>
                    <a:pt x="303" y="1152"/>
                    <a:pt x="303" y="1152"/>
                    <a:pt x="303" y="1152"/>
                  </a:cubicBezTo>
                  <a:cubicBezTo>
                    <a:pt x="566" y="1148"/>
                    <a:pt x="694" y="1016"/>
                    <a:pt x="694" y="749"/>
                  </a:cubicBezTo>
                  <a:cubicBezTo>
                    <a:pt x="694" y="17"/>
                    <a:pt x="694" y="17"/>
                    <a:pt x="694" y="17"/>
                  </a:cubicBezTo>
                  <a:cubicBezTo>
                    <a:pt x="495" y="17"/>
                    <a:pt x="495" y="17"/>
                    <a:pt x="495" y="17"/>
                  </a:cubicBezTo>
                  <a:lnTo>
                    <a:pt x="495" y="74"/>
                  </a:lnTo>
                  <a:close/>
                  <a:moveTo>
                    <a:pt x="495" y="261"/>
                  </a:moveTo>
                  <a:cubicBezTo>
                    <a:pt x="495" y="578"/>
                    <a:pt x="495" y="578"/>
                    <a:pt x="495" y="578"/>
                  </a:cubicBezTo>
                  <a:cubicBezTo>
                    <a:pt x="463" y="619"/>
                    <a:pt x="425" y="657"/>
                    <a:pt x="354" y="657"/>
                  </a:cubicBezTo>
                  <a:cubicBezTo>
                    <a:pt x="285" y="657"/>
                    <a:pt x="203" y="614"/>
                    <a:pt x="203" y="408"/>
                  </a:cubicBezTo>
                  <a:cubicBezTo>
                    <a:pt x="203" y="222"/>
                    <a:pt x="284" y="182"/>
                    <a:pt x="352" y="182"/>
                  </a:cubicBezTo>
                  <a:cubicBezTo>
                    <a:pt x="427" y="182"/>
                    <a:pt x="472" y="227"/>
                    <a:pt x="495" y="261"/>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0" name="Freeform 15"/>
            <p:cNvSpPr>
              <a:spLocks noEditPoints="1"/>
            </p:cNvSpPr>
            <p:nvPr/>
          </p:nvSpPr>
          <p:spPr bwMode="auto">
            <a:xfrm>
              <a:off x="1758" y="3948"/>
              <a:ext cx="38" cy="47"/>
            </a:xfrm>
            <a:custGeom>
              <a:avLst/>
              <a:gdLst>
                <a:gd name="T0" fmla="*/ 143 w 692"/>
                <a:gd name="T1" fmla="*/ 215 h 841"/>
                <a:gd name="T2" fmla="*/ 349 w 692"/>
                <a:gd name="T3" fmla="*/ 160 h 841"/>
                <a:gd name="T4" fmla="*/ 493 w 692"/>
                <a:gd name="T5" fmla="*/ 276 h 841"/>
                <a:gd name="T6" fmla="*/ 493 w 692"/>
                <a:gd name="T7" fmla="*/ 330 h 841"/>
                <a:gd name="T8" fmla="*/ 322 w 692"/>
                <a:gd name="T9" fmla="*/ 292 h 841"/>
                <a:gd name="T10" fmla="*/ 0 w 692"/>
                <a:gd name="T11" fmla="*/ 556 h 841"/>
                <a:gd name="T12" fmla="*/ 299 w 692"/>
                <a:gd name="T13" fmla="*/ 841 h 841"/>
                <a:gd name="T14" fmla="*/ 493 w 692"/>
                <a:gd name="T15" fmla="*/ 758 h 841"/>
                <a:gd name="T16" fmla="*/ 493 w 692"/>
                <a:gd name="T17" fmla="*/ 824 h 841"/>
                <a:gd name="T18" fmla="*/ 692 w 692"/>
                <a:gd name="T19" fmla="*/ 824 h 841"/>
                <a:gd name="T20" fmla="*/ 692 w 692"/>
                <a:gd name="T21" fmla="*/ 280 h 841"/>
                <a:gd name="T22" fmla="*/ 366 w 692"/>
                <a:gd name="T23" fmla="*/ 0 h 841"/>
                <a:gd name="T24" fmla="*/ 65 w 692"/>
                <a:gd name="T25" fmla="*/ 78 h 841"/>
                <a:gd name="T26" fmla="*/ 143 w 692"/>
                <a:gd name="T27" fmla="*/ 215 h 841"/>
                <a:gd name="T28" fmla="*/ 199 w 692"/>
                <a:gd name="T29" fmla="*/ 556 h 841"/>
                <a:gd name="T30" fmla="*/ 337 w 692"/>
                <a:gd name="T31" fmla="*/ 442 h 841"/>
                <a:gd name="T32" fmla="*/ 493 w 692"/>
                <a:gd name="T33" fmla="*/ 482 h 841"/>
                <a:gd name="T34" fmla="*/ 493 w 692"/>
                <a:gd name="T35" fmla="*/ 592 h 841"/>
                <a:gd name="T36" fmla="*/ 337 w 692"/>
                <a:gd name="T37" fmla="*/ 677 h 841"/>
                <a:gd name="T38" fmla="*/ 199 w 692"/>
                <a:gd name="T39" fmla="*/ 55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2" h="841">
                  <a:moveTo>
                    <a:pt x="143" y="215"/>
                  </a:moveTo>
                  <a:cubicBezTo>
                    <a:pt x="206" y="180"/>
                    <a:pt x="266" y="160"/>
                    <a:pt x="349" y="160"/>
                  </a:cubicBezTo>
                  <a:cubicBezTo>
                    <a:pt x="443" y="160"/>
                    <a:pt x="493" y="200"/>
                    <a:pt x="493" y="276"/>
                  </a:cubicBezTo>
                  <a:cubicBezTo>
                    <a:pt x="493" y="330"/>
                    <a:pt x="493" y="330"/>
                    <a:pt x="493" y="330"/>
                  </a:cubicBezTo>
                  <a:cubicBezTo>
                    <a:pt x="447" y="307"/>
                    <a:pt x="381" y="292"/>
                    <a:pt x="322" y="292"/>
                  </a:cubicBezTo>
                  <a:cubicBezTo>
                    <a:pt x="173" y="292"/>
                    <a:pt x="0" y="361"/>
                    <a:pt x="0" y="556"/>
                  </a:cubicBezTo>
                  <a:cubicBezTo>
                    <a:pt x="0" y="767"/>
                    <a:pt x="161" y="841"/>
                    <a:pt x="299" y="841"/>
                  </a:cubicBezTo>
                  <a:cubicBezTo>
                    <a:pt x="356" y="841"/>
                    <a:pt x="438" y="819"/>
                    <a:pt x="493" y="758"/>
                  </a:cubicBezTo>
                  <a:cubicBezTo>
                    <a:pt x="493" y="824"/>
                    <a:pt x="493" y="824"/>
                    <a:pt x="493" y="824"/>
                  </a:cubicBezTo>
                  <a:cubicBezTo>
                    <a:pt x="692" y="824"/>
                    <a:pt x="692" y="824"/>
                    <a:pt x="692" y="824"/>
                  </a:cubicBezTo>
                  <a:cubicBezTo>
                    <a:pt x="692" y="280"/>
                    <a:pt x="692" y="280"/>
                    <a:pt x="692" y="280"/>
                  </a:cubicBezTo>
                  <a:cubicBezTo>
                    <a:pt x="692" y="105"/>
                    <a:pt x="570" y="0"/>
                    <a:pt x="366" y="0"/>
                  </a:cubicBezTo>
                  <a:cubicBezTo>
                    <a:pt x="256" y="0"/>
                    <a:pt x="158" y="25"/>
                    <a:pt x="65" y="78"/>
                  </a:cubicBezTo>
                  <a:lnTo>
                    <a:pt x="143" y="215"/>
                  </a:lnTo>
                  <a:close/>
                  <a:moveTo>
                    <a:pt x="199" y="556"/>
                  </a:moveTo>
                  <a:cubicBezTo>
                    <a:pt x="199" y="485"/>
                    <a:pt x="251" y="442"/>
                    <a:pt x="337" y="442"/>
                  </a:cubicBezTo>
                  <a:cubicBezTo>
                    <a:pt x="396" y="442"/>
                    <a:pt x="447" y="453"/>
                    <a:pt x="493" y="482"/>
                  </a:cubicBezTo>
                  <a:cubicBezTo>
                    <a:pt x="493" y="592"/>
                    <a:pt x="493" y="592"/>
                    <a:pt x="493" y="592"/>
                  </a:cubicBezTo>
                  <a:cubicBezTo>
                    <a:pt x="468" y="634"/>
                    <a:pt x="410" y="677"/>
                    <a:pt x="337" y="677"/>
                  </a:cubicBezTo>
                  <a:cubicBezTo>
                    <a:pt x="252" y="677"/>
                    <a:pt x="199" y="631"/>
                    <a:pt x="199" y="556"/>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1" name="Freeform 16"/>
            <p:cNvSpPr>
              <a:spLocks noEditPoints="1"/>
            </p:cNvSpPr>
            <p:nvPr/>
          </p:nvSpPr>
          <p:spPr bwMode="auto">
            <a:xfrm>
              <a:off x="1869" y="3948"/>
              <a:ext cx="38" cy="47"/>
            </a:xfrm>
            <a:custGeom>
              <a:avLst/>
              <a:gdLst>
                <a:gd name="T0" fmla="*/ 541 w 700"/>
                <a:gd name="T1" fmla="*/ 590 h 841"/>
                <a:gd name="T2" fmla="*/ 382 w 700"/>
                <a:gd name="T3" fmla="*/ 658 h 841"/>
                <a:gd name="T4" fmla="*/ 203 w 700"/>
                <a:gd name="T5" fmla="*/ 482 h 841"/>
                <a:gd name="T6" fmla="*/ 698 w 700"/>
                <a:gd name="T7" fmla="*/ 482 h 841"/>
                <a:gd name="T8" fmla="*/ 700 w 700"/>
                <a:gd name="T9" fmla="*/ 422 h 841"/>
                <a:gd name="T10" fmla="*/ 362 w 700"/>
                <a:gd name="T11" fmla="*/ 0 h 841"/>
                <a:gd name="T12" fmla="*/ 0 w 700"/>
                <a:gd name="T13" fmla="*/ 422 h 841"/>
                <a:gd name="T14" fmla="*/ 382 w 700"/>
                <a:gd name="T15" fmla="*/ 841 h 841"/>
                <a:gd name="T16" fmla="*/ 667 w 700"/>
                <a:gd name="T17" fmla="*/ 715 h 841"/>
                <a:gd name="T18" fmla="*/ 541 w 700"/>
                <a:gd name="T19" fmla="*/ 590 h 841"/>
                <a:gd name="T20" fmla="*/ 206 w 700"/>
                <a:gd name="T21" fmla="*/ 336 h 841"/>
                <a:gd name="T22" fmla="*/ 356 w 700"/>
                <a:gd name="T23" fmla="*/ 169 h 841"/>
                <a:gd name="T24" fmla="*/ 508 w 700"/>
                <a:gd name="T25" fmla="*/ 336 h 841"/>
                <a:gd name="T26" fmla="*/ 206 w 700"/>
                <a:gd name="T27" fmla="*/ 33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0" h="841">
                  <a:moveTo>
                    <a:pt x="541" y="590"/>
                  </a:moveTo>
                  <a:cubicBezTo>
                    <a:pt x="505" y="623"/>
                    <a:pt x="456" y="658"/>
                    <a:pt x="382" y="658"/>
                  </a:cubicBezTo>
                  <a:cubicBezTo>
                    <a:pt x="342" y="658"/>
                    <a:pt x="213" y="645"/>
                    <a:pt x="203" y="482"/>
                  </a:cubicBezTo>
                  <a:cubicBezTo>
                    <a:pt x="698" y="482"/>
                    <a:pt x="698" y="482"/>
                    <a:pt x="698" y="482"/>
                  </a:cubicBezTo>
                  <a:cubicBezTo>
                    <a:pt x="699" y="465"/>
                    <a:pt x="700" y="442"/>
                    <a:pt x="700" y="422"/>
                  </a:cubicBezTo>
                  <a:cubicBezTo>
                    <a:pt x="700" y="166"/>
                    <a:pt x="567" y="0"/>
                    <a:pt x="362" y="0"/>
                  </a:cubicBezTo>
                  <a:cubicBezTo>
                    <a:pt x="152" y="0"/>
                    <a:pt x="0" y="178"/>
                    <a:pt x="0" y="422"/>
                  </a:cubicBezTo>
                  <a:cubicBezTo>
                    <a:pt x="0" y="676"/>
                    <a:pt x="150" y="841"/>
                    <a:pt x="382" y="841"/>
                  </a:cubicBezTo>
                  <a:cubicBezTo>
                    <a:pt x="489" y="841"/>
                    <a:pt x="591" y="800"/>
                    <a:pt x="667" y="715"/>
                  </a:cubicBezTo>
                  <a:lnTo>
                    <a:pt x="541" y="590"/>
                  </a:lnTo>
                  <a:close/>
                  <a:moveTo>
                    <a:pt x="206" y="336"/>
                  </a:moveTo>
                  <a:cubicBezTo>
                    <a:pt x="211" y="238"/>
                    <a:pt x="272" y="169"/>
                    <a:pt x="356" y="169"/>
                  </a:cubicBezTo>
                  <a:cubicBezTo>
                    <a:pt x="461" y="169"/>
                    <a:pt x="503" y="254"/>
                    <a:pt x="508" y="336"/>
                  </a:cubicBezTo>
                  <a:lnTo>
                    <a:pt x="206" y="336"/>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2" name="Freeform 17"/>
            <p:cNvSpPr>
              <a:spLocks noEditPoints="1"/>
            </p:cNvSpPr>
            <p:nvPr/>
          </p:nvSpPr>
          <p:spPr bwMode="auto">
            <a:xfrm>
              <a:off x="1975" y="3948"/>
              <a:ext cx="39" cy="47"/>
            </a:xfrm>
            <a:custGeom>
              <a:avLst/>
              <a:gdLst>
                <a:gd name="T0" fmla="*/ 541 w 700"/>
                <a:gd name="T1" fmla="*/ 590 h 841"/>
                <a:gd name="T2" fmla="*/ 382 w 700"/>
                <a:gd name="T3" fmla="*/ 658 h 841"/>
                <a:gd name="T4" fmla="*/ 203 w 700"/>
                <a:gd name="T5" fmla="*/ 482 h 841"/>
                <a:gd name="T6" fmla="*/ 697 w 700"/>
                <a:gd name="T7" fmla="*/ 482 h 841"/>
                <a:gd name="T8" fmla="*/ 700 w 700"/>
                <a:gd name="T9" fmla="*/ 422 h 841"/>
                <a:gd name="T10" fmla="*/ 362 w 700"/>
                <a:gd name="T11" fmla="*/ 0 h 841"/>
                <a:gd name="T12" fmla="*/ 0 w 700"/>
                <a:gd name="T13" fmla="*/ 422 h 841"/>
                <a:gd name="T14" fmla="*/ 382 w 700"/>
                <a:gd name="T15" fmla="*/ 841 h 841"/>
                <a:gd name="T16" fmla="*/ 667 w 700"/>
                <a:gd name="T17" fmla="*/ 715 h 841"/>
                <a:gd name="T18" fmla="*/ 541 w 700"/>
                <a:gd name="T19" fmla="*/ 590 h 841"/>
                <a:gd name="T20" fmla="*/ 206 w 700"/>
                <a:gd name="T21" fmla="*/ 336 h 841"/>
                <a:gd name="T22" fmla="*/ 356 w 700"/>
                <a:gd name="T23" fmla="*/ 169 h 841"/>
                <a:gd name="T24" fmla="*/ 508 w 700"/>
                <a:gd name="T25" fmla="*/ 336 h 841"/>
                <a:gd name="T26" fmla="*/ 206 w 700"/>
                <a:gd name="T27" fmla="*/ 33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0" h="841">
                  <a:moveTo>
                    <a:pt x="541" y="590"/>
                  </a:moveTo>
                  <a:cubicBezTo>
                    <a:pt x="505" y="623"/>
                    <a:pt x="456" y="658"/>
                    <a:pt x="382" y="658"/>
                  </a:cubicBezTo>
                  <a:cubicBezTo>
                    <a:pt x="342" y="658"/>
                    <a:pt x="213" y="645"/>
                    <a:pt x="203" y="482"/>
                  </a:cubicBezTo>
                  <a:cubicBezTo>
                    <a:pt x="697" y="482"/>
                    <a:pt x="697" y="482"/>
                    <a:pt x="697" y="482"/>
                  </a:cubicBezTo>
                  <a:cubicBezTo>
                    <a:pt x="699" y="465"/>
                    <a:pt x="700" y="442"/>
                    <a:pt x="700" y="422"/>
                  </a:cubicBezTo>
                  <a:cubicBezTo>
                    <a:pt x="700" y="166"/>
                    <a:pt x="567" y="0"/>
                    <a:pt x="362" y="0"/>
                  </a:cubicBezTo>
                  <a:cubicBezTo>
                    <a:pt x="152" y="0"/>
                    <a:pt x="0" y="178"/>
                    <a:pt x="0" y="422"/>
                  </a:cubicBezTo>
                  <a:cubicBezTo>
                    <a:pt x="0" y="676"/>
                    <a:pt x="150" y="841"/>
                    <a:pt x="382" y="841"/>
                  </a:cubicBezTo>
                  <a:cubicBezTo>
                    <a:pt x="489" y="841"/>
                    <a:pt x="589" y="800"/>
                    <a:pt x="667" y="715"/>
                  </a:cubicBezTo>
                  <a:lnTo>
                    <a:pt x="541" y="590"/>
                  </a:lnTo>
                  <a:close/>
                  <a:moveTo>
                    <a:pt x="206" y="336"/>
                  </a:moveTo>
                  <a:cubicBezTo>
                    <a:pt x="211" y="238"/>
                    <a:pt x="272" y="169"/>
                    <a:pt x="356" y="169"/>
                  </a:cubicBezTo>
                  <a:cubicBezTo>
                    <a:pt x="461" y="169"/>
                    <a:pt x="503" y="254"/>
                    <a:pt x="508" y="336"/>
                  </a:cubicBezTo>
                  <a:lnTo>
                    <a:pt x="206" y="336"/>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3" name="Freeform 18"/>
            <p:cNvSpPr>
              <a:spLocks/>
            </p:cNvSpPr>
            <p:nvPr/>
          </p:nvSpPr>
          <p:spPr bwMode="auto">
            <a:xfrm>
              <a:off x="1942" y="3932"/>
              <a:ext cx="29" cy="63"/>
            </a:xfrm>
            <a:custGeom>
              <a:avLst/>
              <a:gdLst>
                <a:gd name="T0" fmla="*/ 323 w 529"/>
                <a:gd name="T1" fmla="*/ 493 h 1130"/>
                <a:gd name="T2" fmla="*/ 504 w 529"/>
                <a:gd name="T3" fmla="*/ 493 h 1130"/>
                <a:gd name="T4" fmla="*/ 504 w 529"/>
                <a:gd name="T5" fmla="*/ 307 h 1130"/>
                <a:gd name="T6" fmla="*/ 323 w 529"/>
                <a:gd name="T7" fmla="*/ 307 h 1130"/>
                <a:gd name="T8" fmla="*/ 323 w 529"/>
                <a:gd name="T9" fmla="*/ 0 h 1130"/>
                <a:gd name="T10" fmla="*/ 123 w 529"/>
                <a:gd name="T11" fmla="*/ 100 h 1130"/>
                <a:gd name="T12" fmla="*/ 123 w 529"/>
                <a:gd name="T13" fmla="*/ 307 h 1130"/>
                <a:gd name="T14" fmla="*/ 0 w 529"/>
                <a:gd name="T15" fmla="*/ 307 h 1130"/>
                <a:gd name="T16" fmla="*/ 0 w 529"/>
                <a:gd name="T17" fmla="*/ 493 h 1130"/>
                <a:gd name="T18" fmla="*/ 123 w 529"/>
                <a:gd name="T19" fmla="*/ 493 h 1130"/>
                <a:gd name="T20" fmla="*/ 123 w 529"/>
                <a:gd name="T21" fmla="*/ 883 h 1130"/>
                <a:gd name="T22" fmla="*/ 338 w 529"/>
                <a:gd name="T23" fmla="*/ 1130 h 1130"/>
                <a:gd name="T24" fmla="*/ 506 w 529"/>
                <a:gd name="T25" fmla="*/ 1093 h 1130"/>
                <a:gd name="T26" fmla="*/ 529 w 529"/>
                <a:gd name="T27" fmla="*/ 905 h 1130"/>
                <a:gd name="T28" fmla="*/ 409 w 529"/>
                <a:gd name="T29" fmla="*/ 942 h 1130"/>
                <a:gd name="T30" fmla="*/ 323 w 529"/>
                <a:gd name="T31" fmla="*/ 833 h 1130"/>
                <a:gd name="T32" fmla="*/ 323 w 529"/>
                <a:gd name="T33" fmla="*/ 493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9" h="1130">
                  <a:moveTo>
                    <a:pt x="323" y="493"/>
                  </a:moveTo>
                  <a:cubicBezTo>
                    <a:pt x="504" y="493"/>
                    <a:pt x="504" y="493"/>
                    <a:pt x="504" y="493"/>
                  </a:cubicBezTo>
                  <a:cubicBezTo>
                    <a:pt x="504" y="307"/>
                    <a:pt x="504" y="307"/>
                    <a:pt x="504" y="307"/>
                  </a:cubicBezTo>
                  <a:cubicBezTo>
                    <a:pt x="323" y="307"/>
                    <a:pt x="323" y="307"/>
                    <a:pt x="323" y="307"/>
                  </a:cubicBezTo>
                  <a:cubicBezTo>
                    <a:pt x="323" y="0"/>
                    <a:pt x="323" y="0"/>
                    <a:pt x="323" y="0"/>
                  </a:cubicBezTo>
                  <a:cubicBezTo>
                    <a:pt x="123" y="100"/>
                    <a:pt x="123" y="100"/>
                    <a:pt x="123" y="100"/>
                  </a:cubicBezTo>
                  <a:cubicBezTo>
                    <a:pt x="123" y="307"/>
                    <a:pt x="123" y="307"/>
                    <a:pt x="123" y="307"/>
                  </a:cubicBezTo>
                  <a:cubicBezTo>
                    <a:pt x="0" y="307"/>
                    <a:pt x="0" y="307"/>
                    <a:pt x="0" y="307"/>
                  </a:cubicBezTo>
                  <a:cubicBezTo>
                    <a:pt x="0" y="493"/>
                    <a:pt x="0" y="493"/>
                    <a:pt x="0" y="493"/>
                  </a:cubicBezTo>
                  <a:cubicBezTo>
                    <a:pt x="123" y="493"/>
                    <a:pt x="123" y="493"/>
                    <a:pt x="123" y="493"/>
                  </a:cubicBezTo>
                  <a:cubicBezTo>
                    <a:pt x="123" y="883"/>
                    <a:pt x="123" y="883"/>
                    <a:pt x="123" y="883"/>
                  </a:cubicBezTo>
                  <a:cubicBezTo>
                    <a:pt x="123" y="997"/>
                    <a:pt x="180" y="1130"/>
                    <a:pt x="338" y="1130"/>
                  </a:cubicBezTo>
                  <a:cubicBezTo>
                    <a:pt x="401" y="1130"/>
                    <a:pt x="459" y="1117"/>
                    <a:pt x="506" y="1093"/>
                  </a:cubicBezTo>
                  <a:cubicBezTo>
                    <a:pt x="529" y="905"/>
                    <a:pt x="529" y="905"/>
                    <a:pt x="529" y="905"/>
                  </a:cubicBezTo>
                  <a:cubicBezTo>
                    <a:pt x="493" y="925"/>
                    <a:pt x="451" y="942"/>
                    <a:pt x="409" y="942"/>
                  </a:cubicBezTo>
                  <a:cubicBezTo>
                    <a:pt x="350" y="942"/>
                    <a:pt x="323" y="905"/>
                    <a:pt x="323" y="833"/>
                  </a:cubicBezTo>
                  <a:lnTo>
                    <a:pt x="323" y="493"/>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4" name="Freeform 19"/>
            <p:cNvSpPr>
              <a:spLocks/>
            </p:cNvSpPr>
            <p:nvPr/>
          </p:nvSpPr>
          <p:spPr bwMode="auto">
            <a:xfrm>
              <a:off x="1910" y="3932"/>
              <a:ext cx="30" cy="63"/>
            </a:xfrm>
            <a:custGeom>
              <a:avLst/>
              <a:gdLst>
                <a:gd name="T0" fmla="*/ 531 w 531"/>
                <a:gd name="T1" fmla="*/ 905 h 1130"/>
                <a:gd name="T2" fmla="*/ 410 w 531"/>
                <a:gd name="T3" fmla="*/ 942 h 1130"/>
                <a:gd name="T4" fmla="*/ 324 w 531"/>
                <a:gd name="T5" fmla="*/ 833 h 1130"/>
                <a:gd name="T6" fmla="*/ 324 w 531"/>
                <a:gd name="T7" fmla="*/ 493 h 1130"/>
                <a:gd name="T8" fmla="*/ 494 w 531"/>
                <a:gd name="T9" fmla="*/ 493 h 1130"/>
                <a:gd name="T10" fmla="*/ 494 w 531"/>
                <a:gd name="T11" fmla="*/ 307 h 1130"/>
                <a:gd name="T12" fmla="*/ 324 w 531"/>
                <a:gd name="T13" fmla="*/ 307 h 1130"/>
                <a:gd name="T14" fmla="*/ 324 w 531"/>
                <a:gd name="T15" fmla="*/ 0 h 1130"/>
                <a:gd name="T16" fmla="*/ 125 w 531"/>
                <a:gd name="T17" fmla="*/ 100 h 1130"/>
                <a:gd name="T18" fmla="*/ 125 w 531"/>
                <a:gd name="T19" fmla="*/ 307 h 1130"/>
                <a:gd name="T20" fmla="*/ 0 w 531"/>
                <a:gd name="T21" fmla="*/ 307 h 1130"/>
                <a:gd name="T22" fmla="*/ 0 w 531"/>
                <a:gd name="T23" fmla="*/ 493 h 1130"/>
                <a:gd name="T24" fmla="*/ 125 w 531"/>
                <a:gd name="T25" fmla="*/ 493 h 1130"/>
                <a:gd name="T26" fmla="*/ 125 w 531"/>
                <a:gd name="T27" fmla="*/ 883 h 1130"/>
                <a:gd name="T28" fmla="*/ 340 w 531"/>
                <a:gd name="T29" fmla="*/ 1130 h 1130"/>
                <a:gd name="T30" fmla="*/ 507 w 531"/>
                <a:gd name="T31" fmla="*/ 1093 h 1130"/>
                <a:gd name="T32" fmla="*/ 531 w 531"/>
                <a:gd name="T33" fmla="*/ 90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1130">
                  <a:moveTo>
                    <a:pt x="531" y="905"/>
                  </a:moveTo>
                  <a:cubicBezTo>
                    <a:pt x="494" y="925"/>
                    <a:pt x="452" y="942"/>
                    <a:pt x="410" y="942"/>
                  </a:cubicBezTo>
                  <a:cubicBezTo>
                    <a:pt x="351" y="942"/>
                    <a:pt x="324" y="905"/>
                    <a:pt x="324" y="833"/>
                  </a:cubicBezTo>
                  <a:cubicBezTo>
                    <a:pt x="324" y="493"/>
                    <a:pt x="324" y="493"/>
                    <a:pt x="324" y="493"/>
                  </a:cubicBezTo>
                  <a:cubicBezTo>
                    <a:pt x="494" y="493"/>
                    <a:pt x="494" y="493"/>
                    <a:pt x="494" y="493"/>
                  </a:cubicBezTo>
                  <a:cubicBezTo>
                    <a:pt x="494" y="307"/>
                    <a:pt x="494" y="307"/>
                    <a:pt x="494" y="307"/>
                  </a:cubicBezTo>
                  <a:cubicBezTo>
                    <a:pt x="324" y="307"/>
                    <a:pt x="324" y="307"/>
                    <a:pt x="324" y="307"/>
                  </a:cubicBezTo>
                  <a:cubicBezTo>
                    <a:pt x="324" y="0"/>
                    <a:pt x="324" y="0"/>
                    <a:pt x="324" y="0"/>
                  </a:cubicBezTo>
                  <a:cubicBezTo>
                    <a:pt x="125" y="100"/>
                    <a:pt x="125" y="100"/>
                    <a:pt x="125" y="100"/>
                  </a:cubicBezTo>
                  <a:cubicBezTo>
                    <a:pt x="125" y="307"/>
                    <a:pt x="125" y="307"/>
                    <a:pt x="125" y="307"/>
                  </a:cubicBezTo>
                  <a:cubicBezTo>
                    <a:pt x="0" y="307"/>
                    <a:pt x="0" y="307"/>
                    <a:pt x="0" y="307"/>
                  </a:cubicBezTo>
                  <a:cubicBezTo>
                    <a:pt x="0" y="493"/>
                    <a:pt x="0" y="493"/>
                    <a:pt x="0" y="493"/>
                  </a:cubicBezTo>
                  <a:cubicBezTo>
                    <a:pt x="125" y="493"/>
                    <a:pt x="125" y="493"/>
                    <a:pt x="125" y="493"/>
                  </a:cubicBezTo>
                  <a:cubicBezTo>
                    <a:pt x="125" y="883"/>
                    <a:pt x="125" y="883"/>
                    <a:pt x="125" y="883"/>
                  </a:cubicBezTo>
                  <a:cubicBezTo>
                    <a:pt x="125" y="997"/>
                    <a:pt x="181" y="1130"/>
                    <a:pt x="340" y="1130"/>
                  </a:cubicBezTo>
                  <a:cubicBezTo>
                    <a:pt x="403" y="1130"/>
                    <a:pt x="461" y="1117"/>
                    <a:pt x="507" y="1093"/>
                  </a:cubicBezTo>
                  <a:lnTo>
                    <a:pt x="531" y="905"/>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5" name="Freeform 20"/>
            <p:cNvSpPr>
              <a:spLocks/>
            </p:cNvSpPr>
            <p:nvPr/>
          </p:nvSpPr>
          <p:spPr bwMode="auto">
            <a:xfrm>
              <a:off x="2021" y="3948"/>
              <a:ext cx="29" cy="46"/>
            </a:xfrm>
            <a:custGeom>
              <a:avLst/>
              <a:gdLst>
                <a:gd name="T0" fmla="*/ 527 w 527"/>
                <a:gd name="T1" fmla="*/ 49 h 824"/>
                <a:gd name="T2" fmla="*/ 377 w 527"/>
                <a:gd name="T3" fmla="*/ 0 h 824"/>
                <a:gd name="T4" fmla="*/ 199 w 527"/>
                <a:gd name="T5" fmla="*/ 87 h 824"/>
                <a:gd name="T6" fmla="*/ 199 w 527"/>
                <a:gd name="T7" fmla="*/ 18 h 824"/>
                <a:gd name="T8" fmla="*/ 0 w 527"/>
                <a:gd name="T9" fmla="*/ 18 h 824"/>
                <a:gd name="T10" fmla="*/ 0 w 527"/>
                <a:gd name="T11" fmla="*/ 824 h 824"/>
                <a:gd name="T12" fmla="*/ 199 w 527"/>
                <a:gd name="T13" fmla="*/ 824 h 824"/>
                <a:gd name="T14" fmla="*/ 199 w 527"/>
                <a:gd name="T15" fmla="*/ 387 h 824"/>
                <a:gd name="T16" fmla="*/ 343 w 527"/>
                <a:gd name="T17" fmla="*/ 199 h 824"/>
                <a:gd name="T18" fmla="*/ 475 w 527"/>
                <a:gd name="T19" fmla="*/ 243 h 824"/>
                <a:gd name="T20" fmla="*/ 527 w 527"/>
                <a:gd name="T21" fmla="*/ 49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7" h="824">
                  <a:moveTo>
                    <a:pt x="527" y="49"/>
                  </a:moveTo>
                  <a:cubicBezTo>
                    <a:pt x="489" y="19"/>
                    <a:pt x="430" y="0"/>
                    <a:pt x="377" y="0"/>
                  </a:cubicBezTo>
                  <a:cubicBezTo>
                    <a:pt x="307" y="0"/>
                    <a:pt x="247" y="27"/>
                    <a:pt x="199" y="87"/>
                  </a:cubicBezTo>
                  <a:cubicBezTo>
                    <a:pt x="199" y="18"/>
                    <a:pt x="199" y="18"/>
                    <a:pt x="199" y="18"/>
                  </a:cubicBezTo>
                  <a:cubicBezTo>
                    <a:pt x="0" y="18"/>
                    <a:pt x="0" y="18"/>
                    <a:pt x="0" y="18"/>
                  </a:cubicBezTo>
                  <a:cubicBezTo>
                    <a:pt x="0" y="824"/>
                    <a:pt x="0" y="824"/>
                    <a:pt x="0" y="824"/>
                  </a:cubicBezTo>
                  <a:cubicBezTo>
                    <a:pt x="199" y="824"/>
                    <a:pt x="199" y="824"/>
                    <a:pt x="199" y="824"/>
                  </a:cubicBezTo>
                  <a:cubicBezTo>
                    <a:pt x="199" y="387"/>
                    <a:pt x="199" y="387"/>
                    <a:pt x="199" y="387"/>
                  </a:cubicBezTo>
                  <a:cubicBezTo>
                    <a:pt x="199" y="259"/>
                    <a:pt x="245" y="199"/>
                    <a:pt x="343" y="199"/>
                  </a:cubicBezTo>
                  <a:cubicBezTo>
                    <a:pt x="390" y="199"/>
                    <a:pt x="435" y="216"/>
                    <a:pt x="475" y="243"/>
                  </a:cubicBezTo>
                  <a:lnTo>
                    <a:pt x="527" y="49"/>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6" name="Rectangle 21"/>
            <p:cNvSpPr>
              <a:spLocks noChangeArrowheads="1"/>
            </p:cNvSpPr>
            <p:nvPr/>
          </p:nvSpPr>
          <p:spPr bwMode="auto">
            <a:xfrm>
              <a:off x="1539" y="3932"/>
              <a:ext cx="11" cy="11"/>
            </a:xfrm>
            <a:prstGeom prst="rect">
              <a:avLst/>
            </a:prstGeom>
            <a:solidFill>
              <a:srgbClr val="808080"/>
            </a:solidFill>
            <a:ln w="9525">
              <a:noFill/>
              <a:miter lim="800000"/>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7" name="Rectangle 22"/>
            <p:cNvSpPr>
              <a:spLocks noChangeArrowheads="1"/>
            </p:cNvSpPr>
            <p:nvPr/>
          </p:nvSpPr>
          <p:spPr bwMode="auto">
            <a:xfrm>
              <a:off x="1627" y="3949"/>
              <a:ext cx="11" cy="45"/>
            </a:xfrm>
            <a:prstGeom prst="rect">
              <a:avLst/>
            </a:prstGeom>
            <a:solidFill>
              <a:srgbClr val="808080"/>
            </a:solidFill>
            <a:ln w="9525">
              <a:noFill/>
              <a:miter lim="800000"/>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8" name="Rectangle 23"/>
            <p:cNvSpPr>
              <a:spLocks noChangeArrowheads="1"/>
            </p:cNvSpPr>
            <p:nvPr/>
          </p:nvSpPr>
          <p:spPr bwMode="auto">
            <a:xfrm>
              <a:off x="1627" y="3932"/>
              <a:ext cx="10" cy="11"/>
            </a:xfrm>
            <a:prstGeom prst="rect">
              <a:avLst/>
            </a:prstGeom>
            <a:solidFill>
              <a:srgbClr val="808080"/>
            </a:solidFill>
            <a:ln w="9525">
              <a:noFill/>
              <a:miter lim="800000"/>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29" name="Freeform 24"/>
            <p:cNvSpPr>
              <a:spLocks noEditPoints="1"/>
            </p:cNvSpPr>
            <p:nvPr/>
          </p:nvSpPr>
          <p:spPr bwMode="auto">
            <a:xfrm>
              <a:off x="1913" y="4009"/>
              <a:ext cx="38" cy="64"/>
            </a:xfrm>
            <a:custGeom>
              <a:avLst/>
              <a:gdLst>
                <a:gd name="T0" fmla="*/ 495 w 694"/>
                <a:gd name="T1" fmla="*/ 392 h 1159"/>
                <a:gd name="T2" fmla="*/ 316 w 694"/>
                <a:gd name="T3" fmla="*/ 318 h 1159"/>
                <a:gd name="T4" fmla="*/ 0 w 694"/>
                <a:gd name="T5" fmla="*/ 730 h 1159"/>
                <a:gd name="T6" fmla="*/ 312 w 694"/>
                <a:gd name="T7" fmla="*/ 1159 h 1159"/>
                <a:gd name="T8" fmla="*/ 495 w 694"/>
                <a:gd name="T9" fmla="*/ 1080 h 1159"/>
                <a:gd name="T10" fmla="*/ 495 w 694"/>
                <a:gd name="T11" fmla="*/ 1141 h 1159"/>
                <a:gd name="T12" fmla="*/ 694 w 694"/>
                <a:gd name="T13" fmla="*/ 1141 h 1159"/>
                <a:gd name="T14" fmla="*/ 694 w 694"/>
                <a:gd name="T15" fmla="*/ 0 h 1159"/>
                <a:gd name="T16" fmla="*/ 495 w 694"/>
                <a:gd name="T17" fmla="*/ 99 h 1159"/>
                <a:gd name="T18" fmla="*/ 495 w 694"/>
                <a:gd name="T19" fmla="*/ 392 h 1159"/>
                <a:gd name="T20" fmla="*/ 354 w 694"/>
                <a:gd name="T21" fmla="*/ 975 h 1159"/>
                <a:gd name="T22" fmla="*/ 203 w 694"/>
                <a:gd name="T23" fmla="*/ 725 h 1159"/>
                <a:gd name="T24" fmla="*/ 352 w 694"/>
                <a:gd name="T25" fmla="*/ 500 h 1159"/>
                <a:gd name="T26" fmla="*/ 495 w 694"/>
                <a:gd name="T27" fmla="*/ 579 h 1159"/>
                <a:gd name="T28" fmla="*/ 495 w 694"/>
                <a:gd name="T29" fmla="*/ 896 h 1159"/>
                <a:gd name="T30" fmla="*/ 354 w 694"/>
                <a:gd name="T31" fmla="*/ 97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1159">
                  <a:moveTo>
                    <a:pt x="495" y="392"/>
                  </a:moveTo>
                  <a:cubicBezTo>
                    <a:pt x="446" y="342"/>
                    <a:pt x="383" y="318"/>
                    <a:pt x="316" y="318"/>
                  </a:cubicBezTo>
                  <a:cubicBezTo>
                    <a:pt x="121" y="318"/>
                    <a:pt x="0" y="476"/>
                    <a:pt x="0" y="730"/>
                  </a:cubicBezTo>
                  <a:cubicBezTo>
                    <a:pt x="0" y="998"/>
                    <a:pt x="116" y="1159"/>
                    <a:pt x="312" y="1159"/>
                  </a:cubicBezTo>
                  <a:cubicBezTo>
                    <a:pt x="379" y="1159"/>
                    <a:pt x="441" y="1134"/>
                    <a:pt x="495" y="1080"/>
                  </a:cubicBezTo>
                  <a:cubicBezTo>
                    <a:pt x="495" y="1141"/>
                    <a:pt x="495" y="1141"/>
                    <a:pt x="495" y="1141"/>
                  </a:cubicBezTo>
                  <a:cubicBezTo>
                    <a:pt x="694" y="1141"/>
                    <a:pt x="694" y="1141"/>
                    <a:pt x="694" y="1141"/>
                  </a:cubicBezTo>
                  <a:cubicBezTo>
                    <a:pt x="694" y="0"/>
                    <a:pt x="694" y="0"/>
                    <a:pt x="694" y="0"/>
                  </a:cubicBezTo>
                  <a:cubicBezTo>
                    <a:pt x="495" y="99"/>
                    <a:pt x="495" y="99"/>
                    <a:pt x="495" y="99"/>
                  </a:cubicBezTo>
                  <a:lnTo>
                    <a:pt x="495" y="392"/>
                  </a:lnTo>
                  <a:close/>
                  <a:moveTo>
                    <a:pt x="354" y="975"/>
                  </a:moveTo>
                  <a:cubicBezTo>
                    <a:pt x="285" y="975"/>
                    <a:pt x="203" y="932"/>
                    <a:pt x="203" y="725"/>
                  </a:cubicBezTo>
                  <a:cubicBezTo>
                    <a:pt x="203" y="539"/>
                    <a:pt x="284" y="500"/>
                    <a:pt x="352" y="500"/>
                  </a:cubicBezTo>
                  <a:cubicBezTo>
                    <a:pt x="427" y="500"/>
                    <a:pt x="471" y="545"/>
                    <a:pt x="495" y="579"/>
                  </a:cubicBezTo>
                  <a:cubicBezTo>
                    <a:pt x="495" y="896"/>
                    <a:pt x="495" y="896"/>
                    <a:pt x="495" y="896"/>
                  </a:cubicBezTo>
                  <a:cubicBezTo>
                    <a:pt x="465" y="934"/>
                    <a:pt x="428" y="975"/>
                    <a:pt x="354" y="975"/>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30" name="Freeform 25"/>
            <p:cNvSpPr>
              <a:spLocks/>
            </p:cNvSpPr>
            <p:nvPr/>
          </p:nvSpPr>
          <p:spPr bwMode="auto">
            <a:xfrm>
              <a:off x="1540" y="4026"/>
              <a:ext cx="29" cy="46"/>
            </a:xfrm>
            <a:custGeom>
              <a:avLst/>
              <a:gdLst>
                <a:gd name="T0" fmla="*/ 527 w 527"/>
                <a:gd name="T1" fmla="*/ 49 h 824"/>
                <a:gd name="T2" fmla="*/ 377 w 527"/>
                <a:gd name="T3" fmla="*/ 0 h 824"/>
                <a:gd name="T4" fmla="*/ 199 w 527"/>
                <a:gd name="T5" fmla="*/ 87 h 824"/>
                <a:gd name="T6" fmla="*/ 199 w 527"/>
                <a:gd name="T7" fmla="*/ 17 h 824"/>
                <a:gd name="T8" fmla="*/ 0 w 527"/>
                <a:gd name="T9" fmla="*/ 17 h 824"/>
                <a:gd name="T10" fmla="*/ 0 w 527"/>
                <a:gd name="T11" fmla="*/ 824 h 824"/>
                <a:gd name="T12" fmla="*/ 199 w 527"/>
                <a:gd name="T13" fmla="*/ 824 h 824"/>
                <a:gd name="T14" fmla="*/ 199 w 527"/>
                <a:gd name="T15" fmla="*/ 387 h 824"/>
                <a:gd name="T16" fmla="*/ 343 w 527"/>
                <a:gd name="T17" fmla="*/ 199 h 824"/>
                <a:gd name="T18" fmla="*/ 475 w 527"/>
                <a:gd name="T19" fmla="*/ 243 h 824"/>
                <a:gd name="T20" fmla="*/ 527 w 527"/>
                <a:gd name="T21" fmla="*/ 49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7" h="824">
                  <a:moveTo>
                    <a:pt x="527" y="49"/>
                  </a:moveTo>
                  <a:cubicBezTo>
                    <a:pt x="489" y="19"/>
                    <a:pt x="430" y="0"/>
                    <a:pt x="377" y="0"/>
                  </a:cubicBezTo>
                  <a:cubicBezTo>
                    <a:pt x="306" y="0"/>
                    <a:pt x="247" y="27"/>
                    <a:pt x="199" y="87"/>
                  </a:cubicBezTo>
                  <a:cubicBezTo>
                    <a:pt x="199" y="17"/>
                    <a:pt x="199" y="17"/>
                    <a:pt x="199" y="17"/>
                  </a:cubicBezTo>
                  <a:cubicBezTo>
                    <a:pt x="0" y="17"/>
                    <a:pt x="0" y="17"/>
                    <a:pt x="0" y="17"/>
                  </a:cubicBezTo>
                  <a:cubicBezTo>
                    <a:pt x="0" y="824"/>
                    <a:pt x="0" y="824"/>
                    <a:pt x="0" y="824"/>
                  </a:cubicBezTo>
                  <a:cubicBezTo>
                    <a:pt x="199" y="824"/>
                    <a:pt x="199" y="824"/>
                    <a:pt x="199" y="824"/>
                  </a:cubicBezTo>
                  <a:cubicBezTo>
                    <a:pt x="199" y="387"/>
                    <a:pt x="199" y="387"/>
                    <a:pt x="199" y="387"/>
                  </a:cubicBezTo>
                  <a:cubicBezTo>
                    <a:pt x="199" y="259"/>
                    <a:pt x="244" y="199"/>
                    <a:pt x="343" y="199"/>
                  </a:cubicBezTo>
                  <a:cubicBezTo>
                    <a:pt x="390" y="199"/>
                    <a:pt x="434" y="216"/>
                    <a:pt x="475" y="243"/>
                  </a:cubicBezTo>
                  <a:lnTo>
                    <a:pt x="527" y="49"/>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31" name="Freeform 26"/>
            <p:cNvSpPr>
              <a:spLocks/>
            </p:cNvSpPr>
            <p:nvPr/>
          </p:nvSpPr>
          <p:spPr bwMode="auto">
            <a:xfrm>
              <a:off x="1431" y="4027"/>
              <a:ext cx="59" cy="45"/>
            </a:xfrm>
            <a:custGeom>
              <a:avLst/>
              <a:gdLst>
                <a:gd name="T0" fmla="*/ 796 w 1066"/>
                <a:gd name="T1" fmla="*/ 297 h 806"/>
                <a:gd name="T2" fmla="*/ 754 w 1066"/>
                <a:gd name="T3" fmla="*/ 500 h 806"/>
                <a:gd name="T4" fmla="*/ 706 w 1066"/>
                <a:gd name="T5" fmla="*/ 297 h 806"/>
                <a:gd name="T6" fmla="*/ 622 w 1066"/>
                <a:gd name="T7" fmla="*/ 0 h 806"/>
                <a:gd name="T8" fmla="*/ 452 w 1066"/>
                <a:gd name="T9" fmla="*/ 0 h 806"/>
                <a:gd name="T10" fmla="*/ 368 w 1066"/>
                <a:gd name="T11" fmla="*/ 297 h 806"/>
                <a:gd name="T12" fmla="*/ 320 w 1066"/>
                <a:gd name="T13" fmla="*/ 499 h 806"/>
                <a:gd name="T14" fmla="*/ 280 w 1066"/>
                <a:gd name="T15" fmla="*/ 301 h 806"/>
                <a:gd name="T16" fmla="*/ 206 w 1066"/>
                <a:gd name="T17" fmla="*/ 0 h 806"/>
                <a:gd name="T18" fmla="*/ 0 w 1066"/>
                <a:gd name="T19" fmla="*/ 0 h 806"/>
                <a:gd name="T20" fmla="*/ 227 w 1066"/>
                <a:gd name="T21" fmla="*/ 802 h 806"/>
                <a:gd name="T22" fmla="*/ 228 w 1066"/>
                <a:gd name="T23" fmla="*/ 806 h 806"/>
                <a:gd name="T24" fmla="*/ 400 w 1066"/>
                <a:gd name="T25" fmla="*/ 806 h 806"/>
                <a:gd name="T26" fmla="*/ 489 w 1066"/>
                <a:gd name="T27" fmla="*/ 478 h 806"/>
                <a:gd name="T28" fmla="*/ 534 w 1066"/>
                <a:gd name="T29" fmla="*/ 296 h 806"/>
                <a:gd name="T30" fmla="*/ 578 w 1066"/>
                <a:gd name="T31" fmla="*/ 472 h 806"/>
                <a:gd name="T32" fmla="*/ 667 w 1066"/>
                <a:gd name="T33" fmla="*/ 806 h 806"/>
                <a:gd name="T34" fmla="*/ 838 w 1066"/>
                <a:gd name="T35" fmla="*/ 806 h 806"/>
                <a:gd name="T36" fmla="*/ 1066 w 1066"/>
                <a:gd name="T37" fmla="*/ 0 h 806"/>
                <a:gd name="T38" fmla="*/ 869 w 1066"/>
                <a:gd name="T39" fmla="*/ 0 h 806"/>
                <a:gd name="T40" fmla="*/ 796 w 1066"/>
                <a:gd name="T41" fmla="*/ 29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6" h="806">
                  <a:moveTo>
                    <a:pt x="796" y="297"/>
                  </a:moveTo>
                  <a:cubicBezTo>
                    <a:pt x="779" y="373"/>
                    <a:pt x="763" y="448"/>
                    <a:pt x="754" y="500"/>
                  </a:cubicBezTo>
                  <a:cubicBezTo>
                    <a:pt x="742" y="437"/>
                    <a:pt x="720" y="350"/>
                    <a:pt x="706" y="297"/>
                  </a:cubicBezTo>
                  <a:cubicBezTo>
                    <a:pt x="622" y="0"/>
                    <a:pt x="622" y="0"/>
                    <a:pt x="622" y="0"/>
                  </a:cubicBezTo>
                  <a:cubicBezTo>
                    <a:pt x="452" y="0"/>
                    <a:pt x="452" y="0"/>
                    <a:pt x="452" y="0"/>
                  </a:cubicBezTo>
                  <a:cubicBezTo>
                    <a:pt x="368" y="297"/>
                    <a:pt x="368" y="297"/>
                    <a:pt x="368" y="297"/>
                  </a:cubicBezTo>
                  <a:cubicBezTo>
                    <a:pt x="353" y="352"/>
                    <a:pt x="331" y="439"/>
                    <a:pt x="320" y="499"/>
                  </a:cubicBezTo>
                  <a:cubicBezTo>
                    <a:pt x="310" y="438"/>
                    <a:pt x="291" y="348"/>
                    <a:pt x="280" y="301"/>
                  </a:cubicBezTo>
                  <a:cubicBezTo>
                    <a:pt x="206" y="0"/>
                    <a:pt x="206" y="0"/>
                    <a:pt x="206" y="0"/>
                  </a:cubicBezTo>
                  <a:cubicBezTo>
                    <a:pt x="0" y="0"/>
                    <a:pt x="0" y="0"/>
                    <a:pt x="0" y="0"/>
                  </a:cubicBezTo>
                  <a:cubicBezTo>
                    <a:pt x="227" y="802"/>
                    <a:pt x="227" y="802"/>
                    <a:pt x="227" y="802"/>
                  </a:cubicBezTo>
                  <a:cubicBezTo>
                    <a:pt x="228" y="806"/>
                    <a:pt x="228" y="806"/>
                    <a:pt x="228" y="806"/>
                  </a:cubicBezTo>
                  <a:cubicBezTo>
                    <a:pt x="400" y="806"/>
                    <a:pt x="400" y="806"/>
                    <a:pt x="400" y="806"/>
                  </a:cubicBezTo>
                  <a:cubicBezTo>
                    <a:pt x="489" y="478"/>
                    <a:pt x="489" y="478"/>
                    <a:pt x="489" y="478"/>
                  </a:cubicBezTo>
                  <a:cubicBezTo>
                    <a:pt x="504" y="428"/>
                    <a:pt x="526" y="329"/>
                    <a:pt x="534" y="296"/>
                  </a:cubicBezTo>
                  <a:cubicBezTo>
                    <a:pt x="544" y="342"/>
                    <a:pt x="563" y="413"/>
                    <a:pt x="578" y="472"/>
                  </a:cubicBezTo>
                  <a:cubicBezTo>
                    <a:pt x="667" y="806"/>
                    <a:pt x="667" y="806"/>
                    <a:pt x="667" y="806"/>
                  </a:cubicBezTo>
                  <a:cubicBezTo>
                    <a:pt x="838" y="806"/>
                    <a:pt x="838" y="806"/>
                    <a:pt x="838" y="806"/>
                  </a:cubicBezTo>
                  <a:cubicBezTo>
                    <a:pt x="1066" y="0"/>
                    <a:pt x="1066" y="0"/>
                    <a:pt x="1066" y="0"/>
                  </a:cubicBezTo>
                  <a:cubicBezTo>
                    <a:pt x="869" y="0"/>
                    <a:pt x="869" y="0"/>
                    <a:pt x="869" y="0"/>
                  </a:cubicBezTo>
                  <a:lnTo>
                    <a:pt x="796" y="297"/>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24" name="Freeform 27"/>
            <p:cNvSpPr>
              <a:spLocks noEditPoints="1"/>
            </p:cNvSpPr>
            <p:nvPr/>
          </p:nvSpPr>
          <p:spPr bwMode="auto">
            <a:xfrm>
              <a:off x="1492" y="4026"/>
              <a:ext cx="41" cy="47"/>
            </a:xfrm>
            <a:custGeom>
              <a:avLst/>
              <a:gdLst>
                <a:gd name="T0" fmla="*/ 366 w 733"/>
                <a:gd name="T1" fmla="*/ 0 h 842"/>
                <a:gd name="T2" fmla="*/ 0 w 733"/>
                <a:gd name="T3" fmla="*/ 421 h 842"/>
                <a:gd name="T4" fmla="*/ 366 w 733"/>
                <a:gd name="T5" fmla="*/ 842 h 842"/>
                <a:gd name="T6" fmla="*/ 733 w 733"/>
                <a:gd name="T7" fmla="*/ 421 h 842"/>
                <a:gd name="T8" fmla="*/ 366 w 733"/>
                <a:gd name="T9" fmla="*/ 0 h 842"/>
                <a:gd name="T10" fmla="*/ 366 w 733"/>
                <a:gd name="T11" fmla="*/ 654 h 842"/>
                <a:gd name="T12" fmla="*/ 203 w 733"/>
                <a:gd name="T13" fmla="*/ 421 h 842"/>
                <a:gd name="T14" fmla="*/ 366 w 733"/>
                <a:gd name="T15" fmla="*/ 188 h 842"/>
                <a:gd name="T16" fmla="*/ 530 w 733"/>
                <a:gd name="T17" fmla="*/ 421 h 842"/>
                <a:gd name="T18" fmla="*/ 366 w 733"/>
                <a:gd name="T19" fmla="*/ 65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842">
                  <a:moveTo>
                    <a:pt x="366" y="0"/>
                  </a:moveTo>
                  <a:cubicBezTo>
                    <a:pt x="154" y="0"/>
                    <a:pt x="0" y="177"/>
                    <a:pt x="0" y="421"/>
                  </a:cubicBezTo>
                  <a:cubicBezTo>
                    <a:pt x="0" y="665"/>
                    <a:pt x="154" y="842"/>
                    <a:pt x="366" y="842"/>
                  </a:cubicBezTo>
                  <a:cubicBezTo>
                    <a:pt x="579" y="842"/>
                    <a:pt x="733" y="665"/>
                    <a:pt x="733" y="421"/>
                  </a:cubicBezTo>
                  <a:cubicBezTo>
                    <a:pt x="733" y="177"/>
                    <a:pt x="579" y="0"/>
                    <a:pt x="366" y="0"/>
                  </a:cubicBezTo>
                  <a:close/>
                  <a:moveTo>
                    <a:pt x="366" y="654"/>
                  </a:moveTo>
                  <a:cubicBezTo>
                    <a:pt x="267" y="654"/>
                    <a:pt x="203" y="563"/>
                    <a:pt x="203" y="421"/>
                  </a:cubicBezTo>
                  <a:cubicBezTo>
                    <a:pt x="203" y="279"/>
                    <a:pt x="267" y="188"/>
                    <a:pt x="366" y="188"/>
                  </a:cubicBezTo>
                  <a:cubicBezTo>
                    <a:pt x="465" y="188"/>
                    <a:pt x="530" y="279"/>
                    <a:pt x="530" y="421"/>
                  </a:cubicBezTo>
                  <a:cubicBezTo>
                    <a:pt x="530" y="563"/>
                    <a:pt x="465" y="654"/>
                    <a:pt x="366" y="654"/>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25" name="Freeform 28"/>
            <p:cNvSpPr>
              <a:spLocks/>
            </p:cNvSpPr>
            <p:nvPr/>
          </p:nvSpPr>
          <p:spPr bwMode="auto">
            <a:xfrm>
              <a:off x="1859" y="4026"/>
              <a:ext cx="30" cy="46"/>
            </a:xfrm>
            <a:custGeom>
              <a:avLst/>
              <a:gdLst>
                <a:gd name="T0" fmla="*/ 527 w 527"/>
                <a:gd name="T1" fmla="*/ 49 h 824"/>
                <a:gd name="T2" fmla="*/ 377 w 527"/>
                <a:gd name="T3" fmla="*/ 0 h 824"/>
                <a:gd name="T4" fmla="*/ 199 w 527"/>
                <a:gd name="T5" fmla="*/ 87 h 824"/>
                <a:gd name="T6" fmla="*/ 199 w 527"/>
                <a:gd name="T7" fmla="*/ 17 h 824"/>
                <a:gd name="T8" fmla="*/ 0 w 527"/>
                <a:gd name="T9" fmla="*/ 17 h 824"/>
                <a:gd name="T10" fmla="*/ 0 w 527"/>
                <a:gd name="T11" fmla="*/ 824 h 824"/>
                <a:gd name="T12" fmla="*/ 199 w 527"/>
                <a:gd name="T13" fmla="*/ 824 h 824"/>
                <a:gd name="T14" fmla="*/ 199 w 527"/>
                <a:gd name="T15" fmla="*/ 387 h 824"/>
                <a:gd name="T16" fmla="*/ 343 w 527"/>
                <a:gd name="T17" fmla="*/ 199 h 824"/>
                <a:gd name="T18" fmla="*/ 475 w 527"/>
                <a:gd name="T19" fmla="*/ 243 h 824"/>
                <a:gd name="T20" fmla="*/ 527 w 527"/>
                <a:gd name="T21" fmla="*/ 49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7" h="824">
                  <a:moveTo>
                    <a:pt x="527" y="49"/>
                  </a:moveTo>
                  <a:cubicBezTo>
                    <a:pt x="489" y="19"/>
                    <a:pt x="430" y="0"/>
                    <a:pt x="377" y="0"/>
                  </a:cubicBezTo>
                  <a:cubicBezTo>
                    <a:pt x="307" y="0"/>
                    <a:pt x="247" y="27"/>
                    <a:pt x="199" y="87"/>
                  </a:cubicBezTo>
                  <a:cubicBezTo>
                    <a:pt x="199" y="17"/>
                    <a:pt x="199" y="17"/>
                    <a:pt x="199" y="17"/>
                  </a:cubicBezTo>
                  <a:cubicBezTo>
                    <a:pt x="0" y="17"/>
                    <a:pt x="0" y="17"/>
                    <a:pt x="0" y="17"/>
                  </a:cubicBezTo>
                  <a:cubicBezTo>
                    <a:pt x="0" y="824"/>
                    <a:pt x="0" y="824"/>
                    <a:pt x="0" y="824"/>
                  </a:cubicBezTo>
                  <a:cubicBezTo>
                    <a:pt x="199" y="824"/>
                    <a:pt x="199" y="824"/>
                    <a:pt x="199" y="824"/>
                  </a:cubicBezTo>
                  <a:cubicBezTo>
                    <a:pt x="199" y="387"/>
                    <a:pt x="199" y="387"/>
                    <a:pt x="199" y="387"/>
                  </a:cubicBezTo>
                  <a:cubicBezTo>
                    <a:pt x="199" y="259"/>
                    <a:pt x="245" y="199"/>
                    <a:pt x="343" y="199"/>
                  </a:cubicBezTo>
                  <a:cubicBezTo>
                    <a:pt x="390" y="199"/>
                    <a:pt x="435" y="216"/>
                    <a:pt x="475" y="243"/>
                  </a:cubicBezTo>
                  <a:lnTo>
                    <a:pt x="527" y="49"/>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26" name="Freeform 29"/>
            <p:cNvSpPr>
              <a:spLocks/>
            </p:cNvSpPr>
            <p:nvPr/>
          </p:nvSpPr>
          <p:spPr bwMode="auto">
            <a:xfrm>
              <a:off x="1751" y="4027"/>
              <a:ext cx="59" cy="45"/>
            </a:xfrm>
            <a:custGeom>
              <a:avLst/>
              <a:gdLst>
                <a:gd name="T0" fmla="*/ 796 w 1065"/>
                <a:gd name="T1" fmla="*/ 297 h 806"/>
                <a:gd name="T2" fmla="*/ 753 w 1065"/>
                <a:gd name="T3" fmla="*/ 500 h 806"/>
                <a:gd name="T4" fmla="*/ 705 w 1065"/>
                <a:gd name="T5" fmla="*/ 297 h 806"/>
                <a:gd name="T6" fmla="*/ 621 w 1065"/>
                <a:gd name="T7" fmla="*/ 0 h 806"/>
                <a:gd name="T8" fmla="*/ 452 w 1065"/>
                <a:gd name="T9" fmla="*/ 0 h 806"/>
                <a:gd name="T10" fmla="*/ 368 w 1065"/>
                <a:gd name="T11" fmla="*/ 297 h 806"/>
                <a:gd name="T12" fmla="*/ 320 w 1065"/>
                <a:gd name="T13" fmla="*/ 499 h 806"/>
                <a:gd name="T14" fmla="*/ 279 w 1065"/>
                <a:gd name="T15" fmla="*/ 301 h 806"/>
                <a:gd name="T16" fmla="*/ 205 w 1065"/>
                <a:gd name="T17" fmla="*/ 0 h 806"/>
                <a:gd name="T18" fmla="*/ 0 w 1065"/>
                <a:gd name="T19" fmla="*/ 0 h 806"/>
                <a:gd name="T20" fmla="*/ 226 w 1065"/>
                <a:gd name="T21" fmla="*/ 802 h 806"/>
                <a:gd name="T22" fmla="*/ 228 w 1065"/>
                <a:gd name="T23" fmla="*/ 806 h 806"/>
                <a:gd name="T24" fmla="*/ 400 w 1065"/>
                <a:gd name="T25" fmla="*/ 806 h 806"/>
                <a:gd name="T26" fmla="*/ 488 w 1065"/>
                <a:gd name="T27" fmla="*/ 478 h 806"/>
                <a:gd name="T28" fmla="*/ 533 w 1065"/>
                <a:gd name="T29" fmla="*/ 296 h 806"/>
                <a:gd name="T30" fmla="*/ 577 w 1065"/>
                <a:gd name="T31" fmla="*/ 472 h 806"/>
                <a:gd name="T32" fmla="*/ 667 w 1065"/>
                <a:gd name="T33" fmla="*/ 806 h 806"/>
                <a:gd name="T34" fmla="*/ 838 w 1065"/>
                <a:gd name="T35" fmla="*/ 806 h 806"/>
                <a:gd name="T36" fmla="*/ 1065 w 1065"/>
                <a:gd name="T37" fmla="*/ 0 h 806"/>
                <a:gd name="T38" fmla="*/ 868 w 1065"/>
                <a:gd name="T39" fmla="*/ 0 h 806"/>
                <a:gd name="T40" fmla="*/ 796 w 1065"/>
                <a:gd name="T41" fmla="*/ 29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5" h="806">
                  <a:moveTo>
                    <a:pt x="796" y="297"/>
                  </a:moveTo>
                  <a:cubicBezTo>
                    <a:pt x="779" y="373"/>
                    <a:pt x="762" y="448"/>
                    <a:pt x="753" y="500"/>
                  </a:cubicBezTo>
                  <a:cubicBezTo>
                    <a:pt x="741" y="437"/>
                    <a:pt x="719" y="350"/>
                    <a:pt x="705" y="297"/>
                  </a:cubicBezTo>
                  <a:cubicBezTo>
                    <a:pt x="621" y="0"/>
                    <a:pt x="621" y="0"/>
                    <a:pt x="621" y="0"/>
                  </a:cubicBezTo>
                  <a:cubicBezTo>
                    <a:pt x="452" y="0"/>
                    <a:pt x="452" y="0"/>
                    <a:pt x="452" y="0"/>
                  </a:cubicBezTo>
                  <a:cubicBezTo>
                    <a:pt x="368" y="297"/>
                    <a:pt x="368" y="297"/>
                    <a:pt x="368" y="297"/>
                  </a:cubicBezTo>
                  <a:cubicBezTo>
                    <a:pt x="353" y="352"/>
                    <a:pt x="331" y="439"/>
                    <a:pt x="320" y="499"/>
                  </a:cubicBezTo>
                  <a:cubicBezTo>
                    <a:pt x="310" y="438"/>
                    <a:pt x="291" y="348"/>
                    <a:pt x="279" y="301"/>
                  </a:cubicBezTo>
                  <a:cubicBezTo>
                    <a:pt x="205" y="0"/>
                    <a:pt x="205" y="0"/>
                    <a:pt x="205" y="0"/>
                  </a:cubicBezTo>
                  <a:cubicBezTo>
                    <a:pt x="0" y="0"/>
                    <a:pt x="0" y="0"/>
                    <a:pt x="0" y="0"/>
                  </a:cubicBezTo>
                  <a:cubicBezTo>
                    <a:pt x="226" y="802"/>
                    <a:pt x="226" y="802"/>
                    <a:pt x="226" y="802"/>
                  </a:cubicBezTo>
                  <a:cubicBezTo>
                    <a:pt x="228" y="806"/>
                    <a:pt x="228" y="806"/>
                    <a:pt x="228" y="806"/>
                  </a:cubicBezTo>
                  <a:cubicBezTo>
                    <a:pt x="400" y="806"/>
                    <a:pt x="400" y="806"/>
                    <a:pt x="400" y="806"/>
                  </a:cubicBezTo>
                  <a:cubicBezTo>
                    <a:pt x="488" y="478"/>
                    <a:pt x="488" y="478"/>
                    <a:pt x="488" y="478"/>
                  </a:cubicBezTo>
                  <a:cubicBezTo>
                    <a:pt x="503" y="428"/>
                    <a:pt x="525" y="329"/>
                    <a:pt x="533" y="296"/>
                  </a:cubicBezTo>
                  <a:cubicBezTo>
                    <a:pt x="544" y="342"/>
                    <a:pt x="562" y="413"/>
                    <a:pt x="577" y="472"/>
                  </a:cubicBezTo>
                  <a:cubicBezTo>
                    <a:pt x="667" y="806"/>
                    <a:pt x="667" y="806"/>
                    <a:pt x="667" y="806"/>
                  </a:cubicBezTo>
                  <a:cubicBezTo>
                    <a:pt x="838" y="806"/>
                    <a:pt x="838" y="806"/>
                    <a:pt x="838" y="806"/>
                  </a:cubicBezTo>
                  <a:cubicBezTo>
                    <a:pt x="1065" y="0"/>
                    <a:pt x="1065" y="0"/>
                    <a:pt x="1065" y="0"/>
                  </a:cubicBezTo>
                  <a:cubicBezTo>
                    <a:pt x="868" y="0"/>
                    <a:pt x="868" y="0"/>
                    <a:pt x="868" y="0"/>
                  </a:cubicBezTo>
                  <a:lnTo>
                    <a:pt x="796" y="297"/>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27" name="Freeform 30"/>
            <p:cNvSpPr>
              <a:spLocks noEditPoints="1"/>
            </p:cNvSpPr>
            <p:nvPr/>
          </p:nvSpPr>
          <p:spPr bwMode="auto">
            <a:xfrm>
              <a:off x="1812" y="4026"/>
              <a:ext cx="41" cy="47"/>
            </a:xfrm>
            <a:custGeom>
              <a:avLst/>
              <a:gdLst>
                <a:gd name="T0" fmla="*/ 366 w 733"/>
                <a:gd name="T1" fmla="*/ 0 h 843"/>
                <a:gd name="T2" fmla="*/ 0 w 733"/>
                <a:gd name="T3" fmla="*/ 421 h 843"/>
                <a:gd name="T4" fmla="*/ 366 w 733"/>
                <a:gd name="T5" fmla="*/ 843 h 843"/>
                <a:gd name="T6" fmla="*/ 733 w 733"/>
                <a:gd name="T7" fmla="*/ 421 h 843"/>
                <a:gd name="T8" fmla="*/ 366 w 733"/>
                <a:gd name="T9" fmla="*/ 0 h 843"/>
                <a:gd name="T10" fmla="*/ 366 w 733"/>
                <a:gd name="T11" fmla="*/ 655 h 843"/>
                <a:gd name="T12" fmla="*/ 203 w 733"/>
                <a:gd name="T13" fmla="*/ 421 h 843"/>
                <a:gd name="T14" fmla="*/ 366 w 733"/>
                <a:gd name="T15" fmla="*/ 188 h 843"/>
                <a:gd name="T16" fmla="*/ 529 w 733"/>
                <a:gd name="T17" fmla="*/ 421 h 843"/>
                <a:gd name="T18" fmla="*/ 366 w 733"/>
                <a:gd name="T19" fmla="*/ 655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843">
                  <a:moveTo>
                    <a:pt x="366" y="0"/>
                  </a:moveTo>
                  <a:cubicBezTo>
                    <a:pt x="154" y="0"/>
                    <a:pt x="0" y="177"/>
                    <a:pt x="0" y="421"/>
                  </a:cubicBezTo>
                  <a:cubicBezTo>
                    <a:pt x="0" y="666"/>
                    <a:pt x="154" y="843"/>
                    <a:pt x="366" y="843"/>
                  </a:cubicBezTo>
                  <a:cubicBezTo>
                    <a:pt x="578" y="843"/>
                    <a:pt x="733" y="666"/>
                    <a:pt x="733" y="421"/>
                  </a:cubicBezTo>
                  <a:cubicBezTo>
                    <a:pt x="733" y="177"/>
                    <a:pt x="578" y="0"/>
                    <a:pt x="366" y="0"/>
                  </a:cubicBezTo>
                  <a:close/>
                  <a:moveTo>
                    <a:pt x="366" y="655"/>
                  </a:moveTo>
                  <a:cubicBezTo>
                    <a:pt x="267" y="655"/>
                    <a:pt x="203" y="563"/>
                    <a:pt x="203" y="421"/>
                  </a:cubicBezTo>
                  <a:cubicBezTo>
                    <a:pt x="203" y="280"/>
                    <a:pt x="267" y="188"/>
                    <a:pt x="366" y="188"/>
                  </a:cubicBezTo>
                  <a:cubicBezTo>
                    <a:pt x="465" y="188"/>
                    <a:pt x="529" y="280"/>
                    <a:pt x="529" y="421"/>
                  </a:cubicBezTo>
                  <a:cubicBezTo>
                    <a:pt x="529" y="563"/>
                    <a:pt x="465" y="655"/>
                    <a:pt x="366" y="655"/>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28" name="Freeform 31"/>
            <p:cNvSpPr>
              <a:spLocks/>
            </p:cNvSpPr>
            <p:nvPr/>
          </p:nvSpPr>
          <p:spPr bwMode="auto">
            <a:xfrm>
              <a:off x="1574" y="4009"/>
              <a:ext cx="38" cy="63"/>
            </a:xfrm>
            <a:custGeom>
              <a:avLst/>
              <a:gdLst>
                <a:gd name="T0" fmla="*/ 663 w 693"/>
                <a:gd name="T1" fmla="*/ 334 h 1140"/>
                <a:gd name="T2" fmla="*/ 433 w 693"/>
                <a:gd name="T3" fmla="*/ 334 h 1140"/>
                <a:gd name="T4" fmla="*/ 274 w 693"/>
                <a:gd name="T5" fmla="*/ 541 h 1140"/>
                <a:gd name="T6" fmla="*/ 198 w 693"/>
                <a:gd name="T7" fmla="*/ 642 h 1140"/>
                <a:gd name="T8" fmla="*/ 198 w 693"/>
                <a:gd name="T9" fmla="*/ 0 h 1140"/>
                <a:gd name="T10" fmla="*/ 0 w 693"/>
                <a:gd name="T11" fmla="*/ 99 h 1140"/>
                <a:gd name="T12" fmla="*/ 0 w 693"/>
                <a:gd name="T13" fmla="*/ 1140 h 1140"/>
                <a:gd name="T14" fmla="*/ 198 w 693"/>
                <a:gd name="T15" fmla="*/ 1140 h 1140"/>
                <a:gd name="T16" fmla="*/ 198 w 693"/>
                <a:gd name="T17" fmla="*/ 899 h 1140"/>
                <a:gd name="T18" fmla="*/ 304 w 693"/>
                <a:gd name="T19" fmla="*/ 766 h 1140"/>
                <a:gd name="T20" fmla="*/ 473 w 693"/>
                <a:gd name="T21" fmla="*/ 1140 h 1140"/>
                <a:gd name="T22" fmla="*/ 693 w 693"/>
                <a:gd name="T23" fmla="*/ 1140 h 1140"/>
                <a:gd name="T24" fmla="*/ 448 w 693"/>
                <a:gd name="T25" fmla="*/ 600 h 1140"/>
                <a:gd name="T26" fmla="*/ 663 w 693"/>
                <a:gd name="T27" fmla="*/ 334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3" h="1140">
                  <a:moveTo>
                    <a:pt x="663" y="334"/>
                  </a:moveTo>
                  <a:cubicBezTo>
                    <a:pt x="433" y="334"/>
                    <a:pt x="433" y="334"/>
                    <a:pt x="433" y="334"/>
                  </a:cubicBezTo>
                  <a:cubicBezTo>
                    <a:pt x="274" y="541"/>
                    <a:pt x="274" y="541"/>
                    <a:pt x="274" y="541"/>
                  </a:cubicBezTo>
                  <a:cubicBezTo>
                    <a:pt x="252" y="568"/>
                    <a:pt x="223" y="606"/>
                    <a:pt x="198" y="642"/>
                  </a:cubicBezTo>
                  <a:cubicBezTo>
                    <a:pt x="198" y="0"/>
                    <a:pt x="198" y="0"/>
                    <a:pt x="198" y="0"/>
                  </a:cubicBezTo>
                  <a:cubicBezTo>
                    <a:pt x="0" y="99"/>
                    <a:pt x="0" y="99"/>
                    <a:pt x="0" y="99"/>
                  </a:cubicBezTo>
                  <a:cubicBezTo>
                    <a:pt x="0" y="1140"/>
                    <a:pt x="0" y="1140"/>
                    <a:pt x="0" y="1140"/>
                  </a:cubicBezTo>
                  <a:cubicBezTo>
                    <a:pt x="198" y="1140"/>
                    <a:pt x="198" y="1140"/>
                    <a:pt x="198" y="1140"/>
                  </a:cubicBezTo>
                  <a:cubicBezTo>
                    <a:pt x="198" y="899"/>
                    <a:pt x="198" y="899"/>
                    <a:pt x="198" y="899"/>
                  </a:cubicBezTo>
                  <a:cubicBezTo>
                    <a:pt x="304" y="766"/>
                    <a:pt x="304" y="766"/>
                    <a:pt x="304" y="766"/>
                  </a:cubicBezTo>
                  <a:cubicBezTo>
                    <a:pt x="473" y="1140"/>
                    <a:pt x="473" y="1140"/>
                    <a:pt x="473" y="1140"/>
                  </a:cubicBezTo>
                  <a:cubicBezTo>
                    <a:pt x="693" y="1140"/>
                    <a:pt x="693" y="1140"/>
                    <a:pt x="693" y="1140"/>
                  </a:cubicBezTo>
                  <a:cubicBezTo>
                    <a:pt x="448" y="600"/>
                    <a:pt x="448" y="600"/>
                    <a:pt x="448" y="600"/>
                  </a:cubicBezTo>
                  <a:lnTo>
                    <a:pt x="663" y="334"/>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29" name="Freeform 32"/>
            <p:cNvSpPr>
              <a:spLocks/>
            </p:cNvSpPr>
            <p:nvPr/>
          </p:nvSpPr>
          <p:spPr bwMode="auto">
            <a:xfrm>
              <a:off x="1640" y="4026"/>
              <a:ext cx="38" cy="46"/>
            </a:xfrm>
            <a:custGeom>
              <a:avLst/>
              <a:gdLst>
                <a:gd name="T0" fmla="*/ 199 w 697"/>
                <a:gd name="T1" fmla="*/ 378 h 824"/>
                <a:gd name="T2" fmla="*/ 353 w 697"/>
                <a:gd name="T3" fmla="*/ 182 h 824"/>
                <a:gd name="T4" fmla="*/ 498 w 697"/>
                <a:gd name="T5" fmla="*/ 379 h 824"/>
                <a:gd name="T6" fmla="*/ 498 w 697"/>
                <a:gd name="T7" fmla="*/ 824 h 824"/>
                <a:gd name="T8" fmla="*/ 697 w 697"/>
                <a:gd name="T9" fmla="*/ 824 h 824"/>
                <a:gd name="T10" fmla="*/ 697 w 697"/>
                <a:gd name="T11" fmla="*/ 368 h 824"/>
                <a:gd name="T12" fmla="*/ 402 w 697"/>
                <a:gd name="T13" fmla="*/ 0 h 824"/>
                <a:gd name="T14" fmla="*/ 199 w 697"/>
                <a:gd name="T15" fmla="*/ 85 h 824"/>
                <a:gd name="T16" fmla="*/ 199 w 697"/>
                <a:gd name="T17" fmla="*/ 17 h 824"/>
                <a:gd name="T18" fmla="*/ 0 w 697"/>
                <a:gd name="T19" fmla="*/ 17 h 824"/>
                <a:gd name="T20" fmla="*/ 0 w 697"/>
                <a:gd name="T21" fmla="*/ 824 h 824"/>
                <a:gd name="T22" fmla="*/ 199 w 697"/>
                <a:gd name="T23" fmla="*/ 824 h 824"/>
                <a:gd name="T24" fmla="*/ 199 w 697"/>
                <a:gd name="T25"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7" h="824">
                  <a:moveTo>
                    <a:pt x="199" y="378"/>
                  </a:moveTo>
                  <a:cubicBezTo>
                    <a:pt x="199" y="250"/>
                    <a:pt x="252" y="182"/>
                    <a:pt x="353" y="182"/>
                  </a:cubicBezTo>
                  <a:cubicBezTo>
                    <a:pt x="452" y="182"/>
                    <a:pt x="498" y="245"/>
                    <a:pt x="498" y="379"/>
                  </a:cubicBezTo>
                  <a:cubicBezTo>
                    <a:pt x="498" y="824"/>
                    <a:pt x="498" y="824"/>
                    <a:pt x="498" y="824"/>
                  </a:cubicBezTo>
                  <a:cubicBezTo>
                    <a:pt x="697" y="824"/>
                    <a:pt x="697" y="824"/>
                    <a:pt x="697" y="824"/>
                  </a:cubicBezTo>
                  <a:cubicBezTo>
                    <a:pt x="697" y="368"/>
                    <a:pt x="697" y="368"/>
                    <a:pt x="697" y="368"/>
                  </a:cubicBezTo>
                  <a:cubicBezTo>
                    <a:pt x="697" y="127"/>
                    <a:pt x="595" y="0"/>
                    <a:pt x="402" y="0"/>
                  </a:cubicBezTo>
                  <a:cubicBezTo>
                    <a:pt x="319" y="0"/>
                    <a:pt x="248" y="30"/>
                    <a:pt x="199" y="85"/>
                  </a:cubicBezTo>
                  <a:cubicBezTo>
                    <a:pt x="199" y="17"/>
                    <a:pt x="199" y="17"/>
                    <a:pt x="199" y="17"/>
                  </a:cubicBezTo>
                  <a:cubicBezTo>
                    <a:pt x="0" y="17"/>
                    <a:pt x="0" y="17"/>
                    <a:pt x="0" y="17"/>
                  </a:cubicBezTo>
                  <a:cubicBezTo>
                    <a:pt x="0" y="824"/>
                    <a:pt x="0" y="824"/>
                    <a:pt x="0" y="824"/>
                  </a:cubicBezTo>
                  <a:cubicBezTo>
                    <a:pt x="199" y="824"/>
                    <a:pt x="199" y="824"/>
                    <a:pt x="199" y="824"/>
                  </a:cubicBezTo>
                  <a:lnTo>
                    <a:pt x="199" y="378"/>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30" name="Freeform 33"/>
            <p:cNvSpPr>
              <a:spLocks noEditPoints="1"/>
            </p:cNvSpPr>
            <p:nvPr/>
          </p:nvSpPr>
          <p:spPr bwMode="auto">
            <a:xfrm>
              <a:off x="1686" y="4026"/>
              <a:ext cx="38" cy="64"/>
            </a:xfrm>
            <a:custGeom>
              <a:avLst/>
              <a:gdLst>
                <a:gd name="T0" fmla="*/ 496 w 695"/>
                <a:gd name="T1" fmla="*/ 74 h 1152"/>
                <a:gd name="T2" fmla="*/ 317 w 695"/>
                <a:gd name="T3" fmla="*/ 0 h 1152"/>
                <a:gd name="T4" fmla="*/ 0 w 695"/>
                <a:gd name="T5" fmla="*/ 412 h 1152"/>
                <a:gd name="T6" fmla="*/ 313 w 695"/>
                <a:gd name="T7" fmla="*/ 840 h 1152"/>
                <a:gd name="T8" fmla="*/ 496 w 695"/>
                <a:gd name="T9" fmla="*/ 763 h 1152"/>
                <a:gd name="T10" fmla="*/ 496 w 695"/>
                <a:gd name="T11" fmla="*/ 781 h 1152"/>
                <a:gd name="T12" fmla="*/ 238 w 695"/>
                <a:gd name="T13" fmla="*/ 995 h 1152"/>
                <a:gd name="T14" fmla="*/ 229 w 695"/>
                <a:gd name="T15" fmla="*/ 995 h 1152"/>
                <a:gd name="T16" fmla="*/ 300 w 695"/>
                <a:gd name="T17" fmla="*/ 1152 h 1152"/>
                <a:gd name="T18" fmla="*/ 304 w 695"/>
                <a:gd name="T19" fmla="*/ 1152 h 1152"/>
                <a:gd name="T20" fmla="*/ 695 w 695"/>
                <a:gd name="T21" fmla="*/ 748 h 1152"/>
                <a:gd name="T22" fmla="*/ 695 w 695"/>
                <a:gd name="T23" fmla="*/ 17 h 1152"/>
                <a:gd name="T24" fmla="*/ 496 w 695"/>
                <a:gd name="T25" fmla="*/ 17 h 1152"/>
                <a:gd name="T26" fmla="*/ 496 w 695"/>
                <a:gd name="T27" fmla="*/ 74 h 1152"/>
                <a:gd name="T28" fmla="*/ 496 w 695"/>
                <a:gd name="T29" fmla="*/ 261 h 1152"/>
                <a:gd name="T30" fmla="*/ 496 w 695"/>
                <a:gd name="T31" fmla="*/ 577 h 1152"/>
                <a:gd name="T32" fmla="*/ 355 w 695"/>
                <a:gd name="T33" fmla="*/ 657 h 1152"/>
                <a:gd name="T34" fmla="*/ 204 w 695"/>
                <a:gd name="T35" fmla="*/ 407 h 1152"/>
                <a:gd name="T36" fmla="*/ 353 w 695"/>
                <a:gd name="T37" fmla="*/ 182 h 1152"/>
                <a:gd name="T38" fmla="*/ 496 w 695"/>
                <a:gd name="T39" fmla="*/ 261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5" h="1152">
                  <a:moveTo>
                    <a:pt x="496" y="74"/>
                  </a:moveTo>
                  <a:cubicBezTo>
                    <a:pt x="448" y="26"/>
                    <a:pt x="385" y="0"/>
                    <a:pt x="317" y="0"/>
                  </a:cubicBezTo>
                  <a:cubicBezTo>
                    <a:pt x="122" y="0"/>
                    <a:pt x="0" y="158"/>
                    <a:pt x="0" y="412"/>
                  </a:cubicBezTo>
                  <a:cubicBezTo>
                    <a:pt x="0" y="680"/>
                    <a:pt x="117" y="840"/>
                    <a:pt x="313" y="840"/>
                  </a:cubicBezTo>
                  <a:cubicBezTo>
                    <a:pt x="383" y="840"/>
                    <a:pt x="445" y="814"/>
                    <a:pt x="496" y="763"/>
                  </a:cubicBezTo>
                  <a:cubicBezTo>
                    <a:pt x="496" y="781"/>
                    <a:pt x="496" y="781"/>
                    <a:pt x="496" y="781"/>
                  </a:cubicBezTo>
                  <a:cubicBezTo>
                    <a:pt x="496" y="870"/>
                    <a:pt x="496" y="990"/>
                    <a:pt x="238" y="995"/>
                  </a:cubicBezTo>
                  <a:cubicBezTo>
                    <a:pt x="229" y="995"/>
                    <a:pt x="229" y="995"/>
                    <a:pt x="229" y="995"/>
                  </a:cubicBezTo>
                  <a:cubicBezTo>
                    <a:pt x="300" y="1152"/>
                    <a:pt x="300" y="1152"/>
                    <a:pt x="300" y="1152"/>
                  </a:cubicBezTo>
                  <a:cubicBezTo>
                    <a:pt x="304" y="1152"/>
                    <a:pt x="304" y="1152"/>
                    <a:pt x="304" y="1152"/>
                  </a:cubicBezTo>
                  <a:cubicBezTo>
                    <a:pt x="567" y="1147"/>
                    <a:pt x="695" y="1016"/>
                    <a:pt x="695" y="748"/>
                  </a:cubicBezTo>
                  <a:cubicBezTo>
                    <a:pt x="695" y="17"/>
                    <a:pt x="695" y="17"/>
                    <a:pt x="695" y="17"/>
                  </a:cubicBezTo>
                  <a:cubicBezTo>
                    <a:pt x="496" y="17"/>
                    <a:pt x="496" y="17"/>
                    <a:pt x="496" y="17"/>
                  </a:cubicBezTo>
                  <a:lnTo>
                    <a:pt x="496" y="74"/>
                  </a:lnTo>
                  <a:close/>
                  <a:moveTo>
                    <a:pt x="496" y="261"/>
                  </a:moveTo>
                  <a:cubicBezTo>
                    <a:pt x="496" y="577"/>
                    <a:pt x="496" y="577"/>
                    <a:pt x="496" y="577"/>
                  </a:cubicBezTo>
                  <a:cubicBezTo>
                    <a:pt x="464" y="619"/>
                    <a:pt x="426" y="657"/>
                    <a:pt x="355" y="657"/>
                  </a:cubicBezTo>
                  <a:cubicBezTo>
                    <a:pt x="286" y="657"/>
                    <a:pt x="204" y="614"/>
                    <a:pt x="204" y="407"/>
                  </a:cubicBezTo>
                  <a:cubicBezTo>
                    <a:pt x="204" y="221"/>
                    <a:pt x="285" y="182"/>
                    <a:pt x="353" y="182"/>
                  </a:cubicBezTo>
                  <a:cubicBezTo>
                    <a:pt x="428" y="182"/>
                    <a:pt x="473" y="227"/>
                    <a:pt x="496" y="261"/>
                  </a:cubicBez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31" name="Rectangle 34"/>
            <p:cNvSpPr>
              <a:spLocks noChangeArrowheads="1"/>
            </p:cNvSpPr>
            <p:nvPr/>
          </p:nvSpPr>
          <p:spPr bwMode="auto">
            <a:xfrm>
              <a:off x="1619" y="4027"/>
              <a:ext cx="11" cy="45"/>
            </a:xfrm>
            <a:prstGeom prst="rect">
              <a:avLst/>
            </a:prstGeom>
            <a:solidFill>
              <a:srgbClr val="808080"/>
            </a:solidFill>
            <a:ln w="9525">
              <a:noFill/>
              <a:miter lim="800000"/>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33" name="Rectangle 35"/>
            <p:cNvSpPr>
              <a:spLocks noChangeArrowheads="1"/>
            </p:cNvSpPr>
            <p:nvPr/>
          </p:nvSpPr>
          <p:spPr bwMode="auto">
            <a:xfrm>
              <a:off x="1619" y="4010"/>
              <a:ext cx="11" cy="11"/>
            </a:xfrm>
            <a:prstGeom prst="rect">
              <a:avLst/>
            </a:prstGeom>
            <a:solidFill>
              <a:srgbClr val="808080"/>
            </a:solidFill>
            <a:ln w="9525">
              <a:noFill/>
              <a:miter lim="800000"/>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sp>
          <p:nvSpPr>
            <p:cNvPr id="1034" name="Freeform 36"/>
            <p:cNvSpPr>
              <a:spLocks/>
            </p:cNvSpPr>
            <p:nvPr/>
          </p:nvSpPr>
          <p:spPr bwMode="auto">
            <a:xfrm>
              <a:off x="1894" y="4009"/>
              <a:ext cx="11" cy="63"/>
            </a:xfrm>
            <a:custGeom>
              <a:avLst/>
              <a:gdLst>
                <a:gd name="T0" fmla="*/ 0 w 11"/>
                <a:gd name="T1" fmla="*/ 63 h 63"/>
                <a:gd name="T2" fmla="*/ 11 w 11"/>
                <a:gd name="T3" fmla="*/ 63 h 63"/>
                <a:gd name="T4" fmla="*/ 11 w 11"/>
                <a:gd name="T5" fmla="*/ 0 h 63"/>
                <a:gd name="T6" fmla="*/ 0 w 11"/>
                <a:gd name="T7" fmla="*/ 5 h 63"/>
                <a:gd name="T8" fmla="*/ 0 w 11"/>
                <a:gd name="T9" fmla="*/ 63 h 63"/>
              </a:gdLst>
              <a:ahLst/>
              <a:cxnLst>
                <a:cxn ang="0">
                  <a:pos x="T0" y="T1"/>
                </a:cxn>
                <a:cxn ang="0">
                  <a:pos x="T2" y="T3"/>
                </a:cxn>
                <a:cxn ang="0">
                  <a:pos x="T4" y="T5"/>
                </a:cxn>
                <a:cxn ang="0">
                  <a:pos x="T6" y="T7"/>
                </a:cxn>
                <a:cxn ang="0">
                  <a:pos x="T8" y="T9"/>
                </a:cxn>
              </a:cxnLst>
              <a:rect l="0" t="0" r="r" b="b"/>
              <a:pathLst>
                <a:path w="11" h="63">
                  <a:moveTo>
                    <a:pt x="0" y="63"/>
                  </a:moveTo>
                  <a:lnTo>
                    <a:pt x="11" y="63"/>
                  </a:lnTo>
                  <a:lnTo>
                    <a:pt x="11" y="0"/>
                  </a:lnTo>
                  <a:lnTo>
                    <a:pt x="0" y="5"/>
                  </a:lnTo>
                  <a:lnTo>
                    <a:pt x="0" y="63"/>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pPr defTabSz="685148"/>
              <a:endParaRPr lang="en-CA" sz="1350" dirty="0">
                <a:solidFill>
                  <a:srgbClr val="000000"/>
                </a:solidFill>
              </a:endParaRPr>
            </a:p>
          </p:txBody>
        </p:sp>
      </p:grpSp>
    </p:spTree>
    <p:extLst>
      <p:ext uri="{BB962C8B-B14F-4D97-AF65-F5344CB8AC3E}">
        <p14:creationId xmlns:p14="http://schemas.microsoft.com/office/powerpoint/2010/main" val="1214229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2120" y="1591"/>
          <a:ext cx="2117" cy="1587"/>
        </p:xfrm>
        <a:graphic>
          <a:graphicData uri="http://schemas.openxmlformats.org/presentationml/2006/ole">
            <mc:AlternateContent xmlns:mc="http://schemas.openxmlformats.org/markup-compatibility/2006">
              <mc:Choice xmlns:v="urn:schemas-microsoft-com:vml" Requires="v">
                <p:oleObj spid="_x0000_s743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120" y="1591"/>
                        <a:ext cx="211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p:cNvSpPr>
            <a:spLocks noGrp="1"/>
          </p:cNvSpPr>
          <p:nvPr>
            <p:ph idx="1"/>
          </p:nvPr>
        </p:nvSpPr>
        <p:spPr>
          <a:xfrm>
            <a:off x="609918" y="1188723"/>
            <a:ext cx="10978515"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5" name="Text Placeholder 5"/>
          <p:cNvSpPr>
            <a:spLocks noGrp="1"/>
          </p:cNvSpPr>
          <p:nvPr>
            <p:ph type="body" sz="quarter" idx="13"/>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Tree>
    <p:extLst>
      <p:ext uri="{BB962C8B-B14F-4D97-AF65-F5344CB8AC3E}">
        <p14:creationId xmlns:p14="http://schemas.microsoft.com/office/powerpoint/2010/main" val="4149592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918" y="365763"/>
            <a:ext cx="10978515" cy="5669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5" name="Text Placeholder 5"/>
          <p:cNvSpPr>
            <a:spLocks noGrp="1"/>
          </p:cNvSpPr>
          <p:nvPr>
            <p:ph type="body" sz="quarter" idx="13"/>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Tree>
    <p:extLst>
      <p:ext uri="{BB962C8B-B14F-4D97-AF65-F5344CB8AC3E}">
        <p14:creationId xmlns:p14="http://schemas.microsoft.com/office/powerpoint/2010/main" val="10300696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Sub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2120" y="1591"/>
          <a:ext cx="2117" cy="1587"/>
        </p:xfrm>
        <a:graphic>
          <a:graphicData uri="http://schemas.openxmlformats.org/presentationml/2006/ole">
            <mc:AlternateContent xmlns:mc="http://schemas.openxmlformats.org/markup-compatibility/2006">
              <mc:Choice xmlns:v="urn:schemas-microsoft-com:vml" Requires="v">
                <p:oleObj spid="_x0000_s846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120" y="1591"/>
                        <a:ext cx="211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p:cNvSpPr>
            <a:spLocks noGrp="1"/>
          </p:cNvSpPr>
          <p:nvPr>
            <p:ph idx="1"/>
          </p:nvPr>
        </p:nvSpPr>
        <p:spPr>
          <a:xfrm>
            <a:off x="609918" y="1737366"/>
            <a:ext cx="10978515"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5" name="Text Placeholder 4"/>
          <p:cNvSpPr>
            <a:spLocks noGrp="1"/>
          </p:cNvSpPr>
          <p:nvPr>
            <p:ph type="body" sz="quarter" idx="13"/>
          </p:nvPr>
        </p:nvSpPr>
        <p:spPr>
          <a:xfrm>
            <a:off x="609918" y="1097280"/>
            <a:ext cx="10978515" cy="457200"/>
          </a:xfrm>
        </p:spPr>
        <p:txBody>
          <a:bodyPr/>
          <a:lstStyle>
            <a:lvl1pPr marL="0" indent="0">
              <a:buNone/>
              <a:defRPr/>
            </a:lvl1pPr>
            <a:lvl2pPr marL="266446" indent="0">
              <a:buNone/>
              <a:defRPr/>
            </a:lvl2pPr>
            <a:lvl3pPr marL="513862" indent="0">
              <a:buNone/>
              <a:defRPr/>
            </a:lvl3pPr>
            <a:lvl4pPr marL="775551" indent="0">
              <a:buNone/>
              <a:defRPr/>
            </a:lvl4pPr>
            <a:lvl5pPr marL="1027723" indent="0">
              <a:buNone/>
              <a:defRPr/>
            </a:lvl5pPr>
          </a:lstStyle>
          <a:p>
            <a:pPr lvl="0"/>
            <a:r>
              <a:rPr lang="en-US"/>
              <a:t>Click to edit Master text styles</a:t>
            </a:r>
          </a:p>
        </p:txBody>
      </p:sp>
      <p:sp>
        <p:nvSpPr>
          <p:cNvPr id="7" name="Text Placeholder 5"/>
          <p:cNvSpPr>
            <a:spLocks noGrp="1"/>
          </p:cNvSpPr>
          <p:nvPr>
            <p:ph type="body" sz="quarter" idx="14"/>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
        <p:nvSpPr>
          <p:cNvPr id="12" name="object 110"/>
          <p:cNvSpPr/>
          <p:nvPr userDrawn="1"/>
        </p:nvSpPr>
        <p:spPr>
          <a:xfrm>
            <a:off x="8910441" y="6500332"/>
            <a:ext cx="0" cy="237280"/>
          </a:xfrm>
          <a:custGeom>
            <a:avLst/>
            <a:gdLst/>
            <a:ahLst/>
            <a:cxnLst/>
            <a:rect l="l" t="t" r="r" b="b"/>
            <a:pathLst>
              <a:path h="349592">
                <a:moveTo>
                  <a:pt x="0" y="0"/>
                </a:moveTo>
                <a:lnTo>
                  <a:pt x="0" y="349592"/>
                </a:lnTo>
              </a:path>
            </a:pathLst>
          </a:custGeom>
          <a:ln w="10795">
            <a:solidFill>
              <a:srgbClr val="00874D"/>
            </a:solidFill>
          </a:ln>
        </p:spPr>
        <p:txBody>
          <a:bodyPr wrap="square" lIns="0" tIns="0" rIns="0" bIns="0" rtlCol="0" anchor="ctr">
            <a:noAutofit/>
          </a:bodyPr>
          <a:lstStyle/>
          <a:p>
            <a:pPr defTabSz="258049"/>
            <a:endParaRPr sz="1095" dirty="0">
              <a:solidFill>
                <a:srgbClr val="000000"/>
              </a:solidFill>
            </a:endParaRPr>
          </a:p>
        </p:txBody>
      </p:sp>
      <p:sp>
        <p:nvSpPr>
          <p:cNvPr id="13" name="object 111"/>
          <p:cNvSpPr/>
          <p:nvPr userDrawn="1"/>
        </p:nvSpPr>
        <p:spPr>
          <a:xfrm>
            <a:off x="9260115" y="6500332"/>
            <a:ext cx="0" cy="237280"/>
          </a:xfrm>
          <a:custGeom>
            <a:avLst/>
            <a:gdLst/>
            <a:ahLst/>
            <a:cxnLst/>
            <a:rect l="l" t="t" r="r" b="b"/>
            <a:pathLst>
              <a:path h="349592">
                <a:moveTo>
                  <a:pt x="0" y="0"/>
                </a:moveTo>
                <a:lnTo>
                  <a:pt x="0" y="349592"/>
                </a:lnTo>
              </a:path>
            </a:pathLst>
          </a:custGeom>
          <a:ln w="10795">
            <a:solidFill>
              <a:srgbClr val="00874D"/>
            </a:solidFill>
          </a:ln>
        </p:spPr>
        <p:txBody>
          <a:bodyPr wrap="square" lIns="0" tIns="0" rIns="0" bIns="0" rtlCol="0" anchor="ctr">
            <a:noAutofit/>
          </a:bodyPr>
          <a:lstStyle/>
          <a:p>
            <a:pPr defTabSz="258049"/>
            <a:endParaRPr sz="1095" dirty="0">
              <a:solidFill>
                <a:srgbClr val="000000"/>
              </a:solidFill>
            </a:endParaRPr>
          </a:p>
        </p:txBody>
      </p:sp>
      <p:sp>
        <p:nvSpPr>
          <p:cNvPr id="14" name="Holder 6"/>
          <p:cNvSpPr txBox="1">
            <a:spLocks/>
          </p:cNvSpPr>
          <p:nvPr userDrawn="1"/>
        </p:nvSpPr>
        <p:spPr>
          <a:xfrm>
            <a:off x="8879465" y="6553272"/>
            <a:ext cx="419226" cy="133113"/>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287" algn="ctr"/>
            <a:fld id="{81D60167-4931-47E6-BA6A-407CBD079E47}" type="slidenum">
              <a:rPr lang="en-US" sz="865" smtClean="0">
                <a:solidFill>
                  <a:srgbClr val="808080"/>
                </a:solidFill>
                <a:latin typeface="EYInterstate Light" panose="02000506000000020004" pitchFamily="2" charset="0"/>
              </a:rPr>
              <a:pPr marL="14287" algn="ctr"/>
              <a:t>‹#›</a:t>
            </a:fld>
            <a:endParaRPr lang="en-US" sz="865" dirty="0">
              <a:solidFill>
                <a:srgbClr val="808080"/>
              </a:solidFill>
              <a:latin typeface="EYInterstate Light" panose="02000506000000020004" pitchFamily="2" charset="0"/>
            </a:endParaRPr>
          </a:p>
        </p:txBody>
      </p:sp>
      <p:sp>
        <p:nvSpPr>
          <p:cNvPr id="15" name="TextBox 14"/>
          <p:cNvSpPr txBox="1"/>
          <p:nvPr userDrawn="1"/>
        </p:nvSpPr>
        <p:spPr>
          <a:xfrm>
            <a:off x="9298692" y="6531022"/>
            <a:ext cx="2899659" cy="148077"/>
          </a:xfrm>
          <a:prstGeom prst="rect">
            <a:avLst/>
          </a:prstGeom>
          <a:noFill/>
        </p:spPr>
        <p:txBody>
          <a:bodyPr wrap="square" lIns="51635" tIns="25856" rIns="51635" bIns="25856" rtlCol="0">
            <a:spAutoFit/>
          </a:bodyPr>
          <a:lstStyle/>
          <a:p>
            <a:pPr defTabSz="258049">
              <a:lnSpc>
                <a:spcPct val="90000"/>
              </a:lnSpc>
            </a:pPr>
            <a:r>
              <a:rPr lang="en-US" sz="692" dirty="0">
                <a:solidFill>
                  <a:srgbClr val="000000">
                    <a:lumMod val="50000"/>
                    <a:lumOff val="50000"/>
                  </a:srgbClr>
                </a:solidFill>
                <a:cs typeface="EYInterstate Light"/>
              </a:rPr>
              <a:t>GRS Digital Experience Transformation</a:t>
            </a:r>
          </a:p>
        </p:txBody>
      </p:sp>
    </p:spTree>
    <p:extLst>
      <p:ext uri="{BB962C8B-B14F-4D97-AF65-F5344CB8AC3E}">
        <p14:creationId xmlns:p14="http://schemas.microsoft.com/office/powerpoint/2010/main" val="22429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marL="356616"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lang="en-US" sz="2000" kern="1200" dirty="0" smtClean="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lang="en-US" sz="1800" kern="1200" dirty="0" smtClean="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lang="en-GB" sz="1800" kern="1200" dirty="0">
                <a:solidFill>
                  <a:schemeClr val="bg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t>1 January 2014</a:t>
            </a:r>
            <a:endParaRPr lang="en-US" dirty="0"/>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6"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5" name="Text Placeholder 4"/>
          <p:cNvSpPr>
            <a:spLocks noGrp="1"/>
          </p:cNvSpPr>
          <p:nvPr>
            <p:ph type="body" sz="quarter" idx="13"/>
          </p:nvPr>
        </p:nvSpPr>
        <p:spPr>
          <a:xfrm>
            <a:off x="609918" y="1097280"/>
            <a:ext cx="10978515" cy="457200"/>
          </a:xfrm>
        </p:spPr>
        <p:txBody>
          <a:bodyPr/>
          <a:lstStyle>
            <a:lvl1pPr marL="0" indent="0">
              <a:buNone/>
              <a:defRPr/>
            </a:lvl1pPr>
            <a:lvl2pPr marL="266446" indent="0">
              <a:buNone/>
              <a:defRPr/>
            </a:lvl2pPr>
            <a:lvl3pPr marL="513862" indent="0">
              <a:buNone/>
              <a:defRPr/>
            </a:lvl3pPr>
            <a:lvl4pPr marL="775551" indent="0">
              <a:buNone/>
              <a:defRPr/>
            </a:lvl4pPr>
            <a:lvl5pPr marL="1027723" indent="0">
              <a:buNone/>
              <a:defRPr/>
            </a:lvl5pPr>
          </a:lstStyle>
          <a:p>
            <a:pPr lvl="0"/>
            <a:r>
              <a:rPr lang="en-US"/>
              <a:t>Click to edit Master text styles</a:t>
            </a:r>
          </a:p>
        </p:txBody>
      </p:sp>
      <p:sp>
        <p:nvSpPr>
          <p:cNvPr id="7" name="Text Placeholder 5"/>
          <p:cNvSpPr>
            <a:spLocks noGrp="1"/>
          </p:cNvSpPr>
          <p:nvPr>
            <p:ph type="body" sz="quarter" idx="14"/>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Tree>
    <p:extLst>
      <p:ext uri="{BB962C8B-B14F-4D97-AF65-F5344CB8AC3E}">
        <p14:creationId xmlns:p14="http://schemas.microsoft.com/office/powerpoint/2010/main" val="700938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6"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4" name="Text Placeholder 5"/>
          <p:cNvSpPr>
            <a:spLocks noGrp="1"/>
          </p:cNvSpPr>
          <p:nvPr>
            <p:ph type="body" sz="quarter" idx="13"/>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
        <p:nvSpPr>
          <p:cNvPr id="5" name="object 110"/>
          <p:cNvSpPr/>
          <p:nvPr userDrawn="1"/>
        </p:nvSpPr>
        <p:spPr>
          <a:xfrm>
            <a:off x="8910441" y="6500332"/>
            <a:ext cx="0" cy="237280"/>
          </a:xfrm>
          <a:custGeom>
            <a:avLst/>
            <a:gdLst/>
            <a:ahLst/>
            <a:cxnLst/>
            <a:rect l="l" t="t" r="r" b="b"/>
            <a:pathLst>
              <a:path h="349592">
                <a:moveTo>
                  <a:pt x="0" y="0"/>
                </a:moveTo>
                <a:lnTo>
                  <a:pt x="0" y="349592"/>
                </a:lnTo>
              </a:path>
            </a:pathLst>
          </a:custGeom>
          <a:ln w="10795">
            <a:solidFill>
              <a:schemeClr val="accent3"/>
            </a:solidFill>
          </a:ln>
        </p:spPr>
        <p:txBody>
          <a:bodyPr wrap="square" lIns="0" tIns="0" rIns="0" bIns="0" rtlCol="0" anchor="ctr">
            <a:noAutofit/>
          </a:bodyPr>
          <a:lstStyle/>
          <a:p>
            <a:pPr defTabSz="258049"/>
            <a:endParaRPr sz="1095" dirty="0">
              <a:solidFill>
                <a:srgbClr val="000000"/>
              </a:solidFill>
            </a:endParaRPr>
          </a:p>
        </p:txBody>
      </p:sp>
      <p:sp>
        <p:nvSpPr>
          <p:cNvPr id="7" name="object 111"/>
          <p:cNvSpPr/>
          <p:nvPr userDrawn="1"/>
        </p:nvSpPr>
        <p:spPr>
          <a:xfrm>
            <a:off x="9260115" y="6500332"/>
            <a:ext cx="0" cy="237280"/>
          </a:xfrm>
          <a:custGeom>
            <a:avLst/>
            <a:gdLst/>
            <a:ahLst/>
            <a:cxnLst/>
            <a:rect l="l" t="t" r="r" b="b"/>
            <a:pathLst>
              <a:path h="349592">
                <a:moveTo>
                  <a:pt x="0" y="0"/>
                </a:moveTo>
                <a:lnTo>
                  <a:pt x="0" y="349592"/>
                </a:lnTo>
              </a:path>
            </a:pathLst>
          </a:custGeom>
          <a:ln w="10795">
            <a:solidFill>
              <a:schemeClr val="accent3"/>
            </a:solidFill>
          </a:ln>
        </p:spPr>
        <p:txBody>
          <a:bodyPr wrap="square" lIns="0" tIns="0" rIns="0" bIns="0" rtlCol="0" anchor="ctr">
            <a:noAutofit/>
          </a:bodyPr>
          <a:lstStyle/>
          <a:p>
            <a:pPr defTabSz="258049"/>
            <a:endParaRPr sz="1095" dirty="0">
              <a:solidFill>
                <a:srgbClr val="000000"/>
              </a:solidFill>
            </a:endParaRPr>
          </a:p>
        </p:txBody>
      </p:sp>
      <p:sp>
        <p:nvSpPr>
          <p:cNvPr id="8" name="Holder 6"/>
          <p:cNvSpPr txBox="1">
            <a:spLocks/>
          </p:cNvSpPr>
          <p:nvPr userDrawn="1"/>
        </p:nvSpPr>
        <p:spPr>
          <a:xfrm>
            <a:off x="8879465" y="6553272"/>
            <a:ext cx="419226" cy="133113"/>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287" algn="ctr"/>
            <a:fld id="{81D60167-4931-47E6-BA6A-407CBD079E47}" type="slidenum">
              <a:rPr lang="en-US" sz="865" smtClean="0">
                <a:solidFill>
                  <a:srgbClr val="808080"/>
                </a:solidFill>
                <a:latin typeface="EYInterstate Light" panose="02000506000000020004" pitchFamily="2" charset="0"/>
              </a:rPr>
              <a:pPr marL="14287" algn="ctr"/>
              <a:t>‹#›</a:t>
            </a:fld>
            <a:endParaRPr lang="en-US" sz="865" dirty="0">
              <a:solidFill>
                <a:srgbClr val="808080"/>
              </a:solidFill>
              <a:latin typeface="EYInterstate Light" panose="02000506000000020004" pitchFamily="2" charset="0"/>
            </a:endParaRPr>
          </a:p>
        </p:txBody>
      </p:sp>
      <p:sp>
        <p:nvSpPr>
          <p:cNvPr id="9" name="TextBox 8"/>
          <p:cNvSpPr txBox="1"/>
          <p:nvPr userDrawn="1"/>
        </p:nvSpPr>
        <p:spPr>
          <a:xfrm>
            <a:off x="9298692" y="6531022"/>
            <a:ext cx="2899659" cy="148077"/>
          </a:xfrm>
          <a:prstGeom prst="rect">
            <a:avLst/>
          </a:prstGeom>
          <a:noFill/>
        </p:spPr>
        <p:txBody>
          <a:bodyPr wrap="square" lIns="51635" tIns="25856" rIns="51635" bIns="25856" rtlCol="0">
            <a:spAutoFit/>
          </a:bodyPr>
          <a:lstStyle/>
          <a:p>
            <a:pPr defTabSz="258049">
              <a:lnSpc>
                <a:spcPct val="90000"/>
              </a:lnSpc>
            </a:pPr>
            <a:r>
              <a:rPr lang="en-US" sz="692" dirty="0">
                <a:solidFill>
                  <a:srgbClr val="000000">
                    <a:lumMod val="50000"/>
                    <a:lumOff val="50000"/>
                  </a:srgbClr>
                </a:solidFill>
                <a:cs typeface="EYInterstate Light"/>
              </a:rPr>
              <a:t>GRS Digital Experience Transformation</a:t>
            </a:r>
          </a:p>
        </p:txBody>
      </p:sp>
    </p:spTree>
    <p:extLst>
      <p:ext uri="{BB962C8B-B14F-4D97-AF65-F5344CB8AC3E}">
        <p14:creationId xmlns:p14="http://schemas.microsoft.com/office/powerpoint/2010/main" val="1679384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2Content_LR">
    <p:spTree>
      <p:nvGrpSpPr>
        <p:cNvPr id="1" name=""/>
        <p:cNvGrpSpPr/>
        <p:nvPr/>
      </p:nvGrpSpPr>
      <p:grpSpPr>
        <a:xfrm>
          <a:off x="0" y="0"/>
          <a:ext cx="0" cy="0"/>
          <a:chOff x="0" y="0"/>
          <a:chExt cx="0" cy="0"/>
        </a:xfrm>
      </p:grpSpPr>
      <p:sp>
        <p:nvSpPr>
          <p:cNvPr id="2" name="Title 1"/>
          <p:cNvSpPr>
            <a:spLocks noGrp="1"/>
          </p:cNvSpPr>
          <p:nvPr>
            <p:ph type="title"/>
          </p:nvPr>
        </p:nvSpPr>
        <p:spPr>
          <a:xfrm>
            <a:off x="609918" y="365761"/>
            <a:ext cx="10978515" cy="640080"/>
          </a:xfrm>
        </p:spPr>
        <p:txBody>
          <a:bodyPr/>
          <a:lstStyle/>
          <a:p>
            <a:r>
              <a:rPr lang="en-US"/>
              <a:t>Click to edit Master title style</a:t>
            </a:r>
            <a:endParaRPr lang="en-GB" dirty="0"/>
          </a:p>
        </p:txBody>
      </p:sp>
      <p:sp>
        <p:nvSpPr>
          <p:cNvPr id="3" name="Content Placeholder 2"/>
          <p:cNvSpPr>
            <a:spLocks noGrp="1"/>
          </p:cNvSpPr>
          <p:nvPr>
            <p:ph sz="half" idx="1"/>
          </p:nvPr>
        </p:nvSpPr>
        <p:spPr>
          <a:xfrm>
            <a:off x="609920" y="1188723"/>
            <a:ext cx="5367274" cy="484632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21159" y="1188723"/>
            <a:ext cx="5367274" cy="484632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6" name="Text Placeholder 5"/>
          <p:cNvSpPr>
            <a:spLocks noGrp="1"/>
          </p:cNvSpPr>
          <p:nvPr>
            <p:ph type="body" sz="quarter" idx="13"/>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Tree>
    <p:extLst>
      <p:ext uri="{BB962C8B-B14F-4D97-AF65-F5344CB8AC3E}">
        <p14:creationId xmlns:p14="http://schemas.microsoft.com/office/powerpoint/2010/main" val="1350247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2ContentTitle_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09920" y="1920240"/>
            <a:ext cx="5367274" cy="41148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4831" y="1920240"/>
            <a:ext cx="5367274" cy="41148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920" y="1371600"/>
            <a:ext cx="5367274" cy="457200"/>
          </a:xfrm>
        </p:spPr>
        <p:txBody>
          <a:bodyPr anchor="b" anchorCtr="0"/>
          <a:lstStyle>
            <a:lvl1pPr algn="ctr">
              <a:buNone/>
              <a:defRPr b="1"/>
            </a:lvl1pPr>
          </a:lstStyle>
          <a:p>
            <a:pPr lvl="0"/>
            <a:r>
              <a:rPr lang="en-US"/>
              <a:t>Click to edit Master text styles</a:t>
            </a:r>
          </a:p>
        </p:txBody>
      </p:sp>
      <p:sp>
        <p:nvSpPr>
          <p:cNvPr id="11" name="Text Placeholder 9"/>
          <p:cNvSpPr>
            <a:spLocks noGrp="1"/>
          </p:cNvSpPr>
          <p:nvPr>
            <p:ph type="body" sz="quarter" idx="13"/>
          </p:nvPr>
        </p:nvSpPr>
        <p:spPr>
          <a:xfrm>
            <a:off x="6204831" y="1371600"/>
            <a:ext cx="5367274" cy="457200"/>
          </a:xfrm>
        </p:spPr>
        <p:txBody>
          <a:bodyPr anchor="b" anchorCtr="0"/>
          <a:lstStyle>
            <a:lvl1pPr algn="ctr">
              <a:buNone/>
              <a:defRPr b="1"/>
            </a:lvl1pPr>
          </a:lstStyle>
          <a:p>
            <a:pPr lvl="0"/>
            <a:r>
              <a:rPr lang="en-US"/>
              <a:t>Click to edit Master text styles</a:t>
            </a:r>
          </a:p>
        </p:txBody>
      </p:sp>
      <p:sp>
        <p:nvSpPr>
          <p:cNvPr id="12" name="Text Placeholder 5"/>
          <p:cNvSpPr>
            <a:spLocks noGrp="1"/>
          </p:cNvSpPr>
          <p:nvPr>
            <p:ph type="body" sz="quarter" idx="14"/>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
        <p:nvSpPr>
          <p:cNvPr id="8" name="Text Placeholder 5"/>
          <p:cNvSpPr>
            <a:spLocks noGrp="1"/>
          </p:cNvSpPr>
          <p:nvPr>
            <p:ph type="body" sz="quarter" idx="15"/>
          </p:nvPr>
        </p:nvSpPr>
        <p:spPr>
          <a:xfrm>
            <a:off x="609918" y="91443"/>
            <a:ext cx="10978515" cy="182880"/>
          </a:xfrm>
        </p:spPr>
        <p:txBody>
          <a:bodyPr anchor="ctr"/>
          <a:lstStyle>
            <a:lvl1pPr marL="0" indent="0">
              <a:spcBef>
                <a:spcPts val="0"/>
              </a:spcBef>
              <a:buNone/>
              <a:defRPr sz="825" i="0"/>
            </a:lvl1pPr>
          </a:lstStyle>
          <a:p>
            <a:pPr lvl="0"/>
            <a:r>
              <a:rPr lang="en-US"/>
              <a:t>Click to edit Master text styles</a:t>
            </a:r>
          </a:p>
        </p:txBody>
      </p:sp>
    </p:spTree>
    <p:extLst>
      <p:ext uri="{BB962C8B-B14F-4D97-AF65-F5344CB8AC3E}">
        <p14:creationId xmlns:p14="http://schemas.microsoft.com/office/powerpoint/2010/main" val="180304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ivider_Clean">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5532"/>
            <a:ext cx="10978515" cy="1643063"/>
          </a:xfrm>
        </p:spPr>
        <p:txBody>
          <a:bodyPr/>
          <a:lstStyle>
            <a:lvl1pPr marL="0" indent="0" algn="l">
              <a:lnSpc>
                <a:spcPct val="100000"/>
              </a:lnSpc>
              <a:spcBef>
                <a:spcPts val="224"/>
              </a:spcBef>
              <a:buNone/>
              <a:defRPr sz="3300" b="0">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429587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Divider_SideBeam_Shor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8350" cy="6858000"/>
          </a:xfrm>
        </p:spPr>
        <p:txBody>
          <a:bodyPr/>
          <a:lstStyle>
            <a:lvl1pPr marL="0" indent="0">
              <a:buNone/>
              <a:defRPr/>
            </a:lvl1pPr>
          </a:lstStyle>
          <a:p>
            <a:r>
              <a:rPr lang="en-US" dirty="0"/>
              <a:t>Click icon to add picture</a:t>
            </a:r>
            <a:endParaRPr lang="en-CA" dirty="0"/>
          </a:p>
        </p:txBody>
      </p:sp>
      <p:sp>
        <p:nvSpPr>
          <p:cNvPr id="3" name="Text Placeholder 2"/>
          <p:cNvSpPr>
            <a:spLocks noGrp="1"/>
          </p:cNvSpPr>
          <p:nvPr>
            <p:ph type="body" sz="quarter" idx="11"/>
          </p:nvPr>
        </p:nvSpPr>
        <p:spPr>
          <a:xfrm rot="5400000" flipV="1">
            <a:off x="7853045" y="1461138"/>
            <a:ext cx="1371600" cy="731901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89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89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98"/>
                </a:moveTo>
                <a:lnTo>
                  <a:pt x="10000" y="0"/>
                </a:lnTo>
                <a:lnTo>
                  <a:pt x="10000" y="10000"/>
                </a:lnTo>
                <a:lnTo>
                  <a:pt x="0" y="10000"/>
                </a:lnTo>
                <a:lnTo>
                  <a:pt x="0" y="898"/>
                </a:lnTo>
                <a:close/>
              </a:path>
            </a:pathLst>
          </a:custGeom>
          <a:solidFill>
            <a:schemeClr val="accent2"/>
          </a:solidFill>
        </p:spPr>
        <p:txBody>
          <a:bodyPr vert="vert" lIns="91354" tIns="274061" rIns="91354" bIns="456766" anchor="ctr"/>
          <a:lstStyle>
            <a:lvl1pPr marL="0" indent="0" algn="r">
              <a:lnSpc>
                <a:spcPct val="100000"/>
              </a:lnSpc>
              <a:spcBef>
                <a:spcPts val="0"/>
              </a:spcBef>
              <a:buNone/>
              <a:defRPr sz="2400" b="0">
                <a:solidFill>
                  <a:srgbClr val="404040"/>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499420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Divider_SideBeam_Lon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8350" cy="6858000"/>
          </a:xfrm>
        </p:spPr>
        <p:txBody>
          <a:bodyPr/>
          <a:lstStyle>
            <a:lvl1pPr marL="0" indent="0">
              <a:buNone/>
              <a:defRPr/>
            </a:lvl1pPr>
          </a:lstStyle>
          <a:p>
            <a:r>
              <a:rPr lang="en-US" dirty="0"/>
              <a:t>Click icon to add picture</a:t>
            </a:r>
            <a:endParaRPr lang="en-CA" dirty="0"/>
          </a:p>
        </p:txBody>
      </p:sp>
      <p:sp>
        <p:nvSpPr>
          <p:cNvPr id="3" name="Text Placeholder 2"/>
          <p:cNvSpPr>
            <a:spLocks noGrp="1"/>
          </p:cNvSpPr>
          <p:nvPr>
            <p:ph type="body" sz="quarter" idx="11"/>
          </p:nvPr>
        </p:nvSpPr>
        <p:spPr>
          <a:xfrm rot="5400000" flipV="1">
            <a:off x="6938173" y="546267"/>
            <a:ext cx="1371600" cy="91487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89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89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98"/>
                </a:moveTo>
                <a:lnTo>
                  <a:pt x="10000" y="0"/>
                </a:lnTo>
                <a:lnTo>
                  <a:pt x="10000" y="10000"/>
                </a:lnTo>
                <a:lnTo>
                  <a:pt x="0" y="10000"/>
                </a:lnTo>
                <a:lnTo>
                  <a:pt x="0" y="898"/>
                </a:lnTo>
                <a:close/>
              </a:path>
            </a:pathLst>
          </a:custGeom>
          <a:solidFill>
            <a:schemeClr val="accent2"/>
          </a:solidFill>
        </p:spPr>
        <p:txBody>
          <a:bodyPr vert="vert" lIns="91354" tIns="274061" rIns="91354" bIns="456766" anchor="ctr"/>
          <a:lstStyle>
            <a:lvl1pPr marL="0" indent="0" algn="r">
              <a:lnSpc>
                <a:spcPct val="100000"/>
              </a:lnSpc>
              <a:spcBef>
                <a:spcPts val="0"/>
              </a:spcBef>
              <a:buNone/>
              <a:defRPr sz="2400" b="0">
                <a:solidFill>
                  <a:srgbClr val="404040"/>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757440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oContent">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609918" y="6126485"/>
            <a:ext cx="10978515" cy="137160"/>
          </a:xfrm>
        </p:spPr>
        <p:txBody>
          <a:bodyPr anchor="b"/>
          <a:lstStyle>
            <a:lvl1pPr marL="0" indent="0">
              <a:spcBef>
                <a:spcPts val="0"/>
              </a:spcBef>
              <a:buNone/>
              <a:defRPr sz="600" i="1"/>
            </a:lvl1pPr>
          </a:lstStyle>
          <a:p>
            <a:pPr lvl="0"/>
            <a:r>
              <a:rPr lang="en-US"/>
              <a:t>Click to edit Master text styles</a:t>
            </a:r>
          </a:p>
        </p:txBody>
      </p:sp>
    </p:spTree>
    <p:extLst>
      <p:ext uri="{BB962C8B-B14F-4D97-AF65-F5344CB8AC3E}">
        <p14:creationId xmlns:p14="http://schemas.microsoft.com/office/powerpoint/2010/main" val="13165185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104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41"/>
            <a:ext cx="4677635" cy="5210062"/>
          </a:xfrm>
        </p:spPr>
        <p:txBody>
          <a:bodyPr/>
          <a:lstStyle>
            <a:lvl1pPr marL="0" indent="0" algn="l" defTabSz="745813" rtl="0" fontAlgn="base">
              <a:lnSpc>
                <a:spcPct val="100000"/>
              </a:lnSpc>
              <a:spcBef>
                <a:spcPct val="70000"/>
              </a:spcBef>
              <a:spcAft>
                <a:spcPct val="0"/>
              </a:spcAft>
              <a:buSzPct val="100000"/>
              <a:buNone/>
              <a:defRPr lang="en-US" sz="900" kern="1200" noProof="0" dirty="0" smtClean="0">
                <a:solidFill>
                  <a:schemeClr val="bg1"/>
                </a:solidFill>
                <a:latin typeface="Arial" pitchFamily="34" charset="0"/>
                <a:ea typeface="+mn-ea"/>
                <a:cs typeface="Arial" pitchFamily="34" charset="0"/>
              </a:defRPr>
            </a:lvl1pPr>
            <a:lvl2pPr marL="0" indent="0" algn="l" defTabSz="745813" rtl="0" fontAlgn="base">
              <a:lnSpc>
                <a:spcPct val="100000"/>
              </a:lnSpc>
              <a:spcBef>
                <a:spcPct val="0"/>
              </a:spcBef>
              <a:spcAft>
                <a:spcPct val="0"/>
              </a:spcAft>
              <a:buSzPct val="100000"/>
              <a:buNone/>
              <a:defRPr lang="en-US" sz="675" b="1" kern="1200" noProof="0" dirty="0" smtClean="0">
                <a:solidFill>
                  <a:schemeClr val="bg1"/>
                </a:solidFill>
                <a:latin typeface="Arial" pitchFamily="34" charset="0"/>
                <a:ea typeface="+mn-ea"/>
                <a:cs typeface="Arial" pitchFamily="34" charset="0"/>
              </a:defRPr>
            </a:lvl2pPr>
            <a:lvl3pPr marL="132035" indent="-132035" algn="l" defTabSz="745813" rtl="0" fontAlgn="base">
              <a:lnSpc>
                <a:spcPct val="100000"/>
              </a:lnSpc>
              <a:spcBef>
                <a:spcPct val="0"/>
              </a:spcBef>
              <a:spcAft>
                <a:spcPct val="0"/>
              </a:spcAft>
              <a:buClr>
                <a:schemeClr val="accent2"/>
              </a:buClr>
              <a:buSzPct val="70000"/>
              <a:buFont typeface="Arial" pitchFamily="34" charset="0"/>
              <a:buChar char="►"/>
              <a:defRPr lang="en-US" sz="675" b="1" kern="1200" noProof="0" dirty="0" smtClean="0">
                <a:solidFill>
                  <a:schemeClr val="bg1"/>
                </a:solidFill>
                <a:latin typeface="Arial" pitchFamily="34" charset="0"/>
                <a:ea typeface="+mn-ea"/>
                <a:cs typeface="Arial" pitchFamily="34" charset="0"/>
              </a:defRPr>
            </a:lvl3pPr>
            <a:lvl4pPr marL="0" indent="0" algn="l" defTabSz="745813" rtl="0" fontAlgn="base">
              <a:lnSpc>
                <a:spcPct val="100000"/>
              </a:lnSpc>
              <a:spcBef>
                <a:spcPct val="0"/>
              </a:spcBef>
              <a:spcAft>
                <a:spcPct val="0"/>
              </a:spcAft>
              <a:buSzPct val="100000"/>
              <a:buNone/>
              <a:defRPr lang="en-US" sz="600" kern="1200" noProof="0" dirty="0" smtClean="0">
                <a:solidFill>
                  <a:schemeClr val="bg1"/>
                </a:solidFill>
                <a:latin typeface="Arial" pitchFamily="34" charset="0"/>
                <a:ea typeface="+mn-ea"/>
                <a:cs typeface="Arial" pitchFamily="34" charset="0"/>
              </a:defRPr>
            </a:lvl4pPr>
            <a:lvl5pPr marL="141551" indent="-141551" algn="l" defTabSz="745813" rtl="0" fontAlgn="base">
              <a:lnSpc>
                <a:spcPct val="100000"/>
              </a:lnSpc>
              <a:spcBef>
                <a:spcPct val="0"/>
              </a:spcBef>
              <a:spcAft>
                <a:spcPct val="0"/>
              </a:spcAft>
              <a:buClr>
                <a:schemeClr val="accent2"/>
              </a:buClr>
              <a:buSzPct val="70000"/>
              <a:buFont typeface="Arial" pitchFamily="34" charset="0"/>
              <a:buChar char="►"/>
              <a:defRPr lang="en-US" sz="600" kern="1200" noProof="0" dirty="0">
                <a:solidFill>
                  <a:schemeClr val="bg1"/>
                </a:solidFill>
                <a:latin typeface="Arial" pitchFamily="34" charset="0"/>
                <a:ea typeface="+mn-ea"/>
                <a:cs typeface="Arial" pitchFamily="34" charset="0"/>
              </a:defRPr>
            </a:lvl5pPr>
          </a:lstStyle>
          <a:p>
            <a:pPr lvl="0"/>
            <a:r>
              <a:rPr lang="en-US" noProof="0"/>
              <a:t>Click to edit Master text styles</a:t>
            </a:r>
          </a:p>
        </p:txBody>
      </p:sp>
    </p:spTree>
    <p:extLst>
      <p:ext uri="{BB962C8B-B14F-4D97-AF65-F5344CB8AC3E}">
        <p14:creationId xmlns:p14="http://schemas.microsoft.com/office/powerpoint/2010/main" val="102292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12648" y="2130551"/>
            <a:ext cx="5393208" cy="3995928"/>
          </a:xfrm>
        </p:spPr>
        <p:txBody>
          <a:bodyPr/>
          <a:lstStyle>
            <a:lvl1pPr>
              <a:defRPr sz="2400"/>
            </a:lvl1pPr>
            <a:lvl2pPr>
              <a:defRPr sz="2400"/>
            </a:lvl2pPr>
            <a:lvl3pPr marL="1081088" indent="-357188">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2130551"/>
            <a:ext cx="5393208" cy="399592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612648" y="1427144"/>
            <a:ext cx="5393208" cy="640800"/>
          </a:xfrm>
        </p:spPr>
        <p:txBody>
          <a:bodyPr anchor="t" anchorCtr="0"/>
          <a:lstStyle>
            <a:lvl1pPr>
              <a:buNone/>
              <a:defRPr b="1"/>
            </a:lvl1pPr>
          </a:lstStyle>
          <a:p>
            <a:pPr lvl="0"/>
            <a:r>
              <a:rPr lang="en-US"/>
              <a:t>Click to edit Master text styles</a:t>
            </a:r>
          </a:p>
        </p:txBody>
      </p:sp>
      <p:sp>
        <p:nvSpPr>
          <p:cNvPr id="11" name="Text Placeholder 9"/>
          <p:cNvSpPr>
            <a:spLocks noGrp="1"/>
          </p:cNvSpPr>
          <p:nvPr>
            <p:ph type="body" sz="quarter" idx="13"/>
          </p:nvPr>
        </p:nvSpPr>
        <p:spPr>
          <a:xfrm>
            <a:off x="6199632" y="1427144"/>
            <a:ext cx="5393208" cy="640800"/>
          </a:xfrm>
        </p:spPr>
        <p:txBody>
          <a:bodyPr anchor="t" anchorCtr="0"/>
          <a:lstStyle>
            <a:lvl1pPr>
              <a:buNone/>
              <a:defRPr b="1"/>
            </a:lvl1pPr>
          </a:lstStyle>
          <a:p>
            <a:pPr lvl="0"/>
            <a:r>
              <a:rPr lang="en-US"/>
              <a:t>Click to edit Master text styles</a:t>
            </a:r>
          </a:p>
        </p:txBody>
      </p:sp>
      <p:sp>
        <p:nvSpPr>
          <p:cNvPr id="9"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p:cNvSpPr>
            <a:spLocks noGrp="1"/>
          </p:cNvSpPr>
          <p:nvPr>
            <p:ph type="dt" sz="half" idx="14"/>
          </p:nvPr>
        </p:nvSpPr>
        <p:spPr/>
        <p:txBody>
          <a:bodyPr/>
          <a:lstStyle/>
          <a:p>
            <a:r>
              <a:rPr lang="en-US"/>
              <a:t>1 January 2014</a:t>
            </a:r>
            <a:endParaRPr lang="en-US" dirty="0"/>
          </a:p>
        </p:txBody>
      </p:sp>
      <p:sp>
        <p:nvSpPr>
          <p:cNvPr id="7" name="Footer Placeholder 6"/>
          <p:cNvSpPr>
            <a:spLocks noGrp="1"/>
          </p:cNvSpPr>
          <p:nvPr>
            <p:ph type="ftr" sz="quarter" idx="15"/>
          </p:nvPr>
        </p:nvSpPr>
        <p:spPr/>
        <p:txBody>
          <a:bodyPr/>
          <a:lstStyle/>
          <a:p>
            <a:r>
              <a:rPr lang="en-GB"/>
              <a:t>Presentation title</a:t>
            </a:r>
            <a:endParaRPr lang="en-GB"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4" name="object 110"/>
          <p:cNvSpPr/>
          <p:nvPr userDrawn="1"/>
        </p:nvSpPr>
        <p:spPr>
          <a:xfrm>
            <a:off x="8910441" y="6500332"/>
            <a:ext cx="0" cy="237280"/>
          </a:xfrm>
          <a:custGeom>
            <a:avLst/>
            <a:gdLst/>
            <a:ahLst/>
            <a:cxnLst/>
            <a:rect l="l" t="t" r="r" b="b"/>
            <a:pathLst>
              <a:path h="349592">
                <a:moveTo>
                  <a:pt x="0" y="0"/>
                </a:moveTo>
                <a:lnTo>
                  <a:pt x="0" y="349592"/>
                </a:lnTo>
              </a:path>
            </a:pathLst>
          </a:custGeom>
          <a:ln w="10795">
            <a:solidFill>
              <a:srgbClr val="00874D"/>
            </a:solidFill>
          </a:ln>
        </p:spPr>
        <p:txBody>
          <a:bodyPr wrap="square" lIns="0" tIns="0" rIns="0" bIns="0" rtlCol="0" anchor="ctr">
            <a:noAutofit/>
          </a:bodyPr>
          <a:lstStyle/>
          <a:p>
            <a:pPr defTabSz="258049"/>
            <a:endParaRPr sz="1095" dirty="0">
              <a:solidFill>
                <a:srgbClr val="000000"/>
              </a:solidFill>
            </a:endParaRPr>
          </a:p>
        </p:txBody>
      </p:sp>
      <p:sp>
        <p:nvSpPr>
          <p:cNvPr id="5" name="object 111"/>
          <p:cNvSpPr/>
          <p:nvPr userDrawn="1"/>
        </p:nvSpPr>
        <p:spPr>
          <a:xfrm>
            <a:off x="9260115" y="6500332"/>
            <a:ext cx="0" cy="237280"/>
          </a:xfrm>
          <a:custGeom>
            <a:avLst/>
            <a:gdLst/>
            <a:ahLst/>
            <a:cxnLst/>
            <a:rect l="l" t="t" r="r" b="b"/>
            <a:pathLst>
              <a:path h="349592">
                <a:moveTo>
                  <a:pt x="0" y="0"/>
                </a:moveTo>
                <a:lnTo>
                  <a:pt x="0" y="349592"/>
                </a:lnTo>
              </a:path>
            </a:pathLst>
          </a:custGeom>
          <a:ln w="10795">
            <a:solidFill>
              <a:srgbClr val="00874D"/>
            </a:solidFill>
          </a:ln>
        </p:spPr>
        <p:txBody>
          <a:bodyPr wrap="square" lIns="0" tIns="0" rIns="0" bIns="0" rtlCol="0" anchor="ctr">
            <a:noAutofit/>
          </a:bodyPr>
          <a:lstStyle/>
          <a:p>
            <a:pPr defTabSz="258049"/>
            <a:endParaRPr sz="1095" dirty="0">
              <a:solidFill>
                <a:srgbClr val="000000"/>
              </a:solidFill>
            </a:endParaRPr>
          </a:p>
        </p:txBody>
      </p:sp>
      <p:sp>
        <p:nvSpPr>
          <p:cNvPr id="6" name="Holder 6"/>
          <p:cNvSpPr txBox="1">
            <a:spLocks/>
          </p:cNvSpPr>
          <p:nvPr userDrawn="1"/>
        </p:nvSpPr>
        <p:spPr>
          <a:xfrm>
            <a:off x="8879465" y="6553272"/>
            <a:ext cx="419226" cy="133113"/>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287" algn="ctr"/>
            <a:fld id="{81D60167-4931-47E6-BA6A-407CBD079E47}" type="slidenum">
              <a:rPr lang="en-US" sz="865" smtClean="0">
                <a:solidFill>
                  <a:srgbClr val="808080"/>
                </a:solidFill>
                <a:latin typeface="EYInterstate Light" panose="02000506000000020004" pitchFamily="2" charset="0"/>
              </a:rPr>
              <a:pPr marL="14287" algn="ctr"/>
              <a:t>‹#›</a:t>
            </a:fld>
            <a:endParaRPr lang="en-US" sz="865" dirty="0">
              <a:solidFill>
                <a:srgbClr val="808080"/>
              </a:solidFill>
              <a:latin typeface="EYInterstate Light" panose="02000506000000020004" pitchFamily="2" charset="0"/>
            </a:endParaRPr>
          </a:p>
        </p:txBody>
      </p:sp>
      <p:sp>
        <p:nvSpPr>
          <p:cNvPr id="7" name="TextBox 6"/>
          <p:cNvSpPr txBox="1"/>
          <p:nvPr userDrawn="1"/>
        </p:nvSpPr>
        <p:spPr>
          <a:xfrm>
            <a:off x="9298692" y="6531022"/>
            <a:ext cx="2899659" cy="148077"/>
          </a:xfrm>
          <a:prstGeom prst="rect">
            <a:avLst/>
          </a:prstGeom>
          <a:noFill/>
        </p:spPr>
        <p:txBody>
          <a:bodyPr wrap="square" lIns="51635" tIns="25856" rIns="51635" bIns="25856" rtlCol="0">
            <a:spAutoFit/>
          </a:bodyPr>
          <a:lstStyle/>
          <a:p>
            <a:pPr defTabSz="258049">
              <a:lnSpc>
                <a:spcPct val="90000"/>
              </a:lnSpc>
            </a:pPr>
            <a:r>
              <a:rPr lang="en-US" sz="692" dirty="0">
                <a:solidFill>
                  <a:srgbClr val="000000">
                    <a:lumMod val="50000"/>
                    <a:lumOff val="50000"/>
                  </a:srgbClr>
                </a:solidFill>
                <a:cs typeface="EYInterstate Light"/>
              </a:rPr>
              <a:t>GRS Digital Experience Transformation</a:t>
            </a:r>
          </a:p>
        </p:txBody>
      </p:sp>
    </p:spTree>
    <p:extLst>
      <p:ext uri="{BB962C8B-B14F-4D97-AF65-F5344CB8AC3E}">
        <p14:creationId xmlns:p14="http://schemas.microsoft.com/office/powerpoint/2010/main" val="390011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485" name="think-cell Slide" r:id="rId4" imgW="473" imgH="476" progId="TCLayout.ActiveDocument.1">
                  <p:embed/>
                </p:oleObj>
              </mc:Choice>
              <mc:Fallback>
                <p:oleObj name="think-cell Slide" r:id="rId4" imgW="473" imgH="476"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2"/>
          </p:nvPr>
        </p:nvSpPr>
        <p:spPr>
          <a:xfrm>
            <a:off x="609918" y="6126480"/>
            <a:ext cx="10978515" cy="137160"/>
          </a:xfrm>
        </p:spPr>
        <p:txBody>
          <a:bodyPr anchor="b"/>
          <a:lstStyle>
            <a:lvl1pPr marL="0" indent="0">
              <a:spcBef>
                <a:spcPts val="0"/>
              </a:spcBef>
              <a:buNone/>
              <a:defRPr sz="600" i="1"/>
            </a:lvl1pPr>
          </a:lstStyle>
          <a:p>
            <a:pPr lvl="0"/>
            <a:endParaRPr lang="en-CA" dirty="0"/>
          </a:p>
        </p:txBody>
      </p:sp>
      <p:sp>
        <p:nvSpPr>
          <p:cNvPr id="5" name="Text Placeholder 5"/>
          <p:cNvSpPr>
            <a:spLocks noGrp="1"/>
          </p:cNvSpPr>
          <p:nvPr>
            <p:ph type="body" sz="quarter" idx="13"/>
          </p:nvPr>
        </p:nvSpPr>
        <p:spPr>
          <a:xfrm>
            <a:off x="609918" y="91440"/>
            <a:ext cx="10978515" cy="182880"/>
          </a:xfrm>
        </p:spPr>
        <p:txBody>
          <a:bodyPr anchor="ctr"/>
          <a:lstStyle>
            <a:lvl1pPr marL="0" indent="0">
              <a:spcBef>
                <a:spcPts val="0"/>
              </a:spcBef>
              <a:buNone/>
              <a:defRPr sz="750" i="0">
                <a:solidFill>
                  <a:schemeClr val="tx1">
                    <a:lumMod val="75000"/>
                    <a:lumOff val="25000"/>
                  </a:schemeClr>
                </a:solidFill>
              </a:defRPr>
            </a:lvl1pPr>
          </a:lstStyle>
          <a:p>
            <a:pPr lvl="0"/>
            <a:endParaRPr lang="en-CA" dirty="0"/>
          </a:p>
        </p:txBody>
      </p:sp>
    </p:spTree>
    <p:extLst>
      <p:ext uri="{BB962C8B-B14F-4D97-AF65-F5344CB8AC3E}">
        <p14:creationId xmlns:p14="http://schemas.microsoft.com/office/powerpoint/2010/main" val="37547571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3" name="Rectangle 1"/>
          <p:cNvSpPr>
            <a:spLocks noChangeAspect="1"/>
          </p:cNvSpPr>
          <p:nvPr userDrawn="1"/>
        </p:nvSpPr>
        <p:spPr>
          <a:xfrm>
            <a:off x="3853963" y="615950"/>
            <a:ext cx="7735824"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000000"/>
              </a:solidFill>
            </a:endParaRPr>
          </a:p>
        </p:txBody>
      </p:sp>
      <p:sp>
        <p:nvSpPr>
          <p:cNvPr id="8" name="Title 1"/>
          <p:cNvSpPr>
            <a:spLocks noGrp="1"/>
          </p:cNvSpPr>
          <p:nvPr>
            <p:ph type="ctrTitle"/>
          </p:nvPr>
        </p:nvSpPr>
        <p:spPr>
          <a:xfrm>
            <a:off x="4151376" y="2240280"/>
            <a:ext cx="72237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0" name="Subtitle 2"/>
          <p:cNvSpPr>
            <a:spLocks noGrp="1"/>
          </p:cNvSpPr>
          <p:nvPr>
            <p:ph type="subTitle" idx="1"/>
          </p:nvPr>
        </p:nvSpPr>
        <p:spPr>
          <a:xfrm>
            <a:off x="4151376" y="3218688"/>
            <a:ext cx="7223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1676" y="5339038"/>
            <a:ext cx="987552" cy="1156968"/>
          </a:xfrm>
          <a:prstGeom prst="rect">
            <a:avLst/>
          </a:prstGeom>
        </p:spPr>
      </p:pic>
    </p:spTree>
    <p:extLst>
      <p:ext uri="{BB962C8B-B14F-4D97-AF65-F5344CB8AC3E}">
        <p14:creationId xmlns:p14="http://schemas.microsoft.com/office/powerpoint/2010/main" val="1894945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ver with beam (legacy)">
    <p:spTree>
      <p:nvGrpSpPr>
        <p:cNvPr id="1" name=""/>
        <p:cNvGrpSpPr/>
        <p:nvPr/>
      </p:nvGrpSpPr>
      <p:grpSpPr>
        <a:xfrm>
          <a:off x="0" y="0"/>
          <a:ext cx="0" cy="0"/>
          <a:chOff x="0" y="0"/>
          <a:chExt cx="0" cy="0"/>
        </a:xfrm>
      </p:grpSpPr>
      <p:grpSp>
        <p:nvGrpSpPr>
          <p:cNvPr id="10" name="Group 9"/>
          <p:cNvGrpSpPr/>
          <p:nvPr userDrawn="1"/>
        </p:nvGrpSpPr>
        <p:grpSpPr>
          <a:xfrm>
            <a:off x="0" y="1628775"/>
            <a:ext cx="12198350" cy="4469625"/>
            <a:chOff x="0" y="1628775"/>
            <a:chExt cx="12198350" cy="4469625"/>
          </a:xfrm>
        </p:grpSpPr>
        <p:sp>
          <p:nvSpPr>
            <p:cNvPr id="12" name="Freeform 8"/>
            <p:cNvSpPr>
              <a:spLocks/>
            </p:cNvSpPr>
            <p:nvPr userDrawn="1"/>
          </p:nvSpPr>
          <p:spPr bwMode="gray">
            <a:xfrm>
              <a:off x="3072661" y="1628775"/>
              <a:ext cx="9125689" cy="3318440"/>
            </a:xfrm>
            <a:custGeom>
              <a:avLst/>
              <a:gdLst/>
              <a:ahLst/>
              <a:cxnLst>
                <a:cxn ang="0">
                  <a:pos x="0" y="2464"/>
                </a:cxn>
                <a:cxn ang="0">
                  <a:pos x="6761" y="0"/>
                </a:cxn>
                <a:cxn ang="0">
                  <a:pos x="6761" y="1290"/>
                </a:cxn>
                <a:cxn ang="0">
                  <a:pos x="0" y="2464"/>
                </a:cxn>
              </a:cxnLst>
              <a:rect l="0" t="0" r="r" b="b"/>
              <a:pathLst>
                <a:path w="6761" h="2464">
                  <a:moveTo>
                    <a:pt x="0" y="2464"/>
                  </a:moveTo>
                  <a:lnTo>
                    <a:pt x="6761" y="0"/>
                  </a:lnTo>
                  <a:lnTo>
                    <a:pt x="6761" y="1290"/>
                  </a:lnTo>
                  <a:lnTo>
                    <a:pt x="0" y="246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646464"/>
                </a:solidFill>
              </a:endParaRPr>
            </a:p>
          </p:txBody>
        </p:sp>
        <p:pic>
          <p:nvPicPr>
            <p:cNvPr id="14" name="Picture 2"/>
            <p:cNvPicPr>
              <a:picLocks noChangeAspect="1" noChangeArrowheads="1"/>
            </p:cNvPicPr>
            <p:nvPr userDrawn="1"/>
          </p:nvPicPr>
          <p:blipFill>
            <a:blip r:embed="rId2" cstate="print"/>
            <a:srcRect/>
            <a:stretch>
              <a:fillRect/>
            </a:stretch>
          </p:blipFill>
          <p:spPr bwMode="auto">
            <a:xfrm>
              <a:off x="0" y="4291200"/>
              <a:ext cx="3078523" cy="1807200"/>
            </a:xfrm>
            <a:prstGeom prst="rect">
              <a:avLst/>
            </a:prstGeom>
            <a:noFill/>
            <a:ln w="9525">
              <a:noFill/>
              <a:miter lim="800000"/>
              <a:headEnd/>
              <a:tailEnd/>
            </a:ln>
            <a:effectLst/>
          </p:spPr>
        </p:pic>
      </p:grpSp>
      <p:sp>
        <p:nvSpPr>
          <p:cNvPr id="8" name="Title 1"/>
          <p:cNvSpPr>
            <a:spLocks noGrp="1"/>
          </p:cNvSpPr>
          <p:nvPr>
            <p:ph type="ctrTitle"/>
          </p:nvPr>
        </p:nvSpPr>
        <p:spPr>
          <a:xfrm>
            <a:off x="3081528" y="777600"/>
            <a:ext cx="8509385" cy="860400"/>
          </a:xfrm>
        </p:spPr>
        <p:txBody>
          <a:bodyPr/>
          <a:lstStyle>
            <a:lvl1pPr>
              <a:defRPr>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081528" y="1731938"/>
            <a:ext cx="6222953" cy="968400"/>
          </a:xfrm>
        </p:spPr>
        <p:txBody>
          <a:bodyPr/>
          <a:lstStyle>
            <a:lvl1pPr marL="0" indent="0" algn="l">
              <a:buNone/>
              <a:defRPr sz="2000">
                <a:solidFill>
                  <a:schemeClr val="bg1"/>
                </a:solidFill>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1528" y="5751576"/>
            <a:ext cx="989153" cy="749808"/>
          </a:xfrm>
          <a:prstGeom prst="rect">
            <a:avLst/>
          </a:prstGeom>
        </p:spPr>
      </p:pic>
    </p:spTree>
    <p:extLst>
      <p:ext uri="{BB962C8B-B14F-4D97-AF65-F5344CB8AC3E}">
        <p14:creationId xmlns:p14="http://schemas.microsoft.com/office/powerpoint/2010/main" val="37255308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09918" y="1425600"/>
            <a:ext cx="10978515" cy="470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9" name="Footer Placeholder 8"/>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6253091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044853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356616">
              <a:defRPr/>
            </a:lvl2pPr>
            <a:lvl3pPr marL="713232">
              <a:defRPr/>
            </a:lvl3pPr>
            <a:lvl4pPr marL="1069848">
              <a:defRPr/>
            </a:lvl4pPr>
            <a:lvl5pPr marL="1426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4" name="Date Placeholder 3"/>
          <p:cNvSpPr>
            <a:spLocks noGrp="1"/>
          </p:cNvSpPr>
          <p:nvPr>
            <p:ph type="dt" sz="half" idx="10"/>
          </p:nvPr>
        </p:nvSpPr>
        <p:spPr/>
        <p:txBody>
          <a:bodyPr/>
          <a:lstStyle/>
          <a:p>
            <a:r>
              <a:rPr lang="en-US">
                <a:solidFill>
                  <a:srgbClr val="646464"/>
                </a:solidFill>
              </a:rPr>
              <a:t>1 January 2014</a:t>
            </a:r>
            <a:endParaRPr lang="en-US" dirty="0">
              <a:solidFill>
                <a:srgbClr val="646464"/>
              </a:solidFill>
            </a:endParaRPr>
          </a:p>
        </p:txBody>
      </p:sp>
      <p:sp>
        <p:nvSpPr>
          <p:cNvPr id="6" name="Footer Placeholder 5"/>
          <p:cNvSpPr>
            <a:spLocks noGrp="1"/>
          </p:cNvSpPr>
          <p:nvPr>
            <p:ph type="ftr" sz="quarter" idx="11"/>
          </p:nvPr>
        </p:nvSpPr>
        <p:spPr/>
        <p:txBody>
          <a:body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26957483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40971584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8"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19122052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7" y="1425575"/>
            <a:ext cx="5387605" cy="4700589"/>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425575"/>
            <a:ext cx="5387605" cy="4700589"/>
          </a:xfrm>
        </p:spPr>
        <p:txBody>
          <a:bodyPr/>
          <a:lstStyle>
            <a:lvl1pPr marL="356616"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lang="en-US" sz="2400" kern="1200" dirty="0" smtClean="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lang="en-US" sz="2000" kern="1200" dirty="0" smtClean="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lang="en-US" sz="1800" kern="1200" dirty="0" smtClean="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lang="en-GB" sz="1800" kern="1200" dirty="0">
                <a:solidFill>
                  <a:schemeClr val="bg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12" name="Line 11"/>
          <p:cNvSpPr>
            <a:spLocks noChangeShapeType="1"/>
          </p:cNvSpPr>
          <p:nvPr userDrawn="1"/>
        </p:nvSpPr>
        <p:spPr bwMode="auto">
          <a:xfrm>
            <a:off x="609918" y="6245352"/>
            <a:ext cx="10978515"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646464"/>
              </a:solidFill>
            </a:endParaRPr>
          </a:p>
        </p:txBody>
      </p:sp>
      <p:sp>
        <p:nvSpPr>
          <p:cNvPr id="5" name="Date Placeholder 4"/>
          <p:cNvSpPr>
            <a:spLocks noGrp="1"/>
          </p:cNvSpPr>
          <p:nvPr>
            <p:ph type="dt" sz="half" idx="10"/>
          </p:nvPr>
        </p:nvSpPr>
        <p:spPr/>
        <p:txBody>
          <a:bodyPr/>
          <a:lstStyle>
            <a:lvl1pPr>
              <a:defRPr>
                <a:solidFill>
                  <a:schemeClr val="bg1"/>
                </a:solidFill>
              </a:defRPr>
            </a:lvl1pPr>
          </a:lstStyle>
          <a:p>
            <a:r>
              <a:rPr lang="en-US">
                <a:solidFill>
                  <a:srgbClr val="646464"/>
                </a:solidFill>
              </a:rPr>
              <a:t>1 January 2014</a:t>
            </a:r>
            <a:endParaRPr lang="en-US" dirty="0">
              <a:solidFill>
                <a:srgbClr val="646464"/>
              </a:solidFill>
            </a:endParaRPr>
          </a:p>
        </p:txBody>
      </p:sp>
      <p:sp>
        <p:nvSpPr>
          <p:cNvPr id="7" name="Footer Placeholder 6"/>
          <p:cNvSpPr>
            <a:spLocks noGrp="1"/>
          </p:cNvSpPr>
          <p:nvPr>
            <p:ph type="ftr" sz="quarter" idx="11"/>
          </p:nvPr>
        </p:nvSpPr>
        <p:spPr/>
        <p:txBody>
          <a:bodyPr/>
          <a:lstStyle>
            <a:lvl1pPr>
              <a:defRPr>
                <a:solidFill>
                  <a:schemeClr val="bg1"/>
                </a:solidFill>
              </a:defRPr>
            </a:lvl1pPr>
          </a:lstStyle>
          <a:p>
            <a:r>
              <a:rPr lang="en-GB">
                <a:solidFill>
                  <a:srgbClr val="646464"/>
                </a:solidFill>
              </a:rPr>
              <a:t>Presentation title</a:t>
            </a:r>
            <a:endParaRPr lang="en-GB" dirty="0">
              <a:solidFill>
                <a:srgbClr val="646464"/>
              </a:solidFill>
            </a:endParaRPr>
          </a:p>
        </p:txBody>
      </p:sp>
    </p:spTree>
    <p:extLst>
      <p:ext uri="{BB962C8B-B14F-4D97-AF65-F5344CB8AC3E}">
        <p14:creationId xmlns:p14="http://schemas.microsoft.com/office/powerpoint/2010/main" val="380883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heme" Target="../theme/theme10.xml"/><Relationship Id="rId3" Type="http://schemas.openxmlformats.org/officeDocument/2006/relationships/slideLayout" Target="../slideLayouts/slideLayout148.xml"/><Relationship Id="rId21" Type="http://schemas.openxmlformats.org/officeDocument/2006/relationships/image" Target="../media/image2.png"/><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image" Target="../media/image1.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image" Target="../media/image28.w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1.xml"/><Relationship Id="rId3" Type="http://schemas.openxmlformats.org/officeDocument/2006/relationships/slideLayout" Target="../slideLayouts/slideLayout165.xml"/><Relationship Id="rId21" Type="http://schemas.openxmlformats.org/officeDocument/2006/relationships/image" Target="../media/image2.png"/><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image" Target="../media/image1.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image" Target="../media/image28.wmf"/><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theme" Target="../theme/theme12.xml"/><Relationship Id="rId3" Type="http://schemas.openxmlformats.org/officeDocument/2006/relationships/slideLayout" Target="../slideLayouts/slideLayout182.xml"/><Relationship Id="rId21" Type="http://schemas.openxmlformats.org/officeDocument/2006/relationships/image" Target="../media/image2.png"/><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image" Target="../media/image1.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image" Target="../media/image28.wmf"/><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13.xml"/><Relationship Id="rId3" Type="http://schemas.openxmlformats.org/officeDocument/2006/relationships/slideLayout" Target="../slideLayouts/slideLayout199.xml"/><Relationship Id="rId21" Type="http://schemas.openxmlformats.org/officeDocument/2006/relationships/image" Target="../media/image2.png"/><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image" Target="../media/image1.pn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image" Target="../media/image28.wmf"/><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theme" Target="../theme/theme14.xml"/><Relationship Id="rId3" Type="http://schemas.openxmlformats.org/officeDocument/2006/relationships/slideLayout" Target="../slideLayouts/slideLayout216.xml"/><Relationship Id="rId21" Type="http://schemas.openxmlformats.org/officeDocument/2006/relationships/image" Target="../media/image2.png"/><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image" Target="../media/image1.png"/><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image" Target="../media/image28.wmf"/><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theme" Target="../theme/theme15.xml"/><Relationship Id="rId3" Type="http://schemas.openxmlformats.org/officeDocument/2006/relationships/slideLayout" Target="../slideLayouts/slideLayout233.xml"/><Relationship Id="rId21" Type="http://schemas.openxmlformats.org/officeDocument/2006/relationships/image" Target="../media/image2.png"/><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image" Target="../media/image1.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19" Type="http://schemas.openxmlformats.org/officeDocument/2006/relationships/image" Target="../media/image28.wmf"/><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theme" Target="../theme/theme16.xml"/><Relationship Id="rId3" Type="http://schemas.openxmlformats.org/officeDocument/2006/relationships/slideLayout" Target="../slideLayouts/slideLayout250.xml"/><Relationship Id="rId21" Type="http://schemas.openxmlformats.org/officeDocument/2006/relationships/image" Target="../media/image2.png"/><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image" Target="../media/image1.png"/><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image" Target="../media/image28.wmf"/><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theme" Target="../theme/theme17.xml"/><Relationship Id="rId3" Type="http://schemas.openxmlformats.org/officeDocument/2006/relationships/slideLayout" Target="../slideLayouts/slideLayout267.xml"/><Relationship Id="rId21" Type="http://schemas.openxmlformats.org/officeDocument/2006/relationships/image" Target="../media/image2.png"/><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image" Target="../media/image1.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19" Type="http://schemas.openxmlformats.org/officeDocument/2006/relationships/image" Target="../media/image28.wmf"/><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theme" Target="../theme/theme18.xml"/><Relationship Id="rId3" Type="http://schemas.openxmlformats.org/officeDocument/2006/relationships/slideLayout" Target="../slideLayouts/slideLayout284.xml"/><Relationship Id="rId21" Type="http://schemas.openxmlformats.org/officeDocument/2006/relationships/image" Target="../media/image2.png"/><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image" Target="../media/image1.png"/><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19" Type="http://schemas.openxmlformats.org/officeDocument/2006/relationships/image" Target="../media/image28.wmf"/><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8.wmf"/><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3.wmf"/><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20.w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ags" Target="../tags/tag2.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vmlDrawing" Target="../drawings/vmlDrawing1.v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image" Target="../media/image23.emf"/><Relationship Id="rId10" Type="http://schemas.openxmlformats.org/officeDocument/2006/relationships/slideLayout" Target="../slideLayouts/slideLayout83.xml"/><Relationship Id="rId19" Type="http://schemas.openxmlformats.org/officeDocument/2006/relationships/theme" Target="../theme/theme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28.wmf"/><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29.emf"/><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oleObject" Target="../embeddings/oleObject5.bin"/><Relationship Id="rId5" Type="http://schemas.openxmlformats.org/officeDocument/2006/relationships/tags" Target="../tags/tag6.xml"/><Relationship Id="rId4" Type="http://schemas.openxmlformats.org/officeDocument/2006/relationships/vmlDrawing" Target="../drawings/vmlDrawing5.v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theme" Target="../theme/theme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9.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image" Target="../media/image28.wmf"/><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t>1 January 2014</a:t>
            </a:r>
          </a:p>
        </p:txBody>
      </p:sp>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grpSp>
        <p:nvGrpSpPr>
          <p:cNvPr id="9" name="Group 8"/>
          <p:cNvGrpSpPr/>
          <p:nvPr userDrawn="1"/>
        </p:nvGrpSpPr>
        <p:grpSpPr>
          <a:xfrm>
            <a:off x="11002100" y="159871"/>
            <a:ext cx="546054" cy="612325"/>
            <a:chOff x="2754722" y="3916375"/>
            <a:chExt cx="6115741" cy="6858000"/>
          </a:xfrm>
        </p:grpSpPr>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667" r:id="rId1"/>
    <p:sldLayoutId id="2147483777" r:id="rId2"/>
    <p:sldLayoutId id="2147483668" r:id="rId3"/>
    <p:sldLayoutId id="2147483730" r:id="rId4"/>
    <p:sldLayoutId id="2147483731" r:id="rId5"/>
    <p:sldLayoutId id="2147483669" r:id="rId6"/>
    <p:sldLayoutId id="2147483773" r:id="rId7"/>
    <p:sldLayoutId id="2147483670" r:id="rId8"/>
    <p:sldLayoutId id="2147483671" r:id="rId9"/>
    <p:sldLayoutId id="2147483672" r:id="rId10"/>
    <p:sldLayoutId id="2147483673" r:id="rId11"/>
    <p:sldLayoutId id="2147483674" r:id="rId12"/>
    <p:sldLayoutId id="2147483726" r:id="rId13"/>
    <p:sldLayoutId id="2147483677" r:id="rId14"/>
    <p:sldLayoutId id="2147483678" r:id="rId15"/>
    <p:sldLayoutId id="2147483679" r:id="rId16"/>
    <p:sldLayoutId id="2147483782" r:id="rId17"/>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2821909136"/>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100" dirty="0">
                <a:solidFill>
                  <a:srgbClr val="646464"/>
                </a:solidFill>
              </a:rPr>
              <a:t>Page </a:t>
            </a:r>
            <a:fld id="{9AE4D82F-B047-469B-AC52-A46321747EAF}" type="slidenum">
              <a:rPr lang="en-GB" sz="1100" smtClean="0">
                <a:solidFill>
                  <a:srgbClr val="646464"/>
                </a:solidFill>
              </a:rPr>
              <a:pPr/>
              <a:t>‹#›</a:t>
            </a:fld>
            <a:endParaRPr lang="en-GB" sz="1100"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0"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grpSp>
        <p:nvGrpSpPr>
          <p:cNvPr id="9" name="Group 8"/>
          <p:cNvGrpSpPr/>
          <p:nvPr userDrawn="1"/>
        </p:nvGrpSpPr>
        <p:grpSpPr>
          <a:xfrm>
            <a:off x="11002100" y="159871"/>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718533965"/>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1482009282"/>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764232813"/>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185227048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2878670916"/>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49910953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9"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9"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9" y="6519672"/>
            <a:ext cx="4581585" cy="201168"/>
          </a:xfrm>
          <a:prstGeom prst="rect">
            <a:avLst/>
          </a:prstGeom>
        </p:spPr>
        <p:txBody>
          <a:bodyPr vert="horz" lIns="0" tIns="0" rIns="0" bIns="0" rtlCol="0" anchor="t" anchorCtr="0">
            <a:noAutofit/>
          </a:bodyPr>
          <a:lstStyle>
            <a:lvl1pPr algn="l">
              <a:defRPr sz="1099">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099" dirty="0">
                <a:solidFill>
                  <a:srgbClr val="646464"/>
                </a:solidFill>
              </a:rPr>
              <a:t>Page </a:t>
            </a:r>
            <a:fld id="{9AE4D82F-B047-469B-AC52-A46321747EAF}" type="slidenum">
              <a:rPr lang="en-GB" sz="1099">
                <a:solidFill>
                  <a:srgbClr val="646464"/>
                </a:solidFill>
              </a:rPr>
              <a:pPr/>
              <a:t>‹#›</a:t>
            </a:fld>
            <a:endParaRPr lang="en-GB" sz="1099"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099">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1"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9" name="Group 8"/>
          <p:cNvGrpSpPr/>
          <p:nvPr userDrawn="1"/>
        </p:nvGrpSpPr>
        <p:grpSpPr>
          <a:xfrm>
            <a:off x="11002100" y="159872"/>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1053888815"/>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Lst>
  <p:hf sldNum="0" hdr="0"/>
  <p:txStyles>
    <p:titleStyle>
      <a:lvl1pPr algn="l" defTabSz="913943" rtl="0" eaLnBrk="1" latinLnBrk="0" hangingPunct="1">
        <a:lnSpc>
          <a:spcPct val="85000"/>
        </a:lnSpc>
        <a:spcBef>
          <a:spcPct val="0"/>
        </a:spcBef>
        <a:buNone/>
        <a:defRPr sz="2999" b="1" kern="1200">
          <a:solidFill>
            <a:schemeClr val="bg1"/>
          </a:solidFill>
          <a:latin typeface="+mn-lt"/>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100" dirty="0">
                <a:solidFill>
                  <a:srgbClr val="646464"/>
                </a:solidFill>
              </a:rPr>
              <a:t>Page </a:t>
            </a:r>
            <a:fld id="{9AE4D82F-B047-469B-AC52-A46321747EAF}" type="slidenum">
              <a:rPr lang="en-GB" sz="1100" smtClean="0">
                <a:solidFill>
                  <a:srgbClr val="646464"/>
                </a:solidFill>
              </a:rPr>
              <a:pPr/>
              <a:t>‹#›</a:t>
            </a:fld>
            <a:endParaRPr lang="en-GB" sz="1100"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0" y="6327648"/>
            <a:ext cx="399919" cy="408838"/>
          </a:xfrm>
          <a:prstGeom prst="rect">
            <a:avLst/>
          </a:prstGeom>
        </p:spPr>
      </p:pic>
      <p:sp>
        <p:nvSpPr>
          <p:cNvPr id="8" name="Right Triangle 7"/>
          <p:cNvSpPr/>
          <p:nvPr userDrawn="1"/>
        </p:nvSpPr>
        <p:spPr>
          <a:xfrm rot="10800000">
            <a:off x="-1" y="-4"/>
            <a:ext cx="12217400" cy="101798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grpSp>
        <p:nvGrpSpPr>
          <p:cNvPr id="9" name="Group 8"/>
          <p:cNvGrpSpPr/>
          <p:nvPr userDrawn="1"/>
        </p:nvGrpSpPr>
        <p:grpSpPr>
          <a:xfrm>
            <a:off x="11002100" y="159871"/>
            <a:ext cx="546054" cy="612325"/>
            <a:chOff x="2754722" y="3916375"/>
            <a:chExt cx="6115741" cy="685800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229787598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425600"/>
            <a:ext cx="10978515" cy="469800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t>Presentation title</a:t>
            </a:r>
          </a:p>
        </p:txBody>
      </p:sp>
      <p:sp>
        <p:nvSpPr>
          <p:cNvPr id="7" name="TextBox 6"/>
          <p:cNvSpPr txBox="1"/>
          <p:nvPr/>
        </p:nvSpPr>
        <p:spPr>
          <a:xfrm>
            <a:off x="609918" y="6519672"/>
            <a:ext cx="886968"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2"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t>1 January 2014</a:t>
            </a:r>
          </a:p>
        </p:txBody>
      </p:sp>
      <p:pic>
        <p:nvPicPr>
          <p:cNvPr id="10" name="Picture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192256" y="6327648"/>
            <a:ext cx="402504" cy="411480"/>
          </a:xfrm>
          <a:prstGeom prst="rect">
            <a:avLst/>
          </a:prstGeom>
        </p:spPr>
      </p:pic>
      <p:sp>
        <p:nvSpPr>
          <p:cNvPr id="4"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2074791551"/>
      </p:ext>
    </p:extLst>
  </p:cSld>
  <p:clrMap bg1="lt1" tx1="dk1" bg2="lt2" tx2="dk2" accent1="accent1" accent2="accent2" accent3="accent3" accent4="accent4" accent5="accent5" accent6="accent6" hlink="hlink" folHlink="folHlink"/>
  <p:sldLayoutIdLst>
    <p:sldLayoutId id="2147483709" r:id="rId1"/>
    <p:sldLayoutId id="2147483763" r:id="rId2"/>
    <p:sldLayoutId id="2147483764" r:id="rId3"/>
    <p:sldLayoutId id="2147483766" r:id="rId4"/>
    <p:sldLayoutId id="2147483778" r:id="rId5"/>
    <p:sldLayoutId id="2147483710" r:id="rId6"/>
    <p:sldLayoutId id="2147483732" r:id="rId7"/>
    <p:sldLayoutId id="2147483733" r:id="rId8"/>
    <p:sldLayoutId id="2147483711" r:id="rId9"/>
    <p:sldLayoutId id="2147483774" r:id="rId10"/>
    <p:sldLayoutId id="2147483712" r:id="rId11"/>
    <p:sldLayoutId id="2147483713" r:id="rId12"/>
    <p:sldLayoutId id="2147483714" r:id="rId13"/>
    <p:sldLayoutId id="2147483715" r:id="rId14"/>
    <p:sldLayoutId id="2147483716" r:id="rId15"/>
    <p:sldLayoutId id="2147483727" r:id="rId16"/>
    <p:sldLayoutId id="2147483719" r:id="rId17"/>
    <p:sldLayoutId id="2147483720" r:id="rId18"/>
    <p:sldLayoutId id="2147483721" r:id="rId19"/>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425599"/>
            <a:ext cx="10978515" cy="470001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t>Presentation title</a:t>
            </a:r>
          </a:p>
        </p:txBody>
      </p:sp>
      <p:sp>
        <p:nvSpPr>
          <p:cNvPr id="7" name="TextBox 6"/>
          <p:cNvSpPr txBox="1"/>
          <p:nvPr/>
        </p:nvSpPr>
        <p:spPr>
          <a:xfrm>
            <a:off x="609918" y="6519672"/>
            <a:ext cx="886968"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2"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t>1 January 2014</a:t>
            </a:r>
          </a:p>
        </p:txBody>
      </p:sp>
      <p:pic>
        <p:nvPicPr>
          <p:cNvPr id="13" name="Picture 1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192256" y="6327648"/>
            <a:ext cx="402504" cy="411480"/>
          </a:xfrm>
          <a:prstGeom prst="rect">
            <a:avLst/>
          </a:prstGeom>
        </p:spPr>
      </p:pic>
      <p:sp>
        <p:nvSpPr>
          <p:cNvPr id="4"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681" r:id="rId1"/>
    <p:sldLayoutId id="2147483758" r:id="rId2"/>
    <p:sldLayoutId id="2147483759" r:id="rId3"/>
    <p:sldLayoutId id="2147483761" r:id="rId4"/>
    <p:sldLayoutId id="2147483779" r:id="rId5"/>
    <p:sldLayoutId id="2147483682" r:id="rId6"/>
    <p:sldLayoutId id="2147483734" r:id="rId7"/>
    <p:sldLayoutId id="2147483735" r:id="rId8"/>
    <p:sldLayoutId id="2147483683" r:id="rId9"/>
    <p:sldLayoutId id="2147483775" r:id="rId10"/>
    <p:sldLayoutId id="2147483684" r:id="rId11"/>
    <p:sldLayoutId id="2147483685" r:id="rId12"/>
    <p:sldLayoutId id="2147483686" r:id="rId13"/>
    <p:sldLayoutId id="2147483687" r:id="rId14"/>
    <p:sldLayoutId id="2147483688" r:id="rId15"/>
    <p:sldLayoutId id="2147483728" r:id="rId16"/>
    <p:sldLayoutId id="2147483691" r:id="rId17"/>
    <p:sldLayoutId id="2147483692" r:id="rId18"/>
    <p:sldLayoutId id="2147483693" r:id="rId19"/>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425600"/>
            <a:ext cx="10978515" cy="469800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t>Presentation title</a:t>
            </a:r>
          </a:p>
        </p:txBody>
      </p:sp>
      <p:sp>
        <p:nvSpPr>
          <p:cNvPr id="7" name="TextBox 6"/>
          <p:cNvSpPr txBox="1"/>
          <p:nvPr/>
        </p:nvSpPr>
        <p:spPr>
          <a:xfrm>
            <a:off x="609918" y="6519672"/>
            <a:ext cx="886968"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2"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t>1 January 2014</a:t>
            </a:r>
          </a:p>
        </p:txBody>
      </p:sp>
      <p:pic>
        <p:nvPicPr>
          <p:cNvPr id="13" name="Picture 1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92256" y="6327648"/>
            <a:ext cx="402504" cy="411480"/>
          </a:xfrm>
          <a:prstGeom prst="rect">
            <a:avLst/>
          </a:prstGeom>
        </p:spPr>
      </p:pic>
      <p:sp>
        <p:nvSpPr>
          <p:cNvPr id="4"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695" r:id="rId1"/>
    <p:sldLayoutId id="2147483768" r:id="rId2"/>
    <p:sldLayoutId id="2147483769" r:id="rId3"/>
    <p:sldLayoutId id="2147483771" r:id="rId4"/>
    <p:sldLayoutId id="2147483696" r:id="rId5"/>
    <p:sldLayoutId id="2147483736" r:id="rId6"/>
    <p:sldLayoutId id="2147483737" r:id="rId7"/>
    <p:sldLayoutId id="2147483697" r:id="rId8"/>
    <p:sldLayoutId id="2147483776" r:id="rId9"/>
    <p:sldLayoutId id="2147483698" r:id="rId10"/>
    <p:sldLayoutId id="2147483699" r:id="rId11"/>
    <p:sldLayoutId id="2147483700" r:id="rId12"/>
    <p:sldLayoutId id="2147483701" r:id="rId13"/>
    <p:sldLayoutId id="2147483702" r:id="rId14"/>
    <p:sldLayoutId id="2147483729" r:id="rId15"/>
    <p:sldLayoutId id="2147483705" r:id="rId16"/>
    <p:sldLayoutId id="2147483706" r:id="rId17"/>
    <p:sldLayoutId id="2147483707" r:id="rId18"/>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1"/>
            </p:custDataLst>
            <p:extLst/>
          </p:nvPr>
        </p:nvGraphicFramePr>
        <p:xfrm>
          <a:off x="2124" y="1598"/>
          <a:ext cx="2117" cy="1587"/>
        </p:xfrm>
        <a:graphic>
          <a:graphicData uri="http://schemas.openxmlformats.org/presentationml/2006/ole">
            <mc:AlternateContent xmlns:mc="http://schemas.openxmlformats.org/markup-compatibility/2006">
              <mc:Choice xmlns:v="urn:schemas-microsoft-com:vml" Requires="v">
                <p:oleObj spid="_x0000_s6413"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2124" y="1598"/>
                        <a:ext cx="2117" cy="1587"/>
                      </a:xfrm>
                      <a:prstGeom prst="rect">
                        <a:avLst/>
                      </a:prstGeom>
                    </p:spPr>
                  </p:pic>
                </p:oleObj>
              </mc:Fallback>
            </mc:AlternateContent>
          </a:graphicData>
        </a:graphic>
      </p:graphicFrame>
      <p:sp>
        <p:nvSpPr>
          <p:cNvPr id="2" name="Title Placeholder 1"/>
          <p:cNvSpPr>
            <a:spLocks noGrp="1"/>
          </p:cNvSpPr>
          <p:nvPr>
            <p:ph type="title"/>
          </p:nvPr>
        </p:nvSpPr>
        <p:spPr>
          <a:xfrm>
            <a:off x="609918" y="365761"/>
            <a:ext cx="10978515" cy="640080"/>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188723"/>
            <a:ext cx="10978515" cy="4572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object 110"/>
          <p:cNvSpPr/>
          <p:nvPr userDrawn="1"/>
        </p:nvSpPr>
        <p:spPr>
          <a:xfrm>
            <a:off x="8910441" y="6500332"/>
            <a:ext cx="0" cy="237280"/>
          </a:xfrm>
          <a:custGeom>
            <a:avLst/>
            <a:gdLst/>
            <a:ahLst/>
            <a:cxnLst/>
            <a:rect l="l" t="t" r="r" b="b"/>
            <a:pathLst>
              <a:path h="349592">
                <a:moveTo>
                  <a:pt x="0" y="0"/>
                </a:moveTo>
                <a:lnTo>
                  <a:pt x="0" y="349592"/>
                </a:lnTo>
              </a:path>
            </a:pathLst>
          </a:custGeom>
          <a:ln w="10795">
            <a:solidFill>
              <a:srgbClr val="00874D"/>
            </a:solidFill>
          </a:ln>
        </p:spPr>
        <p:txBody>
          <a:bodyPr wrap="square" lIns="0" tIns="0" rIns="0" bIns="0" rtlCol="0" anchor="ctr">
            <a:noAutofit/>
          </a:bodyPr>
          <a:lstStyle/>
          <a:p>
            <a:pPr defTabSz="258049"/>
            <a:endParaRPr sz="1095" dirty="0">
              <a:solidFill>
                <a:srgbClr val="000000"/>
              </a:solidFill>
            </a:endParaRPr>
          </a:p>
        </p:txBody>
      </p:sp>
      <p:sp>
        <p:nvSpPr>
          <p:cNvPr id="8" name="object 111"/>
          <p:cNvSpPr/>
          <p:nvPr userDrawn="1"/>
        </p:nvSpPr>
        <p:spPr>
          <a:xfrm>
            <a:off x="9260115" y="6500332"/>
            <a:ext cx="0" cy="237280"/>
          </a:xfrm>
          <a:custGeom>
            <a:avLst/>
            <a:gdLst/>
            <a:ahLst/>
            <a:cxnLst/>
            <a:rect l="l" t="t" r="r" b="b"/>
            <a:pathLst>
              <a:path h="349592">
                <a:moveTo>
                  <a:pt x="0" y="0"/>
                </a:moveTo>
                <a:lnTo>
                  <a:pt x="0" y="349592"/>
                </a:lnTo>
              </a:path>
            </a:pathLst>
          </a:custGeom>
          <a:ln w="10795">
            <a:solidFill>
              <a:srgbClr val="00874D"/>
            </a:solidFill>
          </a:ln>
        </p:spPr>
        <p:txBody>
          <a:bodyPr wrap="square" lIns="0" tIns="0" rIns="0" bIns="0" rtlCol="0" anchor="ctr">
            <a:noAutofit/>
          </a:bodyPr>
          <a:lstStyle/>
          <a:p>
            <a:pPr defTabSz="258049"/>
            <a:endParaRPr sz="1095" dirty="0">
              <a:solidFill>
                <a:srgbClr val="000000"/>
              </a:solidFill>
            </a:endParaRPr>
          </a:p>
        </p:txBody>
      </p:sp>
      <p:sp>
        <p:nvSpPr>
          <p:cNvPr id="9" name="Holder 6"/>
          <p:cNvSpPr txBox="1">
            <a:spLocks/>
          </p:cNvSpPr>
          <p:nvPr userDrawn="1"/>
        </p:nvSpPr>
        <p:spPr>
          <a:xfrm>
            <a:off x="8879465" y="6553272"/>
            <a:ext cx="419226" cy="133113"/>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287" algn="ctr"/>
            <a:fld id="{81D60167-4931-47E6-BA6A-407CBD079E47}" type="slidenum">
              <a:rPr lang="en-US" sz="865" smtClean="0">
                <a:solidFill>
                  <a:srgbClr val="808080"/>
                </a:solidFill>
                <a:latin typeface="EYInterstate Light" panose="02000506000000020004" pitchFamily="2" charset="0"/>
              </a:rPr>
              <a:pPr marL="14287" algn="ctr"/>
              <a:t>‹#›</a:t>
            </a:fld>
            <a:endParaRPr lang="en-US" sz="865" dirty="0">
              <a:solidFill>
                <a:srgbClr val="808080"/>
              </a:solidFill>
              <a:latin typeface="EYInterstate Light" panose="02000506000000020004" pitchFamily="2" charset="0"/>
            </a:endParaRPr>
          </a:p>
        </p:txBody>
      </p:sp>
      <p:sp>
        <p:nvSpPr>
          <p:cNvPr id="10" name="TextBox 9"/>
          <p:cNvSpPr txBox="1"/>
          <p:nvPr userDrawn="1"/>
        </p:nvSpPr>
        <p:spPr>
          <a:xfrm>
            <a:off x="9298692" y="6531022"/>
            <a:ext cx="2899659" cy="148077"/>
          </a:xfrm>
          <a:prstGeom prst="rect">
            <a:avLst/>
          </a:prstGeom>
          <a:noFill/>
        </p:spPr>
        <p:txBody>
          <a:bodyPr wrap="square" lIns="51635" tIns="25856" rIns="51635" bIns="25856" rtlCol="0">
            <a:spAutoFit/>
          </a:bodyPr>
          <a:lstStyle/>
          <a:p>
            <a:pPr defTabSz="258049">
              <a:lnSpc>
                <a:spcPct val="90000"/>
              </a:lnSpc>
            </a:pPr>
            <a:r>
              <a:rPr lang="en-US" sz="692" dirty="0">
                <a:solidFill>
                  <a:srgbClr val="000000">
                    <a:lumMod val="50000"/>
                    <a:lumOff val="50000"/>
                  </a:srgbClr>
                </a:solidFill>
                <a:cs typeface="EYInterstate Light"/>
              </a:rPr>
              <a:t>GRS Digital Experience Transformation</a:t>
            </a:r>
          </a:p>
        </p:txBody>
      </p:sp>
      <p:sp>
        <p:nvSpPr>
          <p:cNvPr id="5" name="hl"/>
          <p:cNvSpPr txBox="1"/>
          <p:nvPr userDrawn="1"/>
        </p:nvSpPr>
        <p:spPr>
          <a:xfrm>
            <a:off x="0" y="0"/>
            <a:ext cx="12198350" cy="193899"/>
          </a:xfrm>
          <a:prstGeom prst="rect">
            <a:avLst/>
          </a:prstGeom>
          <a:noFill/>
        </p:spPr>
        <p:txBody>
          <a:bodyPr vert="horz" wrap="square" lIns="0" tIns="36576" rIns="0" bIns="0" rtlCol="0">
            <a:spAutoFit/>
          </a:bodyPr>
          <a:lstStyle/>
          <a:p>
            <a:pPr marL="285750" indent="-285750">
              <a:lnSpc>
                <a:spcPct val="85000"/>
              </a:lnSpc>
              <a:spcAft>
                <a:spcPts val="600"/>
              </a:spcAft>
              <a:buClr>
                <a:schemeClr val="accent2"/>
              </a:buClr>
              <a:buSzPct val="70000"/>
              <a:buFont typeface="Arial" pitchFamily="34" charset="0"/>
              <a:buChar char="►"/>
            </a:pPr>
            <a:endParaRPr lang="en-CA" sz="1200" dirty="0" smtClean="0">
              <a:solidFill>
                <a:schemeClr val="tx1"/>
              </a:solidFill>
            </a:endParaRPr>
          </a:p>
        </p:txBody>
      </p:sp>
    </p:spTree>
    <p:extLst>
      <p:ext uri="{BB962C8B-B14F-4D97-AF65-F5344CB8AC3E}">
        <p14:creationId xmlns:p14="http://schemas.microsoft.com/office/powerpoint/2010/main" val="61653635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hf sldNum="0" hdr="0" dt="0"/>
  <p:txStyles>
    <p:titleStyle>
      <a:lvl1pPr algn="l" defTabSz="685148" rtl="0" eaLnBrk="1" latinLnBrk="0" hangingPunct="1">
        <a:lnSpc>
          <a:spcPct val="100000"/>
        </a:lnSpc>
        <a:spcBef>
          <a:spcPct val="0"/>
        </a:spcBef>
        <a:buNone/>
        <a:defRPr sz="1800" b="0" kern="1200">
          <a:solidFill>
            <a:schemeClr val="tx1">
              <a:lumMod val="75000"/>
              <a:lumOff val="25000"/>
            </a:schemeClr>
          </a:solidFill>
          <a:latin typeface="+mj-lt"/>
          <a:ea typeface="+mj-ea"/>
          <a:cs typeface="Arial" pitchFamily="34" charset="0"/>
        </a:defRPr>
      </a:lvl1pPr>
    </p:titleStyle>
    <p:bodyStyle>
      <a:lvl1pPr marL="171287" indent="-171287" algn="l" defTabSz="685148" rtl="0" eaLnBrk="1" latinLnBrk="0" hangingPunct="1">
        <a:spcBef>
          <a:spcPts val="900"/>
        </a:spcBef>
        <a:buClr>
          <a:schemeClr val="accent2"/>
        </a:buClr>
        <a:buSzPct val="70000"/>
        <a:buFont typeface="Arial" pitchFamily="34" charset="0"/>
        <a:buChar char="►"/>
        <a:defRPr sz="1200" kern="1200">
          <a:solidFill>
            <a:schemeClr val="tx1">
              <a:lumMod val="75000"/>
              <a:lumOff val="25000"/>
            </a:schemeClr>
          </a:solidFill>
          <a:latin typeface="+mn-lt"/>
          <a:ea typeface="+mn-ea"/>
          <a:cs typeface="+mn-cs"/>
        </a:defRPr>
      </a:lvl1pPr>
      <a:lvl2pPr marL="432976" indent="-166529" algn="l" defTabSz="685148" rtl="0" eaLnBrk="1" latinLnBrk="0" hangingPunct="1">
        <a:spcBef>
          <a:spcPts val="900"/>
        </a:spcBef>
        <a:buClr>
          <a:schemeClr val="accent2"/>
        </a:buClr>
        <a:buSzPct val="100000"/>
        <a:buFont typeface="Wingdings" panose="05000000000000000000" pitchFamily="2" charset="2"/>
        <a:buChar char="§"/>
        <a:defRPr sz="1050" kern="1200">
          <a:solidFill>
            <a:schemeClr val="tx1">
              <a:lumMod val="75000"/>
              <a:lumOff val="25000"/>
            </a:schemeClr>
          </a:solidFill>
          <a:latin typeface="+mn-lt"/>
          <a:ea typeface="+mn-ea"/>
          <a:cs typeface="+mn-cs"/>
        </a:defRPr>
      </a:lvl2pPr>
      <a:lvl3pPr marL="685148" indent="-171287" algn="l" defTabSz="685148" rtl="0" eaLnBrk="1" latinLnBrk="0" hangingPunct="1">
        <a:spcBef>
          <a:spcPts val="900"/>
        </a:spcBef>
        <a:buClr>
          <a:schemeClr val="accent2"/>
        </a:buClr>
        <a:buSzPct val="100000"/>
        <a:buFont typeface="EYInterstate Light" panose="02000506000000020004" pitchFamily="2" charset="0"/>
        <a:buChar char="–"/>
        <a:defRPr sz="900" kern="1200">
          <a:solidFill>
            <a:schemeClr val="tx1">
              <a:lumMod val="75000"/>
              <a:lumOff val="25000"/>
            </a:schemeClr>
          </a:solidFill>
          <a:latin typeface="+mn-lt"/>
          <a:ea typeface="+mn-ea"/>
          <a:cs typeface="+mn-cs"/>
        </a:defRPr>
      </a:lvl3pPr>
      <a:lvl4pPr marL="946837" indent="-171287" algn="l" defTabSz="685148" rtl="0" eaLnBrk="1" latinLnBrk="0" hangingPunct="1">
        <a:spcBef>
          <a:spcPts val="900"/>
        </a:spcBef>
        <a:buClr>
          <a:schemeClr val="accent2"/>
        </a:buClr>
        <a:buSzPct val="70000"/>
        <a:buFont typeface="Arial" pitchFamily="34" charset="0"/>
        <a:buChar char="►"/>
        <a:defRPr sz="825" kern="1200">
          <a:solidFill>
            <a:schemeClr val="tx1">
              <a:lumMod val="75000"/>
              <a:lumOff val="25000"/>
            </a:schemeClr>
          </a:solidFill>
          <a:latin typeface="+mn-lt"/>
          <a:ea typeface="+mn-ea"/>
          <a:cs typeface="+mn-cs"/>
        </a:defRPr>
      </a:lvl4pPr>
      <a:lvl5pPr marL="1199009" indent="-171287" algn="l" defTabSz="685148" rtl="0" eaLnBrk="1" latinLnBrk="0" hangingPunct="1">
        <a:spcBef>
          <a:spcPts val="900"/>
        </a:spcBef>
        <a:buClr>
          <a:schemeClr val="accent2"/>
        </a:buClr>
        <a:buSzPct val="70000"/>
        <a:buFont typeface="Arial" pitchFamily="34" charset="0"/>
        <a:buChar char="►"/>
        <a:defRPr sz="825" kern="1200">
          <a:solidFill>
            <a:schemeClr val="tx1">
              <a:lumMod val="75000"/>
              <a:lumOff val="25000"/>
            </a:schemeClr>
          </a:solidFill>
          <a:latin typeface="+mn-lt"/>
          <a:ea typeface="+mn-ea"/>
          <a:cs typeface="+mn-cs"/>
        </a:defRPr>
      </a:lvl5pPr>
      <a:lvl6pPr marL="1884158" indent="-171287" algn="l" defTabSz="68514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6732" indent="-171287" algn="l" defTabSz="68514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306" indent="-171287" algn="l" defTabSz="68514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1881" indent="-171287" algn="l" defTabSz="68514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148" rtl="0" eaLnBrk="1" latinLnBrk="0" hangingPunct="1">
        <a:defRPr sz="1350" kern="1200">
          <a:solidFill>
            <a:schemeClr val="tx1"/>
          </a:solidFill>
          <a:latin typeface="+mn-lt"/>
          <a:ea typeface="+mn-ea"/>
          <a:cs typeface="+mn-cs"/>
        </a:defRPr>
      </a:lvl1pPr>
      <a:lvl2pPr marL="342575" algn="l" defTabSz="685148" rtl="0" eaLnBrk="1" latinLnBrk="0" hangingPunct="1">
        <a:defRPr sz="1350" kern="1200">
          <a:solidFill>
            <a:schemeClr val="tx1"/>
          </a:solidFill>
          <a:latin typeface="+mn-lt"/>
          <a:ea typeface="+mn-ea"/>
          <a:cs typeface="+mn-cs"/>
        </a:defRPr>
      </a:lvl2pPr>
      <a:lvl3pPr marL="685148" algn="l" defTabSz="685148" rtl="0" eaLnBrk="1" latinLnBrk="0" hangingPunct="1">
        <a:defRPr sz="1350" kern="1200">
          <a:solidFill>
            <a:schemeClr val="tx1"/>
          </a:solidFill>
          <a:latin typeface="+mn-lt"/>
          <a:ea typeface="+mn-ea"/>
          <a:cs typeface="+mn-cs"/>
        </a:defRPr>
      </a:lvl3pPr>
      <a:lvl4pPr marL="1027723" algn="l" defTabSz="685148" rtl="0" eaLnBrk="1" latinLnBrk="0" hangingPunct="1">
        <a:defRPr sz="1350" kern="1200">
          <a:solidFill>
            <a:schemeClr val="tx1"/>
          </a:solidFill>
          <a:latin typeface="+mn-lt"/>
          <a:ea typeface="+mn-ea"/>
          <a:cs typeface="+mn-cs"/>
        </a:defRPr>
      </a:lvl4pPr>
      <a:lvl5pPr marL="1370297" algn="l" defTabSz="685148" rtl="0" eaLnBrk="1" latinLnBrk="0" hangingPunct="1">
        <a:defRPr sz="1350" kern="1200">
          <a:solidFill>
            <a:schemeClr val="tx1"/>
          </a:solidFill>
          <a:latin typeface="+mn-lt"/>
          <a:ea typeface="+mn-ea"/>
          <a:cs typeface="+mn-cs"/>
        </a:defRPr>
      </a:lvl5pPr>
      <a:lvl6pPr marL="1712871" algn="l" defTabSz="685148" rtl="0" eaLnBrk="1" latinLnBrk="0" hangingPunct="1">
        <a:defRPr sz="1350" kern="1200">
          <a:solidFill>
            <a:schemeClr val="tx1"/>
          </a:solidFill>
          <a:latin typeface="+mn-lt"/>
          <a:ea typeface="+mn-ea"/>
          <a:cs typeface="+mn-cs"/>
        </a:defRPr>
      </a:lvl6pPr>
      <a:lvl7pPr marL="2055443" algn="l" defTabSz="685148" rtl="0" eaLnBrk="1" latinLnBrk="0" hangingPunct="1">
        <a:defRPr sz="1350" kern="1200">
          <a:solidFill>
            <a:schemeClr val="tx1"/>
          </a:solidFill>
          <a:latin typeface="+mn-lt"/>
          <a:ea typeface="+mn-ea"/>
          <a:cs typeface="+mn-cs"/>
        </a:defRPr>
      </a:lvl7pPr>
      <a:lvl8pPr marL="2398019" algn="l" defTabSz="685148" rtl="0" eaLnBrk="1" latinLnBrk="0" hangingPunct="1">
        <a:defRPr sz="1350" kern="1200">
          <a:solidFill>
            <a:schemeClr val="tx1"/>
          </a:solidFill>
          <a:latin typeface="+mn-lt"/>
          <a:ea typeface="+mn-ea"/>
          <a:cs typeface="+mn-cs"/>
        </a:defRPr>
      </a:lvl8pPr>
      <a:lvl9pPr marL="2740593" algn="l" defTabSz="685148"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100" dirty="0">
                <a:solidFill>
                  <a:srgbClr val="646464"/>
                </a:solidFill>
              </a:rPr>
              <a:t>Page </a:t>
            </a:r>
            <a:fld id="{9AE4D82F-B047-469B-AC52-A46321747EAF}" type="slidenum">
              <a:rPr lang="en-GB" sz="1100" smtClean="0">
                <a:solidFill>
                  <a:srgbClr val="646464"/>
                </a:solidFill>
              </a:rPr>
              <a:pPr/>
              <a:t>‹#›</a:t>
            </a:fld>
            <a:endParaRPr lang="en-GB" sz="1100"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90960" y="6327648"/>
            <a:ext cx="399919" cy="408838"/>
          </a:xfrm>
          <a:prstGeom prst="rect">
            <a:avLst/>
          </a:prstGeom>
        </p:spPr>
      </p:pic>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151357295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5"/>
            </p:custDataLst>
            <p:extLst/>
          </p:nvPr>
        </p:nvGraphicFramePr>
        <p:xfrm>
          <a:off x="1228" y="1273"/>
          <a:ext cx="1222" cy="1221"/>
        </p:xfrm>
        <a:graphic>
          <a:graphicData uri="http://schemas.openxmlformats.org/presentationml/2006/ole">
            <mc:AlternateContent xmlns:mc="http://schemas.openxmlformats.org/markup-compatibility/2006">
              <mc:Choice xmlns:v="urn:schemas-microsoft-com:vml" Requires="v">
                <p:oleObj spid="_x0000_s1050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228" y="1273"/>
                        <a:ext cx="1222" cy="1221"/>
                      </a:xfrm>
                      <a:prstGeom prst="rect">
                        <a:avLst/>
                      </a:prstGeom>
                    </p:spPr>
                  </p:pic>
                </p:oleObj>
              </mc:Fallback>
            </mc:AlternateContent>
          </a:graphicData>
        </a:graphic>
      </p:graphicFrame>
      <p:sp>
        <p:nvSpPr>
          <p:cNvPr id="12" name="Title Placeholder 11"/>
          <p:cNvSpPr>
            <a:spLocks noGrp="1"/>
          </p:cNvSpPr>
          <p:nvPr>
            <p:ph type="title"/>
          </p:nvPr>
        </p:nvSpPr>
        <p:spPr>
          <a:xfrm>
            <a:off x="497678" y="460842"/>
            <a:ext cx="10862642" cy="951100"/>
          </a:xfrm>
          <a:prstGeom prst="rect">
            <a:avLst/>
          </a:prstGeom>
        </p:spPr>
        <p:txBody>
          <a:bodyPr vert="horz" lIns="91440" tIns="45720" rIns="91440" bIns="45720" rtlCol="0" anchor="ctr">
            <a:noAutofit/>
          </a:bodyPr>
          <a:lstStyle/>
          <a:p>
            <a:r>
              <a:rPr lang="en-US" dirty="0"/>
              <a:t>Click to edit</a:t>
            </a:r>
            <a:endParaRPr lang="en-IN" dirty="0"/>
          </a:p>
        </p:txBody>
      </p:sp>
      <p:sp>
        <p:nvSpPr>
          <p:cNvPr id="4" name="Rectangle 3"/>
          <p:cNvSpPr/>
          <p:nvPr userDrawn="1"/>
        </p:nvSpPr>
        <p:spPr>
          <a:xfrm>
            <a:off x="2144426" y="6634604"/>
            <a:ext cx="7909500" cy="94193"/>
          </a:xfrm>
          <a:prstGeom prst="rect">
            <a:avLst/>
          </a:prstGeom>
          <a:effectLst/>
        </p:spPr>
        <p:txBody>
          <a:bodyPr wrap="square" lIns="0" tIns="0" rIns="0" bIns="0">
            <a:spAutoFit/>
          </a:bodyPr>
          <a:lstStyle/>
          <a:p>
            <a:pPr algn="ctr" defTabSz="863584"/>
            <a:r>
              <a:rPr lang="en-US" sz="612" dirty="0">
                <a:solidFill>
                  <a:srgbClr val="000000"/>
                </a:solidFill>
                <a:latin typeface="Arial" panose="020B0604020202020204" pitchFamily="34" charset="0"/>
                <a:cs typeface="Arial" panose="020B0604020202020204" pitchFamily="34" charset="0"/>
              </a:rPr>
              <a:t>VISION STATEMENT DELETED</a:t>
            </a:r>
          </a:p>
        </p:txBody>
      </p:sp>
      <p:sp>
        <p:nvSpPr>
          <p:cNvPr id="2" name="hl"/>
          <p:cNvSpPr txBox="1"/>
          <p:nvPr userDrawn="1"/>
        </p:nvSpPr>
        <p:spPr>
          <a:xfrm>
            <a:off x="0" y="0"/>
            <a:ext cx="12198350" cy="193899"/>
          </a:xfrm>
          <a:prstGeom prst="rect">
            <a:avLst/>
          </a:prstGeom>
          <a:noFill/>
        </p:spPr>
        <p:txBody>
          <a:bodyPr vert="horz" wrap="square" lIns="0" tIns="36576" rIns="0" bIns="0" rtlCol="0">
            <a:spAutoFit/>
          </a:bodyPr>
          <a:lstStyle/>
          <a:p>
            <a:pPr marL="285750" indent="-285750">
              <a:lnSpc>
                <a:spcPct val="85000"/>
              </a:lnSpc>
              <a:spcAft>
                <a:spcPts val="600"/>
              </a:spcAft>
              <a:buClr>
                <a:schemeClr val="accent2"/>
              </a:buClr>
              <a:buSzPct val="70000"/>
              <a:buFont typeface="Arial" pitchFamily="34" charset="0"/>
              <a:buChar char="►"/>
            </a:pPr>
            <a:endParaRPr lang="en-CA" sz="1200" dirty="0" smtClean="0">
              <a:solidFill>
                <a:schemeClr val="tx1"/>
              </a:solidFill>
            </a:endParaRPr>
          </a:p>
        </p:txBody>
      </p:sp>
    </p:spTree>
    <p:extLst>
      <p:ext uri="{BB962C8B-B14F-4D97-AF65-F5344CB8AC3E}">
        <p14:creationId xmlns:p14="http://schemas.microsoft.com/office/powerpoint/2010/main" val="3401402904"/>
      </p:ext>
    </p:extLst>
  </p:cSld>
  <p:clrMap bg1="lt1" tx1="dk1" bg2="lt2" tx2="dk2" accent1="accent1" accent2="accent2" accent3="accent3" accent4="accent4" accent5="accent5" accent6="accent6" hlink="hlink" folHlink="folHlink"/>
  <p:sldLayoutIdLst>
    <p:sldLayoutId id="2147483958" r:id="rId1"/>
    <p:sldLayoutId id="2147483959" r:id="rId2"/>
  </p:sldLayoutIdLst>
  <p:hf hdr="0" ftr="0" dt="0"/>
  <p:txStyles>
    <p:titleStyle>
      <a:lvl1pPr marL="0" algn="l" defTabSz="919263" rtl="0" eaLnBrk="1" latinLnBrk="0" hangingPunct="1">
        <a:lnSpc>
          <a:spcPct val="85000"/>
        </a:lnSpc>
        <a:spcBef>
          <a:spcPct val="0"/>
        </a:spcBef>
        <a:buNone/>
        <a:defRPr lang="en-IN" sz="5247" b="0" kern="0" cap="all" spc="-56" dirty="0">
          <a:solidFill>
            <a:srgbClr val="003C71"/>
          </a:solidFill>
          <a:latin typeface="Arial" panose="020B0604020202020204" pitchFamily="34" charset="0"/>
          <a:ea typeface="+mn-ea"/>
          <a:cs typeface="Arial" pitchFamily="34" charset="0"/>
        </a:defRPr>
      </a:lvl1pPr>
    </p:titleStyle>
    <p:bodyStyle>
      <a:lvl1pPr marL="292932" indent="-292932" algn="l" defTabSz="781217" rtl="0" eaLnBrk="1" latinLnBrk="0" hangingPunct="1">
        <a:spcBef>
          <a:spcPct val="20000"/>
        </a:spcBef>
        <a:buClr>
          <a:schemeClr val="accent2"/>
        </a:buClr>
        <a:buSzPct val="70000"/>
        <a:buFont typeface="Arial" pitchFamily="34" charset="0"/>
        <a:buChar char="►"/>
        <a:defRPr sz="2085" kern="1200">
          <a:solidFill>
            <a:schemeClr val="bg1"/>
          </a:solidFill>
          <a:latin typeface="EYInterstate Light" panose="02000506000000020004" pitchFamily="2" charset="0"/>
          <a:ea typeface="+mn-ea"/>
          <a:cs typeface="+mn-cs"/>
        </a:defRPr>
      </a:lvl1pPr>
      <a:lvl2pPr marL="606271" indent="-302484" algn="l" defTabSz="781217" rtl="0" eaLnBrk="1" latinLnBrk="0" hangingPunct="1">
        <a:spcBef>
          <a:spcPct val="20000"/>
        </a:spcBef>
        <a:buClr>
          <a:schemeClr val="accent2"/>
        </a:buClr>
        <a:buSzPct val="70000"/>
        <a:buFont typeface="Arial" pitchFamily="34" charset="0"/>
        <a:buChar char="►"/>
        <a:defRPr sz="1749" kern="1200">
          <a:solidFill>
            <a:schemeClr val="bg1"/>
          </a:solidFill>
          <a:latin typeface="EYInterstate Light" panose="02000506000000020004" pitchFamily="2" charset="0"/>
          <a:ea typeface="+mn-ea"/>
          <a:cs typeface="+mn-cs"/>
        </a:defRPr>
      </a:lvl2pPr>
      <a:lvl3pPr marL="920924" indent="-302484" algn="l" defTabSz="781217" rtl="0" eaLnBrk="1" latinLnBrk="0" hangingPunct="1">
        <a:spcBef>
          <a:spcPct val="20000"/>
        </a:spcBef>
        <a:buClr>
          <a:schemeClr val="accent2"/>
        </a:buClr>
        <a:buSzPct val="70000"/>
        <a:buFont typeface="Arial" pitchFamily="34" charset="0"/>
        <a:buChar char="►"/>
        <a:defRPr sz="1546" kern="1200">
          <a:solidFill>
            <a:schemeClr val="bg1"/>
          </a:solidFill>
          <a:latin typeface="EYInterstate Light" panose="02000506000000020004" pitchFamily="2" charset="0"/>
          <a:ea typeface="+mn-ea"/>
          <a:cs typeface="+mn-cs"/>
        </a:defRPr>
      </a:lvl3pPr>
      <a:lvl4pPr marL="1224735" indent="-303837" algn="l" defTabSz="781217" rtl="0" eaLnBrk="1" latinLnBrk="0" hangingPunct="1">
        <a:spcBef>
          <a:spcPct val="20000"/>
        </a:spcBef>
        <a:buClr>
          <a:schemeClr val="accent2"/>
        </a:buClr>
        <a:buSzPct val="70000"/>
        <a:buFont typeface="Arial" pitchFamily="34" charset="0"/>
        <a:buChar char="►"/>
        <a:defRPr sz="1478" kern="1200">
          <a:solidFill>
            <a:schemeClr val="bg1"/>
          </a:solidFill>
          <a:latin typeface="EYInterstate Light" panose="02000506000000020004" pitchFamily="2" charset="0"/>
          <a:ea typeface="+mn-ea"/>
          <a:cs typeface="+mn-cs"/>
        </a:defRPr>
      </a:lvl4pPr>
      <a:lvl5pPr marL="1527193" indent="-302484" algn="l" defTabSz="781217" rtl="0" eaLnBrk="1" latinLnBrk="0" hangingPunct="1">
        <a:spcBef>
          <a:spcPct val="20000"/>
        </a:spcBef>
        <a:buClr>
          <a:schemeClr val="accent2"/>
        </a:buClr>
        <a:buSzPct val="70000"/>
        <a:buFont typeface="Arial" pitchFamily="34" charset="0"/>
        <a:buChar char="►"/>
        <a:defRPr sz="1478" kern="1200">
          <a:solidFill>
            <a:schemeClr val="bg1"/>
          </a:solidFill>
          <a:latin typeface="EYInterstate Light" panose="02000506000000020004" pitchFamily="2" charset="0"/>
          <a:ea typeface="+mn-ea"/>
          <a:cs typeface="+mn-cs"/>
        </a:defRPr>
      </a:lvl5pPr>
      <a:lvl6pPr marL="2148374" indent="-195309" algn="l" defTabSz="781217" rtl="0" eaLnBrk="1" latinLnBrk="0" hangingPunct="1">
        <a:spcBef>
          <a:spcPct val="20000"/>
        </a:spcBef>
        <a:buFont typeface="Arial" pitchFamily="34" charset="0"/>
        <a:buChar char="•"/>
        <a:defRPr sz="1749" kern="1200">
          <a:solidFill>
            <a:schemeClr val="tx1"/>
          </a:solidFill>
          <a:latin typeface="+mn-lt"/>
          <a:ea typeface="+mn-ea"/>
          <a:cs typeface="+mn-cs"/>
        </a:defRPr>
      </a:lvl6pPr>
      <a:lvl7pPr marL="2538989" indent="-195309" algn="l" defTabSz="781217" rtl="0" eaLnBrk="1" latinLnBrk="0" hangingPunct="1">
        <a:spcBef>
          <a:spcPct val="20000"/>
        </a:spcBef>
        <a:buFont typeface="Arial" pitchFamily="34" charset="0"/>
        <a:buChar char="•"/>
        <a:defRPr sz="1749" kern="1200">
          <a:solidFill>
            <a:schemeClr val="tx1"/>
          </a:solidFill>
          <a:latin typeface="+mn-lt"/>
          <a:ea typeface="+mn-ea"/>
          <a:cs typeface="+mn-cs"/>
        </a:defRPr>
      </a:lvl7pPr>
      <a:lvl8pPr marL="2929606" indent="-195309" algn="l" defTabSz="781217" rtl="0" eaLnBrk="1" latinLnBrk="0" hangingPunct="1">
        <a:spcBef>
          <a:spcPct val="20000"/>
        </a:spcBef>
        <a:buFont typeface="Arial" pitchFamily="34" charset="0"/>
        <a:buChar char="•"/>
        <a:defRPr sz="1749" kern="1200">
          <a:solidFill>
            <a:schemeClr val="tx1"/>
          </a:solidFill>
          <a:latin typeface="+mn-lt"/>
          <a:ea typeface="+mn-ea"/>
          <a:cs typeface="+mn-cs"/>
        </a:defRPr>
      </a:lvl8pPr>
      <a:lvl9pPr marL="3320211" indent="-195309" algn="l" defTabSz="781217" rtl="0" eaLnBrk="1" latinLnBrk="0" hangingPunct="1">
        <a:spcBef>
          <a:spcPct val="20000"/>
        </a:spcBef>
        <a:buFont typeface="Arial" pitchFamily="34" charset="0"/>
        <a:buChar char="•"/>
        <a:defRPr sz="1749" kern="1200">
          <a:solidFill>
            <a:schemeClr val="tx1"/>
          </a:solidFill>
          <a:latin typeface="+mn-lt"/>
          <a:ea typeface="+mn-ea"/>
          <a:cs typeface="+mn-cs"/>
        </a:defRPr>
      </a:lvl9pPr>
    </p:bodyStyle>
    <p:otherStyle>
      <a:defPPr>
        <a:defRPr lang="en-US"/>
      </a:defPPr>
      <a:lvl1pPr marL="0" algn="l" defTabSz="781217" rtl="0" eaLnBrk="1" latinLnBrk="0" hangingPunct="1">
        <a:defRPr sz="1546" kern="1200">
          <a:solidFill>
            <a:schemeClr val="tx1"/>
          </a:solidFill>
          <a:latin typeface="+mn-lt"/>
          <a:ea typeface="+mn-ea"/>
          <a:cs typeface="+mn-cs"/>
        </a:defRPr>
      </a:lvl1pPr>
      <a:lvl2pPr marL="390606" algn="l" defTabSz="781217" rtl="0" eaLnBrk="1" latinLnBrk="0" hangingPunct="1">
        <a:defRPr sz="1546" kern="1200">
          <a:solidFill>
            <a:schemeClr val="tx1"/>
          </a:solidFill>
          <a:latin typeface="+mn-lt"/>
          <a:ea typeface="+mn-ea"/>
          <a:cs typeface="+mn-cs"/>
        </a:defRPr>
      </a:lvl2pPr>
      <a:lvl3pPr marL="781217" algn="l" defTabSz="781217" rtl="0" eaLnBrk="1" latinLnBrk="0" hangingPunct="1">
        <a:defRPr sz="1546" kern="1200">
          <a:solidFill>
            <a:schemeClr val="tx1"/>
          </a:solidFill>
          <a:latin typeface="+mn-lt"/>
          <a:ea typeface="+mn-ea"/>
          <a:cs typeface="+mn-cs"/>
        </a:defRPr>
      </a:lvl3pPr>
      <a:lvl4pPr marL="1171843" algn="l" defTabSz="781217" rtl="0" eaLnBrk="1" latinLnBrk="0" hangingPunct="1">
        <a:defRPr sz="1546" kern="1200">
          <a:solidFill>
            <a:schemeClr val="tx1"/>
          </a:solidFill>
          <a:latin typeface="+mn-lt"/>
          <a:ea typeface="+mn-ea"/>
          <a:cs typeface="+mn-cs"/>
        </a:defRPr>
      </a:lvl4pPr>
      <a:lvl5pPr marL="1562457" algn="l" defTabSz="781217" rtl="0" eaLnBrk="1" latinLnBrk="0" hangingPunct="1">
        <a:defRPr sz="1546" kern="1200">
          <a:solidFill>
            <a:schemeClr val="tx1"/>
          </a:solidFill>
          <a:latin typeface="+mn-lt"/>
          <a:ea typeface="+mn-ea"/>
          <a:cs typeface="+mn-cs"/>
        </a:defRPr>
      </a:lvl5pPr>
      <a:lvl6pPr marL="1953068" algn="l" defTabSz="781217" rtl="0" eaLnBrk="1" latinLnBrk="0" hangingPunct="1">
        <a:defRPr sz="1546" kern="1200">
          <a:solidFill>
            <a:schemeClr val="tx1"/>
          </a:solidFill>
          <a:latin typeface="+mn-lt"/>
          <a:ea typeface="+mn-ea"/>
          <a:cs typeface="+mn-cs"/>
        </a:defRPr>
      </a:lvl6pPr>
      <a:lvl7pPr marL="2343680" algn="l" defTabSz="781217" rtl="0" eaLnBrk="1" latinLnBrk="0" hangingPunct="1">
        <a:defRPr sz="1546" kern="1200">
          <a:solidFill>
            <a:schemeClr val="tx1"/>
          </a:solidFill>
          <a:latin typeface="+mn-lt"/>
          <a:ea typeface="+mn-ea"/>
          <a:cs typeface="+mn-cs"/>
        </a:defRPr>
      </a:lvl7pPr>
      <a:lvl8pPr marL="2734296" algn="l" defTabSz="781217" rtl="0" eaLnBrk="1" latinLnBrk="0" hangingPunct="1">
        <a:defRPr sz="1546" kern="1200">
          <a:solidFill>
            <a:schemeClr val="tx1"/>
          </a:solidFill>
          <a:latin typeface="+mn-lt"/>
          <a:ea typeface="+mn-ea"/>
          <a:cs typeface="+mn-cs"/>
        </a:defRPr>
      </a:lvl8pPr>
      <a:lvl9pPr marL="3124902" algn="l" defTabSz="781217" rtl="0" eaLnBrk="1" latinLnBrk="0" hangingPunct="1">
        <a:defRPr sz="154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60">
          <p15:clr>
            <a:srgbClr val="F26B43"/>
          </p15:clr>
        </p15:guide>
        <p15:guide id="2" pos="329">
          <p15:clr>
            <a:srgbClr val="F26B43"/>
          </p15:clr>
        </p15:guide>
        <p15:guide id="3" pos="7735">
          <p15:clr>
            <a:srgbClr val="F26B43"/>
          </p15:clr>
        </p15:guide>
        <p15:guide id="4" orient="horz" pos="329">
          <p15:clr>
            <a:srgbClr val="F26B43"/>
          </p15:clr>
        </p15:guide>
        <p15:guide id="5" orient="horz" pos="10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bk object 16"/>
          <p:cNvSpPr/>
          <p:nvPr userDrawn="1"/>
        </p:nvSpPr>
        <p:spPr>
          <a:xfrm>
            <a:off x="0" y="0"/>
            <a:ext cx="12198350" cy="6858000"/>
          </a:xfrm>
          <a:custGeom>
            <a:avLst/>
            <a:gdLst/>
            <a:ahLst/>
            <a:cxnLst/>
            <a:rect l="l" t="t" r="r" b="b"/>
            <a:pathLst>
              <a:path w="15544800" h="8650223">
                <a:moveTo>
                  <a:pt x="0" y="8650224"/>
                </a:moveTo>
                <a:lnTo>
                  <a:pt x="15544800" y="8650224"/>
                </a:lnTo>
                <a:lnTo>
                  <a:pt x="15544800" y="0"/>
                </a:lnTo>
                <a:lnTo>
                  <a:pt x="0" y="0"/>
                </a:lnTo>
                <a:lnTo>
                  <a:pt x="0" y="8650224"/>
                </a:lnTo>
              </a:path>
            </a:pathLst>
          </a:custGeom>
          <a:solidFill>
            <a:schemeClr val="bg1">
              <a:lumMod val="95000"/>
            </a:schemeClr>
          </a:solidFill>
        </p:spPr>
        <p:txBody>
          <a:bodyPr wrap="square" lIns="0" tIns="0" rIns="0" bIns="0" rtlCol="0">
            <a:noAutofit/>
          </a:bodyPr>
          <a:lstStyle/>
          <a:p>
            <a:pPr defTabSz="357326"/>
            <a:endParaRPr sz="1569" dirty="0">
              <a:solidFill>
                <a:prstClr val="black"/>
              </a:solidFill>
            </a:endParaRPr>
          </a:p>
        </p:txBody>
      </p:sp>
      <p:sp>
        <p:nvSpPr>
          <p:cNvPr id="2" name="Holder 2"/>
          <p:cNvSpPr>
            <a:spLocks noGrp="1"/>
          </p:cNvSpPr>
          <p:nvPr>
            <p:ph type="title"/>
          </p:nvPr>
        </p:nvSpPr>
        <p:spPr>
          <a:xfrm>
            <a:off x="552859" y="551354"/>
            <a:ext cx="11092669" cy="607401"/>
          </a:xfrm>
          <a:prstGeom prst="rect">
            <a:avLst/>
          </a:prstGeom>
        </p:spPr>
        <p:txBody>
          <a:bodyPr wrap="square" lIns="0" tIns="0" rIns="0" bIns="0">
            <a:noAutofit/>
          </a:bodyPr>
          <a:lstStyle/>
          <a:p>
            <a:endParaRPr dirty="0"/>
          </a:p>
        </p:txBody>
      </p:sp>
      <p:grpSp>
        <p:nvGrpSpPr>
          <p:cNvPr id="4" name="Group 3"/>
          <p:cNvGrpSpPr/>
          <p:nvPr userDrawn="1"/>
        </p:nvGrpSpPr>
        <p:grpSpPr>
          <a:xfrm>
            <a:off x="11059382" y="6566385"/>
            <a:ext cx="278471" cy="142043"/>
            <a:chOff x="13523766" y="8227524"/>
            <a:chExt cx="390353" cy="238776"/>
          </a:xfrm>
        </p:grpSpPr>
        <p:sp>
          <p:nvSpPr>
            <p:cNvPr id="15" name="object 110"/>
            <p:cNvSpPr/>
            <p:nvPr userDrawn="1"/>
          </p:nvSpPr>
          <p:spPr>
            <a:xfrm flipH="1">
              <a:off x="13523766"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sp>
          <p:nvSpPr>
            <p:cNvPr id="16" name="object 111"/>
            <p:cNvSpPr/>
            <p:nvPr userDrawn="1"/>
          </p:nvSpPr>
          <p:spPr>
            <a:xfrm>
              <a:off x="13868400" y="8227524"/>
              <a:ext cx="45719" cy="238776"/>
            </a:xfrm>
            <a:custGeom>
              <a:avLst/>
              <a:gdLst/>
              <a:ahLst/>
              <a:cxnLst/>
              <a:rect l="l" t="t" r="r" b="b"/>
              <a:pathLst>
                <a:path h="349592">
                  <a:moveTo>
                    <a:pt x="0" y="0"/>
                  </a:moveTo>
                  <a:lnTo>
                    <a:pt x="0" y="349592"/>
                  </a:lnTo>
                </a:path>
              </a:pathLst>
            </a:custGeom>
            <a:ln w="6350">
              <a:solidFill>
                <a:schemeClr val="bg1">
                  <a:lumMod val="75000"/>
                </a:schemeClr>
              </a:solidFill>
            </a:ln>
          </p:spPr>
          <p:txBody>
            <a:bodyPr wrap="square" lIns="0" tIns="0" rIns="0" bIns="0" rtlCol="0" anchor="ctr">
              <a:noAutofit/>
            </a:bodyPr>
            <a:lstStyle/>
            <a:p>
              <a:pPr defTabSz="357326"/>
              <a:endParaRPr sz="1569">
                <a:solidFill>
                  <a:prstClr val="black"/>
                </a:solidFill>
              </a:endParaRPr>
            </a:p>
          </p:txBody>
        </p:sp>
      </p:grpSp>
      <p:sp>
        <p:nvSpPr>
          <p:cNvPr id="17" name="Holder 6"/>
          <p:cNvSpPr txBox="1">
            <a:spLocks/>
          </p:cNvSpPr>
          <p:nvPr userDrawn="1"/>
        </p:nvSpPr>
        <p:spPr>
          <a:xfrm>
            <a:off x="10977554" y="6583969"/>
            <a:ext cx="427104" cy="108619"/>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851" algn="ctr"/>
            <a:fld id="{81D60167-4931-47E6-BA6A-407CBD079E47}" type="slidenum">
              <a:rPr lang="en-US" sz="706" smtClean="0">
                <a:solidFill>
                  <a:prstClr val="white">
                    <a:lumMod val="65000"/>
                  </a:prstClr>
                </a:solidFill>
              </a:rPr>
              <a:pPr marL="19851" algn="ctr"/>
              <a:t>‹#›</a:t>
            </a:fld>
            <a:endParaRPr lang="en-US" sz="706" dirty="0">
              <a:solidFill>
                <a:prstClr val="white">
                  <a:lumMod val="65000"/>
                </a:prstClr>
              </a:solidFill>
            </a:endParaRPr>
          </a:p>
        </p:txBody>
      </p:sp>
      <p:sp>
        <p:nvSpPr>
          <p:cNvPr id="18" name="Holder 4"/>
          <p:cNvSpPr>
            <a:spLocks noGrp="1"/>
          </p:cNvSpPr>
          <p:nvPr>
            <p:ph type="ftr" sz="quarter" idx="3"/>
          </p:nvPr>
        </p:nvSpPr>
        <p:spPr>
          <a:xfrm>
            <a:off x="11404218" y="6588978"/>
            <a:ext cx="658234" cy="84510"/>
          </a:xfrm>
          <a:prstGeom prst="rect">
            <a:avLst/>
          </a:prstGeom>
        </p:spPr>
        <p:txBody>
          <a:bodyPr wrap="square" lIns="0" tIns="0" rIns="0" bIns="0">
            <a:spAutoFit/>
          </a:bodyPr>
          <a:lstStyle>
            <a:lvl1pPr>
              <a:lnSpc>
                <a:spcPct val="100000"/>
              </a:lnSpc>
              <a:defRPr sz="549" b="0" i="0">
                <a:solidFill>
                  <a:schemeClr val="bg1">
                    <a:lumMod val="65000"/>
                  </a:schemeClr>
                </a:solidFill>
                <a:latin typeface="EYInterstate Light"/>
                <a:cs typeface="EYInterstate Light"/>
              </a:defRPr>
            </a:lvl1pPr>
          </a:lstStyle>
          <a:p>
            <a:pPr defTabSz="358765"/>
            <a:r>
              <a:rPr lang="en-US">
                <a:solidFill>
                  <a:prstClr val="white">
                    <a:lumMod val="65000"/>
                  </a:prstClr>
                </a:solidFill>
              </a:rPr>
              <a:t>Future Work Now</a:t>
            </a:r>
            <a:endParaRPr lang="en-US" dirty="0">
              <a:solidFill>
                <a:prstClr val="white">
                  <a:lumMod val="65000"/>
                </a:prstClr>
              </a:solidFill>
            </a:endParaRPr>
          </a:p>
        </p:txBody>
      </p:sp>
      <p:sp>
        <p:nvSpPr>
          <p:cNvPr id="5" name="hl"/>
          <p:cNvSpPr txBox="1"/>
          <p:nvPr userDrawn="1"/>
        </p:nvSpPr>
        <p:spPr>
          <a:xfrm>
            <a:off x="0" y="0"/>
            <a:ext cx="12198350" cy="369332"/>
          </a:xfrm>
          <a:prstGeom prst="rect">
            <a:avLst/>
          </a:prstGeom>
          <a:noFill/>
        </p:spPr>
        <p:txBody>
          <a:bodyPr vert="horz" rtlCol="0">
            <a:spAutoFit/>
          </a:bodyPr>
          <a:lstStyle/>
          <a:p>
            <a:endParaRPr lang="en-CA">
              <a:solidFill>
                <a:schemeClr val="tx1"/>
              </a:solidFill>
            </a:endParaRPr>
          </a:p>
        </p:txBody>
      </p:sp>
    </p:spTree>
    <p:extLst>
      <p:ext uri="{BB962C8B-B14F-4D97-AF65-F5344CB8AC3E}">
        <p14:creationId xmlns:p14="http://schemas.microsoft.com/office/powerpoint/2010/main" val="45718808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6" r:id="rId14"/>
    <p:sldLayoutId id="2147484038" r:id="rId15"/>
    <p:sldLayoutId id="2147484039" r:id="rId16"/>
    <p:sldLayoutId id="2147484040" r:id="rId17"/>
    <p:sldLayoutId id="2147484041" r:id="rId18"/>
    <p:sldLayoutId id="2147484042" r:id="rId19"/>
  </p:sldLayoutIdLst>
  <p:hf sldNum="0" hdr="0" dt="0"/>
  <p:txStyles>
    <p:titleStyle>
      <a:lvl1pPr>
        <a:defRPr sz="2276" kern="1200">
          <a:solidFill>
            <a:schemeClr val="tx1">
              <a:lumMod val="50000"/>
              <a:lumOff val="50000"/>
            </a:schemeClr>
          </a:solidFill>
          <a:latin typeface="EYInterstate Light"/>
          <a:ea typeface="+mn-ea"/>
          <a:cs typeface="EYInterstate Light"/>
        </a:defRPr>
      </a:lvl1pPr>
    </p:titleStyle>
    <p:bodyStyle>
      <a:lvl1pPr marL="223333" indent="-223333">
        <a:buClr>
          <a:srgbClr val="FED303"/>
        </a:buClr>
        <a:buSzPct val="50000"/>
        <a:buFont typeface="Lucida Grande"/>
        <a:buChar char="►"/>
        <a:defRPr sz="1569" b="0" i="0">
          <a:solidFill>
            <a:srgbClr val="7F7F7F"/>
          </a:solidFill>
          <a:latin typeface="EYInterstate Light"/>
          <a:cs typeface="EYInterstate Light"/>
        </a:defRPr>
      </a:lvl1pPr>
      <a:lvl2pPr marL="223333" indent="-223333">
        <a:buClr>
          <a:srgbClr val="FED303"/>
        </a:buClr>
        <a:buSzPct val="50000"/>
        <a:buFont typeface="Lucida Grande"/>
        <a:buChar char="►"/>
        <a:defRPr sz="1569" b="0" i="0">
          <a:solidFill>
            <a:srgbClr val="7F7F7F"/>
          </a:solidFill>
          <a:latin typeface="EYInterstate Light"/>
          <a:cs typeface="EYInterstate Light"/>
        </a:defRPr>
      </a:lvl2pPr>
      <a:lvl3pPr marL="223333" indent="-223333">
        <a:buClr>
          <a:srgbClr val="FED303"/>
        </a:buClr>
        <a:buSzPct val="50000"/>
        <a:buFont typeface="Lucida Grande"/>
        <a:buChar char="►"/>
        <a:defRPr sz="1569" b="0" i="0">
          <a:solidFill>
            <a:srgbClr val="7F7F7F"/>
          </a:solidFill>
          <a:latin typeface="EYInterstate Light"/>
          <a:cs typeface="EYInterstate Light"/>
        </a:defRPr>
      </a:lvl3pPr>
      <a:lvl4pPr marL="223333" indent="-223333">
        <a:buClr>
          <a:srgbClr val="FED303"/>
        </a:buClr>
        <a:buSzPct val="50000"/>
        <a:buFont typeface="Lucida Grande"/>
        <a:buChar char="►"/>
        <a:defRPr sz="1569" b="0" i="0">
          <a:solidFill>
            <a:srgbClr val="7F7F7F"/>
          </a:solidFill>
          <a:latin typeface="EYInterstate Light"/>
          <a:cs typeface="EYInterstate Light"/>
        </a:defRPr>
      </a:lvl4pPr>
      <a:lvl5pPr marL="223333" indent="-223333">
        <a:buClr>
          <a:srgbClr val="FED303"/>
        </a:buClr>
        <a:buSzPct val="50000"/>
        <a:buFont typeface="Lucida Grande"/>
        <a:buChar char="►"/>
        <a:defRPr sz="1569" b="0" i="0">
          <a:solidFill>
            <a:srgbClr val="7F7F7F"/>
          </a:solidFill>
          <a:latin typeface="EYInterstate Light"/>
          <a:cs typeface="EYInterstate Light"/>
        </a:defRPr>
      </a:lvl5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01600"/>
            <a:ext cx="10978515"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425600"/>
            <a:ext cx="10978515" cy="470001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452998" y="6519672"/>
            <a:ext cx="4581585"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solidFill>
                  <a:srgbClr val="646464"/>
                </a:solidFill>
              </a:rPr>
              <a:t>Presentation title</a:t>
            </a:r>
          </a:p>
        </p:txBody>
      </p:sp>
      <p:sp>
        <p:nvSpPr>
          <p:cNvPr id="7" name="TextBox 6"/>
          <p:cNvSpPr txBox="1"/>
          <p:nvPr/>
        </p:nvSpPr>
        <p:spPr>
          <a:xfrm>
            <a:off x="609918" y="6519672"/>
            <a:ext cx="885600" cy="201168"/>
          </a:xfrm>
          <a:prstGeom prst="rect">
            <a:avLst/>
          </a:prstGeom>
          <a:noFill/>
        </p:spPr>
        <p:txBody>
          <a:bodyPr wrap="square" lIns="0" tIns="0" rIns="0" bIns="0" rtlCol="0" anchor="t" anchorCtr="0">
            <a:noAutofit/>
          </a:bodyPr>
          <a:lstStyle/>
          <a:p>
            <a:r>
              <a:rPr lang="en-GB" sz="1100" dirty="0">
                <a:solidFill>
                  <a:srgbClr val="646464"/>
                </a:solidFill>
              </a:rPr>
              <a:t>Page </a:t>
            </a:r>
            <a:fld id="{9AE4D82F-B047-469B-AC52-A46321747EAF}" type="slidenum">
              <a:rPr lang="en-GB" sz="1100" smtClean="0">
                <a:solidFill>
                  <a:srgbClr val="646464"/>
                </a:solidFill>
              </a:rPr>
              <a:pPr/>
              <a:t>‹#›</a:t>
            </a:fld>
            <a:endParaRPr lang="en-GB" sz="1100" dirty="0">
              <a:solidFill>
                <a:srgbClr val="646464"/>
              </a:solidFill>
            </a:endParaRPr>
          </a:p>
        </p:txBody>
      </p:sp>
      <p:sp>
        <p:nvSpPr>
          <p:cNvPr id="4" name="Date Placeholder 3"/>
          <p:cNvSpPr>
            <a:spLocks noGrp="1"/>
          </p:cNvSpPr>
          <p:nvPr>
            <p:ph type="dt" sz="half" idx="2"/>
          </p:nvPr>
        </p:nvSpPr>
        <p:spPr>
          <a:xfrm>
            <a:off x="1495518" y="6519672"/>
            <a:ext cx="1371600" cy="201168"/>
          </a:xfrm>
          <a:prstGeom prst="rect">
            <a:avLst/>
          </a:prstGeom>
        </p:spPr>
        <p:txBody>
          <a:bodyPr vert="horz" wrap="none" lIns="0" tIns="0" rIns="0" bIns="0" rtlCol="0" anchor="t" anchorCtr="0"/>
          <a:lstStyle>
            <a:lvl1pPr algn="l">
              <a:defRPr sz="1100">
                <a:solidFill>
                  <a:schemeClr val="bg1"/>
                </a:solidFill>
                <a:latin typeface="+mn-lt"/>
              </a:defRPr>
            </a:lvl1pPr>
          </a:lstStyle>
          <a:p>
            <a:r>
              <a:rPr lang="en-US" dirty="0">
                <a:solidFill>
                  <a:srgbClr val="646464"/>
                </a:solidFill>
              </a:rPr>
              <a:t>1 January 2014</a:t>
            </a: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90960" y="6327648"/>
            <a:ext cx="399919" cy="408838"/>
          </a:xfrm>
          <a:prstGeom prst="rect">
            <a:avLst/>
          </a:prstGeom>
        </p:spPr>
      </p:pic>
      <p:sp>
        <p:nvSpPr>
          <p:cNvPr id="6" name="hl"/>
          <p:cNvSpPr txBox="1"/>
          <p:nvPr userDrawn="1"/>
        </p:nvSpPr>
        <p:spPr>
          <a:xfrm>
            <a:off x="0" y="0"/>
            <a:ext cx="12198350" cy="193899"/>
          </a:xfrm>
          <a:prstGeom prst="rect">
            <a:avLst/>
          </a:prstGeom>
          <a:noFill/>
        </p:spPr>
        <p:txBody>
          <a:bodyPr vert="horz"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endParaRPr>
          </a:p>
        </p:txBody>
      </p:sp>
    </p:spTree>
    <p:extLst>
      <p:ext uri="{BB962C8B-B14F-4D97-AF65-F5344CB8AC3E}">
        <p14:creationId xmlns:p14="http://schemas.microsoft.com/office/powerpoint/2010/main" val="246720418"/>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Lst>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7.jpe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3.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80.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80.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80.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97.xml"/><Relationship Id="rId6" Type="http://schemas.openxmlformats.org/officeDocument/2006/relationships/image" Target="../media/image70.png"/><Relationship Id="rId5" Type="http://schemas.openxmlformats.org/officeDocument/2006/relationships/image" Target="../media/image69.jp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7.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2.png"/><Relationship Id="rId1" Type="http://schemas.openxmlformats.org/officeDocument/2006/relationships/slideLayout" Target="../slideLayouts/slideLayout297.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9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2.png"/><Relationship Id="rId1" Type="http://schemas.openxmlformats.org/officeDocument/2006/relationships/slideLayout" Target="../slideLayouts/slideLayout297.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97.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2.png"/><Relationship Id="rId1" Type="http://schemas.openxmlformats.org/officeDocument/2006/relationships/slideLayout" Target="../slideLayouts/slideLayout297.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9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2.png"/><Relationship Id="rId1" Type="http://schemas.openxmlformats.org/officeDocument/2006/relationships/slideLayout" Target="../slideLayouts/slideLayout297.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29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2.png"/><Relationship Id="rId1" Type="http://schemas.openxmlformats.org/officeDocument/2006/relationships/slideLayout" Target="../slideLayouts/slideLayout297.xml"/><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9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5533"/>
          <a:stretch/>
        </p:blipFill>
        <p:spPr>
          <a:xfrm>
            <a:off x="-19050" y="-25401"/>
            <a:ext cx="12249149" cy="6896101"/>
          </a:xfrm>
          <a:prstGeom prst="rect">
            <a:avLst/>
          </a:prstGeom>
          <a:solidFill>
            <a:srgbClr val="999999"/>
          </a:solidFill>
        </p:spPr>
      </p:pic>
      <p:sp>
        <p:nvSpPr>
          <p:cNvPr id="4" name="Text Box 2"/>
          <p:cNvSpPr txBox="1">
            <a:spLocks noChangeArrowheads="1"/>
          </p:cNvSpPr>
          <p:nvPr/>
        </p:nvSpPr>
        <p:spPr bwMode="auto">
          <a:xfrm>
            <a:off x="-19051" y="5629275"/>
            <a:ext cx="12249149" cy="1241425"/>
          </a:xfrm>
          <a:prstGeom prst="rect">
            <a:avLst/>
          </a:prstGeom>
          <a:solidFill>
            <a:srgbClr val="808080">
              <a:alpha val="80000"/>
            </a:srgbClr>
          </a:solidFill>
          <a:ln w="9525">
            <a:noFill/>
            <a:miter lim="800000"/>
            <a:headEnd/>
            <a:tailEnd/>
          </a:ln>
        </p:spPr>
        <p:txBody>
          <a:bodyPr rot="0" vert="horz" wrap="square" lIns="540000" tIns="0" rIns="540000" bIns="0" anchor="ctr" anchorCtr="0">
            <a:noAutofit/>
          </a:bodyPr>
          <a:lstStyle/>
          <a:p>
            <a:pPr>
              <a:tabLst>
                <a:tab pos="4371975" algn="l"/>
                <a:tab pos="11517313" algn="r"/>
              </a:tabLst>
            </a:pPr>
            <a:r>
              <a:rPr lang="en-CA" sz="2400" b="1" dirty="0" smtClean="0">
                <a:solidFill>
                  <a:srgbClr val="FFFFFF"/>
                </a:solidFill>
                <a:effectLst/>
                <a:latin typeface="EYInterstate Light" panose="02000506000000020004" pitchFamily="2" charset="0"/>
                <a:ea typeface="Times New Roman" panose="02020603050405020304" pitchFamily="18" charset="0"/>
                <a:cs typeface="Arial" panose="020B0604020202020204" pitchFamily="34" charset="0"/>
              </a:rPr>
              <a:t>NextGen HR and Pay </a:t>
            </a:r>
            <a:r>
              <a:rPr lang="en-CA" sz="2400" b="1" smtClean="0">
                <a:solidFill>
                  <a:srgbClr val="FFFFFF"/>
                </a:solidFill>
                <a:effectLst/>
                <a:latin typeface="EYInterstate Light" panose="02000506000000020004" pitchFamily="2" charset="0"/>
                <a:ea typeface="Times New Roman" panose="02020603050405020304" pitchFamily="18" charset="0"/>
                <a:cs typeface="Arial" panose="020B0604020202020204" pitchFamily="34" charset="0"/>
              </a:rPr>
              <a:t>Project – Employee Engagement Workshop</a:t>
            </a:r>
            <a:endParaRPr lang="en-CA" sz="2400" b="1" dirty="0">
              <a:solidFill>
                <a:srgbClr val="FFFFFF"/>
              </a:solidFill>
              <a:effectLst/>
              <a:latin typeface="EYInterstate Light" panose="02000506000000020004" pitchFamily="2" charset="0"/>
              <a:ea typeface="Times New Roman" panose="02020603050405020304" pitchFamily="18" charset="0"/>
              <a:cs typeface="Arial" panose="020B0604020202020204" pitchFamily="34" charset="0"/>
            </a:endParaRPr>
          </a:p>
          <a:p>
            <a:pPr>
              <a:tabLst>
                <a:tab pos="4371975" algn="l"/>
                <a:tab pos="11517313" algn="r"/>
              </a:tabLst>
            </a:pPr>
            <a:r>
              <a:rPr lang="en-CA" sz="2400" baseline="4000" dirty="0">
                <a:solidFill>
                  <a:srgbClr val="FFFFFF"/>
                </a:solidFill>
                <a:latin typeface="EYInterstate Light" panose="02000506000000020004" pitchFamily="2" charset="0"/>
                <a:ea typeface="Times New Roman" panose="02020603050405020304" pitchFamily="18" charset="0"/>
                <a:cs typeface="Arial" panose="020B0604020202020204" pitchFamily="34" charset="0"/>
              </a:rPr>
              <a:t>Government of Canada    </a:t>
            </a:r>
            <a:r>
              <a:rPr lang="en-CA" baseline="8000" dirty="0">
                <a:solidFill>
                  <a:srgbClr val="FFFFFF"/>
                </a:solidFill>
                <a:latin typeface="EYInterstate Light" panose="02000506000000020004" pitchFamily="2" charset="0"/>
                <a:ea typeface="Times New Roman" panose="02020603050405020304" pitchFamily="18" charset="0"/>
                <a:cs typeface="Arial" panose="020B0604020202020204" pitchFamily="34" charset="0"/>
              </a:rPr>
              <a:t>|    September 20th, 2018</a:t>
            </a:r>
            <a:endParaRPr lang="en-CA" sz="2400" baseline="8000" dirty="0">
              <a:solidFill>
                <a:srgbClr val="999999"/>
              </a:solidFill>
              <a:effectLst/>
              <a:latin typeface="EYInterstate Light" panose="02000506000000020004" pitchFamily="2" charset="0"/>
              <a:ea typeface="Times New Roman" panose="02020603050405020304" pitchFamily="18" charset="0"/>
              <a:cs typeface="Arial" panose="020B0604020202020204" pitchFamily="34" charset="0"/>
            </a:endParaRPr>
          </a:p>
        </p:txBody>
      </p:sp>
      <p:cxnSp>
        <p:nvCxnSpPr>
          <p:cNvPr id="6" name="Straight Connector 5"/>
          <p:cNvCxnSpPr/>
          <p:nvPr/>
        </p:nvCxnSpPr>
        <p:spPr>
          <a:xfrm flipH="1">
            <a:off x="-19051" y="5629274"/>
            <a:ext cx="12249149"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977988"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7" name="Rectangle 6"/>
          <p:cNvSpPr/>
          <p:nvPr/>
        </p:nvSpPr>
        <p:spPr>
          <a:xfrm>
            <a:off x="5977988"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Tree>
    <p:extLst>
      <p:ext uri="{BB962C8B-B14F-4D97-AF65-F5344CB8AC3E}">
        <p14:creationId xmlns:p14="http://schemas.microsoft.com/office/powerpoint/2010/main" val="324471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08" y="1158049"/>
            <a:ext cx="6459523" cy="5017623"/>
          </a:xfrm>
          <a:prstGeom prst="rect">
            <a:avLst/>
          </a:prstGeom>
        </p:spPr>
      </p:pic>
    </p:spTree>
    <p:extLst>
      <p:ext uri="{BB962C8B-B14F-4D97-AF65-F5344CB8AC3E}">
        <p14:creationId xmlns:p14="http://schemas.microsoft.com/office/powerpoint/2010/main" val="60137278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4411" t="9340" r="51" b="10111"/>
          <a:stretch/>
        </p:blipFill>
        <p:spPr>
          <a:xfrm>
            <a:off x="-43543" y="0"/>
            <a:ext cx="12260943" cy="6886020"/>
          </a:xfrm>
          <a:prstGeom prst="rect">
            <a:avLst/>
          </a:prstGeom>
        </p:spPr>
      </p:pic>
      <p:sp>
        <p:nvSpPr>
          <p:cNvPr id="16" name="Freeform 15"/>
          <p:cNvSpPr/>
          <p:nvPr/>
        </p:nvSpPr>
        <p:spPr>
          <a:xfrm flipH="1">
            <a:off x="9816808"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flipH="1">
            <a:off x="10745494" y="38462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18" name="Freeform 17"/>
          <p:cNvSpPr/>
          <p:nvPr/>
        </p:nvSpPr>
        <p:spPr>
          <a:xfrm>
            <a:off x="8494061"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flipH="1">
            <a:off x="8667096"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1" name="Freeform 20"/>
          <p:cNvSpPr/>
          <p:nvPr/>
        </p:nvSpPr>
        <p:spPr>
          <a:xfrm>
            <a:off x="5914835" y="3019592"/>
            <a:ext cx="204396" cy="3861996"/>
          </a:xfrm>
          <a:custGeom>
            <a:avLst/>
            <a:gdLst>
              <a:gd name="connsiteX0" fmla="*/ 204396 w 204396"/>
              <a:gd name="connsiteY0" fmla="*/ 3861996 h 3861996"/>
              <a:gd name="connsiteX1" fmla="*/ 204396 w 204396"/>
              <a:gd name="connsiteY1" fmla="*/ 204396 h 3861996"/>
              <a:gd name="connsiteX2" fmla="*/ 0 w 204396"/>
              <a:gd name="connsiteY2" fmla="*/ 0 h 3861996"/>
            </a:gdLst>
            <a:ahLst/>
            <a:cxnLst>
              <a:cxn ang="0">
                <a:pos x="connsiteX0" y="connsiteY0"/>
              </a:cxn>
              <a:cxn ang="0">
                <a:pos x="connsiteX1" y="connsiteY1"/>
              </a:cxn>
              <a:cxn ang="0">
                <a:pos x="connsiteX2" y="connsiteY2"/>
              </a:cxn>
            </a:cxnLst>
            <a:rect l="l" t="t" r="r" b="b"/>
            <a:pathLst>
              <a:path w="204396" h="3861996">
                <a:moveTo>
                  <a:pt x="204396" y="3861996"/>
                </a:moveTo>
                <a:lnTo>
                  <a:pt x="204396" y="204396"/>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flipH="1">
            <a:off x="5635434" y="2740191"/>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6" name="Freeform 25"/>
          <p:cNvSpPr/>
          <p:nvPr/>
        </p:nvSpPr>
        <p:spPr>
          <a:xfrm>
            <a:off x="4780200"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reeform 28"/>
          <p:cNvSpPr/>
          <p:nvPr/>
        </p:nvSpPr>
        <p:spPr>
          <a:xfrm flipH="1">
            <a:off x="3520403"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3239417"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7" name="Oval 26"/>
          <p:cNvSpPr/>
          <p:nvPr/>
        </p:nvSpPr>
        <p:spPr>
          <a:xfrm>
            <a:off x="6845197"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8" name="Freeform 27"/>
          <p:cNvSpPr/>
          <p:nvPr/>
        </p:nvSpPr>
        <p:spPr>
          <a:xfrm>
            <a:off x="7135196"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30"/>
          <p:cNvSpPr/>
          <p:nvPr/>
        </p:nvSpPr>
        <p:spPr>
          <a:xfrm>
            <a:off x="1555132"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Freeform 36"/>
          <p:cNvSpPr/>
          <p:nvPr/>
        </p:nvSpPr>
        <p:spPr>
          <a:xfrm rot="10800000">
            <a:off x="-55426" y="-13271"/>
            <a:ext cx="12276000" cy="1786595"/>
          </a:xfrm>
          <a:custGeom>
            <a:avLst/>
            <a:gdLst>
              <a:gd name="connsiteX0" fmla="*/ 12198350 w 12217400"/>
              <a:gd name="connsiteY0" fmla="*/ 1786595 h 1786595"/>
              <a:gd name="connsiteX1" fmla="*/ 0 w 12217400"/>
              <a:gd name="connsiteY1" fmla="*/ 1786595 h 1786595"/>
              <a:gd name="connsiteX2" fmla="*/ 0 w 12217400"/>
              <a:gd name="connsiteY2" fmla="*/ 1017981 h 1786595"/>
              <a:gd name="connsiteX3" fmla="*/ 0 w 12217400"/>
              <a:gd name="connsiteY3" fmla="*/ 1013092 h 1786595"/>
              <a:gd name="connsiteX4" fmla="*/ 0 w 12217400"/>
              <a:gd name="connsiteY4" fmla="*/ 0 h 1786595"/>
              <a:gd name="connsiteX5" fmla="*/ 12158724 w 12217400"/>
              <a:gd name="connsiteY5" fmla="*/ 1013092 h 1786595"/>
              <a:gd name="connsiteX6" fmla="*/ 12198350 w 12217400"/>
              <a:gd name="connsiteY6" fmla="*/ 1013092 h 1786595"/>
              <a:gd name="connsiteX7" fmla="*/ 12198350 w 12217400"/>
              <a:gd name="connsiteY7" fmla="*/ 1016394 h 1786595"/>
              <a:gd name="connsiteX8" fmla="*/ 12217400 w 12217400"/>
              <a:gd name="connsiteY8" fmla="*/ 1017981 h 1786595"/>
              <a:gd name="connsiteX9" fmla="*/ 12198350 w 12217400"/>
              <a:gd name="connsiteY9" fmla="*/ 1017981 h 17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7400" h="1786595">
                <a:moveTo>
                  <a:pt x="12198350" y="1786595"/>
                </a:moveTo>
                <a:lnTo>
                  <a:pt x="0" y="1786595"/>
                </a:lnTo>
                <a:lnTo>
                  <a:pt x="0" y="1017981"/>
                </a:lnTo>
                <a:lnTo>
                  <a:pt x="0" y="1013092"/>
                </a:lnTo>
                <a:lnTo>
                  <a:pt x="0" y="0"/>
                </a:lnTo>
                <a:lnTo>
                  <a:pt x="12158724" y="1013092"/>
                </a:lnTo>
                <a:lnTo>
                  <a:pt x="12198350" y="1013092"/>
                </a:lnTo>
                <a:lnTo>
                  <a:pt x="12198350" y="1016394"/>
                </a:lnTo>
                <a:lnTo>
                  <a:pt x="12217400" y="1017981"/>
                </a:lnTo>
                <a:lnTo>
                  <a:pt x="12198350" y="1017981"/>
                </a:lnTo>
                <a:close/>
              </a:path>
            </a:pathLst>
          </a:custGeom>
          <a:solidFill>
            <a:srgbClr val="969696">
              <a:alpha val="8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CA" sz="1200" dirty="0">
              <a:solidFill>
                <a:schemeClr val="tx1"/>
              </a:solidFill>
            </a:endParaRPr>
          </a:p>
        </p:txBody>
      </p:sp>
      <p:sp>
        <p:nvSpPr>
          <p:cNvPr id="38" name="TextBox 37"/>
          <p:cNvSpPr txBox="1"/>
          <p:nvPr/>
        </p:nvSpPr>
        <p:spPr>
          <a:xfrm>
            <a:off x="0" y="352216"/>
            <a:ext cx="12198350" cy="400110"/>
          </a:xfrm>
          <a:prstGeom prst="rect">
            <a:avLst/>
          </a:prstGeom>
          <a:noFill/>
        </p:spPr>
        <p:txBody>
          <a:bodyPr wrap="square" lIns="0" tIns="0" rIns="0" bIns="0" rtlCol="0" anchor="t" anchorCtr="0">
            <a:spAutoFit/>
          </a:bodyPr>
          <a:lstStyle/>
          <a:p>
            <a:pPr algn="ctr"/>
            <a:r>
              <a:rPr lang="en-GB" sz="2600" dirty="0">
                <a:solidFill>
                  <a:schemeClr val="tx2"/>
                </a:solidFill>
                <a:latin typeface="EYInterstate" panose="02000503020000020004" pitchFamily="2" charset="0"/>
              </a:rPr>
              <a:t>Vision</a:t>
            </a:r>
          </a:p>
        </p:txBody>
      </p:sp>
      <p:sp>
        <p:nvSpPr>
          <p:cNvPr id="23" name="Oval 22"/>
          <p:cNvSpPr/>
          <p:nvPr/>
        </p:nvSpPr>
        <p:spPr>
          <a:xfrm>
            <a:off x="1281818" y="3865854"/>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grpSp>
        <p:nvGrpSpPr>
          <p:cNvPr id="20" name="Group 19"/>
          <p:cNvGrpSpPr/>
          <p:nvPr/>
        </p:nvGrpSpPr>
        <p:grpSpPr>
          <a:xfrm>
            <a:off x="4303841" y="2870716"/>
            <a:ext cx="585235" cy="585235"/>
            <a:chOff x="3057925" y="3581400"/>
            <a:chExt cx="690010" cy="690010"/>
          </a:xfrm>
        </p:grpSpPr>
        <p:sp>
          <p:nvSpPr>
            <p:cNvPr id="25" name="Oval 24"/>
            <p:cNvSpPr/>
            <p:nvPr/>
          </p:nvSpPr>
          <p:spPr>
            <a:xfrm>
              <a:off x="3057925" y="3581400"/>
              <a:ext cx="690010" cy="690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050" dirty="0">
                <a:solidFill>
                  <a:schemeClr val="tx1"/>
                </a:solidFill>
              </a:endParaRPr>
            </a:p>
          </p:txBody>
        </p:sp>
        <p:sp>
          <p:nvSpPr>
            <p:cNvPr id="32" name="Text Placeholder 5"/>
            <p:cNvSpPr txBox="1">
              <a:spLocks/>
            </p:cNvSpPr>
            <p:nvPr/>
          </p:nvSpPr>
          <p:spPr>
            <a:xfrm>
              <a:off x="3181612" y="3654246"/>
              <a:ext cx="442635" cy="544317"/>
            </a:xfrm>
            <a:prstGeom prst="rect">
              <a:avLst/>
            </a:prstGeom>
            <a:ln w="28575">
              <a:noFill/>
            </a:ln>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4B4B4B"/>
                  </a:solidFill>
                  <a:latin typeface="EYInterstate Light" panose="02000506000000020004" pitchFamily="2" charset="0"/>
                </a:rPr>
                <a:t>3</a:t>
              </a:r>
            </a:p>
          </p:txBody>
        </p:sp>
      </p:gr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r="50038"/>
          <a:stretch/>
        </p:blipFill>
        <p:spPr>
          <a:xfrm>
            <a:off x="11558294" y="133702"/>
            <a:ext cx="646406" cy="1450839"/>
          </a:xfrm>
          <a:prstGeom prst="rect">
            <a:avLst/>
          </a:prstGeom>
        </p:spPr>
      </p:pic>
    </p:spTree>
    <p:extLst>
      <p:ext uri="{BB962C8B-B14F-4D97-AF65-F5344CB8AC3E}">
        <p14:creationId xmlns:p14="http://schemas.microsoft.com/office/powerpoint/2010/main" val="194231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stCxn id="114" idx="5"/>
            <a:endCxn id="123" idx="1"/>
          </p:cNvCxnSpPr>
          <p:nvPr/>
        </p:nvCxnSpPr>
        <p:spPr>
          <a:xfrm>
            <a:off x="2977695" y="2358801"/>
            <a:ext cx="5330876" cy="3304837"/>
          </a:xfrm>
          <a:prstGeom prst="line">
            <a:avLst/>
          </a:prstGeom>
          <a:ln w="19050">
            <a:solidFill>
              <a:schemeClr val="accent4"/>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20" idx="3"/>
            <a:endCxn id="117" idx="7"/>
          </p:cNvCxnSpPr>
          <p:nvPr/>
        </p:nvCxnSpPr>
        <p:spPr>
          <a:xfrm flipH="1">
            <a:off x="2977695" y="2358801"/>
            <a:ext cx="5330876" cy="3247577"/>
          </a:xfrm>
          <a:prstGeom prst="line">
            <a:avLst/>
          </a:prstGeom>
          <a:ln w="19050">
            <a:solidFill>
              <a:schemeClr val="accent4"/>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583944" y="1339605"/>
            <a:ext cx="2225725" cy="1170765"/>
            <a:chOff x="4820721" y="718649"/>
            <a:chExt cx="2704095" cy="980398"/>
          </a:xfrm>
        </p:grpSpPr>
        <p:sp>
          <p:nvSpPr>
            <p:cNvPr id="71" name="Rectangle 70"/>
            <p:cNvSpPr/>
            <p:nvPr/>
          </p:nvSpPr>
          <p:spPr>
            <a:xfrm>
              <a:off x="5069686" y="777112"/>
              <a:ext cx="2455130" cy="847509"/>
            </a:xfrm>
            <a:prstGeom prst="rect">
              <a:avLst/>
            </a:prstGeom>
            <a:noFill/>
          </p:spPr>
          <p:txBody>
            <a:bodyPr wrap="square" lIns="0" tIns="0" rIns="0" bIns="0">
              <a:spAutoFit/>
            </a:bodyPr>
            <a:lstStyle/>
            <a:p>
              <a:pPr defTabSz="810346">
                <a:lnSpc>
                  <a:spcPct val="90000"/>
                </a:lnSpc>
              </a:pPr>
              <a:r>
                <a:rPr lang="en-GB" sz="2177" kern="0" dirty="0">
                  <a:solidFill>
                    <a:srgbClr val="E60F2D"/>
                  </a:solidFill>
                  <a:latin typeface="EYInterstate Light" panose="02000506000000020004" pitchFamily="2" charset="0"/>
                </a:rPr>
                <a:t>94% </a:t>
              </a:r>
              <a:r>
                <a:rPr lang="en-GB" sz="1244" kern="0" dirty="0">
                  <a:solidFill>
                    <a:srgbClr val="4B4B4B"/>
                  </a:solidFill>
                  <a:latin typeface="EYInterstate Light" panose="02000506000000020004" pitchFamily="2" charset="0"/>
                </a:rPr>
                <a:t>of the worlds most </a:t>
              </a:r>
              <a:r>
                <a:rPr lang="en-GB" sz="1244" b="1" kern="0" dirty="0">
                  <a:solidFill>
                    <a:srgbClr val="4B4B4B"/>
                  </a:solidFill>
                  <a:latin typeface="EYInterstate Light" panose="02000506000000020004" pitchFamily="2" charset="0"/>
                </a:rPr>
                <a:t>admired organizations </a:t>
              </a:r>
              <a:r>
                <a:rPr lang="en-GB" sz="1398" kern="0" dirty="0">
                  <a:solidFill>
                    <a:srgbClr val="4B4B4B"/>
                  </a:solidFill>
                  <a:latin typeface="EYInterstate Light" panose="02000506000000020004" pitchFamily="2" charset="0"/>
                </a:rPr>
                <a:t>said </a:t>
              </a:r>
              <a:r>
                <a:rPr lang="en-GB" sz="1244" kern="0" dirty="0">
                  <a:solidFill>
                    <a:srgbClr val="4B4B4B"/>
                  </a:solidFill>
                  <a:latin typeface="EYInterstate Light" panose="02000506000000020004" pitchFamily="2" charset="0"/>
                </a:rPr>
                <a:t>that engaged employees is a source of competitive advantage</a:t>
              </a:r>
            </a:p>
          </p:txBody>
        </p:sp>
        <p:sp>
          <p:nvSpPr>
            <p:cNvPr id="72" name="Freeform 6"/>
            <p:cNvSpPr>
              <a:spLocks noChangeAspect="1" noEditPoints="1"/>
            </p:cNvSpPr>
            <p:nvPr/>
          </p:nvSpPr>
          <p:spPr bwMode="auto">
            <a:xfrm>
              <a:off x="4820721" y="718649"/>
              <a:ext cx="210185" cy="163362"/>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dirty="0">
                <a:solidFill>
                  <a:srgbClr val="4B4B4B"/>
                </a:solidFill>
                <a:latin typeface="EYInterstate Light" panose="02000506000000020004" pitchFamily="2" charset="0"/>
              </a:endParaRPr>
            </a:p>
          </p:txBody>
        </p:sp>
        <p:sp>
          <p:nvSpPr>
            <p:cNvPr id="73" name="Freeform 6"/>
            <p:cNvSpPr>
              <a:spLocks noChangeAspect="1" noEditPoints="1"/>
            </p:cNvSpPr>
            <p:nvPr/>
          </p:nvSpPr>
          <p:spPr bwMode="auto">
            <a:xfrm rot="10800000">
              <a:off x="6142139" y="1535684"/>
              <a:ext cx="210185" cy="163363"/>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a:solidFill>
                  <a:srgbClr val="4B4B4B"/>
                </a:solidFill>
                <a:latin typeface="EYInterstate Light" panose="02000506000000020004" pitchFamily="2" charset="0"/>
              </a:endParaRPr>
            </a:p>
          </p:txBody>
        </p:sp>
      </p:grpSp>
      <p:grpSp>
        <p:nvGrpSpPr>
          <p:cNvPr id="74" name="Group 73"/>
          <p:cNvGrpSpPr/>
          <p:nvPr/>
        </p:nvGrpSpPr>
        <p:grpSpPr>
          <a:xfrm>
            <a:off x="7811830" y="2934479"/>
            <a:ext cx="2154626" cy="531408"/>
            <a:chOff x="4820721" y="718649"/>
            <a:chExt cx="2704095" cy="539746"/>
          </a:xfrm>
        </p:grpSpPr>
        <p:sp>
          <p:nvSpPr>
            <p:cNvPr id="75" name="Rectangle 74"/>
            <p:cNvSpPr/>
            <p:nvPr/>
          </p:nvSpPr>
          <p:spPr>
            <a:xfrm>
              <a:off x="5069687" y="777112"/>
              <a:ext cx="2455129" cy="481283"/>
            </a:xfrm>
            <a:prstGeom prst="rect">
              <a:avLst/>
            </a:prstGeom>
            <a:noFill/>
          </p:spPr>
          <p:txBody>
            <a:bodyPr wrap="square" lIns="0" tIns="0" rIns="0" bIns="0">
              <a:spAutoFit/>
            </a:bodyPr>
            <a:lstStyle/>
            <a:p>
              <a:pPr defTabSz="810346">
                <a:lnSpc>
                  <a:spcPct val="90000"/>
                </a:lnSpc>
              </a:pPr>
              <a:r>
                <a:rPr lang="en-GB" sz="2177" kern="0" dirty="0">
                  <a:solidFill>
                    <a:srgbClr val="E60F2D"/>
                  </a:solidFill>
                  <a:latin typeface="EYInterstate Light" panose="02000506000000020004" pitchFamily="2" charset="0"/>
                </a:rPr>
                <a:t>87% </a:t>
              </a:r>
              <a:r>
                <a:rPr lang="en-GB" sz="1244" kern="0" dirty="0">
                  <a:solidFill>
                    <a:srgbClr val="4B4B4B"/>
                  </a:solidFill>
                  <a:latin typeface="EYInterstate Light" panose="02000506000000020004" pitchFamily="2" charset="0"/>
                </a:rPr>
                <a:t>less likely to leave </a:t>
              </a:r>
              <a:r>
                <a:rPr lang="en-GB" sz="1244" b="1" kern="0" dirty="0">
                  <a:solidFill>
                    <a:srgbClr val="4B4B4B"/>
                  </a:solidFill>
                  <a:latin typeface="EYInterstate Light" panose="02000506000000020004" pitchFamily="2" charset="0"/>
                </a:rPr>
                <a:t>if you’re engaged</a:t>
              </a:r>
              <a:endParaRPr lang="en-GB" sz="1398" kern="0" dirty="0">
                <a:solidFill>
                  <a:srgbClr val="4B4B4B"/>
                </a:solidFill>
                <a:latin typeface="EYInterstate Light" panose="02000506000000020004" pitchFamily="2" charset="0"/>
              </a:endParaRPr>
            </a:p>
          </p:txBody>
        </p:sp>
        <p:sp>
          <p:nvSpPr>
            <p:cNvPr id="76" name="Freeform 6"/>
            <p:cNvSpPr>
              <a:spLocks noChangeAspect="1" noEditPoints="1"/>
            </p:cNvSpPr>
            <p:nvPr/>
          </p:nvSpPr>
          <p:spPr bwMode="auto">
            <a:xfrm>
              <a:off x="4820721" y="718649"/>
              <a:ext cx="210185" cy="163362"/>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dirty="0">
                <a:solidFill>
                  <a:srgbClr val="4B4B4B"/>
                </a:solidFill>
                <a:latin typeface="EYInterstate Light" panose="02000506000000020004" pitchFamily="2" charset="0"/>
              </a:endParaRPr>
            </a:p>
          </p:txBody>
        </p:sp>
        <p:sp>
          <p:nvSpPr>
            <p:cNvPr id="77" name="Freeform 6"/>
            <p:cNvSpPr>
              <a:spLocks noChangeAspect="1" noEditPoints="1"/>
            </p:cNvSpPr>
            <p:nvPr/>
          </p:nvSpPr>
          <p:spPr bwMode="auto">
            <a:xfrm rot="10800000">
              <a:off x="6718226" y="1094877"/>
              <a:ext cx="210185" cy="163363"/>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a:solidFill>
                  <a:srgbClr val="4B4B4B"/>
                </a:solidFill>
                <a:latin typeface="EYInterstate Light" panose="02000506000000020004" pitchFamily="2" charset="0"/>
              </a:endParaRPr>
            </a:p>
          </p:txBody>
        </p:sp>
      </p:grpSp>
      <p:grpSp>
        <p:nvGrpSpPr>
          <p:cNvPr id="78" name="Group 77"/>
          <p:cNvGrpSpPr/>
          <p:nvPr/>
        </p:nvGrpSpPr>
        <p:grpSpPr>
          <a:xfrm>
            <a:off x="5666212" y="5884636"/>
            <a:ext cx="2355006" cy="596871"/>
            <a:chOff x="6170613" y="1655443"/>
            <a:chExt cx="3029673" cy="767862"/>
          </a:xfrm>
        </p:grpSpPr>
        <p:grpSp>
          <p:nvGrpSpPr>
            <p:cNvPr id="80" name="Group 79"/>
            <p:cNvGrpSpPr/>
            <p:nvPr/>
          </p:nvGrpSpPr>
          <p:grpSpPr>
            <a:xfrm>
              <a:off x="6170613" y="1655443"/>
              <a:ext cx="3029673" cy="590512"/>
              <a:chOff x="4820721" y="693701"/>
              <a:chExt cx="3437039" cy="669912"/>
            </a:xfrm>
          </p:grpSpPr>
          <p:sp>
            <p:nvSpPr>
              <p:cNvPr id="82" name="Rectangle 81"/>
              <p:cNvSpPr/>
              <p:nvPr/>
            </p:nvSpPr>
            <p:spPr>
              <a:xfrm>
                <a:off x="5069683" y="693701"/>
                <a:ext cx="2977891" cy="404271"/>
              </a:xfrm>
              <a:prstGeom prst="rect">
                <a:avLst/>
              </a:prstGeom>
              <a:noFill/>
            </p:spPr>
            <p:txBody>
              <a:bodyPr wrap="square" lIns="0" tIns="0" rIns="0" bIns="0">
                <a:spAutoFit/>
              </a:bodyPr>
              <a:lstStyle/>
              <a:p>
                <a:pPr defTabSz="810346">
                  <a:lnSpc>
                    <a:spcPct val="90000"/>
                  </a:lnSpc>
                </a:pPr>
                <a:r>
                  <a:rPr lang="en-GB" sz="1244" kern="0" dirty="0">
                    <a:solidFill>
                      <a:srgbClr val="4B4B4B"/>
                    </a:solidFill>
                    <a:latin typeface="EYInterstate Light" panose="02000506000000020004" pitchFamily="2" charset="0"/>
                  </a:rPr>
                  <a:t>74% of </a:t>
                </a:r>
                <a:r>
                  <a:rPr lang="en-GB" sz="2000" kern="0" dirty="0">
                    <a:solidFill>
                      <a:srgbClr val="E60F2D"/>
                    </a:solidFill>
                    <a:latin typeface="EYInterstate Light" panose="02000506000000020004" pitchFamily="2" charset="0"/>
                  </a:rPr>
                  <a:t>Generation Z</a:t>
                </a:r>
              </a:p>
            </p:txBody>
          </p:sp>
          <p:sp>
            <p:nvSpPr>
              <p:cNvPr id="84" name="Rectangle 83"/>
              <p:cNvSpPr/>
              <p:nvPr/>
            </p:nvSpPr>
            <p:spPr>
              <a:xfrm>
                <a:off x="4820721" y="1035978"/>
                <a:ext cx="3112218" cy="276682"/>
              </a:xfrm>
              <a:prstGeom prst="rect">
                <a:avLst/>
              </a:prstGeom>
              <a:noFill/>
            </p:spPr>
            <p:txBody>
              <a:bodyPr wrap="square" lIns="81063" tIns="40532" rIns="81063" bIns="40532">
                <a:spAutoFit/>
              </a:bodyPr>
              <a:lstStyle/>
              <a:p>
                <a:pPr algn="r" defTabSz="810346">
                  <a:lnSpc>
                    <a:spcPct val="90000"/>
                  </a:lnSpc>
                </a:pPr>
                <a:r>
                  <a:rPr lang="en-GB" sz="778" kern="0" dirty="0">
                    <a:solidFill>
                      <a:srgbClr val="4B4B4B"/>
                    </a:solidFill>
                    <a:latin typeface="EYInterstate Light" panose="02000506000000020004" pitchFamily="2" charset="0"/>
                  </a:rPr>
                  <a:t>agree that business has a responsibility</a:t>
                </a:r>
                <a:endParaRPr lang="en-GB" sz="1088" kern="0" dirty="0">
                  <a:solidFill>
                    <a:srgbClr val="4B4B4B"/>
                  </a:solidFill>
                  <a:latin typeface="EYInterstate Light" panose="02000506000000020004" pitchFamily="2" charset="0"/>
                </a:endParaRPr>
              </a:p>
            </p:txBody>
          </p:sp>
          <p:sp>
            <p:nvSpPr>
              <p:cNvPr id="86" name="Freeform 6"/>
              <p:cNvSpPr>
                <a:spLocks noChangeAspect="1" noEditPoints="1"/>
              </p:cNvSpPr>
              <p:nvPr/>
            </p:nvSpPr>
            <p:spPr bwMode="auto">
              <a:xfrm>
                <a:off x="4820721" y="718649"/>
                <a:ext cx="210185" cy="163362"/>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dirty="0">
                  <a:solidFill>
                    <a:srgbClr val="4B4B4B"/>
                  </a:solidFill>
                  <a:latin typeface="EYInterstate Light" panose="02000506000000020004" pitchFamily="2" charset="0"/>
                </a:endParaRPr>
              </a:p>
            </p:txBody>
          </p:sp>
          <p:sp>
            <p:nvSpPr>
              <p:cNvPr id="87" name="Freeform 6"/>
              <p:cNvSpPr>
                <a:spLocks noChangeAspect="1" noEditPoints="1"/>
              </p:cNvSpPr>
              <p:nvPr/>
            </p:nvSpPr>
            <p:spPr bwMode="auto">
              <a:xfrm rot="10800000">
                <a:off x="8047575" y="1200251"/>
                <a:ext cx="210185" cy="163362"/>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a:solidFill>
                    <a:srgbClr val="4B4B4B"/>
                  </a:solidFill>
                  <a:latin typeface="EYInterstate Light" panose="02000506000000020004" pitchFamily="2" charset="0"/>
                </a:endParaRPr>
              </a:p>
            </p:txBody>
          </p:sp>
        </p:grpSp>
        <p:sp>
          <p:nvSpPr>
            <p:cNvPr id="81" name="Rectangle 80"/>
            <p:cNvSpPr/>
            <p:nvPr/>
          </p:nvSpPr>
          <p:spPr>
            <a:xfrm>
              <a:off x="6738691" y="2096349"/>
              <a:ext cx="2318435" cy="326956"/>
            </a:xfrm>
            <a:prstGeom prst="rect">
              <a:avLst/>
            </a:prstGeom>
            <a:noFill/>
          </p:spPr>
          <p:txBody>
            <a:bodyPr wrap="square" lIns="81063" tIns="40532" rIns="81063" bIns="40532">
              <a:spAutoFit/>
            </a:bodyPr>
            <a:lstStyle/>
            <a:p>
              <a:pPr algn="r" defTabSz="810346">
                <a:lnSpc>
                  <a:spcPct val="90000"/>
                </a:lnSpc>
              </a:pPr>
              <a:r>
                <a:rPr lang="en-GB" sz="778" kern="0" dirty="0">
                  <a:solidFill>
                    <a:srgbClr val="4B4B4B"/>
                  </a:solidFill>
                  <a:latin typeface="EYInterstate Light" panose="02000506000000020004" pitchFamily="2" charset="0"/>
                </a:rPr>
                <a:t>to create a </a:t>
              </a:r>
              <a:r>
                <a:rPr lang="en-GB" sz="1244" b="1" kern="0" dirty="0">
                  <a:solidFill>
                    <a:srgbClr val="4B4B4B"/>
                  </a:solidFill>
                  <a:latin typeface="EYInterstate Light" panose="02000506000000020004" pitchFamily="2" charset="0"/>
                </a:rPr>
                <a:t>better world</a:t>
              </a:r>
              <a:endParaRPr lang="en-GB" sz="1088" b="1" kern="0" dirty="0">
                <a:solidFill>
                  <a:srgbClr val="4B4B4B"/>
                </a:solidFill>
                <a:latin typeface="EYInterstate Light" panose="02000506000000020004" pitchFamily="2" charset="0"/>
              </a:endParaRPr>
            </a:p>
          </p:txBody>
        </p:sp>
      </p:grpSp>
      <p:grpSp>
        <p:nvGrpSpPr>
          <p:cNvPr id="88" name="Group 87"/>
          <p:cNvGrpSpPr/>
          <p:nvPr/>
        </p:nvGrpSpPr>
        <p:grpSpPr>
          <a:xfrm>
            <a:off x="3987763" y="5300117"/>
            <a:ext cx="3671500" cy="515647"/>
            <a:chOff x="4772273" y="834438"/>
            <a:chExt cx="2785917" cy="523737"/>
          </a:xfrm>
        </p:grpSpPr>
        <p:sp>
          <p:nvSpPr>
            <p:cNvPr id="89" name="Rectangle 88"/>
            <p:cNvSpPr/>
            <p:nvPr/>
          </p:nvSpPr>
          <p:spPr>
            <a:xfrm>
              <a:off x="4947007" y="876892"/>
              <a:ext cx="2455129" cy="481283"/>
            </a:xfrm>
            <a:prstGeom prst="rect">
              <a:avLst/>
            </a:prstGeom>
            <a:noFill/>
          </p:spPr>
          <p:txBody>
            <a:bodyPr wrap="square" lIns="0" tIns="0" rIns="0" bIns="0">
              <a:spAutoFit/>
            </a:bodyPr>
            <a:lstStyle/>
            <a:p>
              <a:pPr defTabSz="810346">
                <a:lnSpc>
                  <a:spcPct val="90000"/>
                </a:lnSpc>
              </a:pPr>
              <a:r>
                <a:rPr lang="en-GB" sz="2177" kern="0" dirty="0">
                  <a:solidFill>
                    <a:srgbClr val="E60F2D"/>
                  </a:solidFill>
                  <a:latin typeface="EYInterstate Light" panose="02000506000000020004" pitchFamily="2" charset="0"/>
                </a:rPr>
                <a:t>87% </a:t>
              </a:r>
              <a:r>
                <a:rPr lang="en-GB" sz="1244" kern="0" dirty="0">
                  <a:solidFill>
                    <a:srgbClr val="4B4B4B"/>
                  </a:solidFill>
                  <a:latin typeface="EYInterstate Light" panose="02000506000000020004" pitchFamily="2" charset="0"/>
                </a:rPr>
                <a:t>less likely to leave </a:t>
              </a:r>
              <a:r>
                <a:rPr lang="en-GB" sz="1244" b="1" kern="0" dirty="0">
                  <a:solidFill>
                    <a:srgbClr val="4B4B4B"/>
                  </a:solidFill>
                  <a:latin typeface="EYInterstate Light" panose="02000506000000020004" pitchFamily="2" charset="0"/>
                </a:rPr>
                <a:t>if you’re engaged</a:t>
              </a:r>
              <a:endParaRPr lang="en-GB" sz="1398" kern="0" dirty="0">
                <a:solidFill>
                  <a:srgbClr val="4B4B4B"/>
                </a:solidFill>
                <a:latin typeface="EYInterstate Light" panose="02000506000000020004" pitchFamily="2" charset="0"/>
              </a:endParaRPr>
            </a:p>
          </p:txBody>
        </p:sp>
        <p:sp>
          <p:nvSpPr>
            <p:cNvPr id="90" name="Freeform 6"/>
            <p:cNvSpPr>
              <a:spLocks noChangeAspect="1" noEditPoints="1"/>
            </p:cNvSpPr>
            <p:nvPr/>
          </p:nvSpPr>
          <p:spPr bwMode="auto">
            <a:xfrm>
              <a:off x="4772273" y="834438"/>
              <a:ext cx="159317" cy="177113"/>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dirty="0">
                <a:solidFill>
                  <a:srgbClr val="4B4B4B"/>
                </a:solidFill>
                <a:latin typeface="EYInterstate Light" panose="02000506000000020004" pitchFamily="2" charset="0"/>
              </a:endParaRPr>
            </a:p>
          </p:txBody>
        </p:sp>
        <p:sp>
          <p:nvSpPr>
            <p:cNvPr id="91" name="Freeform 6"/>
            <p:cNvSpPr>
              <a:spLocks noChangeAspect="1" noEditPoints="1"/>
            </p:cNvSpPr>
            <p:nvPr/>
          </p:nvSpPr>
          <p:spPr bwMode="auto">
            <a:xfrm rot="10800000">
              <a:off x="7398873" y="1017589"/>
              <a:ext cx="159317" cy="177114"/>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244" kern="0">
                <a:solidFill>
                  <a:srgbClr val="4B4B4B"/>
                </a:solidFill>
                <a:latin typeface="EYInterstate Light" panose="02000506000000020004" pitchFamily="2" charset="0"/>
              </a:endParaRPr>
            </a:p>
          </p:txBody>
        </p:sp>
      </p:grpSp>
      <p:grpSp>
        <p:nvGrpSpPr>
          <p:cNvPr id="92" name="Group 91"/>
          <p:cNvGrpSpPr/>
          <p:nvPr/>
        </p:nvGrpSpPr>
        <p:grpSpPr>
          <a:xfrm>
            <a:off x="7548029" y="3988955"/>
            <a:ext cx="2760672" cy="1080687"/>
            <a:chOff x="8436379" y="5027102"/>
            <a:chExt cx="2788735" cy="909934"/>
          </a:xfrm>
        </p:grpSpPr>
        <p:sp>
          <p:nvSpPr>
            <p:cNvPr id="93" name="Rectangle 92"/>
            <p:cNvSpPr/>
            <p:nvPr/>
          </p:nvSpPr>
          <p:spPr>
            <a:xfrm>
              <a:off x="8812991" y="5086656"/>
              <a:ext cx="2293630" cy="253910"/>
            </a:xfrm>
            <a:prstGeom prst="rect">
              <a:avLst/>
            </a:prstGeom>
            <a:noFill/>
          </p:spPr>
          <p:txBody>
            <a:bodyPr wrap="square" lIns="0" tIns="0" rIns="0" bIns="0">
              <a:spAutoFit/>
            </a:bodyPr>
            <a:lstStyle/>
            <a:p>
              <a:pPr defTabSz="810346">
                <a:lnSpc>
                  <a:spcPct val="90000"/>
                </a:lnSpc>
              </a:pPr>
              <a:r>
                <a:rPr lang="en-GB" sz="2177" kern="0" dirty="0">
                  <a:solidFill>
                    <a:srgbClr val="E60F2D"/>
                  </a:solidFill>
                  <a:latin typeface="EYInterstate Light" panose="02000506000000020004" pitchFamily="2" charset="0"/>
                </a:rPr>
                <a:t>3x more</a:t>
              </a:r>
            </a:p>
          </p:txBody>
        </p:sp>
        <p:sp>
          <p:nvSpPr>
            <p:cNvPr id="94" name="Rectangle 93"/>
            <p:cNvSpPr/>
            <p:nvPr/>
          </p:nvSpPr>
          <p:spPr>
            <a:xfrm>
              <a:off x="8812991" y="5319978"/>
              <a:ext cx="2412123" cy="340864"/>
            </a:xfrm>
            <a:prstGeom prst="rect">
              <a:avLst/>
            </a:prstGeom>
            <a:noFill/>
          </p:spPr>
          <p:txBody>
            <a:bodyPr wrap="square" lIns="0" tIns="40532" rIns="81063" bIns="40532">
              <a:spAutoFit/>
            </a:bodyPr>
            <a:lstStyle/>
            <a:p>
              <a:pPr defTabSz="810346">
                <a:lnSpc>
                  <a:spcPct val="90000"/>
                </a:lnSpc>
              </a:pPr>
              <a:r>
                <a:rPr lang="en-GB" sz="855" kern="0" dirty="0">
                  <a:solidFill>
                    <a:srgbClr val="4B4B4B"/>
                  </a:solidFill>
                  <a:latin typeface="EYInterstate Light" panose="02000506000000020004" pitchFamily="2" charset="0"/>
                </a:rPr>
                <a:t>The </a:t>
              </a:r>
              <a:r>
                <a:rPr lang="en-GB" sz="1088" b="1" kern="0" dirty="0">
                  <a:solidFill>
                    <a:srgbClr val="4B4B4B"/>
                  </a:solidFill>
                  <a:latin typeface="EYInterstate Light" panose="02000506000000020004" pitchFamily="2" charset="0"/>
                </a:rPr>
                <a:t>likelihood of employees </a:t>
              </a:r>
              <a:r>
                <a:rPr lang="en-GB" sz="855" kern="0" dirty="0">
                  <a:solidFill>
                    <a:srgbClr val="4B4B4B"/>
                  </a:solidFill>
                  <a:latin typeface="EYInterstate Light" panose="02000506000000020004" pitchFamily="2" charset="0"/>
                </a:rPr>
                <a:t>staying in a </a:t>
              </a:r>
              <a:r>
                <a:rPr lang="en-GB" sz="1244" b="1" kern="0" dirty="0">
                  <a:solidFill>
                    <a:srgbClr val="4B4B4B"/>
                  </a:solidFill>
                  <a:latin typeface="EYInterstate Light" panose="02000506000000020004" pitchFamily="2" charset="0"/>
                </a:rPr>
                <a:t>purpose driven organisation</a:t>
              </a:r>
              <a:r>
                <a:rPr lang="en-GB" sz="855" kern="0" dirty="0">
                  <a:solidFill>
                    <a:srgbClr val="4B4B4B"/>
                  </a:solidFill>
                  <a:latin typeface="EYInterstate Light" panose="02000506000000020004" pitchFamily="2" charset="0"/>
                </a:rPr>
                <a:t>. </a:t>
              </a:r>
              <a:endParaRPr lang="en-GB" sz="2799" b="1" kern="0" dirty="0">
                <a:solidFill>
                  <a:srgbClr val="4B4B4B"/>
                </a:solidFill>
                <a:latin typeface="EYInterstate Light" panose="02000506000000020004" pitchFamily="2" charset="0"/>
              </a:endParaRPr>
            </a:p>
          </p:txBody>
        </p:sp>
        <p:sp>
          <p:nvSpPr>
            <p:cNvPr id="95" name="Freeform 6"/>
            <p:cNvSpPr>
              <a:spLocks noChangeAspect="1" noEditPoints="1"/>
            </p:cNvSpPr>
            <p:nvPr/>
          </p:nvSpPr>
          <p:spPr bwMode="auto">
            <a:xfrm>
              <a:off x="8593534" y="5027102"/>
              <a:ext cx="185273" cy="144000"/>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398" kern="0" dirty="0">
                <a:solidFill>
                  <a:srgbClr val="4B4B4B"/>
                </a:solidFill>
                <a:latin typeface="EYInterstate Light" panose="02000506000000020004" pitchFamily="2" charset="0"/>
              </a:endParaRPr>
            </a:p>
          </p:txBody>
        </p:sp>
        <p:sp>
          <p:nvSpPr>
            <p:cNvPr id="96" name="Freeform 6"/>
            <p:cNvSpPr>
              <a:spLocks noChangeAspect="1" noEditPoints="1"/>
            </p:cNvSpPr>
            <p:nvPr/>
          </p:nvSpPr>
          <p:spPr bwMode="auto">
            <a:xfrm rot="10800000">
              <a:off x="11006451" y="5688758"/>
              <a:ext cx="185273" cy="144000"/>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398" kern="0">
                <a:solidFill>
                  <a:srgbClr val="4B4B4B"/>
                </a:solidFill>
                <a:latin typeface="EYInterstate Light" panose="02000506000000020004" pitchFamily="2" charset="0"/>
              </a:endParaRPr>
            </a:p>
          </p:txBody>
        </p:sp>
        <p:sp>
          <p:nvSpPr>
            <p:cNvPr id="97" name="Rectangle 96"/>
            <p:cNvSpPr/>
            <p:nvPr/>
          </p:nvSpPr>
          <p:spPr>
            <a:xfrm>
              <a:off x="8436379" y="5614204"/>
              <a:ext cx="2670242" cy="322832"/>
            </a:xfrm>
            <a:prstGeom prst="rect">
              <a:avLst/>
            </a:prstGeom>
            <a:noFill/>
          </p:spPr>
          <p:txBody>
            <a:bodyPr wrap="square" lIns="0" tIns="40532" rIns="81063" bIns="40532">
              <a:spAutoFit/>
            </a:bodyPr>
            <a:lstStyle/>
            <a:p>
              <a:pPr defTabSz="810346">
                <a:lnSpc>
                  <a:spcPct val="90000"/>
                </a:lnSpc>
              </a:pPr>
              <a:r>
                <a:rPr lang="en-GB" sz="1088" kern="0" dirty="0">
                  <a:solidFill>
                    <a:srgbClr val="4B4B4B"/>
                  </a:solidFill>
                  <a:latin typeface="EYInterstate Light" panose="02000506000000020004" pitchFamily="2" charset="0"/>
                </a:rPr>
                <a:t>They are also </a:t>
              </a:r>
              <a:r>
                <a:rPr lang="en-GB" sz="2177" kern="0" dirty="0">
                  <a:solidFill>
                    <a:srgbClr val="E60F2D"/>
                  </a:solidFill>
                  <a:latin typeface="EYInterstate Light" panose="02000506000000020004" pitchFamily="2" charset="0"/>
                </a:rPr>
                <a:t>1.4x</a:t>
              </a:r>
              <a:r>
                <a:rPr lang="en-GB" sz="1088" kern="0" dirty="0">
                  <a:solidFill>
                    <a:srgbClr val="4B4B4B"/>
                  </a:solidFill>
                  <a:latin typeface="EYInterstate Light" panose="02000506000000020004" pitchFamily="2" charset="0"/>
                </a:rPr>
                <a:t> more engaged</a:t>
              </a:r>
              <a:endParaRPr lang="en-GB" sz="3421" b="1" kern="0" dirty="0">
                <a:solidFill>
                  <a:srgbClr val="4B4B4B"/>
                </a:solidFill>
                <a:latin typeface="EYInterstate Light" panose="02000506000000020004" pitchFamily="2" charset="0"/>
              </a:endParaRPr>
            </a:p>
          </p:txBody>
        </p:sp>
      </p:grpSp>
      <p:grpSp>
        <p:nvGrpSpPr>
          <p:cNvPr id="98" name="Group 97"/>
          <p:cNvGrpSpPr/>
          <p:nvPr/>
        </p:nvGrpSpPr>
        <p:grpSpPr>
          <a:xfrm>
            <a:off x="1505743" y="3333294"/>
            <a:ext cx="2605097" cy="924697"/>
            <a:chOff x="8593534" y="5027102"/>
            <a:chExt cx="2631580" cy="778593"/>
          </a:xfrm>
        </p:grpSpPr>
        <p:sp>
          <p:nvSpPr>
            <p:cNvPr id="99" name="Rectangle 98"/>
            <p:cNvSpPr/>
            <p:nvPr/>
          </p:nvSpPr>
          <p:spPr>
            <a:xfrm>
              <a:off x="8812991" y="5078636"/>
              <a:ext cx="2293630" cy="253910"/>
            </a:xfrm>
            <a:prstGeom prst="rect">
              <a:avLst/>
            </a:prstGeom>
            <a:noFill/>
          </p:spPr>
          <p:txBody>
            <a:bodyPr wrap="square" lIns="0" tIns="0" rIns="0" bIns="0">
              <a:spAutoFit/>
            </a:bodyPr>
            <a:lstStyle/>
            <a:p>
              <a:pPr defTabSz="810346">
                <a:lnSpc>
                  <a:spcPct val="90000"/>
                </a:lnSpc>
              </a:pPr>
              <a:r>
                <a:rPr lang="en-GB" sz="2177" kern="0" dirty="0">
                  <a:solidFill>
                    <a:srgbClr val="E60F2D"/>
                  </a:solidFill>
                  <a:latin typeface="EYInterstate Light" panose="02000506000000020004" pitchFamily="2" charset="0"/>
                </a:rPr>
                <a:t>4x less</a:t>
              </a:r>
            </a:p>
          </p:txBody>
        </p:sp>
        <p:sp>
          <p:nvSpPr>
            <p:cNvPr id="100" name="Rectangle 99"/>
            <p:cNvSpPr/>
            <p:nvPr/>
          </p:nvSpPr>
          <p:spPr>
            <a:xfrm>
              <a:off x="8812991" y="5319978"/>
              <a:ext cx="2412123" cy="485717"/>
            </a:xfrm>
            <a:prstGeom prst="rect">
              <a:avLst/>
            </a:prstGeom>
            <a:noFill/>
          </p:spPr>
          <p:txBody>
            <a:bodyPr wrap="square" lIns="0" tIns="40532" rIns="81063" bIns="40532">
              <a:spAutoFit/>
            </a:bodyPr>
            <a:lstStyle/>
            <a:p>
              <a:pPr defTabSz="810346">
                <a:lnSpc>
                  <a:spcPct val="90000"/>
                </a:lnSpc>
              </a:pPr>
              <a:r>
                <a:rPr lang="en-GB" sz="1244" b="1" kern="0" dirty="0">
                  <a:solidFill>
                    <a:srgbClr val="4B4B4B"/>
                  </a:solidFill>
                  <a:latin typeface="EYInterstate Light" panose="02000506000000020004" pitchFamily="2" charset="0"/>
                </a:rPr>
                <a:t>Sick days a year</a:t>
              </a:r>
              <a:r>
                <a:rPr lang="en-GB" sz="1398" kern="0" dirty="0">
                  <a:solidFill>
                    <a:srgbClr val="4B4B4B"/>
                  </a:solidFill>
                  <a:latin typeface="EYInterstate Light" panose="02000506000000020004" pitchFamily="2" charset="0"/>
                </a:rPr>
                <a:t> </a:t>
              </a:r>
              <a:r>
                <a:rPr lang="en-GB" sz="1088" kern="0" dirty="0">
                  <a:solidFill>
                    <a:srgbClr val="4B4B4B"/>
                  </a:solidFill>
                  <a:latin typeface="EYInterstate Light" panose="02000506000000020004" pitchFamily="2" charset="0"/>
                </a:rPr>
                <a:t>taken by an engaged person compared to the disengaged </a:t>
              </a:r>
            </a:p>
          </p:txBody>
        </p:sp>
        <p:sp>
          <p:nvSpPr>
            <p:cNvPr id="101" name="Freeform 6"/>
            <p:cNvSpPr>
              <a:spLocks noChangeAspect="1" noEditPoints="1"/>
            </p:cNvSpPr>
            <p:nvPr/>
          </p:nvSpPr>
          <p:spPr bwMode="auto">
            <a:xfrm>
              <a:off x="8593534" y="5027102"/>
              <a:ext cx="185273" cy="144000"/>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398" kern="0" dirty="0">
                <a:solidFill>
                  <a:srgbClr val="4B4B4B"/>
                </a:solidFill>
                <a:latin typeface="EYInterstate Light" panose="02000506000000020004" pitchFamily="2" charset="0"/>
              </a:endParaRPr>
            </a:p>
          </p:txBody>
        </p:sp>
        <p:sp>
          <p:nvSpPr>
            <p:cNvPr id="102" name="Freeform 6"/>
            <p:cNvSpPr>
              <a:spLocks noChangeAspect="1" noEditPoints="1"/>
            </p:cNvSpPr>
            <p:nvPr/>
          </p:nvSpPr>
          <p:spPr bwMode="auto">
            <a:xfrm rot="10800000">
              <a:off x="10923795" y="5360381"/>
              <a:ext cx="185273" cy="144000"/>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398" kern="0">
                <a:solidFill>
                  <a:srgbClr val="4B4B4B"/>
                </a:solidFill>
                <a:latin typeface="EYInterstate Light" panose="02000506000000020004" pitchFamily="2" charset="0"/>
              </a:endParaRPr>
            </a:p>
          </p:txBody>
        </p:sp>
      </p:grpSp>
      <p:grpSp>
        <p:nvGrpSpPr>
          <p:cNvPr id="103" name="Group 1"/>
          <p:cNvGrpSpPr/>
          <p:nvPr/>
        </p:nvGrpSpPr>
        <p:grpSpPr>
          <a:xfrm>
            <a:off x="3213070" y="5718334"/>
            <a:ext cx="2605098" cy="939775"/>
            <a:chOff x="8593534" y="5027102"/>
            <a:chExt cx="2631582" cy="791290"/>
          </a:xfrm>
        </p:grpSpPr>
        <p:sp>
          <p:nvSpPr>
            <p:cNvPr id="104" name="Rectangle 2"/>
            <p:cNvSpPr/>
            <p:nvPr/>
          </p:nvSpPr>
          <p:spPr>
            <a:xfrm>
              <a:off x="8812991" y="5078636"/>
              <a:ext cx="2293630" cy="253911"/>
            </a:xfrm>
            <a:prstGeom prst="rect">
              <a:avLst/>
            </a:prstGeom>
            <a:noFill/>
          </p:spPr>
          <p:txBody>
            <a:bodyPr wrap="square" lIns="0" tIns="0" rIns="0" bIns="0">
              <a:spAutoFit/>
            </a:bodyPr>
            <a:lstStyle/>
            <a:p>
              <a:pPr defTabSz="810346">
                <a:lnSpc>
                  <a:spcPct val="90000"/>
                </a:lnSpc>
              </a:pPr>
              <a:r>
                <a:rPr lang="en-GB" sz="2177" kern="0" dirty="0">
                  <a:solidFill>
                    <a:srgbClr val="E60F2D"/>
                  </a:solidFill>
                  <a:latin typeface="EYInterstate Light" panose="02000506000000020004" pitchFamily="2" charset="0"/>
                </a:rPr>
                <a:t>67% </a:t>
              </a:r>
              <a:r>
                <a:rPr lang="en-GB" sz="2177" kern="0" dirty="0">
                  <a:solidFill>
                    <a:srgbClr val="4B4B4B"/>
                  </a:solidFill>
                  <a:latin typeface="EYInterstate Light" panose="02000506000000020004" pitchFamily="2" charset="0"/>
                </a:rPr>
                <a:t>of </a:t>
              </a:r>
            </a:p>
          </p:txBody>
        </p:sp>
        <p:sp>
          <p:nvSpPr>
            <p:cNvPr id="105" name="Rectangle 3"/>
            <p:cNvSpPr/>
            <p:nvPr/>
          </p:nvSpPr>
          <p:spPr>
            <a:xfrm>
              <a:off x="8812993" y="5319978"/>
              <a:ext cx="2412123" cy="467740"/>
            </a:xfrm>
            <a:prstGeom prst="rect">
              <a:avLst/>
            </a:prstGeom>
            <a:noFill/>
          </p:spPr>
          <p:txBody>
            <a:bodyPr wrap="square" lIns="0" tIns="40532" rIns="81063" bIns="40532">
              <a:spAutoFit/>
            </a:bodyPr>
            <a:lstStyle/>
            <a:p>
              <a:pPr defTabSz="810346">
                <a:lnSpc>
                  <a:spcPct val="90000"/>
                </a:lnSpc>
              </a:pPr>
              <a:r>
                <a:rPr lang="en-GB" sz="1244" b="1" kern="0" dirty="0">
                  <a:solidFill>
                    <a:srgbClr val="4B4B4B"/>
                  </a:solidFill>
                  <a:latin typeface="EYInterstate Light" panose="02000506000000020004" pitchFamily="2" charset="0"/>
                </a:rPr>
                <a:t>Engaged employees advocate </a:t>
              </a:r>
              <a:r>
                <a:rPr lang="en-GB" sz="1088" kern="0" dirty="0">
                  <a:solidFill>
                    <a:srgbClr val="4B4B4B"/>
                  </a:solidFill>
                  <a:latin typeface="EYInterstate Light" panose="02000506000000020004" pitchFamily="2" charset="0"/>
                </a:rPr>
                <a:t>their organization compared to those who are disengaged </a:t>
              </a:r>
              <a:endParaRPr lang="en-GB" sz="855" kern="0" dirty="0">
                <a:solidFill>
                  <a:srgbClr val="4B4B4B"/>
                </a:solidFill>
                <a:latin typeface="EYInterstate Light" panose="02000506000000020004" pitchFamily="2" charset="0"/>
              </a:endParaRPr>
            </a:p>
          </p:txBody>
        </p:sp>
        <p:sp>
          <p:nvSpPr>
            <p:cNvPr id="106" name="Freeform 6"/>
            <p:cNvSpPr>
              <a:spLocks noChangeAspect="1" noEditPoints="1"/>
            </p:cNvSpPr>
            <p:nvPr/>
          </p:nvSpPr>
          <p:spPr bwMode="auto">
            <a:xfrm>
              <a:off x="8593534" y="5027102"/>
              <a:ext cx="185273" cy="144000"/>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398" kern="0" dirty="0">
                <a:solidFill>
                  <a:srgbClr val="4B4B4B"/>
                </a:solidFill>
                <a:latin typeface="EYInterstate Light" panose="02000506000000020004" pitchFamily="2" charset="0"/>
              </a:endParaRPr>
            </a:p>
          </p:txBody>
        </p:sp>
        <p:sp>
          <p:nvSpPr>
            <p:cNvPr id="107" name="Freeform 6"/>
            <p:cNvSpPr>
              <a:spLocks noChangeAspect="1" noEditPoints="1"/>
            </p:cNvSpPr>
            <p:nvPr/>
          </p:nvSpPr>
          <p:spPr bwMode="auto">
            <a:xfrm rot="10800000">
              <a:off x="10495317" y="5674392"/>
              <a:ext cx="185273" cy="144000"/>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078" tIns="35539" rIns="71078" bIns="35539" numCol="1" anchor="t" anchorCtr="0" compatLnSpc="1">
              <a:prstTxWarp prst="textNoShape">
                <a:avLst/>
              </a:prstTxWarp>
            </a:bodyPr>
            <a:lstStyle/>
            <a:p>
              <a:pPr defTabSz="357326"/>
              <a:endParaRPr lang="en-GB" sz="1398" kern="0">
                <a:solidFill>
                  <a:srgbClr val="4B4B4B"/>
                </a:solidFill>
                <a:latin typeface="EYInterstate Light" panose="02000506000000020004" pitchFamily="2" charset="0"/>
              </a:endParaRPr>
            </a:p>
          </p:txBody>
        </p:sp>
      </p:grpSp>
      <p:grpSp>
        <p:nvGrpSpPr>
          <p:cNvPr id="108" name="Group 107"/>
          <p:cNvGrpSpPr/>
          <p:nvPr/>
        </p:nvGrpSpPr>
        <p:grpSpPr>
          <a:xfrm>
            <a:off x="3374195" y="1496588"/>
            <a:ext cx="2001881" cy="802792"/>
            <a:chOff x="4820721" y="718649"/>
            <a:chExt cx="2894083" cy="1160585"/>
          </a:xfrm>
        </p:grpSpPr>
        <p:sp>
          <p:nvSpPr>
            <p:cNvPr id="109" name="Rectangle 108"/>
            <p:cNvSpPr/>
            <p:nvPr/>
          </p:nvSpPr>
          <p:spPr>
            <a:xfrm>
              <a:off x="5069686" y="777113"/>
              <a:ext cx="2455131" cy="691431"/>
            </a:xfrm>
            <a:prstGeom prst="rect">
              <a:avLst/>
            </a:prstGeom>
            <a:noFill/>
          </p:spPr>
          <p:txBody>
            <a:bodyPr wrap="square" lIns="0" tIns="0" rIns="0" bIns="0">
              <a:spAutoFit/>
            </a:bodyPr>
            <a:lstStyle/>
            <a:p>
              <a:pPr defTabSz="818051">
                <a:lnSpc>
                  <a:spcPct val="90000"/>
                </a:lnSpc>
              </a:pPr>
              <a:r>
                <a:rPr lang="en-GB" sz="2177" kern="0" dirty="0">
                  <a:solidFill>
                    <a:srgbClr val="E60F2D"/>
                  </a:solidFill>
                  <a:latin typeface="EYInterstate Light" panose="02000506000000020004" pitchFamily="2" charset="0"/>
                </a:rPr>
                <a:t>5% </a:t>
              </a:r>
              <a:r>
                <a:rPr lang="en-GB" sz="1256" kern="0" dirty="0">
                  <a:solidFill>
                    <a:srgbClr val="4B4B4B"/>
                  </a:solidFill>
                  <a:latin typeface="EYInterstate Light" panose="02000506000000020004" pitchFamily="2" charset="0"/>
                </a:rPr>
                <a:t>increase in </a:t>
              </a:r>
              <a:r>
                <a:rPr lang="en-GB" sz="1256" b="1" kern="0" dirty="0">
                  <a:solidFill>
                    <a:srgbClr val="4B4B4B"/>
                  </a:solidFill>
                  <a:latin typeface="EYInterstate Light" panose="02000506000000020004" pitchFamily="2" charset="0"/>
                </a:rPr>
                <a:t>employee engagement</a:t>
              </a:r>
              <a:endParaRPr lang="en-GB" sz="1569" kern="0" dirty="0">
                <a:solidFill>
                  <a:srgbClr val="4B4B4B"/>
                </a:solidFill>
                <a:latin typeface="EYInterstate Light" panose="02000506000000020004" pitchFamily="2" charset="0"/>
              </a:endParaRPr>
            </a:p>
          </p:txBody>
        </p:sp>
        <p:sp>
          <p:nvSpPr>
            <p:cNvPr id="110" name="Rectangle 109"/>
            <p:cNvSpPr/>
            <p:nvPr/>
          </p:nvSpPr>
          <p:spPr>
            <a:xfrm>
              <a:off x="5346741" y="1445339"/>
              <a:ext cx="2253173" cy="433895"/>
            </a:xfrm>
            <a:prstGeom prst="rect">
              <a:avLst/>
            </a:prstGeom>
            <a:noFill/>
          </p:spPr>
          <p:txBody>
            <a:bodyPr wrap="square" lIns="81836" tIns="40918" rIns="81836" bIns="40918">
              <a:spAutoFit/>
            </a:bodyPr>
            <a:lstStyle/>
            <a:p>
              <a:pPr algn="r" defTabSz="818051">
                <a:lnSpc>
                  <a:spcPct val="90000"/>
                </a:lnSpc>
              </a:pPr>
              <a:r>
                <a:rPr lang="en-GB" sz="785" kern="0" dirty="0">
                  <a:solidFill>
                    <a:srgbClr val="4B4B4B"/>
                  </a:solidFill>
                  <a:latin typeface="EYInterstate Light" panose="02000506000000020004" pitchFamily="2" charset="0"/>
                </a:rPr>
                <a:t>correlates to 0.7% increase in operating margin</a:t>
              </a:r>
              <a:endParaRPr lang="en-GB" sz="1099" kern="0" dirty="0">
                <a:solidFill>
                  <a:srgbClr val="4B4B4B"/>
                </a:solidFill>
                <a:latin typeface="EYInterstate Light" panose="02000506000000020004" pitchFamily="2" charset="0"/>
              </a:endParaRPr>
            </a:p>
          </p:txBody>
        </p:sp>
        <p:sp>
          <p:nvSpPr>
            <p:cNvPr id="111" name="Freeform 6"/>
            <p:cNvSpPr>
              <a:spLocks noChangeAspect="1" noEditPoints="1"/>
            </p:cNvSpPr>
            <p:nvPr/>
          </p:nvSpPr>
          <p:spPr bwMode="auto">
            <a:xfrm>
              <a:off x="4820721" y="718649"/>
              <a:ext cx="210185" cy="163362"/>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755" tIns="35878" rIns="71755" bIns="35878" numCol="1" anchor="t" anchorCtr="0" compatLnSpc="1">
              <a:prstTxWarp prst="textNoShape">
                <a:avLst/>
              </a:prstTxWarp>
            </a:bodyPr>
            <a:lstStyle/>
            <a:p>
              <a:pPr defTabSz="357326"/>
              <a:endParaRPr lang="en-GB" sz="1256" kern="0" dirty="0">
                <a:solidFill>
                  <a:srgbClr val="4B4B4B"/>
                </a:solidFill>
                <a:latin typeface="EYInterstate Light" panose="02000506000000020004" pitchFamily="2" charset="0"/>
              </a:endParaRPr>
            </a:p>
          </p:txBody>
        </p:sp>
        <p:sp>
          <p:nvSpPr>
            <p:cNvPr id="112" name="Freeform 6"/>
            <p:cNvSpPr>
              <a:spLocks noChangeAspect="1" noEditPoints="1"/>
            </p:cNvSpPr>
            <p:nvPr/>
          </p:nvSpPr>
          <p:spPr bwMode="auto">
            <a:xfrm rot="10800000">
              <a:off x="7504619" y="1545888"/>
              <a:ext cx="210185" cy="163363"/>
            </a:xfrm>
            <a:custGeom>
              <a:avLst/>
              <a:gdLst>
                <a:gd name="T0" fmla="*/ 512 w 659"/>
                <a:gd name="T1" fmla="*/ 512 h 512"/>
                <a:gd name="T2" fmla="*/ 388 w 659"/>
                <a:gd name="T3" fmla="*/ 453 h 512"/>
                <a:gd name="T4" fmla="*/ 334 w 659"/>
                <a:gd name="T5" fmla="*/ 311 h 512"/>
                <a:gd name="T6" fmla="*/ 397 w 659"/>
                <a:gd name="T7" fmla="*/ 132 h 512"/>
                <a:gd name="T8" fmla="*/ 571 w 659"/>
                <a:gd name="T9" fmla="*/ 19 h 512"/>
                <a:gd name="T10" fmla="*/ 620 w 659"/>
                <a:gd name="T11" fmla="*/ 4 h 512"/>
                <a:gd name="T12" fmla="*/ 620 w 659"/>
                <a:gd name="T13" fmla="*/ 109 h 512"/>
                <a:gd name="T14" fmla="*/ 601 w 659"/>
                <a:gd name="T15" fmla="*/ 120 h 512"/>
                <a:gd name="T16" fmla="*/ 505 w 659"/>
                <a:gd name="T17" fmla="*/ 193 h 512"/>
                <a:gd name="T18" fmla="*/ 486 w 659"/>
                <a:gd name="T19" fmla="*/ 259 h 512"/>
                <a:gd name="T20" fmla="*/ 486 w 659"/>
                <a:gd name="T21" fmla="*/ 263 h 512"/>
                <a:gd name="T22" fmla="*/ 489 w 659"/>
                <a:gd name="T23" fmla="*/ 262 h 512"/>
                <a:gd name="T24" fmla="*/ 538 w 659"/>
                <a:gd name="T25" fmla="*/ 253 h 512"/>
                <a:gd name="T26" fmla="*/ 623 w 659"/>
                <a:gd name="T27" fmla="*/ 288 h 512"/>
                <a:gd name="T28" fmla="*/ 659 w 659"/>
                <a:gd name="T29" fmla="*/ 375 h 512"/>
                <a:gd name="T30" fmla="*/ 616 w 659"/>
                <a:gd name="T31" fmla="*/ 472 h 512"/>
                <a:gd name="T32" fmla="*/ 512 w 659"/>
                <a:gd name="T33" fmla="*/ 512 h 512"/>
                <a:gd name="T34" fmla="*/ 181 w 659"/>
                <a:gd name="T35" fmla="*/ 511 h 512"/>
                <a:gd name="T36" fmla="*/ 54 w 659"/>
                <a:gd name="T37" fmla="*/ 451 h 512"/>
                <a:gd name="T38" fmla="*/ 0 w 659"/>
                <a:gd name="T39" fmla="*/ 309 h 512"/>
                <a:gd name="T40" fmla="*/ 62 w 659"/>
                <a:gd name="T41" fmla="*/ 134 h 512"/>
                <a:gd name="T42" fmla="*/ 237 w 659"/>
                <a:gd name="T43" fmla="*/ 17 h 512"/>
                <a:gd name="T44" fmla="*/ 287 w 659"/>
                <a:gd name="T45" fmla="*/ 0 h 512"/>
                <a:gd name="T46" fmla="*/ 287 w 659"/>
                <a:gd name="T47" fmla="*/ 110 h 512"/>
                <a:gd name="T48" fmla="*/ 267 w 659"/>
                <a:gd name="T49" fmla="*/ 120 h 512"/>
                <a:gd name="T50" fmla="*/ 177 w 659"/>
                <a:gd name="T51" fmla="*/ 188 h 512"/>
                <a:gd name="T52" fmla="*/ 154 w 659"/>
                <a:gd name="T53" fmla="*/ 253 h 512"/>
                <a:gd name="T54" fmla="*/ 154 w 659"/>
                <a:gd name="T55" fmla="*/ 263 h 512"/>
                <a:gd name="T56" fmla="*/ 158 w 659"/>
                <a:gd name="T57" fmla="*/ 262 h 512"/>
                <a:gd name="T58" fmla="*/ 203 w 659"/>
                <a:gd name="T59" fmla="*/ 253 h 512"/>
                <a:gd name="T60" fmla="*/ 288 w 659"/>
                <a:gd name="T61" fmla="*/ 289 h 512"/>
                <a:gd name="T62" fmla="*/ 324 w 659"/>
                <a:gd name="T63" fmla="*/ 377 h 512"/>
                <a:gd name="T64" fmla="*/ 282 w 659"/>
                <a:gd name="T65" fmla="*/ 472 h 512"/>
                <a:gd name="T66" fmla="*/ 181 w 659"/>
                <a:gd name="T6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9" h="512">
                  <a:moveTo>
                    <a:pt x="512" y="512"/>
                  </a:moveTo>
                  <a:cubicBezTo>
                    <a:pt x="466" y="512"/>
                    <a:pt x="424" y="492"/>
                    <a:pt x="388" y="453"/>
                  </a:cubicBezTo>
                  <a:cubicBezTo>
                    <a:pt x="352" y="415"/>
                    <a:pt x="334" y="367"/>
                    <a:pt x="334" y="311"/>
                  </a:cubicBezTo>
                  <a:cubicBezTo>
                    <a:pt x="334" y="246"/>
                    <a:pt x="355" y="185"/>
                    <a:pt x="397" y="132"/>
                  </a:cubicBezTo>
                  <a:cubicBezTo>
                    <a:pt x="438" y="79"/>
                    <a:pt x="497" y="41"/>
                    <a:pt x="571" y="19"/>
                  </a:cubicBezTo>
                  <a:cubicBezTo>
                    <a:pt x="620" y="4"/>
                    <a:pt x="620" y="4"/>
                    <a:pt x="620" y="4"/>
                  </a:cubicBezTo>
                  <a:cubicBezTo>
                    <a:pt x="620" y="109"/>
                    <a:pt x="620" y="109"/>
                    <a:pt x="620" y="109"/>
                  </a:cubicBezTo>
                  <a:cubicBezTo>
                    <a:pt x="601" y="120"/>
                    <a:pt x="601" y="120"/>
                    <a:pt x="601" y="120"/>
                  </a:cubicBezTo>
                  <a:cubicBezTo>
                    <a:pt x="539" y="155"/>
                    <a:pt x="514" y="179"/>
                    <a:pt x="505" y="193"/>
                  </a:cubicBezTo>
                  <a:cubicBezTo>
                    <a:pt x="492" y="212"/>
                    <a:pt x="486" y="233"/>
                    <a:pt x="486" y="259"/>
                  </a:cubicBezTo>
                  <a:cubicBezTo>
                    <a:pt x="486" y="261"/>
                    <a:pt x="486" y="262"/>
                    <a:pt x="486" y="263"/>
                  </a:cubicBezTo>
                  <a:cubicBezTo>
                    <a:pt x="487" y="263"/>
                    <a:pt x="488" y="263"/>
                    <a:pt x="489" y="262"/>
                  </a:cubicBezTo>
                  <a:cubicBezTo>
                    <a:pt x="505" y="256"/>
                    <a:pt x="521" y="253"/>
                    <a:pt x="538" y="253"/>
                  </a:cubicBezTo>
                  <a:cubicBezTo>
                    <a:pt x="570" y="253"/>
                    <a:pt x="599" y="265"/>
                    <a:pt x="623" y="288"/>
                  </a:cubicBezTo>
                  <a:cubicBezTo>
                    <a:pt x="646" y="311"/>
                    <a:pt x="659" y="341"/>
                    <a:pt x="659" y="375"/>
                  </a:cubicBezTo>
                  <a:cubicBezTo>
                    <a:pt x="659" y="412"/>
                    <a:pt x="644" y="445"/>
                    <a:pt x="616" y="472"/>
                  </a:cubicBezTo>
                  <a:cubicBezTo>
                    <a:pt x="587" y="498"/>
                    <a:pt x="553" y="512"/>
                    <a:pt x="512" y="512"/>
                  </a:cubicBezTo>
                  <a:close/>
                  <a:moveTo>
                    <a:pt x="181" y="511"/>
                  </a:moveTo>
                  <a:cubicBezTo>
                    <a:pt x="134" y="511"/>
                    <a:pt x="91" y="491"/>
                    <a:pt x="54" y="451"/>
                  </a:cubicBezTo>
                  <a:cubicBezTo>
                    <a:pt x="18" y="413"/>
                    <a:pt x="0" y="365"/>
                    <a:pt x="0" y="309"/>
                  </a:cubicBezTo>
                  <a:cubicBezTo>
                    <a:pt x="0" y="246"/>
                    <a:pt x="21" y="187"/>
                    <a:pt x="62" y="134"/>
                  </a:cubicBezTo>
                  <a:cubicBezTo>
                    <a:pt x="103" y="81"/>
                    <a:pt x="162" y="41"/>
                    <a:pt x="237" y="17"/>
                  </a:cubicBezTo>
                  <a:cubicBezTo>
                    <a:pt x="287" y="0"/>
                    <a:pt x="287" y="0"/>
                    <a:pt x="287" y="0"/>
                  </a:cubicBezTo>
                  <a:cubicBezTo>
                    <a:pt x="287" y="110"/>
                    <a:pt x="287" y="110"/>
                    <a:pt x="287" y="110"/>
                  </a:cubicBezTo>
                  <a:cubicBezTo>
                    <a:pt x="267" y="120"/>
                    <a:pt x="267" y="120"/>
                    <a:pt x="267" y="120"/>
                  </a:cubicBezTo>
                  <a:cubicBezTo>
                    <a:pt x="224" y="143"/>
                    <a:pt x="194" y="165"/>
                    <a:pt x="177" y="188"/>
                  </a:cubicBezTo>
                  <a:cubicBezTo>
                    <a:pt x="161" y="208"/>
                    <a:pt x="154" y="230"/>
                    <a:pt x="154" y="253"/>
                  </a:cubicBezTo>
                  <a:cubicBezTo>
                    <a:pt x="154" y="257"/>
                    <a:pt x="154" y="260"/>
                    <a:pt x="154" y="263"/>
                  </a:cubicBezTo>
                  <a:cubicBezTo>
                    <a:pt x="155" y="262"/>
                    <a:pt x="157" y="262"/>
                    <a:pt x="158" y="262"/>
                  </a:cubicBezTo>
                  <a:cubicBezTo>
                    <a:pt x="174" y="256"/>
                    <a:pt x="189" y="253"/>
                    <a:pt x="203" y="253"/>
                  </a:cubicBezTo>
                  <a:cubicBezTo>
                    <a:pt x="235" y="253"/>
                    <a:pt x="264" y="266"/>
                    <a:pt x="288" y="289"/>
                  </a:cubicBezTo>
                  <a:cubicBezTo>
                    <a:pt x="312" y="313"/>
                    <a:pt x="324" y="343"/>
                    <a:pt x="324" y="377"/>
                  </a:cubicBezTo>
                  <a:cubicBezTo>
                    <a:pt x="324" y="414"/>
                    <a:pt x="309" y="447"/>
                    <a:pt x="282" y="472"/>
                  </a:cubicBezTo>
                  <a:cubicBezTo>
                    <a:pt x="254" y="498"/>
                    <a:pt x="220" y="511"/>
                    <a:pt x="181" y="511"/>
                  </a:cubicBezTo>
                  <a:close/>
                </a:path>
              </a:pathLst>
            </a:custGeom>
            <a:solidFill>
              <a:sysClr val="window" lastClr="FFFFFF">
                <a:lumMod val="85000"/>
              </a:sysClr>
            </a:solidFill>
            <a:ln>
              <a:noFill/>
            </a:ln>
          </p:spPr>
          <p:txBody>
            <a:bodyPr vert="horz" wrap="square" lIns="71755" tIns="35878" rIns="71755" bIns="35878" numCol="1" anchor="t" anchorCtr="0" compatLnSpc="1">
              <a:prstTxWarp prst="textNoShape">
                <a:avLst/>
              </a:prstTxWarp>
            </a:bodyPr>
            <a:lstStyle/>
            <a:p>
              <a:pPr defTabSz="357326"/>
              <a:endParaRPr lang="en-GB" sz="1256" kern="0">
                <a:solidFill>
                  <a:srgbClr val="4B4B4B"/>
                </a:solidFill>
                <a:latin typeface="EYInterstate Light" panose="02000506000000020004" pitchFamily="2" charset="0"/>
              </a:endParaRPr>
            </a:p>
          </p:txBody>
        </p:sp>
      </p:grpSp>
      <p:grpSp>
        <p:nvGrpSpPr>
          <p:cNvPr id="113" name="Group 112"/>
          <p:cNvGrpSpPr/>
          <p:nvPr/>
        </p:nvGrpSpPr>
        <p:grpSpPr>
          <a:xfrm>
            <a:off x="1873204" y="1318874"/>
            <a:ext cx="1338808" cy="1218350"/>
            <a:chOff x="496928" y="2271919"/>
            <a:chExt cx="1338808" cy="1218350"/>
          </a:xfrm>
        </p:grpSpPr>
        <p:sp>
          <p:nvSpPr>
            <p:cNvPr id="114" name="Oval 113"/>
            <p:cNvSpPr/>
            <p:nvPr/>
          </p:nvSpPr>
          <p:spPr>
            <a:xfrm>
              <a:off x="551027"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rgbClr val="4B4B4B"/>
                </a:solidFill>
                <a:latin typeface="EYInterstate Light" panose="02000506000000020004" pitchFamily="2" charset="0"/>
              </a:endParaRPr>
            </a:p>
          </p:txBody>
        </p:sp>
        <p:sp>
          <p:nvSpPr>
            <p:cNvPr id="115" name="Rechteck 24"/>
            <p:cNvSpPr/>
            <p:nvPr/>
          </p:nvSpPr>
          <p:spPr bwMode="gray">
            <a:xfrm>
              <a:off x="496928" y="2661358"/>
              <a:ext cx="1338808"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rgbClr val="4B4B4B"/>
                  </a:solidFill>
                  <a:latin typeface="EYInterstate Light" panose="02000506000000020004" pitchFamily="2" charset="0"/>
                </a:rPr>
                <a:t>BETTER PERFORMANCE</a:t>
              </a:r>
            </a:p>
          </p:txBody>
        </p:sp>
      </p:grpSp>
      <p:grpSp>
        <p:nvGrpSpPr>
          <p:cNvPr id="116" name="Group 115"/>
          <p:cNvGrpSpPr/>
          <p:nvPr/>
        </p:nvGrpSpPr>
        <p:grpSpPr>
          <a:xfrm>
            <a:off x="1927303" y="5427955"/>
            <a:ext cx="1230611" cy="1218350"/>
            <a:chOff x="551027" y="2271919"/>
            <a:chExt cx="1230611" cy="1218350"/>
          </a:xfrm>
        </p:grpSpPr>
        <p:sp>
          <p:nvSpPr>
            <p:cNvPr id="117" name="Oval 116"/>
            <p:cNvSpPr/>
            <p:nvPr/>
          </p:nvSpPr>
          <p:spPr>
            <a:xfrm>
              <a:off x="551027"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rgbClr val="4B4B4B"/>
                </a:solidFill>
                <a:latin typeface="EYInterstate Light" panose="02000506000000020004" pitchFamily="2" charset="0"/>
              </a:endParaRPr>
            </a:p>
          </p:txBody>
        </p:sp>
        <p:sp>
          <p:nvSpPr>
            <p:cNvPr id="118" name="Rechteck 24"/>
            <p:cNvSpPr/>
            <p:nvPr/>
          </p:nvSpPr>
          <p:spPr bwMode="gray">
            <a:xfrm>
              <a:off x="592178" y="2746950"/>
              <a:ext cx="1148308" cy="267766"/>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rgbClr val="4B4B4B"/>
                  </a:solidFill>
                  <a:latin typeface="EYInterstate Light" panose="02000506000000020004" pitchFamily="2" charset="0"/>
                </a:rPr>
                <a:t>ADVOCATES</a:t>
              </a:r>
            </a:p>
          </p:txBody>
        </p:sp>
      </p:grpSp>
      <p:grpSp>
        <p:nvGrpSpPr>
          <p:cNvPr id="119" name="Group 118"/>
          <p:cNvGrpSpPr/>
          <p:nvPr/>
        </p:nvGrpSpPr>
        <p:grpSpPr>
          <a:xfrm>
            <a:off x="8128352" y="1318874"/>
            <a:ext cx="1230611" cy="1218350"/>
            <a:chOff x="551027" y="2271919"/>
            <a:chExt cx="1230611" cy="1218350"/>
          </a:xfrm>
        </p:grpSpPr>
        <p:sp>
          <p:nvSpPr>
            <p:cNvPr id="120" name="Oval 119"/>
            <p:cNvSpPr/>
            <p:nvPr/>
          </p:nvSpPr>
          <p:spPr>
            <a:xfrm>
              <a:off x="551027"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rgbClr val="4B4B4B"/>
                </a:solidFill>
                <a:latin typeface="EYInterstate Light" panose="02000506000000020004" pitchFamily="2" charset="0"/>
              </a:endParaRPr>
            </a:p>
          </p:txBody>
        </p:sp>
        <p:sp>
          <p:nvSpPr>
            <p:cNvPr id="121" name="Rechteck 24"/>
            <p:cNvSpPr/>
            <p:nvPr/>
          </p:nvSpPr>
          <p:spPr bwMode="gray">
            <a:xfrm>
              <a:off x="587687" y="2657658"/>
              <a:ext cx="1157290"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rgbClr val="4B4B4B"/>
                  </a:solidFill>
                  <a:latin typeface="EYInterstate Light" panose="02000506000000020004" pitchFamily="2" charset="0"/>
                </a:rPr>
                <a:t>MORE INNOVATIVE</a:t>
              </a:r>
            </a:p>
          </p:txBody>
        </p:sp>
      </p:grpSp>
      <p:grpSp>
        <p:nvGrpSpPr>
          <p:cNvPr id="122" name="Group 121"/>
          <p:cNvGrpSpPr/>
          <p:nvPr/>
        </p:nvGrpSpPr>
        <p:grpSpPr>
          <a:xfrm>
            <a:off x="8128352" y="5485215"/>
            <a:ext cx="1230611" cy="1218350"/>
            <a:chOff x="551027" y="2271919"/>
            <a:chExt cx="1230611" cy="1218350"/>
          </a:xfrm>
        </p:grpSpPr>
        <p:sp>
          <p:nvSpPr>
            <p:cNvPr id="123" name="Oval 122"/>
            <p:cNvSpPr/>
            <p:nvPr/>
          </p:nvSpPr>
          <p:spPr>
            <a:xfrm>
              <a:off x="551027"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rgbClr val="4B4B4B"/>
                </a:solidFill>
                <a:latin typeface="EYInterstate Light" panose="02000506000000020004" pitchFamily="2" charset="0"/>
              </a:endParaRPr>
            </a:p>
          </p:txBody>
        </p:sp>
        <p:sp>
          <p:nvSpPr>
            <p:cNvPr id="124" name="Rechteck 24"/>
            <p:cNvSpPr/>
            <p:nvPr/>
          </p:nvSpPr>
          <p:spPr bwMode="gray">
            <a:xfrm>
              <a:off x="693772" y="2660383"/>
              <a:ext cx="945120"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rgbClr val="4B4B4B"/>
                  </a:solidFill>
                  <a:latin typeface="EYInterstate Light" panose="02000506000000020004" pitchFamily="2" charset="0"/>
                </a:rPr>
                <a:t>WANT TO STAY</a:t>
              </a:r>
            </a:p>
          </p:txBody>
        </p:sp>
      </p:grpSp>
      <p:grpSp>
        <p:nvGrpSpPr>
          <p:cNvPr id="6" name="Group 5"/>
          <p:cNvGrpSpPr/>
          <p:nvPr/>
        </p:nvGrpSpPr>
        <p:grpSpPr>
          <a:xfrm>
            <a:off x="4364633" y="2612109"/>
            <a:ext cx="2557003" cy="2531522"/>
            <a:chOff x="3670971" y="2567919"/>
            <a:chExt cx="2035152" cy="2014873"/>
          </a:xfrm>
        </p:grpSpPr>
        <p:sp>
          <p:nvSpPr>
            <p:cNvPr id="126" name="Oval 125"/>
            <p:cNvSpPr/>
            <p:nvPr/>
          </p:nvSpPr>
          <p:spPr>
            <a:xfrm>
              <a:off x="3670971" y="2567919"/>
              <a:ext cx="2035152" cy="2014873"/>
            </a:xfrm>
            <a:prstGeom prst="ellipse">
              <a:avLst/>
            </a:prstGeom>
            <a:solidFill>
              <a:schemeClr val="tx2"/>
            </a:solidFill>
            <a:ln w="9525">
              <a:solidFill>
                <a:srgbClr val="4B4B4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dirty="0">
                <a:solidFill>
                  <a:srgbClr val="E60F2D"/>
                </a:solidFill>
                <a:latin typeface="EYInterstate Light" panose="02000506000000020004" pitchFamily="2" charset="0"/>
              </a:endParaRPr>
            </a:p>
          </p:txBody>
        </p:sp>
        <p:sp>
          <p:nvSpPr>
            <p:cNvPr id="127" name="Rechteck 24"/>
            <p:cNvSpPr/>
            <p:nvPr/>
          </p:nvSpPr>
          <p:spPr bwMode="gray">
            <a:xfrm>
              <a:off x="3780606" y="2955878"/>
              <a:ext cx="1815882" cy="1237066"/>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CA" sz="2000" b="1" spc="-50" dirty="0">
                  <a:solidFill>
                    <a:srgbClr val="4B4B4B"/>
                  </a:solidFill>
                  <a:latin typeface="EYInterstate Light" panose="02000506000000020004" pitchFamily="2" charset="0"/>
                </a:rPr>
                <a:t>The benefits of investing in employee experience are well documented</a:t>
              </a:r>
            </a:p>
          </p:txBody>
        </p:sp>
      </p:grpSp>
      <p:sp>
        <p:nvSpPr>
          <p:cNvPr id="66" name="TextBox 65"/>
          <p:cNvSpPr txBox="1"/>
          <p:nvPr/>
        </p:nvSpPr>
        <p:spPr>
          <a:xfrm>
            <a:off x="614566"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Importance of Design Thinking</a:t>
            </a:r>
          </a:p>
        </p:txBody>
      </p:sp>
      <p:cxnSp>
        <p:nvCxnSpPr>
          <p:cNvPr id="67" name="Straight Connector 66"/>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177573"/>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072361" y="256904"/>
            <a:ext cx="405532" cy="415873"/>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sp>
        <p:nvSpPr>
          <p:cNvPr id="11" name="TextBox 10"/>
          <p:cNvSpPr txBox="1"/>
          <p:nvPr/>
        </p:nvSpPr>
        <p:spPr>
          <a:xfrm>
            <a:off x="614566"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Consequences of a Negative Experience</a:t>
            </a:r>
          </a:p>
        </p:txBody>
      </p:sp>
      <p:cxnSp>
        <p:nvCxnSpPr>
          <p:cNvPr id="12" name="Straight Connector 11"/>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090759" y="5084568"/>
            <a:ext cx="2586766" cy="1232645"/>
          </a:xfrm>
          <a:prstGeom prst="rect">
            <a:avLst/>
          </a:prstGeom>
          <a:solidFill>
            <a:schemeClr val="tx2"/>
          </a:solidFill>
        </p:spPr>
        <p:txBody>
          <a:bodyPr wrap="square">
            <a:spAutoFit/>
          </a:bodyPr>
          <a:lstStyle/>
          <a:p>
            <a:pPr algn="ct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Performance management feels subjective; impacts trust</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Reward mechanisms poorly targeted</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Interventions lack relevance; disengages employee</a:t>
            </a:r>
          </a:p>
        </p:txBody>
      </p:sp>
      <p:sp>
        <p:nvSpPr>
          <p:cNvPr id="59" name="Rectangle 58"/>
          <p:cNvSpPr/>
          <p:nvPr/>
        </p:nvSpPr>
        <p:spPr>
          <a:xfrm>
            <a:off x="614566" y="3674468"/>
            <a:ext cx="2334739" cy="1166473"/>
          </a:xfrm>
          <a:prstGeom prst="rect">
            <a:avLst/>
          </a:prstGeom>
          <a:solidFill>
            <a:schemeClr val="tx2"/>
          </a:solidFill>
        </p:spPr>
        <p:txBody>
          <a:bodyPr wrap="square">
            <a:spAutoFit/>
          </a:bodyPr>
          <a:lstStyle/>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Lasting negative impression of organization; likely to tell others</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Sense “too little,</a:t>
            </a:r>
            <a:br>
              <a:rPr lang="en-GB" sz="1200" dirty="0">
                <a:latin typeface="EYInterstate Light" panose="02000506000000020004" pitchFamily="2" charset="0"/>
                <a:cs typeface="Arial" pitchFamily="34" charset="0"/>
              </a:rPr>
            </a:br>
            <a:r>
              <a:rPr lang="en-GB" sz="1200" dirty="0">
                <a:latin typeface="EYInterstate Light" panose="02000506000000020004" pitchFamily="2" charset="0"/>
                <a:cs typeface="Arial" pitchFamily="34" charset="0"/>
              </a:rPr>
              <a:t>too late”</a:t>
            </a:r>
          </a:p>
          <a:p>
            <a:pPr>
              <a:lnSpc>
                <a:spcPct val="90000"/>
              </a:lnSpc>
              <a:spcBef>
                <a:spcPts val="300"/>
              </a:spcBef>
              <a:buClr>
                <a:srgbClr val="E60F2D"/>
              </a:buClr>
              <a:buSzPct val="60000"/>
              <a:defRPr/>
            </a:pPr>
            <a:endParaRPr lang="en-CA" sz="1200" dirty="0">
              <a:latin typeface="EYInterstate Light" panose="02000506000000020004" pitchFamily="2" charset="0"/>
              <a:cs typeface="Arial" pitchFamily="34" charset="0"/>
            </a:endParaRPr>
          </a:p>
        </p:txBody>
      </p:sp>
      <p:sp>
        <p:nvSpPr>
          <p:cNvPr id="35" name="Rectangle 34"/>
          <p:cNvSpPr/>
          <p:nvPr/>
        </p:nvSpPr>
        <p:spPr>
          <a:xfrm>
            <a:off x="923926" y="1477132"/>
            <a:ext cx="2346706" cy="1437317"/>
          </a:xfrm>
          <a:prstGeom prst="rect">
            <a:avLst/>
          </a:prstGeom>
        </p:spPr>
        <p:txBody>
          <a:bodyPr wrap="square">
            <a:spAutoFit/>
          </a:bodyPr>
          <a:lstStyle/>
          <a:p>
            <a:pP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Candidate navigates an opaque process </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Creates a poor first impression</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Higher drop out rates</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Poor “Day 1” sets out a negative tone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410" y="2280380"/>
            <a:ext cx="4020190" cy="4319054"/>
          </a:xfrm>
          <a:prstGeom prst="rect">
            <a:avLst/>
          </a:prstGeom>
        </p:spPr>
      </p:pic>
      <p:sp>
        <p:nvSpPr>
          <p:cNvPr id="5" name="Cloud Callout 4"/>
          <p:cNvSpPr/>
          <p:nvPr/>
        </p:nvSpPr>
        <p:spPr>
          <a:xfrm>
            <a:off x="7877789" y="4717293"/>
            <a:ext cx="2965615" cy="1982433"/>
          </a:xfrm>
          <a:prstGeom prst="cloudCallout">
            <a:avLst>
              <a:gd name="adj1" fmla="val -122661"/>
              <a:gd name="adj2" fmla="val 31455"/>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a:solidFill>
                <a:schemeClr val="tx1"/>
              </a:solidFill>
            </a:endParaRPr>
          </a:p>
        </p:txBody>
      </p:sp>
      <p:sp>
        <p:nvSpPr>
          <p:cNvPr id="40" name="Cloud Callout 39"/>
          <p:cNvSpPr/>
          <p:nvPr/>
        </p:nvSpPr>
        <p:spPr>
          <a:xfrm>
            <a:off x="6817745" y="903642"/>
            <a:ext cx="2993005" cy="1696683"/>
          </a:xfrm>
          <a:prstGeom prst="cloudCallout">
            <a:avLst>
              <a:gd name="adj1" fmla="val -68598"/>
              <a:gd name="adj2" fmla="val 52443"/>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a:solidFill>
                <a:schemeClr val="tx1"/>
              </a:solidFill>
            </a:endParaRPr>
          </a:p>
        </p:txBody>
      </p:sp>
      <p:sp>
        <p:nvSpPr>
          <p:cNvPr id="37" name="Cloud Callout 36"/>
          <p:cNvSpPr/>
          <p:nvPr/>
        </p:nvSpPr>
        <p:spPr>
          <a:xfrm>
            <a:off x="690465" y="1263171"/>
            <a:ext cx="2990496" cy="1832111"/>
          </a:xfrm>
          <a:prstGeom prst="cloudCallout">
            <a:avLst>
              <a:gd name="adj1" fmla="val 62575"/>
              <a:gd name="adj2" fmla="val 38059"/>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a:solidFill>
                <a:schemeClr val="tx1"/>
              </a:solidFill>
            </a:endParaRPr>
          </a:p>
        </p:txBody>
      </p:sp>
      <p:sp>
        <p:nvSpPr>
          <p:cNvPr id="51" name="Rectangle 50"/>
          <p:cNvSpPr/>
          <p:nvPr/>
        </p:nvSpPr>
        <p:spPr>
          <a:xfrm>
            <a:off x="7107134" y="1147762"/>
            <a:ext cx="2532784" cy="1132618"/>
          </a:xfrm>
          <a:prstGeom prst="rect">
            <a:avLst/>
          </a:prstGeom>
        </p:spPr>
        <p:txBody>
          <a:bodyPr wrap="square">
            <a:spAutoFit/>
          </a:bodyPr>
          <a:lstStyle/>
          <a:p>
            <a:pPr>
              <a:lnSpc>
                <a:spcPct val="90000"/>
              </a:lnSpc>
              <a:spcBef>
                <a:spcPts val="300"/>
              </a:spcBef>
              <a:buClr>
                <a:srgbClr val="E60F2D"/>
              </a:buClr>
              <a:buSzPct val="60000"/>
              <a:defRPr/>
            </a:pPr>
            <a:endParaRPr lang="en-GB" sz="200" b="1" dirty="0">
              <a:latin typeface="EYInterstate Light" panose="02000506000000020004" pitchFamily="2" charset="0"/>
            </a:endParaRPr>
          </a:p>
          <a:p>
            <a:pP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No joy in working life; disengages employees</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With better tech at home; organization feels frugal</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Lower productivity</a:t>
            </a:r>
          </a:p>
        </p:txBody>
      </p:sp>
      <p:sp>
        <p:nvSpPr>
          <p:cNvPr id="4" name="Cloud Callout 3"/>
          <p:cNvSpPr/>
          <p:nvPr/>
        </p:nvSpPr>
        <p:spPr>
          <a:xfrm>
            <a:off x="430835" y="3309242"/>
            <a:ext cx="2521762" cy="1596246"/>
          </a:xfrm>
          <a:prstGeom prst="cloudCallout">
            <a:avLst>
              <a:gd name="adj1" fmla="val 85419"/>
              <a:gd name="adj2" fmla="val 34521"/>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a:solidFill>
                <a:schemeClr val="tx1"/>
              </a:solidFill>
            </a:endParaRPr>
          </a:p>
        </p:txBody>
      </p:sp>
      <p:sp>
        <p:nvSpPr>
          <p:cNvPr id="2" name="Rectangle 1"/>
          <p:cNvSpPr/>
          <p:nvPr/>
        </p:nvSpPr>
        <p:spPr>
          <a:xfrm>
            <a:off x="8888917" y="3238428"/>
            <a:ext cx="2256379" cy="795602"/>
          </a:xfrm>
          <a:prstGeom prst="rect">
            <a:avLst/>
          </a:prstGeom>
        </p:spPr>
        <p:txBody>
          <a:bodyPr wrap="square">
            <a:spAutoFit/>
          </a:bodyPr>
          <a:lstStyle/>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Perceived lack of fairness in compensation adjustments</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Higher turnover rates</a:t>
            </a:r>
          </a:p>
        </p:txBody>
      </p:sp>
      <p:sp>
        <p:nvSpPr>
          <p:cNvPr id="3" name="Cloud Callout 2"/>
          <p:cNvSpPr/>
          <p:nvPr/>
        </p:nvSpPr>
        <p:spPr>
          <a:xfrm>
            <a:off x="8649746" y="2688423"/>
            <a:ext cx="2532604" cy="1895613"/>
          </a:xfrm>
          <a:prstGeom prst="cloudCallout">
            <a:avLst>
              <a:gd name="adj1" fmla="val -114985"/>
              <a:gd name="adj2" fmla="val 36724"/>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a:solidFill>
                <a:schemeClr val="tx1"/>
              </a:solidFill>
            </a:endParaRPr>
          </a:p>
        </p:txBody>
      </p:sp>
      <p:sp>
        <p:nvSpPr>
          <p:cNvPr id="7" name="TextBox 6"/>
          <p:cNvSpPr txBox="1"/>
          <p:nvPr/>
        </p:nvSpPr>
        <p:spPr>
          <a:xfrm>
            <a:off x="5207726" y="4257704"/>
            <a:ext cx="748937" cy="468590"/>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CA" sz="1100" b="1" dirty="0">
                <a:solidFill>
                  <a:srgbClr val="C00000"/>
                </a:solidFill>
                <a:latin typeface="EYInterstate" panose="02000503020000020004" pitchFamily="2" charset="0"/>
              </a:rPr>
              <a:t>Public Service </a:t>
            </a:r>
            <a:r>
              <a:rPr lang="en-CA" sz="1100" b="1" dirty="0" err="1">
                <a:solidFill>
                  <a:srgbClr val="C00000"/>
                </a:solidFill>
                <a:latin typeface="EYInterstate" panose="02000503020000020004" pitchFamily="2" charset="0"/>
              </a:rPr>
              <a:t>Comission</a:t>
            </a:r>
            <a:r>
              <a:rPr lang="en-CA" sz="1100" b="1" dirty="0">
                <a:solidFill>
                  <a:srgbClr val="C00000"/>
                </a:solidFill>
                <a:latin typeface="EYInterstate" panose="02000503020000020004" pitchFamily="2" charset="0"/>
              </a:rPr>
              <a:t> </a:t>
            </a:r>
          </a:p>
        </p:txBody>
      </p:sp>
      <p:sp>
        <p:nvSpPr>
          <p:cNvPr id="8" name="Oval 7"/>
          <p:cNvSpPr/>
          <p:nvPr/>
        </p:nvSpPr>
        <p:spPr>
          <a:xfrm>
            <a:off x="5024989" y="3910526"/>
            <a:ext cx="1058760" cy="1058760"/>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9" name="TextBox 8"/>
          <p:cNvSpPr txBox="1"/>
          <p:nvPr/>
        </p:nvSpPr>
        <p:spPr>
          <a:xfrm>
            <a:off x="5077169" y="4205611"/>
            <a:ext cx="954400" cy="46859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CA" sz="1100" b="1" dirty="0">
                <a:solidFill>
                  <a:srgbClr val="C00000"/>
                </a:solidFill>
                <a:latin typeface="EYInterstate Light" panose="02000506000000020004" pitchFamily="2" charset="0"/>
              </a:rPr>
              <a:t>PUBLIC SERVICE COMMISSION </a:t>
            </a:r>
          </a:p>
        </p:txBody>
      </p:sp>
    </p:spTree>
    <p:extLst>
      <p:ext uri="{BB962C8B-B14F-4D97-AF65-F5344CB8AC3E}">
        <p14:creationId xmlns:p14="http://schemas.microsoft.com/office/powerpoint/2010/main" val="2473508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381" t="3945" b="23185"/>
          <a:stretch/>
        </p:blipFill>
        <p:spPr>
          <a:xfrm flipH="1">
            <a:off x="-4986" y="1785"/>
            <a:ext cx="12208321" cy="6854430"/>
          </a:xfrm>
          <a:prstGeom prst="rect">
            <a:avLst/>
          </a:prstGeom>
        </p:spPr>
      </p:pic>
      <p:sp>
        <p:nvSpPr>
          <p:cNvPr id="11" name="Text Box 2"/>
          <p:cNvSpPr txBox="1">
            <a:spLocks noChangeArrowheads="1"/>
          </p:cNvSpPr>
          <p:nvPr/>
        </p:nvSpPr>
        <p:spPr bwMode="auto">
          <a:xfrm rot="5400000">
            <a:off x="5476974" y="138017"/>
            <a:ext cx="6854434" cy="6581967"/>
          </a:xfrm>
          <a:prstGeom prst="rect">
            <a:avLst/>
          </a:prstGeom>
          <a:solidFill>
            <a:srgbClr val="FFFFFF">
              <a:alpha val="85098"/>
            </a:srgbClr>
          </a:solidFill>
          <a:ln w="9525">
            <a:noFill/>
            <a:miter lim="800000"/>
            <a:headEnd/>
            <a:tailEnd/>
          </a:ln>
        </p:spPr>
        <p:txBody>
          <a:bodyPr rot="0" vert="horz" wrap="square" lIns="539719" tIns="0" rIns="539719" bIns="0" anchor="ctr" anchorCtr="0">
            <a:noAutofit/>
          </a:bodyPr>
          <a:lstStyle/>
          <a:p>
            <a:pPr>
              <a:tabLst>
                <a:tab pos="4369789" algn="l"/>
                <a:tab pos="11511554" algn="r"/>
              </a:tabLst>
            </a:pPr>
            <a:endParaRPr lang="en-CA" sz="1400" baseline="8000" dirty="0">
              <a:solidFill>
                <a:srgbClr val="999999"/>
              </a:solidFill>
              <a:latin typeface="EYInterstate Light" panose="02000506000000020004" pitchFamily="2" charset="0"/>
              <a:ea typeface="Times New Roman" panose="02020603050405020304" pitchFamily="18" charset="0"/>
              <a:cs typeface="Arial" panose="020B0604020202020204" pitchFamily="34" charset="0"/>
            </a:endParaRPr>
          </a:p>
        </p:txBody>
      </p:sp>
      <p:cxnSp>
        <p:nvCxnSpPr>
          <p:cNvPr id="12" name="Straight Connector 11"/>
          <p:cNvCxnSpPr/>
          <p:nvPr/>
        </p:nvCxnSpPr>
        <p:spPr>
          <a:xfrm rot="5400000" flipH="1">
            <a:off x="2185990" y="3427217"/>
            <a:ext cx="6854434" cy="0"/>
          </a:xfrm>
          <a:prstGeom prst="line">
            <a:avLst/>
          </a:prstGeom>
          <a:ln w="762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25931" y="1322766"/>
            <a:ext cx="0" cy="5224479"/>
          </a:xfrm>
          <a:prstGeom prst="line">
            <a:avLst/>
          </a:prstGeom>
          <a:ln>
            <a:solidFill>
              <a:srgbClr val="969696"/>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235615" y="660997"/>
            <a:ext cx="4740361"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Guiding Principles </a:t>
            </a:r>
          </a:p>
        </p:txBody>
      </p:sp>
      <p:cxnSp>
        <p:nvCxnSpPr>
          <p:cNvPr id="44" name="Straight Connector 43"/>
          <p:cNvCxnSpPr/>
          <p:nvPr/>
        </p:nvCxnSpPr>
        <p:spPr>
          <a:xfrm>
            <a:off x="6235614" y="1264298"/>
            <a:ext cx="467756"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26" name="Text Box 2"/>
          <p:cNvSpPr txBox="1">
            <a:spLocks noChangeArrowheads="1"/>
          </p:cNvSpPr>
          <p:nvPr/>
        </p:nvSpPr>
        <p:spPr bwMode="auto">
          <a:xfrm>
            <a:off x="-306986" y="1782524"/>
            <a:ext cx="6182954" cy="4084520"/>
          </a:xfrm>
          <a:prstGeom prst="rect">
            <a:avLst/>
          </a:prstGeom>
          <a:noFill/>
          <a:ln w="9525">
            <a:noFill/>
            <a:miter lim="800000"/>
            <a:headEnd/>
            <a:tailEnd/>
          </a:ln>
        </p:spPr>
        <p:txBody>
          <a:bodyPr rot="0" vert="horz" wrap="square" lIns="539719" tIns="0" rIns="539719" bIns="0" anchor="ctr" anchorCtr="0">
            <a:noAutofit/>
          </a:bodyPr>
          <a:lstStyle/>
          <a:p>
            <a:pPr algn="ctr">
              <a:spcBef>
                <a:spcPts val="1799"/>
              </a:spcBef>
              <a:tabLst>
                <a:tab pos="4369789" algn="l"/>
                <a:tab pos="11511554" algn="r"/>
              </a:tabLst>
            </a:pPr>
            <a:r>
              <a:rPr lang="en-CA" sz="2999" b="1" dirty="0">
                <a:solidFill>
                  <a:srgbClr val="C00000"/>
                </a:solidFill>
                <a:effectLst>
                  <a:outerShdw blurRad="38100" dist="38100" dir="2700000" algn="tl">
                    <a:srgbClr val="000000">
                      <a:alpha val="43137"/>
                    </a:srgbClr>
                  </a:outerShdw>
                </a:effectLst>
                <a:latin typeface="EYInterstate" panose="02000503020000020004" pitchFamily="2" charset="0"/>
                <a:ea typeface="Times New Roman" panose="02020603050405020304" pitchFamily="18" charset="0"/>
                <a:cs typeface="Arial" panose="020B0604020202020204" pitchFamily="34" charset="0"/>
              </a:rPr>
              <a:t>Statement: </a:t>
            </a:r>
          </a:p>
          <a:p>
            <a:pPr algn="ctr">
              <a:spcBef>
                <a:spcPts val="1799"/>
              </a:spcBef>
              <a:tabLst>
                <a:tab pos="4369789" algn="l"/>
                <a:tab pos="11511554" algn="r"/>
              </a:tabLst>
            </a:pPr>
            <a:r>
              <a:rPr lang="en-CA" sz="2200" i="1" dirty="0">
                <a:solidFill>
                  <a:schemeClr val="tx2"/>
                </a:solidFill>
                <a:latin typeface="EYInterstate Light" panose="02000506000000020004" pitchFamily="2" charset="0"/>
              </a:rPr>
              <a:t>An adaptive, future-ready people solution(s), that puts the user at the centre and enables the delivery of an efficient end user experience to candidates, current employees, and former public servants. The solution will foster the attraction, development and retention of talent that enables the Government of Canada people strategy while further enhancing the delivery of exceptional service to Canadians. </a:t>
            </a:r>
          </a:p>
          <a:p>
            <a:pPr>
              <a:spcBef>
                <a:spcPts val="1799"/>
              </a:spcBef>
              <a:tabLst>
                <a:tab pos="4369789" algn="l"/>
                <a:tab pos="11511554" algn="r"/>
              </a:tabLst>
            </a:pPr>
            <a:endParaRPr lang="en-CA" sz="2999" b="1" dirty="0">
              <a:solidFill>
                <a:srgbClr val="FFFFFF"/>
              </a:solidFill>
              <a:effectLst>
                <a:outerShdw blurRad="38100" dist="38100" dir="2700000" algn="tl">
                  <a:srgbClr val="000000">
                    <a:alpha val="43137"/>
                  </a:srgbClr>
                </a:outerShdw>
              </a:effectLst>
              <a:latin typeface="EYInterstate" panose="02000503020000020004" pitchFamily="2" charset="0"/>
              <a:ea typeface="Times New Roman" panose="02020603050405020304" pitchFamily="18" charset="0"/>
              <a:cs typeface="Arial" panose="020B0604020202020204" pitchFamily="34" charset="0"/>
            </a:endParaRPr>
          </a:p>
        </p:txBody>
      </p:sp>
      <p:grpSp>
        <p:nvGrpSpPr>
          <p:cNvPr id="31" name="Group 30"/>
          <p:cNvGrpSpPr/>
          <p:nvPr/>
        </p:nvGrpSpPr>
        <p:grpSpPr>
          <a:xfrm>
            <a:off x="6162568" y="2068888"/>
            <a:ext cx="401206" cy="394028"/>
            <a:chOff x="6904389" y="2290422"/>
            <a:chExt cx="216000" cy="216000"/>
          </a:xfrm>
        </p:grpSpPr>
        <p:sp>
          <p:nvSpPr>
            <p:cNvPr id="35" name="Freeform 193"/>
            <p:cNvSpPr>
              <a:spLocks noEditPoints="1"/>
            </p:cNvSpPr>
            <p:nvPr/>
          </p:nvSpPr>
          <p:spPr bwMode="auto">
            <a:xfrm>
              <a:off x="6904389" y="2290422"/>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39" name="Picture 38"/>
            <p:cNvPicPr>
              <a:picLocks noChangeAspect="1"/>
            </p:cNvPicPr>
            <p:nvPr/>
          </p:nvPicPr>
          <p:blipFill>
            <a:blip r:embed="rId3">
              <a:clrChange>
                <a:clrFrom>
                  <a:srgbClr val="FFFFFF"/>
                </a:clrFrom>
                <a:clrTo>
                  <a:srgbClr val="FFFFFF">
                    <a:alpha val="0"/>
                  </a:srgbClr>
                </a:clrTo>
              </a:clrChange>
              <a:duotone>
                <a:srgbClr val="999999">
                  <a:shade val="45000"/>
                  <a:satMod val="135000"/>
                </a:srgbClr>
                <a:prstClr val="white"/>
              </a:duotone>
            </a:blip>
            <a:stretch>
              <a:fillRect/>
            </a:stretch>
          </p:blipFill>
          <p:spPr>
            <a:xfrm>
              <a:off x="6949726" y="2325819"/>
              <a:ext cx="136520" cy="144000"/>
            </a:xfrm>
            <a:prstGeom prst="rect">
              <a:avLst/>
            </a:prstGeom>
            <a:ln>
              <a:noFill/>
            </a:ln>
          </p:spPr>
        </p:pic>
      </p:grpSp>
      <p:grpSp>
        <p:nvGrpSpPr>
          <p:cNvPr id="40" name="Group 39"/>
          <p:cNvGrpSpPr/>
          <p:nvPr/>
        </p:nvGrpSpPr>
        <p:grpSpPr>
          <a:xfrm>
            <a:off x="6160207" y="2713028"/>
            <a:ext cx="401206" cy="394028"/>
            <a:chOff x="8695089" y="2257750"/>
            <a:chExt cx="216000" cy="216000"/>
          </a:xfrm>
        </p:grpSpPr>
        <p:sp>
          <p:nvSpPr>
            <p:cNvPr id="41" name="Freeform 193"/>
            <p:cNvSpPr>
              <a:spLocks noEditPoints="1"/>
            </p:cNvSpPr>
            <p:nvPr/>
          </p:nvSpPr>
          <p:spPr bwMode="auto">
            <a:xfrm>
              <a:off x="8695089" y="2257750"/>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47" name="Picture 18" descr="Image result for design icon"/>
            <p:cNvPicPr>
              <a:picLocks noChangeAspect="1" noChangeArrowheads="1"/>
            </p:cNvPicPr>
            <p:nvPr/>
          </p:nvPicPr>
          <p:blipFill>
            <a:blip r:embed="rId4" cstate="print">
              <a:duotone>
                <a:prstClr val="black"/>
                <a:srgbClr val="999999">
                  <a:tint val="45000"/>
                  <a:satMod val="400000"/>
                </a:srgbClr>
              </a:duotone>
              <a:extLst>
                <a:ext uri="{28A0092B-C50C-407E-A947-70E740481C1C}">
                  <a14:useLocalDpi xmlns:a14="http://schemas.microsoft.com/office/drawing/2010/main" val="0"/>
                </a:ext>
              </a:extLst>
            </a:blip>
            <a:srcRect/>
            <a:stretch>
              <a:fillRect/>
            </a:stretch>
          </p:blipFill>
          <p:spPr bwMode="auto">
            <a:xfrm>
              <a:off x="8732184" y="2291096"/>
              <a:ext cx="144000" cy="14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6159522" y="3344326"/>
            <a:ext cx="401206" cy="394028"/>
            <a:chOff x="9032213" y="2315238"/>
            <a:chExt cx="216000" cy="216000"/>
          </a:xfrm>
        </p:grpSpPr>
        <p:sp>
          <p:nvSpPr>
            <p:cNvPr id="49" name="Freeform 193"/>
            <p:cNvSpPr>
              <a:spLocks noEditPoints="1"/>
            </p:cNvSpPr>
            <p:nvPr/>
          </p:nvSpPr>
          <p:spPr bwMode="auto">
            <a:xfrm>
              <a:off x="9032213" y="2315238"/>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50" name="Picture 2" descr="Image result for butterfly icon"/>
            <p:cNvPicPr>
              <a:picLocks noChangeAspect="1" noChangeArrowheads="1"/>
            </p:cNvPicPr>
            <p:nvPr/>
          </p:nvPicPr>
          <p:blipFill>
            <a:blip r:embed="rId5" cstate="print">
              <a:duotone>
                <a:srgbClr val="99999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051263" y="2344530"/>
              <a:ext cx="180000" cy="1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6154951" y="4001308"/>
            <a:ext cx="401206" cy="394028"/>
            <a:chOff x="9801301" y="2757961"/>
            <a:chExt cx="216000" cy="216000"/>
          </a:xfrm>
        </p:grpSpPr>
        <p:sp>
          <p:nvSpPr>
            <p:cNvPr id="52" name="Freeform 193"/>
            <p:cNvSpPr>
              <a:spLocks noEditPoints="1"/>
            </p:cNvSpPr>
            <p:nvPr/>
          </p:nvSpPr>
          <p:spPr bwMode="auto">
            <a:xfrm>
              <a:off x="9801301" y="2757961"/>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53" name="Picture 52"/>
            <p:cNvPicPr>
              <a:picLocks noChangeAspect="1"/>
            </p:cNvPicPr>
            <p:nvPr/>
          </p:nvPicPr>
          <p:blipFill>
            <a:blip r:embed="rId6" cstate="print">
              <a:duotone>
                <a:srgbClr val="999999">
                  <a:shade val="45000"/>
                  <a:satMod val="135000"/>
                </a:srgbClr>
                <a:prstClr val="white"/>
              </a:duotone>
              <a:extLst>
                <a:ext uri="{28A0092B-C50C-407E-A947-70E740481C1C}">
                  <a14:useLocalDpi xmlns:a14="http://schemas.microsoft.com/office/drawing/2010/main" val="0"/>
                </a:ext>
              </a:extLst>
            </a:blip>
            <a:stretch>
              <a:fillRect/>
            </a:stretch>
          </p:blipFill>
          <p:spPr>
            <a:xfrm>
              <a:off x="9856751" y="2808334"/>
              <a:ext cx="101790" cy="101790"/>
            </a:xfrm>
            <a:prstGeom prst="rect">
              <a:avLst/>
            </a:prstGeom>
          </p:spPr>
        </p:pic>
      </p:grpSp>
      <p:grpSp>
        <p:nvGrpSpPr>
          <p:cNvPr id="54" name="Group 53"/>
          <p:cNvGrpSpPr/>
          <p:nvPr/>
        </p:nvGrpSpPr>
        <p:grpSpPr>
          <a:xfrm>
            <a:off x="6154951" y="4666579"/>
            <a:ext cx="401206" cy="394028"/>
            <a:chOff x="9953701" y="2519355"/>
            <a:chExt cx="216000" cy="216000"/>
          </a:xfrm>
        </p:grpSpPr>
        <p:sp>
          <p:nvSpPr>
            <p:cNvPr id="55" name="Freeform 193"/>
            <p:cNvSpPr>
              <a:spLocks noEditPoints="1"/>
            </p:cNvSpPr>
            <p:nvPr/>
          </p:nvSpPr>
          <p:spPr bwMode="auto">
            <a:xfrm>
              <a:off x="9953701" y="2519355"/>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56" name="Picture 55"/>
            <p:cNvPicPr>
              <a:picLocks noChangeAspect="1"/>
            </p:cNvPicPr>
            <p:nvPr/>
          </p:nvPicPr>
          <p:blipFill>
            <a:blip r:embed="rId7">
              <a:clrChange>
                <a:clrFrom>
                  <a:srgbClr val="FFFFFF"/>
                </a:clrFrom>
                <a:clrTo>
                  <a:srgbClr val="FFFFFF">
                    <a:alpha val="0"/>
                  </a:srgbClr>
                </a:clrTo>
              </a:clrChange>
              <a:duotone>
                <a:srgbClr val="808080">
                  <a:shade val="45000"/>
                  <a:satMod val="135000"/>
                </a:srgbClr>
                <a:prstClr val="white"/>
              </a:duotone>
            </a:blip>
            <a:stretch>
              <a:fillRect/>
            </a:stretch>
          </p:blipFill>
          <p:spPr>
            <a:xfrm>
              <a:off x="9972751" y="2528880"/>
              <a:ext cx="176716" cy="196082"/>
            </a:xfrm>
            <a:prstGeom prst="rect">
              <a:avLst/>
            </a:prstGeom>
          </p:spPr>
        </p:pic>
      </p:grpSp>
      <p:grpSp>
        <p:nvGrpSpPr>
          <p:cNvPr id="57" name="Group 56"/>
          <p:cNvGrpSpPr/>
          <p:nvPr/>
        </p:nvGrpSpPr>
        <p:grpSpPr>
          <a:xfrm>
            <a:off x="6162568" y="5352544"/>
            <a:ext cx="401206" cy="394028"/>
            <a:chOff x="10375826" y="2541961"/>
            <a:chExt cx="216000" cy="216000"/>
          </a:xfrm>
        </p:grpSpPr>
        <p:sp>
          <p:nvSpPr>
            <p:cNvPr id="58" name="Freeform 193"/>
            <p:cNvSpPr>
              <a:spLocks noEditPoints="1"/>
            </p:cNvSpPr>
            <p:nvPr/>
          </p:nvSpPr>
          <p:spPr bwMode="auto">
            <a:xfrm>
              <a:off x="10375826" y="2541961"/>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59" name="Picture 58"/>
            <p:cNvPicPr>
              <a:picLocks noChangeAspect="1"/>
            </p:cNvPicPr>
            <p:nvPr/>
          </p:nvPicPr>
          <p:blipFill>
            <a:blip r:embed="rId8" cstate="print">
              <a:duotone>
                <a:srgbClr val="999999">
                  <a:shade val="45000"/>
                  <a:satMod val="135000"/>
                </a:srgbClr>
                <a:prstClr val="white"/>
              </a:duotone>
              <a:extLst>
                <a:ext uri="{28A0092B-C50C-407E-A947-70E740481C1C}">
                  <a14:useLocalDpi xmlns:a14="http://schemas.microsoft.com/office/drawing/2010/main" val="0"/>
                </a:ext>
              </a:extLst>
            </a:blip>
            <a:stretch>
              <a:fillRect/>
            </a:stretch>
          </p:blipFill>
          <p:spPr>
            <a:xfrm>
              <a:off x="10425677" y="2595135"/>
              <a:ext cx="118058" cy="118058"/>
            </a:xfrm>
            <a:prstGeom prst="rect">
              <a:avLst/>
            </a:prstGeom>
            <a:ln>
              <a:noFill/>
            </a:ln>
          </p:spPr>
        </p:pic>
      </p:grpSp>
      <p:grpSp>
        <p:nvGrpSpPr>
          <p:cNvPr id="60" name="Group 59"/>
          <p:cNvGrpSpPr/>
          <p:nvPr/>
        </p:nvGrpSpPr>
        <p:grpSpPr>
          <a:xfrm>
            <a:off x="6154951" y="6071868"/>
            <a:ext cx="401206" cy="394028"/>
            <a:chOff x="10239451" y="2592638"/>
            <a:chExt cx="216000" cy="216000"/>
          </a:xfrm>
        </p:grpSpPr>
        <p:pic>
          <p:nvPicPr>
            <p:cNvPr id="61" name="Picture 2" descr="Image result for handshake icon"/>
            <p:cNvPicPr>
              <a:picLocks noChangeAspect="1" noChangeArrowheads="1"/>
            </p:cNvPicPr>
            <p:nvPr/>
          </p:nvPicPr>
          <p:blipFill>
            <a:blip r:embed="rId9" cstate="print">
              <a:duotone>
                <a:srgbClr val="80808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264606" y="2630911"/>
              <a:ext cx="170119" cy="144000"/>
            </a:xfrm>
            <a:prstGeom prst="rect">
              <a:avLst/>
            </a:prstGeom>
            <a:noFill/>
            <a:extLst>
              <a:ext uri="{909E8E84-426E-40DD-AFC4-6F175D3DCCD1}">
                <a14:hiddenFill xmlns:a14="http://schemas.microsoft.com/office/drawing/2010/main">
                  <a:solidFill>
                    <a:srgbClr val="FFFFFF"/>
                  </a:solidFill>
                </a14:hiddenFill>
              </a:ext>
            </a:extLst>
          </p:spPr>
        </p:pic>
        <p:sp>
          <p:nvSpPr>
            <p:cNvPr id="62" name="Freeform 193"/>
            <p:cNvSpPr>
              <a:spLocks noEditPoints="1"/>
            </p:cNvSpPr>
            <p:nvPr/>
          </p:nvSpPr>
          <p:spPr bwMode="auto">
            <a:xfrm>
              <a:off x="10239451" y="2592638"/>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grpSp>
      <p:grpSp>
        <p:nvGrpSpPr>
          <p:cNvPr id="63" name="Group 62"/>
          <p:cNvGrpSpPr/>
          <p:nvPr/>
        </p:nvGrpSpPr>
        <p:grpSpPr>
          <a:xfrm>
            <a:off x="6160207" y="1424748"/>
            <a:ext cx="402388" cy="394028"/>
            <a:chOff x="1603086" y="-674110"/>
            <a:chExt cx="402388" cy="394028"/>
          </a:xfrm>
        </p:grpSpPr>
        <p:sp>
          <p:nvSpPr>
            <p:cNvPr id="64" name="Freeform 903"/>
            <p:cNvSpPr>
              <a:spLocks noEditPoints="1"/>
            </p:cNvSpPr>
            <p:nvPr/>
          </p:nvSpPr>
          <p:spPr bwMode="auto">
            <a:xfrm>
              <a:off x="1603086" y="-674110"/>
              <a:ext cx="402388" cy="394028"/>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pic>
          <p:nvPicPr>
            <p:cNvPr id="65" name="Picture 64"/>
            <p:cNvPicPr>
              <a:picLocks noChangeAspect="1"/>
            </p:cNvPicPr>
            <p:nvPr/>
          </p:nvPicPr>
          <p:blipFill>
            <a:blip r:embed="rId10" cstate="print">
              <a:duotone>
                <a:srgbClr val="999999">
                  <a:shade val="45000"/>
                  <a:satMod val="135000"/>
                </a:srgbClr>
                <a:prstClr val="white"/>
              </a:duotone>
              <a:extLst>
                <a:ext uri="{28A0092B-C50C-407E-A947-70E740481C1C}">
                  <a14:useLocalDpi xmlns:a14="http://schemas.microsoft.com/office/drawing/2010/main" val="0"/>
                </a:ext>
              </a:extLst>
            </a:blip>
            <a:stretch>
              <a:fillRect/>
            </a:stretch>
          </p:blipFill>
          <p:spPr>
            <a:xfrm>
              <a:off x="1698042" y="-594686"/>
              <a:ext cx="216016" cy="216016"/>
            </a:xfrm>
            <a:prstGeom prst="rect">
              <a:avLst/>
            </a:prstGeom>
            <a:ln>
              <a:noFill/>
            </a:ln>
          </p:spPr>
        </p:pic>
      </p:grpSp>
      <p:sp>
        <p:nvSpPr>
          <p:cNvPr id="66" name="Text Placeholder 5"/>
          <p:cNvSpPr txBox="1">
            <a:spLocks/>
          </p:cNvSpPr>
          <p:nvPr/>
        </p:nvSpPr>
        <p:spPr>
          <a:xfrm>
            <a:off x="6657552" y="1508204"/>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User-centric </a:t>
            </a:r>
          </a:p>
        </p:txBody>
      </p:sp>
      <p:sp>
        <p:nvSpPr>
          <p:cNvPr id="67" name="Text Placeholder 5"/>
          <p:cNvSpPr txBox="1">
            <a:spLocks/>
          </p:cNvSpPr>
          <p:nvPr/>
        </p:nvSpPr>
        <p:spPr>
          <a:xfrm>
            <a:off x="6645609" y="2137158"/>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Integrated solution that enables seamless operations </a:t>
            </a:r>
          </a:p>
        </p:txBody>
      </p:sp>
      <p:sp>
        <p:nvSpPr>
          <p:cNvPr id="68" name="Text Placeholder 5"/>
          <p:cNvSpPr txBox="1">
            <a:spLocks/>
          </p:cNvSpPr>
          <p:nvPr/>
        </p:nvSpPr>
        <p:spPr>
          <a:xfrm>
            <a:off x="6645609" y="2800275"/>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Single source of record </a:t>
            </a:r>
          </a:p>
        </p:txBody>
      </p:sp>
      <p:sp>
        <p:nvSpPr>
          <p:cNvPr id="69" name="Text Placeholder 5"/>
          <p:cNvSpPr txBox="1">
            <a:spLocks/>
          </p:cNvSpPr>
          <p:nvPr/>
        </p:nvSpPr>
        <p:spPr>
          <a:xfrm>
            <a:off x="6645609" y="3453168"/>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Accessible to all end users regardless of language or location </a:t>
            </a:r>
          </a:p>
        </p:txBody>
      </p:sp>
      <p:sp>
        <p:nvSpPr>
          <p:cNvPr id="70" name="Text Placeholder 5"/>
          <p:cNvSpPr txBox="1">
            <a:spLocks/>
          </p:cNvSpPr>
          <p:nvPr/>
        </p:nvSpPr>
        <p:spPr>
          <a:xfrm>
            <a:off x="6648643" y="4105746"/>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Simple, self-service that provides 24/7 access </a:t>
            </a:r>
          </a:p>
        </p:txBody>
      </p:sp>
      <p:sp>
        <p:nvSpPr>
          <p:cNvPr id="71" name="Text Placeholder 5"/>
          <p:cNvSpPr txBox="1">
            <a:spLocks/>
          </p:cNvSpPr>
          <p:nvPr/>
        </p:nvSpPr>
        <p:spPr>
          <a:xfrm>
            <a:off x="6651477" y="4704237"/>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Enables standardized business processes </a:t>
            </a:r>
          </a:p>
        </p:txBody>
      </p:sp>
      <p:sp>
        <p:nvSpPr>
          <p:cNvPr id="72" name="Text Placeholder 5"/>
          <p:cNvSpPr txBox="1">
            <a:spLocks/>
          </p:cNvSpPr>
          <p:nvPr/>
        </p:nvSpPr>
        <p:spPr>
          <a:xfrm>
            <a:off x="6645610" y="5357130"/>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Supports our future way of working </a:t>
            </a:r>
          </a:p>
        </p:txBody>
      </p:sp>
      <p:sp>
        <p:nvSpPr>
          <p:cNvPr id="73" name="Text Placeholder 5"/>
          <p:cNvSpPr txBox="1">
            <a:spLocks/>
          </p:cNvSpPr>
          <p:nvPr/>
        </p:nvSpPr>
        <p:spPr>
          <a:xfrm>
            <a:off x="6622327" y="6114994"/>
            <a:ext cx="5276299" cy="30777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400" b="1" dirty="0">
                <a:solidFill>
                  <a:schemeClr val="tx1"/>
                </a:solidFill>
                <a:latin typeface="EYInterstate Light" panose="02000506000000020004" pitchFamily="2" charset="0"/>
              </a:rPr>
              <a:t>Meets digital and architecture standards </a:t>
            </a:r>
          </a:p>
        </p:txBody>
      </p:sp>
    </p:spTree>
    <p:extLst>
      <p:ext uri="{BB962C8B-B14F-4D97-AF65-F5344CB8AC3E}">
        <p14:creationId xmlns:p14="http://schemas.microsoft.com/office/powerpoint/2010/main" val="216495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072361" y="256904"/>
            <a:ext cx="405532" cy="415873"/>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sp>
        <p:nvSpPr>
          <p:cNvPr id="11" name="TextBox 10"/>
          <p:cNvSpPr txBox="1"/>
          <p:nvPr/>
        </p:nvSpPr>
        <p:spPr>
          <a:xfrm>
            <a:off x="614566"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Lessons Learned </a:t>
            </a:r>
          </a:p>
        </p:txBody>
      </p:sp>
    </p:spTree>
    <p:extLst>
      <p:ext uri="{BB962C8B-B14F-4D97-AF65-F5344CB8AC3E}">
        <p14:creationId xmlns:p14="http://schemas.microsoft.com/office/powerpoint/2010/main" val="73882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174" y="0"/>
            <a:ext cx="12203342" cy="6858000"/>
          </a:xfrm>
          <a:prstGeom prst="rect">
            <a:avLst/>
          </a:prstGeom>
        </p:spPr>
      </p:pic>
      <p:sp>
        <p:nvSpPr>
          <p:cNvPr id="38" name="TextBox 37"/>
          <p:cNvSpPr txBox="1"/>
          <p:nvPr/>
        </p:nvSpPr>
        <p:spPr>
          <a:xfrm>
            <a:off x="609600" y="534850"/>
            <a:ext cx="4111634" cy="1231106"/>
          </a:xfrm>
          <a:prstGeom prst="rect">
            <a:avLst/>
          </a:prstGeom>
          <a:noFill/>
        </p:spPr>
        <p:txBody>
          <a:bodyPr wrap="square" lIns="0" tIns="0" rIns="0" bIns="0" rtlCol="0" anchor="t" anchorCtr="0">
            <a:spAutoFit/>
          </a:bodyPr>
          <a:lstStyle/>
          <a:p>
            <a:r>
              <a:rPr lang="en-GB" sz="6000" dirty="0">
                <a:solidFill>
                  <a:schemeClr val="tx2"/>
                </a:solidFill>
                <a:latin typeface="EYInterstate Light" panose="02000506000000020004" pitchFamily="2" charset="0"/>
              </a:rPr>
              <a:t>Break</a:t>
            </a:r>
          </a:p>
          <a:p>
            <a:r>
              <a:rPr lang="en-GB" sz="2000" dirty="0">
                <a:solidFill>
                  <a:schemeClr val="tx2"/>
                </a:solidFill>
                <a:latin typeface="EYInterstate Light" panose="02000506000000020004" pitchFamily="2" charset="0"/>
              </a:rPr>
              <a:t>(15 minutes)</a:t>
            </a:r>
          </a:p>
        </p:txBody>
      </p:sp>
    </p:spTree>
    <p:extLst>
      <p:ext uri="{BB962C8B-B14F-4D97-AF65-F5344CB8AC3E}">
        <p14:creationId xmlns:p14="http://schemas.microsoft.com/office/powerpoint/2010/main" val="195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4411" t="9340" r="51" b="10111"/>
          <a:stretch/>
        </p:blipFill>
        <p:spPr>
          <a:xfrm>
            <a:off x="-43543" y="0"/>
            <a:ext cx="12260943" cy="6886020"/>
          </a:xfrm>
          <a:prstGeom prst="rect">
            <a:avLst/>
          </a:prstGeom>
        </p:spPr>
      </p:pic>
      <p:sp>
        <p:nvSpPr>
          <p:cNvPr id="16" name="Freeform 15"/>
          <p:cNvSpPr/>
          <p:nvPr/>
        </p:nvSpPr>
        <p:spPr>
          <a:xfrm flipH="1">
            <a:off x="9816808"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flipH="1">
            <a:off x="10745494" y="38462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18" name="Freeform 17"/>
          <p:cNvSpPr/>
          <p:nvPr/>
        </p:nvSpPr>
        <p:spPr>
          <a:xfrm>
            <a:off x="8494061"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flipH="1">
            <a:off x="8667096"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1" name="Freeform 20"/>
          <p:cNvSpPr/>
          <p:nvPr/>
        </p:nvSpPr>
        <p:spPr>
          <a:xfrm>
            <a:off x="5914835" y="3019592"/>
            <a:ext cx="204396" cy="3861996"/>
          </a:xfrm>
          <a:custGeom>
            <a:avLst/>
            <a:gdLst>
              <a:gd name="connsiteX0" fmla="*/ 204396 w 204396"/>
              <a:gd name="connsiteY0" fmla="*/ 3861996 h 3861996"/>
              <a:gd name="connsiteX1" fmla="*/ 204396 w 204396"/>
              <a:gd name="connsiteY1" fmla="*/ 204396 h 3861996"/>
              <a:gd name="connsiteX2" fmla="*/ 0 w 204396"/>
              <a:gd name="connsiteY2" fmla="*/ 0 h 3861996"/>
            </a:gdLst>
            <a:ahLst/>
            <a:cxnLst>
              <a:cxn ang="0">
                <a:pos x="connsiteX0" y="connsiteY0"/>
              </a:cxn>
              <a:cxn ang="0">
                <a:pos x="connsiteX1" y="connsiteY1"/>
              </a:cxn>
              <a:cxn ang="0">
                <a:pos x="connsiteX2" y="connsiteY2"/>
              </a:cxn>
            </a:cxnLst>
            <a:rect l="l" t="t" r="r" b="b"/>
            <a:pathLst>
              <a:path w="204396" h="3861996">
                <a:moveTo>
                  <a:pt x="204396" y="3861996"/>
                </a:moveTo>
                <a:lnTo>
                  <a:pt x="204396" y="204396"/>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4490201"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6" name="Freeform 25"/>
          <p:cNvSpPr/>
          <p:nvPr/>
        </p:nvSpPr>
        <p:spPr>
          <a:xfrm>
            <a:off x="4780200"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reeform 28"/>
          <p:cNvSpPr/>
          <p:nvPr/>
        </p:nvSpPr>
        <p:spPr>
          <a:xfrm flipH="1">
            <a:off x="3520403"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3239417"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7" name="Oval 26"/>
          <p:cNvSpPr/>
          <p:nvPr/>
        </p:nvSpPr>
        <p:spPr>
          <a:xfrm>
            <a:off x="6845197"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8" name="Freeform 27"/>
          <p:cNvSpPr/>
          <p:nvPr/>
        </p:nvSpPr>
        <p:spPr>
          <a:xfrm>
            <a:off x="7135196"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30"/>
          <p:cNvSpPr/>
          <p:nvPr/>
        </p:nvSpPr>
        <p:spPr>
          <a:xfrm>
            <a:off x="1555132"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Freeform 36"/>
          <p:cNvSpPr/>
          <p:nvPr/>
        </p:nvSpPr>
        <p:spPr>
          <a:xfrm rot="10800000">
            <a:off x="-55426" y="-13271"/>
            <a:ext cx="12276000" cy="1786595"/>
          </a:xfrm>
          <a:custGeom>
            <a:avLst/>
            <a:gdLst>
              <a:gd name="connsiteX0" fmla="*/ 12198350 w 12217400"/>
              <a:gd name="connsiteY0" fmla="*/ 1786595 h 1786595"/>
              <a:gd name="connsiteX1" fmla="*/ 0 w 12217400"/>
              <a:gd name="connsiteY1" fmla="*/ 1786595 h 1786595"/>
              <a:gd name="connsiteX2" fmla="*/ 0 w 12217400"/>
              <a:gd name="connsiteY2" fmla="*/ 1017981 h 1786595"/>
              <a:gd name="connsiteX3" fmla="*/ 0 w 12217400"/>
              <a:gd name="connsiteY3" fmla="*/ 1013092 h 1786595"/>
              <a:gd name="connsiteX4" fmla="*/ 0 w 12217400"/>
              <a:gd name="connsiteY4" fmla="*/ 0 h 1786595"/>
              <a:gd name="connsiteX5" fmla="*/ 12158724 w 12217400"/>
              <a:gd name="connsiteY5" fmla="*/ 1013092 h 1786595"/>
              <a:gd name="connsiteX6" fmla="*/ 12198350 w 12217400"/>
              <a:gd name="connsiteY6" fmla="*/ 1013092 h 1786595"/>
              <a:gd name="connsiteX7" fmla="*/ 12198350 w 12217400"/>
              <a:gd name="connsiteY7" fmla="*/ 1016394 h 1786595"/>
              <a:gd name="connsiteX8" fmla="*/ 12217400 w 12217400"/>
              <a:gd name="connsiteY8" fmla="*/ 1017981 h 1786595"/>
              <a:gd name="connsiteX9" fmla="*/ 12198350 w 12217400"/>
              <a:gd name="connsiteY9" fmla="*/ 1017981 h 17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7400" h="1786595">
                <a:moveTo>
                  <a:pt x="12198350" y="1786595"/>
                </a:moveTo>
                <a:lnTo>
                  <a:pt x="0" y="1786595"/>
                </a:lnTo>
                <a:lnTo>
                  <a:pt x="0" y="1017981"/>
                </a:lnTo>
                <a:lnTo>
                  <a:pt x="0" y="1013092"/>
                </a:lnTo>
                <a:lnTo>
                  <a:pt x="0" y="0"/>
                </a:lnTo>
                <a:lnTo>
                  <a:pt x="12158724" y="1013092"/>
                </a:lnTo>
                <a:lnTo>
                  <a:pt x="12198350" y="1013092"/>
                </a:lnTo>
                <a:lnTo>
                  <a:pt x="12198350" y="1016394"/>
                </a:lnTo>
                <a:lnTo>
                  <a:pt x="12217400" y="1017981"/>
                </a:lnTo>
                <a:lnTo>
                  <a:pt x="12198350" y="1017981"/>
                </a:lnTo>
                <a:close/>
              </a:path>
            </a:pathLst>
          </a:custGeom>
          <a:solidFill>
            <a:srgbClr val="969696">
              <a:alpha val="8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CA" sz="1200" dirty="0">
              <a:solidFill>
                <a:schemeClr val="tx1"/>
              </a:solidFill>
            </a:endParaRPr>
          </a:p>
        </p:txBody>
      </p:sp>
      <p:sp>
        <p:nvSpPr>
          <p:cNvPr id="38" name="TextBox 37"/>
          <p:cNvSpPr txBox="1"/>
          <p:nvPr/>
        </p:nvSpPr>
        <p:spPr>
          <a:xfrm>
            <a:off x="0" y="352216"/>
            <a:ext cx="12198350" cy="400110"/>
          </a:xfrm>
          <a:prstGeom prst="rect">
            <a:avLst/>
          </a:prstGeom>
          <a:noFill/>
        </p:spPr>
        <p:txBody>
          <a:bodyPr wrap="square" lIns="0" tIns="0" rIns="0" bIns="0" rtlCol="0" anchor="t" anchorCtr="0">
            <a:spAutoFit/>
          </a:bodyPr>
          <a:lstStyle/>
          <a:p>
            <a:pPr algn="ctr"/>
            <a:r>
              <a:rPr lang="en-GB" sz="2600" dirty="0">
                <a:solidFill>
                  <a:schemeClr val="tx2"/>
                </a:solidFill>
                <a:latin typeface="EYInterstate" panose="02000503020000020004" pitchFamily="2" charset="0"/>
              </a:rPr>
              <a:t>Human Resources Management: Process &amp; Technology Overview </a:t>
            </a:r>
          </a:p>
        </p:txBody>
      </p:sp>
      <p:sp>
        <p:nvSpPr>
          <p:cNvPr id="23" name="Oval 22"/>
          <p:cNvSpPr/>
          <p:nvPr/>
        </p:nvSpPr>
        <p:spPr>
          <a:xfrm>
            <a:off x="1281818" y="3865854"/>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grpSp>
        <p:nvGrpSpPr>
          <p:cNvPr id="20" name="Group 19"/>
          <p:cNvGrpSpPr/>
          <p:nvPr/>
        </p:nvGrpSpPr>
        <p:grpSpPr>
          <a:xfrm>
            <a:off x="5431798" y="2517189"/>
            <a:ext cx="585235" cy="585235"/>
            <a:chOff x="3057925" y="3581400"/>
            <a:chExt cx="690010" cy="690010"/>
          </a:xfrm>
        </p:grpSpPr>
        <p:sp>
          <p:nvSpPr>
            <p:cNvPr id="25" name="Oval 24"/>
            <p:cNvSpPr/>
            <p:nvPr/>
          </p:nvSpPr>
          <p:spPr>
            <a:xfrm>
              <a:off x="3057925" y="3581400"/>
              <a:ext cx="690010" cy="690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050" dirty="0">
                <a:solidFill>
                  <a:schemeClr val="tx1"/>
                </a:solidFill>
              </a:endParaRPr>
            </a:p>
          </p:txBody>
        </p:sp>
        <p:sp>
          <p:nvSpPr>
            <p:cNvPr id="32" name="Text Placeholder 5"/>
            <p:cNvSpPr txBox="1">
              <a:spLocks/>
            </p:cNvSpPr>
            <p:nvPr/>
          </p:nvSpPr>
          <p:spPr>
            <a:xfrm>
              <a:off x="3181612" y="3654246"/>
              <a:ext cx="442635" cy="544317"/>
            </a:xfrm>
            <a:prstGeom prst="rect">
              <a:avLst/>
            </a:prstGeom>
            <a:ln w="28575">
              <a:noFill/>
            </a:ln>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4B4B4B"/>
                  </a:solidFill>
                  <a:latin typeface="EYInterstate Light" panose="02000506000000020004" pitchFamily="2" charset="0"/>
                </a:rPr>
                <a:t>4</a:t>
              </a:r>
            </a:p>
          </p:txBody>
        </p:sp>
      </p:gr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r="50038"/>
          <a:stretch/>
        </p:blipFill>
        <p:spPr>
          <a:xfrm>
            <a:off x="11558294" y="133702"/>
            <a:ext cx="646406" cy="1450839"/>
          </a:xfrm>
          <a:prstGeom prst="rect">
            <a:avLst/>
          </a:prstGeom>
        </p:spPr>
      </p:pic>
    </p:spTree>
    <p:extLst>
      <p:ext uri="{BB962C8B-B14F-4D97-AF65-F5344CB8AC3E}">
        <p14:creationId xmlns:p14="http://schemas.microsoft.com/office/powerpoint/2010/main" val="29274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5" y="659554"/>
            <a:ext cx="9892687"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Value of </a:t>
            </a:r>
            <a:r>
              <a:rPr lang="en-GB" sz="2600">
                <a:solidFill>
                  <a:srgbClr val="4B4B4B"/>
                </a:solidFill>
                <a:latin typeface="EYInterstate Light" panose="02000506000000020004" pitchFamily="2" charset="0"/>
              </a:rPr>
              <a:t>a </a:t>
            </a:r>
            <a:r>
              <a:rPr lang="en-GB" sz="2600" dirty="0">
                <a:solidFill>
                  <a:srgbClr val="4B4B4B"/>
                </a:solidFill>
                <a:latin typeface="EYInterstate Light" panose="02000506000000020004" pitchFamily="2" charset="0"/>
              </a:rPr>
              <a:t>Modern</a:t>
            </a:r>
            <a:r>
              <a:rPr lang="en-GB" sz="2600">
                <a:solidFill>
                  <a:srgbClr val="4B4B4B"/>
                </a:solidFill>
                <a:latin typeface="EYInterstate Light" panose="02000506000000020004" pitchFamily="2" charset="0"/>
              </a:rPr>
              <a:t> Human Resources Management </a:t>
            </a:r>
            <a:r>
              <a:rPr lang="en-GB" sz="2600" smtClean="0">
                <a:solidFill>
                  <a:srgbClr val="4B4B4B"/>
                </a:solidFill>
                <a:latin typeface="EYInterstate Light" panose="02000506000000020004" pitchFamily="2" charset="0"/>
              </a:rPr>
              <a:t>Solution</a:t>
            </a:r>
            <a:endParaRPr lang="en-GB" sz="2600" dirty="0">
              <a:solidFill>
                <a:srgbClr val="4B4B4B"/>
              </a:solidFill>
              <a:latin typeface="EYInterstate Light" panose="02000506000000020004" pitchFamily="2" charset="0"/>
            </a:endParaRPr>
          </a:p>
        </p:txBody>
      </p:sp>
      <p:sp>
        <p:nvSpPr>
          <p:cNvPr id="102" name="TextBox 101"/>
          <p:cNvSpPr txBox="1"/>
          <p:nvPr/>
        </p:nvSpPr>
        <p:spPr>
          <a:xfrm>
            <a:off x="614566" y="1140060"/>
            <a:ext cx="4787593" cy="246221"/>
          </a:xfrm>
          <a:prstGeom prst="rect">
            <a:avLst/>
          </a:prstGeom>
          <a:noFill/>
        </p:spPr>
        <p:txBody>
          <a:bodyPr wrap="none" lIns="0" tIns="0" rIns="0" bIns="0" rtlCol="0" anchor="t" anchorCtr="0">
            <a:spAutoFit/>
          </a:bodyPr>
          <a:lstStyle/>
          <a:p>
            <a:r>
              <a:rPr lang="en-CA" sz="1600" dirty="0">
                <a:solidFill>
                  <a:schemeClr val="tx2">
                    <a:lumMod val="50000"/>
                  </a:schemeClr>
                </a:solidFill>
                <a:latin typeface="EYInterstate Light" panose="02000506000000020004" pitchFamily="2" charset="0"/>
              </a:rPr>
              <a:t>The right strategy can result in a variety of benefits </a:t>
            </a:r>
            <a:endParaRPr lang="en-CA" sz="1600" dirty="0">
              <a:solidFill>
                <a:srgbClr val="969696"/>
              </a:solidFill>
              <a:latin typeface="EYInterstate Light" panose="02000506000000020004" pitchFamily="2" charset="0"/>
            </a:endParaRPr>
          </a:p>
        </p:txBody>
      </p:sp>
      <p:sp>
        <p:nvSpPr>
          <p:cNvPr id="81" name="Oval 80"/>
          <p:cNvSpPr/>
          <p:nvPr/>
        </p:nvSpPr>
        <p:spPr>
          <a:xfrm>
            <a:off x="4493733" y="3932467"/>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35" name="Oval 34"/>
          <p:cNvSpPr/>
          <p:nvPr/>
        </p:nvSpPr>
        <p:spPr>
          <a:xfrm>
            <a:off x="4493733"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50" name="Oval 49"/>
          <p:cNvSpPr/>
          <p:nvPr/>
        </p:nvSpPr>
        <p:spPr>
          <a:xfrm>
            <a:off x="4908550" y="2087539"/>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7" name="Oval 56"/>
          <p:cNvSpPr/>
          <p:nvPr/>
        </p:nvSpPr>
        <p:spPr>
          <a:xfrm>
            <a:off x="4905375" y="3759258"/>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82" name="Rechteck 24"/>
          <p:cNvSpPr/>
          <p:nvPr/>
        </p:nvSpPr>
        <p:spPr bwMode="gray">
          <a:xfrm>
            <a:off x="4606343" y="4254256"/>
            <a:ext cx="1005390"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Reduced operational risk</a:t>
            </a:r>
          </a:p>
        </p:txBody>
      </p:sp>
      <p:sp>
        <p:nvSpPr>
          <p:cNvPr id="37" name="Rechteck 24"/>
          <p:cNvSpPr/>
          <p:nvPr/>
        </p:nvSpPr>
        <p:spPr bwMode="gray">
          <a:xfrm>
            <a:off x="4407167" y="2674115"/>
            <a:ext cx="1403742"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Process standardization</a:t>
            </a:r>
          </a:p>
        </p:txBody>
      </p:sp>
      <p:sp>
        <p:nvSpPr>
          <p:cNvPr id="84" name="Freeform 96"/>
          <p:cNvSpPr>
            <a:spLocks noChangeAspect="1" noEditPoints="1"/>
          </p:cNvSpPr>
          <p:nvPr/>
        </p:nvSpPr>
        <p:spPr bwMode="auto">
          <a:xfrm>
            <a:off x="4977526" y="3822994"/>
            <a:ext cx="266690" cy="285148"/>
          </a:xfrm>
          <a:custGeom>
            <a:avLst/>
            <a:gdLst>
              <a:gd name="T0" fmla="*/ 730 w 730"/>
              <a:gd name="T1" fmla="*/ 386 h 780"/>
              <a:gd name="T2" fmla="*/ 677 w 730"/>
              <a:gd name="T3" fmla="*/ 198 h 780"/>
              <a:gd name="T4" fmla="*/ 476 w 730"/>
              <a:gd name="T5" fmla="*/ 46 h 780"/>
              <a:gd name="T6" fmla="*/ 659 w 730"/>
              <a:gd name="T7" fmla="*/ 195 h 780"/>
              <a:gd name="T8" fmla="*/ 523 w 730"/>
              <a:gd name="T9" fmla="*/ 163 h 780"/>
              <a:gd name="T10" fmla="*/ 510 w 730"/>
              <a:gd name="T11" fmla="*/ 169 h 780"/>
              <a:gd name="T12" fmla="*/ 372 w 730"/>
              <a:gd name="T13" fmla="*/ 195 h 780"/>
              <a:gd name="T14" fmla="*/ 365 w 730"/>
              <a:gd name="T15" fmla="*/ 22 h 780"/>
              <a:gd name="T16" fmla="*/ 52 w 730"/>
              <a:gd name="T17" fmla="*/ 200 h 780"/>
              <a:gd name="T18" fmla="*/ 52 w 730"/>
              <a:gd name="T19" fmla="*/ 574 h 780"/>
              <a:gd name="T20" fmla="*/ 247 w 730"/>
              <a:gd name="T21" fmla="*/ 732 h 780"/>
              <a:gd name="T22" fmla="*/ 256 w 730"/>
              <a:gd name="T23" fmla="*/ 727 h 780"/>
              <a:gd name="T24" fmla="*/ 71 w 730"/>
              <a:gd name="T25" fmla="*/ 577 h 780"/>
              <a:gd name="T26" fmla="*/ 207 w 730"/>
              <a:gd name="T27" fmla="*/ 608 h 780"/>
              <a:gd name="T28" fmla="*/ 216 w 730"/>
              <a:gd name="T29" fmla="*/ 612 h 780"/>
              <a:gd name="T30" fmla="*/ 210 w 730"/>
              <a:gd name="T31" fmla="*/ 577 h 780"/>
              <a:gd name="T32" fmla="*/ 358 w 730"/>
              <a:gd name="T33" fmla="*/ 744 h 780"/>
              <a:gd name="T34" fmla="*/ 677 w 730"/>
              <a:gd name="T35" fmla="*/ 575 h 780"/>
              <a:gd name="T36" fmla="*/ 564 w 730"/>
              <a:gd name="T37" fmla="*/ 393 h 780"/>
              <a:gd name="T38" fmla="*/ 668 w 730"/>
              <a:gd name="T39" fmla="*/ 563 h 780"/>
              <a:gd name="T40" fmla="*/ 564 w 730"/>
              <a:gd name="T41" fmla="*/ 393 h 780"/>
              <a:gd name="T42" fmla="*/ 372 w 730"/>
              <a:gd name="T43" fmla="*/ 563 h 780"/>
              <a:gd name="T44" fmla="*/ 550 w 730"/>
              <a:gd name="T45" fmla="*/ 393 h 780"/>
              <a:gd name="T46" fmla="*/ 668 w 730"/>
              <a:gd name="T47" fmla="*/ 209 h 780"/>
              <a:gd name="T48" fmla="*/ 564 w 730"/>
              <a:gd name="T49" fmla="*/ 379 h 780"/>
              <a:gd name="T50" fmla="*/ 668 w 730"/>
              <a:gd name="T51" fmla="*/ 209 h 780"/>
              <a:gd name="T52" fmla="*/ 550 w 730"/>
              <a:gd name="T53" fmla="*/ 379 h 780"/>
              <a:gd name="T54" fmla="*/ 372 w 730"/>
              <a:gd name="T55" fmla="*/ 209 h 780"/>
              <a:gd name="T56" fmla="*/ 14 w 730"/>
              <a:gd name="T57" fmla="*/ 379 h 780"/>
              <a:gd name="T58" fmla="*/ 191 w 730"/>
              <a:gd name="T59" fmla="*/ 209 h 780"/>
              <a:gd name="T60" fmla="*/ 14 w 730"/>
              <a:gd name="T61" fmla="*/ 379 h 780"/>
              <a:gd name="T62" fmla="*/ 358 w 730"/>
              <a:gd name="T63" fmla="*/ 209 h 780"/>
              <a:gd name="T64" fmla="*/ 180 w 730"/>
              <a:gd name="T65" fmla="*/ 379 h 780"/>
              <a:gd name="T66" fmla="*/ 210 w 730"/>
              <a:gd name="T67" fmla="*/ 195 h 780"/>
              <a:gd name="T68" fmla="*/ 358 w 730"/>
              <a:gd name="T69" fmla="*/ 195 h 780"/>
              <a:gd name="T70" fmla="*/ 299 w 730"/>
              <a:gd name="T71" fmla="*/ 42 h 780"/>
              <a:gd name="T72" fmla="*/ 195 w 730"/>
              <a:gd name="T73" fmla="*/ 195 h 780"/>
              <a:gd name="T74" fmla="*/ 299 w 730"/>
              <a:gd name="T75" fmla="*/ 42 h 780"/>
              <a:gd name="T76" fmla="*/ 14 w 730"/>
              <a:gd name="T77" fmla="*/ 393 h 780"/>
              <a:gd name="T78" fmla="*/ 191 w 730"/>
              <a:gd name="T79" fmla="*/ 563 h 780"/>
              <a:gd name="T80" fmla="*/ 205 w 730"/>
              <a:gd name="T81" fmla="*/ 563 h 780"/>
              <a:gd name="T82" fmla="*/ 358 w 730"/>
              <a:gd name="T83" fmla="*/ 393 h 780"/>
              <a:gd name="T84" fmla="*/ 205 w 730"/>
              <a:gd name="T85" fmla="*/ 563 h 780"/>
              <a:gd name="T86" fmla="*/ 372 w 730"/>
              <a:gd name="T87" fmla="*/ 737 h 780"/>
              <a:gd name="T88" fmla="*/ 520 w 730"/>
              <a:gd name="T89" fmla="*/ 577 h 780"/>
              <a:gd name="T90" fmla="*/ 507 w 730"/>
              <a:gd name="T91" fmla="*/ 643 h 780"/>
              <a:gd name="T92" fmla="*/ 659 w 730"/>
              <a:gd name="T93" fmla="*/ 577 h 780"/>
              <a:gd name="T94" fmla="*/ 324 w 730"/>
              <a:gd name="T95" fmla="*/ 740 h 780"/>
              <a:gd name="T96" fmla="*/ 321 w 730"/>
              <a:gd name="T97" fmla="*/ 752 h 780"/>
              <a:gd name="T98" fmla="*/ 194 w 730"/>
              <a:gd name="T99" fmla="*/ 780 h 780"/>
              <a:gd name="T100" fmla="*/ 193 w 730"/>
              <a:gd name="T101" fmla="*/ 766 h 780"/>
              <a:gd name="T102" fmla="*/ 227 w 730"/>
              <a:gd name="T103" fmla="*/ 653 h 780"/>
              <a:gd name="T104" fmla="*/ 238 w 730"/>
              <a:gd name="T105" fmla="*/ 643 h 780"/>
              <a:gd name="T106" fmla="*/ 416 w 730"/>
              <a:gd name="T107" fmla="*/ 38 h 780"/>
              <a:gd name="T108" fmla="*/ 420 w 730"/>
              <a:gd name="T109" fmla="*/ 27 h 780"/>
              <a:gd name="T110" fmla="*/ 540 w 730"/>
              <a:gd name="T111" fmla="*/ 7 h 780"/>
              <a:gd name="T112" fmla="*/ 435 w 730"/>
              <a:gd name="T113" fmla="*/ 38 h 780"/>
              <a:gd name="T114" fmla="*/ 504 w 730"/>
              <a:gd name="T115" fmla="*/ 125 h 780"/>
              <a:gd name="T116" fmla="*/ 494 w 730"/>
              <a:gd name="T117" fmla="*/ 12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780">
                <a:moveTo>
                  <a:pt x="678" y="573"/>
                </a:moveTo>
                <a:cubicBezTo>
                  <a:pt x="711" y="518"/>
                  <a:pt x="730" y="454"/>
                  <a:pt x="730" y="386"/>
                </a:cubicBezTo>
                <a:cubicBezTo>
                  <a:pt x="730" y="319"/>
                  <a:pt x="711" y="255"/>
                  <a:pt x="678" y="200"/>
                </a:cubicBezTo>
                <a:cubicBezTo>
                  <a:pt x="678" y="199"/>
                  <a:pt x="678" y="199"/>
                  <a:pt x="677" y="198"/>
                </a:cubicBezTo>
                <a:cubicBezTo>
                  <a:pt x="634" y="127"/>
                  <a:pt x="567" y="70"/>
                  <a:pt x="485" y="42"/>
                </a:cubicBezTo>
                <a:cubicBezTo>
                  <a:pt x="481" y="41"/>
                  <a:pt x="477" y="42"/>
                  <a:pt x="476" y="46"/>
                </a:cubicBezTo>
                <a:cubicBezTo>
                  <a:pt x="475" y="50"/>
                  <a:pt x="476" y="54"/>
                  <a:pt x="480" y="55"/>
                </a:cubicBezTo>
                <a:cubicBezTo>
                  <a:pt x="556" y="81"/>
                  <a:pt x="618" y="131"/>
                  <a:pt x="659" y="195"/>
                </a:cubicBezTo>
                <a:cubicBezTo>
                  <a:pt x="535" y="195"/>
                  <a:pt x="535" y="195"/>
                  <a:pt x="535" y="195"/>
                </a:cubicBezTo>
                <a:cubicBezTo>
                  <a:pt x="531" y="184"/>
                  <a:pt x="527" y="174"/>
                  <a:pt x="523" y="163"/>
                </a:cubicBezTo>
                <a:cubicBezTo>
                  <a:pt x="521" y="160"/>
                  <a:pt x="517" y="158"/>
                  <a:pt x="514" y="159"/>
                </a:cubicBezTo>
                <a:cubicBezTo>
                  <a:pt x="510" y="161"/>
                  <a:pt x="508" y="165"/>
                  <a:pt x="510" y="169"/>
                </a:cubicBezTo>
                <a:cubicBezTo>
                  <a:pt x="514" y="177"/>
                  <a:pt x="517" y="186"/>
                  <a:pt x="520" y="195"/>
                </a:cubicBezTo>
                <a:cubicBezTo>
                  <a:pt x="372" y="195"/>
                  <a:pt x="372" y="195"/>
                  <a:pt x="372" y="195"/>
                </a:cubicBezTo>
                <a:cubicBezTo>
                  <a:pt x="372" y="29"/>
                  <a:pt x="372" y="29"/>
                  <a:pt x="372" y="29"/>
                </a:cubicBezTo>
                <a:cubicBezTo>
                  <a:pt x="372" y="25"/>
                  <a:pt x="369" y="22"/>
                  <a:pt x="365" y="22"/>
                </a:cubicBezTo>
                <a:cubicBezTo>
                  <a:pt x="233" y="22"/>
                  <a:pt x="117" y="92"/>
                  <a:pt x="53" y="198"/>
                </a:cubicBezTo>
                <a:cubicBezTo>
                  <a:pt x="52" y="199"/>
                  <a:pt x="52" y="199"/>
                  <a:pt x="52" y="200"/>
                </a:cubicBezTo>
                <a:cubicBezTo>
                  <a:pt x="19" y="255"/>
                  <a:pt x="0" y="318"/>
                  <a:pt x="0" y="386"/>
                </a:cubicBezTo>
                <a:cubicBezTo>
                  <a:pt x="0" y="454"/>
                  <a:pt x="19" y="519"/>
                  <a:pt x="52" y="574"/>
                </a:cubicBezTo>
                <a:cubicBezTo>
                  <a:pt x="52" y="574"/>
                  <a:pt x="52" y="574"/>
                  <a:pt x="52" y="574"/>
                </a:cubicBezTo>
                <a:cubicBezTo>
                  <a:pt x="96" y="646"/>
                  <a:pt x="164" y="703"/>
                  <a:pt x="247" y="732"/>
                </a:cubicBezTo>
                <a:cubicBezTo>
                  <a:pt x="248" y="732"/>
                  <a:pt x="248" y="732"/>
                  <a:pt x="249" y="732"/>
                </a:cubicBezTo>
                <a:cubicBezTo>
                  <a:pt x="252" y="732"/>
                  <a:pt x="255" y="730"/>
                  <a:pt x="256" y="727"/>
                </a:cubicBezTo>
                <a:cubicBezTo>
                  <a:pt x="257" y="724"/>
                  <a:pt x="255" y="720"/>
                  <a:pt x="251" y="718"/>
                </a:cubicBezTo>
                <a:cubicBezTo>
                  <a:pt x="175" y="692"/>
                  <a:pt x="113" y="642"/>
                  <a:pt x="71" y="577"/>
                </a:cubicBezTo>
                <a:cubicBezTo>
                  <a:pt x="195" y="577"/>
                  <a:pt x="195" y="577"/>
                  <a:pt x="195" y="577"/>
                </a:cubicBezTo>
                <a:cubicBezTo>
                  <a:pt x="199" y="588"/>
                  <a:pt x="202" y="598"/>
                  <a:pt x="207" y="608"/>
                </a:cubicBezTo>
                <a:cubicBezTo>
                  <a:pt x="208" y="611"/>
                  <a:pt x="210" y="612"/>
                  <a:pt x="213" y="612"/>
                </a:cubicBezTo>
                <a:cubicBezTo>
                  <a:pt x="214" y="612"/>
                  <a:pt x="215" y="612"/>
                  <a:pt x="216" y="612"/>
                </a:cubicBezTo>
                <a:cubicBezTo>
                  <a:pt x="219" y="610"/>
                  <a:pt x="221" y="606"/>
                  <a:pt x="219" y="603"/>
                </a:cubicBezTo>
                <a:cubicBezTo>
                  <a:pt x="216" y="594"/>
                  <a:pt x="213" y="586"/>
                  <a:pt x="210" y="577"/>
                </a:cubicBezTo>
                <a:cubicBezTo>
                  <a:pt x="358" y="577"/>
                  <a:pt x="358" y="577"/>
                  <a:pt x="358" y="577"/>
                </a:cubicBezTo>
                <a:cubicBezTo>
                  <a:pt x="358" y="744"/>
                  <a:pt x="358" y="744"/>
                  <a:pt x="358" y="744"/>
                </a:cubicBezTo>
                <a:cubicBezTo>
                  <a:pt x="358" y="748"/>
                  <a:pt x="361" y="751"/>
                  <a:pt x="365" y="751"/>
                </a:cubicBezTo>
                <a:cubicBezTo>
                  <a:pt x="497" y="751"/>
                  <a:pt x="613" y="680"/>
                  <a:pt x="677" y="575"/>
                </a:cubicBezTo>
                <a:cubicBezTo>
                  <a:pt x="678" y="574"/>
                  <a:pt x="678" y="574"/>
                  <a:pt x="678" y="573"/>
                </a:cubicBezTo>
                <a:close/>
                <a:moveTo>
                  <a:pt x="564" y="393"/>
                </a:moveTo>
                <a:cubicBezTo>
                  <a:pt x="716" y="393"/>
                  <a:pt x="716" y="393"/>
                  <a:pt x="716" y="393"/>
                </a:cubicBezTo>
                <a:cubicBezTo>
                  <a:pt x="714" y="455"/>
                  <a:pt x="697" y="513"/>
                  <a:pt x="668" y="563"/>
                </a:cubicBezTo>
                <a:cubicBezTo>
                  <a:pt x="539" y="563"/>
                  <a:pt x="539" y="563"/>
                  <a:pt x="539" y="563"/>
                </a:cubicBezTo>
                <a:cubicBezTo>
                  <a:pt x="555" y="512"/>
                  <a:pt x="564" y="454"/>
                  <a:pt x="564" y="393"/>
                </a:cubicBezTo>
                <a:close/>
                <a:moveTo>
                  <a:pt x="525" y="563"/>
                </a:moveTo>
                <a:cubicBezTo>
                  <a:pt x="372" y="563"/>
                  <a:pt x="372" y="563"/>
                  <a:pt x="372" y="563"/>
                </a:cubicBezTo>
                <a:cubicBezTo>
                  <a:pt x="372" y="393"/>
                  <a:pt x="372" y="393"/>
                  <a:pt x="372" y="393"/>
                </a:cubicBezTo>
                <a:cubicBezTo>
                  <a:pt x="550" y="393"/>
                  <a:pt x="550" y="393"/>
                  <a:pt x="550" y="393"/>
                </a:cubicBezTo>
                <a:cubicBezTo>
                  <a:pt x="550" y="455"/>
                  <a:pt x="540" y="513"/>
                  <a:pt x="525" y="563"/>
                </a:cubicBezTo>
                <a:close/>
                <a:moveTo>
                  <a:pt x="668" y="209"/>
                </a:moveTo>
                <a:cubicBezTo>
                  <a:pt x="697" y="260"/>
                  <a:pt x="714" y="318"/>
                  <a:pt x="716" y="379"/>
                </a:cubicBezTo>
                <a:cubicBezTo>
                  <a:pt x="564" y="379"/>
                  <a:pt x="564" y="379"/>
                  <a:pt x="564" y="379"/>
                </a:cubicBezTo>
                <a:cubicBezTo>
                  <a:pt x="564" y="319"/>
                  <a:pt x="555" y="261"/>
                  <a:pt x="539" y="209"/>
                </a:cubicBezTo>
                <a:lnTo>
                  <a:pt x="668" y="209"/>
                </a:lnTo>
                <a:close/>
                <a:moveTo>
                  <a:pt x="525" y="209"/>
                </a:moveTo>
                <a:cubicBezTo>
                  <a:pt x="541" y="261"/>
                  <a:pt x="550" y="319"/>
                  <a:pt x="550" y="379"/>
                </a:cubicBezTo>
                <a:cubicBezTo>
                  <a:pt x="372" y="379"/>
                  <a:pt x="372" y="379"/>
                  <a:pt x="372" y="379"/>
                </a:cubicBezTo>
                <a:cubicBezTo>
                  <a:pt x="372" y="209"/>
                  <a:pt x="372" y="209"/>
                  <a:pt x="372" y="209"/>
                </a:cubicBezTo>
                <a:lnTo>
                  <a:pt x="525" y="209"/>
                </a:lnTo>
                <a:close/>
                <a:moveTo>
                  <a:pt x="14" y="379"/>
                </a:moveTo>
                <a:cubicBezTo>
                  <a:pt x="16" y="318"/>
                  <a:pt x="33" y="260"/>
                  <a:pt x="62" y="209"/>
                </a:cubicBezTo>
                <a:cubicBezTo>
                  <a:pt x="191" y="209"/>
                  <a:pt x="191" y="209"/>
                  <a:pt x="191" y="209"/>
                </a:cubicBezTo>
                <a:cubicBezTo>
                  <a:pt x="175" y="261"/>
                  <a:pt x="166" y="319"/>
                  <a:pt x="166" y="379"/>
                </a:cubicBezTo>
                <a:lnTo>
                  <a:pt x="14" y="379"/>
                </a:lnTo>
                <a:close/>
                <a:moveTo>
                  <a:pt x="205" y="209"/>
                </a:moveTo>
                <a:cubicBezTo>
                  <a:pt x="358" y="209"/>
                  <a:pt x="358" y="209"/>
                  <a:pt x="358" y="209"/>
                </a:cubicBezTo>
                <a:cubicBezTo>
                  <a:pt x="358" y="379"/>
                  <a:pt x="358" y="379"/>
                  <a:pt x="358" y="379"/>
                </a:cubicBezTo>
                <a:cubicBezTo>
                  <a:pt x="180" y="379"/>
                  <a:pt x="180" y="379"/>
                  <a:pt x="180" y="379"/>
                </a:cubicBezTo>
                <a:cubicBezTo>
                  <a:pt x="180" y="318"/>
                  <a:pt x="190" y="260"/>
                  <a:pt x="205" y="209"/>
                </a:cubicBezTo>
                <a:close/>
                <a:moveTo>
                  <a:pt x="210" y="195"/>
                </a:moveTo>
                <a:cubicBezTo>
                  <a:pt x="242" y="103"/>
                  <a:pt x="296" y="40"/>
                  <a:pt x="358" y="36"/>
                </a:cubicBezTo>
                <a:cubicBezTo>
                  <a:pt x="358" y="195"/>
                  <a:pt x="358" y="195"/>
                  <a:pt x="358" y="195"/>
                </a:cubicBezTo>
                <a:lnTo>
                  <a:pt x="210" y="195"/>
                </a:lnTo>
                <a:close/>
                <a:moveTo>
                  <a:pt x="299" y="42"/>
                </a:moveTo>
                <a:cubicBezTo>
                  <a:pt x="271" y="60"/>
                  <a:pt x="245" y="90"/>
                  <a:pt x="223" y="130"/>
                </a:cubicBezTo>
                <a:cubicBezTo>
                  <a:pt x="212" y="150"/>
                  <a:pt x="203" y="172"/>
                  <a:pt x="195" y="195"/>
                </a:cubicBezTo>
                <a:cubicBezTo>
                  <a:pt x="71" y="195"/>
                  <a:pt x="71" y="195"/>
                  <a:pt x="71" y="195"/>
                </a:cubicBezTo>
                <a:cubicBezTo>
                  <a:pt x="122" y="117"/>
                  <a:pt x="204" y="60"/>
                  <a:pt x="299" y="42"/>
                </a:cubicBezTo>
                <a:close/>
                <a:moveTo>
                  <a:pt x="62" y="563"/>
                </a:moveTo>
                <a:cubicBezTo>
                  <a:pt x="33" y="513"/>
                  <a:pt x="16" y="455"/>
                  <a:pt x="14" y="393"/>
                </a:cubicBezTo>
                <a:cubicBezTo>
                  <a:pt x="166" y="393"/>
                  <a:pt x="166" y="393"/>
                  <a:pt x="166" y="393"/>
                </a:cubicBezTo>
                <a:cubicBezTo>
                  <a:pt x="166" y="454"/>
                  <a:pt x="175" y="512"/>
                  <a:pt x="191" y="563"/>
                </a:cubicBezTo>
                <a:lnTo>
                  <a:pt x="62" y="563"/>
                </a:lnTo>
                <a:close/>
                <a:moveTo>
                  <a:pt x="205" y="563"/>
                </a:moveTo>
                <a:cubicBezTo>
                  <a:pt x="189" y="512"/>
                  <a:pt x="180" y="454"/>
                  <a:pt x="180" y="393"/>
                </a:cubicBezTo>
                <a:cubicBezTo>
                  <a:pt x="358" y="393"/>
                  <a:pt x="358" y="393"/>
                  <a:pt x="358" y="393"/>
                </a:cubicBezTo>
                <a:cubicBezTo>
                  <a:pt x="358" y="563"/>
                  <a:pt x="358" y="563"/>
                  <a:pt x="358" y="563"/>
                </a:cubicBezTo>
                <a:lnTo>
                  <a:pt x="205" y="563"/>
                </a:lnTo>
                <a:close/>
                <a:moveTo>
                  <a:pt x="520" y="577"/>
                </a:moveTo>
                <a:cubicBezTo>
                  <a:pt x="488" y="670"/>
                  <a:pt x="434" y="732"/>
                  <a:pt x="372" y="737"/>
                </a:cubicBezTo>
                <a:cubicBezTo>
                  <a:pt x="372" y="577"/>
                  <a:pt x="372" y="577"/>
                  <a:pt x="372" y="577"/>
                </a:cubicBezTo>
                <a:lnTo>
                  <a:pt x="520" y="577"/>
                </a:lnTo>
                <a:close/>
                <a:moveTo>
                  <a:pt x="431" y="731"/>
                </a:moveTo>
                <a:cubicBezTo>
                  <a:pt x="459" y="713"/>
                  <a:pt x="485" y="683"/>
                  <a:pt x="507" y="643"/>
                </a:cubicBezTo>
                <a:cubicBezTo>
                  <a:pt x="518" y="623"/>
                  <a:pt x="527" y="601"/>
                  <a:pt x="535" y="577"/>
                </a:cubicBezTo>
                <a:cubicBezTo>
                  <a:pt x="659" y="577"/>
                  <a:pt x="659" y="577"/>
                  <a:pt x="659" y="577"/>
                </a:cubicBezTo>
                <a:cubicBezTo>
                  <a:pt x="608" y="656"/>
                  <a:pt x="526" y="713"/>
                  <a:pt x="431" y="731"/>
                </a:cubicBezTo>
                <a:close/>
                <a:moveTo>
                  <a:pt x="324" y="740"/>
                </a:moveTo>
                <a:cubicBezTo>
                  <a:pt x="326" y="742"/>
                  <a:pt x="327" y="745"/>
                  <a:pt x="326" y="747"/>
                </a:cubicBezTo>
                <a:cubicBezTo>
                  <a:pt x="325" y="749"/>
                  <a:pt x="323" y="751"/>
                  <a:pt x="321" y="752"/>
                </a:cubicBezTo>
                <a:cubicBezTo>
                  <a:pt x="196" y="780"/>
                  <a:pt x="196" y="780"/>
                  <a:pt x="196" y="780"/>
                </a:cubicBezTo>
                <a:cubicBezTo>
                  <a:pt x="195" y="780"/>
                  <a:pt x="195" y="780"/>
                  <a:pt x="194" y="780"/>
                </a:cubicBezTo>
                <a:cubicBezTo>
                  <a:pt x="191" y="780"/>
                  <a:pt x="188" y="778"/>
                  <a:pt x="187" y="775"/>
                </a:cubicBezTo>
                <a:cubicBezTo>
                  <a:pt x="186" y="771"/>
                  <a:pt x="189" y="767"/>
                  <a:pt x="193" y="766"/>
                </a:cubicBezTo>
                <a:cubicBezTo>
                  <a:pt x="306" y="741"/>
                  <a:pt x="306" y="741"/>
                  <a:pt x="306" y="741"/>
                </a:cubicBezTo>
                <a:cubicBezTo>
                  <a:pt x="227" y="653"/>
                  <a:pt x="227" y="653"/>
                  <a:pt x="227" y="653"/>
                </a:cubicBezTo>
                <a:cubicBezTo>
                  <a:pt x="225" y="650"/>
                  <a:pt x="225" y="646"/>
                  <a:pt x="228" y="643"/>
                </a:cubicBezTo>
                <a:cubicBezTo>
                  <a:pt x="231" y="640"/>
                  <a:pt x="235" y="641"/>
                  <a:pt x="238" y="643"/>
                </a:cubicBezTo>
                <a:lnTo>
                  <a:pt x="324" y="740"/>
                </a:lnTo>
                <a:close/>
                <a:moveTo>
                  <a:pt x="416" y="38"/>
                </a:moveTo>
                <a:cubicBezTo>
                  <a:pt x="415" y="36"/>
                  <a:pt x="414" y="34"/>
                  <a:pt x="415" y="31"/>
                </a:cubicBezTo>
                <a:cubicBezTo>
                  <a:pt x="415" y="29"/>
                  <a:pt x="417" y="27"/>
                  <a:pt x="420" y="27"/>
                </a:cubicBezTo>
                <a:cubicBezTo>
                  <a:pt x="532" y="1"/>
                  <a:pt x="532" y="1"/>
                  <a:pt x="532" y="1"/>
                </a:cubicBezTo>
                <a:cubicBezTo>
                  <a:pt x="536" y="0"/>
                  <a:pt x="539" y="3"/>
                  <a:pt x="540" y="7"/>
                </a:cubicBezTo>
                <a:cubicBezTo>
                  <a:pt x="541" y="10"/>
                  <a:pt x="539" y="14"/>
                  <a:pt x="535" y="15"/>
                </a:cubicBezTo>
                <a:cubicBezTo>
                  <a:pt x="435" y="38"/>
                  <a:pt x="435" y="38"/>
                  <a:pt x="435" y="38"/>
                </a:cubicBezTo>
                <a:cubicBezTo>
                  <a:pt x="504" y="115"/>
                  <a:pt x="504" y="115"/>
                  <a:pt x="504" y="115"/>
                </a:cubicBezTo>
                <a:cubicBezTo>
                  <a:pt x="507" y="118"/>
                  <a:pt x="506" y="123"/>
                  <a:pt x="504" y="125"/>
                </a:cubicBezTo>
                <a:cubicBezTo>
                  <a:pt x="502" y="127"/>
                  <a:pt x="501" y="127"/>
                  <a:pt x="499" y="127"/>
                </a:cubicBezTo>
                <a:cubicBezTo>
                  <a:pt x="497" y="127"/>
                  <a:pt x="495" y="126"/>
                  <a:pt x="494" y="125"/>
                </a:cubicBezTo>
                <a:lnTo>
                  <a:pt x="416" y="38"/>
                </a:ln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38" name="Freeform 123"/>
          <p:cNvSpPr>
            <a:spLocks noChangeAspect="1" noEditPoints="1"/>
          </p:cNvSpPr>
          <p:nvPr/>
        </p:nvSpPr>
        <p:spPr bwMode="auto">
          <a:xfrm>
            <a:off x="4972264" y="2159849"/>
            <a:ext cx="273548" cy="274455"/>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48" name="Oval 47"/>
          <p:cNvSpPr/>
          <p:nvPr/>
        </p:nvSpPr>
        <p:spPr>
          <a:xfrm>
            <a:off x="551027" y="3932467"/>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31" name="Oval 30"/>
          <p:cNvSpPr/>
          <p:nvPr/>
        </p:nvSpPr>
        <p:spPr>
          <a:xfrm>
            <a:off x="551027"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52" name="Oval 51"/>
          <p:cNvSpPr/>
          <p:nvPr/>
        </p:nvSpPr>
        <p:spPr>
          <a:xfrm>
            <a:off x="957721" y="2087539"/>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8" name="Oval 57"/>
          <p:cNvSpPr/>
          <p:nvPr/>
        </p:nvSpPr>
        <p:spPr>
          <a:xfrm>
            <a:off x="976771" y="3759258"/>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9" name="Rechteck 24"/>
          <p:cNvSpPr/>
          <p:nvPr/>
        </p:nvSpPr>
        <p:spPr bwMode="gray">
          <a:xfrm>
            <a:off x="642233" y="4334663"/>
            <a:ext cx="1048198"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Improved compliance</a:t>
            </a:r>
          </a:p>
        </p:txBody>
      </p:sp>
      <p:sp>
        <p:nvSpPr>
          <p:cNvPr id="32" name="Rechteck 24"/>
          <p:cNvSpPr/>
          <p:nvPr/>
        </p:nvSpPr>
        <p:spPr bwMode="gray">
          <a:xfrm>
            <a:off x="693772" y="2593708"/>
            <a:ext cx="945120"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Reduced manual effort</a:t>
            </a:r>
          </a:p>
        </p:txBody>
      </p:sp>
      <p:sp>
        <p:nvSpPr>
          <p:cNvPr id="51" name="Freeform 81"/>
          <p:cNvSpPr>
            <a:spLocks noEditPoints="1"/>
          </p:cNvSpPr>
          <p:nvPr/>
        </p:nvSpPr>
        <p:spPr bwMode="auto">
          <a:xfrm>
            <a:off x="1070265" y="3812236"/>
            <a:ext cx="226470" cy="303856"/>
          </a:xfrm>
          <a:custGeom>
            <a:avLst/>
            <a:gdLst>
              <a:gd name="T0" fmla="*/ 596 w 603"/>
              <a:gd name="T1" fmla="*/ 239 h 757"/>
              <a:gd name="T2" fmla="*/ 578 w 603"/>
              <a:gd name="T3" fmla="*/ 180 h 757"/>
              <a:gd name="T4" fmla="*/ 548 w 603"/>
              <a:gd name="T5" fmla="*/ 126 h 757"/>
              <a:gd name="T6" fmla="*/ 507 w 603"/>
              <a:gd name="T7" fmla="*/ 80 h 757"/>
              <a:gd name="T8" fmla="*/ 458 w 603"/>
              <a:gd name="T9" fmla="*/ 43 h 757"/>
              <a:gd name="T10" fmla="*/ 403 w 603"/>
              <a:gd name="T11" fmla="*/ 17 h 757"/>
              <a:gd name="T12" fmla="*/ 343 w 603"/>
              <a:gd name="T13" fmla="*/ 3 h 757"/>
              <a:gd name="T14" fmla="*/ 281 w 603"/>
              <a:gd name="T15" fmla="*/ 2 h 757"/>
              <a:gd name="T16" fmla="*/ 221 w 603"/>
              <a:gd name="T17" fmla="*/ 14 h 757"/>
              <a:gd name="T18" fmla="*/ 164 w 603"/>
              <a:gd name="T19" fmla="*/ 38 h 757"/>
              <a:gd name="T20" fmla="*/ 114 w 603"/>
              <a:gd name="T21" fmla="*/ 73 h 757"/>
              <a:gd name="T22" fmla="*/ 72 w 603"/>
              <a:gd name="T23" fmla="*/ 118 h 757"/>
              <a:gd name="T24" fmla="*/ 40 w 603"/>
              <a:gd name="T25" fmla="*/ 171 h 757"/>
              <a:gd name="T26" fmla="*/ 20 w 603"/>
              <a:gd name="T27" fmla="*/ 229 h 757"/>
              <a:gd name="T28" fmla="*/ 13 w 603"/>
              <a:gd name="T29" fmla="*/ 290 h 757"/>
              <a:gd name="T30" fmla="*/ 18 w 603"/>
              <a:gd name="T31" fmla="*/ 351 h 757"/>
              <a:gd name="T32" fmla="*/ 36 w 603"/>
              <a:gd name="T33" fmla="*/ 410 h 757"/>
              <a:gd name="T34" fmla="*/ 66 w 603"/>
              <a:gd name="T35" fmla="*/ 464 h 757"/>
              <a:gd name="T36" fmla="*/ 1 w 603"/>
              <a:gd name="T37" fmla="*/ 650 h 757"/>
              <a:gd name="T38" fmla="*/ 202 w 603"/>
              <a:gd name="T39" fmla="*/ 755 h 757"/>
              <a:gd name="T40" fmla="*/ 303 w 603"/>
              <a:gd name="T41" fmla="*/ 569 h 757"/>
              <a:gd name="T42" fmla="*/ 381 w 603"/>
              <a:gd name="T43" fmla="*/ 711 h 757"/>
              <a:gd name="T44" fmla="*/ 578 w 603"/>
              <a:gd name="T45" fmla="*/ 622 h 757"/>
              <a:gd name="T46" fmla="*/ 547 w 603"/>
              <a:gd name="T47" fmla="*/ 469 h 757"/>
              <a:gd name="T48" fmla="*/ 578 w 603"/>
              <a:gd name="T49" fmla="*/ 416 h 757"/>
              <a:gd name="T50" fmla="*/ 597 w 603"/>
              <a:gd name="T51" fmla="*/ 357 h 757"/>
              <a:gd name="T52" fmla="*/ 603 w 603"/>
              <a:gd name="T53" fmla="*/ 295 h 757"/>
              <a:gd name="T54" fmla="*/ 552 w 603"/>
              <a:gd name="T55" fmla="*/ 370 h 757"/>
              <a:gd name="T56" fmla="*/ 526 w 603"/>
              <a:gd name="T57" fmla="*/ 427 h 757"/>
              <a:gd name="T58" fmla="*/ 498 w 603"/>
              <a:gd name="T59" fmla="*/ 472 h 757"/>
              <a:gd name="T60" fmla="*/ 383 w 603"/>
              <a:gd name="T61" fmla="*/ 692 h 757"/>
              <a:gd name="T62" fmla="*/ 302 w 603"/>
              <a:gd name="T63" fmla="*/ 551 h 757"/>
              <a:gd name="T64" fmla="*/ 132 w 603"/>
              <a:gd name="T65" fmla="*/ 654 h 757"/>
              <a:gd name="T66" fmla="*/ 103 w 603"/>
              <a:gd name="T67" fmla="*/ 465 h 757"/>
              <a:gd name="T68" fmla="*/ 83 w 603"/>
              <a:gd name="T69" fmla="*/ 419 h 757"/>
              <a:gd name="T70" fmla="*/ 34 w 603"/>
              <a:gd name="T71" fmla="*/ 353 h 757"/>
              <a:gd name="T72" fmla="*/ 52 w 603"/>
              <a:gd name="T73" fmla="*/ 273 h 757"/>
              <a:gd name="T74" fmla="*/ 65 w 603"/>
              <a:gd name="T75" fmla="*/ 212 h 757"/>
              <a:gd name="T76" fmla="*/ 81 w 603"/>
              <a:gd name="T77" fmla="*/ 131 h 757"/>
              <a:gd name="T78" fmla="*/ 153 w 603"/>
              <a:gd name="T79" fmla="*/ 91 h 757"/>
              <a:gd name="T80" fmla="*/ 207 w 603"/>
              <a:gd name="T81" fmla="*/ 59 h 757"/>
              <a:gd name="T82" fmla="*/ 278 w 603"/>
              <a:gd name="T83" fmla="*/ 18 h 757"/>
              <a:gd name="T84" fmla="*/ 356 w 603"/>
              <a:gd name="T85" fmla="*/ 44 h 757"/>
              <a:gd name="T86" fmla="*/ 415 w 603"/>
              <a:gd name="T87" fmla="*/ 63 h 757"/>
              <a:gd name="T88" fmla="*/ 494 w 603"/>
              <a:gd name="T89" fmla="*/ 88 h 757"/>
              <a:gd name="T90" fmla="*/ 526 w 603"/>
              <a:gd name="T91" fmla="*/ 163 h 757"/>
              <a:gd name="T92" fmla="*/ 552 w 603"/>
              <a:gd name="T93" fmla="*/ 220 h 757"/>
              <a:gd name="T94" fmla="*/ 586 w 603"/>
              <a:gd name="T95" fmla="*/ 295 h 757"/>
              <a:gd name="T96" fmla="*/ 307 w 603"/>
              <a:gd name="T97" fmla="*/ 463 h 757"/>
              <a:gd name="T98" fmla="*/ 147 w 603"/>
              <a:gd name="T99" fmla="*/ 28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3" h="757">
                <a:moveTo>
                  <a:pt x="603" y="295"/>
                </a:moveTo>
                <a:cubicBezTo>
                  <a:pt x="603" y="293"/>
                  <a:pt x="602" y="291"/>
                  <a:pt x="601" y="290"/>
                </a:cubicBezTo>
                <a:cubicBezTo>
                  <a:pt x="576" y="267"/>
                  <a:pt x="576" y="267"/>
                  <a:pt x="576" y="267"/>
                </a:cubicBezTo>
                <a:cubicBezTo>
                  <a:pt x="596" y="239"/>
                  <a:pt x="596" y="239"/>
                  <a:pt x="596" y="239"/>
                </a:cubicBezTo>
                <a:cubicBezTo>
                  <a:pt x="597" y="237"/>
                  <a:pt x="597" y="235"/>
                  <a:pt x="597" y="233"/>
                </a:cubicBezTo>
                <a:cubicBezTo>
                  <a:pt x="596" y="232"/>
                  <a:pt x="595" y="230"/>
                  <a:pt x="593" y="229"/>
                </a:cubicBezTo>
                <a:cubicBezTo>
                  <a:pt x="564" y="211"/>
                  <a:pt x="564" y="211"/>
                  <a:pt x="564" y="211"/>
                </a:cubicBezTo>
                <a:cubicBezTo>
                  <a:pt x="578" y="180"/>
                  <a:pt x="578" y="180"/>
                  <a:pt x="578" y="180"/>
                </a:cubicBezTo>
                <a:cubicBezTo>
                  <a:pt x="578" y="178"/>
                  <a:pt x="578" y="176"/>
                  <a:pt x="578" y="175"/>
                </a:cubicBezTo>
                <a:cubicBezTo>
                  <a:pt x="577" y="173"/>
                  <a:pt x="575" y="171"/>
                  <a:pt x="573" y="171"/>
                </a:cubicBezTo>
                <a:cubicBezTo>
                  <a:pt x="541" y="160"/>
                  <a:pt x="541" y="160"/>
                  <a:pt x="541" y="160"/>
                </a:cubicBezTo>
                <a:cubicBezTo>
                  <a:pt x="548" y="126"/>
                  <a:pt x="548" y="126"/>
                  <a:pt x="548" y="126"/>
                </a:cubicBezTo>
                <a:cubicBezTo>
                  <a:pt x="548" y="124"/>
                  <a:pt x="548" y="122"/>
                  <a:pt x="547" y="121"/>
                </a:cubicBezTo>
                <a:cubicBezTo>
                  <a:pt x="545" y="119"/>
                  <a:pt x="544" y="118"/>
                  <a:pt x="542" y="118"/>
                </a:cubicBezTo>
                <a:cubicBezTo>
                  <a:pt x="508" y="114"/>
                  <a:pt x="508" y="114"/>
                  <a:pt x="508" y="114"/>
                </a:cubicBezTo>
                <a:cubicBezTo>
                  <a:pt x="507" y="80"/>
                  <a:pt x="507" y="80"/>
                  <a:pt x="507" y="80"/>
                </a:cubicBezTo>
                <a:cubicBezTo>
                  <a:pt x="507" y="78"/>
                  <a:pt x="507" y="76"/>
                  <a:pt x="505" y="75"/>
                </a:cubicBezTo>
                <a:cubicBezTo>
                  <a:pt x="504" y="73"/>
                  <a:pt x="502" y="73"/>
                  <a:pt x="500" y="73"/>
                </a:cubicBezTo>
                <a:cubicBezTo>
                  <a:pt x="466" y="76"/>
                  <a:pt x="466" y="76"/>
                  <a:pt x="466" y="76"/>
                </a:cubicBezTo>
                <a:cubicBezTo>
                  <a:pt x="458" y="43"/>
                  <a:pt x="458" y="43"/>
                  <a:pt x="458" y="43"/>
                </a:cubicBezTo>
                <a:cubicBezTo>
                  <a:pt x="458" y="41"/>
                  <a:pt x="457" y="39"/>
                  <a:pt x="455" y="38"/>
                </a:cubicBezTo>
                <a:cubicBezTo>
                  <a:pt x="453" y="37"/>
                  <a:pt x="451" y="37"/>
                  <a:pt x="449" y="38"/>
                </a:cubicBezTo>
                <a:cubicBezTo>
                  <a:pt x="417" y="48"/>
                  <a:pt x="417" y="48"/>
                  <a:pt x="417" y="48"/>
                </a:cubicBezTo>
                <a:cubicBezTo>
                  <a:pt x="403" y="17"/>
                  <a:pt x="403" y="17"/>
                  <a:pt x="403" y="17"/>
                </a:cubicBezTo>
                <a:cubicBezTo>
                  <a:pt x="402" y="15"/>
                  <a:pt x="400" y="14"/>
                  <a:pt x="398" y="13"/>
                </a:cubicBezTo>
                <a:cubicBezTo>
                  <a:pt x="397" y="13"/>
                  <a:pt x="395" y="13"/>
                  <a:pt x="393" y="14"/>
                </a:cubicBezTo>
                <a:cubicBezTo>
                  <a:pt x="363" y="30"/>
                  <a:pt x="363" y="30"/>
                  <a:pt x="363" y="30"/>
                </a:cubicBezTo>
                <a:cubicBezTo>
                  <a:pt x="343" y="3"/>
                  <a:pt x="343" y="3"/>
                  <a:pt x="343" y="3"/>
                </a:cubicBezTo>
                <a:cubicBezTo>
                  <a:pt x="342" y="2"/>
                  <a:pt x="340" y="0"/>
                  <a:pt x="338" y="0"/>
                </a:cubicBezTo>
                <a:cubicBezTo>
                  <a:pt x="336" y="0"/>
                  <a:pt x="334" y="1"/>
                  <a:pt x="332" y="2"/>
                </a:cubicBezTo>
                <a:cubicBezTo>
                  <a:pt x="307" y="24"/>
                  <a:pt x="307" y="24"/>
                  <a:pt x="307" y="24"/>
                </a:cubicBezTo>
                <a:cubicBezTo>
                  <a:pt x="281" y="2"/>
                  <a:pt x="281" y="2"/>
                  <a:pt x="281" y="2"/>
                </a:cubicBezTo>
                <a:cubicBezTo>
                  <a:pt x="280" y="1"/>
                  <a:pt x="278" y="0"/>
                  <a:pt x="276" y="0"/>
                </a:cubicBezTo>
                <a:cubicBezTo>
                  <a:pt x="274" y="0"/>
                  <a:pt x="272" y="2"/>
                  <a:pt x="271" y="3"/>
                </a:cubicBezTo>
                <a:cubicBezTo>
                  <a:pt x="251" y="30"/>
                  <a:pt x="251" y="30"/>
                  <a:pt x="251" y="30"/>
                </a:cubicBezTo>
                <a:cubicBezTo>
                  <a:pt x="221" y="14"/>
                  <a:pt x="221" y="14"/>
                  <a:pt x="221" y="14"/>
                </a:cubicBezTo>
                <a:cubicBezTo>
                  <a:pt x="219" y="13"/>
                  <a:pt x="217" y="13"/>
                  <a:pt x="215" y="13"/>
                </a:cubicBezTo>
                <a:cubicBezTo>
                  <a:pt x="213" y="14"/>
                  <a:pt x="212" y="15"/>
                  <a:pt x="211" y="17"/>
                </a:cubicBezTo>
                <a:cubicBezTo>
                  <a:pt x="197" y="48"/>
                  <a:pt x="197" y="48"/>
                  <a:pt x="197" y="48"/>
                </a:cubicBezTo>
                <a:cubicBezTo>
                  <a:pt x="164" y="38"/>
                  <a:pt x="164" y="38"/>
                  <a:pt x="164" y="38"/>
                </a:cubicBezTo>
                <a:cubicBezTo>
                  <a:pt x="162" y="37"/>
                  <a:pt x="160" y="37"/>
                  <a:pt x="159" y="38"/>
                </a:cubicBezTo>
                <a:cubicBezTo>
                  <a:pt x="157" y="39"/>
                  <a:pt x="156" y="41"/>
                  <a:pt x="155" y="43"/>
                </a:cubicBezTo>
                <a:cubicBezTo>
                  <a:pt x="148" y="76"/>
                  <a:pt x="148" y="76"/>
                  <a:pt x="148" y="76"/>
                </a:cubicBezTo>
                <a:cubicBezTo>
                  <a:pt x="114" y="73"/>
                  <a:pt x="114" y="73"/>
                  <a:pt x="114" y="73"/>
                </a:cubicBezTo>
                <a:cubicBezTo>
                  <a:pt x="112" y="73"/>
                  <a:pt x="110" y="73"/>
                  <a:pt x="109" y="75"/>
                </a:cubicBezTo>
                <a:cubicBezTo>
                  <a:pt x="107" y="76"/>
                  <a:pt x="106" y="78"/>
                  <a:pt x="106" y="80"/>
                </a:cubicBezTo>
                <a:cubicBezTo>
                  <a:pt x="106" y="114"/>
                  <a:pt x="106" y="114"/>
                  <a:pt x="106" y="114"/>
                </a:cubicBezTo>
                <a:cubicBezTo>
                  <a:pt x="72" y="118"/>
                  <a:pt x="72" y="118"/>
                  <a:pt x="72" y="118"/>
                </a:cubicBezTo>
                <a:cubicBezTo>
                  <a:pt x="70" y="118"/>
                  <a:pt x="68" y="119"/>
                  <a:pt x="67" y="121"/>
                </a:cubicBezTo>
                <a:cubicBezTo>
                  <a:pt x="66" y="122"/>
                  <a:pt x="65" y="124"/>
                  <a:pt x="66" y="126"/>
                </a:cubicBezTo>
                <a:cubicBezTo>
                  <a:pt x="73" y="160"/>
                  <a:pt x="73" y="160"/>
                  <a:pt x="73" y="160"/>
                </a:cubicBezTo>
                <a:cubicBezTo>
                  <a:pt x="40" y="171"/>
                  <a:pt x="40" y="171"/>
                  <a:pt x="40" y="171"/>
                </a:cubicBezTo>
                <a:cubicBezTo>
                  <a:pt x="38" y="171"/>
                  <a:pt x="37" y="173"/>
                  <a:pt x="36" y="175"/>
                </a:cubicBezTo>
                <a:cubicBezTo>
                  <a:pt x="35" y="176"/>
                  <a:pt x="35" y="178"/>
                  <a:pt x="36" y="180"/>
                </a:cubicBezTo>
                <a:cubicBezTo>
                  <a:pt x="50" y="211"/>
                  <a:pt x="50" y="211"/>
                  <a:pt x="50" y="211"/>
                </a:cubicBezTo>
                <a:cubicBezTo>
                  <a:pt x="20" y="229"/>
                  <a:pt x="20" y="229"/>
                  <a:pt x="20" y="229"/>
                </a:cubicBezTo>
                <a:cubicBezTo>
                  <a:pt x="19" y="230"/>
                  <a:pt x="17" y="232"/>
                  <a:pt x="17" y="233"/>
                </a:cubicBezTo>
                <a:cubicBezTo>
                  <a:pt x="17" y="235"/>
                  <a:pt x="17" y="237"/>
                  <a:pt x="18" y="239"/>
                </a:cubicBezTo>
                <a:cubicBezTo>
                  <a:pt x="38" y="267"/>
                  <a:pt x="38" y="267"/>
                  <a:pt x="38" y="267"/>
                </a:cubicBezTo>
                <a:cubicBezTo>
                  <a:pt x="13" y="290"/>
                  <a:pt x="13" y="290"/>
                  <a:pt x="13" y="290"/>
                </a:cubicBezTo>
                <a:cubicBezTo>
                  <a:pt x="11" y="291"/>
                  <a:pt x="10" y="293"/>
                  <a:pt x="10" y="295"/>
                </a:cubicBezTo>
                <a:cubicBezTo>
                  <a:pt x="10" y="297"/>
                  <a:pt x="11" y="299"/>
                  <a:pt x="13" y="300"/>
                </a:cubicBezTo>
                <a:cubicBezTo>
                  <a:pt x="38" y="323"/>
                  <a:pt x="38" y="323"/>
                  <a:pt x="38" y="323"/>
                </a:cubicBezTo>
                <a:cubicBezTo>
                  <a:pt x="18" y="351"/>
                  <a:pt x="18" y="351"/>
                  <a:pt x="18" y="351"/>
                </a:cubicBezTo>
                <a:cubicBezTo>
                  <a:pt x="17" y="353"/>
                  <a:pt x="17" y="355"/>
                  <a:pt x="17" y="357"/>
                </a:cubicBezTo>
                <a:cubicBezTo>
                  <a:pt x="17" y="359"/>
                  <a:pt x="19" y="360"/>
                  <a:pt x="20" y="361"/>
                </a:cubicBezTo>
                <a:cubicBezTo>
                  <a:pt x="50" y="379"/>
                  <a:pt x="50" y="379"/>
                  <a:pt x="50" y="379"/>
                </a:cubicBezTo>
                <a:cubicBezTo>
                  <a:pt x="36" y="410"/>
                  <a:pt x="36" y="410"/>
                  <a:pt x="36" y="410"/>
                </a:cubicBezTo>
                <a:cubicBezTo>
                  <a:pt x="35" y="412"/>
                  <a:pt x="35" y="414"/>
                  <a:pt x="36" y="416"/>
                </a:cubicBezTo>
                <a:cubicBezTo>
                  <a:pt x="37" y="417"/>
                  <a:pt x="38" y="419"/>
                  <a:pt x="40" y="419"/>
                </a:cubicBezTo>
                <a:cubicBezTo>
                  <a:pt x="73" y="430"/>
                  <a:pt x="73" y="430"/>
                  <a:pt x="73" y="430"/>
                </a:cubicBezTo>
                <a:cubicBezTo>
                  <a:pt x="66" y="464"/>
                  <a:pt x="66" y="464"/>
                  <a:pt x="66" y="464"/>
                </a:cubicBezTo>
                <a:cubicBezTo>
                  <a:pt x="65" y="466"/>
                  <a:pt x="66" y="468"/>
                  <a:pt x="67" y="469"/>
                </a:cubicBezTo>
                <a:cubicBezTo>
                  <a:pt x="68" y="471"/>
                  <a:pt x="70" y="472"/>
                  <a:pt x="72" y="472"/>
                </a:cubicBezTo>
                <a:cubicBezTo>
                  <a:pt x="87" y="474"/>
                  <a:pt x="87" y="474"/>
                  <a:pt x="87" y="474"/>
                </a:cubicBezTo>
                <a:cubicBezTo>
                  <a:pt x="1" y="650"/>
                  <a:pt x="1" y="650"/>
                  <a:pt x="1" y="650"/>
                </a:cubicBezTo>
                <a:cubicBezTo>
                  <a:pt x="0" y="652"/>
                  <a:pt x="0" y="654"/>
                  <a:pt x="1" y="656"/>
                </a:cubicBezTo>
                <a:cubicBezTo>
                  <a:pt x="3" y="658"/>
                  <a:pt x="5" y="660"/>
                  <a:pt x="7" y="660"/>
                </a:cubicBezTo>
                <a:cubicBezTo>
                  <a:pt x="124" y="665"/>
                  <a:pt x="124" y="665"/>
                  <a:pt x="124" y="665"/>
                </a:cubicBezTo>
                <a:cubicBezTo>
                  <a:pt x="202" y="755"/>
                  <a:pt x="202" y="755"/>
                  <a:pt x="202" y="755"/>
                </a:cubicBezTo>
                <a:cubicBezTo>
                  <a:pt x="203" y="756"/>
                  <a:pt x="205" y="757"/>
                  <a:pt x="207" y="757"/>
                </a:cubicBezTo>
                <a:cubicBezTo>
                  <a:pt x="208" y="757"/>
                  <a:pt x="208" y="757"/>
                  <a:pt x="208" y="757"/>
                </a:cubicBezTo>
                <a:cubicBezTo>
                  <a:pt x="211" y="757"/>
                  <a:pt x="213" y="755"/>
                  <a:pt x="214" y="753"/>
                </a:cubicBezTo>
                <a:cubicBezTo>
                  <a:pt x="303" y="569"/>
                  <a:pt x="303" y="569"/>
                  <a:pt x="303" y="569"/>
                </a:cubicBezTo>
                <a:cubicBezTo>
                  <a:pt x="307" y="566"/>
                  <a:pt x="307" y="566"/>
                  <a:pt x="307" y="566"/>
                </a:cubicBezTo>
                <a:cubicBezTo>
                  <a:pt x="314" y="572"/>
                  <a:pt x="314" y="572"/>
                  <a:pt x="314" y="572"/>
                </a:cubicBezTo>
                <a:cubicBezTo>
                  <a:pt x="375" y="707"/>
                  <a:pt x="375" y="707"/>
                  <a:pt x="375" y="707"/>
                </a:cubicBezTo>
                <a:cubicBezTo>
                  <a:pt x="376" y="709"/>
                  <a:pt x="378" y="711"/>
                  <a:pt x="381" y="711"/>
                </a:cubicBezTo>
                <a:cubicBezTo>
                  <a:pt x="383" y="712"/>
                  <a:pt x="385" y="711"/>
                  <a:pt x="387" y="709"/>
                </a:cubicBezTo>
                <a:cubicBezTo>
                  <a:pt x="459" y="626"/>
                  <a:pt x="459" y="626"/>
                  <a:pt x="459" y="626"/>
                </a:cubicBezTo>
                <a:cubicBezTo>
                  <a:pt x="572" y="625"/>
                  <a:pt x="572" y="625"/>
                  <a:pt x="572" y="625"/>
                </a:cubicBezTo>
                <a:cubicBezTo>
                  <a:pt x="574" y="625"/>
                  <a:pt x="576" y="624"/>
                  <a:pt x="578" y="622"/>
                </a:cubicBezTo>
                <a:cubicBezTo>
                  <a:pt x="579" y="620"/>
                  <a:pt x="579" y="617"/>
                  <a:pt x="578" y="615"/>
                </a:cubicBezTo>
                <a:cubicBezTo>
                  <a:pt x="515" y="475"/>
                  <a:pt x="515" y="475"/>
                  <a:pt x="515" y="475"/>
                </a:cubicBezTo>
                <a:cubicBezTo>
                  <a:pt x="542" y="472"/>
                  <a:pt x="542" y="472"/>
                  <a:pt x="542" y="472"/>
                </a:cubicBezTo>
                <a:cubicBezTo>
                  <a:pt x="544" y="472"/>
                  <a:pt x="545" y="471"/>
                  <a:pt x="547" y="469"/>
                </a:cubicBezTo>
                <a:cubicBezTo>
                  <a:pt x="548" y="468"/>
                  <a:pt x="548" y="466"/>
                  <a:pt x="548" y="464"/>
                </a:cubicBezTo>
                <a:cubicBezTo>
                  <a:pt x="541" y="430"/>
                  <a:pt x="541" y="430"/>
                  <a:pt x="541" y="430"/>
                </a:cubicBezTo>
                <a:cubicBezTo>
                  <a:pt x="573" y="419"/>
                  <a:pt x="573" y="419"/>
                  <a:pt x="573" y="419"/>
                </a:cubicBezTo>
                <a:cubicBezTo>
                  <a:pt x="575" y="419"/>
                  <a:pt x="577" y="417"/>
                  <a:pt x="578" y="416"/>
                </a:cubicBezTo>
                <a:cubicBezTo>
                  <a:pt x="578" y="414"/>
                  <a:pt x="578" y="412"/>
                  <a:pt x="578" y="410"/>
                </a:cubicBezTo>
                <a:cubicBezTo>
                  <a:pt x="564" y="379"/>
                  <a:pt x="564" y="379"/>
                  <a:pt x="564" y="379"/>
                </a:cubicBezTo>
                <a:cubicBezTo>
                  <a:pt x="593" y="361"/>
                  <a:pt x="593" y="361"/>
                  <a:pt x="593" y="361"/>
                </a:cubicBezTo>
                <a:cubicBezTo>
                  <a:pt x="595" y="360"/>
                  <a:pt x="596" y="359"/>
                  <a:pt x="597" y="357"/>
                </a:cubicBezTo>
                <a:cubicBezTo>
                  <a:pt x="597" y="355"/>
                  <a:pt x="597" y="353"/>
                  <a:pt x="596" y="351"/>
                </a:cubicBezTo>
                <a:cubicBezTo>
                  <a:pt x="576" y="323"/>
                  <a:pt x="576" y="323"/>
                  <a:pt x="576" y="323"/>
                </a:cubicBezTo>
                <a:cubicBezTo>
                  <a:pt x="601" y="300"/>
                  <a:pt x="601" y="300"/>
                  <a:pt x="601" y="300"/>
                </a:cubicBezTo>
                <a:cubicBezTo>
                  <a:pt x="602" y="299"/>
                  <a:pt x="603" y="297"/>
                  <a:pt x="603" y="295"/>
                </a:cubicBezTo>
                <a:close/>
                <a:moveTo>
                  <a:pt x="562" y="317"/>
                </a:moveTo>
                <a:cubicBezTo>
                  <a:pt x="559" y="320"/>
                  <a:pt x="559" y="324"/>
                  <a:pt x="561" y="326"/>
                </a:cubicBezTo>
                <a:cubicBezTo>
                  <a:pt x="580" y="353"/>
                  <a:pt x="580" y="353"/>
                  <a:pt x="580" y="353"/>
                </a:cubicBezTo>
                <a:cubicBezTo>
                  <a:pt x="552" y="370"/>
                  <a:pt x="552" y="370"/>
                  <a:pt x="552" y="370"/>
                </a:cubicBezTo>
                <a:cubicBezTo>
                  <a:pt x="549" y="372"/>
                  <a:pt x="547" y="375"/>
                  <a:pt x="549" y="379"/>
                </a:cubicBezTo>
                <a:cubicBezTo>
                  <a:pt x="562" y="409"/>
                  <a:pt x="562" y="409"/>
                  <a:pt x="562" y="409"/>
                </a:cubicBezTo>
                <a:cubicBezTo>
                  <a:pt x="531" y="419"/>
                  <a:pt x="531" y="419"/>
                  <a:pt x="531" y="419"/>
                </a:cubicBezTo>
                <a:cubicBezTo>
                  <a:pt x="527" y="420"/>
                  <a:pt x="526" y="424"/>
                  <a:pt x="526" y="427"/>
                </a:cubicBezTo>
                <a:cubicBezTo>
                  <a:pt x="533" y="459"/>
                  <a:pt x="533" y="459"/>
                  <a:pt x="533" y="459"/>
                </a:cubicBezTo>
                <a:cubicBezTo>
                  <a:pt x="504" y="462"/>
                  <a:pt x="504" y="462"/>
                  <a:pt x="504" y="462"/>
                </a:cubicBezTo>
                <a:cubicBezTo>
                  <a:pt x="501" y="463"/>
                  <a:pt x="499" y="464"/>
                  <a:pt x="498" y="466"/>
                </a:cubicBezTo>
                <a:cubicBezTo>
                  <a:pt x="497" y="468"/>
                  <a:pt x="497" y="470"/>
                  <a:pt x="498" y="472"/>
                </a:cubicBezTo>
                <a:cubicBezTo>
                  <a:pt x="561" y="611"/>
                  <a:pt x="561" y="611"/>
                  <a:pt x="561" y="611"/>
                </a:cubicBezTo>
                <a:cubicBezTo>
                  <a:pt x="456" y="612"/>
                  <a:pt x="456" y="612"/>
                  <a:pt x="456" y="612"/>
                </a:cubicBezTo>
                <a:cubicBezTo>
                  <a:pt x="454" y="612"/>
                  <a:pt x="452" y="612"/>
                  <a:pt x="451" y="614"/>
                </a:cubicBezTo>
                <a:cubicBezTo>
                  <a:pt x="383" y="692"/>
                  <a:pt x="383" y="692"/>
                  <a:pt x="383" y="692"/>
                </a:cubicBezTo>
                <a:cubicBezTo>
                  <a:pt x="326" y="564"/>
                  <a:pt x="326" y="564"/>
                  <a:pt x="326" y="564"/>
                </a:cubicBezTo>
                <a:cubicBezTo>
                  <a:pt x="325" y="563"/>
                  <a:pt x="325" y="563"/>
                  <a:pt x="324" y="562"/>
                </a:cubicBezTo>
                <a:cubicBezTo>
                  <a:pt x="311" y="551"/>
                  <a:pt x="311" y="551"/>
                  <a:pt x="311" y="551"/>
                </a:cubicBezTo>
                <a:cubicBezTo>
                  <a:pt x="309" y="549"/>
                  <a:pt x="305" y="549"/>
                  <a:pt x="302" y="551"/>
                </a:cubicBezTo>
                <a:cubicBezTo>
                  <a:pt x="293" y="559"/>
                  <a:pt x="293" y="559"/>
                  <a:pt x="293" y="559"/>
                </a:cubicBezTo>
                <a:cubicBezTo>
                  <a:pt x="292" y="560"/>
                  <a:pt x="292" y="561"/>
                  <a:pt x="291" y="561"/>
                </a:cubicBezTo>
                <a:cubicBezTo>
                  <a:pt x="206" y="737"/>
                  <a:pt x="206" y="737"/>
                  <a:pt x="206" y="737"/>
                </a:cubicBezTo>
                <a:cubicBezTo>
                  <a:pt x="132" y="654"/>
                  <a:pt x="132" y="654"/>
                  <a:pt x="132" y="654"/>
                </a:cubicBezTo>
                <a:cubicBezTo>
                  <a:pt x="131" y="652"/>
                  <a:pt x="129" y="651"/>
                  <a:pt x="127" y="651"/>
                </a:cubicBezTo>
                <a:cubicBezTo>
                  <a:pt x="18" y="646"/>
                  <a:pt x="18" y="646"/>
                  <a:pt x="18" y="646"/>
                </a:cubicBezTo>
                <a:cubicBezTo>
                  <a:pt x="104" y="471"/>
                  <a:pt x="104" y="471"/>
                  <a:pt x="104" y="471"/>
                </a:cubicBezTo>
                <a:cubicBezTo>
                  <a:pt x="105" y="469"/>
                  <a:pt x="105" y="467"/>
                  <a:pt x="103" y="465"/>
                </a:cubicBezTo>
                <a:cubicBezTo>
                  <a:pt x="102" y="463"/>
                  <a:pt x="100" y="461"/>
                  <a:pt x="98" y="461"/>
                </a:cubicBezTo>
                <a:cubicBezTo>
                  <a:pt x="81" y="459"/>
                  <a:pt x="81" y="459"/>
                  <a:pt x="81" y="459"/>
                </a:cubicBezTo>
                <a:cubicBezTo>
                  <a:pt x="87" y="427"/>
                  <a:pt x="87" y="427"/>
                  <a:pt x="87" y="427"/>
                </a:cubicBezTo>
                <a:cubicBezTo>
                  <a:pt x="88" y="424"/>
                  <a:pt x="86" y="420"/>
                  <a:pt x="83" y="419"/>
                </a:cubicBezTo>
                <a:cubicBezTo>
                  <a:pt x="52" y="409"/>
                  <a:pt x="52" y="409"/>
                  <a:pt x="52" y="409"/>
                </a:cubicBezTo>
                <a:cubicBezTo>
                  <a:pt x="65" y="379"/>
                  <a:pt x="65" y="379"/>
                  <a:pt x="65" y="379"/>
                </a:cubicBezTo>
                <a:cubicBezTo>
                  <a:pt x="66" y="375"/>
                  <a:pt x="65" y="372"/>
                  <a:pt x="62" y="370"/>
                </a:cubicBezTo>
                <a:cubicBezTo>
                  <a:pt x="34" y="353"/>
                  <a:pt x="34" y="353"/>
                  <a:pt x="34" y="353"/>
                </a:cubicBezTo>
                <a:cubicBezTo>
                  <a:pt x="53" y="326"/>
                  <a:pt x="53" y="326"/>
                  <a:pt x="53" y="326"/>
                </a:cubicBezTo>
                <a:cubicBezTo>
                  <a:pt x="55" y="324"/>
                  <a:pt x="54" y="320"/>
                  <a:pt x="52" y="317"/>
                </a:cubicBezTo>
                <a:cubicBezTo>
                  <a:pt x="28" y="295"/>
                  <a:pt x="28" y="295"/>
                  <a:pt x="28" y="295"/>
                </a:cubicBezTo>
                <a:cubicBezTo>
                  <a:pt x="52" y="273"/>
                  <a:pt x="52" y="273"/>
                  <a:pt x="52" y="273"/>
                </a:cubicBezTo>
                <a:cubicBezTo>
                  <a:pt x="54" y="270"/>
                  <a:pt x="55" y="267"/>
                  <a:pt x="53" y="264"/>
                </a:cubicBezTo>
                <a:cubicBezTo>
                  <a:pt x="34" y="237"/>
                  <a:pt x="34" y="237"/>
                  <a:pt x="34" y="237"/>
                </a:cubicBezTo>
                <a:cubicBezTo>
                  <a:pt x="62" y="220"/>
                  <a:pt x="62" y="220"/>
                  <a:pt x="62" y="220"/>
                </a:cubicBezTo>
                <a:cubicBezTo>
                  <a:pt x="65" y="219"/>
                  <a:pt x="66" y="215"/>
                  <a:pt x="65" y="212"/>
                </a:cubicBezTo>
                <a:cubicBezTo>
                  <a:pt x="52" y="182"/>
                  <a:pt x="52" y="182"/>
                  <a:pt x="52" y="182"/>
                </a:cubicBezTo>
                <a:cubicBezTo>
                  <a:pt x="83" y="171"/>
                  <a:pt x="83" y="171"/>
                  <a:pt x="83" y="171"/>
                </a:cubicBezTo>
                <a:cubicBezTo>
                  <a:pt x="86" y="170"/>
                  <a:pt x="88" y="167"/>
                  <a:pt x="87" y="163"/>
                </a:cubicBezTo>
                <a:cubicBezTo>
                  <a:pt x="81" y="131"/>
                  <a:pt x="81" y="131"/>
                  <a:pt x="81" y="131"/>
                </a:cubicBezTo>
                <a:cubicBezTo>
                  <a:pt x="114" y="127"/>
                  <a:pt x="114" y="127"/>
                  <a:pt x="114" y="127"/>
                </a:cubicBezTo>
                <a:cubicBezTo>
                  <a:pt x="117" y="127"/>
                  <a:pt x="120" y="124"/>
                  <a:pt x="120" y="120"/>
                </a:cubicBezTo>
                <a:cubicBezTo>
                  <a:pt x="120" y="88"/>
                  <a:pt x="120" y="88"/>
                  <a:pt x="120" y="88"/>
                </a:cubicBezTo>
                <a:cubicBezTo>
                  <a:pt x="153" y="91"/>
                  <a:pt x="153" y="91"/>
                  <a:pt x="153" y="91"/>
                </a:cubicBezTo>
                <a:cubicBezTo>
                  <a:pt x="156" y="91"/>
                  <a:pt x="159" y="89"/>
                  <a:pt x="160" y="85"/>
                </a:cubicBezTo>
                <a:cubicBezTo>
                  <a:pt x="167" y="53"/>
                  <a:pt x="167" y="53"/>
                  <a:pt x="167" y="53"/>
                </a:cubicBezTo>
                <a:cubicBezTo>
                  <a:pt x="198" y="63"/>
                  <a:pt x="198" y="63"/>
                  <a:pt x="198" y="63"/>
                </a:cubicBezTo>
                <a:cubicBezTo>
                  <a:pt x="202" y="64"/>
                  <a:pt x="205" y="63"/>
                  <a:pt x="207" y="59"/>
                </a:cubicBezTo>
                <a:cubicBezTo>
                  <a:pt x="221" y="30"/>
                  <a:pt x="221" y="30"/>
                  <a:pt x="221" y="30"/>
                </a:cubicBezTo>
                <a:cubicBezTo>
                  <a:pt x="249" y="46"/>
                  <a:pt x="249" y="46"/>
                  <a:pt x="249" y="46"/>
                </a:cubicBezTo>
                <a:cubicBezTo>
                  <a:pt x="252" y="47"/>
                  <a:pt x="256" y="47"/>
                  <a:pt x="258" y="44"/>
                </a:cubicBezTo>
                <a:cubicBezTo>
                  <a:pt x="278" y="18"/>
                  <a:pt x="278" y="18"/>
                  <a:pt x="278" y="18"/>
                </a:cubicBezTo>
                <a:cubicBezTo>
                  <a:pt x="302" y="39"/>
                  <a:pt x="302" y="39"/>
                  <a:pt x="302" y="39"/>
                </a:cubicBezTo>
                <a:cubicBezTo>
                  <a:pt x="305" y="41"/>
                  <a:pt x="309" y="41"/>
                  <a:pt x="311" y="39"/>
                </a:cubicBezTo>
                <a:cubicBezTo>
                  <a:pt x="336" y="18"/>
                  <a:pt x="336" y="18"/>
                  <a:pt x="336" y="18"/>
                </a:cubicBezTo>
                <a:cubicBezTo>
                  <a:pt x="356" y="44"/>
                  <a:pt x="356" y="44"/>
                  <a:pt x="356" y="44"/>
                </a:cubicBezTo>
                <a:cubicBezTo>
                  <a:pt x="358" y="47"/>
                  <a:pt x="361" y="47"/>
                  <a:pt x="365" y="46"/>
                </a:cubicBezTo>
                <a:cubicBezTo>
                  <a:pt x="393" y="30"/>
                  <a:pt x="393" y="30"/>
                  <a:pt x="393" y="30"/>
                </a:cubicBezTo>
                <a:cubicBezTo>
                  <a:pt x="407" y="59"/>
                  <a:pt x="407" y="59"/>
                  <a:pt x="407" y="59"/>
                </a:cubicBezTo>
                <a:cubicBezTo>
                  <a:pt x="408" y="63"/>
                  <a:pt x="412" y="64"/>
                  <a:pt x="415" y="63"/>
                </a:cubicBezTo>
                <a:cubicBezTo>
                  <a:pt x="446" y="53"/>
                  <a:pt x="446" y="53"/>
                  <a:pt x="446" y="53"/>
                </a:cubicBezTo>
                <a:cubicBezTo>
                  <a:pt x="454" y="85"/>
                  <a:pt x="454" y="85"/>
                  <a:pt x="454" y="85"/>
                </a:cubicBezTo>
                <a:cubicBezTo>
                  <a:pt x="454" y="89"/>
                  <a:pt x="457" y="91"/>
                  <a:pt x="461" y="91"/>
                </a:cubicBezTo>
                <a:cubicBezTo>
                  <a:pt x="494" y="88"/>
                  <a:pt x="494" y="88"/>
                  <a:pt x="494" y="88"/>
                </a:cubicBezTo>
                <a:cubicBezTo>
                  <a:pt x="494" y="120"/>
                  <a:pt x="494" y="120"/>
                  <a:pt x="494" y="120"/>
                </a:cubicBezTo>
                <a:cubicBezTo>
                  <a:pt x="494" y="124"/>
                  <a:pt x="497" y="127"/>
                  <a:pt x="500" y="127"/>
                </a:cubicBezTo>
                <a:cubicBezTo>
                  <a:pt x="533" y="131"/>
                  <a:pt x="533" y="131"/>
                  <a:pt x="533" y="131"/>
                </a:cubicBezTo>
                <a:cubicBezTo>
                  <a:pt x="526" y="163"/>
                  <a:pt x="526" y="163"/>
                  <a:pt x="526" y="163"/>
                </a:cubicBezTo>
                <a:cubicBezTo>
                  <a:pt x="526" y="167"/>
                  <a:pt x="527" y="170"/>
                  <a:pt x="531" y="171"/>
                </a:cubicBezTo>
                <a:cubicBezTo>
                  <a:pt x="562" y="182"/>
                  <a:pt x="562" y="182"/>
                  <a:pt x="562" y="182"/>
                </a:cubicBezTo>
                <a:cubicBezTo>
                  <a:pt x="549" y="212"/>
                  <a:pt x="549" y="212"/>
                  <a:pt x="549" y="212"/>
                </a:cubicBezTo>
                <a:cubicBezTo>
                  <a:pt x="547" y="215"/>
                  <a:pt x="549" y="219"/>
                  <a:pt x="552" y="220"/>
                </a:cubicBezTo>
                <a:cubicBezTo>
                  <a:pt x="580" y="237"/>
                  <a:pt x="580" y="237"/>
                  <a:pt x="580" y="237"/>
                </a:cubicBezTo>
                <a:cubicBezTo>
                  <a:pt x="561" y="264"/>
                  <a:pt x="561" y="264"/>
                  <a:pt x="561" y="264"/>
                </a:cubicBezTo>
                <a:cubicBezTo>
                  <a:pt x="559" y="267"/>
                  <a:pt x="559" y="270"/>
                  <a:pt x="562" y="273"/>
                </a:cubicBezTo>
                <a:cubicBezTo>
                  <a:pt x="586" y="295"/>
                  <a:pt x="586" y="295"/>
                  <a:pt x="586" y="295"/>
                </a:cubicBezTo>
                <a:lnTo>
                  <a:pt x="562" y="317"/>
                </a:lnTo>
                <a:close/>
                <a:moveTo>
                  <a:pt x="307" y="116"/>
                </a:moveTo>
                <a:cubicBezTo>
                  <a:pt x="211" y="116"/>
                  <a:pt x="133" y="193"/>
                  <a:pt x="133" y="289"/>
                </a:cubicBezTo>
                <a:cubicBezTo>
                  <a:pt x="133" y="385"/>
                  <a:pt x="211" y="463"/>
                  <a:pt x="307" y="463"/>
                </a:cubicBezTo>
                <a:cubicBezTo>
                  <a:pt x="403" y="463"/>
                  <a:pt x="480" y="385"/>
                  <a:pt x="480" y="289"/>
                </a:cubicBezTo>
                <a:cubicBezTo>
                  <a:pt x="480" y="193"/>
                  <a:pt x="403" y="116"/>
                  <a:pt x="307" y="116"/>
                </a:cubicBezTo>
                <a:close/>
                <a:moveTo>
                  <a:pt x="307" y="449"/>
                </a:moveTo>
                <a:cubicBezTo>
                  <a:pt x="219" y="449"/>
                  <a:pt x="147" y="377"/>
                  <a:pt x="147" y="289"/>
                </a:cubicBezTo>
                <a:cubicBezTo>
                  <a:pt x="147" y="201"/>
                  <a:pt x="219" y="130"/>
                  <a:pt x="307" y="130"/>
                </a:cubicBezTo>
                <a:cubicBezTo>
                  <a:pt x="395" y="130"/>
                  <a:pt x="466" y="201"/>
                  <a:pt x="466" y="289"/>
                </a:cubicBezTo>
                <a:cubicBezTo>
                  <a:pt x="466" y="377"/>
                  <a:pt x="395" y="449"/>
                  <a:pt x="307" y="449"/>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34" name="Freeform 104"/>
          <p:cNvSpPr>
            <a:spLocks noEditPoints="1"/>
          </p:cNvSpPr>
          <p:nvPr/>
        </p:nvSpPr>
        <p:spPr bwMode="auto">
          <a:xfrm>
            <a:off x="1066576" y="2167676"/>
            <a:ext cx="199511" cy="230001"/>
          </a:xfrm>
          <a:custGeom>
            <a:avLst/>
            <a:gdLst>
              <a:gd name="T0" fmla="*/ 480 w 620"/>
              <a:gd name="T1" fmla="*/ 419 h 787"/>
              <a:gd name="T2" fmla="*/ 618 w 620"/>
              <a:gd name="T3" fmla="*/ 203 h 787"/>
              <a:gd name="T4" fmla="*/ 606 w 620"/>
              <a:gd name="T5" fmla="*/ 196 h 787"/>
              <a:gd name="T6" fmla="*/ 396 w 620"/>
              <a:gd name="T7" fmla="*/ 319 h 787"/>
              <a:gd name="T8" fmla="*/ 524 w 620"/>
              <a:gd name="T9" fmla="*/ 97 h 787"/>
              <a:gd name="T10" fmla="*/ 382 w 620"/>
              <a:gd name="T11" fmla="*/ 314 h 787"/>
              <a:gd name="T12" fmla="*/ 259 w 620"/>
              <a:gd name="T13" fmla="*/ 303 h 787"/>
              <a:gd name="T14" fmla="*/ 419 w 620"/>
              <a:gd name="T15" fmla="*/ 27 h 787"/>
              <a:gd name="T16" fmla="*/ 245 w 620"/>
              <a:gd name="T17" fmla="*/ 299 h 787"/>
              <a:gd name="T18" fmla="*/ 292 w 620"/>
              <a:gd name="T19" fmla="*/ 11 h 787"/>
              <a:gd name="T20" fmla="*/ 280 w 620"/>
              <a:gd name="T21" fmla="*/ 4 h 787"/>
              <a:gd name="T22" fmla="*/ 153 w 620"/>
              <a:gd name="T23" fmla="*/ 212 h 787"/>
              <a:gd name="T24" fmla="*/ 153 w 620"/>
              <a:gd name="T25" fmla="*/ 213 h 787"/>
              <a:gd name="T26" fmla="*/ 0 w 620"/>
              <a:gd name="T27" fmla="*/ 779 h 787"/>
              <a:gd name="T28" fmla="*/ 0 w 620"/>
              <a:gd name="T29" fmla="*/ 780 h 787"/>
              <a:gd name="T30" fmla="*/ 0 w 620"/>
              <a:gd name="T31" fmla="*/ 781 h 787"/>
              <a:gd name="T32" fmla="*/ 0 w 620"/>
              <a:gd name="T33" fmla="*/ 782 h 787"/>
              <a:gd name="T34" fmla="*/ 1 w 620"/>
              <a:gd name="T35" fmla="*/ 784 h 787"/>
              <a:gd name="T36" fmla="*/ 2 w 620"/>
              <a:gd name="T37" fmla="*/ 785 h 787"/>
              <a:gd name="T38" fmla="*/ 2 w 620"/>
              <a:gd name="T39" fmla="*/ 786 h 787"/>
              <a:gd name="T40" fmla="*/ 4 w 620"/>
              <a:gd name="T41" fmla="*/ 786 h 787"/>
              <a:gd name="T42" fmla="*/ 5 w 620"/>
              <a:gd name="T43" fmla="*/ 787 h 787"/>
              <a:gd name="T44" fmla="*/ 5 w 620"/>
              <a:gd name="T45" fmla="*/ 787 h 787"/>
              <a:gd name="T46" fmla="*/ 7 w 620"/>
              <a:gd name="T47" fmla="*/ 787 h 787"/>
              <a:gd name="T48" fmla="*/ 521 w 620"/>
              <a:gd name="T49" fmla="*/ 787 h 787"/>
              <a:gd name="T50" fmla="*/ 521 w 620"/>
              <a:gd name="T51" fmla="*/ 773 h 787"/>
              <a:gd name="T52" fmla="*/ 479 w 620"/>
              <a:gd name="T53" fmla="*/ 420 h 787"/>
              <a:gd name="T54" fmla="*/ 317 w 620"/>
              <a:gd name="T55" fmla="*/ 322 h 787"/>
              <a:gd name="T56" fmla="*/ 129 w 620"/>
              <a:gd name="T57" fmla="*/ 719 h 787"/>
              <a:gd name="T58" fmla="*/ 46 w 620"/>
              <a:gd name="T59" fmla="*/ 661 h 787"/>
              <a:gd name="T60" fmla="*/ 317 w 620"/>
              <a:gd name="T61" fmla="*/ 322 h 787"/>
              <a:gd name="T62" fmla="*/ 43 w 620"/>
              <a:gd name="T63" fmla="*/ 675 h 787"/>
              <a:gd name="T64" fmla="*/ 117 w 620"/>
              <a:gd name="T65" fmla="*/ 730 h 787"/>
              <a:gd name="T66" fmla="*/ 16 w 620"/>
              <a:gd name="T67" fmla="*/ 773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787">
                <a:moveTo>
                  <a:pt x="479" y="420"/>
                </a:moveTo>
                <a:cubicBezTo>
                  <a:pt x="479" y="419"/>
                  <a:pt x="480" y="419"/>
                  <a:pt x="480" y="419"/>
                </a:cubicBezTo>
                <a:cubicBezTo>
                  <a:pt x="480" y="419"/>
                  <a:pt x="480" y="419"/>
                  <a:pt x="480" y="419"/>
                </a:cubicBezTo>
                <a:cubicBezTo>
                  <a:pt x="618" y="203"/>
                  <a:pt x="618" y="203"/>
                  <a:pt x="618" y="203"/>
                </a:cubicBezTo>
                <a:cubicBezTo>
                  <a:pt x="620" y="200"/>
                  <a:pt x="619" y="196"/>
                  <a:pt x="616" y="193"/>
                </a:cubicBezTo>
                <a:cubicBezTo>
                  <a:pt x="613" y="191"/>
                  <a:pt x="608" y="192"/>
                  <a:pt x="606" y="196"/>
                </a:cubicBezTo>
                <a:cubicBezTo>
                  <a:pt x="475" y="401"/>
                  <a:pt x="475" y="401"/>
                  <a:pt x="475" y="401"/>
                </a:cubicBezTo>
                <a:cubicBezTo>
                  <a:pt x="450" y="353"/>
                  <a:pt x="423" y="330"/>
                  <a:pt x="396" y="319"/>
                </a:cubicBezTo>
                <a:cubicBezTo>
                  <a:pt x="527" y="107"/>
                  <a:pt x="527" y="107"/>
                  <a:pt x="527" y="107"/>
                </a:cubicBezTo>
                <a:cubicBezTo>
                  <a:pt x="529" y="103"/>
                  <a:pt x="528" y="99"/>
                  <a:pt x="524" y="97"/>
                </a:cubicBezTo>
                <a:cubicBezTo>
                  <a:pt x="521" y="95"/>
                  <a:pt x="517" y="96"/>
                  <a:pt x="515" y="99"/>
                </a:cubicBezTo>
                <a:cubicBezTo>
                  <a:pt x="382" y="314"/>
                  <a:pt x="382" y="314"/>
                  <a:pt x="382" y="314"/>
                </a:cubicBezTo>
                <a:cubicBezTo>
                  <a:pt x="360" y="308"/>
                  <a:pt x="338" y="308"/>
                  <a:pt x="317" y="308"/>
                </a:cubicBezTo>
                <a:cubicBezTo>
                  <a:pt x="297" y="308"/>
                  <a:pt x="278" y="308"/>
                  <a:pt x="259" y="303"/>
                </a:cubicBezTo>
                <a:cubicBezTo>
                  <a:pt x="421" y="36"/>
                  <a:pt x="421" y="36"/>
                  <a:pt x="421" y="36"/>
                </a:cubicBezTo>
                <a:cubicBezTo>
                  <a:pt x="423" y="33"/>
                  <a:pt x="422" y="29"/>
                  <a:pt x="419" y="27"/>
                </a:cubicBezTo>
                <a:cubicBezTo>
                  <a:pt x="415" y="25"/>
                  <a:pt x="411" y="26"/>
                  <a:pt x="409" y="29"/>
                </a:cubicBezTo>
                <a:cubicBezTo>
                  <a:pt x="245" y="299"/>
                  <a:pt x="245" y="299"/>
                  <a:pt x="245" y="299"/>
                </a:cubicBezTo>
                <a:cubicBezTo>
                  <a:pt x="218" y="288"/>
                  <a:pt x="192" y="265"/>
                  <a:pt x="167" y="216"/>
                </a:cubicBezTo>
                <a:cubicBezTo>
                  <a:pt x="292" y="11"/>
                  <a:pt x="292" y="11"/>
                  <a:pt x="292" y="11"/>
                </a:cubicBezTo>
                <a:cubicBezTo>
                  <a:pt x="294" y="8"/>
                  <a:pt x="293" y="4"/>
                  <a:pt x="289" y="2"/>
                </a:cubicBezTo>
                <a:cubicBezTo>
                  <a:pt x="286" y="0"/>
                  <a:pt x="282" y="1"/>
                  <a:pt x="280" y="4"/>
                </a:cubicBezTo>
                <a:cubicBezTo>
                  <a:pt x="153" y="212"/>
                  <a:pt x="153" y="212"/>
                  <a:pt x="153" y="212"/>
                </a:cubicBezTo>
                <a:cubicBezTo>
                  <a:pt x="153" y="212"/>
                  <a:pt x="153" y="212"/>
                  <a:pt x="153" y="212"/>
                </a:cubicBezTo>
                <a:cubicBezTo>
                  <a:pt x="153" y="212"/>
                  <a:pt x="153" y="213"/>
                  <a:pt x="153" y="213"/>
                </a:cubicBezTo>
                <a:cubicBezTo>
                  <a:pt x="153" y="213"/>
                  <a:pt x="153" y="213"/>
                  <a:pt x="153" y="213"/>
                </a:cubicBezTo>
                <a:cubicBezTo>
                  <a:pt x="0" y="779"/>
                  <a:pt x="0" y="779"/>
                  <a:pt x="0" y="779"/>
                </a:cubicBezTo>
                <a:cubicBezTo>
                  <a:pt x="0" y="779"/>
                  <a:pt x="0" y="779"/>
                  <a:pt x="0" y="779"/>
                </a:cubicBezTo>
                <a:cubicBezTo>
                  <a:pt x="0" y="779"/>
                  <a:pt x="0" y="779"/>
                  <a:pt x="0" y="779"/>
                </a:cubicBezTo>
                <a:cubicBezTo>
                  <a:pt x="0" y="780"/>
                  <a:pt x="0" y="780"/>
                  <a:pt x="0" y="780"/>
                </a:cubicBezTo>
                <a:cubicBezTo>
                  <a:pt x="0" y="780"/>
                  <a:pt x="0" y="780"/>
                  <a:pt x="0" y="780"/>
                </a:cubicBezTo>
                <a:cubicBezTo>
                  <a:pt x="0" y="781"/>
                  <a:pt x="0" y="781"/>
                  <a:pt x="0" y="781"/>
                </a:cubicBezTo>
                <a:cubicBezTo>
                  <a:pt x="0" y="781"/>
                  <a:pt x="0" y="781"/>
                  <a:pt x="0" y="782"/>
                </a:cubicBezTo>
                <a:cubicBezTo>
                  <a:pt x="0" y="782"/>
                  <a:pt x="0" y="782"/>
                  <a:pt x="0" y="782"/>
                </a:cubicBezTo>
                <a:cubicBezTo>
                  <a:pt x="0" y="782"/>
                  <a:pt x="1" y="783"/>
                  <a:pt x="1" y="783"/>
                </a:cubicBezTo>
                <a:cubicBezTo>
                  <a:pt x="1" y="783"/>
                  <a:pt x="1" y="783"/>
                  <a:pt x="1" y="784"/>
                </a:cubicBezTo>
                <a:cubicBezTo>
                  <a:pt x="1" y="784"/>
                  <a:pt x="1" y="784"/>
                  <a:pt x="1" y="784"/>
                </a:cubicBezTo>
                <a:cubicBezTo>
                  <a:pt x="1" y="784"/>
                  <a:pt x="1" y="784"/>
                  <a:pt x="2" y="785"/>
                </a:cubicBezTo>
                <a:cubicBezTo>
                  <a:pt x="2" y="785"/>
                  <a:pt x="2" y="785"/>
                  <a:pt x="2" y="785"/>
                </a:cubicBezTo>
                <a:cubicBezTo>
                  <a:pt x="2" y="785"/>
                  <a:pt x="2" y="785"/>
                  <a:pt x="2" y="786"/>
                </a:cubicBezTo>
                <a:cubicBezTo>
                  <a:pt x="3" y="786"/>
                  <a:pt x="3" y="786"/>
                  <a:pt x="3" y="786"/>
                </a:cubicBezTo>
                <a:cubicBezTo>
                  <a:pt x="3" y="786"/>
                  <a:pt x="3" y="786"/>
                  <a:pt x="4" y="786"/>
                </a:cubicBezTo>
                <a:cubicBezTo>
                  <a:pt x="4" y="787"/>
                  <a:pt x="4" y="787"/>
                  <a:pt x="4" y="787"/>
                </a:cubicBezTo>
                <a:cubicBezTo>
                  <a:pt x="4" y="787"/>
                  <a:pt x="5" y="787"/>
                  <a:pt x="5" y="787"/>
                </a:cubicBezTo>
                <a:cubicBezTo>
                  <a:pt x="5" y="787"/>
                  <a:pt x="5" y="787"/>
                  <a:pt x="5" y="787"/>
                </a:cubicBezTo>
                <a:cubicBezTo>
                  <a:pt x="5" y="787"/>
                  <a:pt x="5" y="787"/>
                  <a:pt x="5" y="787"/>
                </a:cubicBezTo>
                <a:cubicBezTo>
                  <a:pt x="6" y="787"/>
                  <a:pt x="7" y="787"/>
                  <a:pt x="7" y="787"/>
                </a:cubicBezTo>
                <a:cubicBezTo>
                  <a:pt x="7" y="787"/>
                  <a:pt x="7" y="787"/>
                  <a:pt x="7" y="787"/>
                </a:cubicBezTo>
                <a:cubicBezTo>
                  <a:pt x="7" y="787"/>
                  <a:pt x="7" y="787"/>
                  <a:pt x="7" y="787"/>
                </a:cubicBezTo>
                <a:cubicBezTo>
                  <a:pt x="521" y="787"/>
                  <a:pt x="521" y="787"/>
                  <a:pt x="521" y="787"/>
                </a:cubicBezTo>
                <a:cubicBezTo>
                  <a:pt x="525" y="787"/>
                  <a:pt x="528" y="784"/>
                  <a:pt x="528" y="780"/>
                </a:cubicBezTo>
                <a:cubicBezTo>
                  <a:pt x="528" y="777"/>
                  <a:pt x="525" y="773"/>
                  <a:pt x="521" y="773"/>
                </a:cubicBezTo>
                <a:cubicBezTo>
                  <a:pt x="90" y="773"/>
                  <a:pt x="90" y="773"/>
                  <a:pt x="90" y="773"/>
                </a:cubicBezTo>
                <a:cubicBezTo>
                  <a:pt x="479" y="420"/>
                  <a:pt x="479" y="420"/>
                  <a:pt x="479" y="420"/>
                </a:cubicBezTo>
                <a:cubicBezTo>
                  <a:pt x="479" y="420"/>
                  <a:pt x="479" y="420"/>
                  <a:pt x="479" y="420"/>
                </a:cubicBezTo>
                <a:close/>
                <a:moveTo>
                  <a:pt x="317" y="322"/>
                </a:moveTo>
                <a:cubicBezTo>
                  <a:pt x="370" y="322"/>
                  <a:pt x="420" y="322"/>
                  <a:pt x="466" y="413"/>
                </a:cubicBezTo>
                <a:cubicBezTo>
                  <a:pt x="129" y="719"/>
                  <a:pt x="129" y="719"/>
                  <a:pt x="129" y="719"/>
                </a:cubicBezTo>
                <a:cubicBezTo>
                  <a:pt x="119" y="718"/>
                  <a:pt x="106" y="705"/>
                  <a:pt x="94" y="693"/>
                </a:cubicBezTo>
                <a:cubicBezTo>
                  <a:pt x="80" y="679"/>
                  <a:pt x="64" y="663"/>
                  <a:pt x="46" y="661"/>
                </a:cubicBezTo>
                <a:cubicBezTo>
                  <a:pt x="161" y="234"/>
                  <a:pt x="161" y="234"/>
                  <a:pt x="161" y="234"/>
                </a:cubicBezTo>
                <a:cubicBezTo>
                  <a:pt x="209" y="322"/>
                  <a:pt x="264" y="322"/>
                  <a:pt x="317" y="322"/>
                </a:cubicBezTo>
                <a:close/>
                <a:moveTo>
                  <a:pt x="16" y="773"/>
                </a:moveTo>
                <a:cubicBezTo>
                  <a:pt x="43" y="675"/>
                  <a:pt x="43" y="675"/>
                  <a:pt x="43" y="675"/>
                </a:cubicBezTo>
                <a:cubicBezTo>
                  <a:pt x="56" y="674"/>
                  <a:pt x="70" y="689"/>
                  <a:pt x="84" y="703"/>
                </a:cubicBezTo>
                <a:cubicBezTo>
                  <a:pt x="95" y="714"/>
                  <a:pt x="106" y="725"/>
                  <a:pt x="117" y="730"/>
                </a:cubicBezTo>
                <a:cubicBezTo>
                  <a:pt x="69" y="773"/>
                  <a:pt x="69" y="773"/>
                  <a:pt x="69" y="773"/>
                </a:cubicBezTo>
                <a:lnTo>
                  <a:pt x="16" y="773"/>
                </a:ln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98" name="Oval 97"/>
          <p:cNvSpPr/>
          <p:nvPr/>
        </p:nvSpPr>
        <p:spPr>
          <a:xfrm>
            <a:off x="8436438" y="2271919"/>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73" name="Oval 72"/>
          <p:cNvSpPr/>
          <p:nvPr/>
        </p:nvSpPr>
        <p:spPr>
          <a:xfrm>
            <a:off x="8436438" y="3932467"/>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56" name="Oval 55"/>
          <p:cNvSpPr/>
          <p:nvPr/>
        </p:nvSpPr>
        <p:spPr>
          <a:xfrm>
            <a:off x="8866529" y="3759258"/>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 name="Oval 2"/>
          <p:cNvSpPr/>
          <p:nvPr/>
        </p:nvSpPr>
        <p:spPr>
          <a:xfrm>
            <a:off x="8847479" y="2087539"/>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74" name="Rechteck 24"/>
          <p:cNvSpPr/>
          <p:nvPr/>
        </p:nvSpPr>
        <p:spPr bwMode="gray">
          <a:xfrm>
            <a:off x="8509333" y="4334663"/>
            <a:ext cx="1084821"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Employee engagement</a:t>
            </a:r>
          </a:p>
        </p:txBody>
      </p:sp>
      <p:sp>
        <p:nvSpPr>
          <p:cNvPr id="99" name="Rechteck 24"/>
          <p:cNvSpPr/>
          <p:nvPr/>
        </p:nvSpPr>
        <p:spPr bwMode="gray">
          <a:xfrm>
            <a:off x="8520473" y="2593708"/>
            <a:ext cx="1062541"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Informed decision making</a:t>
            </a:r>
          </a:p>
        </p:txBody>
      </p:sp>
      <p:sp>
        <p:nvSpPr>
          <p:cNvPr id="76" name="Freeform 33"/>
          <p:cNvSpPr>
            <a:spLocks noEditPoints="1"/>
          </p:cNvSpPr>
          <p:nvPr/>
        </p:nvSpPr>
        <p:spPr bwMode="auto">
          <a:xfrm>
            <a:off x="8938260" y="3842706"/>
            <a:ext cx="248480" cy="214628"/>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101" name="Freeform 40"/>
          <p:cNvSpPr>
            <a:spLocks noChangeAspect="1" noEditPoints="1"/>
          </p:cNvSpPr>
          <p:nvPr/>
        </p:nvSpPr>
        <p:spPr bwMode="auto">
          <a:xfrm>
            <a:off x="8954116" y="2166024"/>
            <a:ext cx="224281" cy="263214"/>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77" name="Oval 76"/>
          <p:cNvSpPr/>
          <p:nvPr/>
        </p:nvSpPr>
        <p:spPr>
          <a:xfrm>
            <a:off x="6508368" y="4756605"/>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39" name="Oval 38"/>
          <p:cNvSpPr/>
          <p:nvPr/>
        </p:nvSpPr>
        <p:spPr>
          <a:xfrm>
            <a:off x="6508368" y="3102193"/>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54" name="Oval 53"/>
          <p:cNvSpPr/>
          <p:nvPr/>
        </p:nvSpPr>
        <p:spPr>
          <a:xfrm>
            <a:off x="6930483" y="2924991"/>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62" name="Oval 61"/>
          <p:cNvSpPr/>
          <p:nvPr/>
        </p:nvSpPr>
        <p:spPr>
          <a:xfrm>
            <a:off x="6917905" y="4579197"/>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78" name="Rechteck 24"/>
          <p:cNvSpPr/>
          <p:nvPr/>
        </p:nvSpPr>
        <p:spPr bwMode="gray">
          <a:xfrm>
            <a:off x="6610894" y="5078394"/>
            <a:ext cx="1025558"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Real-time reporting capabilities</a:t>
            </a:r>
          </a:p>
        </p:txBody>
      </p:sp>
      <p:sp>
        <p:nvSpPr>
          <p:cNvPr id="40" name="Rechteck 24"/>
          <p:cNvSpPr/>
          <p:nvPr/>
        </p:nvSpPr>
        <p:spPr bwMode="gray">
          <a:xfrm>
            <a:off x="6605868" y="3504389"/>
            <a:ext cx="1035610"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Strategic enablement</a:t>
            </a:r>
          </a:p>
        </p:txBody>
      </p:sp>
      <p:sp>
        <p:nvSpPr>
          <p:cNvPr id="80" name="Freeform 85"/>
          <p:cNvSpPr>
            <a:spLocks noEditPoints="1"/>
          </p:cNvSpPr>
          <p:nvPr/>
        </p:nvSpPr>
        <p:spPr bwMode="auto">
          <a:xfrm>
            <a:off x="7002166" y="4647294"/>
            <a:ext cx="252728" cy="261654"/>
          </a:xfrm>
          <a:custGeom>
            <a:avLst/>
            <a:gdLst>
              <a:gd name="T0" fmla="*/ 309 w 619"/>
              <a:gd name="T1" fmla="*/ 679 h 679"/>
              <a:gd name="T2" fmla="*/ 0 w 619"/>
              <a:gd name="T3" fmla="*/ 369 h 679"/>
              <a:gd name="T4" fmla="*/ 304 w 619"/>
              <a:gd name="T5" fmla="*/ 60 h 679"/>
              <a:gd name="T6" fmla="*/ 309 w 619"/>
              <a:gd name="T7" fmla="*/ 62 h 679"/>
              <a:gd name="T8" fmla="*/ 312 w 619"/>
              <a:gd name="T9" fmla="*/ 67 h 679"/>
              <a:gd name="T10" fmla="*/ 312 w 619"/>
              <a:gd name="T11" fmla="*/ 365 h 679"/>
              <a:gd name="T12" fmla="*/ 561 w 619"/>
              <a:gd name="T13" fmla="*/ 201 h 679"/>
              <a:gd name="T14" fmla="*/ 566 w 619"/>
              <a:gd name="T15" fmla="*/ 200 h 679"/>
              <a:gd name="T16" fmla="*/ 571 w 619"/>
              <a:gd name="T17" fmla="*/ 203 h 679"/>
              <a:gd name="T18" fmla="*/ 619 w 619"/>
              <a:gd name="T19" fmla="*/ 369 h 679"/>
              <a:gd name="T20" fmla="*/ 309 w 619"/>
              <a:gd name="T21" fmla="*/ 679 h 679"/>
              <a:gd name="T22" fmla="*/ 298 w 619"/>
              <a:gd name="T23" fmla="*/ 74 h 679"/>
              <a:gd name="T24" fmla="*/ 14 w 619"/>
              <a:gd name="T25" fmla="*/ 369 h 679"/>
              <a:gd name="T26" fmla="*/ 309 w 619"/>
              <a:gd name="T27" fmla="*/ 665 h 679"/>
              <a:gd name="T28" fmla="*/ 605 w 619"/>
              <a:gd name="T29" fmla="*/ 369 h 679"/>
              <a:gd name="T30" fmla="*/ 563 w 619"/>
              <a:gd name="T31" fmla="*/ 217 h 679"/>
              <a:gd name="T32" fmla="*/ 308 w 619"/>
              <a:gd name="T33" fmla="*/ 384 h 679"/>
              <a:gd name="T34" fmla="*/ 301 w 619"/>
              <a:gd name="T35" fmla="*/ 384 h 679"/>
              <a:gd name="T36" fmla="*/ 298 w 619"/>
              <a:gd name="T37" fmla="*/ 378 h 679"/>
              <a:gd name="T38" fmla="*/ 298 w 619"/>
              <a:gd name="T39" fmla="*/ 74 h 679"/>
              <a:gd name="T40" fmla="*/ 348 w 619"/>
              <a:gd name="T41" fmla="*/ 308 h 679"/>
              <a:gd name="T42" fmla="*/ 345 w 619"/>
              <a:gd name="T43" fmla="*/ 307 h 679"/>
              <a:gd name="T44" fmla="*/ 341 w 619"/>
              <a:gd name="T45" fmla="*/ 301 h 679"/>
              <a:gd name="T46" fmla="*/ 341 w 619"/>
              <a:gd name="T47" fmla="*/ 7 h 679"/>
              <a:gd name="T48" fmla="*/ 343 w 619"/>
              <a:gd name="T49" fmla="*/ 2 h 679"/>
              <a:gd name="T50" fmla="*/ 348 w 619"/>
              <a:gd name="T51" fmla="*/ 0 h 679"/>
              <a:gd name="T52" fmla="*/ 599 w 619"/>
              <a:gd name="T53" fmla="*/ 135 h 679"/>
              <a:gd name="T54" fmla="*/ 600 w 619"/>
              <a:gd name="T55" fmla="*/ 141 h 679"/>
              <a:gd name="T56" fmla="*/ 597 w 619"/>
              <a:gd name="T57" fmla="*/ 145 h 679"/>
              <a:gd name="T58" fmla="*/ 352 w 619"/>
              <a:gd name="T59" fmla="*/ 307 h 679"/>
              <a:gd name="T60" fmla="*/ 348 w 619"/>
              <a:gd name="T61" fmla="*/ 308 h 679"/>
              <a:gd name="T62" fmla="*/ 355 w 619"/>
              <a:gd name="T63" fmla="*/ 14 h 679"/>
              <a:gd name="T64" fmla="*/ 355 w 619"/>
              <a:gd name="T65" fmla="*/ 288 h 679"/>
              <a:gd name="T66" fmla="*/ 583 w 619"/>
              <a:gd name="T67" fmla="*/ 137 h 679"/>
              <a:gd name="T68" fmla="*/ 355 w 619"/>
              <a:gd name="T69" fmla="*/ 1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9" h="679">
                <a:moveTo>
                  <a:pt x="309" y="679"/>
                </a:moveTo>
                <a:cubicBezTo>
                  <a:pt x="139" y="679"/>
                  <a:pt x="0" y="540"/>
                  <a:pt x="0" y="369"/>
                </a:cubicBezTo>
                <a:cubicBezTo>
                  <a:pt x="0" y="201"/>
                  <a:pt x="136" y="62"/>
                  <a:pt x="304" y="60"/>
                </a:cubicBezTo>
                <a:cubicBezTo>
                  <a:pt x="306" y="60"/>
                  <a:pt x="308" y="60"/>
                  <a:pt x="309" y="62"/>
                </a:cubicBezTo>
                <a:cubicBezTo>
                  <a:pt x="311" y="63"/>
                  <a:pt x="312" y="65"/>
                  <a:pt x="312" y="67"/>
                </a:cubicBezTo>
                <a:cubicBezTo>
                  <a:pt x="312" y="365"/>
                  <a:pt x="312" y="365"/>
                  <a:pt x="312" y="365"/>
                </a:cubicBezTo>
                <a:cubicBezTo>
                  <a:pt x="561" y="201"/>
                  <a:pt x="561" y="201"/>
                  <a:pt x="561" y="201"/>
                </a:cubicBezTo>
                <a:cubicBezTo>
                  <a:pt x="563" y="200"/>
                  <a:pt x="564" y="200"/>
                  <a:pt x="566" y="200"/>
                </a:cubicBezTo>
                <a:cubicBezTo>
                  <a:pt x="568" y="201"/>
                  <a:pt x="570" y="202"/>
                  <a:pt x="571" y="203"/>
                </a:cubicBezTo>
                <a:cubicBezTo>
                  <a:pt x="602" y="253"/>
                  <a:pt x="619" y="310"/>
                  <a:pt x="619" y="369"/>
                </a:cubicBezTo>
                <a:cubicBezTo>
                  <a:pt x="619" y="540"/>
                  <a:pt x="480" y="679"/>
                  <a:pt x="309" y="679"/>
                </a:cubicBezTo>
                <a:close/>
                <a:moveTo>
                  <a:pt x="298" y="74"/>
                </a:moveTo>
                <a:cubicBezTo>
                  <a:pt x="140" y="80"/>
                  <a:pt x="14" y="211"/>
                  <a:pt x="14" y="369"/>
                </a:cubicBezTo>
                <a:cubicBezTo>
                  <a:pt x="14" y="532"/>
                  <a:pt x="146" y="665"/>
                  <a:pt x="309" y="665"/>
                </a:cubicBezTo>
                <a:cubicBezTo>
                  <a:pt x="472" y="665"/>
                  <a:pt x="605" y="532"/>
                  <a:pt x="605" y="369"/>
                </a:cubicBezTo>
                <a:cubicBezTo>
                  <a:pt x="605" y="315"/>
                  <a:pt x="590" y="263"/>
                  <a:pt x="563" y="217"/>
                </a:cubicBezTo>
                <a:cubicBezTo>
                  <a:pt x="308" y="384"/>
                  <a:pt x="308" y="384"/>
                  <a:pt x="308" y="384"/>
                </a:cubicBezTo>
                <a:cubicBezTo>
                  <a:pt x="306" y="386"/>
                  <a:pt x="304" y="386"/>
                  <a:pt x="301" y="384"/>
                </a:cubicBezTo>
                <a:cubicBezTo>
                  <a:pt x="299" y="383"/>
                  <a:pt x="298" y="381"/>
                  <a:pt x="298" y="378"/>
                </a:cubicBezTo>
                <a:lnTo>
                  <a:pt x="298" y="74"/>
                </a:lnTo>
                <a:close/>
                <a:moveTo>
                  <a:pt x="348" y="308"/>
                </a:moveTo>
                <a:cubicBezTo>
                  <a:pt x="347" y="308"/>
                  <a:pt x="346" y="307"/>
                  <a:pt x="345" y="307"/>
                </a:cubicBezTo>
                <a:cubicBezTo>
                  <a:pt x="342" y="306"/>
                  <a:pt x="341" y="303"/>
                  <a:pt x="341" y="301"/>
                </a:cubicBezTo>
                <a:cubicBezTo>
                  <a:pt x="341" y="7"/>
                  <a:pt x="341" y="7"/>
                  <a:pt x="341" y="7"/>
                </a:cubicBezTo>
                <a:cubicBezTo>
                  <a:pt x="341" y="5"/>
                  <a:pt x="342" y="3"/>
                  <a:pt x="343" y="2"/>
                </a:cubicBezTo>
                <a:cubicBezTo>
                  <a:pt x="344" y="1"/>
                  <a:pt x="346" y="0"/>
                  <a:pt x="348" y="0"/>
                </a:cubicBezTo>
                <a:cubicBezTo>
                  <a:pt x="449" y="2"/>
                  <a:pt x="542" y="52"/>
                  <a:pt x="599" y="135"/>
                </a:cubicBezTo>
                <a:cubicBezTo>
                  <a:pt x="600" y="137"/>
                  <a:pt x="600" y="139"/>
                  <a:pt x="600" y="141"/>
                </a:cubicBezTo>
                <a:cubicBezTo>
                  <a:pt x="600" y="143"/>
                  <a:pt x="599" y="144"/>
                  <a:pt x="597" y="145"/>
                </a:cubicBezTo>
                <a:cubicBezTo>
                  <a:pt x="352" y="307"/>
                  <a:pt x="352" y="307"/>
                  <a:pt x="352" y="307"/>
                </a:cubicBezTo>
                <a:cubicBezTo>
                  <a:pt x="351" y="307"/>
                  <a:pt x="349" y="308"/>
                  <a:pt x="348" y="308"/>
                </a:cubicBezTo>
                <a:close/>
                <a:moveTo>
                  <a:pt x="355" y="14"/>
                </a:moveTo>
                <a:cubicBezTo>
                  <a:pt x="355" y="288"/>
                  <a:pt x="355" y="288"/>
                  <a:pt x="355" y="288"/>
                </a:cubicBezTo>
                <a:cubicBezTo>
                  <a:pt x="583" y="137"/>
                  <a:pt x="583" y="137"/>
                  <a:pt x="583" y="137"/>
                </a:cubicBezTo>
                <a:cubicBezTo>
                  <a:pt x="530" y="63"/>
                  <a:pt x="446" y="18"/>
                  <a:pt x="355" y="14"/>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42" name="Freeform 99"/>
          <p:cNvSpPr>
            <a:spLocks noChangeAspect="1" noEditPoints="1"/>
          </p:cNvSpPr>
          <p:nvPr/>
        </p:nvSpPr>
        <p:spPr bwMode="auto">
          <a:xfrm>
            <a:off x="7002657" y="2992103"/>
            <a:ext cx="262799" cy="263213"/>
          </a:xfrm>
          <a:custGeom>
            <a:avLst/>
            <a:gdLst>
              <a:gd name="T0" fmla="*/ 0 w 714"/>
              <a:gd name="T1" fmla="*/ 357 h 715"/>
              <a:gd name="T2" fmla="*/ 714 w 714"/>
              <a:gd name="T3" fmla="*/ 357 h 715"/>
              <a:gd name="T4" fmla="*/ 357 w 714"/>
              <a:gd name="T5" fmla="*/ 14 h 715"/>
              <a:gd name="T6" fmla="*/ 357 w 714"/>
              <a:gd name="T7" fmla="*/ 701 h 715"/>
              <a:gd name="T8" fmla="*/ 357 w 714"/>
              <a:gd name="T9" fmla="*/ 14 h 715"/>
              <a:gd name="T10" fmla="*/ 272 w 714"/>
              <a:gd name="T11" fmla="*/ 358 h 715"/>
              <a:gd name="T12" fmla="*/ 442 w 714"/>
              <a:gd name="T13" fmla="*/ 358 h 715"/>
              <a:gd name="T14" fmla="*/ 357 w 714"/>
              <a:gd name="T15" fmla="*/ 287 h 715"/>
              <a:gd name="T16" fmla="*/ 357 w 714"/>
              <a:gd name="T17" fmla="*/ 428 h 715"/>
              <a:gd name="T18" fmla="*/ 357 w 714"/>
              <a:gd name="T19" fmla="*/ 287 h 715"/>
              <a:gd name="T20" fmla="*/ 364 w 714"/>
              <a:gd name="T21" fmla="*/ 7 h 715"/>
              <a:gd name="T22" fmla="*/ 350 w 714"/>
              <a:gd name="T23" fmla="*/ 7 h 715"/>
              <a:gd name="T24" fmla="*/ 357 w 714"/>
              <a:gd name="T25" fmla="*/ 111 h 715"/>
              <a:gd name="T26" fmla="*/ 364 w 714"/>
              <a:gd name="T27" fmla="*/ 708 h 715"/>
              <a:gd name="T28" fmla="*/ 357 w 714"/>
              <a:gd name="T29" fmla="*/ 604 h 715"/>
              <a:gd name="T30" fmla="*/ 350 w 714"/>
              <a:gd name="T31" fmla="*/ 708 h 715"/>
              <a:gd name="T32" fmla="*/ 364 w 714"/>
              <a:gd name="T33" fmla="*/ 708 h 715"/>
              <a:gd name="T34" fmla="*/ 707 w 714"/>
              <a:gd name="T35" fmla="*/ 351 h 715"/>
              <a:gd name="T36" fmla="*/ 603 w 714"/>
              <a:gd name="T37" fmla="*/ 358 h 715"/>
              <a:gd name="T38" fmla="*/ 707 w 714"/>
              <a:gd name="T39" fmla="*/ 365 h 715"/>
              <a:gd name="T40" fmla="*/ 111 w 714"/>
              <a:gd name="T41" fmla="*/ 358 h 715"/>
              <a:gd name="T42" fmla="*/ 7 w 714"/>
              <a:gd name="T43" fmla="*/ 351 h 715"/>
              <a:gd name="T44" fmla="*/ 7 w 714"/>
              <a:gd name="T45" fmla="*/ 365 h 715"/>
              <a:gd name="T46" fmla="*/ 111 w 714"/>
              <a:gd name="T47" fmla="*/ 358 h 715"/>
              <a:gd name="T48" fmla="*/ 364 w 714"/>
              <a:gd name="T49" fmla="*/ 249 h 715"/>
              <a:gd name="T50" fmla="*/ 350 w 714"/>
              <a:gd name="T51" fmla="*/ 249 h 715"/>
              <a:gd name="T52" fmla="*/ 357 w 714"/>
              <a:gd name="T53" fmla="*/ 286 h 715"/>
              <a:gd name="T54" fmla="*/ 364 w 714"/>
              <a:gd name="T55" fmla="*/ 466 h 715"/>
              <a:gd name="T56" fmla="*/ 357 w 714"/>
              <a:gd name="T57" fmla="*/ 429 h 715"/>
              <a:gd name="T58" fmla="*/ 350 w 714"/>
              <a:gd name="T59" fmla="*/ 466 h 715"/>
              <a:gd name="T60" fmla="*/ 364 w 714"/>
              <a:gd name="T61" fmla="*/ 466 h 715"/>
              <a:gd name="T62" fmla="*/ 466 w 714"/>
              <a:gd name="T63" fmla="*/ 351 h 715"/>
              <a:gd name="T64" fmla="*/ 429 w 714"/>
              <a:gd name="T65" fmla="*/ 358 h 715"/>
              <a:gd name="T66" fmla="*/ 466 w 714"/>
              <a:gd name="T67" fmla="*/ 365 h 715"/>
              <a:gd name="T68" fmla="*/ 286 w 714"/>
              <a:gd name="T69" fmla="*/ 358 h 715"/>
              <a:gd name="T70" fmla="*/ 249 w 714"/>
              <a:gd name="T71" fmla="*/ 351 h 715"/>
              <a:gd name="T72" fmla="*/ 249 w 714"/>
              <a:gd name="T73" fmla="*/ 365 h 715"/>
              <a:gd name="T74" fmla="*/ 286 w 714"/>
              <a:gd name="T75" fmla="*/ 35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4" h="715">
                <a:moveTo>
                  <a:pt x="357" y="715"/>
                </a:moveTo>
                <a:cubicBezTo>
                  <a:pt x="160" y="715"/>
                  <a:pt x="0" y="554"/>
                  <a:pt x="0" y="357"/>
                </a:cubicBezTo>
                <a:cubicBezTo>
                  <a:pt x="0" y="161"/>
                  <a:pt x="160" y="0"/>
                  <a:pt x="357" y="0"/>
                </a:cubicBezTo>
                <a:cubicBezTo>
                  <a:pt x="554" y="0"/>
                  <a:pt x="714" y="161"/>
                  <a:pt x="714" y="357"/>
                </a:cubicBezTo>
                <a:cubicBezTo>
                  <a:pt x="714" y="554"/>
                  <a:pt x="554" y="715"/>
                  <a:pt x="357" y="715"/>
                </a:cubicBezTo>
                <a:close/>
                <a:moveTo>
                  <a:pt x="357" y="14"/>
                </a:moveTo>
                <a:cubicBezTo>
                  <a:pt x="168" y="14"/>
                  <a:pt x="14" y="168"/>
                  <a:pt x="14" y="357"/>
                </a:cubicBezTo>
                <a:cubicBezTo>
                  <a:pt x="14" y="547"/>
                  <a:pt x="168" y="701"/>
                  <a:pt x="357" y="701"/>
                </a:cubicBezTo>
                <a:cubicBezTo>
                  <a:pt x="546" y="701"/>
                  <a:pt x="700" y="547"/>
                  <a:pt x="700" y="357"/>
                </a:cubicBezTo>
                <a:cubicBezTo>
                  <a:pt x="700" y="168"/>
                  <a:pt x="546" y="14"/>
                  <a:pt x="357" y="14"/>
                </a:cubicBezTo>
                <a:close/>
                <a:moveTo>
                  <a:pt x="357" y="442"/>
                </a:moveTo>
                <a:cubicBezTo>
                  <a:pt x="310" y="442"/>
                  <a:pt x="272" y="404"/>
                  <a:pt x="272" y="358"/>
                </a:cubicBezTo>
                <a:cubicBezTo>
                  <a:pt x="272" y="311"/>
                  <a:pt x="310" y="273"/>
                  <a:pt x="357" y="273"/>
                </a:cubicBezTo>
                <a:cubicBezTo>
                  <a:pt x="404" y="273"/>
                  <a:pt x="442" y="311"/>
                  <a:pt x="442" y="358"/>
                </a:cubicBezTo>
                <a:cubicBezTo>
                  <a:pt x="442" y="404"/>
                  <a:pt x="404" y="442"/>
                  <a:pt x="357" y="442"/>
                </a:cubicBezTo>
                <a:close/>
                <a:moveTo>
                  <a:pt x="357" y="287"/>
                </a:moveTo>
                <a:cubicBezTo>
                  <a:pt x="318" y="287"/>
                  <a:pt x="286" y="318"/>
                  <a:pt x="286" y="358"/>
                </a:cubicBezTo>
                <a:cubicBezTo>
                  <a:pt x="286" y="397"/>
                  <a:pt x="318" y="428"/>
                  <a:pt x="357" y="428"/>
                </a:cubicBezTo>
                <a:cubicBezTo>
                  <a:pt x="396" y="428"/>
                  <a:pt x="428" y="397"/>
                  <a:pt x="428" y="358"/>
                </a:cubicBezTo>
                <a:cubicBezTo>
                  <a:pt x="428" y="318"/>
                  <a:pt x="396" y="287"/>
                  <a:pt x="357" y="287"/>
                </a:cubicBezTo>
                <a:close/>
                <a:moveTo>
                  <a:pt x="364" y="104"/>
                </a:moveTo>
                <a:cubicBezTo>
                  <a:pt x="364" y="7"/>
                  <a:pt x="364" y="7"/>
                  <a:pt x="364" y="7"/>
                </a:cubicBezTo>
                <a:cubicBezTo>
                  <a:pt x="364" y="4"/>
                  <a:pt x="361" y="0"/>
                  <a:pt x="357" y="0"/>
                </a:cubicBezTo>
                <a:cubicBezTo>
                  <a:pt x="353" y="0"/>
                  <a:pt x="350" y="4"/>
                  <a:pt x="350" y="7"/>
                </a:cubicBezTo>
                <a:cubicBezTo>
                  <a:pt x="350" y="104"/>
                  <a:pt x="350" y="104"/>
                  <a:pt x="350" y="104"/>
                </a:cubicBezTo>
                <a:cubicBezTo>
                  <a:pt x="350" y="108"/>
                  <a:pt x="353" y="111"/>
                  <a:pt x="357" y="111"/>
                </a:cubicBezTo>
                <a:cubicBezTo>
                  <a:pt x="361" y="111"/>
                  <a:pt x="364" y="108"/>
                  <a:pt x="364" y="104"/>
                </a:cubicBezTo>
                <a:close/>
                <a:moveTo>
                  <a:pt x="364" y="708"/>
                </a:moveTo>
                <a:cubicBezTo>
                  <a:pt x="364" y="611"/>
                  <a:pt x="364" y="611"/>
                  <a:pt x="364" y="611"/>
                </a:cubicBezTo>
                <a:cubicBezTo>
                  <a:pt x="364" y="607"/>
                  <a:pt x="361" y="604"/>
                  <a:pt x="357" y="604"/>
                </a:cubicBezTo>
                <a:cubicBezTo>
                  <a:pt x="353" y="604"/>
                  <a:pt x="350" y="607"/>
                  <a:pt x="350" y="611"/>
                </a:cubicBezTo>
                <a:cubicBezTo>
                  <a:pt x="350" y="708"/>
                  <a:pt x="350" y="708"/>
                  <a:pt x="350" y="708"/>
                </a:cubicBezTo>
                <a:cubicBezTo>
                  <a:pt x="350" y="711"/>
                  <a:pt x="353" y="715"/>
                  <a:pt x="357" y="715"/>
                </a:cubicBezTo>
                <a:cubicBezTo>
                  <a:pt x="361" y="715"/>
                  <a:pt x="364" y="711"/>
                  <a:pt x="364" y="708"/>
                </a:cubicBezTo>
                <a:close/>
                <a:moveTo>
                  <a:pt x="714" y="358"/>
                </a:moveTo>
                <a:cubicBezTo>
                  <a:pt x="714" y="354"/>
                  <a:pt x="711" y="351"/>
                  <a:pt x="707" y="351"/>
                </a:cubicBezTo>
                <a:cubicBezTo>
                  <a:pt x="610" y="351"/>
                  <a:pt x="610" y="351"/>
                  <a:pt x="610" y="351"/>
                </a:cubicBezTo>
                <a:cubicBezTo>
                  <a:pt x="606" y="351"/>
                  <a:pt x="603" y="354"/>
                  <a:pt x="603" y="358"/>
                </a:cubicBezTo>
                <a:cubicBezTo>
                  <a:pt x="603" y="361"/>
                  <a:pt x="606" y="365"/>
                  <a:pt x="610" y="365"/>
                </a:cubicBezTo>
                <a:cubicBezTo>
                  <a:pt x="707" y="365"/>
                  <a:pt x="707" y="365"/>
                  <a:pt x="707" y="365"/>
                </a:cubicBezTo>
                <a:cubicBezTo>
                  <a:pt x="711" y="365"/>
                  <a:pt x="714" y="361"/>
                  <a:pt x="714" y="358"/>
                </a:cubicBezTo>
                <a:close/>
                <a:moveTo>
                  <a:pt x="111" y="358"/>
                </a:moveTo>
                <a:cubicBezTo>
                  <a:pt x="111" y="354"/>
                  <a:pt x="108" y="351"/>
                  <a:pt x="104" y="351"/>
                </a:cubicBezTo>
                <a:cubicBezTo>
                  <a:pt x="7" y="351"/>
                  <a:pt x="7" y="351"/>
                  <a:pt x="7" y="351"/>
                </a:cubicBezTo>
                <a:cubicBezTo>
                  <a:pt x="3" y="351"/>
                  <a:pt x="0" y="354"/>
                  <a:pt x="0" y="358"/>
                </a:cubicBezTo>
                <a:cubicBezTo>
                  <a:pt x="0" y="361"/>
                  <a:pt x="3" y="365"/>
                  <a:pt x="7" y="365"/>
                </a:cubicBezTo>
                <a:cubicBezTo>
                  <a:pt x="104" y="365"/>
                  <a:pt x="104" y="365"/>
                  <a:pt x="104" y="365"/>
                </a:cubicBezTo>
                <a:cubicBezTo>
                  <a:pt x="108" y="365"/>
                  <a:pt x="111" y="361"/>
                  <a:pt x="111" y="358"/>
                </a:cubicBezTo>
                <a:close/>
                <a:moveTo>
                  <a:pt x="364" y="279"/>
                </a:moveTo>
                <a:cubicBezTo>
                  <a:pt x="364" y="249"/>
                  <a:pt x="364" y="249"/>
                  <a:pt x="364" y="249"/>
                </a:cubicBezTo>
                <a:cubicBezTo>
                  <a:pt x="364" y="245"/>
                  <a:pt x="361" y="242"/>
                  <a:pt x="357" y="242"/>
                </a:cubicBezTo>
                <a:cubicBezTo>
                  <a:pt x="353" y="242"/>
                  <a:pt x="350" y="245"/>
                  <a:pt x="350" y="249"/>
                </a:cubicBezTo>
                <a:cubicBezTo>
                  <a:pt x="350" y="279"/>
                  <a:pt x="350" y="279"/>
                  <a:pt x="350" y="279"/>
                </a:cubicBezTo>
                <a:cubicBezTo>
                  <a:pt x="350" y="283"/>
                  <a:pt x="353" y="286"/>
                  <a:pt x="357" y="286"/>
                </a:cubicBezTo>
                <a:cubicBezTo>
                  <a:pt x="361" y="286"/>
                  <a:pt x="364" y="283"/>
                  <a:pt x="364" y="279"/>
                </a:cubicBezTo>
                <a:close/>
                <a:moveTo>
                  <a:pt x="364" y="466"/>
                </a:moveTo>
                <a:cubicBezTo>
                  <a:pt x="364" y="436"/>
                  <a:pt x="364" y="436"/>
                  <a:pt x="364" y="436"/>
                </a:cubicBezTo>
                <a:cubicBezTo>
                  <a:pt x="364" y="432"/>
                  <a:pt x="361" y="429"/>
                  <a:pt x="357" y="429"/>
                </a:cubicBezTo>
                <a:cubicBezTo>
                  <a:pt x="353" y="429"/>
                  <a:pt x="350" y="432"/>
                  <a:pt x="350" y="436"/>
                </a:cubicBezTo>
                <a:cubicBezTo>
                  <a:pt x="350" y="466"/>
                  <a:pt x="350" y="466"/>
                  <a:pt x="350" y="466"/>
                </a:cubicBezTo>
                <a:cubicBezTo>
                  <a:pt x="350" y="470"/>
                  <a:pt x="353" y="473"/>
                  <a:pt x="357" y="473"/>
                </a:cubicBezTo>
                <a:cubicBezTo>
                  <a:pt x="361" y="473"/>
                  <a:pt x="364" y="470"/>
                  <a:pt x="364" y="466"/>
                </a:cubicBezTo>
                <a:close/>
                <a:moveTo>
                  <a:pt x="473" y="358"/>
                </a:moveTo>
                <a:cubicBezTo>
                  <a:pt x="473" y="354"/>
                  <a:pt x="470" y="351"/>
                  <a:pt x="466" y="351"/>
                </a:cubicBezTo>
                <a:cubicBezTo>
                  <a:pt x="436" y="351"/>
                  <a:pt x="436" y="351"/>
                  <a:pt x="436" y="351"/>
                </a:cubicBezTo>
                <a:cubicBezTo>
                  <a:pt x="432" y="351"/>
                  <a:pt x="429" y="354"/>
                  <a:pt x="429" y="358"/>
                </a:cubicBezTo>
                <a:cubicBezTo>
                  <a:pt x="429" y="361"/>
                  <a:pt x="432" y="365"/>
                  <a:pt x="436" y="365"/>
                </a:cubicBezTo>
                <a:cubicBezTo>
                  <a:pt x="466" y="365"/>
                  <a:pt x="466" y="365"/>
                  <a:pt x="466" y="365"/>
                </a:cubicBezTo>
                <a:cubicBezTo>
                  <a:pt x="470" y="365"/>
                  <a:pt x="473" y="361"/>
                  <a:pt x="473" y="358"/>
                </a:cubicBezTo>
                <a:close/>
                <a:moveTo>
                  <a:pt x="286" y="358"/>
                </a:moveTo>
                <a:cubicBezTo>
                  <a:pt x="286" y="354"/>
                  <a:pt x="282" y="351"/>
                  <a:pt x="279" y="351"/>
                </a:cubicBezTo>
                <a:cubicBezTo>
                  <a:pt x="249" y="351"/>
                  <a:pt x="249" y="351"/>
                  <a:pt x="249" y="351"/>
                </a:cubicBezTo>
                <a:cubicBezTo>
                  <a:pt x="245" y="351"/>
                  <a:pt x="242" y="354"/>
                  <a:pt x="242" y="358"/>
                </a:cubicBezTo>
                <a:cubicBezTo>
                  <a:pt x="242" y="361"/>
                  <a:pt x="245" y="365"/>
                  <a:pt x="249" y="365"/>
                </a:cubicBezTo>
                <a:cubicBezTo>
                  <a:pt x="279" y="365"/>
                  <a:pt x="279" y="365"/>
                  <a:pt x="279" y="365"/>
                </a:cubicBezTo>
                <a:cubicBezTo>
                  <a:pt x="282" y="365"/>
                  <a:pt x="286" y="361"/>
                  <a:pt x="286" y="358"/>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60" name="Oval 59"/>
          <p:cNvSpPr/>
          <p:nvPr/>
        </p:nvSpPr>
        <p:spPr>
          <a:xfrm>
            <a:off x="2479097" y="4756605"/>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27" name="Oval 26"/>
          <p:cNvSpPr>
            <a:spLocks noChangeAspect="1"/>
          </p:cNvSpPr>
          <p:nvPr/>
        </p:nvSpPr>
        <p:spPr>
          <a:xfrm>
            <a:off x="2479097" y="3096057"/>
            <a:ext cx="1230611" cy="1230622"/>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chemeClr val="bg2"/>
              </a:solidFill>
              <a:latin typeface="EYInterstate Light" panose="02000506000000020004" pitchFamily="2" charset="0"/>
            </a:endParaRPr>
          </a:p>
        </p:txBody>
      </p:sp>
      <p:sp>
        <p:nvSpPr>
          <p:cNvPr id="55" name="Oval 54"/>
          <p:cNvSpPr/>
          <p:nvPr/>
        </p:nvSpPr>
        <p:spPr>
          <a:xfrm>
            <a:off x="2892828" y="2924991"/>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64" name="Oval 63"/>
          <p:cNvSpPr/>
          <p:nvPr/>
        </p:nvSpPr>
        <p:spPr>
          <a:xfrm>
            <a:off x="2894764" y="4579197"/>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61" name="Rechteck 24"/>
          <p:cNvSpPr/>
          <p:nvPr/>
        </p:nvSpPr>
        <p:spPr bwMode="gray">
          <a:xfrm>
            <a:off x="2621842" y="5078394"/>
            <a:ext cx="945120"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Focus on higher-value tasks </a:t>
            </a:r>
          </a:p>
        </p:txBody>
      </p:sp>
      <p:sp>
        <p:nvSpPr>
          <p:cNvPr id="28" name="Rechteck 24"/>
          <p:cNvSpPr/>
          <p:nvPr/>
        </p:nvSpPr>
        <p:spPr bwMode="gray">
          <a:xfrm>
            <a:off x="2621842" y="3423982"/>
            <a:ext cx="945120" cy="61863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Reduced training effort</a:t>
            </a:r>
          </a:p>
        </p:txBody>
      </p:sp>
      <p:sp>
        <p:nvSpPr>
          <p:cNvPr id="63" name="Freeform 151"/>
          <p:cNvSpPr>
            <a:spLocks noChangeAspect="1" noEditPoints="1"/>
          </p:cNvSpPr>
          <p:nvPr/>
        </p:nvSpPr>
        <p:spPr bwMode="auto">
          <a:xfrm>
            <a:off x="3010161" y="4632556"/>
            <a:ext cx="173577" cy="274454"/>
          </a:xfrm>
          <a:custGeom>
            <a:avLst/>
            <a:gdLst>
              <a:gd name="T0" fmla="*/ 341 w 392"/>
              <a:gd name="T1" fmla="*/ 317 h 620"/>
              <a:gd name="T2" fmla="*/ 175 w 392"/>
              <a:gd name="T3" fmla="*/ 482 h 620"/>
              <a:gd name="T4" fmla="*/ 170 w 392"/>
              <a:gd name="T5" fmla="*/ 479 h 620"/>
              <a:gd name="T6" fmla="*/ 76 w 392"/>
              <a:gd name="T7" fmla="*/ 374 h 620"/>
              <a:gd name="T8" fmla="*/ 175 w 392"/>
              <a:gd name="T9" fmla="*/ 462 h 620"/>
              <a:gd name="T10" fmla="*/ 341 w 392"/>
              <a:gd name="T11" fmla="*/ 305 h 620"/>
              <a:gd name="T12" fmla="*/ 392 w 392"/>
              <a:gd name="T13" fmla="*/ 585 h 620"/>
              <a:gd name="T14" fmla="*/ 35 w 392"/>
              <a:gd name="T15" fmla="*/ 620 h 620"/>
              <a:gd name="T16" fmla="*/ 0 w 392"/>
              <a:gd name="T17" fmla="*/ 143 h 620"/>
              <a:gd name="T18" fmla="*/ 70 w 392"/>
              <a:gd name="T19" fmla="*/ 107 h 620"/>
              <a:gd name="T20" fmla="*/ 105 w 392"/>
              <a:gd name="T21" fmla="*/ 66 h 620"/>
              <a:gd name="T22" fmla="*/ 133 w 392"/>
              <a:gd name="T23" fmla="*/ 48 h 620"/>
              <a:gd name="T24" fmla="*/ 218 w 392"/>
              <a:gd name="T25" fmla="*/ 0 h 620"/>
              <a:gd name="T26" fmla="*/ 267 w 392"/>
              <a:gd name="T27" fmla="*/ 66 h 620"/>
              <a:gd name="T28" fmla="*/ 330 w 392"/>
              <a:gd name="T29" fmla="*/ 102 h 620"/>
              <a:gd name="T30" fmla="*/ 357 w 392"/>
              <a:gd name="T31" fmla="*/ 107 h 620"/>
              <a:gd name="T32" fmla="*/ 86 w 392"/>
              <a:gd name="T33" fmla="*/ 129 h 620"/>
              <a:gd name="T34" fmla="*/ 294 w 392"/>
              <a:gd name="T35" fmla="*/ 148 h 620"/>
              <a:gd name="T36" fmla="*/ 314 w 392"/>
              <a:gd name="T37" fmla="*/ 102 h 620"/>
              <a:gd name="T38" fmla="*/ 259 w 392"/>
              <a:gd name="T39" fmla="*/ 82 h 620"/>
              <a:gd name="T40" fmla="*/ 251 w 392"/>
              <a:gd name="T41" fmla="*/ 48 h 620"/>
              <a:gd name="T42" fmla="*/ 182 w 392"/>
              <a:gd name="T43" fmla="*/ 16 h 620"/>
              <a:gd name="T44" fmla="*/ 149 w 392"/>
              <a:gd name="T45" fmla="*/ 74 h 620"/>
              <a:gd name="T46" fmla="*/ 105 w 392"/>
              <a:gd name="T47" fmla="*/ 82 h 620"/>
              <a:gd name="T48" fmla="*/ 86 w 392"/>
              <a:gd name="T49" fmla="*/ 129 h 620"/>
              <a:gd name="T50" fmla="*/ 357 w 392"/>
              <a:gd name="T51" fmla="*/ 123 h 620"/>
              <a:gd name="T52" fmla="*/ 330 w 392"/>
              <a:gd name="T53" fmla="*/ 129 h 620"/>
              <a:gd name="T54" fmla="*/ 105 w 392"/>
              <a:gd name="T55" fmla="*/ 164 h 620"/>
              <a:gd name="T56" fmla="*/ 70 w 392"/>
              <a:gd name="T57" fmla="*/ 123 h 620"/>
              <a:gd name="T58" fmla="*/ 16 w 392"/>
              <a:gd name="T59" fmla="*/ 143 h 620"/>
              <a:gd name="T60" fmla="*/ 35 w 392"/>
              <a:gd name="T61" fmla="*/ 604 h 620"/>
              <a:gd name="T62" fmla="*/ 376 w 392"/>
              <a:gd name="T63" fmla="*/ 5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2" h="620">
                <a:moveTo>
                  <a:pt x="341" y="305"/>
                </a:moveTo>
                <a:cubicBezTo>
                  <a:pt x="345" y="308"/>
                  <a:pt x="345" y="313"/>
                  <a:pt x="341" y="317"/>
                </a:cubicBezTo>
                <a:cubicBezTo>
                  <a:pt x="181" y="479"/>
                  <a:pt x="181" y="479"/>
                  <a:pt x="181" y="479"/>
                </a:cubicBezTo>
                <a:cubicBezTo>
                  <a:pt x="180" y="481"/>
                  <a:pt x="178" y="482"/>
                  <a:pt x="175" y="482"/>
                </a:cubicBezTo>
                <a:cubicBezTo>
                  <a:pt x="175" y="482"/>
                  <a:pt x="175" y="482"/>
                  <a:pt x="175" y="482"/>
                </a:cubicBezTo>
                <a:cubicBezTo>
                  <a:pt x="173" y="482"/>
                  <a:pt x="171" y="481"/>
                  <a:pt x="170" y="479"/>
                </a:cubicBezTo>
                <a:cubicBezTo>
                  <a:pt x="76" y="385"/>
                  <a:pt x="76" y="385"/>
                  <a:pt x="76" y="385"/>
                </a:cubicBezTo>
                <a:cubicBezTo>
                  <a:pt x="73" y="382"/>
                  <a:pt x="73" y="377"/>
                  <a:pt x="76" y="374"/>
                </a:cubicBezTo>
                <a:cubicBezTo>
                  <a:pt x="79" y="371"/>
                  <a:pt x="84" y="371"/>
                  <a:pt x="87" y="374"/>
                </a:cubicBezTo>
                <a:cubicBezTo>
                  <a:pt x="175" y="462"/>
                  <a:pt x="175" y="462"/>
                  <a:pt x="175" y="462"/>
                </a:cubicBezTo>
                <a:cubicBezTo>
                  <a:pt x="330" y="305"/>
                  <a:pt x="330" y="305"/>
                  <a:pt x="330" y="305"/>
                </a:cubicBezTo>
                <a:cubicBezTo>
                  <a:pt x="333" y="302"/>
                  <a:pt x="338" y="302"/>
                  <a:pt x="341" y="305"/>
                </a:cubicBezTo>
                <a:close/>
                <a:moveTo>
                  <a:pt x="392" y="143"/>
                </a:moveTo>
                <a:cubicBezTo>
                  <a:pt x="392" y="585"/>
                  <a:pt x="392" y="585"/>
                  <a:pt x="392" y="585"/>
                </a:cubicBezTo>
                <a:cubicBezTo>
                  <a:pt x="392" y="604"/>
                  <a:pt x="376" y="620"/>
                  <a:pt x="357" y="620"/>
                </a:cubicBezTo>
                <a:cubicBezTo>
                  <a:pt x="35" y="620"/>
                  <a:pt x="35" y="620"/>
                  <a:pt x="35" y="620"/>
                </a:cubicBezTo>
                <a:cubicBezTo>
                  <a:pt x="16" y="620"/>
                  <a:pt x="0" y="604"/>
                  <a:pt x="0" y="585"/>
                </a:cubicBezTo>
                <a:cubicBezTo>
                  <a:pt x="0" y="143"/>
                  <a:pt x="0" y="143"/>
                  <a:pt x="0" y="143"/>
                </a:cubicBezTo>
                <a:cubicBezTo>
                  <a:pt x="0" y="123"/>
                  <a:pt x="16" y="107"/>
                  <a:pt x="35" y="107"/>
                </a:cubicBezTo>
                <a:cubicBezTo>
                  <a:pt x="70" y="107"/>
                  <a:pt x="70" y="107"/>
                  <a:pt x="70" y="107"/>
                </a:cubicBezTo>
                <a:cubicBezTo>
                  <a:pt x="70" y="102"/>
                  <a:pt x="70" y="102"/>
                  <a:pt x="70" y="102"/>
                </a:cubicBezTo>
                <a:cubicBezTo>
                  <a:pt x="70" y="82"/>
                  <a:pt x="86" y="66"/>
                  <a:pt x="105" y="66"/>
                </a:cubicBezTo>
                <a:cubicBezTo>
                  <a:pt x="133" y="66"/>
                  <a:pt x="133" y="66"/>
                  <a:pt x="133" y="66"/>
                </a:cubicBezTo>
                <a:cubicBezTo>
                  <a:pt x="133" y="48"/>
                  <a:pt x="133" y="48"/>
                  <a:pt x="133" y="48"/>
                </a:cubicBezTo>
                <a:cubicBezTo>
                  <a:pt x="133" y="22"/>
                  <a:pt x="155" y="0"/>
                  <a:pt x="182" y="0"/>
                </a:cubicBezTo>
                <a:cubicBezTo>
                  <a:pt x="218" y="0"/>
                  <a:pt x="218" y="0"/>
                  <a:pt x="218" y="0"/>
                </a:cubicBezTo>
                <a:cubicBezTo>
                  <a:pt x="245" y="0"/>
                  <a:pt x="267" y="22"/>
                  <a:pt x="267" y="48"/>
                </a:cubicBezTo>
                <a:cubicBezTo>
                  <a:pt x="267" y="66"/>
                  <a:pt x="267" y="66"/>
                  <a:pt x="267" y="66"/>
                </a:cubicBezTo>
                <a:cubicBezTo>
                  <a:pt x="294" y="66"/>
                  <a:pt x="294" y="66"/>
                  <a:pt x="294" y="66"/>
                </a:cubicBezTo>
                <a:cubicBezTo>
                  <a:pt x="314" y="66"/>
                  <a:pt x="330" y="82"/>
                  <a:pt x="330" y="102"/>
                </a:cubicBezTo>
                <a:cubicBezTo>
                  <a:pt x="330" y="107"/>
                  <a:pt x="330" y="107"/>
                  <a:pt x="330" y="107"/>
                </a:cubicBezTo>
                <a:cubicBezTo>
                  <a:pt x="357" y="107"/>
                  <a:pt x="357" y="107"/>
                  <a:pt x="357" y="107"/>
                </a:cubicBezTo>
                <a:cubicBezTo>
                  <a:pt x="376" y="107"/>
                  <a:pt x="392" y="123"/>
                  <a:pt x="392" y="143"/>
                </a:cubicBezTo>
                <a:close/>
                <a:moveTo>
                  <a:pt x="86" y="129"/>
                </a:moveTo>
                <a:cubicBezTo>
                  <a:pt x="86" y="139"/>
                  <a:pt x="95" y="148"/>
                  <a:pt x="105" y="148"/>
                </a:cubicBezTo>
                <a:cubicBezTo>
                  <a:pt x="294" y="148"/>
                  <a:pt x="294" y="148"/>
                  <a:pt x="294" y="148"/>
                </a:cubicBezTo>
                <a:cubicBezTo>
                  <a:pt x="305" y="148"/>
                  <a:pt x="314" y="139"/>
                  <a:pt x="314" y="129"/>
                </a:cubicBezTo>
                <a:cubicBezTo>
                  <a:pt x="314" y="102"/>
                  <a:pt x="314" y="102"/>
                  <a:pt x="314" y="102"/>
                </a:cubicBezTo>
                <a:cubicBezTo>
                  <a:pt x="314" y="91"/>
                  <a:pt x="305" y="82"/>
                  <a:pt x="294" y="82"/>
                </a:cubicBezTo>
                <a:cubicBezTo>
                  <a:pt x="259" y="82"/>
                  <a:pt x="259" y="82"/>
                  <a:pt x="259" y="82"/>
                </a:cubicBezTo>
                <a:cubicBezTo>
                  <a:pt x="254" y="82"/>
                  <a:pt x="251" y="79"/>
                  <a:pt x="251" y="74"/>
                </a:cubicBezTo>
                <a:cubicBezTo>
                  <a:pt x="251" y="48"/>
                  <a:pt x="251" y="48"/>
                  <a:pt x="251" y="48"/>
                </a:cubicBezTo>
                <a:cubicBezTo>
                  <a:pt x="251" y="30"/>
                  <a:pt x="236" y="16"/>
                  <a:pt x="218" y="16"/>
                </a:cubicBezTo>
                <a:cubicBezTo>
                  <a:pt x="182" y="16"/>
                  <a:pt x="182" y="16"/>
                  <a:pt x="182" y="16"/>
                </a:cubicBezTo>
                <a:cubicBezTo>
                  <a:pt x="164" y="16"/>
                  <a:pt x="149" y="30"/>
                  <a:pt x="149" y="48"/>
                </a:cubicBezTo>
                <a:cubicBezTo>
                  <a:pt x="149" y="74"/>
                  <a:pt x="149" y="74"/>
                  <a:pt x="149" y="74"/>
                </a:cubicBezTo>
                <a:cubicBezTo>
                  <a:pt x="149" y="79"/>
                  <a:pt x="146" y="82"/>
                  <a:pt x="141" y="82"/>
                </a:cubicBezTo>
                <a:cubicBezTo>
                  <a:pt x="105" y="82"/>
                  <a:pt x="105" y="82"/>
                  <a:pt x="105" y="82"/>
                </a:cubicBezTo>
                <a:cubicBezTo>
                  <a:pt x="95" y="82"/>
                  <a:pt x="86" y="91"/>
                  <a:pt x="86" y="102"/>
                </a:cubicBezTo>
                <a:lnTo>
                  <a:pt x="86" y="129"/>
                </a:lnTo>
                <a:close/>
                <a:moveTo>
                  <a:pt x="376" y="143"/>
                </a:moveTo>
                <a:cubicBezTo>
                  <a:pt x="376" y="132"/>
                  <a:pt x="368" y="123"/>
                  <a:pt x="357" y="123"/>
                </a:cubicBezTo>
                <a:cubicBezTo>
                  <a:pt x="330" y="123"/>
                  <a:pt x="330" y="123"/>
                  <a:pt x="330" y="123"/>
                </a:cubicBezTo>
                <a:cubicBezTo>
                  <a:pt x="330" y="129"/>
                  <a:pt x="330" y="129"/>
                  <a:pt x="330" y="129"/>
                </a:cubicBezTo>
                <a:cubicBezTo>
                  <a:pt x="330" y="148"/>
                  <a:pt x="314" y="164"/>
                  <a:pt x="294" y="164"/>
                </a:cubicBezTo>
                <a:cubicBezTo>
                  <a:pt x="105" y="164"/>
                  <a:pt x="105" y="164"/>
                  <a:pt x="105" y="164"/>
                </a:cubicBezTo>
                <a:cubicBezTo>
                  <a:pt x="86" y="164"/>
                  <a:pt x="70" y="148"/>
                  <a:pt x="70" y="129"/>
                </a:cubicBezTo>
                <a:cubicBezTo>
                  <a:pt x="70" y="123"/>
                  <a:pt x="70" y="123"/>
                  <a:pt x="70" y="123"/>
                </a:cubicBezTo>
                <a:cubicBezTo>
                  <a:pt x="35" y="123"/>
                  <a:pt x="35" y="123"/>
                  <a:pt x="35" y="123"/>
                </a:cubicBezTo>
                <a:cubicBezTo>
                  <a:pt x="24" y="123"/>
                  <a:pt x="16" y="132"/>
                  <a:pt x="16" y="143"/>
                </a:cubicBezTo>
                <a:cubicBezTo>
                  <a:pt x="16" y="585"/>
                  <a:pt x="16" y="585"/>
                  <a:pt x="16" y="585"/>
                </a:cubicBezTo>
                <a:cubicBezTo>
                  <a:pt x="16" y="596"/>
                  <a:pt x="24" y="604"/>
                  <a:pt x="35" y="604"/>
                </a:cubicBezTo>
                <a:cubicBezTo>
                  <a:pt x="357" y="604"/>
                  <a:pt x="357" y="604"/>
                  <a:pt x="357" y="604"/>
                </a:cubicBezTo>
                <a:cubicBezTo>
                  <a:pt x="368" y="604"/>
                  <a:pt x="376" y="596"/>
                  <a:pt x="376" y="585"/>
                </a:cubicBezTo>
                <a:lnTo>
                  <a:pt x="376" y="143"/>
                </a:ln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30" name="Freeform 97"/>
          <p:cNvSpPr>
            <a:spLocks noEditPoints="1"/>
          </p:cNvSpPr>
          <p:nvPr/>
        </p:nvSpPr>
        <p:spPr bwMode="auto">
          <a:xfrm>
            <a:off x="2988120" y="2996086"/>
            <a:ext cx="217660" cy="242454"/>
          </a:xfrm>
          <a:custGeom>
            <a:avLst/>
            <a:gdLst>
              <a:gd name="T0" fmla="*/ 594 w 638"/>
              <a:gd name="T1" fmla="*/ 449 h 612"/>
              <a:gd name="T2" fmla="*/ 514 w 638"/>
              <a:gd name="T3" fmla="*/ 183 h 612"/>
              <a:gd name="T4" fmla="*/ 494 w 638"/>
              <a:gd name="T5" fmla="*/ 131 h 612"/>
              <a:gd name="T6" fmla="*/ 554 w 638"/>
              <a:gd name="T7" fmla="*/ 99 h 612"/>
              <a:gd name="T8" fmla="*/ 522 w 638"/>
              <a:gd name="T9" fmla="*/ 0 h 612"/>
              <a:gd name="T10" fmla="*/ 237 w 638"/>
              <a:gd name="T11" fmla="*/ 32 h 612"/>
              <a:gd name="T12" fmla="*/ 269 w 638"/>
              <a:gd name="T13" fmla="*/ 131 h 612"/>
              <a:gd name="T14" fmla="*/ 433 w 638"/>
              <a:gd name="T15" fmla="*/ 183 h 612"/>
              <a:gd name="T16" fmla="*/ 95 w 638"/>
              <a:gd name="T17" fmla="*/ 205 h 612"/>
              <a:gd name="T18" fmla="*/ 35 w 638"/>
              <a:gd name="T19" fmla="*/ 449 h 612"/>
              <a:gd name="T20" fmla="*/ 0 w 638"/>
              <a:gd name="T21" fmla="*/ 578 h 612"/>
              <a:gd name="T22" fmla="*/ 604 w 638"/>
              <a:gd name="T23" fmla="*/ 612 h 612"/>
              <a:gd name="T24" fmla="*/ 638 w 638"/>
              <a:gd name="T25" fmla="*/ 484 h 612"/>
              <a:gd name="T26" fmla="*/ 251 w 638"/>
              <a:gd name="T27" fmla="*/ 99 h 612"/>
              <a:gd name="T28" fmla="*/ 269 w 638"/>
              <a:gd name="T29" fmla="*/ 14 h 612"/>
              <a:gd name="T30" fmla="*/ 540 w 638"/>
              <a:gd name="T31" fmla="*/ 32 h 612"/>
              <a:gd name="T32" fmla="*/ 522 w 638"/>
              <a:gd name="T33" fmla="*/ 117 h 612"/>
              <a:gd name="T34" fmla="*/ 251 w 638"/>
              <a:gd name="T35" fmla="*/ 99 h 612"/>
              <a:gd name="T36" fmla="*/ 480 w 638"/>
              <a:gd name="T37" fmla="*/ 131 h 612"/>
              <a:gd name="T38" fmla="*/ 447 w 638"/>
              <a:gd name="T39" fmla="*/ 183 h 612"/>
              <a:gd name="T40" fmla="*/ 624 w 638"/>
              <a:gd name="T41" fmla="*/ 578 h 612"/>
              <a:gd name="T42" fmla="*/ 35 w 638"/>
              <a:gd name="T43" fmla="*/ 598 h 612"/>
              <a:gd name="T44" fmla="*/ 14 w 638"/>
              <a:gd name="T45" fmla="*/ 484 h 612"/>
              <a:gd name="T46" fmla="*/ 50 w 638"/>
              <a:gd name="T47" fmla="*/ 463 h 612"/>
              <a:gd name="T48" fmla="*/ 109 w 638"/>
              <a:gd name="T49" fmla="*/ 208 h 612"/>
              <a:gd name="T50" fmla="*/ 514 w 638"/>
              <a:gd name="T51" fmla="*/ 197 h 612"/>
              <a:gd name="T52" fmla="*/ 581 w 638"/>
              <a:gd name="T53" fmla="*/ 458 h 612"/>
              <a:gd name="T54" fmla="*/ 604 w 638"/>
              <a:gd name="T55" fmla="*/ 463 h 612"/>
              <a:gd name="T56" fmla="*/ 624 w 638"/>
              <a:gd name="T57" fmla="*/ 578 h 612"/>
              <a:gd name="T58" fmla="*/ 513 w 638"/>
              <a:gd name="T59" fmla="*/ 378 h 612"/>
              <a:gd name="T60" fmla="*/ 528 w 638"/>
              <a:gd name="T61" fmla="*/ 360 h 612"/>
              <a:gd name="T62" fmla="*/ 492 w 638"/>
              <a:gd name="T63" fmla="*/ 223 h 612"/>
              <a:gd name="T64" fmla="*/ 297 w 638"/>
              <a:gd name="T65" fmla="*/ 238 h 612"/>
              <a:gd name="T66" fmla="*/ 300 w 638"/>
              <a:gd name="T67" fmla="*/ 373 h 612"/>
              <a:gd name="T68" fmla="*/ 311 w 638"/>
              <a:gd name="T69" fmla="*/ 238 h 612"/>
              <a:gd name="T70" fmla="*/ 492 w 638"/>
              <a:gd name="T71" fmla="*/ 237 h 612"/>
              <a:gd name="T72" fmla="*/ 515 w 638"/>
              <a:gd name="T73" fmla="*/ 362 h 612"/>
              <a:gd name="T74" fmla="*/ 513 w 638"/>
              <a:gd name="T75" fmla="*/ 364 h 612"/>
              <a:gd name="T76" fmla="*/ 310 w 638"/>
              <a:gd name="T77" fmla="*/ 363 h 612"/>
              <a:gd name="T78" fmla="*/ 311 w 638"/>
              <a:gd name="T79" fmla="*/ 238 h 612"/>
              <a:gd name="T80" fmla="*/ 252 w 638"/>
              <a:gd name="T81" fmla="*/ 289 h 612"/>
              <a:gd name="T82" fmla="*/ 270 w 638"/>
              <a:gd name="T83" fmla="*/ 239 h 612"/>
              <a:gd name="T84" fmla="*/ 255 w 638"/>
              <a:gd name="T85" fmla="*/ 223 h 612"/>
              <a:gd name="T86" fmla="*/ 129 w 638"/>
              <a:gd name="T87" fmla="*/ 237 h 612"/>
              <a:gd name="T88" fmla="*/ 127 w 638"/>
              <a:gd name="T89" fmla="*/ 284 h 612"/>
              <a:gd name="T90" fmla="*/ 143 w 638"/>
              <a:gd name="T91" fmla="*/ 239 h 612"/>
              <a:gd name="T92" fmla="*/ 255 w 638"/>
              <a:gd name="T93" fmla="*/ 237 h 612"/>
              <a:gd name="T94" fmla="*/ 254 w 638"/>
              <a:gd name="T95" fmla="*/ 273 h 612"/>
              <a:gd name="T96" fmla="*/ 138 w 638"/>
              <a:gd name="T97" fmla="*/ 275 h 612"/>
              <a:gd name="T98" fmla="*/ 143 w 638"/>
              <a:gd name="T99" fmla="*/ 239 h 612"/>
              <a:gd name="T100" fmla="*/ 581 w 638"/>
              <a:gd name="T101" fmla="*/ 519 h 612"/>
              <a:gd name="T102" fmla="*/ 51 w 638"/>
              <a:gd name="T103" fmla="*/ 512 h 612"/>
              <a:gd name="T104" fmla="*/ 581 w 638"/>
              <a:gd name="T105" fmla="*/ 505 h 612"/>
              <a:gd name="T106" fmla="*/ 512 w 638"/>
              <a:gd name="T107" fmla="*/ 82 h 612"/>
              <a:gd name="T108" fmla="*/ 307 w 638"/>
              <a:gd name="T109" fmla="*/ 89 h 612"/>
              <a:gd name="T110" fmla="*/ 307 w 638"/>
              <a:gd name="T111" fmla="*/ 75 h 612"/>
              <a:gd name="T112" fmla="*/ 512 w 638"/>
              <a:gd name="T113" fmla="*/ 82 h 612"/>
              <a:gd name="T114" fmla="*/ 505 w 638"/>
              <a:gd name="T115" fmla="*/ 57 h 612"/>
              <a:gd name="T116" fmla="*/ 300 w 638"/>
              <a:gd name="T117" fmla="*/ 50 h 612"/>
              <a:gd name="T118" fmla="*/ 505 w 638"/>
              <a:gd name="T119" fmla="*/ 4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8" h="612">
                <a:moveTo>
                  <a:pt x="604" y="449"/>
                </a:moveTo>
                <a:cubicBezTo>
                  <a:pt x="594" y="449"/>
                  <a:pt x="594" y="449"/>
                  <a:pt x="594" y="449"/>
                </a:cubicBezTo>
                <a:cubicBezTo>
                  <a:pt x="543" y="205"/>
                  <a:pt x="543" y="205"/>
                  <a:pt x="543" y="205"/>
                </a:cubicBezTo>
                <a:cubicBezTo>
                  <a:pt x="540" y="193"/>
                  <a:pt x="528" y="183"/>
                  <a:pt x="514" y="183"/>
                </a:cubicBezTo>
                <a:cubicBezTo>
                  <a:pt x="494" y="183"/>
                  <a:pt x="494" y="183"/>
                  <a:pt x="494" y="183"/>
                </a:cubicBezTo>
                <a:cubicBezTo>
                  <a:pt x="494" y="131"/>
                  <a:pt x="494" y="131"/>
                  <a:pt x="494" y="131"/>
                </a:cubicBezTo>
                <a:cubicBezTo>
                  <a:pt x="522" y="131"/>
                  <a:pt x="522" y="131"/>
                  <a:pt x="522" y="131"/>
                </a:cubicBezTo>
                <a:cubicBezTo>
                  <a:pt x="539" y="131"/>
                  <a:pt x="554" y="117"/>
                  <a:pt x="554" y="99"/>
                </a:cubicBezTo>
                <a:cubicBezTo>
                  <a:pt x="554" y="32"/>
                  <a:pt x="554" y="32"/>
                  <a:pt x="554" y="32"/>
                </a:cubicBezTo>
                <a:cubicBezTo>
                  <a:pt x="554" y="15"/>
                  <a:pt x="539" y="0"/>
                  <a:pt x="522" y="0"/>
                </a:cubicBezTo>
                <a:cubicBezTo>
                  <a:pt x="269" y="0"/>
                  <a:pt x="269" y="0"/>
                  <a:pt x="269" y="0"/>
                </a:cubicBezTo>
                <a:cubicBezTo>
                  <a:pt x="251" y="0"/>
                  <a:pt x="237" y="15"/>
                  <a:pt x="237" y="32"/>
                </a:cubicBezTo>
                <a:cubicBezTo>
                  <a:pt x="237" y="99"/>
                  <a:pt x="237" y="99"/>
                  <a:pt x="237" y="99"/>
                </a:cubicBezTo>
                <a:cubicBezTo>
                  <a:pt x="237" y="117"/>
                  <a:pt x="251" y="131"/>
                  <a:pt x="269" y="131"/>
                </a:cubicBezTo>
                <a:cubicBezTo>
                  <a:pt x="433" y="131"/>
                  <a:pt x="433" y="131"/>
                  <a:pt x="433" y="131"/>
                </a:cubicBezTo>
                <a:cubicBezTo>
                  <a:pt x="433" y="183"/>
                  <a:pt x="433" y="183"/>
                  <a:pt x="433" y="183"/>
                </a:cubicBezTo>
                <a:cubicBezTo>
                  <a:pt x="124" y="183"/>
                  <a:pt x="124" y="183"/>
                  <a:pt x="124" y="183"/>
                </a:cubicBezTo>
                <a:cubicBezTo>
                  <a:pt x="111" y="183"/>
                  <a:pt x="98" y="193"/>
                  <a:pt x="95" y="205"/>
                </a:cubicBezTo>
                <a:cubicBezTo>
                  <a:pt x="44" y="449"/>
                  <a:pt x="44" y="449"/>
                  <a:pt x="44" y="449"/>
                </a:cubicBezTo>
                <a:cubicBezTo>
                  <a:pt x="35" y="449"/>
                  <a:pt x="35" y="449"/>
                  <a:pt x="35" y="449"/>
                </a:cubicBezTo>
                <a:cubicBezTo>
                  <a:pt x="15" y="449"/>
                  <a:pt x="0" y="465"/>
                  <a:pt x="0" y="484"/>
                </a:cubicBezTo>
                <a:cubicBezTo>
                  <a:pt x="0" y="578"/>
                  <a:pt x="0" y="578"/>
                  <a:pt x="0" y="578"/>
                </a:cubicBezTo>
                <a:cubicBezTo>
                  <a:pt x="0" y="597"/>
                  <a:pt x="15" y="612"/>
                  <a:pt x="35" y="612"/>
                </a:cubicBezTo>
                <a:cubicBezTo>
                  <a:pt x="604" y="612"/>
                  <a:pt x="604" y="612"/>
                  <a:pt x="604" y="612"/>
                </a:cubicBezTo>
                <a:cubicBezTo>
                  <a:pt x="623" y="612"/>
                  <a:pt x="638" y="597"/>
                  <a:pt x="638" y="578"/>
                </a:cubicBezTo>
                <a:cubicBezTo>
                  <a:pt x="638" y="484"/>
                  <a:pt x="638" y="484"/>
                  <a:pt x="638" y="484"/>
                </a:cubicBezTo>
                <a:cubicBezTo>
                  <a:pt x="638" y="465"/>
                  <a:pt x="623" y="449"/>
                  <a:pt x="604" y="449"/>
                </a:cubicBezTo>
                <a:close/>
                <a:moveTo>
                  <a:pt x="251" y="99"/>
                </a:moveTo>
                <a:cubicBezTo>
                  <a:pt x="251" y="32"/>
                  <a:pt x="251" y="32"/>
                  <a:pt x="251" y="32"/>
                </a:cubicBezTo>
                <a:cubicBezTo>
                  <a:pt x="251" y="22"/>
                  <a:pt x="259" y="14"/>
                  <a:pt x="269" y="14"/>
                </a:cubicBezTo>
                <a:cubicBezTo>
                  <a:pt x="522" y="14"/>
                  <a:pt x="522" y="14"/>
                  <a:pt x="522" y="14"/>
                </a:cubicBezTo>
                <a:cubicBezTo>
                  <a:pt x="531" y="14"/>
                  <a:pt x="540" y="22"/>
                  <a:pt x="540" y="32"/>
                </a:cubicBezTo>
                <a:cubicBezTo>
                  <a:pt x="540" y="99"/>
                  <a:pt x="540" y="99"/>
                  <a:pt x="540" y="99"/>
                </a:cubicBezTo>
                <a:cubicBezTo>
                  <a:pt x="540" y="109"/>
                  <a:pt x="531" y="117"/>
                  <a:pt x="522" y="117"/>
                </a:cubicBezTo>
                <a:cubicBezTo>
                  <a:pt x="269" y="117"/>
                  <a:pt x="269" y="117"/>
                  <a:pt x="269" y="117"/>
                </a:cubicBezTo>
                <a:cubicBezTo>
                  <a:pt x="259" y="117"/>
                  <a:pt x="251" y="109"/>
                  <a:pt x="251" y="99"/>
                </a:cubicBezTo>
                <a:close/>
                <a:moveTo>
                  <a:pt x="447" y="131"/>
                </a:moveTo>
                <a:cubicBezTo>
                  <a:pt x="480" y="131"/>
                  <a:pt x="480" y="131"/>
                  <a:pt x="480" y="131"/>
                </a:cubicBezTo>
                <a:cubicBezTo>
                  <a:pt x="480" y="183"/>
                  <a:pt x="480" y="183"/>
                  <a:pt x="480" y="183"/>
                </a:cubicBezTo>
                <a:cubicBezTo>
                  <a:pt x="447" y="183"/>
                  <a:pt x="447" y="183"/>
                  <a:pt x="447" y="183"/>
                </a:cubicBezTo>
                <a:lnTo>
                  <a:pt x="447" y="131"/>
                </a:lnTo>
                <a:close/>
                <a:moveTo>
                  <a:pt x="624" y="578"/>
                </a:moveTo>
                <a:cubicBezTo>
                  <a:pt x="624" y="589"/>
                  <a:pt x="615" y="598"/>
                  <a:pt x="604" y="598"/>
                </a:cubicBezTo>
                <a:cubicBezTo>
                  <a:pt x="35" y="598"/>
                  <a:pt x="35" y="598"/>
                  <a:pt x="35" y="598"/>
                </a:cubicBezTo>
                <a:cubicBezTo>
                  <a:pt x="23" y="598"/>
                  <a:pt x="14" y="589"/>
                  <a:pt x="14" y="578"/>
                </a:cubicBezTo>
                <a:cubicBezTo>
                  <a:pt x="14" y="484"/>
                  <a:pt x="14" y="484"/>
                  <a:pt x="14" y="484"/>
                </a:cubicBezTo>
                <a:cubicBezTo>
                  <a:pt x="14" y="473"/>
                  <a:pt x="23" y="463"/>
                  <a:pt x="35" y="463"/>
                </a:cubicBezTo>
                <a:cubicBezTo>
                  <a:pt x="50" y="463"/>
                  <a:pt x="50" y="463"/>
                  <a:pt x="50" y="463"/>
                </a:cubicBezTo>
                <a:cubicBezTo>
                  <a:pt x="53" y="463"/>
                  <a:pt x="56" y="461"/>
                  <a:pt x="57" y="458"/>
                </a:cubicBezTo>
                <a:cubicBezTo>
                  <a:pt x="109" y="208"/>
                  <a:pt x="109" y="208"/>
                  <a:pt x="109" y="208"/>
                </a:cubicBezTo>
                <a:cubicBezTo>
                  <a:pt x="110" y="202"/>
                  <a:pt x="117" y="197"/>
                  <a:pt x="124" y="197"/>
                </a:cubicBezTo>
                <a:cubicBezTo>
                  <a:pt x="514" y="197"/>
                  <a:pt x="514" y="197"/>
                  <a:pt x="514" y="197"/>
                </a:cubicBezTo>
                <a:cubicBezTo>
                  <a:pt x="521" y="197"/>
                  <a:pt x="528" y="202"/>
                  <a:pt x="529" y="208"/>
                </a:cubicBezTo>
                <a:cubicBezTo>
                  <a:pt x="581" y="458"/>
                  <a:pt x="581" y="458"/>
                  <a:pt x="581" y="458"/>
                </a:cubicBezTo>
                <a:cubicBezTo>
                  <a:pt x="582" y="461"/>
                  <a:pt x="585" y="463"/>
                  <a:pt x="588" y="463"/>
                </a:cubicBezTo>
                <a:cubicBezTo>
                  <a:pt x="604" y="463"/>
                  <a:pt x="604" y="463"/>
                  <a:pt x="604" y="463"/>
                </a:cubicBezTo>
                <a:cubicBezTo>
                  <a:pt x="615" y="463"/>
                  <a:pt x="624" y="473"/>
                  <a:pt x="624" y="484"/>
                </a:cubicBezTo>
                <a:lnTo>
                  <a:pt x="624" y="578"/>
                </a:lnTo>
                <a:close/>
                <a:moveTo>
                  <a:pt x="312" y="378"/>
                </a:moveTo>
                <a:cubicBezTo>
                  <a:pt x="513" y="378"/>
                  <a:pt x="513" y="378"/>
                  <a:pt x="513" y="378"/>
                </a:cubicBezTo>
                <a:cubicBezTo>
                  <a:pt x="518" y="378"/>
                  <a:pt x="522" y="376"/>
                  <a:pt x="525" y="373"/>
                </a:cubicBezTo>
                <a:cubicBezTo>
                  <a:pt x="528" y="369"/>
                  <a:pt x="529" y="365"/>
                  <a:pt x="528" y="360"/>
                </a:cubicBezTo>
                <a:cubicBezTo>
                  <a:pt x="509" y="237"/>
                  <a:pt x="509" y="237"/>
                  <a:pt x="509" y="237"/>
                </a:cubicBezTo>
                <a:cubicBezTo>
                  <a:pt x="508" y="229"/>
                  <a:pt x="500" y="223"/>
                  <a:pt x="492" y="223"/>
                </a:cubicBezTo>
                <a:cubicBezTo>
                  <a:pt x="313" y="223"/>
                  <a:pt x="313" y="223"/>
                  <a:pt x="313" y="223"/>
                </a:cubicBezTo>
                <a:cubicBezTo>
                  <a:pt x="304" y="223"/>
                  <a:pt x="297" y="230"/>
                  <a:pt x="297" y="238"/>
                </a:cubicBezTo>
                <a:cubicBezTo>
                  <a:pt x="296" y="361"/>
                  <a:pt x="296" y="361"/>
                  <a:pt x="296" y="361"/>
                </a:cubicBezTo>
                <a:cubicBezTo>
                  <a:pt x="295" y="365"/>
                  <a:pt x="297" y="370"/>
                  <a:pt x="300" y="373"/>
                </a:cubicBezTo>
                <a:cubicBezTo>
                  <a:pt x="303" y="376"/>
                  <a:pt x="308" y="378"/>
                  <a:pt x="312" y="378"/>
                </a:cubicBezTo>
                <a:close/>
                <a:moveTo>
                  <a:pt x="311" y="238"/>
                </a:moveTo>
                <a:cubicBezTo>
                  <a:pt x="311" y="238"/>
                  <a:pt x="312" y="237"/>
                  <a:pt x="313" y="237"/>
                </a:cubicBezTo>
                <a:cubicBezTo>
                  <a:pt x="492" y="237"/>
                  <a:pt x="492" y="237"/>
                  <a:pt x="492" y="237"/>
                </a:cubicBezTo>
                <a:cubicBezTo>
                  <a:pt x="494" y="237"/>
                  <a:pt x="495" y="239"/>
                  <a:pt x="495" y="239"/>
                </a:cubicBezTo>
                <a:cubicBezTo>
                  <a:pt x="515" y="362"/>
                  <a:pt x="515" y="362"/>
                  <a:pt x="515" y="362"/>
                </a:cubicBezTo>
                <a:cubicBezTo>
                  <a:pt x="515" y="363"/>
                  <a:pt x="515" y="363"/>
                  <a:pt x="514" y="363"/>
                </a:cubicBezTo>
                <a:cubicBezTo>
                  <a:pt x="514" y="364"/>
                  <a:pt x="514" y="364"/>
                  <a:pt x="513" y="364"/>
                </a:cubicBezTo>
                <a:cubicBezTo>
                  <a:pt x="312" y="364"/>
                  <a:pt x="312" y="364"/>
                  <a:pt x="312" y="364"/>
                </a:cubicBezTo>
                <a:cubicBezTo>
                  <a:pt x="311" y="364"/>
                  <a:pt x="311" y="363"/>
                  <a:pt x="310" y="363"/>
                </a:cubicBezTo>
                <a:cubicBezTo>
                  <a:pt x="310" y="363"/>
                  <a:pt x="310" y="362"/>
                  <a:pt x="310" y="361"/>
                </a:cubicBezTo>
                <a:lnTo>
                  <a:pt x="311" y="238"/>
                </a:lnTo>
                <a:close/>
                <a:moveTo>
                  <a:pt x="138" y="289"/>
                </a:moveTo>
                <a:cubicBezTo>
                  <a:pt x="252" y="289"/>
                  <a:pt x="252" y="289"/>
                  <a:pt x="252" y="289"/>
                </a:cubicBezTo>
                <a:cubicBezTo>
                  <a:pt x="261" y="289"/>
                  <a:pt x="268" y="282"/>
                  <a:pt x="268" y="274"/>
                </a:cubicBezTo>
                <a:cubicBezTo>
                  <a:pt x="270" y="239"/>
                  <a:pt x="270" y="239"/>
                  <a:pt x="270" y="239"/>
                </a:cubicBezTo>
                <a:cubicBezTo>
                  <a:pt x="270" y="235"/>
                  <a:pt x="269" y="231"/>
                  <a:pt x="266" y="228"/>
                </a:cubicBezTo>
                <a:cubicBezTo>
                  <a:pt x="263" y="225"/>
                  <a:pt x="259" y="223"/>
                  <a:pt x="255" y="223"/>
                </a:cubicBezTo>
                <a:cubicBezTo>
                  <a:pt x="146" y="223"/>
                  <a:pt x="146" y="223"/>
                  <a:pt x="146" y="223"/>
                </a:cubicBezTo>
                <a:cubicBezTo>
                  <a:pt x="138" y="223"/>
                  <a:pt x="130" y="229"/>
                  <a:pt x="129" y="237"/>
                </a:cubicBezTo>
                <a:cubicBezTo>
                  <a:pt x="124" y="272"/>
                  <a:pt x="124" y="272"/>
                  <a:pt x="124" y="272"/>
                </a:cubicBezTo>
                <a:cubicBezTo>
                  <a:pt x="123" y="276"/>
                  <a:pt x="124" y="280"/>
                  <a:pt x="127" y="284"/>
                </a:cubicBezTo>
                <a:cubicBezTo>
                  <a:pt x="130" y="287"/>
                  <a:pt x="134" y="289"/>
                  <a:pt x="138" y="289"/>
                </a:cubicBezTo>
                <a:close/>
                <a:moveTo>
                  <a:pt x="143" y="239"/>
                </a:moveTo>
                <a:cubicBezTo>
                  <a:pt x="143" y="239"/>
                  <a:pt x="144" y="237"/>
                  <a:pt x="146" y="237"/>
                </a:cubicBezTo>
                <a:cubicBezTo>
                  <a:pt x="255" y="237"/>
                  <a:pt x="255" y="237"/>
                  <a:pt x="255" y="237"/>
                </a:cubicBezTo>
                <a:cubicBezTo>
                  <a:pt x="256" y="237"/>
                  <a:pt x="256" y="238"/>
                  <a:pt x="256" y="238"/>
                </a:cubicBezTo>
                <a:cubicBezTo>
                  <a:pt x="254" y="273"/>
                  <a:pt x="254" y="273"/>
                  <a:pt x="254" y="273"/>
                </a:cubicBezTo>
                <a:cubicBezTo>
                  <a:pt x="254" y="274"/>
                  <a:pt x="253" y="275"/>
                  <a:pt x="252" y="275"/>
                </a:cubicBezTo>
                <a:cubicBezTo>
                  <a:pt x="138" y="275"/>
                  <a:pt x="138" y="275"/>
                  <a:pt x="138" y="275"/>
                </a:cubicBezTo>
                <a:cubicBezTo>
                  <a:pt x="138" y="275"/>
                  <a:pt x="137" y="274"/>
                  <a:pt x="137" y="274"/>
                </a:cubicBezTo>
                <a:lnTo>
                  <a:pt x="143" y="239"/>
                </a:lnTo>
                <a:close/>
                <a:moveTo>
                  <a:pt x="588" y="512"/>
                </a:moveTo>
                <a:cubicBezTo>
                  <a:pt x="588" y="516"/>
                  <a:pt x="584" y="519"/>
                  <a:pt x="581" y="519"/>
                </a:cubicBezTo>
                <a:cubicBezTo>
                  <a:pt x="58" y="519"/>
                  <a:pt x="58" y="519"/>
                  <a:pt x="58" y="519"/>
                </a:cubicBezTo>
                <a:cubicBezTo>
                  <a:pt x="54" y="519"/>
                  <a:pt x="51" y="516"/>
                  <a:pt x="51" y="512"/>
                </a:cubicBezTo>
                <a:cubicBezTo>
                  <a:pt x="51" y="508"/>
                  <a:pt x="54" y="505"/>
                  <a:pt x="58" y="505"/>
                </a:cubicBezTo>
                <a:cubicBezTo>
                  <a:pt x="581" y="505"/>
                  <a:pt x="581" y="505"/>
                  <a:pt x="581" y="505"/>
                </a:cubicBezTo>
                <a:cubicBezTo>
                  <a:pt x="584" y="505"/>
                  <a:pt x="588" y="508"/>
                  <a:pt x="588" y="512"/>
                </a:cubicBezTo>
                <a:close/>
                <a:moveTo>
                  <a:pt x="512" y="82"/>
                </a:moveTo>
                <a:cubicBezTo>
                  <a:pt x="512" y="86"/>
                  <a:pt x="508" y="89"/>
                  <a:pt x="505" y="89"/>
                </a:cubicBezTo>
                <a:cubicBezTo>
                  <a:pt x="307" y="89"/>
                  <a:pt x="307" y="89"/>
                  <a:pt x="307" y="89"/>
                </a:cubicBezTo>
                <a:cubicBezTo>
                  <a:pt x="304" y="89"/>
                  <a:pt x="300" y="86"/>
                  <a:pt x="300" y="82"/>
                </a:cubicBezTo>
                <a:cubicBezTo>
                  <a:pt x="300" y="78"/>
                  <a:pt x="304" y="75"/>
                  <a:pt x="307" y="75"/>
                </a:cubicBezTo>
                <a:cubicBezTo>
                  <a:pt x="505" y="75"/>
                  <a:pt x="505" y="75"/>
                  <a:pt x="505" y="75"/>
                </a:cubicBezTo>
                <a:cubicBezTo>
                  <a:pt x="508" y="75"/>
                  <a:pt x="512" y="78"/>
                  <a:pt x="512" y="82"/>
                </a:cubicBezTo>
                <a:close/>
                <a:moveTo>
                  <a:pt x="512" y="50"/>
                </a:moveTo>
                <a:cubicBezTo>
                  <a:pt x="512" y="53"/>
                  <a:pt x="508" y="57"/>
                  <a:pt x="505" y="57"/>
                </a:cubicBezTo>
                <a:cubicBezTo>
                  <a:pt x="307" y="57"/>
                  <a:pt x="307" y="57"/>
                  <a:pt x="307" y="57"/>
                </a:cubicBezTo>
                <a:cubicBezTo>
                  <a:pt x="304" y="57"/>
                  <a:pt x="300" y="53"/>
                  <a:pt x="300" y="50"/>
                </a:cubicBezTo>
                <a:cubicBezTo>
                  <a:pt x="300" y="46"/>
                  <a:pt x="304" y="43"/>
                  <a:pt x="307" y="43"/>
                </a:cubicBezTo>
                <a:cubicBezTo>
                  <a:pt x="505" y="43"/>
                  <a:pt x="505" y="43"/>
                  <a:pt x="505" y="43"/>
                </a:cubicBezTo>
                <a:cubicBezTo>
                  <a:pt x="508" y="43"/>
                  <a:pt x="512" y="46"/>
                  <a:pt x="512" y="50"/>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69" name="Oval 68"/>
          <p:cNvSpPr/>
          <p:nvPr/>
        </p:nvSpPr>
        <p:spPr>
          <a:xfrm>
            <a:off x="10364508" y="4756605"/>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94" name="Oval 93"/>
          <p:cNvSpPr/>
          <p:nvPr/>
        </p:nvSpPr>
        <p:spPr>
          <a:xfrm>
            <a:off x="10364508" y="3102193"/>
            <a:ext cx="1230611" cy="1218350"/>
          </a:xfrm>
          <a:prstGeom prst="ellipse">
            <a:avLst/>
          </a:prstGeom>
          <a:noFill/>
          <a:ln w="9525">
            <a:solidFill>
              <a:srgbClr val="9696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1100" dirty="0">
              <a:solidFill>
                <a:sysClr val="windowText" lastClr="000000"/>
              </a:solidFill>
              <a:latin typeface="EYInterstate Light" panose="02000506000000020004" pitchFamily="2" charset="0"/>
            </a:endParaRPr>
          </a:p>
        </p:txBody>
      </p:sp>
      <p:sp>
        <p:nvSpPr>
          <p:cNvPr id="53" name="Oval 52"/>
          <p:cNvSpPr/>
          <p:nvPr/>
        </p:nvSpPr>
        <p:spPr>
          <a:xfrm>
            <a:off x="10786900" y="2924991"/>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9" name="Oval 58"/>
          <p:cNvSpPr/>
          <p:nvPr/>
        </p:nvSpPr>
        <p:spPr>
          <a:xfrm>
            <a:off x="10788836" y="4579197"/>
            <a:ext cx="408526" cy="408526"/>
          </a:xfrm>
          <a:prstGeom prst="ellipse">
            <a:avLst/>
          </a:prstGeom>
          <a:solidFill>
            <a:schemeClr val="tx2"/>
          </a:solidFill>
          <a:ln w="9525">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70" name="Rechteck 24"/>
          <p:cNvSpPr/>
          <p:nvPr/>
        </p:nvSpPr>
        <p:spPr bwMode="gray">
          <a:xfrm>
            <a:off x="10377226" y="5158801"/>
            <a:ext cx="1205174"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spc="-20" dirty="0">
                <a:solidFill>
                  <a:schemeClr val="tx1"/>
                </a:solidFill>
                <a:latin typeface="EYInterstate Light" panose="02000506000000020004" pitchFamily="2" charset="0"/>
              </a:rPr>
              <a:t>Technology management</a:t>
            </a:r>
          </a:p>
        </p:txBody>
      </p:sp>
      <p:sp>
        <p:nvSpPr>
          <p:cNvPr id="95" name="Rechteck 24"/>
          <p:cNvSpPr/>
          <p:nvPr/>
        </p:nvSpPr>
        <p:spPr bwMode="gray">
          <a:xfrm>
            <a:off x="10507253" y="3504389"/>
            <a:ext cx="945120" cy="44319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450"/>
              </a:spcAft>
              <a:defRPr/>
            </a:pPr>
            <a:r>
              <a:rPr lang="en-US" sz="1200" dirty="0">
                <a:solidFill>
                  <a:schemeClr val="tx1"/>
                </a:solidFill>
                <a:latin typeface="EYInterstate Light" panose="02000506000000020004" pitchFamily="2" charset="0"/>
              </a:rPr>
              <a:t>Data integrity</a:t>
            </a:r>
          </a:p>
        </p:txBody>
      </p:sp>
      <p:sp>
        <p:nvSpPr>
          <p:cNvPr id="72" name="Freeform 81"/>
          <p:cNvSpPr>
            <a:spLocks noEditPoints="1"/>
          </p:cNvSpPr>
          <p:nvPr/>
        </p:nvSpPr>
        <p:spPr bwMode="auto">
          <a:xfrm>
            <a:off x="10882254" y="4635157"/>
            <a:ext cx="226470" cy="303856"/>
          </a:xfrm>
          <a:custGeom>
            <a:avLst/>
            <a:gdLst>
              <a:gd name="T0" fmla="*/ 596 w 603"/>
              <a:gd name="T1" fmla="*/ 239 h 757"/>
              <a:gd name="T2" fmla="*/ 578 w 603"/>
              <a:gd name="T3" fmla="*/ 180 h 757"/>
              <a:gd name="T4" fmla="*/ 548 w 603"/>
              <a:gd name="T5" fmla="*/ 126 h 757"/>
              <a:gd name="T6" fmla="*/ 507 w 603"/>
              <a:gd name="T7" fmla="*/ 80 h 757"/>
              <a:gd name="T8" fmla="*/ 458 w 603"/>
              <a:gd name="T9" fmla="*/ 43 h 757"/>
              <a:gd name="T10" fmla="*/ 403 w 603"/>
              <a:gd name="T11" fmla="*/ 17 h 757"/>
              <a:gd name="T12" fmla="*/ 343 w 603"/>
              <a:gd name="T13" fmla="*/ 3 h 757"/>
              <a:gd name="T14" fmla="*/ 281 w 603"/>
              <a:gd name="T15" fmla="*/ 2 h 757"/>
              <a:gd name="T16" fmla="*/ 221 w 603"/>
              <a:gd name="T17" fmla="*/ 14 h 757"/>
              <a:gd name="T18" fmla="*/ 164 w 603"/>
              <a:gd name="T19" fmla="*/ 38 h 757"/>
              <a:gd name="T20" fmla="*/ 114 w 603"/>
              <a:gd name="T21" fmla="*/ 73 h 757"/>
              <a:gd name="T22" fmla="*/ 72 w 603"/>
              <a:gd name="T23" fmla="*/ 118 h 757"/>
              <a:gd name="T24" fmla="*/ 40 w 603"/>
              <a:gd name="T25" fmla="*/ 171 h 757"/>
              <a:gd name="T26" fmla="*/ 20 w 603"/>
              <a:gd name="T27" fmla="*/ 229 h 757"/>
              <a:gd name="T28" fmla="*/ 13 w 603"/>
              <a:gd name="T29" fmla="*/ 290 h 757"/>
              <a:gd name="T30" fmla="*/ 18 w 603"/>
              <a:gd name="T31" fmla="*/ 351 h 757"/>
              <a:gd name="T32" fmla="*/ 36 w 603"/>
              <a:gd name="T33" fmla="*/ 410 h 757"/>
              <a:gd name="T34" fmla="*/ 66 w 603"/>
              <a:gd name="T35" fmla="*/ 464 h 757"/>
              <a:gd name="T36" fmla="*/ 1 w 603"/>
              <a:gd name="T37" fmla="*/ 650 h 757"/>
              <a:gd name="T38" fmla="*/ 202 w 603"/>
              <a:gd name="T39" fmla="*/ 755 h 757"/>
              <a:gd name="T40" fmla="*/ 303 w 603"/>
              <a:gd name="T41" fmla="*/ 569 h 757"/>
              <a:gd name="T42" fmla="*/ 381 w 603"/>
              <a:gd name="T43" fmla="*/ 711 h 757"/>
              <a:gd name="T44" fmla="*/ 578 w 603"/>
              <a:gd name="T45" fmla="*/ 622 h 757"/>
              <a:gd name="T46" fmla="*/ 547 w 603"/>
              <a:gd name="T47" fmla="*/ 469 h 757"/>
              <a:gd name="T48" fmla="*/ 578 w 603"/>
              <a:gd name="T49" fmla="*/ 416 h 757"/>
              <a:gd name="T50" fmla="*/ 597 w 603"/>
              <a:gd name="T51" fmla="*/ 357 h 757"/>
              <a:gd name="T52" fmla="*/ 603 w 603"/>
              <a:gd name="T53" fmla="*/ 295 h 757"/>
              <a:gd name="T54" fmla="*/ 552 w 603"/>
              <a:gd name="T55" fmla="*/ 370 h 757"/>
              <a:gd name="T56" fmla="*/ 526 w 603"/>
              <a:gd name="T57" fmla="*/ 427 h 757"/>
              <a:gd name="T58" fmla="*/ 498 w 603"/>
              <a:gd name="T59" fmla="*/ 472 h 757"/>
              <a:gd name="T60" fmla="*/ 383 w 603"/>
              <a:gd name="T61" fmla="*/ 692 h 757"/>
              <a:gd name="T62" fmla="*/ 302 w 603"/>
              <a:gd name="T63" fmla="*/ 551 h 757"/>
              <a:gd name="T64" fmla="*/ 132 w 603"/>
              <a:gd name="T65" fmla="*/ 654 h 757"/>
              <a:gd name="T66" fmla="*/ 103 w 603"/>
              <a:gd name="T67" fmla="*/ 465 h 757"/>
              <a:gd name="T68" fmla="*/ 83 w 603"/>
              <a:gd name="T69" fmla="*/ 419 h 757"/>
              <a:gd name="T70" fmla="*/ 34 w 603"/>
              <a:gd name="T71" fmla="*/ 353 h 757"/>
              <a:gd name="T72" fmla="*/ 52 w 603"/>
              <a:gd name="T73" fmla="*/ 273 h 757"/>
              <a:gd name="T74" fmla="*/ 65 w 603"/>
              <a:gd name="T75" fmla="*/ 212 h 757"/>
              <a:gd name="T76" fmla="*/ 81 w 603"/>
              <a:gd name="T77" fmla="*/ 131 h 757"/>
              <a:gd name="T78" fmla="*/ 153 w 603"/>
              <a:gd name="T79" fmla="*/ 91 h 757"/>
              <a:gd name="T80" fmla="*/ 207 w 603"/>
              <a:gd name="T81" fmla="*/ 59 h 757"/>
              <a:gd name="T82" fmla="*/ 278 w 603"/>
              <a:gd name="T83" fmla="*/ 18 h 757"/>
              <a:gd name="T84" fmla="*/ 356 w 603"/>
              <a:gd name="T85" fmla="*/ 44 h 757"/>
              <a:gd name="T86" fmla="*/ 415 w 603"/>
              <a:gd name="T87" fmla="*/ 63 h 757"/>
              <a:gd name="T88" fmla="*/ 494 w 603"/>
              <a:gd name="T89" fmla="*/ 88 h 757"/>
              <a:gd name="T90" fmla="*/ 526 w 603"/>
              <a:gd name="T91" fmla="*/ 163 h 757"/>
              <a:gd name="T92" fmla="*/ 552 w 603"/>
              <a:gd name="T93" fmla="*/ 220 h 757"/>
              <a:gd name="T94" fmla="*/ 586 w 603"/>
              <a:gd name="T95" fmla="*/ 295 h 757"/>
              <a:gd name="T96" fmla="*/ 307 w 603"/>
              <a:gd name="T97" fmla="*/ 463 h 757"/>
              <a:gd name="T98" fmla="*/ 147 w 603"/>
              <a:gd name="T99" fmla="*/ 28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3" h="757">
                <a:moveTo>
                  <a:pt x="603" y="295"/>
                </a:moveTo>
                <a:cubicBezTo>
                  <a:pt x="603" y="293"/>
                  <a:pt x="602" y="291"/>
                  <a:pt x="601" y="290"/>
                </a:cubicBezTo>
                <a:cubicBezTo>
                  <a:pt x="576" y="267"/>
                  <a:pt x="576" y="267"/>
                  <a:pt x="576" y="267"/>
                </a:cubicBezTo>
                <a:cubicBezTo>
                  <a:pt x="596" y="239"/>
                  <a:pt x="596" y="239"/>
                  <a:pt x="596" y="239"/>
                </a:cubicBezTo>
                <a:cubicBezTo>
                  <a:pt x="597" y="237"/>
                  <a:pt x="597" y="235"/>
                  <a:pt x="597" y="233"/>
                </a:cubicBezTo>
                <a:cubicBezTo>
                  <a:pt x="596" y="232"/>
                  <a:pt x="595" y="230"/>
                  <a:pt x="593" y="229"/>
                </a:cubicBezTo>
                <a:cubicBezTo>
                  <a:pt x="564" y="211"/>
                  <a:pt x="564" y="211"/>
                  <a:pt x="564" y="211"/>
                </a:cubicBezTo>
                <a:cubicBezTo>
                  <a:pt x="578" y="180"/>
                  <a:pt x="578" y="180"/>
                  <a:pt x="578" y="180"/>
                </a:cubicBezTo>
                <a:cubicBezTo>
                  <a:pt x="578" y="178"/>
                  <a:pt x="578" y="176"/>
                  <a:pt x="578" y="175"/>
                </a:cubicBezTo>
                <a:cubicBezTo>
                  <a:pt x="577" y="173"/>
                  <a:pt x="575" y="171"/>
                  <a:pt x="573" y="171"/>
                </a:cubicBezTo>
                <a:cubicBezTo>
                  <a:pt x="541" y="160"/>
                  <a:pt x="541" y="160"/>
                  <a:pt x="541" y="160"/>
                </a:cubicBezTo>
                <a:cubicBezTo>
                  <a:pt x="548" y="126"/>
                  <a:pt x="548" y="126"/>
                  <a:pt x="548" y="126"/>
                </a:cubicBezTo>
                <a:cubicBezTo>
                  <a:pt x="548" y="124"/>
                  <a:pt x="548" y="122"/>
                  <a:pt x="547" y="121"/>
                </a:cubicBezTo>
                <a:cubicBezTo>
                  <a:pt x="545" y="119"/>
                  <a:pt x="544" y="118"/>
                  <a:pt x="542" y="118"/>
                </a:cubicBezTo>
                <a:cubicBezTo>
                  <a:pt x="508" y="114"/>
                  <a:pt x="508" y="114"/>
                  <a:pt x="508" y="114"/>
                </a:cubicBezTo>
                <a:cubicBezTo>
                  <a:pt x="507" y="80"/>
                  <a:pt x="507" y="80"/>
                  <a:pt x="507" y="80"/>
                </a:cubicBezTo>
                <a:cubicBezTo>
                  <a:pt x="507" y="78"/>
                  <a:pt x="507" y="76"/>
                  <a:pt x="505" y="75"/>
                </a:cubicBezTo>
                <a:cubicBezTo>
                  <a:pt x="504" y="73"/>
                  <a:pt x="502" y="73"/>
                  <a:pt x="500" y="73"/>
                </a:cubicBezTo>
                <a:cubicBezTo>
                  <a:pt x="466" y="76"/>
                  <a:pt x="466" y="76"/>
                  <a:pt x="466" y="76"/>
                </a:cubicBezTo>
                <a:cubicBezTo>
                  <a:pt x="458" y="43"/>
                  <a:pt x="458" y="43"/>
                  <a:pt x="458" y="43"/>
                </a:cubicBezTo>
                <a:cubicBezTo>
                  <a:pt x="458" y="41"/>
                  <a:pt x="457" y="39"/>
                  <a:pt x="455" y="38"/>
                </a:cubicBezTo>
                <a:cubicBezTo>
                  <a:pt x="453" y="37"/>
                  <a:pt x="451" y="37"/>
                  <a:pt x="449" y="38"/>
                </a:cubicBezTo>
                <a:cubicBezTo>
                  <a:pt x="417" y="48"/>
                  <a:pt x="417" y="48"/>
                  <a:pt x="417" y="48"/>
                </a:cubicBezTo>
                <a:cubicBezTo>
                  <a:pt x="403" y="17"/>
                  <a:pt x="403" y="17"/>
                  <a:pt x="403" y="17"/>
                </a:cubicBezTo>
                <a:cubicBezTo>
                  <a:pt x="402" y="15"/>
                  <a:pt x="400" y="14"/>
                  <a:pt x="398" y="13"/>
                </a:cubicBezTo>
                <a:cubicBezTo>
                  <a:pt x="397" y="13"/>
                  <a:pt x="395" y="13"/>
                  <a:pt x="393" y="14"/>
                </a:cubicBezTo>
                <a:cubicBezTo>
                  <a:pt x="363" y="30"/>
                  <a:pt x="363" y="30"/>
                  <a:pt x="363" y="30"/>
                </a:cubicBezTo>
                <a:cubicBezTo>
                  <a:pt x="343" y="3"/>
                  <a:pt x="343" y="3"/>
                  <a:pt x="343" y="3"/>
                </a:cubicBezTo>
                <a:cubicBezTo>
                  <a:pt x="342" y="2"/>
                  <a:pt x="340" y="0"/>
                  <a:pt x="338" y="0"/>
                </a:cubicBezTo>
                <a:cubicBezTo>
                  <a:pt x="336" y="0"/>
                  <a:pt x="334" y="1"/>
                  <a:pt x="332" y="2"/>
                </a:cubicBezTo>
                <a:cubicBezTo>
                  <a:pt x="307" y="24"/>
                  <a:pt x="307" y="24"/>
                  <a:pt x="307" y="24"/>
                </a:cubicBezTo>
                <a:cubicBezTo>
                  <a:pt x="281" y="2"/>
                  <a:pt x="281" y="2"/>
                  <a:pt x="281" y="2"/>
                </a:cubicBezTo>
                <a:cubicBezTo>
                  <a:pt x="280" y="1"/>
                  <a:pt x="278" y="0"/>
                  <a:pt x="276" y="0"/>
                </a:cubicBezTo>
                <a:cubicBezTo>
                  <a:pt x="274" y="0"/>
                  <a:pt x="272" y="2"/>
                  <a:pt x="271" y="3"/>
                </a:cubicBezTo>
                <a:cubicBezTo>
                  <a:pt x="251" y="30"/>
                  <a:pt x="251" y="30"/>
                  <a:pt x="251" y="30"/>
                </a:cubicBezTo>
                <a:cubicBezTo>
                  <a:pt x="221" y="14"/>
                  <a:pt x="221" y="14"/>
                  <a:pt x="221" y="14"/>
                </a:cubicBezTo>
                <a:cubicBezTo>
                  <a:pt x="219" y="13"/>
                  <a:pt x="217" y="13"/>
                  <a:pt x="215" y="13"/>
                </a:cubicBezTo>
                <a:cubicBezTo>
                  <a:pt x="213" y="14"/>
                  <a:pt x="212" y="15"/>
                  <a:pt x="211" y="17"/>
                </a:cubicBezTo>
                <a:cubicBezTo>
                  <a:pt x="197" y="48"/>
                  <a:pt x="197" y="48"/>
                  <a:pt x="197" y="48"/>
                </a:cubicBezTo>
                <a:cubicBezTo>
                  <a:pt x="164" y="38"/>
                  <a:pt x="164" y="38"/>
                  <a:pt x="164" y="38"/>
                </a:cubicBezTo>
                <a:cubicBezTo>
                  <a:pt x="162" y="37"/>
                  <a:pt x="160" y="37"/>
                  <a:pt x="159" y="38"/>
                </a:cubicBezTo>
                <a:cubicBezTo>
                  <a:pt x="157" y="39"/>
                  <a:pt x="156" y="41"/>
                  <a:pt x="155" y="43"/>
                </a:cubicBezTo>
                <a:cubicBezTo>
                  <a:pt x="148" y="76"/>
                  <a:pt x="148" y="76"/>
                  <a:pt x="148" y="76"/>
                </a:cubicBezTo>
                <a:cubicBezTo>
                  <a:pt x="114" y="73"/>
                  <a:pt x="114" y="73"/>
                  <a:pt x="114" y="73"/>
                </a:cubicBezTo>
                <a:cubicBezTo>
                  <a:pt x="112" y="73"/>
                  <a:pt x="110" y="73"/>
                  <a:pt x="109" y="75"/>
                </a:cubicBezTo>
                <a:cubicBezTo>
                  <a:pt x="107" y="76"/>
                  <a:pt x="106" y="78"/>
                  <a:pt x="106" y="80"/>
                </a:cubicBezTo>
                <a:cubicBezTo>
                  <a:pt x="106" y="114"/>
                  <a:pt x="106" y="114"/>
                  <a:pt x="106" y="114"/>
                </a:cubicBezTo>
                <a:cubicBezTo>
                  <a:pt x="72" y="118"/>
                  <a:pt x="72" y="118"/>
                  <a:pt x="72" y="118"/>
                </a:cubicBezTo>
                <a:cubicBezTo>
                  <a:pt x="70" y="118"/>
                  <a:pt x="68" y="119"/>
                  <a:pt x="67" y="121"/>
                </a:cubicBezTo>
                <a:cubicBezTo>
                  <a:pt x="66" y="122"/>
                  <a:pt x="65" y="124"/>
                  <a:pt x="66" y="126"/>
                </a:cubicBezTo>
                <a:cubicBezTo>
                  <a:pt x="73" y="160"/>
                  <a:pt x="73" y="160"/>
                  <a:pt x="73" y="160"/>
                </a:cubicBezTo>
                <a:cubicBezTo>
                  <a:pt x="40" y="171"/>
                  <a:pt x="40" y="171"/>
                  <a:pt x="40" y="171"/>
                </a:cubicBezTo>
                <a:cubicBezTo>
                  <a:pt x="38" y="171"/>
                  <a:pt x="37" y="173"/>
                  <a:pt x="36" y="175"/>
                </a:cubicBezTo>
                <a:cubicBezTo>
                  <a:pt x="35" y="176"/>
                  <a:pt x="35" y="178"/>
                  <a:pt x="36" y="180"/>
                </a:cubicBezTo>
                <a:cubicBezTo>
                  <a:pt x="50" y="211"/>
                  <a:pt x="50" y="211"/>
                  <a:pt x="50" y="211"/>
                </a:cubicBezTo>
                <a:cubicBezTo>
                  <a:pt x="20" y="229"/>
                  <a:pt x="20" y="229"/>
                  <a:pt x="20" y="229"/>
                </a:cubicBezTo>
                <a:cubicBezTo>
                  <a:pt x="19" y="230"/>
                  <a:pt x="17" y="232"/>
                  <a:pt x="17" y="233"/>
                </a:cubicBezTo>
                <a:cubicBezTo>
                  <a:pt x="17" y="235"/>
                  <a:pt x="17" y="237"/>
                  <a:pt x="18" y="239"/>
                </a:cubicBezTo>
                <a:cubicBezTo>
                  <a:pt x="38" y="267"/>
                  <a:pt x="38" y="267"/>
                  <a:pt x="38" y="267"/>
                </a:cubicBezTo>
                <a:cubicBezTo>
                  <a:pt x="13" y="290"/>
                  <a:pt x="13" y="290"/>
                  <a:pt x="13" y="290"/>
                </a:cubicBezTo>
                <a:cubicBezTo>
                  <a:pt x="11" y="291"/>
                  <a:pt x="10" y="293"/>
                  <a:pt x="10" y="295"/>
                </a:cubicBezTo>
                <a:cubicBezTo>
                  <a:pt x="10" y="297"/>
                  <a:pt x="11" y="299"/>
                  <a:pt x="13" y="300"/>
                </a:cubicBezTo>
                <a:cubicBezTo>
                  <a:pt x="38" y="323"/>
                  <a:pt x="38" y="323"/>
                  <a:pt x="38" y="323"/>
                </a:cubicBezTo>
                <a:cubicBezTo>
                  <a:pt x="18" y="351"/>
                  <a:pt x="18" y="351"/>
                  <a:pt x="18" y="351"/>
                </a:cubicBezTo>
                <a:cubicBezTo>
                  <a:pt x="17" y="353"/>
                  <a:pt x="17" y="355"/>
                  <a:pt x="17" y="357"/>
                </a:cubicBezTo>
                <a:cubicBezTo>
                  <a:pt x="17" y="359"/>
                  <a:pt x="19" y="360"/>
                  <a:pt x="20" y="361"/>
                </a:cubicBezTo>
                <a:cubicBezTo>
                  <a:pt x="50" y="379"/>
                  <a:pt x="50" y="379"/>
                  <a:pt x="50" y="379"/>
                </a:cubicBezTo>
                <a:cubicBezTo>
                  <a:pt x="36" y="410"/>
                  <a:pt x="36" y="410"/>
                  <a:pt x="36" y="410"/>
                </a:cubicBezTo>
                <a:cubicBezTo>
                  <a:pt x="35" y="412"/>
                  <a:pt x="35" y="414"/>
                  <a:pt x="36" y="416"/>
                </a:cubicBezTo>
                <a:cubicBezTo>
                  <a:pt x="37" y="417"/>
                  <a:pt x="38" y="419"/>
                  <a:pt x="40" y="419"/>
                </a:cubicBezTo>
                <a:cubicBezTo>
                  <a:pt x="73" y="430"/>
                  <a:pt x="73" y="430"/>
                  <a:pt x="73" y="430"/>
                </a:cubicBezTo>
                <a:cubicBezTo>
                  <a:pt x="66" y="464"/>
                  <a:pt x="66" y="464"/>
                  <a:pt x="66" y="464"/>
                </a:cubicBezTo>
                <a:cubicBezTo>
                  <a:pt x="65" y="466"/>
                  <a:pt x="66" y="468"/>
                  <a:pt x="67" y="469"/>
                </a:cubicBezTo>
                <a:cubicBezTo>
                  <a:pt x="68" y="471"/>
                  <a:pt x="70" y="472"/>
                  <a:pt x="72" y="472"/>
                </a:cubicBezTo>
                <a:cubicBezTo>
                  <a:pt x="87" y="474"/>
                  <a:pt x="87" y="474"/>
                  <a:pt x="87" y="474"/>
                </a:cubicBezTo>
                <a:cubicBezTo>
                  <a:pt x="1" y="650"/>
                  <a:pt x="1" y="650"/>
                  <a:pt x="1" y="650"/>
                </a:cubicBezTo>
                <a:cubicBezTo>
                  <a:pt x="0" y="652"/>
                  <a:pt x="0" y="654"/>
                  <a:pt x="1" y="656"/>
                </a:cubicBezTo>
                <a:cubicBezTo>
                  <a:pt x="3" y="658"/>
                  <a:pt x="5" y="660"/>
                  <a:pt x="7" y="660"/>
                </a:cubicBezTo>
                <a:cubicBezTo>
                  <a:pt x="124" y="665"/>
                  <a:pt x="124" y="665"/>
                  <a:pt x="124" y="665"/>
                </a:cubicBezTo>
                <a:cubicBezTo>
                  <a:pt x="202" y="755"/>
                  <a:pt x="202" y="755"/>
                  <a:pt x="202" y="755"/>
                </a:cubicBezTo>
                <a:cubicBezTo>
                  <a:pt x="203" y="756"/>
                  <a:pt x="205" y="757"/>
                  <a:pt x="207" y="757"/>
                </a:cubicBezTo>
                <a:cubicBezTo>
                  <a:pt x="208" y="757"/>
                  <a:pt x="208" y="757"/>
                  <a:pt x="208" y="757"/>
                </a:cubicBezTo>
                <a:cubicBezTo>
                  <a:pt x="211" y="757"/>
                  <a:pt x="213" y="755"/>
                  <a:pt x="214" y="753"/>
                </a:cubicBezTo>
                <a:cubicBezTo>
                  <a:pt x="303" y="569"/>
                  <a:pt x="303" y="569"/>
                  <a:pt x="303" y="569"/>
                </a:cubicBezTo>
                <a:cubicBezTo>
                  <a:pt x="307" y="566"/>
                  <a:pt x="307" y="566"/>
                  <a:pt x="307" y="566"/>
                </a:cubicBezTo>
                <a:cubicBezTo>
                  <a:pt x="314" y="572"/>
                  <a:pt x="314" y="572"/>
                  <a:pt x="314" y="572"/>
                </a:cubicBezTo>
                <a:cubicBezTo>
                  <a:pt x="375" y="707"/>
                  <a:pt x="375" y="707"/>
                  <a:pt x="375" y="707"/>
                </a:cubicBezTo>
                <a:cubicBezTo>
                  <a:pt x="376" y="709"/>
                  <a:pt x="378" y="711"/>
                  <a:pt x="381" y="711"/>
                </a:cubicBezTo>
                <a:cubicBezTo>
                  <a:pt x="383" y="712"/>
                  <a:pt x="385" y="711"/>
                  <a:pt x="387" y="709"/>
                </a:cubicBezTo>
                <a:cubicBezTo>
                  <a:pt x="459" y="626"/>
                  <a:pt x="459" y="626"/>
                  <a:pt x="459" y="626"/>
                </a:cubicBezTo>
                <a:cubicBezTo>
                  <a:pt x="572" y="625"/>
                  <a:pt x="572" y="625"/>
                  <a:pt x="572" y="625"/>
                </a:cubicBezTo>
                <a:cubicBezTo>
                  <a:pt x="574" y="625"/>
                  <a:pt x="576" y="624"/>
                  <a:pt x="578" y="622"/>
                </a:cubicBezTo>
                <a:cubicBezTo>
                  <a:pt x="579" y="620"/>
                  <a:pt x="579" y="617"/>
                  <a:pt x="578" y="615"/>
                </a:cubicBezTo>
                <a:cubicBezTo>
                  <a:pt x="515" y="475"/>
                  <a:pt x="515" y="475"/>
                  <a:pt x="515" y="475"/>
                </a:cubicBezTo>
                <a:cubicBezTo>
                  <a:pt x="542" y="472"/>
                  <a:pt x="542" y="472"/>
                  <a:pt x="542" y="472"/>
                </a:cubicBezTo>
                <a:cubicBezTo>
                  <a:pt x="544" y="472"/>
                  <a:pt x="545" y="471"/>
                  <a:pt x="547" y="469"/>
                </a:cubicBezTo>
                <a:cubicBezTo>
                  <a:pt x="548" y="468"/>
                  <a:pt x="548" y="466"/>
                  <a:pt x="548" y="464"/>
                </a:cubicBezTo>
                <a:cubicBezTo>
                  <a:pt x="541" y="430"/>
                  <a:pt x="541" y="430"/>
                  <a:pt x="541" y="430"/>
                </a:cubicBezTo>
                <a:cubicBezTo>
                  <a:pt x="573" y="419"/>
                  <a:pt x="573" y="419"/>
                  <a:pt x="573" y="419"/>
                </a:cubicBezTo>
                <a:cubicBezTo>
                  <a:pt x="575" y="419"/>
                  <a:pt x="577" y="417"/>
                  <a:pt x="578" y="416"/>
                </a:cubicBezTo>
                <a:cubicBezTo>
                  <a:pt x="578" y="414"/>
                  <a:pt x="578" y="412"/>
                  <a:pt x="578" y="410"/>
                </a:cubicBezTo>
                <a:cubicBezTo>
                  <a:pt x="564" y="379"/>
                  <a:pt x="564" y="379"/>
                  <a:pt x="564" y="379"/>
                </a:cubicBezTo>
                <a:cubicBezTo>
                  <a:pt x="593" y="361"/>
                  <a:pt x="593" y="361"/>
                  <a:pt x="593" y="361"/>
                </a:cubicBezTo>
                <a:cubicBezTo>
                  <a:pt x="595" y="360"/>
                  <a:pt x="596" y="359"/>
                  <a:pt x="597" y="357"/>
                </a:cubicBezTo>
                <a:cubicBezTo>
                  <a:pt x="597" y="355"/>
                  <a:pt x="597" y="353"/>
                  <a:pt x="596" y="351"/>
                </a:cubicBezTo>
                <a:cubicBezTo>
                  <a:pt x="576" y="323"/>
                  <a:pt x="576" y="323"/>
                  <a:pt x="576" y="323"/>
                </a:cubicBezTo>
                <a:cubicBezTo>
                  <a:pt x="601" y="300"/>
                  <a:pt x="601" y="300"/>
                  <a:pt x="601" y="300"/>
                </a:cubicBezTo>
                <a:cubicBezTo>
                  <a:pt x="602" y="299"/>
                  <a:pt x="603" y="297"/>
                  <a:pt x="603" y="295"/>
                </a:cubicBezTo>
                <a:close/>
                <a:moveTo>
                  <a:pt x="562" y="317"/>
                </a:moveTo>
                <a:cubicBezTo>
                  <a:pt x="559" y="320"/>
                  <a:pt x="559" y="324"/>
                  <a:pt x="561" y="326"/>
                </a:cubicBezTo>
                <a:cubicBezTo>
                  <a:pt x="580" y="353"/>
                  <a:pt x="580" y="353"/>
                  <a:pt x="580" y="353"/>
                </a:cubicBezTo>
                <a:cubicBezTo>
                  <a:pt x="552" y="370"/>
                  <a:pt x="552" y="370"/>
                  <a:pt x="552" y="370"/>
                </a:cubicBezTo>
                <a:cubicBezTo>
                  <a:pt x="549" y="372"/>
                  <a:pt x="547" y="375"/>
                  <a:pt x="549" y="379"/>
                </a:cubicBezTo>
                <a:cubicBezTo>
                  <a:pt x="562" y="409"/>
                  <a:pt x="562" y="409"/>
                  <a:pt x="562" y="409"/>
                </a:cubicBezTo>
                <a:cubicBezTo>
                  <a:pt x="531" y="419"/>
                  <a:pt x="531" y="419"/>
                  <a:pt x="531" y="419"/>
                </a:cubicBezTo>
                <a:cubicBezTo>
                  <a:pt x="527" y="420"/>
                  <a:pt x="526" y="424"/>
                  <a:pt x="526" y="427"/>
                </a:cubicBezTo>
                <a:cubicBezTo>
                  <a:pt x="533" y="459"/>
                  <a:pt x="533" y="459"/>
                  <a:pt x="533" y="459"/>
                </a:cubicBezTo>
                <a:cubicBezTo>
                  <a:pt x="504" y="462"/>
                  <a:pt x="504" y="462"/>
                  <a:pt x="504" y="462"/>
                </a:cubicBezTo>
                <a:cubicBezTo>
                  <a:pt x="501" y="463"/>
                  <a:pt x="499" y="464"/>
                  <a:pt x="498" y="466"/>
                </a:cubicBezTo>
                <a:cubicBezTo>
                  <a:pt x="497" y="468"/>
                  <a:pt x="497" y="470"/>
                  <a:pt x="498" y="472"/>
                </a:cubicBezTo>
                <a:cubicBezTo>
                  <a:pt x="561" y="611"/>
                  <a:pt x="561" y="611"/>
                  <a:pt x="561" y="611"/>
                </a:cubicBezTo>
                <a:cubicBezTo>
                  <a:pt x="456" y="612"/>
                  <a:pt x="456" y="612"/>
                  <a:pt x="456" y="612"/>
                </a:cubicBezTo>
                <a:cubicBezTo>
                  <a:pt x="454" y="612"/>
                  <a:pt x="452" y="612"/>
                  <a:pt x="451" y="614"/>
                </a:cubicBezTo>
                <a:cubicBezTo>
                  <a:pt x="383" y="692"/>
                  <a:pt x="383" y="692"/>
                  <a:pt x="383" y="692"/>
                </a:cubicBezTo>
                <a:cubicBezTo>
                  <a:pt x="326" y="564"/>
                  <a:pt x="326" y="564"/>
                  <a:pt x="326" y="564"/>
                </a:cubicBezTo>
                <a:cubicBezTo>
                  <a:pt x="325" y="563"/>
                  <a:pt x="325" y="563"/>
                  <a:pt x="324" y="562"/>
                </a:cubicBezTo>
                <a:cubicBezTo>
                  <a:pt x="311" y="551"/>
                  <a:pt x="311" y="551"/>
                  <a:pt x="311" y="551"/>
                </a:cubicBezTo>
                <a:cubicBezTo>
                  <a:pt x="309" y="549"/>
                  <a:pt x="305" y="549"/>
                  <a:pt x="302" y="551"/>
                </a:cubicBezTo>
                <a:cubicBezTo>
                  <a:pt x="293" y="559"/>
                  <a:pt x="293" y="559"/>
                  <a:pt x="293" y="559"/>
                </a:cubicBezTo>
                <a:cubicBezTo>
                  <a:pt x="292" y="560"/>
                  <a:pt x="292" y="561"/>
                  <a:pt x="291" y="561"/>
                </a:cubicBezTo>
                <a:cubicBezTo>
                  <a:pt x="206" y="737"/>
                  <a:pt x="206" y="737"/>
                  <a:pt x="206" y="737"/>
                </a:cubicBezTo>
                <a:cubicBezTo>
                  <a:pt x="132" y="654"/>
                  <a:pt x="132" y="654"/>
                  <a:pt x="132" y="654"/>
                </a:cubicBezTo>
                <a:cubicBezTo>
                  <a:pt x="131" y="652"/>
                  <a:pt x="129" y="651"/>
                  <a:pt x="127" y="651"/>
                </a:cubicBezTo>
                <a:cubicBezTo>
                  <a:pt x="18" y="646"/>
                  <a:pt x="18" y="646"/>
                  <a:pt x="18" y="646"/>
                </a:cubicBezTo>
                <a:cubicBezTo>
                  <a:pt x="104" y="471"/>
                  <a:pt x="104" y="471"/>
                  <a:pt x="104" y="471"/>
                </a:cubicBezTo>
                <a:cubicBezTo>
                  <a:pt x="105" y="469"/>
                  <a:pt x="105" y="467"/>
                  <a:pt x="103" y="465"/>
                </a:cubicBezTo>
                <a:cubicBezTo>
                  <a:pt x="102" y="463"/>
                  <a:pt x="100" y="461"/>
                  <a:pt x="98" y="461"/>
                </a:cubicBezTo>
                <a:cubicBezTo>
                  <a:pt x="81" y="459"/>
                  <a:pt x="81" y="459"/>
                  <a:pt x="81" y="459"/>
                </a:cubicBezTo>
                <a:cubicBezTo>
                  <a:pt x="87" y="427"/>
                  <a:pt x="87" y="427"/>
                  <a:pt x="87" y="427"/>
                </a:cubicBezTo>
                <a:cubicBezTo>
                  <a:pt x="88" y="424"/>
                  <a:pt x="86" y="420"/>
                  <a:pt x="83" y="419"/>
                </a:cubicBezTo>
                <a:cubicBezTo>
                  <a:pt x="52" y="409"/>
                  <a:pt x="52" y="409"/>
                  <a:pt x="52" y="409"/>
                </a:cubicBezTo>
                <a:cubicBezTo>
                  <a:pt x="65" y="379"/>
                  <a:pt x="65" y="379"/>
                  <a:pt x="65" y="379"/>
                </a:cubicBezTo>
                <a:cubicBezTo>
                  <a:pt x="66" y="375"/>
                  <a:pt x="65" y="372"/>
                  <a:pt x="62" y="370"/>
                </a:cubicBezTo>
                <a:cubicBezTo>
                  <a:pt x="34" y="353"/>
                  <a:pt x="34" y="353"/>
                  <a:pt x="34" y="353"/>
                </a:cubicBezTo>
                <a:cubicBezTo>
                  <a:pt x="53" y="326"/>
                  <a:pt x="53" y="326"/>
                  <a:pt x="53" y="326"/>
                </a:cubicBezTo>
                <a:cubicBezTo>
                  <a:pt x="55" y="324"/>
                  <a:pt x="54" y="320"/>
                  <a:pt x="52" y="317"/>
                </a:cubicBezTo>
                <a:cubicBezTo>
                  <a:pt x="28" y="295"/>
                  <a:pt x="28" y="295"/>
                  <a:pt x="28" y="295"/>
                </a:cubicBezTo>
                <a:cubicBezTo>
                  <a:pt x="52" y="273"/>
                  <a:pt x="52" y="273"/>
                  <a:pt x="52" y="273"/>
                </a:cubicBezTo>
                <a:cubicBezTo>
                  <a:pt x="54" y="270"/>
                  <a:pt x="55" y="267"/>
                  <a:pt x="53" y="264"/>
                </a:cubicBezTo>
                <a:cubicBezTo>
                  <a:pt x="34" y="237"/>
                  <a:pt x="34" y="237"/>
                  <a:pt x="34" y="237"/>
                </a:cubicBezTo>
                <a:cubicBezTo>
                  <a:pt x="62" y="220"/>
                  <a:pt x="62" y="220"/>
                  <a:pt x="62" y="220"/>
                </a:cubicBezTo>
                <a:cubicBezTo>
                  <a:pt x="65" y="219"/>
                  <a:pt x="66" y="215"/>
                  <a:pt x="65" y="212"/>
                </a:cubicBezTo>
                <a:cubicBezTo>
                  <a:pt x="52" y="182"/>
                  <a:pt x="52" y="182"/>
                  <a:pt x="52" y="182"/>
                </a:cubicBezTo>
                <a:cubicBezTo>
                  <a:pt x="83" y="171"/>
                  <a:pt x="83" y="171"/>
                  <a:pt x="83" y="171"/>
                </a:cubicBezTo>
                <a:cubicBezTo>
                  <a:pt x="86" y="170"/>
                  <a:pt x="88" y="167"/>
                  <a:pt x="87" y="163"/>
                </a:cubicBezTo>
                <a:cubicBezTo>
                  <a:pt x="81" y="131"/>
                  <a:pt x="81" y="131"/>
                  <a:pt x="81" y="131"/>
                </a:cubicBezTo>
                <a:cubicBezTo>
                  <a:pt x="114" y="127"/>
                  <a:pt x="114" y="127"/>
                  <a:pt x="114" y="127"/>
                </a:cubicBezTo>
                <a:cubicBezTo>
                  <a:pt x="117" y="127"/>
                  <a:pt x="120" y="124"/>
                  <a:pt x="120" y="120"/>
                </a:cubicBezTo>
                <a:cubicBezTo>
                  <a:pt x="120" y="88"/>
                  <a:pt x="120" y="88"/>
                  <a:pt x="120" y="88"/>
                </a:cubicBezTo>
                <a:cubicBezTo>
                  <a:pt x="153" y="91"/>
                  <a:pt x="153" y="91"/>
                  <a:pt x="153" y="91"/>
                </a:cubicBezTo>
                <a:cubicBezTo>
                  <a:pt x="156" y="91"/>
                  <a:pt x="159" y="89"/>
                  <a:pt x="160" y="85"/>
                </a:cubicBezTo>
                <a:cubicBezTo>
                  <a:pt x="167" y="53"/>
                  <a:pt x="167" y="53"/>
                  <a:pt x="167" y="53"/>
                </a:cubicBezTo>
                <a:cubicBezTo>
                  <a:pt x="198" y="63"/>
                  <a:pt x="198" y="63"/>
                  <a:pt x="198" y="63"/>
                </a:cubicBezTo>
                <a:cubicBezTo>
                  <a:pt x="202" y="64"/>
                  <a:pt x="205" y="63"/>
                  <a:pt x="207" y="59"/>
                </a:cubicBezTo>
                <a:cubicBezTo>
                  <a:pt x="221" y="30"/>
                  <a:pt x="221" y="30"/>
                  <a:pt x="221" y="30"/>
                </a:cubicBezTo>
                <a:cubicBezTo>
                  <a:pt x="249" y="46"/>
                  <a:pt x="249" y="46"/>
                  <a:pt x="249" y="46"/>
                </a:cubicBezTo>
                <a:cubicBezTo>
                  <a:pt x="252" y="47"/>
                  <a:pt x="256" y="47"/>
                  <a:pt x="258" y="44"/>
                </a:cubicBezTo>
                <a:cubicBezTo>
                  <a:pt x="278" y="18"/>
                  <a:pt x="278" y="18"/>
                  <a:pt x="278" y="18"/>
                </a:cubicBezTo>
                <a:cubicBezTo>
                  <a:pt x="302" y="39"/>
                  <a:pt x="302" y="39"/>
                  <a:pt x="302" y="39"/>
                </a:cubicBezTo>
                <a:cubicBezTo>
                  <a:pt x="305" y="41"/>
                  <a:pt x="309" y="41"/>
                  <a:pt x="311" y="39"/>
                </a:cubicBezTo>
                <a:cubicBezTo>
                  <a:pt x="336" y="18"/>
                  <a:pt x="336" y="18"/>
                  <a:pt x="336" y="18"/>
                </a:cubicBezTo>
                <a:cubicBezTo>
                  <a:pt x="356" y="44"/>
                  <a:pt x="356" y="44"/>
                  <a:pt x="356" y="44"/>
                </a:cubicBezTo>
                <a:cubicBezTo>
                  <a:pt x="358" y="47"/>
                  <a:pt x="361" y="47"/>
                  <a:pt x="365" y="46"/>
                </a:cubicBezTo>
                <a:cubicBezTo>
                  <a:pt x="393" y="30"/>
                  <a:pt x="393" y="30"/>
                  <a:pt x="393" y="30"/>
                </a:cubicBezTo>
                <a:cubicBezTo>
                  <a:pt x="407" y="59"/>
                  <a:pt x="407" y="59"/>
                  <a:pt x="407" y="59"/>
                </a:cubicBezTo>
                <a:cubicBezTo>
                  <a:pt x="408" y="63"/>
                  <a:pt x="412" y="64"/>
                  <a:pt x="415" y="63"/>
                </a:cubicBezTo>
                <a:cubicBezTo>
                  <a:pt x="446" y="53"/>
                  <a:pt x="446" y="53"/>
                  <a:pt x="446" y="53"/>
                </a:cubicBezTo>
                <a:cubicBezTo>
                  <a:pt x="454" y="85"/>
                  <a:pt x="454" y="85"/>
                  <a:pt x="454" y="85"/>
                </a:cubicBezTo>
                <a:cubicBezTo>
                  <a:pt x="454" y="89"/>
                  <a:pt x="457" y="91"/>
                  <a:pt x="461" y="91"/>
                </a:cubicBezTo>
                <a:cubicBezTo>
                  <a:pt x="494" y="88"/>
                  <a:pt x="494" y="88"/>
                  <a:pt x="494" y="88"/>
                </a:cubicBezTo>
                <a:cubicBezTo>
                  <a:pt x="494" y="120"/>
                  <a:pt x="494" y="120"/>
                  <a:pt x="494" y="120"/>
                </a:cubicBezTo>
                <a:cubicBezTo>
                  <a:pt x="494" y="124"/>
                  <a:pt x="497" y="127"/>
                  <a:pt x="500" y="127"/>
                </a:cubicBezTo>
                <a:cubicBezTo>
                  <a:pt x="533" y="131"/>
                  <a:pt x="533" y="131"/>
                  <a:pt x="533" y="131"/>
                </a:cubicBezTo>
                <a:cubicBezTo>
                  <a:pt x="526" y="163"/>
                  <a:pt x="526" y="163"/>
                  <a:pt x="526" y="163"/>
                </a:cubicBezTo>
                <a:cubicBezTo>
                  <a:pt x="526" y="167"/>
                  <a:pt x="527" y="170"/>
                  <a:pt x="531" y="171"/>
                </a:cubicBezTo>
                <a:cubicBezTo>
                  <a:pt x="562" y="182"/>
                  <a:pt x="562" y="182"/>
                  <a:pt x="562" y="182"/>
                </a:cubicBezTo>
                <a:cubicBezTo>
                  <a:pt x="549" y="212"/>
                  <a:pt x="549" y="212"/>
                  <a:pt x="549" y="212"/>
                </a:cubicBezTo>
                <a:cubicBezTo>
                  <a:pt x="547" y="215"/>
                  <a:pt x="549" y="219"/>
                  <a:pt x="552" y="220"/>
                </a:cubicBezTo>
                <a:cubicBezTo>
                  <a:pt x="580" y="237"/>
                  <a:pt x="580" y="237"/>
                  <a:pt x="580" y="237"/>
                </a:cubicBezTo>
                <a:cubicBezTo>
                  <a:pt x="561" y="264"/>
                  <a:pt x="561" y="264"/>
                  <a:pt x="561" y="264"/>
                </a:cubicBezTo>
                <a:cubicBezTo>
                  <a:pt x="559" y="267"/>
                  <a:pt x="559" y="270"/>
                  <a:pt x="562" y="273"/>
                </a:cubicBezTo>
                <a:cubicBezTo>
                  <a:pt x="586" y="295"/>
                  <a:pt x="586" y="295"/>
                  <a:pt x="586" y="295"/>
                </a:cubicBezTo>
                <a:lnTo>
                  <a:pt x="562" y="317"/>
                </a:lnTo>
                <a:close/>
                <a:moveTo>
                  <a:pt x="307" y="116"/>
                </a:moveTo>
                <a:cubicBezTo>
                  <a:pt x="211" y="116"/>
                  <a:pt x="133" y="193"/>
                  <a:pt x="133" y="289"/>
                </a:cubicBezTo>
                <a:cubicBezTo>
                  <a:pt x="133" y="385"/>
                  <a:pt x="211" y="463"/>
                  <a:pt x="307" y="463"/>
                </a:cubicBezTo>
                <a:cubicBezTo>
                  <a:pt x="403" y="463"/>
                  <a:pt x="480" y="385"/>
                  <a:pt x="480" y="289"/>
                </a:cubicBezTo>
                <a:cubicBezTo>
                  <a:pt x="480" y="193"/>
                  <a:pt x="403" y="116"/>
                  <a:pt x="307" y="116"/>
                </a:cubicBezTo>
                <a:close/>
                <a:moveTo>
                  <a:pt x="307" y="449"/>
                </a:moveTo>
                <a:cubicBezTo>
                  <a:pt x="219" y="449"/>
                  <a:pt x="147" y="377"/>
                  <a:pt x="147" y="289"/>
                </a:cubicBezTo>
                <a:cubicBezTo>
                  <a:pt x="147" y="201"/>
                  <a:pt x="219" y="130"/>
                  <a:pt x="307" y="130"/>
                </a:cubicBezTo>
                <a:cubicBezTo>
                  <a:pt x="395" y="130"/>
                  <a:pt x="466" y="201"/>
                  <a:pt x="466" y="289"/>
                </a:cubicBezTo>
                <a:cubicBezTo>
                  <a:pt x="466" y="377"/>
                  <a:pt x="395" y="449"/>
                  <a:pt x="307" y="449"/>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
        <p:nvSpPr>
          <p:cNvPr id="97" name="Freeform 81"/>
          <p:cNvSpPr>
            <a:spLocks noEditPoints="1"/>
          </p:cNvSpPr>
          <p:nvPr/>
        </p:nvSpPr>
        <p:spPr bwMode="auto">
          <a:xfrm>
            <a:off x="10882254" y="2980745"/>
            <a:ext cx="226470" cy="303856"/>
          </a:xfrm>
          <a:custGeom>
            <a:avLst/>
            <a:gdLst>
              <a:gd name="T0" fmla="*/ 596 w 603"/>
              <a:gd name="T1" fmla="*/ 239 h 757"/>
              <a:gd name="T2" fmla="*/ 578 w 603"/>
              <a:gd name="T3" fmla="*/ 180 h 757"/>
              <a:gd name="T4" fmla="*/ 548 w 603"/>
              <a:gd name="T5" fmla="*/ 126 h 757"/>
              <a:gd name="T6" fmla="*/ 507 w 603"/>
              <a:gd name="T7" fmla="*/ 80 h 757"/>
              <a:gd name="T8" fmla="*/ 458 w 603"/>
              <a:gd name="T9" fmla="*/ 43 h 757"/>
              <a:gd name="T10" fmla="*/ 403 w 603"/>
              <a:gd name="T11" fmla="*/ 17 h 757"/>
              <a:gd name="T12" fmla="*/ 343 w 603"/>
              <a:gd name="T13" fmla="*/ 3 h 757"/>
              <a:gd name="T14" fmla="*/ 281 w 603"/>
              <a:gd name="T15" fmla="*/ 2 h 757"/>
              <a:gd name="T16" fmla="*/ 221 w 603"/>
              <a:gd name="T17" fmla="*/ 14 h 757"/>
              <a:gd name="T18" fmla="*/ 164 w 603"/>
              <a:gd name="T19" fmla="*/ 38 h 757"/>
              <a:gd name="T20" fmla="*/ 114 w 603"/>
              <a:gd name="T21" fmla="*/ 73 h 757"/>
              <a:gd name="T22" fmla="*/ 72 w 603"/>
              <a:gd name="T23" fmla="*/ 118 h 757"/>
              <a:gd name="T24" fmla="*/ 40 w 603"/>
              <a:gd name="T25" fmla="*/ 171 h 757"/>
              <a:gd name="T26" fmla="*/ 20 w 603"/>
              <a:gd name="T27" fmla="*/ 229 h 757"/>
              <a:gd name="T28" fmla="*/ 13 w 603"/>
              <a:gd name="T29" fmla="*/ 290 h 757"/>
              <a:gd name="T30" fmla="*/ 18 w 603"/>
              <a:gd name="T31" fmla="*/ 351 h 757"/>
              <a:gd name="T32" fmla="*/ 36 w 603"/>
              <a:gd name="T33" fmla="*/ 410 h 757"/>
              <a:gd name="T34" fmla="*/ 66 w 603"/>
              <a:gd name="T35" fmla="*/ 464 h 757"/>
              <a:gd name="T36" fmla="*/ 1 w 603"/>
              <a:gd name="T37" fmla="*/ 650 h 757"/>
              <a:gd name="T38" fmla="*/ 202 w 603"/>
              <a:gd name="T39" fmla="*/ 755 h 757"/>
              <a:gd name="T40" fmla="*/ 303 w 603"/>
              <a:gd name="T41" fmla="*/ 569 h 757"/>
              <a:gd name="T42" fmla="*/ 381 w 603"/>
              <a:gd name="T43" fmla="*/ 711 h 757"/>
              <a:gd name="T44" fmla="*/ 578 w 603"/>
              <a:gd name="T45" fmla="*/ 622 h 757"/>
              <a:gd name="T46" fmla="*/ 547 w 603"/>
              <a:gd name="T47" fmla="*/ 469 h 757"/>
              <a:gd name="T48" fmla="*/ 578 w 603"/>
              <a:gd name="T49" fmla="*/ 416 h 757"/>
              <a:gd name="T50" fmla="*/ 597 w 603"/>
              <a:gd name="T51" fmla="*/ 357 h 757"/>
              <a:gd name="T52" fmla="*/ 603 w 603"/>
              <a:gd name="T53" fmla="*/ 295 h 757"/>
              <a:gd name="T54" fmla="*/ 552 w 603"/>
              <a:gd name="T55" fmla="*/ 370 h 757"/>
              <a:gd name="T56" fmla="*/ 526 w 603"/>
              <a:gd name="T57" fmla="*/ 427 h 757"/>
              <a:gd name="T58" fmla="*/ 498 w 603"/>
              <a:gd name="T59" fmla="*/ 472 h 757"/>
              <a:gd name="T60" fmla="*/ 383 w 603"/>
              <a:gd name="T61" fmla="*/ 692 h 757"/>
              <a:gd name="T62" fmla="*/ 302 w 603"/>
              <a:gd name="T63" fmla="*/ 551 h 757"/>
              <a:gd name="T64" fmla="*/ 132 w 603"/>
              <a:gd name="T65" fmla="*/ 654 h 757"/>
              <a:gd name="T66" fmla="*/ 103 w 603"/>
              <a:gd name="T67" fmla="*/ 465 h 757"/>
              <a:gd name="T68" fmla="*/ 83 w 603"/>
              <a:gd name="T69" fmla="*/ 419 h 757"/>
              <a:gd name="T70" fmla="*/ 34 w 603"/>
              <a:gd name="T71" fmla="*/ 353 h 757"/>
              <a:gd name="T72" fmla="*/ 52 w 603"/>
              <a:gd name="T73" fmla="*/ 273 h 757"/>
              <a:gd name="T74" fmla="*/ 65 w 603"/>
              <a:gd name="T75" fmla="*/ 212 h 757"/>
              <a:gd name="T76" fmla="*/ 81 w 603"/>
              <a:gd name="T77" fmla="*/ 131 h 757"/>
              <a:gd name="T78" fmla="*/ 153 w 603"/>
              <a:gd name="T79" fmla="*/ 91 h 757"/>
              <a:gd name="T80" fmla="*/ 207 w 603"/>
              <a:gd name="T81" fmla="*/ 59 h 757"/>
              <a:gd name="T82" fmla="*/ 278 w 603"/>
              <a:gd name="T83" fmla="*/ 18 h 757"/>
              <a:gd name="T84" fmla="*/ 356 w 603"/>
              <a:gd name="T85" fmla="*/ 44 h 757"/>
              <a:gd name="T86" fmla="*/ 415 w 603"/>
              <a:gd name="T87" fmla="*/ 63 h 757"/>
              <a:gd name="T88" fmla="*/ 494 w 603"/>
              <a:gd name="T89" fmla="*/ 88 h 757"/>
              <a:gd name="T90" fmla="*/ 526 w 603"/>
              <a:gd name="T91" fmla="*/ 163 h 757"/>
              <a:gd name="T92" fmla="*/ 552 w 603"/>
              <a:gd name="T93" fmla="*/ 220 h 757"/>
              <a:gd name="T94" fmla="*/ 586 w 603"/>
              <a:gd name="T95" fmla="*/ 295 h 757"/>
              <a:gd name="T96" fmla="*/ 307 w 603"/>
              <a:gd name="T97" fmla="*/ 463 h 757"/>
              <a:gd name="T98" fmla="*/ 147 w 603"/>
              <a:gd name="T99" fmla="*/ 28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3" h="757">
                <a:moveTo>
                  <a:pt x="603" y="295"/>
                </a:moveTo>
                <a:cubicBezTo>
                  <a:pt x="603" y="293"/>
                  <a:pt x="602" y="291"/>
                  <a:pt x="601" y="290"/>
                </a:cubicBezTo>
                <a:cubicBezTo>
                  <a:pt x="576" y="267"/>
                  <a:pt x="576" y="267"/>
                  <a:pt x="576" y="267"/>
                </a:cubicBezTo>
                <a:cubicBezTo>
                  <a:pt x="596" y="239"/>
                  <a:pt x="596" y="239"/>
                  <a:pt x="596" y="239"/>
                </a:cubicBezTo>
                <a:cubicBezTo>
                  <a:pt x="597" y="237"/>
                  <a:pt x="597" y="235"/>
                  <a:pt x="597" y="233"/>
                </a:cubicBezTo>
                <a:cubicBezTo>
                  <a:pt x="596" y="232"/>
                  <a:pt x="595" y="230"/>
                  <a:pt x="593" y="229"/>
                </a:cubicBezTo>
                <a:cubicBezTo>
                  <a:pt x="564" y="211"/>
                  <a:pt x="564" y="211"/>
                  <a:pt x="564" y="211"/>
                </a:cubicBezTo>
                <a:cubicBezTo>
                  <a:pt x="578" y="180"/>
                  <a:pt x="578" y="180"/>
                  <a:pt x="578" y="180"/>
                </a:cubicBezTo>
                <a:cubicBezTo>
                  <a:pt x="578" y="178"/>
                  <a:pt x="578" y="176"/>
                  <a:pt x="578" y="175"/>
                </a:cubicBezTo>
                <a:cubicBezTo>
                  <a:pt x="577" y="173"/>
                  <a:pt x="575" y="171"/>
                  <a:pt x="573" y="171"/>
                </a:cubicBezTo>
                <a:cubicBezTo>
                  <a:pt x="541" y="160"/>
                  <a:pt x="541" y="160"/>
                  <a:pt x="541" y="160"/>
                </a:cubicBezTo>
                <a:cubicBezTo>
                  <a:pt x="548" y="126"/>
                  <a:pt x="548" y="126"/>
                  <a:pt x="548" y="126"/>
                </a:cubicBezTo>
                <a:cubicBezTo>
                  <a:pt x="548" y="124"/>
                  <a:pt x="548" y="122"/>
                  <a:pt x="547" y="121"/>
                </a:cubicBezTo>
                <a:cubicBezTo>
                  <a:pt x="545" y="119"/>
                  <a:pt x="544" y="118"/>
                  <a:pt x="542" y="118"/>
                </a:cubicBezTo>
                <a:cubicBezTo>
                  <a:pt x="508" y="114"/>
                  <a:pt x="508" y="114"/>
                  <a:pt x="508" y="114"/>
                </a:cubicBezTo>
                <a:cubicBezTo>
                  <a:pt x="507" y="80"/>
                  <a:pt x="507" y="80"/>
                  <a:pt x="507" y="80"/>
                </a:cubicBezTo>
                <a:cubicBezTo>
                  <a:pt x="507" y="78"/>
                  <a:pt x="507" y="76"/>
                  <a:pt x="505" y="75"/>
                </a:cubicBezTo>
                <a:cubicBezTo>
                  <a:pt x="504" y="73"/>
                  <a:pt x="502" y="73"/>
                  <a:pt x="500" y="73"/>
                </a:cubicBezTo>
                <a:cubicBezTo>
                  <a:pt x="466" y="76"/>
                  <a:pt x="466" y="76"/>
                  <a:pt x="466" y="76"/>
                </a:cubicBezTo>
                <a:cubicBezTo>
                  <a:pt x="458" y="43"/>
                  <a:pt x="458" y="43"/>
                  <a:pt x="458" y="43"/>
                </a:cubicBezTo>
                <a:cubicBezTo>
                  <a:pt x="458" y="41"/>
                  <a:pt x="457" y="39"/>
                  <a:pt x="455" y="38"/>
                </a:cubicBezTo>
                <a:cubicBezTo>
                  <a:pt x="453" y="37"/>
                  <a:pt x="451" y="37"/>
                  <a:pt x="449" y="38"/>
                </a:cubicBezTo>
                <a:cubicBezTo>
                  <a:pt x="417" y="48"/>
                  <a:pt x="417" y="48"/>
                  <a:pt x="417" y="48"/>
                </a:cubicBezTo>
                <a:cubicBezTo>
                  <a:pt x="403" y="17"/>
                  <a:pt x="403" y="17"/>
                  <a:pt x="403" y="17"/>
                </a:cubicBezTo>
                <a:cubicBezTo>
                  <a:pt x="402" y="15"/>
                  <a:pt x="400" y="14"/>
                  <a:pt x="398" y="13"/>
                </a:cubicBezTo>
                <a:cubicBezTo>
                  <a:pt x="397" y="13"/>
                  <a:pt x="395" y="13"/>
                  <a:pt x="393" y="14"/>
                </a:cubicBezTo>
                <a:cubicBezTo>
                  <a:pt x="363" y="30"/>
                  <a:pt x="363" y="30"/>
                  <a:pt x="363" y="30"/>
                </a:cubicBezTo>
                <a:cubicBezTo>
                  <a:pt x="343" y="3"/>
                  <a:pt x="343" y="3"/>
                  <a:pt x="343" y="3"/>
                </a:cubicBezTo>
                <a:cubicBezTo>
                  <a:pt x="342" y="2"/>
                  <a:pt x="340" y="0"/>
                  <a:pt x="338" y="0"/>
                </a:cubicBezTo>
                <a:cubicBezTo>
                  <a:pt x="336" y="0"/>
                  <a:pt x="334" y="1"/>
                  <a:pt x="332" y="2"/>
                </a:cubicBezTo>
                <a:cubicBezTo>
                  <a:pt x="307" y="24"/>
                  <a:pt x="307" y="24"/>
                  <a:pt x="307" y="24"/>
                </a:cubicBezTo>
                <a:cubicBezTo>
                  <a:pt x="281" y="2"/>
                  <a:pt x="281" y="2"/>
                  <a:pt x="281" y="2"/>
                </a:cubicBezTo>
                <a:cubicBezTo>
                  <a:pt x="280" y="1"/>
                  <a:pt x="278" y="0"/>
                  <a:pt x="276" y="0"/>
                </a:cubicBezTo>
                <a:cubicBezTo>
                  <a:pt x="274" y="0"/>
                  <a:pt x="272" y="2"/>
                  <a:pt x="271" y="3"/>
                </a:cubicBezTo>
                <a:cubicBezTo>
                  <a:pt x="251" y="30"/>
                  <a:pt x="251" y="30"/>
                  <a:pt x="251" y="30"/>
                </a:cubicBezTo>
                <a:cubicBezTo>
                  <a:pt x="221" y="14"/>
                  <a:pt x="221" y="14"/>
                  <a:pt x="221" y="14"/>
                </a:cubicBezTo>
                <a:cubicBezTo>
                  <a:pt x="219" y="13"/>
                  <a:pt x="217" y="13"/>
                  <a:pt x="215" y="13"/>
                </a:cubicBezTo>
                <a:cubicBezTo>
                  <a:pt x="213" y="14"/>
                  <a:pt x="212" y="15"/>
                  <a:pt x="211" y="17"/>
                </a:cubicBezTo>
                <a:cubicBezTo>
                  <a:pt x="197" y="48"/>
                  <a:pt x="197" y="48"/>
                  <a:pt x="197" y="48"/>
                </a:cubicBezTo>
                <a:cubicBezTo>
                  <a:pt x="164" y="38"/>
                  <a:pt x="164" y="38"/>
                  <a:pt x="164" y="38"/>
                </a:cubicBezTo>
                <a:cubicBezTo>
                  <a:pt x="162" y="37"/>
                  <a:pt x="160" y="37"/>
                  <a:pt x="159" y="38"/>
                </a:cubicBezTo>
                <a:cubicBezTo>
                  <a:pt x="157" y="39"/>
                  <a:pt x="156" y="41"/>
                  <a:pt x="155" y="43"/>
                </a:cubicBezTo>
                <a:cubicBezTo>
                  <a:pt x="148" y="76"/>
                  <a:pt x="148" y="76"/>
                  <a:pt x="148" y="76"/>
                </a:cubicBezTo>
                <a:cubicBezTo>
                  <a:pt x="114" y="73"/>
                  <a:pt x="114" y="73"/>
                  <a:pt x="114" y="73"/>
                </a:cubicBezTo>
                <a:cubicBezTo>
                  <a:pt x="112" y="73"/>
                  <a:pt x="110" y="73"/>
                  <a:pt x="109" y="75"/>
                </a:cubicBezTo>
                <a:cubicBezTo>
                  <a:pt x="107" y="76"/>
                  <a:pt x="106" y="78"/>
                  <a:pt x="106" y="80"/>
                </a:cubicBezTo>
                <a:cubicBezTo>
                  <a:pt x="106" y="114"/>
                  <a:pt x="106" y="114"/>
                  <a:pt x="106" y="114"/>
                </a:cubicBezTo>
                <a:cubicBezTo>
                  <a:pt x="72" y="118"/>
                  <a:pt x="72" y="118"/>
                  <a:pt x="72" y="118"/>
                </a:cubicBezTo>
                <a:cubicBezTo>
                  <a:pt x="70" y="118"/>
                  <a:pt x="68" y="119"/>
                  <a:pt x="67" y="121"/>
                </a:cubicBezTo>
                <a:cubicBezTo>
                  <a:pt x="66" y="122"/>
                  <a:pt x="65" y="124"/>
                  <a:pt x="66" y="126"/>
                </a:cubicBezTo>
                <a:cubicBezTo>
                  <a:pt x="73" y="160"/>
                  <a:pt x="73" y="160"/>
                  <a:pt x="73" y="160"/>
                </a:cubicBezTo>
                <a:cubicBezTo>
                  <a:pt x="40" y="171"/>
                  <a:pt x="40" y="171"/>
                  <a:pt x="40" y="171"/>
                </a:cubicBezTo>
                <a:cubicBezTo>
                  <a:pt x="38" y="171"/>
                  <a:pt x="37" y="173"/>
                  <a:pt x="36" y="175"/>
                </a:cubicBezTo>
                <a:cubicBezTo>
                  <a:pt x="35" y="176"/>
                  <a:pt x="35" y="178"/>
                  <a:pt x="36" y="180"/>
                </a:cubicBezTo>
                <a:cubicBezTo>
                  <a:pt x="50" y="211"/>
                  <a:pt x="50" y="211"/>
                  <a:pt x="50" y="211"/>
                </a:cubicBezTo>
                <a:cubicBezTo>
                  <a:pt x="20" y="229"/>
                  <a:pt x="20" y="229"/>
                  <a:pt x="20" y="229"/>
                </a:cubicBezTo>
                <a:cubicBezTo>
                  <a:pt x="19" y="230"/>
                  <a:pt x="17" y="232"/>
                  <a:pt x="17" y="233"/>
                </a:cubicBezTo>
                <a:cubicBezTo>
                  <a:pt x="17" y="235"/>
                  <a:pt x="17" y="237"/>
                  <a:pt x="18" y="239"/>
                </a:cubicBezTo>
                <a:cubicBezTo>
                  <a:pt x="38" y="267"/>
                  <a:pt x="38" y="267"/>
                  <a:pt x="38" y="267"/>
                </a:cubicBezTo>
                <a:cubicBezTo>
                  <a:pt x="13" y="290"/>
                  <a:pt x="13" y="290"/>
                  <a:pt x="13" y="290"/>
                </a:cubicBezTo>
                <a:cubicBezTo>
                  <a:pt x="11" y="291"/>
                  <a:pt x="10" y="293"/>
                  <a:pt x="10" y="295"/>
                </a:cubicBezTo>
                <a:cubicBezTo>
                  <a:pt x="10" y="297"/>
                  <a:pt x="11" y="299"/>
                  <a:pt x="13" y="300"/>
                </a:cubicBezTo>
                <a:cubicBezTo>
                  <a:pt x="38" y="323"/>
                  <a:pt x="38" y="323"/>
                  <a:pt x="38" y="323"/>
                </a:cubicBezTo>
                <a:cubicBezTo>
                  <a:pt x="18" y="351"/>
                  <a:pt x="18" y="351"/>
                  <a:pt x="18" y="351"/>
                </a:cubicBezTo>
                <a:cubicBezTo>
                  <a:pt x="17" y="353"/>
                  <a:pt x="17" y="355"/>
                  <a:pt x="17" y="357"/>
                </a:cubicBezTo>
                <a:cubicBezTo>
                  <a:pt x="17" y="359"/>
                  <a:pt x="19" y="360"/>
                  <a:pt x="20" y="361"/>
                </a:cubicBezTo>
                <a:cubicBezTo>
                  <a:pt x="50" y="379"/>
                  <a:pt x="50" y="379"/>
                  <a:pt x="50" y="379"/>
                </a:cubicBezTo>
                <a:cubicBezTo>
                  <a:pt x="36" y="410"/>
                  <a:pt x="36" y="410"/>
                  <a:pt x="36" y="410"/>
                </a:cubicBezTo>
                <a:cubicBezTo>
                  <a:pt x="35" y="412"/>
                  <a:pt x="35" y="414"/>
                  <a:pt x="36" y="416"/>
                </a:cubicBezTo>
                <a:cubicBezTo>
                  <a:pt x="37" y="417"/>
                  <a:pt x="38" y="419"/>
                  <a:pt x="40" y="419"/>
                </a:cubicBezTo>
                <a:cubicBezTo>
                  <a:pt x="73" y="430"/>
                  <a:pt x="73" y="430"/>
                  <a:pt x="73" y="430"/>
                </a:cubicBezTo>
                <a:cubicBezTo>
                  <a:pt x="66" y="464"/>
                  <a:pt x="66" y="464"/>
                  <a:pt x="66" y="464"/>
                </a:cubicBezTo>
                <a:cubicBezTo>
                  <a:pt x="65" y="466"/>
                  <a:pt x="66" y="468"/>
                  <a:pt x="67" y="469"/>
                </a:cubicBezTo>
                <a:cubicBezTo>
                  <a:pt x="68" y="471"/>
                  <a:pt x="70" y="472"/>
                  <a:pt x="72" y="472"/>
                </a:cubicBezTo>
                <a:cubicBezTo>
                  <a:pt x="87" y="474"/>
                  <a:pt x="87" y="474"/>
                  <a:pt x="87" y="474"/>
                </a:cubicBezTo>
                <a:cubicBezTo>
                  <a:pt x="1" y="650"/>
                  <a:pt x="1" y="650"/>
                  <a:pt x="1" y="650"/>
                </a:cubicBezTo>
                <a:cubicBezTo>
                  <a:pt x="0" y="652"/>
                  <a:pt x="0" y="654"/>
                  <a:pt x="1" y="656"/>
                </a:cubicBezTo>
                <a:cubicBezTo>
                  <a:pt x="3" y="658"/>
                  <a:pt x="5" y="660"/>
                  <a:pt x="7" y="660"/>
                </a:cubicBezTo>
                <a:cubicBezTo>
                  <a:pt x="124" y="665"/>
                  <a:pt x="124" y="665"/>
                  <a:pt x="124" y="665"/>
                </a:cubicBezTo>
                <a:cubicBezTo>
                  <a:pt x="202" y="755"/>
                  <a:pt x="202" y="755"/>
                  <a:pt x="202" y="755"/>
                </a:cubicBezTo>
                <a:cubicBezTo>
                  <a:pt x="203" y="756"/>
                  <a:pt x="205" y="757"/>
                  <a:pt x="207" y="757"/>
                </a:cubicBezTo>
                <a:cubicBezTo>
                  <a:pt x="208" y="757"/>
                  <a:pt x="208" y="757"/>
                  <a:pt x="208" y="757"/>
                </a:cubicBezTo>
                <a:cubicBezTo>
                  <a:pt x="211" y="757"/>
                  <a:pt x="213" y="755"/>
                  <a:pt x="214" y="753"/>
                </a:cubicBezTo>
                <a:cubicBezTo>
                  <a:pt x="303" y="569"/>
                  <a:pt x="303" y="569"/>
                  <a:pt x="303" y="569"/>
                </a:cubicBezTo>
                <a:cubicBezTo>
                  <a:pt x="307" y="566"/>
                  <a:pt x="307" y="566"/>
                  <a:pt x="307" y="566"/>
                </a:cubicBezTo>
                <a:cubicBezTo>
                  <a:pt x="314" y="572"/>
                  <a:pt x="314" y="572"/>
                  <a:pt x="314" y="572"/>
                </a:cubicBezTo>
                <a:cubicBezTo>
                  <a:pt x="375" y="707"/>
                  <a:pt x="375" y="707"/>
                  <a:pt x="375" y="707"/>
                </a:cubicBezTo>
                <a:cubicBezTo>
                  <a:pt x="376" y="709"/>
                  <a:pt x="378" y="711"/>
                  <a:pt x="381" y="711"/>
                </a:cubicBezTo>
                <a:cubicBezTo>
                  <a:pt x="383" y="712"/>
                  <a:pt x="385" y="711"/>
                  <a:pt x="387" y="709"/>
                </a:cubicBezTo>
                <a:cubicBezTo>
                  <a:pt x="459" y="626"/>
                  <a:pt x="459" y="626"/>
                  <a:pt x="459" y="626"/>
                </a:cubicBezTo>
                <a:cubicBezTo>
                  <a:pt x="572" y="625"/>
                  <a:pt x="572" y="625"/>
                  <a:pt x="572" y="625"/>
                </a:cubicBezTo>
                <a:cubicBezTo>
                  <a:pt x="574" y="625"/>
                  <a:pt x="576" y="624"/>
                  <a:pt x="578" y="622"/>
                </a:cubicBezTo>
                <a:cubicBezTo>
                  <a:pt x="579" y="620"/>
                  <a:pt x="579" y="617"/>
                  <a:pt x="578" y="615"/>
                </a:cubicBezTo>
                <a:cubicBezTo>
                  <a:pt x="515" y="475"/>
                  <a:pt x="515" y="475"/>
                  <a:pt x="515" y="475"/>
                </a:cubicBezTo>
                <a:cubicBezTo>
                  <a:pt x="542" y="472"/>
                  <a:pt x="542" y="472"/>
                  <a:pt x="542" y="472"/>
                </a:cubicBezTo>
                <a:cubicBezTo>
                  <a:pt x="544" y="472"/>
                  <a:pt x="545" y="471"/>
                  <a:pt x="547" y="469"/>
                </a:cubicBezTo>
                <a:cubicBezTo>
                  <a:pt x="548" y="468"/>
                  <a:pt x="548" y="466"/>
                  <a:pt x="548" y="464"/>
                </a:cubicBezTo>
                <a:cubicBezTo>
                  <a:pt x="541" y="430"/>
                  <a:pt x="541" y="430"/>
                  <a:pt x="541" y="430"/>
                </a:cubicBezTo>
                <a:cubicBezTo>
                  <a:pt x="573" y="419"/>
                  <a:pt x="573" y="419"/>
                  <a:pt x="573" y="419"/>
                </a:cubicBezTo>
                <a:cubicBezTo>
                  <a:pt x="575" y="419"/>
                  <a:pt x="577" y="417"/>
                  <a:pt x="578" y="416"/>
                </a:cubicBezTo>
                <a:cubicBezTo>
                  <a:pt x="578" y="414"/>
                  <a:pt x="578" y="412"/>
                  <a:pt x="578" y="410"/>
                </a:cubicBezTo>
                <a:cubicBezTo>
                  <a:pt x="564" y="379"/>
                  <a:pt x="564" y="379"/>
                  <a:pt x="564" y="379"/>
                </a:cubicBezTo>
                <a:cubicBezTo>
                  <a:pt x="593" y="361"/>
                  <a:pt x="593" y="361"/>
                  <a:pt x="593" y="361"/>
                </a:cubicBezTo>
                <a:cubicBezTo>
                  <a:pt x="595" y="360"/>
                  <a:pt x="596" y="359"/>
                  <a:pt x="597" y="357"/>
                </a:cubicBezTo>
                <a:cubicBezTo>
                  <a:pt x="597" y="355"/>
                  <a:pt x="597" y="353"/>
                  <a:pt x="596" y="351"/>
                </a:cubicBezTo>
                <a:cubicBezTo>
                  <a:pt x="576" y="323"/>
                  <a:pt x="576" y="323"/>
                  <a:pt x="576" y="323"/>
                </a:cubicBezTo>
                <a:cubicBezTo>
                  <a:pt x="601" y="300"/>
                  <a:pt x="601" y="300"/>
                  <a:pt x="601" y="300"/>
                </a:cubicBezTo>
                <a:cubicBezTo>
                  <a:pt x="602" y="299"/>
                  <a:pt x="603" y="297"/>
                  <a:pt x="603" y="295"/>
                </a:cubicBezTo>
                <a:close/>
                <a:moveTo>
                  <a:pt x="562" y="317"/>
                </a:moveTo>
                <a:cubicBezTo>
                  <a:pt x="559" y="320"/>
                  <a:pt x="559" y="324"/>
                  <a:pt x="561" y="326"/>
                </a:cubicBezTo>
                <a:cubicBezTo>
                  <a:pt x="580" y="353"/>
                  <a:pt x="580" y="353"/>
                  <a:pt x="580" y="353"/>
                </a:cubicBezTo>
                <a:cubicBezTo>
                  <a:pt x="552" y="370"/>
                  <a:pt x="552" y="370"/>
                  <a:pt x="552" y="370"/>
                </a:cubicBezTo>
                <a:cubicBezTo>
                  <a:pt x="549" y="372"/>
                  <a:pt x="547" y="375"/>
                  <a:pt x="549" y="379"/>
                </a:cubicBezTo>
                <a:cubicBezTo>
                  <a:pt x="562" y="409"/>
                  <a:pt x="562" y="409"/>
                  <a:pt x="562" y="409"/>
                </a:cubicBezTo>
                <a:cubicBezTo>
                  <a:pt x="531" y="419"/>
                  <a:pt x="531" y="419"/>
                  <a:pt x="531" y="419"/>
                </a:cubicBezTo>
                <a:cubicBezTo>
                  <a:pt x="527" y="420"/>
                  <a:pt x="526" y="424"/>
                  <a:pt x="526" y="427"/>
                </a:cubicBezTo>
                <a:cubicBezTo>
                  <a:pt x="533" y="459"/>
                  <a:pt x="533" y="459"/>
                  <a:pt x="533" y="459"/>
                </a:cubicBezTo>
                <a:cubicBezTo>
                  <a:pt x="504" y="462"/>
                  <a:pt x="504" y="462"/>
                  <a:pt x="504" y="462"/>
                </a:cubicBezTo>
                <a:cubicBezTo>
                  <a:pt x="501" y="463"/>
                  <a:pt x="499" y="464"/>
                  <a:pt x="498" y="466"/>
                </a:cubicBezTo>
                <a:cubicBezTo>
                  <a:pt x="497" y="468"/>
                  <a:pt x="497" y="470"/>
                  <a:pt x="498" y="472"/>
                </a:cubicBezTo>
                <a:cubicBezTo>
                  <a:pt x="561" y="611"/>
                  <a:pt x="561" y="611"/>
                  <a:pt x="561" y="611"/>
                </a:cubicBezTo>
                <a:cubicBezTo>
                  <a:pt x="456" y="612"/>
                  <a:pt x="456" y="612"/>
                  <a:pt x="456" y="612"/>
                </a:cubicBezTo>
                <a:cubicBezTo>
                  <a:pt x="454" y="612"/>
                  <a:pt x="452" y="612"/>
                  <a:pt x="451" y="614"/>
                </a:cubicBezTo>
                <a:cubicBezTo>
                  <a:pt x="383" y="692"/>
                  <a:pt x="383" y="692"/>
                  <a:pt x="383" y="692"/>
                </a:cubicBezTo>
                <a:cubicBezTo>
                  <a:pt x="326" y="564"/>
                  <a:pt x="326" y="564"/>
                  <a:pt x="326" y="564"/>
                </a:cubicBezTo>
                <a:cubicBezTo>
                  <a:pt x="325" y="563"/>
                  <a:pt x="325" y="563"/>
                  <a:pt x="324" y="562"/>
                </a:cubicBezTo>
                <a:cubicBezTo>
                  <a:pt x="311" y="551"/>
                  <a:pt x="311" y="551"/>
                  <a:pt x="311" y="551"/>
                </a:cubicBezTo>
                <a:cubicBezTo>
                  <a:pt x="309" y="549"/>
                  <a:pt x="305" y="549"/>
                  <a:pt x="302" y="551"/>
                </a:cubicBezTo>
                <a:cubicBezTo>
                  <a:pt x="293" y="559"/>
                  <a:pt x="293" y="559"/>
                  <a:pt x="293" y="559"/>
                </a:cubicBezTo>
                <a:cubicBezTo>
                  <a:pt x="292" y="560"/>
                  <a:pt x="292" y="561"/>
                  <a:pt x="291" y="561"/>
                </a:cubicBezTo>
                <a:cubicBezTo>
                  <a:pt x="206" y="737"/>
                  <a:pt x="206" y="737"/>
                  <a:pt x="206" y="737"/>
                </a:cubicBezTo>
                <a:cubicBezTo>
                  <a:pt x="132" y="654"/>
                  <a:pt x="132" y="654"/>
                  <a:pt x="132" y="654"/>
                </a:cubicBezTo>
                <a:cubicBezTo>
                  <a:pt x="131" y="652"/>
                  <a:pt x="129" y="651"/>
                  <a:pt x="127" y="651"/>
                </a:cubicBezTo>
                <a:cubicBezTo>
                  <a:pt x="18" y="646"/>
                  <a:pt x="18" y="646"/>
                  <a:pt x="18" y="646"/>
                </a:cubicBezTo>
                <a:cubicBezTo>
                  <a:pt x="104" y="471"/>
                  <a:pt x="104" y="471"/>
                  <a:pt x="104" y="471"/>
                </a:cubicBezTo>
                <a:cubicBezTo>
                  <a:pt x="105" y="469"/>
                  <a:pt x="105" y="467"/>
                  <a:pt x="103" y="465"/>
                </a:cubicBezTo>
                <a:cubicBezTo>
                  <a:pt x="102" y="463"/>
                  <a:pt x="100" y="461"/>
                  <a:pt x="98" y="461"/>
                </a:cubicBezTo>
                <a:cubicBezTo>
                  <a:pt x="81" y="459"/>
                  <a:pt x="81" y="459"/>
                  <a:pt x="81" y="459"/>
                </a:cubicBezTo>
                <a:cubicBezTo>
                  <a:pt x="87" y="427"/>
                  <a:pt x="87" y="427"/>
                  <a:pt x="87" y="427"/>
                </a:cubicBezTo>
                <a:cubicBezTo>
                  <a:pt x="88" y="424"/>
                  <a:pt x="86" y="420"/>
                  <a:pt x="83" y="419"/>
                </a:cubicBezTo>
                <a:cubicBezTo>
                  <a:pt x="52" y="409"/>
                  <a:pt x="52" y="409"/>
                  <a:pt x="52" y="409"/>
                </a:cubicBezTo>
                <a:cubicBezTo>
                  <a:pt x="65" y="379"/>
                  <a:pt x="65" y="379"/>
                  <a:pt x="65" y="379"/>
                </a:cubicBezTo>
                <a:cubicBezTo>
                  <a:pt x="66" y="375"/>
                  <a:pt x="65" y="372"/>
                  <a:pt x="62" y="370"/>
                </a:cubicBezTo>
                <a:cubicBezTo>
                  <a:pt x="34" y="353"/>
                  <a:pt x="34" y="353"/>
                  <a:pt x="34" y="353"/>
                </a:cubicBezTo>
                <a:cubicBezTo>
                  <a:pt x="53" y="326"/>
                  <a:pt x="53" y="326"/>
                  <a:pt x="53" y="326"/>
                </a:cubicBezTo>
                <a:cubicBezTo>
                  <a:pt x="55" y="324"/>
                  <a:pt x="54" y="320"/>
                  <a:pt x="52" y="317"/>
                </a:cubicBezTo>
                <a:cubicBezTo>
                  <a:pt x="28" y="295"/>
                  <a:pt x="28" y="295"/>
                  <a:pt x="28" y="295"/>
                </a:cubicBezTo>
                <a:cubicBezTo>
                  <a:pt x="52" y="273"/>
                  <a:pt x="52" y="273"/>
                  <a:pt x="52" y="273"/>
                </a:cubicBezTo>
                <a:cubicBezTo>
                  <a:pt x="54" y="270"/>
                  <a:pt x="55" y="267"/>
                  <a:pt x="53" y="264"/>
                </a:cubicBezTo>
                <a:cubicBezTo>
                  <a:pt x="34" y="237"/>
                  <a:pt x="34" y="237"/>
                  <a:pt x="34" y="237"/>
                </a:cubicBezTo>
                <a:cubicBezTo>
                  <a:pt x="62" y="220"/>
                  <a:pt x="62" y="220"/>
                  <a:pt x="62" y="220"/>
                </a:cubicBezTo>
                <a:cubicBezTo>
                  <a:pt x="65" y="219"/>
                  <a:pt x="66" y="215"/>
                  <a:pt x="65" y="212"/>
                </a:cubicBezTo>
                <a:cubicBezTo>
                  <a:pt x="52" y="182"/>
                  <a:pt x="52" y="182"/>
                  <a:pt x="52" y="182"/>
                </a:cubicBezTo>
                <a:cubicBezTo>
                  <a:pt x="83" y="171"/>
                  <a:pt x="83" y="171"/>
                  <a:pt x="83" y="171"/>
                </a:cubicBezTo>
                <a:cubicBezTo>
                  <a:pt x="86" y="170"/>
                  <a:pt x="88" y="167"/>
                  <a:pt x="87" y="163"/>
                </a:cubicBezTo>
                <a:cubicBezTo>
                  <a:pt x="81" y="131"/>
                  <a:pt x="81" y="131"/>
                  <a:pt x="81" y="131"/>
                </a:cubicBezTo>
                <a:cubicBezTo>
                  <a:pt x="114" y="127"/>
                  <a:pt x="114" y="127"/>
                  <a:pt x="114" y="127"/>
                </a:cubicBezTo>
                <a:cubicBezTo>
                  <a:pt x="117" y="127"/>
                  <a:pt x="120" y="124"/>
                  <a:pt x="120" y="120"/>
                </a:cubicBezTo>
                <a:cubicBezTo>
                  <a:pt x="120" y="88"/>
                  <a:pt x="120" y="88"/>
                  <a:pt x="120" y="88"/>
                </a:cubicBezTo>
                <a:cubicBezTo>
                  <a:pt x="153" y="91"/>
                  <a:pt x="153" y="91"/>
                  <a:pt x="153" y="91"/>
                </a:cubicBezTo>
                <a:cubicBezTo>
                  <a:pt x="156" y="91"/>
                  <a:pt x="159" y="89"/>
                  <a:pt x="160" y="85"/>
                </a:cubicBezTo>
                <a:cubicBezTo>
                  <a:pt x="167" y="53"/>
                  <a:pt x="167" y="53"/>
                  <a:pt x="167" y="53"/>
                </a:cubicBezTo>
                <a:cubicBezTo>
                  <a:pt x="198" y="63"/>
                  <a:pt x="198" y="63"/>
                  <a:pt x="198" y="63"/>
                </a:cubicBezTo>
                <a:cubicBezTo>
                  <a:pt x="202" y="64"/>
                  <a:pt x="205" y="63"/>
                  <a:pt x="207" y="59"/>
                </a:cubicBezTo>
                <a:cubicBezTo>
                  <a:pt x="221" y="30"/>
                  <a:pt x="221" y="30"/>
                  <a:pt x="221" y="30"/>
                </a:cubicBezTo>
                <a:cubicBezTo>
                  <a:pt x="249" y="46"/>
                  <a:pt x="249" y="46"/>
                  <a:pt x="249" y="46"/>
                </a:cubicBezTo>
                <a:cubicBezTo>
                  <a:pt x="252" y="47"/>
                  <a:pt x="256" y="47"/>
                  <a:pt x="258" y="44"/>
                </a:cubicBezTo>
                <a:cubicBezTo>
                  <a:pt x="278" y="18"/>
                  <a:pt x="278" y="18"/>
                  <a:pt x="278" y="18"/>
                </a:cubicBezTo>
                <a:cubicBezTo>
                  <a:pt x="302" y="39"/>
                  <a:pt x="302" y="39"/>
                  <a:pt x="302" y="39"/>
                </a:cubicBezTo>
                <a:cubicBezTo>
                  <a:pt x="305" y="41"/>
                  <a:pt x="309" y="41"/>
                  <a:pt x="311" y="39"/>
                </a:cubicBezTo>
                <a:cubicBezTo>
                  <a:pt x="336" y="18"/>
                  <a:pt x="336" y="18"/>
                  <a:pt x="336" y="18"/>
                </a:cubicBezTo>
                <a:cubicBezTo>
                  <a:pt x="356" y="44"/>
                  <a:pt x="356" y="44"/>
                  <a:pt x="356" y="44"/>
                </a:cubicBezTo>
                <a:cubicBezTo>
                  <a:pt x="358" y="47"/>
                  <a:pt x="361" y="47"/>
                  <a:pt x="365" y="46"/>
                </a:cubicBezTo>
                <a:cubicBezTo>
                  <a:pt x="393" y="30"/>
                  <a:pt x="393" y="30"/>
                  <a:pt x="393" y="30"/>
                </a:cubicBezTo>
                <a:cubicBezTo>
                  <a:pt x="407" y="59"/>
                  <a:pt x="407" y="59"/>
                  <a:pt x="407" y="59"/>
                </a:cubicBezTo>
                <a:cubicBezTo>
                  <a:pt x="408" y="63"/>
                  <a:pt x="412" y="64"/>
                  <a:pt x="415" y="63"/>
                </a:cubicBezTo>
                <a:cubicBezTo>
                  <a:pt x="446" y="53"/>
                  <a:pt x="446" y="53"/>
                  <a:pt x="446" y="53"/>
                </a:cubicBezTo>
                <a:cubicBezTo>
                  <a:pt x="454" y="85"/>
                  <a:pt x="454" y="85"/>
                  <a:pt x="454" y="85"/>
                </a:cubicBezTo>
                <a:cubicBezTo>
                  <a:pt x="454" y="89"/>
                  <a:pt x="457" y="91"/>
                  <a:pt x="461" y="91"/>
                </a:cubicBezTo>
                <a:cubicBezTo>
                  <a:pt x="494" y="88"/>
                  <a:pt x="494" y="88"/>
                  <a:pt x="494" y="88"/>
                </a:cubicBezTo>
                <a:cubicBezTo>
                  <a:pt x="494" y="120"/>
                  <a:pt x="494" y="120"/>
                  <a:pt x="494" y="120"/>
                </a:cubicBezTo>
                <a:cubicBezTo>
                  <a:pt x="494" y="124"/>
                  <a:pt x="497" y="127"/>
                  <a:pt x="500" y="127"/>
                </a:cubicBezTo>
                <a:cubicBezTo>
                  <a:pt x="533" y="131"/>
                  <a:pt x="533" y="131"/>
                  <a:pt x="533" y="131"/>
                </a:cubicBezTo>
                <a:cubicBezTo>
                  <a:pt x="526" y="163"/>
                  <a:pt x="526" y="163"/>
                  <a:pt x="526" y="163"/>
                </a:cubicBezTo>
                <a:cubicBezTo>
                  <a:pt x="526" y="167"/>
                  <a:pt x="527" y="170"/>
                  <a:pt x="531" y="171"/>
                </a:cubicBezTo>
                <a:cubicBezTo>
                  <a:pt x="562" y="182"/>
                  <a:pt x="562" y="182"/>
                  <a:pt x="562" y="182"/>
                </a:cubicBezTo>
                <a:cubicBezTo>
                  <a:pt x="549" y="212"/>
                  <a:pt x="549" y="212"/>
                  <a:pt x="549" y="212"/>
                </a:cubicBezTo>
                <a:cubicBezTo>
                  <a:pt x="547" y="215"/>
                  <a:pt x="549" y="219"/>
                  <a:pt x="552" y="220"/>
                </a:cubicBezTo>
                <a:cubicBezTo>
                  <a:pt x="580" y="237"/>
                  <a:pt x="580" y="237"/>
                  <a:pt x="580" y="237"/>
                </a:cubicBezTo>
                <a:cubicBezTo>
                  <a:pt x="561" y="264"/>
                  <a:pt x="561" y="264"/>
                  <a:pt x="561" y="264"/>
                </a:cubicBezTo>
                <a:cubicBezTo>
                  <a:pt x="559" y="267"/>
                  <a:pt x="559" y="270"/>
                  <a:pt x="562" y="273"/>
                </a:cubicBezTo>
                <a:cubicBezTo>
                  <a:pt x="586" y="295"/>
                  <a:pt x="586" y="295"/>
                  <a:pt x="586" y="295"/>
                </a:cubicBezTo>
                <a:lnTo>
                  <a:pt x="562" y="317"/>
                </a:lnTo>
                <a:close/>
                <a:moveTo>
                  <a:pt x="307" y="116"/>
                </a:moveTo>
                <a:cubicBezTo>
                  <a:pt x="211" y="116"/>
                  <a:pt x="133" y="193"/>
                  <a:pt x="133" y="289"/>
                </a:cubicBezTo>
                <a:cubicBezTo>
                  <a:pt x="133" y="385"/>
                  <a:pt x="211" y="463"/>
                  <a:pt x="307" y="463"/>
                </a:cubicBezTo>
                <a:cubicBezTo>
                  <a:pt x="403" y="463"/>
                  <a:pt x="480" y="385"/>
                  <a:pt x="480" y="289"/>
                </a:cubicBezTo>
                <a:cubicBezTo>
                  <a:pt x="480" y="193"/>
                  <a:pt x="403" y="116"/>
                  <a:pt x="307" y="116"/>
                </a:cubicBezTo>
                <a:close/>
                <a:moveTo>
                  <a:pt x="307" y="449"/>
                </a:moveTo>
                <a:cubicBezTo>
                  <a:pt x="219" y="449"/>
                  <a:pt x="147" y="377"/>
                  <a:pt x="147" y="289"/>
                </a:cubicBezTo>
                <a:cubicBezTo>
                  <a:pt x="147" y="201"/>
                  <a:pt x="219" y="130"/>
                  <a:pt x="307" y="130"/>
                </a:cubicBezTo>
                <a:cubicBezTo>
                  <a:pt x="395" y="130"/>
                  <a:pt x="466" y="201"/>
                  <a:pt x="466" y="289"/>
                </a:cubicBezTo>
                <a:cubicBezTo>
                  <a:pt x="466" y="377"/>
                  <a:pt x="395" y="449"/>
                  <a:pt x="307" y="449"/>
                </a:cubicBezTo>
                <a:close/>
              </a:path>
            </a:pathLst>
          </a:custGeom>
          <a:solidFill>
            <a:schemeClr val="tx2"/>
          </a:solidFill>
          <a:ln>
            <a:solidFill>
              <a:schemeClr val="accent1"/>
            </a:solidFill>
          </a:ln>
        </p:spPr>
        <p:txBody>
          <a:bodyPr vert="horz" wrap="square" lIns="51434" tIns="25718" rIns="51434" bIns="25718" numCol="1" anchor="t" anchorCtr="0" compatLnSpc="1">
            <a:prstTxWarp prst="textNoShape">
              <a:avLst/>
            </a:prstTxWarp>
          </a:bodyPr>
          <a:lstStyle/>
          <a:p>
            <a:endParaRPr lang="en-US" sz="1100">
              <a:latin typeface="EYInterstate Light" panose="02000506000000020004" pitchFamily="2" charset="0"/>
            </a:endParaRPr>
          </a:p>
        </p:txBody>
      </p:sp>
    </p:spTree>
    <p:extLst>
      <p:ext uri="{BB962C8B-B14F-4D97-AF65-F5344CB8AC3E}">
        <p14:creationId xmlns:p14="http://schemas.microsoft.com/office/powerpoint/2010/main" val="125769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0180" y="2151415"/>
            <a:ext cx="8472196" cy="2143151"/>
          </a:xfrm>
          <a:prstGeom prst="rect">
            <a:avLst/>
          </a:prstGeom>
        </p:spPr>
        <p:txBody>
          <a:bodyPr wrap="square">
            <a:spAutoFit/>
          </a:bodyPr>
          <a:lstStyle/>
          <a:p>
            <a:pPr algn="ctr">
              <a:lnSpc>
                <a:spcPct val="175000"/>
              </a:lnSpc>
            </a:pPr>
            <a:r>
              <a:rPr lang="en-CA" sz="3000" b="1" spc="-60" dirty="0">
                <a:solidFill>
                  <a:schemeClr val="bg1"/>
                </a:solidFill>
                <a:latin typeface="EYInterstate Light" panose="02000506000000020004" pitchFamily="2" charset="0"/>
              </a:rPr>
              <a:t>“Customers will never love a company until its employees love it first.” </a:t>
            </a:r>
          </a:p>
          <a:p>
            <a:pPr algn="ctr">
              <a:lnSpc>
                <a:spcPct val="120000"/>
              </a:lnSpc>
              <a:spcBef>
                <a:spcPts val="800"/>
              </a:spcBef>
            </a:pPr>
            <a:r>
              <a:rPr lang="en-CA" i="1" cap="all" dirty="0">
                <a:solidFill>
                  <a:srgbClr val="C00000"/>
                </a:solidFill>
                <a:latin typeface="EYInterstate Light" panose="02000506000000020004" pitchFamily="2" charset="0"/>
              </a:rPr>
              <a:t>Simon Sinek </a:t>
            </a:r>
          </a:p>
        </p:txBody>
      </p:sp>
    </p:spTree>
    <p:extLst>
      <p:ext uri="{BB962C8B-B14F-4D97-AF65-F5344CB8AC3E}">
        <p14:creationId xmlns:p14="http://schemas.microsoft.com/office/powerpoint/2010/main" val="25645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2" cstate="print">
            <a:extLst>
              <a:ext uri="{28A0092B-C50C-407E-A947-70E740481C1C}">
                <a14:useLocalDpi xmlns:a14="http://schemas.microsoft.com/office/drawing/2010/main" val="0"/>
              </a:ext>
            </a:extLst>
          </a:blip>
          <a:srcRect l="4411" t="9340" r="51" b="10111"/>
          <a:stretch/>
        </p:blipFill>
        <p:spPr>
          <a:xfrm>
            <a:off x="-43543" y="0"/>
            <a:ext cx="12260943" cy="6886020"/>
          </a:xfrm>
          <a:prstGeom prst="rect">
            <a:avLst/>
          </a:prstGeom>
        </p:spPr>
      </p:pic>
      <p:sp>
        <p:nvSpPr>
          <p:cNvPr id="42" name="Freeform 41"/>
          <p:cNvSpPr/>
          <p:nvPr/>
        </p:nvSpPr>
        <p:spPr>
          <a:xfrm flipH="1">
            <a:off x="9816808"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flipH="1">
            <a:off x="10745494" y="38462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4" name="Freeform 43"/>
          <p:cNvSpPr/>
          <p:nvPr/>
        </p:nvSpPr>
        <p:spPr>
          <a:xfrm>
            <a:off x="8494061"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flipH="1">
            <a:off x="8667096"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6" name="Freeform 45"/>
          <p:cNvSpPr/>
          <p:nvPr/>
        </p:nvSpPr>
        <p:spPr>
          <a:xfrm>
            <a:off x="5914835" y="3019592"/>
            <a:ext cx="204396" cy="3861996"/>
          </a:xfrm>
          <a:custGeom>
            <a:avLst/>
            <a:gdLst>
              <a:gd name="connsiteX0" fmla="*/ 204396 w 204396"/>
              <a:gd name="connsiteY0" fmla="*/ 3861996 h 3861996"/>
              <a:gd name="connsiteX1" fmla="*/ 204396 w 204396"/>
              <a:gd name="connsiteY1" fmla="*/ 204396 h 3861996"/>
              <a:gd name="connsiteX2" fmla="*/ 0 w 204396"/>
              <a:gd name="connsiteY2" fmla="*/ 0 h 3861996"/>
            </a:gdLst>
            <a:ahLst/>
            <a:cxnLst>
              <a:cxn ang="0">
                <a:pos x="connsiteX0" y="connsiteY0"/>
              </a:cxn>
              <a:cxn ang="0">
                <a:pos x="connsiteX1" y="connsiteY1"/>
              </a:cxn>
              <a:cxn ang="0">
                <a:pos x="connsiteX2" y="connsiteY2"/>
              </a:cxn>
            </a:cxnLst>
            <a:rect l="l" t="t" r="r" b="b"/>
            <a:pathLst>
              <a:path w="204396" h="3861996">
                <a:moveTo>
                  <a:pt x="204396" y="3861996"/>
                </a:moveTo>
                <a:lnTo>
                  <a:pt x="204396" y="204396"/>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p:cNvSpPr/>
          <p:nvPr/>
        </p:nvSpPr>
        <p:spPr>
          <a:xfrm flipH="1">
            <a:off x="5635434" y="2740191"/>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8" name="Oval 47"/>
          <p:cNvSpPr/>
          <p:nvPr/>
        </p:nvSpPr>
        <p:spPr>
          <a:xfrm>
            <a:off x="4490201"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9" name="Freeform 48"/>
          <p:cNvSpPr/>
          <p:nvPr/>
        </p:nvSpPr>
        <p:spPr>
          <a:xfrm>
            <a:off x="4780200"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Freeform 49"/>
          <p:cNvSpPr/>
          <p:nvPr/>
        </p:nvSpPr>
        <p:spPr>
          <a:xfrm flipH="1">
            <a:off x="3520403"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3239417"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2" name="Oval 51"/>
          <p:cNvSpPr/>
          <p:nvPr/>
        </p:nvSpPr>
        <p:spPr>
          <a:xfrm>
            <a:off x="6845197"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3" name="Freeform 52"/>
          <p:cNvSpPr/>
          <p:nvPr/>
        </p:nvSpPr>
        <p:spPr>
          <a:xfrm>
            <a:off x="7135196"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Freeform 53"/>
          <p:cNvSpPr/>
          <p:nvPr/>
        </p:nvSpPr>
        <p:spPr>
          <a:xfrm rot="10800000">
            <a:off x="-55426" y="-13271"/>
            <a:ext cx="12276000" cy="1786595"/>
          </a:xfrm>
          <a:custGeom>
            <a:avLst/>
            <a:gdLst>
              <a:gd name="connsiteX0" fmla="*/ 12198350 w 12217400"/>
              <a:gd name="connsiteY0" fmla="*/ 1786595 h 1786595"/>
              <a:gd name="connsiteX1" fmla="*/ 0 w 12217400"/>
              <a:gd name="connsiteY1" fmla="*/ 1786595 h 1786595"/>
              <a:gd name="connsiteX2" fmla="*/ 0 w 12217400"/>
              <a:gd name="connsiteY2" fmla="*/ 1017981 h 1786595"/>
              <a:gd name="connsiteX3" fmla="*/ 0 w 12217400"/>
              <a:gd name="connsiteY3" fmla="*/ 1013092 h 1786595"/>
              <a:gd name="connsiteX4" fmla="*/ 0 w 12217400"/>
              <a:gd name="connsiteY4" fmla="*/ 0 h 1786595"/>
              <a:gd name="connsiteX5" fmla="*/ 12158724 w 12217400"/>
              <a:gd name="connsiteY5" fmla="*/ 1013092 h 1786595"/>
              <a:gd name="connsiteX6" fmla="*/ 12198350 w 12217400"/>
              <a:gd name="connsiteY6" fmla="*/ 1013092 h 1786595"/>
              <a:gd name="connsiteX7" fmla="*/ 12198350 w 12217400"/>
              <a:gd name="connsiteY7" fmla="*/ 1016394 h 1786595"/>
              <a:gd name="connsiteX8" fmla="*/ 12217400 w 12217400"/>
              <a:gd name="connsiteY8" fmla="*/ 1017981 h 1786595"/>
              <a:gd name="connsiteX9" fmla="*/ 12198350 w 12217400"/>
              <a:gd name="connsiteY9" fmla="*/ 1017981 h 17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7400" h="1786595">
                <a:moveTo>
                  <a:pt x="12198350" y="1786595"/>
                </a:moveTo>
                <a:lnTo>
                  <a:pt x="0" y="1786595"/>
                </a:lnTo>
                <a:lnTo>
                  <a:pt x="0" y="1017981"/>
                </a:lnTo>
                <a:lnTo>
                  <a:pt x="0" y="1013092"/>
                </a:lnTo>
                <a:lnTo>
                  <a:pt x="0" y="0"/>
                </a:lnTo>
                <a:lnTo>
                  <a:pt x="12158724" y="1013092"/>
                </a:lnTo>
                <a:lnTo>
                  <a:pt x="12198350" y="1013092"/>
                </a:lnTo>
                <a:lnTo>
                  <a:pt x="12198350" y="1016394"/>
                </a:lnTo>
                <a:lnTo>
                  <a:pt x="12217400" y="1017981"/>
                </a:lnTo>
                <a:lnTo>
                  <a:pt x="12198350" y="1017981"/>
                </a:lnTo>
                <a:close/>
              </a:path>
            </a:pathLst>
          </a:custGeom>
          <a:solidFill>
            <a:srgbClr val="969696">
              <a:alpha val="8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CA" sz="1200" dirty="0">
              <a:solidFill>
                <a:schemeClr val="tx1"/>
              </a:solidFill>
            </a:endParaRPr>
          </a:p>
        </p:txBody>
      </p:sp>
      <p:sp>
        <p:nvSpPr>
          <p:cNvPr id="55" name="TextBox 54"/>
          <p:cNvSpPr txBox="1"/>
          <p:nvPr/>
        </p:nvSpPr>
        <p:spPr>
          <a:xfrm>
            <a:off x="0" y="352216"/>
            <a:ext cx="12198350" cy="400110"/>
          </a:xfrm>
          <a:prstGeom prst="rect">
            <a:avLst/>
          </a:prstGeom>
          <a:noFill/>
        </p:spPr>
        <p:txBody>
          <a:bodyPr wrap="square" lIns="0" tIns="0" rIns="0" bIns="0" rtlCol="0" anchor="t" anchorCtr="0">
            <a:spAutoFit/>
          </a:bodyPr>
          <a:lstStyle/>
          <a:p>
            <a:pPr algn="ctr"/>
            <a:r>
              <a:rPr lang="en-GB" sz="2600" dirty="0">
                <a:solidFill>
                  <a:schemeClr val="tx2"/>
                </a:solidFill>
                <a:latin typeface="EYInterstate" panose="02000503020000020004" pitchFamily="2" charset="0"/>
              </a:rPr>
              <a:t>Government of Canada Introductions</a:t>
            </a:r>
          </a:p>
        </p:txBody>
      </p:sp>
      <p:sp>
        <p:nvSpPr>
          <p:cNvPr id="31" name="Freeform 30"/>
          <p:cNvSpPr/>
          <p:nvPr/>
        </p:nvSpPr>
        <p:spPr>
          <a:xfrm>
            <a:off x="1555132"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2" name="Group 31"/>
          <p:cNvGrpSpPr/>
          <p:nvPr/>
        </p:nvGrpSpPr>
        <p:grpSpPr>
          <a:xfrm>
            <a:off x="1046614" y="3636737"/>
            <a:ext cx="585235" cy="585235"/>
            <a:chOff x="3057925" y="3581400"/>
            <a:chExt cx="690010" cy="690010"/>
          </a:xfrm>
        </p:grpSpPr>
        <p:sp>
          <p:nvSpPr>
            <p:cNvPr id="34" name="Oval 33"/>
            <p:cNvSpPr/>
            <p:nvPr/>
          </p:nvSpPr>
          <p:spPr>
            <a:xfrm>
              <a:off x="3057925" y="3581400"/>
              <a:ext cx="690010" cy="690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050" dirty="0">
                <a:solidFill>
                  <a:schemeClr val="tx1"/>
                </a:solidFill>
              </a:endParaRPr>
            </a:p>
          </p:txBody>
        </p:sp>
        <p:sp>
          <p:nvSpPr>
            <p:cNvPr id="35" name="Text Placeholder 5"/>
            <p:cNvSpPr txBox="1">
              <a:spLocks/>
            </p:cNvSpPr>
            <p:nvPr/>
          </p:nvSpPr>
          <p:spPr>
            <a:xfrm>
              <a:off x="3181612" y="3654246"/>
              <a:ext cx="442635" cy="544317"/>
            </a:xfrm>
            <a:prstGeom prst="rect">
              <a:avLst/>
            </a:prstGeom>
            <a:ln w="28575">
              <a:noFill/>
            </a:ln>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4B4B4B"/>
                  </a:solidFill>
                  <a:latin typeface="EYInterstate Light" panose="02000506000000020004" pitchFamily="2" charset="0"/>
                </a:rPr>
                <a:t>1</a:t>
              </a:r>
            </a:p>
          </p:txBody>
        </p:sp>
      </p:gr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50038"/>
          <a:stretch/>
        </p:blipFill>
        <p:spPr>
          <a:xfrm>
            <a:off x="11558294" y="133702"/>
            <a:ext cx="646406" cy="1450839"/>
          </a:xfrm>
          <a:prstGeom prst="rect">
            <a:avLst/>
          </a:prstGeom>
        </p:spPr>
      </p:pic>
    </p:spTree>
    <p:extLst>
      <p:ext uri="{BB962C8B-B14F-4D97-AF65-F5344CB8AC3E}">
        <p14:creationId xmlns:p14="http://schemas.microsoft.com/office/powerpoint/2010/main" val="3968680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6980034" cy="400110"/>
          </a:xfrm>
          <a:prstGeom prst="rect">
            <a:avLst/>
          </a:prstGeom>
          <a:noFill/>
        </p:spPr>
        <p:txBody>
          <a:bodyPr wrap="square" lIns="0" tIns="0" rIns="0" bIns="0" rtlCol="0" anchor="t" anchorCtr="0">
            <a:spAutoFit/>
          </a:bodyPr>
          <a:lstStyle/>
          <a:p>
            <a:r>
              <a:rPr lang="en-CA" sz="2600" spc="-20" dirty="0">
                <a:solidFill>
                  <a:srgbClr val="4B4B4B"/>
                </a:solidFill>
                <a:latin typeface="EYInterstate Light" panose="02000506000000020004" pitchFamily="2" charset="0"/>
              </a:rPr>
              <a:t>Enabling an Exceptional Employee Experience </a:t>
            </a:r>
          </a:p>
        </p:txBody>
      </p:sp>
      <p:sp>
        <p:nvSpPr>
          <p:cNvPr id="102" name="TextBox 101"/>
          <p:cNvSpPr txBox="1"/>
          <p:nvPr/>
        </p:nvSpPr>
        <p:spPr>
          <a:xfrm>
            <a:off x="614566" y="1140060"/>
            <a:ext cx="10861573" cy="492443"/>
          </a:xfrm>
          <a:prstGeom prst="rect">
            <a:avLst/>
          </a:prstGeom>
          <a:noFill/>
        </p:spPr>
        <p:txBody>
          <a:bodyPr wrap="square" lIns="0" tIns="0" rIns="0" bIns="0" rtlCol="0" anchor="t" anchorCtr="0">
            <a:spAutoFit/>
          </a:bodyPr>
          <a:lstStyle/>
          <a:p>
            <a:r>
              <a:rPr lang="en-CA" sz="1600" dirty="0">
                <a:solidFill>
                  <a:srgbClr val="969696"/>
                </a:solidFill>
                <a:latin typeface="EYInterstate Light" panose="02000506000000020004" pitchFamily="2" charset="0"/>
              </a:rPr>
              <a:t>A superior Employee Experience (Ex) seamlessly connects employees and organizational strategy, ultimately improving citizen experience.</a:t>
            </a:r>
          </a:p>
        </p:txBody>
      </p:sp>
      <p:sp>
        <p:nvSpPr>
          <p:cNvPr id="8" name="TextBox 7"/>
          <p:cNvSpPr txBox="1"/>
          <p:nvPr/>
        </p:nvSpPr>
        <p:spPr>
          <a:xfrm>
            <a:off x="9742148" y="1832702"/>
            <a:ext cx="500282"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9" name="TextBox 8"/>
          <p:cNvSpPr txBox="1"/>
          <p:nvPr/>
        </p:nvSpPr>
        <p:spPr>
          <a:xfrm>
            <a:off x="9809884" y="2257371"/>
            <a:ext cx="1734076" cy="1284454"/>
          </a:xfrm>
          <a:prstGeom prst="rect">
            <a:avLst/>
          </a:prstGeom>
          <a:noFill/>
        </p:spPr>
        <p:txBody>
          <a:bodyPr wrap="square" lIns="108000" rIns="108000" rtlCol="0" anchor="ctr">
            <a:spAutoFit/>
          </a:bodyPr>
          <a:lstStyle/>
          <a:p>
            <a:pPr>
              <a:lnSpc>
                <a:spcPct val="120000"/>
              </a:lnSpc>
            </a:pPr>
            <a:r>
              <a:rPr lang="en-CA" sz="1200" i="1" dirty="0">
                <a:latin typeface="EYInterstate Light" panose="02000506000000020004" pitchFamily="2" charset="0"/>
              </a:rPr>
              <a:t>Experience is not what happens to you; </a:t>
            </a:r>
            <a:r>
              <a:rPr lang="en-CA" sz="1200" b="1" i="1" dirty="0">
                <a:latin typeface="EYInterstate Light" panose="02000506000000020004" pitchFamily="2" charset="0"/>
              </a:rPr>
              <a:t>it's what you do with what happens to you</a:t>
            </a:r>
            <a:r>
              <a:rPr lang="en-CA" sz="1200" i="1" dirty="0">
                <a:latin typeface="EYInterstate Light" panose="02000506000000020004" pitchFamily="2" charset="0"/>
              </a:rPr>
              <a:t>.</a:t>
            </a:r>
          </a:p>
          <a:p>
            <a:pPr>
              <a:lnSpc>
                <a:spcPct val="120000"/>
              </a:lnSpc>
              <a:spcBef>
                <a:spcPts val="800"/>
              </a:spcBef>
            </a:pPr>
            <a:r>
              <a:rPr lang="en-CA" sz="1050" i="1" cap="all" dirty="0">
                <a:solidFill>
                  <a:srgbClr val="969696"/>
                </a:solidFill>
                <a:latin typeface="EYInterstate Light" panose="02000506000000020004" pitchFamily="2" charset="0"/>
              </a:rPr>
              <a:t>Aldous Huxley </a:t>
            </a:r>
          </a:p>
        </p:txBody>
      </p:sp>
      <p:cxnSp>
        <p:nvCxnSpPr>
          <p:cNvPr id="10" name="Straight Connector 9"/>
          <p:cNvCxnSpPr/>
          <p:nvPr/>
        </p:nvCxnSpPr>
        <p:spPr>
          <a:xfrm>
            <a:off x="10239035" y="2081782"/>
            <a:ext cx="115966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1985675"/>
            <a:ext cx="3063091" cy="3112300"/>
          </a:xfrm>
          <a:prstGeom prst="rect">
            <a:avLst/>
          </a:prstGeom>
          <a:solidFill>
            <a:schemeClr val="accent4"/>
          </a:solidFill>
        </p:spPr>
        <p:txBody>
          <a:bodyPr wrap="square" lIns="612000" tIns="360000" rIns="360000" bIns="360000" rtlCol="0" anchor="t" anchorCtr="0">
            <a:spAutoFit/>
          </a:bodyPr>
          <a:lstStyle/>
          <a:p>
            <a:pPr>
              <a:spcBef>
                <a:spcPts val="1800"/>
              </a:spcBef>
              <a:buClr>
                <a:srgbClr val="E60F2D"/>
              </a:buClr>
              <a:buSzPct val="60000"/>
              <a:defRPr/>
            </a:pPr>
            <a:r>
              <a:rPr lang="en-CA" sz="1400" i="1" dirty="0">
                <a:latin typeface="EYInterstate Light" panose="02000506000000020004" pitchFamily="2" charset="0"/>
                <a:cs typeface="Arial" pitchFamily="34" charset="0"/>
              </a:rPr>
              <a:t>Creating the environment for a diverse workforce to engage and thrive requires insights.</a:t>
            </a:r>
          </a:p>
          <a:p>
            <a:pPr>
              <a:spcBef>
                <a:spcPts val="1800"/>
              </a:spcBef>
              <a:buClr>
                <a:srgbClr val="E60F2D"/>
              </a:buClr>
              <a:buSzPct val="60000"/>
              <a:defRPr/>
            </a:pPr>
            <a:r>
              <a:rPr lang="en-CA" sz="1400" i="1" dirty="0">
                <a:latin typeface="EYInterstate Light" panose="02000506000000020004" pitchFamily="2" charset="0"/>
                <a:cs typeface="Arial" pitchFamily="34" charset="0"/>
              </a:rPr>
              <a:t>As analytics and digital capabilities mature, organizations can personalize experiences to help their people deliver more value, faster.</a:t>
            </a:r>
          </a:p>
        </p:txBody>
      </p:sp>
      <p:cxnSp>
        <p:nvCxnSpPr>
          <p:cNvPr id="19" name="Straight Connector 18"/>
          <p:cNvCxnSpPr>
            <a:stCxn id="23" idx="1"/>
          </p:cNvCxnSpPr>
          <p:nvPr/>
        </p:nvCxnSpPr>
        <p:spPr>
          <a:xfrm>
            <a:off x="5855086" y="3645558"/>
            <a:ext cx="2713600" cy="1717367"/>
          </a:xfrm>
          <a:prstGeom prst="line">
            <a:avLst/>
          </a:prstGeom>
          <a:noFill/>
          <a:ln w="28575" cap="flat" cmpd="sng" algn="ctr">
            <a:solidFill>
              <a:srgbClr val="969696"/>
            </a:solidFill>
            <a:prstDash val="solid"/>
          </a:ln>
          <a:effectLst/>
        </p:spPr>
      </p:cxnSp>
      <p:cxnSp>
        <p:nvCxnSpPr>
          <p:cNvPr id="20" name="Straight Connector 19"/>
          <p:cNvCxnSpPr/>
          <p:nvPr/>
        </p:nvCxnSpPr>
        <p:spPr>
          <a:xfrm flipH="1">
            <a:off x="6406080" y="2067188"/>
            <a:ext cx="17183" cy="2475540"/>
          </a:xfrm>
          <a:prstGeom prst="line">
            <a:avLst/>
          </a:prstGeom>
          <a:noFill/>
          <a:ln w="28575" cap="flat" cmpd="sng" algn="ctr">
            <a:solidFill>
              <a:srgbClr val="969696"/>
            </a:solidFill>
            <a:prstDash val="solid"/>
          </a:ln>
          <a:effectLst/>
        </p:spPr>
      </p:cxnSp>
      <p:cxnSp>
        <p:nvCxnSpPr>
          <p:cNvPr id="21" name="Straight Connector 20"/>
          <p:cNvCxnSpPr>
            <a:stCxn id="23" idx="7"/>
          </p:cNvCxnSpPr>
          <p:nvPr/>
        </p:nvCxnSpPr>
        <p:spPr>
          <a:xfrm flipH="1">
            <a:off x="4283046" y="3645558"/>
            <a:ext cx="2704225" cy="1717367"/>
          </a:xfrm>
          <a:prstGeom prst="line">
            <a:avLst/>
          </a:prstGeom>
          <a:noFill/>
          <a:ln w="28575" cap="flat" cmpd="sng" algn="ctr">
            <a:solidFill>
              <a:srgbClr val="969696"/>
            </a:solidFill>
            <a:prstDash val="solid"/>
          </a:ln>
          <a:effectLst/>
        </p:spPr>
      </p:cxnSp>
      <p:sp>
        <p:nvSpPr>
          <p:cNvPr id="22" name="Oval 21"/>
          <p:cNvSpPr/>
          <p:nvPr/>
        </p:nvSpPr>
        <p:spPr>
          <a:xfrm>
            <a:off x="5231052" y="3035698"/>
            <a:ext cx="2380258" cy="2321124"/>
          </a:xfrm>
          <a:prstGeom prst="ellipse">
            <a:avLst/>
          </a:prstGeom>
          <a:noFill/>
          <a:ln w="28575" cap="flat" cmpd="sng" algn="ctr">
            <a:solidFill>
              <a:srgbClr val="969696"/>
            </a:solidFill>
            <a:prstDash val="solid"/>
          </a:ln>
          <a:effectLst/>
        </p:spPr>
        <p:txBody>
          <a:bodyPr lIns="54000" tIns="54000" rIns="54000" bIns="54000" rtlCol="0" anchor="ctr"/>
          <a:lstStyle/>
          <a:p>
            <a:pPr algn="ctr" defTabSz="781326">
              <a:defRPr/>
            </a:pPr>
            <a:endParaRPr lang="en-IN" sz="1200" b="1" kern="0" dirty="0">
              <a:solidFill>
                <a:schemeClr val="bg1">
                  <a:lumMod val="50000"/>
                </a:schemeClr>
              </a:solidFill>
              <a:latin typeface="EYInterstate Light" panose="02000506000000020004" pitchFamily="2" charset="0"/>
            </a:endParaRPr>
          </a:p>
        </p:txBody>
      </p:sp>
      <p:sp>
        <p:nvSpPr>
          <p:cNvPr id="23" name="Oval 22"/>
          <p:cNvSpPr/>
          <p:nvPr/>
        </p:nvSpPr>
        <p:spPr>
          <a:xfrm>
            <a:off x="5620606" y="3417452"/>
            <a:ext cx="1601150" cy="1557616"/>
          </a:xfrm>
          <a:prstGeom prst="ellipse">
            <a:avLst/>
          </a:prstGeom>
          <a:solidFill>
            <a:srgbClr val="4B4B4B"/>
          </a:solidFill>
          <a:ln w="9525" cap="flat" cmpd="sng" algn="ctr">
            <a:noFill/>
            <a:prstDash val="solid"/>
          </a:ln>
          <a:effectLst/>
        </p:spPr>
        <p:txBody>
          <a:bodyPr lIns="54000" tIns="54000" rIns="54000" bIns="54000" rtlCol="0" anchor="ctr"/>
          <a:lstStyle/>
          <a:p>
            <a:pPr algn="ctr"/>
            <a:r>
              <a:rPr lang="en-GB" sz="1200" dirty="0">
                <a:solidFill>
                  <a:schemeClr val="tx2"/>
                </a:solidFill>
                <a:latin typeface="EYInterstate Light" panose="02000506000000020004" pitchFamily="2" charset="0"/>
                <a:cs typeface="EYInterstate Light"/>
              </a:rPr>
              <a:t>Distinct to the employee, Ex comprises three primary dimensions</a:t>
            </a:r>
          </a:p>
        </p:txBody>
      </p:sp>
      <p:sp>
        <p:nvSpPr>
          <p:cNvPr id="24" name="Rectangle 23"/>
          <p:cNvSpPr/>
          <p:nvPr/>
        </p:nvSpPr>
        <p:spPr>
          <a:xfrm>
            <a:off x="5704100" y="4458232"/>
            <a:ext cx="1434155" cy="711980"/>
          </a:xfrm>
          <a:prstGeom prst="rect">
            <a:avLst/>
          </a:prstGeom>
        </p:spPr>
        <p:txBody>
          <a:bodyPr spcFirstLastPara="1" wrap="none" lIns="0" tIns="0" rIns="0" bIns="0" numCol="1">
            <a:prstTxWarp prst="textArchDown">
              <a:avLst>
                <a:gd name="adj" fmla="val 19253062"/>
              </a:avLst>
            </a:prstTxWarp>
            <a:spAutoFit/>
          </a:bodyPr>
          <a:lstStyle/>
          <a:p>
            <a:pPr algn="ctr" defTabSz="781326"/>
            <a:r>
              <a:rPr lang="en-US" sz="1200" b="1" dirty="0">
                <a:solidFill>
                  <a:schemeClr val="bg1">
                    <a:lumMod val="50000"/>
                  </a:schemeClr>
                </a:solidFill>
                <a:latin typeface="EYInterstate Light" panose="02000506000000020004" pitchFamily="2" charset="0"/>
                <a:cs typeface="Arial" panose="020B0604020202020204" pitchFamily="34" charset="0"/>
              </a:rPr>
              <a:t>Environment</a:t>
            </a:r>
            <a:endParaRPr lang="en-IN" sz="1200" b="1" dirty="0">
              <a:solidFill>
                <a:schemeClr val="bg1">
                  <a:lumMod val="50000"/>
                </a:schemeClr>
              </a:solidFill>
              <a:latin typeface="EYInterstate Light" panose="02000506000000020004" pitchFamily="2" charset="0"/>
              <a:cs typeface="Arial" panose="020B0604020202020204" pitchFamily="34" charset="0"/>
            </a:endParaRPr>
          </a:p>
        </p:txBody>
      </p:sp>
      <p:sp>
        <p:nvSpPr>
          <p:cNvPr id="25" name="Rectangle 24"/>
          <p:cNvSpPr/>
          <p:nvPr/>
        </p:nvSpPr>
        <p:spPr>
          <a:xfrm rot="3554297">
            <a:off x="6190285" y="3497821"/>
            <a:ext cx="1272128" cy="969561"/>
          </a:xfrm>
          <a:prstGeom prst="rect">
            <a:avLst/>
          </a:prstGeom>
        </p:spPr>
        <p:txBody>
          <a:bodyPr spcFirstLastPara="1" wrap="none" lIns="0" tIns="0" rIns="0" bIns="0" numCol="1">
            <a:prstTxWarp prst="textArchUp">
              <a:avLst/>
            </a:prstTxWarp>
            <a:spAutoFit/>
          </a:bodyPr>
          <a:lstStyle/>
          <a:p>
            <a:pPr algn="ctr" defTabSz="781326"/>
            <a:r>
              <a:rPr lang="en-US" sz="1200" b="1" dirty="0">
                <a:solidFill>
                  <a:schemeClr val="bg1">
                    <a:lumMod val="50000"/>
                  </a:schemeClr>
                </a:solidFill>
                <a:latin typeface="EYInterstate Light" panose="02000506000000020004" pitchFamily="2" charset="0"/>
                <a:cs typeface="Arial" panose="020B0604020202020204" pitchFamily="34" charset="0"/>
              </a:rPr>
              <a:t>Relational</a:t>
            </a:r>
          </a:p>
        </p:txBody>
      </p:sp>
      <p:sp>
        <p:nvSpPr>
          <p:cNvPr id="26" name="Rectangle 25"/>
          <p:cNvSpPr/>
          <p:nvPr/>
        </p:nvSpPr>
        <p:spPr>
          <a:xfrm rot="17810492">
            <a:off x="5386446" y="3427980"/>
            <a:ext cx="1491404" cy="1257939"/>
          </a:xfrm>
          <a:prstGeom prst="rect">
            <a:avLst/>
          </a:prstGeom>
        </p:spPr>
        <p:txBody>
          <a:bodyPr spcFirstLastPara="1" wrap="none" lIns="0" tIns="0" rIns="0" bIns="0" numCol="1">
            <a:prstTxWarp prst="textArchUp">
              <a:avLst>
                <a:gd name="adj" fmla="val 7607723"/>
              </a:avLst>
            </a:prstTxWarp>
            <a:spAutoFit/>
          </a:bodyPr>
          <a:lstStyle/>
          <a:p>
            <a:pPr algn="ctr" defTabSz="781326"/>
            <a:r>
              <a:rPr lang="en-US" sz="1200" b="1" dirty="0">
                <a:solidFill>
                  <a:schemeClr val="bg1">
                    <a:lumMod val="50000"/>
                  </a:schemeClr>
                </a:solidFill>
                <a:latin typeface="EYInterstate Light" panose="02000506000000020004" pitchFamily="2" charset="0"/>
                <a:cs typeface="Arial" panose="020B0604020202020204" pitchFamily="34" charset="0"/>
              </a:rPr>
              <a:t>Individual</a:t>
            </a:r>
          </a:p>
        </p:txBody>
      </p:sp>
      <p:sp>
        <p:nvSpPr>
          <p:cNvPr id="27" name="Rectangle 26"/>
          <p:cNvSpPr/>
          <p:nvPr/>
        </p:nvSpPr>
        <p:spPr>
          <a:xfrm>
            <a:off x="3809583" y="1994755"/>
            <a:ext cx="2429509" cy="941796"/>
          </a:xfrm>
          <a:prstGeom prst="rect">
            <a:avLst/>
          </a:prstGeom>
        </p:spPr>
        <p:txBody>
          <a:bodyPr wrap="square">
            <a:spAutoFit/>
          </a:bodyPr>
          <a:lstStyle/>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Purpose and values</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Needs</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Sentiment and behaviors</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Leadership and development</a:t>
            </a:r>
          </a:p>
        </p:txBody>
      </p:sp>
      <p:sp>
        <p:nvSpPr>
          <p:cNvPr id="28" name="Rectangle 27"/>
          <p:cNvSpPr/>
          <p:nvPr/>
        </p:nvSpPr>
        <p:spPr>
          <a:xfrm>
            <a:off x="6632411" y="1994755"/>
            <a:ext cx="2391601" cy="941796"/>
          </a:xfrm>
          <a:prstGeom prst="rect">
            <a:avLst/>
          </a:prstGeom>
        </p:spPr>
        <p:txBody>
          <a:bodyPr wrap="square">
            <a:spAutoFit/>
          </a:bodyPr>
          <a:lstStyle/>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Roles and responsibilities</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Ways of working</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Interaction and engagement</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Inclusion and recognition</a:t>
            </a:r>
          </a:p>
        </p:txBody>
      </p:sp>
      <p:sp>
        <p:nvSpPr>
          <p:cNvPr id="29" name="Rectangle 28"/>
          <p:cNvSpPr/>
          <p:nvPr/>
        </p:nvSpPr>
        <p:spPr>
          <a:xfrm>
            <a:off x="5335263" y="5440658"/>
            <a:ext cx="3735079" cy="941796"/>
          </a:xfrm>
          <a:prstGeom prst="rect">
            <a:avLst/>
          </a:prstGeom>
        </p:spPr>
        <p:txBody>
          <a:bodyPr wrap="square">
            <a:spAutoFit/>
          </a:bodyPr>
          <a:lstStyle/>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Location and space</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Systems and tools</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Compensation and incentives</a:t>
            </a:r>
          </a:p>
          <a:p>
            <a:pPr marL="236538" indent="-236538">
              <a:spcBef>
                <a:spcPct val="200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Perks and benefits</a:t>
            </a:r>
          </a:p>
        </p:txBody>
      </p:sp>
    </p:spTree>
    <p:extLst>
      <p:ext uri="{BB962C8B-B14F-4D97-AF65-F5344CB8AC3E}">
        <p14:creationId xmlns:p14="http://schemas.microsoft.com/office/powerpoint/2010/main" val="147044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367154" y="3217213"/>
            <a:ext cx="2274894" cy="221463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7" name="Rectangle 36"/>
          <p:cNvSpPr/>
          <p:nvPr/>
        </p:nvSpPr>
        <p:spPr>
          <a:xfrm>
            <a:off x="5346097" y="2026703"/>
            <a:ext cx="2295949" cy="936018"/>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pic>
        <p:nvPicPr>
          <p:cNvPr id="45" name="Picture 44"/>
          <p:cNvPicPr>
            <a:picLocks noChangeAspect="1"/>
          </p:cNvPicPr>
          <p:nvPr/>
        </p:nvPicPr>
        <p:blipFill rotWithShape="1">
          <a:blip r:embed="rId2" cstate="print">
            <a:extLst>
              <a:ext uri="{28A0092B-C50C-407E-A947-70E740481C1C}">
                <a14:useLocalDpi xmlns:a14="http://schemas.microsoft.com/office/drawing/2010/main" val="0"/>
              </a:ext>
            </a:extLst>
          </a:blip>
          <a:srcRect r="11154"/>
          <a:stretch/>
        </p:blipFill>
        <p:spPr>
          <a:xfrm>
            <a:off x="1862972" y="3418237"/>
            <a:ext cx="1420159" cy="1200399"/>
          </a:xfrm>
          <a:prstGeom prst="rect">
            <a:avLst/>
          </a:prstGeom>
        </p:spPr>
      </p:pic>
      <p:graphicFrame>
        <p:nvGraphicFramePr>
          <p:cNvPr id="44" name="Chart 43"/>
          <p:cNvGraphicFramePr/>
          <p:nvPr>
            <p:extLst/>
          </p:nvPr>
        </p:nvGraphicFramePr>
        <p:xfrm>
          <a:off x="-1042316" y="2431058"/>
          <a:ext cx="4903536" cy="3166855"/>
        </p:xfrm>
        <a:graphic>
          <a:graphicData uri="http://schemas.openxmlformats.org/drawingml/2006/chart">
            <c:chart xmlns:c="http://schemas.openxmlformats.org/drawingml/2006/chart" xmlns:r="http://schemas.openxmlformats.org/officeDocument/2006/relationships" r:id="rId3"/>
          </a:graphicData>
        </a:graphic>
      </p:graphicFrame>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072361" y="256904"/>
            <a:ext cx="405532" cy="415873"/>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sp>
        <p:nvSpPr>
          <p:cNvPr id="11" name="TextBox 10"/>
          <p:cNvSpPr txBox="1"/>
          <p:nvPr/>
        </p:nvSpPr>
        <p:spPr>
          <a:xfrm>
            <a:off x="614566"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Employee Lifecycle Management</a:t>
            </a:r>
          </a:p>
        </p:txBody>
      </p:sp>
      <p:cxnSp>
        <p:nvCxnSpPr>
          <p:cNvPr id="12" name="Straight Connector 11"/>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29" name="Block Arc 28"/>
          <p:cNvSpPr/>
          <p:nvPr/>
        </p:nvSpPr>
        <p:spPr>
          <a:xfrm rot="4320000">
            <a:off x="650560" y="2064109"/>
            <a:ext cx="3680274" cy="3900753"/>
          </a:xfrm>
          <a:prstGeom prst="blockArc">
            <a:avLst>
              <a:gd name="adj1" fmla="val 11904102"/>
              <a:gd name="adj2" fmla="val 16205373"/>
              <a:gd name="adj3" fmla="val 8463"/>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8" name="Isosceles Triangle 7"/>
          <p:cNvSpPr/>
          <p:nvPr/>
        </p:nvSpPr>
        <p:spPr>
          <a:xfrm rot="5400000">
            <a:off x="2213054" y="2159606"/>
            <a:ext cx="704688" cy="298939"/>
          </a:xfrm>
          <a:prstGeom prst="triangle">
            <a:avLst/>
          </a:prstGeom>
          <a:solidFill>
            <a:srgbClr val="E60F2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14" name="TextBox 13"/>
          <p:cNvSpPr txBox="1"/>
          <p:nvPr/>
        </p:nvSpPr>
        <p:spPr>
          <a:xfrm rot="2160000">
            <a:off x="2635195" y="2609863"/>
            <a:ext cx="1554080" cy="542386"/>
          </a:xfrm>
          <a:prstGeom prst="rect">
            <a:avLst/>
          </a:prstGeom>
          <a:noFill/>
          <a:ln>
            <a:noFill/>
          </a:ln>
        </p:spPr>
        <p:txBody>
          <a:bodyPr wrap="none" lIns="0" tIns="0" rIns="0" bIns="0" rtlCol="0" anchor="ctr">
            <a:prstTxWarp prst="textArchUp">
              <a:avLst/>
            </a:prstTxWarp>
            <a:noAutofit/>
          </a:bodyPr>
          <a:lstStyle/>
          <a:p>
            <a:pPr algn="ctr">
              <a:buClr>
                <a:schemeClr val="accent2"/>
              </a:buClr>
              <a:buSzPct val="70000"/>
            </a:pPr>
            <a:r>
              <a:rPr lang="en-CA" sz="1000" b="1" dirty="0">
                <a:latin typeface="EYInterstate Light" panose="02000506000000020004" pitchFamily="2" charset="0"/>
              </a:rPr>
              <a:t>Manage employee and org. data </a:t>
            </a:r>
          </a:p>
        </p:txBody>
      </p:sp>
      <p:sp>
        <p:nvSpPr>
          <p:cNvPr id="31" name="Block Arc 30"/>
          <p:cNvSpPr/>
          <p:nvPr/>
        </p:nvSpPr>
        <p:spPr>
          <a:xfrm rot="8640000">
            <a:off x="752024" y="2073457"/>
            <a:ext cx="3680274" cy="3900753"/>
          </a:xfrm>
          <a:prstGeom prst="blockArc">
            <a:avLst>
              <a:gd name="adj1" fmla="val 11904102"/>
              <a:gd name="adj2" fmla="val 16205373"/>
              <a:gd name="adj3" fmla="val 8463"/>
            </a:avLst>
          </a:prstGeom>
          <a:solidFill>
            <a:srgbClr val="DCDCD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4" name="Block Arc 33"/>
          <p:cNvSpPr/>
          <p:nvPr/>
        </p:nvSpPr>
        <p:spPr>
          <a:xfrm>
            <a:off x="620022" y="2149657"/>
            <a:ext cx="3680274" cy="3900753"/>
          </a:xfrm>
          <a:prstGeom prst="blockArc">
            <a:avLst>
              <a:gd name="adj1" fmla="val 11904102"/>
              <a:gd name="adj2" fmla="val 16205373"/>
              <a:gd name="adj3" fmla="val 8463"/>
            </a:avLst>
          </a:prstGeom>
          <a:solidFill>
            <a:srgbClr val="E60F2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0" name="Rectangle 29"/>
          <p:cNvSpPr/>
          <p:nvPr/>
        </p:nvSpPr>
        <p:spPr>
          <a:xfrm>
            <a:off x="620022" y="2149657"/>
            <a:ext cx="1795906" cy="318837"/>
          </a:xfrm>
          <a:prstGeom prst="rect">
            <a:avLst/>
          </a:prstGeom>
          <a:solidFill>
            <a:srgbClr val="E60F2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2" name="Block Arc 31"/>
          <p:cNvSpPr/>
          <p:nvPr/>
        </p:nvSpPr>
        <p:spPr>
          <a:xfrm rot="12960000">
            <a:off x="813448" y="2156007"/>
            <a:ext cx="3680274" cy="3900753"/>
          </a:xfrm>
          <a:prstGeom prst="blockArc">
            <a:avLst>
              <a:gd name="adj1" fmla="val 11904102"/>
              <a:gd name="adj2" fmla="val 16205373"/>
              <a:gd name="adj3" fmla="val 8463"/>
            </a:avLst>
          </a:prstGeom>
          <a:solidFill>
            <a:srgbClr val="CDCD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6" name="Isosceles Triangle 25"/>
          <p:cNvSpPr/>
          <p:nvPr/>
        </p:nvSpPr>
        <p:spPr>
          <a:xfrm rot="11880000" flipV="1">
            <a:off x="509079" y="3353103"/>
            <a:ext cx="704688" cy="298939"/>
          </a:xfrm>
          <a:prstGeom prst="triangle">
            <a:avLst/>
          </a:prstGeom>
          <a:solidFill>
            <a:srgbClr val="BEBEB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3" name="Block Arc 32"/>
          <p:cNvSpPr/>
          <p:nvPr/>
        </p:nvSpPr>
        <p:spPr>
          <a:xfrm rot="17280000">
            <a:off x="711985" y="2232208"/>
            <a:ext cx="3680274" cy="3900753"/>
          </a:xfrm>
          <a:prstGeom prst="blockArc">
            <a:avLst>
              <a:gd name="adj1" fmla="val 11904102"/>
              <a:gd name="adj2" fmla="val 16205373"/>
              <a:gd name="adj3" fmla="val 8463"/>
            </a:avLst>
          </a:prstGeom>
          <a:solidFill>
            <a:srgbClr val="BEBEB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5" name="Isosceles Triangle 24"/>
          <p:cNvSpPr/>
          <p:nvPr/>
        </p:nvSpPr>
        <p:spPr>
          <a:xfrm rot="7560000" flipV="1">
            <a:off x="1139606" y="5332550"/>
            <a:ext cx="704688" cy="298939"/>
          </a:xfrm>
          <a:prstGeom prst="triangle">
            <a:avLst/>
          </a:prstGeom>
          <a:solidFill>
            <a:srgbClr val="CDCD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2" name="Isosceles Triangle 21"/>
          <p:cNvSpPr/>
          <p:nvPr/>
        </p:nvSpPr>
        <p:spPr>
          <a:xfrm rot="14040000">
            <a:off x="3246518" y="5352441"/>
            <a:ext cx="704688" cy="298939"/>
          </a:xfrm>
          <a:prstGeom prst="triangle">
            <a:avLst/>
          </a:prstGeom>
          <a:solidFill>
            <a:srgbClr val="DCDCD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1" name="Isosceles Triangle 20"/>
          <p:cNvSpPr/>
          <p:nvPr/>
        </p:nvSpPr>
        <p:spPr>
          <a:xfrm rot="9720000">
            <a:off x="3850831" y="3387343"/>
            <a:ext cx="704688" cy="298939"/>
          </a:xfrm>
          <a:prstGeom prst="triangle">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6" name="TextBox 35"/>
          <p:cNvSpPr txBox="1"/>
          <p:nvPr/>
        </p:nvSpPr>
        <p:spPr>
          <a:xfrm rot="6186456">
            <a:off x="3030855" y="3996605"/>
            <a:ext cx="1554080" cy="901270"/>
          </a:xfrm>
          <a:prstGeom prst="rect">
            <a:avLst/>
          </a:prstGeom>
          <a:noFill/>
          <a:ln>
            <a:noFill/>
          </a:ln>
        </p:spPr>
        <p:txBody>
          <a:bodyPr wrap="none" lIns="0" tIns="0" rIns="0" bIns="0" rtlCol="0" anchor="ctr">
            <a:prstTxWarp prst="textArchUp">
              <a:avLst>
                <a:gd name="adj" fmla="val 13367495"/>
              </a:avLst>
            </a:prstTxWarp>
            <a:noAutofit/>
          </a:bodyPr>
          <a:lstStyle/>
          <a:p>
            <a:pPr algn="ctr">
              <a:buClr>
                <a:schemeClr val="accent2"/>
              </a:buClr>
              <a:buSzPct val="70000"/>
            </a:pPr>
            <a:r>
              <a:rPr lang="en-CA" sz="1000" b="1" dirty="0">
                <a:latin typeface="EYInterstate Light" panose="02000506000000020004" pitchFamily="2" charset="0"/>
              </a:rPr>
              <a:t>Compensate employees</a:t>
            </a:r>
          </a:p>
        </p:txBody>
      </p:sp>
      <p:sp>
        <p:nvSpPr>
          <p:cNvPr id="38" name="TextBox 37"/>
          <p:cNvSpPr txBox="1"/>
          <p:nvPr/>
        </p:nvSpPr>
        <p:spPr>
          <a:xfrm>
            <a:off x="1804382" y="5431845"/>
            <a:ext cx="1554080" cy="449362"/>
          </a:xfrm>
          <a:prstGeom prst="rect">
            <a:avLst/>
          </a:prstGeom>
          <a:noFill/>
          <a:ln>
            <a:noFill/>
          </a:ln>
        </p:spPr>
        <p:txBody>
          <a:bodyPr wrap="none" lIns="0" tIns="0" rIns="0" bIns="0" rtlCol="0" anchor="ctr">
            <a:prstTxWarp prst="textArchDown">
              <a:avLst/>
            </a:prstTxWarp>
            <a:noAutofit/>
          </a:bodyPr>
          <a:lstStyle/>
          <a:p>
            <a:pPr algn="ctr">
              <a:buClr>
                <a:schemeClr val="accent2"/>
              </a:buClr>
              <a:buSzPct val="70000"/>
            </a:pPr>
            <a:r>
              <a:rPr lang="en-CA" sz="1000" b="1" dirty="0">
                <a:latin typeface="EYInterstate Light" panose="02000506000000020004" pitchFamily="2" charset="0"/>
              </a:rPr>
              <a:t>Performance and development</a:t>
            </a:r>
          </a:p>
        </p:txBody>
      </p:sp>
      <p:sp>
        <p:nvSpPr>
          <p:cNvPr id="39" name="TextBox 38"/>
          <p:cNvSpPr txBox="1"/>
          <p:nvPr/>
        </p:nvSpPr>
        <p:spPr>
          <a:xfrm rot="15314765">
            <a:off x="491676" y="3950380"/>
            <a:ext cx="1554080" cy="901270"/>
          </a:xfrm>
          <a:prstGeom prst="rect">
            <a:avLst/>
          </a:prstGeom>
          <a:noFill/>
          <a:ln>
            <a:noFill/>
          </a:ln>
        </p:spPr>
        <p:txBody>
          <a:bodyPr wrap="none" lIns="0" tIns="0" rIns="0" bIns="0" rtlCol="0" anchor="ctr">
            <a:prstTxWarp prst="textArchUp">
              <a:avLst>
                <a:gd name="adj" fmla="val 13367495"/>
              </a:avLst>
            </a:prstTxWarp>
            <a:noAutofit/>
          </a:bodyPr>
          <a:lstStyle/>
          <a:p>
            <a:pPr algn="ctr">
              <a:buClr>
                <a:schemeClr val="accent2"/>
              </a:buClr>
              <a:buSzPct val="70000"/>
            </a:pPr>
            <a:r>
              <a:rPr lang="en-CA" sz="1000" b="1" dirty="0">
                <a:latin typeface="EYInterstate Light" panose="02000506000000020004" pitchFamily="2" charset="0"/>
              </a:rPr>
              <a:t>Separation</a:t>
            </a:r>
          </a:p>
        </p:txBody>
      </p:sp>
      <p:sp>
        <p:nvSpPr>
          <p:cNvPr id="41" name="TextBox 40"/>
          <p:cNvSpPr txBox="1"/>
          <p:nvPr/>
        </p:nvSpPr>
        <p:spPr>
          <a:xfrm>
            <a:off x="443725" y="2026703"/>
            <a:ext cx="2099999" cy="542386"/>
          </a:xfrm>
          <a:prstGeom prst="rect">
            <a:avLst/>
          </a:prstGeom>
          <a:noFill/>
          <a:ln>
            <a:noFill/>
          </a:ln>
        </p:spPr>
        <p:txBody>
          <a:bodyPr wrap="none" lIns="0" tIns="0" rIns="0" bIns="0" rtlCol="0" anchor="ctr">
            <a:noAutofit/>
          </a:bodyPr>
          <a:lstStyle/>
          <a:p>
            <a:pPr algn="ctr">
              <a:buClr>
                <a:schemeClr val="accent2"/>
              </a:buClr>
              <a:buSzPct val="70000"/>
            </a:pPr>
            <a:r>
              <a:rPr lang="en-CA" sz="1000" b="1" dirty="0">
                <a:solidFill>
                  <a:schemeClr val="tx2"/>
                </a:solidFill>
                <a:latin typeface="EYInterstate Light" panose="02000506000000020004" pitchFamily="2" charset="0"/>
              </a:rPr>
              <a:t>Recruit and hire</a:t>
            </a:r>
          </a:p>
        </p:txBody>
      </p:sp>
      <p:sp>
        <p:nvSpPr>
          <p:cNvPr id="35" name="Rectangle 34"/>
          <p:cNvSpPr/>
          <p:nvPr/>
        </p:nvSpPr>
        <p:spPr>
          <a:xfrm>
            <a:off x="5346097" y="2062474"/>
            <a:ext cx="2295949" cy="900246"/>
          </a:xfrm>
          <a:prstGeom prst="rect">
            <a:avLst/>
          </a:prstGeom>
        </p:spPr>
        <p:txBody>
          <a:bodyPr wrap="square">
            <a:spAutoFit/>
          </a:bodyPr>
          <a:lstStyle/>
          <a:p>
            <a:pPr algn="ctr">
              <a:lnSpc>
                <a:spcPct val="90000"/>
              </a:lnSpc>
              <a:spcBef>
                <a:spcPts val="300"/>
              </a:spcBef>
              <a:buClr>
                <a:srgbClr val="E60F2D"/>
              </a:buClr>
              <a:buSzPct val="60000"/>
              <a:defRPr/>
            </a:pPr>
            <a:r>
              <a:rPr lang="en-GB" sz="1200" b="1" dirty="0">
                <a:latin typeface="EYInterstate Light" panose="02000506000000020004" pitchFamily="2" charset="0"/>
              </a:rPr>
              <a:t>RECRUIT AND HIRE</a:t>
            </a:r>
          </a:p>
          <a:p>
            <a:pP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Manage recruitment</a:t>
            </a: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Manage hire, on boarding,</a:t>
            </a:r>
            <a:br>
              <a:rPr lang="en-CA" sz="1200" dirty="0">
                <a:latin typeface="EYInterstate Light" panose="02000506000000020004" pitchFamily="2" charset="0"/>
                <a:cs typeface="Arial" pitchFamily="34" charset="0"/>
              </a:rPr>
            </a:br>
            <a:r>
              <a:rPr lang="en-CA" sz="1200" dirty="0">
                <a:latin typeface="EYInterstate Light" panose="02000506000000020004" pitchFamily="2" charset="0"/>
                <a:cs typeface="Arial" pitchFamily="34" charset="0"/>
              </a:rPr>
              <a:t>and integration </a:t>
            </a:r>
          </a:p>
        </p:txBody>
      </p:sp>
      <p:sp>
        <p:nvSpPr>
          <p:cNvPr id="51" name="Rectangle 50"/>
          <p:cNvSpPr/>
          <p:nvPr/>
        </p:nvSpPr>
        <p:spPr>
          <a:xfrm>
            <a:off x="5407523" y="3217213"/>
            <a:ext cx="2234524" cy="2179058"/>
          </a:xfrm>
          <a:prstGeom prst="rect">
            <a:avLst/>
          </a:prstGeom>
        </p:spPr>
        <p:txBody>
          <a:bodyPr wrap="square">
            <a:spAutoFit/>
          </a:bodyPr>
          <a:lstStyle/>
          <a:p>
            <a:pPr algn="ctr">
              <a:lnSpc>
                <a:spcPct val="90000"/>
              </a:lnSpc>
              <a:spcBef>
                <a:spcPts val="300"/>
              </a:spcBef>
              <a:buClr>
                <a:srgbClr val="E60F2D"/>
              </a:buClr>
              <a:buSzPct val="60000"/>
              <a:defRPr/>
            </a:pPr>
            <a:r>
              <a:rPr lang="en-GB" sz="1200" b="1" smtClean="0">
                <a:latin typeface="EYInterstate Light" panose="02000506000000020004" pitchFamily="2" charset="0"/>
              </a:rPr>
              <a:t>EMPLOYEE </a:t>
            </a:r>
            <a:r>
              <a:rPr lang="en-GB" sz="1200" b="1" dirty="0">
                <a:latin typeface="EYInterstate Light" panose="02000506000000020004" pitchFamily="2" charset="0"/>
              </a:rPr>
              <a:t>AND ORGANIZATIONAL DATA</a:t>
            </a:r>
          </a:p>
          <a:p>
            <a:pP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Perform employee</a:t>
            </a:r>
            <a:br>
              <a:rPr lang="en-GB" sz="1200" dirty="0">
                <a:latin typeface="EYInterstate Light" panose="02000506000000020004" pitchFamily="2" charset="0"/>
                <a:cs typeface="Arial" pitchFamily="34" charset="0"/>
              </a:rPr>
            </a:br>
            <a:r>
              <a:rPr lang="en-GB" sz="1200" dirty="0">
                <a:latin typeface="EYInterstate Light" panose="02000506000000020004" pitchFamily="2" charset="0"/>
                <a:cs typeface="Arial" pitchFamily="34" charset="0"/>
              </a:rPr>
              <a:t>data administration </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Manage organization</a:t>
            </a:r>
            <a:br>
              <a:rPr lang="en-GB" sz="1200" dirty="0">
                <a:latin typeface="EYInterstate Light" panose="02000506000000020004" pitchFamily="2" charset="0"/>
                <a:cs typeface="Arial" pitchFamily="34" charset="0"/>
              </a:rPr>
            </a:br>
            <a:r>
              <a:rPr lang="en-GB" sz="1200" dirty="0">
                <a:latin typeface="EYInterstate Light" panose="02000506000000020004" pitchFamily="2" charset="0"/>
                <a:cs typeface="Arial" pitchFamily="34" charset="0"/>
              </a:rPr>
              <a:t>and positions </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Manage workforce planning </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Compensation and rewards</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Classification </a:t>
            </a:r>
          </a:p>
        </p:txBody>
      </p:sp>
      <p:sp>
        <p:nvSpPr>
          <p:cNvPr id="52" name="Rectangle 51"/>
          <p:cNvSpPr/>
          <p:nvPr/>
        </p:nvSpPr>
        <p:spPr>
          <a:xfrm>
            <a:off x="5346097" y="5597913"/>
            <a:ext cx="2295949" cy="938719"/>
          </a:xfrm>
          <a:prstGeom prst="rect">
            <a:avLst/>
          </a:prstGeom>
          <a:solidFill>
            <a:srgbClr val="F0F0F0"/>
          </a:solidFill>
        </p:spPr>
        <p:txBody>
          <a:bodyPr wrap="square">
            <a:spAutoFit/>
          </a:bodyPr>
          <a:lstStyle/>
          <a:p>
            <a:pPr algn="ctr">
              <a:lnSpc>
                <a:spcPct val="90000"/>
              </a:lnSpc>
              <a:spcBef>
                <a:spcPts val="300"/>
              </a:spcBef>
              <a:buClr>
                <a:srgbClr val="E60F2D"/>
              </a:buClr>
              <a:buSzPct val="60000"/>
              <a:defRPr/>
            </a:pPr>
            <a:r>
              <a:rPr lang="en-GB" sz="1200" b="1" dirty="0">
                <a:latin typeface="EYInterstate Light" panose="02000506000000020004" pitchFamily="2" charset="0"/>
              </a:rPr>
              <a:t>COMPENSATE EMPLOYEES</a:t>
            </a:r>
          </a:p>
          <a:p>
            <a:pP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Manage compensation </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Manage payroll</a:t>
            </a:r>
          </a:p>
          <a:p>
            <a:pPr marL="236538" indent="-236538">
              <a:lnSpc>
                <a:spcPct val="90000"/>
              </a:lnSpc>
              <a:spcBef>
                <a:spcPts val="300"/>
              </a:spcBef>
              <a:buClr>
                <a:srgbClr val="E60F2D"/>
              </a:buClr>
              <a:buSzPct val="60000"/>
              <a:buFont typeface="Arial" pitchFamily="34" charset="0"/>
              <a:buChar char="►"/>
              <a:defRPr/>
            </a:pPr>
            <a:r>
              <a:rPr lang="en-GB" sz="1200" dirty="0">
                <a:latin typeface="EYInterstate Light" panose="02000506000000020004" pitchFamily="2" charset="0"/>
                <a:cs typeface="Arial" pitchFamily="34" charset="0"/>
              </a:rPr>
              <a:t>Manage time</a:t>
            </a:r>
          </a:p>
        </p:txBody>
      </p:sp>
      <p:sp>
        <p:nvSpPr>
          <p:cNvPr id="53" name="Rectangle 52"/>
          <p:cNvSpPr/>
          <p:nvPr/>
        </p:nvSpPr>
        <p:spPr>
          <a:xfrm>
            <a:off x="8630441" y="2027780"/>
            <a:ext cx="2334739" cy="1641988"/>
          </a:xfrm>
          <a:prstGeom prst="rect">
            <a:avLst/>
          </a:prstGeom>
          <a:solidFill>
            <a:srgbClr val="F0F0F0"/>
          </a:solidFill>
        </p:spPr>
        <p:txBody>
          <a:bodyPr wrap="square">
            <a:spAutoFit/>
          </a:bodyPr>
          <a:lstStyle/>
          <a:p>
            <a:pPr algn="ctr">
              <a:lnSpc>
                <a:spcPct val="90000"/>
              </a:lnSpc>
              <a:spcBef>
                <a:spcPts val="300"/>
              </a:spcBef>
              <a:buClr>
                <a:srgbClr val="E60F2D"/>
              </a:buClr>
              <a:buSzPct val="60000"/>
              <a:defRPr/>
            </a:pPr>
            <a:r>
              <a:rPr lang="en-GB" sz="1200" b="1" dirty="0">
                <a:latin typeface="EYInterstate Light" panose="02000506000000020004" pitchFamily="2" charset="0"/>
              </a:rPr>
              <a:t>PERFORMANCE</a:t>
            </a:r>
            <a:br>
              <a:rPr lang="en-GB" sz="1200" b="1" dirty="0">
                <a:latin typeface="EYInterstate Light" panose="02000506000000020004" pitchFamily="2" charset="0"/>
              </a:rPr>
            </a:br>
            <a:r>
              <a:rPr lang="en-GB" sz="1200" b="1" dirty="0">
                <a:latin typeface="EYInterstate Light" panose="02000506000000020004" pitchFamily="2" charset="0"/>
              </a:rPr>
              <a:t>AND DEVELOPMENT</a:t>
            </a:r>
          </a:p>
          <a:p>
            <a:pPr algn="ct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Manage employee development and training </a:t>
            </a: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Manage performance </a:t>
            </a: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Manage competency</a:t>
            </a: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Manage career and</a:t>
            </a:r>
            <a:br>
              <a:rPr lang="en-CA" sz="1200" dirty="0">
                <a:latin typeface="EYInterstate Light" panose="02000506000000020004" pitchFamily="2" charset="0"/>
                <a:cs typeface="Arial" pitchFamily="34" charset="0"/>
              </a:rPr>
            </a:br>
            <a:r>
              <a:rPr lang="en-CA" sz="1200" dirty="0">
                <a:latin typeface="EYInterstate Light" panose="02000506000000020004" pitchFamily="2" charset="0"/>
                <a:cs typeface="Arial" pitchFamily="34" charset="0"/>
              </a:rPr>
              <a:t>succession planning </a:t>
            </a:r>
          </a:p>
        </p:txBody>
      </p:sp>
      <p:sp>
        <p:nvSpPr>
          <p:cNvPr id="59" name="Rectangle 58"/>
          <p:cNvSpPr/>
          <p:nvPr/>
        </p:nvSpPr>
        <p:spPr>
          <a:xfrm>
            <a:off x="8630441" y="3939443"/>
            <a:ext cx="2334739" cy="900246"/>
          </a:xfrm>
          <a:prstGeom prst="rect">
            <a:avLst/>
          </a:prstGeom>
          <a:solidFill>
            <a:srgbClr val="F0F0F0"/>
          </a:solidFill>
        </p:spPr>
        <p:txBody>
          <a:bodyPr wrap="square">
            <a:spAutoFit/>
          </a:bodyPr>
          <a:lstStyle/>
          <a:p>
            <a:pPr algn="ctr">
              <a:lnSpc>
                <a:spcPct val="90000"/>
              </a:lnSpc>
              <a:spcBef>
                <a:spcPts val="300"/>
              </a:spcBef>
              <a:buClr>
                <a:srgbClr val="E60F2D"/>
              </a:buClr>
              <a:buSzPct val="60000"/>
              <a:defRPr/>
            </a:pPr>
            <a:r>
              <a:rPr lang="en-GB" sz="1200" b="1" dirty="0">
                <a:latin typeface="EYInterstate Light" panose="02000506000000020004" pitchFamily="2" charset="0"/>
              </a:rPr>
              <a:t>SEPARATION</a:t>
            </a:r>
          </a:p>
          <a:p>
            <a:pPr>
              <a:lnSpc>
                <a:spcPct val="90000"/>
              </a:lnSpc>
              <a:spcBef>
                <a:spcPts val="300"/>
              </a:spcBef>
              <a:buClr>
                <a:srgbClr val="E60F2D"/>
              </a:buClr>
              <a:buSzPct val="60000"/>
              <a:defRPr/>
            </a:pPr>
            <a:endParaRPr lang="en-GB" sz="200" b="1" dirty="0">
              <a:latin typeface="EYInterstate Light" panose="02000506000000020004" pitchFamily="2" charset="0"/>
            </a:endParaRP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Manage employee separation </a:t>
            </a:r>
          </a:p>
          <a:p>
            <a:pPr marL="236538" indent="-236538">
              <a:lnSpc>
                <a:spcPct val="90000"/>
              </a:lnSpc>
              <a:spcBef>
                <a:spcPts val="300"/>
              </a:spcBef>
              <a:buClr>
                <a:srgbClr val="E60F2D"/>
              </a:buClr>
              <a:buSzPct val="60000"/>
              <a:buFont typeface="Arial" pitchFamily="34" charset="0"/>
              <a:buChar char="►"/>
              <a:defRPr/>
            </a:pPr>
            <a:r>
              <a:rPr lang="en-CA" sz="1200" dirty="0">
                <a:latin typeface="EYInterstate Light" panose="02000506000000020004" pitchFamily="2" charset="0"/>
                <a:cs typeface="Arial" pitchFamily="34" charset="0"/>
              </a:rPr>
              <a:t>Workforce adjustments</a:t>
            </a:r>
          </a:p>
        </p:txBody>
      </p:sp>
      <p:cxnSp>
        <p:nvCxnSpPr>
          <p:cNvPr id="28" name="Straight Connector 27"/>
          <p:cNvCxnSpPr/>
          <p:nvPr/>
        </p:nvCxnSpPr>
        <p:spPr>
          <a:xfrm>
            <a:off x="5407522" y="2317412"/>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407523" y="3669768"/>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407522" y="5859166"/>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752702" y="2451724"/>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752702" y="4189084"/>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001103" y="3534832"/>
            <a:ext cx="1058760" cy="1058760"/>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9" name="TextBox 48"/>
          <p:cNvSpPr txBox="1"/>
          <p:nvPr/>
        </p:nvSpPr>
        <p:spPr>
          <a:xfrm>
            <a:off x="2053283" y="3829917"/>
            <a:ext cx="954400" cy="46859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CA" sz="1100" b="1" dirty="0">
                <a:solidFill>
                  <a:srgbClr val="C00000"/>
                </a:solidFill>
                <a:latin typeface="EYInterstate Light" panose="02000506000000020004" pitchFamily="2" charset="0"/>
              </a:rPr>
              <a:t>PUBLIC SERVICE COMMISSION </a:t>
            </a:r>
          </a:p>
        </p:txBody>
      </p:sp>
    </p:spTree>
    <p:extLst>
      <p:ext uri="{BB962C8B-B14F-4D97-AF65-F5344CB8AC3E}">
        <p14:creationId xmlns:p14="http://schemas.microsoft.com/office/powerpoint/2010/main" val="2759476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6980034" cy="400110"/>
          </a:xfrm>
          <a:prstGeom prst="rect">
            <a:avLst/>
          </a:prstGeom>
          <a:noFill/>
        </p:spPr>
        <p:txBody>
          <a:bodyPr wrap="square" lIns="0" tIns="0" rIns="0" bIns="0" rtlCol="0" anchor="t" anchorCtr="0">
            <a:spAutoFit/>
          </a:bodyPr>
          <a:lstStyle/>
          <a:p>
            <a:r>
              <a:rPr lang="en-CA" sz="2600" spc="-20" dirty="0">
                <a:solidFill>
                  <a:srgbClr val="4B4B4B"/>
                </a:solidFill>
                <a:latin typeface="EYInterstate Light" panose="02000506000000020004" pitchFamily="2" charset="0"/>
              </a:rPr>
              <a:t>Experience Map</a:t>
            </a:r>
          </a:p>
        </p:txBody>
      </p:sp>
      <p:grpSp>
        <p:nvGrpSpPr>
          <p:cNvPr id="261" name="Group 260"/>
          <p:cNvGrpSpPr/>
          <p:nvPr/>
        </p:nvGrpSpPr>
        <p:grpSpPr>
          <a:xfrm>
            <a:off x="-132603" y="1428456"/>
            <a:ext cx="12736134" cy="4594064"/>
            <a:chOff x="-132603" y="1428456"/>
            <a:chExt cx="12736134" cy="4594064"/>
          </a:xfrm>
        </p:grpSpPr>
        <p:sp>
          <p:nvSpPr>
            <p:cNvPr id="262" name="TextBox 261"/>
            <p:cNvSpPr txBox="1"/>
            <p:nvPr/>
          </p:nvSpPr>
          <p:spPr>
            <a:xfrm>
              <a:off x="10186956" y="1543154"/>
              <a:ext cx="1817915" cy="4320000"/>
            </a:xfrm>
            <a:prstGeom prst="rect">
              <a:avLst/>
            </a:prstGeom>
            <a:solidFill>
              <a:srgbClr val="F0F0F0"/>
            </a:solidFill>
            <a:ln>
              <a:noFill/>
            </a:ln>
          </p:spPr>
          <p:txBody>
            <a:bodyPr wrap="square" lIns="612000" tIns="360000" rIns="360000" bIns="360000" rtlCol="0" anchor="t" anchorCtr="0">
              <a:spAutoFit/>
            </a:bodyPr>
            <a:lstStyle/>
            <a:p>
              <a:pPr marL="0" marR="0" lvl="0" indent="0" defTabSz="914400" eaLnBrk="1" fontAlgn="auto" latinLnBrk="0" hangingPunct="1">
                <a:lnSpc>
                  <a:spcPct val="150000"/>
                </a:lnSpc>
                <a:spcBef>
                  <a:spcPts val="200"/>
                </a:spcBef>
                <a:spcAft>
                  <a:spcPct val="0"/>
                </a:spcAft>
                <a:buClr>
                  <a:srgbClr val="C00000"/>
                </a:buClr>
                <a:buSzTx/>
                <a:buFontTx/>
                <a:buNone/>
                <a:tabLst/>
                <a:defRPr/>
              </a:pPr>
              <a:endParaRPr kumimoji="0" lang="en-US" sz="1400" b="0" i="0" u="none" strike="noStrike" kern="0" cap="none" spc="0" normalizeH="0" baseline="0" noProof="0" dirty="0">
                <a:ln>
                  <a:noFill/>
                </a:ln>
                <a:solidFill>
                  <a:srgbClr val="DA291C"/>
                </a:solidFill>
                <a:effectLst/>
                <a:uLnTx/>
                <a:uFillTx/>
                <a:latin typeface="EYInterstate Light" panose="02000506000000020004" pitchFamily="2" charset="0"/>
                <a:ea typeface="Verdana" panose="020B0604030504040204" pitchFamily="34" charset="0"/>
                <a:cs typeface="Verdana" panose="020B0604030504040204" pitchFamily="34" charset="0"/>
              </a:endParaRPr>
            </a:p>
          </p:txBody>
        </p:sp>
        <p:sp>
          <p:nvSpPr>
            <p:cNvPr id="263" name="TextBox 262"/>
            <p:cNvSpPr txBox="1"/>
            <p:nvPr/>
          </p:nvSpPr>
          <p:spPr>
            <a:xfrm>
              <a:off x="7212445" y="1535827"/>
              <a:ext cx="2890762" cy="4320000"/>
            </a:xfrm>
            <a:prstGeom prst="rect">
              <a:avLst/>
            </a:prstGeom>
            <a:solidFill>
              <a:srgbClr val="F0F0F0"/>
            </a:solidFill>
            <a:ln>
              <a:noFill/>
            </a:ln>
          </p:spPr>
          <p:txBody>
            <a:bodyPr wrap="square" lIns="612000" tIns="360000" rIns="360000" bIns="360000" rtlCol="0" anchor="t" anchorCtr="0">
              <a:spAutoFit/>
            </a:bodyPr>
            <a:lstStyle/>
            <a:p>
              <a:pPr marL="0" marR="0" lvl="0" indent="0" defTabSz="914400" eaLnBrk="1" fontAlgn="auto" latinLnBrk="0" hangingPunct="1">
                <a:lnSpc>
                  <a:spcPct val="150000"/>
                </a:lnSpc>
                <a:spcBef>
                  <a:spcPts val="200"/>
                </a:spcBef>
                <a:spcAft>
                  <a:spcPct val="0"/>
                </a:spcAft>
                <a:buClr>
                  <a:srgbClr val="C00000"/>
                </a:buClr>
                <a:buSzTx/>
                <a:buFontTx/>
                <a:buNone/>
                <a:tabLst/>
                <a:defRPr/>
              </a:pPr>
              <a:endParaRPr kumimoji="0" lang="en-US" sz="1400" b="0" i="0" u="none" strike="noStrike" kern="0" cap="none" spc="0" normalizeH="0" baseline="0" noProof="0" dirty="0">
                <a:ln>
                  <a:noFill/>
                </a:ln>
                <a:solidFill>
                  <a:srgbClr val="DA291C"/>
                </a:solidFill>
                <a:effectLst/>
                <a:uLnTx/>
                <a:uFillTx/>
                <a:latin typeface="EYInterstate Light" panose="02000506000000020004" pitchFamily="2" charset="0"/>
                <a:ea typeface="Verdana" panose="020B0604030504040204" pitchFamily="34" charset="0"/>
                <a:cs typeface="Verdana" panose="020B0604030504040204" pitchFamily="34" charset="0"/>
              </a:endParaRPr>
            </a:p>
          </p:txBody>
        </p:sp>
        <p:sp>
          <p:nvSpPr>
            <p:cNvPr id="264" name="TextBox 263"/>
            <p:cNvSpPr txBox="1"/>
            <p:nvPr/>
          </p:nvSpPr>
          <p:spPr>
            <a:xfrm>
              <a:off x="5237106" y="1543154"/>
              <a:ext cx="1886490" cy="4320000"/>
            </a:xfrm>
            <a:prstGeom prst="rect">
              <a:avLst/>
            </a:prstGeom>
            <a:solidFill>
              <a:srgbClr val="F0F0F0"/>
            </a:solidFill>
            <a:ln>
              <a:noFill/>
            </a:ln>
          </p:spPr>
          <p:txBody>
            <a:bodyPr wrap="square" lIns="612000" tIns="360000" rIns="360000" bIns="360000" rtlCol="0" anchor="t" anchorCtr="0">
              <a:spAutoFit/>
            </a:bodyPr>
            <a:lstStyle/>
            <a:p>
              <a:pPr marL="0" marR="0" lvl="0" indent="0" defTabSz="914400" eaLnBrk="1" fontAlgn="auto" latinLnBrk="0" hangingPunct="1">
                <a:lnSpc>
                  <a:spcPct val="150000"/>
                </a:lnSpc>
                <a:spcBef>
                  <a:spcPts val="200"/>
                </a:spcBef>
                <a:spcAft>
                  <a:spcPct val="0"/>
                </a:spcAft>
                <a:buClr>
                  <a:srgbClr val="C00000"/>
                </a:buClr>
                <a:buSzTx/>
                <a:buFontTx/>
                <a:buNone/>
                <a:tabLst/>
                <a:defRPr/>
              </a:pPr>
              <a:endParaRPr kumimoji="0" lang="en-US" sz="1400" b="0" i="0" u="none" strike="noStrike" kern="0" cap="none" spc="0" normalizeH="0" baseline="0" noProof="0" dirty="0">
                <a:ln>
                  <a:noFill/>
                </a:ln>
                <a:solidFill>
                  <a:srgbClr val="DA291C"/>
                </a:solidFill>
                <a:effectLst/>
                <a:uLnTx/>
                <a:uFillTx/>
                <a:latin typeface="EYInterstate Light" panose="02000506000000020004" pitchFamily="2" charset="0"/>
                <a:ea typeface="Verdana" panose="020B0604030504040204" pitchFamily="34" charset="0"/>
                <a:cs typeface="Verdana" panose="020B0604030504040204" pitchFamily="34" charset="0"/>
              </a:endParaRPr>
            </a:p>
          </p:txBody>
        </p:sp>
        <p:sp>
          <p:nvSpPr>
            <p:cNvPr id="265" name="TextBox 264"/>
            <p:cNvSpPr txBox="1"/>
            <p:nvPr/>
          </p:nvSpPr>
          <p:spPr>
            <a:xfrm>
              <a:off x="2426040" y="1545435"/>
              <a:ext cx="2696773" cy="4320000"/>
            </a:xfrm>
            <a:prstGeom prst="rect">
              <a:avLst/>
            </a:prstGeom>
            <a:solidFill>
              <a:srgbClr val="F0F0F0"/>
            </a:solidFill>
            <a:ln>
              <a:noFill/>
            </a:ln>
          </p:spPr>
          <p:txBody>
            <a:bodyPr wrap="square" lIns="612000" tIns="360000" rIns="360000" bIns="360000" rtlCol="0" anchor="t" anchorCtr="0">
              <a:spAutoFit/>
            </a:bodyPr>
            <a:lstStyle/>
            <a:p>
              <a:pPr marL="0" marR="0" lvl="0" indent="0" defTabSz="914400" eaLnBrk="1" fontAlgn="auto" latinLnBrk="0" hangingPunct="1">
                <a:lnSpc>
                  <a:spcPct val="150000"/>
                </a:lnSpc>
                <a:spcBef>
                  <a:spcPts val="200"/>
                </a:spcBef>
                <a:spcAft>
                  <a:spcPct val="0"/>
                </a:spcAft>
                <a:buClr>
                  <a:srgbClr val="C00000"/>
                </a:buClr>
                <a:buSzTx/>
                <a:buFontTx/>
                <a:buNone/>
                <a:tabLst/>
                <a:defRPr/>
              </a:pPr>
              <a:endParaRPr kumimoji="0" lang="en-US" sz="1400" b="0" i="0" u="none" strike="noStrike" kern="0" cap="none" spc="0" normalizeH="0" baseline="0" noProof="0" dirty="0">
                <a:ln>
                  <a:noFill/>
                </a:ln>
                <a:solidFill>
                  <a:srgbClr val="DA291C"/>
                </a:solidFill>
                <a:effectLst/>
                <a:uLnTx/>
                <a:uFillTx/>
                <a:latin typeface="EYInterstate Light" panose="02000506000000020004" pitchFamily="2" charset="0"/>
                <a:ea typeface="Verdana" panose="020B0604030504040204" pitchFamily="34" charset="0"/>
                <a:cs typeface="Verdana" panose="020B0604030504040204" pitchFamily="34" charset="0"/>
              </a:endParaRPr>
            </a:p>
          </p:txBody>
        </p:sp>
        <p:sp>
          <p:nvSpPr>
            <p:cNvPr id="266" name="TextBox 265"/>
            <p:cNvSpPr txBox="1"/>
            <p:nvPr/>
          </p:nvSpPr>
          <p:spPr>
            <a:xfrm>
              <a:off x="205894" y="1535747"/>
              <a:ext cx="2097547" cy="4320000"/>
            </a:xfrm>
            <a:prstGeom prst="rect">
              <a:avLst/>
            </a:prstGeom>
            <a:solidFill>
              <a:srgbClr val="F0F0F0"/>
            </a:solidFill>
            <a:ln>
              <a:noFill/>
            </a:ln>
          </p:spPr>
          <p:txBody>
            <a:bodyPr wrap="square" lIns="612000" tIns="360000" rIns="360000" bIns="360000" rtlCol="0" anchor="t" anchorCtr="0">
              <a:spAutoFit/>
            </a:bodyPr>
            <a:lstStyle/>
            <a:p>
              <a:pPr marL="0" marR="0" lvl="0" indent="0" defTabSz="914400" eaLnBrk="1" fontAlgn="auto" latinLnBrk="0" hangingPunct="1">
                <a:lnSpc>
                  <a:spcPct val="150000"/>
                </a:lnSpc>
                <a:spcBef>
                  <a:spcPts val="200"/>
                </a:spcBef>
                <a:spcAft>
                  <a:spcPct val="0"/>
                </a:spcAft>
                <a:buClr>
                  <a:srgbClr val="C00000"/>
                </a:buClr>
                <a:buSzTx/>
                <a:buFontTx/>
                <a:buNone/>
                <a:tabLst/>
                <a:defRPr/>
              </a:pPr>
              <a:endParaRPr kumimoji="0" lang="en-US" sz="1400" b="0" i="0" u="none" strike="noStrike" kern="0" cap="none" spc="0" normalizeH="0" baseline="0" noProof="0" dirty="0">
                <a:ln>
                  <a:noFill/>
                </a:ln>
                <a:solidFill>
                  <a:srgbClr val="DA291C"/>
                </a:solidFill>
                <a:effectLst/>
                <a:uLnTx/>
                <a:uFillTx/>
                <a:latin typeface="EYInterstate Light" panose="02000506000000020004" pitchFamily="2" charset="0"/>
                <a:ea typeface="Verdana" panose="020B0604030504040204" pitchFamily="34" charset="0"/>
                <a:cs typeface="Verdana" panose="020B0604030504040204" pitchFamily="34" charset="0"/>
              </a:endParaRPr>
            </a:p>
          </p:txBody>
        </p:sp>
        <p:grpSp>
          <p:nvGrpSpPr>
            <p:cNvPr id="267" name="Group 266"/>
            <p:cNvGrpSpPr/>
            <p:nvPr/>
          </p:nvGrpSpPr>
          <p:grpSpPr>
            <a:xfrm rot="60000">
              <a:off x="-132603" y="1428456"/>
              <a:ext cx="12452718" cy="4594064"/>
              <a:chOff x="-148698" y="1140048"/>
              <a:chExt cx="11807397" cy="4594064"/>
            </a:xfrm>
            <a:solidFill>
              <a:srgbClr val="999999"/>
            </a:solidFill>
          </p:grpSpPr>
          <p:sp>
            <p:nvSpPr>
              <p:cNvPr id="381" name="Circular Arrow 380"/>
              <p:cNvSpPr/>
              <p:nvPr/>
            </p:nvSpPr>
            <p:spPr>
              <a:xfrm rot="19198213" flipV="1">
                <a:off x="5140804" y="1258596"/>
                <a:ext cx="2993648" cy="2636981"/>
              </a:xfrm>
              <a:prstGeom prst="circularArrow">
                <a:avLst>
                  <a:gd name="adj1" fmla="val 25156"/>
                  <a:gd name="adj2" fmla="val 17697"/>
                  <a:gd name="adj3" fmla="val 17388682"/>
                  <a:gd name="adj4" fmla="val 10710798"/>
                  <a:gd name="adj5" fmla="val 12371"/>
                </a:avLst>
              </a:prstGeom>
              <a:grp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nvGrpSpPr>
              <p:cNvPr id="382" name="Group 381"/>
              <p:cNvGrpSpPr/>
              <p:nvPr/>
            </p:nvGrpSpPr>
            <p:grpSpPr>
              <a:xfrm>
                <a:off x="-148698" y="1140048"/>
                <a:ext cx="11807397" cy="4594064"/>
                <a:chOff x="-148698" y="1140048"/>
                <a:chExt cx="11807397" cy="4594064"/>
              </a:xfrm>
              <a:grpFill/>
            </p:grpSpPr>
            <p:sp>
              <p:nvSpPr>
                <p:cNvPr id="383" name="Circular Arrow 382"/>
                <p:cNvSpPr/>
                <p:nvPr/>
              </p:nvSpPr>
              <p:spPr>
                <a:xfrm rot="2271508">
                  <a:off x="-148698" y="2863211"/>
                  <a:ext cx="3323251" cy="2870901"/>
                </a:xfrm>
                <a:prstGeom prst="circularArrow">
                  <a:avLst>
                    <a:gd name="adj1" fmla="val 20814"/>
                    <a:gd name="adj2" fmla="val 17697"/>
                    <a:gd name="adj3" fmla="val 16970879"/>
                    <a:gd name="adj4" fmla="val 11038755"/>
                    <a:gd name="adj5" fmla="val 12500"/>
                  </a:avLst>
                </a:prstGeom>
                <a:grp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384" name="Circular Arrow 383"/>
                <p:cNvSpPr/>
                <p:nvPr/>
              </p:nvSpPr>
              <p:spPr>
                <a:xfrm rot="19198213" flipV="1">
                  <a:off x="1633787" y="1373134"/>
                  <a:ext cx="2993648" cy="2636981"/>
                </a:xfrm>
                <a:prstGeom prst="circularArrow">
                  <a:avLst>
                    <a:gd name="adj1" fmla="val 25156"/>
                    <a:gd name="adj2" fmla="val 17697"/>
                    <a:gd name="adj3" fmla="val 17388682"/>
                    <a:gd name="adj4" fmla="val 10800000"/>
                    <a:gd name="adj5" fmla="val 11735"/>
                  </a:avLst>
                </a:prstGeom>
                <a:grp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385" name="Circular Arrow 384"/>
                <p:cNvSpPr/>
                <p:nvPr/>
              </p:nvSpPr>
              <p:spPr>
                <a:xfrm rot="1440676">
                  <a:off x="3383548" y="2765745"/>
                  <a:ext cx="3246732" cy="2540222"/>
                </a:xfrm>
                <a:prstGeom prst="circularArrow">
                  <a:avLst>
                    <a:gd name="adj1" fmla="val 25000"/>
                    <a:gd name="adj2" fmla="val 17697"/>
                    <a:gd name="adj3" fmla="val 17735101"/>
                    <a:gd name="adj4" fmla="val 11177275"/>
                    <a:gd name="adj5" fmla="val 12153"/>
                  </a:avLst>
                </a:prstGeom>
                <a:grp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386" name="Circular Arrow 385"/>
                <p:cNvSpPr/>
                <p:nvPr/>
              </p:nvSpPr>
              <p:spPr>
                <a:xfrm rot="1440676">
                  <a:off x="6831685" y="2667031"/>
                  <a:ext cx="3246732" cy="2540222"/>
                </a:xfrm>
                <a:prstGeom prst="circularArrow">
                  <a:avLst>
                    <a:gd name="adj1" fmla="val 25000"/>
                    <a:gd name="adj2" fmla="val 17697"/>
                    <a:gd name="adj3" fmla="val 17735101"/>
                    <a:gd name="adj4" fmla="val 10800000"/>
                    <a:gd name="adj5" fmla="val 12500"/>
                  </a:avLst>
                </a:prstGeom>
                <a:grp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387" name="Circular Arrow 386"/>
                <p:cNvSpPr/>
                <p:nvPr/>
              </p:nvSpPr>
              <p:spPr>
                <a:xfrm rot="19198213" flipV="1">
                  <a:off x="8564827" y="1140048"/>
                  <a:ext cx="3093872" cy="2612214"/>
                </a:xfrm>
                <a:prstGeom prst="circularArrow">
                  <a:avLst>
                    <a:gd name="adj1" fmla="val 25156"/>
                    <a:gd name="adj2" fmla="val 17697"/>
                    <a:gd name="adj3" fmla="val 17388682"/>
                    <a:gd name="adj4" fmla="val 10800000"/>
                    <a:gd name="adj5" fmla="val 12578"/>
                  </a:avLst>
                </a:prstGeom>
                <a:grp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grpSp>
        <p:cxnSp>
          <p:nvCxnSpPr>
            <p:cNvPr id="268" name="Straight Connector 267"/>
            <p:cNvCxnSpPr/>
            <p:nvPr/>
          </p:nvCxnSpPr>
          <p:spPr>
            <a:xfrm>
              <a:off x="10249373" y="2088390"/>
              <a:ext cx="1620000" cy="0"/>
            </a:xfrm>
            <a:prstGeom prst="line">
              <a:avLst/>
            </a:prstGeom>
            <a:noFill/>
            <a:ln w="12700" cap="flat" cmpd="sng" algn="ctr">
              <a:solidFill>
                <a:srgbClr val="E60F2D"/>
              </a:solidFill>
              <a:prstDash val="solid"/>
              <a:tailEnd type="none"/>
            </a:ln>
            <a:effectLst/>
          </p:spPr>
        </p:cxnSp>
        <p:sp>
          <p:nvSpPr>
            <p:cNvPr id="269" name="TextBox 268"/>
            <p:cNvSpPr txBox="1"/>
            <p:nvPr/>
          </p:nvSpPr>
          <p:spPr>
            <a:xfrm>
              <a:off x="-88707" y="1657030"/>
              <a:ext cx="2554218" cy="323165"/>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Recruit and Hire</a:t>
              </a:r>
            </a:p>
          </p:txBody>
        </p:sp>
        <p:sp>
          <p:nvSpPr>
            <p:cNvPr id="270" name="TextBox 269"/>
            <p:cNvSpPr txBox="1"/>
            <p:nvPr/>
          </p:nvSpPr>
          <p:spPr>
            <a:xfrm>
              <a:off x="2182436" y="1559795"/>
              <a:ext cx="3184743" cy="553998"/>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Manage Employee </a:t>
              </a:r>
              <a:r>
                <a:rPr lang="en-US" sz="1500" b="1" kern="0" dirty="0">
                  <a:solidFill>
                    <a:srgbClr val="000000"/>
                  </a:solidFill>
                  <a:latin typeface="EYInterstate" panose="02000503020000020004" pitchFamily="2" charset="0"/>
                </a:rPr>
                <a:t>and Organizational </a:t>
              </a: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Data </a:t>
              </a:r>
            </a:p>
          </p:txBody>
        </p:sp>
        <p:sp>
          <p:nvSpPr>
            <p:cNvPr id="271" name="TextBox 270"/>
            <p:cNvSpPr txBox="1"/>
            <p:nvPr/>
          </p:nvSpPr>
          <p:spPr>
            <a:xfrm>
              <a:off x="5049537" y="1640421"/>
              <a:ext cx="2185960" cy="323165"/>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Pay Employees</a:t>
              </a:r>
            </a:p>
          </p:txBody>
        </p:sp>
        <p:sp>
          <p:nvSpPr>
            <p:cNvPr id="272" name="TextBox 271"/>
            <p:cNvSpPr txBox="1"/>
            <p:nvPr/>
          </p:nvSpPr>
          <p:spPr>
            <a:xfrm>
              <a:off x="6989927" y="1535828"/>
              <a:ext cx="3219010" cy="553998"/>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Manage Performance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and Development </a:t>
              </a:r>
            </a:p>
          </p:txBody>
        </p:sp>
        <p:sp>
          <p:nvSpPr>
            <p:cNvPr id="273" name="Flowchart: Connector 272"/>
            <p:cNvSpPr>
              <a:spLocks noChangeAspect="1"/>
            </p:cNvSpPr>
            <p:nvPr/>
          </p:nvSpPr>
          <p:spPr>
            <a:xfrm>
              <a:off x="725201" y="3122254"/>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274" name="TextBox 273"/>
            <p:cNvSpPr txBox="1"/>
            <p:nvPr/>
          </p:nvSpPr>
          <p:spPr>
            <a:xfrm>
              <a:off x="169879" y="2135948"/>
              <a:ext cx="1605548"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1.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Manage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Recruitment</a:t>
              </a:r>
            </a:p>
          </p:txBody>
        </p:sp>
        <p:sp>
          <p:nvSpPr>
            <p:cNvPr id="275" name="TextBox 274"/>
            <p:cNvSpPr txBox="1"/>
            <p:nvPr/>
          </p:nvSpPr>
          <p:spPr>
            <a:xfrm>
              <a:off x="6121154" y="4782171"/>
              <a:ext cx="1135208"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9.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payroll</a:t>
              </a:r>
            </a:p>
          </p:txBody>
        </p:sp>
        <p:sp>
          <p:nvSpPr>
            <p:cNvPr id="276" name="TextBox 275"/>
            <p:cNvSpPr txBox="1"/>
            <p:nvPr/>
          </p:nvSpPr>
          <p:spPr>
            <a:xfrm>
              <a:off x="949713" y="4600751"/>
              <a:ext cx="1605548" cy="76944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2. </a:t>
              </a:r>
            </a:p>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Manage hire,               on boarding, </a:t>
              </a:r>
            </a:p>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and integration </a:t>
              </a:r>
            </a:p>
          </p:txBody>
        </p:sp>
        <p:sp>
          <p:nvSpPr>
            <p:cNvPr id="277" name="TextBox 276"/>
            <p:cNvSpPr txBox="1"/>
            <p:nvPr/>
          </p:nvSpPr>
          <p:spPr>
            <a:xfrm>
              <a:off x="2339712" y="5031347"/>
              <a:ext cx="1265003" cy="76944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3. </a:t>
              </a:r>
            </a:p>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Perform employee data administration </a:t>
              </a:r>
            </a:p>
          </p:txBody>
        </p:sp>
        <p:sp>
          <p:nvSpPr>
            <p:cNvPr id="278" name="TextBox 277"/>
            <p:cNvSpPr txBox="1"/>
            <p:nvPr/>
          </p:nvSpPr>
          <p:spPr>
            <a:xfrm>
              <a:off x="2753700" y="2275296"/>
              <a:ext cx="1351773" cy="76944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4. </a:t>
              </a:r>
            </a:p>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Manage organization </a:t>
              </a:r>
            </a:p>
            <a:p>
              <a:pPr marL="0" marR="0" lvl="0" indent="0" algn="ctr" defTabSz="914400" eaLnBrk="1" fontAlgn="base" latinLnBrk="0" hangingPunct="1">
                <a:lnSpc>
                  <a:spcPct val="100000"/>
                </a:lnSpc>
                <a:spcBef>
                  <a:spcPct val="0"/>
                </a:spcBef>
                <a:spcAft>
                  <a:spcPct val="0"/>
                </a:spcAft>
                <a:buClr>
                  <a:srgbClr val="FFD200"/>
                </a:buClr>
                <a:buSzPct val="150000"/>
                <a:buFontTx/>
                <a:buNone/>
                <a:tabLst>
                  <a:tab pos="656650" algn="l"/>
                  <a:tab pos="1313299" algn="l"/>
                  <a:tab pos="1969949" algn="l"/>
                </a:tabLst>
                <a:defRPr/>
              </a:pPr>
              <a:r>
                <a:rPr kumimoji="0" lang="en-US" sz="1100" b="1" i="0" u="none" strike="noStrike" kern="0" cap="none" spc="0" normalizeH="0" baseline="0" noProof="1">
                  <a:ln>
                    <a:noFill/>
                  </a:ln>
                  <a:solidFill>
                    <a:srgbClr val="000000"/>
                  </a:solidFill>
                  <a:effectLst/>
                  <a:uLnTx/>
                  <a:uFillTx/>
                  <a:latin typeface="EYInterstate" panose="02000503020000020004" pitchFamily="2" charset="0"/>
                </a:rPr>
                <a:t>and positions </a:t>
              </a:r>
            </a:p>
          </p:txBody>
        </p:sp>
        <p:sp>
          <p:nvSpPr>
            <p:cNvPr id="279" name="TextBox 278"/>
            <p:cNvSpPr txBox="1"/>
            <p:nvPr/>
          </p:nvSpPr>
          <p:spPr>
            <a:xfrm>
              <a:off x="5367179" y="2203358"/>
              <a:ext cx="1605548" cy="430887"/>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8.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time</a:t>
              </a:r>
            </a:p>
          </p:txBody>
        </p:sp>
        <p:sp>
          <p:nvSpPr>
            <p:cNvPr id="280" name="TextBox 279"/>
            <p:cNvSpPr txBox="1"/>
            <p:nvPr/>
          </p:nvSpPr>
          <p:spPr>
            <a:xfrm>
              <a:off x="7631249" y="3979119"/>
              <a:ext cx="1568705"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11.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performance</a:t>
              </a:r>
            </a:p>
          </p:txBody>
        </p:sp>
        <p:sp>
          <p:nvSpPr>
            <p:cNvPr id="281" name="TextBox 280"/>
            <p:cNvSpPr txBox="1"/>
            <p:nvPr/>
          </p:nvSpPr>
          <p:spPr>
            <a:xfrm>
              <a:off x="4922378" y="4735301"/>
              <a:ext cx="1605548"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7.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compensation </a:t>
              </a:r>
            </a:p>
          </p:txBody>
        </p:sp>
        <p:sp>
          <p:nvSpPr>
            <p:cNvPr id="282" name="TextBox 281"/>
            <p:cNvSpPr txBox="1"/>
            <p:nvPr/>
          </p:nvSpPr>
          <p:spPr>
            <a:xfrm>
              <a:off x="6381354" y="4572952"/>
              <a:ext cx="2872531" cy="769441"/>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10.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employee</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 development and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training </a:t>
              </a:r>
            </a:p>
          </p:txBody>
        </p:sp>
        <p:cxnSp>
          <p:nvCxnSpPr>
            <p:cNvPr id="283" name="Straight Connector 282"/>
            <p:cNvCxnSpPr/>
            <p:nvPr/>
          </p:nvCxnSpPr>
          <p:spPr>
            <a:xfrm flipV="1">
              <a:off x="942348" y="2756165"/>
              <a:ext cx="1936" cy="324000"/>
            </a:xfrm>
            <a:prstGeom prst="line">
              <a:avLst/>
            </a:prstGeom>
            <a:noFill/>
            <a:ln w="12700" cap="flat" cmpd="sng" algn="ctr">
              <a:solidFill>
                <a:srgbClr val="002040"/>
              </a:solidFill>
              <a:prstDash val="solid"/>
              <a:headEnd type="oval" w="med" len="med"/>
              <a:tailEnd type="oval" w="med" len="med"/>
            </a:ln>
            <a:effectLst/>
          </p:spPr>
        </p:cxnSp>
        <p:grpSp>
          <p:nvGrpSpPr>
            <p:cNvPr id="284" name="Group 902"/>
            <p:cNvGrpSpPr>
              <a:grpSpLocks noChangeAspect="1"/>
            </p:cNvGrpSpPr>
            <p:nvPr/>
          </p:nvGrpSpPr>
          <p:grpSpPr bwMode="auto">
            <a:xfrm>
              <a:off x="757016" y="3156536"/>
              <a:ext cx="366803" cy="365728"/>
              <a:chOff x="3456" y="3471"/>
              <a:chExt cx="341" cy="340"/>
            </a:xfrm>
            <a:solidFill>
              <a:srgbClr val="002040"/>
            </a:solidFill>
          </p:grpSpPr>
          <p:sp>
            <p:nvSpPr>
              <p:cNvPr id="379" name="Freeform 903"/>
              <p:cNvSpPr>
                <a:spLocks noEditPoints="1"/>
              </p:cNvSpPr>
              <p:nvPr/>
            </p:nvSpPr>
            <p:spPr bwMode="auto">
              <a:xfrm>
                <a:off x="3456" y="3471"/>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80" name="Freeform 904"/>
              <p:cNvSpPr>
                <a:spLocks noEditPoints="1"/>
              </p:cNvSpPr>
              <p:nvPr/>
            </p:nvSpPr>
            <p:spPr bwMode="auto">
              <a:xfrm>
                <a:off x="3520" y="3546"/>
                <a:ext cx="214" cy="173"/>
              </a:xfrm>
              <a:custGeom>
                <a:avLst/>
                <a:gdLst>
                  <a:gd name="T0" fmla="*/ 170 w 321"/>
                  <a:gd name="T1" fmla="*/ 132 h 260"/>
                  <a:gd name="T2" fmla="*/ 138 w 321"/>
                  <a:gd name="T3" fmla="*/ 132 h 260"/>
                  <a:gd name="T4" fmla="*/ 138 w 321"/>
                  <a:gd name="T5" fmla="*/ 100 h 260"/>
                  <a:gd name="T6" fmla="*/ 128 w 321"/>
                  <a:gd name="T7" fmla="*/ 89 h 260"/>
                  <a:gd name="T8" fmla="*/ 53 w 321"/>
                  <a:gd name="T9" fmla="*/ 89 h 260"/>
                  <a:gd name="T10" fmla="*/ 42 w 321"/>
                  <a:gd name="T11" fmla="*/ 100 h 260"/>
                  <a:gd name="T12" fmla="*/ 42 w 321"/>
                  <a:gd name="T13" fmla="*/ 132 h 260"/>
                  <a:gd name="T14" fmla="*/ 10 w 321"/>
                  <a:gd name="T15" fmla="*/ 132 h 260"/>
                  <a:gd name="T16" fmla="*/ 0 w 321"/>
                  <a:gd name="T17" fmla="*/ 143 h 260"/>
                  <a:gd name="T18" fmla="*/ 0 w 321"/>
                  <a:gd name="T19" fmla="*/ 249 h 260"/>
                  <a:gd name="T20" fmla="*/ 10 w 321"/>
                  <a:gd name="T21" fmla="*/ 260 h 260"/>
                  <a:gd name="T22" fmla="*/ 170 w 321"/>
                  <a:gd name="T23" fmla="*/ 260 h 260"/>
                  <a:gd name="T24" fmla="*/ 181 w 321"/>
                  <a:gd name="T25" fmla="*/ 249 h 260"/>
                  <a:gd name="T26" fmla="*/ 181 w 321"/>
                  <a:gd name="T27" fmla="*/ 143 h 260"/>
                  <a:gd name="T28" fmla="*/ 170 w 321"/>
                  <a:gd name="T29" fmla="*/ 132 h 260"/>
                  <a:gd name="T30" fmla="*/ 64 w 321"/>
                  <a:gd name="T31" fmla="*/ 153 h 260"/>
                  <a:gd name="T32" fmla="*/ 117 w 321"/>
                  <a:gd name="T33" fmla="*/ 153 h 260"/>
                  <a:gd name="T34" fmla="*/ 117 w 321"/>
                  <a:gd name="T35" fmla="*/ 239 h 260"/>
                  <a:gd name="T36" fmla="*/ 64 w 321"/>
                  <a:gd name="T37" fmla="*/ 239 h 260"/>
                  <a:gd name="T38" fmla="*/ 64 w 321"/>
                  <a:gd name="T39" fmla="*/ 153 h 260"/>
                  <a:gd name="T40" fmla="*/ 117 w 321"/>
                  <a:gd name="T41" fmla="*/ 111 h 260"/>
                  <a:gd name="T42" fmla="*/ 117 w 321"/>
                  <a:gd name="T43" fmla="*/ 132 h 260"/>
                  <a:gd name="T44" fmla="*/ 64 w 321"/>
                  <a:gd name="T45" fmla="*/ 132 h 260"/>
                  <a:gd name="T46" fmla="*/ 64 w 321"/>
                  <a:gd name="T47" fmla="*/ 111 h 260"/>
                  <a:gd name="T48" fmla="*/ 117 w 321"/>
                  <a:gd name="T49" fmla="*/ 111 h 260"/>
                  <a:gd name="T50" fmla="*/ 21 w 321"/>
                  <a:gd name="T51" fmla="*/ 153 h 260"/>
                  <a:gd name="T52" fmla="*/ 42 w 321"/>
                  <a:gd name="T53" fmla="*/ 153 h 260"/>
                  <a:gd name="T54" fmla="*/ 42 w 321"/>
                  <a:gd name="T55" fmla="*/ 239 h 260"/>
                  <a:gd name="T56" fmla="*/ 21 w 321"/>
                  <a:gd name="T57" fmla="*/ 239 h 260"/>
                  <a:gd name="T58" fmla="*/ 21 w 321"/>
                  <a:gd name="T59" fmla="*/ 153 h 260"/>
                  <a:gd name="T60" fmla="*/ 160 w 321"/>
                  <a:gd name="T61" fmla="*/ 239 h 260"/>
                  <a:gd name="T62" fmla="*/ 138 w 321"/>
                  <a:gd name="T63" fmla="*/ 239 h 260"/>
                  <a:gd name="T64" fmla="*/ 138 w 321"/>
                  <a:gd name="T65" fmla="*/ 153 h 260"/>
                  <a:gd name="T66" fmla="*/ 160 w 321"/>
                  <a:gd name="T67" fmla="*/ 153 h 260"/>
                  <a:gd name="T68" fmla="*/ 160 w 321"/>
                  <a:gd name="T69" fmla="*/ 239 h 260"/>
                  <a:gd name="T70" fmla="*/ 317 w 321"/>
                  <a:gd name="T71" fmla="*/ 146 h 260"/>
                  <a:gd name="T72" fmla="*/ 266 w 321"/>
                  <a:gd name="T73" fmla="*/ 96 h 260"/>
                  <a:gd name="T74" fmla="*/ 278 w 321"/>
                  <a:gd name="T75" fmla="*/ 61 h 260"/>
                  <a:gd name="T76" fmla="*/ 260 w 321"/>
                  <a:gd name="T77" fmla="*/ 18 h 260"/>
                  <a:gd name="T78" fmla="*/ 217 w 321"/>
                  <a:gd name="T79" fmla="*/ 0 h 260"/>
                  <a:gd name="T80" fmla="*/ 173 w 321"/>
                  <a:gd name="T81" fmla="*/ 18 h 260"/>
                  <a:gd name="T82" fmla="*/ 156 w 321"/>
                  <a:gd name="T83" fmla="*/ 61 h 260"/>
                  <a:gd name="T84" fmla="*/ 173 w 321"/>
                  <a:gd name="T85" fmla="*/ 104 h 260"/>
                  <a:gd name="T86" fmla="*/ 217 w 321"/>
                  <a:gd name="T87" fmla="*/ 122 h 260"/>
                  <a:gd name="T88" fmla="*/ 251 w 321"/>
                  <a:gd name="T89" fmla="*/ 111 h 260"/>
                  <a:gd name="T90" fmla="*/ 301 w 321"/>
                  <a:gd name="T91" fmla="*/ 161 h 260"/>
                  <a:gd name="T92" fmla="*/ 309 w 321"/>
                  <a:gd name="T93" fmla="*/ 164 h 260"/>
                  <a:gd name="T94" fmla="*/ 317 w 321"/>
                  <a:gd name="T95" fmla="*/ 161 h 260"/>
                  <a:gd name="T96" fmla="*/ 317 w 321"/>
                  <a:gd name="T97" fmla="*/ 146 h 260"/>
                  <a:gd name="T98" fmla="*/ 189 w 321"/>
                  <a:gd name="T99" fmla="*/ 89 h 260"/>
                  <a:gd name="T100" fmla="*/ 189 w 321"/>
                  <a:gd name="T101" fmla="*/ 33 h 260"/>
                  <a:gd name="T102" fmla="*/ 217 w 321"/>
                  <a:gd name="T103" fmla="*/ 21 h 260"/>
                  <a:gd name="T104" fmla="*/ 245 w 321"/>
                  <a:gd name="T105" fmla="*/ 33 h 260"/>
                  <a:gd name="T106" fmla="*/ 256 w 321"/>
                  <a:gd name="T107" fmla="*/ 61 h 260"/>
                  <a:gd name="T108" fmla="*/ 245 w 321"/>
                  <a:gd name="T109" fmla="*/ 89 h 260"/>
                  <a:gd name="T110" fmla="*/ 189 w 321"/>
                  <a:gd name="T111" fmla="*/ 8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1" h="260">
                    <a:moveTo>
                      <a:pt x="170" y="132"/>
                    </a:moveTo>
                    <a:cubicBezTo>
                      <a:pt x="138" y="132"/>
                      <a:pt x="138" y="132"/>
                      <a:pt x="138" y="132"/>
                    </a:cubicBezTo>
                    <a:cubicBezTo>
                      <a:pt x="138" y="100"/>
                      <a:pt x="138" y="100"/>
                      <a:pt x="138" y="100"/>
                    </a:cubicBezTo>
                    <a:cubicBezTo>
                      <a:pt x="138" y="94"/>
                      <a:pt x="134" y="89"/>
                      <a:pt x="128" y="89"/>
                    </a:cubicBezTo>
                    <a:cubicBezTo>
                      <a:pt x="53" y="89"/>
                      <a:pt x="53" y="89"/>
                      <a:pt x="53" y="89"/>
                    </a:cubicBezTo>
                    <a:cubicBezTo>
                      <a:pt x="47" y="89"/>
                      <a:pt x="42" y="94"/>
                      <a:pt x="42" y="100"/>
                    </a:cubicBezTo>
                    <a:cubicBezTo>
                      <a:pt x="42" y="132"/>
                      <a:pt x="42" y="132"/>
                      <a:pt x="42" y="132"/>
                    </a:cubicBezTo>
                    <a:cubicBezTo>
                      <a:pt x="10" y="132"/>
                      <a:pt x="10" y="132"/>
                      <a:pt x="10" y="132"/>
                    </a:cubicBezTo>
                    <a:cubicBezTo>
                      <a:pt x="4" y="132"/>
                      <a:pt x="0" y="137"/>
                      <a:pt x="0" y="143"/>
                    </a:cubicBezTo>
                    <a:cubicBezTo>
                      <a:pt x="0" y="249"/>
                      <a:pt x="0" y="249"/>
                      <a:pt x="0" y="249"/>
                    </a:cubicBezTo>
                    <a:cubicBezTo>
                      <a:pt x="0" y="255"/>
                      <a:pt x="4" y="260"/>
                      <a:pt x="10" y="260"/>
                    </a:cubicBezTo>
                    <a:cubicBezTo>
                      <a:pt x="170" y="260"/>
                      <a:pt x="170" y="260"/>
                      <a:pt x="170" y="260"/>
                    </a:cubicBezTo>
                    <a:cubicBezTo>
                      <a:pt x="176" y="260"/>
                      <a:pt x="181" y="255"/>
                      <a:pt x="181" y="249"/>
                    </a:cubicBezTo>
                    <a:cubicBezTo>
                      <a:pt x="181" y="143"/>
                      <a:pt x="181" y="143"/>
                      <a:pt x="181" y="143"/>
                    </a:cubicBezTo>
                    <a:cubicBezTo>
                      <a:pt x="181" y="137"/>
                      <a:pt x="176" y="132"/>
                      <a:pt x="170" y="132"/>
                    </a:cubicBezTo>
                    <a:close/>
                    <a:moveTo>
                      <a:pt x="64" y="153"/>
                    </a:moveTo>
                    <a:cubicBezTo>
                      <a:pt x="117" y="153"/>
                      <a:pt x="117" y="153"/>
                      <a:pt x="117" y="153"/>
                    </a:cubicBezTo>
                    <a:cubicBezTo>
                      <a:pt x="117" y="239"/>
                      <a:pt x="117" y="239"/>
                      <a:pt x="117" y="239"/>
                    </a:cubicBezTo>
                    <a:cubicBezTo>
                      <a:pt x="64" y="239"/>
                      <a:pt x="64" y="239"/>
                      <a:pt x="64" y="239"/>
                    </a:cubicBezTo>
                    <a:lnTo>
                      <a:pt x="64" y="153"/>
                    </a:lnTo>
                    <a:close/>
                    <a:moveTo>
                      <a:pt x="117" y="111"/>
                    </a:moveTo>
                    <a:cubicBezTo>
                      <a:pt x="117" y="132"/>
                      <a:pt x="117" y="132"/>
                      <a:pt x="117" y="132"/>
                    </a:cubicBezTo>
                    <a:cubicBezTo>
                      <a:pt x="64" y="132"/>
                      <a:pt x="64" y="132"/>
                      <a:pt x="64" y="132"/>
                    </a:cubicBezTo>
                    <a:cubicBezTo>
                      <a:pt x="64" y="111"/>
                      <a:pt x="64" y="111"/>
                      <a:pt x="64" y="111"/>
                    </a:cubicBezTo>
                    <a:lnTo>
                      <a:pt x="117" y="111"/>
                    </a:lnTo>
                    <a:close/>
                    <a:moveTo>
                      <a:pt x="21" y="153"/>
                    </a:moveTo>
                    <a:cubicBezTo>
                      <a:pt x="42" y="153"/>
                      <a:pt x="42" y="153"/>
                      <a:pt x="42" y="153"/>
                    </a:cubicBezTo>
                    <a:cubicBezTo>
                      <a:pt x="42" y="239"/>
                      <a:pt x="42" y="239"/>
                      <a:pt x="42" y="239"/>
                    </a:cubicBezTo>
                    <a:cubicBezTo>
                      <a:pt x="21" y="239"/>
                      <a:pt x="21" y="239"/>
                      <a:pt x="21" y="239"/>
                    </a:cubicBezTo>
                    <a:lnTo>
                      <a:pt x="21" y="153"/>
                    </a:lnTo>
                    <a:close/>
                    <a:moveTo>
                      <a:pt x="160" y="239"/>
                    </a:moveTo>
                    <a:cubicBezTo>
                      <a:pt x="138" y="239"/>
                      <a:pt x="138" y="239"/>
                      <a:pt x="138" y="239"/>
                    </a:cubicBezTo>
                    <a:cubicBezTo>
                      <a:pt x="138" y="153"/>
                      <a:pt x="138" y="153"/>
                      <a:pt x="138" y="153"/>
                    </a:cubicBezTo>
                    <a:cubicBezTo>
                      <a:pt x="160" y="153"/>
                      <a:pt x="160" y="153"/>
                      <a:pt x="160" y="153"/>
                    </a:cubicBezTo>
                    <a:lnTo>
                      <a:pt x="160" y="239"/>
                    </a:lnTo>
                    <a:close/>
                    <a:moveTo>
                      <a:pt x="317" y="146"/>
                    </a:moveTo>
                    <a:cubicBezTo>
                      <a:pt x="266" y="96"/>
                      <a:pt x="266" y="96"/>
                      <a:pt x="266" y="96"/>
                    </a:cubicBezTo>
                    <a:cubicBezTo>
                      <a:pt x="274" y="86"/>
                      <a:pt x="278" y="74"/>
                      <a:pt x="278" y="61"/>
                    </a:cubicBezTo>
                    <a:cubicBezTo>
                      <a:pt x="278" y="45"/>
                      <a:pt x="271" y="29"/>
                      <a:pt x="260" y="18"/>
                    </a:cubicBezTo>
                    <a:cubicBezTo>
                      <a:pt x="248" y="6"/>
                      <a:pt x="233" y="0"/>
                      <a:pt x="217" y="0"/>
                    </a:cubicBezTo>
                    <a:cubicBezTo>
                      <a:pt x="200" y="0"/>
                      <a:pt x="185" y="6"/>
                      <a:pt x="173" y="18"/>
                    </a:cubicBezTo>
                    <a:cubicBezTo>
                      <a:pt x="162" y="29"/>
                      <a:pt x="156" y="45"/>
                      <a:pt x="156" y="61"/>
                    </a:cubicBezTo>
                    <a:cubicBezTo>
                      <a:pt x="156" y="77"/>
                      <a:pt x="162" y="92"/>
                      <a:pt x="173" y="104"/>
                    </a:cubicBezTo>
                    <a:cubicBezTo>
                      <a:pt x="185" y="116"/>
                      <a:pt x="200" y="122"/>
                      <a:pt x="217" y="122"/>
                    </a:cubicBezTo>
                    <a:cubicBezTo>
                      <a:pt x="229" y="122"/>
                      <a:pt x="241" y="118"/>
                      <a:pt x="251" y="111"/>
                    </a:cubicBezTo>
                    <a:cubicBezTo>
                      <a:pt x="301" y="161"/>
                      <a:pt x="301" y="161"/>
                      <a:pt x="301" y="161"/>
                    </a:cubicBezTo>
                    <a:cubicBezTo>
                      <a:pt x="304" y="163"/>
                      <a:pt x="306" y="164"/>
                      <a:pt x="309" y="164"/>
                    </a:cubicBezTo>
                    <a:cubicBezTo>
                      <a:pt x="312" y="164"/>
                      <a:pt x="314" y="163"/>
                      <a:pt x="317" y="161"/>
                    </a:cubicBezTo>
                    <a:cubicBezTo>
                      <a:pt x="321" y="157"/>
                      <a:pt x="321" y="150"/>
                      <a:pt x="317" y="146"/>
                    </a:cubicBezTo>
                    <a:close/>
                    <a:moveTo>
                      <a:pt x="189" y="89"/>
                    </a:moveTo>
                    <a:cubicBezTo>
                      <a:pt x="173" y="73"/>
                      <a:pt x="173" y="48"/>
                      <a:pt x="189" y="33"/>
                    </a:cubicBezTo>
                    <a:cubicBezTo>
                      <a:pt x="196" y="25"/>
                      <a:pt x="206" y="21"/>
                      <a:pt x="217" y="21"/>
                    </a:cubicBezTo>
                    <a:cubicBezTo>
                      <a:pt x="227" y="21"/>
                      <a:pt x="237" y="25"/>
                      <a:pt x="245" y="33"/>
                    </a:cubicBezTo>
                    <a:cubicBezTo>
                      <a:pt x="252" y="40"/>
                      <a:pt x="256" y="50"/>
                      <a:pt x="256" y="61"/>
                    </a:cubicBezTo>
                    <a:cubicBezTo>
                      <a:pt x="256" y="71"/>
                      <a:pt x="252" y="81"/>
                      <a:pt x="245" y="89"/>
                    </a:cubicBezTo>
                    <a:cubicBezTo>
                      <a:pt x="229" y="104"/>
                      <a:pt x="204" y="104"/>
                      <a:pt x="189" y="8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sp>
          <p:nvSpPr>
            <p:cNvPr id="285" name="Flowchart: Connector 284"/>
            <p:cNvSpPr>
              <a:spLocks noChangeAspect="1"/>
            </p:cNvSpPr>
            <p:nvPr/>
          </p:nvSpPr>
          <p:spPr>
            <a:xfrm>
              <a:off x="8928165" y="3141933"/>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nvGrpSpPr>
            <p:cNvPr id="286" name="Group 763"/>
            <p:cNvGrpSpPr>
              <a:grpSpLocks noChangeAspect="1"/>
            </p:cNvGrpSpPr>
            <p:nvPr/>
          </p:nvGrpSpPr>
          <p:grpSpPr bwMode="auto">
            <a:xfrm>
              <a:off x="8959821" y="3176730"/>
              <a:ext cx="365770" cy="364698"/>
              <a:chOff x="3203" y="3365"/>
              <a:chExt cx="341" cy="340"/>
            </a:xfrm>
            <a:solidFill>
              <a:srgbClr val="002040"/>
            </a:solidFill>
            <a:effectLst/>
          </p:grpSpPr>
          <p:sp>
            <p:nvSpPr>
              <p:cNvPr id="377" name="Freeform 764"/>
              <p:cNvSpPr>
                <a:spLocks noEditPoints="1"/>
              </p:cNvSpPr>
              <p:nvPr/>
            </p:nvSpPr>
            <p:spPr bwMode="auto">
              <a:xfrm>
                <a:off x="3295" y="3429"/>
                <a:ext cx="156" cy="212"/>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78" name="Freeform 765"/>
              <p:cNvSpPr>
                <a:spLocks noEditPoints="1"/>
              </p:cNvSpPr>
              <p:nvPr/>
            </p:nvSpPr>
            <p:spPr bwMode="auto">
              <a:xfrm>
                <a:off x="3203" y="3365"/>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sp>
          <p:nvSpPr>
            <p:cNvPr id="287" name="Flowchart: Connector 286"/>
            <p:cNvSpPr>
              <a:spLocks noChangeAspect="1"/>
            </p:cNvSpPr>
            <p:nvPr/>
          </p:nvSpPr>
          <p:spPr>
            <a:xfrm>
              <a:off x="1580475" y="3165577"/>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288" name="Flowchart: Connector 287"/>
            <p:cNvSpPr>
              <a:spLocks noChangeAspect="1"/>
            </p:cNvSpPr>
            <p:nvPr/>
          </p:nvSpPr>
          <p:spPr>
            <a:xfrm>
              <a:off x="2664129" y="3809761"/>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289" name="Flowchart: Connector 288"/>
            <p:cNvSpPr>
              <a:spLocks noChangeAspect="1"/>
            </p:cNvSpPr>
            <p:nvPr/>
          </p:nvSpPr>
          <p:spPr>
            <a:xfrm>
              <a:off x="3254734" y="3756298"/>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290" name="Flowchart: Connector 289"/>
            <p:cNvSpPr>
              <a:spLocks noChangeAspect="1"/>
            </p:cNvSpPr>
            <p:nvPr/>
          </p:nvSpPr>
          <p:spPr>
            <a:xfrm>
              <a:off x="6495650" y="3764679"/>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291" name="Flowchart: Connector 290"/>
            <p:cNvSpPr>
              <a:spLocks noChangeAspect="1"/>
            </p:cNvSpPr>
            <p:nvPr/>
          </p:nvSpPr>
          <p:spPr>
            <a:xfrm>
              <a:off x="5345669" y="3177033"/>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sp>
          <p:nvSpPr>
            <p:cNvPr id="292" name="Flowchart: Connector 291"/>
            <p:cNvSpPr>
              <a:spLocks noChangeAspect="1"/>
            </p:cNvSpPr>
            <p:nvPr/>
          </p:nvSpPr>
          <p:spPr>
            <a:xfrm>
              <a:off x="10806568" y="3578338"/>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cxnSp>
          <p:nvCxnSpPr>
            <p:cNvPr id="293" name="Straight Arrow Connector 292"/>
            <p:cNvCxnSpPr>
              <a:stCxn id="287" idx="4"/>
            </p:cNvCxnSpPr>
            <p:nvPr/>
          </p:nvCxnSpPr>
          <p:spPr>
            <a:xfrm flipH="1">
              <a:off x="1772615" y="3599871"/>
              <a:ext cx="25007" cy="939566"/>
            </a:xfrm>
            <a:prstGeom prst="straightConnector1">
              <a:avLst/>
            </a:prstGeom>
            <a:noFill/>
            <a:ln w="12700" cap="flat" cmpd="sng" algn="ctr">
              <a:solidFill>
                <a:srgbClr val="002040"/>
              </a:solidFill>
              <a:prstDash val="solid"/>
              <a:headEnd type="oval" w="med" len="med"/>
              <a:tailEnd type="oval" w="med" len="med"/>
            </a:ln>
            <a:effectLst/>
          </p:spPr>
        </p:cxnSp>
        <p:cxnSp>
          <p:nvCxnSpPr>
            <p:cNvPr id="294" name="Straight Arrow Connector 293"/>
            <p:cNvCxnSpPr>
              <a:stCxn id="288" idx="4"/>
            </p:cNvCxnSpPr>
            <p:nvPr/>
          </p:nvCxnSpPr>
          <p:spPr>
            <a:xfrm flipH="1">
              <a:off x="2879894" y="4244055"/>
              <a:ext cx="1382" cy="725287"/>
            </a:xfrm>
            <a:prstGeom prst="straightConnector1">
              <a:avLst/>
            </a:prstGeom>
            <a:noFill/>
            <a:ln w="12700" cap="flat" cmpd="sng" algn="ctr">
              <a:solidFill>
                <a:srgbClr val="002040"/>
              </a:solidFill>
              <a:prstDash val="solid"/>
              <a:headEnd type="oval" w="med" len="med"/>
              <a:tailEnd type="oval" w="med" len="med"/>
            </a:ln>
            <a:effectLst/>
          </p:spPr>
        </p:cxnSp>
        <p:cxnSp>
          <p:nvCxnSpPr>
            <p:cNvPr id="295" name="Straight Arrow Connector 294"/>
            <p:cNvCxnSpPr>
              <a:stCxn id="289" idx="0"/>
            </p:cNvCxnSpPr>
            <p:nvPr/>
          </p:nvCxnSpPr>
          <p:spPr>
            <a:xfrm flipH="1" flipV="1">
              <a:off x="3470543" y="3129601"/>
              <a:ext cx="1338" cy="626697"/>
            </a:xfrm>
            <a:prstGeom prst="straightConnector1">
              <a:avLst/>
            </a:prstGeom>
            <a:noFill/>
            <a:ln w="12700" cap="flat" cmpd="sng" algn="ctr">
              <a:solidFill>
                <a:srgbClr val="002040"/>
              </a:solidFill>
              <a:prstDash val="solid"/>
              <a:headEnd type="oval" w="med" len="med"/>
              <a:tailEnd type="oval" w="med" len="med"/>
            </a:ln>
            <a:effectLst/>
          </p:spPr>
        </p:cxnSp>
        <p:cxnSp>
          <p:nvCxnSpPr>
            <p:cNvPr id="296" name="Straight Arrow Connector 295"/>
            <p:cNvCxnSpPr/>
            <p:nvPr/>
          </p:nvCxnSpPr>
          <p:spPr>
            <a:xfrm rot="-60000" flipH="1">
              <a:off x="7713253" y="3947545"/>
              <a:ext cx="6550" cy="544217"/>
            </a:xfrm>
            <a:prstGeom prst="straightConnector1">
              <a:avLst/>
            </a:prstGeom>
            <a:noFill/>
            <a:ln w="12700" cap="flat" cmpd="sng" algn="ctr">
              <a:solidFill>
                <a:srgbClr val="002040"/>
              </a:solidFill>
              <a:prstDash val="solid"/>
              <a:headEnd type="oval" w="med" len="med"/>
              <a:tailEnd type="oval" w="med" len="med"/>
            </a:ln>
            <a:effectLst/>
          </p:spPr>
        </p:cxnSp>
        <p:grpSp>
          <p:nvGrpSpPr>
            <p:cNvPr id="297" name="Group 144"/>
            <p:cNvGrpSpPr>
              <a:grpSpLocks noChangeAspect="1"/>
            </p:cNvGrpSpPr>
            <p:nvPr/>
          </p:nvGrpSpPr>
          <p:grpSpPr bwMode="auto">
            <a:xfrm>
              <a:off x="5377405" y="3210977"/>
              <a:ext cx="364350" cy="364350"/>
              <a:chOff x="2963" y="1300"/>
              <a:chExt cx="340" cy="340"/>
            </a:xfrm>
            <a:solidFill>
              <a:srgbClr val="002040"/>
            </a:solidFill>
          </p:grpSpPr>
          <p:sp>
            <p:nvSpPr>
              <p:cNvPr id="375" name="Freeform 145"/>
              <p:cNvSpPr>
                <a:spLocks noEditPoints="1"/>
              </p:cNvSpPr>
              <p:nvPr/>
            </p:nvSpPr>
            <p:spPr bwMode="auto">
              <a:xfrm>
                <a:off x="2963" y="130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76" name="Freeform 146"/>
              <p:cNvSpPr>
                <a:spLocks noEditPoints="1"/>
              </p:cNvSpPr>
              <p:nvPr/>
            </p:nvSpPr>
            <p:spPr bwMode="auto">
              <a:xfrm>
                <a:off x="3041" y="1406"/>
                <a:ext cx="191" cy="128"/>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grpSp>
          <p:nvGrpSpPr>
            <p:cNvPr id="298" name="Group 526"/>
            <p:cNvGrpSpPr>
              <a:grpSpLocks noChangeAspect="1"/>
            </p:cNvGrpSpPr>
            <p:nvPr/>
          </p:nvGrpSpPr>
          <p:grpSpPr bwMode="auto">
            <a:xfrm>
              <a:off x="2701079" y="3848563"/>
              <a:ext cx="365728" cy="365728"/>
              <a:chOff x="3464" y="1974"/>
              <a:chExt cx="340" cy="340"/>
            </a:xfrm>
            <a:solidFill>
              <a:srgbClr val="002040"/>
            </a:solidFill>
            <a:effectLst/>
          </p:grpSpPr>
          <p:sp>
            <p:nvSpPr>
              <p:cNvPr id="373" name="Freeform 527"/>
              <p:cNvSpPr>
                <a:spLocks noEditPoints="1"/>
              </p:cNvSpPr>
              <p:nvPr/>
            </p:nvSpPr>
            <p:spPr bwMode="auto">
              <a:xfrm>
                <a:off x="3464" y="197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74" name="Freeform 528"/>
              <p:cNvSpPr>
                <a:spLocks noEditPoints="1"/>
              </p:cNvSpPr>
              <p:nvPr/>
            </p:nvSpPr>
            <p:spPr bwMode="auto">
              <a:xfrm>
                <a:off x="3541" y="2037"/>
                <a:ext cx="185" cy="199"/>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grpSp>
          <p:nvGrpSpPr>
            <p:cNvPr id="299" name="Group 112"/>
            <p:cNvGrpSpPr>
              <a:grpSpLocks noChangeAspect="1"/>
            </p:cNvGrpSpPr>
            <p:nvPr/>
          </p:nvGrpSpPr>
          <p:grpSpPr bwMode="auto">
            <a:xfrm>
              <a:off x="3288576" y="3789875"/>
              <a:ext cx="365728" cy="365728"/>
              <a:chOff x="1157" y="393"/>
              <a:chExt cx="340" cy="340"/>
            </a:xfrm>
            <a:solidFill>
              <a:srgbClr val="002040"/>
            </a:solidFill>
          </p:grpSpPr>
          <p:sp>
            <p:nvSpPr>
              <p:cNvPr id="371" name="Freeform 113"/>
              <p:cNvSpPr>
                <a:spLocks noEditPoints="1"/>
              </p:cNvSpPr>
              <p:nvPr/>
            </p:nvSpPr>
            <p:spPr bwMode="auto">
              <a:xfrm>
                <a:off x="1157" y="393"/>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72" name="Freeform 114"/>
              <p:cNvSpPr>
                <a:spLocks noEditPoints="1"/>
              </p:cNvSpPr>
              <p:nvPr/>
            </p:nvSpPr>
            <p:spPr bwMode="auto">
              <a:xfrm>
                <a:off x="1221" y="457"/>
                <a:ext cx="212" cy="177"/>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grpSp>
          <p:nvGrpSpPr>
            <p:cNvPr id="300" name="Group 816"/>
            <p:cNvGrpSpPr>
              <a:grpSpLocks noChangeAspect="1"/>
            </p:cNvGrpSpPr>
            <p:nvPr/>
          </p:nvGrpSpPr>
          <p:grpSpPr bwMode="auto">
            <a:xfrm>
              <a:off x="10840386" y="3615354"/>
              <a:ext cx="363765" cy="363765"/>
              <a:chOff x="4518" y="3391"/>
              <a:chExt cx="340" cy="340"/>
            </a:xfrm>
            <a:solidFill>
              <a:srgbClr val="002040"/>
            </a:solidFill>
          </p:grpSpPr>
          <p:sp>
            <p:nvSpPr>
              <p:cNvPr id="369" name="Freeform 817"/>
              <p:cNvSpPr>
                <a:spLocks noEditPoints="1"/>
              </p:cNvSpPr>
              <p:nvPr/>
            </p:nvSpPr>
            <p:spPr bwMode="auto">
              <a:xfrm>
                <a:off x="4518" y="339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70" name="Freeform 818"/>
              <p:cNvSpPr>
                <a:spLocks noEditPoints="1"/>
              </p:cNvSpPr>
              <p:nvPr/>
            </p:nvSpPr>
            <p:spPr bwMode="auto">
              <a:xfrm>
                <a:off x="4588" y="3455"/>
                <a:ext cx="199" cy="198"/>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grp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grpSp>
          <p:nvGrpSpPr>
            <p:cNvPr id="301" name="Group 795"/>
            <p:cNvGrpSpPr>
              <a:grpSpLocks noChangeAspect="1"/>
            </p:cNvGrpSpPr>
            <p:nvPr/>
          </p:nvGrpSpPr>
          <p:grpSpPr bwMode="auto">
            <a:xfrm>
              <a:off x="6529590" y="3801829"/>
              <a:ext cx="366377" cy="366377"/>
              <a:chOff x="7361" y="3009"/>
              <a:chExt cx="340" cy="340"/>
            </a:xfrm>
            <a:solidFill>
              <a:srgbClr val="002040"/>
            </a:solidFill>
          </p:grpSpPr>
          <p:sp>
            <p:nvSpPr>
              <p:cNvPr id="362" name="Freeform 796"/>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3" name="Freeform 797"/>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4" name="Freeform 798"/>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5" name="Freeform 799"/>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6" name="Freeform 800"/>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7" name="Freeform 801"/>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8" name="Freeform 802"/>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grpSp>
          <p:nvGrpSpPr>
            <p:cNvPr id="302" name="Group 192"/>
            <p:cNvGrpSpPr>
              <a:grpSpLocks noChangeAspect="1"/>
            </p:cNvGrpSpPr>
            <p:nvPr/>
          </p:nvGrpSpPr>
          <p:grpSpPr bwMode="auto">
            <a:xfrm>
              <a:off x="1618037" y="3195581"/>
              <a:ext cx="363765" cy="363765"/>
              <a:chOff x="378" y="713"/>
              <a:chExt cx="340" cy="340"/>
            </a:xfrm>
            <a:solidFill>
              <a:srgbClr val="002040"/>
            </a:solidFill>
          </p:grpSpPr>
          <p:sp>
            <p:nvSpPr>
              <p:cNvPr id="360" name="Freeform 193"/>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61" name="Freeform 194"/>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sp>
          <p:nvSpPr>
            <p:cNvPr id="303" name="TextBox 302"/>
            <p:cNvSpPr txBox="1"/>
            <p:nvPr/>
          </p:nvSpPr>
          <p:spPr>
            <a:xfrm>
              <a:off x="3232183" y="4848159"/>
              <a:ext cx="1605548"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5.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Manage workforce planning </a:t>
              </a:r>
            </a:p>
          </p:txBody>
        </p:sp>
        <p:sp>
          <p:nvSpPr>
            <p:cNvPr id="304" name="Flowchart: Connector 303"/>
            <p:cNvSpPr>
              <a:spLocks noChangeAspect="1"/>
            </p:cNvSpPr>
            <p:nvPr/>
          </p:nvSpPr>
          <p:spPr>
            <a:xfrm>
              <a:off x="3795518" y="3516919"/>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nvGrpSpPr>
            <p:cNvPr id="305" name="Group 795"/>
            <p:cNvGrpSpPr>
              <a:grpSpLocks noChangeAspect="1"/>
            </p:cNvGrpSpPr>
            <p:nvPr/>
          </p:nvGrpSpPr>
          <p:grpSpPr bwMode="auto">
            <a:xfrm>
              <a:off x="3829458" y="3554069"/>
              <a:ext cx="366377" cy="366377"/>
              <a:chOff x="7361" y="3009"/>
              <a:chExt cx="340" cy="340"/>
            </a:xfrm>
            <a:solidFill>
              <a:srgbClr val="002040"/>
            </a:solidFill>
            <a:effectLst/>
          </p:grpSpPr>
          <p:sp>
            <p:nvSpPr>
              <p:cNvPr id="353" name="Freeform 796"/>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4" name="Freeform 797"/>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5" name="Freeform 798"/>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6" name="Freeform 799"/>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7" name="Freeform 800"/>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8" name="Freeform 801"/>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9" name="Freeform 802"/>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cxnSp>
          <p:nvCxnSpPr>
            <p:cNvPr id="306" name="Straight Arrow Connector 305"/>
            <p:cNvCxnSpPr/>
            <p:nvPr/>
          </p:nvCxnSpPr>
          <p:spPr>
            <a:xfrm flipH="1" flipV="1">
              <a:off x="4011285" y="4028077"/>
              <a:ext cx="2384" cy="803707"/>
            </a:xfrm>
            <a:prstGeom prst="straightConnector1">
              <a:avLst/>
            </a:prstGeom>
            <a:noFill/>
            <a:ln w="12700" cap="flat" cmpd="sng" algn="ctr">
              <a:solidFill>
                <a:srgbClr val="002040"/>
              </a:solidFill>
              <a:prstDash val="solid"/>
              <a:headEnd type="oval" w="med" len="med"/>
              <a:tailEnd type="oval" w="med" len="med"/>
            </a:ln>
            <a:effectLst/>
          </p:spPr>
        </p:cxnSp>
        <p:sp>
          <p:nvSpPr>
            <p:cNvPr id="307" name="Flowchart: Connector 306"/>
            <p:cNvSpPr>
              <a:spLocks noChangeAspect="1"/>
            </p:cNvSpPr>
            <p:nvPr/>
          </p:nvSpPr>
          <p:spPr>
            <a:xfrm>
              <a:off x="4338237" y="3107263"/>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cxnSp>
          <p:nvCxnSpPr>
            <p:cNvPr id="308" name="Straight Arrow Connector 307"/>
            <p:cNvCxnSpPr/>
            <p:nvPr/>
          </p:nvCxnSpPr>
          <p:spPr>
            <a:xfrm flipH="1">
              <a:off x="4553506" y="2677735"/>
              <a:ext cx="1" cy="409633"/>
            </a:xfrm>
            <a:prstGeom prst="straightConnector1">
              <a:avLst/>
            </a:prstGeom>
            <a:noFill/>
            <a:ln w="12700" cap="flat" cmpd="sng" algn="ctr">
              <a:solidFill>
                <a:srgbClr val="002040"/>
              </a:solidFill>
              <a:prstDash val="solid"/>
              <a:headEnd type="oval" w="med" len="med"/>
              <a:tailEnd type="oval" w="med" len="med"/>
            </a:ln>
            <a:effectLst/>
          </p:spPr>
        </p:cxnSp>
        <p:grpSp>
          <p:nvGrpSpPr>
            <p:cNvPr id="309" name="Group 387"/>
            <p:cNvGrpSpPr>
              <a:grpSpLocks noChangeAspect="1"/>
            </p:cNvGrpSpPr>
            <p:nvPr/>
          </p:nvGrpSpPr>
          <p:grpSpPr bwMode="auto">
            <a:xfrm>
              <a:off x="4369244" y="3139573"/>
              <a:ext cx="365728" cy="365728"/>
              <a:chOff x="7355" y="1558"/>
              <a:chExt cx="340" cy="340"/>
            </a:xfrm>
            <a:solidFill>
              <a:srgbClr val="002040"/>
            </a:solidFill>
            <a:effectLst/>
          </p:grpSpPr>
          <p:sp>
            <p:nvSpPr>
              <p:cNvPr id="351" name="Freeform 388"/>
              <p:cNvSpPr>
                <a:spLocks noEditPoints="1"/>
              </p:cNvSpPr>
              <p:nvPr/>
            </p:nvSpPr>
            <p:spPr bwMode="auto">
              <a:xfrm>
                <a:off x="7355" y="15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2" name="Freeform 389"/>
              <p:cNvSpPr>
                <a:spLocks noEditPoints="1"/>
              </p:cNvSpPr>
              <p:nvPr/>
            </p:nvSpPr>
            <p:spPr bwMode="auto">
              <a:xfrm>
                <a:off x="7418" y="1664"/>
                <a:ext cx="213" cy="149"/>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sp>
          <p:nvSpPr>
            <p:cNvPr id="310" name="TextBox 309"/>
            <p:cNvSpPr txBox="1"/>
            <p:nvPr/>
          </p:nvSpPr>
          <p:spPr>
            <a:xfrm>
              <a:off x="3757923" y="2081863"/>
              <a:ext cx="1605548"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6.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Manage benefits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EYInterstate" panose="02000503020000020004" pitchFamily="2" charset="0"/>
                </a:rPr>
                <a:t>and pension </a:t>
              </a:r>
            </a:p>
          </p:txBody>
        </p:sp>
        <p:sp>
          <p:nvSpPr>
            <p:cNvPr id="311" name="Flowchart: Connector 310"/>
            <p:cNvSpPr>
              <a:spLocks noChangeAspect="1"/>
            </p:cNvSpPr>
            <p:nvPr/>
          </p:nvSpPr>
          <p:spPr>
            <a:xfrm>
              <a:off x="5983928" y="3512898"/>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cxnSp>
          <p:nvCxnSpPr>
            <p:cNvPr id="312" name="Straight Arrow Connector 311"/>
            <p:cNvCxnSpPr>
              <a:stCxn id="311" idx="0"/>
            </p:cNvCxnSpPr>
            <p:nvPr/>
          </p:nvCxnSpPr>
          <p:spPr>
            <a:xfrm flipH="1" flipV="1">
              <a:off x="6197553" y="2684150"/>
              <a:ext cx="3522" cy="828748"/>
            </a:xfrm>
            <a:prstGeom prst="straightConnector1">
              <a:avLst/>
            </a:prstGeom>
            <a:noFill/>
            <a:ln w="12700" cap="flat" cmpd="sng" algn="ctr">
              <a:solidFill>
                <a:srgbClr val="002040"/>
              </a:solidFill>
              <a:prstDash val="solid"/>
              <a:headEnd type="oval" w="med" len="med"/>
              <a:tailEnd type="oval" w="med" len="med"/>
            </a:ln>
            <a:effectLst/>
          </p:spPr>
        </p:cxnSp>
        <p:grpSp>
          <p:nvGrpSpPr>
            <p:cNvPr id="313" name="Group 763"/>
            <p:cNvGrpSpPr>
              <a:grpSpLocks noChangeAspect="1"/>
            </p:cNvGrpSpPr>
            <p:nvPr/>
          </p:nvGrpSpPr>
          <p:grpSpPr bwMode="auto">
            <a:xfrm>
              <a:off x="6015584" y="3547695"/>
              <a:ext cx="365770" cy="364698"/>
              <a:chOff x="3203" y="3365"/>
              <a:chExt cx="341" cy="340"/>
            </a:xfrm>
            <a:solidFill>
              <a:srgbClr val="002040"/>
            </a:solidFill>
          </p:grpSpPr>
          <p:sp>
            <p:nvSpPr>
              <p:cNvPr id="349" name="Freeform 764"/>
              <p:cNvSpPr>
                <a:spLocks noEditPoints="1"/>
              </p:cNvSpPr>
              <p:nvPr/>
            </p:nvSpPr>
            <p:spPr bwMode="auto">
              <a:xfrm>
                <a:off x="3295" y="3429"/>
                <a:ext cx="156" cy="212"/>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50" name="Freeform 765"/>
              <p:cNvSpPr>
                <a:spLocks noEditPoints="1"/>
              </p:cNvSpPr>
              <p:nvPr/>
            </p:nvSpPr>
            <p:spPr bwMode="auto">
              <a:xfrm>
                <a:off x="3203" y="3365"/>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cxnSp>
          <p:nvCxnSpPr>
            <p:cNvPr id="314" name="Straight Arrow Connector 313"/>
            <p:cNvCxnSpPr/>
            <p:nvPr/>
          </p:nvCxnSpPr>
          <p:spPr>
            <a:xfrm flipH="1">
              <a:off x="6706246" y="4223872"/>
              <a:ext cx="1" cy="495656"/>
            </a:xfrm>
            <a:prstGeom prst="straightConnector1">
              <a:avLst/>
            </a:prstGeom>
            <a:noFill/>
            <a:ln w="12700" cap="flat" cmpd="sng" algn="ctr">
              <a:solidFill>
                <a:srgbClr val="002040"/>
              </a:solidFill>
              <a:prstDash val="solid"/>
              <a:headEnd type="oval" w="med" len="med"/>
              <a:tailEnd type="oval" w="med" len="med"/>
            </a:ln>
            <a:effectLst/>
          </p:spPr>
        </p:cxnSp>
        <p:cxnSp>
          <p:nvCxnSpPr>
            <p:cNvPr id="315" name="Straight Arrow Connector 314"/>
            <p:cNvCxnSpPr/>
            <p:nvPr/>
          </p:nvCxnSpPr>
          <p:spPr>
            <a:xfrm flipV="1">
              <a:off x="5543664" y="3604717"/>
              <a:ext cx="429" cy="1127094"/>
            </a:xfrm>
            <a:prstGeom prst="straightConnector1">
              <a:avLst/>
            </a:prstGeom>
            <a:noFill/>
            <a:ln w="12700" cap="flat" cmpd="sng" algn="ctr">
              <a:solidFill>
                <a:srgbClr val="002040"/>
              </a:solidFill>
              <a:prstDash val="solid"/>
              <a:headEnd type="oval" w="med" len="med"/>
              <a:tailEnd type="oval" w="med" len="med"/>
            </a:ln>
            <a:effectLst/>
          </p:spPr>
        </p:cxnSp>
        <p:sp>
          <p:nvSpPr>
            <p:cNvPr id="316" name="Flowchart: Connector 315"/>
            <p:cNvSpPr>
              <a:spLocks noChangeAspect="1"/>
            </p:cNvSpPr>
            <p:nvPr/>
          </p:nvSpPr>
          <p:spPr>
            <a:xfrm>
              <a:off x="7480371" y="3432207"/>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nvGrpSpPr>
            <p:cNvPr id="317" name="Group 112"/>
            <p:cNvGrpSpPr>
              <a:grpSpLocks noChangeAspect="1"/>
            </p:cNvGrpSpPr>
            <p:nvPr/>
          </p:nvGrpSpPr>
          <p:grpSpPr bwMode="auto">
            <a:xfrm>
              <a:off x="7514213" y="3465784"/>
              <a:ext cx="365728" cy="365728"/>
              <a:chOff x="1157" y="393"/>
              <a:chExt cx="340" cy="340"/>
            </a:xfrm>
            <a:solidFill>
              <a:srgbClr val="002040"/>
            </a:solidFill>
            <a:effectLst/>
          </p:grpSpPr>
          <p:sp>
            <p:nvSpPr>
              <p:cNvPr id="347" name="Freeform 113"/>
              <p:cNvSpPr>
                <a:spLocks noEditPoints="1"/>
              </p:cNvSpPr>
              <p:nvPr/>
            </p:nvSpPr>
            <p:spPr bwMode="auto">
              <a:xfrm>
                <a:off x="1157" y="393"/>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8" name="Freeform 114"/>
              <p:cNvSpPr>
                <a:spLocks noEditPoints="1"/>
              </p:cNvSpPr>
              <p:nvPr/>
            </p:nvSpPr>
            <p:spPr bwMode="auto">
              <a:xfrm>
                <a:off x="1221" y="457"/>
                <a:ext cx="212" cy="177"/>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sp>
          <p:nvSpPr>
            <p:cNvPr id="318" name="Flowchart: Connector 317"/>
            <p:cNvSpPr>
              <a:spLocks noChangeAspect="1"/>
            </p:cNvSpPr>
            <p:nvPr/>
          </p:nvSpPr>
          <p:spPr>
            <a:xfrm>
              <a:off x="8151114" y="3031426"/>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nvGrpSpPr>
            <p:cNvPr id="319" name="Group 816"/>
            <p:cNvGrpSpPr>
              <a:grpSpLocks noChangeAspect="1"/>
            </p:cNvGrpSpPr>
            <p:nvPr/>
          </p:nvGrpSpPr>
          <p:grpSpPr bwMode="auto">
            <a:xfrm>
              <a:off x="8184932" y="3068442"/>
              <a:ext cx="363765" cy="363765"/>
              <a:chOff x="4518" y="3391"/>
              <a:chExt cx="340" cy="340"/>
            </a:xfrm>
            <a:solidFill>
              <a:srgbClr val="002040"/>
            </a:solidFill>
          </p:grpSpPr>
          <p:sp>
            <p:nvSpPr>
              <p:cNvPr id="345" name="Freeform 817"/>
              <p:cNvSpPr>
                <a:spLocks noEditPoints="1"/>
              </p:cNvSpPr>
              <p:nvPr/>
            </p:nvSpPr>
            <p:spPr bwMode="auto">
              <a:xfrm>
                <a:off x="4518" y="339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6" name="Freeform 818"/>
              <p:cNvSpPr>
                <a:spLocks noEditPoints="1"/>
              </p:cNvSpPr>
              <p:nvPr/>
            </p:nvSpPr>
            <p:spPr bwMode="auto">
              <a:xfrm>
                <a:off x="4588" y="3455"/>
                <a:ext cx="199" cy="198"/>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sp>
          <p:nvSpPr>
            <p:cNvPr id="320" name="TextBox 319"/>
            <p:cNvSpPr txBox="1"/>
            <p:nvPr/>
          </p:nvSpPr>
          <p:spPr>
            <a:xfrm>
              <a:off x="8316181" y="2098200"/>
              <a:ext cx="1605548" cy="600164"/>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12.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competency  </a:t>
              </a:r>
            </a:p>
          </p:txBody>
        </p:sp>
        <p:sp>
          <p:nvSpPr>
            <p:cNvPr id="321" name="Flowchart: Connector 320"/>
            <p:cNvSpPr>
              <a:spLocks noChangeAspect="1"/>
            </p:cNvSpPr>
            <p:nvPr/>
          </p:nvSpPr>
          <p:spPr>
            <a:xfrm>
              <a:off x="9430404" y="3398302"/>
              <a:ext cx="434294" cy="434294"/>
            </a:xfrm>
            <a:prstGeom prst="flowChartConnector">
              <a:avLst/>
            </a:prstGeom>
            <a:solidFill>
              <a:srgbClr val="BECBD0"/>
            </a:solidFill>
            <a:ln w="9525" cap="flat" cmpd="sng" algn="ctr">
              <a:noFill/>
              <a:prstDash val="solid"/>
            </a:ln>
            <a:effectLst/>
          </p:spPr>
          <p:txBody>
            <a:bodyPr rot="0" spcFirstLastPara="0" vertOverflow="overflow" horzOverflow="overflow" vert="horz" wrap="square" lIns="90624" tIns="45312" rIns="90624" bIns="45312" numCol="1" spcCol="0" rtlCol="0" fromWordArt="0" anchor="ctr" anchorCtr="0" forceAA="0" compatLnSpc="1">
              <a:prstTxWarp prst="textNoShape">
                <a:avLst/>
              </a:prstTxWarp>
              <a:noAutofit/>
            </a:bodyPr>
            <a:lstStyle/>
            <a:p>
              <a:pPr marL="0" marR="0" lvl="0" indent="0" algn="ctr" defTabSz="906240" eaLnBrk="1" fontAlgn="auto" latinLnBrk="0" hangingPunct="1">
                <a:lnSpc>
                  <a:spcPct val="100000"/>
                </a:lnSpc>
                <a:spcBef>
                  <a:spcPts val="0"/>
                </a:spcBef>
                <a:spcAft>
                  <a:spcPts val="0"/>
                </a:spcAft>
                <a:buClrTx/>
                <a:buSzTx/>
                <a:buFontTx/>
                <a:buNone/>
                <a:tabLst/>
                <a:defRPr/>
              </a:pPr>
              <a:endParaRPr kumimoji="0" lang="en-US" sz="991" b="0" i="0" u="none" strike="noStrike" kern="0" cap="none" spc="0" normalizeH="0" baseline="0" noProof="0" dirty="0">
                <a:ln>
                  <a:noFill/>
                </a:ln>
                <a:solidFill>
                  <a:srgbClr val="D0DCDF">
                    <a:lumMod val="10000"/>
                  </a:srgbClr>
                </a:solidFill>
                <a:effectLst/>
                <a:uLnTx/>
                <a:uFillTx/>
                <a:latin typeface="EYInterstate" panose="02000503020000020004" pitchFamily="2" charset="0"/>
                <a:ea typeface="+mn-ea"/>
                <a:cs typeface="+mn-cs"/>
              </a:endParaRPr>
            </a:p>
          </p:txBody>
        </p:sp>
        <p:grpSp>
          <p:nvGrpSpPr>
            <p:cNvPr id="322" name="Group 795"/>
            <p:cNvGrpSpPr>
              <a:grpSpLocks noChangeAspect="1"/>
            </p:cNvGrpSpPr>
            <p:nvPr/>
          </p:nvGrpSpPr>
          <p:grpSpPr bwMode="auto">
            <a:xfrm>
              <a:off x="9464344" y="3435452"/>
              <a:ext cx="366377" cy="366377"/>
              <a:chOff x="7361" y="3009"/>
              <a:chExt cx="340" cy="340"/>
            </a:xfrm>
            <a:solidFill>
              <a:srgbClr val="002040"/>
            </a:solidFill>
            <a:effectLst/>
          </p:grpSpPr>
          <p:sp>
            <p:nvSpPr>
              <p:cNvPr id="338" name="Freeform 796"/>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39" name="Freeform 797"/>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0" name="Freeform 798"/>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1" name="Freeform 799"/>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2" name="Freeform 800"/>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3" name="Freeform 801"/>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sp>
            <p:nvSpPr>
              <p:cNvPr id="344" name="Freeform 802"/>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marL="0" marR="0" lvl="0" indent="0" defTabSz="906240" eaLnBrk="1" fontAlgn="auto" latinLnBrk="0" hangingPunct="1">
                  <a:lnSpc>
                    <a:spcPct val="100000"/>
                  </a:lnSpc>
                  <a:spcBef>
                    <a:spcPts val="0"/>
                  </a:spcBef>
                  <a:spcAft>
                    <a:spcPts val="0"/>
                  </a:spcAft>
                  <a:buClrTx/>
                  <a:buSzTx/>
                  <a:buFontTx/>
                  <a:buNone/>
                  <a:tabLst/>
                  <a:defRPr/>
                </a:pPr>
                <a:endParaRPr kumimoji="0" lang="en-GB" sz="1784" b="0" i="0" u="none" strike="noStrike" kern="0" cap="none" spc="0" normalizeH="0" baseline="0" noProof="0">
                  <a:ln>
                    <a:noFill/>
                  </a:ln>
                  <a:solidFill>
                    <a:srgbClr val="002040"/>
                  </a:solidFill>
                  <a:effectLst/>
                  <a:uLnTx/>
                  <a:uFillTx/>
                  <a:latin typeface="EYInterstate" panose="02000503020000020004" pitchFamily="2" charset="0"/>
                </a:endParaRPr>
              </a:p>
            </p:txBody>
          </p:sp>
        </p:grpSp>
        <p:cxnSp>
          <p:nvCxnSpPr>
            <p:cNvPr id="323" name="Straight Arrow Connector 322"/>
            <p:cNvCxnSpPr/>
            <p:nvPr/>
          </p:nvCxnSpPr>
          <p:spPr>
            <a:xfrm flipH="1">
              <a:off x="9664491" y="3854080"/>
              <a:ext cx="1382" cy="495381"/>
            </a:xfrm>
            <a:prstGeom prst="straightConnector1">
              <a:avLst/>
            </a:prstGeom>
            <a:noFill/>
            <a:ln w="12700" cap="flat" cmpd="sng" algn="ctr">
              <a:solidFill>
                <a:srgbClr val="002040"/>
              </a:solidFill>
              <a:prstDash val="solid"/>
              <a:headEnd type="oval" w="med" len="med"/>
              <a:tailEnd type="oval" w="med" len="med"/>
            </a:ln>
            <a:effectLst/>
          </p:spPr>
        </p:cxnSp>
        <p:sp>
          <p:nvSpPr>
            <p:cNvPr id="324" name="TextBox 323"/>
            <p:cNvSpPr txBox="1"/>
            <p:nvPr/>
          </p:nvSpPr>
          <p:spPr>
            <a:xfrm>
              <a:off x="8785136" y="4412981"/>
              <a:ext cx="1605548" cy="769441"/>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13.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career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and succession planning</a:t>
              </a:r>
            </a:p>
          </p:txBody>
        </p:sp>
        <p:cxnSp>
          <p:nvCxnSpPr>
            <p:cNvPr id="325" name="Straight Arrow Connector 324"/>
            <p:cNvCxnSpPr/>
            <p:nvPr/>
          </p:nvCxnSpPr>
          <p:spPr>
            <a:xfrm flipH="1">
              <a:off x="11011064" y="4049172"/>
              <a:ext cx="1382" cy="495381"/>
            </a:xfrm>
            <a:prstGeom prst="straightConnector1">
              <a:avLst/>
            </a:prstGeom>
            <a:noFill/>
            <a:ln w="12700" cap="flat" cmpd="sng" algn="ctr">
              <a:solidFill>
                <a:srgbClr val="002040"/>
              </a:solidFill>
              <a:prstDash val="solid"/>
              <a:headEnd type="oval" w="med" len="med"/>
              <a:tailEnd type="oval" w="med" len="med"/>
            </a:ln>
            <a:effectLst/>
          </p:spPr>
        </p:cxnSp>
        <p:sp>
          <p:nvSpPr>
            <p:cNvPr id="326" name="TextBox 325"/>
            <p:cNvSpPr txBox="1"/>
            <p:nvPr/>
          </p:nvSpPr>
          <p:spPr>
            <a:xfrm>
              <a:off x="10256599" y="4643644"/>
              <a:ext cx="1605548" cy="769441"/>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14.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Manage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employee </a:t>
              </a:r>
            </a:p>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D0DCDF">
                      <a:lumMod val="10000"/>
                    </a:srgbClr>
                  </a:solidFill>
                  <a:effectLst/>
                  <a:uLnTx/>
                  <a:uFillTx/>
                  <a:latin typeface="EYInterstate" panose="02000503020000020004" pitchFamily="2" charset="0"/>
                </a:rPr>
                <a:t>separation </a:t>
              </a:r>
            </a:p>
          </p:txBody>
        </p:sp>
        <p:sp>
          <p:nvSpPr>
            <p:cNvPr id="327" name="TextBox 326"/>
            <p:cNvSpPr txBox="1"/>
            <p:nvPr/>
          </p:nvSpPr>
          <p:spPr>
            <a:xfrm>
              <a:off x="9384521" y="1644532"/>
              <a:ext cx="3219010" cy="323165"/>
            </a:xfrm>
            <a:prstGeom prst="rect">
              <a:avLst/>
            </a:prstGeom>
            <a:noFill/>
          </p:spPr>
          <p:txBody>
            <a:bodyPr wrap="square" rtlCol="0">
              <a:spAutoFit/>
            </a:bodyPr>
            <a:lstStyle/>
            <a:p>
              <a:pPr marL="0" marR="0" lvl="0" indent="0" algn="ctr" defTabSz="90624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EYInterstate" panose="02000503020000020004" pitchFamily="2" charset="0"/>
                </a:rPr>
                <a:t>Separation </a:t>
              </a:r>
            </a:p>
          </p:txBody>
        </p:sp>
        <p:cxnSp>
          <p:nvCxnSpPr>
            <p:cNvPr id="328" name="Straight Connector 327"/>
            <p:cNvCxnSpPr/>
            <p:nvPr/>
          </p:nvCxnSpPr>
          <p:spPr>
            <a:xfrm>
              <a:off x="2343175" y="2068604"/>
              <a:ext cx="37759" cy="3780000"/>
            </a:xfrm>
            <a:prstGeom prst="line">
              <a:avLst/>
            </a:prstGeom>
            <a:noFill/>
            <a:ln w="9525" cap="flat" cmpd="sng" algn="ctr">
              <a:solidFill>
                <a:srgbClr val="999999"/>
              </a:solidFill>
              <a:prstDash val="dash"/>
            </a:ln>
            <a:effectLst/>
          </p:spPr>
        </p:cxnSp>
        <p:cxnSp>
          <p:nvCxnSpPr>
            <p:cNvPr id="329" name="Straight Connector 328"/>
            <p:cNvCxnSpPr/>
            <p:nvPr/>
          </p:nvCxnSpPr>
          <p:spPr>
            <a:xfrm>
              <a:off x="5161717" y="2086055"/>
              <a:ext cx="37759" cy="3769692"/>
            </a:xfrm>
            <a:prstGeom prst="line">
              <a:avLst/>
            </a:prstGeom>
            <a:noFill/>
            <a:ln w="9525" cap="flat" cmpd="sng" algn="ctr">
              <a:solidFill>
                <a:srgbClr val="999999"/>
              </a:solidFill>
              <a:prstDash val="dash"/>
            </a:ln>
            <a:effectLst/>
          </p:spPr>
        </p:cxnSp>
        <p:cxnSp>
          <p:nvCxnSpPr>
            <p:cNvPr id="330" name="Straight Connector 329"/>
            <p:cNvCxnSpPr/>
            <p:nvPr/>
          </p:nvCxnSpPr>
          <p:spPr>
            <a:xfrm>
              <a:off x="7153741" y="2066102"/>
              <a:ext cx="37759" cy="3769692"/>
            </a:xfrm>
            <a:prstGeom prst="line">
              <a:avLst/>
            </a:prstGeom>
            <a:noFill/>
            <a:ln w="9525" cap="flat" cmpd="sng" algn="ctr">
              <a:solidFill>
                <a:srgbClr val="999999"/>
              </a:solidFill>
              <a:prstDash val="dash"/>
            </a:ln>
            <a:effectLst/>
          </p:spPr>
        </p:cxnSp>
        <p:cxnSp>
          <p:nvCxnSpPr>
            <p:cNvPr id="331" name="Straight Connector 330"/>
            <p:cNvCxnSpPr/>
            <p:nvPr/>
          </p:nvCxnSpPr>
          <p:spPr>
            <a:xfrm>
              <a:off x="10119322" y="2059430"/>
              <a:ext cx="37759" cy="3769692"/>
            </a:xfrm>
            <a:prstGeom prst="line">
              <a:avLst/>
            </a:prstGeom>
            <a:noFill/>
            <a:ln w="9525" cap="flat" cmpd="sng" algn="ctr">
              <a:solidFill>
                <a:srgbClr val="999999"/>
              </a:solidFill>
              <a:prstDash val="dash"/>
            </a:ln>
            <a:effectLst/>
          </p:spPr>
        </p:cxnSp>
        <p:cxnSp>
          <p:nvCxnSpPr>
            <p:cNvPr id="332" name="Straight Connector 331"/>
            <p:cNvCxnSpPr/>
            <p:nvPr/>
          </p:nvCxnSpPr>
          <p:spPr>
            <a:xfrm>
              <a:off x="313034" y="2088390"/>
              <a:ext cx="1803515" cy="0"/>
            </a:xfrm>
            <a:prstGeom prst="line">
              <a:avLst/>
            </a:prstGeom>
            <a:noFill/>
            <a:ln w="12700" cap="flat" cmpd="sng" algn="ctr">
              <a:solidFill>
                <a:srgbClr val="E60F2D"/>
              </a:solidFill>
              <a:prstDash val="solid"/>
              <a:tailEnd type="none"/>
            </a:ln>
            <a:effectLst/>
          </p:spPr>
        </p:cxnSp>
        <p:cxnSp>
          <p:nvCxnSpPr>
            <p:cNvPr id="333" name="Straight Connector 332"/>
            <p:cNvCxnSpPr/>
            <p:nvPr/>
          </p:nvCxnSpPr>
          <p:spPr>
            <a:xfrm>
              <a:off x="2622426" y="2088390"/>
              <a:ext cx="2304000" cy="0"/>
            </a:xfrm>
            <a:prstGeom prst="line">
              <a:avLst/>
            </a:prstGeom>
            <a:noFill/>
            <a:ln w="12700" cap="flat" cmpd="sng" algn="ctr">
              <a:solidFill>
                <a:srgbClr val="E60F2D"/>
              </a:solidFill>
              <a:prstDash val="solid"/>
              <a:tailEnd type="none"/>
            </a:ln>
            <a:effectLst/>
          </p:spPr>
        </p:cxnSp>
        <p:cxnSp>
          <p:nvCxnSpPr>
            <p:cNvPr id="334" name="Straight Connector 333"/>
            <p:cNvCxnSpPr/>
            <p:nvPr/>
          </p:nvCxnSpPr>
          <p:spPr>
            <a:xfrm>
              <a:off x="5419541" y="2090882"/>
              <a:ext cx="1476000" cy="0"/>
            </a:xfrm>
            <a:prstGeom prst="line">
              <a:avLst/>
            </a:prstGeom>
            <a:noFill/>
            <a:ln w="12700" cap="flat" cmpd="sng" algn="ctr">
              <a:solidFill>
                <a:srgbClr val="E60F2D"/>
              </a:solidFill>
              <a:prstDash val="solid"/>
              <a:tailEnd type="none"/>
            </a:ln>
            <a:effectLst/>
          </p:spPr>
        </p:cxnSp>
        <p:cxnSp>
          <p:nvCxnSpPr>
            <p:cNvPr id="335" name="Straight Connector 334"/>
            <p:cNvCxnSpPr/>
            <p:nvPr/>
          </p:nvCxnSpPr>
          <p:spPr>
            <a:xfrm>
              <a:off x="7364074" y="2089560"/>
              <a:ext cx="2484000" cy="0"/>
            </a:xfrm>
            <a:prstGeom prst="line">
              <a:avLst/>
            </a:prstGeom>
            <a:noFill/>
            <a:ln w="12700" cap="flat" cmpd="sng" algn="ctr">
              <a:solidFill>
                <a:srgbClr val="E60F2D"/>
              </a:solidFill>
              <a:prstDash val="solid"/>
              <a:tailEnd type="none"/>
            </a:ln>
            <a:effectLst/>
          </p:spPr>
        </p:cxnSp>
        <p:cxnSp>
          <p:nvCxnSpPr>
            <p:cNvPr id="336" name="Straight Arrow Connector 335"/>
            <p:cNvCxnSpPr/>
            <p:nvPr/>
          </p:nvCxnSpPr>
          <p:spPr>
            <a:xfrm flipH="1">
              <a:off x="8387427" y="3539648"/>
              <a:ext cx="1" cy="409633"/>
            </a:xfrm>
            <a:prstGeom prst="straightConnector1">
              <a:avLst/>
            </a:prstGeom>
            <a:noFill/>
            <a:ln w="12700" cap="flat" cmpd="sng" algn="ctr">
              <a:solidFill>
                <a:srgbClr val="002040"/>
              </a:solidFill>
              <a:prstDash val="solid"/>
              <a:headEnd type="oval" w="med" len="med"/>
              <a:tailEnd type="oval" w="med" len="med"/>
            </a:ln>
            <a:effectLst/>
          </p:spPr>
        </p:cxnSp>
        <p:cxnSp>
          <p:nvCxnSpPr>
            <p:cNvPr id="337" name="Straight Arrow Connector 336"/>
            <p:cNvCxnSpPr/>
            <p:nvPr/>
          </p:nvCxnSpPr>
          <p:spPr>
            <a:xfrm flipH="1">
              <a:off x="9132609" y="2669876"/>
              <a:ext cx="1" cy="409633"/>
            </a:xfrm>
            <a:prstGeom prst="straightConnector1">
              <a:avLst/>
            </a:prstGeom>
            <a:noFill/>
            <a:ln w="12700" cap="flat" cmpd="sng" algn="ctr">
              <a:solidFill>
                <a:srgbClr val="002040"/>
              </a:solidFill>
              <a:prstDash val="solid"/>
              <a:headEnd type="oval" w="med" len="med"/>
              <a:tailEnd type="oval" w="med" len="med"/>
            </a:ln>
            <a:effectLst/>
          </p:spPr>
        </p:cxnSp>
      </p:grpSp>
      <p:cxnSp>
        <p:nvCxnSpPr>
          <p:cNvPr id="388" name="Straight Connector 387"/>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20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4411" t="9340" r="51" b="10111"/>
          <a:stretch/>
        </p:blipFill>
        <p:spPr>
          <a:xfrm>
            <a:off x="-43543" y="0"/>
            <a:ext cx="12260943" cy="6886020"/>
          </a:xfrm>
          <a:prstGeom prst="rect">
            <a:avLst/>
          </a:prstGeom>
        </p:spPr>
      </p:pic>
      <p:sp>
        <p:nvSpPr>
          <p:cNvPr id="16" name="Freeform 15"/>
          <p:cNvSpPr/>
          <p:nvPr/>
        </p:nvSpPr>
        <p:spPr>
          <a:xfrm flipH="1">
            <a:off x="9816808"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flipH="1">
            <a:off x="10745494" y="38462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18" name="Freeform 17"/>
          <p:cNvSpPr/>
          <p:nvPr/>
        </p:nvSpPr>
        <p:spPr>
          <a:xfrm>
            <a:off x="8494061"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flipH="1">
            <a:off x="8667096"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1" name="Freeform 20"/>
          <p:cNvSpPr/>
          <p:nvPr/>
        </p:nvSpPr>
        <p:spPr>
          <a:xfrm>
            <a:off x="5914835" y="3019592"/>
            <a:ext cx="204396" cy="3861996"/>
          </a:xfrm>
          <a:custGeom>
            <a:avLst/>
            <a:gdLst>
              <a:gd name="connsiteX0" fmla="*/ 204396 w 204396"/>
              <a:gd name="connsiteY0" fmla="*/ 3861996 h 3861996"/>
              <a:gd name="connsiteX1" fmla="*/ 204396 w 204396"/>
              <a:gd name="connsiteY1" fmla="*/ 204396 h 3861996"/>
              <a:gd name="connsiteX2" fmla="*/ 0 w 204396"/>
              <a:gd name="connsiteY2" fmla="*/ 0 h 3861996"/>
            </a:gdLst>
            <a:ahLst/>
            <a:cxnLst>
              <a:cxn ang="0">
                <a:pos x="connsiteX0" y="connsiteY0"/>
              </a:cxn>
              <a:cxn ang="0">
                <a:pos x="connsiteX1" y="connsiteY1"/>
              </a:cxn>
              <a:cxn ang="0">
                <a:pos x="connsiteX2" y="connsiteY2"/>
              </a:cxn>
            </a:cxnLst>
            <a:rect l="l" t="t" r="r" b="b"/>
            <a:pathLst>
              <a:path w="204396" h="3861996">
                <a:moveTo>
                  <a:pt x="204396" y="3861996"/>
                </a:moveTo>
                <a:lnTo>
                  <a:pt x="204396" y="204396"/>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flipH="1">
            <a:off x="5635434" y="2740191"/>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4" name="Oval 23"/>
          <p:cNvSpPr/>
          <p:nvPr/>
        </p:nvSpPr>
        <p:spPr>
          <a:xfrm>
            <a:off x="4490201"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6" name="Freeform 25"/>
          <p:cNvSpPr/>
          <p:nvPr/>
        </p:nvSpPr>
        <p:spPr>
          <a:xfrm>
            <a:off x="4780200"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reeform 28"/>
          <p:cNvSpPr/>
          <p:nvPr/>
        </p:nvSpPr>
        <p:spPr>
          <a:xfrm flipH="1">
            <a:off x="3520403"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3239417"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8" name="Freeform 27"/>
          <p:cNvSpPr/>
          <p:nvPr/>
        </p:nvSpPr>
        <p:spPr>
          <a:xfrm>
            <a:off x="7135196"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30"/>
          <p:cNvSpPr/>
          <p:nvPr/>
        </p:nvSpPr>
        <p:spPr>
          <a:xfrm>
            <a:off x="1555132"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Freeform 36"/>
          <p:cNvSpPr/>
          <p:nvPr/>
        </p:nvSpPr>
        <p:spPr>
          <a:xfrm rot="10800000">
            <a:off x="-55426" y="-13271"/>
            <a:ext cx="12276000" cy="1786595"/>
          </a:xfrm>
          <a:custGeom>
            <a:avLst/>
            <a:gdLst>
              <a:gd name="connsiteX0" fmla="*/ 12198350 w 12217400"/>
              <a:gd name="connsiteY0" fmla="*/ 1786595 h 1786595"/>
              <a:gd name="connsiteX1" fmla="*/ 0 w 12217400"/>
              <a:gd name="connsiteY1" fmla="*/ 1786595 h 1786595"/>
              <a:gd name="connsiteX2" fmla="*/ 0 w 12217400"/>
              <a:gd name="connsiteY2" fmla="*/ 1017981 h 1786595"/>
              <a:gd name="connsiteX3" fmla="*/ 0 w 12217400"/>
              <a:gd name="connsiteY3" fmla="*/ 1013092 h 1786595"/>
              <a:gd name="connsiteX4" fmla="*/ 0 w 12217400"/>
              <a:gd name="connsiteY4" fmla="*/ 0 h 1786595"/>
              <a:gd name="connsiteX5" fmla="*/ 12158724 w 12217400"/>
              <a:gd name="connsiteY5" fmla="*/ 1013092 h 1786595"/>
              <a:gd name="connsiteX6" fmla="*/ 12198350 w 12217400"/>
              <a:gd name="connsiteY6" fmla="*/ 1013092 h 1786595"/>
              <a:gd name="connsiteX7" fmla="*/ 12198350 w 12217400"/>
              <a:gd name="connsiteY7" fmla="*/ 1016394 h 1786595"/>
              <a:gd name="connsiteX8" fmla="*/ 12217400 w 12217400"/>
              <a:gd name="connsiteY8" fmla="*/ 1017981 h 1786595"/>
              <a:gd name="connsiteX9" fmla="*/ 12198350 w 12217400"/>
              <a:gd name="connsiteY9" fmla="*/ 1017981 h 17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7400" h="1786595">
                <a:moveTo>
                  <a:pt x="12198350" y="1786595"/>
                </a:moveTo>
                <a:lnTo>
                  <a:pt x="0" y="1786595"/>
                </a:lnTo>
                <a:lnTo>
                  <a:pt x="0" y="1017981"/>
                </a:lnTo>
                <a:lnTo>
                  <a:pt x="0" y="1013092"/>
                </a:lnTo>
                <a:lnTo>
                  <a:pt x="0" y="0"/>
                </a:lnTo>
                <a:lnTo>
                  <a:pt x="12158724" y="1013092"/>
                </a:lnTo>
                <a:lnTo>
                  <a:pt x="12198350" y="1013092"/>
                </a:lnTo>
                <a:lnTo>
                  <a:pt x="12198350" y="1016394"/>
                </a:lnTo>
                <a:lnTo>
                  <a:pt x="12217400" y="1017981"/>
                </a:lnTo>
                <a:lnTo>
                  <a:pt x="12198350" y="1017981"/>
                </a:lnTo>
                <a:close/>
              </a:path>
            </a:pathLst>
          </a:custGeom>
          <a:solidFill>
            <a:srgbClr val="969696">
              <a:alpha val="8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CA" sz="1200" dirty="0">
              <a:solidFill>
                <a:schemeClr val="tx1"/>
              </a:solidFill>
            </a:endParaRPr>
          </a:p>
        </p:txBody>
      </p:sp>
      <p:sp>
        <p:nvSpPr>
          <p:cNvPr id="38" name="TextBox 37"/>
          <p:cNvSpPr txBox="1"/>
          <p:nvPr/>
        </p:nvSpPr>
        <p:spPr>
          <a:xfrm>
            <a:off x="0" y="352216"/>
            <a:ext cx="12198350" cy="400110"/>
          </a:xfrm>
          <a:prstGeom prst="rect">
            <a:avLst/>
          </a:prstGeom>
          <a:noFill/>
        </p:spPr>
        <p:txBody>
          <a:bodyPr wrap="square" lIns="0" tIns="0" rIns="0" bIns="0" rtlCol="0" anchor="t" anchorCtr="0">
            <a:spAutoFit/>
          </a:bodyPr>
          <a:lstStyle/>
          <a:p>
            <a:pPr algn="ctr"/>
            <a:r>
              <a:rPr lang="en-GB" sz="2600" dirty="0">
                <a:solidFill>
                  <a:schemeClr val="tx2"/>
                </a:solidFill>
                <a:latin typeface="EYInterstate" panose="02000503020000020004" pitchFamily="2" charset="0"/>
              </a:rPr>
              <a:t>HR and Pay Pain Processes </a:t>
            </a:r>
          </a:p>
        </p:txBody>
      </p:sp>
      <p:sp>
        <p:nvSpPr>
          <p:cNvPr id="23" name="Oval 22"/>
          <p:cNvSpPr/>
          <p:nvPr/>
        </p:nvSpPr>
        <p:spPr>
          <a:xfrm>
            <a:off x="1281818" y="3865854"/>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grpSp>
        <p:nvGrpSpPr>
          <p:cNvPr id="20" name="Group 19"/>
          <p:cNvGrpSpPr/>
          <p:nvPr/>
        </p:nvGrpSpPr>
        <p:grpSpPr>
          <a:xfrm>
            <a:off x="6639664" y="2871910"/>
            <a:ext cx="585235" cy="585235"/>
            <a:chOff x="3057925" y="3581401"/>
            <a:chExt cx="690010" cy="690010"/>
          </a:xfrm>
        </p:grpSpPr>
        <p:sp>
          <p:nvSpPr>
            <p:cNvPr id="25" name="Oval 24"/>
            <p:cNvSpPr/>
            <p:nvPr/>
          </p:nvSpPr>
          <p:spPr>
            <a:xfrm>
              <a:off x="3057925" y="3581401"/>
              <a:ext cx="690010" cy="690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050" dirty="0">
                <a:solidFill>
                  <a:schemeClr val="tx1"/>
                </a:solidFill>
              </a:endParaRPr>
            </a:p>
          </p:txBody>
        </p:sp>
        <p:sp>
          <p:nvSpPr>
            <p:cNvPr id="32" name="Text Placeholder 5"/>
            <p:cNvSpPr txBox="1">
              <a:spLocks/>
            </p:cNvSpPr>
            <p:nvPr/>
          </p:nvSpPr>
          <p:spPr>
            <a:xfrm>
              <a:off x="3181612" y="3654246"/>
              <a:ext cx="442635" cy="544317"/>
            </a:xfrm>
            <a:prstGeom prst="rect">
              <a:avLst/>
            </a:prstGeom>
            <a:ln w="28575">
              <a:noFill/>
            </a:ln>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4B4B4B"/>
                  </a:solidFill>
                  <a:latin typeface="EYInterstate Light" panose="02000506000000020004" pitchFamily="2" charset="0"/>
                </a:rPr>
                <a:t>5</a:t>
              </a:r>
            </a:p>
          </p:txBody>
        </p:sp>
      </p:gr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r="50038"/>
          <a:stretch/>
        </p:blipFill>
        <p:spPr>
          <a:xfrm>
            <a:off x="11558294" y="133702"/>
            <a:ext cx="646406" cy="1450839"/>
          </a:xfrm>
          <a:prstGeom prst="rect">
            <a:avLst/>
          </a:prstGeom>
        </p:spPr>
      </p:pic>
    </p:spTree>
    <p:extLst>
      <p:ext uri="{BB962C8B-B14F-4D97-AF65-F5344CB8AC3E}">
        <p14:creationId xmlns:p14="http://schemas.microsoft.com/office/powerpoint/2010/main" val="975388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499836" y="373597"/>
            <a:ext cx="6976400" cy="799963"/>
          </a:xfrm>
          <a:prstGeom prst="rect">
            <a:avLst/>
          </a:prstGeom>
          <a:noFill/>
        </p:spPr>
        <p:txBody>
          <a:bodyPr wrap="square" lIns="0" tIns="0" rIns="0" bIns="0" rtlCol="0" anchor="t" anchorCtr="0">
            <a:spAutoFit/>
          </a:bodyPr>
          <a:lstStyle/>
          <a:p>
            <a:r>
              <a:rPr lang="en-GB" sz="2599" b="1" dirty="0">
                <a:solidFill>
                  <a:srgbClr val="4B4B4B"/>
                </a:solidFill>
                <a:latin typeface="EYInterstate Light" panose="02000506000000020004" pitchFamily="2" charset="0"/>
              </a:rPr>
              <a:t>Leading Practices: </a:t>
            </a:r>
          </a:p>
          <a:p>
            <a:r>
              <a:rPr lang="en-GB" sz="2550" dirty="0">
                <a:solidFill>
                  <a:srgbClr val="4B4B4B"/>
                </a:solidFill>
                <a:latin typeface="EYInterstate Light" panose="02000506000000020004" pitchFamily="2" charset="0"/>
              </a:rPr>
              <a:t>Recruit and Hire</a:t>
            </a:r>
          </a:p>
        </p:txBody>
      </p:sp>
      <p:cxnSp>
        <p:nvCxnSpPr>
          <p:cNvPr id="12" name="Straight Connector 11"/>
          <p:cNvCxnSpPr/>
          <p:nvPr/>
        </p:nvCxnSpPr>
        <p:spPr>
          <a:xfrm>
            <a:off x="617421" y="1264298"/>
            <a:ext cx="467756"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71" name="Freeform 16"/>
          <p:cNvSpPr>
            <a:spLocks noEditPoints="1"/>
          </p:cNvSpPr>
          <p:nvPr/>
        </p:nvSpPr>
        <p:spPr bwMode="auto">
          <a:xfrm>
            <a:off x="5528928" y="3114726"/>
            <a:ext cx="734104" cy="735327"/>
          </a:xfrm>
          <a:custGeom>
            <a:avLst/>
            <a:gdLst>
              <a:gd name="T0" fmla="*/ 366 w 600"/>
              <a:gd name="T1" fmla="*/ 281 h 601"/>
              <a:gd name="T2" fmla="*/ 370 w 600"/>
              <a:gd name="T3" fmla="*/ 271 h 601"/>
              <a:gd name="T4" fmla="*/ 381 w 600"/>
              <a:gd name="T5" fmla="*/ 238 h 601"/>
              <a:gd name="T6" fmla="*/ 386 w 600"/>
              <a:gd name="T7" fmla="*/ 205 h 601"/>
              <a:gd name="T8" fmla="*/ 385 w 600"/>
              <a:gd name="T9" fmla="*/ 175 h 601"/>
              <a:gd name="T10" fmla="*/ 372 w 600"/>
              <a:gd name="T11" fmla="*/ 121 h 601"/>
              <a:gd name="T12" fmla="*/ 343 w 600"/>
              <a:gd name="T13" fmla="*/ 71 h 601"/>
              <a:gd name="T14" fmla="*/ 315 w 600"/>
              <a:gd name="T15" fmla="*/ 44 h 601"/>
              <a:gd name="T16" fmla="*/ 266 w 600"/>
              <a:gd name="T17" fmla="*/ 14 h 601"/>
              <a:gd name="T18" fmla="*/ 211 w 600"/>
              <a:gd name="T19" fmla="*/ 1 h 601"/>
              <a:gd name="T20" fmla="*/ 174 w 600"/>
              <a:gd name="T21" fmla="*/ 1 h 601"/>
              <a:gd name="T22" fmla="*/ 120 w 600"/>
              <a:gd name="T23" fmla="*/ 14 h 601"/>
              <a:gd name="T24" fmla="*/ 72 w 600"/>
              <a:gd name="T25" fmla="*/ 44 h 601"/>
              <a:gd name="T26" fmla="*/ 43 w 600"/>
              <a:gd name="T27" fmla="*/ 71 h 601"/>
              <a:gd name="T28" fmla="*/ 14 w 600"/>
              <a:gd name="T29" fmla="*/ 121 h 601"/>
              <a:gd name="T30" fmla="*/ 1 w 600"/>
              <a:gd name="T31" fmla="*/ 175 h 601"/>
              <a:gd name="T32" fmla="*/ 1 w 600"/>
              <a:gd name="T33" fmla="*/ 212 h 601"/>
              <a:gd name="T34" fmla="*/ 14 w 600"/>
              <a:gd name="T35" fmla="*/ 266 h 601"/>
              <a:gd name="T36" fmla="*/ 43 w 600"/>
              <a:gd name="T37" fmla="*/ 316 h 601"/>
              <a:gd name="T38" fmla="*/ 72 w 600"/>
              <a:gd name="T39" fmla="*/ 343 h 601"/>
              <a:gd name="T40" fmla="*/ 120 w 600"/>
              <a:gd name="T41" fmla="*/ 373 h 601"/>
              <a:gd name="T42" fmla="*/ 174 w 600"/>
              <a:gd name="T43" fmla="*/ 386 h 601"/>
              <a:gd name="T44" fmla="*/ 193 w 600"/>
              <a:gd name="T45" fmla="*/ 387 h 601"/>
              <a:gd name="T46" fmla="*/ 226 w 600"/>
              <a:gd name="T47" fmla="*/ 384 h 601"/>
              <a:gd name="T48" fmla="*/ 259 w 600"/>
              <a:gd name="T49" fmla="*/ 375 h 601"/>
              <a:gd name="T50" fmla="*/ 280 w 600"/>
              <a:gd name="T51" fmla="*/ 366 h 601"/>
              <a:gd name="T52" fmla="*/ 511 w 600"/>
              <a:gd name="T53" fmla="*/ 595 h 601"/>
              <a:gd name="T54" fmla="*/ 538 w 600"/>
              <a:gd name="T55" fmla="*/ 600 h 601"/>
              <a:gd name="T56" fmla="*/ 565 w 600"/>
              <a:gd name="T57" fmla="*/ 588 h 601"/>
              <a:gd name="T58" fmla="*/ 580 w 600"/>
              <a:gd name="T59" fmla="*/ 574 h 601"/>
              <a:gd name="T60" fmla="*/ 597 w 600"/>
              <a:gd name="T61" fmla="*/ 548 h 601"/>
              <a:gd name="T62" fmla="*/ 598 w 600"/>
              <a:gd name="T63" fmla="*/ 520 h 601"/>
              <a:gd name="T64" fmla="*/ 587 w 600"/>
              <a:gd name="T65" fmla="*/ 502 h 601"/>
              <a:gd name="T66" fmla="*/ 180 w 600"/>
              <a:gd name="T67" fmla="*/ 332 h 601"/>
              <a:gd name="T68" fmla="*/ 141 w 600"/>
              <a:gd name="T69" fmla="*/ 322 h 601"/>
              <a:gd name="T70" fmla="*/ 105 w 600"/>
              <a:gd name="T71" fmla="*/ 301 h 601"/>
              <a:gd name="T72" fmla="*/ 86 w 600"/>
              <a:gd name="T73" fmla="*/ 281 h 601"/>
              <a:gd name="T74" fmla="*/ 64 w 600"/>
              <a:gd name="T75" fmla="*/ 245 h 601"/>
              <a:gd name="T76" fmla="*/ 55 w 600"/>
              <a:gd name="T77" fmla="*/ 207 h 601"/>
              <a:gd name="T78" fmla="*/ 55 w 600"/>
              <a:gd name="T79" fmla="*/ 180 h 601"/>
              <a:gd name="T80" fmla="*/ 64 w 600"/>
              <a:gd name="T81" fmla="*/ 141 h 601"/>
              <a:gd name="T82" fmla="*/ 86 w 600"/>
              <a:gd name="T83" fmla="*/ 106 h 601"/>
              <a:gd name="T84" fmla="*/ 105 w 600"/>
              <a:gd name="T85" fmla="*/ 85 h 601"/>
              <a:gd name="T86" fmla="*/ 141 w 600"/>
              <a:gd name="T87" fmla="*/ 65 h 601"/>
              <a:gd name="T88" fmla="*/ 180 w 600"/>
              <a:gd name="T89" fmla="*/ 56 h 601"/>
              <a:gd name="T90" fmla="*/ 206 w 600"/>
              <a:gd name="T91" fmla="*/ 56 h 601"/>
              <a:gd name="T92" fmla="*/ 246 w 600"/>
              <a:gd name="T93" fmla="*/ 65 h 601"/>
              <a:gd name="T94" fmla="*/ 280 w 600"/>
              <a:gd name="T95" fmla="*/ 85 h 601"/>
              <a:gd name="T96" fmla="*/ 301 w 600"/>
              <a:gd name="T97" fmla="*/ 106 h 601"/>
              <a:gd name="T98" fmla="*/ 321 w 600"/>
              <a:gd name="T99" fmla="*/ 141 h 601"/>
              <a:gd name="T100" fmla="*/ 331 w 600"/>
              <a:gd name="T101" fmla="*/ 180 h 601"/>
              <a:gd name="T102" fmla="*/ 331 w 600"/>
              <a:gd name="T103" fmla="*/ 207 h 601"/>
              <a:gd name="T104" fmla="*/ 321 w 600"/>
              <a:gd name="T105" fmla="*/ 245 h 601"/>
              <a:gd name="T106" fmla="*/ 301 w 600"/>
              <a:gd name="T107" fmla="*/ 281 h 601"/>
              <a:gd name="T108" fmla="*/ 280 w 600"/>
              <a:gd name="T109" fmla="*/ 301 h 601"/>
              <a:gd name="T110" fmla="*/ 245 w 600"/>
              <a:gd name="T111" fmla="*/ 322 h 601"/>
              <a:gd name="T112" fmla="*/ 206 w 600"/>
              <a:gd name="T113" fmla="*/ 3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601">
                <a:moveTo>
                  <a:pt x="587" y="502"/>
                </a:moveTo>
                <a:lnTo>
                  <a:pt x="366" y="281"/>
                </a:lnTo>
                <a:lnTo>
                  <a:pt x="366" y="281"/>
                </a:lnTo>
                <a:lnTo>
                  <a:pt x="365" y="281"/>
                </a:lnTo>
                <a:lnTo>
                  <a:pt x="365" y="281"/>
                </a:lnTo>
                <a:lnTo>
                  <a:pt x="370" y="271"/>
                </a:lnTo>
                <a:lnTo>
                  <a:pt x="374" y="260"/>
                </a:lnTo>
                <a:lnTo>
                  <a:pt x="378" y="249"/>
                </a:lnTo>
                <a:lnTo>
                  <a:pt x="381" y="238"/>
                </a:lnTo>
                <a:lnTo>
                  <a:pt x="383" y="227"/>
                </a:lnTo>
                <a:lnTo>
                  <a:pt x="385" y="216"/>
                </a:lnTo>
                <a:lnTo>
                  <a:pt x="386" y="205"/>
                </a:lnTo>
                <a:lnTo>
                  <a:pt x="386" y="193"/>
                </a:lnTo>
                <a:lnTo>
                  <a:pt x="386" y="193"/>
                </a:lnTo>
                <a:lnTo>
                  <a:pt x="385" y="175"/>
                </a:lnTo>
                <a:lnTo>
                  <a:pt x="383" y="157"/>
                </a:lnTo>
                <a:lnTo>
                  <a:pt x="378" y="138"/>
                </a:lnTo>
                <a:lnTo>
                  <a:pt x="372" y="121"/>
                </a:lnTo>
                <a:lnTo>
                  <a:pt x="364" y="104"/>
                </a:lnTo>
                <a:lnTo>
                  <a:pt x="355" y="87"/>
                </a:lnTo>
                <a:lnTo>
                  <a:pt x="343" y="71"/>
                </a:lnTo>
                <a:lnTo>
                  <a:pt x="329" y="57"/>
                </a:lnTo>
                <a:lnTo>
                  <a:pt x="329" y="57"/>
                </a:lnTo>
                <a:lnTo>
                  <a:pt x="315" y="44"/>
                </a:lnTo>
                <a:lnTo>
                  <a:pt x="300" y="32"/>
                </a:lnTo>
                <a:lnTo>
                  <a:pt x="282" y="22"/>
                </a:lnTo>
                <a:lnTo>
                  <a:pt x="266" y="14"/>
                </a:lnTo>
                <a:lnTo>
                  <a:pt x="248" y="8"/>
                </a:lnTo>
                <a:lnTo>
                  <a:pt x="229" y="4"/>
                </a:lnTo>
                <a:lnTo>
                  <a:pt x="211" y="1"/>
                </a:lnTo>
                <a:lnTo>
                  <a:pt x="193" y="0"/>
                </a:lnTo>
                <a:lnTo>
                  <a:pt x="193" y="0"/>
                </a:lnTo>
                <a:lnTo>
                  <a:pt x="174" y="1"/>
                </a:lnTo>
                <a:lnTo>
                  <a:pt x="156" y="4"/>
                </a:lnTo>
                <a:lnTo>
                  <a:pt x="138" y="8"/>
                </a:lnTo>
                <a:lnTo>
                  <a:pt x="120" y="14"/>
                </a:lnTo>
                <a:lnTo>
                  <a:pt x="103" y="22"/>
                </a:lnTo>
                <a:lnTo>
                  <a:pt x="87" y="32"/>
                </a:lnTo>
                <a:lnTo>
                  <a:pt x="72" y="44"/>
                </a:lnTo>
                <a:lnTo>
                  <a:pt x="56" y="57"/>
                </a:lnTo>
                <a:lnTo>
                  <a:pt x="56" y="57"/>
                </a:lnTo>
                <a:lnTo>
                  <a:pt x="43" y="71"/>
                </a:lnTo>
                <a:lnTo>
                  <a:pt x="32" y="87"/>
                </a:lnTo>
                <a:lnTo>
                  <a:pt x="22" y="104"/>
                </a:lnTo>
                <a:lnTo>
                  <a:pt x="14" y="121"/>
                </a:lnTo>
                <a:lnTo>
                  <a:pt x="7" y="138"/>
                </a:lnTo>
                <a:lnTo>
                  <a:pt x="3" y="157"/>
                </a:lnTo>
                <a:lnTo>
                  <a:pt x="1" y="175"/>
                </a:lnTo>
                <a:lnTo>
                  <a:pt x="0" y="193"/>
                </a:lnTo>
                <a:lnTo>
                  <a:pt x="0" y="193"/>
                </a:lnTo>
                <a:lnTo>
                  <a:pt x="1" y="212"/>
                </a:lnTo>
                <a:lnTo>
                  <a:pt x="3" y="230"/>
                </a:lnTo>
                <a:lnTo>
                  <a:pt x="7" y="248"/>
                </a:lnTo>
                <a:lnTo>
                  <a:pt x="14" y="266"/>
                </a:lnTo>
                <a:lnTo>
                  <a:pt x="22" y="283"/>
                </a:lnTo>
                <a:lnTo>
                  <a:pt x="32" y="300"/>
                </a:lnTo>
                <a:lnTo>
                  <a:pt x="43" y="316"/>
                </a:lnTo>
                <a:lnTo>
                  <a:pt x="56" y="330"/>
                </a:lnTo>
                <a:lnTo>
                  <a:pt x="56" y="330"/>
                </a:lnTo>
                <a:lnTo>
                  <a:pt x="72" y="343"/>
                </a:lnTo>
                <a:lnTo>
                  <a:pt x="87" y="355"/>
                </a:lnTo>
                <a:lnTo>
                  <a:pt x="103" y="365"/>
                </a:lnTo>
                <a:lnTo>
                  <a:pt x="120" y="373"/>
                </a:lnTo>
                <a:lnTo>
                  <a:pt x="138" y="379"/>
                </a:lnTo>
                <a:lnTo>
                  <a:pt x="156" y="383"/>
                </a:lnTo>
                <a:lnTo>
                  <a:pt x="174" y="386"/>
                </a:lnTo>
                <a:lnTo>
                  <a:pt x="193" y="387"/>
                </a:lnTo>
                <a:lnTo>
                  <a:pt x="193" y="387"/>
                </a:lnTo>
                <a:lnTo>
                  <a:pt x="193" y="387"/>
                </a:lnTo>
                <a:lnTo>
                  <a:pt x="204" y="386"/>
                </a:lnTo>
                <a:lnTo>
                  <a:pt x="215" y="385"/>
                </a:lnTo>
                <a:lnTo>
                  <a:pt x="226" y="384"/>
                </a:lnTo>
                <a:lnTo>
                  <a:pt x="238" y="382"/>
                </a:lnTo>
                <a:lnTo>
                  <a:pt x="249" y="379"/>
                </a:lnTo>
                <a:lnTo>
                  <a:pt x="259" y="375"/>
                </a:lnTo>
                <a:lnTo>
                  <a:pt x="270" y="371"/>
                </a:lnTo>
                <a:lnTo>
                  <a:pt x="280" y="366"/>
                </a:lnTo>
                <a:lnTo>
                  <a:pt x="280" y="366"/>
                </a:lnTo>
                <a:lnTo>
                  <a:pt x="503" y="588"/>
                </a:lnTo>
                <a:lnTo>
                  <a:pt x="503" y="588"/>
                </a:lnTo>
                <a:lnTo>
                  <a:pt x="511" y="595"/>
                </a:lnTo>
                <a:lnTo>
                  <a:pt x="520" y="599"/>
                </a:lnTo>
                <a:lnTo>
                  <a:pt x="528" y="601"/>
                </a:lnTo>
                <a:lnTo>
                  <a:pt x="538" y="600"/>
                </a:lnTo>
                <a:lnTo>
                  <a:pt x="547" y="598"/>
                </a:lnTo>
                <a:lnTo>
                  <a:pt x="557" y="594"/>
                </a:lnTo>
                <a:lnTo>
                  <a:pt x="565" y="588"/>
                </a:lnTo>
                <a:lnTo>
                  <a:pt x="574" y="581"/>
                </a:lnTo>
                <a:lnTo>
                  <a:pt x="580" y="574"/>
                </a:lnTo>
                <a:lnTo>
                  <a:pt x="580" y="574"/>
                </a:lnTo>
                <a:lnTo>
                  <a:pt x="587" y="565"/>
                </a:lnTo>
                <a:lnTo>
                  <a:pt x="593" y="557"/>
                </a:lnTo>
                <a:lnTo>
                  <a:pt x="597" y="548"/>
                </a:lnTo>
                <a:lnTo>
                  <a:pt x="600" y="538"/>
                </a:lnTo>
                <a:lnTo>
                  <a:pt x="600" y="529"/>
                </a:lnTo>
                <a:lnTo>
                  <a:pt x="598" y="520"/>
                </a:lnTo>
                <a:lnTo>
                  <a:pt x="594" y="511"/>
                </a:lnTo>
                <a:lnTo>
                  <a:pt x="587" y="502"/>
                </a:lnTo>
                <a:lnTo>
                  <a:pt x="587" y="502"/>
                </a:lnTo>
                <a:close/>
                <a:moveTo>
                  <a:pt x="193" y="332"/>
                </a:moveTo>
                <a:lnTo>
                  <a:pt x="193" y="332"/>
                </a:lnTo>
                <a:lnTo>
                  <a:pt x="180" y="332"/>
                </a:lnTo>
                <a:lnTo>
                  <a:pt x="166" y="330"/>
                </a:lnTo>
                <a:lnTo>
                  <a:pt x="154" y="327"/>
                </a:lnTo>
                <a:lnTo>
                  <a:pt x="141" y="322"/>
                </a:lnTo>
                <a:lnTo>
                  <a:pt x="129" y="317"/>
                </a:lnTo>
                <a:lnTo>
                  <a:pt x="116" y="310"/>
                </a:lnTo>
                <a:lnTo>
                  <a:pt x="105" y="301"/>
                </a:lnTo>
                <a:lnTo>
                  <a:pt x="95" y="291"/>
                </a:lnTo>
                <a:lnTo>
                  <a:pt x="95" y="291"/>
                </a:lnTo>
                <a:lnTo>
                  <a:pt x="86" y="281"/>
                </a:lnTo>
                <a:lnTo>
                  <a:pt x="78" y="270"/>
                </a:lnTo>
                <a:lnTo>
                  <a:pt x="71" y="258"/>
                </a:lnTo>
                <a:lnTo>
                  <a:pt x="64" y="245"/>
                </a:lnTo>
                <a:lnTo>
                  <a:pt x="60" y="233"/>
                </a:lnTo>
                <a:lnTo>
                  <a:pt x="57" y="220"/>
                </a:lnTo>
                <a:lnTo>
                  <a:pt x="55" y="207"/>
                </a:lnTo>
                <a:lnTo>
                  <a:pt x="54" y="193"/>
                </a:lnTo>
                <a:lnTo>
                  <a:pt x="54" y="193"/>
                </a:lnTo>
                <a:lnTo>
                  <a:pt x="55" y="180"/>
                </a:lnTo>
                <a:lnTo>
                  <a:pt x="57" y="167"/>
                </a:lnTo>
                <a:lnTo>
                  <a:pt x="60" y="154"/>
                </a:lnTo>
                <a:lnTo>
                  <a:pt x="64" y="141"/>
                </a:lnTo>
                <a:lnTo>
                  <a:pt x="71" y="129"/>
                </a:lnTo>
                <a:lnTo>
                  <a:pt x="78" y="117"/>
                </a:lnTo>
                <a:lnTo>
                  <a:pt x="86" y="106"/>
                </a:lnTo>
                <a:lnTo>
                  <a:pt x="95" y="96"/>
                </a:lnTo>
                <a:lnTo>
                  <a:pt x="95" y="96"/>
                </a:lnTo>
                <a:lnTo>
                  <a:pt x="105" y="85"/>
                </a:lnTo>
                <a:lnTo>
                  <a:pt x="116" y="77"/>
                </a:lnTo>
                <a:lnTo>
                  <a:pt x="129" y="71"/>
                </a:lnTo>
                <a:lnTo>
                  <a:pt x="141" y="65"/>
                </a:lnTo>
                <a:lnTo>
                  <a:pt x="154" y="61"/>
                </a:lnTo>
                <a:lnTo>
                  <a:pt x="166" y="57"/>
                </a:lnTo>
                <a:lnTo>
                  <a:pt x="180" y="56"/>
                </a:lnTo>
                <a:lnTo>
                  <a:pt x="193" y="55"/>
                </a:lnTo>
                <a:lnTo>
                  <a:pt x="193" y="55"/>
                </a:lnTo>
                <a:lnTo>
                  <a:pt x="206" y="56"/>
                </a:lnTo>
                <a:lnTo>
                  <a:pt x="219" y="57"/>
                </a:lnTo>
                <a:lnTo>
                  <a:pt x="233" y="61"/>
                </a:lnTo>
                <a:lnTo>
                  <a:pt x="246" y="65"/>
                </a:lnTo>
                <a:lnTo>
                  <a:pt x="258" y="71"/>
                </a:lnTo>
                <a:lnTo>
                  <a:pt x="269" y="77"/>
                </a:lnTo>
                <a:lnTo>
                  <a:pt x="280" y="85"/>
                </a:lnTo>
                <a:lnTo>
                  <a:pt x="292" y="96"/>
                </a:lnTo>
                <a:lnTo>
                  <a:pt x="292" y="96"/>
                </a:lnTo>
                <a:lnTo>
                  <a:pt x="301" y="106"/>
                </a:lnTo>
                <a:lnTo>
                  <a:pt x="309" y="117"/>
                </a:lnTo>
                <a:lnTo>
                  <a:pt x="316" y="129"/>
                </a:lnTo>
                <a:lnTo>
                  <a:pt x="321" y="141"/>
                </a:lnTo>
                <a:lnTo>
                  <a:pt x="326" y="154"/>
                </a:lnTo>
                <a:lnTo>
                  <a:pt x="329" y="167"/>
                </a:lnTo>
                <a:lnTo>
                  <a:pt x="331" y="180"/>
                </a:lnTo>
                <a:lnTo>
                  <a:pt x="331" y="193"/>
                </a:lnTo>
                <a:lnTo>
                  <a:pt x="331" y="193"/>
                </a:lnTo>
                <a:lnTo>
                  <a:pt x="331" y="207"/>
                </a:lnTo>
                <a:lnTo>
                  <a:pt x="329" y="220"/>
                </a:lnTo>
                <a:lnTo>
                  <a:pt x="326" y="233"/>
                </a:lnTo>
                <a:lnTo>
                  <a:pt x="321" y="245"/>
                </a:lnTo>
                <a:lnTo>
                  <a:pt x="316" y="258"/>
                </a:lnTo>
                <a:lnTo>
                  <a:pt x="309" y="270"/>
                </a:lnTo>
                <a:lnTo>
                  <a:pt x="301" y="281"/>
                </a:lnTo>
                <a:lnTo>
                  <a:pt x="292" y="291"/>
                </a:lnTo>
                <a:lnTo>
                  <a:pt x="292" y="291"/>
                </a:lnTo>
                <a:lnTo>
                  <a:pt x="280" y="301"/>
                </a:lnTo>
                <a:lnTo>
                  <a:pt x="269" y="310"/>
                </a:lnTo>
                <a:lnTo>
                  <a:pt x="258" y="317"/>
                </a:lnTo>
                <a:lnTo>
                  <a:pt x="245" y="322"/>
                </a:lnTo>
                <a:lnTo>
                  <a:pt x="233" y="327"/>
                </a:lnTo>
                <a:lnTo>
                  <a:pt x="219" y="330"/>
                </a:lnTo>
                <a:lnTo>
                  <a:pt x="206" y="332"/>
                </a:lnTo>
                <a:lnTo>
                  <a:pt x="193" y="332"/>
                </a:lnTo>
                <a:lnTo>
                  <a:pt x="193" y="3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a typeface="ＭＳ Ｐゴシック" charset="0"/>
            </a:endParaRPr>
          </a:p>
        </p:txBody>
      </p:sp>
      <p:grpSp>
        <p:nvGrpSpPr>
          <p:cNvPr id="2" name="Group 1"/>
          <p:cNvGrpSpPr/>
          <p:nvPr/>
        </p:nvGrpSpPr>
        <p:grpSpPr>
          <a:xfrm>
            <a:off x="3585970" y="1173560"/>
            <a:ext cx="4560345" cy="4607718"/>
            <a:chOff x="3981771" y="1723679"/>
            <a:chExt cx="3835276" cy="3657618"/>
          </a:xfrm>
        </p:grpSpPr>
        <p:sp>
          <p:nvSpPr>
            <p:cNvPr id="20" name="Freeform 29"/>
            <p:cNvSpPr>
              <a:spLocks noChangeAspect="1"/>
            </p:cNvSpPr>
            <p:nvPr/>
          </p:nvSpPr>
          <p:spPr bwMode="auto">
            <a:xfrm>
              <a:off x="5899409" y="1723679"/>
              <a:ext cx="1662389" cy="1554176"/>
            </a:xfrm>
            <a:custGeom>
              <a:avLst/>
              <a:gdLst/>
              <a:ahLst/>
              <a:cxnLst>
                <a:cxn ang="0">
                  <a:pos x="0" y="0"/>
                </a:cxn>
                <a:cxn ang="0">
                  <a:pos x="56" y="2"/>
                </a:cxn>
                <a:cxn ang="0">
                  <a:pos x="111" y="6"/>
                </a:cxn>
                <a:cxn ang="0">
                  <a:pos x="166" y="12"/>
                </a:cxn>
                <a:cxn ang="0">
                  <a:pos x="221" y="22"/>
                </a:cxn>
                <a:cxn ang="0">
                  <a:pos x="275" y="34"/>
                </a:cxn>
                <a:cxn ang="0">
                  <a:pos x="329" y="49"/>
                </a:cxn>
                <a:cxn ang="0">
                  <a:pos x="382" y="67"/>
                </a:cxn>
                <a:cxn ang="0">
                  <a:pos x="408" y="76"/>
                </a:cxn>
                <a:cxn ang="0">
                  <a:pos x="459" y="98"/>
                </a:cxn>
                <a:cxn ang="0">
                  <a:pos x="510" y="121"/>
                </a:cxn>
                <a:cxn ang="0">
                  <a:pos x="559" y="147"/>
                </a:cxn>
                <a:cxn ang="0">
                  <a:pos x="608" y="176"/>
                </a:cxn>
                <a:cxn ang="0">
                  <a:pos x="654" y="207"/>
                </a:cxn>
                <a:cxn ang="0">
                  <a:pos x="699" y="240"/>
                </a:cxn>
                <a:cxn ang="0">
                  <a:pos x="742" y="275"/>
                </a:cxn>
                <a:cxn ang="0">
                  <a:pos x="773" y="303"/>
                </a:cxn>
                <a:cxn ang="0">
                  <a:pos x="803" y="332"/>
                </a:cxn>
                <a:cxn ang="0">
                  <a:pos x="853" y="387"/>
                </a:cxn>
                <a:cxn ang="0">
                  <a:pos x="877" y="415"/>
                </a:cxn>
                <a:cxn ang="0">
                  <a:pos x="911" y="459"/>
                </a:cxn>
                <a:cxn ang="0">
                  <a:pos x="933" y="489"/>
                </a:cxn>
                <a:cxn ang="0">
                  <a:pos x="964" y="535"/>
                </a:cxn>
                <a:cxn ang="0">
                  <a:pos x="983" y="568"/>
                </a:cxn>
                <a:cxn ang="0">
                  <a:pos x="283" y="946"/>
                </a:cxn>
                <a:cxn ang="0">
                  <a:pos x="270" y="928"/>
                </a:cxn>
                <a:cxn ang="0">
                  <a:pos x="249" y="903"/>
                </a:cxn>
                <a:cxn ang="0">
                  <a:pos x="234" y="888"/>
                </a:cxn>
                <a:cxn ang="0">
                  <a:pos x="209" y="867"/>
                </a:cxn>
                <a:cxn ang="0">
                  <a:pos x="172" y="842"/>
                </a:cxn>
                <a:cxn ang="0">
                  <a:pos x="153" y="831"/>
                </a:cxn>
                <a:cxn ang="0">
                  <a:pos x="133" y="822"/>
                </a:cxn>
                <a:cxn ang="0">
                  <a:pos x="112" y="814"/>
                </a:cxn>
                <a:cxn ang="0">
                  <a:pos x="91" y="807"/>
                </a:cxn>
                <a:cxn ang="0">
                  <a:pos x="69" y="802"/>
                </a:cxn>
                <a:cxn ang="0">
                  <a:pos x="35" y="797"/>
                </a:cxn>
                <a:cxn ang="0">
                  <a:pos x="0" y="795"/>
                </a:cxn>
              </a:cxnLst>
              <a:rect l="0" t="0" r="r" b="b"/>
              <a:pathLst>
                <a:path w="983" h="965">
                  <a:moveTo>
                    <a:pt x="0" y="795"/>
                  </a:moveTo>
                  <a:lnTo>
                    <a:pt x="0" y="0"/>
                  </a:lnTo>
                  <a:lnTo>
                    <a:pt x="28" y="1"/>
                  </a:lnTo>
                  <a:lnTo>
                    <a:pt x="56" y="2"/>
                  </a:lnTo>
                  <a:lnTo>
                    <a:pt x="83" y="3"/>
                  </a:lnTo>
                  <a:lnTo>
                    <a:pt x="111" y="6"/>
                  </a:lnTo>
                  <a:lnTo>
                    <a:pt x="139" y="9"/>
                  </a:lnTo>
                  <a:lnTo>
                    <a:pt x="166" y="12"/>
                  </a:lnTo>
                  <a:lnTo>
                    <a:pt x="194" y="17"/>
                  </a:lnTo>
                  <a:lnTo>
                    <a:pt x="221" y="22"/>
                  </a:lnTo>
                  <a:lnTo>
                    <a:pt x="248" y="28"/>
                  </a:lnTo>
                  <a:lnTo>
                    <a:pt x="275" y="34"/>
                  </a:lnTo>
                  <a:lnTo>
                    <a:pt x="302" y="41"/>
                  </a:lnTo>
                  <a:lnTo>
                    <a:pt x="329" y="49"/>
                  </a:lnTo>
                  <a:lnTo>
                    <a:pt x="356" y="58"/>
                  </a:lnTo>
                  <a:lnTo>
                    <a:pt x="382" y="67"/>
                  </a:lnTo>
                  <a:lnTo>
                    <a:pt x="395" y="71"/>
                  </a:lnTo>
                  <a:lnTo>
                    <a:pt x="408" y="76"/>
                  </a:lnTo>
                  <a:lnTo>
                    <a:pt x="434" y="87"/>
                  </a:lnTo>
                  <a:lnTo>
                    <a:pt x="459" y="98"/>
                  </a:lnTo>
                  <a:lnTo>
                    <a:pt x="485" y="109"/>
                  </a:lnTo>
                  <a:lnTo>
                    <a:pt x="510" y="121"/>
                  </a:lnTo>
                  <a:lnTo>
                    <a:pt x="534" y="134"/>
                  </a:lnTo>
                  <a:lnTo>
                    <a:pt x="559" y="147"/>
                  </a:lnTo>
                  <a:lnTo>
                    <a:pt x="584" y="161"/>
                  </a:lnTo>
                  <a:lnTo>
                    <a:pt x="608" y="176"/>
                  </a:lnTo>
                  <a:lnTo>
                    <a:pt x="631" y="191"/>
                  </a:lnTo>
                  <a:lnTo>
                    <a:pt x="654" y="207"/>
                  </a:lnTo>
                  <a:lnTo>
                    <a:pt x="676" y="223"/>
                  </a:lnTo>
                  <a:lnTo>
                    <a:pt x="699" y="240"/>
                  </a:lnTo>
                  <a:lnTo>
                    <a:pt x="720" y="257"/>
                  </a:lnTo>
                  <a:lnTo>
                    <a:pt x="742" y="275"/>
                  </a:lnTo>
                  <a:lnTo>
                    <a:pt x="762" y="294"/>
                  </a:lnTo>
                  <a:lnTo>
                    <a:pt x="773" y="303"/>
                  </a:lnTo>
                  <a:lnTo>
                    <a:pt x="783" y="313"/>
                  </a:lnTo>
                  <a:lnTo>
                    <a:pt x="803" y="332"/>
                  </a:lnTo>
                  <a:lnTo>
                    <a:pt x="828" y="359"/>
                  </a:lnTo>
                  <a:lnTo>
                    <a:pt x="853" y="387"/>
                  </a:lnTo>
                  <a:lnTo>
                    <a:pt x="865" y="401"/>
                  </a:lnTo>
                  <a:lnTo>
                    <a:pt x="877" y="415"/>
                  </a:lnTo>
                  <a:lnTo>
                    <a:pt x="900" y="444"/>
                  </a:lnTo>
                  <a:lnTo>
                    <a:pt x="911" y="459"/>
                  </a:lnTo>
                  <a:lnTo>
                    <a:pt x="922" y="474"/>
                  </a:lnTo>
                  <a:lnTo>
                    <a:pt x="933" y="489"/>
                  </a:lnTo>
                  <a:lnTo>
                    <a:pt x="943" y="504"/>
                  </a:lnTo>
                  <a:lnTo>
                    <a:pt x="964" y="535"/>
                  </a:lnTo>
                  <a:lnTo>
                    <a:pt x="973" y="551"/>
                  </a:lnTo>
                  <a:lnTo>
                    <a:pt x="983" y="568"/>
                  </a:lnTo>
                  <a:lnTo>
                    <a:pt x="295" y="965"/>
                  </a:lnTo>
                  <a:lnTo>
                    <a:pt x="283" y="946"/>
                  </a:lnTo>
                  <a:lnTo>
                    <a:pt x="277" y="937"/>
                  </a:lnTo>
                  <a:lnTo>
                    <a:pt x="270" y="928"/>
                  </a:lnTo>
                  <a:lnTo>
                    <a:pt x="256" y="912"/>
                  </a:lnTo>
                  <a:lnTo>
                    <a:pt x="249" y="903"/>
                  </a:lnTo>
                  <a:lnTo>
                    <a:pt x="241" y="896"/>
                  </a:lnTo>
                  <a:lnTo>
                    <a:pt x="234" y="888"/>
                  </a:lnTo>
                  <a:lnTo>
                    <a:pt x="226" y="881"/>
                  </a:lnTo>
                  <a:lnTo>
                    <a:pt x="209" y="867"/>
                  </a:lnTo>
                  <a:lnTo>
                    <a:pt x="191" y="854"/>
                  </a:lnTo>
                  <a:lnTo>
                    <a:pt x="172" y="842"/>
                  </a:lnTo>
                  <a:lnTo>
                    <a:pt x="163" y="836"/>
                  </a:lnTo>
                  <a:lnTo>
                    <a:pt x="153" y="831"/>
                  </a:lnTo>
                  <a:lnTo>
                    <a:pt x="143" y="826"/>
                  </a:lnTo>
                  <a:lnTo>
                    <a:pt x="133" y="822"/>
                  </a:lnTo>
                  <a:lnTo>
                    <a:pt x="123" y="818"/>
                  </a:lnTo>
                  <a:lnTo>
                    <a:pt x="112" y="814"/>
                  </a:lnTo>
                  <a:lnTo>
                    <a:pt x="102" y="810"/>
                  </a:lnTo>
                  <a:lnTo>
                    <a:pt x="91" y="807"/>
                  </a:lnTo>
                  <a:lnTo>
                    <a:pt x="80" y="804"/>
                  </a:lnTo>
                  <a:lnTo>
                    <a:pt x="69" y="802"/>
                  </a:lnTo>
                  <a:lnTo>
                    <a:pt x="46" y="798"/>
                  </a:lnTo>
                  <a:lnTo>
                    <a:pt x="35" y="797"/>
                  </a:lnTo>
                  <a:lnTo>
                    <a:pt x="23" y="796"/>
                  </a:lnTo>
                  <a:lnTo>
                    <a:pt x="0" y="795"/>
                  </a:lnTo>
                  <a:close/>
                </a:path>
              </a:pathLst>
            </a:custGeom>
            <a:solidFill>
              <a:schemeClr val="bg1">
                <a:lumMod val="40000"/>
                <a:lumOff val="60000"/>
              </a:schemeClr>
            </a:solidFill>
            <a:ln w="38100" cmpd="sng">
              <a:solidFill>
                <a:srgbClr val="FFFFFF"/>
              </a:solidFill>
              <a:round/>
              <a:headEnd/>
              <a:tailEnd/>
            </a:ln>
          </p:spPr>
          <p:txBody>
            <a:bodyPr lIns="45720" rIns="45720" anchor="ctr" anchorCtr="1"/>
            <a:lstStyle/>
            <a:p>
              <a:pP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21" name="Freeform 30"/>
            <p:cNvSpPr>
              <a:spLocks noChangeAspect="1"/>
            </p:cNvSpPr>
            <p:nvPr/>
          </p:nvSpPr>
          <p:spPr bwMode="auto">
            <a:xfrm>
              <a:off x="6396817" y="2638084"/>
              <a:ext cx="1420230" cy="1828809"/>
            </a:xfrm>
            <a:custGeom>
              <a:avLst/>
              <a:gdLst/>
              <a:ahLst/>
              <a:cxnLst>
                <a:cxn ang="0">
                  <a:pos x="688" y="0"/>
                </a:cxn>
                <a:cxn ang="0">
                  <a:pos x="714" y="49"/>
                </a:cxn>
                <a:cxn ang="0">
                  <a:pos x="739" y="99"/>
                </a:cxn>
                <a:cxn ang="0">
                  <a:pos x="760" y="150"/>
                </a:cxn>
                <a:cxn ang="0">
                  <a:pos x="779" y="203"/>
                </a:cxn>
                <a:cxn ang="0">
                  <a:pos x="796" y="256"/>
                </a:cxn>
                <a:cxn ang="0">
                  <a:pos x="810" y="310"/>
                </a:cxn>
                <a:cxn ang="0">
                  <a:pos x="821" y="364"/>
                </a:cxn>
                <a:cxn ang="0">
                  <a:pos x="830" y="419"/>
                </a:cxn>
                <a:cxn ang="0">
                  <a:pos x="836" y="474"/>
                </a:cxn>
                <a:cxn ang="0">
                  <a:pos x="839" y="530"/>
                </a:cxn>
                <a:cxn ang="0">
                  <a:pos x="840" y="586"/>
                </a:cxn>
                <a:cxn ang="0">
                  <a:pos x="838" y="641"/>
                </a:cxn>
                <a:cxn ang="0">
                  <a:pos x="833" y="697"/>
                </a:cxn>
                <a:cxn ang="0">
                  <a:pos x="825" y="752"/>
                </a:cxn>
                <a:cxn ang="0">
                  <a:pos x="814" y="806"/>
                </a:cxn>
                <a:cxn ang="0">
                  <a:pos x="801" y="861"/>
                </a:cxn>
                <a:cxn ang="0">
                  <a:pos x="791" y="896"/>
                </a:cxn>
                <a:cxn ang="0">
                  <a:pos x="767" y="967"/>
                </a:cxn>
                <a:cxn ang="0">
                  <a:pos x="753" y="1001"/>
                </a:cxn>
                <a:cxn ang="0">
                  <a:pos x="723" y="1069"/>
                </a:cxn>
                <a:cxn ang="0">
                  <a:pos x="706" y="1102"/>
                </a:cxn>
                <a:cxn ang="0">
                  <a:pos x="697" y="1118"/>
                </a:cxn>
                <a:cxn ang="0">
                  <a:pos x="0" y="737"/>
                </a:cxn>
                <a:cxn ang="0">
                  <a:pos x="15" y="708"/>
                </a:cxn>
                <a:cxn ang="0">
                  <a:pos x="23" y="688"/>
                </a:cxn>
                <a:cxn ang="0">
                  <a:pos x="30" y="667"/>
                </a:cxn>
                <a:cxn ang="0">
                  <a:pos x="36" y="646"/>
                </a:cxn>
                <a:cxn ang="0">
                  <a:pos x="40" y="624"/>
                </a:cxn>
                <a:cxn ang="0">
                  <a:pos x="43" y="602"/>
                </a:cxn>
                <a:cxn ang="0">
                  <a:pos x="45" y="579"/>
                </a:cxn>
                <a:cxn ang="0">
                  <a:pos x="45" y="556"/>
                </a:cxn>
                <a:cxn ang="0">
                  <a:pos x="42" y="521"/>
                </a:cxn>
                <a:cxn ang="0">
                  <a:pos x="33" y="478"/>
                </a:cxn>
                <a:cxn ang="0">
                  <a:pos x="27" y="456"/>
                </a:cxn>
                <a:cxn ang="0">
                  <a:pos x="15" y="426"/>
                </a:cxn>
                <a:cxn ang="0">
                  <a:pos x="0" y="397"/>
                </a:cxn>
              </a:cxnLst>
              <a:rect l="0" t="0" r="r" b="b"/>
              <a:pathLst>
                <a:path w="840" h="1134">
                  <a:moveTo>
                    <a:pt x="0" y="397"/>
                  </a:moveTo>
                  <a:lnTo>
                    <a:pt x="688" y="0"/>
                  </a:lnTo>
                  <a:lnTo>
                    <a:pt x="701" y="24"/>
                  </a:lnTo>
                  <a:lnTo>
                    <a:pt x="714" y="49"/>
                  </a:lnTo>
                  <a:lnTo>
                    <a:pt x="727" y="74"/>
                  </a:lnTo>
                  <a:lnTo>
                    <a:pt x="739" y="99"/>
                  </a:lnTo>
                  <a:lnTo>
                    <a:pt x="750" y="125"/>
                  </a:lnTo>
                  <a:lnTo>
                    <a:pt x="760" y="150"/>
                  </a:lnTo>
                  <a:lnTo>
                    <a:pt x="770" y="176"/>
                  </a:lnTo>
                  <a:lnTo>
                    <a:pt x="779" y="203"/>
                  </a:lnTo>
                  <a:lnTo>
                    <a:pt x="788" y="229"/>
                  </a:lnTo>
                  <a:lnTo>
                    <a:pt x="796" y="256"/>
                  </a:lnTo>
                  <a:lnTo>
                    <a:pt x="803" y="283"/>
                  </a:lnTo>
                  <a:lnTo>
                    <a:pt x="810" y="310"/>
                  </a:lnTo>
                  <a:lnTo>
                    <a:pt x="816" y="337"/>
                  </a:lnTo>
                  <a:lnTo>
                    <a:pt x="821" y="364"/>
                  </a:lnTo>
                  <a:lnTo>
                    <a:pt x="826" y="392"/>
                  </a:lnTo>
                  <a:lnTo>
                    <a:pt x="830" y="419"/>
                  </a:lnTo>
                  <a:lnTo>
                    <a:pt x="833" y="447"/>
                  </a:lnTo>
                  <a:lnTo>
                    <a:pt x="836" y="474"/>
                  </a:lnTo>
                  <a:lnTo>
                    <a:pt x="838" y="502"/>
                  </a:lnTo>
                  <a:lnTo>
                    <a:pt x="839" y="530"/>
                  </a:lnTo>
                  <a:lnTo>
                    <a:pt x="840" y="558"/>
                  </a:lnTo>
                  <a:lnTo>
                    <a:pt x="840" y="586"/>
                  </a:lnTo>
                  <a:lnTo>
                    <a:pt x="839" y="613"/>
                  </a:lnTo>
                  <a:lnTo>
                    <a:pt x="838" y="641"/>
                  </a:lnTo>
                  <a:lnTo>
                    <a:pt x="835" y="669"/>
                  </a:lnTo>
                  <a:lnTo>
                    <a:pt x="833" y="697"/>
                  </a:lnTo>
                  <a:lnTo>
                    <a:pt x="829" y="724"/>
                  </a:lnTo>
                  <a:lnTo>
                    <a:pt x="825" y="752"/>
                  </a:lnTo>
                  <a:lnTo>
                    <a:pt x="820" y="779"/>
                  </a:lnTo>
                  <a:lnTo>
                    <a:pt x="814" y="806"/>
                  </a:lnTo>
                  <a:lnTo>
                    <a:pt x="808" y="834"/>
                  </a:lnTo>
                  <a:lnTo>
                    <a:pt x="801" y="861"/>
                  </a:lnTo>
                  <a:lnTo>
                    <a:pt x="796" y="878"/>
                  </a:lnTo>
                  <a:lnTo>
                    <a:pt x="791" y="896"/>
                  </a:lnTo>
                  <a:lnTo>
                    <a:pt x="779" y="932"/>
                  </a:lnTo>
                  <a:lnTo>
                    <a:pt x="767" y="967"/>
                  </a:lnTo>
                  <a:lnTo>
                    <a:pt x="760" y="984"/>
                  </a:lnTo>
                  <a:lnTo>
                    <a:pt x="753" y="1001"/>
                  </a:lnTo>
                  <a:lnTo>
                    <a:pt x="738" y="1035"/>
                  </a:lnTo>
                  <a:lnTo>
                    <a:pt x="723" y="1069"/>
                  </a:lnTo>
                  <a:lnTo>
                    <a:pt x="714" y="1085"/>
                  </a:lnTo>
                  <a:lnTo>
                    <a:pt x="706" y="1102"/>
                  </a:lnTo>
                  <a:lnTo>
                    <a:pt x="701" y="1110"/>
                  </a:lnTo>
                  <a:lnTo>
                    <a:pt x="697" y="1118"/>
                  </a:lnTo>
                  <a:lnTo>
                    <a:pt x="688" y="1134"/>
                  </a:lnTo>
                  <a:lnTo>
                    <a:pt x="0" y="737"/>
                  </a:lnTo>
                  <a:lnTo>
                    <a:pt x="10" y="718"/>
                  </a:lnTo>
                  <a:lnTo>
                    <a:pt x="15" y="708"/>
                  </a:lnTo>
                  <a:lnTo>
                    <a:pt x="19" y="698"/>
                  </a:lnTo>
                  <a:lnTo>
                    <a:pt x="23" y="688"/>
                  </a:lnTo>
                  <a:lnTo>
                    <a:pt x="27" y="678"/>
                  </a:lnTo>
                  <a:lnTo>
                    <a:pt x="30" y="667"/>
                  </a:lnTo>
                  <a:lnTo>
                    <a:pt x="33" y="657"/>
                  </a:lnTo>
                  <a:lnTo>
                    <a:pt x="36" y="646"/>
                  </a:lnTo>
                  <a:lnTo>
                    <a:pt x="38" y="635"/>
                  </a:lnTo>
                  <a:lnTo>
                    <a:pt x="40" y="624"/>
                  </a:lnTo>
                  <a:lnTo>
                    <a:pt x="42" y="613"/>
                  </a:lnTo>
                  <a:lnTo>
                    <a:pt x="43" y="602"/>
                  </a:lnTo>
                  <a:lnTo>
                    <a:pt x="44" y="590"/>
                  </a:lnTo>
                  <a:lnTo>
                    <a:pt x="45" y="579"/>
                  </a:lnTo>
                  <a:lnTo>
                    <a:pt x="45" y="567"/>
                  </a:lnTo>
                  <a:lnTo>
                    <a:pt x="45" y="556"/>
                  </a:lnTo>
                  <a:lnTo>
                    <a:pt x="44" y="544"/>
                  </a:lnTo>
                  <a:lnTo>
                    <a:pt x="42" y="521"/>
                  </a:lnTo>
                  <a:lnTo>
                    <a:pt x="38" y="499"/>
                  </a:lnTo>
                  <a:lnTo>
                    <a:pt x="33" y="478"/>
                  </a:lnTo>
                  <a:lnTo>
                    <a:pt x="30" y="467"/>
                  </a:lnTo>
                  <a:lnTo>
                    <a:pt x="27" y="456"/>
                  </a:lnTo>
                  <a:lnTo>
                    <a:pt x="19" y="436"/>
                  </a:lnTo>
                  <a:lnTo>
                    <a:pt x="15" y="426"/>
                  </a:lnTo>
                  <a:lnTo>
                    <a:pt x="10" y="416"/>
                  </a:lnTo>
                  <a:lnTo>
                    <a:pt x="0" y="397"/>
                  </a:lnTo>
                  <a:close/>
                </a:path>
              </a:pathLst>
            </a:custGeom>
            <a:solidFill>
              <a:schemeClr val="bg1">
                <a:lumMod val="50000"/>
              </a:schemeClr>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22" name="Freeform 31"/>
            <p:cNvSpPr>
              <a:spLocks noChangeAspect="1"/>
            </p:cNvSpPr>
            <p:nvPr/>
          </p:nvSpPr>
          <p:spPr bwMode="auto">
            <a:xfrm>
              <a:off x="5899409" y="3827121"/>
              <a:ext cx="1662389" cy="1554176"/>
            </a:xfrm>
            <a:custGeom>
              <a:avLst/>
              <a:gdLst/>
              <a:ahLst/>
              <a:cxnLst>
                <a:cxn ang="0">
                  <a:pos x="983" y="397"/>
                </a:cxn>
                <a:cxn ang="0">
                  <a:pos x="954" y="446"/>
                </a:cxn>
                <a:cxn ang="0">
                  <a:pos x="922" y="492"/>
                </a:cxn>
                <a:cxn ang="0">
                  <a:pos x="889" y="536"/>
                </a:cxn>
                <a:cxn ang="0">
                  <a:pos x="853" y="579"/>
                </a:cxn>
                <a:cxn ang="0">
                  <a:pos x="815" y="620"/>
                </a:cxn>
                <a:cxn ang="0">
                  <a:pos x="776" y="659"/>
                </a:cxn>
                <a:cxn ang="0">
                  <a:pos x="734" y="696"/>
                </a:cxn>
                <a:cxn ang="0">
                  <a:pos x="691" y="731"/>
                </a:cxn>
                <a:cxn ang="0">
                  <a:pos x="646" y="763"/>
                </a:cxn>
                <a:cxn ang="0">
                  <a:pos x="600" y="794"/>
                </a:cxn>
                <a:cxn ang="0">
                  <a:pos x="551" y="822"/>
                </a:cxn>
                <a:cxn ang="0">
                  <a:pos x="502" y="848"/>
                </a:cxn>
                <a:cxn ang="0">
                  <a:pos x="451" y="872"/>
                </a:cxn>
                <a:cxn ang="0">
                  <a:pos x="400" y="893"/>
                </a:cxn>
                <a:cxn ang="0">
                  <a:pos x="347" y="911"/>
                </a:cxn>
                <a:cxn ang="0">
                  <a:pos x="293" y="926"/>
                </a:cxn>
                <a:cxn ang="0">
                  <a:pos x="239" y="939"/>
                </a:cxn>
                <a:cxn ang="0">
                  <a:pos x="185" y="950"/>
                </a:cxn>
                <a:cxn ang="0">
                  <a:pos x="111" y="959"/>
                </a:cxn>
                <a:cxn ang="0">
                  <a:pos x="56" y="964"/>
                </a:cxn>
                <a:cxn ang="0">
                  <a:pos x="19" y="965"/>
                </a:cxn>
                <a:cxn ang="0">
                  <a:pos x="0" y="170"/>
                </a:cxn>
                <a:cxn ang="0">
                  <a:pos x="35" y="168"/>
                </a:cxn>
                <a:cxn ang="0">
                  <a:pos x="69" y="163"/>
                </a:cxn>
                <a:cxn ang="0">
                  <a:pos x="91" y="158"/>
                </a:cxn>
                <a:cxn ang="0">
                  <a:pos x="133" y="143"/>
                </a:cxn>
                <a:cxn ang="0">
                  <a:pos x="163" y="129"/>
                </a:cxn>
                <a:cxn ang="0">
                  <a:pos x="191" y="112"/>
                </a:cxn>
                <a:cxn ang="0">
                  <a:pos x="209" y="99"/>
                </a:cxn>
                <a:cxn ang="0">
                  <a:pos x="226" y="85"/>
                </a:cxn>
                <a:cxn ang="0">
                  <a:pos x="241" y="70"/>
                </a:cxn>
                <a:cxn ang="0">
                  <a:pos x="263" y="45"/>
                </a:cxn>
                <a:cxn ang="0">
                  <a:pos x="277" y="28"/>
                </a:cxn>
                <a:cxn ang="0">
                  <a:pos x="289" y="10"/>
                </a:cxn>
              </a:cxnLst>
              <a:rect l="0" t="0" r="r" b="b"/>
              <a:pathLst>
                <a:path w="983" h="965">
                  <a:moveTo>
                    <a:pt x="295" y="0"/>
                  </a:moveTo>
                  <a:lnTo>
                    <a:pt x="983" y="397"/>
                  </a:lnTo>
                  <a:lnTo>
                    <a:pt x="968" y="422"/>
                  </a:lnTo>
                  <a:lnTo>
                    <a:pt x="954" y="446"/>
                  </a:lnTo>
                  <a:lnTo>
                    <a:pt x="938" y="469"/>
                  </a:lnTo>
                  <a:lnTo>
                    <a:pt x="922" y="492"/>
                  </a:lnTo>
                  <a:lnTo>
                    <a:pt x="906" y="514"/>
                  </a:lnTo>
                  <a:lnTo>
                    <a:pt x="889" y="536"/>
                  </a:lnTo>
                  <a:lnTo>
                    <a:pt x="871" y="558"/>
                  </a:lnTo>
                  <a:lnTo>
                    <a:pt x="853" y="579"/>
                  </a:lnTo>
                  <a:lnTo>
                    <a:pt x="835" y="599"/>
                  </a:lnTo>
                  <a:lnTo>
                    <a:pt x="815" y="620"/>
                  </a:lnTo>
                  <a:lnTo>
                    <a:pt x="796" y="639"/>
                  </a:lnTo>
                  <a:lnTo>
                    <a:pt x="776" y="659"/>
                  </a:lnTo>
                  <a:lnTo>
                    <a:pt x="755" y="677"/>
                  </a:lnTo>
                  <a:lnTo>
                    <a:pt x="734" y="696"/>
                  </a:lnTo>
                  <a:lnTo>
                    <a:pt x="713" y="713"/>
                  </a:lnTo>
                  <a:lnTo>
                    <a:pt x="691" y="731"/>
                  </a:lnTo>
                  <a:lnTo>
                    <a:pt x="669" y="747"/>
                  </a:lnTo>
                  <a:lnTo>
                    <a:pt x="646" y="763"/>
                  </a:lnTo>
                  <a:lnTo>
                    <a:pt x="623" y="779"/>
                  </a:lnTo>
                  <a:lnTo>
                    <a:pt x="600" y="794"/>
                  </a:lnTo>
                  <a:lnTo>
                    <a:pt x="576" y="809"/>
                  </a:lnTo>
                  <a:lnTo>
                    <a:pt x="551" y="822"/>
                  </a:lnTo>
                  <a:lnTo>
                    <a:pt x="526" y="836"/>
                  </a:lnTo>
                  <a:lnTo>
                    <a:pt x="502" y="848"/>
                  </a:lnTo>
                  <a:lnTo>
                    <a:pt x="477" y="860"/>
                  </a:lnTo>
                  <a:lnTo>
                    <a:pt x="451" y="872"/>
                  </a:lnTo>
                  <a:lnTo>
                    <a:pt x="425" y="883"/>
                  </a:lnTo>
                  <a:lnTo>
                    <a:pt x="400" y="893"/>
                  </a:lnTo>
                  <a:lnTo>
                    <a:pt x="373" y="902"/>
                  </a:lnTo>
                  <a:lnTo>
                    <a:pt x="347" y="911"/>
                  </a:lnTo>
                  <a:lnTo>
                    <a:pt x="320" y="919"/>
                  </a:lnTo>
                  <a:lnTo>
                    <a:pt x="293" y="926"/>
                  </a:lnTo>
                  <a:lnTo>
                    <a:pt x="257" y="935"/>
                  </a:lnTo>
                  <a:lnTo>
                    <a:pt x="239" y="939"/>
                  </a:lnTo>
                  <a:lnTo>
                    <a:pt x="221" y="943"/>
                  </a:lnTo>
                  <a:lnTo>
                    <a:pt x="185" y="950"/>
                  </a:lnTo>
                  <a:lnTo>
                    <a:pt x="148" y="955"/>
                  </a:lnTo>
                  <a:lnTo>
                    <a:pt x="111" y="959"/>
                  </a:lnTo>
                  <a:lnTo>
                    <a:pt x="74" y="963"/>
                  </a:lnTo>
                  <a:lnTo>
                    <a:pt x="56" y="964"/>
                  </a:lnTo>
                  <a:lnTo>
                    <a:pt x="37" y="964"/>
                  </a:lnTo>
                  <a:lnTo>
                    <a:pt x="19" y="965"/>
                  </a:lnTo>
                  <a:lnTo>
                    <a:pt x="0" y="965"/>
                  </a:lnTo>
                  <a:lnTo>
                    <a:pt x="0" y="170"/>
                  </a:lnTo>
                  <a:lnTo>
                    <a:pt x="23" y="169"/>
                  </a:lnTo>
                  <a:lnTo>
                    <a:pt x="35" y="168"/>
                  </a:lnTo>
                  <a:lnTo>
                    <a:pt x="46" y="167"/>
                  </a:lnTo>
                  <a:lnTo>
                    <a:pt x="69" y="163"/>
                  </a:lnTo>
                  <a:lnTo>
                    <a:pt x="80" y="161"/>
                  </a:lnTo>
                  <a:lnTo>
                    <a:pt x="91" y="158"/>
                  </a:lnTo>
                  <a:lnTo>
                    <a:pt x="112" y="151"/>
                  </a:lnTo>
                  <a:lnTo>
                    <a:pt x="133" y="143"/>
                  </a:lnTo>
                  <a:lnTo>
                    <a:pt x="153" y="134"/>
                  </a:lnTo>
                  <a:lnTo>
                    <a:pt x="163" y="129"/>
                  </a:lnTo>
                  <a:lnTo>
                    <a:pt x="172" y="123"/>
                  </a:lnTo>
                  <a:lnTo>
                    <a:pt x="191" y="112"/>
                  </a:lnTo>
                  <a:lnTo>
                    <a:pt x="200" y="105"/>
                  </a:lnTo>
                  <a:lnTo>
                    <a:pt x="209" y="99"/>
                  </a:lnTo>
                  <a:lnTo>
                    <a:pt x="217" y="92"/>
                  </a:lnTo>
                  <a:lnTo>
                    <a:pt x="226" y="85"/>
                  </a:lnTo>
                  <a:lnTo>
                    <a:pt x="234" y="77"/>
                  </a:lnTo>
                  <a:lnTo>
                    <a:pt x="241" y="70"/>
                  </a:lnTo>
                  <a:lnTo>
                    <a:pt x="256" y="54"/>
                  </a:lnTo>
                  <a:lnTo>
                    <a:pt x="263" y="45"/>
                  </a:lnTo>
                  <a:lnTo>
                    <a:pt x="270" y="37"/>
                  </a:lnTo>
                  <a:lnTo>
                    <a:pt x="277" y="28"/>
                  </a:lnTo>
                  <a:lnTo>
                    <a:pt x="283" y="19"/>
                  </a:lnTo>
                  <a:lnTo>
                    <a:pt x="289" y="10"/>
                  </a:lnTo>
                  <a:lnTo>
                    <a:pt x="295" y="0"/>
                  </a:lnTo>
                  <a:close/>
                </a:path>
              </a:pathLst>
            </a:custGeom>
            <a:solidFill>
              <a:srgbClr val="7F7E82"/>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25" name="Freeform 32"/>
            <p:cNvSpPr>
              <a:spLocks noChangeAspect="1"/>
            </p:cNvSpPr>
            <p:nvPr/>
          </p:nvSpPr>
          <p:spPr bwMode="auto">
            <a:xfrm>
              <a:off x="4237020" y="3827121"/>
              <a:ext cx="1662389" cy="1554176"/>
            </a:xfrm>
            <a:custGeom>
              <a:avLst/>
              <a:gdLst/>
              <a:ahLst/>
              <a:cxnLst>
                <a:cxn ang="0">
                  <a:pos x="155" y="606"/>
                </a:cxn>
                <a:cxn ang="0">
                  <a:pos x="118" y="565"/>
                </a:cxn>
                <a:cxn ang="0">
                  <a:pos x="83" y="521"/>
                </a:cxn>
                <a:cxn ang="0">
                  <a:pos x="61" y="492"/>
                </a:cxn>
                <a:cxn ang="0">
                  <a:pos x="39" y="461"/>
                </a:cxn>
                <a:cxn ang="0">
                  <a:pos x="10" y="414"/>
                </a:cxn>
                <a:cxn ang="0">
                  <a:pos x="688" y="0"/>
                </a:cxn>
                <a:cxn ang="0">
                  <a:pos x="706" y="28"/>
                </a:cxn>
                <a:cxn ang="0">
                  <a:pos x="727" y="54"/>
                </a:cxn>
                <a:cxn ang="0">
                  <a:pos x="741" y="70"/>
                </a:cxn>
                <a:cxn ang="0">
                  <a:pos x="757" y="85"/>
                </a:cxn>
                <a:cxn ang="0">
                  <a:pos x="792" y="112"/>
                </a:cxn>
                <a:cxn ang="0">
                  <a:pos x="820" y="129"/>
                </a:cxn>
                <a:cxn ang="0">
                  <a:pos x="840" y="139"/>
                </a:cxn>
                <a:cxn ang="0">
                  <a:pos x="860" y="147"/>
                </a:cxn>
                <a:cxn ang="0">
                  <a:pos x="881" y="155"/>
                </a:cxn>
                <a:cxn ang="0">
                  <a:pos x="903" y="161"/>
                </a:cxn>
                <a:cxn ang="0">
                  <a:pos x="937" y="167"/>
                </a:cxn>
                <a:cxn ang="0">
                  <a:pos x="960" y="169"/>
                </a:cxn>
                <a:cxn ang="0">
                  <a:pos x="983" y="965"/>
                </a:cxn>
                <a:cxn ang="0">
                  <a:pos x="927" y="964"/>
                </a:cxn>
                <a:cxn ang="0">
                  <a:pos x="872" y="960"/>
                </a:cxn>
                <a:cxn ang="0">
                  <a:pos x="817" y="953"/>
                </a:cxn>
                <a:cxn ang="0">
                  <a:pos x="762" y="943"/>
                </a:cxn>
                <a:cxn ang="0">
                  <a:pos x="708" y="931"/>
                </a:cxn>
                <a:cxn ang="0">
                  <a:pos x="654" y="916"/>
                </a:cxn>
                <a:cxn ang="0">
                  <a:pos x="601" y="899"/>
                </a:cxn>
                <a:cxn ang="0">
                  <a:pos x="575" y="889"/>
                </a:cxn>
                <a:cxn ang="0">
                  <a:pos x="524" y="868"/>
                </a:cxn>
                <a:cxn ang="0">
                  <a:pos x="473" y="844"/>
                </a:cxn>
                <a:cxn ang="0">
                  <a:pos x="424" y="818"/>
                </a:cxn>
                <a:cxn ang="0">
                  <a:pos x="375" y="789"/>
                </a:cxn>
                <a:cxn ang="0">
                  <a:pos x="329" y="759"/>
                </a:cxn>
                <a:cxn ang="0">
                  <a:pos x="284" y="725"/>
                </a:cxn>
                <a:cxn ang="0">
                  <a:pos x="241" y="690"/>
                </a:cxn>
                <a:cxn ang="0">
                  <a:pos x="210" y="662"/>
                </a:cxn>
                <a:cxn ang="0">
                  <a:pos x="180" y="633"/>
                </a:cxn>
              </a:cxnLst>
              <a:rect l="0" t="0" r="r" b="b"/>
              <a:pathLst>
                <a:path w="983" h="965">
                  <a:moveTo>
                    <a:pt x="180" y="633"/>
                  </a:moveTo>
                  <a:lnTo>
                    <a:pt x="155" y="606"/>
                  </a:lnTo>
                  <a:lnTo>
                    <a:pt x="130" y="579"/>
                  </a:lnTo>
                  <a:lnTo>
                    <a:pt x="118" y="565"/>
                  </a:lnTo>
                  <a:lnTo>
                    <a:pt x="106" y="550"/>
                  </a:lnTo>
                  <a:lnTo>
                    <a:pt x="83" y="521"/>
                  </a:lnTo>
                  <a:lnTo>
                    <a:pt x="71" y="507"/>
                  </a:lnTo>
                  <a:lnTo>
                    <a:pt x="61" y="492"/>
                  </a:lnTo>
                  <a:lnTo>
                    <a:pt x="50" y="476"/>
                  </a:lnTo>
                  <a:lnTo>
                    <a:pt x="39" y="461"/>
                  </a:lnTo>
                  <a:lnTo>
                    <a:pt x="19" y="430"/>
                  </a:lnTo>
                  <a:lnTo>
                    <a:pt x="10" y="414"/>
                  </a:lnTo>
                  <a:lnTo>
                    <a:pt x="0" y="397"/>
                  </a:lnTo>
                  <a:lnTo>
                    <a:pt x="688" y="0"/>
                  </a:lnTo>
                  <a:lnTo>
                    <a:pt x="700" y="19"/>
                  </a:lnTo>
                  <a:lnTo>
                    <a:pt x="706" y="28"/>
                  </a:lnTo>
                  <a:lnTo>
                    <a:pt x="713" y="37"/>
                  </a:lnTo>
                  <a:lnTo>
                    <a:pt x="727" y="54"/>
                  </a:lnTo>
                  <a:lnTo>
                    <a:pt x="734" y="62"/>
                  </a:lnTo>
                  <a:lnTo>
                    <a:pt x="741" y="70"/>
                  </a:lnTo>
                  <a:lnTo>
                    <a:pt x="749" y="77"/>
                  </a:lnTo>
                  <a:lnTo>
                    <a:pt x="757" y="85"/>
                  </a:lnTo>
                  <a:lnTo>
                    <a:pt x="774" y="99"/>
                  </a:lnTo>
                  <a:lnTo>
                    <a:pt x="792" y="112"/>
                  </a:lnTo>
                  <a:lnTo>
                    <a:pt x="811" y="123"/>
                  </a:lnTo>
                  <a:lnTo>
                    <a:pt x="820" y="129"/>
                  </a:lnTo>
                  <a:lnTo>
                    <a:pt x="830" y="134"/>
                  </a:lnTo>
                  <a:lnTo>
                    <a:pt x="840" y="139"/>
                  </a:lnTo>
                  <a:lnTo>
                    <a:pt x="850" y="143"/>
                  </a:lnTo>
                  <a:lnTo>
                    <a:pt x="860" y="147"/>
                  </a:lnTo>
                  <a:lnTo>
                    <a:pt x="871" y="151"/>
                  </a:lnTo>
                  <a:lnTo>
                    <a:pt x="881" y="155"/>
                  </a:lnTo>
                  <a:lnTo>
                    <a:pt x="892" y="158"/>
                  </a:lnTo>
                  <a:lnTo>
                    <a:pt x="903" y="161"/>
                  </a:lnTo>
                  <a:lnTo>
                    <a:pt x="914" y="163"/>
                  </a:lnTo>
                  <a:lnTo>
                    <a:pt x="937" y="167"/>
                  </a:lnTo>
                  <a:lnTo>
                    <a:pt x="948" y="168"/>
                  </a:lnTo>
                  <a:lnTo>
                    <a:pt x="960" y="169"/>
                  </a:lnTo>
                  <a:lnTo>
                    <a:pt x="983" y="170"/>
                  </a:lnTo>
                  <a:lnTo>
                    <a:pt x="983" y="965"/>
                  </a:lnTo>
                  <a:lnTo>
                    <a:pt x="955" y="965"/>
                  </a:lnTo>
                  <a:lnTo>
                    <a:pt x="927" y="964"/>
                  </a:lnTo>
                  <a:lnTo>
                    <a:pt x="900" y="962"/>
                  </a:lnTo>
                  <a:lnTo>
                    <a:pt x="872" y="960"/>
                  </a:lnTo>
                  <a:lnTo>
                    <a:pt x="844" y="956"/>
                  </a:lnTo>
                  <a:lnTo>
                    <a:pt x="817" y="953"/>
                  </a:lnTo>
                  <a:lnTo>
                    <a:pt x="789" y="948"/>
                  </a:lnTo>
                  <a:lnTo>
                    <a:pt x="762" y="943"/>
                  </a:lnTo>
                  <a:lnTo>
                    <a:pt x="735" y="937"/>
                  </a:lnTo>
                  <a:lnTo>
                    <a:pt x="708" y="931"/>
                  </a:lnTo>
                  <a:lnTo>
                    <a:pt x="681" y="924"/>
                  </a:lnTo>
                  <a:lnTo>
                    <a:pt x="654" y="916"/>
                  </a:lnTo>
                  <a:lnTo>
                    <a:pt x="627" y="908"/>
                  </a:lnTo>
                  <a:lnTo>
                    <a:pt x="601" y="899"/>
                  </a:lnTo>
                  <a:lnTo>
                    <a:pt x="588" y="894"/>
                  </a:lnTo>
                  <a:lnTo>
                    <a:pt x="575" y="889"/>
                  </a:lnTo>
                  <a:lnTo>
                    <a:pt x="549" y="879"/>
                  </a:lnTo>
                  <a:lnTo>
                    <a:pt x="524" y="868"/>
                  </a:lnTo>
                  <a:lnTo>
                    <a:pt x="498" y="856"/>
                  </a:lnTo>
                  <a:lnTo>
                    <a:pt x="473" y="844"/>
                  </a:lnTo>
                  <a:lnTo>
                    <a:pt x="449" y="831"/>
                  </a:lnTo>
                  <a:lnTo>
                    <a:pt x="424" y="818"/>
                  </a:lnTo>
                  <a:lnTo>
                    <a:pt x="399" y="804"/>
                  </a:lnTo>
                  <a:lnTo>
                    <a:pt x="375" y="789"/>
                  </a:lnTo>
                  <a:lnTo>
                    <a:pt x="352" y="774"/>
                  </a:lnTo>
                  <a:lnTo>
                    <a:pt x="329" y="759"/>
                  </a:lnTo>
                  <a:lnTo>
                    <a:pt x="307" y="742"/>
                  </a:lnTo>
                  <a:lnTo>
                    <a:pt x="284" y="725"/>
                  </a:lnTo>
                  <a:lnTo>
                    <a:pt x="263" y="708"/>
                  </a:lnTo>
                  <a:lnTo>
                    <a:pt x="241" y="690"/>
                  </a:lnTo>
                  <a:lnTo>
                    <a:pt x="221" y="672"/>
                  </a:lnTo>
                  <a:lnTo>
                    <a:pt x="210" y="662"/>
                  </a:lnTo>
                  <a:lnTo>
                    <a:pt x="200" y="652"/>
                  </a:lnTo>
                  <a:lnTo>
                    <a:pt x="180" y="633"/>
                  </a:lnTo>
                  <a:close/>
                </a:path>
              </a:pathLst>
            </a:custGeom>
            <a:solidFill>
              <a:schemeClr val="bg1">
                <a:lumMod val="40000"/>
                <a:lumOff val="60000"/>
              </a:schemeClr>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26" name="Freeform 33"/>
            <p:cNvSpPr>
              <a:spLocks noChangeAspect="1"/>
            </p:cNvSpPr>
            <p:nvPr/>
          </p:nvSpPr>
          <p:spPr bwMode="auto">
            <a:xfrm>
              <a:off x="3981771" y="2638084"/>
              <a:ext cx="1420230" cy="1828809"/>
            </a:xfrm>
            <a:custGeom>
              <a:avLst/>
              <a:gdLst/>
              <a:ahLst/>
              <a:cxnLst>
                <a:cxn ang="0">
                  <a:pos x="152" y="1134"/>
                </a:cxn>
                <a:cxn ang="0">
                  <a:pos x="126" y="1085"/>
                </a:cxn>
                <a:cxn ang="0">
                  <a:pos x="101" y="1035"/>
                </a:cxn>
                <a:cxn ang="0">
                  <a:pos x="80" y="984"/>
                </a:cxn>
                <a:cxn ang="0">
                  <a:pos x="61" y="932"/>
                </a:cxn>
                <a:cxn ang="0">
                  <a:pos x="44" y="878"/>
                </a:cxn>
                <a:cxn ang="0">
                  <a:pos x="30" y="825"/>
                </a:cxn>
                <a:cxn ang="0">
                  <a:pos x="19" y="770"/>
                </a:cxn>
                <a:cxn ang="0">
                  <a:pos x="10" y="715"/>
                </a:cxn>
                <a:cxn ang="0">
                  <a:pos x="4" y="660"/>
                </a:cxn>
                <a:cxn ang="0">
                  <a:pos x="1" y="604"/>
                </a:cxn>
                <a:cxn ang="0">
                  <a:pos x="0" y="549"/>
                </a:cxn>
                <a:cxn ang="0">
                  <a:pos x="2" y="493"/>
                </a:cxn>
                <a:cxn ang="0">
                  <a:pos x="7" y="438"/>
                </a:cxn>
                <a:cxn ang="0">
                  <a:pos x="15" y="382"/>
                </a:cxn>
                <a:cxn ang="0">
                  <a:pos x="26" y="328"/>
                </a:cxn>
                <a:cxn ang="0">
                  <a:pos x="39" y="274"/>
                </a:cxn>
                <a:cxn ang="0">
                  <a:pos x="49" y="238"/>
                </a:cxn>
                <a:cxn ang="0">
                  <a:pos x="73" y="168"/>
                </a:cxn>
                <a:cxn ang="0">
                  <a:pos x="87" y="133"/>
                </a:cxn>
                <a:cxn ang="0">
                  <a:pos x="117" y="66"/>
                </a:cxn>
                <a:cxn ang="0">
                  <a:pos x="134" y="33"/>
                </a:cxn>
                <a:cxn ang="0">
                  <a:pos x="143" y="16"/>
                </a:cxn>
                <a:cxn ang="0">
                  <a:pos x="840" y="397"/>
                </a:cxn>
                <a:cxn ang="0">
                  <a:pos x="825" y="426"/>
                </a:cxn>
                <a:cxn ang="0">
                  <a:pos x="817" y="446"/>
                </a:cxn>
                <a:cxn ang="0">
                  <a:pos x="810" y="467"/>
                </a:cxn>
                <a:cxn ang="0">
                  <a:pos x="804" y="488"/>
                </a:cxn>
                <a:cxn ang="0">
                  <a:pos x="800" y="510"/>
                </a:cxn>
                <a:cxn ang="0">
                  <a:pos x="797" y="533"/>
                </a:cxn>
                <a:cxn ang="0">
                  <a:pos x="795" y="556"/>
                </a:cxn>
                <a:cxn ang="0">
                  <a:pos x="795" y="579"/>
                </a:cxn>
                <a:cxn ang="0">
                  <a:pos x="798" y="613"/>
                </a:cxn>
                <a:cxn ang="0">
                  <a:pos x="807" y="657"/>
                </a:cxn>
                <a:cxn ang="0">
                  <a:pos x="813" y="678"/>
                </a:cxn>
                <a:cxn ang="0">
                  <a:pos x="825" y="708"/>
                </a:cxn>
                <a:cxn ang="0">
                  <a:pos x="840" y="737"/>
                </a:cxn>
              </a:cxnLst>
              <a:rect l="0" t="0" r="r" b="b"/>
              <a:pathLst>
                <a:path w="840" h="1134">
                  <a:moveTo>
                    <a:pt x="840" y="737"/>
                  </a:moveTo>
                  <a:lnTo>
                    <a:pt x="152" y="1134"/>
                  </a:lnTo>
                  <a:lnTo>
                    <a:pt x="139" y="1110"/>
                  </a:lnTo>
                  <a:lnTo>
                    <a:pt x="126" y="1085"/>
                  </a:lnTo>
                  <a:lnTo>
                    <a:pt x="113" y="1060"/>
                  </a:lnTo>
                  <a:lnTo>
                    <a:pt x="101" y="1035"/>
                  </a:lnTo>
                  <a:lnTo>
                    <a:pt x="90" y="1010"/>
                  </a:lnTo>
                  <a:lnTo>
                    <a:pt x="80" y="984"/>
                  </a:lnTo>
                  <a:lnTo>
                    <a:pt x="70" y="958"/>
                  </a:lnTo>
                  <a:lnTo>
                    <a:pt x="61" y="932"/>
                  </a:lnTo>
                  <a:lnTo>
                    <a:pt x="52" y="905"/>
                  </a:lnTo>
                  <a:lnTo>
                    <a:pt x="44" y="878"/>
                  </a:lnTo>
                  <a:lnTo>
                    <a:pt x="37" y="852"/>
                  </a:lnTo>
                  <a:lnTo>
                    <a:pt x="30" y="825"/>
                  </a:lnTo>
                  <a:lnTo>
                    <a:pt x="24" y="797"/>
                  </a:lnTo>
                  <a:lnTo>
                    <a:pt x="19" y="770"/>
                  </a:lnTo>
                  <a:lnTo>
                    <a:pt x="14" y="743"/>
                  </a:lnTo>
                  <a:lnTo>
                    <a:pt x="10" y="715"/>
                  </a:lnTo>
                  <a:lnTo>
                    <a:pt x="7" y="687"/>
                  </a:lnTo>
                  <a:lnTo>
                    <a:pt x="4" y="660"/>
                  </a:lnTo>
                  <a:lnTo>
                    <a:pt x="2" y="632"/>
                  </a:lnTo>
                  <a:lnTo>
                    <a:pt x="1" y="604"/>
                  </a:lnTo>
                  <a:lnTo>
                    <a:pt x="0" y="576"/>
                  </a:lnTo>
                  <a:lnTo>
                    <a:pt x="0" y="549"/>
                  </a:lnTo>
                  <a:lnTo>
                    <a:pt x="1" y="521"/>
                  </a:lnTo>
                  <a:lnTo>
                    <a:pt x="2" y="493"/>
                  </a:lnTo>
                  <a:lnTo>
                    <a:pt x="5" y="465"/>
                  </a:lnTo>
                  <a:lnTo>
                    <a:pt x="7" y="438"/>
                  </a:lnTo>
                  <a:lnTo>
                    <a:pt x="11" y="410"/>
                  </a:lnTo>
                  <a:lnTo>
                    <a:pt x="15" y="382"/>
                  </a:lnTo>
                  <a:lnTo>
                    <a:pt x="20" y="355"/>
                  </a:lnTo>
                  <a:lnTo>
                    <a:pt x="26" y="328"/>
                  </a:lnTo>
                  <a:lnTo>
                    <a:pt x="32" y="301"/>
                  </a:lnTo>
                  <a:lnTo>
                    <a:pt x="39" y="274"/>
                  </a:lnTo>
                  <a:lnTo>
                    <a:pt x="44" y="256"/>
                  </a:lnTo>
                  <a:lnTo>
                    <a:pt x="49" y="238"/>
                  </a:lnTo>
                  <a:lnTo>
                    <a:pt x="61" y="203"/>
                  </a:lnTo>
                  <a:lnTo>
                    <a:pt x="73" y="168"/>
                  </a:lnTo>
                  <a:lnTo>
                    <a:pt x="80" y="150"/>
                  </a:lnTo>
                  <a:lnTo>
                    <a:pt x="87" y="133"/>
                  </a:lnTo>
                  <a:lnTo>
                    <a:pt x="101" y="99"/>
                  </a:lnTo>
                  <a:lnTo>
                    <a:pt x="117" y="66"/>
                  </a:lnTo>
                  <a:lnTo>
                    <a:pt x="126" y="49"/>
                  </a:lnTo>
                  <a:lnTo>
                    <a:pt x="134" y="33"/>
                  </a:lnTo>
                  <a:lnTo>
                    <a:pt x="139" y="24"/>
                  </a:lnTo>
                  <a:lnTo>
                    <a:pt x="143" y="16"/>
                  </a:lnTo>
                  <a:lnTo>
                    <a:pt x="152" y="0"/>
                  </a:lnTo>
                  <a:lnTo>
                    <a:pt x="840" y="397"/>
                  </a:lnTo>
                  <a:lnTo>
                    <a:pt x="830" y="416"/>
                  </a:lnTo>
                  <a:lnTo>
                    <a:pt x="825" y="426"/>
                  </a:lnTo>
                  <a:lnTo>
                    <a:pt x="821" y="436"/>
                  </a:lnTo>
                  <a:lnTo>
                    <a:pt x="817" y="446"/>
                  </a:lnTo>
                  <a:lnTo>
                    <a:pt x="813" y="456"/>
                  </a:lnTo>
                  <a:lnTo>
                    <a:pt x="810" y="467"/>
                  </a:lnTo>
                  <a:lnTo>
                    <a:pt x="807" y="478"/>
                  </a:lnTo>
                  <a:lnTo>
                    <a:pt x="804" y="488"/>
                  </a:lnTo>
                  <a:lnTo>
                    <a:pt x="802" y="499"/>
                  </a:lnTo>
                  <a:lnTo>
                    <a:pt x="800" y="510"/>
                  </a:lnTo>
                  <a:lnTo>
                    <a:pt x="798" y="521"/>
                  </a:lnTo>
                  <a:lnTo>
                    <a:pt x="797" y="533"/>
                  </a:lnTo>
                  <a:lnTo>
                    <a:pt x="796" y="544"/>
                  </a:lnTo>
                  <a:lnTo>
                    <a:pt x="795" y="556"/>
                  </a:lnTo>
                  <a:lnTo>
                    <a:pt x="795" y="567"/>
                  </a:lnTo>
                  <a:lnTo>
                    <a:pt x="795" y="579"/>
                  </a:lnTo>
                  <a:lnTo>
                    <a:pt x="796" y="590"/>
                  </a:lnTo>
                  <a:lnTo>
                    <a:pt x="798" y="613"/>
                  </a:lnTo>
                  <a:lnTo>
                    <a:pt x="802" y="635"/>
                  </a:lnTo>
                  <a:lnTo>
                    <a:pt x="807" y="657"/>
                  </a:lnTo>
                  <a:lnTo>
                    <a:pt x="810" y="667"/>
                  </a:lnTo>
                  <a:lnTo>
                    <a:pt x="813" y="678"/>
                  </a:lnTo>
                  <a:lnTo>
                    <a:pt x="821" y="698"/>
                  </a:lnTo>
                  <a:lnTo>
                    <a:pt x="825" y="708"/>
                  </a:lnTo>
                  <a:lnTo>
                    <a:pt x="830" y="718"/>
                  </a:lnTo>
                  <a:lnTo>
                    <a:pt x="840" y="737"/>
                  </a:lnTo>
                  <a:close/>
                </a:path>
              </a:pathLst>
            </a:custGeom>
            <a:solidFill>
              <a:schemeClr val="bg1">
                <a:lumMod val="50000"/>
              </a:schemeClr>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27" name="Freeform 34"/>
            <p:cNvSpPr>
              <a:spLocks noChangeAspect="1"/>
            </p:cNvSpPr>
            <p:nvPr/>
          </p:nvSpPr>
          <p:spPr bwMode="auto">
            <a:xfrm>
              <a:off x="4237020" y="1723679"/>
              <a:ext cx="1662389" cy="1554176"/>
            </a:xfrm>
            <a:custGeom>
              <a:avLst/>
              <a:gdLst/>
              <a:ahLst/>
              <a:cxnLst>
                <a:cxn ang="0">
                  <a:pos x="0" y="568"/>
                </a:cxn>
                <a:cxn ang="0">
                  <a:pos x="29" y="520"/>
                </a:cxn>
                <a:cxn ang="0">
                  <a:pos x="61" y="473"/>
                </a:cxn>
                <a:cxn ang="0">
                  <a:pos x="94" y="429"/>
                </a:cxn>
                <a:cxn ang="0">
                  <a:pos x="130" y="386"/>
                </a:cxn>
                <a:cxn ang="0">
                  <a:pos x="168" y="346"/>
                </a:cxn>
                <a:cxn ang="0">
                  <a:pos x="207" y="306"/>
                </a:cxn>
                <a:cxn ang="0">
                  <a:pos x="249" y="269"/>
                </a:cxn>
                <a:cxn ang="0">
                  <a:pos x="292" y="234"/>
                </a:cxn>
                <a:cxn ang="0">
                  <a:pos x="337" y="202"/>
                </a:cxn>
                <a:cxn ang="0">
                  <a:pos x="383" y="171"/>
                </a:cxn>
                <a:cxn ang="0">
                  <a:pos x="432" y="143"/>
                </a:cxn>
                <a:cxn ang="0">
                  <a:pos x="482" y="117"/>
                </a:cxn>
                <a:cxn ang="0">
                  <a:pos x="532" y="93"/>
                </a:cxn>
                <a:cxn ang="0">
                  <a:pos x="584" y="72"/>
                </a:cxn>
                <a:cxn ang="0">
                  <a:pos x="636" y="54"/>
                </a:cxn>
                <a:cxn ang="0">
                  <a:pos x="690" y="39"/>
                </a:cxn>
                <a:cxn ang="0">
                  <a:pos x="744" y="26"/>
                </a:cxn>
                <a:cxn ang="0">
                  <a:pos x="798" y="15"/>
                </a:cxn>
                <a:cxn ang="0">
                  <a:pos x="872" y="6"/>
                </a:cxn>
                <a:cxn ang="0">
                  <a:pos x="928" y="2"/>
                </a:cxn>
                <a:cxn ang="0">
                  <a:pos x="965" y="0"/>
                </a:cxn>
                <a:cxn ang="0">
                  <a:pos x="983" y="795"/>
                </a:cxn>
                <a:cxn ang="0">
                  <a:pos x="948" y="797"/>
                </a:cxn>
                <a:cxn ang="0">
                  <a:pos x="914" y="802"/>
                </a:cxn>
                <a:cxn ang="0">
                  <a:pos x="892" y="807"/>
                </a:cxn>
                <a:cxn ang="0">
                  <a:pos x="850" y="822"/>
                </a:cxn>
                <a:cxn ang="0">
                  <a:pos x="820" y="836"/>
                </a:cxn>
                <a:cxn ang="0">
                  <a:pos x="792" y="853"/>
                </a:cxn>
                <a:cxn ang="0">
                  <a:pos x="774" y="866"/>
                </a:cxn>
                <a:cxn ang="0">
                  <a:pos x="758" y="880"/>
                </a:cxn>
                <a:cxn ang="0">
                  <a:pos x="742" y="895"/>
                </a:cxn>
                <a:cxn ang="0">
                  <a:pos x="720" y="920"/>
                </a:cxn>
                <a:cxn ang="0">
                  <a:pos x="706" y="937"/>
                </a:cxn>
                <a:cxn ang="0">
                  <a:pos x="694" y="955"/>
                </a:cxn>
              </a:cxnLst>
              <a:rect l="0" t="0" r="r" b="b"/>
              <a:pathLst>
                <a:path w="983" h="965">
                  <a:moveTo>
                    <a:pt x="689" y="965"/>
                  </a:moveTo>
                  <a:lnTo>
                    <a:pt x="0" y="568"/>
                  </a:lnTo>
                  <a:lnTo>
                    <a:pt x="15" y="543"/>
                  </a:lnTo>
                  <a:lnTo>
                    <a:pt x="29" y="520"/>
                  </a:lnTo>
                  <a:lnTo>
                    <a:pt x="45" y="496"/>
                  </a:lnTo>
                  <a:lnTo>
                    <a:pt x="61" y="473"/>
                  </a:lnTo>
                  <a:lnTo>
                    <a:pt x="77" y="451"/>
                  </a:lnTo>
                  <a:lnTo>
                    <a:pt x="94" y="429"/>
                  </a:lnTo>
                  <a:lnTo>
                    <a:pt x="112" y="408"/>
                  </a:lnTo>
                  <a:lnTo>
                    <a:pt x="130" y="386"/>
                  </a:lnTo>
                  <a:lnTo>
                    <a:pt x="148" y="366"/>
                  </a:lnTo>
                  <a:lnTo>
                    <a:pt x="168" y="346"/>
                  </a:lnTo>
                  <a:lnTo>
                    <a:pt x="187" y="326"/>
                  </a:lnTo>
                  <a:lnTo>
                    <a:pt x="207" y="306"/>
                  </a:lnTo>
                  <a:lnTo>
                    <a:pt x="228" y="288"/>
                  </a:lnTo>
                  <a:lnTo>
                    <a:pt x="249" y="269"/>
                  </a:lnTo>
                  <a:lnTo>
                    <a:pt x="270" y="252"/>
                  </a:lnTo>
                  <a:lnTo>
                    <a:pt x="292" y="234"/>
                  </a:lnTo>
                  <a:lnTo>
                    <a:pt x="314" y="218"/>
                  </a:lnTo>
                  <a:lnTo>
                    <a:pt x="337" y="202"/>
                  </a:lnTo>
                  <a:lnTo>
                    <a:pt x="360" y="186"/>
                  </a:lnTo>
                  <a:lnTo>
                    <a:pt x="383" y="171"/>
                  </a:lnTo>
                  <a:lnTo>
                    <a:pt x="407" y="157"/>
                  </a:lnTo>
                  <a:lnTo>
                    <a:pt x="432" y="143"/>
                  </a:lnTo>
                  <a:lnTo>
                    <a:pt x="457" y="129"/>
                  </a:lnTo>
                  <a:lnTo>
                    <a:pt x="482" y="117"/>
                  </a:lnTo>
                  <a:lnTo>
                    <a:pt x="507" y="105"/>
                  </a:lnTo>
                  <a:lnTo>
                    <a:pt x="532" y="93"/>
                  </a:lnTo>
                  <a:lnTo>
                    <a:pt x="558" y="83"/>
                  </a:lnTo>
                  <a:lnTo>
                    <a:pt x="584" y="72"/>
                  </a:lnTo>
                  <a:lnTo>
                    <a:pt x="610" y="63"/>
                  </a:lnTo>
                  <a:lnTo>
                    <a:pt x="636" y="54"/>
                  </a:lnTo>
                  <a:lnTo>
                    <a:pt x="663" y="46"/>
                  </a:lnTo>
                  <a:lnTo>
                    <a:pt x="690" y="39"/>
                  </a:lnTo>
                  <a:lnTo>
                    <a:pt x="726" y="30"/>
                  </a:lnTo>
                  <a:lnTo>
                    <a:pt x="744" y="26"/>
                  </a:lnTo>
                  <a:lnTo>
                    <a:pt x="762" y="22"/>
                  </a:lnTo>
                  <a:lnTo>
                    <a:pt x="798" y="15"/>
                  </a:lnTo>
                  <a:lnTo>
                    <a:pt x="835" y="10"/>
                  </a:lnTo>
                  <a:lnTo>
                    <a:pt x="872" y="6"/>
                  </a:lnTo>
                  <a:lnTo>
                    <a:pt x="909" y="3"/>
                  </a:lnTo>
                  <a:lnTo>
                    <a:pt x="928" y="2"/>
                  </a:lnTo>
                  <a:lnTo>
                    <a:pt x="946" y="1"/>
                  </a:lnTo>
                  <a:lnTo>
                    <a:pt x="965" y="0"/>
                  </a:lnTo>
                  <a:lnTo>
                    <a:pt x="983" y="0"/>
                  </a:lnTo>
                  <a:lnTo>
                    <a:pt x="983" y="795"/>
                  </a:lnTo>
                  <a:lnTo>
                    <a:pt x="960" y="796"/>
                  </a:lnTo>
                  <a:lnTo>
                    <a:pt x="948" y="797"/>
                  </a:lnTo>
                  <a:lnTo>
                    <a:pt x="937" y="798"/>
                  </a:lnTo>
                  <a:lnTo>
                    <a:pt x="914" y="802"/>
                  </a:lnTo>
                  <a:lnTo>
                    <a:pt x="903" y="804"/>
                  </a:lnTo>
                  <a:lnTo>
                    <a:pt x="892" y="807"/>
                  </a:lnTo>
                  <a:lnTo>
                    <a:pt x="871" y="814"/>
                  </a:lnTo>
                  <a:lnTo>
                    <a:pt x="850" y="822"/>
                  </a:lnTo>
                  <a:lnTo>
                    <a:pt x="830" y="831"/>
                  </a:lnTo>
                  <a:lnTo>
                    <a:pt x="820" y="836"/>
                  </a:lnTo>
                  <a:lnTo>
                    <a:pt x="811" y="842"/>
                  </a:lnTo>
                  <a:lnTo>
                    <a:pt x="792" y="853"/>
                  </a:lnTo>
                  <a:lnTo>
                    <a:pt x="783" y="860"/>
                  </a:lnTo>
                  <a:lnTo>
                    <a:pt x="774" y="866"/>
                  </a:lnTo>
                  <a:lnTo>
                    <a:pt x="766" y="873"/>
                  </a:lnTo>
                  <a:lnTo>
                    <a:pt x="758" y="880"/>
                  </a:lnTo>
                  <a:lnTo>
                    <a:pt x="750" y="888"/>
                  </a:lnTo>
                  <a:lnTo>
                    <a:pt x="742" y="895"/>
                  </a:lnTo>
                  <a:lnTo>
                    <a:pt x="727" y="911"/>
                  </a:lnTo>
                  <a:lnTo>
                    <a:pt x="720" y="920"/>
                  </a:lnTo>
                  <a:lnTo>
                    <a:pt x="713" y="928"/>
                  </a:lnTo>
                  <a:lnTo>
                    <a:pt x="706" y="937"/>
                  </a:lnTo>
                  <a:lnTo>
                    <a:pt x="700" y="946"/>
                  </a:lnTo>
                  <a:lnTo>
                    <a:pt x="694" y="955"/>
                  </a:lnTo>
                  <a:lnTo>
                    <a:pt x="689" y="965"/>
                  </a:lnTo>
                  <a:close/>
                </a:path>
              </a:pathLst>
            </a:custGeom>
            <a:solidFill>
              <a:srgbClr val="7F7E82"/>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grpSp>
      <p:sp>
        <p:nvSpPr>
          <p:cNvPr id="4" name="TextBox 3"/>
          <p:cNvSpPr txBox="1"/>
          <p:nvPr/>
        </p:nvSpPr>
        <p:spPr>
          <a:xfrm>
            <a:off x="4480407" y="1893538"/>
            <a:ext cx="1201968" cy="50783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CA" sz="1200" dirty="0" smtClean="0">
                <a:solidFill>
                  <a:schemeClr val="tx2"/>
                </a:solidFill>
              </a:rPr>
              <a:t>Onboarding to drive new hire retention </a:t>
            </a:r>
          </a:p>
        </p:txBody>
      </p:sp>
      <p:sp>
        <p:nvSpPr>
          <p:cNvPr id="5" name="Rectangle 4"/>
          <p:cNvSpPr/>
          <p:nvPr/>
        </p:nvSpPr>
        <p:spPr>
          <a:xfrm>
            <a:off x="6099966" y="1607685"/>
            <a:ext cx="1530596" cy="1015663"/>
          </a:xfrm>
          <a:prstGeom prst="rect">
            <a:avLst/>
          </a:prstGeom>
        </p:spPr>
        <p:txBody>
          <a:bodyPr wrap="square">
            <a:spAutoFit/>
          </a:bodyPr>
          <a:lstStyle/>
          <a:p>
            <a:pPr fontAlgn="base">
              <a:spcBef>
                <a:spcPct val="0"/>
              </a:spcBef>
              <a:spcAft>
                <a:spcPct val="0"/>
              </a:spcAft>
              <a:defRPr/>
            </a:pPr>
            <a:r>
              <a:rPr lang="en-CA" sz="1200" b="1" kern="0" dirty="0">
                <a:solidFill>
                  <a:srgbClr val="FFFFFF"/>
                </a:solidFill>
                <a:latin typeface="EYInterstate Light" panose="02000506000000020004" pitchFamily="2" charset="0"/>
                <a:cs typeface="Arial" charset="0"/>
              </a:rPr>
              <a:t>Streamlined process and technology to enable the experience </a:t>
            </a:r>
          </a:p>
        </p:txBody>
      </p:sp>
      <p:sp>
        <p:nvSpPr>
          <p:cNvPr id="6" name="Rectangle 5"/>
          <p:cNvSpPr/>
          <p:nvPr/>
        </p:nvSpPr>
        <p:spPr>
          <a:xfrm>
            <a:off x="6854477" y="3061081"/>
            <a:ext cx="1133706" cy="646331"/>
          </a:xfrm>
          <a:prstGeom prst="rect">
            <a:avLst/>
          </a:prstGeom>
        </p:spPr>
        <p:txBody>
          <a:bodyPr wrap="square">
            <a:spAutoFit/>
          </a:bodyPr>
          <a:lstStyle/>
          <a:p>
            <a:pPr algn="ctr" fontAlgn="base">
              <a:spcBef>
                <a:spcPct val="0"/>
              </a:spcBef>
              <a:spcAft>
                <a:spcPct val="0"/>
              </a:spcAft>
              <a:defRPr/>
            </a:pPr>
            <a:r>
              <a:rPr lang="en-CA" sz="1200" b="1" kern="0" dirty="0">
                <a:solidFill>
                  <a:srgbClr val="FFFFFF"/>
                </a:solidFill>
                <a:latin typeface="EYInterstate Light" panose="02000506000000020004" pitchFamily="2" charset="0"/>
                <a:cs typeface="Arial" charset="0"/>
              </a:rPr>
              <a:t>New hires and internal movements</a:t>
            </a:r>
          </a:p>
        </p:txBody>
      </p:sp>
      <p:sp>
        <p:nvSpPr>
          <p:cNvPr id="7" name="Rectangle 6"/>
          <p:cNvSpPr/>
          <p:nvPr/>
        </p:nvSpPr>
        <p:spPr>
          <a:xfrm>
            <a:off x="5894218" y="4369162"/>
            <a:ext cx="1407733" cy="646331"/>
          </a:xfrm>
          <a:prstGeom prst="rect">
            <a:avLst/>
          </a:prstGeom>
        </p:spPr>
        <p:txBody>
          <a:bodyPr wrap="square">
            <a:spAutoFit/>
          </a:bodyPr>
          <a:lstStyle/>
          <a:p>
            <a:pPr algn="ctr" fontAlgn="base">
              <a:spcBef>
                <a:spcPct val="0"/>
              </a:spcBef>
              <a:spcAft>
                <a:spcPct val="0"/>
              </a:spcAft>
              <a:defRPr/>
            </a:pPr>
            <a:r>
              <a:rPr lang="en-CA" sz="1200" b="1" kern="0" dirty="0">
                <a:solidFill>
                  <a:srgbClr val="FFFFFF"/>
                </a:solidFill>
                <a:latin typeface="EYInterstate Light" panose="02000506000000020004" pitchFamily="2" charset="0"/>
                <a:cs typeface="Arial" charset="0"/>
              </a:rPr>
              <a:t>Use of onboarding  portals</a:t>
            </a:r>
          </a:p>
        </p:txBody>
      </p:sp>
      <p:sp>
        <p:nvSpPr>
          <p:cNvPr id="8" name="Rectangle 7"/>
          <p:cNvSpPr/>
          <p:nvPr/>
        </p:nvSpPr>
        <p:spPr>
          <a:xfrm>
            <a:off x="4554407" y="4350715"/>
            <a:ext cx="1078841" cy="646331"/>
          </a:xfrm>
          <a:prstGeom prst="rect">
            <a:avLst/>
          </a:prstGeom>
        </p:spPr>
        <p:txBody>
          <a:bodyPr wrap="square">
            <a:spAutoFit/>
          </a:bodyPr>
          <a:lstStyle/>
          <a:p>
            <a:pPr algn="ctr" fontAlgn="base">
              <a:spcBef>
                <a:spcPct val="0"/>
              </a:spcBef>
              <a:spcAft>
                <a:spcPct val="0"/>
              </a:spcAft>
              <a:defRPr/>
            </a:pPr>
            <a:r>
              <a:rPr lang="en-CA" sz="1200" b="1" kern="0" dirty="0">
                <a:solidFill>
                  <a:srgbClr val="FFFFFF"/>
                </a:solidFill>
                <a:latin typeface="EYInterstate Light" panose="02000506000000020004" pitchFamily="2" charset="0"/>
                <a:cs typeface="Arial" charset="0"/>
              </a:rPr>
              <a:t>First impressions count</a:t>
            </a:r>
          </a:p>
        </p:txBody>
      </p:sp>
      <p:sp>
        <p:nvSpPr>
          <p:cNvPr id="9" name="Rectangle 8"/>
          <p:cNvSpPr/>
          <p:nvPr/>
        </p:nvSpPr>
        <p:spPr>
          <a:xfrm>
            <a:off x="3394549" y="3313085"/>
            <a:ext cx="1992345" cy="461665"/>
          </a:xfrm>
          <a:prstGeom prst="rect">
            <a:avLst/>
          </a:prstGeom>
        </p:spPr>
        <p:txBody>
          <a:bodyPr wrap="square">
            <a:spAutoFit/>
          </a:bodyPr>
          <a:lstStyle/>
          <a:p>
            <a:pPr algn="ctr" fontAlgn="base">
              <a:spcBef>
                <a:spcPct val="0"/>
              </a:spcBef>
              <a:spcAft>
                <a:spcPct val="0"/>
              </a:spcAft>
              <a:defRPr/>
            </a:pPr>
            <a:r>
              <a:rPr lang="en-CA" sz="1200" b="1" kern="0" dirty="0">
                <a:solidFill>
                  <a:srgbClr val="FFFFFF"/>
                </a:solidFill>
                <a:latin typeface="EYInterstate Light" panose="02000506000000020004" pitchFamily="2" charset="0"/>
                <a:cs typeface="Arial" charset="0"/>
              </a:rPr>
              <a:t>Forging connections early </a:t>
            </a:r>
          </a:p>
        </p:txBody>
      </p:sp>
    </p:spTree>
    <p:extLst>
      <p:ext uri="{BB962C8B-B14F-4D97-AF65-F5344CB8AC3E}">
        <p14:creationId xmlns:p14="http://schemas.microsoft.com/office/powerpoint/2010/main" val="198196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894" y="1548426"/>
            <a:ext cx="11531600" cy="252867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31" name="Pentagon 30"/>
          <p:cNvSpPr/>
          <p:nvPr/>
        </p:nvSpPr>
        <p:spPr>
          <a:xfrm>
            <a:off x="9116917" y="2310793"/>
            <a:ext cx="2573057"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8" name="Pentagon 37"/>
          <p:cNvSpPr/>
          <p:nvPr/>
        </p:nvSpPr>
        <p:spPr>
          <a:xfrm>
            <a:off x="7791210" y="2310794"/>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7" name="Pentagon 36"/>
          <p:cNvSpPr/>
          <p:nvPr/>
        </p:nvSpPr>
        <p:spPr>
          <a:xfrm>
            <a:off x="6491621" y="2310795"/>
            <a:ext cx="2535280"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6" name="Pentagon 35"/>
          <p:cNvSpPr/>
          <p:nvPr/>
        </p:nvSpPr>
        <p:spPr>
          <a:xfrm>
            <a:off x="5192034" y="231079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5" name="Pentagon 34"/>
          <p:cNvSpPr/>
          <p:nvPr/>
        </p:nvSpPr>
        <p:spPr>
          <a:xfrm>
            <a:off x="3983352" y="2310796"/>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697640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Recruit and Hire</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25774" y="1605895"/>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Recruit</a:t>
            </a:r>
          </a:p>
        </p:txBody>
      </p:sp>
      <p:cxnSp>
        <p:nvCxnSpPr>
          <p:cNvPr id="30" name="Straight Connector 29"/>
          <p:cNvCxnSpPr/>
          <p:nvPr/>
        </p:nvCxnSpPr>
        <p:spPr>
          <a:xfrm>
            <a:off x="617421" y="1958343"/>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32" name="Pentagon 31"/>
          <p:cNvSpPr/>
          <p:nvPr/>
        </p:nvSpPr>
        <p:spPr>
          <a:xfrm>
            <a:off x="2592858" y="2310796"/>
            <a:ext cx="2509161"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3" name="Pentagon 32"/>
          <p:cNvSpPr/>
          <p:nvPr/>
        </p:nvSpPr>
        <p:spPr>
          <a:xfrm>
            <a:off x="1640775" y="2310794"/>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4" name="Pentagon 33"/>
          <p:cNvSpPr/>
          <p:nvPr/>
        </p:nvSpPr>
        <p:spPr>
          <a:xfrm>
            <a:off x="836370" y="2323679"/>
            <a:ext cx="1675815"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 name="TextBox 3"/>
          <p:cNvSpPr txBox="1"/>
          <p:nvPr/>
        </p:nvSpPr>
        <p:spPr>
          <a:xfrm>
            <a:off x="855704" y="2856926"/>
            <a:ext cx="1291258"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Establish recruitment / sourcing strategy</a:t>
            </a:r>
          </a:p>
        </p:txBody>
      </p:sp>
      <p:sp>
        <p:nvSpPr>
          <p:cNvPr id="40" name="TextBox 39"/>
          <p:cNvSpPr txBox="1"/>
          <p:nvPr/>
        </p:nvSpPr>
        <p:spPr>
          <a:xfrm>
            <a:off x="2557639" y="2839852"/>
            <a:ext cx="915031"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Develop selection criteria</a:t>
            </a:r>
          </a:p>
        </p:txBody>
      </p:sp>
      <p:sp>
        <p:nvSpPr>
          <p:cNvPr id="41" name="TextBox 40"/>
          <p:cNvSpPr txBox="1"/>
          <p:nvPr/>
        </p:nvSpPr>
        <p:spPr>
          <a:xfrm>
            <a:off x="3958398" y="2876901"/>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Analyze / create job requisition</a:t>
            </a:r>
          </a:p>
        </p:txBody>
      </p:sp>
      <p:sp>
        <p:nvSpPr>
          <p:cNvPr id="42" name="TextBox 41"/>
          <p:cNvSpPr txBox="1"/>
          <p:nvPr/>
        </p:nvSpPr>
        <p:spPr>
          <a:xfrm>
            <a:off x="5200323" y="2911795"/>
            <a:ext cx="863175"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Post job / position</a:t>
            </a:r>
          </a:p>
        </p:txBody>
      </p:sp>
      <p:sp>
        <p:nvSpPr>
          <p:cNvPr id="43" name="TextBox 42"/>
          <p:cNvSpPr txBox="1"/>
          <p:nvPr/>
        </p:nvSpPr>
        <p:spPr>
          <a:xfrm>
            <a:off x="6508101" y="2911795"/>
            <a:ext cx="863175"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talent pool</a:t>
            </a:r>
          </a:p>
        </p:txBody>
      </p:sp>
      <p:sp>
        <p:nvSpPr>
          <p:cNvPr id="44" name="TextBox 43"/>
          <p:cNvSpPr txBox="1"/>
          <p:nvPr/>
        </p:nvSpPr>
        <p:spPr>
          <a:xfrm>
            <a:off x="7833808" y="2876901"/>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Screen and select candidates</a:t>
            </a:r>
          </a:p>
        </p:txBody>
      </p:sp>
      <p:sp>
        <p:nvSpPr>
          <p:cNvPr id="45" name="TextBox 44"/>
          <p:cNvSpPr txBox="1"/>
          <p:nvPr/>
        </p:nvSpPr>
        <p:spPr>
          <a:xfrm>
            <a:off x="9133708" y="2948844"/>
            <a:ext cx="863175"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Prepare job offer</a:t>
            </a:r>
          </a:p>
        </p:txBody>
      </p:sp>
      <p:sp>
        <p:nvSpPr>
          <p:cNvPr id="46" name="TextBox 45"/>
          <p:cNvSpPr txBox="1"/>
          <p:nvPr/>
        </p:nvSpPr>
        <p:spPr>
          <a:xfrm>
            <a:off x="10433499" y="2839852"/>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Perform employee due diligence</a:t>
            </a:r>
          </a:p>
        </p:txBody>
      </p:sp>
      <p:sp>
        <p:nvSpPr>
          <p:cNvPr id="47" name="Rectangle 46"/>
          <p:cNvSpPr/>
          <p:nvPr/>
        </p:nvSpPr>
        <p:spPr>
          <a:xfrm>
            <a:off x="342894" y="4183558"/>
            <a:ext cx="7028382"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53" name="Rectangle 52"/>
          <p:cNvSpPr/>
          <p:nvPr/>
        </p:nvSpPr>
        <p:spPr>
          <a:xfrm>
            <a:off x="525774" y="4241027"/>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Onboard</a:t>
            </a:r>
          </a:p>
        </p:txBody>
      </p:sp>
      <p:cxnSp>
        <p:nvCxnSpPr>
          <p:cNvPr id="54" name="Straight Connector 53"/>
          <p:cNvCxnSpPr/>
          <p:nvPr/>
        </p:nvCxnSpPr>
        <p:spPr>
          <a:xfrm>
            <a:off x="617421" y="4593475"/>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70" name="Pentagon 69"/>
          <p:cNvSpPr/>
          <p:nvPr/>
        </p:nvSpPr>
        <p:spPr>
          <a:xfrm>
            <a:off x="4521433" y="4814853"/>
            <a:ext cx="2418254"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1" name="Pentagon 70"/>
          <p:cNvSpPr/>
          <p:nvPr/>
        </p:nvSpPr>
        <p:spPr>
          <a:xfrm>
            <a:off x="3052346" y="4814853"/>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2" name="Pentagon 71"/>
          <p:cNvSpPr/>
          <p:nvPr/>
        </p:nvSpPr>
        <p:spPr>
          <a:xfrm>
            <a:off x="1914688" y="4814853"/>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3" name="Pentagon 72"/>
          <p:cNvSpPr/>
          <p:nvPr/>
        </p:nvSpPr>
        <p:spPr>
          <a:xfrm>
            <a:off x="826135" y="4814856"/>
            <a:ext cx="182871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4" name="TextBox 73"/>
          <p:cNvSpPr txBox="1"/>
          <p:nvPr/>
        </p:nvSpPr>
        <p:spPr>
          <a:xfrm>
            <a:off x="1008598" y="5432927"/>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Document employee data</a:t>
            </a:r>
          </a:p>
        </p:txBody>
      </p:sp>
      <p:sp>
        <p:nvSpPr>
          <p:cNvPr id="75" name="TextBox 74"/>
          <p:cNvSpPr txBox="1"/>
          <p:nvPr/>
        </p:nvSpPr>
        <p:spPr>
          <a:xfrm>
            <a:off x="2710533" y="5343910"/>
            <a:ext cx="915031"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Assign company property</a:t>
            </a:r>
          </a:p>
        </p:txBody>
      </p:sp>
      <p:sp>
        <p:nvSpPr>
          <p:cNvPr id="76" name="TextBox 75"/>
          <p:cNvSpPr txBox="1"/>
          <p:nvPr/>
        </p:nvSpPr>
        <p:spPr>
          <a:xfrm>
            <a:off x="4276085" y="5307936"/>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Perform employee orientation</a:t>
            </a:r>
          </a:p>
        </p:txBody>
      </p:sp>
      <p:sp>
        <p:nvSpPr>
          <p:cNvPr id="77" name="TextBox 76"/>
          <p:cNvSpPr txBox="1"/>
          <p:nvPr/>
        </p:nvSpPr>
        <p:spPr>
          <a:xfrm>
            <a:off x="5661380" y="5235994"/>
            <a:ext cx="863175"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a:solidFill>
                  <a:srgbClr val="646464">
                    <a:lumMod val="50000"/>
                  </a:srgbClr>
                </a:solidFill>
                <a:latin typeface="EYInterstate Light" panose="02000506000000020004" pitchFamily="2" charset="0"/>
              </a:rPr>
              <a:t>Manage onboarding</a:t>
            </a:r>
            <a:r>
              <a:rPr lang="en-CA" sz="1100" b="1" dirty="0">
                <a:solidFill>
                  <a:srgbClr val="646464">
                    <a:lumMod val="50000"/>
                  </a:srgbClr>
                </a:solidFill>
                <a:latin typeface="EYInterstate Light" panose="02000506000000020004" pitchFamily="2" charset="0"/>
              </a:rPr>
              <a:t>/</a:t>
            </a:r>
            <a:r>
              <a:rPr lang="en-CA" sz="1100" b="1">
                <a:solidFill>
                  <a:srgbClr val="646464">
                    <a:lumMod val="50000"/>
                  </a:srgbClr>
                </a:solidFill>
                <a:latin typeface="EYInterstate Light" panose="02000506000000020004" pitchFamily="2" charset="0"/>
              </a:rPr>
              <a:t> new hire activities</a:t>
            </a:r>
            <a:endParaRPr lang="en-CA" sz="1100" b="1" dirty="0">
              <a:solidFill>
                <a:srgbClr val="646464">
                  <a:lumMod val="50000"/>
                </a:srgbClr>
              </a:solidFill>
              <a:latin typeface="EYInterstate Light" panose="02000506000000020004" pitchFamily="2" charset="0"/>
            </a:endParaRPr>
          </a:p>
        </p:txBody>
      </p:sp>
      <p:sp>
        <p:nvSpPr>
          <p:cNvPr id="2" name="Rectangle 6"/>
          <p:cNvSpPr/>
          <p:nvPr/>
        </p:nvSpPr>
        <p:spPr>
          <a:xfrm>
            <a:off x="8088086" y="4814857"/>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 name="TextBox 7"/>
          <p:cNvSpPr txBox="1"/>
          <p:nvPr/>
        </p:nvSpPr>
        <p:spPr>
          <a:xfrm>
            <a:off x="8088086" y="4898571"/>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6" name="Rectangle 8"/>
          <p:cNvSpPr/>
          <p:nvPr/>
        </p:nvSpPr>
        <p:spPr>
          <a:xfrm>
            <a:off x="8245303" y="5343910"/>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8" name="Rectangle 9"/>
          <p:cNvSpPr/>
          <p:nvPr/>
        </p:nvSpPr>
        <p:spPr>
          <a:xfrm>
            <a:off x="8245303" y="5789249"/>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3876153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697640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Recruit and Hire Examples</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42894" y="1548426"/>
            <a:ext cx="11531600" cy="252867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33" name="Pentagon 32"/>
          <p:cNvSpPr/>
          <p:nvPr/>
        </p:nvSpPr>
        <p:spPr>
          <a:xfrm>
            <a:off x="9116917" y="2310793"/>
            <a:ext cx="2573057"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4" name="Pentagon 33"/>
          <p:cNvSpPr/>
          <p:nvPr/>
        </p:nvSpPr>
        <p:spPr>
          <a:xfrm>
            <a:off x="7791210" y="2310794"/>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5" name="Pentagon 34"/>
          <p:cNvSpPr/>
          <p:nvPr/>
        </p:nvSpPr>
        <p:spPr>
          <a:xfrm>
            <a:off x="6491621" y="2310795"/>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6" name="Pentagon 35"/>
          <p:cNvSpPr/>
          <p:nvPr/>
        </p:nvSpPr>
        <p:spPr>
          <a:xfrm>
            <a:off x="5192034" y="231079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7" name="Pentagon 36"/>
          <p:cNvSpPr/>
          <p:nvPr/>
        </p:nvSpPr>
        <p:spPr>
          <a:xfrm>
            <a:off x="3983352" y="2310796"/>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8" name="Rectangle 37"/>
          <p:cNvSpPr/>
          <p:nvPr/>
        </p:nvSpPr>
        <p:spPr>
          <a:xfrm>
            <a:off x="525774" y="1605895"/>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Screen and Select Candidates</a:t>
            </a:r>
          </a:p>
        </p:txBody>
      </p:sp>
      <p:cxnSp>
        <p:nvCxnSpPr>
          <p:cNvPr id="39" name="Straight Connector 38"/>
          <p:cNvCxnSpPr/>
          <p:nvPr/>
        </p:nvCxnSpPr>
        <p:spPr>
          <a:xfrm>
            <a:off x="617421" y="1958343"/>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0" name="Pentagon 39"/>
          <p:cNvSpPr/>
          <p:nvPr/>
        </p:nvSpPr>
        <p:spPr>
          <a:xfrm>
            <a:off x="2592858" y="231079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1" name="Pentagon 40"/>
          <p:cNvSpPr/>
          <p:nvPr/>
        </p:nvSpPr>
        <p:spPr>
          <a:xfrm>
            <a:off x="1640775" y="2310794"/>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2" name="Pentagon 41"/>
          <p:cNvSpPr/>
          <p:nvPr/>
        </p:nvSpPr>
        <p:spPr>
          <a:xfrm>
            <a:off x="826136" y="2310798"/>
            <a:ext cx="1675815"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3" name="TextBox 42"/>
          <p:cNvSpPr txBox="1"/>
          <p:nvPr/>
        </p:nvSpPr>
        <p:spPr>
          <a:xfrm>
            <a:off x="855704" y="2928869"/>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Perform initial candidate screen</a:t>
            </a:r>
          </a:p>
        </p:txBody>
      </p:sp>
      <p:sp>
        <p:nvSpPr>
          <p:cNvPr id="44" name="TextBox 43"/>
          <p:cNvSpPr txBox="1"/>
          <p:nvPr/>
        </p:nvSpPr>
        <p:spPr>
          <a:xfrm>
            <a:off x="2557639" y="2839852"/>
            <a:ext cx="915031"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Determine candidate suitability</a:t>
            </a:r>
          </a:p>
        </p:txBody>
      </p:sp>
      <p:sp>
        <p:nvSpPr>
          <p:cNvPr id="45" name="TextBox 44"/>
          <p:cNvSpPr txBox="1"/>
          <p:nvPr/>
        </p:nvSpPr>
        <p:spPr>
          <a:xfrm>
            <a:off x="3827658" y="2733014"/>
            <a:ext cx="993915" cy="756361"/>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If </a:t>
            </a:r>
            <a:r>
              <a:rPr lang="en-CA" sz="1100" b="1" dirty="0" smtClean="0">
                <a:solidFill>
                  <a:srgbClr val="646464">
                    <a:lumMod val="50000"/>
                  </a:srgbClr>
                </a:solidFill>
                <a:latin typeface="EYInterstate Light" panose="02000506000000020004" pitchFamily="2" charset="0"/>
              </a:rPr>
              <a:t>candidate </a:t>
            </a:r>
            <a:r>
              <a:rPr lang="en-CA" sz="1100" b="1" dirty="0">
                <a:solidFill>
                  <a:srgbClr val="646464">
                    <a:lumMod val="50000"/>
                  </a:srgbClr>
                </a:solidFill>
                <a:latin typeface="EYInterstate Light" panose="02000506000000020004" pitchFamily="2" charset="0"/>
              </a:rPr>
              <a:t>is not suitable, review for another requisition</a:t>
            </a:r>
          </a:p>
        </p:txBody>
      </p:sp>
      <p:sp>
        <p:nvSpPr>
          <p:cNvPr id="46" name="TextBox 45"/>
          <p:cNvSpPr txBox="1"/>
          <p:nvPr/>
        </p:nvSpPr>
        <p:spPr>
          <a:xfrm>
            <a:off x="5200323" y="2767910"/>
            <a:ext cx="863175"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If</a:t>
            </a:r>
            <a:r>
              <a:rPr lang="en-CA" sz="1100" b="1">
                <a:solidFill>
                  <a:srgbClr val="646464">
                    <a:lumMod val="50000"/>
                  </a:srgbClr>
                </a:solidFill>
                <a:latin typeface="EYInterstate Light" panose="02000506000000020004" pitchFamily="2" charset="0"/>
              </a:rPr>
              <a:t> applicable, assign </a:t>
            </a:r>
            <a:r>
              <a:rPr lang="en-CA" sz="1100" b="1" smtClean="0">
                <a:solidFill>
                  <a:srgbClr val="646464">
                    <a:lumMod val="50000"/>
                  </a:srgbClr>
                </a:solidFill>
                <a:latin typeface="EYInterstate Light" panose="02000506000000020004" pitchFamily="2" charset="0"/>
              </a:rPr>
              <a:t>candidate </a:t>
            </a:r>
            <a:r>
              <a:rPr lang="en-CA" sz="1100" b="1">
                <a:solidFill>
                  <a:srgbClr val="646464">
                    <a:lumMod val="50000"/>
                  </a:srgbClr>
                </a:solidFill>
                <a:latin typeface="EYInterstate Light" panose="02000506000000020004" pitchFamily="2" charset="0"/>
              </a:rPr>
              <a:t>to new </a:t>
            </a:r>
            <a:r>
              <a:rPr lang="en-CA" sz="1100" b="1" smtClean="0">
                <a:solidFill>
                  <a:srgbClr val="646464">
                    <a:lumMod val="50000"/>
                  </a:srgbClr>
                </a:solidFill>
                <a:latin typeface="EYInterstate Light" panose="02000506000000020004" pitchFamily="2" charset="0"/>
              </a:rPr>
              <a:t>pipeline</a:t>
            </a:r>
            <a:endParaRPr lang="en-CA" sz="1100" b="1" dirty="0">
              <a:solidFill>
                <a:srgbClr val="646464">
                  <a:lumMod val="50000"/>
                </a:srgbClr>
              </a:solidFill>
              <a:latin typeface="EYInterstate Light" panose="02000506000000020004" pitchFamily="2" charset="0"/>
            </a:endParaRPr>
          </a:p>
        </p:txBody>
      </p:sp>
      <p:sp>
        <p:nvSpPr>
          <p:cNvPr id="47" name="TextBox 46"/>
          <p:cNvSpPr txBox="1"/>
          <p:nvPr/>
        </p:nvSpPr>
        <p:spPr>
          <a:xfrm>
            <a:off x="6508101" y="2911795"/>
            <a:ext cx="863175"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a:solidFill>
                  <a:srgbClr val="646464">
                    <a:lumMod val="50000"/>
                  </a:srgbClr>
                </a:solidFill>
                <a:latin typeface="EYInterstate Light" panose="02000506000000020004" pitchFamily="2" charset="0"/>
              </a:rPr>
              <a:t>Rank </a:t>
            </a:r>
            <a:r>
              <a:rPr lang="en-CA" sz="1100" b="1" smtClean="0">
                <a:solidFill>
                  <a:srgbClr val="646464">
                    <a:lumMod val="50000"/>
                  </a:srgbClr>
                </a:solidFill>
                <a:latin typeface="EYInterstate Light" panose="02000506000000020004" pitchFamily="2" charset="0"/>
              </a:rPr>
              <a:t>candidates</a:t>
            </a:r>
            <a:endParaRPr lang="en-CA" sz="1100" b="1" dirty="0">
              <a:solidFill>
                <a:srgbClr val="646464">
                  <a:lumMod val="50000"/>
                </a:srgbClr>
              </a:solidFill>
              <a:latin typeface="EYInterstate Light" panose="02000506000000020004" pitchFamily="2" charset="0"/>
            </a:endParaRPr>
          </a:p>
        </p:txBody>
      </p:sp>
      <p:sp>
        <p:nvSpPr>
          <p:cNvPr id="48" name="TextBox 47"/>
          <p:cNvSpPr txBox="1"/>
          <p:nvPr/>
        </p:nvSpPr>
        <p:spPr>
          <a:xfrm>
            <a:off x="7717674" y="2911795"/>
            <a:ext cx="863175"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Add</a:t>
            </a:r>
            <a:r>
              <a:rPr lang="en-CA" sz="1100" b="1">
                <a:solidFill>
                  <a:srgbClr val="646464">
                    <a:lumMod val="50000"/>
                  </a:srgbClr>
                </a:solidFill>
                <a:latin typeface="EYInterstate Light" panose="02000506000000020004" pitchFamily="2" charset="0"/>
              </a:rPr>
              <a:t> to short </a:t>
            </a:r>
            <a:r>
              <a:rPr lang="en-CA" sz="1100" b="1" smtClean="0">
                <a:solidFill>
                  <a:srgbClr val="646464">
                    <a:lumMod val="50000"/>
                  </a:srgbClr>
                </a:solidFill>
                <a:latin typeface="EYInterstate Light" panose="02000506000000020004" pitchFamily="2" charset="0"/>
              </a:rPr>
              <a:t>list</a:t>
            </a:r>
            <a:endParaRPr lang="en-CA" sz="1100" b="1" dirty="0">
              <a:solidFill>
                <a:srgbClr val="646464">
                  <a:lumMod val="50000"/>
                </a:srgbClr>
              </a:solidFill>
              <a:latin typeface="EYInterstate Light" panose="02000506000000020004" pitchFamily="2" charset="0"/>
            </a:endParaRPr>
          </a:p>
        </p:txBody>
      </p:sp>
      <p:sp>
        <p:nvSpPr>
          <p:cNvPr id="49" name="TextBox 48"/>
          <p:cNvSpPr txBox="1"/>
          <p:nvPr/>
        </p:nvSpPr>
        <p:spPr>
          <a:xfrm>
            <a:off x="9133396" y="2839852"/>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Candidate</a:t>
            </a:r>
            <a:r>
              <a:rPr lang="en-CA" sz="1100" b="1">
                <a:solidFill>
                  <a:srgbClr val="646464">
                    <a:lumMod val="50000"/>
                  </a:srgbClr>
                </a:solidFill>
                <a:latin typeface="EYInterstate Light" panose="02000506000000020004" pitchFamily="2" charset="0"/>
              </a:rPr>
              <a:t> receives </a:t>
            </a:r>
            <a:r>
              <a:rPr lang="en-CA" sz="1100" b="1" smtClean="0">
                <a:solidFill>
                  <a:srgbClr val="646464">
                    <a:lumMod val="50000"/>
                  </a:srgbClr>
                </a:solidFill>
                <a:latin typeface="EYInterstate Light" panose="02000506000000020004" pitchFamily="2" charset="0"/>
              </a:rPr>
              <a:t>notification</a:t>
            </a:r>
            <a:endParaRPr lang="en-CA" sz="1100" b="1" dirty="0">
              <a:solidFill>
                <a:srgbClr val="646464">
                  <a:lumMod val="50000"/>
                </a:srgbClr>
              </a:solidFill>
              <a:latin typeface="EYInterstate Light" panose="02000506000000020004" pitchFamily="2" charset="0"/>
            </a:endParaRPr>
          </a:p>
        </p:txBody>
      </p:sp>
      <p:sp>
        <p:nvSpPr>
          <p:cNvPr id="50" name="TextBox 49"/>
          <p:cNvSpPr txBox="1"/>
          <p:nvPr/>
        </p:nvSpPr>
        <p:spPr>
          <a:xfrm>
            <a:off x="10424794" y="2659990"/>
            <a:ext cx="863175" cy="756361"/>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If not suitable, candidate </a:t>
            </a:r>
            <a:r>
              <a:rPr lang="en-CA" sz="1100" b="1">
                <a:solidFill>
                  <a:srgbClr val="646464">
                    <a:lumMod val="50000"/>
                  </a:srgbClr>
                </a:solidFill>
                <a:latin typeface="EYInterstate Light" panose="02000506000000020004" pitchFamily="2" charset="0"/>
              </a:rPr>
              <a:t>receives </a:t>
            </a:r>
            <a:r>
              <a:rPr lang="en-CA" sz="1100" b="1" smtClean="0">
                <a:solidFill>
                  <a:srgbClr val="646464">
                    <a:lumMod val="50000"/>
                  </a:srgbClr>
                </a:solidFill>
                <a:latin typeface="EYInterstate Light" panose="02000506000000020004" pitchFamily="2" charset="0"/>
              </a:rPr>
              <a:t>rejection</a:t>
            </a:r>
            <a:endParaRPr lang="en-CA" sz="1100" b="1" dirty="0">
              <a:solidFill>
                <a:srgbClr val="646464">
                  <a:lumMod val="50000"/>
                </a:srgbClr>
              </a:solidFill>
              <a:latin typeface="EYInterstate Light" panose="02000506000000020004" pitchFamily="2" charset="0"/>
            </a:endParaRPr>
          </a:p>
        </p:txBody>
      </p:sp>
      <p:sp>
        <p:nvSpPr>
          <p:cNvPr id="51" name="Rectangle 50"/>
          <p:cNvSpPr/>
          <p:nvPr/>
        </p:nvSpPr>
        <p:spPr>
          <a:xfrm>
            <a:off x="342894" y="4183558"/>
            <a:ext cx="11531600"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52" name="Rectangle 51"/>
          <p:cNvSpPr/>
          <p:nvPr/>
        </p:nvSpPr>
        <p:spPr>
          <a:xfrm>
            <a:off x="525774" y="4241027"/>
            <a:ext cx="401150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a:solidFill>
                  <a:srgbClr val="000000"/>
                </a:solidFill>
                <a:latin typeface="EYInterstate Light" panose="02000506000000020004" pitchFamily="2" charset="0"/>
              </a:rPr>
              <a:t>Mange Onboarding</a:t>
            </a:r>
            <a:r>
              <a:rPr lang="en-CA" sz="1400" b="1" dirty="0">
                <a:solidFill>
                  <a:srgbClr val="000000"/>
                </a:solidFill>
                <a:latin typeface="EYInterstate Light" panose="02000506000000020004" pitchFamily="2" charset="0"/>
              </a:rPr>
              <a:t>/</a:t>
            </a:r>
            <a:r>
              <a:rPr lang="en-CA" sz="1400" b="1">
                <a:solidFill>
                  <a:srgbClr val="000000"/>
                </a:solidFill>
                <a:latin typeface="EYInterstate Light" panose="02000506000000020004" pitchFamily="2" charset="0"/>
              </a:rPr>
              <a:t> New Hire Activities</a:t>
            </a:r>
            <a:endParaRPr lang="en-CA" sz="1400" b="1" dirty="0">
              <a:solidFill>
                <a:srgbClr val="000000"/>
              </a:solidFill>
              <a:latin typeface="EYInterstate Light" panose="02000506000000020004" pitchFamily="2" charset="0"/>
            </a:endParaRPr>
          </a:p>
        </p:txBody>
      </p:sp>
      <p:cxnSp>
        <p:nvCxnSpPr>
          <p:cNvPr id="53" name="Straight Connector 52"/>
          <p:cNvCxnSpPr/>
          <p:nvPr/>
        </p:nvCxnSpPr>
        <p:spPr>
          <a:xfrm>
            <a:off x="617421" y="4593475"/>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64" name="Pentagon 63"/>
          <p:cNvSpPr/>
          <p:nvPr/>
        </p:nvSpPr>
        <p:spPr>
          <a:xfrm>
            <a:off x="6491175" y="4839467"/>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5" name="Pentagon 64"/>
          <p:cNvSpPr/>
          <p:nvPr/>
        </p:nvSpPr>
        <p:spPr>
          <a:xfrm>
            <a:off x="5191588" y="4839468"/>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6" name="Pentagon 65"/>
          <p:cNvSpPr/>
          <p:nvPr/>
        </p:nvSpPr>
        <p:spPr>
          <a:xfrm>
            <a:off x="3982906" y="4839468"/>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7" name="Pentagon 66"/>
          <p:cNvSpPr/>
          <p:nvPr/>
        </p:nvSpPr>
        <p:spPr>
          <a:xfrm>
            <a:off x="2592412" y="4839468"/>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8" name="Pentagon 67"/>
          <p:cNvSpPr/>
          <p:nvPr/>
        </p:nvSpPr>
        <p:spPr>
          <a:xfrm>
            <a:off x="1640329" y="4839466"/>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9" name="Pentagon 68"/>
          <p:cNvSpPr/>
          <p:nvPr/>
        </p:nvSpPr>
        <p:spPr>
          <a:xfrm>
            <a:off x="825690" y="4839470"/>
            <a:ext cx="1675815"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0" name="TextBox 69"/>
          <p:cNvSpPr txBox="1"/>
          <p:nvPr/>
        </p:nvSpPr>
        <p:spPr>
          <a:xfrm>
            <a:off x="855258" y="5385598"/>
            <a:ext cx="1291258"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Evaluate onboarding / orientation needs</a:t>
            </a:r>
          </a:p>
        </p:txBody>
      </p:sp>
      <p:sp>
        <p:nvSpPr>
          <p:cNvPr id="71" name="TextBox 70"/>
          <p:cNvSpPr txBox="1"/>
          <p:nvPr/>
        </p:nvSpPr>
        <p:spPr>
          <a:xfrm>
            <a:off x="2557193" y="5152696"/>
            <a:ext cx="915031" cy="900246"/>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Coordinate with hiring manager to update onboarding programs</a:t>
            </a:r>
          </a:p>
        </p:txBody>
      </p:sp>
      <p:sp>
        <p:nvSpPr>
          <p:cNvPr id="72" name="TextBox 71"/>
          <p:cNvSpPr txBox="1"/>
          <p:nvPr/>
        </p:nvSpPr>
        <p:spPr>
          <a:xfrm>
            <a:off x="3957952" y="5405573"/>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Maintain letters and forms</a:t>
            </a:r>
          </a:p>
        </p:txBody>
      </p:sp>
      <p:sp>
        <p:nvSpPr>
          <p:cNvPr id="73" name="TextBox 72"/>
          <p:cNvSpPr txBox="1"/>
          <p:nvPr/>
        </p:nvSpPr>
        <p:spPr>
          <a:xfrm>
            <a:off x="5199877" y="5296583"/>
            <a:ext cx="863175"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Administer and maintain new hire surveys</a:t>
            </a:r>
          </a:p>
        </p:txBody>
      </p:sp>
      <p:sp>
        <p:nvSpPr>
          <p:cNvPr id="74" name="TextBox 73"/>
          <p:cNvSpPr txBox="1"/>
          <p:nvPr/>
        </p:nvSpPr>
        <p:spPr>
          <a:xfrm>
            <a:off x="6474696" y="5332548"/>
            <a:ext cx="945000"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Evaluate onboarding effectiveness</a:t>
            </a:r>
          </a:p>
        </p:txBody>
      </p:sp>
      <p:sp>
        <p:nvSpPr>
          <p:cNvPr id="75" name="TextBox 74"/>
          <p:cNvSpPr txBox="1"/>
          <p:nvPr/>
        </p:nvSpPr>
        <p:spPr>
          <a:xfrm>
            <a:off x="7717228" y="5368524"/>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Execute onboarding program</a:t>
            </a:r>
          </a:p>
        </p:txBody>
      </p:sp>
    </p:spTree>
    <p:extLst>
      <p:ext uri="{BB962C8B-B14F-4D97-AF65-F5344CB8AC3E}">
        <p14:creationId xmlns:p14="http://schemas.microsoft.com/office/powerpoint/2010/main" val="2104873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cxnSp>
        <p:nvCxnSpPr>
          <p:cNvPr id="12" name="Straight Connector 11"/>
          <p:cNvCxnSpPr/>
          <p:nvPr/>
        </p:nvCxnSpPr>
        <p:spPr>
          <a:xfrm>
            <a:off x="617421" y="1264298"/>
            <a:ext cx="467756"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53" name="Freeform 9"/>
          <p:cNvSpPr>
            <a:spLocks noChangeAspect="1"/>
          </p:cNvSpPr>
          <p:nvPr/>
        </p:nvSpPr>
        <p:spPr bwMode="auto">
          <a:xfrm>
            <a:off x="6096463" y="1678449"/>
            <a:ext cx="2439733" cy="2218936"/>
          </a:xfrm>
          <a:custGeom>
            <a:avLst/>
            <a:gdLst/>
            <a:ahLst/>
            <a:cxnLst>
              <a:cxn ang="0">
                <a:pos x="0" y="0"/>
              </a:cxn>
              <a:cxn ang="0">
                <a:pos x="56" y="2"/>
              </a:cxn>
              <a:cxn ang="0">
                <a:pos x="111" y="6"/>
              </a:cxn>
              <a:cxn ang="0">
                <a:pos x="167" y="12"/>
              </a:cxn>
              <a:cxn ang="0">
                <a:pos x="221" y="22"/>
              </a:cxn>
              <a:cxn ang="0">
                <a:pos x="276" y="34"/>
              </a:cxn>
              <a:cxn ang="0">
                <a:pos x="329" y="49"/>
              </a:cxn>
              <a:cxn ang="0">
                <a:pos x="382" y="67"/>
              </a:cxn>
              <a:cxn ang="0">
                <a:pos x="408" y="76"/>
              </a:cxn>
              <a:cxn ang="0">
                <a:pos x="460" y="97"/>
              </a:cxn>
              <a:cxn ang="0">
                <a:pos x="510" y="121"/>
              </a:cxn>
              <a:cxn ang="0">
                <a:pos x="559" y="147"/>
              </a:cxn>
              <a:cxn ang="0">
                <a:pos x="608" y="176"/>
              </a:cxn>
              <a:cxn ang="0">
                <a:pos x="654" y="207"/>
              </a:cxn>
              <a:cxn ang="0">
                <a:pos x="699" y="240"/>
              </a:cxn>
              <a:cxn ang="0">
                <a:pos x="742" y="275"/>
              </a:cxn>
              <a:cxn ang="0">
                <a:pos x="773" y="303"/>
              </a:cxn>
              <a:cxn ang="0">
                <a:pos x="803" y="332"/>
              </a:cxn>
              <a:cxn ang="0">
                <a:pos x="841" y="373"/>
              </a:cxn>
              <a:cxn ang="0">
                <a:pos x="878" y="415"/>
              </a:cxn>
              <a:cxn ang="0">
                <a:pos x="912" y="459"/>
              </a:cxn>
              <a:cxn ang="0">
                <a:pos x="944" y="504"/>
              </a:cxn>
              <a:cxn ang="0">
                <a:pos x="974" y="551"/>
              </a:cxn>
              <a:cxn ang="0">
                <a:pos x="1001" y="601"/>
              </a:cxn>
              <a:cxn ang="0">
                <a:pos x="1026" y="650"/>
              </a:cxn>
              <a:cxn ang="0">
                <a:pos x="1049" y="701"/>
              </a:cxn>
              <a:cxn ang="0">
                <a:pos x="1069" y="753"/>
              </a:cxn>
              <a:cxn ang="0">
                <a:pos x="1086" y="806"/>
              </a:cxn>
              <a:cxn ang="0">
                <a:pos x="1101" y="859"/>
              </a:cxn>
              <a:cxn ang="0">
                <a:pos x="1114" y="914"/>
              </a:cxn>
              <a:cxn ang="0">
                <a:pos x="1123" y="969"/>
              </a:cxn>
              <a:cxn ang="0">
                <a:pos x="1130" y="1024"/>
              </a:cxn>
              <a:cxn ang="0">
                <a:pos x="1134" y="1079"/>
              </a:cxn>
              <a:cxn ang="0">
                <a:pos x="1135" y="1135"/>
              </a:cxn>
              <a:cxn ang="0">
                <a:pos x="340" y="1118"/>
              </a:cxn>
              <a:cxn ang="0">
                <a:pos x="338" y="1092"/>
              </a:cxn>
              <a:cxn ang="0">
                <a:pos x="335" y="1075"/>
              </a:cxn>
              <a:cxn ang="0">
                <a:pos x="330" y="1050"/>
              </a:cxn>
              <a:cxn ang="0">
                <a:pos x="320" y="1018"/>
              </a:cxn>
              <a:cxn ang="0">
                <a:pos x="307" y="988"/>
              </a:cxn>
              <a:cxn ang="0">
                <a:pos x="291" y="959"/>
              </a:cxn>
              <a:cxn ang="0">
                <a:pos x="273" y="932"/>
              </a:cxn>
              <a:cxn ang="0">
                <a:pos x="252" y="906"/>
              </a:cxn>
              <a:cxn ang="0">
                <a:pos x="229" y="883"/>
              </a:cxn>
              <a:cxn ang="0">
                <a:pos x="204" y="863"/>
              </a:cxn>
              <a:cxn ang="0">
                <a:pos x="177" y="844"/>
              </a:cxn>
              <a:cxn ang="0">
                <a:pos x="148" y="828"/>
              </a:cxn>
              <a:cxn ang="0">
                <a:pos x="125" y="819"/>
              </a:cxn>
              <a:cxn ang="0">
                <a:pos x="101" y="810"/>
              </a:cxn>
              <a:cxn ang="0">
                <a:pos x="85" y="806"/>
              </a:cxn>
              <a:cxn ang="0">
                <a:pos x="60" y="800"/>
              </a:cxn>
              <a:cxn ang="0">
                <a:pos x="35" y="797"/>
              </a:cxn>
              <a:cxn ang="0">
                <a:pos x="0" y="795"/>
              </a:cxn>
            </a:cxnLst>
            <a:rect l="0" t="0" r="r" b="b"/>
            <a:pathLst>
              <a:path w="1135" h="1135">
                <a:moveTo>
                  <a:pt x="0" y="795"/>
                </a:moveTo>
                <a:lnTo>
                  <a:pt x="0" y="0"/>
                </a:lnTo>
                <a:lnTo>
                  <a:pt x="28" y="1"/>
                </a:lnTo>
                <a:lnTo>
                  <a:pt x="56" y="2"/>
                </a:lnTo>
                <a:lnTo>
                  <a:pt x="84" y="3"/>
                </a:lnTo>
                <a:lnTo>
                  <a:pt x="111" y="6"/>
                </a:lnTo>
                <a:lnTo>
                  <a:pt x="139" y="9"/>
                </a:lnTo>
                <a:lnTo>
                  <a:pt x="167" y="12"/>
                </a:lnTo>
                <a:lnTo>
                  <a:pt x="194" y="17"/>
                </a:lnTo>
                <a:lnTo>
                  <a:pt x="221" y="22"/>
                </a:lnTo>
                <a:lnTo>
                  <a:pt x="249" y="28"/>
                </a:lnTo>
                <a:lnTo>
                  <a:pt x="276" y="34"/>
                </a:lnTo>
                <a:lnTo>
                  <a:pt x="303" y="41"/>
                </a:lnTo>
                <a:lnTo>
                  <a:pt x="329" y="49"/>
                </a:lnTo>
                <a:lnTo>
                  <a:pt x="356" y="58"/>
                </a:lnTo>
                <a:lnTo>
                  <a:pt x="382" y="67"/>
                </a:lnTo>
                <a:lnTo>
                  <a:pt x="395" y="71"/>
                </a:lnTo>
                <a:lnTo>
                  <a:pt x="408" y="76"/>
                </a:lnTo>
                <a:lnTo>
                  <a:pt x="434" y="87"/>
                </a:lnTo>
                <a:lnTo>
                  <a:pt x="460" y="97"/>
                </a:lnTo>
                <a:lnTo>
                  <a:pt x="485" y="109"/>
                </a:lnTo>
                <a:lnTo>
                  <a:pt x="510" y="121"/>
                </a:lnTo>
                <a:lnTo>
                  <a:pt x="535" y="134"/>
                </a:lnTo>
                <a:lnTo>
                  <a:pt x="559" y="147"/>
                </a:lnTo>
                <a:lnTo>
                  <a:pt x="584" y="161"/>
                </a:lnTo>
                <a:lnTo>
                  <a:pt x="608" y="176"/>
                </a:lnTo>
                <a:lnTo>
                  <a:pt x="631" y="191"/>
                </a:lnTo>
                <a:lnTo>
                  <a:pt x="654" y="207"/>
                </a:lnTo>
                <a:lnTo>
                  <a:pt x="677" y="223"/>
                </a:lnTo>
                <a:lnTo>
                  <a:pt x="699" y="240"/>
                </a:lnTo>
                <a:lnTo>
                  <a:pt x="721" y="257"/>
                </a:lnTo>
                <a:lnTo>
                  <a:pt x="742" y="275"/>
                </a:lnTo>
                <a:lnTo>
                  <a:pt x="763" y="294"/>
                </a:lnTo>
                <a:lnTo>
                  <a:pt x="773" y="303"/>
                </a:lnTo>
                <a:lnTo>
                  <a:pt x="783" y="313"/>
                </a:lnTo>
                <a:lnTo>
                  <a:pt x="803" y="332"/>
                </a:lnTo>
                <a:lnTo>
                  <a:pt x="822" y="352"/>
                </a:lnTo>
                <a:lnTo>
                  <a:pt x="841" y="373"/>
                </a:lnTo>
                <a:lnTo>
                  <a:pt x="860" y="393"/>
                </a:lnTo>
                <a:lnTo>
                  <a:pt x="878" y="415"/>
                </a:lnTo>
                <a:lnTo>
                  <a:pt x="895" y="436"/>
                </a:lnTo>
                <a:lnTo>
                  <a:pt x="912" y="459"/>
                </a:lnTo>
                <a:lnTo>
                  <a:pt x="928" y="481"/>
                </a:lnTo>
                <a:lnTo>
                  <a:pt x="944" y="504"/>
                </a:lnTo>
                <a:lnTo>
                  <a:pt x="959" y="528"/>
                </a:lnTo>
                <a:lnTo>
                  <a:pt x="974" y="551"/>
                </a:lnTo>
                <a:lnTo>
                  <a:pt x="988" y="576"/>
                </a:lnTo>
                <a:lnTo>
                  <a:pt x="1001" y="601"/>
                </a:lnTo>
                <a:lnTo>
                  <a:pt x="1014" y="625"/>
                </a:lnTo>
                <a:lnTo>
                  <a:pt x="1026" y="650"/>
                </a:lnTo>
                <a:lnTo>
                  <a:pt x="1038" y="676"/>
                </a:lnTo>
                <a:lnTo>
                  <a:pt x="1049" y="701"/>
                </a:lnTo>
                <a:lnTo>
                  <a:pt x="1059" y="727"/>
                </a:lnTo>
                <a:lnTo>
                  <a:pt x="1069" y="753"/>
                </a:lnTo>
                <a:lnTo>
                  <a:pt x="1078" y="779"/>
                </a:lnTo>
                <a:lnTo>
                  <a:pt x="1086" y="806"/>
                </a:lnTo>
                <a:lnTo>
                  <a:pt x="1094" y="833"/>
                </a:lnTo>
                <a:lnTo>
                  <a:pt x="1101" y="859"/>
                </a:lnTo>
                <a:lnTo>
                  <a:pt x="1108" y="887"/>
                </a:lnTo>
                <a:lnTo>
                  <a:pt x="1114" y="914"/>
                </a:lnTo>
                <a:lnTo>
                  <a:pt x="1119" y="941"/>
                </a:lnTo>
                <a:lnTo>
                  <a:pt x="1123" y="969"/>
                </a:lnTo>
                <a:lnTo>
                  <a:pt x="1127" y="996"/>
                </a:lnTo>
                <a:lnTo>
                  <a:pt x="1130" y="1024"/>
                </a:lnTo>
                <a:lnTo>
                  <a:pt x="1132" y="1052"/>
                </a:lnTo>
                <a:lnTo>
                  <a:pt x="1134" y="1079"/>
                </a:lnTo>
                <a:lnTo>
                  <a:pt x="1135" y="1107"/>
                </a:lnTo>
                <a:lnTo>
                  <a:pt x="1135" y="1135"/>
                </a:lnTo>
                <a:lnTo>
                  <a:pt x="340" y="1135"/>
                </a:lnTo>
                <a:lnTo>
                  <a:pt x="340" y="1118"/>
                </a:lnTo>
                <a:lnTo>
                  <a:pt x="339" y="1100"/>
                </a:lnTo>
                <a:lnTo>
                  <a:pt x="338" y="1092"/>
                </a:lnTo>
                <a:lnTo>
                  <a:pt x="336" y="1083"/>
                </a:lnTo>
                <a:lnTo>
                  <a:pt x="335" y="1075"/>
                </a:lnTo>
                <a:lnTo>
                  <a:pt x="333" y="1067"/>
                </a:lnTo>
                <a:lnTo>
                  <a:pt x="330" y="1050"/>
                </a:lnTo>
                <a:lnTo>
                  <a:pt x="325" y="1034"/>
                </a:lnTo>
                <a:lnTo>
                  <a:pt x="320" y="1018"/>
                </a:lnTo>
                <a:lnTo>
                  <a:pt x="314" y="1003"/>
                </a:lnTo>
                <a:lnTo>
                  <a:pt x="307" y="988"/>
                </a:lnTo>
                <a:lnTo>
                  <a:pt x="299" y="973"/>
                </a:lnTo>
                <a:lnTo>
                  <a:pt x="291" y="959"/>
                </a:lnTo>
                <a:lnTo>
                  <a:pt x="282" y="945"/>
                </a:lnTo>
                <a:lnTo>
                  <a:pt x="273" y="932"/>
                </a:lnTo>
                <a:lnTo>
                  <a:pt x="263" y="919"/>
                </a:lnTo>
                <a:lnTo>
                  <a:pt x="252" y="906"/>
                </a:lnTo>
                <a:lnTo>
                  <a:pt x="241" y="895"/>
                </a:lnTo>
                <a:lnTo>
                  <a:pt x="229" y="883"/>
                </a:lnTo>
                <a:lnTo>
                  <a:pt x="217" y="873"/>
                </a:lnTo>
                <a:lnTo>
                  <a:pt x="204" y="863"/>
                </a:lnTo>
                <a:lnTo>
                  <a:pt x="190" y="853"/>
                </a:lnTo>
                <a:lnTo>
                  <a:pt x="177" y="844"/>
                </a:lnTo>
                <a:lnTo>
                  <a:pt x="162" y="836"/>
                </a:lnTo>
                <a:lnTo>
                  <a:pt x="148" y="828"/>
                </a:lnTo>
                <a:lnTo>
                  <a:pt x="133" y="822"/>
                </a:lnTo>
                <a:lnTo>
                  <a:pt x="125" y="819"/>
                </a:lnTo>
                <a:lnTo>
                  <a:pt x="117" y="816"/>
                </a:lnTo>
                <a:lnTo>
                  <a:pt x="101" y="810"/>
                </a:lnTo>
                <a:lnTo>
                  <a:pt x="93" y="808"/>
                </a:lnTo>
                <a:lnTo>
                  <a:pt x="85" y="806"/>
                </a:lnTo>
                <a:lnTo>
                  <a:pt x="69" y="802"/>
                </a:lnTo>
                <a:lnTo>
                  <a:pt x="60" y="800"/>
                </a:lnTo>
                <a:lnTo>
                  <a:pt x="52" y="799"/>
                </a:lnTo>
                <a:lnTo>
                  <a:pt x="35" y="797"/>
                </a:lnTo>
                <a:lnTo>
                  <a:pt x="18" y="795"/>
                </a:lnTo>
                <a:lnTo>
                  <a:pt x="0" y="795"/>
                </a:lnTo>
                <a:close/>
              </a:path>
            </a:pathLst>
          </a:custGeom>
          <a:solidFill>
            <a:srgbClr val="F2F2F2"/>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54" name="Freeform 10"/>
          <p:cNvSpPr>
            <a:spLocks noChangeAspect="1"/>
          </p:cNvSpPr>
          <p:nvPr/>
        </p:nvSpPr>
        <p:spPr bwMode="auto">
          <a:xfrm>
            <a:off x="6096462" y="4026512"/>
            <a:ext cx="2439733" cy="2218936"/>
          </a:xfrm>
          <a:custGeom>
            <a:avLst/>
            <a:gdLst/>
            <a:ahLst/>
            <a:cxnLst>
              <a:cxn ang="0">
                <a:pos x="1135" y="0"/>
              </a:cxn>
              <a:cxn ang="0">
                <a:pos x="1134" y="56"/>
              </a:cxn>
              <a:cxn ang="0">
                <a:pos x="1130" y="111"/>
              </a:cxn>
              <a:cxn ang="0">
                <a:pos x="1123" y="166"/>
              </a:cxn>
              <a:cxn ang="0">
                <a:pos x="1113" y="221"/>
              </a:cxn>
              <a:cxn ang="0">
                <a:pos x="1101" y="276"/>
              </a:cxn>
              <a:cxn ang="0">
                <a:pos x="1086" y="329"/>
              </a:cxn>
              <a:cxn ang="0">
                <a:pos x="1069" y="382"/>
              </a:cxn>
              <a:cxn ang="0">
                <a:pos x="1059" y="408"/>
              </a:cxn>
              <a:cxn ang="0">
                <a:pos x="1038" y="460"/>
              </a:cxn>
              <a:cxn ang="0">
                <a:pos x="1014" y="510"/>
              </a:cxn>
              <a:cxn ang="0">
                <a:pos x="988" y="559"/>
              </a:cxn>
              <a:cxn ang="0">
                <a:pos x="960" y="608"/>
              </a:cxn>
              <a:cxn ang="0">
                <a:pos x="929" y="654"/>
              </a:cxn>
              <a:cxn ang="0">
                <a:pos x="896" y="699"/>
              </a:cxn>
              <a:cxn ang="0">
                <a:pos x="860" y="742"/>
              </a:cxn>
              <a:cxn ang="0">
                <a:pos x="832" y="773"/>
              </a:cxn>
              <a:cxn ang="0">
                <a:pos x="803" y="803"/>
              </a:cxn>
              <a:cxn ang="0">
                <a:pos x="763" y="841"/>
              </a:cxn>
              <a:cxn ang="0">
                <a:pos x="721" y="878"/>
              </a:cxn>
              <a:cxn ang="0">
                <a:pos x="677" y="912"/>
              </a:cxn>
              <a:cxn ang="0">
                <a:pos x="631" y="944"/>
              </a:cxn>
              <a:cxn ang="0">
                <a:pos x="584" y="974"/>
              </a:cxn>
              <a:cxn ang="0">
                <a:pos x="535" y="1001"/>
              </a:cxn>
              <a:cxn ang="0">
                <a:pos x="485" y="1026"/>
              </a:cxn>
              <a:cxn ang="0">
                <a:pos x="434" y="1049"/>
              </a:cxn>
              <a:cxn ang="0">
                <a:pos x="382" y="1069"/>
              </a:cxn>
              <a:cxn ang="0">
                <a:pos x="329" y="1086"/>
              </a:cxn>
              <a:cxn ang="0">
                <a:pos x="276" y="1101"/>
              </a:cxn>
              <a:cxn ang="0">
                <a:pos x="222" y="1114"/>
              </a:cxn>
              <a:cxn ang="0">
                <a:pos x="167" y="1123"/>
              </a:cxn>
              <a:cxn ang="0">
                <a:pos x="112" y="1130"/>
              </a:cxn>
              <a:cxn ang="0">
                <a:pos x="56" y="1134"/>
              </a:cxn>
              <a:cxn ang="0">
                <a:pos x="0" y="1135"/>
              </a:cxn>
              <a:cxn ang="0">
                <a:pos x="18" y="340"/>
              </a:cxn>
              <a:cxn ang="0">
                <a:pos x="44" y="338"/>
              </a:cxn>
              <a:cxn ang="0">
                <a:pos x="60" y="335"/>
              </a:cxn>
              <a:cxn ang="0">
                <a:pos x="85" y="330"/>
              </a:cxn>
              <a:cxn ang="0">
                <a:pos x="117" y="320"/>
              </a:cxn>
              <a:cxn ang="0">
                <a:pos x="148" y="307"/>
              </a:cxn>
              <a:cxn ang="0">
                <a:pos x="177" y="291"/>
              </a:cxn>
              <a:cxn ang="0">
                <a:pos x="204" y="273"/>
              </a:cxn>
              <a:cxn ang="0">
                <a:pos x="229" y="252"/>
              </a:cxn>
              <a:cxn ang="0">
                <a:pos x="252" y="229"/>
              </a:cxn>
              <a:cxn ang="0">
                <a:pos x="273" y="204"/>
              </a:cxn>
              <a:cxn ang="0">
                <a:pos x="291" y="176"/>
              </a:cxn>
              <a:cxn ang="0">
                <a:pos x="307" y="148"/>
              </a:cxn>
              <a:cxn ang="0">
                <a:pos x="317" y="125"/>
              </a:cxn>
              <a:cxn ang="0">
                <a:pos x="325" y="101"/>
              </a:cxn>
              <a:cxn ang="0">
                <a:pos x="330" y="85"/>
              </a:cxn>
              <a:cxn ang="0">
                <a:pos x="335" y="60"/>
              </a:cxn>
              <a:cxn ang="0">
                <a:pos x="339" y="35"/>
              </a:cxn>
              <a:cxn ang="0">
                <a:pos x="340" y="0"/>
              </a:cxn>
            </a:cxnLst>
            <a:rect l="0" t="0" r="r" b="b"/>
            <a:pathLst>
              <a:path w="1135" h="1135">
                <a:moveTo>
                  <a:pt x="340" y="0"/>
                </a:moveTo>
                <a:lnTo>
                  <a:pt x="1135" y="0"/>
                </a:lnTo>
                <a:lnTo>
                  <a:pt x="1135" y="28"/>
                </a:lnTo>
                <a:lnTo>
                  <a:pt x="1134" y="56"/>
                </a:lnTo>
                <a:lnTo>
                  <a:pt x="1132" y="84"/>
                </a:lnTo>
                <a:lnTo>
                  <a:pt x="1130" y="111"/>
                </a:lnTo>
                <a:lnTo>
                  <a:pt x="1127" y="139"/>
                </a:lnTo>
                <a:lnTo>
                  <a:pt x="1123" y="166"/>
                </a:lnTo>
                <a:lnTo>
                  <a:pt x="1118" y="194"/>
                </a:lnTo>
                <a:lnTo>
                  <a:pt x="1113" y="221"/>
                </a:lnTo>
                <a:lnTo>
                  <a:pt x="1108" y="249"/>
                </a:lnTo>
                <a:lnTo>
                  <a:pt x="1101" y="276"/>
                </a:lnTo>
                <a:lnTo>
                  <a:pt x="1094" y="302"/>
                </a:lnTo>
                <a:lnTo>
                  <a:pt x="1086" y="329"/>
                </a:lnTo>
                <a:lnTo>
                  <a:pt x="1078" y="356"/>
                </a:lnTo>
                <a:lnTo>
                  <a:pt x="1069" y="382"/>
                </a:lnTo>
                <a:lnTo>
                  <a:pt x="1064" y="395"/>
                </a:lnTo>
                <a:lnTo>
                  <a:pt x="1059" y="408"/>
                </a:lnTo>
                <a:lnTo>
                  <a:pt x="1049" y="434"/>
                </a:lnTo>
                <a:lnTo>
                  <a:pt x="1038" y="460"/>
                </a:lnTo>
                <a:lnTo>
                  <a:pt x="1026" y="485"/>
                </a:lnTo>
                <a:lnTo>
                  <a:pt x="1014" y="510"/>
                </a:lnTo>
                <a:lnTo>
                  <a:pt x="1001" y="535"/>
                </a:lnTo>
                <a:lnTo>
                  <a:pt x="988" y="559"/>
                </a:lnTo>
                <a:lnTo>
                  <a:pt x="974" y="584"/>
                </a:lnTo>
                <a:lnTo>
                  <a:pt x="960" y="608"/>
                </a:lnTo>
                <a:lnTo>
                  <a:pt x="944" y="631"/>
                </a:lnTo>
                <a:lnTo>
                  <a:pt x="929" y="654"/>
                </a:lnTo>
                <a:lnTo>
                  <a:pt x="912" y="677"/>
                </a:lnTo>
                <a:lnTo>
                  <a:pt x="896" y="699"/>
                </a:lnTo>
                <a:lnTo>
                  <a:pt x="878" y="721"/>
                </a:lnTo>
                <a:lnTo>
                  <a:pt x="860" y="742"/>
                </a:lnTo>
                <a:lnTo>
                  <a:pt x="842" y="763"/>
                </a:lnTo>
                <a:lnTo>
                  <a:pt x="832" y="773"/>
                </a:lnTo>
                <a:lnTo>
                  <a:pt x="823" y="783"/>
                </a:lnTo>
                <a:lnTo>
                  <a:pt x="803" y="803"/>
                </a:lnTo>
                <a:lnTo>
                  <a:pt x="783" y="822"/>
                </a:lnTo>
                <a:lnTo>
                  <a:pt x="763" y="841"/>
                </a:lnTo>
                <a:lnTo>
                  <a:pt x="742" y="860"/>
                </a:lnTo>
                <a:lnTo>
                  <a:pt x="721" y="878"/>
                </a:lnTo>
                <a:lnTo>
                  <a:pt x="699" y="895"/>
                </a:lnTo>
                <a:lnTo>
                  <a:pt x="677" y="912"/>
                </a:lnTo>
                <a:lnTo>
                  <a:pt x="654" y="928"/>
                </a:lnTo>
                <a:lnTo>
                  <a:pt x="631" y="944"/>
                </a:lnTo>
                <a:lnTo>
                  <a:pt x="608" y="959"/>
                </a:lnTo>
                <a:lnTo>
                  <a:pt x="584" y="974"/>
                </a:lnTo>
                <a:lnTo>
                  <a:pt x="559" y="988"/>
                </a:lnTo>
                <a:lnTo>
                  <a:pt x="535" y="1001"/>
                </a:lnTo>
                <a:lnTo>
                  <a:pt x="510" y="1014"/>
                </a:lnTo>
                <a:lnTo>
                  <a:pt x="485" y="1026"/>
                </a:lnTo>
                <a:lnTo>
                  <a:pt x="460" y="1038"/>
                </a:lnTo>
                <a:lnTo>
                  <a:pt x="434" y="1049"/>
                </a:lnTo>
                <a:lnTo>
                  <a:pt x="408" y="1059"/>
                </a:lnTo>
                <a:lnTo>
                  <a:pt x="382" y="1069"/>
                </a:lnTo>
                <a:lnTo>
                  <a:pt x="356" y="1078"/>
                </a:lnTo>
                <a:lnTo>
                  <a:pt x="329" y="1086"/>
                </a:lnTo>
                <a:lnTo>
                  <a:pt x="303" y="1094"/>
                </a:lnTo>
                <a:lnTo>
                  <a:pt x="276" y="1101"/>
                </a:lnTo>
                <a:lnTo>
                  <a:pt x="249" y="1108"/>
                </a:lnTo>
                <a:lnTo>
                  <a:pt x="222" y="1114"/>
                </a:lnTo>
                <a:lnTo>
                  <a:pt x="194" y="1119"/>
                </a:lnTo>
                <a:lnTo>
                  <a:pt x="167" y="1123"/>
                </a:lnTo>
                <a:lnTo>
                  <a:pt x="139" y="1127"/>
                </a:lnTo>
                <a:lnTo>
                  <a:pt x="112" y="1130"/>
                </a:lnTo>
                <a:lnTo>
                  <a:pt x="84" y="1132"/>
                </a:lnTo>
                <a:lnTo>
                  <a:pt x="56" y="1134"/>
                </a:lnTo>
                <a:lnTo>
                  <a:pt x="28" y="1135"/>
                </a:lnTo>
                <a:lnTo>
                  <a:pt x="0" y="1135"/>
                </a:lnTo>
                <a:lnTo>
                  <a:pt x="0" y="340"/>
                </a:lnTo>
                <a:lnTo>
                  <a:pt x="18" y="340"/>
                </a:lnTo>
                <a:lnTo>
                  <a:pt x="35" y="339"/>
                </a:lnTo>
                <a:lnTo>
                  <a:pt x="44" y="338"/>
                </a:lnTo>
                <a:lnTo>
                  <a:pt x="52" y="336"/>
                </a:lnTo>
                <a:lnTo>
                  <a:pt x="60" y="335"/>
                </a:lnTo>
                <a:lnTo>
                  <a:pt x="69" y="333"/>
                </a:lnTo>
                <a:lnTo>
                  <a:pt x="85" y="330"/>
                </a:lnTo>
                <a:lnTo>
                  <a:pt x="101" y="325"/>
                </a:lnTo>
                <a:lnTo>
                  <a:pt x="117" y="320"/>
                </a:lnTo>
                <a:lnTo>
                  <a:pt x="133" y="314"/>
                </a:lnTo>
                <a:lnTo>
                  <a:pt x="148" y="307"/>
                </a:lnTo>
                <a:lnTo>
                  <a:pt x="162" y="299"/>
                </a:lnTo>
                <a:lnTo>
                  <a:pt x="177" y="291"/>
                </a:lnTo>
                <a:lnTo>
                  <a:pt x="190" y="282"/>
                </a:lnTo>
                <a:lnTo>
                  <a:pt x="204" y="273"/>
                </a:lnTo>
                <a:lnTo>
                  <a:pt x="217" y="263"/>
                </a:lnTo>
                <a:lnTo>
                  <a:pt x="229" y="252"/>
                </a:lnTo>
                <a:lnTo>
                  <a:pt x="241" y="241"/>
                </a:lnTo>
                <a:lnTo>
                  <a:pt x="252" y="229"/>
                </a:lnTo>
                <a:lnTo>
                  <a:pt x="263" y="216"/>
                </a:lnTo>
                <a:lnTo>
                  <a:pt x="273" y="204"/>
                </a:lnTo>
                <a:lnTo>
                  <a:pt x="282" y="190"/>
                </a:lnTo>
                <a:lnTo>
                  <a:pt x="291" y="176"/>
                </a:lnTo>
                <a:lnTo>
                  <a:pt x="299" y="162"/>
                </a:lnTo>
                <a:lnTo>
                  <a:pt x="307" y="148"/>
                </a:lnTo>
                <a:lnTo>
                  <a:pt x="314" y="133"/>
                </a:lnTo>
                <a:lnTo>
                  <a:pt x="317" y="125"/>
                </a:lnTo>
                <a:lnTo>
                  <a:pt x="320" y="117"/>
                </a:lnTo>
                <a:lnTo>
                  <a:pt x="325" y="101"/>
                </a:lnTo>
                <a:lnTo>
                  <a:pt x="328" y="93"/>
                </a:lnTo>
                <a:lnTo>
                  <a:pt x="330" y="85"/>
                </a:lnTo>
                <a:lnTo>
                  <a:pt x="333" y="69"/>
                </a:lnTo>
                <a:lnTo>
                  <a:pt x="335" y="60"/>
                </a:lnTo>
                <a:lnTo>
                  <a:pt x="336" y="52"/>
                </a:lnTo>
                <a:lnTo>
                  <a:pt x="339" y="35"/>
                </a:lnTo>
                <a:lnTo>
                  <a:pt x="340" y="18"/>
                </a:lnTo>
                <a:lnTo>
                  <a:pt x="340" y="0"/>
                </a:lnTo>
                <a:close/>
              </a:path>
            </a:pathLst>
          </a:custGeom>
          <a:solidFill>
            <a:srgbClr val="CCCBCD"/>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55" name="Freeform 11"/>
          <p:cNvSpPr>
            <a:spLocks noChangeAspect="1"/>
          </p:cNvSpPr>
          <p:nvPr/>
        </p:nvSpPr>
        <p:spPr bwMode="auto">
          <a:xfrm>
            <a:off x="3507745" y="4026512"/>
            <a:ext cx="2439733" cy="2218936"/>
          </a:xfrm>
          <a:custGeom>
            <a:avLst/>
            <a:gdLst/>
            <a:ahLst/>
            <a:cxnLst>
              <a:cxn ang="0">
                <a:pos x="1135" y="1135"/>
              </a:cxn>
              <a:cxn ang="0">
                <a:pos x="1080" y="1134"/>
              </a:cxn>
              <a:cxn ang="0">
                <a:pos x="1024" y="1130"/>
              </a:cxn>
              <a:cxn ang="0">
                <a:pos x="969" y="1123"/>
              </a:cxn>
              <a:cxn ang="0">
                <a:pos x="914" y="1113"/>
              </a:cxn>
              <a:cxn ang="0">
                <a:pos x="860" y="1101"/>
              </a:cxn>
              <a:cxn ang="0">
                <a:pos x="806" y="1086"/>
              </a:cxn>
              <a:cxn ang="0">
                <a:pos x="753" y="1069"/>
              </a:cxn>
              <a:cxn ang="0">
                <a:pos x="727" y="1059"/>
              </a:cxn>
              <a:cxn ang="0">
                <a:pos x="676" y="1038"/>
              </a:cxn>
              <a:cxn ang="0">
                <a:pos x="625" y="1014"/>
              </a:cxn>
              <a:cxn ang="0">
                <a:pos x="576" y="988"/>
              </a:cxn>
              <a:cxn ang="0">
                <a:pos x="528" y="959"/>
              </a:cxn>
              <a:cxn ang="0">
                <a:pos x="481" y="929"/>
              </a:cxn>
              <a:cxn ang="0">
                <a:pos x="436" y="895"/>
              </a:cxn>
              <a:cxn ang="0">
                <a:pos x="393" y="860"/>
              </a:cxn>
              <a:cxn ang="0">
                <a:pos x="362" y="832"/>
              </a:cxn>
              <a:cxn ang="0">
                <a:pos x="332" y="803"/>
              </a:cxn>
              <a:cxn ang="0">
                <a:pos x="294" y="763"/>
              </a:cxn>
              <a:cxn ang="0">
                <a:pos x="258" y="720"/>
              </a:cxn>
              <a:cxn ang="0">
                <a:pos x="223" y="677"/>
              </a:cxn>
              <a:cxn ang="0">
                <a:pos x="191" y="631"/>
              </a:cxn>
              <a:cxn ang="0">
                <a:pos x="162" y="584"/>
              </a:cxn>
              <a:cxn ang="0">
                <a:pos x="134" y="535"/>
              </a:cxn>
              <a:cxn ang="0">
                <a:pos x="109" y="485"/>
              </a:cxn>
              <a:cxn ang="0">
                <a:pos x="87" y="434"/>
              </a:cxn>
              <a:cxn ang="0">
                <a:pos x="67" y="382"/>
              </a:cxn>
              <a:cxn ang="0">
                <a:pos x="49" y="329"/>
              </a:cxn>
              <a:cxn ang="0">
                <a:pos x="34" y="276"/>
              </a:cxn>
              <a:cxn ang="0">
                <a:pos x="22" y="221"/>
              </a:cxn>
              <a:cxn ang="0">
                <a:pos x="12" y="167"/>
              </a:cxn>
              <a:cxn ang="0">
                <a:pos x="5" y="111"/>
              </a:cxn>
              <a:cxn ang="0">
                <a:pos x="1" y="56"/>
              </a:cxn>
              <a:cxn ang="0">
                <a:pos x="0" y="0"/>
              </a:cxn>
              <a:cxn ang="0">
                <a:pos x="796" y="18"/>
              </a:cxn>
              <a:cxn ang="0">
                <a:pos x="798" y="43"/>
              </a:cxn>
              <a:cxn ang="0">
                <a:pos x="800" y="60"/>
              </a:cxn>
              <a:cxn ang="0">
                <a:pos x="806" y="85"/>
              </a:cxn>
              <a:cxn ang="0">
                <a:pos x="816" y="117"/>
              </a:cxn>
              <a:cxn ang="0">
                <a:pos x="829" y="148"/>
              </a:cxn>
              <a:cxn ang="0">
                <a:pos x="844" y="176"/>
              </a:cxn>
              <a:cxn ang="0">
                <a:pos x="863" y="204"/>
              </a:cxn>
              <a:cxn ang="0">
                <a:pos x="883" y="229"/>
              </a:cxn>
              <a:cxn ang="0">
                <a:pos x="907" y="252"/>
              </a:cxn>
              <a:cxn ang="0">
                <a:pos x="932" y="273"/>
              </a:cxn>
              <a:cxn ang="0">
                <a:pos x="959" y="291"/>
              </a:cxn>
              <a:cxn ang="0">
                <a:pos x="988" y="307"/>
              </a:cxn>
              <a:cxn ang="0">
                <a:pos x="1011" y="317"/>
              </a:cxn>
              <a:cxn ang="0">
                <a:pos x="1034" y="325"/>
              </a:cxn>
              <a:cxn ang="0">
                <a:pos x="1050" y="330"/>
              </a:cxn>
              <a:cxn ang="0">
                <a:pos x="1075" y="335"/>
              </a:cxn>
              <a:cxn ang="0">
                <a:pos x="1100" y="339"/>
              </a:cxn>
              <a:cxn ang="0">
                <a:pos x="1135" y="340"/>
              </a:cxn>
            </a:cxnLst>
            <a:rect l="0" t="0" r="r" b="b"/>
            <a:pathLst>
              <a:path w="1135" h="1135">
                <a:moveTo>
                  <a:pt x="1135" y="340"/>
                </a:moveTo>
                <a:lnTo>
                  <a:pt x="1135" y="1135"/>
                </a:lnTo>
                <a:lnTo>
                  <a:pt x="1107" y="1135"/>
                </a:lnTo>
                <a:lnTo>
                  <a:pt x="1080" y="1134"/>
                </a:lnTo>
                <a:lnTo>
                  <a:pt x="1052" y="1132"/>
                </a:lnTo>
                <a:lnTo>
                  <a:pt x="1024" y="1130"/>
                </a:lnTo>
                <a:lnTo>
                  <a:pt x="996" y="1126"/>
                </a:lnTo>
                <a:lnTo>
                  <a:pt x="969" y="1123"/>
                </a:lnTo>
                <a:lnTo>
                  <a:pt x="941" y="1118"/>
                </a:lnTo>
                <a:lnTo>
                  <a:pt x="914" y="1113"/>
                </a:lnTo>
                <a:lnTo>
                  <a:pt x="887" y="1107"/>
                </a:lnTo>
                <a:lnTo>
                  <a:pt x="860" y="1101"/>
                </a:lnTo>
                <a:lnTo>
                  <a:pt x="833" y="1094"/>
                </a:lnTo>
                <a:lnTo>
                  <a:pt x="806" y="1086"/>
                </a:lnTo>
                <a:lnTo>
                  <a:pt x="780" y="1078"/>
                </a:lnTo>
                <a:lnTo>
                  <a:pt x="753" y="1069"/>
                </a:lnTo>
                <a:lnTo>
                  <a:pt x="740" y="1064"/>
                </a:lnTo>
                <a:lnTo>
                  <a:pt x="727" y="1059"/>
                </a:lnTo>
                <a:lnTo>
                  <a:pt x="701" y="1049"/>
                </a:lnTo>
                <a:lnTo>
                  <a:pt x="676" y="1038"/>
                </a:lnTo>
                <a:lnTo>
                  <a:pt x="650" y="1026"/>
                </a:lnTo>
                <a:lnTo>
                  <a:pt x="625" y="1014"/>
                </a:lnTo>
                <a:lnTo>
                  <a:pt x="601" y="1001"/>
                </a:lnTo>
                <a:lnTo>
                  <a:pt x="576" y="988"/>
                </a:lnTo>
                <a:lnTo>
                  <a:pt x="551" y="974"/>
                </a:lnTo>
                <a:lnTo>
                  <a:pt x="528" y="959"/>
                </a:lnTo>
                <a:lnTo>
                  <a:pt x="504" y="944"/>
                </a:lnTo>
                <a:lnTo>
                  <a:pt x="481" y="929"/>
                </a:lnTo>
                <a:lnTo>
                  <a:pt x="459" y="912"/>
                </a:lnTo>
                <a:lnTo>
                  <a:pt x="436" y="895"/>
                </a:lnTo>
                <a:lnTo>
                  <a:pt x="415" y="878"/>
                </a:lnTo>
                <a:lnTo>
                  <a:pt x="393" y="860"/>
                </a:lnTo>
                <a:lnTo>
                  <a:pt x="373" y="842"/>
                </a:lnTo>
                <a:lnTo>
                  <a:pt x="362" y="832"/>
                </a:lnTo>
                <a:lnTo>
                  <a:pt x="352" y="822"/>
                </a:lnTo>
                <a:lnTo>
                  <a:pt x="332" y="803"/>
                </a:lnTo>
                <a:lnTo>
                  <a:pt x="313" y="783"/>
                </a:lnTo>
                <a:lnTo>
                  <a:pt x="294" y="763"/>
                </a:lnTo>
                <a:lnTo>
                  <a:pt x="276" y="742"/>
                </a:lnTo>
                <a:lnTo>
                  <a:pt x="258" y="720"/>
                </a:lnTo>
                <a:lnTo>
                  <a:pt x="240" y="699"/>
                </a:lnTo>
                <a:lnTo>
                  <a:pt x="223" y="677"/>
                </a:lnTo>
                <a:lnTo>
                  <a:pt x="207" y="654"/>
                </a:lnTo>
                <a:lnTo>
                  <a:pt x="191" y="631"/>
                </a:lnTo>
                <a:lnTo>
                  <a:pt x="176" y="608"/>
                </a:lnTo>
                <a:lnTo>
                  <a:pt x="162" y="584"/>
                </a:lnTo>
                <a:lnTo>
                  <a:pt x="148" y="559"/>
                </a:lnTo>
                <a:lnTo>
                  <a:pt x="134" y="535"/>
                </a:lnTo>
                <a:lnTo>
                  <a:pt x="122" y="510"/>
                </a:lnTo>
                <a:lnTo>
                  <a:pt x="109" y="485"/>
                </a:lnTo>
                <a:lnTo>
                  <a:pt x="98" y="460"/>
                </a:lnTo>
                <a:lnTo>
                  <a:pt x="87" y="434"/>
                </a:lnTo>
                <a:lnTo>
                  <a:pt x="76" y="408"/>
                </a:lnTo>
                <a:lnTo>
                  <a:pt x="67" y="382"/>
                </a:lnTo>
                <a:lnTo>
                  <a:pt x="58" y="356"/>
                </a:lnTo>
                <a:lnTo>
                  <a:pt x="49" y="329"/>
                </a:lnTo>
                <a:lnTo>
                  <a:pt x="41" y="303"/>
                </a:lnTo>
                <a:lnTo>
                  <a:pt x="34" y="276"/>
                </a:lnTo>
                <a:lnTo>
                  <a:pt x="28" y="249"/>
                </a:lnTo>
                <a:lnTo>
                  <a:pt x="22" y="221"/>
                </a:lnTo>
                <a:lnTo>
                  <a:pt x="17" y="194"/>
                </a:lnTo>
                <a:lnTo>
                  <a:pt x="12" y="167"/>
                </a:lnTo>
                <a:lnTo>
                  <a:pt x="8" y="139"/>
                </a:lnTo>
                <a:lnTo>
                  <a:pt x="5" y="111"/>
                </a:lnTo>
                <a:lnTo>
                  <a:pt x="3" y="84"/>
                </a:lnTo>
                <a:lnTo>
                  <a:pt x="1" y="56"/>
                </a:lnTo>
                <a:lnTo>
                  <a:pt x="1" y="28"/>
                </a:lnTo>
                <a:lnTo>
                  <a:pt x="0" y="0"/>
                </a:lnTo>
                <a:lnTo>
                  <a:pt x="795" y="0"/>
                </a:lnTo>
                <a:lnTo>
                  <a:pt x="796" y="18"/>
                </a:lnTo>
                <a:lnTo>
                  <a:pt x="797" y="35"/>
                </a:lnTo>
                <a:lnTo>
                  <a:pt x="798" y="43"/>
                </a:lnTo>
                <a:lnTo>
                  <a:pt x="799" y="52"/>
                </a:lnTo>
                <a:lnTo>
                  <a:pt x="800" y="60"/>
                </a:lnTo>
                <a:lnTo>
                  <a:pt x="802" y="69"/>
                </a:lnTo>
                <a:lnTo>
                  <a:pt x="806" y="85"/>
                </a:lnTo>
                <a:lnTo>
                  <a:pt x="810" y="101"/>
                </a:lnTo>
                <a:lnTo>
                  <a:pt x="816" y="117"/>
                </a:lnTo>
                <a:lnTo>
                  <a:pt x="822" y="133"/>
                </a:lnTo>
                <a:lnTo>
                  <a:pt x="829" y="148"/>
                </a:lnTo>
                <a:lnTo>
                  <a:pt x="836" y="162"/>
                </a:lnTo>
                <a:lnTo>
                  <a:pt x="844" y="176"/>
                </a:lnTo>
                <a:lnTo>
                  <a:pt x="853" y="190"/>
                </a:lnTo>
                <a:lnTo>
                  <a:pt x="863" y="204"/>
                </a:lnTo>
                <a:lnTo>
                  <a:pt x="873" y="216"/>
                </a:lnTo>
                <a:lnTo>
                  <a:pt x="883" y="229"/>
                </a:lnTo>
                <a:lnTo>
                  <a:pt x="895" y="241"/>
                </a:lnTo>
                <a:lnTo>
                  <a:pt x="907" y="252"/>
                </a:lnTo>
                <a:lnTo>
                  <a:pt x="919" y="263"/>
                </a:lnTo>
                <a:lnTo>
                  <a:pt x="932" y="273"/>
                </a:lnTo>
                <a:lnTo>
                  <a:pt x="945" y="282"/>
                </a:lnTo>
                <a:lnTo>
                  <a:pt x="959" y="291"/>
                </a:lnTo>
                <a:lnTo>
                  <a:pt x="973" y="299"/>
                </a:lnTo>
                <a:lnTo>
                  <a:pt x="988" y="307"/>
                </a:lnTo>
                <a:lnTo>
                  <a:pt x="1003" y="314"/>
                </a:lnTo>
                <a:lnTo>
                  <a:pt x="1011" y="317"/>
                </a:lnTo>
                <a:lnTo>
                  <a:pt x="1018" y="320"/>
                </a:lnTo>
                <a:lnTo>
                  <a:pt x="1034" y="325"/>
                </a:lnTo>
                <a:lnTo>
                  <a:pt x="1042" y="327"/>
                </a:lnTo>
                <a:lnTo>
                  <a:pt x="1050" y="330"/>
                </a:lnTo>
                <a:lnTo>
                  <a:pt x="1067" y="333"/>
                </a:lnTo>
                <a:lnTo>
                  <a:pt x="1075" y="335"/>
                </a:lnTo>
                <a:lnTo>
                  <a:pt x="1083" y="336"/>
                </a:lnTo>
                <a:lnTo>
                  <a:pt x="1100" y="339"/>
                </a:lnTo>
                <a:lnTo>
                  <a:pt x="1118" y="340"/>
                </a:lnTo>
                <a:lnTo>
                  <a:pt x="1135" y="340"/>
                </a:lnTo>
                <a:close/>
              </a:path>
            </a:pathLst>
          </a:custGeom>
          <a:solidFill>
            <a:srgbClr val="A5A4A7"/>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56" name="Freeform 12"/>
          <p:cNvSpPr>
            <a:spLocks noChangeAspect="1"/>
          </p:cNvSpPr>
          <p:nvPr/>
        </p:nvSpPr>
        <p:spPr bwMode="auto">
          <a:xfrm>
            <a:off x="3493468" y="1678449"/>
            <a:ext cx="2439733" cy="2218936"/>
          </a:xfrm>
          <a:custGeom>
            <a:avLst/>
            <a:gdLst/>
            <a:ahLst/>
            <a:cxnLst>
              <a:cxn ang="0">
                <a:pos x="0" y="1135"/>
              </a:cxn>
              <a:cxn ang="0">
                <a:pos x="2" y="1080"/>
              </a:cxn>
              <a:cxn ang="0">
                <a:pos x="6" y="1024"/>
              </a:cxn>
              <a:cxn ang="0">
                <a:pos x="13" y="969"/>
              </a:cxn>
              <a:cxn ang="0">
                <a:pos x="22" y="914"/>
              </a:cxn>
              <a:cxn ang="0">
                <a:pos x="34" y="860"/>
              </a:cxn>
              <a:cxn ang="0">
                <a:pos x="49" y="806"/>
              </a:cxn>
              <a:cxn ang="0">
                <a:pos x="67" y="753"/>
              </a:cxn>
              <a:cxn ang="0">
                <a:pos x="76" y="727"/>
              </a:cxn>
              <a:cxn ang="0">
                <a:pos x="98" y="676"/>
              </a:cxn>
              <a:cxn ang="0">
                <a:pos x="121" y="625"/>
              </a:cxn>
              <a:cxn ang="0">
                <a:pos x="147" y="576"/>
              </a:cxn>
              <a:cxn ang="0">
                <a:pos x="176" y="527"/>
              </a:cxn>
              <a:cxn ang="0">
                <a:pos x="207" y="481"/>
              </a:cxn>
              <a:cxn ang="0">
                <a:pos x="240" y="436"/>
              </a:cxn>
              <a:cxn ang="0">
                <a:pos x="275" y="393"/>
              </a:cxn>
              <a:cxn ang="0">
                <a:pos x="303" y="362"/>
              </a:cxn>
              <a:cxn ang="0">
                <a:pos x="332" y="332"/>
              </a:cxn>
              <a:cxn ang="0">
                <a:pos x="373" y="294"/>
              </a:cxn>
              <a:cxn ang="0">
                <a:pos x="415" y="258"/>
              </a:cxn>
              <a:cxn ang="0">
                <a:pos x="459" y="223"/>
              </a:cxn>
              <a:cxn ang="0">
                <a:pos x="504" y="191"/>
              </a:cxn>
              <a:cxn ang="0">
                <a:pos x="551" y="162"/>
              </a:cxn>
              <a:cxn ang="0">
                <a:pos x="601" y="134"/>
              </a:cxn>
              <a:cxn ang="0">
                <a:pos x="650" y="109"/>
              </a:cxn>
              <a:cxn ang="0">
                <a:pos x="701" y="87"/>
              </a:cxn>
              <a:cxn ang="0">
                <a:pos x="753" y="67"/>
              </a:cxn>
              <a:cxn ang="0">
                <a:pos x="806" y="49"/>
              </a:cxn>
              <a:cxn ang="0">
                <a:pos x="860" y="34"/>
              </a:cxn>
              <a:cxn ang="0">
                <a:pos x="914" y="22"/>
              </a:cxn>
              <a:cxn ang="0">
                <a:pos x="969" y="12"/>
              </a:cxn>
              <a:cxn ang="0">
                <a:pos x="1024" y="5"/>
              </a:cxn>
              <a:cxn ang="0">
                <a:pos x="1079" y="1"/>
              </a:cxn>
              <a:cxn ang="0">
                <a:pos x="1135" y="0"/>
              </a:cxn>
              <a:cxn ang="0">
                <a:pos x="1118" y="795"/>
              </a:cxn>
              <a:cxn ang="0">
                <a:pos x="1092" y="798"/>
              </a:cxn>
              <a:cxn ang="0">
                <a:pos x="1075" y="800"/>
              </a:cxn>
              <a:cxn ang="0">
                <a:pos x="1050" y="806"/>
              </a:cxn>
              <a:cxn ang="0">
                <a:pos x="1018" y="816"/>
              </a:cxn>
              <a:cxn ang="0">
                <a:pos x="988" y="829"/>
              </a:cxn>
              <a:cxn ang="0">
                <a:pos x="959" y="844"/>
              </a:cxn>
              <a:cxn ang="0">
                <a:pos x="932" y="863"/>
              </a:cxn>
              <a:cxn ang="0">
                <a:pos x="906" y="883"/>
              </a:cxn>
              <a:cxn ang="0">
                <a:pos x="883" y="906"/>
              </a:cxn>
              <a:cxn ang="0">
                <a:pos x="863" y="932"/>
              </a:cxn>
              <a:cxn ang="0">
                <a:pos x="844" y="959"/>
              </a:cxn>
              <a:cxn ang="0">
                <a:pos x="829" y="988"/>
              </a:cxn>
              <a:cxn ang="0">
                <a:pos x="819" y="1010"/>
              </a:cxn>
              <a:cxn ang="0">
                <a:pos x="810" y="1034"/>
              </a:cxn>
              <a:cxn ang="0">
                <a:pos x="806" y="1050"/>
              </a:cxn>
              <a:cxn ang="0">
                <a:pos x="800" y="1075"/>
              </a:cxn>
              <a:cxn ang="0">
                <a:pos x="797" y="1100"/>
              </a:cxn>
              <a:cxn ang="0">
                <a:pos x="795" y="1135"/>
              </a:cxn>
            </a:cxnLst>
            <a:rect l="0" t="0" r="r" b="b"/>
            <a:pathLst>
              <a:path w="1135" h="1135">
                <a:moveTo>
                  <a:pt x="795" y="1135"/>
                </a:moveTo>
                <a:lnTo>
                  <a:pt x="0" y="1135"/>
                </a:lnTo>
                <a:lnTo>
                  <a:pt x="1" y="1107"/>
                </a:lnTo>
                <a:lnTo>
                  <a:pt x="2" y="1080"/>
                </a:lnTo>
                <a:lnTo>
                  <a:pt x="3" y="1052"/>
                </a:lnTo>
                <a:lnTo>
                  <a:pt x="6" y="1024"/>
                </a:lnTo>
                <a:lnTo>
                  <a:pt x="9" y="996"/>
                </a:lnTo>
                <a:lnTo>
                  <a:pt x="13" y="969"/>
                </a:lnTo>
                <a:lnTo>
                  <a:pt x="17" y="941"/>
                </a:lnTo>
                <a:lnTo>
                  <a:pt x="22" y="914"/>
                </a:lnTo>
                <a:lnTo>
                  <a:pt x="28" y="887"/>
                </a:lnTo>
                <a:lnTo>
                  <a:pt x="34" y="860"/>
                </a:lnTo>
                <a:lnTo>
                  <a:pt x="41" y="833"/>
                </a:lnTo>
                <a:lnTo>
                  <a:pt x="49" y="806"/>
                </a:lnTo>
                <a:lnTo>
                  <a:pt x="58" y="780"/>
                </a:lnTo>
                <a:lnTo>
                  <a:pt x="67" y="753"/>
                </a:lnTo>
                <a:lnTo>
                  <a:pt x="71" y="740"/>
                </a:lnTo>
                <a:lnTo>
                  <a:pt x="76" y="727"/>
                </a:lnTo>
                <a:lnTo>
                  <a:pt x="87" y="701"/>
                </a:lnTo>
                <a:lnTo>
                  <a:pt x="98" y="676"/>
                </a:lnTo>
                <a:lnTo>
                  <a:pt x="109" y="650"/>
                </a:lnTo>
                <a:lnTo>
                  <a:pt x="121" y="625"/>
                </a:lnTo>
                <a:lnTo>
                  <a:pt x="134" y="601"/>
                </a:lnTo>
                <a:lnTo>
                  <a:pt x="147" y="576"/>
                </a:lnTo>
                <a:lnTo>
                  <a:pt x="161" y="551"/>
                </a:lnTo>
                <a:lnTo>
                  <a:pt x="176" y="527"/>
                </a:lnTo>
                <a:lnTo>
                  <a:pt x="191" y="504"/>
                </a:lnTo>
                <a:lnTo>
                  <a:pt x="207" y="481"/>
                </a:lnTo>
                <a:lnTo>
                  <a:pt x="223" y="459"/>
                </a:lnTo>
                <a:lnTo>
                  <a:pt x="240" y="436"/>
                </a:lnTo>
                <a:lnTo>
                  <a:pt x="257" y="415"/>
                </a:lnTo>
                <a:lnTo>
                  <a:pt x="275" y="393"/>
                </a:lnTo>
                <a:lnTo>
                  <a:pt x="294" y="373"/>
                </a:lnTo>
                <a:lnTo>
                  <a:pt x="303" y="362"/>
                </a:lnTo>
                <a:lnTo>
                  <a:pt x="313" y="352"/>
                </a:lnTo>
                <a:lnTo>
                  <a:pt x="332" y="332"/>
                </a:lnTo>
                <a:lnTo>
                  <a:pt x="352" y="313"/>
                </a:lnTo>
                <a:lnTo>
                  <a:pt x="373" y="294"/>
                </a:lnTo>
                <a:lnTo>
                  <a:pt x="393" y="276"/>
                </a:lnTo>
                <a:lnTo>
                  <a:pt x="415" y="258"/>
                </a:lnTo>
                <a:lnTo>
                  <a:pt x="437" y="240"/>
                </a:lnTo>
                <a:lnTo>
                  <a:pt x="459" y="223"/>
                </a:lnTo>
                <a:lnTo>
                  <a:pt x="481" y="207"/>
                </a:lnTo>
                <a:lnTo>
                  <a:pt x="504" y="191"/>
                </a:lnTo>
                <a:lnTo>
                  <a:pt x="528" y="176"/>
                </a:lnTo>
                <a:lnTo>
                  <a:pt x="551" y="162"/>
                </a:lnTo>
                <a:lnTo>
                  <a:pt x="576" y="148"/>
                </a:lnTo>
                <a:lnTo>
                  <a:pt x="601" y="134"/>
                </a:lnTo>
                <a:lnTo>
                  <a:pt x="625" y="121"/>
                </a:lnTo>
                <a:lnTo>
                  <a:pt x="650" y="109"/>
                </a:lnTo>
                <a:lnTo>
                  <a:pt x="676" y="98"/>
                </a:lnTo>
                <a:lnTo>
                  <a:pt x="701" y="87"/>
                </a:lnTo>
                <a:lnTo>
                  <a:pt x="727" y="76"/>
                </a:lnTo>
                <a:lnTo>
                  <a:pt x="753" y="67"/>
                </a:lnTo>
                <a:lnTo>
                  <a:pt x="779" y="57"/>
                </a:lnTo>
                <a:lnTo>
                  <a:pt x="806" y="49"/>
                </a:lnTo>
                <a:lnTo>
                  <a:pt x="833" y="41"/>
                </a:lnTo>
                <a:lnTo>
                  <a:pt x="860" y="34"/>
                </a:lnTo>
                <a:lnTo>
                  <a:pt x="887" y="28"/>
                </a:lnTo>
                <a:lnTo>
                  <a:pt x="914" y="22"/>
                </a:lnTo>
                <a:lnTo>
                  <a:pt x="941" y="17"/>
                </a:lnTo>
                <a:lnTo>
                  <a:pt x="969" y="12"/>
                </a:lnTo>
                <a:lnTo>
                  <a:pt x="996" y="8"/>
                </a:lnTo>
                <a:lnTo>
                  <a:pt x="1024" y="5"/>
                </a:lnTo>
                <a:lnTo>
                  <a:pt x="1052" y="3"/>
                </a:lnTo>
                <a:lnTo>
                  <a:pt x="1079" y="1"/>
                </a:lnTo>
                <a:lnTo>
                  <a:pt x="1107" y="1"/>
                </a:lnTo>
                <a:lnTo>
                  <a:pt x="1135" y="0"/>
                </a:lnTo>
                <a:lnTo>
                  <a:pt x="1135" y="795"/>
                </a:lnTo>
                <a:lnTo>
                  <a:pt x="1118" y="795"/>
                </a:lnTo>
                <a:lnTo>
                  <a:pt x="1100" y="797"/>
                </a:lnTo>
                <a:lnTo>
                  <a:pt x="1092" y="798"/>
                </a:lnTo>
                <a:lnTo>
                  <a:pt x="1083" y="799"/>
                </a:lnTo>
                <a:lnTo>
                  <a:pt x="1075" y="800"/>
                </a:lnTo>
                <a:lnTo>
                  <a:pt x="1067" y="802"/>
                </a:lnTo>
                <a:lnTo>
                  <a:pt x="1050" y="806"/>
                </a:lnTo>
                <a:lnTo>
                  <a:pt x="1034" y="810"/>
                </a:lnTo>
                <a:lnTo>
                  <a:pt x="1018" y="816"/>
                </a:lnTo>
                <a:lnTo>
                  <a:pt x="1003" y="822"/>
                </a:lnTo>
                <a:lnTo>
                  <a:pt x="988" y="829"/>
                </a:lnTo>
                <a:lnTo>
                  <a:pt x="973" y="836"/>
                </a:lnTo>
                <a:lnTo>
                  <a:pt x="959" y="844"/>
                </a:lnTo>
                <a:lnTo>
                  <a:pt x="945" y="853"/>
                </a:lnTo>
                <a:lnTo>
                  <a:pt x="932" y="863"/>
                </a:lnTo>
                <a:lnTo>
                  <a:pt x="919" y="873"/>
                </a:lnTo>
                <a:lnTo>
                  <a:pt x="906" y="883"/>
                </a:lnTo>
                <a:lnTo>
                  <a:pt x="895" y="895"/>
                </a:lnTo>
                <a:lnTo>
                  <a:pt x="883" y="906"/>
                </a:lnTo>
                <a:lnTo>
                  <a:pt x="873" y="919"/>
                </a:lnTo>
                <a:lnTo>
                  <a:pt x="863" y="932"/>
                </a:lnTo>
                <a:lnTo>
                  <a:pt x="853" y="945"/>
                </a:lnTo>
                <a:lnTo>
                  <a:pt x="844" y="959"/>
                </a:lnTo>
                <a:lnTo>
                  <a:pt x="836" y="973"/>
                </a:lnTo>
                <a:lnTo>
                  <a:pt x="829" y="988"/>
                </a:lnTo>
                <a:lnTo>
                  <a:pt x="822" y="1003"/>
                </a:lnTo>
                <a:lnTo>
                  <a:pt x="819" y="1010"/>
                </a:lnTo>
                <a:lnTo>
                  <a:pt x="816" y="1018"/>
                </a:lnTo>
                <a:lnTo>
                  <a:pt x="810" y="1034"/>
                </a:lnTo>
                <a:lnTo>
                  <a:pt x="808" y="1042"/>
                </a:lnTo>
                <a:lnTo>
                  <a:pt x="806" y="1050"/>
                </a:lnTo>
                <a:lnTo>
                  <a:pt x="802" y="1067"/>
                </a:lnTo>
                <a:lnTo>
                  <a:pt x="800" y="1075"/>
                </a:lnTo>
                <a:lnTo>
                  <a:pt x="799" y="1083"/>
                </a:lnTo>
                <a:lnTo>
                  <a:pt x="797" y="1100"/>
                </a:lnTo>
                <a:lnTo>
                  <a:pt x="795" y="1118"/>
                </a:lnTo>
                <a:lnTo>
                  <a:pt x="795" y="1135"/>
                </a:lnTo>
                <a:close/>
              </a:path>
            </a:pathLst>
          </a:custGeom>
          <a:solidFill>
            <a:srgbClr val="7F7E82"/>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57" name="Text Box 13"/>
          <p:cNvSpPr txBox="1">
            <a:spLocks noChangeArrowheads="1"/>
          </p:cNvSpPr>
          <p:nvPr/>
        </p:nvSpPr>
        <p:spPr bwMode="auto">
          <a:xfrm>
            <a:off x="4174178" y="2502358"/>
            <a:ext cx="1386516" cy="609639"/>
          </a:xfrm>
          <a:prstGeom prst="rect">
            <a:avLst/>
          </a:prstGeom>
          <a:noFill/>
          <a:ln w="12700">
            <a:solidFill>
              <a:srgbClr val="7F7E82"/>
            </a:solid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a:solidFill>
                  <a:srgbClr val="FFFFFF"/>
                </a:solidFill>
                <a:cs typeface="Arial" charset="0"/>
              </a:rPr>
              <a:t>Integrate platforms and systems which need to feed from the HRIS </a:t>
            </a:r>
          </a:p>
        </p:txBody>
      </p:sp>
      <p:sp>
        <p:nvSpPr>
          <p:cNvPr id="58" name="Text Box 14"/>
          <p:cNvSpPr txBox="1">
            <a:spLocks noChangeArrowheads="1"/>
          </p:cNvSpPr>
          <p:nvPr/>
        </p:nvSpPr>
        <p:spPr bwMode="auto">
          <a:xfrm>
            <a:off x="6519413" y="2521926"/>
            <a:ext cx="1267308"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a:solidFill>
                  <a:srgbClr val="000000"/>
                </a:solidFill>
                <a:cs typeface="Arial" charset="0"/>
              </a:rPr>
              <a:t>Have a single source of truth for employee data </a:t>
            </a:r>
          </a:p>
        </p:txBody>
      </p:sp>
      <p:sp>
        <p:nvSpPr>
          <p:cNvPr id="59" name="Text Box 15"/>
          <p:cNvSpPr txBox="1">
            <a:spLocks noChangeArrowheads="1"/>
          </p:cNvSpPr>
          <p:nvPr/>
        </p:nvSpPr>
        <p:spPr bwMode="auto">
          <a:xfrm>
            <a:off x="4174178" y="4717507"/>
            <a:ext cx="1386517"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a:solidFill>
                  <a:srgbClr val="000000"/>
                </a:solidFill>
                <a:cs typeface="Arial" charset="0"/>
              </a:rPr>
              <a:t>Allow employees to have some control over personal data </a:t>
            </a:r>
          </a:p>
        </p:txBody>
      </p:sp>
      <p:sp>
        <p:nvSpPr>
          <p:cNvPr id="60" name="Text Box 16"/>
          <p:cNvSpPr txBox="1">
            <a:spLocks noChangeArrowheads="1"/>
          </p:cNvSpPr>
          <p:nvPr/>
        </p:nvSpPr>
        <p:spPr bwMode="auto">
          <a:xfrm>
            <a:off x="6424915" y="4717506"/>
            <a:ext cx="1456304"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a:solidFill>
                  <a:srgbClr val="000000"/>
                </a:solidFill>
                <a:cs typeface="Arial" charset="0"/>
              </a:rPr>
              <a:t>Perform rigorous audits </a:t>
            </a:r>
          </a:p>
        </p:txBody>
      </p:sp>
      <p:sp>
        <p:nvSpPr>
          <p:cNvPr id="61" name="Freeform 16"/>
          <p:cNvSpPr>
            <a:spLocks noEditPoints="1"/>
          </p:cNvSpPr>
          <p:nvPr/>
        </p:nvSpPr>
        <p:spPr bwMode="auto">
          <a:xfrm>
            <a:off x="5640640" y="3617106"/>
            <a:ext cx="734104" cy="735327"/>
          </a:xfrm>
          <a:custGeom>
            <a:avLst/>
            <a:gdLst>
              <a:gd name="T0" fmla="*/ 366 w 600"/>
              <a:gd name="T1" fmla="*/ 281 h 601"/>
              <a:gd name="T2" fmla="*/ 370 w 600"/>
              <a:gd name="T3" fmla="*/ 271 h 601"/>
              <a:gd name="T4" fmla="*/ 381 w 600"/>
              <a:gd name="T5" fmla="*/ 238 h 601"/>
              <a:gd name="T6" fmla="*/ 386 w 600"/>
              <a:gd name="T7" fmla="*/ 205 h 601"/>
              <a:gd name="T8" fmla="*/ 385 w 600"/>
              <a:gd name="T9" fmla="*/ 175 h 601"/>
              <a:gd name="T10" fmla="*/ 372 w 600"/>
              <a:gd name="T11" fmla="*/ 121 h 601"/>
              <a:gd name="T12" fmla="*/ 343 w 600"/>
              <a:gd name="T13" fmla="*/ 71 h 601"/>
              <a:gd name="T14" fmla="*/ 315 w 600"/>
              <a:gd name="T15" fmla="*/ 44 h 601"/>
              <a:gd name="T16" fmla="*/ 266 w 600"/>
              <a:gd name="T17" fmla="*/ 14 h 601"/>
              <a:gd name="T18" fmla="*/ 211 w 600"/>
              <a:gd name="T19" fmla="*/ 1 h 601"/>
              <a:gd name="T20" fmla="*/ 174 w 600"/>
              <a:gd name="T21" fmla="*/ 1 h 601"/>
              <a:gd name="T22" fmla="*/ 120 w 600"/>
              <a:gd name="T23" fmla="*/ 14 h 601"/>
              <a:gd name="T24" fmla="*/ 72 w 600"/>
              <a:gd name="T25" fmla="*/ 44 h 601"/>
              <a:gd name="T26" fmla="*/ 43 w 600"/>
              <a:gd name="T27" fmla="*/ 71 h 601"/>
              <a:gd name="T28" fmla="*/ 14 w 600"/>
              <a:gd name="T29" fmla="*/ 121 h 601"/>
              <a:gd name="T30" fmla="*/ 1 w 600"/>
              <a:gd name="T31" fmla="*/ 175 h 601"/>
              <a:gd name="T32" fmla="*/ 1 w 600"/>
              <a:gd name="T33" fmla="*/ 212 h 601"/>
              <a:gd name="T34" fmla="*/ 14 w 600"/>
              <a:gd name="T35" fmla="*/ 266 h 601"/>
              <a:gd name="T36" fmla="*/ 43 w 600"/>
              <a:gd name="T37" fmla="*/ 316 h 601"/>
              <a:gd name="T38" fmla="*/ 72 w 600"/>
              <a:gd name="T39" fmla="*/ 343 h 601"/>
              <a:gd name="T40" fmla="*/ 120 w 600"/>
              <a:gd name="T41" fmla="*/ 373 h 601"/>
              <a:gd name="T42" fmla="*/ 174 w 600"/>
              <a:gd name="T43" fmla="*/ 386 h 601"/>
              <a:gd name="T44" fmla="*/ 193 w 600"/>
              <a:gd name="T45" fmla="*/ 387 h 601"/>
              <a:gd name="T46" fmla="*/ 226 w 600"/>
              <a:gd name="T47" fmla="*/ 384 h 601"/>
              <a:gd name="T48" fmla="*/ 259 w 600"/>
              <a:gd name="T49" fmla="*/ 375 h 601"/>
              <a:gd name="T50" fmla="*/ 280 w 600"/>
              <a:gd name="T51" fmla="*/ 366 h 601"/>
              <a:gd name="T52" fmla="*/ 511 w 600"/>
              <a:gd name="T53" fmla="*/ 595 h 601"/>
              <a:gd name="T54" fmla="*/ 538 w 600"/>
              <a:gd name="T55" fmla="*/ 600 h 601"/>
              <a:gd name="T56" fmla="*/ 565 w 600"/>
              <a:gd name="T57" fmla="*/ 588 h 601"/>
              <a:gd name="T58" fmla="*/ 580 w 600"/>
              <a:gd name="T59" fmla="*/ 574 h 601"/>
              <a:gd name="T60" fmla="*/ 597 w 600"/>
              <a:gd name="T61" fmla="*/ 548 h 601"/>
              <a:gd name="T62" fmla="*/ 598 w 600"/>
              <a:gd name="T63" fmla="*/ 520 h 601"/>
              <a:gd name="T64" fmla="*/ 587 w 600"/>
              <a:gd name="T65" fmla="*/ 502 h 601"/>
              <a:gd name="T66" fmla="*/ 180 w 600"/>
              <a:gd name="T67" fmla="*/ 332 h 601"/>
              <a:gd name="T68" fmla="*/ 141 w 600"/>
              <a:gd name="T69" fmla="*/ 322 h 601"/>
              <a:gd name="T70" fmla="*/ 105 w 600"/>
              <a:gd name="T71" fmla="*/ 301 h 601"/>
              <a:gd name="T72" fmla="*/ 86 w 600"/>
              <a:gd name="T73" fmla="*/ 281 h 601"/>
              <a:gd name="T74" fmla="*/ 64 w 600"/>
              <a:gd name="T75" fmla="*/ 245 h 601"/>
              <a:gd name="T76" fmla="*/ 55 w 600"/>
              <a:gd name="T77" fmla="*/ 207 h 601"/>
              <a:gd name="T78" fmla="*/ 55 w 600"/>
              <a:gd name="T79" fmla="*/ 180 h 601"/>
              <a:gd name="T80" fmla="*/ 64 w 600"/>
              <a:gd name="T81" fmla="*/ 141 h 601"/>
              <a:gd name="T82" fmla="*/ 86 w 600"/>
              <a:gd name="T83" fmla="*/ 106 h 601"/>
              <a:gd name="T84" fmla="*/ 105 w 600"/>
              <a:gd name="T85" fmla="*/ 85 h 601"/>
              <a:gd name="T86" fmla="*/ 141 w 600"/>
              <a:gd name="T87" fmla="*/ 65 h 601"/>
              <a:gd name="T88" fmla="*/ 180 w 600"/>
              <a:gd name="T89" fmla="*/ 56 h 601"/>
              <a:gd name="T90" fmla="*/ 206 w 600"/>
              <a:gd name="T91" fmla="*/ 56 h 601"/>
              <a:gd name="T92" fmla="*/ 246 w 600"/>
              <a:gd name="T93" fmla="*/ 65 h 601"/>
              <a:gd name="T94" fmla="*/ 280 w 600"/>
              <a:gd name="T95" fmla="*/ 85 h 601"/>
              <a:gd name="T96" fmla="*/ 301 w 600"/>
              <a:gd name="T97" fmla="*/ 106 h 601"/>
              <a:gd name="T98" fmla="*/ 321 w 600"/>
              <a:gd name="T99" fmla="*/ 141 h 601"/>
              <a:gd name="T100" fmla="*/ 331 w 600"/>
              <a:gd name="T101" fmla="*/ 180 h 601"/>
              <a:gd name="T102" fmla="*/ 331 w 600"/>
              <a:gd name="T103" fmla="*/ 207 h 601"/>
              <a:gd name="T104" fmla="*/ 321 w 600"/>
              <a:gd name="T105" fmla="*/ 245 h 601"/>
              <a:gd name="T106" fmla="*/ 301 w 600"/>
              <a:gd name="T107" fmla="*/ 281 h 601"/>
              <a:gd name="T108" fmla="*/ 280 w 600"/>
              <a:gd name="T109" fmla="*/ 301 h 601"/>
              <a:gd name="T110" fmla="*/ 245 w 600"/>
              <a:gd name="T111" fmla="*/ 322 h 601"/>
              <a:gd name="T112" fmla="*/ 206 w 600"/>
              <a:gd name="T113" fmla="*/ 3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601">
                <a:moveTo>
                  <a:pt x="587" y="502"/>
                </a:moveTo>
                <a:lnTo>
                  <a:pt x="366" y="281"/>
                </a:lnTo>
                <a:lnTo>
                  <a:pt x="366" y="281"/>
                </a:lnTo>
                <a:lnTo>
                  <a:pt x="365" y="281"/>
                </a:lnTo>
                <a:lnTo>
                  <a:pt x="365" y="281"/>
                </a:lnTo>
                <a:lnTo>
                  <a:pt x="370" y="271"/>
                </a:lnTo>
                <a:lnTo>
                  <a:pt x="374" y="260"/>
                </a:lnTo>
                <a:lnTo>
                  <a:pt x="378" y="249"/>
                </a:lnTo>
                <a:lnTo>
                  <a:pt x="381" y="238"/>
                </a:lnTo>
                <a:lnTo>
                  <a:pt x="383" y="227"/>
                </a:lnTo>
                <a:lnTo>
                  <a:pt x="385" y="216"/>
                </a:lnTo>
                <a:lnTo>
                  <a:pt x="386" y="205"/>
                </a:lnTo>
                <a:lnTo>
                  <a:pt x="386" y="193"/>
                </a:lnTo>
                <a:lnTo>
                  <a:pt x="386" y="193"/>
                </a:lnTo>
                <a:lnTo>
                  <a:pt x="385" y="175"/>
                </a:lnTo>
                <a:lnTo>
                  <a:pt x="383" y="157"/>
                </a:lnTo>
                <a:lnTo>
                  <a:pt x="378" y="138"/>
                </a:lnTo>
                <a:lnTo>
                  <a:pt x="372" y="121"/>
                </a:lnTo>
                <a:lnTo>
                  <a:pt x="364" y="104"/>
                </a:lnTo>
                <a:lnTo>
                  <a:pt x="355" y="87"/>
                </a:lnTo>
                <a:lnTo>
                  <a:pt x="343" y="71"/>
                </a:lnTo>
                <a:lnTo>
                  <a:pt x="329" y="57"/>
                </a:lnTo>
                <a:lnTo>
                  <a:pt x="329" y="57"/>
                </a:lnTo>
                <a:lnTo>
                  <a:pt x="315" y="44"/>
                </a:lnTo>
                <a:lnTo>
                  <a:pt x="300" y="32"/>
                </a:lnTo>
                <a:lnTo>
                  <a:pt x="282" y="22"/>
                </a:lnTo>
                <a:lnTo>
                  <a:pt x="266" y="14"/>
                </a:lnTo>
                <a:lnTo>
                  <a:pt x="248" y="8"/>
                </a:lnTo>
                <a:lnTo>
                  <a:pt x="229" y="4"/>
                </a:lnTo>
                <a:lnTo>
                  <a:pt x="211" y="1"/>
                </a:lnTo>
                <a:lnTo>
                  <a:pt x="193" y="0"/>
                </a:lnTo>
                <a:lnTo>
                  <a:pt x="193" y="0"/>
                </a:lnTo>
                <a:lnTo>
                  <a:pt x="174" y="1"/>
                </a:lnTo>
                <a:lnTo>
                  <a:pt x="156" y="4"/>
                </a:lnTo>
                <a:lnTo>
                  <a:pt x="138" y="8"/>
                </a:lnTo>
                <a:lnTo>
                  <a:pt x="120" y="14"/>
                </a:lnTo>
                <a:lnTo>
                  <a:pt x="103" y="22"/>
                </a:lnTo>
                <a:lnTo>
                  <a:pt x="87" y="32"/>
                </a:lnTo>
                <a:lnTo>
                  <a:pt x="72" y="44"/>
                </a:lnTo>
                <a:lnTo>
                  <a:pt x="56" y="57"/>
                </a:lnTo>
                <a:lnTo>
                  <a:pt x="56" y="57"/>
                </a:lnTo>
                <a:lnTo>
                  <a:pt x="43" y="71"/>
                </a:lnTo>
                <a:lnTo>
                  <a:pt x="32" y="87"/>
                </a:lnTo>
                <a:lnTo>
                  <a:pt x="22" y="104"/>
                </a:lnTo>
                <a:lnTo>
                  <a:pt x="14" y="121"/>
                </a:lnTo>
                <a:lnTo>
                  <a:pt x="7" y="138"/>
                </a:lnTo>
                <a:lnTo>
                  <a:pt x="3" y="157"/>
                </a:lnTo>
                <a:lnTo>
                  <a:pt x="1" y="175"/>
                </a:lnTo>
                <a:lnTo>
                  <a:pt x="0" y="193"/>
                </a:lnTo>
                <a:lnTo>
                  <a:pt x="0" y="193"/>
                </a:lnTo>
                <a:lnTo>
                  <a:pt x="1" y="212"/>
                </a:lnTo>
                <a:lnTo>
                  <a:pt x="3" y="230"/>
                </a:lnTo>
                <a:lnTo>
                  <a:pt x="7" y="248"/>
                </a:lnTo>
                <a:lnTo>
                  <a:pt x="14" y="266"/>
                </a:lnTo>
                <a:lnTo>
                  <a:pt x="22" y="283"/>
                </a:lnTo>
                <a:lnTo>
                  <a:pt x="32" y="300"/>
                </a:lnTo>
                <a:lnTo>
                  <a:pt x="43" y="316"/>
                </a:lnTo>
                <a:lnTo>
                  <a:pt x="56" y="330"/>
                </a:lnTo>
                <a:lnTo>
                  <a:pt x="56" y="330"/>
                </a:lnTo>
                <a:lnTo>
                  <a:pt x="72" y="343"/>
                </a:lnTo>
                <a:lnTo>
                  <a:pt x="87" y="355"/>
                </a:lnTo>
                <a:lnTo>
                  <a:pt x="103" y="365"/>
                </a:lnTo>
                <a:lnTo>
                  <a:pt x="120" y="373"/>
                </a:lnTo>
                <a:lnTo>
                  <a:pt x="138" y="379"/>
                </a:lnTo>
                <a:lnTo>
                  <a:pt x="156" y="383"/>
                </a:lnTo>
                <a:lnTo>
                  <a:pt x="174" y="386"/>
                </a:lnTo>
                <a:lnTo>
                  <a:pt x="193" y="387"/>
                </a:lnTo>
                <a:lnTo>
                  <a:pt x="193" y="387"/>
                </a:lnTo>
                <a:lnTo>
                  <a:pt x="193" y="387"/>
                </a:lnTo>
                <a:lnTo>
                  <a:pt x="204" y="386"/>
                </a:lnTo>
                <a:lnTo>
                  <a:pt x="215" y="385"/>
                </a:lnTo>
                <a:lnTo>
                  <a:pt x="226" y="384"/>
                </a:lnTo>
                <a:lnTo>
                  <a:pt x="238" y="382"/>
                </a:lnTo>
                <a:lnTo>
                  <a:pt x="249" y="379"/>
                </a:lnTo>
                <a:lnTo>
                  <a:pt x="259" y="375"/>
                </a:lnTo>
                <a:lnTo>
                  <a:pt x="270" y="371"/>
                </a:lnTo>
                <a:lnTo>
                  <a:pt x="280" y="366"/>
                </a:lnTo>
                <a:lnTo>
                  <a:pt x="280" y="366"/>
                </a:lnTo>
                <a:lnTo>
                  <a:pt x="503" y="588"/>
                </a:lnTo>
                <a:lnTo>
                  <a:pt x="503" y="588"/>
                </a:lnTo>
                <a:lnTo>
                  <a:pt x="511" y="595"/>
                </a:lnTo>
                <a:lnTo>
                  <a:pt x="520" y="599"/>
                </a:lnTo>
                <a:lnTo>
                  <a:pt x="528" y="601"/>
                </a:lnTo>
                <a:lnTo>
                  <a:pt x="538" y="600"/>
                </a:lnTo>
                <a:lnTo>
                  <a:pt x="547" y="598"/>
                </a:lnTo>
                <a:lnTo>
                  <a:pt x="557" y="594"/>
                </a:lnTo>
                <a:lnTo>
                  <a:pt x="565" y="588"/>
                </a:lnTo>
                <a:lnTo>
                  <a:pt x="574" y="581"/>
                </a:lnTo>
                <a:lnTo>
                  <a:pt x="580" y="574"/>
                </a:lnTo>
                <a:lnTo>
                  <a:pt x="580" y="574"/>
                </a:lnTo>
                <a:lnTo>
                  <a:pt x="587" y="565"/>
                </a:lnTo>
                <a:lnTo>
                  <a:pt x="593" y="557"/>
                </a:lnTo>
                <a:lnTo>
                  <a:pt x="597" y="548"/>
                </a:lnTo>
                <a:lnTo>
                  <a:pt x="600" y="538"/>
                </a:lnTo>
                <a:lnTo>
                  <a:pt x="600" y="529"/>
                </a:lnTo>
                <a:lnTo>
                  <a:pt x="598" y="520"/>
                </a:lnTo>
                <a:lnTo>
                  <a:pt x="594" y="511"/>
                </a:lnTo>
                <a:lnTo>
                  <a:pt x="587" y="502"/>
                </a:lnTo>
                <a:lnTo>
                  <a:pt x="587" y="502"/>
                </a:lnTo>
                <a:close/>
                <a:moveTo>
                  <a:pt x="193" y="332"/>
                </a:moveTo>
                <a:lnTo>
                  <a:pt x="193" y="332"/>
                </a:lnTo>
                <a:lnTo>
                  <a:pt x="180" y="332"/>
                </a:lnTo>
                <a:lnTo>
                  <a:pt x="166" y="330"/>
                </a:lnTo>
                <a:lnTo>
                  <a:pt x="154" y="327"/>
                </a:lnTo>
                <a:lnTo>
                  <a:pt x="141" y="322"/>
                </a:lnTo>
                <a:lnTo>
                  <a:pt x="129" y="317"/>
                </a:lnTo>
                <a:lnTo>
                  <a:pt x="116" y="310"/>
                </a:lnTo>
                <a:lnTo>
                  <a:pt x="105" y="301"/>
                </a:lnTo>
                <a:lnTo>
                  <a:pt x="95" y="291"/>
                </a:lnTo>
                <a:lnTo>
                  <a:pt x="95" y="291"/>
                </a:lnTo>
                <a:lnTo>
                  <a:pt x="86" y="281"/>
                </a:lnTo>
                <a:lnTo>
                  <a:pt x="78" y="270"/>
                </a:lnTo>
                <a:lnTo>
                  <a:pt x="71" y="258"/>
                </a:lnTo>
                <a:lnTo>
                  <a:pt x="64" y="245"/>
                </a:lnTo>
                <a:lnTo>
                  <a:pt x="60" y="233"/>
                </a:lnTo>
                <a:lnTo>
                  <a:pt x="57" y="220"/>
                </a:lnTo>
                <a:lnTo>
                  <a:pt x="55" y="207"/>
                </a:lnTo>
                <a:lnTo>
                  <a:pt x="54" y="193"/>
                </a:lnTo>
                <a:lnTo>
                  <a:pt x="54" y="193"/>
                </a:lnTo>
                <a:lnTo>
                  <a:pt x="55" y="180"/>
                </a:lnTo>
                <a:lnTo>
                  <a:pt x="57" y="167"/>
                </a:lnTo>
                <a:lnTo>
                  <a:pt x="60" y="154"/>
                </a:lnTo>
                <a:lnTo>
                  <a:pt x="64" y="141"/>
                </a:lnTo>
                <a:lnTo>
                  <a:pt x="71" y="129"/>
                </a:lnTo>
                <a:lnTo>
                  <a:pt x="78" y="117"/>
                </a:lnTo>
                <a:lnTo>
                  <a:pt x="86" y="106"/>
                </a:lnTo>
                <a:lnTo>
                  <a:pt x="95" y="96"/>
                </a:lnTo>
                <a:lnTo>
                  <a:pt x="95" y="96"/>
                </a:lnTo>
                <a:lnTo>
                  <a:pt x="105" y="85"/>
                </a:lnTo>
                <a:lnTo>
                  <a:pt x="116" y="77"/>
                </a:lnTo>
                <a:lnTo>
                  <a:pt x="129" y="71"/>
                </a:lnTo>
                <a:lnTo>
                  <a:pt x="141" y="65"/>
                </a:lnTo>
                <a:lnTo>
                  <a:pt x="154" y="61"/>
                </a:lnTo>
                <a:lnTo>
                  <a:pt x="166" y="57"/>
                </a:lnTo>
                <a:lnTo>
                  <a:pt x="180" y="56"/>
                </a:lnTo>
                <a:lnTo>
                  <a:pt x="193" y="55"/>
                </a:lnTo>
                <a:lnTo>
                  <a:pt x="193" y="55"/>
                </a:lnTo>
                <a:lnTo>
                  <a:pt x="206" y="56"/>
                </a:lnTo>
                <a:lnTo>
                  <a:pt x="219" y="57"/>
                </a:lnTo>
                <a:lnTo>
                  <a:pt x="233" y="61"/>
                </a:lnTo>
                <a:lnTo>
                  <a:pt x="246" y="65"/>
                </a:lnTo>
                <a:lnTo>
                  <a:pt x="258" y="71"/>
                </a:lnTo>
                <a:lnTo>
                  <a:pt x="269" y="77"/>
                </a:lnTo>
                <a:lnTo>
                  <a:pt x="280" y="85"/>
                </a:lnTo>
                <a:lnTo>
                  <a:pt x="292" y="96"/>
                </a:lnTo>
                <a:lnTo>
                  <a:pt x="292" y="96"/>
                </a:lnTo>
                <a:lnTo>
                  <a:pt x="301" y="106"/>
                </a:lnTo>
                <a:lnTo>
                  <a:pt x="309" y="117"/>
                </a:lnTo>
                <a:lnTo>
                  <a:pt x="316" y="129"/>
                </a:lnTo>
                <a:lnTo>
                  <a:pt x="321" y="141"/>
                </a:lnTo>
                <a:lnTo>
                  <a:pt x="326" y="154"/>
                </a:lnTo>
                <a:lnTo>
                  <a:pt x="329" y="167"/>
                </a:lnTo>
                <a:lnTo>
                  <a:pt x="331" y="180"/>
                </a:lnTo>
                <a:lnTo>
                  <a:pt x="331" y="193"/>
                </a:lnTo>
                <a:lnTo>
                  <a:pt x="331" y="193"/>
                </a:lnTo>
                <a:lnTo>
                  <a:pt x="331" y="207"/>
                </a:lnTo>
                <a:lnTo>
                  <a:pt x="329" y="220"/>
                </a:lnTo>
                <a:lnTo>
                  <a:pt x="326" y="233"/>
                </a:lnTo>
                <a:lnTo>
                  <a:pt x="321" y="245"/>
                </a:lnTo>
                <a:lnTo>
                  <a:pt x="316" y="258"/>
                </a:lnTo>
                <a:lnTo>
                  <a:pt x="309" y="270"/>
                </a:lnTo>
                <a:lnTo>
                  <a:pt x="301" y="281"/>
                </a:lnTo>
                <a:lnTo>
                  <a:pt x="292" y="291"/>
                </a:lnTo>
                <a:lnTo>
                  <a:pt x="292" y="291"/>
                </a:lnTo>
                <a:lnTo>
                  <a:pt x="280" y="301"/>
                </a:lnTo>
                <a:lnTo>
                  <a:pt x="269" y="310"/>
                </a:lnTo>
                <a:lnTo>
                  <a:pt x="258" y="317"/>
                </a:lnTo>
                <a:lnTo>
                  <a:pt x="245" y="322"/>
                </a:lnTo>
                <a:lnTo>
                  <a:pt x="233" y="327"/>
                </a:lnTo>
                <a:lnTo>
                  <a:pt x="219" y="330"/>
                </a:lnTo>
                <a:lnTo>
                  <a:pt x="206" y="332"/>
                </a:lnTo>
                <a:lnTo>
                  <a:pt x="193" y="332"/>
                </a:lnTo>
                <a:lnTo>
                  <a:pt x="193" y="3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a typeface="ＭＳ Ｐゴシック" charset="0"/>
            </a:endParaRPr>
          </a:p>
        </p:txBody>
      </p:sp>
      <p:sp>
        <p:nvSpPr>
          <p:cNvPr id="18" name="TextBox 17"/>
          <p:cNvSpPr txBox="1"/>
          <p:nvPr/>
        </p:nvSpPr>
        <p:spPr>
          <a:xfrm>
            <a:off x="499836" y="373597"/>
            <a:ext cx="6976400" cy="799963"/>
          </a:xfrm>
          <a:prstGeom prst="rect">
            <a:avLst/>
          </a:prstGeom>
          <a:noFill/>
        </p:spPr>
        <p:txBody>
          <a:bodyPr wrap="square" lIns="0" tIns="0" rIns="0" bIns="0" rtlCol="0" anchor="t" anchorCtr="0">
            <a:spAutoFit/>
          </a:bodyPr>
          <a:lstStyle/>
          <a:p>
            <a:r>
              <a:rPr lang="en-GB" sz="2599" b="1" dirty="0">
                <a:solidFill>
                  <a:srgbClr val="4B4B4B"/>
                </a:solidFill>
                <a:latin typeface="EYInterstate Light" panose="02000506000000020004" pitchFamily="2" charset="0"/>
              </a:rPr>
              <a:t>Leading Practices: </a:t>
            </a:r>
          </a:p>
          <a:p>
            <a:r>
              <a:rPr lang="en-GB" sz="2599" dirty="0">
                <a:solidFill>
                  <a:srgbClr val="4B4B4B"/>
                </a:solidFill>
                <a:latin typeface="EYInterstate Light" panose="02000506000000020004" pitchFamily="2" charset="0"/>
              </a:rPr>
              <a:t>Manage Employee and Organizational Data </a:t>
            </a:r>
          </a:p>
        </p:txBody>
      </p:sp>
    </p:spTree>
    <p:extLst>
      <p:ext uri="{BB962C8B-B14F-4D97-AF65-F5344CB8AC3E}">
        <p14:creationId xmlns:p14="http://schemas.microsoft.com/office/powerpoint/2010/main" val="1385729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342894" y="4183558"/>
            <a:ext cx="11531600"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77" name="Pentagon 76"/>
          <p:cNvSpPr/>
          <p:nvPr/>
        </p:nvSpPr>
        <p:spPr>
          <a:xfrm>
            <a:off x="9172118" y="4836675"/>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2" name="Rectangle 61"/>
          <p:cNvSpPr/>
          <p:nvPr/>
        </p:nvSpPr>
        <p:spPr>
          <a:xfrm>
            <a:off x="327166" y="1616748"/>
            <a:ext cx="11531600" cy="2345423"/>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697640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Manage Employee Data</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34" name="Pentagon 33"/>
          <p:cNvSpPr/>
          <p:nvPr/>
        </p:nvSpPr>
        <p:spPr>
          <a:xfrm>
            <a:off x="8818964" y="229969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35" name="Pentagon 34"/>
          <p:cNvSpPr/>
          <p:nvPr/>
        </p:nvSpPr>
        <p:spPr>
          <a:xfrm>
            <a:off x="7380492" y="2299699"/>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36" name="Pentagon 35"/>
          <p:cNvSpPr/>
          <p:nvPr/>
        </p:nvSpPr>
        <p:spPr>
          <a:xfrm>
            <a:off x="5898914" y="2311278"/>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37" name="Pentagon 36"/>
          <p:cNvSpPr/>
          <p:nvPr/>
        </p:nvSpPr>
        <p:spPr>
          <a:xfrm>
            <a:off x="4521433" y="2311278"/>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38" name="Rectangle 37"/>
          <p:cNvSpPr/>
          <p:nvPr/>
        </p:nvSpPr>
        <p:spPr>
          <a:xfrm>
            <a:off x="525773" y="1605894"/>
            <a:ext cx="3995659" cy="4120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a:solidFill>
                  <a:schemeClr val="tx1"/>
                </a:solidFill>
                <a:latin typeface="EYInterstate Light" panose="02000506000000020004" pitchFamily="2" charset="0"/>
              </a:rPr>
              <a:t>Core </a:t>
            </a:r>
            <a:r>
              <a:rPr lang="en-CA" sz="1400" b="1" smtClean="0">
                <a:solidFill>
                  <a:schemeClr val="tx1"/>
                </a:solidFill>
                <a:latin typeface="EYInterstate Light" panose="02000506000000020004" pitchFamily="2" charset="0"/>
              </a:rPr>
              <a:t>Record</a:t>
            </a:r>
            <a:endParaRPr lang="en-CA" sz="1400" b="1" dirty="0">
              <a:solidFill>
                <a:schemeClr val="tx1"/>
              </a:solidFill>
              <a:latin typeface="EYInterstate Light" panose="02000506000000020004" pitchFamily="2" charset="0"/>
            </a:endParaRPr>
          </a:p>
        </p:txBody>
      </p:sp>
      <p:cxnSp>
        <p:nvCxnSpPr>
          <p:cNvPr id="39" name="Straight Connector 38"/>
          <p:cNvCxnSpPr/>
          <p:nvPr/>
        </p:nvCxnSpPr>
        <p:spPr>
          <a:xfrm>
            <a:off x="617421" y="1958343"/>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0" name="Pentagon 39"/>
          <p:cNvSpPr/>
          <p:nvPr/>
        </p:nvSpPr>
        <p:spPr>
          <a:xfrm>
            <a:off x="2948948" y="2311278"/>
            <a:ext cx="2509161"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41" name="Pentagon 40"/>
          <p:cNvSpPr/>
          <p:nvPr/>
        </p:nvSpPr>
        <p:spPr>
          <a:xfrm>
            <a:off x="1828958" y="2299699"/>
            <a:ext cx="2251670"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42" name="Pentagon 41"/>
          <p:cNvSpPr/>
          <p:nvPr/>
        </p:nvSpPr>
        <p:spPr>
          <a:xfrm>
            <a:off x="826136" y="2311278"/>
            <a:ext cx="1884529" cy="1454759"/>
          </a:xfrm>
          <a:prstGeom prst="homePlate">
            <a:avLst/>
          </a:prstGeom>
          <a:solidFill>
            <a:srgbClr val="C0C0C0"/>
          </a:solidFill>
          <a:ln w="57150" cap="flat" cmpd="sng" algn="ctr">
            <a:solidFill>
              <a:srgbClr val="FFFFFF"/>
            </a:solidFill>
            <a:prstDash val="solid"/>
          </a:ln>
          <a:effectLst/>
        </p:spPr>
        <p:txBody>
          <a:bodyPr rtlCol="0" anchor="t" anchorCtr="0"/>
          <a:lstStyle/>
          <a:p>
            <a:pPr lvl="0" algn="ctr">
              <a:defRPr/>
            </a:pPr>
            <a:endParaRPr lang="en-CA" sz="1200" kern="0" dirty="0">
              <a:solidFill>
                <a:srgbClr val="000000"/>
              </a:solidFill>
            </a:endParaRPr>
          </a:p>
        </p:txBody>
      </p:sp>
      <p:sp>
        <p:nvSpPr>
          <p:cNvPr id="43" name="TextBox 42"/>
          <p:cNvSpPr txBox="1"/>
          <p:nvPr/>
        </p:nvSpPr>
        <p:spPr>
          <a:xfrm>
            <a:off x="1064418" y="2929349"/>
            <a:ext cx="1291258"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Initiate job change request</a:t>
            </a:r>
          </a:p>
        </p:txBody>
      </p:sp>
      <p:sp>
        <p:nvSpPr>
          <p:cNvPr id="44" name="TextBox 43"/>
          <p:cNvSpPr txBox="1"/>
          <p:nvPr/>
        </p:nvSpPr>
        <p:spPr>
          <a:xfrm>
            <a:off x="2840658" y="2756815"/>
            <a:ext cx="915031" cy="612475"/>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Process employee personal data change</a:t>
            </a:r>
          </a:p>
        </p:txBody>
      </p:sp>
      <p:sp>
        <p:nvSpPr>
          <p:cNvPr id="45" name="TextBox 44"/>
          <p:cNvSpPr txBox="1"/>
          <p:nvPr/>
        </p:nvSpPr>
        <p:spPr>
          <a:xfrm>
            <a:off x="4149135" y="2869934"/>
            <a:ext cx="1045024"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leave of absence</a:t>
            </a:r>
          </a:p>
        </p:txBody>
      </p:sp>
      <p:sp>
        <p:nvSpPr>
          <p:cNvPr id="46" name="TextBox 45"/>
          <p:cNvSpPr txBox="1"/>
          <p:nvPr/>
        </p:nvSpPr>
        <p:spPr>
          <a:xfrm>
            <a:off x="5496766" y="2876304"/>
            <a:ext cx="1178973"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Monitor leave of absence</a:t>
            </a:r>
          </a:p>
        </p:txBody>
      </p:sp>
      <p:sp>
        <p:nvSpPr>
          <p:cNvPr id="47" name="TextBox 46"/>
          <p:cNvSpPr txBox="1"/>
          <p:nvPr/>
        </p:nvSpPr>
        <p:spPr>
          <a:xfrm>
            <a:off x="6978345" y="2828756"/>
            <a:ext cx="1281802"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return from leave of absence</a:t>
            </a:r>
          </a:p>
        </p:txBody>
      </p:sp>
      <p:sp>
        <p:nvSpPr>
          <p:cNvPr id="48" name="TextBox 47"/>
          <p:cNvSpPr txBox="1"/>
          <p:nvPr/>
        </p:nvSpPr>
        <p:spPr>
          <a:xfrm>
            <a:off x="8408074" y="2895579"/>
            <a:ext cx="1316662"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employee file</a:t>
            </a:r>
          </a:p>
        </p:txBody>
      </p:sp>
      <p:sp>
        <p:nvSpPr>
          <p:cNvPr id="49" name="TextBox 48"/>
          <p:cNvSpPr txBox="1"/>
          <p:nvPr/>
        </p:nvSpPr>
        <p:spPr>
          <a:xfrm>
            <a:off x="9975603" y="2895579"/>
            <a:ext cx="863175"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Data stewardship</a:t>
            </a:r>
          </a:p>
        </p:txBody>
      </p:sp>
      <p:sp>
        <p:nvSpPr>
          <p:cNvPr id="52" name="Rectangle 51"/>
          <p:cNvSpPr/>
          <p:nvPr/>
        </p:nvSpPr>
        <p:spPr>
          <a:xfrm>
            <a:off x="525774" y="4241027"/>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a:solidFill>
                  <a:schemeClr val="tx1"/>
                </a:solidFill>
                <a:latin typeface="EYInterstate Light" panose="02000506000000020004" pitchFamily="2" charset="0"/>
              </a:rPr>
              <a:t>Workforce </a:t>
            </a:r>
            <a:r>
              <a:rPr lang="en-CA" sz="1400" b="1" smtClean="0">
                <a:solidFill>
                  <a:schemeClr val="tx1"/>
                </a:solidFill>
                <a:latin typeface="EYInterstate Light" panose="02000506000000020004" pitchFamily="2" charset="0"/>
              </a:rPr>
              <a:t>Management </a:t>
            </a:r>
            <a:endParaRPr lang="en-CA" sz="1400" b="1" dirty="0">
              <a:solidFill>
                <a:schemeClr val="tx1"/>
              </a:solidFill>
              <a:latin typeface="EYInterstate Light" panose="02000506000000020004" pitchFamily="2" charset="0"/>
            </a:endParaRPr>
          </a:p>
        </p:txBody>
      </p:sp>
      <p:cxnSp>
        <p:nvCxnSpPr>
          <p:cNvPr id="53" name="Straight Connector 52"/>
          <p:cNvCxnSpPr/>
          <p:nvPr/>
        </p:nvCxnSpPr>
        <p:spPr>
          <a:xfrm>
            <a:off x="617421" y="4593475"/>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63" name="Pentagon 62"/>
          <p:cNvSpPr/>
          <p:nvPr/>
        </p:nvSpPr>
        <p:spPr>
          <a:xfrm>
            <a:off x="7880327" y="4836677"/>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4" name="Pentagon 63"/>
          <p:cNvSpPr/>
          <p:nvPr/>
        </p:nvSpPr>
        <p:spPr>
          <a:xfrm>
            <a:off x="6571124" y="4836675"/>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5" name="Pentagon 64"/>
          <p:cNvSpPr/>
          <p:nvPr/>
        </p:nvSpPr>
        <p:spPr>
          <a:xfrm>
            <a:off x="5294849" y="484825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6" name="Pentagon 65"/>
          <p:cNvSpPr/>
          <p:nvPr/>
        </p:nvSpPr>
        <p:spPr>
          <a:xfrm>
            <a:off x="4139418" y="4848256"/>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7" name="Pentagon 66"/>
          <p:cNvSpPr/>
          <p:nvPr/>
        </p:nvSpPr>
        <p:spPr>
          <a:xfrm>
            <a:off x="2740234" y="484825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8" name="Pentagon 67"/>
          <p:cNvSpPr/>
          <p:nvPr/>
        </p:nvSpPr>
        <p:spPr>
          <a:xfrm>
            <a:off x="1620244" y="4836677"/>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9" name="Pentagon 68"/>
          <p:cNvSpPr/>
          <p:nvPr/>
        </p:nvSpPr>
        <p:spPr>
          <a:xfrm>
            <a:off x="840454" y="4848256"/>
            <a:ext cx="1661497" cy="1454759"/>
          </a:xfrm>
          <a:prstGeom prst="homePlate">
            <a:avLst/>
          </a:prstGeom>
          <a:solidFill>
            <a:srgbClr val="FFE600"/>
          </a:solidFill>
          <a:ln w="57150" cap="flat" cmpd="sng" algn="ctr">
            <a:solidFill>
              <a:srgbClr val="FFFFFF"/>
            </a:solidFill>
            <a:prstDash val="solid"/>
          </a:ln>
          <a:effectLst/>
        </p:spPr>
        <p:txBody>
          <a:bodyPr rtlCol="0" anchor="t" anchorCtr="0"/>
          <a:lstStyle/>
          <a:p>
            <a:pPr lvl="0" algn="ctr">
              <a:defRPr/>
            </a:pPr>
            <a:endParaRPr lang="en-CA" sz="1200" kern="0" dirty="0">
              <a:solidFill>
                <a:srgbClr val="000000"/>
              </a:solidFill>
            </a:endParaRPr>
          </a:p>
        </p:txBody>
      </p:sp>
      <p:sp>
        <p:nvSpPr>
          <p:cNvPr id="70" name="TextBox 69"/>
          <p:cNvSpPr txBox="1"/>
          <p:nvPr/>
        </p:nvSpPr>
        <p:spPr>
          <a:xfrm>
            <a:off x="861550" y="5303385"/>
            <a:ext cx="1291258" cy="612475"/>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Establish and maintain organization structure</a:t>
            </a:r>
          </a:p>
        </p:txBody>
      </p:sp>
      <p:sp>
        <p:nvSpPr>
          <p:cNvPr id="71" name="TextBox 70"/>
          <p:cNvSpPr txBox="1"/>
          <p:nvPr/>
        </p:nvSpPr>
        <p:spPr>
          <a:xfrm>
            <a:off x="2538291" y="5279344"/>
            <a:ext cx="1044529" cy="612475"/>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Establish and define positions during annual budget cycle</a:t>
            </a:r>
          </a:p>
        </p:txBody>
      </p:sp>
      <p:sp>
        <p:nvSpPr>
          <p:cNvPr id="72" name="TextBox 71"/>
          <p:cNvSpPr txBox="1"/>
          <p:nvPr/>
        </p:nvSpPr>
        <p:spPr>
          <a:xfrm>
            <a:off x="3791578" y="5137917"/>
            <a:ext cx="1050871" cy="883319"/>
          </a:xfrm>
          <a:prstGeom prst="rect">
            <a:avLst/>
          </a:prstGeom>
          <a:noFill/>
        </p:spPr>
        <p:txBody>
          <a:bodyPr wrap="square" lIns="0" tIns="36576" rIns="0" bIns="0" rtlCol="0" anchor="ctr">
            <a:spAutoFit/>
          </a:bodyPr>
          <a:lstStyle/>
          <a:p>
            <a:pPr algn="ctr"/>
            <a:r>
              <a:rPr lang="en-CA" sz="1100" b="1" dirty="0">
                <a:solidFill>
                  <a:schemeClr val="bg1">
                    <a:lumMod val="50000"/>
                  </a:schemeClr>
                </a:solidFill>
                <a:latin typeface="EYInterstate Light" panose="02000506000000020004" pitchFamily="2" charset="0"/>
              </a:rPr>
              <a:t>Establish and define headcount outside of budgetary cycle</a:t>
            </a:r>
          </a:p>
        </p:txBody>
      </p:sp>
      <p:sp>
        <p:nvSpPr>
          <p:cNvPr id="73" name="TextBox 72"/>
          <p:cNvSpPr txBox="1"/>
          <p:nvPr/>
        </p:nvSpPr>
        <p:spPr>
          <a:xfrm>
            <a:off x="5312924" y="5401701"/>
            <a:ext cx="884430"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Create position</a:t>
            </a:r>
          </a:p>
        </p:txBody>
      </p:sp>
      <p:sp>
        <p:nvSpPr>
          <p:cNvPr id="74" name="TextBox 73"/>
          <p:cNvSpPr txBox="1"/>
          <p:nvPr/>
        </p:nvSpPr>
        <p:spPr>
          <a:xfrm>
            <a:off x="6617502" y="5351285"/>
            <a:ext cx="940382"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Identify jobs and job descriptions</a:t>
            </a:r>
          </a:p>
        </p:txBody>
      </p:sp>
      <p:sp>
        <p:nvSpPr>
          <p:cNvPr id="75" name="TextBox 74"/>
          <p:cNvSpPr txBox="1"/>
          <p:nvPr/>
        </p:nvSpPr>
        <p:spPr>
          <a:xfrm>
            <a:off x="7724029" y="5485225"/>
            <a:ext cx="1316662" cy="180819"/>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Edit position</a:t>
            </a:r>
          </a:p>
        </p:txBody>
      </p:sp>
      <p:sp>
        <p:nvSpPr>
          <p:cNvPr id="76" name="TextBox 75"/>
          <p:cNvSpPr txBox="1"/>
          <p:nvPr/>
        </p:nvSpPr>
        <p:spPr>
          <a:xfrm>
            <a:off x="9210369" y="5257818"/>
            <a:ext cx="863175" cy="612475"/>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Determine and monitor open positions</a:t>
            </a:r>
          </a:p>
        </p:txBody>
      </p:sp>
      <p:sp>
        <p:nvSpPr>
          <p:cNvPr id="78" name="TextBox 77"/>
          <p:cNvSpPr txBox="1"/>
          <p:nvPr/>
        </p:nvSpPr>
        <p:spPr>
          <a:xfrm>
            <a:off x="10480420" y="5341339"/>
            <a:ext cx="949326"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mass organizational changes</a:t>
            </a:r>
          </a:p>
        </p:txBody>
      </p:sp>
    </p:spTree>
    <p:extLst>
      <p:ext uri="{BB962C8B-B14F-4D97-AF65-F5344CB8AC3E}">
        <p14:creationId xmlns:p14="http://schemas.microsoft.com/office/powerpoint/2010/main" val="3278972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42894" y="4183558"/>
            <a:ext cx="11531600"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69" name="Pentagon 68"/>
          <p:cNvSpPr/>
          <p:nvPr/>
        </p:nvSpPr>
        <p:spPr>
          <a:xfrm>
            <a:off x="9386431" y="487872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9058392"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Manage Employee Data Continued</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25" name="Pentagon 24"/>
          <p:cNvSpPr/>
          <p:nvPr/>
        </p:nvSpPr>
        <p:spPr>
          <a:xfrm>
            <a:off x="8375964" y="487872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35" name="Rectangle 34"/>
          <p:cNvSpPr/>
          <p:nvPr/>
        </p:nvSpPr>
        <p:spPr>
          <a:xfrm>
            <a:off x="327166" y="1616748"/>
            <a:ext cx="5402948" cy="2345423"/>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0" name="Rectangle 39"/>
          <p:cNvSpPr/>
          <p:nvPr/>
        </p:nvSpPr>
        <p:spPr>
          <a:xfrm>
            <a:off x="525774" y="1605895"/>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chemeClr val="tx1"/>
                </a:solidFill>
                <a:latin typeface="EYInterstate Light" panose="02000506000000020004" pitchFamily="2" charset="0"/>
              </a:rPr>
              <a:t>Workforce Planning</a:t>
            </a:r>
          </a:p>
        </p:txBody>
      </p:sp>
      <p:cxnSp>
        <p:nvCxnSpPr>
          <p:cNvPr id="41" name="Straight Connector 40"/>
          <p:cNvCxnSpPr/>
          <p:nvPr/>
        </p:nvCxnSpPr>
        <p:spPr>
          <a:xfrm>
            <a:off x="617421" y="1958343"/>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2" name="Pentagon 41"/>
          <p:cNvSpPr/>
          <p:nvPr/>
        </p:nvSpPr>
        <p:spPr>
          <a:xfrm>
            <a:off x="2948948" y="2311278"/>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43" name="Pentagon 42"/>
          <p:cNvSpPr/>
          <p:nvPr/>
        </p:nvSpPr>
        <p:spPr>
          <a:xfrm>
            <a:off x="1828958" y="2299699"/>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44" name="Pentagon 43"/>
          <p:cNvSpPr/>
          <p:nvPr/>
        </p:nvSpPr>
        <p:spPr>
          <a:xfrm>
            <a:off x="826136" y="2311278"/>
            <a:ext cx="1884529" cy="1454759"/>
          </a:xfrm>
          <a:prstGeom prst="homePlate">
            <a:avLst/>
          </a:prstGeom>
          <a:solidFill>
            <a:srgbClr val="C0C0C0"/>
          </a:solidFill>
          <a:ln w="57150" cap="flat" cmpd="sng" algn="ctr">
            <a:solidFill>
              <a:srgbClr val="FFFFFF"/>
            </a:solidFill>
            <a:prstDash val="solid"/>
          </a:ln>
          <a:effectLst/>
        </p:spPr>
        <p:txBody>
          <a:bodyPr rtlCol="0" anchor="t" anchorCtr="0"/>
          <a:lstStyle/>
          <a:p>
            <a:pPr lvl="0" algn="ctr">
              <a:defRPr/>
            </a:pPr>
            <a:endParaRPr lang="en-CA" sz="1200" kern="0" dirty="0">
              <a:solidFill>
                <a:srgbClr val="000000"/>
              </a:solidFill>
            </a:endParaRPr>
          </a:p>
        </p:txBody>
      </p:sp>
      <p:sp>
        <p:nvSpPr>
          <p:cNvPr id="45" name="TextBox 44"/>
          <p:cNvSpPr txBox="1"/>
          <p:nvPr/>
        </p:nvSpPr>
        <p:spPr>
          <a:xfrm>
            <a:off x="1064418" y="2929349"/>
            <a:ext cx="1291258"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start of year planning</a:t>
            </a:r>
          </a:p>
        </p:txBody>
      </p:sp>
      <p:sp>
        <p:nvSpPr>
          <p:cNvPr id="46" name="TextBox 45"/>
          <p:cNvSpPr txBox="1"/>
          <p:nvPr/>
        </p:nvSpPr>
        <p:spPr>
          <a:xfrm>
            <a:off x="2840658" y="2828756"/>
            <a:ext cx="915031"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Perform year-end evaluations</a:t>
            </a:r>
          </a:p>
        </p:txBody>
      </p:sp>
      <p:sp>
        <p:nvSpPr>
          <p:cNvPr id="47" name="TextBox 46"/>
          <p:cNvSpPr txBox="1"/>
          <p:nvPr/>
        </p:nvSpPr>
        <p:spPr>
          <a:xfrm>
            <a:off x="4149135" y="2797991"/>
            <a:ext cx="1045024"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Maintain ongoing demand</a:t>
            </a:r>
          </a:p>
        </p:txBody>
      </p:sp>
      <p:sp>
        <p:nvSpPr>
          <p:cNvPr id="52" name="Rectangle 51"/>
          <p:cNvSpPr/>
          <p:nvPr/>
        </p:nvSpPr>
        <p:spPr>
          <a:xfrm>
            <a:off x="525774" y="4241027"/>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chemeClr val="tx1"/>
                </a:solidFill>
                <a:latin typeface="EYInterstate Light" panose="02000506000000020004" pitchFamily="2" charset="0"/>
              </a:rPr>
              <a:t>Benefit Data</a:t>
            </a:r>
          </a:p>
        </p:txBody>
      </p:sp>
      <p:cxnSp>
        <p:nvCxnSpPr>
          <p:cNvPr id="53" name="Straight Connector 52"/>
          <p:cNvCxnSpPr/>
          <p:nvPr/>
        </p:nvCxnSpPr>
        <p:spPr>
          <a:xfrm>
            <a:off x="617421" y="4593475"/>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54" name="Pentagon 53"/>
          <p:cNvSpPr/>
          <p:nvPr/>
        </p:nvSpPr>
        <p:spPr>
          <a:xfrm>
            <a:off x="7155151" y="487872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55" name="Pentagon 54"/>
          <p:cNvSpPr/>
          <p:nvPr/>
        </p:nvSpPr>
        <p:spPr>
          <a:xfrm>
            <a:off x="5917413" y="4878729"/>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56" name="Pentagon 55"/>
          <p:cNvSpPr/>
          <p:nvPr/>
        </p:nvSpPr>
        <p:spPr>
          <a:xfrm>
            <a:off x="4736263" y="487872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57" name="Pentagon 56"/>
          <p:cNvSpPr/>
          <p:nvPr/>
        </p:nvSpPr>
        <p:spPr>
          <a:xfrm>
            <a:off x="3660272" y="4890308"/>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58" name="Pentagon 57"/>
          <p:cNvSpPr/>
          <p:nvPr/>
        </p:nvSpPr>
        <p:spPr>
          <a:xfrm>
            <a:off x="2227102" y="4890308"/>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59" name="Pentagon 58"/>
          <p:cNvSpPr/>
          <p:nvPr/>
        </p:nvSpPr>
        <p:spPr>
          <a:xfrm>
            <a:off x="1225221" y="4890308"/>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latin typeface="Arial"/>
            </a:endParaRPr>
          </a:p>
        </p:txBody>
      </p:sp>
      <p:sp>
        <p:nvSpPr>
          <p:cNvPr id="60" name="Pentagon 59"/>
          <p:cNvSpPr/>
          <p:nvPr/>
        </p:nvSpPr>
        <p:spPr>
          <a:xfrm>
            <a:off x="617422" y="4890310"/>
            <a:ext cx="1661497" cy="1454759"/>
          </a:xfrm>
          <a:prstGeom prst="homePlate">
            <a:avLst/>
          </a:prstGeom>
          <a:solidFill>
            <a:schemeClr val="accent2"/>
          </a:solidFill>
          <a:ln w="57150" cap="flat" cmpd="sng" algn="ctr">
            <a:solidFill>
              <a:srgbClr val="FFFFFF"/>
            </a:solidFill>
            <a:prstDash val="solid"/>
          </a:ln>
          <a:effectLst/>
        </p:spPr>
        <p:txBody>
          <a:bodyPr rtlCol="0" anchor="t" anchorCtr="0"/>
          <a:lstStyle/>
          <a:p>
            <a:pPr lvl="0" algn="ctr">
              <a:defRPr/>
            </a:pPr>
            <a:endParaRPr lang="en-CA" sz="1200" kern="0" dirty="0">
              <a:solidFill>
                <a:srgbClr val="000000"/>
              </a:solidFill>
            </a:endParaRPr>
          </a:p>
        </p:txBody>
      </p:sp>
      <p:sp>
        <p:nvSpPr>
          <p:cNvPr id="61" name="TextBox 60"/>
          <p:cNvSpPr txBox="1"/>
          <p:nvPr/>
        </p:nvSpPr>
        <p:spPr>
          <a:xfrm>
            <a:off x="638518" y="5489323"/>
            <a:ext cx="1291258"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benefit enrollment</a:t>
            </a:r>
          </a:p>
        </p:txBody>
      </p:sp>
      <p:sp>
        <p:nvSpPr>
          <p:cNvPr id="62" name="TextBox 61"/>
          <p:cNvSpPr txBox="1"/>
          <p:nvPr/>
        </p:nvSpPr>
        <p:spPr>
          <a:xfrm>
            <a:off x="2233720" y="5321397"/>
            <a:ext cx="1044529" cy="612475"/>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Administer flexible spending accounts</a:t>
            </a:r>
          </a:p>
        </p:txBody>
      </p:sp>
      <p:sp>
        <p:nvSpPr>
          <p:cNvPr id="63" name="TextBox 62"/>
          <p:cNvSpPr txBox="1"/>
          <p:nvPr/>
        </p:nvSpPr>
        <p:spPr>
          <a:xfrm>
            <a:off x="3507957" y="5418364"/>
            <a:ext cx="1050871" cy="375487"/>
          </a:xfrm>
          <a:prstGeom prst="rect">
            <a:avLst/>
          </a:prstGeom>
          <a:noFill/>
        </p:spPr>
        <p:txBody>
          <a:bodyPr wrap="square" lIns="0" tIns="36576" rIns="0" bIns="0" rtlCol="0" anchor="ctr">
            <a:spAutoFit/>
          </a:bodyPr>
          <a:lstStyle/>
          <a:p>
            <a:pPr algn="ctr"/>
            <a:r>
              <a:rPr lang="en-CA" sz="1100" b="1" dirty="0">
                <a:solidFill>
                  <a:schemeClr val="bg1">
                    <a:lumMod val="50000"/>
                  </a:schemeClr>
                </a:solidFill>
                <a:latin typeface="EYInterstate Light" panose="02000506000000020004" pitchFamily="2" charset="0"/>
              </a:rPr>
              <a:t>Administer disability claims</a:t>
            </a:r>
          </a:p>
        </p:txBody>
      </p:sp>
      <p:sp>
        <p:nvSpPr>
          <p:cNvPr id="64" name="TextBox 63"/>
          <p:cNvSpPr txBox="1"/>
          <p:nvPr/>
        </p:nvSpPr>
        <p:spPr>
          <a:xfrm>
            <a:off x="4845684" y="5345437"/>
            <a:ext cx="884430"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Process benefits terminations</a:t>
            </a:r>
          </a:p>
        </p:txBody>
      </p:sp>
      <p:sp>
        <p:nvSpPr>
          <p:cNvPr id="65" name="TextBox 64"/>
          <p:cNvSpPr txBox="1"/>
          <p:nvPr/>
        </p:nvSpPr>
        <p:spPr>
          <a:xfrm>
            <a:off x="6127606" y="5371811"/>
            <a:ext cx="940382"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Perform benefits reporting</a:t>
            </a:r>
          </a:p>
        </p:txBody>
      </p:sp>
      <p:sp>
        <p:nvSpPr>
          <p:cNvPr id="66" name="TextBox 65"/>
          <p:cNvSpPr txBox="1"/>
          <p:nvPr/>
        </p:nvSpPr>
        <p:spPr>
          <a:xfrm>
            <a:off x="7234501" y="5418363"/>
            <a:ext cx="1062113" cy="324704"/>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Maintain eligibility</a:t>
            </a:r>
          </a:p>
        </p:txBody>
      </p:sp>
      <p:sp>
        <p:nvSpPr>
          <p:cNvPr id="67" name="TextBox 66"/>
          <p:cNvSpPr txBox="1"/>
          <p:nvPr/>
        </p:nvSpPr>
        <p:spPr>
          <a:xfrm>
            <a:off x="8548675" y="5350840"/>
            <a:ext cx="863175"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Exchange data with providers</a:t>
            </a:r>
          </a:p>
        </p:txBody>
      </p:sp>
      <p:sp>
        <p:nvSpPr>
          <p:cNvPr id="68" name="TextBox 67"/>
          <p:cNvSpPr txBox="1"/>
          <p:nvPr/>
        </p:nvSpPr>
        <p:spPr>
          <a:xfrm>
            <a:off x="9702756" y="5358423"/>
            <a:ext cx="949326"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provider payments</a:t>
            </a:r>
          </a:p>
        </p:txBody>
      </p:sp>
      <p:sp>
        <p:nvSpPr>
          <p:cNvPr id="71" name="TextBox 70"/>
          <p:cNvSpPr txBox="1"/>
          <p:nvPr/>
        </p:nvSpPr>
        <p:spPr>
          <a:xfrm>
            <a:off x="10866300" y="5332211"/>
            <a:ext cx="812265" cy="468590"/>
          </a:xfrm>
          <a:prstGeom prst="rect">
            <a:avLst/>
          </a:prstGeom>
          <a:noFill/>
        </p:spPr>
        <p:txBody>
          <a:bodyPr wrap="square" lIns="0" tIns="36576" rIns="0" bIns="0" rtlCol="0" anchor="ctr">
            <a:spAutoFit/>
          </a:bodyPr>
          <a:lstStyle/>
          <a:p>
            <a:pPr algn="ctr">
              <a:lnSpc>
                <a:spcPct val="85000"/>
              </a:lnSpc>
              <a:spcAft>
                <a:spcPts val="600"/>
              </a:spcAft>
              <a:buClr>
                <a:schemeClr val="accent2"/>
              </a:buClr>
              <a:buSzPct val="70000"/>
            </a:pPr>
            <a:r>
              <a:rPr lang="en-CA" sz="1100" b="1" dirty="0">
                <a:solidFill>
                  <a:schemeClr val="bg1">
                    <a:lumMod val="50000"/>
                  </a:schemeClr>
                </a:solidFill>
                <a:latin typeface="EYInterstate Light" panose="02000506000000020004" pitchFamily="2" charset="0"/>
              </a:rPr>
              <a:t>Manage employee life events</a:t>
            </a:r>
          </a:p>
        </p:txBody>
      </p:sp>
      <p:sp>
        <p:nvSpPr>
          <p:cNvPr id="38" name="Rectangle 1"/>
          <p:cNvSpPr/>
          <p:nvPr/>
        </p:nvSpPr>
        <p:spPr>
          <a:xfrm>
            <a:off x="8171390" y="1600612"/>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9" name="TextBox 2"/>
          <p:cNvSpPr txBox="1"/>
          <p:nvPr/>
        </p:nvSpPr>
        <p:spPr>
          <a:xfrm>
            <a:off x="8171390" y="1684326"/>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48" name="Rectangle 3"/>
          <p:cNvSpPr/>
          <p:nvPr/>
        </p:nvSpPr>
        <p:spPr>
          <a:xfrm>
            <a:off x="8328607" y="2129665"/>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9" name="Rectangle 4"/>
          <p:cNvSpPr/>
          <p:nvPr/>
        </p:nvSpPr>
        <p:spPr>
          <a:xfrm>
            <a:off x="8328607" y="2575004"/>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3085612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4411" t="9340" r="51" b="10111"/>
          <a:stretch/>
        </p:blipFill>
        <p:spPr>
          <a:xfrm>
            <a:off x="-43543" y="0"/>
            <a:ext cx="12260943" cy="6886020"/>
          </a:xfrm>
          <a:prstGeom prst="rect">
            <a:avLst/>
          </a:prstGeom>
        </p:spPr>
      </p:pic>
      <p:sp>
        <p:nvSpPr>
          <p:cNvPr id="16" name="Freeform 15"/>
          <p:cNvSpPr/>
          <p:nvPr/>
        </p:nvSpPr>
        <p:spPr>
          <a:xfrm flipH="1">
            <a:off x="9816808"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flipH="1">
            <a:off x="10745494" y="38462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18" name="Freeform 17"/>
          <p:cNvSpPr/>
          <p:nvPr/>
        </p:nvSpPr>
        <p:spPr>
          <a:xfrm>
            <a:off x="8494061"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flipH="1">
            <a:off x="8667096"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1" name="Freeform 20"/>
          <p:cNvSpPr/>
          <p:nvPr/>
        </p:nvSpPr>
        <p:spPr>
          <a:xfrm>
            <a:off x="5914835" y="3019592"/>
            <a:ext cx="204396" cy="3861996"/>
          </a:xfrm>
          <a:custGeom>
            <a:avLst/>
            <a:gdLst>
              <a:gd name="connsiteX0" fmla="*/ 204396 w 204396"/>
              <a:gd name="connsiteY0" fmla="*/ 3861996 h 3861996"/>
              <a:gd name="connsiteX1" fmla="*/ 204396 w 204396"/>
              <a:gd name="connsiteY1" fmla="*/ 204396 h 3861996"/>
              <a:gd name="connsiteX2" fmla="*/ 0 w 204396"/>
              <a:gd name="connsiteY2" fmla="*/ 0 h 3861996"/>
            </a:gdLst>
            <a:ahLst/>
            <a:cxnLst>
              <a:cxn ang="0">
                <a:pos x="connsiteX0" y="connsiteY0"/>
              </a:cxn>
              <a:cxn ang="0">
                <a:pos x="connsiteX1" y="connsiteY1"/>
              </a:cxn>
              <a:cxn ang="0">
                <a:pos x="connsiteX2" y="connsiteY2"/>
              </a:cxn>
            </a:cxnLst>
            <a:rect l="l" t="t" r="r" b="b"/>
            <a:pathLst>
              <a:path w="204396" h="3861996">
                <a:moveTo>
                  <a:pt x="204396" y="3861996"/>
                </a:moveTo>
                <a:lnTo>
                  <a:pt x="204396" y="204396"/>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flipH="1">
            <a:off x="5635434" y="2740191"/>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4" name="Oval 23"/>
          <p:cNvSpPr/>
          <p:nvPr/>
        </p:nvSpPr>
        <p:spPr>
          <a:xfrm>
            <a:off x="4490201"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6" name="Freeform 25"/>
          <p:cNvSpPr/>
          <p:nvPr/>
        </p:nvSpPr>
        <p:spPr>
          <a:xfrm>
            <a:off x="4780200"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reeform 28"/>
          <p:cNvSpPr/>
          <p:nvPr/>
        </p:nvSpPr>
        <p:spPr>
          <a:xfrm flipH="1">
            <a:off x="3520403"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6845197"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28" name="Freeform 27"/>
          <p:cNvSpPr/>
          <p:nvPr/>
        </p:nvSpPr>
        <p:spPr>
          <a:xfrm>
            <a:off x="7135196"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30"/>
          <p:cNvSpPr/>
          <p:nvPr/>
        </p:nvSpPr>
        <p:spPr>
          <a:xfrm>
            <a:off x="1555132"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Freeform 36"/>
          <p:cNvSpPr/>
          <p:nvPr/>
        </p:nvSpPr>
        <p:spPr>
          <a:xfrm rot="10800000">
            <a:off x="-55426" y="-13271"/>
            <a:ext cx="12276000" cy="1786595"/>
          </a:xfrm>
          <a:custGeom>
            <a:avLst/>
            <a:gdLst>
              <a:gd name="connsiteX0" fmla="*/ 12198350 w 12217400"/>
              <a:gd name="connsiteY0" fmla="*/ 1786595 h 1786595"/>
              <a:gd name="connsiteX1" fmla="*/ 0 w 12217400"/>
              <a:gd name="connsiteY1" fmla="*/ 1786595 h 1786595"/>
              <a:gd name="connsiteX2" fmla="*/ 0 w 12217400"/>
              <a:gd name="connsiteY2" fmla="*/ 1017981 h 1786595"/>
              <a:gd name="connsiteX3" fmla="*/ 0 w 12217400"/>
              <a:gd name="connsiteY3" fmla="*/ 1013092 h 1786595"/>
              <a:gd name="connsiteX4" fmla="*/ 0 w 12217400"/>
              <a:gd name="connsiteY4" fmla="*/ 0 h 1786595"/>
              <a:gd name="connsiteX5" fmla="*/ 12158724 w 12217400"/>
              <a:gd name="connsiteY5" fmla="*/ 1013092 h 1786595"/>
              <a:gd name="connsiteX6" fmla="*/ 12198350 w 12217400"/>
              <a:gd name="connsiteY6" fmla="*/ 1013092 h 1786595"/>
              <a:gd name="connsiteX7" fmla="*/ 12198350 w 12217400"/>
              <a:gd name="connsiteY7" fmla="*/ 1016394 h 1786595"/>
              <a:gd name="connsiteX8" fmla="*/ 12217400 w 12217400"/>
              <a:gd name="connsiteY8" fmla="*/ 1017981 h 1786595"/>
              <a:gd name="connsiteX9" fmla="*/ 12198350 w 12217400"/>
              <a:gd name="connsiteY9" fmla="*/ 1017981 h 17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7400" h="1786595">
                <a:moveTo>
                  <a:pt x="12198350" y="1786595"/>
                </a:moveTo>
                <a:lnTo>
                  <a:pt x="0" y="1786595"/>
                </a:lnTo>
                <a:lnTo>
                  <a:pt x="0" y="1017981"/>
                </a:lnTo>
                <a:lnTo>
                  <a:pt x="0" y="1013092"/>
                </a:lnTo>
                <a:lnTo>
                  <a:pt x="0" y="0"/>
                </a:lnTo>
                <a:lnTo>
                  <a:pt x="12158724" y="1013092"/>
                </a:lnTo>
                <a:lnTo>
                  <a:pt x="12198350" y="1013092"/>
                </a:lnTo>
                <a:lnTo>
                  <a:pt x="12198350" y="1016394"/>
                </a:lnTo>
                <a:lnTo>
                  <a:pt x="12217400" y="1017981"/>
                </a:lnTo>
                <a:lnTo>
                  <a:pt x="12198350" y="1017981"/>
                </a:lnTo>
                <a:close/>
              </a:path>
            </a:pathLst>
          </a:custGeom>
          <a:solidFill>
            <a:srgbClr val="969696">
              <a:alpha val="8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CA" sz="1200" dirty="0">
              <a:solidFill>
                <a:schemeClr val="tx1"/>
              </a:solidFill>
            </a:endParaRPr>
          </a:p>
        </p:txBody>
      </p:sp>
      <p:sp>
        <p:nvSpPr>
          <p:cNvPr id="38" name="TextBox 37"/>
          <p:cNvSpPr txBox="1"/>
          <p:nvPr/>
        </p:nvSpPr>
        <p:spPr>
          <a:xfrm>
            <a:off x="0" y="352216"/>
            <a:ext cx="12198350" cy="400110"/>
          </a:xfrm>
          <a:prstGeom prst="rect">
            <a:avLst/>
          </a:prstGeom>
          <a:noFill/>
        </p:spPr>
        <p:txBody>
          <a:bodyPr wrap="square" lIns="0" tIns="0" rIns="0" bIns="0" rtlCol="0" anchor="t" anchorCtr="0">
            <a:spAutoFit/>
          </a:bodyPr>
          <a:lstStyle/>
          <a:p>
            <a:pPr algn="ctr"/>
            <a:r>
              <a:rPr lang="en-GB" sz="2600" dirty="0">
                <a:solidFill>
                  <a:schemeClr val="tx2"/>
                </a:solidFill>
                <a:latin typeface="EYInterstate" panose="02000503020000020004" pitchFamily="2" charset="0"/>
              </a:rPr>
              <a:t>EY Introductions</a:t>
            </a:r>
          </a:p>
        </p:txBody>
      </p:sp>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r="50038"/>
          <a:stretch/>
        </p:blipFill>
        <p:spPr>
          <a:xfrm>
            <a:off x="11558294" y="133702"/>
            <a:ext cx="646406" cy="1450839"/>
          </a:xfrm>
          <a:prstGeom prst="rect">
            <a:avLst/>
          </a:prstGeom>
        </p:spPr>
      </p:pic>
      <p:sp>
        <p:nvSpPr>
          <p:cNvPr id="23" name="Oval 22"/>
          <p:cNvSpPr/>
          <p:nvPr/>
        </p:nvSpPr>
        <p:spPr>
          <a:xfrm>
            <a:off x="1281818" y="3865854"/>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grpSp>
        <p:nvGrpSpPr>
          <p:cNvPr id="20" name="Group 19"/>
          <p:cNvGrpSpPr/>
          <p:nvPr/>
        </p:nvGrpSpPr>
        <p:grpSpPr>
          <a:xfrm>
            <a:off x="3006042" y="4304394"/>
            <a:ext cx="585235" cy="585235"/>
            <a:chOff x="3057925" y="3581400"/>
            <a:chExt cx="690010" cy="690010"/>
          </a:xfrm>
        </p:grpSpPr>
        <p:sp>
          <p:nvSpPr>
            <p:cNvPr id="25" name="Oval 24"/>
            <p:cNvSpPr/>
            <p:nvPr/>
          </p:nvSpPr>
          <p:spPr>
            <a:xfrm>
              <a:off x="3057925" y="3581400"/>
              <a:ext cx="690010" cy="690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050" dirty="0">
                <a:solidFill>
                  <a:schemeClr val="tx1"/>
                </a:solidFill>
              </a:endParaRPr>
            </a:p>
          </p:txBody>
        </p:sp>
        <p:sp>
          <p:nvSpPr>
            <p:cNvPr id="32" name="Text Placeholder 5"/>
            <p:cNvSpPr txBox="1">
              <a:spLocks/>
            </p:cNvSpPr>
            <p:nvPr/>
          </p:nvSpPr>
          <p:spPr>
            <a:xfrm>
              <a:off x="3181612" y="3654246"/>
              <a:ext cx="442635" cy="544317"/>
            </a:xfrm>
            <a:prstGeom prst="rect">
              <a:avLst/>
            </a:prstGeom>
            <a:ln w="28575">
              <a:noFill/>
            </a:ln>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4B4B4B"/>
                  </a:solidFill>
                  <a:latin typeface="EYInterstate Light" panose="02000506000000020004" pitchFamily="2" charset="0"/>
                </a:rPr>
                <a:t>2</a:t>
              </a:r>
            </a:p>
          </p:txBody>
        </p:sp>
      </p:grpSp>
    </p:spTree>
    <p:extLst>
      <p:ext uri="{BB962C8B-B14F-4D97-AF65-F5344CB8AC3E}">
        <p14:creationId xmlns:p14="http://schemas.microsoft.com/office/powerpoint/2010/main" val="1962985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00767" y="1678449"/>
            <a:ext cx="11531600" cy="467605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55" name="Pentagon 54"/>
          <p:cNvSpPr/>
          <p:nvPr/>
        </p:nvSpPr>
        <p:spPr>
          <a:xfrm rot="10800000">
            <a:off x="1154893" y="4404873"/>
            <a:ext cx="3516896"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4" name="Pentagon 53"/>
          <p:cNvSpPr/>
          <p:nvPr/>
        </p:nvSpPr>
        <p:spPr>
          <a:xfrm rot="10800000">
            <a:off x="3205768" y="4401572"/>
            <a:ext cx="3516896"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3" name="Pentagon 52"/>
          <p:cNvSpPr/>
          <p:nvPr/>
        </p:nvSpPr>
        <p:spPr>
          <a:xfrm rot="10800000">
            <a:off x="5180791" y="4402338"/>
            <a:ext cx="3516896"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1" name="Pentagon 50"/>
          <p:cNvSpPr/>
          <p:nvPr/>
        </p:nvSpPr>
        <p:spPr>
          <a:xfrm rot="10800000">
            <a:off x="6994423" y="4427016"/>
            <a:ext cx="3516896"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7" name="Pentagon 46"/>
          <p:cNvSpPr/>
          <p:nvPr/>
        </p:nvSpPr>
        <p:spPr>
          <a:xfrm rot="5400000">
            <a:off x="9052844" y="3526228"/>
            <a:ext cx="2916950" cy="1813632"/>
          </a:xfrm>
          <a:prstGeom prst="homePlate">
            <a:avLst>
              <a:gd name="adj" fmla="val 37569"/>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9" name="Pentagon 38"/>
          <p:cNvSpPr/>
          <p:nvPr/>
        </p:nvSpPr>
        <p:spPr>
          <a:xfrm>
            <a:off x="7496125" y="2251873"/>
            <a:ext cx="392201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2" name="Pentagon 51"/>
          <p:cNvSpPr/>
          <p:nvPr/>
        </p:nvSpPr>
        <p:spPr>
          <a:xfrm>
            <a:off x="5994806" y="2251873"/>
            <a:ext cx="343333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2" y="660997"/>
            <a:ext cx="6966322"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Manage Employee </a:t>
            </a:r>
            <a:r>
              <a:rPr lang="en-GB" sz="2599">
                <a:solidFill>
                  <a:srgbClr val="4B4B4B"/>
                </a:solidFill>
                <a:latin typeface="EYInterstate Light" panose="02000506000000020004" pitchFamily="2" charset="0"/>
              </a:rPr>
              <a:t>Data </a:t>
            </a:r>
            <a:r>
              <a:rPr lang="en-GB" sz="2599" smtClean="0">
                <a:solidFill>
                  <a:srgbClr val="4B4B4B"/>
                </a:solidFill>
                <a:latin typeface="EYInterstate Light" panose="02000506000000020004" pitchFamily="2" charset="0"/>
              </a:rPr>
              <a:t>Example</a:t>
            </a:r>
            <a:endParaRPr lang="en-GB" sz="2599" dirty="0">
              <a:solidFill>
                <a:srgbClr val="4B4B4B"/>
              </a:solidFill>
              <a:latin typeface="EYInterstate Light" panose="02000506000000020004" pitchFamily="2" charset="0"/>
            </a:endParaRP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83647" y="1735919"/>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Manage Benefit Enrollment</a:t>
            </a:r>
          </a:p>
        </p:txBody>
      </p:sp>
      <p:cxnSp>
        <p:nvCxnSpPr>
          <p:cNvPr id="38" name="Straight Connector 37"/>
          <p:cNvCxnSpPr/>
          <p:nvPr/>
        </p:nvCxnSpPr>
        <p:spPr>
          <a:xfrm>
            <a:off x="675294" y="2088367"/>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0" name="Pentagon 39"/>
          <p:cNvSpPr/>
          <p:nvPr/>
        </p:nvSpPr>
        <p:spPr>
          <a:xfrm>
            <a:off x="3968936" y="2251873"/>
            <a:ext cx="343333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1" name="Pentagon 40"/>
          <p:cNvSpPr/>
          <p:nvPr/>
        </p:nvSpPr>
        <p:spPr>
          <a:xfrm>
            <a:off x="2281893" y="2251873"/>
            <a:ext cx="3201843"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2" name="Pentagon 41"/>
          <p:cNvSpPr/>
          <p:nvPr/>
        </p:nvSpPr>
        <p:spPr>
          <a:xfrm>
            <a:off x="1033379" y="2251874"/>
            <a:ext cx="256842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3" name="TextBox 42"/>
          <p:cNvSpPr txBox="1"/>
          <p:nvPr/>
        </p:nvSpPr>
        <p:spPr>
          <a:xfrm>
            <a:off x="1540203" y="2747582"/>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Employee fills out enrollment details</a:t>
            </a:r>
          </a:p>
        </p:txBody>
      </p:sp>
      <p:sp>
        <p:nvSpPr>
          <p:cNvPr id="56" name="TextBox 55"/>
          <p:cNvSpPr txBox="1"/>
          <p:nvPr/>
        </p:nvSpPr>
        <p:spPr>
          <a:xfrm>
            <a:off x="3742440" y="2603698"/>
            <a:ext cx="1291258"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Vendor receives employee enrollment and eligibility status</a:t>
            </a:r>
          </a:p>
        </p:txBody>
      </p:sp>
      <p:sp>
        <p:nvSpPr>
          <p:cNvPr id="57" name="TextBox 56"/>
          <p:cNvSpPr txBox="1"/>
          <p:nvPr/>
        </p:nvSpPr>
        <p:spPr>
          <a:xfrm>
            <a:off x="5649018" y="2750849"/>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Vendor confirms enrollment details</a:t>
            </a:r>
          </a:p>
        </p:txBody>
      </p:sp>
      <p:sp>
        <p:nvSpPr>
          <p:cNvPr id="58" name="TextBox 57"/>
          <p:cNvSpPr txBox="1"/>
          <p:nvPr/>
        </p:nvSpPr>
        <p:spPr>
          <a:xfrm>
            <a:off x="7567549" y="2603698"/>
            <a:ext cx="1291258" cy="756361"/>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Communication is administered back to employee regarding benefit details</a:t>
            </a:r>
          </a:p>
        </p:txBody>
      </p:sp>
      <p:sp>
        <p:nvSpPr>
          <p:cNvPr id="59" name="TextBox 58"/>
          <p:cNvSpPr txBox="1"/>
          <p:nvPr/>
        </p:nvSpPr>
        <p:spPr>
          <a:xfrm>
            <a:off x="9638476" y="2747582"/>
            <a:ext cx="1291258"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Determine whether active or passive enrollment</a:t>
            </a:r>
          </a:p>
        </p:txBody>
      </p:sp>
      <p:sp>
        <p:nvSpPr>
          <p:cNvPr id="60" name="TextBox 59"/>
          <p:cNvSpPr txBox="1"/>
          <p:nvPr/>
        </p:nvSpPr>
        <p:spPr>
          <a:xfrm>
            <a:off x="9865690" y="4134804"/>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Update benefits platform provider</a:t>
            </a:r>
          </a:p>
        </p:txBody>
      </p:sp>
      <p:sp>
        <p:nvSpPr>
          <p:cNvPr id="61" name="TextBox 60"/>
          <p:cNvSpPr txBox="1"/>
          <p:nvPr/>
        </p:nvSpPr>
        <p:spPr>
          <a:xfrm>
            <a:off x="7915431" y="4848159"/>
            <a:ext cx="1291258"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Monitor enrollment process (ongoing during annual enrollment)</a:t>
            </a:r>
          </a:p>
        </p:txBody>
      </p:sp>
      <p:sp>
        <p:nvSpPr>
          <p:cNvPr id="62" name="TextBox 61"/>
          <p:cNvSpPr txBox="1"/>
          <p:nvPr/>
        </p:nvSpPr>
        <p:spPr>
          <a:xfrm>
            <a:off x="5708816" y="4822715"/>
            <a:ext cx="1291258"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Send reminders </a:t>
            </a:r>
            <a:r>
              <a:rPr lang="en-CA" sz="1100" b="1">
                <a:solidFill>
                  <a:srgbClr val="646464">
                    <a:lumMod val="50000"/>
                  </a:srgbClr>
                </a:solidFill>
                <a:latin typeface="EYInterstate Light" panose="02000506000000020004" pitchFamily="2" charset="0"/>
              </a:rPr>
              <a:t>to employees </a:t>
            </a:r>
            <a:r>
              <a:rPr lang="en-CA" sz="1100" b="1" smtClean="0">
                <a:solidFill>
                  <a:srgbClr val="646464">
                    <a:lumMod val="50000"/>
                  </a:srgbClr>
                </a:solidFill>
                <a:latin typeface="EYInterstate Light" panose="02000506000000020004" pitchFamily="2" charset="0"/>
              </a:rPr>
              <a:t>(ongoing </a:t>
            </a:r>
            <a:r>
              <a:rPr lang="en-CA" sz="1100" b="1" dirty="0">
                <a:solidFill>
                  <a:srgbClr val="646464">
                    <a:lumMod val="50000"/>
                  </a:srgbClr>
                </a:solidFill>
                <a:latin typeface="EYInterstate Light" panose="02000506000000020004" pitchFamily="2" charset="0"/>
              </a:rPr>
              <a:t>during annual enrollment)</a:t>
            </a:r>
          </a:p>
        </p:txBody>
      </p:sp>
      <p:sp>
        <p:nvSpPr>
          <p:cNvPr id="63" name="TextBox 62"/>
          <p:cNvSpPr txBox="1"/>
          <p:nvPr/>
        </p:nvSpPr>
        <p:spPr>
          <a:xfrm>
            <a:off x="3742440" y="4992043"/>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Generate reports, as needed</a:t>
            </a:r>
          </a:p>
        </p:txBody>
      </p:sp>
      <p:sp>
        <p:nvSpPr>
          <p:cNvPr id="64" name="TextBox 63"/>
          <p:cNvSpPr txBox="1"/>
          <p:nvPr/>
        </p:nvSpPr>
        <p:spPr>
          <a:xfrm>
            <a:off x="1760708" y="4995814"/>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employee inquiries</a:t>
            </a:r>
          </a:p>
        </p:txBody>
      </p:sp>
      <p:sp>
        <p:nvSpPr>
          <p:cNvPr id="31" name="Rectangle 1"/>
          <p:cNvSpPr/>
          <p:nvPr/>
        </p:nvSpPr>
        <p:spPr>
          <a:xfrm>
            <a:off x="7693725" y="665273"/>
            <a:ext cx="2200096" cy="9189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2" name="TextBox 2"/>
          <p:cNvSpPr txBox="1"/>
          <p:nvPr/>
        </p:nvSpPr>
        <p:spPr>
          <a:xfrm>
            <a:off x="7628761" y="700097"/>
            <a:ext cx="2220042" cy="806375"/>
          </a:xfrm>
          <a:prstGeom prst="rect">
            <a:avLst/>
          </a:prstGeom>
          <a:noFill/>
        </p:spPr>
        <p:txBody>
          <a:bodyPr wrap="square" lIns="0" tIns="36576" rIns="0" bIns="0" rtlCol="0">
            <a:spAutoFit/>
          </a:bodyPr>
          <a:lstStyle/>
          <a:p>
            <a:pPr lvl="1">
              <a:spcAft>
                <a:spcPts val="600"/>
              </a:spcAft>
              <a:buClr>
                <a:schemeClr val="accent2"/>
              </a:buClr>
              <a:buSzPct val="70000"/>
            </a:pPr>
            <a:r>
              <a:rPr lang="en-CA" sz="1000" b="1" u="sng" dirty="0" smtClean="0">
                <a:solidFill>
                  <a:schemeClr val="bg1"/>
                </a:solidFill>
              </a:rPr>
              <a:t>Legend</a:t>
            </a:r>
          </a:p>
          <a:p>
            <a:pPr lvl="1">
              <a:spcAft>
                <a:spcPts val="600"/>
              </a:spcAft>
              <a:buClr>
                <a:schemeClr val="accent2"/>
              </a:buClr>
              <a:buSzPct val="70000"/>
            </a:pPr>
            <a:r>
              <a:rPr lang="en-CA" sz="1000" dirty="0" smtClean="0">
                <a:solidFill>
                  <a:schemeClr val="bg1"/>
                </a:solidFill>
              </a:rPr>
              <a:t>Map to HR business reference model</a:t>
            </a:r>
          </a:p>
          <a:p>
            <a:pPr lvl="1">
              <a:spcAft>
                <a:spcPts val="600"/>
              </a:spcAft>
              <a:buClr>
                <a:schemeClr val="accent2"/>
              </a:buClr>
              <a:buSzPct val="70000"/>
            </a:pPr>
            <a:r>
              <a:rPr lang="en-CA" sz="1000" dirty="0" smtClean="0">
                <a:solidFill>
                  <a:schemeClr val="bg1"/>
                </a:solidFill>
              </a:rPr>
              <a:t>EY recommendation to include</a:t>
            </a:r>
          </a:p>
        </p:txBody>
      </p:sp>
      <p:sp>
        <p:nvSpPr>
          <p:cNvPr id="33" name="Rectangle 3"/>
          <p:cNvSpPr/>
          <p:nvPr/>
        </p:nvSpPr>
        <p:spPr>
          <a:xfrm>
            <a:off x="7772333" y="925976"/>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4" name="Rectangle 4"/>
          <p:cNvSpPr/>
          <p:nvPr/>
        </p:nvSpPr>
        <p:spPr>
          <a:xfrm>
            <a:off x="7772333" y="1270708"/>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3501667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cxnSp>
        <p:nvCxnSpPr>
          <p:cNvPr id="12" name="Straight Connector 11"/>
          <p:cNvCxnSpPr/>
          <p:nvPr/>
        </p:nvCxnSpPr>
        <p:spPr>
          <a:xfrm>
            <a:off x="617421" y="1264298"/>
            <a:ext cx="467756"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9836" y="373597"/>
            <a:ext cx="6976400" cy="799963"/>
          </a:xfrm>
          <a:prstGeom prst="rect">
            <a:avLst/>
          </a:prstGeom>
          <a:noFill/>
        </p:spPr>
        <p:txBody>
          <a:bodyPr wrap="square" lIns="0" tIns="0" rIns="0" bIns="0" rtlCol="0" anchor="t" anchorCtr="0">
            <a:spAutoFit/>
          </a:bodyPr>
          <a:lstStyle/>
          <a:p>
            <a:r>
              <a:rPr lang="en-GB" sz="2599" b="1" dirty="0">
                <a:solidFill>
                  <a:srgbClr val="4B4B4B"/>
                </a:solidFill>
                <a:latin typeface="EYInterstate Light" panose="02000506000000020004" pitchFamily="2" charset="0"/>
              </a:rPr>
              <a:t>Leading Practices: </a:t>
            </a:r>
            <a:endParaRPr lang="en-GB" sz="2599" dirty="0">
              <a:solidFill>
                <a:srgbClr val="4B4B4B"/>
              </a:solidFill>
              <a:latin typeface="EYInterstate Light" panose="02000506000000020004" pitchFamily="2" charset="0"/>
            </a:endParaRPr>
          </a:p>
          <a:p>
            <a:r>
              <a:rPr lang="en-GB" sz="2599" dirty="0">
                <a:solidFill>
                  <a:srgbClr val="4B4B4B"/>
                </a:solidFill>
                <a:latin typeface="EYInterstate Light" panose="02000506000000020004" pitchFamily="2" charset="0"/>
              </a:rPr>
              <a:t>Pay Employees</a:t>
            </a:r>
          </a:p>
        </p:txBody>
      </p:sp>
      <p:sp>
        <p:nvSpPr>
          <p:cNvPr id="34" name="Freeform 16"/>
          <p:cNvSpPr>
            <a:spLocks noEditPoints="1"/>
          </p:cNvSpPr>
          <p:nvPr/>
        </p:nvSpPr>
        <p:spPr bwMode="auto">
          <a:xfrm>
            <a:off x="5528928" y="3114726"/>
            <a:ext cx="734104" cy="735327"/>
          </a:xfrm>
          <a:custGeom>
            <a:avLst/>
            <a:gdLst>
              <a:gd name="T0" fmla="*/ 366 w 600"/>
              <a:gd name="T1" fmla="*/ 281 h 601"/>
              <a:gd name="T2" fmla="*/ 370 w 600"/>
              <a:gd name="T3" fmla="*/ 271 h 601"/>
              <a:gd name="T4" fmla="*/ 381 w 600"/>
              <a:gd name="T5" fmla="*/ 238 h 601"/>
              <a:gd name="T6" fmla="*/ 386 w 600"/>
              <a:gd name="T7" fmla="*/ 205 h 601"/>
              <a:gd name="T8" fmla="*/ 385 w 600"/>
              <a:gd name="T9" fmla="*/ 175 h 601"/>
              <a:gd name="T10" fmla="*/ 372 w 600"/>
              <a:gd name="T11" fmla="*/ 121 h 601"/>
              <a:gd name="T12" fmla="*/ 343 w 600"/>
              <a:gd name="T13" fmla="*/ 71 h 601"/>
              <a:gd name="T14" fmla="*/ 315 w 600"/>
              <a:gd name="T15" fmla="*/ 44 h 601"/>
              <a:gd name="T16" fmla="*/ 266 w 600"/>
              <a:gd name="T17" fmla="*/ 14 h 601"/>
              <a:gd name="T18" fmla="*/ 211 w 600"/>
              <a:gd name="T19" fmla="*/ 1 h 601"/>
              <a:gd name="T20" fmla="*/ 174 w 600"/>
              <a:gd name="T21" fmla="*/ 1 h 601"/>
              <a:gd name="T22" fmla="*/ 120 w 600"/>
              <a:gd name="T23" fmla="*/ 14 h 601"/>
              <a:gd name="T24" fmla="*/ 72 w 600"/>
              <a:gd name="T25" fmla="*/ 44 h 601"/>
              <a:gd name="T26" fmla="*/ 43 w 600"/>
              <a:gd name="T27" fmla="*/ 71 h 601"/>
              <a:gd name="T28" fmla="*/ 14 w 600"/>
              <a:gd name="T29" fmla="*/ 121 h 601"/>
              <a:gd name="T30" fmla="*/ 1 w 600"/>
              <a:gd name="T31" fmla="*/ 175 h 601"/>
              <a:gd name="T32" fmla="*/ 1 w 600"/>
              <a:gd name="T33" fmla="*/ 212 h 601"/>
              <a:gd name="T34" fmla="*/ 14 w 600"/>
              <a:gd name="T35" fmla="*/ 266 h 601"/>
              <a:gd name="T36" fmla="*/ 43 w 600"/>
              <a:gd name="T37" fmla="*/ 316 h 601"/>
              <a:gd name="T38" fmla="*/ 72 w 600"/>
              <a:gd name="T39" fmla="*/ 343 h 601"/>
              <a:gd name="T40" fmla="*/ 120 w 600"/>
              <a:gd name="T41" fmla="*/ 373 h 601"/>
              <a:gd name="T42" fmla="*/ 174 w 600"/>
              <a:gd name="T43" fmla="*/ 386 h 601"/>
              <a:gd name="T44" fmla="*/ 193 w 600"/>
              <a:gd name="T45" fmla="*/ 387 h 601"/>
              <a:gd name="T46" fmla="*/ 226 w 600"/>
              <a:gd name="T47" fmla="*/ 384 h 601"/>
              <a:gd name="T48" fmla="*/ 259 w 600"/>
              <a:gd name="T49" fmla="*/ 375 h 601"/>
              <a:gd name="T50" fmla="*/ 280 w 600"/>
              <a:gd name="T51" fmla="*/ 366 h 601"/>
              <a:gd name="T52" fmla="*/ 511 w 600"/>
              <a:gd name="T53" fmla="*/ 595 h 601"/>
              <a:gd name="T54" fmla="*/ 538 w 600"/>
              <a:gd name="T55" fmla="*/ 600 h 601"/>
              <a:gd name="T56" fmla="*/ 565 w 600"/>
              <a:gd name="T57" fmla="*/ 588 h 601"/>
              <a:gd name="T58" fmla="*/ 580 w 600"/>
              <a:gd name="T59" fmla="*/ 574 h 601"/>
              <a:gd name="T60" fmla="*/ 597 w 600"/>
              <a:gd name="T61" fmla="*/ 548 h 601"/>
              <a:gd name="T62" fmla="*/ 598 w 600"/>
              <a:gd name="T63" fmla="*/ 520 h 601"/>
              <a:gd name="T64" fmla="*/ 587 w 600"/>
              <a:gd name="T65" fmla="*/ 502 h 601"/>
              <a:gd name="T66" fmla="*/ 180 w 600"/>
              <a:gd name="T67" fmla="*/ 332 h 601"/>
              <a:gd name="T68" fmla="*/ 141 w 600"/>
              <a:gd name="T69" fmla="*/ 322 h 601"/>
              <a:gd name="T70" fmla="*/ 105 w 600"/>
              <a:gd name="T71" fmla="*/ 301 h 601"/>
              <a:gd name="T72" fmla="*/ 86 w 600"/>
              <a:gd name="T73" fmla="*/ 281 h 601"/>
              <a:gd name="T74" fmla="*/ 64 w 600"/>
              <a:gd name="T75" fmla="*/ 245 h 601"/>
              <a:gd name="T76" fmla="*/ 55 w 600"/>
              <a:gd name="T77" fmla="*/ 207 h 601"/>
              <a:gd name="T78" fmla="*/ 55 w 600"/>
              <a:gd name="T79" fmla="*/ 180 h 601"/>
              <a:gd name="T80" fmla="*/ 64 w 600"/>
              <a:gd name="T81" fmla="*/ 141 h 601"/>
              <a:gd name="T82" fmla="*/ 86 w 600"/>
              <a:gd name="T83" fmla="*/ 106 h 601"/>
              <a:gd name="T84" fmla="*/ 105 w 600"/>
              <a:gd name="T85" fmla="*/ 85 h 601"/>
              <a:gd name="T86" fmla="*/ 141 w 600"/>
              <a:gd name="T87" fmla="*/ 65 h 601"/>
              <a:gd name="T88" fmla="*/ 180 w 600"/>
              <a:gd name="T89" fmla="*/ 56 h 601"/>
              <a:gd name="T90" fmla="*/ 206 w 600"/>
              <a:gd name="T91" fmla="*/ 56 h 601"/>
              <a:gd name="T92" fmla="*/ 246 w 600"/>
              <a:gd name="T93" fmla="*/ 65 h 601"/>
              <a:gd name="T94" fmla="*/ 280 w 600"/>
              <a:gd name="T95" fmla="*/ 85 h 601"/>
              <a:gd name="T96" fmla="*/ 301 w 600"/>
              <a:gd name="T97" fmla="*/ 106 h 601"/>
              <a:gd name="T98" fmla="*/ 321 w 600"/>
              <a:gd name="T99" fmla="*/ 141 h 601"/>
              <a:gd name="T100" fmla="*/ 331 w 600"/>
              <a:gd name="T101" fmla="*/ 180 h 601"/>
              <a:gd name="T102" fmla="*/ 331 w 600"/>
              <a:gd name="T103" fmla="*/ 207 h 601"/>
              <a:gd name="T104" fmla="*/ 321 w 600"/>
              <a:gd name="T105" fmla="*/ 245 h 601"/>
              <a:gd name="T106" fmla="*/ 301 w 600"/>
              <a:gd name="T107" fmla="*/ 281 h 601"/>
              <a:gd name="T108" fmla="*/ 280 w 600"/>
              <a:gd name="T109" fmla="*/ 301 h 601"/>
              <a:gd name="T110" fmla="*/ 245 w 600"/>
              <a:gd name="T111" fmla="*/ 322 h 601"/>
              <a:gd name="T112" fmla="*/ 206 w 600"/>
              <a:gd name="T113" fmla="*/ 3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601">
                <a:moveTo>
                  <a:pt x="587" y="502"/>
                </a:moveTo>
                <a:lnTo>
                  <a:pt x="366" y="281"/>
                </a:lnTo>
                <a:lnTo>
                  <a:pt x="366" y="281"/>
                </a:lnTo>
                <a:lnTo>
                  <a:pt x="365" y="281"/>
                </a:lnTo>
                <a:lnTo>
                  <a:pt x="365" y="281"/>
                </a:lnTo>
                <a:lnTo>
                  <a:pt x="370" y="271"/>
                </a:lnTo>
                <a:lnTo>
                  <a:pt x="374" y="260"/>
                </a:lnTo>
                <a:lnTo>
                  <a:pt x="378" y="249"/>
                </a:lnTo>
                <a:lnTo>
                  <a:pt x="381" y="238"/>
                </a:lnTo>
                <a:lnTo>
                  <a:pt x="383" y="227"/>
                </a:lnTo>
                <a:lnTo>
                  <a:pt x="385" y="216"/>
                </a:lnTo>
                <a:lnTo>
                  <a:pt x="386" y="205"/>
                </a:lnTo>
                <a:lnTo>
                  <a:pt x="386" y="193"/>
                </a:lnTo>
                <a:lnTo>
                  <a:pt x="386" y="193"/>
                </a:lnTo>
                <a:lnTo>
                  <a:pt x="385" y="175"/>
                </a:lnTo>
                <a:lnTo>
                  <a:pt x="383" y="157"/>
                </a:lnTo>
                <a:lnTo>
                  <a:pt x="378" y="138"/>
                </a:lnTo>
                <a:lnTo>
                  <a:pt x="372" y="121"/>
                </a:lnTo>
                <a:lnTo>
                  <a:pt x="364" y="104"/>
                </a:lnTo>
                <a:lnTo>
                  <a:pt x="355" y="87"/>
                </a:lnTo>
                <a:lnTo>
                  <a:pt x="343" y="71"/>
                </a:lnTo>
                <a:lnTo>
                  <a:pt x="329" y="57"/>
                </a:lnTo>
                <a:lnTo>
                  <a:pt x="329" y="57"/>
                </a:lnTo>
                <a:lnTo>
                  <a:pt x="315" y="44"/>
                </a:lnTo>
                <a:lnTo>
                  <a:pt x="300" y="32"/>
                </a:lnTo>
                <a:lnTo>
                  <a:pt x="282" y="22"/>
                </a:lnTo>
                <a:lnTo>
                  <a:pt x="266" y="14"/>
                </a:lnTo>
                <a:lnTo>
                  <a:pt x="248" y="8"/>
                </a:lnTo>
                <a:lnTo>
                  <a:pt x="229" y="4"/>
                </a:lnTo>
                <a:lnTo>
                  <a:pt x="211" y="1"/>
                </a:lnTo>
                <a:lnTo>
                  <a:pt x="193" y="0"/>
                </a:lnTo>
                <a:lnTo>
                  <a:pt x="193" y="0"/>
                </a:lnTo>
                <a:lnTo>
                  <a:pt x="174" y="1"/>
                </a:lnTo>
                <a:lnTo>
                  <a:pt x="156" y="4"/>
                </a:lnTo>
                <a:lnTo>
                  <a:pt x="138" y="8"/>
                </a:lnTo>
                <a:lnTo>
                  <a:pt x="120" y="14"/>
                </a:lnTo>
                <a:lnTo>
                  <a:pt x="103" y="22"/>
                </a:lnTo>
                <a:lnTo>
                  <a:pt x="87" y="32"/>
                </a:lnTo>
                <a:lnTo>
                  <a:pt x="72" y="44"/>
                </a:lnTo>
                <a:lnTo>
                  <a:pt x="56" y="57"/>
                </a:lnTo>
                <a:lnTo>
                  <a:pt x="56" y="57"/>
                </a:lnTo>
                <a:lnTo>
                  <a:pt x="43" y="71"/>
                </a:lnTo>
                <a:lnTo>
                  <a:pt x="32" y="87"/>
                </a:lnTo>
                <a:lnTo>
                  <a:pt x="22" y="104"/>
                </a:lnTo>
                <a:lnTo>
                  <a:pt x="14" y="121"/>
                </a:lnTo>
                <a:lnTo>
                  <a:pt x="7" y="138"/>
                </a:lnTo>
                <a:lnTo>
                  <a:pt x="3" y="157"/>
                </a:lnTo>
                <a:lnTo>
                  <a:pt x="1" y="175"/>
                </a:lnTo>
                <a:lnTo>
                  <a:pt x="0" y="193"/>
                </a:lnTo>
                <a:lnTo>
                  <a:pt x="0" y="193"/>
                </a:lnTo>
                <a:lnTo>
                  <a:pt x="1" y="212"/>
                </a:lnTo>
                <a:lnTo>
                  <a:pt x="3" y="230"/>
                </a:lnTo>
                <a:lnTo>
                  <a:pt x="7" y="248"/>
                </a:lnTo>
                <a:lnTo>
                  <a:pt x="14" y="266"/>
                </a:lnTo>
                <a:lnTo>
                  <a:pt x="22" y="283"/>
                </a:lnTo>
                <a:lnTo>
                  <a:pt x="32" y="300"/>
                </a:lnTo>
                <a:lnTo>
                  <a:pt x="43" y="316"/>
                </a:lnTo>
                <a:lnTo>
                  <a:pt x="56" y="330"/>
                </a:lnTo>
                <a:lnTo>
                  <a:pt x="56" y="330"/>
                </a:lnTo>
                <a:lnTo>
                  <a:pt x="72" y="343"/>
                </a:lnTo>
                <a:lnTo>
                  <a:pt x="87" y="355"/>
                </a:lnTo>
                <a:lnTo>
                  <a:pt x="103" y="365"/>
                </a:lnTo>
                <a:lnTo>
                  <a:pt x="120" y="373"/>
                </a:lnTo>
                <a:lnTo>
                  <a:pt x="138" y="379"/>
                </a:lnTo>
                <a:lnTo>
                  <a:pt x="156" y="383"/>
                </a:lnTo>
                <a:lnTo>
                  <a:pt x="174" y="386"/>
                </a:lnTo>
                <a:lnTo>
                  <a:pt x="193" y="387"/>
                </a:lnTo>
                <a:lnTo>
                  <a:pt x="193" y="387"/>
                </a:lnTo>
                <a:lnTo>
                  <a:pt x="193" y="387"/>
                </a:lnTo>
                <a:lnTo>
                  <a:pt x="204" y="386"/>
                </a:lnTo>
                <a:lnTo>
                  <a:pt x="215" y="385"/>
                </a:lnTo>
                <a:lnTo>
                  <a:pt x="226" y="384"/>
                </a:lnTo>
                <a:lnTo>
                  <a:pt x="238" y="382"/>
                </a:lnTo>
                <a:lnTo>
                  <a:pt x="249" y="379"/>
                </a:lnTo>
                <a:lnTo>
                  <a:pt x="259" y="375"/>
                </a:lnTo>
                <a:lnTo>
                  <a:pt x="270" y="371"/>
                </a:lnTo>
                <a:lnTo>
                  <a:pt x="280" y="366"/>
                </a:lnTo>
                <a:lnTo>
                  <a:pt x="280" y="366"/>
                </a:lnTo>
                <a:lnTo>
                  <a:pt x="503" y="588"/>
                </a:lnTo>
                <a:lnTo>
                  <a:pt x="503" y="588"/>
                </a:lnTo>
                <a:lnTo>
                  <a:pt x="511" y="595"/>
                </a:lnTo>
                <a:lnTo>
                  <a:pt x="520" y="599"/>
                </a:lnTo>
                <a:lnTo>
                  <a:pt x="528" y="601"/>
                </a:lnTo>
                <a:lnTo>
                  <a:pt x="538" y="600"/>
                </a:lnTo>
                <a:lnTo>
                  <a:pt x="547" y="598"/>
                </a:lnTo>
                <a:lnTo>
                  <a:pt x="557" y="594"/>
                </a:lnTo>
                <a:lnTo>
                  <a:pt x="565" y="588"/>
                </a:lnTo>
                <a:lnTo>
                  <a:pt x="574" y="581"/>
                </a:lnTo>
                <a:lnTo>
                  <a:pt x="580" y="574"/>
                </a:lnTo>
                <a:lnTo>
                  <a:pt x="580" y="574"/>
                </a:lnTo>
                <a:lnTo>
                  <a:pt x="587" y="565"/>
                </a:lnTo>
                <a:lnTo>
                  <a:pt x="593" y="557"/>
                </a:lnTo>
                <a:lnTo>
                  <a:pt x="597" y="548"/>
                </a:lnTo>
                <a:lnTo>
                  <a:pt x="600" y="538"/>
                </a:lnTo>
                <a:lnTo>
                  <a:pt x="600" y="529"/>
                </a:lnTo>
                <a:lnTo>
                  <a:pt x="598" y="520"/>
                </a:lnTo>
                <a:lnTo>
                  <a:pt x="594" y="511"/>
                </a:lnTo>
                <a:lnTo>
                  <a:pt x="587" y="502"/>
                </a:lnTo>
                <a:lnTo>
                  <a:pt x="587" y="502"/>
                </a:lnTo>
                <a:close/>
                <a:moveTo>
                  <a:pt x="193" y="332"/>
                </a:moveTo>
                <a:lnTo>
                  <a:pt x="193" y="332"/>
                </a:lnTo>
                <a:lnTo>
                  <a:pt x="180" y="332"/>
                </a:lnTo>
                <a:lnTo>
                  <a:pt x="166" y="330"/>
                </a:lnTo>
                <a:lnTo>
                  <a:pt x="154" y="327"/>
                </a:lnTo>
                <a:lnTo>
                  <a:pt x="141" y="322"/>
                </a:lnTo>
                <a:lnTo>
                  <a:pt x="129" y="317"/>
                </a:lnTo>
                <a:lnTo>
                  <a:pt x="116" y="310"/>
                </a:lnTo>
                <a:lnTo>
                  <a:pt x="105" y="301"/>
                </a:lnTo>
                <a:lnTo>
                  <a:pt x="95" y="291"/>
                </a:lnTo>
                <a:lnTo>
                  <a:pt x="95" y="291"/>
                </a:lnTo>
                <a:lnTo>
                  <a:pt x="86" y="281"/>
                </a:lnTo>
                <a:lnTo>
                  <a:pt x="78" y="270"/>
                </a:lnTo>
                <a:lnTo>
                  <a:pt x="71" y="258"/>
                </a:lnTo>
                <a:lnTo>
                  <a:pt x="64" y="245"/>
                </a:lnTo>
                <a:lnTo>
                  <a:pt x="60" y="233"/>
                </a:lnTo>
                <a:lnTo>
                  <a:pt x="57" y="220"/>
                </a:lnTo>
                <a:lnTo>
                  <a:pt x="55" y="207"/>
                </a:lnTo>
                <a:lnTo>
                  <a:pt x="54" y="193"/>
                </a:lnTo>
                <a:lnTo>
                  <a:pt x="54" y="193"/>
                </a:lnTo>
                <a:lnTo>
                  <a:pt x="55" y="180"/>
                </a:lnTo>
                <a:lnTo>
                  <a:pt x="57" y="167"/>
                </a:lnTo>
                <a:lnTo>
                  <a:pt x="60" y="154"/>
                </a:lnTo>
                <a:lnTo>
                  <a:pt x="64" y="141"/>
                </a:lnTo>
                <a:lnTo>
                  <a:pt x="71" y="129"/>
                </a:lnTo>
                <a:lnTo>
                  <a:pt x="78" y="117"/>
                </a:lnTo>
                <a:lnTo>
                  <a:pt x="86" y="106"/>
                </a:lnTo>
                <a:lnTo>
                  <a:pt x="95" y="96"/>
                </a:lnTo>
                <a:lnTo>
                  <a:pt x="95" y="96"/>
                </a:lnTo>
                <a:lnTo>
                  <a:pt x="105" y="85"/>
                </a:lnTo>
                <a:lnTo>
                  <a:pt x="116" y="77"/>
                </a:lnTo>
                <a:lnTo>
                  <a:pt x="129" y="71"/>
                </a:lnTo>
                <a:lnTo>
                  <a:pt x="141" y="65"/>
                </a:lnTo>
                <a:lnTo>
                  <a:pt x="154" y="61"/>
                </a:lnTo>
                <a:lnTo>
                  <a:pt x="166" y="57"/>
                </a:lnTo>
                <a:lnTo>
                  <a:pt x="180" y="56"/>
                </a:lnTo>
                <a:lnTo>
                  <a:pt x="193" y="55"/>
                </a:lnTo>
                <a:lnTo>
                  <a:pt x="193" y="55"/>
                </a:lnTo>
                <a:lnTo>
                  <a:pt x="206" y="56"/>
                </a:lnTo>
                <a:lnTo>
                  <a:pt x="219" y="57"/>
                </a:lnTo>
                <a:lnTo>
                  <a:pt x="233" y="61"/>
                </a:lnTo>
                <a:lnTo>
                  <a:pt x="246" y="65"/>
                </a:lnTo>
                <a:lnTo>
                  <a:pt x="258" y="71"/>
                </a:lnTo>
                <a:lnTo>
                  <a:pt x="269" y="77"/>
                </a:lnTo>
                <a:lnTo>
                  <a:pt x="280" y="85"/>
                </a:lnTo>
                <a:lnTo>
                  <a:pt x="292" y="96"/>
                </a:lnTo>
                <a:lnTo>
                  <a:pt x="292" y="96"/>
                </a:lnTo>
                <a:lnTo>
                  <a:pt x="301" y="106"/>
                </a:lnTo>
                <a:lnTo>
                  <a:pt x="309" y="117"/>
                </a:lnTo>
                <a:lnTo>
                  <a:pt x="316" y="129"/>
                </a:lnTo>
                <a:lnTo>
                  <a:pt x="321" y="141"/>
                </a:lnTo>
                <a:lnTo>
                  <a:pt x="326" y="154"/>
                </a:lnTo>
                <a:lnTo>
                  <a:pt x="329" y="167"/>
                </a:lnTo>
                <a:lnTo>
                  <a:pt x="331" y="180"/>
                </a:lnTo>
                <a:lnTo>
                  <a:pt x="331" y="193"/>
                </a:lnTo>
                <a:lnTo>
                  <a:pt x="331" y="193"/>
                </a:lnTo>
                <a:lnTo>
                  <a:pt x="331" y="207"/>
                </a:lnTo>
                <a:lnTo>
                  <a:pt x="329" y="220"/>
                </a:lnTo>
                <a:lnTo>
                  <a:pt x="326" y="233"/>
                </a:lnTo>
                <a:lnTo>
                  <a:pt x="321" y="245"/>
                </a:lnTo>
                <a:lnTo>
                  <a:pt x="316" y="258"/>
                </a:lnTo>
                <a:lnTo>
                  <a:pt x="309" y="270"/>
                </a:lnTo>
                <a:lnTo>
                  <a:pt x="301" y="281"/>
                </a:lnTo>
                <a:lnTo>
                  <a:pt x="292" y="291"/>
                </a:lnTo>
                <a:lnTo>
                  <a:pt x="292" y="291"/>
                </a:lnTo>
                <a:lnTo>
                  <a:pt x="280" y="301"/>
                </a:lnTo>
                <a:lnTo>
                  <a:pt x="269" y="310"/>
                </a:lnTo>
                <a:lnTo>
                  <a:pt x="258" y="317"/>
                </a:lnTo>
                <a:lnTo>
                  <a:pt x="245" y="322"/>
                </a:lnTo>
                <a:lnTo>
                  <a:pt x="233" y="327"/>
                </a:lnTo>
                <a:lnTo>
                  <a:pt x="219" y="330"/>
                </a:lnTo>
                <a:lnTo>
                  <a:pt x="206" y="332"/>
                </a:lnTo>
                <a:lnTo>
                  <a:pt x="193" y="332"/>
                </a:lnTo>
                <a:lnTo>
                  <a:pt x="193" y="3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a typeface="ＭＳ Ｐゴシック" charset="0"/>
            </a:endParaRPr>
          </a:p>
        </p:txBody>
      </p:sp>
      <p:grpSp>
        <p:nvGrpSpPr>
          <p:cNvPr id="35" name="Group 34"/>
          <p:cNvGrpSpPr/>
          <p:nvPr/>
        </p:nvGrpSpPr>
        <p:grpSpPr>
          <a:xfrm>
            <a:off x="3585970" y="1173560"/>
            <a:ext cx="4560345" cy="4607718"/>
            <a:chOff x="3981771" y="1723679"/>
            <a:chExt cx="3835276" cy="3657618"/>
          </a:xfrm>
        </p:grpSpPr>
        <p:sp>
          <p:nvSpPr>
            <p:cNvPr id="36" name="Freeform 29"/>
            <p:cNvSpPr>
              <a:spLocks noChangeAspect="1"/>
            </p:cNvSpPr>
            <p:nvPr/>
          </p:nvSpPr>
          <p:spPr bwMode="auto">
            <a:xfrm>
              <a:off x="5899409" y="1723679"/>
              <a:ext cx="1662389" cy="1554176"/>
            </a:xfrm>
            <a:custGeom>
              <a:avLst/>
              <a:gdLst/>
              <a:ahLst/>
              <a:cxnLst>
                <a:cxn ang="0">
                  <a:pos x="0" y="0"/>
                </a:cxn>
                <a:cxn ang="0">
                  <a:pos x="56" y="2"/>
                </a:cxn>
                <a:cxn ang="0">
                  <a:pos x="111" y="6"/>
                </a:cxn>
                <a:cxn ang="0">
                  <a:pos x="166" y="12"/>
                </a:cxn>
                <a:cxn ang="0">
                  <a:pos x="221" y="22"/>
                </a:cxn>
                <a:cxn ang="0">
                  <a:pos x="275" y="34"/>
                </a:cxn>
                <a:cxn ang="0">
                  <a:pos x="329" y="49"/>
                </a:cxn>
                <a:cxn ang="0">
                  <a:pos x="382" y="67"/>
                </a:cxn>
                <a:cxn ang="0">
                  <a:pos x="408" y="76"/>
                </a:cxn>
                <a:cxn ang="0">
                  <a:pos x="459" y="98"/>
                </a:cxn>
                <a:cxn ang="0">
                  <a:pos x="510" y="121"/>
                </a:cxn>
                <a:cxn ang="0">
                  <a:pos x="559" y="147"/>
                </a:cxn>
                <a:cxn ang="0">
                  <a:pos x="608" y="176"/>
                </a:cxn>
                <a:cxn ang="0">
                  <a:pos x="654" y="207"/>
                </a:cxn>
                <a:cxn ang="0">
                  <a:pos x="699" y="240"/>
                </a:cxn>
                <a:cxn ang="0">
                  <a:pos x="742" y="275"/>
                </a:cxn>
                <a:cxn ang="0">
                  <a:pos x="773" y="303"/>
                </a:cxn>
                <a:cxn ang="0">
                  <a:pos x="803" y="332"/>
                </a:cxn>
                <a:cxn ang="0">
                  <a:pos x="853" y="387"/>
                </a:cxn>
                <a:cxn ang="0">
                  <a:pos x="877" y="415"/>
                </a:cxn>
                <a:cxn ang="0">
                  <a:pos x="911" y="459"/>
                </a:cxn>
                <a:cxn ang="0">
                  <a:pos x="933" y="489"/>
                </a:cxn>
                <a:cxn ang="0">
                  <a:pos x="964" y="535"/>
                </a:cxn>
                <a:cxn ang="0">
                  <a:pos x="983" y="568"/>
                </a:cxn>
                <a:cxn ang="0">
                  <a:pos x="283" y="946"/>
                </a:cxn>
                <a:cxn ang="0">
                  <a:pos x="270" y="928"/>
                </a:cxn>
                <a:cxn ang="0">
                  <a:pos x="249" y="903"/>
                </a:cxn>
                <a:cxn ang="0">
                  <a:pos x="234" y="888"/>
                </a:cxn>
                <a:cxn ang="0">
                  <a:pos x="209" y="867"/>
                </a:cxn>
                <a:cxn ang="0">
                  <a:pos x="172" y="842"/>
                </a:cxn>
                <a:cxn ang="0">
                  <a:pos x="153" y="831"/>
                </a:cxn>
                <a:cxn ang="0">
                  <a:pos x="133" y="822"/>
                </a:cxn>
                <a:cxn ang="0">
                  <a:pos x="112" y="814"/>
                </a:cxn>
                <a:cxn ang="0">
                  <a:pos x="91" y="807"/>
                </a:cxn>
                <a:cxn ang="0">
                  <a:pos x="69" y="802"/>
                </a:cxn>
                <a:cxn ang="0">
                  <a:pos x="35" y="797"/>
                </a:cxn>
                <a:cxn ang="0">
                  <a:pos x="0" y="795"/>
                </a:cxn>
              </a:cxnLst>
              <a:rect l="0" t="0" r="r" b="b"/>
              <a:pathLst>
                <a:path w="983" h="965">
                  <a:moveTo>
                    <a:pt x="0" y="795"/>
                  </a:moveTo>
                  <a:lnTo>
                    <a:pt x="0" y="0"/>
                  </a:lnTo>
                  <a:lnTo>
                    <a:pt x="28" y="1"/>
                  </a:lnTo>
                  <a:lnTo>
                    <a:pt x="56" y="2"/>
                  </a:lnTo>
                  <a:lnTo>
                    <a:pt x="83" y="3"/>
                  </a:lnTo>
                  <a:lnTo>
                    <a:pt x="111" y="6"/>
                  </a:lnTo>
                  <a:lnTo>
                    <a:pt x="139" y="9"/>
                  </a:lnTo>
                  <a:lnTo>
                    <a:pt x="166" y="12"/>
                  </a:lnTo>
                  <a:lnTo>
                    <a:pt x="194" y="17"/>
                  </a:lnTo>
                  <a:lnTo>
                    <a:pt x="221" y="22"/>
                  </a:lnTo>
                  <a:lnTo>
                    <a:pt x="248" y="28"/>
                  </a:lnTo>
                  <a:lnTo>
                    <a:pt x="275" y="34"/>
                  </a:lnTo>
                  <a:lnTo>
                    <a:pt x="302" y="41"/>
                  </a:lnTo>
                  <a:lnTo>
                    <a:pt x="329" y="49"/>
                  </a:lnTo>
                  <a:lnTo>
                    <a:pt x="356" y="58"/>
                  </a:lnTo>
                  <a:lnTo>
                    <a:pt x="382" y="67"/>
                  </a:lnTo>
                  <a:lnTo>
                    <a:pt x="395" y="71"/>
                  </a:lnTo>
                  <a:lnTo>
                    <a:pt x="408" y="76"/>
                  </a:lnTo>
                  <a:lnTo>
                    <a:pt x="434" y="87"/>
                  </a:lnTo>
                  <a:lnTo>
                    <a:pt x="459" y="98"/>
                  </a:lnTo>
                  <a:lnTo>
                    <a:pt x="485" y="109"/>
                  </a:lnTo>
                  <a:lnTo>
                    <a:pt x="510" y="121"/>
                  </a:lnTo>
                  <a:lnTo>
                    <a:pt x="534" y="134"/>
                  </a:lnTo>
                  <a:lnTo>
                    <a:pt x="559" y="147"/>
                  </a:lnTo>
                  <a:lnTo>
                    <a:pt x="584" y="161"/>
                  </a:lnTo>
                  <a:lnTo>
                    <a:pt x="608" y="176"/>
                  </a:lnTo>
                  <a:lnTo>
                    <a:pt x="631" y="191"/>
                  </a:lnTo>
                  <a:lnTo>
                    <a:pt x="654" y="207"/>
                  </a:lnTo>
                  <a:lnTo>
                    <a:pt x="676" y="223"/>
                  </a:lnTo>
                  <a:lnTo>
                    <a:pt x="699" y="240"/>
                  </a:lnTo>
                  <a:lnTo>
                    <a:pt x="720" y="257"/>
                  </a:lnTo>
                  <a:lnTo>
                    <a:pt x="742" y="275"/>
                  </a:lnTo>
                  <a:lnTo>
                    <a:pt x="762" y="294"/>
                  </a:lnTo>
                  <a:lnTo>
                    <a:pt x="773" y="303"/>
                  </a:lnTo>
                  <a:lnTo>
                    <a:pt x="783" y="313"/>
                  </a:lnTo>
                  <a:lnTo>
                    <a:pt x="803" y="332"/>
                  </a:lnTo>
                  <a:lnTo>
                    <a:pt x="828" y="359"/>
                  </a:lnTo>
                  <a:lnTo>
                    <a:pt x="853" y="387"/>
                  </a:lnTo>
                  <a:lnTo>
                    <a:pt x="865" y="401"/>
                  </a:lnTo>
                  <a:lnTo>
                    <a:pt x="877" y="415"/>
                  </a:lnTo>
                  <a:lnTo>
                    <a:pt x="900" y="444"/>
                  </a:lnTo>
                  <a:lnTo>
                    <a:pt x="911" y="459"/>
                  </a:lnTo>
                  <a:lnTo>
                    <a:pt x="922" y="474"/>
                  </a:lnTo>
                  <a:lnTo>
                    <a:pt x="933" y="489"/>
                  </a:lnTo>
                  <a:lnTo>
                    <a:pt x="943" y="504"/>
                  </a:lnTo>
                  <a:lnTo>
                    <a:pt x="964" y="535"/>
                  </a:lnTo>
                  <a:lnTo>
                    <a:pt x="973" y="551"/>
                  </a:lnTo>
                  <a:lnTo>
                    <a:pt x="983" y="568"/>
                  </a:lnTo>
                  <a:lnTo>
                    <a:pt x="295" y="965"/>
                  </a:lnTo>
                  <a:lnTo>
                    <a:pt x="283" y="946"/>
                  </a:lnTo>
                  <a:lnTo>
                    <a:pt x="277" y="937"/>
                  </a:lnTo>
                  <a:lnTo>
                    <a:pt x="270" y="928"/>
                  </a:lnTo>
                  <a:lnTo>
                    <a:pt x="256" y="912"/>
                  </a:lnTo>
                  <a:lnTo>
                    <a:pt x="249" y="903"/>
                  </a:lnTo>
                  <a:lnTo>
                    <a:pt x="241" y="896"/>
                  </a:lnTo>
                  <a:lnTo>
                    <a:pt x="234" y="888"/>
                  </a:lnTo>
                  <a:lnTo>
                    <a:pt x="226" y="881"/>
                  </a:lnTo>
                  <a:lnTo>
                    <a:pt x="209" y="867"/>
                  </a:lnTo>
                  <a:lnTo>
                    <a:pt x="191" y="854"/>
                  </a:lnTo>
                  <a:lnTo>
                    <a:pt x="172" y="842"/>
                  </a:lnTo>
                  <a:lnTo>
                    <a:pt x="163" y="836"/>
                  </a:lnTo>
                  <a:lnTo>
                    <a:pt x="153" y="831"/>
                  </a:lnTo>
                  <a:lnTo>
                    <a:pt x="143" y="826"/>
                  </a:lnTo>
                  <a:lnTo>
                    <a:pt x="133" y="822"/>
                  </a:lnTo>
                  <a:lnTo>
                    <a:pt x="123" y="818"/>
                  </a:lnTo>
                  <a:lnTo>
                    <a:pt x="112" y="814"/>
                  </a:lnTo>
                  <a:lnTo>
                    <a:pt x="102" y="810"/>
                  </a:lnTo>
                  <a:lnTo>
                    <a:pt x="91" y="807"/>
                  </a:lnTo>
                  <a:lnTo>
                    <a:pt x="80" y="804"/>
                  </a:lnTo>
                  <a:lnTo>
                    <a:pt x="69" y="802"/>
                  </a:lnTo>
                  <a:lnTo>
                    <a:pt x="46" y="798"/>
                  </a:lnTo>
                  <a:lnTo>
                    <a:pt x="35" y="797"/>
                  </a:lnTo>
                  <a:lnTo>
                    <a:pt x="23" y="796"/>
                  </a:lnTo>
                  <a:lnTo>
                    <a:pt x="0" y="795"/>
                  </a:lnTo>
                  <a:close/>
                </a:path>
              </a:pathLst>
            </a:custGeom>
            <a:solidFill>
              <a:schemeClr val="bg1">
                <a:lumMod val="40000"/>
                <a:lumOff val="60000"/>
              </a:schemeClr>
            </a:solidFill>
            <a:ln w="38100" cmpd="sng">
              <a:solidFill>
                <a:srgbClr val="FFFFFF"/>
              </a:solidFill>
              <a:round/>
              <a:headEnd/>
              <a:tailEnd/>
            </a:ln>
          </p:spPr>
          <p:txBody>
            <a:bodyPr lIns="45720" rIns="45720" anchor="ctr" anchorCtr="1"/>
            <a:lstStyle/>
            <a:p>
              <a:pP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37" name="Freeform 30"/>
            <p:cNvSpPr>
              <a:spLocks noChangeAspect="1"/>
            </p:cNvSpPr>
            <p:nvPr/>
          </p:nvSpPr>
          <p:spPr bwMode="auto">
            <a:xfrm>
              <a:off x="6396817" y="2638084"/>
              <a:ext cx="1420230" cy="1828809"/>
            </a:xfrm>
            <a:custGeom>
              <a:avLst/>
              <a:gdLst/>
              <a:ahLst/>
              <a:cxnLst>
                <a:cxn ang="0">
                  <a:pos x="688" y="0"/>
                </a:cxn>
                <a:cxn ang="0">
                  <a:pos x="714" y="49"/>
                </a:cxn>
                <a:cxn ang="0">
                  <a:pos x="739" y="99"/>
                </a:cxn>
                <a:cxn ang="0">
                  <a:pos x="760" y="150"/>
                </a:cxn>
                <a:cxn ang="0">
                  <a:pos x="779" y="203"/>
                </a:cxn>
                <a:cxn ang="0">
                  <a:pos x="796" y="256"/>
                </a:cxn>
                <a:cxn ang="0">
                  <a:pos x="810" y="310"/>
                </a:cxn>
                <a:cxn ang="0">
                  <a:pos x="821" y="364"/>
                </a:cxn>
                <a:cxn ang="0">
                  <a:pos x="830" y="419"/>
                </a:cxn>
                <a:cxn ang="0">
                  <a:pos x="836" y="474"/>
                </a:cxn>
                <a:cxn ang="0">
                  <a:pos x="839" y="530"/>
                </a:cxn>
                <a:cxn ang="0">
                  <a:pos x="840" y="586"/>
                </a:cxn>
                <a:cxn ang="0">
                  <a:pos x="838" y="641"/>
                </a:cxn>
                <a:cxn ang="0">
                  <a:pos x="833" y="697"/>
                </a:cxn>
                <a:cxn ang="0">
                  <a:pos x="825" y="752"/>
                </a:cxn>
                <a:cxn ang="0">
                  <a:pos x="814" y="806"/>
                </a:cxn>
                <a:cxn ang="0">
                  <a:pos x="801" y="861"/>
                </a:cxn>
                <a:cxn ang="0">
                  <a:pos x="791" y="896"/>
                </a:cxn>
                <a:cxn ang="0">
                  <a:pos x="767" y="967"/>
                </a:cxn>
                <a:cxn ang="0">
                  <a:pos x="753" y="1001"/>
                </a:cxn>
                <a:cxn ang="0">
                  <a:pos x="723" y="1069"/>
                </a:cxn>
                <a:cxn ang="0">
                  <a:pos x="706" y="1102"/>
                </a:cxn>
                <a:cxn ang="0">
                  <a:pos x="697" y="1118"/>
                </a:cxn>
                <a:cxn ang="0">
                  <a:pos x="0" y="737"/>
                </a:cxn>
                <a:cxn ang="0">
                  <a:pos x="15" y="708"/>
                </a:cxn>
                <a:cxn ang="0">
                  <a:pos x="23" y="688"/>
                </a:cxn>
                <a:cxn ang="0">
                  <a:pos x="30" y="667"/>
                </a:cxn>
                <a:cxn ang="0">
                  <a:pos x="36" y="646"/>
                </a:cxn>
                <a:cxn ang="0">
                  <a:pos x="40" y="624"/>
                </a:cxn>
                <a:cxn ang="0">
                  <a:pos x="43" y="602"/>
                </a:cxn>
                <a:cxn ang="0">
                  <a:pos x="45" y="579"/>
                </a:cxn>
                <a:cxn ang="0">
                  <a:pos x="45" y="556"/>
                </a:cxn>
                <a:cxn ang="0">
                  <a:pos x="42" y="521"/>
                </a:cxn>
                <a:cxn ang="0">
                  <a:pos x="33" y="478"/>
                </a:cxn>
                <a:cxn ang="0">
                  <a:pos x="27" y="456"/>
                </a:cxn>
                <a:cxn ang="0">
                  <a:pos x="15" y="426"/>
                </a:cxn>
                <a:cxn ang="0">
                  <a:pos x="0" y="397"/>
                </a:cxn>
              </a:cxnLst>
              <a:rect l="0" t="0" r="r" b="b"/>
              <a:pathLst>
                <a:path w="840" h="1134">
                  <a:moveTo>
                    <a:pt x="0" y="397"/>
                  </a:moveTo>
                  <a:lnTo>
                    <a:pt x="688" y="0"/>
                  </a:lnTo>
                  <a:lnTo>
                    <a:pt x="701" y="24"/>
                  </a:lnTo>
                  <a:lnTo>
                    <a:pt x="714" y="49"/>
                  </a:lnTo>
                  <a:lnTo>
                    <a:pt x="727" y="74"/>
                  </a:lnTo>
                  <a:lnTo>
                    <a:pt x="739" y="99"/>
                  </a:lnTo>
                  <a:lnTo>
                    <a:pt x="750" y="125"/>
                  </a:lnTo>
                  <a:lnTo>
                    <a:pt x="760" y="150"/>
                  </a:lnTo>
                  <a:lnTo>
                    <a:pt x="770" y="176"/>
                  </a:lnTo>
                  <a:lnTo>
                    <a:pt x="779" y="203"/>
                  </a:lnTo>
                  <a:lnTo>
                    <a:pt x="788" y="229"/>
                  </a:lnTo>
                  <a:lnTo>
                    <a:pt x="796" y="256"/>
                  </a:lnTo>
                  <a:lnTo>
                    <a:pt x="803" y="283"/>
                  </a:lnTo>
                  <a:lnTo>
                    <a:pt x="810" y="310"/>
                  </a:lnTo>
                  <a:lnTo>
                    <a:pt x="816" y="337"/>
                  </a:lnTo>
                  <a:lnTo>
                    <a:pt x="821" y="364"/>
                  </a:lnTo>
                  <a:lnTo>
                    <a:pt x="826" y="392"/>
                  </a:lnTo>
                  <a:lnTo>
                    <a:pt x="830" y="419"/>
                  </a:lnTo>
                  <a:lnTo>
                    <a:pt x="833" y="447"/>
                  </a:lnTo>
                  <a:lnTo>
                    <a:pt x="836" y="474"/>
                  </a:lnTo>
                  <a:lnTo>
                    <a:pt x="838" y="502"/>
                  </a:lnTo>
                  <a:lnTo>
                    <a:pt x="839" y="530"/>
                  </a:lnTo>
                  <a:lnTo>
                    <a:pt x="840" y="558"/>
                  </a:lnTo>
                  <a:lnTo>
                    <a:pt x="840" y="586"/>
                  </a:lnTo>
                  <a:lnTo>
                    <a:pt x="839" y="613"/>
                  </a:lnTo>
                  <a:lnTo>
                    <a:pt x="838" y="641"/>
                  </a:lnTo>
                  <a:lnTo>
                    <a:pt x="835" y="669"/>
                  </a:lnTo>
                  <a:lnTo>
                    <a:pt x="833" y="697"/>
                  </a:lnTo>
                  <a:lnTo>
                    <a:pt x="829" y="724"/>
                  </a:lnTo>
                  <a:lnTo>
                    <a:pt x="825" y="752"/>
                  </a:lnTo>
                  <a:lnTo>
                    <a:pt x="820" y="779"/>
                  </a:lnTo>
                  <a:lnTo>
                    <a:pt x="814" y="806"/>
                  </a:lnTo>
                  <a:lnTo>
                    <a:pt x="808" y="834"/>
                  </a:lnTo>
                  <a:lnTo>
                    <a:pt x="801" y="861"/>
                  </a:lnTo>
                  <a:lnTo>
                    <a:pt x="796" y="878"/>
                  </a:lnTo>
                  <a:lnTo>
                    <a:pt x="791" y="896"/>
                  </a:lnTo>
                  <a:lnTo>
                    <a:pt x="779" y="932"/>
                  </a:lnTo>
                  <a:lnTo>
                    <a:pt x="767" y="967"/>
                  </a:lnTo>
                  <a:lnTo>
                    <a:pt x="760" y="984"/>
                  </a:lnTo>
                  <a:lnTo>
                    <a:pt x="753" y="1001"/>
                  </a:lnTo>
                  <a:lnTo>
                    <a:pt x="738" y="1035"/>
                  </a:lnTo>
                  <a:lnTo>
                    <a:pt x="723" y="1069"/>
                  </a:lnTo>
                  <a:lnTo>
                    <a:pt x="714" y="1085"/>
                  </a:lnTo>
                  <a:lnTo>
                    <a:pt x="706" y="1102"/>
                  </a:lnTo>
                  <a:lnTo>
                    <a:pt x="701" y="1110"/>
                  </a:lnTo>
                  <a:lnTo>
                    <a:pt x="697" y="1118"/>
                  </a:lnTo>
                  <a:lnTo>
                    <a:pt x="688" y="1134"/>
                  </a:lnTo>
                  <a:lnTo>
                    <a:pt x="0" y="737"/>
                  </a:lnTo>
                  <a:lnTo>
                    <a:pt x="10" y="718"/>
                  </a:lnTo>
                  <a:lnTo>
                    <a:pt x="15" y="708"/>
                  </a:lnTo>
                  <a:lnTo>
                    <a:pt x="19" y="698"/>
                  </a:lnTo>
                  <a:lnTo>
                    <a:pt x="23" y="688"/>
                  </a:lnTo>
                  <a:lnTo>
                    <a:pt x="27" y="678"/>
                  </a:lnTo>
                  <a:lnTo>
                    <a:pt x="30" y="667"/>
                  </a:lnTo>
                  <a:lnTo>
                    <a:pt x="33" y="657"/>
                  </a:lnTo>
                  <a:lnTo>
                    <a:pt x="36" y="646"/>
                  </a:lnTo>
                  <a:lnTo>
                    <a:pt x="38" y="635"/>
                  </a:lnTo>
                  <a:lnTo>
                    <a:pt x="40" y="624"/>
                  </a:lnTo>
                  <a:lnTo>
                    <a:pt x="42" y="613"/>
                  </a:lnTo>
                  <a:lnTo>
                    <a:pt x="43" y="602"/>
                  </a:lnTo>
                  <a:lnTo>
                    <a:pt x="44" y="590"/>
                  </a:lnTo>
                  <a:lnTo>
                    <a:pt x="45" y="579"/>
                  </a:lnTo>
                  <a:lnTo>
                    <a:pt x="45" y="567"/>
                  </a:lnTo>
                  <a:lnTo>
                    <a:pt x="45" y="556"/>
                  </a:lnTo>
                  <a:lnTo>
                    <a:pt x="44" y="544"/>
                  </a:lnTo>
                  <a:lnTo>
                    <a:pt x="42" y="521"/>
                  </a:lnTo>
                  <a:lnTo>
                    <a:pt x="38" y="499"/>
                  </a:lnTo>
                  <a:lnTo>
                    <a:pt x="33" y="478"/>
                  </a:lnTo>
                  <a:lnTo>
                    <a:pt x="30" y="467"/>
                  </a:lnTo>
                  <a:lnTo>
                    <a:pt x="27" y="456"/>
                  </a:lnTo>
                  <a:lnTo>
                    <a:pt x="19" y="436"/>
                  </a:lnTo>
                  <a:lnTo>
                    <a:pt x="15" y="426"/>
                  </a:lnTo>
                  <a:lnTo>
                    <a:pt x="10" y="416"/>
                  </a:lnTo>
                  <a:lnTo>
                    <a:pt x="0" y="397"/>
                  </a:lnTo>
                  <a:close/>
                </a:path>
              </a:pathLst>
            </a:custGeom>
            <a:solidFill>
              <a:schemeClr val="bg1">
                <a:lumMod val="50000"/>
              </a:schemeClr>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38" name="Freeform 31"/>
            <p:cNvSpPr>
              <a:spLocks noChangeAspect="1"/>
            </p:cNvSpPr>
            <p:nvPr/>
          </p:nvSpPr>
          <p:spPr bwMode="auto">
            <a:xfrm>
              <a:off x="5899409" y="3827121"/>
              <a:ext cx="1662389" cy="1554176"/>
            </a:xfrm>
            <a:custGeom>
              <a:avLst/>
              <a:gdLst/>
              <a:ahLst/>
              <a:cxnLst>
                <a:cxn ang="0">
                  <a:pos x="983" y="397"/>
                </a:cxn>
                <a:cxn ang="0">
                  <a:pos x="954" y="446"/>
                </a:cxn>
                <a:cxn ang="0">
                  <a:pos x="922" y="492"/>
                </a:cxn>
                <a:cxn ang="0">
                  <a:pos x="889" y="536"/>
                </a:cxn>
                <a:cxn ang="0">
                  <a:pos x="853" y="579"/>
                </a:cxn>
                <a:cxn ang="0">
                  <a:pos x="815" y="620"/>
                </a:cxn>
                <a:cxn ang="0">
                  <a:pos x="776" y="659"/>
                </a:cxn>
                <a:cxn ang="0">
                  <a:pos x="734" y="696"/>
                </a:cxn>
                <a:cxn ang="0">
                  <a:pos x="691" y="731"/>
                </a:cxn>
                <a:cxn ang="0">
                  <a:pos x="646" y="763"/>
                </a:cxn>
                <a:cxn ang="0">
                  <a:pos x="600" y="794"/>
                </a:cxn>
                <a:cxn ang="0">
                  <a:pos x="551" y="822"/>
                </a:cxn>
                <a:cxn ang="0">
                  <a:pos x="502" y="848"/>
                </a:cxn>
                <a:cxn ang="0">
                  <a:pos x="451" y="872"/>
                </a:cxn>
                <a:cxn ang="0">
                  <a:pos x="400" y="893"/>
                </a:cxn>
                <a:cxn ang="0">
                  <a:pos x="347" y="911"/>
                </a:cxn>
                <a:cxn ang="0">
                  <a:pos x="293" y="926"/>
                </a:cxn>
                <a:cxn ang="0">
                  <a:pos x="239" y="939"/>
                </a:cxn>
                <a:cxn ang="0">
                  <a:pos x="185" y="950"/>
                </a:cxn>
                <a:cxn ang="0">
                  <a:pos x="111" y="959"/>
                </a:cxn>
                <a:cxn ang="0">
                  <a:pos x="56" y="964"/>
                </a:cxn>
                <a:cxn ang="0">
                  <a:pos x="19" y="965"/>
                </a:cxn>
                <a:cxn ang="0">
                  <a:pos x="0" y="170"/>
                </a:cxn>
                <a:cxn ang="0">
                  <a:pos x="35" y="168"/>
                </a:cxn>
                <a:cxn ang="0">
                  <a:pos x="69" y="163"/>
                </a:cxn>
                <a:cxn ang="0">
                  <a:pos x="91" y="158"/>
                </a:cxn>
                <a:cxn ang="0">
                  <a:pos x="133" y="143"/>
                </a:cxn>
                <a:cxn ang="0">
                  <a:pos x="163" y="129"/>
                </a:cxn>
                <a:cxn ang="0">
                  <a:pos x="191" y="112"/>
                </a:cxn>
                <a:cxn ang="0">
                  <a:pos x="209" y="99"/>
                </a:cxn>
                <a:cxn ang="0">
                  <a:pos x="226" y="85"/>
                </a:cxn>
                <a:cxn ang="0">
                  <a:pos x="241" y="70"/>
                </a:cxn>
                <a:cxn ang="0">
                  <a:pos x="263" y="45"/>
                </a:cxn>
                <a:cxn ang="0">
                  <a:pos x="277" y="28"/>
                </a:cxn>
                <a:cxn ang="0">
                  <a:pos x="289" y="10"/>
                </a:cxn>
              </a:cxnLst>
              <a:rect l="0" t="0" r="r" b="b"/>
              <a:pathLst>
                <a:path w="983" h="965">
                  <a:moveTo>
                    <a:pt x="295" y="0"/>
                  </a:moveTo>
                  <a:lnTo>
                    <a:pt x="983" y="397"/>
                  </a:lnTo>
                  <a:lnTo>
                    <a:pt x="968" y="422"/>
                  </a:lnTo>
                  <a:lnTo>
                    <a:pt x="954" y="446"/>
                  </a:lnTo>
                  <a:lnTo>
                    <a:pt x="938" y="469"/>
                  </a:lnTo>
                  <a:lnTo>
                    <a:pt x="922" y="492"/>
                  </a:lnTo>
                  <a:lnTo>
                    <a:pt x="906" y="514"/>
                  </a:lnTo>
                  <a:lnTo>
                    <a:pt x="889" y="536"/>
                  </a:lnTo>
                  <a:lnTo>
                    <a:pt x="871" y="558"/>
                  </a:lnTo>
                  <a:lnTo>
                    <a:pt x="853" y="579"/>
                  </a:lnTo>
                  <a:lnTo>
                    <a:pt x="835" y="599"/>
                  </a:lnTo>
                  <a:lnTo>
                    <a:pt x="815" y="620"/>
                  </a:lnTo>
                  <a:lnTo>
                    <a:pt x="796" y="639"/>
                  </a:lnTo>
                  <a:lnTo>
                    <a:pt x="776" y="659"/>
                  </a:lnTo>
                  <a:lnTo>
                    <a:pt x="755" y="677"/>
                  </a:lnTo>
                  <a:lnTo>
                    <a:pt x="734" y="696"/>
                  </a:lnTo>
                  <a:lnTo>
                    <a:pt x="713" y="713"/>
                  </a:lnTo>
                  <a:lnTo>
                    <a:pt x="691" y="731"/>
                  </a:lnTo>
                  <a:lnTo>
                    <a:pt x="669" y="747"/>
                  </a:lnTo>
                  <a:lnTo>
                    <a:pt x="646" y="763"/>
                  </a:lnTo>
                  <a:lnTo>
                    <a:pt x="623" y="779"/>
                  </a:lnTo>
                  <a:lnTo>
                    <a:pt x="600" y="794"/>
                  </a:lnTo>
                  <a:lnTo>
                    <a:pt x="576" y="809"/>
                  </a:lnTo>
                  <a:lnTo>
                    <a:pt x="551" y="822"/>
                  </a:lnTo>
                  <a:lnTo>
                    <a:pt x="526" y="836"/>
                  </a:lnTo>
                  <a:lnTo>
                    <a:pt x="502" y="848"/>
                  </a:lnTo>
                  <a:lnTo>
                    <a:pt x="477" y="860"/>
                  </a:lnTo>
                  <a:lnTo>
                    <a:pt x="451" y="872"/>
                  </a:lnTo>
                  <a:lnTo>
                    <a:pt x="425" y="883"/>
                  </a:lnTo>
                  <a:lnTo>
                    <a:pt x="400" y="893"/>
                  </a:lnTo>
                  <a:lnTo>
                    <a:pt x="373" y="902"/>
                  </a:lnTo>
                  <a:lnTo>
                    <a:pt x="347" y="911"/>
                  </a:lnTo>
                  <a:lnTo>
                    <a:pt x="320" y="919"/>
                  </a:lnTo>
                  <a:lnTo>
                    <a:pt x="293" y="926"/>
                  </a:lnTo>
                  <a:lnTo>
                    <a:pt x="257" y="935"/>
                  </a:lnTo>
                  <a:lnTo>
                    <a:pt x="239" y="939"/>
                  </a:lnTo>
                  <a:lnTo>
                    <a:pt x="221" y="943"/>
                  </a:lnTo>
                  <a:lnTo>
                    <a:pt x="185" y="950"/>
                  </a:lnTo>
                  <a:lnTo>
                    <a:pt x="148" y="955"/>
                  </a:lnTo>
                  <a:lnTo>
                    <a:pt x="111" y="959"/>
                  </a:lnTo>
                  <a:lnTo>
                    <a:pt x="74" y="963"/>
                  </a:lnTo>
                  <a:lnTo>
                    <a:pt x="56" y="964"/>
                  </a:lnTo>
                  <a:lnTo>
                    <a:pt x="37" y="964"/>
                  </a:lnTo>
                  <a:lnTo>
                    <a:pt x="19" y="965"/>
                  </a:lnTo>
                  <a:lnTo>
                    <a:pt x="0" y="965"/>
                  </a:lnTo>
                  <a:lnTo>
                    <a:pt x="0" y="170"/>
                  </a:lnTo>
                  <a:lnTo>
                    <a:pt x="23" y="169"/>
                  </a:lnTo>
                  <a:lnTo>
                    <a:pt x="35" y="168"/>
                  </a:lnTo>
                  <a:lnTo>
                    <a:pt x="46" y="167"/>
                  </a:lnTo>
                  <a:lnTo>
                    <a:pt x="69" y="163"/>
                  </a:lnTo>
                  <a:lnTo>
                    <a:pt x="80" y="161"/>
                  </a:lnTo>
                  <a:lnTo>
                    <a:pt x="91" y="158"/>
                  </a:lnTo>
                  <a:lnTo>
                    <a:pt x="112" y="151"/>
                  </a:lnTo>
                  <a:lnTo>
                    <a:pt x="133" y="143"/>
                  </a:lnTo>
                  <a:lnTo>
                    <a:pt x="153" y="134"/>
                  </a:lnTo>
                  <a:lnTo>
                    <a:pt x="163" y="129"/>
                  </a:lnTo>
                  <a:lnTo>
                    <a:pt x="172" y="123"/>
                  </a:lnTo>
                  <a:lnTo>
                    <a:pt x="191" y="112"/>
                  </a:lnTo>
                  <a:lnTo>
                    <a:pt x="200" y="105"/>
                  </a:lnTo>
                  <a:lnTo>
                    <a:pt x="209" y="99"/>
                  </a:lnTo>
                  <a:lnTo>
                    <a:pt x="217" y="92"/>
                  </a:lnTo>
                  <a:lnTo>
                    <a:pt x="226" y="85"/>
                  </a:lnTo>
                  <a:lnTo>
                    <a:pt x="234" y="77"/>
                  </a:lnTo>
                  <a:lnTo>
                    <a:pt x="241" y="70"/>
                  </a:lnTo>
                  <a:lnTo>
                    <a:pt x="256" y="54"/>
                  </a:lnTo>
                  <a:lnTo>
                    <a:pt x="263" y="45"/>
                  </a:lnTo>
                  <a:lnTo>
                    <a:pt x="270" y="37"/>
                  </a:lnTo>
                  <a:lnTo>
                    <a:pt x="277" y="28"/>
                  </a:lnTo>
                  <a:lnTo>
                    <a:pt x="283" y="19"/>
                  </a:lnTo>
                  <a:lnTo>
                    <a:pt x="289" y="10"/>
                  </a:lnTo>
                  <a:lnTo>
                    <a:pt x="295" y="0"/>
                  </a:lnTo>
                  <a:close/>
                </a:path>
              </a:pathLst>
            </a:custGeom>
            <a:solidFill>
              <a:srgbClr val="7F7E82"/>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39" name="Freeform 32"/>
            <p:cNvSpPr>
              <a:spLocks noChangeAspect="1"/>
            </p:cNvSpPr>
            <p:nvPr/>
          </p:nvSpPr>
          <p:spPr bwMode="auto">
            <a:xfrm>
              <a:off x="4237020" y="3827121"/>
              <a:ext cx="1662389" cy="1554176"/>
            </a:xfrm>
            <a:custGeom>
              <a:avLst/>
              <a:gdLst/>
              <a:ahLst/>
              <a:cxnLst>
                <a:cxn ang="0">
                  <a:pos x="155" y="606"/>
                </a:cxn>
                <a:cxn ang="0">
                  <a:pos x="118" y="565"/>
                </a:cxn>
                <a:cxn ang="0">
                  <a:pos x="83" y="521"/>
                </a:cxn>
                <a:cxn ang="0">
                  <a:pos x="61" y="492"/>
                </a:cxn>
                <a:cxn ang="0">
                  <a:pos x="39" y="461"/>
                </a:cxn>
                <a:cxn ang="0">
                  <a:pos x="10" y="414"/>
                </a:cxn>
                <a:cxn ang="0">
                  <a:pos x="688" y="0"/>
                </a:cxn>
                <a:cxn ang="0">
                  <a:pos x="706" y="28"/>
                </a:cxn>
                <a:cxn ang="0">
                  <a:pos x="727" y="54"/>
                </a:cxn>
                <a:cxn ang="0">
                  <a:pos x="741" y="70"/>
                </a:cxn>
                <a:cxn ang="0">
                  <a:pos x="757" y="85"/>
                </a:cxn>
                <a:cxn ang="0">
                  <a:pos x="792" y="112"/>
                </a:cxn>
                <a:cxn ang="0">
                  <a:pos x="820" y="129"/>
                </a:cxn>
                <a:cxn ang="0">
                  <a:pos x="840" y="139"/>
                </a:cxn>
                <a:cxn ang="0">
                  <a:pos x="860" y="147"/>
                </a:cxn>
                <a:cxn ang="0">
                  <a:pos x="881" y="155"/>
                </a:cxn>
                <a:cxn ang="0">
                  <a:pos x="903" y="161"/>
                </a:cxn>
                <a:cxn ang="0">
                  <a:pos x="937" y="167"/>
                </a:cxn>
                <a:cxn ang="0">
                  <a:pos x="960" y="169"/>
                </a:cxn>
                <a:cxn ang="0">
                  <a:pos x="983" y="965"/>
                </a:cxn>
                <a:cxn ang="0">
                  <a:pos x="927" y="964"/>
                </a:cxn>
                <a:cxn ang="0">
                  <a:pos x="872" y="960"/>
                </a:cxn>
                <a:cxn ang="0">
                  <a:pos x="817" y="953"/>
                </a:cxn>
                <a:cxn ang="0">
                  <a:pos x="762" y="943"/>
                </a:cxn>
                <a:cxn ang="0">
                  <a:pos x="708" y="931"/>
                </a:cxn>
                <a:cxn ang="0">
                  <a:pos x="654" y="916"/>
                </a:cxn>
                <a:cxn ang="0">
                  <a:pos x="601" y="899"/>
                </a:cxn>
                <a:cxn ang="0">
                  <a:pos x="575" y="889"/>
                </a:cxn>
                <a:cxn ang="0">
                  <a:pos x="524" y="868"/>
                </a:cxn>
                <a:cxn ang="0">
                  <a:pos x="473" y="844"/>
                </a:cxn>
                <a:cxn ang="0">
                  <a:pos x="424" y="818"/>
                </a:cxn>
                <a:cxn ang="0">
                  <a:pos x="375" y="789"/>
                </a:cxn>
                <a:cxn ang="0">
                  <a:pos x="329" y="759"/>
                </a:cxn>
                <a:cxn ang="0">
                  <a:pos x="284" y="725"/>
                </a:cxn>
                <a:cxn ang="0">
                  <a:pos x="241" y="690"/>
                </a:cxn>
                <a:cxn ang="0">
                  <a:pos x="210" y="662"/>
                </a:cxn>
                <a:cxn ang="0">
                  <a:pos x="180" y="633"/>
                </a:cxn>
              </a:cxnLst>
              <a:rect l="0" t="0" r="r" b="b"/>
              <a:pathLst>
                <a:path w="983" h="965">
                  <a:moveTo>
                    <a:pt x="180" y="633"/>
                  </a:moveTo>
                  <a:lnTo>
                    <a:pt x="155" y="606"/>
                  </a:lnTo>
                  <a:lnTo>
                    <a:pt x="130" y="579"/>
                  </a:lnTo>
                  <a:lnTo>
                    <a:pt x="118" y="565"/>
                  </a:lnTo>
                  <a:lnTo>
                    <a:pt x="106" y="550"/>
                  </a:lnTo>
                  <a:lnTo>
                    <a:pt x="83" y="521"/>
                  </a:lnTo>
                  <a:lnTo>
                    <a:pt x="71" y="507"/>
                  </a:lnTo>
                  <a:lnTo>
                    <a:pt x="61" y="492"/>
                  </a:lnTo>
                  <a:lnTo>
                    <a:pt x="50" y="476"/>
                  </a:lnTo>
                  <a:lnTo>
                    <a:pt x="39" y="461"/>
                  </a:lnTo>
                  <a:lnTo>
                    <a:pt x="19" y="430"/>
                  </a:lnTo>
                  <a:lnTo>
                    <a:pt x="10" y="414"/>
                  </a:lnTo>
                  <a:lnTo>
                    <a:pt x="0" y="397"/>
                  </a:lnTo>
                  <a:lnTo>
                    <a:pt x="688" y="0"/>
                  </a:lnTo>
                  <a:lnTo>
                    <a:pt x="700" y="19"/>
                  </a:lnTo>
                  <a:lnTo>
                    <a:pt x="706" y="28"/>
                  </a:lnTo>
                  <a:lnTo>
                    <a:pt x="713" y="37"/>
                  </a:lnTo>
                  <a:lnTo>
                    <a:pt x="727" y="54"/>
                  </a:lnTo>
                  <a:lnTo>
                    <a:pt x="734" y="62"/>
                  </a:lnTo>
                  <a:lnTo>
                    <a:pt x="741" y="70"/>
                  </a:lnTo>
                  <a:lnTo>
                    <a:pt x="749" y="77"/>
                  </a:lnTo>
                  <a:lnTo>
                    <a:pt x="757" y="85"/>
                  </a:lnTo>
                  <a:lnTo>
                    <a:pt x="774" y="99"/>
                  </a:lnTo>
                  <a:lnTo>
                    <a:pt x="792" y="112"/>
                  </a:lnTo>
                  <a:lnTo>
                    <a:pt x="811" y="123"/>
                  </a:lnTo>
                  <a:lnTo>
                    <a:pt x="820" y="129"/>
                  </a:lnTo>
                  <a:lnTo>
                    <a:pt x="830" y="134"/>
                  </a:lnTo>
                  <a:lnTo>
                    <a:pt x="840" y="139"/>
                  </a:lnTo>
                  <a:lnTo>
                    <a:pt x="850" y="143"/>
                  </a:lnTo>
                  <a:lnTo>
                    <a:pt x="860" y="147"/>
                  </a:lnTo>
                  <a:lnTo>
                    <a:pt x="871" y="151"/>
                  </a:lnTo>
                  <a:lnTo>
                    <a:pt x="881" y="155"/>
                  </a:lnTo>
                  <a:lnTo>
                    <a:pt x="892" y="158"/>
                  </a:lnTo>
                  <a:lnTo>
                    <a:pt x="903" y="161"/>
                  </a:lnTo>
                  <a:lnTo>
                    <a:pt x="914" y="163"/>
                  </a:lnTo>
                  <a:lnTo>
                    <a:pt x="937" y="167"/>
                  </a:lnTo>
                  <a:lnTo>
                    <a:pt x="948" y="168"/>
                  </a:lnTo>
                  <a:lnTo>
                    <a:pt x="960" y="169"/>
                  </a:lnTo>
                  <a:lnTo>
                    <a:pt x="983" y="170"/>
                  </a:lnTo>
                  <a:lnTo>
                    <a:pt x="983" y="965"/>
                  </a:lnTo>
                  <a:lnTo>
                    <a:pt x="955" y="965"/>
                  </a:lnTo>
                  <a:lnTo>
                    <a:pt x="927" y="964"/>
                  </a:lnTo>
                  <a:lnTo>
                    <a:pt x="900" y="962"/>
                  </a:lnTo>
                  <a:lnTo>
                    <a:pt x="872" y="960"/>
                  </a:lnTo>
                  <a:lnTo>
                    <a:pt x="844" y="956"/>
                  </a:lnTo>
                  <a:lnTo>
                    <a:pt x="817" y="953"/>
                  </a:lnTo>
                  <a:lnTo>
                    <a:pt x="789" y="948"/>
                  </a:lnTo>
                  <a:lnTo>
                    <a:pt x="762" y="943"/>
                  </a:lnTo>
                  <a:lnTo>
                    <a:pt x="735" y="937"/>
                  </a:lnTo>
                  <a:lnTo>
                    <a:pt x="708" y="931"/>
                  </a:lnTo>
                  <a:lnTo>
                    <a:pt x="681" y="924"/>
                  </a:lnTo>
                  <a:lnTo>
                    <a:pt x="654" y="916"/>
                  </a:lnTo>
                  <a:lnTo>
                    <a:pt x="627" y="908"/>
                  </a:lnTo>
                  <a:lnTo>
                    <a:pt x="601" y="899"/>
                  </a:lnTo>
                  <a:lnTo>
                    <a:pt x="588" y="894"/>
                  </a:lnTo>
                  <a:lnTo>
                    <a:pt x="575" y="889"/>
                  </a:lnTo>
                  <a:lnTo>
                    <a:pt x="549" y="879"/>
                  </a:lnTo>
                  <a:lnTo>
                    <a:pt x="524" y="868"/>
                  </a:lnTo>
                  <a:lnTo>
                    <a:pt x="498" y="856"/>
                  </a:lnTo>
                  <a:lnTo>
                    <a:pt x="473" y="844"/>
                  </a:lnTo>
                  <a:lnTo>
                    <a:pt x="449" y="831"/>
                  </a:lnTo>
                  <a:lnTo>
                    <a:pt x="424" y="818"/>
                  </a:lnTo>
                  <a:lnTo>
                    <a:pt x="399" y="804"/>
                  </a:lnTo>
                  <a:lnTo>
                    <a:pt x="375" y="789"/>
                  </a:lnTo>
                  <a:lnTo>
                    <a:pt x="352" y="774"/>
                  </a:lnTo>
                  <a:lnTo>
                    <a:pt x="329" y="759"/>
                  </a:lnTo>
                  <a:lnTo>
                    <a:pt x="307" y="742"/>
                  </a:lnTo>
                  <a:lnTo>
                    <a:pt x="284" y="725"/>
                  </a:lnTo>
                  <a:lnTo>
                    <a:pt x="263" y="708"/>
                  </a:lnTo>
                  <a:lnTo>
                    <a:pt x="241" y="690"/>
                  </a:lnTo>
                  <a:lnTo>
                    <a:pt x="221" y="672"/>
                  </a:lnTo>
                  <a:lnTo>
                    <a:pt x="210" y="662"/>
                  </a:lnTo>
                  <a:lnTo>
                    <a:pt x="200" y="652"/>
                  </a:lnTo>
                  <a:lnTo>
                    <a:pt x="180" y="633"/>
                  </a:lnTo>
                  <a:close/>
                </a:path>
              </a:pathLst>
            </a:custGeom>
            <a:solidFill>
              <a:schemeClr val="bg1">
                <a:lumMod val="40000"/>
                <a:lumOff val="60000"/>
              </a:schemeClr>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40" name="Freeform 33"/>
            <p:cNvSpPr>
              <a:spLocks noChangeAspect="1"/>
            </p:cNvSpPr>
            <p:nvPr/>
          </p:nvSpPr>
          <p:spPr bwMode="auto">
            <a:xfrm>
              <a:off x="3981771" y="2638084"/>
              <a:ext cx="1420230" cy="1828809"/>
            </a:xfrm>
            <a:custGeom>
              <a:avLst/>
              <a:gdLst/>
              <a:ahLst/>
              <a:cxnLst>
                <a:cxn ang="0">
                  <a:pos x="152" y="1134"/>
                </a:cxn>
                <a:cxn ang="0">
                  <a:pos x="126" y="1085"/>
                </a:cxn>
                <a:cxn ang="0">
                  <a:pos x="101" y="1035"/>
                </a:cxn>
                <a:cxn ang="0">
                  <a:pos x="80" y="984"/>
                </a:cxn>
                <a:cxn ang="0">
                  <a:pos x="61" y="932"/>
                </a:cxn>
                <a:cxn ang="0">
                  <a:pos x="44" y="878"/>
                </a:cxn>
                <a:cxn ang="0">
                  <a:pos x="30" y="825"/>
                </a:cxn>
                <a:cxn ang="0">
                  <a:pos x="19" y="770"/>
                </a:cxn>
                <a:cxn ang="0">
                  <a:pos x="10" y="715"/>
                </a:cxn>
                <a:cxn ang="0">
                  <a:pos x="4" y="660"/>
                </a:cxn>
                <a:cxn ang="0">
                  <a:pos x="1" y="604"/>
                </a:cxn>
                <a:cxn ang="0">
                  <a:pos x="0" y="549"/>
                </a:cxn>
                <a:cxn ang="0">
                  <a:pos x="2" y="493"/>
                </a:cxn>
                <a:cxn ang="0">
                  <a:pos x="7" y="438"/>
                </a:cxn>
                <a:cxn ang="0">
                  <a:pos x="15" y="382"/>
                </a:cxn>
                <a:cxn ang="0">
                  <a:pos x="26" y="328"/>
                </a:cxn>
                <a:cxn ang="0">
                  <a:pos x="39" y="274"/>
                </a:cxn>
                <a:cxn ang="0">
                  <a:pos x="49" y="238"/>
                </a:cxn>
                <a:cxn ang="0">
                  <a:pos x="73" y="168"/>
                </a:cxn>
                <a:cxn ang="0">
                  <a:pos x="87" y="133"/>
                </a:cxn>
                <a:cxn ang="0">
                  <a:pos x="117" y="66"/>
                </a:cxn>
                <a:cxn ang="0">
                  <a:pos x="134" y="33"/>
                </a:cxn>
                <a:cxn ang="0">
                  <a:pos x="143" y="16"/>
                </a:cxn>
                <a:cxn ang="0">
                  <a:pos x="840" y="397"/>
                </a:cxn>
                <a:cxn ang="0">
                  <a:pos x="825" y="426"/>
                </a:cxn>
                <a:cxn ang="0">
                  <a:pos x="817" y="446"/>
                </a:cxn>
                <a:cxn ang="0">
                  <a:pos x="810" y="467"/>
                </a:cxn>
                <a:cxn ang="0">
                  <a:pos x="804" y="488"/>
                </a:cxn>
                <a:cxn ang="0">
                  <a:pos x="800" y="510"/>
                </a:cxn>
                <a:cxn ang="0">
                  <a:pos x="797" y="533"/>
                </a:cxn>
                <a:cxn ang="0">
                  <a:pos x="795" y="556"/>
                </a:cxn>
                <a:cxn ang="0">
                  <a:pos x="795" y="579"/>
                </a:cxn>
                <a:cxn ang="0">
                  <a:pos x="798" y="613"/>
                </a:cxn>
                <a:cxn ang="0">
                  <a:pos x="807" y="657"/>
                </a:cxn>
                <a:cxn ang="0">
                  <a:pos x="813" y="678"/>
                </a:cxn>
                <a:cxn ang="0">
                  <a:pos x="825" y="708"/>
                </a:cxn>
                <a:cxn ang="0">
                  <a:pos x="840" y="737"/>
                </a:cxn>
              </a:cxnLst>
              <a:rect l="0" t="0" r="r" b="b"/>
              <a:pathLst>
                <a:path w="840" h="1134">
                  <a:moveTo>
                    <a:pt x="840" y="737"/>
                  </a:moveTo>
                  <a:lnTo>
                    <a:pt x="152" y="1134"/>
                  </a:lnTo>
                  <a:lnTo>
                    <a:pt x="139" y="1110"/>
                  </a:lnTo>
                  <a:lnTo>
                    <a:pt x="126" y="1085"/>
                  </a:lnTo>
                  <a:lnTo>
                    <a:pt x="113" y="1060"/>
                  </a:lnTo>
                  <a:lnTo>
                    <a:pt x="101" y="1035"/>
                  </a:lnTo>
                  <a:lnTo>
                    <a:pt x="90" y="1010"/>
                  </a:lnTo>
                  <a:lnTo>
                    <a:pt x="80" y="984"/>
                  </a:lnTo>
                  <a:lnTo>
                    <a:pt x="70" y="958"/>
                  </a:lnTo>
                  <a:lnTo>
                    <a:pt x="61" y="932"/>
                  </a:lnTo>
                  <a:lnTo>
                    <a:pt x="52" y="905"/>
                  </a:lnTo>
                  <a:lnTo>
                    <a:pt x="44" y="878"/>
                  </a:lnTo>
                  <a:lnTo>
                    <a:pt x="37" y="852"/>
                  </a:lnTo>
                  <a:lnTo>
                    <a:pt x="30" y="825"/>
                  </a:lnTo>
                  <a:lnTo>
                    <a:pt x="24" y="797"/>
                  </a:lnTo>
                  <a:lnTo>
                    <a:pt x="19" y="770"/>
                  </a:lnTo>
                  <a:lnTo>
                    <a:pt x="14" y="743"/>
                  </a:lnTo>
                  <a:lnTo>
                    <a:pt x="10" y="715"/>
                  </a:lnTo>
                  <a:lnTo>
                    <a:pt x="7" y="687"/>
                  </a:lnTo>
                  <a:lnTo>
                    <a:pt x="4" y="660"/>
                  </a:lnTo>
                  <a:lnTo>
                    <a:pt x="2" y="632"/>
                  </a:lnTo>
                  <a:lnTo>
                    <a:pt x="1" y="604"/>
                  </a:lnTo>
                  <a:lnTo>
                    <a:pt x="0" y="576"/>
                  </a:lnTo>
                  <a:lnTo>
                    <a:pt x="0" y="549"/>
                  </a:lnTo>
                  <a:lnTo>
                    <a:pt x="1" y="521"/>
                  </a:lnTo>
                  <a:lnTo>
                    <a:pt x="2" y="493"/>
                  </a:lnTo>
                  <a:lnTo>
                    <a:pt x="5" y="465"/>
                  </a:lnTo>
                  <a:lnTo>
                    <a:pt x="7" y="438"/>
                  </a:lnTo>
                  <a:lnTo>
                    <a:pt x="11" y="410"/>
                  </a:lnTo>
                  <a:lnTo>
                    <a:pt x="15" y="382"/>
                  </a:lnTo>
                  <a:lnTo>
                    <a:pt x="20" y="355"/>
                  </a:lnTo>
                  <a:lnTo>
                    <a:pt x="26" y="328"/>
                  </a:lnTo>
                  <a:lnTo>
                    <a:pt x="32" y="301"/>
                  </a:lnTo>
                  <a:lnTo>
                    <a:pt x="39" y="274"/>
                  </a:lnTo>
                  <a:lnTo>
                    <a:pt x="44" y="256"/>
                  </a:lnTo>
                  <a:lnTo>
                    <a:pt x="49" y="238"/>
                  </a:lnTo>
                  <a:lnTo>
                    <a:pt x="61" y="203"/>
                  </a:lnTo>
                  <a:lnTo>
                    <a:pt x="73" y="168"/>
                  </a:lnTo>
                  <a:lnTo>
                    <a:pt x="80" y="150"/>
                  </a:lnTo>
                  <a:lnTo>
                    <a:pt x="87" y="133"/>
                  </a:lnTo>
                  <a:lnTo>
                    <a:pt x="101" y="99"/>
                  </a:lnTo>
                  <a:lnTo>
                    <a:pt x="117" y="66"/>
                  </a:lnTo>
                  <a:lnTo>
                    <a:pt x="126" y="49"/>
                  </a:lnTo>
                  <a:lnTo>
                    <a:pt x="134" y="33"/>
                  </a:lnTo>
                  <a:lnTo>
                    <a:pt x="139" y="24"/>
                  </a:lnTo>
                  <a:lnTo>
                    <a:pt x="143" y="16"/>
                  </a:lnTo>
                  <a:lnTo>
                    <a:pt x="152" y="0"/>
                  </a:lnTo>
                  <a:lnTo>
                    <a:pt x="840" y="397"/>
                  </a:lnTo>
                  <a:lnTo>
                    <a:pt x="830" y="416"/>
                  </a:lnTo>
                  <a:lnTo>
                    <a:pt x="825" y="426"/>
                  </a:lnTo>
                  <a:lnTo>
                    <a:pt x="821" y="436"/>
                  </a:lnTo>
                  <a:lnTo>
                    <a:pt x="817" y="446"/>
                  </a:lnTo>
                  <a:lnTo>
                    <a:pt x="813" y="456"/>
                  </a:lnTo>
                  <a:lnTo>
                    <a:pt x="810" y="467"/>
                  </a:lnTo>
                  <a:lnTo>
                    <a:pt x="807" y="478"/>
                  </a:lnTo>
                  <a:lnTo>
                    <a:pt x="804" y="488"/>
                  </a:lnTo>
                  <a:lnTo>
                    <a:pt x="802" y="499"/>
                  </a:lnTo>
                  <a:lnTo>
                    <a:pt x="800" y="510"/>
                  </a:lnTo>
                  <a:lnTo>
                    <a:pt x="798" y="521"/>
                  </a:lnTo>
                  <a:lnTo>
                    <a:pt x="797" y="533"/>
                  </a:lnTo>
                  <a:lnTo>
                    <a:pt x="796" y="544"/>
                  </a:lnTo>
                  <a:lnTo>
                    <a:pt x="795" y="556"/>
                  </a:lnTo>
                  <a:lnTo>
                    <a:pt x="795" y="567"/>
                  </a:lnTo>
                  <a:lnTo>
                    <a:pt x="795" y="579"/>
                  </a:lnTo>
                  <a:lnTo>
                    <a:pt x="796" y="590"/>
                  </a:lnTo>
                  <a:lnTo>
                    <a:pt x="798" y="613"/>
                  </a:lnTo>
                  <a:lnTo>
                    <a:pt x="802" y="635"/>
                  </a:lnTo>
                  <a:lnTo>
                    <a:pt x="807" y="657"/>
                  </a:lnTo>
                  <a:lnTo>
                    <a:pt x="810" y="667"/>
                  </a:lnTo>
                  <a:lnTo>
                    <a:pt x="813" y="678"/>
                  </a:lnTo>
                  <a:lnTo>
                    <a:pt x="821" y="698"/>
                  </a:lnTo>
                  <a:lnTo>
                    <a:pt x="825" y="708"/>
                  </a:lnTo>
                  <a:lnTo>
                    <a:pt x="830" y="718"/>
                  </a:lnTo>
                  <a:lnTo>
                    <a:pt x="840" y="737"/>
                  </a:lnTo>
                  <a:close/>
                </a:path>
              </a:pathLst>
            </a:custGeom>
            <a:solidFill>
              <a:schemeClr val="bg1">
                <a:lumMod val="50000"/>
              </a:schemeClr>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sp>
          <p:nvSpPr>
            <p:cNvPr id="41" name="Freeform 34"/>
            <p:cNvSpPr>
              <a:spLocks noChangeAspect="1"/>
            </p:cNvSpPr>
            <p:nvPr/>
          </p:nvSpPr>
          <p:spPr bwMode="auto">
            <a:xfrm>
              <a:off x="4237020" y="1723679"/>
              <a:ext cx="1662389" cy="1554176"/>
            </a:xfrm>
            <a:custGeom>
              <a:avLst/>
              <a:gdLst/>
              <a:ahLst/>
              <a:cxnLst>
                <a:cxn ang="0">
                  <a:pos x="0" y="568"/>
                </a:cxn>
                <a:cxn ang="0">
                  <a:pos x="29" y="520"/>
                </a:cxn>
                <a:cxn ang="0">
                  <a:pos x="61" y="473"/>
                </a:cxn>
                <a:cxn ang="0">
                  <a:pos x="94" y="429"/>
                </a:cxn>
                <a:cxn ang="0">
                  <a:pos x="130" y="386"/>
                </a:cxn>
                <a:cxn ang="0">
                  <a:pos x="168" y="346"/>
                </a:cxn>
                <a:cxn ang="0">
                  <a:pos x="207" y="306"/>
                </a:cxn>
                <a:cxn ang="0">
                  <a:pos x="249" y="269"/>
                </a:cxn>
                <a:cxn ang="0">
                  <a:pos x="292" y="234"/>
                </a:cxn>
                <a:cxn ang="0">
                  <a:pos x="337" y="202"/>
                </a:cxn>
                <a:cxn ang="0">
                  <a:pos x="383" y="171"/>
                </a:cxn>
                <a:cxn ang="0">
                  <a:pos x="432" y="143"/>
                </a:cxn>
                <a:cxn ang="0">
                  <a:pos x="482" y="117"/>
                </a:cxn>
                <a:cxn ang="0">
                  <a:pos x="532" y="93"/>
                </a:cxn>
                <a:cxn ang="0">
                  <a:pos x="584" y="72"/>
                </a:cxn>
                <a:cxn ang="0">
                  <a:pos x="636" y="54"/>
                </a:cxn>
                <a:cxn ang="0">
                  <a:pos x="690" y="39"/>
                </a:cxn>
                <a:cxn ang="0">
                  <a:pos x="744" y="26"/>
                </a:cxn>
                <a:cxn ang="0">
                  <a:pos x="798" y="15"/>
                </a:cxn>
                <a:cxn ang="0">
                  <a:pos x="872" y="6"/>
                </a:cxn>
                <a:cxn ang="0">
                  <a:pos x="928" y="2"/>
                </a:cxn>
                <a:cxn ang="0">
                  <a:pos x="965" y="0"/>
                </a:cxn>
                <a:cxn ang="0">
                  <a:pos x="983" y="795"/>
                </a:cxn>
                <a:cxn ang="0">
                  <a:pos x="948" y="797"/>
                </a:cxn>
                <a:cxn ang="0">
                  <a:pos x="914" y="802"/>
                </a:cxn>
                <a:cxn ang="0">
                  <a:pos x="892" y="807"/>
                </a:cxn>
                <a:cxn ang="0">
                  <a:pos x="850" y="822"/>
                </a:cxn>
                <a:cxn ang="0">
                  <a:pos x="820" y="836"/>
                </a:cxn>
                <a:cxn ang="0">
                  <a:pos x="792" y="853"/>
                </a:cxn>
                <a:cxn ang="0">
                  <a:pos x="774" y="866"/>
                </a:cxn>
                <a:cxn ang="0">
                  <a:pos x="758" y="880"/>
                </a:cxn>
                <a:cxn ang="0">
                  <a:pos x="742" y="895"/>
                </a:cxn>
                <a:cxn ang="0">
                  <a:pos x="720" y="920"/>
                </a:cxn>
                <a:cxn ang="0">
                  <a:pos x="706" y="937"/>
                </a:cxn>
                <a:cxn ang="0">
                  <a:pos x="694" y="955"/>
                </a:cxn>
              </a:cxnLst>
              <a:rect l="0" t="0" r="r" b="b"/>
              <a:pathLst>
                <a:path w="983" h="965">
                  <a:moveTo>
                    <a:pt x="689" y="965"/>
                  </a:moveTo>
                  <a:lnTo>
                    <a:pt x="0" y="568"/>
                  </a:lnTo>
                  <a:lnTo>
                    <a:pt x="15" y="543"/>
                  </a:lnTo>
                  <a:lnTo>
                    <a:pt x="29" y="520"/>
                  </a:lnTo>
                  <a:lnTo>
                    <a:pt x="45" y="496"/>
                  </a:lnTo>
                  <a:lnTo>
                    <a:pt x="61" y="473"/>
                  </a:lnTo>
                  <a:lnTo>
                    <a:pt x="77" y="451"/>
                  </a:lnTo>
                  <a:lnTo>
                    <a:pt x="94" y="429"/>
                  </a:lnTo>
                  <a:lnTo>
                    <a:pt x="112" y="408"/>
                  </a:lnTo>
                  <a:lnTo>
                    <a:pt x="130" y="386"/>
                  </a:lnTo>
                  <a:lnTo>
                    <a:pt x="148" y="366"/>
                  </a:lnTo>
                  <a:lnTo>
                    <a:pt x="168" y="346"/>
                  </a:lnTo>
                  <a:lnTo>
                    <a:pt x="187" y="326"/>
                  </a:lnTo>
                  <a:lnTo>
                    <a:pt x="207" y="306"/>
                  </a:lnTo>
                  <a:lnTo>
                    <a:pt x="228" y="288"/>
                  </a:lnTo>
                  <a:lnTo>
                    <a:pt x="249" y="269"/>
                  </a:lnTo>
                  <a:lnTo>
                    <a:pt x="270" y="252"/>
                  </a:lnTo>
                  <a:lnTo>
                    <a:pt x="292" y="234"/>
                  </a:lnTo>
                  <a:lnTo>
                    <a:pt x="314" y="218"/>
                  </a:lnTo>
                  <a:lnTo>
                    <a:pt x="337" y="202"/>
                  </a:lnTo>
                  <a:lnTo>
                    <a:pt x="360" y="186"/>
                  </a:lnTo>
                  <a:lnTo>
                    <a:pt x="383" y="171"/>
                  </a:lnTo>
                  <a:lnTo>
                    <a:pt x="407" y="157"/>
                  </a:lnTo>
                  <a:lnTo>
                    <a:pt x="432" y="143"/>
                  </a:lnTo>
                  <a:lnTo>
                    <a:pt x="457" y="129"/>
                  </a:lnTo>
                  <a:lnTo>
                    <a:pt x="482" y="117"/>
                  </a:lnTo>
                  <a:lnTo>
                    <a:pt x="507" y="105"/>
                  </a:lnTo>
                  <a:lnTo>
                    <a:pt x="532" y="93"/>
                  </a:lnTo>
                  <a:lnTo>
                    <a:pt x="558" y="83"/>
                  </a:lnTo>
                  <a:lnTo>
                    <a:pt x="584" y="72"/>
                  </a:lnTo>
                  <a:lnTo>
                    <a:pt x="610" y="63"/>
                  </a:lnTo>
                  <a:lnTo>
                    <a:pt x="636" y="54"/>
                  </a:lnTo>
                  <a:lnTo>
                    <a:pt x="663" y="46"/>
                  </a:lnTo>
                  <a:lnTo>
                    <a:pt x="690" y="39"/>
                  </a:lnTo>
                  <a:lnTo>
                    <a:pt x="726" y="30"/>
                  </a:lnTo>
                  <a:lnTo>
                    <a:pt x="744" y="26"/>
                  </a:lnTo>
                  <a:lnTo>
                    <a:pt x="762" y="22"/>
                  </a:lnTo>
                  <a:lnTo>
                    <a:pt x="798" y="15"/>
                  </a:lnTo>
                  <a:lnTo>
                    <a:pt x="835" y="10"/>
                  </a:lnTo>
                  <a:lnTo>
                    <a:pt x="872" y="6"/>
                  </a:lnTo>
                  <a:lnTo>
                    <a:pt x="909" y="3"/>
                  </a:lnTo>
                  <a:lnTo>
                    <a:pt x="928" y="2"/>
                  </a:lnTo>
                  <a:lnTo>
                    <a:pt x="946" y="1"/>
                  </a:lnTo>
                  <a:lnTo>
                    <a:pt x="965" y="0"/>
                  </a:lnTo>
                  <a:lnTo>
                    <a:pt x="983" y="0"/>
                  </a:lnTo>
                  <a:lnTo>
                    <a:pt x="983" y="795"/>
                  </a:lnTo>
                  <a:lnTo>
                    <a:pt x="960" y="796"/>
                  </a:lnTo>
                  <a:lnTo>
                    <a:pt x="948" y="797"/>
                  </a:lnTo>
                  <a:lnTo>
                    <a:pt x="937" y="798"/>
                  </a:lnTo>
                  <a:lnTo>
                    <a:pt x="914" y="802"/>
                  </a:lnTo>
                  <a:lnTo>
                    <a:pt x="903" y="804"/>
                  </a:lnTo>
                  <a:lnTo>
                    <a:pt x="892" y="807"/>
                  </a:lnTo>
                  <a:lnTo>
                    <a:pt x="871" y="814"/>
                  </a:lnTo>
                  <a:lnTo>
                    <a:pt x="850" y="822"/>
                  </a:lnTo>
                  <a:lnTo>
                    <a:pt x="830" y="831"/>
                  </a:lnTo>
                  <a:lnTo>
                    <a:pt x="820" y="836"/>
                  </a:lnTo>
                  <a:lnTo>
                    <a:pt x="811" y="842"/>
                  </a:lnTo>
                  <a:lnTo>
                    <a:pt x="792" y="853"/>
                  </a:lnTo>
                  <a:lnTo>
                    <a:pt x="783" y="860"/>
                  </a:lnTo>
                  <a:lnTo>
                    <a:pt x="774" y="866"/>
                  </a:lnTo>
                  <a:lnTo>
                    <a:pt x="766" y="873"/>
                  </a:lnTo>
                  <a:lnTo>
                    <a:pt x="758" y="880"/>
                  </a:lnTo>
                  <a:lnTo>
                    <a:pt x="750" y="888"/>
                  </a:lnTo>
                  <a:lnTo>
                    <a:pt x="742" y="895"/>
                  </a:lnTo>
                  <a:lnTo>
                    <a:pt x="727" y="911"/>
                  </a:lnTo>
                  <a:lnTo>
                    <a:pt x="720" y="920"/>
                  </a:lnTo>
                  <a:lnTo>
                    <a:pt x="713" y="928"/>
                  </a:lnTo>
                  <a:lnTo>
                    <a:pt x="706" y="937"/>
                  </a:lnTo>
                  <a:lnTo>
                    <a:pt x="700" y="946"/>
                  </a:lnTo>
                  <a:lnTo>
                    <a:pt x="694" y="955"/>
                  </a:lnTo>
                  <a:lnTo>
                    <a:pt x="689" y="965"/>
                  </a:lnTo>
                  <a:close/>
                </a:path>
              </a:pathLst>
            </a:custGeom>
            <a:solidFill>
              <a:srgbClr val="7F7E82"/>
            </a:solidFill>
            <a:ln w="38100" cmpd="sng">
              <a:solidFill>
                <a:srgbClr val="FFFFFF"/>
              </a:solidFill>
              <a:round/>
              <a:headEnd/>
              <a:tailEnd/>
            </a:ln>
          </p:spPr>
          <p:txBody>
            <a:bodyPr lIns="45720" rIns="45720" anchor="ctr" anchorCtr="1"/>
            <a:lstStyle/>
            <a:p>
              <a:pPr algn="ctr" fontAlgn="base">
                <a:spcBef>
                  <a:spcPct val="0"/>
                </a:spcBef>
                <a:spcAft>
                  <a:spcPct val="0"/>
                </a:spcAft>
                <a:defRPr/>
              </a:pPr>
              <a:endParaRPr lang="en-CA" sz="1100" b="1" kern="0" dirty="0">
                <a:solidFill>
                  <a:srgbClr val="FFFFFF"/>
                </a:solidFill>
                <a:latin typeface="EYInterstate Light" panose="02000506000000020004" pitchFamily="2" charset="0"/>
                <a:cs typeface="Arial" charset="0"/>
              </a:endParaRPr>
            </a:p>
          </p:txBody>
        </p:sp>
      </p:grpSp>
      <p:sp>
        <p:nvSpPr>
          <p:cNvPr id="42" name="TextBox 41"/>
          <p:cNvSpPr txBox="1"/>
          <p:nvPr/>
        </p:nvSpPr>
        <p:spPr>
          <a:xfrm>
            <a:off x="4480407" y="1974625"/>
            <a:ext cx="1201968" cy="350865"/>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CA" sz="1200" dirty="0" smtClean="0">
                <a:solidFill>
                  <a:schemeClr val="tx2"/>
                </a:solidFill>
              </a:rPr>
              <a:t>Reduced complexity </a:t>
            </a:r>
          </a:p>
        </p:txBody>
      </p:sp>
      <p:sp>
        <p:nvSpPr>
          <p:cNvPr id="52" name="Rectangle 51"/>
          <p:cNvSpPr/>
          <p:nvPr/>
        </p:nvSpPr>
        <p:spPr>
          <a:xfrm>
            <a:off x="6169646" y="1796212"/>
            <a:ext cx="983740" cy="646331"/>
          </a:xfrm>
          <a:prstGeom prst="rect">
            <a:avLst/>
          </a:prstGeom>
        </p:spPr>
        <p:txBody>
          <a:bodyPr wrap="square">
            <a:spAutoFit/>
          </a:bodyPr>
          <a:lstStyle/>
          <a:p>
            <a:pPr fontAlgn="base">
              <a:spcBef>
                <a:spcPct val="0"/>
              </a:spcBef>
              <a:spcAft>
                <a:spcPct val="0"/>
              </a:spcAft>
              <a:defRPr/>
            </a:pPr>
            <a:r>
              <a:rPr lang="en-CA" sz="1200" b="1" kern="0" dirty="0" smtClean="0">
                <a:solidFill>
                  <a:srgbClr val="FFFFFF"/>
                </a:solidFill>
                <a:latin typeface="EYInterstate Light" panose="02000506000000020004" pitchFamily="2" charset="0"/>
                <a:cs typeface="Arial" charset="0"/>
              </a:rPr>
              <a:t>Payroll service delivery </a:t>
            </a:r>
            <a:endParaRPr lang="en-CA" sz="1200" b="1" kern="0" dirty="0">
              <a:solidFill>
                <a:srgbClr val="FFFFFF"/>
              </a:solidFill>
              <a:latin typeface="EYInterstate Light" panose="02000506000000020004" pitchFamily="2" charset="0"/>
              <a:cs typeface="Arial" charset="0"/>
            </a:endParaRPr>
          </a:p>
        </p:txBody>
      </p:sp>
      <p:sp>
        <p:nvSpPr>
          <p:cNvPr id="53" name="Rectangle 52"/>
          <p:cNvSpPr/>
          <p:nvPr/>
        </p:nvSpPr>
        <p:spPr>
          <a:xfrm>
            <a:off x="6690167" y="3061081"/>
            <a:ext cx="1298016" cy="646331"/>
          </a:xfrm>
          <a:prstGeom prst="rect">
            <a:avLst/>
          </a:prstGeom>
        </p:spPr>
        <p:txBody>
          <a:bodyPr wrap="square">
            <a:spAutoFit/>
          </a:bodyPr>
          <a:lstStyle/>
          <a:p>
            <a:pPr algn="ctr" fontAlgn="base">
              <a:spcBef>
                <a:spcPct val="0"/>
              </a:spcBef>
              <a:spcAft>
                <a:spcPct val="0"/>
              </a:spcAft>
              <a:defRPr/>
            </a:pPr>
            <a:r>
              <a:rPr lang="en-CA" sz="1200" b="1" kern="0" dirty="0" smtClean="0">
                <a:solidFill>
                  <a:srgbClr val="FFFFFF"/>
                </a:solidFill>
                <a:latin typeface="EYInterstate Light" panose="02000506000000020004" pitchFamily="2" charset="0"/>
                <a:cs typeface="Arial" charset="0"/>
              </a:rPr>
              <a:t>Data analytics and benchmarking </a:t>
            </a:r>
            <a:endParaRPr lang="en-CA" sz="1200" b="1" kern="0" dirty="0">
              <a:solidFill>
                <a:srgbClr val="FFFFFF"/>
              </a:solidFill>
              <a:latin typeface="EYInterstate Light" panose="02000506000000020004" pitchFamily="2" charset="0"/>
              <a:cs typeface="Arial" charset="0"/>
            </a:endParaRPr>
          </a:p>
        </p:txBody>
      </p:sp>
      <p:sp>
        <p:nvSpPr>
          <p:cNvPr id="54" name="Rectangle 53"/>
          <p:cNvSpPr/>
          <p:nvPr/>
        </p:nvSpPr>
        <p:spPr>
          <a:xfrm>
            <a:off x="5963898" y="4602680"/>
            <a:ext cx="1407733" cy="276999"/>
          </a:xfrm>
          <a:prstGeom prst="rect">
            <a:avLst/>
          </a:prstGeom>
        </p:spPr>
        <p:txBody>
          <a:bodyPr wrap="square">
            <a:spAutoFit/>
          </a:bodyPr>
          <a:lstStyle/>
          <a:p>
            <a:pPr algn="ctr" fontAlgn="base">
              <a:spcBef>
                <a:spcPct val="0"/>
              </a:spcBef>
              <a:spcAft>
                <a:spcPct val="0"/>
              </a:spcAft>
              <a:defRPr/>
            </a:pPr>
            <a:r>
              <a:rPr lang="en-CA" sz="1200" b="1" kern="0" dirty="0" smtClean="0">
                <a:solidFill>
                  <a:srgbClr val="FFFFFF"/>
                </a:solidFill>
                <a:latin typeface="EYInterstate Light" panose="02000506000000020004" pitchFamily="2" charset="0"/>
                <a:cs typeface="Arial" charset="0"/>
              </a:rPr>
              <a:t>Mobile apps</a:t>
            </a:r>
            <a:endParaRPr lang="en-CA" sz="1200" b="1" kern="0" dirty="0">
              <a:solidFill>
                <a:srgbClr val="FFFFFF"/>
              </a:solidFill>
              <a:latin typeface="EYInterstate Light" panose="02000506000000020004" pitchFamily="2" charset="0"/>
              <a:cs typeface="Arial" charset="0"/>
            </a:endParaRPr>
          </a:p>
        </p:txBody>
      </p:sp>
      <p:sp>
        <p:nvSpPr>
          <p:cNvPr id="55" name="Rectangle 54"/>
          <p:cNvSpPr/>
          <p:nvPr/>
        </p:nvSpPr>
        <p:spPr>
          <a:xfrm>
            <a:off x="4603534" y="4532651"/>
            <a:ext cx="1078841" cy="461665"/>
          </a:xfrm>
          <a:prstGeom prst="rect">
            <a:avLst/>
          </a:prstGeom>
        </p:spPr>
        <p:txBody>
          <a:bodyPr wrap="square">
            <a:spAutoFit/>
          </a:bodyPr>
          <a:lstStyle/>
          <a:p>
            <a:pPr algn="ctr" fontAlgn="base">
              <a:spcBef>
                <a:spcPct val="0"/>
              </a:spcBef>
              <a:spcAft>
                <a:spcPct val="0"/>
              </a:spcAft>
              <a:defRPr/>
            </a:pPr>
            <a:r>
              <a:rPr lang="en-CA" sz="1200" b="1" kern="0" dirty="0" smtClean="0">
                <a:solidFill>
                  <a:srgbClr val="FFFFFF"/>
                </a:solidFill>
                <a:latin typeface="EYInterstate Light" panose="02000506000000020004" pitchFamily="2" charset="0"/>
                <a:cs typeface="Arial" charset="0"/>
              </a:rPr>
              <a:t>Greater compliance</a:t>
            </a:r>
            <a:endParaRPr lang="en-CA" sz="1200" b="1" kern="0" dirty="0">
              <a:solidFill>
                <a:srgbClr val="FFFFFF"/>
              </a:solidFill>
              <a:latin typeface="EYInterstate Light" panose="02000506000000020004" pitchFamily="2" charset="0"/>
              <a:cs typeface="Arial" charset="0"/>
            </a:endParaRPr>
          </a:p>
        </p:txBody>
      </p:sp>
      <p:sp>
        <p:nvSpPr>
          <p:cNvPr id="56" name="Rectangle 55"/>
          <p:cNvSpPr/>
          <p:nvPr/>
        </p:nvSpPr>
        <p:spPr>
          <a:xfrm>
            <a:off x="3683278" y="3127175"/>
            <a:ext cx="1455243" cy="646331"/>
          </a:xfrm>
          <a:prstGeom prst="rect">
            <a:avLst/>
          </a:prstGeom>
        </p:spPr>
        <p:txBody>
          <a:bodyPr wrap="square">
            <a:spAutoFit/>
          </a:bodyPr>
          <a:lstStyle/>
          <a:p>
            <a:pPr algn="ctr" fontAlgn="base">
              <a:spcBef>
                <a:spcPct val="0"/>
              </a:spcBef>
              <a:spcAft>
                <a:spcPct val="0"/>
              </a:spcAft>
              <a:defRPr/>
            </a:pPr>
            <a:r>
              <a:rPr lang="en-CA" sz="1200" b="1" kern="0" dirty="0" smtClean="0">
                <a:solidFill>
                  <a:srgbClr val="FFFFFF"/>
                </a:solidFill>
                <a:latin typeface="EYInterstate Light" panose="02000506000000020004" pitchFamily="2" charset="0"/>
                <a:cs typeface="Arial" charset="0"/>
              </a:rPr>
              <a:t>A consolidated view of the workforce</a:t>
            </a:r>
            <a:endParaRPr lang="en-CA" sz="1200" b="1" kern="0" dirty="0">
              <a:solidFill>
                <a:srgbClr val="FFFFFF"/>
              </a:solidFill>
              <a:latin typeface="EYInterstate Light" panose="02000506000000020004" pitchFamily="2" charset="0"/>
              <a:cs typeface="Arial" charset="0"/>
            </a:endParaRPr>
          </a:p>
        </p:txBody>
      </p:sp>
    </p:spTree>
    <p:extLst>
      <p:ext uri="{BB962C8B-B14F-4D97-AF65-F5344CB8AC3E}">
        <p14:creationId xmlns:p14="http://schemas.microsoft.com/office/powerpoint/2010/main" val="106868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12726" y="3626430"/>
            <a:ext cx="11531600" cy="3133185"/>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82" name="Pentagon 81"/>
          <p:cNvSpPr/>
          <p:nvPr/>
        </p:nvSpPr>
        <p:spPr>
          <a:xfrm>
            <a:off x="6921587" y="4114410"/>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4" name="Rectangle 33"/>
          <p:cNvSpPr/>
          <p:nvPr/>
        </p:nvSpPr>
        <p:spPr>
          <a:xfrm>
            <a:off x="312726" y="1502199"/>
            <a:ext cx="7067732" cy="1976390"/>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72" name="Pentagon 71"/>
          <p:cNvSpPr/>
          <p:nvPr/>
        </p:nvSpPr>
        <p:spPr>
          <a:xfrm>
            <a:off x="4461094" y="2207581"/>
            <a:ext cx="2509161" cy="1119103"/>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697640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Pay Employees</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11334" y="1491346"/>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Compensation</a:t>
            </a:r>
          </a:p>
        </p:txBody>
      </p:sp>
      <p:cxnSp>
        <p:nvCxnSpPr>
          <p:cNvPr id="41" name="Straight Connector 40"/>
          <p:cNvCxnSpPr/>
          <p:nvPr/>
        </p:nvCxnSpPr>
        <p:spPr>
          <a:xfrm>
            <a:off x="602981" y="1843794"/>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8" name="Pentagon 47"/>
          <p:cNvSpPr/>
          <p:nvPr/>
        </p:nvSpPr>
        <p:spPr>
          <a:xfrm>
            <a:off x="2934508" y="2196729"/>
            <a:ext cx="2509161" cy="1119103"/>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9" name="Pentagon 48"/>
          <p:cNvSpPr/>
          <p:nvPr/>
        </p:nvSpPr>
        <p:spPr>
          <a:xfrm>
            <a:off x="1814518" y="2185150"/>
            <a:ext cx="2251670" cy="1119103"/>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0" name="Pentagon 49"/>
          <p:cNvSpPr/>
          <p:nvPr/>
        </p:nvSpPr>
        <p:spPr>
          <a:xfrm>
            <a:off x="811696" y="2196729"/>
            <a:ext cx="1884529" cy="1119103"/>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1" name="TextBox 50"/>
          <p:cNvSpPr txBox="1"/>
          <p:nvPr/>
        </p:nvSpPr>
        <p:spPr>
          <a:xfrm>
            <a:off x="1021681" y="2582348"/>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merit increase process</a:t>
            </a:r>
          </a:p>
        </p:txBody>
      </p:sp>
      <p:sp>
        <p:nvSpPr>
          <p:cNvPr id="52" name="TextBox 51"/>
          <p:cNvSpPr txBox="1"/>
          <p:nvPr/>
        </p:nvSpPr>
        <p:spPr>
          <a:xfrm>
            <a:off x="2763699" y="2450042"/>
            <a:ext cx="976728"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employee annual incentive plans</a:t>
            </a:r>
          </a:p>
        </p:txBody>
      </p:sp>
      <p:sp>
        <p:nvSpPr>
          <p:cNvPr id="53" name="TextBox 52"/>
          <p:cNvSpPr txBox="1"/>
          <p:nvPr/>
        </p:nvSpPr>
        <p:spPr>
          <a:xfrm>
            <a:off x="4134497" y="2558707"/>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long term incentive plans</a:t>
            </a:r>
          </a:p>
        </p:txBody>
      </p:sp>
      <p:sp>
        <p:nvSpPr>
          <p:cNvPr id="54" name="Rectangle 53"/>
          <p:cNvSpPr/>
          <p:nvPr/>
        </p:nvSpPr>
        <p:spPr>
          <a:xfrm>
            <a:off x="485215" y="3626428"/>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smtClean="0">
                <a:solidFill>
                  <a:srgbClr val="000000"/>
                </a:solidFill>
                <a:latin typeface="EYInterstate Light" panose="02000506000000020004" pitchFamily="2" charset="0"/>
              </a:rPr>
              <a:t>Payroll</a:t>
            </a:r>
            <a:endParaRPr lang="en-CA" sz="1400" b="1" dirty="0">
              <a:solidFill>
                <a:srgbClr val="000000"/>
              </a:solidFill>
              <a:latin typeface="EYInterstate Light" panose="02000506000000020004" pitchFamily="2" charset="0"/>
            </a:endParaRPr>
          </a:p>
        </p:txBody>
      </p:sp>
      <p:cxnSp>
        <p:nvCxnSpPr>
          <p:cNvPr id="55" name="Straight Connector 54"/>
          <p:cNvCxnSpPr/>
          <p:nvPr/>
        </p:nvCxnSpPr>
        <p:spPr>
          <a:xfrm>
            <a:off x="576862" y="3978876"/>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568954" y="2582851"/>
            <a:ext cx="104502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Conduct annual market pricing </a:t>
            </a:r>
          </a:p>
        </p:txBody>
      </p:sp>
      <p:sp>
        <p:nvSpPr>
          <p:cNvPr id="74" name="Pentagon 73"/>
          <p:cNvSpPr/>
          <p:nvPr/>
        </p:nvSpPr>
        <p:spPr>
          <a:xfrm>
            <a:off x="4791101" y="4115137"/>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5" name="Pentagon 74"/>
          <p:cNvSpPr/>
          <p:nvPr/>
        </p:nvSpPr>
        <p:spPr>
          <a:xfrm>
            <a:off x="2934508" y="4115864"/>
            <a:ext cx="4188371"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6" name="Pentagon 75"/>
          <p:cNvSpPr/>
          <p:nvPr/>
        </p:nvSpPr>
        <p:spPr>
          <a:xfrm>
            <a:off x="1814518" y="4104285"/>
            <a:ext cx="336500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7" name="Pentagon 76"/>
          <p:cNvSpPr/>
          <p:nvPr/>
        </p:nvSpPr>
        <p:spPr>
          <a:xfrm>
            <a:off x="811696" y="4115864"/>
            <a:ext cx="251341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8" name="TextBox 77"/>
          <p:cNvSpPr txBox="1"/>
          <p:nvPr/>
        </p:nvSpPr>
        <p:spPr>
          <a:xfrm>
            <a:off x="1055521" y="4246798"/>
            <a:ext cx="1708179"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Payroll compliance: Operations and configurations maintenance</a:t>
            </a:r>
          </a:p>
        </p:txBody>
      </p:sp>
      <p:sp>
        <p:nvSpPr>
          <p:cNvPr id="79" name="TextBox 78"/>
          <p:cNvSpPr txBox="1"/>
          <p:nvPr/>
        </p:nvSpPr>
        <p:spPr>
          <a:xfrm>
            <a:off x="3578379" y="4309037"/>
            <a:ext cx="1291907"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Coordinate with third party institutions</a:t>
            </a:r>
          </a:p>
        </p:txBody>
      </p:sp>
      <p:sp>
        <p:nvSpPr>
          <p:cNvPr id="80" name="TextBox 79"/>
          <p:cNvSpPr txBox="1"/>
          <p:nvPr/>
        </p:nvSpPr>
        <p:spPr>
          <a:xfrm>
            <a:off x="5534167" y="4380980"/>
            <a:ext cx="1171941"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Post </a:t>
            </a:r>
            <a:r>
              <a:rPr lang="en-CA" sz="1100" b="1">
                <a:solidFill>
                  <a:srgbClr val="646464">
                    <a:lumMod val="50000"/>
                  </a:srgbClr>
                </a:solidFill>
                <a:latin typeface="EYInterstate Light" panose="02000506000000020004" pitchFamily="2" charset="0"/>
              </a:rPr>
              <a:t>to general </a:t>
            </a:r>
            <a:r>
              <a:rPr lang="en-CA" sz="1100" b="1" smtClean="0">
                <a:solidFill>
                  <a:srgbClr val="646464">
                    <a:lumMod val="50000"/>
                  </a:srgbClr>
                </a:solidFill>
                <a:latin typeface="EYInterstate Light" panose="02000506000000020004" pitchFamily="2" charset="0"/>
              </a:rPr>
              <a:t>ledger</a:t>
            </a:r>
            <a:endParaRPr lang="en-CA" sz="1100" b="1" dirty="0">
              <a:solidFill>
                <a:srgbClr val="646464">
                  <a:lumMod val="50000"/>
                </a:srgbClr>
              </a:solidFill>
              <a:latin typeface="EYInterstate Light" panose="02000506000000020004" pitchFamily="2" charset="0"/>
            </a:endParaRPr>
          </a:p>
        </p:txBody>
      </p:sp>
      <p:sp>
        <p:nvSpPr>
          <p:cNvPr id="81" name="TextBox 80"/>
          <p:cNvSpPr txBox="1"/>
          <p:nvPr/>
        </p:nvSpPr>
        <p:spPr>
          <a:xfrm>
            <a:off x="7380458" y="4297458"/>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Generate year end payment summary</a:t>
            </a:r>
          </a:p>
        </p:txBody>
      </p:sp>
      <p:sp>
        <p:nvSpPr>
          <p:cNvPr id="83" name="TextBox 82"/>
          <p:cNvSpPr txBox="1"/>
          <p:nvPr/>
        </p:nvSpPr>
        <p:spPr>
          <a:xfrm>
            <a:off x="9576949" y="4369215"/>
            <a:ext cx="104502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Treasury funding</a:t>
            </a:r>
          </a:p>
        </p:txBody>
      </p:sp>
      <p:sp>
        <p:nvSpPr>
          <p:cNvPr id="84" name="Pentagon 83"/>
          <p:cNvSpPr/>
          <p:nvPr/>
        </p:nvSpPr>
        <p:spPr>
          <a:xfrm>
            <a:off x="6921587" y="4980823"/>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85" name="Pentagon 84"/>
          <p:cNvSpPr/>
          <p:nvPr/>
        </p:nvSpPr>
        <p:spPr>
          <a:xfrm>
            <a:off x="4791101" y="4981550"/>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86" name="Pentagon 85"/>
          <p:cNvSpPr/>
          <p:nvPr/>
        </p:nvSpPr>
        <p:spPr>
          <a:xfrm>
            <a:off x="2934508" y="4982277"/>
            <a:ext cx="4188371"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87" name="Pentagon 86"/>
          <p:cNvSpPr/>
          <p:nvPr/>
        </p:nvSpPr>
        <p:spPr>
          <a:xfrm>
            <a:off x="1814518" y="4970698"/>
            <a:ext cx="3365004"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88" name="Pentagon 87"/>
          <p:cNvSpPr/>
          <p:nvPr/>
        </p:nvSpPr>
        <p:spPr>
          <a:xfrm>
            <a:off x="811696" y="4982277"/>
            <a:ext cx="251341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89" name="TextBox 88"/>
          <p:cNvSpPr txBox="1"/>
          <p:nvPr/>
        </p:nvSpPr>
        <p:spPr>
          <a:xfrm>
            <a:off x="1139566" y="5222941"/>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Process wage attachments</a:t>
            </a:r>
          </a:p>
        </p:txBody>
      </p:sp>
      <p:sp>
        <p:nvSpPr>
          <p:cNvPr id="90" name="TextBox 89"/>
          <p:cNvSpPr txBox="1"/>
          <p:nvPr/>
        </p:nvSpPr>
        <p:spPr>
          <a:xfrm>
            <a:off x="3578379" y="5247393"/>
            <a:ext cx="1291907"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Payroll adjustments</a:t>
            </a:r>
          </a:p>
        </p:txBody>
      </p:sp>
      <p:sp>
        <p:nvSpPr>
          <p:cNvPr id="91" name="TextBox 90"/>
          <p:cNvSpPr txBox="1"/>
          <p:nvPr/>
        </p:nvSpPr>
        <p:spPr>
          <a:xfrm>
            <a:off x="5534167" y="5175450"/>
            <a:ext cx="1171941"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Process separation payment</a:t>
            </a:r>
          </a:p>
        </p:txBody>
      </p:sp>
      <p:sp>
        <p:nvSpPr>
          <p:cNvPr id="92" name="TextBox 91"/>
          <p:cNvSpPr txBox="1"/>
          <p:nvPr/>
        </p:nvSpPr>
        <p:spPr>
          <a:xfrm>
            <a:off x="7380458" y="5163871"/>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Maintain employee payroll data</a:t>
            </a:r>
          </a:p>
        </p:txBody>
      </p:sp>
      <p:sp>
        <p:nvSpPr>
          <p:cNvPr id="93" name="TextBox 92"/>
          <p:cNvSpPr txBox="1"/>
          <p:nvPr/>
        </p:nvSpPr>
        <p:spPr>
          <a:xfrm>
            <a:off x="9666656" y="5247393"/>
            <a:ext cx="104502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Unclaimed disturbances</a:t>
            </a:r>
          </a:p>
        </p:txBody>
      </p:sp>
      <p:sp>
        <p:nvSpPr>
          <p:cNvPr id="94" name="Pentagon 93"/>
          <p:cNvSpPr/>
          <p:nvPr/>
        </p:nvSpPr>
        <p:spPr>
          <a:xfrm>
            <a:off x="6921587" y="5809622"/>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95" name="Pentagon 94"/>
          <p:cNvSpPr/>
          <p:nvPr/>
        </p:nvSpPr>
        <p:spPr>
          <a:xfrm>
            <a:off x="4791101" y="5810349"/>
            <a:ext cx="4454588"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96" name="Pentagon 95"/>
          <p:cNvSpPr/>
          <p:nvPr/>
        </p:nvSpPr>
        <p:spPr>
          <a:xfrm>
            <a:off x="2934508" y="5811076"/>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97" name="Pentagon 96"/>
          <p:cNvSpPr/>
          <p:nvPr/>
        </p:nvSpPr>
        <p:spPr>
          <a:xfrm>
            <a:off x="1814518" y="5799497"/>
            <a:ext cx="336500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98" name="Pentagon 97"/>
          <p:cNvSpPr/>
          <p:nvPr/>
        </p:nvSpPr>
        <p:spPr>
          <a:xfrm>
            <a:off x="811696" y="5811076"/>
            <a:ext cx="251341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99" name="TextBox 98"/>
          <p:cNvSpPr txBox="1"/>
          <p:nvPr/>
        </p:nvSpPr>
        <p:spPr>
          <a:xfrm>
            <a:off x="1139566" y="6123683"/>
            <a:ext cx="1291258"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Process reversals</a:t>
            </a:r>
          </a:p>
        </p:txBody>
      </p:sp>
      <p:sp>
        <p:nvSpPr>
          <p:cNvPr id="100" name="TextBox 99"/>
          <p:cNvSpPr txBox="1"/>
          <p:nvPr/>
        </p:nvSpPr>
        <p:spPr>
          <a:xfrm>
            <a:off x="3578379" y="6076192"/>
            <a:ext cx="1291907"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Data exchange inbound</a:t>
            </a:r>
          </a:p>
        </p:txBody>
      </p:sp>
      <p:sp>
        <p:nvSpPr>
          <p:cNvPr id="101" name="TextBox 100"/>
          <p:cNvSpPr txBox="1"/>
          <p:nvPr/>
        </p:nvSpPr>
        <p:spPr>
          <a:xfrm>
            <a:off x="5534167" y="6076192"/>
            <a:ext cx="1171941"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Data exchange outbound</a:t>
            </a:r>
          </a:p>
        </p:txBody>
      </p:sp>
      <p:sp>
        <p:nvSpPr>
          <p:cNvPr id="102" name="TextBox 101"/>
          <p:cNvSpPr txBox="1"/>
          <p:nvPr/>
        </p:nvSpPr>
        <p:spPr>
          <a:xfrm>
            <a:off x="7380458" y="5992670"/>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Process / distribute on / off cycle</a:t>
            </a:r>
          </a:p>
        </p:txBody>
      </p:sp>
      <p:sp>
        <p:nvSpPr>
          <p:cNvPr id="103" name="TextBox 102"/>
          <p:cNvSpPr txBox="1"/>
          <p:nvPr/>
        </p:nvSpPr>
        <p:spPr>
          <a:xfrm>
            <a:off x="9816138" y="6075465"/>
            <a:ext cx="104502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Assign costing allocation</a:t>
            </a:r>
          </a:p>
        </p:txBody>
      </p:sp>
      <p:sp>
        <p:nvSpPr>
          <p:cNvPr id="56" name="Rectangle 1"/>
          <p:cNvSpPr/>
          <p:nvPr/>
        </p:nvSpPr>
        <p:spPr>
          <a:xfrm>
            <a:off x="8471259" y="1504829"/>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7" name="TextBox 2"/>
          <p:cNvSpPr txBox="1"/>
          <p:nvPr/>
        </p:nvSpPr>
        <p:spPr>
          <a:xfrm>
            <a:off x="8471259" y="1588543"/>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58" name="Rectangle 3"/>
          <p:cNvSpPr/>
          <p:nvPr/>
        </p:nvSpPr>
        <p:spPr>
          <a:xfrm>
            <a:off x="8628476" y="2033882"/>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9" name="Rectangle 4"/>
          <p:cNvSpPr/>
          <p:nvPr/>
        </p:nvSpPr>
        <p:spPr>
          <a:xfrm>
            <a:off x="8628476" y="2479221"/>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2642856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697640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Pay Employees Continued</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42894" y="1548426"/>
            <a:ext cx="11531600" cy="2930977"/>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19" name="Pentagon 18"/>
          <p:cNvSpPr/>
          <p:nvPr/>
        </p:nvSpPr>
        <p:spPr>
          <a:xfrm>
            <a:off x="9116917" y="2310793"/>
            <a:ext cx="2573057"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20" name="Pentagon 19"/>
          <p:cNvSpPr/>
          <p:nvPr/>
        </p:nvSpPr>
        <p:spPr>
          <a:xfrm>
            <a:off x="7791210" y="2310794"/>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21" name="Pentagon 20"/>
          <p:cNvSpPr/>
          <p:nvPr/>
        </p:nvSpPr>
        <p:spPr>
          <a:xfrm>
            <a:off x="6491621" y="2310795"/>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22" name="Pentagon 21"/>
          <p:cNvSpPr/>
          <p:nvPr/>
        </p:nvSpPr>
        <p:spPr>
          <a:xfrm>
            <a:off x="5192034" y="231079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25" name="Pentagon 24"/>
          <p:cNvSpPr/>
          <p:nvPr/>
        </p:nvSpPr>
        <p:spPr>
          <a:xfrm>
            <a:off x="3983352" y="2310796"/>
            <a:ext cx="2418254"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27" name="Rectangle 26"/>
          <p:cNvSpPr/>
          <p:nvPr/>
        </p:nvSpPr>
        <p:spPr>
          <a:xfrm>
            <a:off x="525774" y="1605895"/>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Time and Attendance</a:t>
            </a:r>
          </a:p>
        </p:txBody>
      </p:sp>
      <p:cxnSp>
        <p:nvCxnSpPr>
          <p:cNvPr id="29" name="Straight Connector 28"/>
          <p:cNvCxnSpPr/>
          <p:nvPr/>
        </p:nvCxnSpPr>
        <p:spPr>
          <a:xfrm>
            <a:off x="617421" y="1958343"/>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31" name="Pentagon 30"/>
          <p:cNvSpPr/>
          <p:nvPr/>
        </p:nvSpPr>
        <p:spPr>
          <a:xfrm>
            <a:off x="2592858" y="2310796"/>
            <a:ext cx="2509161" cy="1454759"/>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2" name="Pentagon 31"/>
          <p:cNvSpPr/>
          <p:nvPr/>
        </p:nvSpPr>
        <p:spPr>
          <a:xfrm>
            <a:off x="1640775" y="2310794"/>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3" name="Pentagon 32"/>
          <p:cNvSpPr/>
          <p:nvPr/>
        </p:nvSpPr>
        <p:spPr>
          <a:xfrm>
            <a:off x="826136" y="2310798"/>
            <a:ext cx="1675815"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4" name="TextBox 33"/>
          <p:cNvSpPr txBox="1"/>
          <p:nvPr/>
        </p:nvSpPr>
        <p:spPr>
          <a:xfrm>
            <a:off x="855704" y="2928869"/>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Create work schedule</a:t>
            </a:r>
          </a:p>
        </p:txBody>
      </p:sp>
      <p:sp>
        <p:nvSpPr>
          <p:cNvPr id="35" name="TextBox 34"/>
          <p:cNvSpPr txBox="1"/>
          <p:nvPr/>
        </p:nvSpPr>
        <p:spPr>
          <a:xfrm>
            <a:off x="2557639" y="2911795"/>
            <a:ext cx="915031"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Allocate work schedule</a:t>
            </a:r>
          </a:p>
        </p:txBody>
      </p:sp>
      <p:sp>
        <p:nvSpPr>
          <p:cNvPr id="38" name="TextBox 37"/>
          <p:cNvSpPr txBox="1"/>
          <p:nvPr/>
        </p:nvSpPr>
        <p:spPr>
          <a:xfrm>
            <a:off x="3958398" y="2876901"/>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Process leave request</a:t>
            </a:r>
          </a:p>
        </p:txBody>
      </p:sp>
      <p:sp>
        <p:nvSpPr>
          <p:cNvPr id="39" name="TextBox 38"/>
          <p:cNvSpPr txBox="1"/>
          <p:nvPr/>
        </p:nvSpPr>
        <p:spPr>
          <a:xfrm>
            <a:off x="5200323" y="2839852"/>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Collect daily time and attendance</a:t>
            </a:r>
          </a:p>
        </p:txBody>
      </p:sp>
      <p:sp>
        <p:nvSpPr>
          <p:cNvPr id="41" name="TextBox 40"/>
          <p:cNvSpPr txBox="1"/>
          <p:nvPr/>
        </p:nvSpPr>
        <p:spPr>
          <a:xfrm>
            <a:off x="6508101" y="2839852"/>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Audit time and leave data</a:t>
            </a:r>
          </a:p>
        </p:txBody>
      </p:sp>
      <p:sp>
        <p:nvSpPr>
          <p:cNvPr id="42" name="TextBox 41"/>
          <p:cNvSpPr txBox="1"/>
          <p:nvPr/>
        </p:nvSpPr>
        <p:spPr>
          <a:xfrm>
            <a:off x="7833808" y="2876901"/>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Edit time and attendance data</a:t>
            </a:r>
          </a:p>
        </p:txBody>
      </p:sp>
      <p:sp>
        <p:nvSpPr>
          <p:cNvPr id="43" name="TextBox 42"/>
          <p:cNvSpPr txBox="1"/>
          <p:nvPr/>
        </p:nvSpPr>
        <p:spPr>
          <a:xfrm>
            <a:off x="9133708" y="2804960"/>
            <a:ext cx="863175"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Send the time data to 3rd party vendor</a:t>
            </a:r>
          </a:p>
        </p:txBody>
      </p:sp>
      <p:sp>
        <p:nvSpPr>
          <p:cNvPr id="44" name="TextBox 43"/>
          <p:cNvSpPr txBox="1"/>
          <p:nvPr/>
        </p:nvSpPr>
        <p:spPr>
          <a:xfrm>
            <a:off x="10433499" y="2839852"/>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Employee time data maintenance</a:t>
            </a:r>
          </a:p>
        </p:txBody>
      </p:sp>
      <p:sp>
        <p:nvSpPr>
          <p:cNvPr id="28" name="Rectangle 1"/>
          <p:cNvSpPr/>
          <p:nvPr/>
        </p:nvSpPr>
        <p:spPr>
          <a:xfrm>
            <a:off x="8471259" y="4763530"/>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0" name="TextBox 2"/>
          <p:cNvSpPr txBox="1"/>
          <p:nvPr/>
        </p:nvSpPr>
        <p:spPr>
          <a:xfrm>
            <a:off x="8471259" y="4847244"/>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36" name="Rectangle 3"/>
          <p:cNvSpPr/>
          <p:nvPr/>
        </p:nvSpPr>
        <p:spPr>
          <a:xfrm>
            <a:off x="8628476" y="5292583"/>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37" name="Rectangle 4"/>
          <p:cNvSpPr/>
          <p:nvPr/>
        </p:nvSpPr>
        <p:spPr>
          <a:xfrm>
            <a:off x="8628476" y="5737922"/>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2639153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697640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Pay Employees Examples</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61871" y="1432795"/>
            <a:ext cx="11640079"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35" name="Pentagon 34"/>
          <p:cNvSpPr/>
          <p:nvPr/>
        </p:nvSpPr>
        <p:spPr>
          <a:xfrm>
            <a:off x="9305408" y="212796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8" name="Pentagon 37"/>
          <p:cNvSpPr/>
          <p:nvPr/>
        </p:nvSpPr>
        <p:spPr>
          <a:xfrm>
            <a:off x="8294941" y="212796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9" name="Rectangle 38"/>
          <p:cNvSpPr/>
          <p:nvPr/>
        </p:nvSpPr>
        <p:spPr>
          <a:xfrm>
            <a:off x="444751" y="1490264"/>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Post to General Ledger</a:t>
            </a:r>
          </a:p>
        </p:txBody>
      </p:sp>
      <p:cxnSp>
        <p:nvCxnSpPr>
          <p:cNvPr id="41" name="Straight Connector 40"/>
          <p:cNvCxnSpPr/>
          <p:nvPr/>
        </p:nvCxnSpPr>
        <p:spPr>
          <a:xfrm>
            <a:off x="536398" y="1842712"/>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42" name="Pentagon 41"/>
          <p:cNvSpPr/>
          <p:nvPr/>
        </p:nvSpPr>
        <p:spPr>
          <a:xfrm>
            <a:off x="7074128" y="212796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3" name="Pentagon 42"/>
          <p:cNvSpPr/>
          <p:nvPr/>
        </p:nvSpPr>
        <p:spPr>
          <a:xfrm>
            <a:off x="5836390" y="2127966"/>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4" name="Pentagon 43"/>
          <p:cNvSpPr/>
          <p:nvPr/>
        </p:nvSpPr>
        <p:spPr>
          <a:xfrm>
            <a:off x="4655240" y="2127966"/>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5" name="Pentagon 44"/>
          <p:cNvSpPr/>
          <p:nvPr/>
        </p:nvSpPr>
        <p:spPr>
          <a:xfrm>
            <a:off x="3579249" y="2139545"/>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6" name="Pentagon 45"/>
          <p:cNvSpPr/>
          <p:nvPr/>
        </p:nvSpPr>
        <p:spPr>
          <a:xfrm>
            <a:off x="2146079" y="2139545"/>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7" name="Pentagon 46"/>
          <p:cNvSpPr/>
          <p:nvPr/>
        </p:nvSpPr>
        <p:spPr>
          <a:xfrm>
            <a:off x="1144198" y="2139545"/>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8" name="Pentagon 47"/>
          <p:cNvSpPr/>
          <p:nvPr/>
        </p:nvSpPr>
        <p:spPr>
          <a:xfrm>
            <a:off x="536399" y="2139547"/>
            <a:ext cx="1661497"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9" name="TextBox 48"/>
          <p:cNvSpPr txBox="1"/>
          <p:nvPr/>
        </p:nvSpPr>
        <p:spPr>
          <a:xfrm>
            <a:off x="557495" y="2666617"/>
            <a:ext cx="1291258"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Create and upload final payroll upload reports</a:t>
            </a:r>
          </a:p>
        </p:txBody>
      </p:sp>
      <p:sp>
        <p:nvSpPr>
          <p:cNvPr id="50" name="TextBox 49"/>
          <p:cNvSpPr txBox="1"/>
          <p:nvPr/>
        </p:nvSpPr>
        <p:spPr>
          <a:xfrm>
            <a:off x="2152697" y="2786462"/>
            <a:ext cx="1044529"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Open case</a:t>
            </a:r>
          </a:p>
        </p:txBody>
      </p:sp>
      <p:sp>
        <p:nvSpPr>
          <p:cNvPr id="51" name="TextBox 50"/>
          <p:cNvSpPr txBox="1"/>
          <p:nvPr/>
        </p:nvSpPr>
        <p:spPr>
          <a:xfrm>
            <a:off x="3426934" y="2582962"/>
            <a:ext cx="1050871" cy="544765"/>
          </a:xfrm>
          <a:prstGeom prst="rect">
            <a:avLst/>
          </a:prstGeom>
          <a:noFill/>
        </p:spPr>
        <p:txBody>
          <a:bodyPr wrap="square" lIns="0" tIns="36576" rIns="0" bIns="0" rtlCol="0" anchor="ctr">
            <a:spAutoFit/>
          </a:bodyPr>
          <a:lstStyle/>
          <a:p>
            <a:pPr algn="ctr"/>
            <a:r>
              <a:rPr lang="en-CA" sz="1100" b="1" dirty="0">
                <a:solidFill>
                  <a:srgbClr val="646464">
                    <a:lumMod val="50000"/>
                  </a:srgbClr>
                </a:solidFill>
                <a:latin typeface="EYInterstate Light" panose="02000506000000020004" pitchFamily="2" charset="0"/>
              </a:rPr>
              <a:t>Download and review General Ledger file</a:t>
            </a:r>
          </a:p>
        </p:txBody>
      </p:sp>
      <p:sp>
        <p:nvSpPr>
          <p:cNvPr id="52" name="TextBox 51"/>
          <p:cNvSpPr txBox="1"/>
          <p:nvPr/>
        </p:nvSpPr>
        <p:spPr>
          <a:xfrm>
            <a:off x="4764661" y="2594674"/>
            <a:ext cx="884430"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Determine initial view is correct</a:t>
            </a:r>
          </a:p>
        </p:txBody>
      </p:sp>
      <p:sp>
        <p:nvSpPr>
          <p:cNvPr id="53" name="TextBox 52"/>
          <p:cNvSpPr txBox="1"/>
          <p:nvPr/>
        </p:nvSpPr>
        <p:spPr>
          <a:xfrm>
            <a:off x="5874158" y="2405220"/>
            <a:ext cx="905473" cy="900246"/>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Load general ledger </a:t>
            </a:r>
            <a:r>
              <a:rPr lang="en-CA" sz="1100" b="1" dirty="0" smtClean="0">
                <a:solidFill>
                  <a:srgbClr val="646464">
                    <a:lumMod val="50000"/>
                  </a:srgbClr>
                </a:solidFill>
                <a:latin typeface="EYInterstate Light" panose="02000506000000020004" pitchFamily="2" charset="0"/>
              </a:rPr>
              <a:t>file </a:t>
            </a:r>
            <a:r>
              <a:rPr lang="en-CA" sz="1100" b="1" dirty="0">
                <a:solidFill>
                  <a:srgbClr val="646464">
                    <a:lumMod val="50000"/>
                  </a:srgbClr>
                </a:solidFill>
                <a:latin typeface="EYInterstate Light" panose="02000506000000020004" pitchFamily="2" charset="0"/>
              </a:rPr>
              <a:t>and send report of payments by cost center</a:t>
            </a:r>
          </a:p>
        </p:txBody>
      </p:sp>
      <p:sp>
        <p:nvSpPr>
          <p:cNvPr id="54" name="TextBox 53"/>
          <p:cNvSpPr txBox="1"/>
          <p:nvPr/>
        </p:nvSpPr>
        <p:spPr>
          <a:xfrm>
            <a:off x="7153478" y="2667600"/>
            <a:ext cx="1062113"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Reconcile General Ledger</a:t>
            </a:r>
          </a:p>
        </p:txBody>
      </p:sp>
      <p:sp>
        <p:nvSpPr>
          <p:cNvPr id="55" name="TextBox 54"/>
          <p:cNvSpPr txBox="1"/>
          <p:nvPr/>
        </p:nvSpPr>
        <p:spPr>
          <a:xfrm>
            <a:off x="8467652" y="2600077"/>
            <a:ext cx="86317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Determine if all items reconcile</a:t>
            </a:r>
          </a:p>
        </p:txBody>
      </p:sp>
      <p:sp>
        <p:nvSpPr>
          <p:cNvPr id="56" name="TextBox 55"/>
          <p:cNvSpPr txBox="1"/>
          <p:nvPr/>
        </p:nvSpPr>
        <p:spPr>
          <a:xfrm>
            <a:off x="9621733" y="2607660"/>
            <a:ext cx="949326"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Follow up on any incorrect items</a:t>
            </a:r>
          </a:p>
        </p:txBody>
      </p:sp>
      <p:sp>
        <p:nvSpPr>
          <p:cNvPr id="57" name="TextBox 56"/>
          <p:cNvSpPr txBox="1"/>
          <p:nvPr/>
        </p:nvSpPr>
        <p:spPr>
          <a:xfrm>
            <a:off x="10783259" y="2535718"/>
            <a:ext cx="812265"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Approve and </a:t>
            </a:r>
            <a:r>
              <a:rPr lang="en-CA" sz="1100" b="1">
                <a:solidFill>
                  <a:srgbClr val="646464">
                    <a:lumMod val="50000"/>
                  </a:srgbClr>
                </a:solidFill>
                <a:latin typeface="EYInterstate Light" panose="02000506000000020004" pitchFamily="2" charset="0"/>
              </a:rPr>
              <a:t>post general </a:t>
            </a:r>
            <a:r>
              <a:rPr lang="en-CA" sz="1100" b="1" smtClean="0">
                <a:solidFill>
                  <a:srgbClr val="646464">
                    <a:lumMod val="50000"/>
                  </a:srgbClr>
                </a:solidFill>
                <a:latin typeface="EYInterstate Light" panose="02000506000000020004" pitchFamily="2" charset="0"/>
              </a:rPr>
              <a:t>ledger</a:t>
            </a:r>
            <a:endParaRPr lang="en-CA" sz="1100" b="1" dirty="0">
              <a:solidFill>
                <a:srgbClr val="646464">
                  <a:lumMod val="50000"/>
                </a:srgbClr>
              </a:solidFill>
              <a:latin typeface="EYInterstate Light" panose="02000506000000020004" pitchFamily="2" charset="0"/>
            </a:endParaRPr>
          </a:p>
        </p:txBody>
      </p:sp>
      <p:sp>
        <p:nvSpPr>
          <p:cNvPr id="58" name="Rectangle 57"/>
          <p:cNvSpPr/>
          <p:nvPr/>
        </p:nvSpPr>
        <p:spPr>
          <a:xfrm>
            <a:off x="240774" y="4046949"/>
            <a:ext cx="11661175"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59" name="Pentagon 58"/>
          <p:cNvSpPr/>
          <p:nvPr/>
        </p:nvSpPr>
        <p:spPr>
          <a:xfrm>
            <a:off x="9284311" y="47421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0" name="Pentagon 59"/>
          <p:cNvSpPr/>
          <p:nvPr/>
        </p:nvSpPr>
        <p:spPr>
          <a:xfrm>
            <a:off x="8273844" y="47421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1" name="Rectangle 60"/>
          <p:cNvSpPr/>
          <p:nvPr/>
        </p:nvSpPr>
        <p:spPr>
          <a:xfrm>
            <a:off x="423654" y="4104418"/>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Manage Merit Increases</a:t>
            </a:r>
          </a:p>
        </p:txBody>
      </p:sp>
      <p:cxnSp>
        <p:nvCxnSpPr>
          <p:cNvPr id="62" name="Straight Connector 61"/>
          <p:cNvCxnSpPr/>
          <p:nvPr/>
        </p:nvCxnSpPr>
        <p:spPr>
          <a:xfrm>
            <a:off x="515301" y="4456866"/>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63" name="Pentagon 62"/>
          <p:cNvSpPr/>
          <p:nvPr/>
        </p:nvSpPr>
        <p:spPr>
          <a:xfrm>
            <a:off x="7053031" y="47421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4" name="Pentagon 63"/>
          <p:cNvSpPr/>
          <p:nvPr/>
        </p:nvSpPr>
        <p:spPr>
          <a:xfrm>
            <a:off x="5815293" y="4742120"/>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5" name="Pentagon 64"/>
          <p:cNvSpPr/>
          <p:nvPr/>
        </p:nvSpPr>
        <p:spPr>
          <a:xfrm>
            <a:off x="4634143" y="47421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6" name="Pentagon 65"/>
          <p:cNvSpPr/>
          <p:nvPr/>
        </p:nvSpPr>
        <p:spPr>
          <a:xfrm>
            <a:off x="3558152" y="4753699"/>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7" name="Pentagon 66"/>
          <p:cNvSpPr/>
          <p:nvPr/>
        </p:nvSpPr>
        <p:spPr>
          <a:xfrm>
            <a:off x="2124982" y="475369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8" name="Pentagon 67"/>
          <p:cNvSpPr/>
          <p:nvPr/>
        </p:nvSpPr>
        <p:spPr>
          <a:xfrm>
            <a:off x="1123101" y="4753699"/>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9" name="Pentagon 68"/>
          <p:cNvSpPr/>
          <p:nvPr/>
        </p:nvSpPr>
        <p:spPr>
          <a:xfrm>
            <a:off x="515302" y="4753701"/>
            <a:ext cx="1661497"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0" name="TextBox 69"/>
          <p:cNvSpPr txBox="1"/>
          <p:nvPr/>
        </p:nvSpPr>
        <p:spPr>
          <a:xfrm>
            <a:off x="536398" y="5208830"/>
            <a:ext cx="1291258"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Determine recommended compensation budget</a:t>
            </a:r>
          </a:p>
        </p:txBody>
      </p:sp>
      <p:sp>
        <p:nvSpPr>
          <p:cNvPr id="71" name="TextBox 70"/>
          <p:cNvSpPr txBox="1"/>
          <p:nvPr/>
        </p:nvSpPr>
        <p:spPr>
          <a:xfrm>
            <a:off x="2131600" y="5256729"/>
            <a:ext cx="1044529"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Receive merit approval documentation</a:t>
            </a:r>
          </a:p>
        </p:txBody>
      </p:sp>
      <p:sp>
        <p:nvSpPr>
          <p:cNvPr id="72" name="TextBox 71"/>
          <p:cNvSpPr txBox="1"/>
          <p:nvPr/>
        </p:nvSpPr>
        <p:spPr>
          <a:xfrm>
            <a:off x="3312341" y="5208695"/>
            <a:ext cx="1050871" cy="544765"/>
          </a:xfrm>
          <a:prstGeom prst="rect">
            <a:avLst/>
          </a:prstGeom>
          <a:noFill/>
        </p:spPr>
        <p:txBody>
          <a:bodyPr wrap="square" lIns="0" tIns="36576" rIns="0" bIns="0" rtlCol="0" anchor="ctr">
            <a:spAutoFit/>
          </a:bodyPr>
          <a:lstStyle/>
          <a:p>
            <a:pPr algn="ctr"/>
            <a:r>
              <a:rPr lang="en-CA" sz="1100" b="1" dirty="0">
                <a:solidFill>
                  <a:srgbClr val="646464">
                    <a:lumMod val="50000"/>
                  </a:srgbClr>
                </a:solidFill>
                <a:latin typeface="EYInterstate Light" panose="02000506000000020004" pitchFamily="2" charset="0"/>
              </a:rPr>
              <a:t>Create merit budget in system</a:t>
            </a:r>
          </a:p>
        </p:txBody>
      </p:sp>
      <p:sp>
        <p:nvSpPr>
          <p:cNvPr id="73" name="TextBox 72"/>
          <p:cNvSpPr txBox="1"/>
          <p:nvPr/>
        </p:nvSpPr>
        <p:spPr>
          <a:xfrm>
            <a:off x="4743564" y="5064944"/>
            <a:ext cx="884430" cy="756361"/>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Create eligibility rules and guidelines in system</a:t>
            </a:r>
          </a:p>
        </p:txBody>
      </p:sp>
      <p:sp>
        <p:nvSpPr>
          <p:cNvPr id="74" name="TextBox 73"/>
          <p:cNvSpPr txBox="1"/>
          <p:nvPr/>
        </p:nvSpPr>
        <p:spPr>
          <a:xfrm>
            <a:off x="6025486" y="5163261"/>
            <a:ext cx="940382"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Advise on merit allocation for key talent</a:t>
            </a:r>
          </a:p>
        </p:txBody>
      </p:sp>
      <p:sp>
        <p:nvSpPr>
          <p:cNvPr id="75" name="TextBox 74"/>
          <p:cNvSpPr txBox="1"/>
          <p:nvPr/>
        </p:nvSpPr>
        <p:spPr>
          <a:xfrm>
            <a:off x="7132381" y="5209811"/>
            <a:ext cx="1062113"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Allocate merit increase to employees</a:t>
            </a:r>
          </a:p>
        </p:txBody>
      </p:sp>
      <p:sp>
        <p:nvSpPr>
          <p:cNvPr id="76" name="TextBox 75"/>
          <p:cNvSpPr txBox="1"/>
          <p:nvPr/>
        </p:nvSpPr>
        <p:spPr>
          <a:xfrm>
            <a:off x="8446555" y="5286174"/>
            <a:ext cx="863175"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Submit for approval</a:t>
            </a:r>
          </a:p>
        </p:txBody>
      </p:sp>
      <p:sp>
        <p:nvSpPr>
          <p:cNvPr id="77" name="TextBox 76"/>
          <p:cNvSpPr txBox="1"/>
          <p:nvPr/>
        </p:nvSpPr>
        <p:spPr>
          <a:xfrm>
            <a:off x="9600636" y="5077930"/>
            <a:ext cx="949326" cy="756361"/>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Managers meet with direct reports to discuss increase</a:t>
            </a:r>
          </a:p>
        </p:txBody>
      </p:sp>
      <p:sp>
        <p:nvSpPr>
          <p:cNvPr id="78" name="TextBox 77"/>
          <p:cNvSpPr txBox="1"/>
          <p:nvPr/>
        </p:nvSpPr>
        <p:spPr>
          <a:xfrm>
            <a:off x="10751658" y="5174839"/>
            <a:ext cx="812265"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Design / evaluate salary surveys</a:t>
            </a:r>
          </a:p>
        </p:txBody>
      </p:sp>
    </p:spTree>
    <p:extLst>
      <p:ext uri="{BB962C8B-B14F-4D97-AF65-F5344CB8AC3E}">
        <p14:creationId xmlns:p14="http://schemas.microsoft.com/office/powerpoint/2010/main" val="3648227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174" y="0"/>
            <a:ext cx="12203342" cy="6858000"/>
          </a:xfrm>
          <a:prstGeom prst="rect">
            <a:avLst/>
          </a:prstGeom>
        </p:spPr>
      </p:pic>
      <p:sp>
        <p:nvSpPr>
          <p:cNvPr id="38" name="TextBox 37"/>
          <p:cNvSpPr txBox="1"/>
          <p:nvPr/>
        </p:nvSpPr>
        <p:spPr>
          <a:xfrm>
            <a:off x="609600" y="534850"/>
            <a:ext cx="4111634" cy="1231106"/>
          </a:xfrm>
          <a:prstGeom prst="rect">
            <a:avLst/>
          </a:prstGeom>
          <a:noFill/>
        </p:spPr>
        <p:txBody>
          <a:bodyPr wrap="square" lIns="0" tIns="0" rIns="0" bIns="0" rtlCol="0" anchor="t" anchorCtr="0">
            <a:spAutoFit/>
          </a:bodyPr>
          <a:lstStyle/>
          <a:p>
            <a:r>
              <a:rPr lang="en-GB" sz="6000" dirty="0" smtClean="0">
                <a:solidFill>
                  <a:srgbClr val="FFFFFF"/>
                </a:solidFill>
                <a:latin typeface="EYInterstate Light" panose="02000506000000020004" pitchFamily="2" charset="0"/>
              </a:rPr>
              <a:t>Lunch </a:t>
            </a:r>
            <a:endParaRPr lang="en-GB" sz="6000" dirty="0">
              <a:solidFill>
                <a:srgbClr val="FFFFFF"/>
              </a:solidFill>
              <a:latin typeface="EYInterstate Light" panose="02000506000000020004" pitchFamily="2" charset="0"/>
            </a:endParaRPr>
          </a:p>
          <a:p>
            <a:r>
              <a:rPr lang="en-GB" sz="2000" dirty="0" smtClean="0">
                <a:solidFill>
                  <a:srgbClr val="FFFFFF"/>
                </a:solidFill>
                <a:latin typeface="EYInterstate Light" panose="02000506000000020004" pitchFamily="2" charset="0"/>
              </a:rPr>
              <a:t>(60 </a:t>
            </a:r>
            <a:r>
              <a:rPr lang="en-GB" sz="2000" dirty="0">
                <a:solidFill>
                  <a:srgbClr val="FFFFFF"/>
                </a:solidFill>
                <a:latin typeface="EYInterstate Light" panose="02000506000000020004" pitchFamily="2" charset="0"/>
              </a:rPr>
              <a:t>minutes)</a:t>
            </a:r>
          </a:p>
        </p:txBody>
      </p:sp>
    </p:spTree>
    <p:extLst>
      <p:ext uri="{BB962C8B-B14F-4D97-AF65-F5344CB8AC3E}">
        <p14:creationId xmlns:p14="http://schemas.microsoft.com/office/powerpoint/2010/main" val="1712920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cxnSp>
        <p:nvCxnSpPr>
          <p:cNvPr id="12" name="Straight Connector 11"/>
          <p:cNvCxnSpPr/>
          <p:nvPr/>
        </p:nvCxnSpPr>
        <p:spPr>
          <a:xfrm>
            <a:off x="617421" y="1264298"/>
            <a:ext cx="467756"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43" name="Freeform 9"/>
          <p:cNvSpPr>
            <a:spLocks noChangeAspect="1"/>
          </p:cNvSpPr>
          <p:nvPr/>
        </p:nvSpPr>
        <p:spPr bwMode="auto">
          <a:xfrm>
            <a:off x="6096463" y="1678449"/>
            <a:ext cx="2439733" cy="2218936"/>
          </a:xfrm>
          <a:custGeom>
            <a:avLst/>
            <a:gdLst/>
            <a:ahLst/>
            <a:cxnLst>
              <a:cxn ang="0">
                <a:pos x="0" y="0"/>
              </a:cxn>
              <a:cxn ang="0">
                <a:pos x="56" y="2"/>
              </a:cxn>
              <a:cxn ang="0">
                <a:pos x="111" y="6"/>
              </a:cxn>
              <a:cxn ang="0">
                <a:pos x="167" y="12"/>
              </a:cxn>
              <a:cxn ang="0">
                <a:pos x="221" y="22"/>
              </a:cxn>
              <a:cxn ang="0">
                <a:pos x="276" y="34"/>
              </a:cxn>
              <a:cxn ang="0">
                <a:pos x="329" y="49"/>
              </a:cxn>
              <a:cxn ang="0">
                <a:pos x="382" y="67"/>
              </a:cxn>
              <a:cxn ang="0">
                <a:pos x="408" y="76"/>
              </a:cxn>
              <a:cxn ang="0">
                <a:pos x="460" y="97"/>
              </a:cxn>
              <a:cxn ang="0">
                <a:pos x="510" y="121"/>
              </a:cxn>
              <a:cxn ang="0">
                <a:pos x="559" y="147"/>
              </a:cxn>
              <a:cxn ang="0">
                <a:pos x="608" y="176"/>
              </a:cxn>
              <a:cxn ang="0">
                <a:pos x="654" y="207"/>
              </a:cxn>
              <a:cxn ang="0">
                <a:pos x="699" y="240"/>
              </a:cxn>
              <a:cxn ang="0">
                <a:pos x="742" y="275"/>
              </a:cxn>
              <a:cxn ang="0">
                <a:pos x="773" y="303"/>
              </a:cxn>
              <a:cxn ang="0">
                <a:pos x="803" y="332"/>
              </a:cxn>
              <a:cxn ang="0">
                <a:pos x="841" y="373"/>
              </a:cxn>
              <a:cxn ang="0">
                <a:pos x="878" y="415"/>
              </a:cxn>
              <a:cxn ang="0">
                <a:pos x="912" y="459"/>
              </a:cxn>
              <a:cxn ang="0">
                <a:pos x="944" y="504"/>
              </a:cxn>
              <a:cxn ang="0">
                <a:pos x="974" y="551"/>
              </a:cxn>
              <a:cxn ang="0">
                <a:pos x="1001" y="601"/>
              </a:cxn>
              <a:cxn ang="0">
                <a:pos x="1026" y="650"/>
              </a:cxn>
              <a:cxn ang="0">
                <a:pos x="1049" y="701"/>
              </a:cxn>
              <a:cxn ang="0">
                <a:pos x="1069" y="753"/>
              </a:cxn>
              <a:cxn ang="0">
                <a:pos x="1086" y="806"/>
              </a:cxn>
              <a:cxn ang="0">
                <a:pos x="1101" y="859"/>
              </a:cxn>
              <a:cxn ang="0">
                <a:pos x="1114" y="914"/>
              </a:cxn>
              <a:cxn ang="0">
                <a:pos x="1123" y="969"/>
              </a:cxn>
              <a:cxn ang="0">
                <a:pos x="1130" y="1024"/>
              </a:cxn>
              <a:cxn ang="0">
                <a:pos x="1134" y="1079"/>
              </a:cxn>
              <a:cxn ang="0">
                <a:pos x="1135" y="1135"/>
              </a:cxn>
              <a:cxn ang="0">
                <a:pos x="340" y="1118"/>
              </a:cxn>
              <a:cxn ang="0">
                <a:pos x="338" y="1092"/>
              </a:cxn>
              <a:cxn ang="0">
                <a:pos x="335" y="1075"/>
              </a:cxn>
              <a:cxn ang="0">
                <a:pos x="330" y="1050"/>
              </a:cxn>
              <a:cxn ang="0">
                <a:pos x="320" y="1018"/>
              </a:cxn>
              <a:cxn ang="0">
                <a:pos x="307" y="988"/>
              </a:cxn>
              <a:cxn ang="0">
                <a:pos x="291" y="959"/>
              </a:cxn>
              <a:cxn ang="0">
                <a:pos x="273" y="932"/>
              </a:cxn>
              <a:cxn ang="0">
                <a:pos x="252" y="906"/>
              </a:cxn>
              <a:cxn ang="0">
                <a:pos x="229" y="883"/>
              </a:cxn>
              <a:cxn ang="0">
                <a:pos x="204" y="863"/>
              </a:cxn>
              <a:cxn ang="0">
                <a:pos x="177" y="844"/>
              </a:cxn>
              <a:cxn ang="0">
                <a:pos x="148" y="828"/>
              </a:cxn>
              <a:cxn ang="0">
                <a:pos x="125" y="819"/>
              </a:cxn>
              <a:cxn ang="0">
                <a:pos x="101" y="810"/>
              </a:cxn>
              <a:cxn ang="0">
                <a:pos x="85" y="806"/>
              </a:cxn>
              <a:cxn ang="0">
                <a:pos x="60" y="800"/>
              </a:cxn>
              <a:cxn ang="0">
                <a:pos x="35" y="797"/>
              </a:cxn>
              <a:cxn ang="0">
                <a:pos x="0" y="795"/>
              </a:cxn>
            </a:cxnLst>
            <a:rect l="0" t="0" r="r" b="b"/>
            <a:pathLst>
              <a:path w="1135" h="1135">
                <a:moveTo>
                  <a:pt x="0" y="795"/>
                </a:moveTo>
                <a:lnTo>
                  <a:pt x="0" y="0"/>
                </a:lnTo>
                <a:lnTo>
                  <a:pt x="28" y="1"/>
                </a:lnTo>
                <a:lnTo>
                  <a:pt x="56" y="2"/>
                </a:lnTo>
                <a:lnTo>
                  <a:pt x="84" y="3"/>
                </a:lnTo>
                <a:lnTo>
                  <a:pt x="111" y="6"/>
                </a:lnTo>
                <a:lnTo>
                  <a:pt x="139" y="9"/>
                </a:lnTo>
                <a:lnTo>
                  <a:pt x="167" y="12"/>
                </a:lnTo>
                <a:lnTo>
                  <a:pt x="194" y="17"/>
                </a:lnTo>
                <a:lnTo>
                  <a:pt x="221" y="22"/>
                </a:lnTo>
                <a:lnTo>
                  <a:pt x="249" y="28"/>
                </a:lnTo>
                <a:lnTo>
                  <a:pt x="276" y="34"/>
                </a:lnTo>
                <a:lnTo>
                  <a:pt x="303" y="41"/>
                </a:lnTo>
                <a:lnTo>
                  <a:pt x="329" y="49"/>
                </a:lnTo>
                <a:lnTo>
                  <a:pt x="356" y="58"/>
                </a:lnTo>
                <a:lnTo>
                  <a:pt x="382" y="67"/>
                </a:lnTo>
                <a:lnTo>
                  <a:pt x="395" y="71"/>
                </a:lnTo>
                <a:lnTo>
                  <a:pt x="408" y="76"/>
                </a:lnTo>
                <a:lnTo>
                  <a:pt x="434" y="87"/>
                </a:lnTo>
                <a:lnTo>
                  <a:pt x="460" y="97"/>
                </a:lnTo>
                <a:lnTo>
                  <a:pt x="485" y="109"/>
                </a:lnTo>
                <a:lnTo>
                  <a:pt x="510" y="121"/>
                </a:lnTo>
                <a:lnTo>
                  <a:pt x="535" y="134"/>
                </a:lnTo>
                <a:lnTo>
                  <a:pt x="559" y="147"/>
                </a:lnTo>
                <a:lnTo>
                  <a:pt x="584" y="161"/>
                </a:lnTo>
                <a:lnTo>
                  <a:pt x="608" y="176"/>
                </a:lnTo>
                <a:lnTo>
                  <a:pt x="631" y="191"/>
                </a:lnTo>
                <a:lnTo>
                  <a:pt x="654" y="207"/>
                </a:lnTo>
                <a:lnTo>
                  <a:pt x="677" y="223"/>
                </a:lnTo>
                <a:lnTo>
                  <a:pt x="699" y="240"/>
                </a:lnTo>
                <a:lnTo>
                  <a:pt x="721" y="257"/>
                </a:lnTo>
                <a:lnTo>
                  <a:pt x="742" y="275"/>
                </a:lnTo>
                <a:lnTo>
                  <a:pt x="763" y="294"/>
                </a:lnTo>
                <a:lnTo>
                  <a:pt x="773" y="303"/>
                </a:lnTo>
                <a:lnTo>
                  <a:pt x="783" y="313"/>
                </a:lnTo>
                <a:lnTo>
                  <a:pt x="803" y="332"/>
                </a:lnTo>
                <a:lnTo>
                  <a:pt x="822" y="352"/>
                </a:lnTo>
                <a:lnTo>
                  <a:pt x="841" y="373"/>
                </a:lnTo>
                <a:lnTo>
                  <a:pt x="860" y="393"/>
                </a:lnTo>
                <a:lnTo>
                  <a:pt x="878" y="415"/>
                </a:lnTo>
                <a:lnTo>
                  <a:pt x="895" y="436"/>
                </a:lnTo>
                <a:lnTo>
                  <a:pt x="912" y="459"/>
                </a:lnTo>
                <a:lnTo>
                  <a:pt x="928" y="481"/>
                </a:lnTo>
                <a:lnTo>
                  <a:pt x="944" y="504"/>
                </a:lnTo>
                <a:lnTo>
                  <a:pt x="959" y="528"/>
                </a:lnTo>
                <a:lnTo>
                  <a:pt x="974" y="551"/>
                </a:lnTo>
                <a:lnTo>
                  <a:pt x="988" y="576"/>
                </a:lnTo>
                <a:lnTo>
                  <a:pt x="1001" y="601"/>
                </a:lnTo>
                <a:lnTo>
                  <a:pt x="1014" y="625"/>
                </a:lnTo>
                <a:lnTo>
                  <a:pt x="1026" y="650"/>
                </a:lnTo>
                <a:lnTo>
                  <a:pt x="1038" y="676"/>
                </a:lnTo>
                <a:lnTo>
                  <a:pt x="1049" y="701"/>
                </a:lnTo>
                <a:lnTo>
                  <a:pt x="1059" y="727"/>
                </a:lnTo>
                <a:lnTo>
                  <a:pt x="1069" y="753"/>
                </a:lnTo>
                <a:lnTo>
                  <a:pt x="1078" y="779"/>
                </a:lnTo>
                <a:lnTo>
                  <a:pt x="1086" y="806"/>
                </a:lnTo>
                <a:lnTo>
                  <a:pt x="1094" y="833"/>
                </a:lnTo>
                <a:lnTo>
                  <a:pt x="1101" y="859"/>
                </a:lnTo>
                <a:lnTo>
                  <a:pt x="1108" y="887"/>
                </a:lnTo>
                <a:lnTo>
                  <a:pt x="1114" y="914"/>
                </a:lnTo>
                <a:lnTo>
                  <a:pt x="1119" y="941"/>
                </a:lnTo>
                <a:lnTo>
                  <a:pt x="1123" y="969"/>
                </a:lnTo>
                <a:lnTo>
                  <a:pt x="1127" y="996"/>
                </a:lnTo>
                <a:lnTo>
                  <a:pt x="1130" y="1024"/>
                </a:lnTo>
                <a:lnTo>
                  <a:pt x="1132" y="1052"/>
                </a:lnTo>
                <a:lnTo>
                  <a:pt x="1134" y="1079"/>
                </a:lnTo>
                <a:lnTo>
                  <a:pt x="1135" y="1107"/>
                </a:lnTo>
                <a:lnTo>
                  <a:pt x="1135" y="1135"/>
                </a:lnTo>
                <a:lnTo>
                  <a:pt x="340" y="1135"/>
                </a:lnTo>
                <a:lnTo>
                  <a:pt x="340" y="1118"/>
                </a:lnTo>
                <a:lnTo>
                  <a:pt x="339" y="1100"/>
                </a:lnTo>
                <a:lnTo>
                  <a:pt x="338" y="1092"/>
                </a:lnTo>
                <a:lnTo>
                  <a:pt x="336" y="1083"/>
                </a:lnTo>
                <a:lnTo>
                  <a:pt x="335" y="1075"/>
                </a:lnTo>
                <a:lnTo>
                  <a:pt x="333" y="1067"/>
                </a:lnTo>
                <a:lnTo>
                  <a:pt x="330" y="1050"/>
                </a:lnTo>
                <a:lnTo>
                  <a:pt x="325" y="1034"/>
                </a:lnTo>
                <a:lnTo>
                  <a:pt x="320" y="1018"/>
                </a:lnTo>
                <a:lnTo>
                  <a:pt x="314" y="1003"/>
                </a:lnTo>
                <a:lnTo>
                  <a:pt x="307" y="988"/>
                </a:lnTo>
                <a:lnTo>
                  <a:pt x="299" y="973"/>
                </a:lnTo>
                <a:lnTo>
                  <a:pt x="291" y="959"/>
                </a:lnTo>
                <a:lnTo>
                  <a:pt x="282" y="945"/>
                </a:lnTo>
                <a:lnTo>
                  <a:pt x="273" y="932"/>
                </a:lnTo>
                <a:lnTo>
                  <a:pt x="263" y="919"/>
                </a:lnTo>
                <a:lnTo>
                  <a:pt x="252" y="906"/>
                </a:lnTo>
                <a:lnTo>
                  <a:pt x="241" y="895"/>
                </a:lnTo>
                <a:lnTo>
                  <a:pt x="229" y="883"/>
                </a:lnTo>
                <a:lnTo>
                  <a:pt x="217" y="873"/>
                </a:lnTo>
                <a:lnTo>
                  <a:pt x="204" y="863"/>
                </a:lnTo>
                <a:lnTo>
                  <a:pt x="190" y="853"/>
                </a:lnTo>
                <a:lnTo>
                  <a:pt x="177" y="844"/>
                </a:lnTo>
                <a:lnTo>
                  <a:pt x="162" y="836"/>
                </a:lnTo>
                <a:lnTo>
                  <a:pt x="148" y="828"/>
                </a:lnTo>
                <a:lnTo>
                  <a:pt x="133" y="822"/>
                </a:lnTo>
                <a:lnTo>
                  <a:pt x="125" y="819"/>
                </a:lnTo>
                <a:lnTo>
                  <a:pt x="117" y="816"/>
                </a:lnTo>
                <a:lnTo>
                  <a:pt x="101" y="810"/>
                </a:lnTo>
                <a:lnTo>
                  <a:pt x="93" y="808"/>
                </a:lnTo>
                <a:lnTo>
                  <a:pt x="85" y="806"/>
                </a:lnTo>
                <a:lnTo>
                  <a:pt x="69" y="802"/>
                </a:lnTo>
                <a:lnTo>
                  <a:pt x="60" y="800"/>
                </a:lnTo>
                <a:lnTo>
                  <a:pt x="52" y="799"/>
                </a:lnTo>
                <a:lnTo>
                  <a:pt x="35" y="797"/>
                </a:lnTo>
                <a:lnTo>
                  <a:pt x="18" y="795"/>
                </a:lnTo>
                <a:lnTo>
                  <a:pt x="0" y="795"/>
                </a:lnTo>
                <a:close/>
              </a:path>
            </a:pathLst>
          </a:custGeom>
          <a:solidFill>
            <a:srgbClr val="F2F2F2"/>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4" name="Freeform 10"/>
          <p:cNvSpPr>
            <a:spLocks noChangeAspect="1"/>
          </p:cNvSpPr>
          <p:nvPr/>
        </p:nvSpPr>
        <p:spPr bwMode="auto">
          <a:xfrm>
            <a:off x="6096462" y="4026512"/>
            <a:ext cx="2439733" cy="2218936"/>
          </a:xfrm>
          <a:custGeom>
            <a:avLst/>
            <a:gdLst/>
            <a:ahLst/>
            <a:cxnLst>
              <a:cxn ang="0">
                <a:pos x="1135" y="0"/>
              </a:cxn>
              <a:cxn ang="0">
                <a:pos x="1134" y="56"/>
              </a:cxn>
              <a:cxn ang="0">
                <a:pos x="1130" y="111"/>
              </a:cxn>
              <a:cxn ang="0">
                <a:pos x="1123" y="166"/>
              </a:cxn>
              <a:cxn ang="0">
                <a:pos x="1113" y="221"/>
              </a:cxn>
              <a:cxn ang="0">
                <a:pos x="1101" y="276"/>
              </a:cxn>
              <a:cxn ang="0">
                <a:pos x="1086" y="329"/>
              </a:cxn>
              <a:cxn ang="0">
                <a:pos x="1069" y="382"/>
              </a:cxn>
              <a:cxn ang="0">
                <a:pos x="1059" y="408"/>
              </a:cxn>
              <a:cxn ang="0">
                <a:pos x="1038" y="460"/>
              </a:cxn>
              <a:cxn ang="0">
                <a:pos x="1014" y="510"/>
              </a:cxn>
              <a:cxn ang="0">
                <a:pos x="988" y="559"/>
              </a:cxn>
              <a:cxn ang="0">
                <a:pos x="960" y="608"/>
              </a:cxn>
              <a:cxn ang="0">
                <a:pos x="929" y="654"/>
              </a:cxn>
              <a:cxn ang="0">
                <a:pos x="896" y="699"/>
              </a:cxn>
              <a:cxn ang="0">
                <a:pos x="860" y="742"/>
              </a:cxn>
              <a:cxn ang="0">
                <a:pos x="832" y="773"/>
              </a:cxn>
              <a:cxn ang="0">
                <a:pos x="803" y="803"/>
              </a:cxn>
              <a:cxn ang="0">
                <a:pos x="763" y="841"/>
              </a:cxn>
              <a:cxn ang="0">
                <a:pos x="721" y="878"/>
              </a:cxn>
              <a:cxn ang="0">
                <a:pos x="677" y="912"/>
              </a:cxn>
              <a:cxn ang="0">
                <a:pos x="631" y="944"/>
              </a:cxn>
              <a:cxn ang="0">
                <a:pos x="584" y="974"/>
              </a:cxn>
              <a:cxn ang="0">
                <a:pos x="535" y="1001"/>
              </a:cxn>
              <a:cxn ang="0">
                <a:pos x="485" y="1026"/>
              </a:cxn>
              <a:cxn ang="0">
                <a:pos x="434" y="1049"/>
              </a:cxn>
              <a:cxn ang="0">
                <a:pos x="382" y="1069"/>
              </a:cxn>
              <a:cxn ang="0">
                <a:pos x="329" y="1086"/>
              </a:cxn>
              <a:cxn ang="0">
                <a:pos x="276" y="1101"/>
              </a:cxn>
              <a:cxn ang="0">
                <a:pos x="222" y="1114"/>
              </a:cxn>
              <a:cxn ang="0">
                <a:pos x="167" y="1123"/>
              </a:cxn>
              <a:cxn ang="0">
                <a:pos x="112" y="1130"/>
              </a:cxn>
              <a:cxn ang="0">
                <a:pos x="56" y="1134"/>
              </a:cxn>
              <a:cxn ang="0">
                <a:pos x="0" y="1135"/>
              </a:cxn>
              <a:cxn ang="0">
                <a:pos x="18" y="340"/>
              </a:cxn>
              <a:cxn ang="0">
                <a:pos x="44" y="338"/>
              </a:cxn>
              <a:cxn ang="0">
                <a:pos x="60" y="335"/>
              </a:cxn>
              <a:cxn ang="0">
                <a:pos x="85" y="330"/>
              </a:cxn>
              <a:cxn ang="0">
                <a:pos x="117" y="320"/>
              </a:cxn>
              <a:cxn ang="0">
                <a:pos x="148" y="307"/>
              </a:cxn>
              <a:cxn ang="0">
                <a:pos x="177" y="291"/>
              </a:cxn>
              <a:cxn ang="0">
                <a:pos x="204" y="273"/>
              </a:cxn>
              <a:cxn ang="0">
                <a:pos x="229" y="252"/>
              </a:cxn>
              <a:cxn ang="0">
                <a:pos x="252" y="229"/>
              </a:cxn>
              <a:cxn ang="0">
                <a:pos x="273" y="204"/>
              </a:cxn>
              <a:cxn ang="0">
                <a:pos x="291" y="176"/>
              </a:cxn>
              <a:cxn ang="0">
                <a:pos x="307" y="148"/>
              </a:cxn>
              <a:cxn ang="0">
                <a:pos x="317" y="125"/>
              </a:cxn>
              <a:cxn ang="0">
                <a:pos x="325" y="101"/>
              </a:cxn>
              <a:cxn ang="0">
                <a:pos x="330" y="85"/>
              </a:cxn>
              <a:cxn ang="0">
                <a:pos x="335" y="60"/>
              </a:cxn>
              <a:cxn ang="0">
                <a:pos x="339" y="35"/>
              </a:cxn>
              <a:cxn ang="0">
                <a:pos x="340" y="0"/>
              </a:cxn>
            </a:cxnLst>
            <a:rect l="0" t="0" r="r" b="b"/>
            <a:pathLst>
              <a:path w="1135" h="1135">
                <a:moveTo>
                  <a:pt x="340" y="0"/>
                </a:moveTo>
                <a:lnTo>
                  <a:pt x="1135" y="0"/>
                </a:lnTo>
                <a:lnTo>
                  <a:pt x="1135" y="28"/>
                </a:lnTo>
                <a:lnTo>
                  <a:pt x="1134" y="56"/>
                </a:lnTo>
                <a:lnTo>
                  <a:pt x="1132" y="84"/>
                </a:lnTo>
                <a:lnTo>
                  <a:pt x="1130" y="111"/>
                </a:lnTo>
                <a:lnTo>
                  <a:pt x="1127" y="139"/>
                </a:lnTo>
                <a:lnTo>
                  <a:pt x="1123" y="166"/>
                </a:lnTo>
                <a:lnTo>
                  <a:pt x="1118" y="194"/>
                </a:lnTo>
                <a:lnTo>
                  <a:pt x="1113" y="221"/>
                </a:lnTo>
                <a:lnTo>
                  <a:pt x="1108" y="249"/>
                </a:lnTo>
                <a:lnTo>
                  <a:pt x="1101" y="276"/>
                </a:lnTo>
                <a:lnTo>
                  <a:pt x="1094" y="302"/>
                </a:lnTo>
                <a:lnTo>
                  <a:pt x="1086" y="329"/>
                </a:lnTo>
                <a:lnTo>
                  <a:pt x="1078" y="356"/>
                </a:lnTo>
                <a:lnTo>
                  <a:pt x="1069" y="382"/>
                </a:lnTo>
                <a:lnTo>
                  <a:pt x="1064" y="395"/>
                </a:lnTo>
                <a:lnTo>
                  <a:pt x="1059" y="408"/>
                </a:lnTo>
                <a:lnTo>
                  <a:pt x="1049" y="434"/>
                </a:lnTo>
                <a:lnTo>
                  <a:pt x="1038" y="460"/>
                </a:lnTo>
                <a:lnTo>
                  <a:pt x="1026" y="485"/>
                </a:lnTo>
                <a:lnTo>
                  <a:pt x="1014" y="510"/>
                </a:lnTo>
                <a:lnTo>
                  <a:pt x="1001" y="535"/>
                </a:lnTo>
                <a:lnTo>
                  <a:pt x="988" y="559"/>
                </a:lnTo>
                <a:lnTo>
                  <a:pt x="974" y="584"/>
                </a:lnTo>
                <a:lnTo>
                  <a:pt x="960" y="608"/>
                </a:lnTo>
                <a:lnTo>
                  <a:pt x="944" y="631"/>
                </a:lnTo>
                <a:lnTo>
                  <a:pt x="929" y="654"/>
                </a:lnTo>
                <a:lnTo>
                  <a:pt x="912" y="677"/>
                </a:lnTo>
                <a:lnTo>
                  <a:pt x="896" y="699"/>
                </a:lnTo>
                <a:lnTo>
                  <a:pt x="878" y="721"/>
                </a:lnTo>
                <a:lnTo>
                  <a:pt x="860" y="742"/>
                </a:lnTo>
                <a:lnTo>
                  <a:pt x="842" y="763"/>
                </a:lnTo>
                <a:lnTo>
                  <a:pt x="832" y="773"/>
                </a:lnTo>
                <a:lnTo>
                  <a:pt x="823" y="783"/>
                </a:lnTo>
                <a:lnTo>
                  <a:pt x="803" y="803"/>
                </a:lnTo>
                <a:lnTo>
                  <a:pt x="783" y="822"/>
                </a:lnTo>
                <a:lnTo>
                  <a:pt x="763" y="841"/>
                </a:lnTo>
                <a:lnTo>
                  <a:pt x="742" y="860"/>
                </a:lnTo>
                <a:lnTo>
                  <a:pt x="721" y="878"/>
                </a:lnTo>
                <a:lnTo>
                  <a:pt x="699" y="895"/>
                </a:lnTo>
                <a:lnTo>
                  <a:pt x="677" y="912"/>
                </a:lnTo>
                <a:lnTo>
                  <a:pt x="654" y="928"/>
                </a:lnTo>
                <a:lnTo>
                  <a:pt x="631" y="944"/>
                </a:lnTo>
                <a:lnTo>
                  <a:pt x="608" y="959"/>
                </a:lnTo>
                <a:lnTo>
                  <a:pt x="584" y="974"/>
                </a:lnTo>
                <a:lnTo>
                  <a:pt x="559" y="988"/>
                </a:lnTo>
                <a:lnTo>
                  <a:pt x="535" y="1001"/>
                </a:lnTo>
                <a:lnTo>
                  <a:pt x="510" y="1014"/>
                </a:lnTo>
                <a:lnTo>
                  <a:pt x="485" y="1026"/>
                </a:lnTo>
                <a:lnTo>
                  <a:pt x="460" y="1038"/>
                </a:lnTo>
                <a:lnTo>
                  <a:pt x="434" y="1049"/>
                </a:lnTo>
                <a:lnTo>
                  <a:pt x="408" y="1059"/>
                </a:lnTo>
                <a:lnTo>
                  <a:pt x="382" y="1069"/>
                </a:lnTo>
                <a:lnTo>
                  <a:pt x="356" y="1078"/>
                </a:lnTo>
                <a:lnTo>
                  <a:pt x="329" y="1086"/>
                </a:lnTo>
                <a:lnTo>
                  <a:pt x="303" y="1094"/>
                </a:lnTo>
                <a:lnTo>
                  <a:pt x="276" y="1101"/>
                </a:lnTo>
                <a:lnTo>
                  <a:pt x="249" y="1108"/>
                </a:lnTo>
                <a:lnTo>
                  <a:pt x="222" y="1114"/>
                </a:lnTo>
                <a:lnTo>
                  <a:pt x="194" y="1119"/>
                </a:lnTo>
                <a:lnTo>
                  <a:pt x="167" y="1123"/>
                </a:lnTo>
                <a:lnTo>
                  <a:pt x="139" y="1127"/>
                </a:lnTo>
                <a:lnTo>
                  <a:pt x="112" y="1130"/>
                </a:lnTo>
                <a:lnTo>
                  <a:pt x="84" y="1132"/>
                </a:lnTo>
                <a:lnTo>
                  <a:pt x="56" y="1134"/>
                </a:lnTo>
                <a:lnTo>
                  <a:pt x="28" y="1135"/>
                </a:lnTo>
                <a:lnTo>
                  <a:pt x="0" y="1135"/>
                </a:lnTo>
                <a:lnTo>
                  <a:pt x="0" y="340"/>
                </a:lnTo>
                <a:lnTo>
                  <a:pt x="18" y="340"/>
                </a:lnTo>
                <a:lnTo>
                  <a:pt x="35" y="339"/>
                </a:lnTo>
                <a:lnTo>
                  <a:pt x="44" y="338"/>
                </a:lnTo>
                <a:lnTo>
                  <a:pt x="52" y="336"/>
                </a:lnTo>
                <a:lnTo>
                  <a:pt x="60" y="335"/>
                </a:lnTo>
                <a:lnTo>
                  <a:pt x="69" y="333"/>
                </a:lnTo>
                <a:lnTo>
                  <a:pt x="85" y="330"/>
                </a:lnTo>
                <a:lnTo>
                  <a:pt x="101" y="325"/>
                </a:lnTo>
                <a:lnTo>
                  <a:pt x="117" y="320"/>
                </a:lnTo>
                <a:lnTo>
                  <a:pt x="133" y="314"/>
                </a:lnTo>
                <a:lnTo>
                  <a:pt x="148" y="307"/>
                </a:lnTo>
                <a:lnTo>
                  <a:pt x="162" y="299"/>
                </a:lnTo>
                <a:lnTo>
                  <a:pt x="177" y="291"/>
                </a:lnTo>
                <a:lnTo>
                  <a:pt x="190" y="282"/>
                </a:lnTo>
                <a:lnTo>
                  <a:pt x="204" y="273"/>
                </a:lnTo>
                <a:lnTo>
                  <a:pt x="217" y="263"/>
                </a:lnTo>
                <a:lnTo>
                  <a:pt x="229" y="252"/>
                </a:lnTo>
                <a:lnTo>
                  <a:pt x="241" y="241"/>
                </a:lnTo>
                <a:lnTo>
                  <a:pt x="252" y="229"/>
                </a:lnTo>
                <a:lnTo>
                  <a:pt x="263" y="216"/>
                </a:lnTo>
                <a:lnTo>
                  <a:pt x="273" y="204"/>
                </a:lnTo>
                <a:lnTo>
                  <a:pt x="282" y="190"/>
                </a:lnTo>
                <a:lnTo>
                  <a:pt x="291" y="176"/>
                </a:lnTo>
                <a:lnTo>
                  <a:pt x="299" y="162"/>
                </a:lnTo>
                <a:lnTo>
                  <a:pt x="307" y="148"/>
                </a:lnTo>
                <a:lnTo>
                  <a:pt x="314" y="133"/>
                </a:lnTo>
                <a:lnTo>
                  <a:pt x="317" y="125"/>
                </a:lnTo>
                <a:lnTo>
                  <a:pt x="320" y="117"/>
                </a:lnTo>
                <a:lnTo>
                  <a:pt x="325" y="101"/>
                </a:lnTo>
                <a:lnTo>
                  <a:pt x="328" y="93"/>
                </a:lnTo>
                <a:lnTo>
                  <a:pt x="330" y="85"/>
                </a:lnTo>
                <a:lnTo>
                  <a:pt x="333" y="69"/>
                </a:lnTo>
                <a:lnTo>
                  <a:pt x="335" y="60"/>
                </a:lnTo>
                <a:lnTo>
                  <a:pt x="336" y="52"/>
                </a:lnTo>
                <a:lnTo>
                  <a:pt x="339" y="35"/>
                </a:lnTo>
                <a:lnTo>
                  <a:pt x="340" y="18"/>
                </a:lnTo>
                <a:lnTo>
                  <a:pt x="340" y="0"/>
                </a:lnTo>
                <a:close/>
              </a:path>
            </a:pathLst>
          </a:custGeom>
          <a:solidFill>
            <a:srgbClr val="CCCBCD"/>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5" name="Freeform 11"/>
          <p:cNvSpPr>
            <a:spLocks noChangeAspect="1"/>
          </p:cNvSpPr>
          <p:nvPr/>
        </p:nvSpPr>
        <p:spPr bwMode="auto">
          <a:xfrm>
            <a:off x="3507745" y="4026512"/>
            <a:ext cx="2439733" cy="2218936"/>
          </a:xfrm>
          <a:custGeom>
            <a:avLst/>
            <a:gdLst/>
            <a:ahLst/>
            <a:cxnLst>
              <a:cxn ang="0">
                <a:pos x="1135" y="1135"/>
              </a:cxn>
              <a:cxn ang="0">
                <a:pos x="1080" y="1134"/>
              </a:cxn>
              <a:cxn ang="0">
                <a:pos x="1024" y="1130"/>
              </a:cxn>
              <a:cxn ang="0">
                <a:pos x="969" y="1123"/>
              </a:cxn>
              <a:cxn ang="0">
                <a:pos x="914" y="1113"/>
              </a:cxn>
              <a:cxn ang="0">
                <a:pos x="860" y="1101"/>
              </a:cxn>
              <a:cxn ang="0">
                <a:pos x="806" y="1086"/>
              </a:cxn>
              <a:cxn ang="0">
                <a:pos x="753" y="1069"/>
              </a:cxn>
              <a:cxn ang="0">
                <a:pos x="727" y="1059"/>
              </a:cxn>
              <a:cxn ang="0">
                <a:pos x="676" y="1038"/>
              </a:cxn>
              <a:cxn ang="0">
                <a:pos x="625" y="1014"/>
              </a:cxn>
              <a:cxn ang="0">
                <a:pos x="576" y="988"/>
              </a:cxn>
              <a:cxn ang="0">
                <a:pos x="528" y="959"/>
              </a:cxn>
              <a:cxn ang="0">
                <a:pos x="481" y="929"/>
              </a:cxn>
              <a:cxn ang="0">
                <a:pos x="436" y="895"/>
              </a:cxn>
              <a:cxn ang="0">
                <a:pos x="393" y="860"/>
              </a:cxn>
              <a:cxn ang="0">
                <a:pos x="362" y="832"/>
              </a:cxn>
              <a:cxn ang="0">
                <a:pos x="332" y="803"/>
              </a:cxn>
              <a:cxn ang="0">
                <a:pos x="294" y="763"/>
              </a:cxn>
              <a:cxn ang="0">
                <a:pos x="258" y="720"/>
              </a:cxn>
              <a:cxn ang="0">
                <a:pos x="223" y="677"/>
              </a:cxn>
              <a:cxn ang="0">
                <a:pos x="191" y="631"/>
              </a:cxn>
              <a:cxn ang="0">
                <a:pos x="162" y="584"/>
              </a:cxn>
              <a:cxn ang="0">
                <a:pos x="134" y="535"/>
              </a:cxn>
              <a:cxn ang="0">
                <a:pos x="109" y="485"/>
              </a:cxn>
              <a:cxn ang="0">
                <a:pos x="87" y="434"/>
              </a:cxn>
              <a:cxn ang="0">
                <a:pos x="67" y="382"/>
              </a:cxn>
              <a:cxn ang="0">
                <a:pos x="49" y="329"/>
              </a:cxn>
              <a:cxn ang="0">
                <a:pos x="34" y="276"/>
              </a:cxn>
              <a:cxn ang="0">
                <a:pos x="22" y="221"/>
              </a:cxn>
              <a:cxn ang="0">
                <a:pos x="12" y="167"/>
              </a:cxn>
              <a:cxn ang="0">
                <a:pos x="5" y="111"/>
              </a:cxn>
              <a:cxn ang="0">
                <a:pos x="1" y="56"/>
              </a:cxn>
              <a:cxn ang="0">
                <a:pos x="0" y="0"/>
              </a:cxn>
              <a:cxn ang="0">
                <a:pos x="796" y="18"/>
              </a:cxn>
              <a:cxn ang="0">
                <a:pos x="798" y="43"/>
              </a:cxn>
              <a:cxn ang="0">
                <a:pos x="800" y="60"/>
              </a:cxn>
              <a:cxn ang="0">
                <a:pos x="806" y="85"/>
              </a:cxn>
              <a:cxn ang="0">
                <a:pos x="816" y="117"/>
              </a:cxn>
              <a:cxn ang="0">
                <a:pos x="829" y="148"/>
              </a:cxn>
              <a:cxn ang="0">
                <a:pos x="844" y="176"/>
              </a:cxn>
              <a:cxn ang="0">
                <a:pos x="863" y="204"/>
              </a:cxn>
              <a:cxn ang="0">
                <a:pos x="883" y="229"/>
              </a:cxn>
              <a:cxn ang="0">
                <a:pos x="907" y="252"/>
              </a:cxn>
              <a:cxn ang="0">
                <a:pos x="932" y="273"/>
              </a:cxn>
              <a:cxn ang="0">
                <a:pos x="959" y="291"/>
              </a:cxn>
              <a:cxn ang="0">
                <a:pos x="988" y="307"/>
              </a:cxn>
              <a:cxn ang="0">
                <a:pos x="1011" y="317"/>
              </a:cxn>
              <a:cxn ang="0">
                <a:pos x="1034" y="325"/>
              </a:cxn>
              <a:cxn ang="0">
                <a:pos x="1050" y="330"/>
              </a:cxn>
              <a:cxn ang="0">
                <a:pos x="1075" y="335"/>
              </a:cxn>
              <a:cxn ang="0">
                <a:pos x="1100" y="339"/>
              </a:cxn>
              <a:cxn ang="0">
                <a:pos x="1135" y="340"/>
              </a:cxn>
            </a:cxnLst>
            <a:rect l="0" t="0" r="r" b="b"/>
            <a:pathLst>
              <a:path w="1135" h="1135">
                <a:moveTo>
                  <a:pt x="1135" y="340"/>
                </a:moveTo>
                <a:lnTo>
                  <a:pt x="1135" y="1135"/>
                </a:lnTo>
                <a:lnTo>
                  <a:pt x="1107" y="1135"/>
                </a:lnTo>
                <a:lnTo>
                  <a:pt x="1080" y="1134"/>
                </a:lnTo>
                <a:lnTo>
                  <a:pt x="1052" y="1132"/>
                </a:lnTo>
                <a:lnTo>
                  <a:pt x="1024" y="1130"/>
                </a:lnTo>
                <a:lnTo>
                  <a:pt x="996" y="1126"/>
                </a:lnTo>
                <a:lnTo>
                  <a:pt x="969" y="1123"/>
                </a:lnTo>
                <a:lnTo>
                  <a:pt x="941" y="1118"/>
                </a:lnTo>
                <a:lnTo>
                  <a:pt x="914" y="1113"/>
                </a:lnTo>
                <a:lnTo>
                  <a:pt x="887" y="1107"/>
                </a:lnTo>
                <a:lnTo>
                  <a:pt x="860" y="1101"/>
                </a:lnTo>
                <a:lnTo>
                  <a:pt x="833" y="1094"/>
                </a:lnTo>
                <a:lnTo>
                  <a:pt x="806" y="1086"/>
                </a:lnTo>
                <a:lnTo>
                  <a:pt x="780" y="1078"/>
                </a:lnTo>
                <a:lnTo>
                  <a:pt x="753" y="1069"/>
                </a:lnTo>
                <a:lnTo>
                  <a:pt x="740" y="1064"/>
                </a:lnTo>
                <a:lnTo>
                  <a:pt x="727" y="1059"/>
                </a:lnTo>
                <a:lnTo>
                  <a:pt x="701" y="1049"/>
                </a:lnTo>
                <a:lnTo>
                  <a:pt x="676" y="1038"/>
                </a:lnTo>
                <a:lnTo>
                  <a:pt x="650" y="1026"/>
                </a:lnTo>
                <a:lnTo>
                  <a:pt x="625" y="1014"/>
                </a:lnTo>
                <a:lnTo>
                  <a:pt x="601" y="1001"/>
                </a:lnTo>
                <a:lnTo>
                  <a:pt x="576" y="988"/>
                </a:lnTo>
                <a:lnTo>
                  <a:pt x="551" y="974"/>
                </a:lnTo>
                <a:lnTo>
                  <a:pt x="528" y="959"/>
                </a:lnTo>
                <a:lnTo>
                  <a:pt x="504" y="944"/>
                </a:lnTo>
                <a:lnTo>
                  <a:pt x="481" y="929"/>
                </a:lnTo>
                <a:lnTo>
                  <a:pt x="459" y="912"/>
                </a:lnTo>
                <a:lnTo>
                  <a:pt x="436" y="895"/>
                </a:lnTo>
                <a:lnTo>
                  <a:pt x="415" y="878"/>
                </a:lnTo>
                <a:lnTo>
                  <a:pt x="393" y="860"/>
                </a:lnTo>
                <a:lnTo>
                  <a:pt x="373" y="842"/>
                </a:lnTo>
                <a:lnTo>
                  <a:pt x="362" y="832"/>
                </a:lnTo>
                <a:lnTo>
                  <a:pt x="352" y="822"/>
                </a:lnTo>
                <a:lnTo>
                  <a:pt x="332" y="803"/>
                </a:lnTo>
                <a:lnTo>
                  <a:pt x="313" y="783"/>
                </a:lnTo>
                <a:lnTo>
                  <a:pt x="294" y="763"/>
                </a:lnTo>
                <a:lnTo>
                  <a:pt x="276" y="742"/>
                </a:lnTo>
                <a:lnTo>
                  <a:pt x="258" y="720"/>
                </a:lnTo>
                <a:lnTo>
                  <a:pt x="240" y="699"/>
                </a:lnTo>
                <a:lnTo>
                  <a:pt x="223" y="677"/>
                </a:lnTo>
                <a:lnTo>
                  <a:pt x="207" y="654"/>
                </a:lnTo>
                <a:lnTo>
                  <a:pt x="191" y="631"/>
                </a:lnTo>
                <a:lnTo>
                  <a:pt x="176" y="608"/>
                </a:lnTo>
                <a:lnTo>
                  <a:pt x="162" y="584"/>
                </a:lnTo>
                <a:lnTo>
                  <a:pt x="148" y="559"/>
                </a:lnTo>
                <a:lnTo>
                  <a:pt x="134" y="535"/>
                </a:lnTo>
                <a:lnTo>
                  <a:pt x="122" y="510"/>
                </a:lnTo>
                <a:lnTo>
                  <a:pt x="109" y="485"/>
                </a:lnTo>
                <a:lnTo>
                  <a:pt x="98" y="460"/>
                </a:lnTo>
                <a:lnTo>
                  <a:pt x="87" y="434"/>
                </a:lnTo>
                <a:lnTo>
                  <a:pt x="76" y="408"/>
                </a:lnTo>
                <a:lnTo>
                  <a:pt x="67" y="382"/>
                </a:lnTo>
                <a:lnTo>
                  <a:pt x="58" y="356"/>
                </a:lnTo>
                <a:lnTo>
                  <a:pt x="49" y="329"/>
                </a:lnTo>
                <a:lnTo>
                  <a:pt x="41" y="303"/>
                </a:lnTo>
                <a:lnTo>
                  <a:pt x="34" y="276"/>
                </a:lnTo>
                <a:lnTo>
                  <a:pt x="28" y="249"/>
                </a:lnTo>
                <a:lnTo>
                  <a:pt x="22" y="221"/>
                </a:lnTo>
                <a:lnTo>
                  <a:pt x="17" y="194"/>
                </a:lnTo>
                <a:lnTo>
                  <a:pt x="12" y="167"/>
                </a:lnTo>
                <a:lnTo>
                  <a:pt x="8" y="139"/>
                </a:lnTo>
                <a:lnTo>
                  <a:pt x="5" y="111"/>
                </a:lnTo>
                <a:lnTo>
                  <a:pt x="3" y="84"/>
                </a:lnTo>
                <a:lnTo>
                  <a:pt x="1" y="56"/>
                </a:lnTo>
                <a:lnTo>
                  <a:pt x="1" y="28"/>
                </a:lnTo>
                <a:lnTo>
                  <a:pt x="0" y="0"/>
                </a:lnTo>
                <a:lnTo>
                  <a:pt x="795" y="0"/>
                </a:lnTo>
                <a:lnTo>
                  <a:pt x="796" y="18"/>
                </a:lnTo>
                <a:lnTo>
                  <a:pt x="797" y="35"/>
                </a:lnTo>
                <a:lnTo>
                  <a:pt x="798" y="43"/>
                </a:lnTo>
                <a:lnTo>
                  <a:pt x="799" y="52"/>
                </a:lnTo>
                <a:lnTo>
                  <a:pt x="800" y="60"/>
                </a:lnTo>
                <a:lnTo>
                  <a:pt x="802" y="69"/>
                </a:lnTo>
                <a:lnTo>
                  <a:pt x="806" y="85"/>
                </a:lnTo>
                <a:lnTo>
                  <a:pt x="810" y="101"/>
                </a:lnTo>
                <a:lnTo>
                  <a:pt x="816" y="117"/>
                </a:lnTo>
                <a:lnTo>
                  <a:pt x="822" y="133"/>
                </a:lnTo>
                <a:lnTo>
                  <a:pt x="829" y="148"/>
                </a:lnTo>
                <a:lnTo>
                  <a:pt x="836" y="162"/>
                </a:lnTo>
                <a:lnTo>
                  <a:pt x="844" y="176"/>
                </a:lnTo>
                <a:lnTo>
                  <a:pt x="853" y="190"/>
                </a:lnTo>
                <a:lnTo>
                  <a:pt x="863" y="204"/>
                </a:lnTo>
                <a:lnTo>
                  <a:pt x="873" y="216"/>
                </a:lnTo>
                <a:lnTo>
                  <a:pt x="883" y="229"/>
                </a:lnTo>
                <a:lnTo>
                  <a:pt x="895" y="241"/>
                </a:lnTo>
                <a:lnTo>
                  <a:pt x="907" y="252"/>
                </a:lnTo>
                <a:lnTo>
                  <a:pt x="919" y="263"/>
                </a:lnTo>
                <a:lnTo>
                  <a:pt x="932" y="273"/>
                </a:lnTo>
                <a:lnTo>
                  <a:pt x="945" y="282"/>
                </a:lnTo>
                <a:lnTo>
                  <a:pt x="959" y="291"/>
                </a:lnTo>
                <a:lnTo>
                  <a:pt x="973" y="299"/>
                </a:lnTo>
                <a:lnTo>
                  <a:pt x="988" y="307"/>
                </a:lnTo>
                <a:lnTo>
                  <a:pt x="1003" y="314"/>
                </a:lnTo>
                <a:lnTo>
                  <a:pt x="1011" y="317"/>
                </a:lnTo>
                <a:lnTo>
                  <a:pt x="1018" y="320"/>
                </a:lnTo>
                <a:lnTo>
                  <a:pt x="1034" y="325"/>
                </a:lnTo>
                <a:lnTo>
                  <a:pt x="1042" y="327"/>
                </a:lnTo>
                <a:lnTo>
                  <a:pt x="1050" y="330"/>
                </a:lnTo>
                <a:lnTo>
                  <a:pt x="1067" y="333"/>
                </a:lnTo>
                <a:lnTo>
                  <a:pt x="1075" y="335"/>
                </a:lnTo>
                <a:lnTo>
                  <a:pt x="1083" y="336"/>
                </a:lnTo>
                <a:lnTo>
                  <a:pt x="1100" y="339"/>
                </a:lnTo>
                <a:lnTo>
                  <a:pt x="1118" y="340"/>
                </a:lnTo>
                <a:lnTo>
                  <a:pt x="1135" y="340"/>
                </a:lnTo>
                <a:close/>
              </a:path>
            </a:pathLst>
          </a:custGeom>
          <a:solidFill>
            <a:srgbClr val="A5A4A7"/>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6" name="Freeform 12"/>
          <p:cNvSpPr>
            <a:spLocks noChangeAspect="1"/>
          </p:cNvSpPr>
          <p:nvPr/>
        </p:nvSpPr>
        <p:spPr bwMode="auto">
          <a:xfrm>
            <a:off x="3493468" y="1678449"/>
            <a:ext cx="2439733" cy="2218936"/>
          </a:xfrm>
          <a:custGeom>
            <a:avLst/>
            <a:gdLst/>
            <a:ahLst/>
            <a:cxnLst>
              <a:cxn ang="0">
                <a:pos x="0" y="1135"/>
              </a:cxn>
              <a:cxn ang="0">
                <a:pos x="2" y="1080"/>
              </a:cxn>
              <a:cxn ang="0">
                <a:pos x="6" y="1024"/>
              </a:cxn>
              <a:cxn ang="0">
                <a:pos x="13" y="969"/>
              </a:cxn>
              <a:cxn ang="0">
                <a:pos x="22" y="914"/>
              </a:cxn>
              <a:cxn ang="0">
                <a:pos x="34" y="860"/>
              </a:cxn>
              <a:cxn ang="0">
                <a:pos x="49" y="806"/>
              </a:cxn>
              <a:cxn ang="0">
                <a:pos x="67" y="753"/>
              </a:cxn>
              <a:cxn ang="0">
                <a:pos x="76" y="727"/>
              </a:cxn>
              <a:cxn ang="0">
                <a:pos x="98" y="676"/>
              </a:cxn>
              <a:cxn ang="0">
                <a:pos x="121" y="625"/>
              </a:cxn>
              <a:cxn ang="0">
                <a:pos x="147" y="576"/>
              </a:cxn>
              <a:cxn ang="0">
                <a:pos x="176" y="527"/>
              </a:cxn>
              <a:cxn ang="0">
                <a:pos x="207" y="481"/>
              </a:cxn>
              <a:cxn ang="0">
                <a:pos x="240" y="436"/>
              </a:cxn>
              <a:cxn ang="0">
                <a:pos x="275" y="393"/>
              </a:cxn>
              <a:cxn ang="0">
                <a:pos x="303" y="362"/>
              </a:cxn>
              <a:cxn ang="0">
                <a:pos x="332" y="332"/>
              </a:cxn>
              <a:cxn ang="0">
                <a:pos x="373" y="294"/>
              </a:cxn>
              <a:cxn ang="0">
                <a:pos x="415" y="258"/>
              </a:cxn>
              <a:cxn ang="0">
                <a:pos x="459" y="223"/>
              </a:cxn>
              <a:cxn ang="0">
                <a:pos x="504" y="191"/>
              </a:cxn>
              <a:cxn ang="0">
                <a:pos x="551" y="162"/>
              </a:cxn>
              <a:cxn ang="0">
                <a:pos x="601" y="134"/>
              </a:cxn>
              <a:cxn ang="0">
                <a:pos x="650" y="109"/>
              </a:cxn>
              <a:cxn ang="0">
                <a:pos x="701" y="87"/>
              </a:cxn>
              <a:cxn ang="0">
                <a:pos x="753" y="67"/>
              </a:cxn>
              <a:cxn ang="0">
                <a:pos x="806" y="49"/>
              </a:cxn>
              <a:cxn ang="0">
                <a:pos x="860" y="34"/>
              </a:cxn>
              <a:cxn ang="0">
                <a:pos x="914" y="22"/>
              </a:cxn>
              <a:cxn ang="0">
                <a:pos x="969" y="12"/>
              </a:cxn>
              <a:cxn ang="0">
                <a:pos x="1024" y="5"/>
              </a:cxn>
              <a:cxn ang="0">
                <a:pos x="1079" y="1"/>
              </a:cxn>
              <a:cxn ang="0">
                <a:pos x="1135" y="0"/>
              </a:cxn>
              <a:cxn ang="0">
                <a:pos x="1118" y="795"/>
              </a:cxn>
              <a:cxn ang="0">
                <a:pos x="1092" y="798"/>
              </a:cxn>
              <a:cxn ang="0">
                <a:pos x="1075" y="800"/>
              </a:cxn>
              <a:cxn ang="0">
                <a:pos x="1050" y="806"/>
              </a:cxn>
              <a:cxn ang="0">
                <a:pos x="1018" y="816"/>
              </a:cxn>
              <a:cxn ang="0">
                <a:pos x="988" y="829"/>
              </a:cxn>
              <a:cxn ang="0">
                <a:pos x="959" y="844"/>
              </a:cxn>
              <a:cxn ang="0">
                <a:pos x="932" y="863"/>
              </a:cxn>
              <a:cxn ang="0">
                <a:pos x="906" y="883"/>
              </a:cxn>
              <a:cxn ang="0">
                <a:pos x="883" y="906"/>
              </a:cxn>
              <a:cxn ang="0">
                <a:pos x="863" y="932"/>
              </a:cxn>
              <a:cxn ang="0">
                <a:pos x="844" y="959"/>
              </a:cxn>
              <a:cxn ang="0">
                <a:pos x="829" y="988"/>
              </a:cxn>
              <a:cxn ang="0">
                <a:pos x="819" y="1010"/>
              </a:cxn>
              <a:cxn ang="0">
                <a:pos x="810" y="1034"/>
              </a:cxn>
              <a:cxn ang="0">
                <a:pos x="806" y="1050"/>
              </a:cxn>
              <a:cxn ang="0">
                <a:pos x="800" y="1075"/>
              </a:cxn>
              <a:cxn ang="0">
                <a:pos x="797" y="1100"/>
              </a:cxn>
              <a:cxn ang="0">
                <a:pos x="795" y="1135"/>
              </a:cxn>
            </a:cxnLst>
            <a:rect l="0" t="0" r="r" b="b"/>
            <a:pathLst>
              <a:path w="1135" h="1135">
                <a:moveTo>
                  <a:pt x="795" y="1135"/>
                </a:moveTo>
                <a:lnTo>
                  <a:pt x="0" y="1135"/>
                </a:lnTo>
                <a:lnTo>
                  <a:pt x="1" y="1107"/>
                </a:lnTo>
                <a:lnTo>
                  <a:pt x="2" y="1080"/>
                </a:lnTo>
                <a:lnTo>
                  <a:pt x="3" y="1052"/>
                </a:lnTo>
                <a:lnTo>
                  <a:pt x="6" y="1024"/>
                </a:lnTo>
                <a:lnTo>
                  <a:pt x="9" y="996"/>
                </a:lnTo>
                <a:lnTo>
                  <a:pt x="13" y="969"/>
                </a:lnTo>
                <a:lnTo>
                  <a:pt x="17" y="941"/>
                </a:lnTo>
                <a:lnTo>
                  <a:pt x="22" y="914"/>
                </a:lnTo>
                <a:lnTo>
                  <a:pt x="28" y="887"/>
                </a:lnTo>
                <a:lnTo>
                  <a:pt x="34" y="860"/>
                </a:lnTo>
                <a:lnTo>
                  <a:pt x="41" y="833"/>
                </a:lnTo>
                <a:lnTo>
                  <a:pt x="49" y="806"/>
                </a:lnTo>
                <a:lnTo>
                  <a:pt x="58" y="780"/>
                </a:lnTo>
                <a:lnTo>
                  <a:pt x="67" y="753"/>
                </a:lnTo>
                <a:lnTo>
                  <a:pt x="71" y="740"/>
                </a:lnTo>
                <a:lnTo>
                  <a:pt x="76" y="727"/>
                </a:lnTo>
                <a:lnTo>
                  <a:pt x="87" y="701"/>
                </a:lnTo>
                <a:lnTo>
                  <a:pt x="98" y="676"/>
                </a:lnTo>
                <a:lnTo>
                  <a:pt x="109" y="650"/>
                </a:lnTo>
                <a:lnTo>
                  <a:pt x="121" y="625"/>
                </a:lnTo>
                <a:lnTo>
                  <a:pt x="134" y="601"/>
                </a:lnTo>
                <a:lnTo>
                  <a:pt x="147" y="576"/>
                </a:lnTo>
                <a:lnTo>
                  <a:pt x="161" y="551"/>
                </a:lnTo>
                <a:lnTo>
                  <a:pt x="176" y="527"/>
                </a:lnTo>
                <a:lnTo>
                  <a:pt x="191" y="504"/>
                </a:lnTo>
                <a:lnTo>
                  <a:pt x="207" y="481"/>
                </a:lnTo>
                <a:lnTo>
                  <a:pt x="223" y="459"/>
                </a:lnTo>
                <a:lnTo>
                  <a:pt x="240" y="436"/>
                </a:lnTo>
                <a:lnTo>
                  <a:pt x="257" y="415"/>
                </a:lnTo>
                <a:lnTo>
                  <a:pt x="275" y="393"/>
                </a:lnTo>
                <a:lnTo>
                  <a:pt x="294" y="373"/>
                </a:lnTo>
                <a:lnTo>
                  <a:pt x="303" y="362"/>
                </a:lnTo>
                <a:lnTo>
                  <a:pt x="313" y="352"/>
                </a:lnTo>
                <a:lnTo>
                  <a:pt x="332" y="332"/>
                </a:lnTo>
                <a:lnTo>
                  <a:pt x="352" y="313"/>
                </a:lnTo>
                <a:lnTo>
                  <a:pt x="373" y="294"/>
                </a:lnTo>
                <a:lnTo>
                  <a:pt x="393" y="276"/>
                </a:lnTo>
                <a:lnTo>
                  <a:pt x="415" y="258"/>
                </a:lnTo>
                <a:lnTo>
                  <a:pt x="437" y="240"/>
                </a:lnTo>
                <a:lnTo>
                  <a:pt x="459" y="223"/>
                </a:lnTo>
                <a:lnTo>
                  <a:pt x="481" y="207"/>
                </a:lnTo>
                <a:lnTo>
                  <a:pt x="504" y="191"/>
                </a:lnTo>
                <a:lnTo>
                  <a:pt x="528" y="176"/>
                </a:lnTo>
                <a:lnTo>
                  <a:pt x="551" y="162"/>
                </a:lnTo>
                <a:lnTo>
                  <a:pt x="576" y="148"/>
                </a:lnTo>
                <a:lnTo>
                  <a:pt x="601" y="134"/>
                </a:lnTo>
                <a:lnTo>
                  <a:pt x="625" y="121"/>
                </a:lnTo>
                <a:lnTo>
                  <a:pt x="650" y="109"/>
                </a:lnTo>
                <a:lnTo>
                  <a:pt x="676" y="98"/>
                </a:lnTo>
                <a:lnTo>
                  <a:pt x="701" y="87"/>
                </a:lnTo>
                <a:lnTo>
                  <a:pt x="727" y="76"/>
                </a:lnTo>
                <a:lnTo>
                  <a:pt x="753" y="67"/>
                </a:lnTo>
                <a:lnTo>
                  <a:pt x="779" y="57"/>
                </a:lnTo>
                <a:lnTo>
                  <a:pt x="806" y="49"/>
                </a:lnTo>
                <a:lnTo>
                  <a:pt x="833" y="41"/>
                </a:lnTo>
                <a:lnTo>
                  <a:pt x="860" y="34"/>
                </a:lnTo>
                <a:lnTo>
                  <a:pt x="887" y="28"/>
                </a:lnTo>
                <a:lnTo>
                  <a:pt x="914" y="22"/>
                </a:lnTo>
                <a:lnTo>
                  <a:pt x="941" y="17"/>
                </a:lnTo>
                <a:lnTo>
                  <a:pt x="969" y="12"/>
                </a:lnTo>
                <a:lnTo>
                  <a:pt x="996" y="8"/>
                </a:lnTo>
                <a:lnTo>
                  <a:pt x="1024" y="5"/>
                </a:lnTo>
                <a:lnTo>
                  <a:pt x="1052" y="3"/>
                </a:lnTo>
                <a:lnTo>
                  <a:pt x="1079" y="1"/>
                </a:lnTo>
                <a:lnTo>
                  <a:pt x="1107" y="1"/>
                </a:lnTo>
                <a:lnTo>
                  <a:pt x="1135" y="0"/>
                </a:lnTo>
                <a:lnTo>
                  <a:pt x="1135" y="795"/>
                </a:lnTo>
                <a:lnTo>
                  <a:pt x="1118" y="795"/>
                </a:lnTo>
                <a:lnTo>
                  <a:pt x="1100" y="797"/>
                </a:lnTo>
                <a:lnTo>
                  <a:pt x="1092" y="798"/>
                </a:lnTo>
                <a:lnTo>
                  <a:pt x="1083" y="799"/>
                </a:lnTo>
                <a:lnTo>
                  <a:pt x="1075" y="800"/>
                </a:lnTo>
                <a:lnTo>
                  <a:pt x="1067" y="802"/>
                </a:lnTo>
                <a:lnTo>
                  <a:pt x="1050" y="806"/>
                </a:lnTo>
                <a:lnTo>
                  <a:pt x="1034" y="810"/>
                </a:lnTo>
                <a:lnTo>
                  <a:pt x="1018" y="816"/>
                </a:lnTo>
                <a:lnTo>
                  <a:pt x="1003" y="822"/>
                </a:lnTo>
                <a:lnTo>
                  <a:pt x="988" y="829"/>
                </a:lnTo>
                <a:lnTo>
                  <a:pt x="973" y="836"/>
                </a:lnTo>
                <a:lnTo>
                  <a:pt x="959" y="844"/>
                </a:lnTo>
                <a:lnTo>
                  <a:pt x="945" y="853"/>
                </a:lnTo>
                <a:lnTo>
                  <a:pt x="932" y="863"/>
                </a:lnTo>
                <a:lnTo>
                  <a:pt x="919" y="873"/>
                </a:lnTo>
                <a:lnTo>
                  <a:pt x="906" y="883"/>
                </a:lnTo>
                <a:lnTo>
                  <a:pt x="895" y="895"/>
                </a:lnTo>
                <a:lnTo>
                  <a:pt x="883" y="906"/>
                </a:lnTo>
                <a:lnTo>
                  <a:pt x="873" y="919"/>
                </a:lnTo>
                <a:lnTo>
                  <a:pt x="863" y="932"/>
                </a:lnTo>
                <a:lnTo>
                  <a:pt x="853" y="945"/>
                </a:lnTo>
                <a:lnTo>
                  <a:pt x="844" y="959"/>
                </a:lnTo>
                <a:lnTo>
                  <a:pt x="836" y="973"/>
                </a:lnTo>
                <a:lnTo>
                  <a:pt x="829" y="988"/>
                </a:lnTo>
                <a:lnTo>
                  <a:pt x="822" y="1003"/>
                </a:lnTo>
                <a:lnTo>
                  <a:pt x="819" y="1010"/>
                </a:lnTo>
                <a:lnTo>
                  <a:pt x="816" y="1018"/>
                </a:lnTo>
                <a:lnTo>
                  <a:pt x="810" y="1034"/>
                </a:lnTo>
                <a:lnTo>
                  <a:pt x="808" y="1042"/>
                </a:lnTo>
                <a:lnTo>
                  <a:pt x="806" y="1050"/>
                </a:lnTo>
                <a:lnTo>
                  <a:pt x="802" y="1067"/>
                </a:lnTo>
                <a:lnTo>
                  <a:pt x="800" y="1075"/>
                </a:lnTo>
                <a:lnTo>
                  <a:pt x="799" y="1083"/>
                </a:lnTo>
                <a:lnTo>
                  <a:pt x="797" y="1100"/>
                </a:lnTo>
                <a:lnTo>
                  <a:pt x="795" y="1118"/>
                </a:lnTo>
                <a:lnTo>
                  <a:pt x="795" y="1135"/>
                </a:lnTo>
                <a:close/>
              </a:path>
            </a:pathLst>
          </a:custGeom>
          <a:solidFill>
            <a:srgbClr val="7F7E82"/>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7" name="Text Box 13"/>
          <p:cNvSpPr txBox="1">
            <a:spLocks noChangeArrowheads="1"/>
          </p:cNvSpPr>
          <p:nvPr/>
        </p:nvSpPr>
        <p:spPr bwMode="auto">
          <a:xfrm>
            <a:off x="4174178" y="2502358"/>
            <a:ext cx="1386516" cy="609639"/>
          </a:xfrm>
          <a:prstGeom prst="rect">
            <a:avLst/>
          </a:prstGeom>
          <a:noFill/>
          <a:ln w="12700">
            <a:solidFill>
              <a:srgbClr val="7F7E82"/>
            </a:solid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a:solidFill>
                  <a:srgbClr val="FFFFFF"/>
                </a:solidFill>
                <a:cs typeface="Arial" charset="0"/>
              </a:rPr>
              <a:t>Reward </a:t>
            </a:r>
            <a:r>
              <a:rPr lang="en-CA" sz="1300" b="1" kern="0" smtClean="0">
                <a:solidFill>
                  <a:srgbClr val="FFFFFF"/>
                </a:solidFill>
                <a:cs typeface="Arial" charset="0"/>
              </a:rPr>
              <a:t>success</a:t>
            </a:r>
            <a:endParaRPr lang="en-CA" sz="1300" b="1" kern="0" dirty="0">
              <a:solidFill>
                <a:srgbClr val="FFFFFF"/>
              </a:solidFill>
              <a:cs typeface="Arial" charset="0"/>
            </a:endParaRPr>
          </a:p>
        </p:txBody>
      </p:sp>
      <p:sp>
        <p:nvSpPr>
          <p:cNvPr id="48" name="Text Box 14"/>
          <p:cNvSpPr txBox="1">
            <a:spLocks noChangeArrowheads="1"/>
          </p:cNvSpPr>
          <p:nvPr/>
        </p:nvSpPr>
        <p:spPr bwMode="auto">
          <a:xfrm>
            <a:off x="6519413" y="2521926"/>
            <a:ext cx="1267308"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a:solidFill>
                  <a:srgbClr val="000000"/>
                </a:solidFill>
                <a:cs typeface="Arial" charset="0"/>
              </a:rPr>
              <a:t>Offer</a:t>
            </a:r>
            <a:r>
              <a:rPr lang="en-CA" sz="1300" b="1" kern="0">
                <a:solidFill>
                  <a:srgbClr val="000000"/>
                </a:solidFill>
                <a:cs typeface="Arial" charset="0"/>
              </a:rPr>
              <a:t> frequent, actionable </a:t>
            </a:r>
            <a:r>
              <a:rPr lang="en-CA" sz="1300" b="1" kern="0" smtClean="0">
                <a:solidFill>
                  <a:srgbClr val="000000"/>
                </a:solidFill>
                <a:cs typeface="Arial" charset="0"/>
              </a:rPr>
              <a:t>feedback</a:t>
            </a:r>
            <a:endParaRPr lang="en-CA" sz="1300" b="1" kern="0" dirty="0">
              <a:solidFill>
                <a:srgbClr val="000000"/>
              </a:solidFill>
              <a:cs typeface="Arial" charset="0"/>
            </a:endParaRPr>
          </a:p>
        </p:txBody>
      </p:sp>
      <p:sp>
        <p:nvSpPr>
          <p:cNvPr id="49" name="Text Box 15"/>
          <p:cNvSpPr txBox="1">
            <a:spLocks noChangeArrowheads="1"/>
          </p:cNvSpPr>
          <p:nvPr/>
        </p:nvSpPr>
        <p:spPr bwMode="auto">
          <a:xfrm>
            <a:off x="4174178" y="4717507"/>
            <a:ext cx="1386517"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a:solidFill>
                  <a:srgbClr val="000000"/>
                </a:solidFill>
                <a:cs typeface="Arial" charset="0"/>
              </a:rPr>
              <a:t>Document </a:t>
            </a:r>
            <a:r>
              <a:rPr lang="en-CA" sz="1300" b="1" kern="0" smtClean="0">
                <a:solidFill>
                  <a:srgbClr val="000000"/>
                </a:solidFill>
                <a:cs typeface="Arial" charset="0"/>
              </a:rPr>
              <a:t>everything</a:t>
            </a:r>
            <a:endParaRPr lang="en-CA" sz="1300" b="1" kern="0" dirty="0">
              <a:solidFill>
                <a:srgbClr val="000000"/>
              </a:solidFill>
              <a:cs typeface="Arial" charset="0"/>
            </a:endParaRPr>
          </a:p>
        </p:txBody>
      </p:sp>
      <p:sp>
        <p:nvSpPr>
          <p:cNvPr id="50" name="Text Box 16"/>
          <p:cNvSpPr txBox="1">
            <a:spLocks noChangeArrowheads="1"/>
          </p:cNvSpPr>
          <p:nvPr/>
        </p:nvSpPr>
        <p:spPr bwMode="auto">
          <a:xfrm>
            <a:off x="6424915" y="4717506"/>
            <a:ext cx="1456304"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a:solidFill>
                  <a:srgbClr val="000000"/>
                </a:solidFill>
                <a:cs typeface="Arial" charset="0"/>
              </a:rPr>
              <a:t>Provide</a:t>
            </a:r>
            <a:r>
              <a:rPr lang="en-CA" sz="1300" b="1" kern="0">
                <a:solidFill>
                  <a:srgbClr val="000000"/>
                </a:solidFill>
                <a:cs typeface="Arial" charset="0"/>
              </a:rPr>
              <a:t> training and learning </a:t>
            </a:r>
            <a:r>
              <a:rPr lang="en-CA" sz="1300" b="1" kern="0" smtClean="0">
                <a:solidFill>
                  <a:srgbClr val="000000"/>
                </a:solidFill>
                <a:cs typeface="Arial" charset="0"/>
              </a:rPr>
              <a:t>opportunities</a:t>
            </a:r>
            <a:endParaRPr lang="en-CA" sz="1300" b="1" kern="0" dirty="0">
              <a:solidFill>
                <a:srgbClr val="000000"/>
              </a:solidFill>
              <a:cs typeface="Arial" charset="0"/>
            </a:endParaRPr>
          </a:p>
        </p:txBody>
      </p:sp>
      <p:sp>
        <p:nvSpPr>
          <p:cNvPr id="51" name="Freeform 16"/>
          <p:cNvSpPr>
            <a:spLocks noEditPoints="1"/>
          </p:cNvSpPr>
          <p:nvPr/>
        </p:nvSpPr>
        <p:spPr bwMode="auto">
          <a:xfrm>
            <a:off x="5640640" y="3617106"/>
            <a:ext cx="734104" cy="735327"/>
          </a:xfrm>
          <a:custGeom>
            <a:avLst/>
            <a:gdLst>
              <a:gd name="T0" fmla="*/ 366 w 600"/>
              <a:gd name="T1" fmla="*/ 281 h 601"/>
              <a:gd name="T2" fmla="*/ 370 w 600"/>
              <a:gd name="T3" fmla="*/ 271 h 601"/>
              <a:gd name="T4" fmla="*/ 381 w 600"/>
              <a:gd name="T5" fmla="*/ 238 h 601"/>
              <a:gd name="T6" fmla="*/ 386 w 600"/>
              <a:gd name="T7" fmla="*/ 205 h 601"/>
              <a:gd name="T8" fmla="*/ 385 w 600"/>
              <a:gd name="T9" fmla="*/ 175 h 601"/>
              <a:gd name="T10" fmla="*/ 372 w 600"/>
              <a:gd name="T11" fmla="*/ 121 h 601"/>
              <a:gd name="T12" fmla="*/ 343 w 600"/>
              <a:gd name="T13" fmla="*/ 71 h 601"/>
              <a:gd name="T14" fmla="*/ 315 w 600"/>
              <a:gd name="T15" fmla="*/ 44 h 601"/>
              <a:gd name="T16" fmla="*/ 266 w 600"/>
              <a:gd name="T17" fmla="*/ 14 h 601"/>
              <a:gd name="T18" fmla="*/ 211 w 600"/>
              <a:gd name="T19" fmla="*/ 1 h 601"/>
              <a:gd name="T20" fmla="*/ 174 w 600"/>
              <a:gd name="T21" fmla="*/ 1 h 601"/>
              <a:gd name="T22" fmla="*/ 120 w 600"/>
              <a:gd name="T23" fmla="*/ 14 h 601"/>
              <a:gd name="T24" fmla="*/ 72 w 600"/>
              <a:gd name="T25" fmla="*/ 44 h 601"/>
              <a:gd name="T26" fmla="*/ 43 w 600"/>
              <a:gd name="T27" fmla="*/ 71 h 601"/>
              <a:gd name="T28" fmla="*/ 14 w 600"/>
              <a:gd name="T29" fmla="*/ 121 h 601"/>
              <a:gd name="T30" fmla="*/ 1 w 600"/>
              <a:gd name="T31" fmla="*/ 175 h 601"/>
              <a:gd name="T32" fmla="*/ 1 w 600"/>
              <a:gd name="T33" fmla="*/ 212 h 601"/>
              <a:gd name="T34" fmla="*/ 14 w 600"/>
              <a:gd name="T35" fmla="*/ 266 h 601"/>
              <a:gd name="T36" fmla="*/ 43 w 600"/>
              <a:gd name="T37" fmla="*/ 316 h 601"/>
              <a:gd name="T38" fmla="*/ 72 w 600"/>
              <a:gd name="T39" fmla="*/ 343 h 601"/>
              <a:gd name="T40" fmla="*/ 120 w 600"/>
              <a:gd name="T41" fmla="*/ 373 h 601"/>
              <a:gd name="T42" fmla="*/ 174 w 600"/>
              <a:gd name="T43" fmla="*/ 386 h 601"/>
              <a:gd name="T44" fmla="*/ 193 w 600"/>
              <a:gd name="T45" fmla="*/ 387 h 601"/>
              <a:gd name="T46" fmla="*/ 226 w 600"/>
              <a:gd name="T47" fmla="*/ 384 h 601"/>
              <a:gd name="T48" fmla="*/ 259 w 600"/>
              <a:gd name="T49" fmla="*/ 375 h 601"/>
              <a:gd name="T50" fmla="*/ 280 w 600"/>
              <a:gd name="T51" fmla="*/ 366 h 601"/>
              <a:gd name="T52" fmla="*/ 511 w 600"/>
              <a:gd name="T53" fmla="*/ 595 h 601"/>
              <a:gd name="T54" fmla="*/ 538 w 600"/>
              <a:gd name="T55" fmla="*/ 600 h 601"/>
              <a:gd name="T56" fmla="*/ 565 w 600"/>
              <a:gd name="T57" fmla="*/ 588 h 601"/>
              <a:gd name="T58" fmla="*/ 580 w 600"/>
              <a:gd name="T59" fmla="*/ 574 h 601"/>
              <a:gd name="T60" fmla="*/ 597 w 600"/>
              <a:gd name="T61" fmla="*/ 548 h 601"/>
              <a:gd name="T62" fmla="*/ 598 w 600"/>
              <a:gd name="T63" fmla="*/ 520 h 601"/>
              <a:gd name="T64" fmla="*/ 587 w 600"/>
              <a:gd name="T65" fmla="*/ 502 h 601"/>
              <a:gd name="T66" fmla="*/ 180 w 600"/>
              <a:gd name="T67" fmla="*/ 332 h 601"/>
              <a:gd name="T68" fmla="*/ 141 w 600"/>
              <a:gd name="T69" fmla="*/ 322 h 601"/>
              <a:gd name="T70" fmla="*/ 105 w 600"/>
              <a:gd name="T71" fmla="*/ 301 h 601"/>
              <a:gd name="T72" fmla="*/ 86 w 600"/>
              <a:gd name="T73" fmla="*/ 281 h 601"/>
              <a:gd name="T74" fmla="*/ 64 w 600"/>
              <a:gd name="T75" fmla="*/ 245 h 601"/>
              <a:gd name="T76" fmla="*/ 55 w 600"/>
              <a:gd name="T77" fmla="*/ 207 h 601"/>
              <a:gd name="T78" fmla="*/ 55 w 600"/>
              <a:gd name="T79" fmla="*/ 180 h 601"/>
              <a:gd name="T80" fmla="*/ 64 w 600"/>
              <a:gd name="T81" fmla="*/ 141 h 601"/>
              <a:gd name="T82" fmla="*/ 86 w 600"/>
              <a:gd name="T83" fmla="*/ 106 h 601"/>
              <a:gd name="T84" fmla="*/ 105 w 600"/>
              <a:gd name="T85" fmla="*/ 85 h 601"/>
              <a:gd name="T86" fmla="*/ 141 w 600"/>
              <a:gd name="T87" fmla="*/ 65 h 601"/>
              <a:gd name="T88" fmla="*/ 180 w 600"/>
              <a:gd name="T89" fmla="*/ 56 h 601"/>
              <a:gd name="T90" fmla="*/ 206 w 600"/>
              <a:gd name="T91" fmla="*/ 56 h 601"/>
              <a:gd name="T92" fmla="*/ 246 w 600"/>
              <a:gd name="T93" fmla="*/ 65 h 601"/>
              <a:gd name="T94" fmla="*/ 280 w 600"/>
              <a:gd name="T95" fmla="*/ 85 h 601"/>
              <a:gd name="T96" fmla="*/ 301 w 600"/>
              <a:gd name="T97" fmla="*/ 106 h 601"/>
              <a:gd name="T98" fmla="*/ 321 w 600"/>
              <a:gd name="T99" fmla="*/ 141 h 601"/>
              <a:gd name="T100" fmla="*/ 331 w 600"/>
              <a:gd name="T101" fmla="*/ 180 h 601"/>
              <a:gd name="T102" fmla="*/ 331 w 600"/>
              <a:gd name="T103" fmla="*/ 207 h 601"/>
              <a:gd name="T104" fmla="*/ 321 w 600"/>
              <a:gd name="T105" fmla="*/ 245 h 601"/>
              <a:gd name="T106" fmla="*/ 301 w 600"/>
              <a:gd name="T107" fmla="*/ 281 h 601"/>
              <a:gd name="T108" fmla="*/ 280 w 600"/>
              <a:gd name="T109" fmla="*/ 301 h 601"/>
              <a:gd name="T110" fmla="*/ 245 w 600"/>
              <a:gd name="T111" fmla="*/ 322 h 601"/>
              <a:gd name="T112" fmla="*/ 206 w 600"/>
              <a:gd name="T113" fmla="*/ 3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601">
                <a:moveTo>
                  <a:pt x="587" y="502"/>
                </a:moveTo>
                <a:lnTo>
                  <a:pt x="366" y="281"/>
                </a:lnTo>
                <a:lnTo>
                  <a:pt x="366" y="281"/>
                </a:lnTo>
                <a:lnTo>
                  <a:pt x="365" y="281"/>
                </a:lnTo>
                <a:lnTo>
                  <a:pt x="365" y="281"/>
                </a:lnTo>
                <a:lnTo>
                  <a:pt x="370" y="271"/>
                </a:lnTo>
                <a:lnTo>
                  <a:pt x="374" y="260"/>
                </a:lnTo>
                <a:lnTo>
                  <a:pt x="378" y="249"/>
                </a:lnTo>
                <a:lnTo>
                  <a:pt x="381" y="238"/>
                </a:lnTo>
                <a:lnTo>
                  <a:pt x="383" y="227"/>
                </a:lnTo>
                <a:lnTo>
                  <a:pt x="385" y="216"/>
                </a:lnTo>
                <a:lnTo>
                  <a:pt x="386" y="205"/>
                </a:lnTo>
                <a:lnTo>
                  <a:pt x="386" y="193"/>
                </a:lnTo>
                <a:lnTo>
                  <a:pt x="386" y="193"/>
                </a:lnTo>
                <a:lnTo>
                  <a:pt x="385" y="175"/>
                </a:lnTo>
                <a:lnTo>
                  <a:pt x="383" y="157"/>
                </a:lnTo>
                <a:lnTo>
                  <a:pt x="378" y="138"/>
                </a:lnTo>
                <a:lnTo>
                  <a:pt x="372" y="121"/>
                </a:lnTo>
                <a:lnTo>
                  <a:pt x="364" y="104"/>
                </a:lnTo>
                <a:lnTo>
                  <a:pt x="355" y="87"/>
                </a:lnTo>
                <a:lnTo>
                  <a:pt x="343" y="71"/>
                </a:lnTo>
                <a:lnTo>
                  <a:pt x="329" y="57"/>
                </a:lnTo>
                <a:lnTo>
                  <a:pt x="329" y="57"/>
                </a:lnTo>
                <a:lnTo>
                  <a:pt x="315" y="44"/>
                </a:lnTo>
                <a:lnTo>
                  <a:pt x="300" y="32"/>
                </a:lnTo>
                <a:lnTo>
                  <a:pt x="282" y="22"/>
                </a:lnTo>
                <a:lnTo>
                  <a:pt x="266" y="14"/>
                </a:lnTo>
                <a:lnTo>
                  <a:pt x="248" y="8"/>
                </a:lnTo>
                <a:lnTo>
                  <a:pt x="229" y="4"/>
                </a:lnTo>
                <a:lnTo>
                  <a:pt x="211" y="1"/>
                </a:lnTo>
                <a:lnTo>
                  <a:pt x="193" y="0"/>
                </a:lnTo>
                <a:lnTo>
                  <a:pt x="193" y="0"/>
                </a:lnTo>
                <a:lnTo>
                  <a:pt x="174" y="1"/>
                </a:lnTo>
                <a:lnTo>
                  <a:pt x="156" y="4"/>
                </a:lnTo>
                <a:lnTo>
                  <a:pt x="138" y="8"/>
                </a:lnTo>
                <a:lnTo>
                  <a:pt x="120" y="14"/>
                </a:lnTo>
                <a:lnTo>
                  <a:pt x="103" y="22"/>
                </a:lnTo>
                <a:lnTo>
                  <a:pt x="87" y="32"/>
                </a:lnTo>
                <a:lnTo>
                  <a:pt x="72" y="44"/>
                </a:lnTo>
                <a:lnTo>
                  <a:pt x="56" y="57"/>
                </a:lnTo>
                <a:lnTo>
                  <a:pt x="56" y="57"/>
                </a:lnTo>
                <a:lnTo>
                  <a:pt x="43" y="71"/>
                </a:lnTo>
                <a:lnTo>
                  <a:pt x="32" y="87"/>
                </a:lnTo>
                <a:lnTo>
                  <a:pt x="22" y="104"/>
                </a:lnTo>
                <a:lnTo>
                  <a:pt x="14" y="121"/>
                </a:lnTo>
                <a:lnTo>
                  <a:pt x="7" y="138"/>
                </a:lnTo>
                <a:lnTo>
                  <a:pt x="3" y="157"/>
                </a:lnTo>
                <a:lnTo>
                  <a:pt x="1" y="175"/>
                </a:lnTo>
                <a:lnTo>
                  <a:pt x="0" y="193"/>
                </a:lnTo>
                <a:lnTo>
                  <a:pt x="0" y="193"/>
                </a:lnTo>
                <a:lnTo>
                  <a:pt x="1" y="212"/>
                </a:lnTo>
                <a:lnTo>
                  <a:pt x="3" y="230"/>
                </a:lnTo>
                <a:lnTo>
                  <a:pt x="7" y="248"/>
                </a:lnTo>
                <a:lnTo>
                  <a:pt x="14" y="266"/>
                </a:lnTo>
                <a:lnTo>
                  <a:pt x="22" y="283"/>
                </a:lnTo>
                <a:lnTo>
                  <a:pt x="32" y="300"/>
                </a:lnTo>
                <a:lnTo>
                  <a:pt x="43" y="316"/>
                </a:lnTo>
                <a:lnTo>
                  <a:pt x="56" y="330"/>
                </a:lnTo>
                <a:lnTo>
                  <a:pt x="56" y="330"/>
                </a:lnTo>
                <a:lnTo>
                  <a:pt x="72" y="343"/>
                </a:lnTo>
                <a:lnTo>
                  <a:pt x="87" y="355"/>
                </a:lnTo>
                <a:lnTo>
                  <a:pt x="103" y="365"/>
                </a:lnTo>
                <a:lnTo>
                  <a:pt x="120" y="373"/>
                </a:lnTo>
                <a:lnTo>
                  <a:pt x="138" y="379"/>
                </a:lnTo>
                <a:lnTo>
                  <a:pt x="156" y="383"/>
                </a:lnTo>
                <a:lnTo>
                  <a:pt x="174" y="386"/>
                </a:lnTo>
                <a:lnTo>
                  <a:pt x="193" y="387"/>
                </a:lnTo>
                <a:lnTo>
                  <a:pt x="193" y="387"/>
                </a:lnTo>
                <a:lnTo>
                  <a:pt x="193" y="387"/>
                </a:lnTo>
                <a:lnTo>
                  <a:pt x="204" y="386"/>
                </a:lnTo>
                <a:lnTo>
                  <a:pt x="215" y="385"/>
                </a:lnTo>
                <a:lnTo>
                  <a:pt x="226" y="384"/>
                </a:lnTo>
                <a:lnTo>
                  <a:pt x="238" y="382"/>
                </a:lnTo>
                <a:lnTo>
                  <a:pt x="249" y="379"/>
                </a:lnTo>
                <a:lnTo>
                  <a:pt x="259" y="375"/>
                </a:lnTo>
                <a:lnTo>
                  <a:pt x="270" y="371"/>
                </a:lnTo>
                <a:lnTo>
                  <a:pt x="280" y="366"/>
                </a:lnTo>
                <a:lnTo>
                  <a:pt x="280" y="366"/>
                </a:lnTo>
                <a:lnTo>
                  <a:pt x="503" y="588"/>
                </a:lnTo>
                <a:lnTo>
                  <a:pt x="503" y="588"/>
                </a:lnTo>
                <a:lnTo>
                  <a:pt x="511" y="595"/>
                </a:lnTo>
                <a:lnTo>
                  <a:pt x="520" y="599"/>
                </a:lnTo>
                <a:lnTo>
                  <a:pt x="528" y="601"/>
                </a:lnTo>
                <a:lnTo>
                  <a:pt x="538" y="600"/>
                </a:lnTo>
                <a:lnTo>
                  <a:pt x="547" y="598"/>
                </a:lnTo>
                <a:lnTo>
                  <a:pt x="557" y="594"/>
                </a:lnTo>
                <a:lnTo>
                  <a:pt x="565" y="588"/>
                </a:lnTo>
                <a:lnTo>
                  <a:pt x="574" y="581"/>
                </a:lnTo>
                <a:lnTo>
                  <a:pt x="580" y="574"/>
                </a:lnTo>
                <a:lnTo>
                  <a:pt x="580" y="574"/>
                </a:lnTo>
                <a:lnTo>
                  <a:pt x="587" y="565"/>
                </a:lnTo>
                <a:lnTo>
                  <a:pt x="593" y="557"/>
                </a:lnTo>
                <a:lnTo>
                  <a:pt x="597" y="548"/>
                </a:lnTo>
                <a:lnTo>
                  <a:pt x="600" y="538"/>
                </a:lnTo>
                <a:lnTo>
                  <a:pt x="600" y="529"/>
                </a:lnTo>
                <a:lnTo>
                  <a:pt x="598" y="520"/>
                </a:lnTo>
                <a:lnTo>
                  <a:pt x="594" y="511"/>
                </a:lnTo>
                <a:lnTo>
                  <a:pt x="587" y="502"/>
                </a:lnTo>
                <a:lnTo>
                  <a:pt x="587" y="502"/>
                </a:lnTo>
                <a:close/>
                <a:moveTo>
                  <a:pt x="193" y="332"/>
                </a:moveTo>
                <a:lnTo>
                  <a:pt x="193" y="332"/>
                </a:lnTo>
                <a:lnTo>
                  <a:pt x="180" y="332"/>
                </a:lnTo>
                <a:lnTo>
                  <a:pt x="166" y="330"/>
                </a:lnTo>
                <a:lnTo>
                  <a:pt x="154" y="327"/>
                </a:lnTo>
                <a:lnTo>
                  <a:pt x="141" y="322"/>
                </a:lnTo>
                <a:lnTo>
                  <a:pt x="129" y="317"/>
                </a:lnTo>
                <a:lnTo>
                  <a:pt x="116" y="310"/>
                </a:lnTo>
                <a:lnTo>
                  <a:pt x="105" y="301"/>
                </a:lnTo>
                <a:lnTo>
                  <a:pt x="95" y="291"/>
                </a:lnTo>
                <a:lnTo>
                  <a:pt x="95" y="291"/>
                </a:lnTo>
                <a:lnTo>
                  <a:pt x="86" y="281"/>
                </a:lnTo>
                <a:lnTo>
                  <a:pt x="78" y="270"/>
                </a:lnTo>
                <a:lnTo>
                  <a:pt x="71" y="258"/>
                </a:lnTo>
                <a:lnTo>
                  <a:pt x="64" y="245"/>
                </a:lnTo>
                <a:lnTo>
                  <a:pt x="60" y="233"/>
                </a:lnTo>
                <a:lnTo>
                  <a:pt x="57" y="220"/>
                </a:lnTo>
                <a:lnTo>
                  <a:pt x="55" y="207"/>
                </a:lnTo>
                <a:lnTo>
                  <a:pt x="54" y="193"/>
                </a:lnTo>
                <a:lnTo>
                  <a:pt x="54" y="193"/>
                </a:lnTo>
                <a:lnTo>
                  <a:pt x="55" y="180"/>
                </a:lnTo>
                <a:lnTo>
                  <a:pt x="57" y="167"/>
                </a:lnTo>
                <a:lnTo>
                  <a:pt x="60" y="154"/>
                </a:lnTo>
                <a:lnTo>
                  <a:pt x="64" y="141"/>
                </a:lnTo>
                <a:lnTo>
                  <a:pt x="71" y="129"/>
                </a:lnTo>
                <a:lnTo>
                  <a:pt x="78" y="117"/>
                </a:lnTo>
                <a:lnTo>
                  <a:pt x="86" y="106"/>
                </a:lnTo>
                <a:lnTo>
                  <a:pt x="95" y="96"/>
                </a:lnTo>
                <a:lnTo>
                  <a:pt x="95" y="96"/>
                </a:lnTo>
                <a:lnTo>
                  <a:pt x="105" y="85"/>
                </a:lnTo>
                <a:lnTo>
                  <a:pt x="116" y="77"/>
                </a:lnTo>
                <a:lnTo>
                  <a:pt x="129" y="71"/>
                </a:lnTo>
                <a:lnTo>
                  <a:pt x="141" y="65"/>
                </a:lnTo>
                <a:lnTo>
                  <a:pt x="154" y="61"/>
                </a:lnTo>
                <a:lnTo>
                  <a:pt x="166" y="57"/>
                </a:lnTo>
                <a:lnTo>
                  <a:pt x="180" y="56"/>
                </a:lnTo>
                <a:lnTo>
                  <a:pt x="193" y="55"/>
                </a:lnTo>
                <a:lnTo>
                  <a:pt x="193" y="55"/>
                </a:lnTo>
                <a:lnTo>
                  <a:pt x="206" y="56"/>
                </a:lnTo>
                <a:lnTo>
                  <a:pt x="219" y="57"/>
                </a:lnTo>
                <a:lnTo>
                  <a:pt x="233" y="61"/>
                </a:lnTo>
                <a:lnTo>
                  <a:pt x="246" y="65"/>
                </a:lnTo>
                <a:lnTo>
                  <a:pt x="258" y="71"/>
                </a:lnTo>
                <a:lnTo>
                  <a:pt x="269" y="77"/>
                </a:lnTo>
                <a:lnTo>
                  <a:pt x="280" y="85"/>
                </a:lnTo>
                <a:lnTo>
                  <a:pt x="292" y="96"/>
                </a:lnTo>
                <a:lnTo>
                  <a:pt x="292" y="96"/>
                </a:lnTo>
                <a:lnTo>
                  <a:pt x="301" y="106"/>
                </a:lnTo>
                <a:lnTo>
                  <a:pt x="309" y="117"/>
                </a:lnTo>
                <a:lnTo>
                  <a:pt x="316" y="129"/>
                </a:lnTo>
                <a:lnTo>
                  <a:pt x="321" y="141"/>
                </a:lnTo>
                <a:lnTo>
                  <a:pt x="326" y="154"/>
                </a:lnTo>
                <a:lnTo>
                  <a:pt x="329" y="167"/>
                </a:lnTo>
                <a:lnTo>
                  <a:pt x="331" y="180"/>
                </a:lnTo>
                <a:lnTo>
                  <a:pt x="331" y="193"/>
                </a:lnTo>
                <a:lnTo>
                  <a:pt x="331" y="193"/>
                </a:lnTo>
                <a:lnTo>
                  <a:pt x="331" y="207"/>
                </a:lnTo>
                <a:lnTo>
                  <a:pt x="329" y="220"/>
                </a:lnTo>
                <a:lnTo>
                  <a:pt x="326" y="233"/>
                </a:lnTo>
                <a:lnTo>
                  <a:pt x="321" y="245"/>
                </a:lnTo>
                <a:lnTo>
                  <a:pt x="316" y="258"/>
                </a:lnTo>
                <a:lnTo>
                  <a:pt x="309" y="270"/>
                </a:lnTo>
                <a:lnTo>
                  <a:pt x="301" y="281"/>
                </a:lnTo>
                <a:lnTo>
                  <a:pt x="292" y="291"/>
                </a:lnTo>
                <a:lnTo>
                  <a:pt x="292" y="291"/>
                </a:lnTo>
                <a:lnTo>
                  <a:pt x="280" y="301"/>
                </a:lnTo>
                <a:lnTo>
                  <a:pt x="269" y="310"/>
                </a:lnTo>
                <a:lnTo>
                  <a:pt x="258" y="317"/>
                </a:lnTo>
                <a:lnTo>
                  <a:pt x="245" y="322"/>
                </a:lnTo>
                <a:lnTo>
                  <a:pt x="233" y="327"/>
                </a:lnTo>
                <a:lnTo>
                  <a:pt x="219" y="330"/>
                </a:lnTo>
                <a:lnTo>
                  <a:pt x="206" y="332"/>
                </a:lnTo>
                <a:lnTo>
                  <a:pt x="193" y="332"/>
                </a:lnTo>
                <a:lnTo>
                  <a:pt x="193" y="3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a typeface="ＭＳ Ｐゴシック" charset="0"/>
            </a:endParaRPr>
          </a:p>
        </p:txBody>
      </p:sp>
      <p:sp>
        <p:nvSpPr>
          <p:cNvPr id="18" name="TextBox 17"/>
          <p:cNvSpPr txBox="1"/>
          <p:nvPr/>
        </p:nvSpPr>
        <p:spPr>
          <a:xfrm>
            <a:off x="499836" y="373597"/>
            <a:ext cx="6976400" cy="799963"/>
          </a:xfrm>
          <a:prstGeom prst="rect">
            <a:avLst/>
          </a:prstGeom>
          <a:noFill/>
        </p:spPr>
        <p:txBody>
          <a:bodyPr wrap="square" lIns="0" tIns="0" rIns="0" bIns="0" rtlCol="0" anchor="t" anchorCtr="0">
            <a:spAutoFit/>
          </a:bodyPr>
          <a:lstStyle/>
          <a:p>
            <a:r>
              <a:rPr lang="en-GB" sz="2599" b="1" dirty="0">
                <a:solidFill>
                  <a:srgbClr val="4B4B4B"/>
                </a:solidFill>
                <a:latin typeface="EYInterstate Light" panose="02000506000000020004" pitchFamily="2" charset="0"/>
              </a:rPr>
              <a:t>Leading Practices: </a:t>
            </a:r>
            <a:endParaRPr lang="en-GB" sz="2599" dirty="0">
              <a:solidFill>
                <a:srgbClr val="4B4B4B"/>
              </a:solidFill>
              <a:latin typeface="EYInterstate Light" panose="02000506000000020004" pitchFamily="2" charset="0"/>
            </a:endParaRPr>
          </a:p>
          <a:p>
            <a:r>
              <a:rPr lang="en-GB" sz="2599" dirty="0" smtClean="0">
                <a:solidFill>
                  <a:srgbClr val="4B4B4B"/>
                </a:solidFill>
                <a:latin typeface="EYInterstate Light" panose="02000506000000020004" pitchFamily="2" charset="0"/>
              </a:rPr>
              <a:t>Performance and Development </a:t>
            </a:r>
            <a:endParaRPr lang="en-GB" sz="2599" dirty="0">
              <a:solidFill>
                <a:srgbClr val="4B4B4B"/>
              </a:solidFill>
              <a:latin typeface="EYInterstate Light" panose="02000506000000020004" pitchFamily="2" charset="0"/>
            </a:endParaRPr>
          </a:p>
        </p:txBody>
      </p:sp>
    </p:spTree>
    <p:extLst>
      <p:ext uri="{BB962C8B-B14F-4D97-AF65-F5344CB8AC3E}">
        <p14:creationId xmlns:p14="http://schemas.microsoft.com/office/powerpoint/2010/main" val="435794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9058392"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Performance and Development</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35876" y="1467622"/>
            <a:ext cx="11531600" cy="3810435"/>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35" name="Pentagon 34"/>
          <p:cNvSpPr/>
          <p:nvPr/>
        </p:nvSpPr>
        <p:spPr>
          <a:xfrm>
            <a:off x="6817844" y="2372290"/>
            <a:ext cx="425192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6" name="Rectangle 35"/>
          <p:cNvSpPr/>
          <p:nvPr/>
        </p:nvSpPr>
        <p:spPr>
          <a:xfrm>
            <a:off x="467369" y="1640996"/>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Development / Planning</a:t>
            </a:r>
          </a:p>
        </p:txBody>
      </p:sp>
      <p:cxnSp>
        <p:nvCxnSpPr>
          <p:cNvPr id="37" name="Straight Connector 36"/>
          <p:cNvCxnSpPr/>
          <p:nvPr/>
        </p:nvCxnSpPr>
        <p:spPr>
          <a:xfrm>
            <a:off x="467369" y="2051561"/>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38" name="Pentagon 37"/>
          <p:cNvSpPr/>
          <p:nvPr/>
        </p:nvSpPr>
        <p:spPr>
          <a:xfrm>
            <a:off x="4687358" y="2373017"/>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9" name="Pentagon 38"/>
          <p:cNvSpPr/>
          <p:nvPr/>
        </p:nvSpPr>
        <p:spPr>
          <a:xfrm>
            <a:off x="2830765" y="2373744"/>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0" name="Pentagon 39"/>
          <p:cNvSpPr/>
          <p:nvPr/>
        </p:nvSpPr>
        <p:spPr>
          <a:xfrm>
            <a:off x="1710775" y="2362165"/>
            <a:ext cx="3365004" cy="854936"/>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1" name="Pentagon 40"/>
          <p:cNvSpPr/>
          <p:nvPr/>
        </p:nvSpPr>
        <p:spPr>
          <a:xfrm>
            <a:off x="707953" y="2373744"/>
            <a:ext cx="2435422"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2" name="TextBox 41"/>
          <p:cNvSpPr txBox="1"/>
          <p:nvPr/>
        </p:nvSpPr>
        <p:spPr>
          <a:xfrm>
            <a:off x="951778" y="2648562"/>
            <a:ext cx="1708179"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Assess new training needs</a:t>
            </a:r>
          </a:p>
        </p:txBody>
      </p:sp>
      <p:sp>
        <p:nvSpPr>
          <p:cNvPr id="43" name="TextBox 42"/>
          <p:cNvSpPr txBox="1"/>
          <p:nvPr/>
        </p:nvSpPr>
        <p:spPr>
          <a:xfrm>
            <a:off x="3474636" y="2566917"/>
            <a:ext cx="1291907"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Assess existing training courses / curriculum</a:t>
            </a:r>
          </a:p>
        </p:txBody>
      </p:sp>
      <p:sp>
        <p:nvSpPr>
          <p:cNvPr id="44" name="TextBox 43"/>
          <p:cNvSpPr txBox="1"/>
          <p:nvPr/>
        </p:nvSpPr>
        <p:spPr>
          <a:xfrm>
            <a:off x="5430424" y="2566917"/>
            <a:ext cx="1171941"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Develop and amend course type</a:t>
            </a:r>
          </a:p>
        </p:txBody>
      </p:sp>
      <p:sp>
        <p:nvSpPr>
          <p:cNvPr id="45" name="TextBox 44"/>
          <p:cNvSpPr txBox="1"/>
          <p:nvPr/>
        </p:nvSpPr>
        <p:spPr>
          <a:xfrm>
            <a:off x="7276715" y="2555338"/>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Communicate training information</a:t>
            </a:r>
          </a:p>
        </p:txBody>
      </p:sp>
      <p:sp>
        <p:nvSpPr>
          <p:cNvPr id="46" name="TextBox 45"/>
          <p:cNvSpPr txBox="1"/>
          <p:nvPr/>
        </p:nvSpPr>
        <p:spPr>
          <a:xfrm>
            <a:off x="9473206" y="2555152"/>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self-enrolment for all courses</a:t>
            </a:r>
          </a:p>
        </p:txBody>
      </p:sp>
      <p:sp>
        <p:nvSpPr>
          <p:cNvPr id="47" name="Pentagon 46"/>
          <p:cNvSpPr/>
          <p:nvPr/>
        </p:nvSpPr>
        <p:spPr>
          <a:xfrm>
            <a:off x="6817844" y="3238703"/>
            <a:ext cx="4251928" cy="854936"/>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8" name="Pentagon 47"/>
          <p:cNvSpPr/>
          <p:nvPr/>
        </p:nvSpPr>
        <p:spPr>
          <a:xfrm>
            <a:off x="4687358" y="3239430"/>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49" name="Pentagon 48"/>
          <p:cNvSpPr/>
          <p:nvPr/>
        </p:nvSpPr>
        <p:spPr>
          <a:xfrm>
            <a:off x="2830765" y="3240157"/>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0" name="Pentagon 49"/>
          <p:cNvSpPr/>
          <p:nvPr/>
        </p:nvSpPr>
        <p:spPr>
          <a:xfrm>
            <a:off x="1710775" y="3228578"/>
            <a:ext cx="336500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1" name="Pentagon 50"/>
          <p:cNvSpPr/>
          <p:nvPr/>
        </p:nvSpPr>
        <p:spPr>
          <a:xfrm>
            <a:off x="707953" y="3240157"/>
            <a:ext cx="2435422"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2" name="TextBox 51"/>
          <p:cNvSpPr txBox="1"/>
          <p:nvPr/>
        </p:nvSpPr>
        <p:spPr>
          <a:xfrm>
            <a:off x="1035823" y="3480821"/>
            <a:ext cx="1291258"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employee pre-book request</a:t>
            </a:r>
          </a:p>
        </p:txBody>
      </p:sp>
      <p:sp>
        <p:nvSpPr>
          <p:cNvPr id="53" name="TextBox 52"/>
          <p:cNvSpPr txBox="1"/>
          <p:nvPr/>
        </p:nvSpPr>
        <p:spPr>
          <a:xfrm>
            <a:off x="3474636" y="3505273"/>
            <a:ext cx="1291907"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group enrollment course</a:t>
            </a:r>
          </a:p>
        </p:txBody>
      </p:sp>
      <p:sp>
        <p:nvSpPr>
          <p:cNvPr id="54" name="TextBox 53"/>
          <p:cNvSpPr txBox="1"/>
          <p:nvPr/>
        </p:nvSpPr>
        <p:spPr>
          <a:xfrm>
            <a:off x="5430424" y="3505273"/>
            <a:ext cx="1171941"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employee initiated waitlist</a:t>
            </a:r>
          </a:p>
        </p:txBody>
      </p:sp>
      <p:sp>
        <p:nvSpPr>
          <p:cNvPr id="55" name="TextBox 54"/>
          <p:cNvSpPr txBox="1"/>
          <p:nvPr/>
        </p:nvSpPr>
        <p:spPr>
          <a:xfrm>
            <a:off x="7276715" y="3421751"/>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course cancellation request</a:t>
            </a:r>
          </a:p>
        </p:txBody>
      </p:sp>
      <p:sp>
        <p:nvSpPr>
          <p:cNvPr id="56" name="TextBox 55"/>
          <p:cNvSpPr txBox="1"/>
          <p:nvPr/>
        </p:nvSpPr>
        <p:spPr>
          <a:xfrm>
            <a:off x="9562913" y="3577216"/>
            <a:ext cx="1045024"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Deliver training</a:t>
            </a:r>
          </a:p>
        </p:txBody>
      </p:sp>
      <p:sp>
        <p:nvSpPr>
          <p:cNvPr id="58" name="Pentagon 57"/>
          <p:cNvSpPr/>
          <p:nvPr/>
        </p:nvSpPr>
        <p:spPr>
          <a:xfrm>
            <a:off x="4687358" y="4068229"/>
            <a:ext cx="4454588" cy="854936"/>
          </a:xfrm>
          <a:prstGeom prst="homePlate">
            <a:avLst/>
          </a:prstGeom>
          <a:solidFill>
            <a:srgbClr val="7FD1D6"/>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59" name="Pentagon 58"/>
          <p:cNvSpPr/>
          <p:nvPr/>
        </p:nvSpPr>
        <p:spPr>
          <a:xfrm>
            <a:off x="2830765" y="4068956"/>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0" name="Pentagon 59"/>
          <p:cNvSpPr/>
          <p:nvPr/>
        </p:nvSpPr>
        <p:spPr>
          <a:xfrm>
            <a:off x="1710775" y="4057377"/>
            <a:ext cx="336500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1" name="Pentagon 60"/>
          <p:cNvSpPr/>
          <p:nvPr/>
        </p:nvSpPr>
        <p:spPr>
          <a:xfrm>
            <a:off x="707953" y="4068956"/>
            <a:ext cx="2435422"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2" name="TextBox 61"/>
          <p:cNvSpPr txBox="1"/>
          <p:nvPr/>
        </p:nvSpPr>
        <p:spPr>
          <a:xfrm>
            <a:off x="1035823" y="4381563"/>
            <a:ext cx="1291258"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Appraise courses</a:t>
            </a:r>
          </a:p>
        </p:txBody>
      </p:sp>
      <p:sp>
        <p:nvSpPr>
          <p:cNvPr id="63" name="TextBox 62"/>
          <p:cNvSpPr txBox="1"/>
          <p:nvPr/>
        </p:nvSpPr>
        <p:spPr>
          <a:xfrm>
            <a:off x="3474636" y="4334072"/>
            <a:ext cx="1291907"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Reimburse education</a:t>
            </a:r>
          </a:p>
        </p:txBody>
      </p:sp>
      <p:sp>
        <p:nvSpPr>
          <p:cNvPr id="64" name="TextBox 63"/>
          <p:cNvSpPr txBox="1"/>
          <p:nvPr/>
        </p:nvSpPr>
        <p:spPr>
          <a:xfrm>
            <a:off x="5430424" y="4334072"/>
            <a:ext cx="1171941"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Track external employee training</a:t>
            </a:r>
          </a:p>
        </p:txBody>
      </p:sp>
      <p:sp>
        <p:nvSpPr>
          <p:cNvPr id="65" name="TextBox 64"/>
          <p:cNvSpPr txBox="1"/>
          <p:nvPr/>
        </p:nvSpPr>
        <p:spPr>
          <a:xfrm>
            <a:off x="7276715" y="4250550"/>
            <a:ext cx="104502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Create individual learning plan</a:t>
            </a:r>
          </a:p>
        </p:txBody>
      </p:sp>
      <p:sp>
        <p:nvSpPr>
          <p:cNvPr id="57" name="Rectangle 1"/>
          <p:cNvSpPr/>
          <p:nvPr/>
        </p:nvSpPr>
        <p:spPr>
          <a:xfrm>
            <a:off x="8480469" y="5397666"/>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66" name="TextBox 2"/>
          <p:cNvSpPr txBox="1"/>
          <p:nvPr/>
        </p:nvSpPr>
        <p:spPr>
          <a:xfrm>
            <a:off x="8480469" y="5481380"/>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67" name="Rectangle 3"/>
          <p:cNvSpPr/>
          <p:nvPr/>
        </p:nvSpPr>
        <p:spPr>
          <a:xfrm>
            <a:off x="8637686" y="5926719"/>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68" name="Rectangle 4"/>
          <p:cNvSpPr/>
          <p:nvPr/>
        </p:nvSpPr>
        <p:spPr>
          <a:xfrm>
            <a:off x="8637686" y="6372058"/>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2721850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312727" y="4956557"/>
            <a:ext cx="11531600" cy="161085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136" name="Pentagon 135"/>
          <p:cNvSpPr/>
          <p:nvPr/>
        </p:nvSpPr>
        <p:spPr>
          <a:xfrm>
            <a:off x="8318877" y="5568737"/>
            <a:ext cx="2506311"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996947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Performance and Development Continued</a:t>
            </a: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12727" y="1432795"/>
            <a:ext cx="11531600" cy="161085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66" name="Pentagon 65"/>
          <p:cNvSpPr/>
          <p:nvPr/>
        </p:nvSpPr>
        <p:spPr>
          <a:xfrm>
            <a:off x="6747620" y="2044975"/>
            <a:ext cx="425192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7" name="Rectangle 66"/>
          <p:cNvSpPr/>
          <p:nvPr/>
        </p:nvSpPr>
        <p:spPr>
          <a:xfrm>
            <a:off x="461074" y="1490276"/>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Performance Tracking / Feedback</a:t>
            </a:r>
          </a:p>
        </p:txBody>
      </p:sp>
      <p:cxnSp>
        <p:nvCxnSpPr>
          <p:cNvPr id="68" name="Straight Connector 67"/>
          <p:cNvCxnSpPr/>
          <p:nvPr/>
        </p:nvCxnSpPr>
        <p:spPr>
          <a:xfrm>
            <a:off x="461074" y="1900841"/>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69" name="Pentagon 68"/>
          <p:cNvSpPr/>
          <p:nvPr/>
        </p:nvSpPr>
        <p:spPr>
          <a:xfrm>
            <a:off x="4617134" y="2045702"/>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0" name="Pentagon 69"/>
          <p:cNvSpPr/>
          <p:nvPr/>
        </p:nvSpPr>
        <p:spPr>
          <a:xfrm>
            <a:off x="2760541" y="2046429"/>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1" name="Pentagon 70"/>
          <p:cNvSpPr/>
          <p:nvPr/>
        </p:nvSpPr>
        <p:spPr>
          <a:xfrm>
            <a:off x="1640551" y="2034850"/>
            <a:ext cx="3365004"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2" name="Pentagon 71"/>
          <p:cNvSpPr/>
          <p:nvPr/>
        </p:nvSpPr>
        <p:spPr>
          <a:xfrm>
            <a:off x="637729" y="2046429"/>
            <a:ext cx="2435422"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3" name="TextBox 72"/>
          <p:cNvSpPr txBox="1"/>
          <p:nvPr/>
        </p:nvSpPr>
        <p:spPr>
          <a:xfrm>
            <a:off x="881554" y="2393190"/>
            <a:ext cx="1708179"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goals</a:t>
            </a:r>
          </a:p>
        </p:txBody>
      </p:sp>
      <p:sp>
        <p:nvSpPr>
          <p:cNvPr id="74" name="TextBox 73"/>
          <p:cNvSpPr txBox="1"/>
          <p:nvPr/>
        </p:nvSpPr>
        <p:spPr>
          <a:xfrm>
            <a:off x="3271603" y="2239602"/>
            <a:ext cx="1291907"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Conduct performance appraisal</a:t>
            </a:r>
          </a:p>
        </p:txBody>
      </p:sp>
      <p:sp>
        <p:nvSpPr>
          <p:cNvPr id="75" name="TextBox 74"/>
          <p:cNvSpPr txBox="1"/>
          <p:nvPr/>
        </p:nvSpPr>
        <p:spPr>
          <a:xfrm>
            <a:off x="5360200" y="2383488"/>
            <a:ext cx="1171941"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Calibrate ratings</a:t>
            </a:r>
          </a:p>
        </p:txBody>
      </p:sp>
      <p:sp>
        <p:nvSpPr>
          <p:cNvPr id="76" name="TextBox 75"/>
          <p:cNvSpPr txBox="1"/>
          <p:nvPr/>
        </p:nvSpPr>
        <p:spPr>
          <a:xfrm>
            <a:off x="7206491" y="2299966"/>
            <a:ext cx="104502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Administer 360 feedback</a:t>
            </a:r>
          </a:p>
        </p:txBody>
      </p:sp>
      <p:sp>
        <p:nvSpPr>
          <p:cNvPr id="77" name="TextBox 76"/>
          <p:cNvSpPr txBox="1"/>
          <p:nvPr/>
        </p:nvSpPr>
        <p:spPr>
          <a:xfrm>
            <a:off x="9253931" y="2249303"/>
            <a:ext cx="125665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Administer performance improvement plans</a:t>
            </a:r>
          </a:p>
        </p:txBody>
      </p:sp>
      <p:sp>
        <p:nvSpPr>
          <p:cNvPr id="96" name="Rectangle 95"/>
          <p:cNvSpPr/>
          <p:nvPr/>
        </p:nvSpPr>
        <p:spPr>
          <a:xfrm>
            <a:off x="312727" y="3144051"/>
            <a:ext cx="7058893" cy="1717317"/>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98" name="Rectangle 97"/>
          <p:cNvSpPr/>
          <p:nvPr/>
        </p:nvSpPr>
        <p:spPr>
          <a:xfrm>
            <a:off x="461074" y="3194434"/>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Performance Evaluation</a:t>
            </a:r>
          </a:p>
        </p:txBody>
      </p:sp>
      <p:cxnSp>
        <p:nvCxnSpPr>
          <p:cNvPr id="99" name="Straight Connector 98"/>
          <p:cNvCxnSpPr/>
          <p:nvPr/>
        </p:nvCxnSpPr>
        <p:spPr>
          <a:xfrm>
            <a:off x="461074" y="3604999"/>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101" name="Pentagon 100"/>
          <p:cNvSpPr/>
          <p:nvPr/>
        </p:nvSpPr>
        <p:spPr>
          <a:xfrm>
            <a:off x="2760541" y="3811207"/>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2" name="Pentagon 101"/>
          <p:cNvSpPr/>
          <p:nvPr/>
        </p:nvSpPr>
        <p:spPr>
          <a:xfrm>
            <a:off x="1640551" y="3799628"/>
            <a:ext cx="3365004"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3" name="Pentagon 102"/>
          <p:cNvSpPr/>
          <p:nvPr/>
        </p:nvSpPr>
        <p:spPr>
          <a:xfrm>
            <a:off x="637729" y="3811207"/>
            <a:ext cx="2435422"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05" name="TextBox 104"/>
          <p:cNvSpPr txBox="1"/>
          <p:nvPr/>
        </p:nvSpPr>
        <p:spPr>
          <a:xfrm>
            <a:off x="881554" y="4157968"/>
            <a:ext cx="1708179"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Maintain qualification log</a:t>
            </a:r>
          </a:p>
        </p:txBody>
      </p:sp>
      <p:sp>
        <p:nvSpPr>
          <p:cNvPr id="106" name="TextBox 105"/>
          <p:cNvSpPr txBox="1"/>
          <p:nvPr/>
        </p:nvSpPr>
        <p:spPr>
          <a:xfrm>
            <a:off x="3271603" y="4076323"/>
            <a:ext cx="1291907"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Evaluate employee profiles</a:t>
            </a:r>
          </a:p>
        </p:txBody>
      </p:sp>
      <p:sp>
        <p:nvSpPr>
          <p:cNvPr id="107" name="TextBox 106"/>
          <p:cNvSpPr txBox="1"/>
          <p:nvPr/>
        </p:nvSpPr>
        <p:spPr>
          <a:xfrm>
            <a:off x="5360200" y="4076323"/>
            <a:ext cx="1171941"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Update employee profiles</a:t>
            </a:r>
          </a:p>
        </p:txBody>
      </p:sp>
      <p:sp>
        <p:nvSpPr>
          <p:cNvPr id="124" name="Pentagon 123"/>
          <p:cNvSpPr/>
          <p:nvPr/>
        </p:nvSpPr>
        <p:spPr>
          <a:xfrm>
            <a:off x="6747620" y="5568737"/>
            <a:ext cx="250631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25" name="Rectangle 124"/>
          <p:cNvSpPr/>
          <p:nvPr/>
        </p:nvSpPr>
        <p:spPr>
          <a:xfrm>
            <a:off x="461074" y="5014038"/>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Succession Planning</a:t>
            </a:r>
          </a:p>
        </p:txBody>
      </p:sp>
      <p:cxnSp>
        <p:nvCxnSpPr>
          <p:cNvPr id="126" name="Straight Connector 125"/>
          <p:cNvCxnSpPr/>
          <p:nvPr/>
        </p:nvCxnSpPr>
        <p:spPr>
          <a:xfrm>
            <a:off x="461074" y="5424603"/>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127" name="Pentagon 126"/>
          <p:cNvSpPr/>
          <p:nvPr/>
        </p:nvSpPr>
        <p:spPr>
          <a:xfrm>
            <a:off x="4617135" y="5569464"/>
            <a:ext cx="3013757"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28" name="Pentagon 127"/>
          <p:cNvSpPr/>
          <p:nvPr/>
        </p:nvSpPr>
        <p:spPr>
          <a:xfrm>
            <a:off x="2760541" y="5570191"/>
            <a:ext cx="314230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29" name="Pentagon 128"/>
          <p:cNvSpPr/>
          <p:nvPr/>
        </p:nvSpPr>
        <p:spPr>
          <a:xfrm>
            <a:off x="1640552" y="5558612"/>
            <a:ext cx="2691033"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30" name="Pentagon 129"/>
          <p:cNvSpPr/>
          <p:nvPr/>
        </p:nvSpPr>
        <p:spPr>
          <a:xfrm>
            <a:off x="637730" y="5570191"/>
            <a:ext cx="212281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131" name="TextBox 130"/>
          <p:cNvSpPr txBox="1"/>
          <p:nvPr/>
        </p:nvSpPr>
        <p:spPr>
          <a:xfrm>
            <a:off x="826600" y="5810297"/>
            <a:ext cx="1708179"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Prepare for succession planning</a:t>
            </a:r>
          </a:p>
        </p:txBody>
      </p:sp>
      <p:sp>
        <p:nvSpPr>
          <p:cNvPr id="132" name="TextBox 131"/>
          <p:cNvSpPr txBox="1"/>
          <p:nvPr/>
        </p:nvSpPr>
        <p:spPr>
          <a:xfrm>
            <a:off x="2780539" y="5845008"/>
            <a:ext cx="1291907"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Identify high potentials</a:t>
            </a:r>
          </a:p>
        </p:txBody>
      </p:sp>
      <p:sp>
        <p:nvSpPr>
          <p:cNvPr id="133" name="TextBox 132"/>
          <p:cNvSpPr txBox="1"/>
          <p:nvPr/>
        </p:nvSpPr>
        <p:spPr>
          <a:xfrm>
            <a:off x="4340928" y="5792656"/>
            <a:ext cx="1355777"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Perform consensus assessment on talent</a:t>
            </a:r>
          </a:p>
        </p:txBody>
      </p:sp>
      <p:sp>
        <p:nvSpPr>
          <p:cNvPr id="134" name="TextBox 133"/>
          <p:cNvSpPr txBox="1"/>
          <p:nvPr/>
        </p:nvSpPr>
        <p:spPr>
          <a:xfrm>
            <a:off x="5887135" y="5751785"/>
            <a:ext cx="1484485"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Conduct talent audit and identify succession gaps</a:t>
            </a:r>
          </a:p>
        </p:txBody>
      </p:sp>
      <p:sp>
        <p:nvSpPr>
          <p:cNvPr id="135" name="TextBox 134"/>
          <p:cNvSpPr txBox="1"/>
          <p:nvPr/>
        </p:nvSpPr>
        <p:spPr>
          <a:xfrm>
            <a:off x="7630891" y="5833853"/>
            <a:ext cx="125665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Tracking and evaluation</a:t>
            </a:r>
          </a:p>
        </p:txBody>
      </p:sp>
      <p:sp>
        <p:nvSpPr>
          <p:cNvPr id="137" name="TextBox 136"/>
          <p:cNvSpPr txBox="1"/>
          <p:nvPr/>
        </p:nvSpPr>
        <p:spPr>
          <a:xfrm>
            <a:off x="9253930" y="5689969"/>
            <a:ext cx="1256654" cy="612475"/>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a:solidFill>
                  <a:srgbClr val="646464">
                    <a:lumMod val="50000"/>
                  </a:srgbClr>
                </a:solidFill>
                <a:latin typeface="EYInterstate Light" panose="02000506000000020004" pitchFamily="2" charset="0"/>
              </a:rPr>
              <a:t>Create </a:t>
            </a:r>
            <a:r>
              <a:rPr lang="en-CA" sz="1100" b="1" smtClean="0">
                <a:solidFill>
                  <a:srgbClr val="646464">
                    <a:lumMod val="50000"/>
                  </a:srgbClr>
                </a:solidFill>
                <a:latin typeface="EYInterstate Light" panose="02000506000000020004" pitchFamily="2" charset="0"/>
              </a:rPr>
              <a:t>and </a:t>
            </a:r>
            <a:r>
              <a:rPr lang="en-CA" sz="1100" b="1" dirty="0">
                <a:solidFill>
                  <a:srgbClr val="646464">
                    <a:lumMod val="50000"/>
                  </a:srgbClr>
                </a:solidFill>
                <a:latin typeface="EYInterstate Light" panose="02000506000000020004" pitchFamily="2" charset="0"/>
              </a:rPr>
              <a:t>execute succession management</a:t>
            </a:r>
          </a:p>
        </p:txBody>
      </p:sp>
      <p:sp>
        <p:nvSpPr>
          <p:cNvPr id="45" name="Rectangle 1"/>
          <p:cNvSpPr/>
          <p:nvPr/>
        </p:nvSpPr>
        <p:spPr>
          <a:xfrm>
            <a:off x="8457320" y="3227063"/>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6" name="TextBox 2"/>
          <p:cNvSpPr txBox="1"/>
          <p:nvPr/>
        </p:nvSpPr>
        <p:spPr>
          <a:xfrm>
            <a:off x="8457320" y="3310777"/>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47" name="Rectangle 3"/>
          <p:cNvSpPr/>
          <p:nvPr/>
        </p:nvSpPr>
        <p:spPr>
          <a:xfrm>
            <a:off x="8614537" y="3756116"/>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8" name="Rectangle 4"/>
          <p:cNvSpPr/>
          <p:nvPr/>
        </p:nvSpPr>
        <p:spPr>
          <a:xfrm>
            <a:off x="8614537" y="4201455"/>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3447027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9713231"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Performance and </a:t>
            </a:r>
            <a:r>
              <a:rPr lang="en-GB" sz="2599">
                <a:solidFill>
                  <a:srgbClr val="4B4B4B"/>
                </a:solidFill>
                <a:latin typeface="EYInterstate Light" panose="02000506000000020004" pitchFamily="2" charset="0"/>
              </a:rPr>
              <a:t>Development </a:t>
            </a:r>
            <a:r>
              <a:rPr lang="en-GB" sz="2599" smtClean="0">
                <a:solidFill>
                  <a:srgbClr val="4B4B4B"/>
                </a:solidFill>
                <a:latin typeface="EYInterstate Light" panose="02000506000000020004" pitchFamily="2" charset="0"/>
              </a:rPr>
              <a:t>Example</a:t>
            </a:r>
            <a:endParaRPr lang="en-GB" sz="2599" dirty="0">
              <a:solidFill>
                <a:srgbClr val="4B4B4B"/>
              </a:solidFill>
              <a:latin typeface="EYInterstate Light" panose="02000506000000020004" pitchFamily="2" charset="0"/>
            </a:endParaRP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40774" y="1456149"/>
            <a:ext cx="10669681" cy="2307441"/>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61" name="Pentagon 60"/>
          <p:cNvSpPr/>
          <p:nvPr/>
        </p:nvSpPr>
        <p:spPr>
          <a:xfrm>
            <a:off x="8273844" y="21513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2" name="Rectangle 61"/>
          <p:cNvSpPr/>
          <p:nvPr/>
        </p:nvSpPr>
        <p:spPr>
          <a:xfrm>
            <a:off x="423654" y="1513618"/>
            <a:ext cx="4591359"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a:solidFill>
                  <a:srgbClr val="000000"/>
                </a:solidFill>
                <a:latin typeface="EYInterstate Light" panose="02000506000000020004" pitchFamily="2" charset="0"/>
              </a:rPr>
              <a:t>Monitor and Execute Succession Management </a:t>
            </a:r>
          </a:p>
        </p:txBody>
      </p:sp>
      <p:cxnSp>
        <p:nvCxnSpPr>
          <p:cNvPr id="63" name="Straight Connector 62"/>
          <p:cNvCxnSpPr/>
          <p:nvPr/>
        </p:nvCxnSpPr>
        <p:spPr>
          <a:xfrm>
            <a:off x="515301" y="1866066"/>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64" name="Pentagon 63"/>
          <p:cNvSpPr/>
          <p:nvPr/>
        </p:nvSpPr>
        <p:spPr>
          <a:xfrm>
            <a:off x="7053031" y="21513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5" name="Pentagon 64"/>
          <p:cNvSpPr/>
          <p:nvPr/>
        </p:nvSpPr>
        <p:spPr>
          <a:xfrm>
            <a:off x="5815293" y="2151320"/>
            <a:ext cx="253528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6" name="Pentagon 65"/>
          <p:cNvSpPr/>
          <p:nvPr/>
        </p:nvSpPr>
        <p:spPr>
          <a:xfrm>
            <a:off x="4634143" y="2151320"/>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7" name="Pentagon 66"/>
          <p:cNvSpPr/>
          <p:nvPr/>
        </p:nvSpPr>
        <p:spPr>
          <a:xfrm>
            <a:off x="3558152" y="2162899"/>
            <a:ext cx="2418254"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8" name="Pentagon 67"/>
          <p:cNvSpPr/>
          <p:nvPr/>
        </p:nvSpPr>
        <p:spPr>
          <a:xfrm>
            <a:off x="2124982" y="2162899"/>
            <a:ext cx="2509161"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9" name="Pentagon 68"/>
          <p:cNvSpPr/>
          <p:nvPr/>
        </p:nvSpPr>
        <p:spPr>
          <a:xfrm>
            <a:off x="1123101" y="2162899"/>
            <a:ext cx="2251670"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r">
              <a:defRPr/>
            </a:pPr>
            <a:endParaRPr lang="en-CA" sz="1200" kern="0" dirty="0">
              <a:solidFill>
                <a:srgbClr val="000000"/>
              </a:solidFill>
            </a:endParaRPr>
          </a:p>
        </p:txBody>
      </p:sp>
      <p:sp>
        <p:nvSpPr>
          <p:cNvPr id="70" name="Pentagon 69"/>
          <p:cNvSpPr/>
          <p:nvPr/>
        </p:nvSpPr>
        <p:spPr>
          <a:xfrm>
            <a:off x="515302" y="2162901"/>
            <a:ext cx="1661497" cy="1454759"/>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3" name="TextBox 1"/>
          <p:cNvSpPr txBox="1"/>
          <p:nvPr/>
        </p:nvSpPr>
        <p:spPr>
          <a:xfrm>
            <a:off x="2265198" y="2598480"/>
            <a:ext cx="914484" cy="560153"/>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CA" sz="1000" dirty="0" smtClean="0">
                <a:latin typeface="EYInterstate Light" panose="02000506000000020004" pitchFamily="2" charset="0"/>
              </a:rPr>
              <a:t>Review high potential employees and critical roles</a:t>
            </a:r>
          </a:p>
        </p:txBody>
      </p:sp>
      <p:sp>
        <p:nvSpPr>
          <p:cNvPr id="5" name="TextBox 3"/>
          <p:cNvSpPr txBox="1"/>
          <p:nvPr/>
        </p:nvSpPr>
        <p:spPr>
          <a:xfrm>
            <a:off x="3426588" y="2393984"/>
            <a:ext cx="1012587" cy="118647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CA" sz="1000" kern="0" dirty="0">
                <a:solidFill>
                  <a:srgbClr val="000000"/>
                </a:solidFill>
                <a:latin typeface="EYInterstate Light" panose="02000506000000020004" pitchFamily="2" charset="0"/>
              </a:rPr>
              <a:t>Match high potential employees to critical positions and determine development gaps</a:t>
            </a:r>
          </a:p>
          <a:p>
            <a:pPr marL="356616" indent="-356616">
              <a:lnSpc>
                <a:spcPct val="85000"/>
              </a:lnSpc>
              <a:spcAft>
                <a:spcPts val="600"/>
              </a:spcAft>
              <a:buClr>
                <a:schemeClr val="accent2"/>
              </a:buClr>
              <a:buSzPct val="70000"/>
              <a:buFont typeface="Arial" pitchFamily="34" charset="0"/>
              <a:buChar char="►"/>
            </a:pPr>
            <a:endParaRPr lang="en-CA" sz="1200" dirty="0" err="1" smtClean="0">
              <a:solidFill>
                <a:schemeClr val="bg1"/>
              </a:solidFill>
              <a:latin typeface="EYInterstate Light" panose="02000506000000020004" pitchFamily="2" charset="0"/>
            </a:endParaRPr>
          </a:p>
        </p:txBody>
      </p:sp>
      <p:sp>
        <p:nvSpPr>
          <p:cNvPr id="6" name="TextBox 8"/>
          <p:cNvSpPr txBox="1"/>
          <p:nvPr/>
        </p:nvSpPr>
        <p:spPr>
          <a:xfrm>
            <a:off x="4598121" y="2410145"/>
            <a:ext cx="1261483" cy="806375"/>
          </a:xfrm>
          <a:prstGeom prst="rect">
            <a:avLst/>
          </a:prstGeom>
          <a:noFill/>
        </p:spPr>
        <p:txBody>
          <a:bodyPr wrap="square" lIns="0" tIns="36576" rIns="0" bIns="0" rtlCol="0">
            <a:spAutoFit/>
          </a:bodyPr>
          <a:lstStyle/>
          <a:p>
            <a:pPr>
              <a:defRPr/>
            </a:pPr>
            <a:r>
              <a:rPr lang="en-CA" sz="1000" kern="0" dirty="0">
                <a:solidFill>
                  <a:srgbClr val="000000"/>
                </a:solidFill>
                <a:latin typeface="EYInterstate Light" panose="02000506000000020004" pitchFamily="2" charset="0"/>
              </a:rPr>
              <a:t>Assess skills and competencies required for unmatched critical position</a:t>
            </a:r>
          </a:p>
        </p:txBody>
      </p:sp>
      <p:sp>
        <p:nvSpPr>
          <p:cNvPr id="7" name="TextBox 14"/>
          <p:cNvSpPr txBox="1"/>
          <p:nvPr/>
        </p:nvSpPr>
        <p:spPr>
          <a:xfrm>
            <a:off x="745541" y="2609869"/>
            <a:ext cx="1184352" cy="429348"/>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CA" sz="1000" dirty="0" smtClean="0">
                <a:latin typeface="EYInterstate Light" panose="02000506000000020004" pitchFamily="2" charset="0"/>
              </a:rPr>
              <a:t>Action plans created for high potential candidates</a:t>
            </a:r>
          </a:p>
        </p:txBody>
      </p:sp>
      <p:sp>
        <p:nvSpPr>
          <p:cNvPr id="8" name="TextBox 16"/>
          <p:cNvSpPr txBox="1"/>
          <p:nvPr/>
        </p:nvSpPr>
        <p:spPr>
          <a:xfrm>
            <a:off x="5976406" y="2538070"/>
            <a:ext cx="1055622" cy="652486"/>
          </a:xfrm>
          <a:prstGeom prst="rect">
            <a:avLst/>
          </a:prstGeom>
          <a:noFill/>
        </p:spPr>
        <p:txBody>
          <a:bodyPr wrap="square" lIns="0" tIns="36576" rIns="0" bIns="0" rtlCol="0">
            <a:spAutoFit/>
          </a:bodyPr>
          <a:lstStyle/>
          <a:p>
            <a:pPr>
              <a:defRPr/>
            </a:pPr>
            <a:r>
              <a:rPr lang="en-CA" sz="1000" kern="0" dirty="0">
                <a:solidFill>
                  <a:srgbClr val="000000"/>
                </a:solidFill>
                <a:latin typeface="EYInterstate" panose="02000503020000020004" pitchFamily="2" charset="0"/>
              </a:rPr>
              <a:t>Validate employee’s skills, readiness and experience</a:t>
            </a:r>
          </a:p>
        </p:txBody>
      </p:sp>
      <p:sp>
        <p:nvSpPr>
          <p:cNvPr id="10" name="TextBox 17"/>
          <p:cNvSpPr txBox="1"/>
          <p:nvPr/>
        </p:nvSpPr>
        <p:spPr>
          <a:xfrm>
            <a:off x="7195336" y="2593435"/>
            <a:ext cx="1179814" cy="560153"/>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CA" sz="1000" dirty="0">
                <a:latin typeface="EYInterstate Light" panose="02000506000000020004" pitchFamily="2" charset="0"/>
              </a:rPr>
              <a:t>Create report of unmatched / unready high potentials </a:t>
            </a:r>
          </a:p>
        </p:txBody>
      </p:sp>
      <p:sp>
        <p:nvSpPr>
          <p:cNvPr id="13" name="TextBox 18"/>
          <p:cNvSpPr txBox="1"/>
          <p:nvPr/>
        </p:nvSpPr>
        <p:spPr>
          <a:xfrm>
            <a:off x="8414953" y="2421355"/>
            <a:ext cx="881706" cy="806375"/>
          </a:xfrm>
          <a:prstGeom prst="rect">
            <a:avLst/>
          </a:prstGeom>
          <a:noFill/>
        </p:spPr>
        <p:txBody>
          <a:bodyPr wrap="square" lIns="0" tIns="36576" rIns="0" bIns="0" rtlCol="0">
            <a:spAutoFit/>
          </a:bodyPr>
          <a:lstStyle/>
          <a:p>
            <a:pPr>
              <a:defRPr/>
            </a:pPr>
            <a:r>
              <a:rPr lang="en-CA" sz="1000" kern="0" dirty="0">
                <a:latin typeface="EYInterstate Light" panose="02000506000000020004" pitchFamily="2" charset="0"/>
              </a:rPr>
              <a:t>Capture / maintain final outcomes (reports, system, etc.)</a:t>
            </a:r>
          </a:p>
        </p:txBody>
      </p:sp>
      <p:sp>
        <p:nvSpPr>
          <p:cNvPr id="14" name="TextBox 19"/>
          <p:cNvSpPr txBox="1"/>
          <p:nvPr/>
        </p:nvSpPr>
        <p:spPr>
          <a:xfrm>
            <a:off x="9610902" y="2675270"/>
            <a:ext cx="1126968" cy="298543"/>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CA" sz="1000" dirty="0">
                <a:latin typeface="EYInterstate Light" panose="02000506000000020004" pitchFamily="2" charset="0"/>
              </a:rPr>
              <a:t>Final outcomes updated in system</a:t>
            </a:r>
          </a:p>
        </p:txBody>
      </p:sp>
      <p:sp>
        <p:nvSpPr>
          <p:cNvPr id="50" name="Rectangle 20"/>
          <p:cNvSpPr/>
          <p:nvPr/>
        </p:nvSpPr>
        <p:spPr>
          <a:xfrm>
            <a:off x="276355" y="4110417"/>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1" name="TextBox 21"/>
          <p:cNvSpPr txBox="1"/>
          <p:nvPr/>
        </p:nvSpPr>
        <p:spPr>
          <a:xfrm>
            <a:off x="276355" y="4194131"/>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52" name="Rectangle 24"/>
          <p:cNvSpPr/>
          <p:nvPr/>
        </p:nvSpPr>
        <p:spPr>
          <a:xfrm>
            <a:off x="433572" y="4639470"/>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3" name="Rectangle 25"/>
          <p:cNvSpPr/>
          <p:nvPr/>
        </p:nvSpPr>
        <p:spPr>
          <a:xfrm>
            <a:off x="433572" y="5084809"/>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4000953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EY’s Team </a:t>
            </a:r>
          </a:p>
        </p:txBody>
      </p:sp>
      <p:cxnSp>
        <p:nvCxnSpPr>
          <p:cNvPr id="65" name="Straight Connector 64"/>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11002100" y="159871"/>
            <a:ext cx="546054" cy="612325"/>
            <a:chOff x="2754722" y="3916375"/>
            <a:chExt cx="6115741" cy="6858000"/>
          </a:xfrm>
        </p:grpSpPr>
        <p:pic>
          <p:nvPicPr>
            <p:cNvPr id="86" name="Picture 8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grpSp>
        <p:nvGrpSpPr>
          <p:cNvPr id="5" name="Group 4"/>
          <p:cNvGrpSpPr/>
          <p:nvPr/>
        </p:nvGrpSpPr>
        <p:grpSpPr>
          <a:xfrm>
            <a:off x="700626" y="1515693"/>
            <a:ext cx="2346823" cy="2430236"/>
            <a:chOff x="1935069" y="1515693"/>
            <a:chExt cx="2346823" cy="2430236"/>
          </a:xfrm>
        </p:grpSpPr>
        <p:grpSp>
          <p:nvGrpSpPr>
            <p:cNvPr id="2" name="Group 1"/>
            <p:cNvGrpSpPr/>
            <p:nvPr/>
          </p:nvGrpSpPr>
          <p:grpSpPr>
            <a:xfrm>
              <a:off x="2206485" y="1515693"/>
              <a:ext cx="1800000" cy="2430236"/>
              <a:chOff x="2206485" y="1515693"/>
              <a:chExt cx="1800000" cy="2430236"/>
            </a:xfrm>
          </p:grpSpPr>
          <p:sp>
            <p:nvSpPr>
              <p:cNvPr id="21" name="TextBox 20"/>
              <p:cNvSpPr txBox="1"/>
              <p:nvPr/>
            </p:nvSpPr>
            <p:spPr>
              <a:xfrm>
                <a:off x="2206485" y="1515693"/>
                <a:ext cx="1800000" cy="2430236"/>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pic>
            <p:nvPicPr>
              <p:cNvPr id="4" name="Picture 3"/>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59965" y="1592118"/>
                <a:ext cx="1296000" cy="1658880"/>
              </a:xfrm>
              <a:prstGeom prst="rect">
                <a:avLst/>
              </a:prstGeom>
              <a:ln>
                <a:solidFill>
                  <a:srgbClr val="C00000"/>
                </a:solidFill>
              </a:ln>
            </p:spPr>
          </p:pic>
        </p:grpSp>
        <p:sp>
          <p:nvSpPr>
            <p:cNvPr id="22" name="TextBox 21"/>
            <p:cNvSpPr txBox="1"/>
            <p:nvPr/>
          </p:nvSpPr>
          <p:spPr>
            <a:xfrm>
              <a:off x="1935069" y="3338739"/>
              <a:ext cx="2346823" cy="461665"/>
            </a:xfrm>
            <a:prstGeom prst="rect">
              <a:avLst/>
            </a:prstGeom>
            <a:noFill/>
          </p:spPr>
          <p:txBody>
            <a:bodyPr wrap="square" rtlCol="0" anchor="ctr">
              <a:spAutoFit/>
            </a:bodyPr>
            <a:lstStyle/>
            <a:p>
              <a:pPr algn="ctr"/>
              <a:r>
                <a:rPr lang="en-CA" sz="1200" b="1" dirty="0">
                  <a:latin typeface="EYInterstate Light" panose="02000506000000020004" pitchFamily="2" charset="0"/>
                </a:rPr>
                <a:t>Kirsten Tisdale </a:t>
              </a:r>
              <a:endParaRPr lang="en-CA" sz="1200" b="1" i="1" dirty="0">
                <a:latin typeface="EYInterstate Light" panose="02000506000000020004" pitchFamily="2" charset="0"/>
              </a:endParaRPr>
            </a:p>
            <a:p>
              <a:pPr algn="ctr"/>
              <a:r>
                <a:rPr lang="en-CA" sz="1200" i="1" dirty="0">
                  <a:latin typeface="EYInterstate Light" panose="02000506000000020004" pitchFamily="2" charset="0"/>
                </a:rPr>
                <a:t>Engagement Partner </a:t>
              </a:r>
            </a:p>
          </p:txBody>
        </p:sp>
      </p:grpSp>
      <p:grpSp>
        <p:nvGrpSpPr>
          <p:cNvPr id="3" name="Group 2"/>
          <p:cNvGrpSpPr/>
          <p:nvPr/>
        </p:nvGrpSpPr>
        <p:grpSpPr>
          <a:xfrm>
            <a:off x="3403046" y="1488347"/>
            <a:ext cx="2653888" cy="2461311"/>
            <a:chOff x="4305042" y="1488347"/>
            <a:chExt cx="2653888" cy="2461311"/>
          </a:xfrm>
        </p:grpSpPr>
        <p:sp>
          <p:nvSpPr>
            <p:cNvPr id="26" name="TextBox 25"/>
            <p:cNvSpPr txBox="1"/>
            <p:nvPr/>
          </p:nvSpPr>
          <p:spPr>
            <a:xfrm>
              <a:off x="4750922" y="1488347"/>
              <a:ext cx="1800000" cy="2451855"/>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pic>
          <p:nvPicPr>
            <p:cNvPr id="6" name="Picture 5"/>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000719" y="1592118"/>
              <a:ext cx="1296000" cy="1667520"/>
            </a:xfrm>
            <a:prstGeom prst="rect">
              <a:avLst/>
            </a:prstGeom>
            <a:ln w="3175">
              <a:solidFill>
                <a:srgbClr val="C00000"/>
              </a:solidFill>
            </a:ln>
          </p:spPr>
        </p:pic>
        <p:sp>
          <p:nvSpPr>
            <p:cNvPr id="23" name="TextBox 22"/>
            <p:cNvSpPr txBox="1"/>
            <p:nvPr/>
          </p:nvSpPr>
          <p:spPr>
            <a:xfrm>
              <a:off x="4305042" y="3303327"/>
              <a:ext cx="2653888" cy="646331"/>
            </a:xfrm>
            <a:prstGeom prst="rect">
              <a:avLst/>
            </a:prstGeom>
            <a:noFill/>
          </p:spPr>
          <p:txBody>
            <a:bodyPr wrap="square" rtlCol="0" anchor="ctr">
              <a:spAutoFit/>
            </a:bodyPr>
            <a:lstStyle/>
            <a:p>
              <a:pPr algn="ctr"/>
              <a:r>
                <a:rPr lang="en-CA" sz="1200" b="1" dirty="0">
                  <a:latin typeface="EYInterstate Light" panose="02000506000000020004" pitchFamily="2" charset="0"/>
                </a:rPr>
                <a:t>Paul Tucker </a:t>
              </a:r>
              <a:endParaRPr lang="en-CA" sz="1200" b="1" i="1" dirty="0">
                <a:latin typeface="EYInterstate Light" panose="02000506000000020004" pitchFamily="2" charset="0"/>
              </a:endParaRPr>
            </a:p>
            <a:p>
              <a:pPr algn="ctr"/>
              <a:r>
                <a:rPr lang="en-CA" sz="1200" i="1" dirty="0">
                  <a:latin typeface="EYInterstate Light" panose="02000506000000020004" pitchFamily="2" charset="0"/>
                </a:rPr>
                <a:t>HR Technology Payroll </a:t>
              </a:r>
              <a:br>
                <a:rPr lang="en-CA" sz="1200" i="1" dirty="0">
                  <a:latin typeface="EYInterstate Light" panose="02000506000000020004" pitchFamily="2" charset="0"/>
                </a:rPr>
              </a:br>
              <a:r>
                <a:rPr lang="en-CA" sz="1200" i="1" dirty="0">
                  <a:latin typeface="EYInterstate Light" panose="02000506000000020004" pitchFamily="2" charset="0"/>
                </a:rPr>
                <a:t>Process SMA</a:t>
              </a:r>
            </a:p>
          </p:txBody>
        </p:sp>
      </p:grpSp>
      <p:grpSp>
        <p:nvGrpSpPr>
          <p:cNvPr id="9" name="Group 8"/>
          <p:cNvGrpSpPr/>
          <p:nvPr/>
        </p:nvGrpSpPr>
        <p:grpSpPr>
          <a:xfrm>
            <a:off x="6268183" y="1488347"/>
            <a:ext cx="2346823" cy="2466709"/>
            <a:chOff x="7170179" y="1488347"/>
            <a:chExt cx="2346823" cy="2466709"/>
          </a:xfrm>
        </p:grpSpPr>
        <p:sp>
          <p:nvSpPr>
            <p:cNvPr id="30" name="TextBox 29"/>
            <p:cNvSpPr txBox="1"/>
            <p:nvPr/>
          </p:nvSpPr>
          <p:spPr>
            <a:xfrm>
              <a:off x="7420427" y="1488347"/>
              <a:ext cx="1800000" cy="2466709"/>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2019" r="12387" b="4003"/>
            <a:stretch/>
          </p:blipFill>
          <p:spPr>
            <a:xfrm>
              <a:off x="7686067" y="1592118"/>
              <a:ext cx="1296000" cy="1667520"/>
            </a:xfrm>
            <a:prstGeom prst="rect">
              <a:avLst/>
            </a:prstGeom>
            <a:ln>
              <a:solidFill>
                <a:srgbClr val="C00000"/>
              </a:solidFill>
            </a:ln>
          </p:spPr>
        </p:pic>
        <p:sp>
          <p:nvSpPr>
            <p:cNvPr id="24" name="TextBox 23"/>
            <p:cNvSpPr txBox="1"/>
            <p:nvPr/>
          </p:nvSpPr>
          <p:spPr>
            <a:xfrm>
              <a:off x="7170179" y="3276416"/>
              <a:ext cx="2346823" cy="646331"/>
            </a:xfrm>
            <a:prstGeom prst="rect">
              <a:avLst/>
            </a:prstGeom>
            <a:noFill/>
          </p:spPr>
          <p:txBody>
            <a:bodyPr wrap="square" rtlCol="0" anchor="ctr">
              <a:spAutoFit/>
            </a:bodyPr>
            <a:lstStyle/>
            <a:p>
              <a:pPr algn="ctr"/>
              <a:r>
                <a:rPr lang="en-CA" sz="1200" b="1" dirty="0">
                  <a:latin typeface="EYInterstate Light" panose="02000506000000020004" pitchFamily="2" charset="0"/>
                </a:rPr>
                <a:t>Warren Tomlin</a:t>
              </a:r>
              <a:endParaRPr lang="en-CA" sz="1200" b="1" i="1" dirty="0">
                <a:latin typeface="EYInterstate Light" panose="02000506000000020004" pitchFamily="2" charset="0"/>
              </a:endParaRPr>
            </a:p>
            <a:p>
              <a:pPr algn="ctr"/>
              <a:r>
                <a:rPr lang="en-CA" sz="1200" i="1" dirty="0">
                  <a:latin typeface="EYInterstate Light" panose="02000506000000020004" pitchFamily="2" charset="0"/>
                </a:rPr>
                <a:t>User Experience </a:t>
              </a:r>
              <a:br>
                <a:rPr lang="en-CA" sz="1200" i="1" dirty="0">
                  <a:latin typeface="EYInterstate Light" panose="02000506000000020004" pitchFamily="2" charset="0"/>
                </a:rPr>
              </a:br>
              <a:r>
                <a:rPr lang="en-CA" sz="1200" i="1" dirty="0">
                  <a:latin typeface="EYInterstate Light" panose="02000506000000020004" pitchFamily="2" charset="0"/>
                </a:rPr>
                <a:t>Digital SMA</a:t>
              </a:r>
            </a:p>
          </p:txBody>
        </p:sp>
      </p:grpSp>
      <p:grpSp>
        <p:nvGrpSpPr>
          <p:cNvPr id="11" name="Group 10"/>
          <p:cNvGrpSpPr/>
          <p:nvPr/>
        </p:nvGrpSpPr>
        <p:grpSpPr>
          <a:xfrm>
            <a:off x="8880646" y="1452865"/>
            <a:ext cx="2752355" cy="2469882"/>
            <a:chOff x="1954340" y="4157535"/>
            <a:chExt cx="2752355" cy="2469882"/>
          </a:xfrm>
        </p:grpSpPr>
        <p:sp>
          <p:nvSpPr>
            <p:cNvPr id="31" name="TextBox 30"/>
            <p:cNvSpPr txBox="1"/>
            <p:nvPr/>
          </p:nvSpPr>
          <p:spPr>
            <a:xfrm>
              <a:off x="2408675" y="4157535"/>
              <a:ext cx="1800000" cy="2466709"/>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grpSp>
          <p:nvGrpSpPr>
            <p:cNvPr id="10" name="Group 9"/>
            <p:cNvGrpSpPr/>
            <p:nvPr/>
          </p:nvGrpSpPr>
          <p:grpSpPr>
            <a:xfrm>
              <a:off x="1954340" y="4261306"/>
              <a:ext cx="2752355" cy="2366111"/>
              <a:chOff x="1954340" y="4261306"/>
              <a:chExt cx="2752355" cy="2366111"/>
            </a:xfrm>
          </p:grpSpPr>
          <p:pic>
            <p:nvPicPr>
              <p:cNvPr id="8" name="Picture 7"/>
              <p:cNvPicPr>
                <a:picLocks noChangeAspect="1"/>
              </p:cNvPicPr>
              <p:nvPr/>
            </p:nvPicPr>
            <p:blipFill rotWithShape="1">
              <a:blip r:embed="rId7" cstate="print">
                <a:grayscl/>
                <a:extLst>
                  <a:ext uri="{28A0092B-C50C-407E-A947-70E740481C1C}">
                    <a14:useLocalDpi xmlns:a14="http://schemas.microsoft.com/office/drawing/2010/main" val="0"/>
                  </a:ext>
                </a:extLst>
              </a:blip>
              <a:srcRect b="8582"/>
              <a:stretch/>
            </p:blipFill>
            <p:spPr>
              <a:xfrm>
                <a:off x="2653445" y="4261306"/>
                <a:ext cx="1296000" cy="1682765"/>
              </a:xfrm>
              <a:prstGeom prst="rect">
                <a:avLst/>
              </a:prstGeom>
              <a:ln>
                <a:solidFill>
                  <a:srgbClr val="C00000"/>
                </a:solidFill>
              </a:ln>
            </p:spPr>
          </p:pic>
          <p:sp>
            <p:nvSpPr>
              <p:cNvPr id="25" name="TextBox 24"/>
              <p:cNvSpPr txBox="1"/>
              <p:nvPr/>
            </p:nvSpPr>
            <p:spPr>
              <a:xfrm>
                <a:off x="1954340" y="5981086"/>
                <a:ext cx="2752355" cy="646331"/>
              </a:xfrm>
              <a:prstGeom prst="rect">
                <a:avLst/>
              </a:prstGeom>
              <a:noFill/>
            </p:spPr>
            <p:txBody>
              <a:bodyPr wrap="square" rtlCol="0" anchor="ctr">
                <a:spAutoFit/>
              </a:bodyPr>
              <a:lstStyle/>
              <a:p>
                <a:pPr algn="ctr"/>
                <a:r>
                  <a:rPr lang="en-CA" sz="1200" b="1" dirty="0">
                    <a:latin typeface="EYInterstate Light" panose="02000506000000020004" pitchFamily="2" charset="0"/>
                  </a:rPr>
                  <a:t>Atir Syed</a:t>
                </a:r>
                <a:endParaRPr lang="en-CA" sz="1200" b="1" i="1" dirty="0">
                  <a:latin typeface="EYInterstate Light" panose="02000506000000020004" pitchFamily="2" charset="0"/>
                </a:endParaRPr>
              </a:p>
              <a:p>
                <a:pPr algn="ctr"/>
                <a:r>
                  <a:rPr lang="en-CA" sz="1200" i="1" dirty="0">
                    <a:latin typeface="EYInterstate Light" panose="02000506000000020004" pitchFamily="2" charset="0"/>
                  </a:rPr>
                  <a:t>HR Technology Payroll </a:t>
                </a:r>
                <a:br>
                  <a:rPr lang="en-CA" sz="1200" i="1" dirty="0">
                    <a:latin typeface="EYInterstate Light" panose="02000506000000020004" pitchFamily="2" charset="0"/>
                  </a:rPr>
                </a:br>
                <a:r>
                  <a:rPr lang="en-CA" sz="1200" i="1" dirty="0">
                    <a:latin typeface="EYInterstate Light" panose="02000506000000020004" pitchFamily="2" charset="0"/>
                  </a:rPr>
                  <a:t>Process SMA</a:t>
                </a:r>
              </a:p>
            </p:txBody>
          </p:sp>
        </p:grpSp>
      </p:grpSp>
      <p:grpSp>
        <p:nvGrpSpPr>
          <p:cNvPr id="17" name="Group 16"/>
          <p:cNvGrpSpPr/>
          <p:nvPr/>
        </p:nvGrpSpPr>
        <p:grpSpPr>
          <a:xfrm>
            <a:off x="7653068" y="4175772"/>
            <a:ext cx="2346823" cy="2430236"/>
            <a:chOff x="7653068" y="4175772"/>
            <a:chExt cx="2346823" cy="2430236"/>
          </a:xfrm>
        </p:grpSpPr>
        <p:sp>
          <p:nvSpPr>
            <p:cNvPr id="34" name="TextBox 33"/>
            <p:cNvSpPr txBox="1"/>
            <p:nvPr/>
          </p:nvSpPr>
          <p:spPr>
            <a:xfrm>
              <a:off x="7936005" y="4175772"/>
              <a:ext cx="1800000" cy="2430236"/>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grpSp>
          <p:nvGrpSpPr>
            <p:cNvPr id="14" name="Group 13"/>
            <p:cNvGrpSpPr/>
            <p:nvPr/>
          </p:nvGrpSpPr>
          <p:grpSpPr>
            <a:xfrm>
              <a:off x="7653068" y="4305974"/>
              <a:ext cx="2346823" cy="2229108"/>
              <a:chOff x="7653068" y="4305974"/>
              <a:chExt cx="2346823" cy="2229108"/>
            </a:xfrm>
          </p:grpSpPr>
          <p:pic>
            <p:nvPicPr>
              <p:cNvPr id="16" name="Picture 15"/>
              <p:cNvPicPr>
                <a:picLocks/>
              </p:cNvPicPr>
              <p:nvPr/>
            </p:nvPicPr>
            <p:blipFill rotWithShape="1">
              <a:blip r:embed="rId8" cstate="print">
                <a:extLst>
                  <a:ext uri="{28A0092B-C50C-407E-A947-70E740481C1C}">
                    <a14:useLocalDpi xmlns:a14="http://schemas.microsoft.com/office/drawing/2010/main" val="0"/>
                  </a:ext>
                </a:extLst>
              </a:blip>
              <a:srcRect l="22741" r="9588" b="13529"/>
              <a:stretch/>
            </p:blipFill>
            <p:spPr>
              <a:xfrm>
                <a:off x="8178480" y="4305974"/>
                <a:ext cx="1296000" cy="1656000"/>
              </a:xfrm>
              <a:prstGeom prst="rect">
                <a:avLst/>
              </a:prstGeom>
              <a:ln>
                <a:solidFill>
                  <a:srgbClr val="FF0000"/>
                </a:solidFill>
              </a:ln>
            </p:spPr>
          </p:pic>
          <p:sp>
            <p:nvSpPr>
              <p:cNvPr id="28" name="TextBox 27"/>
              <p:cNvSpPr txBox="1"/>
              <p:nvPr/>
            </p:nvSpPr>
            <p:spPr>
              <a:xfrm>
                <a:off x="7653068" y="6073417"/>
                <a:ext cx="2346823" cy="461665"/>
              </a:xfrm>
              <a:prstGeom prst="rect">
                <a:avLst/>
              </a:prstGeom>
              <a:noFill/>
            </p:spPr>
            <p:txBody>
              <a:bodyPr wrap="square" rtlCol="0" anchor="ctr">
                <a:spAutoFit/>
              </a:bodyPr>
              <a:lstStyle/>
              <a:p>
                <a:pPr algn="ctr"/>
                <a:r>
                  <a:rPr lang="en-CA" sz="1200" b="1" dirty="0">
                    <a:latin typeface="EYInterstate Light" panose="02000506000000020004" pitchFamily="2" charset="0"/>
                  </a:rPr>
                  <a:t>Brittany Smith</a:t>
                </a:r>
                <a:endParaRPr lang="en-CA" sz="1200" b="1" i="1" dirty="0">
                  <a:latin typeface="EYInterstate Light" panose="02000506000000020004" pitchFamily="2" charset="0"/>
                </a:endParaRPr>
              </a:p>
              <a:p>
                <a:pPr algn="ctr"/>
                <a:r>
                  <a:rPr lang="en-CA" sz="1200" i="1" dirty="0">
                    <a:latin typeface="EYInterstate Light" panose="02000506000000020004" pitchFamily="2" charset="0"/>
                  </a:rPr>
                  <a:t>Senior Consultant </a:t>
                </a:r>
              </a:p>
            </p:txBody>
          </p:sp>
        </p:grpSp>
      </p:grpSp>
      <p:sp>
        <p:nvSpPr>
          <p:cNvPr id="33" name="TextBox 32"/>
          <p:cNvSpPr txBox="1"/>
          <p:nvPr/>
        </p:nvSpPr>
        <p:spPr>
          <a:xfrm>
            <a:off x="5168570" y="4175772"/>
            <a:ext cx="1800000" cy="2430236"/>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grpSp>
        <p:nvGrpSpPr>
          <p:cNvPr id="12" name="Group 11"/>
          <p:cNvGrpSpPr/>
          <p:nvPr/>
        </p:nvGrpSpPr>
        <p:grpSpPr>
          <a:xfrm>
            <a:off x="4868703" y="4302160"/>
            <a:ext cx="2346823" cy="2232923"/>
            <a:chOff x="4868703" y="4302160"/>
            <a:chExt cx="2346823" cy="2232923"/>
          </a:xfrm>
        </p:grpSpPr>
        <p:sp>
          <p:nvSpPr>
            <p:cNvPr id="27" name="TextBox 26"/>
            <p:cNvSpPr txBox="1"/>
            <p:nvPr/>
          </p:nvSpPr>
          <p:spPr>
            <a:xfrm>
              <a:off x="4868703" y="6073418"/>
              <a:ext cx="2346823" cy="461665"/>
            </a:xfrm>
            <a:prstGeom prst="rect">
              <a:avLst/>
            </a:prstGeom>
            <a:noFill/>
          </p:spPr>
          <p:txBody>
            <a:bodyPr wrap="square" rtlCol="0" anchor="ctr">
              <a:spAutoFit/>
            </a:bodyPr>
            <a:lstStyle/>
            <a:p>
              <a:pPr algn="ctr"/>
              <a:r>
                <a:rPr lang="en-CA" sz="1200" b="1" dirty="0">
                  <a:latin typeface="EYInterstate Light" panose="02000506000000020004" pitchFamily="2" charset="0"/>
                </a:rPr>
                <a:t>Julie Barac</a:t>
              </a:r>
              <a:endParaRPr lang="en-CA" sz="1200" b="1" i="1" dirty="0">
                <a:latin typeface="EYInterstate Light" panose="02000506000000020004" pitchFamily="2" charset="0"/>
              </a:endParaRPr>
            </a:p>
            <a:p>
              <a:pPr algn="ctr"/>
              <a:r>
                <a:rPr lang="en-CA" sz="1200" i="1" dirty="0">
                  <a:latin typeface="EYInterstate Light" panose="02000506000000020004" pitchFamily="2" charset="0"/>
                </a:rPr>
                <a:t>Senior Consultant </a:t>
              </a:r>
            </a:p>
          </p:txBody>
        </p:sp>
        <p:pic>
          <p:nvPicPr>
            <p:cNvPr id="11266" name="Picture 2" descr="phot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7727" y="4302160"/>
              <a:ext cx="1241226" cy="1682006"/>
            </a:xfrm>
            <a:prstGeom prst="rect">
              <a:avLst/>
            </a:prstGeom>
            <a:ln>
              <a:solidFill>
                <a:srgbClr val="FF0000"/>
              </a:solidFill>
            </a:ln>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2073921" y="4175772"/>
            <a:ext cx="1800000" cy="2484000"/>
          </a:xfrm>
          <a:prstGeom prst="rect">
            <a:avLst/>
          </a:prstGeom>
          <a:solidFill>
            <a:schemeClr val="accent6">
              <a:lumMod val="40000"/>
              <a:lumOff val="60000"/>
            </a:schemeClr>
          </a:solidFill>
        </p:spPr>
        <p:txBody>
          <a:bodyPr wrap="square" lIns="612000" tIns="360000" rIns="360000" bIns="360000" rtlCol="0" anchor="t" anchorCtr="0">
            <a:spAutoFit/>
          </a:bodyPr>
          <a:lstStyle/>
          <a:p>
            <a:pPr>
              <a:spcBef>
                <a:spcPts val="1800"/>
              </a:spcBef>
              <a:buClr>
                <a:srgbClr val="E60F2D"/>
              </a:buClr>
              <a:buSzPct val="60000"/>
              <a:defRPr/>
            </a:pPr>
            <a:endParaRPr lang="en-CA" sz="1400" i="1" dirty="0">
              <a:latin typeface="EYInterstate Light" panose="02000506000000020004" pitchFamily="2" charset="0"/>
              <a:cs typeface="Arial" pitchFamily="34" charset="0"/>
            </a:endParaRPr>
          </a:p>
        </p:txBody>
      </p:sp>
      <p:grpSp>
        <p:nvGrpSpPr>
          <p:cNvPr id="36" name="Group 35"/>
          <p:cNvGrpSpPr/>
          <p:nvPr/>
        </p:nvGrpSpPr>
        <p:grpSpPr>
          <a:xfrm>
            <a:off x="2048676" y="4348778"/>
            <a:ext cx="1800250" cy="2361808"/>
            <a:chOff x="5143325" y="4348778"/>
            <a:chExt cx="1800250" cy="2361808"/>
          </a:xfrm>
        </p:grpSpPr>
        <p:sp>
          <p:nvSpPr>
            <p:cNvPr id="37" name="TextBox 36"/>
            <p:cNvSpPr txBox="1"/>
            <p:nvPr/>
          </p:nvSpPr>
          <p:spPr>
            <a:xfrm>
              <a:off x="5143325" y="5879589"/>
              <a:ext cx="1800250" cy="830997"/>
            </a:xfrm>
            <a:prstGeom prst="rect">
              <a:avLst/>
            </a:prstGeom>
            <a:noFill/>
          </p:spPr>
          <p:txBody>
            <a:bodyPr wrap="square" rtlCol="0" anchor="ctr">
              <a:spAutoFit/>
            </a:bodyPr>
            <a:lstStyle/>
            <a:p>
              <a:pPr algn="ctr"/>
              <a:r>
                <a:rPr lang="en-CA" sz="1200" b="1" dirty="0">
                  <a:latin typeface="EYInterstate Light" panose="02000506000000020004" pitchFamily="2" charset="0"/>
                </a:rPr>
                <a:t>Tracey </a:t>
              </a:r>
              <a:r>
                <a:rPr lang="en-CA" sz="1200" b="1" dirty="0" smtClean="0">
                  <a:latin typeface="EYInterstate Light" panose="02000506000000020004" pitchFamily="2" charset="0"/>
                </a:rPr>
                <a:t>De </a:t>
              </a:r>
              <a:r>
                <a:rPr lang="en-CA" sz="1200" b="1" dirty="0">
                  <a:latin typeface="EYInterstate Light" panose="02000506000000020004" pitchFamily="2" charset="0"/>
                </a:rPr>
                <a:t>Angelis</a:t>
              </a:r>
            </a:p>
            <a:p>
              <a:pPr algn="ctr"/>
              <a:r>
                <a:rPr lang="en-CA" sz="1200" i="1" dirty="0">
                  <a:latin typeface="EYInterstate Light" panose="02000506000000020004" pitchFamily="2" charset="0"/>
                </a:rPr>
                <a:t>HR Technology Payroll Process </a:t>
              </a:r>
              <a:r>
                <a:rPr lang="en-CA" sz="1200" i="1" dirty="0" smtClean="0">
                  <a:latin typeface="EYInterstate Light" panose="02000506000000020004" pitchFamily="2" charset="0"/>
                </a:rPr>
                <a:t>SMA</a:t>
              </a:r>
            </a:p>
            <a:p>
              <a:pPr algn="ctr"/>
              <a:r>
                <a:rPr lang="en-CA" sz="1200" i="1" dirty="0" smtClean="0">
                  <a:latin typeface="EYInterstate Light" panose="02000506000000020004" pitchFamily="2" charset="0"/>
                </a:rPr>
                <a:t>Australia </a:t>
              </a:r>
              <a:endParaRPr lang="en-CA" sz="1200" i="1" dirty="0">
                <a:latin typeface="EYInterstate Light" panose="02000506000000020004" pitchFamily="2" charset="0"/>
              </a:endParaRPr>
            </a:p>
          </p:txBody>
        </p:sp>
        <p:pic>
          <p:nvPicPr>
            <p:cNvPr id="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27727" y="4348778"/>
              <a:ext cx="1241226" cy="1588769"/>
            </a:xfrm>
            <a:prstGeom prst="rect">
              <a:avLst/>
            </a:prstGeom>
            <a:ln>
              <a:solidFill>
                <a:srgbClr val="FF0000"/>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6389652"/>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cxnSp>
        <p:nvCxnSpPr>
          <p:cNvPr id="12" name="Straight Connector 11"/>
          <p:cNvCxnSpPr/>
          <p:nvPr/>
        </p:nvCxnSpPr>
        <p:spPr>
          <a:xfrm>
            <a:off x="617421" y="1264298"/>
            <a:ext cx="467756"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43" name="Freeform 9"/>
          <p:cNvSpPr>
            <a:spLocks noChangeAspect="1"/>
          </p:cNvSpPr>
          <p:nvPr/>
        </p:nvSpPr>
        <p:spPr bwMode="auto">
          <a:xfrm>
            <a:off x="6096463" y="1678449"/>
            <a:ext cx="2439733" cy="2218936"/>
          </a:xfrm>
          <a:custGeom>
            <a:avLst/>
            <a:gdLst/>
            <a:ahLst/>
            <a:cxnLst>
              <a:cxn ang="0">
                <a:pos x="0" y="0"/>
              </a:cxn>
              <a:cxn ang="0">
                <a:pos x="56" y="2"/>
              </a:cxn>
              <a:cxn ang="0">
                <a:pos x="111" y="6"/>
              </a:cxn>
              <a:cxn ang="0">
                <a:pos x="167" y="12"/>
              </a:cxn>
              <a:cxn ang="0">
                <a:pos x="221" y="22"/>
              </a:cxn>
              <a:cxn ang="0">
                <a:pos x="276" y="34"/>
              </a:cxn>
              <a:cxn ang="0">
                <a:pos x="329" y="49"/>
              </a:cxn>
              <a:cxn ang="0">
                <a:pos x="382" y="67"/>
              </a:cxn>
              <a:cxn ang="0">
                <a:pos x="408" y="76"/>
              </a:cxn>
              <a:cxn ang="0">
                <a:pos x="460" y="97"/>
              </a:cxn>
              <a:cxn ang="0">
                <a:pos x="510" y="121"/>
              </a:cxn>
              <a:cxn ang="0">
                <a:pos x="559" y="147"/>
              </a:cxn>
              <a:cxn ang="0">
                <a:pos x="608" y="176"/>
              </a:cxn>
              <a:cxn ang="0">
                <a:pos x="654" y="207"/>
              </a:cxn>
              <a:cxn ang="0">
                <a:pos x="699" y="240"/>
              </a:cxn>
              <a:cxn ang="0">
                <a:pos x="742" y="275"/>
              </a:cxn>
              <a:cxn ang="0">
                <a:pos x="773" y="303"/>
              </a:cxn>
              <a:cxn ang="0">
                <a:pos x="803" y="332"/>
              </a:cxn>
              <a:cxn ang="0">
                <a:pos x="841" y="373"/>
              </a:cxn>
              <a:cxn ang="0">
                <a:pos x="878" y="415"/>
              </a:cxn>
              <a:cxn ang="0">
                <a:pos x="912" y="459"/>
              </a:cxn>
              <a:cxn ang="0">
                <a:pos x="944" y="504"/>
              </a:cxn>
              <a:cxn ang="0">
                <a:pos x="974" y="551"/>
              </a:cxn>
              <a:cxn ang="0">
                <a:pos x="1001" y="601"/>
              </a:cxn>
              <a:cxn ang="0">
                <a:pos x="1026" y="650"/>
              </a:cxn>
              <a:cxn ang="0">
                <a:pos x="1049" y="701"/>
              </a:cxn>
              <a:cxn ang="0">
                <a:pos x="1069" y="753"/>
              </a:cxn>
              <a:cxn ang="0">
                <a:pos x="1086" y="806"/>
              </a:cxn>
              <a:cxn ang="0">
                <a:pos x="1101" y="859"/>
              </a:cxn>
              <a:cxn ang="0">
                <a:pos x="1114" y="914"/>
              </a:cxn>
              <a:cxn ang="0">
                <a:pos x="1123" y="969"/>
              </a:cxn>
              <a:cxn ang="0">
                <a:pos x="1130" y="1024"/>
              </a:cxn>
              <a:cxn ang="0">
                <a:pos x="1134" y="1079"/>
              </a:cxn>
              <a:cxn ang="0">
                <a:pos x="1135" y="1135"/>
              </a:cxn>
              <a:cxn ang="0">
                <a:pos x="340" y="1118"/>
              </a:cxn>
              <a:cxn ang="0">
                <a:pos x="338" y="1092"/>
              </a:cxn>
              <a:cxn ang="0">
                <a:pos x="335" y="1075"/>
              </a:cxn>
              <a:cxn ang="0">
                <a:pos x="330" y="1050"/>
              </a:cxn>
              <a:cxn ang="0">
                <a:pos x="320" y="1018"/>
              </a:cxn>
              <a:cxn ang="0">
                <a:pos x="307" y="988"/>
              </a:cxn>
              <a:cxn ang="0">
                <a:pos x="291" y="959"/>
              </a:cxn>
              <a:cxn ang="0">
                <a:pos x="273" y="932"/>
              </a:cxn>
              <a:cxn ang="0">
                <a:pos x="252" y="906"/>
              </a:cxn>
              <a:cxn ang="0">
                <a:pos x="229" y="883"/>
              </a:cxn>
              <a:cxn ang="0">
                <a:pos x="204" y="863"/>
              </a:cxn>
              <a:cxn ang="0">
                <a:pos x="177" y="844"/>
              </a:cxn>
              <a:cxn ang="0">
                <a:pos x="148" y="828"/>
              </a:cxn>
              <a:cxn ang="0">
                <a:pos x="125" y="819"/>
              </a:cxn>
              <a:cxn ang="0">
                <a:pos x="101" y="810"/>
              </a:cxn>
              <a:cxn ang="0">
                <a:pos x="85" y="806"/>
              </a:cxn>
              <a:cxn ang="0">
                <a:pos x="60" y="800"/>
              </a:cxn>
              <a:cxn ang="0">
                <a:pos x="35" y="797"/>
              </a:cxn>
              <a:cxn ang="0">
                <a:pos x="0" y="795"/>
              </a:cxn>
            </a:cxnLst>
            <a:rect l="0" t="0" r="r" b="b"/>
            <a:pathLst>
              <a:path w="1135" h="1135">
                <a:moveTo>
                  <a:pt x="0" y="795"/>
                </a:moveTo>
                <a:lnTo>
                  <a:pt x="0" y="0"/>
                </a:lnTo>
                <a:lnTo>
                  <a:pt x="28" y="1"/>
                </a:lnTo>
                <a:lnTo>
                  <a:pt x="56" y="2"/>
                </a:lnTo>
                <a:lnTo>
                  <a:pt x="84" y="3"/>
                </a:lnTo>
                <a:lnTo>
                  <a:pt x="111" y="6"/>
                </a:lnTo>
                <a:lnTo>
                  <a:pt x="139" y="9"/>
                </a:lnTo>
                <a:lnTo>
                  <a:pt x="167" y="12"/>
                </a:lnTo>
                <a:lnTo>
                  <a:pt x="194" y="17"/>
                </a:lnTo>
                <a:lnTo>
                  <a:pt x="221" y="22"/>
                </a:lnTo>
                <a:lnTo>
                  <a:pt x="249" y="28"/>
                </a:lnTo>
                <a:lnTo>
                  <a:pt x="276" y="34"/>
                </a:lnTo>
                <a:lnTo>
                  <a:pt x="303" y="41"/>
                </a:lnTo>
                <a:lnTo>
                  <a:pt x="329" y="49"/>
                </a:lnTo>
                <a:lnTo>
                  <a:pt x="356" y="58"/>
                </a:lnTo>
                <a:lnTo>
                  <a:pt x="382" y="67"/>
                </a:lnTo>
                <a:lnTo>
                  <a:pt x="395" y="71"/>
                </a:lnTo>
                <a:lnTo>
                  <a:pt x="408" y="76"/>
                </a:lnTo>
                <a:lnTo>
                  <a:pt x="434" y="87"/>
                </a:lnTo>
                <a:lnTo>
                  <a:pt x="460" y="97"/>
                </a:lnTo>
                <a:lnTo>
                  <a:pt x="485" y="109"/>
                </a:lnTo>
                <a:lnTo>
                  <a:pt x="510" y="121"/>
                </a:lnTo>
                <a:lnTo>
                  <a:pt x="535" y="134"/>
                </a:lnTo>
                <a:lnTo>
                  <a:pt x="559" y="147"/>
                </a:lnTo>
                <a:lnTo>
                  <a:pt x="584" y="161"/>
                </a:lnTo>
                <a:lnTo>
                  <a:pt x="608" y="176"/>
                </a:lnTo>
                <a:lnTo>
                  <a:pt x="631" y="191"/>
                </a:lnTo>
                <a:lnTo>
                  <a:pt x="654" y="207"/>
                </a:lnTo>
                <a:lnTo>
                  <a:pt x="677" y="223"/>
                </a:lnTo>
                <a:lnTo>
                  <a:pt x="699" y="240"/>
                </a:lnTo>
                <a:lnTo>
                  <a:pt x="721" y="257"/>
                </a:lnTo>
                <a:lnTo>
                  <a:pt x="742" y="275"/>
                </a:lnTo>
                <a:lnTo>
                  <a:pt x="763" y="294"/>
                </a:lnTo>
                <a:lnTo>
                  <a:pt x="773" y="303"/>
                </a:lnTo>
                <a:lnTo>
                  <a:pt x="783" y="313"/>
                </a:lnTo>
                <a:lnTo>
                  <a:pt x="803" y="332"/>
                </a:lnTo>
                <a:lnTo>
                  <a:pt x="822" y="352"/>
                </a:lnTo>
                <a:lnTo>
                  <a:pt x="841" y="373"/>
                </a:lnTo>
                <a:lnTo>
                  <a:pt x="860" y="393"/>
                </a:lnTo>
                <a:lnTo>
                  <a:pt x="878" y="415"/>
                </a:lnTo>
                <a:lnTo>
                  <a:pt x="895" y="436"/>
                </a:lnTo>
                <a:lnTo>
                  <a:pt x="912" y="459"/>
                </a:lnTo>
                <a:lnTo>
                  <a:pt x="928" y="481"/>
                </a:lnTo>
                <a:lnTo>
                  <a:pt x="944" y="504"/>
                </a:lnTo>
                <a:lnTo>
                  <a:pt x="959" y="528"/>
                </a:lnTo>
                <a:lnTo>
                  <a:pt x="974" y="551"/>
                </a:lnTo>
                <a:lnTo>
                  <a:pt x="988" y="576"/>
                </a:lnTo>
                <a:lnTo>
                  <a:pt x="1001" y="601"/>
                </a:lnTo>
                <a:lnTo>
                  <a:pt x="1014" y="625"/>
                </a:lnTo>
                <a:lnTo>
                  <a:pt x="1026" y="650"/>
                </a:lnTo>
                <a:lnTo>
                  <a:pt x="1038" y="676"/>
                </a:lnTo>
                <a:lnTo>
                  <a:pt x="1049" y="701"/>
                </a:lnTo>
                <a:lnTo>
                  <a:pt x="1059" y="727"/>
                </a:lnTo>
                <a:lnTo>
                  <a:pt x="1069" y="753"/>
                </a:lnTo>
                <a:lnTo>
                  <a:pt x="1078" y="779"/>
                </a:lnTo>
                <a:lnTo>
                  <a:pt x="1086" y="806"/>
                </a:lnTo>
                <a:lnTo>
                  <a:pt x="1094" y="833"/>
                </a:lnTo>
                <a:lnTo>
                  <a:pt x="1101" y="859"/>
                </a:lnTo>
                <a:lnTo>
                  <a:pt x="1108" y="887"/>
                </a:lnTo>
                <a:lnTo>
                  <a:pt x="1114" y="914"/>
                </a:lnTo>
                <a:lnTo>
                  <a:pt x="1119" y="941"/>
                </a:lnTo>
                <a:lnTo>
                  <a:pt x="1123" y="969"/>
                </a:lnTo>
                <a:lnTo>
                  <a:pt x="1127" y="996"/>
                </a:lnTo>
                <a:lnTo>
                  <a:pt x="1130" y="1024"/>
                </a:lnTo>
                <a:lnTo>
                  <a:pt x="1132" y="1052"/>
                </a:lnTo>
                <a:lnTo>
                  <a:pt x="1134" y="1079"/>
                </a:lnTo>
                <a:lnTo>
                  <a:pt x="1135" y="1107"/>
                </a:lnTo>
                <a:lnTo>
                  <a:pt x="1135" y="1135"/>
                </a:lnTo>
                <a:lnTo>
                  <a:pt x="340" y="1135"/>
                </a:lnTo>
                <a:lnTo>
                  <a:pt x="340" y="1118"/>
                </a:lnTo>
                <a:lnTo>
                  <a:pt x="339" y="1100"/>
                </a:lnTo>
                <a:lnTo>
                  <a:pt x="338" y="1092"/>
                </a:lnTo>
                <a:lnTo>
                  <a:pt x="336" y="1083"/>
                </a:lnTo>
                <a:lnTo>
                  <a:pt x="335" y="1075"/>
                </a:lnTo>
                <a:lnTo>
                  <a:pt x="333" y="1067"/>
                </a:lnTo>
                <a:lnTo>
                  <a:pt x="330" y="1050"/>
                </a:lnTo>
                <a:lnTo>
                  <a:pt x="325" y="1034"/>
                </a:lnTo>
                <a:lnTo>
                  <a:pt x="320" y="1018"/>
                </a:lnTo>
                <a:lnTo>
                  <a:pt x="314" y="1003"/>
                </a:lnTo>
                <a:lnTo>
                  <a:pt x="307" y="988"/>
                </a:lnTo>
                <a:lnTo>
                  <a:pt x="299" y="973"/>
                </a:lnTo>
                <a:lnTo>
                  <a:pt x="291" y="959"/>
                </a:lnTo>
                <a:lnTo>
                  <a:pt x="282" y="945"/>
                </a:lnTo>
                <a:lnTo>
                  <a:pt x="273" y="932"/>
                </a:lnTo>
                <a:lnTo>
                  <a:pt x="263" y="919"/>
                </a:lnTo>
                <a:lnTo>
                  <a:pt x="252" y="906"/>
                </a:lnTo>
                <a:lnTo>
                  <a:pt x="241" y="895"/>
                </a:lnTo>
                <a:lnTo>
                  <a:pt x="229" y="883"/>
                </a:lnTo>
                <a:lnTo>
                  <a:pt x="217" y="873"/>
                </a:lnTo>
                <a:lnTo>
                  <a:pt x="204" y="863"/>
                </a:lnTo>
                <a:lnTo>
                  <a:pt x="190" y="853"/>
                </a:lnTo>
                <a:lnTo>
                  <a:pt x="177" y="844"/>
                </a:lnTo>
                <a:lnTo>
                  <a:pt x="162" y="836"/>
                </a:lnTo>
                <a:lnTo>
                  <a:pt x="148" y="828"/>
                </a:lnTo>
                <a:lnTo>
                  <a:pt x="133" y="822"/>
                </a:lnTo>
                <a:lnTo>
                  <a:pt x="125" y="819"/>
                </a:lnTo>
                <a:lnTo>
                  <a:pt x="117" y="816"/>
                </a:lnTo>
                <a:lnTo>
                  <a:pt x="101" y="810"/>
                </a:lnTo>
                <a:lnTo>
                  <a:pt x="93" y="808"/>
                </a:lnTo>
                <a:lnTo>
                  <a:pt x="85" y="806"/>
                </a:lnTo>
                <a:lnTo>
                  <a:pt x="69" y="802"/>
                </a:lnTo>
                <a:lnTo>
                  <a:pt x="60" y="800"/>
                </a:lnTo>
                <a:lnTo>
                  <a:pt x="52" y="799"/>
                </a:lnTo>
                <a:lnTo>
                  <a:pt x="35" y="797"/>
                </a:lnTo>
                <a:lnTo>
                  <a:pt x="18" y="795"/>
                </a:lnTo>
                <a:lnTo>
                  <a:pt x="0" y="795"/>
                </a:lnTo>
                <a:close/>
              </a:path>
            </a:pathLst>
          </a:custGeom>
          <a:solidFill>
            <a:srgbClr val="F2F2F2"/>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4" name="Freeform 10"/>
          <p:cNvSpPr>
            <a:spLocks noChangeAspect="1"/>
          </p:cNvSpPr>
          <p:nvPr/>
        </p:nvSpPr>
        <p:spPr bwMode="auto">
          <a:xfrm>
            <a:off x="6096462" y="4026512"/>
            <a:ext cx="2439733" cy="2218936"/>
          </a:xfrm>
          <a:custGeom>
            <a:avLst/>
            <a:gdLst/>
            <a:ahLst/>
            <a:cxnLst>
              <a:cxn ang="0">
                <a:pos x="1135" y="0"/>
              </a:cxn>
              <a:cxn ang="0">
                <a:pos x="1134" y="56"/>
              </a:cxn>
              <a:cxn ang="0">
                <a:pos x="1130" y="111"/>
              </a:cxn>
              <a:cxn ang="0">
                <a:pos x="1123" y="166"/>
              </a:cxn>
              <a:cxn ang="0">
                <a:pos x="1113" y="221"/>
              </a:cxn>
              <a:cxn ang="0">
                <a:pos x="1101" y="276"/>
              </a:cxn>
              <a:cxn ang="0">
                <a:pos x="1086" y="329"/>
              </a:cxn>
              <a:cxn ang="0">
                <a:pos x="1069" y="382"/>
              </a:cxn>
              <a:cxn ang="0">
                <a:pos x="1059" y="408"/>
              </a:cxn>
              <a:cxn ang="0">
                <a:pos x="1038" y="460"/>
              </a:cxn>
              <a:cxn ang="0">
                <a:pos x="1014" y="510"/>
              </a:cxn>
              <a:cxn ang="0">
                <a:pos x="988" y="559"/>
              </a:cxn>
              <a:cxn ang="0">
                <a:pos x="960" y="608"/>
              </a:cxn>
              <a:cxn ang="0">
                <a:pos x="929" y="654"/>
              </a:cxn>
              <a:cxn ang="0">
                <a:pos x="896" y="699"/>
              </a:cxn>
              <a:cxn ang="0">
                <a:pos x="860" y="742"/>
              </a:cxn>
              <a:cxn ang="0">
                <a:pos x="832" y="773"/>
              </a:cxn>
              <a:cxn ang="0">
                <a:pos x="803" y="803"/>
              </a:cxn>
              <a:cxn ang="0">
                <a:pos x="763" y="841"/>
              </a:cxn>
              <a:cxn ang="0">
                <a:pos x="721" y="878"/>
              </a:cxn>
              <a:cxn ang="0">
                <a:pos x="677" y="912"/>
              </a:cxn>
              <a:cxn ang="0">
                <a:pos x="631" y="944"/>
              </a:cxn>
              <a:cxn ang="0">
                <a:pos x="584" y="974"/>
              </a:cxn>
              <a:cxn ang="0">
                <a:pos x="535" y="1001"/>
              </a:cxn>
              <a:cxn ang="0">
                <a:pos x="485" y="1026"/>
              </a:cxn>
              <a:cxn ang="0">
                <a:pos x="434" y="1049"/>
              </a:cxn>
              <a:cxn ang="0">
                <a:pos x="382" y="1069"/>
              </a:cxn>
              <a:cxn ang="0">
                <a:pos x="329" y="1086"/>
              </a:cxn>
              <a:cxn ang="0">
                <a:pos x="276" y="1101"/>
              </a:cxn>
              <a:cxn ang="0">
                <a:pos x="222" y="1114"/>
              </a:cxn>
              <a:cxn ang="0">
                <a:pos x="167" y="1123"/>
              </a:cxn>
              <a:cxn ang="0">
                <a:pos x="112" y="1130"/>
              </a:cxn>
              <a:cxn ang="0">
                <a:pos x="56" y="1134"/>
              </a:cxn>
              <a:cxn ang="0">
                <a:pos x="0" y="1135"/>
              </a:cxn>
              <a:cxn ang="0">
                <a:pos x="18" y="340"/>
              </a:cxn>
              <a:cxn ang="0">
                <a:pos x="44" y="338"/>
              </a:cxn>
              <a:cxn ang="0">
                <a:pos x="60" y="335"/>
              </a:cxn>
              <a:cxn ang="0">
                <a:pos x="85" y="330"/>
              </a:cxn>
              <a:cxn ang="0">
                <a:pos x="117" y="320"/>
              </a:cxn>
              <a:cxn ang="0">
                <a:pos x="148" y="307"/>
              </a:cxn>
              <a:cxn ang="0">
                <a:pos x="177" y="291"/>
              </a:cxn>
              <a:cxn ang="0">
                <a:pos x="204" y="273"/>
              </a:cxn>
              <a:cxn ang="0">
                <a:pos x="229" y="252"/>
              </a:cxn>
              <a:cxn ang="0">
                <a:pos x="252" y="229"/>
              </a:cxn>
              <a:cxn ang="0">
                <a:pos x="273" y="204"/>
              </a:cxn>
              <a:cxn ang="0">
                <a:pos x="291" y="176"/>
              </a:cxn>
              <a:cxn ang="0">
                <a:pos x="307" y="148"/>
              </a:cxn>
              <a:cxn ang="0">
                <a:pos x="317" y="125"/>
              </a:cxn>
              <a:cxn ang="0">
                <a:pos x="325" y="101"/>
              </a:cxn>
              <a:cxn ang="0">
                <a:pos x="330" y="85"/>
              </a:cxn>
              <a:cxn ang="0">
                <a:pos x="335" y="60"/>
              </a:cxn>
              <a:cxn ang="0">
                <a:pos x="339" y="35"/>
              </a:cxn>
              <a:cxn ang="0">
                <a:pos x="340" y="0"/>
              </a:cxn>
            </a:cxnLst>
            <a:rect l="0" t="0" r="r" b="b"/>
            <a:pathLst>
              <a:path w="1135" h="1135">
                <a:moveTo>
                  <a:pt x="340" y="0"/>
                </a:moveTo>
                <a:lnTo>
                  <a:pt x="1135" y="0"/>
                </a:lnTo>
                <a:lnTo>
                  <a:pt x="1135" y="28"/>
                </a:lnTo>
                <a:lnTo>
                  <a:pt x="1134" y="56"/>
                </a:lnTo>
                <a:lnTo>
                  <a:pt x="1132" y="84"/>
                </a:lnTo>
                <a:lnTo>
                  <a:pt x="1130" y="111"/>
                </a:lnTo>
                <a:lnTo>
                  <a:pt x="1127" y="139"/>
                </a:lnTo>
                <a:lnTo>
                  <a:pt x="1123" y="166"/>
                </a:lnTo>
                <a:lnTo>
                  <a:pt x="1118" y="194"/>
                </a:lnTo>
                <a:lnTo>
                  <a:pt x="1113" y="221"/>
                </a:lnTo>
                <a:lnTo>
                  <a:pt x="1108" y="249"/>
                </a:lnTo>
                <a:lnTo>
                  <a:pt x="1101" y="276"/>
                </a:lnTo>
                <a:lnTo>
                  <a:pt x="1094" y="302"/>
                </a:lnTo>
                <a:lnTo>
                  <a:pt x="1086" y="329"/>
                </a:lnTo>
                <a:lnTo>
                  <a:pt x="1078" y="356"/>
                </a:lnTo>
                <a:lnTo>
                  <a:pt x="1069" y="382"/>
                </a:lnTo>
                <a:lnTo>
                  <a:pt x="1064" y="395"/>
                </a:lnTo>
                <a:lnTo>
                  <a:pt x="1059" y="408"/>
                </a:lnTo>
                <a:lnTo>
                  <a:pt x="1049" y="434"/>
                </a:lnTo>
                <a:lnTo>
                  <a:pt x="1038" y="460"/>
                </a:lnTo>
                <a:lnTo>
                  <a:pt x="1026" y="485"/>
                </a:lnTo>
                <a:lnTo>
                  <a:pt x="1014" y="510"/>
                </a:lnTo>
                <a:lnTo>
                  <a:pt x="1001" y="535"/>
                </a:lnTo>
                <a:lnTo>
                  <a:pt x="988" y="559"/>
                </a:lnTo>
                <a:lnTo>
                  <a:pt x="974" y="584"/>
                </a:lnTo>
                <a:lnTo>
                  <a:pt x="960" y="608"/>
                </a:lnTo>
                <a:lnTo>
                  <a:pt x="944" y="631"/>
                </a:lnTo>
                <a:lnTo>
                  <a:pt x="929" y="654"/>
                </a:lnTo>
                <a:lnTo>
                  <a:pt x="912" y="677"/>
                </a:lnTo>
                <a:lnTo>
                  <a:pt x="896" y="699"/>
                </a:lnTo>
                <a:lnTo>
                  <a:pt x="878" y="721"/>
                </a:lnTo>
                <a:lnTo>
                  <a:pt x="860" y="742"/>
                </a:lnTo>
                <a:lnTo>
                  <a:pt x="842" y="763"/>
                </a:lnTo>
                <a:lnTo>
                  <a:pt x="832" y="773"/>
                </a:lnTo>
                <a:lnTo>
                  <a:pt x="823" y="783"/>
                </a:lnTo>
                <a:lnTo>
                  <a:pt x="803" y="803"/>
                </a:lnTo>
                <a:lnTo>
                  <a:pt x="783" y="822"/>
                </a:lnTo>
                <a:lnTo>
                  <a:pt x="763" y="841"/>
                </a:lnTo>
                <a:lnTo>
                  <a:pt x="742" y="860"/>
                </a:lnTo>
                <a:lnTo>
                  <a:pt x="721" y="878"/>
                </a:lnTo>
                <a:lnTo>
                  <a:pt x="699" y="895"/>
                </a:lnTo>
                <a:lnTo>
                  <a:pt x="677" y="912"/>
                </a:lnTo>
                <a:lnTo>
                  <a:pt x="654" y="928"/>
                </a:lnTo>
                <a:lnTo>
                  <a:pt x="631" y="944"/>
                </a:lnTo>
                <a:lnTo>
                  <a:pt x="608" y="959"/>
                </a:lnTo>
                <a:lnTo>
                  <a:pt x="584" y="974"/>
                </a:lnTo>
                <a:lnTo>
                  <a:pt x="559" y="988"/>
                </a:lnTo>
                <a:lnTo>
                  <a:pt x="535" y="1001"/>
                </a:lnTo>
                <a:lnTo>
                  <a:pt x="510" y="1014"/>
                </a:lnTo>
                <a:lnTo>
                  <a:pt x="485" y="1026"/>
                </a:lnTo>
                <a:lnTo>
                  <a:pt x="460" y="1038"/>
                </a:lnTo>
                <a:lnTo>
                  <a:pt x="434" y="1049"/>
                </a:lnTo>
                <a:lnTo>
                  <a:pt x="408" y="1059"/>
                </a:lnTo>
                <a:lnTo>
                  <a:pt x="382" y="1069"/>
                </a:lnTo>
                <a:lnTo>
                  <a:pt x="356" y="1078"/>
                </a:lnTo>
                <a:lnTo>
                  <a:pt x="329" y="1086"/>
                </a:lnTo>
                <a:lnTo>
                  <a:pt x="303" y="1094"/>
                </a:lnTo>
                <a:lnTo>
                  <a:pt x="276" y="1101"/>
                </a:lnTo>
                <a:lnTo>
                  <a:pt x="249" y="1108"/>
                </a:lnTo>
                <a:lnTo>
                  <a:pt x="222" y="1114"/>
                </a:lnTo>
                <a:lnTo>
                  <a:pt x="194" y="1119"/>
                </a:lnTo>
                <a:lnTo>
                  <a:pt x="167" y="1123"/>
                </a:lnTo>
                <a:lnTo>
                  <a:pt x="139" y="1127"/>
                </a:lnTo>
                <a:lnTo>
                  <a:pt x="112" y="1130"/>
                </a:lnTo>
                <a:lnTo>
                  <a:pt x="84" y="1132"/>
                </a:lnTo>
                <a:lnTo>
                  <a:pt x="56" y="1134"/>
                </a:lnTo>
                <a:lnTo>
                  <a:pt x="28" y="1135"/>
                </a:lnTo>
                <a:lnTo>
                  <a:pt x="0" y="1135"/>
                </a:lnTo>
                <a:lnTo>
                  <a:pt x="0" y="340"/>
                </a:lnTo>
                <a:lnTo>
                  <a:pt x="18" y="340"/>
                </a:lnTo>
                <a:lnTo>
                  <a:pt x="35" y="339"/>
                </a:lnTo>
                <a:lnTo>
                  <a:pt x="44" y="338"/>
                </a:lnTo>
                <a:lnTo>
                  <a:pt x="52" y="336"/>
                </a:lnTo>
                <a:lnTo>
                  <a:pt x="60" y="335"/>
                </a:lnTo>
                <a:lnTo>
                  <a:pt x="69" y="333"/>
                </a:lnTo>
                <a:lnTo>
                  <a:pt x="85" y="330"/>
                </a:lnTo>
                <a:lnTo>
                  <a:pt x="101" y="325"/>
                </a:lnTo>
                <a:lnTo>
                  <a:pt x="117" y="320"/>
                </a:lnTo>
                <a:lnTo>
                  <a:pt x="133" y="314"/>
                </a:lnTo>
                <a:lnTo>
                  <a:pt x="148" y="307"/>
                </a:lnTo>
                <a:lnTo>
                  <a:pt x="162" y="299"/>
                </a:lnTo>
                <a:lnTo>
                  <a:pt x="177" y="291"/>
                </a:lnTo>
                <a:lnTo>
                  <a:pt x="190" y="282"/>
                </a:lnTo>
                <a:lnTo>
                  <a:pt x="204" y="273"/>
                </a:lnTo>
                <a:lnTo>
                  <a:pt x="217" y="263"/>
                </a:lnTo>
                <a:lnTo>
                  <a:pt x="229" y="252"/>
                </a:lnTo>
                <a:lnTo>
                  <a:pt x="241" y="241"/>
                </a:lnTo>
                <a:lnTo>
                  <a:pt x="252" y="229"/>
                </a:lnTo>
                <a:lnTo>
                  <a:pt x="263" y="216"/>
                </a:lnTo>
                <a:lnTo>
                  <a:pt x="273" y="204"/>
                </a:lnTo>
                <a:lnTo>
                  <a:pt x="282" y="190"/>
                </a:lnTo>
                <a:lnTo>
                  <a:pt x="291" y="176"/>
                </a:lnTo>
                <a:lnTo>
                  <a:pt x="299" y="162"/>
                </a:lnTo>
                <a:lnTo>
                  <a:pt x="307" y="148"/>
                </a:lnTo>
                <a:lnTo>
                  <a:pt x="314" y="133"/>
                </a:lnTo>
                <a:lnTo>
                  <a:pt x="317" y="125"/>
                </a:lnTo>
                <a:lnTo>
                  <a:pt x="320" y="117"/>
                </a:lnTo>
                <a:lnTo>
                  <a:pt x="325" y="101"/>
                </a:lnTo>
                <a:lnTo>
                  <a:pt x="328" y="93"/>
                </a:lnTo>
                <a:lnTo>
                  <a:pt x="330" y="85"/>
                </a:lnTo>
                <a:lnTo>
                  <a:pt x="333" y="69"/>
                </a:lnTo>
                <a:lnTo>
                  <a:pt x="335" y="60"/>
                </a:lnTo>
                <a:lnTo>
                  <a:pt x="336" y="52"/>
                </a:lnTo>
                <a:lnTo>
                  <a:pt x="339" y="35"/>
                </a:lnTo>
                <a:lnTo>
                  <a:pt x="340" y="18"/>
                </a:lnTo>
                <a:lnTo>
                  <a:pt x="340" y="0"/>
                </a:lnTo>
                <a:close/>
              </a:path>
            </a:pathLst>
          </a:custGeom>
          <a:solidFill>
            <a:srgbClr val="CCCBCD"/>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6" name="Freeform 12"/>
          <p:cNvSpPr>
            <a:spLocks noChangeAspect="1"/>
          </p:cNvSpPr>
          <p:nvPr/>
        </p:nvSpPr>
        <p:spPr bwMode="auto">
          <a:xfrm>
            <a:off x="3493468" y="1678449"/>
            <a:ext cx="2439733" cy="2218936"/>
          </a:xfrm>
          <a:custGeom>
            <a:avLst/>
            <a:gdLst/>
            <a:ahLst/>
            <a:cxnLst>
              <a:cxn ang="0">
                <a:pos x="0" y="1135"/>
              </a:cxn>
              <a:cxn ang="0">
                <a:pos x="2" y="1080"/>
              </a:cxn>
              <a:cxn ang="0">
                <a:pos x="6" y="1024"/>
              </a:cxn>
              <a:cxn ang="0">
                <a:pos x="13" y="969"/>
              </a:cxn>
              <a:cxn ang="0">
                <a:pos x="22" y="914"/>
              </a:cxn>
              <a:cxn ang="0">
                <a:pos x="34" y="860"/>
              </a:cxn>
              <a:cxn ang="0">
                <a:pos x="49" y="806"/>
              </a:cxn>
              <a:cxn ang="0">
                <a:pos x="67" y="753"/>
              </a:cxn>
              <a:cxn ang="0">
                <a:pos x="76" y="727"/>
              </a:cxn>
              <a:cxn ang="0">
                <a:pos x="98" y="676"/>
              </a:cxn>
              <a:cxn ang="0">
                <a:pos x="121" y="625"/>
              </a:cxn>
              <a:cxn ang="0">
                <a:pos x="147" y="576"/>
              </a:cxn>
              <a:cxn ang="0">
                <a:pos x="176" y="527"/>
              </a:cxn>
              <a:cxn ang="0">
                <a:pos x="207" y="481"/>
              </a:cxn>
              <a:cxn ang="0">
                <a:pos x="240" y="436"/>
              </a:cxn>
              <a:cxn ang="0">
                <a:pos x="275" y="393"/>
              </a:cxn>
              <a:cxn ang="0">
                <a:pos x="303" y="362"/>
              </a:cxn>
              <a:cxn ang="0">
                <a:pos x="332" y="332"/>
              </a:cxn>
              <a:cxn ang="0">
                <a:pos x="373" y="294"/>
              </a:cxn>
              <a:cxn ang="0">
                <a:pos x="415" y="258"/>
              </a:cxn>
              <a:cxn ang="0">
                <a:pos x="459" y="223"/>
              </a:cxn>
              <a:cxn ang="0">
                <a:pos x="504" y="191"/>
              </a:cxn>
              <a:cxn ang="0">
                <a:pos x="551" y="162"/>
              </a:cxn>
              <a:cxn ang="0">
                <a:pos x="601" y="134"/>
              </a:cxn>
              <a:cxn ang="0">
                <a:pos x="650" y="109"/>
              </a:cxn>
              <a:cxn ang="0">
                <a:pos x="701" y="87"/>
              </a:cxn>
              <a:cxn ang="0">
                <a:pos x="753" y="67"/>
              </a:cxn>
              <a:cxn ang="0">
                <a:pos x="806" y="49"/>
              </a:cxn>
              <a:cxn ang="0">
                <a:pos x="860" y="34"/>
              </a:cxn>
              <a:cxn ang="0">
                <a:pos x="914" y="22"/>
              </a:cxn>
              <a:cxn ang="0">
                <a:pos x="969" y="12"/>
              </a:cxn>
              <a:cxn ang="0">
                <a:pos x="1024" y="5"/>
              </a:cxn>
              <a:cxn ang="0">
                <a:pos x="1079" y="1"/>
              </a:cxn>
              <a:cxn ang="0">
                <a:pos x="1135" y="0"/>
              </a:cxn>
              <a:cxn ang="0">
                <a:pos x="1118" y="795"/>
              </a:cxn>
              <a:cxn ang="0">
                <a:pos x="1092" y="798"/>
              </a:cxn>
              <a:cxn ang="0">
                <a:pos x="1075" y="800"/>
              </a:cxn>
              <a:cxn ang="0">
                <a:pos x="1050" y="806"/>
              </a:cxn>
              <a:cxn ang="0">
                <a:pos x="1018" y="816"/>
              </a:cxn>
              <a:cxn ang="0">
                <a:pos x="988" y="829"/>
              </a:cxn>
              <a:cxn ang="0">
                <a:pos x="959" y="844"/>
              </a:cxn>
              <a:cxn ang="0">
                <a:pos x="932" y="863"/>
              </a:cxn>
              <a:cxn ang="0">
                <a:pos x="906" y="883"/>
              </a:cxn>
              <a:cxn ang="0">
                <a:pos x="883" y="906"/>
              </a:cxn>
              <a:cxn ang="0">
                <a:pos x="863" y="932"/>
              </a:cxn>
              <a:cxn ang="0">
                <a:pos x="844" y="959"/>
              </a:cxn>
              <a:cxn ang="0">
                <a:pos x="829" y="988"/>
              </a:cxn>
              <a:cxn ang="0">
                <a:pos x="819" y="1010"/>
              </a:cxn>
              <a:cxn ang="0">
                <a:pos x="810" y="1034"/>
              </a:cxn>
              <a:cxn ang="0">
                <a:pos x="806" y="1050"/>
              </a:cxn>
              <a:cxn ang="0">
                <a:pos x="800" y="1075"/>
              </a:cxn>
              <a:cxn ang="0">
                <a:pos x="797" y="1100"/>
              </a:cxn>
              <a:cxn ang="0">
                <a:pos x="795" y="1135"/>
              </a:cxn>
            </a:cxnLst>
            <a:rect l="0" t="0" r="r" b="b"/>
            <a:pathLst>
              <a:path w="1135" h="1135">
                <a:moveTo>
                  <a:pt x="795" y="1135"/>
                </a:moveTo>
                <a:lnTo>
                  <a:pt x="0" y="1135"/>
                </a:lnTo>
                <a:lnTo>
                  <a:pt x="1" y="1107"/>
                </a:lnTo>
                <a:lnTo>
                  <a:pt x="2" y="1080"/>
                </a:lnTo>
                <a:lnTo>
                  <a:pt x="3" y="1052"/>
                </a:lnTo>
                <a:lnTo>
                  <a:pt x="6" y="1024"/>
                </a:lnTo>
                <a:lnTo>
                  <a:pt x="9" y="996"/>
                </a:lnTo>
                <a:lnTo>
                  <a:pt x="13" y="969"/>
                </a:lnTo>
                <a:lnTo>
                  <a:pt x="17" y="941"/>
                </a:lnTo>
                <a:lnTo>
                  <a:pt x="22" y="914"/>
                </a:lnTo>
                <a:lnTo>
                  <a:pt x="28" y="887"/>
                </a:lnTo>
                <a:lnTo>
                  <a:pt x="34" y="860"/>
                </a:lnTo>
                <a:lnTo>
                  <a:pt x="41" y="833"/>
                </a:lnTo>
                <a:lnTo>
                  <a:pt x="49" y="806"/>
                </a:lnTo>
                <a:lnTo>
                  <a:pt x="58" y="780"/>
                </a:lnTo>
                <a:lnTo>
                  <a:pt x="67" y="753"/>
                </a:lnTo>
                <a:lnTo>
                  <a:pt x="71" y="740"/>
                </a:lnTo>
                <a:lnTo>
                  <a:pt x="76" y="727"/>
                </a:lnTo>
                <a:lnTo>
                  <a:pt x="87" y="701"/>
                </a:lnTo>
                <a:lnTo>
                  <a:pt x="98" y="676"/>
                </a:lnTo>
                <a:lnTo>
                  <a:pt x="109" y="650"/>
                </a:lnTo>
                <a:lnTo>
                  <a:pt x="121" y="625"/>
                </a:lnTo>
                <a:lnTo>
                  <a:pt x="134" y="601"/>
                </a:lnTo>
                <a:lnTo>
                  <a:pt x="147" y="576"/>
                </a:lnTo>
                <a:lnTo>
                  <a:pt x="161" y="551"/>
                </a:lnTo>
                <a:lnTo>
                  <a:pt x="176" y="527"/>
                </a:lnTo>
                <a:lnTo>
                  <a:pt x="191" y="504"/>
                </a:lnTo>
                <a:lnTo>
                  <a:pt x="207" y="481"/>
                </a:lnTo>
                <a:lnTo>
                  <a:pt x="223" y="459"/>
                </a:lnTo>
                <a:lnTo>
                  <a:pt x="240" y="436"/>
                </a:lnTo>
                <a:lnTo>
                  <a:pt x="257" y="415"/>
                </a:lnTo>
                <a:lnTo>
                  <a:pt x="275" y="393"/>
                </a:lnTo>
                <a:lnTo>
                  <a:pt x="294" y="373"/>
                </a:lnTo>
                <a:lnTo>
                  <a:pt x="303" y="362"/>
                </a:lnTo>
                <a:lnTo>
                  <a:pt x="313" y="352"/>
                </a:lnTo>
                <a:lnTo>
                  <a:pt x="332" y="332"/>
                </a:lnTo>
                <a:lnTo>
                  <a:pt x="352" y="313"/>
                </a:lnTo>
                <a:lnTo>
                  <a:pt x="373" y="294"/>
                </a:lnTo>
                <a:lnTo>
                  <a:pt x="393" y="276"/>
                </a:lnTo>
                <a:lnTo>
                  <a:pt x="415" y="258"/>
                </a:lnTo>
                <a:lnTo>
                  <a:pt x="437" y="240"/>
                </a:lnTo>
                <a:lnTo>
                  <a:pt x="459" y="223"/>
                </a:lnTo>
                <a:lnTo>
                  <a:pt x="481" y="207"/>
                </a:lnTo>
                <a:lnTo>
                  <a:pt x="504" y="191"/>
                </a:lnTo>
                <a:lnTo>
                  <a:pt x="528" y="176"/>
                </a:lnTo>
                <a:lnTo>
                  <a:pt x="551" y="162"/>
                </a:lnTo>
                <a:lnTo>
                  <a:pt x="576" y="148"/>
                </a:lnTo>
                <a:lnTo>
                  <a:pt x="601" y="134"/>
                </a:lnTo>
                <a:lnTo>
                  <a:pt x="625" y="121"/>
                </a:lnTo>
                <a:lnTo>
                  <a:pt x="650" y="109"/>
                </a:lnTo>
                <a:lnTo>
                  <a:pt x="676" y="98"/>
                </a:lnTo>
                <a:lnTo>
                  <a:pt x="701" y="87"/>
                </a:lnTo>
                <a:lnTo>
                  <a:pt x="727" y="76"/>
                </a:lnTo>
                <a:lnTo>
                  <a:pt x="753" y="67"/>
                </a:lnTo>
                <a:lnTo>
                  <a:pt x="779" y="57"/>
                </a:lnTo>
                <a:lnTo>
                  <a:pt x="806" y="49"/>
                </a:lnTo>
                <a:lnTo>
                  <a:pt x="833" y="41"/>
                </a:lnTo>
                <a:lnTo>
                  <a:pt x="860" y="34"/>
                </a:lnTo>
                <a:lnTo>
                  <a:pt x="887" y="28"/>
                </a:lnTo>
                <a:lnTo>
                  <a:pt x="914" y="22"/>
                </a:lnTo>
                <a:lnTo>
                  <a:pt x="941" y="17"/>
                </a:lnTo>
                <a:lnTo>
                  <a:pt x="969" y="12"/>
                </a:lnTo>
                <a:lnTo>
                  <a:pt x="996" y="8"/>
                </a:lnTo>
                <a:lnTo>
                  <a:pt x="1024" y="5"/>
                </a:lnTo>
                <a:lnTo>
                  <a:pt x="1052" y="3"/>
                </a:lnTo>
                <a:lnTo>
                  <a:pt x="1079" y="1"/>
                </a:lnTo>
                <a:lnTo>
                  <a:pt x="1107" y="1"/>
                </a:lnTo>
                <a:lnTo>
                  <a:pt x="1135" y="0"/>
                </a:lnTo>
                <a:lnTo>
                  <a:pt x="1135" y="795"/>
                </a:lnTo>
                <a:lnTo>
                  <a:pt x="1118" y="795"/>
                </a:lnTo>
                <a:lnTo>
                  <a:pt x="1100" y="797"/>
                </a:lnTo>
                <a:lnTo>
                  <a:pt x="1092" y="798"/>
                </a:lnTo>
                <a:lnTo>
                  <a:pt x="1083" y="799"/>
                </a:lnTo>
                <a:lnTo>
                  <a:pt x="1075" y="800"/>
                </a:lnTo>
                <a:lnTo>
                  <a:pt x="1067" y="802"/>
                </a:lnTo>
                <a:lnTo>
                  <a:pt x="1050" y="806"/>
                </a:lnTo>
                <a:lnTo>
                  <a:pt x="1034" y="810"/>
                </a:lnTo>
                <a:lnTo>
                  <a:pt x="1018" y="816"/>
                </a:lnTo>
                <a:lnTo>
                  <a:pt x="1003" y="822"/>
                </a:lnTo>
                <a:lnTo>
                  <a:pt x="988" y="829"/>
                </a:lnTo>
                <a:lnTo>
                  <a:pt x="973" y="836"/>
                </a:lnTo>
                <a:lnTo>
                  <a:pt x="959" y="844"/>
                </a:lnTo>
                <a:lnTo>
                  <a:pt x="945" y="853"/>
                </a:lnTo>
                <a:lnTo>
                  <a:pt x="932" y="863"/>
                </a:lnTo>
                <a:lnTo>
                  <a:pt x="919" y="873"/>
                </a:lnTo>
                <a:lnTo>
                  <a:pt x="906" y="883"/>
                </a:lnTo>
                <a:lnTo>
                  <a:pt x="895" y="895"/>
                </a:lnTo>
                <a:lnTo>
                  <a:pt x="883" y="906"/>
                </a:lnTo>
                <a:lnTo>
                  <a:pt x="873" y="919"/>
                </a:lnTo>
                <a:lnTo>
                  <a:pt x="863" y="932"/>
                </a:lnTo>
                <a:lnTo>
                  <a:pt x="853" y="945"/>
                </a:lnTo>
                <a:lnTo>
                  <a:pt x="844" y="959"/>
                </a:lnTo>
                <a:lnTo>
                  <a:pt x="836" y="973"/>
                </a:lnTo>
                <a:lnTo>
                  <a:pt x="829" y="988"/>
                </a:lnTo>
                <a:lnTo>
                  <a:pt x="822" y="1003"/>
                </a:lnTo>
                <a:lnTo>
                  <a:pt x="819" y="1010"/>
                </a:lnTo>
                <a:lnTo>
                  <a:pt x="816" y="1018"/>
                </a:lnTo>
                <a:lnTo>
                  <a:pt x="810" y="1034"/>
                </a:lnTo>
                <a:lnTo>
                  <a:pt x="808" y="1042"/>
                </a:lnTo>
                <a:lnTo>
                  <a:pt x="806" y="1050"/>
                </a:lnTo>
                <a:lnTo>
                  <a:pt x="802" y="1067"/>
                </a:lnTo>
                <a:lnTo>
                  <a:pt x="800" y="1075"/>
                </a:lnTo>
                <a:lnTo>
                  <a:pt x="799" y="1083"/>
                </a:lnTo>
                <a:lnTo>
                  <a:pt x="797" y="1100"/>
                </a:lnTo>
                <a:lnTo>
                  <a:pt x="795" y="1118"/>
                </a:lnTo>
                <a:lnTo>
                  <a:pt x="795" y="1135"/>
                </a:lnTo>
                <a:close/>
              </a:path>
            </a:pathLst>
          </a:custGeom>
          <a:solidFill>
            <a:srgbClr val="7F7E82"/>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47" name="Text Box 13"/>
          <p:cNvSpPr txBox="1">
            <a:spLocks noChangeArrowheads="1"/>
          </p:cNvSpPr>
          <p:nvPr/>
        </p:nvSpPr>
        <p:spPr bwMode="auto">
          <a:xfrm>
            <a:off x="4174178" y="2502358"/>
            <a:ext cx="1386516" cy="609639"/>
          </a:xfrm>
          <a:prstGeom prst="rect">
            <a:avLst/>
          </a:prstGeom>
          <a:noFill/>
          <a:ln w="12700">
            <a:solidFill>
              <a:srgbClr val="7F7E82"/>
            </a:solid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smtClean="0">
                <a:solidFill>
                  <a:srgbClr val="FFFFFF"/>
                </a:solidFill>
                <a:cs typeface="Arial" charset="0"/>
              </a:rPr>
              <a:t>Not leaving it all for the exit survey</a:t>
            </a:r>
            <a:endParaRPr lang="en-CA" sz="1300" b="1" kern="0" dirty="0">
              <a:solidFill>
                <a:srgbClr val="FFFFFF"/>
              </a:solidFill>
              <a:cs typeface="Arial" charset="0"/>
            </a:endParaRPr>
          </a:p>
        </p:txBody>
      </p:sp>
      <p:sp>
        <p:nvSpPr>
          <p:cNvPr id="48" name="Text Box 14"/>
          <p:cNvSpPr txBox="1">
            <a:spLocks noChangeArrowheads="1"/>
          </p:cNvSpPr>
          <p:nvPr/>
        </p:nvSpPr>
        <p:spPr bwMode="auto">
          <a:xfrm>
            <a:off x="6519413" y="2521926"/>
            <a:ext cx="1267308"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smtClean="0">
                <a:solidFill>
                  <a:srgbClr val="000000"/>
                </a:solidFill>
                <a:cs typeface="Arial" charset="0"/>
              </a:rPr>
              <a:t>Engaging former </a:t>
            </a:r>
            <a:r>
              <a:rPr lang="en-CA" sz="1300" b="1" kern="0" dirty="0">
                <a:solidFill>
                  <a:srgbClr val="000000"/>
                </a:solidFill>
                <a:cs typeface="Arial" charset="0"/>
              </a:rPr>
              <a:t>e</a:t>
            </a:r>
            <a:r>
              <a:rPr lang="en-CA" sz="1300" b="1" kern="0" dirty="0" smtClean="0">
                <a:solidFill>
                  <a:srgbClr val="000000"/>
                </a:solidFill>
                <a:cs typeface="Arial" charset="0"/>
              </a:rPr>
              <a:t>mployees</a:t>
            </a:r>
            <a:endParaRPr lang="en-CA" sz="1300" b="1" kern="0" dirty="0">
              <a:solidFill>
                <a:srgbClr val="000000"/>
              </a:solidFill>
              <a:cs typeface="Arial" charset="0"/>
            </a:endParaRPr>
          </a:p>
        </p:txBody>
      </p:sp>
      <p:sp>
        <p:nvSpPr>
          <p:cNvPr id="50" name="Text Box 16"/>
          <p:cNvSpPr txBox="1">
            <a:spLocks noChangeArrowheads="1"/>
          </p:cNvSpPr>
          <p:nvPr/>
        </p:nvSpPr>
        <p:spPr bwMode="auto">
          <a:xfrm>
            <a:off x="6436490" y="4717506"/>
            <a:ext cx="1456304"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smtClean="0">
                <a:solidFill>
                  <a:srgbClr val="000000"/>
                </a:solidFill>
                <a:cs typeface="Arial" charset="0"/>
              </a:rPr>
              <a:t>Increasing people analytics</a:t>
            </a:r>
            <a:endParaRPr lang="en-CA" sz="1300" b="1" kern="0" dirty="0">
              <a:solidFill>
                <a:srgbClr val="000000"/>
              </a:solidFill>
              <a:cs typeface="Arial" charset="0"/>
            </a:endParaRPr>
          </a:p>
        </p:txBody>
      </p:sp>
      <p:sp>
        <p:nvSpPr>
          <p:cNvPr id="51" name="Freeform 16"/>
          <p:cNvSpPr>
            <a:spLocks noEditPoints="1"/>
          </p:cNvSpPr>
          <p:nvPr/>
        </p:nvSpPr>
        <p:spPr bwMode="auto">
          <a:xfrm>
            <a:off x="5640640" y="3617106"/>
            <a:ext cx="734104" cy="735327"/>
          </a:xfrm>
          <a:custGeom>
            <a:avLst/>
            <a:gdLst>
              <a:gd name="T0" fmla="*/ 366 w 600"/>
              <a:gd name="T1" fmla="*/ 281 h 601"/>
              <a:gd name="T2" fmla="*/ 370 w 600"/>
              <a:gd name="T3" fmla="*/ 271 h 601"/>
              <a:gd name="T4" fmla="*/ 381 w 600"/>
              <a:gd name="T5" fmla="*/ 238 h 601"/>
              <a:gd name="T6" fmla="*/ 386 w 600"/>
              <a:gd name="T7" fmla="*/ 205 h 601"/>
              <a:gd name="T8" fmla="*/ 385 w 600"/>
              <a:gd name="T9" fmla="*/ 175 h 601"/>
              <a:gd name="T10" fmla="*/ 372 w 600"/>
              <a:gd name="T11" fmla="*/ 121 h 601"/>
              <a:gd name="T12" fmla="*/ 343 w 600"/>
              <a:gd name="T13" fmla="*/ 71 h 601"/>
              <a:gd name="T14" fmla="*/ 315 w 600"/>
              <a:gd name="T15" fmla="*/ 44 h 601"/>
              <a:gd name="T16" fmla="*/ 266 w 600"/>
              <a:gd name="T17" fmla="*/ 14 h 601"/>
              <a:gd name="T18" fmla="*/ 211 w 600"/>
              <a:gd name="T19" fmla="*/ 1 h 601"/>
              <a:gd name="T20" fmla="*/ 174 w 600"/>
              <a:gd name="T21" fmla="*/ 1 h 601"/>
              <a:gd name="T22" fmla="*/ 120 w 600"/>
              <a:gd name="T23" fmla="*/ 14 h 601"/>
              <a:gd name="T24" fmla="*/ 72 w 600"/>
              <a:gd name="T25" fmla="*/ 44 h 601"/>
              <a:gd name="T26" fmla="*/ 43 w 600"/>
              <a:gd name="T27" fmla="*/ 71 h 601"/>
              <a:gd name="T28" fmla="*/ 14 w 600"/>
              <a:gd name="T29" fmla="*/ 121 h 601"/>
              <a:gd name="T30" fmla="*/ 1 w 600"/>
              <a:gd name="T31" fmla="*/ 175 h 601"/>
              <a:gd name="T32" fmla="*/ 1 w 600"/>
              <a:gd name="T33" fmla="*/ 212 h 601"/>
              <a:gd name="T34" fmla="*/ 14 w 600"/>
              <a:gd name="T35" fmla="*/ 266 h 601"/>
              <a:gd name="T36" fmla="*/ 43 w 600"/>
              <a:gd name="T37" fmla="*/ 316 h 601"/>
              <a:gd name="T38" fmla="*/ 72 w 600"/>
              <a:gd name="T39" fmla="*/ 343 h 601"/>
              <a:gd name="T40" fmla="*/ 120 w 600"/>
              <a:gd name="T41" fmla="*/ 373 h 601"/>
              <a:gd name="T42" fmla="*/ 174 w 600"/>
              <a:gd name="T43" fmla="*/ 386 h 601"/>
              <a:gd name="T44" fmla="*/ 193 w 600"/>
              <a:gd name="T45" fmla="*/ 387 h 601"/>
              <a:gd name="T46" fmla="*/ 226 w 600"/>
              <a:gd name="T47" fmla="*/ 384 h 601"/>
              <a:gd name="T48" fmla="*/ 259 w 600"/>
              <a:gd name="T49" fmla="*/ 375 h 601"/>
              <a:gd name="T50" fmla="*/ 280 w 600"/>
              <a:gd name="T51" fmla="*/ 366 h 601"/>
              <a:gd name="T52" fmla="*/ 511 w 600"/>
              <a:gd name="T53" fmla="*/ 595 h 601"/>
              <a:gd name="T54" fmla="*/ 538 w 600"/>
              <a:gd name="T55" fmla="*/ 600 h 601"/>
              <a:gd name="T56" fmla="*/ 565 w 600"/>
              <a:gd name="T57" fmla="*/ 588 h 601"/>
              <a:gd name="T58" fmla="*/ 580 w 600"/>
              <a:gd name="T59" fmla="*/ 574 h 601"/>
              <a:gd name="T60" fmla="*/ 597 w 600"/>
              <a:gd name="T61" fmla="*/ 548 h 601"/>
              <a:gd name="T62" fmla="*/ 598 w 600"/>
              <a:gd name="T63" fmla="*/ 520 h 601"/>
              <a:gd name="T64" fmla="*/ 587 w 600"/>
              <a:gd name="T65" fmla="*/ 502 h 601"/>
              <a:gd name="T66" fmla="*/ 180 w 600"/>
              <a:gd name="T67" fmla="*/ 332 h 601"/>
              <a:gd name="T68" fmla="*/ 141 w 600"/>
              <a:gd name="T69" fmla="*/ 322 h 601"/>
              <a:gd name="T70" fmla="*/ 105 w 600"/>
              <a:gd name="T71" fmla="*/ 301 h 601"/>
              <a:gd name="T72" fmla="*/ 86 w 600"/>
              <a:gd name="T73" fmla="*/ 281 h 601"/>
              <a:gd name="T74" fmla="*/ 64 w 600"/>
              <a:gd name="T75" fmla="*/ 245 h 601"/>
              <a:gd name="T76" fmla="*/ 55 w 600"/>
              <a:gd name="T77" fmla="*/ 207 h 601"/>
              <a:gd name="T78" fmla="*/ 55 w 600"/>
              <a:gd name="T79" fmla="*/ 180 h 601"/>
              <a:gd name="T80" fmla="*/ 64 w 600"/>
              <a:gd name="T81" fmla="*/ 141 h 601"/>
              <a:gd name="T82" fmla="*/ 86 w 600"/>
              <a:gd name="T83" fmla="*/ 106 h 601"/>
              <a:gd name="T84" fmla="*/ 105 w 600"/>
              <a:gd name="T85" fmla="*/ 85 h 601"/>
              <a:gd name="T86" fmla="*/ 141 w 600"/>
              <a:gd name="T87" fmla="*/ 65 h 601"/>
              <a:gd name="T88" fmla="*/ 180 w 600"/>
              <a:gd name="T89" fmla="*/ 56 h 601"/>
              <a:gd name="T90" fmla="*/ 206 w 600"/>
              <a:gd name="T91" fmla="*/ 56 h 601"/>
              <a:gd name="T92" fmla="*/ 246 w 600"/>
              <a:gd name="T93" fmla="*/ 65 h 601"/>
              <a:gd name="T94" fmla="*/ 280 w 600"/>
              <a:gd name="T95" fmla="*/ 85 h 601"/>
              <a:gd name="T96" fmla="*/ 301 w 600"/>
              <a:gd name="T97" fmla="*/ 106 h 601"/>
              <a:gd name="T98" fmla="*/ 321 w 600"/>
              <a:gd name="T99" fmla="*/ 141 h 601"/>
              <a:gd name="T100" fmla="*/ 331 w 600"/>
              <a:gd name="T101" fmla="*/ 180 h 601"/>
              <a:gd name="T102" fmla="*/ 331 w 600"/>
              <a:gd name="T103" fmla="*/ 207 h 601"/>
              <a:gd name="T104" fmla="*/ 321 w 600"/>
              <a:gd name="T105" fmla="*/ 245 h 601"/>
              <a:gd name="T106" fmla="*/ 301 w 600"/>
              <a:gd name="T107" fmla="*/ 281 h 601"/>
              <a:gd name="T108" fmla="*/ 280 w 600"/>
              <a:gd name="T109" fmla="*/ 301 h 601"/>
              <a:gd name="T110" fmla="*/ 245 w 600"/>
              <a:gd name="T111" fmla="*/ 322 h 601"/>
              <a:gd name="T112" fmla="*/ 206 w 600"/>
              <a:gd name="T113" fmla="*/ 3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601">
                <a:moveTo>
                  <a:pt x="587" y="502"/>
                </a:moveTo>
                <a:lnTo>
                  <a:pt x="366" y="281"/>
                </a:lnTo>
                <a:lnTo>
                  <a:pt x="366" y="281"/>
                </a:lnTo>
                <a:lnTo>
                  <a:pt x="365" y="281"/>
                </a:lnTo>
                <a:lnTo>
                  <a:pt x="365" y="281"/>
                </a:lnTo>
                <a:lnTo>
                  <a:pt x="370" y="271"/>
                </a:lnTo>
                <a:lnTo>
                  <a:pt x="374" y="260"/>
                </a:lnTo>
                <a:lnTo>
                  <a:pt x="378" y="249"/>
                </a:lnTo>
                <a:lnTo>
                  <a:pt x="381" y="238"/>
                </a:lnTo>
                <a:lnTo>
                  <a:pt x="383" y="227"/>
                </a:lnTo>
                <a:lnTo>
                  <a:pt x="385" y="216"/>
                </a:lnTo>
                <a:lnTo>
                  <a:pt x="386" y="205"/>
                </a:lnTo>
                <a:lnTo>
                  <a:pt x="386" y="193"/>
                </a:lnTo>
                <a:lnTo>
                  <a:pt x="386" y="193"/>
                </a:lnTo>
                <a:lnTo>
                  <a:pt x="385" y="175"/>
                </a:lnTo>
                <a:lnTo>
                  <a:pt x="383" y="157"/>
                </a:lnTo>
                <a:lnTo>
                  <a:pt x="378" y="138"/>
                </a:lnTo>
                <a:lnTo>
                  <a:pt x="372" y="121"/>
                </a:lnTo>
                <a:lnTo>
                  <a:pt x="364" y="104"/>
                </a:lnTo>
                <a:lnTo>
                  <a:pt x="355" y="87"/>
                </a:lnTo>
                <a:lnTo>
                  <a:pt x="343" y="71"/>
                </a:lnTo>
                <a:lnTo>
                  <a:pt x="329" y="57"/>
                </a:lnTo>
                <a:lnTo>
                  <a:pt x="329" y="57"/>
                </a:lnTo>
                <a:lnTo>
                  <a:pt x="315" y="44"/>
                </a:lnTo>
                <a:lnTo>
                  <a:pt x="300" y="32"/>
                </a:lnTo>
                <a:lnTo>
                  <a:pt x="282" y="22"/>
                </a:lnTo>
                <a:lnTo>
                  <a:pt x="266" y="14"/>
                </a:lnTo>
                <a:lnTo>
                  <a:pt x="248" y="8"/>
                </a:lnTo>
                <a:lnTo>
                  <a:pt x="229" y="4"/>
                </a:lnTo>
                <a:lnTo>
                  <a:pt x="211" y="1"/>
                </a:lnTo>
                <a:lnTo>
                  <a:pt x="193" y="0"/>
                </a:lnTo>
                <a:lnTo>
                  <a:pt x="193" y="0"/>
                </a:lnTo>
                <a:lnTo>
                  <a:pt x="174" y="1"/>
                </a:lnTo>
                <a:lnTo>
                  <a:pt x="156" y="4"/>
                </a:lnTo>
                <a:lnTo>
                  <a:pt x="138" y="8"/>
                </a:lnTo>
                <a:lnTo>
                  <a:pt x="120" y="14"/>
                </a:lnTo>
                <a:lnTo>
                  <a:pt x="103" y="22"/>
                </a:lnTo>
                <a:lnTo>
                  <a:pt x="87" y="32"/>
                </a:lnTo>
                <a:lnTo>
                  <a:pt x="72" y="44"/>
                </a:lnTo>
                <a:lnTo>
                  <a:pt x="56" y="57"/>
                </a:lnTo>
                <a:lnTo>
                  <a:pt x="56" y="57"/>
                </a:lnTo>
                <a:lnTo>
                  <a:pt x="43" y="71"/>
                </a:lnTo>
                <a:lnTo>
                  <a:pt x="32" y="87"/>
                </a:lnTo>
                <a:lnTo>
                  <a:pt x="22" y="104"/>
                </a:lnTo>
                <a:lnTo>
                  <a:pt x="14" y="121"/>
                </a:lnTo>
                <a:lnTo>
                  <a:pt x="7" y="138"/>
                </a:lnTo>
                <a:lnTo>
                  <a:pt x="3" y="157"/>
                </a:lnTo>
                <a:lnTo>
                  <a:pt x="1" y="175"/>
                </a:lnTo>
                <a:lnTo>
                  <a:pt x="0" y="193"/>
                </a:lnTo>
                <a:lnTo>
                  <a:pt x="0" y="193"/>
                </a:lnTo>
                <a:lnTo>
                  <a:pt x="1" y="212"/>
                </a:lnTo>
                <a:lnTo>
                  <a:pt x="3" y="230"/>
                </a:lnTo>
                <a:lnTo>
                  <a:pt x="7" y="248"/>
                </a:lnTo>
                <a:lnTo>
                  <a:pt x="14" y="266"/>
                </a:lnTo>
                <a:lnTo>
                  <a:pt x="22" y="283"/>
                </a:lnTo>
                <a:lnTo>
                  <a:pt x="32" y="300"/>
                </a:lnTo>
                <a:lnTo>
                  <a:pt x="43" y="316"/>
                </a:lnTo>
                <a:lnTo>
                  <a:pt x="56" y="330"/>
                </a:lnTo>
                <a:lnTo>
                  <a:pt x="56" y="330"/>
                </a:lnTo>
                <a:lnTo>
                  <a:pt x="72" y="343"/>
                </a:lnTo>
                <a:lnTo>
                  <a:pt x="87" y="355"/>
                </a:lnTo>
                <a:lnTo>
                  <a:pt x="103" y="365"/>
                </a:lnTo>
                <a:lnTo>
                  <a:pt x="120" y="373"/>
                </a:lnTo>
                <a:lnTo>
                  <a:pt x="138" y="379"/>
                </a:lnTo>
                <a:lnTo>
                  <a:pt x="156" y="383"/>
                </a:lnTo>
                <a:lnTo>
                  <a:pt x="174" y="386"/>
                </a:lnTo>
                <a:lnTo>
                  <a:pt x="193" y="387"/>
                </a:lnTo>
                <a:lnTo>
                  <a:pt x="193" y="387"/>
                </a:lnTo>
                <a:lnTo>
                  <a:pt x="193" y="387"/>
                </a:lnTo>
                <a:lnTo>
                  <a:pt x="204" y="386"/>
                </a:lnTo>
                <a:lnTo>
                  <a:pt x="215" y="385"/>
                </a:lnTo>
                <a:lnTo>
                  <a:pt x="226" y="384"/>
                </a:lnTo>
                <a:lnTo>
                  <a:pt x="238" y="382"/>
                </a:lnTo>
                <a:lnTo>
                  <a:pt x="249" y="379"/>
                </a:lnTo>
                <a:lnTo>
                  <a:pt x="259" y="375"/>
                </a:lnTo>
                <a:lnTo>
                  <a:pt x="270" y="371"/>
                </a:lnTo>
                <a:lnTo>
                  <a:pt x="280" y="366"/>
                </a:lnTo>
                <a:lnTo>
                  <a:pt x="280" y="366"/>
                </a:lnTo>
                <a:lnTo>
                  <a:pt x="503" y="588"/>
                </a:lnTo>
                <a:lnTo>
                  <a:pt x="503" y="588"/>
                </a:lnTo>
                <a:lnTo>
                  <a:pt x="511" y="595"/>
                </a:lnTo>
                <a:lnTo>
                  <a:pt x="520" y="599"/>
                </a:lnTo>
                <a:lnTo>
                  <a:pt x="528" y="601"/>
                </a:lnTo>
                <a:lnTo>
                  <a:pt x="538" y="600"/>
                </a:lnTo>
                <a:lnTo>
                  <a:pt x="547" y="598"/>
                </a:lnTo>
                <a:lnTo>
                  <a:pt x="557" y="594"/>
                </a:lnTo>
                <a:lnTo>
                  <a:pt x="565" y="588"/>
                </a:lnTo>
                <a:lnTo>
                  <a:pt x="574" y="581"/>
                </a:lnTo>
                <a:lnTo>
                  <a:pt x="580" y="574"/>
                </a:lnTo>
                <a:lnTo>
                  <a:pt x="580" y="574"/>
                </a:lnTo>
                <a:lnTo>
                  <a:pt x="587" y="565"/>
                </a:lnTo>
                <a:lnTo>
                  <a:pt x="593" y="557"/>
                </a:lnTo>
                <a:lnTo>
                  <a:pt x="597" y="548"/>
                </a:lnTo>
                <a:lnTo>
                  <a:pt x="600" y="538"/>
                </a:lnTo>
                <a:lnTo>
                  <a:pt x="600" y="529"/>
                </a:lnTo>
                <a:lnTo>
                  <a:pt x="598" y="520"/>
                </a:lnTo>
                <a:lnTo>
                  <a:pt x="594" y="511"/>
                </a:lnTo>
                <a:lnTo>
                  <a:pt x="587" y="502"/>
                </a:lnTo>
                <a:lnTo>
                  <a:pt x="587" y="502"/>
                </a:lnTo>
                <a:close/>
                <a:moveTo>
                  <a:pt x="193" y="332"/>
                </a:moveTo>
                <a:lnTo>
                  <a:pt x="193" y="332"/>
                </a:lnTo>
                <a:lnTo>
                  <a:pt x="180" y="332"/>
                </a:lnTo>
                <a:lnTo>
                  <a:pt x="166" y="330"/>
                </a:lnTo>
                <a:lnTo>
                  <a:pt x="154" y="327"/>
                </a:lnTo>
                <a:lnTo>
                  <a:pt x="141" y="322"/>
                </a:lnTo>
                <a:lnTo>
                  <a:pt x="129" y="317"/>
                </a:lnTo>
                <a:lnTo>
                  <a:pt x="116" y="310"/>
                </a:lnTo>
                <a:lnTo>
                  <a:pt x="105" y="301"/>
                </a:lnTo>
                <a:lnTo>
                  <a:pt x="95" y="291"/>
                </a:lnTo>
                <a:lnTo>
                  <a:pt x="95" y="291"/>
                </a:lnTo>
                <a:lnTo>
                  <a:pt x="86" y="281"/>
                </a:lnTo>
                <a:lnTo>
                  <a:pt x="78" y="270"/>
                </a:lnTo>
                <a:lnTo>
                  <a:pt x="71" y="258"/>
                </a:lnTo>
                <a:lnTo>
                  <a:pt x="64" y="245"/>
                </a:lnTo>
                <a:lnTo>
                  <a:pt x="60" y="233"/>
                </a:lnTo>
                <a:lnTo>
                  <a:pt x="57" y="220"/>
                </a:lnTo>
                <a:lnTo>
                  <a:pt x="55" y="207"/>
                </a:lnTo>
                <a:lnTo>
                  <a:pt x="54" y="193"/>
                </a:lnTo>
                <a:lnTo>
                  <a:pt x="54" y="193"/>
                </a:lnTo>
                <a:lnTo>
                  <a:pt x="55" y="180"/>
                </a:lnTo>
                <a:lnTo>
                  <a:pt x="57" y="167"/>
                </a:lnTo>
                <a:lnTo>
                  <a:pt x="60" y="154"/>
                </a:lnTo>
                <a:lnTo>
                  <a:pt x="64" y="141"/>
                </a:lnTo>
                <a:lnTo>
                  <a:pt x="71" y="129"/>
                </a:lnTo>
                <a:lnTo>
                  <a:pt x="78" y="117"/>
                </a:lnTo>
                <a:lnTo>
                  <a:pt x="86" y="106"/>
                </a:lnTo>
                <a:lnTo>
                  <a:pt x="95" y="96"/>
                </a:lnTo>
                <a:lnTo>
                  <a:pt x="95" y="96"/>
                </a:lnTo>
                <a:lnTo>
                  <a:pt x="105" y="85"/>
                </a:lnTo>
                <a:lnTo>
                  <a:pt x="116" y="77"/>
                </a:lnTo>
                <a:lnTo>
                  <a:pt x="129" y="71"/>
                </a:lnTo>
                <a:lnTo>
                  <a:pt x="141" y="65"/>
                </a:lnTo>
                <a:lnTo>
                  <a:pt x="154" y="61"/>
                </a:lnTo>
                <a:lnTo>
                  <a:pt x="166" y="57"/>
                </a:lnTo>
                <a:lnTo>
                  <a:pt x="180" y="56"/>
                </a:lnTo>
                <a:lnTo>
                  <a:pt x="193" y="55"/>
                </a:lnTo>
                <a:lnTo>
                  <a:pt x="193" y="55"/>
                </a:lnTo>
                <a:lnTo>
                  <a:pt x="206" y="56"/>
                </a:lnTo>
                <a:lnTo>
                  <a:pt x="219" y="57"/>
                </a:lnTo>
                <a:lnTo>
                  <a:pt x="233" y="61"/>
                </a:lnTo>
                <a:lnTo>
                  <a:pt x="246" y="65"/>
                </a:lnTo>
                <a:lnTo>
                  <a:pt x="258" y="71"/>
                </a:lnTo>
                <a:lnTo>
                  <a:pt x="269" y="77"/>
                </a:lnTo>
                <a:lnTo>
                  <a:pt x="280" y="85"/>
                </a:lnTo>
                <a:lnTo>
                  <a:pt x="292" y="96"/>
                </a:lnTo>
                <a:lnTo>
                  <a:pt x="292" y="96"/>
                </a:lnTo>
                <a:lnTo>
                  <a:pt x="301" y="106"/>
                </a:lnTo>
                <a:lnTo>
                  <a:pt x="309" y="117"/>
                </a:lnTo>
                <a:lnTo>
                  <a:pt x="316" y="129"/>
                </a:lnTo>
                <a:lnTo>
                  <a:pt x="321" y="141"/>
                </a:lnTo>
                <a:lnTo>
                  <a:pt x="326" y="154"/>
                </a:lnTo>
                <a:lnTo>
                  <a:pt x="329" y="167"/>
                </a:lnTo>
                <a:lnTo>
                  <a:pt x="331" y="180"/>
                </a:lnTo>
                <a:lnTo>
                  <a:pt x="331" y="193"/>
                </a:lnTo>
                <a:lnTo>
                  <a:pt x="331" y="193"/>
                </a:lnTo>
                <a:lnTo>
                  <a:pt x="331" y="207"/>
                </a:lnTo>
                <a:lnTo>
                  <a:pt x="329" y="220"/>
                </a:lnTo>
                <a:lnTo>
                  <a:pt x="326" y="233"/>
                </a:lnTo>
                <a:lnTo>
                  <a:pt x="321" y="245"/>
                </a:lnTo>
                <a:lnTo>
                  <a:pt x="316" y="258"/>
                </a:lnTo>
                <a:lnTo>
                  <a:pt x="309" y="270"/>
                </a:lnTo>
                <a:lnTo>
                  <a:pt x="301" y="281"/>
                </a:lnTo>
                <a:lnTo>
                  <a:pt x="292" y="291"/>
                </a:lnTo>
                <a:lnTo>
                  <a:pt x="292" y="291"/>
                </a:lnTo>
                <a:lnTo>
                  <a:pt x="280" y="301"/>
                </a:lnTo>
                <a:lnTo>
                  <a:pt x="269" y="310"/>
                </a:lnTo>
                <a:lnTo>
                  <a:pt x="258" y="317"/>
                </a:lnTo>
                <a:lnTo>
                  <a:pt x="245" y="322"/>
                </a:lnTo>
                <a:lnTo>
                  <a:pt x="233" y="327"/>
                </a:lnTo>
                <a:lnTo>
                  <a:pt x="219" y="330"/>
                </a:lnTo>
                <a:lnTo>
                  <a:pt x="206" y="332"/>
                </a:lnTo>
                <a:lnTo>
                  <a:pt x="193" y="332"/>
                </a:lnTo>
                <a:lnTo>
                  <a:pt x="193" y="3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a typeface="ＭＳ Ｐゴシック" charset="0"/>
            </a:endParaRPr>
          </a:p>
        </p:txBody>
      </p:sp>
      <p:sp>
        <p:nvSpPr>
          <p:cNvPr id="18" name="TextBox 17"/>
          <p:cNvSpPr txBox="1"/>
          <p:nvPr/>
        </p:nvSpPr>
        <p:spPr>
          <a:xfrm>
            <a:off x="499836" y="373597"/>
            <a:ext cx="6976400" cy="799963"/>
          </a:xfrm>
          <a:prstGeom prst="rect">
            <a:avLst/>
          </a:prstGeom>
          <a:noFill/>
        </p:spPr>
        <p:txBody>
          <a:bodyPr wrap="square" lIns="0" tIns="0" rIns="0" bIns="0" rtlCol="0" anchor="t" anchorCtr="0">
            <a:spAutoFit/>
          </a:bodyPr>
          <a:lstStyle/>
          <a:p>
            <a:r>
              <a:rPr lang="en-GB" sz="2599" b="1" dirty="0">
                <a:solidFill>
                  <a:srgbClr val="4B4B4B"/>
                </a:solidFill>
                <a:latin typeface="EYInterstate Light" panose="02000506000000020004" pitchFamily="2" charset="0"/>
              </a:rPr>
              <a:t>Leading Practices: </a:t>
            </a:r>
            <a:endParaRPr lang="en-GB" sz="2599" dirty="0">
              <a:solidFill>
                <a:srgbClr val="4B4B4B"/>
              </a:solidFill>
              <a:latin typeface="EYInterstate Light" panose="02000506000000020004" pitchFamily="2" charset="0"/>
            </a:endParaRPr>
          </a:p>
          <a:p>
            <a:r>
              <a:rPr lang="en-GB" sz="2599" dirty="0">
                <a:solidFill>
                  <a:srgbClr val="4B4B4B"/>
                </a:solidFill>
                <a:latin typeface="EYInterstate Light" panose="02000506000000020004" pitchFamily="2" charset="0"/>
              </a:rPr>
              <a:t>Separation</a:t>
            </a:r>
          </a:p>
        </p:txBody>
      </p:sp>
      <p:sp>
        <p:nvSpPr>
          <p:cNvPr id="17" name="Freeform 9"/>
          <p:cNvSpPr>
            <a:spLocks noChangeAspect="1"/>
          </p:cNvSpPr>
          <p:nvPr/>
        </p:nvSpPr>
        <p:spPr bwMode="auto">
          <a:xfrm rot="10800000">
            <a:off x="3511222" y="4047474"/>
            <a:ext cx="2439733" cy="2218936"/>
          </a:xfrm>
          <a:custGeom>
            <a:avLst/>
            <a:gdLst/>
            <a:ahLst/>
            <a:cxnLst>
              <a:cxn ang="0">
                <a:pos x="0" y="0"/>
              </a:cxn>
              <a:cxn ang="0">
                <a:pos x="56" y="2"/>
              </a:cxn>
              <a:cxn ang="0">
                <a:pos x="111" y="6"/>
              </a:cxn>
              <a:cxn ang="0">
                <a:pos x="167" y="12"/>
              </a:cxn>
              <a:cxn ang="0">
                <a:pos x="221" y="22"/>
              </a:cxn>
              <a:cxn ang="0">
                <a:pos x="276" y="34"/>
              </a:cxn>
              <a:cxn ang="0">
                <a:pos x="329" y="49"/>
              </a:cxn>
              <a:cxn ang="0">
                <a:pos x="382" y="67"/>
              </a:cxn>
              <a:cxn ang="0">
                <a:pos x="408" y="76"/>
              </a:cxn>
              <a:cxn ang="0">
                <a:pos x="460" y="97"/>
              </a:cxn>
              <a:cxn ang="0">
                <a:pos x="510" y="121"/>
              </a:cxn>
              <a:cxn ang="0">
                <a:pos x="559" y="147"/>
              </a:cxn>
              <a:cxn ang="0">
                <a:pos x="608" y="176"/>
              </a:cxn>
              <a:cxn ang="0">
                <a:pos x="654" y="207"/>
              </a:cxn>
              <a:cxn ang="0">
                <a:pos x="699" y="240"/>
              </a:cxn>
              <a:cxn ang="0">
                <a:pos x="742" y="275"/>
              </a:cxn>
              <a:cxn ang="0">
                <a:pos x="773" y="303"/>
              </a:cxn>
              <a:cxn ang="0">
                <a:pos x="803" y="332"/>
              </a:cxn>
              <a:cxn ang="0">
                <a:pos x="841" y="373"/>
              </a:cxn>
              <a:cxn ang="0">
                <a:pos x="878" y="415"/>
              </a:cxn>
              <a:cxn ang="0">
                <a:pos x="912" y="459"/>
              </a:cxn>
              <a:cxn ang="0">
                <a:pos x="944" y="504"/>
              </a:cxn>
              <a:cxn ang="0">
                <a:pos x="974" y="551"/>
              </a:cxn>
              <a:cxn ang="0">
                <a:pos x="1001" y="601"/>
              </a:cxn>
              <a:cxn ang="0">
                <a:pos x="1026" y="650"/>
              </a:cxn>
              <a:cxn ang="0">
                <a:pos x="1049" y="701"/>
              </a:cxn>
              <a:cxn ang="0">
                <a:pos x="1069" y="753"/>
              </a:cxn>
              <a:cxn ang="0">
                <a:pos x="1086" y="806"/>
              </a:cxn>
              <a:cxn ang="0">
                <a:pos x="1101" y="859"/>
              </a:cxn>
              <a:cxn ang="0">
                <a:pos x="1114" y="914"/>
              </a:cxn>
              <a:cxn ang="0">
                <a:pos x="1123" y="969"/>
              </a:cxn>
              <a:cxn ang="0">
                <a:pos x="1130" y="1024"/>
              </a:cxn>
              <a:cxn ang="0">
                <a:pos x="1134" y="1079"/>
              </a:cxn>
              <a:cxn ang="0">
                <a:pos x="1135" y="1135"/>
              </a:cxn>
              <a:cxn ang="0">
                <a:pos x="340" y="1118"/>
              </a:cxn>
              <a:cxn ang="0">
                <a:pos x="338" y="1092"/>
              </a:cxn>
              <a:cxn ang="0">
                <a:pos x="335" y="1075"/>
              </a:cxn>
              <a:cxn ang="0">
                <a:pos x="330" y="1050"/>
              </a:cxn>
              <a:cxn ang="0">
                <a:pos x="320" y="1018"/>
              </a:cxn>
              <a:cxn ang="0">
                <a:pos x="307" y="988"/>
              </a:cxn>
              <a:cxn ang="0">
                <a:pos x="291" y="959"/>
              </a:cxn>
              <a:cxn ang="0">
                <a:pos x="273" y="932"/>
              </a:cxn>
              <a:cxn ang="0">
                <a:pos x="252" y="906"/>
              </a:cxn>
              <a:cxn ang="0">
                <a:pos x="229" y="883"/>
              </a:cxn>
              <a:cxn ang="0">
                <a:pos x="204" y="863"/>
              </a:cxn>
              <a:cxn ang="0">
                <a:pos x="177" y="844"/>
              </a:cxn>
              <a:cxn ang="0">
                <a:pos x="148" y="828"/>
              </a:cxn>
              <a:cxn ang="0">
                <a:pos x="125" y="819"/>
              </a:cxn>
              <a:cxn ang="0">
                <a:pos x="101" y="810"/>
              </a:cxn>
              <a:cxn ang="0">
                <a:pos x="85" y="806"/>
              </a:cxn>
              <a:cxn ang="0">
                <a:pos x="60" y="800"/>
              </a:cxn>
              <a:cxn ang="0">
                <a:pos x="35" y="797"/>
              </a:cxn>
              <a:cxn ang="0">
                <a:pos x="0" y="795"/>
              </a:cxn>
            </a:cxnLst>
            <a:rect l="0" t="0" r="r" b="b"/>
            <a:pathLst>
              <a:path w="1135" h="1135">
                <a:moveTo>
                  <a:pt x="0" y="795"/>
                </a:moveTo>
                <a:lnTo>
                  <a:pt x="0" y="0"/>
                </a:lnTo>
                <a:lnTo>
                  <a:pt x="28" y="1"/>
                </a:lnTo>
                <a:lnTo>
                  <a:pt x="56" y="2"/>
                </a:lnTo>
                <a:lnTo>
                  <a:pt x="84" y="3"/>
                </a:lnTo>
                <a:lnTo>
                  <a:pt x="111" y="6"/>
                </a:lnTo>
                <a:lnTo>
                  <a:pt x="139" y="9"/>
                </a:lnTo>
                <a:lnTo>
                  <a:pt x="167" y="12"/>
                </a:lnTo>
                <a:lnTo>
                  <a:pt x="194" y="17"/>
                </a:lnTo>
                <a:lnTo>
                  <a:pt x="221" y="22"/>
                </a:lnTo>
                <a:lnTo>
                  <a:pt x="249" y="28"/>
                </a:lnTo>
                <a:lnTo>
                  <a:pt x="276" y="34"/>
                </a:lnTo>
                <a:lnTo>
                  <a:pt x="303" y="41"/>
                </a:lnTo>
                <a:lnTo>
                  <a:pt x="329" y="49"/>
                </a:lnTo>
                <a:lnTo>
                  <a:pt x="356" y="58"/>
                </a:lnTo>
                <a:lnTo>
                  <a:pt x="382" y="67"/>
                </a:lnTo>
                <a:lnTo>
                  <a:pt x="395" y="71"/>
                </a:lnTo>
                <a:lnTo>
                  <a:pt x="408" y="76"/>
                </a:lnTo>
                <a:lnTo>
                  <a:pt x="434" y="87"/>
                </a:lnTo>
                <a:lnTo>
                  <a:pt x="460" y="97"/>
                </a:lnTo>
                <a:lnTo>
                  <a:pt x="485" y="109"/>
                </a:lnTo>
                <a:lnTo>
                  <a:pt x="510" y="121"/>
                </a:lnTo>
                <a:lnTo>
                  <a:pt x="535" y="134"/>
                </a:lnTo>
                <a:lnTo>
                  <a:pt x="559" y="147"/>
                </a:lnTo>
                <a:lnTo>
                  <a:pt x="584" y="161"/>
                </a:lnTo>
                <a:lnTo>
                  <a:pt x="608" y="176"/>
                </a:lnTo>
                <a:lnTo>
                  <a:pt x="631" y="191"/>
                </a:lnTo>
                <a:lnTo>
                  <a:pt x="654" y="207"/>
                </a:lnTo>
                <a:lnTo>
                  <a:pt x="677" y="223"/>
                </a:lnTo>
                <a:lnTo>
                  <a:pt x="699" y="240"/>
                </a:lnTo>
                <a:lnTo>
                  <a:pt x="721" y="257"/>
                </a:lnTo>
                <a:lnTo>
                  <a:pt x="742" y="275"/>
                </a:lnTo>
                <a:lnTo>
                  <a:pt x="763" y="294"/>
                </a:lnTo>
                <a:lnTo>
                  <a:pt x="773" y="303"/>
                </a:lnTo>
                <a:lnTo>
                  <a:pt x="783" y="313"/>
                </a:lnTo>
                <a:lnTo>
                  <a:pt x="803" y="332"/>
                </a:lnTo>
                <a:lnTo>
                  <a:pt x="822" y="352"/>
                </a:lnTo>
                <a:lnTo>
                  <a:pt x="841" y="373"/>
                </a:lnTo>
                <a:lnTo>
                  <a:pt x="860" y="393"/>
                </a:lnTo>
                <a:lnTo>
                  <a:pt x="878" y="415"/>
                </a:lnTo>
                <a:lnTo>
                  <a:pt x="895" y="436"/>
                </a:lnTo>
                <a:lnTo>
                  <a:pt x="912" y="459"/>
                </a:lnTo>
                <a:lnTo>
                  <a:pt x="928" y="481"/>
                </a:lnTo>
                <a:lnTo>
                  <a:pt x="944" y="504"/>
                </a:lnTo>
                <a:lnTo>
                  <a:pt x="959" y="528"/>
                </a:lnTo>
                <a:lnTo>
                  <a:pt x="974" y="551"/>
                </a:lnTo>
                <a:lnTo>
                  <a:pt x="988" y="576"/>
                </a:lnTo>
                <a:lnTo>
                  <a:pt x="1001" y="601"/>
                </a:lnTo>
                <a:lnTo>
                  <a:pt x="1014" y="625"/>
                </a:lnTo>
                <a:lnTo>
                  <a:pt x="1026" y="650"/>
                </a:lnTo>
                <a:lnTo>
                  <a:pt x="1038" y="676"/>
                </a:lnTo>
                <a:lnTo>
                  <a:pt x="1049" y="701"/>
                </a:lnTo>
                <a:lnTo>
                  <a:pt x="1059" y="727"/>
                </a:lnTo>
                <a:lnTo>
                  <a:pt x="1069" y="753"/>
                </a:lnTo>
                <a:lnTo>
                  <a:pt x="1078" y="779"/>
                </a:lnTo>
                <a:lnTo>
                  <a:pt x="1086" y="806"/>
                </a:lnTo>
                <a:lnTo>
                  <a:pt x="1094" y="833"/>
                </a:lnTo>
                <a:lnTo>
                  <a:pt x="1101" y="859"/>
                </a:lnTo>
                <a:lnTo>
                  <a:pt x="1108" y="887"/>
                </a:lnTo>
                <a:lnTo>
                  <a:pt x="1114" y="914"/>
                </a:lnTo>
                <a:lnTo>
                  <a:pt x="1119" y="941"/>
                </a:lnTo>
                <a:lnTo>
                  <a:pt x="1123" y="969"/>
                </a:lnTo>
                <a:lnTo>
                  <a:pt x="1127" y="996"/>
                </a:lnTo>
                <a:lnTo>
                  <a:pt x="1130" y="1024"/>
                </a:lnTo>
                <a:lnTo>
                  <a:pt x="1132" y="1052"/>
                </a:lnTo>
                <a:lnTo>
                  <a:pt x="1134" y="1079"/>
                </a:lnTo>
                <a:lnTo>
                  <a:pt x="1135" y="1107"/>
                </a:lnTo>
                <a:lnTo>
                  <a:pt x="1135" y="1135"/>
                </a:lnTo>
                <a:lnTo>
                  <a:pt x="340" y="1135"/>
                </a:lnTo>
                <a:lnTo>
                  <a:pt x="340" y="1118"/>
                </a:lnTo>
                <a:lnTo>
                  <a:pt x="339" y="1100"/>
                </a:lnTo>
                <a:lnTo>
                  <a:pt x="338" y="1092"/>
                </a:lnTo>
                <a:lnTo>
                  <a:pt x="336" y="1083"/>
                </a:lnTo>
                <a:lnTo>
                  <a:pt x="335" y="1075"/>
                </a:lnTo>
                <a:lnTo>
                  <a:pt x="333" y="1067"/>
                </a:lnTo>
                <a:lnTo>
                  <a:pt x="330" y="1050"/>
                </a:lnTo>
                <a:lnTo>
                  <a:pt x="325" y="1034"/>
                </a:lnTo>
                <a:lnTo>
                  <a:pt x="320" y="1018"/>
                </a:lnTo>
                <a:lnTo>
                  <a:pt x="314" y="1003"/>
                </a:lnTo>
                <a:lnTo>
                  <a:pt x="307" y="988"/>
                </a:lnTo>
                <a:lnTo>
                  <a:pt x="299" y="973"/>
                </a:lnTo>
                <a:lnTo>
                  <a:pt x="291" y="959"/>
                </a:lnTo>
                <a:lnTo>
                  <a:pt x="282" y="945"/>
                </a:lnTo>
                <a:lnTo>
                  <a:pt x="273" y="932"/>
                </a:lnTo>
                <a:lnTo>
                  <a:pt x="263" y="919"/>
                </a:lnTo>
                <a:lnTo>
                  <a:pt x="252" y="906"/>
                </a:lnTo>
                <a:lnTo>
                  <a:pt x="241" y="895"/>
                </a:lnTo>
                <a:lnTo>
                  <a:pt x="229" y="883"/>
                </a:lnTo>
                <a:lnTo>
                  <a:pt x="217" y="873"/>
                </a:lnTo>
                <a:lnTo>
                  <a:pt x="204" y="863"/>
                </a:lnTo>
                <a:lnTo>
                  <a:pt x="190" y="853"/>
                </a:lnTo>
                <a:lnTo>
                  <a:pt x="177" y="844"/>
                </a:lnTo>
                <a:lnTo>
                  <a:pt x="162" y="836"/>
                </a:lnTo>
                <a:lnTo>
                  <a:pt x="148" y="828"/>
                </a:lnTo>
                <a:lnTo>
                  <a:pt x="133" y="822"/>
                </a:lnTo>
                <a:lnTo>
                  <a:pt x="125" y="819"/>
                </a:lnTo>
                <a:lnTo>
                  <a:pt x="117" y="816"/>
                </a:lnTo>
                <a:lnTo>
                  <a:pt x="101" y="810"/>
                </a:lnTo>
                <a:lnTo>
                  <a:pt x="93" y="808"/>
                </a:lnTo>
                <a:lnTo>
                  <a:pt x="85" y="806"/>
                </a:lnTo>
                <a:lnTo>
                  <a:pt x="69" y="802"/>
                </a:lnTo>
                <a:lnTo>
                  <a:pt x="60" y="800"/>
                </a:lnTo>
                <a:lnTo>
                  <a:pt x="52" y="799"/>
                </a:lnTo>
                <a:lnTo>
                  <a:pt x="35" y="797"/>
                </a:lnTo>
                <a:lnTo>
                  <a:pt x="18" y="795"/>
                </a:lnTo>
                <a:lnTo>
                  <a:pt x="0" y="795"/>
                </a:lnTo>
                <a:close/>
              </a:path>
            </a:pathLst>
          </a:custGeom>
          <a:solidFill>
            <a:schemeClr val="accent6">
              <a:lumMod val="20000"/>
              <a:lumOff val="80000"/>
            </a:schemeClr>
          </a:solidFill>
          <a:ln w="12700" cmpd="sng">
            <a:noFill/>
            <a:round/>
            <a:headEnd/>
            <a:tailEnd/>
          </a:ln>
        </p:spPr>
        <p:txBody>
          <a:bodyPr lIns="45720" rIns="45720" anchor="ctr" anchorCtr="1"/>
          <a:lstStyle/>
          <a:p>
            <a:pPr algn="ctr" fontAlgn="base">
              <a:spcBef>
                <a:spcPct val="0"/>
              </a:spcBef>
              <a:spcAft>
                <a:spcPct val="0"/>
              </a:spcAft>
              <a:defRPr/>
            </a:pPr>
            <a:endParaRPr lang="en-CA" sz="1000" b="1" kern="0">
              <a:solidFill>
                <a:srgbClr val="FFFFFF"/>
              </a:solidFill>
              <a:cs typeface="Arial" charset="0"/>
            </a:endParaRPr>
          </a:p>
        </p:txBody>
      </p:sp>
      <p:sp>
        <p:nvSpPr>
          <p:cNvPr id="19" name="Text Box 16"/>
          <p:cNvSpPr txBox="1">
            <a:spLocks noChangeArrowheads="1"/>
          </p:cNvSpPr>
          <p:nvPr/>
        </p:nvSpPr>
        <p:spPr bwMode="auto">
          <a:xfrm>
            <a:off x="4139284" y="4717505"/>
            <a:ext cx="1456304" cy="609639"/>
          </a:xfrm>
          <a:prstGeom prst="rect">
            <a:avLst/>
          </a:prstGeom>
          <a:noFill/>
          <a:ln w="12700">
            <a:noFill/>
            <a:miter lim="800000"/>
            <a:headEnd/>
            <a:tailEnd/>
          </a:ln>
          <a:effectLst/>
        </p:spPr>
        <p:txBody>
          <a:bodyPr lIns="49785" tIns="49785" rIns="49785" bIns="49785" anchor="ctr" anchorCtr="1"/>
          <a:lstStyle/>
          <a:p>
            <a:pPr algn="ctr" defTabSz="995363" eaLnBrk="0" fontAlgn="base" hangingPunct="0">
              <a:spcBef>
                <a:spcPct val="0"/>
              </a:spcBef>
              <a:spcAft>
                <a:spcPct val="0"/>
              </a:spcAft>
            </a:pPr>
            <a:r>
              <a:rPr lang="en-CA" sz="1300" b="1" kern="0" dirty="0" smtClean="0">
                <a:solidFill>
                  <a:srgbClr val="000000"/>
                </a:solidFill>
                <a:cs typeface="Arial" charset="0"/>
              </a:rPr>
              <a:t>The transient workforce</a:t>
            </a:r>
            <a:endParaRPr lang="en-CA" sz="1300" b="1" kern="0" dirty="0">
              <a:solidFill>
                <a:srgbClr val="000000"/>
              </a:solidFill>
              <a:cs typeface="Arial" charset="0"/>
            </a:endParaRPr>
          </a:p>
        </p:txBody>
      </p:sp>
    </p:spTree>
    <p:extLst>
      <p:ext uri="{BB962C8B-B14F-4D97-AF65-F5344CB8AC3E}">
        <p14:creationId xmlns:p14="http://schemas.microsoft.com/office/powerpoint/2010/main" val="2136764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ight Triangle 103"/>
          <p:cNvSpPr/>
          <p:nvPr/>
        </p:nvSpPr>
        <p:spPr>
          <a:xfrm rot="10800000">
            <a:off x="3174" y="1783"/>
            <a:ext cx="12211040" cy="1017451"/>
          </a:xfrm>
          <a:prstGeom prst="r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199" dirty="0">
              <a:solidFill>
                <a:srgbClr val="000000"/>
              </a:solidFill>
            </a:endParaRPr>
          </a:p>
        </p:txBody>
      </p:sp>
      <p:grpSp>
        <p:nvGrpSpPr>
          <p:cNvPr id="16" name="Group 15"/>
          <p:cNvGrpSpPr/>
          <p:nvPr/>
        </p:nvGrpSpPr>
        <p:grpSpPr>
          <a:xfrm>
            <a:off x="10999548" y="161573"/>
            <a:ext cx="545770" cy="612006"/>
            <a:chOff x="2754722" y="3916375"/>
            <a:chExt cx="6115741" cy="685800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41635" y="5003143"/>
              <a:ext cx="4541914" cy="4657748"/>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22" y="3916375"/>
              <a:ext cx="6115741" cy="6858000"/>
            </a:xfrm>
            <a:prstGeom prst="rect">
              <a:avLst/>
            </a:prstGeom>
          </p:spPr>
        </p:pic>
      </p:grpSp>
      <p:sp>
        <p:nvSpPr>
          <p:cNvPr id="11" name="TextBox 10"/>
          <p:cNvSpPr txBox="1"/>
          <p:nvPr/>
        </p:nvSpPr>
        <p:spPr>
          <a:xfrm>
            <a:off x="617421" y="660997"/>
            <a:ext cx="9969470" cy="399981"/>
          </a:xfrm>
          <a:prstGeom prst="rect">
            <a:avLst/>
          </a:prstGeom>
          <a:noFill/>
        </p:spPr>
        <p:txBody>
          <a:bodyPr wrap="square" lIns="0" tIns="0" rIns="0" bIns="0" rtlCol="0" anchor="t" anchorCtr="0">
            <a:spAutoFit/>
          </a:bodyPr>
          <a:lstStyle/>
          <a:p>
            <a:r>
              <a:rPr lang="en-GB" sz="2599" dirty="0">
                <a:solidFill>
                  <a:srgbClr val="4B4B4B"/>
                </a:solidFill>
                <a:latin typeface="EYInterstate Light" panose="02000506000000020004" pitchFamily="2" charset="0"/>
              </a:rPr>
              <a:t>Process Map: </a:t>
            </a:r>
            <a:r>
              <a:rPr lang="en-GB" sz="2599" dirty="0" smtClean="0">
                <a:solidFill>
                  <a:srgbClr val="4B4B4B"/>
                </a:solidFill>
                <a:latin typeface="EYInterstate Light" panose="02000506000000020004" pitchFamily="2" charset="0"/>
              </a:rPr>
              <a:t>Separation</a:t>
            </a:r>
            <a:endParaRPr lang="en-GB" sz="2599" dirty="0">
              <a:solidFill>
                <a:srgbClr val="4B4B4B"/>
              </a:solidFill>
              <a:latin typeface="EYInterstate Light" panose="02000506000000020004" pitchFamily="2" charset="0"/>
            </a:endParaRPr>
          </a:p>
        </p:txBody>
      </p:sp>
      <p:cxnSp>
        <p:nvCxnSpPr>
          <p:cNvPr id="12" name="Straight Connector 11"/>
          <p:cNvCxnSpPr/>
          <p:nvPr/>
        </p:nvCxnSpPr>
        <p:spPr>
          <a:xfrm>
            <a:off x="617421" y="1264298"/>
            <a:ext cx="537472"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12727" y="1432795"/>
            <a:ext cx="11531600" cy="1610852"/>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66" name="Pentagon 65"/>
          <p:cNvSpPr/>
          <p:nvPr/>
        </p:nvSpPr>
        <p:spPr>
          <a:xfrm>
            <a:off x="6747620" y="2044975"/>
            <a:ext cx="425192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67" name="Rectangle 66"/>
          <p:cNvSpPr/>
          <p:nvPr/>
        </p:nvSpPr>
        <p:spPr>
          <a:xfrm>
            <a:off x="461074" y="1490276"/>
            <a:ext cx="3255212" cy="3524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CA" sz="1400" b="1" dirty="0" smtClean="0">
                <a:solidFill>
                  <a:srgbClr val="000000"/>
                </a:solidFill>
                <a:latin typeface="EYInterstate Light" panose="02000506000000020004" pitchFamily="2" charset="0"/>
              </a:rPr>
              <a:t>Separation</a:t>
            </a:r>
            <a:endParaRPr lang="en-CA" sz="1400" b="1" dirty="0">
              <a:solidFill>
                <a:srgbClr val="000000"/>
              </a:solidFill>
              <a:latin typeface="EYInterstate Light" panose="02000506000000020004" pitchFamily="2" charset="0"/>
            </a:endParaRPr>
          </a:p>
        </p:txBody>
      </p:sp>
      <p:cxnSp>
        <p:nvCxnSpPr>
          <p:cNvPr id="68" name="Straight Connector 67"/>
          <p:cNvCxnSpPr/>
          <p:nvPr/>
        </p:nvCxnSpPr>
        <p:spPr>
          <a:xfrm>
            <a:off x="461074" y="1900841"/>
            <a:ext cx="2128658"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69" name="Pentagon 68"/>
          <p:cNvSpPr/>
          <p:nvPr/>
        </p:nvSpPr>
        <p:spPr>
          <a:xfrm>
            <a:off x="4617134" y="2045702"/>
            <a:ext cx="4454588"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0" name="Pentagon 69"/>
          <p:cNvSpPr/>
          <p:nvPr/>
        </p:nvSpPr>
        <p:spPr>
          <a:xfrm>
            <a:off x="2760541" y="2046429"/>
            <a:ext cx="4188371"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1" name="Pentagon 70"/>
          <p:cNvSpPr/>
          <p:nvPr/>
        </p:nvSpPr>
        <p:spPr>
          <a:xfrm>
            <a:off x="1640551" y="2034850"/>
            <a:ext cx="3365004" cy="854936"/>
          </a:xfrm>
          <a:prstGeom prst="homePlate">
            <a:avLst/>
          </a:prstGeom>
          <a:solidFill>
            <a:srgbClr val="FFE60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2" name="Pentagon 71"/>
          <p:cNvSpPr/>
          <p:nvPr/>
        </p:nvSpPr>
        <p:spPr>
          <a:xfrm>
            <a:off x="637729" y="2046429"/>
            <a:ext cx="2435422" cy="854936"/>
          </a:xfrm>
          <a:prstGeom prst="homePlate">
            <a:avLst/>
          </a:prstGeom>
          <a:solidFill>
            <a:srgbClr val="C0C0C0"/>
          </a:solidFill>
          <a:ln w="57150" cap="flat" cmpd="sng" algn="ctr">
            <a:solidFill>
              <a:srgbClr val="FFFFFF"/>
            </a:solidFill>
            <a:prstDash val="solid"/>
          </a:ln>
          <a:effectLst/>
        </p:spPr>
        <p:txBody>
          <a:bodyPr rtlCol="0" anchor="t" anchorCtr="0"/>
          <a:lstStyle/>
          <a:p>
            <a:pPr algn="ctr">
              <a:defRPr/>
            </a:pPr>
            <a:endParaRPr lang="en-CA" sz="1200" kern="0" dirty="0">
              <a:solidFill>
                <a:srgbClr val="000000"/>
              </a:solidFill>
            </a:endParaRPr>
          </a:p>
        </p:txBody>
      </p:sp>
      <p:sp>
        <p:nvSpPr>
          <p:cNvPr id="73" name="TextBox 72"/>
          <p:cNvSpPr txBox="1"/>
          <p:nvPr/>
        </p:nvSpPr>
        <p:spPr>
          <a:xfrm>
            <a:off x="881554" y="2393190"/>
            <a:ext cx="1708179"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Manage goals</a:t>
            </a:r>
          </a:p>
        </p:txBody>
      </p:sp>
      <p:sp>
        <p:nvSpPr>
          <p:cNvPr id="74" name="TextBox 73"/>
          <p:cNvSpPr txBox="1"/>
          <p:nvPr/>
        </p:nvSpPr>
        <p:spPr>
          <a:xfrm>
            <a:off x="3271603" y="2239602"/>
            <a:ext cx="1291907"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Conduct performance appraisal</a:t>
            </a:r>
          </a:p>
        </p:txBody>
      </p:sp>
      <p:sp>
        <p:nvSpPr>
          <p:cNvPr id="75" name="TextBox 74"/>
          <p:cNvSpPr txBox="1"/>
          <p:nvPr/>
        </p:nvSpPr>
        <p:spPr>
          <a:xfrm>
            <a:off x="5360200" y="2383488"/>
            <a:ext cx="1171941" cy="180819"/>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Calibrate ratings</a:t>
            </a:r>
          </a:p>
        </p:txBody>
      </p:sp>
      <p:sp>
        <p:nvSpPr>
          <p:cNvPr id="76" name="TextBox 75"/>
          <p:cNvSpPr txBox="1"/>
          <p:nvPr/>
        </p:nvSpPr>
        <p:spPr>
          <a:xfrm>
            <a:off x="7206491" y="2299966"/>
            <a:ext cx="1045024" cy="324704"/>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Administer 360 feedback</a:t>
            </a:r>
          </a:p>
        </p:txBody>
      </p:sp>
      <p:sp>
        <p:nvSpPr>
          <p:cNvPr id="77" name="TextBox 76"/>
          <p:cNvSpPr txBox="1"/>
          <p:nvPr/>
        </p:nvSpPr>
        <p:spPr>
          <a:xfrm>
            <a:off x="9253931" y="2249303"/>
            <a:ext cx="1256654" cy="468590"/>
          </a:xfrm>
          <a:prstGeom prst="rect">
            <a:avLst/>
          </a:prstGeom>
          <a:noFill/>
        </p:spPr>
        <p:txBody>
          <a:bodyPr wrap="square" lIns="0" tIns="36576" rIns="0" bIns="0" rtlCol="0" anchor="ctr">
            <a:spAutoFit/>
          </a:bodyPr>
          <a:lstStyle/>
          <a:p>
            <a:pPr algn="ctr">
              <a:lnSpc>
                <a:spcPct val="85000"/>
              </a:lnSpc>
              <a:spcAft>
                <a:spcPts val="600"/>
              </a:spcAft>
              <a:buClr>
                <a:srgbClr val="FFE600"/>
              </a:buClr>
              <a:buSzPct val="70000"/>
            </a:pPr>
            <a:r>
              <a:rPr lang="en-CA" sz="1100" b="1" dirty="0">
                <a:solidFill>
                  <a:srgbClr val="646464">
                    <a:lumMod val="50000"/>
                  </a:srgbClr>
                </a:solidFill>
                <a:latin typeface="EYInterstate Light" panose="02000506000000020004" pitchFamily="2" charset="0"/>
              </a:rPr>
              <a:t>Administer performance improvement plans</a:t>
            </a:r>
          </a:p>
        </p:txBody>
      </p:sp>
      <p:sp>
        <p:nvSpPr>
          <p:cNvPr id="45" name="Rectangle 44"/>
          <p:cNvSpPr/>
          <p:nvPr/>
        </p:nvSpPr>
        <p:spPr>
          <a:xfrm>
            <a:off x="312727" y="3371153"/>
            <a:ext cx="3387007" cy="135734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6" name="TextBox 45"/>
          <p:cNvSpPr txBox="1"/>
          <p:nvPr/>
        </p:nvSpPr>
        <p:spPr>
          <a:xfrm>
            <a:off x="312727" y="3454867"/>
            <a:ext cx="3387007" cy="1129540"/>
          </a:xfrm>
          <a:prstGeom prst="rect">
            <a:avLst/>
          </a:prstGeom>
          <a:noFill/>
        </p:spPr>
        <p:txBody>
          <a:bodyPr wrap="square" lIns="0" tIns="36576" rIns="0" bIns="0" rtlCol="0">
            <a:spAutoFit/>
          </a:bodyPr>
          <a:lstStyle/>
          <a:p>
            <a:pPr lvl="1">
              <a:lnSpc>
                <a:spcPct val="85000"/>
              </a:lnSpc>
              <a:spcAft>
                <a:spcPts val="600"/>
              </a:spcAft>
              <a:buClr>
                <a:schemeClr val="accent2"/>
              </a:buClr>
              <a:buSzPct val="70000"/>
            </a:pPr>
            <a:r>
              <a:rPr lang="en-CA" sz="1200" b="1" u="sng" dirty="0" smtClean="0">
                <a:solidFill>
                  <a:schemeClr val="bg1"/>
                </a:solidFill>
              </a:rPr>
              <a:t>Legend</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Map to HR business reference model</a:t>
            </a:r>
          </a:p>
          <a:p>
            <a:pPr>
              <a:lnSpc>
                <a:spcPct val="85000"/>
              </a:lnSpc>
              <a:spcAft>
                <a:spcPts val="600"/>
              </a:spcAft>
              <a:buClr>
                <a:schemeClr val="accent2"/>
              </a:buClr>
              <a:buSzPct val="70000"/>
            </a:pPr>
            <a:endParaRPr lang="en-CA" sz="1200" dirty="0">
              <a:solidFill>
                <a:schemeClr val="bg1"/>
              </a:solidFill>
            </a:endParaRPr>
          </a:p>
          <a:p>
            <a:pPr lvl="1">
              <a:lnSpc>
                <a:spcPct val="85000"/>
              </a:lnSpc>
              <a:spcAft>
                <a:spcPts val="600"/>
              </a:spcAft>
              <a:buClr>
                <a:schemeClr val="accent2"/>
              </a:buClr>
              <a:buSzPct val="70000"/>
            </a:pPr>
            <a:r>
              <a:rPr lang="en-CA" sz="1200" dirty="0" smtClean="0">
                <a:solidFill>
                  <a:schemeClr val="bg1"/>
                </a:solidFill>
              </a:rPr>
              <a:t>EY recommendation to include</a:t>
            </a:r>
          </a:p>
        </p:txBody>
      </p:sp>
      <p:sp>
        <p:nvSpPr>
          <p:cNvPr id="47" name="Rectangle 46"/>
          <p:cNvSpPr/>
          <p:nvPr/>
        </p:nvSpPr>
        <p:spPr>
          <a:xfrm>
            <a:off x="469944" y="3900206"/>
            <a:ext cx="225956" cy="216739"/>
          </a:xfrm>
          <a:prstGeom prst="rect">
            <a:avLst/>
          </a:prstGeom>
          <a:solidFill>
            <a:srgbClr val="7FD1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48" name="Rectangle 47"/>
          <p:cNvSpPr/>
          <p:nvPr/>
        </p:nvSpPr>
        <p:spPr>
          <a:xfrm>
            <a:off x="469944" y="4345545"/>
            <a:ext cx="225956" cy="216739"/>
          </a:xfrm>
          <a:prstGeom prst="rect">
            <a:avLst/>
          </a:prstGeom>
          <a:solidFill>
            <a:schemeClr val="accent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Tree>
    <p:extLst>
      <p:ext uri="{BB962C8B-B14F-4D97-AF65-F5344CB8AC3E}">
        <p14:creationId xmlns:p14="http://schemas.microsoft.com/office/powerpoint/2010/main" val="2373895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4411" t="9340" r="51" b="10111"/>
          <a:stretch/>
        </p:blipFill>
        <p:spPr>
          <a:xfrm>
            <a:off x="-43543" y="0"/>
            <a:ext cx="12260943" cy="6886020"/>
          </a:xfrm>
          <a:prstGeom prst="rect">
            <a:avLst/>
          </a:prstGeom>
        </p:spPr>
      </p:pic>
      <p:sp>
        <p:nvSpPr>
          <p:cNvPr id="16" name="Freeform 15"/>
          <p:cNvSpPr/>
          <p:nvPr/>
        </p:nvSpPr>
        <p:spPr>
          <a:xfrm flipH="1">
            <a:off x="9816808"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17" name="Oval 16"/>
          <p:cNvSpPr/>
          <p:nvPr/>
        </p:nvSpPr>
        <p:spPr>
          <a:xfrm flipH="1">
            <a:off x="10745494" y="38462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18" name="Freeform 17"/>
          <p:cNvSpPr/>
          <p:nvPr/>
        </p:nvSpPr>
        <p:spPr>
          <a:xfrm>
            <a:off x="8494061"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19" name="Oval 18"/>
          <p:cNvSpPr/>
          <p:nvPr/>
        </p:nvSpPr>
        <p:spPr>
          <a:xfrm flipH="1">
            <a:off x="8667096"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21" name="Freeform 20"/>
          <p:cNvSpPr/>
          <p:nvPr/>
        </p:nvSpPr>
        <p:spPr>
          <a:xfrm>
            <a:off x="5914835" y="3019592"/>
            <a:ext cx="204396" cy="3861996"/>
          </a:xfrm>
          <a:custGeom>
            <a:avLst/>
            <a:gdLst>
              <a:gd name="connsiteX0" fmla="*/ 204396 w 204396"/>
              <a:gd name="connsiteY0" fmla="*/ 3861996 h 3861996"/>
              <a:gd name="connsiteX1" fmla="*/ 204396 w 204396"/>
              <a:gd name="connsiteY1" fmla="*/ 204396 h 3861996"/>
              <a:gd name="connsiteX2" fmla="*/ 0 w 204396"/>
              <a:gd name="connsiteY2" fmla="*/ 0 h 3861996"/>
            </a:gdLst>
            <a:ahLst/>
            <a:cxnLst>
              <a:cxn ang="0">
                <a:pos x="connsiteX0" y="connsiteY0"/>
              </a:cxn>
              <a:cxn ang="0">
                <a:pos x="connsiteX1" y="connsiteY1"/>
              </a:cxn>
              <a:cxn ang="0">
                <a:pos x="connsiteX2" y="connsiteY2"/>
              </a:cxn>
            </a:cxnLst>
            <a:rect l="l" t="t" r="r" b="b"/>
            <a:pathLst>
              <a:path w="204396" h="3861996">
                <a:moveTo>
                  <a:pt x="204396" y="3861996"/>
                </a:moveTo>
                <a:lnTo>
                  <a:pt x="204396" y="204396"/>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22" name="Oval 21"/>
          <p:cNvSpPr/>
          <p:nvPr/>
        </p:nvSpPr>
        <p:spPr>
          <a:xfrm flipH="1">
            <a:off x="5635434" y="2740191"/>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24" name="Oval 23"/>
          <p:cNvSpPr/>
          <p:nvPr/>
        </p:nvSpPr>
        <p:spPr>
          <a:xfrm>
            <a:off x="4490201" y="3109688"/>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26" name="Freeform 25"/>
          <p:cNvSpPr/>
          <p:nvPr/>
        </p:nvSpPr>
        <p:spPr>
          <a:xfrm>
            <a:off x="4780200"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29" name="Freeform 28"/>
          <p:cNvSpPr/>
          <p:nvPr/>
        </p:nvSpPr>
        <p:spPr>
          <a:xfrm flipH="1">
            <a:off x="3520403" y="4805138"/>
            <a:ext cx="219075" cy="2076450"/>
          </a:xfrm>
          <a:custGeom>
            <a:avLst/>
            <a:gdLst>
              <a:gd name="connsiteX0" fmla="*/ 0 w 219075"/>
              <a:gd name="connsiteY0" fmla="*/ 2076450 h 2076450"/>
              <a:gd name="connsiteX1" fmla="*/ 0 w 219075"/>
              <a:gd name="connsiteY1" fmla="*/ 219075 h 2076450"/>
              <a:gd name="connsiteX2" fmla="*/ 219075 w 219075"/>
              <a:gd name="connsiteY2" fmla="*/ 0 h 2076450"/>
            </a:gdLst>
            <a:ahLst/>
            <a:cxnLst>
              <a:cxn ang="0">
                <a:pos x="connsiteX0" y="connsiteY0"/>
              </a:cxn>
              <a:cxn ang="0">
                <a:pos x="connsiteX1" y="connsiteY1"/>
              </a:cxn>
              <a:cxn ang="0">
                <a:pos x="connsiteX2" y="connsiteY2"/>
              </a:cxn>
            </a:cxnLst>
            <a:rect l="l" t="t" r="r" b="b"/>
            <a:pathLst>
              <a:path w="219075" h="2076450">
                <a:moveTo>
                  <a:pt x="0" y="2076450"/>
                </a:moveTo>
                <a:lnTo>
                  <a:pt x="0" y="219075"/>
                </a:lnTo>
                <a:lnTo>
                  <a:pt x="219075"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30" name="Oval 29"/>
          <p:cNvSpPr/>
          <p:nvPr/>
        </p:nvSpPr>
        <p:spPr>
          <a:xfrm>
            <a:off x="3239417" y="4528913"/>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
        <p:nvSpPr>
          <p:cNvPr id="28" name="Freeform 27"/>
          <p:cNvSpPr/>
          <p:nvPr/>
        </p:nvSpPr>
        <p:spPr>
          <a:xfrm>
            <a:off x="7135196" y="3385913"/>
            <a:ext cx="142875" cy="3495675"/>
          </a:xfrm>
          <a:custGeom>
            <a:avLst/>
            <a:gdLst>
              <a:gd name="connsiteX0" fmla="*/ 142875 w 142875"/>
              <a:gd name="connsiteY0" fmla="*/ 3495675 h 3495675"/>
              <a:gd name="connsiteX1" fmla="*/ 142875 w 142875"/>
              <a:gd name="connsiteY1" fmla="*/ 142875 h 3495675"/>
              <a:gd name="connsiteX2" fmla="*/ 0 w 142875"/>
              <a:gd name="connsiteY2" fmla="*/ 0 h 3495675"/>
            </a:gdLst>
            <a:ahLst/>
            <a:cxnLst>
              <a:cxn ang="0">
                <a:pos x="connsiteX0" y="connsiteY0"/>
              </a:cxn>
              <a:cxn ang="0">
                <a:pos x="connsiteX1" y="connsiteY1"/>
              </a:cxn>
              <a:cxn ang="0">
                <a:pos x="connsiteX2" y="connsiteY2"/>
              </a:cxn>
            </a:cxnLst>
            <a:rect l="l" t="t" r="r" b="b"/>
            <a:pathLst>
              <a:path w="142875" h="3495675">
                <a:moveTo>
                  <a:pt x="142875" y="3495675"/>
                </a:moveTo>
                <a:lnTo>
                  <a:pt x="142875" y="142875"/>
                </a:lnTo>
                <a:lnTo>
                  <a:pt x="0" y="0"/>
                </a:lnTo>
              </a:path>
            </a:pathLst>
          </a:custGeom>
          <a:noFill/>
          <a:ln w="28575">
            <a:solidFill>
              <a:srgbClr val="8C8C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31" name="Freeform 30"/>
          <p:cNvSpPr/>
          <p:nvPr/>
        </p:nvSpPr>
        <p:spPr>
          <a:xfrm>
            <a:off x="1555132" y="4138388"/>
            <a:ext cx="977900" cy="2743200"/>
          </a:xfrm>
          <a:custGeom>
            <a:avLst/>
            <a:gdLst>
              <a:gd name="connsiteX0" fmla="*/ 584200 w 977900"/>
              <a:gd name="connsiteY0" fmla="*/ 2743200 h 2743200"/>
              <a:gd name="connsiteX1" fmla="*/ 584200 w 977900"/>
              <a:gd name="connsiteY1" fmla="*/ 2019300 h 2743200"/>
              <a:gd name="connsiteX2" fmla="*/ 977900 w 977900"/>
              <a:gd name="connsiteY2" fmla="*/ 1625600 h 2743200"/>
              <a:gd name="connsiteX3" fmla="*/ 977900 w 977900"/>
              <a:gd name="connsiteY3" fmla="*/ 977900 h 2743200"/>
              <a:gd name="connsiteX4" fmla="*/ 0 w 9779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2743200">
                <a:moveTo>
                  <a:pt x="584200" y="2743200"/>
                </a:moveTo>
                <a:lnTo>
                  <a:pt x="584200" y="2019300"/>
                </a:lnTo>
                <a:lnTo>
                  <a:pt x="977900" y="1625600"/>
                </a:lnTo>
                <a:lnTo>
                  <a:pt x="977900" y="977900"/>
                </a:lnTo>
                <a:lnTo>
                  <a:pt x="0" y="0"/>
                </a:lnTo>
              </a:path>
            </a:pathLst>
          </a:cu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6464"/>
              </a:solidFill>
            </a:endParaRPr>
          </a:p>
        </p:txBody>
      </p:sp>
      <p:sp>
        <p:nvSpPr>
          <p:cNvPr id="37" name="Freeform 36"/>
          <p:cNvSpPr/>
          <p:nvPr/>
        </p:nvSpPr>
        <p:spPr>
          <a:xfrm rot="10800000">
            <a:off x="-55426" y="-13271"/>
            <a:ext cx="12276000" cy="1786595"/>
          </a:xfrm>
          <a:custGeom>
            <a:avLst/>
            <a:gdLst>
              <a:gd name="connsiteX0" fmla="*/ 12198350 w 12217400"/>
              <a:gd name="connsiteY0" fmla="*/ 1786595 h 1786595"/>
              <a:gd name="connsiteX1" fmla="*/ 0 w 12217400"/>
              <a:gd name="connsiteY1" fmla="*/ 1786595 h 1786595"/>
              <a:gd name="connsiteX2" fmla="*/ 0 w 12217400"/>
              <a:gd name="connsiteY2" fmla="*/ 1017981 h 1786595"/>
              <a:gd name="connsiteX3" fmla="*/ 0 w 12217400"/>
              <a:gd name="connsiteY3" fmla="*/ 1013092 h 1786595"/>
              <a:gd name="connsiteX4" fmla="*/ 0 w 12217400"/>
              <a:gd name="connsiteY4" fmla="*/ 0 h 1786595"/>
              <a:gd name="connsiteX5" fmla="*/ 12158724 w 12217400"/>
              <a:gd name="connsiteY5" fmla="*/ 1013092 h 1786595"/>
              <a:gd name="connsiteX6" fmla="*/ 12198350 w 12217400"/>
              <a:gd name="connsiteY6" fmla="*/ 1013092 h 1786595"/>
              <a:gd name="connsiteX7" fmla="*/ 12198350 w 12217400"/>
              <a:gd name="connsiteY7" fmla="*/ 1016394 h 1786595"/>
              <a:gd name="connsiteX8" fmla="*/ 12217400 w 12217400"/>
              <a:gd name="connsiteY8" fmla="*/ 1017981 h 1786595"/>
              <a:gd name="connsiteX9" fmla="*/ 12198350 w 12217400"/>
              <a:gd name="connsiteY9" fmla="*/ 1017981 h 17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7400" h="1786595">
                <a:moveTo>
                  <a:pt x="12198350" y="1786595"/>
                </a:moveTo>
                <a:lnTo>
                  <a:pt x="0" y="1786595"/>
                </a:lnTo>
                <a:lnTo>
                  <a:pt x="0" y="1017981"/>
                </a:lnTo>
                <a:lnTo>
                  <a:pt x="0" y="1013092"/>
                </a:lnTo>
                <a:lnTo>
                  <a:pt x="0" y="0"/>
                </a:lnTo>
                <a:lnTo>
                  <a:pt x="12158724" y="1013092"/>
                </a:lnTo>
                <a:lnTo>
                  <a:pt x="12198350" y="1013092"/>
                </a:lnTo>
                <a:lnTo>
                  <a:pt x="12198350" y="1016394"/>
                </a:lnTo>
                <a:lnTo>
                  <a:pt x="12217400" y="1017981"/>
                </a:lnTo>
                <a:lnTo>
                  <a:pt x="12198350" y="1017981"/>
                </a:lnTo>
                <a:close/>
              </a:path>
            </a:pathLst>
          </a:custGeom>
          <a:solidFill>
            <a:srgbClr val="969696">
              <a:alpha val="8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CA" sz="1200" dirty="0">
              <a:solidFill>
                <a:srgbClr val="000000"/>
              </a:solidFill>
            </a:endParaRPr>
          </a:p>
        </p:txBody>
      </p:sp>
      <p:sp>
        <p:nvSpPr>
          <p:cNvPr id="38" name="TextBox 37"/>
          <p:cNvSpPr txBox="1"/>
          <p:nvPr/>
        </p:nvSpPr>
        <p:spPr>
          <a:xfrm>
            <a:off x="0" y="352216"/>
            <a:ext cx="12198350" cy="400110"/>
          </a:xfrm>
          <a:prstGeom prst="rect">
            <a:avLst/>
          </a:prstGeom>
          <a:noFill/>
        </p:spPr>
        <p:txBody>
          <a:bodyPr wrap="square" lIns="0" tIns="0" rIns="0" bIns="0" rtlCol="0" anchor="t" anchorCtr="0">
            <a:spAutoFit/>
          </a:bodyPr>
          <a:lstStyle/>
          <a:p>
            <a:pPr algn="ctr"/>
            <a:r>
              <a:rPr lang="en-GB" sz="2600">
                <a:solidFill>
                  <a:srgbClr val="FFFFFF"/>
                </a:solidFill>
                <a:latin typeface="EYInterstate" panose="02000503020000020004" pitchFamily="2" charset="0"/>
              </a:rPr>
              <a:t>Activity </a:t>
            </a:r>
            <a:endParaRPr lang="en-GB" sz="2600" dirty="0">
              <a:solidFill>
                <a:srgbClr val="FFFFFF"/>
              </a:solidFill>
              <a:latin typeface="EYInterstate" panose="02000503020000020004" pitchFamily="2" charset="0"/>
            </a:endParaRPr>
          </a:p>
        </p:txBody>
      </p:sp>
      <p:sp>
        <p:nvSpPr>
          <p:cNvPr id="23" name="Oval 22"/>
          <p:cNvSpPr/>
          <p:nvPr/>
        </p:nvSpPr>
        <p:spPr>
          <a:xfrm>
            <a:off x="1281818" y="3865854"/>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r="50038"/>
          <a:stretch/>
        </p:blipFill>
        <p:spPr>
          <a:xfrm>
            <a:off x="11558294" y="133702"/>
            <a:ext cx="646406" cy="1450839"/>
          </a:xfrm>
          <a:prstGeom prst="rect">
            <a:avLst/>
          </a:prstGeom>
        </p:spPr>
      </p:pic>
      <p:sp>
        <p:nvSpPr>
          <p:cNvPr id="27" name="Oval 26"/>
          <p:cNvSpPr/>
          <p:nvPr/>
        </p:nvSpPr>
        <p:spPr>
          <a:xfrm>
            <a:off x="8594959" y="4270704"/>
            <a:ext cx="585235" cy="585235"/>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050" dirty="0">
              <a:solidFill>
                <a:srgbClr val="000000"/>
              </a:solidFill>
            </a:endParaRPr>
          </a:p>
        </p:txBody>
      </p:sp>
      <p:sp>
        <p:nvSpPr>
          <p:cNvPr id="35" name="Text Placeholder 5"/>
          <p:cNvSpPr txBox="1">
            <a:spLocks/>
          </p:cNvSpPr>
          <p:nvPr/>
        </p:nvSpPr>
        <p:spPr>
          <a:xfrm>
            <a:off x="8699865" y="4332488"/>
            <a:ext cx="375424" cy="461665"/>
          </a:xfrm>
          <a:prstGeom prst="rect">
            <a:avLst/>
          </a:prstGeom>
          <a:ln w="28575">
            <a:noFill/>
          </a:ln>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D200"/>
              </a:buClr>
            </a:pPr>
            <a:r>
              <a:rPr lang="en-US" sz="2400" b="1" dirty="0" smtClean="0">
                <a:solidFill>
                  <a:srgbClr val="4B4B4B"/>
                </a:solidFill>
                <a:latin typeface="EYInterstate Light" panose="02000506000000020004" pitchFamily="2" charset="0"/>
              </a:rPr>
              <a:t>6</a:t>
            </a:r>
            <a:endParaRPr lang="en-US" sz="2400" b="1" dirty="0">
              <a:solidFill>
                <a:srgbClr val="4B4B4B"/>
              </a:solidFill>
              <a:latin typeface="EYInterstate Light" panose="02000506000000020004" pitchFamily="2" charset="0"/>
            </a:endParaRPr>
          </a:p>
        </p:txBody>
      </p:sp>
      <p:sp>
        <p:nvSpPr>
          <p:cNvPr id="36" name="Oval 35"/>
          <p:cNvSpPr/>
          <p:nvPr/>
        </p:nvSpPr>
        <p:spPr>
          <a:xfrm flipH="1">
            <a:off x="6947478" y="3052251"/>
            <a:ext cx="327026" cy="327026"/>
          </a:xfrm>
          <a:prstGeom prst="ellipse">
            <a:avLst/>
          </a:prstGeom>
          <a:noFill/>
          <a:ln w="28575">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rgbClr val="000000"/>
              </a:solidFill>
            </a:endParaRPr>
          </a:p>
        </p:txBody>
      </p:sp>
    </p:spTree>
    <p:extLst>
      <p:ext uri="{BB962C8B-B14F-4D97-AF65-F5344CB8AC3E}">
        <p14:creationId xmlns:p14="http://schemas.microsoft.com/office/powerpoint/2010/main" val="3979862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 y="4191980"/>
            <a:ext cx="5357193" cy="2368506"/>
          </a:xfrm>
          <a:prstGeom prst="rect">
            <a:avLst/>
          </a:prstGeom>
          <a:solidFill>
            <a:schemeClr val="accent4"/>
          </a:solidFill>
        </p:spPr>
        <p:txBody>
          <a:bodyPr wrap="square" lIns="612000" tIns="360000" rIns="360000" bIns="360000" rtlCol="0" anchor="t" anchorCtr="0">
            <a:spAutoFit/>
          </a:bodyPr>
          <a:lstStyle/>
          <a:p>
            <a:pPr marL="171450" indent="-171450">
              <a:lnSpc>
                <a:spcPct val="150000"/>
              </a:lnSpc>
              <a:spcBef>
                <a:spcPts val="200"/>
              </a:spcBef>
              <a:spcAft>
                <a:spcPct val="0"/>
              </a:spcAft>
              <a:buClr>
                <a:srgbClr val="C00000"/>
              </a:buClr>
              <a:buFont typeface="EYInterstate Light" panose="02000506000000020004" pitchFamily="2" charset="0"/>
              <a:buChar char="•"/>
              <a:defRPr/>
            </a:pPr>
            <a:r>
              <a:rPr lang="en-US" sz="1400" b="1" dirty="0">
                <a:solidFill>
                  <a:srgbClr val="C00000"/>
                </a:solidFill>
                <a:latin typeface="EYInterstate Light" panose="02000506000000020004" pitchFamily="2" charset="0"/>
                <a:ea typeface="Open Sans Light" charset="0"/>
                <a:cs typeface="Open Sans"/>
              </a:rPr>
              <a:t>A unique need: </a:t>
            </a:r>
            <a:r>
              <a:rPr lang="en-US" sz="1400" dirty="0">
                <a:solidFill>
                  <a:srgbClr val="4B4B4B"/>
                </a:solidFill>
                <a:latin typeface="EYInterstate Light" panose="02000506000000020004" pitchFamily="2" charset="0"/>
                <a:ea typeface="Open Sans Light" charset="0"/>
                <a:cs typeface="Open Sans"/>
              </a:rPr>
              <a:t>articulates service delivery considerations that differentiate a segment group </a:t>
            </a:r>
          </a:p>
          <a:p>
            <a:pPr marL="171450" indent="-171450">
              <a:lnSpc>
                <a:spcPct val="150000"/>
              </a:lnSpc>
              <a:spcBef>
                <a:spcPts val="200"/>
              </a:spcBef>
              <a:spcAft>
                <a:spcPct val="0"/>
              </a:spcAft>
              <a:buClr>
                <a:srgbClr val="C00000"/>
              </a:buClr>
              <a:buFont typeface="EYInterstate Light" panose="02000506000000020004" pitchFamily="2" charset="0"/>
              <a:buChar char="•"/>
              <a:defRPr/>
            </a:pPr>
            <a:r>
              <a:rPr lang="en-US" sz="1400" b="1" dirty="0">
                <a:solidFill>
                  <a:srgbClr val="C00000"/>
                </a:solidFill>
                <a:latin typeface="EYInterstate Light" panose="02000506000000020004" pitchFamily="2" charset="0"/>
                <a:ea typeface="Open Sans Light" charset="0"/>
                <a:cs typeface="Open Sans"/>
              </a:rPr>
              <a:t>A unique pain point:</a:t>
            </a:r>
            <a:r>
              <a:rPr lang="en-US" sz="1400" dirty="0">
                <a:solidFill>
                  <a:srgbClr val="4B4B4B"/>
                </a:solidFill>
                <a:latin typeface="EYInterstate Light" panose="02000506000000020004" pitchFamily="2" charset="0"/>
                <a:ea typeface="Open Sans Light" charset="0"/>
                <a:cs typeface="Open Sans"/>
              </a:rPr>
              <a:t> identifies opportunities for solution and enablement that should be factored into design for a segment</a:t>
            </a:r>
            <a:endParaRPr lang="en-US" sz="1400" dirty="0">
              <a:solidFill>
                <a:srgbClr val="DA291C"/>
              </a:solidFill>
              <a:latin typeface="EYInterstate Light" panose="02000506000000020004" pitchFamily="2" charset="0"/>
              <a:ea typeface="Verdana" panose="020B0604030504040204" pitchFamily="34" charset="0"/>
              <a:cs typeface="Verdana" panose="020B0604030504040204" pitchFamily="34" charset="0"/>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072361" y="256904"/>
            <a:ext cx="405532" cy="415873"/>
          </a:xfrm>
          <a:custGeom>
            <a:avLst/>
            <a:gdLst>
              <a:gd name="connsiteX0" fmla="*/ 0 w 4541914"/>
              <a:gd name="connsiteY0" fmla="*/ 0 h 4657748"/>
              <a:gd name="connsiteX1" fmla="*/ 4541914 w 4541914"/>
              <a:gd name="connsiteY1" fmla="*/ 0 h 4657748"/>
              <a:gd name="connsiteX2" fmla="*/ 4541914 w 4541914"/>
              <a:gd name="connsiteY2" fmla="*/ 4657748 h 4657748"/>
              <a:gd name="connsiteX3" fmla="*/ 4173919 w 4541914"/>
              <a:gd name="connsiteY3" fmla="*/ 4657748 h 4657748"/>
              <a:gd name="connsiteX4" fmla="*/ 4238022 w 4541914"/>
              <a:gd name="connsiteY4" fmla="*/ 4255645 h 4657748"/>
              <a:gd name="connsiteX5" fmla="*/ 2583394 w 4541914"/>
              <a:gd name="connsiteY5" fmla="*/ 4066960 h 4657748"/>
              <a:gd name="connsiteX6" fmla="*/ 2089908 w 4541914"/>
              <a:gd name="connsiteY6" fmla="*/ 4066960 h 4657748"/>
              <a:gd name="connsiteX7" fmla="*/ 812651 w 4541914"/>
              <a:gd name="connsiteY7" fmla="*/ 4212103 h 4657748"/>
              <a:gd name="connsiteX8" fmla="*/ 449794 w 4541914"/>
              <a:gd name="connsiteY8" fmla="*/ 4212103 h 4657748"/>
              <a:gd name="connsiteX9" fmla="*/ 333679 w 4541914"/>
              <a:gd name="connsiteY9" fmla="*/ 4168560 h 4657748"/>
              <a:gd name="connsiteX10" fmla="*/ 534372 w 4541914"/>
              <a:gd name="connsiteY10" fmla="*/ 4657748 h 4657748"/>
              <a:gd name="connsiteX11" fmla="*/ 0 w 4541914"/>
              <a:gd name="connsiteY11" fmla="*/ 4657748 h 465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1914" h="4657748">
                <a:moveTo>
                  <a:pt x="0" y="0"/>
                </a:moveTo>
                <a:lnTo>
                  <a:pt x="4541914" y="0"/>
                </a:lnTo>
                <a:lnTo>
                  <a:pt x="4541914" y="4657748"/>
                </a:lnTo>
                <a:lnTo>
                  <a:pt x="4173919" y="4657748"/>
                </a:lnTo>
                <a:lnTo>
                  <a:pt x="4238022" y="4255645"/>
                </a:lnTo>
                <a:lnTo>
                  <a:pt x="2583394" y="4066960"/>
                </a:lnTo>
                <a:lnTo>
                  <a:pt x="2089908" y="4066960"/>
                </a:lnTo>
                <a:lnTo>
                  <a:pt x="812651" y="4212103"/>
                </a:lnTo>
                <a:lnTo>
                  <a:pt x="449794" y="4212103"/>
                </a:lnTo>
                <a:lnTo>
                  <a:pt x="333679" y="4168560"/>
                </a:lnTo>
                <a:lnTo>
                  <a:pt x="534372" y="4657748"/>
                </a:lnTo>
                <a:lnTo>
                  <a:pt x="0" y="4657748"/>
                </a:lnTo>
                <a:close/>
              </a:path>
            </a:pathLst>
          </a:custGeom>
        </p:spPr>
      </p:pic>
      <p:sp>
        <p:nvSpPr>
          <p:cNvPr id="11" name="TextBox 10"/>
          <p:cNvSpPr txBox="1"/>
          <p:nvPr/>
        </p:nvSpPr>
        <p:spPr>
          <a:xfrm>
            <a:off x="578554"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Personas: Getting to </a:t>
            </a:r>
            <a:r>
              <a:rPr lang="en-GB" sz="2600" dirty="0">
                <a:solidFill>
                  <a:schemeClr val="bg1"/>
                </a:solidFill>
                <a:latin typeface="EYInterstate Light" panose="02000506000000020004" pitchFamily="2" charset="0"/>
              </a:rPr>
              <a:t>Know </a:t>
            </a:r>
            <a:r>
              <a:rPr lang="en-GB" sz="2600" dirty="0" smtClean="0">
                <a:solidFill>
                  <a:schemeClr val="bg1"/>
                </a:solidFill>
                <a:latin typeface="EYInterstate Light" panose="02000506000000020004" pitchFamily="2" charset="0"/>
              </a:rPr>
              <a:t>our Users</a:t>
            </a:r>
            <a:endParaRPr lang="en-GB" sz="2600" dirty="0">
              <a:solidFill>
                <a:schemeClr val="bg1"/>
              </a:solidFill>
              <a:latin typeface="EYInterstate Light" panose="02000506000000020004" pitchFamily="2" charset="0"/>
            </a:endParaRPr>
          </a:p>
        </p:txBody>
      </p:sp>
      <p:cxnSp>
        <p:nvCxnSpPr>
          <p:cNvPr id="12" name="Straight Connector 11"/>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sp>
        <p:nvSpPr>
          <p:cNvPr id="28" name="Content Placeholder 2"/>
          <p:cNvSpPr txBox="1">
            <a:spLocks/>
          </p:cNvSpPr>
          <p:nvPr/>
        </p:nvSpPr>
        <p:spPr>
          <a:xfrm>
            <a:off x="614566" y="1539071"/>
            <a:ext cx="4752037" cy="192156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300"/>
              </a:spcBef>
              <a:spcAft>
                <a:spcPts val="300"/>
              </a:spcAft>
              <a:buClr>
                <a:schemeClr val="bg1"/>
              </a:buClr>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100000"/>
              </a:lnSpc>
              <a:spcBef>
                <a:spcPts val="300"/>
              </a:spcBef>
              <a:spcAft>
                <a:spcPts val="300"/>
              </a:spcAft>
              <a:buClr>
                <a:schemeClr val="bg1"/>
              </a:buClr>
              <a:buFont typeface=".AppleSystemUIFont" charset="-120"/>
              <a:buChar char="–"/>
              <a:defRPr sz="1600" kern="1200">
                <a:solidFill>
                  <a:schemeClr val="bg1"/>
                </a:solidFill>
                <a:latin typeface="+mn-lt"/>
                <a:ea typeface="+mn-ea"/>
                <a:cs typeface="+mn-cs"/>
              </a:defRPr>
            </a:lvl2pPr>
            <a:lvl3pPr marL="1143000" indent="-228600" algn="l" defTabSz="914400" rtl="0" eaLnBrk="1" latinLnBrk="0" hangingPunct="1">
              <a:lnSpc>
                <a:spcPct val="100000"/>
              </a:lnSpc>
              <a:spcBef>
                <a:spcPts val="300"/>
              </a:spcBef>
              <a:spcAft>
                <a:spcPts val="300"/>
              </a:spcAft>
              <a:buClr>
                <a:schemeClr val="bg1"/>
              </a:buClr>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100000"/>
              </a:lnSpc>
              <a:spcBef>
                <a:spcPts val="300"/>
              </a:spcBef>
              <a:spcAft>
                <a:spcPts val="300"/>
              </a:spcAft>
              <a:buClr>
                <a:schemeClr val="bg1"/>
              </a:buClr>
              <a:buFont typeface=".AppleSystemUIFont" charset="-120"/>
              <a:buChar char="–"/>
              <a:defRPr sz="1200" kern="1200">
                <a:solidFill>
                  <a:schemeClr val="bg1"/>
                </a:solidFill>
                <a:latin typeface="+mn-lt"/>
                <a:ea typeface="+mn-ea"/>
                <a:cs typeface="+mn-cs"/>
              </a:defRPr>
            </a:lvl4pPr>
            <a:lvl5pPr marL="2001838" indent="-173038" algn="l" defTabSz="914400" rtl="0" eaLnBrk="1" latinLnBrk="0" hangingPunct="1">
              <a:lnSpc>
                <a:spcPct val="100000"/>
              </a:lnSpc>
              <a:spcBef>
                <a:spcPts val="300"/>
              </a:spcBef>
              <a:spcAft>
                <a:spcPts val="300"/>
              </a:spcAft>
              <a:buClr>
                <a:schemeClr val="bg1"/>
              </a:buClr>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200"/>
              </a:spcBef>
              <a:spcAft>
                <a:spcPct val="0"/>
              </a:spcAft>
              <a:buClr>
                <a:srgbClr val="8C8279"/>
              </a:buClr>
              <a:buFont typeface="Arial" panose="020B0604020202020204" pitchFamily="34" charset="0"/>
              <a:buNone/>
              <a:defRPr/>
            </a:pPr>
            <a:r>
              <a:rPr lang="en-US" sz="1500" dirty="0">
                <a:solidFill>
                  <a:prstClr val="black">
                    <a:lumMod val="65000"/>
                    <a:lumOff val="35000"/>
                  </a:prstClr>
                </a:solidFill>
                <a:latin typeface="EYInterstate Light" panose="02000506000000020004" pitchFamily="2" charset="0"/>
                <a:ea typeface="Verdana" panose="020B0604030504040204" pitchFamily="34" charset="0"/>
                <a:cs typeface="Verdana" panose="020B0604030504040204" pitchFamily="34" charset="0"/>
              </a:rPr>
              <a:t>Personas are characters which represent different groups of people, specifically employees, workforce segments, or user groups. </a:t>
            </a:r>
          </a:p>
          <a:p>
            <a:pPr marL="0" indent="0" algn="just">
              <a:spcBef>
                <a:spcPts val="2200"/>
              </a:spcBef>
              <a:spcAft>
                <a:spcPct val="0"/>
              </a:spcAft>
              <a:buClr>
                <a:srgbClr val="8C8279"/>
              </a:buClr>
              <a:buFont typeface="Arial" panose="020B0604020202020204" pitchFamily="34" charset="0"/>
              <a:buNone/>
              <a:defRPr/>
            </a:pPr>
            <a:r>
              <a:rPr lang="en-US" sz="1500" dirty="0">
                <a:solidFill>
                  <a:prstClr val="black">
                    <a:lumMod val="65000"/>
                    <a:lumOff val="35000"/>
                  </a:prstClr>
                </a:solidFill>
                <a:latin typeface="EYInterstate Light" panose="02000506000000020004" pitchFamily="2" charset="0"/>
                <a:ea typeface="Verdana" panose="020B0604030504040204" pitchFamily="34" charset="0"/>
                <a:cs typeface="Verdana" panose="020B0604030504040204" pitchFamily="34" charset="0"/>
              </a:rPr>
              <a:t>Personas are especially valuable as they can assist us in recognizing that different people have different needs and expectations. They help us to </a:t>
            </a:r>
            <a:r>
              <a:rPr lang="en-US" sz="1500" b="1" dirty="0">
                <a:solidFill>
                  <a:prstClr val="black">
                    <a:lumMod val="65000"/>
                    <a:lumOff val="35000"/>
                  </a:prstClr>
                </a:solidFill>
                <a:latin typeface="EYInterstate Light" panose="02000506000000020004" pitchFamily="2" charset="0"/>
                <a:ea typeface="Verdana" panose="020B0604030504040204" pitchFamily="34" charset="0"/>
                <a:cs typeface="Verdana" panose="020B0604030504040204" pitchFamily="34" charset="0"/>
              </a:rPr>
              <a:t>understand these wants, experiences, behaviours and goals</a:t>
            </a:r>
            <a:r>
              <a:rPr lang="en-US" sz="1500" dirty="0">
                <a:solidFill>
                  <a:prstClr val="black">
                    <a:lumMod val="65000"/>
                    <a:lumOff val="35000"/>
                  </a:prstClr>
                </a:solidFill>
                <a:latin typeface="EYInterstate Light" panose="02000506000000020004" pitchFamily="2" charset="0"/>
                <a:ea typeface="Verdana" panose="020B0604030504040204" pitchFamily="34" charset="0"/>
                <a:cs typeface="Verdana" panose="020B0604030504040204" pitchFamily="34" charset="0"/>
              </a:rPr>
              <a:t>. When creating personas, we identify unique needs and pain points. </a:t>
            </a:r>
          </a:p>
          <a:p>
            <a:pPr marL="0" indent="0">
              <a:spcBef>
                <a:spcPts val="2200"/>
              </a:spcBef>
              <a:spcAft>
                <a:spcPct val="0"/>
              </a:spcAft>
              <a:buClr>
                <a:srgbClr val="8C8279"/>
              </a:buClr>
              <a:buFont typeface="Arial" panose="020B0604020202020204" pitchFamily="34" charset="0"/>
              <a:buNone/>
              <a:defRPr/>
            </a:pPr>
            <a:endParaRPr lang="en-US" dirty="0">
              <a:solidFill>
                <a:prstClr val="black">
                  <a:lumMod val="65000"/>
                  <a:lumOff val="35000"/>
                </a:prstClr>
              </a:solidFill>
              <a:latin typeface="EYInterstate Light" panose="02000506000000020004" pitchFamily="2" charset="0"/>
              <a:ea typeface="Verdana" panose="020B0604030504040204" pitchFamily="34" charset="0"/>
              <a:cs typeface="Verdana" panose="020B0604030504040204" pitchFamily="34" charset="0"/>
            </a:endParaRPr>
          </a:p>
          <a:p>
            <a:pPr marL="0" lvl="4" indent="0">
              <a:spcBef>
                <a:spcPts val="2200"/>
              </a:spcBef>
              <a:spcAft>
                <a:spcPct val="0"/>
              </a:spcAft>
              <a:buClr>
                <a:prstClr val="white"/>
              </a:buClr>
              <a:buFont typeface="Arial" panose="020B0604020202020204" pitchFamily="34" charset="0"/>
              <a:buNone/>
              <a:defRPr/>
            </a:pPr>
            <a:endParaRPr lang="en-US" sz="2400" dirty="0">
              <a:solidFill>
                <a:srgbClr val="DA291C"/>
              </a:solidFill>
              <a:latin typeface="EYInterstate Light" panose="02000506000000020004" pitchFamily="2" charset="0"/>
              <a:ea typeface="Verdana" panose="020B0604030504040204" pitchFamily="34" charset="0"/>
              <a:cs typeface="Verdana" panose="020B0604030504040204" pitchFamily="34" charset="0"/>
            </a:endParaRPr>
          </a:p>
          <a:p>
            <a:pPr marL="0" lvl="4" indent="0">
              <a:spcBef>
                <a:spcPts val="2200"/>
              </a:spcBef>
              <a:spcAft>
                <a:spcPct val="0"/>
              </a:spcAft>
              <a:buClr>
                <a:prstClr val="white"/>
              </a:buClr>
              <a:buFont typeface="Arial" panose="020B0604020202020204" pitchFamily="34" charset="0"/>
              <a:buNone/>
              <a:defRPr/>
            </a:pPr>
            <a:endParaRPr lang="en-US" sz="2400" dirty="0">
              <a:solidFill>
                <a:srgbClr val="DA291C"/>
              </a:solidFill>
              <a:latin typeface="EYInterstate Light" panose="02000506000000020004" pitchFamily="2" charset="0"/>
              <a:ea typeface="Verdana" panose="020B0604030504040204" pitchFamily="34" charset="0"/>
              <a:cs typeface="Verdana" panose="020B0604030504040204" pitchFamily="34" charset="0"/>
            </a:endParaRPr>
          </a:p>
          <a:p>
            <a:pPr marL="0" lvl="4" indent="0">
              <a:spcBef>
                <a:spcPts val="2200"/>
              </a:spcBef>
              <a:spcAft>
                <a:spcPct val="0"/>
              </a:spcAft>
              <a:buClr>
                <a:prstClr val="white"/>
              </a:buClr>
              <a:buFont typeface="Arial" panose="020B0604020202020204" pitchFamily="34" charset="0"/>
              <a:buNone/>
              <a:defRPr/>
            </a:pPr>
            <a:endParaRPr lang="en-US" sz="2400" dirty="0">
              <a:solidFill>
                <a:srgbClr val="DA291C"/>
              </a:solidFill>
              <a:latin typeface="Calibri"/>
              <a:ea typeface="Verdana" panose="020B0604030504040204" pitchFamily="34" charset="0"/>
              <a:cs typeface="Verdana" panose="020B0604030504040204" pitchFamily="34" charset="0"/>
            </a:endParaRPr>
          </a:p>
          <a:p>
            <a:pPr marL="0" lvl="4" indent="0">
              <a:spcBef>
                <a:spcPts val="2200"/>
              </a:spcBef>
              <a:spcAft>
                <a:spcPct val="0"/>
              </a:spcAft>
              <a:buClr>
                <a:srgbClr val="8C8279"/>
              </a:buClr>
              <a:buFont typeface="Arial" panose="020B0604020202020204" pitchFamily="34" charset="0"/>
              <a:buNone/>
              <a:defRPr/>
            </a:pPr>
            <a:r>
              <a:rPr lang="en-US" sz="2400" dirty="0">
                <a:solidFill>
                  <a:srgbClr val="DA291C"/>
                </a:solidFill>
                <a:latin typeface="Calibri"/>
                <a:ea typeface="Verdana" panose="020B0604030504040204" pitchFamily="34" charset="0"/>
                <a:cs typeface="Verdana" panose="020B0604030504040204" pitchFamily="34" charset="0"/>
              </a:rPr>
              <a:t>	</a:t>
            </a:r>
          </a:p>
        </p:txBody>
      </p:sp>
      <p:sp>
        <p:nvSpPr>
          <p:cNvPr id="56" name="TextBox 55"/>
          <p:cNvSpPr txBox="1"/>
          <p:nvPr/>
        </p:nvSpPr>
        <p:spPr>
          <a:xfrm>
            <a:off x="10874676" y="2253633"/>
            <a:ext cx="1717154" cy="492443"/>
          </a:xfrm>
          <a:prstGeom prst="rect">
            <a:avLst/>
          </a:prstGeom>
          <a:noFill/>
        </p:spPr>
        <p:txBody>
          <a:bodyPr wrap="square" lIns="0" tIns="0" rIns="0" bIns="0" rtlCol="0" anchor="t" anchorCtr="0">
            <a:spAutoFit/>
          </a:bodyPr>
          <a:lstStyle/>
          <a:p>
            <a:r>
              <a:rPr lang="en-CA" sz="1600" spc="-20" dirty="0" smtClean="0">
                <a:solidFill>
                  <a:srgbClr val="4B4B4B"/>
                </a:solidFill>
                <a:latin typeface="EYInterstate Light" panose="02000506000000020004" pitchFamily="2" charset="0"/>
              </a:rPr>
              <a:t>Decentralized Admin</a:t>
            </a:r>
            <a:endParaRPr lang="en-CA" sz="1600" spc="-20" dirty="0">
              <a:solidFill>
                <a:srgbClr val="4B4B4B"/>
              </a:solidFill>
              <a:latin typeface="EYInterstate Light" panose="02000506000000020004" pitchFamily="2" charset="0"/>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21826" l="0" r="16341"/>
                    </a14:imgEffect>
                  </a14:imgLayer>
                </a14:imgProps>
              </a:ext>
              <a:ext uri="{28A0092B-C50C-407E-A947-70E740481C1C}">
                <a14:useLocalDpi xmlns:a14="http://schemas.microsoft.com/office/drawing/2010/main" val="0"/>
              </a:ext>
            </a:extLst>
          </a:blip>
          <a:srcRect r="84588" b="81637"/>
          <a:stretch/>
        </p:blipFill>
        <p:spPr>
          <a:xfrm>
            <a:off x="8257915" y="3085734"/>
            <a:ext cx="790291" cy="1106246"/>
          </a:xfrm>
          <a:prstGeom prst="rect">
            <a:avLst/>
          </a:prstGeom>
          <a:ln>
            <a:noFill/>
          </a:ln>
        </p:spPr>
      </p:pic>
      <p:grpSp>
        <p:nvGrpSpPr>
          <p:cNvPr id="2" name="Group 1"/>
          <p:cNvGrpSpPr/>
          <p:nvPr/>
        </p:nvGrpSpPr>
        <p:grpSpPr>
          <a:xfrm>
            <a:off x="5606094" y="1621089"/>
            <a:ext cx="8758599" cy="4470894"/>
            <a:chOff x="5606094" y="1621089"/>
            <a:chExt cx="8758599" cy="4470894"/>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3359" r="21630" b="81362"/>
            <a:stretch/>
          </p:blipFill>
          <p:spPr>
            <a:xfrm>
              <a:off x="6524335" y="1621089"/>
              <a:ext cx="822421" cy="1079496"/>
            </a:xfrm>
            <a:prstGeom prst="rect">
              <a:avLst/>
            </a:prstGeom>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77688" r="84151" b="1513"/>
            <a:stretch/>
          </p:blipFill>
          <p:spPr>
            <a:xfrm>
              <a:off x="6803851" y="5011982"/>
              <a:ext cx="754737" cy="1080000"/>
            </a:xfrm>
            <a:prstGeom prst="rect">
              <a:avLst/>
            </a:prstGeom>
            <a:ln>
              <a:noFill/>
            </a:ln>
          </p:spPr>
        </p:pic>
        <p:sp>
          <p:nvSpPr>
            <p:cNvPr id="13" name="TextBox 12"/>
            <p:cNvSpPr txBox="1"/>
            <p:nvPr/>
          </p:nvSpPr>
          <p:spPr>
            <a:xfrm>
              <a:off x="5635941" y="2256432"/>
              <a:ext cx="1060830" cy="492443"/>
            </a:xfrm>
            <a:prstGeom prst="rect">
              <a:avLst/>
            </a:prstGeom>
            <a:noFill/>
          </p:spPr>
          <p:txBody>
            <a:bodyPr wrap="square" lIns="0" tIns="0" rIns="0" bIns="0" rtlCol="0" anchor="t" anchorCtr="0">
              <a:spAutoFit/>
            </a:bodyPr>
            <a:lstStyle/>
            <a:p>
              <a:r>
                <a:rPr lang="en-CA" sz="1600" spc="-20" dirty="0">
                  <a:solidFill>
                    <a:srgbClr val="4B4B4B"/>
                  </a:solidFill>
                  <a:latin typeface="EYInterstate Light" panose="02000506000000020004" pitchFamily="2" charset="0"/>
                </a:rPr>
                <a:t>People Manager</a:t>
              </a:r>
              <a:endParaRPr lang="en-CA" spc="-20" dirty="0">
                <a:solidFill>
                  <a:srgbClr val="4B4B4B"/>
                </a:solidFill>
                <a:latin typeface="EYInterstate Light" panose="02000506000000020004" pitchFamily="2" charset="0"/>
              </a:endParaRPr>
            </a:p>
          </p:txBody>
        </p:sp>
        <p:sp>
          <p:nvSpPr>
            <p:cNvPr id="14" name="TextBox 13"/>
            <p:cNvSpPr txBox="1"/>
            <p:nvPr/>
          </p:nvSpPr>
          <p:spPr>
            <a:xfrm>
              <a:off x="5606094" y="5497406"/>
              <a:ext cx="1717154" cy="246221"/>
            </a:xfrm>
            <a:prstGeom prst="rect">
              <a:avLst/>
            </a:prstGeom>
            <a:noFill/>
          </p:spPr>
          <p:txBody>
            <a:bodyPr wrap="square" lIns="0" tIns="0" rIns="0" bIns="0" rtlCol="0" anchor="t" anchorCtr="0">
              <a:spAutoFit/>
            </a:bodyPr>
            <a:lstStyle/>
            <a:p>
              <a:r>
                <a:rPr lang="en-CA" sz="1600" spc="-20" dirty="0">
                  <a:solidFill>
                    <a:srgbClr val="4B4B4B"/>
                  </a:solidFill>
                  <a:latin typeface="EYInterstate Light" panose="02000506000000020004" pitchFamily="2" charset="0"/>
                </a:rPr>
                <a:t>HR </a:t>
              </a:r>
              <a:r>
                <a:rPr lang="en-CA" sz="1600" spc="-20" dirty="0" smtClean="0">
                  <a:solidFill>
                    <a:srgbClr val="4B4B4B"/>
                  </a:solidFill>
                  <a:latin typeface="EYInterstate Light" panose="02000506000000020004" pitchFamily="2" charset="0"/>
                </a:rPr>
                <a:t>Specialist </a:t>
              </a:r>
              <a:endParaRPr lang="en-CA" sz="1600" spc="-20" dirty="0">
                <a:solidFill>
                  <a:srgbClr val="4B4B4B"/>
                </a:solidFill>
                <a:latin typeface="EYInterstate Light" panose="02000506000000020004" pitchFamily="2" charset="0"/>
              </a:endParaRPr>
            </a:p>
          </p:txBody>
        </p:sp>
        <p:pic>
          <p:nvPicPr>
            <p:cNvPr id="58" name="Picture 57"/>
            <p:cNvPicPr>
              <a:picLocks noChangeAspect="1"/>
            </p:cNvPicPr>
            <p:nvPr/>
          </p:nvPicPr>
          <p:blipFill rotWithShape="1">
            <a:blip r:embed="rId5">
              <a:extLst>
                <a:ext uri="{28A0092B-C50C-407E-A947-70E740481C1C}">
                  <a14:useLocalDpi xmlns:a14="http://schemas.microsoft.com/office/drawing/2010/main" val="0"/>
                </a:ext>
              </a:extLst>
            </a:blip>
            <a:srcRect l="41839" t="78706" r="43036" b="1223"/>
            <a:stretch/>
          </p:blipFill>
          <p:spPr>
            <a:xfrm>
              <a:off x="9773549" y="5025763"/>
              <a:ext cx="760043" cy="1066220"/>
            </a:xfrm>
            <a:prstGeom prst="rect">
              <a:avLst/>
            </a:prstGeom>
            <a:ln>
              <a:noFill/>
            </a:ln>
          </p:spPr>
        </p:pic>
        <p:sp>
          <p:nvSpPr>
            <p:cNvPr id="55" name="TextBox 54"/>
            <p:cNvSpPr txBox="1"/>
            <p:nvPr/>
          </p:nvSpPr>
          <p:spPr>
            <a:xfrm>
              <a:off x="10621189" y="5251184"/>
              <a:ext cx="1717154" cy="738664"/>
            </a:xfrm>
            <a:prstGeom prst="rect">
              <a:avLst/>
            </a:prstGeom>
            <a:noFill/>
          </p:spPr>
          <p:txBody>
            <a:bodyPr wrap="square" lIns="0" tIns="0" rIns="0" bIns="0" rtlCol="0" anchor="t" anchorCtr="0">
              <a:spAutoFit/>
            </a:bodyPr>
            <a:lstStyle/>
            <a:p>
              <a:r>
                <a:rPr lang="en-CA" sz="1600" spc="-20" dirty="0">
                  <a:solidFill>
                    <a:srgbClr val="4B4B4B"/>
                  </a:solidFill>
                  <a:latin typeface="EYInterstate Light" panose="02000506000000020004" pitchFamily="2" charset="0"/>
                </a:rPr>
                <a:t>Payroll </a:t>
              </a:r>
              <a:r>
                <a:rPr lang="en-CA" sz="1600" spc="-20" dirty="0" smtClean="0">
                  <a:solidFill>
                    <a:srgbClr val="4B4B4B"/>
                  </a:solidFill>
                  <a:latin typeface="EYInterstate Light" panose="02000506000000020004" pitchFamily="2" charset="0"/>
                </a:rPr>
                <a:t>and  Compensation Advisor </a:t>
              </a:r>
              <a:endParaRPr lang="en-CA" sz="1600" spc="-20" dirty="0">
                <a:solidFill>
                  <a:srgbClr val="4B4B4B"/>
                </a:solidFill>
                <a:latin typeface="EYInterstate Light" panose="02000506000000020004" pitchFamily="2" charset="0"/>
              </a:endParaRPr>
            </a:p>
          </p:txBody>
        </p:sp>
        <p:pic>
          <p:nvPicPr>
            <p:cNvPr id="3" name="Picture 2"/>
            <p:cNvPicPr>
              <a:picLocks noChangeAspect="1"/>
            </p:cNvPicPr>
            <p:nvPr/>
          </p:nvPicPr>
          <p:blipFill>
            <a:blip r:embed="rId6"/>
            <a:stretch>
              <a:fillRect/>
            </a:stretch>
          </p:blipFill>
          <p:spPr>
            <a:xfrm>
              <a:off x="6966109" y="2263451"/>
              <a:ext cx="3296018" cy="3293755"/>
            </a:xfrm>
            <a:prstGeom prst="rect">
              <a:avLst/>
            </a:prstGeom>
          </p:spPr>
        </p:pic>
        <p:sp>
          <p:nvSpPr>
            <p:cNvPr id="59" name="TextBox 58"/>
            <p:cNvSpPr txBox="1"/>
            <p:nvPr/>
          </p:nvSpPr>
          <p:spPr>
            <a:xfrm>
              <a:off x="7384659" y="1704704"/>
              <a:ext cx="6980034" cy="400110"/>
            </a:xfrm>
            <a:prstGeom prst="rect">
              <a:avLst/>
            </a:prstGeom>
            <a:noFill/>
          </p:spPr>
          <p:txBody>
            <a:bodyPr wrap="square" lIns="0" tIns="0" rIns="0" bIns="0" rtlCol="0" anchor="t" anchorCtr="0">
              <a:spAutoFit/>
            </a:bodyPr>
            <a:lstStyle/>
            <a:p>
              <a:r>
                <a:rPr lang="en-GB" sz="2600" dirty="0">
                  <a:solidFill>
                    <a:srgbClr val="7FD1D6"/>
                  </a:solidFill>
                  <a:latin typeface="EYInterstate Light" panose="02000506000000020004" pitchFamily="2" charset="0"/>
                </a:rPr>
                <a:t>Priority Personas </a:t>
              </a:r>
            </a:p>
          </p:txBody>
        </p:sp>
      </p:grpSp>
      <p:pic>
        <p:nvPicPr>
          <p:cNvPr id="22" name="Picture 21"/>
          <p:cNvPicPr>
            <a:picLocks/>
          </p:cNvPicPr>
          <p:nvPr/>
        </p:nvPicPr>
        <p:blipFill rotWithShape="1">
          <a:blip r:embed="rId5">
            <a:extLst>
              <a:ext uri="{28A0092B-C50C-407E-A947-70E740481C1C}">
                <a14:useLocalDpi xmlns:a14="http://schemas.microsoft.com/office/drawing/2010/main" val="0"/>
              </a:ext>
            </a:extLst>
          </a:blip>
          <a:srcRect l="63183" t="25374" r="21688" b="52455"/>
          <a:stretch/>
        </p:blipFill>
        <p:spPr>
          <a:xfrm>
            <a:off x="9997854" y="1602585"/>
            <a:ext cx="828000" cy="1098000"/>
          </a:xfrm>
          <a:prstGeom prst="rect">
            <a:avLst/>
          </a:prstGeom>
          <a:noFill/>
          <a:ln>
            <a:noFill/>
          </a:ln>
        </p:spPr>
      </p:pic>
      <p:pic>
        <p:nvPicPr>
          <p:cNvPr id="24" name="Picture 23"/>
          <p:cNvPicPr>
            <a:picLocks/>
          </p:cNvPicPr>
          <p:nvPr/>
        </p:nvPicPr>
        <p:blipFill rotWithShape="1">
          <a:blip r:embed="rId7">
            <a:extLst>
              <a:ext uri="{BEBA8EAE-BF5A-486C-A8C5-ECC9F3942E4B}">
                <a14:imgProps xmlns:a14="http://schemas.microsoft.com/office/drawing/2010/main">
                  <a14:imgLayer r:embed="rId4">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8281015" y="3017019"/>
            <a:ext cx="767191" cy="1243675"/>
          </a:xfrm>
          <a:prstGeom prst="rect">
            <a:avLst/>
          </a:prstGeom>
          <a:ln>
            <a:noFill/>
          </a:ln>
        </p:spPr>
      </p:pic>
    </p:spTree>
    <p:extLst>
      <p:ext uri="{BB962C8B-B14F-4D97-AF65-F5344CB8AC3E}">
        <p14:creationId xmlns:p14="http://schemas.microsoft.com/office/powerpoint/2010/main" val="2526318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bject 3"/>
          <p:cNvSpPr/>
          <p:nvPr/>
        </p:nvSpPr>
        <p:spPr>
          <a:xfrm>
            <a:off x="2515721" y="589618"/>
            <a:ext cx="7326370" cy="396305"/>
          </a:xfrm>
          <a:custGeom>
            <a:avLst/>
            <a:gdLst/>
            <a:ahLst/>
            <a:cxnLst/>
            <a:rect l="l" t="t" r="r" b="b"/>
            <a:pathLst>
              <a:path w="5788659" h="357505">
                <a:moveTo>
                  <a:pt x="0" y="357403"/>
                </a:moveTo>
                <a:lnTo>
                  <a:pt x="5788215" y="357403"/>
                </a:lnTo>
                <a:lnTo>
                  <a:pt x="5788215" y="0"/>
                </a:lnTo>
                <a:lnTo>
                  <a:pt x="0" y="0"/>
                </a:lnTo>
                <a:lnTo>
                  <a:pt x="0" y="357403"/>
                </a:lnTo>
                <a:close/>
              </a:path>
            </a:pathLst>
          </a:custGeom>
          <a:solidFill>
            <a:srgbClr val="FFE600"/>
          </a:solidFill>
        </p:spPr>
        <p:txBody>
          <a:bodyPr wrap="square" lIns="0" tIns="0" rIns="0" bIns="0" rtlCol="0"/>
          <a:lstStyle/>
          <a:p>
            <a:r>
              <a:rPr lang="en-AU" sz="1600">
                <a:solidFill>
                  <a:srgbClr val="646464"/>
                </a:solidFill>
                <a:latin typeface="EYInterstate" panose="02000503020000020004" pitchFamily="2" charset="0"/>
                <a:cs typeface="Calibri" panose="020F0502020204030204" pitchFamily="34" charset="0"/>
              </a:rPr>
              <a:t>Chris   – </a:t>
            </a:r>
            <a:r>
              <a:rPr lang="en-AU" sz="1600" dirty="0">
                <a:solidFill>
                  <a:srgbClr val="646464"/>
                </a:solidFill>
                <a:latin typeface="EYInterstate" panose="02000503020000020004" pitchFamily="2" charset="0"/>
                <a:cs typeface="Calibri" panose="020F0502020204030204" pitchFamily="34" charset="0"/>
              </a:rPr>
              <a:t>Community Health Nurse</a:t>
            </a:r>
            <a:endParaRPr sz="1600" dirty="0">
              <a:solidFill>
                <a:srgbClr val="646464"/>
              </a:solidFill>
              <a:latin typeface="EYInterstate" panose="02000503020000020004" pitchFamily="2" charset="0"/>
              <a:cs typeface="Calibri" panose="020F0502020204030204" pitchFamily="34" charset="0"/>
            </a:endParaRPr>
          </a:p>
        </p:txBody>
      </p:sp>
      <p:sp>
        <p:nvSpPr>
          <p:cNvPr id="135" name="object 2"/>
          <p:cNvSpPr txBox="1"/>
          <p:nvPr/>
        </p:nvSpPr>
        <p:spPr>
          <a:xfrm>
            <a:off x="2513217" y="981094"/>
            <a:ext cx="8225904" cy="923330"/>
          </a:xfrm>
          <a:prstGeom prst="rect">
            <a:avLst/>
          </a:prstGeom>
          <a:solidFill>
            <a:schemeClr val="tx1">
              <a:lumMod val="50000"/>
              <a:lumOff val="50000"/>
            </a:schemeClr>
          </a:solidFill>
        </p:spPr>
        <p:txBody>
          <a:bodyPr vert="horz" wrap="square" lIns="0" tIns="0" rIns="0" bIns="0" rtlCol="0">
            <a:spAutoFit/>
          </a:bodyPr>
          <a:lstStyle/>
          <a:p>
            <a:pPr marL="184150" indent="-171450">
              <a:buFont typeface="Arial" panose="020B0604020202020204" pitchFamily="34" charset="0"/>
              <a:buChar char="•"/>
            </a:pPr>
            <a:r>
              <a:rPr lang="en-AU" sz="1200" b="1" spc="-5" dirty="0" smtClean="0">
                <a:solidFill>
                  <a:srgbClr val="FFFFFF"/>
                </a:solidFill>
                <a:latin typeface="EYInterstate Light" panose="02000506000000020004" pitchFamily="2" charset="0"/>
                <a:cs typeface="Calibri" panose="020F0502020204030204" pitchFamily="34" charset="0"/>
              </a:rPr>
              <a:t>Chris is a Community Health Nurse for Indigenous </a:t>
            </a:r>
            <a:r>
              <a:rPr lang="en-AU" sz="1200" b="1" spc="-5" dirty="0">
                <a:solidFill>
                  <a:srgbClr val="FFFFFF"/>
                </a:solidFill>
                <a:latin typeface="EYInterstate Light" panose="02000506000000020004" pitchFamily="2" charset="0"/>
                <a:cs typeface="Calibri" panose="020F0502020204030204" pitchFamily="34" charset="0"/>
              </a:rPr>
              <a:t>Services Canada (ISC) </a:t>
            </a:r>
            <a:r>
              <a:rPr lang="en-AU" sz="1200" b="1" spc="-5" dirty="0" smtClean="0">
                <a:solidFill>
                  <a:srgbClr val="FFFFFF"/>
                </a:solidFill>
                <a:latin typeface="EYInterstate Light" panose="02000506000000020004" pitchFamily="2" charset="0"/>
                <a:cs typeface="Calibri" panose="020F0502020204030204" pitchFamily="34" charset="0"/>
              </a:rPr>
              <a:t>where he works with partners to improve </a:t>
            </a:r>
            <a:r>
              <a:rPr lang="en-AU" sz="1200" b="1" spc="-5" dirty="0">
                <a:solidFill>
                  <a:srgbClr val="FFFFFF"/>
                </a:solidFill>
                <a:latin typeface="EYInterstate Light" panose="02000506000000020004" pitchFamily="2" charset="0"/>
                <a:cs typeface="Calibri" panose="020F0502020204030204" pitchFamily="34" charset="0"/>
              </a:rPr>
              <a:t>access to high quality services for First Nations, Inuit and Métis. </a:t>
            </a:r>
            <a:r>
              <a:rPr lang="en-AU" sz="1200" b="1" spc="-5" dirty="0" smtClean="0">
                <a:solidFill>
                  <a:srgbClr val="FFFFFF"/>
                </a:solidFill>
                <a:latin typeface="EYInterstate Light" panose="02000506000000020004" pitchFamily="2" charset="0"/>
                <a:cs typeface="Calibri" panose="020F0502020204030204" pitchFamily="34" charset="0"/>
              </a:rPr>
              <a:t>ISC’s vision </a:t>
            </a:r>
            <a:r>
              <a:rPr lang="en-AU" sz="1200" b="1" spc="-5" dirty="0">
                <a:solidFill>
                  <a:srgbClr val="FFFFFF"/>
                </a:solidFill>
                <a:latin typeface="EYInterstate Light" panose="02000506000000020004" pitchFamily="2" charset="0"/>
                <a:cs typeface="Calibri" panose="020F0502020204030204" pitchFamily="34" charset="0"/>
              </a:rPr>
              <a:t>is to support and empower Indigenous peoples to independently deliver services and address the socio-economic conditions in their communities.</a:t>
            </a:r>
            <a:endParaRPr lang="en-US" sz="1200" b="1" spc="-5" dirty="0" smtClean="0">
              <a:solidFill>
                <a:srgbClr val="FFFFFF"/>
              </a:solidFill>
              <a:latin typeface="EYInterstate Light" panose="02000506000000020004" pitchFamily="2" charset="0"/>
              <a:cs typeface="Calibri" panose="020F0502020204030204" pitchFamily="34" charset="0"/>
            </a:endParaRPr>
          </a:p>
          <a:p>
            <a:pPr marL="184150" indent="-171450">
              <a:buFont typeface="Arial" panose="020B0604020202020204" pitchFamily="34" charset="0"/>
              <a:buChar char="•"/>
            </a:pPr>
            <a:r>
              <a:rPr lang="en-US" sz="1200" b="1" spc="-5" dirty="0" smtClean="0">
                <a:solidFill>
                  <a:srgbClr val="FFFFFF"/>
                </a:solidFill>
                <a:latin typeface="EYInterstate Light" panose="02000506000000020004" pitchFamily="2" charset="0"/>
                <a:cs typeface="Calibri" panose="020F0502020204030204" pitchFamily="34" charset="0"/>
              </a:rPr>
              <a:t>Chris has been in his role for three years, he often works autonomously delivering care out in the communities. </a:t>
            </a:r>
          </a:p>
          <a:p>
            <a:pPr marL="184150" indent="-171450">
              <a:buFont typeface="Arial" panose="020B0604020202020204" pitchFamily="34" charset="0"/>
              <a:buChar char="•"/>
            </a:pPr>
            <a:r>
              <a:rPr lang="en-US" sz="1200" b="1" spc="-5" dirty="0" smtClean="0">
                <a:solidFill>
                  <a:srgbClr val="FFFFFF"/>
                </a:solidFill>
                <a:latin typeface="EYInterstate Light" panose="02000506000000020004" pitchFamily="2" charset="0"/>
                <a:cs typeface="Calibri" panose="020F0502020204030204" pitchFamily="34" charset="0"/>
              </a:rPr>
              <a:t>He has 2 children and is the primary caregiver for his elderly father. </a:t>
            </a:r>
          </a:p>
        </p:txBody>
      </p:sp>
      <p:grpSp>
        <p:nvGrpSpPr>
          <p:cNvPr id="145" name="Group 144"/>
          <p:cNvGrpSpPr/>
          <p:nvPr/>
        </p:nvGrpSpPr>
        <p:grpSpPr>
          <a:xfrm>
            <a:off x="1135361" y="2226119"/>
            <a:ext cx="10741900" cy="1951965"/>
            <a:chOff x="8301216" y="5887243"/>
            <a:chExt cx="6821309" cy="1456987"/>
          </a:xfrm>
          <a:solidFill>
            <a:srgbClr val="646464"/>
          </a:solidFill>
        </p:grpSpPr>
        <p:sp>
          <p:nvSpPr>
            <p:cNvPr id="146" name="Rectangle 145"/>
            <p:cNvSpPr/>
            <p:nvPr/>
          </p:nvSpPr>
          <p:spPr>
            <a:xfrm>
              <a:off x="8301216" y="5887243"/>
              <a:ext cx="173477" cy="1456986"/>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rgbClr val="000000"/>
                </a:solidFill>
              </a:endParaRPr>
            </a:p>
          </p:txBody>
        </p:sp>
        <p:sp>
          <p:nvSpPr>
            <p:cNvPr id="147" name="Rectangle 146"/>
            <p:cNvSpPr/>
            <p:nvPr/>
          </p:nvSpPr>
          <p:spPr>
            <a:xfrm rot="5400000">
              <a:off x="11625132" y="3846838"/>
              <a:ext cx="173477" cy="6821308"/>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rgbClr val="000000"/>
                </a:solidFill>
              </a:endParaRPr>
            </a:p>
          </p:txBody>
        </p:sp>
      </p:grpSp>
      <p:sp>
        <p:nvSpPr>
          <p:cNvPr id="148" name="Oval 147"/>
          <p:cNvSpPr/>
          <p:nvPr/>
        </p:nvSpPr>
        <p:spPr>
          <a:xfrm>
            <a:off x="8117435" y="3751553"/>
            <a:ext cx="562428" cy="562428"/>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endParaRPr lang="en-IN" sz="2800" b="1" dirty="0">
              <a:solidFill>
                <a:srgbClr val="646464"/>
              </a:solidFill>
            </a:endParaRPr>
          </a:p>
        </p:txBody>
      </p:sp>
      <p:sp>
        <p:nvSpPr>
          <p:cNvPr id="149" name="Oval 148"/>
          <p:cNvSpPr/>
          <p:nvPr/>
        </p:nvSpPr>
        <p:spPr>
          <a:xfrm>
            <a:off x="5968570" y="3751553"/>
            <a:ext cx="562428" cy="562428"/>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endParaRPr lang="en-IN" sz="2800" b="1" dirty="0">
              <a:solidFill>
                <a:srgbClr val="646464"/>
              </a:solidFill>
            </a:endParaRPr>
          </a:p>
        </p:txBody>
      </p:sp>
      <p:sp>
        <p:nvSpPr>
          <p:cNvPr id="150" name="Oval 149"/>
          <p:cNvSpPr/>
          <p:nvPr/>
        </p:nvSpPr>
        <p:spPr>
          <a:xfrm>
            <a:off x="3770224" y="3751553"/>
            <a:ext cx="562428" cy="562428"/>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endParaRPr lang="en-IN" sz="2800" b="1" dirty="0">
              <a:solidFill>
                <a:srgbClr val="646464"/>
              </a:solidFill>
            </a:endParaRPr>
          </a:p>
        </p:txBody>
      </p:sp>
      <p:sp>
        <p:nvSpPr>
          <p:cNvPr id="151" name="Oval 150"/>
          <p:cNvSpPr/>
          <p:nvPr/>
        </p:nvSpPr>
        <p:spPr>
          <a:xfrm>
            <a:off x="1621573" y="3751553"/>
            <a:ext cx="562428" cy="562428"/>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endParaRPr lang="en-US" sz="2800" b="1" dirty="0" smtClean="0">
              <a:solidFill>
                <a:srgbClr val="646464"/>
              </a:solidFill>
            </a:endParaRPr>
          </a:p>
        </p:txBody>
      </p:sp>
      <p:sp>
        <p:nvSpPr>
          <p:cNvPr id="152" name="Rectangle 25" descr="© INSCALE GmbH, 26.05.2010&#10;http://www.presentationload.com/"/>
          <p:cNvSpPr>
            <a:spLocks noChangeArrowheads="1"/>
          </p:cNvSpPr>
          <p:nvPr/>
        </p:nvSpPr>
        <p:spPr bwMode="gray">
          <a:xfrm flipH="1">
            <a:off x="357805" y="4335502"/>
            <a:ext cx="4115871" cy="2154436"/>
          </a:xfrm>
          <a:prstGeom prst="rect">
            <a:avLst/>
          </a:prstGeom>
          <a:noFill/>
          <a:ln w="9525">
            <a:noFill/>
            <a:miter lim="800000"/>
            <a:headEnd/>
            <a:tailEnd/>
          </a:ln>
          <a:effectLst/>
        </p:spPr>
        <p:txBody>
          <a:bodyPr wrap="square" lIns="0" tIns="0" rIns="0" bIns="0" anchor="t" anchorCtr="0">
            <a:spAutoFit/>
          </a:bodyPr>
          <a:lstStyle/>
          <a:p>
            <a:pPr defTabSz="1474905">
              <a:defRPr/>
            </a:pPr>
            <a:r>
              <a:rPr lang="en-US" sz="1000" b="1" kern="0" noProof="1" smtClean="0">
                <a:solidFill>
                  <a:srgbClr val="646464"/>
                </a:solidFill>
                <a:latin typeface="EYInterstate Light" panose="02000506000000020004" pitchFamily="2" charset="0"/>
              </a:rPr>
              <a:t>My hiring experience and first 90 days…</a:t>
            </a:r>
          </a:p>
          <a:p>
            <a:pPr defTabSz="1474905">
              <a:defRPr/>
            </a:pPr>
            <a:r>
              <a:rPr lang="en-IN" sz="1000" kern="0" noProof="1" smtClean="0">
                <a:solidFill>
                  <a:srgbClr val="646464"/>
                </a:solidFill>
                <a:latin typeface="EYInterstate Light" panose="02000506000000020004" pitchFamily="2" charset="0"/>
              </a:rPr>
              <a:t>I have formal qualifications, but my experience is important. You need to know the quality of my skills and I found the process hard to show I am a high performer compared to my competition through a very paper-based process. Where does my information go – do you match me to other roles or do I need to know all of these and apply separately? I found out about this role through word of mouth and the process was unclear. In today’s job market we need more certainty, earlier in the process, or at least an understanding of how long things will take.</a:t>
            </a:r>
            <a:endParaRPr lang="en-IN" sz="1000" kern="0" noProof="1">
              <a:solidFill>
                <a:srgbClr val="646464"/>
              </a:solidFill>
              <a:latin typeface="EYInterstate Light" panose="02000506000000020004" pitchFamily="2" charset="0"/>
            </a:endParaRPr>
          </a:p>
          <a:p>
            <a:pPr defTabSz="1474905">
              <a:defRPr/>
            </a:pPr>
            <a:r>
              <a:rPr lang="en-IN" sz="1000" kern="0" noProof="1" smtClean="0">
                <a:solidFill>
                  <a:srgbClr val="646464"/>
                </a:solidFill>
                <a:latin typeface="EYInterstate Light" panose="02000506000000020004" pitchFamily="2" charset="0"/>
              </a:rPr>
              <a:t>My first 90 days were a blur, learning the communities, my client load and the organisation. Because I work out of the central office, I needed to orient myself out of hours, however the mechanisms were not available and people were hard to access to answer my questions..</a:t>
            </a:r>
            <a:endParaRPr lang="en-IN" sz="1000" kern="0" noProof="1">
              <a:solidFill>
                <a:srgbClr val="646464"/>
              </a:solidFill>
              <a:latin typeface="EYInterstate Light" panose="02000506000000020004" pitchFamily="2" charset="0"/>
            </a:endParaRPr>
          </a:p>
        </p:txBody>
      </p:sp>
      <p:sp>
        <p:nvSpPr>
          <p:cNvPr id="156" name="Rectangle 155"/>
          <p:cNvSpPr/>
          <p:nvPr/>
        </p:nvSpPr>
        <p:spPr>
          <a:xfrm>
            <a:off x="703383" y="2216403"/>
            <a:ext cx="1164432" cy="226606"/>
          </a:xfrm>
          <a:prstGeom prst="rect">
            <a:avLst/>
          </a:prstGeom>
          <a:solidFill>
            <a:srgbClr val="99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IN" sz="1200" dirty="0">
              <a:solidFill>
                <a:srgbClr val="000000"/>
              </a:solidFill>
            </a:endParaRPr>
          </a:p>
        </p:txBody>
      </p:sp>
      <p:sp>
        <p:nvSpPr>
          <p:cNvPr id="157" name="Rectangle 156"/>
          <p:cNvSpPr/>
          <p:nvPr/>
        </p:nvSpPr>
        <p:spPr>
          <a:xfrm>
            <a:off x="855783" y="2396584"/>
            <a:ext cx="859632" cy="226606"/>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rgbClr val="000000"/>
              </a:solidFill>
            </a:endParaRPr>
          </a:p>
        </p:txBody>
      </p:sp>
      <p:sp>
        <p:nvSpPr>
          <p:cNvPr id="171" name="Oval 170"/>
          <p:cNvSpPr/>
          <p:nvPr/>
        </p:nvSpPr>
        <p:spPr>
          <a:xfrm>
            <a:off x="10262289" y="3751553"/>
            <a:ext cx="562428" cy="562428"/>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endParaRPr lang="en-IN" sz="2800" b="1" dirty="0">
              <a:solidFill>
                <a:srgbClr val="646464"/>
              </a:solidFill>
            </a:endParaRPr>
          </a:p>
        </p:txBody>
      </p:sp>
      <p:sp>
        <p:nvSpPr>
          <p:cNvPr id="172" name="Rectangle 25" descr="© INSCALE GmbH, 26.05.2010&#10;http://www.presentationload.com/"/>
          <p:cNvSpPr>
            <a:spLocks noChangeArrowheads="1"/>
          </p:cNvSpPr>
          <p:nvPr/>
        </p:nvSpPr>
        <p:spPr bwMode="gray">
          <a:xfrm flipH="1">
            <a:off x="2407112" y="2194165"/>
            <a:ext cx="3506065" cy="1538883"/>
          </a:xfrm>
          <a:prstGeom prst="rect">
            <a:avLst/>
          </a:prstGeom>
          <a:noFill/>
          <a:ln w="9525">
            <a:noFill/>
            <a:miter lim="800000"/>
            <a:headEnd/>
            <a:tailEnd/>
          </a:ln>
          <a:effectLst/>
        </p:spPr>
        <p:txBody>
          <a:bodyPr wrap="square" lIns="0" tIns="0" rIns="0" bIns="0" anchor="t" anchorCtr="0">
            <a:spAutoFit/>
          </a:bodyPr>
          <a:lstStyle/>
          <a:p>
            <a:pPr defTabSz="1474905">
              <a:defRPr/>
            </a:pPr>
            <a:r>
              <a:rPr lang="en-US" sz="1000" b="1" kern="0" noProof="1" smtClean="0">
                <a:solidFill>
                  <a:srgbClr val="646464"/>
                </a:solidFill>
                <a:latin typeface="EYInterstate Light" panose="02000506000000020004" pitchFamily="2" charset="0"/>
              </a:rPr>
              <a:t>Planning work and my life…</a:t>
            </a:r>
          </a:p>
          <a:p>
            <a:pPr defTabSz="1474905">
              <a:defRPr/>
            </a:pPr>
            <a:r>
              <a:rPr lang="en-IN" sz="1000" kern="0" noProof="1" smtClean="0">
                <a:solidFill>
                  <a:srgbClr val="646464"/>
                </a:solidFill>
                <a:latin typeface="EYInterstate Light" panose="02000506000000020004" pitchFamily="2" charset="0"/>
              </a:rPr>
              <a:t>My weeks are never the same and I have a lot of changes to my schedule. It is important my manager receives preferences and planned changes early so she can schedule future resourcing more accurately. This also helps me to plan my family commitments in advance.</a:t>
            </a:r>
          </a:p>
          <a:p>
            <a:pPr defTabSz="1474905">
              <a:defRPr/>
            </a:pPr>
            <a:r>
              <a:rPr lang="en-IN" sz="1000" kern="0" noProof="1" smtClean="0">
                <a:solidFill>
                  <a:srgbClr val="646464"/>
                </a:solidFill>
                <a:latin typeface="EYInterstate Light" panose="02000506000000020004" pitchFamily="2" charset="0"/>
              </a:rPr>
              <a:t>I have my second round of paternity leave coming up in October and this time I would like to stay more connected, especially if I need to change my timeframes while away, or any of my personal or profile information.</a:t>
            </a:r>
          </a:p>
        </p:txBody>
      </p:sp>
      <p:sp>
        <p:nvSpPr>
          <p:cNvPr id="173" name="Rectangle 25" descr="© INSCALE GmbH, 26.05.2010&#10;http://www.presentationload.com/"/>
          <p:cNvSpPr>
            <a:spLocks noChangeArrowheads="1"/>
          </p:cNvSpPr>
          <p:nvPr/>
        </p:nvSpPr>
        <p:spPr bwMode="gray">
          <a:xfrm flipH="1">
            <a:off x="4761872" y="4354994"/>
            <a:ext cx="3728191" cy="1885131"/>
          </a:xfrm>
          <a:prstGeom prst="rect">
            <a:avLst/>
          </a:prstGeom>
          <a:noFill/>
          <a:ln w="9525">
            <a:noFill/>
            <a:miter lim="800000"/>
            <a:headEnd/>
            <a:tailEnd/>
          </a:ln>
          <a:effectLst/>
        </p:spPr>
        <p:txBody>
          <a:bodyPr wrap="square" lIns="0" tIns="0" rIns="0" bIns="0" anchor="t" anchorCtr="0">
            <a:spAutoFit/>
          </a:bodyPr>
          <a:lstStyle/>
          <a:p>
            <a:pPr defTabSz="1474905">
              <a:defRPr/>
            </a:pPr>
            <a:r>
              <a:rPr lang="en-US" sz="1000" b="1" kern="0" noProof="1" smtClean="0">
                <a:solidFill>
                  <a:srgbClr val="646464"/>
                </a:solidFill>
                <a:latin typeface="EYInterstate Light" panose="02000506000000020004" pitchFamily="2" charset="0"/>
              </a:rPr>
              <a:t>My day and getting paid...</a:t>
            </a:r>
          </a:p>
          <a:p>
            <a:pPr defTabSz="1474905">
              <a:defRPr/>
            </a:pPr>
            <a:r>
              <a:rPr lang="en-IN" sz="1000" kern="0" noProof="1" smtClean="0">
                <a:solidFill>
                  <a:srgbClr val="646464"/>
                </a:solidFill>
                <a:latin typeface="EYInterstate Light" panose="02000506000000020004" pitchFamily="2" charset="0"/>
              </a:rPr>
              <a:t>I want to be paid accurately and I don’t have time for administrative processes. We have a lot of adhoc shift changes based on what the community clients need at the time, so I need my time changes and any allowances for entitlements captured close to real time.  I also need to see that these have happened so I have confidence in tracking my pay.</a:t>
            </a:r>
          </a:p>
          <a:p>
            <a:pPr defTabSz="1474905">
              <a:defRPr/>
            </a:pPr>
            <a:r>
              <a:rPr lang="en-IN" sz="1000" kern="0" noProof="1" smtClean="0">
                <a:solidFill>
                  <a:srgbClr val="646464"/>
                </a:solidFill>
                <a:latin typeface="EYInterstate Light" panose="02000506000000020004" pitchFamily="2" charset="0"/>
              </a:rPr>
              <a:t>There needs to be better ways to record unplanned changes/leave, update my time, schedule and notify relevant approvers and relevant parties ie. meetings in a single step.</a:t>
            </a:r>
          </a:p>
          <a:p>
            <a:pPr defTabSz="1474905">
              <a:defRPr/>
            </a:pPr>
            <a:r>
              <a:rPr lang="en-IN" sz="1000" kern="0" noProof="1" smtClean="0">
                <a:solidFill>
                  <a:srgbClr val="646464"/>
                </a:solidFill>
                <a:latin typeface="EYInterstate Light" panose="02000506000000020004" pitchFamily="2" charset="0"/>
              </a:rPr>
              <a:t>Importantly, </a:t>
            </a:r>
            <a:r>
              <a:rPr lang="en-IN" sz="1000" kern="0" noProof="1">
                <a:solidFill>
                  <a:srgbClr val="646464"/>
                </a:solidFill>
                <a:latin typeface="EYInterstate Light" panose="02000506000000020004" pitchFamily="2" charset="0"/>
              </a:rPr>
              <a:t>I need any changes in my schedule or position ie. </a:t>
            </a:r>
            <a:r>
              <a:rPr lang="en-IN" sz="1000" kern="0" noProof="1" smtClean="0">
                <a:solidFill>
                  <a:srgbClr val="646464"/>
                </a:solidFill>
                <a:latin typeface="EYInterstate Light" panose="02000506000000020004" pitchFamily="2" charset="0"/>
              </a:rPr>
              <a:t>acting </a:t>
            </a:r>
            <a:r>
              <a:rPr lang="en-IN" sz="1000" kern="0" noProof="1">
                <a:solidFill>
                  <a:srgbClr val="646464"/>
                </a:solidFill>
                <a:latin typeface="EYInterstate Light" panose="02000506000000020004" pitchFamily="2" charset="0"/>
              </a:rPr>
              <a:t>to seamlessly result in correct and timely </a:t>
            </a:r>
            <a:r>
              <a:rPr lang="en-IN" sz="1000" kern="0" noProof="1" smtClean="0">
                <a:solidFill>
                  <a:srgbClr val="646464"/>
                </a:solidFill>
                <a:latin typeface="EYInterstate Light" panose="02000506000000020004" pitchFamily="2" charset="0"/>
              </a:rPr>
              <a:t>payment.</a:t>
            </a:r>
            <a:endParaRPr lang="en-IN" sz="1000" kern="0" noProof="1">
              <a:solidFill>
                <a:srgbClr val="646464"/>
              </a:solidFill>
              <a:latin typeface="EYInterstate Light" panose="02000506000000020004" pitchFamily="2" charset="0"/>
            </a:endParaRPr>
          </a:p>
        </p:txBody>
      </p:sp>
      <p:sp>
        <p:nvSpPr>
          <p:cNvPr id="174" name="Rectangle 25" descr="© INSCALE GmbH, 26.05.2010&#10;http://www.presentationload.com/"/>
          <p:cNvSpPr>
            <a:spLocks noChangeArrowheads="1"/>
          </p:cNvSpPr>
          <p:nvPr/>
        </p:nvSpPr>
        <p:spPr bwMode="gray">
          <a:xfrm flipH="1">
            <a:off x="6443872" y="2257516"/>
            <a:ext cx="4471981" cy="1384995"/>
          </a:xfrm>
          <a:prstGeom prst="rect">
            <a:avLst/>
          </a:prstGeom>
          <a:noFill/>
          <a:ln w="9525">
            <a:noFill/>
            <a:miter lim="800000"/>
            <a:headEnd/>
            <a:tailEnd/>
          </a:ln>
          <a:effectLst/>
        </p:spPr>
        <p:txBody>
          <a:bodyPr wrap="square" lIns="0" tIns="0" rIns="0" bIns="0" anchor="t" anchorCtr="0">
            <a:spAutoFit/>
          </a:bodyPr>
          <a:lstStyle/>
          <a:p>
            <a:pPr defTabSz="1474905">
              <a:defRPr/>
            </a:pPr>
            <a:r>
              <a:rPr lang="en-US" sz="1000" b="1" kern="0" noProof="1" smtClean="0">
                <a:solidFill>
                  <a:srgbClr val="646464"/>
                </a:solidFill>
                <a:latin typeface="EYInterstate Light" panose="02000506000000020004" pitchFamily="2" charset="0"/>
              </a:rPr>
              <a:t>My career development…</a:t>
            </a:r>
          </a:p>
          <a:p>
            <a:pPr defTabSz="1474905">
              <a:defRPr/>
            </a:pPr>
            <a:r>
              <a:rPr lang="en-IN" sz="1000" kern="0" noProof="1" smtClean="0">
                <a:solidFill>
                  <a:srgbClr val="646464"/>
                </a:solidFill>
                <a:latin typeface="EYInterstate Light" panose="02000506000000020004" pitchFamily="2" charset="0"/>
              </a:rPr>
              <a:t>My role has me disconnected to the broader organisation and I find it hard to see career/advancement opportunities beyond my Manager’s position.  I like working for GC so I don’t want to look externally but it is hard to see my next steps as I don’t get any information on what development pathways I should take to make any change. Feedback and achievements are given often verbally or on paper and is hard to bring together for my reviews and career plans. Finding and accessing training is difficult and I don’t get the luxury of taking whole days off, when clients need me.</a:t>
            </a:r>
            <a:endParaRPr lang="en-IN" sz="1000" kern="0" noProof="1">
              <a:solidFill>
                <a:srgbClr val="646464"/>
              </a:solidFill>
              <a:latin typeface="EYInterstate Light" panose="02000506000000020004" pitchFamily="2" charset="0"/>
            </a:endParaRPr>
          </a:p>
        </p:txBody>
      </p:sp>
      <p:sp>
        <p:nvSpPr>
          <p:cNvPr id="175" name="Rectangle 25" descr="© INSCALE GmbH, 26.05.2010&#10;http://www.presentationload.com/"/>
          <p:cNvSpPr>
            <a:spLocks noChangeArrowheads="1"/>
          </p:cNvSpPr>
          <p:nvPr/>
        </p:nvSpPr>
        <p:spPr bwMode="gray">
          <a:xfrm flipH="1">
            <a:off x="8950245" y="4559418"/>
            <a:ext cx="2671913" cy="1446550"/>
          </a:xfrm>
          <a:prstGeom prst="rect">
            <a:avLst/>
          </a:prstGeom>
          <a:noFill/>
          <a:ln w="9525">
            <a:noFill/>
            <a:miter lim="800000"/>
            <a:headEnd/>
            <a:tailEnd/>
          </a:ln>
          <a:effectLst/>
        </p:spPr>
        <p:txBody>
          <a:bodyPr wrap="square" lIns="0" tIns="0" rIns="0" bIns="0" anchor="t" anchorCtr="0">
            <a:spAutoFit/>
          </a:bodyPr>
          <a:lstStyle/>
          <a:p>
            <a:pPr defTabSz="1474905">
              <a:defRPr/>
            </a:pPr>
            <a:r>
              <a:rPr lang="en-US" sz="1000" b="1" kern="0" noProof="1" smtClean="0">
                <a:solidFill>
                  <a:srgbClr val="646464"/>
                </a:solidFill>
                <a:latin typeface="EYInterstate Light" panose="02000506000000020004" pitchFamily="2" charset="0"/>
              </a:rPr>
              <a:t>Making a change...</a:t>
            </a:r>
          </a:p>
          <a:p>
            <a:pPr defTabSz="1474905">
              <a:defRPr/>
            </a:pPr>
            <a:r>
              <a:rPr lang="en-IN" sz="1000" kern="0" noProof="1" smtClean="0">
                <a:solidFill>
                  <a:srgbClr val="646464"/>
                </a:solidFill>
                <a:latin typeface="EYInterstate Light" panose="02000506000000020004" pitchFamily="2" charset="0"/>
              </a:rPr>
              <a:t>When I leave I am not just changing positions I am leaving a team with work and clients who depend on me. If you are counting on me to manage handover before I go.</a:t>
            </a:r>
            <a:r>
              <a:rPr lang="en-IN" sz="1050" kern="0" noProof="1">
                <a:solidFill>
                  <a:srgbClr val="646464"/>
                </a:solidFill>
              </a:rPr>
              <a:t> </a:t>
            </a:r>
            <a:r>
              <a:rPr lang="en-IN" sz="1000" kern="0" noProof="1" smtClean="0">
                <a:solidFill>
                  <a:srgbClr val="646464"/>
                </a:solidFill>
                <a:latin typeface="EYInterstate Light" panose="02000506000000020004" pitchFamily="2" charset="0"/>
              </a:rPr>
              <a:t>you need to make my exit simple and purposeful. I am happy to give feedback through the right mechanisms, but as long as you do something with it. </a:t>
            </a:r>
            <a:endParaRPr lang="en-IN" sz="1000" kern="0" noProof="1">
              <a:solidFill>
                <a:srgbClr val="646464"/>
              </a:solidFill>
              <a:latin typeface="EYInterstate Light" panose="02000506000000020004" pitchFamily="2" charset="0"/>
            </a:endParaRPr>
          </a:p>
        </p:txBody>
      </p:sp>
      <p:sp>
        <p:nvSpPr>
          <p:cNvPr id="3" name="Isosceles Triangle 2"/>
          <p:cNvSpPr/>
          <p:nvPr/>
        </p:nvSpPr>
        <p:spPr>
          <a:xfrm rot="257024">
            <a:off x="5986823" y="4144"/>
            <a:ext cx="4178573" cy="645014"/>
          </a:xfrm>
          <a:prstGeom prst="triangle">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sp>
        <p:nvSpPr>
          <p:cNvPr id="5" name="Rectangle 4"/>
          <p:cNvSpPr/>
          <p:nvPr/>
        </p:nvSpPr>
        <p:spPr>
          <a:xfrm>
            <a:off x="9042400" y="254000"/>
            <a:ext cx="1219889" cy="457200"/>
          </a:xfrm>
          <a:prstGeom prst="rect">
            <a:avLst/>
          </a:prstGeom>
          <a:solidFill>
            <a:srgbClr val="969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1200" dirty="0">
              <a:solidFill>
                <a:schemeClr val="tx1"/>
              </a:solidFill>
            </a:endParaRPr>
          </a:p>
        </p:txBody>
      </p:sp>
      <p:pic>
        <p:nvPicPr>
          <p:cNvPr id="33" name="Picture 32"/>
          <p:cNvPicPr>
            <a:picLocks noChangeAspect="1"/>
          </p:cNvPicPr>
          <p:nvPr/>
        </p:nvPicPr>
        <p:blipFill>
          <a:blip r:embed="rId2"/>
          <a:stretch>
            <a:fillRect/>
          </a:stretch>
        </p:blipFill>
        <p:spPr>
          <a:xfrm>
            <a:off x="167324" y="34500"/>
            <a:ext cx="2161149" cy="2159665"/>
          </a:xfrm>
          <a:prstGeom prst="rect">
            <a:avLst/>
          </a:prstGeom>
        </p:spPr>
      </p:pic>
      <p:pic>
        <p:nvPicPr>
          <p:cNvPr id="34" name="Picture 33"/>
          <p:cNvPicPr>
            <a:picLocks/>
          </p:cNvPicPr>
          <p:nvPr/>
        </p:nvPicPr>
        <p:blipFill rotWithShape="1">
          <a:blip r:embed="rId3">
            <a:extLst>
              <a:ext uri="{BEBA8EAE-BF5A-486C-A8C5-ECC9F3942E4B}">
                <a14:imgProps xmlns:a14="http://schemas.microsoft.com/office/drawing/2010/main">
                  <a14:imgLayer r:embed="rId4">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864302" y="89362"/>
            <a:ext cx="767191" cy="1243675"/>
          </a:xfrm>
          <a:prstGeom prst="rect">
            <a:avLst/>
          </a:prstGeom>
          <a:ln>
            <a:noFill/>
          </a:ln>
        </p:spPr>
      </p:pic>
    </p:spTree>
    <p:extLst>
      <p:ext uri="{BB962C8B-B14F-4D97-AF65-F5344CB8AC3E}">
        <p14:creationId xmlns:p14="http://schemas.microsoft.com/office/powerpoint/2010/main" val="76545375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0706" y="511899"/>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Activity #1</a:t>
            </a:r>
            <a:endParaRPr lang="en-CA" sz="2600" i="1" dirty="0">
              <a:solidFill>
                <a:srgbClr val="4B4B4B"/>
              </a:solidFill>
              <a:latin typeface="EYInterstate Light" panose="02000506000000020004" pitchFamily="2" charset="0"/>
            </a:endParaRPr>
          </a:p>
        </p:txBody>
      </p:sp>
      <p:sp>
        <p:nvSpPr>
          <p:cNvPr id="80" name="TextBox 79"/>
          <p:cNvSpPr txBox="1"/>
          <p:nvPr/>
        </p:nvSpPr>
        <p:spPr>
          <a:xfrm>
            <a:off x="500706" y="1137094"/>
            <a:ext cx="10067338" cy="1200329"/>
          </a:xfrm>
          <a:prstGeom prst="rect">
            <a:avLst/>
          </a:prstGeom>
          <a:noFill/>
        </p:spPr>
        <p:txBody>
          <a:bodyPr wrap="square" lIns="0" tIns="0" rIns="0" bIns="0" rtlCol="0" anchor="t" anchorCtr="0">
            <a:spAutoFit/>
          </a:bodyPr>
          <a:lstStyle/>
          <a:p>
            <a:r>
              <a:rPr lang="en-CA" sz="1300" b="1" dirty="0">
                <a:solidFill>
                  <a:srgbClr val="4B4B4B"/>
                </a:solidFill>
                <a:latin typeface="EYInterstate Light" panose="02000506000000020004" pitchFamily="2" charset="0"/>
              </a:rPr>
              <a:t>Objective: </a:t>
            </a:r>
            <a:r>
              <a:rPr lang="en-CA" sz="1300" dirty="0">
                <a:solidFill>
                  <a:srgbClr val="4B4B4B"/>
                </a:solidFill>
                <a:latin typeface="EYInterstate Light" panose="02000506000000020004" pitchFamily="2" charset="0"/>
              </a:rPr>
              <a:t>Identify key areas of opportunity, moments-that-matter, and technology enablers across the recruit and hire process area, specific to the assigned </a:t>
            </a:r>
            <a:r>
              <a:rPr lang="en-CA" sz="1300" dirty="0" smtClean="0">
                <a:solidFill>
                  <a:srgbClr val="4B4B4B"/>
                </a:solidFill>
                <a:latin typeface="EYInterstate Light" panose="02000506000000020004" pitchFamily="2" charset="0"/>
              </a:rPr>
              <a:t>persona.  </a:t>
            </a:r>
            <a:endParaRPr lang="en-CA" sz="1300" dirty="0">
              <a:solidFill>
                <a:srgbClr val="4B4B4B"/>
              </a:solidFill>
              <a:latin typeface="EYInterstate Light" panose="02000506000000020004" pitchFamily="2" charset="0"/>
            </a:endParaRPr>
          </a:p>
          <a:p>
            <a:endParaRPr lang="en-CA" sz="1300" dirty="0">
              <a:solidFill>
                <a:srgbClr val="969696"/>
              </a:solidFill>
              <a:latin typeface="EYInterstate Light" panose="02000506000000020004" pitchFamily="2" charset="0"/>
            </a:endParaRPr>
          </a:p>
          <a:p>
            <a:r>
              <a:rPr lang="en-CA" sz="1300" b="1" dirty="0">
                <a:solidFill>
                  <a:srgbClr val="4B4B4B"/>
                </a:solidFill>
                <a:latin typeface="EYInterstate Light" panose="02000506000000020004" pitchFamily="2" charset="0"/>
              </a:rPr>
              <a:t>Instructions</a:t>
            </a:r>
            <a:r>
              <a:rPr lang="en-CA" sz="1300" dirty="0">
                <a:solidFill>
                  <a:srgbClr val="4B4B4B"/>
                </a:solidFill>
                <a:latin typeface="EYInterstate Light" panose="02000506000000020004" pitchFamily="2" charset="0"/>
              </a:rPr>
              <a:t>: Congregate into groups of 3 around the persona posters around the boardroom. </a:t>
            </a:r>
            <a:r>
              <a:rPr lang="en-CA" sz="1300" dirty="0" smtClean="0">
                <a:solidFill>
                  <a:srgbClr val="4B4B4B"/>
                </a:solidFill>
                <a:latin typeface="EYInterstate Light" panose="02000506000000020004" pitchFamily="2" charset="0"/>
              </a:rPr>
              <a:t>Leveraging Chris’s </a:t>
            </a:r>
            <a:r>
              <a:rPr lang="en-CA" sz="1300" dirty="0">
                <a:solidFill>
                  <a:srgbClr val="4B4B4B"/>
                </a:solidFill>
                <a:latin typeface="EYInterstate Light" panose="02000506000000020004" pitchFamily="2" charset="0"/>
              </a:rPr>
              <a:t>story and focusing on your assigned persona , capture the main areas of opportunity, moments-that-matter, and technology enablers for the recruit and hire process area . Use the sticky notes provided to record your answers on the posters. </a:t>
            </a:r>
          </a:p>
        </p:txBody>
      </p:sp>
      <p:pic>
        <p:nvPicPr>
          <p:cNvPr id="2" name="Picture 1"/>
          <p:cNvPicPr>
            <a:picLocks noChangeAspect="1"/>
          </p:cNvPicPr>
          <p:nvPr/>
        </p:nvPicPr>
        <p:blipFill>
          <a:blip r:embed="rId2"/>
          <a:stretch>
            <a:fillRect/>
          </a:stretch>
        </p:blipFill>
        <p:spPr>
          <a:xfrm>
            <a:off x="284126" y="2758408"/>
            <a:ext cx="7888142" cy="2696283"/>
          </a:xfrm>
          <a:prstGeom prst="rect">
            <a:avLst/>
          </a:prstGeom>
        </p:spPr>
      </p:pic>
      <p:grpSp>
        <p:nvGrpSpPr>
          <p:cNvPr id="289" name="Group 288"/>
          <p:cNvGrpSpPr/>
          <p:nvPr/>
        </p:nvGrpSpPr>
        <p:grpSpPr>
          <a:xfrm>
            <a:off x="8353677" y="2758408"/>
            <a:ext cx="3757043" cy="3576670"/>
            <a:chOff x="5059599" y="1763990"/>
            <a:chExt cx="5815929" cy="5102005"/>
          </a:xfrm>
        </p:grpSpPr>
        <p:pic>
          <p:nvPicPr>
            <p:cNvPr id="290" name="Picture 289"/>
            <p:cNvPicPr>
              <a:picLocks noChangeAspect="1"/>
            </p:cNvPicPr>
            <p:nvPr/>
          </p:nvPicPr>
          <p:blipFill rotWithShape="1">
            <a:blip r:embed="rId3">
              <a:extLst>
                <a:ext uri="{28A0092B-C50C-407E-A947-70E740481C1C}">
                  <a14:useLocalDpi xmlns:a14="http://schemas.microsoft.com/office/drawing/2010/main" val="0"/>
                </a:ext>
              </a:extLst>
            </a:blip>
            <a:srcRect l="63359" r="21630" b="81362"/>
            <a:stretch/>
          </p:blipFill>
          <p:spPr>
            <a:xfrm>
              <a:off x="5455660" y="1763990"/>
              <a:ext cx="822420" cy="1079497"/>
            </a:xfrm>
            <a:prstGeom prst="rect">
              <a:avLst/>
            </a:prstGeom>
            <a:ln>
              <a:noFill/>
            </a:ln>
          </p:spPr>
        </p:pic>
        <p:pic>
          <p:nvPicPr>
            <p:cNvPr id="291" name="Picture 290"/>
            <p:cNvPicPr>
              <a:picLocks noChangeAspect="1"/>
            </p:cNvPicPr>
            <p:nvPr/>
          </p:nvPicPr>
          <p:blipFill rotWithShape="1">
            <a:blip r:embed="rId3">
              <a:extLst>
                <a:ext uri="{28A0092B-C50C-407E-A947-70E740481C1C}">
                  <a14:useLocalDpi xmlns:a14="http://schemas.microsoft.com/office/drawing/2010/main" val="0"/>
                </a:ext>
              </a:extLst>
            </a:blip>
            <a:srcRect t="77688" r="84151" b="1513"/>
            <a:stretch/>
          </p:blipFill>
          <p:spPr>
            <a:xfrm>
              <a:off x="5523344" y="4776371"/>
              <a:ext cx="754737" cy="1080000"/>
            </a:xfrm>
            <a:prstGeom prst="rect">
              <a:avLst/>
            </a:prstGeom>
            <a:ln>
              <a:noFill/>
            </a:ln>
          </p:spPr>
        </p:pic>
        <p:sp>
          <p:nvSpPr>
            <p:cNvPr id="292" name="TextBox 291"/>
            <p:cNvSpPr txBox="1"/>
            <p:nvPr/>
          </p:nvSpPr>
          <p:spPr>
            <a:xfrm>
              <a:off x="5059599" y="2843487"/>
              <a:ext cx="1614540" cy="526840"/>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People Manager</a:t>
              </a:r>
            </a:p>
          </p:txBody>
        </p:sp>
        <p:pic>
          <p:nvPicPr>
            <p:cNvPr id="294" name="Picture 293"/>
            <p:cNvPicPr>
              <a:picLocks noChangeAspect="1"/>
            </p:cNvPicPr>
            <p:nvPr/>
          </p:nvPicPr>
          <p:blipFill rotWithShape="1">
            <a:blip r:embed="rId3">
              <a:extLst>
                <a:ext uri="{28A0092B-C50C-407E-A947-70E740481C1C}">
                  <a14:useLocalDpi xmlns:a14="http://schemas.microsoft.com/office/drawing/2010/main" val="0"/>
                </a:ext>
              </a:extLst>
            </a:blip>
            <a:srcRect l="41839" t="78706" r="43036" b="1223"/>
            <a:stretch/>
          </p:blipFill>
          <p:spPr>
            <a:xfrm>
              <a:off x="9655653" y="4790151"/>
              <a:ext cx="760043" cy="1066220"/>
            </a:xfrm>
            <a:prstGeom prst="rect">
              <a:avLst/>
            </a:prstGeom>
            <a:ln>
              <a:noFill/>
            </a:ln>
          </p:spPr>
        </p:pic>
        <p:sp>
          <p:nvSpPr>
            <p:cNvPr id="295" name="TextBox 294"/>
            <p:cNvSpPr txBox="1"/>
            <p:nvPr/>
          </p:nvSpPr>
          <p:spPr>
            <a:xfrm>
              <a:off x="9354207" y="6075735"/>
              <a:ext cx="1521321" cy="790260"/>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Payroll </a:t>
              </a:r>
              <a:r>
                <a:rPr lang="en-CA" sz="1200" b="1" spc="-20" dirty="0" smtClean="0">
                  <a:solidFill>
                    <a:srgbClr val="4B4B4B"/>
                  </a:solidFill>
                  <a:latin typeface="EYInterstate Light" panose="02000506000000020004" pitchFamily="2" charset="0"/>
                </a:rPr>
                <a:t>and Compensation Advisor</a:t>
              </a:r>
              <a:endParaRPr lang="en-CA" sz="1200" b="1" spc="-20" dirty="0">
                <a:solidFill>
                  <a:srgbClr val="4B4B4B"/>
                </a:solidFill>
                <a:latin typeface="EYInterstate Light" panose="02000506000000020004" pitchFamily="2" charset="0"/>
              </a:endParaRPr>
            </a:p>
          </p:txBody>
        </p:sp>
        <p:pic>
          <p:nvPicPr>
            <p:cNvPr id="296" name="Picture 295"/>
            <p:cNvPicPr>
              <a:picLocks noChangeAspect="1"/>
            </p:cNvPicPr>
            <p:nvPr/>
          </p:nvPicPr>
          <p:blipFill>
            <a:blip r:embed="rId4"/>
            <a:stretch>
              <a:fillRect/>
            </a:stretch>
          </p:blipFill>
          <p:spPr>
            <a:xfrm>
              <a:off x="6711408" y="2490861"/>
              <a:ext cx="2642799" cy="2640985"/>
            </a:xfrm>
            <a:prstGeom prst="rect">
              <a:avLst/>
            </a:prstGeom>
          </p:spPr>
        </p:pic>
      </p:grpSp>
      <p:sp>
        <p:nvSpPr>
          <p:cNvPr id="299" name="TextBox 298"/>
          <p:cNvSpPr txBox="1"/>
          <p:nvPr/>
        </p:nvSpPr>
        <p:spPr>
          <a:xfrm>
            <a:off x="11127959" y="3528559"/>
            <a:ext cx="982761" cy="369332"/>
          </a:xfrm>
          <a:prstGeom prst="rect">
            <a:avLst/>
          </a:prstGeom>
          <a:noFill/>
        </p:spPr>
        <p:txBody>
          <a:bodyPr wrap="square" lIns="0" tIns="0" rIns="0" bIns="0" rtlCol="0" anchor="t" anchorCtr="0">
            <a:spAutoFit/>
          </a:bodyPr>
          <a:lstStyle/>
          <a:p>
            <a:pPr algn="ctr"/>
            <a:r>
              <a:rPr lang="en-CA" sz="1200" b="1" spc="-20" dirty="0" smtClean="0">
                <a:solidFill>
                  <a:srgbClr val="4B4B4B"/>
                </a:solidFill>
                <a:latin typeface="EYInterstate Light" panose="02000506000000020004" pitchFamily="2" charset="0"/>
              </a:rPr>
              <a:t>Decentralized </a:t>
            </a:r>
          </a:p>
          <a:p>
            <a:pPr algn="ctr"/>
            <a:r>
              <a:rPr lang="en-CA" sz="1200" b="1" spc="-20" dirty="0" smtClean="0">
                <a:solidFill>
                  <a:srgbClr val="4B4B4B"/>
                </a:solidFill>
                <a:latin typeface="EYInterstate Light" panose="02000506000000020004" pitchFamily="2" charset="0"/>
              </a:rPr>
              <a:t>Admin</a:t>
            </a:r>
            <a:endParaRPr lang="en-CA" sz="1200" b="1" spc="-20" dirty="0">
              <a:solidFill>
                <a:srgbClr val="4B4B4B"/>
              </a:solidFill>
              <a:latin typeface="EYInterstate Light" panose="02000506000000020004" pitchFamily="2" charset="0"/>
            </a:endParaRPr>
          </a:p>
        </p:txBody>
      </p:sp>
      <p:sp>
        <p:nvSpPr>
          <p:cNvPr id="301" name="TextBox 300"/>
          <p:cNvSpPr txBox="1"/>
          <p:nvPr/>
        </p:nvSpPr>
        <p:spPr>
          <a:xfrm>
            <a:off x="8480159" y="5774289"/>
            <a:ext cx="1717154" cy="184666"/>
          </a:xfrm>
          <a:prstGeom prst="rect">
            <a:avLst/>
          </a:prstGeom>
          <a:noFill/>
        </p:spPr>
        <p:txBody>
          <a:bodyPr wrap="square" lIns="0" tIns="0" rIns="0" bIns="0" rtlCol="0" anchor="t" anchorCtr="0">
            <a:spAutoFit/>
          </a:bodyPr>
          <a:lstStyle/>
          <a:p>
            <a:r>
              <a:rPr lang="en-CA" sz="1200" b="1" spc="-20" dirty="0">
                <a:solidFill>
                  <a:srgbClr val="4B4B4B"/>
                </a:solidFill>
                <a:latin typeface="EYInterstate Light" panose="02000506000000020004" pitchFamily="2" charset="0"/>
              </a:rPr>
              <a:t>HR </a:t>
            </a:r>
            <a:r>
              <a:rPr lang="en-CA" sz="1200" b="1" spc="-20" dirty="0" smtClean="0">
                <a:solidFill>
                  <a:srgbClr val="4B4B4B"/>
                </a:solidFill>
                <a:latin typeface="EYInterstate Light" panose="02000506000000020004" pitchFamily="2" charset="0"/>
              </a:rPr>
              <a:t>Specialist </a:t>
            </a:r>
            <a:endParaRPr lang="en-CA" sz="1200" b="1" spc="-20" dirty="0">
              <a:solidFill>
                <a:srgbClr val="4B4B4B"/>
              </a:solidFill>
              <a:latin typeface="EYInterstate Light" panose="02000506000000020004" pitchFamily="2" charset="0"/>
            </a:endParaRPr>
          </a:p>
        </p:txBody>
      </p:sp>
      <p:pic>
        <p:nvPicPr>
          <p:cNvPr id="16" name="Picture 15"/>
          <p:cNvPicPr>
            <a:picLocks/>
          </p:cNvPicPr>
          <p:nvPr/>
        </p:nvPicPr>
        <p:blipFill rotWithShape="1">
          <a:blip r:embed="rId3">
            <a:extLst>
              <a:ext uri="{28A0092B-C50C-407E-A947-70E740481C1C}">
                <a14:useLocalDpi xmlns:a14="http://schemas.microsoft.com/office/drawing/2010/main" val="0"/>
              </a:ext>
            </a:extLst>
          </a:blip>
          <a:srcRect l="63183" t="25374" r="21688" b="52455"/>
          <a:stretch/>
        </p:blipFill>
        <p:spPr>
          <a:xfrm>
            <a:off x="11152034" y="2735664"/>
            <a:ext cx="570190" cy="779506"/>
          </a:xfrm>
          <a:prstGeom prst="rect">
            <a:avLst/>
          </a:prstGeom>
          <a:noFill/>
          <a:ln>
            <a:noFill/>
          </a:ln>
        </p:spPr>
      </p:pic>
      <p:pic>
        <p:nvPicPr>
          <p:cNvPr id="17" name="Picture 16"/>
          <p:cNvPicPr>
            <a:picLocks/>
          </p:cNvPicPr>
          <p:nvPr/>
        </p:nvPicPr>
        <p:blipFill rotWithShape="1">
          <a:blip r:embed="rId5">
            <a:extLst>
              <a:ext uri="{BEBA8EAE-BF5A-486C-A8C5-ECC9F3942E4B}">
                <a14:imgProps xmlns:a14="http://schemas.microsoft.com/office/drawing/2010/main">
                  <a14:imgLayer r:embed="rId6">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9990285" y="3415707"/>
            <a:ext cx="577759" cy="937589"/>
          </a:xfrm>
          <a:prstGeom prst="rect">
            <a:avLst/>
          </a:prstGeom>
          <a:ln>
            <a:noFill/>
          </a:ln>
        </p:spPr>
      </p:pic>
    </p:spTree>
    <p:extLst>
      <p:ext uri="{BB962C8B-B14F-4D97-AF65-F5344CB8AC3E}">
        <p14:creationId xmlns:p14="http://schemas.microsoft.com/office/powerpoint/2010/main" val="146237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HR Specialist: </a:t>
            </a:r>
            <a:r>
              <a:rPr lang="en-CA" sz="2600" i="1" dirty="0" smtClean="0">
                <a:solidFill>
                  <a:srgbClr val="4B4B4B"/>
                </a:solidFill>
                <a:latin typeface="EYInterstate Light" panose="02000506000000020004" pitchFamily="2" charset="0"/>
              </a:rPr>
              <a:t>Recruit &amp; Hire</a:t>
            </a:r>
            <a:endParaRPr lang="en-CA" sz="2600" i="1" dirty="0">
              <a:solidFill>
                <a:srgbClr val="4B4B4B"/>
              </a:solidFill>
              <a:latin typeface="EYInterstate Light" panose="02000506000000020004" pitchFamily="2" charset="0"/>
            </a:endParaRPr>
          </a:p>
        </p:txBody>
      </p:sp>
      <p:sp>
        <p:nvSpPr>
          <p:cNvPr id="230" name="Text Placeholder 5"/>
          <p:cNvSpPr txBox="1">
            <a:spLocks/>
          </p:cNvSpPr>
          <p:nvPr/>
        </p:nvSpPr>
        <p:spPr>
          <a:xfrm rot="5400000">
            <a:off x="5135133" y="1701216"/>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Areas of Opportunity</a:t>
            </a:r>
          </a:p>
        </p:txBody>
      </p:sp>
      <p:sp>
        <p:nvSpPr>
          <p:cNvPr id="232" name="Text Placeholder 5"/>
          <p:cNvSpPr txBox="1">
            <a:spLocks/>
          </p:cNvSpPr>
          <p:nvPr/>
        </p:nvSpPr>
        <p:spPr>
          <a:xfrm rot="5400000">
            <a:off x="5135133" y="2693211"/>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Moments</a:t>
            </a:r>
            <a:br>
              <a:rPr lang="en-US" sz="1050" b="1" dirty="0">
                <a:solidFill>
                  <a:srgbClr val="000000"/>
                </a:solidFill>
                <a:latin typeface="EYInterstate Light" panose="02000506000000020004" pitchFamily="2" charset="0"/>
              </a:rPr>
            </a:br>
            <a:r>
              <a:rPr lang="en-US" sz="1050" b="1" dirty="0">
                <a:solidFill>
                  <a:srgbClr val="000000"/>
                </a:solidFill>
                <a:latin typeface="EYInterstate Light" panose="02000506000000020004" pitchFamily="2" charset="0"/>
              </a:rPr>
              <a:t>That Matter</a:t>
            </a:r>
          </a:p>
        </p:txBody>
      </p:sp>
      <p:sp>
        <p:nvSpPr>
          <p:cNvPr id="233" name="Text Placeholder 5"/>
          <p:cNvSpPr txBox="1">
            <a:spLocks/>
          </p:cNvSpPr>
          <p:nvPr/>
        </p:nvSpPr>
        <p:spPr>
          <a:xfrm rot="5400000">
            <a:off x="5050494" y="4087993"/>
            <a:ext cx="1214070" cy="261610"/>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Enablers</a:t>
            </a:r>
          </a:p>
        </p:txBody>
      </p:sp>
      <p:sp>
        <p:nvSpPr>
          <p:cNvPr id="222" name="TextBox 221"/>
          <p:cNvSpPr txBox="1"/>
          <p:nvPr/>
        </p:nvSpPr>
        <p:spPr>
          <a:xfrm>
            <a:off x="2552700" y="2254913"/>
            <a:ext cx="434126"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223" name="TextBox 222"/>
          <p:cNvSpPr txBox="1"/>
          <p:nvPr/>
        </p:nvSpPr>
        <p:spPr>
          <a:xfrm>
            <a:off x="2611478" y="2648285"/>
            <a:ext cx="2734245" cy="701731"/>
          </a:xfrm>
          <a:prstGeom prst="rect">
            <a:avLst/>
          </a:prstGeom>
          <a:noFill/>
        </p:spPr>
        <p:txBody>
          <a:bodyPr wrap="square" lIns="108000" rIns="108000" rtlCol="0" anchor="t">
            <a:spAutoFit/>
          </a:bodyPr>
          <a:lstStyle/>
          <a:p>
            <a:pPr algn="ctr">
              <a:lnSpc>
                <a:spcPct val="120000"/>
              </a:lnSpc>
            </a:pPr>
            <a:r>
              <a:rPr lang="en-US" sz="1100" b="1" dirty="0" smtClean="0">
                <a:solidFill>
                  <a:srgbClr val="C0C0C0">
                    <a:lumMod val="10000"/>
                  </a:srgbClr>
                </a:solidFill>
              </a:rPr>
              <a:t>“</a:t>
            </a:r>
            <a:r>
              <a:rPr lang="en-US" sz="1100" b="1" dirty="0" smtClean="0">
                <a:solidFill>
                  <a:srgbClr val="D0DCDF">
                    <a:lumMod val="10000"/>
                  </a:srgbClr>
                </a:solidFill>
                <a:ea typeface="ＭＳ Ｐゴシック" charset="0"/>
              </a:rPr>
              <a:t>My </a:t>
            </a:r>
            <a:r>
              <a:rPr lang="en-US" sz="1100" b="1" dirty="0">
                <a:solidFill>
                  <a:srgbClr val="D0DCDF">
                    <a:lumMod val="10000"/>
                  </a:srgbClr>
                </a:solidFill>
                <a:ea typeface="ＭＳ Ｐゴシック" charset="0"/>
              </a:rPr>
              <a:t>short-list of candidates possesses the key skills and qualifications needed for the role</a:t>
            </a:r>
            <a:r>
              <a:rPr lang="en-US" sz="1100" b="1" dirty="0" smtClean="0">
                <a:solidFill>
                  <a:srgbClr val="D0DCDF">
                    <a:lumMod val="10000"/>
                  </a:srgbClr>
                </a:solidFill>
                <a:ea typeface="ＭＳ Ｐゴシック" charset="0"/>
              </a:rPr>
              <a:t>”</a:t>
            </a:r>
            <a:endParaRPr lang="en-US" sz="1100" b="1" dirty="0">
              <a:solidFill>
                <a:srgbClr val="D0DCDF">
                  <a:lumMod val="10000"/>
                </a:srgbClr>
              </a:solidFill>
              <a:ea typeface="ＭＳ Ｐゴシック" charset="0"/>
            </a:endParaRPr>
          </a:p>
        </p:txBody>
      </p:sp>
      <p:cxnSp>
        <p:nvCxnSpPr>
          <p:cNvPr id="224" name="Straight Connector 223"/>
          <p:cNvCxnSpPr/>
          <p:nvPr/>
        </p:nvCxnSpPr>
        <p:spPr>
          <a:xfrm>
            <a:off x="2983880" y="2503993"/>
            <a:ext cx="2218001"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a:xfrm>
            <a:off x="2613874" y="3684576"/>
            <a:ext cx="2485644" cy="2439129"/>
          </a:xfrm>
          <a:prstGeom prst="rect">
            <a:avLst/>
          </a:prstGeom>
        </p:spPr>
        <p:txBody>
          <a:bodyPr wrap="square">
            <a:spAutoFit/>
          </a:bodyPr>
          <a:lstStyle/>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Questionnaires are integrated into the application process to facilitate the pre-screening of candidates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Accurate job descriptions are available to applicants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Hiring managers can easily identify relevant candidate competencies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Candidates who were previously flagged as future job prospects are included in the pre-screening process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p:txBody>
      </p:sp>
      <p:cxnSp>
        <p:nvCxnSpPr>
          <p:cNvPr id="242" name="Straight Connector 241"/>
          <p:cNvCxnSpPr/>
          <p:nvPr/>
        </p:nvCxnSpPr>
        <p:spPr>
          <a:xfrm flipV="1">
            <a:off x="5382123"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2601451" y="1423731"/>
            <a:ext cx="2707551" cy="809452"/>
            <a:chOff x="2068836" y="1351686"/>
            <a:chExt cx="3120152" cy="809452"/>
          </a:xfrm>
        </p:grpSpPr>
        <p:sp>
          <p:nvSpPr>
            <p:cNvPr id="244" name="Rectangle 243"/>
            <p:cNvSpPr/>
            <p:nvPr/>
          </p:nvSpPr>
          <p:spPr>
            <a:xfrm>
              <a:off x="2068836" y="1351686"/>
              <a:ext cx="1485863" cy="809452"/>
            </a:xfrm>
            <a:prstGeom prst="rect">
              <a:avLst/>
            </a:prstGeom>
          </p:spPr>
          <p:txBody>
            <a:bodyPr wrap="square">
              <a:spAutoFit/>
            </a:bodyPr>
            <a:lstStyle/>
            <a:p>
              <a:pPr algn="ctr"/>
              <a:r>
                <a:rPr lang="en-US" sz="900" i="1" dirty="0">
                  <a:solidFill>
                    <a:srgbClr val="000000"/>
                  </a:solidFill>
                  <a:latin typeface="EYInterstate Light" panose="02000506000000020004" pitchFamily="2" charset="0"/>
                  <a:cs typeface="Arial" pitchFamily="34" charset="0"/>
                </a:rPr>
                <a:t>Candidates are not always streamed to the correct </a:t>
              </a:r>
              <a:r>
                <a:rPr lang="en-US" sz="900" i="1" dirty="0" smtClean="0">
                  <a:solidFill>
                    <a:srgbClr val="000000"/>
                  </a:solidFill>
                  <a:latin typeface="EYInterstate Light" panose="02000506000000020004" pitchFamily="2" charset="0"/>
                  <a:cs typeface="Arial" pitchFamily="34" charset="0"/>
                </a:rPr>
                <a:t>hiring  </a:t>
              </a:r>
              <a:r>
                <a:rPr lang="en-US" sz="900" i="1" dirty="0">
                  <a:solidFill>
                    <a:srgbClr val="000000"/>
                  </a:solidFill>
                  <a:latin typeface="EYInterstate Light" panose="02000506000000020004" pitchFamily="2" charset="0"/>
                  <a:cs typeface="Arial" pitchFamily="34" charset="0"/>
                </a:rPr>
                <a:t>committee</a:t>
              </a:r>
            </a:p>
            <a:p>
              <a:pPr algn="ctr">
                <a:lnSpc>
                  <a:spcPct val="90000"/>
                </a:lnSpc>
                <a:spcBef>
                  <a:spcPts val="300"/>
                </a:spcBef>
                <a:buClr>
                  <a:srgbClr val="E60F2D"/>
                </a:buClr>
                <a:buSzPct val="60000"/>
                <a:defRPr/>
              </a:pPr>
              <a:endParaRPr lang="en-CA" sz="900" i="1" dirty="0">
                <a:solidFill>
                  <a:srgbClr val="000000"/>
                </a:solidFill>
                <a:latin typeface="EYInterstate Light" panose="02000506000000020004" pitchFamily="2" charset="0"/>
                <a:cs typeface="Arial" pitchFamily="34" charset="0"/>
              </a:endParaRPr>
            </a:p>
          </p:txBody>
        </p:sp>
        <p:sp>
          <p:nvSpPr>
            <p:cNvPr id="245" name="Rectangle 244"/>
            <p:cNvSpPr/>
            <p:nvPr/>
          </p:nvSpPr>
          <p:spPr>
            <a:xfrm>
              <a:off x="3600028" y="1351686"/>
              <a:ext cx="1588960" cy="754053"/>
            </a:xfrm>
            <a:prstGeom prst="rect">
              <a:avLst/>
            </a:prstGeom>
          </p:spPr>
          <p:txBody>
            <a:bodyPr wrap="square">
              <a:spAutoFit/>
            </a:bodyPr>
            <a:lstStyle/>
            <a:p>
              <a:pPr algn="ctr">
                <a:lnSpc>
                  <a:spcPct val="90000"/>
                </a:lnSpc>
                <a:spcBef>
                  <a:spcPts val="300"/>
                </a:spcBef>
                <a:buClr>
                  <a:srgbClr val="E60F2D"/>
                </a:buClr>
                <a:buSzPct val="60000"/>
                <a:defRPr/>
              </a:pPr>
              <a:r>
                <a:rPr lang="en-US" sz="900" i="1" dirty="0" smtClean="0">
                  <a:solidFill>
                    <a:srgbClr val="000000"/>
                  </a:solidFill>
                  <a:latin typeface="EYInterstate Light" panose="02000506000000020004" pitchFamily="2" charset="0"/>
                  <a:cs typeface="Arial" pitchFamily="34" charset="0"/>
                </a:rPr>
                <a:t>It </a:t>
              </a:r>
              <a:r>
                <a:rPr lang="en-US" sz="900" i="1" dirty="0">
                  <a:solidFill>
                    <a:srgbClr val="000000"/>
                  </a:solidFill>
                  <a:latin typeface="EYInterstate Light" panose="02000506000000020004" pitchFamily="2" charset="0"/>
                  <a:cs typeface="Arial" pitchFamily="34" charset="0"/>
                </a:rPr>
                <a:t>is difficult to compare candidate data in an at-a-glance format</a:t>
              </a:r>
            </a:p>
            <a:p>
              <a:pPr algn="ctr">
                <a:lnSpc>
                  <a:spcPct val="90000"/>
                </a:lnSpc>
                <a:spcBef>
                  <a:spcPts val="300"/>
                </a:spcBef>
                <a:buClr>
                  <a:srgbClr val="E60F2D"/>
                </a:buClr>
                <a:buSzPct val="60000"/>
                <a:defRPr/>
              </a:pPr>
              <a:endParaRPr lang="en-CA" sz="900" i="1" dirty="0">
                <a:solidFill>
                  <a:srgbClr val="000000"/>
                </a:solidFill>
                <a:latin typeface="EYInterstate Light" panose="02000506000000020004" pitchFamily="2" charset="0"/>
                <a:cs typeface="Arial" pitchFamily="34" charset="0"/>
              </a:endParaRPr>
            </a:p>
          </p:txBody>
        </p:sp>
      </p:grpSp>
      <p:grpSp>
        <p:nvGrpSpPr>
          <p:cNvPr id="18" name="Group 17"/>
          <p:cNvGrpSpPr/>
          <p:nvPr/>
        </p:nvGrpSpPr>
        <p:grpSpPr>
          <a:xfrm>
            <a:off x="1838723" y="1304009"/>
            <a:ext cx="357986" cy="5100466"/>
            <a:chOff x="1230560" y="1304009"/>
            <a:chExt cx="357986" cy="5100466"/>
          </a:xfrm>
        </p:grpSpPr>
        <p:sp>
          <p:nvSpPr>
            <p:cNvPr id="95" name="Freeform 903"/>
            <p:cNvSpPr>
              <a:spLocks noEditPoints="1"/>
            </p:cNvSpPr>
            <p:nvPr/>
          </p:nvSpPr>
          <p:spPr bwMode="auto">
            <a:xfrm>
              <a:off x="1312486" y="1304009"/>
              <a:ext cx="276060" cy="27525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6" name="Freeform 904"/>
            <p:cNvSpPr>
              <a:spLocks noEditPoints="1"/>
            </p:cNvSpPr>
            <p:nvPr/>
          </p:nvSpPr>
          <p:spPr bwMode="auto">
            <a:xfrm>
              <a:off x="1364298" y="1364726"/>
              <a:ext cx="173246" cy="140054"/>
            </a:xfrm>
            <a:custGeom>
              <a:avLst/>
              <a:gdLst>
                <a:gd name="T0" fmla="*/ 170 w 321"/>
                <a:gd name="T1" fmla="*/ 132 h 260"/>
                <a:gd name="T2" fmla="*/ 138 w 321"/>
                <a:gd name="T3" fmla="*/ 132 h 260"/>
                <a:gd name="T4" fmla="*/ 138 w 321"/>
                <a:gd name="T5" fmla="*/ 100 h 260"/>
                <a:gd name="T6" fmla="*/ 128 w 321"/>
                <a:gd name="T7" fmla="*/ 89 h 260"/>
                <a:gd name="T8" fmla="*/ 53 w 321"/>
                <a:gd name="T9" fmla="*/ 89 h 260"/>
                <a:gd name="T10" fmla="*/ 42 w 321"/>
                <a:gd name="T11" fmla="*/ 100 h 260"/>
                <a:gd name="T12" fmla="*/ 42 w 321"/>
                <a:gd name="T13" fmla="*/ 132 h 260"/>
                <a:gd name="T14" fmla="*/ 10 w 321"/>
                <a:gd name="T15" fmla="*/ 132 h 260"/>
                <a:gd name="T16" fmla="*/ 0 w 321"/>
                <a:gd name="T17" fmla="*/ 143 h 260"/>
                <a:gd name="T18" fmla="*/ 0 w 321"/>
                <a:gd name="T19" fmla="*/ 249 h 260"/>
                <a:gd name="T20" fmla="*/ 10 w 321"/>
                <a:gd name="T21" fmla="*/ 260 h 260"/>
                <a:gd name="T22" fmla="*/ 170 w 321"/>
                <a:gd name="T23" fmla="*/ 260 h 260"/>
                <a:gd name="T24" fmla="*/ 181 w 321"/>
                <a:gd name="T25" fmla="*/ 249 h 260"/>
                <a:gd name="T26" fmla="*/ 181 w 321"/>
                <a:gd name="T27" fmla="*/ 143 h 260"/>
                <a:gd name="T28" fmla="*/ 170 w 321"/>
                <a:gd name="T29" fmla="*/ 132 h 260"/>
                <a:gd name="T30" fmla="*/ 64 w 321"/>
                <a:gd name="T31" fmla="*/ 153 h 260"/>
                <a:gd name="T32" fmla="*/ 117 w 321"/>
                <a:gd name="T33" fmla="*/ 153 h 260"/>
                <a:gd name="T34" fmla="*/ 117 w 321"/>
                <a:gd name="T35" fmla="*/ 239 h 260"/>
                <a:gd name="T36" fmla="*/ 64 w 321"/>
                <a:gd name="T37" fmla="*/ 239 h 260"/>
                <a:gd name="T38" fmla="*/ 64 w 321"/>
                <a:gd name="T39" fmla="*/ 153 h 260"/>
                <a:gd name="T40" fmla="*/ 117 w 321"/>
                <a:gd name="T41" fmla="*/ 111 h 260"/>
                <a:gd name="T42" fmla="*/ 117 w 321"/>
                <a:gd name="T43" fmla="*/ 132 h 260"/>
                <a:gd name="T44" fmla="*/ 64 w 321"/>
                <a:gd name="T45" fmla="*/ 132 h 260"/>
                <a:gd name="T46" fmla="*/ 64 w 321"/>
                <a:gd name="T47" fmla="*/ 111 h 260"/>
                <a:gd name="T48" fmla="*/ 117 w 321"/>
                <a:gd name="T49" fmla="*/ 111 h 260"/>
                <a:gd name="T50" fmla="*/ 21 w 321"/>
                <a:gd name="T51" fmla="*/ 153 h 260"/>
                <a:gd name="T52" fmla="*/ 42 w 321"/>
                <a:gd name="T53" fmla="*/ 153 h 260"/>
                <a:gd name="T54" fmla="*/ 42 w 321"/>
                <a:gd name="T55" fmla="*/ 239 h 260"/>
                <a:gd name="T56" fmla="*/ 21 w 321"/>
                <a:gd name="T57" fmla="*/ 239 h 260"/>
                <a:gd name="T58" fmla="*/ 21 w 321"/>
                <a:gd name="T59" fmla="*/ 153 h 260"/>
                <a:gd name="T60" fmla="*/ 160 w 321"/>
                <a:gd name="T61" fmla="*/ 239 h 260"/>
                <a:gd name="T62" fmla="*/ 138 w 321"/>
                <a:gd name="T63" fmla="*/ 239 h 260"/>
                <a:gd name="T64" fmla="*/ 138 w 321"/>
                <a:gd name="T65" fmla="*/ 153 h 260"/>
                <a:gd name="T66" fmla="*/ 160 w 321"/>
                <a:gd name="T67" fmla="*/ 153 h 260"/>
                <a:gd name="T68" fmla="*/ 160 w 321"/>
                <a:gd name="T69" fmla="*/ 239 h 260"/>
                <a:gd name="T70" fmla="*/ 317 w 321"/>
                <a:gd name="T71" fmla="*/ 146 h 260"/>
                <a:gd name="T72" fmla="*/ 266 w 321"/>
                <a:gd name="T73" fmla="*/ 96 h 260"/>
                <a:gd name="T74" fmla="*/ 278 w 321"/>
                <a:gd name="T75" fmla="*/ 61 h 260"/>
                <a:gd name="T76" fmla="*/ 260 w 321"/>
                <a:gd name="T77" fmla="*/ 18 h 260"/>
                <a:gd name="T78" fmla="*/ 217 w 321"/>
                <a:gd name="T79" fmla="*/ 0 h 260"/>
                <a:gd name="T80" fmla="*/ 173 w 321"/>
                <a:gd name="T81" fmla="*/ 18 h 260"/>
                <a:gd name="T82" fmla="*/ 156 w 321"/>
                <a:gd name="T83" fmla="*/ 61 h 260"/>
                <a:gd name="T84" fmla="*/ 173 w 321"/>
                <a:gd name="T85" fmla="*/ 104 h 260"/>
                <a:gd name="T86" fmla="*/ 217 w 321"/>
                <a:gd name="T87" fmla="*/ 122 h 260"/>
                <a:gd name="T88" fmla="*/ 251 w 321"/>
                <a:gd name="T89" fmla="*/ 111 h 260"/>
                <a:gd name="T90" fmla="*/ 301 w 321"/>
                <a:gd name="T91" fmla="*/ 161 h 260"/>
                <a:gd name="T92" fmla="*/ 309 w 321"/>
                <a:gd name="T93" fmla="*/ 164 h 260"/>
                <a:gd name="T94" fmla="*/ 317 w 321"/>
                <a:gd name="T95" fmla="*/ 161 h 260"/>
                <a:gd name="T96" fmla="*/ 317 w 321"/>
                <a:gd name="T97" fmla="*/ 146 h 260"/>
                <a:gd name="T98" fmla="*/ 189 w 321"/>
                <a:gd name="T99" fmla="*/ 89 h 260"/>
                <a:gd name="T100" fmla="*/ 189 w 321"/>
                <a:gd name="T101" fmla="*/ 33 h 260"/>
                <a:gd name="T102" fmla="*/ 217 w 321"/>
                <a:gd name="T103" fmla="*/ 21 h 260"/>
                <a:gd name="T104" fmla="*/ 245 w 321"/>
                <a:gd name="T105" fmla="*/ 33 h 260"/>
                <a:gd name="T106" fmla="*/ 256 w 321"/>
                <a:gd name="T107" fmla="*/ 61 h 260"/>
                <a:gd name="T108" fmla="*/ 245 w 321"/>
                <a:gd name="T109" fmla="*/ 89 h 260"/>
                <a:gd name="T110" fmla="*/ 189 w 321"/>
                <a:gd name="T111" fmla="*/ 8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1" h="260">
                  <a:moveTo>
                    <a:pt x="170" y="132"/>
                  </a:moveTo>
                  <a:cubicBezTo>
                    <a:pt x="138" y="132"/>
                    <a:pt x="138" y="132"/>
                    <a:pt x="138" y="132"/>
                  </a:cubicBezTo>
                  <a:cubicBezTo>
                    <a:pt x="138" y="100"/>
                    <a:pt x="138" y="100"/>
                    <a:pt x="138" y="100"/>
                  </a:cubicBezTo>
                  <a:cubicBezTo>
                    <a:pt x="138" y="94"/>
                    <a:pt x="134" y="89"/>
                    <a:pt x="128" y="89"/>
                  </a:cubicBezTo>
                  <a:cubicBezTo>
                    <a:pt x="53" y="89"/>
                    <a:pt x="53" y="89"/>
                    <a:pt x="53" y="89"/>
                  </a:cubicBezTo>
                  <a:cubicBezTo>
                    <a:pt x="47" y="89"/>
                    <a:pt x="42" y="94"/>
                    <a:pt x="42" y="100"/>
                  </a:cubicBezTo>
                  <a:cubicBezTo>
                    <a:pt x="42" y="132"/>
                    <a:pt x="42" y="132"/>
                    <a:pt x="42" y="132"/>
                  </a:cubicBezTo>
                  <a:cubicBezTo>
                    <a:pt x="10" y="132"/>
                    <a:pt x="10" y="132"/>
                    <a:pt x="10" y="132"/>
                  </a:cubicBezTo>
                  <a:cubicBezTo>
                    <a:pt x="4" y="132"/>
                    <a:pt x="0" y="137"/>
                    <a:pt x="0" y="143"/>
                  </a:cubicBezTo>
                  <a:cubicBezTo>
                    <a:pt x="0" y="249"/>
                    <a:pt x="0" y="249"/>
                    <a:pt x="0" y="249"/>
                  </a:cubicBezTo>
                  <a:cubicBezTo>
                    <a:pt x="0" y="255"/>
                    <a:pt x="4" y="260"/>
                    <a:pt x="10" y="260"/>
                  </a:cubicBezTo>
                  <a:cubicBezTo>
                    <a:pt x="170" y="260"/>
                    <a:pt x="170" y="260"/>
                    <a:pt x="170" y="260"/>
                  </a:cubicBezTo>
                  <a:cubicBezTo>
                    <a:pt x="176" y="260"/>
                    <a:pt x="181" y="255"/>
                    <a:pt x="181" y="249"/>
                  </a:cubicBezTo>
                  <a:cubicBezTo>
                    <a:pt x="181" y="143"/>
                    <a:pt x="181" y="143"/>
                    <a:pt x="181" y="143"/>
                  </a:cubicBezTo>
                  <a:cubicBezTo>
                    <a:pt x="181" y="137"/>
                    <a:pt x="176" y="132"/>
                    <a:pt x="170" y="132"/>
                  </a:cubicBezTo>
                  <a:close/>
                  <a:moveTo>
                    <a:pt x="64" y="153"/>
                  </a:moveTo>
                  <a:cubicBezTo>
                    <a:pt x="117" y="153"/>
                    <a:pt x="117" y="153"/>
                    <a:pt x="117" y="153"/>
                  </a:cubicBezTo>
                  <a:cubicBezTo>
                    <a:pt x="117" y="239"/>
                    <a:pt x="117" y="239"/>
                    <a:pt x="117" y="239"/>
                  </a:cubicBezTo>
                  <a:cubicBezTo>
                    <a:pt x="64" y="239"/>
                    <a:pt x="64" y="239"/>
                    <a:pt x="64" y="239"/>
                  </a:cubicBezTo>
                  <a:lnTo>
                    <a:pt x="64" y="153"/>
                  </a:lnTo>
                  <a:close/>
                  <a:moveTo>
                    <a:pt x="117" y="111"/>
                  </a:moveTo>
                  <a:cubicBezTo>
                    <a:pt x="117" y="132"/>
                    <a:pt x="117" y="132"/>
                    <a:pt x="117" y="132"/>
                  </a:cubicBezTo>
                  <a:cubicBezTo>
                    <a:pt x="64" y="132"/>
                    <a:pt x="64" y="132"/>
                    <a:pt x="64" y="132"/>
                  </a:cubicBezTo>
                  <a:cubicBezTo>
                    <a:pt x="64" y="111"/>
                    <a:pt x="64" y="111"/>
                    <a:pt x="64" y="111"/>
                  </a:cubicBezTo>
                  <a:lnTo>
                    <a:pt x="117" y="111"/>
                  </a:lnTo>
                  <a:close/>
                  <a:moveTo>
                    <a:pt x="21" y="153"/>
                  </a:moveTo>
                  <a:cubicBezTo>
                    <a:pt x="42" y="153"/>
                    <a:pt x="42" y="153"/>
                    <a:pt x="42" y="153"/>
                  </a:cubicBezTo>
                  <a:cubicBezTo>
                    <a:pt x="42" y="239"/>
                    <a:pt x="42" y="239"/>
                    <a:pt x="42" y="239"/>
                  </a:cubicBezTo>
                  <a:cubicBezTo>
                    <a:pt x="21" y="239"/>
                    <a:pt x="21" y="239"/>
                    <a:pt x="21" y="239"/>
                  </a:cubicBezTo>
                  <a:lnTo>
                    <a:pt x="21" y="153"/>
                  </a:lnTo>
                  <a:close/>
                  <a:moveTo>
                    <a:pt x="160" y="239"/>
                  </a:moveTo>
                  <a:cubicBezTo>
                    <a:pt x="138" y="239"/>
                    <a:pt x="138" y="239"/>
                    <a:pt x="138" y="239"/>
                  </a:cubicBezTo>
                  <a:cubicBezTo>
                    <a:pt x="138" y="153"/>
                    <a:pt x="138" y="153"/>
                    <a:pt x="138" y="153"/>
                  </a:cubicBezTo>
                  <a:cubicBezTo>
                    <a:pt x="160" y="153"/>
                    <a:pt x="160" y="153"/>
                    <a:pt x="160" y="153"/>
                  </a:cubicBezTo>
                  <a:lnTo>
                    <a:pt x="160" y="239"/>
                  </a:lnTo>
                  <a:close/>
                  <a:moveTo>
                    <a:pt x="317" y="146"/>
                  </a:moveTo>
                  <a:cubicBezTo>
                    <a:pt x="266" y="96"/>
                    <a:pt x="266" y="96"/>
                    <a:pt x="266" y="96"/>
                  </a:cubicBezTo>
                  <a:cubicBezTo>
                    <a:pt x="274" y="86"/>
                    <a:pt x="278" y="74"/>
                    <a:pt x="278" y="61"/>
                  </a:cubicBezTo>
                  <a:cubicBezTo>
                    <a:pt x="278" y="45"/>
                    <a:pt x="271" y="29"/>
                    <a:pt x="260" y="18"/>
                  </a:cubicBezTo>
                  <a:cubicBezTo>
                    <a:pt x="248" y="6"/>
                    <a:pt x="233" y="0"/>
                    <a:pt x="217" y="0"/>
                  </a:cubicBezTo>
                  <a:cubicBezTo>
                    <a:pt x="200" y="0"/>
                    <a:pt x="185" y="6"/>
                    <a:pt x="173" y="18"/>
                  </a:cubicBezTo>
                  <a:cubicBezTo>
                    <a:pt x="162" y="29"/>
                    <a:pt x="156" y="45"/>
                    <a:pt x="156" y="61"/>
                  </a:cubicBezTo>
                  <a:cubicBezTo>
                    <a:pt x="156" y="77"/>
                    <a:pt x="162" y="92"/>
                    <a:pt x="173" y="104"/>
                  </a:cubicBezTo>
                  <a:cubicBezTo>
                    <a:pt x="185" y="116"/>
                    <a:pt x="200" y="122"/>
                    <a:pt x="217" y="122"/>
                  </a:cubicBezTo>
                  <a:cubicBezTo>
                    <a:pt x="229" y="122"/>
                    <a:pt x="241" y="118"/>
                    <a:pt x="251" y="111"/>
                  </a:cubicBezTo>
                  <a:cubicBezTo>
                    <a:pt x="301" y="161"/>
                    <a:pt x="301" y="161"/>
                    <a:pt x="301" y="161"/>
                  </a:cubicBezTo>
                  <a:cubicBezTo>
                    <a:pt x="304" y="163"/>
                    <a:pt x="306" y="164"/>
                    <a:pt x="309" y="164"/>
                  </a:cubicBezTo>
                  <a:cubicBezTo>
                    <a:pt x="312" y="164"/>
                    <a:pt x="314" y="163"/>
                    <a:pt x="317" y="161"/>
                  </a:cubicBezTo>
                  <a:cubicBezTo>
                    <a:pt x="321" y="157"/>
                    <a:pt x="321" y="150"/>
                    <a:pt x="317" y="146"/>
                  </a:cubicBezTo>
                  <a:close/>
                  <a:moveTo>
                    <a:pt x="189" y="89"/>
                  </a:moveTo>
                  <a:cubicBezTo>
                    <a:pt x="173" y="73"/>
                    <a:pt x="173" y="48"/>
                    <a:pt x="189" y="33"/>
                  </a:cubicBezTo>
                  <a:cubicBezTo>
                    <a:pt x="196" y="25"/>
                    <a:pt x="206" y="21"/>
                    <a:pt x="217" y="21"/>
                  </a:cubicBezTo>
                  <a:cubicBezTo>
                    <a:pt x="227" y="21"/>
                    <a:pt x="237" y="25"/>
                    <a:pt x="245" y="33"/>
                  </a:cubicBezTo>
                  <a:cubicBezTo>
                    <a:pt x="252" y="40"/>
                    <a:pt x="256" y="50"/>
                    <a:pt x="256" y="61"/>
                  </a:cubicBezTo>
                  <a:cubicBezTo>
                    <a:pt x="256" y="71"/>
                    <a:pt x="252" y="81"/>
                    <a:pt x="245" y="89"/>
                  </a:cubicBezTo>
                  <a:cubicBezTo>
                    <a:pt x="229" y="104"/>
                    <a:pt x="204" y="104"/>
                    <a:pt x="189" y="8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8" name="Freeform 764"/>
            <p:cNvSpPr>
              <a:spLocks noEditPoints="1"/>
            </p:cNvSpPr>
            <p:nvPr/>
          </p:nvSpPr>
          <p:spPr bwMode="auto">
            <a:xfrm>
              <a:off x="1387240" y="5439463"/>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9" name="Freeform 765"/>
            <p:cNvSpPr>
              <a:spLocks noEditPoints="1"/>
            </p:cNvSpPr>
            <p:nvPr/>
          </p:nvSpPr>
          <p:spPr bwMode="auto">
            <a:xfrm>
              <a:off x="1312969" y="5387796"/>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0" name="Freeform 145"/>
            <p:cNvSpPr>
              <a:spLocks noEditPoints="1"/>
            </p:cNvSpPr>
            <p:nvPr/>
          </p:nvSpPr>
          <p:spPr bwMode="auto">
            <a:xfrm>
              <a:off x="1313637" y="3532605"/>
              <a:ext cx="274218" cy="274218"/>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1" name="Freeform 146"/>
            <p:cNvSpPr>
              <a:spLocks noEditPoints="1"/>
            </p:cNvSpPr>
            <p:nvPr/>
          </p:nvSpPr>
          <p:spPr bwMode="auto">
            <a:xfrm>
              <a:off x="1376545" y="3618096"/>
              <a:ext cx="154046" cy="103235"/>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3" name="Freeform 527"/>
            <p:cNvSpPr>
              <a:spLocks noEditPoints="1"/>
            </p:cNvSpPr>
            <p:nvPr/>
          </p:nvSpPr>
          <p:spPr bwMode="auto">
            <a:xfrm>
              <a:off x="1312989" y="2045723"/>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5" name="Freeform 528"/>
            <p:cNvSpPr>
              <a:spLocks noEditPoints="1"/>
            </p:cNvSpPr>
            <p:nvPr/>
          </p:nvSpPr>
          <p:spPr bwMode="auto">
            <a:xfrm>
              <a:off x="1375326" y="2096726"/>
              <a:ext cx="149770" cy="161105"/>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7" name="Freeform 113"/>
            <p:cNvSpPr>
              <a:spLocks noEditPoints="1"/>
            </p:cNvSpPr>
            <p:nvPr/>
          </p:nvSpPr>
          <p:spPr bwMode="auto">
            <a:xfrm>
              <a:off x="1312989" y="2417322"/>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9" name="Freeform 114"/>
            <p:cNvSpPr>
              <a:spLocks noEditPoints="1"/>
            </p:cNvSpPr>
            <p:nvPr/>
          </p:nvSpPr>
          <p:spPr bwMode="auto">
            <a:xfrm>
              <a:off x="1364801" y="2469134"/>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1" name="Freeform 817"/>
            <p:cNvSpPr>
              <a:spLocks noEditPoints="1"/>
            </p:cNvSpPr>
            <p:nvPr/>
          </p:nvSpPr>
          <p:spPr bwMode="auto">
            <a:xfrm>
              <a:off x="1313915" y="6130701"/>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FAD7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3" name="Freeform 818"/>
            <p:cNvSpPr>
              <a:spLocks noEditPoints="1"/>
            </p:cNvSpPr>
            <p:nvPr/>
          </p:nvSpPr>
          <p:spPr bwMode="auto">
            <a:xfrm>
              <a:off x="1370281" y="6182235"/>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5" name="Freeform 796"/>
            <p:cNvSpPr>
              <a:spLocks noEditPoints="1"/>
            </p:cNvSpPr>
            <p:nvPr/>
          </p:nvSpPr>
          <p:spPr bwMode="auto">
            <a:xfrm>
              <a:off x="1369456" y="4371313"/>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7" name="Freeform 797"/>
            <p:cNvSpPr>
              <a:spLocks noEditPoints="1"/>
            </p:cNvSpPr>
            <p:nvPr/>
          </p:nvSpPr>
          <p:spPr bwMode="auto">
            <a:xfrm>
              <a:off x="1375944"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9" name="Freeform 798"/>
            <p:cNvSpPr>
              <a:spLocks noEditPoints="1"/>
            </p:cNvSpPr>
            <p:nvPr/>
          </p:nvSpPr>
          <p:spPr bwMode="auto">
            <a:xfrm>
              <a:off x="1427037" y="4371313"/>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0" name="Freeform 799"/>
            <p:cNvSpPr>
              <a:spLocks noEditPoints="1"/>
            </p:cNvSpPr>
            <p:nvPr/>
          </p:nvSpPr>
          <p:spPr bwMode="auto">
            <a:xfrm>
              <a:off x="1433525"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1" name="Freeform 800"/>
            <p:cNvSpPr>
              <a:spLocks noEditPoints="1"/>
            </p:cNvSpPr>
            <p:nvPr/>
          </p:nvSpPr>
          <p:spPr bwMode="auto">
            <a:xfrm>
              <a:off x="1484618" y="4371313"/>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2" name="Freeform 801"/>
            <p:cNvSpPr>
              <a:spLocks noEditPoints="1"/>
            </p:cNvSpPr>
            <p:nvPr/>
          </p:nvSpPr>
          <p:spPr bwMode="auto">
            <a:xfrm>
              <a:off x="1490295" y="4325897"/>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3" name="Freeform 802"/>
            <p:cNvSpPr>
              <a:spLocks noEditPoints="1"/>
            </p:cNvSpPr>
            <p:nvPr/>
          </p:nvSpPr>
          <p:spPr bwMode="auto">
            <a:xfrm>
              <a:off x="1312686" y="4273993"/>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7" name="Freeform 193"/>
            <p:cNvSpPr>
              <a:spLocks noEditPoints="1"/>
            </p:cNvSpPr>
            <p:nvPr/>
          </p:nvSpPr>
          <p:spPr bwMode="auto">
            <a:xfrm>
              <a:off x="1313915" y="1675604"/>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8" name="Freeform 194"/>
            <p:cNvSpPr>
              <a:spLocks noEditPoints="1"/>
            </p:cNvSpPr>
            <p:nvPr/>
          </p:nvSpPr>
          <p:spPr bwMode="auto">
            <a:xfrm>
              <a:off x="1365449" y="1755320"/>
              <a:ext cx="170706" cy="126420"/>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9" name="Freeform 796"/>
            <p:cNvSpPr>
              <a:spLocks noEditPoints="1"/>
            </p:cNvSpPr>
            <p:nvPr/>
          </p:nvSpPr>
          <p:spPr bwMode="auto">
            <a:xfrm>
              <a:off x="1369456" y="28862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1" name="Freeform 797"/>
            <p:cNvSpPr>
              <a:spLocks noEditPoints="1"/>
            </p:cNvSpPr>
            <p:nvPr/>
          </p:nvSpPr>
          <p:spPr bwMode="auto">
            <a:xfrm>
              <a:off x="1375944"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2" name="Freeform 798"/>
            <p:cNvSpPr>
              <a:spLocks noEditPoints="1"/>
            </p:cNvSpPr>
            <p:nvPr/>
          </p:nvSpPr>
          <p:spPr bwMode="auto">
            <a:xfrm>
              <a:off x="1427037" y="28862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3" name="Freeform 799"/>
            <p:cNvSpPr>
              <a:spLocks noEditPoints="1"/>
            </p:cNvSpPr>
            <p:nvPr/>
          </p:nvSpPr>
          <p:spPr bwMode="auto">
            <a:xfrm>
              <a:off x="1433525"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4" name="Freeform 800"/>
            <p:cNvSpPr>
              <a:spLocks noEditPoints="1"/>
            </p:cNvSpPr>
            <p:nvPr/>
          </p:nvSpPr>
          <p:spPr bwMode="auto">
            <a:xfrm>
              <a:off x="1484618" y="28862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5" name="Freeform 801"/>
            <p:cNvSpPr>
              <a:spLocks noEditPoints="1"/>
            </p:cNvSpPr>
            <p:nvPr/>
          </p:nvSpPr>
          <p:spPr bwMode="auto">
            <a:xfrm>
              <a:off x="1490295" y="28408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7" name="Freeform 802"/>
            <p:cNvSpPr>
              <a:spLocks noEditPoints="1"/>
            </p:cNvSpPr>
            <p:nvPr/>
          </p:nvSpPr>
          <p:spPr bwMode="auto">
            <a:xfrm>
              <a:off x="1312686" y="27889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8" name="Freeform 388"/>
            <p:cNvSpPr>
              <a:spLocks noEditPoints="1"/>
            </p:cNvSpPr>
            <p:nvPr/>
          </p:nvSpPr>
          <p:spPr bwMode="auto">
            <a:xfrm>
              <a:off x="1312989" y="3161006"/>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9" name="Freeform 389"/>
            <p:cNvSpPr>
              <a:spLocks noEditPoints="1"/>
            </p:cNvSpPr>
            <p:nvPr/>
          </p:nvSpPr>
          <p:spPr bwMode="auto">
            <a:xfrm>
              <a:off x="1363992" y="3246820"/>
              <a:ext cx="172439" cy="120626"/>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0" name="Freeform 764"/>
            <p:cNvSpPr>
              <a:spLocks noEditPoints="1"/>
            </p:cNvSpPr>
            <p:nvPr/>
          </p:nvSpPr>
          <p:spPr bwMode="auto">
            <a:xfrm>
              <a:off x="1387240" y="3954835"/>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1" name="Freeform 765"/>
            <p:cNvSpPr>
              <a:spLocks noEditPoints="1"/>
            </p:cNvSpPr>
            <p:nvPr/>
          </p:nvSpPr>
          <p:spPr bwMode="auto">
            <a:xfrm>
              <a:off x="1312969" y="3903168"/>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2" name="Freeform 113"/>
            <p:cNvSpPr>
              <a:spLocks noEditPoints="1"/>
            </p:cNvSpPr>
            <p:nvPr/>
          </p:nvSpPr>
          <p:spPr bwMode="auto">
            <a:xfrm>
              <a:off x="1312989" y="4646078"/>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3" name="Freeform 114"/>
            <p:cNvSpPr>
              <a:spLocks noEditPoints="1"/>
            </p:cNvSpPr>
            <p:nvPr/>
          </p:nvSpPr>
          <p:spPr bwMode="auto">
            <a:xfrm>
              <a:off x="1364801" y="4697890"/>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4" name="Freeform 817"/>
            <p:cNvSpPr>
              <a:spLocks noEditPoints="1"/>
            </p:cNvSpPr>
            <p:nvPr/>
          </p:nvSpPr>
          <p:spPr bwMode="auto">
            <a:xfrm>
              <a:off x="1313915" y="5017677"/>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5" name="Freeform 818"/>
            <p:cNvSpPr>
              <a:spLocks noEditPoints="1"/>
            </p:cNvSpPr>
            <p:nvPr/>
          </p:nvSpPr>
          <p:spPr bwMode="auto">
            <a:xfrm>
              <a:off x="1370281" y="5069211"/>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6" name="Freeform 796"/>
            <p:cNvSpPr>
              <a:spLocks noEditPoints="1"/>
            </p:cNvSpPr>
            <p:nvPr/>
          </p:nvSpPr>
          <p:spPr bwMode="auto">
            <a:xfrm>
              <a:off x="1369456" y="58559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7" name="Freeform 797"/>
            <p:cNvSpPr>
              <a:spLocks noEditPoints="1"/>
            </p:cNvSpPr>
            <p:nvPr/>
          </p:nvSpPr>
          <p:spPr bwMode="auto">
            <a:xfrm>
              <a:off x="1375944"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8" name="Freeform 798"/>
            <p:cNvSpPr>
              <a:spLocks noEditPoints="1"/>
            </p:cNvSpPr>
            <p:nvPr/>
          </p:nvSpPr>
          <p:spPr bwMode="auto">
            <a:xfrm>
              <a:off x="1427037" y="58559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9" name="Freeform 799"/>
            <p:cNvSpPr>
              <a:spLocks noEditPoints="1"/>
            </p:cNvSpPr>
            <p:nvPr/>
          </p:nvSpPr>
          <p:spPr bwMode="auto">
            <a:xfrm>
              <a:off x="1433525"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0" name="Freeform 800"/>
            <p:cNvSpPr>
              <a:spLocks noEditPoints="1"/>
            </p:cNvSpPr>
            <p:nvPr/>
          </p:nvSpPr>
          <p:spPr bwMode="auto">
            <a:xfrm>
              <a:off x="1484618" y="58559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1" name="Freeform 801"/>
            <p:cNvSpPr>
              <a:spLocks noEditPoints="1"/>
            </p:cNvSpPr>
            <p:nvPr/>
          </p:nvSpPr>
          <p:spPr bwMode="auto">
            <a:xfrm>
              <a:off x="1490295" y="58105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2" name="Freeform 802"/>
            <p:cNvSpPr>
              <a:spLocks noEditPoints="1"/>
            </p:cNvSpPr>
            <p:nvPr/>
          </p:nvSpPr>
          <p:spPr bwMode="auto">
            <a:xfrm>
              <a:off x="1312686" y="57586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cxnSp>
          <p:nvCxnSpPr>
            <p:cNvPr id="193" name="Straight Connector 192"/>
            <p:cNvCxnSpPr/>
            <p:nvPr/>
          </p:nvCxnSpPr>
          <p:spPr>
            <a:xfrm>
              <a:off x="1230560" y="4646079"/>
              <a:ext cx="1" cy="1388284"/>
            </a:xfrm>
            <a:prstGeom prst="line">
              <a:avLst/>
            </a:prstGeom>
            <a:ln w="19050">
              <a:solidFill>
                <a:srgbClr val="008750"/>
              </a:solidFill>
              <a:tailEnd type="none"/>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flipV="1">
            <a:off x="2527554"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2"/>
          <p:cNvSpPr txBox="1"/>
          <p:nvPr/>
        </p:nvSpPr>
        <p:spPr>
          <a:xfrm>
            <a:off x="6535531" y="1329462"/>
            <a:ext cx="3545279" cy="1318823"/>
          </a:xfrm>
          <a:prstGeom prst="rect">
            <a:avLst/>
          </a:prstGeom>
          <a:solidFill>
            <a:schemeClr val="bg1">
              <a:lumMod val="20000"/>
              <a:lumOff val="80000"/>
            </a:schemeClr>
          </a:solidFill>
          <a:ln>
            <a:solidFill>
              <a:srgbClr val="C00000"/>
            </a:solidFill>
          </a:ln>
        </p:spPr>
        <p:txBody>
          <a:bodyPr wrap="square" lIns="0" tIns="36576" rIns="0" bIns="0" rtlCol="0">
            <a:spAutoFit/>
          </a:bodyPr>
          <a:lstStyle/>
          <a:p>
            <a:pPr>
              <a:lnSpc>
                <a:spcPct val="85000"/>
              </a:lnSpc>
              <a:spcAft>
                <a:spcPts val="600"/>
              </a:spcAft>
              <a:buClr>
                <a:schemeClr val="accent2"/>
              </a:buClr>
              <a:buSzPct val="70000"/>
            </a:pPr>
            <a:r>
              <a:rPr lang="en-CA" sz="1400" b="1" dirty="0">
                <a:latin typeface="EYInterstate Light" panose="02000506000000020004" pitchFamily="2" charset="0"/>
              </a:rPr>
              <a:t>Human resource specialists</a:t>
            </a:r>
            <a:r>
              <a:rPr lang="en-CA" sz="1400" dirty="0">
                <a:latin typeface="EYInterstate Light" panose="02000506000000020004" pitchFamily="2" charset="0"/>
              </a:rPr>
              <a:t> are the link between employer and employee. The exact duties of the </a:t>
            </a:r>
            <a:r>
              <a:rPr lang="en-CA" sz="1400" b="1" dirty="0">
                <a:latin typeface="EYInterstate Light" panose="02000506000000020004" pitchFamily="2" charset="0"/>
              </a:rPr>
              <a:t>human resource specialist</a:t>
            </a:r>
            <a:r>
              <a:rPr lang="en-CA" sz="1400" dirty="0">
                <a:latin typeface="EYInterstate Light" panose="02000506000000020004" pitchFamily="2" charset="0"/>
              </a:rPr>
              <a:t> can vary; some have specific titles (recruitment </a:t>
            </a:r>
            <a:r>
              <a:rPr lang="en-CA" sz="1400" b="1" dirty="0">
                <a:latin typeface="EYInterstate Light" panose="02000506000000020004" pitchFamily="2" charset="0"/>
              </a:rPr>
              <a:t>specialist, labour relations, union </a:t>
            </a:r>
            <a:r>
              <a:rPr lang="en-CA" sz="1400" b="1" dirty="0" smtClean="0">
                <a:latin typeface="EYInterstate Light" panose="02000506000000020004" pitchFamily="2" charset="0"/>
              </a:rPr>
              <a:t>steward</a:t>
            </a:r>
            <a:r>
              <a:rPr lang="en-CA" sz="1400" dirty="0" smtClean="0">
                <a:latin typeface="EYInterstate Light" panose="02000506000000020004" pitchFamily="2" charset="0"/>
              </a:rPr>
              <a:t>). </a:t>
            </a:r>
            <a:r>
              <a:rPr lang="en-CA" sz="1400" dirty="0">
                <a:latin typeface="EYInterstate Light" panose="02000506000000020004" pitchFamily="2" charset="0"/>
              </a:rPr>
              <a:t>However, </a:t>
            </a:r>
            <a:r>
              <a:rPr lang="en-CA" sz="1400" b="1" dirty="0">
                <a:latin typeface="EYInterstate Light" panose="02000506000000020004" pitchFamily="2" charset="0"/>
              </a:rPr>
              <a:t>human resource specialists</a:t>
            </a:r>
            <a:r>
              <a:rPr lang="en-CA" sz="1400" dirty="0">
                <a:latin typeface="EYInterstate Light" panose="02000506000000020004" pitchFamily="2" charset="0"/>
              </a:rPr>
              <a:t> perform a variety of job duties.</a:t>
            </a:r>
            <a:endParaRPr lang="en-CA" sz="1400" dirty="0">
              <a:solidFill>
                <a:schemeClr val="bg1"/>
              </a:solidFill>
              <a:latin typeface="EYInterstate Light" panose="02000506000000020004" pitchFamily="2" charset="0"/>
            </a:endParaRPr>
          </a:p>
        </p:txBody>
      </p:sp>
      <p:pic>
        <p:nvPicPr>
          <p:cNvPr id="83" name="Picture 82"/>
          <p:cNvPicPr>
            <a:picLocks noChangeAspect="1"/>
          </p:cNvPicPr>
          <p:nvPr/>
        </p:nvPicPr>
        <p:blipFill rotWithShape="1">
          <a:blip r:embed="rId2">
            <a:extLst>
              <a:ext uri="{28A0092B-C50C-407E-A947-70E740481C1C}">
                <a14:useLocalDpi xmlns:a14="http://schemas.microsoft.com/office/drawing/2010/main" val="0"/>
              </a:ext>
            </a:extLst>
          </a:blip>
          <a:srcRect t="77688" r="84151" b="1513"/>
          <a:stretch/>
        </p:blipFill>
        <p:spPr>
          <a:xfrm>
            <a:off x="859009" y="1215331"/>
            <a:ext cx="669935" cy="1040331"/>
          </a:xfrm>
          <a:prstGeom prst="rect">
            <a:avLst/>
          </a:prstGeom>
          <a:ln>
            <a:noFill/>
          </a:ln>
        </p:spPr>
      </p:pic>
    </p:spTree>
    <p:extLst>
      <p:ext uri="{BB962C8B-B14F-4D97-AF65-F5344CB8AC3E}">
        <p14:creationId xmlns:p14="http://schemas.microsoft.com/office/powerpoint/2010/main" val="36574909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0706" y="511899"/>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Activity #2</a:t>
            </a:r>
            <a:endParaRPr lang="en-CA" sz="2600" i="1" dirty="0">
              <a:solidFill>
                <a:srgbClr val="4B4B4B"/>
              </a:solidFill>
              <a:latin typeface="EYInterstate Light" panose="02000506000000020004" pitchFamily="2" charset="0"/>
            </a:endParaRPr>
          </a:p>
        </p:txBody>
      </p:sp>
      <p:sp>
        <p:nvSpPr>
          <p:cNvPr id="80" name="TextBox 79"/>
          <p:cNvSpPr txBox="1"/>
          <p:nvPr/>
        </p:nvSpPr>
        <p:spPr>
          <a:xfrm>
            <a:off x="500706" y="1137094"/>
            <a:ext cx="10067338" cy="1200329"/>
          </a:xfrm>
          <a:prstGeom prst="rect">
            <a:avLst/>
          </a:prstGeom>
          <a:noFill/>
        </p:spPr>
        <p:txBody>
          <a:bodyPr wrap="square" lIns="0" tIns="0" rIns="0" bIns="0" rtlCol="0" anchor="t" anchorCtr="0">
            <a:spAutoFit/>
          </a:bodyPr>
          <a:lstStyle/>
          <a:p>
            <a:r>
              <a:rPr lang="en-CA" sz="1300" b="1" dirty="0">
                <a:solidFill>
                  <a:srgbClr val="4B4B4B"/>
                </a:solidFill>
                <a:latin typeface="EYInterstate Light" panose="02000506000000020004" pitchFamily="2" charset="0"/>
              </a:rPr>
              <a:t>Objective: </a:t>
            </a:r>
            <a:r>
              <a:rPr lang="en-CA" sz="1300" dirty="0">
                <a:solidFill>
                  <a:srgbClr val="4B4B4B"/>
                </a:solidFill>
                <a:latin typeface="EYInterstate Light" panose="02000506000000020004" pitchFamily="2" charset="0"/>
              </a:rPr>
              <a:t>Identify key areas of opportunity, moments-that-matter, and technology enablers across the </a:t>
            </a:r>
            <a:r>
              <a:rPr lang="en-CA" sz="1300" dirty="0" smtClean="0">
                <a:solidFill>
                  <a:srgbClr val="4B4B4B"/>
                </a:solidFill>
                <a:latin typeface="EYInterstate Light" panose="02000506000000020004" pitchFamily="2" charset="0"/>
              </a:rPr>
              <a:t>manage employee and organizational data area</a:t>
            </a:r>
            <a:r>
              <a:rPr lang="en-CA" sz="1300" dirty="0">
                <a:solidFill>
                  <a:srgbClr val="4B4B4B"/>
                </a:solidFill>
                <a:latin typeface="EYInterstate Light" panose="02000506000000020004" pitchFamily="2" charset="0"/>
              </a:rPr>
              <a:t>, specific to the assigned </a:t>
            </a:r>
            <a:r>
              <a:rPr lang="en-CA" sz="1300" dirty="0" smtClean="0">
                <a:solidFill>
                  <a:srgbClr val="4B4B4B"/>
                </a:solidFill>
                <a:latin typeface="EYInterstate Light" panose="02000506000000020004" pitchFamily="2" charset="0"/>
              </a:rPr>
              <a:t>persona.  </a:t>
            </a:r>
            <a:endParaRPr lang="en-CA" sz="1300" dirty="0">
              <a:solidFill>
                <a:srgbClr val="4B4B4B"/>
              </a:solidFill>
              <a:latin typeface="EYInterstate Light" panose="02000506000000020004" pitchFamily="2" charset="0"/>
            </a:endParaRPr>
          </a:p>
          <a:p>
            <a:endParaRPr lang="en-CA" sz="1300" dirty="0">
              <a:solidFill>
                <a:srgbClr val="969696"/>
              </a:solidFill>
              <a:latin typeface="EYInterstate Light" panose="02000506000000020004" pitchFamily="2" charset="0"/>
            </a:endParaRPr>
          </a:p>
          <a:p>
            <a:r>
              <a:rPr lang="en-CA" sz="1300" b="1" dirty="0">
                <a:solidFill>
                  <a:srgbClr val="4B4B4B"/>
                </a:solidFill>
                <a:latin typeface="EYInterstate Light" panose="02000506000000020004" pitchFamily="2" charset="0"/>
              </a:rPr>
              <a:t>Instructions</a:t>
            </a:r>
            <a:r>
              <a:rPr lang="en-CA" sz="1300" dirty="0">
                <a:solidFill>
                  <a:srgbClr val="4B4B4B"/>
                </a:solidFill>
                <a:latin typeface="EYInterstate Light" panose="02000506000000020004" pitchFamily="2" charset="0"/>
              </a:rPr>
              <a:t>: Congregate into groups of 3 around the persona posters around the boardroom. Leveraging </a:t>
            </a:r>
            <a:r>
              <a:rPr lang="en-CA" sz="1300" dirty="0" smtClean="0">
                <a:solidFill>
                  <a:srgbClr val="4B4B4B"/>
                </a:solidFill>
                <a:latin typeface="EYInterstate Light" panose="02000506000000020004" pitchFamily="2" charset="0"/>
              </a:rPr>
              <a:t>Chris’s </a:t>
            </a:r>
            <a:r>
              <a:rPr lang="en-CA" sz="1300" dirty="0">
                <a:solidFill>
                  <a:srgbClr val="4B4B4B"/>
                </a:solidFill>
                <a:latin typeface="EYInterstate Light" panose="02000506000000020004" pitchFamily="2" charset="0"/>
              </a:rPr>
              <a:t>story and focusing on your assigned persona , capture the main areas of opportunity, moments-that-matter, and technology enablers for the recruit and hire process area . Use the sticky notes provided to record your answers on the posters. </a:t>
            </a:r>
          </a:p>
        </p:txBody>
      </p:sp>
      <p:pic>
        <p:nvPicPr>
          <p:cNvPr id="2" name="Picture 1"/>
          <p:cNvPicPr>
            <a:picLocks noChangeAspect="1"/>
          </p:cNvPicPr>
          <p:nvPr/>
        </p:nvPicPr>
        <p:blipFill>
          <a:blip r:embed="rId2"/>
          <a:stretch>
            <a:fillRect/>
          </a:stretch>
        </p:blipFill>
        <p:spPr>
          <a:xfrm>
            <a:off x="284126" y="2758408"/>
            <a:ext cx="7888142" cy="2696283"/>
          </a:xfrm>
          <a:prstGeom prst="rect">
            <a:avLst/>
          </a:prstGeom>
        </p:spPr>
      </p:pic>
      <p:grpSp>
        <p:nvGrpSpPr>
          <p:cNvPr id="289" name="Group 288"/>
          <p:cNvGrpSpPr/>
          <p:nvPr/>
        </p:nvGrpSpPr>
        <p:grpSpPr>
          <a:xfrm>
            <a:off x="8375539" y="2689767"/>
            <a:ext cx="3438133" cy="2937532"/>
            <a:chOff x="5093442" y="1666076"/>
            <a:chExt cx="5322254" cy="4190295"/>
          </a:xfrm>
        </p:grpSpPr>
        <p:pic>
          <p:nvPicPr>
            <p:cNvPr id="290" name="Picture 289"/>
            <p:cNvPicPr>
              <a:picLocks noChangeAspect="1"/>
            </p:cNvPicPr>
            <p:nvPr/>
          </p:nvPicPr>
          <p:blipFill rotWithShape="1">
            <a:blip r:embed="rId3">
              <a:extLst>
                <a:ext uri="{28A0092B-C50C-407E-A947-70E740481C1C}">
                  <a14:useLocalDpi xmlns:a14="http://schemas.microsoft.com/office/drawing/2010/main" val="0"/>
                </a:ext>
              </a:extLst>
            </a:blip>
            <a:srcRect l="63359" r="21630" b="81362"/>
            <a:stretch/>
          </p:blipFill>
          <p:spPr>
            <a:xfrm>
              <a:off x="5489503" y="1666076"/>
              <a:ext cx="822420" cy="1079497"/>
            </a:xfrm>
            <a:prstGeom prst="rect">
              <a:avLst/>
            </a:prstGeom>
            <a:ln>
              <a:noFill/>
            </a:ln>
          </p:spPr>
        </p:pic>
        <p:pic>
          <p:nvPicPr>
            <p:cNvPr id="291" name="Picture 290"/>
            <p:cNvPicPr>
              <a:picLocks noChangeAspect="1"/>
            </p:cNvPicPr>
            <p:nvPr/>
          </p:nvPicPr>
          <p:blipFill rotWithShape="1">
            <a:blip r:embed="rId3">
              <a:extLst>
                <a:ext uri="{28A0092B-C50C-407E-A947-70E740481C1C}">
                  <a14:useLocalDpi xmlns:a14="http://schemas.microsoft.com/office/drawing/2010/main" val="0"/>
                </a:ext>
              </a:extLst>
            </a:blip>
            <a:srcRect t="77688" r="84151" b="1513"/>
            <a:stretch/>
          </p:blipFill>
          <p:spPr>
            <a:xfrm>
              <a:off x="5523344" y="4776371"/>
              <a:ext cx="754737" cy="1080000"/>
            </a:xfrm>
            <a:prstGeom prst="rect">
              <a:avLst/>
            </a:prstGeom>
            <a:ln>
              <a:noFill/>
            </a:ln>
          </p:spPr>
        </p:pic>
        <p:sp>
          <p:nvSpPr>
            <p:cNvPr id="292" name="TextBox 291"/>
            <p:cNvSpPr txBox="1"/>
            <p:nvPr/>
          </p:nvSpPr>
          <p:spPr>
            <a:xfrm>
              <a:off x="5093442" y="2745573"/>
              <a:ext cx="1614540" cy="526840"/>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People Manager</a:t>
              </a:r>
            </a:p>
          </p:txBody>
        </p:sp>
        <p:pic>
          <p:nvPicPr>
            <p:cNvPr id="294" name="Picture 293"/>
            <p:cNvPicPr>
              <a:picLocks noChangeAspect="1"/>
            </p:cNvPicPr>
            <p:nvPr/>
          </p:nvPicPr>
          <p:blipFill rotWithShape="1">
            <a:blip r:embed="rId3">
              <a:extLst>
                <a:ext uri="{28A0092B-C50C-407E-A947-70E740481C1C}">
                  <a14:useLocalDpi xmlns:a14="http://schemas.microsoft.com/office/drawing/2010/main" val="0"/>
                </a:ext>
              </a:extLst>
            </a:blip>
            <a:srcRect l="41839" t="78706" r="43036" b="1223"/>
            <a:stretch/>
          </p:blipFill>
          <p:spPr>
            <a:xfrm>
              <a:off x="9655653" y="4790151"/>
              <a:ext cx="760043" cy="1066220"/>
            </a:xfrm>
            <a:prstGeom prst="rect">
              <a:avLst/>
            </a:prstGeom>
            <a:ln>
              <a:noFill/>
            </a:ln>
          </p:spPr>
        </p:pic>
        <p:pic>
          <p:nvPicPr>
            <p:cNvPr id="296" name="Picture 295"/>
            <p:cNvPicPr>
              <a:picLocks noChangeAspect="1"/>
            </p:cNvPicPr>
            <p:nvPr/>
          </p:nvPicPr>
          <p:blipFill>
            <a:blip r:embed="rId4"/>
            <a:stretch>
              <a:fillRect/>
            </a:stretch>
          </p:blipFill>
          <p:spPr>
            <a:xfrm>
              <a:off x="6711408" y="2490861"/>
              <a:ext cx="2642799" cy="2640985"/>
            </a:xfrm>
            <a:prstGeom prst="rect">
              <a:avLst/>
            </a:prstGeom>
          </p:spPr>
        </p:pic>
      </p:grpSp>
      <p:sp>
        <p:nvSpPr>
          <p:cNvPr id="299" name="TextBox 298"/>
          <p:cNvSpPr txBox="1"/>
          <p:nvPr/>
        </p:nvSpPr>
        <p:spPr>
          <a:xfrm>
            <a:off x="11127959" y="3528559"/>
            <a:ext cx="982761" cy="369332"/>
          </a:xfrm>
          <a:prstGeom prst="rect">
            <a:avLst/>
          </a:prstGeom>
          <a:noFill/>
        </p:spPr>
        <p:txBody>
          <a:bodyPr wrap="square" lIns="0" tIns="0" rIns="0" bIns="0" rtlCol="0" anchor="t" anchorCtr="0">
            <a:spAutoFit/>
          </a:bodyPr>
          <a:lstStyle/>
          <a:p>
            <a:pPr algn="ctr"/>
            <a:r>
              <a:rPr lang="en-CA" sz="1200" b="1" spc="-20" dirty="0" smtClean="0">
                <a:solidFill>
                  <a:srgbClr val="4B4B4B"/>
                </a:solidFill>
                <a:latin typeface="EYInterstate Light" panose="02000506000000020004" pitchFamily="2" charset="0"/>
              </a:rPr>
              <a:t>Decentralized </a:t>
            </a:r>
          </a:p>
          <a:p>
            <a:pPr algn="ctr"/>
            <a:r>
              <a:rPr lang="en-CA" sz="1200" b="1" spc="-20" dirty="0" smtClean="0">
                <a:solidFill>
                  <a:srgbClr val="4B4B4B"/>
                </a:solidFill>
                <a:latin typeface="EYInterstate Light" panose="02000506000000020004" pitchFamily="2" charset="0"/>
              </a:rPr>
              <a:t>Admin</a:t>
            </a:r>
            <a:endParaRPr lang="en-CA" sz="1200" b="1" spc="-20" dirty="0">
              <a:solidFill>
                <a:srgbClr val="4B4B4B"/>
              </a:solidFill>
              <a:latin typeface="EYInterstate Light" panose="02000506000000020004" pitchFamily="2" charset="0"/>
            </a:endParaRPr>
          </a:p>
        </p:txBody>
      </p:sp>
      <p:sp>
        <p:nvSpPr>
          <p:cNvPr id="17" name="TextBox 16"/>
          <p:cNvSpPr txBox="1"/>
          <p:nvPr/>
        </p:nvSpPr>
        <p:spPr>
          <a:xfrm>
            <a:off x="8480159" y="5774289"/>
            <a:ext cx="1717154" cy="184666"/>
          </a:xfrm>
          <a:prstGeom prst="rect">
            <a:avLst/>
          </a:prstGeom>
          <a:noFill/>
        </p:spPr>
        <p:txBody>
          <a:bodyPr wrap="square" lIns="0" tIns="0" rIns="0" bIns="0" rtlCol="0" anchor="t" anchorCtr="0">
            <a:spAutoFit/>
          </a:bodyPr>
          <a:lstStyle/>
          <a:p>
            <a:r>
              <a:rPr lang="en-CA" sz="1200" b="1" spc="-20" dirty="0">
                <a:solidFill>
                  <a:srgbClr val="4B4B4B"/>
                </a:solidFill>
                <a:latin typeface="EYInterstate Light" panose="02000506000000020004" pitchFamily="2" charset="0"/>
              </a:rPr>
              <a:t>HR </a:t>
            </a:r>
            <a:r>
              <a:rPr lang="en-CA" sz="1200" b="1" spc="-20" dirty="0" smtClean="0">
                <a:solidFill>
                  <a:srgbClr val="4B4B4B"/>
                </a:solidFill>
                <a:latin typeface="EYInterstate Light" panose="02000506000000020004" pitchFamily="2" charset="0"/>
              </a:rPr>
              <a:t>Specialist </a:t>
            </a:r>
            <a:endParaRPr lang="en-CA" sz="1200" b="1" spc="-20" dirty="0">
              <a:solidFill>
                <a:srgbClr val="4B4B4B"/>
              </a:solidFill>
              <a:latin typeface="EYInterstate Light" panose="02000506000000020004" pitchFamily="2" charset="0"/>
            </a:endParaRPr>
          </a:p>
        </p:txBody>
      </p:sp>
      <p:sp>
        <p:nvSpPr>
          <p:cNvPr id="19" name="TextBox 18"/>
          <p:cNvSpPr txBox="1"/>
          <p:nvPr/>
        </p:nvSpPr>
        <p:spPr>
          <a:xfrm>
            <a:off x="11127959" y="5781080"/>
            <a:ext cx="982761" cy="553998"/>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Payroll </a:t>
            </a:r>
            <a:r>
              <a:rPr lang="en-CA" sz="1200" b="1" spc="-20" dirty="0" smtClean="0">
                <a:solidFill>
                  <a:srgbClr val="4B4B4B"/>
                </a:solidFill>
                <a:latin typeface="EYInterstate Light" panose="02000506000000020004" pitchFamily="2" charset="0"/>
              </a:rPr>
              <a:t>and Compensation Advisor</a:t>
            </a:r>
            <a:endParaRPr lang="en-CA" sz="1200" b="1" spc="-20" dirty="0">
              <a:solidFill>
                <a:srgbClr val="4B4B4B"/>
              </a:solidFill>
              <a:latin typeface="EYInterstate Light" panose="02000506000000020004" pitchFamily="2" charset="0"/>
            </a:endParaRPr>
          </a:p>
        </p:txBody>
      </p:sp>
      <p:pic>
        <p:nvPicPr>
          <p:cNvPr id="18" name="Picture 17"/>
          <p:cNvPicPr>
            <a:picLocks/>
          </p:cNvPicPr>
          <p:nvPr/>
        </p:nvPicPr>
        <p:blipFill rotWithShape="1">
          <a:blip r:embed="rId3">
            <a:extLst>
              <a:ext uri="{28A0092B-C50C-407E-A947-70E740481C1C}">
                <a14:useLocalDpi xmlns:a14="http://schemas.microsoft.com/office/drawing/2010/main" val="0"/>
              </a:ext>
            </a:extLst>
          </a:blip>
          <a:srcRect l="63183" t="25374" r="21688" b="52455"/>
          <a:stretch/>
        </p:blipFill>
        <p:spPr>
          <a:xfrm>
            <a:off x="11149426" y="2689767"/>
            <a:ext cx="586850" cy="781035"/>
          </a:xfrm>
          <a:prstGeom prst="rect">
            <a:avLst/>
          </a:prstGeom>
          <a:noFill/>
          <a:ln>
            <a:noFill/>
          </a:ln>
        </p:spPr>
      </p:pic>
      <p:pic>
        <p:nvPicPr>
          <p:cNvPr id="20" name="Picture 19"/>
          <p:cNvPicPr>
            <a:picLocks/>
          </p:cNvPicPr>
          <p:nvPr/>
        </p:nvPicPr>
        <p:blipFill rotWithShape="1">
          <a:blip r:embed="rId5">
            <a:extLst>
              <a:ext uri="{BEBA8EAE-BF5A-486C-A8C5-ECC9F3942E4B}">
                <a14:imgProps xmlns:a14="http://schemas.microsoft.com/office/drawing/2010/main">
                  <a14:imgLayer r:embed="rId6">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9990285" y="3415707"/>
            <a:ext cx="577759" cy="937589"/>
          </a:xfrm>
          <a:prstGeom prst="rect">
            <a:avLst/>
          </a:prstGeom>
          <a:ln>
            <a:noFill/>
          </a:ln>
        </p:spPr>
      </p:pic>
    </p:spTree>
    <p:extLst>
      <p:ext uri="{BB962C8B-B14F-4D97-AF65-F5344CB8AC3E}">
        <p14:creationId xmlns:p14="http://schemas.microsoft.com/office/powerpoint/2010/main" val="922806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10057292"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Decentralized Admin: </a:t>
            </a:r>
            <a:r>
              <a:rPr lang="en-CA" sz="2600" i="1" dirty="0">
                <a:solidFill>
                  <a:srgbClr val="4B4B4B"/>
                </a:solidFill>
                <a:latin typeface="EYInterstate Light" panose="02000506000000020004" pitchFamily="2" charset="0"/>
              </a:rPr>
              <a:t>Manage </a:t>
            </a:r>
            <a:r>
              <a:rPr lang="en-CA" sz="2600" i="1" dirty="0" smtClean="0">
                <a:solidFill>
                  <a:srgbClr val="4B4B4B"/>
                </a:solidFill>
                <a:latin typeface="EYInterstate Light" panose="02000506000000020004" pitchFamily="2" charset="0"/>
              </a:rPr>
              <a:t>Employee and Organizational Data</a:t>
            </a:r>
            <a:endParaRPr lang="en-CA" sz="2600" i="1" dirty="0">
              <a:solidFill>
                <a:srgbClr val="4B4B4B"/>
              </a:solidFill>
              <a:latin typeface="EYInterstate Light" panose="02000506000000020004" pitchFamily="2" charset="0"/>
            </a:endParaRPr>
          </a:p>
        </p:txBody>
      </p:sp>
      <p:sp>
        <p:nvSpPr>
          <p:cNvPr id="230" name="Text Placeholder 5"/>
          <p:cNvSpPr txBox="1">
            <a:spLocks/>
          </p:cNvSpPr>
          <p:nvPr/>
        </p:nvSpPr>
        <p:spPr>
          <a:xfrm rot="5400000">
            <a:off x="5136775" y="1741799"/>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Areas of Opportunity</a:t>
            </a:r>
          </a:p>
        </p:txBody>
      </p:sp>
      <p:sp>
        <p:nvSpPr>
          <p:cNvPr id="232" name="Text Placeholder 5"/>
          <p:cNvSpPr txBox="1">
            <a:spLocks/>
          </p:cNvSpPr>
          <p:nvPr/>
        </p:nvSpPr>
        <p:spPr>
          <a:xfrm rot="5400000">
            <a:off x="5067848" y="2748313"/>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Moments</a:t>
            </a:r>
            <a:br>
              <a:rPr lang="en-US" sz="1050" b="1" dirty="0">
                <a:solidFill>
                  <a:srgbClr val="000000"/>
                </a:solidFill>
                <a:latin typeface="EYInterstate Light" panose="02000506000000020004" pitchFamily="2" charset="0"/>
              </a:rPr>
            </a:br>
            <a:r>
              <a:rPr lang="en-US" sz="1050" b="1" dirty="0">
                <a:solidFill>
                  <a:srgbClr val="000000"/>
                </a:solidFill>
                <a:latin typeface="EYInterstate Light" panose="02000506000000020004" pitchFamily="2" charset="0"/>
              </a:rPr>
              <a:t>That Matter</a:t>
            </a:r>
          </a:p>
        </p:txBody>
      </p:sp>
      <p:sp>
        <p:nvSpPr>
          <p:cNvPr id="233" name="Text Placeholder 5"/>
          <p:cNvSpPr txBox="1">
            <a:spLocks/>
          </p:cNvSpPr>
          <p:nvPr/>
        </p:nvSpPr>
        <p:spPr>
          <a:xfrm rot="5400000">
            <a:off x="4983209" y="4143095"/>
            <a:ext cx="1214070" cy="261610"/>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Enablers</a:t>
            </a:r>
          </a:p>
        </p:txBody>
      </p:sp>
      <p:sp>
        <p:nvSpPr>
          <p:cNvPr id="197" name="TextBox 196"/>
          <p:cNvSpPr txBox="1"/>
          <p:nvPr/>
        </p:nvSpPr>
        <p:spPr>
          <a:xfrm>
            <a:off x="2501828" y="2254913"/>
            <a:ext cx="434126"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200" name="TextBox 199"/>
          <p:cNvSpPr txBox="1"/>
          <p:nvPr/>
        </p:nvSpPr>
        <p:spPr>
          <a:xfrm>
            <a:off x="2560606" y="2648285"/>
            <a:ext cx="2569569" cy="986489"/>
          </a:xfrm>
          <a:prstGeom prst="rect">
            <a:avLst/>
          </a:prstGeom>
          <a:noFill/>
        </p:spPr>
        <p:txBody>
          <a:bodyPr wrap="square" lIns="108000" rIns="108000" rtlCol="0" anchor="t">
            <a:spAutoFit/>
          </a:bodyPr>
          <a:lstStyle/>
          <a:p>
            <a:pPr algn="ctr"/>
            <a:r>
              <a:rPr lang="en-US" sz="1100" b="1" dirty="0">
                <a:solidFill>
                  <a:srgbClr val="C0C0C0">
                    <a:lumMod val="10000"/>
                  </a:srgbClr>
                </a:solidFill>
              </a:rPr>
              <a:t>“Accessible organizational data allows me to explain the ideal </a:t>
            </a:r>
            <a:r>
              <a:rPr lang="en-US" sz="1100" b="1" dirty="0" smtClean="0">
                <a:solidFill>
                  <a:srgbClr val="C0C0C0">
                    <a:lumMod val="10000"/>
                  </a:srgbClr>
                </a:solidFill>
              </a:rPr>
              <a:t>department-to-employee </a:t>
            </a:r>
            <a:r>
              <a:rPr lang="en-US" sz="1100" b="1" dirty="0">
                <a:solidFill>
                  <a:srgbClr val="C0C0C0">
                    <a:lumMod val="10000"/>
                  </a:srgbClr>
                </a:solidFill>
              </a:rPr>
              <a:t>ratio to the department heads”</a:t>
            </a:r>
          </a:p>
          <a:p>
            <a:pPr>
              <a:lnSpc>
                <a:spcPct val="120000"/>
              </a:lnSpc>
            </a:pPr>
            <a:r>
              <a:rPr lang="en-CA" sz="1100" i="1" spc="-30" dirty="0" smtClean="0">
                <a:solidFill>
                  <a:srgbClr val="000000"/>
                </a:solidFill>
                <a:latin typeface="EYInterstate Light" panose="02000506000000020004" pitchFamily="2" charset="0"/>
              </a:rPr>
              <a:t> </a:t>
            </a:r>
            <a:endParaRPr lang="en-CA" sz="1100" i="1" cap="all" dirty="0">
              <a:solidFill>
                <a:srgbClr val="969696"/>
              </a:solidFill>
              <a:latin typeface="EYInterstate Light" panose="02000506000000020004" pitchFamily="2" charset="0"/>
            </a:endParaRPr>
          </a:p>
        </p:txBody>
      </p:sp>
      <p:cxnSp>
        <p:nvCxnSpPr>
          <p:cNvPr id="203" name="Straight Connector 202"/>
          <p:cNvCxnSpPr/>
          <p:nvPr/>
        </p:nvCxnSpPr>
        <p:spPr>
          <a:xfrm>
            <a:off x="2933009" y="2503993"/>
            <a:ext cx="2218001"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5339688"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41" name="Rectangle 240"/>
          <p:cNvSpPr/>
          <p:nvPr/>
        </p:nvSpPr>
        <p:spPr>
          <a:xfrm>
            <a:off x="2560606" y="3684576"/>
            <a:ext cx="2485644" cy="2716128"/>
          </a:xfrm>
          <a:prstGeom prst="rect">
            <a:avLst/>
          </a:prstGeom>
        </p:spPr>
        <p:txBody>
          <a:bodyPr wrap="square">
            <a:spAutoFit/>
          </a:bodyPr>
          <a:lstStyle/>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Organizational data is clearly displayed in a dashboard </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Administrators can quickly pull reports on organizational data to provide leaders with strategic workforce insights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Leaders have visibility into their own workforce data, and ask less related questions to HR administrators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A single source of data and a consistently applied governance model ensures all workforce data is accurate</a:t>
            </a:r>
          </a:p>
          <a:p>
            <a:pPr marL="158750" indent="-158750">
              <a:lnSpc>
                <a:spcPct val="90000"/>
              </a:lnSpc>
              <a:spcBef>
                <a:spcPts val="300"/>
              </a:spcBef>
              <a:buClr>
                <a:srgbClr val="E60F2D"/>
              </a:buClr>
              <a:buSzPct val="60000"/>
              <a:buFont typeface="Arial" pitchFamily="34" charset="0"/>
              <a:buChar char="►"/>
              <a:defRPr/>
            </a:pPr>
            <a:endParaRPr lang="en-CA" sz="1000" dirty="0" smtClean="0">
              <a:solidFill>
                <a:srgbClr val="000000"/>
              </a:solidFill>
              <a:latin typeface="EYInterstate Light" panose="02000506000000020004" pitchFamily="2" charset="0"/>
              <a:cs typeface="Arial" pitchFamily="34" charset="0"/>
            </a:endParaRPr>
          </a:p>
        </p:txBody>
      </p:sp>
      <p:cxnSp>
        <p:nvCxnSpPr>
          <p:cNvPr id="243" name="Straight Connector 242"/>
          <p:cNvCxnSpPr/>
          <p:nvPr/>
        </p:nvCxnSpPr>
        <p:spPr>
          <a:xfrm flipV="1">
            <a:off x="2448775"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0" name="Group 249"/>
          <p:cNvGrpSpPr/>
          <p:nvPr/>
        </p:nvGrpSpPr>
        <p:grpSpPr>
          <a:xfrm>
            <a:off x="2577911" y="1423731"/>
            <a:ext cx="2660573" cy="715581"/>
            <a:chOff x="2110583" y="1351686"/>
            <a:chExt cx="3066015" cy="715581"/>
          </a:xfrm>
        </p:grpSpPr>
        <p:sp>
          <p:nvSpPr>
            <p:cNvPr id="251" name="Rectangle 250"/>
            <p:cNvSpPr/>
            <p:nvPr/>
          </p:nvSpPr>
          <p:spPr>
            <a:xfrm>
              <a:off x="2110583" y="1351686"/>
              <a:ext cx="1402370" cy="715581"/>
            </a:xfrm>
            <a:prstGeom prst="rect">
              <a:avLst/>
            </a:prstGeom>
          </p:spPr>
          <p:txBody>
            <a:bodyPr wrap="square">
              <a:spAutoFit/>
            </a:bodyPr>
            <a:lstStyle/>
            <a:p>
              <a:pPr algn="ctr">
                <a:lnSpc>
                  <a:spcPct val="90000"/>
                </a:lnSpc>
                <a:spcBef>
                  <a:spcPts val="300"/>
                </a:spcBef>
                <a:buClr>
                  <a:srgbClr val="E60F2D"/>
                </a:buClr>
                <a:buSzPct val="60000"/>
                <a:defRPr/>
              </a:pPr>
              <a:r>
                <a:rPr lang="en-US" sz="900" i="1" dirty="0">
                  <a:solidFill>
                    <a:srgbClr val="000000"/>
                  </a:solidFill>
                  <a:latin typeface="EYInterstate Light" panose="02000506000000020004" pitchFamily="2" charset="0"/>
                  <a:cs typeface="Arial" pitchFamily="34" charset="0"/>
                </a:rPr>
                <a:t>Communication between departments and central HR is not timely</a:t>
              </a:r>
            </a:p>
          </p:txBody>
        </p:sp>
        <p:sp>
          <p:nvSpPr>
            <p:cNvPr id="252" name="Rectangle 251"/>
            <p:cNvSpPr/>
            <p:nvPr/>
          </p:nvSpPr>
          <p:spPr>
            <a:xfrm>
              <a:off x="3612415" y="1351686"/>
              <a:ext cx="1564183" cy="590931"/>
            </a:xfrm>
            <a:prstGeom prst="rect">
              <a:avLst/>
            </a:prstGeom>
          </p:spPr>
          <p:txBody>
            <a:bodyPr wrap="square">
              <a:spAutoFit/>
            </a:bodyPr>
            <a:lstStyle/>
            <a:p>
              <a:pPr algn="ctr">
                <a:lnSpc>
                  <a:spcPct val="90000"/>
                </a:lnSpc>
                <a:spcBef>
                  <a:spcPts val="300"/>
                </a:spcBef>
                <a:buClr>
                  <a:srgbClr val="E60F2D"/>
                </a:buClr>
                <a:buSzPct val="60000"/>
                <a:defRPr/>
              </a:pPr>
              <a:r>
                <a:rPr lang="en-US" sz="900" i="1" dirty="0">
                  <a:solidFill>
                    <a:srgbClr val="000000"/>
                  </a:solidFill>
                  <a:latin typeface="EYInterstate Light" panose="02000506000000020004" pitchFamily="2" charset="0"/>
                  <a:cs typeface="Arial" pitchFamily="34" charset="0"/>
                </a:rPr>
                <a:t>Historical data is lost when transferring an individual from one unit to another</a:t>
              </a:r>
            </a:p>
          </p:txBody>
        </p:sp>
      </p:grpSp>
      <p:grpSp>
        <p:nvGrpSpPr>
          <p:cNvPr id="18" name="Group 17"/>
          <p:cNvGrpSpPr/>
          <p:nvPr/>
        </p:nvGrpSpPr>
        <p:grpSpPr>
          <a:xfrm>
            <a:off x="1838723" y="1304009"/>
            <a:ext cx="357986" cy="5100466"/>
            <a:chOff x="1230560" y="1304009"/>
            <a:chExt cx="357986" cy="5100466"/>
          </a:xfrm>
        </p:grpSpPr>
        <p:sp>
          <p:nvSpPr>
            <p:cNvPr id="95" name="Freeform 903"/>
            <p:cNvSpPr>
              <a:spLocks noEditPoints="1"/>
            </p:cNvSpPr>
            <p:nvPr/>
          </p:nvSpPr>
          <p:spPr bwMode="auto">
            <a:xfrm>
              <a:off x="1312486" y="1304009"/>
              <a:ext cx="276060" cy="27525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6" name="Freeform 904"/>
            <p:cNvSpPr>
              <a:spLocks noEditPoints="1"/>
            </p:cNvSpPr>
            <p:nvPr/>
          </p:nvSpPr>
          <p:spPr bwMode="auto">
            <a:xfrm>
              <a:off x="1364298" y="1364726"/>
              <a:ext cx="173246" cy="140054"/>
            </a:xfrm>
            <a:custGeom>
              <a:avLst/>
              <a:gdLst>
                <a:gd name="T0" fmla="*/ 170 w 321"/>
                <a:gd name="T1" fmla="*/ 132 h 260"/>
                <a:gd name="T2" fmla="*/ 138 w 321"/>
                <a:gd name="T3" fmla="*/ 132 h 260"/>
                <a:gd name="T4" fmla="*/ 138 w 321"/>
                <a:gd name="T5" fmla="*/ 100 h 260"/>
                <a:gd name="T6" fmla="*/ 128 w 321"/>
                <a:gd name="T7" fmla="*/ 89 h 260"/>
                <a:gd name="T8" fmla="*/ 53 w 321"/>
                <a:gd name="T9" fmla="*/ 89 h 260"/>
                <a:gd name="T10" fmla="*/ 42 w 321"/>
                <a:gd name="T11" fmla="*/ 100 h 260"/>
                <a:gd name="T12" fmla="*/ 42 w 321"/>
                <a:gd name="T13" fmla="*/ 132 h 260"/>
                <a:gd name="T14" fmla="*/ 10 w 321"/>
                <a:gd name="T15" fmla="*/ 132 h 260"/>
                <a:gd name="T16" fmla="*/ 0 w 321"/>
                <a:gd name="T17" fmla="*/ 143 h 260"/>
                <a:gd name="T18" fmla="*/ 0 w 321"/>
                <a:gd name="T19" fmla="*/ 249 h 260"/>
                <a:gd name="T20" fmla="*/ 10 w 321"/>
                <a:gd name="T21" fmla="*/ 260 h 260"/>
                <a:gd name="T22" fmla="*/ 170 w 321"/>
                <a:gd name="T23" fmla="*/ 260 h 260"/>
                <a:gd name="T24" fmla="*/ 181 w 321"/>
                <a:gd name="T25" fmla="*/ 249 h 260"/>
                <a:gd name="T26" fmla="*/ 181 w 321"/>
                <a:gd name="T27" fmla="*/ 143 h 260"/>
                <a:gd name="T28" fmla="*/ 170 w 321"/>
                <a:gd name="T29" fmla="*/ 132 h 260"/>
                <a:gd name="T30" fmla="*/ 64 w 321"/>
                <a:gd name="T31" fmla="*/ 153 h 260"/>
                <a:gd name="T32" fmla="*/ 117 w 321"/>
                <a:gd name="T33" fmla="*/ 153 h 260"/>
                <a:gd name="T34" fmla="*/ 117 w 321"/>
                <a:gd name="T35" fmla="*/ 239 h 260"/>
                <a:gd name="T36" fmla="*/ 64 w 321"/>
                <a:gd name="T37" fmla="*/ 239 h 260"/>
                <a:gd name="T38" fmla="*/ 64 w 321"/>
                <a:gd name="T39" fmla="*/ 153 h 260"/>
                <a:gd name="T40" fmla="*/ 117 w 321"/>
                <a:gd name="T41" fmla="*/ 111 h 260"/>
                <a:gd name="T42" fmla="*/ 117 w 321"/>
                <a:gd name="T43" fmla="*/ 132 h 260"/>
                <a:gd name="T44" fmla="*/ 64 w 321"/>
                <a:gd name="T45" fmla="*/ 132 h 260"/>
                <a:gd name="T46" fmla="*/ 64 w 321"/>
                <a:gd name="T47" fmla="*/ 111 h 260"/>
                <a:gd name="T48" fmla="*/ 117 w 321"/>
                <a:gd name="T49" fmla="*/ 111 h 260"/>
                <a:gd name="T50" fmla="*/ 21 w 321"/>
                <a:gd name="T51" fmla="*/ 153 h 260"/>
                <a:gd name="T52" fmla="*/ 42 w 321"/>
                <a:gd name="T53" fmla="*/ 153 h 260"/>
                <a:gd name="T54" fmla="*/ 42 w 321"/>
                <a:gd name="T55" fmla="*/ 239 h 260"/>
                <a:gd name="T56" fmla="*/ 21 w 321"/>
                <a:gd name="T57" fmla="*/ 239 h 260"/>
                <a:gd name="T58" fmla="*/ 21 w 321"/>
                <a:gd name="T59" fmla="*/ 153 h 260"/>
                <a:gd name="T60" fmla="*/ 160 w 321"/>
                <a:gd name="T61" fmla="*/ 239 h 260"/>
                <a:gd name="T62" fmla="*/ 138 w 321"/>
                <a:gd name="T63" fmla="*/ 239 h 260"/>
                <a:gd name="T64" fmla="*/ 138 w 321"/>
                <a:gd name="T65" fmla="*/ 153 h 260"/>
                <a:gd name="T66" fmla="*/ 160 w 321"/>
                <a:gd name="T67" fmla="*/ 153 h 260"/>
                <a:gd name="T68" fmla="*/ 160 w 321"/>
                <a:gd name="T69" fmla="*/ 239 h 260"/>
                <a:gd name="T70" fmla="*/ 317 w 321"/>
                <a:gd name="T71" fmla="*/ 146 h 260"/>
                <a:gd name="T72" fmla="*/ 266 w 321"/>
                <a:gd name="T73" fmla="*/ 96 h 260"/>
                <a:gd name="T74" fmla="*/ 278 w 321"/>
                <a:gd name="T75" fmla="*/ 61 h 260"/>
                <a:gd name="T76" fmla="*/ 260 w 321"/>
                <a:gd name="T77" fmla="*/ 18 h 260"/>
                <a:gd name="T78" fmla="*/ 217 w 321"/>
                <a:gd name="T79" fmla="*/ 0 h 260"/>
                <a:gd name="T80" fmla="*/ 173 w 321"/>
                <a:gd name="T81" fmla="*/ 18 h 260"/>
                <a:gd name="T82" fmla="*/ 156 w 321"/>
                <a:gd name="T83" fmla="*/ 61 h 260"/>
                <a:gd name="T84" fmla="*/ 173 w 321"/>
                <a:gd name="T85" fmla="*/ 104 h 260"/>
                <a:gd name="T86" fmla="*/ 217 w 321"/>
                <a:gd name="T87" fmla="*/ 122 h 260"/>
                <a:gd name="T88" fmla="*/ 251 w 321"/>
                <a:gd name="T89" fmla="*/ 111 h 260"/>
                <a:gd name="T90" fmla="*/ 301 w 321"/>
                <a:gd name="T91" fmla="*/ 161 h 260"/>
                <a:gd name="T92" fmla="*/ 309 w 321"/>
                <a:gd name="T93" fmla="*/ 164 h 260"/>
                <a:gd name="T94" fmla="*/ 317 w 321"/>
                <a:gd name="T95" fmla="*/ 161 h 260"/>
                <a:gd name="T96" fmla="*/ 317 w 321"/>
                <a:gd name="T97" fmla="*/ 146 h 260"/>
                <a:gd name="T98" fmla="*/ 189 w 321"/>
                <a:gd name="T99" fmla="*/ 89 h 260"/>
                <a:gd name="T100" fmla="*/ 189 w 321"/>
                <a:gd name="T101" fmla="*/ 33 h 260"/>
                <a:gd name="T102" fmla="*/ 217 w 321"/>
                <a:gd name="T103" fmla="*/ 21 h 260"/>
                <a:gd name="T104" fmla="*/ 245 w 321"/>
                <a:gd name="T105" fmla="*/ 33 h 260"/>
                <a:gd name="T106" fmla="*/ 256 w 321"/>
                <a:gd name="T107" fmla="*/ 61 h 260"/>
                <a:gd name="T108" fmla="*/ 245 w 321"/>
                <a:gd name="T109" fmla="*/ 89 h 260"/>
                <a:gd name="T110" fmla="*/ 189 w 321"/>
                <a:gd name="T111" fmla="*/ 8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1" h="260">
                  <a:moveTo>
                    <a:pt x="170" y="132"/>
                  </a:moveTo>
                  <a:cubicBezTo>
                    <a:pt x="138" y="132"/>
                    <a:pt x="138" y="132"/>
                    <a:pt x="138" y="132"/>
                  </a:cubicBezTo>
                  <a:cubicBezTo>
                    <a:pt x="138" y="100"/>
                    <a:pt x="138" y="100"/>
                    <a:pt x="138" y="100"/>
                  </a:cubicBezTo>
                  <a:cubicBezTo>
                    <a:pt x="138" y="94"/>
                    <a:pt x="134" y="89"/>
                    <a:pt x="128" y="89"/>
                  </a:cubicBezTo>
                  <a:cubicBezTo>
                    <a:pt x="53" y="89"/>
                    <a:pt x="53" y="89"/>
                    <a:pt x="53" y="89"/>
                  </a:cubicBezTo>
                  <a:cubicBezTo>
                    <a:pt x="47" y="89"/>
                    <a:pt x="42" y="94"/>
                    <a:pt x="42" y="100"/>
                  </a:cubicBezTo>
                  <a:cubicBezTo>
                    <a:pt x="42" y="132"/>
                    <a:pt x="42" y="132"/>
                    <a:pt x="42" y="132"/>
                  </a:cubicBezTo>
                  <a:cubicBezTo>
                    <a:pt x="10" y="132"/>
                    <a:pt x="10" y="132"/>
                    <a:pt x="10" y="132"/>
                  </a:cubicBezTo>
                  <a:cubicBezTo>
                    <a:pt x="4" y="132"/>
                    <a:pt x="0" y="137"/>
                    <a:pt x="0" y="143"/>
                  </a:cubicBezTo>
                  <a:cubicBezTo>
                    <a:pt x="0" y="249"/>
                    <a:pt x="0" y="249"/>
                    <a:pt x="0" y="249"/>
                  </a:cubicBezTo>
                  <a:cubicBezTo>
                    <a:pt x="0" y="255"/>
                    <a:pt x="4" y="260"/>
                    <a:pt x="10" y="260"/>
                  </a:cubicBezTo>
                  <a:cubicBezTo>
                    <a:pt x="170" y="260"/>
                    <a:pt x="170" y="260"/>
                    <a:pt x="170" y="260"/>
                  </a:cubicBezTo>
                  <a:cubicBezTo>
                    <a:pt x="176" y="260"/>
                    <a:pt x="181" y="255"/>
                    <a:pt x="181" y="249"/>
                  </a:cubicBezTo>
                  <a:cubicBezTo>
                    <a:pt x="181" y="143"/>
                    <a:pt x="181" y="143"/>
                    <a:pt x="181" y="143"/>
                  </a:cubicBezTo>
                  <a:cubicBezTo>
                    <a:pt x="181" y="137"/>
                    <a:pt x="176" y="132"/>
                    <a:pt x="170" y="132"/>
                  </a:cubicBezTo>
                  <a:close/>
                  <a:moveTo>
                    <a:pt x="64" y="153"/>
                  </a:moveTo>
                  <a:cubicBezTo>
                    <a:pt x="117" y="153"/>
                    <a:pt x="117" y="153"/>
                    <a:pt x="117" y="153"/>
                  </a:cubicBezTo>
                  <a:cubicBezTo>
                    <a:pt x="117" y="239"/>
                    <a:pt x="117" y="239"/>
                    <a:pt x="117" y="239"/>
                  </a:cubicBezTo>
                  <a:cubicBezTo>
                    <a:pt x="64" y="239"/>
                    <a:pt x="64" y="239"/>
                    <a:pt x="64" y="239"/>
                  </a:cubicBezTo>
                  <a:lnTo>
                    <a:pt x="64" y="153"/>
                  </a:lnTo>
                  <a:close/>
                  <a:moveTo>
                    <a:pt x="117" y="111"/>
                  </a:moveTo>
                  <a:cubicBezTo>
                    <a:pt x="117" y="132"/>
                    <a:pt x="117" y="132"/>
                    <a:pt x="117" y="132"/>
                  </a:cubicBezTo>
                  <a:cubicBezTo>
                    <a:pt x="64" y="132"/>
                    <a:pt x="64" y="132"/>
                    <a:pt x="64" y="132"/>
                  </a:cubicBezTo>
                  <a:cubicBezTo>
                    <a:pt x="64" y="111"/>
                    <a:pt x="64" y="111"/>
                    <a:pt x="64" y="111"/>
                  </a:cubicBezTo>
                  <a:lnTo>
                    <a:pt x="117" y="111"/>
                  </a:lnTo>
                  <a:close/>
                  <a:moveTo>
                    <a:pt x="21" y="153"/>
                  </a:moveTo>
                  <a:cubicBezTo>
                    <a:pt x="42" y="153"/>
                    <a:pt x="42" y="153"/>
                    <a:pt x="42" y="153"/>
                  </a:cubicBezTo>
                  <a:cubicBezTo>
                    <a:pt x="42" y="239"/>
                    <a:pt x="42" y="239"/>
                    <a:pt x="42" y="239"/>
                  </a:cubicBezTo>
                  <a:cubicBezTo>
                    <a:pt x="21" y="239"/>
                    <a:pt x="21" y="239"/>
                    <a:pt x="21" y="239"/>
                  </a:cubicBezTo>
                  <a:lnTo>
                    <a:pt x="21" y="153"/>
                  </a:lnTo>
                  <a:close/>
                  <a:moveTo>
                    <a:pt x="160" y="239"/>
                  </a:moveTo>
                  <a:cubicBezTo>
                    <a:pt x="138" y="239"/>
                    <a:pt x="138" y="239"/>
                    <a:pt x="138" y="239"/>
                  </a:cubicBezTo>
                  <a:cubicBezTo>
                    <a:pt x="138" y="153"/>
                    <a:pt x="138" y="153"/>
                    <a:pt x="138" y="153"/>
                  </a:cubicBezTo>
                  <a:cubicBezTo>
                    <a:pt x="160" y="153"/>
                    <a:pt x="160" y="153"/>
                    <a:pt x="160" y="153"/>
                  </a:cubicBezTo>
                  <a:lnTo>
                    <a:pt x="160" y="239"/>
                  </a:lnTo>
                  <a:close/>
                  <a:moveTo>
                    <a:pt x="317" y="146"/>
                  </a:moveTo>
                  <a:cubicBezTo>
                    <a:pt x="266" y="96"/>
                    <a:pt x="266" y="96"/>
                    <a:pt x="266" y="96"/>
                  </a:cubicBezTo>
                  <a:cubicBezTo>
                    <a:pt x="274" y="86"/>
                    <a:pt x="278" y="74"/>
                    <a:pt x="278" y="61"/>
                  </a:cubicBezTo>
                  <a:cubicBezTo>
                    <a:pt x="278" y="45"/>
                    <a:pt x="271" y="29"/>
                    <a:pt x="260" y="18"/>
                  </a:cubicBezTo>
                  <a:cubicBezTo>
                    <a:pt x="248" y="6"/>
                    <a:pt x="233" y="0"/>
                    <a:pt x="217" y="0"/>
                  </a:cubicBezTo>
                  <a:cubicBezTo>
                    <a:pt x="200" y="0"/>
                    <a:pt x="185" y="6"/>
                    <a:pt x="173" y="18"/>
                  </a:cubicBezTo>
                  <a:cubicBezTo>
                    <a:pt x="162" y="29"/>
                    <a:pt x="156" y="45"/>
                    <a:pt x="156" y="61"/>
                  </a:cubicBezTo>
                  <a:cubicBezTo>
                    <a:pt x="156" y="77"/>
                    <a:pt x="162" y="92"/>
                    <a:pt x="173" y="104"/>
                  </a:cubicBezTo>
                  <a:cubicBezTo>
                    <a:pt x="185" y="116"/>
                    <a:pt x="200" y="122"/>
                    <a:pt x="217" y="122"/>
                  </a:cubicBezTo>
                  <a:cubicBezTo>
                    <a:pt x="229" y="122"/>
                    <a:pt x="241" y="118"/>
                    <a:pt x="251" y="111"/>
                  </a:cubicBezTo>
                  <a:cubicBezTo>
                    <a:pt x="301" y="161"/>
                    <a:pt x="301" y="161"/>
                    <a:pt x="301" y="161"/>
                  </a:cubicBezTo>
                  <a:cubicBezTo>
                    <a:pt x="304" y="163"/>
                    <a:pt x="306" y="164"/>
                    <a:pt x="309" y="164"/>
                  </a:cubicBezTo>
                  <a:cubicBezTo>
                    <a:pt x="312" y="164"/>
                    <a:pt x="314" y="163"/>
                    <a:pt x="317" y="161"/>
                  </a:cubicBezTo>
                  <a:cubicBezTo>
                    <a:pt x="321" y="157"/>
                    <a:pt x="321" y="150"/>
                    <a:pt x="317" y="146"/>
                  </a:cubicBezTo>
                  <a:close/>
                  <a:moveTo>
                    <a:pt x="189" y="89"/>
                  </a:moveTo>
                  <a:cubicBezTo>
                    <a:pt x="173" y="73"/>
                    <a:pt x="173" y="48"/>
                    <a:pt x="189" y="33"/>
                  </a:cubicBezTo>
                  <a:cubicBezTo>
                    <a:pt x="196" y="25"/>
                    <a:pt x="206" y="21"/>
                    <a:pt x="217" y="21"/>
                  </a:cubicBezTo>
                  <a:cubicBezTo>
                    <a:pt x="227" y="21"/>
                    <a:pt x="237" y="25"/>
                    <a:pt x="245" y="33"/>
                  </a:cubicBezTo>
                  <a:cubicBezTo>
                    <a:pt x="252" y="40"/>
                    <a:pt x="256" y="50"/>
                    <a:pt x="256" y="61"/>
                  </a:cubicBezTo>
                  <a:cubicBezTo>
                    <a:pt x="256" y="71"/>
                    <a:pt x="252" y="81"/>
                    <a:pt x="245" y="89"/>
                  </a:cubicBezTo>
                  <a:cubicBezTo>
                    <a:pt x="229" y="104"/>
                    <a:pt x="204" y="104"/>
                    <a:pt x="189" y="8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8" name="Freeform 764"/>
            <p:cNvSpPr>
              <a:spLocks noEditPoints="1"/>
            </p:cNvSpPr>
            <p:nvPr/>
          </p:nvSpPr>
          <p:spPr bwMode="auto">
            <a:xfrm>
              <a:off x="1387240" y="5439463"/>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9" name="Freeform 765"/>
            <p:cNvSpPr>
              <a:spLocks noEditPoints="1"/>
            </p:cNvSpPr>
            <p:nvPr/>
          </p:nvSpPr>
          <p:spPr bwMode="auto">
            <a:xfrm>
              <a:off x="1312969" y="5387796"/>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0" name="Freeform 145"/>
            <p:cNvSpPr>
              <a:spLocks noEditPoints="1"/>
            </p:cNvSpPr>
            <p:nvPr/>
          </p:nvSpPr>
          <p:spPr bwMode="auto">
            <a:xfrm>
              <a:off x="1313637" y="3532605"/>
              <a:ext cx="274218" cy="274218"/>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1" name="Freeform 146"/>
            <p:cNvSpPr>
              <a:spLocks noEditPoints="1"/>
            </p:cNvSpPr>
            <p:nvPr/>
          </p:nvSpPr>
          <p:spPr bwMode="auto">
            <a:xfrm>
              <a:off x="1376545" y="3618096"/>
              <a:ext cx="154046" cy="103235"/>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3" name="Freeform 527"/>
            <p:cNvSpPr>
              <a:spLocks noEditPoints="1"/>
            </p:cNvSpPr>
            <p:nvPr/>
          </p:nvSpPr>
          <p:spPr bwMode="auto">
            <a:xfrm>
              <a:off x="1312989" y="2045723"/>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5" name="Freeform 528"/>
            <p:cNvSpPr>
              <a:spLocks noEditPoints="1"/>
            </p:cNvSpPr>
            <p:nvPr/>
          </p:nvSpPr>
          <p:spPr bwMode="auto">
            <a:xfrm>
              <a:off x="1375326" y="2096726"/>
              <a:ext cx="149770" cy="161105"/>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7" name="Freeform 113"/>
            <p:cNvSpPr>
              <a:spLocks noEditPoints="1"/>
            </p:cNvSpPr>
            <p:nvPr/>
          </p:nvSpPr>
          <p:spPr bwMode="auto">
            <a:xfrm>
              <a:off x="1312989" y="2417322"/>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9" name="Freeform 114"/>
            <p:cNvSpPr>
              <a:spLocks noEditPoints="1"/>
            </p:cNvSpPr>
            <p:nvPr/>
          </p:nvSpPr>
          <p:spPr bwMode="auto">
            <a:xfrm>
              <a:off x="1364801" y="2469134"/>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1" name="Freeform 817"/>
            <p:cNvSpPr>
              <a:spLocks noEditPoints="1"/>
            </p:cNvSpPr>
            <p:nvPr/>
          </p:nvSpPr>
          <p:spPr bwMode="auto">
            <a:xfrm>
              <a:off x="1313915" y="6130701"/>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FAD7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3" name="Freeform 818"/>
            <p:cNvSpPr>
              <a:spLocks noEditPoints="1"/>
            </p:cNvSpPr>
            <p:nvPr/>
          </p:nvSpPr>
          <p:spPr bwMode="auto">
            <a:xfrm>
              <a:off x="1370281" y="6182235"/>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5" name="Freeform 796"/>
            <p:cNvSpPr>
              <a:spLocks noEditPoints="1"/>
            </p:cNvSpPr>
            <p:nvPr/>
          </p:nvSpPr>
          <p:spPr bwMode="auto">
            <a:xfrm>
              <a:off x="1369456" y="4371313"/>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7" name="Freeform 797"/>
            <p:cNvSpPr>
              <a:spLocks noEditPoints="1"/>
            </p:cNvSpPr>
            <p:nvPr/>
          </p:nvSpPr>
          <p:spPr bwMode="auto">
            <a:xfrm>
              <a:off x="1375944"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9" name="Freeform 798"/>
            <p:cNvSpPr>
              <a:spLocks noEditPoints="1"/>
            </p:cNvSpPr>
            <p:nvPr/>
          </p:nvSpPr>
          <p:spPr bwMode="auto">
            <a:xfrm>
              <a:off x="1427037" y="4371313"/>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0" name="Freeform 799"/>
            <p:cNvSpPr>
              <a:spLocks noEditPoints="1"/>
            </p:cNvSpPr>
            <p:nvPr/>
          </p:nvSpPr>
          <p:spPr bwMode="auto">
            <a:xfrm>
              <a:off x="1433525"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1" name="Freeform 800"/>
            <p:cNvSpPr>
              <a:spLocks noEditPoints="1"/>
            </p:cNvSpPr>
            <p:nvPr/>
          </p:nvSpPr>
          <p:spPr bwMode="auto">
            <a:xfrm>
              <a:off x="1484618" y="4371313"/>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2" name="Freeform 801"/>
            <p:cNvSpPr>
              <a:spLocks noEditPoints="1"/>
            </p:cNvSpPr>
            <p:nvPr/>
          </p:nvSpPr>
          <p:spPr bwMode="auto">
            <a:xfrm>
              <a:off x="1490295" y="4325897"/>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3" name="Freeform 802"/>
            <p:cNvSpPr>
              <a:spLocks noEditPoints="1"/>
            </p:cNvSpPr>
            <p:nvPr/>
          </p:nvSpPr>
          <p:spPr bwMode="auto">
            <a:xfrm>
              <a:off x="1312686" y="4273993"/>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7" name="Freeform 193"/>
            <p:cNvSpPr>
              <a:spLocks noEditPoints="1"/>
            </p:cNvSpPr>
            <p:nvPr/>
          </p:nvSpPr>
          <p:spPr bwMode="auto">
            <a:xfrm>
              <a:off x="1313915" y="1675604"/>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8" name="Freeform 194"/>
            <p:cNvSpPr>
              <a:spLocks noEditPoints="1"/>
            </p:cNvSpPr>
            <p:nvPr/>
          </p:nvSpPr>
          <p:spPr bwMode="auto">
            <a:xfrm>
              <a:off x="1365449" y="1755320"/>
              <a:ext cx="170706" cy="126420"/>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9" name="Freeform 796"/>
            <p:cNvSpPr>
              <a:spLocks noEditPoints="1"/>
            </p:cNvSpPr>
            <p:nvPr/>
          </p:nvSpPr>
          <p:spPr bwMode="auto">
            <a:xfrm>
              <a:off x="1369456" y="28862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1" name="Freeform 797"/>
            <p:cNvSpPr>
              <a:spLocks noEditPoints="1"/>
            </p:cNvSpPr>
            <p:nvPr/>
          </p:nvSpPr>
          <p:spPr bwMode="auto">
            <a:xfrm>
              <a:off x="1375944"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2" name="Freeform 798"/>
            <p:cNvSpPr>
              <a:spLocks noEditPoints="1"/>
            </p:cNvSpPr>
            <p:nvPr/>
          </p:nvSpPr>
          <p:spPr bwMode="auto">
            <a:xfrm>
              <a:off x="1427037" y="28862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3" name="Freeform 799"/>
            <p:cNvSpPr>
              <a:spLocks noEditPoints="1"/>
            </p:cNvSpPr>
            <p:nvPr/>
          </p:nvSpPr>
          <p:spPr bwMode="auto">
            <a:xfrm>
              <a:off x="1433525"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4" name="Freeform 800"/>
            <p:cNvSpPr>
              <a:spLocks noEditPoints="1"/>
            </p:cNvSpPr>
            <p:nvPr/>
          </p:nvSpPr>
          <p:spPr bwMode="auto">
            <a:xfrm>
              <a:off x="1484618" y="28862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5" name="Freeform 801"/>
            <p:cNvSpPr>
              <a:spLocks noEditPoints="1"/>
            </p:cNvSpPr>
            <p:nvPr/>
          </p:nvSpPr>
          <p:spPr bwMode="auto">
            <a:xfrm>
              <a:off x="1490295" y="28408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7" name="Freeform 802"/>
            <p:cNvSpPr>
              <a:spLocks noEditPoints="1"/>
            </p:cNvSpPr>
            <p:nvPr/>
          </p:nvSpPr>
          <p:spPr bwMode="auto">
            <a:xfrm>
              <a:off x="1312686" y="27889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8" name="Freeform 388"/>
            <p:cNvSpPr>
              <a:spLocks noEditPoints="1"/>
            </p:cNvSpPr>
            <p:nvPr/>
          </p:nvSpPr>
          <p:spPr bwMode="auto">
            <a:xfrm>
              <a:off x="1312989" y="3161006"/>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9" name="Freeform 389"/>
            <p:cNvSpPr>
              <a:spLocks noEditPoints="1"/>
            </p:cNvSpPr>
            <p:nvPr/>
          </p:nvSpPr>
          <p:spPr bwMode="auto">
            <a:xfrm>
              <a:off x="1363992" y="3246820"/>
              <a:ext cx="172439" cy="120626"/>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0" name="Freeform 764"/>
            <p:cNvSpPr>
              <a:spLocks noEditPoints="1"/>
            </p:cNvSpPr>
            <p:nvPr/>
          </p:nvSpPr>
          <p:spPr bwMode="auto">
            <a:xfrm>
              <a:off x="1387240" y="3954835"/>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1" name="Freeform 765"/>
            <p:cNvSpPr>
              <a:spLocks noEditPoints="1"/>
            </p:cNvSpPr>
            <p:nvPr/>
          </p:nvSpPr>
          <p:spPr bwMode="auto">
            <a:xfrm>
              <a:off x="1312969" y="3903168"/>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2" name="Freeform 113"/>
            <p:cNvSpPr>
              <a:spLocks noEditPoints="1"/>
            </p:cNvSpPr>
            <p:nvPr/>
          </p:nvSpPr>
          <p:spPr bwMode="auto">
            <a:xfrm>
              <a:off x="1312989" y="4646078"/>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3" name="Freeform 114"/>
            <p:cNvSpPr>
              <a:spLocks noEditPoints="1"/>
            </p:cNvSpPr>
            <p:nvPr/>
          </p:nvSpPr>
          <p:spPr bwMode="auto">
            <a:xfrm>
              <a:off x="1364801" y="4697890"/>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4" name="Freeform 817"/>
            <p:cNvSpPr>
              <a:spLocks noEditPoints="1"/>
            </p:cNvSpPr>
            <p:nvPr/>
          </p:nvSpPr>
          <p:spPr bwMode="auto">
            <a:xfrm>
              <a:off x="1313915" y="5017677"/>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5" name="Freeform 818"/>
            <p:cNvSpPr>
              <a:spLocks noEditPoints="1"/>
            </p:cNvSpPr>
            <p:nvPr/>
          </p:nvSpPr>
          <p:spPr bwMode="auto">
            <a:xfrm>
              <a:off x="1370281" y="5069211"/>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6" name="Freeform 796"/>
            <p:cNvSpPr>
              <a:spLocks noEditPoints="1"/>
            </p:cNvSpPr>
            <p:nvPr/>
          </p:nvSpPr>
          <p:spPr bwMode="auto">
            <a:xfrm>
              <a:off x="1369456" y="58559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7" name="Freeform 797"/>
            <p:cNvSpPr>
              <a:spLocks noEditPoints="1"/>
            </p:cNvSpPr>
            <p:nvPr/>
          </p:nvSpPr>
          <p:spPr bwMode="auto">
            <a:xfrm>
              <a:off x="1375944"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8" name="Freeform 798"/>
            <p:cNvSpPr>
              <a:spLocks noEditPoints="1"/>
            </p:cNvSpPr>
            <p:nvPr/>
          </p:nvSpPr>
          <p:spPr bwMode="auto">
            <a:xfrm>
              <a:off x="1427037" y="58559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9" name="Freeform 799"/>
            <p:cNvSpPr>
              <a:spLocks noEditPoints="1"/>
            </p:cNvSpPr>
            <p:nvPr/>
          </p:nvSpPr>
          <p:spPr bwMode="auto">
            <a:xfrm>
              <a:off x="1433525"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0" name="Freeform 800"/>
            <p:cNvSpPr>
              <a:spLocks noEditPoints="1"/>
            </p:cNvSpPr>
            <p:nvPr/>
          </p:nvSpPr>
          <p:spPr bwMode="auto">
            <a:xfrm>
              <a:off x="1484618" y="58559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1" name="Freeform 801"/>
            <p:cNvSpPr>
              <a:spLocks noEditPoints="1"/>
            </p:cNvSpPr>
            <p:nvPr/>
          </p:nvSpPr>
          <p:spPr bwMode="auto">
            <a:xfrm>
              <a:off x="1490295" y="58105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2" name="Freeform 802"/>
            <p:cNvSpPr>
              <a:spLocks noEditPoints="1"/>
            </p:cNvSpPr>
            <p:nvPr/>
          </p:nvSpPr>
          <p:spPr bwMode="auto">
            <a:xfrm>
              <a:off x="1312686" y="57586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cxnSp>
          <p:nvCxnSpPr>
            <p:cNvPr id="193" name="Straight Connector 192"/>
            <p:cNvCxnSpPr/>
            <p:nvPr/>
          </p:nvCxnSpPr>
          <p:spPr>
            <a:xfrm>
              <a:off x="1230560" y="4646079"/>
              <a:ext cx="1" cy="1388284"/>
            </a:xfrm>
            <a:prstGeom prst="line">
              <a:avLst/>
            </a:prstGeom>
            <a:ln w="19050">
              <a:solidFill>
                <a:srgbClr val="008750"/>
              </a:solidFill>
              <a:tailEnd type="none"/>
            </a:ln>
          </p:spPr>
          <p:style>
            <a:lnRef idx="1">
              <a:schemeClr val="accent1"/>
            </a:lnRef>
            <a:fillRef idx="0">
              <a:schemeClr val="accent1"/>
            </a:fillRef>
            <a:effectRef idx="0">
              <a:schemeClr val="accent1"/>
            </a:effectRef>
            <a:fontRef idx="minor">
              <a:schemeClr val="tx1"/>
            </a:fontRef>
          </p:style>
        </p:cxnSp>
      </p:grpSp>
      <p:sp>
        <p:nvSpPr>
          <p:cNvPr id="83" name="TextBox 1"/>
          <p:cNvSpPr txBox="1"/>
          <p:nvPr/>
        </p:nvSpPr>
        <p:spPr>
          <a:xfrm>
            <a:off x="6384652" y="1411471"/>
            <a:ext cx="2515132" cy="1763560"/>
          </a:xfrm>
          <a:prstGeom prst="rect">
            <a:avLst/>
          </a:prstGeom>
          <a:solidFill>
            <a:schemeClr val="bg1">
              <a:lumMod val="20000"/>
              <a:lumOff val="80000"/>
            </a:schemeClr>
          </a:solidFill>
          <a:ln>
            <a:solidFill>
              <a:srgbClr val="C00000"/>
            </a:solidFill>
          </a:ln>
        </p:spPr>
        <p:txBody>
          <a:bodyPr wrap="square" lIns="0" tIns="36576" rIns="0" bIns="0" rtlCol="0">
            <a:spAutoFit/>
          </a:bodyPr>
          <a:lstStyle/>
          <a:p>
            <a:pPr>
              <a:lnSpc>
                <a:spcPct val="85000"/>
              </a:lnSpc>
              <a:spcAft>
                <a:spcPts val="600"/>
              </a:spcAft>
              <a:buClr>
                <a:schemeClr val="accent2"/>
              </a:buClr>
              <a:buSzPct val="70000"/>
            </a:pPr>
            <a:r>
              <a:rPr lang="en-CA" sz="1200" b="1" dirty="0" smtClean="0">
                <a:latin typeface="EYInterstate Light" panose="02000506000000020004" pitchFamily="2" charset="0"/>
              </a:rPr>
              <a:t>Decentralized Admins </a:t>
            </a:r>
            <a:r>
              <a:rPr lang="en-CA" sz="1200" dirty="0" smtClean="0">
                <a:latin typeface="EYInterstate Light" panose="02000506000000020004" pitchFamily="2" charset="0"/>
              </a:rPr>
              <a:t>focus </a:t>
            </a:r>
            <a:r>
              <a:rPr lang="en-CA" sz="1200" dirty="0">
                <a:latin typeface="EYInterstate Light" panose="02000506000000020004" pitchFamily="2" charset="0"/>
              </a:rPr>
              <a:t>more on the administrative functions associated with managing personnel to support a business group. In a decentralized </a:t>
            </a:r>
            <a:r>
              <a:rPr lang="en-CA" sz="1200" dirty="0" smtClean="0">
                <a:latin typeface="EYInterstate Light" panose="02000506000000020004" pitchFamily="2" charset="0"/>
              </a:rPr>
              <a:t>structure</a:t>
            </a:r>
            <a:r>
              <a:rPr lang="en-CA" sz="1200" dirty="0">
                <a:latin typeface="EYInterstate Light" panose="02000506000000020004" pitchFamily="2" charset="0"/>
              </a:rPr>
              <a:t>, the HR professionals report to different </a:t>
            </a:r>
            <a:r>
              <a:rPr lang="en-CA" sz="1200" dirty="0" smtClean="0">
                <a:latin typeface="EYInterstate Light" panose="02000506000000020004" pitchFamily="2" charset="0"/>
              </a:rPr>
              <a:t>managers, and they </a:t>
            </a:r>
            <a:r>
              <a:rPr lang="en-CA" sz="1200" dirty="0">
                <a:latin typeface="EYInterstate Light" panose="02000506000000020004" pitchFamily="2" charset="0"/>
              </a:rPr>
              <a:t>may not interact with each other or provide the same services. Their relationship with the managers they support tends to be closer. </a:t>
            </a:r>
            <a:endParaRPr lang="en-CA" sz="1200" dirty="0">
              <a:solidFill>
                <a:schemeClr val="bg1"/>
              </a:solidFill>
              <a:latin typeface="EYInterstate Light" panose="02000506000000020004" pitchFamily="2" charset="0"/>
            </a:endParaRPr>
          </a:p>
        </p:txBody>
      </p:sp>
      <p:pic>
        <p:nvPicPr>
          <p:cNvPr id="62" name="Picture 61"/>
          <p:cNvPicPr>
            <a:picLocks/>
          </p:cNvPicPr>
          <p:nvPr/>
        </p:nvPicPr>
        <p:blipFill rotWithShape="1">
          <a:blip r:embed="rId2">
            <a:extLst>
              <a:ext uri="{28A0092B-C50C-407E-A947-70E740481C1C}">
                <a14:useLocalDpi xmlns:a14="http://schemas.microsoft.com/office/drawing/2010/main" val="0"/>
              </a:ext>
            </a:extLst>
          </a:blip>
          <a:srcRect l="63183" t="25374" r="21688" b="52455"/>
          <a:stretch/>
        </p:blipFill>
        <p:spPr>
          <a:xfrm>
            <a:off x="839029" y="1231560"/>
            <a:ext cx="656221" cy="1089417"/>
          </a:xfrm>
          <a:prstGeom prst="rect">
            <a:avLst/>
          </a:prstGeom>
          <a:noFill/>
          <a:ln>
            <a:noFill/>
          </a:ln>
        </p:spPr>
      </p:pic>
    </p:spTree>
    <p:extLst>
      <p:ext uri="{BB962C8B-B14F-4D97-AF65-F5344CB8AC3E}">
        <p14:creationId xmlns:p14="http://schemas.microsoft.com/office/powerpoint/2010/main" val="19060857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0706" y="511899"/>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Activity #3</a:t>
            </a:r>
            <a:endParaRPr lang="en-CA" sz="2600" i="1" dirty="0">
              <a:solidFill>
                <a:srgbClr val="4B4B4B"/>
              </a:solidFill>
              <a:latin typeface="EYInterstate Light" panose="02000506000000020004" pitchFamily="2" charset="0"/>
            </a:endParaRPr>
          </a:p>
        </p:txBody>
      </p:sp>
      <p:sp>
        <p:nvSpPr>
          <p:cNvPr id="80" name="TextBox 79"/>
          <p:cNvSpPr txBox="1"/>
          <p:nvPr/>
        </p:nvSpPr>
        <p:spPr>
          <a:xfrm>
            <a:off x="500706" y="1137094"/>
            <a:ext cx="10067338" cy="1200329"/>
          </a:xfrm>
          <a:prstGeom prst="rect">
            <a:avLst/>
          </a:prstGeom>
          <a:noFill/>
        </p:spPr>
        <p:txBody>
          <a:bodyPr wrap="square" lIns="0" tIns="0" rIns="0" bIns="0" rtlCol="0" anchor="t" anchorCtr="0">
            <a:spAutoFit/>
          </a:bodyPr>
          <a:lstStyle/>
          <a:p>
            <a:r>
              <a:rPr lang="en-CA" sz="1300" b="1" dirty="0">
                <a:solidFill>
                  <a:srgbClr val="4B4B4B"/>
                </a:solidFill>
                <a:latin typeface="EYInterstate Light" panose="02000506000000020004" pitchFamily="2" charset="0"/>
              </a:rPr>
              <a:t>Objective: </a:t>
            </a:r>
            <a:r>
              <a:rPr lang="en-CA" sz="1300" dirty="0">
                <a:solidFill>
                  <a:srgbClr val="4B4B4B"/>
                </a:solidFill>
                <a:latin typeface="EYInterstate Light" panose="02000506000000020004" pitchFamily="2" charset="0"/>
              </a:rPr>
              <a:t>Identify key areas of opportunity, moments-that-matter, and technology enablers across the </a:t>
            </a:r>
            <a:r>
              <a:rPr lang="en-CA" sz="1300" dirty="0" smtClean="0">
                <a:solidFill>
                  <a:srgbClr val="4B4B4B"/>
                </a:solidFill>
                <a:latin typeface="EYInterstate Light" panose="02000506000000020004" pitchFamily="2" charset="0"/>
              </a:rPr>
              <a:t>accurate payment of employees area</a:t>
            </a:r>
            <a:r>
              <a:rPr lang="en-CA" sz="1300" dirty="0">
                <a:solidFill>
                  <a:srgbClr val="4B4B4B"/>
                </a:solidFill>
                <a:latin typeface="EYInterstate Light" panose="02000506000000020004" pitchFamily="2" charset="0"/>
              </a:rPr>
              <a:t>, specific to the assigned </a:t>
            </a:r>
            <a:r>
              <a:rPr lang="en-CA" sz="1300" dirty="0" smtClean="0">
                <a:solidFill>
                  <a:srgbClr val="4B4B4B"/>
                </a:solidFill>
                <a:latin typeface="EYInterstate Light" panose="02000506000000020004" pitchFamily="2" charset="0"/>
              </a:rPr>
              <a:t>persona.  </a:t>
            </a:r>
            <a:endParaRPr lang="en-CA" sz="1300" dirty="0">
              <a:solidFill>
                <a:srgbClr val="4B4B4B"/>
              </a:solidFill>
              <a:latin typeface="EYInterstate Light" panose="02000506000000020004" pitchFamily="2" charset="0"/>
            </a:endParaRPr>
          </a:p>
          <a:p>
            <a:endParaRPr lang="en-CA" sz="1300" dirty="0">
              <a:solidFill>
                <a:srgbClr val="969696"/>
              </a:solidFill>
              <a:latin typeface="EYInterstate Light" panose="02000506000000020004" pitchFamily="2" charset="0"/>
            </a:endParaRPr>
          </a:p>
          <a:p>
            <a:r>
              <a:rPr lang="en-CA" sz="1300" b="1" dirty="0">
                <a:solidFill>
                  <a:srgbClr val="4B4B4B"/>
                </a:solidFill>
                <a:latin typeface="EYInterstate Light" panose="02000506000000020004" pitchFamily="2" charset="0"/>
              </a:rPr>
              <a:t>Instructions</a:t>
            </a:r>
            <a:r>
              <a:rPr lang="en-CA" sz="1300" dirty="0">
                <a:solidFill>
                  <a:srgbClr val="4B4B4B"/>
                </a:solidFill>
                <a:latin typeface="EYInterstate Light" panose="02000506000000020004" pitchFamily="2" charset="0"/>
              </a:rPr>
              <a:t>: Congregate into groups of 3 around the persona posters around the boardroom. Leveraging </a:t>
            </a:r>
            <a:r>
              <a:rPr lang="en-CA" sz="1300" dirty="0" smtClean="0">
                <a:solidFill>
                  <a:srgbClr val="4B4B4B"/>
                </a:solidFill>
                <a:latin typeface="EYInterstate Light" panose="02000506000000020004" pitchFamily="2" charset="0"/>
              </a:rPr>
              <a:t>Chris’s </a:t>
            </a:r>
            <a:r>
              <a:rPr lang="en-CA" sz="1300" dirty="0">
                <a:solidFill>
                  <a:srgbClr val="4B4B4B"/>
                </a:solidFill>
                <a:latin typeface="EYInterstate Light" panose="02000506000000020004" pitchFamily="2" charset="0"/>
              </a:rPr>
              <a:t>story and focusing on your assigned persona , capture the main areas of opportunity, moments-that-matter, and technology enablers for the recruit and hire process area . Use the sticky notes provided to record your answers on the posters. </a:t>
            </a:r>
          </a:p>
        </p:txBody>
      </p:sp>
      <p:pic>
        <p:nvPicPr>
          <p:cNvPr id="2" name="Picture 1"/>
          <p:cNvPicPr>
            <a:picLocks noChangeAspect="1"/>
          </p:cNvPicPr>
          <p:nvPr/>
        </p:nvPicPr>
        <p:blipFill>
          <a:blip r:embed="rId2"/>
          <a:stretch>
            <a:fillRect/>
          </a:stretch>
        </p:blipFill>
        <p:spPr>
          <a:xfrm>
            <a:off x="284126" y="2758408"/>
            <a:ext cx="7888142" cy="2696283"/>
          </a:xfrm>
          <a:prstGeom prst="rect">
            <a:avLst/>
          </a:prstGeom>
        </p:spPr>
      </p:pic>
      <p:grpSp>
        <p:nvGrpSpPr>
          <p:cNvPr id="289" name="Group 288"/>
          <p:cNvGrpSpPr/>
          <p:nvPr/>
        </p:nvGrpSpPr>
        <p:grpSpPr>
          <a:xfrm>
            <a:off x="8375539" y="2689767"/>
            <a:ext cx="3438133" cy="2937532"/>
            <a:chOff x="5093442" y="1666076"/>
            <a:chExt cx="5322254" cy="4190295"/>
          </a:xfrm>
        </p:grpSpPr>
        <p:pic>
          <p:nvPicPr>
            <p:cNvPr id="290" name="Picture 289"/>
            <p:cNvPicPr>
              <a:picLocks noChangeAspect="1"/>
            </p:cNvPicPr>
            <p:nvPr/>
          </p:nvPicPr>
          <p:blipFill rotWithShape="1">
            <a:blip r:embed="rId3">
              <a:extLst>
                <a:ext uri="{28A0092B-C50C-407E-A947-70E740481C1C}">
                  <a14:useLocalDpi xmlns:a14="http://schemas.microsoft.com/office/drawing/2010/main" val="0"/>
                </a:ext>
              </a:extLst>
            </a:blip>
            <a:srcRect l="63359" r="21630" b="81362"/>
            <a:stretch/>
          </p:blipFill>
          <p:spPr>
            <a:xfrm>
              <a:off x="5489503" y="1666076"/>
              <a:ext cx="822420" cy="1079497"/>
            </a:xfrm>
            <a:prstGeom prst="rect">
              <a:avLst/>
            </a:prstGeom>
            <a:ln>
              <a:noFill/>
            </a:ln>
          </p:spPr>
        </p:pic>
        <p:pic>
          <p:nvPicPr>
            <p:cNvPr id="291" name="Picture 290"/>
            <p:cNvPicPr>
              <a:picLocks noChangeAspect="1"/>
            </p:cNvPicPr>
            <p:nvPr/>
          </p:nvPicPr>
          <p:blipFill rotWithShape="1">
            <a:blip r:embed="rId3">
              <a:extLst>
                <a:ext uri="{28A0092B-C50C-407E-A947-70E740481C1C}">
                  <a14:useLocalDpi xmlns:a14="http://schemas.microsoft.com/office/drawing/2010/main" val="0"/>
                </a:ext>
              </a:extLst>
            </a:blip>
            <a:srcRect t="77688" r="84151" b="1513"/>
            <a:stretch/>
          </p:blipFill>
          <p:spPr>
            <a:xfrm>
              <a:off x="5523344" y="4776371"/>
              <a:ext cx="754737" cy="1080000"/>
            </a:xfrm>
            <a:prstGeom prst="rect">
              <a:avLst/>
            </a:prstGeom>
            <a:ln>
              <a:noFill/>
            </a:ln>
          </p:spPr>
        </p:pic>
        <p:sp>
          <p:nvSpPr>
            <p:cNvPr id="292" name="TextBox 291"/>
            <p:cNvSpPr txBox="1"/>
            <p:nvPr/>
          </p:nvSpPr>
          <p:spPr>
            <a:xfrm>
              <a:off x="5093442" y="2745573"/>
              <a:ext cx="1614540" cy="526840"/>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People Manager</a:t>
              </a:r>
            </a:p>
          </p:txBody>
        </p:sp>
        <p:pic>
          <p:nvPicPr>
            <p:cNvPr id="294" name="Picture 293"/>
            <p:cNvPicPr>
              <a:picLocks noChangeAspect="1"/>
            </p:cNvPicPr>
            <p:nvPr/>
          </p:nvPicPr>
          <p:blipFill rotWithShape="1">
            <a:blip r:embed="rId3">
              <a:extLst>
                <a:ext uri="{28A0092B-C50C-407E-A947-70E740481C1C}">
                  <a14:useLocalDpi xmlns:a14="http://schemas.microsoft.com/office/drawing/2010/main" val="0"/>
                </a:ext>
              </a:extLst>
            </a:blip>
            <a:srcRect l="41839" t="78706" r="43036" b="1223"/>
            <a:stretch/>
          </p:blipFill>
          <p:spPr>
            <a:xfrm>
              <a:off x="9655653" y="4790151"/>
              <a:ext cx="760043" cy="1066220"/>
            </a:xfrm>
            <a:prstGeom prst="rect">
              <a:avLst/>
            </a:prstGeom>
            <a:ln>
              <a:noFill/>
            </a:ln>
          </p:spPr>
        </p:pic>
        <p:pic>
          <p:nvPicPr>
            <p:cNvPr id="296" name="Picture 295"/>
            <p:cNvPicPr>
              <a:picLocks noChangeAspect="1"/>
            </p:cNvPicPr>
            <p:nvPr/>
          </p:nvPicPr>
          <p:blipFill>
            <a:blip r:embed="rId4"/>
            <a:stretch>
              <a:fillRect/>
            </a:stretch>
          </p:blipFill>
          <p:spPr>
            <a:xfrm>
              <a:off x="6711408" y="2490861"/>
              <a:ext cx="2642799" cy="2640985"/>
            </a:xfrm>
            <a:prstGeom prst="rect">
              <a:avLst/>
            </a:prstGeom>
          </p:spPr>
        </p:pic>
      </p:grpSp>
      <p:sp>
        <p:nvSpPr>
          <p:cNvPr id="299" name="TextBox 298"/>
          <p:cNvSpPr txBox="1"/>
          <p:nvPr/>
        </p:nvSpPr>
        <p:spPr>
          <a:xfrm>
            <a:off x="11127959" y="3528559"/>
            <a:ext cx="982761" cy="369332"/>
          </a:xfrm>
          <a:prstGeom prst="rect">
            <a:avLst/>
          </a:prstGeom>
          <a:noFill/>
        </p:spPr>
        <p:txBody>
          <a:bodyPr wrap="square" lIns="0" tIns="0" rIns="0" bIns="0" rtlCol="0" anchor="t" anchorCtr="0">
            <a:spAutoFit/>
          </a:bodyPr>
          <a:lstStyle/>
          <a:p>
            <a:pPr algn="ctr"/>
            <a:r>
              <a:rPr lang="en-CA" sz="1200" b="1" spc="-20" dirty="0" smtClean="0">
                <a:solidFill>
                  <a:srgbClr val="4B4B4B"/>
                </a:solidFill>
                <a:latin typeface="EYInterstate Light" panose="02000506000000020004" pitchFamily="2" charset="0"/>
              </a:rPr>
              <a:t>Decentralized </a:t>
            </a:r>
          </a:p>
          <a:p>
            <a:pPr algn="ctr"/>
            <a:r>
              <a:rPr lang="en-CA" sz="1200" b="1" spc="-20" dirty="0" smtClean="0">
                <a:solidFill>
                  <a:srgbClr val="4B4B4B"/>
                </a:solidFill>
                <a:latin typeface="EYInterstate Light" panose="02000506000000020004" pitchFamily="2" charset="0"/>
              </a:rPr>
              <a:t>Admin</a:t>
            </a:r>
            <a:endParaRPr lang="en-CA" sz="1200" b="1" spc="-20" dirty="0">
              <a:solidFill>
                <a:srgbClr val="4B4B4B"/>
              </a:solidFill>
              <a:latin typeface="EYInterstate Light" panose="02000506000000020004" pitchFamily="2" charset="0"/>
            </a:endParaRPr>
          </a:p>
        </p:txBody>
      </p:sp>
      <p:sp>
        <p:nvSpPr>
          <p:cNvPr id="17" name="TextBox 16"/>
          <p:cNvSpPr txBox="1"/>
          <p:nvPr/>
        </p:nvSpPr>
        <p:spPr>
          <a:xfrm>
            <a:off x="8480159" y="5774289"/>
            <a:ext cx="1717154" cy="184666"/>
          </a:xfrm>
          <a:prstGeom prst="rect">
            <a:avLst/>
          </a:prstGeom>
          <a:noFill/>
        </p:spPr>
        <p:txBody>
          <a:bodyPr wrap="square" lIns="0" tIns="0" rIns="0" bIns="0" rtlCol="0" anchor="t" anchorCtr="0">
            <a:spAutoFit/>
          </a:bodyPr>
          <a:lstStyle/>
          <a:p>
            <a:r>
              <a:rPr lang="en-CA" sz="1200" b="1" spc="-20" dirty="0">
                <a:solidFill>
                  <a:srgbClr val="4B4B4B"/>
                </a:solidFill>
                <a:latin typeface="EYInterstate Light" panose="02000506000000020004" pitchFamily="2" charset="0"/>
              </a:rPr>
              <a:t>HR </a:t>
            </a:r>
            <a:r>
              <a:rPr lang="en-CA" sz="1200" b="1" spc="-20" dirty="0" smtClean="0">
                <a:solidFill>
                  <a:srgbClr val="4B4B4B"/>
                </a:solidFill>
                <a:latin typeface="EYInterstate Light" panose="02000506000000020004" pitchFamily="2" charset="0"/>
              </a:rPr>
              <a:t>Specialist </a:t>
            </a:r>
            <a:endParaRPr lang="en-CA" sz="1200" b="1" spc="-20" dirty="0">
              <a:solidFill>
                <a:srgbClr val="4B4B4B"/>
              </a:solidFill>
              <a:latin typeface="EYInterstate Light" panose="02000506000000020004" pitchFamily="2" charset="0"/>
            </a:endParaRPr>
          </a:p>
        </p:txBody>
      </p:sp>
      <p:sp>
        <p:nvSpPr>
          <p:cNvPr id="18" name="TextBox 17"/>
          <p:cNvSpPr txBox="1"/>
          <p:nvPr/>
        </p:nvSpPr>
        <p:spPr>
          <a:xfrm>
            <a:off x="11127959" y="5781080"/>
            <a:ext cx="982761" cy="553998"/>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Payroll </a:t>
            </a:r>
            <a:r>
              <a:rPr lang="en-CA" sz="1200" b="1" spc="-20" dirty="0" smtClean="0">
                <a:solidFill>
                  <a:srgbClr val="4B4B4B"/>
                </a:solidFill>
                <a:latin typeface="EYInterstate Light" panose="02000506000000020004" pitchFamily="2" charset="0"/>
              </a:rPr>
              <a:t>and Compensation Advisor</a:t>
            </a:r>
            <a:endParaRPr lang="en-CA" sz="1200" b="1" spc="-20" dirty="0">
              <a:solidFill>
                <a:srgbClr val="4B4B4B"/>
              </a:solidFill>
              <a:latin typeface="EYInterstate Light" panose="02000506000000020004" pitchFamily="2" charset="0"/>
            </a:endParaRPr>
          </a:p>
        </p:txBody>
      </p:sp>
      <p:pic>
        <p:nvPicPr>
          <p:cNvPr id="19" name="Picture 18"/>
          <p:cNvPicPr>
            <a:picLocks/>
          </p:cNvPicPr>
          <p:nvPr/>
        </p:nvPicPr>
        <p:blipFill rotWithShape="1">
          <a:blip r:embed="rId3">
            <a:extLst>
              <a:ext uri="{28A0092B-C50C-407E-A947-70E740481C1C}">
                <a14:useLocalDpi xmlns:a14="http://schemas.microsoft.com/office/drawing/2010/main" val="0"/>
              </a:ext>
            </a:extLst>
          </a:blip>
          <a:srcRect l="63183" t="25374" r="21688" b="52455"/>
          <a:stretch/>
        </p:blipFill>
        <p:spPr>
          <a:xfrm>
            <a:off x="11149426" y="2689767"/>
            <a:ext cx="586850" cy="781035"/>
          </a:xfrm>
          <a:prstGeom prst="rect">
            <a:avLst/>
          </a:prstGeom>
          <a:noFill/>
          <a:ln>
            <a:noFill/>
          </a:ln>
        </p:spPr>
      </p:pic>
      <p:pic>
        <p:nvPicPr>
          <p:cNvPr id="20" name="Picture 19"/>
          <p:cNvPicPr>
            <a:picLocks/>
          </p:cNvPicPr>
          <p:nvPr/>
        </p:nvPicPr>
        <p:blipFill rotWithShape="1">
          <a:blip r:embed="rId5">
            <a:extLst>
              <a:ext uri="{BEBA8EAE-BF5A-486C-A8C5-ECC9F3942E4B}">
                <a14:imgProps xmlns:a14="http://schemas.microsoft.com/office/drawing/2010/main">
                  <a14:imgLayer r:embed="rId6">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9990285" y="3415707"/>
            <a:ext cx="577759" cy="937589"/>
          </a:xfrm>
          <a:prstGeom prst="rect">
            <a:avLst/>
          </a:prstGeom>
          <a:ln>
            <a:noFill/>
          </a:ln>
        </p:spPr>
      </p:pic>
    </p:spTree>
    <p:extLst>
      <p:ext uri="{BB962C8B-B14F-4D97-AF65-F5344CB8AC3E}">
        <p14:creationId xmlns:p14="http://schemas.microsoft.com/office/powerpoint/2010/main" val="808716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381" t="3945" b="23185"/>
          <a:stretch/>
        </p:blipFill>
        <p:spPr>
          <a:xfrm flipH="1">
            <a:off x="-8165" y="0"/>
            <a:ext cx="12214680" cy="6858000"/>
          </a:xfrm>
          <a:prstGeom prst="rect">
            <a:avLst/>
          </a:prstGeom>
        </p:spPr>
      </p:pic>
      <p:sp>
        <p:nvSpPr>
          <p:cNvPr id="11" name="Text Box 2"/>
          <p:cNvSpPr txBox="1">
            <a:spLocks noChangeArrowheads="1"/>
          </p:cNvSpPr>
          <p:nvPr/>
        </p:nvSpPr>
        <p:spPr bwMode="auto">
          <a:xfrm rot="5400000">
            <a:off x="5480733" y="132218"/>
            <a:ext cx="6858004" cy="6593561"/>
          </a:xfrm>
          <a:prstGeom prst="rect">
            <a:avLst/>
          </a:prstGeom>
          <a:solidFill>
            <a:srgbClr val="FFFFFF">
              <a:alpha val="85098"/>
            </a:srgbClr>
          </a:solidFill>
          <a:ln w="9525">
            <a:noFill/>
            <a:miter lim="800000"/>
            <a:headEnd/>
            <a:tailEnd/>
          </a:ln>
        </p:spPr>
        <p:txBody>
          <a:bodyPr rot="0" vert="horz" wrap="square" lIns="540000" tIns="0" rIns="540000" bIns="0" anchor="ctr" anchorCtr="0">
            <a:noAutofit/>
          </a:bodyPr>
          <a:lstStyle/>
          <a:p>
            <a:pPr>
              <a:tabLst>
                <a:tab pos="4371975" algn="l"/>
                <a:tab pos="11517313" algn="r"/>
              </a:tabLst>
            </a:pPr>
            <a:endParaRPr lang="en-CA" sz="2400" baseline="8000" dirty="0">
              <a:solidFill>
                <a:srgbClr val="999999"/>
              </a:solidFill>
              <a:effectLst/>
              <a:latin typeface="EYInterstate Light" panose="02000506000000020004" pitchFamily="2" charset="0"/>
              <a:ea typeface="Times New Roman" panose="02020603050405020304" pitchFamily="18" charset="0"/>
              <a:cs typeface="Arial" panose="020B0604020202020204" pitchFamily="34" charset="0"/>
            </a:endParaRPr>
          </a:p>
        </p:txBody>
      </p:sp>
      <p:cxnSp>
        <p:nvCxnSpPr>
          <p:cNvPr id="12" name="Straight Connector 11"/>
          <p:cNvCxnSpPr/>
          <p:nvPr/>
        </p:nvCxnSpPr>
        <p:spPr>
          <a:xfrm rot="5400000" flipH="1">
            <a:off x="2192117" y="3091838"/>
            <a:ext cx="6858004"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7" name="Text Placeholder 5"/>
          <p:cNvSpPr txBox="1">
            <a:spLocks/>
          </p:cNvSpPr>
          <p:nvPr/>
        </p:nvSpPr>
        <p:spPr>
          <a:xfrm>
            <a:off x="6674644" y="1820340"/>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latin typeface="EYInterstate Light" panose="02000506000000020004" pitchFamily="2" charset="0"/>
              </a:rPr>
              <a:t>Introduction / Session Objectives</a:t>
            </a:r>
          </a:p>
          <a:p>
            <a:r>
              <a:rPr lang="en-US" dirty="0">
                <a:solidFill>
                  <a:schemeClr val="tx1"/>
                </a:solidFill>
                <a:latin typeface="EYInterstate Light" panose="02000506000000020004" pitchFamily="2" charset="0"/>
              </a:rPr>
              <a:t>9:00-9:15 | Kirsten Tisdale </a:t>
            </a:r>
          </a:p>
        </p:txBody>
      </p:sp>
      <p:sp>
        <p:nvSpPr>
          <p:cNvPr id="18" name="Text Placeholder 5"/>
          <p:cNvSpPr txBox="1">
            <a:spLocks/>
          </p:cNvSpPr>
          <p:nvPr/>
        </p:nvSpPr>
        <p:spPr>
          <a:xfrm>
            <a:off x="6228101" y="1890880"/>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1</a:t>
            </a:r>
          </a:p>
        </p:txBody>
      </p:sp>
      <p:sp>
        <p:nvSpPr>
          <p:cNvPr id="19" name="Text Placeholder 5"/>
          <p:cNvSpPr txBox="1">
            <a:spLocks/>
          </p:cNvSpPr>
          <p:nvPr/>
        </p:nvSpPr>
        <p:spPr>
          <a:xfrm>
            <a:off x="6674644" y="2362975"/>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C00000"/>
                </a:solidFill>
                <a:latin typeface="EYInterstate Light" panose="02000506000000020004" pitchFamily="2" charset="0"/>
              </a:rPr>
              <a:t>Replay of GC Statement &amp; Guiding Principles</a:t>
            </a:r>
            <a:endParaRPr lang="en-US" b="1">
              <a:solidFill>
                <a:srgbClr val="C00000"/>
              </a:solidFill>
              <a:latin typeface="EYInterstate Light" panose="02000506000000020004" pitchFamily="2" charset="0"/>
            </a:endParaRPr>
          </a:p>
          <a:p>
            <a:r>
              <a:rPr lang="en-US" dirty="0">
                <a:solidFill>
                  <a:schemeClr val="tx1"/>
                </a:solidFill>
                <a:latin typeface="EYInterstate Light" panose="02000506000000020004" pitchFamily="2" charset="0"/>
              </a:rPr>
              <a:t>9:15-9:45  | Warren Tomlin + Paul Tucker</a:t>
            </a:r>
          </a:p>
        </p:txBody>
      </p:sp>
      <p:sp>
        <p:nvSpPr>
          <p:cNvPr id="20" name="Text Placeholder 5"/>
          <p:cNvSpPr txBox="1">
            <a:spLocks/>
          </p:cNvSpPr>
          <p:nvPr/>
        </p:nvSpPr>
        <p:spPr>
          <a:xfrm>
            <a:off x="6228101" y="2433515"/>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2</a:t>
            </a:r>
          </a:p>
        </p:txBody>
      </p:sp>
      <p:sp>
        <p:nvSpPr>
          <p:cNvPr id="21" name="Text Placeholder 5"/>
          <p:cNvSpPr txBox="1">
            <a:spLocks/>
          </p:cNvSpPr>
          <p:nvPr/>
        </p:nvSpPr>
        <p:spPr>
          <a:xfrm>
            <a:off x="6674644" y="2905610"/>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C00000"/>
                </a:solidFill>
                <a:latin typeface="EYInterstate Light" panose="02000506000000020004" pitchFamily="2" charset="0"/>
              </a:rPr>
              <a:t>Human Resources Management Process / Technology Overview</a:t>
            </a:r>
            <a:endParaRPr lang="en-US" b="1">
              <a:solidFill>
                <a:srgbClr val="C00000"/>
              </a:solidFill>
              <a:latin typeface="EYInterstate Light" panose="02000506000000020004" pitchFamily="2" charset="0"/>
            </a:endParaRPr>
          </a:p>
          <a:p>
            <a:r>
              <a:rPr lang="en-US" dirty="0">
                <a:solidFill>
                  <a:schemeClr val="tx1"/>
                </a:solidFill>
                <a:latin typeface="EYInterstate Light" panose="02000506000000020004" pitchFamily="2" charset="0"/>
              </a:rPr>
              <a:t>9:45-10:00 | Paul Tucker</a:t>
            </a:r>
          </a:p>
        </p:txBody>
      </p:sp>
      <p:sp>
        <p:nvSpPr>
          <p:cNvPr id="22" name="Text Placeholder 5"/>
          <p:cNvSpPr txBox="1">
            <a:spLocks/>
          </p:cNvSpPr>
          <p:nvPr/>
        </p:nvSpPr>
        <p:spPr>
          <a:xfrm>
            <a:off x="6228101" y="2976150"/>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3</a:t>
            </a:r>
          </a:p>
        </p:txBody>
      </p:sp>
      <p:sp>
        <p:nvSpPr>
          <p:cNvPr id="23" name="Text Placeholder 5"/>
          <p:cNvSpPr txBox="1">
            <a:spLocks/>
          </p:cNvSpPr>
          <p:nvPr/>
        </p:nvSpPr>
        <p:spPr>
          <a:xfrm>
            <a:off x="6674644" y="3507554"/>
            <a:ext cx="4816597" cy="276999"/>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C00000"/>
                </a:solidFill>
                <a:latin typeface="EYInterstate Light" panose="02000506000000020004" pitchFamily="2" charset="0"/>
              </a:rPr>
              <a:t>Break (15 minutes)</a:t>
            </a:r>
            <a:r>
              <a:rPr lang="en-CA" dirty="0">
                <a:solidFill>
                  <a:srgbClr val="C00000"/>
                </a:solidFill>
                <a:latin typeface="EYInterstate Light" panose="02000506000000020004" pitchFamily="2" charset="0"/>
              </a:rPr>
              <a:t>: Refreshments to be provided</a:t>
            </a:r>
            <a:endParaRPr lang="en-US">
              <a:solidFill>
                <a:srgbClr val="C00000"/>
              </a:solidFill>
              <a:latin typeface="EYInterstate Light" panose="02000506000000020004" pitchFamily="2" charset="0"/>
            </a:endParaRPr>
          </a:p>
        </p:txBody>
      </p:sp>
      <p:sp>
        <p:nvSpPr>
          <p:cNvPr id="25" name="Text Placeholder 5"/>
          <p:cNvSpPr txBox="1">
            <a:spLocks/>
          </p:cNvSpPr>
          <p:nvPr/>
        </p:nvSpPr>
        <p:spPr>
          <a:xfrm>
            <a:off x="6674644" y="3892392"/>
            <a:ext cx="5118675"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C00000"/>
                </a:solidFill>
                <a:latin typeface="EYInterstate Light" panose="02000506000000020004" pitchFamily="2" charset="0"/>
              </a:rPr>
              <a:t>HR and Pay Pain Processes </a:t>
            </a:r>
            <a:endParaRPr lang="en-US" b="1">
              <a:solidFill>
                <a:srgbClr val="C00000"/>
              </a:solidFill>
              <a:latin typeface="EYInterstate Light" panose="02000506000000020004" pitchFamily="2" charset="0"/>
            </a:endParaRPr>
          </a:p>
          <a:p>
            <a:r>
              <a:rPr lang="en-US" dirty="0">
                <a:solidFill>
                  <a:schemeClr val="tx1"/>
                </a:solidFill>
                <a:latin typeface="EYInterstate Light" panose="02000506000000020004" pitchFamily="2" charset="0"/>
              </a:rPr>
              <a:t>10:15-10:45 | Paul Tucker + Atir Syed + Tracey De Angelis </a:t>
            </a:r>
          </a:p>
        </p:txBody>
      </p:sp>
      <p:sp>
        <p:nvSpPr>
          <p:cNvPr id="27" name="Text Placeholder 5"/>
          <p:cNvSpPr txBox="1">
            <a:spLocks/>
          </p:cNvSpPr>
          <p:nvPr/>
        </p:nvSpPr>
        <p:spPr>
          <a:xfrm>
            <a:off x="6228101" y="3962932"/>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4</a:t>
            </a:r>
          </a:p>
        </p:txBody>
      </p:sp>
      <p:sp>
        <p:nvSpPr>
          <p:cNvPr id="28" name="Text Placeholder 5"/>
          <p:cNvSpPr txBox="1">
            <a:spLocks/>
          </p:cNvSpPr>
          <p:nvPr/>
        </p:nvSpPr>
        <p:spPr>
          <a:xfrm>
            <a:off x="6674644" y="4435027"/>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latin typeface="EYInterstate Light" panose="02000506000000020004" pitchFamily="2" charset="0"/>
              </a:rPr>
              <a:t>Activity #1: Key Pay Pain Processes and Opportunities</a:t>
            </a:r>
          </a:p>
          <a:p>
            <a:r>
              <a:rPr lang="en-US" dirty="0">
                <a:solidFill>
                  <a:schemeClr val="tx1"/>
                </a:solidFill>
                <a:latin typeface="EYInterstate Light" panose="02000506000000020004" pitchFamily="2" charset="0"/>
              </a:rPr>
              <a:t>10:45-11:45 | Paul Tucker + Atir Syed + Tracey De Angelis </a:t>
            </a:r>
          </a:p>
        </p:txBody>
      </p:sp>
      <p:sp>
        <p:nvSpPr>
          <p:cNvPr id="29" name="Text Placeholder 5"/>
          <p:cNvSpPr txBox="1">
            <a:spLocks/>
          </p:cNvSpPr>
          <p:nvPr/>
        </p:nvSpPr>
        <p:spPr>
          <a:xfrm>
            <a:off x="6228101" y="4505567"/>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5</a:t>
            </a:r>
          </a:p>
        </p:txBody>
      </p:sp>
      <p:sp>
        <p:nvSpPr>
          <p:cNvPr id="30" name="Text Placeholder 5"/>
          <p:cNvSpPr txBox="1">
            <a:spLocks/>
          </p:cNvSpPr>
          <p:nvPr/>
        </p:nvSpPr>
        <p:spPr>
          <a:xfrm>
            <a:off x="6686026" y="6027679"/>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latin typeface="EYInterstate Light" panose="02000506000000020004" pitchFamily="2" charset="0"/>
              </a:rPr>
              <a:t>Conclusion</a:t>
            </a:r>
          </a:p>
          <a:p>
            <a:r>
              <a:rPr lang="en-US" dirty="0">
                <a:solidFill>
                  <a:schemeClr val="tx1"/>
                </a:solidFill>
                <a:latin typeface="EYInterstate Light" panose="02000506000000020004" pitchFamily="2" charset="0"/>
              </a:rPr>
              <a:t>1:45-2:00  | Paul Tucker </a:t>
            </a:r>
          </a:p>
        </p:txBody>
      </p:sp>
      <p:cxnSp>
        <p:nvCxnSpPr>
          <p:cNvPr id="32" name="Straight Connector 31"/>
          <p:cNvCxnSpPr/>
          <p:nvPr/>
        </p:nvCxnSpPr>
        <p:spPr>
          <a:xfrm>
            <a:off x="6626205" y="1321668"/>
            <a:ext cx="0" cy="5227200"/>
          </a:xfrm>
          <a:prstGeom prst="line">
            <a:avLst/>
          </a:prstGeom>
          <a:ln>
            <a:solidFill>
              <a:srgbClr val="969696"/>
            </a:solidFill>
            <a:prstDash val="dash"/>
          </a:ln>
        </p:spPr>
        <p:style>
          <a:lnRef idx="1">
            <a:schemeClr val="accent1"/>
          </a:lnRef>
          <a:fillRef idx="0">
            <a:schemeClr val="accent1"/>
          </a:fillRef>
          <a:effectRef idx="0">
            <a:schemeClr val="accent1"/>
          </a:effectRef>
          <a:fontRef idx="minor">
            <a:schemeClr val="tx1"/>
          </a:fontRef>
        </p:style>
      </p:cxnSp>
      <p:sp>
        <p:nvSpPr>
          <p:cNvPr id="33" name="Text Placeholder 5"/>
          <p:cNvSpPr txBox="1">
            <a:spLocks/>
          </p:cNvSpPr>
          <p:nvPr/>
        </p:nvSpPr>
        <p:spPr>
          <a:xfrm>
            <a:off x="6674644" y="5520298"/>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latin typeface="EYInterstate Light" panose="02000506000000020004" pitchFamily="2" charset="0"/>
              </a:rPr>
              <a:t>Activity #2: Key Pain Processes and Opportunities </a:t>
            </a:r>
          </a:p>
          <a:p>
            <a:r>
              <a:rPr lang="en-US" dirty="0">
                <a:solidFill>
                  <a:schemeClr val="tx1"/>
                </a:solidFill>
                <a:latin typeface="EYInterstate Light" panose="02000506000000020004" pitchFamily="2" charset="0"/>
              </a:rPr>
              <a:t>12:45-1:45 | Paul Tucker + Atir Syed + Tracey De Angelis</a:t>
            </a:r>
          </a:p>
        </p:txBody>
      </p:sp>
      <p:sp>
        <p:nvSpPr>
          <p:cNvPr id="34" name="Text Placeholder 5"/>
          <p:cNvSpPr txBox="1">
            <a:spLocks/>
          </p:cNvSpPr>
          <p:nvPr/>
        </p:nvSpPr>
        <p:spPr>
          <a:xfrm>
            <a:off x="6228101" y="5569542"/>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6</a:t>
            </a:r>
          </a:p>
        </p:txBody>
      </p:sp>
      <p:sp>
        <p:nvSpPr>
          <p:cNvPr id="43" name="TextBox 42"/>
          <p:cNvSpPr txBox="1"/>
          <p:nvPr/>
        </p:nvSpPr>
        <p:spPr>
          <a:xfrm>
            <a:off x="6235685" y="659554"/>
            <a:ext cx="1884858"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Agenda </a:t>
            </a:r>
          </a:p>
        </p:txBody>
      </p:sp>
      <p:cxnSp>
        <p:nvCxnSpPr>
          <p:cNvPr id="44" name="Straight Connector 43"/>
          <p:cNvCxnSpPr/>
          <p:nvPr/>
        </p:nvCxnSpPr>
        <p:spPr>
          <a:xfrm>
            <a:off x="6235685"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4847" y="3474674"/>
            <a:ext cx="169872" cy="309152"/>
          </a:xfrm>
          <a:prstGeom prst="rect">
            <a:avLst/>
          </a:prstGeom>
        </p:spPr>
      </p:pic>
      <p:pic>
        <p:nvPicPr>
          <p:cNvPr id="36" name="Picture 3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4847" y="1377945"/>
            <a:ext cx="169872" cy="309152"/>
          </a:xfrm>
          <a:prstGeom prst="rect">
            <a:avLst/>
          </a:prstGeom>
        </p:spPr>
      </p:pic>
      <p:sp>
        <p:nvSpPr>
          <p:cNvPr id="37" name="Text Placeholder 5"/>
          <p:cNvSpPr txBox="1">
            <a:spLocks/>
          </p:cNvSpPr>
          <p:nvPr/>
        </p:nvSpPr>
        <p:spPr>
          <a:xfrm>
            <a:off x="6674644" y="1283069"/>
            <a:ext cx="4816597" cy="498598"/>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C00000"/>
                </a:solidFill>
                <a:latin typeface="EYInterstate Light" panose="02000506000000020004" pitchFamily="2" charset="0"/>
              </a:rPr>
              <a:t>Arrival and Refreshments</a:t>
            </a:r>
          </a:p>
          <a:p>
            <a:r>
              <a:rPr lang="en-US" dirty="0">
                <a:solidFill>
                  <a:schemeClr val="tx1"/>
                </a:solidFill>
                <a:latin typeface="EYInterstate Light" panose="02000506000000020004" pitchFamily="2" charset="0"/>
              </a:rPr>
              <a:t>8:30-9:00</a:t>
            </a:r>
            <a:endParaRPr lang="en-CA" b="1" dirty="0">
              <a:solidFill>
                <a:schemeClr val="tx1"/>
              </a:solidFill>
              <a:latin typeface="EYInterstate Light" panose="02000506000000020004" pitchFamily="2" charset="0"/>
            </a:endParaRPr>
          </a:p>
        </p:txBody>
      </p:sp>
      <p:sp>
        <p:nvSpPr>
          <p:cNvPr id="26" name="Text Box 2"/>
          <p:cNvSpPr txBox="1">
            <a:spLocks noChangeArrowheads="1"/>
          </p:cNvSpPr>
          <p:nvPr/>
        </p:nvSpPr>
        <p:spPr bwMode="auto">
          <a:xfrm>
            <a:off x="70310" y="-152444"/>
            <a:ext cx="5177741" cy="4086647"/>
          </a:xfrm>
          <a:prstGeom prst="rect">
            <a:avLst/>
          </a:prstGeom>
          <a:noFill/>
          <a:ln w="9525">
            <a:noFill/>
            <a:miter lim="800000"/>
            <a:headEnd/>
            <a:tailEnd/>
          </a:ln>
        </p:spPr>
        <p:txBody>
          <a:bodyPr rot="0" vert="horz" wrap="square" lIns="540000" tIns="0" rIns="540000" bIns="0" anchor="ctr" anchorCtr="0">
            <a:noAutofit/>
          </a:bodyPr>
          <a:lstStyle/>
          <a:p>
            <a:pPr>
              <a:spcBef>
                <a:spcPts val="1800"/>
              </a:spcBef>
              <a:tabLst>
                <a:tab pos="4371975" algn="l"/>
                <a:tab pos="11517313" algn="r"/>
              </a:tabLst>
            </a:pPr>
            <a:r>
              <a:rPr lang="en-CA" sz="3000" b="1" dirty="0">
                <a:solidFill>
                  <a:srgbClr val="FFFFFF"/>
                </a:solidFill>
                <a:effectLst>
                  <a:outerShdw blurRad="38100" dist="38100" dir="2700000" algn="tl">
                    <a:srgbClr val="000000">
                      <a:alpha val="43137"/>
                    </a:srgbClr>
                  </a:outerShdw>
                </a:effectLst>
                <a:latin typeface="EYInterstate" panose="02000503020000020004" pitchFamily="2" charset="0"/>
                <a:ea typeface="Times New Roman" panose="02020603050405020304" pitchFamily="18" charset="0"/>
                <a:cs typeface="Arial" panose="020B0604020202020204" pitchFamily="34" charset="0"/>
              </a:rPr>
              <a:t>Project Polaris HR and Pay Workshop Session </a:t>
            </a:r>
          </a:p>
          <a:p>
            <a:pPr>
              <a:spcBef>
                <a:spcPts val="1800"/>
              </a:spcBef>
              <a:tabLst>
                <a:tab pos="4371975" algn="l"/>
                <a:tab pos="11517313" algn="r"/>
              </a:tabLst>
            </a:pPr>
            <a:r>
              <a:rPr lang="en-CA" sz="2400" b="1" baseline="4000" dirty="0">
                <a:solidFill>
                  <a:srgbClr val="FFFFFF"/>
                </a:solidFill>
                <a:latin typeface="EYInterstate Light" panose="02000506000000020004" pitchFamily="2" charset="0"/>
                <a:ea typeface="Times New Roman" panose="02020603050405020304" pitchFamily="18" charset="0"/>
                <a:cs typeface="Arial" panose="020B0604020202020204" pitchFamily="34" charset="0"/>
              </a:rPr>
              <a:t>Government of Canada</a:t>
            </a:r>
          </a:p>
          <a:p>
            <a:pPr>
              <a:spcBef>
                <a:spcPts val="600"/>
              </a:spcBef>
              <a:tabLst>
                <a:tab pos="4371975" algn="l"/>
                <a:tab pos="11517313" algn="r"/>
              </a:tabLst>
            </a:pPr>
            <a:endParaRPr lang="en-CA" sz="1600" baseline="8000" dirty="0">
              <a:solidFill>
                <a:srgbClr val="FFFFFF"/>
              </a:solidFill>
              <a:latin typeface="EYInterstate Light" panose="02000506000000020004" pitchFamily="2" charset="0"/>
              <a:ea typeface="Times New Roman" panose="02020603050405020304" pitchFamily="18" charset="0"/>
              <a:cs typeface="Arial" panose="020B0604020202020204" pitchFamily="34" charset="0"/>
            </a:endParaRPr>
          </a:p>
        </p:txBody>
      </p:sp>
      <p:sp>
        <p:nvSpPr>
          <p:cNvPr id="42" name="Text Placeholder 5"/>
          <p:cNvSpPr txBox="1">
            <a:spLocks/>
          </p:cNvSpPr>
          <p:nvPr/>
        </p:nvSpPr>
        <p:spPr>
          <a:xfrm>
            <a:off x="6685417" y="5087028"/>
            <a:ext cx="4816597" cy="276999"/>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C00000"/>
                </a:solidFill>
                <a:latin typeface="EYInterstate Light" panose="02000506000000020004" pitchFamily="2" charset="0"/>
              </a:rPr>
              <a:t>Lunch (60 minutes): </a:t>
            </a:r>
            <a:r>
              <a:rPr lang="en-CA" dirty="0">
                <a:solidFill>
                  <a:srgbClr val="C00000"/>
                </a:solidFill>
                <a:latin typeface="EYInterstate Light" panose="02000506000000020004" pitchFamily="2" charset="0"/>
              </a:rPr>
              <a:t>Lunch to be provided </a:t>
            </a:r>
            <a:endParaRPr lang="en-US">
              <a:solidFill>
                <a:srgbClr val="C00000"/>
              </a:solidFill>
              <a:latin typeface="EYInterstate Light" panose="02000506000000020004" pitchFamily="2" charset="0"/>
            </a:endParaRPr>
          </a:p>
        </p:txBody>
      </p:sp>
      <p:pic>
        <p:nvPicPr>
          <p:cNvPr id="45" name="Picture 4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5620" y="5054148"/>
            <a:ext cx="169872" cy="309152"/>
          </a:xfrm>
          <a:prstGeom prst="rect">
            <a:avLst/>
          </a:prstGeom>
        </p:spPr>
      </p:pic>
      <p:sp>
        <p:nvSpPr>
          <p:cNvPr id="46" name="Text Placeholder 5"/>
          <p:cNvSpPr txBox="1">
            <a:spLocks/>
          </p:cNvSpPr>
          <p:nvPr/>
        </p:nvSpPr>
        <p:spPr>
          <a:xfrm>
            <a:off x="6235685" y="6106757"/>
            <a:ext cx="343364" cy="400110"/>
          </a:xfrm>
          <a:prstGeom prst="rect">
            <a:avLst/>
          </a:prstGeom>
        </p:spPr>
        <p:txBody>
          <a:bodyPr wrap="none" anchor="ctr">
            <a:spAutoFit/>
          </a:bodyPr>
          <a:lstStyle>
            <a:lvl1pPr marL="0" indent="0" algn="ctr" defTabSz="914400" rtl="0" eaLnBrk="1" latinLnBrk="0" hangingPunct="1">
              <a:spcBef>
                <a:spcPct val="20000"/>
              </a:spcBef>
              <a:buClr>
                <a:schemeClr val="accent2"/>
              </a:buClr>
              <a:buSzPct val="70000"/>
              <a:buFont typeface="Arial" pitchFamily="34" charset="0"/>
              <a:buNone/>
              <a:defRPr sz="2000" b="0" kern="1200">
                <a:solidFill>
                  <a:schemeClr val="accent1"/>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4B4B4B"/>
                </a:solidFill>
                <a:latin typeface="EYInterstate Light" panose="02000506000000020004" pitchFamily="2" charset="0"/>
              </a:rPr>
              <a:t>7</a:t>
            </a:r>
          </a:p>
        </p:txBody>
      </p:sp>
    </p:spTree>
    <p:extLst>
      <p:ext uri="{BB962C8B-B14F-4D97-AF65-F5344CB8AC3E}">
        <p14:creationId xmlns:p14="http://schemas.microsoft.com/office/powerpoint/2010/main" val="2836302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5" y="659554"/>
            <a:ext cx="8862809"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Payroll and Compensation Advisor: </a:t>
            </a:r>
            <a:r>
              <a:rPr lang="en-CA" sz="2600" i="1" dirty="0" smtClean="0">
                <a:solidFill>
                  <a:srgbClr val="4B4B4B"/>
                </a:solidFill>
                <a:latin typeface="EYInterstate Light" panose="02000506000000020004" pitchFamily="2" charset="0"/>
              </a:rPr>
              <a:t>Pay Employees</a:t>
            </a:r>
            <a:endParaRPr lang="en-CA" sz="2600" i="1" dirty="0">
              <a:solidFill>
                <a:srgbClr val="4B4B4B"/>
              </a:solidFill>
              <a:latin typeface="EYInterstate Light" panose="02000506000000020004" pitchFamily="2" charset="0"/>
            </a:endParaRPr>
          </a:p>
        </p:txBody>
      </p:sp>
      <p:sp>
        <p:nvSpPr>
          <p:cNvPr id="230" name="Text Placeholder 5"/>
          <p:cNvSpPr txBox="1">
            <a:spLocks/>
          </p:cNvSpPr>
          <p:nvPr/>
        </p:nvSpPr>
        <p:spPr>
          <a:xfrm rot="5400000">
            <a:off x="8139459" y="1717381"/>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Areas of Opportunity</a:t>
            </a:r>
          </a:p>
        </p:txBody>
      </p:sp>
      <p:sp>
        <p:nvSpPr>
          <p:cNvPr id="232" name="Text Placeholder 5"/>
          <p:cNvSpPr txBox="1">
            <a:spLocks/>
          </p:cNvSpPr>
          <p:nvPr/>
        </p:nvSpPr>
        <p:spPr>
          <a:xfrm rot="5400000">
            <a:off x="8139459" y="2709376"/>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Moments</a:t>
            </a:r>
            <a:br>
              <a:rPr lang="en-US" sz="1050" b="1" dirty="0">
                <a:solidFill>
                  <a:srgbClr val="000000"/>
                </a:solidFill>
                <a:latin typeface="EYInterstate Light" panose="02000506000000020004" pitchFamily="2" charset="0"/>
              </a:rPr>
            </a:br>
            <a:r>
              <a:rPr lang="en-US" sz="1050" b="1" dirty="0">
                <a:solidFill>
                  <a:srgbClr val="000000"/>
                </a:solidFill>
                <a:latin typeface="EYInterstate Light" panose="02000506000000020004" pitchFamily="2" charset="0"/>
              </a:rPr>
              <a:t>That Matter</a:t>
            </a:r>
          </a:p>
        </p:txBody>
      </p:sp>
      <p:sp>
        <p:nvSpPr>
          <p:cNvPr id="233" name="Text Placeholder 5"/>
          <p:cNvSpPr txBox="1">
            <a:spLocks/>
          </p:cNvSpPr>
          <p:nvPr/>
        </p:nvSpPr>
        <p:spPr>
          <a:xfrm rot="5400000">
            <a:off x="8054820" y="4104158"/>
            <a:ext cx="1214070" cy="261610"/>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Enablers</a:t>
            </a:r>
          </a:p>
        </p:txBody>
      </p:sp>
      <p:sp>
        <p:nvSpPr>
          <p:cNvPr id="197" name="TextBox 196"/>
          <p:cNvSpPr txBox="1"/>
          <p:nvPr/>
        </p:nvSpPr>
        <p:spPr>
          <a:xfrm>
            <a:off x="5573439" y="2215976"/>
            <a:ext cx="434126"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200" name="TextBox 199"/>
          <p:cNvSpPr txBox="1"/>
          <p:nvPr/>
        </p:nvSpPr>
        <p:spPr>
          <a:xfrm>
            <a:off x="5632217" y="2609348"/>
            <a:ext cx="2569569" cy="904863"/>
          </a:xfrm>
          <a:prstGeom prst="rect">
            <a:avLst/>
          </a:prstGeom>
          <a:noFill/>
        </p:spPr>
        <p:txBody>
          <a:bodyPr wrap="square" lIns="108000" rIns="108000" rtlCol="0" anchor="t">
            <a:spAutoFit/>
          </a:bodyPr>
          <a:lstStyle/>
          <a:p>
            <a:pPr algn="ctr">
              <a:lnSpc>
                <a:spcPct val="120000"/>
              </a:lnSpc>
            </a:pPr>
            <a:r>
              <a:rPr lang="en-CA" sz="1100" b="1" dirty="0">
                <a:solidFill>
                  <a:srgbClr val="C0C0C0">
                    <a:lumMod val="10000"/>
                  </a:srgbClr>
                </a:solidFill>
              </a:rPr>
              <a:t>“</a:t>
            </a:r>
            <a:r>
              <a:rPr lang="en-US" sz="1100" b="1" dirty="0">
                <a:solidFill>
                  <a:srgbClr val="C0C0C0">
                    <a:lumMod val="10000"/>
                  </a:srgbClr>
                </a:solidFill>
              </a:rPr>
              <a:t>I </a:t>
            </a:r>
            <a:r>
              <a:rPr lang="en-US" sz="1100" b="1" dirty="0" smtClean="0">
                <a:solidFill>
                  <a:srgbClr val="C0C0C0">
                    <a:lumMod val="10000"/>
                  </a:srgbClr>
                </a:solidFill>
              </a:rPr>
              <a:t>am easily able to run pay cycles (on / off cycles) as all tasks are automated”</a:t>
            </a:r>
            <a:endParaRPr lang="en-CA" sz="1100" b="1" dirty="0">
              <a:solidFill>
                <a:srgbClr val="C0C0C0">
                  <a:lumMod val="10000"/>
                </a:srgbClr>
              </a:solidFill>
            </a:endParaRPr>
          </a:p>
          <a:p>
            <a:pPr>
              <a:lnSpc>
                <a:spcPct val="120000"/>
              </a:lnSpc>
            </a:pPr>
            <a:r>
              <a:rPr lang="en-CA" sz="1100" i="1" spc="-30" dirty="0" smtClean="0">
                <a:solidFill>
                  <a:srgbClr val="000000"/>
                </a:solidFill>
                <a:latin typeface="EYInterstate Light" panose="02000506000000020004" pitchFamily="2" charset="0"/>
              </a:rPr>
              <a:t> </a:t>
            </a:r>
            <a:endParaRPr lang="en-CA" sz="1100" i="1" cap="all" dirty="0">
              <a:solidFill>
                <a:srgbClr val="969696"/>
              </a:solidFill>
              <a:latin typeface="EYInterstate Light" panose="02000506000000020004" pitchFamily="2" charset="0"/>
            </a:endParaRPr>
          </a:p>
        </p:txBody>
      </p:sp>
      <p:cxnSp>
        <p:nvCxnSpPr>
          <p:cNvPr id="203" name="Straight Connector 202"/>
          <p:cNvCxnSpPr/>
          <p:nvPr/>
        </p:nvCxnSpPr>
        <p:spPr>
          <a:xfrm>
            <a:off x="6004620" y="2465056"/>
            <a:ext cx="2218001"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2699283" y="2215976"/>
            <a:ext cx="434126"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219" name="TextBox 218"/>
          <p:cNvSpPr txBox="1"/>
          <p:nvPr/>
        </p:nvSpPr>
        <p:spPr>
          <a:xfrm>
            <a:off x="2758061" y="2609348"/>
            <a:ext cx="2569569" cy="904863"/>
          </a:xfrm>
          <a:prstGeom prst="rect">
            <a:avLst/>
          </a:prstGeom>
          <a:noFill/>
        </p:spPr>
        <p:txBody>
          <a:bodyPr wrap="square" lIns="108000" rIns="108000" rtlCol="0" anchor="t">
            <a:spAutoFit/>
          </a:bodyPr>
          <a:lstStyle/>
          <a:p>
            <a:pPr algn="ctr">
              <a:lnSpc>
                <a:spcPct val="120000"/>
              </a:lnSpc>
            </a:pPr>
            <a:r>
              <a:rPr lang="en-US" sz="1100" b="1" dirty="0"/>
              <a:t>“</a:t>
            </a:r>
            <a:r>
              <a:rPr lang="en-US" sz="1100" b="1"/>
              <a:t>I </a:t>
            </a:r>
            <a:r>
              <a:rPr lang="en-US" sz="1100" b="1" dirty="0"/>
              <a:t>have the ability to communicate with confidence that we’re paying fairly and have the analytics to back </a:t>
            </a:r>
            <a:r>
              <a:rPr lang="en-US" sz="1100" b="1"/>
              <a:t>me up” </a:t>
            </a:r>
            <a:endParaRPr lang="en-CA" sz="1100" i="1" cap="all" dirty="0">
              <a:solidFill>
                <a:srgbClr val="969696"/>
              </a:solidFill>
              <a:latin typeface="EYInterstate Light" panose="02000506000000020004" pitchFamily="2" charset="0"/>
            </a:endParaRPr>
          </a:p>
        </p:txBody>
      </p:sp>
      <p:cxnSp>
        <p:nvCxnSpPr>
          <p:cNvPr id="220" name="Straight Connector 219"/>
          <p:cNvCxnSpPr/>
          <p:nvPr/>
        </p:nvCxnSpPr>
        <p:spPr>
          <a:xfrm>
            <a:off x="3130463" y="2465056"/>
            <a:ext cx="2218001"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8411299" y="1277848"/>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40" name="Rectangle 239"/>
          <p:cNvSpPr/>
          <p:nvPr/>
        </p:nvSpPr>
        <p:spPr>
          <a:xfrm>
            <a:off x="2764580" y="3645639"/>
            <a:ext cx="2485644" cy="1315745"/>
          </a:xfrm>
          <a:prstGeom prst="rect">
            <a:avLst/>
          </a:prstGeom>
        </p:spPr>
        <p:txBody>
          <a:bodyPr wrap="square">
            <a:spAutoFit/>
          </a:bodyPr>
          <a:lstStyle/>
          <a:p>
            <a:pPr>
              <a:lnSpc>
                <a:spcPct val="90000"/>
              </a:lnSpc>
              <a:spcBef>
                <a:spcPts val="300"/>
              </a:spcBef>
              <a:buClr>
                <a:srgbClr val="E60F2D"/>
              </a:buClr>
              <a:buSzPct val="60000"/>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Calibration</a:t>
            </a:r>
            <a:r>
              <a:rPr lang="en-US" sz="1000">
                <a:solidFill>
                  <a:srgbClr val="000000"/>
                </a:solidFill>
                <a:latin typeface="EYInterstate Light" panose="02000506000000020004" pitchFamily="2" charset="0"/>
                <a:cs typeface="Arial" pitchFamily="34" charset="0"/>
              </a:rPr>
              <a:t> process </a:t>
            </a:r>
            <a:r>
              <a:rPr lang="en-US" sz="1000" dirty="0">
                <a:solidFill>
                  <a:srgbClr val="000000"/>
                </a:solidFill>
                <a:latin typeface="EYInterstate Light" panose="02000506000000020004" pitchFamily="2" charset="0"/>
                <a:cs typeface="Arial" pitchFamily="34" charset="0"/>
              </a:rPr>
              <a:t>in</a:t>
            </a:r>
            <a:r>
              <a:rPr lang="en-US" sz="1000">
                <a:solidFill>
                  <a:srgbClr val="000000"/>
                </a:solidFill>
                <a:latin typeface="EYInterstate Light" panose="02000506000000020004" pitchFamily="2" charset="0"/>
                <a:cs typeface="Arial" pitchFamily="34" charset="0"/>
              </a:rPr>
              <a:t> a system ensures the </a:t>
            </a:r>
            <a:r>
              <a:rPr lang="en-US" sz="1000" dirty="0">
                <a:solidFill>
                  <a:srgbClr val="000000"/>
                </a:solidFill>
                <a:latin typeface="EYInterstate Light" panose="02000506000000020004" pitchFamily="2" charset="0"/>
                <a:cs typeface="Arial" pitchFamily="34" charset="0"/>
              </a:rPr>
              <a:t>performance</a:t>
            </a:r>
            <a:r>
              <a:rPr lang="en-US" sz="1000">
                <a:solidFill>
                  <a:srgbClr val="000000"/>
                </a:solidFill>
                <a:latin typeface="EYInterstate Light" panose="02000506000000020004" pitchFamily="2" charset="0"/>
                <a:cs typeface="Arial" pitchFamily="34" charset="0"/>
              </a:rPr>
              <a:t> management process is much smoother/ effective </a:t>
            </a: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Data captured online enables the analysis of trends</a:t>
            </a:r>
            <a:endParaRPr lang="en-CA" sz="1000" dirty="0">
              <a:solidFill>
                <a:srgbClr val="000000"/>
              </a:solidFill>
              <a:latin typeface="EYInterstate Light" panose="02000506000000020004" pitchFamily="2" charset="0"/>
              <a:cs typeface="Arial" pitchFamily="34" charset="0"/>
            </a:endParaRPr>
          </a:p>
        </p:txBody>
      </p:sp>
      <p:sp>
        <p:nvSpPr>
          <p:cNvPr id="241" name="Rectangle 240"/>
          <p:cNvSpPr/>
          <p:nvPr/>
        </p:nvSpPr>
        <p:spPr>
          <a:xfrm>
            <a:off x="5632217" y="3645639"/>
            <a:ext cx="2485644" cy="1508105"/>
          </a:xfrm>
          <a:prstGeom prst="rect">
            <a:avLst/>
          </a:prstGeom>
        </p:spPr>
        <p:txBody>
          <a:bodyPr wrap="square">
            <a:spAutoFit/>
          </a:bodyPr>
          <a:lstStyle/>
          <a:p>
            <a:pPr marL="158750" indent="-158750">
              <a:lnSpc>
                <a:spcPct val="90000"/>
              </a:lnSpc>
              <a:spcBef>
                <a:spcPts val="300"/>
              </a:spcBef>
              <a:buClr>
                <a:srgbClr val="E60F2D"/>
              </a:buClr>
              <a:buSzPct val="60000"/>
              <a:buFont typeface="Arial" pitchFamily="34" charset="0"/>
              <a:buChar char="►"/>
              <a:defRPr/>
            </a:pPr>
            <a:endParaRPr lang="en-US" sz="1000" dirty="0" smtClean="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smtClean="0">
                <a:solidFill>
                  <a:srgbClr val="000000"/>
                </a:solidFill>
                <a:latin typeface="EYInterstate Light" panose="02000506000000020004" pitchFamily="2" charset="0"/>
                <a:cs typeface="Arial" pitchFamily="34" charset="0"/>
              </a:rPr>
              <a:t>Clear </a:t>
            </a:r>
            <a:r>
              <a:rPr lang="en-US" sz="1000" dirty="0">
                <a:solidFill>
                  <a:srgbClr val="000000"/>
                </a:solidFill>
                <a:latin typeface="EYInterstate Light" panose="02000506000000020004" pitchFamily="2" charset="0"/>
                <a:cs typeface="Arial" pitchFamily="34" charset="0"/>
              </a:rPr>
              <a:t>procedures and automation of tasks allows for more time to be spent on data mining, reporting, and exception reviews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Logical workflow allows for clear audit trails within the system</a:t>
            </a:r>
          </a:p>
          <a:p>
            <a:pPr marL="171450" indent="-171450">
              <a:spcBef>
                <a:spcPts val="300"/>
              </a:spcBef>
              <a:spcAft>
                <a:spcPts val="300"/>
              </a:spcAft>
              <a:buFont typeface="Arial" panose="020B0604020202020204" pitchFamily="34" charset="0"/>
              <a:buChar char="•"/>
            </a:pPr>
            <a:endParaRPr lang="en-US" sz="1000" dirty="0">
              <a:solidFill>
                <a:srgbClr val="D0DCDF">
                  <a:lumMod val="10000"/>
                </a:srgbClr>
              </a:solidFill>
            </a:endParaRPr>
          </a:p>
        </p:txBody>
      </p:sp>
      <p:cxnSp>
        <p:nvCxnSpPr>
          <p:cNvPr id="243" name="Straight Connector 242"/>
          <p:cNvCxnSpPr/>
          <p:nvPr/>
        </p:nvCxnSpPr>
        <p:spPr>
          <a:xfrm flipV="1">
            <a:off x="5520386" y="1277848"/>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7" name="Group 1"/>
          <p:cNvGrpSpPr/>
          <p:nvPr/>
        </p:nvGrpSpPr>
        <p:grpSpPr>
          <a:xfrm>
            <a:off x="2717791" y="1384794"/>
            <a:ext cx="2748414" cy="646331"/>
            <a:chOff x="1970198" y="1351686"/>
            <a:chExt cx="3167242" cy="646331"/>
          </a:xfrm>
        </p:grpSpPr>
        <p:sp>
          <p:nvSpPr>
            <p:cNvPr id="248" name="Rectangle 2"/>
            <p:cNvSpPr/>
            <p:nvPr/>
          </p:nvSpPr>
          <p:spPr>
            <a:xfrm>
              <a:off x="1970198" y="1351686"/>
              <a:ext cx="1683140" cy="507831"/>
            </a:xfrm>
            <a:prstGeom prst="rect">
              <a:avLst/>
            </a:prstGeom>
          </p:spPr>
          <p:txBody>
            <a:bodyPr wrap="square">
              <a:spAutoFit/>
            </a:bodyPr>
            <a:lstStyle/>
            <a:p>
              <a:pPr algn="ctr"/>
              <a:r>
                <a:rPr lang="en-US" sz="900" i="1" dirty="0" smtClean="0">
                  <a:solidFill>
                    <a:srgbClr val="000000"/>
                  </a:solidFill>
                  <a:latin typeface="EYInterstate Light" panose="02000506000000020004" pitchFamily="2" charset="0"/>
                  <a:cs typeface="Arial" pitchFamily="34" charset="0"/>
                </a:rPr>
                <a:t>Employees complain about internal equity and pay rules.</a:t>
              </a:r>
              <a:endParaRPr lang="en-US" sz="900" i="1" dirty="0">
                <a:solidFill>
                  <a:srgbClr val="000000"/>
                </a:solidFill>
                <a:latin typeface="EYInterstate Light" panose="02000506000000020004" pitchFamily="2" charset="0"/>
                <a:cs typeface="Arial" pitchFamily="34" charset="0"/>
              </a:endParaRPr>
            </a:p>
          </p:txBody>
        </p:sp>
        <p:sp>
          <p:nvSpPr>
            <p:cNvPr id="249" name="Rectangle 3"/>
            <p:cNvSpPr/>
            <p:nvPr/>
          </p:nvSpPr>
          <p:spPr>
            <a:xfrm>
              <a:off x="3651576" y="1351686"/>
              <a:ext cx="1485864" cy="646331"/>
            </a:xfrm>
            <a:prstGeom prst="rect">
              <a:avLst/>
            </a:prstGeom>
          </p:spPr>
          <p:txBody>
            <a:bodyPr wrap="square">
              <a:spAutoFit/>
            </a:bodyPr>
            <a:lstStyle/>
            <a:p>
              <a:pPr algn="ctr"/>
              <a:r>
                <a:rPr lang="en-US" sz="900" i="1" dirty="0" smtClean="0">
                  <a:solidFill>
                    <a:srgbClr val="000000"/>
                  </a:solidFill>
                  <a:latin typeface="EYInterstate Light" panose="02000506000000020004" pitchFamily="2" charset="0"/>
                  <a:cs typeface="Arial" pitchFamily="34" charset="0"/>
                </a:rPr>
                <a:t>New hires are demanding higher salaries than longer term employees. </a:t>
              </a:r>
              <a:endParaRPr lang="en-US" sz="900" i="1" dirty="0">
                <a:solidFill>
                  <a:srgbClr val="000000"/>
                </a:solidFill>
                <a:latin typeface="EYInterstate Light" panose="02000506000000020004" pitchFamily="2" charset="0"/>
                <a:cs typeface="Arial" pitchFamily="34" charset="0"/>
              </a:endParaRPr>
            </a:p>
          </p:txBody>
        </p:sp>
      </p:grpSp>
      <p:grpSp>
        <p:nvGrpSpPr>
          <p:cNvPr id="250" name="Group 249"/>
          <p:cNvGrpSpPr/>
          <p:nvPr/>
        </p:nvGrpSpPr>
        <p:grpSpPr>
          <a:xfrm>
            <a:off x="5649522" y="1384794"/>
            <a:ext cx="2660573" cy="646331"/>
            <a:chOff x="2110583" y="1351686"/>
            <a:chExt cx="3066015" cy="646331"/>
          </a:xfrm>
        </p:grpSpPr>
        <p:sp>
          <p:nvSpPr>
            <p:cNvPr id="251" name="Rectangle 250"/>
            <p:cNvSpPr/>
            <p:nvPr/>
          </p:nvSpPr>
          <p:spPr>
            <a:xfrm>
              <a:off x="2110583" y="1351686"/>
              <a:ext cx="1501832" cy="507831"/>
            </a:xfrm>
            <a:prstGeom prst="rect">
              <a:avLst/>
            </a:prstGeom>
          </p:spPr>
          <p:txBody>
            <a:bodyPr wrap="square">
              <a:spAutoFit/>
            </a:bodyPr>
            <a:lstStyle/>
            <a:p>
              <a:pPr algn="ctr">
                <a:defRPr/>
              </a:pPr>
              <a:r>
                <a:rPr lang="en-US" sz="900" i="1" dirty="0">
                  <a:solidFill>
                    <a:srgbClr val="000000"/>
                  </a:solidFill>
                  <a:latin typeface="EYInterstate Light" panose="02000506000000020004" pitchFamily="2" charset="0"/>
                  <a:cs typeface="Arial" pitchFamily="34" charset="0"/>
                </a:rPr>
                <a:t>The workflow process for approvals causes off-cycle payments</a:t>
              </a:r>
            </a:p>
          </p:txBody>
        </p:sp>
        <p:sp>
          <p:nvSpPr>
            <p:cNvPr id="252" name="Rectangle 251"/>
            <p:cNvSpPr/>
            <p:nvPr/>
          </p:nvSpPr>
          <p:spPr>
            <a:xfrm>
              <a:off x="3612415" y="1351686"/>
              <a:ext cx="1564183" cy="646331"/>
            </a:xfrm>
            <a:prstGeom prst="rect">
              <a:avLst/>
            </a:prstGeom>
          </p:spPr>
          <p:txBody>
            <a:bodyPr wrap="square">
              <a:spAutoFit/>
            </a:bodyPr>
            <a:lstStyle/>
            <a:p>
              <a:pPr algn="ctr">
                <a:defRPr/>
              </a:pPr>
              <a:r>
                <a:rPr lang="en-US" sz="900" i="1" dirty="0">
                  <a:solidFill>
                    <a:srgbClr val="000000"/>
                  </a:solidFill>
                  <a:latin typeface="EYInterstate Light" panose="02000506000000020004" pitchFamily="2" charset="0"/>
                  <a:cs typeface="Arial" pitchFamily="34" charset="0"/>
                </a:rPr>
                <a:t>Time entry and approval is not captured electronically</a:t>
              </a:r>
            </a:p>
          </p:txBody>
        </p:sp>
      </p:grpSp>
      <p:grpSp>
        <p:nvGrpSpPr>
          <p:cNvPr id="18" name="Group 17"/>
          <p:cNvGrpSpPr/>
          <p:nvPr/>
        </p:nvGrpSpPr>
        <p:grpSpPr>
          <a:xfrm>
            <a:off x="1838723" y="1304009"/>
            <a:ext cx="357986" cy="5100466"/>
            <a:chOff x="1230560" y="1304009"/>
            <a:chExt cx="357986" cy="5100466"/>
          </a:xfrm>
        </p:grpSpPr>
        <p:sp>
          <p:nvSpPr>
            <p:cNvPr id="95" name="Freeform 903"/>
            <p:cNvSpPr>
              <a:spLocks noEditPoints="1"/>
            </p:cNvSpPr>
            <p:nvPr/>
          </p:nvSpPr>
          <p:spPr bwMode="auto">
            <a:xfrm>
              <a:off x="1312486" y="1304009"/>
              <a:ext cx="276060" cy="27525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6" name="Freeform 904"/>
            <p:cNvSpPr>
              <a:spLocks noEditPoints="1"/>
            </p:cNvSpPr>
            <p:nvPr/>
          </p:nvSpPr>
          <p:spPr bwMode="auto">
            <a:xfrm>
              <a:off x="1364298" y="1364726"/>
              <a:ext cx="173246" cy="140054"/>
            </a:xfrm>
            <a:custGeom>
              <a:avLst/>
              <a:gdLst>
                <a:gd name="T0" fmla="*/ 170 w 321"/>
                <a:gd name="T1" fmla="*/ 132 h 260"/>
                <a:gd name="T2" fmla="*/ 138 w 321"/>
                <a:gd name="T3" fmla="*/ 132 h 260"/>
                <a:gd name="T4" fmla="*/ 138 w 321"/>
                <a:gd name="T5" fmla="*/ 100 h 260"/>
                <a:gd name="T6" fmla="*/ 128 w 321"/>
                <a:gd name="T7" fmla="*/ 89 h 260"/>
                <a:gd name="T8" fmla="*/ 53 w 321"/>
                <a:gd name="T9" fmla="*/ 89 h 260"/>
                <a:gd name="T10" fmla="*/ 42 w 321"/>
                <a:gd name="T11" fmla="*/ 100 h 260"/>
                <a:gd name="T12" fmla="*/ 42 w 321"/>
                <a:gd name="T13" fmla="*/ 132 h 260"/>
                <a:gd name="T14" fmla="*/ 10 w 321"/>
                <a:gd name="T15" fmla="*/ 132 h 260"/>
                <a:gd name="T16" fmla="*/ 0 w 321"/>
                <a:gd name="T17" fmla="*/ 143 h 260"/>
                <a:gd name="T18" fmla="*/ 0 w 321"/>
                <a:gd name="T19" fmla="*/ 249 h 260"/>
                <a:gd name="T20" fmla="*/ 10 w 321"/>
                <a:gd name="T21" fmla="*/ 260 h 260"/>
                <a:gd name="T22" fmla="*/ 170 w 321"/>
                <a:gd name="T23" fmla="*/ 260 h 260"/>
                <a:gd name="T24" fmla="*/ 181 w 321"/>
                <a:gd name="T25" fmla="*/ 249 h 260"/>
                <a:gd name="T26" fmla="*/ 181 w 321"/>
                <a:gd name="T27" fmla="*/ 143 h 260"/>
                <a:gd name="T28" fmla="*/ 170 w 321"/>
                <a:gd name="T29" fmla="*/ 132 h 260"/>
                <a:gd name="T30" fmla="*/ 64 w 321"/>
                <a:gd name="T31" fmla="*/ 153 h 260"/>
                <a:gd name="T32" fmla="*/ 117 w 321"/>
                <a:gd name="T33" fmla="*/ 153 h 260"/>
                <a:gd name="T34" fmla="*/ 117 w 321"/>
                <a:gd name="T35" fmla="*/ 239 h 260"/>
                <a:gd name="T36" fmla="*/ 64 w 321"/>
                <a:gd name="T37" fmla="*/ 239 h 260"/>
                <a:gd name="T38" fmla="*/ 64 w 321"/>
                <a:gd name="T39" fmla="*/ 153 h 260"/>
                <a:gd name="T40" fmla="*/ 117 w 321"/>
                <a:gd name="T41" fmla="*/ 111 h 260"/>
                <a:gd name="T42" fmla="*/ 117 w 321"/>
                <a:gd name="T43" fmla="*/ 132 h 260"/>
                <a:gd name="T44" fmla="*/ 64 w 321"/>
                <a:gd name="T45" fmla="*/ 132 h 260"/>
                <a:gd name="T46" fmla="*/ 64 w 321"/>
                <a:gd name="T47" fmla="*/ 111 h 260"/>
                <a:gd name="T48" fmla="*/ 117 w 321"/>
                <a:gd name="T49" fmla="*/ 111 h 260"/>
                <a:gd name="T50" fmla="*/ 21 w 321"/>
                <a:gd name="T51" fmla="*/ 153 h 260"/>
                <a:gd name="T52" fmla="*/ 42 w 321"/>
                <a:gd name="T53" fmla="*/ 153 h 260"/>
                <a:gd name="T54" fmla="*/ 42 w 321"/>
                <a:gd name="T55" fmla="*/ 239 h 260"/>
                <a:gd name="T56" fmla="*/ 21 w 321"/>
                <a:gd name="T57" fmla="*/ 239 h 260"/>
                <a:gd name="T58" fmla="*/ 21 w 321"/>
                <a:gd name="T59" fmla="*/ 153 h 260"/>
                <a:gd name="T60" fmla="*/ 160 w 321"/>
                <a:gd name="T61" fmla="*/ 239 h 260"/>
                <a:gd name="T62" fmla="*/ 138 w 321"/>
                <a:gd name="T63" fmla="*/ 239 h 260"/>
                <a:gd name="T64" fmla="*/ 138 w 321"/>
                <a:gd name="T65" fmla="*/ 153 h 260"/>
                <a:gd name="T66" fmla="*/ 160 w 321"/>
                <a:gd name="T67" fmla="*/ 153 h 260"/>
                <a:gd name="T68" fmla="*/ 160 w 321"/>
                <a:gd name="T69" fmla="*/ 239 h 260"/>
                <a:gd name="T70" fmla="*/ 317 w 321"/>
                <a:gd name="T71" fmla="*/ 146 h 260"/>
                <a:gd name="T72" fmla="*/ 266 w 321"/>
                <a:gd name="T73" fmla="*/ 96 h 260"/>
                <a:gd name="T74" fmla="*/ 278 w 321"/>
                <a:gd name="T75" fmla="*/ 61 h 260"/>
                <a:gd name="T76" fmla="*/ 260 w 321"/>
                <a:gd name="T77" fmla="*/ 18 h 260"/>
                <a:gd name="T78" fmla="*/ 217 w 321"/>
                <a:gd name="T79" fmla="*/ 0 h 260"/>
                <a:gd name="T80" fmla="*/ 173 w 321"/>
                <a:gd name="T81" fmla="*/ 18 h 260"/>
                <a:gd name="T82" fmla="*/ 156 w 321"/>
                <a:gd name="T83" fmla="*/ 61 h 260"/>
                <a:gd name="T84" fmla="*/ 173 w 321"/>
                <a:gd name="T85" fmla="*/ 104 h 260"/>
                <a:gd name="T86" fmla="*/ 217 w 321"/>
                <a:gd name="T87" fmla="*/ 122 h 260"/>
                <a:gd name="T88" fmla="*/ 251 w 321"/>
                <a:gd name="T89" fmla="*/ 111 h 260"/>
                <a:gd name="T90" fmla="*/ 301 w 321"/>
                <a:gd name="T91" fmla="*/ 161 h 260"/>
                <a:gd name="T92" fmla="*/ 309 w 321"/>
                <a:gd name="T93" fmla="*/ 164 h 260"/>
                <a:gd name="T94" fmla="*/ 317 w 321"/>
                <a:gd name="T95" fmla="*/ 161 h 260"/>
                <a:gd name="T96" fmla="*/ 317 w 321"/>
                <a:gd name="T97" fmla="*/ 146 h 260"/>
                <a:gd name="T98" fmla="*/ 189 w 321"/>
                <a:gd name="T99" fmla="*/ 89 h 260"/>
                <a:gd name="T100" fmla="*/ 189 w 321"/>
                <a:gd name="T101" fmla="*/ 33 h 260"/>
                <a:gd name="T102" fmla="*/ 217 w 321"/>
                <a:gd name="T103" fmla="*/ 21 h 260"/>
                <a:gd name="T104" fmla="*/ 245 w 321"/>
                <a:gd name="T105" fmla="*/ 33 h 260"/>
                <a:gd name="T106" fmla="*/ 256 w 321"/>
                <a:gd name="T107" fmla="*/ 61 h 260"/>
                <a:gd name="T108" fmla="*/ 245 w 321"/>
                <a:gd name="T109" fmla="*/ 89 h 260"/>
                <a:gd name="T110" fmla="*/ 189 w 321"/>
                <a:gd name="T111" fmla="*/ 8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1" h="260">
                  <a:moveTo>
                    <a:pt x="170" y="132"/>
                  </a:moveTo>
                  <a:cubicBezTo>
                    <a:pt x="138" y="132"/>
                    <a:pt x="138" y="132"/>
                    <a:pt x="138" y="132"/>
                  </a:cubicBezTo>
                  <a:cubicBezTo>
                    <a:pt x="138" y="100"/>
                    <a:pt x="138" y="100"/>
                    <a:pt x="138" y="100"/>
                  </a:cubicBezTo>
                  <a:cubicBezTo>
                    <a:pt x="138" y="94"/>
                    <a:pt x="134" y="89"/>
                    <a:pt x="128" y="89"/>
                  </a:cubicBezTo>
                  <a:cubicBezTo>
                    <a:pt x="53" y="89"/>
                    <a:pt x="53" y="89"/>
                    <a:pt x="53" y="89"/>
                  </a:cubicBezTo>
                  <a:cubicBezTo>
                    <a:pt x="47" y="89"/>
                    <a:pt x="42" y="94"/>
                    <a:pt x="42" y="100"/>
                  </a:cubicBezTo>
                  <a:cubicBezTo>
                    <a:pt x="42" y="132"/>
                    <a:pt x="42" y="132"/>
                    <a:pt x="42" y="132"/>
                  </a:cubicBezTo>
                  <a:cubicBezTo>
                    <a:pt x="10" y="132"/>
                    <a:pt x="10" y="132"/>
                    <a:pt x="10" y="132"/>
                  </a:cubicBezTo>
                  <a:cubicBezTo>
                    <a:pt x="4" y="132"/>
                    <a:pt x="0" y="137"/>
                    <a:pt x="0" y="143"/>
                  </a:cubicBezTo>
                  <a:cubicBezTo>
                    <a:pt x="0" y="249"/>
                    <a:pt x="0" y="249"/>
                    <a:pt x="0" y="249"/>
                  </a:cubicBezTo>
                  <a:cubicBezTo>
                    <a:pt x="0" y="255"/>
                    <a:pt x="4" y="260"/>
                    <a:pt x="10" y="260"/>
                  </a:cubicBezTo>
                  <a:cubicBezTo>
                    <a:pt x="170" y="260"/>
                    <a:pt x="170" y="260"/>
                    <a:pt x="170" y="260"/>
                  </a:cubicBezTo>
                  <a:cubicBezTo>
                    <a:pt x="176" y="260"/>
                    <a:pt x="181" y="255"/>
                    <a:pt x="181" y="249"/>
                  </a:cubicBezTo>
                  <a:cubicBezTo>
                    <a:pt x="181" y="143"/>
                    <a:pt x="181" y="143"/>
                    <a:pt x="181" y="143"/>
                  </a:cubicBezTo>
                  <a:cubicBezTo>
                    <a:pt x="181" y="137"/>
                    <a:pt x="176" y="132"/>
                    <a:pt x="170" y="132"/>
                  </a:cubicBezTo>
                  <a:close/>
                  <a:moveTo>
                    <a:pt x="64" y="153"/>
                  </a:moveTo>
                  <a:cubicBezTo>
                    <a:pt x="117" y="153"/>
                    <a:pt x="117" y="153"/>
                    <a:pt x="117" y="153"/>
                  </a:cubicBezTo>
                  <a:cubicBezTo>
                    <a:pt x="117" y="239"/>
                    <a:pt x="117" y="239"/>
                    <a:pt x="117" y="239"/>
                  </a:cubicBezTo>
                  <a:cubicBezTo>
                    <a:pt x="64" y="239"/>
                    <a:pt x="64" y="239"/>
                    <a:pt x="64" y="239"/>
                  </a:cubicBezTo>
                  <a:lnTo>
                    <a:pt x="64" y="153"/>
                  </a:lnTo>
                  <a:close/>
                  <a:moveTo>
                    <a:pt x="117" y="111"/>
                  </a:moveTo>
                  <a:cubicBezTo>
                    <a:pt x="117" y="132"/>
                    <a:pt x="117" y="132"/>
                    <a:pt x="117" y="132"/>
                  </a:cubicBezTo>
                  <a:cubicBezTo>
                    <a:pt x="64" y="132"/>
                    <a:pt x="64" y="132"/>
                    <a:pt x="64" y="132"/>
                  </a:cubicBezTo>
                  <a:cubicBezTo>
                    <a:pt x="64" y="111"/>
                    <a:pt x="64" y="111"/>
                    <a:pt x="64" y="111"/>
                  </a:cubicBezTo>
                  <a:lnTo>
                    <a:pt x="117" y="111"/>
                  </a:lnTo>
                  <a:close/>
                  <a:moveTo>
                    <a:pt x="21" y="153"/>
                  </a:moveTo>
                  <a:cubicBezTo>
                    <a:pt x="42" y="153"/>
                    <a:pt x="42" y="153"/>
                    <a:pt x="42" y="153"/>
                  </a:cubicBezTo>
                  <a:cubicBezTo>
                    <a:pt x="42" y="239"/>
                    <a:pt x="42" y="239"/>
                    <a:pt x="42" y="239"/>
                  </a:cubicBezTo>
                  <a:cubicBezTo>
                    <a:pt x="21" y="239"/>
                    <a:pt x="21" y="239"/>
                    <a:pt x="21" y="239"/>
                  </a:cubicBezTo>
                  <a:lnTo>
                    <a:pt x="21" y="153"/>
                  </a:lnTo>
                  <a:close/>
                  <a:moveTo>
                    <a:pt x="160" y="239"/>
                  </a:moveTo>
                  <a:cubicBezTo>
                    <a:pt x="138" y="239"/>
                    <a:pt x="138" y="239"/>
                    <a:pt x="138" y="239"/>
                  </a:cubicBezTo>
                  <a:cubicBezTo>
                    <a:pt x="138" y="153"/>
                    <a:pt x="138" y="153"/>
                    <a:pt x="138" y="153"/>
                  </a:cubicBezTo>
                  <a:cubicBezTo>
                    <a:pt x="160" y="153"/>
                    <a:pt x="160" y="153"/>
                    <a:pt x="160" y="153"/>
                  </a:cubicBezTo>
                  <a:lnTo>
                    <a:pt x="160" y="239"/>
                  </a:lnTo>
                  <a:close/>
                  <a:moveTo>
                    <a:pt x="317" y="146"/>
                  </a:moveTo>
                  <a:cubicBezTo>
                    <a:pt x="266" y="96"/>
                    <a:pt x="266" y="96"/>
                    <a:pt x="266" y="96"/>
                  </a:cubicBezTo>
                  <a:cubicBezTo>
                    <a:pt x="274" y="86"/>
                    <a:pt x="278" y="74"/>
                    <a:pt x="278" y="61"/>
                  </a:cubicBezTo>
                  <a:cubicBezTo>
                    <a:pt x="278" y="45"/>
                    <a:pt x="271" y="29"/>
                    <a:pt x="260" y="18"/>
                  </a:cubicBezTo>
                  <a:cubicBezTo>
                    <a:pt x="248" y="6"/>
                    <a:pt x="233" y="0"/>
                    <a:pt x="217" y="0"/>
                  </a:cubicBezTo>
                  <a:cubicBezTo>
                    <a:pt x="200" y="0"/>
                    <a:pt x="185" y="6"/>
                    <a:pt x="173" y="18"/>
                  </a:cubicBezTo>
                  <a:cubicBezTo>
                    <a:pt x="162" y="29"/>
                    <a:pt x="156" y="45"/>
                    <a:pt x="156" y="61"/>
                  </a:cubicBezTo>
                  <a:cubicBezTo>
                    <a:pt x="156" y="77"/>
                    <a:pt x="162" y="92"/>
                    <a:pt x="173" y="104"/>
                  </a:cubicBezTo>
                  <a:cubicBezTo>
                    <a:pt x="185" y="116"/>
                    <a:pt x="200" y="122"/>
                    <a:pt x="217" y="122"/>
                  </a:cubicBezTo>
                  <a:cubicBezTo>
                    <a:pt x="229" y="122"/>
                    <a:pt x="241" y="118"/>
                    <a:pt x="251" y="111"/>
                  </a:cubicBezTo>
                  <a:cubicBezTo>
                    <a:pt x="301" y="161"/>
                    <a:pt x="301" y="161"/>
                    <a:pt x="301" y="161"/>
                  </a:cubicBezTo>
                  <a:cubicBezTo>
                    <a:pt x="304" y="163"/>
                    <a:pt x="306" y="164"/>
                    <a:pt x="309" y="164"/>
                  </a:cubicBezTo>
                  <a:cubicBezTo>
                    <a:pt x="312" y="164"/>
                    <a:pt x="314" y="163"/>
                    <a:pt x="317" y="161"/>
                  </a:cubicBezTo>
                  <a:cubicBezTo>
                    <a:pt x="321" y="157"/>
                    <a:pt x="321" y="150"/>
                    <a:pt x="317" y="146"/>
                  </a:cubicBezTo>
                  <a:close/>
                  <a:moveTo>
                    <a:pt x="189" y="89"/>
                  </a:moveTo>
                  <a:cubicBezTo>
                    <a:pt x="173" y="73"/>
                    <a:pt x="173" y="48"/>
                    <a:pt x="189" y="33"/>
                  </a:cubicBezTo>
                  <a:cubicBezTo>
                    <a:pt x="196" y="25"/>
                    <a:pt x="206" y="21"/>
                    <a:pt x="217" y="21"/>
                  </a:cubicBezTo>
                  <a:cubicBezTo>
                    <a:pt x="227" y="21"/>
                    <a:pt x="237" y="25"/>
                    <a:pt x="245" y="33"/>
                  </a:cubicBezTo>
                  <a:cubicBezTo>
                    <a:pt x="252" y="40"/>
                    <a:pt x="256" y="50"/>
                    <a:pt x="256" y="61"/>
                  </a:cubicBezTo>
                  <a:cubicBezTo>
                    <a:pt x="256" y="71"/>
                    <a:pt x="252" y="81"/>
                    <a:pt x="245" y="89"/>
                  </a:cubicBezTo>
                  <a:cubicBezTo>
                    <a:pt x="229" y="104"/>
                    <a:pt x="204" y="104"/>
                    <a:pt x="189" y="8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8" name="Freeform 764"/>
            <p:cNvSpPr>
              <a:spLocks noEditPoints="1"/>
            </p:cNvSpPr>
            <p:nvPr/>
          </p:nvSpPr>
          <p:spPr bwMode="auto">
            <a:xfrm>
              <a:off x="1387240" y="5439463"/>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9" name="Freeform 765"/>
            <p:cNvSpPr>
              <a:spLocks noEditPoints="1"/>
            </p:cNvSpPr>
            <p:nvPr/>
          </p:nvSpPr>
          <p:spPr bwMode="auto">
            <a:xfrm>
              <a:off x="1312969" y="5387796"/>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0" name="Freeform 145"/>
            <p:cNvSpPr>
              <a:spLocks noEditPoints="1"/>
            </p:cNvSpPr>
            <p:nvPr/>
          </p:nvSpPr>
          <p:spPr bwMode="auto">
            <a:xfrm>
              <a:off x="1313637" y="3532605"/>
              <a:ext cx="274218" cy="274218"/>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1" name="Freeform 146"/>
            <p:cNvSpPr>
              <a:spLocks noEditPoints="1"/>
            </p:cNvSpPr>
            <p:nvPr/>
          </p:nvSpPr>
          <p:spPr bwMode="auto">
            <a:xfrm>
              <a:off x="1376545" y="3618096"/>
              <a:ext cx="154046" cy="103235"/>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3" name="Freeform 527"/>
            <p:cNvSpPr>
              <a:spLocks noEditPoints="1"/>
            </p:cNvSpPr>
            <p:nvPr/>
          </p:nvSpPr>
          <p:spPr bwMode="auto">
            <a:xfrm>
              <a:off x="1312989" y="2045723"/>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5" name="Freeform 528"/>
            <p:cNvSpPr>
              <a:spLocks noEditPoints="1"/>
            </p:cNvSpPr>
            <p:nvPr/>
          </p:nvSpPr>
          <p:spPr bwMode="auto">
            <a:xfrm>
              <a:off x="1375326" y="2096726"/>
              <a:ext cx="149770" cy="161105"/>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7" name="Freeform 113"/>
            <p:cNvSpPr>
              <a:spLocks noEditPoints="1"/>
            </p:cNvSpPr>
            <p:nvPr/>
          </p:nvSpPr>
          <p:spPr bwMode="auto">
            <a:xfrm>
              <a:off x="1312989" y="2417322"/>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9" name="Freeform 114"/>
            <p:cNvSpPr>
              <a:spLocks noEditPoints="1"/>
            </p:cNvSpPr>
            <p:nvPr/>
          </p:nvSpPr>
          <p:spPr bwMode="auto">
            <a:xfrm>
              <a:off x="1364801" y="2469134"/>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1" name="Freeform 817"/>
            <p:cNvSpPr>
              <a:spLocks noEditPoints="1"/>
            </p:cNvSpPr>
            <p:nvPr/>
          </p:nvSpPr>
          <p:spPr bwMode="auto">
            <a:xfrm>
              <a:off x="1313915" y="6130701"/>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FAD7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3" name="Freeform 818"/>
            <p:cNvSpPr>
              <a:spLocks noEditPoints="1"/>
            </p:cNvSpPr>
            <p:nvPr/>
          </p:nvSpPr>
          <p:spPr bwMode="auto">
            <a:xfrm>
              <a:off x="1370281" y="6182235"/>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5" name="Freeform 796"/>
            <p:cNvSpPr>
              <a:spLocks noEditPoints="1"/>
            </p:cNvSpPr>
            <p:nvPr/>
          </p:nvSpPr>
          <p:spPr bwMode="auto">
            <a:xfrm>
              <a:off x="1369456" y="4371313"/>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7" name="Freeform 797"/>
            <p:cNvSpPr>
              <a:spLocks noEditPoints="1"/>
            </p:cNvSpPr>
            <p:nvPr/>
          </p:nvSpPr>
          <p:spPr bwMode="auto">
            <a:xfrm>
              <a:off x="1375944"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9" name="Freeform 798"/>
            <p:cNvSpPr>
              <a:spLocks noEditPoints="1"/>
            </p:cNvSpPr>
            <p:nvPr/>
          </p:nvSpPr>
          <p:spPr bwMode="auto">
            <a:xfrm>
              <a:off x="1427037" y="4371313"/>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0" name="Freeform 799"/>
            <p:cNvSpPr>
              <a:spLocks noEditPoints="1"/>
            </p:cNvSpPr>
            <p:nvPr/>
          </p:nvSpPr>
          <p:spPr bwMode="auto">
            <a:xfrm>
              <a:off x="1433525"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1" name="Freeform 800"/>
            <p:cNvSpPr>
              <a:spLocks noEditPoints="1"/>
            </p:cNvSpPr>
            <p:nvPr/>
          </p:nvSpPr>
          <p:spPr bwMode="auto">
            <a:xfrm>
              <a:off x="1484618" y="4371313"/>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2" name="Freeform 801"/>
            <p:cNvSpPr>
              <a:spLocks noEditPoints="1"/>
            </p:cNvSpPr>
            <p:nvPr/>
          </p:nvSpPr>
          <p:spPr bwMode="auto">
            <a:xfrm>
              <a:off x="1490295" y="4325897"/>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3" name="Freeform 802"/>
            <p:cNvSpPr>
              <a:spLocks noEditPoints="1"/>
            </p:cNvSpPr>
            <p:nvPr/>
          </p:nvSpPr>
          <p:spPr bwMode="auto">
            <a:xfrm>
              <a:off x="1312686" y="4273993"/>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7" name="Freeform 193"/>
            <p:cNvSpPr>
              <a:spLocks noEditPoints="1"/>
            </p:cNvSpPr>
            <p:nvPr/>
          </p:nvSpPr>
          <p:spPr bwMode="auto">
            <a:xfrm>
              <a:off x="1313915" y="1675604"/>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8" name="Freeform 194"/>
            <p:cNvSpPr>
              <a:spLocks noEditPoints="1"/>
            </p:cNvSpPr>
            <p:nvPr/>
          </p:nvSpPr>
          <p:spPr bwMode="auto">
            <a:xfrm>
              <a:off x="1365449" y="1755320"/>
              <a:ext cx="170706" cy="126420"/>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9" name="Freeform 796"/>
            <p:cNvSpPr>
              <a:spLocks noEditPoints="1"/>
            </p:cNvSpPr>
            <p:nvPr/>
          </p:nvSpPr>
          <p:spPr bwMode="auto">
            <a:xfrm>
              <a:off x="1369456" y="28862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1" name="Freeform 797"/>
            <p:cNvSpPr>
              <a:spLocks noEditPoints="1"/>
            </p:cNvSpPr>
            <p:nvPr/>
          </p:nvSpPr>
          <p:spPr bwMode="auto">
            <a:xfrm>
              <a:off x="1375944"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2" name="Freeform 798"/>
            <p:cNvSpPr>
              <a:spLocks noEditPoints="1"/>
            </p:cNvSpPr>
            <p:nvPr/>
          </p:nvSpPr>
          <p:spPr bwMode="auto">
            <a:xfrm>
              <a:off x="1427037" y="28862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3" name="Freeform 799"/>
            <p:cNvSpPr>
              <a:spLocks noEditPoints="1"/>
            </p:cNvSpPr>
            <p:nvPr/>
          </p:nvSpPr>
          <p:spPr bwMode="auto">
            <a:xfrm>
              <a:off x="1433525"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4" name="Freeform 800"/>
            <p:cNvSpPr>
              <a:spLocks noEditPoints="1"/>
            </p:cNvSpPr>
            <p:nvPr/>
          </p:nvSpPr>
          <p:spPr bwMode="auto">
            <a:xfrm>
              <a:off x="1484618" y="28862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5" name="Freeform 801"/>
            <p:cNvSpPr>
              <a:spLocks noEditPoints="1"/>
            </p:cNvSpPr>
            <p:nvPr/>
          </p:nvSpPr>
          <p:spPr bwMode="auto">
            <a:xfrm>
              <a:off x="1490295" y="28408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7" name="Freeform 802"/>
            <p:cNvSpPr>
              <a:spLocks noEditPoints="1"/>
            </p:cNvSpPr>
            <p:nvPr/>
          </p:nvSpPr>
          <p:spPr bwMode="auto">
            <a:xfrm>
              <a:off x="1312686" y="27889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8" name="Freeform 388"/>
            <p:cNvSpPr>
              <a:spLocks noEditPoints="1"/>
            </p:cNvSpPr>
            <p:nvPr/>
          </p:nvSpPr>
          <p:spPr bwMode="auto">
            <a:xfrm>
              <a:off x="1312989" y="3161006"/>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9" name="Freeform 389"/>
            <p:cNvSpPr>
              <a:spLocks noEditPoints="1"/>
            </p:cNvSpPr>
            <p:nvPr/>
          </p:nvSpPr>
          <p:spPr bwMode="auto">
            <a:xfrm>
              <a:off x="1363992" y="3246820"/>
              <a:ext cx="172439" cy="120626"/>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0" name="Freeform 764"/>
            <p:cNvSpPr>
              <a:spLocks noEditPoints="1"/>
            </p:cNvSpPr>
            <p:nvPr/>
          </p:nvSpPr>
          <p:spPr bwMode="auto">
            <a:xfrm>
              <a:off x="1387240" y="3954835"/>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1" name="Freeform 765"/>
            <p:cNvSpPr>
              <a:spLocks noEditPoints="1"/>
            </p:cNvSpPr>
            <p:nvPr/>
          </p:nvSpPr>
          <p:spPr bwMode="auto">
            <a:xfrm>
              <a:off x="1312969" y="3903168"/>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2" name="Freeform 113"/>
            <p:cNvSpPr>
              <a:spLocks noEditPoints="1"/>
            </p:cNvSpPr>
            <p:nvPr/>
          </p:nvSpPr>
          <p:spPr bwMode="auto">
            <a:xfrm>
              <a:off x="1312989" y="4646078"/>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3" name="Freeform 114"/>
            <p:cNvSpPr>
              <a:spLocks noEditPoints="1"/>
            </p:cNvSpPr>
            <p:nvPr/>
          </p:nvSpPr>
          <p:spPr bwMode="auto">
            <a:xfrm>
              <a:off x="1364801" y="4697890"/>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4" name="Freeform 817"/>
            <p:cNvSpPr>
              <a:spLocks noEditPoints="1"/>
            </p:cNvSpPr>
            <p:nvPr/>
          </p:nvSpPr>
          <p:spPr bwMode="auto">
            <a:xfrm>
              <a:off x="1313915" y="5017677"/>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5" name="Freeform 818"/>
            <p:cNvSpPr>
              <a:spLocks noEditPoints="1"/>
            </p:cNvSpPr>
            <p:nvPr/>
          </p:nvSpPr>
          <p:spPr bwMode="auto">
            <a:xfrm>
              <a:off x="1370281" y="5069211"/>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6" name="Freeform 796"/>
            <p:cNvSpPr>
              <a:spLocks noEditPoints="1"/>
            </p:cNvSpPr>
            <p:nvPr/>
          </p:nvSpPr>
          <p:spPr bwMode="auto">
            <a:xfrm>
              <a:off x="1369456" y="58559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7" name="Freeform 797"/>
            <p:cNvSpPr>
              <a:spLocks noEditPoints="1"/>
            </p:cNvSpPr>
            <p:nvPr/>
          </p:nvSpPr>
          <p:spPr bwMode="auto">
            <a:xfrm>
              <a:off x="1375944"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8" name="Freeform 798"/>
            <p:cNvSpPr>
              <a:spLocks noEditPoints="1"/>
            </p:cNvSpPr>
            <p:nvPr/>
          </p:nvSpPr>
          <p:spPr bwMode="auto">
            <a:xfrm>
              <a:off x="1427037" y="58559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9" name="Freeform 799"/>
            <p:cNvSpPr>
              <a:spLocks noEditPoints="1"/>
            </p:cNvSpPr>
            <p:nvPr/>
          </p:nvSpPr>
          <p:spPr bwMode="auto">
            <a:xfrm>
              <a:off x="1433525"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0" name="Freeform 800"/>
            <p:cNvSpPr>
              <a:spLocks noEditPoints="1"/>
            </p:cNvSpPr>
            <p:nvPr/>
          </p:nvSpPr>
          <p:spPr bwMode="auto">
            <a:xfrm>
              <a:off x="1484618" y="58559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1" name="Freeform 801"/>
            <p:cNvSpPr>
              <a:spLocks noEditPoints="1"/>
            </p:cNvSpPr>
            <p:nvPr/>
          </p:nvSpPr>
          <p:spPr bwMode="auto">
            <a:xfrm>
              <a:off x="1490295" y="58105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2" name="Freeform 802"/>
            <p:cNvSpPr>
              <a:spLocks noEditPoints="1"/>
            </p:cNvSpPr>
            <p:nvPr/>
          </p:nvSpPr>
          <p:spPr bwMode="auto">
            <a:xfrm>
              <a:off x="1312686" y="57586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cxnSp>
          <p:nvCxnSpPr>
            <p:cNvPr id="193" name="Straight Connector 192"/>
            <p:cNvCxnSpPr/>
            <p:nvPr/>
          </p:nvCxnSpPr>
          <p:spPr>
            <a:xfrm>
              <a:off x="1230560" y="4646079"/>
              <a:ext cx="1" cy="1388284"/>
            </a:xfrm>
            <a:prstGeom prst="line">
              <a:avLst/>
            </a:prstGeom>
            <a:ln w="19050">
              <a:solidFill>
                <a:srgbClr val="008750"/>
              </a:solidFill>
              <a:tailEnd type="none"/>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flipV="1">
            <a:off x="2527554"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rotWithShape="1">
          <a:blip r:embed="rId2">
            <a:extLst>
              <a:ext uri="{28A0092B-C50C-407E-A947-70E740481C1C}">
                <a14:useLocalDpi xmlns:a14="http://schemas.microsoft.com/office/drawing/2010/main" val="0"/>
              </a:ext>
            </a:extLst>
          </a:blip>
          <a:srcRect l="41839" t="78706" r="43036" b="1223"/>
          <a:stretch/>
        </p:blipFill>
        <p:spPr>
          <a:xfrm>
            <a:off x="816787" y="1277848"/>
            <a:ext cx="706855" cy="1076093"/>
          </a:xfrm>
          <a:prstGeom prst="rect">
            <a:avLst/>
          </a:prstGeom>
          <a:ln>
            <a:noFill/>
          </a:ln>
        </p:spPr>
      </p:pic>
      <p:sp>
        <p:nvSpPr>
          <p:cNvPr id="93" name="TextBox 92"/>
          <p:cNvSpPr txBox="1"/>
          <p:nvPr/>
        </p:nvSpPr>
        <p:spPr>
          <a:xfrm>
            <a:off x="9227934" y="1379724"/>
            <a:ext cx="2515132" cy="1606594"/>
          </a:xfrm>
          <a:prstGeom prst="rect">
            <a:avLst/>
          </a:prstGeom>
          <a:solidFill>
            <a:schemeClr val="bg1">
              <a:lumMod val="20000"/>
              <a:lumOff val="80000"/>
            </a:schemeClr>
          </a:solidFill>
          <a:ln>
            <a:solidFill>
              <a:srgbClr val="C00000"/>
            </a:solidFill>
          </a:ln>
        </p:spPr>
        <p:txBody>
          <a:bodyPr wrap="square" lIns="0" tIns="36576" rIns="0" bIns="0" rtlCol="0">
            <a:spAutoFit/>
          </a:bodyPr>
          <a:lstStyle/>
          <a:p>
            <a:pPr>
              <a:lnSpc>
                <a:spcPct val="85000"/>
              </a:lnSpc>
              <a:spcAft>
                <a:spcPts val="600"/>
              </a:spcAft>
              <a:buClr>
                <a:schemeClr val="accent2"/>
              </a:buClr>
              <a:buSzPct val="70000"/>
            </a:pPr>
            <a:r>
              <a:rPr lang="en-CA" sz="1200" b="1" dirty="0" smtClean="0">
                <a:latin typeface="EYInterstate Light" panose="02000506000000020004" pitchFamily="2" charset="0"/>
              </a:rPr>
              <a:t>Payroll and Compensation Advisors </a:t>
            </a:r>
            <a:r>
              <a:rPr lang="en-CA" sz="1200" dirty="0" smtClean="0">
                <a:latin typeface="EYInterstate Light" panose="02000506000000020004" pitchFamily="2" charset="0"/>
              </a:rPr>
              <a:t>focus on performing payroll and administrative duties to support the payroll function. On the compensation side, they review salary and benefits against internal and external market trends, support the annual salary review process, bonus planning, design, review and administration. </a:t>
            </a:r>
          </a:p>
        </p:txBody>
      </p:sp>
    </p:spTree>
    <p:extLst>
      <p:ext uri="{BB962C8B-B14F-4D97-AF65-F5344CB8AC3E}">
        <p14:creationId xmlns:p14="http://schemas.microsoft.com/office/powerpoint/2010/main" val="25255135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0706" y="511899"/>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Activity #4</a:t>
            </a:r>
            <a:endParaRPr lang="en-CA" sz="2600" i="1" dirty="0">
              <a:solidFill>
                <a:srgbClr val="4B4B4B"/>
              </a:solidFill>
              <a:latin typeface="EYInterstate Light" panose="02000506000000020004" pitchFamily="2" charset="0"/>
            </a:endParaRPr>
          </a:p>
        </p:txBody>
      </p:sp>
      <p:sp>
        <p:nvSpPr>
          <p:cNvPr id="80" name="TextBox 79"/>
          <p:cNvSpPr txBox="1"/>
          <p:nvPr/>
        </p:nvSpPr>
        <p:spPr>
          <a:xfrm>
            <a:off x="500706" y="1137094"/>
            <a:ext cx="10067338" cy="1200329"/>
          </a:xfrm>
          <a:prstGeom prst="rect">
            <a:avLst/>
          </a:prstGeom>
          <a:noFill/>
        </p:spPr>
        <p:txBody>
          <a:bodyPr wrap="square" lIns="0" tIns="0" rIns="0" bIns="0" rtlCol="0" anchor="t" anchorCtr="0">
            <a:spAutoFit/>
          </a:bodyPr>
          <a:lstStyle/>
          <a:p>
            <a:r>
              <a:rPr lang="en-CA" sz="1300" b="1" dirty="0">
                <a:solidFill>
                  <a:srgbClr val="4B4B4B"/>
                </a:solidFill>
                <a:latin typeface="EYInterstate Light" panose="02000506000000020004" pitchFamily="2" charset="0"/>
              </a:rPr>
              <a:t>Objective: </a:t>
            </a:r>
            <a:r>
              <a:rPr lang="en-CA" sz="1300" dirty="0">
                <a:solidFill>
                  <a:srgbClr val="4B4B4B"/>
                </a:solidFill>
                <a:latin typeface="EYInterstate Light" panose="02000506000000020004" pitchFamily="2" charset="0"/>
              </a:rPr>
              <a:t>Identify key areas of opportunity, moments-that-matter, and technology enablers across the </a:t>
            </a:r>
            <a:r>
              <a:rPr lang="en-CA" sz="1300" dirty="0" smtClean="0">
                <a:solidFill>
                  <a:srgbClr val="4B4B4B"/>
                </a:solidFill>
                <a:latin typeface="EYInterstate Light" panose="02000506000000020004" pitchFamily="2" charset="0"/>
              </a:rPr>
              <a:t>manage performance and development area</a:t>
            </a:r>
            <a:r>
              <a:rPr lang="en-CA" sz="1300" dirty="0">
                <a:solidFill>
                  <a:srgbClr val="4B4B4B"/>
                </a:solidFill>
                <a:latin typeface="EYInterstate Light" panose="02000506000000020004" pitchFamily="2" charset="0"/>
              </a:rPr>
              <a:t>, specific to the assigned </a:t>
            </a:r>
            <a:r>
              <a:rPr lang="en-CA" sz="1300" dirty="0" smtClean="0">
                <a:solidFill>
                  <a:srgbClr val="4B4B4B"/>
                </a:solidFill>
                <a:latin typeface="EYInterstate Light" panose="02000506000000020004" pitchFamily="2" charset="0"/>
              </a:rPr>
              <a:t>persona.  </a:t>
            </a:r>
            <a:endParaRPr lang="en-CA" sz="1300" dirty="0">
              <a:solidFill>
                <a:srgbClr val="4B4B4B"/>
              </a:solidFill>
              <a:latin typeface="EYInterstate Light" panose="02000506000000020004" pitchFamily="2" charset="0"/>
            </a:endParaRPr>
          </a:p>
          <a:p>
            <a:endParaRPr lang="en-CA" sz="1300" dirty="0">
              <a:solidFill>
                <a:srgbClr val="969696"/>
              </a:solidFill>
              <a:latin typeface="EYInterstate Light" panose="02000506000000020004" pitchFamily="2" charset="0"/>
            </a:endParaRPr>
          </a:p>
          <a:p>
            <a:r>
              <a:rPr lang="en-CA" sz="1300" b="1" dirty="0">
                <a:solidFill>
                  <a:srgbClr val="4B4B4B"/>
                </a:solidFill>
                <a:latin typeface="EYInterstate Light" panose="02000506000000020004" pitchFamily="2" charset="0"/>
              </a:rPr>
              <a:t>Instructions</a:t>
            </a:r>
            <a:r>
              <a:rPr lang="en-CA" sz="1300" dirty="0">
                <a:solidFill>
                  <a:srgbClr val="4B4B4B"/>
                </a:solidFill>
                <a:latin typeface="EYInterstate Light" panose="02000506000000020004" pitchFamily="2" charset="0"/>
              </a:rPr>
              <a:t>: Congregate into groups of 3 around the persona posters around the boardroom. Leveraging </a:t>
            </a:r>
            <a:r>
              <a:rPr lang="en-CA" sz="1300" dirty="0" smtClean="0">
                <a:solidFill>
                  <a:srgbClr val="4B4B4B"/>
                </a:solidFill>
                <a:latin typeface="EYInterstate Light" panose="02000506000000020004" pitchFamily="2" charset="0"/>
              </a:rPr>
              <a:t>Chris’s </a:t>
            </a:r>
            <a:r>
              <a:rPr lang="en-CA" sz="1300" dirty="0">
                <a:solidFill>
                  <a:srgbClr val="4B4B4B"/>
                </a:solidFill>
                <a:latin typeface="EYInterstate Light" panose="02000506000000020004" pitchFamily="2" charset="0"/>
              </a:rPr>
              <a:t>story and focusing on your assigned persona , capture the main areas of opportunity, moments-that-matter, and technology enablers for the recruit and hire process area . Use the sticky notes provided to record your answers on the posters. </a:t>
            </a:r>
          </a:p>
        </p:txBody>
      </p:sp>
      <p:pic>
        <p:nvPicPr>
          <p:cNvPr id="2" name="Picture 1"/>
          <p:cNvPicPr>
            <a:picLocks noChangeAspect="1"/>
          </p:cNvPicPr>
          <p:nvPr/>
        </p:nvPicPr>
        <p:blipFill>
          <a:blip r:embed="rId2"/>
          <a:stretch>
            <a:fillRect/>
          </a:stretch>
        </p:blipFill>
        <p:spPr>
          <a:xfrm>
            <a:off x="284126" y="2758408"/>
            <a:ext cx="7888142" cy="2696283"/>
          </a:xfrm>
          <a:prstGeom prst="rect">
            <a:avLst/>
          </a:prstGeom>
        </p:spPr>
      </p:pic>
      <p:grpSp>
        <p:nvGrpSpPr>
          <p:cNvPr id="289" name="Group 288"/>
          <p:cNvGrpSpPr/>
          <p:nvPr/>
        </p:nvGrpSpPr>
        <p:grpSpPr>
          <a:xfrm>
            <a:off x="8375539" y="2689767"/>
            <a:ext cx="3438133" cy="2937532"/>
            <a:chOff x="5093442" y="1666076"/>
            <a:chExt cx="5322254" cy="4190295"/>
          </a:xfrm>
        </p:grpSpPr>
        <p:pic>
          <p:nvPicPr>
            <p:cNvPr id="290" name="Picture 289"/>
            <p:cNvPicPr>
              <a:picLocks noChangeAspect="1"/>
            </p:cNvPicPr>
            <p:nvPr/>
          </p:nvPicPr>
          <p:blipFill rotWithShape="1">
            <a:blip r:embed="rId3">
              <a:extLst>
                <a:ext uri="{28A0092B-C50C-407E-A947-70E740481C1C}">
                  <a14:useLocalDpi xmlns:a14="http://schemas.microsoft.com/office/drawing/2010/main" val="0"/>
                </a:ext>
              </a:extLst>
            </a:blip>
            <a:srcRect l="63359" r="21630" b="81362"/>
            <a:stretch/>
          </p:blipFill>
          <p:spPr>
            <a:xfrm>
              <a:off x="5489503" y="1666076"/>
              <a:ext cx="822420" cy="1079497"/>
            </a:xfrm>
            <a:prstGeom prst="rect">
              <a:avLst/>
            </a:prstGeom>
            <a:ln>
              <a:noFill/>
            </a:ln>
          </p:spPr>
        </p:pic>
        <p:pic>
          <p:nvPicPr>
            <p:cNvPr id="291" name="Picture 290"/>
            <p:cNvPicPr>
              <a:picLocks noChangeAspect="1"/>
            </p:cNvPicPr>
            <p:nvPr/>
          </p:nvPicPr>
          <p:blipFill rotWithShape="1">
            <a:blip r:embed="rId3">
              <a:extLst>
                <a:ext uri="{28A0092B-C50C-407E-A947-70E740481C1C}">
                  <a14:useLocalDpi xmlns:a14="http://schemas.microsoft.com/office/drawing/2010/main" val="0"/>
                </a:ext>
              </a:extLst>
            </a:blip>
            <a:srcRect t="77688" r="84151" b="1513"/>
            <a:stretch/>
          </p:blipFill>
          <p:spPr>
            <a:xfrm>
              <a:off x="5523344" y="4776371"/>
              <a:ext cx="754737" cy="1080000"/>
            </a:xfrm>
            <a:prstGeom prst="rect">
              <a:avLst/>
            </a:prstGeom>
            <a:ln>
              <a:noFill/>
            </a:ln>
          </p:spPr>
        </p:pic>
        <p:sp>
          <p:nvSpPr>
            <p:cNvPr id="292" name="TextBox 291"/>
            <p:cNvSpPr txBox="1"/>
            <p:nvPr/>
          </p:nvSpPr>
          <p:spPr>
            <a:xfrm>
              <a:off x="5093442" y="2745573"/>
              <a:ext cx="1614540" cy="526840"/>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People Manager</a:t>
              </a:r>
            </a:p>
          </p:txBody>
        </p:sp>
        <p:pic>
          <p:nvPicPr>
            <p:cNvPr id="294" name="Picture 293"/>
            <p:cNvPicPr>
              <a:picLocks noChangeAspect="1"/>
            </p:cNvPicPr>
            <p:nvPr/>
          </p:nvPicPr>
          <p:blipFill rotWithShape="1">
            <a:blip r:embed="rId3">
              <a:extLst>
                <a:ext uri="{28A0092B-C50C-407E-A947-70E740481C1C}">
                  <a14:useLocalDpi xmlns:a14="http://schemas.microsoft.com/office/drawing/2010/main" val="0"/>
                </a:ext>
              </a:extLst>
            </a:blip>
            <a:srcRect l="41839" t="78706" r="43036" b="1223"/>
            <a:stretch/>
          </p:blipFill>
          <p:spPr>
            <a:xfrm>
              <a:off x="9655653" y="4790151"/>
              <a:ext cx="760043" cy="1066220"/>
            </a:xfrm>
            <a:prstGeom prst="rect">
              <a:avLst/>
            </a:prstGeom>
            <a:ln>
              <a:noFill/>
            </a:ln>
          </p:spPr>
        </p:pic>
        <p:pic>
          <p:nvPicPr>
            <p:cNvPr id="296" name="Picture 295"/>
            <p:cNvPicPr>
              <a:picLocks noChangeAspect="1"/>
            </p:cNvPicPr>
            <p:nvPr/>
          </p:nvPicPr>
          <p:blipFill>
            <a:blip r:embed="rId4"/>
            <a:stretch>
              <a:fillRect/>
            </a:stretch>
          </p:blipFill>
          <p:spPr>
            <a:xfrm>
              <a:off x="6711408" y="2490861"/>
              <a:ext cx="2642799" cy="2640985"/>
            </a:xfrm>
            <a:prstGeom prst="rect">
              <a:avLst/>
            </a:prstGeom>
          </p:spPr>
        </p:pic>
      </p:grpSp>
      <p:sp>
        <p:nvSpPr>
          <p:cNvPr id="299" name="TextBox 298"/>
          <p:cNvSpPr txBox="1"/>
          <p:nvPr/>
        </p:nvSpPr>
        <p:spPr>
          <a:xfrm>
            <a:off x="11127959" y="3528559"/>
            <a:ext cx="982761" cy="369332"/>
          </a:xfrm>
          <a:prstGeom prst="rect">
            <a:avLst/>
          </a:prstGeom>
          <a:noFill/>
        </p:spPr>
        <p:txBody>
          <a:bodyPr wrap="square" lIns="0" tIns="0" rIns="0" bIns="0" rtlCol="0" anchor="t" anchorCtr="0">
            <a:spAutoFit/>
          </a:bodyPr>
          <a:lstStyle/>
          <a:p>
            <a:pPr algn="ctr"/>
            <a:r>
              <a:rPr lang="en-CA" sz="1200" b="1" spc="-20" dirty="0" smtClean="0">
                <a:solidFill>
                  <a:srgbClr val="4B4B4B"/>
                </a:solidFill>
                <a:latin typeface="EYInterstate Light" panose="02000506000000020004" pitchFamily="2" charset="0"/>
              </a:rPr>
              <a:t>Decentralized </a:t>
            </a:r>
          </a:p>
          <a:p>
            <a:pPr algn="ctr"/>
            <a:r>
              <a:rPr lang="en-CA" sz="1200" b="1" spc="-20" dirty="0" smtClean="0">
                <a:solidFill>
                  <a:srgbClr val="4B4B4B"/>
                </a:solidFill>
                <a:latin typeface="EYInterstate Light" panose="02000506000000020004" pitchFamily="2" charset="0"/>
              </a:rPr>
              <a:t>Admin</a:t>
            </a:r>
            <a:endParaRPr lang="en-CA" sz="1200" b="1" spc="-20" dirty="0">
              <a:solidFill>
                <a:srgbClr val="4B4B4B"/>
              </a:solidFill>
              <a:latin typeface="EYInterstate Light" panose="02000506000000020004" pitchFamily="2" charset="0"/>
            </a:endParaRPr>
          </a:p>
        </p:txBody>
      </p:sp>
      <p:sp>
        <p:nvSpPr>
          <p:cNvPr id="17" name="TextBox 16"/>
          <p:cNvSpPr txBox="1"/>
          <p:nvPr/>
        </p:nvSpPr>
        <p:spPr>
          <a:xfrm>
            <a:off x="8480159" y="5774289"/>
            <a:ext cx="1717154" cy="184666"/>
          </a:xfrm>
          <a:prstGeom prst="rect">
            <a:avLst/>
          </a:prstGeom>
          <a:noFill/>
        </p:spPr>
        <p:txBody>
          <a:bodyPr wrap="square" lIns="0" tIns="0" rIns="0" bIns="0" rtlCol="0" anchor="t" anchorCtr="0">
            <a:spAutoFit/>
          </a:bodyPr>
          <a:lstStyle/>
          <a:p>
            <a:r>
              <a:rPr lang="en-CA" sz="1200" b="1" spc="-20" dirty="0">
                <a:solidFill>
                  <a:srgbClr val="4B4B4B"/>
                </a:solidFill>
                <a:latin typeface="EYInterstate Light" panose="02000506000000020004" pitchFamily="2" charset="0"/>
              </a:rPr>
              <a:t>HR </a:t>
            </a:r>
            <a:r>
              <a:rPr lang="en-CA" sz="1200" b="1" spc="-20" dirty="0" smtClean="0">
                <a:solidFill>
                  <a:srgbClr val="4B4B4B"/>
                </a:solidFill>
                <a:latin typeface="EYInterstate Light" panose="02000506000000020004" pitchFamily="2" charset="0"/>
              </a:rPr>
              <a:t>Specialist </a:t>
            </a:r>
            <a:endParaRPr lang="en-CA" sz="1200" b="1" spc="-20" dirty="0">
              <a:solidFill>
                <a:srgbClr val="4B4B4B"/>
              </a:solidFill>
              <a:latin typeface="EYInterstate Light" panose="02000506000000020004" pitchFamily="2" charset="0"/>
            </a:endParaRPr>
          </a:p>
        </p:txBody>
      </p:sp>
      <p:sp>
        <p:nvSpPr>
          <p:cNvPr id="18" name="TextBox 17"/>
          <p:cNvSpPr txBox="1"/>
          <p:nvPr/>
        </p:nvSpPr>
        <p:spPr>
          <a:xfrm>
            <a:off x="11127959" y="5781080"/>
            <a:ext cx="982761" cy="553998"/>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Payroll </a:t>
            </a:r>
            <a:r>
              <a:rPr lang="en-CA" sz="1200" b="1" spc="-20" dirty="0" smtClean="0">
                <a:solidFill>
                  <a:srgbClr val="4B4B4B"/>
                </a:solidFill>
                <a:latin typeface="EYInterstate Light" panose="02000506000000020004" pitchFamily="2" charset="0"/>
              </a:rPr>
              <a:t>and Compensation Advisor</a:t>
            </a:r>
            <a:endParaRPr lang="en-CA" sz="1200" b="1" spc="-20" dirty="0">
              <a:solidFill>
                <a:srgbClr val="4B4B4B"/>
              </a:solidFill>
              <a:latin typeface="EYInterstate Light" panose="02000506000000020004" pitchFamily="2" charset="0"/>
            </a:endParaRPr>
          </a:p>
        </p:txBody>
      </p:sp>
      <p:pic>
        <p:nvPicPr>
          <p:cNvPr id="19" name="Picture 18"/>
          <p:cNvPicPr>
            <a:picLocks/>
          </p:cNvPicPr>
          <p:nvPr/>
        </p:nvPicPr>
        <p:blipFill rotWithShape="1">
          <a:blip r:embed="rId3">
            <a:extLst>
              <a:ext uri="{28A0092B-C50C-407E-A947-70E740481C1C}">
                <a14:useLocalDpi xmlns:a14="http://schemas.microsoft.com/office/drawing/2010/main" val="0"/>
              </a:ext>
            </a:extLst>
          </a:blip>
          <a:srcRect l="63183" t="25374" r="21688" b="52455"/>
          <a:stretch/>
        </p:blipFill>
        <p:spPr>
          <a:xfrm>
            <a:off x="11149426" y="2689767"/>
            <a:ext cx="586850" cy="781035"/>
          </a:xfrm>
          <a:prstGeom prst="rect">
            <a:avLst/>
          </a:prstGeom>
          <a:noFill/>
          <a:ln>
            <a:noFill/>
          </a:ln>
        </p:spPr>
      </p:pic>
      <p:pic>
        <p:nvPicPr>
          <p:cNvPr id="20" name="Picture 19"/>
          <p:cNvPicPr>
            <a:picLocks/>
          </p:cNvPicPr>
          <p:nvPr/>
        </p:nvPicPr>
        <p:blipFill rotWithShape="1">
          <a:blip r:embed="rId5">
            <a:extLst>
              <a:ext uri="{BEBA8EAE-BF5A-486C-A8C5-ECC9F3942E4B}">
                <a14:imgProps xmlns:a14="http://schemas.microsoft.com/office/drawing/2010/main">
                  <a14:imgLayer r:embed="rId6">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9990285" y="3415707"/>
            <a:ext cx="577759" cy="937589"/>
          </a:xfrm>
          <a:prstGeom prst="rect">
            <a:avLst/>
          </a:prstGeom>
          <a:ln>
            <a:noFill/>
          </a:ln>
        </p:spPr>
      </p:pic>
    </p:spTree>
    <p:extLst>
      <p:ext uri="{BB962C8B-B14F-4D97-AF65-F5344CB8AC3E}">
        <p14:creationId xmlns:p14="http://schemas.microsoft.com/office/powerpoint/2010/main" val="115125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Employee: </a:t>
            </a:r>
            <a:r>
              <a:rPr lang="en-CA" sz="2600" i="1" dirty="0">
                <a:solidFill>
                  <a:srgbClr val="4B4B4B"/>
                </a:solidFill>
                <a:latin typeface="EYInterstate Light" panose="02000506000000020004" pitchFamily="2" charset="0"/>
              </a:rPr>
              <a:t>Manage </a:t>
            </a:r>
            <a:r>
              <a:rPr lang="en-CA" sz="2600" i="1" dirty="0" smtClean="0">
                <a:solidFill>
                  <a:srgbClr val="4B4B4B"/>
                </a:solidFill>
                <a:latin typeface="EYInterstate Light" panose="02000506000000020004" pitchFamily="2" charset="0"/>
              </a:rPr>
              <a:t>Performance and Development</a:t>
            </a:r>
            <a:endParaRPr lang="en-CA" sz="2600" i="1" dirty="0">
              <a:solidFill>
                <a:srgbClr val="4B4B4B"/>
              </a:solidFill>
              <a:latin typeface="EYInterstate Light" panose="02000506000000020004" pitchFamily="2" charset="0"/>
            </a:endParaRPr>
          </a:p>
        </p:txBody>
      </p:sp>
      <p:sp>
        <p:nvSpPr>
          <p:cNvPr id="230" name="Text Placeholder 5"/>
          <p:cNvSpPr txBox="1">
            <a:spLocks/>
          </p:cNvSpPr>
          <p:nvPr/>
        </p:nvSpPr>
        <p:spPr>
          <a:xfrm rot="5400000">
            <a:off x="5205756" y="1811801"/>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50" b="1" dirty="0">
                <a:solidFill>
                  <a:schemeClr val="tx1"/>
                </a:solidFill>
                <a:latin typeface="EYInterstate Light" panose="02000506000000020004" pitchFamily="2" charset="0"/>
              </a:rPr>
              <a:t>Areas of Opportunity</a:t>
            </a:r>
          </a:p>
        </p:txBody>
      </p:sp>
      <p:sp>
        <p:nvSpPr>
          <p:cNvPr id="232" name="Text Placeholder 5"/>
          <p:cNvSpPr txBox="1">
            <a:spLocks/>
          </p:cNvSpPr>
          <p:nvPr/>
        </p:nvSpPr>
        <p:spPr>
          <a:xfrm rot="5400000">
            <a:off x="5205756" y="2803796"/>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50" b="1" dirty="0">
                <a:solidFill>
                  <a:schemeClr val="tx1"/>
                </a:solidFill>
                <a:latin typeface="EYInterstate Light" panose="02000506000000020004" pitchFamily="2" charset="0"/>
              </a:rPr>
              <a:t>Moments</a:t>
            </a:r>
            <a:br>
              <a:rPr lang="en-US" sz="1050" b="1" dirty="0">
                <a:solidFill>
                  <a:schemeClr val="tx1"/>
                </a:solidFill>
                <a:latin typeface="EYInterstate Light" panose="02000506000000020004" pitchFamily="2" charset="0"/>
              </a:rPr>
            </a:br>
            <a:r>
              <a:rPr lang="en-US" sz="1050" b="1" dirty="0">
                <a:solidFill>
                  <a:schemeClr val="tx1"/>
                </a:solidFill>
                <a:latin typeface="EYInterstate Light" panose="02000506000000020004" pitchFamily="2" charset="0"/>
              </a:rPr>
              <a:t>That Matter</a:t>
            </a:r>
          </a:p>
        </p:txBody>
      </p:sp>
      <p:sp>
        <p:nvSpPr>
          <p:cNvPr id="233" name="Text Placeholder 5"/>
          <p:cNvSpPr txBox="1">
            <a:spLocks/>
          </p:cNvSpPr>
          <p:nvPr/>
        </p:nvSpPr>
        <p:spPr>
          <a:xfrm rot="5400000">
            <a:off x="5121117" y="4198578"/>
            <a:ext cx="1214070" cy="261610"/>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50" b="1" dirty="0">
                <a:solidFill>
                  <a:schemeClr val="tx1"/>
                </a:solidFill>
                <a:latin typeface="EYInterstate Light" panose="02000506000000020004" pitchFamily="2" charset="0"/>
              </a:rPr>
              <a:t>Enablers</a:t>
            </a:r>
          </a:p>
        </p:txBody>
      </p:sp>
      <p:sp>
        <p:nvSpPr>
          <p:cNvPr id="222" name="TextBox 221"/>
          <p:cNvSpPr txBox="1"/>
          <p:nvPr/>
        </p:nvSpPr>
        <p:spPr>
          <a:xfrm>
            <a:off x="2552700" y="2254913"/>
            <a:ext cx="434126"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223" name="TextBox 222"/>
          <p:cNvSpPr txBox="1"/>
          <p:nvPr/>
        </p:nvSpPr>
        <p:spPr>
          <a:xfrm>
            <a:off x="2611478" y="2648285"/>
            <a:ext cx="2734245" cy="701731"/>
          </a:xfrm>
          <a:prstGeom prst="rect">
            <a:avLst/>
          </a:prstGeom>
          <a:noFill/>
        </p:spPr>
        <p:txBody>
          <a:bodyPr wrap="square" lIns="108000" rIns="108000" rtlCol="0" anchor="t">
            <a:spAutoFit/>
          </a:bodyPr>
          <a:lstStyle/>
          <a:p>
            <a:pPr algn="ctr">
              <a:lnSpc>
                <a:spcPct val="120000"/>
              </a:lnSpc>
            </a:pPr>
            <a:r>
              <a:rPr lang="en-US" sz="1100" b="1" dirty="0" smtClean="0">
                <a:solidFill>
                  <a:schemeClr val="accent6">
                    <a:lumMod val="10000"/>
                  </a:schemeClr>
                </a:solidFill>
              </a:rPr>
              <a:t>“I </a:t>
            </a:r>
            <a:r>
              <a:rPr lang="en-US" sz="1100" b="1" dirty="0">
                <a:solidFill>
                  <a:schemeClr val="accent6">
                    <a:lumMod val="10000"/>
                  </a:schemeClr>
                </a:solidFill>
              </a:rPr>
              <a:t>am able to easily identify learning and development opportunities based on my talent </a:t>
            </a:r>
            <a:r>
              <a:rPr lang="en-US" sz="1100" b="1" dirty="0" smtClean="0">
                <a:solidFill>
                  <a:schemeClr val="accent6">
                    <a:lumMod val="10000"/>
                  </a:schemeClr>
                </a:solidFill>
              </a:rPr>
              <a:t>profile”</a:t>
            </a:r>
            <a:endParaRPr lang="en-CA" sz="1100" i="1" cap="all" dirty="0">
              <a:solidFill>
                <a:srgbClr val="969696"/>
              </a:solidFill>
              <a:latin typeface="EYInterstate Light" panose="02000506000000020004" pitchFamily="2" charset="0"/>
            </a:endParaRPr>
          </a:p>
        </p:txBody>
      </p:sp>
      <p:cxnSp>
        <p:nvCxnSpPr>
          <p:cNvPr id="224" name="Straight Connector 223"/>
          <p:cNvCxnSpPr/>
          <p:nvPr/>
        </p:nvCxnSpPr>
        <p:spPr>
          <a:xfrm>
            <a:off x="2983880" y="2503993"/>
            <a:ext cx="2218001"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5477596" y="1372268"/>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a:xfrm>
            <a:off x="2613874" y="3684576"/>
            <a:ext cx="2485644" cy="1415772"/>
          </a:xfrm>
          <a:prstGeom prst="rect">
            <a:avLst/>
          </a:prstGeom>
        </p:spPr>
        <p:txBody>
          <a:bodyPr wrap="square">
            <a:spAutoFit/>
          </a:bodyPr>
          <a:lstStyle/>
          <a:p>
            <a:pPr marL="158750" indent="-158750">
              <a:lnSpc>
                <a:spcPct val="90000"/>
              </a:lnSpc>
              <a:spcBef>
                <a:spcPts val="300"/>
              </a:spcBef>
              <a:buClr>
                <a:srgbClr val="E60F2D"/>
              </a:buClr>
              <a:buSzPct val="60000"/>
              <a:buFont typeface="Arial" pitchFamily="34" charset="0"/>
              <a:buChar char="►"/>
              <a:defRPr/>
            </a:pPr>
            <a:r>
              <a:rPr lang="en-CA" sz="1000" dirty="0" smtClean="0">
                <a:latin typeface="EYInterstate Light" panose="02000506000000020004" pitchFamily="2" charset="0"/>
                <a:cs typeface="Arial" pitchFamily="34" charset="0"/>
              </a:rPr>
              <a:t>The talent </a:t>
            </a:r>
            <a:r>
              <a:rPr lang="en-US" sz="1000" dirty="0" smtClean="0">
                <a:latin typeface="EYInterstate Light" panose="02000506000000020004" pitchFamily="2" charset="0"/>
                <a:cs typeface="Arial" pitchFamily="34" charset="0"/>
              </a:rPr>
              <a:t>solution is </a:t>
            </a:r>
            <a:r>
              <a:rPr lang="en-US" sz="1000" dirty="0">
                <a:latin typeface="EYInterstate Light" panose="02000506000000020004" pitchFamily="2" charset="0"/>
                <a:cs typeface="Arial" pitchFamily="34" charset="0"/>
              </a:rPr>
              <a:t>integrated with the learning system to suggest relevant training and learning opportunities related to an individuals goals and skillsets</a:t>
            </a:r>
          </a:p>
          <a:p>
            <a:pPr marL="158750" indent="-158750">
              <a:lnSpc>
                <a:spcPct val="90000"/>
              </a:lnSpc>
              <a:spcBef>
                <a:spcPts val="300"/>
              </a:spcBef>
              <a:buClr>
                <a:srgbClr val="E60F2D"/>
              </a:buClr>
              <a:buSzPct val="60000"/>
              <a:buFont typeface="Arial" pitchFamily="34" charset="0"/>
              <a:buChar char="►"/>
              <a:defRPr/>
            </a:pPr>
            <a:endParaRPr lang="en-CA" sz="1000" dirty="0" smtClean="0">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CA" sz="1000" dirty="0" smtClean="0">
                <a:latin typeface="EYInterstate Light" panose="02000506000000020004" pitchFamily="2" charset="0"/>
                <a:cs typeface="Arial" pitchFamily="34" charset="0"/>
              </a:rPr>
              <a:t>Employees are able to connect completed learning hours back to performance goals</a:t>
            </a:r>
            <a:endParaRPr lang="en-CA" sz="1000" dirty="0">
              <a:latin typeface="EYInterstate Light" panose="02000506000000020004" pitchFamily="2" charset="0"/>
              <a:cs typeface="Arial" pitchFamily="34" charset="0"/>
            </a:endParaRPr>
          </a:p>
        </p:txBody>
      </p:sp>
      <p:grpSp>
        <p:nvGrpSpPr>
          <p:cNvPr id="246" name="Group 245"/>
          <p:cNvGrpSpPr/>
          <p:nvPr/>
        </p:nvGrpSpPr>
        <p:grpSpPr>
          <a:xfrm>
            <a:off x="2601451" y="1423731"/>
            <a:ext cx="2707551" cy="1086451"/>
            <a:chOff x="2068836" y="1351686"/>
            <a:chExt cx="3120152" cy="1086451"/>
          </a:xfrm>
        </p:grpSpPr>
        <p:sp>
          <p:nvSpPr>
            <p:cNvPr id="244" name="Rectangle 243"/>
            <p:cNvSpPr/>
            <p:nvPr/>
          </p:nvSpPr>
          <p:spPr>
            <a:xfrm>
              <a:off x="2068836" y="1351686"/>
              <a:ext cx="1485863" cy="1086451"/>
            </a:xfrm>
            <a:prstGeom prst="rect">
              <a:avLst/>
            </a:prstGeom>
          </p:spPr>
          <p:txBody>
            <a:bodyPr wrap="square">
              <a:spAutoFit/>
            </a:bodyPr>
            <a:lstStyle/>
            <a:p>
              <a:pPr algn="ctr"/>
              <a:r>
                <a:rPr lang="en-US" sz="900" i="1" dirty="0">
                  <a:latin typeface="EYInterstate Light" panose="02000506000000020004" pitchFamily="2" charset="0"/>
                  <a:cs typeface="Arial" pitchFamily="34" charset="0"/>
                </a:rPr>
                <a:t>There is no qualification catalog for people to identify skills required for positions they are interested in</a:t>
              </a:r>
            </a:p>
            <a:p>
              <a:pPr algn="ctr">
                <a:lnSpc>
                  <a:spcPct val="90000"/>
                </a:lnSpc>
                <a:spcBef>
                  <a:spcPts val="300"/>
                </a:spcBef>
                <a:buClr>
                  <a:srgbClr val="E60F2D"/>
                </a:buClr>
                <a:buSzPct val="60000"/>
                <a:defRPr/>
              </a:pPr>
              <a:endParaRPr lang="en-CA" sz="900" i="1" dirty="0">
                <a:latin typeface="EYInterstate Light" panose="02000506000000020004" pitchFamily="2" charset="0"/>
                <a:cs typeface="Arial" pitchFamily="34" charset="0"/>
              </a:endParaRPr>
            </a:p>
          </p:txBody>
        </p:sp>
        <p:sp>
          <p:nvSpPr>
            <p:cNvPr id="245" name="Rectangle 244"/>
            <p:cNvSpPr/>
            <p:nvPr/>
          </p:nvSpPr>
          <p:spPr>
            <a:xfrm>
              <a:off x="3600028" y="1351686"/>
              <a:ext cx="1588960" cy="715581"/>
            </a:xfrm>
            <a:prstGeom prst="rect">
              <a:avLst/>
            </a:prstGeom>
          </p:spPr>
          <p:txBody>
            <a:bodyPr wrap="square">
              <a:spAutoFit/>
            </a:bodyPr>
            <a:lstStyle/>
            <a:p>
              <a:pPr algn="ctr">
                <a:lnSpc>
                  <a:spcPct val="90000"/>
                </a:lnSpc>
                <a:spcBef>
                  <a:spcPts val="300"/>
                </a:spcBef>
                <a:buClr>
                  <a:srgbClr val="E60F2D"/>
                </a:buClr>
                <a:buSzPct val="60000"/>
                <a:defRPr/>
              </a:pPr>
              <a:r>
                <a:rPr lang="en-CA" sz="900" i="1" dirty="0" smtClean="0">
                  <a:latin typeface="EYInterstate Light" panose="02000506000000020004" pitchFamily="2" charset="0"/>
                  <a:cs typeface="Arial" pitchFamily="34" charset="0"/>
                </a:rPr>
                <a:t>There is no feedback cycle on expectations on job role between manager and employees</a:t>
              </a:r>
              <a:endParaRPr lang="en-CA" sz="900" i="1" dirty="0">
                <a:latin typeface="EYInterstate Light" panose="02000506000000020004" pitchFamily="2" charset="0"/>
                <a:cs typeface="Arial" pitchFamily="34" charset="0"/>
              </a:endParaRPr>
            </a:p>
          </p:txBody>
        </p:sp>
      </p:grpSp>
      <p:grpSp>
        <p:nvGrpSpPr>
          <p:cNvPr id="18" name="Group 17"/>
          <p:cNvGrpSpPr/>
          <p:nvPr/>
        </p:nvGrpSpPr>
        <p:grpSpPr>
          <a:xfrm>
            <a:off x="1838723" y="1304009"/>
            <a:ext cx="357986" cy="5100466"/>
            <a:chOff x="1230560" y="1304009"/>
            <a:chExt cx="357986" cy="5100466"/>
          </a:xfrm>
        </p:grpSpPr>
        <p:sp>
          <p:nvSpPr>
            <p:cNvPr id="95" name="Freeform 903"/>
            <p:cNvSpPr>
              <a:spLocks noEditPoints="1"/>
            </p:cNvSpPr>
            <p:nvPr/>
          </p:nvSpPr>
          <p:spPr bwMode="auto">
            <a:xfrm>
              <a:off x="1312486" y="1304009"/>
              <a:ext cx="276060" cy="27525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6" name="Freeform 904"/>
            <p:cNvSpPr>
              <a:spLocks noEditPoints="1"/>
            </p:cNvSpPr>
            <p:nvPr/>
          </p:nvSpPr>
          <p:spPr bwMode="auto">
            <a:xfrm>
              <a:off x="1364298" y="1364726"/>
              <a:ext cx="173246" cy="140054"/>
            </a:xfrm>
            <a:custGeom>
              <a:avLst/>
              <a:gdLst>
                <a:gd name="T0" fmla="*/ 170 w 321"/>
                <a:gd name="T1" fmla="*/ 132 h 260"/>
                <a:gd name="T2" fmla="*/ 138 w 321"/>
                <a:gd name="T3" fmla="*/ 132 h 260"/>
                <a:gd name="T4" fmla="*/ 138 w 321"/>
                <a:gd name="T5" fmla="*/ 100 h 260"/>
                <a:gd name="T6" fmla="*/ 128 w 321"/>
                <a:gd name="T7" fmla="*/ 89 h 260"/>
                <a:gd name="T8" fmla="*/ 53 w 321"/>
                <a:gd name="T9" fmla="*/ 89 h 260"/>
                <a:gd name="T10" fmla="*/ 42 w 321"/>
                <a:gd name="T11" fmla="*/ 100 h 260"/>
                <a:gd name="T12" fmla="*/ 42 w 321"/>
                <a:gd name="T13" fmla="*/ 132 h 260"/>
                <a:gd name="T14" fmla="*/ 10 w 321"/>
                <a:gd name="T15" fmla="*/ 132 h 260"/>
                <a:gd name="T16" fmla="*/ 0 w 321"/>
                <a:gd name="T17" fmla="*/ 143 h 260"/>
                <a:gd name="T18" fmla="*/ 0 w 321"/>
                <a:gd name="T19" fmla="*/ 249 h 260"/>
                <a:gd name="T20" fmla="*/ 10 w 321"/>
                <a:gd name="T21" fmla="*/ 260 h 260"/>
                <a:gd name="T22" fmla="*/ 170 w 321"/>
                <a:gd name="T23" fmla="*/ 260 h 260"/>
                <a:gd name="T24" fmla="*/ 181 w 321"/>
                <a:gd name="T25" fmla="*/ 249 h 260"/>
                <a:gd name="T26" fmla="*/ 181 w 321"/>
                <a:gd name="T27" fmla="*/ 143 h 260"/>
                <a:gd name="T28" fmla="*/ 170 w 321"/>
                <a:gd name="T29" fmla="*/ 132 h 260"/>
                <a:gd name="T30" fmla="*/ 64 w 321"/>
                <a:gd name="T31" fmla="*/ 153 h 260"/>
                <a:gd name="T32" fmla="*/ 117 w 321"/>
                <a:gd name="T33" fmla="*/ 153 h 260"/>
                <a:gd name="T34" fmla="*/ 117 w 321"/>
                <a:gd name="T35" fmla="*/ 239 h 260"/>
                <a:gd name="T36" fmla="*/ 64 w 321"/>
                <a:gd name="T37" fmla="*/ 239 h 260"/>
                <a:gd name="T38" fmla="*/ 64 w 321"/>
                <a:gd name="T39" fmla="*/ 153 h 260"/>
                <a:gd name="T40" fmla="*/ 117 w 321"/>
                <a:gd name="T41" fmla="*/ 111 h 260"/>
                <a:gd name="T42" fmla="*/ 117 w 321"/>
                <a:gd name="T43" fmla="*/ 132 h 260"/>
                <a:gd name="T44" fmla="*/ 64 w 321"/>
                <a:gd name="T45" fmla="*/ 132 h 260"/>
                <a:gd name="T46" fmla="*/ 64 w 321"/>
                <a:gd name="T47" fmla="*/ 111 h 260"/>
                <a:gd name="T48" fmla="*/ 117 w 321"/>
                <a:gd name="T49" fmla="*/ 111 h 260"/>
                <a:gd name="T50" fmla="*/ 21 w 321"/>
                <a:gd name="T51" fmla="*/ 153 h 260"/>
                <a:gd name="T52" fmla="*/ 42 w 321"/>
                <a:gd name="T53" fmla="*/ 153 h 260"/>
                <a:gd name="T54" fmla="*/ 42 w 321"/>
                <a:gd name="T55" fmla="*/ 239 h 260"/>
                <a:gd name="T56" fmla="*/ 21 w 321"/>
                <a:gd name="T57" fmla="*/ 239 h 260"/>
                <a:gd name="T58" fmla="*/ 21 w 321"/>
                <a:gd name="T59" fmla="*/ 153 h 260"/>
                <a:gd name="T60" fmla="*/ 160 w 321"/>
                <a:gd name="T61" fmla="*/ 239 h 260"/>
                <a:gd name="T62" fmla="*/ 138 w 321"/>
                <a:gd name="T63" fmla="*/ 239 h 260"/>
                <a:gd name="T64" fmla="*/ 138 w 321"/>
                <a:gd name="T65" fmla="*/ 153 h 260"/>
                <a:gd name="T66" fmla="*/ 160 w 321"/>
                <a:gd name="T67" fmla="*/ 153 h 260"/>
                <a:gd name="T68" fmla="*/ 160 w 321"/>
                <a:gd name="T69" fmla="*/ 239 h 260"/>
                <a:gd name="T70" fmla="*/ 317 w 321"/>
                <a:gd name="T71" fmla="*/ 146 h 260"/>
                <a:gd name="T72" fmla="*/ 266 w 321"/>
                <a:gd name="T73" fmla="*/ 96 h 260"/>
                <a:gd name="T74" fmla="*/ 278 w 321"/>
                <a:gd name="T75" fmla="*/ 61 h 260"/>
                <a:gd name="T76" fmla="*/ 260 w 321"/>
                <a:gd name="T77" fmla="*/ 18 h 260"/>
                <a:gd name="T78" fmla="*/ 217 w 321"/>
                <a:gd name="T79" fmla="*/ 0 h 260"/>
                <a:gd name="T80" fmla="*/ 173 w 321"/>
                <a:gd name="T81" fmla="*/ 18 h 260"/>
                <a:gd name="T82" fmla="*/ 156 w 321"/>
                <a:gd name="T83" fmla="*/ 61 h 260"/>
                <a:gd name="T84" fmla="*/ 173 w 321"/>
                <a:gd name="T85" fmla="*/ 104 h 260"/>
                <a:gd name="T86" fmla="*/ 217 w 321"/>
                <a:gd name="T87" fmla="*/ 122 h 260"/>
                <a:gd name="T88" fmla="*/ 251 w 321"/>
                <a:gd name="T89" fmla="*/ 111 h 260"/>
                <a:gd name="T90" fmla="*/ 301 w 321"/>
                <a:gd name="T91" fmla="*/ 161 h 260"/>
                <a:gd name="T92" fmla="*/ 309 w 321"/>
                <a:gd name="T93" fmla="*/ 164 h 260"/>
                <a:gd name="T94" fmla="*/ 317 w 321"/>
                <a:gd name="T95" fmla="*/ 161 h 260"/>
                <a:gd name="T96" fmla="*/ 317 w 321"/>
                <a:gd name="T97" fmla="*/ 146 h 260"/>
                <a:gd name="T98" fmla="*/ 189 w 321"/>
                <a:gd name="T99" fmla="*/ 89 h 260"/>
                <a:gd name="T100" fmla="*/ 189 w 321"/>
                <a:gd name="T101" fmla="*/ 33 h 260"/>
                <a:gd name="T102" fmla="*/ 217 w 321"/>
                <a:gd name="T103" fmla="*/ 21 h 260"/>
                <a:gd name="T104" fmla="*/ 245 w 321"/>
                <a:gd name="T105" fmla="*/ 33 h 260"/>
                <a:gd name="T106" fmla="*/ 256 w 321"/>
                <a:gd name="T107" fmla="*/ 61 h 260"/>
                <a:gd name="T108" fmla="*/ 245 w 321"/>
                <a:gd name="T109" fmla="*/ 89 h 260"/>
                <a:gd name="T110" fmla="*/ 189 w 321"/>
                <a:gd name="T111" fmla="*/ 8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1" h="260">
                  <a:moveTo>
                    <a:pt x="170" y="132"/>
                  </a:moveTo>
                  <a:cubicBezTo>
                    <a:pt x="138" y="132"/>
                    <a:pt x="138" y="132"/>
                    <a:pt x="138" y="132"/>
                  </a:cubicBezTo>
                  <a:cubicBezTo>
                    <a:pt x="138" y="100"/>
                    <a:pt x="138" y="100"/>
                    <a:pt x="138" y="100"/>
                  </a:cubicBezTo>
                  <a:cubicBezTo>
                    <a:pt x="138" y="94"/>
                    <a:pt x="134" y="89"/>
                    <a:pt x="128" y="89"/>
                  </a:cubicBezTo>
                  <a:cubicBezTo>
                    <a:pt x="53" y="89"/>
                    <a:pt x="53" y="89"/>
                    <a:pt x="53" y="89"/>
                  </a:cubicBezTo>
                  <a:cubicBezTo>
                    <a:pt x="47" y="89"/>
                    <a:pt x="42" y="94"/>
                    <a:pt x="42" y="100"/>
                  </a:cubicBezTo>
                  <a:cubicBezTo>
                    <a:pt x="42" y="132"/>
                    <a:pt x="42" y="132"/>
                    <a:pt x="42" y="132"/>
                  </a:cubicBezTo>
                  <a:cubicBezTo>
                    <a:pt x="10" y="132"/>
                    <a:pt x="10" y="132"/>
                    <a:pt x="10" y="132"/>
                  </a:cubicBezTo>
                  <a:cubicBezTo>
                    <a:pt x="4" y="132"/>
                    <a:pt x="0" y="137"/>
                    <a:pt x="0" y="143"/>
                  </a:cubicBezTo>
                  <a:cubicBezTo>
                    <a:pt x="0" y="249"/>
                    <a:pt x="0" y="249"/>
                    <a:pt x="0" y="249"/>
                  </a:cubicBezTo>
                  <a:cubicBezTo>
                    <a:pt x="0" y="255"/>
                    <a:pt x="4" y="260"/>
                    <a:pt x="10" y="260"/>
                  </a:cubicBezTo>
                  <a:cubicBezTo>
                    <a:pt x="170" y="260"/>
                    <a:pt x="170" y="260"/>
                    <a:pt x="170" y="260"/>
                  </a:cubicBezTo>
                  <a:cubicBezTo>
                    <a:pt x="176" y="260"/>
                    <a:pt x="181" y="255"/>
                    <a:pt x="181" y="249"/>
                  </a:cubicBezTo>
                  <a:cubicBezTo>
                    <a:pt x="181" y="143"/>
                    <a:pt x="181" y="143"/>
                    <a:pt x="181" y="143"/>
                  </a:cubicBezTo>
                  <a:cubicBezTo>
                    <a:pt x="181" y="137"/>
                    <a:pt x="176" y="132"/>
                    <a:pt x="170" y="132"/>
                  </a:cubicBezTo>
                  <a:close/>
                  <a:moveTo>
                    <a:pt x="64" y="153"/>
                  </a:moveTo>
                  <a:cubicBezTo>
                    <a:pt x="117" y="153"/>
                    <a:pt x="117" y="153"/>
                    <a:pt x="117" y="153"/>
                  </a:cubicBezTo>
                  <a:cubicBezTo>
                    <a:pt x="117" y="239"/>
                    <a:pt x="117" y="239"/>
                    <a:pt x="117" y="239"/>
                  </a:cubicBezTo>
                  <a:cubicBezTo>
                    <a:pt x="64" y="239"/>
                    <a:pt x="64" y="239"/>
                    <a:pt x="64" y="239"/>
                  </a:cubicBezTo>
                  <a:lnTo>
                    <a:pt x="64" y="153"/>
                  </a:lnTo>
                  <a:close/>
                  <a:moveTo>
                    <a:pt x="117" y="111"/>
                  </a:moveTo>
                  <a:cubicBezTo>
                    <a:pt x="117" y="132"/>
                    <a:pt x="117" y="132"/>
                    <a:pt x="117" y="132"/>
                  </a:cubicBezTo>
                  <a:cubicBezTo>
                    <a:pt x="64" y="132"/>
                    <a:pt x="64" y="132"/>
                    <a:pt x="64" y="132"/>
                  </a:cubicBezTo>
                  <a:cubicBezTo>
                    <a:pt x="64" y="111"/>
                    <a:pt x="64" y="111"/>
                    <a:pt x="64" y="111"/>
                  </a:cubicBezTo>
                  <a:lnTo>
                    <a:pt x="117" y="111"/>
                  </a:lnTo>
                  <a:close/>
                  <a:moveTo>
                    <a:pt x="21" y="153"/>
                  </a:moveTo>
                  <a:cubicBezTo>
                    <a:pt x="42" y="153"/>
                    <a:pt x="42" y="153"/>
                    <a:pt x="42" y="153"/>
                  </a:cubicBezTo>
                  <a:cubicBezTo>
                    <a:pt x="42" y="239"/>
                    <a:pt x="42" y="239"/>
                    <a:pt x="42" y="239"/>
                  </a:cubicBezTo>
                  <a:cubicBezTo>
                    <a:pt x="21" y="239"/>
                    <a:pt x="21" y="239"/>
                    <a:pt x="21" y="239"/>
                  </a:cubicBezTo>
                  <a:lnTo>
                    <a:pt x="21" y="153"/>
                  </a:lnTo>
                  <a:close/>
                  <a:moveTo>
                    <a:pt x="160" y="239"/>
                  </a:moveTo>
                  <a:cubicBezTo>
                    <a:pt x="138" y="239"/>
                    <a:pt x="138" y="239"/>
                    <a:pt x="138" y="239"/>
                  </a:cubicBezTo>
                  <a:cubicBezTo>
                    <a:pt x="138" y="153"/>
                    <a:pt x="138" y="153"/>
                    <a:pt x="138" y="153"/>
                  </a:cubicBezTo>
                  <a:cubicBezTo>
                    <a:pt x="160" y="153"/>
                    <a:pt x="160" y="153"/>
                    <a:pt x="160" y="153"/>
                  </a:cubicBezTo>
                  <a:lnTo>
                    <a:pt x="160" y="239"/>
                  </a:lnTo>
                  <a:close/>
                  <a:moveTo>
                    <a:pt x="317" y="146"/>
                  </a:moveTo>
                  <a:cubicBezTo>
                    <a:pt x="266" y="96"/>
                    <a:pt x="266" y="96"/>
                    <a:pt x="266" y="96"/>
                  </a:cubicBezTo>
                  <a:cubicBezTo>
                    <a:pt x="274" y="86"/>
                    <a:pt x="278" y="74"/>
                    <a:pt x="278" y="61"/>
                  </a:cubicBezTo>
                  <a:cubicBezTo>
                    <a:pt x="278" y="45"/>
                    <a:pt x="271" y="29"/>
                    <a:pt x="260" y="18"/>
                  </a:cubicBezTo>
                  <a:cubicBezTo>
                    <a:pt x="248" y="6"/>
                    <a:pt x="233" y="0"/>
                    <a:pt x="217" y="0"/>
                  </a:cubicBezTo>
                  <a:cubicBezTo>
                    <a:pt x="200" y="0"/>
                    <a:pt x="185" y="6"/>
                    <a:pt x="173" y="18"/>
                  </a:cubicBezTo>
                  <a:cubicBezTo>
                    <a:pt x="162" y="29"/>
                    <a:pt x="156" y="45"/>
                    <a:pt x="156" y="61"/>
                  </a:cubicBezTo>
                  <a:cubicBezTo>
                    <a:pt x="156" y="77"/>
                    <a:pt x="162" y="92"/>
                    <a:pt x="173" y="104"/>
                  </a:cubicBezTo>
                  <a:cubicBezTo>
                    <a:pt x="185" y="116"/>
                    <a:pt x="200" y="122"/>
                    <a:pt x="217" y="122"/>
                  </a:cubicBezTo>
                  <a:cubicBezTo>
                    <a:pt x="229" y="122"/>
                    <a:pt x="241" y="118"/>
                    <a:pt x="251" y="111"/>
                  </a:cubicBezTo>
                  <a:cubicBezTo>
                    <a:pt x="301" y="161"/>
                    <a:pt x="301" y="161"/>
                    <a:pt x="301" y="161"/>
                  </a:cubicBezTo>
                  <a:cubicBezTo>
                    <a:pt x="304" y="163"/>
                    <a:pt x="306" y="164"/>
                    <a:pt x="309" y="164"/>
                  </a:cubicBezTo>
                  <a:cubicBezTo>
                    <a:pt x="312" y="164"/>
                    <a:pt x="314" y="163"/>
                    <a:pt x="317" y="161"/>
                  </a:cubicBezTo>
                  <a:cubicBezTo>
                    <a:pt x="321" y="157"/>
                    <a:pt x="321" y="150"/>
                    <a:pt x="317" y="146"/>
                  </a:cubicBezTo>
                  <a:close/>
                  <a:moveTo>
                    <a:pt x="189" y="89"/>
                  </a:moveTo>
                  <a:cubicBezTo>
                    <a:pt x="173" y="73"/>
                    <a:pt x="173" y="48"/>
                    <a:pt x="189" y="33"/>
                  </a:cubicBezTo>
                  <a:cubicBezTo>
                    <a:pt x="196" y="25"/>
                    <a:pt x="206" y="21"/>
                    <a:pt x="217" y="21"/>
                  </a:cubicBezTo>
                  <a:cubicBezTo>
                    <a:pt x="227" y="21"/>
                    <a:pt x="237" y="25"/>
                    <a:pt x="245" y="33"/>
                  </a:cubicBezTo>
                  <a:cubicBezTo>
                    <a:pt x="252" y="40"/>
                    <a:pt x="256" y="50"/>
                    <a:pt x="256" y="61"/>
                  </a:cubicBezTo>
                  <a:cubicBezTo>
                    <a:pt x="256" y="71"/>
                    <a:pt x="252" y="81"/>
                    <a:pt x="245" y="89"/>
                  </a:cubicBezTo>
                  <a:cubicBezTo>
                    <a:pt x="229" y="104"/>
                    <a:pt x="204" y="104"/>
                    <a:pt x="189" y="8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8" name="Freeform 764"/>
            <p:cNvSpPr>
              <a:spLocks noEditPoints="1"/>
            </p:cNvSpPr>
            <p:nvPr/>
          </p:nvSpPr>
          <p:spPr bwMode="auto">
            <a:xfrm>
              <a:off x="1387240" y="5439463"/>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9" name="Freeform 765"/>
            <p:cNvSpPr>
              <a:spLocks noEditPoints="1"/>
            </p:cNvSpPr>
            <p:nvPr/>
          </p:nvSpPr>
          <p:spPr bwMode="auto">
            <a:xfrm>
              <a:off x="1312969" y="5387796"/>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0" name="Freeform 145"/>
            <p:cNvSpPr>
              <a:spLocks noEditPoints="1"/>
            </p:cNvSpPr>
            <p:nvPr/>
          </p:nvSpPr>
          <p:spPr bwMode="auto">
            <a:xfrm>
              <a:off x="1313637" y="3532605"/>
              <a:ext cx="274218" cy="274218"/>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1" name="Freeform 146"/>
            <p:cNvSpPr>
              <a:spLocks noEditPoints="1"/>
            </p:cNvSpPr>
            <p:nvPr/>
          </p:nvSpPr>
          <p:spPr bwMode="auto">
            <a:xfrm>
              <a:off x="1376545" y="3618096"/>
              <a:ext cx="154046" cy="103235"/>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3" name="Freeform 527"/>
            <p:cNvSpPr>
              <a:spLocks noEditPoints="1"/>
            </p:cNvSpPr>
            <p:nvPr/>
          </p:nvSpPr>
          <p:spPr bwMode="auto">
            <a:xfrm>
              <a:off x="1312989" y="2045723"/>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5" name="Freeform 528"/>
            <p:cNvSpPr>
              <a:spLocks noEditPoints="1"/>
            </p:cNvSpPr>
            <p:nvPr/>
          </p:nvSpPr>
          <p:spPr bwMode="auto">
            <a:xfrm>
              <a:off x="1375326" y="2096726"/>
              <a:ext cx="149770" cy="161105"/>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7" name="Freeform 113"/>
            <p:cNvSpPr>
              <a:spLocks noEditPoints="1"/>
            </p:cNvSpPr>
            <p:nvPr/>
          </p:nvSpPr>
          <p:spPr bwMode="auto">
            <a:xfrm>
              <a:off x="1312989" y="2417322"/>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9" name="Freeform 114"/>
            <p:cNvSpPr>
              <a:spLocks noEditPoints="1"/>
            </p:cNvSpPr>
            <p:nvPr/>
          </p:nvSpPr>
          <p:spPr bwMode="auto">
            <a:xfrm>
              <a:off x="1364801" y="2469134"/>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1" name="Freeform 817"/>
            <p:cNvSpPr>
              <a:spLocks noEditPoints="1"/>
            </p:cNvSpPr>
            <p:nvPr/>
          </p:nvSpPr>
          <p:spPr bwMode="auto">
            <a:xfrm>
              <a:off x="1313915" y="6130701"/>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FAD7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3" name="Freeform 818"/>
            <p:cNvSpPr>
              <a:spLocks noEditPoints="1"/>
            </p:cNvSpPr>
            <p:nvPr/>
          </p:nvSpPr>
          <p:spPr bwMode="auto">
            <a:xfrm>
              <a:off x="1370281" y="6182235"/>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5" name="Freeform 796"/>
            <p:cNvSpPr>
              <a:spLocks noEditPoints="1"/>
            </p:cNvSpPr>
            <p:nvPr/>
          </p:nvSpPr>
          <p:spPr bwMode="auto">
            <a:xfrm>
              <a:off x="1369456" y="4371313"/>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7" name="Freeform 797"/>
            <p:cNvSpPr>
              <a:spLocks noEditPoints="1"/>
            </p:cNvSpPr>
            <p:nvPr/>
          </p:nvSpPr>
          <p:spPr bwMode="auto">
            <a:xfrm>
              <a:off x="1375944"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9" name="Freeform 798"/>
            <p:cNvSpPr>
              <a:spLocks noEditPoints="1"/>
            </p:cNvSpPr>
            <p:nvPr/>
          </p:nvSpPr>
          <p:spPr bwMode="auto">
            <a:xfrm>
              <a:off x="1427037" y="4371313"/>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0" name="Freeform 799"/>
            <p:cNvSpPr>
              <a:spLocks noEditPoints="1"/>
            </p:cNvSpPr>
            <p:nvPr/>
          </p:nvSpPr>
          <p:spPr bwMode="auto">
            <a:xfrm>
              <a:off x="1433525"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1" name="Freeform 800"/>
            <p:cNvSpPr>
              <a:spLocks noEditPoints="1"/>
            </p:cNvSpPr>
            <p:nvPr/>
          </p:nvSpPr>
          <p:spPr bwMode="auto">
            <a:xfrm>
              <a:off x="1484618" y="4371313"/>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2" name="Freeform 801"/>
            <p:cNvSpPr>
              <a:spLocks noEditPoints="1"/>
            </p:cNvSpPr>
            <p:nvPr/>
          </p:nvSpPr>
          <p:spPr bwMode="auto">
            <a:xfrm>
              <a:off x="1490295" y="4325897"/>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3" name="Freeform 802"/>
            <p:cNvSpPr>
              <a:spLocks noEditPoints="1"/>
            </p:cNvSpPr>
            <p:nvPr/>
          </p:nvSpPr>
          <p:spPr bwMode="auto">
            <a:xfrm>
              <a:off x="1312686" y="4273993"/>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7" name="Freeform 193"/>
            <p:cNvSpPr>
              <a:spLocks noEditPoints="1"/>
            </p:cNvSpPr>
            <p:nvPr/>
          </p:nvSpPr>
          <p:spPr bwMode="auto">
            <a:xfrm>
              <a:off x="1313915" y="1675604"/>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8" name="Freeform 194"/>
            <p:cNvSpPr>
              <a:spLocks noEditPoints="1"/>
            </p:cNvSpPr>
            <p:nvPr/>
          </p:nvSpPr>
          <p:spPr bwMode="auto">
            <a:xfrm>
              <a:off x="1365449" y="1755320"/>
              <a:ext cx="170706" cy="126420"/>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9" name="Freeform 796"/>
            <p:cNvSpPr>
              <a:spLocks noEditPoints="1"/>
            </p:cNvSpPr>
            <p:nvPr/>
          </p:nvSpPr>
          <p:spPr bwMode="auto">
            <a:xfrm>
              <a:off x="1369456" y="28862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1" name="Freeform 797"/>
            <p:cNvSpPr>
              <a:spLocks noEditPoints="1"/>
            </p:cNvSpPr>
            <p:nvPr/>
          </p:nvSpPr>
          <p:spPr bwMode="auto">
            <a:xfrm>
              <a:off x="1375944"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2" name="Freeform 798"/>
            <p:cNvSpPr>
              <a:spLocks noEditPoints="1"/>
            </p:cNvSpPr>
            <p:nvPr/>
          </p:nvSpPr>
          <p:spPr bwMode="auto">
            <a:xfrm>
              <a:off x="1427037" y="28862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3" name="Freeform 799"/>
            <p:cNvSpPr>
              <a:spLocks noEditPoints="1"/>
            </p:cNvSpPr>
            <p:nvPr/>
          </p:nvSpPr>
          <p:spPr bwMode="auto">
            <a:xfrm>
              <a:off x="1433525"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4" name="Freeform 800"/>
            <p:cNvSpPr>
              <a:spLocks noEditPoints="1"/>
            </p:cNvSpPr>
            <p:nvPr/>
          </p:nvSpPr>
          <p:spPr bwMode="auto">
            <a:xfrm>
              <a:off x="1484618" y="28862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5" name="Freeform 801"/>
            <p:cNvSpPr>
              <a:spLocks noEditPoints="1"/>
            </p:cNvSpPr>
            <p:nvPr/>
          </p:nvSpPr>
          <p:spPr bwMode="auto">
            <a:xfrm>
              <a:off x="1490295" y="28408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7" name="Freeform 802"/>
            <p:cNvSpPr>
              <a:spLocks noEditPoints="1"/>
            </p:cNvSpPr>
            <p:nvPr/>
          </p:nvSpPr>
          <p:spPr bwMode="auto">
            <a:xfrm>
              <a:off x="1312686" y="27889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8" name="Freeform 388"/>
            <p:cNvSpPr>
              <a:spLocks noEditPoints="1"/>
            </p:cNvSpPr>
            <p:nvPr/>
          </p:nvSpPr>
          <p:spPr bwMode="auto">
            <a:xfrm>
              <a:off x="1312989" y="3161006"/>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9" name="Freeform 389"/>
            <p:cNvSpPr>
              <a:spLocks noEditPoints="1"/>
            </p:cNvSpPr>
            <p:nvPr/>
          </p:nvSpPr>
          <p:spPr bwMode="auto">
            <a:xfrm>
              <a:off x="1363992" y="3246820"/>
              <a:ext cx="172439" cy="120626"/>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0" name="Freeform 764"/>
            <p:cNvSpPr>
              <a:spLocks noEditPoints="1"/>
            </p:cNvSpPr>
            <p:nvPr/>
          </p:nvSpPr>
          <p:spPr bwMode="auto">
            <a:xfrm>
              <a:off x="1387240" y="3954835"/>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1" name="Freeform 765"/>
            <p:cNvSpPr>
              <a:spLocks noEditPoints="1"/>
            </p:cNvSpPr>
            <p:nvPr/>
          </p:nvSpPr>
          <p:spPr bwMode="auto">
            <a:xfrm>
              <a:off x="1312969" y="3903168"/>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2" name="Freeform 113"/>
            <p:cNvSpPr>
              <a:spLocks noEditPoints="1"/>
            </p:cNvSpPr>
            <p:nvPr/>
          </p:nvSpPr>
          <p:spPr bwMode="auto">
            <a:xfrm>
              <a:off x="1312989" y="4646078"/>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3" name="Freeform 114"/>
            <p:cNvSpPr>
              <a:spLocks noEditPoints="1"/>
            </p:cNvSpPr>
            <p:nvPr/>
          </p:nvSpPr>
          <p:spPr bwMode="auto">
            <a:xfrm>
              <a:off x="1364801" y="4697890"/>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4" name="Freeform 817"/>
            <p:cNvSpPr>
              <a:spLocks noEditPoints="1"/>
            </p:cNvSpPr>
            <p:nvPr/>
          </p:nvSpPr>
          <p:spPr bwMode="auto">
            <a:xfrm>
              <a:off x="1313915" y="5017677"/>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5" name="Freeform 818"/>
            <p:cNvSpPr>
              <a:spLocks noEditPoints="1"/>
            </p:cNvSpPr>
            <p:nvPr/>
          </p:nvSpPr>
          <p:spPr bwMode="auto">
            <a:xfrm>
              <a:off x="1370281" y="5069211"/>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6" name="Freeform 796"/>
            <p:cNvSpPr>
              <a:spLocks noEditPoints="1"/>
            </p:cNvSpPr>
            <p:nvPr/>
          </p:nvSpPr>
          <p:spPr bwMode="auto">
            <a:xfrm>
              <a:off x="1369456" y="58559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7" name="Freeform 797"/>
            <p:cNvSpPr>
              <a:spLocks noEditPoints="1"/>
            </p:cNvSpPr>
            <p:nvPr/>
          </p:nvSpPr>
          <p:spPr bwMode="auto">
            <a:xfrm>
              <a:off x="1375944"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8" name="Freeform 798"/>
            <p:cNvSpPr>
              <a:spLocks noEditPoints="1"/>
            </p:cNvSpPr>
            <p:nvPr/>
          </p:nvSpPr>
          <p:spPr bwMode="auto">
            <a:xfrm>
              <a:off x="1427037" y="58559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9" name="Freeform 799"/>
            <p:cNvSpPr>
              <a:spLocks noEditPoints="1"/>
            </p:cNvSpPr>
            <p:nvPr/>
          </p:nvSpPr>
          <p:spPr bwMode="auto">
            <a:xfrm>
              <a:off x="1433525"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0" name="Freeform 800"/>
            <p:cNvSpPr>
              <a:spLocks noEditPoints="1"/>
            </p:cNvSpPr>
            <p:nvPr/>
          </p:nvSpPr>
          <p:spPr bwMode="auto">
            <a:xfrm>
              <a:off x="1484618" y="58559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1" name="Freeform 801"/>
            <p:cNvSpPr>
              <a:spLocks noEditPoints="1"/>
            </p:cNvSpPr>
            <p:nvPr/>
          </p:nvSpPr>
          <p:spPr bwMode="auto">
            <a:xfrm>
              <a:off x="1490295" y="58105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2" name="Freeform 802"/>
            <p:cNvSpPr>
              <a:spLocks noEditPoints="1"/>
            </p:cNvSpPr>
            <p:nvPr/>
          </p:nvSpPr>
          <p:spPr bwMode="auto">
            <a:xfrm>
              <a:off x="1312686" y="57586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cxnSp>
          <p:nvCxnSpPr>
            <p:cNvPr id="193" name="Straight Connector 192"/>
            <p:cNvCxnSpPr/>
            <p:nvPr/>
          </p:nvCxnSpPr>
          <p:spPr>
            <a:xfrm>
              <a:off x="1230560" y="4646079"/>
              <a:ext cx="1" cy="1388284"/>
            </a:xfrm>
            <a:prstGeom prst="line">
              <a:avLst/>
            </a:prstGeom>
            <a:ln w="19050">
              <a:solidFill>
                <a:srgbClr val="008750"/>
              </a:solidFill>
              <a:tailEnd type="none"/>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flipV="1">
            <a:off x="2527554"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93177" y="1441634"/>
            <a:ext cx="2515132" cy="821763"/>
          </a:xfrm>
          <a:prstGeom prst="rect">
            <a:avLst/>
          </a:prstGeom>
          <a:solidFill>
            <a:schemeClr val="bg1">
              <a:lumMod val="20000"/>
              <a:lumOff val="80000"/>
            </a:schemeClr>
          </a:solidFill>
          <a:ln>
            <a:solidFill>
              <a:srgbClr val="C00000"/>
            </a:solidFill>
          </a:ln>
        </p:spPr>
        <p:txBody>
          <a:bodyPr wrap="square" lIns="0" tIns="36576" rIns="0" bIns="0" rtlCol="0">
            <a:spAutoFit/>
          </a:bodyPr>
          <a:lstStyle/>
          <a:p>
            <a:pPr>
              <a:lnSpc>
                <a:spcPct val="85000"/>
              </a:lnSpc>
              <a:spcAft>
                <a:spcPts val="600"/>
              </a:spcAft>
              <a:buClr>
                <a:schemeClr val="accent2"/>
              </a:buClr>
              <a:buSzPct val="70000"/>
            </a:pPr>
            <a:r>
              <a:rPr lang="en-CA" sz="1200" b="1" dirty="0" smtClean="0">
                <a:latin typeface="EYInterstate Light" panose="02000506000000020004" pitchFamily="2" charset="0"/>
              </a:rPr>
              <a:t>Employees </a:t>
            </a:r>
            <a:r>
              <a:rPr lang="en-CA" sz="1200" dirty="0" smtClean="0">
                <a:latin typeface="EYInterstate Light" panose="02000506000000020004" pitchFamily="2" charset="0"/>
              </a:rPr>
              <a:t>capture all types of role types, including the most complex aspects. This also encompasses full-time, part-time, permanent, and temporary workers.  </a:t>
            </a:r>
          </a:p>
        </p:txBody>
      </p:sp>
      <p:pic>
        <p:nvPicPr>
          <p:cNvPr id="62" name="Picture 61"/>
          <p:cNvPicPr>
            <a:picLocks/>
          </p:cNvPicPr>
          <p:nvPr/>
        </p:nvPicPr>
        <p:blipFill rotWithShape="1">
          <a:blip r:embed="rId2">
            <a:extLst>
              <a:ext uri="{BEBA8EAE-BF5A-486C-A8C5-ECC9F3942E4B}">
                <a14:imgProps xmlns:a14="http://schemas.microsoft.com/office/drawing/2010/main">
                  <a14:imgLayer r:embed="rId3">
                    <a14:imgEffect>
                      <a14:backgroundRemoval t="50785" b="73466" l="0" r="15922"/>
                    </a14:imgEffect>
                  </a14:imgLayer>
                </a14:imgProps>
              </a:ext>
              <a:ext uri="{28A0092B-C50C-407E-A947-70E740481C1C}">
                <a14:useLocalDpi xmlns:a14="http://schemas.microsoft.com/office/drawing/2010/main" val="0"/>
              </a:ext>
            </a:extLst>
          </a:blip>
          <a:srcRect l="200" t="51861" r="84541" b="26384"/>
          <a:stretch/>
        </p:blipFill>
        <p:spPr>
          <a:xfrm>
            <a:off x="822122" y="1290306"/>
            <a:ext cx="743712" cy="1178828"/>
          </a:xfrm>
          <a:prstGeom prst="rect">
            <a:avLst/>
          </a:prstGeom>
          <a:ln>
            <a:noFill/>
          </a:ln>
        </p:spPr>
      </p:pic>
    </p:spTree>
    <p:extLst>
      <p:ext uri="{BB962C8B-B14F-4D97-AF65-F5344CB8AC3E}">
        <p14:creationId xmlns:p14="http://schemas.microsoft.com/office/powerpoint/2010/main" val="3572852193"/>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0706" y="511899"/>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Activity #5</a:t>
            </a:r>
            <a:endParaRPr lang="en-CA" sz="2600" i="1" dirty="0">
              <a:solidFill>
                <a:srgbClr val="4B4B4B"/>
              </a:solidFill>
              <a:latin typeface="EYInterstate Light" panose="02000506000000020004" pitchFamily="2" charset="0"/>
            </a:endParaRPr>
          </a:p>
        </p:txBody>
      </p:sp>
      <p:sp>
        <p:nvSpPr>
          <p:cNvPr id="80" name="TextBox 79"/>
          <p:cNvSpPr txBox="1"/>
          <p:nvPr/>
        </p:nvSpPr>
        <p:spPr>
          <a:xfrm>
            <a:off x="500706" y="1137094"/>
            <a:ext cx="10067338" cy="1200329"/>
          </a:xfrm>
          <a:prstGeom prst="rect">
            <a:avLst/>
          </a:prstGeom>
          <a:noFill/>
        </p:spPr>
        <p:txBody>
          <a:bodyPr wrap="square" lIns="0" tIns="0" rIns="0" bIns="0" rtlCol="0" anchor="t" anchorCtr="0">
            <a:spAutoFit/>
          </a:bodyPr>
          <a:lstStyle/>
          <a:p>
            <a:r>
              <a:rPr lang="en-CA" sz="1300" b="1" dirty="0">
                <a:solidFill>
                  <a:srgbClr val="4B4B4B"/>
                </a:solidFill>
                <a:latin typeface="EYInterstate Light" panose="02000506000000020004" pitchFamily="2" charset="0"/>
              </a:rPr>
              <a:t>Objective: </a:t>
            </a:r>
            <a:r>
              <a:rPr lang="en-CA" sz="1300" dirty="0">
                <a:solidFill>
                  <a:srgbClr val="4B4B4B"/>
                </a:solidFill>
                <a:latin typeface="EYInterstate Light" panose="02000506000000020004" pitchFamily="2" charset="0"/>
              </a:rPr>
              <a:t>Identify key areas of opportunity, moments-that-matter, and technology enablers across the </a:t>
            </a:r>
            <a:r>
              <a:rPr lang="en-CA" sz="1300" dirty="0" smtClean="0">
                <a:solidFill>
                  <a:srgbClr val="4B4B4B"/>
                </a:solidFill>
                <a:latin typeface="EYInterstate Light" panose="02000506000000020004" pitchFamily="2" charset="0"/>
              </a:rPr>
              <a:t>separation area</a:t>
            </a:r>
            <a:r>
              <a:rPr lang="en-CA" sz="1300" dirty="0">
                <a:solidFill>
                  <a:srgbClr val="4B4B4B"/>
                </a:solidFill>
                <a:latin typeface="EYInterstate Light" panose="02000506000000020004" pitchFamily="2" charset="0"/>
              </a:rPr>
              <a:t>, specific to the assigned </a:t>
            </a:r>
            <a:r>
              <a:rPr lang="en-CA" sz="1300" dirty="0" smtClean="0">
                <a:solidFill>
                  <a:srgbClr val="4B4B4B"/>
                </a:solidFill>
                <a:latin typeface="EYInterstate Light" panose="02000506000000020004" pitchFamily="2" charset="0"/>
              </a:rPr>
              <a:t>persona.  </a:t>
            </a:r>
            <a:endParaRPr lang="en-CA" sz="1300" dirty="0">
              <a:solidFill>
                <a:srgbClr val="4B4B4B"/>
              </a:solidFill>
              <a:latin typeface="EYInterstate Light" panose="02000506000000020004" pitchFamily="2" charset="0"/>
            </a:endParaRPr>
          </a:p>
          <a:p>
            <a:endParaRPr lang="en-CA" sz="1300" dirty="0">
              <a:solidFill>
                <a:srgbClr val="969696"/>
              </a:solidFill>
              <a:latin typeface="EYInterstate Light" panose="02000506000000020004" pitchFamily="2" charset="0"/>
            </a:endParaRPr>
          </a:p>
          <a:p>
            <a:r>
              <a:rPr lang="en-CA" sz="1300" b="1" dirty="0">
                <a:solidFill>
                  <a:srgbClr val="4B4B4B"/>
                </a:solidFill>
                <a:latin typeface="EYInterstate Light" panose="02000506000000020004" pitchFamily="2" charset="0"/>
              </a:rPr>
              <a:t>Instructions</a:t>
            </a:r>
            <a:r>
              <a:rPr lang="en-CA" sz="1300" dirty="0">
                <a:solidFill>
                  <a:srgbClr val="4B4B4B"/>
                </a:solidFill>
                <a:latin typeface="EYInterstate Light" panose="02000506000000020004" pitchFamily="2" charset="0"/>
              </a:rPr>
              <a:t>: Congregate into groups of 3 around the persona posters around the boardroom. Leveraging </a:t>
            </a:r>
            <a:r>
              <a:rPr lang="en-CA" sz="1300" dirty="0" smtClean="0">
                <a:solidFill>
                  <a:srgbClr val="4B4B4B"/>
                </a:solidFill>
                <a:latin typeface="EYInterstate Light" panose="02000506000000020004" pitchFamily="2" charset="0"/>
              </a:rPr>
              <a:t>Chris’s </a:t>
            </a:r>
            <a:r>
              <a:rPr lang="en-CA" sz="1300" dirty="0">
                <a:solidFill>
                  <a:srgbClr val="4B4B4B"/>
                </a:solidFill>
                <a:latin typeface="EYInterstate Light" panose="02000506000000020004" pitchFamily="2" charset="0"/>
              </a:rPr>
              <a:t>story and focusing on your assigned persona , capture the main areas of opportunity, moments-that-matter, and technology enablers for the recruit and hire process area . Use the sticky notes provided to record your answers on the posters. </a:t>
            </a:r>
          </a:p>
        </p:txBody>
      </p:sp>
      <p:pic>
        <p:nvPicPr>
          <p:cNvPr id="2" name="Picture 1"/>
          <p:cNvPicPr>
            <a:picLocks noChangeAspect="1"/>
          </p:cNvPicPr>
          <p:nvPr/>
        </p:nvPicPr>
        <p:blipFill>
          <a:blip r:embed="rId2"/>
          <a:stretch>
            <a:fillRect/>
          </a:stretch>
        </p:blipFill>
        <p:spPr>
          <a:xfrm>
            <a:off x="284126" y="2758408"/>
            <a:ext cx="7888142" cy="2696283"/>
          </a:xfrm>
          <a:prstGeom prst="rect">
            <a:avLst/>
          </a:prstGeom>
        </p:spPr>
      </p:pic>
      <p:grpSp>
        <p:nvGrpSpPr>
          <p:cNvPr id="289" name="Group 288"/>
          <p:cNvGrpSpPr/>
          <p:nvPr/>
        </p:nvGrpSpPr>
        <p:grpSpPr>
          <a:xfrm>
            <a:off x="8375539" y="2689767"/>
            <a:ext cx="3438133" cy="2937532"/>
            <a:chOff x="5093442" y="1666076"/>
            <a:chExt cx="5322254" cy="4190295"/>
          </a:xfrm>
        </p:grpSpPr>
        <p:pic>
          <p:nvPicPr>
            <p:cNvPr id="290" name="Picture 289"/>
            <p:cNvPicPr>
              <a:picLocks noChangeAspect="1"/>
            </p:cNvPicPr>
            <p:nvPr/>
          </p:nvPicPr>
          <p:blipFill rotWithShape="1">
            <a:blip r:embed="rId3">
              <a:extLst>
                <a:ext uri="{28A0092B-C50C-407E-A947-70E740481C1C}">
                  <a14:useLocalDpi xmlns:a14="http://schemas.microsoft.com/office/drawing/2010/main" val="0"/>
                </a:ext>
              </a:extLst>
            </a:blip>
            <a:srcRect l="63359" r="21630" b="81362"/>
            <a:stretch/>
          </p:blipFill>
          <p:spPr>
            <a:xfrm>
              <a:off x="5489503" y="1666076"/>
              <a:ext cx="822420" cy="1079497"/>
            </a:xfrm>
            <a:prstGeom prst="rect">
              <a:avLst/>
            </a:prstGeom>
            <a:ln>
              <a:noFill/>
            </a:ln>
          </p:spPr>
        </p:pic>
        <p:pic>
          <p:nvPicPr>
            <p:cNvPr id="291" name="Picture 290"/>
            <p:cNvPicPr>
              <a:picLocks noChangeAspect="1"/>
            </p:cNvPicPr>
            <p:nvPr/>
          </p:nvPicPr>
          <p:blipFill rotWithShape="1">
            <a:blip r:embed="rId3">
              <a:extLst>
                <a:ext uri="{28A0092B-C50C-407E-A947-70E740481C1C}">
                  <a14:useLocalDpi xmlns:a14="http://schemas.microsoft.com/office/drawing/2010/main" val="0"/>
                </a:ext>
              </a:extLst>
            </a:blip>
            <a:srcRect t="77688" r="84151" b="1513"/>
            <a:stretch/>
          </p:blipFill>
          <p:spPr>
            <a:xfrm>
              <a:off x="5523344" y="4776371"/>
              <a:ext cx="754737" cy="1080000"/>
            </a:xfrm>
            <a:prstGeom prst="rect">
              <a:avLst/>
            </a:prstGeom>
            <a:ln>
              <a:noFill/>
            </a:ln>
          </p:spPr>
        </p:pic>
        <p:sp>
          <p:nvSpPr>
            <p:cNvPr id="292" name="TextBox 291"/>
            <p:cNvSpPr txBox="1"/>
            <p:nvPr/>
          </p:nvSpPr>
          <p:spPr>
            <a:xfrm>
              <a:off x="5093442" y="2745573"/>
              <a:ext cx="1614540" cy="526840"/>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People Manager</a:t>
              </a:r>
            </a:p>
          </p:txBody>
        </p:sp>
        <p:pic>
          <p:nvPicPr>
            <p:cNvPr id="294" name="Picture 293"/>
            <p:cNvPicPr>
              <a:picLocks noChangeAspect="1"/>
            </p:cNvPicPr>
            <p:nvPr/>
          </p:nvPicPr>
          <p:blipFill rotWithShape="1">
            <a:blip r:embed="rId3">
              <a:extLst>
                <a:ext uri="{28A0092B-C50C-407E-A947-70E740481C1C}">
                  <a14:useLocalDpi xmlns:a14="http://schemas.microsoft.com/office/drawing/2010/main" val="0"/>
                </a:ext>
              </a:extLst>
            </a:blip>
            <a:srcRect l="41839" t="78706" r="43036" b="1223"/>
            <a:stretch/>
          </p:blipFill>
          <p:spPr>
            <a:xfrm>
              <a:off x="9655653" y="4790151"/>
              <a:ext cx="760043" cy="1066220"/>
            </a:xfrm>
            <a:prstGeom prst="rect">
              <a:avLst/>
            </a:prstGeom>
            <a:ln>
              <a:noFill/>
            </a:ln>
          </p:spPr>
        </p:pic>
        <p:pic>
          <p:nvPicPr>
            <p:cNvPr id="296" name="Picture 295"/>
            <p:cNvPicPr>
              <a:picLocks noChangeAspect="1"/>
            </p:cNvPicPr>
            <p:nvPr/>
          </p:nvPicPr>
          <p:blipFill>
            <a:blip r:embed="rId4"/>
            <a:stretch>
              <a:fillRect/>
            </a:stretch>
          </p:blipFill>
          <p:spPr>
            <a:xfrm>
              <a:off x="6711408" y="2490861"/>
              <a:ext cx="2642799" cy="2640985"/>
            </a:xfrm>
            <a:prstGeom prst="rect">
              <a:avLst/>
            </a:prstGeom>
          </p:spPr>
        </p:pic>
      </p:grpSp>
      <p:sp>
        <p:nvSpPr>
          <p:cNvPr id="299" name="TextBox 298"/>
          <p:cNvSpPr txBox="1"/>
          <p:nvPr/>
        </p:nvSpPr>
        <p:spPr>
          <a:xfrm>
            <a:off x="11127959" y="3528559"/>
            <a:ext cx="982761" cy="369332"/>
          </a:xfrm>
          <a:prstGeom prst="rect">
            <a:avLst/>
          </a:prstGeom>
          <a:noFill/>
        </p:spPr>
        <p:txBody>
          <a:bodyPr wrap="square" lIns="0" tIns="0" rIns="0" bIns="0" rtlCol="0" anchor="t" anchorCtr="0">
            <a:spAutoFit/>
          </a:bodyPr>
          <a:lstStyle/>
          <a:p>
            <a:pPr algn="ctr"/>
            <a:r>
              <a:rPr lang="en-CA" sz="1200" b="1" spc="-20" dirty="0" smtClean="0">
                <a:solidFill>
                  <a:srgbClr val="4B4B4B"/>
                </a:solidFill>
                <a:latin typeface="EYInterstate Light" panose="02000506000000020004" pitchFamily="2" charset="0"/>
              </a:rPr>
              <a:t>Decentralized </a:t>
            </a:r>
          </a:p>
          <a:p>
            <a:pPr algn="ctr"/>
            <a:r>
              <a:rPr lang="en-CA" sz="1200" b="1" spc="-20" dirty="0" smtClean="0">
                <a:solidFill>
                  <a:srgbClr val="4B4B4B"/>
                </a:solidFill>
                <a:latin typeface="EYInterstate Light" panose="02000506000000020004" pitchFamily="2" charset="0"/>
              </a:rPr>
              <a:t>Admin</a:t>
            </a:r>
            <a:endParaRPr lang="en-CA" sz="1200" b="1" spc="-20" dirty="0">
              <a:solidFill>
                <a:srgbClr val="4B4B4B"/>
              </a:solidFill>
              <a:latin typeface="EYInterstate Light" panose="02000506000000020004" pitchFamily="2" charset="0"/>
            </a:endParaRPr>
          </a:p>
        </p:txBody>
      </p:sp>
      <p:sp>
        <p:nvSpPr>
          <p:cNvPr id="17" name="TextBox 16"/>
          <p:cNvSpPr txBox="1"/>
          <p:nvPr/>
        </p:nvSpPr>
        <p:spPr>
          <a:xfrm>
            <a:off x="8480159" y="5774289"/>
            <a:ext cx="1717154" cy="184666"/>
          </a:xfrm>
          <a:prstGeom prst="rect">
            <a:avLst/>
          </a:prstGeom>
          <a:noFill/>
        </p:spPr>
        <p:txBody>
          <a:bodyPr wrap="square" lIns="0" tIns="0" rIns="0" bIns="0" rtlCol="0" anchor="t" anchorCtr="0">
            <a:spAutoFit/>
          </a:bodyPr>
          <a:lstStyle/>
          <a:p>
            <a:r>
              <a:rPr lang="en-CA" sz="1200" b="1" spc="-20" dirty="0">
                <a:solidFill>
                  <a:srgbClr val="4B4B4B"/>
                </a:solidFill>
                <a:latin typeface="EYInterstate Light" panose="02000506000000020004" pitchFamily="2" charset="0"/>
              </a:rPr>
              <a:t>HR </a:t>
            </a:r>
            <a:r>
              <a:rPr lang="en-CA" sz="1200" b="1" spc="-20" dirty="0" smtClean="0">
                <a:solidFill>
                  <a:srgbClr val="4B4B4B"/>
                </a:solidFill>
                <a:latin typeface="EYInterstate Light" panose="02000506000000020004" pitchFamily="2" charset="0"/>
              </a:rPr>
              <a:t>Specialist </a:t>
            </a:r>
            <a:endParaRPr lang="en-CA" sz="1200" b="1" spc="-20" dirty="0">
              <a:solidFill>
                <a:srgbClr val="4B4B4B"/>
              </a:solidFill>
              <a:latin typeface="EYInterstate Light" panose="02000506000000020004" pitchFamily="2" charset="0"/>
            </a:endParaRPr>
          </a:p>
        </p:txBody>
      </p:sp>
      <p:sp>
        <p:nvSpPr>
          <p:cNvPr id="18" name="TextBox 17"/>
          <p:cNvSpPr txBox="1"/>
          <p:nvPr/>
        </p:nvSpPr>
        <p:spPr>
          <a:xfrm>
            <a:off x="11127959" y="5781080"/>
            <a:ext cx="982761" cy="553998"/>
          </a:xfrm>
          <a:prstGeom prst="rect">
            <a:avLst/>
          </a:prstGeom>
          <a:noFill/>
        </p:spPr>
        <p:txBody>
          <a:bodyPr wrap="square" lIns="0" tIns="0" rIns="0" bIns="0" rtlCol="0" anchor="t" anchorCtr="0">
            <a:spAutoFit/>
          </a:bodyPr>
          <a:lstStyle/>
          <a:p>
            <a:pPr algn="ctr"/>
            <a:r>
              <a:rPr lang="en-CA" sz="1200" b="1" spc="-20" dirty="0">
                <a:solidFill>
                  <a:srgbClr val="4B4B4B"/>
                </a:solidFill>
                <a:latin typeface="EYInterstate Light" panose="02000506000000020004" pitchFamily="2" charset="0"/>
              </a:rPr>
              <a:t>Payroll </a:t>
            </a:r>
            <a:r>
              <a:rPr lang="en-CA" sz="1200" b="1" spc="-20" dirty="0" smtClean="0">
                <a:solidFill>
                  <a:srgbClr val="4B4B4B"/>
                </a:solidFill>
                <a:latin typeface="EYInterstate Light" panose="02000506000000020004" pitchFamily="2" charset="0"/>
              </a:rPr>
              <a:t>and Compensation Advisor</a:t>
            </a:r>
            <a:endParaRPr lang="en-CA" sz="1200" b="1" spc="-20" dirty="0">
              <a:solidFill>
                <a:srgbClr val="4B4B4B"/>
              </a:solidFill>
              <a:latin typeface="EYInterstate Light" panose="02000506000000020004" pitchFamily="2" charset="0"/>
            </a:endParaRPr>
          </a:p>
        </p:txBody>
      </p:sp>
      <p:pic>
        <p:nvPicPr>
          <p:cNvPr id="19" name="Picture 18"/>
          <p:cNvPicPr>
            <a:picLocks/>
          </p:cNvPicPr>
          <p:nvPr/>
        </p:nvPicPr>
        <p:blipFill rotWithShape="1">
          <a:blip r:embed="rId3">
            <a:extLst>
              <a:ext uri="{28A0092B-C50C-407E-A947-70E740481C1C}">
                <a14:useLocalDpi xmlns:a14="http://schemas.microsoft.com/office/drawing/2010/main" val="0"/>
              </a:ext>
            </a:extLst>
          </a:blip>
          <a:srcRect l="63183" t="25374" r="21688" b="52455"/>
          <a:stretch/>
        </p:blipFill>
        <p:spPr>
          <a:xfrm>
            <a:off x="11149426" y="2689767"/>
            <a:ext cx="586850" cy="781035"/>
          </a:xfrm>
          <a:prstGeom prst="rect">
            <a:avLst/>
          </a:prstGeom>
          <a:noFill/>
          <a:ln>
            <a:noFill/>
          </a:ln>
        </p:spPr>
      </p:pic>
      <p:pic>
        <p:nvPicPr>
          <p:cNvPr id="20" name="Picture 19"/>
          <p:cNvPicPr>
            <a:picLocks/>
          </p:cNvPicPr>
          <p:nvPr/>
        </p:nvPicPr>
        <p:blipFill rotWithShape="1">
          <a:blip r:embed="rId5">
            <a:extLst>
              <a:ext uri="{28A0092B-C50C-407E-A947-70E740481C1C}">
                <a14:useLocalDpi xmlns:a14="http://schemas.microsoft.com/office/drawing/2010/main" val="0"/>
              </a:ext>
            </a:extLst>
          </a:blip>
          <a:srcRect l="200" t="51861" r="84541" b="26384"/>
          <a:stretch/>
        </p:blipFill>
        <p:spPr>
          <a:xfrm>
            <a:off x="9944352" y="3528559"/>
            <a:ext cx="659987" cy="851857"/>
          </a:xfrm>
          <a:prstGeom prst="rect">
            <a:avLst/>
          </a:prstGeom>
          <a:ln>
            <a:noFill/>
          </a:ln>
        </p:spPr>
      </p:pic>
    </p:spTree>
    <p:extLst>
      <p:ext uri="{BB962C8B-B14F-4D97-AF65-F5344CB8AC3E}">
        <p14:creationId xmlns:p14="http://schemas.microsoft.com/office/powerpoint/2010/main" val="24296521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8017370" cy="400110"/>
          </a:xfrm>
          <a:prstGeom prst="rect">
            <a:avLst/>
          </a:prstGeom>
          <a:noFill/>
        </p:spPr>
        <p:txBody>
          <a:bodyPr wrap="square" lIns="0" tIns="0" rIns="0" bIns="0" rtlCol="0" anchor="t" anchorCtr="0">
            <a:spAutoFit/>
          </a:bodyPr>
          <a:lstStyle/>
          <a:p>
            <a:r>
              <a:rPr lang="en-CA" sz="2600" dirty="0" smtClean="0">
                <a:solidFill>
                  <a:srgbClr val="4B4B4B"/>
                </a:solidFill>
                <a:latin typeface="EYInterstate Light" panose="02000506000000020004" pitchFamily="2" charset="0"/>
              </a:rPr>
              <a:t>People Manager: </a:t>
            </a:r>
            <a:r>
              <a:rPr lang="en-CA" sz="2600" i="1" dirty="0" smtClean="0">
                <a:solidFill>
                  <a:srgbClr val="4B4B4B"/>
                </a:solidFill>
                <a:latin typeface="EYInterstate Light" panose="02000506000000020004" pitchFamily="2" charset="0"/>
              </a:rPr>
              <a:t>Separation</a:t>
            </a:r>
            <a:endParaRPr lang="en-CA" sz="2600" i="1" dirty="0">
              <a:solidFill>
                <a:srgbClr val="4B4B4B"/>
              </a:solidFill>
              <a:latin typeface="EYInterstate Light" panose="02000506000000020004" pitchFamily="2" charset="0"/>
            </a:endParaRPr>
          </a:p>
        </p:txBody>
      </p:sp>
      <p:sp>
        <p:nvSpPr>
          <p:cNvPr id="230" name="Text Placeholder 5"/>
          <p:cNvSpPr txBox="1">
            <a:spLocks/>
          </p:cNvSpPr>
          <p:nvPr/>
        </p:nvSpPr>
        <p:spPr>
          <a:xfrm rot="5400000">
            <a:off x="5105932" y="1707549"/>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Areas of Opportunity</a:t>
            </a:r>
          </a:p>
        </p:txBody>
      </p:sp>
      <p:sp>
        <p:nvSpPr>
          <p:cNvPr id="232" name="Text Placeholder 5"/>
          <p:cNvSpPr txBox="1">
            <a:spLocks/>
          </p:cNvSpPr>
          <p:nvPr/>
        </p:nvSpPr>
        <p:spPr>
          <a:xfrm rot="5400000">
            <a:off x="5105932" y="2699544"/>
            <a:ext cx="1214070" cy="430887"/>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Moments</a:t>
            </a:r>
            <a:br>
              <a:rPr lang="en-US" sz="1050" b="1" dirty="0">
                <a:solidFill>
                  <a:srgbClr val="000000"/>
                </a:solidFill>
                <a:latin typeface="EYInterstate Light" panose="02000506000000020004" pitchFamily="2" charset="0"/>
              </a:rPr>
            </a:br>
            <a:r>
              <a:rPr lang="en-US" sz="1050" b="1" dirty="0">
                <a:solidFill>
                  <a:srgbClr val="000000"/>
                </a:solidFill>
                <a:latin typeface="EYInterstate Light" panose="02000506000000020004" pitchFamily="2" charset="0"/>
              </a:rPr>
              <a:t>That Matter</a:t>
            </a:r>
          </a:p>
        </p:txBody>
      </p:sp>
      <p:sp>
        <p:nvSpPr>
          <p:cNvPr id="233" name="Text Placeholder 5"/>
          <p:cNvSpPr txBox="1">
            <a:spLocks/>
          </p:cNvSpPr>
          <p:nvPr/>
        </p:nvSpPr>
        <p:spPr>
          <a:xfrm rot="5400000">
            <a:off x="5021293" y="4094326"/>
            <a:ext cx="1214070" cy="261610"/>
          </a:xfrm>
          <a:prstGeom prst="rect">
            <a:avLst/>
          </a:prstGeom>
        </p:spPr>
        <p:txBody>
          <a:bodyPr wrap="square" anchor="ctr">
            <a:spAutoFit/>
          </a:bodyPr>
          <a:lstStyle>
            <a:lvl1pPr marL="0" indent="0" algn="l" defTabSz="914400" rtl="0" eaLnBrk="1" latinLnBrk="0" hangingPunct="1">
              <a:spcBef>
                <a:spcPct val="20000"/>
              </a:spcBef>
              <a:buClr>
                <a:schemeClr val="accent2"/>
              </a:buClr>
              <a:buSzPct val="70000"/>
              <a:buFont typeface="Arial" pitchFamily="34" charset="0"/>
              <a:buNone/>
              <a:defRPr sz="1200" b="0" kern="1200">
                <a:solidFill>
                  <a:schemeClr val="bg2"/>
                </a:solidFill>
                <a:effectLst/>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600"/>
              </a:buClr>
            </a:pPr>
            <a:r>
              <a:rPr lang="en-US" sz="1050" b="1" dirty="0">
                <a:solidFill>
                  <a:srgbClr val="000000"/>
                </a:solidFill>
                <a:latin typeface="EYInterstate Light" panose="02000506000000020004" pitchFamily="2" charset="0"/>
              </a:rPr>
              <a:t>Enablers</a:t>
            </a:r>
          </a:p>
        </p:txBody>
      </p:sp>
      <p:sp>
        <p:nvSpPr>
          <p:cNvPr id="222" name="TextBox 221"/>
          <p:cNvSpPr txBox="1"/>
          <p:nvPr/>
        </p:nvSpPr>
        <p:spPr>
          <a:xfrm>
            <a:off x="2552700" y="2254913"/>
            <a:ext cx="434126" cy="510861"/>
          </a:xfrm>
          <a:prstGeom prst="rect">
            <a:avLst/>
          </a:prstGeom>
          <a:noFill/>
        </p:spPr>
        <p:txBody>
          <a:bodyPr wrap="square" tIns="324000" bIns="0" rtlCol="0" anchor="ctr">
            <a:noAutofit/>
          </a:bodyPr>
          <a:lstStyle/>
          <a:p>
            <a:r>
              <a:rPr lang="en-CA" sz="6000" dirty="0">
                <a:solidFill>
                  <a:srgbClr val="E60F2D"/>
                </a:solidFill>
                <a:latin typeface="EYInterstate Light" panose="02000506000000020004" pitchFamily="2" charset="0"/>
              </a:rPr>
              <a:t>“</a:t>
            </a:r>
          </a:p>
        </p:txBody>
      </p:sp>
      <p:sp>
        <p:nvSpPr>
          <p:cNvPr id="223" name="TextBox 222"/>
          <p:cNvSpPr txBox="1"/>
          <p:nvPr/>
        </p:nvSpPr>
        <p:spPr>
          <a:xfrm>
            <a:off x="2611478" y="2648285"/>
            <a:ext cx="2734245" cy="769441"/>
          </a:xfrm>
          <a:prstGeom prst="rect">
            <a:avLst/>
          </a:prstGeom>
          <a:noFill/>
        </p:spPr>
        <p:txBody>
          <a:bodyPr wrap="square" lIns="108000" rIns="108000" rtlCol="0" anchor="t">
            <a:spAutoFit/>
          </a:bodyPr>
          <a:lstStyle/>
          <a:p>
            <a:pPr algn="ctr"/>
            <a:r>
              <a:rPr lang="en-US" sz="1100" b="1" dirty="0">
                <a:solidFill>
                  <a:srgbClr val="C0C0C0">
                    <a:lumMod val="10000"/>
                  </a:srgbClr>
                </a:solidFill>
              </a:rPr>
              <a:t>“With some recent changes in my workforce, I am ready and able to assess hiring needs and track movements”</a:t>
            </a:r>
          </a:p>
        </p:txBody>
      </p:sp>
      <p:cxnSp>
        <p:nvCxnSpPr>
          <p:cNvPr id="224" name="Straight Connector 223"/>
          <p:cNvCxnSpPr/>
          <p:nvPr/>
        </p:nvCxnSpPr>
        <p:spPr>
          <a:xfrm>
            <a:off x="2983880" y="2503993"/>
            <a:ext cx="2218001" cy="0"/>
          </a:xfrm>
          <a:prstGeom prst="line">
            <a:avLst/>
          </a:prstGeom>
          <a:ln w="12700">
            <a:solidFill>
              <a:srgbClr val="E60F2D"/>
            </a:solidFill>
            <a:tailEnd type="none"/>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a:xfrm>
            <a:off x="2613874" y="3684576"/>
            <a:ext cx="2485644" cy="2185214"/>
          </a:xfrm>
          <a:prstGeom prst="rect">
            <a:avLst/>
          </a:prstGeom>
        </p:spPr>
        <p:txBody>
          <a:bodyPr wrap="square">
            <a:spAutoFit/>
          </a:bodyPr>
          <a:lstStyle/>
          <a:p>
            <a:pPr marL="158750" indent="-158750">
              <a:lnSpc>
                <a:spcPct val="90000"/>
              </a:lnSpc>
              <a:spcBef>
                <a:spcPts val="300"/>
              </a:spcBef>
              <a:buClr>
                <a:srgbClr val="E60F2D"/>
              </a:buClr>
              <a:buSzPct val="60000"/>
              <a:buFont typeface="Arial" pitchFamily="34" charset="0"/>
              <a:buChar char="►"/>
              <a:defRPr/>
            </a:pPr>
            <a:r>
              <a:rPr lang="en-US" sz="1000" dirty="0" smtClean="0">
                <a:solidFill>
                  <a:srgbClr val="000000"/>
                </a:solidFill>
                <a:latin typeface="EYInterstate Light" panose="02000506000000020004" pitchFamily="2" charset="0"/>
                <a:cs typeface="Arial" pitchFamily="34" charset="0"/>
              </a:rPr>
              <a:t>The </a:t>
            </a:r>
            <a:r>
              <a:rPr lang="en-US" sz="1000" dirty="0">
                <a:solidFill>
                  <a:srgbClr val="000000"/>
                </a:solidFill>
                <a:latin typeface="EYInterstate Light" panose="02000506000000020004" pitchFamily="2" charset="0"/>
                <a:cs typeface="Arial" pitchFamily="34" charset="0"/>
              </a:rPr>
              <a:t>people leader is able to run tailored reports on their workforce, including movements, terminations, and promotions</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The people leader has visibility into their workforce’s key data (movements, job events, productivity, engagement) relative to the rest of University</a:t>
            </a:r>
          </a:p>
          <a:p>
            <a:pPr marL="158750" indent="-158750">
              <a:lnSpc>
                <a:spcPct val="90000"/>
              </a:lnSpc>
              <a:spcBef>
                <a:spcPts val="300"/>
              </a:spcBef>
              <a:buClr>
                <a:srgbClr val="E60F2D"/>
              </a:buClr>
              <a:buSzPct val="60000"/>
              <a:buFont typeface="Arial" pitchFamily="34" charset="0"/>
              <a:buChar char="►"/>
              <a:defRPr/>
            </a:pPr>
            <a:endParaRPr lang="en-US" sz="1000" dirty="0">
              <a:solidFill>
                <a:srgbClr val="000000"/>
              </a:solidFill>
              <a:latin typeface="EYInterstate Light" panose="02000506000000020004" pitchFamily="2" charset="0"/>
              <a:cs typeface="Arial" pitchFamily="34" charset="0"/>
            </a:endParaRPr>
          </a:p>
          <a:p>
            <a:pPr marL="158750" indent="-158750">
              <a:lnSpc>
                <a:spcPct val="90000"/>
              </a:lnSpc>
              <a:spcBef>
                <a:spcPts val="300"/>
              </a:spcBef>
              <a:buClr>
                <a:srgbClr val="E60F2D"/>
              </a:buClr>
              <a:buSzPct val="60000"/>
              <a:buFont typeface="Arial" pitchFamily="34" charset="0"/>
              <a:buChar char="►"/>
              <a:defRPr/>
            </a:pPr>
            <a:r>
              <a:rPr lang="en-US" sz="1000" dirty="0">
                <a:solidFill>
                  <a:srgbClr val="000000"/>
                </a:solidFill>
                <a:latin typeface="EYInterstate Light" panose="02000506000000020004" pitchFamily="2" charset="0"/>
                <a:cs typeface="Arial" pitchFamily="34" charset="0"/>
              </a:rPr>
              <a:t>Analytics provide people leaders visibility into the diversity makeup of their unit</a:t>
            </a:r>
          </a:p>
        </p:txBody>
      </p:sp>
      <p:cxnSp>
        <p:nvCxnSpPr>
          <p:cNvPr id="242" name="Straight Connector 241"/>
          <p:cNvCxnSpPr/>
          <p:nvPr/>
        </p:nvCxnSpPr>
        <p:spPr>
          <a:xfrm flipV="1">
            <a:off x="5382123"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2601451" y="1423731"/>
            <a:ext cx="2707551" cy="646331"/>
            <a:chOff x="2068836" y="1351686"/>
            <a:chExt cx="3120152" cy="646331"/>
          </a:xfrm>
        </p:grpSpPr>
        <p:sp>
          <p:nvSpPr>
            <p:cNvPr id="244" name="Rectangle 243"/>
            <p:cNvSpPr/>
            <p:nvPr/>
          </p:nvSpPr>
          <p:spPr>
            <a:xfrm>
              <a:off x="2068836" y="1351686"/>
              <a:ext cx="1485863" cy="369332"/>
            </a:xfrm>
            <a:prstGeom prst="rect">
              <a:avLst/>
            </a:prstGeom>
          </p:spPr>
          <p:txBody>
            <a:bodyPr wrap="square">
              <a:spAutoFit/>
            </a:bodyPr>
            <a:lstStyle/>
            <a:p>
              <a:pPr algn="ctr"/>
              <a:r>
                <a:rPr lang="en-US" sz="900" i="1" dirty="0">
                  <a:solidFill>
                    <a:srgbClr val="000000"/>
                  </a:solidFill>
                  <a:latin typeface="EYInterstate Light" panose="02000506000000020004" pitchFamily="2" charset="0"/>
                  <a:cs typeface="Arial" pitchFamily="34" charset="0"/>
                </a:rPr>
                <a:t>Exit surveys are not used consistently</a:t>
              </a:r>
            </a:p>
          </p:txBody>
        </p:sp>
        <p:sp>
          <p:nvSpPr>
            <p:cNvPr id="245" name="Rectangle 244"/>
            <p:cNvSpPr/>
            <p:nvPr/>
          </p:nvSpPr>
          <p:spPr>
            <a:xfrm>
              <a:off x="3600028" y="1351686"/>
              <a:ext cx="1588960" cy="646331"/>
            </a:xfrm>
            <a:prstGeom prst="rect">
              <a:avLst/>
            </a:prstGeom>
          </p:spPr>
          <p:txBody>
            <a:bodyPr wrap="square">
              <a:spAutoFit/>
            </a:bodyPr>
            <a:lstStyle/>
            <a:p>
              <a:pPr algn="ctr"/>
              <a:r>
                <a:rPr lang="en-US" sz="900" i="1" dirty="0">
                  <a:solidFill>
                    <a:srgbClr val="000000"/>
                  </a:solidFill>
                  <a:latin typeface="EYInterstate Light" panose="02000506000000020004" pitchFamily="2" charset="0"/>
                  <a:cs typeface="Arial" pitchFamily="34" charset="0"/>
                </a:rPr>
                <a:t>The termination process is paper-based and doesn’t capture an end-to-end process</a:t>
              </a:r>
            </a:p>
          </p:txBody>
        </p:sp>
      </p:grpSp>
      <p:grpSp>
        <p:nvGrpSpPr>
          <p:cNvPr id="18" name="Group 17"/>
          <p:cNvGrpSpPr/>
          <p:nvPr/>
        </p:nvGrpSpPr>
        <p:grpSpPr>
          <a:xfrm>
            <a:off x="1838723" y="1304009"/>
            <a:ext cx="357986" cy="5100466"/>
            <a:chOff x="1230560" y="1304009"/>
            <a:chExt cx="357986" cy="5100466"/>
          </a:xfrm>
        </p:grpSpPr>
        <p:sp>
          <p:nvSpPr>
            <p:cNvPr id="95" name="Freeform 903"/>
            <p:cNvSpPr>
              <a:spLocks noEditPoints="1"/>
            </p:cNvSpPr>
            <p:nvPr/>
          </p:nvSpPr>
          <p:spPr bwMode="auto">
            <a:xfrm>
              <a:off x="1312486" y="1304009"/>
              <a:ext cx="276060" cy="27525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6" name="Freeform 904"/>
            <p:cNvSpPr>
              <a:spLocks noEditPoints="1"/>
            </p:cNvSpPr>
            <p:nvPr/>
          </p:nvSpPr>
          <p:spPr bwMode="auto">
            <a:xfrm>
              <a:off x="1364298" y="1364726"/>
              <a:ext cx="173246" cy="140054"/>
            </a:xfrm>
            <a:custGeom>
              <a:avLst/>
              <a:gdLst>
                <a:gd name="T0" fmla="*/ 170 w 321"/>
                <a:gd name="T1" fmla="*/ 132 h 260"/>
                <a:gd name="T2" fmla="*/ 138 w 321"/>
                <a:gd name="T3" fmla="*/ 132 h 260"/>
                <a:gd name="T4" fmla="*/ 138 w 321"/>
                <a:gd name="T5" fmla="*/ 100 h 260"/>
                <a:gd name="T6" fmla="*/ 128 w 321"/>
                <a:gd name="T7" fmla="*/ 89 h 260"/>
                <a:gd name="T8" fmla="*/ 53 w 321"/>
                <a:gd name="T9" fmla="*/ 89 h 260"/>
                <a:gd name="T10" fmla="*/ 42 w 321"/>
                <a:gd name="T11" fmla="*/ 100 h 260"/>
                <a:gd name="T12" fmla="*/ 42 w 321"/>
                <a:gd name="T13" fmla="*/ 132 h 260"/>
                <a:gd name="T14" fmla="*/ 10 w 321"/>
                <a:gd name="T15" fmla="*/ 132 h 260"/>
                <a:gd name="T16" fmla="*/ 0 w 321"/>
                <a:gd name="T17" fmla="*/ 143 h 260"/>
                <a:gd name="T18" fmla="*/ 0 w 321"/>
                <a:gd name="T19" fmla="*/ 249 h 260"/>
                <a:gd name="T20" fmla="*/ 10 w 321"/>
                <a:gd name="T21" fmla="*/ 260 h 260"/>
                <a:gd name="T22" fmla="*/ 170 w 321"/>
                <a:gd name="T23" fmla="*/ 260 h 260"/>
                <a:gd name="T24" fmla="*/ 181 w 321"/>
                <a:gd name="T25" fmla="*/ 249 h 260"/>
                <a:gd name="T26" fmla="*/ 181 w 321"/>
                <a:gd name="T27" fmla="*/ 143 h 260"/>
                <a:gd name="T28" fmla="*/ 170 w 321"/>
                <a:gd name="T29" fmla="*/ 132 h 260"/>
                <a:gd name="T30" fmla="*/ 64 w 321"/>
                <a:gd name="T31" fmla="*/ 153 h 260"/>
                <a:gd name="T32" fmla="*/ 117 w 321"/>
                <a:gd name="T33" fmla="*/ 153 h 260"/>
                <a:gd name="T34" fmla="*/ 117 w 321"/>
                <a:gd name="T35" fmla="*/ 239 h 260"/>
                <a:gd name="T36" fmla="*/ 64 w 321"/>
                <a:gd name="T37" fmla="*/ 239 h 260"/>
                <a:gd name="T38" fmla="*/ 64 w 321"/>
                <a:gd name="T39" fmla="*/ 153 h 260"/>
                <a:gd name="T40" fmla="*/ 117 w 321"/>
                <a:gd name="T41" fmla="*/ 111 h 260"/>
                <a:gd name="T42" fmla="*/ 117 w 321"/>
                <a:gd name="T43" fmla="*/ 132 h 260"/>
                <a:gd name="T44" fmla="*/ 64 w 321"/>
                <a:gd name="T45" fmla="*/ 132 h 260"/>
                <a:gd name="T46" fmla="*/ 64 w 321"/>
                <a:gd name="T47" fmla="*/ 111 h 260"/>
                <a:gd name="T48" fmla="*/ 117 w 321"/>
                <a:gd name="T49" fmla="*/ 111 h 260"/>
                <a:gd name="T50" fmla="*/ 21 w 321"/>
                <a:gd name="T51" fmla="*/ 153 h 260"/>
                <a:gd name="T52" fmla="*/ 42 w 321"/>
                <a:gd name="T53" fmla="*/ 153 h 260"/>
                <a:gd name="T54" fmla="*/ 42 w 321"/>
                <a:gd name="T55" fmla="*/ 239 h 260"/>
                <a:gd name="T56" fmla="*/ 21 w 321"/>
                <a:gd name="T57" fmla="*/ 239 h 260"/>
                <a:gd name="T58" fmla="*/ 21 w 321"/>
                <a:gd name="T59" fmla="*/ 153 h 260"/>
                <a:gd name="T60" fmla="*/ 160 w 321"/>
                <a:gd name="T61" fmla="*/ 239 h 260"/>
                <a:gd name="T62" fmla="*/ 138 w 321"/>
                <a:gd name="T63" fmla="*/ 239 h 260"/>
                <a:gd name="T64" fmla="*/ 138 w 321"/>
                <a:gd name="T65" fmla="*/ 153 h 260"/>
                <a:gd name="T66" fmla="*/ 160 w 321"/>
                <a:gd name="T67" fmla="*/ 153 h 260"/>
                <a:gd name="T68" fmla="*/ 160 w 321"/>
                <a:gd name="T69" fmla="*/ 239 h 260"/>
                <a:gd name="T70" fmla="*/ 317 w 321"/>
                <a:gd name="T71" fmla="*/ 146 h 260"/>
                <a:gd name="T72" fmla="*/ 266 w 321"/>
                <a:gd name="T73" fmla="*/ 96 h 260"/>
                <a:gd name="T74" fmla="*/ 278 w 321"/>
                <a:gd name="T75" fmla="*/ 61 h 260"/>
                <a:gd name="T76" fmla="*/ 260 w 321"/>
                <a:gd name="T77" fmla="*/ 18 h 260"/>
                <a:gd name="T78" fmla="*/ 217 w 321"/>
                <a:gd name="T79" fmla="*/ 0 h 260"/>
                <a:gd name="T80" fmla="*/ 173 w 321"/>
                <a:gd name="T81" fmla="*/ 18 h 260"/>
                <a:gd name="T82" fmla="*/ 156 w 321"/>
                <a:gd name="T83" fmla="*/ 61 h 260"/>
                <a:gd name="T84" fmla="*/ 173 w 321"/>
                <a:gd name="T85" fmla="*/ 104 h 260"/>
                <a:gd name="T86" fmla="*/ 217 w 321"/>
                <a:gd name="T87" fmla="*/ 122 h 260"/>
                <a:gd name="T88" fmla="*/ 251 w 321"/>
                <a:gd name="T89" fmla="*/ 111 h 260"/>
                <a:gd name="T90" fmla="*/ 301 w 321"/>
                <a:gd name="T91" fmla="*/ 161 h 260"/>
                <a:gd name="T92" fmla="*/ 309 w 321"/>
                <a:gd name="T93" fmla="*/ 164 h 260"/>
                <a:gd name="T94" fmla="*/ 317 w 321"/>
                <a:gd name="T95" fmla="*/ 161 h 260"/>
                <a:gd name="T96" fmla="*/ 317 w 321"/>
                <a:gd name="T97" fmla="*/ 146 h 260"/>
                <a:gd name="T98" fmla="*/ 189 w 321"/>
                <a:gd name="T99" fmla="*/ 89 h 260"/>
                <a:gd name="T100" fmla="*/ 189 w 321"/>
                <a:gd name="T101" fmla="*/ 33 h 260"/>
                <a:gd name="T102" fmla="*/ 217 w 321"/>
                <a:gd name="T103" fmla="*/ 21 h 260"/>
                <a:gd name="T104" fmla="*/ 245 w 321"/>
                <a:gd name="T105" fmla="*/ 33 h 260"/>
                <a:gd name="T106" fmla="*/ 256 w 321"/>
                <a:gd name="T107" fmla="*/ 61 h 260"/>
                <a:gd name="T108" fmla="*/ 245 w 321"/>
                <a:gd name="T109" fmla="*/ 89 h 260"/>
                <a:gd name="T110" fmla="*/ 189 w 321"/>
                <a:gd name="T111" fmla="*/ 8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1" h="260">
                  <a:moveTo>
                    <a:pt x="170" y="132"/>
                  </a:moveTo>
                  <a:cubicBezTo>
                    <a:pt x="138" y="132"/>
                    <a:pt x="138" y="132"/>
                    <a:pt x="138" y="132"/>
                  </a:cubicBezTo>
                  <a:cubicBezTo>
                    <a:pt x="138" y="100"/>
                    <a:pt x="138" y="100"/>
                    <a:pt x="138" y="100"/>
                  </a:cubicBezTo>
                  <a:cubicBezTo>
                    <a:pt x="138" y="94"/>
                    <a:pt x="134" y="89"/>
                    <a:pt x="128" y="89"/>
                  </a:cubicBezTo>
                  <a:cubicBezTo>
                    <a:pt x="53" y="89"/>
                    <a:pt x="53" y="89"/>
                    <a:pt x="53" y="89"/>
                  </a:cubicBezTo>
                  <a:cubicBezTo>
                    <a:pt x="47" y="89"/>
                    <a:pt x="42" y="94"/>
                    <a:pt x="42" y="100"/>
                  </a:cubicBezTo>
                  <a:cubicBezTo>
                    <a:pt x="42" y="132"/>
                    <a:pt x="42" y="132"/>
                    <a:pt x="42" y="132"/>
                  </a:cubicBezTo>
                  <a:cubicBezTo>
                    <a:pt x="10" y="132"/>
                    <a:pt x="10" y="132"/>
                    <a:pt x="10" y="132"/>
                  </a:cubicBezTo>
                  <a:cubicBezTo>
                    <a:pt x="4" y="132"/>
                    <a:pt x="0" y="137"/>
                    <a:pt x="0" y="143"/>
                  </a:cubicBezTo>
                  <a:cubicBezTo>
                    <a:pt x="0" y="249"/>
                    <a:pt x="0" y="249"/>
                    <a:pt x="0" y="249"/>
                  </a:cubicBezTo>
                  <a:cubicBezTo>
                    <a:pt x="0" y="255"/>
                    <a:pt x="4" y="260"/>
                    <a:pt x="10" y="260"/>
                  </a:cubicBezTo>
                  <a:cubicBezTo>
                    <a:pt x="170" y="260"/>
                    <a:pt x="170" y="260"/>
                    <a:pt x="170" y="260"/>
                  </a:cubicBezTo>
                  <a:cubicBezTo>
                    <a:pt x="176" y="260"/>
                    <a:pt x="181" y="255"/>
                    <a:pt x="181" y="249"/>
                  </a:cubicBezTo>
                  <a:cubicBezTo>
                    <a:pt x="181" y="143"/>
                    <a:pt x="181" y="143"/>
                    <a:pt x="181" y="143"/>
                  </a:cubicBezTo>
                  <a:cubicBezTo>
                    <a:pt x="181" y="137"/>
                    <a:pt x="176" y="132"/>
                    <a:pt x="170" y="132"/>
                  </a:cubicBezTo>
                  <a:close/>
                  <a:moveTo>
                    <a:pt x="64" y="153"/>
                  </a:moveTo>
                  <a:cubicBezTo>
                    <a:pt x="117" y="153"/>
                    <a:pt x="117" y="153"/>
                    <a:pt x="117" y="153"/>
                  </a:cubicBezTo>
                  <a:cubicBezTo>
                    <a:pt x="117" y="239"/>
                    <a:pt x="117" y="239"/>
                    <a:pt x="117" y="239"/>
                  </a:cubicBezTo>
                  <a:cubicBezTo>
                    <a:pt x="64" y="239"/>
                    <a:pt x="64" y="239"/>
                    <a:pt x="64" y="239"/>
                  </a:cubicBezTo>
                  <a:lnTo>
                    <a:pt x="64" y="153"/>
                  </a:lnTo>
                  <a:close/>
                  <a:moveTo>
                    <a:pt x="117" y="111"/>
                  </a:moveTo>
                  <a:cubicBezTo>
                    <a:pt x="117" y="132"/>
                    <a:pt x="117" y="132"/>
                    <a:pt x="117" y="132"/>
                  </a:cubicBezTo>
                  <a:cubicBezTo>
                    <a:pt x="64" y="132"/>
                    <a:pt x="64" y="132"/>
                    <a:pt x="64" y="132"/>
                  </a:cubicBezTo>
                  <a:cubicBezTo>
                    <a:pt x="64" y="111"/>
                    <a:pt x="64" y="111"/>
                    <a:pt x="64" y="111"/>
                  </a:cubicBezTo>
                  <a:lnTo>
                    <a:pt x="117" y="111"/>
                  </a:lnTo>
                  <a:close/>
                  <a:moveTo>
                    <a:pt x="21" y="153"/>
                  </a:moveTo>
                  <a:cubicBezTo>
                    <a:pt x="42" y="153"/>
                    <a:pt x="42" y="153"/>
                    <a:pt x="42" y="153"/>
                  </a:cubicBezTo>
                  <a:cubicBezTo>
                    <a:pt x="42" y="239"/>
                    <a:pt x="42" y="239"/>
                    <a:pt x="42" y="239"/>
                  </a:cubicBezTo>
                  <a:cubicBezTo>
                    <a:pt x="21" y="239"/>
                    <a:pt x="21" y="239"/>
                    <a:pt x="21" y="239"/>
                  </a:cubicBezTo>
                  <a:lnTo>
                    <a:pt x="21" y="153"/>
                  </a:lnTo>
                  <a:close/>
                  <a:moveTo>
                    <a:pt x="160" y="239"/>
                  </a:moveTo>
                  <a:cubicBezTo>
                    <a:pt x="138" y="239"/>
                    <a:pt x="138" y="239"/>
                    <a:pt x="138" y="239"/>
                  </a:cubicBezTo>
                  <a:cubicBezTo>
                    <a:pt x="138" y="153"/>
                    <a:pt x="138" y="153"/>
                    <a:pt x="138" y="153"/>
                  </a:cubicBezTo>
                  <a:cubicBezTo>
                    <a:pt x="160" y="153"/>
                    <a:pt x="160" y="153"/>
                    <a:pt x="160" y="153"/>
                  </a:cubicBezTo>
                  <a:lnTo>
                    <a:pt x="160" y="239"/>
                  </a:lnTo>
                  <a:close/>
                  <a:moveTo>
                    <a:pt x="317" y="146"/>
                  </a:moveTo>
                  <a:cubicBezTo>
                    <a:pt x="266" y="96"/>
                    <a:pt x="266" y="96"/>
                    <a:pt x="266" y="96"/>
                  </a:cubicBezTo>
                  <a:cubicBezTo>
                    <a:pt x="274" y="86"/>
                    <a:pt x="278" y="74"/>
                    <a:pt x="278" y="61"/>
                  </a:cubicBezTo>
                  <a:cubicBezTo>
                    <a:pt x="278" y="45"/>
                    <a:pt x="271" y="29"/>
                    <a:pt x="260" y="18"/>
                  </a:cubicBezTo>
                  <a:cubicBezTo>
                    <a:pt x="248" y="6"/>
                    <a:pt x="233" y="0"/>
                    <a:pt x="217" y="0"/>
                  </a:cubicBezTo>
                  <a:cubicBezTo>
                    <a:pt x="200" y="0"/>
                    <a:pt x="185" y="6"/>
                    <a:pt x="173" y="18"/>
                  </a:cubicBezTo>
                  <a:cubicBezTo>
                    <a:pt x="162" y="29"/>
                    <a:pt x="156" y="45"/>
                    <a:pt x="156" y="61"/>
                  </a:cubicBezTo>
                  <a:cubicBezTo>
                    <a:pt x="156" y="77"/>
                    <a:pt x="162" y="92"/>
                    <a:pt x="173" y="104"/>
                  </a:cubicBezTo>
                  <a:cubicBezTo>
                    <a:pt x="185" y="116"/>
                    <a:pt x="200" y="122"/>
                    <a:pt x="217" y="122"/>
                  </a:cubicBezTo>
                  <a:cubicBezTo>
                    <a:pt x="229" y="122"/>
                    <a:pt x="241" y="118"/>
                    <a:pt x="251" y="111"/>
                  </a:cubicBezTo>
                  <a:cubicBezTo>
                    <a:pt x="301" y="161"/>
                    <a:pt x="301" y="161"/>
                    <a:pt x="301" y="161"/>
                  </a:cubicBezTo>
                  <a:cubicBezTo>
                    <a:pt x="304" y="163"/>
                    <a:pt x="306" y="164"/>
                    <a:pt x="309" y="164"/>
                  </a:cubicBezTo>
                  <a:cubicBezTo>
                    <a:pt x="312" y="164"/>
                    <a:pt x="314" y="163"/>
                    <a:pt x="317" y="161"/>
                  </a:cubicBezTo>
                  <a:cubicBezTo>
                    <a:pt x="321" y="157"/>
                    <a:pt x="321" y="150"/>
                    <a:pt x="317" y="146"/>
                  </a:cubicBezTo>
                  <a:close/>
                  <a:moveTo>
                    <a:pt x="189" y="89"/>
                  </a:moveTo>
                  <a:cubicBezTo>
                    <a:pt x="173" y="73"/>
                    <a:pt x="173" y="48"/>
                    <a:pt x="189" y="33"/>
                  </a:cubicBezTo>
                  <a:cubicBezTo>
                    <a:pt x="196" y="25"/>
                    <a:pt x="206" y="21"/>
                    <a:pt x="217" y="21"/>
                  </a:cubicBezTo>
                  <a:cubicBezTo>
                    <a:pt x="227" y="21"/>
                    <a:pt x="237" y="25"/>
                    <a:pt x="245" y="33"/>
                  </a:cubicBezTo>
                  <a:cubicBezTo>
                    <a:pt x="252" y="40"/>
                    <a:pt x="256" y="50"/>
                    <a:pt x="256" y="61"/>
                  </a:cubicBezTo>
                  <a:cubicBezTo>
                    <a:pt x="256" y="71"/>
                    <a:pt x="252" y="81"/>
                    <a:pt x="245" y="89"/>
                  </a:cubicBezTo>
                  <a:cubicBezTo>
                    <a:pt x="229" y="104"/>
                    <a:pt x="204" y="104"/>
                    <a:pt x="189" y="8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8" name="Freeform 764"/>
            <p:cNvSpPr>
              <a:spLocks noEditPoints="1"/>
            </p:cNvSpPr>
            <p:nvPr/>
          </p:nvSpPr>
          <p:spPr bwMode="auto">
            <a:xfrm>
              <a:off x="1387240" y="5439463"/>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99" name="Freeform 765"/>
            <p:cNvSpPr>
              <a:spLocks noEditPoints="1"/>
            </p:cNvSpPr>
            <p:nvPr/>
          </p:nvSpPr>
          <p:spPr bwMode="auto">
            <a:xfrm>
              <a:off x="1312969" y="5387796"/>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0" name="Freeform 145"/>
            <p:cNvSpPr>
              <a:spLocks noEditPoints="1"/>
            </p:cNvSpPr>
            <p:nvPr/>
          </p:nvSpPr>
          <p:spPr bwMode="auto">
            <a:xfrm>
              <a:off x="1313637" y="3532605"/>
              <a:ext cx="274218" cy="274218"/>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1" name="Freeform 146"/>
            <p:cNvSpPr>
              <a:spLocks noEditPoints="1"/>
            </p:cNvSpPr>
            <p:nvPr/>
          </p:nvSpPr>
          <p:spPr bwMode="auto">
            <a:xfrm>
              <a:off x="1376545" y="3618096"/>
              <a:ext cx="154046" cy="103235"/>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3" name="Freeform 527"/>
            <p:cNvSpPr>
              <a:spLocks noEditPoints="1"/>
            </p:cNvSpPr>
            <p:nvPr/>
          </p:nvSpPr>
          <p:spPr bwMode="auto">
            <a:xfrm>
              <a:off x="1312989" y="2045723"/>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5" name="Freeform 528"/>
            <p:cNvSpPr>
              <a:spLocks noEditPoints="1"/>
            </p:cNvSpPr>
            <p:nvPr/>
          </p:nvSpPr>
          <p:spPr bwMode="auto">
            <a:xfrm>
              <a:off x="1375326" y="2096726"/>
              <a:ext cx="149770" cy="161105"/>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7" name="Freeform 113"/>
            <p:cNvSpPr>
              <a:spLocks noEditPoints="1"/>
            </p:cNvSpPr>
            <p:nvPr/>
          </p:nvSpPr>
          <p:spPr bwMode="auto">
            <a:xfrm>
              <a:off x="1312989" y="2417322"/>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09" name="Freeform 114"/>
            <p:cNvSpPr>
              <a:spLocks noEditPoints="1"/>
            </p:cNvSpPr>
            <p:nvPr/>
          </p:nvSpPr>
          <p:spPr bwMode="auto">
            <a:xfrm>
              <a:off x="1364801" y="2469134"/>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1" name="Freeform 817"/>
            <p:cNvSpPr>
              <a:spLocks noEditPoints="1"/>
            </p:cNvSpPr>
            <p:nvPr/>
          </p:nvSpPr>
          <p:spPr bwMode="auto">
            <a:xfrm>
              <a:off x="1313915" y="6130701"/>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FAD71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3" name="Freeform 818"/>
            <p:cNvSpPr>
              <a:spLocks noEditPoints="1"/>
            </p:cNvSpPr>
            <p:nvPr/>
          </p:nvSpPr>
          <p:spPr bwMode="auto">
            <a:xfrm>
              <a:off x="1370281" y="6182235"/>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15" name="Freeform 796"/>
            <p:cNvSpPr>
              <a:spLocks noEditPoints="1"/>
            </p:cNvSpPr>
            <p:nvPr/>
          </p:nvSpPr>
          <p:spPr bwMode="auto">
            <a:xfrm>
              <a:off x="1369456" y="4371313"/>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7" name="Freeform 797"/>
            <p:cNvSpPr>
              <a:spLocks noEditPoints="1"/>
            </p:cNvSpPr>
            <p:nvPr/>
          </p:nvSpPr>
          <p:spPr bwMode="auto">
            <a:xfrm>
              <a:off x="1375944"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19" name="Freeform 798"/>
            <p:cNvSpPr>
              <a:spLocks noEditPoints="1"/>
            </p:cNvSpPr>
            <p:nvPr/>
          </p:nvSpPr>
          <p:spPr bwMode="auto">
            <a:xfrm>
              <a:off x="1427037" y="4371313"/>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0" name="Freeform 799"/>
            <p:cNvSpPr>
              <a:spLocks noEditPoints="1"/>
            </p:cNvSpPr>
            <p:nvPr/>
          </p:nvSpPr>
          <p:spPr bwMode="auto">
            <a:xfrm>
              <a:off x="1433525" y="4325897"/>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1" name="Freeform 800"/>
            <p:cNvSpPr>
              <a:spLocks noEditPoints="1"/>
            </p:cNvSpPr>
            <p:nvPr/>
          </p:nvSpPr>
          <p:spPr bwMode="auto">
            <a:xfrm>
              <a:off x="1484618" y="4371313"/>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2" name="Freeform 801"/>
            <p:cNvSpPr>
              <a:spLocks noEditPoints="1"/>
            </p:cNvSpPr>
            <p:nvPr/>
          </p:nvSpPr>
          <p:spPr bwMode="auto">
            <a:xfrm>
              <a:off x="1490295" y="4325897"/>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23" name="Freeform 802"/>
            <p:cNvSpPr>
              <a:spLocks noEditPoints="1"/>
            </p:cNvSpPr>
            <p:nvPr/>
          </p:nvSpPr>
          <p:spPr bwMode="auto">
            <a:xfrm>
              <a:off x="1312686" y="4273993"/>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7" name="Freeform 193"/>
            <p:cNvSpPr>
              <a:spLocks noEditPoints="1"/>
            </p:cNvSpPr>
            <p:nvPr/>
          </p:nvSpPr>
          <p:spPr bwMode="auto">
            <a:xfrm>
              <a:off x="1313915" y="1675604"/>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E60F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8" name="Freeform 194"/>
            <p:cNvSpPr>
              <a:spLocks noEditPoints="1"/>
            </p:cNvSpPr>
            <p:nvPr/>
          </p:nvSpPr>
          <p:spPr bwMode="auto">
            <a:xfrm>
              <a:off x="1365449" y="1755320"/>
              <a:ext cx="170706" cy="126420"/>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69" name="Freeform 796"/>
            <p:cNvSpPr>
              <a:spLocks noEditPoints="1"/>
            </p:cNvSpPr>
            <p:nvPr/>
          </p:nvSpPr>
          <p:spPr bwMode="auto">
            <a:xfrm>
              <a:off x="1369456" y="28862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1" name="Freeform 797"/>
            <p:cNvSpPr>
              <a:spLocks noEditPoints="1"/>
            </p:cNvSpPr>
            <p:nvPr/>
          </p:nvSpPr>
          <p:spPr bwMode="auto">
            <a:xfrm>
              <a:off x="1375944"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72" name="Freeform 798"/>
            <p:cNvSpPr>
              <a:spLocks noEditPoints="1"/>
            </p:cNvSpPr>
            <p:nvPr/>
          </p:nvSpPr>
          <p:spPr bwMode="auto">
            <a:xfrm>
              <a:off x="1427037" y="28862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3" name="Freeform 799"/>
            <p:cNvSpPr>
              <a:spLocks noEditPoints="1"/>
            </p:cNvSpPr>
            <p:nvPr/>
          </p:nvSpPr>
          <p:spPr bwMode="auto">
            <a:xfrm>
              <a:off x="1433525" y="28408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4" name="Freeform 800"/>
            <p:cNvSpPr>
              <a:spLocks noEditPoints="1"/>
            </p:cNvSpPr>
            <p:nvPr/>
          </p:nvSpPr>
          <p:spPr bwMode="auto">
            <a:xfrm>
              <a:off x="1484618" y="28862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5" name="Freeform 801"/>
            <p:cNvSpPr>
              <a:spLocks noEditPoints="1"/>
            </p:cNvSpPr>
            <p:nvPr/>
          </p:nvSpPr>
          <p:spPr bwMode="auto">
            <a:xfrm>
              <a:off x="1490295" y="28408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7" name="Freeform 802"/>
            <p:cNvSpPr>
              <a:spLocks noEditPoints="1"/>
            </p:cNvSpPr>
            <p:nvPr/>
          </p:nvSpPr>
          <p:spPr bwMode="auto">
            <a:xfrm>
              <a:off x="1312686" y="27889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8" name="Freeform 388"/>
            <p:cNvSpPr>
              <a:spLocks noEditPoints="1"/>
            </p:cNvSpPr>
            <p:nvPr/>
          </p:nvSpPr>
          <p:spPr bwMode="auto">
            <a:xfrm>
              <a:off x="1312989" y="3161006"/>
              <a:ext cx="275254" cy="27525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4B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79" name="Freeform 389"/>
            <p:cNvSpPr>
              <a:spLocks noEditPoints="1"/>
            </p:cNvSpPr>
            <p:nvPr/>
          </p:nvSpPr>
          <p:spPr bwMode="auto">
            <a:xfrm>
              <a:off x="1363992" y="3246820"/>
              <a:ext cx="172439" cy="120626"/>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0" name="Freeform 764"/>
            <p:cNvSpPr>
              <a:spLocks noEditPoints="1"/>
            </p:cNvSpPr>
            <p:nvPr/>
          </p:nvSpPr>
          <p:spPr bwMode="auto">
            <a:xfrm>
              <a:off x="1387240" y="3954835"/>
              <a:ext cx="125937" cy="171146"/>
            </a:xfrm>
            <a:custGeom>
              <a:avLst/>
              <a:gdLst>
                <a:gd name="T0" fmla="*/ 11 w 235"/>
                <a:gd name="T1" fmla="*/ 0 h 320"/>
                <a:gd name="T2" fmla="*/ 0 w 235"/>
                <a:gd name="T3" fmla="*/ 309 h 320"/>
                <a:gd name="T4" fmla="*/ 224 w 235"/>
                <a:gd name="T5" fmla="*/ 320 h 320"/>
                <a:gd name="T6" fmla="*/ 235 w 235"/>
                <a:gd name="T7" fmla="*/ 10 h 320"/>
                <a:gd name="T8" fmla="*/ 214 w 235"/>
                <a:gd name="T9" fmla="*/ 298 h 320"/>
                <a:gd name="T10" fmla="*/ 22 w 235"/>
                <a:gd name="T11" fmla="*/ 21 h 320"/>
                <a:gd name="T12" fmla="*/ 214 w 235"/>
                <a:gd name="T13" fmla="*/ 298 h 320"/>
                <a:gd name="T14" fmla="*/ 182 w 235"/>
                <a:gd name="T15" fmla="*/ 106 h 320"/>
                <a:gd name="T16" fmla="*/ 192 w 235"/>
                <a:gd name="T17" fmla="*/ 53 h 320"/>
                <a:gd name="T18" fmla="*/ 54 w 235"/>
                <a:gd name="T19" fmla="*/ 42 h 320"/>
                <a:gd name="T20" fmla="*/ 43 w 235"/>
                <a:gd name="T21" fmla="*/ 96 h 320"/>
                <a:gd name="T22" fmla="*/ 64 w 235"/>
                <a:gd name="T23" fmla="*/ 64 h 320"/>
                <a:gd name="T24" fmla="*/ 171 w 235"/>
                <a:gd name="T25" fmla="*/ 85 h 320"/>
                <a:gd name="T26" fmla="*/ 64 w 235"/>
                <a:gd name="T27" fmla="*/ 64 h 320"/>
                <a:gd name="T28" fmla="*/ 54 w 235"/>
                <a:gd name="T29" fmla="*/ 128 h 320"/>
                <a:gd name="T30" fmla="*/ 54 w 235"/>
                <a:gd name="T31" fmla="*/ 149 h 320"/>
                <a:gd name="T32" fmla="*/ 107 w 235"/>
                <a:gd name="T33" fmla="*/ 138 h 320"/>
                <a:gd name="T34" fmla="*/ 86 w 235"/>
                <a:gd name="T35" fmla="*/ 138 h 320"/>
                <a:gd name="T36" fmla="*/ 107 w 235"/>
                <a:gd name="T37" fmla="*/ 138 h 320"/>
                <a:gd name="T38" fmla="*/ 139 w 235"/>
                <a:gd name="T39" fmla="*/ 149 h 320"/>
                <a:gd name="T40" fmla="*/ 139 w 235"/>
                <a:gd name="T41" fmla="*/ 128 h 320"/>
                <a:gd name="T42" fmla="*/ 192 w 235"/>
                <a:gd name="T43" fmla="*/ 138 h 320"/>
                <a:gd name="T44" fmla="*/ 171 w 235"/>
                <a:gd name="T45" fmla="*/ 138 h 320"/>
                <a:gd name="T46" fmla="*/ 192 w 235"/>
                <a:gd name="T47" fmla="*/ 138 h 320"/>
                <a:gd name="T48" fmla="*/ 54 w 235"/>
                <a:gd name="T49" fmla="*/ 170 h 320"/>
                <a:gd name="T50" fmla="*/ 54 w 235"/>
                <a:gd name="T51" fmla="*/ 192 h 320"/>
                <a:gd name="T52" fmla="*/ 107 w 235"/>
                <a:gd name="T53" fmla="*/ 181 h 320"/>
                <a:gd name="T54" fmla="*/ 86 w 235"/>
                <a:gd name="T55" fmla="*/ 181 h 320"/>
                <a:gd name="T56" fmla="*/ 107 w 235"/>
                <a:gd name="T57" fmla="*/ 181 h 320"/>
                <a:gd name="T58" fmla="*/ 139 w 235"/>
                <a:gd name="T59" fmla="*/ 192 h 320"/>
                <a:gd name="T60" fmla="*/ 139 w 235"/>
                <a:gd name="T61" fmla="*/ 170 h 320"/>
                <a:gd name="T62" fmla="*/ 192 w 235"/>
                <a:gd name="T63" fmla="*/ 181 h 320"/>
                <a:gd name="T64" fmla="*/ 171 w 235"/>
                <a:gd name="T65" fmla="*/ 181 h 320"/>
                <a:gd name="T66" fmla="*/ 192 w 235"/>
                <a:gd name="T67" fmla="*/ 181 h 320"/>
                <a:gd name="T68" fmla="*/ 54 w 235"/>
                <a:gd name="T69" fmla="*/ 213 h 320"/>
                <a:gd name="T70" fmla="*/ 54 w 235"/>
                <a:gd name="T71" fmla="*/ 234 h 320"/>
                <a:gd name="T72" fmla="*/ 107 w 235"/>
                <a:gd name="T73" fmla="*/ 224 h 320"/>
                <a:gd name="T74" fmla="*/ 86 w 235"/>
                <a:gd name="T75" fmla="*/ 224 h 320"/>
                <a:gd name="T76" fmla="*/ 107 w 235"/>
                <a:gd name="T77" fmla="*/ 224 h 320"/>
                <a:gd name="T78" fmla="*/ 139 w 235"/>
                <a:gd name="T79" fmla="*/ 234 h 320"/>
                <a:gd name="T80" fmla="*/ 139 w 235"/>
                <a:gd name="T81" fmla="*/ 213 h 320"/>
                <a:gd name="T82" fmla="*/ 192 w 235"/>
                <a:gd name="T83" fmla="*/ 224 h 320"/>
                <a:gd name="T84" fmla="*/ 182 w 235"/>
                <a:gd name="T85" fmla="*/ 277 h 320"/>
                <a:gd name="T86" fmla="*/ 171 w 235"/>
                <a:gd name="T87" fmla="*/ 224 h 320"/>
                <a:gd name="T88" fmla="*/ 192 w 235"/>
                <a:gd name="T89" fmla="*/ 224 h 320"/>
                <a:gd name="T90" fmla="*/ 54 w 235"/>
                <a:gd name="T91" fmla="*/ 256 h 320"/>
                <a:gd name="T92" fmla="*/ 54 w 235"/>
                <a:gd name="T93" fmla="*/ 277 h 320"/>
                <a:gd name="T94" fmla="*/ 107 w 235"/>
                <a:gd name="T95" fmla="*/ 266 h 320"/>
                <a:gd name="T96" fmla="*/ 86 w 235"/>
                <a:gd name="T97" fmla="*/ 266 h 320"/>
                <a:gd name="T98" fmla="*/ 107 w 235"/>
                <a:gd name="T99" fmla="*/ 266 h 320"/>
                <a:gd name="T100" fmla="*/ 139 w 235"/>
                <a:gd name="T101" fmla="*/ 277 h 320"/>
                <a:gd name="T102" fmla="*/ 139 w 235"/>
                <a:gd name="T10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214" y="298"/>
                  </a:moveTo>
                  <a:cubicBezTo>
                    <a:pt x="22" y="298"/>
                    <a:pt x="22" y="298"/>
                    <a:pt x="22" y="298"/>
                  </a:cubicBezTo>
                  <a:cubicBezTo>
                    <a:pt x="22" y="21"/>
                    <a:pt x="22" y="21"/>
                    <a:pt x="22" y="21"/>
                  </a:cubicBezTo>
                  <a:cubicBezTo>
                    <a:pt x="214" y="21"/>
                    <a:pt x="214" y="21"/>
                    <a:pt x="214" y="21"/>
                  </a:cubicBezTo>
                  <a:lnTo>
                    <a:pt x="214" y="298"/>
                  </a:lnTo>
                  <a:close/>
                  <a:moveTo>
                    <a:pt x="54" y="106"/>
                  </a:moveTo>
                  <a:cubicBezTo>
                    <a:pt x="182" y="106"/>
                    <a:pt x="182" y="106"/>
                    <a:pt x="182" y="106"/>
                  </a:cubicBezTo>
                  <a:cubicBezTo>
                    <a:pt x="188" y="106"/>
                    <a:pt x="192" y="102"/>
                    <a:pt x="192" y="96"/>
                  </a:cubicBezTo>
                  <a:cubicBezTo>
                    <a:pt x="192" y="53"/>
                    <a:pt x="192" y="53"/>
                    <a:pt x="192" y="53"/>
                  </a:cubicBezTo>
                  <a:cubicBezTo>
                    <a:pt x="192" y="47"/>
                    <a:pt x="188" y="42"/>
                    <a:pt x="182" y="42"/>
                  </a:cubicBezTo>
                  <a:cubicBezTo>
                    <a:pt x="54" y="42"/>
                    <a:pt x="54" y="42"/>
                    <a:pt x="54" y="42"/>
                  </a:cubicBezTo>
                  <a:cubicBezTo>
                    <a:pt x="48" y="42"/>
                    <a:pt x="43" y="47"/>
                    <a:pt x="43" y="53"/>
                  </a:cubicBezTo>
                  <a:cubicBezTo>
                    <a:pt x="43" y="96"/>
                    <a:pt x="43" y="96"/>
                    <a:pt x="43" y="96"/>
                  </a:cubicBezTo>
                  <a:cubicBezTo>
                    <a:pt x="43" y="102"/>
                    <a:pt x="48" y="106"/>
                    <a:pt x="54" y="106"/>
                  </a:cubicBezTo>
                  <a:close/>
                  <a:moveTo>
                    <a:pt x="64" y="64"/>
                  </a:moveTo>
                  <a:cubicBezTo>
                    <a:pt x="171" y="64"/>
                    <a:pt x="171" y="64"/>
                    <a:pt x="171" y="64"/>
                  </a:cubicBezTo>
                  <a:cubicBezTo>
                    <a:pt x="171" y="85"/>
                    <a:pt x="171" y="85"/>
                    <a:pt x="171" y="85"/>
                  </a:cubicBezTo>
                  <a:cubicBezTo>
                    <a:pt x="64" y="85"/>
                    <a:pt x="64" y="85"/>
                    <a:pt x="64" y="85"/>
                  </a:cubicBezTo>
                  <a:lnTo>
                    <a:pt x="64" y="64"/>
                  </a:lnTo>
                  <a:close/>
                  <a:moveTo>
                    <a:pt x="43" y="138"/>
                  </a:moveTo>
                  <a:cubicBezTo>
                    <a:pt x="43" y="132"/>
                    <a:pt x="48" y="128"/>
                    <a:pt x="54" y="128"/>
                  </a:cubicBezTo>
                  <a:cubicBezTo>
                    <a:pt x="60" y="128"/>
                    <a:pt x="64" y="132"/>
                    <a:pt x="64" y="138"/>
                  </a:cubicBezTo>
                  <a:cubicBezTo>
                    <a:pt x="64" y="144"/>
                    <a:pt x="60" y="149"/>
                    <a:pt x="54" y="149"/>
                  </a:cubicBezTo>
                  <a:cubicBezTo>
                    <a:pt x="48" y="149"/>
                    <a:pt x="43" y="144"/>
                    <a:pt x="43" y="138"/>
                  </a:cubicBezTo>
                  <a:close/>
                  <a:moveTo>
                    <a:pt x="107" y="138"/>
                  </a:moveTo>
                  <a:cubicBezTo>
                    <a:pt x="107" y="144"/>
                    <a:pt x="102" y="149"/>
                    <a:pt x="96" y="149"/>
                  </a:cubicBezTo>
                  <a:cubicBezTo>
                    <a:pt x="90" y="149"/>
                    <a:pt x="86" y="144"/>
                    <a:pt x="86" y="138"/>
                  </a:cubicBezTo>
                  <a:cubicBezTo>
                    <a:pt x="86" y="132"/>
                    <a:pt x="90" y="128"/>
                    <a:pt x="96" y="128"/>
                  </a:cubicBezTo>
                  <a:cubicBezTo>
                    <a:pt x="102" y="128"/>
                    <a:pt x="107" y="132"/>
                    <a:pt x="107" y="138"/>
                  </a:cubicBezTo>
                  <a:close/>
                  <a:moveTo>
                    <a:pt x="150" y="138"/>
                  </a:moveTo>
                  <a:cubicBezTo>
                    <a:pt x="150" y="144"/>
                    <a:pt x="145" y="149"/>
                    <a:pt x="139" y="149"/>
                  </a:cubicBezTo>
                  <a:cubicBezTo>
                    <a:pt x="133" y="149"/>
                    <a:pt x="128" y="144"/>
                    <a:pt x="128" y="138"/>
                  </a:cubicBezTo>
                  <a:cubicBezTo>
                    <a:pt x="128" y="132"/>
                    <a:pt x="133" y="128"/>
                    <a:pt x="139" y="128"/>
                  </a:cubicBezTo>
                  <a:cubicBezTo>
                    <a:pt x="145" y="128"/>
                    <a:pt x="150" y="132"/>
                    <a:pt x="150" y="138"/>
                  </a:cubicBezTo>
                  <a:close/>
                  <a:moveTo>
                    <a:pt x="192" y="138"/>
                  </a:moveTo>
                  <a:cubicBezTo>
                    <a:pt x="192" y="144"/>
                    <a:pt x="188" y="149"/>
                    <a:pt x="182" y="149"/>
                  </a:cubicBezTo>
                  <a:cubicBezTo>
                    <a:pt x="176" y="149"/>
                    <a:pt x="171" y="144"/>
                    <a:pt x="171" y="138"/>
                  </a:cubicBezTo>
                  <a:cubicBezTo>
                    <a:pt x="171" y="132"/>
                    <a:pt x="176" y="128"/>
                    <a:pt x="182" y="128"/>
                  </a:cubicBezTo>
                  <a:cubicBezTo>
                    <a:pt x="188" y="128"/>
                    <a:pt x="192" y="132"/>
                    <a:pt x="192" y="138"/>
                  </a:cubicBezTo>
                  <a:close/>
                  <a:moveTo>
                    <a:pt x="43" y="181"/>
                  </a:moveTo>
                  <a:cubicBezTo>
                    <a:pt x="43" y="175"/>
                    <a:pt x="48" y="170"/>
                    <a:pt x="54" y="170"/>
                  </a:cubicBezTo>
                  <a:cubicBezTo>
                    <a:pt x="60" y="170"/>
                    <a:pt x="64" y="175"/>
                    <a:pt x="64" y="181"/>
                  </a:cubicBezTo>
                  <a:cubicBezTo>
                    <a:pt x="64" y="187"/>
                    <a:pt x="60" y="192"/>
                    <a:pt x="54" y="192"/>
                  </a:cubicBezTo>
                  <a:cubicBezTo>
                    <a:pt x="48" y="192"/>
                    <a:pt x="43" y="187"/>
                    <a:pt x="43" y="181"/>
                  </a:cubicBezTo>
                  <a:close/>
                  <a:moveTo>
                    <a:pt x="107" y="181"/>
                  </a:moveTo>
                  <a:cubicBezTo>
                    <a:pt x="107" y="187"/>
                    <a:pt x="102" y="192"/>
                    <a:pt x="96" y="192"/>
                  </a:cubicBezTo>
                  <a:cubicBezTo>
                    <a:pt x="90" y="192"/>
                    <a:pt x="86" y="187"/>
                    <a:pt x="86" y="181"/>
                  </a:cubicBezTo>
                  <a:cubicBezTo>
                    <a:pt x="86" y="175"/>
                    <a:pt x="90" y="170"/>
                    <a:pt x="96" y="170"/>
                  </a:cubicBezTo>
                  <a:cubicBezTo>
                    <a:pt x="102" y="170"/>
                    <a:pt x="107" y="175"/>
                    <a:pt x="107" y="181"/>
                  </a:cubicBezTo>
                  <a:close/>
                  <a:moveTo>
                    <a:pt x="150" y="181"/>
                  </a:moveTo>
                  <a:cubicBezTo>
                    <a:pt x="150" y="187"/>
                    <a:pt x="145" y="192"/>
                    <a:pt x="139" y="192"/>
                  </a:cubicBezTo>
                  <a:cubicBezTo>
                    <a:pt x="133" y="192"/>
                    <a:pt x="128" y="187"/>
                    <a:pt x="128" y="181"/>
                  </a:cubicBezTo>
                  <a:cubicBezTo>
                    <a:pt x="128" y="175"/>
                    <a:pt x="133" y="170"/>
                    <a:pt x="139" y="170"/>
                  </a:cubicBezTo>
                  <a:cubicBezTo>
                    <a:pt x="145" y="170"/>
                    <a:pt x="150" y="175"/>
                    <a:pt x="150" y="181"/>
                  </a:cubicBezTo>
                  <a:close/>
                  <a:moveTo>
                    <a:pt x="192" y="181"/>
                  </a:moveTo>
                  <a:cubicBezTo>
                    <a:pt x="192" y="187"/>
                    <a:pt x="188" y="192"/>
                    <a:pt x="182" y="192"/>
                  </a:cubicBezTo>
                  <a:cubicBezTo>
                    <a:pt x="176" y="192"/>
                    <a:pt x="171" y="187"/>
                    <a:pt x="171" y="181"/>
                  </a:cubicBezTo>
                  <a:cubicBezTo>
                    <a:pt x="171" y="175"/>
                    <a:pt x="176" y="170"/>
                    <a:pt x="182" y="170"/>
                  </a:cubicBezTo>
                  <a:cubicBezTo>
                    <a:pt x="188" y="170"/>
                    <a:pt x="192" y="175"/>
                    <a:pt x="192" y="181"/>
                  </a:cubicBezTo>
                  <a:close/>
                  <a:moveTo>
                    <a:pt x="43" y="224"/>
                  </a:moveTo>
                  <a:cubicBezTo>
                    <a:pt x="43" y="218"/>
                    <a:pt x="48" y="213"/>
                    <a:pt x="54" y="213"/>
                  </a:cubicBezTo>
                  <a:cubicBezTo>
                    <a:pt x="60" y="213"/>
                    <a:pt x="64" y="218"/>
                    <a:pt x="64" y="224"/>
                  </a:cubicBezTo>
                  <a:cubicBezTo>
                    <a:pt x="64" y="230"/>
                    <a:pt x="60" y="234"/>
                    <a:pt x="54" y="234"/>
                  </a:cubicBezTo>
                  <a:cubicBezTo>
                    <a:pt x="48" y="234"/>
                    <a:pt x="43" y="230"/>
                    <a:pt x="43" y="224"/>
                  </a:cubicBezTo>
                  <a:close/>
                  <a:moveTo>
                    <a:pt x="107" y="224"/>
                  </a:moveTo>
                  <a:cubicBezTo>
                    <a:pt x="107" y="230"/>
                    <a:pt x="102" y="234"/>
                    <a:pt x="96" y="234"/>
                  </a:cubicBezTo>
                  <a:cubicBezTo>
                    <a:pt x="90" y="234"/>
                    <a:pt x="86" y="230"/>
                    <a:pt x="86" y="224"/>
                  </a:cubicBezTo>
                  <a:cubicBezTo>
                    <a:pt x="86" y="218"/>
                    <a:pt x="90" y="213"/>
                    <a:pt x="96" y="213"/>
                  </a:cubicBezTo>
                  <a:cubicBezTo>
                    <a:pt x="102" y="213"/>
                    <a:pt x="107" y="218"/>
                    <a:pt x="107" y="224"/>
                  </a:cubicBezTo>
                  <a:close/>
                  <a:moveTo>
                    <a:pt x="150" y="224"/>
                  </a:moveTo>
                  <a:cubicBezTo>
                    <a:pt x="150" y="230"/>
                    <a:pt x="145" y="234"/>
                    <a:pt x="139" y="234"/>
                  </a:cubicBezTo>
                  <a:cubicBezTo>
                    <a:pt x="133" y="234"/>
                    <a:pt x="128" y="230"/>
                    <a:pt x="128" y="224"/>
                  </a:cubicBezTo>
                  <a:cubicBezTo>
                    <a:pt x="128" y="218"/>
                    <a:pt x="133" y="213"/>
                    <a:pt x="139" y="213"/>
                  </a:cubicBezTo>
                  <a:cubicBezTo>
                    <a:pt x="145" y="213"/>
                    <a:pt x="150" y="218"/>
                    <a:pt x="150" y="224"/>
                  </a:cubicBezTo>
                  <a:close/>
                  <a:moveTo>
                    <a:pt x="192" y="224"/>
                  </a:moveTo>
                  <a:cubicBezTo>
                    <a:pt x="192" y="266"/>
                    <a:pt x="192" y="266"/>
                    <a:pt x="192" y="266"/>
                  </a:cubicBezTo>
                  <a:cubicBezTo>
                    <a:pt x="192" y="272"/>
                    <a:pt x="188" y="277"/>
                    <a:pt x="182" y="277"/>
                  </a:cubicBezTo>
                  <a:cubicBezTo>
                    <a:pt x="176" y="277"/>
                    <a:pt x="171" y="272"/>
                    <a:pt x="171" y="266"/>
                  </a:cubicBezTo>
                  <a:cubicBezTo>
                    <a:pt x="171" y="224"/>
                    <a:pt x="171" y="224"/>
                    <a:pt x="171" y="224"/>
                  </a:cubicBezTo>
                  <a:cubicBezTo>
                    <a:pt x="171" y="218"/>
                    <a:pt x="176" y="213"/>
                    <a:pt x="182" y="213"/>
                  </a:cubicBezTo>
                  <a:cubicBezTo>
                    <a:pt x="188" y="213"/>
                    <a:pt x="192" y="218"/>
                    <a:pt x="192" y="224"/>
                  </a:cubicBezTo>
                  <a:close/>
                  <a:moveTo>
                    <a:pt x="43" y="266"/>
                  </a:moveTo>
                  <a:cubicBezTo>
                    <a:pt x="43" y="260"/>
                    <a:pt x="48" y="256"/>
                    <a:pt x="54" y="256"/>
                  </a:cubicBezTo>
                  <a:cubicBezTo>
                    <a:pt x="60" y="256"/>
                    <a:pt x="64" y="260"/>
                    <a:pt x="64" y="266"/>
                  </a:cubicBezTo>
                  <a:cubicBezTo>
                    <a:pt x="64" y="272"/>
                    <a:pt x="60" y="277"/>
                    <a:pt x="54" y="277"/>
                  </a:cubicBezTo>
                  <a:cubicBezTo>
                    <a:pt x="48" y="277"/>
                    <a:pt x="43" y="272"/>
                    <a:pt x="43" y="266"/>
                  </a:cubicBezTo>
                  <a:close/>
                  <a:moveTo>
                    <a:pt x="107" y="266"/>
                  </a:moveTo>
                  <a:cubicBezTo>
                    <a:pt x="107" y="272"/>
                    <a:pt x="102" y="277"/>
                    <a:pt x="96" y="277"/>
                  </a:cubicBezTo>
                  <a:cubicBezTo>
                    <a:pt x="90" y="277"/>
                    <a:pt x="86" y="272"/>
                    <a:pt x="86" y="266"/>
                  </a:cubicBezTo>
                  <a:cubicBezTo>
                    <a:pt x="86" y="260"/>
                    <a:pt x="90" y="256"/>
                    <a:pt x="96" y="256"/>
                  </a:cubicBezTo>
                  <a:cubicBezTo>
                    <a:pt x="102" y="256"/>
                    <a:pt x="107" y="260"/>
                    <a:pt x="107" y="266"/>
                  </a:cubicBezTo>
                  <a:close/>
                  <a:moveTo>
                    <a:pt x="150" y="266"/>
                  </a:moveTo>
                  <a:cubicBezTo>
                    <a:pt x="150" y="272"/>
                    <a:pt x="145" y="277"/>
                    <a:pt x="139" y="277"/>
                  </a:cubicBezTo>
                  <a:cubicBezTo>
                    <a:pt x="133" y="277"/>
                    <a:pt x="128" y="272"/>
                    <a:pt x="128" y="266"/>
                  </a:cubicBezTo>
                  <a:cubicBezTo>
                    <a:pt x="128" y="260"/>
                    <a:pt x="133" y="256"/>
                    <a:pt x="139" y="256"/>
                  </a:cubicBezTo>
                  <a:cubicBezTo>
                    <a:pt x="145" y="256"/>
                    <a:pt x="150" y="260"/>
                    <a:pt x="150" y="26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1" name="Freeform 765"/>
            <p:cNvSpPr>
              <a:spLocks noEditPoints="1"/>
            </p:cNvSpPr>
            <p:nvPr/>
          </p:nvSpPr>
          <p:spPr bwMode="auto">
            <a:xfrm>
              <a:off x="1312969" y="3903168"/>
              <a:ext cx="275286" cy="27448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5A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2" name="Freeform 113"/>
            <p:cNvSpPr>
              <a:spLocks noEditPoints="1"/>
            </p:cNvSpPr>
            <p:nvPr/>
          </p:nvSpPr>
          <p:spPr bwMode="auto">
            <a:xfrm>
              <a:off x="1312989" y="4646078"/>
              <a:ext cx="275254" cy="275254"/>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3" name="Freeform 114"/>
            <p:cNvSpPr>
              <a:spLocks noEditPoints="1"/>
            </p:cNvSpPr>
            <p:nvPr/>
          </p:nvSpPr>
          <p:spPr bwMode="auto">
            <a:xfrm>
              <a:off x="1364801" y="4697890"/>
              <a:ext cx="171628" cy="143294"/>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4" name="Freeform 817"/>
            <p:cNvSpPr>
              <a:spLocks noEditPoints="1"/>
            </p:cNvSpPr>
            <p:nvPr/>
          </p:nvSpPr>
          <p:spPr bwMode="auto">
            <a:xfrm>
              <a:off x="1313915" y="5017677"/>
              <a:ext cx="273774" cy="27377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5" name="Freeform 818"/>
            <p:cNvSpPr>
              <a:spLocks noEditPoints="1"/>
            </p:cNvSpPr>
            <p:nvPr/>
          </p:nvSpPr>
          <p:spPr bwMode="auto">
            <a:xfrm>
              <a:off x="1370281" y="5069211"/>
              <a:ext cx="160239" cy="159433"/>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6" name="Freeform 796"/>
            <p:cNvSpPr>
              <a:spLocks noEditPoints="1"/>
            </p:cNvSpPr>
            <p:nvPr/>
          </p:nvSpPr>
          <p:spPr bwMode="auto">
            <a:xfrm>
              <a:off x="1369456" y="5855941"/>
              <a:ext cx="46227" cy="11516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7" name="Freeform 797"/>
            <p:cNvSpPr>
              <a:spLocks noEditPoints="1"/>
            </p:cNvSpPr>
            <p:nvPr/>
          </p:nvSpPr>
          <p:spPr bwMode="auto">
            <a:xfrm>
              <a:off x="1375944"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ctr" anchorCtr="0" compatLnSpc="1">
              <a:prstTxWarp prst="textNoShape">
                <a:avLst/>
              </a:prstTxWarp>
            </a:bodyPr>
            <a:lstStyle/>
            <a:p>
              <a:pPr defTabSz="906240">
                <a:defRPr/>
              </a:pPr>
              <a:endParaRPr lang="en-GB" sz="1100">
                <a:solidFill>
                  <a:srgbClr val="002040"/>
                </a:solidFill>
                <a:latin typeface="EYInterstate" panose="02000503020000020004" pitchFamily="2" charset="0"/>
              </a:endParaRPr>
            </a:p>
          </p:txBody>
        </p:sp>
        <p:sp>
          <p:nvSpPr>
            <p:cNvPr id="188" name="Freeform 798"/>
            <p:cNvSpPr>
              <a:spLocks noEditPoints="1"/>
            </p:cNvSpPr>
            <p:nvPr/>
          </p:nvSpPr>
          <p:spPr bwMode="auto">
            <a:xfrm>
              <a:off x="1427037" y="5855941"/>
              <a:ext cx="47038" cy="11516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89" name="Freeform 799"/>
            <p:cNvSpPr>
              <a:spLocks noEditPoints="1"/>
            </p:cNvSpPr>
            <p:nvPr/>
          </p:nvSpPr>
          <p:spPr bwMode="auto">
            <a:xfrm>
              <a:off x="1433525" y="5810525"/>
              <a:ext cx="34062"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0" name="Freeform 800"/>
            <p:cNvSpPr>
              <a:spLocks noEditPoints="1"/>
            </p:cNvSpPr>
            <p:nvPr/>
          </p:nvSpPr>
          <p:spPr bwMode="auto">
            <a:xfrm>
              <a:off x="1484618" y="5855941"/>
              <a:ext cx="46227" cy="11516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1" name="Freeform 801"/>
            <p:cNvSpPr>
              <a:spLocks noEditPoints="1"/>
            </p:cNvSpPr>
            <p:nvPr/>
          </p:nvSpPr>
          <p:spPr bwMode="auto">
            <a:xfrm>
              <a:off x="1490295" y="5810525"/>
              <a:ext cx="34873" cy="3406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sp>
          <p:nvSpPr>
            <p:cNvPr id="192" name="Freeform 802"/>
            <p:cNvSpPr>
              <a:spLocks noEditPoints="1"/>
            </p:cNvSpPr>
            <p:nvPr/>
          </p:nvSpPr>
          <p:spPr bwMode="auto">
            <a:xfrm>
              <a:off x="1312686" y="5758621"/>
              <a:ext cx="275740" cy="2757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rgbClr val="0087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0624" tIns="45312" rIns="90624" bIns="45312" numCol="1" anchor="t" anchorCtr="0" compatLnSpc="1">
              <a:prstTxWarp prst="textNoShape">
                <a:avLst/>
              </a:prstTxWarp>
            </a:bodyPr>
            <a:lstStyle/>
            <a:p>
              <a:pPr defTabSz="906240">
                <a:defRPr/>
              </a:pPr>
              <a:endParaRPr lang="en-GB" sz="1784">
                <a:solidFill>
                  <a:srgbClr val="002040"/>
                </a:solidFill>
                <a:latin typeface="EYInterstate" panose="02000503020000020004" pitchFamily="2" charset="0"/>
              </a:endParaRPr>
            </a:p>
          </p:txBody>
        </p:sp>
        <p:cxnSp>
          <p:nvCxnSpPr>
            <p:cNvPr id="193" name="Straight Connector 192"/>
            <p:cNvCxnSpPr/>
            <p:nvPr/>
          </p:nvCxnSpPr>
          <p:spPr>
            <a:xfrm>
              <a:off x="1230560" y="4646079"/>
              <a:ext cx="1" cy="1388284"/>
            </a:xfrm>
            <a:prstGeom prst="line">
              <a:avLst/>
            </a:prstGeom>
            <a:ln w="19050">
              <a:solidFill>
                <a:srgbClr val="008750"/>
              </a:solidFill>
              <a:tailEnd type="none"/>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flipV="1">
            <a:off x="2527554" y="1316785"/>
            <a:ext cx="0" cy="4860000"/>
          </a:xfrm>
          <a:prstGeom prst="line">
            <a:avLst/>
          </a:prstGeom>
          <a:ln>
            <a:solidFill>
              <a:schemeClr val="bg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rotWithShape="1">
          <a:blip r:embed="rId2">
            <a:extLst>
              <a:ext uri="{28A0092B-C50C-407E-A947-70E740481C1C}">
                <a14:useLocalDpi xmlns:a14="http://schemas.microsoft.com/office/drawing/2010/main" val="0"/>
              </a:ext>
            </a:extLst>
          </a:blip>
          <a:srcRect l="63359" r="21630" b="81362"/>
          <a:stretch/>
        </p:blipFill>
        <p:spPr>
          <a:xfrm>
            <a:off x="759186" y="1221824"/>
            <a:ext cx="784218" cy="1117056"/>
          </a:xfrm>
          <a:prstGeom prst="rect">
            <a:avLst/>
          </a:prstGeom>
          <a:ln>
            <a:noFill/>
          </a:ln>
        </p:spPr>
      </p:pic>
      <p:sp>
        <p:nvSpPr>
          <p:cNvPr id="80" name="TextBox 79"/>
          <p:cNvSpPr txBox="1"/>
          <p:nvPr/>
        </p:nvSpPr>
        <p:spPr>
          <a:xfrm>
            <a:off x="6693177" y="1441634"/>
            <a:ext cx="2515132" cy="1135696"/>
          </a:xfrm>
          <a:prstGeom prst="rect">
            <a:avLst/>
          </a:prstGeom>
          <a:solidFill>
            <a:schemeClr val="bg1">
              <a:lumMod val="20000"/>
              <a:lumOff val="80000"/>
            </a:schemeClr>
          </a:solidFill>
          <a:ln>
            <a:solidFill>
              <a:srgbClr val="C00000"/>
            </a:solidFill>
          </a:ln>
        </p:spPr>
        <p:txBody>
          <a:bodyPr wrap="square" lIns="0" tIns="36576" rIns="0" bIns="0" rtlCol="0">
            <a:spAutoFit/>
          </a:bodyPr>
          <a:lstStyle/>
          <a:p>
            <a:pPr>
              <a:lnSpc>
                <a:spcPct val="85000"/>
              </a:lnSpc>
              <a:spcAft>
                <a:spcPts val="600"/>
              </a:spcAft>
              <a:buClr>
                <a:schemeClr val="accent2"/>
              </a:buClr>
              <a:buSzPct val="70000"/>
            </a:pPr>
            <a:r>
              <a:rPr lang="en-CA" sz="1200" b="1" dirty="0" smtClean="0">
                <a:latin typeface="EYInterstate Light" panose="02000506000000020004" pitchFamily="2" charset="0"/>
              </a:rPr>
              <a:t>People Managers </a:t>
            </a:r>
            <a:r>
              <a:rPr lang="en-CA" sz="1200" dirty="0" smtClean="0">
                <a:latin typeface="EYInterstate Light" panose="02000506000000020004" pitchFamily="2" charset="0"/>
              </a:rPr>
              <a:t>are those who responsible for certain tasks or a certain subset of the organization. They are also typically involved in hiring, motivating their teams, and performance managing the employees who report to them.  </a:t>
            </a:r>
          </a:p>
        </p:txBody>
      </p:sp>
    </p:spTree>
    <p:extLst>
      <p:ext uri="{BB962C8B-B14F-4D97-AF65-F5344CB8AC3E}">
        <p14:creationId xmlns:p14="http://schemas.microsoft.com/office/powerpoint/2010/main" val="28721650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174" y="0"/>
            <a:ext cx="12203342" cy="6858000"/>
          </a:xfrm>
          <a:prstGeom prst="rect">
            <a:avLst/>
          </a:prstGeom>
        </p:spPr>
      </p:pic>
      <p:sp>
        <p:nvSpPr>
          <p:cNvPr id="38" name="TextBox 37"/>
          <p:cNvSpPr txBox="1"/>
          <p:nvPr/>
        </p:nvSpPr>
        <p:spPr>
          <a:xfrm>
            <a:off x="609600" y="534850"/>
            <a:ext cx="4111634" cy="923330"/>
          </a:xfrm>
          <a:prstGeom prst="rect">
            <a:avLst/>
          </a:prstGeom>
          <a:noFill/>
        </p:spPr>
        <p:txBody>
          <a:bodyPr wrap="square" lIns="0" tIns="0" rIns="0" bIns="0" rtlCol="0" anchor="t" anchorCtr="0">
            <a:spAutoFit/>
          </a:bodyPr>
          <a:lstStyle/>
          <a:p>
            <a:r>
              <a:rPr lang="en-GB" sz="6000" dirty="0">
                <a:solidFill>
                  <a:schemeClr val="tx2"/>
                </a:solidFill>
                <a:latin typeface="EYInterstate Light" panose="02000506000000020004" pitchFamily="2" charset="0"/>
              </a:rPr>
              <a:t>Thank you</a:t>
            </a:r>
          </a:p>
        </p:txBody>
      </p:sp>
    </p:spTree>
    <p:extLst>
      <p:ext uri="{BB962C8B-B14F-4D97-AF65-F5344CB8AC3E}">
        <p14:creationId xmlns:p14="http://schemas.microsoft.com/office/powerpoint/2010/main" val="271528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566" y="659554"/>
            <a:ext cx="6980034" cy="400110"/>
          </a:xfrm>
          <a:prstGeom prst="rect">
            <a:avLst/>
          </a:prstGeom>
          <a:noFill/>
        </p:spPr>
        <p:txBody>
          <a:bodyPr wrap="square" lIns="0" tIns="0" rIns="0" bIns="0" rtlCol="0" anchor="t" anchorCtr="0">
            <a:spAutoFit/>
          </a:bodyPr>
          <a:lstStyle/>
          <a:p>
            <a:r>
              <a:rPr lang="en-GB" sz="2600" dirty="0">
                <a:solidFill>
                  <a:srgbClr val="4B4B4B"/>
                </a:solidFill>
                <a:latin typeface="EYInterstate Light" panose="02000506000000020004" pitchFamily="2" charset="0"/>
              </a:rPr>
              <a:t>Today’s Objectives </a:t>
            </a:r>
          </a:p>
        </p:txBody>
      </p:sp>
      <p:sp>
        <p:nvSpPr>
          <p:cNvPr id="16" name="Isosceles Triangle 15"/>
          <p:cNvSpPr/>
          <p:nvPr/>
        </p:nvSpPr>
        <p:spPr>
          <a:xfrm rot="5400000">
            <a:off x="7728497" y="3644708"/>
            <a:ext cx="1115968" cy="765394"/>
          </a:xfrm>
          <a:prstGeom prst="triangle">
            <a:avLst/>
          </a:prstGeom>
          <a:solidFill>
            <a:srgbClr val="E60F2D"/>
          </a:solidFill>
          <a:ln>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00">
              <a:solidFill>
                <a:srgbClr val="646464"/>
              </a:solidFill>
              <a:latin typeface="EYInterstate Light" panose="02000506000000020004" pitchFamily="2" charset="0"/>
            </a:endParaRPr>
          </a:p>
        </p:txBody>
      </p:sp>
      <p:sp>
        <p:nvSpPr>
          <p:cNvPr id="23" name="Oval 22"/>
          <p:cNvSpPr/>
          <p:nvPr/>
        </p:nvSpPr>
        <p:spPr>
          <a:xfrm>
            <a:off x="6943505" y="3402136"/>
            <a:ext cx="1268710" cy="1250541"/>
          </a:xfrm>
          <a:prstGeom prst="ellipse">
            <a:avLst/>
          </a:prstGeom>
          <a:solidFill>
            <a:schemeClr val="tx2"/>
          </a:solidFill>
          <a:ln w="76200">
            <a:solidFill>
              <a:srgbClr val="E60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00">
              <a:solidFill>
                <a:srgbClr val="646464"/>
              </a:solidFill>
              <a:latin typeface="EYInterstate Light" panose="02000506000000020004" pitchFamily="2" charset="0"/>
            </a:endParaRPr>
          </a:p>
        </p:txBody>
      </p:sp>
      <p:pic>
        <p:nvPicPr>
          <p:cNvPr id="24" name="Picture 4" descr="http://www.lundquist.it/wp-content/uploads/2013/02/iconmonstr-compass-7-icon.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60118" y="3517079"/>
            <a:ext cx="1035482" cy="10206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890000" y="3159475"/>
            <a:ext cx="3164840" cy="1643527"/>
          </a:xfrm>
          <a:prstGeom prst="rect">
            <a:avLst/>
          </a:prstGeom>
          <a:noFill/>
        </p:spPr>
        <p:txBody>
          <a:bodyPr wrap="square" rtlCol="0" anchor="ctr">
            <a:spAutoFit/>
          </a:bodyPr>
          <a:lstStyle/>
          <a:p>
            <a:pPr>
              <a:lnSpc>
                <a:spcPct val="120000"/>
              </a:lnSpc>
            </a:pPr>
            <a:r>
              <a:rPr lang="en-CA" sz="1400" dirty="0">
                <a:latin typeface="EYInterstate Light" panose="02000506000000020004" pitchFamily="2" charset="0"/>
              </a:rPr>
              <a:t>DEFINING </a:t>
            </a:r>
            <a:r>
              <a:rPr lang="en-CA" sz="1400" spc="30" dirty="0">
                <a:latin typeface="EYInterstate Light" panose="02000506000000020004" pitchFamily="2" charset="0"/>
              </a:rPr>
              <a:t>HR/PAY REQUIREMENTS THROUGH A SHARED UNDERSTANDING OF PERSONAS, HR/PAY JOURNEYS, PAIN POINTS, MOMENTS THAT MATTER, AND TECH ENABLERS. </a:t>
            </a:r>
          </a:p>
        </p:txBody>
      </p:sp>
      <p:sp>
        <p:nvSpPr>
          <p:cNvPr id="42" name="Isosceles Triangle 41"/>
          <p:cNvSpPr/>
          <p:nvPr/>
        </p:nvSpPr>
        <p:spPr>
          <a:xfrm rot="5400000">
            <a:off x="1789263" y="3910791"/>
            <a:ext cx="438158" cy="30051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00">
              <a:solidFill>
                <a:srgbClr val="646464"/>
              </a:solidFill>
              <a:latin typeface="EYInterstate Light" panose="02000506000000020004" pitchFamily="2" charset="0"/>
            </a:endParaRPr>
          </a:p>
        </p:txBody>
      </p:sp>
      <p:sp>
        <p:nvSpPr>
          <p:cNvPr id="45" name="TextBox 44"/>
          <p:cNvSpPr txBox="1"/>
          <p:nvPr/>
        </p:nvSpPr>
        <p:spPr>
          <a:xfrm>
            <a:off x="2511903" y="3765795"/>
            <a:ext cx="2346823" cy="523220"/>
          </a:xfrm>
          <a:prstGeom prst="rect">
            <a:avLst/>
          </a:prstGeom>
          <a:noFill/>
        </p:spPr>
        <p:txBody>
          <a:bodyPr wrap="square" rtlCol="0" anchor="ctr">
            <a:spAutoFit/>
          </a:bodyPr>
          <a:lstStyle/>
          <a:p>
            <a:r>
              <a:rPr lang="en-CA" sz="1400" dirty="0">
                <a:latin typeface="EYInterstate Light" panose="02000506000000020004" pitchFamily="2" charset="0"/>
              </a:rPr>
              <a:t>Validate GC statement and guiding principles </a:t>
            </a:r>
          </a:p>
        </p:txBody>
      </p:sp>
      <p:sp>
        <p:nvSpPr>
          <p:cNvPr id="46" name="Isosceles Triangle 45"/>
          <p:cNvSpPr/>
          <p:nvPr/>
        </p:nvSpPr>
        <p:spPr>
          <a:xfrm rot="5400000">
            <a:off x="1789263" y="2302348"/>
            <a:ext cx="438158" cy="30051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00">
              <a:solidFill>
                <a:srgbClr val="646464"/>
              </a:solidFill>
              <a:latin typeface="EYInterstate Light" panose="02000506000000020004" pitchFamily="2" charset="0"/>
            </a:endParaRPr>
          </a:p>
        </p:txBody>
      </p:sp>
      <p:sp>
        <p:nvSpPr>
          <p:cNvPr id="49" name="TextBox 48"/>
          <p:cNvSpPr txBox="1"/>
          <p:nvPr/>
        </p:nvSpPr>
        <p:spPr>
          <a:xfrm>
            <a:off x="2511903" y="2083273"/>
            <a:ext cx="2346823" cy="738664"/>
          </a:xfrm>
          <a:prstGeom prst="rect">
            <a:avLst/>
          </a:prstGeom>
          <a:noFill/>
        </p:spPr>
        <p:txBody>
          <a:bodyPr wrap="square" rtlCol="0" anchor="ctr">
            <a:spAutoFit/>
          </a:bodyPr>
          <a:lstStyle/>
          <a:p>
            <a:r>
              <a:rPr lang="en-CA" sz="1400" dirty="0">
                <a:latin typeface="EYInterstate Light" panose="02000506000000020004" pitchFamily="2" charset="0"/>
              </a:rPr>
              <a:t>Discover and understand world-class digital employee experiences</a:t>
            </a:r>
          </a:p>
        </p:txBody>
      </p:sp>
      <p:sp>
        <p:nvSpPr>
          <p:cNvPr id="50" name="Isosceles Triangle 49"/>
          <p:cNvSpPr/>
          <p:nvPr/>
        </p:nvSpPr>
        <p:spPr>
          <a:xfrm rot="5400000">
            <a:off x="1789263" y="5519233"/>
            <a:ext cx="438158" cy="30051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00">
              <a:solidFill>
                <a:srgbClr val="646464"/>
              </a:solidFill>
              <a:latin typeface="EYInterstate Light" panose="02000506000000020004" pitchFamily="2" charset="0"/>
            </a:endParaRPr>
          </a:p>
        </p:txBody>
      </p:sp>
      <p:sp>
        <p:nvSpPr>
          <p:cNvPr id="53" name="TextBox 52"/>
          <p:cNvSpPr txBox="1"/>
          <p:nvPr/>
        </p:nvSpPr>
        <p:spPr>
          <a:xfrm>
            <a:off x="2511903" y="5407879"/>
            <a:ext cx="2467281" cy="523220"/>
          </a:xfrm>
          <a:prstGeom prst="rect">
            <a:avLst/>
          </a:prstGeom>
          <a:noFill/>
        </p:spPr>
        <p:txBody>
          <a:bodyPr wrap="square" rtlCol="0" anchor="ctr">
            <a:spAutoFit/>
          </a:bodyPr>
          <a:lstStyle/>
          <a:p>
            <a:r>
              <a:rPr lang="en-CA" sz="1400" dirty="0">
                <a:latin typeface="EYInterstate Light" panose="02000506000000020004" pitchFamily="2" charset="0"/>
              </a:rPr>
              <a:t>Validate key HR/Pay stakeholders (personas)</a:t>
            </a:r>
          </a:p>
        </p:txBody>
      </p:sp>
      <p:grpSp>
        <p:nvGrpSpPr>
          <p:cNvPr id="63" name="Group 62"/>
          <p:cNvGrpSpPr/>
          <p:nvPr/>
        </p:nvGrpSpPr>
        <p:grpSpPr>
          <a:xfrm>
            <a:off x="5528244" y="2452605"/>
            <a:ext cx="729224" cy="3216885"/>
            <a:chOff x="-22146748" y="2452605"/>
            <a:chExt cx="48454190" cy="3216885"/>
          </a:xfrm>
        </p:grpSpPr>
        <p:cxnSp>
          <p:nvCxnSpPr>
            <p:cNvPr id="9" name="Straight Connector 8"/>
            <p:cNvCxnSpPr>
              <a:stCxn id="46" idx="0"/>
              <a:endCxn id="16" idx="0"/>
            </p:cNvCxnSpPr>
            <p:nvPr/>
          </p:nvCxnSpPr>
          <p:spPr>
            <a:xfrm>
              <a:off x="-22146748" y="2452605"/>
              <a:ext cx="48454190" cy="1574800"/>
            </a:xfrm>
            <a:prstGeom prst="line">
              <a:avLst/>
            </a:prstGeom>
            <a:ln w="1905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6" idx="0"/>
              <a:endCxn id="50" idx="0"/>
            </p:cNvCxnSpPr>
            <p:nvPr/>
          </p:nvCxnSpPr>
          <p:spPr>
            <a:xfrm flipH="1">
              <a:off x="-22146748" y="4027405"/>
              <a:ext cx="48454190" cy="1642085"/>
            </a:xfrm>
            <a:prstGeom prst="line">
              <a:avLst/>
            </a:prstGeom>
            <a:ln w="1905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grpSp>
      <p:pic>
        <p:nvPicPr>
          <p:cNvPr id="60" name="Picture 8" descr="http://www.free-icons-download.net/images/shutdown-logo-icon-78742.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7591" y="5191556"/>
            <a:ext cx="885582" cy="95586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http://image.flaticon.com/icons/png/128/34/3420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4056" y="2103120"/>
            <a:ext cx="692651" cy="692690"/>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Connector 64"/>
          <p:cNvCxnSpPr/>
          <p:nvPr/>
        </p:nvCxnSpPr>
        <p:spPr>
          <a:xfrm>
            <a:off x="614566" y="1263171"/>
            <a:ext cx="468000" cy="0"/>
          </a:xfrm>
          <a:prstGeom prst="line">
            <a:avLst/>
          </a:prstGeom>
          <a:ln w="19050">
            <a:solidFill>
              <a:srgbClr val="969696"/>
            </a:solidFill>
            <a:tailEnd type="non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576111" y="3559072"/>
            <a:ext cx="967446" cy="999090"/>
            <a:chOff x="576111" y="3559072"/>
            <a:chExt cx="967446" cy="999090"/>
          </a:xfrm>
        </p:grpSpPr>
        <p:pic>
          <p:nvPicPr>
            <p:cNvPr id="59" name="Picture 6" descr="http://www.freeiconspng.com/uploads/target-icon-15.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2327" y="3606800"/>
              <a:ext cx="875014" cy="90363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http://www.freeiconspng.com/uploads/target-icon-15.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178" y="3600450"/>
              <a:ext cx="887312" cy="9163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http://www.freeiconspng.com/uploads/target-icon-15.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8916" y="3592950"/>
              <a:ext cx="901836" cy="93133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www.freeiconspng.com/uploads/target-icon-15.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6111" y="3559072"/>
              <a:ext cx="967446" cy="999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886711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5106" y="1800838"/>
            <a:ext cx="3852157" cy="3916513"/>
          </a:xfrm>
          <a:prstGeom prst="rect">
            <a:avLst/>
          </a:prstGeom>
        </p:spPr>
      </p:pic>
    </p:spTree>
    <p:extLst>
      <p:ext uri="{BB962C8B-B14F-4D97-AF65-F5344CB8AC3E}">
        <p14:creationId xmlns:p14="http://schemas.microsoft.com/office/powerpoint/2010/main" val="161944998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243" y="1800838"/>
            <a:ext cx="3847882" cy="3916513"/>
          </a:xfrm>
          <a:prstGeom prst="rect">
            <a:avLst/>
          </a:prstGeom>
        </p:spPr>
      </p:pic>
    </p:spTree>
    <p:extLst>
      <p:ext uri="{BB962C8B-B14F-4D97-AF65-F5344CB8AC3E}">
        <p14:creationId xmlns:p14="http://schemas.microsoft.com/office/powerpoint/2010/main" val="22534932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850" y="1593908"/>
            <a:ext cx="8363664" cy="4086812"/>
          </a:xfrm>
          <a:prstGeom prst="rect">
            <a:avLst/>
          </a:prstGeom>
        </p:spPr>
      </p:pic>
    </p:spTree>
    <p:extLst>
      <p:ext uri="{BB962C8B-B14F-4D97-AF65-F5344CB8AC3E}">
        <p14:creationId xmlns:p14="http://schemas.microsoft.com/office/powerpoint/2010/main" val="1558842062"/>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5bd36d0144374425e4abb57e&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0.xml><?xml version="1.0" encoding="utf-8"?>
<a:theme xmlns:a="http://schemas.openxmlformats.org/drawingml/2006/main" name="4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1.xml><?xml version="1.0" encoding="utf-8"?>
<a:theme xmlns:a="http://schemas.openxmlformats.org/drawingml/2006/main" name="3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xml><?xml version="1.0" encoding="utf-8"?>
<a:theme xmlns:a="http://schemas.openxmlformats.org/drawingml/2006/main" name="5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xml><?xml version="1.0" encoding="utf-8"?>
<a:theme xmlns:a="http://schemas.openxmlformats.org/drawingml/2006/main" name="6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4.xml><?xml version="1.0" encoding="utf-8"?>
<a:theme xmlns:a="http://schemas.openxmlformats.org/drawingml/2006/main" name="7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5.xml><?xml version="1.0" encoding="utf-8"?>
<a:theme xmlns:a="http://schemas.openxmlformats.org/drawingml/2006/main" name="8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6.xml><?xml version="1.0" encoding="utf-8"?>
<a:theme xmlns:a="http://schemas.openxmlformats.org/drawingml/2006/main" name="9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7.xml><?xml version="1.0" encoding="utf-8"?>
<a:theme xmlns:a="http://schemas.openxmlformats.org/drawingml/2006/main" name="10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8.xml><?xml version="1.0" encoding="utf-8"?>
<a:theme xmlns:a="http://schemas.openxmlformats.org/drawingml/2006/main" name="11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projection">
  <a:themeElements>
    <a:clrScheme name="Custom 1">
      <a:dk1>
        <a:srgbClr val="000000"/>
      </a:dk1>
      <a:lt1>
        <a:srgbClr val="646464"/>
      </a:lt1>
      <a:dk2>
        <a:srgbClr val="FFFFFF"/>
      </a:dk2>
      <a:lt2>
        <a:srgbClr val="646464"/>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Y dark print">
  <a:themeElements>
    <a:clrScheme name="Custom 2">
      <a:dk1>
        <a:srgbClr val="FFFFFF"/>
      </a:dk1>
      <a:lt1>
        <a:srgbClr val="FFFFFF"/>
      </a:lt1>
      <a:dk2>
        <a:srgbClr val="333333"/>
      </a:dk2>
      <a:lt2>
        <a:srgbClr val="FFE600"/>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4.xml><?xml version="1.0" encoding="utf-8"?>
<a:theme xmlns:a="http://schemas.openxmlformats.org/drawingml/2006/main" name="EY dark projection">
  <a:themeElements>
    <a:clrScheme name="Custom 4">
      <a:dk1>
        <a:srgbClr val="FFFFFF"/>
      </a:dk1>
      <a:lt1>
        <a:srgbClr val="FFFFFF"/>
      </a:lt1>
      <a:dk2>
        <a:srgbClr val="333333"/>
      </a:dk2>
      <a:lt2>
        <a:srgbClr val="FFD20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5.xml><?xml version="1.0" encoding="utf-8"?>
<a:theme xmlns:a="http://schemas.openxmlformats.org/drawingml/2006/main" name="Theme1">
  <a:themeElements>
    <a:clrScheme name="Custom 1">
      <a:dk1>
        <a:srgbClr val="000000"/>
      </a:dk1>
      <a:lt1>
        <a:srgbClr val="808080"/>
      </a:lt1>
      <a:dk2>
        <a:srgbClr val="FFFFFF"/>
      </a:dk2>
      <a:lt2>
        <a:srgbClr val="808080"/>
      </a:lt2>
      <a:accent1>
        <a:srgbClr val="808080"/>
      </a:accent1>
      <a:accent2>
        <a:srgbClr val="FFE600"/>
      </a:accent2>
      <a:accent3>
        <a:srgbClr val="005DAA"/>
      </a:accent3>
      <a:accent4>
        <a:srgbClr val="F0F0F0"/>
      </a:accent4>
      <a:accent5>
        <a:srgbClr val="00A3AE"/>
      </a:accent5>
      <a:accent6>
        <a:srgbClr val="C0C0C0"/>
      </a:accent6>
      <a:hlink>
        <a:srgbClr val="336699"/>
      </a:hlink>
      <a:folHlink>
        <a:srgbClr val="91278F"/>
      </a:folHlink>
    </a:clrScheme>
    <a:fontScheme name="Custom 1">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Theme1" id="{6CAEA69C-4400-4F21-9B70-66626656F01C}" vid="{6B6F25F2-F9BD-4DB2-BA8B-AC63751523C5}"/>
    </a:ext>
  </a:extLst>
</a:theme>
</file>

<file path=ppt/theme/theme6.xml><?xml version="1.0" encoding="utf-8"?>
<a:theme xmlns:a="http://schemas.openxmlformats.org/drawingml/2006/main" name="1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7.xml><?xml version="1.0" encoding="utf-8"?>
<a:theme xmlns:a="http://schemas.openxmlformats.org/drawingml/2006/main" name="THEME">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 1">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Override1.xml><?xml version="1.0" encoding="utf-8"?>
<a:themeOverride xmlns:a="http://schemas.openxmlformats.org/drawingml/2006/main">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EY widescreen presentation 2015 v1</Template>
  <TotalTime>0</TotalTime>
  <Words>3995</Words>
  <Application>Microsoft Office PowerPoint</Application>
  <PresentationFormat>Custom</PresentationFormat>
  <Paragraphs>662</Paragraphs>
  <Slides>55</Slides>
  <Notes>0</Notes>
  <HiddenSlides>0</HiddenSlides>
  <MMClips>0</MMClips>
  <ScaleCrop>false</ScaleCrop>
  <HeadingPairs>
    <vt:vector size="8" baseType="variant">
      <vt:variant>
        <vt:lpstr>Fonts Used</vt:lpstr>
      </vt:variant>
      <vt:variant>
        <vt:i4>14</vt:i4>
      </vt:variant>
      <vt:variant>
        <vt:lpstr>Theme</vt:lpstr>
      </vt:variant>
      <vt:variant>
        <vt:i4>18</vt:i4>
      </vt:variant>
      <vt:variant>
        <vt:lpstr>Embedded OLE Servers</vt:lpstr>
      </vt:variant>
      <vt:variant>
        <vt:i4>1</vt:i4>
      </vt:variant>
      <vt:variant>
        <vt:lpstr>Slide Titles</vt:lpstr>
      </vt:variant>
      <vt:variant>
        <vt:i4>55</vt:i4>
      </vt:variant>
    </vt:vector>
  </HeadingPairs>
  <TitlesOfParts>
    <vt:vector size="88" baseType="lpstr">
      <vt:lpstr>MS PGothic</vt:lpstr>
      <vt:lpstr>MS PGothic</vt:lpstr>
      <vt:lpstr>Arial</vt:lpstr>
      <vt:lpstr>Calibri</vt:lpstr>
      <vt:lpstr>EYInterstate</vt:lpstr>
      <vt:lpstr>EYInterstate Light</vt:lpstr>
      <vt:lpstr>EYInterstate Regular</vt:lpstr>
      <vt:lpstr>Lucida Grande</vt:lpstr>
      <vt:lpstr>Open Sans</vt:lpstr>
      <vt:lpstr>Open Sans Light</vt:lpstr>
      <vt:lpstr>Times New Roman</vt:lpstr>
      <vt:lpstr>Verdana</vt:lpstr>
      <vt:lpstr>WhitneyHTF-Bold</vt:lpstr>
      <vt:lpstr>Wingdings</vt:lpstr>
      <vt:lpstr>EY widescreen presentation 2015 v1</vt:lpstr>
      <vt:lpstr>EY light projection</vt:lpstr>
      <vt:lpstr>EY dark print</vt:lpstr>
      <vt:lpstr>EY dark projection</vt:lpstr>
      <vt:lpstr>Theme1</vt:lpstr>
      <vt:lpstr>1_EY widescreen presentation 2015 v1</vt:lpstr>
      <vt:lpstr>THEME</vt:lpstr>
      <vt:lpstr>2_Office Theme</vt:lpstr>
      <vt:lpstr>2_EY widescreen presentation 2015 v1</vt:lpstr>
      <vt:lpstr>4_EY widescreen presentation 2015 v1</vt:lpstr>
      <vt:lpstr>3_EY widescreen presentation 2015 v1</vt:lpstr>
      <vt:lpstr>5_EY widescreen presentation 2015 v1</vt:lpstr>
      <vt:lpstr>6_EY widescreen presentation 2015 v1</vt:lpstr>
      <vt:lpstr>7_EY widescreen presentation 2015 v1</vt:lpstr>
      <vt:lpstr>8_EY widescreen presentation 2015 v1</vt:lpstr>
      <vt:lpstr>9_EY widescreen presentation 2015 v1</vt:lpstr>
      <vt:lpstr>10_EY widescreen presentation 2015 v1</vt:lpstr>
      <vt:lpstr>11_EY widescreen presentation 2015 v1</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keywords/>
  <cp:lastModifiedBy/>
  <cp:revision>23</cp:revision>
  <dcterms:created xsi:type="dcterms:W3CDTF">2016-03-10T12:04:24Z</dcterms:created>
  <dcterms:modified xsi:type="dcterms:W3CDTF">2018-10-26T19:37:41Z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c0ceaca2-07ad-4072-92ba-3359a9382e46</vt:lpwstr>
  </property>
  <property fmtid="{D5CDD505-2E9C-101B-9397-08002B2CF9AE}" pid="3" name="SECCLASS">
    <vt:lpwstr>CLASSU</vt:lpwstr>
  </property>
  <property fmtid="{D5CDD505-2E9C-101B-9397-08002B2CF9AE}" pid="4" name="TBSSCTCLASSIFICATION">
    <vt:lpwstr>UNCLASSIFIED</vt:lpwstr>
  </property>
  <property fmtid="{D5CDD505-2E9C-101B-9397-08002B2CF9AE}" pid="5" name="TBSSCTVISUALMARKINGNO">
    <vt:lpwstr>NO</vt:lpwstr>
  </property>
</Properties>
</file>