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4" r:id="rId2"/>
    <p:sldId id="256" r:id="rId3"/>
    <p:sldId id="309" r:id="rId4"/>
    <p:sldId id="308" r:id="rId5"/>
    <p:sldId id="332" r:id="rId6"/>
    <p:sldId id="333" r:id="rId7"/>
    <p:sldId id="310" r:id="rId8"/>
    <p:sldId id="305" r:id="rId9"/>
    <p:sldId id="258" r:id="rId10"/>
    <p:sldId id="260" r:id="rId11"/>
    <p:sldId id="263" r:id="rId12"/>
    <p:sldId id="264" r:id="rId13"/>
    <p:sldId id="265" r:id="rId14"/>
    <p:sldId id="266" r:id="rId15"/>
    <p:sldId id="267" r:id="rId16"/>
    <p:sldId id="268" r:id="rId17"/>
    <p:sldId id="301" r:id="rId18"/>
    <p:sldId id="302" r:id="rId19"/>
    <p:sldId id="261" r:id="rId20"/>
    <p:sldId id="262" r:id="rId21"/>
    <p:sldId id="273" r:id="rId22"/>
    <p:sldId id="274" r:id="rId23"/>
    <p:sldId id="275" r:id="rId24"/>
    <p:sldId id="314"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313" r:id="rId40"/>
    <p:sldId id="323" r:id="rId41"/>
    <p:sldId id="303" r:id="rId42"/>
    <p:sldId id="320" r:id="rId43"/>
    <p:sldId id="334" r:id="rId44"/>
    <p:sldId id="324" r:id="rId45"/>
    <p:sldId id="328" r:id="rId46"/>
    <p:sldId id="300" r:id="rId47"/>
    <p:sldId id="299" r:id="rId48"/>
    <p:sldId id="311"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DA6215-B232-8948-6D56-2FE9C1D7830D}" name="Findlay2, Carisa (SPAC/PSPC) (elle-la / she-her)" initials="FC((l/sh" userId="S::Carisa.Findlay2@tpsgc-pwgsc.gc.ca::0a1078a4-530c-4e70-ba3d-899573a4ec03" providerId="AD"/>
  <p188:author id="{2923A918-0D10-23AF-153A-2951260BA2E0}" name="El-Beyrouti, Sandra (SPAC/PSPC)" initials="EBS(" userId="S::Sandra.El-Beyrouti@tpsgc-pwgsc.gc.ca::9fafd702-36a8-4ed1-b0ac-379caf7e49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lanne Kentzinger" initials="KK [2]" lastIdx="98" clrIdx="6">
    <p:extLst>
      <p:ext uri="{19B8F6BF-5375-455C-9EA6-DF929625EA0E}">
        <p15:presenceInfo xmlns:p15="http://schemas.microsoft.com/office/powerpoint/2012/main" userId="S::Kelanne.Kentzinger@tpsgc-pwgsc.gc.ca::511b90f8-ae34-4fe4-8d66-14bcafc4d24e" providerId="AD"/>
      </p:ext>
    </p:extLst>
  </p:cmAuthor>
  <p:cmAuthor id="1" name="Kelanne Kentzinger" initials="KK" lastIdx="94" clrIdx="0">
    <p:extLst>
      <p:ext uri="{19B8F6BF-5375-455C-9EA6-DF929625EA0E}">
        <p15:presenceInfo xmlns:p15="http://schemas.microsoft.com/office/powerpoint/2012/main" userId="S-1-5-21-1097746622-914383597-1481268402-229661" providerId="AD"/>
      </p:ext>
    </p:extLst>
  </p:cmAuthor>
  <p:cmAuthor id="8" name="Véronique Boton" initials="VB [2]" lastIdx="57" clrIdx="7">
    <p:extLst>
      <p:ext uri="{19B8F6BF-5375-455C-9EA6-DF929625EA0E}">
        <p15:presenceInfo xmlns:p15="http://schemas.microsoft.com/office/powerpoint/2012/main" userId="S::Veronique.Boton@tpsgc-pwgsc.gc.ca::9ecb94de-8111-4b3a-95b0-af63f6324db7" providerId="AD"/>
      </p:ext>
    </p:extLst>
  </p:cmAuthor>
  <p:cmAuthor id="2" name="Allie O'Neill" initials="AO" lastIdx="46" clrIdx="1">
    <p:extLst>
      <p:ext uri="{19B8F6BF-5375-455C-9EA6-DF929625EA0E}">
        <p15:presenceInfo xmlns:p15="http://schemas.microsoft.com/office/powerpoint/2012/main" userId="S-1-5-21-1097746622-914383597-1481268402-293038" providerId="AD"/>
      </p:ext>
    </p:extLst>
  </p:cmAuthor>
  <p:cmAuthor id="9" name="Melayna Simister" initials="MS [2]" lastIdx="23" clrIdx="8">
    <p:extLst>
      <p:ext uri="{19B8F6BF-5375-455C-9EA6-DF929625EA0E}">
        <p15:presenceInfo xmlns:p15="http://schemas.microsoft.com/office/powerpoint/2012/main" userId="S::Melayna.Simister@tpsgc-pwgsc.gc.ca::bb452cf1-5c77-4899-8522-6651ad6795b0" providerId="AD"/>
      </p:ext>
    </p:extLst>
  </p:cmAuthor>
  <p:cmAuthor id="3" name="Melayna Simister" initials="MS" lastIdx="14" clrIdx="2">
    <p:extLst>
      <p:ext uri="{19B8F6BF-5375-455C-9EA6-DF929625EA0E}">
        <p15:presenceInfo xmlns:p15="http://schemas.microsoft.com/office/powerpoint/2012/main" userId="S-1-5-21-1097746622-914383597-1481268402-203047" providerId="AD"/>
      </p:ext>
    </p:extLst>
  </p:cmAuthor>
  <p:cmAuthor id="4" name="Julie Jocelyn" initials="JJ" lastIdx="40" clrIdx="3">
    <p:extLst>
      <p:ext uri="{19B8F6BF-5375-455C-9EA6-DF929625EA0E}">
        <p15:presenceInfo xmlns:p15="http://schemas.microsoft.com/office/powerpoint/2012/main" userId="S-1-5-21-1097746622-914383597-1481268402-85860" providerId="AD"/>
      </p:ext>
    </p:extLst>
  </p:cmAuthor>
  <p:cmAuthor id="5" name="Lilian Turabian" initials="LT" lastIdx="89" clrIdx="4">
    <p:extLst>
      <p:ext uri="{19B8F6BF-5375-455C-9EA6-DF929625EA0E}">
        <p15:presenceInfo xmlns:p15="http://schemas.microsoft.com/office/powerpoint/2012/main" userId="S-1-5-21-1097746622-914383597-1481268402-211220" providerId="AD"/>
      </p:ext>
    </p:extLst>
  </p:cmAuthor>
  <p:cmAuthor id="6" name="Véronique Boton" initials="VB" lastIdx="1" clrIdx="5">
    <p:extLst>
      <p:ext uri="{19B8F6BF-5375-455C-9EA6-DF929625EA0E}">
        <p15:presenceInfo xmlns:p15="http://schemas.microsoft.com/office/powerpoint/2012/main" userId="S-1-5-21-1097746622-914383597-1481268402-1850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a:srgbClr val="FFFFFF"/>
    <a:srgbClr val="DEDEDC"/>
    <a:srgbClr val="B09E8F"/>
    <a:srgbClr val="F3F2F2"/>
    <a:srgbClr val="DB63F3"/>
    <a:srgbClr val="FBE5D6"/>
    <a:srgbClr val="4CB6A0"/>
    <a:srgbClr val="D9D9D9"/>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6323" autoAdjust="0"/>
  </p:normalViewPr>
  <p:slideViewPr>
    <p:cSldViewPr snapToGrid="0">
      <p:cViewPr varScale="1">
        <p:scale>
          <a:sx n="113" d="100"/>
          <a:sy n="113" d="100"/>
        </p:scale>
        <p:origin x="582" y="10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102EB-FAEC-452E-8680-DD8DA33CB88E}" type="datetimeFigureOut">
              <a:rPr lang="fr-CA" smtClean="0"/>
              <a:t>2024-04-12</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749B8-20CF-47B8-9856-071FC8EA68F7}" type="slidenum">
              <a:rPr lang="fr-CA" smtClean="0"/>
              <a:t>‹#›</a:t>
            </a:fld>
            <a:endParaRPr lang="fr-CA"/>
          </a:p>
        </p:txBody>
      </p:sp>
    </p:spTree>
    <p:extLst>
      <p:ext uri="{BB962C8B-B14F-4D97-AF65-F5344CB8AC3E}">
        <p14:creationId xmlns:p14="http://schemas.microsoft.com/office/powerpoint/2010/main" val="406673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AE749B8-20CF-47B8-9856-071FC8EA68F7}" type="slidenum">
              <a:rPr lang="fr-CA" smtClean="0"/>
              <a:t>1</a:t>
            </a:fld>
            <a:endParaRPr lang="fr-CA"/>
          </a:p>
        </p:txBody>
      </p:sp>
    </p:spTree>
    <p:extLst>
      <p:ext uri="{BB962C8B-B14F-4D97-AF65-F5344CB8AC3E}">
        <p14:creationId xmlns:p14="http://schemas.microsoft.com/office/powerpoint/2010/main" val="112666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15</a:t>
            </a:fld>
            <a:endParaRPr lang="fr-CA"/>
          </a:p>
        </p:txBody>
      </p:sp>
    </p:spTree>
    <p:extLst>
      <p:ext uri="{BB962C8B-B14F-4D97-AF65-F5344CB8AC3E}">
        <p14:creationId xmlns:p14="http://schemas.microsoft.com/office/powerpoint/2010/main" val="358024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16</a:t>
            </a:fld>
            <a:endParaRPr lang="fr-CA"/>
          </a:p>
        </p:txBody>
      </p:sp>
    </p:spTree>
    <p:extLst>
      <p:ext uri="{BB962C8B-B14F-4D97-AF65-F5344CB8AC3E}">
        <p14:creationId xmlns:p14="http://schemas.microsoft.com/office/powerpoint/2010/main" val="95585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17</a:t>
            </a:fld>
            <a:endParaRPr lang="fr-CA"/>
          </a:p>
        </p:txBody>
      </p:sp>
    </p:spTree>
    <p:extLst>
      <p:ext uri="{BB962C8B-B14F-4D97-AF65-F5344CB8AC3E}">
        <p14:creationId xmlns:p14="http://schemas.microsoft.com/office/powerpoint/2010/main" val="375984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18</a:t>
            </a:fld>
            <a:endParaRPr lang="fr-CA"/>
          </a:p>
        </p:txBody>
      </p:sp>
    </p:spTree>
    <p:extLst>
      <p:ext uri="{BB962C8B-B14F-4D97-AF65-F5344CB8AC3E}">
        <p14:creationId xmlns:p14="http://schemas.microsoft.com/office/powerpoint/2010/main" val="333186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8AE749B8-20CF-47B8-9856-071FC8EA68F7}" type="slidenum">
              <a:rPr lang="fr-CA" smtClean="0"/>
              <a:t>19</a:t>
            </a:fld>
            <a:endParaRPr lang="fr-CA"/>
          </a:p>
        </p:txBody>
      </p:sp>
    </p:spTree>
    <p:extLst>
      <p:ext uri="{BB962C8B-B14F-4D97-AF65-F5344CB8AC3E}">
        <p14:creationId xmlns:p14="http://schemas.microsoft.com/office/powerpoint/2010/main" val="275083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20</a:t>
            </a:fld>
            <a:endParaRPr lang="fr-CA"/>
          </a:p>
        </p:txBody>
      </p:sp>
    </p:spTree>
    <p:extLst>
      <p:ext uri="{BB962C8B-B14F-4D97-AF65-F5344CB8AC3E}">
        <p14:creationId xmlns:p14="http://schemas.microsoft.com/office/powerpoint/2010/main" val="131512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21</a:t>
            </a:fld>
            <a:endParaRPr lang="fr-CA"/>
          </a:p>
        </p:txBody>
      </p:sp>
    </p:spTree>
    <p:extLst>
      <p:ext uri="{BB962C8B-B14F-4D97-AF65-F5344CB8AC3E}">
        <p14:creationId xmlns:p14="http://schemas.microsoft.com/office/powerpoint/2010/main" val="147164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23</a:t>
            </a:fld>
            <a:endParaRPr lang="fr-CA"/>
          </a:p>
        </p:txBody>
      </p:sp>
    </p:spTree>
    <p:extLst>
      <p:ext uri="{BB962C8B-B14F-4D97-AF65-F5344CB8AC3E}">
        <p14:creationId xmlns:p14="http://schemas.microsoft.com/office/powerpoint/2010/main" val="297120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25</a:t>
            </a:fld>
            <a:endParaRPr lang="fr-CA"/>
          </a:p>
        </p:txBody>
      </p:sp>
    </p:spTree>
    <p:extLst>
      <p:ext uri="{BB962C8B-B14F-4D97-AF65-F5344CB8AC3E}">
        <p14:creationId xmlns:p14="http://schemas.microsoft.com/office/powerpoint/2010/main" val="4032571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8AE749B8-20CF-47B8-9856-071FC8EA68F7}" type="slidenum">
              <a:rPr lang="fr-CA" smtClean="0"/>
              <a:t>27</a:t>
            </a:fld>
            <a:endParaRPr lang="fr-CA"/>
          </a:p>
        </p:txBody>
      </p:sp>
    </p:spTree>
    <p:extLst>
      <p:ext uri="{BB962C8B-B14F-4D97-AF65-F5344CB8AC3E}">
        <p14:creationId xmlns:p14="http://schemas.microsoft.com/office/powerpoint/2010/main" val="91235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-Consider interior architectural solutions for defining space and controlling sightlines and for sound absorption (i.e. wall hung, suspended panels or other room dividers) and to help separate </a:t>
            </a:r>
            <a:r>
              <a:rPr lang="en-CA" dirty="0" err="1"/>
              <a:t>workpoint</a:t>
            </a:r>
            <a:r>
              <a:rPr lang="en-CA" dirty="0"/>
              <a:t>(s) from other zones with differing acoustic recommendations (quite versus interactive) or tasks (focus versus collaborative).  Visual separation can also be helpful in reducing distractions from high traffic circulation routes or areas where tasks are performed in the open such as shared equipment and filing areas;</a:t>
            </a:r>
          </a:p>
          <a:p>
            <a:r>
              <a:rPr lang="en-CA" dirty="0"/>
              <a:t>-Provide acoustic treatment for sound absorption, such as ceiling hung or wall mounted acoustical panels, etc.</a:t>
            </a:r>
          </a:p>
          <a:p>
            <a:endParaRPr lang="en-CA" dirty="0"/>
          </a:p>
          <a:p>
            <a:endParaRPr lang="en-CA" dirty="0"/>
          </a:p>
          <a:p>
            <a:r>
              <a:rPr lang="en-CA" dirty="0"/>
              <a:t>Changed to: </a:t>
            </a:r>
          </a:p>
          <a:p>
            <a:endParaRPr lang="en-CA" dirty="0"/>
          </a:p>
          <a:p>
            <a:r>
              <a:rPr lang="en-CA" dirty="0"/>
              <a:t>-Consider providing interior architectural acoustic solutions such as ceiling hung or wall mounted acoustical panels (baffles) to assist in sound absorption. This will also support in defining the space and serving as a wayfinding mechanism throughout an open floorplan;</a:t>
            </a:r>
          </a:p>
          <a:p>
            <a:r>
              <a:rPr lang="en-CA" dirty="0"/>
              <a:t>-Consider providing interior architectural acoustic solutions to also assist in visual separation and helping to minimize distractions in high traffic circulation routes and/or areas where tasks are performed in an open plan layout.</a:t>
            </a:r>
          </a:p>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a:t>
            </a:fld>
            <a:endParaRPr lang="fr-CA"/>
          </a:p>
        </p:txBody>
      </p:sp>
    </p:spTree>
    <p:extLst>
      <p:ext uri="{BB962C8B-B14F-4D97-AF65-F5344CB8AC3E}">
        <p14:creationId xmlns:p14="http://schemas.microsoft.com/office/powerpoint/2010/main" val="20281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8AE749B8-20CF-47B8-9856-071FC8EA68F7}" type="slidenum">
              <a:rPr lang="fr-CA" smtClean="0"/>
              <a:t>29</a:t>
            </a:fld>
            <a:endParaRPr lang="fr-CA"/>
          </a:p>
        </p:txBody>
      </p:sp>
    </p:spTree>
    <p:extLst>
      <p:ext uri="{BB962C8B-B14F-4D97-AF65-F5344CB8AC3E}">
        <p14:creationId xmlns:p14="http://schemas.microsoft.com/office/powerpoint/2010/main" val="2993030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30</a:t>
            </a:fld>
            <a:endParaRPr lang="fr-CA"/>
          </a:p>
        </p:txBody>
      </p:sp>
    </p:spTree>
    <p:extLst>
      <p:ext uri="{BB962C8B-B14F-4D97-AF65-F5344CB8AC3E}">
        <p14:creationId xmlns:p14="http://schemas.microsoft.com/office/powerpoint/2010/main" val="324855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dirty="0"/>
          </a:p>
        </p:txBody>
      </p:sp>
      <p:sp>
        <p:nvSpPr>
          <p:cNvPr id="4" name="Slide Number Placeholder 3"/>
          <p:cNvSpPr>
            <a:spLocks noGrp="1"/>
          </p:cNvSpPr>
          <p:nvPr>
            <p:ph type="sldNum" sz="quarter" idx="5"/>
          </p:nvPr>
        </p:nvSpPr>
        <p:spPr/>
        <p:txBody>
          <a:bodyPr/>
          <a:lstStyle/>
          <a:p>
            <a:fld id="{8AE749B8-20CF-47B8-9856-071FC8EA68F7}" type="slidenum">
              <a:rPr lang="fr-CA" smtClean="0"/>
              <a:t>31</a:t>
            </a:fld>
            <a:endParaRPr lang="fr-CA"/>
          </a:p>
        </p:txBody>
      </p:sp>
    </p:spTree>
    <p:extLst>
      <p:ext uri="{BB962C8B-B14F-4D97-AF65-F5344CB8AC3E}">
        <p14:creationId xmlns:p14="http://schemas.microsoft.com/office/powerpoint/2010/main" val="2047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32</a:t>
            </a:fld>
            <a:endParaRPr lang="fr-CA"/>
          </a:p>
        </p:txBody>
      </p:sp>
    </p:spTree>
    <p:extLst>
      <p:ext uri="{BB962C8B-B14F-4D97-AF65-F5344CB8AC3E}">
        <p14:creationId xmlns:p14="http://schemas.microsoft.com/office/powerpoint/2010/main" val="2323050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b="1" dirty="0"/>
          </a:p>
        </p:txBody>
      </p:sp>
      <p:sp>
        <p:nvSpPr>
          <p:cNvPr id="4" name="Slide Number Placeholder 3"/>
          <p:cNvSpPr>
            <a:spLocks noGrp="1"/>
          </p:cNvSpPr>
          <p:nvPr>
            <p:ph type="sldNum" sz="quarter" idx="5"/>
          </p:nvPr>
        </p:nvSpPr>
        <p:spPr/>
        <p:txBody>
          <a:bodyPr/>
          <a:lstStyle/>
          <a:p>
            <a:fld id="{8AE749B8-20CF-47B8-9856-071FC8EA68F7}" type="slidenum">
              <a:rPr lang="fr-CA" smtClean="0"/>
              <a:t>33</a:t>
            </a:fld>
            <a:endParaRPr lang="fr-CA"/>
          </a:p>
        </p:txBody>
      </p:sp>
    </p:spTree>
    <p:extLst>
      <p:ext uri="{BB962C8B-B14F-4D97-AF65-F5344CB8AC3E}">
        <p14:creationId xmlns:p14="http://schemas.microsoft.com/office/powerpoint/2010/main" val="216787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34</a:t>
            </a:fld>
            <a:endParaRPr lang="fr-CA"/>
          </a:p>
        </p:txBody>
      </p:sp>
    </p:spTree>
    <p:extLst>
      <p:ext uri="{BB962C8B-B14F-4D97-AF65-F5344CB8AC3E}">
        <p14:creationId xmlns:p14="http://schemas.microsoft.com/office/powerpoint/2010/main" val="2088789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35</a:t>
            </a:fld>
            <a:endParaRPr lang="fr-CA"/>
          </a:p>
        </p:txBody>
      </p:sp>
    </p:spTree>
    <p:extLst>
      <p:ext uri="{BB962C8B-B14F-4D97-AF65-F5344CB8AC3E}">
        <p14:creationId xmlns:p14="http://schemas.microsoft.com/office/powerpoint/2010/main" val="4044250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37</a:t>
            </a:fld>
            <a:endParaRPr lang="fr-CA"/>
          </a:p>
        </p:txBody>
      </p:sp>
    </p:spTree>
    <p:extLst>
      <p:ext uri="{BB962C8B-B14F-4D97-AF65-F5344CB8AC3E}">
        <p14:creationId xmlns:p14="http://schemas.microsoft.com/office/powerpoint/2010/main" val="189698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38</a:t>
            </a:fld>
            <a:endParaRPr lang="fr-CA"/>
          </a:p>
        </p:txBody>
      </p:sp>
    </p:spTree>
    <p:extLst>
      <p:ext uri="{BB962C8B-B14F-4D97-AF65-F5344CB8AC3E}">
        <p14:creationId xmlns:p14="http://schemas.microsoft.com/office/powerpoint/2010/main" val="4154253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40</a:t>
            </a:fld>
            <a:endParaRPr lang="fr-CA"/>
          </a:p>
        </p:txBody>
      </p:sp>
    </p:spTree>
    <p:extLst>
      <p:ext uri="{BB962C8B-B14F-4D97-AF65-F5344CB8AC3E}">
        <p14:creationId xmlns:p14="http://schemas.microsoft.com/office/powerpoint/2010/main" val="210596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a:t>
            </a:fld>
            <a:endParaRPr lang="fr-CA"/>
          </a:p>
        </p:txBody>
      </p:sp>
    </p:spTree>
    <p:extLst>
      <p:ext uri="{BB962C8B-B14F-4D97-AF65-F5344CB8AC3E}">
        <p14:creationId xmlns:p14="http://schemas.microsoft.com/office/powerpoint/2010/main" val="102097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Electrical: </a:t>
            </a:r>
          </a:p>
          <a:p>
            <a:endParaRPr lang="en-CA" dirty="0"/>
          </a:p>
          <a:p>
            <a:r>
              <a:rPr lang="en-CA" dirty="0"/>
              <a:t>Room Requirements: </a:t>
            </a:r>
          </a:p>
          <a:p>
            <a:endParaRPr lang="en-CA" dirty="0"/>
          </a:p>
          <a:p>
            <a:pPr marL="171450" indent="-171450">
              <a:buFontTx/>
              <a:buChar char="-"/>
            </a:pPr>
            <a:r>
              <a:rPr lang="en-CA" b="1" dirty="0"/>
              <a:t>One (1) standard electrical duplex receptacle on a wall; (Daphne to confirm if sufficient)</a:t>
            </a:r>
          </a:p>
          <a:p>
            <a:pPr marL="171450" indent="-171450">
              <a:buFontTx/>
              <a:buChar char="-"/>
            </a:pPr>
            <a:r>
              <a:rPr lang="en-CA" dirty="0"/>
              <a:t>Base building lighting must be on separate circuit to allow user to adjust the intensity;</a:t>
            </a:r>
          </a:p>
          <a:p>
            <a:pPr marL="171450" indent="-171450">
              <a:buFontTx/>
              <a:buChar char="-"/>
            </a:pPr>
            <a:r>
              <a:rPr lang="en-CA" dirty="0"/>
              <a:t>A floor lamp may be considered where layout and access to electrical allows with controls for user adjustability. Cords to be concealed accordingly to avoid tripping hazard.</a:t>
            </a:r>
          </a:p>
        </p:txBody>
      </p:sp>
      <p:sp>
        <p:nvSpPr>
          <p:cNvPr id="4" name="Slide Number Placeholder 3"/>
          <p:cNvSpPr>
            <a:spLocks noGrp="1"/>
          </p:cNvSpPr>
          <p:nvPr>
            <p:ph type="sldNum" sz="quarter" idx="5"/>
          </p:nvPr>
        </p:nvSpPr>
        <p:spPr/>
        <p:txBody>
          <a:bodyPr/>
          <a:lstStyle/>
          <a:p>
            <a:fld id="{8AE749B8-20CF-47B8-9856-071FC8EA68F7}" type="slidenum">
              <a:rPr lang="fr-CA" smtClean="0"/>
              <a:t>41</a:t>
            </a:fld>
            <a:endParaRPr lang="fr-CA"/>
          </a:p>
        </p:txBody>
      </p:sp>
    </p:spTree>
    <p:extLst>
      <p:ext uri="{BB962C8B-B14F-4D97-AF65-F5344CB8AC3E}">
        <p14:creationId xmlns:p14="http://schemas.microsoft.com/office/powerpoint/2010/main" val="147447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44</a:t>
            </a:fld>
            <a:endParaRPr lang="fr-CA"/>
          </a:p>
        </p:txBody>
      </p:sp>
    </p:spTree>
    <p:extLst>
      <p:ext uri="{BB962C8B-B14F-4D97-AF65-F5344CB8AC3E}">
        <p14:creationId xmlns:p14="http://schemas.microsoft.com/office/powerpoint/2010/main" val="2246550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45</a:t>
            </a:fld>
            <a:endParaRPr lang="fr-CA"/>
          </a:p>
        </p:txBody>
      </p:sp>
    </p:spTree>
    <p:extLst>
      <p:ext uri="{BB962C8B-B14F-4D97-AF65-F5344CB8AC3E}">
        <p14:creationId xmlns:p14="http://schemas.microsoft.com/office/powerpoint/2010/main" val="2999917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47</a:t>
            </a:fld>
            <a:endParaRPr lang="fr-CA"/>
          </a:p>
        </p:txBody>
      </p:sp>
    </p:spTree>
    <p:extLst>
      <p:ext uri="{BB962C8B-B14F-4D97-AF65-F5344CB8AC3E}">
        <p14:creationId xmlns:p14="http://schemas.microsoft.com/office/powerpoint/2010/main" val="218034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5</a:t>
            </a:fld>
            <a:endParaRPr lang="fr-CA"/>
          </a:p>
        </p:txBody>
      </p:sp>
    </p:spTree>
    <p:extLst>
      <p:ext uri="{BB962C8B-B14F-4D97-AF65-F5344CB8AC3E}">
        <p14:creationId xmlns:p14="http://schemas.microsoft.com/office/powerpoint/2010/main" val="18028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6</a:t>
            </a:fld>
            <a:endParaRPr lang="fr-CA"/>
          </a:p>
        </p:txBody>
      </p:sp>
    </p:spTree>
    <p:extLst>
      <p:ext uri="{BB962C8B-B14F-4D97-AF65-F5344CB8AC3E}">
        <p14:creationId xmlns:p14="http://schemas.microsoft.com/office/powerpoint/2010/main" val="262669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8</a:t>
            </a:fld>
            <a:endParaRPr lang="fr-CA"/>
          </a:p>
        </p:txBody>
      </p:sp>
    </p:spTree>
    <p:extLst>
      <p:ext uri="{BB962C8B-B14F-4D97-AF65-F5344CB8AC3E}">
        <p14:creationId xmlns:p14="http://schemas.microsoft.com/office/powerpoint/2010/main" val="3101081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9</a:t>
            </a:fld>
            <a:endParaRPr lang="fr-CA"/>
          </a:p>
        </p:txBody>
      </p:sp>
    </p:spTree>
    <p:extLst>
      <p:ext uri="{BB962C8B-B14F-4D97-AF65-F5344CB8AC3E}">
        <p14:creationId xmlns:p14="http://schemas.microsoft.com/office/powerpoint/2010/main" val="837914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11</a:t>
            </a:fld>
            <a:endParaRPr lang="fr-CA"/>
          </a:p>
        </p:txBody>
      </p:sp>
    </p:spTree>
    <p:extLst>
      <p:ext uri="{BB962C8B-B14F-4D97-AF65-F5344CB8AC3E}">
        <p14:creationId xmlns:p14="http://schemas.microsoft.com/office/powerpoint/2010/main" val="162120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AE749B8-20CF-47B8-9856-071FC8EA68F7}" type="slidenum">
              <a:rPr lang="fr-CA" smtClean="0"/>
              <a:t>13</a:t>
            </a:fld>
            <a:endParaRPr lang="fr-CA"/>
          </a:p>
        </p:txBody>
      </p:sp>
    </p:spTree>
    <p:extLst>
      <p:ext uri="{BB962C8B-B14F-4D97-AF65-F5344CB8AC3E}">
        <p14:creationId xmlns:p14="http://schemas.microsoft.com/office/powerpoint/2010/main" val="298931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dirty="0"/>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54238C54-BCCD-49FE-987A-B2D115AD7442}" type="datetime1">
              <a:rPr lang="en-US" smtClean="0"/>
              <a:t>4/12/2024</a:t>
            </a:fld>
            <a:endParaRPr lang="fr-CA" dirty="0"/>
          </a:p>
        </p:txBody>
      </p:sp>
      <p:sp>
        <p:nvSpPr>
          <p:cNvPr id="11" name="Text Placeholder 3"/>
          <p:cNvSpPr>
            <a:spLocks noGrp="1"/>
          </p:cNvSpPr>
          <p:nvPr>
            <p:ph type="body" sz="half" idx="22"/>
          </p:nvPr>
        </p:nvSpPr>
        <p:spPr>
          <a:xfrm>
            <a:off x="838200" y="-5651"/>
            <a:ext cx="3382588" cy="955910"/>
          </a:xfrm>
          <a:solidFill>
            <a:schemeClr val="accent3"/>
          </a:solidFill>
          <a:ln>
            <a:noFill/>
          </a:ln>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3466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 Pictur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4E11495E-5CED-4541-AFDB-C01B262CDAD0}" type="datetime1">
              <a:rPr lang="en-US" smtClean="0"/>
              <a:t>4/12/2024</a:t>
            </a:fld>
            <a:endParaRPr lang="fr-CA" dirty="0"/>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2"/>
          <p:cNvSpPr>
            <a:spLocks noGrp="1"/>
          </p:cNvSpPr>
          <p:nvPr>
            <p:ph idx="24"/>
          </p:nvPr>
        </p:nvSpPr>
        <p:spPr>
          <a:xfrm>
            <a:off x="4383740" y="1116947"/>
            <a:ext cx="6970059"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6" name="Text Placeholder 2"/>
          <p:cNvSpPr>
            <a:spLocks noGrp="1"/>
          </p:cNvSpPr>
          <p:nvPr>
            <p:ph idx="1"/>
          </p:nvPr>
        </p:nvSpPr>
        <p:spPr>
          <a:xfrm>
            <a:off x="838200" y="1116947"/>
            <a:ext cx="3382588"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322879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987425"/>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A5FC6A64-003C-4EAA-AE46-FE8BC88982EC}" type="datetime1">
              <a:rPr lang="en-US" smtClean="0"/>
              <a:t>4/12/2024</a:t>
            </a:fld>
            <a:endParaRPr lang="fr-CA" dirty="0"/>
          </a:p>
        </p:txBody>
      </p:sp>
      <p:sp>
        <p:nvSpPr>
          <p:cNvPr id="11" name="Text Placeholder 3"/>
          <p:cNvSpPr>
            <a:spLocks noGrp="1"/>
          </p:cNvSpPr>
          <p:nvPr>
            <p:ph type="body" sz="half" idx="13"/>
          </p:nvPr>
        </p:nvSpPr>
        <p:spPr>
          <a:xfrm>
            <a:off x="4661648" y="98742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p:cNvSpPr>
            <a:spLocks noGrp="1"/>
          </p:cNvSpPr>
          <p:nvPr>
            <p:ph type="body" sz="half" idx="14"/>
          </p:nvPr>
        </p:nvSpPr>
        <p:spPr>
          <a:xfrm>
            <a:off x="839788" y="5384147"/>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p:cNvSpPr>
            <a:spLocks noGrp="1"/>
          </p:cNvSpPr>
          <p:nvPr>
            <p:ph type="body" sz="half" idx="15"/>
          </p:nvPr>
        </p:nvSpPr>
        <p:spPr>
          <a:xfrm>
            <a:off x="839788" y="3185786"/>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3"/>
          <p:cNvSpPr>
            <a:spLocks noGrp="1"/>
          </p:cNvSpPr>
          <p:nvPr>
            <p:ph type="body" sz="half" idx="16"/>
          </p:nvPr>
        </p:nvSpPr>
        <p:spPr>
          <a:xfrm>
            <a:off x="838200" y="2086605"/>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17"/>
          </p:nvPr>
        </p:nvSpPr>
        <p:spPr>
          <a:xfrm>
            <a:off x="838200" y="4221477"/>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18"/>
          </p:nvPr>
        </p:nvSpPr>
        <p:spPr>
          <a:xfrm>
            <a:off x="4661648" y="208660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3"/>
          <p:cNvSpPr>
            <a:spLocks noGrp="1"/>
          </p:cNvSpPr>
          <p:nvPr>
            <p:ph type="body" sz="half" idx="19"/>
          </p:nvPr>
        </p:nvSpPr>
        <p:spPr>
          <a:xfrm>
            <a:off x="4661648" y="3185785"/>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p:cNvSpPr>
            <a:spLocks noGrp="1"/>
          </p:cNvSpPr>
          <p:nvPr>
            <p:ph type="body" sz="half" idx="20"/>
          </p:nvPr>
        </p:nvSpPr>
        <p:spPr>
          <a:xfrm>
            <a:off x="4661648" y="4221477"/>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3"/>
          <p:cNvSpPr>
            <a:spLocks noGrp="1"/>
          </p:cNvSpPr>
          <p:nvPr>
            <p:ph type="body" sz="half" idx="21"/>
          </p:nvPr>
        </p:nvSpPr>
        <p:spPr>
          <a:xfrm>
            <a:off x="4661648" y="5384147"/>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Text Placeholder 3"/>
          <p:cNvSpPr>
            <a:spLocks noGrp="1"/>
          </p:cNvSpPr>
          <p:nvPr>
            <p:ph type="body" sz="half" idx="22"/>
          </p:nvPr>
        </p:nvSpPr>
        <p:spPr>
          <a:xfrm>
            <a:off x="838200" y="-5651"/>
            <a:ext cx="3382588" cy="597322"/>
          </a:xfrm>
          <a:solidFill>
            <a:schemeClr val="bg2"/>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5" name="Text Placeholder 3"/>
          <p:cNvSpPr>
            <a:spLocks noGrp="1"/>
          </p:cNvSpPr>
          <p:nvPr>
            <p:ph type="body" sz="half" idx="23"/>
          </p:nvPr>
        </p:nvSpPr>
        <p:spPr>
          <a:xfrm>
            <a:off x="4661648" y="6257"/>
            <a:ext cx="6690564" cy="576449"/>
          </a:xfrm>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Footer Placeholder 4"/>
          <p:cNvSpPr>
            <a:spLocks noGrp="1"/>
          </p:cNvSpPr>
          <p:nvPr>
            <p:ph type="ftr" sz="quarter" idx="3"/>
          </p:nvPr>
        </p:nvSpPr>
        <p:spPr>
          <a:xfrm>
            <a:off x="3144370"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Tree>
    <p:extLst>
      <p:ext uri="{BB962C8B-B14F-4D97-AF65-F5344CB8AC3E}">
        <p14:creationId xmlns:p14="http://schemas.microsoft.com/office/powerpoint/2010/main" val="207365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1154112"/>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7A40CC43-E4DB-487B-B56D-BD71AC81804A}" type="datetime1">
              <a:rPr lang="en-US" smtClean="0"/>
              <a:t>4/12/2024</a:t>
            </a:fld>
            <a:endParaRPr lang="fr-CA" dirty="0"/>
          </a:p>
        </p:txBody>
      </p:sp>
      <p:sp>
        <p:nvSpPr>
          <p:cNvPr id="9"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1" name="Text Placeholder 3"/>
          <p:cNvSpPr>
            <a:spLocks noGrp="1"/>
          </p:cNvSpPr>
          <p:nvPr>
            <p:ph type="body" sz="half" idx="13"/>
          </p:nvPr>
        </p:nvSpPr>
        <p:spPr>
          <a:xfrm>
            <a:off x="4661648" y="115411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p:cNvSpPr>
            <a:spLocks noGrp="1"/>
          </p:cNvSpPr>
          <p:nvPr>
            <p:ph type="body" sz="half" idx="14"/>
          </p:nvPr>
        </p:nvSpPr>
        <p:spPr>
          <a:xfrm>
            <a:off x="839788" y="5550834"/>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p:cNvSpPr>
            <a:spLocks noGrp="1"/>
          </p:cNvSpPr>
          <p:nvPr>
            <p:ph type="body" sz="half" idx="15"/>
          </p:nvPr>
        </p:nvSpPr>
        <p:spPr>
          <a:xfrm>
            <a:off x="839788" y="3352473"/>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3"/>
          <p:cNvSpPr>
            <a:spLocks noGrp="1"/>
          </p:cNvSpPr>
          <p:nvPr>
            <p:ph type="body" sz="half" idx="16"/>
          </p:nvPr>
        </p:nvSpPr>
        <p:spPr>
          <a:xfrm>
            <a:off x="838200" y="2253292"/>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17"/>
          </p:nvPr>
        </p:nvSpPr>
        <p:spPr>
          <a:xfrm>
            <a:off x="838200" y="4388164"/>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18"/>
          </p:nvPr>
        </p:nvSpPr>
        <p:spPr>
          <a:xfrm>
            <a:off x="4661648" y="225329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3"/>
          <p:cNvSpPr>
            <a:spLocks noGrp="1"/>
          </p:cNvSpPr>
          <p:nvPr>
            <p:ph type="body" sz="half" idx="19"/>
          </p:nvPr>
        </p:nvSpPr>
        <p:spPr>
          <a:xfrm>
            <a:off x="4661648" y="3352472"/>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p:cNvSpPr>
            <a:spLocks noGrp="1"/>
          </p:cNvSpPr>
          <p:nvPr>
            <p:ph type="body" sz="half" idx="20"/>
          </p:nvPr>
        </p:nvSpPr>
        <p:spPr>
          <a:xfrm>
            <a:off x="4661648" y="4388164"/>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3"/>
          <p:cNvSpPr>
            <a:spLocks noGrp="1"/>
          </p:cNvSpPr>
          <p:nvPr>
            <p:ph type="body" sz="half" idx="21"/>
          </p:nvPr>
        </p:nvSpPr>
        <p:spPr>
          <a:xfrm>
            <a:off x="4661648" y="5550834"/>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p:cNvSpPr>
            <a:spLocks noGrp="1"/>
          </p:cNvSpPr>
          <p:nvPr>
            <p:ph type="body" sz="half" idx="22"/>
          </p:nvPr>
        </p:nvSpPr>
        <p:spPr>
          <a:xfrm>
            <a:off x="838200" y="118419"/>
            <a:ext cx="3382588" cy="805516"/>
          </a:xfrm>
          <a:solidFill>
            <a:schemeClr val="bg2"/>
          </a:solidFill>
        </p:spPr>
        <p:txBody>
          <a:bodyPr anchor="ctr"/>
          <a:lstStyle>
            <a:lvl1pPr marL="0" indent="0">
              <a:buNone/>
              <a:defRPr sz="16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3"/>
          <p:cNvSpPr>
            <a:spLocks noGrp="1"/>
          </p:cNvSpPr>
          <p:nvPr>
            <p:ph type="body" sz="half" idx="23"/>
          </p:nvPr>
        </p:nvSpPr>
        <p:spPr>
          <a:xfrm>
            <a:off x="4660060" y="118419"/>
            <a:ext cx="6692152" cy="805516"/>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9833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116947"/>
            <a:ext cx="10515600" cy="5066974"/>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dirty="0"/>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E4F96C9C-7C00-465F-912A-0DCB35FAED38}" type="datetime1">
              <a:rPr lang="en-US" smtClean="0"/>
              <a:t>4/12/2024</a:t>
            </a:fld>
            <a:endParaRPr lang="fr-CA" dirty="0"/>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3979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chnical Requirements">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11694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dirty="0"/>
          </a:p>
        </p:txBody>
      </p:sp>
      <p:sp>
        <p:nvSpPr>
          <p:cNvPr id="7"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D441F4F4-C044-4CC1-9F7C-F5EFD29A04E6}" type="datetime1">
              <a:rPr lang="en-US" smtClean="0"/>
              <a:t>4/12/2024</a:t>
            </a:fld>
            <a:endParaRPr lang="fr-CA" dirty="0"/>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2"/>
          <p:cNvSpPr>
            <a:spLocks noGrp="1"/>
          </p:cNvSpPr>
          <p:nvPr>
            <p:ph idx="24"/>
          </p:nvPr>
        </p:nvSpPr>
        <p:spPr>
          <a:xfrm>
            <a:off x="836612" y="2452688"/>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4" name="Text Placeholder 2"/>
          <p:cNvSpPr>
            <a:spLocks noGrp="1"/>
          </p:cNvSpPr>
          <p:nvPr>
            <p:ph idx="25"/>
          </p:nvPr>
        </p:nvSpPr>
        <p:spPr>
          <a:xfrm>
            <a:off x="836612" y="378478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5" name="Text Placeholder 2"/>
          <p:cNvSpPr>
            <a:spLocks noGrp="1"/>
          </p:cNvSpPr>
          <p:nvPr>
            <p:ph idx="26"/>
          </p:nvPr>
        </p:nvSpPr>
        <p:spPr>
          <a:xfrm>
            <a:off x="836612" y="5124170"/>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220532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quirements and Responsibiliti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A6005311-F421-469D-8E3D-A7CC1476F87A}" type="datetime1">
              <a:rPr lang="en-US" smtClean="0"/>
              <a:t>4/12/2024</a:t>
            </a:fld>
            <a:endParaRPr lang="fr-CA" dirty="0"/>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p:cNvSpPr>
            <a:spLocks noGrp="1"/>
          </p:cNvSpPr>
          <p:nvPr>
            <p:ph type="body" sz="half" idx="2"/>
          </p:nvPr>
        </p:nvSpPr>
        <p:spPr>
          <a:xfrm>
            <a:off x="839788" y="1116946"/>
            <a:ext cx="3382588" cy="1165411"/>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27"/>
          </p:nvPr>
        </p:nvSpPr>
        <p:spPr>
          <a:xfrm>
            <a:off x="4383741" y="1116947"/>
            <a:ext cx="3424518" cy="116541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28"/>
          </p:nvPr>
        </p:nvSpPr>
        <p:spPr>
          <a:xfrm>
            <a:off x="7969624" y="1111624"/>
            <a:ext cx="3382588" cy="1178017"/>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3" name="Text Placeholder 2"/>
          <p:cNvSpPr>
            <a:spLocks noGrp="1"/>
          </p:cNvSpPr>
          <p:nvPr>
            <p:ph idx="24"/>
          </p:nvPr>
        </p:nvSpPr>
        <p:spPr>
          <a:xfrm>
            <a:off x="836612" y="2452688"/>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24" name="Text Placeholder 2"/>
          <p:cNvSpPr>
            <a:spLocks noGrp="1"/>
          </p:cNvSpPr>
          <p:nvPr>
            <p:ph idx="25"/>
          </p:nvPr>
        </p:nvSpPr>
        <p:spPr>
          <a:xfrm>
            <a:off x="836612" y="3784787"/>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25" name="Text Placeholder 2"/>
          <p:cNvSpPr>
            <a:spLocks noGrp="1"/>
          </p:cNvSpPr>
          <p:nvPr>
            <p:ph idx="26"/>
          </p:nvPr>
        </p:nvSpPr>
        <p:spPr>
          <a:xfrm>
            <a:off x="836612" y="5124170"/>
            <a:ext cx="10515600" cy="1169053"/>
          </a:xfrm>
          <a:prstGeom prst="rect">
            <a:avLst/>
          </a:prstGeom>
          <a:solidFill>
            <a:schemeClr val="bg2"/>
          </a:solid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102334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cription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4159624"/>
            <a:ext cx="6414247" cy="1999503"/>
          </a:xfrm>
        </p:spPr>
        <p:txBody>
          <a:bodyPr>
            <a:normAutofit/>
          </a:bodyPr>
          <a:lstStyle>
            <a:lvl1pPr>
              <a:defRPr sz="1200"/>
            </a:lvl1pPr>
            <a:lvl2pPr>
              <a:defRPr sz="1100"/>
            </a:lvl2pPr>
            <a:lvl3pPr>
              <a:defRPr sz="1050"/>
            </a:lvl3pPr>
            <a:lvl4pPr>
              <a:defRPr sz="1000"/>
            </a:lvl4pPr>
            <a:lvl5pPr>
              <a:defRPr sz="1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Text Placeholder 3"/>
          <p:cNvSpPr>
            <a:spLocks noGrp="1"/>
          </p:cNvSpPr>
          <p:nvPr>
            <p:ph type="body" sz="half" idx="2"/>
          </p:nvPr>
        </p:nvSpPr>
        <p:spPr>
          <a:xfrm>
            <a:off x="839788" y="1116946"/>
            <a:ext cx="10514012" cy="141110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F81F4D9A-088A-4C71-B42C-F02F7FCC3BC6}" type="datetime1">
              <a:rPr lang="en-US" smtClean="0"/>
              <a:t>4/12/2024</a:t>
            </a:fld>
            <a:endParaRPr lang="fr-CA"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9" name="Text Placeholder 3"/>
          <p:cNvSpPr>
            <a:spLocks noGrp="1"/>
          </p:cNvSpPr>
          <p:nvPr>
            <p:ph type="body" sz="half" idx="13"/>
          </p:nvPr>
        </p:nvSpPr>
        <p:spPr>
          <a:xfrm>
            <a:off x="838200" y="2707341"/>
            <a:ext cx="6414247" cy="128195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ext Placeholder 3"/>
          <p:cNvSpPr>
            <a:spLocks noGrp="1"/>
          </p:cNvSpPr>
          <p:nvPr>
            <p:ph type="body" sz="half" idx="24"/>
          </p:nvPr>
        </p:nvSpPr>
        <p:spPr>
          <a:xfrm>
            <a:off x="7413812" y="2694733"/>
            <a:ext cx="3938400" cy="346439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1289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cription 2">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B3E4B1D4-BBA6-4A4C-8B52-12BF10D58BCF}" type="datetime1">
              <a:rPr lang="en-US" smtClean="0"/>
              <a:t>4/12/2024</a:t>
            </a:fld>
            <a:endParaRPr lang="fr-CA"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1"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Content Placeholder 2"/>
          <p:cNvSpPr>
            <a:spLocks noGrp="1"/>
          </p:cNvSpPr>
          <p:nvPr>
            <p:ph idx="1"/>
          </p:nvPr>
        </p:nvSpPr>
        <p:spPr>
          <a:xfrm>
            <a:off x="4937964" y="4188194"/>
            <a:ext cx="6414247" cy="1999503"/>
          </a:xfrm>
        </p:spPr>
        <p:txBody>
          <a:bodyPr>
            <a:normAutofit/>
          </a:bodyPr>
          <a:lstStyle>
            <a:lvl1pPr>
              <a:defRPr sz="1200"/>
            </a:lvl1pPr>
            <a:lvl2pPr>
              <a:defRPr sz="1100"/>
            </a:lvl2pPr>
            <a:lvl3pPr>
              <a:defRPr sz="1050"/>
            </a:lvl3pPr>
            <a:lvl4pPr>
              <a:defRPr sz="1000"/>
            </a:lvl4pPr>
            <a:lvl5pPr>
              <a:defRPr sz="1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5" name="Text Placeholder 3"/>
          <p:cNvSpPr>
            <a:spLocks noGrp="1"/>
          </p:cNvSpPr>
          <p:nvPr>
            <p:ph type="body" sz="half" idx="2"/>
          </p:nvPr>
        </p:nvSpPr>
        <p:spPr>
          <a:xfrm>
            <a:off x="839788" y="1116946"/>
            <a:ext cx="10514012" cy="1411100"/>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3"/>
          <p:cNvSpPr>
            <a:spLocks noGrp="1"/>
          </p:cNvSpPr>
          <p:nvPr>
            <p:ph type="body" sz="half" idx="13"/>
          </p:nvPr>
        </p:nvSpPr>
        <p:spPr>
          <a:xfrm>
            <a:off x="4937965" y="2730590"/>
            <a:ext cx="6414247" cy="128195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24"/>
          </p:nvPr>
        </p:nvSpPr>
        <p:spPr>
          <a:xfrm>
            <a:off x="838200" y="2735909"/>
            <a:ext cx="3938400" cy="3464394"/>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0823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choic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1"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7C090EDE-D255-49D9-B1CF-30D120DCEED9}" type="datetime1">
              <a:rPr lang="en-US" smtClean="0"/>
              <a:t>4/12/2024</a:t>
            </a:fld>
            <a:endParaRPr lang="fr-CA" dirty="0"/>
          </a:p>
        </p:txBody>
      </p:sp>
      <p:sp>
        <p:nvSpPr>
          <p:cNvPr id="9"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2"/>
          <p:cNvSpPr>
            <a:spLocks noGrp="1"/>
          </p:cNvSpPr>
          <p:nvPr>
            <p:ph idx="1"/>
          </p:nvPr>
        </p:nvSpPr>
        <p:spPr>
          <a:xfrm>
            <a:off x="838200" y="1834123"/>
            <a:ext cx="3382588" cy="2486865"/>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0" name="Text Placeholder 2"/>
          <p:cNvSpPr>
            <a:spLocks noGrp="1"/>
          </p:cNvSpPr>
          <p:nvPr>
            <p:ph idx="25"/>
          </p:nvPr>
        </p:nvSpPr>
        <p:spPr>
          <a:xfrm>
            <a:off x="7969624" y="1830481"/>
            <a:ext cx="3382588" cy="2490507"/>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4" name="Text Placeholder 2"/>
          <p:cNvSpPr>
            <a:spLocks noGrp="1"/>
          </p:cNvSpPr>
          <p:nvPr>
            <p:ph idx="26"/>
          </p:nvPr>
        </p:nvSpPr>
        <p:spPr>
          <a:xfrm>
            <a:off x="4383741" y="1830481"/>
            <a:ext cx="3424518" cy="2490507"/>
          </a:xfrm>
          <a:prstGeom prst="rect">
            <a:avLst/>
          </a:prstGeom>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5" name="Text Placeholder 3"/>
          <p:cNvSpPr>
            <a:spLocks noGrp="1"/>
          </p:cNvSpPr>
          <p:nvPr>
            <p:ph type="body" sz="half" idx="2"/>
          </p:nvPr>
        </p:nvSpPr>
        <p:spPr>
          <a:xfrm>
            <a:off x="839788" y="1116947"/>
            <a:ext cx="338258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27"/>
          </p:nvPr>
        </p:nvSpPr>
        <p:spPr>
          <a:xfrm>
            <a:off x="4383741" y="1116947"/>
            <a:ext cx="342451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28"/>
          </p:nvPr>
        </p:nvSpPr>
        <p:spPr>
          <a:xfrm>
            <a:off x="7969624" y="1111625"/>
            <a:ext cx="3382588" cy="55048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3"/>
          <p:cNvSpPr>
            <a:spLocks noGrp="1"/>
          </p:cNvSpPr>
          <p:nvPr>
            <p:ph type="body" sz="half" idx="29"/>
          </p:nvPr>
        </p:nvSpPr>
        <p:spPr>
          <a:xfrm>
            <a:off x="838200" y="4484034"/>
            <a:ext cx="338258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Text Placeholder 3"/>
          <p:cNvSpPr>
            <a:spLocks noGrp="1"/>
          </p:cNvSpPr>
          <p:nvPr>
            <p:ph type="body" sz="half" idx="30"/>
          </p:nvPr>
        </p:nvSpPr>
        <p:spPr>
          <a:xfrm>
            <a:off x="4382153" y="4484034"/>
            <a:ext cx="342451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3"/>
          <p:cNvSpPr>
            <a:spLocks noGrp="1"/>
          </p:cNvSpPr>
          <p:nvPr>
            <p:ph type="body" sz="half" idx="31"/>
          </p:nvPr>
        </p:nvSpPr>
        <p:spPr>
          <a:xfrm>
            <a:off x="7968036" y="4478712"/>
            <a:ext cx="3382588" cy="1710578"/>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2963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lgn="r">
              <a:defRPr/>
            </a:lvl1pPr>
          </a:lstStyle>
          <a:p>
            <a:fld id="{B281B320-300E-4159-A42B-6C3D22C81CA1}" type="slidenum">
              <a:rPr lang="fr-CA" smtClean="0"/>
              <a:pPr/>
              <a:t>‹#›</a:t>
            </a:fld>
            <a:endParaRPr lang="fr-CA"/>
          </a:p>
        </p:txBody>
      </p:sp>
      <p:sp>
        <p:nvSpPr>
          <p:cNvPr id="8" name="Date Placeholder 4"/>
          <p:cNvSpPr>
            <a:spLocks noGrp="1"/>
          </p:cNvSpPr>
          <p:nvPr>
            <p:ph type="dt" sz="half" idx="10"/>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10D3B57E-D534-46B8-B468-9C7862F88C3D}" type="datetime1">
              <a:rPr lang="en-US" smtClean="0"/>
              <a:t>4/12/2024</a:t>
            </a:fld>
            <a:endParaRPr lang="fr-CA" dirty="0"/>
          </a:p>
        </p:txBody>
      </p:sp>
      <p:sp>
        <p:nvSpPr>
          <p:cNvPr id="9"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4" name="Text Placeholder 2"/>
          <p:cNvSpPr>
            <a:spLocks noGrp="1"/>
          </p:cNvSpPr>
          <p:nvPr>
            <p:ph idx="1"/>
          </p:nvPr>
        </p:nvSpPr>
        <p:spPr>
          <a:xfrm>
            <a:off x="838200" y="1116947"/>
            <a:ext cx="3382588" cy="5072716"/>
          </a:xfrm>
          <a:prstGeom prst="rect">
            <a:avLst/>
          </a:prstGeom>
          <a:noFill/>
        </p:spPr>
        <p:txBody>
          <a:bodyPr vert="horz" lIns="91440" tIns="45720" rIns="91440" bIns="45720" rtlCol="0">
            <a:normAutofit/>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16" name="Text Placeholder 3"/>
          <p:cNvSpPr>
            <a:spLocks noGrp="1"/>
          </p:cNvSpPr>
          <p:nvPr>
            <p:ph type="body" sz="half" idx="22"/>
          </p:nvPr>
        </p:nvSpPr>
        <p:spPr>
          <a:xfrm>
            <a:off x="838200" y="-5651"/>
            <a:ext cx="3382588" cy="955910"/>
          </a:xfrm>
          <a:solidFill>
            <a:schemeClr val="accent3"/>
          </a:solidFill>
        </p:spPr>
        <p:txBody>
          <a:bodyPr anchor="ctr">
            <a:normAutofit/>
          </a:bodyPr>
          <a:lstStyle>
            <a:lvl1pPr marL="0" indent="0">
              <a:buNone/>
              <a:defRPr sz="2000">
                <a:latin typeface="Tw Cen MT Condensed" panose="020B06060201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3"/>
          <p:cNvSpPr>
            <a:spLocks noGrp="1"/>
          </p:cNvSpPr>
          <p:nvPr>
            <p:ph type="body" sz="half" idx="23"/>
          </p:nvPr>
        </p:nvSpPr>
        <p:spPr>
          <a:xfrm>
            <a:off x="4383741" y="13542"/>
            <a:ext cx="6968471" cy="940359"/>
          </a:xfrm>
          <a:solidFill>
            <a:schemeClr val="accent3">
              <a:alpha val="50196"/>
            </a:schemeClr>
          </a:solidFill>
        </p:spPr>
        <p:txBody>
          <a:bodyPr anchor="ctr">
            <a:normAutofit/>
          </a:bodyPr>
          <a:lstStyle>
            <a:lvl1pPr marL="0" indent="0">
              <a:buNone/>
              <a:defRPr sz="2000">
                <a:latin typeface="Tw Cen MT Condensed Extra Bold" panose="020B08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3"/>
          <p:cNvSpPr>
            <a:spLocks noGrp="1"/>
          </p:cNvSpPr>
          <p:nvPr>
            <p:ph type="body" sz="half" idx="2"/>
          </p:nvPr>
        </p:nvSpPr>
        <p:spPr>
          <a:xfrm>
            <a:off x="4383740" y="1116945"/>
            <a:ext cx="6970059" cy="5072717"/>
          </a:xfrm>
          <a:solidFill>
            <a:schemeClr val="bg2"/>
          </a:solidFill>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0693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994383"/>
            <a:ext cx="10515600" cy="51895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8" name="Footer Placeholder 4"/>
          <p:cNvSpPr>
            <a:spLocks noGrp="1"/>
          </p:cNvSpPr>
          <p:nvPr>
            <p:ph type="ftr" sz="quarter" idx="3"/>
          </p:nvPr>
        </p:nvSpPr>
        <p:spPr>
          <a:xfrm>
            <a:off x="2250141"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9" name="Slide Number Placeholder 5"/>
          <p:cNvSpPr>
            <a:spLocks noGrp="1"/>
          </p:cNvSpPr>
          <p:nvPr>
            <p:ph type="sldNum" sz="quarter" idx="4"/>
          </p:nvPr>
        </p:nvSpPr>
        <p:spPr>
          <a:xfrm>
            <a:off x="8610600" y="6356350"/>
            <a:ext cx="2743200" cy="365125"/>
          </a:xfrm>
          <a:prstGeom prst="rect">
            <a:avLst/>
          </a:prstGeom>
          <a:noFill/>
        </p:spPr>
        <p:txBody>
          <a:bodyPr anchor="ctr"/>
          <a:lstStyle>
            <a:lvl1pPr>
              <a:defRPr sz="1400">
                <a:latin typeface="Tw Cen MT Condensed Extra Bold" panose="020B0803020202020204" pitchFamily="34" charset="0"/>
              </a:defRPr>
            </a:lvl1pPr>
          </a:lstStyle>
          <a:p>
            <a:pPr algn="r"/>
            <a:fld id="{0BF195F8-578C-4B3B-8CB9-B8F41960C2ED}" type="slidenum">
              <a:rPr lang="fr-CA" smtClean="0"/>
              <a:pPr algn="r"/>
              <a:t>‹#›</a:t>
            </a:fld>
            <a:endParaRPr lang="fr-CA" dirty="0"/>
          </a:p>
        </p:txBody>
      </p:sp>
      <p:sp>
        <p:nvSpPr>
          <p:cNvPr id="11" name="Date Placeholder 4"/>
          <p:cNvSpPr>
            <a:spLocks noGrp="1"/>
          </p:cNvSpPr>
          <p:nvPr>
            <p:ph type="dt" sz="half" idx="2"/>
          </p:nvPr>
        </p:nvSpPr>
        <p:spPr>
          <a:xfrm>
            <a:off x="838200" y="6356350"/>
            <a:ext cx="1304365" cy="365125"/>
          </a:xfrm>
          <a:prstGeom prst="rect">
            <a:avLst/>
          </a:prstGeom>
        </p:spPr>
        <p:txBody>
          <a:bodyPr anchor="ctr"/>
          <a:lstStyle>
            <a:lvl1pPr>
              <a:defRPr sz="1200">
                <a:latin typeface="Tw Cen MT" panose="020B0602020104020603" pitchFamily="34" charset="0"/>
              </a:defRPr>
            </a:lvl1pPr>
          </a:lstStyle>
          <a:p>
            <a:fld id="{B12F301A-0286-4AF2-862F-544B9EDE50D5}" type="datetime1">
              <a:rPr lang="en-US" smtClean="0"/>
              <a:t>4/12/2024</a:t>
            </a:fld>
            <a:endParaRPr lang="fr-CA" dirty="0"/>
          </a:p>
        </p:txBody>
      </p:sp>
    </p:spTree>
    <p:extLst>
      <p:ext uri="{BB962C8B-B14F-4D97-AF65-F5344CB8AC3E}">
        <p14:creationId xmlns:p14="http://schemas.microsoft.com/office/powerpoint/2010/main" val="939829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1" r:id="rId3"/>
    <p:sldLayoutId id="2147483662" r:id="rId4"/>
    <p:sldLayoutId id="2147483664" r:id="rId5"/>
    <p:sldLayoutId id="2147483658" r:id="rId6"/>
    <p:sldLayoutId id="2147483656" r:id="rId7"/>
    <p:sldLayoutId id="2147483663" r:id="rId8"/>
    <p:sldLayoutId id="2147483657" r:id="rId9"/>
    <p:sldLayoutId id="2147483652" r:id="rId10"/>
    <p:sldLayoutId id="214748366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7.xml"/><Relationship Id="rId18" Type="http://schemas.openxmlformats.org/officeDocument/2006/relationships/slide" Target="slide27.xml"/><Relationship Id="rId26" Type="http://schemas.openxmlformats.org/officeDocument/2006/relationships/slide" Target="slide45.xml"/><Relationship Id="rId3" Type="http://schemas.openxmlformats.org/officeDocument/2006/relationships/image" Target="../media/image1.png"/><Relationship Id="rId21" Type="http://schemas.openxmlformats.org/officeDocument/2006/relationships/slide" Target="slide33.xml"/><Relationship Id="rId7" Type="http://schemas.openxmlformats.org/officeDocument/2006/relationships/slide" Target="slide5.xml"/><Relationship Id="rId12" Type="http://schemas.openxmlformats.org/officeDocument/2006/relationships/slide" Target="slide15.xml"/><Relationship Id="rId17" Type="http://schemas.openxmlformats.org/officeDocument/2006/relationships/slide" Target="slide25.xml"/><Relationship Id="rId25" Type="http://schemas.openxmlformats.org/officeDocument/2006/relationships/slide" Target="slide41.xml"/><Relationship Id="rId2" Type="http://schemas.openxmlformats.org/officeDocument/2006/relationships/notesSlide" Target="../notesSlides/notesSlide1.xml"/><Relationship Id="rId16" Type="http://schemas.openxmlformats.org/officeDocument/2006/relationships/slide" Target="slide23.xml"/><Relationship Id="rId20" Type="http://schemas.openxmlformats.org/officeDocument/2006/relationships/slide" Target="slide31.xml"/><Relationship Id="rId29" Type="http://schemas.openxmlformats.org/officeDocument/2006/relationships/slide" Target="slide47.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13.xml"/><Relationship Id="rId24" Type="http://schemas.openxmlformats.org/officeDocument/2006/relationships/slide" Target="slide39.xml"/><Relationship Id="rId5" Type="http://schemas.openxmlformats.org/officeDocument/2006/relationships/slide" Target="slide2.xml"/><Relationship Id="rId15" Type="http://schemas.openxmlformats.org/officeDocument/2006/relationships/slide" Target="slide21.xml"/><Relationship Id="rId23" Type="http://schemas.openxmlformats.org/officeDocument/2006/relationships/slide" Target="slide37.xml"/><Relationship Id="rId28" Type="http://schemas.openxmlformats.org/officeDocument/2006/relationships/slide" Target="slide46.xml"/><Relationship Id="rId10" Type="http://schemas.openxmlformats.org/officeDocument/2006/relationships/slide" Target="slide11.xml"/><Relationship Id="rId19" Type="http://schemas.openxmlformats.org/officeDocument/2006/relationships/slide" Target="slide29.xml"/><Relationship Id="rId4" Type="http://schemas.openxmlformats.org/officeDocument/2006/relationships/image" Target="../media/image2.png"/><Relationship Id="rId9" Type="http://schemas.openxmlformats.org/officeDocument/2006/relationships/slide" Target="slide9.xml"/><Relationship Id="rId14" Type="http://schemas.openxmlformats.org/officeDocument/2006/relationships/slide" Target="slide19.xml"/><Relationship Id="rId22" Type="http://schemas.openxmlformats.org/officeDocument/2006/relationships/slide" Target="slide35.xml"/><Relationship Id="rId27" Type="http://schemas.openxmlformats.org/officeDocument/2006/relationships/slide" Target="slide4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hyperlink" Target="https://wiki.gccollab.ca/images/b/bc/Workpoint_IT_Requirements_EN.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wiki.gccollab.ca/images/7/7a/Workplace_Fit-up_Standards_EN.pdf" TargetMode="External"/><Relationship Id="rId2" Type="http://schemas.openxmlformats.org/officeDocument/2006/relationships/hyperlink" Target="https://wiki.gccollab.ca/images/9/9d/GCworkplace_Design_Guide_EN.pdf" TargetMode="External"/><Relationship Id="rId1" Type="http://schemas.openxmlformats.org/officeDocument/2006/relationships/slideLayout" Target="../slideLayouts/slideLayout3.xml"/><Relationship Id="rId6" Type="http://schemas.openxmlformats.org/officeDocument/2006/relationships/hyperlink" Target="https://publications.gc.ca/site/eng/9.839370/publication.html" TargetMode="External"/><Relationship Id="rId5" Type="http://schemas.openxmlformats.org/officeDocument/2006/relationships/hyperlink" Target="https://wiki.gccollab.ca/images/b/b4/GCworkplace_Space_Planning_Workbook_EN.xlsm" TargetMode="External"/><Relationship Id="rId4" Type="http://schemas.openxmlformats.org/officeDocument/2006/relationships/hyperlink" Target="https://wiki.gccollab.ca/images/a/ad/Design_Review_Checklist_EN.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wiki.gccollab.ca/images/b/bc/Workpoint_IT_Requirements_EN.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6.png"/><Relationship Id="rId7" Type="http://schemas.openxmlformats.org/officeDocument/2006/relationships/hyperlink" Target="https://www.csagroup.org/wp-content/uploads/2430606.pdf" TargetMode="External"/><Relationship Id="rId12"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71.svg"/><Relationship Id="rId5" Type="http://schemas.openxmlformats.org/officeDocument/2006/relationships/image" Target="../media/image67.png"/><Relationship Id="rId15" Type="http://schemas.openxmlformats.org/officeDocument/2006/relationships/image" Target="../media/image75.pn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69.svg"/><Relationship Id="rId1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gcdocs.gc.ca/tpsgc-pwgscdav/nodes/258900775/Workplace_Fit-up_Standards.pdf%20%28gcpedia.gc.ca%29"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csagroup.org/wp-content/uploads/2430606.pdf" TargetMode="External"/><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1.sv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wiki.gccollab.ca/images/9/9d/GCworkplace_Design_Guide_EN.pdf" TargetMode="Externa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www.csagroup.org/wp-content/uploads/2430328.pdf" TargetMode="External"/><Relationship Id="rId3" Type="http://schemas.openxmlformats.org/officeDocument/2006/relationships/hyperlink" Target="https://wiki.gccollab.ca/images/7/7a/Workplace_Fit-up_Standards_EN.pdf" TargetMode="External"/><Relationship Id="rId7" Type="http://schemas.openxmlformats.org/officeDocument/2006/relationships/hyperlink" Target="https://publications.gc.ca/site/eng/9.839370/publication.html" TargetMode="External"/><Relationship Id="rId2" Type="http://schemas.openxmlformats.org/officeDocument/2006/relationships/hyperlink" Target="https://wiki.gccollab.ca/images/9/9d/GCworkplace_Design_Guide_EN.pdf" TargetMode="External"/><Relationship Id="rId1" Type="http://schemas.openxmlformats.org/officeDocument/2006/relationships/slideLayout" Target="../slideLayouts/slideLayout3.xml"/><Relationship Id="rId6" Type="http://schemas.openxmlformats.org/officeDocument/2006/relationships/hyperlink" Target="https://wiki.gccollab.ca/images/b/bc/Workpoint_IT_Requirements_EN.pdf" TargetMode="External"/><Relationship Id="rId5" Type="http://schemas.openxmlformats.org/officeDocument/2006/relationships/hyperlink" Target="https://wiki.gccollab.ca/images/b/b4/GCworkplace_Space_Planning_Workbook_EN.xlsm" TargetMode="External"/><Relationship Id="rId10" Type="http://schemas.openxmlformats.org/officeDocument/2006/relationships/hyperlink" Target="https://gccollab.ca/file/view/7203462/engcworkplace-transformation-playbook-interactive-pdfengfr" TargetMode="External"/><Relationship Id="rId4" Type="http://schemas.openxmlformats.org/officeDocument/2006/relationships/hyperlink" Target="https://wiki.gccollab.ca/images/a/ad/Design_Review_Checklist_EN.pdf" TargetMode="External"/><Relationship Id="rId9" Type="http://schemas.openxmlformats.org/officeDocument/2006/relationships/hyperlink" Target="https://www.csagroup.org/wp-content/uploads/2430606.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sagroup.org/wp-content/uploads/2430328.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iki.gccollab.ca/images/b/bc/Workpoint_IT_Requirements_EN.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0366"/>
            <a:ext cx="4223526" cy="2112436"/>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Content Placeholder 2"/>
          <p:cNvSpPr txBox="1">
            <a:spLocks/>
          </p:cNvSpPr>
          <p:nvPr/>
        </p:nvSpPr>
        <p:spPr>
          <a:xfrm>
            <a:off x="-43542" y="2102070"/>
            <a:ext cx="4852018" cy="4192159"/>
          </a:xfrm>
          <a:prstGeom prst="rect">
            <a:avLst/>
          </a:prstGeom>
          <a:blipFill>
            <a:blip r:embed="rId3">
              <a:lum bright="70000" contrast="-70000"/>
            </a:blip>
            <a:srcRect/>
            <a:stretch>
              <a:fillRect l="-86820" b="-19875"/>
            </a:stretch>
          </a:blip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
        <p:nvSpPr>
          <p:cNvPr id="30" name="Rectangle 29"/>
          <p:cNvSpPr/>
          <p:nvPr/>
        </p:nvSpPr>
        <p:spPr>
          <a:xfrm>
            <a:off x="4227011" y="256815"/>
            <a:ext cx="7964990" cy="6171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7035941" y="378051"/>
            <a:ext cx="4613515" cy="700666"/>
          </a:xfrm>
          <a:prstGeom prst="rect">
            <a:avLst/>
          </a:prstGeom>
          <a:solidFill>
            <a:srgbClr val="CDCDC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p:cNvSpPr>
            <a:spLocks noGrp="1"/>
          </p:cNvSpPr>
          <p:nvPr>
            <p:ph type="body" sz="half" idx="2"/>
          </p:nvPr>
        </p:nvSpPr>
        <p:spPr>
          <a:xfrm>
            <a:off x="4341494" y="384267"/>
            <a:ext cx="2706800" cy="700666"/>
          </a:xfrm>
          <a:solidFill>
            <a:srgbClr val="CDCDCD"/>
          </a:solidFill>
        </p:spPr>
        <p:txBody>
          <a:bodyPr>
            <a:normAutofit/>
          </a:bodyPr>
          <a:lstStyle/>
          <a:p>
            <a:pPr algn="r"/>
            <a:r>
              <a:rPr lang="fr-CA" dirty="0"/>
              <a:t>INTRODUCTION</a:t>
            </a:r>
          </a:p>
        </p:txBody>
      </p:sp>
      <p:sp>
        <p:nvSpPr>
          <p:cNvPr id="3" name="Slide Number Placeholder 2"/>
          <p:cNvSpPr>
            <a:spLocks noGrp="1"/>
          </p:cNvSpPr>
          <p:nvPr>
            <p:ph type="sldNum" sz="quarter" idx="12"/>
          </p:nvPr>
        </p:nvSpPr>
        <p:spPr/>
        <p:txBody>
          <a:bodyPr/>
          <a:lstStyle/>
          <a:p>
            <a:fld id="{B281B320-300E-4159-A42B-6C3D22C81CA1}" type="slidenum">
              <a:rPr lang="fr-CA" smtClean="0"/>
              <a:pPr/>
              <a:t>1</a:t>
            </a:fld>
            <a:endParaRPr lang="fr-CA" dirty="0"/>
          </a:p>
        </p:txBody>
      </p:sp>
      <p:sp>
        <p:nvSpPr>
          <p:cNvPr id="15" name="Text Placeholder 14"/>
          <p:cNvSpPr>
            <a:spLocks noGrp="1"/>
          </p:cNvSpPr>
          <p:nvPr>
            <p:ph type="body" sz="half" idx="22"/>
          </p:nvPr>
        </p:nvSpPr>
        <p:spPr>
          <a:xfrm>
            <a:off x="4339116" y="0"/>
            <a:ext cx="2696825" cy="386968"/>
          </a:xfrm>
          <a:solidFill>
            <a:schemeClr val="bg1"/>
          </a:solidFill>
        </p:spPr>
        <p:txBody>
          <a:bodyPr/>
          <a:lstStyle/>
          <a:p>
            <a:r>
              <a:rPr lang="fr-CA" dirty="0"/>
              <a:t>TABLE OF CONTENTS</a:t>
            </a:r>
          </a:p>
        </p:txBody>
      </p:sp>
      <p:sp>
        <p:nvSpPr>
          <p:cNvPr id="12" name="Footer Placeholder 4"/>
          <p:cNvSpPr>
            <a:spLocks noGrp="1"/>
          </p:cNvSpPr>
          <p:nvPr>
            <p:ph type="ftr" sz="quarter" idx="3"/>
          </p:nvPr>
        </p:nvSpPr>
        <p:spPr>
          <a:xfrm>
            <a:off x="3144370"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98" y="433648"/>
            <a:ext cx="447569" cy="408136"/>
          </a:xfrm>
          <a:prstGeom prst="rect">
            <a:avLst/>
          </a:prstGeom>
        </p:spPr>
      </p:pic>
      <p:sp>
        <p:nvSpPr>
          <p:cNvPr id="19" name="TextBox 18"/>
          <p:cNvSpPr txBox="1"/>
          <p:nvPr/>
        </p:nvSpPr>
        <p:spPr>
          <a:xfrm>
            <a:off x="845916" y="341417"/>
            <a:ext cx="2606727" cy="1836400"/>
          </a:xfrm>
          <a:prstGeom prst="rect">
            <a:avLst/>
          </a:prstGeom>
          <a:noFill/>
        </p:spPr>
        <p:txBody>
          <a:bodyPr wrap="square" rtlCol="0">
            <a:spAutoFit/>
          </a:bodyPr>
          <a:lstStyle/>
          <a:p>
            <a:pPr>
              <a:lnSpc>
                <a:spcPts val="3400"/>
              </a:lnSpc>
            </a:pPr>
            <a:r>
              <a:rPr lang="fr-CA" sz="3200" dirty="0" err="1">
                <a:solidFill>
                  <a:schemeClr val="tx1">
                    <a:lumMod val="75000"/>
                    <a:lumOff val="25000"/>
                  </a:schemeClr>
                </a:solidFill>
                <a:latin typeface="Tw Cen MT" panose="020B0602020104020603" pitchFamily="34" charset="0"/>
              </a:rPr>
              <a:t>GCworkplace</a:t>
            </a:r>
            <a:r>
              <a:rPr lang="fr-CA" sz="3200" dirty="0">
                <a:solidFill>
                  <a:schemeClr val="tx1">
                    <a:lumMod val="75000"/>
                    <a:lumOff val="25000"/>
                  </a:schemeClr>
                </a:solidFill>
                <a:latin typeface="Tw Cen MT" panose="020B0602020104020603" pitchFamily="34" charset="0"/>
              </a:rPr>
              <a:t>  </a:t>
            </a:r>
            <a:r>
              <a:rPr lang="fr-CA" sz="3200" b="1" dirty="0">
                <a:solidFill>
                  <a:schemeClr val="tx1">
                    <a:lumMod val="75000"/>
                    <a:lumOff val="25000"/>
                  </a:schemeClr>
                </a:solidFill>
                <a:latin typeface="Tw Cen MT" panose="020B0602020104020603" pitchFamily="34" charset="0"/>
              </a:rPr>
              <a:t>TECHNICAL REFERENCE </a:t>
            </a:r>
          </a:p>
          <a:p>
            <a:pPr>
              <a:lnSpc>
                <a:spcPts val="3400"/>
              </a:lnSpc>
            </a:pPr>
            <a:r>
              <a:rPr lang="fr-CA" sz="3200" b="1" dirty="0">
                <a:solidFill>
                  <a:schemeClr val="tx1">
                    <a:lumMod val="75000"/>
                    <a:lumOff val="25000"/>
                  </a:schemeClr>
                </a:solidFill>
                <a:latin typeface="Tw Cen MT" panose="020B0602020104020603" pitchFamily="34" charset="0"/>
              </a:rPr>
              <a:t>MANUAL</a:t>
            </a:r>
            <a:endParaRPr lang="en-CA" sz="3200" b="1" dirty="0">
              <a:solidFill>
                <a:schemeClr val="tx1">
                  <a:lumMod val="75000"/>
                  <a:lumOff val="25000"/>
                </a:schemeClr>
              </a:solidFill>
              <a:latin typeface="Tw Cen MT" panose="020B0602020104020603" pitchFamily="34" charset="0"/>
            </a:endParaRPr>
          </a:p>
        </p:txBody>
      </p:sp>
      <p:sp>
        <p:nvSpPr>
          <p:cNvPr id="35" name="Text Placeholder 5"/>
          <p:cNvSpPr>
            <a:spLocks noGrp="1"/>
          </p:cNvSpPr>
          <p:nvPr>
            <p:ph type="body" sz="half" idx="14"/>
          </p:nvPr>
        </p:nvSpPr>
        <p:spPr>
          <a:xfrm>
            <a:off x="4330017" y="3074795"/>
            <a:ext cx="2729753" cy="718838"/>
          </a:xfrm>
          <a:solidFill>
            <a:srgbClr val="FDEB03"/>
          </a:solidFill>
        </p:spPr>
        <p:txBody>
          <a:bodyPr/>
          <a:lstStyle/>
          <a:p>
            <a:pPr algn="r"/>
            <a:r>
              <a:rPr lang="fr-CA" dirty="0"/>
              <a:t> COLLABORATIVE OPEN</a:t>
            </a:r>
          </a:p>
        </p:txBody>
      </p:sp>
      <p:sp>
        <p:nvSpPr>
          <p:cNvPr id="36" name="Text Placeholder 6"/>
          <p:cNvSpPr>
            <a:spLocks noGrp="1"/>
          </p:cNvSpPr>
          <p:nvPr>
            <p:ph type="body" sz="half" idx="15"/>
          </p:nvPr>
        </p:nvSpPr>
        <p:spPr>
          <a:xfrm>
            <a:off x="4333054" y="1813223"/>
            <a:ext cx="2729753" cy="460724"/>
          </a:xfrm>
          <a:solidFill>
            <a:srgbClr val="A0A2C0"/>
          </a:solidFill>
        </p:spPr>
        <p:txBody>
          <a:bodyPr/>
          <a:lstStyle/>
          <a:p>
            <a:pPr algn="r"/>
            <a:r>
              <a:rPr lang="fr-CA" dirty="0"/>
              <a:t> PRIMARY INDIVIDUAL CLOSED</a:t>
            </a:r>
          </a:p>
        </p:txBody>
      </p:sp>
      <p:sp>
        <p:nvSpPr>
          <p:cNvPr id="37" name="Text Placeholder 7"/>
          <p:cNvSpPr>
            <a:spLocks noGrp="1"/>
          </p:cNvSpPr>
          <p:nvPr>
            <p:ph type="body" sz="half" idx="16"/>
          </p:nvPr>
        </p:nvSpPr>
        <p:spPr>
          <a:xfrm>
            <a:off x="4330017" y="1161185"/>
            <a:ext cx="2729753" cy="549401"/>
          </a:xfrm>
          <a:solidFill>
            <a:srgbClr val="50C08B"/>
          </a:solidFill>
        </p:spPr>
        <p:txBody>
          <a:bodyPr/>
          <a:lstStyle/>
          <a:p>
            <a:pPr algn="r"/>
            <a:r>
              <a:rPr lang="fr-CA" dirty="0"/>
              <a:t> PRIMARY INDIVIDUAL OPEN</a:t>
            </a:r>
          </a:p>
        </p:txBody>
      </p:sp>
      <p:sp>
        <p:nvSpPr>
          <p:cNvPr id="38" name="Text Placeholder 8"/>
          <p:cNvSpPr>
            <a:spLocks noGrp="1"/>
          </p:cNvSpPr>
          <p:nvPr>
            <p:ph type="body" sz="half" idx="17"/>
          </p:nvPr>
        </p:nvSpPr>
        <p:spPr>
          <a:xfrm>
            <a:off x="4330017" y="2378416"/>
            <a:ext cx="2729753" cy="605232"/>
          </a:xfrm>
          <a:solidFill>
            <a:srgbClr val="DB63F3"/>
          </a:solidFill>
        </p:spPr>
        <p:txBody>
          <a:bodyPr/>
          <a:lstStyle/>
          <a:p>
            <a:pPr algn="r"/>
            <a:r>
              <a:rPr lang="fr-CA" dirty="0"/>
              <a:t> SECONDARY INDIVIDUAL </a:t>
            </a:r>
          </a:p>
        </p:txBody>
      </p:sp>
      <p:sp>
        <p:nvSpPr>
          <p:cNvPr id="43" name="Text Placeholder 5"/>
          <p:cNvSpPr>
            <a:spLocks noGrp="1"/>
          </p:cNvSpPr>
          <p:nvPr>
            <p:ph type="body" sz="half" idx="14"/>
          </p:nvPr>
        </p:nvSpPr>
        <p:spPr>
          <a:xfrm>
            <a:off x="4330017" y="3897105"/>
            <a:ext cx="2729753" cy="756944"/>
          </a:xfrm>
          <a:solidFill>
            <a:srgbClr val="03BADF"/>
          </a:solidFill>
        </p:spPr>
        <p:txBody>
          <a:bodyPr/>
          <a:lstStyle/>
          <a:p>
            <a:pPr algn="r"/>
            <a:r>
              <a:rPr lang="fr-CA" dirty="0"/>
              <a:t> COLLABORATIVE CLOSED</a:t>
            </a:r>
          </a:p>
        </p:txBody>
      </p:sp>
      <p:sp>
        <p:nvSpPr>
          <p:cNvPr id="44" name="Text Placeholder 5"/>
          <p:cNvSpPr>
            <a:spLocks noGrp="1"/>
          </p:cNvSpPr>
          <p:nvPr>
            <p:ph type="body" sz="half" idx="14"/>
          </p:nvPr>
        </p:nvSpPr>
        <p:spPr>
          <a:xfrm>
            <a:off x="4339116" y="4751851"/>
            <a:ext cx="2721300" cy="1093416"/>
          </a:xfrm>
          <a:solidFill>
            <a:schemeClr val="tx1">
              <a:lumMod val="50000"/>
              <a:lumOff val="50000"/>
            </a:schemeClr>
          </a:solidFill>
        </p:spPr>
        <p:txBody>
          <a:bodyPr/>
          <a:lstStyle/>
          <a:p>
            <a:pPr algn="r"/>
            <a:r>
              <a:rPr lang="fr-CA" dirty="0"/>
              <a:t> SUPPORT SPACE</a:t>
            </a:r>
          </a:p>
        </p:txBody>
      </p:sp>
      <p:sp>
        <p:nvSpPr>
          <p:cNvPr id="45" name="Text Placeholder 5"/>
          <p:cNvSpPr>
            <a:spLocks noGrp="1"/>
          </p:cNvSpPr>
          <p:nvPr>
            <p:ph type="body" sz="half" idx="14"/>
          </p:nvPr>
        </p:nvSpPr>
        <p:spPr>
          <a:xfrm>
            <a:off x="4330663" y="5943807"/>
            <a:ext cx="2729753" cy="350423"/>
          </a:xfrm>
          <a:solidFill>
            <a:schemeClr val="bg1">
              <a:lumMod val="85000"/>
            </a:schemeClr>
          </a:solidFill>
        </p:spPr>
        <p:txBody>
          <a:bodyPr>
            <a:normAutofit/>
          </a:bodyPr>
          <a:lstStyle/>
          <a:p>
            <a:pPr algn="r"/>
            <a:r>
              <a:rPr lang="fr-CA" dirty="0"/>
              <a:t> RESOURCES</a:t>
            </a:r>
          </a:p>
        </p:txBody>
      </p:sp>
      <p:sp>
        <p:nvSpPr>
          <p:cNvPr id="46" name="Rectangle 45"/>
          <p:cNvSpPr/>
          <p:nvPr/>
        </p:nvSpPr>
        <p:spPr>
          <a:xfrm>
            <a:off x="7012933" y="1163451"/>
            <a:ext cx="4636523" cy="548296"/>
          </a:xfrm>
          <a:prstGeom prst="rect">
            <a:avLst/>
          </a:prstGeom>
          <a:solidFill>
            <a:srgbClr val="50C08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46"/>
          <p:cNvSpPr/>
          <p:nvPr/>
        </p:nvSpPr>
        <p:spPr>
          <a:xfrm>
            <a:off x="7059414" y="1813222"/>
            <a:ext cx="4590041" cy="460725"/>
          </a:xfrm>
          <a:prstGeom prst="rect">
            <a:avLst/>
          </a:prstGeom>
          <a:solidFill>
            <a:srgbClr val="A0A2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p:cNvSpPr/>
          <p:nvPr/>
        </p:nvSpPr>
        <p:spPr>
          <a:xfrm>
            <a:off x="7059678" y="2368660"/>
            <a:ext cx="4589777" cy="608455"/>
          </a:xfrm>
          <a:prstGeom prst="rect">
            <a:avLst/>
          </a:prstGeom>
          <a:solidFill>
            <a:srgbClr val="DB63F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7063689" y="3081341"/>
            <a:ext cx="4585766" cy="722850"/>
          </a:xfrm>
          <a:prstGeom prst="rect">
            <a:avLst/>
          </a:prstGeom>
          <a:solidFill>
            <a:srgbClr val="FDEB0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7059414" y="3897104"/>
            <a:ext cx="4590041" cy="756945"/>
          </a:xfrm>
          <a:prstGeom prst="rect">
            <a:avLst/>
          </a:prstGeom>
          <a:solidFill>
            <a:srgbClr val="03BAD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7059414" y="4761019"/>
            <a:ext cx="4590041" cy="1093415"/>
          </a:xfrm>
          <a:prstGeom prst="rect">
            <a:avLst/>
          </a:prstGeom>
          <a:solidFill>
            <a:srgbClr val="FBE5D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p:cNvSpPr/>
          <p:nvPr/>
        </p:nvSpPr>
        <p:spPr>
          <a:xfrm>
            <a:off x="7012933" y="5943806"/>
            <a:ext cx="4636522" cy="350423"/>
          </a:xfrm>
          <a:prstGeom prst="rect">
            <a:avLst/>
          </a:prstGeom>
          <a:solidFill>
            <a:srgbClr val="CDCDC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5"/>
          <p:cNvSpPr>
            <a:spLocks noGrp="1"/>
          </p:cNvSpPr>
          <p:nvPr>
            <p:ph type="body" sz="half" idx="13"/>
          </p:nvPr>
        </p:nvSpPr>
        <p:spPr>
          <a:xfrm>
            <a:off x="7272740" y="349884"/>
            <a:ext cx="4082010" cy="6164189"/>
          </a:xfrm>
        </p:spPr>
        <p:txBody>
          <a:bodyPr vert="horz" lIns="91440" tIns="45720" rIns="91440" bIns="45720" rtlCol="0" anchor="t">
            <a:noAutofit/>
          </a:bodyPr>
          <a:lstStyle/>
          <a:p>
            <a:pPr lvl="0">
              <a:lnSpc>
                <a:spcPct val="85000"/>
              </a:lnSpc>
              <a:spcBef>
                <a:spcPts val="0"/>
              </a:spcBef>
            </a:pPr>
            <a:r>
              <a:rPr lang="en-CA" dirty="0">
                <a:solidFill>
                  <a:srgbClr val="0070C0"/>
                </a:solidFill>
                <a:hlinkClick r:id="rId5" action="ppaction://hlinksldjump"/>
              </a:rPr>
              <a:t>PREAMBLE</a:t>
            </a:r>
            <a:endParaRPr lang="en-CA" dirty="0">
              <a:solidFill>
                <a:srgbClr val="0070C0"/>
              </a:solidFill>
            </a:endParaRPr>
          </a:p>
          <a:p>
            <a:pPr lvl="0">
              <a:lnSpc>
                <a:spcPct val="85000"/>
              </a:lnSpc>
              <a:spcBef>
                <a:spcPts val="0"/>
              </a:spcBef>
            </a:pPr>
            <a:r>
              <a:rPr lang="fr-CA" dirty="0">
                <a:solidFill>
                  <a:srgbClr val="0070C0"/>
                </a:solidFill>
                <a:hlinkClick r:id="rId6" action="ppaction://hlinksldjump"/>
              </a:rPr>
              <a:t>GENERAL SPECIFICATIONS AND OPEN OFFICE AREAS</a:t>
            </a:r>
            <a:endParaRPr lang="fr-CA" dirty="0">
              <a:solidFill>
                <a:srgbClr val="0070C0"/>
              </a:solidFill>
            </a:endParaRPr>
          </a:p>
          <a:p>
            <a:pPr lvl="0">
              <a:lnSpc>
                <a:spcPct val="85000"/>
              </a:lnSpc>
              <a:spcBef>
                <a:spcPts val="0"/>
              </a:spcBef>
            </a:pPr>
            <a:r>
              <a:rPr lang="fr-CA" dirty="0">
                <a:solidFill>
                  <a:srgbClr val="0070C0"/>
                </a:solidFill>
                <a:hlinkClick r:id="rId7" action="ppaction://hlinksldjump"/>
              </a:rPr>
              <a:t>ACCESSIBILITY OVERVIEW</a:t>
            </a:r>
            <a:endParaRPr lang="fr-CA" dirty="0">
              <a:solidFill>
                <a:srgbClr val="0070C0"/>
              </a:solidFill>
            </a:endParaRPr>
          </a:p>
          <a:p>
            <a:pPr>
              <a:lnSpc>
                <a:spcPct val="85000"/>
              </a:lnSpc>
              <a:spcBef>
                <a:spcPts val="0"/>
              </a:spcBef>
            </a:pPr>
            <a:r>
              <a:rPr lang="fr-CA" dirty="0">
                <a:solidFill>
                  <a:srgbClr val="0070C0"/>
                </a:solidFill>
                <a:hlinkClick r:id="rId8" action="ppaction://hlinksldjump"/>
              </a:rPr>
              <a:t>TECHNOLOGY OVERVIEW</a:t>
            </a:r>
            <a:endParaRPr lang="fr-CA" dirty="0">
              <a:solidFill>
                <a:srgbClr val="0070C0"/>
              </a:solidFill>
            </a:endParaRPr>
          </a:p>
          <a:p>
            <a:pPr lvl="0">
              <a:lnSpc>
                <a:spcPct val="85000"/>
              </a:lnSpc>
              <a:spcBef>
                <a:spcPts val="0"/>
              </a:spcBef>
            </a:pPr>
            <a:endParaRPr lang="fr-CA" sz="2000" dirty="0">
              <a:solidFill>
                <a:prstClr val="black"/>
              </a:solidFill>
            </a:endParaRPr>
          </a:p>
          <a:p>
            <a:pPr lvl="0">
              <a:lnSpc>
                <a:spcPct val="85000"/>
              </a:lnSpc>
              <a:spcBef>
                <a:spcPts val="0"/>
              </a:spcBef>
            </a:pPr>
            <a:r>
              <a:rPr lang="fr-CA" dirty="0">
                <a:solidFill>
                  <a:prstClr val="black"/>
                </a:solidFill>
                <a:hlinkClick r:id="rId9" action="ppaction://hlinksldjump"/>
              </a:rPr>
              <a:t>WORKSTATION</a:t>
            </a:r>
            <a:endParaRPr lang="fr-CA" dirty="0">
              <a:solidFill>
                <a:prstClr val="black"/>
              </a:solidFill>
            </a:endParaRPr>
          </a:p>
          <a:p>
            <a:pPr>
              <a:lnSpc>
                <a:spcPct val="85000"/>
              </a:lnSpc>
              <a:spcBef>
                <a:spcPts val="0"/>
              </a:spcBef>
            </a:pPr>
            <a:r>
              <a:rPr lang="fr-CA" dirty="0">
                <a:solidFill>
                  <a:prstClr val="black"/>
                </a:solidFill>
                <a:hlinkClick r:id="rId10" action="ppaction://hlinksldjump"/>
              </a:rPr>
              <a:t>WORK POD</a:t>
            </a:r>
            <a:endParaRPr lang="fr-CA" dirty="0">
              <a:solidFill>
                <a:prstClr val="black"/>
              </a:solidFill>
            </a:endParaRPr>
          </a:p>
          <a:p>
            <a:pPr>
              <a:lnSpc>
                <a:spcPct val="85000"/>
              </a:lnSpc>
              <a:spcBef>
                <a:spcPts val="0"/>
              </a:spcBef>
            </a:pPr>
            <a:endParaRPr lang="fr-CA" sz="2800" dirty="0">
              <a:solidFill>
                <a:prstClr val="black"/>
              </a:solidFill>
            </a:endParaRPr>
          </a:p>
          <a:p>
            <a:pPr lvl="0">
              <a:lnSpc>
                <a:spcPct val="85000"/>
              </a:lnSpc>
              <a:spcBef>
                <a:spcPts val="0"/>
              </a:spcBef>
            </a:pPr>
            <a:r>
              <a:rPr lang="fr-CA" dirty="0">
                <a:solidFill>
                  <a:prstClr val="black"/>
                </a:solidFill>
                <a:hlinkClick r:id="rId11" action="ppaction://hlinksldjump"/>
              </a:rPr>
              <a:t>FOCUS ROOM</a:t>
            </a:r>
            <a:endParaRPr lang="fr-CA" dirty="0">
              <a:solidFill>
                <a:prstClr val="black"/>
              </a:solidFill>
            </a:endParaRPr>
          </a:p>
          <a:p>
            <a:pPr lvl="0">
              <a:lnSpc>
                <a:spcPct val="85000"/>
              </a:lnSpc>
              <a:spcBef>
                <a:spcPts val="0"/>
              </a:spcBef>
            </a:pPr>
            <a:r>
              <a:rPr lang="fr-CA" dirty="0">
                <a:solidFill>
                  <a:prstClr val="black"/>
                </a:solidFill>
                <a:hlinkClick r:id="rId12" action="ppaction://hlinksldjump"/>
              </a:rPr>
              <a:t>STUDY</a:t>
            </a:r>
            <a:endParaRPr lang="fr-CA" dirty="0">
              <a:solidFill>
                <a:prstClr val="black"/>
              </a:solidFill>
            </a:endParaRPr>
          </a:p>
          <a:p>
            <a:pPr lvl="0">
              <a:lnSpc>
                <a:spcPct val="85000"/>
              </a:lnSpc>
              <a:spcBef>
                <a:spcPts val="0"/>
              </a:spcBef>
            </a:pPr>
            <a:endParaRPr lang="fr-CA" sz="1800" dirty="0">
              <a:solidFill>
                <a:prstClr val="black"/>
              </a:solidFill>
            </a:endParaRPr>
          </a:p>
          <a:p>
            <a:pPr lvl="0">
              <a:lnSpc>
                <a:spcPct val="85000"/>
              </a:lnSpc>
              <a:spcBef>
                <a:spcPts val="0"/>
              </a:spcBef>
            </a:pPr>
            <a:r>
              <a:rPr lang="fr-CA" dirty="0">
                <a:solidFill>
                  <a:prstClr val="black"/>
                </a:solidFill>
                <a:hlinkClick r:id="rId13" action="ppaction://hlinksldjump"/>
              </a:rPr>
              <a:t>FOCUS POD</a:t>
            </a:r>
            <a:endParaRPr lang="fr-CA" dirty="0">
              <a:solidFill>
                <a:prstClr val="black"/>
              </a:solidFill>
            </a:endParaRPr>
          </a:p>
          <a:p>
            <a:pPr>
              <a:lnSpc>
                <a:spcPct val="85000"/>
              </a:lnSpc>
              <a:spcBef>
                <a:spcPts val="0"/>
              </a:spcBef>
            </a:pPr>
            <a:r>
              <a:rPr lang="fr-CA" dirty="0">
                <a:solidFill>
                  <a:prstClr val="black"/>
                </a:solidFill>
                <a:hlinkClick r:id="rId14" action="ppaction://hlinksldjump"/>
              </a:rPr>
              <a:t>TOUCHDOWN</a:t>
            </a:r>
            <a:endParaRPr lang="fr-CA" dirty="0">
              <a:solidFill>
                <a:prstClr val="black"/>
              </a:solidFill>
            </a:endParaRPr>
          </a:p>
          <a:p>
            <a:pPr lvl="0">
              <a:lnSpc>
                <a:spcPct val="85000"/>
              </a:lnSpc>
              <a:spcBef>
                <a:spcPts val="0"/>
              </a:spcBef>
            </a:pPr>
            <a:r>
              <a:rPr lang="fr-CA" dirty="0">
                <a:solidFill>
                  <a:prstClr val="black"/>
                </a:solidFill>
                <a:hlinkClick r:id="rId15" action="ppaction://hlinksldjump"/>
              </a:rPr>
              <a:t>PHONE ROOMS/BOOTH</a:t>
            </a:r>
            <a:r>
              <a:rPr lang="fr-CA" dirty="0">
                <a:solidFill>
                  <a:prstClr val="black"/>
                </a:solidFill>
              </a:rPr>
              <a:t> </a:t>
            </a:r>
          </a:p>
          <a:p>
            <a:pPr lvl="0">
              <a:lnSpc>
                <a:spcPct val="85000"/>
              </a:lnSpc>
              <a:spcBef>
                <a:spcPts val="0"/>
              </a:spcBef>
            </a:pPr>
            <a:endParaRPr lang="fr-CA" sz="1600" dirty="0">
              <a:solidFill>
                <a:prstClr val="black"/>
              </a:solidFill>
            </a:endParaRPr>
          </a:p>
          <a:p>
            <a:pPr lvl="0">
              <a:lnSpc>
                <a:spcPct val="85000"/>
              </a:lnSpc>
              <a:spcBef>
                <a:spcPts val="0"/>
              </a:spcBef>
            </a:pPr>
            <a:r>
              <a:rPr lang="fr-CA" dirty="0">
                <a:solidFill>
                  <a:prstClr val="black"/>
                </a:solidFill>
                <a:hlinkClick r:id="rId16" action="ppaction://hlinksldjump"/>
              </a:rPr>
              <a:t>CHAT POINT</a:t>
            </a:r>
            <a:endParaRPr lang="fr-CA" dirty="0">
              <a:solidFill>
                <a:prstClr val="black"/>
              </a:solidFill>
            </a:endParaRPr>
          </a:p>
          <a:p>
            <a:pPr lvl="0">
              <a:lnSpc>
                <a:spcPct val="85000"/>
              </a:lnSpc>
              <a:spcBef>
                <a:spcPts val="0"/>
              </a:spcBef>
            </a:pPr>
            <a:r>
              <a:rPr lang="fr-CA" dirty="0">
                <a:solidFill>
                  <a:prstClr val="black"/>
                </a:solidFill>
                <a:hlinkClick r:id="rId17" action="ppaction://hlinksldjump"/>
              </a:rPr>
              <a:t>HUDDLE</a:t>
            </a:r>
            <a:br>
              <a:rPr lang="fr-CA" dirty="0">
                <a:solidFill>
                  <a:prstClr val="black"/>
                </a:solidFill>
              </a:rPr>
            </a:br>
            <a:r>
              <a:rPr lang="fr-CA" dirty="0">
                <a:solidFill>
                  <a:prstClr val="black"/>
                </a:solidFill>
                <a:hlinkClick r:id="rId18" action="ppaction://hlinksldjump"/>
              </a:rPr>
              <a:t>TEAMING AREA</a:t>
            </a:r>
            <a:endParaRPr lang="fr-CA" dirty="0">
              <a:solidFill>
                <a:prstClr val="black"/>
              </a:solidFill>
            </a:endParaRPr>
          </a:p>
          <a:p>
            <a:pPr lvl="0">
              <a:lnSpc>
                <a:spcPct val="85000"/>
              </a:lnSpc>
              <a:spcBef>
                <a:spcPts val="0"/>
              </a:spcBef>
            </a:pPr>
            <a:r>
              <a:rPr lang="fr-CA" dirty="0">
                <a:solidFill>
                  <a:prstClr val="black"/>
                </a:solidFill>
                <a:hlinkClick r:id="rId19" action="ppaction://hlinksldjump"/>
              </a:rPr>
              <a:t>LOUNGE</a:t>
            </a:r>
            <a:endParaRPr lang="fr-CA" dirty="0">
              <a:solidFill>
                <a:prstClr val="black"/>
              </a:solidFill>
            </a:endParaRPr>
          </a:p>
          <a:p>
            <a:pPr lvl="0">
              <a:lnSpc>
                <a:spcPct val="85000"/>
              </a:lnSpc>
              <a:spcBef>
                <a:spcPts val="0"/>
              </a:spcBef>
            </a:pPr>
            <a:endParaRPr lang="fr-CA" sz="1600" dirty="0">
              <a:solidFill>
                <a:prstClr val="black"/>
              </a:solidFill>
            </a:endParaRPr>
          </a:p>
          <a:p>
            <a:pPr lvl="0">
              <a:lnSpc>
                <a:spcPct val="85000"/>
              </a:lnSpc>
              <a:spcBef>
                <a:spcPts val="0"/>
              </a:spcBef>
            </a:pPr>
            <a:r>
              <a:rPr lang="fr-CA" dirty="0">
                <a:solidFill>
                  <a:prstClr val="black"/>
                </a:solidFill>
                <a:hlinkClick r:id="rId20" action="ppaction://hlinksldjump"/>
              </a:rPr>
              <a:t>WORK ROOM</a:t>
            </a:r>
            <a:endParaRPr lang="fr-CA" dirty="0">
              <a:solidFill>
                <a:prstClr val="black"/>
              </a:solidFill>
            </a:endParaRPr>
          </a:p>
          <a:p>
            <a:pPr lvl="0">
              <a:lnSpc>
                <a:spcPct val="85000"/>
              </a:lnSpc>
              <a:spcBef>
                <a:spcPts val="0"/>
              </a:spcBef>
            </a:pPr>
            <a:r>
              <a:rPr lang="fr-CA" dirty="0">
                <a:solidFill>
                  <a:prstClr val="black"/>
                </a:solidFill>
                <a:hlinkClick r:id="rId21" action="ppaction://hlinksldjump"/>
              </a:rPr>
              <a:t>PROJECT ROOM</a:t>
            </a:r>
            <a:endParaRPr lang="fr-CA" dirty="0">
              <a:solidFill>
                <a:prstClr val="black"/>
              </a:solidFill>
            </a:endParaRPr>
          </a:p>
          <a:p>
            <a:pPr lvl="0">
              <a:lnSpc>
                <a:spcPct val="85000"/>
              </a:lnSpc>
              <a:spcBef>
                <a:spcPts val="0"/>
              </a:spcBef>
            </a:pPr>
            <a:r>
              <a:rPr lang="fr-CA" dirty="0">
                <a:solidFill>
                  <a:prstClr val="black"/>
                </a:solidFill>
                <a:hlinkClick r:id="rId22" action="ppaction://hlinksldjump"/>
              </a:rPr>
              <a:t>MEDIUM MEETING ROOM</a:t>
            </a:r>
            <a:endParaRPr lang="fr-CA" dirty="0">
              <a:solidFill>
                <a:prstClr val="black"/>
              </a:solidFill>
            </a:endParaRPr>
          </a:p>
          <a:p>
            <a:pPr lvl="0">
              <a:lnSpc>
                <a:spcPct val="85000"/>
              </a:lnSpc>
              <a:spcBef>
                <a:spcPts val="0"/>
              </a:spcBef>
            </a:pPr>
            <a:r>
              <a:rPr lang="fr-CA" dirty="0">
                <a:solidFill>
                  <a:prstClr val="black"/>
                </a:solidFill>
                <a:hlinkClick r:id="rId23" action="ppaction://hlinksldjump"/>
              </a:rPr>
              <a:t>LARGE MEETING ROOM</a:t>
            </a:r>
            <a:endParaRPr lang="fr-CA" dirty="0">
              <a:solidFill>
                <a:prstClr val="black"/>
              </a:solidFill>
            </a:endParaRPr>
          </a:p>
          <a:p>
            <a:pPr lvl="0">
              <a:lnSpc>
                <a:spcPct val="85000"/>
              </a:lnSpc>
              <a:spcBef>
                <a:spcPts val="0"/>
              </a:spcBef>
            </a:pPr>
            <a:endParaRPr lang="fr-CA" sz="2000" dirty="0">
              <a:solidFill>
                <a:prstClr val="black"/>
              </a:solidFill>
            </a:endParaRPr>
          </a:p>
          <a:p>
            <a:pPr lvl="0">
              <a:lnSpc>
                <a:spcPct val="85000"/>
              </a:lnSpc>
              <a:spcBef>
                <a:spcPts val="0"/>
              </a:spcBef>
            </a:pPr>
            <a:r>
              <a:rPr lang="fr-CA" dirty="0">
                <a:solidFill>
                  <a:prstClr val="black"/>
                </a:solidFill>
                <a:hlinkClick r:id="rId24" action="ppaction://hlinksldjump"/>
              </a:rPr>
              <a:t>KITCHENETTE</a:t>
            </a:r>
            <a:endParaRPr lang="fr-CA" dirty="0">
              <a:solidFill>
                <a:prstClr val="black"/>
              </a:solidFill>
            </a:endParaRPr>
          </a:p>
          <a:p>
            <a:pPr lvl="0">
              <a:lnSpc>
                <a:spcPct val="85000"/>
              </a:lnSpc>
              <a:spcBef>
                <a:spcPts val="0"/>
              </a:spcBef>
            </a:pPr>
            <a:r>
              <a:rPr lang="fr-CA" dirty="0">
                <a:solidFill>
                  <a:prstClr val="black"/>
                </a:solidFill>
                <a:hlinkClick r:id="rId25" action="ppaction://hlinksldjump"/>
              </a:rPr>
              <a:t>WELLNESS ROOM</a:t>
            </a:r>
            <a:endParaRPr lang="fr-CA" dirty="0">
              <a:solidFill>
                <a:prstClr val="black"/>
              </a:solidFill>
            </a:endParaRPr>
          </a:p>
          <a:p>
            <a:pPr lvl="0">
              <a:lnSpc>
                <a:spcPct val="85000"/>
              </a:lnSpc>
              <a:spcBef>
                <a:spcPts val="0"/>
              </a:spcBef>
            </a:pPr>
            <a:r>
              <a:rPr lang="fr-CA" dirty="0">
                <a:solidFill>
                  <a:prstClr val="black"/>
                </a:solidFill>
                <a:hlinkClick r:id="rId26" action="ppaction://hlinksldjump"/>
              </a:rPr>
              <a:t>EQUIPMENT AREA</a:t>
            </a:r>
            <a:br>
              <a:rPr lang="fr-CA" dirty="0">
                <a:solidFill>
                  <a:prstClr val="black"/>
                </a:solidFill>
                <a:hlinkClick r:id="rId26" action="ppaction://hlinksldjump"/>
              </a:rPr>
            </a:br>
            <a:r>
              <a:rPr lang="fr-CA" dirty="0">
                <a:solidFill>
                  <a:prstClr val="black"/>
                </a:solidFill>
                <a:hlinkClick r:id="rId27" action="ppaction://hlinksldjump"/>
              </a:rPr>
              <a:t>PERSONAL STORAGE AREA</a:t>
            </a:r>
            <a:endParaRPr lang="fr-CA" dirty="0">
              <a:solidFill>
                <a:prstClr val="black"/>
              </a:solidFill>
            </a:endParaRPr>
          </a:p>
          <a:p>
            <a:pPr>
              <a:lnSpc>
                <a:spcPct val="85000"/>
              </a:lnSpc>
              <a:spcBef>
                <a:spcPts val="0"/>
              </a:spcBef>
            </a:pPr>
            <a:r>
              <a:rPr lang="fr-CA" dirty="0">
                <a:solidFill>
                  <a:prstClr val="black"/>
                </a:solidFill>
                <a:hlinkClick r:id="rId28" action="ppaction://hlinksldjump"/>
              </a:rPr>
              <a:t>SHARED STORAGE</a:t>
            </a:r>
            <a:endParaRPr lang="fr-CA" dirty="0">
              <a:solidFill>
                <a:prstClr val="black"/>
              </a:solidFill>
            </a:endParaRPr>
          </a:p>
          <a:p>
            <a:pPr lvl="0">
              <a:lnSpc>
                <a:spcPct val="85000"/>
              </a:lnSpc>
              <a:spcBef>
                <a:spcPts val="0"/>
              </a:spcBef>
            </a:pPr>
            <a:r>
              <a:rPr lang="fr-CA" dirty="0">
                <a:solidFill>
                  <a:prstClr val="black"/>
                </a:solidFill>
                <a:hlinkClick r:id="rId29" action="ppaction://hlinksldjump"/>
              </a:rPr>
              <a:t>WASTE &amp; RECYCLING</a:t>
            </a:r>
            <a:endParaRPr lang="fr-CA" dirty="0">
              <a:solidFill>
                <a:prstClr val="black"/>
              </a:solidFill>
            </a:endParaRPr>
          </a:p>
          <a:p>
            <a:pPr lvl="0">
              <a:lnSpc>
                <a:spcPct val="85000"/>
              </a:lnSpc>
              <a:spcBef>
                <a:spcPts val="0"/>
              </a:spcBef>
            </a:pPr>
            <a:endParaRPr lang="fr-CA" sz="2000" dirty="0">
              <a:solidFill>
                <a:prstClr val="black"/>
              </a:solidFill>
              <a:hlinkClick r:id="rId27" action="ppaction://hlinksldjump"/>
            </a:endParaRPr>
          </a:p>
          <a:p>
            <a:pPr lvl="0">
              <a:lnSpc>
                <a:spcPct val="85000"/>
              </a:lnSpc>
              <a:spcBef>
                <a:spcPts val="0"/>
              </a:spcBef>
            </a:pPr>
            <a:r>
              <a:rPr lang="fr-CA" dirty="0">
                <a:solidFill>
                  <a:prstClr val="black"/>
                </a:solidFill>
                <a:hlinkClick r:id="rId27" action="ppaction://hlinksldjump"/>
              </a:rPr>
              <a:t>RESOURCES</a:t>
            </a:r>
            <a:endParaRPr lang="fr-CA" dirty="0">
              <a:solidFill>
                <a:prstClr val="black"/>
              </a:solidFill>
            </a:endParaRPr>
          </a:p>
        </p:txBody>
      </p:sp>
      <p:sp>
        <p:nvSpPr>
          <p:cNvPr id="7" name="Date Placeholder 3">
            <a:extLst>
              <a:ext uri="{FF2B5EF4-FFF2-40B4-BE49-F238E27FC236}">
                <a16:creationId xmlns:a16="http://schemas.microsoft.com/office/drawing/2014/main" id="{3E83CF8F-9B90-A4E3-41DE-7F6243D6CEA4}"/>
              </a:ext>
            </a:extLst>
          </p:cNvPr>
          <p:cNvSpPr>
            <a:spLocks noGrp="1"/>
          </p:cNvSpPr>
          <p:nvPr>
            <p:ph type="dt" sz="half" idx="10"/>
          </p:nvPr>
        </p:nvSpPr>
        <p:spPr>
          <a:xfrm>
            <a:off x="857654" y="6382511"/>
            <a:ext cx="1304365" cy="365125"/>
          </a:xfrm>
        </p:spPr>
        <p:txBody>
          <a:bodyPr/>
          <a:lstStyle/>
          <a:p>
            <a:fld id="{73A4B923-27A0-46D2-9186-8463C29B3C83}" type="datetime1">
              <a:rPr lang="en-US" smtClean="0"/>
              <a:t>4/12/2024</a:t>
            </a:fld>
            <a:endParaRPr lang="fr-CA" dirty="0"/>
          </a:p>
        </p:txBody>
      </p:sp>
    </p:spTree>
    <p:extLst>
      <p:ext uri="{BB962C8B-B14F-4D97-AF65-F5344CB8AC3E}">
        <p14:creationId xmlns:p14="http://schemas.microsoft.com/office/powerpoint/2010/main" val="388849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16946"/>
            <a:ext cx="10514013" cy="2268686"/>
          </a:xfrm>
        </p:spPr>
        <p:txBody>
          <a:bodyPr>
            <a:normAutofit lnSpcReduction="10000"/>
          </a:bodyPr>
          <a:lstStyle/>
          <a:p>
            <a:pPr marL="0" indent="0">
              <a:buNone/>
            </a:pPr>
            <a:r>
              <a:rPr lang="en-CA" b="1" dirty="0"/>
              <a:t>INTERIOR ARCHITECTURE:</a:t>
            </a:r>
          </a:p>
          <a:p>
            <a:pPr marL="171450" indent="-171450">
              <a:spcBef>
                <a:spcPts val="0"/>
              </a:spcBef>
            </a:pPr>
            <a:r>
              <a:rPr lang="en-CA" dirty="0"/>
              <a:t>Consider implementing architectural elements such as wall-mounted panels or room separators to delineate space and manage sightlines. These features can also serve as sound absorbers, aiding in the establishment of distinct acoustic environments.</a:t>
            </a:r>
          </a:p>
          <a:p>
            <a:pPr marL="0" indent="0">
              <a:spcBef>
                <a:spcPts val="0"/>
              </a:spcBef>
              <a:buNone/>
            </a:pPr>
            <a:endParaRPr lang="en-CA" dirty="0"/>
          </a:p>
          <a:p>
            <a:pPr marL="0" indent="0">
              <a:spcBef>
                <a:spcPts val="0"/>
              </a:spcBef>
              <a:buNone/>
            </a:pPr>
            <a:r>
              <a:rPr lang="en-CA" b="1" dirty="0"/>
              <a:t>ACCESSIBILITY:</a:t>
            </a:r>
          </a:p>
          <a:p>
            <a:pPr>
              <a:spcBef>
                <a:spcPts val="0"/>
              </a:spcBef>
            </a:pPr>
            <a:r>
              <a:rPr lang="en-CA" dirty="0"/>
              <a:t>Offer a diverse range of workstation types to provide user choice.</a:t>
            </a:r>
          </a:p>
          <a:p>
            <a:pPr>
              <a:spcBef>
                <a:spcPts val="0"/>
              </a:spcBef>
            </a:pPr>
            <a:r>
              <a:rPr lang="en-CA" dirty="0"/>
              <a:t>Ensure that some workstations are accessible to wheeled mobility device users and include a turning diameter. Turning diameters can often be shared. i.e. in a bull pen workstation grouping of 4.</a:t>
            </a:r>
          </a:p>
          <a:p>
            <a:pPr>
              <a:spcBef>
                <a:spcPts val="0"/>
              </a:spcBef>
            </a:pPr>
            <a:r>
              <a:rPr lang="en-CA" dirty="0"/>
              <a:t>Include workstations that maximize visual and acoustic privacy.</a:t>
            </a:r>
          </a:p>
          <a:p>
            <a:pPr>
              <a:spcBef>
                <a:spcPts val="0"/>
              </a:spcBef>
            </a:pPr>
            <a:r>
              <a:rPr lang="en-CA" dirty="0"/>
              <a:t>When designing L-shaped workstations, consider specifying a style with a single electric height-adjustable mechanism and a 3-legged base. This style offers several benefits such as: clearance under desk, no finger pinch space and full work surface usability.</a:t>
            </a:r>
          </a:p>
          <a:p>
            <a:pPr>
              <a:spcBef>
                <a:spcPts val="0"/>
              </a:spcBef>
            </a:pPr>
            <a:r>
              <a:rPr lang="en-CA" dirty="0"/>
              <a:t>Include more than one type of ergonomic task chair on the floor to offer choice to users.</a:t>
            </a:r>
          </a:p>
          <a:p>
            <a:pPr>
              <a:spcBef>
                <a:spcPts val="0"/>
              </a:spcBef>
            </a:pPr>
            <a:r>
              <a:rPr lang="en-CA" dirty="0"/>
              <a:t>Ensure that monitor arm adjustments require minimal effort and dexterity.</a:t>
            </a:r>
          </a:p>
          <a:p>
            <a:pPr>
              <a:spcBef>
                <a:spcPts val="0"/>
              </a:spcBef>
            </a:pPr>
            <a:r>
              <a:rPr lang="en-CA" dirty="0"/>
              <a:t>Refer to pages 5 &amp; 6 for general accessibility information that may apply.</a:t>
            </a:r>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10</a:t>
            </a:fld>
            <a:endParaRPr lang="fr-CA" dirty="0"/>
          </a:p>
        </p:txBody>
      </p:sp>
      <p:sp>
        <p:nvSpPr>
          <p:cNvPr id="6" name="Text Placeholder 5"/>
          <p:cNvSpPr>
            <a:spLocks noGrp="1"/>
          </p:cNvSpPr>
          <p:nvPr>
            <p:ph type="body" sz="half" idx="22"/>
          </p:nvPr>
        </p:nvSpPr>
        <p:spPr>
          <a:xfrm>
            <a:off x="838200" y="-5651"/>
            <a:ext cx="2966725" cy="959552"/>
          </a:xfrm>
          <a:solidFill>
            <a:srgbClr val="50C08B"/>
          </a:solidFill>
        </p:spPr>
        <p:txBody>
          <a:bodyPr>
            <a:normAutofit/>
          </a:bodyPr>
          <a:lstStyle/>
          <a:p>
            <a:pPr algn="ctr"/>
            <a:r>
              <a:rPr lang="en-US" sz="1800" dirty="0"/>
              <a:t>PRIMARY INDIVIDUAL OPEN</a:t>
            </a:r>
          </a:p>
        </p:txBody>
      </p:sp>
      <p:sp>
        <p:nvSpPr>
          <p:cNvPr id="7" name="Text Placeholder 6"/>
          <p:cNvSpPr>
            <a:spLocks noGrp="1"/>
          </p:cNvSpPr>
          <p:nvPr>
            <p:ph type="body" sz="half" idx="23"/>
          </p:nvPr>
        </p:nvSpPr>
        <p:spPr>
          <a:xfrm>
            <a:off x="3929449" y="0"/>
            <a:ext cx="7422764" cy="953901"/>
          </a:xfrm>
          <a:solidFill>
            <a:srgbClr val="50C08B">
              <a:alpha val="50196"/>
            </a:srgbClr>
          </a:solidFill>
        </p:spPr>
        <p:txBody>
          <a:bodyPr/>
          <a:lstStyle/>
          <a:p>
            <a:r>
              <a:rPr lang="en-US" sz="2400" dirty="0"/>
              <a:t>WORKSTATION</a:t>
            </a:r>
            <a:r>
              <a:rPr lang="en-US" dirty="0"/>
              <a:t> (continued)</a:t>
            </a:r>
            <a:endParaRPr lang="fr-CA" dirty="0"/>
          </a:p>
        </p:txBody>
      </p:sp>
      <p:sp>
        <p:nvSpPr>
          <p:cNvPr id="14"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21" name="Text Box 8"/>
          <p:cNvSpPr txBox="1">
            <a:spLocks noChangeArrowheads="1"/>
          </p:cNvSpPr>
          <p:nvPr/>
        </p:nvSpPr>
        <p:spPr bwMode="auto">
          <a:xfrm>
            <a:off x="804762" y="3609428"/>
            <a:ext cx="3124687" cy="28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ALTERNATE CONFIGURATION EXAMPLES: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Engineering drawing&#10;&#10;Description automatically generated">
            <a:extLst>
              <a:ext uri="{FF2B5EF4-FFF2-40B4-BE49-F238E27FC236}">
                <a16:creationId xmlns:a16="http://schemas.microsoft.com/office/drawing/2014/main" id="{45315A45-52F8-8A27-E29A-3051B0875C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662" t="24927" r="13281"/>
          <a:stretch/>
        </p:blipFill>
        <p:spPr>
          <a:xfrm>
            <a:off x="4785272" y="4121566"/>
            <a:ext cx="2395278" cy="2159107"/>
          </a:xfrm>
          <a:prstGeom prst="rect">
            <a:avLst/>
          </a:prstGeom>
        </p:spPr>
      </p:pic>
      <p:pic>
        <p:nvPicPr>
          <p:cNvPr id="15" name="Picture 14" descr="A picture containing table&#10;&#10;Description automatically generated">
            <a:extLst>
              <a:ext uri="{FF2B5EF4-FFF2-40B4-BE49-F238E27FC236}">
                <a16:creationId xmlns:a16="http://schemas.microsoft.com/office/drawing/2014/main" id="{3519D32D-1F5D-E353-C625-834DE18322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18" t="25263" r="9642"/>
          <a:stretch/>
        </p:blipFill>
        <p:spPr>
          <a:xfrm>
            <a:off x="7572308" y="3924620"/>
            <a:ext cx="3560913" cy="2668857"/>
          </a:xfrm>
          <a:prstGeom prst="rect">
            <a:avLst/>
          </a:prstGeom>
        </p:spPr>
      </p:pic>
      <p:pic>
        <p:nvPicPr>
          <p:cNvPr id="17" name="Picture 16" descr="Diagram, engineering drawing&#10;&#10;Description automatically generated">
            <a:extLst>
              <a:ext uri="{FF2B5EF4-FFF2-40B4-BE49-F238E27FC236}">
                <a16:creationId xmlns:a16="http://schemas.microsoft.com/office/drawing/2014/main" id="{08449549-F341-8169-C34F-E87F343C61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63" t="8419" b="3857"/>
          <a:stretch/>
        </p:blipFill>
        <p:spPr>
          <a:xfrm>
            <a:off x="952487" y="4234453"/>
            <a:ext cx="2976962" cy="2049190"/>
          </a:xfrm>
          <a:prstGeom prst="rect">
            <a:avLst/>
          </a:prstGeom>
        </p:spPr>
      </p:pic>
      <p:sp>
        <p:nvSpPr>
          <p:cNvPr id="4" name="Date Placeholder 3">
            <a:extLst>
              <a:ext uri="{FF2B5EF4-FFF2-40B4-BE49-F238E27FC236}">
                <a16:creationId xmlns:a16="http://schemas.microsoft.com/office/drawing/2014/main" id="{1E6620C7-BC79-56B4-B632-0BA2A4564D22}"/>
              </a:ext>
            </a:extLst>
          </p:cNvPr>
          <p:cNvSpPr>
            <a:spLocks noGrp="1"/>
          </p:cNvSpPr>
          <p:nvPr>
            <p:ph type="dt" sz="half" idx="10"/>
          </p:nvPr>
        </p:nvSpPr>
        <p:spPr>
          <a:xfrm>
            <a:off x="857654" y="6382511"/>
            <a:ext cx="1304365" cy="365125"/>
          </a:xfrm>
        </p:spPr>
        <p:txBody>
          <a:bodyPr/>
          <a:lstStyle/>
          <a:p>
            <a:fld id="{DE1505A5-7878-4F75-92E4-92C69399E842}" type="datetime1">
              <a:rPr lang="en-US" smtClean="0"/>
              <a:t>4/12/2024</a:t>
            </a:fld>
            <a:endParaRPr lang="fr-CA" dirty="0"/>
          </a:p>
        </p:txBody>
      </p:sp>
    </p:spTree>
    <p:extLst>
      <p:ext uri="{BB962C8B-B14F-4D97-AF65-F5344CB8AC3E}">
        <p14:creationId xmlns:p14="http://schemas.microsoft.com/office/powerpoint/2010/main" val="389004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81B320-300E-4159-A42B-6C3D22C81CA1}" type="slidenum">
              <a:rPr lang="fr-CA" smtClean="0"/>
              <a:pPr/>
              <a:t>11</a:t>
            </a:fld>
            <a:endParaRPr lang="fr-CA"/>
          </a:p>
        </p:txBody>
      </p:sp>
      <p:sp>
        <p:nvSpPr>
          <p:cNvPr id="7" name="Text Placeholder 6"/>
          <p:cNvSpPr>
            <a:spLocks noGrp="1"/>
          </p:cNvSpPr>
          <p:nvPr>
            <p:ph type="body" sz="half" idx="13"/>
          </p:nvPr>
        </p:nvSpPr>
        <p:spPr>
          <a:xfrm>
            <a:off x="838201" y="1068414"/>
            <a:ext cx="6357320" cy="953375"/>
          </a:xfrm>
        </p:spPr>
        <p:txBody>
          <a:bodyPr>
            <a:normAutofit fontScale="92500" lnSpcReduction="20000"/>
          </a:bodyPr>
          <a:lstStyle/>
          <a:p>
            <a:pPr>
              <a:spcBef>
                <a:spcPts val="0"/>
              </a:spcBef>
            </a:pPr>
            <a:r>
              <a:rPr lang="en-CA" sz="1300" b="1" dirty="0"/>
              <a:t>DESIGN: </a:t>
            </a:r>
          </a:p>
          <a:p>
            <a:pPr marL="171450" indent="-171450">
              <a:spcBef>
                <a:spcPts val="0"/>
              </a:spcBef>
              <a:buFont typeface="Arial" panose="020B0604020202020204" pitchFamily="34" charset="0"/>
              <a:buChar char="•"/>
            </a:pPr>
            <a:r>
              <a:rPr lang="en-CA" sz="1300" dirty="0"/>
              <a:t>Semi-enclosed furniture solution with work surface and privacy panels; </a:t>
            </a:r>
          </a:p>
          <a:p>
            <a:pPr marL="171450" indent="-171450">
              <a:spcBef>
                <a:spcPts val="0"/>
              </a:spcBef>
              <a:buFont typeface="Arial" panose="020B0604020202020204" pitchFamily="34" charset="0"/>
              <a:buChar char="•"/>
            </a:pPr>
            <a:r>
              <a:rPr lang="en-CA" sz="1300" dirty="0"/>
              <a:t>Include adjustable ergonomic task chair;</a:t>
            </a:r>
          </a:p>
          <a:p>
            <a:pPr marL="171450" indent="-171450">
              <a:spcBef>
                <a:spcPts val="0"/>
              </a:spcBef>
              <a:buFont typeface="Arial" panose="020B0604020202020204" pitchFamily="34" charset="0"/>
              <a:buChar char="•"/>
            </a:pPr>
            <a:r>
              <a:rPr lang="en-CA" sz="1300" dirty="0"/>
              <a:t>Optional task light;</a:t>
            </a:r>
          </a:p>
          <a:p>
            <a:pPr marL="171450" indent="-171450">
              <a:spcBef>
                <a:spcPts val="0"/>
              </a:spcBef>
              <a:buFont typeface="Arial" panose="020B0604020202020204" pitchFamily="34" charset="0"/>
              <a:buChar char="•"/>
            </a:pPr>
            <a:r>
              <a:rPr lang="en-CA" sz="1300" dirty="0"/>
              <a:t>Optional adjacent open storage or hooks can be included for bags or purses. </a:t>
            </a:r>
          </a:p>
          <a:p>
            <a:pPr marL="171450" indent="-171450">
              <a:spcBef>
                <a:spcPts val="0"/>
              </a:spcBef>
              <a:buFont typeface="Arial" panose="020B0604020202020204" pitchFamily="34" charset="0"/>
              <a:buChar char="•"/>
            </a:pPr>
            <a:r>
              <a:rPr lang="en-CA" sz="1300" dirty="0"/>
              <a:t>Provide power module at work surface</a:t>
            </a:r>
          </a:p>
          <a:p>
            <a:pPr marL="171450" indent="-171450">
              <a:spcBef>
                <a:spcPts val="0"/>
              </a:spcBef>
              <a:buFont typeface="Arial" panose="020B0604020202020204" pitchFamily="34" charset="0"/>
              <a:buChar char="•"/>
            </a:pPr>
            <a:endParaRPr lang="en-CA" dirty="0"/>
          </a:p>
          <a:p>
            <a:endParaRPr lang="en-CA" dirty="0"/>
          </a:p>
        </p:txBody>
      </p:sp>
      <p:sp>
        <p:nvSpPr>
          <p:cNvPr id="8" name="Text Placeholder 7"/>
          <p:cNvSpPr>
            <a:spLocks noGrp="1"/>
          </p:cNvSpPr>
          <p:nvPr>
            <p:ph type="body" sz="half" idx="22"/>
          </p:nvPr>
        </p:nvSpPr>
        <p:spPr>
          <a:xfrm>
            <a:off x="838200" y="-5652"/>
            <a:ext cx="2983200" cy="959027"/>
          </a:xfrm>
          <a:solidFill>
            <a:srgbClr val="50C08B"/>
          </a:solidFill>
        </p:spPr>
        <p:txBody>
          <a:bodyPr>
            <a:normAutofit/>
          </a:bodyPr>
          <a:lstStyle/>
          <a:p>
            <a:pPr algn="ctr"/>
            <a:r>
              <a:rPr lang="en-US" sz="1800" dirty="0"/>
              <a:t>PRIMARY INDIVIDUAL OPEN</a:t>
            </a:r>
          </a:p>
        </p:txBody>
      </p:sp>
      <p:sp>
        <p:nvSpPr>
          <p:cNvPr id="9" name="Text Placeholder 8"/>
          <p:cNvSpPr>
            <a:spLocks noGrp="1"/>
          </p:cNvSpPr>
          <p:nvPr>
            <p:ph type="body" sz="half" idx="24"/>
          </p:nvPr>
        </p:nvSpPr>
        <p:spPr>
          <a:xfrm>
            <a:off x="7324825" y="1080903"/>
            <a:ext cx="4027387" cy="5090713"/>
          </a:xfrm>
        </p:spPr>
        <p:txBody>
          <a:bodyPr>
            <a:normAutofit/>
          </a:bodyPr>
          <a:lstStyle/>
          <a:p>
            <a:r>
              <a:rPr lang="en-US" b="1" dirty="0"/>
              <a:t>OCCUPANTS: 1</a:t>
            </a:r>
          </a:p>
          <a:p>
            <a:r>
              <a:rPr lang="en-US" b="1" dirty="0"/>
              <a:t>VISUAL PRIVACY: Low - Medium</a:t>
            </a:r>
          </a:p>
          <a:p>
            <a:r>
              <a:rPr lang="en-US" b="1" dirty="0"/>
              <a:t>ACOUSTIC PRIVACY: Low </a:t>
            </a:r>
          </a:p>
          <a:p>
            <a:r>
              <a:rPr lang="en-US" b="1" dirty="0"/>
              <a:t>AVERAGE SIZE: 2.5m²</a:t>
            </a:r>
          </a:p>
          <a:p>
            <a:r>
              <a:rPr lang="en-US" b="1" dirty="0"/>
              <a:t>TECHNOLOGY:</a:t>
            </a:r>
          </a:p>
          <a:p>
            <a:pPr marL="171450" indent="-171450">
              <a:spcBef>
                <a:spcPts val="0"/>
              </a:spcBef>
              <a:buFont typeface="Arial" panose="020B0604020202020204" pitchFamily="34" charset="0"/>
              <a:buChar char="•"/>
            </a:pPr>
            <a:r>
              <a:rPr lang="en-CA" dirty="0"/>
              <a:t>Bring-Your-Own-Device </a:t>
            </a:r>
            <a:r>
              <a:rPr lang="en-CA" dirty="0" err="1"/>
              <a:t>workpoint</a:t>
            </a:r>
            <a:endParaRPr lang="en-CA" dirty="0"/>
          </a:p>
          <a:p>
            <a:pPr marL="171450" indent="-171450">
              <a:spcBef>
                <a:spcPts val="0"/>
              </a:spcBef>
              <a:buFont typeface="Arial" panose="020B0604020202020204" pitchFamily="34" charset="0"/>
              <a:buChar char="•"/>
            </a:pPr>
            <a:r>
              <a:rPr lang="en-CA" dirty="0"/>
              <a:t>For additional workstation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a:spcBef>
                <a:spcPts val="0"/>
              </a:spcBef>
            </a:pPr>
            <a:endParaRPr lang="en-US" dirty="0"/>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Allow for one (1) circuit per five (5) Work Pods or other workspaces with similar Electrical Profile;</a:t>
            </a:r>
          </a:p>
          <a:p>
            <a:pPr marL="171450" indent="-171450">
              <a:spcBef>
                <a:spcPts val="0"/>
              </a:spcBef>
              <a:buFont typeface="Arial" panose="020B0604020202020204" pitchFamily="34" charset="0"/>
              <a:buChar char="•"/>
            </a:pPr>
            <a:r>
              <a:rPr lang="en-CA" dirty="0"/>
              <a:t>Equip work surface with one (1) USB double outlet for connectivity;</a:t>
            </a:r>
          </a:p>
          <a:p>
            <a:pPr marL="171450" indent="-171450">
              <a:spcBef>
                <a:spcPts val="0"/>
              </a:spcBef>
              <a:buFont typeface="Arial" panose="020B0604020202020204" pitchFamily="34" charset="0"/>
              <a:buChar char="•"/>
            </a:pPr>
            <a:r>
              <a:rPr lang="en-CA" dirty="0"/>
              <a:t>Optional: Provide one (1) additional duplex receptacle per Work Pod</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dirty="0"/>
          </a:p>
        </p:txBody>
      </p:sp>
      <p:sp>
        <p:nvSpPr>
          <p:cNvPr id="10" name="Text Placeholder 9"/>
          <p:cNvSpPr>
            <a:spLocks noGrp="1"/>
          </p:cNvSpPr>
          <p:nvPr>
            <p:ph type="body" sz="half" idx="23"/>
          </p:nvPr>
        </p:nvSpPr>
        <p:spPr>
          <a:xfrm>
            <a:off x="3945924" y="0"/>
            <a:ext cx="7406289" cy="953375"/>
          </a:xfrm>
          <a:solidFill>
            <a:srgbClr val="50C08B">
              <a:alpha val="50196"/>
            </a:srgbClr>
          </a:solidFill>
        </p:spPr>
        <p:txBody>
          <a:bodyPr>
            <a:normAutofit/>
          </a:bodyPr>
          <a:lstStyle/>
          <a:p>
            <a:r>
              <a:rPr lang="en-US" sz="2400" dirty="0"/>
              <a:t>WORK POD</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435" y="2244866"/>
            <a:ext cx="110241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12" name="Picture 11">
            <a:extLst>
              <a:ext uri="{FF2B5EF4-FFF2-40B4-BE49-F238E27FC236}">
                <a16:creationId xmlns:a16="http://schemas.microsoft.com/office/drawing/2014/main" id="{4BC834DA-E786-5C61-D51D-44D744C400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62" t="23626" r="24071" b="10009"/>
          <a:stretch/>
        </p:blipFill>
        <p:spPr>
          <a:xfrm>
            <a:off x="5678905" y="4827985"/>
            <a:ext cx="1581268" cy="1343631"/>
          </a:xfrm>
          <a:prstGeom prst="rect">
            <a:avLst/>
          </a:prstGeom>
        </p:spPr>
      </p:pic>
      <p:pic>
        <p:nvPicPr>
          <p:cNvPr id="15" name="Picture 14" descr="A picture containing text, worktable&#10;&#10;Description automatically generated">
            <a:extLst>
              <a:ext uri="{FF2B5EF4-FFF2-40B4-BE49-F238E27FC236}">
                <a16:creationId xmlns:a16="http://schemas.microsoft.com/office/drawing/2014/main" id="{84F6CD8F-EEC4-F5F8-C82A-41983E46C540}"/>
              </a:ext>
            </a:extLst>
          </p:cNvPr>
          <p:cNvPicPr>
            <a:picLocks noChangeAspect="1"/>
          </p:cNvPicPr>
          <p:nvPr/>
        </p:nvPicPr>
        <p:blipFill rotWithShape="1">
          <a:blip r:embed="rId5">
            <a:extLst>
              <a:ext uri="{28A0092B-C50C-407E-A947-70E740481C1C}">
                <a14:useLocalDpi xmlns:a14="http://schemas.microsoft.com/office/drawing/2010/main" val="0"/>
              </a:ext>
            </a:extLst>
          </a:blip>
          <a:srcRect l="29889" t="10009" r="13826"/>
          <a:stretch/>
        </p:blipFill>
        <p:spPr>
          <a:xfrm>
            <a:off x="1344896" y="2325491"/>
            <a:ext cx="4027387" cy="3715565"/>
          </a:xfrm>
          <a:prstGeom prst="rect">
            <a:avLst/>
          </a:prstGeom>
        </p:spPr>
      </p:pic>
      <p:sp>
        <p:nvSpPr>
          <p:cNvPr id="2" name="Date Placeholder 3">
            <a:extLst>
              <a:ext uri="{FF2B5EF4-FFF2-40B4-BE49-F238E27FC236}">
                <a16:creationId xmlns:a16="http://schemas.microsoft.com/office/drawing/2014/main" id="{01CFE219-242C-7C72-BF60-9CCAC1087FD1}"/>
              </a:ext>
            </a:extLst>
          </p:cNvPr>
          <p:cNvSpPr>
            <a:spLocks noGrp="1"/>
          </p:cNvSpPr>
          <p:nvPr>
            <p:ph type="dt" sz="half" idx="10"/>
          </p:nvPr>
        </p:nvSpPr>
        <p:spPr>
          <a:xfrm>
            <a:off x="857654" y="6382511"/>
            <a:ext cx="1304365" cy="365125"/>
          </a:xfrm>
        </p:spPr>
        <p:txBody>
          <a:bodyPr/>
          <a:lstStyle/>
          <a:p>
            <a:fld id="{5B78141F-DA21-432D-AD3C-C44A382B9412}" type="datetime1">
              <a:rPr lang="en-US" smtClean="0"/>
              <a:t>4/12/2024</a:t>
            </a:fld>
            <a:endParaRPr lang="fr-CA" dirty="0"/>
          </a:p>
        </p:txBody>
      </p:sp>
    </p:spTree>
    <p:extLst>
      <p:ext uri="{BB962C8B-B14F-4D97-AF65-F5344CB8AC3E}">
        <p14:creationId xmlns:p14="http://schemas.microsoft.com/office/powerpoint/2010/main" val="278648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06053"/>
            <a:ext cx="10514012" cy="1172645"/>
          </a:xfrm>
        </p:spPr>
        <p:txBody>
          <a:bodyPr>
            <a:normAutofit fontScale="92500" lnSpcReduction="20000"/>
          </a:bodyPr>
          <a:lstStyle/>
          <a:p>
            <a:pPr marL="0" indent="0">
              <a:buNone/>
            </a:pPr>
            <a:r>
              <a:rPr lang="en-CA" sz="1300" b="1" dirty="0"/>
              <a:t>INTERIOR ARCHITECTURE:</a:t>
            </a:r>
          </a:p>
          <a:p>
            <a:pPr>
              <a:spcBef>
                <a:spcPts val="0"/>
              </a:spcBef>
            </a:pPr>
            <a:r>
              <a:rPr lang="en-CA" sz="1300" dirty="0"/>
              <a:t>Consider implementing architectural elements such as wall-mounted panels or room separators to delineate space and manage sightlines. These features can also serve as sound absorbers, aiding in the establishment of distinct acoustic environments.</a:t>
            </a:r>
          </a:p>
          <a:p>
            <a:pPr>
              <a:spcBef>
                <a:spcPts val="0"/>
              </a:spcBef>
            </a:pPr>
            <a:endParaRPr lang="en-CA" sz="1300" dirty="0"/>
          </a:p>
          <a:p>
            <a:pPr marL="0" indent="0">
              <a:spcBef>
                <a:spcPts val="0"/>
              </a:spcBef>
              <a:buNone/>
            </a:pPr>
            <a:r>
              <a:rPr lang="en-CA" sz="1300" b="1" dirty="0"/>
              <a:t>ACCESSIBILITY: </a:t>
            </a:r>
          </a:p>
          <a:p>
            <a:pPr>
              <a:spcBef>
                <a:spcPts val="0"/>
              </a:spcBef>
            </a:pPr>
            <a:r>
              <a:rPr lang="en-CA" sz="1300" dirty="0"/>
              <a:t>Offer a choice of work pod types to provide user choice. i.e. Ensure that some are accessible to wheeled mobility device users and include a turning diameter; others may maximize visual and acoustic privacy.</a:t>
            </a:r>
          </a:p>
          <a:p>
            <a:pPr>
              <a:spcBef>
                <a:spcPts val="0"/>
              </a:spcBef>
            </a:pPr>
            <a:r>
              <a:rPr lang="en-CA" sz="1300" dirty="0"/>
              <a:t>Refer to pages 5 &amp; 6 for general accessibility information that may apply.</a:t>
            </a:r>
          </a:p>
          <a:p>
            <a:pPr marL="0" indent="0">
              <a:spcBef>
                <a:spcPts val="0"/>
              </a:spcBef>
              <a:buNone/>
            </a:pPr>
            <a:endParaRPr lang="en-CA" sz="1300" dirty="0"/>
          </a:p>
          <a:p>
            <a:pPr marL="0" indent="0">
              <a:buNone/>
            </a:pPr>
            <a:endParaRPr lang="fr-CA" dirty="0"/>
          </a:p>
          <a:p>
            <a:pPr marL="0" indent="0">
              <a:buNone/>
            </a:pPr>
            <a:endParaRPr lang="fr-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12</a:t>
            </a:fld>
            <a:endParaRPr lang="fr-CA" dirty="0"/>
          </a:p>
        </p:txBody>
      </p:sp>
      <p:sp>
        <p:nvSpPr>
          <p:cNvPr id="6" name="Text Placeholder 5"/>
          <p:cNvSpPr>
            <a:spLocks noGrp="1"/>
          </p:cNvSpPr>
          <p:nvPr>
            <p:ph type="body" sz="half" idx="22"/>
          </p:nvPr>
        </p:nvSpPr>
        <p:spPr>
          <a:xfrm>
            <a:off x="838200" y="-5652"/>
            <a:ext cx="2966724" cy="959553"/>
          </a:xfrm>
          <a:solidFill>
            <a:srgbClr val="50C08B"/>
          </a:solidFill>
        </p:spPr>
        <p:txBody>
          <a:bodyPr>
            <a:normAutofit/>
          </a:bodyPr>
          <a:lstStyle/>
          <a:p>
            <a:pPr algn="ctr"/>
            <a:r>
              <a:rPr lang="en-US" sz="1800" dirty="0"/>
              <a:t>PRIMARY INDIVIDUAL OPEN</a:t>
            </a:r>
          </a:p>
        </p:txBody>
      </p:sp>
      <p:sp>
        <p:nvSpPr>
          <p:cNvPr id="7" name="Text Placeholder 6"/>
          <p:cNvSpPr>
            <a:spLocks noGrp="1"/>
          </p:cNvSpPr>
          <p:nvPr>
            <p:ph type="body" sz="half" idx="23"/>
          </p:nvPr>
        </p:nvSpPr>
        <p:spPr>
          <a:xfrm>
            <a:off x="3929449" y="-5650"/>
            <a:ext cx="7422763" cy="959551"/>
          </a:xfrm>
          <a:solidFill>
            <a:srgbClr val="50C08B">
              <a:alpha val="50196"/>
            </a:srgbClr>
          </a:solidFill>
        </p:spPr>
        <p:txBody>
          <a:bodyPr>
            <a:normAutofit/>
          </a:bodyPr>
          <a:lstStyle/>
          <a:p>
            <a:r>
              <a:rPr lang="en-US" sz="2400" dirty="0"/>
              <a:t>WORK POD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2278698"/>
            <a:ext cx="2966723"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kumimoji="0" lang="en-US" altLang="en-US" sz="1200" b="0" i="0" u="none" strike="noStrike" cap="none" normalizeH="0" baseline="0" dirty="0">
                <a:ln>
                  <a:noFill/>
                </a:ln>
                <a:solidFill>
                  <a:srgbClr val="000000"/>
                </a:solidFill>
                <a:effectLst/>
                <a:latin typeface="Tw Cen MT" panose="020B0602020104020603" pitchFamily="34" charset="0"/>
              </a:rPr>
              <a:t>ALTERNATE CONFIGURATION EXAMPLES </a:t>
            </a:r>
            <a:r>
              <a:rPr lang="en-US" altLang="en-US" sz="1200" dirty="0">
                <a:latin typeface="Tw Cen MT" panose="020B0602020104020603" pitchFamily="34" charset="0"/>
              </a:rPr>
              <a:t>:</a:t>
            </a:r>
            <a:endParaRPr lang="en-US" altLang="en-US" dirty="0">
              <a:latin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E1F76BDF-3AA4-FC46-9762-2888D0730698}"/>
              </a:ext>
            </a:extLst>
          </p:cNvPr>
          <p:cNvPicPr>
            <a:picLocks noChangeAspect="1"/>
          </p:cNvPicPr>
          <p:nvPr/>
        </p:nvPicPr>
        <p:blipFill rotWithShape="1">
          <a:blip r:embed="rId2">
            <a:extLst>
              <a:ext uri="{28A0092B-C50C-407E-A947-70E740481C1C}">
                <a14:useLocalDpi xmlns:a14="http://schemas.microsoft.com/office/drawing/2010/main" val="0"/>
              </a:ext>
            </a:extLst>
          </a:blip>
          <a:srcRect l="36934" t="9689" r="10338" b="8194"/>
          <a:stretch/>
        </p:blipFill>
        <p:spPr>
          <a:xfrm>
            <a:off x="2463413" y="3000181"/>
            <a:ext cx="3414469" cy="3068381"/>
          </a:xfrm>
          <a:prstGeom prst="rect">
            <a:avLst/>
          </a:prstGeom>
        </p:spPr>
      </p:pic>
      <p:pic>
        <p:nvPicPr>
          <p:cNvPr id="13" name="Picture 12">
            <a:extLst>
              <a:ext uri="{FF2B5EF4-FFF2-40B4-BE49-F238E27FC236}">
                <a16:creationId xmlns:a16="http://schemas.microsoft.com/office/drawing/2014/main" id="{64DE04C0-A30C-92F3-732A-86A045550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09" t="7256" r="12822"/>
          <a:stretch/>
        </p:blipFill>
        <p:spPr>
          <a:xfrm>
            <a:off x="6629108" y="2771611"/>
            <a:ext cx="3059999" cy="3296951"/>
          </a:xfrm>
          <a:prstGeom prst="rect">
            <a:avLst/>
          </a:prstGeom>
        </p:spPr>
      </p:pic>
      <p:sp>
        <p:nvSpPr>
          <p:cNvPr id="4" name="Date Placeholder 3">
            <a:extLst>
              <a:ext uri="{FF2B5EF4-FFF2-40B4-BE49-F238E27FC236}">
                <a16:creationId xmlns:a16="http://schemas.microsoft.com/office/drawing/2014/main" id="{E37E7A65-7678-1949-97EB-DE4DFCF9AE09}"/>
              </a:ext>
            </a:extLst>
          </p:cNvPr>
          <p:cNvSpPr>
            <a:spLocks noGrp="1"/>
          </p:cNvSpPr>
          <p:nvPr>
            <p:ph type="dt" sz="half" idx="10"/>
          </p:nvPr>
        </p:nvSpPr>
        <p:spPr>
          <a:xfrm>
            <a:off x="857654" y="6382511"/>
            <a:ext cx="1304365" cy="365125"/>
          </a:xfrm>
        </p:spPr>
        <p:txBody>
          <a:bodyPr/>
          <a:lstStyle/>
          <a:p>
            <a:fld id="{60A99612-59FE-44AA-B52E-A32B1988ECF2}" type="datetime1">
              <a:rPr lang="en-US" smtClean="0"/>
              <a:t>4/12/2024</a:t>
            </a:fld>
            <a:endParaRPr lang="fr-CA" dirty="0"/>
          </a:p>
        </p:txBody>
      </p:sp>
    </p:spTree>
    <p:extLst>
      <p:ext uri="{BB962C8B-B14F-4D97-AF65-F5344CB8AC3E}">
        <p14:creationId xmlns:p14="http://schemas.microsoft.com/office/powerpoint/2010/main" val="287717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A drawing of a room with a desk and a computer&#10;&#10;Description automatically generated">
            <a:extLst>
              <a:ext uri="{FF2B5EF4-FFF2-40B4-BE49-F238E27FC236}">
                <a16:creationId xmlns:a16="http://schemas.microsoft.com/office/drawing/2014/main" id="{8F0D95E8-30F3-008E-94F2-367DF4192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870" y="3159431"/>
            <a:ext cx="3929920" cy="3112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2"/>
          </p:nvPr>
        </p:nvSpPr>
        <p:spPr>
          <a:xfrm>
            <a:off x="838200" y="1087395"/>
            <a:ext cx="6448124" cy="1651359"/>
          </a:xfrm>
        </p:spPr>
        <p:txBody>
          <a:bodyPr>
            <a:normAutofit fontScale="92500" lnSpcReduction="20000"/>
          </a:bodyPr>
          <a:lstStyle/>
          <a:p>
            <a:pPr>
              <a:spcBef>
                <a:spcPts val="0"/>
              </a:spcBef>
            </a:pPr>
            <a:r>
              <a:rPr lang="en-CA" b="1" dirty="0"/>
              <a:t>DESIGN: </a:t>
            </a:r>
          </a:p>
          <a:p>
            <a:pPr marL="171450" indent="-171450">
              <a:spcBef>
                <a:spcPts val="0"/>
              </a:spcBef>
              <a:buFont typeface="Arial" panose="020B0604020202020204" pitchFamily="34" charset="0"/>
              <a:buChar char="•"/>
            </a:pPr>
            <a:r>
              <a:rPr lang="en-CA" dirty="0"/>
              <a:t>Enclosed room with demountable and/or drywall partitions;</a:t>
            </a:r>
          </a:p>
          <a:p>
            <a:pPr marL="171450" indent="-171450">
              <a:spcBef>
                <a:spcPts val="0"/>
              </a:spcBef>
              <a:buFont typeface="Arial" panose="020B0604020202020204" pitchFamily="34" charset="0"/>
              <a:buChar char="•"/>
            </a:pPr>
            <a:r>
              <a:rPr lang="en-CA" dirty="0"/>
              <a:t>Any surface with monitor(s) to be at least 762mm (30”) deep to allow for use of monitor arm(s);</a:t>
            </a:r>
          </a:p>
          <a:p>
            <a:pPr marL="171450" indent="-171450">
              <a:spcBef>
                <a:spcPts val="0"/>
              </a:spcBef>
              <a:buFont typeface="Arial" panose="020B0604020202020204" pitchFamily="34" charset="0"/>
              <a:buChar char="•"/>
            </a:pPr>
            <a:r>
              <a:rPr lang="en-CA" dirty="0"/>
              <a:t>Always confirm compatibility between monitors, monitor arms and worksurface size;</a:t>
            </a:r>
          </a:p>
          <a:p>
            <a:pPr marL="171450" indent="-171450">
              <a:spcBef>
                <a:spcPts val="0"/>
              </a:spcBef>
              <a:buFont typeface="Arial" panose="020B0604020202020204" pitchFamily="34" charset="0"/>
              <a:buChar char="•"/>
            </a:pPr>
            <a:r>
              <a:rPr lang="en-CA" dirty="0"/>
              <a:t>Consider sliding door to optimize space;</a:t>
            </a:r>
          </a:p>
          <a:p>
            <a:pPr marL="171450" indent="-171450">
              <a:spcBef>
                <a:spcPts val="0"/>
              </a:spcBef>
              <a:buFont typeface="Arial" panose="020B0604020202020204" pitchFamily="34" charset="0"/>
              <a:buChar char="•"/>
            </a:pPr>
            <a:r>
              <a:rPr lang="en-CA" dirty="0"/>
              <a:t>Glazing on at least one wall to allow light penetration (privacy film to be applied in accordance with applicable codes and standards) only if high acoustical privacy is not required;</a:t>
            </a:r>
          </a:p>
          <a:p>
            <a:pPr marL="171450" indent="-171450">
              <a:spcBef>
                <a:spcPts val="0"/>
              </a:spcBef>
              <a:buFont typeface="Arial" panose="020B0604020202020204" pitchFamily="34" charset="0"/>
              <a:buChar char="•"/>
            </a:pPr>
            <a:r>
              <a:rPr lang="en-CA" dirty="0"/>
              <a:t>Prioritize a work surface that can be adjusted in height and allows for both sitting and standing positions;</a:t>
            </a:r>
          </a:p>
          <a:p>
            <a:pPr marL="171450" indent="-171450">
              <a:spcBef>
                <a:spcPts val="0"/>
              </a:spcBef>
              <a:buFont typeface="Arial" panose="020B0604020202020204" pitchFamily="34" charset="0"/>
              <a:buChar char="•"/>
            </a:pPr>
            <a:r>
              <a:rPr lang="en-CA" dirty="0"/>
              <a:t>Include a task chair that can be adjusted ergonomically for comfort and support;</a:t>
            </a:r>
          </a:p>
          <a:p>
            <a:pPr marL="171450" indent="-171450">
              <a:spcBef>
                <a:spcPts val="0"/>
              </a:spcBef>
              <a:buFont typeface="Arial" panose="020B0604020202020204" pitchFamily="34" charset="0"/>
              <a:buChar char="•"/>
            </a:pPr>
            <a:r>
              <a:rPr lang="en-CA" dirty="0"/>
              <a:t>Provide secondary seating if space allows;</a:t>
            </a:r>
          </a:p>
          <a:p>
            <a:pPr marL="171450" indent="-171450">
              <a:spcBef>
                <a:spcPts val="0"/>
              </a:spcBef>
              <a:buFont typeface="Arial" panose="020B0604020202020204" pitchFamily="34" charset="0"/>
              <a:buChar char="•"/>
            </a:pPr>
            <a:r>
              <a:rPr lang="en-CA" dirty="0"/>
              <a:t>Include writable surface on minimum of one wall;</a:t>
            </a:r>
          </a:p>
          <a:p>
            <a:pPr marL="171450" indent="-171450">
              <a:spcBef>
                <a:spcPts val="0"/>
              </a:spcBef>
              <a:buFont typeface="Arial" panose="020B0604020202020204" pitchFamily="34" charset="0"/>
              <a:buChar char="•"/>
            </a:pPr>
            <a:r>
              <a:rPr lang="en-CA" dirty="0"/>
              <a:t>Provide power modules at work surface.  </a:t>
            </a:r>
          </a:p>
          <a:p>
            <a:pPr marL="171450" indent="-171450">
              <a:spcBef>
                <a:spcPts val="0"/>
              </a:spcBef>
              <a:buFont typeface="Arial" panose="020B0604020202020204" pitchFamily="34" charset="0"/>
              <a:buChar char="•"/>
            </a:pPr>
            <a:endParaRPr lang="en-CA" dirty="0"/>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13</a:t>
            </a:fld>
            <a:endParaRPr lang="fr-CA" dirty="0"/>
          </a:p>
        </p:txBody>
      </p:sp>
      <p:sp>
        <p:nvSpPr>
          <p:cNvPr id="8" name="Text Placeholder 7"/>
          <p:cNvSpPr>
            <a:spLocks noGrp="1"/>
          </p:cNvSpPr>
          <p:nvPr>
            <p:ph type="body" sz="half" idx="22"/>
          </p:nvPr>
        </p:nvSpPr>
        <p:spPr>
          <a:xfrm>
            <a:off x="838200" y="-5651"/>
            <a:ext cx="2898300" cy="959553"/>
          </a:xfrm>
          <a:solidFill>
            <a:srgbClr val="8689AF"/>
          </a:solidFill>
        </p:spPr>
        <p:txBody>
          <a:bodyPr>
            <a:normAutofit/>
          </a:bodyPr>
          <a:lstStyle/>
          <a:p>
            <a:pPr algn="ctr"/>
            <a:r>
              <a:rPr lang="en-US" sz="1800" dirty="0"/>
              <a:t>PRIMARY INDIVIDUAL ENCLOSED</a:t>
            </a:r>
          </a:p>
        </p:txBody>
      </p:sp>
      <p:sp>
        <p:nvSpPr>
          <p:cNvPr id="9" name="Text Placeholder 8"/>
          <p:cNvSpPr>
            <a:spLocks noGrp="1"/>
          </p:cNvSpPr>
          <p:nvPr>
            <p:ph type="body" sz="half" idx="24"/>
          </p:nvPr>
        </p:nvSpPr>
        <p:spPr>
          <a:xfrm>
            <a:off x="7422292" y="1087395"/>
            <a:ext cx="3929920" cy="5071732"/>
          </a:xfrm>
        </p:spPr>
        <p:txBody>
          <a:bodyPr>
            <a:normAutofit fontScale="92500" lnSpcReduction="20000"/>
          </a:bodyPr>
          <a:lstStyle/>
          <a:p>
            <a:r>
              <a:rPr lang="en-CA" b="1" dirty="0"/>
              <a:t>OCCUPANTS: 1-2</a:t>
            </a:r>
          </a:p>
          <a:p>
            <a:r>
              <a:rPr lang="en-CA" b="1" dirty="0"/>
              <a:t>VISUAL PRIVACY: Medium-High </a:t>
            </a:r>
          </a:p>
          <a:p>
            <a:r>
              <a:rPr lang="en-CA" b="1" dirty="0"/>
              <a:t>ACOUSTIC PRIVACY: Medium (Target: STC 45)</a:t>
            </a:r>
          </a:p>
          <a:p>
            <a:r>
              <a:rPr lang="en-CA" b="1" dirty="0"/>
              <a:t>AVERAGE SIZE: 7.5m²</a:t>
            </a:r>
          </a:p>
          <a:p>
            <a:r>
              <a:rPr lang="en-CA" b="1" dirty="0"/>
              <a:t>TECHNOLOGY:</a:t>
            </a:r>
          </a:p>
          <a:p>
            <a:pPr marL="171450" indent="-171450">
              <a:spcBef>
                <a:spcPts val="0"/>
              </a:spcBef>
              <a:buFont typeface="Arial" panose="020B0604020202020204" pitchFamily="34" charset="0"/>
              <a:buChar char="•"/>
            </a:pPr>
            <a:r>
              <a:rPr lang="en-CA" dirty="0"/>
              <a:t>Bring-Your-Own-Device </a:t>
            </a:r>
            <a:r>
              <a:rPr lang="en-CA" dirty="0" err="1"/>
              <a:t>workpoint</a:t>
            </a:r>
            <a:r>
              <a:rPr lang="en-CA" dirty="0"/>
              <a:t>;</a:t>
            </a:r>
          </a:p>
          <a:p>
            <a:pPr marL="171450" indent="-171450">
              <a:spcBef>
                <a:spcPts val="0"/>
              </a:spcBef>
              <a:buFont typeface="Arial" panose="020B0604020202020204" pitchFamily="34" charset="0"/>
              <a:buChar char="•"/>
            </a:pPr>
            <a:r>
              <a:rPr lang="en-CA" dirty="0"/>
              <a:t>For additional workstation technology requirements, please refer to the </a:t>
            </a:r>
            <a:r>
              <a:rPr lang="en-CA" dirty="0" err="1">
                <a:hlinkClick r:id="rId4"/>
              </a:rPr>
              <a:t>GCworkplace</a:t>
            </a:r>
            <a:r>
              <a:rPr lang="en-CA" dirty="0">
                <a:hlinkClick r:id="rId4"/>
              </a:rPr>
              <a:t> </a:t>
            </a:r>
            <a:r>
              <a:rPr lang="en-CA" dirty="0" err="1">
                <a:hlinkClick r:id="rId4"/>
              </a:rPr>
              <a:t>Workpoint</a:t>
            </a:r>
            <a:r>
              <a:rPr lang="en-CA" dirty="0">
                <a:hlinkClick r:id="rId4"/>
              </a:rPr>
              <a:t> IT Requirement. </a:t>
            </a:r>
            <a:endParaRPr lang="en-CA" dirty="0"/>
          </a:p>
          <a:p>
            <a:pPr>
              <a:spcBef>
                <a:spcPts val="0"/>
              </a:spcBef>
            </a:pPr>
            <a:endParaRPr lang="en-CA" dirty="0"/>
          </a:p>
          <a:p>
            <a:pPr>
              <a:spcBef>
                <a:spcPts val="0"/>
              </a:spcBef>
            </a:pPr>
            <a:endParaRPr lang="en-CA" b="1" dirty="0"/>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Provide power module(s) to be mounted at the front side of the work surface for accessibility with simplex outlets and a minimum of one (1) double USB outlet for connectivity; </a:t>
            </a:r>
          </a:p>
          <a:p>
            <a:pPr marL="171450" indent="-171450">
              <a:spcBef>
                <a:spcPts val="0"/>
              </a:spcBef>
              <a:buFont typeface="Arial" panose="020B0604020202020204" pitchFamily="34" charset="0"/>
              <a:buChar char="•"/>
            </a:pPr>
            <a:r>
              <a:rPr lang="en-CA" dirty="0"/>
              <a:t>Provide one (1) power module to be undermounted at back of work surface. Power module comes with 5 simplex outlets. </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one (1) circuit per four (4) Focus Rooms; </a:t>
            </a:r>
          </a:p>
          <a:p>
            <a:pPr marL="171450" indent="-171450">
              <a:spcBef>
                <a:spcPts val="0"/>
              </a:spcBef>
              <a:buFont typeface="Arial" panose="020B0604020202020204" pitchFamily="34" charset="0"/>
              <a:buChar char="•"/>
            </a:pPr>
            <a:r>
              <a:rPr lang="en-CA" dirty="0"/>
              <a:t>Equip room walls with a maximum of two (2) standard electrical duplex;</a:t>
            </a:r>
          </a:p>
          <a:p>
            <a:pPr marL="171450" indent="-171450">
              <a:spcBef>
                <a:spcPts val="0"/>
              </a:spcBef>
              <a:buFont typeface="Arial" panose="020B0604020202020204" pitchFamily="34" charset="0"/>
              <a:buChar char="•"/>
            </a:pPr>
            <a:r>
              <a:rPr lang="en-CA" dirty="0"/>
              <a:t>Consider removal of base building lighting and replace with dimmable accent lighting with controls for user adjustability or rewiring existing light fixture.</a:t>
            </a:r>
          </a:p>
          <a:p>
            <a:pPr marL="171450" indent="-171450">
              <a:spcBef>
                <a:spcPts val="0"/>
              </a:spcBef>
              <a:buFont typeface="Arial" panose="020B0604020202020204" pitchFamily="34" charset="0"/>
              <a:buChar char="•"/>
            </a:pPr>
            <a:r>
              <a:rPr lang="en-CA" dirty="0"/>
              <a:t>Provide Image/voice/data outlet per Focus Room (if required by client- to be assessed on a project by project basis);</a:t>
            </a:r>
          </a:p>
          <a:p>
            <a:pPr marL="171450" indent="-171450">
              <a:spcBef>
                <a:spcPts val="0"/>
              </a:spcBef>
              <a:buFont typeface="Arial" panose="020B0604020202020204" pitchFamily="34" charset="0"/>
              <a:buChar char="•"/>
            </a:pPr>
            <a:endParaRPr lang="en-CA" b="1" dirty="0"/>
          </a:p>
          <a:p>
            <a:pPr>
              <a:spcBef>
                <a:spcPts val="0"/>
              </a:spcBef>
            </a:pPr>
            <a:r>
              <a:rPr lang="en-CA" b="1" dirty="0"/>
              <a:t>MECHANICAL &amp; INTERIOR ARCHITECTURE:</a:t>
            </a:r>
          </a:p>
          <a:p>
            <a:pPr marL="171450" indent="-171450">
              <a:spcBef>
                <a:spcPts val="0"/>
              </a:spcBef>
              <a:buFont typeface="Arial" panose="020B0604020202020204" pitchFamily="34" charset="0"/>
              <a:buChar char="•"/>
            </a:pPr>
            <a:r>
              <a:rPr lang="en-CA" dirty="0"/>
              <a:t>Refer to General Specifications and Open Office Areas on pages 3 &amp; 4.</a:t>
            </a:r>
          </a:p>
          <a:p>
            <a:pPr marL="171450" indent="-171450">
              <a:spcBef>
                <a:spcPts val="0"/>
              </a:spcBef>
              <a:buFont typeface="Arial" panose="020B0604020202020204" pitchFamily="34" charset="0"/>
              <a:buChar char="•"/>
            </a:pPr>
            <a:endParaRPr lang="en-CA" dirty="0"/>
          </a:p>
          <a:p>
            <a:pPr>
              <a:spcBef>
                <a:spcPts val="0"/>
              </a:spcBef>
            </a:pPr>
            <a:r>
              <a:rPr lang="en-CA" b="1" dirty="0"/>
              <a:t>ACCESSIBILITY:</a:t>
            </a:r>
          </a:p>
          <a:p>
            <a:pPr marL="171450" indent="-171450">
              <a:spcBef>
                <a:spcPts val="0"/>
              </a:spcBef>
              <a:buFont typeface="Arial" panose="020B0604020202020204" pitchFamily="34" charset="0"/>
              <a:buChar char="•"/>
            </a:pPr>
            <a:r>
              <a:rPr lang="en-CA" dirty="0"/>
              <a:t>Refer to pages 5 &amp; 6 for general accessibility information that may apply.</a:t>
            </a:r>
          </a:p>
          <a:p>
            <a:pPr>
              <a:spcBef>
                <a:spcPts val="0"/>
              </a:spcBef>
            </a:pPr>
            <a:endParaRPr lang="en-CA" dirty="0">
              <a:highlight>
                <a:srgbClr val="FFFF00"/>
              </a:highlight>
            </a:endParaRPr>
          </a:p>
          <a:p>
            <a:pPr marL="171450" indent="-171450">
              <a:spcBef>
                <a:spcPts val="0"/>
              </a:spcBef>
              <a:buFont typeface="Arial" panose="020B0604020202020204" pitchFamily="34" charset="0"/>
              <a:buChar char="•"/>
            </a:pPr>
            <a:endParaRPr lang="en-CA" dirty="0"/>
          </a:p>
        </p:txBody>
      </p:sp>
      <p:sp>
        <p:nvSpPr>
          <p:cNvPr id="10" name="Text Placeholder 9"/>
          <p:cNvSpPr>
            <a:spLocks noGrp="1"/>
          </p:cNvSpPr>
          <p:nvPr>
            <p:ph type="body" sz="half" idx="23"/>
          </p:nvPr>
        </p:nvSpPr>
        <p:spPr>
          <a:xfrm>
            <a:off x="3902074" y="1968"/>
            <a:ext cx="7409089" cy="951934"/>
          </a:xfrm>
          <a:solidFill>
            <a:srgbClr val="8689AF">
              <a:alpha val="50196"/>
            </a:srgbClr>
          </a:solidFill>
        </p:spPr>
        <p:txBody>
          <a:bodyPr>
            <a:normAutofit/>
          </a:bodyPr>
          <a:lstStyle/>
          <a:p>
            <a:r>
              <a:rPr lang="en-US" sz="2400" dirty="0"/>
              <a:t>FOCUS ROOM</a:t>
            </a:r>
          </a:p>
        </p:txBody>
      </p:sp>
      <p:sp>
        <p:nvSpPr>
          <p:cNvPr id="18"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9" name="Text Box 5"/>
          <p:cNvSpPr txBox="1">
            <a:spLocks noChangeArrowheads="1"/>
          </p:cNvSpPr>
          <p:nvPr/>
        </p:nvSpPr>
        <p:spPr bwMode="auto">
          <a:xfrm>
            <a:off x="755412" y="2787524"/>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sp>
        <p:nvSpPr>
          <p:cNvPr id="4" name="Date Placeholder 3">
            <a:extLst>
              <a:ext uri="{FF2B5EF4-FFF2-40B4-BE49-F238E27FC236}">
                <a16:creationId xmlns:a16="http://schemas.microsoft.com/office/drawing/2014/main" id="{5CD920B0-50C1-03A0-67DF-1EB604FBC35F}"/>
              </a:ext>
            </a:extLst>
          </p:cNvPr>
          <p:cNvSpPr>
            <a:spLocks noGrp="1"/>
          </p:cNvSpPr>
          <p:nvPr>
            <p:ph type="dt" sz="half" idx="10"/>
          </p:nvPr>
        </p:nvSpPr>
        <p:spPr>
          <a:xfrm>
            <a:off x="857654" y="6382511"/>
            <a:ext cx="1304365" cy="365125"/>
          </a:xfrm>
        </p:spPr>
        <p:txBody>
          <a:bodyPr/>
          <a:lstStyle/>
          <a:p>
            <a:fld id="{86279F08-8EF8-45D9-8A41-DB7CF23B2A03}" type="datetime1">
              <a:rPr lang="en-US" smtClean="0"/>
              <a:t>4/12/2024</a:t>
            </a:fld>
            <a:endParaRPr lang="fr-CA" dirty="0"/>
          </a:p>
        </p:txBody>
      </p:sp>
      <p:pic>
        <p:nvPicPr>
          <p:cNvPr id="1026" name="Picture 2" descr="An office with a desk and chair&#10;&#10;Description automatically generated">
            <a:extLst>
              <a:ext uri="{FF2B5EF4-FFF2-40B4-BE49-F238E27FC236}">
                <a16:creationId xmlns:a16="http://schemas.microsoft.com/office/drawing/2014/main" id="{43CF7FC4-29F0-6263-48FA-7C623401B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404" y="4637798"/>
            <a:ext cx="1572682" cy="152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10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281B320-300E-4159-A42B-6C3D22C81CA1}" type="slidenum">
              <a:rPr lang="fr-CA" smtClean="0"/>
              <a:pPr/>
              <a:t>14</a:t>
            </a:fld>
            <a:endParaRPr lang="fr-CA" dirty="0"/>
          </a:p>
        </p:txBody>
      </p:sp>
      <p:sp>
        <p:nvSpPr>
          <p:cNvPr id="6" name="Text Placeholder 5"/>
          <p:cNvSpPr>
            <a:spLocks noGrp="1"/>
          </p:cNvSpPr>
          <p:nvPr>
            <p:ph type="body" sz="half" idx="22"/>
          </p:nvPr>
        </p:nvSpPr>
        <p:spPr>
          <a:xfrm>
            <a:off x="838200" y="-5651"/>
            <a:ext cx="2974962" cy="959552"/>
          </a:xfrm>
          <a:solidFill>
            <a:srgbClr val="8689AF"/>
          </a:solidFill>
        </p:spPr>
        <p:txBody>
          <a:bodyPr>
            <a:normAutofit/>
          </a:bodyPr>
          <a:lstStyle/>
          <a:p>
            <a:pPr algn="ctr"/>
            <a:r>
              <a:rPr lang="en-US" sz="1800" dirty="0"/>
              <a:t>PRIMARY INDIVIDUAL ENCLOSED</a:t>
            </a:r>
          </a:p>
        </p:txBody>
      </p:sp>
      <p:sp>
        <p:nvSpPr>
          <p:cNvPr id="7" name="Text Placeholder 6"/>
          <p:cNvSpPr>
            <a:spLocks noGrp="1"/>
          </p:cNvSpPr>
          <p:nvPr>
            <p:ph type="body" sz="half" idx="23"/>
          </p:nvPr>
        </p:nvSpPr>
        <p:spPr>
          <a:xfrm>
            <a:off x="3937686" y="0"/>
            <a:ext cx="7414527" cy="953901"/>
          </a:xfrm>
          <a:solidFill>
            <a:srgbClr val="8689AF">
              <a:alpha val="50196"/>
            </a:srgbClr>
          </a:solidFill>
        </p:spPr>
        <p:txBody>
          <a:bodyPr>
            <a:normAutofit/>
          </a:bodyPr>
          <a:lstStyle/>
          <a:p>
            <a:r>
              <a:rPr lang="en-US" sz="2400" dirty="0"/>
              <a:t>FOCUS ROOM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5"/>
          <p:cNvSpPr txBox="1">
            <a:spLocks noChangeArrowheads="1"/>
          </p:cNvSpPr>
          <p:nvPr/>
        </p:nvSpPr>
        <p:spPr bwMode="auto">
          <a:xfrm>
            <a:off x="732882" y="1168948"/>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17" name="Picture 16" descr="A picture containing text, window&#10;&#10;Description automatically generated">
            <a:extLst>
              <a:ext uri="{FF2B5EF4-FFF2-40B4-BE49-F238E27FC236}">
                <a16:creationId xmlns:a16="http://schemas.microsoft.com/office/drawing/2014/main" id="{EDF29A5D-9E1D-E8E9-5CF5-E2C41F02EE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638" t="9123" r="8967"/>
          <a:stretch/>
        </p:blipFill>
        <p:spPr>
          <a:xfrm>
            <a:off x="2027753" y="1958110"/>
            <a:ext cx="3063875" cy="3126087"/>
          </a:xfrm>
          <a:prstGeom prst="rect">
            <a:avLst/>
          </a:prstGeom>
        </p:spPr>
      </p:pic>
      <p:sp>
        <p:nvSpPr>
          <p:cNvPr id="4" name="Date Placeholder 3">
            <a:extLst>
              <a:ext uri="{FF2B5EF4-FFF2-40B4-BE49-F238E27FC236}">
                <a16:creationId xmlns:a16="http://schemas.microsoft.com/office/drawing/2014/main" id="{D9DB5C5C-67BC-91A0-4407-85ECD6A74B0B}"/>
              </a:ext>
            </a:extLst>
          </p:cNvPr>
          <p:cNvSpPr>
            <a:spLocks noGrp="1"/>
          </p:cNvSpPr>
          <p:nvPr>
            <p:ph type="dt" sz="half" idx="10"/>
          </p:nvPr>
        </p:nvSpPr>
        <p:spPr>
          <a:xfrm>
            <a:off x="857654" y="6382511"/>
            <a:ext cx="1304365" cy="365125"/>
          </a:xfrm>
        </p:spPr>
        <p:txBody>
          <a:bodyPr/>
          <a:lstStyle/>
          <a:p>
            <a:fld id="{5AC02C9B-9EE8-4687-BF0C-9FFD82742910}" type="datetime1">
              <a:rPr lang="en-US" smtClean="0"/>
              <a:t>4/12/2024</a:t>
            </a:fld>
            <a:endParaRPr lang="fr-CA" dirty="0"/>
          </a:p>
        </p:txBody>
      </p:sp>
      <p:pic>
        <p:nvPicPr>
          <p:cNvPr id="2050" name="Picture 2" descr="A room with sliding doors&#10;&#10;Description automatically generated">
            <a:extLst>
              <a:ext uri="{FF2B5EF4-FFF2-40B4-BE49-F238E27FC236}">
                <a16:creationId xmlns:a16="http://schemas.microsoft.com/office/drawing/2014/main" id="{6143CF10-C15B-2F10-FDF7-A6C51CD94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077" y="1868270"/>
            <a:ext cx="4177092" cy="332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8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116946"/>
            <a:ext cx="6458479" cy="1362125"/>
          </a:xfrm>
        </p:spPr>
        <p:txBody>
          <a:bodyPr>
            <a:normAutofit/>
          </a:bodyPr>
          <a:lstStyle/>
          <a:p>
            <a:pPr>
              <a:spcBef>
                <a:spcPts val="0"/>
              </a:spcBef>
            </a:pPr>
            <a:r>
              <a:rPr lang="en-CA" b="1" dirty="0"/>
              <a:t>DESIGN:</a:t>
            </a:r>
            <a:endParaRPr lang="en-CA" b="1" dirty="0">
              <a:solidFill>
                <a:schemeClr val="accent1"/>
              </a:solidFill>
            </a:endParaRPr>
          </a:p>
          <a:p>
            <a:pPr marL="171450" indent="-171450">
              <a:spcBef>
                <a:spcPts val="0"/>
              </a:spcBef>
              <a:buFont typeface="Arial" panose="020B0604020202020204" pitchFamily="34" charset="0"/>
              <a:buChar char="•"/>
            </a:pPr>
            <a:r>
              <a:rPr lang="en-CA" dirty="0"/>
              <a:t>Enclosed room with demountable and/or drywall partitions;</a:t>
            </a:r>
          </a:p>
          <a:p>
            <a:pPr marL="171450" indent="-171450">
              <a:spcBef>
                <a:spcPts val="0"/>
              </a:spcBef>
              <a:buFont typeface="Arial" panose="020B0604020202020204" pitchFamily="34" charset="0"/>
              <a:buChar char="•"/>
            </a:pPr>
            <a:r>
              <a:rPr lang="en-CA" dirty="0"/>
              <a:t>Consider sliding door to optimize space;</a:t>
            </a:r>
            <a:endParaRPr lang="en-CA" dirty="0">
              <a:solidFill>
                <a:srgbClr val="FF0000"/>
              </a:solidFill>
            </a:endParaRPr>
          </a:p>
          <a:p>
            <a:pPr marL="171450" indent="-171450">
              <a:spcBef>
                <a:spcPts val="0"/>
              </a:spcBef>
              <a:buFont typeface="Arial" panose="020B0604020202020204" pitchFamily="34" charset="0"/>
              <a:buChar char="•"/>
            </a:pPr>
            <a:r>
              <a:rPr lang="en-CA" dirty="0"/>
              <a:t>Glazing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Include a variety of different individual open </a:t>
            </a:r>
            <a:r>
              <a:rPr lang="en-CA" dirty="0" err="1"/>
              <a:t>workpoints</a:t>
            </a:r>
            <a:r>
              <a:rPr lang="en-CA" dirty="0"/>
              <a:t> (Workstation, Touchdown and Focus Pods);</a:t>
            </a:r>
          </a:p>
          <a:p>
            <a:pPr marL="171450" indent="-171450">
              <a:spcBef>
                <a:spcPts val="0"/>
              </a:spcBef>
              <a:buFont typeface="Arial" panose="020B0604020202020204" pitchFamily="34" charset="0"/>
              <a:buChar char="•"/>
            </a:pPr>
            <a:r>
              <a:rPr lang="en-CA" dirty="0"/>
              <a:t>Always confirm compatibility between monitors, monitor arms, weight and worksurface size.</a:t>
            </a:r>
          </a:p>
          <a:p>
            <a:pPr marL="171450" indent="-171450">
              <a:spcBef>
                <a:spcPts val="0"/>
              </a:spcBef>
              <a:buFont typeface="Arial" panose="020B0604020202020204" pitchFamily="34" charset="0"/>
              <a:buChar char="•"/>
            </a:pPr>
            <a:endParaRPr lang="en-CA" b="1"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15</a:t>
            </a:fld>
            <a:endParaRPr lang="fr-CA"/>
          </a:p>
        </p:txBody>
      </p:sp>
      <p:sp>
        <p:nvSpPr>
          <p:cNvPr id="8" name="Text Placeholder 7"/>
          <p:cNvSpPr>
            <a:spLocks noGrp="1"/>
          </p:cNvSpPr>
          <p:nvPr>
            <p:ph type="body" sz="half" idx="22"/>
          </p:nvPr>
        </p:nvSpPr>
        <p:spPr>
          <a:xfrm>
            <a:off x="838200" y="-5651"/>
            <a:ext cx="2939350" cy="959552"/>
          </a:xfrm>
          <a:solidFill>
            <a:srgbClr val="8689AF"/>
          </a:solidFill>
        </p:spPr>
        <p:txBody>
          <a:bodyPr>
            <a:normAutofit/>
          </a:bodyPr>
          <a:lstStyle/>
          <a:p>
            <a:pPr algn="ctr"/>
            <a:r>
              <a:rPr lang="en-US" sz="1800" dirty="0"/>
              <a:t>PRIMARY INDIVIDUAL ENCLOSED</a:t>
            </a:r>
          </a:p>
        </p:txBody>
      </p:sp>
      <p:sp>
        <p:nvSpPr>
          <p:cNvPr id="9" name="Text Placeholder 8"/>
          <p:cNvSpPr>
            <a:spLocks noGrp="1"/>
          </p:cNvSpPr>
          <p:nvPr>
            <p:ph type="body" sz="half" idx="24"/>
          </p:nvPr>
        </p:nvSpPr>
        <p:spPr>
          <a:xfrm>
            <a:off x="7422293" y="1116945"/>
            <a:ext cx="3929920" cy="5151817"/>
          </a:xfrm>
        </p:spPr>
        <p:txBody>
          <a:bodyPr vert="horz" lIns="91440" tIns="45720" rIns="91440" bIns="45720" rtlCol="0" anchor="t">
            <a:noAutofit/>
          </a:bodyPr>
          <a:lstStyle/>
          <a:p>
            <a:r>
              <a:rPr lang="en-CA" sz="1100" b="1" dirty="0">
                <a:latin typeface="Tw Cen MT"/>
              </a:rPr>
              <a:t>OCCUPANTS: 4-6 min. recommended varies depending on size and task</a:t>
            </a:r>
          </a:p>
          <a:p>
            <a:r>
              <a:rPr lang="en-CA" sz="1100" b="1" dirty="0"/>
              <a:t>VISUAL PRIVACY: Low-Medium</a:t>
            </a:r>
          </a:p>
          <a:p>
            <a:r>
              <a:rPr lang="en-CA" sz="1100" b="1" dirty="0"/>
              <a:t>ACOUSTIC PRIVACY: Medium (Target: STC 45)</a:t>
            </a:r>
          </a:p>
          <a:p>
            <a:r>
              <a:rPr lang="en-CA" sz="1100" b="1" dirty="0"/>
              <a:t>AVERAGE SIZE: 5m² per occupant</a:t>
            </a:r>
          </a:p>
          <a:p>
            <a:r>
              <a:rPr lang="en-CA" sz="1100" b="1" dirty="0"/>
              <a:t>TECHNOLOGY:</a:t>
            </a:r>
          </a:p>
          <a:p>
            <a:pPr marL="171450" indent="-171450">
              <a:spcBef>
                <a:spcPts val="0"/>
              </a:spcBef>
              <a:buFont typeface="Arial" panose="020B0604020202020204" pitchFamily="34" charset="0"/>
              <a:buChar char="•"/>
            </a:pPr>
            <a:r>
              <a:rPr lang="en-CA" sz="1100" dirty="0"/>
              <a:t>Bring-Your-Own-Device </a:t>
            </a:r>
            <a:r>
              <a:rPr lang="en-CA" sz="1100" dirty="0" err="1"/>
              <a:t>workpoint</a:t>
            </a:r>
            <a:endParaRPr lang="en-CA" sz="1100" dirty="0"/>
          </a:p>
          <a:p>
            <a:pPr marL="171450" indent="-171450">
              <a:spcBef>
                <a:spcPts val="0"/>
              </a:spcBef>
              <a:buFont typeface="Arial" panose="020B0604020202020204" pitchFamily="34" charset="0"/>
              <a:buChar char="•"/>
            </a:pPr>
            <a:r>
              <a:rPr lang="en-CA" sz="1100" dirty="0"/>
              <a:t>For additional workstation technology requirements, please refer to the </a:t>
            </a:r>
            <a:r>
              <a:rPr lang="en-CA" sz="1100" dirty="0" err="1">
                <a:hlinkClick r:id="rId3"/>
              </a:rPr>
              <a:t>GCworkplace</a:t>
            </a:r>
            <a:r>
              <a:rPr lang="en-CA" sz="1100" dirty="0">
                <a:hlinkClick r:id="rId3"/>
              </a:rPr>
              <a:t> </a:t>
            </a:r>
            <a:r>
              <a:rPr lang="en-CA" sz="1100" dirty="0" err="1">
                <a:hlinkClick r:id="rId3"/>
              </a:rPr>
              <a:t>Workpoint</a:t>
            </a:r>
            <a:r>
              <a:rPr lang="en-CA" sz="1100" dirty="0">
                <a:hlinkClick r:id="rId3"/>
              </a:rPr>
              <a:t> IT Requirement. </a:t>
            </a:r>
            <a:endParaRPr lang="en-CA" sz="1100" dirty="0">
              <a:highlight>
                <a:srgbClr val="FFFF00"/>
              </a:highlight>
            </a:endParaRPr>
          </a:p>
          <a:p>
            <a:r>
              <a:rPr lang="en-CA" sz="1100" b="1" dirty="0"/>
              <a:t>ELECTRICAL:</a:t>
            </a:r>
          </a:p>
          <a:p>
            <a:pPr>
              <a:spcBef>
                <a:spcPts val="0"/>
              </a:spcBef>
            </a:pPr>
            <a:r>
              <a:rPr lang="en-CA" sz="1100" dirty="0"/>
              <a:t>Furniture Requirements: </a:t>
            </a:r>
          </a:p>
          <a:p>
            <a:pPr marL="171450" indent="-171450">
              <a:spcBef>
                <a:spcPts val="0"/>
              </a:spcBef>
              <a:buFont typeface="Arial" panose="020B0604020202020204" pitchFamily="34" charset="0"/>
              <a:buChar char="•"/>
            </a:pPr>
            <a:r>
              <a:rPr lang="en-CA" sz="1100" dirty="0"/>
              <a:t>For soft seating furniture solutions, provide convenience outlets in nearby floor or wall as required;</a:t>
            </a:r>
          </a:p>
          <a:p>
            <a:pPr marL="171450" indent="-171450">
              <a:spcBef>
                <a:spcPts val="0"/>
              </a:spcBef>
              <a:buFont typeface="Arial" panose="020B0604020202020204" pitchFamily="34" charset="0"/>
              <a:buChar char="•"/>
            </a:pPr>
            <a:r>
              <a:rPr lang="en-CA" sz="1100" dirty="0"/>
              <a:t>When populating studies with other </a:t>
            </a:r>
            <a:r>
              <a:rPr lang="en-CA" sz="1100" dirty="0" err="1"/>
              <a:t>workpoint</a:t>
            </a:r>
            <a:r>
              <a:rPr lang="en-CA" sz="1100" dirty="0"/>
              <a:t> types, ensure to provide the required electrical infrastructure as indicated for those specific </a:t>
            </a:r>
            <a:r>
              <a:rPr lang="en-CA" sz="1100" dirty="0" err="1"/>
              <a:t>workpoints</a:t>
            </a:r>
            <a:r>
              <a:rPr lang="en-CA" sz="1100" dirty="0"/>
              <a:t>.</a:t>
            </a:r>
          </a:p>
          <a:p>
            <a:pPr marL="171450" indent="-171450">
              <a:spcBef>
                <a:spcPts val="0"/>
              </a:spcBef>
              <a:buFont typeface="Arial" panose="020B0604020202020204" pitchFamily="34" charset="0"/>
              <a:buChar char="•"/>
            </a:pPr>
            <a:endParaRPr lang="en-CA" sz="1100" dirty="0"/>
          </a:p>
          <a:p>
            <a:pPr>
              <a:spcBef>
                <a:spcPts val="0"/>
              </a:spcBef>
            </a:pPr>
            <a:r>
              <a:rPr lang="en-CA" sz="1100" dirty="0"/>
              <a:t>Room Requirements: </a:t>
            </a:r>
          </a:p>
          <a:p>
            <a:pPr marL="171450" indent="-171450">
              <a:spcBef>
                <a:spcPts val="0"/>
              </a:spcBef>
              <a:buFont typeface="Arial" panose="020B0604020202020204" pitchFamily="34" charset="0"/>
              <a:buChar char="•"/>
            </a:pPr>
            <a:r>
              <a:rPr lang="en-CA" sz="1100" dirty="0"/>
              <a:t>Allow for one (1) circuit per maximum six (6) </a:t>
            </a:r>
            <a:r>
              <a:rPr lang="en-CA" sz="1100" dirty="0" err="1"/>
              <a:t>workpoints</a:t>
            </a:r>
            <a:r>
              <a:rPr lang="en-CA" sz="1100" dirty="0"/>
              <a:t>; (if panel-based solutions)</a:t>
            </a:r>
          </a:p>
          <a:p>
            <a:pPr marL="171450" indent="-171450">
              <a:spcBef>
                <a:spcPts val="0"/>
              </a:spcBef>
              <a:buFont typeface="Arial" panose="020B0604020202020204" pitchFamily="34" charset="0"/>
              <a:buChar char="•"/>
            </a:pPr>
            <a:r>
              <a:rPr lang="en-CA" sz="1100" dirty="0"/>
              <a:t>Equip room walls with a maximum of three (3) standard electrical duplexes. </a:t>
            </a:r>
          </a:p>
          <a:p>
            <a:r>
              <a:rPr lang="en-CA" sz="1100" b="1" dirty="0">
                <a:latin typeface="Tw Cen MT"/>
              </a:rPr>
              <a:t>MECHANICAL &amp; INTERIOR ARCHITECTURE:</a:t>
            </a:r>
          </a:p>
          <a:p>
            <a:pPr marL="171450" indent="-171450">
              <a:spcBef>
                <a:spcPts val="0"/>
              </a:spcBef>
              <a:buFont typeface="Arial" panose="020B0604020202020204" pitchFamily="34" charset="0"/>
              <a:buChar char="•"/>
            </a:pPr>
            <a:r>
              <a:rPr lang="en-CA" sz="1100" dirty="0">
                <a:latin typeface="Tw Cen MT"/>
              </a:rPr>
              <a:t>Refer to General Specifications and Open Office Areas on pages 3 &amp; 4.</a:t>
            </a:r>
          </a:p>
        </p:txBody>
      </p:sp>
      <p:sp>
        <p:nvSpPr>
          <p:cNvPr id="10" name="Text Placeholder 9"/>
          <p:cNvSpPr>
            <a:spLocks noGrp="1"/>
          </p:cNvSpPr>
          <p:nvPr>
            <p:ph type="body" sz="half" idx="23"/>
          </p:nvPr>
        </p:nvSpPr>
        <p:spPr>
          <a:xfrm>
            <a:off x="3902075" y="0"/>
            <a:ext cx="7450137" cy="953901"/>
          </a:xfrm>
          <a:solidFill>
            <a:srgbClr val="8689AF">
              <a:alpha val="50196"/>
            </a:srgbClr>
          </a:solidFill>
        </p:spPr>
        <p:txBody>
          <a:bodyPr>
            <a:normAutofit/>
          </a:bodyPr>
          <a:lstStyle/>
          <a:p>
            <a:r>
              <a:rPr lang="en-US" sz="2400" dirty="0"/>
              <a:t>STUDY</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2605202"/>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id="{0DEBDD7F-61E7-6E01-B39F-04B10F626E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478" r="27054"/>
          <a:stretch/>
        </p:blipFill>
        <p:spPr>
          <a:xfrm>
            <a:off x="5611742" y="3645955"/>
            <a:ext cx="1748538" cy="2622807"/>
          </a:xfrm>
          <a:prstGeom prst="rect">
            <a:avLst/>
          </a:prstGeom>
        </p:spPr>
      </p:pic>
      <p:pic>
        <p:nvPicPr>
          <p:cNvPr id="13" name="Picture 12" descr="A picture containing text, picture frame&#10;&#10;Description automatically generated">
            <a:extLst>
              <a:ext uri="{FF2B5EF4-FFF2-40B4-BE49-F238E27FC236}">
                <a16:creationId xmlns:a16="http://schemas.microsoft.com/office/drawing/2014/main" id="{3E1BA140-A5EF-988B-8A31-5B0AA52FA95A}"/>
              </a:ext>
            </a:extLst>
          </p:cNvPr>
          <p:cNvPicPr>
            <a:picLocks noChangeAspect="1"/>
          </p:cNvPicPr>
          <p:nvPr/>
        </p:nvPicPr>
        <p:blipFill rotWithShape="1">
          <a:blip r:embed="rId5">
            <a:extLst>
              <a:ext uri="{28A0092B-C50C-407E-A947-70E740481C1C}">
                <a14:useLocalDpi xmlns:a14="http://schemas.microsoft.com/office/drawing/2010/main" val="0"/>
              </a:ext>
            </a:extLst>
          </a:blip>
          <a:srcRect l="20845" t="9357" r="23522"/>
          <a:stretch/>
        </p:blipFill>
        <p:spPr>
          <a:xfrm>
            <a:off x="1235243" y="2660613"/>
            <a:ext cx="4165590" cy="3916259"/>
          </a:xfrm>
          <a:prstGeom prst="rect">
            <a:avLst/>
          </a:prstGeom>
        </p:spPr>
      </p:pic>
      <p:sp>
        <p:nvSpPr>
          <p:cNvPr id="2" name="Date Placeholder 3">
            <a:extLst>
              <a:ext uri="{FF2B5EF4-FFF2-40B4-BE49-F238E27FC236}">
                <a16:creationId xmlns:a16="http://schemas.microsoft.com/office/drawing/2014/main" id="{DCF9D5D9-C4B6-DF1E-6870-A871599FCCF7}"/>
              </a:ext>
            </a:extLst>
          </p:cNvPr>
          <p:cNvSpPr>
            <a:spLocks noGrp="1"/>
          </p:cNvSpPr>
          <p:nvPr>
            <p:ph type="dt" sz="half" idx="10"/>
          </p:nvPr>
        </p:nvSpPr>
        <p:spPr>
          <a:xfrm>
            <a:off x="857654" y="6382511"/>
            <a:ext cx="1304365" cy="365125"/>
          </a:xfrm>
        </p:spPr>
        <p:txBody>
          <a:bodyPr/>
          <a:lstStyle/>
          <a:p>
            <a:fld id="{63BEFE38-8EF9-4241-8232-1306CF627931}" type="datetime1">
              <a:rPr lang="en-US" smtClean="0"/>
              <a:t>4/12/2024</a:t>
            </a:fld>
            <a:endParaRPr lang="fr-CA" dirty="0"/>
          </a:p>
        </p:txBody>
      </p:sp>
    </p:spTree>
    <p:extLst>
      <p:ext uri="{BB962C8B-B14F-4D97-AF65-F5344CB8AC3E}">
        <p14:creationId xmlns:p14="http://schemas.microsoft.com/office/powerpoint/2010/main" val="313486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room with chairs and tables&#10;&#10;Description automatically generated">
            <a:extLst>
              <a:ext uri="{FF2B5EF4-FFF2-40B4-BE49-F238E27FC236}">
                <a16:creationId xmlns:a16="http://schemas.microsoft.com/office/drawing/2014/main" id="{9029ADBD-4D87-F735-03FB-B7681D765D21}"/>
              </a:ext>
            </a:extLst>
          </p:cNvPr>
          <p:cNvPicPr>
            <a:picLocks noChangeAspect="1"/>
          </p:cNvPicPr>
          <p:nvPr/>
        </p:nvPicPr>
        <p:blipFill rotWithShape="1">
          <a:blip r:embed="rId3">
            <a:extLst>
              <a:ext uri="{28A0092B-C50C-407E-A947-70E740481C1C}">
                <a14:useLocalDpi xmlns:a14="http://schemas.microsoft.com/office/drawing/2010/main" val="0"/>
              </a:ext>
            </a:extLst>
          </a:blip>
          <a:srcRect l="2145" t="21877" r="20919"/>
          <a:stretch/>
        </p:blipFill>
        <p:spPr>
          <a:xfrm>
            <a:off x="1178700" y="2630733"/>
            <a:ext cx="5933259" cy="3476429"/>
          </a:xfrm>
          <a:prstGeom prst="rect">
            <a:avLst/>
          </a:prstGeom>
        </p:spPr>
      </p:pic>
      <p:pic>
        <p:nvPicPr>
          <p:cNvPr id="8" name="Picture 7" descr="An aerial view of an office&#10;&#10;Description automatically generated">
            <a:extLst>
              <a:ext uri="{FF2B5EF4-FFF2-40B4-BE49-F238E27FC236}">
                <a16:creationId xmlns:a16="http://schemas.microsoft.com/office/drawing/2014/main" id="{E46547C2-8446-9675-5982-614B0520C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2" t="11392" r="3215"/>
          <a:stretch/>
        </p:blipFill>
        <p:spPr>
          <a:xfrm>
            <a:off x="7839074" y="3382251"/>
            <a:ext cx="3513138" cy="1973392"/>
          </a:xfrm>
          <a:prstGeom prst="rect">
            <a:avLst/>
          </a:prstGeom>
        </p:spPr>
      </p:pic>
      <p:sp>
        <p:nvSpPr>
          <p:cNvPr id="2" name="Content Placeholder 1"/>
          <p:cNvSpPr>
            <a:spLocks noGrp="1"/>
          </p:cNvSpPr>
          <p:nvPr>
            <p:ph idx="1"/>
          </p:nvPr>
        </p:nvSpPr>
        <p:spPr>
          <a:xfrm>
            <a:off x="838199" y="1116947"/>
            <a:ext cx="10514013" cy="788053"/>
          </a:xfrm>
        </p:spPr>
        <p:txBody>
          <a:bodyPr>
            <a:normAutofit/>
          </a:bodyPr>
          <a:lstStyle/>
          <a:p>
            <a:pPr marL="0" indent="0">
              <a:buNone/>
            </a:pPr>
            <a:r>
              <a:rPr lang="en-CA" b="1" dirty="0"/>
              <a:t>ACCESSIBILITY:</a:t>
            </a:r>
          </a:p>
          <a:p>
            <a:pPr>
              <a:spcBef>
                <a:spcPts val="0"/>
              </a:spcBef>
            </a:pPr>
            <a:r>
              <a:rPr lang="en-CA" dirty="0"/>
              <a:t>Ensure turning diameters, and circulation space allows wheeled mobility device users to access a variety of accessible </a:t>
            </a:r>
            <a:r>
              <a:rPr lang="en-CA" dirty="0" err="1"/>
              <a:t>workpoints</a:t>
            </a:r>
            <a:r>
              <a:rPr lang="en-CA" dirty="0"/>
              <a:t> within the study.</a:t>
            </a:r>
          </a:p>
          <a:p>
            <a:pPr>
              <a:spcBef>
                <a:spcPts val="0"/>
              </a:spcBef>
            </a:pPr>
            <a:r>
              <a:rPr lang="en-CA" dirty="0"/>
              <a:t>Refer to pages 5 &amp; 6 for general accessibility information that may apply.</a:t>
            </a:r>
          </a:p>
          <a:p>
            <a:pPr marL="0" indent="0">
              <a:spcBef>
                <a:spcPts val="0"/>
              </a:spcBef>
              <a:buNone/>
            </a:pPr>
            <a:endParaRPr lang="en-CA" dirty="0"/>
          </a:p>
          <a:p>
            <a:pPr marL="0" indent="0">
              <a:spcBef>
                <a:spcPts val="0"/>
              </a:spcBef>
              <a:buNone/>
            </a:pPr>
            <a:endParaRPr lang="en-CA" dirty="0"/>
          </a:p>
          <a:p>
            <a:pPr>
              <a:spcBef>
                <a:spcPts val="0"/>
              </a:spcBef>
            </a:pPr>
            <a:endParaRPr lang="en-CA" dirty="0"/>
          </a:p>
          <a:p>
            <a:pPr marL="0" indent="0">
              <a:buNone/>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16</a:t>
            </a:fld>
            <a:endParaRPr lang="fr-CA" dirty="0"/>
          </a:p>
        </p:txBody>
      </p:sp>
      <p:sp>
        <p:nvSpPr>
          <p:cNvPr id="6" name="Text Placeholder 5"/>
          <p:cNvSpPr>
            <a:spLocks noGrp="1"/>
          </p:cNvSpPr>
          <p:nvPr>
            <p:ph type="body" sz="half" idx="22"/>
          </p:nvPr>
        </p:nvSpPr>
        <p:spPr>
          <a:xfrm>
            <a:off x="838200" y="0"/>
            <a:ext cx="2974962" cy="953901"/>
          </a:xfrm>
          <a:solidFill>
            <a:srgbClr val="8689AF"/>
          </a:solidFill>
        </p:spPr>
        <p:txBody>
          <a:bodyPr>
            <a:normAutofit/>
          </a:bodyPr>
          <a:lstStyle/>
          <a:p>
            <a:pPr algn="ctr"/>
            <a:r>
              <a:rPr lang="en-US" sz="1800" dirty="0"/>
              <a:t>PRIMARY INDIVIDUAL ENCLOSED</a:t>
            </a:r>
          </a:p>
        </p:txBody>
      </p:sp>
      <p:sp>
        <p:nvSpPr>
          <p:cNvPr id="7" name="Text Placeholder 6"/>
          <p:cNvSpPr>
            <a:spLocks noGrp="1"/>
          </p:cNvSpPr>
          <p:nvPr>
            <p:ph type="body" sz="half" idx="23"/>
          </p:nvPr>
        </p:nvSpPr>
        <p:spPr>
          <a:xfrm>
            <a:off x="3937686" y="0"/>
            <a:ext cx="7414527" cy="953901"/>
          </a:xfrm>
          <a:solidFill>
            <a:srgbClr val="8689AF">
              <a:alpha val="50196"/>
            </a:srgbClr>
          </a:solidFill>
        </p:spPr>
        <p:txBody>
          <a:bodyPr>
            <a:normAutofit/>
          </a:bodyPr>
          <a:lstStyle/>
          <a:p>
            <a:r>
              <a:rPr lang="en-US" sz="2400" dirty="0"/>
              <a:t>STUDY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199" y="2068046"/>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a:t>
            </a:r>
            <a:endParaRPr lang="en-US" altLang="en-US" dirty="0">
              <a:solidFill>
                <a:prstClr val="black"/>
              </a:solidFill>
              <a:latin typeface="Arial" panose="020B0604020202020204" pitchFamily="34" charset="0"/>
            </a:endParaRPr>
          </a:p>
        </p:txBody>
      </p:sp>
      <p:sp>
        <p:nvSpPr>
          <p:cNvPr id="9" name="Date Placeholder 3">
            <a:extLst>
              <a:ext uri="{FF2B5EF4-FFF2-40B4-BE49-F238E27FC236}">
                <a16:creationId xmlns:a16="http://schemas.microsoft.com/office/drawing/2014/main" id="{169E485B-D5AB-F46A-CEAF-1ED43D8A2F92}"/>
              </a:ext>
            </a:extLst>
          </p:cNvPr>
          <p:cNvSpPr>
            <a:spLocks noGrp="1"/>
          </p:cNvSpPr>
          <p:nvPr>
            <p:ph type="dt" sz="half" idx="10"/>
          </p:nvPr>
        </p:nvSpPr>
        <p:spPr>
          <a:xfrm>
            <a:off x="857654" y="6382511"/>
            <a:ext cx="1304365" cy="365125"/>
          </a:xfrm>
        </p:spPr>
        <p:txBody>
          <a:bodyPr/>
          <a:lstStyle/>
          <a:p>
            <a:fld id="{E8EDFDB9-B951-45AD-ADDB-D9B6645C9260}" type="datetime1">
              <a:rPr lang="en-US" smtClean="0"/>
              <a:t>4/12/2024</a:t>
            </a:fld>
            <a:endParaRPr lang="fr-CA" dirty="0"/>
          </a:p>
        </p:txBody>
      </p:sp>
    </p:spTree>
    <p:extLst>
      <p:ext uri="{BB962C8B-B14F-4D97-AF65-F5344CB8AC3E}">
        <p14:creationId xmlns:p14="http://schemas.microsoft.com/office/powerpoint/2010/main" val="269239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hair with a wooden seat and a black background&#10;&#10;Description automatically generated">
            <a:extLst>
              <a:ext uri="{FF2B5EF4-FFF2-40B4-BE49-F238E27FC236}">
                <a16:creationId xmlns:a16="http://schemas.microsoft.com/office/drawing/2014/main" id="{423E93EF-133E-A322-B1EB-3BBA1BD63A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75" t="25770" r="41310" b="7315"/>
          <a:stretch/>
        </p:blipFill>
        <p:spPr>
          <a:xfrm rot="21176546">
            <a:off x="5406333" y="4210526"/>
            <a:ext cx="1618977" cy="1876424"/>
          </a:xfrm>
          <a:prstGeom prst="rect">
            <a:avLst/>
          </a:prstGeom>
        </p:spPr>
      </p:pic>
      <p:pic>
        <p:nvPicPr>
          <p:cNvPr id="4" name="Picture 3" descr="A chair with a table&#10;&#10;Description automatically generated">
            <a:extLst>
              <a:ext uri="{FF2B5EF4-FFF2-40B4-BE49-F238E27FC236}">
                <a16:creationId xmlns:a16="http://schemas.microsoft.com/office/drawing/2014/main" id="{CAF2801F-EEE6-B9CD-1DCC-C60D344682B5}"/>
              </a:ext>
            </a:extLst>
          </p:cNvPr>
          <p:cNvPicPr>
            <a:picLocks noChangeAspect="1"/>
          </p:cNvPicPr>
          <p:nvPr/>
        </p:nvPicPr>
        <p:blipFill rotWithShape="1">
          <a:blip r:embed="rId4">
            <a:extLst>
              <a:ext uri="{28A0092B-C50C-407E-A947-70E740481C1C}">
                <a14:useLocalDpi xmlns:a14="http://schemas.microsoft.com/office/drawing/2010/main" val="0"/>
              </a:ext>
            </a:extLst>
          </a:blip>
          <a:srcRect l="34981" t="13902" r="19201" b="4466"/>
          <a:stretch/>
        </p:blipFill>
        <p:spPr>
          <a:xfrm>
            <a:off x="1650199" y="2655743"/>
            <a:ext cx="3456621" cy="334651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1B320-300E-4159-A42B-6C3D22C81CA1}" type="slidenum">
              <a:rPr kumimoji="0" lang="fr-CA" sz="1400" b="0" i="0" u="none" strike="noStrike" kern="1200" cap="none" spc="0" normalizeH="0" baseline="0" noProof="0" smtClean="0">
                <a:ln>
                  <a:noFill/>
                </a:ln>
                <a:solidFill>
                  <a:prstClr val="black"/>
                </a:solidFill>
                <a:effectLst/>
                <a:uLnTx/>
                <a:uFillTx/>
                <a:latin typeface="Tw Cen MT Condensed Extra Bold" panose="020B08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400" b="0" i="0" u="none" strike="noStrike" kern="1200" cap="none" spc="0" normalizeH="0" baseline="0" noProof="0">
              <a:ln>
                <a:noFill/>
              </a:ln>
              <a:solidFill>
                <a:prstClr val="black"/>
              </a:solidFill>
              <a:effectLst/>
              <a:uLnTx/>
              <a:uFillTx/>
              <a:latin typeface="Tw Cen MT Condensed Extra Bold" panose="020B0803020202020204" pitchFamily="34" charset="0"/>
              <a:ea typeface="+mn-ea"/>
              <a:cs typeface="+mn-cs"/>
            </a:endParaRPr>
          </a:p>
        </p:txBody>
      </p:sp>
      <p:sp>
        <p:nvSpPr>
          <p:cNvPr id="7" name="Text Placeholder 6"/>
          <p:cNvSpPr>
            <a:spLocks noGrp="1"/>
          </p:cNvSpPr>
          <p:nvPr>
            <p:ph type="body" sz="half" idx="13"/>
          </p:nvPr>
        </p:nvSpPr>
        <p:spPr>
          <a:xfrm>
            <a:off x="838201" y="1068415"/>
            <a:ext cx="6357320" cy="866918"/>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Semi-enclosed soft seating furniture solution surrounded by privacy screens; </a:t>
            </a:r>
          </a:p>
          <a:p>
            <a:pPr marL="171450" indent="-171450">
              <a:spcBef>
                <a:spcPts val="0"/>
              </a:spcBef>
              <a:buFont typeface="Arial" panose="020B0604020202020204" pitchFamily="34" charset="0"/>
              <a:buChar char="•"/>
            </a:pPr>
            <a:r>
              <a:rPr lang="en-CA" dirty="0"/>
              <a:t>Optional dimmable task light and ottoman;</a:t>
            </a:r>
          </a:p>
          <a:p>
            <a:pPr marL="171450" indent="-171450">
              <a:spcBef>
                <a:spcPts val="0"/>
              </a:spcBef>
              <a:buFont typeface="Arial" panose="020B0604020202020204" pitchFamily="34" charset="0"/>
              <a:buChar char="•"/>
            </a:pPr>
            <a:r>
              <a:rPr lang="en-CA" dirty="0"/>
              <a:t>Optional adjacent open storage or hooks can be included for bags or purses. </a:t>
            </a:r>
          </a:p>
          <a:p>
            <a:pPr marL="171450" indent="-171450">
              <a:spcBef>
                <a:spcPts val="0"/>
              </a:spcBef>
              <a:buFont typeface="Arial" panose="020B0604020202020204" pitchFamily="34" charset="0"/>
              <a:buChar char="•"/>
            </a:pPr>
            <a:endParaRPr lang="en-CA" dirty="0"/>
          </a:p>
          <a:p>
            <a:endParaRPr lang="en-CA" dirty="0"/>
          </a:p>
        </p:txBody>
      </p:sp>
      <p:sp>
        <p:nvSpPr>
          <p:cNvPr id="8" name="Text Placeholder 7"/>
          <p:cNvSpPr>
            <a:spLocks noGrp="1"/>
          </p:cNvSpPr>
          <p:nvPr>
            <p:ph type="body" sz="half" idx="22"/>
          </p:nvPr>
        </p:nvSpPr>
        <p:spPr>
          <a:xfrm>
            <a:off x="838200" y="-5652"/>
            <a:ext cx="2983200" cy="959027"/>
          </a:xfrm>
          <a:solidFill>
            <a:srgbClr val="DB63F3"/>
          </a:solidFill>
        </p:spPr>
        <p:txBody>
          <a:bodyPr>
            <a:normAutofit/>
          </a:bodyPr>
          <a:lstStyle/>
          <a:p>
            <a:pPr algn="ctr"/>
            <a:r>
              <a:rPr lang="en-US" sz="1800" dirty="0"/>
              <a:t>SECONDARY INDIVIDUAL</a:t>
            </a:r>
          </a:p>
        </p:txBody>
      </p:sp>
      <p:sp>
        <p:nvSpPr>
          <p:cNvPr id="9" name="Text Placeholder 8"/>
          <p:cNvSpPr>
            <a:spLocks noGrp="1"/>
          </p:cNvSpPr>
          <p:nvPr>
            <p:ph type="body" sz="half" idx="24"/>
          </p:nvPr>
        </p:nvSpPr>
        <p:spPr>
          <a:xfrm>
            <a:off x="7324825" y="1080903"/>
            <a:ext cx="4027387" cy="5090713"/>
          </a:xfrm>
        </p:spPr>
        <p:txBody>
          <a:bodyPr>
            <a:normAutofit/>
          </a:bodyPr>
          <a:lstStyle/>
          <a:p>
            <a:r>
              <a:rPr lang="en-US" b="1" dirty="0"/>
              <a:t>OCCUPANTS: 1</a:t>
            </a:r>
          </a:p>
          <a:p>
            <a:r>
              <a:rPr lang="en-US" b="1" dirty="0"/>
              <a:t>VISUAL PRIVACY: Low-Medium</a:t>
            </a:r>
          </a:p>
          <a:p>
            <a:r>
              <a:rPr lang="en-US" b="1" dirty="0"/>
              <a:t>ACOUSTIC PRIVACY: Low (STC N/A)</a:t>
            </a:r>
          </a:p>
          <a:p>
            <a:r>
              <a:rPr lang="en-US" b="1" dirty="0"/>
              <a:t>AVERAGE SIZE: 4.0m²</a:t>
            </a:r>
          </a:p>
          <a:p>
            <a:r>
              <a:rPr lang="en-US" b="1" dirty="0"/>
              <a:t>TECHNOLOGY:</a:t>
            </a:r>
          </a:p>
          <a:p>
            <a:pPr marL="171450" indent="-171450">
              <a:buFont typeface="Arial" panose="020B0604020202020204" pitchFamily="34" charset="0"/>
              <a:buChar char="•"/>
            </a:pPr>
            <a:r>
              <a:rPr lang="en-CA" dirty="0"/>
              <a:t>Bring-Your-Own-Device </a:t>
            </a:r>
            <a:r>
              <a:rPr lang="en-CA" dirty="0" err="1"/>
              <a:t>workpoint</a:t>
            </a:r>
            <a:r>
              <a:rPr lang="en-CA" dirty="0"/>
              <a:t>, no AV or IT technology provided as </a:t>
            </a:r>
            <a:r>
              <a:rPr lang="en-CA" dirty="0" err="1"/>
              <a:t>workpoint</a:t>
            </a:r>
            <a:r>
              <a:rPr lang="en-CA" dirty="0"/>
              <a:t> is intended for short term use.</a:t>
            </a:r>
            <a:endParaRPr lang="en-US" dirty="0"/>
          </a:p>
          <a:p>
            <a:r>
              <a:rPr lang="en-CA" b="1" dirty="0"/>
              <a:t>ELECTRICAL:</a:t>
            </a:r>
          </a:p>
          <a:p>
            <a:pPr>
              <a:spcBef>
                <a:spcPts val="0"/>
              </a:spcBef>
            </a:pPr>
            <a:r>
              <a:rPr lang="en-CA" dirty="0"/>
              <a:t>Furniture Requirements: </a:t>
            </a:r>
          </a:p>
          <a:p>
            <a:pPr>
              <a:spcBef>
                <a:spcPts val="0"/>
              </a:spcBef>
            </a:pPr>
            <a:r>
              <a:rPr lang="en-CA" dirty="0"/>
              <a:t>If Focus Pod(s) are to be powered: </a:t>
            </a:r>
          </a:p>
          <a:p>
            <a:pPr marL="171450" indent="-171450">
              <a:spcBef>
                <a:spcPts val="0"/>
              </a:spcBef>
              <a:buFont typeface="Arial" panose="020B0604020202020204" pitchFamily="34" charset="0"/>
              <a:buChar char="•"/>
            </a:pPr>
            <a:r>
              <a:rPr lang="en-CA" dirty="0"/>
              <a:t>Allow for one (1) circuit per five (5) Focus Pods; </a:t>
            </a:r>
          </a:p>
          <a:p>
            <a:pPr marL="171450" indent="-171450">
              <a:spcBef>
                <a:spcPts val="0"/>
              </a:spcBef>
              <a:buFont typeface="Arial" panose="020B0604020202020204" pitchFamily="34" charset="0"/>
              <a:buChar char="•"/>
            </a:pPr>
            <a:r>
              <a:rPr lang="en-CA" dirty="0"/>
              <a:t>Equip work surface with one (1) USB double outlet and minimum of one (1) duplex receptacle per Focus Pod (where the pod doesn’t have an integrated design for outlets, the USB connection can be located at the base);</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dirty="0"/>
          </a:p>
        </p:txBody>
      </p:sp>
      <p:sp>
        <p:nvSpPr>
          <p:cNvPr id="10" name="Text Placeholder 9"/>
          <p:cNvSpPr>
            <a:spLocks noGrp="1"/>
          </p:cNvSpPr>
          <p:nvPr>
            <p:ph type="body" sz="half" idx="23"/>
          </p:nvPr>
        </p:nvSpPr>
        <p:spPr>
          <a:xfrm>
            <a:off x="3945924" y="0"/>
            <a:ext cx="7406289" cy="953375"/>
          </a:xfrm>
          <a:solidFill>
            <a:srgbClr val="DB63F3">
              <a:alpha val="50196"/>
            </a:srgbClr>
          </a:solidFill>
        </p:spPr>
        <p:txBody>
          <a:bodyPr>
            <a:normAutofit/>
          </a:bodyPr>
          <a:lstStyle/>
          <a:p>
            <a:r>
              <a:rPr lang="en-US" sz="2400" dirty="0"/>
              <a:t>FOCUS POD</a:t>
            </a:r>
          </a:p>
        </p:txBody>
      </p:sp>
      <p:sp>
        <p:nvSpPr>
          <p:cNvPr id="17" name="Footer Placeholder 5"/>
          <p:cNvSpPr>
            <a:spLocks noGrp="1"/>
          </p:cNvSpPr>
          <p:nvPr>
            <p:ph type="ftr" sz="quarter" idx="3"/>
          </p:nvPr>
        </p:nvSpPr>
        <p:spPr>
          <a:xfrm>
            <a:off x="3145164" y="6356350"/>
            <a:ext cx="590325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INTERIOR DESIGN NATIONAL CENTRE OF EXPERTISE     |    PSPC WORKPLACE SOLUTIONS</a:t>
            </a:r>
          </a:p>
        </p:txBody>
      </p:sp>
      <p:sp>
        <p:nvSpPr>
          <p:cNvPr id="18" name="Text Box 2"/>
          <p:cNvSpPr txBox="1">
            <a:spLocks noChangeArrowheads="1"/>
          </p:cNvSpPr>
          <p:nvPr/>
        </p:nvSpPr>
        <p:spPr bwMode="auto">
          <a:xfrm>
            <a:off x="725583" y="2103849"/>
            <a:ext cx="110241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EXAMPLE: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Date Placeholder 3">
            <a:extLst>
              <a:ext uri="{FF2B5EF4-FFF2-40B4-BE49-F238E27FC236}">
                <a16:creationId xmlns:a16="http://schemas.microsoft.com/office/drawing/2014/main" id="{65550808-F188-6B58-D290-D8774FA21C18}"/>
              </a:ext>
            </a:extLst>
          </p:cNvPr>
          <p:cNvSpPr>
            <a:spLocks noGrp="1"/>
          </p:cNvSpPr>
          <p:nvPr>
            <p:ph type="dt" sz="half" idx="10"/>
          </p:nvPr>
        </p:nvSpPr>
        <p:spPr>
          <a:xfrm>
            <a:off x="857654" y="6382511"/>
            <a:ext cx="1304365" cy="365125"/>
          </a:xfrm>
        </p:spPr>
        <p:txBody>
          <a:bodyPr/>
          <a:lstStyle/>
          <a:p>
            <a:fld id="{FFB141B3-BC93-406A-8339-09C490FFF516}" type="datetime1">
              <a:rPr lang="en-US" smtClean="0"/>
              <a:t>4/12/2024</a:t>
            </a:fld>
            <a:endParaRPr lang="fr-CA" dirty="0"/>
          </a:p>
        </p:txBody>
      </p:sp>
    </p:spTree>
    <p:extLst>
      <p:ext uri="{BB962C8B-B14F-4D97-AF65-F5344CB8AC3E}">
        <p14:creationId xmlns:p14="http://schemas.microsoft.com/office/powerpoint/2010/main" val="2799704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airs with a black background&#10;&#10;Description automatically generated">
            <a:extLst>
              <a:ext uri="{FF2B5EF4-FFF2-40B4-BE49-F238E27FC236}">
                <a16:creationId xmlns:a16="http://schemas.microsoft.com/office/drawing/2014/main" id="{42EECF22-D176-39EC-C002-DE619CEE7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48" t="41601" r="7997" b="5890"/>
          <a:stretch/>
        </p:blipFill>
        <p:spPr>
          <a:xfrm>
            <a:off x="4347113" y="4875569"/>
            <a:ext cx="3496185" cy="1423633"/>
          </a:xfrm>
          <a:prstGeom prst="rect">
            <a:avLst/>
          </a:prstGeom>
        </p:spPr>
      </p:pic>
      <p:pic>
        <p:nvPicPr>
          <p:cNvPr id="8" name="Picture 7" descr="A desks and chairs in a room&#10;&#10;Description automatically generated">
            <a:extLst>
              <a:ext uri="{FF2B5EF4-FFF2-40B4-BE49-F238E27FC236}">
                <a16:creationId xmlns:a16="http://schemas.microsoft.com/office/drawing/2014/main" id="{AA94FD78-BD87-66DF-FBFC-B21C5F5D1B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90" r="3813"/>
          <a:stretch/>
        </p:blipFill>
        <p:spPr>
          <a:xfrm>
            <a:off x="7163047" y="2906568"/>
            <a:ext cx="4288867" cy="3294304"/>
          </a:xfrm>
          <a:prstGeom prst="rect">
            <a:avLst/>
          </a:prstGeom>
        </p:spPr>
      </p:pic>
      <p:sp>
        <p:nvSpPr>
          <p:cNvPr id="2" name="Content Placeholder 1"/>
          <p:cNvSpPr>
            <a:spLocks noGrp="1"/>
          </p:cNvSpPr>
          <p:nvPr>
            <p:ph idx="1"/>
          </p:nvPr>
        </p:nvSpPr>
        <p:spPr>
          <a:xfrm>
            <a:off x="838200" y="1106052"/>
            <a:ext cx="10514012" cy="1760503"/>
          </a:xfrm>
        </p:spPr>
        <p:txBody>
          <a:bodyPr>
            <a:noAutofit/>
          </a:bodyPr>
          <a:lstStyle/>
          <a:p>
            <a:pPr marL="0" indent="0">
              <a:buNone/>
            </a:pPr>
            <a:r>
              <a:rPr lang="en-CA" b="1" dirty="0"/>
              <a:t>INTERIOR ARCHITECTURE:</a:t>
            </a:r>
          </a:p>
          <a:p>
            <a:pPr>
              <a:spcBef>
                <a:spcPts val="0"/>
              </a:spcBef>
            </a:pPr>
            <a:r>
              <a:rPr lang="en-CA" dirty="0"/>
              <a:t>Consider implementing architectural elements such as wall-mounted panels or room separators to delineate space and manage sightlines. These features can also serve as sound absorbers, aiding in the establishment of distinct acoustic environments.</a:t>
            </a:r>
          </a:p>
          <a:p>
            <a:pPr marL="0" indent="0">
              <a:buNone/>
            </a:pPr>
            <a:r>
              <a:rPr lang="en-US" b="1" dirty="0"/>
              <a:t>ACCESSIBILITY:</a:t>
            </a:r>
          </a:p>
          <a:p>
            <a:pPr>
              <a:spcBef>
                <a:spcPts val="0"/>
              </a:spcBef>
            </a:pPr>
            <a:r>
              <a:rPr lang="en-CA" dirty="0"/>
              <a:t>Allocate space adjacent to some focus pods for turning diameter and placement of wheeled mobility device (must not impede on circulation space).</a:t>
            </a:r>
          </a:p>
          <a:p>
            <a:pPr>
              <a:spcBef>
                <a:spcPts val="0"/>
              </a:spcBef>
            </a:pPr>
            <a:r>
              <a:rPr lang="en-CA" dirty="0"/>
              <a:t>If many are included, try to include some variety in styles for choice if possible.</a:t>
            </a:r>
          </a:p>
          <a:p>
            <a:pPr>
              <a:spcBef>
                <a:spcPts val="0"/>
              </a:spcBef>
            </a:pPr>
            <a:r>
              <a:rPr lang="en-CA" dirty="0"/>
              <a:t>Provide left-handed and right-handed options.</a:t>
            </a:r>
          </a:p>
          <a:p>
            <a:pPr>
              <a:spcBef>
                <a:spcPts val="0"/>
              </a:spcBef>
            </a:pPr>
            <a:r>
              <a:rPr lang="en-CA" dirty="0"/>
              <a:t>Refer to pages 5 &amp; 6 for general accessibility information that may apply.</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1B320-300E-4159-A42B-6C3D22C81CA1}" type="slidenum">
              <a:rPr kumimoji="0" lang="fr-CA" sz="1400" b="0" i="0" u="none" strike="noStrike" kern="1200" cap="none" spc="0" normalizeH="0" baseline="0" noProof="0" smtClean="0">
                <a:ln>
                  <a:noFill/>
                </a:ln>
                <a:solidFill>
                  <a:prstClr val="black"/>
                </a:solidFill>
                <a:effectLst/>
                <a:uLnTx/>
                <a:uFillTx/>
                <a:latin typeface="Tw Cen MT Condensed Extra Bold" panose="020B08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400" b="0" i="0" u="none" strike="noStrike" kern="1200" cap="none" spc="0" normalizeH="0" baseline="0" noProof="0" dirty="0">
              <a:ln>
                <a:noFill/>
              </a:ln>
              <a:solidFill>
                <a:prstClr val="black"/>
              </a:solidFill>
              <a:effectLst/>
              <a:uLnTx/>
              <a:uFillTx/>
              <a:latin typeface="Tw Cen MT Condensed Extra Bold" panose="020B0803020202020204" pitchFamily="34" charset="0"/>
              <a:ea typeface="+mn-ea"/>
              <a:cs typeface="+mn-cs"/>
            </a:endParaRPr>
          </a:p>
        </p:txBody>
      </p:sp>
      <p:sp>
        <p:nvSpPr>
          <p:cNvPr id="6" name="Text Placeholder 5"/>
          <p:cNvSpPr>
            <a:spLocks noGrp="1"/>
          </p:cNvSpPr>
          <p:nvPr>
            <p:ph type="body" sz="half" idx="22"/>
          </p:nvPr>
        </p:nvSpPr>
        <p:spPr>
          <a:xfrm>
            <a:off x="838200" y="-5652"/>
            <a:ext cx="2966724" cy="959553"/>
          </a:xfrm>
          <a:solidFill>
            <a:srgbClr val="DB63F3"/>
          </a:solidFill>
        </p:spPr>
        <p:txBody>
          <a:bodyPr>
            <a:normAutofit/>
          </a:bodyPr>
          <a:lstStyle/>
          <a:p>
            <a:pPr algn="ctr"/>
            <a:r>
              <a:rPr lang="en-US" sz="1800" dirty="0"/>
              <a:t>SECONDARY INDIVIDUAL</a:t>
            </a:r>
          </a:p>
        </p:txBody>
      </p:sp>
      <p:sp>
        <p:nvSpPr>
          <p:cNvPr id="7" name="Text Placeholder 6"/>
          <p:cNvSpPr>
            <a:spLocks noGrp="1"/>
          </p:cNvSpPr>
          <p:nvPr>
            <p:ph type="body" sz="half" idx="23"/>
          </p:nvPr>
        </p:nvSpPr>
        <p:spPr>
          <a:xfrm>
            <a:off x="3929449" y="-5650"/>
            <a:ext cx="7422763" cy="959551"/>
          </a:xfrm>
          <a:solidFill>
            <a:srgbClr val="DB63F3">
              <a:alpha val="50196"/>
            </a:srgbClr>
          </a:solidFill>
        </p:spPr>
        <p:txBody>
          <a:bodyPr>
            <a:normAutofit/>
          </a:bodyPr>
          <a:lstStyle/>
          <a:p>
            <a:r>
              <a:rPr lang="en-US" sz="2400" dirty="0"/>
              <a:t>FOCUS POD (continued)</a:t>
            </a:r>
          </a:p>
        </p:txBody>
      </p:sp>
      <p:sp>
        <p:nvSpPr>
          <p:cNvPr id="16" name="Footer Placeholder 5"/>
          <p:cNvSpPr>
            <a:spLocks noGrp="1"/>
          </p:cNvSpPr>
          <p:nvPr>
            <p:ph type="ftr" sz="quarter" idx="3"/>
          </p:nvPr>
        </p:nvSpPr>
        <p:spPr>
          <a:xfrm>
            <a:off x="3145164" y="6356350"/>
            <a:ext cx="590325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INTERIOR DESIGN NATIONAL CENTRE OF EXPERTISE     |    PSPC WORKPLACE SOLUTIONS</a:t>
            </a:r>
          </a:p>
        </p:txBody>
      </p:sp>
      <p:sp>
        <p:nvSpPr>
          <p:cNvPr id="18" name="Text Box 2"/>
          <p:cNvSpPr txBox="1">
            <a:spLocks noChangeArrowheads="1"/>
          </p:cNvSpPr>
          <p:nvPr/>
        </p:nvSpPr>
        <p:spPr bwMode="auto">
          <a:xfrm>
            <a:off x="864098" y="3127772"/>
            <a:ext cx="2940826" cy="2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070" lvl="0" indent="0" algn="l" defTabSz="914400" rtl="0" eaLnBrk="0" fontAlgn="base" latinLnBrk="0" hangingPunct="0">
              <a:lnSpc>
                <a:spcPct val="100000"/>
              </a:lnSpc>
              <a:spcBef>
                <a:spcPct val="0"/>
              </a:spcBef>
              <a:spcAft>
                <a:spcPts val="800"/>
              </a:spcAft>
              <a:buClrTx/>
              <a:buSzTx/>
              <a:buFontTx/>
              <a:buNone/>
              <a:tabLst/>
              <a:defRPr/>
            </a:pPr>
            <a:r>
              <a:rPr lang="en-US" altLang="en-US" sz="1200">
                <a:solidFill>
                  <a:srgbClr val="000000"/>
                </a:solidFill>
                <a:latin typeface="Tw Cen MT"/>
              </a:rPr>
              <a:t>ALTERNATE CONFIGURATION EXAMPLES</a:t>
            </a:r>
            <a:r>
              <a:rPr kumimoji="0" lang="en-US" altLang="en-US" sz="1200" b="0" i="0" u="none" strike="noStrike" kern="1200" cap="none" spc="0" normalizeH="0" baseline="0" noProof="0">
                <a:ln>
                  <a:noFill/>
                </a:ln>
                <a:effectLst/>
                <a:uLnTx/>
                <a:uFillTx/>
                <a:latin typeface="Tw Cen MT"/>
              </a:rPr>
              <a:t>:</a:t>
            </a:r>
            <a:endParaRPr lang="en-US" altLang="en-US" sz="1800" b="0" i="0" u="none" strike="noStrike" kern="1200" cap="none" spc="0" normalizeH="0" baseline="0" noProof="0">
              <a:ln>
                <a:noFill/>
              </a:ln>
              <a:effectLst/>
              <a:uLnTx/>
              <a:uFillTx/>
              <a:latin typeface="Tw Cen MT"/>
              <a:cs typeface="Arial" panose="020B0604020202020204" pitchFamily="34" charset="0"/>
            </a:endParaRPr>
          </a:p>
        </p:txBody>
      </p:sp>
      <p:pic>
        <p:nvPicPr>
          <p:cNvPr id="19" name="Picture 18" descr="A picture containing text, furniture, table, worktable&#10;&#10;Description automatically generated">
            <a:extLst>
              <a:ext uri="{FF2B5EF4-FFF2-40B4-BE49-F238E27FC236}">
                <a16:creationId xmlns:a16="http://schemas.microsoft.com/office/drawing/2014/main" id="{0291A34E-7078-75B8-ABF4-CB3430E9C1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172" t="11919" r="11536" b="3982"/>
          <a:stretch/>
        </p:blipFill>
        <p:spPr>
          <a:xfrm>
            <a:off x="916265" y="3463529"/>
            <a:ext cx="2452599" cy="2687120"/>
          </a:xfrm>
          <a:prstGeom prst="rect">
            <a:avLst/>
          </a:prstGeom>
        </p:spPr>
      </p:pic>
      <p:sp>
        <p:nvSpPr>
          <p:cNvPr id="9" name="Date Placeholder 3">
            <a:extLst>
              <a:ext uri="{FF2B5EF4-FFF2-40B4-BE49-F238E27FC236}">
                <a16:creationId xmlns:a16="http://schemas.microsoft.com/office/drawing/2014/main" id="{F3DBC5E4-0957-D2E6-CBB8-4CE6BBB0FD33}"/>
              </a:ext>
            </a:extLst>
          </p:cNvPr>
          <p:cNvSpPr>
            <a:spLocks noGrp="1"/>
          </p:cNvSpPr>
          <p:nvPr>
            <p:ph type="dt" sz="half" idx="10"/>
          </p:nvPr>
        </p:nvSpPr>
        <p:spPr>
          <a:xfrm>
            <a:off x="857654" y="6382511"/>
            <a:ext cx="1304365" cy="365125"/>
          </a:xfrm>
        </p:spPr>
        <p:txBody>
          <a:bodyPr/>
          <a:lstStyle/>
          <a:p>
            <a:fld id="{0FAFC35F-2901-45E5-8655-A154529928C6}" type="datetime1">
              <a:rPr lang="en-US" smtClean="0"/>
              <a:t>4/12/2024</a:t>
            </a:fld>
            <a:endParaRPr lang="fr-CA" dirty="0"/>
          </a:p>
        </p:txBody>
      </p:sp>
    </p:spTree>
    <p:extLst>
      <p:ext uri="{BB962C8B-B14F-4D97-AF65-F5344CB8AC3E}">
        <p14:creationId xmlns:p14="http://schemas.microsoft.com/office/powerpoint/2010/main" val="400620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8200" y="1150347"/>
            <a:ext cx="6350284" cy="1067920"/>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Offer a variety of seating options;</a:t>
            </a:r>
          </a:p>
          <a:p>
            <a:pPr marL="171450" indent="-171450">
              <a:spcBef>
                <a:spcPts val="0"/>
              </a:spcBef>
              <a:buFont typeface="Arial" panose="020B0604020202020204" pitchFamily="34" charset="0"/>
              <a:buChar char="•"/>
            </a:pPr>
            <a:r>
              <a:rPr lang="en-CA" dirty="0"/>
              <a:t>Provide power modules at work surface;</a:t>
            </a:r>
          </a:p>
          <a:p>
            <a:pPr marL="171450" indent="-171450">
              <a:spcBef>
                <a:spcPts val="0"/>
              </a:spcBef>
              <a:buFont typeface="Arial" panose="020B0604020202020204" pitchFamily="34" charset="0"/>
              <a:buChar char="•"/>
            </a:pPr>
            <a:r>
              <a:rPr lang="en-CA" dirty="0"/>
              <a:t>Optional</a:t>
            </a:r>
            <a:r>
              <a:rPr lang="en-CA" dirty="0">
                <a:solidFill>
                  <a:srgbClr val="FF0000"/>
                </a:solidFill>
              </a:rPr>
              <a:t> </a:t>
            </a:r>
            <a:r>
              <a:rPr lang="en-CA" dirty="0"/>
              <a:t>adjacent open storage or hooks can be included for bags or purses.</a:t>
            </a:r>
          </a:p>
        </p:txBody>
      </p:sp>
      <p:sp>
        <p:nvSpPr>
          <p:cNvPr id="5" name="Slide Number Placeholder 4"/>
          <p:cNvSpPr>
            <a:spLocks noGrp="1"/>
          </p:cNvSpPr>
          <p:nvPr>
            <p:ph type="sldNum" sz="quarter" idx="12"/>
          </p:nvPr>
        </p:nvSpPr>
        <p:spPr/>
        <p:txBody>
          <a:bodyPr/>
          <a:lstStyle/>
          <a:p>
            <a:fld id="{B281B320-300E-4159-A42B-6C3D22C81CA1}" type="slidenum">
              <a:rPr lang="fr-CA" smtClean="0"/>
              <a:pPr/>
              <a:t>19</a:t>
            </a:fld>
            <a:endParaRPr lang="fr-CA"/>
          </a:p>
        </p:txBody>
      </p:sp>
      <p:sp>
        <p:nvSpPr>
          <p:cNvPr id="8" name="Text Placeholder 7"/>
          <p:cNvSpPr>
            <a:spLocks noGrp="1"/>
          </p:cNvSpPr>
          <p:nvPr>
            <p:ph type="body" sz="half" idx="22"/>
          </p:nvPr>
        </p:nvSpPr>
        <p:spPr>
          <a:xfrm>
            <a:off x="838200" y="-5651"/>
            <a:ext cx="2939350" cy="924446"/>
          </a:xfrm>
          <a:solidFill>
            <a:srgbClr val="DB63F3"/>
          </a:solidFill>
        </p:spPr>
        <p:txBody>
          <a:bodyPr>
            <a:normAutofit/>
          </a:bodyPr>
          <a:lstStyle/>
          <a:p>
            <a:pPr algn="ctr"/>
            <a:r>
              <a:rPr lang="en-US" sz="1800" dirty="0"/>
              <a:t>SECONDARY INDIVIDUAL</a:t>
            </a:r>
          </a:p>
        </p:txBody>
      </p:sp>
      <p:sp>
        <p:nvSpPr>
          <p:cNvPr id="9" name="Text Placeholder 8"/>
          <p:cNvSpPr>
            <a:spLocks noGrp="1"/>
          </p:cNvSpPr>
          <p:nvPr>
            <p:ph type="body" sz="half" idx="24"/>
          </p:nvPr>
        </p:nvSpPr>
        <p:spPr>
          <a:xfrm>
            <a:off x="7460876" y="1150347"/>
            <a:ext cx="3857023" cy="5008003"/>
          </a:xfrm>
        </p:spPr>
        <p:txBody>
          <a:bodyPr>
            <a:normAutofit/>
          </a:bodyPr>
          <a:lstStyle/>
          <a:p>
            <a:r>
              <a:rPr lang="en-CA" b="1" dirty="0"/>
              <a:t>OCCUPANTS: 2-8</a:t>
            </a:r>
          </a:p>
          <a:p>
            <a:r>
              <a:rPr lang="en-CA" b="1" dirty="0"/>
              <a:t>VISUAL PRIVACY: Low </a:t>
            </a:r>
          </a:p>
          <a:p>
            <a:r>
              <a:rPr lang="en-CA" b="1" dirty="0"/>
              <a:t>ACOUSTIC PRIVACY: Low (STC N/A)</a:t>
            </a:r>
          </a:p>
          <a:p>
            <a:r>
              <a:rPr lang="en-CA" b="1" dirty="0"/>
              <a:t>AVERAGE SIZE: 1.5m² per occupant</a:t>
            </a:r>
          </a:p>
          <a:p>
            <a:r>
              <a:rPr lang="en-CA" b="1" dirty="0"/>
              <a:t>TECHNOLOGY:</a:t>
            </a:r>
          </a:p>
          <a:p>
            <a:pPr marL="171450" indent="-171450">
              <a:spcBef>
                <a:spcPts val="0"/>
              </a:spcBef>
              <a:buFont typeface="Arial" panose="020B0604020202020204" pitchFamily="34" charset="0"/>
              <a:buChar char="•"/>
            </a:pPr>
            <a:r>
              <a:rPr lang="en-CA" dirty="0"/>
              <a:t>Bring-Your-Own-Device </a:t>
            </a:r>
            <a:r>
              <a:rPr lang="en-CA" dirty="0" err="1"/>
              <a:t>workpoint</a:t>
            </a:r>
            <a:r>
              <a:rPr lang="en-CA" dirty="0"/>
              <a:t>.</a:t>
            </a:r>
          </a:p>
          <a:p>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Allow for 1 dedicated circuit per maximum 8 seats; </a:t>
            </a:r>
          </a:p>
          <a:p>
            <a:pPr marL="171450" indent="-171450">
              <a:spcBef>
                <a:spcPts val="0"/>
              </a:spcBef>
              <a:buFont typeface="Arial" panose="020B0604020202020204" pitchFamily="34" charset="0"/>
              <a:buChar char="•"/>
            </a:pPr>
            <a:r>
              <a:rPr lang="en-CA" dirty="0"/>
              <a:t>Touchdowns at collaborative tables can have surface integrated power module(s); </a:t>
            </a:r>
          </a:p>
          <a:p>
            <a:pPr marL="171450" indent="-171450">
              <a:spcBef>
                <a:spcPts val="0"/>
              </a:spcBef>
              <a:buFont typeface="Arial" panose="020B0604020202020204" pitchFamily="34" charset="0"/>
              <a:buChar char="•"/>
            </a:pPr>
            <a:r>
              <a:rPr lang="en-CA" dirty="0"/>
              <a:t>Equip work surface with one (1) duplex receptacle or one (1) triplex receptacle within reach of each seat;</a:t>
            </a:r>
          </a:p>
          <a:p>
            <a:pPr marL="171450" indent="-171450">
              <a:spcBef>
                <a:spcPts val="0"/>
              </a:spcBef>
              <a:buFont typeface="Arial" panose="020B0604020202020204" pitchFamily="34" charset="0"/>
              <a:buChar char="•"/>
            </a:pPr>
            <a:r>
              <a:rPr lang="en-CA" dirty="0"/>
              <a:t>Equip work surface with 1 double USB outlet within reach of 2 seats. </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b="1" dirty="0"/>
          </a:p>
          <a:p>
            <a:pPr>
              <a:spcBef>
                <a:spcPts val="0"/>
              </a:spcBef>
            </a:pPr>
            <a:endParaRPr lang="en-CA" dirty="0"/>
          </a:p>
          <a:p>
            <a:pPr>
              <a:spcBef>
                <a:spcPts val="0"/>
              </a:spcBef>
            </a:pPr>
            <a:endParaRPr lang="en-CA" dirty="0"/>
          </a:p>
          <a:p>
            <a:pPr>
              <a:spcBef>
                <a:spcPts val="0"/>
              </a:spcBef>
            </a:pPr>
            <a:endParaRPr lang="en-US" b="1" dirty="0"/>
          </a:p>
          <a:p>
            <a:pPr>
              <a:spcBef>
                <a:spcPts val="0"/>
              </a:spcBef>
            </a:pPr>
            <a:endParaRPr lang="en-US" dirty="0"/>
          </a:p>
          <a:p>
            <a:pPr marL="171450" indent="-171450">
              <a:spcBef>
                <a:spcPts val="0"/>
              </a:spcBef>
              <a:buFont typeface="Arial" panose="020B0604020202020204" pitchFamily="34" charset="0"/>
              <a:buChar char="•"/>
            </a:pPr>
            <a:endParaRPr lang="en-CA" dirty="0"/>
          </a:p>
        </p:txBody>
      </p:sp>
      <p:sp>
        <p:nvSpPr>
          <p:cNvPr id="10" name="Text Placeholder 9"/>
          <p:cNvSpPr>
            <a:spLocks noGrp="1"/>
          </p:cNvSpPr>
          <p:nvPr>
            <p:ph type="body" sz="half" idx="23"/>
          </p:nvPr>
        </p:nvSpPr>
        <p:spPr>
          <a:xfrm>
            <a:off x="3902075" y="0"/>
            <a:ext cx="7450137" cy="918795"/>
          </a:xfrm>
          <a:solidFill>
            <a:srgbClr val="DB63F3">
              <a:alpha val="50196"/>
            </a:srgbClr>
          </a:solidFill>
        </p:spPr>
        <p:txBody>
          <a:bodyPr>
            <a:normAutofit/>
          </a:bodyPr>
          <a:lstStyle/>
          <a:p>
            <a:r>
              <a:rPr lang="en-US" sz="2400" dirty="0"/>
              <a:t>TOUCHDOWN</a:t>
            </a:r>
            <a:endParaRPr lang="fr-CA" sz="2400" dirty="0"/>
          </a:p>
        </p:txBody>
      </p:sp>
      <p:sp>
        <p:nvSpPr>
          <p:cNvPr id="19"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20" name="Text Box 6"/>
          <p:cNvSpPr txBox="1">
            <a:spLocks noChangeArrowheads="1"/>
          </p:cNvSpPr>
          <p:nvPr/>
        </p:nvSpPr>
        <p:spPr bwMode="auto">
          <a:xfrm>
            <a:off x="775937" y="2483960"/>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070" eaLnBrk="0" fontAlgn="base" hangingPunct="0">
              <a:spcBef>
                <a:spcPct val="0"/>
              </a:spcBef>
              <a:spcAft>
                <a:spcPts val="800"/>
              </a:spcAft>
            </a:pPr>
            <a:r>
              <a:rPr lang="en-US" altLang="en-US" sz="1200" dirty="0">
                <a:solidFill>
                  <a:srgbClr val="000000"/>
                </a:solidFill>
                <a:latin typeface="Tw Cen MT"/>
              </a:rPr>
              <a:t>EXAMPLES:</a:t>
            </a:r>
            <a:endParaRPr lang="en-US" altLang="en-US" dirty="0">
              <a:solidFill>
                <a:prstClr val="black"/>
              </a:solidFill>
              <a:latin typeface="Tw Cen MT"/>
              <a:cs typeface="Arial" panose="020B0604020202020204" pitchFamily="34" charset="0"/>
            </a:endParaRPr>
          </a:p>
        </p:txBody>
      </p:sp>
      <p:pic>
        <p:nvPicPr>
          <p:cNvPr id="4" name="Picture 3" descr="A picture containing text, businesscard&#10;&#10;Description automatically generated">
            <a:extLst>
              <a:ext uri="{FF2B5EF4-FFF2-40B4-BE49-F238E27FC236}">
                <a16:creationId xmlns:a16="http://schemas.microsoft.com/office/drawing/2014/main" id="{0B46012E-89B9-70EF-A809-99868500A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93" t="6316" r="6823"/>
          <a:stretch/>
        </p:blipFill>
        <p:spPr>
          <a:xfrm>
            <a:off x="1813672" y="3398923"/>
            <a:ext cx="3535458" cy="3048914"/>
          </a:xfrm>
          <a:prstGeom prst="rect">
            <a:avLst/>
          </a:prstGeom>
        </p:spPr>
      </p:pic>
      <p:pic>
        <p:nvPicPr>
          <p:cNvPr id="7" name="Picture 6" descr="A close-up of a desk&#10;&#10;Description automatically generated with low confidence">
            <a:extLst>
              <a:ext uri="{FF2B5EF4-FFF2-40B4-BE49-F238E27FC236}">
                <a16:creationId xmlns:a16="http://schemas.microsoft.com/office/drawing/2014/main" id="{5FFAFBE1-A0B0-09CF-2C15-9D26FBCF3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1254" y="4539916"/>
            <a:ext cx="3147938" cy="1816434"/>
          </a:xfrm>
          <a:prstGeom prst="rect">
            <a:avLst/>
          </a:prstGeom>
        </p:spPr>
      </p:pic>
      <p:sp>
        <p:nvSpPr>
          <p:cNvPr id="2" name="Date Placeholder 3">
            <a:extLst>
              <a:ext uri="{FF2B5EF4-FFF2-40B4-BE49-F238E27FC236}">
                <a16:creationId xmlns:a16="http://schemas.microsoft.com/office/drawing/2014/main" id="{3AC10FDF-FCCA-D040-DABF-455BE35CCCB2}"/>
              </a:ext>
            </a:extLst>
          </p:cNvPr>
          <p:cNvSpPr>
            <a:spLocks noGrp="1"/>
          </p:cNvSpPr>
          <p:nvPr>
            <p:ph type="dt" sz="half" idx="10"/>
          </p:nvPr>
        </p:nvSpPr>
        <p:spPr>
          <a:xfrm>
            <a:off x="857654" y="6382511"/>
            <a:ext cx="1304365" cy="365125"/>
          </a:xfrm>
        </p:spPr>
        <p:txBody>
          <a:bodyPr/>
          <a:lstStyle/>
          <a:p>
            <a:fld id="{105FD409-EF11-40EB-9E7B-131829B8C5E9}" type="datetime1">
              <a:rPr lang="en-US" smtClean="0"/>
              <a:t>4/12/2024</a:t>
            </a:fld>
            <a:endParaRPr lang="fr-CA" dirty="0"/>
          </a:p>
        </p:txBody>
      </p:sp>
    </p:spTree>
    <p:extLst>
      <p:ext uri="{BB962C8B-B14F-4D97-AF65-F5344CB8AC3E}">
        <p14:creationId xmlns:p14="http://schemas.microsoft.com/office/powerpoint/2010/main" val="3117992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0" indent="0">
              <a:buNone/>
            </a:pPr>
            <a:r>
              <a:rPr lang="en-CA" sz="1300" dirty="0"/>
              <a:t>The </a:t>
            </a:r>
            <a:r>
              <a:rPr lang="en-CA" sz="1300" dirty="0" err="1"/>
              <a:t>GCworkplace</a:t>
            </a:r>
            <a:r>
              <a:rPr lang="en-CA" sz="1300" dirty="0"/>
              <a:t> Technical Reference Manual is a document outlining the various </a:t>
            </a:r>
            <a:r>
              <a:rPr lang="en-CA" sz="1300" dirty="0" err="1"/>
              <a:t>workpoints</a:t>
            </a:r>
            <a:r>
              <a:rPr lang="en-CA" sz="1300" dirty="0"/>
              <a:t> included in the </a:t>
            </a:r>
            <a:r>
              <a:rPr lang="en-CA" sz="1300" dirty="0" err="1">
                <a:hlinkClick r:id="rId2"/>
              </a:rPr>
              <a:t>GCworkplace</a:t>
            </a:r>
            <a:r>
              <a:rPr lang="en-CA" sz="1300" dirty="0">
                <a:hlinkClick r:id="rId2"/>
              </a:rPr>
              <a:t> Design Guide</a:t>
            </a:r>
            <a:r>
              <a:rPr lang="en-CA" sz="1300" dirty="0"/>
              <a:t>. This document should be referred to for any Fit-up or modernization project in conjunction with both the </a:t>
            </a:r>
            <a:r>
              <a:rPr lang="en-CA" sz="1300" dirty="0">
                <a:hlinkClick r:id="rId2"/>
              </a:rPr>
              <a:t>GCworkplace Design Guide </a:t>
            </a:r>
            <a:r>
              <a:rPr lang="en-CA" sz="1300" dirty="0"/>
              <a:t>and the </a:t>
            </a:r>
            <a:r>
              <a:rPr lang="en-CA" sz="1300" dirty="0">
                <a:hlinkClick r:id="rId3"/>
              </a:rPr>
              <a:t>Government of Canada Workplace Fit-up Standards</a:t>
            </a:r>
            <a:r>
              <a:rPr lang="en-CA" sz="1300" dirty="0"/>
              <a:t>. The information provided includes best practices regarding </a:t>
            </a:r>
            <a:r>
              <a:rPr lang="en-CA" sz="1300" dirty="0" err="1"/>
              <a:t>workpoint</a:t>
            </a:r>
            <a:r>
              <a:rPr lang="en-CA" sz="1300" dirty="0"/>
              <a:t> dimensions, planning tips, accessibility tips, technical data and its application along with visual representations.</a:t>
            </a:r>
          </a:p>
          <a:p>
            <a:pPr marL="0" indent="0">
              <a:buNone/>
            </a:pPr>
            <a:r>
              <a:rPr lang="en-CA" sz="1300" dirty="0" err="1"/>
              <a:t>GCworkplace</a:t>
            </a:r>
            <a:r>
              <a:rPr lang="en-CA" sz="1300" dirty="0"/>
              <a:t> is a workplace strategy developed to best support a high-performing public service that embraces innovation, transformation and continuous renewal. Spaces are intended to promote choice, encourage collaboration, leverage technology and foster a culture of autonomy and wellbeing. Furniture solutions with integrated power and technology are to be incorporated throughout the whole work environment. </a:t>
            </a:r>
          </a:p>
          <a:p>
            <a:pPr marL="0" indent="0">
              <a:buNone/>
            </a:pPr>
            <a:r>
              <a:rPr lang="en-CA" sz="1300" dirty="0"/>
              <a:t>This manual is intended to be a technical reference to direct the design requirements of a new GCworkplace. This baseline of technical requirements should be applied in conjunction with client requirements as well as all relevant standards, policies; including but not limited to National, Provincial and Municipal building codes, electrical codes, and accessibility standards (CAN/CSA B651-23 and B652 -23). It should be read along with the </a:t>
            </a:r>
            <a:r>
              <a:rPr lang="en-CA" sz="1300" dirty="0">
                <a:hlinkClick r:id="rId3"/>
              </a:rPr>
              <a:t>Government of Canada Workplace Fit-up Standards</a:t>
            </a:r>
            <a:r>
              <a:rPr lang="en-CA" sz="1300" dirty="0"/>
              <a:t>, </a:t>
            </a:r>
            <a:r>
              <a:rPr lang="en-CA" sz="1300" dirty="0">
                <a:hlinkClick r:id="rId2"/>
              </a:rPr>
              <a:t>GCworkplace Design Guide</a:t>
            </a:r>
            <a:r>
              <a:rPr lang="en-CA" sz="1300" dirty="0"/>
              <a:t>, </a:t>
            </a:r>
            <a:r>
              <a:rPr lang="en-CA" sz="1300" dirty="0">
                <a:hlinkClick r:id="rId4"/>
              </a:rPr>
              <a:t>GCworkplace Best Practices Checklist</a:t>
            </a:r>
            <a:r>
              <a:rPr lang="en-CA" sz="1300" dirty="0"/>
              <a:t>, </a:t>
            </a:r>
            <a:r>
              <a:rPr lang="en-CA" sz="1300" dirty="0">
                <a:hlinkClick r:id="rId5"/>
              </a:rPr>
              <a:t>GCworkplace Space Planning Workbook</a:t>
            </a:r>
            <a:r>
              <a:rPr lang="en-CA" sz="1300" dirty="0"/>
              <a:t>, </a:t>
            </a:r>
            <a:r>
              <a:rPr lang="en-CA" sz="1300" dirty="0" err="1"/>
              <a:t>GCworkplace</a:t>
            </a:r>
            <a:r>
              <a:rPr lang="en-CA" sz="1300" dirty="0"/>
              <a:t> Indigenous Design Guide and the </a:t>
            </a:r>
            <a:r>
              <a:rPr lang="en-CA" sz="1300" dirty="0">
                <a:hlinkClick r:id="rId6"/>
              </a:rPr>
              <a:t>Technical Reference for Office Building Design (TRFOBD).</a:t>
            </a:r>
            <a:r>
              <a:rPr lang="en-CA" sz="1300" dirty="0"/>
              <a:t> </a:t>
            </a:r>
          </a:p>
          <a:p>
            <a:pPr marL="0" indent="0">
              <a:buNone/>
            </a:pPr>
            <a:r>
              <a:rPr lang="en-CA" sz="1300" dirty="0"/>
              <a:t>It is important to note that with the implementation of a </a:t>
            </a:r>
            <a:r>
              <a:rPr lang="en-CA" sz="1300" dirty="0" err="1"/>
              <a:t>GCworkplace</a:t>
            </a:r>
            <a:r>
              <a:rPr lang="en-CA" sz="1300" dirty="0"/>
              <a:t> fit-up, occupant density may differ from original base building design estimates. The Designer must ensure the base mechanical and electrical building systems have adequate capacity to meet additional demands. This should be done taking a holistic view of the building, not just the individual project in a building.</a:t>
            </a:r>
          </a:p>
          <a:p>
            <a:pPr marL="0" indent="0">
              <a:buNone/>
            </a:pPr>
            <a:r>
              <a:rPr lang="en-CA" sz="1300" dirty="0"/>
              <a:t> </a:t>
            </a:r>
          </a:p>
        </p:txBody>
      </p:sp>
      <p:sp>
        <p:nvSpPr>
          <p:cNvPr id="2" name="Slide Number Placeholder 1"/>
          <p:cNvSpPr>
            <a:spLocks noGrp="1"/>
          </p:cNvSpPr>
          <p:nvPr>
            <p:ph type="sldNum" sz="quarter" idx="12"/>
          </p:nvPr>
        </p:nvSpPr>
        <p:spPr/>
        <p:txBody>
          <a:bodyPr/>
          <a:lstStyle/>
          <a:p>
            <a:fld id="{B281B320-300E-4159-A42B-6C3D22C81CA1}" type="slidenum">
              <a:rPr lang="fr-CA" smtClean="0"/>
              <a:pPr/>
              <a:t>2</a:t>
            </a:fld>
            <a:endParaRPr lang="fr-CA" dirty="0"/>
          </a:p>
        </p:txBody>
      </p:sp>
      <p:sp>
        <p:nvSpPr>
          <p:cNvPr id="8" name="Text Placeholder 7"/>
          <p:cNvSpPr>
            <a:spLocks noGrp="1"/>
          </p:cNvSpPr>
          <p:nvPr>
            <p:ph type="body" sz="half" idx="22"/>
          </p:nvPr>
        </p:nvSpPr>
        <p:spPr>
          <a:xfrm>
            <a:off x="838200" y="-5651"/>
            <a:ext cx="2974961" cy="950169"/>
          </a:xfrm>
        </p:spPr>
        <p:txBody>
          <a:bodyPr/>
          <a:lstStyle/>
          <a:p>
            <a:pPr algn="ctr"/>
            <a:r>
              <a:rPr lang="fr-CA" sz="1800" dirty="0"/>
              <a:t>INTRODUCTION</a:t>
            </a:r>
          </a:p>
        </p:txBody>
      </p:sp>
      <p:sp>
        <p:nvSpPr>
          <p:cNvPr id="9" name="Text Placeholder 8"/>
          <p:cNvSpPr>
            <a:spLocks noGrp="1"/>
          </p:cNvSpPr>
          <p:nvPr>
            <p:ph type="body" sz="half" idx="23"/>
          </p:nvPr>
        </p:nvSpPr>
        <p:spPr>
          <a:xfrm>
            <a:off x="3929449" y="-5651"/>
            <a:ext cx="7422763" cy="950169"/>
          </a:xfrm>
        </p:spPr>
        <p:txBody>
          <a:bodyPr>
            <a:normAutofit/>
          </a:bodyPr>
          <a:lstStyle/>
          <a:p>
            <a:r>
              <a:rPr lang="en-CA" sz="2400" dirty="0"/>
              <a:t>PREAMBLE</a:t>
            </a:r>
          </a:p>
        </p:txBody>
      </p:sp>
      <p:sp>
        <p:nvSpPr>
          <p:cNvPr id="10" name="Footer Placeholder 4"/>
          <p:cNvSpPr>
            <a:spLocks noGrp="1"/>
          </p:cNvSpPr>
          <p:nvPr>
            <p:ph type="ftr" sz="quarter" idx="3"/>
          </p:nvPr>
        </p:nvSpPr>
        <p:spPr>
          <a:xfrm>
            <a:off x="3144369"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4" name="Date Placeholder 3">
            <a:extLst>
              <a:ext uri="{FF2B5EF4-FFF2-40B4-BE49-F238E27FC236}">
                <a16:creationId xmlns:a16="http://schemas.microsoft.com/office/drawing/2014/main" id="{B265841D-14F8-11D4-B4E8-059E225B54DF}"/>
              </a:ext>
            </a:extLst>
          </p:cNvPr>
          <p:cNvSpPr>
            <a:spLocks noGrp="1"/>
          </p:cNvSpPr>
          <p:nvPr>
            <p:ph type="dt" sz="half" idx="10"/>
          </p:nvPr>
        </p:nvSpPr>
        <p:spPr>
          <a:xfrm>
            <a:off x="857654" y="6382511"/>
            <a:ext cx="1304365" cy="365125"/>
          </a:xfrm>
        </p:spPr>
        <p:txBody>
          <a:bodyPr/>
          <a:lstStyle/>
          <a:p>
            <a:fld id="{199DFA8D-39FB-4AC0-BB20-0AC10E4F20E2}" type="datetime1">
              <a:rPr lang="en-US" smtClean="0"/>
              <a:t>4/12/2024</a:t>
            </a:fld>
            <a:endParaRPr lang="fr-CA" dirty="0"/>
          </a:p>
        </p:txBody>
      </p:sp>
    </p:spTree>
    <p:extLst>
      <p:ext uri="{BB962C8B-B14F-4D97-AF65-F5344CB8AC3E}">
        <p14:creationId xmlns:p14="http://schemas.microsoft.com/office/powerpoint/2010/main" val="169069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281B320-300E-4159-A42B-6C3D22C81CA1}" type="slidenum">
              <a:rPr lang="fr-CA" smtClean="0"/>
              <a:pPr/>
              <a:t>20</a:t>
            </a:fld>
            <a:endParaRPr lang="fr-CA" dirty="0"/>
          </a:p>
        </p:txBody>
      </p:sp>
      <p:sp>
        <p:nvSpPr>
          <p:cNvPr id="6" name="Text Placeholder 5"/>
          <p:cNvSpPr>
            <a:spLocks noGrp="1"/>
          </p:cNvSpPr>
          <p:nvPr>
            <p:ph type="body" sz="half" idx="22"/>
          </p:nvPr>
        </p:nvSpPr>
        <p:spPr>
          <a:xfrm>
            <a:off x="838200" y="-5651"/>
            <a:ext cx="2967681" cy="959552"/>
          </a:xfrm>
          <a:solidFill>
            <a:srgbClr val="DB63F3"/>
          </a:solidFill>
        </p:spPr>
        <p:txBody>
          <a:bodyPr>
            <a:normAutofit/>
          </a:bodyPr>
          <a:lstStyle/>
          <a:p>
            <a:pPr algn="ctr"/>
            <a:r>
              <a:rPr lang="en-US" sz="1800" dirty="0"/>
              <a:t>SECONDARY INDIVIDUAL</a:t>
            </a:r>
          </a:p>
        </p:txBody>
      </p:sp>
      <p:sp>
        <p:nvSpPr>
          <p:cNvPr id="7" name="Text Placeholder 6"/>
          <p:cNvSpPr>
            <a:spLocks noGrp="1"/>
          </p:cNvSpPr>
          <p:nvPr>
            <p:ph type="body" sz="half" idx="23"/>
          </p:nvPr>
        </p:nvSpPr>
        <p:spPr>
          <a:xfrm>
            <a:off x="3937686" y="0"/>
            <a:ext cx="7414527" cy="953901"/>
          </a:xfrm>
          <a:solidFill>
            <a:srgbClr val="DB63F3">
              <a:alpha val="50196"/>
            </a:srgbClr>
          </a:solidFill>
        </p:spPr>
        <p:txBody>
          <a:bodyPr/>
          <a:lstStyle/>
          <a:p>
            <a:r>
              <a:rPr lang="en-US" sz="2400" dirty="0"/>
              <a:t>TOUCHDOWN </a:t>
            </a:r>
            <a:r>
              <a:rPr lang="en-US" dirty="0"/>
              <a:t>(continued)</a:t>
            </a:r>
            <a:endParaRPr lang="fr-CA" dirty="0"/>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7" name="Content Placeholder 1"/>
          <p:cNvSpPr>
            <a:spLocks noGrp="1"/>
          </p:cNvSpPr>
          <p:nvPr>
            <p:ph idx="1"/>
          </p:nvPr>
        </p:nvSpPr>
        <p:spPr>
          <a:xfrm>
            <a:off x="838200" y="1116948"/>
            <a:ext cx="10514013" cy="1629258"/>
          </a:xfrm>
        </p:spPr>
        <p:txBody>
          <a:bodyPr>
            <a:normAutofit/>
          </a:bodyPr>
          <a:lstStyle/>
          <a:p>
            <a:pPr marL="0" indent="0">
              <a:buNone/>
            </a:pPr>
            <a:r>
              <a:rPr lang="en-CA" b="1" dirty="0"/>
              <a:t>INTERIOR ARCHITECTURE:</a:t>
            </a:r>
          </a:p>
          <a:p>
            <a:pPr>
              <a:spcBef>
                <a:spcPts val="0"/>
              </a:spcBef>
            </a:pPr>
            <a:r>
              <a:rPr lang="en-CA" dirty="0"/>
              <a:t>Consider implementing architectural elements such as wall-mounted panels or room separators to delineate space and manage sightlines. These features can also serve as sound absorbers, aiding in the establishment of distinct acoustic environments.</a:t>
            </a:r>
          </a:p>
          <a:p>
            <a:pPr marL="0" indent="0">
              <a:buNone/>
            </a:pPr>
            <a:r>
              <a:rPr lang="en-CA" b="1" dirty="0"/>
              <a:t>ACCESSIBILITY:</a:t>
            </a:r>
          </a:p>
          <a:p>
            <a:pPr>
              <a:lnSpc>
                <a:spcPct val="100000"/>
              </a:lnSpc>
            </a:pPr>
            <a:r>
              <a:rPr lang="en-CA" dirty="0"/>
              <a:t>Ensure some accessible options are provided. Consider: surface height, knee &amp; toe clearance, power within reach, turning diameter at </a:t>
            </a:r>
            <a:r>
              <a:rPr lang="en-CA" dirty="0" err="1"/>
              <a:t>workpoint</a:t>
            </a:r>
            <a:r>
              <a:rPr lang="en-CA" dirty="0"/>
              <a:t>.</a:t>
            </a:r>
          </a:p>
          <a:p>
            <a:pPr>
              <a:lnSpc>
                <a:spcPct val="100000"/>
              </a:lnSpc>
            </a:pPr>
            <a:r>
              <a:rPr lang="en-CA" dirty="0"/>
              <a:t>Note: Refer to pages 5 &amp; 6 for general accessibility information that may apply.</a:t>
            </a:r>
          </a:p>
          <a:p>
            <a:endParaRPr lang="en-CA" dirty="0"/>
          </a:p>
          <a:p>
            <a:endParaRPr lang="en-CA" dirty="0"/>
          </a:p>
          <a:p>
            <a:endParaRPr lang="en-CA" b="1" dirty="0"/>
          </a:p>
        </p:txBody>
      </p:sp>
      <p:sp>
        <p:nvSpPr>
          <p:cNvPr id="8" name="Text Box 6">
            <a:extLst>
              <a:ext uri="{FF2B5EF4-FFF2-40B4-BE49-F238E27FC236}">
                <a16:creationId xmlns:a16="http://schemas.microsoft.com/office/drawing/2014/main" id="{F2BB36EA-0B61-4C1B-AEF9-BD8906108C5F}"/>
              </a:ext>
            </a:extLst>
          </p:cNvPr>
          <p:cNvSpPr txBox="1">
            <a:spLocks noChangeArrowheads="1"/>
          </p:cNvSpPr>
          <p:nvPr/>
        </p:nvSpPr>
        <p:spPr bwMode="auto">
          <a:xfrm>
            <a:off x="838200" y="2894708"/>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CONFIGURATION EXAMPLES:</a:t>
            </a:r>
            <a:endParaRPr lang="en-US" altLang="en-US" dirty="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DA1A54E5-8CDC-9BAF-BB48-A1397268915B}"/>
              </a:ext>
            </a:extLst>
          </p:cNvPr>
          <p:cNvPicPr>
            <a:picLocks noChangeAspect="1"/>
          </p:cNvPicPr>
          <p:nvPr/>
        </p:nvPicPr>
        <p:blipFill rotWithShape="1">
          <a:blip r:embed="rId3">
            <a:extLst>
              <a:ext uri="{28A0092B-C50C-407E-A947-70E740481C1C}">
                <a14:useLocalDpi xmlns:a14="http://schemas.microsoft.com/office/drawing/2010/main" val="0"/>
              </a:ext>
            </a:extLst>
          </a:blip>
          <a:srcRect l="30731" t="21438" r="19600" b="30526"/>
          <a:stretch/>
        </p:blipFill>
        <p:spPr>
          <a:xfrm>
            <a:off x="838200" y="3494050"/>
            <a:ext cx="4236723" cy="2364315"/>
          </a:xfrm>
          <a:prstGeom prst="rect">
            <a:avLst/>
          </a:prstGeom>
        </p:spPr>
      </p:pic>
      <p:pic>
        <p:nvPicPr>
          <p:cNvPr id="19" name="Picture 18" descr="A model of a house&#10;&#10;Description automatically generated with medium confidence">
            <a:extLst>
              <a:ext uri="{FF2B5EF4-FFF2-40B4-BE49-F238E27FC236}">
                <a16:creationId xmlns:a16="http://schemas.microsoft.com/office/drawing/2014/main" id="{4F1BB41F-956A-A5AE-F2D2-AFD930D1AA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14" t="16287"/>
          <a:stretch/>
        </p:blipFill>
        <p:spPr>
          <a:xfrm>
            <a:off x="7435221" y="3532600"/>
            <a:ext cx="3916992" cy="2574758"/>
          </a:xfrm>
          <a:prstGeom prst="rect">
            <a:avLst/>
          </a:prstGeom>
        </p:spPr>
      </p:pic>
      <p:sp>
        <p:nvSpPr>
          <p:cNvPr id="2" name="Date Placeholder 3">
            <a:extLst>
              <a:ext uri="{FF2B5EF4-FFF2-40B4-BE49-F238E27FC236}">
                <a16:creationId xmlns:a16="http://schemas.microsoft.com/office/drawing/2014/main" id="{C5FDAF55-5D71-2368-D4E0-6D50C2959013}"/>
              </a:ext>
            </a:extLst>
          </p:cNvPr>
          <p:cNvSpPr>
            <a:spLocks noGrp="1"/>
          </p:cNvSpPr>
          <p:nvPr>
            <p:ph type="dt" sz="half" idx="10"/>
          </p:nvPr>
        </p:nvSpPr>
        <p:spPr>
          <a:xfrm>
            <a:off x="857654" y="6382511"/>
            <a:ext cx="1304365" cy="365125"/>
          </a:xfrm>
        </p:spPr>
        <p:txBody>
          <a:bodyPr/>
          <a:lstStyle/>
          <a:p>
            <a:fld id="{5BF64A82-42A1-49E1-97BA-F4D587A9DF33}" type="datetime1">
              <a:rPr lang="en-US" smtClean="0"/>
              <a:t>4/12/2024</a:t>
            </a:fld>
            <a:endParaRPr lang="fr-CA" dirty="0"/>
          </a:p>
        </p:txBody>
      </p:sp>
    </p:spTree>
    <p:extLst>
      <p:ext uri="{BB962C8B-B14F-4D97-AF65-F5344CB8AC3E}">
        <p14:creationId xmlns:p14="http://schemas.microsoft.com/office/powerpoint/2010/main" val="6560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8200" y="1029300"/>
            <a:ext cx="6398410" cy="1263134"/>
          </a:xfrm>
        </p:spPr>
        <p:txBody>
          <a:bodyPr>
            <a:normAutofit/>
          </a:bodyPr>
          <a:lstStyle/>
          <a:p>
            <a:pPr>
              <a:lnSpc>
                <a:spcPts val="1440"/>
              </a:lnSpc>
              <a:spcBef>
                <a:spcPts val="0"/>
              </a:spcBef>
            </a:pPr>
            <a:r>
              <a:rPr lang="en-CA" b="1" dirty="0"/>
              <a:t>DESIGN: </a:t>
            </a:r>
          </a:p>
          <a:p>
            <a:pPr marL="171450" indent="-171450">
              <a:spcBef>
                <a:spcPts val="0"/>
              </a:spcBef>
              <a:buFont typeface="Arial" panose="020B0604020202020204" pitchFamily="34" charset="0"/>
              <a:buChar char="•"/>
            </a:pPr>
            <a:r>
              <a:rPr lang="en-CA" dirty="0"/>
              <a:t>Can be enclosed room with sliding door, or prefabricated solution;</a:t>
            </a:r>
          </a:p>
          <a:p>
            <a:pPr marL="171450" indent="-171450">
              <a:spcBef>
                <a:spcPts val="0"/>
              </a:spcBef>
              <a:buFont typeface="Arial" panose="020B0604020202020204" pitchFamily="34" charset="0"/>
              <a:buChar char="•"/>
            </a:pPr>
            <a:r>
              <a:rPr lang="en-CA" dirty="0"/>
              <a:t>For enclosed rooms, glazed partition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Include writable surface on at least one wall;</a:t>
            </a:r>
          </a:p>
          <a:p>
            <a:pPr marL="171450" indent="-171450">
              <a:spcBef>
                <a:spcPts val="0"/>
              </a:spcBef>
              <a:buFont typeface="Arial" panose="020B0604020202020204" pitchFamily="34" charset="0"/>
              <a:buChar char="•"/>
            </a:pPr>
            <a:r>
              <a:rPr lang="en-CA" dirty="0"/>
              <a:t>Optional dimmable task lighting and ottoman.</a:t>
            </a:r>
          </a:p>
        </p:txBody>
      </p:sp>
      <p:sp>
        <p:nvSpPr>
          <p:cNvPr id="5" name="Slide Number Placeholder 4"/>
          <p:cNvSpPr>
            <a:spLocks noGrp="1"/>
          </p:cNvSpPr>
          <p:nvPr>
            <p:ph type="sldNum" sz="quarter" idx="12"/>
          </p:nvPr>
        </p:nvSpPr>
        <p:spPr/>
        <p:txBody>
          <a:bodyPr/>
          <a:lstStyle/>
          <a:p>
            <a:fld id="{B281B320-300E-4159-A42B-6C3D22C81CA1}" type="slidenum">
              <a:rPr lang="fr-CA" smtClean="0"/>
              <a:pPr/>
              <a:t>21</a:t>
            </a:fld>
            <a:endParaRPr lang="fr-CA"/>
          </a:p>
        </p:txBody>
      </p:sp>
      <p:sp>
        <p:nvSpPr>
          <p:cNvPr id="8" name="Text Placeholder 7"/>
          <p:cNvSpPr>
            <a:spLocks noGrp="1"/>
          </p:cNvSpPr>
          <p:nvPr>
            <p:ph type="body" sz="half" idx="22"/>
          </p:nvPr>
        </p:nvSpPr>
        <p:spPr>
          <a:xfrm>
            <a:off x="838200" y="-5651"/>
            <a:ext cx="2939349" cy="906181"/>
          </a:xfrm>
          <a:solidFill>
            <a:srgbClr val="DB63F3"/>
          </a:solidFill>
        </p:spPr>
        <p:txBody>
          <a:bodyPr>
            <a:normAutofit/>
          </a:bodyPr>
          <a:lstStyle/>
          <a:p>
            <a:pPr algn="ctr"/>
            <a:r>
              <a:rPr lang="en-US" sz="1800" dirty="0"/>
              <a:t>SECONDARY INDIVIDUAL</a:t>
            </a:r>
          </a:p>
        </p:txBody>
      </p:sp>
      <p:sp>
        <p:nvSpPr>
          <p:cNvPr id="9" name="Text Placeholder 8"/>
          <p:cNvSpPr>
            <a:spLocks noGrp="1"/>
          </p:cNvSpPr>
          <p:nvPr>
            <p:ph type="body" sz="half" idx="24"/>
          </p:nvPr>
        </p:nvSpPr>
        <p:spPr>
          <a:xfrm>
            <a:off x="7364627" y="1029300"/>
            <a:ext cx="3987585" cy="5129827"/>
          </a:xfrm>
        </p:spPr>
        <p:txBody>
          <a:bodyPr>
            <a:normAutofit fontScale="85000" lnSpcReduction="20000"/>
          </a:bodyPr>
          <a:lstStyle/>
          <a:p>
            <a:r>
              <a:rPr lang="en-US" b="1" dirty="0"/>
              <a:t>OCCUPANTS: 1</a:t>
            </a:r>
          </a:p>
          <a:p>
            <a:r>
              <a:rPr lang="en-US" b="1" dirty="0"/>
              <a:t>VISUAL PRIVACY: Medium </a:t>
            </a:r>
          </a:p>
          <a:p>
            <a:r>
              <a:rPr lang="en-US" b="1" dirty="0"/>
              <a:t>ACOUSTIC PRIVACY: Medium-High (Target: STC 35)</a:t>
            </a:r>
            <a:endParaRPr lang="en-US" b="1" dirty="0">
              <a:solidFill>
                <a:srgbClr val="FF0000"/>
              </a:solidFill>
            </a:endParaRPr>
          </a:p>
          <a:p>
            <a:r>
              <a:rPr lang="en-US" b="1" dirty="0"/>
              <a:t>AVERAGE SIZE: 6.5m² (Phone Room) or 2.5m²  (Phonebooth)</a:t>
            </a:r>
          </a:p>
          <a:p>
            <a:r>
              <a:rPr lang="en-US" b="1" dirty="0"/>
              <a:t>TECHNOLOGY:</a:t>
            </a:r>
          </a:p>
          <a:p>
            <a:pPr marL="171450" indent="-171450">
              <a:buFont typeface="Arial" panose="020B0604020202020204" pitchFamily="34" charset="0"/>
              <a:buChar char="•"/>
            </a:pPr>
            <a:r>
              <a:rPr lang="en-US" dirty="0"/>
              <a:t>Bring-Your-Own-Device </a:t>
            </a:r>
            <a:r>
              <a:rPr lang="en-US" dirty="0" err="1"/>
              <a:t>workpoint</a:t>
            </a:r>
            <a:r>
              <a:rPr lang="en-US" dirty="0"/>
              <a:t>, </a:t>
            </a:r>
            <a:r>
              <a:rPr lang="en-CA" dirty="0"/>
              <a:t>no AV or IT technology provided as </a:t>
            </a:r>
            <a:r>
              <a:rPr lang="en-CA" dirty="0" err="1"/>
              <a:t>workpoint</a:t>
            </a:r>
            <a:r>
              <a:rPr lang="en-CA" dirty="0"/>
              <a:t> is intended for short term use.</a:t>
            </a:r>
            <a:endParaRPr lang="en-US" dirty="0"/>
          </a:p>
          <a:p>
            <a:r>
              <a:rPr lang="en-CA" b="1" dirty="0"/>
              <a:t>ELECTRICAL:</a:t>
            </a:r>
          </a:p>
          <a:p>
            <a:pPr>
              <a:spcBef>
                <a:spcPts val="0"/>
              </a:spcBef>
            </a:pPr>
            <a:r>
              <a:rPr lang="en-CA" dirty="0"/>
              <a:t>Prefabricated Solution (</a:t>
            </a:r>
            <a:r>
              <a:rPr lang="en-CA" dirty="0" err="1"/>
              <a:t>ie</a:t>
            </a:r>
            <a:r>
              <a:rPr lang="en-CA" dirty="0"/>
              <a:t>: phonebooth): </a:t>
            </a:r>
          </a:p>
          <a:p>
            <a:pPr marL="171450" indent="-171450">
              <a:spcBef>
                <a:spcPts val="0"/>
              </a:spcBef>
              <a:buFont typeface="Arial" panose="020B0604020202020204" pitchFamily="34" charset="0"/>
              <a:buChar char="•"/>
            </a:pPr>
            <a:r>
              <a:rPr lang="en-CA" dirty="0"/>
              <a:t>Allow for one (1) circuit per five (5) Phone Booths;</a:t>
            </a:r>
          </a:p>
          <a:p>
            <a:pPr marL="171450" indent="-171450">
              <a:spcBef>
                <a:spcPts val="0"/>
              </a:spcBef>
              <a:buFont typeface="Arial" panose="020B0604020202020204" pitchFamily="34" charset="0"/>
              <a:buChar char="•"/>
            </a:pPr>
            <a:r>
              <a:rPr lang="en-CA" dirty="0"/>
              <a:t>Provide power module(s) to be mounted at the front side of the work surface for accessibility with simplex outlets and a minimum of 1 double USB outlet for connectivity; </a:t>
            </a:r>
          </a:p>
          <a:p>
            <a:pPr marL="171450" indent="-171450">
              <a:spcBef>
                <a:spcPts val="0"/>
              </a:spcBef>
              <a:buFont typeface="Arial" panose="020B0604020202020204" pitchFamily="34" charset="0"/>
              <a:buChar char="•"/>
            </a:pPr>
            <a:endParaRPr lang="en-CA" b="1" dirty="0"/>
          </a:p>
          <a:p>
            <a:pPr>
              <a:spcBef>
                <a:spcPts val="0"/>
              </a:spcBef>
            </a:pPr>
            <a:r>
              <a:rPr lang="en-CA" b="1" dirty="0"/>
              <a:t>Phone Room Option: </a:t>
            </a:r>
          </a:p>
          <a:p>
            <a:pPr marL="171450" indent="-171450">
              <a:spcBef>
                <a:spcPts val="0"/>
              </a:spcBef>
              <a:buFont typeface="Arial" panose="020B0604020202020204" pitchFamily="34" charset="0"/>
              <a:buChar char="•"/>
            </a:pPr>
            <a:r>
              <a:rPr lang="en-CA" dirty="0"/>
              <a:t>Allow for one (1) circuit per five (5) Phone Rooms;</a:t>
            </a:r>
          </a:p>
          <a:p>
            <a:pPr marL="171450" indent="-171450">
              <a:spcBef>
                <a:spcPts val="0"/>
              </a:spcBef>
              <a:buFont typeface="Arial" panose="020B0604020202020204" pitchFamily="34" charset="0"/>
              <a:buChar char="•"/>
            </a:pPr>
            <a:r>
              <a:rPr lang="en-CA" dirty="0"/>
              <a:t>Equip room walls with a maximum of two (2) standard electrical duplexes;</a:t>
            </a:r>
          </a:p>
          <a:p>
            <a:pPr marL="171450" indent="-171450">
              <a:spcBef>
                <a:spcPts val="0"/>
              </a:spcBef>
              <a:buFont typeface="Arial" panose="020B0604020202020204" pitchFamily="34" charset="0"/>
              <a:buChar char="•"/>
            </a:pPr>
            <a:r>
              <a:rPr lang="en-CA" dirty="0"/>
              <a:t>Provide power module(s) to be mounted at the front side of the work surface for accessibility with simplex outlets and a minimum of 1 double USB outlet for connectivity; </a:t>
            </a:r>
          </a:p>
          <a:p>
            <a:pPr marL="171450" indent="-171450">
              <a:spcBef>
                <a:spcPts val="0"/>
              </a:spcBef>
              <a:buFont typeface="Arial" panose="020B0604020202020204" pitchFamily="34" charset="0"/>
              <a:buChar char="•"/>
            </a:pPr>
            <a:r>
              <a:rPr lang="en-CA" dirty="0"/>
              <a:t>Provide one (1) power module to be undermounted at back of work surface. Power module comes with five (5) simplex outlets. </a:t>
            </a:r>
          </a:p>
          <a:p>
            <a:pPr>
              <a:spcBef>
                <a:spcPts val="0"/>
              </a:spcBef>
            </a:pPr>
            <a:endParaRPr lang="en-CA" b="1" dirty="0">
              <a:highlight>
                <a:srgbClr val="FFFF00"/>
              </a:highlight>
            </a:endParaRP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marL="171450" indent="-171450">
              <a:spcBef>
                <a:spcPts val="0"/>
              </a:spcBef>
              <a:buFont typeface="Arial" panose="020B0604020202020204" pitchFamily="34" charset="0"/>
              <a:buChar char="•"/>
            </a:pPr>
            <a:r>
              <a:rPr lang="en-CA" dirty="0"/>
              <a:t>For a prefabricated solution, refer to manufacture’s specifications.</a:t>
            </a:r>
          </a:p>
          <a:p>
            <a:r>
              <a:rPr lang="en-CA" b="1" dirty="0"/>
              <a:t>INTERIOR ARCHITECTURE:</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b="1" dirty="0"/>
          </a:p>
          <a:p>
            <a:pPr>
              <a:spcBef>
                <a:spcPts val="0"/>
              </a:spcBef>
            </a:pPr>
            <a:r>
              <a:rPr lang="en-CA" b="1" dirty="0"/>
              <a:t>ACCESSIBILITY:</a:t>
            </a:r>
          </a:p>
          <a:p>
            <a:pPr marL="171450" indent="-171450">
              <a:spcBef>
                <a:spcPts val="0"/>
              </a:spcBef>
              <a:buFont typeface="Arial" panose="020B0604020202020204" pitchFamily="34" charset="0"/>
              <a:buChar char="•"/>
            </a:pPr>
            <a:r>
              <a:rPr lang="en-CA" dirty="0"/>
              <a:t>Refer to pages 5 &amp; 6 for general accessibility information that may apply.</a:t>
            </a:r>
          </a:p>
          <a:p>
            <a:pPr>
              <a:spcBef>
                <a:spcPts val="0"/>
              </a:spcBef>
            </a:pPr>
            <a:endParaRPr lang="en-CA" dirty="0"/>
          </a:p>
          <a:p>
            <a:pPr>
              <a:spcBef>
                <a:spcPts val="0"/>
              </a:spcBef>
            </a:pPr>
            <a:endParaRPr lang="en-CA" dirty="0"/>
          </a:p>
          <a:p>
            <a:pPr>
              <a:spcBef>
                <a:spcPts val="0"/>
              </a:spcBef>
            </a:pPr>
            <a:endParaRPr lang="en-CA" b="1" dirty="0"/>
          </a:p>
          <a:p>
            <a:pPr>
              <a:spcBef>
                <a:spcPts val="0"/>
              </a:spcBef>
            </a:pPr>
            <a:endParaRPr lang="en-CA" b="1" dirty="0"/>
          </a:p>
          <a:p>
            <a:pPr>
              <a:spcBef>
                <a:spcPts val="0"/>
              </a:spcBef>
            </a:pPr>
            <a:endParaRPr lang="en-CA" b="1" dirty="0"/>
          </a:p>
          <a:p>
            <a:pPr lvl="1">
              <a:spcBef>
                <a:spcPts val="0"/>
              </a:spcBef>
            </a:pPr>
            <a:endParaRPr lang="en-CA" b="1" dirty="0"/>
          </a:p>
          <a:p>
            <a:endParaRPr lang="en-US" dirty="0"/>
          </a:p>
          <a:p>
            <a:endParaRPr lang="fr-CA" dirty="0"/>
          </a:p>
        </p:txBody>
      </p:sp>
      <p:sp>
        <p:nvSpPr>
          <p:cNvPr id="10" name="Text Placeholder 9"/>
          <p:cNvSpPr>
            <a:spLocks noGrp="1"/>
          </p:cNvSpPr>
          <p:nvPr>
            <p:ph type="body" sz="half" idx="23"/>
          </p:nvPr>
        </p:nvSpPr>
        <p:spPr>
          <a:xfrm>
            <a:off x="3902075" y="-5651"/>
            <a:ext cx="7450137" cy="906181"/>
          </a:xfrm>
          <a:solidFill>
            <a:srgbClr val="DB63F3">
              <a:alpha val="50196"/>
            </a:srgbClr>
          </a:solidFill>
        </p:spPr>
        <p:txBody>
          <a:bodyPr>
            <a:normAutofit/>
          </a:bodyPr>
          <a:lstStyle/>
          <a:p>
            <a:r>
              <a:rPr lang="en-US" sz="2400" dirty="0"/>
              <a:t>PHONEBOOTHS AND PHONE ROOMS</a:t>
            </a:r>
          </a:p>
        </p:txBody>
      </p:sp>
      <p:sp>
        <p:nvSpPr>
          <p:cNvPr id="18"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9" name="Text Box 2"/>
          <p:cNvSpPr txBox="1">
            <a:spLocks noChangeArrowheads="1"/>
          </p:cNvSpPr>
          <p:nvPr/>
        </p:nvSpPr>
        <p:spPr bwMode="auto">
          <a:xfrm>
            <a:off x="838200" y="2294736"/>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7" name="Picture 6" descr="A picture containing engineering drawing&#10;&#10;Description automatically generated">
            <a:extLst>
              <a:ext uri="{FF2B5EF4-FFF2-40B4-BE49-F238E27FC236}">
                <a16:creationId xmlns:a16="http://schemas.microsoft.com/office/drawing/2014/main" id="{4495A6C9-095A-6C31-CF94-C1AE8D032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41" t="9495" r="31913" b="10191"/>
          <a:stretch/>
        </p:blipFill>
        <p:spPr>
          <a:xfrm>
            <a:off x="5392615" y="3954584"/>
            <a:ext cx="1738501" cy="2204544"/>
          </a:xfrm>
          <a:prstGeom prst="rect">
            <a:avLst/>
          </a:prstGeom>
        </p:spPr>
      </p:pic>
      <p:pic>
        <p:nvPicPr>
          <p:cNvPr id="14" name="Picture 13" descr="A picture containing text, window&#10;&#10;Description automatically generated">
            <a:extLst>
              <a:ext uri="{FF2B5EF4-FFF2-40B4-BE49-F238E27FC236}">
                <a16:creationId xmlns:a16="http://schemas.microsoft.com/office/drawing/2014/main" id="{5CD84C74-D052-81C8-76D5-9FF3FBECC074}"/>
              </a:ext>
            </a:extLst>
          </p:cNvPr>
          <p:cNvPicPr>
            <a:picLocks noChangeAspect="1"/>
          </p:cNvPicPr>
          <p:nvPr/>
        </p:nvPicPr>
        <p:blipFill rotWithShape="1">
          <a:blip r:embed="rId4">
            <a:extLst>
              <a:ext uri="{28A0092B-C50C-407E-A947-70E740481C1C}">
                <a14:useLocalDpi xmlns:a14="http://schemas.microsoft.com/office/drawing/2010/main" val="0"/>
              </a:ext>
            </a:extLst>
          </a:blip>
          <a:srcRect l="36405" t="9495" r="28843" b="10191"/>
          <a:stretch/>
        </p:blipFill>
        <p:spPr>
          <a:xfrm>
            <a:off x="2370035" y="2489656"/>
            <a:ext cx="2789069" cy="3719302"/>
          </a:xfrm>
          <a:prstGeom prst="rect">
            <a:avLst/>
          </a:prstGeom>
        </p:spPr>
      </p:pic>
      <p:sp>
        <p:nvSpPr>
          <p:cNvPr id="2" name="Date Placeholder 3">
            <a:extLst>
              <a:ext uri="{FF2B5EF4-FFF2-40B4-BE49-F238E27FC236}">
                <a16:creationId xmlns:a16="http://schemas.microsoft.com/office/drawing/2014/main" id="{60942FD3-9F48-3ABD-7D00-57C2B4D2AA7D}"/>
              </a:ext>
            </a:extLst>
          </p:cNvPr>
          <p:cNvSpPr>
            <a:spLocks noGrp="1"/>
          </p:cNvSpPr>
          <p:nvPr>
            <p:ph type="dt" sz="half" idx="10"/>
          </p:nvPr>
        </p:nvSpPr>
        <p:spPr>
          <a:xfrm>
            <a:off x="857654" y="6382511"/>
            <a:ext cx="1304365" cy="365125"/>
          </a:xfrm>
        </p:spPr>
        <p:txBody>
          <a:bodyPr/>
          <a:lstStyle/>
          <a:p>
            <a:fld id="{378EE0B8-8655-4E70-BF88-A1322B1FEBAC}" type="datetime1">
              <a:rPr lang="en-US" smtClean="0"/>
              <a:t>4/12/2024</a:t>
            </a:fld>
            <a:endParaRPr lang="fr-CA" dirty="0"/>
          </a:p>
        </p:txBody>
      </p:sp>
    </p:spTree>
    <p:extLst>
      <p:ext uri="{BB962C8B-B14F-4D97-AF65-F5344CB8AC3E}">
        <p14:creationId xmlns:p14="http://schemas.microsoft.com/office/powerpoint/2010/main" val="240693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281B320-300E-4159-A42B-6C3D22C81CA1}" type="slidenum">
              <a:rPr lang="fr-CA" smtClean="0"/>
              <a:pPr/>
              <a:t>22</a:t>
            </a:fld>
            <a:endParaRPr lang="fr-CA" dirty="0"/>
          </a:p>
        </p:txBody>
      </p:sp>
      <p:sp>
        <p:nvSpPr>
          <p:cNvPr id="6" name="Text Placeholder 5"/>
          <p:cNvSpPr>
            <a:spLocks noGrp="1"/>
          </p:cNvSpPr>
          <p:nvPr>
            <p:ph type="body" sz="half" idx="22"/>
          </p:nvPr>
        </p:nvSpPr>
        <p:spPr>
          <a:xfrm>
            <a:off x="838200" y="-5651"/>
            <a:ext cx="2959443" cy="959552"/>
          </a:xfrm>
          <a:solidFill>
            <a:srgbClr val="DB63F3"/>
          </a:solidFill>
        </p:spPr>
        <p:txBody>
          <a:bodyPr>
            <a:normAutofit/>
          </a:bodyPr>
          <a:lstStyle/>
          <a:p>
            <a:pPr algn="ctr"/>
            <a:r>
              <a:rPr lang="en-US" sz="1800" dirty="0"/>
              <a:t>SECONDARY INDIVIDUAL</a:t>
            </a:r>
          </a:p>
        </p:txBody>
      </p:sp>
      <p:sp>
        <p:nvSpPr>
          <p:cNvPr id="7" name="Text Placeholder 6"/>
          <p:cNvSpPr>
            <a:spLocks noGrp="1"/>
          </p:cNvSpPr>
          <p:nvPr>
            <p:ph type="body" sz="half" idx="23"/>
          </p:nvPr>
        </p:nvSpPr>
        <p:spPr>
          <a:xfrm>
            <a:off x="3937686" y="-5650"/>
            <a:ext cx="7414526" cy="959552"/>
          </a:xfrm>
          <a:solidFill>
            <a:srgbClr val="DB63F3">
              <a:alpha val="50196"/>
            </a:srgbClr>
          </a:solidFill>
        </p:spPr>
        <p:txBody>
          <a:bodyPr>
            <a:normAutofit/>
          </a:bodyPr>
          <a:lstStyle/>
          <a:p>
            <a:r>
              <a:rPr lang="en-US" sz="2400" dirty="0"/>
              <a:t>PHONEBOOTHS AND PHONE ROOMS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733768" y="1343967"/>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14" name="Picture 13" descr="A picture containing text, window&#10;&#10;Description automatically generated">
            <a:extLst>
              <a:ext uri="{FF2B5EF4-FFF2-40B4-BE49-F238E27FC236}">
                <a16:creationId xmlns:a16="http://schemas.microsoft.com/office/drawing/2014/main" id="{8D694C90-14AD-B733-7CD9-B9A87AA13B1B}"/>
              </a:ext>
            </a:extLst>
          </p:cNvPr>
          <p:cNvPicPr>
            <a:picLocks noChangeAspect="1"/>
          </p:cNvPicPr>
          <p:nvPr/>
        </p:nvPicPr>
        <p:blipFill rotWithShape="1">
          <a:blip r:embed="rId2">
            <a:extLst>
              <a:ext uri="{28A0092B-C50C-407E-A947-70E740481C1C}">
                <a14:useLocalDpi xmlns:a14="http://schemas.microsoft.com/office/drawing/2010/main" val="0"/>
              </a:ext>
            </a:extLst>
          </a:blip>
          <a:srcRect l="31841" t="11929" r="23352" b="9241"/>
          <a:stretch/>
        </p:blipFill>
        <p:spPr>
          <a:xfrm>
            <a:off x="5598025" y="1782363"/>
            <a:ext cx="3859242" cy="3917795"/>
          </a:xfrm>
          <a:prstGeom prst="rect">
            <a:avLst/>
          </a:prstGeom>
        </p:spPr>
      </p:pic>
      <p:pic>
        <p:nvPicPr>
          <p:cNvPr id="17" name="Picture 16" descr="A picture containing dark&#10;&#10;Description automatically generated">
            <a:extLst>
              <a:ext uri="{FF2B5EF4-FFF2-40B4-BE49-F238E27FC236}">
                <a16:creationId xmlns:a16="http://schemas.microsoft.com/office/drawing/2014/main" id="{F04F09D1-DE73-2E33-EE95-5B90D7164C8B}"/>
              </a:ext>
            </a:extLst>
          </p:cNvPr>
          <p:cNvPicPr>
            <a:picLocks noChangeAspect="1"/>
          </p:cNvPicPr>
          <p:nvPr/>
        </p:nvPicPr>
        <p:blipFill rotWithShape="1">
          <a:blip r:embed="rId3">
            <a:extLst>
              <a:ext uri="{28A0092B-C50C-407E-A947-70E740481C1C}">
                <a14:useLocalDpi xmlns:a14="http://schemas.microsoft.com/office/drawing/2010/main" val="0"/>
              </a:ext>
            </a:extLst>
          </a:blip>
          <a:srcRect l="38393" t="6082" r="35828" b="12515"/>
          <a:stretch/>
        </p:blipFill>
        <p:spPr>
          <a:xfrm>
            <a:off x="2779698" y="1610093"/>
            <a:ext cx="2315976" cy="4219914"/>
          </a:xfrm>
          <a:prstGeom prst="rect">
            <a:avLst/>
          </a:prstGeom>
        </p:spPr>
      </p:pic>
      <p:sp>
        <p:nvSpPr>
          <p:cNvPr id="4" name="Date Placeholder 3">
            <a:extLst>
              <a:ext uri="{FF2B5EF4-FFF2-40B4-BE49-F238E27FC236}">
                <a16:creationId xmlns:a16="http://schemas.microsoft.com/office/drawing/2014/main" id="{B0FB9A84-1D0A-390C-9055-67D1049576BE}"/>
              </a:ext>
            </a:extLst>
          </p:cNvPr>
          <p:cNvSpPr>
            <a:spLocks noGrp="1"/>
          </p:cNvSpPr>
          <p:nvPr>
            <p:ph type="dt" sz="half" idx="10"/>
          </p:nvPr>
        </p:nvSpPr>
        <p:spPr>
          <a:xfrm>
            <a:off x="857654" y="6382511"/>
            <a:ext cx="1304365" cy="365125"/>
          </a:xfrm>
        </p:spPr>
        <p:txBody>
          <a:bodyPr/>
          <a:lstStyle/>
          <a:p>
            <a:fld id="{669B84B7-47D0-4B90-8ED7-070BDD7DC2F0}" type="datetime1">
              <a:rPr lang="en-US" smtClean="0"/>
              <a:t>4/12/2024</a:t>
            </a:fld>
            <a:endParaRPr lang="fr-CA" dirty="0"/>
          </a:p>
        </p:txBody>
      </p:sp>
    </p:spTree>
    <p:extLst>
      <p:ext uri="{BB962C8B-B14F-4D97-AF65-F5344CB8AC3E}">
        <p14:creationId xmlns:p14="http://schemas.microsoft.com/office/powerpoint/2010/main" val="1980270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116945"/>
            <a:ext cx="6331033" cy="543179"/>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Small, casual, standing or seated </a:t>
            </a:r>
            <a:r>
              <a:rPr lang="en-CA" dirty="0" err="1"/>
              <a:t>workpoint</a:t>
            </a:r>
            <a:r>
              <a:rPr lang="en-CA" dirty="0"/>
              <a:t> with a small surface.</a:t>
            </a:r>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23</a:t>
            </a:fld>
            <a:endParaRPr lang="fr-CA"/>
          </a:p>
        </p:txBody>
      </p:sp>
      <p:sp>
        <p:nvSpPr>
          <p:cNvPr id="8" name="Text Placeholder 7"/>
          <p:cNvSpPr>
            <a:spLocks noGrp="1"/>
          </p:cNvSpPr>
          <p:nvPr>
            <p:ph type="body" sz="half" idx="22"/>
          </p:nvPr>
        </p:nvSpPr>
        <p:spPr>
          <a:xfrm>
            <a:off x="838201" y="-1"/>
            <a:ext cx="2939350" cy="953901"/>
          </a:xfrm>
          <a:solidFill>
            <a:srgbClr val="FDEB03"/>
          </a:solidFill>
        </p:spPr>
        <p:txBody>
          <a:bodyPr>
            <a:normAutofit/>
          </a:bodyPr>
          <a:lstStyle/>
          <a:p>
            <a:pPr algn="ctr"/>
            <a:r>
              <a:rPr lang="en-US" sz="1800" dirty="0"/>
              <a:t>COLLABORATIVE OPEN</a:t>
            </a:r>
          </a:p>
        </p:txBody>
      </p:sp>
      <p:sp>
        <p:nvSpPr>
          <p:cNvPr id="9" name="Text Placeholder 8"/>
          <p:cNvSpPr>
            <a:spLocks noGrp="1"/>
          </p:cNvSpPr>
          <p:nvPr>
            <p:ph type="body" sz="half" idx="24"/>
          </p:nvPr>
        </p:nvSpPr>
        <p:spPr>
          <a:xfrm>
            <a:off x="7284923" y="1116945"/>
            <a:ext cx="4067289" cy="5042182"/>
          </a:xfrm>
        </p:spPr>
        <p:txBody>
          <a:bodyPr>
            <a:normAutofit lnSpcReduction="10000"/>
          </a:bodyPr>
          <a:lstStyle/>
          <a:p>
            <a:r>
              <a:rPr lang="en-CA" b="1" dirty="0"/>
              <a:t>OCCUPANTS: 2-4</a:t>
            </a:r>
          </a:p>
          <a:p>
            <a:r>
              <a:rPr lang="en-CA" b="1" dirty="0"/>
              <a:t>VISUAL PRIVACY: Low</a:t>
            </a:r>
          </a:p>
          <a:p>
            <a:r>
              <a:rPr lang="en-CA" b="1" dirty="0"/>
              <a:t>ACOUSTIC PRIVACY: Low (STC N/A)</a:t>
            </a:r>
          </a:p>
          <a:p>
            <a:r>
              <a:rPr lang="en-CA" b="1" dirty="0"/>
              <a:t>AVERAGE SIZE: 4m²</a:t>
            </a:r>
          </a:p>
          <a:p>
            <a:r>
              <a:rPr lang="en-CA" b="1" dirty="0"/>
              <a:t>TECHNOLOGY:</a:t>
            </a:r>
          </a:p>
          <a:p>
            <a:pPr marL="171450" indent="-171450">
              <a:spcBef>
                <a:spcPts val="0"/>
              </a:spcBef>
              <a:buFont typeface="Arial" panose="020B0604020202020204" pitchFamily="34" charset="0"/>
              <a:buChar char="•"/>
            </a:pPr>
            <a:r>
              <a:rPr lang="en-CA" dirty="0"/>
              <a:t>Bring-Your-Own-Device </a:t>
            </a:r>
            <a:r>
              <a:rPr lang="en-CA" dirty="0" err="1"/>
              <a:t>workpoint</a:t>
            </a:r>
            <a:r>
              <a:rPr lang="en-CA" dirty="0"/>
              <a:t>, no AV or IT technology provided as </a:t>
            </a:r>
            <a:r>
              <a:rPr lang="en-CA" dirty="0" err="1"/>
              <a:t>workpoint</a:t>
            </a:r>
            <a:r>
              <a:rPr lang="en-CA" dirty="0"/>
              <a:t> is intended for short term use.</a:t>
            </a:r>
          </a:p>
          <a:p>
            <a:pPr>
              <a:spcBef>
                <a:spcPts val="0"/>
              </a:spcBef>
            </a:pPr>
            <a:endParaRPr lang="en-CA" dirty="0"/>
          </a:p>
          <a:p>
            <a:pPr>
              <a:spcBef>
                <a:spcPts val="0"/>
              </a:spcBef>
            </a:pPr>
            <a:r>
              <a:rPr lang="en-CA" b="1" dirty="0"/>
              <a:t>ELECTRICAL:</a:t>
            </a:r>
          </a:p>
          <a:p>
            <a:pPr>
              <a:spcBef>
                <a:spcPts val="0"/>
              </a:spcBef>
            </a:pPr>
            <a:r>
              <a:rPr lang="en-CA" dirty="0"/>
              <a:t>Optional Requirements: </a:t>
            </a:r>
          </a:p>
          <a:p>
            <a:pPr marL="171450" indent="-171450">
              <a:spcBef>
                <a:spcPts val="0"/>
              </a:spcBef>
              <a:buFont typeface="Arial" panose="020B0604020202020204" pitchFamily="34" charset="0"/>
              <a:buChar char="•"/>
            </a:pPr>
            <a:r>
              <a:rPr lang="en-CA" dirty="0"/>
              <a:t>Power at tabletop if specified and conditions allow.</a:t>
            </a:r>
          </a:p>
          <a:p>
            <a:pPr marL="171450" indent="-171450">
              <a:spcBef>
                <a:spcPts val="0"/>
              </a:spcBef>
              <a:buFont typeface="Arial" panose="020B0604020202020204" pitchFamily="34" charset="0"/>
              <a:buChar char="•"/>
            </a:pPr>
            <a:r>
              <a:rPr lang="en-CA" dirty="0"/>
              <a:t>A dimmable floor lamp may be considered where layout and access to electrical allows. Cords to be covered accordingly to avoid tripping hazard.</a:t>
            </a:r>
          </a:p>
          <a:p>
            <a:pPr marL="171450" indent="-171450">
              <a:spcBef>
                <a:spcPts val="0"/>
              </a:spcBef>
              <a:buFont typeface="Arial" panose="020B0604020202020204" pitchFamily="34" charset="0"/>
              <a:buChar char="•"/>
            </a:pPr>
            <a:endParaRPr lang="en-CA" dirty="0"/>
          </a:p>
          <a:p>
            <a:pPr>
              <a:spcBef>
                <a:spcPts val="0"/>
              </a:spcBef>
            </a:pPr>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dirty="0"/>
          </a:p>
          <a:p>
            <a:pPr>
              <a:spcBef>
                <a:spcPts val="0"/>
              </a:spcBef>
            </a:pPr>
            <a:r>
              <a:rPr lang="en-CA" b="1" dirty="0"/>
              <a:t>INTERIOR ARCHITECTURE:</a:t>
            </a:r>
          </a:p>
          <a:p>
            <a:pPr marL="171450" indent="-171450">
              <a:spcBef>
                <a:spcPts val="0"/>
              </a:spcBef>
              <a:buFont typeface="Arial" panose="020B0604020202020204" pitchFamily="34" charset="0"/>
              <a:buChar char="•"/>
            </a:pPr>
            <a:r>
              <a:rPr lang="en-CA" dirty="0"/>
              <a:t>Consider interior architectural solutions for defining space and controlling sightlines and for sound absorption (i.e. wall hung, suspended panels or other room dividers) between chat points or to separate a group of chat points from another zone or </a:t>
            </a:r>
            <a:r>
              <a:rPr lang="en-CA" dirty="0" err="1"/>
              <a:t>workpoint</a:t>
            </a:r>
            <a:r>
              <a:rPr lang="en-CA" dirty="0"/>
              <a:t>(s);</a:t>
            </a:r>
            <a:endParaRPr lang="en-US" dirty="0"/>
          </a:p>
          <a:p>
            <a:pPr>
              <a:spcBef>
                <a:spcPts val="0"/>
              </a:spcBef>
            </a:pPr>
            <a:endParaRPr lang="en-CA" dirty="0"/>
          </a:p>
          <a:p>
            <a:pPr>
              <a:spcBef>
                <a:spcPts val="0"/>
              </a:spcBef>
            </a:pPr>
            <a:r>
              <a:rPr lang="en-CA" b="1" dirty="0"/>
              <a:t>ACCESSIBILITY:</a:t>
            </a:r>
          </a:p>
          <a:p>
            <a:pPr marL="171450" indent="-171450">
              <a:spcBef>
                <a:spcPts val="0"/>
              </a:spcBef>
              <a:buFont typeface="Arial" panose="020B0604020202020204" pitchFamily="34" charset="0"/>
              <a:buChar char="•"/>
            </a:pPr>
            <a:r>
              <a:rPr lang="en-US" dirty="0"/>
              <a:t>Seating on casters when appropriate</a:t>
            </a:r>
            <a:r>
              <a:rPr lang="en-CA" dirty="0"/>
              <a:t>.</a:t>
            </a:r>
          </a:p>
          <a:p>
            <a:pPr marL="171450" indent="-171450">
              <a:spcBef>
                <a:spcPts val="0"/>
              </a:spcBef>
              <a:buFont typeface="Arial" panose="020B0604020202020204" pitchFamily="34" charset="0"/>
              <a:buChar char="•"/>
            </a:pPr>
            <a:r>
              <a:rPr lang="en-CA" dirty="0"/>
              <a:t>Refer to pages 5 &amp; 6 for general accessibility information that may apply.</a:t>
            </a:r>
          </a:p>
          <a:p>
            <a:pPr>
              <a:spcBef>
                <a:spcPts val="0"/>
              </a:spcBef>
            </a:pPr>
            <a:endParaRPr lang="en-CA" dirty="0"/>
          </a:p>
          <a:p>
            <a:pPr marL="171450" indent="-171450">
              <a:spcBef>
                <a:spcPts val="0"/>
              </a:spcBef>
              <a:buFont typeface="Arial" panose="020B0604020202020204" pitchFamily="34" charset="0"/>
              <a:buChar char="•"/>
            </a:pPr>
            <a:endParaRPr lang="en-US" b="1" dirty="0"/>
          </a:p>
          <a:p>
            <a:pPr marL="171450" indent="-171450">
              <a:spcBef>
                <a:spcPts val="0"/>
              </a:spcBef>
              <a:buFont typeface="Arial" panose="020B0604020202020204" pitchFamily="34" charset="0"/>
              <a:buChar char="•"/>
            </a:pPr>
            <a:endParaRPr lang="en-CA" dirty="0"/>
          </a:p>
        </p:txBody>
      </p:sp>
      <p:sp>
        <p:nvSpPr>
          <p:cNvPr id="10" name="Text Placeholder 9"/>
          <p:cNvSpPr>
            <a:spLocks noGrp="1"/>
          </p:cNvSpPr>
          <p:nvPr>
            <p:ph type="body" sz="half" idx="23"/>
          </p:nvPr>
        </p:nvSpPr>
        <p:spPr>
          <a:xfrm>
            <a:off x="3902075" y="0"/>
            <a:ext cx="7450137" cy="953901"/>
          </a:xfrm>
          <a:solidFill>
            <a:srgbClr val="FDEB03">
              <a:alpha val="50196"/>
            </a:srgbClr>
          </a:solidFill>
        </p:spPr>
        <p:txBody>
          <a:bodyPr>
            <a:normAutofit/>
          </a:bodyPr>
          <a:lstStyle/>
          <a:p>
            <a:r>
              <a:rPr lang="en-US" sz="2400" dirty="0"/>
              <a:t>CHAT POINT</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1660124"/>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sp>
        <p:nvSpPr>
          <p:cNvPr id="2" name="Date Placeholder 3">
            <a:extLst>
              <a:ext uri="{FF2B5EF4-FFF2-40B4-BE49-F238E27FC236}">
                <a16:creationId xmlns:a16="http://schemas.microsoft.com/office/drawing/2014/main" id="{EF0A0A0D-C548-BDF3-8C1D-A75073200769}"/>
              </a:ext>
            </a:extLst>
          </p:cNvPr>
          <p:cNvSpPr>
            <a:spLocks noGrp="1"/>
          </p:cNvSpPr>
          <p:nvPr>
            <p:ph type="dt" sz="half" idx="10"/>
          </p:nvPr>
        </p:nvSpPr>
        <p:spPr>
          <a:xfrm>
            <a:off x="857654" y="6382511"/>
            <a:ext cx="1304365" cy="365125"/>
          </a:xfrm>
        </p:spPr>
        <p:txBody>
          <a:bodyPr/>
          <a:lstStyle/>
          <a:p>
            <a:fld id="{750C5E33-13D0-4F9A-93B3-966D9AB915E4}" type="datetime1">
              <a:rPr lang="en-US" smtClean="0"/>
              <a:t>4/12/2024</a:t>
            </a:fld>
            <a:endParaRPr lang="fr-CA" dirty="0"/>
          </a:p>
        </p:txBody>
      </p:sp>
      <p:pic>
        <p:nvPicPr>
          <p:cNvPr id="3074" name="Picture 2" descr="A person standing next to a couch and chairs&#10;&#10;Description automatically generated">
            <a:extLst>
              <a:ext uri="{FF2B5EF4-FFF2-40B4-BE49-F238E27FC236}">
                <a16:creationId xmlns:a16="http://schemas.microsoft.com/office/drawing/2014/main" id="{C3BA00F6-7AC8-474B-342A-CB8BECDF6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467" y="2298946"/>
            <a:ext cx="4876533" cy="23366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table and two cups&#10;&#10;Description automatically generated">
            <a:extLst>
              <a:ext uri="{FF2B5EF4-FFF2-40B4-BE49-F238E27FC236}">
                <a16:creationId xmlns:a16="http://schemas.microsoft.com/office/drawing/2014/main" id="{FE18D8C3-1E55-C53B-2C45-597C52564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867" y="4533994"/>
            <a:ext cx="1548954" cy="162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59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81B320-300E-4159-A42B-6C3D22C81CA1}" type="slidenum">
              <a:rPr lang="fr-CA" smtClean="0"/>
              <a:pPr/>
              <a:t>24</a:t>
            </a:fld>
            <a:endParaRPr lang="fr-CA"/>
          </a:p>
        </p:txBody>
      </p:sp>
      <p:sp>
        <p:nvSpPr>
          <p:cNvPr id="8" name="Text Placeholder 7"/>
          <p:cNvSpPr>
            <a:spLocks noGrp="1"/>
          </p:cNvSpPr>
          <p:nvPr>
            <p:ph type="body" sz="half" idx="22"/>
          </p:nvPr>
        </p:nvSpPr>
        <p:spPr>
          <a:xfrm>
            <a:off x="838201" y="-1"/>
            <a:ext cx="2939350" cy="953901"/>
          </a:xfrm>
          <a:solidFill>
            <a:srgbClr val="FDEB03"/>
          </a:solidFill>
        </p:spPr>
        <p:txBody>
          <a:bodyPr>
            <a:normAutofit/>
          </a:bodyPr>
          <a:lstStyle/>
          <a:p>
            <a:pPr algn="ctr"/>
            <a:r>
              <a:rPr lang="en-US" sz="1800" dirty="0"/>
              <a:t>COLLABORATIVE OPEN</a:t>
            </a:r>
          </a:p>
        </p:txBody>
      </p:sp>
      <p:sp>
        <p:nvSpPr>
          <p:cNvPr id="10" name="Text Placeholder 9"/>
          <p:cNvSpPr>
            <a:spLocks noGrp="1"/>
          </p:cNvSpPr>
          <p:nvPr>
            <p:ph type="body" sz="half" idx="23"/>
          </p:nvPr>
        </p:nvSpPr>
        <p:spPr>
          <a:xfrm>
            <a:off x="3902075" y="0"/>
            <a:ext cx="7450137" cy="953901"/>
          </a:xfrm>
          <a:solidFill>
            <a:srgbClr val="FDEB03">
              <a:alpha val="50196"/>
            </a:srgbClr>
          </a:solidFill>
        </p:spPr>
        <p:txBody>
          <a:bodyPr>
            <a:normAutofit/>
          </a:bodyPr>
          <a:lstStyle/>
          <a:p>
            <a:r>
              <a:rPr lang="en-US" sz="2400" dirty="0"/>
              <a:t>CHAT POINT</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1399006"/>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2" name="Picture 1" descr="A picture containing seat&#10;&#10;Description automatically generated">
            <a:extLst>
              <a:ext uri="{FF2B5EF4-FFF2-40B4-BE49-F238E27FC236}">
                <a16:creationId xmlns:a16="http://schemas.microsoft.com/office/drawing/2014/main" id="{517F755B-6C12-4435-1962-8ADB5D0FC7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43" t="17910"/>
          <a:stretch/>
        </p:blipFill>
        <p:spPr>
          <a:xfrm>
            <a:off x="8118764" y="2868676"/>
            <a:ext cx="3513338" cy="214300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A52B136-D363-FF50-46C0-89378CA5D4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03" t="21553"/>
          <a:stretch/>
        </p:blipFill>
        <p:spPr>
          <a:xfrm>
            <a:off x="838200" y="2777294"/>
            <a:ext cx="3538530" cy="2401507"/>
          </a:xfrm>
          <a:prstGeom prst="rect">
            <a:avLst/>
          </a:prstGeom>
        </p:spPr>
      </p:pic>
      <p:pic>
        <p:nvPicPr>
          <p:cNvPr id="12" name="Picture 11" descr="A picture containing furniture, seat, chair, table&#10;&#10;Description automatically generated">
            <a:extLst>
              <a:ext uri="{FF2B5EF4-FFF2-40B4-BE49-F238E27FC236}">
                <a16:creationId xmlns:a16="http://schemas.microsoft.com/office/drawing/2014/main" id="{FDD2194E-3832-A493-A051-36296DAB70C0}"/>
              </a:ext>
            </a:extLst>
          </p:cNvPr>
          <p:cNvPicPr>
            <a:picLocks noChangeAspect="1"/>
          </p:cNvPicPr>
          <p:nvPr/>
        </p:nvPicPr>
        <p:blipFill rotWithShape="1">
          <a:blip r:embed="rId4">
            <a:extLst>
              <a:ext uri="{28A0092B-C50C-407E-A947-70E740481C1C}">
                <a14:useLocalDpi xmlns:a14="http://schemas.microsoft.com/office/drawing/2010/main" val="0"/>
              </a:ext>
            </a:extLst>
          </a:blip>
          <a:srcRect l="37024" t="25988" r="15404"/>
          <a:stretch/>
        </p:blipFill>
        <p:spPr>
          <a:xfrm>
            <a:off x="4376730" y="2524495"/>
            <a:ext cx="3361057" cy="3017324"/>
          </a:xfrm>
          <a:prstGeom prst="rect">
            <a:avLst/>
          </a:prstGeom>
        </p:spPr>
      </p:pic>
      <p:sp>
        <p:nvSpPr>
          <p:cNvPr id="3" name="Date Placeholder 3">
            <a:extLst>
              <a:ext uri="{FF2B5EF4-FFF2-40B4-BE49-F238E27FC236}">
                <a16:creationId xmlns:a16="http://schemas.microsoft.com/office/drawing/2014/main" id="{EC79C8A3-DDA2-E4D5-2562-8B4EF4971ED5}"/>
              </a:ext>
            </a:extLst>
          </p:cNvPr>
          <p:cNvSpPr>
            <a:spLocks noGrp="1"/>
          </p:cNvSpPr>
          <p:nvPr>
            <p:ph type="dt" sz="half" idx="10"/>
          </p:nvPr>
        </p:nvSpPr>
        <p:spPr>
          <a:xfrm>
            <a:off x="857654" y="6382511"/>
            <a:ext cx="1304365" cy="365125"/>
          </a:xfrm>
        </p:spPr>
        <p:txBody>
          <a:bodyPr/>
          <a:lstStyle/>
          <a:p>
            <a:fld id="{1D642A6B-BFC9-46C1-9475-0EF774017CBD}" type="datetime1">
              <a:rPr lang="en-US" smtClean="0"/>
              <a:t>4/12/2024</a:t>
            </a:fld>
            <a:endParaRPr lang="fr-CA" dirty="0"/>
          </a:p>
        </p:txBody>
      </p:sp>
    </p:spTree>
    <p:extLst>
      <p:ext uri="{BB962C8B-B14F-4D97-AF65-F5344CB8AC3E}">
        <p14:creationId xmlns:p14="http://schemas.microsoft.com/office/powerpoint/2010/main" val="419153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rawing of a desk and chairs&#10;&#10;Description automatically generated">
            <a:extLst>
              <a:ext uri="{FF2B5EF4-FFF2-40B4-BE49-F238E27FC236}">
                <a16:creationId xmlns:a16="http://schemas.microsoft.com/office/drawing/2014/main" id="{5750816C-64E7-D1D1-1080-CBB1C58A68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38"/>
          <a:stretch/>
        </p:blipFill>
        <p:spPr>
          <a:xfrm>
            <a:off x="1011074" y="2467604"/>
            <a:ext cx="4928995" cy="3276576"/>
          </a:xfrm>
          <a:prstGeom prst="rect">
            <a:avLst/>
          </a:prstGeom>
        </p:spPr>
      </p:pic>
      <p:sp>
        <p:nvSpPr>
          <p:cNvPr id="3" name="Text Placeholder 2"/>
          <p:cNvSpPr>
            <a:spLocks noGrp="1"/>
          </p:cNvSpPr>
          <p:nvPr>
            <p:ph type="body" sz="half" idx="2"/>
          </p:nvPr>
        </p:nvSpPr>
        <p:spPr>
          <a:xfrm>
            <a:off x="838200" y="1147482"/>
            <a:ext cx="6427287" cy="707952"/>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Semi-enclosed booth or furniture solutions with visual privacy; </a:t>
            </a:r>
          </a:p>
          <a:p>
            <a:pPr marL="171450" indent="-171450">
              <a:spcBef>
                <a:spcPts val="0"/>
              </a:spcBef>
              <a:buFont typeface="Arial" panose="020B0604020202020204" pitchFamily="34" charset="0"/>
              <a:buChar char="•"/>
            </a:pPr>
            <a:r>
              <a:rPr lang="en-CA" dirty="0"/>
              <a:t>Include a shared worksurface and soft seating.</a:t>
            </a:r>
          </a:p>
        </p:txBody>
      </p:sp>
      <p:sp>
        <p:nvSpPr>
          <p:cNvPr id="5" name="Slide Number Placeholder 4"/>
          <p:cNvSpPr>
            <a:spLocks noGrp="1"/>
          </p:cNvSpPr>
          <p:nvPr>
            <p:ph type="sldNum" sz="quarter" idx="12"/>
          </p:nvPr>
        </p:nvSpPr>
        <p:spPr/>
        <p:txBody>
          <a:bodyPr/>
          <a:lstStyle/>
          <a:p>
            <a:fld id="{B281B320-300E-4159-A42B-6C3D22C81CA1}" type="slidenum">
              <a:rPr lang="fr-CA" smtClean="0"/>
              <a:pPr/>
              <a:t>25</a:t>
            </a:fld>
            <a:endParaRPr lang="fr-CA"/>
          </a:p>
        </p:txBody>
      </p:sp>
      <p:sp>
        <p:nvSpPr>
          <p:cNvPr id="8" name="Text Placeholder 7"/>
          <p:cNvSpPr>
            <a:spLocks noGrp="1"/>
          </p:cNvSpPr>
          <p:nvPr>
            <p:ph type="body" sz="half" idx="22"/>
          </p:nvPr>
        </p:nvSpPr>
        <p:spPr>
          <a:xfrm>
            <a:off x="838200" y="-5651"/>
            <a:ext cx="2934730" cy="959552"/>
          </a:xfrm>
          <a:solidFill>
            <a:srgbClr val="FDEB03"/>
          </a:solidFill>
        </p:spPr>
        <p:txBody>
          <a:bodyPr>
            <a:normAutofit/>
          </a:bodyPr>
          <a:lstStyle/>
          <a:p>
            <a:pPr algn="ctr"/>
            <a:r>
              <a:rPr lang="en-US" sz="1800" dirty="0"/>
              <a:t>COLLABORATIVE OPEN</a:t>
            </a:r>
          </a:p>
        </p:txBody>
      </p:sp>
      <p:sp>
        <p:nvSpPr>
          <p:cNvPr id="9" name="Text Placeholder 8"/>
          <p:cNvSpPr>
            <a:spLocks noGrp="1"/>
          </p:cNvSpPr>
          <p:nvPr>
            <p:ph type="body" sz="half" idx="24"/>
          </p:nvPr>
        </p:nvSpPr>
        <p:spPr>
          <a:xfrm>
            <a:off x="7426246" y="1147482"/>
            <a:ext cx="3925965" cy="5011645"/>
          </a:xfrm>
        </p:spPr>
        <p:txBody>
          <a:bodyPr>
            <a:normAutofit fontScale="92500"/>
          </a:bodyPr>
          <a:lstStyle/>
          <a:p>
            <a:r>
              <a:rPr lang="en-CA" b="1" dirty="0"/>
              <a:t>OCCUPANTS:  4</a:t>
            </a:r>
          </a:p>
          <a:p>
            <a:r>
              <a:rPr lang="en-CA" b="1" dirty="0"/>
              <a:t>VISUAL PRIVACY: Low-Medium</a:t>
            </a:r>
          </a:p>
          <a:p>
            <a:r>
              <a:rPr lang="en-CA" b="1" dirty="0"/>
              <a:t>ACOUSTIC PRIVACY: Low (STC N/A)</a:t>
            </a:r>
          </a:p>
          <a:p>
            <a:r>
              <a:rPr lang="en-CA" b="1" dirty="0"/>
              <a:t>AVERAGE SIZE: 7.0m²</a:t>
            </a:r>
          </a:p>
          <a:p>
            <a:r>
              <a:rPr lang="en-CA" b="1" dirty="0"/>
              <a:t>TECHNOLOGY:</a:t>
            </a:r>
          </a:p>
          <a:p>
            <a:pPr marL="171450" indent="-171450">
              <a:spcBef>
                <a:spcPts val="0"/>
              </a:spcBef>
              <a:buFont typeface="Arial" panose="020B0604020202020204" pitchFamily="34" charset="0"/>
              <a:buChar char="•"/>
            </a:pPr>
            <a:r>
              <a:rPr lang="en-CA" sz="1200" dirty="0"/>
              <a:t>Bring-Your-Own-Device </a:t>
            </a:r>
            <a:r>
              <a:rPr lang="en-CA" sz="1200" dirty="0" err="1"/>
              <a:t>workpoint</a:t>
            </a:r>
            <a:r>
              <a:rPr lang="en-CA" sz="1200" dirty="0"/>
              <a:t>;</a:t>
            </a:r>
          </a:p>
          <a:p>
            <a:pPr marL="171450" indent="-171450">
              <a:spcBef>
                <a:spcPts val="0"/>
              </a:spcBef>
              <a:buFont typeface="Arial" panose="020B0604020202020204" pitchFamily="34" charset="0"/>
              <a:buChar char="•"/>
            </a:pPr>
            <a:r>
              <a:rPr lang="en-CA" sz="1200" dirty="0"/>
              <a:t>For additional workstation technology requirements, please refer to the </a:t>
            </a:r>
            <a:r>
              <a:rPr lang="en-CA" dirty="0" err="1">
                <a:hlinkClick r:id="rId4"/>
              </a:rPr>
              <a:t>GCworkplace</a:t>
            </a:r>
            <a:r>
              <a:rPr lang="en-CA" dirty="0">
                <a:hlinkClick r:id="rId4"/>
              </a:rPr>
              <a:t> </a:t>
            </a:r>
            <a:r>
              <a:rPr lang="en-CA" dirty="0" err="1">
                <a:hlinkClick r:id="rId4"/>
              </a:rPr>
              <a:t>Workpoint</a:t>
            </a:r>
            <a:r>
              <a:rPr lang="en-CA" dirty="0">
                <a:hlinkClick r:id="rId4"/>
              </a:rPr>
              <a:t> IT Requirement. </a:t>
            </a:r>
            <a:endParaRPr lang="en-CA" dirty="0"/>
          </a:p>
          <a:p>
            <a:pPr marL="171450" indent="-171450">
              <a:spcBef>
                <a:spcPts val="0"/>
              </a:spcBef>
              <a:buFont typeface="Arial" panose="020B0604020202020204" pitchFamily="34" charset="0"/>
              <a:buChar char="•"/>
            </a:pPr>
            <a:endParaRPr lang="en-CA" sz="1200" dirty="0">
              <a:highlight>
                <a:srgbClr val="FFFF00"/>
              </a:highlight>
            </a:endParaRPr>
          </a:p>
          <a:p>
            <a:pPr marL="171450" indent="-171450">
              <a:spcBef>
                <a:spcPts val="0"/>
              </a:spcBef>
              <a:buFont typeface="Arial" panose="020B0604020202020204" pitchFamily="34" charset="0"/>
              <a:buChar char="•"/>
            </a:pPr>
            <a:endParaRPr lang="en-CA" dirty="0">
              <a:highlight>
                <a:srgbClr val="FFFF00"/>
              </a:highlight>
            </a:endParaRPr>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Provide power &amp; USB charging at work surface if work surface permits. </a:t>
            </a:r>
          </a:p>
          <a:p>
            <a:pPr>
              <a:spcBef>
                <a:spcPts val="0"/>
              </a:spcBef>
            </a:pPr>
            <a:endParaRPr lang="en-CA" dirty="0"/>
          </a:p>
          <a:p>
            <a:pPr>
              <a:spcBef>
                <a:spcPts val="0"/>
              </a:spcBef>
            </a:pPr>
            <a:r>
              <a:rPr lang="en-CA" dirty="0"/>
              <a:t>Huddle Requirements: </a:t>
            </a:r>
          </a:p>
          <a:p>
            <a:pPr marL="171450" indent="-171450">
              <a:spcBef>
                <a:spcPts val="0"/>
              </a:spcBef>
              <a:buFont typeface="Arial" panose="020B0604020202020204" pitchFamily="34" charset="0"/>
              <a:buChar char="•"/>
            </a:pPr>
            <a:r>
              <a:rPr lang="en-CA" dirty="0"/>
              <a:t>Allow for one (1) circuit per two (2) huddles if monitor is required </a:t>
            </a:r>
            <a:r>
              <a:rPr lang="en-CA" u="sng" dirty="0"/>
              <a:t>OR</a:t>
            </a:r>
            <a:r>
              <a:rPr lang="en-CA" dirty="0"/>
              <a:t> one (1) circuit per four (4) huddles without monitor; </a:t>
            </a:r>
          </a:p>
          <a:p>
            <a:pPr>
              <a:spcBef>
                <a:spcPts val="0"/>
              </a:spcBef>
            </a:pPr>
            <a:r>
              <a:rPr lang="en-CA" dirty="0"/>
              <a:t>Where applicable equip: </a:t>
            </a:r>
          </a:p>
          <a:p>
            <a:pPr marL="171450" indent="-171450">
              <a:spcBef>
                <a:spcPts val="0"/>
              </a:spcBef>
              <a:buFont typeface="Arial" panose="020B0604020202020204" pitchFamily="34" charset="0"/>
              <a:buChar char="•"/>
            </a:pPr>
            <a:r>
              <a:rPr lang="en-CA" dirty="0"/>
              <a:t>One (1) quadruplex receptacle OR two(2) standard duplex receptacle outlets dedicated to each display;</a:t>
            </a:r>
          </a:p>
          <a:p>
            <a:pPr marL="171450" indent="-171450">
              <a:spcBef>
                <a:spcPts val="0"/>
              </a:spcBef>
              <a:buFont typeface="Arial" panose="020B0604020202020204" pitchFamily="34" charset="0"/>
              <a:buChar char="•"/>
            </a:pPr>
            <a:r>
              <a:rPr lang="en-CA" dirty="0"/>
              <a:t>One (1) standard electrical duplex receptacles and one (1) double USB outlet in the wall at work surface level height;</a:t>
            </a:r>
          </a:p>
          <a:p>
            <a:pPr marL="171450" indent="-171450">
              <a:spcBef>
                <a:spcPts val="0"/>
              </a:spcBef>
              <a:buFont typeface="Arial" panose="020B0604020202020204" pitchFamily="34" charset="0"/>
              <a:buChar char="•"/>
            </a:pPr>
            <a:r>
              <a:rPr lang="en-CA" dirty="0"/>
              <a:t>Direct/indirect suspended lamp(s) to suit meeting table function on a separate dimmable switch/light control.</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US" b="1" dirty="0"/>
          </a:p>
          <a:p>
            <a:endParaRPr lang="en-CA" dirty="0"/>
          </a:p>
        </p:txBody>
      </p:sp>
      <p:sp>
        <p:nvSpPr>
          <p:cNvPr id="10" name="Text Placeholder 9"/>
          <p:cNvSpPr>
            <a:spLocks noGrp="1"/>
          </p:cNvSpPr>
          <p:nvPr>
            <p:ph type="body" sz="half" idx="23"/>
          </p:nvPr>
        </p:nvSpPr>
        <p:spPr>
          <a:xfrm>
            <a:off x="3902075" y="-5650"/>
            <a:ext cx="7450137" cy="955910"/>
          </a:xfrm>
          <a:solidFill>
            <a:srgbClr val="FDEB03">
              <a:alpha val="50196"/>
            </a:srgbClr>
          </a:solidFill>
        </p:spPr>
        <p:txBody>
          <a:bodyPr>
            <a:normAutofit/>
          </a:bodyPr>
          <a:lstStyle/>
          <a:p>
            <a:r>
              <a:rPr lang="en-US" sz="2400" dirty="0"/>
              <a:t>HUDDLE</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1860562"/>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sp>
        <p:nvSpPr>
          <p:cNvPr id="2" name="Date Placeholder 3">
            <a:extLst>
              <a:ext uri="{FF2B5EF4-FFF2-40B4-BE49-F238E27FC236}">
                <a16:creationId xmlns:a16="http://schemas.microsoft.com/office/drawing/2014/main" id="{3E407F33-6086-EF27-285C-FBA713E13FE9}"/>
              </a:ext>
            </a:extLst>
          </p:cNvPr>
          <p:cNvSpPr>
            <a:spLocks noGrp="1"/>
          </p:cNvSpPr>
          <p:nvPr>
            <p:ph type="dt" sz="half" idx="10"/>
          </p:nvPr>
        </p:nvSpPr>
        <p:spPr>
          <a:xfrm>
            <a:off x="857654" y="6382511"/>
            <a:ext cx="1304365" cy="365125"/>
          </a:xfrm>
        </p:spPr>
        <p:txBody>
          <a:bodyPr/>
          <a:lstStyle/>
          <a:p>
            <a:fld id="{A24AB432-3BFC-49E3-AB40-05EA57B00EC9}" type="datetime1">
              <a:rPr lang="en-US" smtClean="0"/>
              <a:t>4/12/2024</a:t>
            </a:fld>
            <a:endParaRPr lang="fr-CA" dirty="0"/>
          </a:p>
        </p:txBody>
      </p:sp>
      <p:pic>
        <p:nvPicPr>
          <p:cNvPr id="9219" name="Picture 3" descr="A desk and chair with a table and a rug&#10;&#10;Description automatically generated with medium confidence">
            <a:extLst>
              <a:ext uri="{FF2B5EF4-FFF2-40B4-BE49-F238E27FC236}">
                <a16:creationId xmlns:a16="http://schemas.microsoft.com/office/drawing/2014/main" id="{77A33821-B6CB-BAE9-6C7E-154901288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672" y="4576991"/>
            <a:ext cx="1648815" cy="145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9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16945"/>
            <a:ext cx="10472964" cy="1406555"/>
          </a:xfrm>
        </p:spPr>
        <p:txBody>
          <a:bodyPr>
            <a:normAutofit/>
          </a:bodyPr>
          <a:lstStyle/>
          <a:p>
            <a:pPr marL="0" indent="0">
              <a:buNone/>
            </a:pPr>
            <a:r>
              <a:rPr lang="en-CA" sz="1300" b="1" dirty="0"/>
              <a:t>INTERIOR ARCHITECTURE:</a:t>
            </a:r>
          </a:p>
          <a:p>
            <a:pPr>
              <a:spcBef>
                <a:spcPts val="0"/>
              </a:spcBef>
            </a:pPr>
            <a:r>
              <a:rPr lang="en-CA" sz="1300" dirty="0"/>
              <a:t>Consider using interior architectural solutions like wall hung panels or room dividers for space definition and sightline control. These solutions also absorb sound, helping to create different acoustic zones (quiet for focused work, interactive for collaboration). They provide visual separation, reducing distractions from high traffic areas.</a:t>
            </a:r>
          </a:p>
          <a:p>
            <a:pPr marL="0" indent="0">
              <a:buNone/>
            </a:pPr>
            <a:r>
              <a:rPr lang="en-CA" sz="1300" b="1" dirty="0"/>
              <a:t>ACCESSIBILITY:</a:t>
            </a:r>
          </a:p>
          <a:p>
            <a:pPr>
              <a:spcBef>
                <a:spcPts val="0"/>
              </a:spcBef>
            </a:pPr>
            <a:r>
              <a:rPr lang="en-CA" dirty="0"/>
              <a:t>Refer to pages 5 &amp; 6 for general accessibility information that may apply.</a:t>
            </a:r>
          </a:p>
          <a:p>
            <a:pPr marL="0" indent="0">
              <a:buNone/>
            </a:pPr>
            <a:endParaRPr lang="fr-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26</a:t>
            </a:fld>
            <a:endParaRPr lang="fr-CA" dirty="0"/>
          </a:p>
        </p:txBody>
      </p:sp>
      <p:sp>
        <p:nvSpPr>
          <p:cNvPr id="6" name="Text Placeholder 5"/>
          <p:cNvSpPr>
            <a:spLocks noGrp="1"/>
          </p:cNvSpPr>
          <p:nvPr>
            <p:ph type="body" sz="half" idx="22"/>
          </p:nvPr>
        </p:nvSpPr>
        <p:spPr>
          <a:xfrm>
            <a:off x="838200" y="-18396"/>
            <a:ext cx="2984157" cy="948785"/>
          </a:xfrm>
          <a:solidFill>
            <a:srgbClr val="FDEB03"/>
          </a:solidFill>
        </p:spPr>
        <p:txBody>
          <a:bodyPr>
            <a:normAutofit/>
          </a:bodyPr>
          <a:lstStyle/>
          <a:p>
            <a:pPr algn="ctr"/>
            <a:r>
              <a:rPr lang="en-US" sz="1800" dirty="0"/>
              <a:t>COLLABORATIVE OPEN</a:t>
            </a:r>
          </a:p>
        </p:txBody>
      </p:sp>
      <p:sp>
        <p:nvSpPr>
          <p:cNvPr id="7" name="Text Placeholder 6"/>
          <p:cNvSpPr>
            <a:spLocks noGrp="1"/>
          </p:cNvSpPr>
          <p:nvPr>
            <p:ph type="body" sz="half" idx="23"/>
          </p:nvPr>
        </p:nvSpPr>
        <p:spPr>
          <a:xfrm>
            <a:off x="3929450" y="1"/>
            <a:ext cx="7381714" cy="950258"/>
          </a:xfrm>
          <a:solidFill>
            <a:srgbClr val="FDEB03">
              <a:alpha val="50196"/>
            </a:srgbClr>
          </a:solidFill>
        </p:spPr>
        <p:txBody>
          <a:bodyPr>
            <a:normAutofit/>
          </a:bodyPr>
          <a:lstStyle/>
          <a:p>
            <a:r>
              <a:rPr lang="en-US" sz="2400" dirty="0"/>
              <a:t>HUDDLE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758482" y="2631833"/>
            <a:ext cx="30638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ADDITIONAL LAYOUT EXAMPLE:</a:t>
            </a:r>
            <a:endParaRPr lang="en-US" altLang="en-US" dirty="0">
              <a:solidFill>
                <a:prstClr val="black"/>
              </a:solidFill>
              <a:latin typeface="Arial" panose="020B0604020202020204" pitchFamily="34" charset="0"/>
            </a:endParaRPr>
          </a:p>
        </p:txBody>
      </p:sp>
      <p:sp>
        <p:nvSpPr>
          <p:cNvPr id="5" name="Date Placeholder 3">
            <a:extLst>
              <a:ext uri="{FF2B5EF4-FFF2-40B4-BE49-F238E27FC236}">
                <a16:creationId xmlns:a16="http://schemas.microsoft.com/office/drawing/2014/main" id="{94E95F9A-F143-04C4-B1EF-5A540281AB32}"/>
              </a:ext>
            </a:extLst>
          </p:cNvPr>
          <p:cNvSpPr>
            <a:spLocks noGrp="1"/>
          </p:cNvSpPr>
          <p:nvPr>
            <p:ph type="dt" sz="half" idx="10"/>
          </p:nvPr>
        </p:nvSpPr>
        <p:spPr>
          <a:xfrm>
            <a:off x="857654" y="6382511"/>
            <a:ext cx="1304365" cy="365125"/>
          </a:xfrm>
        </p:spPr>
        <p:txBody>
          <a:bodyPr/>
          <a:lstStyle/>
          <a:p>
            <a:fld id="{F90379F8-1099-42CF-9D81-8DB0FF46EDC5}" type="datetime1">
              <a:rPr lang="en-US" smtClean="0"/>
              <a:t>4/12/2024</a:t>
            </a:fld>
            <a:endParaRPr lang="fr-CA" dirty="0"/>
          </a:p>
        </p:txBody>
      </p:sp>
      <p:pic>
        <p:nvPicPr>
          <p:cNvPr id="8" name="Picture 7" descr="A room with a desk and chair&#10;&#10;Description automatically generated">
            <a:extLst>
              <a:ext uri="{FF2B5EF4-FFF2-40B4-BE49-F238E27FC236}">
                <a16:creationId xmlns:a16="http://schemas.microsoft.com/office/drawing/2014/main" id="{A4EFCF3B-F836-F6E7-F7E7-F28E48BD97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70" r="15714"/>
          <a:stretch/>
        </p:blipFill>
        <p:spPr>
          <a:xfrm>
            <a:off x="3623732" y="2690186"/>
            <a:ext cx="3392478" cy="3456684"/>
          </a:xfrm>
          <a:prstGeom prst="rect">
            <a:avLst/>
          </a:prstGeom>
        </p:spPr>
      </p:pic>
    </p:spTree>
    <p:extLst>
      <p:ext uri="{BB962C8B-B14F-4D97-AF65-F5344CB8AC3E}">
        <p14:creationId xmlns:p14="http://schemas.microsoft.com/office/powerpoint/2010/main" val="316381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116946"/>
            <a:ext cx="6321408" cy="1304782"/>
          </a:xfrm>
        </p:spPr>
        <p:txBody>
          <a:bodyPr>
            <a:normAutofit lnSpcReduction="10000"/>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Various collaborative work tools incorporated in the area, such as display monitor(s), interactive touchscreen, whiteboards, etc.;</a:t>
            </a:r>
          </a:p>
          <a:p>
            <a:pPr marL="171450" indent="-171450">
              <a:spcBef>
                <a:spcPts val="0"/>
              </a:spcBef>
              <a:buFont typeface="Arial" panose="020B0604020202020204" pitchFamily="34" charset="0"/>
              <a:buChar char="•"/>
            </a:pPr>
            <a:r>
              <a:rPr lang="en-CA" dirty="0"/>
              <a:t>Consider a section offering arm rests and/or tablet arms or small moveable and adjustable tables;</a:t>
            </a:r>
          </a:p>
          <a:p>
            <a:pPr marL="171450" indent="-171450">
              <a:spcBef>
                <a:spcPts val="0"/>
              </a:spcBef>
              <a:buFont typeface="Arial" panose="020B0604020202020204" pitchFamily="34" charset="0"/>
              <a:buChar char="•"/>
            </a:pPr>
            <a:r>
              <a:rPr lang="en-CA" dirty="0"/>
              <a:t>May include various work surfaces that are fixed or moveable;</a:t>
            </a:r>
          </a:p>
          <a:p>
            <a:pPr marL="171450" indent="-171450">
              <a:spcBef>
                <a:spcPts val="0"/>
              </a:spcBef>
              <a:buFont typeface="Arial" panose="020B0604020202020204" pitchFamily="34" charset="0"/>
              <a:buChar char="•"/>
            </a:pPr>
            <a:r>
              <a:rPr lang="en-CA" dirty="0"/>
              <a:t>Provide credenza for storage of IT and/or audio-visual equipment as required.  Always verify with furniture and IT resources to determine requirements for each project.</a:t>
            </a:r>
          </a:p>
        </p:txBody>
      </p:sp>
      <p:sp>
        <p:nvSpPr>
          <p:cNvPr id="5" name="Slide Number Placeholder 4"/>
          <p:cNvSpPr>
            <a:spLocks noGrp="1"/>
          </p:cNvSpPr>
          <p:nvPr>
            <p:ph type="sldNum" sz="quarter" idx="12"/>
          </p:nvPr>
        </p:nvSpPr>
        <p:spPr/>
        <p:txBody>
          <a:bodyPr/>
          <a:lstStyle/>
          <a:p>
            <a:fld id="{B281B320-300E-4159-A42B-6C3D22C81CA1}" type="slidenum">
              <a:rPr lang="fr-CA" smtClean="0"/>
              <a:pPr/>
              <a:t>27</a:t>
            </a:fld>
            <a:endParaRPr lang="fr-CA"/>
          </a:p>
        </p:txBody>
      </p:sp>
      <p:sp>
        <p:nvSpPr>
          <p:cNvPr id="8" name="Text Placeholder 7"/>
          <p:cNvSpPr>
            <a:spLocks noGrp="1"/>
          </p:cNvSpPr>
          <p:nvPr>
            <p:ph type="body" sz="half" idx="22"/>
          </p:nvPr>
        </p:nvSpPr>
        <p:spPr>
          <a:xfrm>
            <a:off x="838201" y="1"/>
            <a:ext cx="2939350" cy="950258"/>
          </a:xfrm>
          <a:solidFill>
            <a:srgbClr val="FDEB03"/>
          </a:solidFill>
        </p:spPr>
        <p:txBody>
          <a:bodyPr>
            <a:normAutofit/>
          </a:bodyPr>
          <a:lstStyle/>
          <a:p>
            <a:pPr algn="ctr"/>
            <a:r>
              <a:rPr lang="en-US" sz="1800" dirty="0"/>
              <a:t>COLLABORATIVE OPEN</a:t>
            </a:r>
          </a:p>
        </p:txBody>
      </p:sp>
      <p:sp>
        <p:nvSpPr>
          <p:cNvPr id="9" name="Text Placeholder 8"/>
          <p:cNvSpPr>
            <a:spLocks noGrp="1"/>
          </p:cNvSpPr>
          <p:nvPr>
            <p:ph type="body" sz="half" idx="24"/>
          </p:nvPr>
        </p:nvSpPr>
        <p:spPr>
          <a:xfrm>
            <a:off x="7276699" y="1116946"/>
            <a:ext cx="4075513" cy="5042181"/>
          </a:xfrm>
        </p:spPr>
        <p:txBody>
          <a:bodyPr>
            <a:normAutofit/>
          </a:bodyPr>
          <a:lstStyle/>
          <a:p>
            <a:r>
              <a:rPr lang="en-US" b="1" dirty="0"/>
              <a:t>OCCUPANTS: 6-10 </a:t>
            </a:r>
          </a:p>
          <a:p>
            <a:r>
              <a:rPr lang="en-US" b="1" dirty="0"/>
              <a:t>VISUAL PRIVACY: Low-Medium</a:t>
            </a:r>
          </a:p>
          <a:p>
            <a:r>
              <a:rPr lang="en-US" b="1" dirty="0"/>
              <a:t>ACOUSTIC PRIVACY: Low (STC N/A)</a:t>
            </a:r>
          </a:p>
          <a:p>
            <a:r>
              <a:rPr lang="en-US" b="1" dirty="0"/>
              <a:t>AVERAGE SIZE: 15m²</a:t>
            </a:r>
          </a:p>
          <a:p>
            <a:r>
              <a:rPr lang="en-US" b="1" dirty="0"/>
              <a:t>TECHNOLOGY:</a:t>
            </a:r>
          </a:p>
          <a:p>
            <a:pPr marL="171450" indent="-171450">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US" dirty="0"/>
          </a:p>
          <a:p>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and USB receptacle can be incorporated in furniture solution (if applicable).</a:t>
            </a:r>
          </a:p>
          <a:p>
            <a:pPr>
              <a:spcBef>
                <a:spcPts val="0"/>
              </a:spcBef>
            </a:pPr>
            <a:endParaRPr lang="en-CA" dirty="0"/>
          </a:p>
          <a:p>
            <a:pPr>
              <a:spcBef>
                <a:spcPts val="0"/>
              </a:spcBef>
            </a:pPr>
            <a:r>
              <a:rPr lang="en-CA" dirty="0"/>
              <a:t>Where applicable: </a:t>
            </a:r>
          </a:p>
          <a:p>
            <a:pPr marL="171450" indent="-171450">
              <a:spcBef>
                <a:spcPts val="0"/>
              </a:spcBef>
              <a:buFont typeface="Arial" panose="020B0604020202020204" pitchFamily="34" charset="0"/>
              <a:buChar char="•"/>
            </a:pPr>
            <a:r>
              <a:rPr lang="en-CA" dirty="0"/>
              <a:t>Allow for two (2) circuits per Teaming Area;</a:t>
            </a:r>
          </a:p>
          <a:p>
            <a:pPr marL="171450" indent="-171450">
              <a:spcBef>
                <a:spcPts val="0"/>
              </a:spcBef>
              <a:buFont typeface="Arial" panose="020B0604020202020204" pitchFamily="34" charset="0"/>
              <a:buChar char="•"/>
            </a:pPr>
            <a:r>
              <a:rPr lang="en-CA" dirty="0"/>
              <a:t>Provide one (1) quadruplex receptacle OR two(2) standard duplex receptacle outlets with dedicated circuit to each display;</a:t>
            </a:r>
          </a:p>
          <a:p>
            <a:pPr marL="171450" indent="-171450">
              <a:spcBef>
                <a:spcPts val="0"/>
              </a:spcBef>
              <a:buFont typeface="Arial" panose="020B0604020202020204" pitchFamily="34" charset="0"/>
              <a:buChar char="•"/>
            </a:pPr>
            <a:r>
              <a:rPr lang="en-CA" dirty="0"/>
              <a:t>Provide three (3) electrical duplex receptacles with USB charging per teaming area if architecture permits.</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dirty="0"/>
          </a:p>
          <a:p>
            <a:pPr>
              <a:spcBef>
                <a:spcPts val="0"/>
              </a:spcBef>
            </a:pPr>
            <a:endParaRPr lang="en-CA" b="1" dirty="0"/>
          </a:p>
          <a:p>
            <a:pPr marL="171450" indent="-171450">
              <a:spcBef>
                <a:spcPts val="0"/>
              </a:spcBef>
              <a:buFont typeface="Arial" panose="020B0604020202020204" pitchFamily="34" charset="0"/>
              <a:buChar char="•"/>
            </a:pPr>
            <a:endParaRPr lang="en-US" dirty="0"/>
          </a:p>
        </p:txBody>
      </p:sp>
      <p:sp>
        <p:nvSpPr>
          <p:cNvPr id="10" name="Text Placeholder 9"/>
          <p:cNvSpPr>
            <a:spLocks noGrp="1"/>
          </p:cNvSpPr>
          <p:nvPr>
            <p:ph type="body" sz="half" idx="23"/>
          </p:nvPr>
        </p:nvSpPr>
        <p:spPr>
          <a:xfrm>
            <a:off x="3902075" y="1"/>
            <a:ext cx="7450137" cy="950258"/>
          </a:xfrm>
          <a:solidFill>
            <a:srgbClr val="FDEB03">
              <a:alpha val="50196"/>
            </a:srgbClr>
          </a:solidFill>
        </p:spPr>
        <p:txBody>
          <a:bodyPr>
            <a:normAutofit/>
          </a:bodyPr>
          <a:lstStyle/>
          <a:p>
            <a:r>
              <a:rPr lang="en-US" sz="2400" dirty="0"/>
              <a:t>TEAMING AREA</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3"/>
          <p:cNvSpPr txBox="1">
            <a:spLocks noChangeArrowheads="1"/>
          </p:cNvSpPr>
          <p:nvPr/>
        </p:nvSpPr>
        <p:spPr bwMode="auto">
          <a:xfrm>
            <a:off x="838200" y="2507170"/>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sp>
        <p:nvSpPr>
          <p:cNvPr id="2" name="Date Placeholder 3">
            <a:extLst>
              <a:ext uri="{FF2B5EF4-FFF2-40B4-BE49-F238E27FC236}">
                <a16:creationId xmlns:a16="http://schemas.microsoft.com/office/drawing/2014/main" id="{81CF362E-3C07-EAA1-FBD9-8E2C8B1F3002}"/>
              </a:ext>
            </a:extLst>
          </p:cNvPr>
          <p:cNvSpPr>
            <a:spLocks noGrp="1"/>
          </p:cNvSpPr>
          <p:nvPr>
            <p:ph type="dt" sz="half" idx="10"/>
          </p:nvPr>
        </p:nvSpPr>
        <p:spPr>
          <a:xfrm>
            <a:off x="857654" y="6382511"/>
            <a:ext cx="1304365" cy="365125"/>
          </a:xfrm>
        </p:spPr>
        <p:txBody>
          <a:bodyPr/>
          <a:lstStyle/>
          <a:p>
            <a:fld id="{050EF5B6-8FD1-4A5B-B6B7-F901800F670B}" type="datetime1">
              <a:rPr lang="en-US" smtClean="0"/>
              <a:t>4/12/2024</a:t>
            </a:fld>
            <a:endParaRPr lang="fr-CA" dirty="0"/>
          </a:p>
        </p:txBody>
      </p:sp>
      <p:pic>
        <p:nvPicPr>
          <p:cNvPr id="7" name="Picture 6" descr="A desk and chairs in a room&#10;&#10;Description automatically generated">
            <a:extLst>
              <a:ext uri="{FF2B5EF4-FFF2-40B4-BE49-F238E27FC236}">
                <a16:creationId xmlns:a16="http://schemas.microsoft.com/office/drawing/2014/main" id="{2245C7D1-7C1C-9B97-7A54-3BD21040ED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51" r="27649"/>
          <a:stretch/>
        </p:blipFill>
        <p:spPr>
          <a:xfrm>
            <a:off x="5616539" y="4546468"/>
            <a:ext cx="1561590" cy="1809882"/>
          </a:xfrm>
          <a:prstGeom prst="rect">
            <a:avLst/>
          </a:prstGeom>
        </p:spPr>
      </p:pic>
      <p:pic>
        <p:nvPicPr>
          <p:cNvPr id="6" name="Picture 5" descr="A reception desk with a white board&#10;&#10;Description automatically generated with medium confidence">
            <a:extLst>
              <a:ext uri="{FF2B5EF4-FFF2-40B4-BE49-F238E27FC236}">
                <a16:creationId xmlns:a16="http://schemas.microsoft.com/office/drawing/2014/main" id="{84FBBE67-1E67-6745-27E7-39F343FB93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7" t="6050" r="10284"/>
          <a:stretch/>
        </p:blipFill>
        <p:spPr>
          <a:xfrm>
            <a:off x="818411" y="3014229"/>
            <a:ext cx="4798128" cy="3180322"/>
          </a:xfrm>
          <a:prstGeom prst="rect">
            <a:avLst/>
          </a:prstGeom>
        </p:spPr>
      </p:pic>
    </p:spTree>
    <p:extLst>
      <p:ext uri="{BB962C8B-B14F-4D97-AF65-F5344CB8AC3E}">
        <p14:creationId xmlns:p14="http://schemas.microsoft.com/office/powerpoint/2010/main" val="344799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116946"/>
            <a:ext cx="10514013" cy="1965717"/>
          </a:xfrm>
        </p:spPr>
        <p:txBody>
          <a:bodyPr>
            <a:normAutofit/>
          </a:bodyPr>
          <a:lstStyle/>
          <a:p>
            <a:pPr marL="0" indent="0">
              <a:buNone/>
            </a:pPr>
            <a:r>
              <a:rPr lang="en-CA" b="1" dirty="0"/>
              <a:t>INTERIOR ARCHITECTURE:</a:t>
            </a:r>
          </a:p>
          <a:p>
            <a:pPr marL="171450" indent="-171450">
              <a:spcBef>
                <a:spcPts val="0"/>
              </a:spcBef>
              <a:buFont typeface="Arial" panose="020B0604020202020204" pitchFamily="34" charset="0"/>
              <a:buChar char="•"/>
            </a:pPr>
            <a:r>
              <a:rPr lang="en-CA" dirty="0"/>
              <a:t>Consider using interior architectural solutions like wall hung panels or room dividers for space definition and sightline control. These solutions also absorb sound, helping to create different acoustic zones (quiet for focused work, interactive for collaboration). They provide visual separation, reducing distractions from high traffic areas.</a:t>
            </a:r>
          </a:p>
          <a:p>
            <a:pPr marL="0" indent="0">
              <a:spcBef>
                <a:spcPts val="0"/>
              </a:spcBef>
              <a:buNone/>
            </a:pPr>
            <a:endParaRPr lang="en-US" dirty="0"/>
          </a:p>
          <a:p>
            <a:pPr marL="0" indent="0">
              <a:spcBef>
                <a:spcPts val="0"/>
              </a:spcBef>
              <a:buNone/>
            </a:pPr>
            <a:r>
              <a:rPr lang="en-US" b="1" dirty="0"/>
              <a:t>ACCESIBILITY:</a:t>
            </a:r>
          </a:p>
          <a:p>
            <a:pPr>
              <a:spcBef>
                <a:spcPts val="0"/>
              </a:spcBef>
            </a:pPr>
            <a:r>
              <a:rPr lang="en-CA" dirty="0"/>
              <a:t>Provide mobile, height adjustable laptop tables that require minimal effort and dexterity to adjust;</a:t>
            </a:r>
          </a:p>
          <a:p>
            <a:pPr marL="171450" indent="-171450">
              <a:spcBef>
                <a:spcPts val="0"/>
              </a:spcBef>
            </a:pPr>
            <a:r>
              <a:rPr lang="en-CA" dirty="0"/>
              <a:t>When including a semi-circle seating arrangement, angling it slightly may help create a place for a wheeled mobility device user to participate.</a:t>
            </a:r>
            <a:r>
              <a:rPr lang="en-US" dirty="0"/>
              <a:t>;</a:t>
            </a:r>
          </a:p>
          <a:p>
            <a:pPr marL="171450" indent="-171450">
              <a:spcBef>
                <a:spcPts val="0"/>
              </a:spcBef>
            </a:pPr>
            <a:r>
              <a:rPr lang="en-CA" dirty="0"/>
              <a:t>Refer to pages 5 &amp; 6 for general accessibility information that may apply.</a:t>
            </a:r>
          </a:p>
          <a:p>
            <a:pPr marL="0" indent="0">
              <a:spcBef>
                <a:spcPts val="0"/>
              </a:spcBef>
              <a:buNone/>
            </a:pPr>
            <a:endParaRPr lang="en-CA" b="1" dirty="0"/>
          </a:p>
          <a:p>
            <a:pPr marL="171450" indent="-171450">
              <a:spcBef>
                <a:spcPts val="0"/>
              </a:spcBef>
            </a:pPr>
            <a:endParaRPr lang="en-CA" dirty="0"/>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28</a:t>
            </a:fld>
            <a:endParaRPr lang="fr-CA" dirty="0"/>
          </a:p>
        </p:txBody>
      </p:sp>
      <p:sp>
        <p:nvSpPr>
          <p:cNvPr id="6" name="Text Placeholder 5"/>
          <p:cNvSpPr>
            <a:spLocks noGrp="1"/>
          </p:cNvSpPr>
          <p:nvPr>
            <p:ph type="body" sz="half" idx="22"/>
          </p:nvPr>
        </p:nvSpPr>
        <p:spPr>
          <a:xfrm>
            <a:off x="838200" y="-1"/>
            <a:ext cx="2975919" cy="950259"/>
          </a:xfrm>
          <a:solidFill>
            <a:srgbClr val="FDEB03"/>
          </a:solidFill>
        </p:spPr>
        <p:txBody>
          <a:bodyPr>
            <a:normAutofit/>
          </a:bodyPr>
          <a:lstStyle/>
          <a:p>
            <a:pPr algn="ctr"/>
            <a:r>
              <a:rPr lang="en-US" sz="1800" dirty="0"/>
              <a:t>COLLABORATIVE OPEN</a:t>
            </a:r>
          </a:p>
        </p:txBody>
      </p:sp>
      <p:sp>
        <p:nvSpPr>
          <p:cNvPr id="7" name="Text Placeholder 6"/>
          <p:cNvSpPr>
            <a:spLocks noGrp="1"/>
          </p:cNvSpPr>
          <p:nvPr>
            <p:ph type="body" sz="half" idx="23"/>
          </p:nvPr>
        </p:nvSpPr>
        <p:spPr>
          <a:xfrm>
            <a:off x="3937687" y="0"/>
            <a:ext cx="7414526" cy="953902"/>
          </a:xfrm>
          <a:solidFill>
            <a:srgbClr val="FDEB03">
              <a:alpha val="50196"/>
            </a:srgbClr>
          </a:solidFill>
        </p:spPr>
        <p:txBody>
          <a:bodyPr>
            <a:normAutofit/>
          </a:bodyPr>
          <a:lstStyle/>
          <a:p>
            <a:r>
              <a:rPr lang="en-US" sz="2400" dirty="0"/>
              <a:t>TEAMING AREA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20" name="Text Box 3"/>
          <p:cNvSpPr txBox="1">
            <a:spLocks noChangeArrowheads="1"/>
          </p:cNvSpPr>
          <p:nvPr/>
        </p:nvSpPr>
        <p:spPr bwMode="auto">
          <a:xfrm>
            <a:off x="838199" y="3265708"/>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13" name="Picture 12" descr="A picture containing text, table, desk&#10;&#10;Description automatically generated">
            <a:extLst>
              <a:ext uri="{FF2B5EF4-FFF2-40B4-BE49-F238E27FC236}">
                <a16:creationId xmlns:a16="http://schemas.microsoft.com/office/drawing/2014/main" id="{60826513-9759-B685-9AB9-41C7CF130B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35" r="9433"/>
          <a:stretch/>
        </p:blipFill>
        <p:spPr>
          <a:xfrm>
            <a:off x="4524503" y="3668810"/>
            <a:ext cx="3141403" cy="2660515"/>
          </a:xfrm>
          <a:prstGeom prst="rect">
            <a:avLst/>
          </a:prstGeom>
        </p:spPr>
      </p:pic>
      <p:pic>
        <p:nvPicPr>
          <p:cNvPr id="19" name="Picture 18" descr="A picture containing text, businesscard&#10;&#10;Description automatically generated">
            <a:extLst>
              <a:ext uri="{FF2B5EF4-FFF2-40B4-BE49-F238E27FC236}">
                <a16:creationId xmlns:a16="http://schemas.microsoft.com/office/drawing/2014/main" id="{00BC4FE2-00C0-5DE7-DBC2-9399C296A8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14" r="13977"/>
          <a:stretch/>
        </p:blipFill>
        <p:spPr>
          <a:xfrm>
            <a:off x="7761051" y="3567121"/>
            <a:ext cx="3384884" cy="2735179"/>
          </a:xfrm>
          <a:prstGeom prst="rect">
            <a:avLst/>
          </a:prstGeom>
        </p:spPr>
      </p:pic>
      <p:sp>
        <p:nvSpPr>
          <p:cNvPr id="4" name="Date Placeholder 3">
            <a:extLst>
              <a:ext uri="{FF2B5EF4-FFF2-40B4-BE49-F238E27FC236}">
                <a16:creationId xmlns:a16="http://schemas.microsoft.com/office/drawing/2014/main" id="{21298F0E-28BD-DF75-7E2B-587E7B834934}"/>
              </a:ext>
            </a:extLst>
          </p:cNvPr>
          <p:cNvSpPr>
            <a:spLocks noGrp="1"/>
          </p:cNvSpPr>
          <p:nvPr>
            <p:ph type="dt" sz="half" idx="10"/>
          </p:nvPr>
        </p:nvSpPr>
        <p:spPr>
          <a:xfrm>
            <a:off x="857654" y="6382511"/>
            <a:ext cx="1304365" cy="365125"/>
          </a:xfrm>
        </p:spPr>
        <p:txBody>
          <a:bodyPr/>
          <a:lstStyle/>
          <a:p>
            <a:fld id="{B50BC3D3-4A07-44A9-909A-E1290D68FED6}" type="datetime1">
              <a:rPr lang="en-US" smtClean="0"/>
              <a:t>4/12/2024</a:t>
            </a:fld>
            <a:endParaRPr lang="fr-CA" dirty="0"/>
          </a:p>
        </p:txBody>
      </p:sp>
      <p:pic>
        <p:nvPicPr>
          <p:cNvPr id="8" name="Picture 7" descr="A room with a couch and a table&#10;&#10;Description automatically generated">
            <a:extLst>
              <a:ext uri="{FF2B5EF4-FFF2-40B4-BE49-F238E27FC236}">
                <a16:creationId xmlns:a16="http://schemas.microsoft.com/office/drawing/2014/main" id="{3B527379-8EAE-4696-02D9-30FBFFC31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12" t="13855" r="21588" b="11955"/>
          <a:stretch/>
        </p:blipFill>
        <p:spPr>
          <a:xfrm>
            <a:off x="770304" y="3580071"/>
            <a:ext cx="3754199" cy="2772485"/>
          </a:xfrm>
          <a:prstGeom prst="rect">
            <a:avLst/>
          </a:prstGeom>
        </p:spPr>
      </p:pic>
    </p:spTree>
    <p:extLst>
      <p:ext uri="{BB962C8B-B14F-4D97-AF65-F5344CB8AC3E}">
        <p14:creationId xmlns:p14="http://schemas.microsoft.com/office/powerpoint/2010/main" val="2111990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9" y="1116945"/>
            <a:ext cx="6379159" cy="1064066"/>
          </a:xfrm>
        </p:spPr>
        <p:txBody>
          <a:bodyPr>
            <a:normAutofit lnSpcReduction="10000"/>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Provide a variety of dining furniture such as soft seating, small tables, and chairs with and without armrests;</a:t>
            </a:r>
          </a:p>
          <a:p>
            <a:pPr marL="171450" indent="-171450">
              <a:spcBef>
                <a:spcPts val="0"/>
              </a:spcBef>
              <a:buFont typeface="Arial" panose="020B0604020202020204" pitchFamily="34" charset="0"/>
              <a:buChar char="•"/>
            </a:pPr>
            <a:r>
              <a:rPr lang="en-CA" dirty="0"/>
              <a:t>Lounges can be found anywhere in both the Interactive and Transitional zone(s) however there must be one at least 10m2 with each kitchenette.</a:t>
            </a:r>
          </a:p>
          <a:p>
            <a:pPr marL="171450" indent="-171450">
              <a:spcBef>
                <a:spcPts val="0"/>
              </a:spcBef>
              <a:buFont typeface="Arial" panose="020B0604020202020204" pitchFamily="34" charset="0"/>
              <a:buChar char="•"/>
            </a:pPr>
            <a:r>
              <a:rPr lang="en-CA" dirty="0"/>
              <a:t>Furniture should be easy to clean. </a:t>
            </a:r>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29</a:t>
            </a:fld>
            <a:endParaRPr lang="fr-CA"/>
          </a:p>
        </p:txBody>
      </p:sp>
      <p:sp>
        <p:nvSpPr>
          <p:cNvPr id="8" name="Text Placeholder 7"/>
          <p:cNvSpPr>
            <a:spLocks noGrp="1"/>
          </p:cNvSpPr>
          <p:nvPr>
            <p:ph type="body" sz="half" idx="22"/>
          </p:nvPr>
        </p:nvSpPr>
        <p:spPr>
          <a:xfrm>
            <a:off x="838200" y="-1"/>
            <a:ext cx="2999677" cy="950259"/>
          </a:xfrm>
          <a:solidFill>
            <a:srgbClr val="FDEB03"/>
          </a:solidFill>
        </p:spPr>
        <p:txBody>
          <a:bodyPr>
            <a:normAutofit/>
          </a:bodyPr>
          <a:lstStyle/>
          <a:p>
            <a:pPr algn="ctr"/>
            <a:r>
              <a:rPr lang="en-US" sz="1800" dirty="0"/>
              <a:t>COLLABORATIVE OPEN</a:t>
            </a:r>
          </a:p>
        </p:txBody>
      </p:sp>
      <p:sp>
        <p:nvSpPr>
          <p:cNvPr id="9" name="Text Placeholder 8"/>
          <p:cNvSpPr>
            <a:spLocks noGrp="1"/>
          </p:cNvSpPr>
          <p:nvPr>
            <p:ph type="body" sz="half" idx="24"/>
          </p:nvPr>
        </p:nvSpPr>
        <p:spPr>
          <a:xfrm>
            <a:off x="7353701" y="1116945"/>
            <a:ext cx="3998511" cy="5042182"/>
          </a:xfrm>
        </p:spPr>
        <p:txBody>
          <a:bodyPr>
            <a:normAutofit fontScale="92500" lnSpcReduction="10000"/>
          </a:bodyPr>
          <a:lstStyle/>
          <a:p>
            <a:r>
              <a:rPr lang="en-CA" b="1" dirty="0"/>
              <a:t>OCCUPANTS: 10+</a:t>
            </a:r>
          </a:p>
          <a:p>
            <a:r>
              <a:rPr lang="en-CA" b="1" dirty="0"/>
              <a:t>VISUAL PRIVACY: Low</a:t>
            </a:r>
          </a:p>
          <a:p>
            <a:r>
              <a:rPr lang="en-CA" b="1" dirty="0"/>
              <a:t>ACOUSTIC PRIVACY: Low (STC N/A)</a:t>
            </a:r>
          </a:p>
          <a:p>
            <a:r>
              <a:rPr lang="en-CA" b="1" dirty="0"/>
              <a:t>AVERAGE SIZE: 10m²</a:t>
            </a:r>
          </a:p>
          <a:p>
            <a:r>
              <a:rPr lang="en-CA" b="1" dirty="0"/>
              <a:t>TECHNOLOGY:</a:t>
            </a:r>
          </a:p>
          <a:p>
            <a:pPr marL="171450" indent="-171450">
              <a:spcBef>
                <a:spcPts val="0"/>
              </a:spcBef>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a:spcBef>
                <a:spcPts val="0"/>
              </a:spcBef>
            </a:pPr>
            <a:endParaRPr lang="en-CA" b="1" dirty="0">
              <a:highlight>
                <a:srgbClr val="FFFF00"/>
              </a:highlight>
            </a:endParaRPr>
          </a:p>
          <a:p>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and USB receptacle to be incorporated in furniture solution (if applicable).</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one (1) dedicated circuit per 15m2 of Lounge space;</a:t>
            </a:r>
          </a:p>
          <a:p>
            <a:pPr marL="171450" indent="-171450">
              <a:spcBef>
                <a:spcPts val="0"/>
              </a:spcBef>
              <a:buFont typeface="Arial" panose="020B0604020202020204" pitchFamily="34" charset="0"/>
              <a:buChar char="•"/>
            </a:pPr>
            <a:r>
              <a:rPr lang="en-CA" dirty="0"/>
              <a:t>Provide one (1) quadruplex receptacle OR two(2) standard duplex receptacle outlets dedicated to each display;</a:t>
            </a:r>
          </a:p>
          <a:p>
            <a:pPr marL="171450" indent="-171450">
              <a:spcBef>
                <a:spcPts val="0"/>
              </a:spcBef>
              <a:buFont typeface="Arial" panose="020B0604020202020204" pitchFamily="34" charset="0"/>
              <a:buChar char="•"/>
            </a:pPr>
            <a:r>
              <a:rPr lang="en-CA" dirty="0"/>
              <a:t>Provide three (3) electrical duplex receptacles with USB charging on walls if architecture permits. </a:t>
            </a:r>
          </a:p>
          <a:p>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r>
              <a:rPr lang="en-CA" b="1" dirty="0"/>
              <a:t>INTERIOR ARCHITECTURE:</a:t>
            </a:r>
          </a:p>
          <a:p>
            <a:pPr marL="171450" indent="-171450">
              <a:spcBef>
                <a:spcPts val="0"/>
              </a:spcBef>
              <a:buFont typeface="Arial" panose="020B0604020202020204" pitchFamily="34" charset="0"/>
              <a:buChar char="•"/>
            </a:pPr>
            <a:r>
              <a:rPr lang="en-CA" dirty="0"/>
              <a:t>Consider interior architectural solutions for defining space and controlling sightlines and for sound absorption (i.e. wall hung, suspended panels or other room dividers) to help separate lounges from other zones or </a:t>
            </a:r>
            <a:r>
              <a:rPr lang="en-CA" dirty="0" err="1"/>
              <a:t>workpoints</a:t>
            </a:r>
            <a:r>
              <a:rPr lang="en-CA" dirty="0"/>
              <a:t>.</a:t>
            </a:r>
            <a:endParaRPr lang="en-US" dirty="0"/>
          </a:p>
          <a:p>
            <a:pPr marL="171450" indent="-171450">
              <a:spcBef>
                <a:spcPts val="0"/>
              </a:spcBef>
              <a:buFont typeface="Arial" panose="020B0604020202020204" pitchFamily="34" charset="0"/>
              <a:buChar char="•"/>
            </a:pPr>
            <a:endParaRPr lang="en-CA" dirty="0"/>
          </a:p>
        </p:txBody>
      </p:sp>
      <p:sp>
        <p:nvSpPr>
          <p:cNvPr id="10" name="Text Placeholder 9"/>
          <p:cNvSpPr>
            <a:spLocks noGrp="1"/>
          </p:cNvSpPr>
          <p:nvPr>
            <p:ph type="body" sz="half" idx="23"/>
          </p:nvPr>
        </p:nvSpPr>
        <p:spPr>
          <a:xfrm>
            <a:off x="3962401" y="-19522"/>
            <a:ext cx="7389812" cy="973424"/>
          </a:xfrm>
          <a:solidFill>
            <a:srgbClr val="FDEB03">
              <a:alpha val="50196"/>
            </a:srgbClr>
          </a:solidFill>
        </p:spPr>
        <p:txBody>
          <a:bodyPr>
            <a:normAutofit/>
          </a:bodyPr>
          <a:lstStyle/>
          <a:p>
            <a:r>
              <a:rPr lang="en-US" sz="2400" dirty="0"/>
              <a:t>LOUNGE</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2239191"/>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B93E4FEA-7356-07A6-2CFA-50B999E5D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66" t="10190" r="12550" b="1991"/>
          <a:stretch/>
        </p:blipFill>
        <p:spPr>
          <a:xfrm>
            <a:off x="5375261" y="4790453"/>
            <a:ext cx="1843687" cy="1372226"/>
          </a:xfrm>
          <a:prstGeom prst="rect">
            <a:avLst/>
          </a:prstGeom>
        </p:spPr>
      </p:pic>
      <p:pic>
        <p:nvPicPr>
          <p:cNvPr id="11" name="Picture 10" descr="A model of a house&#10;&#10;Description automatically generated with medium confidence">
            <a:extLst>
              <a:ext uri="{FF2B5EF4-FFF2-40B4-BE49-F238E27FC236}">
                <a16:creationId xmlns:a16="http://schemas.microsoft.com/office/drawing/2014/main" id="{D3179D19-CFFC-5D0C-FBB9-AE31DB447A89}"/>
              </a:ext>
            </a:extLst>
          </p:cNvPr>
          <p:cNvPicPr>
            <a:picLocks noChangeAspect="1"/>
          </p:cNvPicPr>
          <p:nvPr/>
        </p:nvPicPr>
        <p:blipFill rotWithShape="1">
          <a:blip r:embed="rId5">
            <a:extLst>
              <a:ext uri="{28A0092B-C50C-407E-A947-70E740481C1C}">
                <a14:useLocalDpi xmlns:a14="http://schemas.microsoft.com/office/drawing/2010/main" val="0"/>
              </a:ext>
            </a:extLst>
          </a:blip>
          <a:srcRect l="16737" t="13856" r="4727" b="3379"/>
          <a:stretch/>
        </p:blipFill>
        <p:spPr>
          <a:xfrm>
            <a:off x="838200" y="2528116"/>
            <a:ext cx="5406210" cy="3287458"/>
          </a:xfrm>
          <a:prstGeom prst="rect">
            <a:avLst/>
          </a:prstGeom>
        </p:spPr>
      </p:pic>
      <p:sp>
        <p:nvSpPr>
          <p:cNvPr id="2" name="Date Placeholder 3">
            <a:extLst>
              <a:ext uri="{FF2B5EF4-FFF2-40B4-BE49-F238E27FC236}">
                <a16:creationId xmlns:a16="http://schemas.microsoft.com/office/drawing/2014/main" id="{5675C503-F235-35D7-5BE6-E7C2B8422D97}"/>
              </a:ext>
            </a:extLst>
          </p:cNvPr>
          <p:cNvSpPr>
            <a:spLocks noGrp="1"/>
          </p:cNvSpPr>
          <p:nvPr>
            <p:ph type="dt" sz="half" idx="10"/>
          </p:nvPr>
        </p:nvSpPr>
        <p:spPr>
          <a:xfrm>
            <a:off x="857654" y="6382511"/>
            <a:ext cx="1304365" cy="365125"/>
          </a:xfrm>
        </p:spPr>
        <p:txBody>
          <a:bodyPr/>
          <a:lstStyle/>
          <a:p>
            <a:fld id="{30F70F73-83FF-46E6-8A71-9606DDE0F7A8}" type="datetime1">
              <a:rPr lang="en-US" smtClean="0"/>
              <a:t>4/12/2024</a:t>
            </a:fld>
            <a:endParaRPr lang="fr-CA" dirty="0"/>
          </a:p>
        </p:txBody>
      </p:sp>
    </p:spTree>
    <p:extLst>
      <p:ext uri="{BB962C8B-B14F-4D97-AF65-F5344CB8AC3E}">
        <p14:creationId xmlns:p14="http://schemas.microsoft.com/office/powerpoint/2010/main" val="328822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6612" y="1047074"/>
            <a:ext cx="10515600" cy="605975"/>
          </a:xfrm>
          <a:solidFill>
            <a:schemeClr val="bg1">
              <a:lumMod val="95000"/>
            </a:schemeClr>
          </a:solidFill>
        </p:spPr>
        <p:txBody>
          <a:bodyPr numCol="1">
            <a:normAutofit/>
          </a:bodyPr>
          <a:lstStyle/>
          <a:p>
            <a:pPr marL="0" lvl="0" indent="0">
              <a:buNone/>
            </a:pPr>
            <a:r>
              <a:rPr lang="en-CA" dirty="0"/>
              <a:t>Detailed specifications in this section are the basic requirement for the design of </a:t>
            </a:r>
            <a:r>
              <a:rPr lang="en-CA" dirty="0" err="1"/>
              <a:t>GCworkplace</a:t>
            </a:r>
            <a:r>
              <a:rPr lang="en-CA" dirty="0"/>
              <a:t> unless otherwise specified in the </a:t>
            </a:r>
            <a:r>
              <a:rPr lang="en-CA" dirty="0" err="1"/>
              <a:t>workpoint</a:t>
            </a:r>
            <a:r>
              <a:rPr lang="en-CA" dirty="0"/>
              <a:t> specifications.</a:t>
            </a:r>
          </a:p>
        </p:txBody>
      </p:sp>
      <p:sp>
        <p:nvSpPr>
          <p:cNvPr id="2" name="Slide Number Placeholder 1"/>
          <p:cNvSpPr>
            <a:spLocks noGrp="1"/>
          </p:cNvSpPr>
          <p:nvPr>
            <p:ph type="sldNum" sz="quarter" idx="12"/>
          </p:nvPr>
        </p:nvSpPr>
        <p:spPr/>
        <p:txBody>
          <a:bodyPr/>
          <a:lstStyle/>
          <a:p>
            <a:fld id="{B281B320-300E-4159-A42B-6C3D22C81CA1}" type="slidenum">
              <a:rPr lang="fr-CA" smtClean="0"/>
              <a:pPr/>
              <a:t>3</a:t>
            </a:fld>
            <a:endParaRPr lang="fr-CA" dirty="0"/>
          </a:p>
        </p:txBody>
      </p:sp>
      <p:sp>
        <p:nvSpPr>
          <p:cNvPr id="8" name="Text Placeholder 7"/>
          <p:cNvSpPr>
            <a:spLocks noGrp="1"/>
          </p:cNvSpPr>
          <p:nvPr>
            <p:ph type="body" sz="half" idx="22"/>
          </p:nvPr>
        </p:nvSpPr>
        <p:spPr>
          <a:xfrm>
            <a:off x="838200" y="-5651"/>
            <a:ext cx="2974961" cy="950169"/>
          </a:xfrm>
        </p:spPr>
        <p:txBody>
          <a:bodyPr/>
          <a:lstStyle/>
          <a:p>
            <a:pPr algn="ctr"/>
            <a:r>
              <a:rPr lang="fr-CA" sz="1800" dirty="0"/>
              <a:t>INTRODUCTION</a:t>
            </a:r>
          </a:p>
        </p:txBody>
      </p:sp>
      <p:sp>
        <p:nvSpPr>
          <p:cNvPr id="9" name="Text Placeholder 8"/>
          <p:cNvSpPr>
            <a:spLocks noGrp="1"/>
          </p:cNvSpPr>
          <p:nvPr>
            <p:ph type="body" sz="half" idx="23"/>
          </p:nvPr>
        </p:nvSpPr>
        <p:spPr>
          <a:xfrm>
            <a:off x="3929449" y="-5651"/>
            <a:ext cx="7422763" cy="950169"/>
          </a:xfrm>
          <a:solidFill>
            <a:schemeClr val="bg2">
              <a:lumMod val="90000"/>
            </a:schemeClr>
          </a:solidFill>
        </p:spPr>
        <p:txBody>
          <a:bodyPr>
            <a:normAutofit/>
          </a:bodyPr>
          <a:lstStyle/>
          <a:p>
            <a:r>
              <a:rPr lang="fr-CA" sz="2400" dirty="0"/>
              <a:t>GENERAL SPECIFICATIONS AND OPEN OFFICE AREAS</a:t>
            </a:r>
          </a:p>
        </p:txBody>
      </p:sp>
      <p:sp>
        <p:nvSpPr>
          <p:cNvPr id="10" name="Footer Placeholder 4"/>
          <p:cNvSpPr>
            <a:spLocks noGrp="1"/>
          </p:cNvSpPr>
          <p:nvPr>
            <p:ph type="ftr" sz="quarter" idx="3"/>
          </p:nvPr>
        </p:nvSpPr>
        <p:spPr>
          <a:xfrm>
            <a:off x="3144369"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3" name="Content Placeholder 6"/>
          <p:cNvSpPr txBox="1">
            <a:spLocks/>
          </p:cNvSpPr>
          <p:nvPr/>
        </p:nvSpPr>
        <p:spPr>
          <a:xfrm>
            <a:off x="838200" y="1755606"/>
            <a:ext cx="10472963" cy="4600744"/>
          </a:xfrm>
          <a:prstGeom prst="rect">
            <a:avLst/>
          </a:prstGeom>
          <a:solidFill>
            <a:schemeClr val="bg1">
              <a:lumMod val="85000"/>
              <a:alpha val="20000"/>
            </a:schemeClr>
          </a:solidFill>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400" b="1" dirty="0"/>
              <a:t>GENERAL SPECIFICATIONS</a:t>
            </a:r>
          </a:p>
          <a:p>
            <a:pPr marL="0" indent="0">
              <a:buNone/>
            </a:pPr>
            <a:r>
              <a:rPr lang="en-CA" b="1" dirty="0"/>
              <a:t>ELECTRICAL :</a:t>
            </a:r>
          </a:p>
          <a:p>
            <a:pPr>
              <a:spcBef>
                <a:spcPts val="0"/>
              </a:spcBef>
            </a:pPr>
            <a:r>
              <a:rPr lang="en-CA" dirty="0"/>
              <a:t>Where floor monuments are required, the use of under carpet power tracks are recommended to limit the need for core drilling wherever possible;</a:t>
            </a:r>
          </a:p>
          <a:p>
            <a:pPr>
              <a:spcBef>
                <a:spcPts val="0"/>
              </a:spcBef>
            </a:pPr>
            <a:r>
              <a:rPr lang="en-CA" dirty="0"/>
              <a:t>Provide general use power outlets and switches throughout as required by the National Building Code and current version of CSA C22.2 No. 42. and CSA C22.2 No.111-2010 (15).</a:t>
            </a:r>
          </a:p>
          <a:p>
            <a:pPr marL="0" indent="0">
              <a:spcBef>
                <a:spcPts val="0"/>
              </a:spcBef>
              <a:buNone/>
            </a:pPr>
            <a:endParaRPr lang="en-CA" dirty="0"/>
          </a:p>
          <a:p>
            <a:pPr marL="0" indent="0">
              <a:spcBef>
                <a:spcPts val="0"/>
              </a:spcBef>
              <a:buNone/>
            </a:pPr>
            <a:r>
              <a:rPr lang="en-CA" b="1" dirty="0"/>
              <a:t>LIGHTING:</a:t>
            </a:r>
          </a:p>
          <a:p>
            <a:pPr>
              <a:spcBef>
                <a:spcPts val="0"/>
              </a:spcBef>
            </a:pPr>
            <a:r>
              <a:rPr lang="en-CA" dirty="0"/>
              <a:t>Base building lighting; </a:t>
            </a:r>
          </a:p>
          <a:p>
            <a:pPr>
              <a:spcBef>
                <a:spcPts val="0"/>
              </a:spcBef>
            </a:pPr>
            <a:r>
              <a:rPr lang="en-CA" dirty="0"/>
              <a:t>Provide appropriate lighting levels as required by the National Building Code. Refer also to the Technical Reference for Office Building Design section 8.12.1.1 Illuminance and Luminance Ratio and 8.12.9.2 Illumination Levels Interior Spaces;</a:t>
            </a:r>
          </a:p>
          <a:p>
            <a:pPr>
              <a:spcBef>
                <a:spcPts val="0"/>
              </a:spcBef>
            </a:pPr>
            <a:r>
              <a:rPr lang="en-CA" dirty="0"/>
              <a:t>Where feasible within </a:t>
            </a:r>
            <a:r>
              <a:rPr lang="en-CA" dirty="0" err="1"/>
              <a:t>workpoints</a:t>
            </a:r>
            <a:r>
              <a:rPr lang="en-CA" dirty="0"/>
              <a:t>, provide dimmable lighting that can be user adjusted.</a:t>
            </a:r>
          </a:p>
          <a:p>
            <a:pPr marL="0" indent="0">
              <a:spcBef>
                <a:spcPts val="0"/>
              </a:spcBef>
              <a:buNone/>
            </a:pPr>
            <a:endParaRPr lang="en-CA" dirty="0"/>
          </a:p>
          <a:p>
            <a:pPr marL="0" indent="0">
              <a:spcBef>
                <a:spcPts val="0"/>
              </a:spcBef>
              <a:buNone/>
            </a:pPr>
            <a:r>
              <a:rPr lang="en-CA" b="1" dirty="0"/>
              <a:t>MECHANICAL:</a:t>
            </a:r>
          </a:p>
          <a:p>
            <a:pPr>
              <a:spcBef>
                <a:spcPts val="0"/>
              </a:spcBef>
            </a:pPr>
            <a:r>
              <a:rPr lang="en-CA" dirty="0"/>
              <a:t>Base building heating, cooling and ventilation;</a:t>
            </a:r>
          </a:p>
          <a:p>
            <a:pPr>
              <a:spcBef>
                <a:spcPts val="0"/>
              </a:spcBef>
            </a:pPr>
            <a:r>
              <a:rPr lang="en-CA" dirty="0"/>
              <a:t>Airflow to suit occupant density;</a:t>
            </a:r>
          </a:p>
          <a:p>
            <a:pPr>
              <a:spcBef>
                <a:spcPts val="0"/>
              </a:spcBef>
            </a:pPr>
            <a:r>
              <a:rPr lang="en-CA" dirty="0"/>
              <a:t>Consider the provision of automatic controls (when possible) to reduce cooling and ventilation to a standby mode when enclosed spaces are unoccupied; </a:t>
            </a:r>
          </a:p>
          <a:p>
            <a:pPr>
              <a:spcBef>
                <a:spcPts val="0"/>
              </a:spcBef>
            </a:pPr>
            <a:r>
              <a:rPr lang="en-CA" dirty="0"/>
              <a:t>U or Z shaped acoustically lined transfer duct for full height partitions (slab to underside of ceiling with plenum barrier).</a:t>
            </a:r>
          </a:p>
          <a:p>
            <a:pPr marL="0" indent="0">
              <a:spcBef>
                <a:spcPts val="0"/>
              </a:spcBef>
              <a:buNone/>
            </a:pPr>
            <a:endParaRPr lang="en-CA" dirty="0"/>
          </a:p>
          <a:p>
            <a:pPr marL="0" indent="0">
              <a:spcBef>
                <a:spcPts val="0"/>
              </a:spcBef>
              <a:buNone/>
            </a:pPr>
            <a:r>
              <a:rPr lang="en-CA" b="1" dirty="0"/>
              <a:t>ACOUSTICS:</a:t>
            </a:r>
          </a:p>
          <a:p>
            <a:pPr>
              <a:spcBef>
                <a:spcPts val="0"/>
              </a:spcBef>
            </a:pPr>
            <a:r>
              <a:rPr lang="en-CA" sz="1200" dirty="0"/>
              <a:t>Consider using interior architectural solutions like wall hung panels or room dividers for space definition and sightline control. These solutions also absorb sound, helping to create different acoustic zones (quiet for focused work, interactive for collaboration). They provide visual separation, reducing distractions from high traffic areas.</a:t>
            </a:r>
          </a:p>
          <a:p>
            <a:pPr marL="0" indent="0">
              <a:spcBef>
                <a:spcPts val="0"/>
              </a:spcBef>
              <a:buNone/>
            </a:pPr>
            <a:endParaRPr lang="en-CA" dirty="0"/>
          </a:p>
          <a:p>
            <a:pPr marL="0" indent="0">
              <a:spcBef>
                <a:spcPts val="0"/>
              </a:spcBef>
              <a:buNone/>
            </a:pPr>
            <a:r>
              <a:rPr lang="en-CA" b="1" dirty="0"/>
              <a:t>INTERIOR ARCHITECTURE:</a:t>
            </a:r>
          </a:p>
          <a:p>
            <a:pPr>
              <a:spcBef>
                <a:spcPts val="0"/>
              </a:spcBef>
            </a:pPr>
            <a:r>
              <a:rPr lang="en-CA" dirty="0"/>
              <a:t>Demountable and/or drywall partitions with glazing, slab to underside of ceiling with insulation and plenum barriers (enhanced speech privacy, approx. STC 45);</a:t>
            </a:r>
          </a:p>
          <a:p>
            <a:pPr>
              <a:spcBef>
                <a:spcPts val="0"/>
              </a:spcBef>
            </a:pPr>
            <a:r>
              <a:rPr lang="en-CA" dirty="0"/>
              <a:t>Painted walls or unfinished to suit substrate. Limited use of wall coverings in high traffic areas can be used where appropriate;</a:t>
            </a:r>
          </a:p>
          <a:p>
            <a:pPr>
              <a:spcBef>
                <a:spcPts val="0"/>
              </a:spcBef>
            </a:pPr>
            <a:r>
              <a:rPr lang="en-CA" dirty="0"/>
              <a:t>If necessary, relocate/add water bottle filling stations / drinking fountains to suit planning requirements;</a:t>
            </a:r>
            <a:endParaRPr lang="en-CA" b="1" dirty="0"/>
          </a:p>
          <a:p>
            <a:pPr marL="0" indent="0">
              <a:spcBef>
                <a:spcPts val="0"/>
              </a:spcBef>
              <a:buNone/>
            </a:pPr>
            <a:endParaRPr lang="en-CA" b="1" dirty="0"/>
          </a:p>
          <a:p>
            <a:pPr marL="0" indent="0">
              <a:spcBef>
                <a:spcPts val="0"/>
              </a:spcBef>
              <a:buNone/>
            </a:pPr>
            <a:endParaRPr lang="en-CA" b="1" dirty="0"/>
          </a:p>
        </p:txBody>
      </p:sp>
      <p:sp>
        <p:nvSpPr>
          <p:cNvPr id="4" name="Date Placeholder 3">
            <a:extLst>
              <a:ext uri="{FF2B5EF4-FFF2-40B4-BE49-F238E27FC236}">
                <a16:creationId xmlns:a16="http://schemas.microsoft.com/office/drawing/2014/main" id="{59766561-1C30-063E-910D-E787016362CC}"/>
              </a:ext>
            </a:extLst>
          </p:cNvPr>
          <p:cNvSpPr>
            <a:spLocks noGrp="1"/>
          </p:cNvSpPr>
          <p:nvPr>
            <p:ph type="dt" sz="half" idx="10"/>
          </p:nvPr>
        </p:nvSpPr>
        <p:spPr>
          <a:xfrm>
            <a:off x="857654" y="6382511"/>
            <a:ext cx="1304365" cy="365125"/>
          </a:xfrm>
        </p:spPr>
        <p:txBody>
          <a:bodyPr/>
          <a:lstStyle/>
          <a:p>
            <a:fld id="{6A63B215-4CE0-4BAC-8596-C3D17741FFEF}" type="datetime1">
              <a:rPr lang="en-US" smtClean="0"/>
              <a:t>4/12/2024</a:t>
            </a:fld>
            <a:endParaRPr lang="fr-CA" dirty="0"/>
          </a:p>
        </p:txBody>
      </p:sp>
    </p:spTree>
    <p:extLst>
      <p:ext uri="{BB962C8B-B14F-4D97-AF65-F5344CB8AC3E}">
        <p14:creationId xmlns:p14="http://schemas.microsoft.com/office/powerpoint/2010/main" val="24396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56775"/>
            <a:ext cx="10602516" cy="1586425"/>
          </a:xfrm>
        </p:spPr>
        <p:txBody>
          <a:bodyPr>
            <a:normAutofit/>
          </a:bodyPr>
          <a:lstStyle/>
          <a:p>
            <a:pPr marL="0" indent="0">
              <a:spcBef>
                <a:spcPts val="0"/>
              </a:spcBef>
              <a:buNone/>
            </a:pPr>
            <a:r>
              <a:rPr lang="en-CA" b="1" dirty="0"/>
              <a:t>ACCESSIBILITY:</a:t>
            </a:r>
            <a:endParaRPr lang="en-CA" dirty="0"/>
          </a:p>
          <a:p>
            <a:pPr marL="171450" indent="-171450">
              <a:spcBef>
                <a:spcPts val="0"/>
              </a:spcBef>
            </a:pPr>
            <a:r>
              <a:rPr lang="en-CA" dirty="0"/>
              <a:t>Ensure turning diameters, and circulation space allows wheeled mobility device users to access a variety of accessible choices within the lounge;</a:t>
            </a:r>
          </a:p>
          <a:p>
            <a:pPr marL="171450" indent="-171450">
              <a:spcBef>
                <a:spcPts val="0"/>
              </a:spcBef>
            </a:pPr>
            <a:r>
              <a:rPr lang="en-CA" dirty="0"/>
              <a:t>Provide seating with and without arm rests.; </a:t>
            </a:r>
          </a:p>
          <a:p>
            <a:pPr marL="171450" indent="-171450">
              <a:spcBef>
                <a:spcPts val="0"/>
              </a:spcBef>
            </a:pPr>
            <a:r>
              <a:rPr lang="en-CA" dirty="0"/>
              <a:t>Tables in lounges adjacent to kitchenettes must be carefully considered to ensure accessible options are provided:</a:t>
            </a:r>
          </a:p>
          <a:p>
            <a:pPr marL="628650" lvl="1" indent="-171450">
              <a:spcBef>
                <a:spcPts val="0"/>
              </a:spcBef>
            </a:pPr>
            <a:r>
              <a:rPr lang="en-CA" sz="1200" dirty="0"/>
              <a:t>Avoid sharp corners and edges</a:t>
            </a:r>
          </a:p>
          <a:p>
            <a:pPr marL="628650" lvl="1" indent="-171450">
              <a:spcBef>
                <a:spcPts val="0"/>
              </a:spcBef>
            </a:pPr>
            <a:r>
              <a:rPr lang="en-CA" sz="1200" dirty="0"/>
              <a:t>Ensure base style allows for the necessary knee and toe clearance</a:t>
            </a:r>
          </a:p>
          <a:p>
            <a:pPr marL="628650" lvl="1" indent="-171450">
              <a:spcBef>
                <a:spcPts val="0"/>
              </a:spcBef>
            </a:pPr>
            <a:r>
              <a:rPr lang="en-CA" sz="1200" dirty="0"/>
              <a:t>Select finishes that do not </a:t>
            </a:r>
            <a:r>
              <a:rPr lang="en-CA" sz="1200" dirty="0" err="1"/>
              <a:t>not</a:t>
            </a:r>
            <a:r>
              <a:rPr lang="en-CA" sz="1200" dirty="0"/>
              <a:t> have strong patters and are glare free.</a:t>
            </a:r>
          </a:p>
          <a:p>
            <a:pPr marL="171450" indent="-171450">
              <a:spcBef>
                <a:spcPts val="0"/>
              </a:spcBef>
            </a:pPr>
            <a:r>
              <a:rPr lang="en-CA" dirty="0"/>
              <a:t>Refer to pages 5 &amp; 6 for general accessibility information that may apply.</a:t>
            </a:r>
          </a:p>
          <a:p>
            <a:pPr marL="0" indent="0">
              <a:spcBef>
                <a:spcPts val="0"/>
              </a:spcBef>
              <a:buNone/>
            </a:pPr>
            <a:endParaRPr lang="en-CA" dirty="0"/>
          </a:p>
          <a:p>
            <a:pPr marL="171450" indent="-171450">
              <a:spcBef>
                <a:spcPts val="0"/>
              </a:spcBef>
            </a:pPr>
            <a:endParaRPr lang="en-CA" b="1" dirty="0"/>
          </a:p>
          <a:p>
            <a:pPr marL="0" indent="0">
              <a:spcBef>
                <a:spcPts val="0"/>
              </a:spcBef>
              <a:buNone/>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30</a:t>
            </a:fld>
            <a:endParaRPr lang="fr-CA" dirty="0"/>
          </a:p>
        </p:txBody>
      </p:sp>
      <p:sp>
        <p:nvSpPr>
          <p:cNvPr id="6" name="Text Placeholder 5"/>
          <p:cNvSpPr>
            <a:spLocks noGrp="1"/>
          </p:cNvSpPr>
          <p:nvPr>
            <p:ph type="body" sz="half" idx="22"/>
          </p:nvPr>
        </p:nvSpPr>
        <p:spPr>
          <a:xfrm>
            <a:off x="838200" y="-1"/>
            <a:ext cx="2975919" cy="950259"/>
          </a:xfrm>
          <a:solidFill>
            <a:srgbClr val="FDEB03"/>
          </a:solidFill>
        </p:spPr>
        <p:txBody>
          <a:bodyPr>
            <a:normAutofit/>
          </a:bodyPr>
          <a:lstStyle/>
          <a:p>
            <a:pPr algn="ctr"/>
            <a:r>
              <a:rPr lang="en-US" sz="1800" dirty="0"/>
              <a:t>COLLABORATIVE OPEN</a:t>
            </a:r>
          </a:p>
        </p:txBody>
      </p:sp>
      <p:sp>
        <p:nvSpPr>
          <p:cNvPr id="7" name="Text Placeholder 6"/>
          <p:cNvSpPr>
            <a:spLocks noGrp="1"/>
          </p:cNvSpPr>
          <p:nvPr>
            <p:ph type="body" sz="half" idx="23"/>
          </p:nvPr>
        </p:nvSpPr>
        <p:spPr>
          <a:xfrm>
            <a:off x="3921211" y="0"/>
            <a:ext cx="7431001" cy="953902"/>
          </a:xfrm>
          <a:solidFill>
            <a:srgbClr val="FDEB03">
              <a:alpha val="50196"/>
            </a:srgbClr>
          </a:solidFill>
        </p:spPr>
        <p:txBody>
          <a:bodyPr>
            <a:normAutofit/>
          </a:bodyPr>
          <a:lstStyle/>
          <a:p>
            <a:r>
              <a:rPr lang="en-US" sz="2400" dirty="0"/>
              <a:t>LOUNGE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751284" y="2810052"/>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a:t>
            </a:r>
          </a:p>
          <a:p>
            <a:pPr marR="179388" eaLnBrk="0" fontAlgn="base" hangingPunct="0">
              <a:spcBef>
                <a:spcPct val="0"/>
              </a:spcBef>
              <a:spcAft>
                <a:spcPts val="800"/>
              </a:spcAft>
            </a:pPr>
            <a:endParaRPr lang="en-US" altLang="en-US" dirty="0">
              <a:solidFill>
                <a:prstClr val="black"/>
              </a:solidFill>
              <a:latin typeface="Arial" panose="020B0604020202020204" pitchFamily="34" charset="0"/>
            </a:endParaRPr>
          </a:p>
        </p:txBody>
      </p:sp>
      <p:pic>
        <p:nvPicPr>
          <p:cNvPr id="13" name="Picture 12" descr="Diagram, engineering drawing&#10;&#10;Description automatically generated">
            <a:extLst>
              <a:ext uri="{FF2B5EF4-FFF2-40B4-BE49-F238E27FC236}">
                <a16:creationId xmlns:a16="http://schemas.microsoft.com/office/drawing/2014/main" id="{9E81CBDB-C50A-CDFA-6282-C996510688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35" r="21344"/>
          <a:stretch/>
        </p:blipFill>
        <p:spPr>
          <a:xfrm>
            <a:off x="6602804" y="4114801"/>
            <a:ext cx="2007796" cy="1942170"/>
          </a:xfrm>
          <a:prstGeom prst="rect">
            <a:avLst/>
          </a:prstGeom>
        </p:spPr>
      </p:pic>
      <p:sp>
        <p:nvSpPr>
          <p:cNvPr id="5" name="Date Placeholder 3">
            <a:extLst>
              <a:ext uri="{FF2B5EF4-FFF2-40B4-BE49-F238E27FC236}">
                <a16:creationId xmlns:a16="http://schemas.microsoft.com/office/drawing/2014/main" id="{21DBFFD5-339B-80AF-EE6D-8CDC5D86B994}"/>
              </a:ext>
            </a:extLst>
          </p:cNvPr>
          <p:cNvSpPr>
            <a:spLocks noGrp="1"/>
          </p:cNvSpPr>
          <p:nvPr>
            <p:ph type="dt" sz="half" idx="10"/>
          </p:nvPr>
        </p:nvSpPr>
        <p:spPr>
          <a:xfrm>
            <a:off x="857654" y="6382511"/>
            <a:ext cx="1304365" cy="365125"/>
          </a:xfrm>
        </p:spPr>
        <p:txBody>
          <a:bodyPr/>
          <a:lstStyle/>
          <a:p>
            <a:fld id="{1989BC00-0F1D-4A74-B4B7-4803CB4B51A8}" type="datetime1">
              <a:rPr lang="en-US" smtClean="0"/>
              <a:t>4/12/2024</a:t>
            </a:fld>
            <a:endParaRPr lang="fr-CA" dirty="0"/>
          </a:p>
        </p:txBody>
      </p:sp>
      <p:pic>
        <p:nvPicPr>
          <p:cNvPr id="8" name="Picture 7" descr="A drawing of a room with tables and chairs&#10;&#10;Description automatically generated">
            <a:extLst>
              <a:ext uri="{FF2B5EF4-FFF2-40B4-BE49-F238E27FC236}">
                <a16:creationId xmlns:a16="http://schemas.microsoft.com/office/drawing/2014/main" id="{BC67A398-C829-367F-3B07-781580C6E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857" y="3165829"/>
            <a:ext cx="4512695" cy="2980179"/>
          </a:xfrm>
          <a:prstGeom prst="rect">
            <a:avLst/>
          </a:prstGeom>
        </p:spPr>
      </p:pic>
    </p:spTree>
    <p:extLst>
      <p:ext uri="{BB962C8B-B14F-4D97-AF65-F5344CB8AC3E}">
        <p14:creationId xmlns:p14="http://schemas.microsoft.com/office/powerpoint/2010/main" val="446740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079158"/>
            <a:ext cx="6412658" cy="1371080"/>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Work surface, conference chairs and a large screen display;</a:t>
            </a:r>
          </a:p>
          <a:p>
            <a:pPr marL="171450" indent="-171450">
              <a:spcBef>
                <a:spcPts val="0"/>
              </a:spcBef>
              <a:buFont typeface="Arial" panose="020B0604020202020204" pitchFamily="34" charset="0"/>
              <a:buChar char="•"/>
            </a:pPr>
            <a:r>
              <a:rPr lang="en-CA" dirty="0"/>
              <a:t>Consider sliding door to optimize space;</a:t>
            </a:r>
          </a:p>
          <a:p>
            <a:pPr marL="171450" indent="-171450">
              <a:spcBef>
                <a:spcPts val="0"/>
              </a:spcBef>
              <a:buFont typeface="Arial" panose="020B0604020202020204" pitchFamily="34" charset="0"/>
              <a:buChar char="•"/>
            </a:pPr>
            <a:r>
              <a:rPr lang="en-CA" dirty="0"/>
              <a:t>Glazed partition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Include writable surface on at least one wall;</a:t>
            </a:r>
          </a:p>
          <a:p>
            <a:pPr marL="171450" indent="-171450">
              <a:spcBef>
                <a:spcPts val="0"/>
              </a:spcBef>
              <a:buFont typeface="Arial" panose="020B0604020202020204" pitchFamily="34" charset="0"/>
              <a:buChar char="•"/>
            </a:pPr>
            <a:r>
              <a:rPr lang="en-CA" dirty="0"/>
              <a:t>Provide appropriate dimmable task and/or accent lighting. </a:t>
            </a:r>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31</a:t>
            </a:fld>
            <a:endParaRPr lang="fr-CA"/>
          </a:p>
        </p:txBody>
      </p:sp>
      <p:sp>
        <p:nvSpPr>
          <p:cNvPr id="8" name="Text Placeholder 7"/>
          <p:cNvSpPr>
            <a:spLocks noGrp="1"/>
          </p:cNvSpPr>
          <p:nvPr>
            <p:ph type="body" sz="half" idx="22"/>
          </p:nvPr>
        </p:nvSpPr>
        <p:spPr>
          <a:xfrm>
            <a:off x="838200" y="-1"/>
            <a:ext cx="2939350" cy="950706"/>
          </a:xfrm>
          <a:solidFill>
            <a:srgbClr val="03BADF"/>
          </a:solidFill>
        </p:spPr>
        <p:txBody>
          <a:bodyPr>
            <a:normAutofit/>
          </a:bodyPr>
          <a:lstStyle/>
          <a:p>
            <a:pPr algn="ctr"/>
            <a:r>
              <a:rPr lang="en-US" sz="1800" dirty="0"/>
              <a:t>COLLABORATIVE ENCLOSED</a:t>
            </a:r>
          </a:p>
        </p:txBody>
      </p:sp>
      <p:sp>
        <p:nvSpPr>
          <p:cNvPr id="9" name="Text Placeholder 8"/>
          <p:cNvSpPr>
            <a:spLocks noGrp="1"/>
          </p:cNvSpPr>
          <p:nvPr>
            <p:ph type="body" sz="half" idx="24"/>
          </p:nvPr>
        </p:nvSpPr>
        <p:spPr>
          <a:xfrm>
            <a:off x="7372865" y="1079157"/>
            <a:ext cx="3979347" cy="5079970"/>
          </a:xfrm>
        </p:spPr>
        <p:txBody>
          <a:bodyPr>
            <a:normAutofit/>
          </a:bodyPr>
          <a:lstStyle/>
          <a:p>
            <a:r>
              <a:rPr lang="en-US" b="1" dirty="0"/>
              <a:t>OCCUPANTS: 4-6</a:t>
            </a:r>
          </a:p>
          <a:p>
            <a:r>
              <a:rPr lang="en-US" b="1" dirty="0"/>
              <a:t>VISUAL PRIVACY: Medium-High </a:t>
            </a:r>
          </a:p>
          <a:p>
            <a:r>
              <a:rPr lang="en-US" b="1" dirty="0"/>
              <a:t>ACOUSTIC PRIVACY: Medium (Target: STC 35)</a:t>
            </a:r>
          </a:p>
          <a:p>
            <a:r>
              <a:rPr lang="en-US" b="1" dirty="0"/>
              <a:t>AVERAGE SIZE: 16m²</a:t>
            </a:r>
          </a:p>
          <a:p>
            <a:r>
              <a:rPr lang="en-US" b="1" dirty="0"/>
              <a:t>TECHNOLOGY:</a:t>
            </a:r>
          </a:p>
          <a:p>
            <a:pPr marL="171450" indent="-171450">
              <a:spcBef>
                <a:spcPts val="0"/>
              </a:spcBef>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a:spcBef>
                <a:spcPts val="0"/>
              </a:spcBef>
            </a:pPr>
            <a:endParaRPr lang="en-US" b="1" dirty="0"/>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and USB receptacles to be incorporated in furniture solution (if applicable). </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one (1) circuit per Work Room;</a:t>
            </a:r>
          </a:p>
          <a:p>
            <a:pPr marL="171450" indent="-171450">
              <a:spcBef>
                <a:spcPts val="0"/>
              </a:spcBef>
              <a:buFont typeface="Arial" panose="020B0604020202020204" pitchFamily="34" charset="0"/>
              <a:buChar char="•"/>
            </a:pPr>
            <a:r>
              <a:rPr lang="en-CA" dirty="0"/>
              <a:t>Provide one (1) quadruplex receptacle OR two(2) standard duplex receptacle outlets with dedicated circuit to each display;</a:t>
            </a:r>
          </a:p>
          <a:p>
            <a:pPr marL="171450" indent="-171450">
              <a:spcBef>
                <a:spcPts val="0"/>
              </a:spcBef>
              <a:buFont typeface="Arial" panose="020B0604020202020204" pitchFamily="34" charset="0"/>
              <a:buChar char="•"/>
            </a:pPr>
            <a:r>
              <a:rPr lang="en-CA" dirty="0"/>
              <a:t>Equip room walls with a maximum of two (2) standard electrical duplex receptacles with USB charging; </a:t>
            </a:r>
          </a:p>
          <a:p>
            <a:pPr marL="171450" indent="-171450">
              <a:spcBef>
                <a:spcPts val="0"/>
              </a:spcBef>
              <a:buFont typeface="Arial" panose="020B0604020202020204" pitchFamily="34" charset="0"/>
              <a:buChar char="•"/>
            </a:pPr>
            <a:r>
              <a:rPr lang="en-CA" dirty="0"/>
              <a:t>Provide one (1) image/voice/data outlet per workstation (if required by client). </a:t>
            </a:r>
          </a:p>
          <a:p>
            <a:pPr>
              <a:spcBef>
                <a:spcPts val="0"/>
              </a:spcBef>
            </a:pPr>
            <a:endParaRPr lang="en-CA" b="1" dirty="0">
              <a:highlight>
                <a:srgbClr val="FFFF00"/>
              </a:highlight>
            </a:endParaRPr>
          </a:p>
          <a:p>
            <a:pPr>
              <a:spcBef>
                <a:spcPts val="0"/>
              </a:spcBef>
            </a:pPr>
            <a:endParaRPr lang="en-CA" dirty="0">
              <a:highlight>
                <a:srgbClr val="FFFF00"/>
              </a:highlight>
            </a:endParaRPr>
          </a:p>
          <a:p>
            <a:pPr marL="171450" indent="-171450">
              <a:spcBef>
                <a:spcPts val="0"/>
              </a:spcBef>
              <a:buFont typeface="Arial" panose="020B0604020202020204" pitchFamily="34" charset="0"/>
              <a:buChar char="•"/>
            </a:pPr>
            <a:endParaRPr lang="en-CA" b="1" dirty="0"/>
          </a:p>
        </p:txBody>
      </p:sp>
      <p:sp>
        <p:nvSpPr>
          <p:cNvPr id="10" name="Text Placeholder 9"/>
          <p:cNvSpPr>
            <a:spLocks noGrp="1"/>
          </p:cNvSpPr>
          <p:nvPr>
            <p:ph type="body" sz="half" idx="23"/>
          </p:nvPr>
        </p:nvSpPr>
        <p:spPr>
          <a:xfrm>
            <a:off x="3902075" y="0"/>
            <a:ext cx="7450137" cy="953902"/>
          </a:xfrm>
          <a:solidFill>
            <a:srgbClr val="03BADF">
              <a:alpha val="50196"/>
            </a:srgbClr>
          </a:solidFill>
        </p:spPr>
        <p:txBody>
          <a:bodyPr>
            <a:normAutofit/>
          </a:bodyPr>
          <a:lstStyle/>
          <a:p>
            <a:r>
              <a:rPr lang="en-US" sz="2400" dirty="0"/>
              <a:t>WORK ROOM</a:t>
            </a:r>
          </a:p>
        </p:txBody>
      </p:sp>
      <p:sp>
        <p:nvSpPr>
          <p:cNvPr id="17" name="Footer Placeholder 5"/>
          <p:cNvSpPr txBox="1">
            <a:spLocks/>
          </p:cNvSpPr>
          <p:nvPr/>
        </p:nvSpPr>
        <p:spPr>
          <a:xfrm>
            <a:off x="3145164" y="6356350"/>
            <a:ext cx="590325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INTERIOR DESIGN NATIONAL CENTRE OF EXPERTISE     |    PSPC WORKPLACE SOLUTIONS</a:t>
            </a:r>
            <a:endParaRPr lang="en-CA" dirty="0"/>
          </a:p>
        </p:txBody>
      </p:sp>
      <p:sp>
        <p:nvSpPr>
          <p:cNvPr id="18" name="Text Box 3"/>
          <p:cNvSpPr txBox="1">
            <a:spLocks noChangeArrowheads="1"/>
          </p:cNvSpPr>
          <p:nvPr/>
        </p:nvSpPr>
        <p:spPr bwMode="auto">
          <a:xfrm>
            <a:off x="838200" y="2450238"/>
            <a:ext cx="3063875" cy="2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8298F382-CBE6-34B5-0B5C-1A67A591F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90" t="7485" r="20980" b="7361"/>
          <a:stretch/>
        </p:blipFill>
        <p:spPr>
          <a:xfrm>
            <a:off x="5071098" y="4355509"/>
            <a:ext cx="2181348" cy="1788459"/>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13BAA0C-CBA2-9870-F75F-2CC9442766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52" r="7004"/>
          <a:stretch/>
        </p:blipFill>
        <p:spPr>
          <a:xfrm>
            <a:off x="846438" y="3429001"/>
            <a:ext cx="4123144" cy="2838396"/>
          </a:xfrm>
          <a:prstGeom prst="rect">
            <a:avLst/>
          </a:prstGeom>
        </p:spPr>
      </p:pic>
      <p:sp>
        <p:nvSpPr>
          <p:cNvPr id="2" name="Date Placeholder 3">
            <a:extLst>
              <a:ext uri="{FF2B5EF4-FFF2-40B4-BE49-F238E27FC236}">
                <a16:creationId xmlns:a16="http://schemas.microsoft.com/office/drawing/2014/main" id="{EFC5FBC4-413C-509A-322A-F0FD691FBE91}"/>
              </a:ext>
            </a:extLst>
          </p:cNvPr>
          <p:cNvSpPr>
            <a:spLocks noGrp="1"/>
          </p:cNvSpPr>
          <p:nvPr>
            <p:ph type="dt" sz="half" idx="10"/>
          </p:nvPr>
        </p:nvSpPr>
        <p:spPr>
          <a:xfrm>
            <a:off x="857654" y="6382511"/>
            <a:ext cx="1304365" cy="365125"/>
          </a:xfrm>
        </p:spPr>
        <p:txBody>
          <a:bodyPr/>
          <a:lstStyle/>
          <a:p>
            <a:fld id="{7979B9A1-964E-447F-951A-5EC457E9F198}" type="datetime1">
              <a:rPr lang="en-US" smtClean="0"/>
              <a:t>4/12/2024</a:t>
            </a:fld>
            <a:endParaRPr lang="fr-CA" dirty="0"/>
          </a:p>
        </p:txBody>
      </p:sp>
    </p:spTree>
    <p:extLst>
      <p:ext uri="{BB962C8B-B14F-4D97-AF65-F5344CB8AC3E}">
        <p14:creationId xmlns:p14="http://schemas.microsoft.com/office/powerpoint/2010/main" val="663404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87393"/>
            <a:ext cx="10514012" cy="2444083"/>
          </a:xfrm>
        </p:spPr>
        <p:txBody>
          <a:bodyPr>
            <a:noAutofit/>
          </a:bodyPr>
          <a:lstStyle/>
          <a:p>
            <a:pPr marL="0" indent="0">
              <a:buNone/>
            </a:pPr>
            <a:r>
              <a:rPr lang="en-CA" b="1" dirty="0"/>
              <a:t>MECHANICAL:</a:t>
            </a:r>
          </a:p>
          <a:p>
            <a:pPr marL="171450" indent="-171450">
              <a:spcBef>
                <a:spcPts val="0"/>
              </a:spcBef>
            </a:pPr>
            <a:r>
              <a:rPr lang="en-CA" dirty="0"/>
              <a:t>Refer to General Specifications and Open Office Areas on pages 3 &amp; 4.</a:t>
            </a:r>
          </a:p>
          <a:p>
            <a:pPr marL="171450" indent="-171450">
              <a:spcBef>
                <a:spcPts val="0"/>
              </a:spcBef>
            </a:pPr>
            <a:r>
              <a:rPr lang="fr-CA" dirty="0">
                <a:solidFill>
                  <a:prstClr val="black"/>
                </a:solidFill>
              </a:rPr>
              <a:t>Note: </a:t>
            </a:r>
            <a:r>
              <a:rPr lang="fr-CA" dirty="0" err="1">
                <a:solidFill>
                  <a:prstClr val="black"/>
                </a:solidFill>
              </a:rPr>
              <a:t>Mechanical</a:t>
            </a:r>
            <a:r>
              <a:rPr lang="fr-CA" dirty="0">
                <a:solidFill>
                  <a:prstClr val="black"/>
                </a:solidFill>
              </a:rPr>
              <a:t> must </a:t>
            </a:r>
            <a:r>
              <a:rPr lang="fr-CA" dirty="0" err="1">
                <a:solidFill>
                  <a:prstClr val="black"/>
                </a:solidFill>
              </a:rPr>
              <a:t>be</a:t>
            </a:r>
            <a:r>
              <a:rPr lang="fr-CA" dirty="0">
                <a:solidFill>
                  <a:prstClr val="black"/>
                </a:solidFill>
              </a:rPr>
              <a:t> </a:t>
            </a:r>
            <a:r>
              <a:rPr lang="fr-CA" dirty="0" err="1">
                <a:solidFill>
                  <a:prstClr val="black"/>
                </a:solidFill>
              </a:rPr>
              <a:t>designed</a:t>
            </a:r>
            <a:r>
              <a:rPr lang="fr-CA" dirty="0">
                <a:solidFill>
                  <a:prstClr val="black"/>
                </a:solidFill>
              </a:rPr>
              <a:t> </a:t>
            </a:r>
            <a:r>
              <a:rPr lang="fr-CA" dirty="0" err="1">
                <a:solidFill>
                  <a:prstClr val="black"/>
                </a:solidFill>
              </a:rPr>
              <a:t>specifically</a:t>
            </a:r>
            <a:r>
              <a:rPr lang="fr-CA" dirty="0">
                <a:solidFill>
                  <a:prstClr val="black"/>
                </a:solidFill>
              </a:rPr>
              <a:t> for </a:t>
            </a:r>
            <a:r>
              <a:rPr lang="fr-CA" dirty="0" err="1">
                <a:solidFill>
                  <a:prstClr val="black"/>
                </a:solidFill>
              </a:rPr>
              <a:t>enclosed</a:t>
            </a:r>
            <a:r>
              <a:rPr lang="fr-CA" dirty="0">
                <a:solidFill>
                  <a:prstClr val="black"/>
                </a:solidFill>
              </a:rPr>
              <a:t> meeting </a:t>
            </a:r>
            <a:r>
              <a:rPr lang="fr-CA" dirty="0" err="1">
                <a:solidFill>
                  <a:prstClr val="black"/>
                </a:solidFill>
              </a:rPr>
              <a:t>rooms</a:t>
            </a:r>
            <a:r>
              <a:rPr lang="fr-CA" dirty="0">
                <a:solidFill>
                  <a:prstClr val="black"/>
                </a:solidFill>
              </a:rPr>
              <a:t>.</a:t>
            </a:r>
            <a:endParaRPr lang="en-CA" dirty="0"/>
          </a:p>
          <a:p>
            <a:pPr marL="0" indent="0">
              <a:buNone/>
            </a:pPr>
            <a:r>
              <a:rPr lang="en-CA" b="1" dirty="0"/>
              <a:t>INTERIOR ARCHITECTURE:</a:t>
            </a:r>
          </a:p>
          <a:p>
            <a:pPr marL="171450" indent="-171450">
              <a:spcBef>
                <a:spcPts val="0"/>
              </a:spcBef>
            </a:pPr>
            <a:r>
              <a:rPr lang="en-CA" dirty="0"/>
              <a:t>Refer to General Specifications and Open Office Areas on pages 3 &amp; 4.</a:t>
            </a:r>
          </a:p>
          <a:p>
            <a:pPr marL="0" indent="0">
              <a:spcBef>
                <a:spcPts val="0"/>
              </a:spcBef>
              <a:buNone/>
            </a:pPr>
            <a:endParaRPr lang="en-US" dirty="0"/>
          </a:p>
          <a:p>
            <a:pPr marL="0" indent="0">
              <a:spcBef>
                <a:spcPts val="0"/>
              </a:spcBef>
              <a:buNone/>
            </a:pPr>
            <a:r>
              <a:rPr lang="en-US" b="1" dirty="0"/>
              <a:t>ACCESSIBILITY:</a:t>
            </a:r>
          </a:p>
          <a:p>
            <a:pPr>
              <a:spcBef>
                <a:spcPts val="0"/>
              </a:spcBef>
            </a:pPr>
            <a:r>
              <a:rPr lang="en-CA" dirty="0"/>
              <a:t>When including a sliding door ensure the following:</a:t>
            </a:r>
          </a:p>
          <a:p>
            <a:pPr marL="628650" lvl="1" indent="-171450">
              <a:spcBef>
                <a:spcPts val="0"/>
              </a:spcBef>
            </a:pPr>
            <a:r>
              <a:rPr lang="en-CA" dirty="0"/>
              <a:t>door has a contrasting surround with handle</a:t>
            </a:r>
          </a:p>
          <a:p>
            <a:pPr marL="628650" lvl="1" indent="-171450">
              <a:spcBef>
                <a:spcPts val="0"/>
              </a:spcBef>
            </a:pPr>
            <a:r>
              <a:rPr lang="en-CA" dirty="0"/>
              <a:t>force to operate complies with CSA B651-23</a:t>
            </a:r>
          </a:p>
          <a:p>
            <a:pPr marL="171450" indent="-171450">
              <a:spcBef>
                <a:spcPts val="0"/>
              </a:spcBef>
            </a:pPr>
            <a:r>
              <a:rPr lang="en-CA" dirty="0"/>
              <a:t>Height adjustable tables are helpful in this environment as well. i.e. individual tables, multi-media tables, etc.</a:t>
            </a:r>
          </a:p>
          <a:p>
            <a:pPr marL="171450" indent="-171450">
              <a:spcBef>
                <a:spcPts val="0"/>
              </a:spcBef>
            </a:pPr>
            <a:r>
              <a:rPr lang="en-CA" dirty="0"/>
              <a:t>Refer to pages 5 &amp; 6 for general accessibility information that may apply.</a:t>
            </a:r>
          </a:p>
          <a:p>
            <a:pPr marL="0" indent="0">
              <a:spcBef>
                <a:spcPts val="0"/>
              </a:spcBef>
              <a:buNone/>
            </a:pPr>
            <a:endParaRPr lang="en-CA" dirty="0"/>
          </a:p>
          <a:p>
            <a:pPr marL="171450" indent="-171450">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32</a:t>
            </a:fld>
            <a:endParaRPr lang="fr-CA" dirty="0"/>
          </a:p>
        </p:txBody>
      </p:sp>
      <p:sp>
        <p:nvSpPr>
          <p:cNvPr id="6" name="Text Placeholder 5"/>
          <p:cNvSpPr>
            <a:spLocks noGrp="1"/>
          </p:cNvSpPr>
          <p:nvPr>
            <p:ph type="body" sz="half" idx="22"/>
          </p:nvPr>
        </p:nvSpPr>
        <p:spPr>
          <a:xfrm>
            <a:off x="838200" y="-1"/>
            <a:ext cx="2984157" cy="950259"/>
          </a:xfrm>
          <a:solidFill>
            <a:srgbClr val="03BADF"/>
          </a:solidFill>
        </p:spPr>
        <p:txBody>
          <a:bodyPr>
            <a:normAutofit/>
          </a:bodyPr>
          <a:lstStyle/>
          <a:p>
            <a:pPr algn="ctr"/>
            <a:r>
              <a:rPr lang="en-US" sz="1800" dirty="0"/>
              <a:t>COLLABORATIVE ENCLOSED</a:t>
            </a:r>
          </a:p>
        </p:txBody>
      </p:sp>
      <p:sp>
        <p:nvSpPr>
          <p:cNvPr id="7" name="Text Placeholder 6"/>
          <p:cNvSpPr>
            <a:spLocks noGrp="1"/>
          </p:cNvSpPr>
          <p:nvPr>
            <p:ph type="body" sz="half" idx="23"/>
          </p:nvPr>
        </p:nvSpPr>
        <p:spPr>
          <a:xfrm>
            <a:off x="3937687" y="0"/>
            <a:ext cx="7414526" cy="953901"/>
          </a:xfrm>
          <a:solidFill>
            <a:srgbClr val="03BADF">
              <a:alpha val="50196"/>
            </a:srgbClr>
          </a:solidFill>
        </p:spPr>
        <p:txBody>
          <a:bodyPr>
            <a:normAutofit/>
          </a:bodyPr>
          <a:lstStyle/>
          <a:p>
            <a:r>
              <a:rPr lang="en-US" sz="2400" dirty="0"/>
              <a:t>WORK ROOM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3"/>
          <p:cNvSpPr txBox="1">
            <a:spLocks noChangeArrowheads="1"/>
          </p:cNvSpPr>
          <p:nvPr/>
        </p:nvSpPr>
        <p:spPr bwMode="auto">
          <a:xfrm>
            <a:off x="758482" y="3726660"/>
            <a:ext cx="3063875" cy="2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10" name="Picture 9" descr="A picture containing diagram&#10;&#10;Description automatically generated">
            <a:extLst>
              <a:ext uri="{FF2B5EF4-FFF2-40B4-BE49-F238E27FC236}">
                <a16:creationId xmlns:a16="http://schemas.microsoft.com/office/drawing/2014/main" id="{CF1578D1-204A-7C3F-4C8B-E12148C1B0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75" t="11462" r="5775"/>
          <a:stretch/>
        </p:blipFill>
        <p:spPr>
          <a:xfrm>
            <a:off x="6140577" y="3819586"/>
            <a:ext cx="3241690" cy="2248653"/>
          </a:xfrm>
          <a:prstGeom prst="rect">
            <a:avLst/>
          </a:prstGeom>
        </p:spPr>
      </p:pic>
      <p:pic>
        <p:nvPicPr>
          <p:cNvPr id="12" name="Picture 11" descr="Graphical user interface&#10;&#10;Description automatically generated with low confidence">
            <a:extLst>
              <a:ext uri="{FF2B5EF4-FFF2-40B4-BE49-F238E27FC236}">
                <a16:creationId xmlns:a16="http://schemas.microsoft.com/office/drawing/2014/main" id="{12B85361-43D2-A1F9-DE2F-6B96860F69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47" t="6729" r="13965"/>
          <a:stretch/>
        </p:blipFill>
        <p:spPr>
          <a:xfrm>
            <a:off x="3087395" y="3822620"/>
            <a:ext cx="2964030" cy="2363726"/>
          </a:xfrm>
          <a:prstGeom prst="rect">
            <a:avLst/>
          </a:prstGeom>
        </p:spPr>
      </p:pic>
      <p:sp>
        <p:nvSpPr>
          <p:cNvPr id="4" name="Date Placeholder 3">
            <a:extLst>
              <a:ext uri="{FF2B5EF4-FFF2-40B4-BE49-F238E27FC236}">
                <a16:creationId xmlns:a16="http://schemas.microsoft.com/office/drawing/2014/main" id="{15237958-3D2A-E7B6-221A-1091435CC331}"/>
              </a:ext>
            </a:extLst>
          </p:cNvPr>
          <p:cNvSpPr>
            <a:spLocks noGrp="1"/>
          </p:cNvSpPr>
          <p:nvPr>
            <p:ph type="dt" sz="half" idx="10"/>
          </p:nvPr>
        </p:nvSpPr>
        <p:spPr>
          <a:xfrm>
            <a:off x="857654" y="6382511"/>
            <a:ext cx="1304365" cy="365125"/>
          </a:xfrm>
        </p:spPr>
        <p:txBody>
          <a:bodyPr/>
          <a:lstStyle/>
          <a:p>
            <a:fld id="{2DE415DF-B4C0-4517-B62A-BC9F026A185D}" type="datetime1">
              <a:rPr lang="en-US" smtClean="0"/>
              <a:t>4/12/2024</a:t>
            </a:fld>
            <a:endParaRPr lang="fr-CA" dirty="0"/>
          </a:p>
        </p:txBody>
      </p:sp>
    </p:spTree>
    <p:extLst>
      <p:ext uri="{BB962C8B-B14F-4D97-AF65-F5344CB8AC3E}">
        <p14:creationId xmlns:p14="http://schemas.microsoft.com/office/powerpoint/2010/main" val="220468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043564"/>
            <a:ext cx="6351844" cy="1360969"/>
          </a:xfrm>
        </p:spPr>
        <p:txBody>
          <a:bodyPr>
            <a:normAutofit/>
          </a:bodyPr>
          <a:lstStyle/>
          <a:p>
            <a:r>
              <a:rPr lang="en-CA" b="1" dirty="0"/>
              <a:t>DESIGN:</a:t>
            </a:r>
            <a:r>
              <a:rPr lang="en-CA" b="1" dirty="0">
                <a:solidFill>
                  <a:schemeClr val="accent1"/>
                </a:solidFill>
              </a:rPr>
              <a:t> </a:t>
            </a:r>
          </a:p>
          <a:p>
            <a:pPr marL="171450" indent="-171450">
              <a:spcBef>
                <a:spcPts val="0"/>
              </a:spcBef>
              <a:buFont typeface="Arial" panose="020B0604020202020204" pitchFamily="34" charset="0"/>
              <a:buChar char="•"/>
            </a:pPr>
            <a:r>
              <a:rPr lang="en-CA" dirty="0"/>
              <a:t>Enclosed room with demountable and/or drywall partitions;</a:t>
            </a:r>
          </a:p>
          <a:p>
            <a:pPr marL="171450" indent="-171450">
              <a:spcBef>
                <a:spcPts val="0"/>
              </a:spcBef>
              <a:buFont typeface="Arial" panose="020B0604020202020204" pitchFamily="34" charset="0"/>
              <a:buChar char="•"/>
            </a:pPr>
            <a:r>
              <a:rPr lang="en-CA" dirty="0"/>
              <a:t>Consider sliding door to optimize space;</a:t>
            </a:r>
          </a:p>
          <a:p>
            <a:pPr marL="171450" indent="-171450">
              <a:spcBef>
                <a:spcPts val="0"/>
              </a:spcBef>
              <a:buFont typeface="Arial" panose="020B0604020202020204" pitchFamily="34" charset="0"/>
              <a:buChar char="•"/>
            </a:pPr>
            <a:r>
              <a:rPr lang="en-CA" dirty="0"/>
              <a:t>Glazed partition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Provide writable walls or mobile whiteboards; </a:t>
            </a:r>
          </a:p>
          <a:p>
            <a:pPr marL="171450" indent="-171450">
              <a:spcBef>
                <a:spcPts val="0"/>
              </a:spcBef>
              <a:buFont typeface="Arial" panose="020B0604020202020204" pitchFamily="34" charset="0"/>
              <a:buChar char="•"/>
            </a:pPr>
            <a:r>
              <a:rPr lang="en-CA" dirty="0"/>
              <a:t>Provide appropriate dimmable task and/or accent lighting. </a:t>
            </a:r>
          </a:p>
          <a:p>
            <a:pPr marL="171450" indent="-171450">
              <a:spcBef>
                <a:spcPts val="0"/>
              </a:spcBef>
              <a:buFont typeface="Arial" panose="020B0604020202020204" pitchFamily="34" charset="0"/>
              <a:buChar char="•"/>
            </a:pPr>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33</a:t>
            </a:fld>
            <a:endParaRPr lang="fr-CA"/>
          </a:p>
        </p:txBody>
      </p:sp>
      <p:sp>
        <p:nvSpPr>
          <p:cNvPr id="8" name="Text Placeholder 7"/>
          <p:cNvSpPr>
            <a:spLocks noGrp="1"/>
          </p:cNvSpPr>
          <p:nvPr>
            <p:ph type="body" sz="half" idx="22"/>
          </p:nvPr>
        </p:nvSpPr>
        <p:spPr>
          <a:xfrm>
            <a:off x="838200" y="0"/>
            <a:ext cx="2943563" cy="950259"/>
          </a:xfrm>
          <a:solidFill>
            <a:srgbClr val="03BADF"/>
          </a:solidFill>
        </p:spPr>
        <p:txBody>
          <a:bodyPr>
            <a:normAutofit/>
          </a:bodyPr>
          <a:lstStyle/>
          <a:p>
            <a:pPr algn="ctr"/>
            <a:r>
              <a:rPr lang="en-US" sz="1800" dirty="0"/>
              <a:t>COLLABORATIVE ENCLOSED</a:t>
            </a:r>
          </a:p>
        </p:txBody>
      </p:sp>
      <p:sp>
        <p:nvSpPr>
          <p:cNvPr id="9" name="Text Placeholder 8"/>
          <p:cNvSpPr>
            <a:spLocks noGrp="1"/>
          </p:cNvSpPr>
          <p:nvPr>
            <p:ph type="body" sz="half" idx="24"/>
          </p:nvPr>
        </p:nvSpPr>
        <p:spPr>
          <a:xfrm>
            <a:off x="7295216" y="1043564"/>
            <a:ext cx="4056996" cy="5115564"/>
          </a:xfrm>
        </p:spPr>
        <p:txBody>
          <a:bodyPr>
            <a:normAutofit/>
          </a:bodyPr>
          <a:lstStyle/>
          <a:p>
            <a:r>
              <a:rPr lang="en-US" b="1" dirty="0"/>
              <a:t>OCCUPANTS: 6-10</a:t>
            </a:r>
          </a:p>
          <a:p>
            <a:r>
              <a:rPr lang="en-US" b="1" dirty="0"/>
              <a:t>VISUAL PRIVACY: Medium-High </a:t>
            </a:r>
          </a:p>
          <a:p>
            <a:r>
              <a:rPr lang="en-US" b="1" dirty="0"/>
              <a:t>ACOUSTIC PRIVACY: Medium (Target: STC 35)</a:t>
            </a:r>
          </a:p>
          <a:p>
            <a:r>
              <a:rPr lang="en-US" b="1" dirty="0"/>
              <a:t>AVERAGE SIZE: 20m²</a:t>
            </a:r>
          </a:p>
          <a:p>
            <a:r>
              <a:rPr lang="en-US" b="1" dirty="0"/>
              <a:t>TECHNOLOGY:</a:t>
            </a:r>
          </a:p>
          <a:p>
            <a:pPr marL="171450" indent="-171450">
              <a:spcBef>
                <a:spcPts val="0"/>
              </a:spcBef>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marL="171450" indent="-171450">
              <a:spcBef>
                <a:spcPts val="0"/>
              </a:spcBef>
              <a:buFont typeface="Arial" panose="020B0604020202020204" pitchFamily="34" charset="0"/>
              <a:buChar char="•"/>
            </a:pPr>
            <a:endParaRPr lang="en-US" b="1" dirty="0"/>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and USB receptacles to be incorporated in furniture solution (if applicable). </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one (1) circuit per Project Room;</a:t>
            </a:r>
          </a:p>
          <a:p>
            <a:pPr marL="171450" indent="-171450">
              <a:spcBef>
                <a:spcPts val="0"/>
              </a:spcBef>
              <a:buFont typeface="Arial" panose="020B0604020202020204" pitchFamily="34" charset="0"/>
              <a:buChar char="•"/>
            </a:pPr>
            <a:r>
              <a:rPr lang="en-CA" dirty="0"/>
              <a:t>Provide one (1) quadruplex receptacle OR two(2) standard duplex receptacle outlets with dedicated circuit to display;</a:t>
            </a:r>
          </a:p>
          <a:p>
            <a:pPr marL="171450" indent="-171450">
              <a:spcBef>
                <a:spcPts val="0"/>
              </a:spcBef>
              <a:buFont typeface="Arial" panose="020B0604020202020204" pitchFamily="34" charset="0"/>
              <a:buChar char="•"/>
            </a:pPr>
            <a:r>
              <a:rPr lang="en-CA" dirty="0"/>
              <a:t>Equip room walls with a maximum of three (3) standard electrical duplex receptacles with USB charging; </a:t>
            </a:r>
          </a:p>
          <a:p>
            <a:pPr marL="171450" indent="-171450">
              <a:spcBef>
                <a:spcPts val="0"/>
              </a:spcBef>
              <a:buFont typeface="Arial" panose="020B0604020202020204" pitchFamily="34" charset="0"/>
              <a:buChar char="•"/>
            </a:pPr>
            <a:r>
              <a:rPr lang="en-CA" dirty="0"/>
              <a:t>Provide one (1) image/voice/data outlet per workstation (if required by client). </a:t>
            </a:r>
          </a:p>
          <a:p>
            <a:pPr>
              <a:spcBef>
                <a:spcPts val="0"/>
              </a:spcBef>
            </a:pPr>
            <a:endParaRPr lang="en-US" dirty="0"/>
          </a:p>
        </p:txBody>
      </p:sp>
      <p:sp>
        <p:nvSpPr>
          <p:cNvPr id="10" name="Text Placeholder 9"/>
          <p:cNvSpPr>
            <a:spLocks noGrp="1"/>
          </p:cNvSpPr>
          <p:nvPr>
            <p:ph type="body" sz="half" idx="23"/>
          </p:nvPr>
        </p:nvSpPr>
        <p:spPr>
          <a:xfrm>
            <a:off x="3906287" y="0"/>
            <a:ext cx="7445926" cy="953901"/>
          </a:xfrm>
          <a:solidFill>
            <a:srgbClr val="03BADF">
              <a:alpha val="50196"/>
            </a:srgbClr>
          </a:solidFill>
        </p:spPr>
        <p:txBody>
          <a:bodyPr>
            <a:normAutofit/>
          </a:bodyPr>
          <a:lstStyle/>
          <a:p>
            <a:r>
              <a:rPr lang="en-US" sz="2400" dirty="0"/>
              <a:t>PROJECT ROOM</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2425517"/>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12" name="Picture 11" descr="Diagram, engineering drawing&#10;&#10;Description automatically generated">
            <a:extLst>
              <a:ext uri="{FF2B5EF4-FFF2-40B4-BE49-F238E27FC236}">
                <a16:creationId xmlns:a16="http://schemas.microsoft.com/office/drawing/2014/main" id="{429E325B-C652-0B5E-B61D-A3CF24D0E6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422" t="5146" r="24111" b="4561"/>
          <a:stretch/>
        </p:blipFill>
        <p:spPr>
          <a:xfrm rot="16200000">
            <a:off x="5616111" y="4463063"/>
            <a:ext cx="1468067" cy="1890145"/>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EC0480B4-BED9-EB5B-3990-8BF619C69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954" t="12182" r="6705" b="3507"/>
          <a:stretch/>
        </p:blipFill>
        <p:spPr>
          <a:xfrm>
            <a:off x="834587" y="3272589"/>
            <a:ext cx="4588861" cy="2886539"/>
          </a:xfrm>
          <a:prstGeom prst="rect">
            <a:avLst/>
          </a:prstGeom>
        </p:spPr>
      </p:pic>
      <p:sp>
        <p:nvSpPr>
          <p:cNvPr id="2" name="Date Placeholder 3">
            <a:extLst>
              <a:ext uri="{FF2B5EF4-FFF2-40B4-BE49-F238E27FC236}">
                <a16:creationId xmlns:a16="http://schemas.microsoft.com/office/drawing/2014/main" id="{CB33A203-9857-BC8B-4436-335C49B9EE2B}"/>
              </a:ext>
            </a:extLst>
          </p:cNvPr>
          <p:cNvSpPr>
            <a:spLocks noGrp="1"/>
          </p:cNvSpPr>
          <p:nvPr>
            <p:ph type="dt" sz="half" idx="10"/>
          </p:nvPr>
        </p:nvSpPr>
        <p:spPr>
          <a:xfrm>
            <a:off x="857654" y="6382511"/>
            <a:ext cx="1304365" cy="365125"/>
          </a:xfrm>
        </p:spPr>
        <p:txBody>
          <a:bodyPr/>
          <a:lstStyle/>
          <a:p>
            <a:fld id="{53839F36-3FA4-4EC1-8681-5F96F404A086}" type="datetime1">
              <a:rPr lang="en-US" smtClean="0"/>
              <a:t>4/12/2024</a:t>
            </a:fld>
            <a:endParaRPr lang="fr-CA" dirty="0"/>
          </a:p>
        </p:txBody>
      </p:sp>
    </p:spTree>
    <p:extLst>
      <p:ext uri="{BB962C8B-B14F-4D97-AF65-F5344CB8AC3E}">
        <p14:creationId xmlns:p14="http://schemas.microsoft.com/office/powerpoint/2010/main" val="1891563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55175"/>
            <a:ext cx="10514012" cy="2212182"/>
          </a:xfrm>
        </p:spPr>
        <p:txBody>
          <a:bodyPr>
            <a:normAutofit/>
          </a:bodyPr>
          <a:lstStyle/>
          <a:p>
            <a:pPr marL="0" indent="0">
              <a:buNone/>
            </a:pPr>
            <a:r>
              <a:rPr lang="en-CA" sz="1300" b="1" dirty="0"/>
              <a:t>MECHANICAL:</a:t>
            </a:r>
          </a:p>
          <a:p>
            <a:pPr marL="171450" indent="-171450">
              <a:spcBef>
                <a:spcPts val="0"/>
              </a:spcBef>
            </a:pPr>
            <a:r>
              <a:rPr lang="en-CA" sz="1300" dirty="0"/>
              <a:t>Refer to General Specifications and Open Office Areas on pages 3 &amp; 4.</a:t>
            </a:r>
          </a:p>
          <a:p>
            <a:pPr marL="171450" indent="-171450">
              <a:spcBef>
                <a:spcPts val="0"/>
              </a:spcBef>
            </a:pPr>
            <a:r>
              <a:rPr lang="fr-CA" sz="1300" dirty="0">
                <a:solidFill>
                  <a:prstClr val="black"/>
                </a:solidFill>
              </a:rPr>
              <a:t>Note: </a:t>
            </a:r>
            <a:r>
              <a:rPr lang="fr-CA" sz="1300" dirty="0" err="1">
                <a:solidFill>
                  <a:prstClr val="black"/>
                </a:solidFill>
              </a:rPr>
              <a:t>Mechanical</a:t>
            </a:r>
            <a:r>
              <a:rPr lang="fr-CA" sz="1300" dirty="0">
                <a:solidFill>
                  <a:prstClr val="black"/>
                </a:solidFill>
              </a:rPr>
              <a:t> must </a:t>
            </a:r>
            <a:r>
              <a:rPr lang="fr-CA" sz="1300" dirty="0" err="1">
                <a:solidFill>
                  <a:prstClr val="black"/>
                </a:solidFill>
              </a:rPr>
              <a:t>be</a:t>
            </a:r>
            <a:r>
              <a:rPr lang="fr-CA" sz="1300" dirty="0">
                <a:solidFill>
                  <a:prstClr val="black"/>
                </a:solidFill>
              </a:rPr>
              <a:t> </a:t>
            </a:r>
            <a:r>
              <a:rPr lang="fr-CA" sz="1300" dirty="0" err="1">
                <a:solidFill>
                  <a:prstClr val="black"/>
                </a:solidFill>
              </a:rPr>
              <a:t>designed</a:t>
            </a:r>
            <a:r>
              <a:rPr lang="fr-CA" sz="1300" dirty="0">
                <a:solidFill>
                  <a:prstClr val="black"/>
                </a:solidFill>
              </a:rPr>
              <a:t> </a:t>
            </a:r>
            <a:r>
              <a:rPr lang="fr-CA" sz="1300" dirty="0" err="1">
                <a:solidFill>
                  <a:prstClr val="black"/>
                </a:solidFill>
              </a:rPr>
              <a:t>specifically</a:t>
            </a:r>
            <a:r>
              <a:rPr lang="fr-CA" sz="1300" dirty="0">
                <a:solidFill>
                  <a:prstClr val="black"/>
                </a:solidFill>
              </a:rPr>
              <a:t> for </a:t>
            </a:r>
            <a:r>
              <a:rPr lang="fr-CA" sz="1300" dirty="0" err="1">
                <a:solidFill>
                  <a:prstClr val="black"/>
                </a:solidFill>
              </a:rPr>
              <a:t>enclosed</a:t>
            </a:r>
            <a:r>
              <a:rPr lang="fr-CA" sz="1300" dirty="0">
                <a:solidFill>
                  <a:prstClr val="black"/>
                </a:solidFill>
              </a:rPr>
              <a:t> meeting </a:t>
            </a:r>
            <a:r>
              <a:rPr lang="fr-CA" sz="1300" dirty="0" err="1">
                <a:solidFill>
                  <a:prstClr val="black"/>
                </a:solidFill>
              </a:rPr>
              <a:t>rooms</a:t>
            </a:r>
            <a:r>
              <a:rPr lang="fr-CA" sz="1300" dirty="0">
                <a:solidFill>
                  <a:prstClr val="black"/>
                </a:solidFill>
              </a:rPr>
              <a:t>.</a:t>
            </a:r>
            <a:endParaRPr lang="en-CA" sz="1300" dirty="0"/>
          </a:p>
          <a:p>
            <a:pPr marL="0" indent="0">
              <a:buNone/>
            </a:pPr>
            <a:r>
              <a:rPr lang="en-CA" sz="1300" b="1" dirty="0"/>
              <a:t>INTERIOR ARCHITECTURE:</a:t>
            </a:r>
          </a:p>
          <a:p>
            <a:pPr marL="171450" indent="-171450">
              <a:spcBef>
                <a:spcPts val="0"/>
              </a:spcBef>
            </a:pPr>
            <a:r>
              <a:rPr lang="en-CA" sz="1300" dirty="0"/>
              <a:t>Refer to General Specifications and Open Office Areas on pages 3 &amp; 4.</a:t>
            </a:r>
          </a:p>
          <a:p>
            <a:pPr marL="0" indent="0">
              <a:buNone/>
            </a:pPr>
            <a:r>
              <a:rPr lang="en-US" sz="1300" b="1" dirty="0"/>
              <a:t>ACCESSIBILITY:</a:t>
            </a:r>
          </a:p>
          <a:p>
            <a:pPr>
              <a:spcBef>
                <a:spcPts val="0"/>
              </a:spcBef>
            </a:pPr>
            <a:r>
              <a:rPr lang="en-CA" sz="1300" dirty="0"/>
              <a:t>Seating and mobile furniture on casters when appropriate;</a:t>
            </a:r>
          </a:p>
          <a:p>
            <a:pPr>
              <a:spcBef>
                <a:spcPts val="0"/>
              </a:spcBef>
            </a:pPr>
            <a:r>
              <a:rPr lang="en-CA" sz="1300" dirty="0"/>
              <a:t>Height adjustable tables are helpful in this environment as well. i.e. individual tables, multi-media tables, etc.</a:t>
            </a:r>
          </a:p>
          <a:p>
            <a:pPr>
              <a:spcBef>
                <a:spcPts val="0"/>
              </a:spcBef>
            </a:pPr>
            <a:r>
              <a:rPr lang="en-CA" sz="1300" dirty="0"/>
              <a:t>Refer to pages 5 &amp; 6 for general accessibility information that may apply.</a:t>
            </a:r>
          </a:p>
          <a:p>
            <a:pPr marL="171450" indent="-171450">
              <a:spcBef>
                <a:spcPts val="0"/>
              </a:spcBef>
            </a:pPr>
            <a:endParaRPr lang="en-US" dirty="0"/>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34</a:t>
            </a:fld>
            <a:endParaRPr lang="fr-CA" dirty="0"/>
          </a:p>
        </p:txBody>
      </p:sp>
      <p:sp>
        <p:nvSpPr>
          <p:cNvPr id="6" name="Text Placeholder 5"/>
          <p:cNvSpPr>
            <a:spLocks noGrp="1"/>
          </p:cNvSpPr>
          <p:nvPr>
            <p:ph type="body" sz="half" idx="22"/>
          </p:nvPr>
        </p:nvSpPr>
        <p:spPr>
          <a:xfrm>
            <a:off x="838200" y="-1"/>
            <a:ext cx="2959443" cy="950259"/>
          </a:xfrm>
          <a:solidFill>
            <a:srgbClr val="03BADF"/>
          </a:solidFill>
        </p:spPr>
        <p:txBody>
          <a:bodyPr>
            <a:normAutofit/>
          </a:bodyPr>
          <a:lstStyle/>
          <a:p>
            <a:pPr algn="ctr"/>
            <a:r>
              <a:rPr lang="en-US" sz="1800" dirty="0"/>
              <a:t>COLLABORATIVE ENCLOSED</a:t>
            </a:r>
          </a:p>
        </p:txBody>
      </p:sp>
      <p:sp>
        <p:nvSpPr>
          <p:cNvPr id="7" name="Text Placeholder 6"/>
          <p:cNvSpPr>
            <a:spLocks noGrp="1"/>
          </p:cNvSpPr>
          <p:nvPr>
            <p:ph type="body" sz="half" idx="23"/>
          </p:nvPr>
        </p:nvSpPr>
        <p:spPr>
          <a:xfrm>
            <a:off x="3929449" y="0"/>
            <a:ext cx="7422763" cy="953901"/>
          </a:xfrm>
          <a:solidFill>
            <a:srgbClr val="03BADF">
              <a:alpha val="50196"/>
            </a:srgbClr>
          </a:solidFill>
        </p:spPr>
        <p:txBody>
          <a:bodyPr>
            <a:normAutofit/>
          </a:bodyPr>
          <a:lstStyle/>
          <a:p>
            <a:r>
              <a:rPr lang="en-US" sz="2400" dirty="0"/>
              <a:t>PROJECT ROOM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1" name="Text Box 2">
            <a:extLst>
              <a:ext uri="{FF2B5EF4-FFF2-40B4-BE49-F238E27FC236}">
                <a16:creationId xmlns:a16="http://schemas.microsoft.com/office/drawing/2014/main" id="{16CD8DBA-5FAB-4BAF-9F5D-F9A8D69AA57A}"/>
              </a:ext>
            </a:extLst>
          </p:cNvPr>
          <p:cNvSpPr txBox="1">
            <a:spLocks noChangeArrowheads="1"/>
          </p:cNvSpPr>
          <p:nvPr/>
        </p:nvSpPr>
        <p:spPr bwMode="auto">
          <a:xfrm>
            <a:off x="838200" y="3335090"/>
            <a:ext cx="3063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12" name="Picture 11" descr="Diagram&#10;&#10;Description automatically generated">
            <a:extLst>
              <a:ext uri="{FF2B5EF4-FFF2-40B4-BE49-F238E27FC236}">
                <a16:creationId xmlns:a16="http://schemas.microsoft.com/office/drawing/2014/main" id="{5198B4A2-3319-04DF-3264-C2F4C7349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867" y="3175230"/>
            <a:ext cx="4528031" cy="3363681"/>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E28ECA8B-37A3-F758-C477-4D0B51FC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8" t="4498" r="11040" b="4834"/>
          <a:stretch/>
        </p:blipFill>
        <p:spPr>
          <a:xfrm>
            <a:off x="1838102" y="3563967"/>
            <a:ext cx="3919081" cy="2792383"/>
          </a:xfrm>
          <a:prstGeom prst="rect">
            <a:avLst/>
          </a:prstGeom>
        </p:spPr>
      </p:pic>
      <p:sp>
        <p:nvSpPr>
          <p:cNvPr id="4" name="Date Placeholder 3">
            <a:extLst>
              <a:ext uri="{FF2B5EF4-FFF2-40B4-BE49-F238E27FC236}">
                <a16:creationId xmlns:a16="http://schemas.microsoft.com/office/drawing/2014/main" id="{76B42510-5D01-9605-751A-D76D4A80549B}"/>
              </a:ext>
            </a:extLst>
          </p:cNvPr>
          <p:cNvSpPr>
            <a:spLocks noGrp="1"/>
          </p:cNvSpPr>
          <p:nvPr>
            <p:ph type="dt" sz="half" idx="10"/>
          </p:nvPr>
        </p:nvSpPr>
        <p:spPr>
          <a:xfrm>
            <a:off x="857654" y="6382511"/>
            <a:ext cx="1304365" cy="365125"/>
          </a:xfrm>
        </p:spPr>
        <p:txBody>
          <a:bodyPr/>
          <a:lstStyle/>
          <a:p>
            <a:fld id="{F6BD71E4-ACAB-4851-975D-07731D0ED4B0}" type="datetime1">
              <a:rPr lang="en-US" smtClean="0"/>
              <a:t>4/12/2024</a:t>
            </a:fld>
            <a:endParaRPr lang="fr-CA" dirty="0"/>
          </a:p>
        </p:txBody>
      </p:sp>
    </p:spTree>
    <p:extLst>
      <p:ext uri="{BB962C8B-B14F-4D97-AF65-F5344CB8AC3E}">
        <p14:creationId xmlns:p14="http://schemas.microsoft.com/office/powerpoint/2010/main" val="116006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082766"/>
            <a:ext cx="6310656" cy="1700217"/>
          </a:xfrm>
        </p:spPr>
        <p:txBody>
          <a:bodyPr>
            <a:normAutofit lnSpcReduction="10000"/>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Enclosed room with demountable and/or drywall partitions;</a:t>
            </a:r>
          </a:p>
          <a:p>
            <a:pPr marL="171450" indent="-171450">
              <a:spcBef>
                <a:spcPts val="0"/>
              </a:spcBef>
              <a:buFont typeface="Arial" panose="020B0604020202020204" pitchFamily="34" charset="0"/>
              <a:buChar char="•"/>
            </a:pPr>
            <a:r>
              <a:rPr lang="en-CA" dirty="0"/>
              <a:t>Consider sliding door to optimize space;</a:t>
            </a:r>
          </a:p>
          <a:p>
            <a:pPr marL="171450" indent="-171450">
              <a:spcBef>
                <a:spcPts val="0"/>
              </a:spcBef>
              <a:buFont typeface="Arial" panose="020B0604020202020204" pitchFamily="34" charset="0"/>
              <a:buChar char="•"/>
            </a:pPr>
            <a:r>
              <a:rPr lang="en-CA" dirty="0"/>
              <a:t>Height adjustable conference-type chairs on casters;</a:t>
            </a:r>
          </a:p>
          <a:p>
            <a:pPr marL="171450" indent="-171450">
              <a:spcBef>
                <a:spcPts val="0"/>
              </a:spcBef>
              <a:buFont typeface="Arial" panose="020B0604020202020204" pitchFamily="34" charset="0"/>
              <a:buChar char="•"/>
            </a:pPr>
            <a:r>
              <a:rPr lang="en-CA" dirty="0"/>
              <a:t>Provide mobile tables reconfigurable into various layouts (training, presentations, etc.);</a:t>
            </a:r>
          </a:p>
          <a:p>
            <a:pPr marL="171450" indent="-171450">
              <a:spcBef>
                <a:spcPts val="0"/>
              </a:spcBef>
              <a:buFont typeface="Arial" panose="020B0604020202020204" pitchFamily="34" charset="0"/>
              <a:buChar char="•"/>
            </a:pPr>
            <a:r>
              <a:rPr lang="en-CA" dirty="0"/>
              <a:t>Glazed partition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Provide credenza for storage of IT and/or audio-visual equipment as required.  Always verify with furniture and IT resources to determine requirements for each project;</a:t>
            </a:r>
          </a:p>
          <a:p>
            <a:pPr marL="171450" indent="-171450">
              <a:spcBef>
                <a:spcPts val="0"/>
              </a:spcBef>
              <a:buFont typeface="Arial" panose="020B0604020202020204" pitchFamily="34" charset="0"/>
              <a:buChar char="•"/>
            </a:pPr>
            <a:r>
              <a:rPr lang="en-US" dirty="0"/>
              <a:t>Videoconferencing layout and furniture solution to store mobile technology.</a:t>
            </a:r>
            <a:endParaRPr lang="en-CA" dirty="0"/>
          </a:p>
          <a:p>
            <a:pPr marL="171450" indent="-171450">
              <a:spcBef>
                <a:spcPts val="0"/>
              </a:spcBef>
              <a:buFont typeface="Arial" panose="020B0604020202020204" pitchFamily="34" charset="0"/>
              <a:buChar char="•"/>
            </a:pPr>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35</a:t>
            </a:fld>
            <a:endParaRPr lang="fr-CA"/>
          </a:p>
        </p:txBody>
      </p:sp>
      <p:sp>
        <p:nvSpPr>
          <p:cNvPr id="8" name="Text Placeholder 7"/>
          <p:cNvSpPr>
            <a:spLocks noGrp="1"/>
          </p:cNvSpPr>
          <p:nvPr>
            <p:ph type="body" sz="half" idx="22"/>
          </p:nvPr>
        </p:nvSpPr>
        <p:spPr>
          <a:xfrm>
            <a:off x="838200" y="0"/>
            <a:ext cx="2999676" cy="950258"/>
          </a:xfrm>
          <a:solidFill>
            <a:srgbClr val="03BADF"/>
          </a:solidFill>
        </p:spPr>
        <p:txBody>
          <a:bodyPr>
            <a:normAutofit/>
          </a:bodyPr>
          <a:lstStyle/>
          <a:p>
            <a:pPr algn="ctr"/>
            <a:r>
              <a:rPr lang="en-US" sz="1800" dirty="0"/>
              <a:t>COLLABORATIVE ENCLOSED</a:t>
            </a:r>
          </a:p>
        </p:txBody>
      </p:sp>
      <p:sp>
        <p:nvSpPr>
          <p:cNvPr id="9" name="Text Placeholder 8"/>
          <p:cNvSpPr>
            <a:spLocks noGrp="1"/>
          </p:cNvSpPr>
          <p:nvPr>
            <p:ph type="body" sz="half" idx="24"/>
          </p:nvPr>
        </p:nvSpPr>
        <p:spPr>
          <a:xfrm>
            <a:off x="7257449" y="1082768"/>
            <a:ext cx="4094764" cy="5076359"/>
          </a:xfrm>
        </p:spPr>
        <p:txBody>
          <a:bodyPr>
            <a:normAutofit/>
          </a:bodyPr>
          <a:lstStyle/>
          <a:p>
            <a:r>
              <a:rPr lang="en-US" b="1" dirty="0"/>
              <a:t>OCCUPANTS: 10-12</a:t>
            </a:r>
          </a:p>
          <a:p>
            <a:r>
              <a:rPr lang="en-US" b="1" dirty="0"/>
              <a:t>VISUAL PRIVACY: Medium-High</a:t>
            </a:r>
          </a:p>
          <a:p>
            <a:r>
              <a:rPr lang="en-US" b="1" dirty="0"/>
              <a:t>ACOUSTIC PRIVACY: Medium-High (Target: STC 45)</a:t>
            </a:r>
          </a:p>
          <a:p>
            <a:r>
              <a:rPr lang="en-US" b="1" dirty="0"/>
              <a:t>AVERAGE SIZE: 32m²</a:t>
            </a:r>
          </a:p>
          <a:p>
            <a:r>
              <a:rPr lang="en-US" b="1" dirty="0"/>
              <a:t>TECHNOLOGY:</a:t>
            </a:r>
          </a:p>
          <a:p>
            <a:pPr marL="171450" indent="-171450">
              <a:spcBef>
                <a:spcPts val="0"/>
              </a:spcBef>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a:spcBef>
                <a:spcPts val="0"/>
              </a:spcBef>
            </a:pPr>
            <a:endParaRPr lang="en-CA" b="1" dirty="0">
              <a:highlight>
                <a:srgbClr val="FFFF00"/>
              </a:highlight>
            </a:endParaRPr>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data and USB receptacles to be incorporated in furniture solution (if applicable);</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three (3) circuits per Medium Meeting Room;</a:t>
            </a:r>
          </a:p>
          <a:p>
            <a:pPr marL="171450" indent="-171450">
              <a:spcBef>
                <a:spcPts val="0"/>
              </a:spcBef>
              <a:buFont typeface="Arial" panose="020B0604020202020204" pitchFamily="34" charset="0"/>
              <a:buChar char="•"/>
            </a:pPr>
            <a:r>
              <a:rPr lang="en-CA" dirty="0"/>
              <a:t>Provide one (1) quadruplex receptacle OR two(2) standard duplex receptacle outlets with dedicated circuit to each display;</a:t>
            </a:r>
          </a:p>
          <a:p>
            <a:pPr marL="171450" indent="-171450">
              <a:spcBef>
                <a:spcPts val="0"/>
              </a:spcBef>
              <a:buFont typeface="Arial" panose="020B0604020202020204" pitchFamily="34" charset="0"/>
              <a:buChar char="•"/>
            </a:pPr>
            <a:r>
              <a:rPr lang="en-CA" dirty="0"/>
              <a:t>Equip room walls with a maximum of four (4) standard electrical duplex receptacles with USB charging; </a:t>
            </a:r>
          </a:p>
          <a:p>
            <a:pPr marL="171450" indent="-171450">
              <a:spcBef>
                <a:spcPts val="0"/>
              </a:spcBef>
              <a:buFont typeface="Arial" panose="020B0604020202020204" pitchFamily="34" charset="0"/>
              <a:buChar char="•"/>
            </a:pPr>
            <a:r>
              <a:rPr lang="en-CA" dirty="0"/>
              <a:t>Provide a maximum of two (2) standard floor mounted electrical duplex receptacle; </a:t>
            </a:r>
          </a:p>
          <a:p>
            <a:pPr marL="171450" indent="-171450">
              <a:spcBef>
                <a:spcPts val="0"/>
              </a:spcBef>
              <a:buFont typeface="Arial" panose="020B0604020202020204" pitchFamily="34" charset="0"/>
              <a:buChar char="•"/>
            </a:pPr>
            <a:r>
              <a:rPr lang="en-CA" dirty="0"/>
              <a:t>Provide Image/voice/data outlets if required by client (to be assessed on project-by-project basis). </a:t>
            </a:r>
          </a:p>
          <a:p>
            <a:endParaRPr lang="en-US" dirty="0"/>
          </a:p>
        </p:txBody>
      </p:sp>
      <p:sp>
        <p:nvSpPr>
          <p:cNvPr id="10" name="Text Placeholder 9"/>
          <p:cNvSpPr>
            <a:spLocks noGrp="1"/>
          </p:cNvSpPr>
          <p:nvPr>
            <p:ph type="body" sz="half" idx="23"/>
          </p:nvPr>
        </p:nvSpPr>
        <p:spPr>
          <a:xfrm>
            <a:off x="3962400" y="-1"/>
            <a:ext cx="7389813" cy="953903"/>
          </a:xfrm>
          <a:solidFill>
            <a:srgbClr val="03BADF">
              <a:alpha val="50196"/>
            </a:srgbClr>
          </a:solidFill>
        </p:spPr>
        <p:txBody>
          <a:bodyPr>
            <a:normAutofit/>
          </a:bodyPr>
          <a:lstStyle/>
          <a:p>
            <a:r>
              <a:rPr lang="en-US" sz="2400" dirty="0"/>
              <a:t>MEDIUM MEETING ROOM</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38200" y="2782984"/>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11" name="Picture 10" descr="Engineering drawing&#10;&#10;Description automatically generated">
            <a:extLst>
              <a:ext uri="{FF2B5EF4-FFF2-40B4-BE49-F238E27FC236}">
                <a16:creationId xmlns:a16="http://schemas.microsoft.com/office/drawing/2014/main" id="{F29C2420-9441-78A5-B6E6-7A0B48381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55" t="6492" r="30192" b="12105"/>
          <a:stretch/>
        </p:blipFill>
        <p:spPr>
          <a:xfrm rot="5400000">
            <a:off x="5615056" y="3860590"/>
            <a:ext cx="1299324" cy="1771451"/>
          </a:xfrm>
          <a:prstGeom prst="rect">
            <a:avLst/>
          </a:prstGeom>
        </p:spPr>
      </p:pic>
      <p:pic>
        <p:nvPicPr>
          <p:cNvPr id="13" name="Picture 12" descr="A picture containing text, screenshot&#10;&#10;Description automatically generated">
            <a:extLst>
              <a:ext uri="{FF2B5EF4-FFF2-40B4-BE49-F238E27FC236}">
                <a16:creationId xmlns:a16="http://schemas.microsoft.com/office/drawing/2014/main" id="{C7987CDB-A3DC-D6A4-B419-71F3E0E55C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33" t="17894" r="6881" b="9854"/>
          <a:stretch/>
        </p:blipFill>
        <p:spPr>
          <a:xfrm>
            <a:off x="838200" y="3473136"/>
            <a:ext cx="4433787" cy="2193062"/>
          </a:xfrm>
          <a:prstGeom prst="rect">
            <a:avLst/>
          </a:prstGeom>
        </p:spPr>
      </p:pic>
      <p:sp>
        <p:nvSpPr>
          <p:cNvPr id="2" name="Date Placeholder 3">
            <a:extLst>
              <a:ext uri="{FF2B5EF4-FFF2-40B4-BE49-F238E27FC236}">
                <a16:creationId xmlns:a16="http://schemas.microsoft.com/office/drawing/2014/main" id="{A0F7E2D7-055D-61FB-B26A-0A16BF14694C}"/>
              </a:ext>
            </a:extLst>
          </p:cNvPr>
          <p:cNvSpPr>
            <a:spLocks noGrp="1"/>
          </p:cNvSpPr>
          <p:nvPr>
            <p:ph type="dt" sz="half" idx="10"/>
          </p:nvPr>
        </p:nvSpPr>
        <p:spPr>
          <a:xfrm>
            <a:off x="857654" y="6382511"/>
            <a:ext cx="1304365" cy="365125"/>
          </a:xfrm>
        </p:spPr>
        <p:txBody>
          <a:bodyPr/>
          <a:lstStyle/>
          <a:p>
            <a:fld id="{D24923F7-C4ED-4126-9322-76DA8C728322}" type="datetime1">
              <a:rPr lang="en-US" smtClean="0"/>
              <a:t>4/12/2024</a:t>
            </a:fld>
            <a:endParaRPr lang="fr-CA" dirty="0"/>
          </a:p>
        </p:txBody>
      </p:sp>
    </p:spTree>
    <p:extLst>
      <p:ext uri="{BB962C8B-B14F-4D97-AF65-F5344CB8AC3E}">
        <p14:creationId xmlns:p14="http://schemas.microsoft.com/office/powerpoint/2010/main" val="396542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78029"/>
            <a:ext cx="5477933" cy="5120640"/>
          </a:xfrm>
        </p:spPr>
        <p:txBody>
          <a:bodyPr>
            <a:normAutofit/>
          </a:bodyPr>
          <a:lstStyle/>
          <a:p>
            <a:pPr marL="0" indent="0">
              <a:spcBef>
                <a:spcPts val="0"/>
              </a:spcBef>
              <a:buNone/>
            </a:pPr>
            <a:r>
              <a:rPr lang="en-CA" b="1" dirty="0"/>
              <a:t>ELECTRICAL cont.:</a:t>
            </a:r>
          </a:p>
          <a:p>
            <a:pPr marL="171450" indent="-171450">
              <a:spcBef>
                <a:spcPts val="0"/>
              </a:spcBef>
            </a:pPr>
            <a:r>
              <a:rPr lang="en-CA" dirty="0"/>
              <a:t>Direct/indirect suspended luminaire(s) to suit meeting table function on a separate switch/light control and motion sensor;</a:t>
            </a:r>
          </a:p>
          <a:p>
            <a:pPr marL="171450" indent="-171450">
              <a:spcBef>
                <a:spcPts val="0"/>
              </a:spcBef>
            </a:pPr>
            <a:r>
              <a:rPr lang="en-CA" dirty="0"/>
              <a:t>Dimmable perimeter/accent lighting to support presentation function on a separate switch/light control and motion sensor.</a:t>
            </a:r>
          </a:p>
          <a:p>
            <a:pPr marL="0" lvl="0" indent="0">
              <a:buNone/>
            </a:pPr>
            <a:r>
              <a:rPr lang="en-CA" b="1" dirty="0">
                <a:solidFill>
                  <a:prstClr val="black"/>
                </a:solidFill>
              </a:rPr>
              <a:t>MECHANICAL:</a:t>
            </a:r>
          </a:p>
          <a:p>
            <a:pPr marL="171450" lvl="0" indent="-171450">
              <a:spcBef>
                <a:spcPts val="0"/>
              </a:spcBef>
            </a:pPr>
            <a:r>
              <a:rPr lang="en-CA" dirty="0">
                <a:solidFill>
                  <a:prstClr val="black"/>
                </a:solidFill>
              </a:rPr>
              <a:t>Refer to General Specifications and Open Office Areas on pages </a:t>
            </a:r>
            <a:r>
              <a:rPr lang="en-CA" dirty="0"/>
              <a:t>3 &amp; 4</a:t>
            </a:r>
            <a:r>
              <a:rPr lang="en-CA" dirty="0">
                <a:solidFill>
                  <a:prstClr val="black"/>
                </a:solidFill>
              </a:rPr>
              <a:t>;</a:t>
            </a:r>
          </a:p>
          <a:p>
            <a:pPr marL="171450" indent="-171450">
              <a:spcBef>
                <a:spcPts val="0"/>
              </a:spcBef>
            </a:pPr>
            <a:r>
              <a:rPr lang="fr-CA" dirty="0">
                <a:solidFill>
                  <a:prstClr val="black"/>
                </a:solidFill>
              </a:rPr>
              <a:t>Note: </a:t>
            </a:r>
            <a:r>
              <a:rPr lang="fr-CA" dirty="0" err="1">
                <a:solidFill>
                  <a:prstClr val="black"/>
                </a:solidFill>
              </a:rPr>
              <a:t>Mechanical</a:t>
            </a:r>
            <a:r>
              <a:rPr lang="fr-CA" dirty="0">
                <a:solidFill>
                  <a:prstClr val="black"/>
                </a:solidFill>
              </a:rPr>
              <a:t> must </a:t>
            </a:r>
            <a:r>
              <a:rPr lang="fr-CA" dirty="0" err="1">
                <a:solidFill>
                  <a:prstClr val="black"/>
                </a:solidFill>
              </a:rPr>
              <a:t>be</a:t>
            </a:r>
            <a:r>
              <a:rPr lang="fr-CA" dirty="0">
                <a:solidFill>
                  <a:prstClr val="black"/>
                </a:solidFill>
              </a:rPr>
              <a:t> </a:t>
            </a:r>
            <a:r>
              <a:rPr lang="fr-CA" dirty="0" err="1">
                <a:solidFill>
                  <a:prstClr val="black"/>
                </a:solidFill>
              </a:rPr>
              <a:t>designed</a:t>
            </a:r>
            <a:r>
              <a:rPr lang="fr-CA" dirty="0">
                <a:solidFill>
                  <a:prstClr val="black"/>
                </a:solidFill>
              </a:rPr>
              <a:t> </a:t>
            </a:r>
            <a:r>
              <a:rPr lang="fr-CA" dirty="0" err="1">
                <a:solidFill>
                  <a:prstClr val="black"/>
                </a:solidFill>
              </a:rPr>
              <a:t>specifically</a:t>
            </a:r>
            <a:r>
              <a:rPr lang="fr-CA" dirty="0">
                <a:solidFill>
                  <a:prstClr val="black"/>
                </a:solidFill>
              </a:rPr>
              <a:t> for </a:t>
            </a:r>
            <a:r>
              <a:rPr lang="fr-CA" dirty="0" err="1">
                <a:solidFill>
                  <a:prstClr val="black"/>
                </a:solidFill>
              </a:rPr>
              <a:t>enclosed</a:t>
            </a:r>
            <a:r>
              <a:rPr lang="fr-CA" dirty="0">
                <a:solidFill>
                  <a:prstClr val="black"/>
                </a:solidFill>
              </a:rPr>
              <a:t> meeting </a:t>
            </a:r>
            <a:r>
              <a:rPr lang="fr-CA" dirty="0" err="1">
                <a:solidFill>
                  <a:prstClr val="black"/>
                </a:solidFill>
              </a:rPr>
              <a:t>rooms</a:t>
            </a:r>
            <a:r>
              <a:rPr lang="fr-CA" dirty="0">
                <a:solidFill>
                  <a:prstClr val="black"/>
                </a:solidFill>
              </a:rPr>
              <a:t>.</a:t>
            </a:r>
            <a:endParaRPr lang="en-CA" dirty="0">
              <a:solidFill>
                <a:prstClr val="black"/>
              </a:solidFill>
            </a:endParaRPr>
          </a:p>
          <a:p>
            <a:pPr marL="0" lvl="0" indent="0">
              <a:buNone/>
            </a:pPr>
            <a:r>
              <a:rPr lang="en-CA" b="1" dirty="0">
                <a:solidFill>
                  <a:prstClr val="black"/>
                </a:solidFill>
              </a:rPr>
              <a:t>INTERIOR ARCHITECTURE:</a:t>
            </a:r>
          </a:p>
          <a:p>
            <a:pPr marL="171450" lvl="0" indent="-171450">
              <a:spcBef>
                <a:spcPts val="0"/>
              </a:spcBef>
            </a:pPr>
            <a:r>
              <a:rPr lang="en-CA" dirty="0">
                <a:solidFill>
                  <a:prstClr val="black"/>
                </a:solidFill>
              </a:rPr>
              <a:t>Refer to General Specifications and Open Office Areas on pages </a:t>
            </a:r>
            <a:r>
              <a:rPr lang="en-CA" dirty="0"/>
              <a:t>3 &amp; 4</a:t>
            </a:r>
            <a:r>
              <a:rPr lang="en-CA" dirty="0">
                <a:solidFill>
                  <a:prstClr val="black"/>
                </a:solidFill>
              </a:rPr>
              <a:t>.</a:t>
            </a:r>
          </a:p>
          <a:p>
            <a:pPr marL="0" indent="0">
              <a:spcBef>
                <a:spcPts val="0"/>
              </a:spcBef>
              <a:buNone/>
            </a:pPr>
            <a:endParaRPr lang="en-US" dirty="0"/>
          </a:p>
          <a:p>
            <a:pPr marL="0" indent="0">
              <a:spcBef>
                <a:spcPts val="0"/>
              </a:spcBef>
              <a:buNone/>
            </a:pPr>
            <a:r>
              <a:rPr lang="en-US" b="1" dirty="0"/>
              <a:t>ACCESSIBILITY:</a:t>
            </a:r>
          </a:p>
          <a:p>
            <a:pPr marL="171450" indent="-171450">
              <a:spcBef>
                <a:spcPts val="0"/>
              </a:spcBef>
            </a:pPr>
            <a:r>
              <a:rPr lang="en-CA" dirty="0"/>
              <a:t>Ensure turning diameters, and circulation space allows wheeled mobility device users to access accessible </a:t>
            </a:r>
            <a:r>
              <a:rPr lang="en-CA" dirty="0" err="1"/>
              <a:t>workpoints</a:t>
            </a:r>
            <a:r>
              <a:rPr lang="en-CA" dirty="0"/>
              <a:t> and amenities (</a:t>
            </a:r>
            <a:r>
              <a:rPr lang="en-CA" dirty="0" err="1"/>
              <a:t>ie</a:t>
            </a:r>
            <a:r>
              <a:rPr lang="en-CA" dirty="0"/>
              <a:t>. Whiteboard)</a:t>
            </a:r>
          </a:p>
          <a:p>
            <a:pPr marL="171450" indent="-171450">
              <a:spcBef>
                <a:spcPts val="0"/>
              </a:spcBef>
            </a:pPr>
            <a:r>
              <a:rPr lang="en-CA" dirty="0"/>
              <a:t>Ensure there is space for displaced chairs outside of the circulation space. Don’t crowd the room with too many chairs.</a:t>
            </a:r>
          </a:p>
          <a:p>
            <a:pPr marL="171450" indent="-171450">
              <a:spcBef>
                <a:spcPts val="0"/>
              </a:spcBef>
            </a:pPr>
            <a:r>
              <a:rPr lang="en-CA" dirty="0"/>
              <a:t>Power modules in meeting tables must be reachable from a seated position (at an accessible location at the table) and be usable with minimal effort and dexterity.</a:t>
            </a:r>
          </a:p>
          <a:p>
            <a:pPr marL="171450" indent="-171450">
              <a:spcBef>
                <a:spcPts val="0"/>
              </a:spcBef>
            </a:pPr>
            <a:r>
              <a:rPr lang="en-CA" dirty="0"/>
              <a:t>Consider how sightlines can be maximized for those that benefit from lip reading. i.e. round, oval or boat-shaped tables may be helpful, but remember they must also provide knee and toe clearance.</a:t>
            </a:r>
          </a:p>
          <a:p>
            <a:pPr marL="171450" indent="-171450">
              <a:spcBef>
                <a:spcPts val="0"/>
              </a:spcBef>
            </a:pPr>
            <a:r>
              <a:rPr lang="en-CA" dirty="0"/>
              <a:t>Refer to pages 5 &amp; 6 for general accessibility information that may apply.</a:t>
            </a:r>
          </a:p>
        </p:txBody>
      </p:sp>
      <p:sp>
        <p:nvSpPr>
          <p:cNvPr id="3" name="Slide Number Placeholder 2"/>
          <p:cNvSpPr>
            <a:spLocks noGrp="1"/>
          </p:cNvSpPr>
          <p:nvPr>
            <p:ph type="sldNum" sz="quarter" idx="12"/>
          </p:nvPr>
        </p:nvSpPr>
        <p:spPr/>
        <p:txBody>
          <a:bodyPr/>
          <a:lstStyle/>
          <a:p>
            <a:fld id="{B281B320-300E-4159-A42B-6C3D22C81CA1}" type="slidenum">
              <a:rPr lang="fr-CA" smtClean="0"/>
              <a:pPr/>
              <a:t>36</a:t>
            </a:fld>
            <a:endParaRPr lang="fr-CA" dirty="0"/>
          </a:p>
        </p:txBody>
      </p:sp>
      <p:sp>
        <p:nvSpPr>
          <p:cNvPr id="6" name="Text Placeholder 5"/>
          <p:cNvSpPr>
            <a:spLocks noGrp="1"/>
          </p:cNvSpPr>
          <p:nvPr>
            <p:ph type="body" sz="half" idx="22"/>
          </p:nvPr>
        </p:nvSpPr>
        <p:spPr>
          <a:xfrm>
            <a:off x="838200" y="-1"/>
            <a:ext cx="2975919" cy="950259"/>
          </a:xfrm>
          <a:solidFill>
            <a:srgbClr val="03BADF"/>
          </a:solidFill>
        </p:spPr>
        <p:txBody>
          <a:bodyPr>
            <a:normAutofit/>
          </a:bodyPr>
          <a:lstStyle/>
          <a:p>
            <a:pPr algn="ctr"/>
            <a:r>
              <a:rPr lang="en-US" sz="1800" dirty="0"/>
              <a:t>COLLABORATIVE ENCLOSED</a:t>
            </a:r>
          </a:p>
        </p:txBody>
      </p:sp>
      <p:sp>
        <p:nvSpPr>
          <p:cNvPr id="7" name="Text Placeholder 6"/>
          <p:cNvSpPr>
            <a:spLocks noGrp="1"/>
          </p:cNvSpPr>
          <p:nvPr>
            <p:ph type="body" sz="half" idx="23"/>
          </p:nvPr>
        </p:nvSpPr>
        <p:spPr>
          <a:xfrm>
            <a:off x="3945925" y="0"/>
            <a:ext cx="7406288" cy="953902"/>
          </a:xfrm>
          <a:solidFill>
            <a:srgbClr val="03BADF">
              <a:alpha val="50196"/>
            </a:srgbClr>
          </a:solidFill>
        </p:spPr>
        <p:txBody>
          <a:bodyPr>
            <a:normAutofit/>
          </a:bodyPr>
          <a:lstStyle/>
          <a:p>
            <a:r>
              <a:rPr lang="en-US" sz="2400" dirty="0"/>
              <a:t>MEDIUM MEETING ROOM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5" name="Text Box 2"/>
          <p:cNvSpPr txBox="1">
            <a:spLocks noChangeArrowheads="1"/>
          </p:cNvSpPr>
          <p:nvPr/>
        </p:nvSpPr>
        <p:spPr bwMode="auto">
          <a:xfrm>
            <a:off x="6494799" y="1045338"/>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EXAMPLES:</a:t>
            </a:r>
            <a:endParaRPr lang="en-US" altLang="en-US" dirty="0">
              <a:solidFill>
                <a:prstClr val="black"/>
              </a:solidFill>
              <a:latin typeface="Arial" panose="020B0604020202020204" pitchFamily="34" charset="0"/>
            </a:endParaRPr>
          </a:p>
        </p:txBody>
      </p:sp>
      <p:pic>
        <p:nvPicPr>
          <p:cNvPr id="8" name="Picture 7" descr="Diagram&#10;&#10;Description automatically generated">
            <a:extLst>
              <a:ext uri="{FF2B5EF4-FFF2-40B4-BE49-F238E27FC236}">
                <a16:creationId xmlns:a16="http://schemas.microsoft.com/office/drawing/2014/main" id="{3D09D8C5-12C5-1349-79E0-154041C45A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09" t="15772" r="4007" b="7368"/>
          <a:stretch/>
        </p:blipFill>
        <p:spPr>
          <a:xfrm>
            <a:off x="6494799" y="1424112"/>
            <a:ext cx="4465969" cy="2225871"/>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BD0CA78D-327E-4B9C-A9A2-CDC132D8F6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36" t="18070" r="4715" b="9614"/>
          <a:stretch/>
        </p:blipFill>
        <p:spPr>
          <a:xfrm>
            <a:off x="6579019" y="3943909"/>
            <a:ext cx="4297527" cy="2283015"/>
          </a:xfrm>
          <a:prstGeom prst="rect">
            <a:avLst/>
          </a:prstGeom>
        </p:spPr>
      </p:pic>
      <p:sp>
        <p:nvSpPr>
          <p:cNvPr id="4" name="Date Placeholder 3">
            <a:extLst>
              <a:ext uri="{FF2B5EF4-FFF2-40B4-BE49-F238E27FC236}">
                <a16:creationId xmlns:a16="http://schemas.microsoft.com/office/drawing/2014/main" id="{2B95610B-AE16-9B15-A325-4756D5A0E1F8}"/>
              </a:ext>
            </a:extLst>
          </p:cNvPr>
          <p:cNvSpPr>
            <a:spLocks noGrp="1"/>
          </p:cNvSpPr>
          <p:nvPr>
            <p:ph type="dt" sz="half" idx="10"/>
          </p:nvPr>
        </p:nvSpPr>
        <p:spPr>
          <a:xfrm>
            <a:off x="857654" y="6382511"/>
            <a:ext cx="1304365" cy="365125"/>
          </a:xfrm>
        </p:spPr>
        <p:txBody>
          <a:bodyPr/>
          <a:lstStyle/>
          <a:p>
            <a:fld id="{F4F62BE1-8908-45B5-BEE7-C103A0AA2FAD}" type="datetime1">
              <a:rPr lang="en-US" smtClean="0"/>
              <a:t>4/12/2024</a:t>
            </a:fld>
            <a:endParaRPr lang="fr-CA" dirty="0"/>
          </a:p>
        </p:txBody>
      </p:sp>
    </p:spTree>
    <p:extLst>
      <p:ext uri="{BB962C8B-B14F-4D97-AF65-F5344CB8AC3E}">
        <p14:creationId xmlns:p14="http://schemas.microsoft.com/office/powerpoint/2010/main" val="2874962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8200" y="1084429"/>
            <a:ext cx="6399997" cy="1955104"/>
          </a:xfrm>
        </p:spPr>
        <p:txBody>
          <a:bodyPr>
            <a:normAutofit lnSpcReduction="10000"/>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Enclosed room with demountable and/or drywall partitions;</a:t>
            </a:r>
          </a:p>
          <a:p>
            <a:pPr marL="171450" indent="-171450">
              <a:spcBef>
                <a:spcPts val="0"/>
              </a:spcBef>
              <a:buFont typeface="Arial" panose="020B0604020202020204" pitchFamily="34" charset="0"/>
              <a:buChar char="•"/>
            </a:pPr>
            <a:r>
              <a:rPr lang="en-CA" dirty="0"/>
              <a:t>Include two doors at opposite ends of room, consider sliding door to optimize space;</a:t>
            </a:r>
          </a:p>
          <a:p>
            <a:pPr marL="171450" indent="-171450">
              <a:spcBef>
                <a:spcPts val="0"/>
              </a:spcBef>
              <a:buFont typeface="Arial" panose="020B0604020202020204" pitchFamily="34" charset="0"/>
              <a:buChar char="•"/>
            </a:pPr>
            <a:r>
              <a:rPr lang="en-CA" dirty="0"/>
              <a:t>Glazed partition on at least one wall to allow light penetration (privacy film to be applied in accordance with applicable codes and standards);</a:t>
            </a:r>
          </a:p>
          <a:p>
            <a:pPr marL="171450" indent="-171450">
              <a:spcBef>
                <a:spcPts val="0"/>
              </a:spcBef>
              <a:buFont typeface="Arial" panose="020B0604020202020204" pitchFamily="34" charset="0"/>
              <a:buChar char="•"/>
            </a:pPr>
            <a:r>
              <a:rPr lang="en-CA" dirty="0"/>
              <a:t>Include writable surface on at least one wall;</a:t>
            </a:r>
          </a:p>
          <a:p>
            <a:pPr marL="171450" indent="-171450">
              <a:spcBef>
                <a:spcPts val="0"/>
              </a:spcBef>
              <a:buFont typeface="Arial" panose="020B0604020202020204" pitchFamily="34" charset="0"/>
              <a:buChar char="•"/>
            </a:pPr>
            <a:r>
              <a:rPr lang="en-CA" dirty="0"/>
              <a:t>Height adjustable conference-type chairs on casters;</a:t>
            </a:r>
          </a:p>
          <a:p>
            <a:pPr marL="171450" indent="-171450">
              <a:spcBef>
                <a:spcPts val="0"/>
              </a:spcBef>
              <a:buFont typeface="Arial" panose="020B0604020202020204" pitchFamily="34" charset="0"/>
              <a:buChar char="•"/>
            </a:pPr>
            <a:r>
              <a:rPr lang="en-CA" dirty="0"/>
              <a:t>Include banquette or other secondary seating and mobile height-adjustable laptop tables along one wall for additional guest seating;</a:t>
            </a:r>
          </a:p>
          <a:p>
            <a:pPr marL="171450" indent="-171450">
              <a:spcBef>
                <a:spcPts val="0"/>
              </a:spcBef>
              <a:buFont typeface="Arial" panose="020B0604020202020204" pitchFamily="34" charset="0"/>
              <a:buChar char="•"/>
            </a:pPr>
            <a:r>
              <a:rPr lang="en-CA" dirty="0"/>
              <a:t>Provide credenza for storage of IT and/or audio-visual equipment as required.  Always verify with furniture and IT resources to determine requirements for each project;</a:t>
            </a:r>
          </a:p>
          <a:p>
            <a:pPr marL="171450" indent="-171450">
              <a:spcBef>
                <a:spcPts val="0"/>
              </a:spcBef>
              <a:buFont typeface="Arial" panose="020B0604020202020204" pitchFamily="34" charset="0"/>
              <a:buChar char="•"/>
            </a:pPr>
            <a:r>
              <a:rPr lang="en-US" dirty="0"/>
              <a:t>Videoconferencing layout and furniture solution to store mobile technology</a:t>
            </a:r>
            <a:r>
              <a:rPr lang="en-CA" dirty="0"/>
              <a:t>.</a:t>
            </a:r>
          </a:p>
        </p:txBody>
      </p:sp>
      <p:sp>
        <p:nvSpPr>
          <p:cNvPr id="5" name="Slide Number Placeholder 4"/>
          <p:cNvSpPr>
            <a:spLocks noGrp="1"/>
          </p:cNvSpPr>
          <p:nvPr>
            <p:ph type="sldNum" sz="quarter" idx="12"/>
          </p:nvPr>
        </p:nvSpPr>
        <p:spPr/>
        <p:txBody>
          <a:bodyPr/>
          <a:lstStyle/>
          <a:p>
            <a:fld id="{B281B320-300E-4159-A42B-6C3D22C81CA1}" type="slidenum">
              <a:rPr lang="fr-CA" smtClean="0"/>
              <a:pPr/>
              <a:t>37</a:t>
            </a:fld>
            <a:endParaRPr lang="fr-CA"/>
          </a:p>
        </p:txBody>
      </p:sp>
      <p:sp>
        <p:nvSpPr>
          <p:cNvPr id="8" name="Text Placeholder 7"/>
          <p:cNvSpPr>
            <a:spLocks noGrp="1"/>
          </p:cNvSpPr>
          <p:nvPr>
            <p:ph type="body" sz="half" idx="22"/>
          </p:nvPr>
        </p:nvSpPr>
        <p:spPr>
          <a:xfrm>
            <a:off x="838200" y="-1"/>
            <a:ext cx="2959443" cy="950259"/>
          </a:xfrm>
          <a:solidFill>
            <a:srgbClr val="03BADF"/>
          </a:solidFill>
        </p:spPr>
        <p:txBody>
          <a:bodyPr>
            <a:normAutofit/>
          </a:bodyPr>
          <a:lstStyle/>
          <a:p>
            <a:pPr algn="ctr"/>
            <a:r>
              <a:rPr lang="en-US" sz="1800" dirty="0"/>
              <a:t>COLLABORATIVE ENCLOSED</a:t>
            </a:r>
          </a:p>
        </p:txBody>
      </p:sp>
      <p:sp>
        <p:nvSpPr>
          <p:cNvPr id="9" name="Text Placeholder 8"/>
          <p:cNvSpPr>
            <a:spLocks noGrp="1"/>
          </p:cNvSpPr>
          <p:nvPr>
            <p:ph type="body" sz="half" idx="24"/>
          </p:nvPr>
        </p:nvSpPr>
        <p:spPr>
          <a:xfrm>
            <a:off x="7372952" y="1084428"/>
            <a:ext cx="3979260" cy="5074699"/>
          </a:xfrm>
        </p:spPr>
        <p:txBody>
          <a:bodyPr>
            <a:normAutofit/>
          </a:bodyPr>
          <a:lstStyle/>
          <a:p>
            <a:r>
              <a:rPr lang="en-US" b="1" dirty="0"/>
              <a:t>OCCUPANTS: 20+</a:t>
            </a:r>
          </a:p>
          <a:p>
            <a:r>
              <a:rPr lang="en-US" b="1" dirty="0"/>
              <a:t>VISUAL PRIVACY: Medium-High</a:t>
            </a:r>
          </a:p>
          <a:p>
            <a:r>
              <a:rPr lang="en-US" b="1" dirty="0"/>
              <a:t>ACOUSTIC PRIVACY: Medium-High (Target: STC 45)</a:t>
            </a:r>
          </a:p>
          <a:p>
            <a:r>
              <a:rPr lang="en-US" b="1" dirty="0"/>
              <a:t>AVERAGE SIZE: 60m²</a:t>
            </a:r>
          </a:p>
          <a:p>
            <a:r>
              <a:rPr lang="en-US" b="1" dirty="0"/>
              <a:t>TECHNOLOGY:</a:t>
            </a:r>
          </a:p>
          <a:p>
            <a:pPr marL="171450" indent="-171450">
              <a:spcBef>
                <a:spcPts val="0"/>
              </a:spcBef>
              <a:buFont typeface="Arial" panose="020B0604020202020204" pitchFamily="34" charset="0"/>
              <a:buChar char="•"/>
            </a:pPr>
            <a:r>
              <a:rPr lang="en-CA" dirty="0"/>
              <a:t>For additional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marL="171450" indent="-171450">
              <a:spcBef>
                <a:spcPts val="0"/>
              </a:spcBef>
              <a:buFont typeface="Arial" panose="020B0604020202020204" pitchFamily="34" charset="0"/>
              <a:buChar char="•"/>
            </a:pPr>
            <a:endParaRPr lang="en-CA" dirty="0">
              <a:highlight>
                <a:srgbClr val="FFFF00"/>
              </a:highlight>
            </a:endParaRPr>
          </a:p>
          <a:p>
            <a:pPr>
              <a:spcBef>
                <a:spcPts val="0"/>
              </a:spcBef>
            </a:pPr>
            <a:r>
              <a:rPr lang="en-CA" b="1" dirty="0"/>
              <a:t>ELECTRICAL:</a:t>
            </a:r>
          </a:p>
          <a:p>
            <a:pPr>
              <a:spcBef>
                <a:spcPts val="0"/>
              </a:spcBef>
            </a:pPr>
            <a:r>
              <a:rPr lang="en-CA" dirty="0"/>
              <a:t>Furniture Requirements: </a:t>
            </a:r>
          </a:p>
          <a:p>
            <a:pPr marL="171450" indent="-171450">
              <a:spcBef>
                <a:spcPts val="0"/>
              </a:spcBef>
              <a:buFont typeface="Arial" panose="020B0604020202020204" pitchFamily="34" charset="0"/>
              <a:buChar char="•"/>
            </a:pPr>
            <a:r>
              <a:rPr lang="en-CA" dirty="0"/>
              <a:t>Power, data and USB receptacles to be incorporated in furniture solution (if applicable). </a:t>
            </a:r>
          </a:p>
          <a:p>
            <a:pPr marL="171450" indent="-171450">
              <a:spcBef>
                <a:spcPts val="0"/>
              </a:spcBef>
              <a:buFont typeface="Arial" panose="020B0604020202020204" pitchFamily="34" charset="0"/>
              <a:buChar char="•"/>
            </a:pPr>
            <a:endParaRPr lang="en-CA" dirty="0"/>
          </a:p>
          <a:p>
            <a:pPr>
              <a:spcBef>
                <a:spcPts val="0"/>
              </a:spcBef>
            </a:pPr>
            <a:r>
              <a:rPr lang="en-CA" dirty="0"/>
              <a:t>Room Requirements: </a:t>
            </a:r>
          </a:p>
          <a:p>
            <a:pPr marL="171450" indent="-171450">
              <a:spcBef>
                <a:spcPts val="0"/>
              </a:spcBef>
              <a:buFont typeface="Arial" panose="020B0604020202020204" pitchFamily="34" charset="0"/>
              <a:buChar char="•"/>
            </a:pPr>
            <a:r>
              <a:rPr lang="en-CA" dirty="0"/>
              <a:t>Allow for four (4) circuits per Large Meeting Room;</a:t>
            </a:r>
          </a:p>
          <a:p>
            <a:pPr marL="171450" indent="-171450">
              <a:spcBef>
                <a:spcPts val="0"/>
              </a:spcBef>
              <a:buFont typeface="Arial" panose="020B0604020202020204" pitchFamily="34" charset="0"/>
              <a:buChar char="•"/>
            </a:pPr>
            <a:r>
              <a:rPr lang="en-CA" dirty="0"/>
              <a:t>Provide one (1) quadruplex receptacle OR two(2) standard duplex receptacle outlets with dedicated circuit to each display;</a:t>
            </a:r>
          </a:p>
          <a:p>
            <a:pPr marL="171450" indent="-171450">
              <a:spcBef>
                <a:spcPts val="0"/>
              </a:spcBef>
              <a:buFont typeface="Arial" panose="020B0604020202020204" pitchFamily="34" charset="0"/>
              <a:buChar char="•"/>
            </a:pPr>
            <a:r>
              <a:rPr lang="en-CA" dirty="0"/>
              <a:t>Equip room walls with a maximum of five (5) standard electrical duplex receptacles with USB charging; </a:t>
            </a:r>
          </a:p>
          <a:p>
            <a:pPr marL="171450" indent="-171450">
              <a:spcBef>
                <a:spcPts val="0"/>
              </a:spcBef>
              <a:buFont typeface="Arial" panose="020B0604020202020204" pitchFamily="34" charset="0"/>
              <a:buChar char="•"/>
            </a:pPr>
            <a:r>
              <a:rPr lang="en-CA" dirty="0"/>
              <a:t>Provide a maximum of three (3) standard floor mounted electrical duplex receptacle; </a:t>
            </a:r>
          </a:p>
          <a:p>
            <a:pPr marL="171450" indent="-171450">
              <a:spcBef>
                <a:spcPts val="0"/>
              </a:spcBef>
              <a:buFont typeface="Arial" panose="020B0604020202020204" pitchFamily="34" charset="0"/>
              <a:buChar char="•"/>
            </a:pPr>
            <a:r>
              <a:rPr lang="en-CA" dirty="0"/>
              <a:t>Provide Image/voice/data outlets if required by client (to be assessed on project-by-project basis). </a:t>
            </a:r>
          </a:p>
          <a:p>
            <a:endParaRPr lang="en-US" dirty="0"/>
          </a:p>
        </p:txBody>
      </p:sp>
      <p:sp>
        <p:nvSpPr>
          <p:cNvPr id="10" name="Text Placeholder 9"/>
          <p:cNvSpPr>
            <a:spLocks noGrp="1"/>
          </p:cNvSpPr>
          <p:nvPr>
            <p:ph type="body" sz="half" idx="23"/>
          </p:nvPr>
        </p:nvSpPr>
        <p:spPr>
          <a:xfrm>
            <a:off x="3970637" y="0"/>
            <a:ext cx="7381575" cy="950258"/>
          </a:xfrm>
          <a:solidFill>
            <a:srgbClr val="03BADF">
              <a:alpha val="50196"/>
            </a:srgbClr>
          </a:solidFill>
        </p:spPr>
        <p:txBody>
          <a:bodyPr>
            <a:normAutofit/>
          </a:bodyPr>
          <a:lstStyle/>
          <a:p>
            <a:r>
              <a:rPr lang="en-US" sz="2400" dirty="0"/>
              <a:t>LARGE MEETING ROOM</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3"/>
          <p:cNvSpPr txBox="1">
            <a:spLocks noChangeArrowheads="1"/>
          </p:cNvSpPr>
          <p:nvPr/>
        </p:nvSpPr>
        <p:spPr bwMode="auto">
          <a:xfrm>
            <a:off x="838200" y="3093087"/>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a:t>
            </a:r>
            <a:endParaRPr lang="en-US" altLang="en-US" dirty="0">
              <a:solidFill>
                <a:prstClr val="black"/>
              </a:solidFill>
              <a:latin typeface="Arial" panose="020B0604020202020204" pitchFamily="34" charset="0"/>
            </a:endParaRPr>
          </a:p>
        </p:txBody>
      </p:sp>
      <p:pic>
        <p:nvPicPr>
          <p:cNvPr id="15" name="Picture 14" descr="A picture containing text, screenshot, silhouette&#10;&#10;Description automatically generated">
            <a:extLst>
              <a:ext uri="{FF2B5EF4-FFF2-40B4-BE49-F238E27FC236}">
                <a16:creationId xmlns:a16="http://schemas.microsoft.com/office/drawing/2014/main" id="{39785659-F8F6-8E43-7985-439DAA0827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1" t="25199" r="4614" b="20175"/>
          <a:stretch/>
        </p:blipFill>
        <p:spPr>
          <a:xfrm>
            <a:off x="838200" y="3380425"/>
            <a:ext cx="5559122" cy="1955104"/>
          </a:xfrm>
          <a:prstGeom prst="rect">
            <a:avLst/>
          </a:prstGeom>
        </p:spPr>
      </p:pic>
      <p:pic>
        <p:nvPicPr>
          <p:cNvPr id="16" name="Picture 15" descr="A picture containing engineering drawing&#10;&#10;Description automatically generated">
            <a:extLst>
              <a:ext uri="{FF2B5EF4-FFF2-40B4-BE49-F238E27FC236}">
                <a16:creationId xmlns:a16="http://schemas.microsoft.com/office/drawing/2014/main" id="{EBC0F8D0-806F-5A76-C0BF-750A6F364D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22" t="7018" r="34984" b="7368"/>
          <a:stretch/>
        </p:blipFill>
        <p:spPr>
          <a:xfrm rot="5400000">
            <a:off x="5559200" y="4478357"/>
            <a:ext cx="1103930" cy="2254063"/>
          </a:xfrm>
          <a:prstGeom prst="rect">
            <a:avLst/>
          </a:prstGeom>
        </p:spPr>
      </p:pic>
      <p:sp>
        <p:nvSpPr>
          <p:cNvPr id="6" name="Date Placeholder 3">
            <a:extLst>
              <a:ext uri="{FF2B5EF4-FFF2-40B4-BE49-F238E27FC236}">
                <a16:creationId xmlns:a16="http://schemas.microsoft.com/office/drawing/2014/main" id="{18C8A0DC-9299-FB81-4878-0B2EA4F0F2FD}"/>
              </a:ext>
            </a:extLst>
          </p:cNvPr>
          <p:cNvSpPr>
            <a:spLocks noGrp="1"/>
          </p:cNvSpPr>
          <p:nvPr>
            <p:ph type="dt" sz="half" idx="10"/>
          </p:nvPr>
        </p:nvSpPr>
        <p:spPr>
          <a:xfrm>
            <a:off x="857654" y="6382511"/>
            <a:ext cx="1304365" cy="365125"/>
          </a:xfrm>
        </p:spPr>
        <p:txBody>
          <a:bodyPr/>
          <a:lstStyle/>
          <a:p>
            <a:fld id="{5FA40D7D-08D2-4B3D-9E8F-F6C9AB517909}" type="datetime1">
              <a:rPr lang="en-US" smtClean="0"/>
              <a:t>4/12/2024</a:t>
            </a:fld>
            <a:endParaRPr lang="fr-CA" dirty="0"/>
          </a:p>
        </p:txBody>
      </p:sp>
    </p:spTree>
    <p:extLst>
      <p:ext uri="{BB962C8B-B14F-4D97-AF65-F5344CB8AC3E}">
        <p14:creationId xmlns:p14="http://schemas.microsoft.com/office/powerpoint/2010/main" val="1486844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1" y="1116946"/>
            <a:ext cx="6371122" cy="5129849"/>
          </a:xfrm>
        </p:spPr>
        <p:txBody>
          <a:bodyPr>
            <a:normAutofit/>
          </a:bodyPr>
          <a:lstStyle/>
          <a:p>
            <a:pPr marL="0" indent="0">
              <a:spcBef>
                <a:spcPts val="0"/>
              </a:spcBef>
              <a:buNone/>
            </a:pPr>
            <a:r>
              <a:rPr lang="en-CA" b="1" dirty="0"/>
              <a:t>ELECTRICAL cont.:</a:t>
            </a:r>
          </a:p>
          <a:p>
            <a:pPr>
              <a:spcBef>
                <a:spcPts val="0"/>
              </a:spcBef>
            </a:pPr>
            <a:r>
              <a:rPr lang="en-CA" dirty="0"/>
              <a:t>Direct/indirect suspended luminaire(s) to suit meeting table function on a separate switch/light control and motion sensor (additional circuit(s) may be required);</a:t>
            </a:r>
          </a:p>
          <a:p>
            <a:pPr>
              <a:spcBef>
                <a:spcPts val="0"/>
              </a:spcBef>
            </a:pPr>
            <a:r>
              <a:rPr lang="en-CA" dirty="0"/>
              <a:t>Dimmable perimeter/accent lighting to support presentation function on a separate switch/light control and motion sensor (additional circuit(s) may be required).</a:t>
            </a:r>
          </a:p>
          <a:p>
            <a:pPr marL="0" lvl="0" indent="0">
              <a:buNone/>
            </a:pPr>
            <a:r>
              <a:rPr lang="en-CA" b="1" dirty="0">
                <a:solidFill>
                  <a:prstClr val="black"/>
                </a:solidFill>
              </a:rPr>
              <a:t>MECHANICAL:</a:t>
            </a:r>
          </a:p>
          <a:p>
            <a:pPr marL="171450" lvl="0" indent="-171450">
              <a:spcBef>
                <a:spcPts val="0"/>
              </a:spcBef>
            </a:pPr>
            <a:r>
              <a:rPr lang="en-CA" dirty="0">
                <a:solidFill>
                  <a:prstClr val="black"/>
                </a:solidFill>
              </a:rPr>
              <a:t>Refer to General Specifications and Open Office Areas on pages </a:t>
            </a:r>
            <a:r>
              <a:rPr lang="en-CA" dirty="0"/>
              <a:t>3 &amp; 4</a:t>
            </a:r>
            <a:r>
              <a:rPr lang="en-CA" dirty="0">
                <a:solidFill>
                  <a:prstClr val="black"/>
                </a:solidFill>
              </a:rPr>
              <a:t>;</a:t>
            </a:r>
          </a:p>
          <a:p>
            <a:pPr marL="171450" lvl="0" indent="-171450">
              <a:spcBef>
                <a:spcPts val="0"/>
              </a:spcBef>
            </a:pPr>
            <a:r>
              <a:rPr lang="fr-CA" dirty="0">
                <a:solidFill>
                  <a:prstClr val="black"/>
                </a:solidFill>
              </a:rPr>
              <a:t>Note: </a:t>
            </a:r>
            <a:r>
              <a:rPr lang="fr-CA" dirty="0" err="1">
                <a:solidFill>
                  <a:prstClr val="black"/>
                </a:solidFill>
              </a:rPr>
              <a:t>Mechanical</a:t>
            </a:r>
            <a:r>
              <a:rPr lang="fr-CA" dirty="0">
                <a:solidFill>
                  <a:prstClr val="black"/>
                </a:solidFill>
              </a:rPr>
              <a:t> must </a:t>
            </a:r>
            <a:r>
              <a:rPr lang="fr-CA" dirty="0" err="1">
                <a:solidFill>
                  <a:prstClr val="black"/>
                </a:solidFill>
              </a:rPr>
              <a:t>be</a:t>
            </a:r>
            <a:r>
              <a:rPr lang="fr-CA" dirty="0">
                <a:solidFill>
                  <a:prstClr val="black"/>
                </a:solidFill>
              </a:rPr>
              <a:t> </a:t>
            </a:r>
            <a:r>
              <a:rPr lang="fr-CA" dirty="0" err="1">
                <a:solidFill>
                  <a:prstClr val="black"/>
                </a:solidFill>
              </a:rPr>
              <a:t>designed</a:t>
            </a:r>
            <a:r>
              <a:rPr lang="fr-CA" dirty="0">
                <a:solidFill>
                  <a:prstClr val="black"/>
                </a:solidFill>
              </a:rPr>
              <a:t> </a:t>
            </a:r>
            <a:r>
              <a:rPr lang="fr-CA" dirty="0" err="1">
                <a:solidFill>
                  <a:prstClr val="black"/>
                </a:solidFill>
              </a:rPr>
              <a:t>specifically</a:t>
            </a:r>
            <a:r>
              <a:rPr lang="fr-CA" dirty="0">
                <a:solidFill>
                  <a:prstClr val="black"/>
                </a:solidFill>
              </a:rPr>
              <a:t> for </a:t>
            </a:r>
            <a:r>
              <a:rPr lang="fr-CA" dirty="0" err="1">
                <a:solidFill>
                  <a:prstClr val="black"/>
                </a:solidFill>
              </a:rPr>
              <a:t>enclosed</a:t>
            </a:r>
            <a:r>
              <a:rPr lang="fr-CA" dirty="0">
                <a:solidFill>
                  <a:prstClr val="black"/>
                </a:solidFill>
              </a:rPr>
              <a:t> meeting </a:t>
            </a:r>
            <a:r>
              <a:rPr lang="fr-CA" dirty="0" err="1">
                <a:solidFill>
                  <a:prstClr val="black"/>
                </a:solidFill>
              </a:rPr>
              <a:t>rooms</a:t>
            </a:r>
            <a:r>
              <a:rPr lang="fr-CA" dirty="0">
                <a:solidFill>
                  <a:prstClr val="black"/>
                </a:solidFill>
              </a:rPr>
              <a:t>.</a:t>
            </a:r>
            <a:endParaRPr lang="en-CA" dirty="0">
              <a:solidFill>
                <a:prstClr val="black"/>
              </a:solidFill>
            </a:endParaRPr>
          </a:p>
          <a:p>
            <a:pPr marL="0" lvl="0" indent="0">
              <a:buNone/>
            </a:pPr>
            <a:r>
              <a:rPr lang="en-CA" b="1" dirty="0">
                <a:solidFill>
                  <a:prstClr val="black"/>
                </a:solidFill>
              </a:rPr>
              <a:t>INTERIOR ARCHITECTURE:</a:t>
            </a:r>
          </a:p>
          <a:p>
            <a:pPr marL="171450" lvl="0" indent="-171450">
              <a:spcBef>
                <a:spcPts val="0"/>
              </a:spcBef>
            </a:pPr>
            <a:r>
              <a:rPr lang="en-CA" dirty="0">
                <a:solidFill>
                  <a:prstClr val="black"/>
                </a:solidFill>
              </a:rPr>
              <a:t>Refer to General Specifications and Open Office Areas on pages </a:t>
            </a:r>
            <a:r>
              <a:rPr lang="en-CA" dirty="0"/>
              <a:t>3 &amp; 4</a:t>
            </a:r>
            <a:r>
              <a:rPr lang="en-CA" dirty="0">
                <a:solidFill>
                  <a:prstClr val="black"/>
                </a:solidFill>
              </a:rPr>
              <a:t>.</a:t>
            </a:r>
          </a:p>
          <a:p>
            <a:pPr marL="0" indent="0">
              <a:buNone/>
            </a:pPr>
            <a:r>
              <a:rPr lang="en-US" b="1" dirty="0"/>
              <a:t>ACCESSIBILITY:</a:t>
            </a:r>
          </a:p>
          <a:p>
            <a:pPr>
              <a:spcBef>
                <a:spcPts val="0"/>
              </a:spcBef>
            </a:pPr>
            <a:r>
              <a:rPr lang="en-CA" dirty="0"/>
              <a:t>Ensure turning diameters, and circulation space allows wheeled mobility device users to access accessible </a:t>
            </a:r>
            <a:r>
              <a:rPr lang="en-CA" dirty="0" err="1"/>
              <a:t>workpoints</a:t>
            </a:r>
            <a:r>
              <a:rPr lang="en-CA" dirty="0"/>
              <a:t> and amenities (</a:t>
            </a:r>
            <a:r>
              <a:rPr lang="en-CA" dirty="0" err="1"/>
              <a:t>ie</a:t>
            </a:r>
            <a:r>
              <a:rPr lang="en-CA" dirty="0"/>
              <a:t>. Whiteboard)</a:t>
            </a:r>
          </a:p>
          <a:p>
            <a:pPr>
              <a:spcBef>
                <a:spcPts val="0"/>
              </a:spcBef>
            </a:pPr>
            <a:r>
              <a:rPr lang="en-CA" dirty="0"/>
              <a:t>Ensure there is space for displaced chairs outside of the circulation space. Don’t crowd the room with too many chairs.</a:t>
            </a:r>
          </a:p>
          <a:p>
            <a:pPr>
              <a:spcBef>
                <a:spcPts val="0"/>
              </a:spcBef>
            </a:pPr>
            <a:r>
              <a:rPr lang="en-CA" dirty="0"/>
              <a:t>Power modules in meeting tables must be reachable from a seated position (at an accessible location at the table) and be usable with minimal effort and dexterity.</a:t>
            </a:r>
          </a:p>
          <a:p>
            <a:pPr>
              <a:spcBef>
                <a:spcPts val="0"/>
              </a:spcBef>
            </a:pPr>
            <a:r>
              <a:rPr lang="en-CA" dirty="0"/>
              <a:t>Consider how sightlines can be maximized for those that benefit from lip reading. i.e. round, oval or boat-shaped tables may be helpful, but remember they must also provide knee and toe clearance.</a:t>
            </a:r>
          </a:p>
          <a:p>
            <a:pPr>
              <a:spcBef>
                <a:spcPts val="0"/>
              </a:spcBef>
            </a:pPr>
            <a:r>
              <a:rPr lang="en-CA" dirty="0"/>
              <a:t>Consider including assistive listening system;</a:t>
            </a:r>
          </a:p>
          <a:p>
            <a:pPr>
              <a:spcBef>
                <a:spcPts val="0"/>
              </a:spcBef>
            </a:pPr>
            <a:r>
              <a:rPr lang="en-CA" dirty="0"/>
              <a:t>Consider arm rests and back support for secondary seating where space allows;</a:t>
            </a:r>
          </a:p>
          <a:p>
            <a:pPr>
              <a:spcBef>
                <a:spcPts val="0"/>
              </a:spcBef>
            </a:pPr>
            <a:r>
              <a:rPr lang="en-CA" dirty="0"/>
              <a:t>Ensure that when meeting rooms have folding partitions to allow for modification of the room size that the furniture layout is accessible in both arrangements.</a:t>
            </a:r>
          </a:p>
          <a:p>
            <a:pPr>
              <a:spcBef>
                <a:spcPts val="0"/>
              </a:spcBef>
            </a:pPr>
            <a:r>
              <a:rPr lang="en-CA" dirty="0"/>
              <a:t>Refer to pages 5 &amp; 6 for general accessibility information that may apply.</a:t>
            </a:r>
          </a:p>
          <a:p>
            <a:pPr marL="0" indent="0">
              <a:spcBef>
                <a:spcPts val="0"/>
              </a:spcBef>
              <a:buNone/>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38</a:t>
            </a:fld>
            <a:endParaRPr lang="fr-CA" dirty="0"/>
          </a:p>
        </p:txBody>
      </p:sp>
      <p:sp>
        <p:nvSpPr>
          <p:cNvPr id="6" name="Text Placeholder 5"/>
          <p:cNvSpPr>
            <a:spLocks noGrp="1"/>
          </p:cNvSpPr>
          <p:nvPr>
            <p:ph type="body" sz="half" idx="22"/>
          </p:nvPr>
        </p:nvSpPr>
        <p:spPr>
          <a:xfrm>
            <a:off x="838200" y="1"/>
            <a:ext cx="2983201" cy="950258"/>
          </a:xfrm>
          <a:solidFill>
            <a:srgbClr val="03BADF"/>
          </a:solidFill>
        </p:spPr>
        <p:txBody>
          <a:bodyPr>
            <a:normAutofit/>
          </a:bodyPr>
          <a:lstStyle/>
          <a:p>
            <a:pPr algn="ctr"/>
            <a:r>
              <a:rPr lang="en-US" sz="1800" dirty="0"/>
              <a:t>COLLABORATIVE ENCLOSED</a:t>
            </a:r>
          </a:p>
        </p:txBody>
      </p:sp>
      <p:sp>
        <p:nvSpPr>
          <p:cNvPr id="7" name="Text Placeholder 6"/>
          <p:cNvSpPr>
            <a:spLocks noGrp="1"/>
          </p:cNvSpPr>
          <p:nvPr>
            <p:ph type="body" sz="half" idx="23"/>
          </p:nvPr>
        </p:nvSpPr>
        <p:spPr>
          <a:xfrm>
            <a:off x="3945925" y="0"/>
            <a:ext cx="7406288" cy="953901"/>
          </a:xfrm>
          <a:solidFill>
            <a:srgbClr val="03BADF">
              <a:alpha val="50196"/>
            </a:srgbClr>
          </a:solidFill>
        </p:spPr>
        <p:txBody>
          <a:bodyPr>
            <a:normAutofit/>
          </a:bodyPr>
          <a:lstStyle/>
          <a:p>
            <a:r>
              <a:rPr lang="en-US" sz="2400" dirty="0"/>
              <a:t>LARGE MEETING ROOM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7" name="Text Box 2"/>
          <p:cNvSpPr txBox="1">
            <a:spLocks noChangeArrowheads="1"/>
          </p:cNvSpPr>
          <p:nvPr/>
        </p:nvSpPr>
        <p:spPr bwMode="auto">
          <a:xfrm>
            <a:off x="7434839" y="1116946"/>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ALTERNATE LAYOUT EXAMPLE:</a:t>
            </a:r>
            <a:endParaRPr lang="en-US" altLang="en-US" dirty="0">
              <a:solidFill>
                <a:prstClr val="black"/>
              </a:solidFill>
              <a:latin typeface="Arial" panose="020B0604020202020204" pitchFamily="34" charset="0"/>
            </a:endParaRPr>
          </a:p>
        </p:txBody>
      </p:sp>
      <p:pic>
        <p:nvPicPr>
          <p:cNvPr id="14" name="Picture 13" descr="A picture containing text&#10;&#10;Description automatically generated">
            <a:extLst>
              <a:ext uri="{FF2B5EF4-FFF2-40B4-BE49-F238E27FC236}">
                <a16:creationId xmlns:a16="http://schemas.microsoft.com/office/drawing/2014/main" id="{A4C588C7-68EA-142A-CD6A-ACE85D64B8A3}"/>
              </a:ext>
            </a:extLst>
          </p:cNvPr>
          <p:cNvPicPr>
            <a:picLocks noChangeAspect="1"/>
          </p:cNvPicPr>
          <p:nvPr/>
        </p:nvPicPr>
        <p:blipFill rotWithShape="1">
          <a:blip r:embed="rId3">
            <a:extLst>
              <a:ext uri="{28A0092B-C50C-407E-A947-70E740481C1C}">
                <a14:useLocalDpi xmlns:a14="http://schemas.microsoft.com/office/drawing/2010/main" val="0"/>
              </a:ext>
            </a:extLst>
          </a:blip>
          <a:srcRect l="32996" t="7193" r="33324" b="7314"/>
          <a:stretch/>
        </p:blipFill>
        <p:spPr>
          <a:xfrm rot="5400000">
            <a:off x="8024389" y="3193748"/>
            <a:ext cx="2509671" cy="367590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0A4302F0-34FD-9946-D235-D3D9D7C9F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9" t="27895" r="2387" b="4912"/>
          <a:stretch/>
        </p:blipFill>
        <p:spPr>
          <a:xfrm>
            <a:off x="7434839" y="2030406"/>
            <a:ext cx="3682339" cy="1519759"/>
          </a:xfrm>
          <a:prstGeom prst="rect">
            <a:avLst/>
          </a:prstGeom>
        </p:spPr>
      </p:pic>
      <p:sp>
        <p:nvSpPr>
          <p:cNvPr id="8" name="Date Placeholder 3">
            <a:extLst>
              <a:ext uri="{FF2B5EF4-FFF2-40B4-BE49-F238E27FC236}">
                <a16:creationId xmlns:a16="http://schemas.microsoft.com/office/drawing/2014/main" id="{11650DC6-FBED-57BB-D0DC-99D845E1330A}"/>
              </a:ext>
            </a:extLst>
          </p:cNvPr>
          <p:cNvSpPr>
            <a:spLocks noGrp="1"/>
          </p:cNvSpPr>
          <p:nvPr>
            <p:ph type="dt" sz="half" idx="10"/>
          </p:nvPr>
        </p:nvSpPr>
        <p:spPr>
          <a:xfrm>
            <a:off x="857654" y="6382511"/>
            <a:ext cx="1304365" cy="365125"/>
          </a:xfrm>
        </p:spPr>
        <p:txBody>
          <a:bodyPr/>
          <a:lstStyle/>
          <a:p>
            <a:fld id="{794834D9-4A8B-4A5D-B244-8E2FBE88D792}" type="datetime1">
              <a:rPr lang="en-US" smtClean="0"/>
              <a:t>4/12/2024</a:t>
            </a:fld>
            <a:endParaRPr lang="fr-CA" dirty="0"/>
          </a:p>
        </p:txBody>
      </p:sp>
    </p:spTree>
    <p:extLst>
      <p:ext uri="{BB962C8B-B14F-4D97-AF65-F5344CB8AC3E}">
        <p14:creationId xmlns:p14="http://schemas.microsoft.com/office/powerpoint/2010/main" val="367926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1068962"/>
            <a:ext cx="6422400" cy="1635454"/>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Kitchen facilities for use by employees for food storage and preparation;</a:t>
            </a:r>
          </a:p>
          <a:p>
            <a:pPr marL="171450" indent="-171450">
              <a:spcBef>
                <a:spcPts val="0"/>
              </a:spcBef>
              <a:buFont typeface="Arial" panose="020B0604020202020204" pitchFamily="34" charset="0"/>
              <a:buChar char="•"/>
            </a:pPr>
            <a:r>
              <a:rPr lang="en-CA" dirty="0"/>
              <a:t>Access to daylight and views when possible and/or glazed partition on at least one wall to allow light penetration; </a:t>
            </a:r>
          </a:p>
          <a:p>
            <a:pPr marL="171450" indent="-171450">
              <a:spcBef>
                <a:spcPts val="0"/>
              </a:spcBef>
              <a:buFont typeface="Arial" panose="020B0604020202020204" pitchFamily="34" charset="0"/>
              <a:buChar char="•"/>
            </a:pPr>
            <a:r>
              <a:rPr lang="en-CA" dirty="0"/>
              <a:t>Enclosed or semi-enclosed space with visual separation from workspaces;</a:t>
            </a:r>
          </a:p>
          <a:p>
            <a:pPr marL="171450" indent="-171450">
              <a:spcBef>
                <a:spcPts val="0"/>
              </a:spcBef>
              <a:buFont typeface="Arial" panose="020B0604020202020204" pitchFamily="34" charset="0"/>
              <a:buChar char="•"/>
            </a:pPr>
            <a:r>
              <a:rPr lang="en-CA" dirty="0"/>
              <a:t>Includes sink(s), space for refrigerator(s) and microwave(s), millwork and counter space;</a:t>
            </a:r>
          </a:p>
          <a:p>
            <a:pPr marL="171450" indent="-171450">
              <a:spcBef>
                <a:spcPts val="0"/>
              </a:spcBef>
              <a:buFont typeface="Arial" panose="020B0604020202020204" pitchFamily="34" charset="0"/>
              <a:buChar char="•"/>
            </a:pPr>
            <a:r>
              <a:rPr lang="en-CA" dirty="0"/>
              <a:t>Include Recycling centre. </a:t>
            </a:r>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39</a:t>
            </a:fld>
            <a:endParaRPr lang="fr-CA"/>
          </a:p>
        </p:txBody>
      </p:sp>
      <p:sp>
        <p:nvSpPr>
          <p:cNvPr id="8" name="Text Placeholder 7"/>
          <p:cNvSpPr>
            <a:spLocks noGrp="1"/>
          </p:cNvSpPr>
          <p:nvPr>
            <p:ph type="body" sz="half" idx="22"/>
          </p:nvPr>
        </p:nvSpPr>
        <p:spPr>
          <a:xfrm>
            <a:off x="838200" y="-21200"/>
            <a:ext cx="2959443" cy="955908"/>
          </a:xfrm>
          <a:solidFill>
            <a:schemeClr val="bg2"/>
          </a:solidFill>
        </p:spPr>
        <p:txBody>
          <a:bodyPr>
            <a:normAutofit/>
          </a:bodyPr>
          <a:lstStyle/>
          <a:p>
            <a:pPr algn="ctr"/>
            <a:r>
              <a:rPr lang="en-US" sz="1800" dirty="0"/>
              <a:t>SUPPORT SPACE</a:t>
            </a:r>
          </a:p>
        </p:txBody>
      </p:sp>
      <p:sp>
        <p:nvSpPr>
          <p:cNvPr id="9" name="Text Placeholder 8"/>
          <p:cNvSpPr>
            <a:spLocks noGrp="1"/>
          </p:cNvSpPr>
          <p:nvPr>
            <p:ph type="body" sz="half" idx="24"/>
          </p:nvPr>
        </p:nvSpPr>
        <p:spPr>
          <a:xfrm>
            <a:off x="7381988" y="1068962"/>
            <a:ext cx="3970224" cy="4891571"/>
          </a:xfrm>
        </p:spPr>
        <p:txBody>
          <a:bodyPr>
            <a:normAutofit/>
          </a:bodyPr>
          <a:lstStyle/>
          <a:p>
            <a:r>
              <a:rPr lang="en-CA" b="1" dirty="0"/>
              <a:t>OCCUPANTS: N/A</a:t>
            </a:r>
          </a:p>
          <a:p>
            <a:r>
              <a:rPr lang="en-CA" b="1" dirty="0"/>
              <a:t>(Not included in occupancy calculation)</a:t>
            </a:r>
          </a:p>
          <a:p>
            <a:r>
              <a:rPr lang="en-CA" b="1" dirty="0"/>
              <a:t>VISUAL PRIVACY: Medium</a:t>
            </a:r>
          </a:p>
          <a:p>
            <a:r>
              <a:rPr lang="en-CA" b="1" dirty="0"/>
              <a:t>ACOUSTIC PRIVACY: Low - Medium</a:t>
            </a:r>
          </a:p>
          <a:p>
            <a:r>
              <a:rPr lang="en-CA" b="1" dirty="0"/>
              <a:t>TECHNOLOGY: N/A</a:t>
            </a:r>
          </a:p>
          <a:p>
            <a:r>
              <a:rPr lang="en-CA" b="1" dirty="0"/>
              <a:t>ELECTRICAL REQUIREMENTS:</a:t>
            </a:r>
          </a:p>
          <a:p>
            <a:pPr marL="171450" indent="-171450">
              <a:spcBef>
                <a:spcPts val="0"/>
              </a:spcBef>
              <a:buFont typeface="Arial" panose="020B0604020202020204" pitchFamily="34" charset="0"/>
              <a:buChar char="•"/>
            </a:pPr>
            <a:r>
              <a:rPr lang="en-CA" dirty="0"/>
              <a:t>Standard dedicated circuit duplex receptacles to suit quantity of refrigerators and microwaves;</a:t>
            </a:r>
          </a:p>
          <a:p>
            <a:pPr marL="171450" indent="-171450">
              <a:spcBef>
                <a:spcPts val="0"/>
              </a:spcBef>
              <a:buFont typeface="Arial" panose="020B0604020202020204" pitchFamily="34" charset="0"/>
              <a:buChar char="•"/>
            </a:pPr>
            <a:r>
              <a:rPr lang="en-CA" dirty="0"/>
              <a:t>Standard 5-20R duplex or 5-15R duplex with GFCI protection  (GFCI where required by Canadian Electrical Code CSA C22.1); Duplex receptacles for other countertop appliances to suit client requirements;</a:t>
            </a:r>
          </a:p>
          <a:p>
            <a:r>
              <a:rPr lang="en-CA" b="1" dirty="0"/>
              <a:t>MECHANICAL:</a:t>
            </a:r>
          </a:p>
          <a:p>
            <a:pPr marL="171450" indent="-171450">
              <a:spcBef>
                <a:spcPts val="0"/>
              </a:spcBef>
              <a:buFont typeface="Arial" panose="020B0604020202020204" pitchFamily="34" charset="0"/>
              <a:buChar char="•"/>
            </a:pPr>
            <a:r>
              <a:rPr lang="en-CA" dirty="0"/>
              <a:t>Hot water, cold water, drain and vent piping for kitchen sink (see building code requirements for kitchen plumbing requirements)</a:t>
            </a:r>
          </a:p>
          <a:p>
            <a:pPr marL="171450" indent="-171450">
              <a:spcBef>
                <a:spcPts val="0"/>
              </a:spcBef>
              <a:buFont typeface="Arial" panose="020B0604020202020204" pitchFamily="34" charset="0"/>
              <a:buChar char="•"/>
            </a:pPr>
            <a:r>
              <a:rPr lang="en-CA" dirty="0"/>
              <a:t>Exhaust fan when required where required.</a:t>
            </a:r>
          </a:p>
          <a:p>
            <a:pPr marL="0" indent="0">
              <a:buNone/>
            </a:pPr>
            <a:r>
              <a:rPr lang="en-CA" b="1" dirty="0"/>
              <a:t>FINISHES:</a:t>
            </a:r>
          </a:p>
          <a:p>
            <a:pPr marL="171450" indent="-171450">
              <a:spcBef>
                <a:spcPts val="0"/>
              </a:spcBef>
              <a:buFont typeface="Arial" panose="020B0604020202020204" pitchFamily="34" charset="0"/>
              <a:buChar char="•"/>
            </a:pPr>
            <a:r>
              <a:rPr lang="en-CA" dirty="0"/>
              <a:t>Provide acoustic treatment for sound absorption, such as ceiling hung or wall mounted acoustical panels, etc.; </a:t>
            </a:r>
          </a:p>
          <a:p>
            <a:pPr marL="171450" indent="-171450">
              <a:spcBef>
                <a:spcPts val="0"/>
              </a:spcBef>
              <a:buFont typeface="Arial" panose="020B0604020202020204" pitchFamily="34" charset="0"/>
              <a:buChar char="•"/>
            </a:pPr>
            <a:r>
              <a:rPr lang="en-CA" dirty="0"/>
              <a:t>Solid surface or plastic laminate counters and plastic laminate or engineered wood cabinets. Refer to Section A5.1 in the Fit-up Standards for further details.</a:t>
            </a:r>
          </a:p>
          <a:p>
            <a:pPr marL="171450" indent="-171450">
              <a:spcBef>
                <a:spcPts val="0"/>
              </a:spcBef>
              <a:buFont typeface="Arial" panose="020B0604020202020204" pitchFamily="34" charset="0"/>
              <a:buChar char="•"/>
            </a:pPr>
            <a:endParaRPr lang="en-CA" b="1" dirty="0"/>
          </a:p>
          <a:p>
            <a:pPr>
              <a:spcBef>
                <a:spcPts val="0"/>
              </a:spcBef>
            </a:pPr>
            <a:endParaRPr lang="en-CA" b="1" dirty="0"/>
          </a:p>
          <a:p>
            <a:pPr>
              <a:spcBef>
                <a:spcPts val="0"/>
              </a:spcBef>
            </a:pPr>
            <a:endParaRPr lang="en-CA" dirty="0"/>
          </a:p>
          <a:p>
            <a:endParaRPr lang="en-CA" dirty="0"/>
          </a:p>
        </p:txBody>
      </p:sp>
      <p:sp>
        <p:nvSpPr>
          <p:cNvPr id="10" name="Text Placeholder 9"/>
          <p:cNvSpPr>
            <a:spLocks noGrp="1"/>
          </p:cNvSpPr>
          <p:nvPr>
            <p:ph type="body" sz="half" idx="23"/>
          </p:nvPr>
        </p:nvSpPr>
        <p:spPr>
          <a:xfrm>
            <a:off x="3974382" y="0"/>
            <a:ext cx="7377830" cy="934708"/>
          </a:xfrm>
          <a:solidFill>
            <a:schemeClr val="bg2">
              <a:alpha val="50196"/>
            </a:schemeClr>
          </a:solidFill>
        </p:spPr>
        <p:txBody>
          <a:bodyPr>
            <a:normAutofit/>
          </a:bodyPr>
          <a:lstStyle/>
          <a:p>
            <a:r>
              <a:rPr lang="en-US" sz="2400" dirty="0"/>
              <a:t>KITCHENETTE</a:t>
            </a:r>
          </a:p>
        </p:txBody>
      </p:sp>
      <p:sp>
        <p:nvSpPr>
          <p:cNvPr id="23" name="Text Box 3"/>
          <p:cNvSpPr txBox="1">
            <a:spLocks noChangeArrowheads="1"/>
          </p:cNvSpPr>
          <p:nvPr/>
        </p:nvSpPr>
        <p:spPr bwMode="auto">
          <a:xfrm>
            <a:off x="838200" y="5812390"/>
            <a:ext cx="4116185" cy="29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SEE NEXT PAGE FOR ELEVATION</a:t>
            </a:r>
            <a:r>
              <a:rPr kumimoji="0" lang="en-US" altLang="en-US" sz="1200" b="0" i="0" u="none" strike="noStrike" cap="none" normalizeH="0" dirty="0">
                <a:ln>
                  <a:noFill/>
                </a:ln>
                <a:solidFill>
                  <a:srgbClr val="000000"/>
                </a:solidFill>
                <a:effectLst/>
                <a:latin typeface="Tw Cen MT" panose="020B0602020104020603" pitchFamily="34" charset="0"/>
              </a:rPr>
              <a:t> AND </a:t>
            </a:r>
            <a:r>
              <a:rPr lang="en-US" altLang="en-US" sz="1200" dirty="0">
                <a:solidFill>
                  <a:srgbClr val="000000"/>
                </a:solidFill>
                <a:latin typeface="Tw Cen MT" panose="020B0602020104020603" pitchFamily="34" charset="0"/>
              </a:rPr>
              <a:t>DETAILS.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26" name="Text Placeholder 6"/>
          <p:cNvSpPr txBox="1">
            <a:spLocks/>
          </p:cNvSpPr>
          <p:nvPr/>
        </p:nvSpPr>
        <p:spPr>
          <a:xfrm>
            <a:off x="838200" y="2823120"/>
            <a:ext cx="1508191" cy="2173518"/>
          </a:xfrm>
          <a:prstGeom prst="rect">
            <a:avLst/>
          </a:prstGeom>
          <a:solidFill>
            <a:schemeClr val="bg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CA" dirty="0"/>
              <a:t>BENCHMARKS:</a:t>
            </a:r>
          </a:p>
          <a:p>
            <a:pPr>
              <a:spcBef>
                <a:spcPts val="0"/>
              </a:spcBef>
            </a:pPr>
            <a:endParaRPr lang="en-CA" dirty="0"/>
          </a:p>
          <a:p>
            <a:pPr>
              <a:spcBef>
                <a:spcPts val="0"/>
              </a:spcBef>
            </a:pPr>
            <a:r>
              <a:rPr lang="en-CA" b="1" dirty="0"/>
              <a:t>1-24 occupants</a:t>
            </a:r>
            <a:endParaRPr lang="en-CA" dirty="0"/>
          </a:p>
          <a:p>
            <a:pPr marL="171450" indent="-171450">
              <a:spcBef>
                <a:spcPts val="0"/>
              </a:spcBef>
              <a:buFont typeface="Arial" panose="020B0604020202020204" pitchFamily="34" charset="0"/>
              <a:buChar char="•"/>
            </a:pPr>
            <a:r>
              <a:rPr lang="en-CA" b="1" dirty="0"/>
              <a:t>One</a:t>
            </a:r>
            <a:r>
              <a:rPr lang="en-CA" dirty="0"/>
              <a:t> 5m²</a:t>
            </a:r>
          </a:p>
          <a:p>
            <a:pPr marL="171450" indent="-171450">
              <a:spcBef>
                <a:spcPts val="0"/>
              </a:spcBef>
              <a:buFont typeface="Arial" panose="020B0604020202020204" pitchFamily="34" charset="0"/>
              <a:buChar char="•"/>
            </a:pPr>
            <a:r>
              <a:rPr lang="en-CA" dirty="0"/>
              <a:t>5 </a:t>
            </a:r>
            <a:r>
              <a:rPr lang="en-CA" dirty="0" err="1"/>
              <a:t>lin.ft</a:t>
            </a:r>
            <a:r>
              <a:rPr lang="en-CA" dirty="0"/>
              <a:t>. (1.5m) millwork</a:t>
            </a:r>
          </a:p>
          <a:p>
            <a:pPr marL="171450" indent="-171450">
              <a:spcBef>
                <a:spcPts val="0"/>
              </a:spcBef>
              <a:buFont typeface="Arial" panose="020B0604020202020204" pitchFamily="34" charset="0"/>
              <a:buChar char="•"/>
            </a:pPr>
            <a:r>
              <a:rPr lang="en-CA" dirty="0"/>
              <a:t>One refrigerator</a:t>
            </a:r>
          </a:p>
          <a:p>
            <a:pPr marL="171450" indent="-171450">
              <a:spcBef>
                <a:spcPts val="0"/>
              </a:spcBef>
              <a:buFont typeface="Arial" panose="020B0604020202020204" pitchFamily="34" charset="0"/>
              <a:buChar char="•"/>
            </a:pPr>
            <a:r>
              <a:rPr lang="fr-CA" dirty="0"/>
              <a:t>One </a:t>
            </a:r>
            <a:r>
              <a:rPr lang="fr-CA" dirty="0" err="1"/>
              <a:t>microwave</a:t>
            </a:r>
            <a:endParaRPr lang="en-CA" dirty="0"/>
          </a:p>
          <a:p>
            <a:pPr marL="171450" indent="-171450">
              <a:spcBef>
                <a:spcPts val="0"/>
              </a:spcBef>
              <a:buFont typeface="Arial" panose="020B0604020202020204" pitchFamily="34" charset="0"/>
              <a:buChar char="•"/>
            </a:pPr>
            <a:r>
              <a:rPr lang="en-CA" dirty="0"/>
              <a:t>Recycling centre </a:t>
            </a:r>
          </a:p>
          <a:p>
            <a:endParaRPr lang="en-CA" dirty="0"/>
          </a:p>
        </p:txBody>
      </p:sp>
      <p:sp>
        <p:nvSpPr>
          <p:cNvPr id="27" name="Text Placeholder 6"/>
          <p:cNvSpPr txBox="1">
            <a:spLocks/>
          </p:cNvSpPr>
          <p:nvPr/>
        </p:nvSpPr>
        <p:spPr>
          <a:xfrm>
            <a:off x="5753997" y="2823119"/>
            <a:ext cx="1508191" cy="2173518"/>
          </a:xfrm>
          <a:prstGeom prst="rect">
            <a:avLst/>
          </a:prstGeom>
          <a:solidFill>
            <a:schemeClr val="bg2"/>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CA" b="1" dirty="0"/>
              <a:t> </a:t>
            </a:r>
          </a:p>
          <a:p>
            <a:pPr>
              <a:spcBef>
                <a:spcPts val="0"/>
              </a:spcBef>
            </a:pPr>
            <a:endParaRPr lang="en-CA" dirty="0"/>
          </a:p>
          <a:p>
            <a:pPr>
              <a:spcBef>
                <a:spcPts val="0"/>
              </a:spcBef>
            </a:pPr>
            <a:r>
              <a:rPr lang="en-CA" b="1" dirty="0"/>
              <a:t>150-299 occupants</a:t>
            </a:r>
            <a:endParaRPr lang="en-CA" dirty="0"/>
          </a:p>
          <a:p>
            <a:pPr marL="171450" indent="-171450">
              <a:spcBef>
                <a:spcPts val="0"/>
              </a:spcBef>
              <a:buFont typeface="Arial" panose="020B0604020202020204" pitchFamily="34" charset="0"/>
              <a:buChar char="•"/>
            </a:pPr>
            <a:r>
              <a:rPr lang="en-CA" b="1" dirty="0"/>
              <a:t>Two</a:t>
            </a:r>
            <a:r>
              <a:rPr lang="en-CA" dirty="0"/>
              <a:t> 15m², each with</a:t>
            </a:r>
          </a:p>
          <a:p>
            <a:pPr marL="171450" indent="-171450">
              <a:spcBef>
                <a:spcPts val="0"/>
              </a:spcBef>
              <a:buFont typeface="Arial" panose="020B0604020202020204" pitchFamily="34" charset="0"/>
              <a:buChar char="•"/>
            </a:pPr>
            <a:r>
              <a:rPr lang="en-CA" dirty="0"/>
              <a:t>12-16 </a:t>
            </a:r>
            <a:r>
              <a:rPr lang="en-CA" dirty="0" err="1"/>
              <a:t>lin.ft</a:t>
            </a:r>
            <a:r>
              <a:rPr lang="en-CA" dirty="0"/>
              <a:t>. (3.5m-5m) millwork each</a:t>
            </a:r>
          </a:p>
          <a:p>
            <a:pPr marL="171450" indent="-171450">
              <a:spcBef>
                <a:spcPts val="0"/>
              </a:spcBef>
              <a:buFont typeface="Arial" panose="020B0604020202020204" pitchFamily="34" charset="0"/>
              <a:buChar char="•"/>
            </a:pPr>
            <a:r>
              <a:rPr lang="en-CA" dirty="0"/>
              <a:t>Max. 2 refrigerators each</a:t>
            </a:r>
          </a:p>
          <a:p>
            <a:pPr marL="171450" indent="-171450">
              <a:spcBef>
                <a:spcPts val="0"/>
              </a:spcBef>
              <a:buFont typeface="Arial" panose="020B0604020202020204" pitchFamily="34" charset="0"/>
              <a:buChar char="•"/>
            </a:pPr>
            <a:r>
              <a:rPr lang="fr-CA" dirty="0"/>
              <a:t>Max. 2 </a:t>
            </a:r>
            <a:r>
              <a:rPr lang="fr-CA" dirty="0" err="1"/>
              <a:t>microwaves</a:t>
            </a:r>
            <a:r>
              <a:rPr lang="fr-CA" dirty="0"/>
              <a:t> </a:t>
            </a:r>
            <a:r>
              <a:rPr lang="fr-CA" dirty="0" err="1"/>
              <a:t>each</a:t>
            </a:r>
            <a:endParaRPr lang="fr-CA" dirty="0"/>
          </a:p>
          <a:p>
            <a:pPr marL="171450" indent="-171450">
              <a:spcBef>
                <a:spcPts val="0"/>
              </a:spcBef>
              <a:buFont typeface="Arial" panose="020B0604020202020204" pitchFamily="34" charset="0"/>
              <a:buChar char="•"/>
            </a:pPr>
            <a:r>
              <a:rPr lang="en-CA" dirty="0"/>
              <a:t>One Recycling centre each</a:t>
            </a:r>
          </a:p>
        </p:txBody>
      </p:sp>
      <p:sp>
        <p:nvSpPr>
          <p:cNvPr id="28" name="Text Placeholder 6"/>
          <p:cNvSpPr txBox="1">
            <a:spLocks/>
          </p:cNvSpPr>
          <p:nvPr/>
        </p:nvSpPr>
        <p:spPr>
          <a:xfrm>
            <a:off x="4119121" y="2823119"/>
            <a:ext cx="1508191" cy="2173518"/>
          </a:xfrm>
          <a:prstGeom prst="rect">
            <a:avLst/>
          </a:prstGeom>
          <a:solidFill>
            <a:schemeClr val="bg2"/>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en-CA" b="1" dirty="0"/>
          </a:p>
          <a:p>
            <a:pPr>
              <a:spcBef>
                <a:spcPts val="0"/>
              </a:spcBef>
            </a:pPr>
            <a:endParaRPr lang="en-CA" b="1" dirty="0"/>
          </a:p>
          <a:p>
            <a:pPr>
              <a:spcBef>
                <a:spcPts val="0"/>
              </a:spcBef>
            </a:pPr>
            <a:r>
              <a:rPr lang="en-CA" b="1" dirty="0"/>
              <a:t>50-149 occupants</a:t>
            </a:r>
            <a:endParaRPr lang="en-CA" dirty="0"/>
          </a:p>
          <a:p>
            <a:pPr marL="171450" indent="-171450">
              <a:spcBef>
                <a:spcPts val="0"/>
              </a:spcBef>
              <a:buFont typeface="Arial" panose="020B0604020202020204" pitchFamily="34" charset="0"/>
              <a:buChar char="•"/>
            </a:pPr>
            <a:r>
              <a:rPr lang="en-CA" b="1" dirty="0"/>
              <a:t>One</a:t>
            </a:r>
            <a:r>
              <a:rPr lang="en-CA" dirty="0"/>
              <a:t> 15m²</a:t>
            </a:r>
          </a:p>
          <a:p>
            <a:pPr marL="171450" indent="-171450">
              <a:spcBef>
                <a:spcPts val="0"/>
              </a:spcBef>
              <a:buFont typeface="Arial" panose="020B0604020202020204" pitchFamily="34" charset="0"/>
              <a:buChar char="•"/>
            </a:pPr>
            <a:r>
              <a:rPr lang="en-CA" dirty="0"/>
              <a:t>12-16 </a:t>
            </a:r>
            <a:r>
              <a:rPr lang="en-CA" dirty="0" err="1"/>
              <a:t>lin.ft</a:t>
            </a:r>
            <a:r>
              <a:rPr lang="en-CA" dirty="0"/>
              <a:t>. (3.5m-5m) millwork</a:t>
            </a:r>
          </a:p>
          <a:p>
            <a:pPr marL="171450" indent="-171450">
              <a:spcBef>
                <a:spcPts val="0"/>
              </a:spcBef>
              <a:buFont typeface="Arial" panose="020B0604020202020204" pitchFamily="34" charset="0"/>
              <a:buChar char="•"/>
            </a:pPr>
            <a:r>
              <a:rPr lang="en-CA" dirty="0"/>
              <a:t>Max. 3 refrigerators </a:t>
            </a:r>
          </a:p>
          <a:p>
            <a:pPr marL="171450" indent="-171450">
              <a:spcBef>
                <a:spcPts val="0"/>
              </a:spcBef>
              <a:buFont typeface="Arial" panose="020B0604020202020204" pitchFamily="34" charset="0"/>
              <a:buChar char="•"/>
            </a:pPr>
            <a:r>
              <a:rPr lang="fr-CA" dirty="0"/>
              <a:t>Max. 3 </a:t>
            </a:r>
            <a:r>
              <a:rPr lang="fr-CA" dirty="0" err="1"/>
              <a:t>microwaves</a:t>
            </a:r>
            <a:endParaRPr lang="en-CA" dirty="0"/>
          </a:p>
          <a:p>
            <a:pPr marL="171450" indent="-171450">
              <a:spcBef>
                <a:spcPts val="0"/>
              </a:spcBef>
              <a:buFont typeface="Arial" panose="020B0604020202020204" pitchFamily="34" charset="0"/>
              <a:buChar char="•"/>
            </a:pPr>
            <a:r>
              <a:rPr lang="en-CA" dirty="0"/>
              <a:t>Recycling centre </a:t>
            </a:r>
          </a:p>
        </p:txBody>
      </p:sp>
      <p:sp>
        <p:nvSpPr>
          <p:cNvPr id="29" name="Text Placeholder 6"/>
          <p:cNvSpPr txBox="1">
            <a:spLocks/>
          </p:cNvSpPr>
          <p:nvPr/>
        </p:nvSpPr>
        <p:spPr>
          <a:xfrm>
            <a:off x="2466191" y="2823120"/>
            <a:ext cx="1508191" cy="2173517"/>
          </a:xfrm>
          <a:prstGeom prst="rect">
            <a:avLst/>
          </a:prstGeom>
          <a:solidFill>
            <a:schemeClr val="bg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endParaRPr lang="fr-CA" b="1" dirty="0"/>
          </a:p>
          <a:p>
            <a:pPr>
              <a:spcBef>
                <a:spcPts val="0"/>
              </a:spcBef>
            </a:pPr>
            <a:endParaRPr lang="en-CA" b="1" dirty="0"/>
          </a:p>
          <a:p>
            <a:pPr>
              <a:spcBef>
                <a:spcPts val="0"/>
              </a:spcBef>
            </a:pPr>
            <a:r>
              <a:rPr lang="en-CA" b="1" dirty="0"/>
              <a:t>25-49 occupants</a:t>
            </a:r>
          </a:p>
          <a:p>
            <a:pPr marL="171450" indent="-171450">
              <a:spcBef>
                <a:spcPts val="0"/>
              </a:spcBef>
              <a:buFont typeface="Arial" panose="020B0604020202020204" pitchFamily="34" charset="0"/>
              <a:buChar char="•"/>
            </a:pPr>
            <a:r>
              <a:rPr lang="en-CA" b="1" dirty="0"/>
              <a:t>One</a:t>
            </a:r>
            <a:r>
              <a:rPr lang="en-CA" dirty="0"/>
              <a:t> 10m²</a:t>
            </a:r>
          </a:p>
          <a:p>
            <a:pPr marL="171450" indent="-171450">
              <a:spcBef>
                <a:spcPts val="0"/>
              </a:spcBef>
              <a:buFont typeface="Arial" panose="020B0604020202020204" pitchFamily="34" charset="0"/>
              <a:buChar char="•"/>
            </a:pPr>
            <a:r>
              <a:rPr lang="en-CA" dirty="0"/>
              <a:t>5-8 </a:t>
            </a:r>
            <a:r>
              <a:rPr lang="en-CA" dirty="0" err="1"/>
              <a:t>lin.ft</a:t>
            </a:r>
            <a:r>
              <a:rPr lang="en-CA" dirty="0"/>
              <a:t>. (1.5m-2.5m) millwork</a:t>
            </a:r>
          </a:p>
          <a:p>
            <a:pPr marL="171450" indent="-171450">
              <a:spcBef>
                <a:spcPts val="0"/>
              </a:spcBef>
              <a:buFont typeface="Arial" panose="020B0604020202020204" pitchFamily="34" charset="0"/>
              <a:buChar char="•"/>
            </a:pPr>
            <a:r>
              <a:rPr lang="en-CA" dirty="0"/>
              <a:t>Max. 2 refrigerators </a:t>
            </a:r>
          </a:p>
          <a:p>
            <a:pPr marL="171450" indent="-171450">
              <a:spcBef>
                <a:spcPts val="0"/>
              </a:spcBef>
              <a:buFont typeface="Arial" panose="020B0604020202020204" pitchFamily="34" charset="0"/>
              <a:buChar char="•"/>
            </a:pPr>
            <a:r>
              <a:rPr lang="fr-CA" dirty="0"/>
              <a:t>Max. 2 </a:t>
            </a:r>
            <a:r>
              <a:rPr lang="fr-CA" dirty="0" err="1"/>
              <a:t>microwaves</a:t>
            </a:r>
            <a:endParaRPr lang="en-CA" dirty="0"/>
          </a:p>
          <a:p>
            <a:pPr marL="171450" indent="-171450">
              <a:spcBef>
                <a:spcPts val="0"/>
              </a:spcBef>
              <a:buFont typeface="Arial" panose="020B0604020202020204" pitchFamily="34" charset="0"/>
              <a:buChar char="•"/>
            </a:pPr>
            <a:r>
              <a:rPr lang="en-CA" dirty="0"/>
              <a:t>Recycling centre </a:t>
            </a:r>
          </a:p>
          <a:p>
            <a:endParaRPr lang="en-CA" dirty="0"/>
          </a:p>
        </p:txBody>
      </p:sp>
      <p:sp>
        <p:nvSpPr>
          <p:cNvPr id="6" name="Date Placeholder 3">
            <a:extLst>
              <a:ext uri="{FF2B5EF4-FFF2-40B4-BE49-F238E27FC236}">
                <a16:creationId xmlns:a16="http://schemas.microsoft.com/office/drawing/2014/main" id="{1DBD7B1B-1E7F-B198-9F35-B28D9F907780}"/>
              </a:ext>
            </a:extLst>
          </p:cNvPr>
          <p:cNvSpPr>
            <a:spLocks noGrp="1"/>
          </p:cNvSpPr>
          <p:nvPr>
            <p:ph type="dt" sz="half" idx="10"/>
          </p:nvPr>
        </p:nvSpPr>
        <p:spPr>
          <a:xfrm>
            <a:off x="857654" y="6382511"/>
            <a:ext cx="1304365" cy="365125"/>
          </a:xfrm>
        </p:spPr>
        <p:txBody>
          <a:bodyPr/>
          <a:lstStyle/>
          <a:p>
            <a:fld id="{23F1ADAB-7A7F-4664-BF51-66C5C3C5503D}" type="datetime1">
              <a:rPr lang="en-US" smtClean="0"/>
              <a:t>4/12/2024</a:t>
            </a:fld>
            <a:endParaRPr lang="fr-CA" dirty="0"/>
          </a:p>
        </p:txBody>
      </p:sp>
    </p:spTree>
    <p:extLst>
      <p:ext uri="{BB962C8B-B14F-4D97-AF65-F5344CB8AC3E}">
        <p14:creationId xmlns:p14="http://schemas.microsoft.com/office/powerpoint/2010/main" val="267709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73479"/>
            <a:ext cx="10514012" cy="4668521"/>
          </a:xfrm>
          <a:solidFill>
            <a:schemeClr val="bg1">
              <a:lumMod val="85000"/>
              <a:alpha val="20000"/>
            </a:schemeClr>
          </a:solidFill>
        </p:spPr>
        <p:txBody>
          <a:bodyPr>
            <a:normAutofit/>
          </a:bodyPr>
          <a:lstStyle/>
          <a:p>
            <a:pPr marL="0" indent="0">
              <a:buNone/>
            </a:pPr>
            <a:r>
              <a:rPr lang="en-CA" b="1" dirty="0"/>
              <a:t>FLOORING:</a:t>
            </a:r>
          </a:p>
          <a:p>
            <a:pPr>
              <a:spcBef>
                <a:spcPts val="0"/>
              </a:spcBef>
            </a:pPr>
            <a:r>
              <a:rPr lang="en-CA" dirty="0"/>
              <a:t>Where required, specify raised floor systems and ramps, epoxy or other special treatments to suit client requirements;</a:t>
            </a:r>
          </a:p>
          <a:p>
            <a:pPr>
              <a:spcBef>
                <a:spcPts val="0"/>
              </a:spcBef>
            </a:pPr>
            <a:r>
              <a:rPr lang="en-CA" dirty="0"/>
              <a:t>Typically carpet (rolled goods or carpet tile) for all open office areas, studies, focus, work and project rooms as well as phone booths and meeting rooms and resilient sheet or tile, ceramic tile or “unfinished” within lounges and kitchenettes. Consider adjacent spaces and finish transitions to determine most appropriate finish;</a:t>
            </a:r>
          </a:p>
          <a:p>
            <a:pPr>
              <a:spcBef>
                <a:spcPts val="0"/>
              </a:spcBef>
            </a:pPr>
            <a:r>
              <a:rPr lang="en-CA" dirty="0"/>
              <a:t>Enhance wayfinding and durability in major circulation paths (carpet inserts) maximum 10% of floor area unless using carpet tile.</a:t>
            </a:r>
          </a:p>
          <a:p>
            <a:pPr marL="0" indent="0">
              <a:spcBef>
                <a:spcPts val="0"/>
              </a:spcBef>
              <a:buNone/>
            </a:pPr>
            <a:endParaRPr lang="en-CA" dirty="0"/>
          </a:p>
          <a:p>
            <a:pPr marL="0" indent="0">
              <a:spcBef>
                <a:spcPts val="0"/>
              </a:spcBef>
              <a:buNone/>
            </a:pPr>
            <a:r>
              <a:rPr lang="en-CA" b="1" dirty="0"/>
              <a:t>CEILINGS:</a:t>
            </a:r>
          </a:p>
          <a:p>
            <a:pPr>
              <a:spcBef>
                <a:spcPts val="0"/>
              </a:spcBef>
            </a:pPr>
            <a:r>
              <a:rPr lang="en-CA" dirty="0"/>
              <a:t>Base building standard (typically acoustic tile);</a:t>
            </a:r>
          </a:p>
          <a:p>
            <a:pPr>
              <a:spcBef>
                <a:spcPts val="0"/>
              </a:spcBef>
            </a:pPr>
            <a:r>
              <a:rPr lang="en-CA" dirty="0"/>
              <a:t>Bulkheads as required to suit mechanical design or other site constraints;</a:t>
            </a:r>
          </a:p>
          <a:p>
            <a:pPr>
              <a:spcBef>
                <a:spcPts val="0"/>
              </a:spcBef>
            </a:pPr>
            <a:r>
              <a:rPr lang="en-CA" dirty="0"/>
              <a:t>B</a:t>
            </a:r>
            <a:r>
              <a:rPr lang="en-US" dirty="0" err="1"/>
              <a:t>ulkheads</a:t>
            </a:r>
            <a:r>
              <a:rPr lang="en-US" dirty="0"/>
              <a:t> or other design elements may be used to define or delineate spaces, and for wayfinding purposes; </a:t>
            </a:r>
            <a:endParaRPr lang="en-CA" dirty="0"/>
          </a:p>
          <a:p>
            <a:pPr>
              <a:spcBef>
                <a:spcPts val="0"/>
              </a:spcBef>
            </a:pPr>
            <a:r>
              <a:rPr lang="en-CA" dirty="0"/>
              <a:t>Provide felt baffles at ceilings in open areas where base building architecture is left exposed (open steel web joists for example).  May also be helpful in areas with high ceilings to reduce sound transmission and improve acoustics.</a:t>
            </a:r>
          </a:p>
          <a:p>
            <a:pPr marL="0" indent="0">
              <a:spcBef>
                <a:spcPts val="0"/>
              </a:spcBef>
              <a:buNone/>
            </a:pPr>
            <a:endParaRPr lang="en-CA" dirty="0"/>
          </a:p>
          <a:p>
            <a:pPr marL="0" indent="0">
              <a:spcBef>
                <a:spcPts val="0"/>
              </a:spcBef>
              <a:buNone/>
            </a:pPr>
            <a:r>
              <a:rPr lang="en-CA" b="1" dirty="0"/>
              <a:t>DOORS:</a:t>
            </a:r>
          </a:p>
          <a:p>
            <a:pPr>
              <a:spcBef>
                <a:spcPts val="0"/>
              </a:spcBef>
            </a:pPr>
            <a:r>
              <a:rPr lang="en-US" dirty="0"/>
              <a:t>Doors to enclosed rooms may be hinged or sliding, glazed, partially glazed or full core;</a:t>
            </a:r>
          </a:p>
          <a:p>
            <a:pPr>
              <a:spcBef>
                <a:spcPts val="0"/>
              </a:spcBef>
            </a:pPr>
            <a:r>
              <a:rPr lang="en-CA" dirty="0"/>
              <a:t>Film on fully glazed doors, walls and sidelights must be compliant with all applicable codes and standards;</a:t>
            </a:r>
          </a:p>
          <a:p>
            <a:pPr>
              <a:spcBef>
                <a:spcPts val="0"/>
              </a:spcBef>
            </a:pPr>
            <a:r>
              <a:rPr lang="en-CA" dirty="0"/>
              <a:t>Consider additional hardware as required, for durability in high traffic areas, </a:t>
            </a:r>
            <a:r>
              <a:rPr lang="en-CA" dirty="0" err="1"/>
              <a:t>e.g</a:t>
            </a:r>
            <a:r>
              <a:rPr lang="en-CA" dirty="0"/>
              <a:t>, push/pull and kick plates;</a:t>
            </a:r>
          </a:p>
          <a:p>
            <a:pPr marL="0" indent="0">
              <a:spcBef>
                <a:spcPts val="0"/>
              </a:spcBef>
              <a:buNone/>
            </a:pPr>
            <a:endParaRPr lang="en-US" strike="sngStrike"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4</a:t>
            </a:fld>
            <a:endParaRPr lang="fr-CA" dirty="0"/>
          </a:p>
        </p:txBody>
      </p:sp>
      <p:sp>
        <p:nvSpPr>
          <p:cNvPr id="6" name="Text Placeholder 5"/>
          <p:cNvSpPr>
            <a:spLocks noGrp="1"/>
          </p:cNvSpPr>
          <p:nvPr>
            <p:ph type="body" sz="half" idx="22"/>
          </p:nvPr>
        </p:nvSpPr>
        <p:spPr>
          <a:xfrm>
            <a:off x="838200" y="-1"/>
            <a:ext cx="2975919" cy="950259"/>
          </a:xfrm>
        </p:spPr>
        <p:txBody>
          <a:bodyPr>
            <a:normAutofit/>
          </a:bodyPr>
          <a:lstStyle/>
          <a:p>
            <a:pPr algn="ctr"/>
            <a:r>
              <a:rPr lang="fr-CA" sz="1800" dirty="0"/>
              <a:t>OTHERS</a:t>
            </a:r>
          </a:p>
        </p:txBody>
      </p:sp>
      <p:sp>
        <p:nvSpPr>
          <p:cNvPr id="7" name="Text Placeholder 6"/>
          <p:cNvSpPr>
            <a:spLocks noGrp="1"/>
          </p:cNvSpPr>
          <p:nvPr>
            <p:ph type="body" sz="half" idx="23"/>
          </p:nvPr>
        </p:nvSpPr>
        <p:spPr>
          <a:xfrm>
            <a:off x="3929449" y="0"/>
            <a:ext cx="7422763" cy="953902"/>
          </a:xfrm>
        </p:spPr>
        <p:txBody>
          <a:bodyPr>
            <a:normAutofit/>
          </a:bodyPr>
          <a:lstStyle/>
          <a:p>
            <a:r>
              <a:rPr lang="fr-CA" sz="2400" dirty="0"/>
              <a:t>GENERAL SPECIFICATION AND OPEN OFFICE AREAS </a:t>
            </a:r>
            <a:r>
              <a:rPr lang="en-US" sz="2400" dirty="0"/>
              <a:t>(continued)</a:t>
            </a:r>
          </a:p>
        </p:txBody>
      </p:sp>
      <p:sp>
        <p:nvSpPr>
          <p:cNvPr id="16" name="Footer Placeholder 5"/>
          <p:cNvSpPr txBox="1">
            <a:spLocks/>
          </p:cNvSpPr>
          <p:nvPr/>
        </p:nvSpPr>
        <p:spPr>
          <a:xfrm>
            <a:off x="3145164" y="6356350"/>
            <a:ext cx="590325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INTERIOR DESIGN NATIONAL CENTRE OF EXPERTISE     |    PSPC WORKPLACE SOLUTIONS</a:t>
            </a:r>
            <a:endParaRPr lang="en-CA" dirty="0"/>
          </a:p>
        </p:txBody>
      </p:sp>
      <p:sp>
        <p:nvSpPr>
          <p:cNvPr id="5" name="Date Placeholder 3">
            <a:extLst>
              <a:ext uri="{FF2B5EF4-FFF2-40B4-BE49-F238E27FC236}">
                <a16:creationId xmlns:a16="http://schemas.microsoft.com/office/drawing/2014/main" id="{81CC47BB-CB01-92F1-8419-DD36CC58D539}"/>
              </a:ext>
            </a:extLst>
          </p:cNvPr>
          <p:cNvSpPr>
            <a:spLocks noGrp="1"/>
          </p:cNvSpPr>
          <p:nvPr>
            <p:ph type="dt" sz="half" idx="10"/>
          </p:nvPr>
        </p:nvSpPr>
        <p:spPr>
          <a:xfrm>
            <a:off x="857654" y="6382511"/>
            <a:ext cx="1304365" cy="365125"/>
          </a:xfrm>
        </p:spPr>
        <p:txBody>
          <a:bodyPr/>
          <a:lstStyle/>
          <a:p>
            <a:fld id="{8D0F4E07-1C7A-4E26-9E6E-468501B6D655}" type="datetime1">
              <a:rPr lang="en-US" smtClean="0"/>
              <a:t>4/12/2024</a:t>
            </a:fld>
            <a:endParaRPr lang="fr-CA" dirty="0"/>
          </a:p>
        </p:txBody>
      </p:sp>
    </p:spTree>
    <p:extLst>
      <p:ext uri="{BB962C8B-B14F-4D97-AF65-F5344CB8AC3E}">
        <p14:creationId xmlns:p14="http://schemas.microsoft.com/office/powerpoint/2010/main" val="188384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kitchen with a microwave oven and fridge&#10;&#10;Description automatically generated">
            <a:extLst>
              <a:ext uri="{FF2B5EF4-FFF2-40B4-BE49-F238E27FC236}">
                <a16:creationId xmlns:a16="http://schemas.microsoft.com/office/drawing/2014/main" id="{8B48DD6A-0683-34DA-47D6-745D913F21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8106" t="32629" r="21187" b="3765"/>
          <a:stretch/>
        </p:blipFill>
        <p:spPr>
          <a:xfrm>
            <a:off x="4004495" y="1051395"/>
            <a:ext cx="5297175" cy="2761366"/>
          </a:xfrm>
          <a:prstGeom prst="rect">
            <a:avLst/>
          </a:prstGeom>
        </p:spPr>
      </p:pic>
      <p:grpSp>
        <p:nvGrpSpPr>
          <p:cNvPr id="26" name="Group 25">
            <a:extLst>
              <a:ext uri="{FF2B5EF4-FFF2-40B4-BE49-F238E27FC236}">
                <a16:creationId xmlns:a16="http://schemas.microsoft.com/office/drawing/2014/main" id="{F451469A-3637-C97C-76F9-878D83F9B497}"/>
              </a:ext>
            </a:extLst>
          </p:cNvPr>
          <p:cNvGrpSpPr/>
          <p:nvPr/>
        </p:nvGrpSpPr>
        <p:grpSpPr>
          <a:xfrm>
            <a:off x="9505871" y="1103761"/>
            <a:ext cx="2145035" cy="2700368"/>
            <a:chOff x="9556868" y="1078265"/>
            <a:chExt cx="2145035" cy="2700368"/>
          </a:xfrm>
        </p:grpSpPr>
        <p:grpSp>
          <p:nvGrpSpPr>
            <p:cNvPr id="23" name="Group 22">
              <a:extLst>
                <a:ext uri="{FF2B5EF4-FFF2-40B4-BE49-F238E27FC236}">
                  <a16:creationId xmlns:a16="http://schemas.microsoft.com/office/drawing/2014/main" id="{8D312189-032E-2759-2B8A-6FD135811E0D}"/>
                </a:ext>
              </a:extLst>
            </p:cNvPr>
            <p:cNvGrpSpPr/>
            <p:nvPr/>
          </p:nvGrpSpPr>
          <p:grpSpPr>
            <a:xfrm>
              <a:off x="9556868" y="1078265"/>
              <a:ext cx="2145035" cy="2700368"/>
              <a:chOff x="9556868" y="1078265"/>
              <a:chExt cx="2145035" cy="2700368"/>
            </a:xfrm>
          </p:grpSpPr>
          <p:pic>
            <p:nvPicPr>
              <p:cNvPr id="16" name="Picture 15" descr="A close-up of a kitchen&#10;&#10;Description automatically generated">
                <a:extLst>
                  <a:ext uri="{FF2B5EF4-FFF2-40B4-BE49-F238E27FC236}">
                    <a16:creationId xmlns:a16="http://schemas.microsoft.com/office/drawing/2014/main" id="{4947D8B5-C3BF-E869-8E18-319D0DABD01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6373" t="14875" r="10824" b="2344"/>
              <a:stretch/>
            </p:blipFill>
            <p:spPr>
              <a:xfrm>
                <a:off x="9556868" y="1078265"/>
                <a:ext cx="2145035" cy="2700368"/>
              </a:xfrm>
              <a:prstGeom prst="rect">
                <a:avLst/>
              </a:prstGeom>
            </p:spPr>
          </p:pic>
          <p:cxnSp>
            <p:nvCxnSpPr>
              <p:cNvPr id="18" name="Straight Connector 17">
                <a:extLst>
                  <a:ext uri="{FF2B5EF4-FFF2-40B4-BE49-F238E27FC236}">
                    <a16:creationId xmlns:a16="http://schemas.microsoft.com/office/drawing/2014/main" id="{28F6CDC4-9EB7-42D3-4711-95955C733687}"/>
                  </a:ext>
                </a:extLst>
              </p:cNvPr>
              <p:cNvCxnSpPr>
                <a:cxnSpLocks/>
              </p:cNvCxnSpPr>
              <p:nvPr/>
            </p:nvCxnSpPr>
            <p:spPr>
              <a:xfrm>
                <a:off x="9679675" y="1078265"/>
                <a:ext cx="2022228" cy="0"/>
              </a:xfrm>
              <a:prstGeom prst="line">
                <a:avLst/>
              </a:prstGeom>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35E04663-C5A4-9214-83DF-998886BDF32F}"/>
                </a:ext>
              </a:extLst>
            </p:cNvPr>
            <p:cNvCxnSpPr/>
            <p:nvPr/>
          </p:nvCxnSpPr>
          <p:spPr>
            <a:xfrm>
              <a:off x="10040060" y="1875961"/>
              <a:ext cx="361568" cy="0"/>
            </a:xfrm>
            <a:prstGeom prst="line">
              <a:avLst/>
            </a:prstGeom>
            <a:ln w="19050">
              <a:solidFill>
                <a:srgbClr val="B09E8F"/>
              </a:solidFill>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B281B320-300E-4159-A42B-6C3D22C81CA1}" type="slidenum">
              <a:rPr lang="fr-CA" smtClean="0"/>
              <a:pPr/>
              <a:t>40</a:t>
            </a:fld>
            <a:endParaRPr lang="fr-CA" dirty="0"/>
          </a:p>
        </p:txBody>
      </p:sp>
      <p:sp>
        <p:nvSpPr>
          <p:cNvPr id="6" name="Text Placeholder 5"/>
          <p:cNvSpPr>
            <a:spLocks noGrp="1"/>
          </p:cNvSpPr>
          <p:nvPr>
            <p:ph type="body" sz="half" idx="22"/>
          </p:nvPr>
        </p:nvSpPr>
        <p:spPr>
          <a:xfrm>
            <a:off x="838200" y="-9901"/>
            <a:ext cx="2959443" cy="950259"/>
          </a:xfrm>
          <a:solidFill>
            <a:schemeClr val="bg2"/>
          </a:solidFill>
        </p:spPr>
        <p:txBody>
          <a:bodyPr>
            <a:normAutofit/>
          </a:bodyPr>
          <a:lstStyle/>
          <a:p>
            <a:pPr algn="ctr"/>
            <a:r>
              <a:rPr lang="en-US" sz="1800" dirty="0"/>
              <a:t>SUPPORT SPACE</a:t>
            </a:r>
          </a:p>
        </p:txBody>
      </p:sp>
      <p:sp>
        <p:nvSpPr>
          <p:cNvPr id="7" name="Text Placeholder 6"/>
          <p:cNvSpPr>
            <a:spLocks noGrp="1"/>
          </p:cNvSpPr>
          <p:nvPr>
            <p:ph type="body" sz="half" idx="23"/>
          </p:nvPr>
        </p:nvSpPr>
        <p:spPr>
          <a:xfrm>
            <a:off x="3929449" y="-1"/>
            <a:ext cx="8262551" cy="940359"/>
          </a:xfrm>
          <a:solidFill>
            <a:schemeClr val="bg2">
              <a:alpha val="50196"/>
            </a:schemeClr>
          </a:solidFill>
        </p:spPr>
        <p:txBody>
          <a:bodyPr>
            <a:normAutofit/>
          </a:bodyPr>
          <a:lstStyle/>
          <a:p>
            <a:r>
              <a:rPr lang="en-US" sz="2400" dirty="0"/>
              <a:t>KITCHENETTE (continued)</a:t>
            </a:r>
          </a:p>
        </p:txBody>
      </p:sp>
      <p:cxnSp>
        <p:nvCxnSpPr>
          <p:cNvPr id="21" name="Straight Connector 20">
            <a:extLst>
              <a:ext uri="{FF2B5EF4-FFF2-40B4-BE49-F238E27FC236}">
                <a16:creationId xmlns:a16="http://schemas.microsoft.com/office/drawing/2014/main" id="{DB83DEA6-696C-CDC3-97F4-09DBA9069F40}"/>
              </a:ext>
            </a:extLst>
          </p:cNvPr>
          <p:cNvCxnSpPr/>
          <p:nvPr/>
        </p:nvCxnSpPr>
        <p:spPr>
          <a:xfrm flipH="1">
            <a:off x="10147616" y="5383417"/>
            <a:ext cx="150329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0AD42988-7246-A116-6796-70E658F29435}"/>
              </a:ext>
            </a:extLst>
          </p:cNvPr>
          <p:cNvSpPr txBox="1"/>
          <p:nvPr/>
        </p:nvSpPr>
        <p:spPr>
          <a:xfrm>
            <a:off x="8383137" y="5584661"/>
            <a:ext cx="3599621" cy="553998"/>
          </a:xfrm>
          <a:prstGeom prst="rect">
            <a:avLst/>
          </a:prstGeom>
          <a:noFill/>
        </p:spPr>
        <p:txBody>
          <a:bodyPr wrap="square">
            <a:spAutoFit/>
          </a:bodyPr>
          <a:lstStyle/>
          <a:p>
            <a:pPr marR="179388" algn="r" eaLnBrk="0" fontAlgn="base" hangingPunct="0">
              <a:spcBef>
                <a:spcPct val="0"/>
              </a:spcBef>
              <a:spcAft>
                <a:spcPts val="800"/>
              </a:spcAft>
            </a:pPr>
            <a:r>
              <a:rPr lang="en-US" altLang="en-US" sz="1000" b="1" dirty="0">
                <a:solidFill>
                  <a:srgbClr val="000000"/>
                </a:solidFill>
                <a:latin typeface="Tw Cen MT" panose="020B0602020104020603" pitchFamily="34" charset="0"/>
              </a:rPr>
              <a:t>Please refer to </a:t>
            </a:r>
            <a:r>
              <a:rPr lang="en-US" altLang="en-US" sz="1000" b="1" dirty="0">
                <a:solidFill>
                  <a:srgbClr val="000000"/>
                </a:solidFill>
                <a:latin typeface="Tw Cen MT" panose="020B0602020104020603" pitchFamily="34" charset="0"/>
                <a:hlinkClick r:id="rId7"/>
              </a:rPr>
              <a:t>CSA/ASC B652:23 Accessible Dwellings </a:t>
            </a:r>
            <a:r>
              <a:rPr lang="en-US" altLang="en-US" sz="1000" b="1" dirty="0">
                <a:solidFill>
                  <a:srgbClr val="000000"/>
                </a:solidFill>
                <a:latin typeface="Tw Cen MT" panose="020B0602020104020603" pitchFamily="34" charset="0"/>
              </a:rPr>
              <a:t>Clause 5.10 Kitchens </a:t>
            </a:r>
            <a:r>
              <a:rPr lang="en-CA" altLang="en-US" sz="1000" b="1" dirty="0">
                <a:solidFill>
                  <a:srgbClr val="000000"/>
                </a:solidFill>
                <a:latin typeface="Tw Cen MT" panose="020B0602020104020603" pitchFamily="34" charset="0"/>
              </a:rPr>
              <a:t>for minimum standards that must be applied to kitchenettes.</a:t>
            </a:r>
          </a:p>
        </p:txBody>
      </p:sp>
      <p:grpSp>
        <p:nvGrpSpPr>
          <p:cNvPr id="102" name="Group 101">
            <a:extLst>
              <a:ext uri="{FF2B5EF4-FFF2-40B4-BE49-F238E27FC236}">
                <a16:creationId xmlns:a16="http://schemas.microsoft.com/office/drawing/2014/main" id="{2083771A-065D-DC10-CD12-2945FEB78DBA}"/>
              </a:ext>
            </a:extLst>
          </p:cNvPr>
          <p:cNvGrpSpPr/>
          <p:nvPr/>
        </p:nvGrpSpPr>
        <p:grpSpPr>
          <a:xfrm>
            <a:off x="587318" y="1040541"/>
            <a:ext cx="208433" cy="5263276"/>
            <a:chOff x="785521" y="1112243"/>
            <a:chExt cx="208433" cy="5263276"/>
          </a:xfrm>
        </p:grpSpPr>
        <p:sp>
          <p:nvSpPr>
            <p:cNvPr id="93" name="Oval 92">
              <a:extLst>
                <a:ext uri="{FF2B5EF4-FFF2-40B4-BE49-F238E27FC236}">
                  <a16:creationId xmlns:a16="http://schemas.microsoft.com/office/drawing/2014/main" id="{CC5CF990-9019-931F-4B92-60BEEFDAFDA8}"/>
                </a:ext>
              </a:extLst>
            </p:cNvPr>
            <p:cNvSpPr/>
            <p:nvPr/>
          </p:nvSpPr>
          <p:spPr>
            <a:xfrm>
              <a:off x="794037" y="1112243"/>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A</a:t>
              </a:r>
            </a:p>
          </p:txBody>
        </p:sp>
        <p:sp>
          <p:nvSpPr>
            <p:cNvPr id="94" name="Oval 93">
              <a:extLst>
                <a:ext uri="{FF2B5EF4-FFF2-40B4-BE49-F238E27FC236}">
                  <a16:creationId xmlns:a16="http://schemas.microsoft.com/office/drawing/2014/main" id="{266718A8-1C29-64B2-36B3-59ABBD11DD9A}"/>
                </a:ext>
              </a:extLst>
            </p:cNvPr>
            <p:cNvSpPr/>
            <p:nvPr/>
          </p:nvSpPr>
          <p:spPr>
            <a:xfrm>
              <a:off x="789760" y="1816476"/>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B</a:t>
              </a:r>
            </a:p>
          </p:txBody>
        </p:sp>
        <p:sp>
          <p:nvSpPr>
            <p:cNvPr id="95" name="Oval 94">
              <a:extLst>
                <a:ext uri="{FF2B5EF4-FFF2-40B4-BE49-F238E27FC236}">
                  <a16:creationId xmlns:a16="http://schemas.microsoft.com/office/drawing/2014/main" id="{4C5E913B-C5AF-C193-10CE-BB8101127FE9}"/>
                </a:ext>
              </a:extLst>
            </p:cNvPr>
            <p:cNvSpPr/>
            <p:nvPr/>
          </p:nvSpPr>
          <p:spPr>
            <a:xfrm>
              <a:off x="785521" y="2224150"/>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C</a:t>
              </a:r>
            </a:p>
          </p:txBody>
        </p:sp>
        <p:sp>
          <p:nvSpPr>
            <p:cNvPr id="96" name="Oval 95">
              <a:extLst>
                <a:ext uri="{FF2B5EF4-FFF2-40B4-BE49-F238E27FC236}">
                  <a16:creationId xmlns:a16="http://schemas.microsoft.com/office/drawing/2014/main" id="{F66AB01A-7168-312D-2CCD-B0A876E42A9E}"/>
                </a:ext>
              </a:extLst>
            </p:cNvPr>
            <p:cNvSpPr/>
            <p:nvPr/>
          </p:nvSpPr>
          <p:spPr>
            <a:xfrm>
              <a:off x="795538" y="2844886"/>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D</a:t>
              </a:r>
            </a:p>
          </p:txBody>
        </p:sp>
        <p:sp>
          <p:nvSpPr>
            <p:cNvPr id="97" name="Oval 96">
              <a:extLst>
                <a:ext uri="{FF2B5EF4-FFF2-40B4-BE49-F238E27FC236}">
                  <a16:creationId xmlns:a16="http://schemas.microsoft.com/office/drawing/2014/main" id="{B530F39B-A79F-6058-962D-2876C0FFE5D2}"/>
                </a:ext>
              </a:extLst>
            </p:cNvPr>
            <p:cNvSpPr/>
            <p:nvPr/>
          </p:nvSpPr>
          <p:spPr>
            <a:xfrm>
              <a:off x="785521" y="4157401"/>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E</a:t>
              </a:r>
            </a:p>
          </p:txBody>
        </p:sp>
        <p:sp>
          <p:nvSpPr>
            <p:cNvPr id="98" name="Oval 97">
              <a:extLst>
                <a:ext uri="{FF2B5EF4-FFF2-40B4-BE49-F238E27FC236}">
                  <a16:creationId xmlns:a16="http://schemas.microsoft.com/office/drawing/2014/main" id="{5C7C2962-C1D2-4A54-7D4A-06F56A840B5C}"/>
                </a:ext>
              </a:extLst>
            </p:cNvPr>
            <p:cNvSpPr/>
            <p:nvPr/>
          </p:nvSpPr>
          <p:spPr>
            <a:xfrm>
              <a:off x="785521" y="4897202"/>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F</a:t>
              </a:r>
            </a:p>
          </p:txBody>
        </p:sp>
        <p:sp>
          <p:nvSpPr>
            <p:cNvPr id="20" name="Oval 19">
              <a:extLst>
                <a:ext uri="{FF2B5EF4-FFF2-40B4-BE49-F238E27FC236}">
                  <a16:creationId xmlns:a16="http://schemas.microsoft.com/office/drawing/2014/main" id="{5AE184B8-60BB-7AD0-24F0-63BCE74EDC03}"/>
                </a:ext>
              </a:extLst>
            </p:cNvPr>
            <p:cNvSpPr/>
            <p:nvPr/>
          </p:nvSpPr>
          <p:spPr>
            <a:xfrm>
              <a:off x="790672" y="5452803"/>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G</a:t>
              </a:r>
            </a:p>
          </p:txBody>
        </p:sp>
        <p:sp>
          <p:nvSpPr>
            <p:cNvPr id="51" name="Oval 50">
              <a:extLst>
                <a:ext uri="{FF2B5EF4-FFF2-40B4-BE49-F238E27FC236}">
                  <a16:creationId xmlns:a16="http://schemas.microsoft.com/office/drawing/2014/main" id="{43863B36-EAFF-E52A-B167-65601C286FD7}"/>
                </a:ext>
              </a:extLst>
            </p:cNvPr>
            <p:cNvSpPr/>
            <p:nvPr/>
          </p:nvSpPr>
          <p:spPr>
            <a:xfrm>
              <a:off x="792459" y="6182128"/>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H</a:t>
              </a:r>
            </a:p>
          </p:txBody>
        </p:sp>
      </p:grpSp>
      <p:grpSp>
        <p:nvGrpSpPr>
          <p:cNvPr id="60" name="Group 59">
            <a:extLst>
              <a:ext uri="{FF2B5EF4-FFF2-40B4-BE49-F238E27FC236}">
                <a16:creationId xmlns:a16="http://schemas.microsoft.com/office/drawing/2014/main" id="{557DB780-DB42-81C1-9F8E-E375E0F014F0}"/>
              </a:ext>
            </a:extLst>
          </p:cNvPr>
          <p:cNvGrpSpPr/>
          <p:nvPr/>
        </p:nvGrpSpPr>
        <p:grpSpPr>
          <a:xfrm>
            <a:off x="4172481" y="3919833"/>
            <a:ext cx="3137548" cy="2554824"/>
            <a:chOff x="3860587" y="3985420"/>
            <a:chExt cx="3137548" cy="2554824"/>
          </a:xfrm>
        </p:grpSpPr>
        <p:sp>
          <p:nvSpPr>
            <p:cNvPr id="62" name="Text Box 3">
              <a:extLst>
                <a:ext uri="{FF2B5EF4-FFF2-40B4-BE49-F238E27FC236}">
                  <a16:creationId xmlns:a16="http://schemas.microsoft.com/office/drawing/2014/main" id="{DF73B106-203B-5CF2-C08C-F20D1F7D61E8}"/>
                </a:ext>
              </a:extLst>
            </p:cNvPr>
            <p:cNvSpPr txBox="1">
              <a:spLocks noChangeArrowheads="1"/>
            </p:cNvSpPr>
            <p:nvPr/>
          </p:nvSpPr>
          <p:spPr bwMode="auto">
            <a:xfrm>
              <a:off x="4038691" y="3985420"/>
              <a:ext cx="2959444" cy="2554824"/>
            </a:xfrm>
            <a:prstGeom prst="rect">
              <a:avLst/>
            </a:prstGeom>
            <a:noFill/>
            <a:ln>
              <a:noFill/>
            </a:ln>
          </p:spPr>
          <p:txBody>
            <a:bodyPr vert="horz" wrap="square" lIns="91440" tIns="45720" rIns="91440" bIns="45720" numCol="1" anchor="t" anchorCtr="0" compatLnSpc="1">
              <a:prstTxWarp prst="textNoShape">
                <a:avLst/>
              </a:prstTxWarp>
            </a:bodyPr>
            <a:lstStyle/>
            <a:p>
              <a:pPr marR="179388" algn="just" eaLnBrk="0" fontAlgn="base" hangingPunct="0">
                <a:spcBef>
                  <a:spcPct val="0"/>
                </a:spcBef>
                <a:spcAft>
                  <a:spcPts val="800"/>
                </a:spcAft>
              </a:pPr>
              <a:endParaRPr lang="en-CA" altLang="en-US" sz="800" dirty="0">
                <a:solidFill>
                  <a:srgbClr val="000000"/>
                </a:solidFill>
                <a:latin typeface="Tw Cen MT" panose="020B0602020104020603" pitchFamily="34" charset="0"/>
              </a:endParaRPr>
            </a:p>
            <a:p>
              <a:pPr marR="179388" algn="just" eaLnBrk="0" fontAlgn="base" hangingPunct="0">
                <a:spcBef>
                  <a:spcPct val="0"/>
                </a:spcBef>
                <a:spcAft>
                  <a:spcPts val="800"/>
                </a:spcAft>
              </a:pPr>
              <a:r>
                <a:rPr lang="en-CA" altLang="en-US" sz="800" dirty="0">
                  <a:solidFill>
                    <a:srgbClr val="000000"/>
                  </a:solidFill>
                  <a:latin typeface="Tw Cen MT" panose="020B0602020104020603" pitchFamily="34" charset="0"/>
                </a:rPr>
                <a:t>Dedicated 15A GCFI duplex receptacle for microwave.</a:t>
              </a:r>
            </a:p>
            <a:p>
              <a:pPr marR="179388" algn="just" eaLnBrk="0" fontAlgn="base" hangingPunct="0">
                <a:spcBef>
                  <a:spcPct val="0"/>
                </a:spcBef>
                <a:spcAft>
                  <a:spcPts val="800"/>
                </a:spcAft>
              </a:pPr>
              <a:r>
                <a:rPr lang="en-CA" altLang="en-US" sz="800" dirty="0">
                  <a:solidFill>
                    <a:srgbClr val="000000"/>
                  </a:solidFill>
                  <a:latin typeface="Tw Cen MT" panose="020B0602020104020603" pitchFamily="34" charset="0"/>
                </a:rPr>
                <a:t>Accessible 15A GCFI duplex receptacles and task light switch. Refer to B652:23 Clause 5.10.5 and 4.5.Dedicated 15A duplex receptacle if required for secondary microwave.</a:t>
              </a:r>
            </a:p>
            <a:p>
              <a:pPr marR="179388" algn="just" eaLnBrk="0" fontAlgn="base" hangingPunct="0">
                <a:spcBef>
                  <a:spcPct val="0"/>
                </a:spcBef>
                <a:spcAft>
                  <a:spcPts val="800"/>
                </a:spcAft>
              </a:pPr>
              <a:r>
                <a:rPr lang="en-CA" altLang="en-US" sz="800" dirty="0">
                  <a:solidFill>
                    <a:srgbClr val="000000"/>
                  </a:solidFill>
                  <a:latin typeface="Tw Cen MT" panose="020B0602020104020603" pitchFamily="34" charset="0"/>
                </a:rPr>
                <a:t>Dedicated 15A duplex receptacle for fridge.</a:t>
              </a:r>
            </a:p>
            <a:p>
              <a:pPr marR="179388" algn="just" eaLnBrk="0" fontAlgn="base" hangingPunct="0">
                <a:spcBef>
                  <a:spcPct val="0"/>
                </a:spcBef>
                <a:spcAft>
                  <a:spcPts val="800"/>
                </a:spcAft>
              </a:pPr>
              <a:r>
                <a:rPr lang="en-CA" altLang="en-US" sz="800" dirty="0">
                  <a:solidFill>
                    <a:srgbClr val="000000"/>
                  </a:solidFill>
                  <a:latin typeface="Tw Cen MT" panose="020B0602020104020603" pitchFamily="34" charset="0"/>
                </a:rPr>
                <a:t>All kitchen illumination, including general and any task lighting below overhead cabinetry, shall comply with B652:23 Clause 4.8. </a:t>
              </a:r>
            </a:p>
          </p:txBody>
        </p:sp>
        <p:grpSp>
          <p:nvGrpSpPr>
            <p:cNvPr id="64" name="Group 63">
              <a:extLst>
                <a:ext uri="{FF2B5EF4-FFF2-40B4-BE49-F238E27FC236}">
                  <a16:creationId xmlns:a16="http://schemas.microsoft.com/office/drawing/2014/main" id="{824A1C61-1BD7-4093-E0E5-A14727FBDE80}"/>
                </a:ext>
              </a:extLst>
            </p:cNvPr>
            <p:cNvGrpSpPr/>
            <p:nvPr/>
          </p:nvGrpSpPr>
          <p:grpSpPr>
            <a:xfrm>
              <a:off x="3860587" y="4255438"/>
              <a:ext cx="197249" cy="1193566"/>
              <a:chOff x="3860587" y="4255438"/>
              <a:chExt cx="197249" cy="1193566"/>
            </a:xfrm>
          </p:grpSpPr>
          <p:sp>
            <p:nvSpPr>
              <p:cNvPr id="71" name="Oval 70">
                <a:extLst>
                  <a:ext uri="{FF2B5EF4-FFF2-40B4-BE49-F238E27FC236}">
                    <a16:creationId xmlns:a16="http://schemas.microsoft.com/office/drawing/2014/main" id="{79A885F9-D3ED-FAA3-2F9B-D763BD3272F6}"/>
                  </a:ext>
                </a:extLst>
              </p:cNvPr>
              <p:cNvSpPr/>
              <p:nvPr/>
            </p:nvSpPr>
            <p:spPr>
              <a:xfrm>
                <a:off x="3864445" y="4255438"/>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1</a:t>
                </a:r>
              </a:p>
            </p:txBody>
          </p:sp>
          <p:sp>
            <p:nvSpPr>
              <p:cNvPr id="73" name="Oval 72">
                <a:extLst>
                  <a:ext uri="{FF2B5EF4-FFF2-40B4-BE49-F238E27FC236}">
                    <a16:creationId xmlns:a16="http://schemas.microsoft.com/office/drawing/2014/main" id="{5CD0C8A6-A6D8-D460-6707-67982521537F}"/>
                  </a:ext>
                </a:extLst>
              </p:cNvPr>
              <p:cNvSpPr/>
              <p:nvPr/>
            </p:nvSpPr>
            <p:spPr>
              <a:xfrm>
                <a:off x="3860587" y="4570906"/>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2</a:t>
                </a:r>
              </a:p>
            </p:txBody>
          </p:sp>
          <p:sp>
            <p:nvSpPr>
              <p:cNvPr id="74" name="Oval 73">
                <a:extLst>
                  <a:ext uri="{FF2B5EF4-FFF2-40B4-BE49-F238E27FC236}">
                    <a16:creationId xmlns:a16="http://schemas.microsoft.com/office/drawing/2014/main" id="{0535A7B3-E945-9D90-9D69-2D4EDFD6373E}"/>
                  </a:ext>
                </a:extLst>
              </p:cNvPr>
              <p:cNvSpPr/>
              <p:nvPr/>
            </p:nvSpPr>
            <p:spPr>
              <a:xfrm>
                <a:off x="3863960" y="4915980"/>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3</a:t>
                </a:r>
              </a:p>
            </p:txBody>
          </p:sp>
          <p:sp>
            <p:nvSpPr>
              <p:cNvPr id="75" name="Oval 74">
                <a:extLst>
                  <a:ext uri="{FF2B5EF4-FFF2-40B4-BE49-F238E27FC236}">
                    <a16:creationId xmlns:a16="http://schemas.microsoft.com/office/drawing/2014/main" id="{7EEB89A6-71B1-188B-EE5C-2D40E8598601}"/>
                  </a:ext>
                </a:extLst>
              </p:cNvPr>
              <p:cNvSpPr/>
              <p:nvPr/>
            </p:nvSpPr>
            <p:spPr>
              <a:xfrm>
                <a:off x="3860587" y="5255613"/>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4</a:t>
                </a:r>
              </a:p>
            </p:txBody>
          </p:sp>
        </p:grpSp>
      </p:grpSp>
      <p:sp>
        <p:nvSpPr>
          <p:cNvPr id="87" name="TextBox 86">
            <a:extLst>
              <a:ext uri="{FF2B5EF4-FFF2-40B4-BE49-F238E27FC236}">
                <a16:creationId xmlns:a16="http://schemas.microsoft.com/office/drawing/2014/main" id="{B3909FA6-AC87-63DB-940C-3121523F75A6}"/>
              </a:ext>
            </a:extLst>
          </p:cNvPr>
          <p:cNvSpPr txBox="1"/>
          <p:nvPr/>
        </p:nvSpPr>
        <p:spPr>
          <a:xfrm>
            <a:off x="4141133" y="3851230"/>
            <a:ext cx="3058460" cy="276999"/>
          </a:xfrm>
          <a:prstGeom prst="rect">
            <a:avLst/>
          </a:prstGeom>
          <a:noFill/>
        </p:spPr>
        <p:txBody>
          <a:bodyPr wrap="square">
            <a:spAutoFit/>
          </a:bodyPr>
          <a:lstStyle/>
          <a:p>
            <a:pPr marR="179388" algn="just" eaLnBrk="0" fontAlgn="base" hangingPunct="0">
              <a:spcBef>
                <a:spcPct val="0"/>
              </a:spcBef>
              <a:spcAft>
                <a:spcPts val="800"/>
              </a:spcAft>
            </a:pPr>
            <a:r>
              <a:rPr lang="en-US" altLang="en-US" sz="1200" b="1" dirty="0">
                <a:solidFill>
                  <a:srgbClr val="000000"/>
                </a:solidFill>
                <a:latin typeface="Tw Cen MT" panose="020B0602020104020603" pitchFamily="34" charset="0"/>
              </a:rPr>
              <a:t>ELECTRICAL LEGEND: </a:t>
            </a:r>
          </a:p>
        </p:txBody>
      </p:sp>
      <p:grpSp>
        <p:nvGrpSpPr>
          <p:cNvPr id="141" name="Group 140">
            <a:extLst>
              <a:ext uri="{FF2B5EF4-FFF2-40B4-BE49-F238E27FC236}">
                <a16:creationId xmlns:a16="http://schemas.microsoft.com/office/drawing/2014/main" id="{BE3BE945-B02F-9318-E080-3E0ED7AA8A2C}"/>
              </a:ext>
            </a:extLst>
          </p:cNvPr>
          <p:cNvGrpSpPr/>
          <p:nvPr/>
        </p:nvGrpSpPr>
        <p:grpSpPr>
          <a:xfrm>
            <a:off x="8418951" y="4466853"/>
            <a:ext cx="242290" cy="242290"/>
            <a:chOff x="7841975" y="5746522"/>
            <a:chExt cx="269154" cy="269154"/>
          </a:xfrm>
        </p:grpSpPr>
        <p:sp>
          <p:nvSpPr>
            <p:cNvPr id="142" name="Oval 141">
              <a:extLst>
                <a:ext uri="{FF2B5EF4-FFF2-40B4-BE49-F238E27FC236}">
                  <a16:creationId xmlns:a16="http://schemas.microsoft.com/office/drawing/2014/main" id="{7AF3B903-D2BE-66ED-739E-B821BBF2CD4E}"/>
                </a:ext>
              </a:extLst>
            </p:cNvPr>
            <p:cNvSpPr/>
            <p:nvPr/>
          </p:nvSpPr>
          <p:spPr>
            <a:xfrm>
              <a:off x="7841975" y="5746522"/>
              <a:ext cx="269154" cy="269154"/>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143" name="Graphic 142" descr="Exclamation mark with solid fill">
              <a:extLst>
                <a:ext uri="{FF2B5EF4-FFF2-40B4-BE49-F238E27FC236}">
                  <a16:creationId xmlns:a16="http://schemas.microsoft.com/office/drawing/2014/main" id="{FB36DDC8-0DB6-249B-98B8-D47F28D42F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86133" y="5785169"/>
              <a:ext cx="189658" cy="189658"/>
            </a:xfrm>
            <a:prstGeom prst="rect">
              <a:avLst/>
            </a:prstGeom>
          </p:spPr>
        </p:pic>
      </p:grpSp>
      <p:sp>
        <p:nvSpPr>
          <p:cNvPr id="147" name="Oval 146">
            <a:extLst>
              <a:ext uri="{FF2B5EF4-FFF2-40B4-BE49-F238E27FC236}">
                <a16:creationId xmlns:a16="http://schemas.microsoft.com/office/drawing/2014/main" id="{63A9E3CD-620F-62CF-3C29-A25BF6FA8806}"/>
              </a:ext>
            </a:extLst>
          </p:cNvPr>
          <p:cNvSpPr/>
          <p:nvPr/>
        </p:nvSpPr>
        <p:spPr>
          <a:xfrm>
            <a:off x="10543096" y="3030068"/>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A</a:t>
            </a:r>
          </a:p>
        </p:txBody>
      </p:sp>
      <p:sp>
        <p:nvSpPr>
          <p:cNvPr id="10" name="TextBox 9">
            <a:extLst>
              <a:ext uri="{FF2B5EF4-FFF2-40B4-BE49-F238E27FC236}">
                <a16:creationId xmlns:a16="http://schemas.microsoft.com/office/drawing/2014/main" id="{0A8BE128-2464-7BF6-31B5-9DA40B382DB5}"/>
              </a:ext>
            </a:extLst>
          </p:cNvPr>
          <p:cNvSpPr txBox="1"/>
          <p:nvPr/>
        </p:nvSpPr>
        <p:spPr>
          <a:xfrm>
            <a:off x="796693" y="943209"/>
            <a:ext cx="3163612" cy="5414816"/>
          </a:xfrm>
          <a:prstGeom prst="rect">
            <a:avLst/>
          </a:prstGeom>
          <a:noFill/>
        </p:spPr>
        <p:txBody>
          <a:bodyPr wrap="square" rtlCol="0">
            <a:spAutoFit/>
          </a:bodyPr>
          <a:lstStyle/>
          <a:p>
            <a:pPr marL="0" marR="0">
              <a:spcBef>
                <a:spcPts val="0"/>
              </a:spcBef>
              <a:spcAft>
                <a:spcPts val="0"/>
              </a:spcAft>
            </a:pPr>
            <a:r>
              <a:rPr lang="en-CA" sz="800" b="1" dirty="0">
                <a:solidFill>
                  <a:srgbClr val="000000"/>
                </a:solidFill>
                <a:effectLst/>
                <a:latin typeface="Tw Cen MT" panose="020B0602020104020603" pitchFamily="34" charset="0"/>
                <a:ea typeface="Times New Roman" panose="02020603050405020304" pitchFamily="18" charset="0"/>
              </a:rPr>
              <a:t>Counters:</a:t>
            </a:r>
            <a:endParaRPr lang="en-CA" sz="800" b="1" dirty="0">
              <a:effectLst/>
              <a:latin typeface="Tw Cen MT" panose="020B0602020104020603" pitchFamily="34" charset="0"/>
              <a:ea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Provide knee and toe space at </a:t>
            </a:r>
            <a:r>
              <a:rPr lang="en-CA" sz="800" u="sng"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both</a:t>
            </a: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 work area of counter and sink areas. Refer to B652:23 Clause 5.10.6.</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Choose matte counter surface to minimize glare. </a:t>
            </a:r>
            <a:endPar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Counter must not have 90-degree edges and it is recommended that they be bullnose or rounded. </a:t>
            </a:r>
          </a:p>
          <a:p>
            <a:pPr marR="0" lvl="0" fontAlgn="ctr">
              <a:lnSpc>
                <a:spcPct val="107000"/>
              </a:lnSpc>
              <a:spcBef>
                <a:spcPts val="0"/>
              </a:spcBef>
              <a:spcAft>
                <a:spcPts val="0"/>
              </a:spcAft>
              <a:buSzPts val="1000"/>
              <a:tabLst>
                <a:tab pos="457200" algn="l"/>
              </a:tabLst>
            </a:pPr>
            <a:r>
              <a:rPr lang="en-CA" sz="800" b="1"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Backsplash: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Thickness, profile and backsplash height to be determined on a per project basis.</a:t>
            </a:r>
            <a:endPar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800" b="1" dirty="0">
                <a:solidFill>
                  <a:srgbClr val="000000"/>
                </a:solidFill>
                <a:effectLst/>
                <a:latin typeface="Tw Cen MT" panose="020B0602020104020603" pitchFamily="34" charset="0"/>
                <a:ea typeface="Times New Roman" panose="02020603050405020304" pitchFamily="18" charset="0"/>
              </a:rPr>
              <a:t>Sink:</a:t>
            </a:r>
            <a:endParaRPr lang="en-CA" sz="800" b="1" dirty="0">
              <a:effectLst/>
              <a:latin typeface="Tw Cen MT" panose="020B0602020104020603" pitchFamily="34" charset="0"/>
              <a:ea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Pipes must be protected to prevent contact.</a:t>
            </a:r>
            <a:endParaRPr lang="en-CA" sz="800"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Consider including touchless faucet, soap dispenser and paper towel dispenser. All to be within reach from a seated position at the sink. Refer to B652:23 Clause 4.5 for more details. </a:t>
            </a:r>
          </a:p>
          <a:p>
            <a:pPr marL="0" marR="0">
              <a:spcBef>
                <a:spcPts val="0"/>
              </a:spcBef>
              <a:spcAft>
                <a:spcPts val="0"/>
              </a:spcAft>
            </a:pPr>
            <a:r>
              <a:rPr lang="en-CA" sz="800" b="1" dirty="0">
                <a:solidFill>
                  <a:srgbClr val="000000"/>
                </a:solidFill>
                <a:effectLst/>
                <a:latin typeface="Tw Cen MT" panose="020B0602020104020603" pitchFamily="34" charset="0"/>
                <a:ea typeface="Times New Roman" panose="02020603050405020304" pitchFamily="18" charset="0"/>
              </a:rPr>
              <a:t>Storage:</a:t>
            </a:r>
            <a:endParaRPr lang="en-CA" sz="800" b="1" dirty="0">
              <a:effectLst/>
              <a:latin typeface="Tw Cen MT" panose="020B0602020104020603" pitchFamily="34" charset="0"/>
              <a:ea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Both open and closed storage to be provided.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Cabinets must be drawer style when located under counter surfaces.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Base cabinets must provide toe space.</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Recommend D-style handle. Ensure handles contrast with the cabinet door. Refer to B652:23 Clause 4.5 for more information. </a:t>
            </a:r>
          </a:p>
          <a:p>
            <a:pPr marL="171450" indent="-171450" fontAlgn="ctr">
              <a:lnSpc>
                <a:spcPct val="107000"/>
              </a:lnSpc>
              <a:buSzPts val="1000"/>
              <a:buFont typeface="Arial" panose="020B0604020202020204" pitchFamily="34" charset="0"/>
              <a:buChar char="•"/>
              <a:tabLst>
                <a:tab pos="457200" algn="l"/>
              </a:tabLst>
            </a:pPr>
            <a:r>
              <a:rPr lang="en-CA" altLang="en-US" sz="800" dirty="0">
                <a:solidFill>
                  <a:srgbClr val="000000"/>
                </a:solidFill>
                <a:latin typeface="Tw Cen MT" panose="020B0602020104020603" pitchFamily="34" charset="0"/>
              </a:rPr>
              <a:t>Fascia and/or side wall mounted electrical outlets and light switches to comply with Clause 4.5. </a:t>
            </a:r>
            <a:endPar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Refer to B652:23 Clause 5.10.8 for full details and helpful ideas for accessible storage solutions.</a:t>
            </a:r>
          </a:p>
          <a:p>
            <a:pPr marL="0" marR="0">
              <a:spcBef>
                <a:spcPts val="0"/>
              </a:spcBef>
              <a:spcAft>
                <a:spcPts val="0"/>
              </a:spcAft>
            </a:pPr>
            <a:r>
              <a:rPr lang="en-CA" sz="800" b="1" dirty="0">
                <a:solidFill>
                  <a:srgbClr val="000000"/>
                </a:solidFill>
                <a:effectLst/>
                <a:latin typeface="Tw Cen MT" panose="020B0602020104020603" pitchFamily="34" charset="0"/>
                <a:ea typeface="Times New Roman" panose="02020603050405020304" pitchFamily="18" charset="0"/>
              </a:rPr>
              <a:t>Finishes:</a:t>
            </a:r>
            <a:endParaRPr lang="en-CA" sz="800" b="1" dirty="0">
              <a:latin typeface="Tw Cen MT" panose="020B0602020104020603" pitchFamily="34"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CA" sz="800" dirty="0">
                <a:solidFill>
                  <a:srgbClr val="000000"/>
                </a:solidFill>
                <a:effectLst/>
                <a:latin typeface="Tw Cen MT" panose="020B0602020104020603" pitchFamily="34" charset="0"/>
                <a:ea typeface="Times New Roman" panose="02020603050405020304" pitchFamily="18" charset="0"/>
              </a:rPr>
              <a:t>Floor to be luminance (colour) contrasted from the walls, millwork, and appliances. </a:t>
            </a:r>
            <a:endParaRPr lang="en-CA" sz="800" dirty="0">
              <a:latin typeface="Tw Cen MT" panose="020B0602020104020603" pitchFamily="34"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CA" sz="800" dirty="0">
                <a:solidFill>
                  <a:srgbClr val="000000"/>
                </a:solidFill>
                <a:effectLst/>
                <a:latin typeface="Tw Cen MT" panose="020B0602020104020603" pitchFamily="34" charset="0"/>
                <a:ea typeface="Times New Roman" panose="02020603050405020304" pitchFamily="18" charset="0"/>
              </a:rPr>
              <a:t>Floor must be slip resistant, produce minimal glare, and not have strong visual patterning. </a:t>
            </a:r>
          </a:p>
          <a:p>
            <a:pPr marL="171450" marR="0" indent="-171450">
              <a:spcBef>
                <a:spcPts val="0"/>
              </a:spcBef>
              <a:spcAft>
                <a:spcPts val="0"/>
              </a:spcAft>
              <a:buFont typeface="Arial" panose="020B0604020202020204" pitchFamily="34" charset="0"/>
              <a:buChar char="•"/>
            </a:pPr>
            <a:r>
              <a:rPr lang="en-CA" sz="800" dirty="0">
                <a:solidFill>
                  <a:srgbClr val="000000"/>
                </a:solidFill>
                <a:latin typeface="Tw Cen MT" panose="020B0602020104020603" pitchFamily="34" charset="0"/>
                <a:ea typeface="Times New Roman" panose="02020603050405020304" pitchFamily="18" charset="0"/>
              </a:rPr>
              <a:t>Millwork to not have strong visual patterning. </a:t>
            </a:r>
            <a:endParaRPr lang="en-CA" sz="800" dirty="0">
              <a:effectLst/>
              <a:latin typeface="Tw Cen MT" panose="020B0602020104020603" pitchFamily="34" charset="0"/>
              <a:ea typeface="Times New Roman" panose="02020603050405020304" pitchFamily="18" charset="0"/>
            </a:endParaRPr>
          </a:p>
          <a:p>
            <a:pPr marR="0" lvl="0" fontAlgn="ctr">
              <a:lnSpc>
                <a:spcPct val="107000"/>
              </a:lnSpc>
              <a:spcBef>
                <a:spcPts val="0"/>
              </a:spcBef>
              <a:spcAft>
                <a:spcPts val="0"/>
              </a:spcAft>
              <a:buSzPts val="1000"/>
              <a:tabLst>
                <a:tab pos="457200" algn="l"/>
              </a:tabLst>
            </a:pPr>
            <a:r>
              <a:rPr lang="en-CA" sz="800" b="1"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Refrigerators (N.I.C.):</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Must be counter depth.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Refer to B652:23 Clause 5.10.9.1 and 5.10.9.2 for additional information. </a:t>
            </a:r>
          </a:p>
          <a:p>
            <a:pPr marR="0" lvl="0" fontAlgn="ctr">
              <a:lnSpc>
                <a:spcPct val="107000"/>
              </a:lnSpc>
              <a:spcBef>
                <a:spcPts val="0"/>
              </a:spcBef>
              <a:spcAft>
                <a:spcPts val="0"/>
              </a:spcAft>
              <a:buSzPts val="1000"/>
              <a:tabLst>
                <a:tab pos="457200" algn="l"/>
              </a:tabLst>
            </a:pPr>
            <a:r>
              <a:rPr lang="en-CA" sz="800" b="1"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Microwave(s) (N.I.C.):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Refer to B652:23 Clause 5.10.9.1 and 5.10.9.5 for additional information.</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800"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A pull-out shelf under the microwave, matching its width or wider, and extending at least 250mm, is an acceptable alternative to counter space on the latch side. </a:t>
            </a:r>
          </a:p>
          <a:p>
            <a:pPr marR="0" lvl="0" fontAlgn="ctr">
              <a:lnSpc>
                <a:spcPct val="107000"/>
              </a:lnSpc>
              <a:spcBef>
                <a:spcPts val="0"/>
              </a:spcBef>
              <a:spcAft>
                <a:spcPts val="0"/>
              </a:spcAft>
              <a:buSzPts val="1000"/>
              <a:tabLst>
                <a:tab pos="457200" algn="l"/>
              </a:tabLst>
            </a:pPr>
            <a:r>
              <a:rPr lang="en-CA" sz="800" b="1" dirty="0">
                <a:solidFill>
                  <a:srgbClr val="000000"/>
                </a:solidFill>
                <a:effectLst/>
                <a:latin typeface="Tw Cen MT" panose="020B0602020104020603" pitchFamily="34" charset="0"/>
                <a:ea typeface="Times New Roman" panose="02020603050405020304" pitchFamily="18" charset="0"/>
              </a:rPr>
              <a:t>Recycling Center (N.I.C.)</a:t>
            </a:r>
          </a:p>
        </p:txBody>
      </p:sp>
      <p:sp>
        <p:nvSpPr>
          <p:cNvPr id="12" name="TextBox 11">
            <a:extLst>
              <a:ext uri="{FF2B5EF4-FFF2-40B4-BE49-F238E27FC236}">
                <a16:creationId xmlns:a16="http://schemas.microsoft.com/office/drawing/2014/main" id="{D7AAF839-6F40-A15E-E2CF-02DEEA54F5D3}"/>
              </a:ext>
            </a:extLst>
          </p:cNvPr>
          <p:cNvSpPr txBox="1"/>
          <p:nvPr/>
        </p:nvSpPr>
        <p:spPr>
          <a:xfrm>
            <a:off x="8700992" y="4005372"/>
            <a:ext cx="3047295" cy="1338828"/>
          </a:xfrm>
          <a:prstGeom prst="rect">
            <a:avLst/>
          </a:prstGeom>
          <a:noFill/>
        </p:spPr>
        <p:txBody>
          <a:bodyPr wrap="square">
            <a:spAutoFit/>
          </a:bodyPr>
          <a:lstStyle/>
          <a:p>
            <a:r>
              <a:rPr lang="en-CA" sz="900" dirty="0">
                <a:latin typeface="Tw Cen MT" panose="020B0602020104020603" pitchFamily="34" charset="0"/>
              </a:rPr>
              <a:t>2100mm by 2100mm clear floor space must be provided within kitchen. Refer to B652:23 Clause 5.10.1. </a:t>
            </a:r>
          </a:p>
          <a:p>
            <a:endParaRPr lang="en-CA" sz="900" dirty="0">
              <a:latin typeface="Tw Cen MT" panose="020B0602020104020603" pitchFamily="34" charset="0"/>
            </a:endParaRPr>
          </a:p>
          <a:p>
            <a:r>
              <a:rPr lang="en-CA" sz="900" dirty="0">
                <a:latin typeface="Tw Cen MT" panose="020B0602020104020603" pitchFamily="34" charset="0"/>
              </a:rPr>
              <a:t>Ensure that appliances are ordered with the appropriate door swing for the design.</a:t>
            </a:r>
          </a:p>
          <a:p>
            <a:endParaRPr lang="en-CA" sz="900" dirty="0">
              <a:latin typeface="Tw Cen MT" panose="020B0602020104020603" pitchFamily="34" charset="0"/>
            </a:endParaRPr>
          </a:p>
          <a:p>
            <a:r>
              <a:rPr lang="en-CA" sz="900" dirty="0">
                <a:latin typeface="Tw Cen MT" panose="020B0602020104020603" pitchFamily="34" charset="0"/>
              </a:rPr>
              <a:t>Consider varied heights between counter and island to ensure range accommodates as many users as possible.</a:t>
            </a:r>
          </a:p>
          <a:p>
            <a:endParaRPr lang="en-CA" sz="900" dirty="0">
              <a:latin typeface="Tw Cen MT" panose="020B0602020104020603" pitchFamily="34" charset="0"/>
            </a:endParaRPr>
          </a:p>
        </p:txBody>
      </p:sp>
      <p:pic>
        <p:nvPicPr>
          <p:cNvPr id="4" name="Graphic 3" descr="Cursor with solid fill">
            <a:extLst>
              <a:ext uri="{FF2B5EF4-FFF2-40B4-BE49-F238E27FC236}">
                <a16:creationId xmlns:a16="http://schemas.microsoft.com/office/drawing/2014/main" id="{AE2C8585-C5B2-AE08-94FC-B9766C4103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418951" y="5980926"/>
            <a:ext cx="322891" cy="322891"/>
          </a:xfrm>
          <a:prstGeom prst="rect">
            <a:avLst/>
          </a:prstGeom>
        </p:spPr>
      </p:pic>
      <p:sp>
        <p:nvSpPr>
          <p:cNvPr id="29" name="Rectangle 28">
            <a:extLst>
              <a:ext uri="{FF2B5EF4-FFF2-40B4-BE49-F238E27FC236}">
                <a16:creationId xmlns:a16="http://schemas.microsoft.com/office/drawing/2014/main" id="{6303BC22-52CF-6584-49E1-C6E80B4B5E53}"/>
              </a:ext>
            </a:extLst>
          </p:cNvPr>
          <p:cNvSpPr/>
          <p:nvPr/>
        </p:nvSpPr>
        <p:spPr>
          <a:xfrm>
            <a:off x="4309964" y="1051396"/>
            <a:ext cx="70656" cy="1311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26975A4-2BD3-B8D2-A446-BD2B04654FD7}"/>
              </a:ext>
            </a:extLst>
          </p:cNvPr>
          <p:cNvSpPr txBox="1"/>
          <p:nvPr/>
        </p:nvSpPr>
        <p:spPr>
          <a:xfrm>
            <a:off x="4172481" y="3595326"/>
            <a:ext cx="2656350" cy="230832"/>
          </a:xfrm>
          <a:prstGeom prst="rect">
            <a:avLst/>
          </a:prstGeom>
          <a:noFill/>
        </p:spPr>
        <p:txBody>
          <a:bodyPr wrap="square">
            <a:spAutoFit/>
          </a:bodyPr>
          <a:lstStyle/>
          <a:p>
            <a:pPr marR="179388" algn="just" eaLnBrk="0" fontAlgn="base" hangingPunct="0">
              <a:spcBef>
                <a:spcPct val="0"/>
              </a:spcBef>
              <a:spcAft>
                <a:spcPts val="800"/>
              </a:spcAft>
            </a:pPr>
            <a:r>
              <a:rPr lang="en-US" altLang="en-US" sz="900" b="1" i="1" dirty="0">
                <a:solidFill>
                  <a:srgbClr val="000000"/>
                </a:solidFill>
                <a:latin typeface="Tw Cen MT" panose="020B0602020104020603" pitchFamily="34" charset="0"/>
              </a:rPr>
              <a:t>For conceptual purposes only. Design may vary. </a:t>
            </a:r>
          </a:p>
        </p:txBody>
      </p:sp>
      <p:cxnSp>
        <p:nvCxnSpPr>
          <p:cNvPr id="39" name="Connector: Elbow 38">
            <a:extLst>
              <a:ext uri="{FF2B5EF4-FFF2-40B4-BE49-F238E27FC236}">
                <a16:creationId xmlns:a16="http://schemas.microsoft.com/office/drawing/2014/main" id="{606AC3B3-6C6C-0D6B-AA98-2A89E089A228}"/>
              </a:ext>
            </a:extLst>
          </p:cNvPr>
          <p:cNvCxnSpPr>
            <a:cxnSpLocks/>
          </p:cNvCxnSpPr>
          <p:nvPr/>
        </p:nvCxnSpPr>
        <p:spPr>
          <a:xfrm rot="16200000" flipH="1">
            <a:off x="6935424" y="2658728"/>
            <a:ext cx="1160339" cy="340308"/>
          </a:xfrm>
          <a:prstGeom prst="bentConnector3">
            <a:avLst>
              <a:gd name="adj1" fmla="val 639"/>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71E91243-415A-B2E7-6B79-9E8C957F8198}"/>
              </a:ext>
            </a:extLst>
          </p:cNvPr>
          <p:cNvSpPr/>
          <p:nvPr/>
        </p:nvSpPr>
        <p:spPr>
          <a:xfrm>
            <a:off x="4141133" y="2532185"/>
            <a:ext cx="1264880" cy="443052"/>
          </a:xfrm>
          <a:prstGeom prst="roundRect">
            <a:avLst/>
          </a:prstGeom>
          <a:solidFill>
            <a:srgbClr val="565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0" name="Graphic 49" descr="Recycle with solid fill">
            <a:extLst>
              <a:ext uri="{FF2B5EF4-FFF2-40B4-BE49-F238E27FC236}">
                <a16:creationId xmlns:a16="http://schemas.microsoft.com/office/drawing/2014/main" id="{4D23E5F8-235B-9D12-AD55-B48DB0CCC70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13964" y="2737413"/>
            <a:ext cx="198720" cy="198720"/>
          </a:xfrm>
          <a:prstGeom prst="rect">
            <a:avLst/>
          </a:prstGeom>
        </p:spPr>
      </p:pic>
      <p:pic>
        <p:nvPicPr>
          <p:cNvPr id="52" name="Graphic 51" descr="Recycle with solid fill">
            <a:extLst>
              <a:ext uri="{FF2B5EF4-FFF2-40B4-BE49-F238E27FC236}">
                <a16:creationId xmlns:a16="http://schemas.microsoft.com/office/drawing/2014/main" id="{D3F4EA9B-7C26-FC54-8F12-892983B2F0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3699" y="2737413"/>
            <a:ext cx="198720" cy="198720"/>
          </a:xfrm>
          <a:prstGeom prst="rect">
            <a:avLst/>
          </a:prstGeom>
        </p:spPr>
      </p:pic>
      <p:pic>
        <p:nvPicPr>
          <p:cNvPr id="53" name="Graphic 52" descr="Recycle with solid fill">
            <a:extLst>
              <a:ext uri="{FF2B5EF4-FFF2-40B4-BE49-F238E27FC236}">
                <a16:creationId xmlns:a16="http://schemas.microsoft.com/office/drawing/2014/main" id="{0BA31967-A173-0CE9-4892-EC05EC214EC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31016" y="2737413"/>
            <a:ext cx="198720" cy="198720"/>
          </a:xfrm>
          <a:prstGeom prst="rect">
            <a:avLst/>
          </a:prstGeom>
        </p:spPr>
      </p:pic>
      <p:pic>
        <p:nvPicPr>
          <p:cNvPr id="54" name="Graphic 53" descr="Recycle with solid fill">
            <a:extLst>
              <a:ext uri="{FF2B5EF4-FFF2-40B4-BE49-F238E27FC236}">
                <a16:creationId xmlns:a16="http://schemas.microsoft.com/office/drawing/2014/main" id="{62DFE0C9-4431-A350-060D-273D12A3764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7836" y="2743472"/>
            <a:ext cx="198720" cy="198720"/>
          </a:xfrm>
          <a:prstGeom prst="rect">
            <a:avLst/>
          </a:prstGeom>
        </p:spPr>
      </p:pic>
      <p:sp>
        <p:nvSpPr>
          <p:cNvPr id="57" name="Oval 56">
            <a:extLst>
              <a:ext uri="{FF2B5EF4-FFF2-40B4-BE49-F238E27FC236}">
                <a16:creationId xmlns:a16="http://schemas.microsoft.com/office/drawing/2014/main" id="{DA895BFD-9683-8C70-322F-1FA6D4F5D2F9}"/>
              </a:ext>
            </a:extLst>
          </p:cNvPr>
          <p:cNvSpPr/>
          <p:nvPr/>
        </p:nvSpPr>
        <p:spPr>
          <a:xfrm>
            <a:off x="7597662" y="2640717"/>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2</a:t>
            </a:r>
          </a:p>
        </p:txBody>
      </p:sp>
      <p:sp>
        <p:nvSpPr>
          <p:cNvPr id="61" name="Oval 60">
            <a:extLst>
              <a:ext uri="{FF2B5EF4-FFF2-40B4-BE49-F238E27FC236}">
                <a16:creationId xmlns:a16="http://schemas.microsoft.com/office/drawing/2014/main" id="{A6BFBCA8-A84E-F961-3A51-E13DBEF77227}"/>
              </a:ext>
            </a:extLst>
          </p:cNvPr>
          <p:cNvSpPr/>
          <p:nvPr/>
        </p:nvSpPr>
        <p:spPr>
          <a:xfrm>
            <a:off x="8741842" y="1085281"/>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B</a:t>
            </a:r>
          </a:p>
        </p:txBody>
      </p:sp>
      <p:sp>
        <p:nvSpPr>
          <p:cNvPr id="63" name="Oval 62">
            <a:extLst>
              <a:ext uri="{FF2B5EF4-FFF2-40B4-BE49-F238E27FC236}">
                <a16:creationId xmlns:a16="http://schemas.microsoft.com/office/drawing/2014/main" id="{AD4FBB3E-F727-113D-9A7E-19FF3B0F8EED}"/>
              </a:ext>
            </a:extLst>
          </p:cNvPr>
          <p:cNvSpPr/>
          <p:nvPr/>
        </p:nvSpPr>
        <p:spPr>
          <a:xfrm>
            <a:off x="8532734" y="2152017"/>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C</a:t>
            </a:r>
          </a:p>
        </p:txBody>
      </p:sp>
      <p:sp>
        <p:nvSpPr>
          <p:cNvPr id="65" name="Oval 64">
            <a:extLst>
              <a:ext uri="{FF2B5EF4-FFF2-40B4-BE49-F238E27FC236}">
                <a16:creationId xmlns:a16="http://schemas.microsoft.com/office/drawing/2014/main" id="{FD6CD7AF-8292-BAE7-1F23-8C60221F4715}"/>
              </a:ext>
            </a:extLst>
          </p:cNvPr>
          <p:cNvSpPr/>
          <p:nvPr/>
        </p:nvSpPr>
        <p:spPr>
          <a:xfrm>
            <a:off x="7097181" y="2532104"/>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D</a:t>
            </a:r>
          </a:p>
        </p:txBody>
      </p:sp>
      <p:sp>
        <p:nvSpPr>
          <p:cNvPr id="67" name="Oval 66">
            <a:extLst>
              <a:ext uri="{FF2B5EF4-FFF2-40B4-BE49-F238E27FC236}">
                <a16:creationId xmlns:a16="http://schemas.microsoft.com/office/drawing/2014/main" id="{45C10A13-E6E2-34CB-B62B-8C5387335A39}"/>
              </a:ext>
            </a:extLst>
          </p:cNvPr>
          <p:cNvSpPr/>
          <p:nvPr/>
        </p:nvSpPr>
        <p:spPr>
          <a:xfrm>
            <a:off x="9583381" y="3525437"/>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E</a:t>
            </a:r>
          </a:p>
        </p:txBody>
      </p:sp>
      <p:sp>
        <p:nvSpPr>
          <p:cNvPr id="68" name="Oval 67">
            <a:extLst>
              <a:ext uri="{FF2B5EF4-FFF2-40B4-BE49-F238E27FC236}">
                <a16:creationId xmlns:a16="http://schemas.microsoft.com/office/drawing/2014/main" id="{E3D3A209-F61F-48D3-90C3-8D7603826F75}"/>
              </a:ext>
            </a:extLst>
          </p:cNvPr>
          <p:cNvSpPr/>
          <p:nvPr/>
        </p:nvSpPr>
        <p:spPr>
          <a:xfrm>
            <a:off x="6012919" y="2525142"/>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F</a:t>
            </a:r>
          </a:p>
        </p:txBody>
      </p:sp>
      <p:sp>
        <p:nvSpPr>
          <p:cNvPr id="69" name="Oval 68">
            <a:extLst>
              <a:ext uri="{FF2B5EF4-FFF2-40B4-BE49-F238E27FC236}">
                <a16:creationId xmlns:a16="http://schemas.microsoft.com/office/drawing/2014/main" id="{EA073C3C-921C-F921-5454-960A0999362E}"/>
              </a:ext>
            </a:extLst>
          </p:cNvPr>
          <p:cNvSpPr/>
          <p:nvPr/>
        </p:nvSpPr>
        <p:spPr>
          <a:xfrm>
            <a:off x="6851078" y="2163016"/>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G</a:t>
            </a:r>
          </a:p>
        </p:txBody>
      </p:sp>
      <p:sp>
        <p:nvSpPr>
          <p:cNvPr id="70" name="Oval 69">
            <a:extLst>
              <a:ext uri="{FF2B5EF4-FFF2-40B4-BE49-F238E27FC236}">
                <a16:creationId xmlns:a16="http://schemas.microsoft.com/office/drawing/2014/main" id="{712F07A2-083F-DE2E-A55F-A4C978E6939B}"/>
              </a:ext>
            </a:extLst>
          </p:cNvPr>
          <p:cNvSpPr/>
          <p:nvPr/>
        </p:nvSpPr>
        <p:spPr>
          <a:xfrm>
            <a:off x="4649681" y="2524245"/>
            <a:ext cx="201495"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H</a:t>
            </a:r>
          </a:p>
        </p:txBody>
      </p:sp>
      <p:sp>
        <p:nvSpPr>
          <p:cNvPr id="72" name="Oval 71">
            <a:extLst>
              <a:ext uri="{FF2B5EF4-FFF2-40B4-BE49-F238E27FC236}">
                <a16:creationId xmlns:a16="http://schemas.microsoft.com/office/drawing/2014/main" id="{13165F8C-EC90-B726-6B49-80FEBF0269CB}"/>
              </a:ext>
            </a:extLst>
          </p:cNvPr>
          <p:cNvSpPr/>
          <p:nvPr/>
        </p:nvSpPr>
        <p:spPr>
          <a:xfrm>
            <a:off x="9712519" y="1148374"/>
            <a:ext cx="193391" cy="193391"/>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A</a:t>
            </a:r>
          </a:p>
        </p:txBody>
      </p:sp>
      <p:pic>
        <p:nvPicPr>
          <p:cNvPr id="2" name="Picture 1" descr="A close-up of a wall&#10;&#10;Description automatically generated">
            <a:extLst>
              <a:ext uri="{FF2B5EF4-FFF2-40B4-BE49-F238E27FC236}">
                <a16:creationId xmlns:a16="http://schemas.microsoft.com/office/drawing/2014/main" id="{4B47C381-C5C5-7ABA-C487-CE601234D9C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7620" t="13433" r="24761" b="47049"/>
          <a:stretch/>
        </p:blipFill>
        <p:spPr>
          <a:xfrm>
            <a:off x="7463232" y="3425858"/>
            <a:ext cx="492030" cy="425372"/>
          </a:xfrm>
          <a:prstGeom prst="flowChartAlternateProcess">
            <a:avLst/>
          </a:prstGeom>
          <a:ln w="9525">
            <a:solidFill>
              <a:schemeClr val="tx1"/>
            </a:solidFill>
            <a:prstDash val="dash"/>
          </a:ln>
        </p:spPr>
      </p:pic>
      <p:sp>
        <p:nvSpPr>
          <p:cNvPr id="5" name="Oval 4">
            <a:extLst>
              <a:ext uri="{FF2B5EF4-FFF2-40B4-BE49-F238E27FC236}">
                <a16:creationId xmlns:a16="http://schemas.microsoft.com/office/drawing/2014/main" id="{C787E435-F07E-8115-7800-8A6724C856F7}"/>
              </a:ext>
            </a:extLst>
          </p:cNvPr>
          <p:cNvSpPr/>
          <p:nvPr/>
        </p:nvSpPr>
        <p:spPr>
          <a:xfrm>
            <a:off x="6696323" y="2163015"/>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1</a:t>
            </a:r>
          </a:p>
        </p:txBody>
      </p:sp>
      <p:sp>
        <p:nvSpPr>
          <p:cNvPr id="14" name="Oval 13">
            <a:extLst>
              <a:ext uri="{FF2B5EF4-FFF2-40B4-BE49-F238E27FC236}">
                <a16:creationId xmlns:a16="http://schemas.microsoft.com/office/drawing/2014/main" id="{B99460CF-3698-C803-A9C1-797757414DD6}"/>
              </a:ext>
            </a:extLst>
          </p:cNvPr>
          <p:cNvSpPr/>
          <p:nvPr/>
        </p:nvSpPr>
        <p:spPr>
          <a:xfrm>
            <a:off x="5809799" y="2523795"/>
            <a:ext cx="193391" cy="1933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CA" sz="800" dirty="0"/>
              <a:t>3</a:t>
            </a:r>
          </a:p>
        </p:txBody>
      </p:sp>
      <p:pic>
        <p:nvPicPr>
          <p:cNvPr id="15" name="Picture 14">
            <a:extLst>
              <a:ext uri="{FF2B5EF4-FFF2-40B4-BE49-F238E27FC236}">
                <a16:creationId xmlns:a16="http://schemas.microsoft.com/office/drawing/2014/main" id="{F5E9E5FE-953F-D313-C084-51236C473533}"/>
              </a:ext>
            </a:extLst>
          </p:cNvPr>
          <p:cNvPicPr>
            <a:picLocks noChangeAspect="1"/>
          </p:cNvPicPr>
          <p:nvPr/>
        </p:nvPicPr>
        <p:blipFill rotWithShape="1">
          <a:blip r:embed="rId15"/>
          <a:srcRect l="4405" t="27981" r="34971" b="14103"/>
          <a:stretch/>
        </p:blipFill>
        <p:spPr>
          <a:xfrm>
            <a:off x="7567393" y="3503026"/>
            <a:ext cx="283707" cy="271036"/>
          </a:xfrm>
          <a:prstGeom prst="rect">
            <a:avLst/>
          </a:prstGeom>
        </p:spPr>
      </p:pic>
    </p:spTree>
    <p:extLst>
      <p:ext uri="{BB962C8B-B14F-4D97-AF65-F5344CB8AC3E}">
        <p14:creationId xmlns:p14="http://schemas.microsoft.com/office/powerpoint/2010/main" val="2423771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8199" y="1076845"/>
            <a:ext cx="6342248" cy="1850913"/>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Enclosed room with demountable and/or drywall partitions and visual privacy;</a:t>
            </a:r>
          </a:p>
          <a:p>
            <a:pPr marL="171450" indent="-171450">
              <a:spcBef>
                <a:spcPts val="0"/>
              </a:spcBef>
              <a:buFont typeface="Arial" panose="020B0604020202020204" pitchFamily="34" charset="0"/>
              <a:buChar char="•"/>
            </a:pPr>
            <a:r>
              <a:rPr lang="en-US" dirty="0"/>
              <a:t>Dimmable lighting in the room;</a:t>
            </a:r>
          </a:p>
          <a:p>
            <a:pPr marL="171450" indent="-171450">
              <a:spcBef>
                <a:spcPts val="0"/>
              </a:spcBef>
              <a:buFont typeface="Arial" panose="020B0604020202020204" pitchFamily="34" charset="0"/>
              <a:buChar char="•"/>
            </a:pPr>
            <a:r>
              <a:rPr lang="en-CA" dirty="0"/>
              <a:t>Provide adjustable (color and intensity) accent lighting, such as LED color strip, or indirect lighting sources such as table lamp or floor lamp with LED color light bulb;</a:t>
            </a:r>
          </a:p>
          <a:p>
            <a:pPr marL="171450" indent="-171450">
              <a:spcBef>
                <a:spcPts val="0"/>
              </a:spcBef>
              <a:buFont typeface="Arial" panose="020B0604020202020204" pitchFamily="34" charset="0"/>
              <a:buChar char="•"/>
            </a:pPr>
            <a:r>
              <a:rPr lang="en-CA" dirty="0"/>
              <a:t>Include a high-back lounge chair, ottoman and small table</a:t>
            </a:r>
            <a:r>
              <a:rPr lang="en-US" dirty="0"/>
              <a:t>s to put down water bottle, phone, etc.</a:t>
            </a:r>
            <a:r>
              <a:rPr lang="en-CA" dirty="0"/>
              <a:t>;</a:t>
            </a:r>
          </a:p>
          <a:p>
            <a:pPr marL="171450" indent="-171450">
              <a:spcBef>
                <a:spcPts val="0"/>
              </a:spcBef>
              <a:buFont typeface="Arial" panose="020B0604020202020204" pitchFamily="34" charset="0"/>
              <a:buChar char="•"/>
            </a:pPr>
            <a:r>
              <a:rPr lang="en-CA" dirty="0"/>
              <a:t>Automatic occupied indicator as door should not be lockable;</a:t>
            </a:r>
          </a:p>
          <a:p>
            <a:pPr marL="171450" indent="-171450">
              <a:spcBef>
                <a:spcPts val="0"/>
              </a:spcBef>
              <a:buFont typeface="Arial" panose="020B0604020202020204" pitchFamily="34" charset="0"/>
              <a:buChar char="•"/>
            </a:pPr>
            <a:r>
              <a:rPr lang="en-CA" dirty="0"/>
              <a:t>Side door glazing (side light) with privacy film (can be full or ¾ privacy film for seated privacy).</a:t>
            </a:r>
          </a:p>
        </p:txBody>
      </p:sp>
      <p:sp>
        <p:nvSpPr>
          <p:cNvPr id="5" name="Slide Number Placeholder 4"/>
          <p:cNvSpPr>
            <a:spLocks noGrp="1"/>
          </p:cNvSpPr>
          <p:nvPr>
            <p:ph type="sldNum" sz="quarter" idx="12"/>
          </p:nvPr>
        </p:nvSpPr>
        <p:spPr/>
        <p:txBody>
          <a:bodyPr/>
          <a:lstStyle/>
          <a:p>
            <a:fld id="{B281B320-300E-4159-A42B-6C3D22C81CA1}" type="slidenum">
              <a:rPr lang="fr-CA" smtClean="0"/>
              <a:pPr/>
              <a:t>41</a:t>
            </a:fld>
            <a:endParaRPr lang="fr-CA"/>
          </a:p>
        </p:txBody>
      </p:sp>
      <p:sp>
        <p:nvSpPr>
          <p:cNvPr id="8" name="Text Placeholder 7"/>
          <p:cNvSpPr>
            <a:spLocks noGrp="1"/>
          </p:cNvSpPr>
          <p:nvPr>
            <p:ph type="body" sz="half" idx="22"/>
          </p:nvPr>
        </p:nvSpPr>
        <p:spPr>
          <a:xfrm>
            <a:off x="838200" y="-1"/>
            <a:ext cx="2951205" cy="950259"/>
          </a:xfrm>
          <a:solidFill>
            <a:schemeClr val="bg2"/>
          </a:solidFill>
        </p:spPr>
        <p:txBody>
          <a:bodyPr>
            <a:normAutofit/>
          </a:bodyPr>
          <a:lstStyle/>
          <a:p>
            <a:pPr algn="ctr"/>
            <a:r>
              <a:rPr lang="en-US" sz="1800" dirty="0"/>
              <a:t>SUPPORT SPACE</a:t>
            </a:r>
          </a:p>
        </p:txBody>
      </p:sp>
      <p:sp>
        <p:nvSpPr>
          <p:cNvPr id="9" name="Text Placeholder 8"/>
          <p:cNvSpPr>
            <a:spLocks noGrp="1"/>
          </p:cNvSpPr>
          <p:nvPr>
            <p:ph type="body" sz="half" idx="24"/>
          </p:nvPr>
        </p:nvSpPr>
        <p:spPr>
          <a:xfrm>
            <a:off x="7324825" y="1088069"/>
            <a:ext cx="4027387" cy="5091350"/>
          </a:xfrm>
        </p:spPr>
        <p:txBody>
          <a:bodyPr>
            <a:normAutofit lnSpcReduction="10000"/>
          </a:bodyPr>
          <a:lstStyle/>
          <a:p>
            <a:pPr lvl="0"/>
            <a:r>
              <a:rPr lang="en-CA" b="1" dirty="0">
                <a:solidFill>
                  <a:prstClr val="black"/>
                </a:solidFill>
              </a:rPr>
              <a:t>OCCUPANTS: 1</a:t>
            </a:r>
          </a:p>
          <a:p>
            <a:pPr lvl="0"/>
            <a:r>
              <a:rPr lang="en-CA" b="1" dirty="0">
                <a:solidFill>
                  <a:prstClr val="black"/>
                </a:solidFill>
              </a:rPr>
              <a:t>VISUAL PRIVACY: Medium-High </a:t>
            </a:r>
          </a:p>
          <a:p>
            <a:pPr lvl="0"/>
            <a:r>
              <a:rPr lang="en-CA" b="1" dirty="0">
                <a:solidFill>
                  <a:prstClr val="black"/>
                </a:solidFill>
              </a:rPr>
              <a:t>ACOUSTIC PRIVACY: Medium (Target: STC 35)</a:t>
            </a:r>
          </a:p>
          <a:p>
            <a:pPr lvl="0"/>
            <a:r>
              <a:rPr lang="en-CA" b="1" dirty="0">
                <a:solidFill>
                  <a:prstClr val="black"/>
                </a:solidFill>
              </a:rPr>
              <a:t>AVERAGE SIZE: 7.5m²</a:t>
            </a:r>
          </a:p>
          <a:p>
            <a:pPr lvl="0"/>
            <a:r>
              <a:rPr lang="en-CA" b="1" dirty="0">
                <a:solidFill>
                  <a:prstClr val="black"/>
                </a:solidFill>
              </a:rPr>
              <a:t>TECHNOLOGY: </a:t>
            </a:r>
          </a:p>
          <a:p>
            <a:pPr marL="171450" lvl="0" indent="-171450">
              <a:spcBef>
                <a:spcPts val="0"/>
              </a:spcBef>
              <a:buFont typeface="Arial" panose="020B0604020202020204" pitchFamily="34" charset="0"/>
              <a:buChar char="•"/>
            </a:pPr>
            <a:r>
              <a:rPr lang="en-CA" dirty="0">
                <a:solidFill>
                  <a:prstClr val="black"/>
                </a:solidFill>
              </a:rPr>
              <a:t>No technology use.</a:t>
            </a:r>
          </a:p>
          <a:p>
            <a:pPr lvl="0"/>
            <a:r>
              <a:rPr lang="en-CA" b="1" dirty="0">
                <a:solidFill>
                  <a:prstClr val="black"/>
                </a:solidFill>
              </a:rPr>
              <a:t>ELECTRICAL:</a:t>
            </a:r>
          </a:p>
          <a:p>
            <a:pPr marL="171450" lvl="0" indent="-171450">
              <a:spcBef>
                <a:spcPts val="0"/>
              </a:spcBef>
              <a:buFont typeface="Arial" panose="020B0604020202020204" pitchFamily="34" charset="0"/>
              <a:buChar char="•"/>
            </a:pPr>
            <a:r>
              <a:rPr lang="en-CA" dirty="0">
                <a:solidFill>
                  <a:prstClr val="black"/>
                </a:solidFill>
              </a:rPr>
              <a:t>Equip one (1) standard electrical duplex receptacle on a wall;</a:t>
            </a:r>
          </a:p>
          <a:p>
            <a:pPr marL="171450" lvl="0" indent="-171450">
              <a:spcBef>
                <a:spcPts val="0"/>
              </a:spcBef>
              <a:buFont typeface="Arial" panose="020B0604020202020204" pitchFamily="34" charset="0"/>
              <a:buChar char="•"/>
            </a:pPr>
            <a:r>
              <a:rPr lang="en-US" dirty="0">
                <a:solidFill>
                  <a:prstClr val="black"/>
                </a:solidFill>
              </a:rPr>
              <a:t>Base building lighting must be on separate circuit to allow user to adjust the intensity;</a:t>
            </a:r>
          </a:p>
          <a:p>
            <a:pPr marL="171450" lvl="0" indent="-171450">
              <a:spcBef>
                <a:spcPts val="0"/>
              </a:spcBef>
              <a:buFont typeface="Arial" panose="020B0604020202020204" pitchFamily="34" charset="0"/>
              <a:buChar char="•"/>
            </a:pPr>
            <a:r>
              <a:rPr lang="en-US" dirty="0">
                <a:solidFill>
                  <a:prstClr val="black"/>
                </a:solidFill>
              </a:rPr>
              <a:t>Consider adding LED accent lighting with controls for user adjustability or rewiring existing light fixture;</a:t>
            </a:r>
          </a:p>
          <a:p>
            <a:pPr marL="171450" lvl="0" indent="-171450">
              <a:spcBef>
                <a:spcPts val="0"/>
              </a:spcBef>
              <a:buFont typeface="Arial" panose="020B0604020202020204" pitchFamily="34" charset="0"/>
              <a:buChar char="•"/>
            </a:pPr>
            <a:r>
              <a:rPr lang="en-US" dirty="0"/>
              <a:t>A floor lamp may be considered where layout and access to electrical allows. Cords to be covered accordingly to avoid tripping hazard.</a:t>
            </a:r>
            <a:endParaRPr lang="en-CA" dirty="0">
              <a:solidFill>
                <a:prstClr val="black"/>
              </a:solidFill>
            </a:endParaRPr>
          </a:p>
          <a:p>
            <a:pPr lvl="0"/>
            <a:r>
              <a:rPr lang="en-CA" b="1" dirty="0">
                <a:solidFill>
                  <a:prstClr val="black"/>
                </a:solidFill>
              </a:rPr>
              <a:t>MECHANICAL:</a:t>
            </a:r>
          </a:p>
          <a:p>
            <a:pPr marL="171450" lvl="0" indent="-171450">
              <a:spcBef>
                <a:spcPts val="0"/>
              </a:spcBef>
              <a:buFont typeface="Arial" panose="020B0604020202020204" pitchFamily="34" charset="0"/>
              <a:buChar char="•"/>
            </a:pPr>
            <a:r>
              <a:rPr lang="en-CA" dirty="0">
                <a:solidFill>
                  <a:prstClr val="black"/>
                </a:solidFill>
              </a:rPr>
              <a:t>Refer to General Specifications and Open Office Areas on pages 3 &amp; 4.</a:t>
            </a:r>
          </a:p>
          <a:p>
            <a:pPr lvl="0"/>
            <a:r>
              <a:rPr lang="en-CA" b="1" dirty="0">
                <a:solidFill>
                  <a:prstClr val="black"/>
                </a:solidFill>
              </a:rPr>
              <a:t>INTERIOR ARCHITECTURE:</a:t>
            </a:r>
          </a:p>
          <a:p>
            <a:pPr marL="171450" lvl="0" indent="-171450">
              <a:spcBef>
                <a:spcPts val="0"/>
              </a:spcBef>
              <a:buFont typeface="Arial" panose="020B0604020202020204" pitchFamily="34" charset="0"/>
              <a:buChar char="•"/>
            </a:pPr>
            <a:r>
              <a:rPr lang="en-CA" dirty="0">
                <a:solidFill>
                  <a:prstClr val="black"/>
                </a:solidFill>
              </a:rPr>
              <a:t>Refer to General Specifications and Open Office Areas on pages 3 &amp; 4.</a:t>
            </a:r>
          </a:p>
          <a:p>
            <a:pPr marL="0" indent="0">
              <a:buNone/>
            </a:pPr>
            <a:r>
              <a:rPr lang="en-CA" b="1" dirty="0"/>
              <a:t>ACCESSIBILITY:</a:t>
            </a:r>
          </a:p>
          <a:p>
            <a:pPr marL="171450" indent="-171450">
              <a:spcBef>
                <a:spcPts val="0"/>
              </a:spcBef>
              <a:buFont typeface="Arial" panose="020B0604020202020204" pitchFamily="34" charset="0"/>
              <a:buChar char="•"/>
            </a:pPr>
            <a:r>
              <a:rPr lang="en-CA" dirty="0"/>
              <a:t>If more than one wellness room is provided, ensure they are different to offer variety.</a:t>
            </a:r>
          </a:p>
          <a:p>
            <a:pPr marL="171450" indent="-171450">
              <a:spcBef>
                <a:spcPts val="0"/>
              </a:spcBef>
              <a:buFont typeface="Arial" panose="020B0604020202020204" pitchFamily="34" charset="0"/>
              <a:buChar char="•"/>
            </a:pPr>
            <a:r>
              <a:rPr lang="en-CA" dirty="0"/>
              <a:t>Refer to pages 5 &amp; 6 for general accessibility information that may apply.</a:t>
            </a:r>
          </a:p>
          <a:p>
            <a:pPr lvl="0">
              <a:spcBef>
                <a:spcPts val="0"/>
              </a:spcBef>
            </a:pPr>
            <a:endParaRPr lang="en-CA" b="1" dirty="0">
              <a:solidFill>
                <a:prstClr val="black"/>
              </a:solidFill>
            </a:endParaRPr>
          </a:p>
          <a:p>
            <a:endParaRPr lang="en-CA" dirty="0"/>
          </a:p>
        </p:txBody>
      </p:sp>
      <p:sp>
        <p:nvSpPr>
          <p:cNvPr id="10" name="Text Placeholder 9"/>
          <p:cNvSpPr>
            <a:spLocks noGrp="1"/>
          </p:cNvSpPr>
          <p:nvPr>
            <p:ph type="body" sz="half" idx="23"/>
          </p:nvPr>
        </p:nvSpPr>
        <p:spPr>
          <a:xfrm>
            <a:off x="3937687" y="-1"/>
            <a:ext cx="7414526" cy="940359"/>
          </a:xfrm>
          <a:solidFill>
            <a:schemeClr val="bg2">
              <a:alpha val="50196"/>
            </a:schemeClr>
          </a:solidFill>
        </p:spPr>
        <p:txBody>
          <a:bodyPr>
            <a:normAutofit/>
          </a:bodyPr>
          <a:lstStyle/>
          <a:p>
            <a:r>
              <a:rPr lang="en-US" sz="2400" dirty="0"/>
              <a:t>WELLNESS ROOM</a:t>
            </a:r>
          </a:p>
        </p:txBody>
      </p:sp>
      <p:sp>
        <p:nvSpPr>
          <p:cNvPr id="18"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3" name="Text Box 3">
            <a:extLst>
              <a:ext uri="{FF2B5EF4-FFF2-40B4-BE49-F238E27FC236}">
                <a16:creationId xmlns:a16="http://schemas.microsoft.com/office/drawing/2014/main" id="{6C0A3368-A42D-4D0C-AA60-AF20850A5B44}"/>
              </a:ext>
            </a:extLst>
          </p:cNvPr>
          <p:cNvSpPr txBox="1">
            <a:spLocks noChangeArrowheads="1"/>
          </p:cNvSpPr>
          <p:nvPr/>
        </p:nvSpPr>
        <p:spPr bwMode="auto">
          <a:xfrm>
            <a:off x="838199" y="3145872"/>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R="179388" eaLnBrk="0" fontAlgn="base" hangingPunct="0">
              <a:spcBef>
                <a:spcPct val="0"/>
              </a:spcBef>
              <a:spcAft>
                <a:spcPts val="800"/>
              </a:spcAft>
            </a:pPr>
            <a:r>
              <a:rPr lang="en-US" altLang="en-US" sz="1200" dirty="0">
                <a:solidFill>
                  <a:srgbClr val="000000"/>
                </a:solidFill>
                <a:latin typeface="Tw Cen MT" panose="020B0602020104020603" pitchFamily="34" charset="0"/>
              </a:rPr>
              <a:t>EXAMPLES:</a:t>
            </a:r>
            <a:endParaRPr lang="en-US" altLang="en-US" dirty="0">
              <a:solidFill>
                <a:prstClr val="black"/>
              </a:solidFill>
              <a:latin typeface="Arial" panose="020B0604020202020204" pitchFamily="34"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258EC4F4-2A2E-549D-C0EA-21C64BCA8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92" t="15702" r="19738"/>
          <a:stretch/>
        </p:blipFill>
        <p:spPr>
          <a:xfrm>
            <a:off x="3388907" y="3825143"/>
            <a:ext cx="2296681" cy="2249176"/>
          </a:xfrm>
          <a:prstGeom prst="rect">
            <a:avLst/>
          </a:prstGeom>
        </p:spPr>
      </p:pic>
      <p:pic>
        <p:nvPicPr>
          <p:cNvPr id="15" name="Picture 14">
            <a:extLst>
              <a:ext uri="{FF2B5EF4-FFF2-40B4-BE49-F238E27FC236}">
                <a16:creationId xmlns:a16="http://schemas.microsoft.com/office/drawing/2014/main" id="{3C439295-9682-8EEA-71EF-7753E3D778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36" t="1991" r="33595"/>
          <a:stretch/>
        </p:blipFill>
        <p:spPr>
          <a:xfrm>
            <a:off x="857654" y="3636240"/>
            <a:ext cx="2296681" cy="2615010"/>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7D066263-0FEC-BC15-C63A-C2634A16B2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18" t="5848" r="17740"/>
          <a:stretch/>
        </p:blipFill>
        <p:spPr>
          <a:xfrm>
            <a:off x="5799667" y="4356489"/>
            <a:ext cx="1411079" cy="1622741"/>
          </a:xfrm>
          <a:prstGeom prst="rect">
            <a:avLst/>
          </a:prstGeom>
        </p:spPr>
      </p:pic>
      <p:sp>
        <p:nvSpPr>
          <p:cNvPr id="2" name="Date Placeholder 3">
            <a:extLst>
              <a:ext uri="{FF2B5EF4-FFF2-40B4-BE49-F238E27FC236}">
                <a16:creationId xmlns:a16="http://schemas.microsoft.com/office/drawing/2014/main" id="{4D9F71D6-9836-C13A-CB08-6DD60385448F}"/>
              </a:ext>
            </a:extLst>
          </p:cNvPr>
          <p:cNvSpPr>
            <a:spLocks noGrp="1"/>
          </p:cNvSpPr>
          <p:nvPr>
            <p:ph type="dt" sz="half" idx="10"/>
          </p:nvPr>
        </p:nvSpPr>
        <p:spPr>
          <a:xfrm>
            <a:off x="857654" y="6382511"/>
            <a:ext cx="1304365" cy="365125"/>
          </a:xfrm>
        </p:spPr>
        <p:txBody>
          <a:bodyPr/>
          <a:lstStyle/>
          <a:p>
            <a:fld id="{A38C7D59-7294-443F-A4D1-62D5764D7888}" type="datetime1">
              <a:rPr lang="en-US" smtClean="0"/>
              <a:t>4/12/2024</a:t>
            </a:fld>
            <a:endParaRPr lang="fr-CA" dirty="0"/>
          </a:p>
        </p:txBody>
      </p:sp>
    </p:spTree>
    <p:extLst>
      <p:ext uri="{BB962C8B-B14F-4D97-AF65-F5344CB8AC3E}">
        <p14:creationId xmlns:p14="http://schemas.microsoft.com/office/powerpoint/2010/main" val="4251854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4ED8773F-1B9C-0A19-285A-8DB292F0C969}"/>
              </a:ext>
            </a:extLst>
          </p:cNvPr>
          <p:cNvSpPr>
            <a:spLocks noGrp="1"/>
          </p:cNvSpPr>
          <p:nvPr>
            <p:ph type="body" sz="half" idx="2"/>
          </p:nvPr>
        </p:nvSpPr>
        <p:spPr>
          <a:xfrm>
            <a:off x="838199" y="1076845"/>
            <a:ext cx="6342248" cy="898137"/>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Business Centre with office supplies and layout space;</a:t>
            </a:r>
          </a:p>
          <a:p>
            <a:pPr marL="171450" indent="-171450">
              <a:spcBef>
                <a:spcPts val="0"/>
              </a:spcBef>
              <a:buFont typeface="Arial" panose="020B0604020202020204" pitchFamily="34" charset="0"/>
              <a:buChar char="•"/>
            </a:pPr>
            <a:r>
              <a:rPr lang="en-CA" dirty="0"/>
              <a:t>Provide power for equipment; multi-function device, shredder, etc.;</a:t>
            </a:r>
          </a:p>
          <a:p>
            <a:pPr marL="171450" indent="-171450">
              <a:spcBef>
                <a:spcPts val="0"/>
              </a:spcBef>
              <a:buFont typeface="Arial" panose="020B0604020202020204" pitchFamily="34" charset="0"/>
              <a:buChar char="•"/>
            </a:pPr>
            <a:r>
              <a:rPr lang="en-CA" dirty="0"/>
              <a:t>Include storage furniture and layout surface. </a:t>
            </a:r>
          </a:p>
          <a:p>
            <a:pPr marL="171450" indent="-171450">
              <a:buFont typeface="Arial" panose="020B0604020202020204" pitchFamily="34" charset="0"/>
              <a:buChar char="•"/>
            </a:pPr>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42</a:t>
            </a:fld>
            <a:endParaRPr lang="fr-CA"/>
          </a:p>
        </p:txBody>
      </p:sp>
      <p:sp>
        <p:nvSpPr>
          <p:cNvPr id="8" name="Text Placeholder 7"/>
          <p:cNvSpPr>
            <a:spLocks noGrp="1"/>
          </p:cNvSpPr>
          <p:nvPr>
            <p:ph type="body" sz="half" idx="13"/>
          </p:nvPr>
        </p:nvSpPr>
        <p:spPr>
          <a:xfrm>
            <a:off x="838200" y="-1"/>
            <a:ext cx="2951205" cy="950259"/>
          </a:xfrm>
          <a:solidFill>
            <a:schemeClr val="bg2"/>
          </a:solidFill>
        </p:spPr>
        <p:txBody>
          <a:bodyPr>
            <a:normAutofit/>
          </a:bodyPr>
          <a:lstStyle/>
          <a:p>
            <a:pPr algn="ctr"/>
            <a:endParaRPr lang="en-US" sz="1800" dirty="0"/>
          </a:p>
          <a:p>
            <a:pPr algn="ctr"/>
            <a:r>
              <a:rPr lang="en-US" sz="1800" dirty="0">
                <a:latin typeface="Tw Cen MT Condensed" panose="020B0606020104020203" pitchFamily="34" charset="0"/>
              </a:rPr>
              <a:t>SUPPORT SPACE</a:t>
            </a:r>
          </a:p>
          <a:p>
            <a:pPr algn="ctr"/>
            <a:endParaRPr lang="en-US" sz="1800" dirty="0"/>
          </a:p>
        </p:txBody>
      </p:sp>
      <p:sp>
        <p:nvSpPr>
          <p:cNvPr id="10" name="Text Placeholder 9"/>
          <p:cNvSpPr>
            <a:spLocks noGrp="1"/>
          </p:cNvSpPr>
          <p:nvPr>
            <p:ph type="body" sz="half" idx="22"/>
          </p:nvPr>
        </p:nvSpPr>
        <p:spPr>
          <a:xfrm>
            <a:off x="3937687" y="-1"/>
            <a:ext cx="7414526" cy="940359"/>
          </a:xfrm>
          <a:solidFill>
            <a:schemeClr val="bg2">
              <a:alpha val="50196"/>
            </a:schemeClr>
          </a:solidFill>
        </p:spPr>
        <p:txBody>
          <a:bodyPr>
            <a:normAutofit/>
          </a:bodyPr>
          <a:lstStyle/>
          <a:p>
            <a:r>
              <a:rPr lang="en-US" sz="2400" b="1" dirty="0"/>
              <a:t>EQUIPMENT AREA</a:t>
            </a:r>
          </a:p>
        </p:txBody>
      </p:sp>
      <p:sp>
        <p:nvSpPr>
          <p:cNvPr id="17" name="Text Placeholder 8">
            <a:extLst>
              <a:ext uri="{FF2B5EF4-FFF2-40B4-BE49-F238E27FC236}">
                <a16:creationId xmlns:a16="http://schemas.microsoft.com/office/drawing/2014/main" id="{580C0008-891D-C184-BA66-096DB3DB7216}"/>
              </a:ext>
            </a:extLst>
          </p:cNvPr>
          <p:cNvSpPr txBox="1">
            <a:spLocks/>
          </p:cNvSpPr>
          <p:nvPr/>
        </p:nvSpPr>
        <p:spPr>
          <a:xfrm>
            <a:off x="7324825" y="1088069"/>
            <a:ext cx="4027387" cy="5091350"/>
          </a:xfrm>
          <a:prstGeom prst="rect">
            <a:avLst/>
          </a:prstGeom>
          <a:solidFill>
            <a:schemeClr val="bg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1" dirty="0"/>
              <a:t>OCCUPANTS: N/A</a:t>
            </a:r>
          </a:p>
          <a:p>
            <a:r>
              <a:rPr lang="en-CA" b="1" dirty="0"/>
              <a:t>(Not included in occupancy calculation)</a:t>
            </a:r>
          </a:p>
          <a:p>
            <a:r>
              <a:rPr lang="en-CA" b="1" dirty="0"/>
              <a:t>VISUAL PRIVACY: Low- Medium</a:t>
            </a:r>
          </a:p>
          <a:p>
            <a:r>
              <a:rPr lang="en-CA" b="1" dirty="0"/>
              <a:t>ACOUSTIC PRIVACY: Medium </a:t>
            </a:r>
          </a:p>
          <a:p>
            <a:r>
              <a:rPr lang="en-CA" b="1" dirty="0"/>
              <a:t>AVERAGE SIZE: 5m²</a:t>
            </a:r>
          </a:p>
          <a:p>
            <a:r>
              <a:rPr lang="en-CA" b="1" dirty="0"/>
              <a:t>POSTURE: N/A</a:t>
            </a:r>
          </a:p>
          <a:p>
            <a:r>
              <a:rPr lang="en-CA" b="1" dirty="0"/>
              <a:t>TECHNOLOGY:</a:t>
            </a:r>
          </a:p>
          <a:p>
            <a:pPr marL="171450" indent="-171450">
              <a:spcBef>
                <a:spcPts val="0"/>
              </a:spcBef>
              <a:buFont typeface="Arial" panose="020B0604020202020204" pitchFamily="34" charset="0"/>
              <a:buChar char="•"/>
            </a:pPr>
            <a:r>
              <a:rPr lang="en-CA" dirty="0"/>
              <a:t>LAN;</a:t>
            </a:r>
          </a:p>
          <a:p>
            <a:pPr marL="171450" indent="-171450">
              <a:spcBef>
                <a:spcPts val="0"/>
              </a:spcBef>
              <a:buFont typeface="Arial" panose="020B0604020202020204" pitchFamily="34" charset="0"/>
              <a:buChar char="•"/>
            </a:pPr>
            <a:r>
              <a:rPr lang="en-CA" dirty="0"/>
              <a:t>Printer and/or Multi-function device;</a:t>
            </a:r>
          </a:p>
          <a:p>
            <a:pPr marL="171450" indent="-171450">
              <a:spcBef>
                <a:spcPts val="0"/>
              </a:spcBef>
              <a:buFont typeface="Arial" panose="020B0604020202020204" pitchFamily="34" charset="0"/>
              <a:buChar char="•"/>
            </a:pPr>
            <a:r>
              <a:rPr lang="en-CA" dirty="0"/>
              <a:t>Shredder;</a:t>
            </a:r>
          </a:p>
          <a:p>
            <a:pPr marL="171450" indent="-171450">
              <a:spcBef>
                <a:spcPts val="0"/>
              </a:spcBef>
              <a:buFont typeface="Arial" panose="020B0604020202020204" pitchFamily="34" charset="0"/>
              <a:buChar char="•"/>
            </a:pPr>
            <a:r>
              <a:rPr lang="en-CA" dirty="0"/>
              <a:t>Plotter (optional). </a:t>
            </a:r>
          </a:p>
          <a:p>
            <a:r>
              <a:rPr lang="en-CA" b="1" dirty="0"/>
              <a:t> ELECTRICAL:</a:t>
            </a:r>
          </a:p>
          <a:p>
            <a:pPr marL="171450" indent="-171450">
              <a:spcBef>
                <a:spcPts val="0"/>
              </a:spcBef>
              <a:buFont typeface="Arial" panose="020B0604020202020204" pitchFamily="34" charset="0"/>
              <a:buChar char="•"/>
            </a:pPr>
            <a:r>
              <a:rPr lang="en-CA" dirty="0"/>
              <a:t>4 electrical duplex receptacles to meet equipment needs;</a:t>
            </a:r>
          </a:p>
          <a:p>
            <a:pPr marL="171450" indent="-171450">
              <a:spcBef>
                <a:spcPts val="0"/>
              </a:spcBef>
              <a:buFont typeface="Arial" panose="020B0604020202020204" pitchFamily="34" charset="0"/>
              <a:buChar char="•"/>
            </a:pPr>
            <a:r>
              <a:rPr lang="en-CA" dirty="0"/>
              <a:t>3 image/voice/data outlets to meet equipment needs.</a:t>
            </a:r>
          </a:p>
          <a:p>
            <a:r>
              <a:rPr lang="en-CA" b="1" dirty="0"/>
              <a:t>MECHANICAL:</a:t>
            </a:r>
          </a:p>
          <a:p>
            <a:pPr marL="171450" indent="-171450">
              <a:spcBef>
                <a:spcPts val="0"/>
              </a:spcBef>
              <a:buFont typeface="Arial" panose="020B0604020202020204" pitchFamily="34" charset="0"/>
              <a:buChar char="•"/>
            </a:pPr>
            <a:r>
              <a:rPr lang="en-CA" dirty="0"/>
              <a:t>Exhaust for photocopier to exterior may be required for enclosed photocopying spaces or where photocopying and printing processes rates and volumes are high, where feasible.</a:t>
            </a:r>
          </a:p>
          <a:p>
            <a:pPr marL="0" indent="0">
              <a:buNone/>
            </a:pPr>
            <a:r>
              <a:rPr lang="en-CA" b="1" dirty="0"/>
              <a:t>FINISHES:</a:t>
            </a:r>
          </a:p>
          <a:p>
            <a:pPr marL="171450" indent="-171450">
              <a:spcBef>
                <a:spcPts val="0"/>
              </a:spcBef>
              <a:buFont typeface="Arial" panose="020B0604020202020204" pitchFamily="34" charset="0"/>
              <a:buChar char="•"/>
            </a:pPr>
            <a:r>
              <a:rPr lang="en-CA" dirty="0"/>
              <a:t>Solid surface or plastic laminate counters and plastic laminate or engineered wood cabinets. Refer to </a:t>
            </a:r>
            <a:r>
              <a:rPr lang="en-CA" dirty="0">
                <a:hlinkClick r:id="rId2" action="ppaction://hlinkfile"/>
              </a:rPr>
              <a:t>Section A5.1 in the Fit-up Standards </a:t>
            </a:r>
            <a:r>
              <a:rPr lang="en-CA" dirty="0"/>
              <a:t>for further details.</a:t>
            </a:r>
          </a:p>
        </p:txBody>
      </p:sp>
      <p:sp>
        <p:nvSpPr>
          <p:cNvPr id="20" name="Text Placeholder 6">
            <a:extLst>
              <a:ext uri="{FF2B5EF4-FFF2-40B4-BE49-F238E27FC236}">
                <a16:creationId xmlns:a16="http://schemas.microsoft.com/office/drawing/2014/main" id="{F5AE08AE-CE01-D451-D4B6-E5AB68D0BB2A}"/>
              </a:ext>
            </a:extLst>
          </p:cNvPr>
          <p:cNvSpPr txBox="1">
            <a:spLocks/>
          </p:cNvSpPr>
          <p:nvPr/>
        </p:nvSpPr>
        <p:spPr>
          <a:xfrm>
            <a:off x="838198" y="2007677"/>
            <a:ext cx="6342249" cy="876203"/>
          </a:xfrm>
          <a:prstGeom prst="rect">
            <a:avLst/>
          </a:prstGeom>
          <a:solidFill>
            <a:schemeClr val="bg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1" dirty="0"/>
              <a:t>BENCHMARK:</a:t>
            </a:r>
          </a:p>
          <a:p>
            <a:pPr marL="171450" indent="-171450">
              <a:spcBef>
                <a:spcPts val="0"/>
              </a:spcBef>
              <a:buFont typeface="Arial" panose="020B0604020202020204" pitchFamily="34" charset="0"/>
              <a:buChar char="•"/>
            </a:pPr>
            <a:r>
              <a:rPr lang="en-CA" dirty="0"/>
              <a:t>Up to one equipment area for every 100-target population;</a:t>
            </a:r>
          </a:p>
          <a:p>
            <a:pPr marL="171450" indent="-171450">
              <a:spcBef>
                <a:spcPts val="0"/>
              </a:spcBef>
              <a:buFont typeface="Arial" panose="020B0604020202020204" pitchFamily="34" charset="0"/>
              <a:buChar char="•"/>
            </a:pPr>
            <a:r>
              <a:rPr lang="en-CA" dirty="0"/>
              <a:t>Minimum of one equipment area that is semi-enclosed per floor, with supply storage and a collating surface: 1,800 to 2,400 linear mm (6’ to 8’) of counter and lower storage.</a:t>
            </a:r>
          </a:p>
        </p:txBody>
      </p:sp>
      <p:sp>
        <p:nvSpPr>
          <p:cNvPr id="12" name="Footer Placeholder 5">
            <a:extLst>
              <a:ext uri="{FF2B5EF4-FFF2-40B4-BE49-F238E27FC236}">
                <a16:creationId xmlns:a16="http://schemas.microsoft.com/office/drawing/2014/main" id="{AA999F15-A19F-7611-4927-2778D2B7B84B}"/>
              </a:ext>
            </a:extLst>
          </p:cNvPr>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3" name="Date Placeholder 3">
            <a:extLst>
              <a:ext uri="{FF2B5EF4-FFF2-40B4-BE49-F238E27FC236}">
                <a16:creationId xmlns:a16="http://schemas.microsoft.com/office/drawing/2014/main" id="{C97682E0-917F-F710-A02B-98E9F80BBCB0}"/>
              </a:ext>
            </a:extLst>
          </p:cNvPr>
          <p:cNvSpPr>
            <a:spLocks noGrp="1"/>
          </p:cNvSpPr>
          <p:nvPr>
            <p:ph type="dt" sz="half" idx="10"/>
          </p:nvPr>
        </p:nvSpPr>
        <p:spPr>
          <a:xfrm>
            <a:off x="857654" y="6382511"/>
            <a:ext cx="1304365" cy="365125"/>
          </a:xfrm>
        </p:spPr>
        <p:txBody>
          <a:bodyPr/>
          <a:lstStyle/>
          <a:p>
            <a:fld id="{9EAF09ED-7E62-4132-A77B-A5B06CE6282E}" type="datetime1">
              <a:rPr lang="en-US" smtClean="0"/>
              <a:t>4/12/2024</a:t>
            </a:fld>
            <a:endParaRPr lang="fr-CA" dirty="0"/>
          </a:p>
        </p:txBody>
      </p:sp>
      <p:pic>
        <p:nvPicPr>
          <p:cNvPr id="2" name="Picture 1" descr="Une pièce avec une imprimante et un rangement  Description générée automatiquement avec un niveau de confiance moyen">
            <a:extLst>
              <a:ext uri="{FF2B5EF4-FFF2-40B4-BE49-F238E27FC236}">
                <a16:creationId xmlns:a16="http://schemas.microsoft.com/office/drawing/2014/main" id="{7ADCB6F1-2D4D-C237-C558-4D6B161D6B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07" t="29773" r="18046" b="13392"/>
          <a:stretch/>
        </p:blipFill>
        <p:spPr>
          <a:xfrm>
            <a:off x="857654" y="2947339"/>
            <a:ext cx="6322792" cy="3232080"/>
          </a:xfrm>
          <a:prstGeom prst="rect">
            <a:avLst/>
          </a:prstGeom>
        </p:spPr>
      </p:pic>
    </p:spTree>
    <p:extLst>
      <p:ext uri="{BB962C8B-B14F-4D97-AF65-F5344CB8AC3E}">
        <p14:creationId xmlns:p14="http://schemas.microsoft.com/office/powerpoint/2010/main" val="2118729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om with a printer and a cabinet&#10;&#10;Description automatically generated with medium confidence">
            <a:extLst>
              <a:ext uri="{FF2B5EF4-FFF2-40B4-BE49-F238E27FC236}">
                <a16:creationId xmlns:a16="http://schemas.microsoft.com/office/drawing/2014/main" id="{E5665A42-2955-ECB2-7BBB-5527720EB6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07" t="29773" r="18046" b="7228"/>
          <a:stretch/>
        </p:blipFill>
        <p:spPr>
          <a:xfrm>
            <a:off x="5925376" y="1042598"/>
            <a:ext cx="5426837" cy="3055269"/>
          </a:xfrm>
          <a:prstGeom prst="rect">
            <a:avLst/>
          </a:prstGeom>
        </p:spPr>
      </p:pic>
      <p:sp>
        <p:nvSpPr>
          <p:cNvPr id="5" name="Slide Number Placeholder 4"/>
          <p:cNvSpPr>
            <a:spLocks noGrp="1"/>
          </p:cNvSpPr>
          <p:nvPr>
            <p:ph type="sldNum" sz="quarter" idx="12"/>
          </p:nvPr>
        </p:nvSpPr>
        <p:spPr/>
        <p:txBody>
          <a:bodyPr/>
          <a:lstStyle/>
          <a:p>
            <a:fld id="{B281B320-300E-4159-A42B-6C3D22C81CA1}" type="slidenum">
              <a:rPr lang="fr-CA" smtClean="0"/>
              <a:pPr/>
              <a:t>43</a:t>
            </a:fld>
            <a:endParaRPr lang="fr-CA"/>
          </a:p>
        </p:txBody>
      </p:sp>
      <p:sp>
        <p:nvSpPr>
          <p:cNvPr id="8" name="Text Placeholder 7"/>
          <p:cNvSpPr>
            <a:spLocks noGrp="1"/>
          </p:cNvSpPr>
          <p:nvPr>
            <p:ph type="body" sz="half" idx="13"/>
          </p:nvPr>
        </p:nvSpPr>
        <p:spPr>
          <a:xfrm>
            <a:off x="838200" y="-1"/>
            <a:ext cx="2951205" cy="950259"/>
          </a:xfrm>
          <a:solidFill>
            <a:schemeClr val="bg2"/>
          </a:solidFill>
        </p:spPr>
        <p:txBody>
          <a:bodyPr>
            <a:normAutofit/>
          </a:bodyPr>
          <a:lstStyle/>
          <a:p>
            <a:pPr algn="ctr"/>
            <a:endParaRPr lang="en-US" sz="1800" dirty="0"/>
          </a:p>
          <a:p>
            <a:pPr algn="ctr"/>
            <a:r>
              <a:rPr lang="en-US" sz="1800" dirty="0">
                <a:latin typeface="Tw Cen MT Condensed" panose="020B0606020104020203" pitchFamily="34" charset="0"/>
              </a:rPr>
              <a:t>SUPPORT SPACE</a:t>
            </a:r>
          </a:p>
          <a:p>
            <a:pPr algn="ctr"/>
            <a:endParaRPr lang="en-US" sz="1800" dirty="0"/>
          </a:p>
        </p:txBody>
      </p:sp>
      <p:sp>
        <p:nvSpPr>
          <p:cNvPr id="10" name="Text Placeholder 9"/>
          <p:cNvSpPr>
            <a:spLocks noGrp="1"/>
          </p:cNvSpPr>
          <p:nvPr>
            <p:ph type="body" sz="half" idx="22"/>
          </p:nvPr>
        </p:nvSpPr>
        <p:spPr>
          <a:xfrm>
            <a:off x="3937687" y="-1"/>
            <a:ext cx="7414526" cy="940359"/>
          </a:xfrm>
          <a:solidFill>
            <a:schemeClr val="bg2">
              <a:alpha val="50196"/>
            </a:schemeClr>
          </a:solidFill>
        </p:spPr>
        <p:txBody>
          <a:bodyPr>
            <a:normAutofit/>
          </a:bodyPr>
          <a:lstStyle/>
          <a:p>
            <a:r>
              <a:rPr lang="en-US" sz="2400" b="1" dirty="0"/>
              <a:t>EQUIPMENT AREA</a:t>
            </a:r>
          </a:p>
        </p:txBody>
      </p:sp>
      <p:sp>
        <p:nvSpPr>
          <p:cNvPr id="3" name="TextBox 2">
            <a:extLst>
              <a:ext uri="{FF2B5EF4-FFF2-40B4-BE49-F238E27FC236}">
                <a16:creationId xmlns:a16="http://schemas.microsoft.com/office/drawing/2014/main" id="{DA0A0D7F-A91F-41C7-0C50-866CB16B13F6}"/>
              </a:ext>
            </a:extLst>
          </p:cNvPr>
          <p:cNvSpPr txBox="1"/>
          <p:nvPr/>
        </p:nvSpPr>
        <p:spPr>
          <a:xfrm>
            <a:off x="790865" y="1042598"/>
            <a:ext cx="4534668" cy="4916218"/>
          </a:xfrm>
          <a:prstGeom prst="rect">
            <a:avLst/>
          </a:prstGeom>
          <a:noFill/>
        </p:spPr>
        <p:txBody>
          <a:bodyPr wrap="square" rtlCol="0">
            <a:spAutoFit/>
          </a:bodyPr>
          <a:lstStyle/>
          <a:p>
            <a:pPr marL="0" marR="0">
              <a:spcBef>
                <a:spcPts val="0"/>
              </a:spcBef>
              <a:spcAft>
                <a:spcPts val="0"/>
              </a:spcAft>
            </a:pPr>
            <a:r>
              <a:rPr lang="en-CA" sz="1200" b="1" dirty="0">
                <a:solidFill>
                  <a:srgbClr val="000000"/>
                </a:solidFill>
                <a:effectLst/>
                <a:latin typeface="Tw Cen MT" panose="020B0602020104020603" pitchFamily="34" charset="0"/>
                <a:ea typeface="Times New Roman" panose="02020603050405020304" pitchFamily="18" charset="0"/>
              </a:rPr>
              <a:t>Counters:</a:t>
            </a:r>
            <a:endParaRPr lang="en-CA" sz="1200" b="1" dirty="0">
              <a:effectLst/>
              <a:latin typeface="Tw Cen MT" panose="020B0602020104020603" pitchFamily="34" charset="0"/>
              <a:ea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If surface will be used for collating documents, recommend including knee and toe space at a section of the counter. Refer to B652:23 Clause 5.10.6.</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Counter must not have 90-degree edges and it is recommended that they be bullnose or rounded.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latin typeface="Tw Cen MT" panose="020B0602020104020603" pitchFamily="34" charset="0"/>
                <a:ea typeface="Calibri" panose="020F0502020204030204" pitchFamily="34" charset="0"/>
                <a:cs typeface="Times New Roman" panose="02020603050405020304" pitchFamily="18" charset="0"/>
              </a:rPr>
              <a:t>Choose matte counter surface to minimize glare. </a:t>
            </a:r>
            <a:endPar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1200" b="1" dirty="0">
                <a:solidFill>
                  <a:srgbClr val="000000"/>
                </a:solidFill>
                <a:effectLst/>
                <a:latin typeface="Tw Cen MT" panose="020B0602020104020603" pitchFamily="34" charset="0"/>
                <a:ea typeface="Times New Roman" panose="02020603050405020304" pitchFamily="18" charset="0"/>
              </a:rPr>
              <a:t>Storage:</a:t>
            </a:r>
            <a:endParaRPr lang="en-CA" sz="1200" b="1" dirty="0">
              <a:effectLst/>
              <a:latin typeface="Tw Cen MT" panose="020B0602020104020603" pitchFamily="34" charset="0"/>
              <a:ea typeface="Times New Roman" panose="02020603050405020304" pitchFamily="18" charset="0"/>
            </a:endParaRP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Cabinets must be drawer style when located under counter surfaces.</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Base cabinets must provide toe space.</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Recommend D-style handle. Ensure handles contrast with the cabinet door. Refer to B652:23 Clause 4.5. </a:t>
            </a:r>
          </a:p>
          <a:p>
            <a:pPr marL="171450" marR="0" lvl="0" indent="-171450" fontAlgn="ctr">
              <a:lnSpc>
                <a:spcPct val="107000"/>
              </a:lnSpc>
              <a:spcBef>
                <a:spcPts val="0"/>
              </a:spcBef>
              <a:spcAft>
                <a:spcPts val="0"/>
              </a:spcAft>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Consider including overhead shelves so open and closed options are available. </a:t>
            </a:r>
          </a:p>
          <a:p>
            <a:pPr marL="171450" indent="-171450" fontAlgn="ctr">
              <a:lnSpc>
                <a:spcPct val="107000"/>
              </a:lnSpc>
              <a:buSzPts val="1000"/>
              <a:buFont typeface="Arial" panose="020B0604020202020204" pitchFamily="34" charset="0"/>
              <a:buChar char="•"/>
              <a:tabLst>
                <a:tab pos="457200" algn="l"/>
              </a:tabLst>
            </a:pPr>
            <a:r>
              <a:rPr lang="en-CA" altLang="en-US" sz="1200" dirty="0">
                <a:solidFill>
                  <a:srgbClr val="000000"/>
                </a:solidFill>
                <a:latin typeface="Tw Cen MT" panose="020B0602020104020603" pitchFamily="34" charset="0"/>
              </a:rPr>
              <a:t>If outlets at counter height are provided, install at least one on fascia or side wall. Refer to B652:23 Clause 4.5.</a:t>
            </a:r>
          </a:p>
          <a:p>
            <a:pPr marL="171450" indent="-171450" fontAlgn="ctr">
              <a:lnSpc>
                <a:spcPct val="107000"/>
              </a:lnSpc>
              <a:buSzPts val="1000"/>
              <a:buFont typeface="Arial" panose="020B0604020202020204" pitchFamily="34" charset="0"/>
              <a:buChar char="•"/>
              <a:tabLst>
                <a:tab pos="457200" algn="l"/>
              </a:tabLst>
            </a:pPr>
            <a:r>
              <a:rPr lang="en-CA" sz="1200" kern="100" dirty="0">
                <a:solidFill>
                  <a:srgbClr val="000000"/>
                </a:solidFill>
                <a:effectLst/>
                <a:latin typeface="Tw Cen MT" panose="020B0602020104020603" pitchFamily="34" charset="0"/>
                <a:ea typeface="Calibri" panose="020F0502020204030204" pitchFamily="34" charset="0"/>
                <a:cs typeface="Times New Roman" panose="02020603050405020304" pitchFamily="18" charset="0"/>
              </a:rPr>
              <a:t>Refer to B652:23 Clause 5.10.8 </a:t>
            </a:r>
          </a:p>
          <a:p>
            <a:pPr fontAlgn="ctr">
              <a:lnSpc>
                <a:spcPct val="107000"/>
              </a:lnSpc>
              <a:buSzPts val="1000"/>
              <a:tabLst>
                <a:tab pos="457200" algn="l"/>
              </a:tabLst>
            </a:pPr>
            <a:r>
              <a:rPr lang="en-CA" sz="1200" b="1" dirty="0">
                <a:solidFill>
                  <a:srgbClr val="000000"/>
                </a:solidFill>
                <a:effectLst/>
                <a:latin typeface="Tw Cen MT" panose="020B0602020104020603" pitchFamily="34" charset="0"/>
                <a:ea typeface="Times New Roman" panose="02020603050405020304" pitchFamily="18" charset="0"/>
              </a:rPr>
              <a:t>Finishes:</a:t>
            </a:r>
            <a:endParaRPr lang="en-CA" sz="1200" b="1" dirty="0">
              <a:latin typeface="Tw Cen MT" panose="020B0602020104020603" pitchFamily="34"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CA" sz="1200" dirty="0">
                <a:solidFill>
                  <a:srgbClr val="000000"/>
                </a:solidFill>
                <a:effectLst/>
                <a:latin typeface="Tw Cen MT" panose="020B0602020104020603" pitchFamily="34" charset="0"/>
                <a:ea typeface="Times New Roman" panose="02020603050405020304" pitchFamily="18" charset="0"/>
              </a:rPr>
              <a:t>Floor to be luminance (colour) contrasted from the walls</a:t>
            </a:r>
            <a:r>
              <a:rPr lang="en-CA" sz="1200" dirty="0">
                <a:solidFill>
                  <a:srgbClr val="000000"/>
                </a:solidFill>
                <a:latin typeface="Tw Cen MT" panose="020B0602020104020603" pitchFamily="34" charset="0"/>
                <a:ea typeface="Times New Roman" panose="02020603050405020304" pitchFamily="18" charset="0"/>
              </a:rPr>
              <a:t> and </a:t>
            </a:r>
            <a:r>
              <a:rPr lang="en-CA" sz="1200" dirty="0">
                <a:solidFill>
                  <a:srgbClr val="000000"/>
                </a:solidFill>
                <a:effectLst/>
                <a:latin typeface="Tw Cen MT" panose="020B0602020104020603" pitchFamily="34" charset="0"/>
                <a:ea typeface="Times New Roman" panose="02020603050405020304" pitchFamily="18" charset="0"/>
              </a:rPr>
              <a:t>millwork.</a:t>
            </a:r>
          </a:p>
          <a:p>
            <a:pPr marL="171450" marR="0" indent="-171450">
              <a:spcBef>
                <a:spcPts val="0"/>
              </a:spcBef>
              <a:spcAft>
                <a:spcPts val="0"/>
              </a:spcAft>
              <a:buFont typeface="Arial" panose="020B0604020202020204" pitchFamily="34" charset="0"/>
              <a:buChar char="•"/>
            </a:pPr>
            <a:r>
              <a:rPr lang="en-CA" sz="1200" dirty="0">
                <a:solidFill>
                  <a:srgbClr val="000000"/>
                </a:solidFill>
                <a:effectLst/>
                <a:latin typeface="Tw Cen MT" panose="020B0602020104020603" pitchFamily="34" charset="0"/>
                <a:ea typeface="Times New Roman" panose="02020603050405020304" pitchFamily="18" charset="0"/>
              </a:rPr>
              <a:t>Floor must be slip resistant, produce minimal glare, and not have strong visual patterning. </a:t>
            </a:r>
          </a:p>
          <a:p>
            <a:pPr marL="171450" marR="0" indent="-171450">
              <a:spcBef>
                <a:spcPts val="0"/>
              </a:spcBef>
              <a:spcAft>
                <a:spcPts val="0"/>
              </a:spcAft>
              <a:buFont typeface="Arial" panose="020B0604020202020204" pitchFamily="34" charset="0"/>
              <a:buChar char="•"/>
            </a:pPr>
            <a:r>
              <a:rPr lang="en-CA" sz="1200" dirty="0">
                <a:solidFill>
                  <a:srgbClr val="000000"/>
                </a:solidFill>
                <a:effectLst/>
                <a:latin typeface="Tw Cen MT" panose="020B0602020104020603" pitchFamily="34" charset="0"/>
                <a:ea typeface="Times New Roman" panose="02020603050405020304" pitchFamily="18" charset="0"/>
              </a:rPr>
              <a:t>Avoid strong visual patterning on millwork</a:t>
            </a:r>
          </a:p>
          <a:p>
            <a:pPr marR="0">
              <a:spcBef>
                <a:spcPts val="0"/>
              </a:spcBef>
              <a:spcAft>
                <a:spcPts val="0"/>
              </a:spcAft>
            </a:pPr>
            <a:r>
              <a:rPr lang="en-CA" sz="1200" b="1" dirty="0">
                <a:solidFill>
                  <a:srgbClr val="000000"/>
                </a:solidFill>
                <a:latin typeface="Tw Cen MT" panose="020B0602020104020603" pitchFamily="34" charset="0"/>
                <a:ea typeface="Times New Roman" panose="02020603050405020304" pitchFamily="18" charset="0"/>
              </a:rPr>
              <a:t>Circulation Space:</a:t>
            </a:r>
          </a:p>
          <a:p>
            <a:pPr marL="171450" indent="-171450">
              <a:buFont typeface="Arial" panose="020B0604020202020204" pitchFamily="34" charset="0"/>
              <a:buChar char="•"/>
            </a:pPr>
            <a:r>
              <a:rPr lang="en-CA" sz="1200" dirty="0">
                <a:latin typeface="Tw Cen MT" panose="020B0602020104020603" pitchFamily="34" charset="0"/>
              </a:rPr>
              <a:t>Include clear floor area of 2100mm x 2100mm. Refer to B652:23 Clause 5.10.1.</a:t>
            </a:r>
          </a:p>
        </p:txBody>
      </p:sp>
      <p:sp>
        <p:nvSpPr>
          <p:cNvPr id="4" name="TextBox 3">
            <a:extLst>
              <a:ext uri="{FF2B5EF4-FFF2-40B4-BE49-F238E27FC236}">
                <a16:creationId xmlns:a16="http://schemas.microsoft.com/office/drawing/2014/main" id="{63899E46-443E-4DAE-C3E4-0A30511BBD99}"/>
              </a:ext>
            </a:extLst>
          </p:cNvPr>
          <p:cNvSpPr txBox="1"/>
          <p:nvPr/>
        </p:nvSpPr>
        <p:spPr>
          <a:xfrm>
            <a:off x="8638794" y="5557419"/>
            <a:ext cx="2974004" cy="600164"/>
          </a:xfrm>
          <a:prstGeom prst="rect">
            <a:avLst/>
          </a:prstGeom>
          <a:noFill/>
        </p:spPr>
        <p:txBody>
          <a:bodyPr wrap="square">
            <a:spAutoFit/>
          </a:bodyPr>
          <a:lstStyle/>
          <a:p>
            <a:pPr marR="179388" algn="r" eaLnBrk="0" fontAlgn="base" hangingPunct="0">
              <a:spcBef>
                <a:spcPct val="0"/>
              </a:spcBef>
              <a:spcAft>
                <a:spcPts val="800"/>
              </a:spcAft>
            </a:pPr>
            <a:r>
              <a:rPr lang="en-US" altLang="en-US" sz="1100" b="1" dirty="0">
                <a:solidFill>
                  <a:srgbClr val="000000"/>
                </a:solidFill>
                <a:latin typeface="Tw Cen MT" panose="020B0602020104020603" pitchFamily="34" charset="0"/>
              </a:rPr>
              <a:t>Please refer to </a:t>
            </a:r>
            <a:r>
              <a:rPr lang="en-US" altLang="en-US" sz="1100" b="1" dirty="0">
                <a:solidFill>
                  <a:srgbClr val="000000"/>
                </a:solidFill>
                <a:latin typeface="Tw Cen MT" panose="020B0602020104020603" pitchFamily="34" charset="0"/>
                <a:hlinkClick r:id="rId3"/>
              </a:rPr>
              <a:t>CSA/ASC B652:23 Accessible Dwellings </a:t>
            </a:r>
            <a:r>
              <a:rPr lang="en-CA" altLang="en-US" sz="1100" b="1" dirty="0">
                <a:solidFill>
                  <a:srgbClr val="000000"/>
                </a:solidFill>
                <a:latin typeface="Tw Cen MT" panose="020B0602020104020603" pitchFamily="34" charset="0"/>
              </a:rPr>
              <a:t>for minimum standards that should be applied to equipment areas.</a:t>
            </a:r>
          </a:p>
        </p:txBody>
      </p:sp>
      <p:pic>
        <p:nvPicPr>
          <p:cNvPr id="11" name="Graphic 10" descr="Cursor with solid fill">
            <a:extLst>
              <a:ext uri="{FF2B5EF4-FFF2-40B4-BE49-F238E27FC236}">
                <a16:creationId xmlns:a16="http://schemas.microsoft.com/office/drawing/2014/main" id="{1815F306-EF35-1F77-BAFC-7ACC5FAC88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725532" y="5815402"/>
            <a:ext cx="322891" cy="322891"/>
          </a:xfrm>
          <a:prstGeom prst="rect">
            <a:avLst/>
          </a:prstGeom>
        </p:spPr>
      </p:pic>
      <p:sp>
        <p:nvSpPr>
          <p:cNvPr id="12" name="Footer Placeholder 5">
            <a:extLst>
              <a:ext uri="{FF2B5EF4-FFF2-40B4-BE49-F238E27FC236}">
                <a16:creationId xmlns:a16="http://schemas.microsoft.com/office/drawing/2014/main" id="{AA999F15-A19F-7611-4927-2778D2B7B84B}"/>
              </a:ext>
            </a:extLst>
          </p:cNvPr>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3" name="Date Placeholder 3">
            <a:extLst>
              <a:ext uri="{FF2B5EF4-FFF2-40B4-BE49-F238E27FC236}">
                <a16:creationId xmlns:a16="http://schemas.microsoft.com/office/drawing/2014/main" id="{C97682E0-917F-F710-A02B-98E9F80BBCB0}"/>
              </a:ext>
            </a:extLst>
          </p:cNvPr>
          <p:cNvSpPr>
            <a:spLocks noGrp="1"/>
          </p:cNvSpPr>
          <p:nvPr>
            <p:ph type="dt" sz="half" idx="10"/>
          </p:nvPr>
        </p:nvSpPr>
        <p:spPr>
          <a:xfrm>
            <a:off x="857654" y="6382511"/>
            <a:ext cx="1304365" cy="365125"/>
          </a:xfrm>
        </p:spPr>
        <p:txBody>
          <a:bodyPr/>
          <a:lstStyle/>
          <a:p>
            <a:fld id="{9EAF09ED-7E62-4132-A77B-A5B06CE6282E}" type="datetime1">
              <a:rPr lang="en-US" smtClean="0"/>
              <a:t>4/12/2024</a:t>
            </a:fld>
            <a:endParaRPr lang="fr-CA" dirty="0"/>
          </a:p>
        </p:txBody>
      </p:sp>
      <p:cxnSp>
        <p:nvCxnSpPr>
          <p:cNvPr id="55" name="Connector: Elbow 54">
            <a:extLst>
              <a:ext uri="{FF2B5EF4-FFF2-40B4-BE49-F238E27FC236}">
                <a16:creationId xmlns:a16="http://schemas.microsoft.com/office/drawing/2014/main" id="{2462A568-BB23-38AA-4A35-792E92C1B40B}"/>
              </a:ext>
            </a:extLst>
          </p:cNvPr>
          <p:cNvCxnSpPr>
            <a:cxnSpLocks/>
          </p:cNvCxnSpPr>
          <p:nvPr/>
        </p:nvCxnSpPr>
        <p:spPr>
          <a:xfrm rot="5400000">
            <a:off x="7672806" y="4110924"/>
            <a:ext cx="1647912" cy="284064"/>
          </a:xfrm>
          <a:prstGeom prst="bentConnector2">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pic>
        <p:nvPicPr>
          <p:cNvPr id="7" name="Picture 6" descr="A kitchen with a white counter top&#10;&#10;Description automatically generated with medium confidence">
            <a:extLst>
              <a:ext uri="{FF2B5EF4-FFF2-40B4-BE49-F238E27FC236}">
                <a16:creationId xmlns:a16="http://schemas.microsoft.com/office/drawing/2014/main" id="{1459E0E4-DA41-C161-08CF-740594972C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762" t="44444" r="30914"/>
          <a:stretch/>
        </p:blipFill>
        <p:spPr>
          <a:xfrm>
            <a:off x="6223000" y="4012166"/>
            <a:ext cx="2115873" cy="1984545"/>
          </a:xfrm>
          <a:prstGeom prst="roundRect">
            <a:avLst/>
          </a:prstGeom>
          <a:ln>
            <a:solidFill>
              <a:schemeClr val="tx1"/>
            </a:solidFill>
            <a:prstDash val="sysDash"/>
          </a:ln>
        </p:spPr>
      </p:pic>
    </p:spTree>
    <p:extLst>
      <p:ext uri="{BB962C8B-B14F-4D97-AF65-F5344CB8AC3E}">
        <p14:creationId xmlns:p14="http://schemas.microsoft.com/office/powerpoint/2010/main" val="1639725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81B320-300E-4159-A42B-6C3D22C81CA1}" type="slidenum">
              <a:rPr lang="fr-CA" smtClean="0"/>
              <a:pPr/>
              <a:t>44</a:t>
            </a:fld>
            <a:endParaRPr lang="fr-CA"/>
          </a:p>
        </p:txBody>
      </p:sp>
      <p:sp>
        <p:nvSpPr>
          <p:cNvPr id="8" name="Text Placeholder 7"/>
          <p:cNvSpPr>
            <a:spLocks noGrp="1"/>
          </p:cNvSpPr>
          <p:nvPr>
            <p:ph type="body" sz="half" idx="22"/>
          </p:nvPr>
        </p:nvSpPr>
        <p:spPr>
          <a:xfrm>
            <a:off x="838200" y="0"/>
            <a:ext cx="2999677" cy="950259"/>
          </a:xfrm>
          <a:solidFill>
            <a:schemeClr val="bg2"/>
          </a:solidFill>
        </p:spPr>
        <p:txBody>
          <a:bodyPr>
            <a:normAutofit/>
          </a:bodyPr>
          <a:lstStyle/>
          <a:p>
            <a:pPr algn="ctr"/>
            <a:r>
              <a:rPr lang="en-US" sz="1800" dirty="0"/>
              <a:t>SUPPORT SPACE</a:t>
            </a:r>
          </a:p>
        </p:txBody>
      </p:sp>
      <p:sp>
        <p:nvSpPr>
          <p:cNvPr id="9" name="Text Placeholder 8"/>
          <p:cNvSpPr>
            <a:spLocks noGrp="1"/>
          </p:cNvSpPr>
          <p:nvPr>
            <p:ph type="body" sz="half" idx="24"/>
          </p:nvPr>
        </p:nvSpPr>
        <p:spPr>
          <a:xfrm>
            <a:off x="7210217" y="1068468"/>
            <a:ext cx="4133265" cy="5143233"/>
          </a:xfrm>
        </p:spPr>
        <p:txBody>
          <a:bodyPr>
            <a:normAutofit/>
          </a:bodyPr>
          <a:lstStyle/>
          <a:p>
            <a:r>
              <a:rPr lang="en-CA" b="1" dirty="0"/>
              <a:t>OCCUPANTS: N/A</a:t>
            </a:r>
          </a:p>
          <a:p>
            <a:r>
              <a:rPr lang="en-CA" b="1" dirty="0"/>
              <a:t>(Not included in occupancy calculation)</a:t>
            </a:r>
          </a:p>
          <a:p>
            <a:r>
              <a:rPr lang="en-CA" b="1" dirty="0"/>
              <a:t>VISUAL PRIVACY: Low </a:t>
            </a:r>
          </a:p>
          <a:p>
            <a:r>
              <a:rPr lang="en-CA" b="1" dirty="0"/>
              <a:t>ACOUSTIC PRIVACY: Low</a:t>
            </a:r>
          </a:p>
          <a:p>
            <a:r>
              <a:rPr lang="en-CA" b="1" dirty="0"/>
              <a:t>AVERAGE SIZE: 0.5m² per occupant</a:t>
            </a:r>
          </a:p>
          <a:p>
            <a:r>
              <a:rPr lang="en-CA" b="1" dirty="0"/>
              <a:t>TECHNOLOGY: N/A </a:t>
            </a:r>
          </a:p>
          <a:p>
            <a:pPr>
              <a:spcBef>
                <a:spcPts val="0"/>
              </a:spcBef>
            </a:pPr>
            <a:endParaRPr lang="en-CA" b="1" dirty="0"/>
          </a:p>
          <a:p>
            <a:pPr>
              <a:spcBef>
                <a:spcPts val="0"/>
              </a:spcBef>
            </a:pPr>
            <a:r>
              <a:rPr lang="en-CA" b="1" dirty="0"/>
              <a:t>MECHANICAL: </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b="1" dirty="0"/>
          </a:p>
          <a:p>
            <a:pPr>
              <a:spcBef>
                <a:spcPts val="0"/>
              </a:spcBef>
            </a:pPr>
            <a:r>
              <a:rPr lang="en-CA" b="1" dirty="0"/>
              <a:t>INTERIOR ARCHITECTURE: </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b="1" dirty="0"/>
          </a:p>
        </p:txBody>
      </p:sp>
      <p:sp>
        <p:nvSpPr>
          <p:cNvPr id="10" name="Text Placeholder 9"/>
          <p:cNvSpPr>
            <a:spLocks noGrp="1"/>
          </p:cNvSpPr>
          <p:nvPr>
            <p:ph type="body" sz="half" idx="23"/>
          </p:nvPr>
        </p:nvSpPr>
        <p:spPr>
          <a:xfrm>
            <a:off x="3962401" y="-13370"/>
            <a:ext cx="7389812" cy="967271"/>
          </a:xfrm>
          <a:solidFill>
            <a:schemeClr val="bg2">
              <a:alpha val="50196"/>
            </a:schemeClr>
          </a:solidFill>
        </p:spPr>
        <p:txBody>
          <a:bodyPr>
            <a:normAutofit/>
          </a:bodyPr>
          <a:lstStyle/>
          <a:p>
            <a:r>
              <a:rPr lang="en-US" sz="2400" dirty="0"/>
              <a:t>PERSONAL STORAGE AREA</a:t>
            </a:r>
          </a:p>
        </p:txBody>
      </p:sp>
      <p:sp>
        <p:nvSpPr>
          <p:cNvPr id="11" name="Text Box 2"/>
          <p:cNvSpPr txBox="1">
            <a:spLocks noChangeArrowheads="1"/>
          </p:cNvSpPr>
          <p:nvPr/>
        </p:nvSpPr>
        <p:spPr bwMode="auto">
          <a:xfrm>
            <a:off x="774001" y="3327841"/>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EXAMPLE: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pic>
        <p:nvPicPr>
          <p:cNvPr id="16" name="Picture 2" descr="image">
            <a:extLst>
              <a:ext uri="{FF2B5EF4-FFF2-40B4-BE49-F238E27FC236}">
                <a16:creationId xmlns:a16="http://schemas.microsoft.com/office/drawing/2014/main" id="{D2C24165-F487-68D1-4C7B-F67227C9D4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66" r="1211"/>
          <a:stretch/>
        </p:blipFill>
        <p:spPr bwMode="auto">
          <a:xfrm>
            <a:off x="838200" y="3668733"/>
            <a:ext cx="3994083" cy="2518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creenshot, house, scale model, LEGO&#10;&#10;Description automatically generated">
            <a:extLst>
              <a:ext uri="{FF2B5EF4-FFF2-40B4-BE49-F238E27FC236}">
                <a16:creationId xmlns:a16="http://schemas.microsoft.com/office/drawing/2014/main" id="{1408F9D0-E2F1-C106-48BC-333AD7E1E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410539" y="3709073"/>
            <a:ext cx="3357308" cy="1937245"/>
          </a:xfrm>
          <a:prstGeom prst="rect">
            <a:avLst/>
          </a:prstGeom>
        </p:spPr>
      </p:pic>
      <p:sp>
        <p:nvSpPr>
          <p:cNvPr id="2" name="Text Placeholder 2">
            <a:extLst>
              <a:ext uri="{FF2B5EF4-FFF2-40B4-BE49-F238E27FC236}">
                <a16:creationId xmlns:a16="http://schemas.microsoft.com/office/drawing/2014/main" id="{9B15E19E-905C-3860-B9F3-9FAB31128A35}"/>
              </a:ext>
            </a:extLst>
          </p:cNvPr>
          <p:cNvSpPr txBox="1">
            <a:spLocks/>
          </p:cNvSpPr>
          <p:nvPr/>
        </p:nvSpPr>
        <p:spPr>
          <a:xfrm>
            <a:off x="829778" y="1059837"/>
            <a:ext cx="6265245" cy="2214450"/>
          </a:xfrm>
          <a:prstGeom prst="rect">
            <a:avLst/>
          </a:prstGeom>
          <a:solidFill>
            <a:schemeClr val="bg2"/>
          </a:solidFill>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Tw Cen MT" panose="020B06020201040206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w Cen MT" panose="020B06020201040206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w Cen MT" panose="020B06020201040206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w Cen MT" panose="020B06020201040206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CA" b="1" dirty="0"/>
              <a:t>DESIGN: </a:t>
            </a:r>
          </a:p>
          <a:p>
            <a:r>
              <a:rPr kumimoji="0" lang="en-CA" sz="1200" b="0" i="0" u="none" strike="noStrike" kern="1200" cap="none" spc="0" normalizeH="0" baseline="0" noProof="0" dirty="0">
                <a:ln>
                  <a:noFill/>
                </a:ln>
                <a:effectLst/>
                <a:uLnTx/>
                <a:uFillTx/>
                <a:latin typeface="Tw Cen MT"/>
                <a:ea typeface="+mn-ea"/>
                <a:cs typeface="+mn-cs"/>
              </a:rPr>
              <a:t>Organisations have the flexibility to explore a locker strategy to suit their operational needs</a:t>
            </a:r>
            <a:r>
              <a:rPr kumimoji="0" lang="en-CA" sz="1200" b="1" i="0" u="none" strike="noStrike" kern="1200" cap="none" spc="0" normalizeH="0" baseline="0" noProof="0" dirty="0">
                <a:ln>
                  <a:noFill/>
                </a:ln>
                <a:effectLst/>
                <a:uLnTx/>
                <a:uFillTx/>
                <a:latin typeface="Tw Cen MT"/>
                <a:ea typeface="+mn-ea"/>
                <a:cs typeface="+mn-cs"/>
              </a:rPr>
              <a:t>, </a:t>
            </a:r>
            <a:r>
              <a:rPr kumimoji="0" lang="en-CA" sz="1200" b="0" i="0" u="none" strike="noStrike" kern="1200" cap="none" spc="0" normalizeH="0" baseline="0" noProof="0" dirty="0">
                <a:ln>
                  <a:noFill/>
                </a:ln>
                <a:effectLst/>
                <a:uLnTx/>
                <a:uFillTx/>
                <a:latin typeface="Tw Cen MT"/>
                <a:ea typeface="+mn-ea"/>
                <a:cs typeface="+mn-cs"/>
              </a:rPr>
              <a:t>however they must not exceed the </a:t>
            </a:r>
            <a:r>
              <a:rPr lang="en-CA" b="1" u="sng" dirty="0">
                <a:latin typeface="Tw Cen MT"/>
              </a:rPr>
              <a:t>locker area calculation </a:t>
            </a:r>
            <a:r>
              <a:rPr kumimoji="0" lang="en-CA" sz="1200" b="0" i="0" u="none" strike="noStrike" kern="1200" cap="none" spc="0" normalizeH="0" baseline="0" noProof="0" dirty="0">
                <a:ln>
                  <a:noFill/>
                </a:ln>
                <a:effectLst/>
                <a:uLnTx/>
                <a:uFillTx/>
                <a:latin typeface="Tw Cen MT"/>
                <a:ea typeface="+mn-ea"/>
                <a:cs typeface="+mn-cs"/>
              </a:rPr>
              <a:t>AND </a:t>
            </a:r>
            <a:r>
              <a:rPr kumimoji="0" lang="en-CA" sz="1200" b="1" i="0" u="sng" strike="noStrike" kern="1200" cap="none" spc="0" normalizeH="0" baseline="0" noProof="0" dirty="0">
                <a:ln>
                  <a:noFill/>
                </a:ln>
                <a:effectLst/>
                <a:uLnTx/>
                <a:uFillTx/>
                <a:latin typeface="Tw Cen MT"/>
                <a:ea typeface="+mn-ea"/>
                <a:cs typeface="+mn-cs"/>
              </a:rPr>
              <a:t>maximum quantity</a:t>
            </a:r>
            <a:r>
              <a:rPr kumimoji="0" lang="en-CA" sz="1200" b="0" i="0" u="sng" strike="noStrike" kern="1200" cap="none" spc="0" normalizeH="0" baseline="0" noProof="0" dirty="0">
                <a:ln>
                  <a:noFill/>
                </a:ln>
                <a:effectLst/>
                <a:uLnTx/>
                <a:uFillTx/>
                <a:latin typeface="Tw Cen MT"/>
                <a:ea typeface="+mn-ea"/>
                <a:cs typeface="+mn-cs"/>
              </a:rPr>
              <a:t> </a:t>
            </a:r>
            <a:r>
              <a:rPr kumimoji="0" lang="en-CA" sz="1200" b="1" i="0" u="sng" strike="noStrike" kern="1200" cap="none" spc="0" normalizeH="0" baseline="0" noProof="0" dirty="0">
                <a:ln>
                  <a:noFill/>
                </a:ln>
                <a:effectLst/>
                <a:uLnTx/>
                <a:uFillTx/>
                <a:latin typeface="Tw Cen MT"/>
                <a:ea typeface="+mn-ea"/>
                <a:cs typeface="+mn-cs"/>
              </a:rPr>
              <a:t>of locker units</a:t>
            </a:r>
            <a:r>
              <a:rPr kumimoji="0" lang="en-CA" sz="1200" b="0" i="0" u="none" strike="noStrike" kern="1200" cap="none" spc="0" normalizeH="0" baseline="0" noProof="0" dirty="0">
                <a:ln>
                  <a:noFill/>
                </a:ln>
                <a:effectLst/>
                <a:uLnTx/>
                <a:uFillTx/>
                <a:latin typeface="Tw Cen MT"/>
                <a:ea typeface="+mn-ea"/>
                <a:cs typeface="+mn-cs"/>
              </a:rPr>
              <a:t>, as described below: </a:t>
            </a:r>
            <a:endParaRPr kumimoji="0" lang="en-CA" sz="1200" b="0" i="0" u="none" strike="noStrike" kern="1200" cap="none" spc="0" normalizeH="0" baseline="0" noProof="0" dirty="0">
              <a:ln>
                <a:noFill/>
              </a:ln>
              <a:effectLst/>
              <a:uLnTx/>
              <a:uFillTx/>
              <a:latin typeface="Tw Cen MT" panose="020B0602020104020603" pitchFamily="34" charset="0"/>
              <a:ea typeface="+mn-ea"/>
              <a:cs typeface="+mn-cs"/>
            </a:endParaRPr>
          </a:p>
          <a:p>
            <a:pPr marL="171450" indent="-171450">
              <a:spcBef>
                <a:spcPts val="0"/>
              </a:spcBef>
              <a:buFont typeface="Arial" panose="020B0604020202020204" pitchFamily="34" charset="0"/>
              <a:buChar char="•"/>
            </a:pPr>
            <a:endParaRPr lang="en-CA" dirty="0"/>
          </a:p>
          <a:p>
            <a:pPr>
              <a:spcBef>
                <a:spcPts val="0"/>
              </a:spcBef>
            </a:pPr>
            <a:r>
              <a:rPr lang="en-CA" b="1" dirty="0"/>
              <a:t>Locker Area Calculation:</a:t>
            </a:r>
          </a:p>
          <a:p>
            <a:pPr marL="171450" indent="-171450">
              <a:spcBef>
                <a:spcPts val="0"/>
              </a:spcBef>
              <a:buFont typeface="Arial" panose="020B0604020202020204" pitchFamily="34" charset="0"/>
              <a:buChar char="•"/>
            </a:pPr>
            <a:r>
              <a:rPr lang="en-CA" dirty="0"/>
              <a:t>The Maximum Locker Area = 0.5 </a:t>
            </a:r>
            <a:r>
              <a:rPr lang="en-CA" dirty="0" err="1"/>
              <a:t>sq.m</a:t>
            </a:r>
            <a:r>
              <a:rPr lang="en-CA" dirty="0"/>
              <a:t>. (per target occupant) x Number of targeted occupants. </a:t>
            </a:r>
          </a:p>
          <a:p>
            <a:pPr marL="171450" indent="-171450">
              <a:spcBef>
                <a:spcPts val="0"/>
              </a:spcBef>
              <a:buFont typeface="Arial" panose="020B0604020202020204" pitchFamily="34" charset="0"/>
              <a:buChar char="•"/>
            </a:pPr>
            <a:r>
              <a:rPr lang="en-CA" dirty="0"/>
              <a:t>This area includes locker units, accessible benches, shared storage (like coat closets and boot storage), and clearance/circulation.</a:t>
            </a:r>
          </a:p>
          <a:p>
            <a:pPr>
              <a:spcBef>
                <a:spcPts val="0"/>
              </a:spcBef>
            </a:pPr>
            <a:endParaRPr lang="en-CA" dirty="0"/>
          </a:p>
          <a:p>
            <a:pPr>
              <a:spcBef>
                <a:spcPts val="0"/>
              </a:spcBef>
            </a:pPr>
            <a:r>
              <a:rPr lang="en-CA" b="1" dirty="0"/>
              <a:t>Maximum Quantity of Locker Units:</a:t>
            </a:r>
          </a:p>
          <a:p>
            <a:pPr marL="171450" indent="-171450">
              <a:spcBef>
                <a:spcPts val="0"/>
              </a:spcBef>
              <a:buFont typeface="Arial" panose="020B0604020202020204" pitchFamily="34" charset="0"/>
              <a:buChar char="•"/>
            </a:pPr>
            <a:r>
              <a:rPr lang="en-CA" dirty="0"/>
              <a:t>The total number of locker units must not exceed the target occupancy.</a:t>
            </a:r>
          </a:p>
          <a:p>
            <a:pPr marL="171450" indent="-171450">
              <a:spcBef>
                <a:spcPts val="0"/>
              </a:spcBef>
              <a:buFont typeface="Arial" panose="020B0604020202020204" pitchFamily="34" charset="0"/>
              <a:buChar char="•"/>
            </a:pPr>
            <a:r>
              <a:rPr lang="en-CA" dirty="0"/>
              <a:t>Locker Units: A singular locker unit that may be divided up as a single height (full height), double height (half height), or a multi-unit cubby (3-5 high). </a:t>
            </a:r>
          </a:p>
          <a:p>
            <a:pPr marL="171450" indent="-171450">
              <a:spcBef>
                <a:spcPts val="0"/>
              </a:spcBef>
              <a:buFont typeface="Arial" panose="020B0604020202020204" pitchFamily="34" charset="0"/>
              <a:buChar char="•"/>
            </a:pPr>
            <a:r>
              <a:rPr lang="en-CA" dirty="0"/>
              <a:t>Avoid over-occupying the space and comply with local building codes.</a:t>
            </a:r>
          </a:p>
          <a:p>
            <a:pPr marL="171450" indent="-171450">
              <a:spcBef>
                <a:spcPts val="0"/>
              </a:spcBef>
              <a:buFont typeface="Arial" panose="020B0604020202020204" pitchFamily="34" charset="0"/>
              <a:buChar char="•"/>
            </a:pPr>
            <a:endParaRPr lang="en-CA" dirty="0"/>
          </a:p>
          <a:p>
            <a:pPr>
              <a:spcBef>
                <a:spcPts val="0"/>
              </a:spcBef>
            </a:pPr>
            <a:r>
              <a:rPr lang="en-CA" dirty="0"/>
              <a:t>Refer to the </a:t>
            </a:r>
            <a:r>
              <a:rPr lang="en-CA" dirty="0" err="1">
                <a:hlinkClick r:id="rId5"/>
              </a:rPr>
              <a:t>GCworkplace</a:t>
            </a:r>
            <a:r>
              <a:rPr lang="en-CA" dirty="0">
                <a:hlinkClick r:id="rId5"/>
              </a:rPr>
              <a:t> Design Guide </a:t>
            </a:r>
            <a:r>
              <a:rPr lang="en-CA" dirty="0"/>
              <a:t>for planning strategies and best practises.</a:t>
            </a:r>
          </a:p>
          <a:p>
            <a:pPr marL="171450" indent="-171450">
              <a:spcBef>
                <a:spcPts val="0"/>
              </a:spcBef>
              <a:buFont typeface="Arial" panose="020B0604020202020204" pitchFamily="34" charset="0"/>
              <a:buChar char="•"/>
            </a:pPr>
            <a:endParaRPr lang="en-CA" dirty="0"/>
          </a:p>
          <a:p>
            <a:pPr marL="171450" indent="-171450">
              <a:spcBef>
                <a:spcPts val="0"/>
              </a:spcBef>
              <a:buFont typeface="Arial" panose="020B0604020202020204" pitchFamily="34" charset="0"/>
              <a:buChar char="•"/>
            </a:pPr>
            <a:endParaRPr lang="en-CA" dirty="0"/>
          </a:p>
        </p:txBody>
      </p:sp>
      <p:sp>
        <p:nvSpPr>
          <p:cNvPr id="3" name="Date Placeholder 3">
            <a:extLst>
              <a:ext uri="{FF2B5EF4-FFF2-40B4-BE49-F238E27FC236}">
                <a16:creationId xmlns:a16="http://schemas.microsoft.com/office/drawing/2014/main" id="{4E24F620-BC0B-DCC5-A33F-1256A514719B}"/>
              </a:ext>
            </a:extLst>
          </p:cNvPr>
          <p:cNvSpPr>
            <a:spLocks noGrp="1"/>
          </p:cNvSpPr>
          <p:nvPr>
            <p:ph type="dt" sz="half" idx="10"/>
          </p:nvPr>
        </p:nvSpPr>
        <p:spPr>
          <a:xfrm>
            <a:off x="857654" y="6382511"/>
            <a:ext cx="1304365" cy="365125"/>
          </a:xfrm>
        </p:spPr>
        <p:txBody>
          <a:bodyPr/>
          <a:lstStyle/>
          <a:p>
            <a:fld id="{2DE1C63D-91F1-4EE2-87E5-AE1A0CCF44FD}" type="datetime1">
              <a:rPr lang="en-US" smtClean="0"/>
              <a:t>4/12/2024</a:t>
            </a:fld>
            <a:endParaRPr lang="fr-CA" dirty="0"/>
          </a:p>
        </p:txBody>
      </p:sp>
    </p:spTree>
    <p:extLst>
      <p:ext uri="{BB962C8B-B14F-4D97-AF65-F5344CB8AC3E}">
        <p14:creationId xmlns:p14="http://schemas.microsoft.com/office/powerpoint/2010/main" val="1077433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16948"/>
            <a:ext cx="6342246" cy="3001874"/>
          </a:xfrm>
        </p:spPr>
        <p:txBody>
          <a:bodyPr>
            <a:normAutofit fontScale="85000" lnSpcReduction="20000"/>
          </a:bodyPr>
          <a:lstStyle/>
          <a:p>
            <a:pPr marL="0" indent="0">
              <a:spcBef>
                <a:spcPts val="0"/>
              </a:spcBef>
              <a:buNone/>
            </a:pPr>
            <a:r>
              <a:rPr lang="en-CA" b="1" dirty="0"/>
              <a:t>ACCESSIBILITY:</a:t>
            </a:r>
            <a:endParaRPr lang="en-CA" dirty="0">
              <a:latin typeface="Tw Cen MT"/>
            </a:endParaRPr>
          </a:p>
          <a:p>
            <a:pPr marL="0" indent="0">
              <a:spcBef>
                <a:spcPts val="0"/>
              </a:spcBef>
              <a:buNone/>
            </a:pPr>
            <a:r>
              <a:rPr lang="en-CA" b="1" dirty="0">
                <a:latin typeface="Tw Cen MT"/>
              </a:rPr>
              <a:t>Lockers</a:t>
            </a:r>
          </a:p>
          <a:p>
            <a:pPr>
              <a:spcBef>
                <a:spcPts val="0"/>
              </a:spcBef>
            </a:pPr>
            <a:r>
              <a:rPr lang="en-CA" dirty="0">
                <a:latin typeface="Tw Cen MT"/>
              </a:rPr>
              <a:t>Provide a variety of locker sizes at an accessible height (reach range between 400mm and 1100mm AFF) </a:t>
            </a:r>
          </a:p>
          <a:p>
            <a:pPr>
              <a:spcBef>
                <a:spcPts val="0"/>
              </a:spcBef>
            </a:pPr>
            <a:r>
              <a:rPr lang="en-CA" dirty="0">
                <a:latin typeface="Tw Cen MT"/>
              </a:rPr>
              <a:t>An adjustable shelf provides flexibility in a full height locker;</a:t>
            </a:r>
          </a:p>
          <a:p>
            <a:pPr>
              <a:spcBef>
                <a:spcPts val="0"/>
              </a:spcBef>
            </a:pPr>
            <a:r>
              <a:rPr lang="en-CA" dirty="0">
                <a:latin typeface="Tw Cen MT"/>
              </a:rPr>
              <a:t>Hanging rod to be max height of 1100mm AFF. Recommend including hooks at different heights on the sides of the locker for closer reach;</a:t>
            </a:r>
          </a:p>
          <a:p>
            <a:pPr>
              <a:spcBef>
                <a:spcPts val="0"/>
              </a:spcBef>
            </a:pPr>
            <a:r>
              <a:rPr lang="en-CA" dirty="0">
                <a:latin typeface="Tw Cen MT"/>
              </a:rPr>
              <a:t>Consider including air grill in lockers for ventilation </a:t>
            </a:r>
          </a:p>
          <a:p>
            <a:pPr>
              <a:spcBef>
                <a:spcPts val="0"/>
              </a:spcBef>
            </a:pPr>
            <a:r>
              <a:rPr lang="en-CA" dirty="0">
                <a:latin typeface="Tw Cen MT"/>
              </a:rPr>
              <a:t>Locks and handles to comply with CSA/ASC B651:23 Clause 4.3; also consider the size and contrast of the numbers and buttons on digital locks. If they are too small they can be difficult to see and use.</a:t>
            </a:r>
          </a:p>
          <a:p>
            <a:pPr>
              <a:spcBef>
                <a:spcPts val="0"/>
              </a:spcBef>
            </a:pPr>
            <a:r>
              <a:rPr lang="en-CA" dirty="0">
                <a:latin typeface="Tw Cen MT"/>
              </a:rPr>
              <a:t>Number signage: consistently located, 50mm high characters which contrast with their background</a:t>
            </a:r>
          </a:p>
          <a:p>
            <a:pPr>
              <a:spcBef>
                <a:spcPts val="0"/>
              </a:spcBef>
            </a:pPr>
            <a:r>
              <a:rPr lang="en-CA" dirty="0">
                <a:latin typeface="Tw Cen MT"/>
              </a:rPr>
              <a:t>Include identifying features, in addition to numbers, to aid in recognition of lockers. i.e. color codes or symbols recognition.</a:t>
            </a:r>
          </a:p>
          <a:p>
            <a:pPr marL="0" indent="0">
              <a:spcBef>
                <a:spcPts val="0"/>
              </a:spcBef>
              <a:buNone/>
            </a:pPr>
            <a:endParaRPr lang="en-CA" dirty="0">
              <a:latin typeface="Tw Cen MT"/>
            </a:endParaRPr>
          </a:p>
          <a:p>
            <a:pPr marL="0" indent="0">
              <a:spcBef>
                <a:spcPts val="0"/>
              </a:spcBef>
              <a:buNone/>
            </a:pPr>
            <a:r>
              <a:rPr lang="en-CA" b="1" dirty="0">
                <a:latin typeface="Tw Cen MT"/>
              </a:rPr>
              <a:t>Other</a:t>
            </a:r>
          </a:p>
          <a:p>
            <a:pPr>
              <a:spcBef>
                <a:spcPts val="0"/>
              </a:spcBef>
            </a:pPr>
            <a:r>
              <a:rPr lang="en-CA" dirty="0">
                <a:latin typeface="Tw Cen MT"/>
              </a:rPr>
              <a:t>Provide sufficient maneuvering space around the lockers for easy access;</a:t>
            </a:r>
          </a:p>
          <a:p>
            <a:pPr>
              <a:spcBef>
                <a:spcPts val="0"/>
              </a:spcBef>
            </a:pPr>
            <a:r>
              <a:rPr lang="en-CA" dirty="0">
                <a:latin typeface="Tw Cen MT"/>
              </a:rPr>
              <a:t>Avoid dead end corridors;</a:t>
            </a:r>
          </a:p>
          <a:p>
            <a:pPr>
              <a:spcBef>
                <a:spcPts val="0"/>
              </a:spcBef>
            </a:pPr>
            <a:r>
              <a:rPr lang="en-CA" dirty="0">
                <a:latin typeface="Tw Cen MT"/>
              </a:rPr>
              <a:t>Provide seating near lockers. At least one option should be equipped with arms and a backrest. If more, provide variety of seating options.</a:t>
            </a:r>
          </a:p>
          <a:p>
            <a:pPr>
              <a:spcBef>
                <a:spcPts val="0"/>
              </a:spcBef>
            </a:pPr>
            <a:r>
              <a:rPr lang="en-CA" dirty="0">
                <a:latin typeface="Tw Cen MT"/>
              </a:rPr>
              <a:t>Ensure accessible coat closet is provided which complies with CSA/ASC B652:23 Accessible Dwellings, Clause 5.13.</a:t>
            </a:r>
          </a:p>
          <a:p>
            <a:pPr>
              <a:spcBef>
                <a:spcPts val="0"/>
              </a:spcBef>
            </a:pPr>
            <a:r>
              <a:rPr lang="en-CA" dirty="0">
                <a:latin typeface="Tw Cen MT"/>
              </a:rPr>
              <a:t>Refer to pages 5 &amp; 6 for general accessibility information that may apply.</a:t>
            </a:r>
          </a:p>
          <a:p>
            <a:pPr>
              <a:spcBef>
                <a:spcPts val="0"/>
              </a:spcBef>
            </a:pPr>
            <a:endParaRPr lang="en-CA" dirty="0">
              <a:highlight>
                <a:srgbClr val="FFFF00"/>
              </a:highlight>
              <a:latin typeface="Tw Cen MT"/>
            </a:endParaRPr>
          </a:p>
          <a:p>
            <a:pPr marL="0" indent="0">
              <a:spcBef>
                <a:spcPts val="0"/>
              </a:spcBef>
              <a:buNone/>
            </a:pPr>
            <a:endParaRPr lang="en-CA" b="1" dirty="0"/>
          </a:p>
          <a:p>
            <a:pPr marL="0" indent="0">
              <a:spcBef>
                <a:spcPts val="0"/>
              </a:spcBef>
              <a:buNone/>
            </a:pPr>
            <a:r>
              <a:rPr lang="en-CA" b="1" dirty="0"/>
              <a:t>INTERIOR ARCHITECTURE:</a:t>
            </a:r>
          </a:p>
          <a:p>
            <a:pPr marL="171450" indent="-171450">
              <a:spcBef>
                <a:spcPts val="0"/>
              </a:spcBef>
              <a:buFont typeface="Arial" panose="020B0604020202020204" pitchFamily="34" charset="0"/>
              <a:buChar char="•"/>
            </a:pPr>
            <a:r>
              <a:rPr lang="en-CA" dirty="0"/>
              <a:t>Consider interior architectural solutions for defining space and controlling sightlines and for sound absorption (i.e. wall hung, suspended panels or other room dividers) to help separate locker areas from other zones or </a:t>
            </a:r>
            <a:r>
              <a:rPr lang="en-CA" dirty="0" err="1"/>
              <a:t>workpoints</a:t>
            </a:r>
            <a:r>
              <a:rPr lang="en-CA" dirty="0"/>
              <a:t>.</a:t>
            </a:r>
            <a:endParaRPr lang="en-US" dirty="0"/>
          </a:p>
          <a:p>
            <a:pPr marL="171450" indent="-171450">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45</a:t>
            </a:fld>
            <a:endParaRPr lang="fr-CA" dirty="0"/>
          </a:p>
        </p:txBody>
      </p:sp>
      <p:sp>
        <p:nvSpPr>
          <p:cNvPr id="6" name="Text Placeholder 5"/>
          <p:cNvSpPr>
            <a:spLocks noGrp="1"/>
          </p:cNvSpPr>
          <p:nvPr>
            <p:ph type="body" sz="half" idx="22"/>
          </p:nvPr>
        </p:nvSpPr>
        <p:spPr>
          <a:xfrm>
            <a:off x="838200" y="-1"/>
            <a:ext cx="2975919" cy="950259"/>
          </a:xfrm>
          <a:solidFill>
            <a:schemeClr val="bg2"/>
          </a:solidFill>
        </p:spPr>
        <p:txBody>
          <a:bodyPr>
            <a:normAutofit/>
          </a:bodyPr>
          <a:lstStyle/>
          <a:p>
            <a:pPr algn="ctr"/>
            <a:r>
              <a:rPr lang="en-US" sz="1800" dirty="0"/>
              <a:t>SUPPORT SPACE</a:t>
            </a:r>
          </a:p>
        </p:txBody>
      </p:sp>
      <p:sp>
        <p:nvSpPr>
          <p:cNvPr id="7" name="Text Placeholder 6"/>
          <p:cNvSpPr>
            <a:spLocks noGrp="1"/>
          </p:cNvSpPr>
          <p:nvPr>
            <p:ph type="body" sz="half" idx="23"/>
          </p:nvPr>
        </p:nvSpPr>
        <p:spPr>
          <a:xfrm>
            <a:off x="3937687" y="0"/>
            <a:ext cx="7414526" cy="953901"/>
          </a:xfrm>
          <a:solidFill>
            <a:schemeClr val="bg2">
              <a:alpha val="50196"/>
            </a:schemeClr>
          </a:solidFill>
        </p:spPr>
        <p:txBody>
          <a:bodyPr>
            <a:normAutofit/>
          </a:bodyPr>
          <a:lstStyle/>
          <a:p>
            <a:r>
              <a:rPr lang="en-US" sz="2400" dirty="0"/>
              <a:t>PERSONAL STORAGE AREA (continued)</a:t>
            </a:r>
          </a:p>
        </p:txBody>
      </p:sp>
      <p:sp>
        <p:nvSpPr>
          <p:cNvPr id="1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7" name="Text Box 2"/>
          <p:cNvSpPr txBox="1">
            <a:spLocks noChangeArrowheads="1"/>
          </p:cNvSpPr>
          <p:nvPr/>
        </p:nvSpPr>
        <p:spPr bwMode="auto">
          <a:xfrm>
            <a:off x="750243" y="4155542"/>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LOCKER UNIT TYPE EXAMPLES: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p:cNvSpPr txBox="1"/>
          <p:nvPr/>
        </p:nvSpPr>
        <p:spPr>
          <a:xfrm>
            <a:off x="7392464" y="1158663"/>
            <a:ext cx="4064458" cy="3046988"/>
          </a:xfrm>
          <a:prstGeom prst="rect">
            <a:avLst/>
          </a:prstGeom>
          <a:noFill/>
        </p:spPr>
        <p:txBody>
          <a:bodyPr wrap="square" rtlCol="0">
            <a:spAutoFit/>
          </a:bodyPr>
          <a:lstStyle/>
          <a:p>
            <a:r>
              <a:rPr lang="fr-CA" sz="1200" dirty="0">
                <a:latin typeface="Tw Cen MT" panose="020B0602020104020603" pitchFamily="34" charset="0"/>
              </a:rPr>
              <a:t>LOCKER OPTION EXAMPLES: </a:t>
            </a:r>
          </a:p>
          <a:p>
            <a:r>
              <a:rPr lang="fr-CA" sz="1200" dirty="0">
                <a:latin typeface="Tw Cen MT" panose="020B0602020104020603" pitchFamily="34" charset="0"/>
              </a:rPr>
              <a:t>(VARIES BY PRODUCT)</a:t>
            </a:r>
          </a:p>
          <a:p>
            <a:endParaRPr lang="fr-CA" sz="1200" dirty="0">
              <a:latin typeface="Tw Cen MT" panose="020B0602020104020603" pitchFamily="34" charset="0"/>
            </a:endParaRPr>
          </a:p>
          <a:p>
            <a:endParaRPr lang="fr-CA" sz="1200" dirty="0">
              <a:latin typeface="Tw Cen MT" panose="020B0602020104020603" pitchFamily="34" charset="0"/>
            </a:endParaRPr>
          </a:p>
          <a:p>
            <a:endParaRPr lang="fr-CA" sz="1200" dirty="0">
              <a:latin typeface="Tw Cen MT" panose="020B0602020104020603" pitchFamily="34" charset="0"/>
            </a:endParaRPr>
          </a:p>
          <a:p>
            <a:endParaRPr lang="fr-CA" sz="1200" dirty="0">
              <a:latin typeface="Tw Cen MT" panose="020B0602020104020603" pitchFamily="34" charset="0"/>
            </a:endParaRPr>
          </a:p>
          <a:p>
            <a:endParaRPr lang="fr-CA" sz="1200" dirty="0">
              <a:latin typeface="Tw Cen MT" panose="020B0602020104020603" pitchFamily="34" charset="0"/>
            </a:endParaRPr>
          </a:p>
          <a:p>
            <a:pPr marL="285750" indent="-285750">
              <a:buFont typeface="Arial" panose="020B0604020202020204" pitchFamily="34" charset="0"/>
              <a:buChar char="•"/>
            </a:pPr>
            <a:r>
              <a:rPr lang="fr-CA" sz="1200" dirty="0">
                <a:latin typeface="Tw Cen MT" panose="020B0602020104020603" pitchFamily="34" charset="0"/>
              </a:rPr>
              <a:t>Coat Rod</a:t>
            </a:r>
          </a:p>
          <a:p>
            <a:pPr marL="285750" indent="-285750">
              <a:buFont typeface="Arial" panose="020B0604020202020204" pitchFamily="34" charset="0"/>
              <a:buChar char="•"/>
            </a:pPr>
            <a:r>
              <a:rPr lang="fr-CA" sz="1200" dirty="0" err="1">
                <a:latin typeface="Tw Cen MT" panose="020B0602020104020603" pitchFamily="34" charset="0"/>
              </a:rPr>
              <a:t>Removable</a:t>
            </a:r>
            <a:r>
              <a:rPr lang="fr-CA" sz="1200" dirty="0">
                <a:latin typeface="Tw Cen MT" panose="020B0602020104020603" pitchFamily="34" charset="0"/>
              </a:rPr>
              <a:t> Coat </a:t>
            </a:r>
            <a:r>
              <a:rPr lang="fr-CA" sz="1200" dirty="0" err="1">
                <a:latin typeface="Tw Cen MT" panose="020B0602020104020603" pitchFamily="34" charset="0"/>
              </a:rPr>
              <a:t>Hangers</a:t>
            </a:r>
            <a:r>
              <a:rPr lang="fr-CA" sz="1200" dirty="0">
                <a:latin typeface="Tw Cen MT" panose="020B0602020104020603" pitchFamily="34" charset="0"/>
              </a:rPr>
              <a:t> </a:t>
            </a:r>
          </a:p>
          <a:p>
            <a:pPr marL="285750" indent="-285750">
              <a:buFont typeface="Arial" panose="020B0604020202020204" pitchFamily="34" charset="0"/>
              <a:buChar char="•"/>
            </a:pPr>
            <a:r>
              <a:rPr lang="fr-CA" sz="1200" dirty="0">
                <a:latin typeface="Tw Cen MT" panose="020B0602020104020603" pitchFamily="34" charset="0"/>
              </a:rPr>
              <a:t>Boot </a:t>
            </a:r>
            <a:r>
              <a:rPr lang="fr-CA" sz="1200" dirty="0" err="1">
                <a:latin typeface="Tw Cen MT" panose="020B0602020104020603" pitchFamily="34" charset="0"/>
              </a:rPr>
              <a:t>Tray</a:t>
            </a:r>
            <a:endParaRPr lang="fr-CA" sz="1200" dirty="0">
              <a:latin typeface="Tw Cen MT" panose="020B0602020104020603" pitchFamily="34" charset="0"/>
            </a:endParaRPr>
          </a:p>
          <a:p>
            <a:pPr marL="285750" indent="-285750">
              <a:buFont typeface="Arial" panose="020B0604020202020204" pitchFamily="34" charset="0"/>
              <a:buChar char="•"/>
            </a:pPr>
            <a:r>
              <a:rPr lang="fr-CA" sz="1200" dirty="0">
                <a:latin typeface="Tw Cen MT" panose="020B0602020104020603" pitchFamily="34" charset="0"/>
              </a:rPr>
              <a:t>Boot Storage </a:t>
            </a:r>
          </a:p>
          <a:p>
            <a:pPr marL="285750" indent="-285750">
              <a:buFont typeface="Arial" panose="020B0604020202020204" pitchFamily="34" charset="0"/>
              <a:buChar char="•"/>
            </a:pPr>
            <a:r>
              <a:rPr lang="fr-CA" sz="1200" dirty="0" err="1">
                <a:latin typeface="Tw Cen MT" panose="020B0602020104020603" pitchFamily="34" charset="0"/>
              </a:rPr>
              <a:t>Shelving</a:t>
            </a:r>
            <a:endParaRPr lang="fr-CA" sz="1200" dirty="0">
              <a:latin typeface="Tw Cen MT" panose="020B0602020104020603" pitchFamily="34" charset="0"/>
            </a:endParaRPr>
          </a:p>
          <a:p>
            <a:pPr marL="285750" indent="-285750">
              <a:buFont typeface="Arial" panose="020B0604020202020204" pitchFamily="34" charset="0"/>
              <a:buChar char="•"/>
            </a:pPr>
            <a:r>
              <a:rPr lang="fr-CA" sz="1200" dirty="0" err="1">
                <a:latin typeface="Tw Cen MT" panose="020B0602020104020603" pitchFamily="34" charset="0"/>
              </a:rPr>
              <a:t>Hooks</a:t>
            </a:r>
            <a:endParaRPr lang="fr-CA" sz="1200" dirty="0">
              <a:latin typeface="Tw Cen MT" panose="020B0602020104020603" pitchFamily="34" charset="0"/>
            </a:endParaRPr>
          </a:p>
          <a:p>
            <a:pPr marL="285750" indent="-285750">
              <a:buFont typeface="Arial" panose="020B0604020202020204" pitchFamily="34" charset="0"/>
              <a:buChar char="•"/>
            </a:pPr>
            <a:r>
              <a:rPr lang="fr-CA" sz="1200" dirty="0" err="1">
                <a:latin typeface="Tw Cen MT" panose="020B0602020104020603" pitchFamily="34" charset="0"/>
              </a:rPr>
              <a:t>Bins</a:t>
            </a:r>
            <a:endParaRPr lang="fr-CA" sz="1200" dirty="0">
              <a:latin typeface="Tw Cen MT" panose="020B0602020104020603" pitchFamily="34" charset="0"/>
            </a:endParaRPr>
          </a:p>
          <a:p>
            <a:pPr marL="285750" indent="-285750">
              <a:buFont typeface="Arial" panose="020B0604020202020204" pitchFamily="34" charset="0"/>
              <a:buChar char="•"/>
            </a:pPr>
            <a:r>
              <a:rPr lang="fr-CA" sz="1200" dirty="0" err="1">
                <a:latin typeface="Tw Cen MT" panose="020B0602020104020603" pitchFamily="34" charset="0"/>
              </a:rPr>
              <a:t>Keyless</a:t>
            </a:r>
            <a:r>
              <a:rPr lang="fr-CA" sz="1200" dirty="0">
                <a:latin typeface="Tw Cen MT" panose="020B0602020104020603" pitchFamily="34" charset="0"/>
              </a:rPr>
              <a:t> Lock</a:t>
            </a:r>
          </a:p>
          <a:p>
            <a:pPr marL="285750" indent="-285750">
              <a:buFont typeface="Arial" panose="020B0604020202020204" pitchFamily="34" charset="0"/>
              <a:buChar char="•"/>
            </a:pPr>
            <a:r>
              <a:rPr lang="fr-CA" sz="1200" dirty="0">
                <a:latin typeface="Tw Cen MT" panose="020B0602020104020603" pitchFamily="34" charset="0"/>
              </a:rPr>
              <a:t>Etc…</a:t>
            </a:r>
          </a:p>
        </p:txBody>
      </p:sp>
      <p:pic>
        <p:nvPicPr>
          <p:cNvPr id="8" name="Picture 7" descr="A picture containing graphical user interface&#10;&#10;Description automatically generated">
            <a:extLst>
              <a:ext uri="{FF2B5EF4-FFF2-40B4-BE49-F238E27FC236}">
                <a16:creationId xmlns:a16="http://schemas.microsoft.com/office/drawing/2014/main" id="{F233FD15-D316-19C1-D523-4706B5400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725" t="10462" r="33690"/>
          <a:stretch/>
        </p:blipFill>
        <p:spPr>
          <a:xfrm>
            <a:off x="750243" y="4442418"/>
            <a:ext cx="691979" cy="1582983"/>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202A8A33-8E82-1A72-7011-47CC5DF242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637" t="13856" r="36955"/>
          <a:stretch/>
        </p:blipFill>
        <p:spPr>
          <a:xfrm>
            <a:off x="2121666" y="4476896"/>
            <a:ext cx="507541" cy="1537533"/>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94828EAD-4779-5036-95A1-899B5E640A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614" t="13856" r="37278"/>
          <a:stretch/>
        </p:blipFill>
        <p:spPr>
          <a:xfrm>
            <a:off x="3705428" y="4442228"/>
            <a:ext cx="446228" cy="1572201"/>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E91AD2D6-7646-BE3E-6B96-FE5B44932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637" t="3784" r="38078"/>
          <a:stretch/>
        </p:blipFill>
        <p:spPr>
          <a:xfrm>
            <a:off x="5227876" y="4442228"/>
            <a:ext cx="446228" cy="1620862"/>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BECC2A88-9E63-4025-9EBC-D1DFEDC009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562" t="12433" r="38780" b="3587"/>
          <a:stretch/>
        </p:blipFill>
        <p:spPr>
          <a:xfrm>
            <a:off x="6750325" y="4412083"/>
            <a:ext cx="465332" cy="1651007"/>
          </a:xfrm>
          <a:prstGeom prst="rect">
            <a:avLst/>
          </a:prstGeom>
        </p:spPr>
      </p:pic>
      <p:sp>
        <p:nvSpPr>
          <p:cNvPr id="29" name="TextBox 28">
            <a:extLst>
              <a:ext uri="{FF2B5EF4-FFF2-40B4-BE49-F238E27FC236}">
                <a16:creationId xmlns:a16="http://schemas.microsoft.com/office/drawing/2014/main" id="{2CF83BE6-6551-76FD-E047-6BC823972EDF}"/>
              </a:ext>
            </a:extLst>
          </p:cNvPr>
          <p:cNvSpPr txBox="1"/>
          <p:nvPr/>
        </p:nvSpPr>
        <p:spPr>
          <a:xfrm>
            <a:off x="742689" y="5983188"/>
            <a:ext cx="879589" cy="246221"/>
          </a:xfrm>
          <a:prstGeom prst="rect">
            <a:avLst/>
          </a:prstGeom>
          <a:noFill/>
        </p:spPr>
        <p:txBody>
          <a:bodyPr wrap="square">
            <a:spAutoFit/>
          </a:bodyPr>
          <a:lstStyle/>
          <a:p>
            <a:r>
              <a:rPr lang="fr-CA" sz="1000" b="1" dirty="0">
                <a:latin typeface="Tw Cen MT" panose="020B0602020104020603" pitchFamily="34" charset="0"/>
              </a:rPr>
              <a:t>Full </a:t>
            </a:r>
            <a:r>
              <a:rPr lang="fr-CA" sz="1000" b="1" dirty="0" err="1">
                <a:latin typeface="Tw Cen MT" panose="020B0602020104020603" pitchFamily="34" charset="0"/>
              </a:rPr>
              <a:t>Height</a:t>
            </a:r>
            <a:endParaRPr lang="fr-CA" sz="1000" b="1" dirty="0">
              <a:latin typeface="Tw Cen MT" panose="020B0602020104020603" pitchFamily="34" charset="0"/>
            </a:endParaRPr>
          </a:p>
        </p:txBody>
      </p:sp>
      <p:sp>
        <p:nvSpPr>
          <p:cNvPr id="30" name="TextBox 29">
            <a:extLst>
              <a:ext uri="{FF2B5EF4-FFF2-40B4-BE49-F238E27FC236}">
                <a16:creationId xmlns:a16="http://schemas.microsoft.com/office/drawing/2014/main" id="{4EBBE526-874D-22C0-B435-8E026156E7DF}"/>
              </a:ext>
            </a:extLst>
          </p:cNvPr>
          <p:cNvSpPr txBox="1"/>
          <p:nvPr/>
        </p:nvSpPr>
        <p:spPr>
          <a:xfrm>
            <a:off x="1950192" y="6019828"/>
            <a:ext cx="879589" cy="246221"/>
          </a:xfrm>
          <a:prstGeom prst="rect">
            <a:avLst/>
          </a:prstGeom>
          <a:noFill/>
        </p:spPr>
        <p:txBody>
          <a:bodyPr wrap="square">
            <a:spAutoFit/>
          </a:bodyPr>
          <a:lstStyle/>
          <a:p>
            <a:r>
              <a:rPr lang="fr-CA" sz="1000" b="1" dirty="0">
                <a:latin typeface="Tw Cen MT" panose="020B0602020104020603" pitchFamily="34" charset="0"/>
              </a:rPr>
              <a:t>Half </a:t>
            </a:r>
            <a:r>
              <a:rPr lang="fr-CA" sz="1000" b="1" dirty="0" err="1">
                <a:latin typeface="Tw Cen MT" panose="020B0602020104020603" pitchFamily="34" charset="0"/>
              </a:rPr>
              <a:t>Height</a:t>
            </a:r>
            <a:endParaRPr lang="fr-CA" sz="1000" b="1" dirty="0">
              <a:latin typeface="Tw Cen MT" panose="020B0602020104020603" pitchFamily="34" charset="0"/>
            </a:endParaRPr>
          </a:p>
        </p:txBody>
      </p:sp>
      <p:sp>
        <p:nvSpPr>
          <p:cNvPr id="31" name="TextBox 30">
            <a:extLst>
              <a:ext uri="{FF2B5EF4-FFF2-40B4-BE49-F238E27FC236}">
                <a16:creationId xmlns:a16="http://schemas.microsoft.com/office/drawing/2014/main" id="{F78DA2BA-E513-6B5C-BF4E-D9C008109388}"/>
              </a:ext>
            </a:extLst>
          </p:cNvPr>
          <p:cNvSpPr txBox="1"/>
          <p:nvPr/>
        </p:nvSpPr>
        <p:spPr>
          <a:xfrm>
            <a:off x="3634417" y="6025401"/>
            <a:ext cx="879589" cy="246221"/>
          </a:xfrm>
          <a:prstGeom prst="rect">
            <a:avLst/>
          </a:prstGeom>
          <a:noFill/>
        </p:spPr>
        <p:txBody>
          <a:bodyPr wrap="square">
            <a:spAutoFit/>
          </a:bodyPr>
          <a:lstStyle/>
          <a:p>
            <a:r>
              <a:rPr lang="fr-CA" sz="1000" b="1" dirty="0">
                <a:latin typeface="Tw Cen MT" panose="020B0602020104020603" pitchFamily="34" charset="0"/>
              </a:rPr>
              <a:t>3-High </a:t>
            </a:r>
          </a:p>
        </p:txBody>
      </p:sp>
      <p:sp>
        <p:nvSpPr>
          <p:cNvPr id="32" name="TextBox 31">
            <a:extLst>
              <a:ext uri="{FF2B5EF4-FFF2-40B4-BE49-F238E27FC236}">
                <a16:creationId xmlns:a16="http://schemas.microsoft.com/office/drawing/2014/main" id="{1351E53F-98C4-512E-CA19-B8F45BD613A6}"/>
              </a:ext>
            </a:extLst>
          </p:cNvPr>
          <p:cNvSpPr txBox="1"/>
          <p:nvPr/>
        </p:nvSpPr>
        <p:spPr>
          <a:xfrm>
            <a:off x="5150432" y="6014428"/>
            <a:ext cx="879589" cy="246221"/>
          </a:xfrm>
          <a:prstGeom prst="rect">
            <a:avLst/>
          </a:prstGeom>
          <a:noFill/>
        </p:spPr>
        <p:txBody>
          <a:bodyPr wrap="square">
            <a:spAutoFit/>
          </a:bodyPr>
          <a:lstStyle/>
          <a:p>
            <a:r>
              <a:rPr lang="fr-CA" sz="1000" b="1" dirty="0">
                <a:latin typeface="Tw Cen MT" panose="020B0602020104020603" pitchFamily="34" charset="0"/>
              </a:rPr>
              <a:t>4-High </a:t>
            </a:r>
          </a:p>
        </p:txBody>
      </p:sp>
      <p:sp>
        <p:nvSpPr>
          <p:cNvPr id="33" name="TextBox 32">
            <a:extLst>
              <a:ext uri="{FF2B5EF4-FFF2-40B4-BE49-F238E27FC236}">
                <a16:creationId xmlns:a16="http://schemas.microsoft.com/office/drawing/2014/main" id="{05B79F9E-2F31-7C06-C454-63699D1F3F1F}"/>
              </a:ext>
            </a:extLst>
          </p:cNvPr>
          <p:cNvSpPr txBox="1"/>
          <p:nvPr/>
        </p:nvSpPr>
        <p:spPr>
          <a:xfrm>
            <a:off x="6726956" y="6021631"/>
            <a:ext cx="879589" cy="246221"/>
          </a:xfrm>
          <a:prstGeom prst="rect">
            <a:avLst/>
          </a:prstGeom>
          <a:noFill/>
        </p:spPr>
        <p:txBody>
          <a:bodyPr wrap="square">
            <a:spAutoFit/>
          </a:bodyPr>
          <a:lstStyle/>
          <a:p>
            <a:r>
              <a:rPr lang="fr-CA" sz="1000" b="1" dirty="0">
                <a:latin typeface="Tw Cen MT" panose="020B0602020104020603" pitchFamily="34" charset="0"/>
              </a:rPr>
              <a:t>5-High </a:t>
            </a:r>
          </a:p>
        </p:txBody>
      </p:sp>
      <p:pic>
        <p:nvPicPr>
          <p:cNvPr id="34" name="Picture 33" descr="A picture containing furniture&#10;&#10;Description automatically generated">
            <a:extLst>
              <a:ext uri="{FF2B5EF4-FFF2-40B4-BE49-F238E27FC236}">
                <a16:creationId xmlns:a16="http://schemas.microsoft.com/office/drawing/2014/main" id="{540724BB-7EFF-001C-9F0F-3997959C65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27" t="-1673" r="27937" b="1673"/>
          <a:stretch/>
        </p:blipFill>
        <p:spPr>
          <a:xfrm>
            <a:off x="9395847" y="1112443"/>
            <a:ext cx="1956366" cy="3001874"/>
          </a:xfrm>
          <a:prstGeom prst="rect">
            <a:avLst/>
          </a:prstGeom>
        </p:spPr>
      </p:pic>
      <p:pic>
        <p:nvPicPr>
          <p:cNvPr id="35" name="Picture 2" descr="image">
            <a:extLst>
              <a:ext uri="{FF2B5EF4-FFF2-40B4-BE49-F238E27FC236}">
                <a16:creationId xmlns:a16="http://schemas.microsoft.com/office/drawing/2014/main" id="{921C7FA5-AE25-EC6C-0440-02BB7F324ED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348"/>
          <a:stretch/>
        </p:blipFill>
        <p:spPr bwMode="auto">
          <a:xfrm>
            <a:off x="7421906" y="4455292"/>
            <a:ext cx="4051123" cy="1651007"/>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a:extLst>
              <a:ext uri="{FF2B5EF4-FFF2-40B4-BE49-F238E27FC236}">
                <a16:creationId xmlns:a16="http://schemas.microsoft.com/office/drawing/2014/main" id="{5476850B-083F-33AA-62C7-F57731109436}"/>
              </a:ext>
            </a:extLst>
          </p:cNvPr>
          <p:cNvSpPr>
            <a:spLocks noGrp="1"/>
          </p:cNvSpPr>
          <p:nvPr>
            <p:ph type="dt" sz="half" idx="10"/>
          </p:nvPr>
        </p:nvSpPr>
        <p:spPr>
          <a:xfrm>
            <a:off x="857654" y="6382511"/>
            <a:ext cx="1304365" cy="365125"/>
          </a:xfrm>
        </p:spPr>
        <p:txBody>
          <a:bodyPr/>
          <a:lstStyle/>
          <a:p>
            <a:fld id="{227E44B7-C85D-4B25-9ECD-672E843C2649}" type="datetime1">
              <a:rPr lang="en-US" smtClean="0"/>
              <a:t>4/12/2024</a:t>
            </a:fld>
            <a:endParaRPr lang="fr-CA" dirty="0"/>
          </a:p>
        </p:txBody>
      </p:sp>
    </p:spTree>
    <p:extLst>
      <p:ext uri="{BB962C8B-B14F-4D97-AF65-F5344CB8AC3E}">
        <p14:creationId xmlns:p14="http://schemas.microsoft.com/office/powerpoint/2010/main" val="2010071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69479" y="1057105"/>
            <a:ext cx="4082731" cy="5160815"/>
          </a:xfrm>
        </p:spPr>
        <p:txBody>
          <a:bodyPr>
            <a:normAutofit/>
          </a:bodyPr>
          <a:lstStyle/>
          <a:p>
            <a:pPr marL="0" indent="0">
              <a:buNone/>
            </a:pPr>
            <a:r>
              <a:rPr lang="en-CA" b="1" dirty="0"/>
              <a:t>OCCUPANTS: N/A</a:t>
            </a:r>
          </a:p>
          <a:p>
            <a:pPr marL="0" indent="0">
              <a:buNone/>
            </a:pPr>
            <a:r>
              <a:rPr lang="en-CA" b="1" dirty="0"/>
              <a:t>(Not included in occupancy calculation)</a:t>
            </a:r>
          </a:p>
          <a:p>
            <a:pPr marL="0" indent="0">
              <a:buNone/>
            </a:pPr>
            <a:r>
              <a:rPr lang="en-CA" b="1" dirty="0"/>
              <a:t>VISUAL PRIVACY: N/A</a:t>
            </a:r>
          </a:p>
          <a:p>
            <a:pPr marL="0" indent="0">
              <a:buNone/>
            </a:pPr>
            <a:r>
              <a:rPr lang="en-CA" b="1" dirty="0"/>
              <a:t>ACOUSTIC PRIVACY: N/A</a:t>
            </a:r>
          </a:p>
          <a:p>
            <a:pPr marL="0" indent="0">
              <a:buNone/>
            </a:pPr>
            <a:r>
              <a:rPr lang="en-CA" b="1" dirty="0"/>
              <a:t>AVERAGE SIZE: 5m² </a:t>
            </a:r>
          </a:p>
          <a:p>
            <a:pPr marL="0" indent="0">
              <a:buNone/>
            </a:pPr>
            <a:r>
              <a:rPr lang="en-CA" b="1" dirty="0"/>
              <a:t>TECHNOLOGY: N/A </a:t>
            </a:r>
          </a:p>
          <a:p>
            <a:pPr marL="0" indent="0">
              <a:spcBef>
                <a:spcPts val="0"/>
              </a:spcBef>
              <a:buNone/>
            </a:pPr>
            <a:endParaRPr lang="en-CA" b="1" dirty="0"/>
          </a:p>
          <a:p>
            <a:pPr marL="0" indent="0">
              <a:spcBef>
                <a:spcPts val="0"/>
              </a:spcBef>
              <a:buNone/>
            </a:pPr>
            <a:r>
              <a:rPr lang="en-CA" b="1" dirty="0"/>
              <a:t>MECHANICAL:</a:t>
            </a:r>
          </a:p>
          <a:p>
            <a:pPr marL="171450" indent="-171450">
              <a:spcBef>
                <a:spcPts val="0"/>
              </a:spcBef>
            </a:pPr>
            <a:r>
              <a:rPr lang="en-CA" dirty="0"/>
              <a:t>Refer to General Specifications and Open Office Areas on pages 5 &amp; 6.</a:t>
            </a:r>
          </a:p>
          <a:p>
            <a:pPr marL="0" indent="0">
              <a:spcBef>
                <a:spcPts val="0"/>
              </a:spcBef>
              <a:buNone/>
            </a:pPr>
            <a:endParaRPr lang="en-CA" b="1" dirty="0"/>
          </a:p>
          <a:p>
            <a:pPr marL="0" indent="0">
              <a:spcBef>
                <a:spcPts val="0"/>
              </a:spcBef>
              <a:buNone/>
            </a:pPr>
            <a:r>
              <a:rPr lang="en-CA" b="1" dirty="0"/>
              <a:t>INTERIOR ARCHITECTURE:</a:t>
            </a:r>
          </a:p>
          <a:p>
            <a:pPr marL="171450" indent="-171450">
              <a:spcBef>
                <a:spcPts val="0"/>
              </a:spcBef>
            </a:pPr>
            <a:r>
              <a:rPr lang="en-CA" dirty="0"/>
              <a:t>Refer to General Specifications and Open Office Areas on pages 3 &amp; 4.</a:t>
            </a:r>
          </a:p>
          <a:p>
            <a:pPr marL="0" indent="0">
              <a:spcBef>
                <a:spcPts val="0"/>
              </a:spcBef>
              <a:buNone/>
            </a:pPr>
            <a:endParaRPr lang="en-CA" b="1" dirty="0"/>
          </a:p>
          <a:p>
            <a:pPr marL="0" indent="0">
              <a:spcBef>
                <a:spcPts val="0"/>
              </a:spcBef>
              <a:buNone/>
            </a:pPr>
            <a:r>
              <a:rPr lang="en-CA" b="1" dirty="0"/>
              <a:t>ACCESSIBILITY:</a:t>
            </a:r>
          </a:p>
          <a:p>
            <a:pPr marL="171450" indent="-171450">
              <a:spcBef>
                <a:spcPts val="0"/>
              </a:spcBef>
              <a:buFont typeface="Arial" panose="020B0604020202020204" pitchFamily="34" charset="0"/>
              <a:buChar char="•"/>
            </a:pPr>
            <a:r>
              <a:rPr lang="en-CA" dirty="0"/>
              <a:t>Locks and handles to comply with CSA/ASC B651:23 Clause 4.3;</a:t>
            </a:r>
          </a:p>
          <a:p>
            <a:pPr marL="171450" indent="-171450">
              <a:spcBef>
                <a:spcPts val="0"/>
              </a:spcBef>
              <a:buFont typeface="Arial" panose="020B0604020202020204" pitchFamily="34" charset="0"/>
              <a:buChar char="•"/>
            </a:pPr>
            <a:r>
              <a:rPr lang="en-CA" dirty="0"/>
              <a:t>2-high cabinets are an accessible height, higher cabinets are not.</a:t>
            </a:r>
          </a:p>
          <a:p>
            <a:pPr marL="171450" indent="-171450">
              <a:spcBef>
                <a:spcPts val="0"/>
              </a:spcBef>
              <a:buFont typeface="Arial" panose="020B0604020202020204" pitchFamily="34" charset="0"/>
              <a:buChar char="•"/>
            </a:pPr>
            <a:r>
              <a:rPr lang="en-CA" dirty="0"/>
              <a:t>If planning an accessible layout space, ensure required clear floor space is provided for approach and use.</a:t>
            </a:r>
          </a:p>
          <a:p>
            <a:pPr marL="171450" indent="-171450">
              <a:spcBef>
                <a:spcPts val="0"/>
              </a:spcBef>
              <a:buFont typeface="Arial" panose="020B0604020202020204" pitchFamily="34" charset="0"/>
              <a:buChar char="•"/>
            </a:pPr>
            <a:r>
              <a:rPr lang="en-CA" dirty="0"/>
              <a:t>Consider clear floor space required to access the files/supplies once the drawer has been pulled open.</a:t>
            </a:r>
          </a:p>
          <a:p>
            <a:pPr marL="171450" indent="-171450">
              <a:spcBef>
                <a:spcPts val="0"/>
              </a:spcBef>
              <a:buFont typeface="Arial" panose="020B0604020202020204" pitchFamily="34" charset="0"/>
              <a:buChar char="•"/>
            </a:pPr>
            <a:r>
              <a:rPr lang="en-CA" dirty="0"/>
              <a:t>Refer to pages 5 &amp; 6 for general accessibility information that may apply.</a:t>
            </a:r>
          </a:p>
          <a:p>
            <a:pPr marL="171450" indent="-171450">
              <a:spcBef>
                <a:spcPts val="0"/>
              </a:spcBef>
              <a:buFont typeface="Arial" panose="020B0604020202020204" pitchFamily="34" charset="0"/>
              <a:buChar char="•"/>
            </a:pPr>
            <a:endParaRPr lang="en-CA" b="1" dirty="0"/>
          </a:p>
          <a:p>
            <a:pPr marL="0" indent="0">
              <a:spcBef>
                <a:spcPts val="0"/>
              </a:spcBef>
              <a:buNone/>
            </a:pPr>
            <a:endParaRPr lang="en-CA" dirty="0"/>
          </a:p>
          <a:p>
            <a:pPr marL="0" indent="0">
              <a:spcBef>
                <a:spcPts val="0"/>
              </a:spcBef>
              <a:buNone/>
            </a:pPr>
            <a:endParaRPr lang="en-CA" dirty="0"/>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46</a:t>
            </a:fld>
            <a:endParaRPr lang="fr-CA" dirty="0"/>
          </a:p>
        </p:txBody>
      </p:sp>
      <p:sp>
        <p:nvSpPr>
          <p:cNvPr id="6" name="Text Placeholder 5"/>
          <p:cNvSpPr>
            <a:spLocks noGrp="1"/>
          </p:cNvSpPr>
          <p:nvPr>
            <p:ph type="body" sz="half" idx="22"/>
          </p:nvPr>
        </p:nvSpPr>
        <p:spPr>
          <a:xfrm>
            <a:off x="838200" y="-1"/>
            <a:ext cx="2975919" cy="950259"/>
          </a:xfrm>
          <a:solidFill>
            <a:schemeClr val="bg2"/>
          </a:solidFill>
        </p:spPr>
        <p:txBody>
          <a:bodyPr>
            <a:normAutofit/>
          </a:bodyPr>
          <a:lstStyle/>
          <a:p>
            <a:pPr algn="ctr"/>
            <a:r>
              <a:rPr lang="fr-CA" sz="1800" dirty="0"/>
              <a:t>SUPPORT SPACE</a:t>
            </a:r>
          </a:p>
        </p:txBody>
      </p:sp>
      <p:sp>
        <p:nvSpPr>
          <p:cNvPr id="7" name="Text Placeholder 6"/>
          <p:cNvSpPr>
            <a:spLocks noGrp="1"/>
          </p:cNvSpPr>
          <p:nvPr>
            <p:ph type="body" sz="half" idx="23"/>
          </p:nvPr>
        </p:nvSpPr>
        <p:spPr>
          <a:xfrm>
            <a:off x="3929449" y="0"/>
            <a:ext cx="7422763" cy="953902"/>
          </a:xfrm>
          <a:solidFill>
            <a:schemeClr val="bg2">
              <a:alpha val="50196"/>
            </a:schemeClr>
          </a:solidFill>
        </p:spPr>
        <p:txBody>
          <a:bodyPr>
            <a:normAutofit/>
          </a:bodyPr>
          <a:lstStyle/>
          <a:p>
            <a:r>
              <a:rPr lang="fr-CA" sz="2400" dirty="0"/>
              <a:t>SHARED STORAGE</a:t>
            </a:r>
          </a:p>
        </p:txBody>
      </p:sp>
      <p:sp>
        <p:nvSpPr>
          <p:cNvPr id="16" name="Footer Placeholder 5"/>
          <p:cNvSpPr txBox="1">
            <a:spLocks/>
          </p:cNvSpPr>
          <p:nvPr/>
        </p:nvSpPr>
        <p:spPr>
          <a:xfrm>
            <a:off x="3145164" y="6356350"/>
            <a:ext cx="590325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INTERIOR DESIGN NATIONAL CENTRE OF EXPERTISE     |    PSPC WORKPLACE SOLUTIONS</a:t>
            </a:r>
            <a:endParaRPr lang="en-CA" dirty="0"/>
          </a:p>
        </p:txBody>
      </p:sp>
      <p:sp>
        <p:nvSpPr>
          <p:cNvPr id="17" name="Text Placeholder 2"/>
          <p:cNvSpPr txBox="1">
            <a:spLocks/>
          </p:cNvSpPr>
          <p:nvPr/>
        </p:nvSpPr>
        <p:spPr>
          <a:xfrm>
            <a:off x="838198" y="1057105"/>
            <a:ext cx="6294121" cy="1200114"/>
          </a:xfrm>
          <a:prstGeom prst="rect">
            <a:avLst/>
          </a:prstGeom>
          <a:solidFill>
            <a:schemeClr val="bg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DESIGN:</a:t>
            </a:r>
          </a:p>
          <a:p>
            <a:pPr>
              <a:lnSpc>
                <a:spcPct val="100000"/>
              </a:lnSpc>
              <a:spcBef>
                <a:spcPts val="0"/>
              </a:spcBef>
            </a:pPr>
            <a:r>
              <a:rPr lang="en-US" dirty="0"/>
              <a:t>Optional centralized filing to be provided only as required by group's paper storage needs (in line with an active digitization / IM modernization strategy) or for supply storage;</a:t>
            </a:r>
          </a:p>
          <a:p>
            <a:pPr>
              <a:lnSpc>
                <a:spcPct val="100000"/>
              </a:lnSpc>
              <a:spcBef>
                <a:spcPts val="0"/>
              </a:spcBef>
            </a:pPr>
            <a:r>
              <a:rPr lang="en-US" dirty="0"/>
              <a:t>Filing can be grouped with a common surface to provide layout space;</a:t>
            </a:r>
          </a:p>
          <a:p>
            <a:pPr>
              <a:lnSpc>
                <a:spcPct val="100000"/>
              </a:lnSpc>
              <a:spcBef>
                <a:spcPts val="0"/>
              </a:spcBef>
            </a:pPr>
            <a:r>
              <a:rPr lang="en-US" dirty="0"/>
              <a:t>Ensure common surface does not overhang over drawer openings;</a:t>
            </a:r>
          </a:p>
          <a:p>
            <a:pPr>
              <a:lnSpc>
                <a:spcPct val="100000"/>
              </a:lnSpc>
              <a:spcBef>
                <a:spcPts val="0"/>
              </a:spcBef>
            </a:pPr>
            <a:r>
              <a:rPr lang="en-CA" dirty="0"/>
              <a:t>Individual filing drawers available for personal lockers, if required.</a:t>
            </a:r>
          </a:p>
          <a:p>
            <a:pPr>
              <a:lnSpc>
                <a:spcPct val="100000"/>
              </a:lnSpc>
              <a:spcBef>
                <a:spcPts val="0"/>
              </a:spcBef>
            </a:pPr>
            <a:endParaRPr lang="en-CA" dirty="0"/>
          </a:p>
          <a:p>
            <a:pPr marL="171450" indent="-171450"/>
            <a:endParaRPr lang="en-CA" dirty="0"/>
          </a:p>
        </p:txBody>
      </p:sp>
      <p:sp>
        <p:nvSpPr>
          <p:cNvPr id="18" name="Text Box 2"/>
          <p:cNvSpPr txBox="1">
            <a:spLocks noChangeArrowheads="1"/>
          </p:cNvSpPr>
          <p:nvPr/>
        </p:nvSpPr>
        <p:spPr bwMode="auto">
          <a:xfrm>
            <a:off x="838198" y="2257219"/>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EXAMPLES: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7A17D4F-84FB-F443-1ADC-709A75F5E77E}"/>
              </a:ext>
            </a:extLst>
          </p:cNvPr>
          <p:cNvPicPr>
            <a:picLocks noChangeAspect="1"/>
          </p:cNvPicPr>
          <p:nvPr/>
        </p:nvPicPr>
        <p:blipFill rotWithShape="1">
          <a:blip r:embed="rId2">
            <a:extLst>
              <a:ext uri="{28A0092B-C50C-407E-A947-70E740481C1C}">
                <a14:useLocalDpi xmlns:a14="http://schemas.microsoft.com/office/drawing/2010/main" val="0"/>
              </a:ext>
            </a:extLst>
          </a:blip>
          <a:srcRect l="23140" t="32914" r="27191" b="20222"/>
          <a:stretch/>
        </p:blipFill>
        <p:spPr>
          <a:xfrm>
            <a:off x="3336758" y="4041427"/>
            <a:ext cx="3795561" cy="206645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3924805-497D-7530-AB36-8695718EB0A4}"/>
              </a:ext>
            </a:extLst>
          </p:cNvPr>
          <p:cNvPicPr>
            <a:picLocks noChangeAspect="1"/>
          </p:cNvPicPr>
          <p:nvPr/>
        </p:nvPicPr>
        <p:blipFill rotWithShape="1">
          <a:blip r:embed="rId3">
            <a:extLst>
              <a:ext uri="{28A0092B-C50C-407E-A947-70E740481C1C}">
                <a14:useLocalDpi xmlns:a14="http://schemas.microsoft.com/office/drawing/2010/main" val="0"/>
              </a:ext>
            </a:extLst>
          </a:blip>
          <a:srcRect l="30800" t="24747" r="21233" b="13685"/>
          <a:stretch/>
        </p:blipFill>
        <p:spPr>
          <a:xfrm>
            <a:off x="572368" y="2504305"/>
            <a:ext cx="3595536" cy="2662990"/>
          </a:xfrm>
          <a:prstGeom prst="rect">
            <a:avLst/>
          </a:prstGeom>
        </p:spPr>
      </p:pic>
      <p:sp>
        <p:nvSpPr>
          <p:cNvPr id="4" name="Date Placeholder 3">
            <a:extLst>
              <a:ext uri="{FF2B5EF4-FFF2-40B4-BE49-F238E27FC236}">
                <a16:creationId xmlns:a16="http://schemas.microsoft.com/office/drawing/2014/main" id="{62F11DD3-8F5A-3540-BE8C-BAA9365BF42F}"/>
              </a:ext>
            </a:extLst>
          </p:cNvPr>
          <p:cNvSpPr>
            <a:spLocks noGrp="1"/>
          </p:cNvSpPr>
          <p:nvPr>
            <p:ph type="dt" sz="half" idx="10"/>
          </p:nvPr>
        </p:nvSpPr>
        <p:spPr>
          <a:xfrm>
            <a:off x="857654" y="6382511"/>
            <a:ext cx="1304365" cy="365125"/>
          </a:xfrm>
        </p:spPr>
        <p:txBody>
          <a:bodyPr/>
          <a:lstStyle/>
          <a:p>
            <a:fld id="{1944E939-583F-4800-8CD1-0D4D1F4ECC6F}" type="datetime1">
              <a:rPr lang="en-US" smtClean="0"/>
              <a:t>4/12/2024</a:t>
            </a:fld>
            <a:endParaRPr lang="fr-CA" dirty="0"/>
          </a:p>
        </p:txBody>
      </p:sp>
    </p:spTree>
    <p:extLst>
      <p:ext uri="{BB962C8B-B14F-4D97-AF65-F5344CB8AC3E}">
        <p14:creationId xmlns:p14="http://schemas.microsoft.com/office/powerpoint/2010/main" val="2250204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57449" y="1047517"/>
            <a:ext cx="6284495" cy="1218163"/>
          </a:xfrm>
        </p:spPr>
        <p:txBody>
          <a:bodyPr>
            <a:normAutofit fontScale="92500"/>
          </a:bodyPr>
          <a:lstStyle/>
          <a:p>
            <a:pPr>
              <a:spcBef>
                <a:spcPts val="0"/>
              </a:spcBef>
            </a:pPr>
            <a:r>
              <a:rPr lang="en-CA" b="1" dirty="0"/>
              <a:t>DESIGN: </a:t>
            </a:r>
          </a:p>
          <a:p>
            <a:pPr marL="171450" indent="-171450">
              <a:spcBef>
                <a:spcPts val="0"/>
              </a:spcBef>
              <a:buFont typeface="Arial" panose="020B0604020202020204" pitchFamily="34" charset="0"/>
              <a:buChar char="•"/>
            </a:pPr>
            <a:r>
              <a:rPr lang="en-CA" dirty="0"/>
              <a:t>Centralized communal waste and recycling units;</a:t>
            </a:r>
          </a:p>
          <a:p>
            <a:pPr marL="171450" indent="-171450">
              <a:spcBef>
                <a:spcPts val="0"/>
              </a:spcBef>
              <a:buFont typeface="Arial" panose="020B0604020202020204" pitchFamily="34" charset="0"/>
              <a:buChar char="•"/>
            </a:pPr>
            <a:r>
              <a:rPr lang="en-CA" dirty="0"/>
              <a:t>One unit to be adjacent to kitchenette(s)/lounge(s);</a:t>
            </a:r>
          </a:p>
          <a:p>
            <a:pPr marL="171450" indent="-171450">
              <a:spcBef>
                <a:spcPts val="0"/>
              </a:spcBef>
              <a:buFont typeface="Arial" panose="020B0604020202020204" pitchFamily="34" charset="0"/>
              <a:buChar char="•"/>
            </a:pPr>
            <a:r>
              <a:rPr lang="en-CA" dirty="0"/>
              <a:t>Garbage receptacles for wet garbage located in food preparation areas require a tight-fitting lid;</a:t>
            </a:r>
          </a:p>
          <a:p>
            <a:pPr marL="171450" indent="-171450">
              <a:spcBef>
                <a:spcPts val="0"/>
              </a:spcBef>
              <a:buFont typeface="Arial" panose="020B0604020202020204" pitchFamily="34" charset="0"/>
              <a:buChar char="•"/>
            </a:pPr>
            <a:r>
              <a:rPr lang="en-CA" dirty="0"/>
              <a:t>Consider placement near circulation/entrances for convenience of use;</a:t>
            </a:r>
          </a:p>
          <a:p>
            <a:pPr marL="171450" indent="-171450">
              <a:spcBef>
                <a:spcPts val="0"/>
              </a:spcBef>
              <a:buFont typeface="Arial" panose="020B0604020202020204" pitchFamily="34" charset="0"/>
              <a:buChar char="•"/>
            </a:pPr>
            <a:r>
              <a:rPr lang="en-CA" dirty="0"/>
              <a:t>Open area, approximately 1 unit per 200m</a:t>
            </a:r>
            <a:r>
              <a:rPr lang="en-CA" baseline="30000" dirty="0"/>
              <a:t>2</a:t>
            </a:r>
            <a:r>
              <a:rPr lang="en-CA" dirty="0"/>
              <a:t>;</a:t>
            </a:r>
          </a:p>
          <a:p>
            <a:pPr marL="171450" indent="-171450">
              <a:spcBef>
                <a:spcPts val="0"/>
              </a:spcBef>
              <a:buFont typeface="Arial" panose="020B0604020202020204" pitchFamily="34" charset="0"/>
              <a:buChar char="•"/>
            </a:pPr>
            <a:r>
              <a:rPr lang="en-CA" dirty="0"/>
              <a:t>Allow for disposal of waste, paper recycling and plastic recycling.</a:t>
            </a:r>
          </a:p>
          <a:p>
            <a:endParaRPr lang="en-CA" dirty="0"/>
          </a:p>
        </p:txBody>
      </p:sp>
      <p:sp>
        <p:nvSpPr>
          <p:cNvPr id="5" name="Slide Number Placeholder 4"/>
          <p:cNvSpPr>
            <a:spLocks noGrp="1"/>
          </p:cNvSpPr>
          <p:nvPr>
            <p:ph type="sldNum" sz="quarter" idx="12"/>
          </p:nvPr>
        </p:nvSpPr>
        <p:spPr/>
        <p:txBody>
          <a:bodyPr/>
          <a:lstStyle/>
          <a:p>
            <a:fld id="{B281B320-300E-4159-A42B-6C3D22C81CA1}" type="slidenum">
              <a:rPr lang="fr-CA" smtClean="0"/>
              <a:pPr/>
              <a:t>47</a:t>
            </a:fld>
            <a:endParaRPr lang="fr-CA"/>
          </a:p>
        </p:txBody>
      </p:sp>
      <p:sp>
        <p:nvSpPr>
          <p:cNvPr id="8" name="Text Placeholder 7"/>
          <p:cNvSpPr>
            <a:spLocks noGrp="1"/>
          </p:cNvSpPr>
          <p:nvPr>
            <p:ph type="body" sz="half" idx="22"/>
          </p:nvPr>
        </p:nvSpPr>
        <p:spPr>
          <a:xfrm>
            <a:off x="838201" y="1"/>
            <a:ext cx="2960188" cy="950258"/>
          </a:xfrm>
          <a:solidFill>
            <a:schemeClr val="bg2"/>
          </a:solidFill>
        </p:spPr>
        <p:txBody>
          <a:bodyPr>
            <a:normAutofit/>
          </a:bodyPr>
          <a:lstStyle/>
          <a:p>
            <a:pPr algn="ctr"/>
            <a:r>
              <a:rPr lang="en-US" sz="1800" dirty="0"/>
              <a:t>SUPPORT SPACE</a:t>
            </a:r>
          </a:p>
        </p:txBody>
      </p:sp>
      <p:sp>
        <p:nvSpPr>
          <p:cNvPr id="9" name="Text Placeholder 8"/>
          <p:cNvSpPr>
            <a:spLocks noGrp="1"/>
          </p:cNvSpPr>
          <p:nvPr>
            <p:ph type="body" sz="half" idx="24"/>
          </p:nvPr>
        </p:nvSpPr>
        <p:spPr>
          <a:xfrm>
            <a:off x="7286324" y="1047517"/>
            <a:ext cx="4024839" cy="5151152"/>
          </a:xfrm>
        </p:spPr>
        <p:txBody>
          <a:bodyPr>
            <a:normAutofit/>
          </a:bodyPr>
          <a:lstStyle/>
          <a:p>
            <a:r>
              <a:rPr lang="en-CA" b="1" dirty="0"/>
              <a:t>OCCUPANTS: N/A</a:t>
            </a:r>
          </a:p>
          <a:p>
            <a:r>
              <a:rPr lang="en-CA" b="1" dirty="0"/>
              <a:t>(Not included in occupancy calculation)</a:t>
            </a:r>
          </a:p>
          <a:p>
            <a:r>
              <a:rPr lang="en-CA" b="1" dirty="0"/>
              <a:t>VISUAL PRIVACY: N/A</a:t>
            </a:r>
          </a:p>
          <a:p>
            <a:r>
              <a:rPr lang="en-CA" b="1" dirty="0"/>
              <a:t>ACOUSTIC PRIVACY: N/A</a:t>
            </a:r>
          </a:p>
          <a:p>
            <a:r>
              <a:rPr lang="en-CA" b="1" dirty="0"/>
              <a:t>AVERAGE SIZE: 0.5m² </a:t>
            </a:r>
          </a:p>
          <a:p>
            <a:r>
              <a:rPr lang="en-CA" b="1" dirty="0"/>
              <a:t>TECHNOLOGY: N/A </a:t>
            </a:r>
          </a:p>
          <a:p>
            <a:pPr lvl="0"/>
            <a:r>
              <a:rPr lang="en-CA" b="1" dirty="0">
                <a:solidFill>
                  <a:prstClr val="black"/>
                </a:solidFill>
              </a:rPr>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lvl="0"/>
            <a:r>
              <a:rPr lang="en-CA" b="1" dirty="0">
                <a:solidFill>
                  <a:prstClr val="black"/>
                </a:solidFill>
              </a:rPr>
              <a:t>INTERIOR ARCHITECTURE:</a:t>
            </a:r>
          </a:p>
          <a:p>
            <a:pPr marL="171450" indent="-171450">
              <a:spcBef>
                <a:spcPts val="0"/>
              </a:spcBef>
              <a:buFont typeface="Arial" panose="020B0604020202020204" pitchFamily="34" charset="0"/>
              <a:buChar char="•"/>
            </a:pPr>
            <a:r>
              <a:rPr lang="en-CA" dirty="0"/>
              <a:t>Refer to General Specifications and Open Office Areas on pages 3 &amp; 4.</a:t>
            </a:r>
          </a:p>
          <a:p>
            <a:pPr>
              <a:spcBef>
                <a:spcPts val="0"/>
              </a:spcBef>
            </a:pPr>
            <a:endParaRPr lang="en-CA" b="1" dirty="0"/>
          </a:p>
          <a:p>
            <a:pPr marL="0" indent="0">
              <a:spcBef>
                <a:spcPts val="0"/>
              </a:spcBef>
              <a:buNone/>
            </a:pPr>
            <a:r>
              <a:rPr lang="en-CA" b="1" dirty="0"/>
              <a:t>ACCESSIBILITY:</a:t>
            </a:r>
          </a:p>
          <a:p>
            <a:pPr marL="171450" indent="-171450">
              <a:spcBef>
                <a:spcPts val="0"/>
              </a:spcBef>
              <a:buFont typeface="Arial" panose="020B0604020202020204" pitchFamily="34" charset="0"/>
              <a:buChar char="•"/>
            </a:pPr>
            <a:r>
              <a:rPr lang="en-CA" dirty="0"/>
              <a:t>Recycling Units: Signage and pictograms on the vertical surface rather than the horizontal surface provides better visibility from a seated position;</a:t>
            </a:r>
          </a:p>
          <a:p>
            <a:pPr marL="171450" indent="-171450">
              <a:spcBef>
                <a:spcPts val="0"/>
              </a:spcBef>
              <a:buFont typeface="Arial" panose="020B0604020202020204" pitchFamily="34" charset="0"/>
              <a:buChar char="•"/>
            </a:pPr>
            <a:r>
              <a:rPr lang="en-CA" dirty="0"/>
              <a:t>Refer to pages 5 &amp; 6 for general accessibility information that may apply.</a:t>
            </a:r>
          </a:p>
          <a:p>
            <a:endParaRPr lang="en-CA" dirty="0"/>
          </a:p>
        </p:txBody>
      </p:sp>
      <p:sp>
        <p:nvSpPr>
          <p:cNvPr id="10" name="Text Placeholder 9"/>
          <p:cNvSpPr>
            <a:spLocks noGrp="1"/>
          </p:cNvSpPr>
          <p:nvPr>
            <p:ph type="body" sz="half" idx="23"/>
          </p:nvPr>
        </p:nvSpPr>
        <p:spPr>
          <a:xfrm>
            <a:off x="3921325" y="0"/>
            <a:ext cx="7432475" cy="940359"/>
          </a:xfrm>
          <a:solidFill>
            <a:schemeClr val="bg2">
              <a:alpha val="50196"/>
            </a:schemeClr>
          </a:solidFill>
        </p:spPr>
        <p:txBody>
          <a:bodyPr>
            <a:normAutofit/>
          </a:bodyPr>
          <a:lstStyle/>
          <a:p>
            <a:r>
              <a:rPr lang="fr-CA" sz="2400" dirty="0"/>
              <a:t>WASTE &amp; RECYCLING</a:t>
            </a:r>
          </a:p>
        </p:txBody>
      </p:sp>
      <p:sp>
        <p:nvSpPr>
          <p:cNvPr id="17"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18" name="Text Box 2"/>
          <p:cNvSpPr txBox="1">
            <a:spLocks noChangeArrowheads="1"/>
          </p:cNvSpPr>
          <p:nvPr/>
        </p:nvSpPr>
        <p:spPr bwMode="auto">
          <a:xfrm>
            <a:off x="857449" y="2265680"/>
            <a:ext cx="306387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EXAMPLE: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9" name="Picture 18"/>
          <p:cNvPicPr>
            <a:picLocks noChangeAspect="1"/>
          </p:cNvPicPr>
          <p:nvPr/>
        </p:nvPicPr>
        <p:blipFill rotWithShape="1">
          <a:blip r:embed="rId3"/>
          <a:srcRect l="27229" t="26787" r="37365" b="12192"/>
          <a:stretch/>
        </p:blipFill>
        <p:spPr>
          <a:xfrm>
            <a:off x="1959022" y="2612799"/>
            <a:ext cx="3503408" cy="3396432"/>
          </a:xfrm>
          <a:prstGeom prst="rect">
            <a:avLst/>
          </a:prstGeom>
        </p:spPr>
      </p:pic>
      <p:sp>
        <p:nvSpPr>
          <p:cNvPr id="4" name="Date Placeholder 3">
            <a:extLst>
              <a:ext uri="{FF2B5EF4-FFF2-40B4-BE49-F238E27FC236}">
                <a16:creationId xmlns:a16="http://schemas.microsoft.com/office/drawing/2014/main" id="{EBDEA070-D31B-3162-3BAF-4915D8829B90}"/>
              </a:ext>
            </a:extLst>
          </p:cNvPr>
          <p:cNvSpPr>
            <a:spLocks noGrp="1"/>
          </p:cNvSpPr>
          <p:nvPr>
            <p:ph type="dt" sz="half" idx="10"/>
          </p:nvPr>
        </p:nvSpPr>
        <p:spPr>
          <a:xfrm>
            <a:off x="857654" y="6382511"/>
            <a:ext cx="1304365" cy="365125"/>
          </a:xfrm>
        </p:spPr>
        <p:txBody>
          <a:bodyPr/>
          <a:lstStyle/>
          <a:p>
            <a:fld id="{DE8A2D52-A7C6-493E-B54D-8155BB02346E}" type="datetime1">
              <a:rPr lang="en-US" smtClean="0"/>
              <a:t>4/12/2024</a:t>
            </a:fld>
            <a:endParaRPr lang="fr-CA" dirty="0"/>
          </a:p>
        </p:txBody>
      </p:sp>
    </p:spTree>
    <p:extLst>
      <p:ext uri="{BB962C8B-B14F-4D97-AF65-F5344CB8AC3E}">
        <p14:creationId xmlns:p14="http://schemas.microsoft.com/office/powerpoint/2010/main" val="2266110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81B320-300E-4159-A42B-6C3D22C81CA1}" type="slidenum">
              <a:rPr lang="fr-CA" smtClean="0"/>
              <a:pPr/>
              <a:t>48</a:t>
            </a:fld>
            <a:endParaRPr lang="fr-CA" dirty="0"/>
          </a:p>
        </p:txBody>
      </p:sp>
      <p:sp>
        <p:nvSpPr>
          <p:cNvPr id="8" name="Text Placeholder 7"/>
          <p:cNvSpPr>
            <a:spLocks noGrp="1"/>
          </p:cNvSpPr>
          <p:nvPr>
            <p:ph type="body" sz="half" idx="22"/>
          </p:nvPr>
        </p:nvSpPr>
        <p:spPr>
          <a:xfrm>
            <a:off x="838200" y="-5651"/>
            <a:ext cx="2974961" cy="950169"/>
          </a:xfrm>
        </p:spPr>
        <p:txBody>
          <a:bodyPr/>
          <a:lstStyle/>
          <a:p>
            <a:pPr algn="ctr"/>
            <a:r>
              <a:rPr lang="fr-CA" sz="1800" dirty="0"/>
              <a:t>ANNEX</a:t>
            </a:r>
          </a:p>
        </p:txBody>
      </p:sp>
      <p:sp>
        <p:nvSpPr>
          <p:cNvPr id="9" name="Text Placeholder 8"/>
          <p:cNvSpPr>
            <a:spLocks noGrp="1"/>
          </p:cNvSpPr>
          <p:nvPr>
            <p:ph type="body" sz="half" idx="23"/>
          </p:nvPr>
        </p:nvSpPr>
        <p:spPr>
          <a:xfrm>
            <a:off x="3929449" y="-5651"/>
            <a:ext cx="7422763" cy="950169"/>
          </a:xfrm>
        </p:spPr>
        <p:txBody>
          <a:bodyPr>
            <a:normAutofit/>
          </a:bodyPr>
          <a:lstStyle/>
          <a:p>
            <a:r>
              <a:rPr lang="en-CA" sz="2400" dirty="0"/>
              <a:t>RESOURCES</a:t>
            </a:r>
          </a:p>
        </p:txBody>
      </p:sp>
      <p:sp>
        <p:nvSpPr>
          <p:cNvPr id="10" name="Footer Placeholder 4"/>
          <p:cNvSpPr>
            <a:spLocks noGrp="1"/>
          </p:cNvSpPr>
          <p:nvPr>
            <p:ph type="ftr" sz="quarter" idx="3"/>
          </p:nvPr>
        </p:nvSpPr>
        <p:spPr>
          <a:xfrm>
            <a:off x="3144369"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2" name="Content Placeholder 6">
            <a:extLst>
              <a:ext uri="{FF2B5EF4-FFF2-40B4-BE49-F238E27FC236}">
                <a16:creationId xmlns:a16="http://schemas.microsoft.com/office/drawing/2014/main" id="{D7B19279-C9FE-44A6-91FB-F810C749215A}"/>
              </a:ext>
            </a:extLst>
          </p:cNvPr>
          <p:cNvSpPr txBox="1">
            <a:spLocks/>
          </p:cNvSpPr>
          <p:nvPr/>
        </p:nvSpPr>
        <p:spPr>
          <a:xfrm>
            <a:off x="838200" y="1123534"/>
            <a:ext cx="10514012" cy="2534066"/>
          </a:xfrm>
          <a:prstGeom prst="rect">
            <a:avLst/>
          </a:prstGeom>
          <a:solidFill>
            <a:srgbClr val="4CB6A0">
              <a:alpha val="20000"/>
            </a:srgbClr>
          </a:solidFill>
        </p:spPr>
        <p:txBody>
          <a:bodyPr vert="horz" lIns="91440" tIns="45720" rIns="91440" bIns="45720" numCol="1"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800" dirty="0">
                <a:latin typeface="Tw Cen MT"/>
                <a:hlinkClick r:id="rId2"/>
              </a:rPr>
              <a:t>GCworkplace Design Guide</a:t>
            </a:r>
            <a:endParaRPr lang="en-CA" sz="4800" dirty="0">
              <a:latin typeface="Tw Cen MT"/>
              <a:hlinkClick r:id="rId3"/>
            </a:endParaRPr>
          </a:p>
          <a:p>
            <a:pPr marL="0" indent="0">
              <a:buNone/>
            </a:pPr>
            <a:r>
              <a:rPr lang="en-CA" sz="4800" dirty="0">
                <a:hlinkClick r:id="rId3"/>
              </a:rPr>
              <a:t>Government of Canada Workplace Fit-up Standards</a:t>
            </a:r>
          </a:p>
          <a:p>
            <a:pPr marL="0" indent="0">
              <a:buNone/>
            </a:pPr>
            <a:r>
              <a:rPr lang="en-CA" sz="4800" dirty="0">
                <a:latin typeface="Tw Cen MT"/>
                <a:hlinkClick r:id="rId4"/>
              </a:rPr>
              <a:t>GCworkplace Best Practices Checklist</a:t>
            </a:r>
            <a:endParaRPr lang="en-CA" sz="4800" dirty="0">
              <a:latin typeface="Tw Cen MT"/>
              <a:hlinkClick r:id="rId5"/>
            </a:endParaRPr>
          </a:p>
          <a:p>
            <a:pPr marL="0" indent="0">
              <a:buNone/>
            </a:pPr>
            <a:r>
              <a:rPr lang="en-CA" sz="4800" dirty="0">
                <a:latin typeface="Tw Cen MT"/>
                <a:hlinkClick r:id="rId5"/>
              </a:rPr>
              <a:t>GCworkplace Space Planning Workbook</a:t>
            </a:r>
            <a:endParaRPr lang="en-CA" sz="4800" dirty="0">
              <a:latin typeface="Tw Cen MT"/>
            </a:endParaRPr>
          </a:p>
          <a:p>
            <a:pPr marL="0" indent="0">
              <a:buNone/>
            </a:pPr>
            <a:r>
              <a:rPr lang="en-CA" sz="4800" dirty="0" err="1">
                <a:hlinkClick r:id="rId6"/>
              </a:rPr>
              <a:t>GCworkplace</a:t>
            </a:r>
            <a:r>
              <a:rPr lang="en-CA" sz="4800" dirty="0">
                <a:hlinkClick r:id="rId6"/>
              </a:rPr>
              <a:t> </a:t>
            </a:r>
            <a:r>
              <a:rPr lang="en-CA" sz="4800" dirty="0" err="1">
                <a:hlinkClick r:id="rId6"/>
              </a:rPr>
              <a:t>Workpoint</a:t>
            </a:r>
            <a:r>
              <a:rPr lang="en-CA" sz="4800" dirty="0">
                <a:hlinkClick r:id="rId6"/>
              </a:rPr>
              <a:t> IT Requirement</a:t>
            </a:r>
            <a:endParaRPr lang="en-CA" sz="4800" dirty="0">
              <a:latin typeface="Tw Cen MT"/>
            </a:endParaRPr>
          </a:p>
          <a:p>
            <a:pPr marL="0" indent="0">
              <a:buNone/>
            </a:pPr>
            <a:r>
              <a:rPr lang="en-CA" sz="4800" dirty="0">
                <a:hlinkClick r:id="rId7"/>
              </a:rPr>
              <a:t>Technical Reference for Office Building Design (TRFOBD)</a:t>
            </a:r>
          </a:p>
          <a:p>
            <a:pPr marL="0" indent="0">
              <a:buNone/>
            </a:pPr>
            <a:r>
              <a:rPr lang="en-CA" sz="4800" dirty="0">
                <a:latin typeface="Tw Cen MT"/>
                <a:hlinkClick r:id="rId8"/>
              </a:rPr>
              <a:t>CSA/ASC B651:23 Accessible Design for the Built Environment</a:t>
            </a:r>
          </a:p>
          <a:p>
            <a:pPr marL="0" indent="0">
              <a:buNone/>
            </a:pPr>
            <a:r>
              <a:rPr lang="en-CA" sz="4800" dirty="0">
                <a:latin typeface="Tw Cen MT"/>
                <a:hlinkClick r:id="rId8"/>
              </a:rPr>
              <a:t> </a:t>
            </a:r>
            <a:r>
              <a:rPr lang="en-US" altLang="en-US" sz="4800" dirty="0">
                <a:solidFill>
                  <a:srgbClr val="000000"/>
                </a:solidFill>
                <a:latin typeface="Tw Cen MT" panose="020B0602020104020603" pitchFamily="34" charset="0"/>
                <a:hlinkClick r:id="rId9"/>
              </a:rPr>
              <a:t>CSA/ASC B652:23 Accessible Dwellings</a:t>
            </a:r>
            <a:endParaRPr lang="en-US" altLang="en-US" sz="4800" dirty="0">
              <a:solidFill>
                <a:srgbClr val="000000"/>
              </a:solidFill>
              <a:latin typeface="Tw Cen MT" panose="020B0602020104020603" pitchFamily="34" charset="0"/>
            </a:endParaRPr>
          </a:p>
          <a:p>
            <a:pPr marL="0" indent="0">
              <a:buNone/>
            </a:pPr>
            <a:endParaRPr lang="en-CA" sz="4800" dirty="0">
              <a:highlight>
                <a:srgbClr val="FFFF00"/>
              </a:highlight>
              <a:latin typeface="Tw Cen MT"/>
            </a:endParaRPr>
          </a:p>
          <a:p>
            <a:pPr marL="0" indent="0">
              <a:buNone/>
            </a:pPr>
            <a:endParaRPr lang="en-CA" sz="4800" dirty="0">
              <a:latin typeface="Tw Cen MT"/>
              <a:hlinkClick r:id="rId10"/>
            </a:endParaRPr>
          </a:p>
          <a:p>
            <a:pPr marL="0" indent="0">
              <a:spcBef>
                <a:spcPts val="0"/>
              </a:spcBef>
              <a:buNone/>
            </a:pPr>
            <a:endParaRPr lang="en-CA" sz="4800" b="1" dirty="0"/>
          </a:p>
        </p:txBody>
      </p:sp>
      <p:sp>
        <p:nvSpPr>
          <p:cNvPr id="4" name="Date Placeholder 3">
            <a:extLst>
              <a:ext uri="{FF2B5EF4-FFF2-40B4-BE49-F238E27FC236}">
                <a16:creationId xmlns:a16="http://schemas.microsoft.com/office/drawing/2014/main" id="{69E9DA40-F7FC-20D6-D8DF-56FEB00832B2}"/>
              </a:ext>
            </a:extLst>
          </p:cNvPr>
          <p:cNvSpPr>
            <a:spLocks noGrp="1"/>
          </p:cNvSpPr>
          <p:nvPr>
            <p:ph type="dt" sz="half" idx="10"/>
          </p:nvPr>
        </p:nvSpPr>
        <p:spPr>
          <a:xfrm>
            <a:off x="857654" y="6382511"/>
            <a:ext cx="1304365" cy="365125"/>
          </a:xfrm>
        </p:spPr>
        <p:txBody>
          <a:bodyPr/>
          <a:lstStyle/>
          <a:p>
            <a:fld id="{FCCD73AC-29DE-4B13-BACC-410C4141909D}" type="datetime1">
              <a:rPr lang="en-US" smtClean="0"/>
              <a:t>4/12/2024</a:t>
            </a:fld>
            <a:endParaRPr lang="fr-CA" dirty="0"/>
          </a:p>
        </p:txBody>
      </p:sp>
    </p:spTree>
    <p:extLst>
      <p:ext uri="{BB962C8B-B14F-4D97-AF65-F5344CB8AC3E}">
        <p14:creationId xmlns:p14="http://schemas.microsoft.com/office/powerpoint/2010/main" val="202678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73479"/>
            <a:ext cx="10514012" cy="4668521"/>
          </a:xfrm>
          <a:solidFill>
            <a:schemeClr val="bg1">
              <a:lumMod val="85000"/>
              <a:alpha val="20000"/>
            </a:schemeClr>
          </a:solidFill>
        </p:spPr>
        <p:txBody>
          <a:bodyPr>
            <a:normAutofit fontScale="92500" lnSpcReduction="10000"/>
          </a:bodyPr>
          <a:lstStyle/>
          <a:p>
            <a:pPr marL="0" indent="0">
              <a:buNone/>
            </a:pPr>
            <a:r>
              <a:rPr lang="en-CA" b="1" dirty="0"/>
              <a:t>ACCESSIBILITY:</a:t>
            </a:r>
          </a:p>
          <a:p>
            <a:pPr marL="0" indent="0">
              <a:buNone/>
            </a:pPr>
            <a:endParaRPr lang="en-CA" b="1" dirty="0"/>
          </a:p>
          <a:p>
            <a:pPr marL="0" indent="0">
              <a:spcBef>
                <a:spcPts val="0"/>
              </a:spcBef>
              <a:buNone/>
            </a:pPr>
            <a:r>
              <a:rPr lang="en-CA" altLang="en-US" sz="1200" b="1" dirty="0">
                <a:latin typeface="Tw Cen MT" panose="020B0602020104020603" pitchFamily="34" charset="0"/>
              </a:rPr>
              <a:t>Please note the following is not a comprehensive list. Please refer to </a:t>
            </a:r>
            <a:r>
              <a:rPr lang="en-CA" b="1" dirty="0">
                <a:latin typeface="Tw Cen MT"/>
                <a:hlinkClick r:id="rId3"/>
              </a:rPr>
              <a:t>CSA/ASC B651:23 Accessible Design for the Built Environment </a:t>
            </a:r>
            <a:r>
              <a:rPr lang="en-CA" altLang="en-US" sz="1200" b="1" dirty="0">
                <a:latin typeface="Tw Cen MT" panose="020B0602020104020603" pitchFamily="34" charset="0"/>
              </a:rPr>
              <a:t>for minimum mandatory accessibility standards. </a:t>
            </a:r>
            <a:r>
              <a:rPr lang="en-CA" altLang="en-US" sz="1200" dirty="0">
                <a:latin typeface="Tw Cen MT" panose="020B0602020104020603" pitchFamily="34" charset="0"/>
              </a:rPr>
              <a:t>(Note: Clauses referred to below are from CSA/ASC B651:23)</a:t>
            </a:r>
            <a:endParaRPr lang="en-CA" dirty="0"/>
          </a:p>
          <a:p>
            <a:pPr marL="0" indent="0">
              <a:buNone/>
            </a:pPr>
            <a:r>
              <a:rPr lang="en-CA" b="1" dirty="0"/>
              <a:t>Circulation:</a:t>
            </a:r>
          </a:p>
          <a:p>
            <a:pPr>
              <a:spcBef>
                <a:spcPts val="0"/>
              </a:spcBef>
            </a:pPr>
            <a:r>
              <a:rPr lang="en-CA" dirty="0"/>
              <a:t>Turning diameters (2100mm minimum) must be provided where needed. (Clause 4.1)</a:t>
            </a:r>
          </a:p>
          <a:p>
            <a:pPr>
              <a:spcBef>
                <a:spcPts val="0"/>
              </a:spcBef>
            </a:pPr>
            <a:r>
              <a:rPr lang="en-CA" dirty="0"/>
              <a:t>Pathways must meet or exceed minimum width requirements. (Clause 5.1.1)</a:t>
            </a:r>
          </a:p>
          <a:p>
            <a:pPr>
              <a:spcBef>
                <a:spcPts val="0"/>
              </a:spcBef>
            </a:pPr>
            <a:r>
              <a:rPr lang="en-CA" sz="1200" kern="100" dirty="0">
                <a:effectLst/>
                <a:ea typeface="Calibri" panose="020F0502020204030204" pitchFamily="34" charset="0"/>
                <a:cs typeface="Times New Roman" panose="02020603050405020304" pitchFamily="18" charset="0"/>
              </a:rPr>
              <a:t>Clear floor space must be provided when an accessible route terminates. (Clause 5.1.2)</a:t>
            </a:r>
          </a:p>
          <a:p>
            <a:pPr>
              <a:spcBef>
                <a:spcPts val="0"/>
              </a:spcBef>
            </a:pPr>
            <a:r>
              <a:rPr lang="en-CA" dirty="0"/>
              <a:t>Doors and doorways must meet or exceed the minimum requirements, i.e. width, manoeuvring space on both sides, force to operate, accessible hardware, etc. (Clause 5.2)</a:t>
            </a:r>
          </a:p>
          <a:p>
            <a:pPr>
              <a:spcBef>
                <a:spcPts val="0"/>
              </a:spcBef>
            </a:pPr>
            <a:r>
              <a:rPr lang="en-CA" dirty="0"/>
              <a:t>Clear floor space must be provided at all controls, equipment, amenities. i.e. light switches, power door operators, whiteboards, lockers, filing cabinets, etc. (Clause 4.3.2)</a:t>
            </a:r>
          </a:p>
          <a:p>
            <a:pPr marL="0" indent="0">
              <a:spcBef>
                <a:spcPts val="0"/>
              </a:spcBef>
              <a:buNone/>
            </a:pPr>
            <a:endParaRPr lang="en-CA" b="1" dirty="0"/>
          </a:p>
          <a:p>
            <a:pPr marL="0" indent="0">
              <a:spcBef>
                <a:spcPts val="0"/>
              </a:spcBef>
              <a:buNone/>
            </a:pPr>
            <a:r>
              <a:rPr lang="en-CA" b="1" dirty="0"/>
              <a:t>General:</a:t>
            </a:r>
          </a:p>
          <a:p>
            <a:pPr>
              <a:spcBef>
                <a:spcPts val="0"/>
              </a:spcBef>
            </a:pPr>
            <a:r>
              <a:rPr lang="en-CA" dirty="0"/>
              <a:t>Ensure controls are accessible. Controls include things such as light switches, locks on lockers and filing cabinets, door and millwork handles, power door operators, etc. (Clause 4.3)</a:t>
            </a:r>
          </a:p>
          <a:p>
            <a:pPr>
              <a:spcBef>
                <a:spcPts val="0"/>
              </a:spcBef>
            </a:pPr>
            <a:r>
              <a:rPr lang="en-CA" dirty="0"/>
              <a:t>Ensure appropriate headroom clearance has been provided. (Clause 4.5.1)</a:t>
            </a:r>
          </a:p>
          <a:p>
            <a:pPr>
              <a:spcBef>
                <a:spcPts val="0"/>
              </a:spcBef>
            </a:pPr>
            <a:r>
              <a:rPr lang="en-CA" dirty="0"/>
              <a:t>Ensure protruding objects are cane detectible, or plan so they don’t protrude. i.e. wall mounted TV’s/monitors, surfaces mounted on the back of seating, wall mounted first aid kits, etc.(Clause 4.5.2)</a:t>
            </a:r>
          </a:p>
          <a:p>
            <a:pPr>
              <a:spcBef>
                <a:spcPts val="0"/>
              </a:spcBef>
            </a:pPr>
            <a:r>
              <a:rPr lang="en-CA" dirty="0"/>
              <a:t>Ensure consideration is given to address functional and cognitive barriers, environmental intolerances, and acoustics. (Clause 4.7)</a:t>
            </a:r>
          </a:p>
          <a:p>
            <a:pPr>
              <a:spcBef>
                <a:spcPts val="0"/>
              </a:spcBef>
            </a:pPr>
            <a:r>
              <a:rPr lang="en-CA" dirty="0"/>
              <a:t>Consider how lighting/space can be designed to address the needs of people with sensitivities to light. Incorporate adjustability and dimming wherever possible and consider lighting from a number of sources, such as task and pendant lighting, to provide various lighting conditions and facilitate user control. </a:t>
            </a:r>
          </a:p>
          <a:p>
            <a:pPr marL="0" indent="0">
              <a:spcBef>
                <a:spcPts val="0"/>
              </a:spcBef>
              <a:buNone/>
            </a:pPr>
            <a:endParaRPr lang="en-CA" b="1" dirty="0"/>
          </a:p>
          <a:p>
            <a:pPr marL="0" indent="0">
              <a:spcBef>
                <a:spcPts val="0"/>
              </a:spcBef>
              <a:buNone/>
            </a:pPr>
            <a:r>
              <a:rPr lang="en-CA" b="1" dirty="0"/>
              <a:t>Finishes:</a:t>
            </a:r>
          </a:p>
          <a:p>
            <a:pPr>
              <a:spcBef>
                <a:spcPts val="0"/>
              </a:spcBef>
            </a:pPr>
            <a:r>
              <a:rPr lang="en-CA" dirty="0"/>
              <a:t>Film on fully glazed doors, walls and sidelights must be compliant with codes and standards. (Clause 5.2.2.10) Note: It is acceptable to add additional decorative film provided the mandatory requirements are met. </a:t>
            </a:r>
          </a:p>
          <a:p>
            <a:pPr>
              <a:spcBef>
                <a:spcPts val="0"/>
              </a:spcBef>
            </a:pPr>
            <a:r>
              <a:rPr lang="en-CA" dirty="0"/>
              <a:t>Ensure luminance (colour) contrast has been addressed. i.e. between floors and walls, walls and door frames, doors and door frames, contrast strips on glass doors &amp; walls, handles and background surface, furniture and surroundings, etc. (Clause 4.2)</a:t>
            </a:r>
          </a:p>
          <a:p>
            <a:pPr>
              <a:spcBef>
                <a:spcPts val="0"/>
              </a:spcBef>
            </a:pPr>
            <a:r>
              <a:rPr lang="en-CA" dirty="0"/>
              <a:t>Ensure carpets comply (Clause 4.4.3)</a:t>
            </a:r>
          </a:p>
          <a:p>
            <a:pPr>
              <a:spcBef>
                <a:spcPts val="0"/>
              </a:spcBef>
            </a:pPr>
            <a:r>
              <a:rPr lang="en-CA" dirty="0"/>
              <a:t>Consider using colour contrast and/or install different floor finishes to visually separate support spaces from adjacent accessible route.</a:t>
            </a:r>
          </a:p>
          <a:p>
            <a:pPr>
              <a:spcBef>
                <a:spcPts val="0"/>
              </a:spcBef>
            </a:pPr>
            <a:r>
              <a:rPr lang="en-CA" dirty="0"/>
              <a:t>Select finishes that prevent glare. i.e. matte finishes on things such as table surfaces, floors, signage, millwork, etc.</a:t>
            </a:r>
          </a:p>
          <a:p>
            <a:pPr>
              <a:spcBef>
                <a:spcPts val="0"/>
              </a:spcBef>
            </a:pPr>
            <a:r>
              <a:rPr lang="en-CA" dirty="0"/>
              <a:t>Avoid strong patterns on large surfaces i.e. walls, floor, large furniture, millwork, etc.</a:t>
            </a:r>
          </a:p>
        </p:txBody>
      </p:sp>
      <p:sp>
        <p:nvSpPr>
          <p:cNvPr id="3" name="Slide Number Placeholder 2"/>
          <p:cNvSpPr>
            <a:spLocks noGrp="1"/>
          </p:cNvSpPr>
          <p:nvPr>
            <p:ph type="sldNum" sz="quarter" idx="12"/>
          </p:nvPr>
        </p:nvSpPr>
        <p:spPr/>
        <p:txBody>
          <a:bodyPr/>
          <a:lstStyle/>
          <a:p>
            <a:fld id="{B281B320-300E-4159-A42B-6C3D22C81CA1}" type="slidenum">
              <a:rPr lang="fr-CA" smtClean="0"/>
              <a:pPr/>
              <a:t>5</a:t>
            </a:fld>
            <a:endParaRPr lang="fr-CA" dirty="0"/>
          </a:p>
        </p:txBody>
      </p:sp>
      <p:sp>
        <p:nvSpPr>
          <p:cNvPr id="6" name="Text Placeholder 5"/>
          <p:cNvSpPr>
            <a:spLocks noGrp="1"/>
          </p:cNvSpPr>
          <p:nvPr>
            <p:ph type="body" sz="half" idx="22"/>
          </p:nvPr>
        </p:nvSpPr>
        <p:spPr>
          <a:xfrm>
            <a:off x="838200" y="-1"/>
            <a:ext cx="2975919" cy="950259"/>
          </a:xfrm>
        </p:spPr>
        <p:txBody>
          <a:bodyPr>
            <a:normAutofit/>
          </a:bodyPr>
          <a:lstStyle/>
          <a:p>
            <a:pPr algn="ctr"/>
            <a:r>
              <a:rPr lang="fr-CA" sz="1800" dirty="0"/>
              <a:t>OTHERS</a:t>
            </a:r>
          </a:p>
        </p:txBody>
      </p:sp>
      <p:sp>
        <p:nvSpPr>
          <p:cNvPr id="7" name="Text Placeholder 6"/>
          <p:cNvSpPr>
            <a:spLocks noGrp="1"/>
          </p:cNvSpPr>
          <p:nvPr>
            <p:ph type="body" sz="half" idx="23"/>
          </p:nvPr>
        </p:nvSpPr>
        <p:spPr>
          <a:xfrm>
            <a:off x="3929449" y="0"/>
            <a:ext cx="7422763" cy="953902"/>
          </a:xfrm>
        </p:spPr>
        <p:txBody>
          <a:bodyPr>
            <a:normAutofit/>
          </a:bodyPr>
          <a:lstStyle/>
          <a:p>
            <a:r>
              <a:rPr lang="fr-CA" sz="2400" dirty="0"/>
              <a:t>GENERAL SPECIFICATION AND OPEN OFFICE AREAS </a:t>
            </a:r>
            <a:r>
              <a:rPr lang="en-US" sz="2400" dirty="0"/>
              <a:t>(continued)</a:t>
            </a:r>
          </a:p>
        </p:txBody>
      </p:sp>
      <p:sp>
        <p:nvSpPr>
          <p:cNvPr id="16" name="Footer Placeholder 5"/>
          <p:cNvSpPr txBox="1">
            <a:spLocks/>
          </p:cNvSpPr>
          <p:nvPr/>
        </p:nvSpPr>
        <p:spPr>
          <a:xfrm>
            <a:off x="3145164" y="6356350"/>
            <a:ext cx="590325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INTERIOR DESIGN NATIONAL CENTRE OF EXPERTISE     |    PSPC WORKPLACE SOLUTIONS</a:t>
            </a:r>
            <a:endParaRPr lang="en-CA" dirty="0"/>
          </a:p>
        </p:txBody>
      </p:sp>
      <p:sp>
        <p:nvSpPr>
          <p:cNvPr id="5" name="Date Placeholder 3">
            <a:extLst>
              <a:ext uri="{FF2B5EF4-FFF2-40B4-BE49-F238E27FC236}">
                <a16:creationId xmlns:a16="http://schemas.microsoft.com/office/drawing/2014/main" id="{81CC47BB-CB01-92F1-8419-DD36CC58D539}"/>
              </a:ext>
            </a:extLst>
          </p:cNvPr>
          <p:cNvSpPr>
            <a:spLocks noGrp="1"/>
          </p:cNvSpPr>
          <p:nvPr>
            <p:ph type="dt" sz="half" idx="10"/>
          </p:nvPr>
        </p:nvSpPr>
        <p:spPr>
          <a:xfrm>
            <a:off x="857654" y="6382511"/>
            <a:ext cx="1304365" cy="365125"/>
          </a:xfrm>
        </p:spPr>
        <p:txBody>
          <a:bodyPr/>
          <a:lstStyle/>
          <a:p>
            <a:fld id="{B2139AA2-2C71-45C0-B225-B789DB019846}" type="datetime1">
              <a:rPr lang="en-US" smtClean="0"/>
              <a:t>4/12/2024</a:t>
            </a:fld>
            <a:endParaRPr lang="fr-CA" dirty="0"/>
          </a:p>
        </p:txBody>
      </p:sp>
    </p:spTree>
    <p:extLst>
      <p:ext uri="{BB962C8B-B14F-4D97-AF65-F5344CB8AC3E}">
        <p14:creationId xmlns:p14="http://schemas.microsoft.com/office/powerpoint/2010/main" val="324923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26068"/>
            <a:ext cx="10514012" cy="5226638"/>
          </a:xfrm>
          <a:solidFill>
            <a:schemeClr val="bg1">
              <a:lumMod val="85000"/>
              <a:alpha val="20000"/>
            </a:schemeClr>
          </a:solidFill>
        </p:spPr>
        <p:txBody>
          <a:bodyPr>
            <a:normAutofit/>
          </a:bodyPr>
          <a:lstStyle/>
          <a:p>
            <a:pPr marL="0" indent="0">
              <a:buNone/>
            </a:pPr>
            <a:r>
              <a:rPr lang="en-CA" b="1" dirty="0"/>
              <a:t>ACCESSIBILITY CONTINUED:</a:t>
            </a:r>
          </a:p>
          <a:p>
            <a:pPr marL="0" indent="0">
              <a:spcBef>
                <a:spcPts val="0"/>
              </a:spcBef>
              <a:buNone/>
            </a:pPr>
            <a:endParaRPr lang="en-CA" dirty="0"/>
          </a:p>
          <a:p>
            <a:pPr marL="0" indent="0">
              <a:spcBef>
                <a:spcPts val="0"/>
              </a:spcBef>
              <a:buNone/>
            </a:pPr>
            <a:r>
              <a:rPr lang="en-CA" b="1" dirty="0" err="1"/>
              <a:t>Workpoints</a:t>
            </a:r>
            <a:r>
              <a:rPr lang="en-CA" b="1" dirty="0"/>
              <a:t>: </a:t>
            </a:r>
          </a:p>
          <a:p>
            <a:pPr>
              <a:spcBef>
                <a:spcPts val="0"/>
              </a:spcBef>
            </a:pPr>
            <a:r>
              <a:rPr lang="en-CA" dirty="0"/>
              <a:t>Many </a:t>
            </a:r>
            <a:r>
              <a:rPr lang="en-CA" u="sng" dirty="0"/>
              <a:t>individual </a:t>
            </a:r>
            <a:r>
              <a:rPr lang="en-CA" u="sng" dirty="0" err="1"/>
              <a:t>workpoints</a:t>
            </a:r>
            <a:r>
              <a:rPr lang="en-CA" u="sng" dirty="0"/>
              <a:t> </a:t>
            </a:r>
            <a:r>
              <a:rPr lang="en-CA" dirty="0"/>
              <a:t>of each type must be accessible to wheeled mobility device (WMD) users. Minimum requirements for individual </a:t>
            </a:r>
            <a:r>
              <a:rPr lang="en-CA" dirty="0" err="1"/>
              <a:t>workpoints</a:t>
            </a:r>
            <a:r>
              <a:rPr lang="en-CA" dirty="0"/>
              <a:t> to be considered accessible to WMD users. Considerations include:</a:t>
            </a:r>
          </a:p>
          <a:p>
            <a:pPr lvl="1">
              <a:spcBef>
                <a:spcPts val="0"/>
              </a:spcBef>
            </a:pPr>
            <a:r>
              <a:rPr lang="en-CA" sz="1200" dirty="0"/>
              <a:t>Turning diameter provided and space for WMD users to participate. (Clause 4.1) </a:t>
            </a:r>
          </a:p>
          <a:p>
            <a:pPr lvl="1">
              <a:spcBef>
                <a:spcPts val="0"/>
              </a:spcBef>
            </a:pPr>
            <a:r>
              <a:rPr lang="en-CA" sz="1200" dirty="0"/>
              <a:t>Accessible surface height and knee &amp; toe clearance provided if applicable. (Clause 6.7.1)</a:t>
            </a:r>
          </a:p>
          <a:p>
            <a:pPr lvl="1">
              <a:spcBef>
                <a:spcPts val="0"/>
              </a:spcBef>
            </a:pPr>
            <a:r>
              <a:rPr lang="en-CA" sz="1200" dirty="0"/>
              <a:t>Accessible power within reach, if provided (A.2.2)</a:t>
            </a:r>
          </a:p>
          <a:p>
            <a:pPr marL="457200" lvl="1" indent="0">
              <a:spcBef>
                <a:spcPts val="0"/>
              </a:spcBef>
              <a:buNone/>
            </a:pPr>
            <a:endParaRPr lang="en-CA" sz="1200" dirty="0"/>
          </a:p>
          <a:p>
            <a:pPr>
              <a:spcBef>
                <a:spcPts val="0"/>
              </a:spcBef>
            </a:pPr>
            <a:r>
              <a:rPr lang="en-CA" dirty="0"/>
              <a:t>All </a:t>
            </a:r>
            <a:r>
              <a:rPr lang="en-CA" u="sng" dirty="0"/>
              <a:t>collaboration spaces and support spaces </a:t>
            </a:r>
            <a:r>
              <a:rPr lang="en-CA" dirty="0"/>
              <a:t>must allow wheeled mobility device (WMD) users to participate. Minimum requirements for collaboration spaces to be considered accessible to WMD users. Considerations include:</a:t>
            </a:r>
          </a:p>
          <a:p>
            <a:pPr lvl="1">
              <a:spcBef>
                <a:spcPts val="0"/>
              </a:spcBef>
            </a:pPr>
            <a:r>
              <a:rPr lang="en-CA" sz="1200" dirty="0"/>
              <a:t>Turning diameter provided and space for WMD users to participate. (Clause 4.1) Note: Turning diameters can be shared. </a:t>
            </a:r>
          </a:p>
          <a:p>
            <a:pPr marL="457200" lvl="1" indent="0">
              <a:spcBef>
                <a:spcPts val="0"/>
              </a:spcBef>
              <a:buNone/>
            </a:pPr>
            <a:r>
              <a:rPr lang="en-CA" sz="1200" dirty="0"/>
              <a:t>	Note: The larger the room grouping, the more WMD users that should be able to participate.</a:t>
            </a:r>
          </a:p>
          <a:p>
            <a:pPr lvl="1">
              <a:spcBef>
                <a:spcPts val="0"/>
              </a:spcBef>
            </a:pPr>
            <a:r>
              <a:rPr lang="en-CA" sz="1200" dirty="0"/>
              <a:t>Accessible surface height and knee &amp; toe clearance provided if applicable. (Clause 6.7.1) </a:t>
            </a:r>
          </a:p>
          <a:p>
            <a:pPr lvl="1">
              <a:spcBef>
                <a:spcPts val="0"/>
              </a:spcBef>
            </a:pPr>
            <a:r>
              <a:rPr lang="en-CA" sz="1200" dirty="0"/>
              <a:t>Accessible power within reach if provided. (A.2.2)</a:t>
            </a:r>
          </a:p>
          <a:p>
            <a:pPr lvl="1">
              <a:spcBef>
                <a:spcPts val="0"/>
              </a:spcBef>
            </a:pPr>
            <a:r>
              <a:rPr lang="en-CA" sz="1200" dirty="0"/>
              <a:t>Clear floor space to access amenities, equipment, and controls. i.e. light switches, whiteboards, etc. (Clause 4.3.2)</a:t>
            </a:r>
          </a:p>
          <a:p>
            <a:pPr marL="457200" lvl="1" indent="0">
              <a:spcBef>
                <a:spcPts val="0"/>
              </a:spcBef>
              <a:buNone/>
            </a:pPr>
            <a:r>
              <a:rPr lang="en-CA" sz="1200" dirty="0"/>
              <a:t>	Note: Path of travel within enclosed rooms must be considered. i.e. around a meeting table and to access amenities.</a:t>
            </a:r>
          </a:p>
          <a:p>
            <a:pPr marL="457200" lvl="1" indent="0">
              <a:spcBef>
                <a:spcPts val="0"/>
              </a:spcBef>
              <a:buNone/>
            </a:pPr>
            <a:endParaRPr lang="en-CA" sz="1200" b="1" dirty="0"/>
          </a:p>
          <a:p>
            <a:pPr marL="0" indent="0">
              <a:spcBef>
                <a:spcPts val="0"/>
              </a:spcBef>
              <a:buNone/>
            </a:pPr>
            <a:r>
              <a:rPr lang="en-CA" b="1" dirty="0"/>
              <a:t>Furniture and planning considerations: </a:t>
            </a:r>
          </a:p>
          <a:p>
            <a:pPr lvl="1">
              <a:spcBef>
                <a:spcPts val="0"/>
              </a:spcBef>
            </a:pPr>
            <a:r>
              <a:rPr lang="en-CA" sz="1200" dirty="0"/>
              <a:t>Offer a variety of furnishings and ways for people to participate. </a:t>
            </a:r>
          </a:p>
          <a:p>
            <a:pPr lvl="1">
              <a:spcBef>
                <a:spcPts val="0"/>
              </a:spcBef>
            </a:pPr>
            <a:r>
              <a:rPr lang="en-CA" sz="1200" dirty="0"/>
              <a:t>Consider adjustability, ergonomics &amp; flexibility when selecting furniture. </a:t>
            </a:r>
          </a:p>
          <a:p>
            <a:pPr lvl="1">
              <a:spcBef>
                <a:spcPts val="0"/>
              </a:spcBef>
            </a:pPr>
            <a:r>
              <a:rPr lang="en-CA" sz="1200" dirty="0"/>
              <a:t>Knee and toe clearances must be considered when selecting table/desk base styles.</a:t>
            </a:r>
          </a:p>
          <a:p>
            <a:pPr lvl="1">
              <a:spcBef>
                <a:spcPts val="0"/>
              </a:spcBef>
            </a:pPr>
            <a:r>
              <a:rPr lang="en-CA" sz="1200" dirty="0"/>
              <a:t>Choose electric mechanisms for height adjustable sit-stand tables which are easier to adjust.</a:t>
            </a:r>
          </a:p>
          <a:p>
            <a:pPr lvl="1">
              <a:spcBef>
                <a:spcPts val="0"/>
              </a:spcBef>
            </a:pPr>
            <a:r>
              <a:rPr lang="en-CA" sz="1200" dirty="0"/>
              <a:t>Ensure worksurfaces and counters have rounded or blunted corners and edges</a:t>
            </a:r>
          </a:p>
          <a:p>
            <a:pPr lvl="1">
              <a:spcBef>
                <a:spcPts val="0"/>
              </a:spcBef>
            </a:pPr>
            <a:r>
              <a:rPr lang="en-CA" sz="1200" dirty="0"/>
              <a:t>Include left-handed and right-handed options or those that provide both.</a:t>
            </a:r>
          </a:p>
          <a:p>
            <a:pPr lvl="1">
              <a:spcBef>
                <a:spcPts val="0"/>
              </a:spcBef>
            </a:pPr>
            <a:r>
              <a:rPr lang="en-CA" sz="1200" dirty="0"/>
              <a:t>Consider how whiteboards can suit people of varying statures as well as from a seated position. i.e. positioned vertically.</a:t>
            </a:r>
          </a:p>
          <a:p>
            <a:pPr lvl="1">
              <a:spcBef>
                <a:spcPts val="0"/>
              </a:spcBef>
            </a:pPr>
            <a:r>
              <a:rPr lang="en-CA" sz="1200" dirty="0"/>
              <a:t>Avoid planning </a:t>
            </a:r>
            <a:r>
              <a:rPr lang="en-CA" sz="1200" dirty="0" err="1"/>
              <a:t>workpoints</a:t>
            </a:r>
            <a:r>
              <a:rPr lang="en-CA" sz="1200" dirty="0"/>
              <a:t> with users backs to a main corridor.</a:t>
            </a:r>
          </a:p>
          <a:p>
            <a:pPr lvl="1">
              <a:spcBef>
                <a:spcPts val="0"/>
              </a:spcBef>
            </a:pPr>
            <a:r>
              <a:rPr lang="en-CA" sz="1200" dirty="0"/>
              <a:t>Ensure there is space for displaced chairs (must not obstruct pathways) when a </a:t>
            </a:r>
            <a:r>
              <a:rPr lang="en-CA" sz="1200" dirty="0" err="1"/>
              <a:t>workpoint</a:t>
            </a:r>
            <a:r>
              <a:rPr lang="en-CA" sz="1200" dirty="0"/>
              <a:t> is occupied by a WMD user.</a:t>
            </a:r>
          </a:p>
          <a:p>
            <a:pPr lvl="1">
              <a:spcBef>
                <a:spcPts val="0"/>
              </a:spcBef>
            </a:pPr>
            <a:r>
              <a:rPr lang="en-CA" sz="1200" dirty="0"/>
              <a:t>Provide opportunities to allow WMD users to “park” their devices and transfer to another seat.</a:t>
            </a:r>
          </a:p>
          <a:p>
            <a:pPr lvl="1">
              <a:spcBef>
                <a:spcPts val="0"/>
              </a:spcBef>
            </a:pPr>
            <a:r>
              <a:rPr lang="en-CA" sz="1200" dirty="0"/>
              <a:t>Consider how sightlines can be maximized for those that benefit from lip reading.</a:t>
            </a:r>
          </a:p>
          <a:p>
            <a:pPr lvl="1">
              <a:spcBef>
                <a:spcPts val="0"/>
              </a:spcBef>
            </a:pPr>
            <a:endParaRPr lang="en-CA" sz="1900" dirty="0"/>
          </a:p>
          <a:p>
            <a:pPr>
              <a:spcBef>
                <a:spcPts val="0"/>
              </a:spcBef>
            </a:pPr>
            <a:endParaRPr lang="en-CA" dirty="0"/>
          </a:p>
        </p:txBody>
      </p:sp>
      <p:sp>
        <p:nvSpPr>
          <p:cNvPr id="3" name="Slide Number Placeholder 2"/>
          <p:cNvSpPr>
            <a:spLocks noGrp="1"/>
          </p:cNvSpPr>
          <p:nvPr>
            <p:ph type="sldNum" sz="quarter" idx="12"/>
          </p:nvPr>
        </p:nvSpPr>
        <p:spPr/>
        <p:txBody>
          <a:bodyPr/>
          <a:lstStyle/>
          <a:p>
            <a:fld id="{B281B320-300E-4159-A42B-6C3D22C81CA1}" type="slidenum">
              <a:rPr lang="fr-CA" smtClean="0"/>
              <a:pPr/>
              <a:t>6</a:t>
            </a:fld>
            <a:endParaRPr lang="fr-CA" dirty="0"/>
          </a:p>
        </p:txBody>
      </p:sp>
      <p:sp>
        <p:nvSpPr>
          <p:cNvPr id="6" name="Text Placeholder 5"/>
          <p:cNvSpPr>
            <a:spLocks noGrp="1"/>
          </p:cNvSpPr>
          <p:nvPr>
            <p:ph type="body" sz="half" idx="22"/>
          </p:nvPr>
        </p:nvSpPr>
        <p:spPr>
          <a:xfrm>
            <a:off x="838200" y="-1"/>
            <a:ext cx="2975919" cy="950259"/>
          </a:xfrm>
        </p:spPr>
        <p:txBody>
          <a:bodyPr>
            <a:normAutofit/>
          </a:bodyPr>
          <a:lstStyle/>
          <a:p>
            <a:pPr algn="ctr"/>
            <a:r>
              <a:rPr lang="fr-CA" sz="1800" dirty="0"/>
              <a:t>OTHERS</a:t>
            </a:r>
          </a:p>
        </p:txBody>
      </p:sp>
      <p:sp>
        <p:nvSpPr>
          <p:cNvPr id="7" name="Text Placeholder 6"/>
          <p:cNvSpPr>
            <a:spLocks noGrp="1"/>
          </p:cNvSpPr>
          <p:nvPr>
            <p:ph type="body" sz="half" idx="23"/>
          </p:nvPr>
        </p:nvSpPr>
        <p:spPr>
          <a:xfrm>
            <a:off x="3929449" y="0"/>
            <a:ext cx="7422763" cy="953902"/>
          </a:xfrm>
        </p:spPr>
        <p:txBody>
          <a:bodyPr>
            <a:normAutofit/>
          </a:bodyPr>
          <a:lstStyle/>
          <a:p>
            <a:r>
              <a:rPr lang="fr-CA" sz="2400" dirty="0"/>
              <a:t>GENERAL SPECIFICATION AND OPEN OFFICE AREAS </a:t>
            </a:r>
            <a:r>
              <a:rPr lang="en-US" sz="2400" dirty="0"/>
              <a:t>(continued)</a:t>
            </a:r>
          </a:p>
        </p:txBody>
      </p:sp>
      <p:sp>
        <p:nvSpPr>
          <p:cNvPr id="16" name="Footer Placeholder 5"/>
          <p:cNvSpPr txBox="1">
            <a:spLocks/>
          </p:cNvSpPr>
          <p:nvPr/>
        </p:nvSpPr>
        <p:spPr>
          <a:xfrm>
            <a:off x="3145164" y="6356350"/>
            <a:ext cx="590325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INTERIOR DESIGN NATIONAL CENTRE OF EXPERTISE     |    PSPC WORKPLACE SOLUTIONS</a:t>
            </a:r>
            <a:endParaRPr lang="en-CA" dirty="0"/>
          </a:p>
        </p:txBody>
      </p:sp>
      <p:sp>
        <p:nvSpPr>
          <p:cNvPr id="5" name="Date Placeholder 3">
            <a:extLst>
              <a:ext uri="{FF2B5EF4-FFF2-40B4-BE49-F238E27FC236}">
                <a16:creationId xmlns:a16="http://schemas.microsoft.com/office/drawing/2014/main" id="{81CC47BB-CB01-92F1-8419-DD36CC58D539}"/>
              </a:ext>
            </a:extLst>
          </p:cNvPr>
          <p:cNvSpPr>
            <a:spLocks noGrp="1"/>
          </p:cNvSpPr>
          <p:nvPr>
            <p:ph type="dt" sz="half" idx="10"/>
          </p:nvPr>
        </p:nvSpPr>
        <p:spPr>
          <a:xfrm>
            <a:off x="857654" y="6382511"/>
            <a:ext cx="1304365" cy="365125"/>
          </a:xfrm>
        </p:spPr>
        <p:txBody>
          <a:bodyPr/>
          <a:lstStyle/>
          <a:p>
            <a:fld id="{91F07B9E-982A-405D-B613-7B7AB1C8ED40}" type="datetime1">
              <a:rPr lang="en-US" smtClean="0"/>
              <a:t>4/12/2024</a:t>
            </a:fld>
            <a:endParaRPr lang="fr-CA" dirty="0"/>
          </a:p>
        </p:txBody>
      </p:sp>
    </p:spTree>
    <p:extLst>
      <p:ext uri="{BB962C8B-B14F-4D97-AF65-F5344CB8AC3E}">
        <p14:creationId xmlns:p14="http://schemas.microsoft.com/office/powerpoint/2010/main" val="340392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Autofit/>
          </a:bodyPr>
          <a:lstStyle/>
          <a:p>
            <a:pPr marL="0" indent="0">
              <a:buNone/>
            </a:pPr>
            <a:r>
              <a:rPr lang="en-CA" sz="1300" dirty="0" err="1"/>
              <a:t>GCworkplace</a:t>
            </a:r>
            <a:r>
              <a:rPr lang="en-CA" sz="1300" dirty="0"/>
              <a:t> and the Digital Government Vision is being amalgamated within the Digital Workplace initiative launched by Treasury Board Secretariat (TBS), in collaboration with PSPC and Shared Services Canada (SSC).  The objective is to standardize and enable the Digital Government Vision within the context of </a:t>
            </a:r>
            <a:r>
              <a:rPr lang="en-CA" sz="1300" dirty="0" err="1"/>
              <a:t>GCworkplace</a:t>
            </a:r>
            <a:r>
              <a:rPr lang="en-CA" sz="1300" dirty="0"/>
              <a:t> and align technology fit-up standards towards a common shared vision. The roles of the three organizations are as follows:</a:t>
            </a:r>
          </a:p>
          <a:p>
            <a:r>
              <a:rPr lang="en-CA" sz="1300" dirty="0"/>
              <a:t>Treasury Board Secretariat (TBS) will support PSPC and SSC in the implementation of the </a:t>
            </a:r>
            <a:r>
              <a:rPr lang="en-CA" sz="1300" dirty="0" err="1"/>
              <a:t>GCworkplace</a:t>
            </a:r>
            <a:r>
              <a:rPr lang="en-CA" sz="1300" dirty="0"/>
              <a:t> technologies with relevant policy instruments and standards, with the accompanying mechanisms and models for funding.</a:t>
            </a:r>
          </a:p>
          <a:p>
            <a:r>
              <a:rPr lang="en-CA" sz="1300" dirty="0"/>
              <a:t>Shared Services Canada (SSC) will elicit the enterprise business requirements and develop the associated technology requirements.  SSC will develop technology infrastructure solutions that meet the enterprise business requirements to enable the </a:t>
            </a:r>
            <a:r>
              <a:rPr lang="en-CA" sz="1300" dirty="0" err="1"/>
              <a:t>GCworkplace</a:t>
            </a:r>
            <a:r>
              <a:rPr lang="en-CA" sz="1300" dirty="0"/>
              <a:t> vision through a common Digital Workplace model.  Technology solutions will be packaged into standardized flexible, modern, secure and reliable IT services.  SSC will work with TBS to establish IT service and technology standards and help PSPC deliver the technology within </a:t>
            </a:r>
            <a:r>
              <a:rPr lang="en-CA" sz="1300" dirty="0" err="1"/>
              <a:t>GCworkplace</a:t>
            </a:r>
            <a:r>
              <a:rPr lang="en-CA" sz="1300" dirty="0"/>
              <a:t> fit-up projects.</a:t>
            </a:r>
          </a:p>
          <a:p>
            <a:r>
              <a:rPr lang="en-CA" sz="1300" dirty="0"/>
              <a:t>Public Service and Procurement Canada (PSPC) will establish the vision for the </a:t>
            </a:r>
            <a:r>
              <a:rPr lang="en-CA" sz="1300" dirty="0" err="1"/>
              <a:t>GCworkplace</a:t>
            </a:r>
            <a:r>
              <a:rPr lang="en-CA" sz="1300" dirty="0"/>
              <a:t> and the associated enterprise business requirements. Design office interiors that meet the business requirements to enable the </a:t>
            </a:r>
            <a:r>
              <a:rPr lang="en-CA" sz="1300" dirty="0" err="1"/>
              <a:t>GCworkplace</a:t>
            </a:r>
            <a:r>
              <a:rPr lang="en-CA" sz="1300" dirty="0"/>
              <a:t> of the Future vision. PSPC and SSC will work together to integrate the technology solutions into the facility design in a holistic approach.</a:t>
            </a:r>
          </a:p>
          <a:p>
            <a:pPr marL="0" indent="0">
              <a:buNone/>
            </a:pPr>
            <a:r>
              <a:rPr lang="en-CA" sz="1300" dirty="0"/>
              <a:t>The </a:t>
            </a:r>
            <a:r>
              <a:rPr lang="en-CA" sz="1300" dirty="0" err="1"/>
              <a:t>GCworkplace</a:t>
            </a:r>
            <a:r>
              <a:rPr lang="en-CA" sz="1300" dirty="0"/>
              <a:t> Fit-up Model will satisfy the general workplace needs of GC employees working in an unassigned wireless workplace environment, requiring collaborative and responsive technology services, anytime and anywhere within the domains of their workplace (i.e. floor, multiple floors, and whole building solutions).  SSC remains the Technical Authority (TA) for all technology services brought to </a:t>
            </a:r>
            <a:r>
              <a:rPr lang="en-CA" sz="1300" dirty="0" err="1"/>
              <a:t>GCworkplace</a:t>
            </a:r>
            <a:r>
              <a:rPr lang="en-CA" sz="1300" dirty="0"/>
              <a:t> Fit-ups. The technology services, and workplace standards that form the basis of the </a:t>
            </a:r>
            <a:r>
              <a:rPr lang="en-CA" sz="1300" dirty="0" err="1"/>
              <a:t>GCworkplace</a:t>
            </a:r>
            <a:r>
              <a:rPr lang="en-CA" sz="1300" dirty="0"/>
              <a:t> Fit-up model are compiled based upon business requirements under a “Protected B” security posture for space configuration, accessibility and design.  Subsequent security postures will be developed in close consultation and collaboration with partners and stakeholders. All fit-up requirements that are not covered within the </a:t>
            </a:r>
            <a:r>
              <a:rPr lang="en-CA" sz="1300" dirty="0" err="1"/>
              <a:t>GCworkplace</a:t>
            </a:r>
            <a:r>
              <a:rPr lang="en-CA" sz="1300" dirty="0"/>
              <a:t> Fit-up Model will require to be approved through TBS GCEARB governance for funding. </a:t>
            </a:r>
          </a:p>
          <a:p>
            <a:pPr marL="0" indent="0">
              <a:buNone/>
            </a:pPr>
            <a:endParaRPr lang="en-CA" dirty="0"/>
          </a:p>
          <a:p>
            <a:pPr marL="0" indent="0">
              <a:buNone/>
            </a:pPr>
            <a:r>
              <a:rPr lang="en-CA" dirty="0"/>
              <a:t> </a:t>
            </a:r>
          </a:p>
        </p:txBody>
      </p:sp>
      <p:sp>
        <p:nvSpPr>
          <p:cNvPr id="2" name="Slide Number Placeholder 1"/>
          <p:cNvSpPr>
            <a:spLocks noGrp="1"/>
          </p:cNvSpPr>
          <p:nvPr>
            <p:ph type="sldNum" sz="quarter" idx="12"/>
          </p:nvPr>
        </p:nvSpPr>
        <p:spPr/>
        <p:txBody>
          <a:bodyPr/>
          <a:lstStyle/>
          <a:p>
            <a:fld id="{B281B320-300E-4159-A42B-6C3D22C81CA1}" type="slidenum">
              <a:rPr lang="fr-CA" smtClean="0"/>
              <a:pPr/>
              <a:t>7</a:t>
            </a:fld>
            <a:endParaRPr lang="fr-CA" dirty="0"/>
          </a:p>
        </p:txBody>
      </p:sp>
      <p:sp>
        <p:nvSpPr>
          <p:cNvPr id="8" name="Text Placeholder 7"/>
          <p:cNvSpPr>
            <a:spLocks noGrp="1"/>
          </p:cNvSpPr>
          <p:nvPr>
            <p:ph type="body" sz="half" idx="22"/>
          </p:nvPr>
        </p:nvSpPr>
        <p:spPr>
          <a:xfrm>
            <a:off x="838200" y="-5651"/>
            <a:ext cx="2974961" cy="950169"/>
          </a:xfrm>
        </p:spPr>
        <p:txBody>
          <a:bodyPr/>
          <a:lstStyle/>
          <a:p>
            <a:pPr algn="ctr"/>
            <a:r>
              <a:rPr lang="fr-CA" sz="1800" dirty="0"/>
              <a:t>INTRODUCTION</a:t>
            </a:r>
          </a:p>
        </p:txBody>
      </p:sp>
      <p:sp>
        <p:nvSpPr>
          <p:cNvPr id="9" name="Text Placeholder 8"/>
          <p:cNvSpPr>
            <a:spLocks noGrp="1"/>
          </p:cNvSpPr>
          <p:nvPr>
            <p:ph type="body" sz="half" idx="23"/>
          </p:nvPr>
        </p:nvSpPr>
        <p:spPr>
          <a:xfrm>
            <a:off x="3929449" y="-5651"/>
            <a:ext cx="7422763" cy="950169"/>
          </a:xfrm>
          <a:solidFill>
            <a:schemeClr val="bg2">
              <a:lumMod val="90000"/>
            </a:schemeClr>
          </a:solidFill>
        </p:spPr>
        <p:txBody>
          <a:bodyPr>
            <a:normAutofit/>
          </a:bodyPr>
          <a:lstStyle/>
          <a:p>
            <a:r>
              <a:rPr lang="en-CA" sz="2400" dirty="0"/>
              <a:t>TECHNOLOGY OVERVIEW</a:t>
            </a:r>
          </a:p>
        </p:txBody>
      </p:sp>
      <p:sp>
        <p:nvSpPr>
          <p:cNvPr id="10" name="Footer Placeholder 4"/>
          <p:cNvSpPr>
            <a:spLocks noGrp="1"/>
          </p:cNvSpPr>
          <p:nvPr>
            <p:ph type="ftr" sz="quarter" idx="3"/>
          </p:nvPr>
        </p:nvSpPr>
        <p:spPr>
          <a:xfrm>
            <a:off x="3144369"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5" name="Date Placeholder 3">
            <a:extLst>
              <a:ext uri="{FF2B5EF4-FFF2-40B4-BE49-F238E27FC236}">
                <a16:creationId xmlns:a16="http://schemas.microsoft.com/office/drawing/2014/main" id="{CE6B86D7-0549-6D3E-968D-C1C11826C12C}"/>
              </a:ext>
            </a:extLst>
          </p:cNvPr>
          <p:cNvSpPr>
            <a:spLocks noGrp="1"/>
          </p:cNvSpPr>
          <p:nvPr>
            <p:ph type="dt" sz="half" idx="10"/>
          </p:nvPr>
        </p:nvSpPr>
        <p:spPr>
          <a:xfrm>
            <a:off x="857654" y="6382511"/>
            <a:ext cx="1304365" cy="365125"/>
          </a:xfrm>
        </p:spPr>
        <p:txBody>
          <a:bodyPr/>
          <a:lstStyle/>
          <a:p>
            <a:fld id="{870BA291-CF8F-4E92-BF84-216600DA5B33}" type="datetime1">
              <a:rPr lang="en-US" smtClean="0"/>
              <a:t>4/12/2024</a:t>
            </a:fld>
            <a:endParaRPr lang="fr-CA" dirty="0"/>
          </a:p>
        </p:txBody>
      </p:sp>
    </p:spTree>
    <p:extLst>
      <p:ext uri="{BB962C8B-B14F-4D97-AF65-F5344CB8AC3E}">
        <p14:creationId xmlns:p14="http://schemas.microsoft.com/office/powerpoint/2010/main" val="222912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116947"/>
            <a:ext cx="10515600" cy="702617"/>
          </a:xfrm>
          <a:solidFill>
            <a:schemeClr val="bg1">
              <a:lumMod val="95000"/>
            </a:schemeClr>
          </a:solidFill>
        </p:spPr>
        <p:txBody>
          <a:bodyPr numCol="1">
            <a:normAutofit fontScale="92500" lnSpcReduction="10000"/>
          </a:bodyPr>
          <a:lstStyle/>
          <a:p>
            <a:pPr marL="0" indent="0">
              <a:buNone/>
            </a:pPr>
            <a:r>
              <a:rPr lang="en-CA" sz="1300" b="1" dirty="0" err="1"/>
              <a:t>GCworkplace</a:t>
            </a:r>
            <a:r>
              <a:rPr lang="en-CA" sz="1300" b="1" dirty="0"/>
              <a:t> Technology Requirements, Considerations and Assumptions </a:t>
            </a:r>
            <a:r>
              <a:rPr lang="en-CA" sz="1300" dirty="0"/>
              <a:t>form the basis of the </a:t>
            </a:r>
            <a:r>
              <a:rPr lang="en-CA" sz="1300" dirty="0" err="1"/>
              <a:t>GCworkplace</a:t>
            </a:r>
            <a:r>
              <a:rPr lang="en-CA" sz="1300" dirty="0"/>
              <a:t> Fit-up Model.  These conditions should be available at all fit-up locations unless otherwise stated or desired by PSPC and/or the client department.  All business requirements for the fit-up should be indicated within the business requirements (BR) document.  These assumptions will be reviewed and updated on a regular basis. *Note: Mandatory Codes and Technical Specifications for Technology can be found in the reference section of this manual. </a:t>
            </a:r>
            <a:endParaRPr lang="en-CA" sz="1300" i="1" dirty="0"/>
          </a:p>
          <a:p>
            <a:pPr marL="0" lvl="0" indent="0">
              <a:buNone/>
            </a:pPr>
            <a:endParaRPr lang="en-CA" dirty="0"/>
          </a:p>
        </p:txBody>
      </p:sp>
      <p:sp>
        <p:nvSpPr>
          <p:cNvPr id="2" name="Slide Number Placeholder 1"/>
          <p:cNvSpPr>
            <a:spLocks noGrp="1"/>
          </p:cNvSpPr>
          <p:nvPr>
            <p:ph type="sldNum" sz="quarter" idx="12"/>
          </p:nvPr>
        </p:nvSpPr>
        <p:spPr/>
        <p:txBody>
          <a:bodyPr/>
          <a:lstStyle/>
          <a:p>
            <a:fld id="{B281B320-300E-4159-A42B-6C3D22C81CA1}" type="slidenum">
              <a:rPr lang="fr-CA" smtClean="0"/>
              <a:pPr/>
              <a:t>8</a:t>
            </a:fld>
            <a:endParaRPr lang="fr-CA" dirty="0"/>
          </a:p>
        </p:txBody>
      </p:sp>
      <p:sp>
        <p:nvSpPr>
          <p:cNvPr id="8" name="Text Placeholder 7"/>
          <p:cNvSpPr>
            <a:spLocks noGrp="1"/>
          </p:cNvSpPr>
          <p:nvPr>
            <p:ph type="body" sz="half" idx="22"/>
          </p:nvPr>
        </p:nvSpPr>
        <p:spPr>
          <a:xfrm>
            <a:off x="838200" y="-5651"/>
            <a:ext cx="2974961" cy="950169"/>
          </a:xfrm>
        </p:spPr>
        <p:txBody>
          <a:bodyPr/>
          <a:lstStyle/>
          <a:p>
            <a:pPr algn="ctr"/>
            <a:r>
              <a:rPr lang="fr-CA" sz="1800" dirty="0"/>
              <a:t>INTRODUCTION</a:t>
            </a:r>
          </a:p>
        </p:txBody>
      </p:sp>
      <p:sp>
        <p:nvSpPr>
          <p:cNvPr id="9" name="Text Placeholder 8"/>
          <p:cNvSpPr>
            <a:spLocks noGrp="1"/>
          </p:cNvSpPr>
          <p:nvPr>
            <p:ph type="body" sz="half" idx="23"/>
          </p:nvPr>
        </p:nvSpPr>
        <p:spPr>
          <a:xfrm>
            <a:off x="3929449" y="-5651"/>
            <a:ext cx="7422763" cy="950169"/>
          </a:xfrm>
          <a:solidFill>
            <a:schemeClr val="bg2">
              <a:lumMod val="90000"/>
            </a:schemeClr>
          </a:solidFill>
        </p:spPr>
        <p:txBody>
          <a:bodyPr>
            <a:normAutofit/>
          </a:bodyPr>
          <a:lstStyle/>
          <a:p>
            <a:r>
              <a:rPr lang="en-CA" sz="2400" dirty="0"/>
              <a:t>TECHNOLOGY OVERVIEW </a:t>
            </a:r>
            <a:r>
              <a:rPr lang="en-US" dirty="0"/>
              <a:t>(continued)</a:t>
            </a:r>
            <a:endParaRPr lang="fr-CA" dirty="0"/>
          </a:p>
        </p:txBody>
      </p:sp>
      <p:sp>
        <p:nvSpPr>
          <p:cNvPr id="10" name="Footer Placeholder 4"/>
          <p:cNvSpPr>
            <a:spLocks noGrp="1"/>
          </p:cNvSpPr>
          <p:nvPr>
            <p:ph type="ftr" sz="quarter" idx="3"/>
          </p:nvPr>
        </p:nvSpPr>
        <p:spPr>
          <a:xfrm>
            <a:off x="3144369" y="6356350"/>
            <a:ext cx="5903259" cy="365125"/>
          </a:xfrm>
          <a:prstGeom prst="rect">
            <a:avLst/>
          </a:prstGeom>
        </p:spPr>
        <p:txBody>
          <a:bodyPr anchor="ctr"/>
          <a:lstStyle>
            <a:lvl1pPr>
              <a:defRPr sz="1200">
                <a:solidFill>
                  <a:schemeClr val="tx1"/>
                </a:solidFill>
                <a:latin typeface="Tw Cen MT" panose="020B0602020104020603" pitchFamily="34" charset="0"/>
              </a:defRPr>
            </a:lvl1pPr>
          </a:lstStyle>
          <a:p>
            <a:r>
              <a:rPr lang="en-CA" dirty="0"/>
              <a:t>INTERIOR DESIGN NATIONAL CENTRE OF EXPERTISE     |    PSPC WORKPLACE SOLUTIONS</a:t>
            </a:r>
          </a:p>
        </p:txBody>
      </p:sp>
      <p:sp>
        <p:nvSpPr>
          <p:cNvPr id="13" name="Content Placeholder 6"/>
          <p:cNvSpPr txBox="1">
            <a:spLocks/>
          </p:cNvSpPr>
          <p:nvPr/>
        </p:nvSpPr>
        <p:spPr>
          <a:xfrm>
            <a:off x="838200" y="1861352"/>
            <a:ext cx="10472963" cy="4494998"/>
          </a:xfrm>
          <a:prstGeom prst="rect">
            <a:avLst/>
          </a:prstGeom>
          <a:solidFill>
            <a:schemeClr val="accent1">
              <a:lumMod val="20000"/>
              <a:lumOff val="80000"/>
            </a:schemeClr>
          </a:solidFill>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b="1" dirty="0"/>
              <a:t>General:</a:t>
            </a:r>
          </a:p>
          <a:p>
            <a:pPr>
              <a:spcBef>
                <a:spcPts val="0"/>
              </a:spcBef>
            </a:pPr>
            <a:r>
              <a:rPr lang="en-CA" dirty="0"/>
              <a:t>PSPC and SSC will require to complete a site survey for every fit-up to evaluate technology service considerations and assumptions</a:t>
            </a:r>
          </a:p>
          <a:p>
            <a:pPr>
              <a:spcBef>
                <a:spcPts val="0"/>
              </a:spcBef>
            </a:pPr>
            <a:r>
              <a:rPr lang="en-CA" dirty="0"/>
              <a:t>Standard ceiling height of 10 feet </a:t>
            </a:r>
          </a:p>
          <a:p>
            <a:pPr>
              <a:spcBef>
                <a:spcPts val="0"/>
              </a:spcBef>
            </a:pPr>
            <a:r>
              <a:rPr lang="en-CA" dirty="0"/>
              <a:t>Standard wall and building construction materials (i.e. metal, concrete and drywall) </a:t>
            </a:r>
          </a:p>
          <a:p>
            <a:pPr>
              <a:spcBef>
                <a:spcPts val="0"/>
              </a:spcBef>
            </a:pPr>
            <a:r>
              <a:rPr lang="en-CA" dirty="0" err="1"/>
              <a:t>GCworkplace</a:t>
            </a:r>
            <a:r>
              <a:rPr lang="en-CA" dirty="0"/>
              <a:t> designed principally for office workspace (does not account for special purpose space)</a:t>
            </a:r>
          </a:p>
          <a:p>
            <a:pPr marL="0" indent="0">
              <a:spcBef>
                <a:spcPts val="0"/>
              </a:spcBef>
              <a:buFont typeface="Arial" panose="020B0604020202020204" pitchFamily="34" charset="0"/>
              <a:buNone/>
            </a:pPr>
            <a:endParaRPr lang="en-CA" dirty="0"/>
          </a:p>
          <a:p>
            <a:pPr marL="0" indent="0">
              <a:spcBef>
                <a:spcPts val="0"/>
              </a:spcBef>
              <a:buFont typeface="Arial" panose="020B0604020202020204" pitchFamily="34" charset="0"/>
              <a:buNone/>
            </a:pPr>
            <a:r>
              <a:rPr lang="en-CA" b="1" dirty="0"/>
              <a:t>Cabling:</a:t>
            </a:r>
          </a:p>
          <a:p>
            <a:pPr>
              <a:spcBef>
                <a:spcPts val="0"/>
              </a:spcBef>
            </a:pPr>
            <a:r>
              <a:rPr lang="en-CA" dirty="0"/>
              <a:t>Vertical and horizontal cabling (excluding GC Wi-Fi) will be completed by PSPC.</a:t>
            </a:r>
          </a:p>
          <a:p>
            <a:pPr>
              <a:spcBef>
                <a:spcPts val="0"/>
              </a:spcBef>
            </a:pPr>
            <a:r>
              <a:rPr lang="en-CA" dirty="0"/>
              <a:t>Single LAN drop will be leveraged for multiple services when possible</a:t>
            </a:r>
          </a:p>
          <a:p>
            <a:pPr>
              <a:spcBef>
                <a:spcPts val="0"/>
              </a:spcBef>
            </a:pPr>
            <a:r>
              <a:rPr lang="en-CA" dirty="0"/>
              <a:t>A maximum of 20% LAN drops will be deployed as required for a </a:t>
            </a:r>
            <a:r>
              <a:rPr lang="en-CA" dirty="0" err="1"/>
              <a:t>GCworkplace</a:t>
            </a:r>
            <a:r>
              <a:rPr lang="en-CA" dirty="0"/>
              <a:t> Fit-Up (for all </a:t>
            </a:r>
            <a:r>
              <a:rPr lang="en-CA" dirty="0" err="1"/>
              <a:t>workpoints</a:t>
            </a:r>
            <a:r>
              <a:rPr lang="en-CA" dirty="0"/>
              <a:t> combined excluding touchdowns, phonebooths and chat points)</a:t>
            </a:r>
          </a:p>
          <a:p>
            <a:pPr>
              <a:spcBef>
                <a:spcPts val="0"/>
              </a:spcBef>
            </a:pPr>
            <a:r>
              <a:rPr lang="en-CA" dirty="0"/>
              <a:t>Minimal to no cabling restrictions in a building (i.e. coring, adding conduit)</a:t>
            </a:r>
          </a:p>
          <a:p>
            <a:pPr marL="0" indent="0">
              <a:spcBef>
                <a:spcPts val="0"/>
              </a:spcBef>
              <a:buFont typeface="Arial" panose="020B0604020202020204" pitchFamily="34" charset="0"/>
              <a:buNone/>
            </a:pPr>
            <a:endParaRPr lang="en-CA" dirty="0"/>
          </a:p>
          <a:p>
            <a:pPr marL="0" indent="0">
              <a:spcBef>
                <a:spcPts val="0"/>
              </a:spcBef>
              <a:buFont typeface="Arial" panose="020B0604020202020204" pitchFamily="34" charset="0"/>
              <a:buNone/>
            </a:pPr>
            <a:r>
              <a:rPr lang="en-CA" b="1" dirty="0"/>
              <a:t>Network (LAN / WAN):</a:t>
            </a:r>
          </a:p>
          <a:p>
            <a:pPr>
              <a:spcBef>
                <a:spcPts val="0"/>
              </a:spcBef>
            </a:pPr>
            <a:r>
              <a:rPr lang="en-CA" dirty="0"/>
              <a:t>1 port of access (POA) per access point (AP)</a:t>
            </a:r>
          </a:p>
          <a:p>
            <a:pPr>
              <a:spcBef>
                <a:spcPts val="0"/>
              </a:spcBef>
            </a:pPr>
            <a:r>
              <a:rPr lang="en-CA" dirty="0"/>
              <a:t>48 port distribution switch PoE</a:t>
            </a:r>
          </a:p>
          <a:p>
            <a:pPr>
              <a:spcBef>
                <a:spcPts val="0"/>
              </a:spcBef>
            </a:pPr>
            <a:r>
              <a:rPr lang="en-CA" dirty="0"/>
              <a:t>1 telecommunications room (TR) room per 1100 m2</a:t>
            </a:r>
          </a:p>
          <a:p>
            <a:pPr>
              <a:spcBef>
                <a:spcPts val="0"/>
              </a:spcBef>
            </a:pPr>
            <a:r>
              <a:rPr lang="en-CA" dirty="0"/>
              <a:t>Average floor is planned for 1100 m2</a:t>
            </a:r>
          </a:p>
          <a:p>
            <a:pPr>
              <a:spcBef>
                <a:spcPts val="0"/>
              </a:spcBef>
            </a:pPr>
            <a:r>
              <a:rPr lang="en-CA" dirty="0"/>
              <a:t>Hardwired LAN connection to support 1 MB/s per connected device</a:t>
            </a:r>
          </a:p>
          <a:p>
            <a:pPr marL="0" indent="0">
              <a:spcBef>
                <a:spcPts val="0"/>
              </a:spcBef>
              <a:buFont typeface="Arial" panose="020B0604020202020204" pitchFamily="34" charset="0"/>
              <a:buNone/>
            </a:pPr>
            <a:endParaRPr lang="en-CA" dirty="0"/>
          </a:p>
          <a:p>
            <a:pPr marL="0" indent="0">
              <a:spcBef>
                <a:spcPts val="0"/>
              </a:spcBef>
              <a:buFont typeface="Arial" panose="020B0604020202020204" pitchFamily="34" charset="0"/>
              <a:buNone/>
            </a:pPr>
            <a:r>
              <a:rPr lang="en-CA" b="1" dirty="0"/>
              <a:t>Wi-Fi:</a:t>
            </a:r>
          </a:p>
          <a:p>
            <a:pPr>
              <a:spcBef>
                <a:spcPts val="0"/>
              </a:spcBef>
            </a:pPr>
            <a:r>
              <a:rPr lang="en-CA" dirty="0"/>
              <a:t>100% wireless connectivity at the </a:t>
            </a:r>
            <a:r>
              <a:rPr lang="en-CA" dirty="0" err="1"/>
              <a:t>GCworkplace</a:t>
            </a:r>
            <a:r>
              <a:rPr lang="en-CA" dirty="0"/>
              <a:t> Fit-up</a:t>
            </a:r>
          </a:p>
          <a:p>
            <a:pPr>
              <a:spcBef>
                <a:spcPts val="0"/>
              </a:spcBef>
            </a:pPr>
            <a:r>
              <a:rPr lang="en-CA" dirty="0"/>
              <a:t>GC Wi-Fi (whole building approach) is the GC service recommended by SSC for network connectivity </a:t>
            </a:r>
          </a:p>
          <a:p>
            <a:pPr>
              <a:spcBef>
                <a:spcPts val="0"/>
              </a:spcBef>
            </a:pPr>
            <a:r>
              <a:rPr lang="en-CA" dirty="0"/>
              <a:t>Commercial Wi-Fi service (CWS) available (SRA / VPN gates to be assessed for department) </a:t>
            </a:r>
          </a:p>
          <a:p>
            <a:pPr>
              <a:spcBef>
                <a:spcPts val="0"/>
              </a:spcBef>
            </a:pPr>
            <a:r>
              <a:rPr lang="en-CA" dirty="0"/>
              <a:t>1 AP supports 15 concurrent device connections (compatible GC computing and mobile devices)</a:t>
            </a:r>
          </a:p>
          <a:p>
            <a:pPr>
              <a:spcBef>
                <a:spcPts val="0"/>
              </a:spcBef>
            </a:pPr>
            <a:r>
              <a:rPr lang="en-CA" dirty="0"/>
              <a:t>2 devices per end user (computing and mobile)</a:t>
            </a:r>
          </a:p>
          <a:p>
            <a:pPr>
              <a:spcBef>
                <a:spcPts val="0"/>
              </a:spcBef>
            </a:pPr>
            <a:r>
              <a:rPr lang="en-CA" dirty="0"/>
              <a:t>Minimum 3 AP’s per floor</a:t>
            </a:r>
          </a:p>
          <a:p>
            <a:pPr>
              <a:spcBef>
                <a:spcPts val="0"/>
              </a:spcBef>
            </a:pPr>
            <a:r>
              <a:rPr lang="en-CA" dirty="0"/>
              <a:t>Controller size is dependent on number of AP’s</a:t>
            </a:r>
          </a:p>
          <a:p>
            <a:pPr>
              <a:spcBef>
                <a:spcPts val="0"/>
              </a:spcBef>
            </a:pPr>
            <a:r>
              <a:rPr lang="en-CA" dirty="0"/>
              <a:t>Wi-Fi calling enabled</a:t>
            </a:r>
          </a:p>
          <a:p>
            <a:pPr marL="0" indent="0">
              <a:spcBef>
                <a:spcPts val="0"/>
              </a:spcBef>
              <a:buFont typeface="Arial" panose="020B0604020202020204" pitchFamily="34" charset="0"/>
              <a:buNone/>
            </a:pPr>
            <a:endParaRPr lang="en-CA" dirty="0"/>
          </a:p>
          <a:p>
            <a:pPr marL="0" indent="0">
              <a:spcBef>
                <a:spcPts val="0"/>
              </a:spcBef>
              <a:buFont typeface="Arial" panose="020B0604020202020204" pitchFamily="34" charset="0"/>
              <a:buNone/>
            </a:pPr>
            <a:r>
              <a:rPr lang="en-CA" b="1" dirty="0"/>
              <a:t>VoIP </a:t>
            </a:r>
          </a:p>
          <a:p>
            <a:pPr marL="0" indent="0">
              <a:spcBef>
                <a:spcPts val="0"/>
              </a:spcBef>
              <a:buFont typeface="Arial" panose="020B0604020202020204" pitchFamily="34" charset="0"/>
              <a:buNone/>
            </a:pPr>
            <a:r>
              <a:rPr lang="en-CA" i="1" dirty="0"/>
              <a:t>Please note this section is under review by SSC to ensure alignment with the latest technological advancements. </a:t>
            </a:r>
          </a:p>
          <a:p>
            <a:pPr marL="0" indent="0">
              <a:spcBef>
                <a:spcPts val="0"/>
              </a:spcBef>
              <a:buFont typeface="Arial" panose="020B0604020202020204" pitchFamily="34" charset="0"/>
              <a:buNone/>
            </a:pPr>
            <a:endParaRPr lang="en-CA" b="1" dirty="0"/>
          </a:p>
          <a:p>
            <a:pPr>
              <a:spcBef>
                <a:spcPts val="0"/>
              </a:spcBef>
            </a:pPr>
            <a:r>
              <a:rPr lang="en-CA" dirty="0"/>
              <a:t>100% availability within Enclosed Collaborative </a:t>
            </a:r>
            <a:r>
              <a:rPr lang="en-CA" dirty="0" err="1"/>
              <a:t>workpoints</a:t>
            </a:r>
            <a:endParaRPr lang="en-CA" dirty="0"/>
          </a:p>
          <a:p>
            <a:pPr>
              <a:spcBef>
                <a:spcPts val="0"/>
              </a:spcBef>
            </a:pPr>
            <a:r>
              <a:rPr lang="en-CA" dirty="0"/>
              <a:t>100% availability in </a:t>
            </a:r>
            <a:r>
              <a:rPr lang="en-CA" dirty="0" err="1"/>
              <a:t>Phonebooth</a:t>
            </a:r>
            <a:r>
              <a:rPr lang="en-CA" dirty="0"/>
              <a:t> and Focus Room </a:t>
            </a:r>
            <a:r>
              <a:rPr lang="en-CA" dirty="0" err="1"/>
              <a:t>workpoints</a:t>
            </a:r>
            <a:endParaRPr lang="en-CA" dirty="0"/>
          </a:p>
          <a:p>
            <a:pPr>
              <a:spcBef>
                <a:spcPts val="0"/>
              </a:spcBef>
            </a:pPr>
            <a:r>
              <a:rPr lang="en-CA" dirty="0"/>
              <a:t>Videoconferencing </a:t>
            </a:r>
          </a:p>
          <a:p>
            <a:pPr>
              <a:spcBef>
                <a:spcPts val="0"/>
              </a:spcBef>
            </a:pPr>
            <a:r>
              <a:rPr lang="en-CA" dirty="0"/>
              <a:t>Access to videoconferencing solutions will be made available to all Collaborative Enclosed </a:t>
            </a:r>
            <a:r>
              <a:rPr lang="en-CA" dirty="0" err="1"/>
              <a:t>workpoints</a:t>
            </a:r>
            <a:endParaRPr lang="en-CA" dirty="0"/>
          </a:p>
          <a:p>
            <a:pPr>
              <a:spcBef>
                <a:spcPts val="0"/>
              </a:spcBef>
            </a:pPr>
            <a:r>
              <a:rPr lang="en-CA" dirty="0"/>
              <a:t>Wireless presentation technology to screencast will be made available at all </a:t>
            </a:r>
            <a:r>
              <a:rPr lang="en-CA" dirty="0" err="1"/>
              <a:t>workpoints</a:t>
            </a:r>
            <a:r>
              <a:rPr lang="en-CA" dirty="0"/>
              <a:t> with 40” or higher monitors   </a:t>
            </a:r>
          </a:p>
          <a:p>
            <a:pPr>
              <a:spcBef>
                <a:spcPts val="0"/>
              </a:spcBef>
            </a:pPr>
            <a:r>
              <a:rPr lang="en-CA" dirty="0"/>
              <a:t>All-in one videoconferencing solution will be installed in Medium and Large Meeting rooms</a:t>
            </a:r>
          </a:p>
          <a:p>
            <a:pPr>
              <a:spcBef>
                <a:spcPts val="0"/>
              </a:spcBef>
            </a:pPr>
            <a:r>
              <a:rPr lang="en-CA" dirty="0"/>
              <a:t>Cellular Services</a:t>
            </a:r>
          </a:p>
          <a:p>
            <a:pPr>
              <a:spcBef>
                <a:spcPts val="0"/>
              </a:spcBef>
            </a:pPr>
            <a:r>
              <a:rPr lang="en-CA" dirty="0"/>
              <a:t>Minimum 60db signal strength available throughout the workplace</a:t>
            </a:r>
          </a:p>
          <a:p>
            <a:pPr>
              <a:spcBef>
                <a:spcPts val="0"/>
              </a:spcBef>
            </a:pPr>
            <a:r>
              <a:rPr lang="en-CA" dirty="0"/>
              <a:t>Custom Solution Configuration:</a:t>
            </a:r>
          </a:p>
          <a:p>
            <a:pPr lvl="1">
              <a:spcBef>
                <a:spcPts val="0"/>
              </a:spcBef>
            </a:pPr>
            <a:r>
              <a:rPr lang="en-CA" dirty="0"/>
              <a:t>Heritage buildings</a:t>
            </a:r>
          </a:p>
          <a:p>
            <a:pPr lvl="1">
              <a:spcBef>
                <a:spcPts val="0"/>
              </a:spcBef>
            </a:pPr>
            <a:r>
              <a:rPr lang="en-CA" dirty="0"/>
              <a:t>Military bases</a:t>
            </a:r>
          </a:p>
          <a:p>
            <a:pPr lvl="1">
              <a:spcBef>
                <a:spcPts val="0"/>
              </a:spcBef>
            </a:pPr>
            <a:r>
              <a:rPr lang="en-CA" dirty="0"/>
              <a:t>Secret and classified infrastructure requirements </a:t>
            </a:r>
          </a:p>
          <a:p>
            <a:pPr lvl="1">
              <a:spcBef>
                <a:spcPts val="0"/>
              </a:spcBef>
            </a:pPr>
            <a:r>
              <a:rPr lang="en-CA" dirty="0"/>
              <a:t>XL Enclosed Collaborative </a:t>
            </a:r>
            <a:r>
              <a:rPr lang="en-CA" dirty="0" err="1"/>
              <a:t>workpoint</a:t>
            </a:r>
            <a:endParaRPr lang="en-CA" dirty="0"/>
          </a:p>
          <a:p>
            <a:pPr>
              <a:spcBef>
                <a:spcPts val="0"/>
              </a:spcBef>
            </a:pPr>
            <a:r>
              <a:rPr lang="en-CA" dirty="0"/>
              <a:t>Technical Reference Manual (TRM) will contain full technology and service details by </a:t>
            </a:r>
            <a:r>
              <a:rPr lang="en-CA" dirty="0" err="1"/>
              <a:t>workpoint</a:t>
            </a:r>
            <a:r>
              <a:rPr lang="en-CA" dirty="0"/>
              <a:t> </a:t>
            </a:r>
          </a:p>
          <a:p>
            <a:pPr marL="0" indent="0">
              <a:spcBef>
                <a:spcPts val="0"/>
              </a:spcBef>
              <a:buNone/>
            </a:pPr>
            <a:endParaRPr lang="en-CA" i="1" dirty="0"/>
          </a:p>
        </p:txBody>
      </p:sp>
      <p:sp>
        <p:nvSpPr>
          <p:cNvPr id="5" name="Date Placeholder 3">
            <a:extLst>
              <a:ext uri="{FF2B5EF4-FFF2-40B4-BE49-F238E27FC236}">
                <a16:creationId xmlns:a16="http://schemas.microsoft.com/office/drawing/2014/main" id="{87F4BC75-57DB-BB61-2254-B1754C3D5C9E}"/>
              </a:ext>
            </a:extLst>
          </p:cNvPr>
          <p:cNvSpPr>
            <a:spLocks noGrp="1"/>
          </p:cNvSpPr>
          <p:nvPr>
            <p:ph type="dt" sz="half" idx="10"/>
          </p:nvPr>
        </p:nvSpPr>
        <p:spPr>
          <a:xfrm>
            <a:off x="857654" y="6382511"/>
            <a:ext cx="1304365" cy="365125"/>
          </a:xfrm>
        </p:spPr>
        <p:txBody>
          <a:bodyPr/>
          <a:lstStyle/>
          <a:p>
            <a:fld id="{01F70644-235F-4891-8046-C4D892D69E73}" type="datetime1">
              <a:rPr lang="en-US" smtClean="0"/>
              <a:t>4/12/2024</a:t>
            </a:fld>
            <a:endParaRPr lang="fr-CA" dirty="0"/>
          </a:p>
        </p:txBody>
      </p:sp>
    </p:spTree>
    <p:extLst>
      <p:ext uri="{BB962C8B-B14F-4D97-AF65-F5344CB8AC3E}">
        <p14:creationId xmlns:p14="http://schemas.microsoft.com/office/powerpoint/2010/main" val="176865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8200" y="1116945"/>
            <a:ext cx="6350284" cy="2055622"/>
          </a:xfrm>
        </p:spPr>
        <p:txBody>
          <a:bodyPr>
            <a:normAutofit/>
          </a:bodyPr>
          <a:lstStyle/>
          <a:p>
            <a:pPr>
              <a:spcBef>
                <a:spcPts val="0"/>
              </a:spcBef>
            </a:pPr>
            <a:r>
              <a:rPr lang="en-CA" b="1" dirty="0"/>
              <a:t>DESIGN:</a:t>
            </a:r>
          </a:p>
          <a:p>
            <a:pPr marL="171450" indent="-171450">
              <a:spcBef>
                <a:spcPts val="0"/>
              </a:spcBef>
              <a:buFont typeface="Arial" panose="020B0604020202020204" pitchFamily="34" charset="0"/>
              <a:buChar char="•"/>
            </a:pPr>
            <a:r>
              <a:rPr lang="en-CA" dirty="0"/>
              <a:t>Can be L-shaped or benching;</a:t>
            </a:r>
          </a:p>
          <a:p>
            <a:pPr marL="171450" indent="-171450">
              <a:spcBef>
                <a:spcPts val="0"/>
              </a:spcBef>
              <a:buFont typeface="Arial" panose="020B0604020202020204" pitchFamily="34" charset="0"/>
              <a:buChar char="•"/>
            </a:pPr>
            <a:r>
              <a:rPr lang="en-CA" dirty="0"/>
              <a:t>Any surface with monitor(s) to be at least 762mm (30”) deep to allow for use of monitor arm(s);</a:t>
            </a:r>
          </a:p>
          <a:p>
            <a:pPr marL="171450" indent="-171450">
              <a:spcBef>
                <a:spcPts val="0"/>
              </a:spcBef>
              <a:buFont typeface="Arial" panose="020B0604020202020204" pitchFamily="34" charset="0"/>
              <a:buChar char="•"/>
            </a:pPr>
            <a:r>
              <a:rPr lang="en-CA" dirty="0"/>
              <a:t>Always confirm compatibility between monitors, monitor arms and worksurface size;</a:t>
            </a:r>
          </a:p>
          <a:p>
            <a:pPr marL="171450" indent="-171450">
              <a:spcBef>
                <a:spcPts val="0"/>
              </a:spcBef>
              <a:buFont typeface="Arial" panose="020B0604020202020204" pitchFamily="34" charset="0"/>
              <a:buChar char="•"/>
            </a:pPr>
            <a:r>
              <a:rPr lang="en-CA" dirty="0"/>
              <a:t>Panels should not exceed 1.37m (54”) high; can be lower based on zone and activity being performed; </a:t>
            </a:r>
          </a:p>
          <a:p>
            <a:pPr marL="171450" indent="-171450">
              <a:spcBef>
                <a:spcPts val="0"/>
              </a:spcBef>
              <a:buFont typeface="Arial" panose="020B0604020202020204" pitchFamily="34" charset="0"/>
              <a:buChar char="•"/>
            </a:pPr>
            <a:r>
              <a:rPr lang="en-CA" dirty="0"/>
              <a:t>Include adjustable ergonomic task chair and task lighting; </a:t>
            </a:r>
          </a:p>
          <a:p>
            <a:pPr marL="171450" indent="-171450">
              <a:spcBef>
                <a:spcPts val="0"/>
              </a:spcBef>
              <a:buFont typeface="Arial" panose="020B0604020202020204" pitchFamily="34" charset="0"/>
              <a:buChar char="•"/>
            </a:pPr>
            <a:r>
              <a:rPr lang="en-CA" dirty="0"/>
              <a:t>Provide power modules at work surface; </a:t>
            </a:r>
          </a:p>
          <a:p>
            <a:pPr marL="171450" indent="-171450">
              <a:spcBef>
                <a:spcPts val="0"/>
              </a:spcBef>
              <a:buFont typeface="Arial" panose="020B0604020202020204" pitchFamily="34" charset="0"/>
              <a:buChar char="•"/>
            </a:pPr>
            <a:r>
              <a:rPr lang="en-CA" dirty="0"/>
              <a:t>Optional open storage or hooks can be included for bags or purses;</a:t>
            </a:r>
          </a:p>
          <a:p>
            <a:pPr marL="171450" indent="-171450">
              <a:spcBef>
                <a:spcPts val="0"/>
              </a:spcBef>
              <a:buFont typeface="Arial" panose="020B0604020202020204" pitchFamily="34" charset="0"/>
              <a:buChar char="•"/>
            </a:pPr>
            <a:r>
              <a:rPr lang="en-CA" dirty="0"/>
              <a:t>Optional ottoman can be included based on zone and activity being performed.</a:t>
            </a:r>
          </a:p>
        </p:txBody>
      </p:sp>
      <p:sp>
        <p:nvSpPr>
          <p:cNvPr id="5" name="Slide Number Placeholder 4"/>
          <p:cNvSpPr>
            <a:spLocks noGrp="1"/>
          </p:cNvSpPr>
          <p:nvPr>
            <p:ph type="sldNum" sz="quarter" idx="12"/>
          </p:nvPr>
        </p:nvSpPr>
        <p:spPr/>
        <p:txBody>
          <a:bodyPr/>
          <a:lstStyle/>
          <a:p>
            <a:fld id="{B281B320-300E-4159-A42B-6C3D22C81CA1}" type="slidenum">
              <a:rPr lang="fr-CA" smtClean="0"/>
              <a:pPr/>
              <a:t>9</a:t>
            </a:fld>
            <a:endParaRPr lang="fr-CA"/>
          </a:p>
        </p:txBody>
      </p:sp>
      <p:sp>
        <p:nvSpPr>
          <p:cNvPr id="6" name="Footer Placeholder 5"/>
          <p:cNvSpPr>
            <a:spLocks noGrp="1"/>
          </p:cNvSpPr>
          <p:nvPr>
            <p:ph type="ftr" sz="quarter" idx="3"/>
          </p:nvPr>
        </p:nvSpPr>
        <p:spPr>
          <a:xfrm>
            <a:off x="3145164" y="6356350"/>
            <a:ext cx="5903259" cy="365125"/>
          </a:xfrm>
        </p:spPr>
        <p:txBody>
          <a:bodyPr/>
          <a:lstStyle/>
          <a:p>
            <a:r>
              <a:rPr lang="en-CA" dirty="0"/>
              <a:t>INTERIOR DESIGN NATIONAL CENTRE OF EXPERTISE     |    PSPC WORKPLACE SOLUTIONS</a:t>
            </a:r>
          </a:p>
        </p:txBody>
      </p:sp>
      <p:sp>
        <p:nvSpPr>
          <p:cNvPr id="8" name="Text Placeholder 7"/>
          <p:cNvSpPr>
            <a:spLocks noGrp="1"/>
          </p:cNvSpPr>
          <p:nvPr>
            <p:ph type="body" sz="half" idx="22"/>
          </p:nvPr>
        </p:nvSpPr>
        <p:spPr>
          <a:xfrm>
            <a:off x="838200" y="-5651"/>
            <a:ext cx="2939350" cy="948919"/>
          </a:xfrm>
          <a:solidFill>
            <a:srgbClr val="50C08B"/>
          </a:solidFill>
        </p:spPr>
        <p:txBody>
          <a:bodyPr>
            <a:normAutofit/>
          </a:bodyPr>
          <a:lstStyle/>
          <a:p>
            <a:pPr algn="ctr"/>
            <a:r>
              <a:rPr lang="en-US" sz="1800" dirty="0"/>
              <a:t>PRIMARY INDIVIDUAL OPEN</a:t>
            </a:r>
          </a:p>
        </p:txBody>
      </p:sp>
      <p:sp>
        <p:nvSpPr>
          <p:cNvPr id="9" name="Text Placeholder 8"/>
          <p:cNvSpPr>
            <a:spLocks noGrp="1"/>
          </p:cNvSpPr>
          <p:nvPr>
            <p:ph type="body" sz="half" idx="24"/>
          </p:nvPr>
        </p:nvSpPr>
        <p:spPr>
          <a:xfrm>
            <a:off x="7334451" y="1116945"/>
            <a:ext cx="4017761" cy="5042182"/>
          </a:xfrm>
        </p:spPr>
        <p:txBody>
          <a:bodyPr>
            <a:normAutofit lnSpcReduction="10000"/>
          </a:bodyPr>
          <a:lstStyle/>
          <a:p>
            <a:r>
              <a:rPr lang="en-CA" b="1" dirty="0"/>
              <a:t>OCCUPANTS: 1</a:t>
            </a:r>
          </a:p>
          <a:p>
            <a:r>
              <a:rPr lang="en-CA" b="1" dirty="0"/>
              <a:t>VISUAL PRIVACY: Low-Medium</a:t>
            </a:r>
          </a:p>
          <a:p>
            <a:r>
              <a:rPr lang="en-CA" b="1" dirty="0"/>
              <a:t>ACOUSTIC PRIVACY: Low</a:t>
            </a:r>
          </a:p>
          <a:p>
            <a:r>
              <a:rPr lang="en-CA" b="1" dirty="0"/>
              <a:t>AVERAGE SIZE: 3.5m²</a:t>
            </a:r>
          </a:p>
          <a:p>
            <a:pPr>
              <a:spcBef>
                <a:spcPts val="0"/>
              </a:spcBef>
            </a:pPr>
            <a:endParaRPr lang="en-CA" b="1" dirty="0"/>
          </a:p>
          <a:p>
            <a:pPr>
              <a:spcBef>
                <a:spcPts val="0"/>
              </a:spcBef>
            </a:pPr>
            <a:r>
              <a:rPr lang="en-CA" b="1" dirty="0"/>
              <a:t>TECHNOLOGY:</a:t>
            </a:r>
          </a:p>
          <a:p>
            <a:pPr marL="171450" indent="-171450">
              <a:spcBef>
                <a:spcPts val="0"/>
              </a:spcBef>
              <a:buFont typeface="Arial" panose="020B0604020202020204" pitchFamily="34" charset="0"/>
              <a:buChar char="•"/>
            </a:pPr>
            <a:r>
              <a:rPr lang="en-CA" dirty="0"/>
              <a:t>Bring-Your-Own-Device </a:t>
            </a:r>
            <a:r>
              <a:rPr lang="en-CA" dirty="0" err="1"/>
              <a:t>workpoint</a:t>
            </a:r>
            <a:endParaRPr lang="en-CA" dirty="0"/>
          </a:p>
          <a:p>
            <a:pPr marL="171450" indent="-171450">
              <a:spcBef>
                <a:spcPts val="0"/>
              </a:spcBef>
              <a:buFont typeface="Arial" panose="020B0604020202020204" pitchFamily="34" charset="0"/>
              <a:buChar char="•"/>
            </a:pPr>
            <a:r>
              <a:rPr lang="en-CA" dirty="0"/>
              <a:t>For additional workstation technology requirements, please refer to the </a:t>
            </a:r>
            <a:r>
              <a:rPr lang="en-CA" dirty="0" err="1">
                <a:hlinkClick r:id="rId3"/>
              </a:rPr>
              <a:t>GCworkplace</a:t>
            </a:r>
            <a:r>
              <a:rPr lang="en-CA" dirty="0">
                <a:hlinkClick r:id="rId3"/>
              </a:rPr>
              <a:t> </a:t>
            </a:r>
            <a:r>
              <a:rPr lang="en-CA" dirty="0" err="1">
                <a:hlinkClick r:id="rId3"/>
              </a:rPr>
              <a:t>Workpoint</a:t>
            </a:r>
            <a:r>
              <a:rPr lang="en-CA" dirty="0">
                <a:hlinkClick r:id="rId3"/>
              </a:rPr>
              <a:t> IT Requirement. </a:t>
            </a:r>
            <a:endParaRPr lang="en-CA" dirty="0"/>
          </a:p>
          <a:p>
            <a:pPr marL="171450" indent="-171450">
              <a:spcBef>
                <a:spcPts val="0"/>
              </a:spcBef>
              <a:buFont typeface="Arial" panose="020B0604020202020204" pitchFamily="34" charset="0"/>
              <a:buChar char="•"/>
            </a:pPr>
            <a:endParaRPr lang="en-CA" dirty="0">
              <a:highlight>
                <a:srgbClr val="FFFF00"/>
              </a:highlight>
            </a:endParaRPr>
          </a:p>
          <a:p>
            <a:r>
              <a:rPr lang="en-CA" b="1" dirty="0"/>
              <a:t>ELECTRICAL:</a:t>
            </a:r>
          </a:p>
          <a:p>
            <a:r>
              <a:rPr lang="en-CA" dirty="0"/>
              <a:t>Furniture Requirements: </a:t>
            </a:r>
          </a:p>
          <a:p>
            <a:pPr marL="171450" indent="-171450">
              <a:spcBef>
                <a:spcPts val="0"/>
              </a:spcBef>
              <a:buFont typeface="Arial" panose="020B0604020202020204" pitchFamily="34" charset="0"/>
              <a:buChar char="•"/>
            </a:pPr>
            <a:r>
              <a:rPr lang="en-CA" dirty="0"/>
              <a:t>Provide power circuits (one circuit/three workstations), receptacles, conduits and raceways to suit function and layout; </a:t>
            </a:r>
          </a:p>
          <a:p>
            <a:pPr marL="171450" indent="-171450">
              <a:spcBef>
                <a:spcPts val="0"/>
              </a:spcBef>
              <a:buFont typeface="Arial" panose="020B0604020202020204" pitchFamily="34" charset="0"/>
              <a:buChar char="•"/>
            </a:pPr>
            <a:r>
              <a:rPr lang="en-CA" dirty="0"/>
              <a:t>Provide power module(s) to be mounted at the front side of the work surface for accessibility with simplex outlets and a minimum of 1 double USB outlet for connectivity;</a:t>
            </a:r>
          </a:p>
          <a:p>
            <a:pPr marL="171450" indent="-171450">
              <a:spcBef>
                <a:spcPts val="0"/>
              </a:spcBef>
              <a:buFont typeface="Arial" panose="020B0604020202020204" pitchFamily="34" charset="0"/>
              <a:buChar char="•"/>
            </a:pPr>
            <a:r>
              <a:rPr lang="en-CA" dirty="0"/>
              <a:t>Provide one (1) power module to be undermounted at back of work surface. Power module comes with five (5) simplex outlets;</a:t>
            </a:r>
          </a:p>
          <a:p>
            <a:pPr marL="171450" indent="-171450">
              <a:spcBef>
                <a:spcPts val="0"/>
              </a:spcBef>
              <a:buFont typeface="Arial" panose="020B0604020202020204" pitchFamily="34" charset="0"/>
              <a:buChar char="•"/>
            </a:pPr>
            <a:r>
              <a:rPr lang="en-CA" dirty="0"/>
              <a:t>Floor monument (where possible) or LAN drop (where required);</a:t>
            </a:r>
          </a:p>
          <a:p>
            <a:pPr marL="171450" indent="-171450">
              <a:spcBef>
                <a:spcPts val="0"/>
              </a:spcBef>
              <a:buFont typeface="Arial" panose="020B0604020202020204" pitchFamily="34" charset="0"/>
              <a:buChar char="•"/>
            </a:pPr>
            <a:r>
              <a:rPr lang="en-CA" dirty="0"/>
              <a:t>Provide one (1) image/voice/data outlet per workstation (if required by client). </a:t>
            </a:r>
          </a:p>
          <a:p>
            <a:pPr>
              <a:spcBef>
                <a:spcPts val="0"/>
              </a:spcBef>
            </a:pPr>
            <a:endParaRPr lang="en-CA" dirty="0"/>
          </a:p>
          <a:p>
            <a:pPr>
              <a:spcBef>
                <a:spcPts val="0"/>
              </a:spcBef>
            </a:pPr>
            <a:r>
              <a:rPr lang="en-CA" b="1" dirty="0"/>
              <a:t>MECHANICAL:</a:t>
            </a:r>
          </a:p>
          <a:p>
            <a:pPr marL="171450" indent="-171450">
              <a:spcBef>
                <a:spcPts val="0"/>
              </a:spcBef>
              <a:buFont typeface="Arial" panose="020B0604020202020204" pitchFamily="34" charset="0"/>
              <a:buChar char="•"/>
            </a:pPr>
            <a:r>
              <a:rPr lang="en-CA" dirty="0"/>
              <a:t>Refer to General Specifications and Open Office Areas on pages 3 &amp; 4.</a:t>
            </a:r>
          </a:p>
          <a:p>
            <a:pPr marL="171450" indent="-171450">
              <a:spcBef>
                <a:spcPts val="0"/>
              </a:spcBef>
              <a:buFont typeface="Arial" panose="020B0604020202020204" pitchFamily="34" charset="0"/>
              <a:buChar char="•"/>
            </a:pPr>
            <a:endParaRPr lang="en-CA" b="1" dirty="0"/>
          </a:p>
        </p:txBody>
      </p:sp>
      <p:sp>
        <p:nvSpPr>
          <p:cNvPr id="10" name="Text Placeholder 9"/>
          <p:cNvSpPr>
            <a:spLocks noGrp="1"/>
          </p:cNvSpPr>
          <p:nvPr>
            <p:ph type="body" sz="half" idx="23"/>
          </p:nvPr>
        </p:nvSpPr>
        <p:spPr>
          <a:xfrm>
            <a:off x="3902075" y="2909"/>
            <a:ext cx="7450137" cy="940359"/>
          </a:xfrm>
          <a:solidFill>
            <a:srgbClr val="50C08B">
              <a:alpha val="50196"/>
            </a:srgbClr>
          </a:solidFill>
        </p:spPr>
        <p:txBody>
          <a:bodyPr>
            <a:normAutofit/>
          </a:bodyPr>
          <a:lstStyle/>
          <a:p>
            <a:r>
              <a:rPr lang="en-US" sz="2400" dirty="0"/>
              <a:t>WORKSTATION </a:t>
            </a:r>
          </a:p>
        </p:txBody>
      </p:sp>
      <p:sp>
        <p:nvSpPr>
          <p:cNvPr id="14" name="Text Box 9"/>
          <p:cNvSpPr txBox="1">
            <a:spLocks noChangeArrowheads="1"/>
          </p:cNvSpPr>
          <p:nvPr/>
        </p:nvSpPr>
        <p:spPr bwMode="auto">
          <a:xfrm>
            <a:off x="838200" y="3388916"/>
            <a:ext cx="3063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179388" lvl="0" indent="0" algn="l" defTabSz="914400" rtl="0" eaLnBrk="0" fontAlgn="base" latinLnBrk="0" hangingPunct="0">
              <a:lnSpc>
                <a:spcPct val="100000"/>
              </a:lnSpc>
              <a:spcBef>
                <a:spcPct val="0"/>
              </a:spcBef>
              <a:spcAft>
                <a:spcPts val="800"/>
              </a:spcAft>
              <a:buClrTx/>
              <a:buSzTx/>
              <a:buFontTx/>
              <a:buNone/>
              <a:tabLst/>
            </a:pPr>
            <a:r>
              <a:rPr kumimoji="0" lang="en-US" altLang="en-US" sz="1200" b="0" i="0" u="none" strike="noStrike" cap="none" normalizeH="0" baseline="0" dirty="0">
                <a:ln>
                  <a:noFill/>
                </a:ln>
                <a:solidFill>
                  <a:srgbClr val="000000"/>
                </a:solidFill>
                <a:effectLst/>
                <a:latin typeface="Tw Cen MT" panose="020B0602020104020603" pitchFamily="34" charset="0"/>
              </a:rPr>
              <a:t>EXAMPLE: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19D04C9B-62FB-0ADD-285F-76FBB305F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41" t="16287" r="18791" b="20936"/>
          <a:stretch/>
        </p:blipFill>
        <p:spPr>
          <a:xfrm rot="10800000">
            <a:off x="5341481" y="4690768"/>
            <a:ext cx="1847003" cy="134703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04F9984-5F78-C8B8-58EC-68E71E65F63C}"/>
              </a:ext>
            </a:extLst>
          </p:cNvPr>
          <p:cNvPicPr>
            <a:picLocks noChangeAspect="1"/>
          </p:cNvPicPr>
          <p:nvPr/>
        </p:nvPicPr>
        <p:blipFill rotWithShape="1">
          <a:blip r:embed="rId5">
            <a:extLst>
              <a:ext uri="{28A0092B-C50C-407E-A947-70E740481C1C}">
                <a14:useLocalDpi xmlns:a14="http://schemas.microsoft.com/office/drawing/2010/main" val="0"/>
              </a:ext>
            </a:extLst>
          </a:blip>
          <a:srcRect l="28386" t="35887" r="6691"/>
          <a:stretch/>
        </p:blipFill>
        <p:spPr>
          <a:xfrm>
            <a:off x="838199" y="3676253"/>
            <a:ext cx="4357315" cy="2482873"/>
          </a:xfrm>
          <a:prstGeom prst="rect">
            <a:avLst/>
          </a:prstGeom>
        </p:spPr>
      </p:pic>
      <p:sp>
        <p:nvSpPr>
          <p:cNvPr id="11" name="Date Placeholder 3">
            <a:extLst>
              <a:ext uri="{FF2B5EF4-FFF2-40B4-BE49-F238E27FC236}">
                <a16:creationId xmlns:a16="http://schemas.microsoft.com/office/drawing/2014/main" id="{EF001ADC-33AF-6C9F-811E-7242CC76E0BC}"/>
              </a:ext>
            </a:extLst>
          </p:cNvPr>
          <p:cNvSpPr>
            <a:spLocks noGrp="1"/>
          </p:cNvSpPr>
          <p:nvPr>
            <p:ph type="dt" sz="half" idx="10"/>
          </p:nvPr>
        </p:nvSpPr>
        <p:spPr>
          <a:xfrm>
            <a:off x="857654" y="6382511"/>
            <a:ext cx="1304365" cy="365125"/>
          </a:xfrm>
        </p:spPr>
        <p:txBody>
          <a:bodyPr/>
          <a:lstStyle/>
          <a:p>
            <a:fld id="{309B25CD-9388-4CDE-9F32-77D64329BF8C}" type="datetime1">
              <a:rPr lang="en-US" smtClean="0"/>
              <a:t>4/12/2024</a:t>
            </a:fld>
            <a:endParaRPr lang="fr-CA" dirty="0"/>
          </a:p>
        </p:txBody>
      </p:sp>
    </p:spTree>
    <p:extLst>
      <p:ext uri="{BB962C8B-B14F-4D97-AF65-F5344CB8AC3E}">
        <p14:creationId xmlns:p14="http://schemas.microsoft.com/office/powerpoint/2010/main" val="1759289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3090e0b303536774866440f&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Technical Reference Manual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145189</TotalTime>
  <Words>11330</Words>
  <Application>Microsoft Office PowerPoint</Application>
  <PresentationFormat>Widescreen</PresentationFormat>
  <Paragraphs>1305</Paragraphs>
  <Slides>48</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Tw Cen MT</vt:lpstr>
      <vt:lpstr>Tw Cen MT Condensed</vt:lpstr>
      <vt:lpstr>Tw Cen MT Condensed Extra Bold</vt:lpstr>
      <vt:lpstr>Technical Reference Manual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Kelanne Kentzinger</dc:creator>
  <cp:lastModifiedBy>El-Beyrouti, Sandra (SPAC/PSPC)</cp:lastModifiedBy>
  <cp:revision>1218</cp:revision>
  <cp:lastPrinted>2024-02-28T13:36:23Z</cp:lastPrinted>
  <dcterms:created xsi:type="dcterms:W3CDTF">2020-01-13T13:13:02Z</dcterms:created>
  <dcterms:modified xsi:type="dcterms:W3CDTF">2024-04-12T19:09:26Z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2023-08-25T16:09:14Z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c11a023b-4c19-48ad-8c98-fcf521995cb9</vt:lpwstr>
  </property>
  <property fmtid="{D5CDD505-2E9C-101B-9397-08002B2CF9AE}" pid="8" name="MSIP_Label_834ed4f5-eae4-40c7-82be-b1cdf720a1b9_ContentBits">
    <vt:lpwstr>0</vt:lpwstr>
  </property>
</Properties>
</file>