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9"/>
  </p:notesMasterIdLst>
  <p:handoutMasterIdLst>
    <p:handoutMasterId r:id="rId10"/>
  </p:handoutMasterIdLst>
  <p:sldIdLst>
    <p:sldId id="384" r:id="rId2"/>
    <p:sldId id="403" r:id="rId3"/>
    <p:sldId id="404" r:id="rId4"/>
    <p:sldId id="405" r:id="rId5"/>
    <p:sldId id="406" r:id="rId6"/>
    <p:sldId id="407" r:id="rId7"/>
    <p:sldId id="408" r:id="rId8"/>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4"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B8B"/>
    <a:srgbClr val="888888"/>
    <a:srgbClr val="898989"/>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FC7F6-C897-41A4-BBB3-381A49B4183D}" v="16" dt="2023-10-13T14:49:57.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72" autoAdjust="0"/>
    <p:restoredTop sz="95255" autoAdjust="0"/>
  </p:normalViewPr>
  <p:slideViewPr>
    <p:cSldViewPr snapToGrid="0" snapToObjects="1">
      <p:cViewPr varScale="1">
        <p:scale>
          <a:sx n="107" d="100"/>
          <a:sy n="107" d="100"/>
        </p:scale>
        <p:origin x="1140" y="114"/>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n3, Alain (SPAC/PSPC) (il-lui / he-him)" userId="b5972ad0-fee1-4393-9fd4-8bc589782ac7" providerId="ADAL" clId="{C01FC7F6-C897-41A4-BBB3-381A49B4183D}"/>
    <pc:docChg chg="undo custSel modSld modMainMaster">
      <pc:chgData name="Dion3, Alain (SPAC/PSPC) (il-lui / he-him)" userId="b5972ad0-fee1-4393-9fd4-8bc589782ac7" providerId="ADAL" clId="{C01FC7F6-C897-41A4-BBB3-381A49B4183D}" dt="2023-10-13T14:52:56.575" v="554" actId="790"/>
      <pc:docMkLst>
        <pc:docMk/>
      </pc:docMkLst>
      <pc:sldChg chg="addSp delSp modSp mod">
        <pc:chgData name="Dion3, Alain (SPAC/PSPC) (il-lui / he-him)" userId="b5972ad0-fee1-4393-9fd4-8bc589782ac7" providerId="ADAL" clId="{C01FC7F6-C897-41A4-BBB3-381A49B4183D}" dt="2023-10-13T12:19:37.809" v="279" actId="20577"/>
        <pc:sldMkLst>
          <pc:docMk/>
          <pc:sldMk cId="1739606208" sldId="384"/>
        </pc:sldMkLst>
        <pc:spChg chg="mod">
          <ac:chgData name="Dion3, Alain (SPAC/PSPC) (il-lui / he-him)" userId="b5972ad0-fee1-4393-9fd4-8bc589782ac7" providerId="ADAL" clId="{C01FC7F6-C897-41A4-BBB3-381A49B4183D}" dt="2023-10-13T12:19:37.809" v="279" actId="20577"/>
          <ac:spMkLst>
            <pc:docMk/>
            <pc:sldMk cId="1739606208" sldId="384"/>
            <ac:spMk id="2" creationId="{00000000-0000-0000-0000-000000000000}"/>
          </ac:spMkLst>
        </pc:spChg>
        <pc:spChg chg="mod">
          <ac:chgData name="Dion3, Alain (SPAC/PSPC) (il-lui / he-him)" userId="b5972ad0-fee1-4393-9fd4-8bc589782ac7" providerId="ADAL" clId="{C01FC7F6-C897-41A4-BBB3-381A49B4183D}" dt="2023-10-12T18:48:59.760" v="44" actId="790"/>
          <ac:spMkLst>
            <pc:docMk/>
            <pc:sldMk cId="1739606208" sldId="384"/>
            <ac:spMk id="3" creationId="{00000000-0000-0000-0000-000000000000}"/>
          </ac:spMkLst>
        </pc:spChg>
        <pc:spChg chg="mod">
          <ac:chgData name="Dion3, Alain (SPAC/PSPC) (il-lui / he-him)" userId="b5972ad0-fee1-4393-9fd4-8bc589782ac7" providerId="ADAL" clId="{C01FC7F6-C897-41A4-BBB3-381A49B4183D}" dt="2023-10-12T18:48:59.760" v="44" actId="790"/>
          <ac:spMkLst>
            <pc:docMk/>
            <pc:sldMk cId="1739606208" sldId="384"/>
            <ac:spMk id="7" creationId="{00000000-0000-0000-0000-000000000000}"/>
          </ac:spMkLst>
        </pc:spChg>
        <pc:spChg chg="mod">
          <ac:chgData name="Dion3, Alain (SPAC/PSPC) (il-lui / he-him)" userId="b5972ad0-fee1-4393-9fd4-8bc589782ac7" providerId="ADAL" clId="{C01FC7F6-C897-41A4-BBB3-381A49B4183D}" dt="2023-10-12T18:48:59.760" v="44" actId="790"/>
          <ac:spMkLst>
            <pc:docMk/>
            <pc:sldMk cId="1739606208" sldId="384"/>
            <ac:spMk id="8" creationId="{00000000-0000-0000-0000-000000000000}"/>
          </ac:spMkLst>
        </pc:spChg>
        <pc:spChg chg="mod">
          <ac:chgData name="Dion3, Alain (SPAC/PSPC) (il-lui / he-him)" userId="b5972ad0-fee1-4393-9fd4-8bc589782ac7" providerId="ADAL" clId="{C01FC7F6-C897-41A4-BBB3-381A49B4183D}" dt="2023-10-12T18:48:59.760" v="44" actId="790"/>
          <ac:spMkLst>
            <pc:docMk/>
            <pc:sldMk cId="1739606208" sldId="384"/>
            <ac:spMk id="9" creationId="{00000000-0000-0000-0000-000000000000}"/>
          </ac:spMkLst>
        </pc:spChg>
        <pc:picChg chg="add del mod">
          <ac:chgData name="Dion3, Alain (SPAC/PSPC) (il-lui / he-him)" userId="b5972ad0-fee1-4393-9fd4-8bc589782ac7" providerId="ADAL" clId="{C01FC7F6-C897-41A4-BBB3-381A49B4183D}" dt="2023-10-12T18:43:41.731" v="3"/>
          <ac:picMkLst>
            <pc:docMk/>
            <pc:sldMk cId="1739606208" sldId="384"/>
            <ac:picMk id="5" creationId="{22D4C2BF-B0C6-A1A0-FA15-DA08CD450C2C}"/>
          </ac:picMkLst>
        </pc:picChg>
        <pc:picChg chg="mod">
          <ac:chgData name="Dion3, Alain (SPAC/PSPC) (il-lui / he-him)" userId="b5972ad0-fee1-4393-9fd4-8bc589782ac7" providerId="ADAL" clId="{C01FC7F6-C897-41A4-BBB3-381A49B4183D}" dt="2023-10-12T18:43:49.101" v="6" actId="1076"/>
          <ac:picMkLst>
            <pc:docMk/>
            <pc:sldMk cId="1739606208" sldId="384"/>
            <ac:picMk id="13" creationId="{00000000-0000-0000-0000-000000000000}"/>
          </ac:picMkLst>
        </pc:picChg>
      </pc:sldChg>
      <pc:sldChg chg="modSp mod">
        <pc:chgData name="Dion3, Alain (SPAC/PSPC) (il-lui / he-him)" userId="b5972ad0-fee1-4393-9fd4-8bc589782ac7" providerId="ADAL" clId="{C01FC7F6-C897-41A4-BBB3-381A49B4183D}" dt="2023-10-12T19:21:52.098" v="169" actId="790"/>
        <pc:sldMkLst>
          <pc:docMk/>
          <pc:sldMk cId="223248266" sldId="403"/>
        </pc:sldMkLst>
        <pc:spChg chg="mod">
          <ac:chgData name="Dion3, Alain (SPAC/PSPC) (il-lui / he-him)" userId="b5972ad0-fee1-4393-9fd4-8bc589782ac7" providerId="ADAL" clId="{C01FC7F6-C897-41A4-BBB3-381A49B4183D}" dt="2023-10-12T19:21:52.098" v="169" actId="790"/>
          <ac:spMkLst>
            <pc:docMk/>
            <pc:sldMk cId="223248266" sldId="403"/>
            <ac:spMk id="2" creationId="{2B70A235-0F72-4303-BCE7-CB341A0F8EEC}"/>
          </ac:spMkLst>
        </pc:spChg>
        <pc:spChg chg="mod">
          <ac:chgData name="Dion3, Alain (SPAC/PSPC) (il-lui / he-him)" userId="b5972ad0-fee1-4393-9fd4-8bc589782ac7" providerId="ADAL" clId="{C01FC7F6-C897-41A4-BBB3-381A49B4183D}" dt="2023-10-12T19:21:52.098" v="169" actId="790"/>
          <ac:spMkLst>
            <pc:docMk/>
            <pc:sldMk cId="223248266" sldId="403"/>
            <ac:spMk id="5" creationId="{07EF88C7-4DA9-4E5D-AAD7-D108019E3A91}"/>
          </ac:spMkLst>
        </pc:spChg>
        <pc:spChg chg="mod">
          <ac:chgData name="Dion3, Alain (SPAC/PSPC) (il-lui / he-him)" userId="b5972ad0-fee1-4393-9fd4-8bc589782ac7" providerId="ADAL" clId="{C01FC7F6-C897-41A4-BBB3-381A49B4183D}" dt="2023-10-12T19:21:52.098" v="169" actId="790"/>
          <ac:spMkLst>
            <pc:docMk/>
            <pc:sldMk cId="223248266" sldId="403"/>
            <ac:spMk id="6" creationId="{A2BD1636-0B06-4314-AE47-116EE81F83A6}"/>
          </ac:spMkLst>
        </pc:spChg>
      </pc:sldChg>
      <pc:sldChg chg="modSp mod">
        <pc:chgData name="Dion3, Alain (SPAC/PSPC) (il-lui / he-him)" userId="b5972ad0-fee1-4393-9fd4-8bc589782ac7" providerId="ADAL" clId="{C01FC7F6-C897-41A4-BBB3-381A49B4183D}" dt="2023-10-13T12:24:28.342" v="281" actId="20577"/>
        <pc:sldMkLst>
          <pc:docMk/>
          <pc:sldMk cId="331075049" sldId="404"/>
        </pc:sldMkLst>
        <pc:spChg chg="mod">
          <ac:chgData name="Dion3, Alain (SPAC/PSPC) (il-lui / he-him)" userId="b5972ad0-fee1-4393-9fd4-8bc589782ac7" providerId="ADAL" clId="{C01FC7F6-C897-41A4-BBB3-381A49B4183D}" dt="2023-10-12T19:30:43.623" v="257" actId="790"/>
          <ac:spMkLst>
            <pc:docMk/>
            <pc:sldMk cId="331075049" sldId="404"/>
            <ac:spMk id="2" creationId="{E700A9EF-0E85-4D70-83D0-7B8DC72FFF20}"/>
          </ac:spMkLst>
        </pc:spChg>
        <pc:graphicFrameChg chg="modGraphic">
          <ac:chgData name="Dion3, Alain (SPAC/PSPC) (il-lui / he-him)" userId="b5972ad0-fee1-4393-9fd4-8bc589782ac7" providerId="ADAL" clId="{C01FC7F6-C897-41A4-BBB3-381A49B4183D}" dt="2023-10-13T12:24:28.342" v="281" actId="20577"/>
          <ac:graphicFrameMkLst>
            <pc:docMk/>
            <pc:sldMk cId="331075049" sldId="404"/>
            <ac:graphicFrameMk id="4" creationId="{D764E3FC-F082-A4E7-1A69-B6ECF36B5BFC}"/>
          </ac:graphicFrameMkLst>
        </pc:graphicFrameChg>
      </pc:sldChg>
      <pc:sldChg chg="modSp mod">
        <pc:chgData name="Dion3, Alain (SPAC/PSPC) (il-lui / he-him)" userId="b5972ad0-fee1-4393-9fd4-8bc589782ac7" providerId="ADAL" clId="{C01FC7F6-C897-41A4-BBB3-381A49B4183D}" dt="2023-10-13T12:51:45.004" v="345" actId="113"/>
        <pc:sldMkLst>
          <pc:docMk/>
          <pc:sldMk cId="897513713" sldId="405"/>
        </pc:sldMkLst>
        <pc:spChg chg="mod">
          <ac:chgData name="Dion3, Alain (SPAC/PSPC) (il-lui / he-him)" userId="b5972ad0-fee1-4393-9fd4-8bc589782ac7" providerId="ADAL" clId="{C01FC7F6-C897-41A4-BBB3-381A49B4183D}" dt="2023-10-13T12:29:12.393" v="319" actId="790"/>
          <ac:spMkLst>
            <pc:docMk/>
            <pc:sldMk cId="897513713" sldId="405"/>
            <ac:spMk id="2" creationId="{7FA0AFF2-4F4F-47AF-B9C8-571D0131DD7F}"/>
          </ac:spMkLst>
        </pc:spChg>
        <pc:spChg chg="mod">
          <ac:chgData name="Dion3, Alain (SPAC/PSPC) (il-lui / he-him)" userId="b5972ad0-fee1-4393-9fd4-8bc589782ac7" providerId="ADAL" clId="{C01FC7F6-C897-41A4-BBB3-381A49B4183D}" dt="2023-10-13T12:29:12.393" v="319" actId="790"/>
          <ac:spMkLst>
            <pc:docMk/>
            <pc:sldMk cId="897513713" sldId="405"/>
            <ac:spMk id="4" creationId="{85E60E0C-2C1B-6C02-C4F5-199051204183}"/>
          </ac:spMkLst>
        </pc:spChg>
        <pc:graphicFrameChg chg="mod modGraphic">
          <ac:chgData name="Dion3, Alain (SPAC/PSPC) (il-lui / he-him)" userId="b5972ad0-fee1-4393-9fd4-8bc589782ac7" providerId="ADAL" clId="{C01FC7F6-C897-41A4-BBB3-381A49B4183D}" dt="2023-10-13T12:51:45.004" v="345" actId="113"/>
          <ac:graphicFrameMkLst>
            <pc:docMk/>
            <pc:sldMk cId="897513713" sldId="405"/>
            <ac:graphicFrameMk id="3" creationId="{A727B81F-1DD8-3C39-B999-F14B213231A2}"/>
          </ac:graphicFrameMkLst>
        </pc:graphicFrameChg>
      </pc:sldChg>
      <pc:sldChg chg="modSp mod">
        <pc:chgData name="Dion3, Alain (SPAC/PSPC) (il-lui / he-him)" userId="b5972ad0-fee1-4393-9fd4-8bc589782ac7" providerId="ADAL" clId="{C01FC7F6-C897-41A4-BBB3-381A49B4183D}" dt="2023-10-13T14:30:46.089" v="474" actId="790"/>
        <pc:sldMkLst>
          <pc:docMk/>
          <pc:sldMk cId="3684369212" sldId="406"/>
        </pc:sldMkLst>
        <pc:spChg chg="mod">
          <ac:chgData name="Dion3, Alain (SPAC/PSPC) (il-lui / he-him)" userId="b5972ad0-fee1-4393-9fd4-8bc589782ac7" providerId="ADAL" clId="{C01FC7F6-C897-41A4-BBB3-381A49B4183D}" dt="2023-10-13T14:30:35.337" v="473" actId="790"/>
          <ac:spMkLst>
            <pc:docMk/>
            <pc:sldMk cId="3684369212" sldId="406"/>
            <ac:spMk id="2" creationId="{7FA0AFF2-4F4F-47AF-B9C8-571D0131DD7F}"/>
          </ac:spMkLst>
        </pc:spChg>
        <pc:spChg chg="mod">
          <ac:chgData name="Dion3, Alain (SPAC/PSPC) (il-lui / he-him)" userId="b5972ad0-fee1-4393-9fd4-8bc589782ac7" providerId="ADAL" clId="{C01FC7F6-C897-41A4-BBB3-381A49B4183D}" dt="2023-10-13T14:30:35.337" v="473" actId="790"/>
          <ac:spMkLst>
            <pc:docMk/>
            <pc:sldMk cId="3684369212" sldId="406"/>
            <ac:spMk id="8" creationId="{E88FEF28-0653-E26E-B84C-FC50B98061EF}"/>
          </ac:spMkLst>
        </pc:spChg>
        <pc:graphicFrameChg chg="mod modGraphic">
          <ac:chgData name="Dion3, Alain (SPAC/PSPC) (il-lui / he-him)" userId="b5972ad0-fee1-4393-9fd4-8bc589782ac7" providerId="ADAL" clId="{C01FC7F6-C897-41A4-BBB3-381A49B4183D}" dt="2023-10-13T14:30:46.089" v="474" actId="790"/>
          <ac:graphicFrameMkLst>
            <pc:docMk/>
            <pc:sldMk cId="3684369212" sldId="406"/>
            <ac:graphicFrameMk id="11" creationId="{A52D51DE-FA4E-D756-4E8A-9505107F2F60}"/>
          </ac:graphicFrameMkLst>
        </pc:graphicFrameChg>
      </pc:sldChg>
      <pc:sldChg chg="modSp mod">
        <pc:chgData name="Dion3, Alain (SPAC/PSPC) (il-lui / he-him)" userId="b5972ad0-fee1-4393-9fd4-8bc589782ac7" providerId="ADAL" clId="{C01FC7F6-C897-41A4-BBB3-381A49B4183D}" dt="2023-10-13T14:49:06.424" v="508" actId="20577"/>
        <pc:sldMkLst>
          <pc:docMk/>
          <pc:sldMk cId="2365955630" sldId="407"/>
        </pc:sldMkLst>
        <pc:spChg chg="mod">
          <ac:chgData name="Dion3, Alain (SPAC/PSPC) (il-lui / he-him)" userId="b5972ad0-fee1-4393-9fd4-8bc589782ac7" providerId="ADAL" clId="{C01FC7F6-C897-41A4-BBB3-381A49B4183D}" dt="2023-10-13T12:57:15.312" v="424" actId="790"/>
          <ac:spMkLst>
            <pc:docMk/>
            <pc:sldMk cId="2365955630" sldId="407"/>
            <ac:spMk id="2" creationId="{7FA0AFF2-4F4F-47AF-B9C8-571D0131DD7F}"/>
          </ac:spMkLst>
        </pc:spChg>
        <pc:spChg chg="mod">
          <ac:chgData name="Dion3, Alain (SPAC/PSPC) (il-lui / he-him)" userId="b5972ad0-fee1-4393-9fd4-8bc589782ac7" providerId="ADAL" clId="{C01FC7F6-C897-41A4-BBB3-381A49B4183D}" dt="2023-10-13T12:57:15.312" v="424" actId="790"/>
          <ac:spMkLst>
            <pc:docMk/>
            <pc:sldMk cId="2365955630" sldId="407"/>
            <ac:spMk id="10" creationId="{EF879C98-7347-784C-343E-0AA4BED0B3D0}"/>
          </ac:spMkLst>
        </pc:spChg>
        <pc:graphicFrameChg chg="mod modGraphic">
          <ac:chgData name="Dion3, Alain (SPAC/PSPC) (il-lui / he-him)" userId="b5972ad0-fee1-4393-9fd4-8bc589782ac7" providerId="ADAL" clId="{C01FC7F6-C897-41A4-BBB3-381A49B4183D}" dt="2023-10-13T14:49:06.424" v="508" actId="20577"/>
          <ac:graphicFrameMkLst>
            <pc:docMk/>
            <pc:sldMk cId="2365955630" sldId="407"/>
            <ac:graphicFrameMk id="9" creationId="{FC86985E-2B98-8B1C-1549-7013FBD4460C}"/>
          </ac:graphicFrameMkLst>
        </pc:graphicFrameChg>
      </pc:sldChg>
      <pc:sldChg chg="modSp mod">
        <pc:chgData name="Dion3, Alain (SPAC/PSPC) (il-lui / he-him)" userId="b5972ad0-fee1-4393-9fd4-8bc589782ac7" providerId="ADAL" clId="{C01FC7F6-C897-41A4-BBB3-381A49B4183D}" dt="2023-10-13T14:52:56.575" v="554" actId="790"/>
        <pc:sldMkLst>
          <pc:docMk/>
          <pc:sldMk cId="1265818547" sldId="408"/>
        </pc:sldMkLst>
        <pc:spChg chg="mod">
          <ac:chgData name="Dion3, Alain (SPAC/PSPC) (il-lui / he-him)" userId="b5972ad0-fee1-4393-9fd4-8bc589782ac7" providerId="ADAL" clId="{C01FC7F6-C897-41A4-BBB3-381A49B4183D}" dt="2023-10-13T14:52:46.865" v="553" actId="790"/>
          <ac:spMkLst>
            <pc:docMk/>
            <pc:sldMk cId="1265818547" sldId="408"/>
            <ac:spMk id="2" creationId="{7FA0AFF2-4F4F-47AF-B9C8-571D0131DD7F}"/>
          </ac:spMkLst>
        </pc:spChg>
        <pc:spChg chg="mod">
          <ac:chgData name="Dion3, Alain (SPAC/PSPC) (il-lui / he-him)" userId="b5972ad0-fee1-4393-9fd4-8bc589782ac7" providerId="ADAL" clId="{C01FC7F6-C897-41A4-BBB3-381A49B4183D}" dt="2023-10-13T14:52:46.865" v="553" actId="790"/>
          <ac:spMkLst>
            <pc:docMk/>
            <pc:sldMk cId="1265818547" sldId="408"/>
            <ac:spMk id="3" creationId="{FD276A76-162C-7E6F-306F-100608DFE8C0}"/>
          </ac:spMkLst>
        </pc:spChg>
        <pc:graphicFrameChg chg="mod modGraphic">
          <ac:chgData name="Dion3, Alain (SPAC/PSPC) (il-lui / he-him)" userId="b5972ad0-fee1-4393-9fd4-8bc589782ac7" providerId="ADAL" clId="{C01FC7F6-C897-41A4-BBB3-381A49B4183D}" dt="2023-10-13T14:52:56.575" v="554" actId="790"/>
          <ac:graphicFrameMkLst>
            <pc:docMk/>
            <pc:sldMk cId="1265818547" sldId="408"/>
            <ac:graphicFrameMk id="5" creationId="{3DF09435-B8CA-3AAA-32A7-C037353A1529}"/>
          </ac:graphicFrameMkLst>
        </pc:graphicFrameChg>
      </pc:sldChg>
      <pc:sldMasterChg chg="modSp mod">
        <pc:chgData name="Dion3, Alain (SPAC/PSPC) (il-lui / he-him)" userId="b5972ad0-fee1-4393-9fd4-8bc589782ac7" providerId="ADAL" clId="{C01FC7F6-C897-41A4-BBB3-381A49B4183D}" dt="2023-10-12T18:44:36.940" v="8" actId="14100"/>
        <pc:sldMasterMkLst>
          <pc:docMk/>
          <pc:sldMasterMk cId="792885655" sldId="2147483675"/>
        </pc:sldMasterMkLst>
        <pc:picChg chg="mod">
          <ac:chgData name="Dion3, Alain (SPAC/PSPC) (il-lui / he-him)" userId="b5972ad0-fee1-4393-9fd4-8bc589782ac7" providerId="ADAL" clId="{C01FC7F6-C897-41A4-BBB3-381A49B4183D}" dt="2023-10-12T18:44:36.940" v="8" actId="14100"/>
          <ac:picMkLst>
            <pc:docMk/>
            <pc:sldMasterMk cId="792885655" sldId="2147483675"/>
            <ac:picMk id="12" creationId="{00000000-0000-0000-0000-000000000000}"/>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11/21/2023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11/21/2023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schemeClr val="bg1"/>
              </a:solidFill>
            </a:endParaRPr>
          </a:p>
        </p:txBody>
      </p:sp>
      <p:sp>
        <p:nvSpPr>
          <p:cNvPr id="4" name="Slide Number Placeholder 3"/>
          <p:cNvSpPr>
            <a:spLocks noGrp="1"/>
          </p:cNvSpPr>
          <p:nvPr>
            <p:ph type="sldNum" sz="quarter" idx="10"/>
          </p:nvPr>
        </p:nvSpPr>
        <p:spPr/>
        <p:txBody>
          <a:bodyPr/>
          <a:lstStyle/>
          <a:p>
            <a:pPr algn="l" rtl="0"/>
            <a:fld id="{11F9BAFD-0AFE-FC47-B839-C833EEBF7ECA}" type="slidenum">
              <a:rPr>
                <a:solidFill>
                  <a:prstClr val="black"/>
                </a:solidFill>
              </a:rPr>
              <a:t>1</a:t>
            </a:fld>
            <a:endParaRPr lang="fr-ca"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444638" y="581557"/>
            <a:ext cx="11101387" cy="517401"/>
          </a:xfrm>
        </p:spPr>
        <p:txBody>
          <a:bodyPr anchor="b">
            <a:normAutofit/>
          </a:bodyPr>
          <a:lstStyle>
            <a:lvl1pPr algn="l">
              <a:lnSpc>
                <a:spcPct val="100000"/>
              </a:lnSpc>
              <a:defRPr sz="2800">
                <a:solidFill>
                  <a:schemeClr val="accent5"/>
                </a:solidFill>
                <a:latin typeface="Arial Rounded MT Bold" panose="020F0704030504030204" pitchFamily="34" charset="0"/>
              </a:defRPr>
            </a:lvl1pPr>
          </a:lstStyle>
          <a:p>
            <a:r>
              <a:rPr lang="en-US" dirty="0"/>
              <a:t>Click to edit Master title style</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p:cNvPicPr>
            <a:picLocks noChangeAspect="1"/>
          </p:cNvPicPr>
          <p:nvPr userDrawn="1"/>
        </p:nvPicPr>
        <p:blipFill>
          <a:blip r:embed="rId28">
            <a:extLst>
              <a:ext uri="{28A0092B-C50C-407E-A947-70E740481C1C}">
                <a14:useLocalDpi xmlns:a14="http://schemas.microsoft.com/office/drawing/2010/main" val="0"/>
              </a:ext>
            </a:extLst>
          </a:blip>
          <a:srcRect/>
          <a:stretch/>
        </p:blipFill>
        <p:spPr>
          <a:xfrm>
            <a:off x="10803539" y="134224"/>
            <a:ext cx="1140223" cy="340067"/>
          </a:xfrm>
          <a:prstGeom prst="rect">
            <a:avLst/>
          </a:prstGeom>
        </p:spPr>
      </p:pic>
      <p:pic>
        <p:nvPicPr>
          <p:cNvPr id="3" name="Picture 2" descr="goc_fip_2c_f.png">
            <a:extLst>
              <a:ext uri="{FF2B5EF4-FFF2-40B4-BE49-F238E27FC236}">
                <a16:creationId xmlns:a16="http://schemas.microsoft.com/office/drawing/2014/main" id="{C0EE9AC1-7C54-EBE2-2CFF-F44A61983551}"/>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615684" y="6396331"/>
            <a:ext cx="2294641" cy="217128"/>
          </a:xfrm>
          <a:prstGeom prst="rect">
            <a:avLst/>
          </a:prstGeom>
        </p:spPr>
      </p:pic>
      <p:pic>
        <p:nvPicPr>
          <p:cNvPr id="5" name="Picture 4" descr="Image result for canada wordmark">
            <a:extLst>
              <a:ext uri="{FF2B5EF4-FFF2-40B4-BE49-F238E27FC236}">
                <a16:creationId xmlns:a16="http://schemas.microsoft.com/office/drawing/2014/main" id="{7CA9CD31-1A46-DAA2-2626-3F62DA613C23}"/>
              </a:ext>
            </a:extLst>
          </p:cNvPr>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5.jpg"/><Relationship Id="rId18" Type="http://schemas.openxmlformats.org/officeDocument/2006/relationships/image" Target="../media/image4.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notesSlide" Target="../notesSlides/notesSlide1.xml"/><Relationship Id="rId17"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tags" Target="../tags/tag9.xml"/><Relationship Id="rId16" Type="http://schemas.openxmlformats.org/officeDocument/2006/relationships/image" Target="../media/image6.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1.xml"/><Relationship Id="rId5" Type="http://schemas.openxmlformats.org/officeDocument/2006/relationships/tags" Target="../tags/tag12.xml"/><Relationship Id="rId15" Type="http://schemas.openxmlformats.org/officeDocument/2006/relationships/image" Target="../media/image1.emf"/><Relationship Id="rId10" Type="http://schemas.openxmlformats.org/officeDocument/2006/relationships/tags" Target="../tags/tag17.xml"/><Relationship Id="rId19" Type="http://schemas.openxmlformats.org/officeDocument/2006/relationships/image" Target="../media/image7.jpe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Layout" Target="../slideLayouts/slideLayout1.xml"/><Relationship Id="rId7" Type="http://schemas.openxmlformats.org/officeDocument/2006/relationships/slide" Target="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hyperlink" Target="https://wiki.gccollab.ca/images/f/f8/WTP_-_Programme_R%C3%A9seau_agents_changement_FR.pptx" TargetMode="External"/><Relationship Id="rId4" Type="http://schemas.openxmlformats.org/officeDocument/2006/relationships/hyperlink" Target="https://view.officeapps.live.com/op/view.aspx?src=https%3A%2F%2Fwiki.gccollab.ca%2Fimages%2Ff%2Ffa%2FWTP_-_Establishing_a_Change_Agent_Network_EN.pptx&amp;wdOrigin=BROWSELINK" TargetMode="External"/><Relationship Id="rId9"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hyperlink" Target="https://wiki.gccollab.ca/images/7/7f/WTP_-_DRAFT_-_Un_guide_pour_les_agents_de_changement_FR.docx" TargetMode="Externa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hyperlink" Target="https://wiki.gccollab.ca/images/5/59/WTP_-_CM_Monitoring_Questionnaire_FR.xls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iki.gccollab.ca/images/b/b1/WTP_-_Programme_en_boite_de_GdC_FR.pdf" TargetMode="Externa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hyperlink" Target="https://view.officeapps.live.com/op/view.aspx?src=https%3A%2F%2Fwiki.gccollab.ca%2Fimages%2Fb%2Fbb%2FWTP_-_Workplace_etiquette_posters_FR.pptx&amp;wdOrigin=BROWSELINK" TargetMode="External"/><Relationship Id="rId5" Type="http://schemas.openxmlformats.org/officeDocument/2006/relationships/hyperlink" Target="https://wiki.gccollab.ca/images/d/d3/WTP_-_Community_norms_poster_BIL.pptx" TargetMode="External"/><Relationship Id="rId4" Type="http://schemas.openxmlformats.org/officeDocument/2006/relationships/hyperlink" Target="https://wiki.gccollab.ca/images/7/77/WTP_-_A_day_in_a_life_into_a_GCworkplace_FR.ppt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iki.gccollab.ca/images/b/b1/WTP_-_Programme_en_boite_de_GdC_FR.pdf" TargetMode="Externa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hyperlink" Target="https://wiki.gccollab.ca/images/7/7b/WTP_-_In-Person_Tour_Speaking_Points_template_FR.docx" TargetMode="External"/><Relationship Id="rId4" Type="http://schemas.openxmlformats.org/officeDocument/2006/relationships/hyperlink" Target="https://wiki.gccollab.ca/images/f/f2/WTP_-_Tours_of_the_new_workspace_FR.ppt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iki.gccollab.ca/images/b/b1/WTP_-_Programme_en_boite_de_GdC_FR.pdf" TargetMode="Externa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a:extLs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8905535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473" imgH="473" progId="TCLayout.ActiveDocument.1">
                  <p:embed/>
                </p:oleObj>
              </mc:Choice>
              <mc:Fallback>
                <p:oleObj name="think-cell Slide" r:id="rId14" imgW="473" imgH="473" progId="TCLayout.ActiveDocument.1">
                  <p:embed/>
                  <p:pic>
                    <p:nvPicPr>
                      <p:cNvPr id="4" name="Object 3" hidden="1">
                        <a:extLst>
                          <a:ext uri="{C183D7F6-B498-43B3-948B-1728B52AA6E4}">
                            <adec:decorative xmlns:adec="http://schemas.microsoft.com/office/drawing/2017/decorative" val="1"/>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custDataLst>
              <p:tags r:id="rId3"/>
            </p:custDataLst>
          </p:nvPr>
        </p:nvSpPr>
        <p:spPr>
          <a:xfrm>
            <a:off x="-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dirty="0">
              <a:solidFill>
                <a:srgbClr val="FFFFFF"/>
              </a:solidFill>
            </a:endParaRPr>
          </a:p>
        </p:txBody>
      </p:sp>
      <p:sp>
        <p:nvSpPr>
          <p:cNvPr id="2" name="Title 1"/>
          <p:cNvSpPr>
            <a:spLocks noGrp="1"/>
          </p:cNvSpPr>
          <p:nvPr>
            <p:ph type="ctrTitle"/>
            <p:custDataLst>
              <p:tags r:id="rId4"/>
            </p:custDataLst>
          </p:nvPr>
        </p:nvSpPr>
        <p:spPr>
          <a:xfrm>
            <a:off x="511883" y="2087217"/>
            <a:ext cx="5852162" cy="1587701"/>
          </a:xfrm>
        </p:spPr>
        <p:txBody>
          <a:bodyPr>
            <a:noAutofit/>
          </a:bodyPr>
          <a:lstStyle/>
          <a:p>
            <a:pPr algn="l" rtl="0"/>
            <a:r>
              <a:rPr lang="en-CA" sz="3200" b="1" i="0" u="none" baseline="0" dirty="0">
                <a:solidFill>
                  <a:schemeClr val="bg1"/>
                </a:solidFill>
                <a:latin typeface="Arial Rounded MT Bold" panose="020F0704030504030204" pitchFamily="34" charset="0"/>
              </a:rPr>
              <a:t>Program example for change agent network activities</a:t>
            </a:r>
            <a:endParaRPr lang="en-CA" sz="3200" dirty="0">
              <a:latin typeface="Arial Rounded MT Bold" panose="020F0704030504030204" pitchFamily="34" charset="0"/>
            </a:endParaRPr>
          </a:p>
        </p:txBody>
      </p:sp>
      <p:sp>
        <p:nvSpPr>
          <p:cNvPr id="3" name="Subtitle 2"/>
          <p:cNvSpPr>
            <a:spLocks noGrp="1"/>
          </p:cNvSpPr>
          <p:nvPr>
            <p:ph type="subTitle" idx="4294967295"/>
            <p:custDataLst>
              <p:tags r:id="rId5"/>
            </p:custDataLst>
          </p:nvPr>
        </p:nvSpPr>
        <p:spPr>
          <a:xfrm>
            <a:off x="545307" y="3657327"/>
            <a:ext cx="4722018" cy="678352"/>
          </a:xfrm>
          <a:prstGeom prst="rect">
            <a:avLst/>
          </a:prstGeom>
        </p:spPr>
        <p:txBody>
          <a:bodyPr>
            <a:normAutofit/>
          </a:bodyPr>
          <a:lstStyle/>
          <a:p>
            <a:pPr marL="0" indent="0" algn="l" rtl="0">
              <a:buNone/>
            </a:pPr>
            <a:r>
              <a:rPr lang="en-CA" sz="1400" b="1"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A </a:t>
            </a:r>
            <a:r>
              <a:rPr lang="en-CA" sz="1400" b="1"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guide </a:t>
            </a:r>
            <a:r>
              <a:rPr lang="en-CA" sz="1400" b="1"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for change managers</a:t>
            </a:r>
          </a:p>
        </p:txBody>
      </p:sp>
      <p:sp>
        <p:nvSpPr>
          <p:cNvPr id="7" name="Text Placeholder 6"/>
          <p:cNvSpPr>
            <a:spLocks noGrp="1"/>
          </p:cNvSpPr>
          <p:nvPr>
            <p:ph type="body" sz="quarter" idx="4294967295"/>
            <p:custDataLst>
              <p:tags r:id="rId6"/>
            </p:custDataLst>
          </p:nvPr>
        </p:nvSpPr>
        <p:spPr>
          <a:xfrm>
            <a:off x="611030" y="3996503"/>
            <a:ext cx="3494087" cy="526957"/>
          </a:xfrm>
          <a:prstGeom prst="rect">
            <a:avLst/>
          </a:prstGeom>
        </p:spPr>
        <p:txBody>
          <a:bodyPr/>
          <a:lstStyle/>
          <a:p>
            <a:pPr marL="0" indent="0" algn="l" rtl="0">
              <a:lnSpc>
                <a:spcPts val="2000"/>
              </a:lnSpc>
              <a:spcBef>
                <a:spcPts val="0"/>
              </a:spcBef>
              <a:buNone/>
            </a:pPr>
            <a:r>
              <a:rPr lang="en-CA" sz="11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Version 1 </a:t>
            </a:r>
          </a:p>
          <a:p>
            <a:pPr marL="0" indent="0" algn="l" rtl="0">
              <a:lnSpc>
                <a:spcPts val="2000"/>
              </a:lnSpc>
              <a:spcBef>
                <a:spcPts val="0"/>
              </a:spcBef>
              <a:buNone/>
            </a:pPr>
            <a:r>
              <a:rPr lang="en-CA" sz="11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November 2023</a:t>
            </a:r>
            <a:endParaRPr lang="en-CA" sz="11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custDataLst>
              <p:tags r:id="rId7"/>
            </p:custDataLst>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dirty="0">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Lst>
          </a:blip>
          <a:srcRect/>
          <a:stretch/>
        </p:blipFill>
        <p:spPr>
          <a:xfrm>
            <a:off x="572194" y="409628"/>
            <a:ext cx="1844835" cy="514612"/>
          </a:xfrm>
          <a:prstGeom prst="rect">
            <a:avLst/>
          </a:prstGeom>
        </p:spPr>
      </p:pic>
      <p:pic>
        <p:nvPicPr>
          <p:cNvPr id="14" name="Picture 13">
            <a:hlinkClick r:id="rId17"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custDataLst>
              <p:tags r:id="rId9"/>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custDataLst>
              <p:tags r:id="rId10"/>
            </p:custDataLst>
          </p:nvPr>
        </p:nvPicPr>
        <p:blipFill>
          <a:blip r:embed="rId19"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EF88C7-4DA9-4E5D-AAD7-D108019E3A91}"/>
              </a:ext>
            </a:extLst>
          </p:cNvPr>
          <p:cNvSpPr>
            <a:spLocks noGrp="1"/>
          </p:cNvSpPr>
          <p:nvPr>
            <p:ph type="ctrTitle"/>
            <p:custDataLst>
              <p:tags r:id="rId1"/>
            </p:custDataLst>
          </p:nvPr>
        </p:nvSpPr>
        <p:spPr>
          <a:xfrm>
            <a:off x="220520" y="228894"/>
            <a:ext cx="11101387" cy="517401"/>
          </a:xfrm>
        </p:spPr>
        <p:txBody>
          <a:bodyPr>
            <a:normAutofit fontScale="90000"/>
          </a:bodyPr>
          <a:lstStyle/>
          <a:p>
            <a:pPr algn="l" rtl="0"/>
            <a:r>
              <a:rPr lang="en-CA" b="1" i="0" u="none" baseline="0" dirty="0"/>
              <a:t>About this program</a:t>
            </a:r>
            <a:endParaRPr lang="en-CA" dirty="0"/>
          </a:p>
        </p:txBody>
      </p:sp>
      <p:sp>
        <p:nvSpPr>
          <p:cNvPr id="6" name="TextBox 5">
            <a:extLst>
              <a:ext uri="{FF2B5EF4-FFF2-40B4-BE49-F238E27FC236}">
                <a16:creationId xmlns:a16="http://schemas.microsoft.com/office/drawing/2014/main" id="{A2BD1636-0B06-4314-AE47-116EE81F83A6}"/>
              </a:ext>
            </a:extLst>
          </p:cNvPr>
          <p:cNvSpPr txBox="1"/>
          <p:nvPr>
            <p:custDataLst>
              <p:tags r:id="rId2"/>
            </p:custDataLst>
          </p:nvPr>
        </p:nvSpPr>
        <p:spPr>
          <a:xfrm>
            <a:off x="330579" y="1230134"/>
            <a:ext cx="11700056" cy="3170099"/>
          </a:xfrm>
          <a:prstGeom prst="rect">
            <a:avLst/>
          </a:prstGeom>
          <a:noFill/>
        </p:spPr>
        <p:txBody>
          <a:bodyPr wrap="square" rtlCol="0">
            <a:spAutoFit/>
          </a:bodyPr>
          <a:lstStyle/>
          <a:p>
            <a:pPr algn="just" rtl="0">
              <a:spcAft>
                <a:spcPts val="1200"/>
              </a:spcAft>
            </a:pPr>
            <a:r>
              <a:rPr lang="en-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This program is aimed at change managers who support workplace modernization or transformation programs.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It complements the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4"/>
              </a:rPr>
              <a:t>Establishing a Change Agent Network guide</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 by proposing concrete ideas for activities to be carried out with the network throughout the project, and even afterwards. These ideas are designed to help network members fulfill their role.</a:t>
            </a:r>
          </a:p>
          <a:p>
            <a:pPr algn="just" rtl="0">
              <a:spcAft>
                <a:spcPts val="1200"/>
              </a:spcAft>
            </a:pPr>
            <a:r>
              <a:rPr lang="en-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This document contains the following activities: </a:t>
            </a:r>
          </a:p>
          <a:p>
            <a:pPr marL="800100" lvl="1" indent="-342900" algn="just" rtl="0">
              <a:buClr>
                <a:schemeClr val="tx1"/>
              </a:buClr>
              <a:buFont typeface="+mj-lt"/>
              <a:buAutoNum type="arabicPeriod"/>
            </a:pPr>
            <a:r>
              <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5" action="ppaction://hlinksldjump">
                  <a:extLst>
                    <a:ext uri="{A12FA001-AC4F-418D-AE19-62706E023703}">
                      <ahyp:hlinkClr xmlns:ahyp="http://schemas.microsoft.com/office/drawing/2018/hyperlinkcolor" val="tx"/>
                    </a:ext>
                  </a:extLst>
                </a:hlinkClick>
              </a:rPr>
              <a:t>Launch the Change Agent Network and share project update</a:t>
            </a:r>
            <a:endPar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rtl="0">
              <a:buClr>
                <a:schemeClr val="tx1"/>
              </a:buClr>
              <a:buFont typeface="+mj-lt"/>
              <a:buAutoNum type="arabicPeriod"/>
            </a:pPr>
            <a:r>
              <a:rPr lang="en-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6" action="ppaction://hlinksldjump">
                  <a:extLst>
                    <a:ext uri="{A12FA001-AC4F-418D-AE19-62706E023703}">
                      <ahyp:hlinkClr xmlns:ahyp="http://schemas.microsoft.com/office/drawing/2018/hyperlinkcolor" val="tx"/>
                    </a:ext>
                  </a:extLst>
                </a:hlinkClick>
              </a:rPr>
              <a:t>Get feedback from the Network</a:t>
            </a:r>
            <a:endPar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rtl="0">
              <a:buClr>
                <a:schemeClr val="tx1"/>
              </a:buClr>
              <a:buFont typeface="+mj-lt"/>
              <a:buAutoNum type="arabicPeriod"/>
            </a:pPr>
            <a:r>
              <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7" action="ppaction://hlinksldjump">
                  <a:extLst>
                    <a:ext uri="{A12FA001-AC4F-418D-AE19-62706E023703}">
                      <ahyp:hlinkClr xmlns:ahyp="http://schemas.microsoft.com/office/drawing/2018/hyperlinkcolor" val="tx"/>
                    </a:ext>
                  </a:extLst>
                </a:hlinkClick>
              </a:rPr>
              <a:t>Ensuring that the Change Agents Network supports learning about </a:t>
            </a:r>
            <a:r>
              <a:rPr lang="en-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7" action="ppaction://hlinksldjump">
                  <a:extLst>
                    <a:ext uri="{A12FA001-AC4F-418D-AE19-62706E023703}">
                      <ahyp:hlinkClr xmlns:ahyp="http://schemas.microsoft.com/office/drawing/2018/hyperlinkcolor" val="tx"/>
                    </a:ext>
                  </a:extLst>
                </a:hlinkClick>
              </a:rPr>
              <a:t>new developments in the workplace</a:t>
            </a:r>
            <a:endPar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rtl="0">
              <a:buClr>
                <a:schemeClr val="tx1"/>
              </a:buClr>
              <a:buFont typeface="+mj-lt"/>
              <a:buAutoNum type="arabicPeriod"/>
            </a:pPr>
            <a:r>
              <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8" action="ppaction://hlinksldjump">
                  <a:extLst>
                    <a:ext uri="{A12FA001-AC4F-418D-AE19-62706E023703}">
                      <ahyp:hlinkClr xmlns:ahyp="http://schemas.microsoft.com/office/drawing/2018/hyperlinkcolor" val="tx"/>
                    </a:ext>
                  </a:extLst>
                </a:hlinkClick>
              </a:rPr>
              <a:t>Preparing the Change Agents to support the move to the new workplace</a:t>
            </a:r>
            <a:endPar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rtl="0">
              <a:buClr>
                <a:schemeClr val="tx1"/>
              </a:buClr>
              <a:buFont typeface="+mj-lt"/>
              <a:buAutoNum type="arabicPeriod"/>
            </a:pPr>
            <a:r>
              <a:rPr lang="en-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9" action="ppaction://hlinksldjump">
                  <a:extLst>
                    <a:ext uri="{A12FA001-AC4F-418D-AE19-62706E023703}">
                      <ahyp:hlinkClr xmlns:ahyp="http://schemas.microsoft.com/office/drawing/2018/hyperlinkcolor" val="tx"/>
                    </a:ext>
                  </a:extLst>
                </a:hlinkClick>
              </a:rPr>
              <a:t>Transition the Network to a Change </a:t>
            </a:r>
            <a:r>
              <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9" action="ppaction://hlinksldjump">
                  <a:extLst>
                    <a:ext uri="{A12FA001-AC4F-418D-AE19-62706E023703}">
                      <ahyp:hlinkClr xmlns:ahyp="http://schemas.microsoft.com/office/drawing/2018/hyperlinkcolor" val="tx"/>
                    </a:ext>
                  </a:extLst>
                </a:hlinkClick>
              </a:rPr>
              <a:t>M</a:t>
            </a:r>
            <a:r>
              <a:rPr lang="en-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9" action="ppaction://hlinksldjump">
                  <a:extLst>
                    <a:ext uri="{A12FA001-AC4F-418D-AE19-62706E023703}">
                      <ahyp:hlinkClr xmlns:ahyp="http://schemas.microsoft.com/office/drawing/2018/hyperlinkcolor" val="tx"/>
                    </a:ext>
                  </a:extLst>
                </a:hlinkClick>
              </a:rPr>
              <a:t>anagement </a:t>
            </a:r>
            <a:r>
              <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9" action="ppaction://hlinksldjump">
                  <a:extLst>
                    <a:ext uri="{A12FA001-AC4F-418D-AE19-62706E023703}">
                      <ahyp:hlinkClr xmlns:ahyp="http://schemas.microsoft.com/office/drawing/2018/hyperlinkcolor" val="tx"/>
                    </a:ext>
                  </a:extLst>
                </a:hlinkClick>
              </a:rPr>
              <a:t>C</a:t>
            </a:r>
            <a:r>
              <a:rPr lang="en-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9" action="ppaction://hlinksldjump">
                  <a:extLst>
                    <a:ext uri="{A12FA001-AC4F-418D-AE19-62706E023703}">
                      <ahyp:hlinkClr xmlns:ahyp="http://schemas.microsoft.com/office/drawing/2018/hyperlinkcolor" val="tx"/>
                    </a:ext>
                  </a:extLst>
                </a:hlinkClick>
              </a:rPr>
              <a:t>ommittee</a:t>
            </a:r>
            <a:endPar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2B70A235-0F72-4303-BCE7-CB341A0F8EEC}"/>
              </a:ext>
            </a:extLst>
          </p:cNvPr>
          <p:cNvSpPr txBox="1"/>
          <p:nvPr/>
        </p:nvSpPr>
        <p:spPr>
          <a:xfrm>
            <a:off x="8097358" y="598709"/>
            <a:ext cx="4094642" cy="261610"/>
          </a:xfrm>
          <a:prstGeom prst="rect">
            <a:avLst/>
          </a:prstGeom>
          <a:noFill/>
        </p:spPr>
        <p:txBody>
          <a:bodyPr wrap="square">
            <a:spAutoFit/>
          </a:bodyPr>
          <a:lstStyle>
            <a:defPPr>
              <a:defRPr lang="en-US"/>
            </a:defPPr>
            <a:lvl1pPr>
              <a:defRPr sz="1100">
                <a:solidFill>
                  <a:srgbClr val="FF0000"/>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CA" dirty="0"/>
              <a:t>*The French version of this document is available here : </a:t>
            </a:r>
            <a:r>
              <a:rPr lang="en-CA" dirty="0">
                <a:hlinkClick r:id="rId10"/>
              </a:rPr>
              <a:t>FR version </a:t>
            </a:r>
            <a:endParaRPr lang="en-CA" dirty="0"/>
          </a:p>
        </p:txBody>
      </p:sp>
    </p:spTree>
    <p:extLst>
      <p:ext uri="{BB962C8B-B14F-4D97-AF65-F5344CB8AC3E}">
        <p14:creationId xmlns:p14="http://schemas.microsoft.com/office/powerpoint/2010/main" val="22324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A9EF-0E85-4D70-83D0-7B8DC72FFF20}"/>
              </a:ext>
            </a:extLst>
          </p:cNvPr>
          <p:cNvSpPr>
            <a:spLocks noGrp="1"/>
          </p:cNvSpPr>
          <p:nvPr>
            <p:ph type="ctrTitle"/>
            <p:custDataLst>
              <p:tags r:id="rId1"/>
            </p:custDataLst>
          </p:nvPr>
        </p:nvSpPr>
        <p:spPr>
          <a:xfrm>
            <a:off x="238450" y="224244"/>
            <a:ext cx="11101387" cy="517401"/>
          </a:xfrm>
        </p:spPr>
        <p:txBody>
          <a:bodyPr>
            <a:normAutofit fontScale="90000"/>
          </a:bodyPr>
          <a:lstStyle/>
          <a:p>
            <a:pPr algn="l" rtl="0"/>
            <a:r>
              <a:rPr lang="en-CA" b="1" i="0" u="none" baseline="0" dirty="0"/>
              <a:t>Launch the Change Agent Network and share project update</a:t>
            </a:r>
            <a:endParaRPr lang="en-CA" dirty="0"/>
          </a:p>
        </p:txBody>
      </p:sp>
      <p:graphicFrame>
        <p:nvGraphicFramePr>
          <p:cNvPr id="4" name="Tableau 2">
            <a:extLst>
              <a:ext uri="{FF2B5EF4-FFF2-40B4-BE49-F238E27FC236}">
                <a16:creationId xmlns:a16="http://schemas.microsoft.com/office/drawing/2014/main" id="{D764E3FC-F082-A4E7-1A69-B6ECF36B5BFC}"/>
              </a:ext>
            </a:extLst>
          </p:cNvPr>
          <p:cNvGraphicFramePr>
            <a:graphicFrameLocks noGrp="1"/>
          </p:cNvGraphicFramePr>
          <p:nvPr>
            <p:extLst>
              <p:ext uri="{D42A27DB-BD31-4B8C-83A1-F6EECF244321}">
                <p14:modId xmlns:p14="http://schemas.microsoft.com/office/powerpoint/2010/main" val="1218160230"/>
              </p:ext>
            </p:extLst>
          </p:nvPr>
        </p:nvGraphicFramePr>
        <p:xfrm>
          <a:off x="304800" y="1184583"/>
          <a:ext cx="11606305" cy="5345367"/>
        </p:xfrm>
        <a:graphic>
          <a:graphicData uri="http://schemas.openxmlformats.org/drawingml/2006/table">
            <a:tbl>
              <a:tblPr firstRow="1" bandRow="1">
                <a:tableStyleId>{93296810-A885-4BE3-A3E7-6D5BEEA58F35}</a:tableStyleId>
              </a:tblPr>
              <a:tblGrid>
                <a:gridCol w="2504953">
                  <a:extLst>
                    <a:ext uri="{9D8B030D-6E8A-4147-A177-3AD203B41FA5}">
                      <a16:colId xmlns:a16="http://schemas.microsoft.com/office/drawing/2014/main" val="1245276507"/>
                    </a:ext>
                  </a:extLst>
                </a:gridCol>
                <a:gridCol w="4350059">
                  <a:extLst>
                    <a:ext uri="{9D8B030D-6E8A-4147-A177-3AD203B41FA5}">
                      <a16:colId xmlns:a16="http://schemas.microsoft.com/office/drawing/2014/main" val="3424659448"/>
                    </a:ext>
                  </a:extLst>
                </a:gridCol>
                <a:gridCol w="2850823">
                  <a:extLst>
                    <a:ext uri="{9D8B030D-6E8A-4147-A177-3AD203B41FA5}">
                      <a16:colId xmlns:a16="http://schemas.microsoft.com/office/drawing/2014/main" val="523916248"/>
                    </a:ext>
                  </a:extLst>
                </a:gridCol>
                <a:gridCol w="1900470">
                  <a:extLst>
                    <a:ext uri="{9D8B030D-6E8A-4147-A177-3AD203B41FA5}">
                      <a16:colId xmlns:a16="http://schemas.microsoft.com/office/drawing/2014/main" val="2763198383"/>
                    </a:ext>
                  </a:extLst>
                </a:gridCol>
              </a:tblGrid>
              <a:tr h="590487">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Activity</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Details / Suggested Agenda</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Available tools</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When</a:t>
                      </a:r>
                    </a:p>
                  </a:txBody>
                  <a:tcPr/>
                </a:tc>
                <a:extLst>
                  <a:ext uri="{0D108BD9-81ED-4DB2-BD59-A6C34878D82A}">
                    <a16:rowId xmlns:a16="http://schemas.microsoft.com/office/drawing/2014/main" val="4098927503"/>
                  </a:ext>
                </a:extLst>
              </a:tr>
              <a:tr h="489386">
                <a:tc>
                  <a:txBody>
                    <a:bodyPr/>
                    <a:lstStyle/>
                    <a:p>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Launch Change Agent Network </a:t>
                      </a:r>
                    </a:p>
                  </a:txBody>
                  <a:tcPr/>
                </a:tc>
                <a:tc>
                  <a:txBody>
                    <a:bodyPr/>
                    <a:lstStyle/>
                    <a:p>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Agenda for the first meeting </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Welcome from the Project Sponsor</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Presentation of the project team</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Change Agents introductions</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Introduction of the Change Agent’s role and Toolkit content</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Presentation of communication tools (FAQ, Intranet, Teams, email)</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Project update</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Question period</a:t>
                      </a:r>
                    </a:p>
                  </a:txBody>
                  <a:tcPr/>
                </a:tc>
                <a:tc>
                  <a:txBody>
                    <a:bodyPr/>
                    <a:lstStyle/>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hlinkClick r:id="rId3"/>
                        </a:rPr>
                        <a:t>Change Agent Toolkit</a:t>
                      </a:r>
                      <a:endParaRPr lang="en-CA" sz="1400" noProof="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CA" sz="1400" noProof="0" dirty="0">
                        <a:latin typeface="Calibri Light" panose="020F0302020204030204" pitchFamily="34" charset="0"/>
                        <a:ea typeface="Calibri Light" panose="020F0302020204030204" pitchFamily="34" charset="0"/>
                        <a:cs typeface="Calibri Light" panose="020F0302020204030204" pitchFamily="34" charset="0"/>
                      </a:endParaRPr>
                    </a:p>
                    <a:p>
                      <a:pPr marL="0" indent="0">
                        <a:buFont typeface="Arial" panose="020B0604020202020204" pitchFamily="34" charset="0"/>
                        <a:buNone/>
                      </a:pPr>
                      <a:r>
                        <a:rPr lang="en-CA" sz="1400" b="1" i="1" noProof="0" dirty="0">
                          <a:latin typeface="Calibri Light" panose="020F0302020204030204" pitchFamily="34" charset="0"/>
                          <a:ea typeface="Calibri Light" panose="020F0302020204030204" pitchFamily="34" charset="0"/>
                          <a:cs typeface="Calibri Light" panose="020F0302020204030204" pitchFamily="34" charset="0"/>
                        </a:rPr>
                        <a:t>Suggestion</a:t>
                      </a: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 If you're launching the Network in person, start with an icebreaker so that Change Agents can get to know each other!</a:t>
                      </a:r>
                    </a:p>
                  </a:txBody>
                  <a:tcPr/>
                </a:tc>
                <a:tc>
                  <a:txBody>
                    <a:bodyPr/>
                    <a:lstStyle/>
                    <a:p>
                      <a:r>
                        <a:rPr lang="en-CA" sz="1400" noProof="0" dirty="0">
                          <a:latin typeface="Calibri Light" panose="020F0302020204030204" pitchFamily="34" charset="0"/>
                          <a:ea typeface="Calibri Light" panose="020F0302020204030204" pitchFamily="34" charset="0"/>
                          <a:cs typeface="Calibri Light" panose="020F0302020204030204" pitchFamily="34" charset="0"/>
                        </a:rPr>
                        <a:t>During </a:t>
                      </a:r>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Phase 1 - Planning</a:t>
                      </a:r>
                    </a:p>
                  </a:txBody>
                  <a:tcPr/>
                </a:tc>
                <a:extLst>
                  <a:ext uri="{0D108BD9-81ED-4DB2-BD59-A6C34878D82A}">
                    <a16:rowId xmlns:a16="http://schemas.microsoft.com/office/drawing/2014/main" val="46004607"/>
                  </a:ext>
                </a:extLst>
              </a:tr>
              <a:tr h="489386">
                <a:tc>
                  <a:txBody>
                    <a:bodyPr/>
                    <a:lstStyle/>
                    <a:p>
                      <a:r>
                        <a:rPr lang="en-CA" sz="1400" b="1" i="1" noProof="0" dirty="0">
                          <a:latin typeface="Calibri Light" panose="020F0302020204030204" pitchFamily="34" charset="0"/>
                          <a:ea typeface="Calibri Light" panose="020F0302020204030204" pitchFamily="34" charset="0"/>
                          <a:cs typeface="Calibri Light" panose="020F0302020204030204" pitchFamily="34" charset="0"/>
                        </a:rPr>
                        <a:t>Touchpoint </a:t>
                      </a:r>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meetings </a:t>
                      </a:r>
                    </a:p>
                    <a:p>
                      <a:r>
                        <a:rPr lang="en-CA" sz="1400" i="0" noProof="0" dirty="0">
                          <a:latin typeface="Calibri Light" panose="020F0302020204030204" pitchFamily="34" charset="0"/>
                          <a:ea typeface="Calibri Light" panose="020F0302020204030204" pitchFamily="34" charset="0"/>
                          <a:cs typeface="Calibri Light" panose="020F0302020204030204" pitchFamily="34" charset="0"/>
                        </a:rPr>
                        <a:t>(30 minutes or less)</a:t>
                      </a:r>
                    </a:p>
                  </a:txBody>
                  <a:tcPr/>
                </a:tc>
                <a:tc>
                  <a:txBody>
                    <a:bodyPr/>
                    <a:lstStyle/>
                    <a:p>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Agenda </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Project update</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Question period</a:t>
                      </a:r>
                    </a:p>
                    <a:p>
                      <a:pPr marL="0" indent="0">
                        <a:buFont typeface="Arial" panose="020B0604020202020204" pitchFamily="34" charset="0"/>
                        <a:buNone/>
                      </a:pPr>
                      <a:endParaRPr lang="en-CA" sz="1400" noProof="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sz="1400" noProof="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en-CA" sz="1400" noProof="0" dirty="0">
                          <a:latin typeface="Calibri Light" panose="020F0302020204030204" pitchFamily="34" charset="0"/>
                          <a:ea typeface="Calibri Light" panose="020F0302020204030204" pitchFamily="34" charset="0"/>
                          <a:cs typeface="Calibri Light" panose="020F0302020204030204" pitchFamily="34" charset="0"/>
                        </a:rPr>
                        <a:t>Occasionally, when there are fewer elements to share.</a:t>
                      </a:r>
                    </a:p>
                  </a:txBody>
                  <a:tcPr/>
                </a:tc>
                <a:extLst>
                  <a:ext uri="{0D108BD9-81ED-4DB2-BD59-A6C34878D82A}">
                    <a16:rowId xmlns:a16="http://schemas.microsoft.com/office/drawing/2014/main" val="4125931393"/>
                  </a:ext>
                </a:extLst>
              </a:tr>
              <a:tr h="489386">
                <a:tc>
                  <a:txBody>
                    <a:bodyPr/>
                    <a:lstStyle/>
                    <a:p>
                      <a:r>
                        <a:rPr lang="en-CA" sz="1400" b="1" i="0" noProof="0" dirty="0">
                          <a:latin typeface="Calibri Light" panose="020F0302020204030204" pitchFamily="34" charset="0"/>
                          <a:ea typeface="Calibri Light" panose="020F0302020204030204" pitchFamily="34" charset="0"/>
                          <a:cs typeface="Calibri Light" panose="020F0302020204030204" pitchFamily="34" charset="0"/>
                        </a:rPr>
                        <a:t>Employee readiness meetings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Ask Change Agents to complete the </a:t>
                      </a:r>
                      <a:r>
                        <a:rPr lang="en-CA" sz="1400" noProof="0" dirty="0">
                          <a:latin typeface="Calibri Light" panose="020F0302020204030204" pitchFamily="34" charset="0"/>
                          <a:ea typeface="Calibri Light" panose="020F0302020204030204" pitchFamily="34" charset="0"/>
                          <a:cs typeface="Calibri Light" panose="020F0302020204030204" pitchFamily="34" charset="0"/>
                          <a:hlinkClick r:id="rId4"/>
                        </a:rPr>
                        <a:t>Change Management Monitoring Questionnaire </a:t>
                      </a: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before the meeting.</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Compile results </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Present the results to the agents and discuss the items with the lowest scores to find possible solutions and implement corrective measures.</a:t>
                      </a:r>
                    </a:p>
                  </a:txBody>
                  <a:tcPr/>
                </a:tc>
                <a:tc>
                  <a:txBody>
                    <a:bodyPr/>
                    <a:lstStyle/>
                    <a:p>
                      <a:r>
                        <a:rPr lang="en-CA" sz="1400" noProof="0" dirty="0">
                          <a:latin typeface="Calibri Light" panose="020F0302020204030204" pitchFamily="34" charset="0"/>
                          <a:ea typeface="Calibri Light" panose="020F0302020204030204" pitchFamily="34" charset="0"/>
                          <a:cs typeface="Calibri Light" panose="020F0302020204030204" pitchFamily="34" charset="0"/>
                          <a:hlinkClick r:id="rId4"/>
                        </a:rPr>
                        <a:t>Change Management Monitoring Questionnaire</a:t>
                      </a:r>
                      <a:endParaRPr lang="en-CA" sz="1400" noProof="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en-CA" sz="1400" noProof="0" dirty="0">
                          <a:latin typeface="Calibri Light" panose="020F0302020204030204" pitchFamily="34" charset="0"/>
                          <a:ea typeface="Calibri Light" panose="020F0302020204030204" pitchFamily="34" charset="0"/>
                          <a:cs typeface="Calibri Light" panose="020F0302020204030204" pitchFamily="34" charset="0"/>
                        </a:rPr>
                        <a:t>At the end of </a:t>
                      </a:r>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Phase 1 Planning </a:t>
                      </a: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and </a:t>
                      </a:r>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Phase 2 Implementation.</a:t>
                      </a:r>
                    </a:p>
                    <a:p>
                      <a:endParaRPr lang="en-CA" sz="1400" noProof="0" dirty="0">
                        <a:latin typeface="Calibri Light" panose="020F0302020204030204" pitchFamily="34" charset="0"/>
                        <a:ea typeface="Calibri Light" panose="020F0302020204030204" pitchFamily="34" charset="0"/>
                        <a:cs typeface="Calibri Light" panose="020F0302020204030204" pitchFamily="34" charset="0"/>
                      </a:endParaRPr>
                    </a:p>
                    <a:p>
                      <a:r>
                        <a:rPr lang="en-CA" sz="1400" noProof="0" dirty="0">
                          <a:latin typeface="Calibri Light" panose="020F0302020204030204" pitchFamily="34" charset="0"/>
                          <a:ea typeface="Calibri Light" panose="020F0302020204030204" pitchFamily="34" charset="0"/>
                          <a:cs typeface="Calibri Light" panose="020F0302020204030204" pitchFamily="34" charset="0"/>
                        </a:rPr>
                        <a:t>Punctually at a time you consider appropriate.</a:t>
                      </a:r>
                    </a:p>
                  </a:txBody>
                  <a:tcPr/>
                </a:tc>
                <a:extLst>
                  <a:ext uri="{0D108BD9-81ED-4DB2-BD59-A6C34878D82A}">
                    <a16:rowId xmlns:a16="http://schemas.microsoft.com/office/drawing/2014/main" val="3847429287"/>
                  </a:ext>
                </a:extLst>
              </a:tr>
            </a:tbl>
          </a:graphicData>
        </a:graphic>
      </p:graphicFrame>
    </p:spTree>
    <p:extLst>
      <p:ext uri="{BB962C8B-B14F-4D97-AF65-F5344CB8AC3E}">
        <p14:creationId xmlns:p14="http://schemas.microsoft.com/office/powerpoint/2010/main" val="33107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196413" y="257899"/>
            <a:ext cx="11101387" cy="517401"/>
          </a:xfrm>
        </p:spPr>
        <p:txBody>
          <a:bodyPr>
            <a:normAutofit fontScale="90000"/>
          </a:bodyPr>
          <a:lstStyle/>
          <a:p>
            <a:pPr algn="l" rtl="0"/>
            <a:r>
              <a:rPr lang="en-CA" dirty="0"/>
              <a:t>Getting feedback</a:t>
            </a:r>
          </a:p>
        </p:txBody>
      </p:sp>
      <p:graphicFrame>
        <p:nvGraphicFramePr>
          <p:cNvPr id="3" name="Tableau 2">
            <a:extLst>
              <a:ext uri="{FF2B5EF4-FFF2-40B4-BE49-F238E27FC236}">
                <a16:creationId xmlns:a16="http://schemas.microsoft.com/office/drawing/2014/main" id="{A727B81F-1DD8-3C39-B999-F14B213231A2}"/>
              </a:ext>
            </a:extLst>
          </p:cNvPr>
          <p:cNvGraphicFramePr>
            <a:graphicFrameLocks noGrp="1"/>
          </p:cNvGraphicFramePr>
          <p:nvPr>
            <p:extLst>
              <p:ext uri="{D42A27DB-BD31-4B8C-83A1-F6EECF244321}">
                <p14:modId xmlns:p14="http://schemas.microsoft.com/office/powerpoint/2010/main" val="416243201"/>
              </p:ext>
            </p:extLst>
          </p:nvPr>
        </p:nvGraphicFramePr>
        <p:xfrm>
          <a:off x="280894" y="2089269"/>
          <a:ext cx="11630211" cy="4207037"/>
        </p:xfrm>
        <a:graphic>
          <a:graphicData uri="http://schemas.openxmlformats.org/drawingml/2006/table">
            <a:tbl>
              <a:tblPr firstRow="1" bandRow="1">
                <a:tableStyleId>{93296810-A885-4BE3-A3E7-6D5BEEA58F35}</a:tableStyleId>
              </a:tblPr>
              <a:tblGrid>
                <a:gridCol w="2537824">
                  <a:extLst>
                    <a:ext uri="{9D8B030D-6E8A-4147-A177-3AD203B41FA5}">
                      <a16:colId xmlns:a16="http://schemas.microsoft.com/office/drawing/2014/main" val="1245276507"/>
                    </a:ext>
                  </a:extLst>
                </a:gridCol>
                <a:gridCol w="4341094">
                  <a:extLst>
                    <a:ext uri="{9D8B030D-6E8A-4147-A177-3AD203B41FA5}">
                      <a16:colId xmlns:a16="http://schemas.microsoft.com/office/drawing/2014/main" val="3424659448"/>
                    </a:ext>
                  </a:extLst>
                </a:gridCol>
                <a:gridCol w="2908113">
                  <a:extLst>
                    <a:ext uri="{9D8B030D-6E8A-4147-A177-3AD203B41FA5}">
                      <a16:colId xmlns:a16="http://schemas.microsoft.com/office/drawing/2014/main" val="523916248"/>
                    </a:ext>
                  </a:extLst>
                </a:gridCol>
                <a:gridCol w="1843180">
                  <a:extLst>
                    <a:ext uri="{9D8B030D-6E8A-4147-A177-3AD203B41FA5}">
                      <a16:colId xmlns:a16="http://schemas.microsoft.com/office/drawing/2014/main" val="2763198383"/>
                    </a:ext>
                  </a:extLst>
                </a:gridCol>
              </a:tblGrid>
              <a:tr h="476954">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Activity</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Details / Suggested Agenda</a:t>
                      </a: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Available tools</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When</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098927503"/>
                  </a:ext>
                </a:extLst>
              </a:tr>
              <a:tr h="1516311">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Floor plan presentation</a:t>
                      </a:r>
                    </a:p>
                    <a:p>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1" dirty="0">
                          <a:latin typeface="Calibri Light" panose="020F0302020204030204" pitchFamily="34" charset="0"/>
                          <a:ea typeface="Calibri Light" panose="020F0302020204030204" pitchFamily="34" charset="0"/>
                          <a:cs typeface="Calibri Light" panose="020F0302020204030204" pitchFamily="34" charset="0"/>
                        </a:rPr>
                        <a:t>Agenda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Project update</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Return on the </a:t>
                      </a:r>
                      <a:r>
                        <a:rPr lang="fr-CA" sz="1400" dirty="0" err="1">
                          <a:latin typeface="Calibri Light" panose="020F0302020204030204" pitchFamily="34" charset="0"/>
                          <a:ea typeface="Calibri Light" panose="020F0302020204030204" pitchFamily="34" charset="0"/>
                          <a:cs typeface="Calibri Light" panose="020F0302020204030204" pitchFamily="34" charset="0"/>
                        </a:rPr>
                        <a:t>floor</a:t>
                      </a:r>
                      <a:r>
                        <a:rPr lang="fr-CA" sz="1400" dirty="0">
                          <a:latin typeface="Calibri Light" panose="020F0302020204030204" pitchFamily="34" charset="0"/>
                          <a:ea typeface="Calibri Light" panose="020F0302020204030204" pitchFamily="34" charset="0"/>
                          <a:cs typeface="Calibri Light" panose="020F0302020204030204" pitchFamily="34" charset="0"/>
                        </a:rPr>
                        <a:t> plans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Return on the zoning and work points</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Questions and feedback </a:t>
                      </a:r>
                    </a:p>
                    <a:p>
                      <a:pPr marL="0" indent="0">
                        <a:buFont typeface="Arial" panose="020B0604020202020204" pitchFamily="34" charset="0"/>
                        <a:buNone/>
                      </a:pPr>
                      <a:r>
                        <a:rPr lang="fr-CA" sz="1400" b="1" i="1" dirty="0">
                          <a:latin typeface="Calibri Light" panose="020F0302020204030204" pitchFamily="34" charset="0"/>
                          <a:ea typeface="Calibri Light" panose="020F0302020204030204" pitchFamily="34" charset="0"/>
                          <a:cs typeface="Calibri Light" panose="020F0302020204030204" pitchFamily="34" charset="0"/>
                        </a:rPr>
                        <a:t>Recommendation</a:t>
                      </a:r>
                      <a:r>
                        <a:rPr lang="fr-CA" sz="1400" dirty="0">
                          <a:latin typeface="Calibri Light" panose="020F0302020204030204" pitchFamily="34" charset="0"/>
                          <a:ea typeface="Calibri Light" panose="020F0302020204030204" pitchFamily="34" charset="0"/>
                          <a:cs typeface="Calibri Light" panose="020F0302020204030204" pitchFamily="34" charset="0"/>
                        </a:rPr>
                        <a:t>: The Project Sponsor should participate in the presentation and answer questions.</a:t>
                      </a: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The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Change Management Program-in-a-Box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includes a floor plan announcement and a layout diagram in section 2.2.</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After the </a:t>
                      </a:r>
                      <a:r>
                        <a:rPr lang="fr-CA" sz="1400" dirty="0" err="1">
                          <a:latin typeface="Calibri Light" panose="020F0302020204030204" pitchFamily="34" charset="0"/>
                          <a:ea typeface="Calibri Light" panose="020F0302020204030204" pitchFamily="34" charset="0"/>
                          <a:cs typeface="Calibri Light" panose="020F0302020204030204" pitchFamily="34" charset="0"/>
                        </a:rPr>
                        <a:t>Floor</a:t>
                      </a:r>
                      <a:r>
                        <a:rPr lang="fr-CA" sz="1400" dirty="0">
                          <a:latin typeface="Calibri Light" panose="020F0302020204030204" pitchFamily="34" charset="0"/>
                          <a:ea typeface="Calibri Light" panose="020F0302020204030204" pitchFamily="34" charset="0"/>
                          <a:cs typeface="Calibri Light" panose="020F0302020204030204" pitchFamily="34" charset="0"/>
                        </a:rPr>
                        <a:t> plan </a:t>
                      </a:r>
                      <a:r>
                        <a:rPr lang="fr-CA" sz="1400" dirty="0" err="1">
                          <a:latin typeface="Calibri Light" panose="020F0302020204030204" pitchFamily="34" charset="0"/>
                          <a:ea typeface="Calibri Light" panose="020F0302020204030204" pitchFamily="34" charset="0"/>
                          <a:cs typeface="Calibri Light" panose="020F0302020204030204" pitchFamily="34" charset="0"/>
                        </a:rPr>
                        <a:t>announcement</a:t>
                      </a:r>
                      <a:r>
                        <a:rPr lang="fr-CA" sz="1400" dirty="0">
                          <a:latin typeface="Calibri Light" panose="020F0302020204030204" pitchFamily="34" charset="0"/>
                          <a:ea typeface="Calibri Light" panose="020F0302020204030204" pitchFamily="34" charset="0"/>
                          <a:cs typeface="Calibri Light" panose="020F0302020204030204" pitchFamily="34" charset="0"/>
                        </a:rPr>
                        <a:t>  to all staff so </a:t>
                      </a:r>
                      <a:r>
                        <a:rPr lang="fr-CA" sz="1400" dirty="0" err="1">
                          <a:latin typeface="Calibri Light" panose="020F0302020204030204" pitchFamily="34" charset="0"/>
                          <a:ea typeface="Calibri Light" panose="020F0302020204030204" pitchFamily="34" charset="0"/>
                          <a:cs typeface="Calibri Light" panose="020F0302020204030204" pitchFamily="34" charset="0"/>
                        </a:rPr>
                        <a:t>that</a:t>
                      </a:r>
                      <a:r>
                        <a:rPr lang="fr-CA" sz="1400" dirty="0">
                          <a:latin typeface="Calibri Light" panose="020F0302020204030204" pitchFamily="34" charset="0"/>
                          <a:ea typeface="Calibri Light" panose="020F0302020204030204" pitchFamily="34" charset="0"/>
                          <a:cs typeface="Calibri Light" panose="020F0302020204030204" pitchFamily="34" charset="0"/>
                        </a:rPr>
                        <a:t> Change Agents can gather feedback from their colleagues. </a:t>
                      </a:r>
                    </a:p>
                  </a:txBody>
                  <a:tcPr/>
                </a:tc>
                <a:extLst>
                  <a:ext uri="{0D108BD9-81ED-4DB2-BD59-A6C34878D82A}">
                    <a16:rowId xmlns:a16="http://schemas.microsoft.com/office/drawing/2014/main" val="1171970772"/>
                  </a:ext>
                </a:extLst>
              </a:tr>
              <a:tr h="903954">
                <a:tc>
                  <a:txBody>
                    <a:bodyPr/>
                    <a:lstStyle/>
                    <a:p>
                      <a:r>
                        <a:rPr lang="fr-FR" sz="1400" b="1" dirty="0">
                          <a:latin typeface="Calibri Light" panose="020F0302020204030204" pitchFamily="34" charset="0"/>
                          <a:ea typeface="Calibri Light" panose="020F0302020204030204" pitchFamily="34" charset="0"/>
                          <a:cs typeface="Calibri Light" panose="020F0302020204030204" pitchFamily="34" charset="0"/>
                        </a:rPr>
                        <a:t>"A day in a life" </a:t>
                      </a:r>
                      <a:r>
                        <a:rPr lang="fr-CA" sz="1400" b="1" dirty="0">
                          <a:latin typeface="Calibri Light" panose="020F0302020204030204" pitchFamily="34" charset="0"/>
                          <a:ea typeface="Calibri Light" panose="020F0302020204030204" pitchFamily="34" charset="0"/>
                          <a:cs typeface="Calibri Light" panose="020F0302020204030204" pitchFamily="34" charset="0"/>
                        </a:rPr>
                        <a:t>presentation</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1" dirty="0">
                          <a:latin typeface="Calibri Light" panose="020F0302020204030204" pitchFamily="34" charset="0"/>
                          <a:ea typeface="Calibri Light" panose="020F0302020204030204" pitchFamily="34" charset="0"/>
                          <a:cs typeface="Calibri Light" panose="020F0302020204030204" pitchFamily="34" charset="0"/>
                        </a:rPr>
                        <a:t>Agenda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Project update</a:t>
                      </a:r>
                    </a:p>
                    <a:p>
                      <a:pPr marL="285750" indent="-285750">
                        <a:buFont typeface="Arial" panose="020B0604020202020204" pitchFamily="34" charset="0"/>
                        <a:buChar char="•"/>
                      </a:pPr>
                      <a:r>
                        <a:rPr lang="fr-FR" sz="1400" b="0" dirty="0">
                          <a:latin typeface="Calibri Light" panose="020F0302020204030204" pitchFamily="34" charset="0"/>
                          <a:ea typeface="Calibri Light" panose="020F0302020204030204" pitchFamily="34" charset="0"/>
                          <a:cs typeface="Calibri Light" panose="020F0302020204030204" pitchFamily="34" charset="0"/>
                        </a:rPr>
                        <a:t>"A day in a life" </a:t>
                      </a:r>
                      <a:r>
                        <a:rPr lang="fr-CA" sz="1400" b="0" dirty="0">
                          <a:latin typeface="Calibri Light" panose="020F0302020204030204" pitchFamily="34" charset="0"/>
                          <a:ea typeface="Calibri Light" panose="020F0302020204030204" pitchFamily="34" charset="0"/>
                          <a:cs typeface="Calibri Light" panose="020F0302020204030204" pitchFamily="34" charset="0"/>
                        </a:rPr>
                        <a:t>presentation</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Question and feedback period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The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Change Management </a:t>
                      </a: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3"/>
                        </a:rPr>
                        <a:t>Program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in a Box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includes the </a:t>
                      </a:r>
                      <a:r>
                        <a:rPr lang="fr-FR" sz="1400" b="0" dirty="0">
                          <a:latin typeface="Calibri Light" panose="020F0302020204030204" pitchFamily="34" charset="0"/>
                          <a:ea typeface="Calibri Light" panose="020F0302020204030204" pitchFamily="34" charset="0"/>
                          <a:cs typeface="Calibri Light" panose="020F0302020204030204" pitchFamily="34" charset="0"/>
                          <a:hlinkClick r:id="rId4"/>
                        </a:rPr>
                        <a:t>"A day in a life" </a:t>
                      </a:r>
                      <a:r>
                        <a:rPr lang="fr-CA" sz="1400" b="0" dirty="0">
                          <a:latin typeface="Calibri Light" panose="020F0302020204030204" pitchFamily="34" charset="0"/>
                          <a:ea typeface="Calibri Light" panose="020F0302020204030204" pitchFamily="34" charset="0"/>
                          <a:cs typeface="Calibri Light" panose="020F0302020204030204" pitchFamily="34" charset="0"/>
                        </a:rPr>
                        <a:t>(</a:t>
                      </a:r>
                      <a:r>
                        <a:rPr lang="fr-FR" sz="1400" b="0" dirty="0">
                          <a:latin typeface="Calibri Light" panose="020F0302020204030204" pitchFamily="34" charset="0"/>
                          <a:ea typeface="Calibri Light" panose="020F0302020204030204" pitchFamily="34" charset="0"/>
                          <a:cs typeface="Calibri Light" panose="020F0302020204030204" pitchFamily="34" charset="0"/>
                        </a:rPr>
                        <a:t>2.6).</a:t>
                      </a:r>
                      <a:endParaRPr lang="fr-CA" sz="1400" b="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During </a:t>
                      </a:r>
                      <a:r>
                        <a:rPr lang="fr-CA" sz="1400" b="1" dirty="0">
                          <a:latin typeface="Calibri Light" panose="020F0302020204030204" pitchFamily="34" charset="0"/>
                          <a:ea typeface="Calibri Light" panose="020F0302020204030204" pitchFamily="34" charset="0"/>
                          <a:cs typeface="Calibri Light" panose="020F0302020204030204" pitchFamily="34" charset="0"/>
                        </a:rPr>
                        <a:t>Phase 2 - Implementation. </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436517525"/>
                  </a:ext>
                </a:extLst>
              </a:tr>
              <a:tr h="1200243">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Community </a:t>
                      </a:r>
                      <a:r>
                        <a:rPr lang="fr-CA" sz="1400" b="1" dirty="0" err="1">
                          <a:latin typeface="Calibri Light" panose="020F0302020204030204" pitchFamily="34" charset="0"/>
                          <a:ea typeface="Calibri Light" panose="020F0302020204030204" pitchFamily="34" charset="0"/>
                          <a:cs typeface="Calibri Light" panose="020F0302020204030204" pitchFamily="34" charset="0"/>
                        </a:rPr>
                        <a:t>Norms</a:t>
                      </a:r>
                      <a:r>
                        <a:rPr lang="fr-CA" sz="1400" b="1" dirty="0">
                          <a:latin typeface="Calibri Light" panose="020F0302020204030204" pitchFamily="34" charset="0"/>
                          <a:ea typeface="Calibri Light" panose="020F0302020204030204" pitchFamily="34" charset="0"/>
                          <a:cs typeface="Calibri Light" panose="020F0302020204030204" pitchFamily="34" charset="0"/>
                        </a:rPr>
                        <a:t> and </a:t>
                      </a:r>
                      <a:r>
                        <a:rPr lang="fr-CA" sz="1400" b="1" dirty="0" err="1">
                          <a:latin typeface="Calibri Light" panose="020F0302020204030204" pitchFamily="34" charset="0"/>
                          <a:ea typeface="Calibri Light" panose="020F0302020204030204" pitchFamily="34" charset="0"/>
                          <a:cs typeface="Calibri Light" panose="020F0302020204030204" pitchFamily="34" charset="0"/>
                        </a:rPr>
                        <a:t>etiquette</a:t>
                      </a:r>
                      <a:r>
                        <a:rPr lang="fr-CA" sz="1400" b="1" dirty="0">
                          <a:latin typeface="Calibri Light" panose="020F0302020204030204" pitchFamily="34" charset="0"/>
                          <a:ea typeface="Calibri Light" panose="020F0302020204030204" pitchFamily="34" charset="0"/>
                          <a:cs typeface="Calibri Light" panose="020F0302020204030204" pitchFamily="34" charset="0"/>
                        </a:rPr>
                        <a:t> presentation</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1" dirty="0">
                          <a:latin typeface="Calibri Light" panose="020F0302020204030204" pitchFamily="34" charset="0"/>
                          <a:ea typeface="Calibri Light" panose="020F0302020204030204" pitchFamily="34" charset="0"/>
                          <a:cs typeface="Calibri Light" panose="020F0302020204030204" pitchFamily="34" charset="0"/>
                        </a:rPr>
                        <a:t>Agenda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Project update</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Community </a:t>
                      </a:r>
                      <a:r>
                        <a:rPr lang="fr-CA" sz="1400" dirty="0" err="1">
                          <a:latin typeface="Calibri Light" panose="020F0302020204030204" pitchFamily="34" charset="0"/>
                          <a:ea typeface="Calibri Light" panose="020F0302020204030204" pitchFamily="34" charset="0"/>
                          <a:cs typeface="Calibri Light" panose="020F0302020204030204" pitchFamily="34" charset="0"/>
                        </a:rPr>
                        <a:t>Norms</a:t>
                      </a:r>
                      <a:r>
                        <a:rPr lang="fr-CA" sz="1400" dirty="0">
                          <a:latin typeface="Calibri Light" panose="020F0302020204030204" pitchFamily="34" charset="0"/>
                          <a:ea typeface="Calibri Light" panose="020F0302020204030204" pitchFamily="34" charset="0"/>
                          <a:cs typeface="Calibri Light" panose="020F0302020204030204" pitchFamily="34" charset="0"/>
                        </a:rPr>
                        <a:t> and Workplace </a:t>
                      </a:r>
                      <a:r>
                        <a:rPr lang="fr-CA" sz="1400" dirty="0" err="1">
                          <a:latin typeface="Calibri Light" panose="020F0302020204030204" pitchFamily="34" charset="0"/>
                          <a:ea typeface="Calibri Light" panose="020F0302020204030204" pitchFamily="34" charset="0"/>
                          <a:cs typeface="Calibri Light" panose="020F0302020204030204" pitchFamily="34" charset="0"/>
                        </a:rPr>
                        <a:t>etiquette</a:t>
                      </a:r>
                      <a:r>
                        <a:rPr lang="fr-CA" sz="1400" dirty="0">
                          <a:latin typeface="Calibri Light" panose="020F0302020204030204" pitchFamily="34" charset="0"/>
                          <a:ea typeface="Calibri Light" panose="020F0302020204030204" pitchFamily="34" charset="0"/>
                          <a:cs typeface="Calibri Light" panose="020F0302020204030204" pitchFamily="34" charset="0"/>
                        </a:rPr>
                        <a:t> presentation</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Questions and feedback period</a:t>
                      </a: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You will find in the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Change Management </a:t>
                      </a: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3"/>
                        </a:rPr>
                        <a:t>Program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box</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5"/>
                        </a:rPr>
                        <a:t>Community </a:t>
                      </a:r>
                      <a:r>
                        <a:rPr lang="fr-CA" sz="1400" dirty="0" err="1">
                          <a:latin typeface="Calibri Light" panose="020F0302020204030204" pitchFamily="34" charset="0"/>
                          <a:ea typeface="Calibri Light" panose="020F0302020204030204" pitchFamily="34" charset="0"/>
                          <a:cs typeface="Calibri Light" panose="020F0302020204030204" pitchFamily="34" charset="0"/>
                          <a:hlinkClick r:id="rId5"/>
                        </a:rPr>
                        <a:t>Norms</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5"/>
                        </a:rPr>
                        <a:t> posters </a:t>
                      </a:r>
                      <a:r>
                        <a:rPr lang="fr-CA" sz="1400" dirty="0">
                          <a:latin typeface="Calibri Light" panose="020F0302020204030204" pitchFamily="34" charset="0"/>
                          <a:ea typeface="Calibri Light" panose="020F0302020204030204" pitchFamily="34" charset="0"/>
                          <a:cs typeface="Calibri Light" panose="020F0302020204030204" pitchFamily="34" charset="0"/>
                        </a:rPr>
                        <a:t>(2.4);</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6"/>
                        </a:rPr>
                        <a:t>Workplace Etiquette Posters </a:t>
                      </a:r>
                      <a:r>
                        <a:rPr lang="fr-CA" sz="1400" dirty="0">
                          <a:latin typeface="Calibri Light" panose="020F0302020204030204" pitchFamily="34" charset="0"/>
                          <a:ea typeface="Calibri Light" panose="020F0302020204030204" pitchFamily="34" charset="0"/>
                          <a:cs typeface="Calibri Light" panose="020F0302020204030204" pitchFamily="34" charset="0"/>
                        </a:rPr>
                        <a:t>(2.8).</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During </a:t>
                      </a:r>
                      <a:r>
                        <a:rPr lang="fr-CA" sz="1400" b="1" dirty="0">
                          <a:latin typeface="Calibri Light" panose="020F0302020204030204" pitchFamily="34" charset="0"/>
                          <a:ea typeface="Calibri Light" panose="020F0302020204030204" pitchFamily="34" charset="0"/>
                          <a:cs typeface="Calibri Light" panose="020F0302020204030204" pitchFamily="34" charset="0"/>
                        </a:rPr>
                        <a:t>Phase 2 - Implementation.</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905999203"/>
                  </a:ext>
                </a:extLst>
              </a:tr>
            </a:tbl>
          </a:graphicData>
        </a:graphic>
      </p:graphicFrame>
      <p:sp>
        <p:nvSpPr>
          <p:cNvPr id="4" name="ZoneTexte 3">
            <a:extLst>
              <a:ext uri="{FF2B5EF4-FFF2-40B4-BE49-F238E27FC236}">
                <a16:creationId xmlns:a16="http://schemas.microsoft.com/office/drawing/2014/main" id="{85E60E0C-2C1B-6C02-C4F5-199051204183}"/>
              </a:ext>
            </a:extLst>
          </p:cNvPr>
          <p:cNvSpPr txBox="1"/>
          <p:nvPr/>
        </p:nvSpPr>
        <p:spPr>
          <a:xfrm>
            <a:off x="249753" y="864136"/>
            <a:ext cx="11892584" cy="1154162"/>
          </a:xfrm>
          <a:prstGeom prst="rect">
            <a:avLst/>
          </a:prstGeom>
          <a:noFill/>
        </p:spPr>
        <p:txBody>
          <a:bodyPr wrap="square" rtlCol="0">
            <a:spAutoFit/>
          </a:bodyPr>
          <a:lstStyle/>
          <a:p>
            <a:pPr>
              <a:spcBef>
                <a:spcPts val="600"/>
              </a:spcBef>
            </a:pPr>
            <a:r>
              <a:rPr lang="en-CA" sz="1600" dirty="0">
                <a:latin typeface="Calibri Light" panose="020F0302020204030204" pitchFamily="34" charset="0"/>
                <a:ea typeface="Calibri Light" panose="020F0302020204030204" pitchFamily="34" charset="0"/>
                <a:cs typeface="Calibri Light" panose="020F0302020204030204" pitchFamily="34" charset="0"/>
              </a:rPr>
              <a:t>The presentations below will help Change Agents fulfill their roles of </a:t>
            </a:r>
            <a:r>
              <a:rPr lang="en-CA" sz="1600" b="1" dirty="0">
                <a:latin typeface="Calibri Light" panose="020F0302020204030204" pitchFamily="34" charset="0"/>
                <a:ea typeface="Calibri Light" panose="020F0302020204030204" pitchFamily="34" charset="0"/>
                <a:cs typeface="Calibri Light" panose="020F0302020204030204" pitchFamily="34" charset="0"/>
              </a:rPr>
              <a:t>providing you with information </a:t>
            </a:r>
            <a:r>
              <a:rPr lang="en-CA" sz="1600" dirty="0">
                <a:latin typeface="Calibri Light" panose="020F0302020204030204" pitchFamily="34" charset="0"/>
                <a:ea typeface="Calibri Light" panose="020F0302020204030204" pitchFamily="34" charset="0"/>
                <a:cs typeface="Calibri Light" panose="020F0302020204030204" pitchFamily="34" charset="0"/>
              </a:rPr>
              <a:t>and </a:t>
            </a:r>
            <a:r>
              <a:rPr lang="en-CA" sz="1600" b="1" dirty="0">
                <a:latin typeface="Calibri Light" panose="020F0302020204030204" pitchFamily="34" charset="0"/>
                <a:ea typeface="Calibri Light" panose="020F0302020204030204" pitchFamily="34" charset="0"/>
                <a:cs typeface="Calibri Light" panose="020F0302020204030204" pitchFamily="34" charset="0"/>
              </a:rPr>
              <a:t>raising issues</a:t>
            </a:r>
            <a:r>
              <a:rPr lang="en-CA" sz="1600" dirty="0">
                <a:latin typeface="Calibri Light" panose="020F0302020204030204" pitchFamily="34" charset="0"/>
                <a:ea typeface="Calibri Light" panose="020F0302020204030204" pitchFamily="34" charset="0"/>
                <a:cs typeface="Calibri Light" panose="020F0302020204030204" pitchFamily="34" charset="0"/>
              </a:rPr>
              <a:t>. You should do some of these activities before they are carried out with all staff. </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p>
            <a:pPr>
              <a:spcBef>
                <a:spcPts val="600"/>
              </a:spcBef>
            </a:pPr>
            <a:r>
              <a:rPr lang="en-CA" sz="1600" dirty="0">
                <a:latin typeface="Calibri Light" panose="020F0302020204030204" pitchFamily="34" charset="0"/>
                <a:ea typeface="Calibri Light" panose="020F0302020204030204" pitchFamily="34" charset="0"/>
                <a:cs typeface="Calibri Light" panose="020F0302020204030204" pitchFamily="34" charset="0"/>
              </a:rPr>
              <a:t>This will allow you to improve and adjust the content according to elements specific to your organization, or elements that raise concerns, as well as anticipating questions that staff may ask you.</a:t>
            </a:r>
          </a:p>
        </p:txBody>
      </p:sp>
    </p:spTree>
    <p:extLst>
      <p:ext uri="{BB962C8B-B14F-4D97-AF65-F5344CB8AC3E}">
        <p14:creationId xmlns:p14="http://schemas.microsoft.com/office/powerpoint/2010/main" val="89751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220521" y="214004"/>
            <a:ext cx="11101387" cy="517401"/>
          </a:xfrm>
        </p:spPr>
        <p:txBody>
          <a:bodyPr>
            <a:normAutofit fontScale="90000"/>
          </a:bodyPr>
          <a:lstStyle/>
          <a:p>
            <a:pPr algn="l" rtl="0"/>
            <a:r>
              <a:rPr lang="en-CA" dirty="0"/>
              <a:t>Support the </a:t>
            </a:r>
            <a:r>
              <a:rPr lang="en-CA" b="1" i="0" u="none" baseline="0" dirty="0"/>
              <a:t>learning of new ways of doing things</a:t>
            </a:r>
            <a:endParaRPr lang="en-CA" dirty="0"/>
          </a:p>
        </p:txBody>
      </p:sp>
      <p:sp>
        <p:nvSpPr>
          <p:cNvPr id="8" name="ZoneTexte 7">
            <a:extLst>
              <a:ext uri="{FF2B5EF4-FFF2-40B4-BE49-F238E27FC236}">
                <a16:creationId xmlns:a16="http://schemas.microsoft.com/office/drawing/2014/main" id="{E88FEF28-0653-E26E-B84C-FC50B98061EF}"/>
              </a:ext>
            </a:extLst>
          </p:cNvPr>
          <p:cNvSpPr txBox="1"/>
          <p:nvPr/>
        </p:nvSpPr>
        <p:spPr>
          <a:xfrm>
            <a:off x="220521" y="991358"/>
            <a:ext cx="11892584" cy="584775"/>
          </a:xfrm>
          <a:prstGeom prst="rect">
            <a:avLst/>
          </a:prstGeom>
          <a:noFill/>
        </p:spPr>
        <p:txBody>
          <a:bodyPr wrap="square" rtlCol="0">
            <a:spAutoFit/>
          </a:bodyPr>
          <a:lstStyle/>
          <a:p>
            <a:r>
              <a:rPr lang="en-CA" sz="1600" dirty="0">
                <a:latin typeface="Calibri Light" panose="020F0302020204030204" pitchFamily="34" charset="0"/>
                <a:ea typeface="Calibri Light" panose="020F0302020204030204" pitchFamily="34" charset="0"/>
                <a:cs typeface="Calibri Light" panose="020F0302020204030204" pitchFamily="34" charset="0"/>
              </a:rPr>
              <a:t>The activities below will help your Change Agents Network to fulfill their role of supporting staff integration and learning. By training them beforehand in the new workplace, they will be able to support their colleagues themselves.</a:t>
            </a:r>
          </a:p>
        </p:txBody>
      </p:sp>
      <p:graphicFrame>
        <p:nvGraphicFramePr>
          <p:cNvPr id="11" name="Tableau 2">
            <a:extLst>
              <a:ext uri="{FF2B5EF4-FFF2-40B4-BE49-F238E27FC236}">
                <a16:creationId xmlns:a16="http://schemas.microsoft.com/office/drawing/2014/main" id="{A52D51DE-FA4E-D756-4E8A-9505107F2F60}"/>
              </a:ext>
            </a:extLst>
          </p:cNvPr>
          <p:cNvGraphicFramePr>
            <a:graphicFrameLocks noGrp="1"/>
          </p:cNvGraphicFramePr>
          <p:nvPr>
            <p:extLst>
              <p:ext uri="{D42A27DB-BD31-4B8C-83A1-F6EECF244321}">
                <p14:modId xmlns:p14="http://schemas.microsoft.com/office/powerpoint/2010/main" val="825554227"/>
              </p:ext>
            </p:extLst>
          </p:nvPr>
        </p:nvGraphicFramePr>
        <p:xfrm>
          <a:off x="280894" y="2019748"/>
          <a:ext cx="11630211" cy="3288249"/>
        </p:xfrm>
        <a:graphic>
          <a:graphicData uri="http://schemas.openxmlformats.org/drawingml/2006/table">
            <a:tbl>
              <a:tblPr firstRow="1" bandRow="1">
                <a:tableStyleId>{93296810-A885-4BE3-A3E7-6D5BEEA58F35}</a:tableStyleId>
              </a:tblPr>
              <a:tblGrid>
                <a:gridCol w="2111278">
                  <a:extLst>
                    <a:ext uri="{9D8B030D-6E8A-4147-A177-3AD203B41FA5}">
                      <a16:colId xmlns:a16="http://schemas.microsoft.com/office/drawing/2014/main" val="1245276507"/>
                    </a:ext>
                  </a:extLst>
                </a:gridCol>
                <a:gridCol w="5307106">
                  <a:extLst>
                    <a:ext uri="{9D8B030D-6E8A-4147-A177-3AD203B41FA5}">
                      <a16:colId xmlns:a16="http://schemas.microsoft.com/office/drawing/2014/main" val="3424659448"/>
                    </a:ext>
                  </a:extLst>
                </a:gridCol>
                <a:gridCol w="2311357">
                  <a:extLst>
                    <a:ext uri="{9D8B030D-6E8A-4147-A177-3AD203B41FA5}">
                      <a16:colId xmlns:a16="http://schemas.microsoft.com/office/drawing/2014/main" val="523916248"/>
                    </a:ext>
                  </a:extLst>
                </a:gridCol>
                <a:gridCol w="1900470">
                  <a:extLst>
                    <a:ext uri="{9D8B030D-6E8A-4147-A177-3AD203B41FA5}">
                      <a16:colId xmlns:a16="http://schemas.microsoft.com/office/drawing/2014/main" val="2763198383"/>
                    </a:ext>
                  </a:extLst>
                </a:gridCol>
              </a:tblGrid>
              <a:tr h="545049">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Activity</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Details / Suggested Agenda</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Notes</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When</a:t>
                      </a:r>
                    </a:p>
                  </a:txBody>
                  <a:tcPr/>
                </a:tc>
                <a:extLst>
                  <a:ext uri="{0D108BD9-81ED-4DB2-BD59-A6C34878D82A}">
                    <a16:rowId xmlns:a16="http://schemas.microsoft.com/office/drawing/2014/main" val="4098927503"/>
                  </a:ext>
                </a:extLst>
              </a:tr>
              <a:tr h="806997">
                <a:tc>
                  <a:txBody>
                    <a:bodyPr/>
                    <a:lstStyle/>
                    <a:p>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Guided tours</a:t>
                      </a:r>
                    </a:p>
                  </a:txBody>
                  <a:tcPr/>
                </a:tc>
                <a:tc>
                  <a:txBody>
                    <a:bodyPr/>
                    <a:lstStyle/>
                    <a:p>
                      <a:pPr marL="0" indent="0">
                        <a:buFont typeface="Arial" panose="020B0604020202020204" pitchFamily="34" charset="0"/>
                        <a:buNone/>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To become familiar with the GC Workplace concept, the Change Agent Network could: </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Visit the GC coworking demonstration center at PDP IV</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Be among the first groups to visit the site once modernization is complete</a:t>
                      </a:r>
                    </a:p>
                  </a:txBody>
                  <a:tcPr/>
                </a:tc>
                <a:tc>
                  <a:txBody>
                    <a:bodyPr/>
                    <a:lstStyle/>
                    <a:p>
                      <a:pPr marL="0" indent="0">
                        <a:buFont typeface="Arial" panose="020B0604020202020204" pitchFamily="34" charset="0"/>
                        <a:buNone/>
                      </a:pPr>
                      <a:r>
                        <a:rPr lang="en-CA" sz="1400" noProof="0" dirty="0">
                          <a:latin typeface="Calibri Light" panose="020F0302020204030204" pitchFamily="34" charset="0"/>
                          <a:ea typeface="Calibri Light" panose="020F0302020204030204" pitchFamily="34" charset="0"/>
                          <a:cs typeface="Calibri Light" panose="020F0302020204030204" pitchFamily="34" charset="0"/>
                          <a:hlinkClick r:id="rId3"/>
                        </a:rPr>
                        <a:t>The Change Management Program-in-a-Box </a:t>
                      </a:r>
                      <a:r>
                        <a:rPr lang="en-CA" sz="1400" baseline="0" noProof="0" dirty="0">
                          <a:latin typeface="Calibri Light" panose="020F0302020204030204" pitchFamily="34" charset="0"/>
                          <a:ea typeface="Calibri Light" panose="020F0302020204030204" pitchFamily="34" charset="0"/>
                          <a:cs typeface="Calibri Light" panose="020F0302020204030204" pitchFamily="34" charset="0"/>
                        </a:rPr>
                        <a:t>includes the </a:t>
                      </a:r>
                      <a:r>
                        <a:rPr lang="en-CA" sz="1400" baseline="0" noProof="0" dirty="0">
                          <a:latin typeface="Calibri Light" panose="020F0302020204030204" pitchFamily="34" charset="0"/>
                          <a:ea typeface="Calibri Light" panose="020F0302020204030204" pitchFamily="34" charset="0"/>
                          <a:cs typeface="Calibri Light" panose="020F0302020204030204" pitchFamily="34" charset="0"/>
                          <a:hlinkClick r:id="rId4"/>
                        </a:rPr>
                        <a:t>Virtual Tour Presentation Template</a:t>
                      </a:r>
                      <a:r>
                        <a:rPr lang="en-CA" sz="1400" baseline="0" noProof="0" dirty="0">
                          <a:latin typeface="Calibri Light" panose="020F0302020204030204" pitchFamily="34" charset="0"/>
                          <a:ea typeface="Calibri Light" panose="020F0302020204030204" pitchFamily="34" charset="0"/>
                          <a:cs typeface="Calibri Light" panose="020F0302020204030204" pitchFamily="34" charset="0"/>
                        </a:rPr>
                        <a:t> and the </a:t>
                      </a:r>
                      <a:r>
                        <a:rPr lang="en-CA" sz="1400" baseline="0" noProof="0" dirty="0">
                          <a:latin typeface="Calibri Light" panose="020F0302020204030204" pitchFamily="34" charset="0"/>
                          <a:ea typeface="Calibri Light" panose="020F0302020204030204" pitchFamily="34" charset="0"/>
                          <a:cs typeface="Calibri Light" panose="020F0302020204030204" pitchFamily="34" charset="0"/>
                          <a:hlinkClick r:id="rId5"/>
                        </a:rPr>
                        <a:t>In-Person Tour Speaking Points</a:t>
                      </a:r>
                      <a:r>
                        <a:rPr lang="en-CA" sz="1400" baseline="0" noProof="0" dirty="0">
                          <a:latin typeface="Calibri Light" panose="020F0302020204030204" pitchFamily="34" charset="0"/>
                          <a:ea typeface="Calibri Light" panose="020F0302020204030204" pitchFamily="34" charset="0"/>
                          <a:cs typeface="Calibri Light" panose="020F0302020204030204" pitchFamily="34" charset="0"/>
                        </a:rPr>
                        <a:t>(2.10).</a:t>
                      </a:r>
                      <a:endParaRPr lang="en-CA" sz="1400" noProof="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en-CA" sz="1400" noProof="0" dirty="0">
                          <a:latin typeface="Calibri Light" panose="020F0302020204030204" pitchFamily="34" charset="0"/>
                          <a:ea typeface="Calibri Light" panose="020F0302020204030204" pitchFamily="34" charset="0"/>
                          <a:cs typeface="Calibri Light" panose="020F0302020204030204" pitchFamily="34" charset="0"/>
                        </a:rPr>
                        <a:t>During </a:t>
                      </a:r>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Phase 2 - Implementation.</a:t>
                      </a:r>
                    </a:p>
                  </a:txBody>
                  <a:tcPr/>
                </a:tc>
                <a:extLst>
                  <a:ext uri="{0D108BD9-81ED-4DB2-BD59-A6C34878D82A}">
                    <a16:rowId xmlns:a16="http://schemas.microsoft.com/office/drawing/2014/main" val="1550723016"/>
                  </a:ext>
                </a:extLst>
              </a:tr>
              <a:tr h="806997">
                <a:tc>
                  <a:txBody>
                    <a:bodyPr/>
                    <a:lstStyle/>
                    <a:p>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Demonstrations</a:t>
                      </a:r>
                    </a:p>
                    <a:p>
                      <a:endParaRPr lang="en-CA" sz="1400" b="1" noProof="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Demonstrate </a:t>
                      </a:r>
                      <a:r>
                        <a:rPr lang="en-CA" sz="1400" b="0" noProof="0" dirty="0">
                          <a:latin typeface="Calibri Light" panose="020F0302020204030204" pitchFamily="34" charset="0"/>
                          <a:ea typeface="Calibri Light" panose="020F0302020204030204" pitchFamily="34" charset="0"/>
                          <a:cs typeface="Calibri Light" panose="020F0302020204030204" pitchFamily="34" charset="0"/>
                        </a:rPr>
                        <a:t>:</a:t>
                      </a:r>
                    </a:p>
                    <a:p>
                      <a:pPr marL="285750" indent="-285750">
                        <a:buFont typeface="Arial" panose="020B0604020202020204" pitchFamily="34" charset="0"/>
                        <a:buChar char="•"/>
                      </a:pPr>
                      <a:r>
                        <a:rPr lang="en-CA" sz="1400" b="0" noProof="0" dirty="0">
                          <a:latin typeface="Calibri Light" panose="020F0302020204030204" pitchFamily="34" charset="0"/>
                          <a:ea typeface="Calibri Light" panose="020F0302020204030204" pitchFamily="34" charset="0"/>
                          <a:cs typeface="Calibri Light" panose="020F0302020204030204" pitchFamily="34" charset="0"/>
                        </a:rPr>
                        <a:t>How to use the workstation reservation platform and book meeting rooms</a:t>
                      </a:r>
                    </a:p>
                    <a:p>
                      <a:pPr marL="285750" indent="-285750">
                        <a:buFont typeface="Arial" panose="020B0604020202020204" pitchFamily="34" charset="0"/>
                        <a:buChar char="•"/>
                      </a:pPr>
                      <a:r>
                        <a:rPr lang="en-CA" sz="1400" b="0" noProof="0" dirty="0">
                          <a:latin typeface="Calibri Light" panose="020F0302020204030204" pitchFamily="34" charset="0"/>
                          <a:ea typeface="Calibri Light" panose="020F0302020204030204" pitchFamily="34" charset="0"/>
                          <a:cs typeface="Calibri Light" panose="020F0302020204030204" pitchFamily="34" charset="0"/>
                        </a:rPr>
                        <a:t>How to adjust your workstation ergonomically</a:t>
                      </a:r>
                    </a:p>
                    <a:p>
                      <a:pPr marL="285750" indent="-285750">
                        <a:buFont typeface="Arial" panose="020B0604020202020204" pitchFamily="34" charset="0"/>
                        <a:buChar char="•"/>
                      </a:pPr>
                      <a:r>
                        <a:rPr lang="en-CA" sz="1400" b="0" noProof="0" dirty="0">
                          <a:latin typeface="Calibri Light" panose="020F0302020204030204" pitchFamily="34" charset="0"/>
                          <a:ea typeface="Calibri Light" panose="020F0302020204030204" pitchFamily="34" charset="0"/>
                          <a:cs typeface="Calibri Light" panose="020F0302020204030204" pitchFamily="34" charset="0"/>
                        </a:rPr>
                        <a:t>How technological and audio-visual equipment works in meeting rooms</a:t>
                      </a:r>
                    </a:p>
                    <a:p>
                      <a:pPr marL="285750" indent="-285750">
                        <a:buFont typeface="Arial" panose="020B0604020202020204" pitchFamily="34" charset="0"/>
                        <a:buChar char="•"/>
                      </a:pPr>
                      <a:endParaRPr lang="en-CA" sz="1400" b="1" noProof="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Ask the project team to conduct these demonstrations!</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These sessions should be held in person, so that agents can test the equipment.</a:t>
                      </a:r>
                    </a:p>
                  </a:txBody>
                  <a:tcPr/>
                </a:tc>
                <a:tc>
                  <a:txBody>
                    <a:bodyPr/>
                    <a:lstStyle/>
                    <a:p>
                      <a:r>
                        <a:rPr lang="en-CA" sz="1400" noProof="0" dirty="0">
                          <a:latin typeface="Calibri Light" panose="020F0302020204030204" pitchFamily="34" charset="0"/>
                          <a:ea typeface="Calibri Light" panose="020F0302020204030204" pitchFamily="34" charset="0"/>
                          <a:cs typeface="Calibri Light" panose="020F0302020204030204" pitchFamily="34" charset="0"/>
                        </a:rPr>
                        <a:t>The weeks preceding the opening of the workplace.</a:t>
                      </a:r>
                    </a:p>
                  </a:txBody>
                  <a:tcPr/>
                </a:tc>
                <a:extLst>
                  <a:ext uri="{0D108BD9-81ED-4DB2-BD59-A6C34878D82A}">
                    <a16:rowId xmlns:a16="http://schemas.microsoft.com/office/drawing/2014/main" val="1171970772"/>
                  </a:ext>
                </a:extLst>
              </a:tr>
            </a:tbl>
          </a:graphicData>
        </a:graphic>
      </p:graphicFrame>
    </p:spTree>
    <p:extLst>
      <p:ext uri="{BB962C8B-B14F-4D97-AF65-F5344CB8AC3E}">
        <p14:creationId xmlns:p14="http://schemas.microsoft.com/office/powerpoint/2010/main" val="368436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320755" y="270335"/>
            <a:ext cx="11101387" cy="517401"/>
          </a:xfrm>
        </p:spPr>
        <p:txBody>
          <a:bodyPr>
            <a:normAutofit fontScale="90000"/>
          </a:bodyPr>
          <a:lstStyle/>
          <a:p>
            <a:pPr algn="l" rtl="0"/>
            <a:r>
              <a:rPr lang="en-CA" b="1" i="0" u="none" baseline="0" dirty="0"/>
              <a:t>Move-in support</a:t>
            </a:r>
            <a:endParaRPr lang="en-CA" dirty="0"/>
          </a:p>
        </p:txBody>
      </p:sp>
      <p:graphicFrame>
        <p:nvGraphicFramePr>
          <p:cNvPr id="9" name="Tableau 2">
            <a:extLst>
              <a:ext uri="{FF2B5EF4-FFF2-40B4-BE49-F238E27FC236}">
                <a16:creationId xmlns:a16="http://schemas.microsoft.com/office/drawing/2014/main" id="{FC86985E-2B98-8B1C-1549-7013FBD4460C}"/>
              </a:ext>
            </a:extLst>
          </p:cNvPr>
          <p:cNvGraphicFramePr>
            <a:graphicFrameLocks noGrp="1"/>
          </p:cNvGraphicFramePr>
          <p:nvPr>
            <p:extLst>
              <p:ext uri="{D42A27DB-BD31-4B8C-83A1-F6EECF244321}">
                <p14:modId xmlns:p14="http://schemas.microsoft.com/office/powerpoint/2010/main" val="397459250"/>
              </p:ext>
            </p:extLst>
          </p:nvPr>
        </p:nvGraphicFramePr>
        <p:xfrm>
          <a:off x="399930" y="2136831"/>
          <a:ext cx="11056963" cy="3593049"/>
        </p:xfrm>
        <a:graphic>
          <a:graphicData uri="http://schemas.openxmlformats.org/drawingml/2006/table">
            <a:tbl>
              <a:tblPr firstRow="1" bandRow="1">
                <a:tableStyleId>{93296810-A885-4BE3-A3E7-6D5BEEA58F35}</a:tableStyleId>
              </a:tblPr>
              <a:tblGrid>
                <a:gridCol w="2335079">
                  <a:extLst>
                    <a:ext uri="{9D8B030D-6E8A-4147-A177-3AD203B41FA5}">
                      <a16:colId xmlns:a16="http://schemas.microsoft.com/office/drawing/2014/main" val="1245276507"/>
                    </a:ext>
                  </a:extLst>
                </a:gridCol>
                <a:gridCol w="5869674">
                  <a:extLst>
                    <a:ext uri="{9D8B030D-6E8A-4147-A177-3AD203B41FA5}">
                      <a16:colId xmlns:a16="http://schemas.microsoft.com/office/drawing/2014/main" val="3424659448"/>
                    </a:ext>
                  </a:extLst>
                </a:gridCol>
                <a:gridCol w="2852210">
                  <a:extLst>
                    <a:ext uri="{9D8B030D-6E8A-4147-A177-3AD203B41FA5}">
                      <a16:colId xmlns:a16="http://schemas.microsoft.com/office/drawing/2014/main" val="2763198383"/>
                    </a:ext>
                  </a:extLst>
                </a:gridCol>
              </a:tblGrid>
              <a:tr h="545049">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Activity</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Details / Suggested Agenda</a:t>
                      </a: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When</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098927503"/>
                  </a:ext>
                </a:extLst>
              </a:tr>
              <a:tr h="80699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Support for business and personal property removal activities</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0" dirty="0">
                          <a:latin typeface="Calibri Light" panose="020F0302020204030204" pitchFamily="34" charset="0"/>
                          <a:ea typeface="Calibri Light" panose="020F0302020204030204" pitchFamily="34" charset="0"/>
                          <a:cs typeface="Calibri Light" panose="020F0302020204030204" pitchFamily="34" charset="0"/>
                        </a:rPr>
                        <a:t>Change Agents can become an extension of the teams responsible for asset removal activities (usually led by Information Management and Accommodations) by:</a:t>
                      </a:r>
                    </a:p>
                    <a:p>
                      <a:pPr marL="285750" indent="-285750">
                        <a:buFont typeface="Arial" panose="020B0604020202020204" pitchFamily="34" charset="0"/>
                        <a:buChar char="•"/>
                      </a:pPr>
                      <a:r>
                        <a:rPr lang="fr-CA" sz="1400" b="0" dirty="0" err="1">
                          <a:latin typeface="Calibri Light" panose="020F0302020204030204" pitchFamily="34" charset="0"/>
                          <a:ea typeface="Calibri Light" panose="020F0302020204030204" pitchFamily="34" charset="0"/>
                          <a:cs typeface="Calibri Light" panose="020F0302020204030204" pitchFamily="34" charset="0"/>
                        </a:rPr>
                        <a:t>Providing</a:t>
                      </a:r>
                      <a:r>
                        <a:rPr lang="fr-CA" sz="1400" b="0" dirty="0">
                          <a:latin typeface="Calibri Light" panose="020F0302020204030204" pitchFamily="34" charset="0"/>
                          <a:ea typeface="Calibri Light" panose="020F0302020204030204" pitchFamily="34" charset="0"/>
                          <a:cs typeface="Calibri Light" panose="020F0302020204030204" pitchFamily="34" charset="0"/>
                        </a:rPr>
                        <a:t> on-site support to staff.</a:t>
                      </a: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To be determined with the project team.</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796482996"/>
                  </a:ext>
                </a:extLst>
              </a:tr>
              <a:tr h="80699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Welcome and guide</a:t>
                      </a:r>
                    </a:p>
                    <a:p>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0" dirty="0">
                          <a:latin typeface="Calibri Light" panose="020F0302020204030204" pitchFamily="34" charset="0"/>
                          <a:ea typeface="Calibri Light" panose="020F0302020204030204" pitchFamily="34" charset="0"/>
                          <a:cs typeface="Calibri Light" panose="020F0302020204030204" pitchFamily="34" charset="0"/>
                        </a:rPr>
                        <a:t>When opening the workplace, Change Agents can:</a:t>
                      </a:r>
                    </a:p>
                    <a:p>
                      <a:pPr marL="285750" indent="-285750">
                        <a:buFont typeface="Arial" panose="020B0604020202020204" pitchFamily="34" charset="0"/>
                        <a:buChar char="•"/>
                      </a:pPr>
                      <a:r>
                        <a:rPr lang="fr-CA" sz="1400" b="0" dirty="0" err="1">
                          <a:latin typeface="Calibri Light" panose="020F0302020204030204" pitchFamily="34" charset="0"/>
                          <a:ea typeface="Calibri Light" panose="020F0302020204030204" pitchFamily="34" charset="0"/>
                          <a:cs typeface="Calibri Light" panose="020F0302020204030204" pitchFamily="34" charset="0"/>
                        </a:rPr>
                        <a:t>Join</a:t>
                      </a:r>
                      <a:r>
                        <a:rPr lang="fr-CA" sz="1400" b="0" dirty="0">
                          <a:latin typeface="Calibri Light" panose="020F0302020204030204" pitchFamily="34" charset="0"/>
                          <a:ea typeface="Calibri Light" panose="020F0302020204030204" pitchFamily="34" charset="0"/>
                          <a:cs typeface="Calibri Light" panose="020F0302020204030204" pitchFamily="34" charset="0"/>
                        </a:rPr>
                        <a:t> the </a:t>
                      </a:r>
                      <a:r>
                        <a:rPr lang="fr-CA" sz="1400" b="0" dirty="0" err="1">
                          <a:latin typeface="Calibri Light" panose="020F0302020204030204" pitchFamily="34" charset="0"/>
                          <a:ea typeface="Calibri Light" panose="020F0302020204030204" pitchFamily="34" charset="0"/>
                          <a:cs typeface="Calibri Light" panose="020F0302020204030204" pitchFamily="34" charset="0"/>
                        </a:rPr>
                        <a:t>Welcoming</a:t>
                      </a:r>
                      <a:r>
                        <a:rPr lang="fr-CA" sz="1400" b="0" dirty="0">
                          <a:latin typeface="Calibri Light" panose="020F0302020204030204" pitchFamily="34" charset="0"/>
                          <a:ea typeface="Calibri Light" panose="020F0302020204030204" pitchFamily="34" charset="0"/>
                          <a:cs typeface="Calibri Light" panose="020F0302020204030204" pitchFamily="34" charset="0"/>
                        </a:rPr>
                        <a:t> </a:t>
                      </a:r>
                      <a:r>
                        <a:rPr lang="fr-CA" sz="1400" b="0" dirty="0" err="1">
                          <a:latin typeface="Calibri Light" panose="020F0302020204030204" pitchFamily="34" charset="0"/>
                          <a:ea typeface="Calibri Light" panose="020F0302020204030204" pitchFamily="34" charset="0"/>
                          <a:cs typeface="Calibri Light" panose="020F0302020204030204" pitchFamily="34" charset="0"/>
                        </a:rPr>
                        <a:t>Committee</a:t>
                      </a:r>
                      <a:r>
                        <a:rPr lang="fr-CA" sz="1400" b="0" dirty="0">
                          <a:latin typeface="Calibri Light" panose="020F0302020204030204" pitchFamily="34" charset="0"/>
                          <a:ea typeface="Calibri Light" panose="020F0302020204030204" pitchFamily="34" charset="0"/>
                          <a:cs typeface="Calibri Light" panose="020F0302020204030204" pitchFamily="34" charset="0"/>
                        </a:rPr>
                        <a:t>; </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Offer </a:t>
                      </a:r>
                      <a:r>
                        <a:rPr lang="fr-CA" sz="1400" b="0" dirty="0" err="1">
                          <a:latin typeface="Calibri Light" panose="020F0302020204030204" pitchFamily="34" charset="0"/>
                          <a:ea typeface="Calibri Light" panose="020F0302020204030204" pitchFamily="34" charset="0"/>
                          <a:cs typeface="Calibri Light" panose="020F0302020204030204" pitchFamily="34" charset="0"/>
                        </a:rPr>
                        <a:t>guided</a:t>
                      </a:r>
                      <a:r>
                        <a:rPr lang="fr-CA" sz="1400" b="0" dirty="0">
                          <a:latin typeface="Calibri Light" panose="020F0302020204030204" pitchFamily="34" charset="0"/>
                          <a:ea typeface="Calibri Light" panose="020F0302020204030204" pitchFamily="34" charset="0"/>
                          <a:cs typeface="Calibri Light" panose="020F0302020204030204" pitchFamily="34" charset="0"/>
                        </a:rPr>
                        <a:t> tours; </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Make rounds on the floors to </a:t>
                      </a:r>
                      <a:r>
                        <a:rPr lang="fr-CA" sz="1400" b="0" dirty="0" err="1">
                          <a:latin typeface="Calibri Light" panose="020F0302020204030204" pitchFamily="34" charset="0"/>
                          <a:ea typeface="Calibri Light" panose="020F0302020204030204" pitchFamily="34" charset="0"/>
                          <a:cs typeface="Calibri Light" panose="020F0302020204030204" pitchFamily="34" charset="0"/>
                        </a:rPr>
                        <a:t>answer</a:t>
                      </a:r>
                      <a:r>
                        <a:rPr lang="fr-CA" sz="1400" b="0" dirty="0">
                          <a:latin typeface="Calibri Light" panose="020F0302020204030204" pitchFamily="34" charset="0"/>
                          <a:ea typeface="Calibri Light" panose="020F0302020204030204" pitchFamily="34" charset="0"/>
                          <a:cs typeface="Calibri Light" panose="020F0302020204030204" pitchFamily="34" charset="0"/>
                        </a:rPr>
                        <a:t>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During opening week (</a:t>
                      </a:r>
                      <a:r>
                        <a:rPr lang="fr-CA" sz="1400" dirty="0" err="1">
                          <a:latin typeface="Calibri Light" panose="020F0302020204030204" pitchFamily="34" charset="0"/>
                          <a:ea typeface="Calibri Light" panose="020F0302020204030204" pitchFamily="34" charset="0"/>
                          <a:cs typeface="Calibri Light" panose="020F0302020204030204" pitchFamily="34" charset="0"/>
                        </a:rPr>
                        <a:t>See</a:t>
                      </a:r>
                      <a:r>
                        <a:rPr lang="fr-CA" sz="1400" dirty="0">
                          <a:latin typeface="Calibri Light" panose="020F0302020204030204" pitchFamily="34" charset="0"/>
                          <a:ea typeface="Calibri Light" panose="020F0302020204030204" pitchFamily="34" charset="0"/>
                          <a:cs typeface="Calibri Light" panose="020F0302020204030204" pitchFamily="34" charset="0"/>
                        </a:rPr>
                        <a:t>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Change Management Program in-a-Box</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 2.11 Opening </a:t>
                      </a:r>
                      <a:r>
                        <a:rPr lang="fr-CA" sz="1400" baseline="0" dirty="0" err="1">
                          <a:latin typeface="Calibri Light" panose="020F0302020204030204" pitchFamily="34" charset="0"/>
                          <a:ea typeface="Calibri Light" panose="020F0302020204030204" pitchFamily="34" charset="0"/>
                          <a:cs typeface="Calibri Light" panose="020F0302020204030204" pitchFamily="34" charset="0"/>
                        </a:rPr>
                        <a:t>week</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p>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171970772"/>
                  </a:ext>
                </a:extLst>
              </a:tr>
              <a:tr h="86957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Post-</a:t>
                      </a:r>
                      <a:r>
                        <a:rPr lang="fr-CA" sz="1400" b="1" dirty="0" err="1">
                          <a:latin typeface="Calibri Light" panose="020F0302020204030204" pitchFamily="34" charset="0"/>
                          <a:ea typeface="Calibri Light" panose="020F0302020204030204" pitchFamily="34" charset="0"/>
                          <a:cs typeface="Calibri Light" panose="020F0302020204030204" pitchFamily="34" charset="0"/>
                        </a:rPr>
                        <a:t>occupancy</a:t>
                      </a:r>
                      <a:r>
                        <a:rPr lang="fr-CA" sz="1400" b="1" dirty="0">
                          <a:latin typeface="Calibri Light" panose="020F0302020204030204" pitchFamily="34" charset="0"/>
                          <a:ea typeface="Calibri Light" panose="020F0302020204030204" pitchFamily="34" charset="0"/>
                          <a:cs typeface="Calibri Light" panose="020F0302020204030204" pitchFamily="34" charset="0"/>
                        </a:rPr>
                        <a:t> support</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Make sure </a:t>
                      </a:r>
                      <a:r>
                        <a:rPr lang="fr-CA" sz="1400" dirty="0" err="1">
                          <a:latin typeface="Calibri Light" panose="020F0302020204030204" pitchFamily="34" charset="0"/>
                          <a:ea typeface="Calibri Light" panose="020F0302020204030204" pitchFamily="34" charset="0"/>
                          <a:cs typeface="Calibri Light" panose="020F0302020204030204" pitchFamily="34" charset="0"/>
                        </a:rPr>
                        <a:t>that</a:t>
                      </a:r>
                      <a:r>
                        <a:rPr lang="fr-CA" sz="1400" dirty="0">
                          <a:latin typeface="Calibri Light" panose="020F0302020204030204" pitchFamily="34" charset="0"/>
                          <a:ea typeface="Calibri Light" panose="020F0302020204030204" pitchFamily="34" charset="0"/>
                          <a:cs typeface="Calibri Light" panose="020F0302020204030204" pitchFamily="34" charset="0"/>
                        </a:rPr>
                        <a:t> Change Agents are well known within your organization, so that staff can refer to them when necessary.</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Communicate their names and contact details on the intranet;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Indicate how they can help their colleagues: with audio-visual equipment, the reservation system, the ergonomics of their workstation,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If your organization has adopted a hybrid work model, allow up to 6 weeks for staff to become comfortable with the new workplace.</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436517525"/>
                  </a:ext>
                </a:extLst>
              </a:tr>
            </a:tbl>
          </a:graphicData>
        </a:graphic>
      </p:graphicFrame>
      <p:sp>
        <p:nvSpPr>
          <p:cNvPr id="10" name="ZoneTexte 9">
            <a:extLst>
              <a:ext uri="{FF2B5EF4-FFF2-40B4-BE49-F238E27FC236}">
                <a16:creationId xmlns:a16="http://schemas.microsoft.com/office/drawing/2014/main" id="{EF879C98-7347-784C-343E-0AA4BED0B3D0}"/>
              </a:ext>
            </a:extLst>
          </p:cNvPr>
          <p:cNvSpPr txBox="1"/>
          <p:nvPr/>
        </p:nvSpPr>
        <p:spPr>
          <a:xfrm>
            <a:off x="320755" y="878362"/>
            <a:ext cx="11396116" cy="1077218"/>
          </a:xfrm>
          <a:prstGeom prst="rect">
            <a:avLst/>
          </a:prstGeom>
          <a:noFill/>
        </p:spPr>
        <p:txBody>
          <a:bodyPr wrap="square" rtlCol="0">
            <a:spAutoFit/>
          </a:bodyPr>
          <a:lstStyle/>
          <a:p>
            <a:r>
              <a:rPr lang="en-CA" sz="1600" dirty="0">
                <a:latin typeface="Calibri Light" panose="020F0302020204030204" pitchFamily="34" charset="0"/>
                <a:ea typeface="Calibri Light" panose="020F0302020204030204" pitchFamily="34" charset="0"/>
                <a:cs typeface="Calibri Light" panose="020F0302020204030204" pitchFamily="34" charset="0"/>
              </a:rPr>
              <a:t>Now that you've created a network of experts on the modernized workplace, you can use your Change Agents to support staff as they integrate the workplace.</a:t>
            </a:r>
          </a:p>
          <a:p>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a:p>
            <a:r>
              <a:rPr lang="en-CA" sz="1600" dirty="0">
                <a:latin typeface="Calibri Light" panose="020F0302020204030204" pitchFamily="34" charset="0"/>
                <a:ea typeface="Calibri Light" panose="020F0302020204030204" pitchFamily="34" charset="0"/>
                <a:cs typeface="Calibri Light" panose="020F0302020204030204" pitchFamily="34" charset="0"/>
              </a:rPr>
              <a:t>For these activities, consider making the Change Agents visible with an accessory such as a </a:t>
            </a:r>
            <a:r>
              <a:rPr lang="en-CA" sz="1600" b="1" dirty="0">
                <a:latin typeface="Calibri Light" panose="020F0302020204030204" pitchFamily="34" charset="0"/>
                <a:ea typeface="Calibri Light" panose="020F0302020204030204" pitchFamily="34" charset="0"/>
                <a:cs typeface="Calibri Light" panose="020F0302020204030204" pitchFamily="34" charset="0"/>
              </a:rPr>
              <a:t>badge or sweater.</a:t>
            </a:r>
          </a:p>
        </p:txBody>
      </p:sp>
    </p:spTree>
    <p:extLst>
      <p:ext uri="{BB962C8B-B14F-4D97-AF65-F5344CB8AC3E}">
        <p14:creationId xmlns:p14="http://schemas.microsoft.com/office/powerpoint/2010/main" val="236595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245114" y="257301"/>
            <a:ext cx="11101387" cy="517401"/>
          </a:xfrm>
        </p:spPr>
        <p:txBody>
          <a:bodyPr>
            <a:normAutofit fontScale="90000"/>
          </a:bodyPr>
          <a:lstStyle/>
          <a:p>
            <a:pPr algn="l" rtl="0"/>
            <a:r>
              <a:rPr lang="en-CA" b="1" i="0" u="none" baseline="0" dirty="0"/>
              <a:t>Transitioning the Network to a Change </a:t>
            </a:r>
            <a:r>
              <a:rPr lang="en-CA" dirty="0"/>
              <a:t>Sustainment C</a:t>
            </a:r>
            <a:r>
              <a:rPr lang="en-CA" b="1" i="0" u="none" baseline="0" dirty="0"/>
              <a:t>ommittee</a:t>
            </a:r>
            <a:endParaRPr lang="en-CA" dirty="0"/>
          </a:p>
        </p:txBody>
      </p:sp>
      <p:sp>
        <p:nvSpPr>
          <p:cNvPr id="3" name="ZoneTexte 2">
            <a:extLst>
              <a:ext uri="{FF2B5EF4-FFF2-40B4-BE49-F238E27FC236}">
                <a16:creationId xmlns:a16="http://schemas.microsoft.com/office/drawing/2014/main" id="{FD276A76-162C-7E6F-306F-100608DFE8C0}"/>
              </a:ext>
            </a:extLst>
          </p:cNvPr>
          <p:cNvSpPr txBox="1"/>
          <p:nvPr/>
        </p:nvSpPr>
        <p:spPr>
          <a:xfrm>
            <a:off x="272009" y="898980"/>
            <a:ext cx="11647982" cy="1077218"/>
          </a:xfrm>
          <a:prstGeom prst="rect">
            <a:avLst/>
          </a:prstGeom>
          <a:noFill/>
        </p:spPr>
        <p:txBody>
          <a:bodyPr wrap="square" rtlCol="0">
            <a:spAutoFit/>
          </a:bodyPr>
          <a:lstStyle/>
          <a:p>
            <a:r>
              <a:rPr lang="en-CA" sz="1600" dirty="0">
                <a:latin typeface="Calibri Light" panose="020F0302020204030204" pitchFamily="34" charset="0"/>
                <a:ea typeface="Calibri Light" panose="020F0302020204030204" pitchFamily="34" charset="0"/>
                <a:cs typeface="Calibri Light" panose="020F0302020204030204" pitchFamily="34" charset="0"/>
              </a:rPr>
              <a:t>Once you've settled into your new work environment, consider holding a final meeting with the Change Agent Network and turning it into a Change sustainment committee.</a:t>
            </a:r>
          </a:p>
          <a:p>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a:p>
            <a:r>
              <a:rPr lang="en-CA" sz="1600" dirty="0">
                <a:latin typeface="Calibri Light" panose="020F0302020204030204" pitchFamily="34" charset="0"/>
                <a:ea typeface="Calibri Light" panose="020F0302020204030204" pitchFamily="34" charset="0"/>
                <a:cs typeface="Calibri Light" panose="020F0302020204030204" pitchFamily="34" charset="0"/>
              </a:rPr>
              <a:t>These activities will take place in </a:t>
            </a:r>
            <a:r>
              <a:rPr lang="en-CA" sz="1600" b="1" dirty="0">
                <a:latin typeface="Calibri Light" panose="020F0302020204030204" pitchFamily="34" charset="0"/>
                <a:ea typeface="Calibri Light" panose="020F0302020204030204" pitchFamily="34" charset="0"/>
                <a:cs typeface="Calibri Light" panose="020F0302020204030204" pitchFamily="34" charset="0"/>
              </a:rPr>
              <a:t>Phase 3 of the project – Post occupancy</a:t>
            </a:r>
            <a:r>
              <a:rPr lang="en-CA" sz="1600" dirty="0">
                <a:latin typeface="Calibri Light" panose="020F0302020204030204" pitchFamily="34" charset="0"/>
                <a:ea typeface="Calibri Light" panose="020F0302020204030204" pitchFamily="34" charset="0"/>
                <a:cs typeface="Calibri Light" panose="020F0302020204030204" pitchFamily="34" charset="0"/>
              </a:rPr>
              <a:t>.</a:t>
            </a:r>
          </a:p>
        </p:txBody>
      </p:sp>
      <p:graphicFrame>
        <p:nvGraphicFramePr>
          <p:cNvPr id="5" name="Tableau 4">
            <a:extLst>
              <a:ext uri="{FF2B5EF4-FFF2-40B4-BE49-F238E27FC236}">
                <a16:creationId xmlns:a16="http://schemas.microsoft.com/office/drawing/2014/main" id="{3DF09435-B8CA-3AAA-32A7-C037353A1529}"/>
              </a:ext>
            </a:extLst>
          </p:cNvPr>
          <p:cNvGraphicFramePr>
            <a:graphicFrameLocks noGrp="1"/>
          </p:cNvGraphicFramePr>
          <p:nvPr>
            <p:extLst>
              <p:ext uri="{D42A27DB-BD31-4B8C-83A1-F6EECF244321}">
                <p14:modId xmlns:p14="http://schemas.microsoft.com/office/powerpoint/2010/main" val="2621984996"/>
              </p:ext>
            </p:extLst>
          </p:nvPr>
        </p:nvGraphicFramePr>
        <p:xfrm>
          <a:off x="364411" y="2082546"/>
          <a:ext cx="11463178" cy="4027059"/>
        </p:xfrm>
        <a:graphic>
          <a:graphicData uri="http://schemas.openxmlformats.org/drawingml/2006/table">
            <a:tbl>
              <a:tblPr firstRow="1" bandRow="1">
                <a:tableStyleId>{93296810-A885-4BE3-A3E7-6D5BEEA58F35}</a:tableStyleId>
              </a:tblPr>
              <a:tblGrid>
                <a:gridCol w="2112089">
                  <a:extLst>
                    <a:ext uri="{9D8B030D-6E8A-4147-A177-3AD203B41FA5}">
                      <a16:colId xmlns:a16="http://schemas.microsoft.com/office/drawing/2014/main" val="2043706132"/>
                    </a:ext>
                  </a:extLst>
                </a:gridCol>
                <a:gridCol w="6922214">
                  <a:extLst>
                    <a:ext uri="{9D8B030D-6E8A-4147-A177-3AD203B41FA5}">
                      <a16:colId xmlns:a16="http://schemas.microsoft.com/office/drawing/2014/main" val="733357336"/>
                    </a:ext>
                  </a:extLst>
                </a:gridCol>
                <a:gridCol w="2428875">
                  <a:extLst>
                    <a:ext uri="{9D8B030D-6E8A-4147-A177-3AD203B41FA5}">
                      <a16:colId xmlns:a16="http://schemas.microsoft.com/office/drawing/2014/main" val="607590899"/>
                    </a:ext>
                  </a:extLst>
                </a:gridCol>
              </a:tblGrid>
              <a:tr h="627642">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Activity</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Details / Suggested Agenda</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When</a:t>
                      </a:r>
                    </a:p>
                  </a:txBody>
                  <a:tcPr/>
                </a:tc>
                <a:extLst>
                  <a:ext uri="{0D108BD9-81ED-4DB2-BD59-A6C34878D82A}">
                    <a16:rowId xmlns:a16="http://schemas.microsoft.com/office/drawing/2014/main" val="907541612"/>
                  </a:ext>
                </a:extLst>
              </a:tr>
              <a:tr h="869577">
                <a:tc>
                  <a:txBody>
                    <a:bodyPr/>
                    <a:lstStyle/>
                    <a:p>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Post-mortem </a:t>
                      </a:r>
                    </a:p>
                  </a:txBody>
                  <a:tcPr/>
                </a:tc>
                <a:tc>
                  <a:txBody>
                    <a:bodyPr/>
                    <a:lstStyle/>
                    <a:p>
                      <a:pPr marL="0" indent="0">
                        <a:buFont typeface="Arial" panose="020B0604020202020204" pitchFamily="34" charset="0"/>
                        <a:buNone/>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Organize a meeting to evaluate:</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What went well, what didn't?</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What questions did employees ask and what issues did they encounter?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6 weeks after the official opening</a:t>
                      </a:r>
                    </a:p>
                  </a:txBody>
                  <a:tcPr/>
                </a:tc>
                <a:extLst>
                  <a:ext uri="{0D108BD9-81ED-4DB2-BD59-A6C34878D82A}">
                    <a16:rowId xmlns:a16="http://schemas.microsoft.com/office/drawing/2014/main" val="1588212087"/>
                  </a:ext>
                </a:extLst>
              </a:tr>
              <a:tr h="869577">
                <a:tc>
                  <a:txBody>
                    <a:bodyPr/>
                    <a:lstStyle/>
                    <a:p>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Feedback meetings</a:t>
                      </a:r>
                    </a:p>
                  </a:txBody>
                  <a:tcPr/>
                </a:tc>
                <a:tc>
                  <a:txBody>
                    <a:bodyPr/>
                    <a:lstStyle/>
                    <a:p>
                      <a:pPr marL="0" indent="0">
                        <a:buFont typeface="Arial" panose="020B0604020202020204" pitchFamily="34" charset="0"/>
                        <a:buNone/>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Organize meetings to gather Change Agents' observations on various elements, and to discuss possible solutions to remedy certain issues. Here are a few examples of what you can discuss:</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Do staff use the reservation system correctly?</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Are community norms and etiquette respected?</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What's a challenge in the new workplace?</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Are there any elements that continue to generate resistance?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The frequency could be every 4 to 6 weeks.</a:t>
                      </a:r>
                    </a:p>
                  </a:txBody>
                  <a:tcPr/>
                </a:tc>
                <a:extLst>
                  <a:ext uri="{0D108BD9-81ED-4DB2-BD59-A6C34878D82A}">
                    <a16:rowId xmlns:a16="http://schemas.microsoft.com/office/drawing/2014/main" val="2345401398"/>
                  </a:ext>
                </a:extLst>
              </a:tr>
              <a:tr h="869577">
                <a:tc>
                  <a:txBody>
                    <a:bodyPr/>
                    <a:lstStyle/>
                    <a:p>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Welcoming new employees</a:t>
                      </a:r>
                    </a:p>
                  </a:txBody>
                  <a:tcPr/>
                </a:tc>
                <a:tc>
                  <a:txBody>
                    <a:bodyPr/>
                    <a:lstStyle/>
                    <a:p>
                      <a:pPr marL="0" indent="0">
                        <a:buFont typeface="Arial" panose="020B0604020202020204" pitchFamily="34" charset="0"/>
                        <a:buNone/>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Members of this Committee could be involved in welcoming new employees. Their tasks could include:</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Offer a guided tour of the workplace, introducing work points and etiquette;</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Be available to support new employees in all aspects of the workplace (reservation system, audio-visual,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If required</a:t>
                      </a:r>
                    </a:p>
                  </a:txBody>
                  <a:tcPr/>
                </a:tc>
                <a:extLst>
                  <a:ext uri="{0D108BD9-81ED-4DB2-BD59-A6C34878D82A}">
                    <a16:rowId xmlns:a16="http://schemas.microsoft.com/office/drawing/2014/main" val="1060154761"/>
                  </a:ext>
                </a:extLst>
              </a:tr>
            </a:tbl>
          </a:graphicData>
        </a:graphic>
      </p:graphicFrame>
    </p:spTree>
    <p:extLst>
      <p:ext uri="{BB962C8B-B14F-4D97-AF65-F5344CB8AC3E}">
        <p14:creationId xmlns:p14="http://schemas.microsoft.com/office/powerpoint/2010/main" val="1265818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2"/>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15264</TotalTime>
  <Words>1214</Words>
  <Application>Microsoft Office PowerPoint</Application>
  <PresentationFormat>Widescreen</PresentationFormat>
  <Paragraphs>144</Paragraphs>
  <Slides>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4" baseType="lpstr">
      <vt:lpstr>Arial</vt:lpstr>
      <vt:lpstr>Arial Rounded MT Bold</vt:lpstr>
      <vt:lpstr>Calibri</vt:lpstr>
      <vt:lpstr>Calibri Light</vt:lpstr>
      <vt:lpstr>Georgia</vt:lpstr>
      <vt:lpstr>1_Office Theme</vt:lpstr>
      <vt:lpstr>think-cell Slide</vt:lpstr>
      <vt:lpstr>Program example for change agent network activities</vt:lpstr>
      <vt:lpstr>About this program</vt:lpstr>
      <vt:lpstr>Launch the Change Agent Network and share project update</vt:lpstr>
      <vt:lpstr>Getting feedback</vt:lpstr>
      <vt:lpstr>Support the learning of new ways of doing things</vt:lpstr>
      <vt:lpstr>Move-in support</vt:lpstr>
      <vt:lpstr>Transitioning the Network to a Change Sustainment 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keywords>, docId:B5259810C129F4DB31225C3170C44773</cp:keywords>
  <cp:lastModifiedBy>Genereux, Sophie (SPAC/PSPC) (elle-la / she-her)</cp:lastModifiedBy>
  <cp:revision>440</cp:revision>
  <dcterms:created xsi:type="dcterms:W3CDTF">2018-01-23T15:59:12Z</dcterms:created>
  <dcterms:modified xsi:type="dcterms:W3CDTF">2023-11-21T15:52:31Z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2023-09-12T20:11:40Z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efc9fa2b-582f-4a41-9fd7-7def45961e4c</vt:lpwstr>
  </property>
  <property fmtid="{D5CDD505-2E9C-101B-9397-08002B2CF9AE}" pid="8" name="MSIP_Label_834ed4f5-eae4-40c7-82be-b1cdf720a1b9_ContentBits">
    <vt:lpwstr>0</vt:lpwstr>
  </property>
</Properties>
</file>