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5"/>
  </p:notesMasterIdLst>
  <p:handoutMasterIdLst>
    <p:handoutMasterId r:id="rId26"/>
  </p:handoutMasterIdLst>
  <p:sldIdLst>
    <p:sldId id="427" r:id="rId5"/>
    <p:sldId id="429" r:id="rId6"/>
    <p:sldId id="421" r:id="rId7"/>
    <p:sldId id="467" r:id="rId8"/>
    <p:sldId id="425" r:id="rId9"/>
    <p:sldId id="465" r:id="rId10"/>
    <p:sldId id="422" r:id="rId11"/>
    <p:sldId id="436" r:id="rId12"/>
    <p:sldId id="424" r:id="rId13"/>
    <p:sldId id="434" r:id="rId14"/>
    <p:sldId id="408" r:id="rId15"/>
    <p:sldId id="473" r:id="rId16"/>
    <p:sldId id="401" r:id="rId17"/>
    <p:sldId id="469" r:id="rId18"/>
    <p:sldId id="407" r:id="rId19"/>
    <p:sldId id="470" r:id="rId20"/>
    <p:sldId id="400" r:id="rId21"/>
    <p:sldId id="471" r:id="rId22"/>
    <p:sldId id="428" r:id="rId23"/>
    <p:sldId id="472" r:id="rId24"/>
  </p:sldIdLst>
  <p:sldSz cx="12192000" cy="6858000"/>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 Karen" initials="CK" lastIdx="40" clrIdx="0">
    <p:extLst>
      <p:ext uri="{19B8F6BF-5375-455C-9EA6-DF929625EA0E}">
        <p15:presenceInfo xmlns:p15="http://schemas.microsoft.com/office/powerpoint/2012/main" userId="S-1-5-21-667784661-3259641414-1538980133-37400" providerId="AD"/>
      </p:ext>
    </p:extLst>
  </p:cmAuthor>
  <p:cmAuthor id="2" name="Stacey Ileleji" initials="SI" lastIdx="1" clrIdx="1">
    <p:extLst>
      <p:ext uri="{19B8F6BF-5375-455C-9EA6-DF929625EA0E}">
        <p15:presenceInfo xmlns:p15="http://schemas.microsoft.com/office/powerpoint/2012/main" userId="S-1-5-21-667784661-3259641414-1538980133-65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8F06"/>
    <a:srgbClr val="953735"/>
    <a:srgbClr val="95353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DF10B-A025-A3A7-2108-21818B993AA9}" v="4" dt="2024-10-28T19:46:53.532"/>
    <p1510:client id="{34D5E5E0-D105-BCA6-2E92-75BED5200111}" v="9" dt="2024-10-29T13:31:58.406"/>
    <p1510:client id="{F2BB591D-BA3C-08EF-A506-0A2A789E94D7}" v="855" dt="2024-10-29T13:17:06.55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7" y="2141"/>
      </p:cViewPr>
      <p:guideLst>
        <p:guide orient="horz" pos="2160"/>
        <p:guide pos="3840"/>
        <p:guide pos="7296"/>
        <p:guide orient="horz" pos="41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hyperlink" Target="https://gcconnex.gc.ca/groups/about/4506076" TargetMode="Externa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hyperlink" Target="https://gcconnex.gc.ca/groups/about/4506076" TargetMode="External"/><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EBA227-A354-4D74-BE3D-4EE7FF4F6F79}"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E196DB4-6814-4860-95D3-19B4B21D07BA}">
      <dgm:prSet/>
      <dgm:spPr/>
      <dgm:t>
        <a:bodyPr/>
        <a:lstStyle/>
        <a:p>
          <a:pPr>
            <a:lnSpc>
              <a:spcPct val="100000"/>
            </a:lnSpc>
            <a:defRPr cap="all"/>
          </a:pPr>
          <a:r>
            <a:rPr lang="en-CA"/>
            <a:t>Minute meditation </a:t>
          </a:r>
          <a:endParaRPr lang="en-US"/>
        </a:p>
      </dgm:t>
    </dgm:pt>
    <dgm:pt modelId="{0E51C9F3-3F48-46ED-B96F-250A8753C490}" type="parTrans" cxnId="{E0C5D72E-0692-4DF8-9380-D9D88B23B55B}">
      <dgm:prSet/>
      <dgm:spPr/>
      <dgm:t>
        <a:bodyPr/>
        <a:lstStyle/>
        <a:p>
          <a:endParaRPr lang="en-US"/>
        </a:p>
      </dgm:t>
    </dgm:pt>
    <dgm:pt modelId="{4120EA01-C562-4140-92AC-3A82733D5ED1}" type="sibTrans" cxnId="{E0C5D72E-0692-4DF8-9380-D9D88B23B55B}">
      <dgm:prSet/>
      <dgm:spPr/>
      <dgm:t>
        <a:bodyPr/>
        <a:lstStyle/>
        <a:p>
          <a:endParaRPr lang="en-US"/>
        </a:p>
      </dgm:t>
    </dgm:pt>
    <dgm:pt modelId="{B6ADF771-C48B-47B9-9209-8486AE4ABB21}">
      <dgm:prSet/>
      <dgm:spPr/>
      <dgm:t>
        <a:bodyPr/>
        <a:lstStyle/>
        <a:p>
          <a:pPr>
            <a:lnSpc>
              <a:spcPct val="100000"/>
            </a:lnSpc>
            <a:defRPr cap="all"/>
          </a:pPr>
          <a:r>
            <a:rPr lang="en-CA"/>
            <a:t>Active listening </a:t>
          </a:r>
          <a:endParaRPr lang="en-US"/>
        </a:p>
      </dgm:t>
    </dgm:pt>
    <dgm:pt modelId="{1384E679-50FB-4B41-A2B1-FBF62BB4F37E}" type="parTrans" cxnId="{0E6B66C1-A086-40CB-B4FF-FCFDC6E389B3}">
      <dgm:prSet/>
      <dgm:spPr/>
      <dgm:t>
        <a:bodyPr/>
        <a:lstStyle/>
        <a:p>
          <a:endParaRPr lang="en-US"/>
        </a:p>
      </dgm:t>
    </dgm:pt>
    <dgm:pt modelId="{BDD3A809-BDD3-4D38-9340-62DEB8D6400F}" type="sibTrans" cxnId="{0E6B66C1-A086-40CB-B4FF-FCFDC6E389B3}">
      <dgm:prSet/>
      <dgm:spPr/>
      <dgm:t>
        <a:bodyPr/>
        <a:lstStyle/>
        <a:p>
          <a:endParaRPr lang="en-US"/>
        </a:p>
      </dgm:t>
    </dgm:pt>
    <dgm:pt modelId="{559B47E1-2A39-4F6F-B0FE-AAE3CC417963}">
      <dgm:prSet/>
      <dgm:spPr/>
      <dgm:t>
        <a:bodyPr/>
        <a:lstStyle/>
        <a:p>
          <a:pPr>
            <a:lnSpc>
              <a:spcPct val="100000"/>
            </a:lnSpc>
            <a:defRPr cap="all"/>
          </a:pPr>
          <a:r>
            <a:rPr lang="en-CA"/>
            <a:t>Mindful immersion</a:t>
          </a:r>
          <a:endParaRPr lang="en-US"/>
        </a:p>
      </dgm:t>
    </dgm:pt>
    <dgm:pt modelId="{A9E6A1A7-E2BE-4B8D-A171-BDB5D70B7CA3}" type="parTrans" cxnId="{6FB46119-B49C-49A5-88B8-585AA306E237}">
      <dgm:prSet/>
      <dgm:spPr/>
      <dgm:t>
        <a:bodyPr/>
        <a:lstStyle/>
        <a:p>
          <a:endParaRPr lang="en-US"/>
        </a:p>
      </dgm:t>
    </dgm:pt>
    <dgm:pt modelId="{82180F8C-88ED-45F0-B299-561B021A1B90}" type="sibTrans" cxnId="{6FB46119-B49C-49A5-88B8-585AA306E237}">
      <dgm:prSet/>
      <dgm:spPr/>
      <dgm:t>
        <a:bodyPr/>
        <a:lstStyle/>
        <a:p>
          <a:endParaRPr lang="en-US"/>
        </a:p>
      </dgm:t>
    </dgm:pt>
    <dgm:pt modelId="{AF33E4E1-B290-4B97-BAEB-0445CFE17E23}">
      <dgm:prSet/>
      <dgm:spPr/>
      <dgm:t>
        <a:bodyPr/>
        <a:lstStyle/>
        <a:p>
          <a:pPr>
            <a:lnSpc>
              <a:spcPct val="100000"/>
            </a:lnSpc>
            <a:defRPr cap="all"/>
          </a:pPr>
          <a:r>
            <a:rPr lang="en-CA"/>
            <a:t>Take time away from your desk </a:t>
          </a:r>
          <a:endParaRPr lang="en-US"/>
        </a:p>
      </dgm:t>
    </dgm:pt>
    <dgm:pt modelId="{41B2CBB4-74F1-4E2D-8DC1-B18887C4319E}" type="parTrans" cxnId="{1BD00324-F3C9-44F6-A77C-C6DC87B84311}">
      <dgm:prSet/>
      <dgm:spPr/>
      <dgm:t>
        <a:bodyPr/>
        <a:lstStyle/>
        <a:p>
          <a:endParaRPr lang="en-US"/>
        </a:p>
      </dgm:t>
    </dgm:pt>
    <dgm:pt modelId="{0B4D841A-C645-4FA0-8282-0EC0A2383838}" type="sibTrans" cxnId="{1BD00324-F3C9-44F6-A77C-C6DC87B84311}">
      <dgm:prSet/>
      <dgm:spPr/>
      <dgm:t>
        <a:bodyPr/>
        <a:lstStyle/>
        <a:p>
          <a:endParaRPr lang="en-US"/>
        </a:p>
      </dgm:t>
    </dgm:pt>
    <dgm:pt modelId="{CA3F501C-9490-4CE9-9A03-2726A633FDFC}">
      <dgm:prSet/>
      <dgm:spPr/>
      <dgm:t>
        <a:bodyPr/>
        <a:lstStyle/>
        <a:p>
          <a:pPr>
            <a:lnSpc>
              <a:spcPct val="100000"/>
            </a:lnSpc>
            <a:defRPr cap="all"/>
          </a:pPr>
          <a:r>
            <a:rPr lang="en-CA"/>
            <a:t>Check out the </a:t>
          </a:r>
          <a:r>
            <a:rPr lang="en-CA">
              <a:solidFill>
                <a:schemeClr val="accent5"/>
              </a:solidFill>
              <a:hlinkClick xmlns:r="http://schemas.openxmlformats.org/officeDocument/2006/relationships" r:id="rId1">
                <a:extLst>
                  <a:ext uri="{A12FA001-AC4F-418D-AE19-62706E023703}">
                    <ahyp:hlinkClr xmlns:ahyp="http://schemas.microsoft.com/office/drawing/2018/hyperlinkcolor" val="tx"/>
                  </a:ext>
                </a:extLst>
              </a:hlinkClick>
            </a:rPr>
            <a:t>Mindful Change Leadership page </a:t>
          </a:r>
          <a:r>
            <a:rPr lang="en-CA"/>
            <a:t>in </a:t>
          </a:r>
          <a:r>
            <a:rPr lang="en-CA" err="1"/>
            <a:t>GCconnex</a:t>
          </a:r>
          <a:endParaRPr lang="en-US" err="1"/>
        </a:p>
      </dgm:t>
    </dgm:pt>
    <dgm:pt modelId="{95B23438-4D56-4550-A5D1-8B42062C4154}" type="parTrans" cxnId="{E2182876-3CF3-4474-98BA-74655138CFB9}">
      <dgm:prSet/>
      <dgm:spPr/>
      <dgm:t>
        <a:bodyPr/>
        <a:lstStyle/>
        <a:p>
          <a:endParaRPr lang="en-US"/>
        </a:p>
      </dgm:t>
    </dgm:pt>
    <dgm:pt modelId="{FDDD2A14-CA92-4959-82B1-6E7428E168DA}" type="sibTrans" cxnId="{E2182876-3CF3-4474-98BA-74655138CFB9}">
      <dgm:prSet/>
      <dgm:spPr/>
      <dgm:t>
        <a:bodyPr/>
        <a:lstStyle/>
        <a:p>
          <a:endParaRPr lang="en-US"/>
        </a:p>
      </dgm:t>
    </dgm:pt>
    <dgm:pt modelId="{09ED6587-FF81-4650-83F2-AAEDB7B6100E}" type="pres">
      <dgm:prSet presAssocID="{6AEBA227-A354-4D74-BE3D-4EE7FF4F6F79}" presName="root" presStyleCnt="0">
        <dgm:presLayoutVars>
          <dgm:dir/>
          <dgm:resizeHandles val="exact"/>
        </dgm:presLayoutVars>
      </dgm:prSet>
      <dgm:spPr/>
    </dgm:pt>
    <dgm:pt modelId="{11489372-1C0F-412D-B961-96240F10DC20}" type="pres">
      <dgm:prSet presAssocID="{DE196DB4-6814-4860-95D3-19B4B21D07BA}" presName="compNode" presStyleCnt="0"/>
      <dgm:spPr/>
    </dgm:pt>
    <dgm:pt modelId="{81AF3EC0-1989-4AAA-B83F-AA0A9322FAEB}" type="pres">
      <dgm:prSet presAssocID="{DE196DB4-6814-4860-95D3-19B4B21D07BA}" presName="iconBgRect" presStyleLbl="bgShp" presStyleIdx="0" presStyleCnt="5"/>
      <dgm:spPr/>
    </dgm:pt>
    <dgm:pt modelId="{D5B87615-6EF7-48E5-8912-D8235C7849CC}" type="pres">
      <dgm:prSet presAssocID="{DE196DB4-6814-4860-95D3-19B4B21D07BA}"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topwatch"/>
        </a:ext>
      </dgm:extLst>
    </dgm:pt>
    <dgm:pt modelId="{F5009E94-4439-4CD7-8D08-302F04DF33F8}" type="pres">
      <dgm:prSet presAssocID="{DE196DB4-6814-4860-95D3-19B4B21D07BA}" presName="spaceRect" presStyleCnt="0"/>
      <dgm:spPr/>
    </dgm:pt>
    <dgm:pt modelId="{754DC8E6-03A0-49AF-8166-F0648AB0179E}" type="pres">
      <dgm:prSet presAssocID="{DE196DB4-6814-4860-95D3-19B4B21D07BA}" presName="textRect" presStyleLbl="revTx" presStyleIdx="0" presStyleCnt="5">
        <dgm:presLayoutVars>
          <dgm:chMax val="1"/>
          <dgm:chPref val="1"/>
        </dgm:presLayoutVars>
      </dgm:prSet>
      <dgm:spPr/>
    </dgm:pt>
    <dgm:pt modelId="{1CB8C8F4-3399-4017-ACF2-3FB8906089AD}" type="pres">
      <dgm:prSet presAssocID="{4120EA01-C562-4140-92AC-3A82733D5ED1}" presName="sibTrans" presStyleCnt="0"/>
      <dgm:spPr/>
    </dgm:pt>
    <dgm:pt modelId="{F1EEAD7F-30AE-4C11-948B-F0BC69BCF338}" type="pres">
      <dgm:prSet presAssocID="{B6ADF771-C48B-47B9-9209-8486AE4ABB21}" presName="compNode" presStyleCnt="0"/>
      <dgm:spPr/>
    </dgm:pt>
    <dgm:pt modelId="{B625BF7F-AF41-4C56-93CD-7178B352F486}" type="pres">
      <dgm:prSet presAssocID="{B6ADF771-C48B-47B9-9209-8486AE4ABB21}" presName="iconBgRect" presStyleLbl="bgShp" presStyleIdx="1" presStyleCnt="5"/>
      <dgm:spPr/>
    </dgm:pt>
    <dgm:pt modelId="{9401FCCA-EB2B-4AE4-B6EE-BB729DE10DAA}" type="pres">
      <dgm:prSet presAssocID="{B6ADF771-C48B-47B9-9209-8486AE4ABB21}"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Headphones"/>
        </a:ext>
      </dgm:extLst>
    </dgm:pt>
    <dgm:pt modelId="{7C7B9C91-BA9E-4A15-A914-54952BABCD7E}" type="pres">
      <dgm:prSet presAssocID="{B6ADF771-C48B-47B9-9209-8486AE4ABB21}" presName="spaceRect" presStyleCnt="0"/>
      <dgm:spPr/>
    </dgm:pt>
    <dgm:pt modelId="{23443964-070F-4454-A0D9-738107FD92E6}" type="pres">
      <dgm:prSet presAssocID="{B6ADF771-C48B-47B9-9209-8486AE4ABB21}" presName="textRect" presStyleLbl="revTx" presStyleIdx="1" presStyleCnt="5">
        <dgm:presLayoutVars>
          <dgm:chMax val="1"/>
          <dgm:chPref val="1"/>
        </dgm:presLayoutVars>
      </dgm:prSet>
      <dgm:spPr/>
    </dgm:pt>
    <dgm:pt modelId="{F512E696-828F-4D31-A556-18FD41419D60}" type="pres">
      <dgm:prSet presAssocID="{BDD3A809-BDD3-4D38-9340-62DEB8D6400F}" presName="sibTrans" presStyleCnt="0"/>
      <dgm:spPr/>
    </dgm:pt>
    <dgm:pt modelId="{1D85BA4D-1BF5-41C6-9FA2-A29A0995F60D}" type="pres">
      <dgm:prSet presAssocID="{559B47E1-2A39-4F6F-B0FE-AAE3CC417963}" presName="compNode" presStyleCnt="0"/>
      <dgm:spPr/>
    </dgm:pt>
    <dgm:pt modelId="{1135157D-D66B-40F9-BC88-849E088991E2}" type="pres">
      <dgm:prSet presAssocID="{559B47E1-2A39-4F6F-B0FE-AAE3CC417963}" presName="iconBgRect" presStyleLbl="bgShp" presStyleIdx="2" presStyleCnt="5"/>
      <dgm:spPr/>
    </dgm:pt>
    <dgm:pt modelId="{022FBC88-60E6-4303-AF3E-D2B3B88A22AE}" type="pres">
      <dgm:prSet presAssocID="{559B47E1-2A39-4F6F-B0FE-AAE3CC417963}"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Head with Gears"/>
        </a:ext>
      </dgm:extLst>
    </dgm:pt>
    <dgm:pt modelId="{25FAF633-5207-4D94-B62A-2E95C3391EA9}" type="pres">
      <dgm:prSet presAssocID="{559B47E1-2A39-4F6F-B0FE-AAE3CC417963}" presName="spaceRect" presStyleCnt="0"/>
      <dgm:spPr/>
    </dgm:pt>
    <dgm:pt modelId="{80018368-F3A4-4721-8CA6-CBCD6E5F2C19}" type="pres">
      <dgm:prSet presAssocID="{559B47E1-2A39-4F6F-B0FE-AAE3CC417963}" presName="textRect" presStyleLbl="revTx" presStyleIdx="2" presStyleCnt="5">
        <dgm:presLayoutVars>
          <dgm:chMax val="1"/>
          <dgm:chPref val="1"/>
        </dgm:presLayoutVars>
      </dgm:prSet>
      <dgm:spPr/>
    </dgm:pt>
    <dgm:pt modelId="{8732D7BF-FDED-4776-8125-E13FAC00D217}" type="pres">
      <dgm:prSet presAssocID="{82180F8C-88ED-45F0-B299-561B021A1B90}" presName="sibTrans" presStyleCnt="0"/>
      <dgm:spPr/>
    </dgm:pt>
    <dgm:pt modelId="{F1AA0E56-BDDE-4FC6-A88C-5770173E5402}" type="pres">
      <dgm:prSet presAssocID="{AF33E4E1-B290-4B97-BAEB-0445CFE17E23}" presName="compNode" presStyleCnt="0"/>
      <dgm:spPr/>
    </dgm:pt>
    <dgm:pt modelId="{F1A84FBD-DDFF-44E1-9BAD-4E375AB39216}" type="pres">
      <dgm:prSet presAssocID="{AF33E4E1-B290-4B97-BAEB-0445CFE17E23}" presName="iconBgRect" presStyleLbl="bgShp" presStyleIdx="3" presStyleCnt="5"/>
      <dgm:spPr/>
    </dgm:pt>
    <dgm:pt modelId="{7927F8CD-B2C5-4628-83DC-59B759299149}" type="pres">
      <dgm:prSet presAssocID="{AF33E4E1-B290-4B97-BAEB-0445CFE17E23}" presName="iconRect" presStyleLbl="node1" presStyleIdx="3" presStyleCnt="5"/>
      <dgm:spPr>
        <a:blipFill>
          <a:blip xmlns:r="http://schemas.openxmlformats.org/officeDocument/2006/relationships" r:embed="rId8">
            <a:extLs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Run with solid fill"/>
        </a:ext>
      </dgm:extLst>
    </dgm:pt>
    <dgm:pt modelId="{A7DD4538-42D4-454E-A5F8-390C77DDE6A0}" type="pres">
      <dgm:prSet presAssocID="{AF33E4E1-B290-4B97-BAEB-0445CFE17E23}" presName="spaceRect" presStyleCnt="0"/>
      <dgm:spPr/>
    </dgm:pt>
    <dgm:pt modelId="{0E5FBF67-8D78-40F0-B5C9-6DA3FDAB0330}" type="pres">
      <dgm:prSet presAssocID="{AF33E4E1-B290-4B97-BAEB-0445CFE17E23}" presName="textRect" presStyleLbl="revTx" presStyleIdx="3" presStyleCnt="5">
        <dgm:presLayoutVars>
          <dgm:chMax val="1"/>
          <dgm:chPref val="1"/>
        </dgm:presLayoutVars>
      </dgm:prSet>
      <dgm:spPr/>
    </dgm:pt>
    <dgm:pt modelId="{C91BE41C-BA49-4428-81B1-9F135015CDAC}" type="pres">
      <dgm:prSet presAssocID="{0B4D841A-C645-4FA0-8282-0EC0A2383838}" presName="sibTrans" presStyleCnt="0"/>
      <dgm:spPr/>
    </dgm:pt>
    <dgm:pt modelId="{E48B75BD-61D5-469A-84A6-B0C8FCA01245}" type="pres">
      <dgm:prSet presAssocID="{CA3F501C-9490-4CE9-9A03-2726A633FDFC}" presName="compNode" presStyleCnt="0"/>
      <dgm:spPr/>
    </dgm:pt>
    <dgm:pt modelId="{DE2250F8-6DDA-499A-BDB4-20AA6EE97015}" type="pres">
      <dgm:prSet presAssocID="{CA3F501C-9490-4CE9-9A03-2726A633FDFC}" presName="iconBgRect" presStyleLbl="bgShp" presStyleIdx="4" presStyleCnt="5"/>
      <dgm:spPr/>
    </dgm:pt>
    <dgm:pt modelId="{02F2B9D3-1536-4398-AA5F-DB0FBCB2E911}" type="pres">
      <dgm:prSet presAssocID="{CA3F501C-9490-4CE9-9A03-2726A633FDFC}" presName="iconRect" presStyleLbl="node1" presStyleIdx="4" presStyleCnt="5"/>
      <dgm:spPr>
        <a:blipFill>
          <a:blip xmlns:r="http://schemas.openxmlformats.org/officeDocument/2006/relationships" r:embed="rId10">
            <a:extLs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Eye with solid fill"/>
        </a:ext>
      </dgm:extLst>
    </dgm:pt>
    <dgm:pt modelId="{E2DD26AD-73C7-4603-9FC9-442502757282}" type="pres">
      <dgm:prSet presAssocID="{CA3F501C-9490-4CE9-9A03-2726A633FDFC}" presName="spaceRect" presStyleCnt="0"/>
      <dgm:spPr/>
    </dgm:pt>
    <dgm:pt modelId="{440BD725-F659-4E45-BF1F-BA51687286D6}" type="pres">
      <dgm:prSet presAssocID="{CA3F501C-9490-4CE9-9A03-2726A633FDFC}" presName="textRect" presStyleLbl="revTx" presStyleIdx="4" presStyleCnt="5">
        <dgm:presLayoutVars>
          <dgm:chMax val="1"/>
          <dgm:chPref val="1"/>
        </dgm:presLayoutVars>
      </dgm:prSet>
      <dgm:spPr/>
    </dgm:pt>
  </dgm:ptLst>
  <dgm:cxnLst>
    <dgm:cxn modelId="{6FB46119-B49C-49A5-88B8-585AA306E237}" srcId="{6AEBA227-A354-4D74-BE3D-4EE7FF4F6F79}" destId="{559B47E1-2A39-4F6F-B0FE-AAE3CC417963}" srcOrd="2" destOrd="0" parTransId="{A9E6A1A7-E2BE-4B8D-A171-BDB5D70B7CA3}" sibTransId="{82180F8C-88ED-45F0-B299-561B021A1B90}"/>
    <dgm:cxn modelId="{1BD00324-F3C9-44F6-A77C-C6DC87B84311}" srcId="{6AEBA227-A354-4D74-BE3D-4EE7FF4F6F79}" destId="{AF33E4E1-B290-4B97-BAEB-0445CFE17E23}" srcOrd="3" destOrd="0" parTransId="{41B2CBB4-74F1-4E2D-8DC1-B18887C4319E}" sibTransId="{0B4D841A-C645-4FA0-8282-0EC0A2383838}"/>
    <dgm:cxn modelId="{E0C5D72E-0692-4DF8-9380-D9D88B23B55B}" srcId="{6AEBA227-A354-4D74-BE3D-4EE7FF4F6F79}" destId="{DE196DB4-6814-4860-95D3-19B4B21D07BA}" srcOrd="0" destOrd="0" parTransId="{0E51C9F3-3F48-46ED-B96F-250A8753C490}" sibTransId="{4120EA01-C562-4140-92AC-3A82733D5ED1}"/>
    <dgm:cxn modelId="{E2182876-3CF3-4474-98BA-74655138CFB9}" srcId="{6AEBA227-A354-4D74-BE3D-4EE7FF4F6F79}" destId="{CA3F501C-9490-4CE9-9A03-2726A633FDFC}" srcOrd="4" destOrd="0" parTransId="{95B23438-4D56-4550-A5D1-8B42062C4154}" sibTransId="{FDDD2A14-CA92-4959-82B1-6E7428E168DA}"/>
    <dgm:cxn modelId="{78AEEA7D-7720-443D-AD89-C91D38600907}" type="presOf" srcId="{559B47E1-2A39-4F6F-B0FE-AAE3CC417963}" destId="{80018368-F3A4-4721-8CA6-CBCD6E5F2C19}" srcOrd="0" destOrd="0" presId="urn:microsoft.com/office/officeart/2018/5/layout/IconCircleLabelList"/>
    <dgm:cxn modelId="{6AAEFCA2-6E49-4356-8990-0902AF75AD78}" type="presOf" srcId="{B6ADF771-C48B-47B9-9209-8486AE4ABB21}" destId="{23443964-070F-4454-A0D9-738107FD92E6}" srcOrd="0" destOrd="0" presId="urn:microsoft.com/office/officeart/2018/5/layout/IconCircleLabelList"/>
    <dgm:cxn modelId="{F8057CAC-D162-4B43-9013-7AE82928A237}" type="presOf" srcId="{CA3F501C-9490-4CE9-9A03-2726A633FDFC}" destId="{440BD725-F659-4E45-BF1F-BA51687286D6}" srcOrd="0" destOrd="0" presId="urn:microsoft.com/office/officeart/2018/5/layout/IconCircleLabelList"/>
    <dgm:cxn modelId="{C364D3BC-17F3-4FC0-A947-A9A9BD7D5C39}" type="presOf" srcId="{DE196DB4-6814-4860-95D3-19B4B21D07BA}" destId="{754DC8E6-03A0-49AF-8166-F0648AB0179E}" srcOrd="0" destOrd="0" presId="urn:microsoft.com/office/officeart/2018/5/layout/IconCircleLabelList"/>
    <dgm:cxn modelId="{3575C8BF-FAE6-474B-BDA5-AAE545CE9C72}" type="presOf" srcId="{AF33E4E1-B290-4B97-BAEB-0445CFE17E23}" destId="{0E5FBF67-8D78-40F0-B5C9-6DA3FDAB0330}" srcOrd="0" destOrd="0" presId="urn:microsoft.com/office/officeart/2018/5/layout/IconCircleLabelList"/>
    <dgm:cxn modelId="{0E6B66C1-A086-40CB-B4FF-FCFDC6E389B3}" srcId="{6AEBA227-A354-4D74-BE3D-4EE7FF4F6F79}" destId="{B6ADF771-C48B-47B9-9209-8486AE4ABB21}" srcOrd="1" destOrd="0" parTransId="{1384E679-50FB-4B41-A2B1-FBF62BB4F37E}" sibTransId="{BDD3A809-BDD3-4D38-9340-62DEB8D6400F}"/>
    <dgm:cxn modelId="{E4BA56E9-79D5-482F-A33A-434D60F23DCF}" type="presOf" srcId="{6AEBA227-A354-4D74-BE3D-4EE7FF4F6F79}" destId="{09ED6587-FF81-4650-83F2-AAEDB7B6100E}" srcOrd="0" destOrd="0" presId="urn:microsoft.com/office/officeart/2018/5/layout/IconCircleLabelList"/>
    <dgm:cxn modelId="{F4E0BE92-33B6-4351-951C-C411625C67F0}" type="presParOf" srcId="{09ED6587-FF81-4650-83F2-AAEDB7B6100E}" destId="{11489372-1C0F-412D-B961-96240F10DC20}" srcOrd="0" destOrd="0" presId="urn:microsoft.com/office/officeart/2018/5/layout/IconCircleLabelList"/>
    <dgm:cxn modelId="{93705730-6EC0-4605-A946-571A52420CF8}" type="presParOf" srcId="{11489372-1C0F-412D-B961-96240F10DC20}" destId="{81AF3EC0-1989-4AAA-B83F-AA0A9322FAEB}" srcOrd="0" destOrd="0" presId="urn:microsoft.com/office/officeart/2018/5/layout/IconCircleLabelList"/>
    <dgm:cxn modelId="{37BFAA74-1E0E-467B-A9B5-220F5526F0AB}" type="presParOf" srcId="{11489372-1C0F-412D-B961-96240F10DC20}" destId="{D5B87615-6EF7-48E5-8912-D8235C7849CC}" srcOrd="1" destOrd="0" presId="urn:microsoft.com/office/officeart/2018/5/layout/IconCircleLabelList"/>
    <dgm:cxn modelId="{4A0B446E-1C87-421B-BE3A-F44A96F01CCD}" type="presParOf" srcId="{11489372-1C0F-412D-B961-96240F10DC20}" destId="{F5009E94-4439-4CD7-8D08-302F04DF33F8}" srcOrd="2" destOrd="0" presId="urn:microsoft.com/office/officeart/2018/5/layout/IconCircleLabelList"/>
    <dgm:cxn modelId="{A9D9751A-964A-4677-AC5E-F92F7E3F8124}" type="presParOf" srcId="{11489372-1C0F-412D-B961-96240F10DC20}" destId="{754DC8E6-03A0-49AF-8166-F0648AB0179E}" srcOrd="3" destOrd="0" presId="urn:microsoft.com/office/officeart/2018/5/layout/IconCircleLabelList"/>
    <dgm:cxn modelId="{DC6F3885-E1B9-4EB8-950D-607AC0608E73}" type="presParOf" srcId="{09ED6587-FF81-4650-83F2-AAEDB7B6100E}" destId="{1CB8C8F4-3399-4017-ACF2-3FB8906089AD}" srcOrd="1" destOrd="0" presId="urn:microsoft.com/office/officeart/2018/5/layout/IconCircleLabelList"/>
    <dgm:cxn modelId="{E6A056FD-8412-461B-877A-3C572517A69F}" type="presParOf" srcId="{09ED6587-FF81-4650-83F2-AAEDB7B6100E}" destId="{F1EEAD7F-30AE-4C11-948B-F0BC69BCF338}" srcOrd="2" destOrd="0" presId="urn:microsoft.com/office/officeart/2018/5/layout/IconCircleLabelList"/>
    <dgm:cxn modelId="{A7F00086-F0AC-41A6-8612-B8FE0FD0F621}" type="presParOf" srcId="{F1EEAD7F-30AE-4C11-948B-F0BC69BCF338}" destId="{B625BF7F-AF41-4C56-93CD-7178B352F486}" srcOrd="0" destOrd="0" presId="urn:microsoft.com/office/officeart/2018/5/layout/IconCircleLabelList"/>
    <dgm:cxn modelId="{F2AE1C47-2A69-493C-A492-8752DF9D8A40}" type="presParOf" srcId="{F1EEAD7F-30AE-4C11-948B-F0BC69BCF338}" destId="{9401FCCA-EB2B-4AE4-B6EE-BB729DE10DAA}" srcOrd="1" destOrd="0" presId="urn:microsoft.com/office/officeart/2018/5/layout/IconCircleLabelList"/>
    <dgm:cxn modelId="{40216C87-D176-4071-8BCD-E441300D5166}" type="presParOf" srcId="{F1EEAD7F-30AE-4C11-948B-F0BC69BCF338}" destId="{7C7B9C91-BA9E-4A15-A914-54952BABCD7E}" srcOrd="2" destOrd="0" presId="urn:microsoft.com/office/officeart/2018/5/layout/IconCircleLabelList"/>
    <dgm:cxn modelId="{E64E583B-AC32-4072-9371-EFE1C622534B}" type="presParOf" srcId="{F1EEAD7F-30AE-4C11-948B-F0BC69BCF338}" destId="{23443964-070F-4454-A0D9-738107FD92E6}" srcOrd="3" destOrd="0" presId="urn:microsoft.com/office/officeart/2018/5/layout/IconCircleLabelList"/>
    <dgm:cxn modelId="{B2DBC8C8-1109-4BD3-B4B3-FED61453F494}" type="presParOf" srcId="{09ED6587-FF81-4650-83F2-AAEDB7B6100E}" destId="{F512E696-828F-4D31-A556-18FD41419D60}" srcOrd="3" destOrd="0" presId="urn:microsoft.com/office/officeart/2018/5/layout/IconCircleLabelList"/>
    <dgm:cxn modelId="{8E7A4423-7A4D-43A3-BD40-0CDC8B8DD84B}" type="presParOf" srcId="{09ED6587-FF81-4650-83F2-AAEDB7B6100E}" destId="{1D85BA4D-1BF5-41C6-9FA2-A29A0995F60D}" srcOrd="4" destOrd="0" presId="urn:microsoft.com/office/officeart/2018/5/layout/IconCircleLabelList"/>
    <dgm:cxn modelId="{4864350E-E4B1-46EF-9DD3-7BED435B4957}" type="presParOf" srcId="{1D85BA4D-1BF5-41C6-9FA2-A29A0995F60D}" destId="{1135157D-D66B-40F9-BC88-849E088991E2}" srcOrd="0" destOrd="0" presId="urn:microsoft.com/office/officeart/2018/5/layout/IconCircleLabelList"/>
    <dgm:cxn modelId="{BC3462BB-4F10-4D1A-8FED-1FBCAD7FC51A}" type="presParOf" srcId="{1D85BA4D-1BF5-41C6-9FA2-A29A0995F60D}" destId="{022FBC88-60E6-4303-AF3E-D2B3B88A22AE}" srcOrd="1" destOrd="0" presId="urn:microsoft.com/office/officeart/2018/5/layout/IconCircleLabelList"/>
    <dgm:cxn modelId="{054C56E2-6249-4997-B26E-CD958C10CE86}" type="presParOf" srcId="{1D85BA4D-1BF5-41C6-9FA2-A29A0995F60D}" destId="{25FAF633-5207-4D94-B62A-2E95C3391EA9}" srcOrd="2" destOrd="0" presId="urn:microsoft.com/office/officeart/2018/5/layout/IconCircleLabelList"/>
    <dgm:cxn modelId="{2AA7A923-BE04-441F-9194-6723C971186C}" type="presParOf" srcId="{1D85BA4D-1BF5-41C6-9FA2-A29A0995F60D}" destId="{80018368-F3A4-4721-8CA6-CBCD6E5F2C19}" srcOrd="3" destOrd="0" presId="urn:microsoft.com/office/officeart/2018/5/layout/IconCircleLabelList"/>
    <dgm:cxn modelId="{C2CD5EEC-7F82-46D4-A03F-33B516B7E74B}" type="presParOf" srcId="{09ED6587-FF81-4650-83F2-AAEDB7B6100E}" destId="{8732D7BF-FDED-4776-8125-E13FAC00D217}" srcOrd="5" destOrd="0" presId="urn:microsoft.com/office/officeart/2018/5/layout/IconCircleLabelList"/>
    <dgm:cxn modelId="{39B921D6-21CB-48E8-852E-60E649A6C5DF}" type="presParOf" srcId="{09ED6587-FF81-4650-83F2-AAEDB7B6100E}" destId="{F1AA0E56-BDDE-4FC6-A88C-5770173E5402}" srcOrd="6" destOrd="0" presId="urn:microsoft.com/office/officeart/2018/5/layout/IconCircleLabelList"/>
    <dgm:cxn modelId="{54CE4985-BEA3-4DD2-AB67-B44B003AAAAF}" type="presParOf" srcId="{F1AA0E56-BDDE-4FC6-A88C-5770173E5402}" destId="{F1A84FBD-DDFF-44E1-9BAD-4E375AB39216}" srcOrd="0" destOrd="0" presId="urn:microsoft.com/office/officeart/2018/5/layout/IconCircleLabelList"/>
    <dgm:cxn modelId="{ED20B2F9-DE73-4989-89CF-4BACFC750C65}" type="presParOf" srcId="{F1AA0E56-BDDE-4FC6-A88C-5770173E5402}" destId="{7927F8CD-B2C5-4628-83DC-59B759299149}" srcOrd="1" destOrd="0" presId="urn:microsoft.com/office/officeart/2018/5/layout/IconCircleLabelList"/>
    <dgm:cxn modelId="{EA7EB016-27EB-4E67-B06B-95180561D8F3}" type="presParOf" srcId="{F1AA0E56-BDDE-4FC6-A88C-5770173E5402}" destId="{A7DD4538-42D4-454E-A5F8-390C77DDE6A0}" srcOrd="2" destOrd="0" presId="urn:microsoft.com/office/officeart/2018/5/layout/IconCircleLabelList"/>
    <dgm:cxn modelId="{20E7066D-267E-4946-801E-71679D0C8759}" type="presParOf" srcId="{F1AA0E56-BDDE-4FC6-A88C-5770173E5402}" destId="{0E5FBF67-8D78-40F0-B5C9-6DA3FDAB0330}" srcOrd="3" destOrd="0" presId="urn:microsoft.com/office/officeart/2018/5/layout/IconCircleLabelList"/>
    <dgm:cxn modelId="{73DB09BB-4A21-4214-8657-A702913BA10A}" type="presParOf" srcId="{09ED6587-FF81-4650-83F2-AAEDB7B6100E}" destId="{C91BE41C-BA49-4428-81B1-9F135015CDAC}" srcOrd="7" destOrd="0" presId="urn:microsoft.com/office/officeart/2018/5/layout/IconCircleLabelList"/>
    <dgm:cxn modelId="{C4D713EE-84A5-49A1-BF53-00FE2F7DE7D0}" type="presParOf" srcId="{09ED6587-FF81-4650-83F2-AAEDB7B6100E}" destId="{E48B75BD-61D5-469A-84A6-B0C8FCA01245}" srcOrd="8" destOrd="0" presId="urn:microsoft.com/office/officeart/2018/5/layout/IconCircleLabelList"/>
    <dgm:cxn modelId="{7F8F6342-35E3-4351-9AB6-5A88F5646A8C}" type="presParOf" srcId="{E48B75BD-61D5-469A-84A6-B0C8FCA01245}" destId="{DE2250F8-6DDA-499A-BDB4-20AA6EE97015}" srcOrd="0" destOrd="0" presId="urn:microsoft.com/office/officeart/2018/5/layout/IconCircleLabelList"/>
    <dgm:cxn modelId="{F9FC88C2-6623-4D3B-ABD7-1915AB61898B}" type="presParOf" srcId="{E48B75BD-61D5-469A-84A6-B0C8FCA01245}" destId="{02F2B9D3-1536-4398-AA5F-DB0FBCB2E911}" srcOrd="1" destOrd="0" presId="urn:microsoft.com/office/officeart/2018/5/layout/IconCircleLabelList"/>
    <dgm:cxn modelId="{AF5D5245-E295-46CF-AF41-670737AEE8C8}" type="presParOf" srcId="{E48B75BD-61D5-469A-84A6-B0C8FCA01245}" destId="{E2DD26AD-73C7-4603-9FC9-442502757282}" srcOrd="2" destOrd="0" presId="urn:microsoft.com/office/officeart/2018/5/layout/IconCircleLabelList"/>
    <dgm:cxn modelId="{5CE5A04C-2940-4DF0-AB1B-AE965D239DA6}" type="presParOf" srcId="{E48B75BD-61D5-469A-84A6-B0C8FCA01245}" destId="{440BD725-F659-4E45-BF1F-BA51687286D6}"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BA227-A354-4D74-BE3D-4EE7FF4F6F79}"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E196DB4-6814-4860-95D3-19B4B21D07BA}">
      <dgm:prSet/>
      <dgm:spPr/>
      <dgm:t>
        <a:bodyPr/>
        <a:lstStyle/>
        <a:p>
          <a:pPr rtl="0">
            <a:lnSpc>
              <a:spcPct val="100000"/>
            </a:lnSpc>
            <a:defRPr cap="all"/>
          </a:pPr>
          <a:r>
            <a:rPr lang="en-CA">
              <a:latin typeface="Calibri Light" panose="020F0302020204030204"/>
            </a:rPr>
            <a:t>Courte méditation</a:t>
          </a:r>
          <a:endParaRPr lang="en-US"/>
        </a:p>
      </dgm:t>
    </dgm:pt>
    <dgm:pt modelId="{0E51C9F3-3F48-46ED-B96F-250A8753C490}" type="parTrans" cxnId="{E0C5D72E-0692-4DF8-9380-D9D88B23B55B}">
      <dgm:prSet/>
      <dgm:spPr/>
      <dgm:t>
        <a:bodyPr/>
        <a:lstStyle/>
        <a:p>
          <a:endParaRPr lang="en-US"/>
        </a:p>
      </dgm:t>
    </dgm:pt>
    <dgm:pt modelId="{4120EA01-C562-4140-92AC-3A82733D5ED1}" type="sibTrans" cxnId="{E0C5D72E-0692-4DF8-9380-D9D88B23B55B}">
      <dgm:prSet/>
      <dgm:spPr/>
      <dgm:t>
        <a:bodyPr/>
        <a:lstStyle/>
        <a:p>
          <a:endParaRPr lang="en-US"/>
        </a:p>
      </dgm:t>
    </dgm:pt>
    <dgm:pt modelId="{B6ADF771-C48B-47B9-9209-8486AE4ABB21}">
      <dgm:prSet/>
      <dgm:spPr/>
      <dgm:t>
        <a:bodyPr/>
        <a:lstStyle/>
        <a:p>
          <a:pPr rtl="0">
            <a:lnSpc>
              <a:spcPct val="100000"/>
            </a:lnSpc>
            <a:defRPr cap="all"/>
          </a:pPr>
          <a:r>
            <a:rPr lang="en-CA">
              <a:latin typeface="Calibri Light" panose="020F0302020204030204"/>
            </a:rPr>
            <a:t>Écoute Active </a:t>
          </a:r>
          <a:endParaRPr lang="en-US"/>
        </a:p>
      </dgm:t>
    </dgm:pt>
    <dgm:pt modelId="{1384E679-50FB-4B41-A2B1-FBF62BB4F37E}" type="parTrans" cxnId="{0E6B66C1-A086-40CB-B4FF-FCFDC6E389B3}">
      <dgm:prSet/>
      <dgm:spPr/>
      <dgm:t>
        <a:bodyPr/>
        <a:lstStyle/>
        <a:p>
          <a:endParaRPr lang="en-US"/>
        </a:p>
      </dgm:t>
    </dgm:pt>
    <dgm:pt modelId="{BDD3A809-BDD3-4D38-9340-62DEB8D6400F}" type="sibTrans" cxnId="{0E6B66C1-A086-40CB-B4FF-FCFDC6E389B3}">
      <dgm:prSet/>
      <dgm:spPr/>
      <dgm:t>
        <a:bodyPr/>
        <a:lstStyle/>
        <a:p>
          <a:endParaRPr lang="en-US"/>
        </a:p>
      </dgm:t>
    </dgm:pt>
    <dgm:pt modelId="{559B47E1-2A39-4F6F-B0FE-AAE3CC417963}">
      <dgm:prSet phldr="0"/>
      <dgm:spPr/>
      <dgm:t>
        <a:bodyPr/>
        <a:lstStyle/>
        <a:p>
          <a:pPr rtl="0">
            <a:lnSpc>
              <a:spcPct val="100000"/>
            </a:lnSpc>
            <a:defRPr cap="all"/>
          </a:pPr>
          <a:r>
            <a:rPr lang="en-CA">
              <a:latin typeface="Calibri Light" panose="020F0302020204030204"/>
            </a:rPr>
            <a:t>Immersion pleine-conscience</a:t>
          </a:r>
          <a:endParaRPr lang="en-CA"/>
        </a:p>
      </dgm:t>
    </dgm:pt>
    <dgm:pt modelId="{A9E6A1A7-E2BE-4B8D-A171-BDB5D70B7CA3}" type="parTrans" cxnId="{6FB46119-B49C-49A5-88B8-585AA306E237}">
      <dgm:prSet/>
      <dgm:spPr/>
      <dgm:t>
        <a:bodyPr/>
        <a:lstStyle/>
        <a:p>
          <a:endParaRPr lang="en-US"/>
        </a:p>
      </dgm:t>
    </dgm:pt>
    <dgm:pt modelId="{82180F8C-88ED-45F0-B299-561B021A1B90}" type="sibTrans" cxnId="{6FB46119-B49C-49A5-88B8-585AA306E237}">
      <dgm:prSet/>
      <dgm:spPr/>
      <dgm:t>
        <a:bodyPr/>
        <a:lstStyle/>
        <a:p>
          <a:endParaRPr lang="en-US"/>
        </a:p>
      </dgm:t>
    </dgm:pt>
    <dgm:pt modelId="{AF33E4E1-B290-4B97-BAEB-0445CFE17E23}">
      <dgm:prSet phldr="0"/>
      <dgm:spPr/>
      <dgm:t>
        <a:bodyPr/>
        <a:lstStyle/>
        <a:p>
          <a:pPr rtl="0">
            <a:lnSpc>
              <a:spcPct val="100000"/>
            </a:lnSpc>
            <a:defRPr cap="all"/>
          </a:pPr>
          <a:r>
            <a:rPr lang="en-CA">
              <a:latin typeface="Calibri Light" panose="020F0302020204030204"/>
            </a:rPr>
            <a:t>Prendre le temps de </a:t>
          </a:r>
          <a:r>
            <a:rPr lang="en-CA" err="1">
              <a:latin typeface="Calibri Light" panose="020F0302020204030204"/>
            </a:rPr>
            <a:t>s'éloigner</a:t>
          </a:r>
          <a:r>
            <a:rPr lang="en-CA">
              <a:latin typeface="Calibri Light" panose="020F0302020204030204"/>
            </a:rPr>
            <a:t> de </a:t>
          </a:r>
          <a:r>
            <a:rPr lang="en-CA" err="1">
              <a:latin typeface="Calibri Light" panose="020F0302020204030204"/>
            </a:rPr>
            <a:t>notre</a:t>
          </a:r>
          <a:r>
            <a:rPr lang="en-CA">
              <a:latin typeface="Calibri Light" panose="020F0302020204030204"/>
            </a:rPr>
            <a:t> bureau</a:t>
          </a:r>
          <a:endParaRPr lang="en-CA"/>
        </a:p>
      </dgm:t>
    </dgm:pt>
    <dgm:pt modelId="{41B2CBB4-74F1-4E2D-8DC1-B18887C4319E}" type="parTrans" cxnId="{1BD00324-F3C9-44F6-A77C-C6DC87B84311}">
      <dgm:prSet/>
      <dgm:spPr/>
      <dgm:t>
        <a:bodyPr/>
        <a:lstStyle/>
        <a:p>
          <a:endParaRPr lang="en-US"/>
        </a:p>
      </dgm:t>
    </dgm:pt>
    <dgm:pt modelId="{0B4D841A-C645-4FA0-8282-0EC0A2383838}" type="sibTrans" cxnId="{1BD00324-F3C9-44F6-A77C-C6DC87B84311}">
      <dgm:prSet/>
      <dgm:spPr/>
      <dgm:t>
        <a:bodyPr/>
        <a:lstStyle/>
        <a:p>
          <a:endParaRPr lang="en-US"/>
        </a:p>
      </dgm:t>
    </dgm:pt>
    <dgm:pt modelId="{CA3F501C-9490-4CE9-9A03-2726A633FDFC}">
      <dgm:prSet/>
      <dgm:spPr/>
      <dgm:t>
        <a:bodyPr/>
        <a:lstStyle/>
        <a:p>
          <a:pPr rtl="0">
            <a:lnSpc>
              <a:spcPct val="100000"/>
            </a:lnSpc>
            <a:defRPr cap="all"/>
          </a:pPr>
          <a:r>
            <a:rPr lang="en-CA" err="1">
              <a:latin typeface="Calibri Light" panose="020F0302020204030204"/>
            </a:rPr>
            <a:t>Trouver</a:t>
          </a:r>
          <a:r>
            <a:rPr lang="en-CA">
              <a:latin typeface="Calibri Light" panose="020F0302020204030204"/>
            </a:rPr>
            <a:t> la page  </a:t>
          </a:r>
          <a:r>
            <a:rPr lang="en-CA" u="sng">
              <a:solidFill>
                <a:schemeClr val="accent5"/>
              </a:solidFill>
              <a:latin typeface="Calibri Light" panose="020F0302020204030204"/>
            </a:rPr>
            <a:t>Leadership de changement pleine-conscience </a:t>
          </a:r>
          <a:r>
            <a:rPr lang="en-CA">
              <a:latin typeface="Calibri Light" panose="020F0302020204030204"/>
            </a:rPr>
            <a:t>sur GC </a:t>
          </a:r>
          <a:r>
            <a:rPr lang="en-CA" err="1">
              <a:latin typeface="Calibri Light" panose="020F0302020204030204"/>
            </a:rPr>
            <a:t>Échange</a:t>
          </a:r>
          <a:endParaRPr lang="en-CA"/>
        </a:p>
      </dgm:t>
    </dgm:pt>
    <dgm:pt modelId="{95B23438-4D56-4550-A5D1-8B42062C4154}" type="parTrans" cxnId="{E2182876-3CF3-4474-98BA-74655138CFB9}">
      <dgm:prSet/>
      <dgm:spPr/>
      <dgm:t>
        <a:bodyPr/>
        <a:lstStyle/>
        <a:p>
          <a:endParaRPr lang="en-US"/>
        </a:p>
      </dgm:t>
    </dgm:pt>
    <dgm:pt modelId="{FDDD2A14-CA92-4959-82B1-6E7428E168DA}" type="sibTrans" cxnId="{E2182876-3CF3-4474-98BA-74655138CFB9}">
      <dgm:prSet/>
      <dgm:spPr/>
      <dgm:t>
        <a:bodyPr/>
        <a:lstStyle/>
        <a:p>
          <a:endParaRPr lang="en-US"/>
        </a:p>
      </dgm:t>
    </dgm:pt>
    <dgm:pt modelId="{09ED6587-FF81-4650-83F2-AAEDB7B6100E}" type="pres">
      <dgm:prSet presAssocID="{6AEBA227-A354-4D74-BE3D-4EE7FF4F6F79}" presName="root" presStyleCnt="0">
        <dgm:presLayoutVars>
          <dgm:dir/>
          <dgm:resizeHandles val="exact"/>
        </dgm:presLayoutVars>
      </dgm:prSet>
      <dgm:spPr/>
    </dgm:pt>
    <dgm:pt modelId="{11489372-1C0F-412D-B961-96240F10DC20}" type="pres">
      <dgm:prSet presAssocID="{DE196DB4-6814-4860-95D3-19B4B21D07BA}" presName="compNode" presStyleCnt="0"/>
      <dgm:spPr/>
    </dgm:pt>
    <dgm:pt modelId="{81AF3EC0-1989-4AAA-B83F-AA0A9322FAEB}" type="pres">
      <dgm:prSet presAssocID="{DE196DB4-6814-4860-95D3-19B4B21D07BA}" presName="iconBgRect" presStyleLbl="bgShp" presStyleIdx="0" presStyleCnt="5"/>
      <dgm:spPr/>
    </dgm:pt>
    <dgm:pt modelId="{D5B87615-6EF7-48E5-8912-D8235C7849CC}" type="pres">
      <dgm:prSet presAssocID="{DE196DB4-6814-4860-95D3-19B4B21D07B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F5009E94-4439-4CD7-8D08-302F04DF33F8}" type="pres">
      <dgm:prSet presAssocID="{DE196DB4-6814-4860-95D3-19B4B21D07BA}" presName="spaceRect" presStyleCnt="0"/>
      <dgm:spPr/>
    </dgm:pt>
    <dgm:pt modelId="{754DC8E6-03A0-49AF-8166-F0648AB0179E}" type="pres">
      <dgm:prSet presAssocID="{DE196DB4-6814-4860-95D3-19B4B21D07BA}" presName="textRect" presStyleLbl="revTx" presStyleIdx="0" presStyleCnt="5">
        <dgm:presLayoutVars>
          <dgm:chMax val="1"/>
          <dgm:chPref val="1"/>
        </dgm:presLayoutVars>
      </dgm:prSet>
      <dgm:spPr/>
    </dgm:pt>
    <dgm:pt modelId="{1CB8C8F4-3399-4017-ACF2-3FB8906089AD}" type="pres">
      <dgm:prSet presAssocID="{4120EA01-C562-4140-92AC-3A82733D5ED1}" presName="sibTrans" presStyleCnt="0"/>
      <dgm:spPr/>
    </dgm:pt>
    <dgm:pt modelId="{F1EEAD7F-30AE-4C11-948B-F0BC69BCF338}" type="pres">
      <dgm:prSet presAssocID="{B6ADF771-C48B-47B9-9209-8486AE4ABB21}" presName="compNode" presStyleCnt="0"/>
      <dgm:spPr/>
    </dgm:pt>
    <dgm:pt modelId="{B625BF7F-AF41-4C56-93CD-7178B352F486}" type="pres">
      <dgm:prSet presAssocID="{B6ADF771-C48B-47B9-9209-8486AE4ABB21}" presName="iconBgRect" presStyleLbl="bgShp" presStyleIdx="1" presStyleCnt="5"/>
      <dgm:spPr/>
    </dgm:pt>
    <dgm:pt modelId="{9401FCCA-EB2B-4AE4-B6EE-BB729DE10DAA}" type="pres">
      <dgm:prSet presAssocID="{B6ADF771-C48B-47B9-9209-8486AE4ABB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phones"/>
        </a:ext>
      </dgm:extLst>
    </dgm:pt>
    <dgm:pt modelId="{7C7B9C91-BA9E-4A15-A914-54952BABCD7E}" type="pres">
      <dgm:prSet presAssocID="{B6ADF771-C48B-47B9-9209-8486AE4ABB21}" presName="spaceRect" presStyleCnt="0"/>
      <dgm:spPr/>
    </dgm:pt>
    <dgm:pt modelId="{23443964-070F-4454-A0D9-738107FD92E6}" type="pres">
      <dgm:prSet presAssocID="{B6ADF771-C48B-47B9-9209-8486AE4ABB21}" presName="textRect" presStyleLbl="revTx" presStyleIdx="1" presStyleCnt="5">
        <dgm:presLayoutVars>
          <dgm:chMax val="1"/>
          <dgm:chPref val="1"/>
        </dgm:presLayoutVars>
      </dgm:prSet>
      <dgm:spPr/>
    </dgm:pt>
    <dgm:pt modelId="{F512E696-828F-4D31-A556-18FD41419D60}" type="pres">
      <dgm:prSet presAssocID="{BDD3A809-BDD3-4D38-9340-62DEB8D6400F}" presName="sibTrans" presStyleCnt="0"/>
      <dgm:spPr/>
    </dgm:pt>
    <dgm:pt modelId="{1D85BA4D-1BF5-41C6-9FA2-A29A0995F60D}" type="pres">
      <dgm:prSet presAssocID="{559B47E1-2A39-4F6F-B0FE-AAE3CC417963}" presName="compNode" presStyleCnt="0"/>
      <dgm:spPr/>
    </dgm:pt>
    <dgm:pt modelId="{1135157D-D66B-40F9-BC88-849E088991E2}" type="pres">
      <dgm:prSet presAssocID="{559B47E1-2A39-4F6F-B0FE-AAE3CC417963}" presName="iconBgRect" presStyleLbl="bgShp" presStyleIdx="2" presStyleCnt="5"/>
      <dgm:spPr/>
    </dgm:pt>
    <dgm:pt modelId="{022FBC88-60E6-4303-AF3E-D2B3B88A22AE}" type="pres">
      <dgm:prSet presAssocID="{559B47E1-2A39-4F6F-B0FE-AAE3CC41796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25FAF633-5207-4D94-B62A-2E95C3391EA9}" type="pres">
      <dgm:prSet presAssocID="{559B47E1-2A39-4F6F-B0FE-AAE3CC417963}" presName="spaceRect" presStyleCnt="0"/>
      <dgm:spPr/>
    </dgm:pt>
    <dgm:pt modelId="{80018368-F3A4-4721-8CA6-CBCD6E5F2C19}" type="pres">
      <dgm:prSet presAssocID="{559B47E1-2A39-4F6F-B0FE-AAE3CC417963}" presName="textRect" presStyleLbl="revTx" presStyleIdx="2" presStyleCnt="5">
        <dgm:presLayoutVars>
          <dgm:chMax val="1"/>
          <dgm:chPref val="1"/>
        </dgm:presLayoutVars>
      </dgm:prSet>
      <dgm:spPr/>
    </dgm:pt>
    <dgm:pt modelId="{8732D7BF-FDED-4776-8125-E13FAC00D217}" type="pres">
      <dgm:prSet presAssocID="{82180F8C-88ED-45F0-B299-561B021A1B90}" presName="sibTrans" presStyleCnt="0"/>
      <dgm:spPr/>
    </dgm:pt>
    <dgm:pt modelId="{F1AA0E56-BDDE-4FC6-A88C-5770173E5402}" type="pres">
      <dgm:prSet presAssocID="{AF33E4E1-B290-4B97-BAEB-0445CFE17E23}" presName="compNode" presStyleCnt="0"/>
      <dgm:spPr/>
    </dgm:pt>
    <dgm:pt modelId="{F1A84FBD-DDFF-44E1-9BAD-4E375AB39216}" type="pres">
      <dgm:prSet presAssocID="{AF33E4E1-B290-4B97-BAEB-0445CFE17E23}" presName="iconBgRect" presStyleLbl="bgShp" presStyleIdx="3" presStyleCnt="5"/>
      <dgm:spPr/>
    </dgm:pt>
    <dgm:pt modelId="{7927F8CD-B2C5-4628-83DC-59B759299149}" type="pres">
      <dgm:prSet presAssocID="{AF33E4E1-B290-4B97-BAEB-0445CFE17E23}"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un with solid fill"/>
        </a:ext>
      </dgm:extLst>
    </dgm:pt>
    <dgm:pt modelId="{A7DD4538-42D4-454E-A5F8-390C77DDE6A0}" type="pres">
      <dgm:prSet presAssocID="{AF33E4E1-B290-4B97-BAEB-0445CFE17E23}" presName="spaceRect" presStyleCnt="0"/>
      <dgm:spPr/>
    </dgm:pt>
    <dgm:pt modelId="{0E5FBF67-8D78-40F0-B5C9-6DA3FDAB0330}" type="pres">
      <dgm:prSet presAssocID="{AF33E4E1-B290-4B97-BAEB-0445CFE17E23}" presName="textRect" presStyleLbl="revTx" presStyleIdx="3" presStyleCnt="5">
        <dgm:presLayoutVars>
          <dgm:chMax val="1"/>
          <dgm:chPref val="1"/>
        </dgm:presLayoutVars>
      </dgm:prSet>
      <dgm:spPr/>
    </dgm:pt>
    <dgm:pt modelId="{C91BE41C-BA49-4428-81B1-9F135015CDAC}" type="pres">
      <dgm:prSet presAssocID="{0B4D841A-C645-4FA0-8282-0EC0A2383838}" presName="sibTrans" presStyleCnt="0"/>
      <dgm:spPr/>
    </dgm:pt>
    <dgm:pt modelId="{E48B75BD-61D5-469A-84A6-B0C8FCA01245}" type="pres">
      <dgm:prSet presAssocID="{CA3F501C-9490-4CE9-9A03-2726A633FDFC}" presName="compNode" presStyleCnt="0"/>
      <dgm:spPr/>
    </dgm:pt>
    <dgm:pt modelId="{DE2250F8-6DDA-499A-BDB4-20AA6EE97015}" type="pres">
      <dgm:prSet presAssocID="{CA3F501C-9490-4CE9-9A03-2726A633FDFC}" presName="iconBgRect" presStyleLbl="bgShp" presStyleIdx="4" presStyleCnt="5"/>
      <dgm:spPr/>
    </dgm:pt>
    <dgm:pt modelId="{02F2B9D3-1536-4398-AA5F-DB0FBCB2E911}" type="pres">
      <dgm:prSet presAssocID="{CA3F501C-9490-4CE9-9A03-2726A633FDFC}"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ye with solid fill"/>
        </a:ext>
      </dgm:extLst>
    </dgm:pt>
    <dgm:pt modelId="{E2DD26AD-73C7-4603-9FC9-442502757282}" type="pres">
      <dgm:prSet presAssocID="{CA3F501C-9490-4CE9-9A03-2726A633FDFC}" presName="spaceRect" presStyleCnt="0"/>
      <dgm:spPr/>
    </dgm:pt>
    <dgm:pt modelId="{440BD725-F659-4E45-BF1F-BA51687286D6}" type="pres">
      <dgm:prSet presAssocID="{CA3F501C-9490-4CE9-9A03-2726A633FDFC}" presName="textRect" presStyleLbl="revTx" presStyleIdx="4" presStyleCnt="5">
        <dgm:presLayoutVars>
          <dgm:chMax val="1"/>
          <dgm:chPref val="1"/>
        </dgm:presLayoutVars>
      </dgm:prSet>
      <dgm:spPr/>
    </dgm:pt>
  </dgm:ptLst>
  <dgm:cxnLst>
    <dgm:cxn modelId="{6FB46119-B49C-49A5-88B8-585AA306E237}" srcId="{6AEBA227-A354-4D74-BE3D-4EE7FF4F6F79}" destId="{559B47E1-2A39-4F6F-B0FE-AAE3CC417963}" srcOrd="2" destOrd="0" parTransId="{A9E6A1A7-E2BE-4B8D-A171-BDB5D70B7CA3}" sibTransId="{82180F8C-88ED-45F0-B299-561B021A1B90}"/>
    <dgm:cxn modelId="{1BD00324-F3C9-44F6-A77C-C6DC87B84311}" srcId="{6AEBA227-A354-4D74-BE3D-4EE7FF4F6F79}" destId="{AF33E4E1-B290-4B97-BAEB-0445CFE17E23}" srcOrd="3" destOrd="0" parTransId="{41B2CBB4-74F1-4E2D-8DC1-B18887C4319E}" sibTransId="{0B4D841A-C645-4FA0-8282-0EC0A2383838}"/>
    <dgm:cxn modelId="{E0C5D72E-0692-4DF8-9380-D9D88B23B55B}" srcId="{6AEBA227-A354-4D74-BE3D-4EE7FF4F6F79}" destId="{DE196DB4-6814-4860-95D3-19B4B21D07BA}" srcOrd="0" destOrd="0" parTransId="{0E51C9F3-3F48-46ED-B96F-250A8753C490}" sibTransId="{4120EA01-C562-4140-92AC-3A82733D5ED1}"/>
    <dgm:cxn modelId="{E2182876-3CF3-4474-98BA-74655138CFB9}" srcId="{6AEBA227-A354-4D74-BE3D-4EE7FF4F6F79}" destId="{CA3F501C-9490-4CE9-9A03-2726A633FDFC}" srcOrd="4" destOrd="0" parTransId="{95B23438-4D56-4550-A5D1-8B42062C4154}" sibTransId="{FDDD2A14-CA92-4959-82B1-6E7428E168DA}"/>
    <dgm:cxn modelId="{78AEEA7D-7720-443D-AD89-C91D38600907}" type="presOf" srcId="{559B47E1-2A39-4F6F-B0FE-AAE3CC417963}" destId="{80018368-F3A4-4721-8CA6-CBCD6E5F2C19}" srcOrd="0" destOrd="0" presId="urn:microsoft.com/office/officeart/2018/5/layout/IconCircleLabelList"/>
    <dgm:cxn modelId="{6AAEFCA2-6E49-4356-8990-0902AF75AD78}" type="presOf" srcId="{B6ADF771-C48B-47B9-9209-8486AE4ABB21}" destId="{23443964-070F-4454-A0D9-738107FD92E6}" srcOrd="0" destOrd="0" presId="urn:microsoft.com/office/officeart/2018/5/layout/IconCircleLabelList"/>
    <dgm:cxn modelId="{F8057CAC-D162-4B43-9013-7AE82928A237}" type="presOf" srcId="{CA3F501C-9490-4CE9-9A03-2726A633FDFC}" destId="{440BD725-F659-4E45-BF1F-BA51687286D6}" srcOrd="0" destOrd="0" presId="urn:microsoft.com/office/officeart/2018/5/layout/IconCircleLabelList"/>
    <dgm:cxn modelId="{C364D3BC-17F3-4FC0-A947-A9A9BD7D5C39}" type="presOf" srcId="{DE196DB4-6814-4860-95D3-19B4B21D07BA}" destId="{754DC8E6-03A0-49AF-8166-F0648AB0179E}" srcOrd="0" destOrd="0" presId="urn:microsoft.com/office/officeart/2018/5/layout/IconCircleLabelList"/>
    <dgm:cxn modelId="{3575C8BF-FAE6-474B-BDA5-AAE545CE9C72}" type="presOf" srcId="{AF33E4E1-B290-4B97-BAEB-0445CFE17E23}" destId="{0E5FBF67-8D78-40F0-B5C9-6DA3FDAB0330}" srcOrd="0" destOrd="0" presId="urn:microsoft.com/office/officeart/2018/5/layout/IconCircleLabelList"/>
    <dgm:cxn modelId="{0E6B66C1-A086-40CB-B4FF-FCFDC6E389B3}" srcId="{6AEBA227-A354-4D74-BE3D-4EE7FF4F6F79}" destId="{B6ADF771-C48B-47B9-9209-8486AE4ABB21}" srcOrd="1" destOrd="0" parTransId="{1384E679-50FB-4B41-A2B1-FBF62BB4F37E}" sibTransId="{BDD3A809-BDD3-4D38-9340-62DEB8D6400F}"/>
    <dgm:cxn modelId="{E4BA56E9-79D5-482F-A33A-434D60F23DCF}" type="presOf" srcId="{6AEBA227-A354-4D74-BE3D-4EE7FF4F6F79}" destId="{09ED6587-FF81-4650-83F2-AAEDB7B6100E}" srcOrd="0" destOrd="0" presId="urn:microsoft.com/office/officeart/2018/5/layout/IconCircleLabelList"/>
    <dgm:cxn modelId="{F4E0BE92-33B6-4351-951C-C411625C67F0}" type="presParOf" srcId="{09ED6587-FF81-4650-83F2-AAEDB7B6100E}" destId="{11489372-1C0F-412D-B961-96240F10DC20}" srcOrd="0" destOrd="0" presId="urn:microsoft.com/office/officeart/2018/5/layout/IconCircleLabelList"/>
    <dgm:cxn modelId="{93705730-6EC0-4605-A946-571A52420CF8}" type="presParOf" srcId="{11489372-1C0F-412D-B961-96240F10DC20}" destId="{81AF3EC0-1989-4AAA-B83F-AA0A9322FAEB}" srcOrd="0" destOrd="0" presId="urn:microsoft.com/office/officeart/2018/5/layout/IconCircleLabelList"/>
    <dgm:cxn modelId="{37BFAA74-1E0E-467B-A9B5-220F5526F0AB}" type="presParOf" srcId="{11489372-1C0F-412D-B961-96240F10DC20}" destId="{D5B87615-6EF7-48E5-8912-D8235C7849CC}" srcOrd="1" destOrd="0" presId="urn:microsoft.com/office/officeart/2018/5/layout/IconCircleLabelList"/>
    <dgm:cxn modelId="{4A0B446E-1C87-421B-BE3A-F44A96F01CCD}" type="presParOf" srcId="{11489372-1C0F-412D-B961-96240F10DC20}" destId="{F5009E94-4439-4CD7-8D08-302F04DF33F8}" srcOrd="2" destOrd="0" presId="urn:microsoft.com/office/officeart/2018/5/layout/IconCircleLabelList"/>
    <dgm:cxn modelId="{A9D9751A-964A-4677-AC5E-F92F7E3F8124}" type="presParOf" srcId="{11489372-1C0F-412D-B961-96240F10DC20}" destId="{754DC8E6-03A0-49AF-8166-F0648AB0179E}" srcOrd="3" destOrd="0" presId="urn:microsoft.com/office/officeart/2018/5/layout/IconCircleLabelList"/>
    <dgm:cxn modelId="{DC6F3885-E1B9-4EB8-950D-607AC0608E73}" type="presParOf" srcId="{09ED6587-FF81-4650-83F2-AAEDB7B6100E}" destId="{1CB8C8F4-3399-4017-ACF2-3FB8906089AD}" srcOrd="1" destOrd="0" presId="urn:microsoft.com/office/officeart/2018/5/layout/IconCircleLabelList"/>
    <dgm:cxn modelId="{E6A056FD-8412-461B-877A-3C572517A69F}" type="presParOf" srcId="{09ED6587-FF81-4650-83F2-AAEDB7B6100E}" destId="{F1EEAD7F-30AE-4C11-948B-F0BC69BCF338}" srcOrd="2" destOrd="0" presId="urn:microsoft.com/office/officeart/2018/5/layout/IconCircleLabelList"/>
    <dgm:cxn modelId="{A7F00086-F0AC-41A6-8612-B8FE0FD0F621}" type="presParOf" srcId="{F1EEAD7F-30AE-4C11-948B-F0BC69BCF338}" destId="{B625BF7F-AF41-4C56-93CD-7178B352F486}" srcOrd="0" destOrd="0" presId="urn:microsoft.com/office/officeart/2018/5/layout/IconCircleLabelList"/>
    <dgm:cxn modelId="{F2AE1C47-2A69-493C-A492-8752DF9D8A40}" type="presParOf" srcId="{F1EEAD7F-30AE-4C11-948B-F0BC69BCF338}" destId="{9401FCCA-EB2B-4AE4-B6EE-BB729DE10DAA}" srcOrd="1" destOrd="0" presId="urn:microsoft.com/office/officeart/2018/5/layout/IconCircleLabelList"/>
    <dgm:cxn modelId="{40216C87-D176-4071-8BCD-E441300D5166}" type="presParOf" srcId="{F1EEAD7F-30AE-4C11-948B-F0BC69BCF338}" destId="{7C7B9C91-BA9E-4A15-A914-54952BABCD7E}" srcOrd="2" destOrd="0" presId="urn:microsoft.com/office/officeart/2018/5/layout/IconCircleLabelList"/>
    <dgm:cxn modelId="{E64E583B-AC32-4072-9371-EFE1C622534B}" type="presParOf" srcId="{F1EEAD7F-30AE-4C11-948B-F0BC69BCF338}" destId="{23443964-070F-4454-A0D9-738107FD92E6}" srcOrd="3" destOrd="0" presId="urn:microsoft.com/office/officeart/2018/5/layout/IconCircleLabelList"/>
    <dgm:cxn modelId="{B2DBC8C8-1109-4BD3-B4B3-FED61453F494}" type="presParOf" srcId="{09ED6587-FF81-4650-83F2-AAEDB7B6100E}" destId="{F512E696-828F-4D31-A556-18FD41419D60}" srcOrd="3" destOrd="0" presId="urn:microsoft.com/office/officeart/2018/5/layout/IconCircleLabelList"/>
    <dgm:cxn modelId="{8E7A4423-7A4D-43A3-BD40-0CDC8B8DD84B}" type="presParOf" srcId="{09ED6587-FF81-4650-83F2-AAEDB7B6100E}" destId="{1D85BA4D-1BF5-41C6-9FA2-A29A0995F60D}" srcOrd="4" destOrd="0" presId="urn:microsoft.com/office/officeart/2018/5/layout/IconCircleLabelList"/>
    <dgm:cxn modelId="{4864350E-E4B1-46EF-9DD3-7BED435B4957}" type="presParOf" srcId="{1D85BA4D-1BF5-41C6-9FA2-A29A0995F60D}" destId="{1135157D-D66B-40F9-BC88-849E088991E2}" srcOrd="0" destOrd="0" presId="urn:microsoft.com/office/officeart/2018/5/layout/IconCircleLabelList"/>
    <dgm:cxn modelId="{BC3462BB-4F10-4D1A-8FED-1FBCAD7FC51A}" type="presParOf" srcId="{1D85BA4D-1BF5-41C6-9FA2-A29A0995F60D}" destId="{022FBC88-60E6-4303-AF3E-D2B3B88A22AE}" srcOrd="1" destOrd="0" presId="urn:microsoft.com/office/officeart/2018/5/layout/IconCircleLabelList"/>
    <dgm:cxn modelId="{054C56E2-6249-4997-B26E-CD958C10CE86}" type="presParOf" srcId="{1D85BA4D-1BF5-41C6-9FA2-A29A0995F60D}" destId="{25FAF633-5207-4D94-B62A-2E95C3391EA9}" srcOrd="2" destOrd="0" presId="urn:microsoft.com/office/officeart/2018/5/layout/IconCircleLabelList"/>
    <dgm:cxn modelId="{2AA7A923-BE04-441F-9194-6723C971186C}" type="presParOf" srcId="{1D85BA4D-1BF5-41C6-9FA2-A29A0995F60D}" destId="{80018368-F3A4-4721-8CA6-CBCD6E5F2C19}" srcOrd="3" destOrd="0" presId="urn:microsoft.com/office/officeart/2018/5/layout/IconCircleLabelList"/>
    <dgm:cxn modelId="{C2CD5EEC-7F82-46D4-A03F-33B516B7E74B}" type="presParOf" srcId="{09ED6587-FF81-4650-83F2-AAEDB7B6100E}" destId="{8732D7BF-FDED-4776-8125-E13FAC00D217}" srcOrd="5" destOrd="0" presId="urn:microsoft.com/office/officeart/2018/5/layout/IconCircleLabelList"/>
    <dgm:cxn modelId="{39B921D6-21CB-48E8-852E-60E649A6C5DF}" type="presParOf" srcId="{09ED6587-FF81-4650-83F2-AAEDB7B6100E}" destId="{F1AA0E56-BDDE-4FC6-A88C-5770173E5402}" srcOrd="6" destOrd="0" presId="urn:microsoft.com/office/officeart/2018/5/layout/IconCircleLabelList"/>
    <dgm:cxn modelId="{54CE4985-BEA3-4DD2-AB67-B44B003AAAAF}" type="presParOf" srcId="{F1AA0E56-BDDE-4FC6-A88C-5770173E5402}" destId="{F1A84FBD-DDFF-44E1-9BAD-4E375AB39216}" srcOrd="0" destOrd="0" presId="urn:microsoft.com/office/officeart/2018/5/layout/IconCircleLabelList"/>
    <dgm:cxn modelId="{ED20B2F9-DE73-4989-89CF-4BACFC750C65}" type="presParOf" srcId="{F1AA0E56-BDDE-4FC6-A88C-5770173E5402}" destId="{7927F8CD-B2C5-4628-83DC-59B759299149}" srcOrd="1" destOrd="0" presId="urn:microsoft.com/office/officeart/2018/5/layout/IconCircleLabelList"/>
    <dgm:cxn modelId="{EA7EB016-27EB-4E67-B06B-95180561D8F3}" type="presParOf" srcId="{F1AA0E56-BDDE-4FC6-A88C-5770173E5402}" destId="{A7DD4538-42D4-454E-A5F8-390C77DDE6A0}" srcOrd="2" destOrd="0" presId="urn:microsoft.com/office/officeart/2018/5/layout/IconCircleLabelList"/>
    <dgm:cxn modelId="{20E7066D-267E-4946-801E-71679D0C8759}" type="presParOf" srcId="{F1AA0E56-BDDE-4FC6-A88C-5770173E5402}" destId="{0E5FBF67-8D78-40F0-B5C9-6DA3FDAB0330}" srcOrd="3" destOrd="0" presId="urn:microsoft.com/office/officeart/2018/5/layout/IconCircleLabelList"/>
    <dgm:cxn modelId="{73DB09BB-4A21-4214-8657-A702913BA10A}" type="presParOf" srcId="{09ED6587-FF81-4650-83F2-AAEDB7B6100E}" destId="{C91BE41C-BA49-4428-81B1-9F135015CDAC}" srcOrd="7" destOrd="0" presId="urn:microsoft.com/office/officeart/2018/5/layout/IconCircleLabelList"/>
    <dgm:cxn modelId="{C4D713EE-84A5-49A1-BF53-00FE2F7DE7D0}" type="presParOf" srcId="{09ED6587-FF81-4650-83F2-AAEDB7B6100E}" destId="{E48B75BD-61D5-469A-84A6-B0C8FCA01245}" srcOrd="8" destOrd="0" presId="urn:microsoft.com/office/officeart/2018/5/layout/IconCircleLabelList"/>
    <dgm:cxn modelId="{7F8F6342-35E3-4351-9AB6-5A88F5646A8C}" type="presParOf" srcId="{E48B75BD-61D5-469A-84A6-B0C8FCA01245}" destId="{DE2250F8-6DDA-499A-BDB4-20AA6EE97015}" srcOrd="0" destOrd="0" presId="urn:microsoft.com/office/officeart/2018/5/layout/IconCircleLabelList"/>
    <dgm:cxn modelId="{F9FC88C2-6623-4D3B-ABD7-1915AB61898B}" type="presParOf" srcId="{E48B75BD-61D5-469A-84A6-B0C8FCA01245}" destId="{02F2B9D3-1536-4398-AA5F-DB0FBCB2E911}" srcOrd="1" destOrd="0" presId="urn:microsoft.com/office/officeart/2018/5/layout/IconCircleLabelList"/>
    <dgm:cxn modelId="{AF5D5245-E295-46CF-AF41-670737AEE8C8}" type="presParOf" srcId="{E48B75BD-61D5-469A-84A6-B0C8FCA01245}" destId="{E2DD26AD-73C7-4603-9FC9-442502757282}" srcOrd="2" destOrd="0" presId="urn:microsoft.com/office/officeart/2018/5/layout/IconCircleLabelList"/>
    <dgm:cxn modelId="{5CE5A04C-2940-4DF0-AB1B-AE965D239DA6}" type="presParOf" srcId="{E48B75BD-61D5-469A-84A6-B0C8FCA01245}" destId="{440BD725-F659-4E45-BF1F-BA51687286D6}"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F3EC0-1989-4AAA-B83F-AA0A9322FAEB}">
      <dsp:nvSpPr>
        <dsp:cNvPr id="0" name=""/>
        <dsp:cNvSpPr/>
      </dsp:nvSpPr>
      <dsp:spPr>
        <a:xfrm>
          <a:off x="228608" y="746540"/>
          <a:ext cx="705550" cy="7055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87615-6EF7-48E5-8912-D8235C7849CC}">
      <dsp:nvSpPr>
        <dsp:cNvPr id="0" name=""/>
        <dsp:cNvSpPr/>
      </dsp:nvSpPr>
      <dsp:spPr>
        <a:xfrm>
          <a:off x="378971" y="896903"/>
          <a:ext cx="404824" cy="4048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DC8E6-03A0-49AF-8166-F0648AB0179E}">
      <dsp:nvSpPr>
        <dsp:cNvPr id="0" name=""/>
        <dsp:cNvSpPr/>
      </dsp:nvSpPr>
      <dsp:spPr>
        <a:xfrm>
          <a:off x="3063" y="1671852"/>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CA" sz="1100" kern="1200"/>
            <a:t>Minute meditation </a:t>
          </a:r>
          <a:endParaRPr lang="en-US" sz="1100" kern="1200"/>
        </a:p>
      </dsp:txBody>
      <dsp:txXfrm>
        <a:off x="3063" y="1671852"/>
        <a:ext cx="1156640" cy="462656"/>
      </dsp:txXfrm>
    </dsp:sp>
    <dsp:sp modelId="{B625BF7F-AF41-4C56-93CD-7178B352F486}">
      <dsp:nvSpPr>
        <dsp:cNvPr id="0" name=""/>
        <dsp:cNvSpPr/>
      </dsp:nvSpPr>
      <dsp:spPr>
        <a:xfrm>
          <a:off x="1587661" y="746540"/>
          <a:ext cx="705550" cy="7055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1FCCA-EB2B-4AE4-B6EE-BB729DE10DAA}">
      <dsp:nvSpPr>
        <dsp:cNvPr id="0" name=""/>
        <dsp:cNvSpPr/>
      </dsp:nvSpPr>
      <dsp:spPr>
        <a:xfrm>
          <a:off x="1738024" y="896903"/>
          <a:ext cx="404824" cy="4048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43964-070F-4454-A0D9-738107FD92E6}">
      <dsp:nvSpPr>
        <dsp:cNvPr id="0" name=""/>
        <dsp:cNvSpPr/>
      </dsp:nvSpPr>
      <dsp:spPr>
        <a:xfrm>
          <a:off x="1362116" y="1671852"/>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CA" sz="1100" kern="1200"/>
            <a:t>Active listening </a:t>
          </a:r>
          <a:endParaRPr lang="en-US" sz="1100" kern="1200"/>
        </a:p>
      </dsp:txBody>
      <dsp:txXfrm>
        <a:off x="1362116" y="1671852"/>
        <a:ext cx="1156640" cy="462656"/>
      </dsp:txXfrm>
    </dsp:sp>
    <dsp:sp modelId="{1135157D-D66B-40F9-BC88-849E088991E2}">
      <dsp:nvSpPr>
        <dsp:cNvPr id="0" name=""/>
        <dsp:cNvSpPr/>
      </dsp:nvSpPr>
      <dsp:spPr>
        <a:xfrm>
          <a:off x="2946714" y="746540"/>
          <a:ext cx="705550" cy="7055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FBC88-60E6-4303-AF3E-D2B3B88A22AE}">
      <dsp:nvSpPr>
        <dsp:cNvPr id="0" name=""/>
        <dsp:cNvSpPr/>
      </dsp:nvSpPr>
      <dsp:spPr>
        <a:xfrm>
          <a:off x="3097077" y="896903"/>
          <a:ext cx="404824" cy="4048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18368-F3A4-4721-8CA6-CBCD6E5F2C19}">
      <dsp:nvSpPr>
        <dsp:cNvPr id="0" name=""/>
        <dsp:cNvSpPr/>
      </dsp:nvSpPr>
      <dsp:spPr>
        <a:xfrm>
          <a:off x="2721169" y="1671852"/>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CA" sz="1100" kern="1200"/>
            <a:t>Mindful immersion</a:t>
          </a:r>
          <a:endParaRPr lang="en-US" sz="1100" kern="1200"/>
        </a:p>
      </dsp:txBody>
      <dsp:txXfrm>
        <a:off x="2721169" y="1671852"/>
        <a:ext cx="1156640" cy="462656"/>
      </dsp:txXfrm>
    </dsp:sp>
    <dsp:sp modelId="{F1A84FBD-DDFF-44E1-9BAD-4E375AB39216}">
      <dsp:nvSpPr>
        <dsp:cNvPr id="0" name=""/>
        <dsp:cNvSpPr/>
      </dsp:nvSpPr>
      <dsp:spPr>
        <a:xfrm>
          <a:off x="4305766" y="746540"/>
          <a:ext cx="705550" cy="7055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7F8CD-B2C5-4628-83DC-59B759299149}">
      <dsp:nvSpPr>
        <dsp:cNvPr id="0" name=""/>
        <dsp:cNvSpPr/>
      </dsp:nvSpPr>
      <dsp:spPr>
        <a:xfrm>
          <a:off x="4456130" y="896903"/>
          <a:ext cx="404824" cy="40482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5FBF67-8D78-40F0-B5C9-6DA3FDAB0330}">
      <dsp:nvSpPr>
        <dsp:cNvPr id="0" name=""/>
        <dsp:cNvSpPr/>
      </dsp:nvSpPr>
      <dsp:spPr>
        <a:xfrm>
          <a:off x="4080221" y="1671852"/>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CA" sz="1100" kern="1200"/>
            <a:t>Take time away from your desk </a:t>
          </a:r>
          <a:endParaRPr lang="en-US" sz="1100" kern="1200"/>
        </a:p>
      </dsp:txBody>
      <dsp:txXfrm>
        <a:off x="4080221" y="1671852"/>
        <a:ext cx="1156640" cy="462656"/>
      </dsp:txXfrm>
    </dsp:sp>
    <dsp:sp modelId="{DE2250F8-6DDA-499A-BDB4-20AA6EE97015}">
      <dsp:nvSpPr>
        <dsp:cNvPr id="0" name=""/>
        <dsp:cNvSpPr/>
      </dsp:nvSpPr>
      <dsp:spPr>
        <a:xfrm>
          <a:off x="5664819" y="746540"/>
          <a:ext cx="705550" cy="7055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F2B9D3-1536-4398-AA5F-DB0FBCB2E911}">
      <dsp:nvSpPr>
        <dsp:cNvPr id="0" name=""/>
        <dsp:cNvSpPr/>
      </dsp:nvSpPr>
      <dsp:spPr>
        <a:xfrm>
          <a:off x="5815182" y="896903"/>
          <a:ext cx="404824" cy="40482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0BD725-F659-4E45-BF1F-BA51687286D6}">
      <dsp:nvSpPr>
        <dsp:cNvPr id="0" name=""/>
        <dsp:cNvSpPr/>
      </dsp:nvSpPr>
      <dsp:spPr>
        <a:xfrm>
          <a:off x="5439274" y="1671852"/>
          <a:ext cx="1156640" cy="46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CA" sz="1100" kern="1200"/>
            <a:t>Check out the </a:t>
          </a:r>
          <a:r>
            <a:rPr lang="en-CA" sz="1100" kern="1200">
              <a:solidFill>
                <a:schemeClr val="accent5"/>
              </a:solidFill>
              <a:hlinkClick xmlns:r="http://schemas.openxmlformats.org/officeDocument/2006/relationships" r:id="rId11">
                <a:extLst>
                  <a:ext uri="{A12FA001-AC4F-418D-AE19-62706E023703}">
                    <ahyp:hlinkClr xmlns:ahyp="http://schemas.microsoft.com/office/drawing/2018/hyperlinkcolor" val="tx"/>
                  </a:ext>
                </a:extLst>
              </a:hlinkClick>
            </a:rPr>
            <a:t>Mindful Change Leadership page </a:t>
          </a:r>
          <a:r>
            <a:rPr lang="en-CA" sz="1100" kern="1200"/>
            <a:t>in </a:t>
          </a:r>
          <a:r>
            <a:rPr lang="en-CA" sz="1100" kern="1200" err="1"/>
            <a:t>GCconnex</a:t>
          </a:r>
          <a:endParaRPr lang="en-US" sz="1100" kern="1200" err="1"/>
        </a:p>
      </dsp:txBody>
      <dsp:txXfrm>
        <a:off x="5439274" y="1671852"/>
        <a:ext cx="1156640" cy="462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F3EC0-1989-4AAA-B83F-AA0A9322FAEB}">
      <dsp:nvSpPr>
        <dsp:cNvPr id="0" name=""/>
        <dsp:cNvSpPr/>
      </dsp:nvSpPr>
      <dsp:spPr>
        <a:xfrm>
          <a:off x="251421" y="591164"/>
          <a:ext cx="781681" cy="7816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87615-6EF7-48E5-8912-D8235C7849CC}">
      <dsp:nvSpPr>
        <dsp:cNvPr id="0" name=""/>
        <dsp:cNvSpPr/>
      </dsp:nvSpPr>
      <dsp:spPr>
        <a:xfrm>
          <a:off x="418009" y="757752"/>
          <a:ext cx="448505" cy="4485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DC8E6-03A0-49AF-8166-F0648AB0179E}">
      <dsp:nvSpPr>
        <dsp:cNvPr id="0" name=""/>
        <dsp:cNvSpPr/>
      </dsp:nvSpPr>
      <dsp:spPr>
        <a:xfrm>
          <a:off x="1539" y="1616321"/>
          <a:ext cx="1281445" cy="51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defRPr cap="all"/>
          </a:pPr>
          <a:r>
            <a:rPr lang="en-CA" sz="1100" kern="1200">
              <a:latin typeface="Calibri Light" panose="020F0302020204030204"/>
            </a:rPr>
            <a:t>Courte méditation</a:t>
          </a:r>
          <a:endParaRPr lang="en-US" sz="1100" kern="1200"/>
        </a:p>
      </dsp:txBody>
      <dsp:txXfrm>
        <a:off x="1539" y="1616321"/>
        <a:ext cx="1281445" cy="512578"/>
      </dsp:txXfrm>
    </dsp:sp>
    <dsp:sp modelId="{B625BF7F-AF41-4C56-93CD-7178B352F486}">
      <dsp:nvSpPr>
        <dsp:cNvPr id="0" name=""/>
        <dsp:cNvSpPr/>
      </dsp:nvSpPr>
      <dsp:spPr>
        <a:xfrm>
          <a:off x="1757119" y="591164"/>
          <a:ext cx="781681" cy="7816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1FCCA-EB2B-4AE4-B6EE-BB729DE10DAA}">
      <dsp:nvSpPr>
        <dsp:cNvPr id="0" name=""/>
        <dsp:cNvSpPr/>
      </dsp:nvSpPr>
      <dsp:spPr>
        <a:xfrm>
          <a:off x="1923707" y="757752"/>
          <a:ext cx="448505" cy="4485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43964-070F-4454-A0D9-738107FD92E6}">
      <dsp:nvSpPr>
        <dsp:cNvPr id="0" name=""/>
        <dsp:cNvSpPr/>
      </dsp:nvSpPr>
      <dsp:spPr>
        <a:xfrm>
          <a:off x="1507237" y="1616321"/>
          <a:ext cx="1281445" cy="51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defRPr cap="all"/>
          </a:pPr>
          <a:r>
            <a:rPr lang="en-CA" sz="1100" kern="1200">
              <a:latin typeface="Calibri Light" panose="020F0302020204030204"/>
            </a:rPr>
            <a:t>Écoute Active </a:t>
          </a:r>
          <a:endParaRPr lang="en-US" sz="1100" kern="1200"/>
        </a:p>
      </dsp:txBody>
      <dsp:txXfrm>
        <a:off x="1507237" y="1616321"/>
        <a:ext cx="1281445" cy="512578"/>
      </dsp:txXfrm>
    </dsp:sp>
    <dsp:sp modelId="{1135157D-D66B-40F9-BC88-849E088991E2}">
      <dsp:nvSpPr>
        <dsp:cNvPr id="0" name=""/>
        <dsp:cNvSpPr/>
      </dsp:nvSpPr>
      <dsp:spPr>
        <a:xfrm>
          <a:off x="3262817" y="591164"/>
          <a:ext cx="781681" cy="7816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FBC88-60E6-4303-AF3E-D2B3B88A22AE}">
      <dsp:nvSpPr>
        <dsp:cNvPr id="0" name=""/>
        <dsp:cNvSpPr/>
      </dsp:nvSpPr>
      <dsp:spPr>
        <a:xfrm>
          <a:off x="3429405" y="757752"/>
          <a:ext cx="448505" cy="4485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18368-F3A4-4721-8CA6-CBCD6E5F2C19}">
      <dsp:nvSpPr>
        <dsp:cNvPr id="0" name=""/>
        <dsp:cNvSpPr/>
      </dsp:nvSpPr>
      <dsp:spPr>
        <a:xfrm>
          <a:off x="3012935" y="1616321"/>
          <a:ext cx="1281445" cy="51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defRPr cap="all"/>
          </a:pPr>
          <a:r>
            <a:rPr lang="en-CA" sz="1100" kern="1200">
              <a:latin typeface="Calibri Light" panose="020F0302020204030204"/>
            </a:rPr>
            <a:t>Immersion pleine-conscience</a:t>
          </a:r>
          <a:endParaRPr lang="en-CA" sz="1100" kern="1200"/>
        </a:p>
      </dsp:txBody>
      <dsp:txXfrm>
        <a:off x="3012935" y="1616321"/>
        <a:ext cx="1281445" cy="512578"/>
      </dsp:txXfrm>
    </dsp:sp>
    <dsp:sp modelId="{F1A84FBD-DDFF-44E1-9BAD-4E375AB39216}">
      <dsp:nvSpPr>
        <dsp:cNvPr id="0" name=""/>
        <dsp:cNvSpPr/>
      </dsp:nvSpPr>
      <dsp:spPr>
        <a:xfrm>
          <a:off x="4768515" y="591164"/>
          <a:ext cx="781681" cy="7816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7F8CD-B2C5-4628-83DC-59B759299149}">
      <dsp:nvSpPr>
        <dsp:cNvPr id="0" name=""/>
        <dsp:cNvSpPr/>
      </dsp:nvSpPr>
      <dsp:spPr>
        <a:xfrm>
          <a:off x="4935103" y="757752"/>
          <a:ext cx="448505" cy="44850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5FBF67-8D78-40F0-B5C9-6DA3FDAB0330}">
      <dsp:nvSpPr>
        <dsp:cNvPr id="0" name=""/>
        <dsp:cNvSpPr/>
      </dsp:nvSpPr>
      <dsp:spPr>
        <a:xfrm>
          <a:off x="4518634" y="1616321"/>
          <a:ext cx="1281445" cy="51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defRPr cap="all"/>
          </a:pPr>
          <a:r>
            <a:rPr lang="en-CA" sz="1100" kern="1200">
              <a:latin typeface="Calibri Light" panose="020F0302020204030204"/>
            </a:rPr>
            <a:t>Prendre le temps de </a:t>
          </a:r>
          <a:r>
            <a:rPr lang="en-CA" sz="1100" kern="1200" err="1">
              <a:latin typeface="Calibri Light" panose="020F0302020204030204"/>
            </a:rPr>
            <a:t>s'éloigner</a:t>
          </a:r>
          <a:r>
            <a:rPr lang="en-CA" sz="1100" kern="1200">
              <a:latin typeface="Calibri Light" panose="020F0302020204030204"/>
            </a:rPr>
            <a:t> de </a:t>
          </a:r>
          <a:r>
            <a:rPr lang="en-CA" sz="1100" kern="1200" err="1">
              <a:latin typeface="Calibri Light" panose="020F0302020204030204"/>
            </a:rPr>
            <a:t>notre</a:t>
          </a:r>
          <a:r>
            <a:rPr lang="en-CA" sz="1100" kern="1200">
              <a:latin typeface="Calibri Light" panose="020F0302020204030204"/>
            </a:rPr>
            <a:t> bureau</a:t>
          </a:r>
          <a:endParaRPr lang="en-CA" sz="1100" kern="1200"/>
        </a:p>
      </dsp:txBody>
      <dsp:txXfrm>
        <a:off x="4518634" y="1616321"/>
        <a:ext cx="1281445" cy="512578"/>
      </dsp:txXfrm>
    </dsp:sp>
    <dsp:sp modelId="{DE2250F8-6DDA-499A-BDB4-20AA6EE97015}">
      <dsp:nvSpPr>
        <dsp:cNvPr id="0" name=""/>
        <dsp:cNvSpPr/>
      </dsp:nvSpPr>
      <dsp:spPr>
        <a:xfrm>
          <a:off x="6274214" y="591164"/>
          <a:ext cx="781681" cy="7816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F2B9D3-1536-4398-AA5F-DB0FBCB2E911}">
      <dsp:nvSpPr>
        <dsp:cNvPr id="0" name=""/>
        <dsp:cNvSpPr/>
      </dsp:nvSpPr>
      <dsp:spPr>
        <a:xfrm>
          <a:off x="6440802" y="757752"/>
          <a:ext cx="448505" cy="448505"/>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0BD725-F659-4E45-BF1F-BA51687286D6}">
      <dsp:nvSpPr>
        <dsp:cNvPr id="0" name=""/>
        <dsp:cNvSpPr/>
      </dsp:nvSpPr>
      <dsp:spPr>
        <a:xfrm>
          <a:off x="6024332" y="1616321"/>
          <a:ext cx="1281445" cy="51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defRPr cap="all"/>
          </a:pPr>
          <a:r>
            <a:rPr lang="en-CA" sz="1100" kern="1200" err="1">
              <a:latin typeface="Calibri Light" panose="020F0302020204030204"/>
            </a:rPr>
            <a:t>Trouver</a:t>
          </a:r>
          <a:r>
            <a:rPr lang="en-CA" sz="1100" kern="1200">
              <a:latin typeface="Calibri Light" panose="020F0302020204030204"/>
            </a:rPr>
            <a:t> la page  </a:t>
          </a:r>
          <a:r>
            <a:rPr lang="en-CA" sz="1100" u="sng" kern="1200">
              <a:solidFill>
                <a:schemeClr val="accent5"/>
              </a:solidFill>
              <a:latin typeface="Calibri Light" panose="020F0302020204030204"/>
            </a:rPr>
            <a:t>Leadership de changement pleine-conscience </a:t>
          </a:r>
          <a:r>
            <a:rPr lang="en-CA" sz="1100" kern="1200">
              <a:latin typeface="Calibri Light" panose="020F0302020204030204"/>
            </a:rPr>
            <a:t>sur GC </a:t>
          </a:r>
          <a:r>
            <a:rPr lang="en-CA" sz="1100" kern="1200" err="1">
              <a:latin typeface="Calibri Light" panose="020F0302020204030204"/>
            </a:rPr>
            <a:t>Échange</a:t>
          </a:r>
          <a:endParaRPr lang="en-CA" sz="1100" kern="1200"/>
        </a:p>
      </dsp:txBody>
      <dsp:txXfrm>
        <a:off x="6024332" y="1616321"/>
        <a:ext cx="1281445" cy="51257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61" tIns="46579" rIns="93161" bIns="46579" rtlCol="0"/>
          <a:lstStyle>
            <a:lvl1pPr algn="l">
              <a:defRPr sz="1200"/>
            </a:lvl1pPr>
          </a:lstStyle>
          <a:p>
            <a:endParaRPr lang="en-US"/>
          </a:p>
        </p:txBody>
      </p:sp>
      <p:sp>
        <p:nvSpPr>
          <p:cNvPr id="3" name="Date Placeholder 2"/>
          <p:cNvSpPr>
            <a:spLocks noGrp="1"/>
          </p:cNvSpPr>
          <p:nvPr>
            <p:ph type="dt" sz="quarter" idx="1"/>
          </p:nvPr>
        </p:nvSpPr>
        <p:spPr>
          <a:xfrm>
            <a:off x="3970941" y="1"/>
            <a:ext cx="3037840" cy="466435"/>
          </a:xfrm>
          <a:prstGeom prst="rect">
            <a:avLst/>
          </a:prstGeom>
        </p:spPr>
        <p:txBody>
          <a:bodyPr vert="horz" lIns="93161" tIns="46579" rIns="93161" bIns="46579" rtlCol="0"/>
          <a:lstStyle>
            <a:lvl1pPr algn="r">
              <a:defRPr sz="1200"/>
            </a:lvl1pPr>
          </a:lstStyle>
          <a:p>
            <a:fld id="{68796EA6-6F25-4F19-87BA-7ADCC16DAEFF}" type="datetimeFigureOut">
              <a:rPr lang="en-US" smtClean="0"/>
              <a:t>11/6/2024</a:t>
            </a:fld>
            <a:endParaRPr lang="en-US"/>
          </a:p>
        </p:txBody>
      </p:sp>
      <p:sp>
        <p:nvSpPr>
          <p:cNvPr id="4" name="Footer Placeholder 3"/>
          <p:cNvSpPr>
            <a:spLocks noGrp="1"/>
          </p:cNvSpPr>
          <p:nvPr>
            <p:ph type="ftr" sz="quarter" idx="2"/>
          </p:nvPr>
        </p:nvSpPr>
        <p:spPr>
          <a:xfrm>
            <a:off x="0" y="8829970"/>
            <a:ext cx="3037840" cy="466434"/>
          </a:xfrm>
          <a:prstGeom prst="rect">
            <a:avLst/>
          </a:prstGeom>
        </p:spPr>
        <p:txBody>
          <a:bodyPr vert="horz" lIns="93161" tIns="46579" rIns="93161" bIns="46579" rtlCol="0" anchor="b"/>
          <a:lstStyle>
            <a:lvl1pPr algn="l">
              <a:defRPr sz="1200"/>
            </a:lvl1pPr>
          </a:lstStyle>
          <a:p>
            <a:endParaRPr lang="en-US"/>
          </a:p>
        </p:txBody>
      </p:sp>
      <p:sp>
        <p:nvSpPr>
          <p:cNvPr id="5" name="Slide Number Placeholder 4"/>
          <p:cNvSpPr>
            <a:spLocks noGrp="1"/>
          </p:cNvSpPr>
          <p:nvPr>
            <p:ph type="sldNum" sz="quarter" idx="3"/>
          </p:nvPr>
        </p:nvSpPr>
        <p:spPr>
          <a:xfrm>
            <a:off x="3970941" y="8829970"/>
            <a:ext cx="3037840" cy="466434"/>
          </a:xfrm>
          <a:prstGeom prst="rect">
            <a:avLst/>
          </a:prstGeom>
        </p:spPr>
        <p:txBody>
          <a:bodyPr vert="horz" lIns="93161" tIns="46579" rIns="93161" bIns="46579" rtlCol="0" anchor="b"/>
          <a:lstStyle>
            <a:lvl1pPr algn="r">
              <a:defRPr sz="1200"/>
            </a:lvl1pPr>
          </a:lstStyle>
          <a:p>
            <a:fld id="{C64E50CC-F33A-4EF4-9F12-93EC4A21A0CF}" type="slidenum">
              <a:rPr lang="en-US" smtClean="0"/>
              <a:t>‹#›</a:t>
            </a:fld>
            <a:endParaRPr lang="en-US"/>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61" tIns="46579" rIns="93161" bIns="46579" rtlCol="0"/>
          <a:lstStyle>
            <a:lvl1pPr algn="l">
              <a:defRPr sz="1200"/>
            </a:lvl1pPr>
          </a:lstStyle>
          <a:p>
            <a:endParaRPr lang="en-US"/>
          </a:p>
        </p:txBody>
      </p:sp>
      <p:sp>
        <p:nvSpPr>
          <p:cNvPr id="3" name="Date Placeholder 2"/>
          <p:cNvSpPr>
            <a:spLocks noGrp="1"/>
          </p:cNvSpPr>
          <p:nvPr>
            <p:ph type="dt" idx="1"/>
          </p:nvPr>
        </p:nvSpPr>
        <p:spPr>
          <a:xfrm>
            <a:off x="3970941" y="1"/>
            <a:ext cx="3037840" cy="466435"/>
          </a:xfrm>
          <a:prstGeom prst="rect">
            <a:avLst/>
          </a:prstGeom>
        </p:spPr>
        <p:txBody>
          <a:bodyPr vert="horz" lIns="93161" tIns="46579" rIns="93161" bIns="46579" rtlCol="0"/>
          <a:lstStyle>
            <a:lvl1pPr algn="r">
              <a:defRPr sz="1200"/>
            </a:lvl1pPr>
          </a:lstStyle>
          <a:p>
            <a:fld id="{C39C172E-A8B5-46F6-B05C-DFA3E2E0F207}" type="datetimeFigureOut">
              <a:rPr lang="en-US" smtClean="0"/>
              <a:t>11/6/2024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1" tIns="46579" rIns="93161" bIns="46579"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61" tIns="46579" rIns="93161"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4"/>
          </a:xfrm>
          <a:prstGeom prst="rect">
            <a:avLst/>
          </a:prstGeom>
        </p:spPr>
        <p:txBody>
          <a:bodyPr vert="horz" lIns="93161" tIns="46579" rIns="93161" bIns="46579"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70"/>
            <a:ext cx="3037840" cy="466434"/>
          </a:xfrm>
          <a:prstGeom prst="rect">
            <a:avLst/>
          </a:prstGeom>
        </p:spPr>
        <p:txBody>
          <a:bodyPr vert="horz" lIns="93161" tIns="46579" rIns="93161" bIns="46579" rtlCol="0" anchor="b"/>
          <a:lstStyle>
            <a:lvl1pPr algn="r">
              <a:defRPr sz="1200"/>
            </a:lvl1pPr>
          </a:lstStyle>
          <a:p>
            <a:fld id="{32674CE4-FBD8-4481-AEFB-CA53E599A745}" type="slidenum">
              <a:rPr lang="en-US" smtClean="0"/>
              <a:t>‹#›</a:t>
            </a:fld>
            <a:endParaRPr lang="en-US"/>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cconnex.gc.ca/groups/about/450607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cconnex.gc.ca/groups/about/450607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0"/>
          </a:p>
        </p:txBody>
      </p:sp>
      <p:sp>
        <p:nvSpPr>
          <p:cNvPr id="4" name="Slide Number Placeholder 3"/>
          <p:cNvSpPr>
            <a:spLocks noGrp="1"/>
          </p:cNvSpPr>
          <p:nvPr>
            <p:ph type="sldNum" sz="quarter" idx="10"/>
          </p:nvPr>
        </p:nvSpPr>
        <p:spPr/>
        <p:txBody>
          <a:bodyPr/>
          <a:lstStyle/>
          <a:p>
            <a:fld id="{23B4F6FD-CED7-46F5-AFD0-B51A79C20103}" type="slidenum">
              <a:rPr lang="en-CA" smtClean="0"/>
              <a:pPr/>
              <a:t>3</a:t>
            </a:fld>
            <a:endParaRPr lang="en-CA"/>
          </a:p>
        </p:txBody>
      </p:sp>
    </p:spTree>
    <p:extLst>
      <p:ext uri="{BB962C8B-B14F-4D97-AF65-F5344CB8AC3E}">
        <p14:creationId xmlns:p14="http://schemas.microsoft.com/office/powerpoint/2010/main" val="281658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222" indent="-228222">
              <a:buFont typeface="+mj-lt"/>
              <a:buAutoNum type="arabicPeriod"/>
            </a:pPr>
            <a:endParaRPr lang="en-CA" sz="1000"/>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a:p>
        </p:txBody>
      </p:sp>
    </p:spTree>
    <p:extLst>
      <p:ext uri="{BB962C8B-B14F-4D97-AF65-F5344CB8AC3E}">
        <p14:creationId xmlns:p14="http://schemas.microsoft.com/office/powerpoint/2010/main" val="134691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222" indent="-228222">
              <a:buFont typeface="+mj-lt"/>
              <a:buAutoNum type="arabicPeriod"/>
            </a:pPr>
            <a:endParaRPr lang="en-CA" sz="1000"/>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a:p>
        </p:txBody>
      </p:sp>
    </p:spTree>
    <p:extLst>
      <p:ext uri="{BB962C8B-B14F-4D97-AF65-F5344CB8AC3E}">
        <p14:creationId xmlns:p14="http://schemas.microsoft.com/office/powerpoint/2010/main" val="18225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a:buChar char="•"/>
            </a:pPr>
            <a:r>
              <a:rPr lang="en-CA"/>
              <a:t>Become an active listener – people gravitate around others who listen</a:t>
            </a:r>
            <a:endParaRPr lang="en-US"/>
          </a:p>
          <a:p>
            <a:pPr marL="171450" indent="-171450">
              <a:spcBef>
                <a:spcPts val="300"/>
              </a:spcBef>
              <a:buFont typeface="Arial"/>
              <a:buChar char="•"/>
            </a:pPr>
            <a:r>
              <a:rPr lang="en-CA"/>
              <a:t>Embrace diversity – we are all different; talk to someone you are uncomfortable being around and you may find that you have a lot in common</a:t>
            </a:r>
            <a:endParaRPr lang="en-US"/>
          </a:p>
          <a:p>
            <a:pPr marL="171450" indent="-171450">
              <a:spcBef>
                <a:spcPts val="300"/>
              </a:spcBef>
              <a:buFont typeface="Arial"/>
              <a:buChar char="•"/>
            </a:pPr>
            <a:r>
              <a:rPr lang="en-CA"/>
              <a:t>Be curious, take the time to step out of your comfort zone and ask questions</a:t>
            </a:r>
            <a:endParaRPr lang="en-US"/>
          </a:p>
          <a:p>
            <a:pPr marL="171450" indent="-171450">
              <a:spcBef>
                <a:spcPts val="300"/>
              </a:spcBef>
              <a:buFont typeface="Arial"/>
              <a:buChar char="•"/>
            </a:pPr>
            <a:r>
              <a:rPr lang="en-CA"/>
              <a:t>Try seeing life from another perspective – </a:t>
            </a:r>
            <a:endParaRPr lang="en-US">
              <a:ea typeface="Calibri" panose="020F0502020204030204"/>
              <a:cs typeface="Calibri" panose="020F0502020204030204"/>
            </a:endParaRPr>
          </a:p>
          <a:p>
            <a:pPr marL="171450" indent="-171450">
              <a:spcBef>
                <a:spcPts val="300"/>
              </a:spcBef>
              <a:buFont typeface="Arial"/>
              <a:buChar char="•"/>
            </a:pPr>
            <a:r>
              <a:rPr lang="en-CA"/>
              <a:t>Build trust with others by opening up and sharing ideas, feelings, aspirations</a:t>
            </a:r>
            <a:endParaRPr lang="en-US"/>
          </a:p>
          <a:p>
            <a:pPr marL="171450" indent="-171450">
              <a:spcBef>
                <a:spcPts val="300"/>
              </a:spcBef>
              <a:buFont typeface="Arial"/>
              <a:buChar char="•"/>
            </a:pPr>
            <a:endParaRPr lang="en-CA"/>
          </a:p>
          <a:p>
            <a:endParaRPr lang="en-CA">
              <a:ea typeface="Calibri"/>
              <a:cs typeface="Calibri"/>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a:p>
        </p:txBody>
      </p:sp>
    </p:spTree>
    <p:extLst>
      <p:ext uri="{BB962C8B-B14F-4D97-AF65-F5344CB8AC3E}">
        <p14:creationId xmlns:p14="http://schemas.microsoft.com/office/powerpoint/2010/main" val="707466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300"/>
              </a:spcBef>
              <a:buFont typeface="Arial"/>
              <a:buChar char="•"/>
            </a:pPr>
            <a:r>
              <a:rPr lang="fr-CA"/>
              <a:t>Pratiquez l’écoute active – les personnes gravitent autour de ceux qui écoutent </a:t>
            </a:r>
            <a:endParaRPr lang="en-US"/>
          </a:p>
          <a:p>
            <a:pPr marL="171450" indent="-171450">
              <a:spcBef>
                <a:spcPts val="300"/>
              </a:spcBef>
              <a:buFont typeface="Arial"/>
              <a:buChar char="•"/>
            </a:pPr>
            <a:r>
              <a:rPr lang="fr-CA"/>
              <a:t>Accueillez la diversité – nous sommes tous différents; parlez à quelqu’un qui vous met mal à l’aise et vous pourriez constater que vous avez beaucoup en commun</a:t>
            </a:r>
            <a:endParaRPr lang="en-US"/>
          </a:p>
          <a:p>
            <a:pPr marL="171450" indent="-171450">
              <a:spcBef>
                <a:spcPts val="300"/>
              </a:spcBef>
              <a:buFont typeface="Arial"/>
              <a:buChar char="•"/>
            </a:pPr>
            <a:r>
              <a:rPr lang="fr-CA"/>
              <a:t>Soyez curieux, prenez le temps de sortir de votre zone de confort et de poser des questions</a:t>
            </a:r>
            <a:endParaRPr lang="en-US"/>
          </a:p>
          <a:p>
            <a:pPr marL="171450" indent="-171450">
              <a:spcBef>
                <a:spcPts val="300"/>
              </a:spcBef>
              <a:buFont typeface="Arial"/>
              <a:buChar char="•"/>
            </a:pPr>
            <a:r>
              <a:rPr lang="fr-CA"/>
              <a:t>Essayez de voir la vie différemment; vous connaissez le vieux cliché : mettez-vous dans la peau de quelqu’un d’autre</a:t>
            </a:r>
            <a:endParaRPr lang="en-US"/>
          </a:p>
          <a:p>
            <a:pPr marL="171450" indent="-171450">
              <a:spcBef>
                <a:spcPts val="300"/>
              </a:spcBef>
              <a:buFont typeface="Arial"/>
              <a:buChar char="•"/>
            </a:pPr>
            <a:r>
              <a:rPr lang="fr-CA"/>
              <a:t>Établissez la confiance avec les autres : ouvrez-vous et faites part de vos idées, vos sentiments, vos aspirations</a:t>
            </a:r>
            <a:endParaRPr lang="en-CA"/>
          </a:p>
          <a:p>
            <a:pPr marL="171450" indent="-171450">
              <a:spcBef>
                <a:spcPts val="300"/>
              </a:spcBef>
              <a:buFont typeface="Arial"/>
              <a:buChar char="•"/>
            </a:pPr>
            <a:endParaRPr lang="en-CA"/>
          </a:p>
          <a:p>
            <a:endParaRPr lang="en-CA">
              <a:ea typeface="Calibri"/>
              <a:cs typeface="Calibri"/>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a:p>
        </p:txBody>
      </p:sp>
    </p:spTree>
    <p:extLst>
      <p:ext uri="{BB962C8B-B14F-4D97-AF65-F5344CB8AC3E}">
        <p14:creationId xmlns:p14="http://schemas.microsoft.com/office/powerpoint/2010/main" val="448063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975" indent="-180975">
              <a:spcBef>
                <a:spcPts val="300"/>
              </a:spcBef>
              <a:buFont typeface="Arial"/>
              <a:buChar char="•"/>
            </a:pPr>
            <a:r>
              <a:rPr lang="en-CA" b="1"/>
              <a:t>Take time to observe and listen</a:t>
            </a:r>
            <a:endParaRPr lang="en-US"/>
          </a:p>
          <a:p>
            <a:pPr marL="473075" lvl="1" indent="-180975">
              <a:spcBef>
                <a:spcPts val="300"/>
              </a:spcBef>
              <a:buFont typeface="Arial"/>
              <a:buChar char="•"/>
            </a:pPr>
            <a:r>
              <a:rPr lang="en-CA"/>
              <a:t>People may not voice how they feel but observing behaviour provides a lot of insight</a:t>
            </a:r>
          </a:p>
          <a:p>
            <a:pPr marL="180975" indent="-180975">
              <a:spcBef>
                <a:spcPts val="300"/>
              </a:spcBef>
              <a:buFont typeface="Arial"/>
              <a:buChar char="•"/>
            </a:pPr>
            <a:r>
              <a:rPr lang="en-CA" b="1"/>
              <a:t>Talk openly to your team or those you lead</a:t>
            </a:r>
            <a:endParaRPr lang="en-CA"/>
          </a:p>
          <a:p>
            <a:pPr marL="473075" lvl="1" indent="-180975">
              <a:spcBef>
                <a:spcPts val="300"/>
              </a:spcBef>
              <a:buFont typeface="Arial"/>
              <a:buChar char="•"/>
            </a:pPr>
            <a:r>
              <a:rPr lang="en-CA"/>
              <a:t>Be transparent, be empathetic, let them know you recognize their concerns</a:t>
            </a:r>
          </a:p>
          <a:p>
            <a:pPr marL="180975" indent="-180975">
              <a:spcBef>
                <a:spcPts val="300"/>
              </a:spcBef>
              <a:buFont typeface="Arial"/>
              <a:buChar char="•"/>
            </a:pPr>
            <a:r>
              <a:rPr lang="en-CA" b="1"/>
              <a:t>Show initiative to make things better – be positive</a:t>
            </a:r>
            <a:endParaRPr lang="en-US"/>
          </a:p>
          <a:p>
            <a:pPr marL="473075" lvl="1" indent="-180975">
              <a:spcBef>
                <a:spcPts val="300"/>
              </a:spcBef>
              <a:buFont typeface="Arial"/>
              <a:buChar char="•"/>
            </a:pPr>
            <a:r>
              <a:rPr lang="en-CA"/>
              <a:t>Encourage your people to take initiative</a:t>
            </a:r>
            <a:endParaRPr lang="en-US"/>
          </a:p>
          <a:p>
            <a:pPr marL="473075" lvl="1" indent="-180975">
              <a:spcBef>
                <a:spcPts val="300"/>
              </a:spcBef>
              <a:buFont typeface="Arial"/>
              <a:buChar char="•"/>
            </a:pPr>
            <a:r>
              <a:rPr lang="en-CA"/>
              <a:t>The glass can be half-full or half-empty </a:t>
            </a:r>
            <a:endParaRPr lang="en-US"/>
          </a:p>
          <a:p>
            <a:pPr marL="180975" indent="-180975">
              <a:spcBef>
                <a:spcPts val="300"/>
              </a:spcBef>
              <a:buFont typeface="Arial"/>
              <a:buChar char="•"/>
            </a:pPr>
            <a:r>
              <a:rPr lang="en-CA" b="1"/>
              <a:t>Work together with your people</a:t>
            </a:r>
            <a:endParaRPr lang="en-CA"/>
          </a:p>
          <a:p>
            <a:pPr marL="473075" lvl="1" indent="-180975">
              <a:spcBef>
                <a:spcPts val="300"/>
              </a:spcBef>
              <a:buFont typeface="Arial"/>
              <a:buChar char="•"/>
            </a:pPr>
            <a:r>
              <a:rPr lang="en-CA"/>
              <a:t>Many hands make light work and many brains make better decisions and come up with better ideas to solve problems</a:t>
            </a:r>
          </a:p>
          <a:p>
            <a:pPr marL="473075" lvl="1" indent="-180975">
              <a:spcBef>
                <a:spcPts val="300"/>
              </a:spcBef>
              <a:buFont typeface="Arial"/>
              <a:buChar char="•"/>
            </a:pPr>
            <a:r>
              <a:rPr lang="en-CA"/>
              <a:t>Allowing your team to be part of the solution, regardless if the concerns can be resolved, shows inclusiveness and builds trust</a:t>
            </a:r>
          </a:p>
          <a:p>
            <a:pPr marL="180975" indent="-180975">
              <a:spcBef>
                <a:spcPts val="300"/>
              </a:spcBef>
              <a:buFont typeface="Arial"/>
              <a:buChar char="•"/>
            </a:pPr>
            <a:r>
              <a:rPr lang="en-CA" b="1"/>
              <a:t>Allow employees time to process the change</a:t>
            </a:r>
            <a:endParaRPr lang="en-CA"/>
          </a:p>
          <a:p>
            <a:pPr marL="473075" lvl="1" indent="-180975">
              <a:spcBef>
                <a:spcPts val="300"/>
              </a:spcBef>
              <a:buFont typeface="Arial"/>
              <a:buChar char="•"/>
            </a:pPr>
            <a:r>
              <a:rPr lang="en-CA"/>
              <a:t>Provide guidance on the required skills for the future and how to go about obtaining them</a:t>
            </a:r>
          </a:p>
          <a:p>
            <a:pPr marL="473075" lvl="1" indent="-180975">
              <a:spcBef>
                <a:spcPts val="300"/>
              </a:spcBef>
              <a:buFont typeface="Arial"/>
              <a:buChar char="•"/>
            </a:pPr>
            <a:r>
              <a:rPr lang="en-CA"/>
              <a:t>Provide time to allow employees to absorb and understand the change</a:t>
            </a:r>
          </a:p>
          <a:p>
            <a:endParaRPr lang="en-CA">
              <a:ea typeface="Calibri"/>
              <a:cs typeface="Calibri"/>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a:p>
        </p:txBody>
      </p:sp>
    </p:spTree>
    <p:extLst>
      <p:ext uri="{BB962C8B-B14F-4D97-AF65-F5344CB8AC3E}">
        <p14:creationId xmlns:p14="http://schemas.microsoft.com/office/powerpoint/2010/main" val="1972312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975" indent="-180975">
              <a:spcBef>
                <a:spcPts val="300"/>
              </a:spcBef>
              <a:buFont typeface="Arial"/>
              <a:buChar char="•"/>
            </a:pPr>
            <a:r>
              <a:rPr lang="fr-CA" b="1"/>
              <a:t>Prenez le temps d’observer et d’écouter </a:t>
            </a:r>
            <a:endParaRPr lang="en-US"/>
          </a:p>
          <a:p>
            <a:pPr marL="473075" lvl="1" indent="-180975">
              <a:spcBef>
                <a:spcPts val="300"/>
              </a:spcBef>
              <a:buFont typeface="Arial"/>
              <a:buChar char="•"/>
            </a:pPr>
            <a:r>
              <a:rPr lang="fr-CA"/>
              <a:t>Les personnes n’expriment peut-être pas ce qu’elles ressentent, mais l’observation des comportements permet d’en apprendre beaucoup</a:t>
            </a:r>
            <a:endParaRPr lang="en-US"/>
          </a:p>
          <a:p>
            <a:pPr marL="180975" indent="-180975">
              <a:spcBef>
                <a:spcPts val="300"/>
              </a:spcBef>
              <a:buFont typeface="Arial"/>
              <a:buChar char="•"/>
            </a:pPr>
            <a:r>
              <a:rPr lang="fr-CA" b="1"/>
              <a:t>Parlez ouvertement à votre équipe ou à ceux que vous dirigez</a:t>
            </a:r>
            <a:endParaRPr lang="en-US"/>
          </a:p>
          <a:p>
            <a:pPr marL="473075" lvl="1" indent="-180975">
              <a:spcBef>
                <a:spcPts val="300"/>
              </a:spcBef>
              <a:buFont typeface="Arial"/>
              <a:buChar char="•"/>
            </a:pPr>
            <a:r>
              <a:rPr lang="fr-CA"/>
              <a:t>Soyez transparent, faites preuve d’empathie, dites-leur que vous reconnaissez leurs préoccupations</a:t>
            </a:r>
            <a:endParaRPr lang="en-US"/>
          </a:p>
          <a:p>
            <a:pPr marL="180975" indent="-180975">
              <a:spcBef>
                <a:spcPts val="300"/>
              </a:spcBef>
              <a:buFont typeface="Arial"/>
              <a:buChar char="•"/>
            </a:pPr>
            <a:r>
              <a:rPr lang="fr-CA" b="1"/>
              <a:t>Travaillez avec vos employés </a:t>
            </a:r>
            <a:endParaRPr lang="en-US"/>
          </a:p>
          <a:p>
            <a:pPr marL="473075" lvl="1" indent="-180975">
              <a:spcBef>
                <a:spcPts val="300"/>
              </a:spcBef>
              <a:buFont typeface="Arial"/>
              <a:buChar char="•"/>
            </a:pPr>
            <a:r>
              <a:rPr lang="fr-CA"/>
              <a:t>L’union fait la force; deux (ou plusieurs) têtes donnent de meilleures décisions et trouvent de meilleures idées pour résoudre les problèmes</a:t>
            </a:r>
            <a:endParaRPr lang="en-US"/>
          </a:p>
          <a:p>
            <a:pPr marL="473075" lvl="1" indent="-180975">
              <a:spcBef>
                <a:spcPts val="300"/>
              </a:spcBef>
              <a:buFont typeface="Arial"/>
              <a:buChar char="•"/>
            </a:pPr>
            <a:r>
              <a:rPr lang="fr-CA"/>
              <a:t>En laissant votre équipe faire partie de la solution, peu importe si les préoccupations peuvent être résolues, vous reconnaissez l’inclusivité et vous renforcez la confiance</a:t>
            </a:r>
            <a:endParaRPr lang="en-US"/>
          </a:p>
          <a:p>
            <a:pPr marL="180975" indent="-180975">
              <a:spcBef>
                <a:spcPts val="300"/>
              </a:spcBef>
              <a:buFont typeface="Arial"/>
              <a:buChar char="•"/>
            </a:pPr>
            <a:r>
              <a:rPr lang="fr-CA" b="1"/>
              <a:t>Faites preuve d’initiative pour améliorer les choses – soyez positif</a:t>
            </a:r>
            <a:endParaRPr lang="en-US"/>
          </a:p>
          <a:p>
            <a:pPr marL="473075" lvl="1" indent="-180975">
              <a:spcBef>
                <a:spcPts val="300"/>
              </a:spcBef>
              <a:buFont typeface="Arial"/>
              <a:buChar char="•"/>
            </a:pPr>
            <a:r>
              <a:rPr lang="fr-CA"/>
              <a:t>Encouragez votre monde à prendre des initiatives </a:t>
            </a:r>
            <a:endParaRPr lang="en-US"/>
          </a:p>
          <a:p>
            <a:pPr marL="473075" lvl="1" indent="-180975">
              <a:spcBef>
                <a:spcPts val="300"/>
              </a:spcBef>
              <a:buFont typeface="Arial"/>
              <a:buChar char="•"/>
            </a:pPr>
            <a:r>
              <a:rPr lang="fr-CA"/>
              <a:t>Le verre peut être à moitié plein ou à moitié vide </a:t>
            </a:r>
            <a:endParaRPr lang="en-US"/>
          </a:p>
          <a:p>
            <a:pPr marL="180975" indent="-180975">
              <a:spcBef>
                <a:spcPts val="300"/>
              </a:spcBef>
              <a:buFont typeface="Arial"/>
              <a:buChar char="•"/>
            </a:pPr>
            <a:r>
              <a:rPr lang="fr-CA" b="1"/>
              <a:t>Donnez aux employés le temps d’accueillir le changement</a:t>
            </a:r>
            <a:endParaRPr lang="en-US"/>
          </a:p>
          <a:p>
            <a:pPr marL="473075" lvl="1" indent="-180975">
              <a:spcBef>
                <a:spcPts val="300"/>
              </a:spcBef>
              <a:buFont typeface="Arial"/>
              <a:buChar char="•"/>
            </a:pPr>
            <a:r>
              <a:rPr lang="fr-CA"/>
              <a:t>Donnez des conseils sur les compétences requises pour l’avenir et sur la façon de les acquérir</a:t>
            </a:r>
            <a:endParaRPr lang="en-US"/>
          </a:p>
          <a:p>
            <a:pPr marL="473075" lvl="1" indent="-180975">
              <a:spcBef>
                <a:spcPts val="300"/>
              </a:spcBef>
              <a:buFont typeface="Arial"/>
              <a:buChar char="•"/>
            </a:pPr>
            <a:r>
              <a:rPr lang="fr-CA"/>
              <a:t>Donnez aux employés le temps d’assimiler et de comprendre le changement</a:t>
            </a:r>
            <a:endParaRPr lang="en-CA"/>
          </a:p>
          <a:p>
            <a:endParaRPr lang="en-CA">
              <a:ea typeface="Calibri"/>
              <a:cs typeface="Calibri"/>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18</a:t>
            </a:fld>
            <a:endParaRPr lang="en-US"/>
          </a:p>
        </p:txBody>
      </p:sp>
    </p:spTree>
    <p:extLst>
      <p:ext uri="{BB962C8B-B14F-4D97-AF65-F5344CB8AC3E}">
        <p14:creationId xmlns:p14="http://schemas.microsoft.com/office/powerpoint/2010/main" val="2821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a:cs typeface="Calibri"/>
              </a:rPr>
              <a:t>LOUISE PARLE / ALEXE POLL</a:t>
            </a:r>
          </a:p>
          <a:p>
            <a:endParaRPr lang="fr-CA"/>
          </a:p>
          <a:p>
            <a:r>
              <a:rPr lang="fr-CA"/>
              <a:t>Avant de commencer, j’aimerais brièvement vous présenter la Communauté de pratique de la  gestion du changement, qui est gérée par le Réseau interministériel du changement organisationnel (RICO). La Communauté de pratique de la gestion du changement du RICO est responsable de la séance d’aujourd’hui. Et je très fière d’en faire partie. </a:t>
            </a:r>
            <a:endParaRPr lang="fr-CA">
              <a:cs typeface="Calibri" panose="020F0502020204030204"/>
            </a:endParaRPr>
          </a:p>
          <a:p>
            <a:endParaRPr lang="fr-CA"/>
          </a:p>
          <a:p>
            <a:r>
              <a:rPr lang="fr-CA"/>
              <a:t>Pendant que je vous parle du RICO, pourquoi ne nous parleriez-vous pas un peu de vous au moyen d’un sondage rapide?  </a:t>
            </a:r>
            <a:endParaRPr lang="fr-CA">
              <a:cs typeface="Calibri"/>
            </a:endParaRPr>
          </a:p>
          <a:p>
            <a:endParaRPr lang="fr-CA">
              <a:cs typeface="Calibri"/>
            </a:endParaRPr>
          </a:p>
          <a:p>
            <a:r>
              <a:rPr lang="en-CA"/>
              <a:t>Stacey EEE-LI-LEI-GEE (</a:t>
            </a:r>
            <a:r>
              <a:rPr lang="en-CA" err="1"/>
              <a:t>Ileleji</a:t>
            </a:r>
            <a:r>
              <a:rPr lang="en-CA"/>
              <a:t>) et  Alejandro Gonzalez </a:t>
            </a:r>
            <a:r>
              <a:rPr lang="en-CA" err="1"/>
              <a:t>sont</a:t>
            </a:r>
            <a:r>
              <a:rPr lang="en-CA"/>
              <a:t> les co-presidents du R</a:t>
            </a:r>
            <a:r>
              <a:rPr lang="fr-CA" err="1"/>
              <a:t>éseau</a:t>
            </a:r>
            <a:r>
              <a:rPr lang="fr-CA"/>
              <a:t> interministériel du changement organisationnel, ou RICO. Et les séances de la formation CM101 sont animées par des praticiens et praticiennes du changement passionnés. Membres actuels du réseau:</a:t>
            </a:r>
            <a:endParaRPr lang="en-CA"/>
          </a:p>
          <a:p>
            <a:pPr marL="171450" indent="-255905">
              <a:spcBef>
                <a:spcPts val="300"/>
              </a:spcBef>
              <a:buFont typeface="Arial,Sans-Serif"/>
              <a:buChar char="•"/>
            </a:pPr>
            <a:r>
              <a:rPr lang="en-US"/>
              <a:t>Alexandra Lafond, ma </a:t>
            </a:r>
            <a:r>
              <a:rPr lang="en-US" err="1"/>
              <a:t>collègue</a:t>
            </a:r>
            <a:endParaRPr lang="en-US">
              <a:cs typeface="Calibri"/>
            </a:endParaRPr>
          </a:p>
          <a:p>
            <a:pPr marL="171450" indent="-255905">
              <a:spcBef>
                <a:spcPts val="300"/>
              </a:spcBef>
              <a:buFont typeface="Arial,Sans-Serif"/>
              <a:buChar char="•"/>
            </a:pPr>
            <a:r>
              <a:rPr lang="en-US"/>
              <a:t>Ellie John</a:t>
            </a:r>
            <a:endParaRPr lang="en-US">
              <a:cs typeface="Calibri"/>
            </a:endParaRPr>
          </a:p>
          <a:p>
            <a:pPr marL="171450" indent="-255905">
              <a:spcBef>
                <a:spcPts val="300"/>
              </a:spcBef>
              <a:buFont typeface="Arial,Sans-Serif"/>
              <a:buChar char="•"/>
            </a:pPr>
            <a:r>
              <a:rPr lang="en-US"/>
              <a:t>Janet Shaw</a:t>
            </a:r>
            <a:endParaRPr lang="en-US">
              <a:cs typeface="Calibri"/>
            </a:endParaRPr>
          </a:p>
          <a:p>
            <a:pPr marL="171450" indent="-255905">
              <a:spcBef>
                <a:spcPts val="300"/>
              </a:spcBef>
              <a:buFont typeface="Arial,Sans-Serif"/>
              <a:buChar char="•"/>
            </a:pPr>
            <a:r>
              <a:rPr lang="en-US"/>
              <a:t>Lea Gagne</a:t>
            </a:r>
            <a:endParaRPr lang="en-CA"/>
          </a:p>
          <a:p>
            <a:pPr marL="171450" indent="-255905">
              <a:spcBef>
                <a:spcPts val="300"/>
              </a:spcBef>
              <a:buFont typeface="Arial,Sans-Serif"/>
              <a:buChar char="•"/>
            </a:pPr>
            <a:r>
              <a:rPr lang="en-US"/>
              <a:t>Louise Jasmin</a:t>
            </a:r>
            <a:endParaRPr lang="en-US">
              <a:cs typeface="Calibri"/>
            </a:endParaRPr>
          </a:p>
          <a:p>
            <a:pPr marL="171450" indent="-255905">
              <a:spcBef>
                <a:spcPts val="300"/>
              </a:spcBef>
              <a:buFont typeface="Arial,Sans-Serif"/>
              <a:buChar char="•"/>
            </a:pPr>
            <a:r>
              <a:rPr lang="en-US"/>
              <a:t>Patricia Thompson</a:t>
            </a:r>
            <a:endParaRPr lang="en-US">
              <a:cs typeface="Calibri"/>
            </a:endParaRPr>
          </a:p>
          <a:p>
            <a:pPr marL="171450" indent="-255905">
              <a:spcBef>
                <a:spcPts val="300"/>
              </a:spcBef>
              <a:buFont typeface="Arial,Sans-Serif"/>
              <a:buChar char="•"/>
            </a:pPr>
            <a:r>
              <a:rPr lang="en-US"/>
              <a:t>Sandra Moore</a:t>
            </a:r>
            <a:endParaRPr lang="en-US">
              <a:cs typeface="Calibri"/>
            </a:endParaRPr>
          </a:p>
          <a:p>
            <a:pPr marL="171450" indent="-255905">
              <a:spcBef>
                <a:spcPts val="300"/>
              </a:spcBef>
              <a:buFont typeface="Arial,Sans-Serif"/>
              <a:buChar char="•"/>
            </a:pPr>
            <a:r>
              <a:rPr lang="en-US"/>
              <a:t>Valerie </a:t>
            </a:r>
            <a:r>
              <a:rPr lang="en-US" err="1"/>
              <a:t>Yersh</a:t>
            </a:r>
            <a:endParaRPr lang="fr-CA" err="1"/>
          </a:p>
          <a:p>
            <a:endParaRPr lang="fr-CA" b="1"/>
          </a:p>
          <a:p>
            <a:r>
              <a:rPr lang="fr-CA" b="1" baseline="0">
                <a:solidFill>
                  <a:schemeClr val="tx1"/>
                </a:solidFill>
              </a:rPr>
              <a:t>Personne responsable de </a:t>
            </a:r>
            <a:r>
              <a:rPr lang="fr-CA" b="1" baseline="0" err="1">
                <a:solidFill>
                  <a:schemeClr val="tx1"/>
                </a:solidFill>
              </a:rPr>
              <a:t>MSTeams</a:t>
            </a:r>
            <a:r>
              <a:rPr lang="fr-CA" b="1" baseline="0">
                <a:solidFill>
                  <a:schemeClr val="tx1"/>
                </a:solidFill>
              </a:rPr>
              <a:t> : Ouvrez le sondage 2</a:t>
            </a:r>
            <a:r>
              <a:rPr lang="fr-CA" b="1"/>
              <a:t> (s'ils sont des gestionnaires ou des CP)</a:t>
            </a:r>
            <a:endParaRPr lang="fr-CA" b="1" baseline="0">
              <a:solidFill>
                <a:schemeClr val="tx1"/>
              </a:solidFill>
              <a:cs typeface="Calibri"/>
            </a:endParaRPr>
          </a:p>
          <a:p>
            <a:endParaRPr lang="fr-CA"/>
          </a:p>
          <a:p>
            <a:r>
              <a:rPr lang="fr-CA"/>
              <a:t>Le RICO existe depuis plus de 20 ans. Il a été créé par quelques employés qui </a:t>
            </a:r>
            <a:r>
              <a:rPr lang="fr-CA" err="1"/>
              <a:t>oeuvrent</a:t>
            </a:r>
            <a:r>
              <a:rPr lang="fr-CA"/>
              <a:t> dans les domaines du développement organisationnel et de la gestion du changement et du leadership en matière de changement.</a:t>
            </a:r>
            <a:endParaRPr lang="fr-CA" baseline="0">
              <a:cs typeface="Calibri"/>
            </a:endParaRPr>
          </a:p>
          <a:p>
            <a:endParaRPr lang="fr-CA" baseline="0"/>
          </a:p>
          <a:p>
            <a:pPr defTabSz="914256">
              <a:defRPr/>
            </a:pPr>
            <a:r>
              <a:rPr lang="fr-CA"/>
              <a:t>Le RICO est devenu une communauté de pratique et d’intérêt prospère, ouverte à tous les fonctionnaires. </a:t>
            </a:r>
            <a:endParaRPr lang="fr-CA">
              <a:cs typeface="Calibri"/>
            </a:endParaRPr>
          </a:p>
          <a:p>
            <a:endParaRPr lang="fr-CA"/>
          </a:p>
          <a:p>
            <a:pPr lvl="0"/>
            <a:r>
              <a:rPr lang="fr-CA"/>
              <a:t>Nous sommes devenus une organisation plus formelle au cours des années et détenons même un siège au Carrefour</a:t>
            </a:r>
            <a:r>
              <a:rPr lang="fr-CA" baseline="0"/>
              <a:t> d</a:t>
            </a:r>
            <a:r>
              <a:rPr lang="fr-CA"/>
              <a:t>es communautés de pratique du Conseil des ressources humaines (CRH), qui est le responsable fonctionnel de la collectivité des RH.</a:t>
            </a:r>
            <a:endParaRPr lang="fr-CA">
              <a:cs typeface="Calibri"/>
            </a:endParaRPr>
          </a:p>
          <a:p>
            <a:endParaRPr lang="fr-CA"/>
          </a:p>
          <a:p>
            <a:pPr marL="0" marR="0" lvl="0" indent="0" algn="l" defTabSz="914256" rtl="0" eaLnBrk="1" fontAlgn="auto" latinLnBrk="0" hangingPunct="1">
              <a:lnSpc>
                <a:spcPct val="100000"/>
              </a:lnSpc>
              <a:spcBef>
                <a:spcPct val="0"/>
              </a:spcBef>
              <a:spcAft>
                <a:spcPct val="0"/>
              </a:spcAft>
              <a:buClrTx/>
              <a:buSzTx/>
              <a:buFontTx/>
              <a:buNone/>
              <a:defRPr/>
            </a:pPr>
            <a:r>
              <a:rPr lang="fr-CA"/>
              <a:t>Le RICO pourrait être considéré comme un facilitateur pour les personnes qui sont en transition,</a:t>
            </a:r>
            <a:r>
              <a:rPr lang="fr-CA" baseline="0"/>
              <a:t> c’-à-d. qui passent du </a:t>
            </a:r>
            <a:r>
              <a:rPr lang="fr-CA"/>
              <a:t>fait de connaître la gestion du changement au fait de mener le changement.  </a:t>
            </a:r>
            <a:endParaRPr lang="fr-CA">
              <a:cs typeface="Calibri"/>
            </a:endParaRPr>
          </a:p>
          <a:p>
            <a:pPr marL="0" marR="0" lvl="0" indent="0" algn="l" defTabSz="914256" rtl="0" eaLnBrk="1" fontAlgn="auto" latinLnBrk="0" hangingPunct="1">
              <a:lnSpc>
                <a:spcPct val="100000"/>
              </a:lnSpc>
              <a:spcBef>
                <a:spcPct val="0"/>
              </a:spcBef>
              <a:spcAft>
                <a:spcPct val="0"/>
              </a:spcAft>
              <a:buClrTx/>
              <a:buSzTx/>
              <a:buFontTx/>
              <a:buNone/>
              <a:defRPr/>
            </a:pPr>
            <a:endParaRPr lang="fr-CA" b="1" baseline="0">
              <a:highlight>
                <a:srgbClr val="FFFF00"/>
              </a:highlight>
            </a:endParaRPr>
          </a:p>
          <a:p>
            <a:pPr defTabSz="914256">
              <a:defRPr/>
            </a:pPr>
            <a:r>
              <a:rPr lang="en-US" b="1"/>
              <a:t>ALEXE</a:t>
            </a:r>
            <a:endParaRPr lang="en-US"/>
          </a:p>
          <a:p>
            <a:pPr defTabSz="914256">
              <a:defRPr/>
            </a:pPr>
            <a:r>
              <a:rPr lang="en-US" b="1"/>
              <a:t>RETOUR SUR LES RÉPONSES</a:t>
            </a:r>
            <a:endParaRPr lang="en-US"/>
          </a:p>
          <a:p>
            <a:pPr defTabSz="914256">
              <a:defRPr/>
            </a:pPr>
            <a:r>
              <a:rPr lang="en-US" b="1"/>
              <a:t>ÉCRIRE: </a:t>
            </a:r>
            <a:r>
              <a:rPr lang="en-CA"/>
              <a:t> </a:t>
            </a:r>
            <a:r>
              <a:rPr lang="fr-CA"/>
              <a:t>Merci de nous avoir fait part de votre profil. </a:t>
            </a:r>
            <a:endParaRPr lang="en-US"/>
          </a:p>
          <a:p>
            <a:pPr defTabSz="914256">
              <a:defRPr/>
            </a:pPr>
            <a:r>
              <a:rPr lang="fr-CA" b="1" u="sng"/>
              <a:t>ALEXE TU AS LA PROCHAINE DIAPO pour où nous trouver</a:t>
            </a:r>
            <a:endParaRPr lang="fr-CA"/>
          </a:p>
          <a:p>
            <a:pPr defTabSz="914256">
              <a:defRPr/>
            </a:pPr>
            <a:endParaRPr lang="fr-CA" b="1"/>
          </a:p>
          <a:p>
            <a:pPr defTabSz="914256">
              <a:defRPr/>
            </a:pPr>
            <a:r>
              <a:rPr lang="fr-CA" b="1" i="0"/>
              <a:t>Note à l’intention de la personne responsable de WebEx</a:t>
            </a:r>
            <a:endParaRPr lang="fr-CA" b="1" i="0">
              <a:ea typeface="Calibri"/>
              <a:cs typeface="Calibri"/>
            </a:endParaRPr>
          </a:p>
          <a:p>
            <a:pPr defTabSz="914256">
              <a:defRPr/>
            </a:pPr>
            <a:r>
              <a:rPr lang="fr-CA" b="0" i="0" baseline="0"/>
              <a:t>Surveillez le nombre de réponses des participants. Lorsque vous ne voyez aucune nouvelle réponse après environ 20 secondes, et que le temps le permet, sélectionnez « Close </a:t>
            </a:r>
            <a:r>
              <a:rPr lang="fr-CA" b="0" i="0" baseline="0" err="1"/>
              <a:t>Poll</a:t>
            </a:r>
            <a:r>
              <a:rPr lang="fr-CA" b="0" i="0" baseline="0"/>
              <a:t> » (Fermer le sondage). Sinon, attendez que la période de 5 minutes s’écoule. Une fois que vous avez sélectionné « Close </a:t>
            </a:r>
            <a:r>
              <a:rPr lang="fr-CA" b="0" i="0" baseline="0" err="1"/>
              <a:t>Poll</a:t>
            </a:r>
            <a:r>
              <a:rPr lang="fr-CA" b="0" i="0" baseline="0"/>
              <a:t> », donnez au système une minute pour traiter l’information, puis sélectionnez « </a:t>
            </a:r>
            <a:r>
              <a:rPr lang="fr-CA" b="0" i="0" baseline="0" err="1"/>
              <a:t>Poll</a:t>
            </a:r>
            <a:r>
              <a:rPr lang="fr-CA" b="0" i="0" baseline="0"/>
              <a:t> </a:t>
            </a:r>
            <a:r>
              <a:rPr lang="fr-CA" b="0" i="0" baseline="0" err="1"/>
              <a:t>Results</a:t>
            </a:r>
            <a:r>
              <a:rPr lang="fr-CA" b="0" i="0" baseline="0"/>
              <a:t> » (Résultats du sondage). Le fait de sélectionner « </a:t>
            </a:r>
            <a:r>
              <a:rPr lang="fr-CA" b="0" i="0" baseline="0" err="1"/>
              <a:t>Poll</a:t>
            </a:r>
            <a:r>
              <a:rPr lang="fr-CA" b="0" i="0" baseline="0"/>
              <a:t> </a:t>
            </a:r>
            <a:r>
              <a:rPr lang="fr-CA" b="0" i="0" baseline="0" err="1"/>
              <a:t>Results</a:t>
            </a:r>
            <a:r>
              <a:rPr lang="fr-CA" b="0" i="0" baseline="0"/>
              <a:t> » donnera l’occasion à tous les participants de voir les résultats. </a:t>
            </a:r>
            <a:r>
              <a:rPr lang="fr-CA" b="0" i="0" u="sng" baseline="0"/>
              <a:t>Dans la boîte de clavardage, entrez « </a:t>
            </a:r>
            <a:r>
              <a:rPr lang="fr-CA" u="sng">
                <a:effectLst/>
              </a:rPr>
              <a:t>Merci de nous avoir fait part de votre opinion »</a:t>
            </a:r>
            <a:r>
              <a:rPr lang="fr-CA" b="0" i="0" u="sng" baseline="0"/>
              <a:t>).</a:t>
            </a:r>
            <a:endParaRPr lang="fr-CA" b="0" i="0" u="sng" baseline="0">
              <a:cs typeface="Calibri"/>
            </a:endParaRPr>
          </a:p>
          <a:p>
            <a:pPr defTabSz="914256">
              <a:defRPr/>
            </a:pPr>
            <a:endParaRPr lang="fr-CA" b="0" i="0"/>
          </a:p>
          <a:p>
            <a:pPr defTabSz="914256">
              <a:defRPr/>
            </a:pPr>
            <a:endParaRPr lang="fr-CA"/>
          </a:p>
          <a:p>
            <a:endParaRPr lang="en-CA" i="0"/>
          </a:p>
        </p:txBody>
      </p:sp>
      <p:sp>
        <p:nvSpPr>
          <p:cNvPr id="4" name="Slide Number Placeholder 3"/>
          <p:cNvSpPr>
            <a:spLocks noGrp="1"/>
          </p:cNvSpPr>
          <p:nvPr>
            <p:ph type="sldNum" sz="quarter" idx="10"/>
          </p:nvPr>
        </p:nvSpPr>
        <p:spPr/>
        <p:txBody>
          <a:bodyPr/>
          <a:lstStyle/>
          <a:p>
            <a:fld id="{23B4F6FD-CED7-46F5-AFD0-B51A79C20103}" type="slidenum">
              <a:rPr lang="en-CA" smtClean="0"/>
              <a:pPr/>
              <a:t>4</a:t>
            </a:fld>
            <a:endParaRPr lang="en-CA"/>
          </a:p>
        </p:txBody>
      </p:sp>
    </p:spTree>
    <p:extLst>
      <p:ext uri="{BB962C8B-B14F-4D97-AF65-F5344CB8AC3E}">
        <p14:creationId xmlns:p14="http://schemas.microsoft.com/office/powerpoint/2010/main" val="24421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ALEXE </a:t>
            </a:r>
          </a:p>
          <a:p>
            <a:endParaRPr lang="en-US" b="1">
              <a:ea typeface="Calibri"/>
              <a:cs typeface="Calibri"/>
            </a:endParaRPr>
          </a:p>
          <a:p>
            <a:r>
              <a:rPr lang="en-US">
                <a:ea typeface="Calibri"/>
                <a:cs typeface="Calibri"/>
              </a:rPr>
              <a:t>Vous </a:t>
            </a:r>
            <a:r>
              <a:rPr lang="en-US" err="1">
                <a:ea typeface="Calibri"/>
                <a:cs typeface="Calibri"/>
              </a:rPr>
              <a:t>pouvez</a:t>
            </a:r>
            <a:r>
              <a:rPr lang="en-US">
                <a:ea typeface="Calibri"/>
                <a:cs typeface="Calibri"/>
              </a:rPr>
              <a:t> nous </a:t>
            </a:r>
            <a:r>
              <a:rPr lang="en-US" err="1">
                <a:ea typeface="Calibri"/>
                <a:cs typeface="Calibri"/>
              </a:rPr>
              <a:t>trouver</a:t>
            </a:r>
            <a:r>
              <a:rPr lang="en-US">
                <a:ea typeface="Calibri"/>
                <a:cs typeface="Calibri"/>
              </a:rPr>
              <a:t> sur les </a:t>
            </a:r>
            <a:r>
              <a:rPr lang="en-US" err="1">
                <a:ea typeface="Calibri"/>
                <a:cs typeface="Calibri"/>
              </a:rPr>
              <a:t>différentes</a:t>
            </a:r>
            <a:r>
              <a:rPr lang="en-US">
                <a:ea typeface="Calibri"/>
                <a:cs typeface="Calibri"/>
              </a:rPr>
              <a:t> </a:t>
            </a:r>
            <a:r>
              <a:rPr lang="en-US" err="1">
                <a:ea typeface="Calibri"/>
                <a:cs typeface="Calibri"/>
              </a:rPr>
              <a:t>plateformes</a:t>
            </a:r>
            <a:r>
              <a:rPr lang="en-US">
                <a:ea typeface="Calibri"/>
                <a:cs typeface="Calibri"/>
              </a:rPr>
              <a:t> </a:t>
            </a:r>
            <a:r>
              <a:rPr lang="en-US" err="1">
                <a:ea typeface="Calibri"/>
                <a:cs typeface="Calibri"/>
              </a:rPr>
              <a:t>d'OutilsGC</a:t>
            </a:r>
            <a:r>
              <a:rPr lang="en-US">
                <a:ea typeface="Calibri"/>
                <a:cs typeface="Calibri"/>
              </a:rPr>
              <a:t>.</a:t>
            </a:r>
          </a:p>
          <a:p>
            <a:endParaRPr lang="en-US" b="1">
              <a:ea typeface="Calibri"/>
              <a:cs typeface="Calibri"/>
            </a:endParaRPr>
          </a:p>
          <a:p>
            <a:r>
              <a:rPr lang="en-US">
                <a:ea typeface="Calibri"/>
                <a:cs typeface="Calibri"/>
              </a:rPr>
              <a:t>Le premier lien </a:t>
            </a:r>
            <a:r>
              <a:rPr lang="en-US" err="1">
                <a:ea typeface="Calibri"/>
                <a:cs typeface="Calibri"/>
              </a:rPr>
              <a:t>en</a:t>
            </a:r>
            <a:r>
              <a:rPr lang="en-US">
                <a:ea typeface="Calibri"/>
                <a:cs typeface="Calibri"/>
              </a:rPr>
              <a:t> jaune </a:t>
            </a:r>
            <a:r>
              <a:rPr lang="en-US" err="1">
                <a:ea typeface="Calibri"/>
                <a:cs typeface="Calibri"/>
              </a:rPr>
              <a:t>est</a:t>
            </a:r>
            <a:r>
              <a:rPr lang="en-US">
                <a:ea typeface="Calibri"/>
                <a:cs typeface="Calibri"/>
              </a:rPr>
              <a:t> pour GC Collab</a:t>
            </a:r>
          </a:p>
          <a:p>
            <a:r>
              <a:rPr lang="en-US">
                <a:ea typeface="Calibri"/>
                <a:cs typeface="Calibri"/>
              </a:rPr>
              <a:t>Le lien </a:t>
            </a:r>
            <a:r>
              <a:rPr lang="en-US" err="1">
                <a:ea typeface="Calibri"/>
                <a:cs typeface="Calibri"/>
              </a:rPr>
              <a:t>en</a:t>
            </a:r>
            <a:r>
              <a:rPr lang="en-US">
                <a:ea typeface="Calibri"/>
                <a:cs typeface="Calibri"/>
              </a:rPr>
              <a:t> vert </a:t>
            </a:r>
            <a:r>
              <a:rPr lang="en-US" err="1">
                <a:ea typeface="Calibri"/>
                <a:cs typeface="Calibri"/>
              </a:rPr>
              <a:t>est</a:t>
            </a:r>
            <a:r>
              <a:rPr lang="en-US">
                <a:ea typeface="Calibri"/>
                <a:cs typeface="Calibri"/>
              </a:rPr>
              <a:t> pour GC </a:t>
            </a:r>
            <a:r>
              <a:rPr lang="en-US" err="1">
                <a:ea typeface="Calibri"/>
                <a:cs typeface="Calibri"/>
              </a:rPr>
              <a:t>échange</a:t>
            </a:r>
            <a:r>
              <a:rPr lang="en-US">
                <a:ea typeface="Calibri"/>
                <a:cs typeface="Calibri"/>
              </a:rPr>
              <a:t> avec beaucoup de </a:t>
            </a:r>
            <a:r>
              <a:rPr lang="en-US" err="1">
                <a:ea typeface="Calibri"/>
                <a:cs typeface="Calibri"/>
              </a:rPr>
              <a:t>ressources</a:t>
            </a:r>
            <a:r>
              <a:rPr lang="en-US">
                <a:ea typeface="Calibri"/>
                <a:cs typeface="Calibri"/>
              </a:rPr>
              <a:t> à consulter. Pour </a:t>
            </a:r>
            <a:r>
              <a:rPr lang="en-US" err="1">
                <a:ea typeface="Calibri"/>
                <a:cs typeface="Calibri"/>
              </a:rPr>
              <a:t>ceux</a:t>
            </a:r>
            <a:r>
              <a:rPr lang="en-US">
                <a:ea typeface="Calibri"/>
                <a:cs typeface="Calibri"/>
              </a:rPr>
              <a:t> qui </a:t>
            </a:r>
            <a:r>
              <a:rPr lang="en-US" err="1">
                <a:ea typeface="Calibri"/>
                <a:cs typeface="Calibri"/>
              </a:rPr>
              <a:t>auraient</a:t>
            </a:r>
            <a:r>
              <a:rPr lang="en-US">
                <a:ea typeface="Calibri"/>
                <a:cs typeface="Calibri"/>
              </a:rPr>
              <a:t> déjà </a:t>
            </a:r>
            <a:r>
              <a:rPr lang="en-US" err="1">
                <a:ea typeface="Calibri"/>
                <a:cs typeface="Calibri"/>
              </a:rPr>
              <a:t>enregistré</a:t>
            </a:r>
            <a:r>
              <a:rPr lang="en-US">
                <a:ea typeface="Calibri"/>
                <a:cs typeface="Calibri"/>
              </a:rPr>
              <a:t> le lien du leadership </a:t>
            </a:r>
            <a:r>
              <a:rPr lang="en-US" err="1">
                <a:ea typeface="Calibri"/>
                <a:cs typeface="Calibri"/>
              </a:rPr>
              <a:t>en</a:t>
            </a:r>
            <a:r>
              <a:rPr lang="en-US">
                <a:ea typeface="Calibri"/>
                <a:cs typeface="Calibri"/>
              </a:rPr>
              <a:t> gestion du </a:t>
            </a:r>
            <a:r>
              <a:rPr lang="en-US" err="1">
                <a:ea typeface="Calibri"/>
                <a:cs typeface="Calibri"/>
              </a:rPr>
              <a:t>changement</a:t>
            </a:r>
            <a:r>
              <a:rPr lang="en-US">
                <a:ea typeface="Calibri"/>
                <a:cs typeface="Calibri"/>
              </a:rPr>
              <a:t>, il </a:t>
            </a:r>
            <a:r>
              <a:rPr lang="en-US" err="1">
                <a:ea typeface="Calibri"/>
                <a:cs typeface="Calibri"/>
              </a:rPr>
              <a:t>faudrait</a:t>
            </a:r>
            <a:r>
              <a:rPr lang="en-US">
                <a:ea typeface="Calibri"/>
                <a:cs typeface="Calibri"/>
              </a:rPr>
              <a:t> le </a:t>
            </a:r>
            <a:r>
              <a:rPr lang="en-US" err="1">
                <a:ea typeface="Calibri"/>
                <a:cs typeface="Calibri"/>
              </a:rPr>
              <a:t>mettre</a:t>
            </a:r>
            <a:r>
              <a:rPr lang="en-US">
                <a:ea typeface="Calibri"/>
                <a:cs typeface="Calibri"/>
              </a:rPr>
              <a:t> à jour. </a:t>
            </a:r>
          </a:p>
          <a:p>
            <a:r>
              <a:rPr lang="en-US" err="1">
                <a:ea typeface="Calibri"/>
                <a:cs typeface="Calibri"/>
              </a:rPr>
              <a:t>Toutes</a:t>
            </a:r>
            <a:r>
              <a:rPr lang="en-US">
                <a:ea typeface="Calibri"/>
                <a:cs typeface="Calibri"/>
              </a:rPr>
              <a:t> </a:t>
            </a:r>
            <a:r>
              <a:rPr lang="en-US" err="1">
                <a:ea typeface="Calibri"/>
                <a:cs typeface="Calibri"/>
              </a:rPr>
              <a:t>l'informations</a:t>
            </a:r>
            <a:r>
              <a:rPr lang="en-US">
                <a:ea typeface="Calibri"/>
                <a:cs typeface="Calibri"/>
              </a:rPr>
              <a:t> pour le leadership se </a:t>
            </a:r>
            <a:r>
              <a:rPr lang="en-US" err="1">
                <a:ea typeface="Calibri"/>
                <a:cs typeface="Calibri"/>
              </a:rPr>
              <a:t>trouve</a:t>
            </a:r>
            <a:r>
              <a:rPr lang="en-US">
                <a:ea typeface="Calibri"/>
                <a:cs typeface="Calibri"/>
              </a:rPr>
              <a:t> </a:t>
            </a:r>
            <a:r>
              <a:rPr lang="en-US" err="1">
                <a:ea typeface="Calibri"/>
                <a:cs typeface="Calibri"/>
              </a:rPr>
              <a:t>maintenant</a:t>
            </a:r>
            <a:r>
              <a:rPr lang="en-US">
                <a:ea typeface="Calibri"/>
                <a:cs typeface="Calibri"/>
              </a:rPr>
              <a:t> sur le </a:t>
            </a:r>
            <a:r>
              <a:rPr lang="en-US" err="1">
                <a:ea typeface="Calibri"/>
                <a:cs typeface="Calibri"/>
              </a:rPr>
              <a:t>sharepoint</a:t>
            </a:r>
            <a:r>
              <a:rPr lang="en-US">
                <a:ea typeface="Calibri"/>
                <a:cs typeface="Calibri"/>
              </a:rPr>
              <a:t> </a:t>
            </a:r>
            <a:r>
              <a:rPr lang="en-US" err="1">
                <a:ea typeface="Calibri"/>
                <a:cs typeface="Calibri"/>
              </a:rPr>
              <a:t>GCéchange</a:t>
            </a:r>
            <a:r>
              <a:rPr lang="en-US">
                <a:ea typeface="Calibri"/>
                <a:cs typeface="Calibri"/>
              </a:rPr>
              <a:t>.</a:t>
            </a:r>
            <a:endParaRPr lang="en-US">
              <a:cs typeface="Calibri"/>
            </a:endParaRPr>
          </a:p>
          <a:p>
            <a:endParaRPr lang="en-US" b="1">
              <a:ea typeface="Calibri"/>
              <a:cs typeface="Calibri"/>
            </a:endParaRPr>
          </a:p>
        </p:txBody>
      </p:sp>
      <p:sp>
        <p:nvSpPr>
          <p:cNvPr id="4" name="Slide Number Placeholder 3"/>
          <p:cNvSpPr>
            <a:spLocks noGrp="1"/>
          </p:cNvSpPr>
          <p:nvPr>
            <p:ph type="sldNum" sz="quarter" idx="5"/>
          </p:nvPr>
        </p:nvSpPr>
        <p:spPr/>
        <p:txBody>
          <a:bodyPr/>
          <a:lstStyle/>
          <a:p>
            <a:fld id="{32674CE4-FBD8-4481-AEFB-CA53E599A745}" type="slidenum">
              <a:rPr lang="en-US" smtClean="0"/>
              <a:t>6</a:t>
            </a:fld>
            <a:endParaRPr lang="en-US"/>
          </a:p>
        </p:txBody>
      </p:sp>
    </p:spTree>
    <p:extLst>
      <p:ext uri="{BB962C8B-B14F-4D97-AF65-F5344CB8AC3E}">
        <p14:creationId xmlns:p14="http://schemas.microsoft.com/office/powerpoint/2010/main" val="110325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0"/>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a:p>
        </p:txBody>
      </p:sp>
    </p:spTree>
    <p:extLst>
      <p:ext uri="{BB962C8B-B14F-4D97-AF65-F5344CB8AC3E}">
        <p14:creationId xmlns:p14="http://schemas.microsoft.com/office/powerpoint/2010/main" val="274225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a:t>ALEXE </a:t>
            </a:r>
            <a:endParaRPr lang="fr-CA"/>
          </a:p>
          <a:p>
            <a:endParaRPr lang="fr-CA"/>
          </a:p>
          <a:p>
            <a:r>
              <a:rPr lang="fr-CA"/>
              <a:t>La gestion du changement est la science de gérer l'aspect humain du changement. </a:t>
            </a:r>
          </a:p>
          <a:p>
            <a:r>
              <a:rPr lang="fr-CA"/>
              <a:t>Ça veut dire que le changement ne se fait pas en une seule étape, mais bien que c'est un processus de petites transitions vers un état futur et désiré.</a:t>
            </a:r>
          </a:p>
          <a:p>
            <a:r>
              <a:rPr lang="fr-CA"/>
              <a:t>Et Grâce à des stratégies et des plans structurés, on diminue les impacts négatifs et les risques, comme </a:t>
            </a:r>
            <a:r>
              <a:rPr lang="fr-CA" i="0"/>
              <a:t>la </a:t>
            </a:r>
            <a:r>
              <a:rPr lang="fr-CA"/>
              <a:t>résistance.</a:t>
            </a:r>
          </a:p>
          <a:p>
            <a:endParaRPr lang="fr-CA"/>
          </a:p>
          <a:p>
            <a:r>
              <a:rPr lang="fr-CA"/>
              <a:t>Sans gestion du changement, l'adoption face au changement peut échouer </a:t>
            </a:r>
            <a:r>
              <a:rPr lang="fr-CA" i="0"/>
              <a:t>et </a:t>
            </a:r>
            <a:r>
              <a:rPr lang="fr-CA"/>
              <a:t>les anciens comportements réapparaissent. </a:t>
            </a:r>
            <a:endParaRPr lang="en-US"/>
          </a:p>
          <a:p>
            <a:r>
              <a:rPr lang="fr-CA"/>
              <a:t>Grâce à toutes ces habiletés un conseiller en gestion du changement peut VRAIMENT soutenir les employés durant leur transition.</a:t>
            </a:r>
            <a:endParaRPr lang="en-US"/>
          </a:p>
          <a:p>
            <a:endParaRPr lang="fr-CA"/>
          </a:p>
          <a:p>
            <a:endParaRPr lang="fr-CA"/>
          </a:p>
          <a:p>
            <a:r>
              <a:rPr lang="fr-CA" b="1"/>
              <a:t>**</a:t>
            </a:r>
            <a:r>
              <a:rPr lang="fr-CA" b="1" i="0"/>
              <a:t>Que signifie la gestion du changement pour vous? Veuillez écrire votre opinion en quelques mots dans la boîte de clavardage.</a:t>
            </a:r>
          </a:p>
          <a:p>
            <a:endParaRPr lang="fr-CA" i="0"/>
          </a:p>
          <a:p>
            <a:r>
              <a:rPr lang="fr-CA"/>
              <a:t>(Pendant </a:t>
            </a:r>
            <a:r>
              <a:rPr lang="fr-CA" i="0" noProof="0"/>
              <a:t>que </a:t>
            </a:r>
            <a:r>
              <a:rPr lang="fr-CA"/>
              <a:t>les gens répondent...)</a:t>
            </a:r>
            <a:endParaRPr lang="en-US"/>
          </a:p>
          <a:p>
            <a:r>
              <a:rPr lang="fr-CA"/>
              <a:t>Ce qu'il faut se rappelez </a:t>
            </a:r>
            <a:r>
              <a:rPr lang="fr-CA" i="0" noProof="0"/>
              <a:t>ici est « </a:t>
            </a:r>
            <a:r>
              <a:rPr lang="fr-CA" b="1"/>
              <a:t>accompagner </a:t>
            </a:r>
            <a:r>
              <a:rPr lang="fr-CA" b="0"/>
              <a:t>efficacement</a:t>
            </a:r>
            <a:r>
              <a:rPr lang="fr-CA"/>
              <a:t> </a:t>
            </a:r>
            <a:r>
              <a:rPr lang="fr-CA" b="1"/>
              <a:t>les employés pendant la transition</a:t>
            </a:r>
            <a:r>
              <a:rPr lang="fr-CA" b="0" i="0" noProof="0"/>
              <a:t> </a:t>
            </a:r>
            <a:r>
              <a:rPr lang="fr-CA" i="0" noProof="0"/>
              <a:t>».</a:t>
            </a:r>
            <a:r>
              <a:rPr lang="fr-CA"/>
              <a:t> </a:t>
            </a:r>
            <a:endParaRPr lang="fr-CA" i="0" noProof="0"/>
          </a:p>
          <a:p>
            <a:r>
              <a:rPr lang="fr-CA" b="1"/>
              <a:t>Fait intéressant:</a:t>
            </a:r>
            <a:r>
              <a:rPr lang="fr-CA"/>
              <a:t> Pour ceux qui font partie du côté technique</a:t>
            </a:r>
            <a:r>
              <a:rPr lang="fr-CA" i="0" noProof="0"/>
              <a:t>, </a:t>
            </a:r>
            <a:r>
              <a:rPr lang="fr-CA"/>
              <a:t>OUI c'est </a:t>
            </a:r>
            <a:r>
              <a:rPr lang="fr-CA" i="0" noProof="0"/>
              <a:t>un peu </a:t>
            </a:r>
            <a:r>
              <a:rPr lang="fr-CA"/>
              <a:t>mélangeant comme concept</a:t>
            </a:r>
            <a:r>
              <a:rPr lang="fr-CA" i="0" noProof="0"/>
              <a:t>. </a:t>
            </a:r>
            <a:r>
              <a:rPr lang="fr-CA"/>
              <a:t>Les gens confondent souvent </a:t>
            </a:r>
            <a:r>
              <a:rPr lang="fr-CA" i="0" noProof="0"/>
              <a:t>la gestion du changement</a:t>
            </a:r>
            <a:r>
              <a:rPr lang="fr-CA"/>
              <a:t> (l'aspect humain) avec des changements que l'on doit apporter à un projet (''Change </a:t>
            </a:r>
            <a:r>
              <a:rPr lang="fr-CA" err="1"/>
              <a:t>request</a:t>
            </a:r>
            <a:r>
              <a:rPr lang="fr-CA"/>
              <a:t>''). Pour la séance d'aujourd'hui nous nous attardons à l'aspect humain </a:t>
            </a:r>
            <a:r>
              <a:rPr lang="fr-CA" i="0" baseline="0" noProof="0"/>
              <a:t>du changement.</a:t>
            </a:r>
            <a:endParaRPr lang="en-US" i="0" baseline="0" noProof="0"/>
          </a:p>
          <a:p>
            <a:endParaRPr lang="fr-CA" i="0" baseline="0"/>
          </a:p>
          <a:p>
            <a:pPr>
              <a:defRPr/>
            </a:pPr>
            <a:r>
              <a:rPr lang="fr-CA" b="1"/>
              <a:t>*FAIRE UN RETOUR SUR CLAVARDAGE</a:t>
            </a:r>
            <a:endParaRPr lang="fr-CA"/>
          </a:p>
          <a:p>
            <a:pPr>
              <a:spcBef>
                <a:spcPct val="0"/>
              </a:spcBef>
              <a:spcAft>
                <a:spcPct val="0"/>
              </a:spcAft>
              <a:defRPr/>
            </a:pPr>
            <a:r>
              <a:rPr lang="fr-CA" b="1" baseline="0"/>
              <a:t>N’oubliez pas de dire « prochaine diapositive ».</a:t>
            </a:r>
            <a:endParaRPr lang="fr-CA"/>
          </a:p>
          <a:p>
            <a:pPr>
              <a:defRPr/>
            </a:pPr>
            <a:endParaRPr lang="fr-CA"/>
          </a:p>
          <a:p>
            <a:pPr marL="0" marR="0" lvl="0" indent="0" algn="l" defTabSz="914400">
              <a:lnSpc>
                <a:spcPct val="100000"/>
              </a:lnSpc>
              <a:buNone/>
              <a:defRPr/>
            </a:pPr>
            <a:endParaRPr lang="fr-CA"/>
          </a:p>
          <a:p>
            <a:endParaRPr lang="fr-CA" b="1" i="0">
              <a:cs typeface="Calibri"/>
            </a:endParaRPr>
          </a:p>
          <a:p>
            <a:endParaRPr lang="fr-CA" i="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74CE4-FBD8-4481-AEFB-CA53E599A745}" type="slidenum">
              <a:rPr kumimoji="0" lang="fr-CA"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CA"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66681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792">
              <a:defRPr/>
            </a:pPr>
            <a:endParaRPr lang="en-CA"/>
          </a:p>
        </p:txBody>
      </p:sp>
      <p:sp>
        <p:nvSpPr>
          <p:cNvPr id="4" name="Slide Number Placeholder 3"/>
          <p:cNvSpPr>
            <a:spLocks noGrp="1"/>
          </p:cNvSpPr>
          <p:nvPr>
            <p:ph type="sldNum" sz="quarter" idx="10"/>
          </p:nvPr>
        </p:nvSpPr>
        <p:spPr/>
        <p:txBody>
          <a:bodyPr/>
          <a:lstStyle/>
          <a:p>
            <a:fld id="{3C1FEB63-FDA9-4253-AC92-D639459CBCED}" type="slidenum">
              <a:rPr lang="en-CA" smtClean="0"/>
              <a:pPr/>
              <a:t>9</a:t>
            </a:fld>
            <a:endParaRPr lang="en-CA"/>
          </a:p>
        </p:txBody>
      </p:sp>
    </p:spTree>
    <p:extLst>
      <p:ext uri="{BB962C8B-B14F-4D97-AF65-F5344CB8AC3E}">
        <p14:creationId xmlns:p14="http://schemas.microsoft.com/office/powerpoint/2010/main" val="115254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792">
              <a:defRPr/>
            </a:pPr>
            <a:r>
              <a:rPr lang="fr-CA" b="1">
                <a:cs typeface="Calibri"/>
              </a:rPr>
              <a:t>LOUISE</a:t>
            </a:r>
            <a:endParaRPr lang="fr-CA" b="1"/>
          </a:p>
          <a:p>
            <a:pPr defTabSz="912792">
              <a:defRPr/>
            </a:pPr>
            <a:r>
              <a:rPr lang="fr-CA" b="1" i="0"/>
              <a:t>Lisez la diapositive et notez les mots clés.</a:t>
            </a:r>
            <a:endParaRPr lang="fr-CA"/>
          </a:p>
          <a:p>
            <a:endParaRPr lang="fr-CA" i="0"/>
          </a:p>
          <a:p>
            <a:pPr defTabSz="912792">
              <a:defRPr/>
            </a:pPr>
            <a:r>
              <a:rPr lang="fr-CA" i="0"/>
              <a:t>Sans gestion du changement, les changements organisationnels peuvent répondre aux exigences du projet, mais ils peuvent rarement tirer pleinement parti des avantages escomptés du changement. </a:t>
            </a:r>
            <a:endParaRPr lang="fr-CA" i="0">
              <a:cs typeface="Calibri"/>
            </a:endParaRPr>
          </a:p>
          <a:p>
            <a:pPr defTabSz="912792">
              <a:defRPr/>
            </a:pPr>
            <a:endParaRPr lang="fr-CA"/>
          </a:p>
          <a:p>
            <a:pPr defTabSz="912792">
              <a:defRPr/>
            </a:pPr>
            <a:r>
              <a:rPr lang="fr-CA"/>
              <a:t>Le changement dans un projet est axé sur la solution, les éléments tangibles (que le projet respecte les délais et le budget ou, en d’autres termes, la destination) plutôt que sur les avantages de la solution (la raison de ces changements et si les changements font une différence positive). </a:t>
            </a:r>
          </a:p>
          <a:p>
            <a:pPr defTabSz="912792">
              <a:defRPr/>
            </a:pPr>
            <a:endParaRPr lang="fr-CA">
              <a:cs typeface="Calibri"/>
            </a:endParaRPr>
          </a:p>
          <a:p>
            <a:pPr defTabSz="912792">
              <a:defRPr/>
            </a:pPr>
            <a:r>
              <a:rPr lang="fr-CA" b="1">
                <a:cs typeface="Calibri"/>
              </a:rPr>
              <a:t>Exemple personnel: </a:t>
            </a:r>
            <a:r>
              <a:rPr lang="fr-CA" b="0" err="1">
                <a:cs typeface="Calibri"/>
              </a:rPr>
              <a:t>Planif</a:t>
            </a:r>
            <a:r>
              <a:rPr lang="fr-CA" b="0">
                <a:cs typeface="Calibri"/>
              </a:rPr>
              <a:t> des nouveaux aménagements pour notre espace de travail. </a:t>
            </a:r>
            <a:r>
              <a:rPr lang="fr-CA" b="0" u="sng">
                <a:cs typeface="Calibri"/>
              </a:rPr>
              <a:t>Gestion de projet</a:t>
            </a:r>
            <a:r>
              <a:rPr lang="fr-CA" b="0">
                <a:cs typeface="Calibri"/>
              </a:rPr>
              <a:t>: éléments tangibles tels que division des espaces, assignation des espaces, couleurs, etc. Gestion du changement: zéro. J’étais confrontée, seule, à une nouvelle réalité que j’</a:t>
            </a:r>
            <a:r>
              <a:rPr lang="fr-CA" b="0" err="1">
                <a:cs typeface="Calibri"/>
              </a:rPr>
              <a:t>interprètais</a:t>
            </a:r>
            <a:r>
              <a:rPr lang="fr-CA" b="0">
                <a:cs typeface="Calibri"/>
              </a:rPr>
              <a:t> comme très négative: plus d’espace privé (pour coaching individuel, réunions avec ma gestionnaire et mon équipe dans la RCN; plus de rayons de bibliothèque pour mon matériel de référence pour faire le design ou l’animation de formation, etc. Mon univers professionnel allait se transformer de fond en comble. Et je n’avais pas d’opportunité de partager mon anxiété et mes inquiétudes. Aucune gestion de la personne humaine dans le cadre de ce projet. </a:t>
            </a:r>
            <a:endParaRPr lang="fr-CA" b="1">
              <a:cs typeface="Calibri"/>
            </a:endParaRPr>
          </a:p>
          <a:p>
            <a:pPr defTabSz="912792">
              <a:defRPr/>
            </a:pPr>
            <a:endParaRPr lang="fr-CA" u="none"/>
          </a:p>
          <a:p>
            <a:pPr defTabSz="912792">
              <a:defRPr/>
            </a:pPr>
            <a:r>
              <a:rPr lang="fr-CA" u="none"/>
              <a:t>La gestion du changement peut combler le fossé entre la solution et les avantages de la solution en soutenant et en outillant efficacement les personnes touchées par le changement. </a:t>
            </a:r>
            <a:endParaRPr lang="fr-CA" u="none">
              <a:cs typeface="Calibri"/>
            </a:endParaRPr>
          </a:p>
          <a:p>
            <a:pPr defTabSz="912792">
              <a:defRPr/>
            </a:pPr>
            <a:endParaRPr lang="fr-CA"/>
          </a:p>
          <a:p>
            <a:pPr defTabSz="912792">
              <a:defRPr/>
            </a:pPr>
            <a:endParaRPr lang="fr-CA"/>
          </a:p>
          <a:p>
            <a:pPr marL="0" marR="0" lvl="0" indent="0" algn="l" defTabSz="912792" rtl="0" eaLnBrk="1" fontAlgn="auto" latinLnBrk="0" hangingPunct="1">
              <a:lnSpc>
                <a:spcPct val="100000"/>
              </a:lnSpc>
              <a:spcBef>
                <a:spcPct val="0"/>
              </a:spcBef>
              <a:spcAft>
                <a:spcPct val="0"/>
              </a:spcAft>
              <a:buClrTx/>
              <a:buSzTx/>
              <a:buFontTx/>
              <a:buNone/>
              <a:defRPr/>
            </a:pPr>
            <a:r>
              <a:rPr lang="fr-CA" b="1" u="sng" baseline="0"/>
              <a:t>N’oubliez pas de dire « prochaine diapositive ».</a:t>
            </a:r>
            <a:endParaRPr lang="fr-CA" b="1" u="sng">
              <a:cs typeface="Calibri"/>
            </a:endParaRPr>
          </a:p>
          <a:p>
            <a:pPr defTabSz="912792">
              <a:defRPr/>
            </a:pPr>
            <a:endParaRPr lang="fr-CA"/>
          </a:p>
          <a:p>
            <a:pPr defTabSz="912792">
              <a:defRPr/>
            </a:pPr>
            <a:endParaRPr lang="fr-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EB63-FDA9-4253-AC92-D639459CBCED}" type="slidenum">
              <a:rPr kumimoji="0" lang="en-CA"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83925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Aft>
                <a:spcPts val="600"/>
              </a:spcAft>
              <a:buFont typeface="Arial" panose="020B0604020202020204" pitchFamily="34" charset="0"/>
              <a:buChar char="•"/>
            </a:pPr>
            <a:r>
              <a:rPr lang="en-CA"/>
              <a:t>Minute meditation – start your day with a moment of mindfulness</a:t>
            </a:r>
            <a:endParaRPr lang="en-US"/>
          </a:p>
          <a:p>
            <a:pPr marL="171450" indent="-171450">
              <a:lnSpc>
                <a:spcPct val="90000"/>
              </a:lnSpc>
              <a:spcAft>
                <a:spcPts val="600"/>
              </a:spcAft>
              <a:buFont typeface="Arial" panose="020B0604020202020204" pitchFamily="34" charset="0"/>
              <a:buChar char="•"/>
            </a:pPr>
            <a:r>
              <a:rPr lang="en-CA"/>
              <a:t>Mindful stretching – get up from your chair, focus on your breathing and </a:t>
            </a:r>
            <a:r>
              <a:rPr lang="en-CA" err="1"/>
              <a:t>strrrretch</a:t>
            </a:r>
            <a:r>
              <a:rPr lang="en-CA"/>
              <a:t> </a:t>
            </a:r>
            <a:endParaRPr lang="en-US"/>
          </a:p>
          <a:p>
            <a:pPr marL="171450" indent="-171450">
              <a:lnSpc>
                <a:spcPct val="90000"/>
              </a:lnSpc>
              <a:spcAft>
                <a:spcPts val="600"/>
              </a:spcAft>
              <a:buFont typeface="Arial" panose="020B0604020202020204" pitchFamily="34" charset="0"/>
              <a:buChar char="•"/>
            </a:pPr>
            <a:r>
              <a:rPr lang="en-CA"/>
              <a:t>Active listening – really listen to what is going on around you; hear what someone else is saying, see what they are saying</a:t>
            </a:r>
            <a:endParaRPr lang="en-US"/>
          </a:p>
          <a:p>
            <a:pPr marL="171450" indent="-171450">
              <a:lnSpc>
                <a:spcPct val="90000"/>
              </a:lnSpc>
              <a:spcAft>
                <a:spcPts val="600"/>
              </a:spcAft>
              <a:buFont typeface="Arial" panose="020B0604020202020204" pitchFamily="34" charset="0"/>
              <a:buChar char="•"/>
            </a:pPr>
            <a:r>
              <a:rPr lang="en-CA"/>
              <a:t>Mindful immersion – immerse yourself in one task, reduce the wandering mind</a:t>
            </a:r>
            <a:endParaRPr lang="en-US"/>
          </a:p>
          <a:p>
            <a:pPr marL="171450" indent="-171450">
              <a:lnSpc>
                <a:spcPct val="90000"/>
              </a:lnSpc>
              <a:spcAft>
                <a:spcPts val="600"/>
              </a:spcAft>
              <a:buFont typeface="Arial" panose="020B0604020202020204" pitchFamily="34" charset="0"/>
              <a:buChar char="•"/>
            </a:pPr>
            <a:r>
              <a:rPr lang="en-CA"/>
              <a:t>Take time away from your desk – eat your lunch somewhere else</a:t>
            </a:r>
            <a:endParaRPr lang="en-US"/>
          </a:p>
          <a:p>
            <a:pPr marL="171450" indent="-171450">
              <a:lnSpc>
                <a:spcPct val="90000"/>
              </a:lnSpc>
              <a:spcAft>
                <a:spcPts val="600"/>
              </a:spcAft>
              <a:buFont typeface="Arial" panose="020B0604020202020204" pitchFamily="34" charset="0"/>
              <a:buChar char="•"/>
            </a:pPr>
            <a:r>
              <a:rPr lang="en-CA"/>
              <a:t>Check out the </a:t>
            </a:r>
            <a:r>
              <a:rPr lang="en-CA">
                <a:hlinkClick r:id="rId3"/>
              </a:rPr>
              <a:t>Mindful Change Leadership page </a:t>
            </a:r>
            <a:r>
              <a:rPr lang="en-CA"/>
              <a:t>in </a:t>
            </a:r>
            <a:r>
              <a:rPr lang="en-CA" err="1"/>
              <a:t>GCconnex</a:t>
            </a:r>
          </a:p>
          <a:p>
            <a:pPr marL="170815" indent="-170815">
              <a:buFont typeface="Arial" panose="020B0604020202020204" pitchFamily="34" charset="0"/>
              <a:buChar char="•"/>
            </a:pPr>
            <a:endParaRPr lang="en-CA">
              <a:ea typeface="Calibri"/>
              <a:cs typeface="Calibri"/>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11</a:t>
            </a:fld>
            <a:endParaRPr lang="en-US"/>
          </a:p>
        </p:txBody>
      </p:sp>
    </p:spTree>
    <p:extLst>
      <p:ext uri="{BB962C8B-B14F-4D97-AF65-F5344CB8AC3E}">
        <p14:creationId xmlns:p14="http://schemas.microsoft.com/office/powerpoint/2010/main" val="881225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Aft>
                <a:spcPts val="600"/>
              </a:spcAft>
              <a:buFont typeface="Arial" panose="020B0604020202020204" pitchFamily="34" charset="0"/>
              <a:buChar char="•"/>
            </a:pPr>
            <a:r>
              <a:rPr lang="en-CA"/>
              <a:t>Minute meditation – start your day with a moment of mindfulness</a:t>
            </a:r>
            <a:endParaRPr lang="en-US"/>
          </a:p>
          <a:p>
            <a:pPr marL="171450" indent="-171450">
              <a:lnSpc>
                <a:spcPct val="90000"/>
              </a:lnSpc>
              <a:spcAft>
                <a:spcPts val="600"/>
              </a:spcAft>
              <a:buFont typeface="Arial" panose="020B0604020202020204" pitchFamily="34" charset="0"/>
              <a:buChar char="•"/>
            </a:pPr>
            <a:r>
              <a:rPr lang="en-CA"/>
              <a:t>Mindful stretching – get up from your chair, focus on your breathing and </a:t>
            </a:r>
            <a:r>
              <a:rPr lang="en-CA" err="1"/>
              <a:t>strrrretch</a:t>
            </a:r>
            <a:r>
              <a:rPr lang="en-CA"/>
              <a:t> </a:t>
            </a:r>
            <a:endParaRPr lang="en-US"/>
          </a:p>
          <a:p>
            <a:pPr marL="171450" indent="-171450">
              <a:lnSpc>
                <a:spcPct val="90000"/>
              </a:lnSpc>
              <a:spcAft>
                <a:spcPts val="600"/>
              </a:spcAft>
              <a:buFont typeface="Arial" panose="020B0604020202020204" pitchFamily="34" charset="0"/>
              <a:buChar char="•"/>
            </a:pPr>
            <a:r>
              <a:rPr lang="en-CA"/>
              <a:t>Active listening – really listen to what is going on around you; hear what someone else is saying, see what they are saying</a:t>
            </a:r>
            <a:endParaRPr lang="en-US"/>
          </a:p>
          <a:p>
            <a:pPr marL="171450" indent="-171450">
              <a:lnSpc>
                <a:spcPct val="90000"/>
              </a:lnSpc>
              <a:spcAft>
                <a:spcPts val="600"/>
              </a:spcAft>
              <a:buFont typeface="Arial" panose="020B0604020202020204" pitchFamily="34" charset="0"/>
              <a:buChar char="•"/>
            </a:pPr>
            <a:r>
              <a:rPr lang="en-CA"/>
              <a:t>Mindful immersion – immerse yourself in one task, reduce the wandering mind</a:t>
            </a:r>
            <a:endParaRPr lang="en-US"/>
          </a:p>
          <a:p>
            <a:pPr marL="171450" indent="-171450">
              <a:lnSpc>
                <a:spcPct val="90000"/>
              </a:lnSpc>
              <a:spcAft>
                <a:spcPts val="600"/>
              </a:spcAft>
              <a:buFont typeface="Arial" panose="020B0604020202020204" pitchFamily="34" charset="0"/>
              <a:buChar char="•"/>
            </a:pPr>
            <a:r>
              <a:rPr lang="en-CA"/>
              <a:t>Take time away from your desk – eat your lunch somewhere else</a:t>
            </a:r>
            <a:endParaRPr lang="en-US"/>
          </a:p>
          <a:p>
            <a:pPr marL="171450" indent="-171450">
              <a:lnSpc>
                <a:spcPct val="90000"/>
              </a:lnSpc>
              <a:spcAft>
                <a:spcPts val="600"/>
              </a:spcAft>
              <a:buFont typeface="Arial" panose="020B0604020202020204" pitchFamily="34" charset="0"/>
              <a:buChar char="•"/>
            </a:pPr>
            <a:r>
              <a:rPr lang="en-CA"/>
              <a:t>Check out the </a:t>
            </a:r>
            <a:r>
              <a:rPr lang="en-CA">
                <a:hlinkClick r:id="rId3"/>
              </a:rPr>
              <a:t>Mindful Change Leadership page </a:t>
            </a:r>
            <a:r>
              <a:rPr lang="en-CA"/>
              <a:t>in </a:t>
            </a:r>
            <a:r>
              <a:rPr lang="en-CA" err="1"/>
              <a:t>GCconnex</a:t>
            </a:r>
          </a:p>
          <a:p>
            <a:pPr marL="170815" indent="-170815">
              <a:buFont typeface="Arial" panose="020B0604020202020204" pitchFamily="34" charset="0"/>
              <a:buChar char="•"/>
            </a:pPr>
            <a:endParaRPr lang="en-CA">
              <a:ea typeface="Calibri"/>
              <a:cs typeface="Calibri"/>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a:p>
        </p:txBody>
      </p:sp>
    </p:spTree>
    <p:extLst>
      <p:ext uri="{BB962C8B-B14F-4D97-AF65-F5344CB8AC3E}">
        <p14:creationId xmlns:p14="http://schemas.microsoft.com/office/powerpoint/2010/main" val="33865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94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979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4841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2CEF3B-A037-46D0-B02C-1428F07E9383}" type="datetimeFigureOut">
              <a:rPr lang="en-US" dirty="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a:p>
        </p:txBody>
      </p:sp>
    </p:spTree>
    <p:extLst>
      <p:ext uri="{BB962C8B-B14F-4D97-AF65-F5344CB8AC3E}">
        <p14:creationId xmlns:p14="http://schemas.microsoft.com/office/powerpoint/2010/main" val="153552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06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0510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4116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3793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11/6/2024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9579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11/6/2024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72767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0995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11/6/2024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1773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openxmlformats.org/officeDocument/2006/relationships/image" Target="../media/image20.svg"/><Relationship Id="rId4" Type="http://schemas.openxmlformats.org/officeDocument/2006/relationships/diagramData" Target="../diagrams/data1.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notesSlide" Target="../notesSlides/notesSlide9.xml"/><Relationship Id="rId7" Type="http://schemas.openxmlformats.org/officeDocument/2006/relationships/diagramData" Target="../diagrams/data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png"/><Relationship Id="rId11" Type="http://schemas.microsoft.com/office/2007/relationships/diagramDrawing" Target="../diagrams/drawing2.xml"/><Relationship Id="rId5" Type="http://schemas.openxmlformats.org/officeDocument/2006/relationships/image" Target="../media/image20.svg"/><Relationship Id="rId10" Type="http://schemas.openxmlformats.org/officeDocument/2006/relationships/diagramColors" Target="../diagrams/colors2.xml"/><Relationship Id="rId4" Type="http://schemas.openxmlformats.org/officeDocument/2006/relationships/image" Target="../media/image19.png"/><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1.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1.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2.png"/><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2.png"/><Relationship Id="rId5" Type="http://schemas.openxmlformats.org/officeDocument/2006/relationships/notesSlide" Target="../notesSlides/notesSlide13.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24.sv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3.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4.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3.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gccollab.ca/blog/view/10292808/the-role-of-trust-and-leadership-in-project-and-change-management-le-r-le-de-la-confiance-et-du-leadership-dans-la-gestion-des-projets-et-du-changement" TargetMode="External"/><Relationship Id="rId13" Type="http://schemas.openxmlformats.org/officeDocument/2006/relationships/hyperlink" Target="https://www.mentalhealthcommission.ca/English/13-factors-addressing-mental-health-workplace" TargetMode="External"/><Relationship Id="rId3" Type="http://schemas.openxmlformats.org/officeDocument/2006/relationships/hyperlink" Target="https://gccollab.ca/blog/view/9749001/how-can-we-manage-the-people-side-of-change-while-applying-project-management-principles-comment-pouvons-nous-g-rer-le-c-t-humain-du-changement-tout-en-appliquant-les-principes-de-gestion-de-projet" TargetMode="External"/><Relationship Id="rId7" Type="http://schemas.openxmlformats.org/officeDocument/2006/relationships/hyperlink" Target="https://gccollab.ca/blog/view/10149742/how-to-manage-resistance-during-change-initiatives-comment-g-rer-la-r-sistance-pendant-les-initiatives-de-changement" TargetMode="External"/><Relationship Id="rId12" Type="http://schemas.openxmlformats.org/officeDocument/2006/relationships/hyperlink" Target="https://apolitical.co/solution_article/50-ideas-mental-health/" TargetMode="External"/><Relationship Id="rId17" Type="http://schemas.openxmlformats.org/officeDocument/2006/relationships/image" Target="../media/image25.png"/><Relationship Id="rId2" Type="http://schemas.openxmlformats.org/officeDocument/2006/relationships/hyperlink" Target="https://gccollab.ca/blog/view/9628594/change-management-vs-project-management-whats-the-relationship-gestion-du-changement-comparativement-la-gestion-de-projets-quelle-est-la-relation" TargetMode="External"/><Relationship Id="rId16" Type="http://schemas.openxmlformats.org/officeDocument/2006/relationships/hyperlink" Target="https://www.gcpedia.gc.ca/wiki/IOCN_-_Tools_Compendium_/_Recueil_d%27outils_-_RICO" TargetMode="External"/><Relationship Id="rId1" Type="http://schemas.openxmlformats.org/officeDocument/2006/relationships/slideLayout" Target="../slideLayouts/slideLayout7.xml"/><Relationship Id="rId6" Type="http://schemas.openxmlformats.org/officeDocument/2006/relationships/hyperlink" Target="https://gccollab.ca/groups/profile/386/government-of-canada-organizational-culture-and-change-iocn-rico-cm-cop-culture-et-changement-organisationnels-au-sein-du-gouvernement-du-canada-cdp-gc-rico-culture-et-changement-organisationnels-au-sein-du-gouvernement-du-canada-cdp-gc-rico-government-of-canada-organizational-culture-and-change-iocn-rico-cm-cop" TargetMode="External"/><Relationship Id="rId11" Type="http://schemas.openxmlformats.org/officeDocument/2006/relationships/hyperlink" Target="https://www.canada.ca/en/government/publicservice/wellness-inclusion-diversity-public-service/health-wellness-public-servants/mental-health-workplace/federal-public-service-workplace-mental-health-strategy.html" TargetMode="External"/><Relationship Id="rId5" Type="http://schemas.openxmlformats.org/officeDocument/2006/relationships/hyperlink" Target="https://en.wikipedia.org/wiki/Tuckman's_stages_of_group_development" TargetMode="External"/><Relationship Id="rId15" Type="http://schemas.openxmlformats.org/officeDocument/2006/relationships/hyperlink" Target="http://www.phf.org/resourcestools/Pages/Change_Management_Questionnaire_Checklist.aspx" TargetMode="External"/><Relationship Id="rId10" Type="http://schemas.openxmlformats.org/officeDocument/2006/relationships/hyperlink" Target="https://gccollab.ca/blog/view/10496545/staying-current-is-your-currency" TargetMode="External"/><Relationship Id="rId4" Type="http://schemas.openxmlformats.org/officeDocument/2006/relationships/hyperlink" Target="https://gccollab.ca/blog/view/10829080/integrating-project-management-and-change-management-int-gration-de-la-gestion-du-changement-et-de-la-gestion-de-projets" TargetMode="External"/><Relationship Id="rId9" Type="http://schemas.openxmlformats.org/officeDocument/2006/relationships/hyperlink" Target="https://gccollab.ca/blog/view/11571393/so-hows-your-transformational-leadership-these-days-alors-comment-se-porte-votre-leadership-transformationnel-ces-jours-ci" TargetMode="External"/><Relationship Id="rId14" Type="http://schemas.openxmlformats.org/officeDocument/2006/relationships/hyperlink" Target="https://www.prosci.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gccollab.ca/blog/view/10292808/the-role-of-trust-and-leadership-in-project-and-change-management-le-r-le-de-la-confiance-et-du-leadership-dans-la-gestion-des-projets-et-du-changement" TargetMode="External"/><Relationship Id="rId13" Type="http://schemas.openxmlformats.org/officeDocument/2006/relationships/hyperlink" Target="https://www.mentalhealthcommission.ca/Francais/13-facteurs-pour-traiter-de-la-sante-mentale-en-milieu-de-travail" TargetMode="External"/><Relationship Id="rId3" Type="http://schemas.openxmlformats.org/officeDocument/2006/relationships/hyperlink" Target="https://gccollab.ca/blog/view/9749001/how-can-we-manage-the-people-side-of-change-while-applying-project-management-principles-comment-pouvons-nous-g-rer-le-c-t-humain-du-changement-tout-en-appliquant-les-principes-de-gestion-de-projet" TargetMode="External"/><Relationship Id="rId7" Type="http://schemas.openxmlformats.org/officeDocument/2006/relationships/hyperlink" Target="https://gccollab.ca/blog/view/10149742/how-to-manage-resistance-during-change-initiatives-comment-g-rer-la-r-sistance-pendant-les-initiatives-de-changement" TargetMode="External"/><Relationship Id="rId12" Type="http://schemas.openxmlformats.org/officeDocument/2006/relationships/hyperlink" Target="https://apolitical.co/solution_article/50-ideas-mental-health/" TargetMode="External"/><Relationship Id="rId17" Type="http://schemas.openxmlformats.org/officeDocument/2006/relationships/image" Target="../media/image25.png"/><Relationship Id="rId2" Type="http://schemas.openxmlformats.org/officeDocument/2006/relationships/hyperlink" Target="https://gccollab.ca/blog/view/9628594/change-management-vs-project-management-whats-the-relationship-gestion-du-changement-comparativement-la-gestion-de-projets-quelle-est-la-relation" TargetMode="External"/><Relationship Id="rId16" Type="http://schemas.openxmlformats.org/officeDocument/2006/relationships/hyperlink" Target="https://www.gcpedia.gc.ca/wiki/IOCN_-_Tools_Compendium_/_Recueil_d%27outils_-_RICO" TargetMode="External"/><Relationship Id="rId1" Type="http://schemas.openxmlformats.org/officeDocument/2006/relationships/slideLayout" Target="../slideLayouts/slideLayout7.xml"/><Relationship Id="rId6" Type="http://schemas.openxmlformats.org/officeDocument/2006/relationships/hyperlink" Target="https://gccollab.ca/groups/profile/386/government-of-canada-organizational-culture-and-change-iocn-rico-cm-cop-culture-et-changement-organisationnels-au-sein-du-gouvernement-du-canada-cdp-gc-rico-culture-et-changement-organisationnels-au-sein-du-gouvernement-du-canada-cdp-gc-rico-government-of-canada-organizational-culture-and-change-iocn-rico-cm-cop" TargetMode="External"/><Relationship Id="rId11" Type="http://schemas.openxmlformats.org/officeDocument/2006/relationships/hyperlink" Target="https://www.canada.ca/fr/gouvernement/fonctionpublique/mieux-etre-inclusion-diversite-fonction-publique/sante-mieux-etre-fonctionnaires/sante-mentale-travail/strategie-fonction-publique-federale-sante-mentale-milieu-travail.html" TargetMode="External"/><Relationship Id="rId5" Type="http://schemas.openxmlformats.org/officeDocument/2006/relationships/hyperlink" Target="https://en.wikipedia.org/wiki/Tuckman's_stages_of_group_development" TargetMode="External"/><Relationship Id="rId15" Type="http://schemas.openxmlformats.org/officeDocument/2006/relationships/hyperlink" Target="http://www.phf.org/resourcestools/Pages/Change_Management_Questionnaire_Checklist.aspx" TargetMode="External"/><Relationship Id="rId10" Type="http://schemas.openxmlformats.org/officeDocument/2006/relationships/hyperlink" Target="https://gccollab.ca/blog/view/10731940/rester-inform-est-votre-devise" TargetMode="External"/><Relationship Id="rId4" Type="http://schemas.openxmlformats.org/officeDocument/2006/relationships/hyperlink" Target="https://gccollab.ca/blog/view/10829080/integrating-project-management-and-change-management-int-gration-de-la-gestion-du-changement-et-de-la-gestion-de-projets" TargetMode="External"/><Relationship Id="rId9" Type="http://schemas.openxmlformats.org/officeDocument/2006/relationships/hyperlink" Target="https://gccollab.ca/blog/view/11571393/so-hows-your-transformational-leadership-these-days-alors-comment-se-porte-votre-leadership-transformationnel-ces-jours-ci" TargetMode="External"/><Relationship Id="rId14" Type="http://schemas.openxmlformats.org/officeDocument/2006/relationships/hyperlink" Target="https://www.prosci.co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gcxgce.sharepoint.com/teams/100095/" TargetMode="External"/><Relationship Id="rId2" Type="http://schemas.openxmlformats.org/officeDocument/2006/relationships/hyperlink" Target="https://gccollab.ca/groups/profile/386/engovernment-of-canada-organizational-culture-and-change-iocn-rico-cm-copfr" TargetMode="Externa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gcconnex.gc.ca/groups/profile/28332343/workplace-change-management-community-of-practice-communaute-de-pratique-de-la-gestion-du-changement-en-milieu-de-travail"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NULL"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gcxgce.sharepoint.com/teams/100095/" TargetMode="External"/><Relationship Id="rId5" Type="http://schemas.openxmlformats.org/officeDocument/2006/relationships/hyperlink" Target="https://gcconnex.gc.ca/groups/about/4506076" TargetMode="External"/><Relationship Id="rId4" Type="http://schemas.openxmlformats.org/officeDocument/2006/relationships/hyperlink" Target="https://gccollab.ca/groups/profile/386/engovernment-of-canada-organizational-culture-and-change-iocn-rico-cm-copfr"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looking at a maze&#10;&#10;Description automatically generated">
            <a:extLst>
              <a:ext uri="{FF2B5EF4-FFF2-40B4-BE49-F238E27FC236}">
                <a16:creationId xmlns:a16="http://schemas.microsoft.com/office/drawing/2014/main" id="{C5D47D6B-06F1-1702-6D44-58977AEFDAC0}"/>
              </a:ext>
            </a:extLst>
          </p:cNvPr>
          <p:cNvPicPr>
            <a:picLocks noChangeAspect="1"/>
          </p:cNvPicPr>
          <p:nvPr/>
        </p:nvPicPr>
        <p:blipFill>
          <a:blip r:embed="rId2"/>
          <a:stretch>
            <a:fillRect/>
          </a:stretch>
        </p:blipFill>
        <p:spPr>
          <a:xfrm>
            <a:off x="8158163" y="2409825"/>
            <a:ext cx="4029075" cy="3924300"/>
          </a:xfrm>
          <a:prstGeom prst="rect">
            <a:avLst/>
          </a:prstGeom>
        </p:spPr>
      </p:pic>
      <p:sp>
        <p:nvSpPr>
          <p:cNvPr id="3" name="TextBox 2">
            <a:extLst>
              <a:ext uri="{FF2B5EF4-FFF2-40B4-BE49-F238E27FC236}">
                <a16:creationId xmlns:a16="http://schemas.microsoft.com/office/drawing/2014/main" id="{F8BCF02E-4028-F4D6-495A-655DBC44A058}"/>
              </a:ext>
            </a:extLst>
          </p:cNvPr>
          <p:cNvSpPr txBox="1"/>
          <p:nvPr/>
        </p:nvSpPr>
        <p:spPr>
          <a:xfrm>
            <a:off x="190500" y="238125"/>
            <a:ext cx="1124902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6200">
                <a:solidFill>
                  <a:srgbClr val="262626"/>
                </a:solidFill>
                <a:latin typeface="+Heading"/>
              </a:rPr>
              <a:t>Change Management 101 </a:t>
            </a:r>
            <a:r>
              <a:rPr lang="en-US" sz="6200">
                <a:latin typeface="+Heading"/>
                <a:cs typeface="Calibri Light"/>
              </a:rPr>
              <a:t>​</a:t>
            </a:r>
            <a:br>
              <a:rPr lang="en-US" sz="6200">
                <a:latin typeface="+Heading"/>
                <a:cs typeface="Calibri Light"/>
              </a:rPr>
            </a:br>
            <a:r>
              <a:rPr lang="en-CA" sz="5000">
                <a:solidFill>
                  <a:srgbClr val="262626"/>
                </a:solidFill>
                <a:latin typeface="+Heading"/>
              </a:rPr>
              <a:t>Slides for Participants</a:t>
            </a:r>
            <a:endParaRPr lang="en-US" sz="5000">
              <a:latin typeface="+Heading"/>
            </a:endParaRPr>
          </a:p>
        </p:txBody>
      </p:sp>
      <p:sp>
        <p:nvSpPr>
          <p:cNvPr id="4" name="TextBox 3">
            <a:extLst>
              <a:ext uri="{FF2B5EF4-FFF2-40B4-BE49-F238E27FC236}">
                <a16:creationId xmlns:a16="http://schemas.microsoft.com/office/drawing/2014/main" id="{C51BDB6C-4F8A-AA6B-A2F1-2906F8C31638}"/>
              </a:ext>
            </a:extLst>
          </p:cNvPr>
          <p:cNvSpPr txBox="1"/>
          <p:nvPr/>
        </p:nvSpPr>
        <p:spPr>
          <a:xfrm>
            <a:off x="333375" y="3200400"/>
            <a:ext cx="782955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cap="all">
                <a:solidFill>
                  <a:srgbClr val="344068"/>
                </a:solidFill>
                <a:latin typeface="Calibri"/>
                <a:cs typeface="Segoe UI"/>
              </a:rPr>
              <a:t>Please note that these slides are a resource for participants. </a:t>
            </a:r>
            <a:r>
              <a:rPr lang="en-CA" sz="2000">
                <a:latin typeface="Calibri"/>
                <a:cs typeface="Segoe UI"/>
              </a:rPr>
              <a:t>​</a:t>
            </a:r>
          </a:p>
          <a:p>
            <a:r>
              <a:rPr lang="en-CA" sz="2000" cap="all">
                <a:solidFill>
                  <a:srgbClr val="344068"/>
                </a:solidFill>
                <a:latin typeface="Calibri"/>
                <a:cs typeface="Segoe UI"/>
              </a:rPr>
              <a:t>They complement the Change Management 101 presentation and provide an abridged version of the concepts delivered.</a:t>
            </a:r>
            <a:endParaRPr lang="en-CA" sz="2000">
              <a:latin typeface="Calibri"/>
              <a:cs typeface="Segoe UI"/>
            </a:endParaRPr>
          </a:p>
          <a:p>
            <a:endParaRPr lang="en-CA" sz="2000">
              <a:latin typeface="Calibri"/>
              <a:cs typeface="Segoe UI"/>
            </a:endParaRPr>
          </a:p>
          <a:p>
            <a:r>
              <a:rPr lang="en-CA" sz="2000">
                <a:latin typeface="Calibri"/>
                <a:cs typeface="Segoe UI"/>
              </a:rPr>
              <a:t>Fall 2024</a:t>
            </a:r>
          </a:p>
        </p:txBody>
      </p:sp>
    </p:spTree>
    <p:extLst>
      <p:ext uri="{BB962C8B-B14F-4D97-AF65-F5344CB8AC3E}">
        <p14:creationId xmlns:p14="http://schemas.microsoft.com/office/powerpoint/2010/main" val="106321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A person standing on a rock looking into the distance&#10;&#10;Description automatically generated">
            <a:extLst>
              <a:ext uri="{FF2B5EF4-FFF2-40B4-BE49-F238E27FC236}">
                <a16:creationId xmlns:a16="http://schemas.microsoft.com/office/drawing/2014/main" id="{A2FFB531-5067-6504-14CE-6072C9FA38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 y="2274549"/>
            <a:ext cx="3352800" cy="3352800"/>
          </a:xfrm>
          <a:prstGeom prst="rect">
            <a:avLst/>
          </a:prstGeom>
        </p:spPr>
      </p:pic>
      <p:sp>
        <p:nvSpPr>
          <p:cNvPr id="4" name="Title 3"/>
          <p:cNvSpPr>
            <a:spLocks noGrp="1"/>
          </p:cNvSpPr>
          <p:nvPr>
            <p:ph type="title"/>
            <p:custDataLst>
              <p:tags r:id="rId1"/>
            </p:custDataLst>
          </p:nvPr>
        </p:nvSpPr>
        <p:spPr>
          <a:xfrm>
            <a:off x="1943100" y="919902"/>
            <a:ext cx="9277350" cy="796196"/>
          </a:xfrm>
        </p:spPr>
        <p:txBody>
          <a:bodyPr>
            <a:normAutofit/>
          </a:bodyPr>
          <a:lstStyle/>
          <a:p>
            <a:r>
              <a:rPr lang="fr-CA"/>
              <a:t>Le but de la gestion du changement </a:t>
            </a:r>
          </a:p>
        </p:txBody>
      </p:sp>
      <p:sp>
        <p:nvSpPr>
          <p:cNvPr id="5" name="TextBox 4"/>
          <p:cNvSpPr txBox="1"/>
          <p:nvPr>
            <p:custDataLst>
              <p:tags r:id="rId2"/>
            </p:custDataLst>
          </p:nvPr>
        </p:nvSpPr>
        <p:spPr>
          <a:xfrm>
            <a:off x="3345366" y="1960621"/>
            <a:ext cx="8439787" cy="3970318"/>
          </a:xfrm>
          <a:prstGeom prst="rect">
            <a:avLst/>
          </a:prstGeom>
          <a:noFill/>
        </p:spPr>
        <p:txBody>
          <a:bodyPr wrap="square" lIns="91440" tIns="45720" rIns="91440" bIns="45720" rtlCol="0" anchor="t">
            <a:spAutoFit/>
          </a:bodyPr>
          <a:lstStyle/>
          <a:p>
            <a:r>
              <a:rPr lang="fr-FR" sz="2800"/>
              <a:t>L’objectif ultime de la gestion du changement est d’obtenir des résultats organisationnels en donnant aux employés </a:t>
            </a:r>
            <a:r>
              <a:rPr lang="fr-FR" sz="2800" b="1">
                <a:solidFill>
                  <a:schemeClr val="accent1">
                    <a:lumMod val="76000"/>
                  </a:schemeClr>
                </a:solidFill>
                <a:latin typeface="Calibri" panose="020F0502020204030204"/>
                <a:cs typeface="Arial"/>
              </a:rPr>
              <a:t>l’information, la formation et le soutien</a:t>
            </a:r>
            <a:r>
              <a:rPr lang="fr-FR" sz="2800" b="1">
                <a:solidFill>
                  <a:schemeClr val="accent2">
                    <a:lumMod val="76000"/>
                  </a:schemeClr>
                </a:solidFill>
                <a:latin typeface="Calibri" panose="020F0502020204030204"/>
                <a:cs typeface="Arial"/>
              </a:rPr>
              <a:t> </a:t>
            </a:r>
            <a:r>
              <a:rPr lang="fr-FR" sz="2800"/>
              <a:t>dont ils ont besoin pour qu’ils soient équipés et capables </a:t>
            </a:r>
            <a:r>
              <a:rPr lang="fr-FR" sz="2800" b="1">
                <a:solidFill>
                  <a:schemeClr val="accent1">
                    <a:lumMod val="76000"/>
                  </a:schemeClr>
                </a:solidFill>
                <a:latin typeface="Calibri" panose="020F0502020204030204"/>
                <a:cs typeface="Arial"/>
              </a:rPr>
              <a:t>de prendre la décision de changer.</a:t>
            </a:r>
          </a:p>
          <a:p>
            <a:endParaRPr lang="fr-CA" sz="2800" b="0" i="0" u="none" strike="noStrike" kern="1200" cap="none" spc="0" normalizeH="0" baseline="0" noProof="0">
              <a:ln>
                <a:noFill/>
              </a:ln>
              <a:solidFill>
                <a:schemeClr val="accent2">
                  <a:lumMod val="76000"/>
                </a:schemeClr>
              </a:solidFill>
              <a:effectLst/>
              <a:uLnTx/>
              <a:uFillTx/>
              <a:latin typeface="Calibri" panose="020F050202020403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a:ln>
                  <a:noFill/>
                </a:ln>
                <a:solidFill>
                  <a:prstClr val="black"/>
                </a:solidFill>
                <a:effectLst/>
                <a:uLnTx/>
                <a:uFillTx/>
                <a:latin typeface="Calibri" panose="020F0502020204030204"/>
                <a:cs typeface="Arial"/>
              </a:rPr>
              <a:t>La gestion du changement comprend </a:t>
            </a:r>
            <a:r>
              <a:rPr kumimoji="0" lang="fr-FR" sz="2800" b="1" i="0" u="none" strike="noStrike" kern="1200" cap="none" spc="0" normalizeH="0" baseline="0" noProof="0">
                <a:ln>
                  <a:noFill/>
                </a:ln>
                <a:solidFill>
                  <a:schemeClr val="accent1">
                    <a:lumMod val="76000"/>
                  </a:schemeClr>
                </a:solidFill>
                <a:effectLst/>
                <a:uLnTx/>
                <a:uFillTx/>
                <a:latin typeface="Calibri" panose="020F0502020204030204"/>
                <a:cs typeface="Arial"/>
              </a:rPr>
              <a:t>l’écoute et le dialogue avec les employés</a:t>
            </a:r>
            <a:r>
              <a:rPr kumimoji="0" lang="fr-FR" sz="2800" b="1" i="0" u="none" strike="noStrike" kern="1200" cap="none" spc="0" normalizeH="0" baseline="0" noProof="0">
                <a:ln>
                  <a:noFill/>
                </a:ln>
                <a:solidFill>
                  <a:schemeClr val="accent2">
                    <a:lumMod val="76000"/>
                  </a:schemeClr>
                </a:solidFill>
                <a:effectLst/>
                <a:uLnTx/>
                <a:uFillTx/>
                <a:latin typeface="Calibri" panose="020F0502020204030204"/>
                <a:cs typeface="Arial"/>
              </a:rPr>
              <a:t> </a:t>
            </a:r>
            <a:r>
              <a:rPr kumimoji="0" lang="fr-FR" sz="2800" b="0" i="0" u="none" strike="noStrike" kern="1200" cap="none" spc="0" normalizeH="0" baseline="0" noProof="0">
                <a:ln>
                  <a:noFill/>
                </a:ln>
                <a:solidFill>
                  <a:prstClr val="black"/>
                </a:solidFill>
                <a:effectLst/>
                <a:uLnTx/>
                <a:uFillTx/>
                <a:latin typeface="Calibri" panose="020F0502020204030204"/>
                <a:cs typeface="Arial"/>
              </a:rPr>
              <a:t>afin d’inspirer l’adoption d’</a:t>
            </a:r>
            <a:r>
              <a:rPr kumimoji="0" lang="fr-CA" sz="2800" b="0" i="0" u="none" strike="noStrike" kern="1200" cap="none" spc="0" normalizeH="0" baseline="0" noProof="0">
                <a:ln>
                  <a:noFill/>
                </a:ln>
                <a:solidFill>
                  <a:prstClr val="black"/>
                </a:solidFill>
                <a:effectLst/>
                <a:uLnTx/>
                <a:uFillTx/>
                <a:latin typeface="Calibri" panose="020F0502020204030204"/>
                <a:cs typeface="Arial"/>
              </a:rPr>
              <a:t>une nouvelle façon de travailler.</a:t>
            </a:r>
            <a:endParaRPr lang="fr-CA" sz="2800" b="0" i="0" u="none" strike="noStrike" kern="1200" cap="none" spc="0" normalizeH="0" baseline="0" noProof="0">
              <a:ln>
                <a:noFill/>
              </a:ln>
              <a:solidFill>
                <a:prstClr val="black"/>
              </a:solidFill>
              <a:effectLst/>
              <a:uLnTx/>
              <a:uFillTx/>
              <a:latin typeface="Calibri" panose="020F0502020204030204"/>
              <a:ea typeface="Calibri"/>
              <a:cs typeface="Arial"/>
            </a:endParaRPr>
          </a:p>
        </p:txBody>
      </p:sp>
      <p:pic>
        <p:nvPicPr>
          <p:cNvPr id="7" name="Picture 6" descr="A logo with blue and green dots&#10;&#10;Description automatically generated">
            <a:extLst>
              <a:ext uri="{FF2B5EF4-FFF2-40B4-BE49-F238E27FC236}">
                <a16:creationId xmlns:a16="http://schemas.microsoft.com/office/drawing/2014/main" id="{4EFA481A-B460-264C-7F1F-BD20815F329A}"/>
              </a:ext>
            </a:extLst>
          </p:cNvPr>
          <p:cNvPicPr>
            <a:picLocks noChangeAspect="1"/>
          </p:cNvPicPr>
          <p:nvPr/>
        </p:nvPicPr>
        <p:blipFill>
          <a:blip r:embed="rId7"/>
          <a:stretch>
            <a:fillRect/>
          </a:stretch>
        </p:blipFill>
        <p:spPr>
          <a:xfrm>
            <a:off x="1739" y="-4460"/>
            <a:ext cx="5594815" cy="1006304"/>
          </a:xfrm>
          <a:prstGeom prst="rect">
            <a:avLst/>
          </a:prstGeom>
          <a:ln>
            <a:noFill/>
          </a:ln>
        </p:spPr>
      </p:pic>
    </p:spTree>
    <p:extLst>
      <p:ext uri="{BB962C8B-B14F-4D97-AF65-F5344CB8AC3E}">
        <p14:creationId xmlns:p14="http://schemas.microsoft.com/office/powerpoint/2010/main" val="20089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5691" y="458321"/>
            <a:ext cx="11751732" cy="1257234"/>
          </a:xfrm>
        </p:spPr>
        <p:txBody>
          <a:bodyPr vert="horz" lIns="91440" tIns="45720" rIns="91440" bIns="45720" rtlCol="0" anchor="b">
            <a:noAutofit/>
          </a:bodyPr>
          <a:lstStyle/>
          <a:p>
            <a:r>
              <a:rPr lang="en-CA" sz="4000">
                <a:ea typeface="Calibri Light"/>
                <a:cs typeface="Calibri Light"/>
              </a:rPr>
              <a:t>What Is Your Level of Workload Stress?</a:t>
            </a:r>
            <a:endParaRPr lang="en-CA" sz="3200">
              <a:ea typeface="Calibri Light"/>
              <a:cs typeface="Calibri Light"/>
            </a:endParaRPr>
          </a:p>
        </p:txBody>
      </p:sp>
      <p:graphicFrame>
        <p:nvGraphicFramePr>
          <p:cNvPr id="13" name="Content Placeholder 2">
            <a:extLst>
              <a:ext uri="{FF2B5EF4-FFF2-40B4-BE49-F238E27FC236}">
                <a16:creationId xmlns:a16="http://schemas.microsoft.com/office/drawing/2014/main" id="{4E6E86CC-8185-2721-1D86-7F12C432F14B}"/>
              </a:ext>
            </a:extLst>
          </p:cNvPr>
          <p:cNvGraphicFramePr>
            <a:graphicFrameLocks noGrp="1"/>
          </p:cNvGraphicFramePr>
          <p:nvPr>
            <p:ph idx="1"/>
          </p:nvPr>
        </p:nvGraphicFramePr>
        <p:xfrm>
          <a:off x="616415" y="3424472"/>
          <a:ext cx="6598979" cy="2881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Graphic 4">
            <a:extLst>
              <a:ext uri="{FF2B5EF4-FFF2-40B4-BE49-F238E27FC236}">
                <a16:creationId xmlns:a16="http://schemas.microsoft.com/office/drawing/2014/main" id="{D8018FD5-3F6F-A056-F5D6-E1DAEA28C6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52295" y="1872856"/>
            <a:ext cx="4114800" cy="4114800"/>
          </a:xfrm>
          <a:prstGeom prst="rect">
            <a:avLst/>
          </a:prstGeom>
        </p:spPr>
      </p:pic>
      <p:sp>
        <p:nvSpPr>
          <p:cNvPr id="4" name="TextBox 3">
            <a:extLst>
              <a:ext uri="{FF2B5EF4-FFF2-40B4-BE49-F238E27FC236}">
                <a16:creationId xmlns:a16="http://schemas.microsoft.com/office/drawing/2014/main" id="{A61E65F7-E42E-8DC7-5912-1BBA417E488E}"/>
              </a:ext>
            </a:extLst>
          </p:cNvPr>
          <p:cNvSpPr txBox="1"/>
          <p:nvPr/>
        </p:nvSpPr>
        <p:spPr>
          <a:xfrm>
            <a:off x="613893" y="2599387"/>
            <a:ext cx="659612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200">
                <a:solidFill>
                  <a:srgbClr val="404040"/>
                </a:solidFill>
                <a:latin typeface="Calibri Light"/>
              </a:rPr>
              <a:t>Your level of workload stress can impact your transition through change.</a:t>
            </a:r>
            <a:endParaRPr lang="en-US"/>
          </a:p>
        </p:txBody>
      </p:sp>
      <p:pic>
        <p:nvPicPr>
          <p:cNvPr id="7" name="Picture 6" descr="A logo with blue and green dots&#10;&#10;Description automatically generated">
            <a:extLst>
              <a:ext uri="{FF2B5EF4-FFF2-40B4-BE49-F238E27FC236}">
                <a16:creationId xmlns:a16="http://schemas.microsoft.com/office/drawing/2014/main" id="{E08F3A5F-A747-3E16-6F6A-E610D394532B}"/>
              </a:ext>
            </a:extLst>
          </p:cNvPr>
          <p:cNvPicPr>
            <a:picLocks noChangeAspect="1"/>
          </p:cNvPicPr>
          <p:nvPr/>
        </p:nvPicPr>
        <p:blipFill>
          <a:blip r:embed="rId11"/>
          <a:stretch>
            <a:fillRect/>
          </a:stretch>
        </p:blipFill>
        <p:spPr>
          <a:xfrm>
            <a:off x="1739" y="-4460"/>
            <a:ext cx="5594815" cy="1006304"/>
          </a:xfrm>
          <a:prstGeom prst="rect">
            <a:avLst/>
          </a:prstGeom>
          <a:ln>
            <a:noFill/>
          </a:ln>
        </p:spPr>
      </p:pic>
    </p:spTree>
    <p:extLst>
      <p:ext uri="{BB962C8B-B14F-4D97-AF65-F5344CB8AC3E}">
        <p14:creationId xmlns:p14="http://schemas.microsoft.com/office/powerpoint/2010/main" val="13002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5691" y="458321"/>
            <a:ext cx="11751732" cy="1257234"/>
          </a:xfrm>
        </p:spPr>
        <p:txBody>
          <a:bodyPr vert="horz" lIns="91440" tIns="45720" rIns="91440" bIns="45720" rtlCol="0" anchor="b">
            <a:noAutofit/>
          </a:bodyPr>
          <a:lstStyle/>
          <a:p>
            <a:r>
              <a:rPr lang="en-CA" sz="4000">
                <a:ea typeface="+mj-lt"/>
                <a:cs typeface="+mj-lt"/>
              </a:rPr>
              <a:t>Quel </a:t>
            </a:r>
            <a:r>
              <a:rPr lang="en-CA" sz="4000" err="1">
                <a:ea typeface="+mj-lt"/>
                <a:cs typeface="+mj-lt"/>
              </a:rPr>
              <a:t>est</a:t>
            </a:r>
            <a:r>
              <a:rPr lang="en-CA" sz="4000">
                <a:ea typeface="+mj-lt"/>
                <a:cs typeface="+mj-lt"/>
              </a:rPr>
              <a:t> </a:t>
            </a:r>
            <a:r>
              <a:rPr lang="en-CA" sz="4000" err="1">
                <a:ea typeface="+mj-lt"/>
                <a:cs typeface="+mj-lt"/>
              </a:rPr>
              <a:t>votre</a:t>
            </a:r>
            <a:r>
              <a:rPr lang="en-CA" sz="4000">
                <a:ea typeface="+mj-lt"/>
                <a:cs typeface="+mj-lt"/>
              </a:rPr>
              <a:t> </a:t>
            </a:r>
            <a:r>
              <a:rPr lang="en-CA" sz="4000" err="1">
                <a:ea typeface="+mj-lt"/>
                <a:cs typeface="+mj-lt"/>
              </a:rPr>
              <a:t>niveau</a:t>
            </a:r>
            <a:r>
              <a:rPr lang="en-CA" sz="4000">
                <a:ea typeface="+mj-lt"/>
                <a:cs typeface="+mj-lt"/>
              </a:rPr>
              <a:t> de stress </a:t>
            </a:r>
            <a:r>
              <a:rPr lang="en-CA" sz="4000" err="1">
                <a:ea typeface="+mj-lt"/>
                <a:cs typeface="+mj-lt"/>
              </a:rPr>
              <a:t>lié</a:t>
            </a:r>
            <a:r>
              <a:rPr lang="en-CA" sz="4000">
                <a:ea typeface="+mj-lt"/>
                <a:cs typeface="+mj-lt"/>
              </a:rPr>
              <a:t> à la charge de travail ?</a:t>
            </a:r>
            <a:endParaRPr lang="en-US">
              <a:ea typeface="+mj-lt"/>
              <a:cs typeface="+mj-lt"/>
            </a:endParaRPr>
          </a:p>
        </p:txBody>
      </p:sp>
      <p:pic>
        <p:nvPicPr>
          <p:cNvPr id="5" name="Graphic 4">
            <a:extLst>
              <a:ext uri="{FF2B5EF4-FFF2-40B4-BE49-F238E27FC236}">
                <a16:creationId xmlns:a16="http://schemas.microsoft.com/office/drawing/2014/main" id="{D8018FD5-3F6F-A056-F5D6-E1DAEA28C6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2295" y="1872856"/>
            <a:ext cx="4114800" cy="4114800"/>
          </a:xfrm>
          <a:prstGeom prst="rect">
            <a:avLst/>
          </a:prstGeom>
        </p:spPr>
      </p:pic>
      <p:sp>
        <p:nvSpPr>
          <p:cNvPr id="4" name="TextBox 3">
            <a:extLst>
              <a:ext uri="{FF2B5EF4-FFF2-40B4-BE49-F238E27FC236}">
                <a16:creationId xmlns:a16="http://schemas.microsoft.com/office/drawing/2014/main" id="{A61E65F7-E42E-8DC7-5912-1BBA417E488E}"/>
              </a:ext>
            </a:extLst>
          </p:cNvPr>
          <p:cNvSpPr txBox="1"/>
          <p:nvPr/>
        </p:nvSpPr>
        <p:spPr>
          <a:xfrm>
            <a:off x="871470" y="2148626"/>
            <a:ext cx="668198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200" err="1">
                <a:solidFill>
                  <a:srgbClr val="404040"/>
                </a:solidFill>
                <a:latin typeface="Calibri Light"/>
                <a:ea typeface="+mn-lt"/>
                <a:cs typeface="+mn-lt"/>
              </a:rPr>
              <a:t>Votre</a:t>
            </a:r>
            <a:r>
              <a:rPr lang="en-CA" sz="3200">
                <a:solidFill>
                  <a:srgbClr val="404040"/>
                </a:solidFill>
                <a:latin typeface="Calibri Light"/>
                <a:ea typeface="+mn-lt"/>
                <a:cs typeface="+mn-lt"/>
              </a:rPr>
              <a:t> </a:t>
            </a:r>
            <a:r>
              <a:rPr lang="en-CA" sz="3200" err="1">
                <a:solidFill>
                  <a:srgbClr val="404040"/>
                </a:solidFill>
                <a:latin typeface="Calibri Light"/>
                <a:ea typeface="+mn-lt"/>
                <a:cs typeface="+mn-lt"/>
              </a:rPr>
              <a:t>niveau</a:t>
            </a:r>
            <a:r>
              <a:rPr lang="en-CA" sz="3200">
                <a:solidFill>
                  <a:srgbClr val="404040"/>
                </a:solidFill>
                <a:latin typeface="Calibri Light"/>
                <a:ea typeface="+mn-lt"/>
                <a:cs typeface="+mn-lt"/>
              </a:rPr>
              <a:t> de stress </a:t>
            </a:r>
            <a:r>
              <a:rPr lang="en-CA" sz="3200" err="1">
                <a:solidFill>
                  <a:srgbClr val="404040"/>
                </a:solidFill>
                <a:latin typeface="Calibri Light"/>
                <a:ea typeface="+mn-lt"/>
                <a:cs typeface="+mn-lt"/>
              </a:rPr>
              <a:t>lié</a:t>
            </a:r>
            <a:r>
              <a:rPr lang="en-CA" sz="3200">
                <a:solidFill>
                  <a:srgbClr val="404040"/>
                </a:solidFill>
                <a:latin typeface="Calibri Light"/>
                <a:ea typeface="+mn-lt"/>
                <a:cs typeface="+mn-lt"/>
              </a:rPr>
              <a:t> à la charge de travail </a:t>
            </a:r>
            <a:r>
              <a:rPr lang="en-CA" sz="3200" err="1">
                <a:solidFill>
                  <a:srgbClr val="404040"/>
                </a:solidFill>
                <a:latin typeface="Calibri Light"/>
                <a:ea typeface="+mn-lt"/>
                <a:cs typeface="+mn-lt"/>
              </a:rPr>
              <a:t>peut</a:t>
            </a:r>
            <a:r>
              <a:rPr lang="en-CA" sz="3200">
                <a:solidFill>
                  <a:srgbClr val="404040"/>
                </a:solidFill>
                <a:latin typeface="Calibri Light"/>
                <a:ea typeface="+mn-lt"/>
                <a:cs typeface="+mn-lt"/>
              </a:rPr>
              <a:t> </a:t>
            </a:r>
            <a:r>
              <a:rPr lang="en-CA" sz="3200" err="1">
                <a:solidFill>
                  <a:srgbClr val="404040"/>
                </a:solidFill>
                <a:latin typeface="Calibri Light"/>
                <a:ea typeface="+mn-lt"/>
                <a:cs typeface="+mn-lt"/>
              </a:rPr>
              <a:t>avoir</a:t>
            </a:r>
            <a:r>
              <a:rPr lang="en-CA" sz="3200">
                <a:solidFill>
                  <a:srgbClr val="404040"/>
                </a:solidFill>
                <a:latin typeface="Calibri Light"/>
                <a:ea typeface="+mn-lt"/>
                <a:cs typeface="+mn-lt"/>
              </a:rPr>
              <a:t> un impact sur </a:t>
            </a:r>
            <a:r>
              <a:rPr lang="en-CA" sz="3200" err="1">
                <a:solidFill>
                  <a:srgbClr val="404040"/>
                </a:solidFill>
                <a:latin typeface="Calibri Light"/>
                <a:ea typeface="+mn-lt"/>
                <a:cs typeface="+mn-lt"/>
              </a:rPr>
              <a:t>votre</a:t>
            </a:r>
            <a:r>
              <a:rPr lang="en-CA" sz="3200">
                <a:solidFill>
                  <a:srgbClr val="404040"/>
                </a:solidFill>
                <a:latin typeface="Calibri Light"/>
                <a:ea typeface="+mn-lt"/>
                <a:cs typeface="+mn-lt"/>
              </a:rPr>
              <a:t> transition à travers le </a:t>
            </a:r>
            <a:r>
              <a:rPr lang="en-CA" sz="3200" err="1">
                <a:solidFill>
                  <a:srgbClr val="404040"/>
                </a:solidFill>
                <a:latin typeface="Calibri Light"/>
                <a:ea typeface="+mn-lt"/>
                <a:cs typeface="+mn-lt"/>
              </a:rPr>
              <a:t>changement</a:t>
            </a:r>
            <a:r>
              <a:rPr lang="en-CA" sz="3200">
                <a:solidFill>
                  <a:srgbClr val="404040"/>
                </a:solidFill>
                <a:latin typeface="Calibri Light"/>
                <a:ea typeface="+mn-lt"/>
                <a:cs typeface="+mn-lt"/>
              </a:rPr>
              <a:t>.</a:t>
            </a:r>
            <a:endParaRPr lang="en-US">
              <a:latin typeface="Calibri Light"/>
              <a:ea typeface="+mn-lt"/>
              <a:cs typeface="+mn-lt"/>
            </a:endParaRPr>
          </a:p>
        </p:txBody>
      </p:sp>
      <p:pic>
        <p:nvPicPr>
          <p:cNvPr id="7" name="Picture 6" descr="A logo with blue and green dots&#10;&#10;Description automatically generated">
            <a:extLst>
              <a:ext uri="{FF2B5EF4-FFF2-40B4-BE49-F238E27FC236}">
                <a16:creationId xmlns:a16="http://schemas.microsoft.com/office/drawing/2014/main" id="{E08F3A5F-A747-3E16-6F6A-E610D394532B}"/>
              </a:ext>
            </a:extLst>
          </p:cNvPr>
          <p:cNvPicPr>
            <a:picLocks noChangeAspect="1"/>
          </p:cNvPicPr>
          <p:nvPr/>
        </p:nvPicPr>
        <p:blipFill>
          <a:blip r:embed="rId6"/>
          <a:stretch>
            <a:fillRect/>
          </a:stretch>
        </p:blipFill>
        <p:spPr>
          <a:xfrm>
            <a:off x="1739" y="-4460"/>
            <a:ext cx="5594815" cy="1006304"/>
          </a:xfrm>
          <a:prstGeom prst="rect">
            <a:avLst/>
          </a:prstGeom>
          <a:ln>
            <a:noFill/>
          </a:ln>
        </p:spPr>
      </p:pic>
      <p:graphicFrame>
        <p:nvGraphicFramePr>
          <p:cNvPr id="2371" name="Content Placeholder 2">
            <a:extLst>
              <a:ext uri="{FF2B5EF4-FFF2-40B4-BE49-F238E27FC236}">
                <a16:creationId xmlns:a16="http://schemas.microsoft.com/office/drawing/2014/main" id="{4FF618E1-52BF-AA0F-6745-F206E7E3A6F3}"/>
              </a:ext>
            </a:extLst>
          </p:cNvPr>
          <p:cNvGraphicFramePr>
            <a:graphicFrameLocks/>
          </p:cNvGraphicFramePr>
          <p:nvPr>
            <p:extLst>
              <p:ext uri="{D42A27DB-BD31-4B8C-83A1-F6EECF244321}">
                <p14:modId xmlns:p14="http://schemas.microsoft.com/office/powerpoint/2010/main" val="2813547667"/>
              </p:ext>
            </p:extLst>
          </p:nvPr>
        </p:nvGraphicFramePr>
        <p:xfrm>
          <a:off x="616415" y="3424472"/>
          <a:ext cx="7307317" cy="27200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091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608495" y="286603"/>
            <a:ext cx="9045616" cy="1431466"/>
          </a:xfrm>
        </p:spPr>
        <p:txBody>
          <a:bodyPr>
            <a:normAutofit/>
          </a:bodyPr>
          <a:lstStyle/>
          <a:p>
            <a:r>
              <a:rPr lang="en-CA"/>
              <a:t>Tips for Employees to Help Themselves Through Change</a:t>
            </a:r>
          </a:p>
        </p:txBody>
      </p:sp>
      <p:sp>
        <p:nvSpPr>
          <p:cNvPr id="3" name="Content Placeholder 2"/>
          <p:cNvSpPr>
            <a:spLocks noGrp="1"/>
          </p:cNvSpPr>
          <p:nvPr>
            <p:ph idx="1"/>
            <p:custDataLst>
              <p:tags r:id="rId2"/>
            </p:custDataLst>
          </p:nvPr>
        </p:nvSpPr>
        <p:spPr/>
        <p:txBody>
          <a:bodyPr vert="horz" lIns="0" tIns="45720" rIns="0" bIns="45720" rtlCol="0" anchor="t">
            <a:normAutofit/>
          </a:bodyPr>
          <a:lstStyle/>
          <a:p>
            <a:pPr marL="514350" indent="-514350">
              <a:buAutoNum type="arabicPeriod"/>
            </a:pPr>
            <a:r>
              <a:rPr lang="en-CA" sz="2400"/>
              <a:t>Self -reflect and be optimistic even though you might not be currently happy </a:t>
            </a:r>
            <a:endParaRPr lang="en-US" sz="2400">
              <a:solidFill>
                <a:srgbClr val="000000"/>
              </a:solidFill>
              <a:cs typeface="Calibri"/>
            </a:endParaRPr>
          </a:p>
          <a:p>
            <a:pPr marL="514350" indent="-514350">
              <a:buFont typeface="+mj-lt"/>
              <a:buAutoNum type="arabicPeriod"/>
            </a:pPr>
            <a:r>
              <a:rPr lang="en-CA" sz="2400"/>
              <a:t>Recognize that change is constant </a:t>
            </a:r>
            <a:endParaRPr lang="en-CA" sz="2400">
              <a:ea typeface="Calibri"/>
              <a:cs typeface="Calibri"/>
            </a:endParaRPr>
          </a:p>
          <a:p>
            <a:pPr marL="514350" indent="-514350">
              <a:buFont typeface="+mj-lt"/>
              <a:buAutoNum type="arabicPeriod"/>
            </a:pPr>
            <a:r>
              <a:rPr lang="en-CA" sz="2400"/>
              <a:t>Stay connected to previous co-workers</a:t>
            </a:r>
            <a:endParaRPr lang="en-CA" sz="2400">
              <a:ea typeface="Calibri"/>
              <a:cs typeface="Calibri"/>
            </a:endParaRPr>
          </a:p>
          <a:p>
            <a:pPr marL="514350" indent="-514350">
              <a:buFont typeface="+mj-lt"/>
              <a:buAutoNum type="arabicPeriod"/>
            </a:pPr>
            <a:r>
              <a:rPr lang="en-CA" sz="2400"/>
              <a:t>Communicate with others to learn your new role </a:t>
            </a:r>
            <a:endParaRPr lang="en-CA" sz="2400">
              <a:ea typeface="Calibri"/>
              <a:cs typeface="Calibri"/>
            </a:endParaRPr>
          </a:p>
          <a:p>
            <a:pPr marL="514350" indent="-514350">
              <a:buFont typeface="+mj-lt"/>
              <a:buAutoNum type="arabicPeriod"/>
            </a:pPr>
            <a:r>
              <a:rPr lang="en-CA" sz="2400"/>
              <a:t>Learn new skills </a:t>
            </a:r>
            <a:endParaRPr lang="en-CA" sz="2400">
              <a:ea typeface="Calibri"/>
              <a:cs typeface="Calibri"/>
            </a:endParaRPr>
          </a:p>
          <a:p>
            <a:pPr marL="514350" indent="-514350">
              <a:buFont typeface="+mj-lt"/>
              <a:buAutoNum type="arabicPeriod"/>
            </a:pPr>
            <a:r>
              <a:rPr lang="en-CA" sz="2400"/>
              <a:t>Communicate often and effectively</a:t>
            </a:r>
            <a:endParaRPr lang="en-CA" sz="2400">
              <a:ea typeface="Calibri"/>
              <a:cs typeface="Calibri"/>
            </a:endParaRPr>
          </a:p>
          <a:p>
            <a:pPr marL="514350" indent="-514350">
              <a:buFont typeface="+mj-lt"/>
              <a:buAutoNum type="arabicPeriod"/>
            </a:pPr>
            <a:r>
              <a:rPr lang="en-CA" sz="2400"/>
              <a:t>Ask as many questions as possible </a:t>
            </a:r>
            <a:endParaRPr lang="en-CA" sz="2400">
              <a:ea typeface="Calibri"/>
              <a:cs typeface="Calibri"/>
            </a:endParaRPr>
          </a:p>
          <a:p>
            <a:pPr marL="514350" indent="-514350">
              <a:buFont typeface="+mj-lt"/>
              <a:buAutoNum type="arabicPeriod"/>
            </a:pPr>
            <a:r>
              <a:rPr lang="en-CA" sz="2400"/>
              <a:t>Look for ways to help others cope with change </a:t>
            </a:r>
            <a:endParaRPr lang="en-CA" sz="2400">
              <a:cs typeface="Calibri"/>
            </a:endParaRPr>
          </a:p>
          <a:p>
            <a:endParaRPr lang="en-CA"/>
          </a:p>
        </p:txBody>
      </p:sp>
      <p:pic>
        <p:nvPicPr>
          <p:cNvPr id="5" name="Picture 4"/>
          <p:cNvPicPr>
            <a:picLocks noChangeAspect="1"/>
          </p:cNvPicPr>
          <p:nvPr>
            <p:custDataLst>
              <p:tags r:id="rId3"/>
            </p:custDataLst>
          </p:nvPr>
        </p:nvPicPr>
        <p:blipFill>
          <a:blip r:embed="rId6"/>
          <a:stretch>
            <a:fillRect/>
          </a:stretch>
        </p:blipFill>
        <p:spPr>
          <a:xfrm>
            <a:off x="7989114" y="2791208"/>
            <a:ext cx="3100149" cy="2311078"/>
          </a:xfrm>
          <a:prstGeom prst="rect">
            <a:avLst/>
          </a:prstGeom>
          <a:ln>
            <a:noFill/>
          </a:ln>
          <a:effectLst>
            <a:softEdge rad="112500"/>
          </a:effectLst>
        </p:spPr>
      </p:pic>
    </p:spTree>
    <p:extLst>
      <p:ext uri="{BB962C8B-B14F-4D97-AF65-F5344CB8AC3E}">
        <p14:creationId xmlns:p14="http://schemas.microsoft.com/office/powerpoint/2010/main" val="34114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608495" y="286603"/>
            <a:ext cx="9045616" cy="1431466"/>
          </a:xfrm>
        </p:spPr>
        <p:txBody>
          <a:bodyPr>
            <a:normAutofit/>
          </a:bodyPr>
          <a:lstStyle/>
          <a:p>
            <a:r>
              <a:rPr lang="en-CA"/>
              <a:t>Conseils aux </a:t>
            </a:r>
            <a:r>
              <a:rPr lang="en-CA" err="1"/>
              <a:t>employés</a:t>
            </a:r>
            <a:r>
              <a:rPr lang="en-CA"/>
              <a:t> pour les aider à </a:t>
            </a:r>
            <a:r>
              <a:rPr lang="en-CA" err="1"/>
              <a:t>s'adapter</a:t>
            </a:r>
            <a:r>
              <a:rPr lang="en-CA"/>
              <a:t> aux </a:t>
            </a:r>
            <a:r>
              <a:rPr lang="en-CA" err="1"/>
              <a:t>changements</a:t>
            </a:r>
            <a:endParaRPr lang="en-CA" err="1">
              <a:ea typeface="Calibri Light"/>
              <a:cs typeface="Calibri Light"/>
            </a:endParaRPr>
          </a:p>
        </p:txBody>
      </p:sp>
      <p:sp>
        <p:nvSpPr>
          <p:cNvPr id="3" name="Content Placeholder 2"/>
          <p:cNvSpPr>
            <a:spLocks noGrp="1"/>
          </p:cNvSpPr>
          <p:nvPr>
            <p:ph idx="1"/>
            <p:custDataLst>
              <p:tags r:id="rId2"/>
            </p:custDataLst>
          </p:nvPr>
        </p:nvSpPr>
        <p:spPr>
          <a:xfrm>
            <a:off x="1071880" y="2226734"/>
            <a:ext cx="10058400" cy="3832860"/>
          </a:xfrm>
        </p:spPr>
        <p:txBody>
          <a:bodyPr vert="horz" lIns="0" tIns="45720" rIns="0" bIns="45720" rtlCol="0" anchor="t">
            <a:normAutofit fontScale="92500" lnSpcReduction="10000"/>
          </a:bodyPr>
          <a:lstStyle/>
          <a:p>
            <a:pPr marL="514350" indent="-514350">
              <a:buAutoNum type="arabicPeriod"/>
            </a:pPr>
            <a:r>
              <a:rPr lang="en-CA" sz="2400" err="1"/>
              <a:t>Réfléchissez</a:t>
            </a:r>
            <a:r>
              <a:rPr lang="en-CA" sz="2400"/>
              <a:t> sur </a:t>
            </a:r>
            <a:r>
              <a:rPr lang="en-CA" sz="2400" err="1"/>
              <a:t>vous-même</a:t>
            </a:r>
            <a:r>
              <a:rPr lang="en-CA" sz="2400"/>
              <a:t> et </a:t>
            </a:r>
            <a:r>
              <a:rPr lang="en-CA" sz="2400" err="1"/>
              <a:t>soyez</a:t>
            </a:r>
            <a:r>
              <a:rPr lang="en-CA" sz="2400"/>
              <a:t> </a:t>
            </a:r>
            <a:r>
              <a:rPr lang="en-CA" sz="2400" err="1"/>
              <a:t>optimiste</a:t>
            </a:r>
            <a:r>
              <a:rPr lang="en-CA" sz="2400"/>
              <a:t>, </a:t>
            </a:r>
            <a:r>
              <a:rPr lang="en-CA" sz="2400" err="1"/>
              <a:t>même</a:t>
            </a:r>
            <a:r>
              <a:rPr lang="en-CA" sz="2400"/>
              <a:t> </a:t>
            </a:r>
            <a:r>
              <a:rPr lang="en-CA" sz="2400" err="1"/>
              <a:t>si</a:t>
            </a:r>
            <a:r>
              <a:rPr lang="en-CA" sz="2400"/>
              <a:t> </a:t>
            </a:r>
            <a:r>
              <a:rPr lang="en-CA" sz="2400" err="1"/>
              <a:t>vous</a:t>
            </a:r>
            <a:r>
              <a:rPr lang="en-CA" sz="2400"/>
              <a:t> </a:t>
            </a:r>
            <a:r>
              <a:rPr lang="en-CA" sz="2400" err="1"/>
              <a:t>n'êtes</a:t>
            </a:r>
            <a:r>
              <a:rPr lang="en-CA" sz="2400"/>
              <a:t> </a:t>
            </a:r>
            <a:r>
              <a:rPr lang="en-CA" sz="2400" err="1"/>
              <a:t>peut-être</a:t>
            </a:r>
            <a:r>
              <a:rPr lang="en-CA" sz="2400"/>
              <a:t> pas </a:t>
            </a:r>
            <a:r>
              <a:rPr lang="en-CA" sz="2400" err="1"/>
              <a:t>heureux</a:t>
            </a:r>
            <a:r>
              <a:rPr lang="en-CA" sz="2400"/>
              <a:t> pour </a:t>
            </a:r>
            <a:r>
              <a:rPr lang="en-CA" sz="2400" err="1"/>
              <a:t>l'instant</a:t>
            </a:r>
            <a:endParaRPr lang="en-CA" sz="2400" err="1">
              <a:solidFill>
                <a:srgbClr val="404040"/>
              </a:solidFill>
              <a:ea typeface="Calibri"/>
              <a:cs typeface="Calibri"/>
            </a:endParaRPr>
          </a:p>
          <a:p>
            <a:pPr marL="514350" indent="-514350">
              <a:buFont typeface="+mj-lt"/>
              <a:buAutoNum type="arabicPeriod"/>
            </a:pPr>
            <a:r>
              <a:rPr lang="en-CA" sz="2400" err="1"/>
              <a:t>Reconnaissez</a:t>
            </a:r>
            <a:r>
              <a:rPr lang="en-CA" sz="2400"/>
              <a:t> que le </a:t>
            </a:r>
            <a:r>
              <a:rPr lang="en-CA" sz="2400" err="1"/>
              <a:t>changement</a:t>
            </a:r>
            <a:r>
              <a:rPr lang="en-CA" sz="2400"/>
              <a:t> </a:t>
            </a:r>
            <a:r>
              <a:rPr lang="en-CA" sz="2400" err="1"/>
              <a:t>est</a:t>
            </a:r>
            <a:r>
              <a:rPr lang="en-CA" sz="2400"/>
              <a:t> constant</a:t>
            </a:r>
            <a:endParaRPr lang="en-CA" sz="2400">
              <a:ea typeface="Calibri"/>
              <a:cs typeface="Calibri"/>
            </a:endParaRPr>
          </a:p>
          <a:p>
            <a:pPr marL="514350" indent="-514350">
              <a:buFont typeface="+mj-lt"/>
              <a:buAutoNum type="arabicPeriod"/>
            </a:pPr>
            <a:r>
              <a:rPr lang="en-CA" sz="2400" err="1">
                <a:ea typeface="Calibri"/>
                <a:cs typeface="Calibri"/>
              </a:rPr>
              <a:t>Gardez</a:t>
            </a:r>
            <a:r>
              <a:rPr lang="en-CA" sz="2400">
                <a:ea typeface="Calibri"/>
                <a:cs typeface="Calibri"/>
              </a:rPr>
              <a:t> le contact avec </a:t>
            </a:r>
            <a:r>
              <a:rPr lang="en-CA" sz="2400" err="1">
                <a:ea typeface="Calibri"/>
                <a:cs typeface="Calibri"/>
              </a:rPr>
              <a:t>d'anciens</a:t>
            </a:r>
            <a:r>
              <a:rPr lang="en-CA" sz="2400">
                <a:ea typeface="Calibri"/>
                <a:cs typeface="Calibri"/>
              </a:rPr>
              <a:t> </a:t>
            </a:r>
            <a:r>
              <a:rPr lang="en-CA" sz="2400" err="1">
                <a:ea typeface="Calibri"/>
                <a:cs typeface="Calibri"/>
              </a:rPr>
              <a:t>collègues</a:t>
            </a:r>
            <a:endParaRPr lang="en-CA" sz="2400">
              <a:ea typeface="Calibri"/>
              <a:cs typeface="Calibri"/>
            </a:endParaRPr>
          </a:p>
          <a:p>
            <a:pPr marL="514350" indent="-514350">
              <a:buFont typeface="+mj-lt"/>
              <a:buAutoNum type="arabicPeriod"/>
            </a:pPr>
            <a:r>
              <a:rPr lang="en-CA" sz="2400" err="1"/>
              <a:t>Communiquez</a:t>
            </a:r>
            <a:r>
              <a:rPr lang="en-CA" sz="2400"/>
              <a:t> avec les </a:t>
            </a:r>
            <a:r>
              <a:rPr lang="en-CA" sz="2400" err="1"/>
              <a:t>autres</a:t>
            </a:r>
            <a:r>
              <a:rPr lang="en-CA" sz="2400"/>
              <a:t> pour </a:t>
            </a:r>
            <a:r>
              <a:rPr lang="en-CA" sz="2400" err="1"/>
              <a:t>vous</a:t>
            </a:r>
            <a:r>
              <a:rPr lang="en-CA" sz="2400"/>
              <a:t> familiariser avec </a:t>
            </a:r>
            <a:r>
              <a:rPr lang="en-CA" sz="2400" err="1"/>
              <a:t>votre</a:t>
            </a:r>
            <a:r>
              <a:rPr lang="en-CA" sz="2400"/>
              <a:t> nouveau </a:t>
            </a:r>
            <a:r>
              <a:rPr lang="en-CA" sz="2400" err="1"/>
              <a:t>rôle</a:t>
            </a:r>
            <a:endParaRPr lang="en-CA" sz="2400" err="1">
              <a:ea typeface="Calibri"/>
              <a:cs typeface="Calibri"/>
            </a:endParaRPr>
          </a:p>
          <a:p>
            <a:pPr marL="514350" indent="-514350">
              <a:buFont typeface="+mj-lt"/>
              <a:buAutoNum type="arabicPeriod"/>
            </a:pPr>
            <a:r>
              <a:rPr lang="en-CA" sz="2400" err="1"/>
              <a:t>Acquérez</a:t>
            </a:r>
            <a:r>
              <a:rPr lang="en-CA" sz="2400"/>
              <a:t> de </a:t>
            </a:r>
            <a:r>
              <a:rPr lang="en-CA" sz="2400" err="1"/>
              <a:t>nouvelles</a:t>
            </a:r>
            <a:r>
              <a:rPr lang="en-CA" sz="2400"/>
              <a:t> </a:t>
            </a:r>
            <a:r>
              <a:rPr lang="en-CA" sz="2400" err="1"/>
              <a:t>compétences</a:t>
            </a:r>
            <a:r>
              <a:rPr lang="en-CA" sz="2400"/>
              <a:t> </a:t>
            </a:r>
            <a:endParaRPr lang="en-CA" sz="2400">
              <a:ea typeface="Calibri"/>
              <a:cs typeface="Calibri"/>
            </a:endParaRPr>
          </a:p>
          <a:p>
            <a:pPr marL="514350" indent="-514350">
              <a:buFont typeface="+mj-lt"/>
              <a:buAutoNum type="arabicPeriod"/>
            </a:pPr>
            <a:r>
              <a:rPr lang="en-CA" sz="2400" err="1"/>
              <a:t>Communiquez</a:t>
            </a:r>
            <a:r>
              <a:rPr lang="en-CA" sz="2400"/>
              <a:t> </a:t>
            </a:r>
            <a:r>
              <a:rPr lang="en-CA" sz="2400" err="1"/>
              <a:t>souvent</a:t>
            </a:r>
            <a:r>
              <a:rPr lang="en-CA" sz="2400"/>
              <a:t> et </a:t>
            </a:r>
            <a:r>
              <a:rPr lang="en-CA" sz="2400" err="1"/>
              <a:t>efficacement</a:t>
            </a:r>
            <a:endParaRPr lang="en-CA" sz="2400" err="1">
              <a:ea typeface="Calibri"/>
              <a:cs typeface="Calibri"/>
            </a:endParaRPr>
          </a:p>
          <a:p>
            <a:pPr marL="514350" indent="-514350">
              <a:buFont typeface="+mj-lt"/>
              <a:buAutoNum type="arabicPeriod"/>
            </a:pPr>
            <a:r>
              <a:rPr lang="en-CA" sz="2400" err="1"/>
              <a:t>Posez</a:t>
            </a:r>
            <a:r>
              <a:rPr lang="en-CA" sz="2400"/>
              <a:t> le plus de questions possible</a:t>
            </a:r>
            <a:endParaRPr lang="en-CA" sz="2400">
              <a:ea typeface="Calibri"/>
              <a:cs typeface="Calibri"/>
            </a:endParaRPr>
          </a:p>
          <a:p>
            <a:pPr marL="514350" indent="-514350">
              <a:buFont typeface="+mj-lt"/>
              <a:buAutoNum type="arabicPeriod"/>
            </a:pPr>
            <a:r>
              <a:rPr lang="en-CA" sz="2400" err="1"/>
              <a:t>Cherchez</a:t>
            </a:r>
            <a:r>
              <a:rPr lang="en-CA" sz="2400"/>
              <a:t> comment aider les </a:t>
            </a:r>
            <a:r>
              <a:rPr lang="en-CA" sz="2400" err="1"/>
              <a:t>autres</a:t>
            </a:r>
            <a:r>
              <a:rPr lang="en-CA" sz="2400"/>
              <a:t> à </a:t>
            </a:r>
            <a:r>
              <a:rPr lang="en-CA" sz="2400" err="1"/>
              <a:t>s'adapter</a:t>
            </a:r>
            <a:r>
              <a:rPr lang="en-CA" sz="2400"/>
              <a:t> aux </a:t>
            </a:r>
            <a:r>
              <a:rPr lang="en-CA" sz="2400" err="1"/>
              <a:t>changements</a:t>
            </a:r>
            <a:r>
              <a:rPr lang="en-CA" sz="2400"/>
              <a:t> </a:t>
            </a:r>
            <a:endParaRPr lang="en-CA" sz="2400">
              <a:cs typeface="Calibri"/>
            </a:endParaRPr>
          </a:p>
          <a:p>
            <a:endParaRPr lang="en-CA"/>
          </a:p>
        </p:txBody>
      </p:sp>
      <p:pic>
        <p:nvPicPr>
          <p:cNvPr id="5" name="Picture 4"/>
          <p:cNvPicPr>
            <a:picLocks noChangeAspect="1"/>
          </p:cNvPicPr>
          <p:nvPr>
            <p:custDataLst>
              <p:tags r:id="rId3"/>
            </p:custDataLst>
          </p:nvPr>
        </p:nvPicPr>
        <p:blipFill>
          <a:blip r:embed="rId6"/>
          <a:stretch>
            <a:fillRect/>
          </a:stretch>
        </p:blipFill>
        <p:spPr>
          <a:xfrm>
            <a:off x="9094014" y="4048508"/>
            <a:ext cx="3100149" cy="2311078"/>
          </a:xfrm>
          <a:prstGeom prst="rect">
            <a:avLst/>
          </a:prstGeom>
          <a:ln>
            <a:noFill/>
          </a:ln>
          <a:effectLst>
            <a:softEdge rad="112500"/>
          </a:effectLst>
        </p:spPr>
      </p:pic>
    </p:spTree>
    <p:extLst>
      <p:ext uri="{BB962C8B-B14F-4D97-AF65-F5344CB8AC3E}">
        <p14:creationId xmlns:p14="http://schemas.microsoft.com/office/powerpoint/2010/main" val="353173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02800" y="383058"/>
            <a:ext cx="11389487" cy="833441"/>
          </a:xfrm>
        </p:spPr>
        <p:txBody>
          <a:bodyPr>
            <a:normAutofit/>
          </a:bodyPr>
          <a:lstStyle/>
          <a:p>
            <a:r>
              <a:rPr lang="en-CA" sz="4400"/>
              <a:t>Become More Engaged, Engaging and Empathetic</a:t>
            </a:r>
            <a:endParaRPr lang="en-CA" sz="4400">
              <a:cs typeface="Calibri Light"/>
            </a:endParaRPr>
          </a:p>
        </p:txBody>
      </p:sp>
      <p:sp>
        <p:nvSpPr>
          <p:cNvPr id="6" name="Content Placeholder 5"/>
          <p:cNvSpPr>
            <a:spLocks noGrp="1"/>
          </p:cNvSpPr>
          <p:nvPr>
            <p:ph sz="half" idx="2"/>
            <p:custDataLst>
              <p:tags r:id="rId2"/>
            </p:custDataLst>
          </p:nvPr>
        </p:nvSpPr>
        <p:spPr>
          <a:xfrm>
            <a:off x="5500759" y="2062216"/>
            <a:ext cx="5880095" cy="4051671"/>
          </a:xfrm>
        </p:spPr>
        <p:txBody>
          <a:bodyPr vert="horz" lIns="91440" tIns="45720" rIns="91440" bIns="45720" anchor="t">
            <a:normAutofit/>
          </a:bodyPr>
          <a:lstStyle/>
          <a:p>
            <a:pPr>
              <a:buFont typeface="Arial" panose="020F0502020204030204" pitchFamily="34" charset="0"/>
              <a:buChar char="•"/>
            </a:pPr>
            <a:r>
              <a:rPr lang="en-CA" sz="3600"/>
              <a:t>Become an active listener.</a:t>
            </a:r>
            <a:endParaRPr lang="en-CA" sz="3600">
              <a:ea typeface="Calibri" panose="020F0502020204030204"/>
              <a:cs typeface="Calibri" panose="020F0502020204030204"/>
            </a:endParaRPr>
          </a:p>
          <a:p>
            <a:pPr>
              <a:buFont typeface="Arial" panose="020F0502020204030204" pitchFamily="34" charset="0"/>
              <a:buChar char="•"/>
            </a:pPr>
            <a:r>
              <a:rPr lang="en-CA" sz="3600"/>
              <a:t>Embrace diversity.</a:t>
            </a:r>
            <a:endParaRPr lang="en-CA" sz="3600">
              <a:ea typeface="Calibri"/>
              <a:cs typeface="Calibri"/>
            </a:endParaRPr>
          </a:p>
          <a:p>
            <a:pPr>
              <a:buClr>
                <a:srgbClr val="1CADE4"/>
              </a:buClr>
              <a:buFont typeface="Arial" panose="020F0502020204030204" pitchFamily="34" charset="0"/>
              <a:buChar char="•"/>
            </a:pPr>
            <a:r>
              <a:rPr lang="en-CA" sz="3600"/>
              <a:t>Be curious.</a:t>
            </a:r>
          </a:p>
          <a:p>
            <a:pPr>
              <a:buClr>
                <a:srgbClr val="1CADE4"/>
              </a:buClr>
              <a:buFont typeface="Arial" panose="020F0502020204030204" pitchFamily="34" charset="0"/>
              <a:buChar char="•"/>
            </a:pPr>
            <a:r>
              <a:rPr lang="en-CA" sz="3600"/>
              <a:t>Try seeing life from another perspective. </a:t>
            </a:r>
          </a:p>
          <a:p>
            <a:pPr>
              <a:buClr>
                <a:srgbClr val="1CADE4"/>
              </a:buClr>
              <a:buFont typeface="Arial" panose="020F0502020204030204" pitchFamily="34" charset="0"/>
              <a:buChar char="•"/>
            </a:pPr>
            <a:r>
              <a:rPr lang="en-CA" sz="3600"/>
              <a:t>Build trust with others. </a:t>
            </a:r>
            <a:endParaRPr lang="en-CA" sz="3600">
              <a:ea typeface="Calibri"/>
              <a:cs typeface="Calibri"/>
            </a:endParaRPr>
          </a:p>
        </p:txBody>
      </p:sp>
      <p:sp>
        <p:nvSpPr>
          <p:cNvPr id="7" name="Slide Number Placeholder 6"/>
          <p:cNvSpPr>
            <a:spLocks noGrp="1"/>
          </p:cNvSpPr>
          <p:nvPr>
            <p:ph type="sldNum" sz="quarter" idx="12"/>
            <p:custDataLst>
              <p:tags r:id="rId3"/>
            </p:custDataLst>
          </p:nvPr>
        </p:nvSpPr>
        <p:spPr/>
        <p:txBody>
          <a:bodyPr/>
          <a:lstStyle/>
          <a:p>
            <a:r>
              <a:rPr lang="en-US"/>
              <a:t>8 of 9</a:t>
            </a:r>
          </a:p>
        </p:txBody>
      </p:sp>
      <p:pic>
        <p:nvPicPr>
          <p:cNvPr id="3" name="Picture 2" descr="A person and person holding a puzzle piece&#10;&#10;Description automatically generated">
            <a:extLst>
              <a:ext uri="{FF2B5EF4-FFF2-40B4-BE49-F238E27FC236}">
                <a16:creationId xmlns:a16="http://schemas.microsoft.com/office/drawing/2014/main" id="{DDE95C12-110B-04EF-1D36-7BB28D82BC53}"/>
              </a:ext>
            </a:extLst>
          </p:cNvPr>
          <p:cNvPicPr>
            <a:picLocks noChangeAspect="1"/>
          </p:cNvPicPr>
          <p:nvPr/>
        </p:nvPicPr>
        <p:blipFill>
          <a:blip r:embed="rId6"/>
          <a:stretch>
            <a:fillRect/>
          </a:stretch>
        </p:blipFill>
        <p:spPr>
          <a:xfrm>
            <a:off x="802831" y="2201603"/>
            <a:ext cx="3966353" cy="3494057"/>
          </a:xfrm>
          <a:prstGeom prst="rect">
            <a:avLst/>
          </a:prstGeom>
          <a:ln>
            <a:noFill/>
          </a:ln>
          <a:effectLst>
            <a:softEdge rad="112500"/>
          </a:effectLst>
        </p:spPr>
      </p:pic>
    </p:spTree>
    <p:extLst>
      <p:ext uri="{BB962C8B-B14F-4D97-AF65-F5344CB8AC3E}">
        <p14:creationId xmlns:p14="http://schemas.microsoft.com/office/powerpoint/2010/main" val="21806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02800" y="383058"/>
            <a:ext cx="11389487" cy="833441"/>
          </a:xfrm>
        </p:spPr>
        <p:txBody>
          <a:bodyPr>
            <a:normAutofit/>
          </a:bodyPr>
          <a:lstStyle/>
          <a:p>
            <a:r>
              <a:rPr lang="fr-CA" sz="4400">
                <a:solidFill>
                  <a:schemeClr val="tx1"/>
                </a:solidFill>
                <a:latin typeface="Calibri Light"/>
                <a:ea typeface="Calibri"/>
                <a:cs typeface="Calibri"/>
              </a:rPr>
              <a:t>Devenez plus engagé, engageant et empathique </a:t>
            </a:r>
            <a:endParaRPr lang="en-US" sz="4400">
              <a:solidFill>
                <a:schemeClr val="tx1"/>
              </a:solidFill>
              <a:latin typeface="Calibri Light"/>
            </a:endParaRPr>
          </a:p>
        </p:txBody>
      </p:sp>
      <p:sp>
        <p:nvSpPr>
          <p:cNvPr id="6" name="Content Placeholder 5"/>
          <p:cNvSpPr>
            <a:spLocks noGrp="1"/>
          </p:cNvSpPr>
          <p:nvPr>
            <p:ph sz="half" idx="2"/>
            <p:custDataLst>
              <p:tags r:id="rId2"/>
            </p:custDataLst>
          </p:nvPr>
        </p:nvSpPr>
        <p:spPr>
          <a:xfrm>
            <a:off x="4357759" y="2201916"/>
            <a:ext cx="7708895" cy="3950071"/>
          </a:xfrm>
        </p:spPr>
        <p:txBody>
          <a:bodyPr vert="horz" lIns="91440" tIns="45720" rIns="91440" bIns="45720" anchor="t">
            <a:normAutofit/>
          </a:bodyPr>
          <a:lstStyle/>
          <a:p>
            <a:pPr>
              <a:buFont typeface="Arial" panose="020F0502020204030204" pitchFamily="34" charset="0"/>
              <a:buChar char="•"/>
            </a:pPr>
            <a:r>
              <a:rPr lang="en-CA" sz="3600" err="1"/>
              <a:t>Pratiquez</a:t>
            </a:r>
            <a:r>
              <a:rPr lang="en-CA" sz="3600"/>
              <a:t> </a:t>
            </a:r>
            <a:r>
              <a:rPr lang="en-CA" sz="3600" err="1"/>
              <a:t>l'écoute</a:t>
            </a:r>
            <a:r>
              <a:rPr lang="en-CA" sz="3600"/>
              <a:t> active</a:t>
            </a:r>
            <a:endParaRPr lang="en-CA" sz="3600">
              <a:ea typeface="Calibri" panose="020F0502020204030204"/>
              <a:cs typeface="Calibri" panose="020F0502020204030204"/>
            </a:endParaRPr>
          </a:p>
          <a:p>
            <a:pPr>
              <a:buFont typeface="Arial" panose="020F0502020204030204" pitchFamily="34" charset="0"/>
              <a:buChar char="•"/>
            </a:pPr>
            <a:r>
              <a:rPr lang="en-CA" sz="3600" err="1">
                <a:ea typeface="Calibri" panose="020F0502020204030204"/>
                <a:cs typeface="Calibri" panose="020F0502020204030204"/>
              </a:rPr>
              <a:t>Accueillez</a:t>
            </a:r>
            <a:r>
              <a:rPr lang="en-CA" sz="3600">
                <a:ea typeface="Calibri" panose="020F0502020204030204"/>
                <a:cs typeface="Calibri" panose="020F0502020204030204"/>
              </a:rPr>
              <a:t> la </a:t>
            </a:r>
            <a:r>
              <a:rPr lang="en-CA" sz="3600" err="1">
                <a:ea typeface="Calibri" panose="020F0502020204030204"/>
                <a:cs typeface="Calibri" panose="020F0502020204030204"/>
              </a:rPr>
              <a:t>diversité</a:t>
            </a:r>
          </a:p>
          <a:p>
            <a:pPr>
              <a:buClr>
                <a:srgbClr val="1CADE4"/>
              </a:buClr>
              <a:buFont typeface="Arial" panose="020F0502020204030204" pitchFamily="34" charset="0"/>
              <a:buChar char="•"/>
            </a:pPr>
            <a:r>
              <a:rPr lang="en-CA" sz="3600" err="1">
                <a:ea typeface="Calibri" panose="020F0502020204030204"/>
                <a:cs typeface="Calibri" panose="020F0502020204030204"/>
              </a:rPr>
              <a:t>Soyez</a:t>
            </a:r>
            <a:r>
              <a:rPr lang="en-CA" sz="3600">
                <a:ea typeface="Calibri" panose="020F0502020204030204"/>
                <a:cs typeface="Calibri" panose="020F0502020204030204"/>
              </a:rPr>
              <a:t> </a:t>
            </a:r>
            <a:r>
              <a:rPr lang="en-CA" sz="3600" err="1">
                <a:ea typeface="Calibri" panose="020F0502020204030204"/>
                <a:cs typeface="Calibri" panose="020F0502020204030204"/>
              </a:rPr>
              <a:t>curieux</a:t>
            </a:r>
            <a:endParaRPr lang="en-CA" sz="3600" err="1"/>
          </a:p>
          <a:p>
            <a:pPr>
              <a:buClr>
                <a:srgbClr val="1CADE4"/>
              </a:buClr>
              <a:buFont typeface="Arial" panose="020F0502020204030204" pitchFamily="34" charset="0"/>
              <a:buChar char="•"/>
            </a:pPr>
            <a:r>
              <a:rPr lang="en-CA" sz="3600" err="1">
                <a:ea typeface="Calibri"/>
                <a:cs typeface="Calibri"/>
              </a:rPr>
              <a:t>Essayez</a:t>
            </a:r>
            <a:r>
              <a:rPr lang="en-CA" sz="3600">
                <a:ea typeface="Calibri"/>
                <a:cs typeface="Calibri"/>
              </a:rPr>
              <a:t> de </a:t>
            </a:r>
            <a:r>
              <a:rPr lang="en-CA" sz="3600" err="1">
                <a:ea typeface="Calibri"/>
                <a:cs typeface="Calibri"/>
              </a:rPr>
              <a:t>voir</a:t>
            </a:r>
            <a:r>
              <a:rPr lang="en-CA" sz="3600">
                <a:ea typeface="Calibri"/>
                <a:cs typeface="Calibri"/>
              </a:rPr>
              <a:t> la vie </a:t>
            </a:r>
            <a:r>
              <a:rPr lang="en-CA" sz="3600" err="1">
                <a:ea typeface="Calibri" panose="020F0502020204030204"/>
                <a:cs typeface="Calibri" panose="020F0502020204030204"/>
              </a:rPr>
              <a:t>différemment</a:t>
            </a:r>
          </a:p>
          <a:p>
            <a:pPr>
              <a:buClr>
                <a:srgbClr val="1CADE4"/>
              </a:buClr>
              <a:buFont typeface="Arial" panose="020F0502020204030204" pitchFamily="34" charset="0"/>
              <a:buChar char="•"/>
            </a:pPr>
            <a:r>
              <a:rPr lang="en-CA" sz="3600" err="1">
                <a:ea typeface="Calibri" panose="020F0502020204030204"/>
                <a:cs typeface="Calibri" panose="020F0502020204030204"/>
              </a:rPr>
              <a:t>Bâtissez</a:t>
            </a:r>
            <a:r>
              <a:rPr lang="en-CA" sz="3600">
                <a:ea typeface="Calibri"/>
                <a:cs typeface="Calibri"/>
              </a:rPr>
              <a:t> </a:t>
            </a:r>
            <a:r>
              <a:rPr lang="en-CA" sz="3600" err="1">
                <a:ea typeface="Calibri"/>
                <a:cs typeface="Calibri"/>
              </a:rPr>
              <a:t>votre</a:t>
            </a:r>
            <a:r>
              <a:rPr lang="en-CA" sz="3600">
                <a:ea typeface="Calibri"/>
                <a:cs typeface="Calibri"/>
              </a:rPr>
              <a:t> </a:t>
            </a:r>
            <a:r>
              <a:rPr lang="en-CA" sz="3600" err="1">
                <a:ea typeface="Calibri"/>
                <a:cs typeface="Calibri"/>
              </a:rPr>
              <a:t>confiance</a:t>
            </a:r>
            <a:r>
              <a:rPr lang="en-CA" sz="3600">
                <a:ea typeface="Calibri"/>
                <a:cs typeface="Calibri"/>
              </a:rPr>
              <a:t> avec les </a:t>
            </a:r>
            <a:r>
              <a:rPr lang="en-CA" sz="3600" err="1">
                <a:ea typeface="Calibri"/>
                <a:cs typeface="Calibri"/>
              </a:rPr>
              <a:t>autres</a:t>
            </a:r>
          </a:p>
        </p:txBody>
      </p:sp>
      <p:sp>
        <p:nvSpPr>
          <p:cNvPr id="7" name="Slide Number Placeholder 6"/>
          <p:cNvSpPr>
            <a:spLocks noGrp="1"/>
          </p:cNvSpPr>
          <p:nvPr>
            <p:ph type="sldNum" sz="quarter" idx="12"/>
            <p:custDataLst>
              <p:tags r:id="rId3"/>
            </p:custDataLst>
          </p:nvPr>
        </p:nvSpPr>
        <p:spPr/>
        <p:txBody>
          <a:bodyPr/>
          <a:lstStyle/>
          <a:p>
            <a:r>
              <a:rPr lang="en-US"/>
              <a:t>8 of 9</a:t>
            </a:r>
          </a:p>
        </p:txBody>
      </p:sp>
      <p:pic>
        <p:nvPicPr>
          <p:cNvPr id="3" name="Picture 2" descr="A person and person holding a puzzle piece&#10;&#10;Description automatically generated">
            <a:extLst>
              <a:ext uri="{FF2B5EF4-FFF2-40B4-BE49-F238E27FC236}">
                <a16:creationId xmlns:a16="http://schemas.microsoft.com/office/drawing/2014/main" id="{DDE95C12-110B-04EF-1D36-7BB28D82BC53}"/>
              </a:ext>
            </a:extLst>
          </p:cNvPr>
          <p:cNvPicPr>
            <a:picLocks noChangeAspect="1"/>
          </p:cNvPicPr>
          <p:nvPr/>
        </p:nvPicPr>
        <p:blipFill>
          <a:blip r:embed="rId6"/>
          <a:stretch>
            <a:fillRect/>
          </a:stretch>
        </p:blipFill>
        <p:spPr>
          <a:xfrm>
            <a:off x="205931" y="2201603"/>
            <a:ext cx="3966353" cy="3494057"/>
          </a:xfrm>
          <a:prstGeom prst="rect">
            <a:avLst/>
          </a:prstGeom>
          <a:ln>
            <a:noFill/>
          </a:ln>
          <a:effectLst>
            <a:softEdge rad="112500"/>
          </a:effectLst>
        </p:spPr>
      </p:pic>
    </p:spTree>
    <p:extLst>
      <p:ext uri="{BB962C8B-B14F-4D97-AF65-F5344CB8AC3E}">
        <p14:creationId xmlns:p14="http://schemas.microsoft.com/office/powerpoint/2010/main" val="246896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91036" y="110041"/>
            <a:ext cx="11331497" cy="1069758"/>
          </a:xfrm>
        </p:spPr>
        <p:txBody>
          <a:bodyPr>
            <a:normAutofit/>
          </a:bodyPr>
          <a:lstStyle/>
          <a:p>
            <a:r>
              <a:rPr lang="en-CA" sz="4400"/>
              <a:t>Tips for Leaders to Help Others Through Change</a:t>
            </a:r>
            <a:endParaRPr lang="en-CA" sz="4400">
              <a:cs typeface="Calibri Light"/>
            </a:endParaRPr>
          </a:p>
        </p:txBody>
      </p:sp>
      <p:sp>
        <p:nvSpPr>
          <p:cNvPr id="3" name="Content Placeholder 2"/>
          <p:cNvSpPr>
            <a:spLocks noGrp="1"/>
          </p:cNvSpPr>
          <p:nvPr>
            <p:ph idx="1"/>
            <p:custDataLst>
              <p:tags r:id="rId2"/>
            </p:custDataLst>
          </p:nvPr>
        </p:nvSpPr>
        <p:spPr>
          <a:xfrm>
            <a:off x="622092" y="1897717"/>
            <a:ext cx="6624144" cy="4233145"/>
          </a:xfrm>
        </p:spPr>
        <p:txBody>
          <a:bodyPr vert="horz" lIns="91440" tIns="45720" rIns="91440" bIns="45720" anchor="t">
            <a:normAutofit/>
          </a:bodyPr>
          <a:lstStyle/>
          <a:p>
            <a:pPr marL="180975" indent="-180975"/>
            <a:r>
              <a:rPr lang="en-CA" sz="2400"/>
              <a:t>Take time to observe and listen</a:t>
            </a:r>
            <a:endParaRPr lang="en-CA" sz="2400">
              <a:cs typeface="Calibri"/>
            </a:endParaRPr>
          </a:p>
          <a:p>
            <a:pPr marL="292100" lvl="1" indent="0">
              <a:buNone/>
            </a:pPr>
            <a:endParaRPr lang="en-CA" sz="2400">
              <a:ea typeface="Calibri" panose="020F0502020204030204"/>
              <a:cs typeface="Calibri"/>
            </a:endParaRPr>
          </a:p>
          <a:p>
            <a:pPr marL="180975" indent="-180975"/>
            <a:r>
              <a:rPr lang="en-CA" sz="2400"/>
              <a:t>Talk openly to your team or those you lead</a:t>
            </a:r>
            <a:endParaRPr lang="en-CA" sz="2400">
              <a:cs typeface="Calibri"/>
            </a:endParaRPr>
          </a:p>
          <a:p>
            <a:pPr marL="180975" indent="-180975">
              <a:buClr>
                <a:srgbClr val="297D53"/>
              </a:buClr>
            </a:pPr>
            <a:endParaRPr lang="en-CA" sz="2400">
              <a:cs typeface="Calibri"/>
            </a:endParaRPr>
          </a:p>
          <a:p>
            <a:pPr marL="180975" indent="-180975">
              <a:buClr>
                <a:srgbClr val="297D53"/>
              </a:buClr>
            </a:pPr>
            <a:r>
              <a:rPr lang="en-CA" sz="2400">
                <a:cs typeface="Calibri"/>
              </a:rPr>
              <a:t>Show initiative to make things better – be positive</a:t>
            </a:r>
            <a:endParaRPr lang="en-US" sz="2400">
              <a:solidFill>
                <a:srgbClr val="000000"/>
              </a:solidFill>
              <a:ea typeface="Calibri"/>
              <a:cs typeface="Calibri"/>
            </a:endParaRPr>
          </a:p>
          <a:p>
            <a:pPr marL="473075" lvl="1" indent="-180975">
              <a:buClr>
                <a:srgbClr val="4A7C29"/>
              </a:buClr>
            </a:pPr>
            <a:endParaRPr lang="en-CA" sz="2400">
              <a:solidFill>
                <a:srgbClr val="455F51"/>
              </a:solidFill>
              <a:ea typeface="Calibri"/>
              <a:cs typeface="Calibri"/>
            </a:endParaRPr>
          </a:p>
          <a:p>
            <a:pPr marL="180975" indent="-180975"/>
            <a:r>
              <a:rPr lang="en-CA" sz="2400"/>
              <a:t>Work together with your people</a:t>
            </a:r>
            <a:endParaRPr lang="en-CA" sz="2400">
              <a:cs typeface="Calibri"/>
            </a:endParaRPr>
          </a:p>
          <a:p>
            <a:pPr marL="180975" indent="-180975">
              <a:buClr>
                <a:srgbClr val="37A76F">
                  <a:lumMod val="75000"/>
                </a:srgbClr>
              </a:buClr>
            </a:pPr>
            <a:endParaRPr lang="en-CA" sz="2400">
              <a:cs typeface="Calibri"/>
            </a:endParaRPr>
          </a:p>
          <a:p>
            <a:pPr marL="180975" indent="-180975">
              <a:buClr>
                <a:srgbClr val="297D53"/>
              </a:buClr>
            </a:pPr>
            <a:r>
              <a:rPr lang="en-CA" sz="2400"/>
              <a:t>Allow employees time to process the change</a:t>
            </a:r>
            <a:endParaRPr lang="en-CA" sz="2400">
              <a:ea typeface="Calibri"/>
              <a:cs typeface="Calibri"/>
            </a:endParaRPr>
          </a:p>
          <a:p>
            <a:pPr marL="180975" indent="-180975">
              <a:buClr>
                <a:srgbClr val="297D53"/>
              </a:buClr>
            </a:pPr>
            <a:endParaRPr lang="en-CA" sz="2400">
              <a:cs typeface="Calibri"/>
            </a:endParaRPr>
          </a:p>
        </p:txBody>
      </p:sp>
      <p:sp>
        <p:nvSpPr>
          <p:cNvPr id="4" name="Slide Number Placeholder 3"/>
          <p:cNvSpPr>
            <a:spLocks noGrp="1"/>
          </p:cNvSpPr>
          <p:nvPr>
            <p:ph type="sldNum" sz="quarter" idx="12"/>
            <p:custDataLst>
              <p:tags r:id="rId3"/>
            </p:custDataLst>
          </p:nvPr>
        </p:nvSpPr>
        <p:spPr/>
        <p:txBody>
          <a:bodyPr/>
          <a:lstStyle/>
          <a:p>
            <a:r>
              <a:rPr lang="en-US"/>
              <a:t>9 of 9</a:t>
            </a:r>
          </a:p>
        </p:txBody>
      </p:sp>
      <p:pic>
        <p:nvPicPr>
          <p:cNvPr id="5" name="Graphic 4">
            <a:extLst>
              <a:ext uri="{FF2B5EF4-FFF2-40B4-BE49-F238E27FC236}">
                <a16:creationId xmlns:a16="http://schemas.microsoft.com/office/drawing/2014/main" id="{19A25760-20BB-E9CE-9BE4-BB6464B038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8999" y="2382345"/>
            <a:ext cx="4480035" cy="2973552"/>
          </a:xfrm>
          <a:prstGeom prst="rect">
            <a:avLst/>
          </a:prstGeom>
        </p:spPr>
      </p:pic>
    </p:spTree>
    <p:extLst>
      <p:ext uri="{BB962C8B-B14F-4D97-AF65-F5344CB8AC3E}">
        <p14:creationId xmlns:p14="http://schemas.microsoft.com/office/powerpoint/2010/main" val="196792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91036" y="110041"/>
            <a:ext cx="11503215" cy="1434659"/>
          </a:xfrm>
        </p:spPr>
        <p:txBody>
          <a:bodyPr>
            <a:normAutofit/>
          </a:bodyPr>
          <a:lstStyle/>
          <a:p>
            <a:r>
              <a:rPr lang="en-CA" sz="4400"/>
              <a:t>Conseils pour les </a:t>
            </a:r>
            <a:r>
              <a:rPr lang="en-CA" sz="4400" err="1"/>
              <a:t>dirigeants</a:t>
            </a:r>
            <a:r>
              <a:rPr lang="en-CA" sz="4400"/>
              <a:t> qui </a:t>
            </a:r>
            <a:r>
              <a:rPr lang="en-CA" sz="4400" err="1"/>
              <a:t>veulent</a:t>
            </a:r>
            <a:r>
              <a:rPr lang="en-CA" sz="4400"/>
              <a:t> aider les </a:t>
            </a:r>
            <a:r>
              <a:rPr lang="en-CA" sz="4400" err="1"/>
              <a:t>autres</a:t>
            </a:r>
            <a:r>
              <a:rPr lang="en-CA" sz="4400"/>
              <a:t> à </a:t>
            </a:r>
            <a:r>
              <a:rPr lang="en-CA" sz="4400" err="1"/>
              <a:t>s'adapter</a:t>
            </a:r>
            <a:r>
              <a:rPr lang="en-CA" sz="4400"/>
              <a:t> aux </a:t>
            </a:r>
            <a:r>
              <a:rPr lang="en-CA" sz="4400" err="1"/>
              <a:t>changements</a:t>
            </a:r>
            <a:endParaRPr lang="en-CA" sz="4400" err="1">
              <a:cs typeface="Calibri Light"/>
            </a:endParaRPr>
          </a:p>
        </p:txBody>
      </p:sp>
      <p:sp>
        <p:nvSpPr>
          <p:cNvPr id="3" name="Content Placeholder 2"/>
          <p:cNvSpPr>
            <a:spLocks noGrp="1"/>
          </p:cNvSpPr>
          <p:nvPr>
            <p:ph idx="1"/>
            <p:custDataLst>
              <p:tags r:id="rId2"/>
            </p:custDataLst>
          </p:nvPr>
        </p:nvSpPr>
        <p:spPr>
          <a:xfrm>
            <a:off x="622092" y="1897717"/>
            <a:ext cx="6624144" cy="4233145"/>
          </a:xfrm>
        </p:spPr>
        <p:txBody>
          <a:bodyPr vert="horz" lIns="91440" tIns="45720" rIns="91440" bIns="45720" anchor="t">
            <a:normAutofit/>
          </a:bodyPr>
          <a:lstStyle/>
          <a:p>
            <a:pPr marL="180975" indent="-180975">
              <a:lnSpc>
                <a:spcPct val="100000"/>
              </a:lnSpc>
              <a:spcBef>
                <a:spcPts val="300"/>
              </a:spcBef>
              <a:spcAft>
                <a:spcPts val="0"/>
              </a:spcAft>
            </a:pPr>
            <a:r>
              <a:rPr lang="fr-CA" sz="2400" b="1">
                <a:solidFill>
                  <a:srgbClr val="455F51"/>
                </a:solidFill>
              </a:rPr>
              <a:t>Prenez le temps d’observer et d’écouter </a:t>
            </a:r>
            <a:endParaRPr lang="en-US" sz="2400">
              <a:solidFill>
                <a:srgbClr val="000000"/>
              </a:solidFill>
            </a:endParaRPr>
          </a:p>
          <a:p>
            <a:pPr marL="473075" lvl="1" indent="-180975">
              <a:lnSpc>
                <a:spcPct val="100000"/>
              </a:lnSpc>
              <a:spcBef>
                <a:spcPts val="300"/>
              </a:spcBef>
              <a:spcAft>
                <a:spcPts val="0"/>
              </a:spcAft>
            </a:pPr>
            <a:endParaRPr lang="fr-CA" sz="1400">
              <a:solidFill>
                <a:srgbClr val="455F51"/>
              </a:solidFill>
              <a:ea typeface="Calibri"/>
              <a:cs typeface="Calibri"/>
            </a:endParaRPr>
          </a:p>
          <a:p>
            <a:pPr marL="180975" indent="-180975">
              <a:lnSpc>
                <a:spcPct val="100000"/>
              </a:lnSpc>
              <a:spcBef>
                <a:spcPts val="300"/>
              </a:spcBef>
              <a:spcAft>
                <a:spcPts val="0"/>
              </a:spcAft>
            </a:pPr>
            <a:r>
              <a:rPr lang="fr-CA" sz="2400" b="1">
                <a:solidFill>
                  <a:srgbClr val="455F51"/>
                </a:solidFill>
              </a:rPr>
              <a:t>Parlez ouvertement à votre équipe ou à ceux que vous dirigez</a:t>
            </a:r>
            <a:endParaRPr lang="en-US" sz="2400">
              <a:solidFill>
                <a:srgbClr val="000000"/>
              </a:solidFill>
            </a:endParaRPr>
          </a:p>
          <a:p>
            <a:pPr marL="473075" lvl="1" indent="-180975">
              <a:lnSpc>
                <a:spcPct val="100000"/>
              </a:lnSpc>
              <a:spcBef>
                <a:spcPts val="300"/>
              </a:spcBef>
              <a:spcAft>
                <a:spcPts val="0"/>
              </a:spcAft>
            </a:pPr>
            <a:endParaRPr lang="fr-CA" sz="1400">
              <a:solidFill>
                <a:srgbClr val="455F51"/>
              </a:solidFill>
              <a:ea typeface="Calibri"/>
              <a:cs typeface="Calibri"/>
            </a:endParaRPr>
          </a:p>
          <a:p>
            <a:pPr marL="180975" indent="-180975">
              <a:lnSpc>
                <a:spcPct val="100000"/>
              </a:lnSpc>
              <a:spcBef>
                <a:spcPts val="300"/>
              </a:spcBef>
              <a:spcAft>
                <a:spcPts val="0"/>
              </a:spcAft>
            </a:pPr>
            <a:r>
              <a:rPr lang="fr-CA" sz="2400" b="1">
                <a:solidFill>
                  <a:srgbClr val="455F51"/>
                </a:solidFill>
                <a:ea typeface="Calibri" panose="020F0502020204030204"/>
                <a:cs typeface="Calibri"/>
              </a:rPr>
              <a:t>Travaillez avec vos employés </a:t>
            </a:r>
            <a:endParaRPr lang="en-US" sz="2400">
              <a:solidFill>
                <a:srgbClr val="000000"/>
              </a:solidFill>
              <a:ea typeface="Calibri" panose="020F0502020204030204"/>
              <a:cs typeface="Calibri"/>
            </a:endParaRPr>
          </a:p>
          <a:p>
            <a:pPr marL="292100" lvl="1" indent="0">
              <a:lnSpc>
                <a:spcPct val="100000"/>
              </a:lnSpc>
              <a:spcBef>
                <a:spcPts val="300"/>
              </a:spcBef>
              <a:spcAft>
                <a:spcPts val="0"/>
              </a:spcAft>
              <a:buNone/>
            </a:pPr>
            <a:endParaRPr lang="fr-CA" sz="1400">
              <a:solidFill>
                <a:srgbClr val="455F51"/>
              </a:solidFill>
              <a:ea typeface="Calibri"/>
              <a:cs typeface="Calibri"/>
            </a:endParaRPr>
          </a:p>
          <a:p>
            <a:pPr marL="180975" indent="-180975">
              <a:lnSpc>
                <a:spcPct val="100000"/>
              </a:lnSpc>
              <a:spcBef>
                <a:spcPts val="300"/>
              </a:spcBef>
              <a:spcAft>
                <a:spcPts val="0"/>
              </a:spcAft>
              <a:buClr>
                <a:srgbClr val="1CADE4"/>
              </a:buClr>
            </a:pPr>
            <a:r>
              <a:rPr lang="fr-CA" sz="2400" b="1">
                <a:solidFill>
                  <a:srgbClr val="455F51"/>
                </a:solidFill>
                <a:cs typeface="Calibri"/>
              </a:rPr>
              <a:t>Faites preuve d’initiative pour améliorer les choses – soyez positif</a:t>
            </a:r>
            <a:endParaRPr lang="en-US" sz="2400">
              <a:solidFill>
                <a:srgbClr val="000000"/>
              </a:solidFill>
              <a:cs typeface="Calibri"/>
            </a:endParaRPr>
          </a:p>
          <a:p>
            <a:pPr marL="473075" lvl="1" indent="-180975">
              <a:lnSpc>
                <a:spcPct val="100000"/>
              </a:lnSpc>
              <a:spcBef>
                <a:spcPts val="300"/>
              </a:spcBef>
              <a:spcAft>
                <a:spcPts val="0"/>
              </a:spcAft>
              <a:buClr>
                <a:srgbClr val="1CADE4"/>
              </a:buClr>
            </a:pPr>
            <a:endParaRPr lang="fr-CA" sz="1400">
              <a:solidFill>
                <a:srgbClr val="455F51"/>
              </a:solidFill>
              <a:ea typeface="Calibri"/>
              <a:cs typeface="Calibri"/>
            </a:endParaRPr>
          </a:p>
          <a:p>
            <a:pPr marL="180975" indent="-180975">
              <a:lnSpc>
                <a:spcPct val="100000"/>
              </a:lnSpc>
              <a:spcBef>
                <a:spcPts val="300"/>
              </a:spcBef>
              <a:spcAft>
                <a:spcPts val="0"/>
              </a:spcAft>
            </a:pPr>
            <a:r>
              <a:rPr lang="fr-CA" sz="2400" b="1">
                <a:solidFill>
                  <a:srgbClr val="455F51"/>
                </a:solidFill>
              </a:rPr>
              <a:t>Donnez aux employés le temps d’accueillir le changement</a:t>
            </a:r>
            <a:endParaRPr lang="en-US" sz="2400">
              <a:solidFill>
                <a:srgbClr val="000000"/>
              </a:solidFill>
              <a:ea typeface="Calibri"/>
              <a:cs typeface="Calibri"/>
            </a:endParaRPr>
          </a:p>
          <a:p>
            <a:pPr marL="473075" lvl="1" indent="-180975">
              <a:lnSpc>
                <a:spcPct val="100000"/>
              </a:lnSpc>
              <a:spcBef>
                <a:spcPts val="300"/>
              </a:spcBef>
              <a:spcAft>
                <a:spcPts val="0"/>
              </a:spcAft>
              <a:buClr>
                <a:srgbClr val="1CADE4"/>
              </a:buClr>
            </a:pPr>
            <a:endParaRPr lang="fr-CA" sz="1400">
              <a:solidFill>
                <a:srgbClr val="455F51"/>
              </a:solidFill>
              <a:ea typeface="Calibri"/>
              <a:cs typeface="Calibri"/>
            </a:endParaRPr>
          </a:p>
          <a:p>
            <a:pPr marL="180975" indent="-180975">
              <a:buClr>
                <a:srgbClr val="297D53"/>
              </a:buClr>
            </a:pPr>
            <a:endParaRPr lang="en-CA" sz="2400">
              <a:cs typeface="Calibri"/>
            </a:endParaRPr>
          </a:p>
        </p:txBody>
      </p:sp>
      <p:sp>
        <p:nvSpPr>
          <p:cNvPr id="4" name="Slide Number Placeholder 3"/>
          <p:cNvSpPr>
            <a:spLocks noGrp="1"/>
          </p:cNvSpPr>
          <p:nvPr>
            <p:ph type="sldNum" sz="quarter" idx="12"/>
            <p:custDataLst>
              <p:tags r:id="rId3"/>
            </p:custDataLst>
          </p:nvPr>
        </p:nvSpPr>
        <p:spPr/>
        <p:txBody>
          <a:bodyPr/>
          <a:lstStyle/>
          <a:p>
            <a:r>
              <a:rPr lang="en-US"/>
              <a:t>9 of 9</a:t>
            </a:r>
          </a:p>
        </p:txBody>
      </p:sp>
      <p:pic>
        <p:nvPicPr>
          <p:cNvPr id="5" name="Graphic 4">
            <a:extLst>
              <a:ext uri="{FF2B5EF4-FFF2-40B4-BE49-F238E27FC236}">
                <a16:creationId xmlns:a16="http://schemas.microsoft.com/office/drawing/2014/main" id="{19A25760-20BB-E9CE-9BE4-BB6464B038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8999" y="2382345"/>
            <a:ext cx="4480035" cy="2973552"/>
          </a:xfrm>
          <a:prstGeom prst="rect">
            <a:avLst/>
          </a:prstGeom>
        </p:spPr>
      </p:pic>
    </p:spTree>
    <p:extLst>
      <p:ext uri="{BB962C8B-B14F-4D97-AF65-F5344CB8AC3E}">
        <p14:creationId xmlns:p14="http://schemas.microsoft.com/office/powerpoint/2010/main" val="209291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C6ADA-9EC0-BDE6-CCF6-66D0E5C9B475}"/>
              </a:ext>
            </a:extLst>
          </p:cNvPr>
          <p:cNvSpPr txBox="1"/>
          <p:nvPr/>
        </p:nvSpPr>
        <p:spPr>
          <a:xfrm>
            <a:off x="795518" y="1130822"/>
            <a:ext cx="932654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600" b="1">
                <a:solidFill>
                  <a:srgbClr val="0070C0"/>
                </a:solidFill>
                <a:cs typeface="Arial"/>
              </a:rPr>
              <a:t>MANAGERS / LEADERS (LEADING CHANGE)</a:t>
            </a:r>
            <a:r>
              <a:rPr lang="en-CA" sz="1600">
                <a:cs typeface="Arial"/>
              </a:rPr>
              <a:t>​</a:t>
            </a:r>
            <a:endParaRPr lang="en-US" sz="1600">
              <a:cs typeface="Calibri"/>
            </a:endParaRPr>
          </a:p>
          <a:p>
            <a:pPr marL="228600" indent="-228600">
              <a:buFont typeface="Arial"/>
              <a:buChar char="•"/>
            </a:pPr>
            <a:r>
              <a:rPr lang="en-CA" sz="1600" u="sng">
                <a:solidFill>
                  <a:srgbClr val="0070C0"/>
                </a:solidFill>
                <a:cs typeface="Arial"/>
                <a:hlinkClick r:id="rId2">
                  <a:extLst>
                    <a:ext uri="{A12FA001-AC4F-418D-AE19-62706E023703}">
                      <ahyp:hlinkClr xmlns:ahyp="http://schemas.microsoft.com/office/drawing/2018/hyperlinkcolor" val="tx"/>
                    </a:ext>
                  </a:extLst>
                </a:hlinkClick>
              </a:rPr>
              <a:t>Change Management vs. Project Management: What’s the relationship?</a:t>
            </a:r>
            <a:r>
              <a:rPr lang="en-CA" sz="1600">
                <a:cs typeface="Arial"/>
              </a:rPr>
              <a:t>​</a:t>
            </a:r>
          </a:p>
          <a:p>
            <a:pPr marL="228600" indent="-228600">
              <a:buFont typeface="Arial"/>
              <a:buChar char="•"/>
            </a:pPr>
            <a:r>
              <a:rPr lang="en-CA" sz="1600" u="sng">
                <a:solidFill>
                  <a:srgbClr val="0070C0"/>
                </a:solidFill>
                <a:cs typeface="Arial"/>
                <a:hlinkClick r:id="rId3">
                  <a:extLst>
                    <a:ext uri="{A12FA001-AC4F-418D-AE19-62706E023703}">
                      <ahyp:hlinkClr xmlns:ahyp="http://schemas.microsoft.com/office/drawing/2018/hyperlinkcolor" val="tx"/>
                    </a:ext>
                  </a:extLst>
                </a:hlinkClick>
              </a:rPr>
              <a:t>How can we manage the people-side of change while applying project management principles?</a:t>
            </a:r>
            <a:r>
              <a:rPr lang="en-CA" sz="1600">
                <a:cs typeface="Arial"/>
              </a:rPr>
              <a:t>​</a:t>
            </a:r>
          </a:p>
          <a:p>
            <a:pPr marL="228600" indent="-228600">
              <a:buFont typeface="Arial"/>
              <a:buChar char="•"/>
            </a:pPr>
            <a:r>
              <a:rPr lang="en-CA" sz="1600" u="sng">
                <a:solidFill>
                  <a:srgbClr val="0070C0"/>
                </a:solidFill>
                <a:cs typeface="Arial"/>
                <a:hlinkClick r:id="rId4">
                  <a:extLst>
                    <a:ext uri="{A12FA001-AC4F-418D-AE19-62706E023703}">
                      <ahyp:hlinkClr xmlns:ahyp="http://schemas.microsoft.com/office/drawing/2018/hyperlinkcolor" val="tx"/>
                    </a:ext>
                  </a:extLst>
                </a:hlinkClick>
              </a:rPr>
              <a:t>Integrating Project Management and Change Management</a:t>
            </a:r>
            <a:r>
              <a:rPr lang="en-CA" sz="1600">
                <a:cs typeface="Arial"/>
              </a:rPr>
              <a:t>​</a:t>
            </a:r>
          </a:p>
          <a:p>
            <a:pPr marL="228600" indent="-228600">
              <a:buFont typeface="Arial"/>
              <a:buChar char="•"/>
            </a:pPr>
            <a:r>
              <a:rPr lang="en-CA" sz="1600">
                <a:cs typeface="Arial"/>
              </a:rPr>
              <a:t>Wikipedia entry for </a:t>
            </a:r>
            <a:r>
              <a:rPr lang="en-CA" sz="1600" u="sng">
                <a:solidFill>
                  <a:srgbClr val="0070C0"/>
                </a:solidFill>
                <a:cs typeface="Arial"/>
                <a:hlinkClick r:id="rId5">
                  <a:extLst>
                    <a:ext uri="{A12FA001-AC4F-418D-AE19-62706E023703}">
                      <ahyp:hlinkClr xmlns:ahyp="http://schemas.microsoft.com/office/drawing/2018/hyperlinkcolor" val="tx"/>
                    </a:ext>
                  </a:extLst>
                </a:hlinkClick>
              </a:rPr>
              <a:t>Tuckman’s stages of group development</a:t>
            </a:r>
            <a:r>
              <a:rPr lang="en-CA" sz="1600">
                <a:cs typeface="Arial"/>
              </a:rPr>
              <a:t>​</a:t>
            </a:r>
          </a:p>
          <a:p>
            <a:r>
              <a:rPr lang="en-CA" sz="1600">
                <a:cs typeface="Arial"/>
              </a:rPr>
              <a:t>​</a:t>
            </a:r>
            <a:r>
              <a:rPr lang="en-CA" sz="1600" b="1">
                <a:solidFill>
                  <a:schemeClr val="accent2"/>
                </a:solidFill>
                <a:latin typeface="Calibri"/>
                <a:cs typeface="Arial"/>
              </a:rPr>
              <a:t>To access the links below please join </a:t>
            </a:r>
            <a:r>
              <a:rPr lang="en-CA" sz="1600">
                <a:solidFill>
                  <a:srgbClr val="000000"/>
                </a:solidFill>
                <a:latin typeface="Calibri Light"/>
                <a:cs typeface="Arial"/>
              </a:rPr>
              <a:t> </a:t>
            </a:r>
            <a:r>
              <a:rPr lang="en-CA" sz="1600" u="sng">
                <a:solidFill>
                  <a:srgbClr val="047177"/>
                </a:solidFill>
                <a:latin typeface="Calibri Light"/>
                <a:cs typeface="Helvetica"/>
                <a:hlinkClick r:id="rId6"/>
              </a:rPr>
              <a:t>Government of Canada Organizational Culture and Change </a:t>
            </a:r>
            <a:endParaRPr lang="en-CA" sz="1600">
              <a:latin typeface="Calibri Light"/>
              <a:ea typeface="+mn-lt"/>
              <a:cs typeface="+mn-lt"/>
            </a:endParaRPr>
          </a:p>
          <a:p>
            <a:pPr marL="228600" indent="-228600">
              <a:buFont typeface="Arial"/>
              <a:buChar char="•"/>
            </a:pPr>
            <a:r>
              <a:rPr lang="en-CA" sz="1600">
                <a:solidFill>
                  <a:schemeClr val="accent2"/>
                </a:solidFill>
                <a:latin typeface="Calibri"/>
                <a:cs typeface="Calibri"/>
                <a:hlinkClick r:id="rId7">
                  <a:extLst>
                    <a:ext uri="{A12FA001-AC4F-418D-AE19-62706E023703}">
                      <ahyp:hlinkClr xmlns:ahyp="http://schemas.microsoft.com/office/drawing/2018/hyperlinkcolor" val="tx"/>
                    </a:ext>
                  </a:extLst>
                </a:hlinkClick>
              </a:rPr>
              <a:t>How to Manage Resistance During Change Initiatives</a:t>
            </a:r>
            <a:r>
              <a:rPr lang="en-CA" sz="1600">
                <a:solidFill>
                  <a:schemeClr val="accent2"/>
                </a:solidFill>
                <a:latin typeface="Calibri"/>
                <a:cs typeface="Calibri"/>
              </a:rPr>
              <a:t> </a:t>
            </a:r>
            <a:endParaRPr lang="en-US" sz="1600">
              <a:solidFill>
                <a:schemeClr val="accent2"/>
              </a:solidFill>
              <a:latin typeface="Calibri"/>
              <a:cs typeface="Calibri"/>
            </a:endParaRPr>
          </a:p>
          <a:p>
            <a:pPr marL="228600" indent="-228600">
              <a:buFont typeface="Arial"/>
              <a:buChar char="•"/>
            </a:pPr>
            <a:r>
              <a:rPr lang="en-CA" sz="1600">
                <a:solidFill>
                  <a:srgbClr val="0070C0"/>
                </a:solidFill>
                <a:latin typeface="Calibri"/>
                <a:cs typeface="Calibri"/>
                <a:hlinkClick r:id="rId8">
                  <a:extLst>
                    <a:ext uri="{A12FA001-AC4F-418D-AE19-62706E023703}">
                      <ahyp:hlinkClr xmlns:ahyp="http://schemas.microsoft.com/office/drawing/2018/hyperlinkcolor" val="tx"/>
                    </a:ext>
                  </a:extLst>
                </a:hlinkClick>
              </a:rPr>
              <a:t>The Role of Trust and Leadership in Project and Change Management</a:t>
            </a:r>
            <a:r>
              <a:rPr lang="en-CA" sz="1600">
                <a:solidFill>
                  <a:srgbClr val="000000"/>
                </a:solidFill>
                <a:latin typeface="Calibri"/>
                <a:cs typeface="Calibri"/>
              </a:rPr>
              <a:t> </a:t>
            </a:r>
            <a:endParaRPr lang="en-US" sz="1600">
              <a:solidFill>
                <a:srgbClr val="000000"/>
              </a:solidFill>
              <a:latin typeface="Calibri"/>
              <a:cs typeface="Calibri"/>
            </a:endParaRPr>
          </a:p>
          <a:p>
            <a:pPr marL="228600" indent="-228600">
              <a:buFont typeface="Arial"/>
              <a:buChar char="•"/>
            </a:pPr>
            <a:r>
              <a:rPr lang="en-CA" sz="1600">
                <a:solidFill>
                  <a:srgbClr val="0070C0"/>
                </a:solidFill>
                <a:latin typeface="Calibri"/>
                <a:cs typeface="Calibri"/>
                <a:hlinkClick r:id="rId9">
                  <a:extLst>
                    <a:ext uri="{A12FA001-AC4F-418D-AE19-62706E023703}">
                      <ahyp:hlinkClr xmlns:ahyp="http://schemas.microsoft.com/office/drawing/2018/hyperlinkcolor" val="tx"/>
                    </a:ext>
                  </a:extLst>
                </a:hlinkClick>
              </a:rPr>
              <a:t>So, how’s your transformational leadership these days?</a:t>
            </a:r>
            <a:r>
              <a:rPr lang="en-CA" sz="1600">
                <a:solidFill>
                  <a:srgbClr val="000000"/>
                </a:solidFill>
                <a:latin typeface="Calibri"/>
                <a:cs typeface="Calibri"/>
              </a:rPr>
              <a:t> </a:t>
            </a:r>
            <a:endParaRPr lang="en-US" sz="1600">
              <a:solidFill>
                <a:srgbClr val="000000"/>
              </a:solidFill>
              <a:latin typeface="Calibri"/>
              <a:cs typeface="Calibri"/>
            </a:endParaRPr>
          </a:p>
          <a:p>
            <a:pPr marL="285750" indent="-285750">
              <a:buFont typeface="Arial"/>
              <a:buChar char="•"/>
            </a:pPr>
            <a:r>
              <a:rPr lang="en-CA" sz="1600">
                <a:solidFill>
                  <a:srgbClr val="0070C0"/>
                </a:solidFill>
                <a:cs typeface="Calibri"/>
                <a:hlinkClick r:id="rId10">
                  <a:extLst>
                    <a:ext uri="{A12FA001-AC4F-418D-AE19-62706E023703}">
                      <ahyp:hlinkClr xmlns:ahyp="http://schemas.microsoft.com/office/drawing/2018/hyperlinkcolor" val="tx"/>
                    </a:ext>
                  </a:extLst>
                </a:hlinkClick>
              </a:rPr>
              <a:t>Staying Current is Your Currency</a:t>
            </a:r>
            <a:r>
              <a:rPr lang="en-CA" sz="1600">
                <a:solidFill>
                  <a:srgbClr val="000000"/>
                </a:solidFill>
                <a:cs typeface="Calibri"/>
              </a:rPr>
              <a:t> </a:t>
            </a:r>
            <a:endParaRPr lang="en-CA" sz="1600">
              <a:cs typeface="Calibri" panose="020F0502020204030204"/>
            </a:endParaRPr>
          </a:p>
          <a:p>
            <a:endParaRPr lang="en-CA" sz="1600" b="1">
              <a:solidFill>
                <a:srgbClr val="0070C0"/>
              </a:solidFill>
              <a:cs typeface="Arial"/>
            </a:endParaRPr>
          </a:p>
          <a:p>
            <a:r>
              <a:rPr lang="en-CA" sz="1600" b="1">
                <a:solidFill>
                  <a:srgbClr val="0070C0"/>
                </a:solidFill>
                <a:cs typeface="Arial"/>
              </a:rPr>
              <a:t>INDIVIDUALS (COPING WITH CHANGE)</a:t>
            </a:r>
            <a:r>
              <a:rPr lang="en-US" sz="1600">
                <a:cs typeface="Arial"/>
              </a:rPr>
              <a:t>​</a:t>
            </a:r>
            <a:endParaRPr lang="en-US" sz="1600">
              <a:cs typeface="Calibri"/>
            </a:endParaRPr>
          </a:p>
          <a:p>
            <a:pPr marL="228600" indent="-228600">
              <a:buFont typeface="Arial"/>
              <a:buChar char="•"/>
            </a:pPr>
            <a:r>
              <a:rPr lang="en-CA" sz="1600" u="sng">
                <a:solidFill>
                  <a:srgbClr val="0070C0"/>
                </a:solidFill>
                <a:cs typeface="Arial"/>
                <a:hlinkClick r:id="rId11">
                  <a:extLst>
                    <a:ext uri="{A12FA001-AC4F-418D-AE19-62706E023703}">
                      <ahyp:hlinkClr xmlns:ahyp="http://schemas.microsoft.com/office/drawing/2018/hyperlinkcolor" val="tx"/>
                    </a:ext>
                  </a:extLst>
                </a:hlinkClick>
              </a:rPr>
              <a:t>Federal Public Service Workplace Mental Health Strategy</a:t>
            </a:r>
            <a:r>
              <a:rPr lang="en-CA" sz="1600">
                <a:cs typeface="Arial"/>
              </a:rPr>
              <a:t>​</a:t>
            </a:r>
          </a:p>
          <a:p>
            <a:pPr marL="228600" indent="-228600">
              <a:buFont typeface="Arial"/>
              <a:buChar char="•"/>
            </a:pPr>
            <a:r>
              <a:rPr lang="en-US" sz="1600" u="sng">
                <a:solidFill>
                  <a:srgbClr val="0070C0"/>
                </a:solidFill>
                <a:cs typeface="Arial"/>
                <a:hlinkClick r:id="rId12">
                  <a:extLst>
                    <a:ext uri="{A12FA001-AC4F-418D-AE19-62706E023703}">
                      <ahyp:hlinkClr xmlns:ahyp="http://schemas.microsoft.com/office/drawing/2018/hyperlinkcolor" val="tx"/>
                    </a:ext>
                  </a:extLst>
                </a:hlinkClick>
              </a:rPr>
              <a:t>How to improve workplace mental health – 50 ideas for public servants</a:t>
            </a:r>
            <a:r>
              <a:rPr lang="en-US" sz="1600">
                <a:cs typeface="Arial"/>
              </a:rPr>
              <a:t>​</a:t>
            </a:r>
          </a:p>
          <a:p>
            <a:pPr marL="228600" indent="-228600">
              <a:buFont typeface="Arial"/>
              <a:buChar char="•"/>
            </a:pPr>
            <a:r>
              <a:rPr lang="en-US" sz="1600" u="sng">
                <a:solidFill>
                  <a:srgbClr val="0070C0"/>
                </a:solidFill>
                <a:cs typeface="Arial"/>
                <a:hlinkClick r:id="rId13">
                  <a:extLst>
                    <a:ext uri="{A12FA001-AC4F-418D-AE19-62706E023703}">
                      <ahyp:hlinkClr xmlns:ahyp="http://schemas.microsoft.com/office/drawing/2018/hyperlinkcolor" val="tx"/>
                    </a:ext>
                  </a:extLst>
                </a:hlinkClick>
              </a:rPr>
              <a:t>13 Factors: Addressing Mental Health in the Workplace</a:t>
            </a:r>
            <a:r>
              <a:rPr lang="en-US" sz="1600">
                <a:solidFill>
                  <a:srgbClr val="0070C0"/>
                </a:solidFill>
                <a:cs typeface="Arial"/>
              </a:rPr>
              <a:t> </a:t>
            </a:r>
            <a:r>
              <a:rPr lang="en-CA" sz="1600">
                <a:cs typeface="Arial"/>
              </a:rPr>
              <a:t>​</a:t>
            </a:r>
          </a:p>
          <a:p>
            <a:endParaRPr lang="en-US" sz="1600">
              <a:cs typeface="Arial"/>
            </a:endParaRPr>
          </a:p>
          <a:p>
            <a:r>
              <a:rPr lang="en-CA" sz="1600" b="1">
                <a:solidFill>
                  <a:srgbClr val="0070C0"/>
                </a:solidFill>
                <a:cs typeface="Arial"/>
              </a:rPr>
              <a:t>TECHNICAL CM RESOURCES</a:t>
            </a:r>
            <a:r>
              <a:rPr lang="en-US" sz="1600">
                <a:cs typeface="Arial"/>
              </a:rPr>
              <a:t>​</a:t>
            </a:r>
          </a:p>
          <a:p>
            <a:pPr marL="228600" indent="-228600">
              <a:buFont typeface="Arial"/>
              <a:buChar char="•"/>
            </a:pPr>
            <a:r>
              <a:rPr lang="en-CA" sz="1600">
                <a:cs typeface="Arial"/>
              </a:rPr>
              <a:t>​</a:t>
            </a:r>
            <a:r>
              <a:rPr lang="en-CA" sz="1600" u="sng">
                <a:solidFill>
                  <a:srgbClr val="0070C0"/>
                </a:solidFill>
                <a:cs typeface="Arial"/>
                <a:hlinkClick r:id="rId14">
                  <a:extLst>
                    <a:ext uri="{A12FA001-AC4F-418D-AE19-62706E023703}">
                      <ahyp:hlinkClr xmlns:ahyp="http://schemas.microsoft.com/office/drawing/2018/hyperlinkcolor" val="tx"/>
                    </a:ext>
                  </a:extLst>
                </a:hlinkClick>
              </a:rPr>
              <a:t>Prosci website</a:t>
            </a:r>
            <a:r>
              <a:rPr lang="en-CA" sz="1600">
                <a:cs typeface="Arial"/>
              </a:rPr>
              <a:t>​</a:t>
            </a:r>
          </a:p>
          <a:p>
            <a:pPr marL="228600" indent="-228600">
              <a:buFont typeface="Arial"/>
              <a:buChar char="•"/>
            </a:pPr>
            <a:r>
              <a:rPr lang="fr-CA" sz="1600" u="sng">
                <a:solidFill>
                  <a:srgbClr val="0070C0"/>
                </a:solidFill>
                <a:cs typeface="Arial"/>
                <a:hlinkClick r:id="rId15">
                  <a:extLst>
                    <a:ext uri="{A12FA001-AC4F-418D-AE19-62706E023703}">
                      <ahyp:hlinkClr xmlns:ahyp="http://schemas.microsoft.com/office/drawing/2018/hyperlinkcolor" val="tx"/>
                    </a:ext>
                  </a:extLst>
                </a:hlinkClick>
              </a:rPr>
              <a:t>Change Management Questionnaire Checklist </a:t>
            </a:r>
            <a:r>
              <a:rPr lang="en-CA" sz="1600" u="sng">
                <a:solidFill>
                  <a:srgbClr val="0070C0"/>
                </a:solidFill>
                <a:cs typeface="Arial"/>
                <a:hlinkClick r:id="rId15">
                  <a:extLst>
                    <a:ext uri="{A12FA001-AC4F-418D-AE19-62706E023703}">
                      <ahyp:hlinkClr xmlns:ahyp="http://schemas.microsoft.com/office/drawing/2018/hyperlinkcolor" val="tx"/>
                    </a:ext>
                  </a:extLst>
                </a:hlinkClick>
              </a:rPr>
              <a:t>from</a:t>
            </a:r>
            <a:r>
              <a:rPr lang="fr-CA" sz="1600" u="sng">
                <a:solidFill>
                  <a:srgbClr val="0070C0"/>
                </a:solidFill>
                <a:cs typeface="Arial"/>
                <a:hlinkClick r:id="rId15">
                  <a:extLst>
                    <a:ext uri="{A12FA001-AC4F-418D-AE19-62706E023703}">
                      <ahyp:hlinkClr xmlns:ahyp="http://schemas.microsoft.com/office/drawing/2018/hyperlinkcolor" val="tx"/>
                    </a:ext>
                  </a:extLst>
                </a:hlinkClick>
              </a:rPr>
              <a:t> the Public Health </a:t>
            </a:r>
            <a:r>
              <a:rPr lang="en-CA" sz="1600" u="sng">
                <a:solidFill>
                  <a:srgbClr val="0070C0"/>
                </a:solidFill>
                <a:cs typeface="Arial"/>
                <a:hlinkClick r:id="rId15">
                  <a:extLst>
                    <a:ext uri="{A12FA001-AC4F-418D-AE19-62706E023703}">
                      <ahyp:hlinkClr xmlns:ahyp="http://schemas.microsoft.com/office/drawing/2018/hyperlinkcolor" val="tx"/>
                    </a:ext>
                  </a:extLst>
                </a:hlinkClick>
              </a:rPr>
              <a:t>Foundation</a:t>
            </a:r>
            <a:r>
              <a:rPr lang="fr-CA" sz="1600" u="sng">
                <a:solidFill>
                  <a:srgbClr val="0070C0"/>
                </a:solidFill>
                <a:cs typeface="Arial"/>
                <a:hlinkClick r:id="rId15">
                  <a:extLst>
                    <a:ext uri="{A12FA001-AC4F-418D-AE19-62706E023703}">
                      <ahyp:hlinkClr xmlns:ahyp="http://schemas.microsoft.com/office/drawing/2018/hyperlinkcolor" val="tx"/>
                    </a:ext>
                  </a:extLst>
                </a:hlinkClick>
              </a:rPr>
              <a:t> (PHF)</a:t>
            </a:r>
            <a:r>
              <a:rPr lang="fr-CA" sz="1600">
                <a:cs typeface="Arial"/>
              </a:rPr>
              <a:t>​</a:t>
            </a:r>
          </a:p>
          <a:p>
            <a:pPr marL="228600" indent="-228600">
              <a:buFont typeface="Arial"/>
              <a:buChar char="•"/>
            </a:pPr>
            <a:r>
              <a:rPr lang="en-CA" sz="1600">
                <a:cs typeface="Arial"/>
              </a:rPr>
              <a:t>​</a:t>
            </a:r>
            <a:r>
              <a:rPr lang="en-US" sz="1600" u="sng">
                <a:solidFill>
                  <a:srgbClr val="0070C0"/>
                </a:solidFill>
                <a:cs typeface="Arial"/>
                <a:hlinkClick r:id="rId16">
                  <a:extLst>
                    <a:ext uri="{A12FA001-AC4F-418D-AE19-62706E023703}">
                      <ahyp:hlinkClr xmlns:ahyp="http://schemas.microsoft.com/office/drawing/2018/hyperlinkcolor" val="tx"/>
                    </a:ext>
                  </a:extLst>
                </a:hlinkClick>
              </a:rPr>
              <a:t>IOCN's Compendium of Tools</a:t>
            </a:r>
            <a:r>
              <a:rPr lang="en-US" sz="1600">
                <a:cs typeface="Arial"/>
              </a:rPr>
              <a:t>​</a:t>
            </a:r>
          </a:p>
          <a:p>
            <a:endParaRPr lang="en-US" sz="1600">
              <a:cs typeface="Arial"/>
            </a:endParaRPr>
          </a:p>
        </p:txBody>
      </p:sp>
      <p:sp>
        <p:nvSpPr>
          <p:cNvPr id="3" name="TextBox 2">
            <a:extLst>
              <a:ext uri="{FF2B5EF4-FFF2-40B4-BE49-F238E27FC236}">
                <a16:creationId xmlns:a16="http://schemas.microsoft.com/office/drawing/2014/main" id="{1EEEB8AB-E2FF-8830-D859-DFE4CDB5DC6C}"/>
              </a:ext>
            </a:extLst>
          </p:cNvPr>
          <p:cNvSpPr txBox="1"/>
          <p:nvPr/>
        </p:nvSpPr>
        <p:spPr>
          <a:xfrm>
            <a:off x="496506" y="133591"/>
            <a:ext cx="8934450"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4300">
                <a:solidFill>
                  <a:srgbClr val="404040"/>
                </a:solidFill>
                <a:latin typeface="Calibri Light"/>
              </a:rPr>
              <a:t>Useful Links </a:t>
            </a:r>
            <a:r>
              <a:rPr lang="en-CA" sz="2500">
                <a:solidFill>
                  <a:srgbClr val="404040"/>
                </a:solidFill>
                <a:latin typeface="Calibri Light"/>
              </a:rPr>
              <a:t>(Ctrl + click or accessible in slideshow mode)</a:t>
            </a:r>
            <a:r>
              <a:rPr lang="en-US" sz="2500">
                <a:latin typeface="Calibri Light"/>
                <a:cs typeface="Calibri Light"/>
              </a:rPr>
              <a:t>​</a:t>
            </a:r>
            <a:endParaRPr lang="en-US"/>
          </a:p>
        </p:txBody>
      </p:sp>
      <p:pic>
        <p:nvPicPr>
          <p:cNvPr id="5" name="Picture 4" descr="A person standing in a maze&#10;&#10;Description automatically generated">
            <a:extLst>
              <a:ext uri="{FF2B5EF4-FFF2-40B4-BE49-F238E27FC236}">
                <a16:creationId xmlns:a16="http://schemas.microsoft.com/office/drawing/2014/main" id="{956BCED5-BACF-8B93-68B6-C70514DFBD46}"/>
              </a:ext>
            </a:extLst>
          </p:cNvPr>
          <p:cNvPicPr>
            <a:picLocks noChangeAspect="1"/>
          </p:cNvPicPr>
          <p:nvPr/>
        </p:nvPicPr>
        <p:blipFill>
          <a:blip r:embed="rId17"/>
          <a:stretch>
            <a:fillRect/>
          </a:stretch>
        </p:blipFill>
        <p:spPr>
          <a:xfrm>
            <a:off x="9234024" y="3425576"/>
            <a:ext cx="2733675" cy="2466975"/>
          </a:xfrm>
          <a:prstGeom prst="rect">
            <a:avLst/>
          </a:prstGeom>
          <a:ln>
            <a:noFill/>
          </a:ln>
          <a:effectLst>
            <a:softEdge rad="112500"/>
          </a:effectLst>
        </p:spPr>
      </p:pic>
    </p:spTree>
    <p:extLst>
      <p:ext uri="{BB962C8B-B14F-4D97-AF65-F5344CB8AC3E}">
        <p14:creationId xmlns:p14="http://schemas.microsoft.com/office/powerpoint/2010/main" val="178345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looking at a maze&#10;&#10;Description automatically generated">
            <a:extLst>
              <a:ext uri="{FF2B5EF4-FFF2-40B4-BE49-F238E27FC236}">
                <a16:creationId xmlns:a16="http://schemas.microsoft.com/office/drawing/2014/main" id="{C5D47D6B-06F1-1702-6D44-58977AEFDAC0}"/>
              </a:ext>
            </a:extLst>
          </p:cNvPr>
          <p:cNvPicPr>
            <a:picLocks noChangeAspect="1"/>
          </p:cNvPicPr>
          <p:nvPr/>
        </p:nvPicPr>
        <p:blipFill>
          <a:blip r:embed="rId2"/>
          <a:stretch>
            <a:fillRect/>
          </a:stretch>
        </p:blipFill>
        <p:spPr>
          <a:xfrm>
            <a:off x="8158163" y="2409825"/>
            <a:ext cx="4029075" cy="3924300"/>
          </a:xfrm>
          <a:prstGeom prst="rect">
            <a:avLst/>
          </a:prstGeom>
        </p:spPr>
      </p:pic>
      <p:sp>
        <p:nvSpPr>
          <p:cNvPr id="3" name="TextBox 2">
            <a:extLst>
              <a:ext uri="{FF2B5EF4-FFF2-40B4-BE49-F238E27FC236}">
                <a16:creationId xmlns:a16="http://schemas.microsoft.com/office/drawing/2014/main" id="{F8BCF02E-4028-F4D6-495A-655DBC44A058}"/>
              </a:ext>
            </a:extLst>
          </p:cNvPr>
          <p:cNvSpPr txBox="1"/>
          <p:nvPr/>
        </p:nvSpPr>
        <p:spPr>
          <a:xfrm>
            <a:off x="190500" y="238125"/>
            <a:ext cx="11249025"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6000">
                <a:solidFill>
                  <a:srgbClr val="262626"/>
                </a:solidFill>
                <a:latin typeface="Calibri Light"/>
                <a:cs typeface="Calibri Light"/>
              </a:rPr>
              <a:t>Gestion du changement 101</a:t>
            </a:r>
            <a:endParaRPr lang="fr-CA" sz="6000">
              <a:latin typeface="Calibri Light"/>
              <a:cs typeface="Calibri Light"/>
            </a:endParaRPr>
          </a:p>
          <a:p>
            <a:pPr algn="ctr"/>
            <a:r>
              <a:rPr lang="en-CA" sz="5000">
                <a:solidFill>
                  <a:srgbClr val="262626"/>
                </a:solidFill>
                <a:latin typeface="+Heading"/>
              </a:rPr>
              <a:t>Matériel </a:t>
            </a:r>
            <a:r>
              <a:rPr lang="en-CA" sz="5000" err="1">
                <a:solidFill>
                  <a:srgbClr val="262626"/>
                </a:solidFill>
                <a:latin typeface="+Heading"/>
              </a:rPr>
              <a:t>destiné</a:t>
            </a:r>
            <a:r>
              <a:rPr lang="en-CA" sz="5000">
                <a:solidFill>
                  <a:srgbClr val="262626"/>
                </a:solidFill>
                <a:latin typeface="+Heading"/>
              </a:rPr>
              <a:t> aux participants</a:t>
            </a:r>
          </a:p>
        </p:txBody>
      </p:sp>
      <p:sp>
        <p:nvSpPr>
          <p:cNvPr id="4" name="TextBox 3">
            <a:extLst>
              <a:ext uri="{FF2B5EF4-FFF2-40B4-BE49-F238E27FC236}">
                <a16:creationId xmlns:a16="http://schemas.microsoft.com/office/drawing/2014/main" id="{C51BDB6C-4F8A-AA6B-A2F1-2906F8C31638}"/>
              </a:ext>
            </a:extLst>
          </p:cNvPr>
          <p:cNvSpPr txBox="1"/>
          <p:nvPr/>
        </p:nvSpPr>
        <p:spPr>
          <a:xfrm>
            <a:off x="333375" y="3200400"/>
            <a:ext cx="782955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cap="all" err="1">
                <a:solidFill>
                  <a:srgbClr val="344068"/>
                </a:solidFill>
                <a:ea typeface="+mn-lt"/>
                <a:cs typeface="+mn-lt"/>
              </a:rPr>
              <a:t>Veuillez</a:t>
            </a:r>
            <a:r>
              <a:rPr lang="en-CA" sz="2000" cap="all">
                <a:solidFill>
                  <a:srgbClr val="344068"/>
                </a:solidFill>
                <a:ea typeface="+mn-lt"/>
                <a:cs typeface="+mn-lt"/>
              </a:rPr>
              <a:t> noter que </a:t>
            </a:r>
            <a:r>
              <a:rPr lang="en-CA" sz="2000" cap="all" err="1">
                <a:solidFill>
                  <a:srgbClr val="344068"/>
                </a:solidFill>
                <a:ea typeface="+mn-lt"/>
                <a:cs typeface="+mn-lt"/>
              </a:rPr>
              <a:t>ces</a:t>
            </a:r>
            <a:r>
              <a:rPr lang="en-CA" sz="2000" cap="all">
                <a:solidFill>
                  <a:srgbClr val="344068"/>
                </a:solidFill>
                <a:ea typeface="+mn-lt"/>
                <a:cs typeface="+mn-lt"/>
              </a:rPr>
              <a:t> diapositives </a:t>
            </a:r>
            <a:r>
              <a:rPr lang="en-CA" sz="2000" cap="all" err="1">
                <a:solidFill>
                  <a:srgbClr val="344068"/>
                </a:solidFill>
                <a:ea typeface="+mn-lt"/>
                <a:cs typeface="+mn-lt"/>
              </a:rPr>
              <a:t>sont</a:t>
            </a:r>
            <a:r>
              <a:rPr lang="en-CA" sz="2000" cap="all">
                <a:solidFill>
                  <a:srgbClr val="344068"/>
                </a:solidFill>
                <a:ea typeface="+mn-lt"/>
                <a:cs typeface="+mn-lt"/>
              </a:rPr>
              <a:t> </a:t>
            </a:r>
            <a:r>
              <a:rPr lang="en-CA" sz="2000" cap="all" err="1">
                <a:solidFill>
                  <a:srgbClr val="344068"/>
                </a:solidFill>
                <a:ea typeface="+mn-lt"/>
                <a:cs typeface="+mn-lt"/>
              </a:rPr>
              <a:t>une</a:t>
            </a:r>
            <a:r>
              <a:rPr lang="en-CA" sz="2000" cap="all">
                <a:solidFill>
                  <a:srgbClr val="344068"/>
                </a:solidFill>
                <a:ea typeface="+mn-lt"/>
                <a:cs typeface="+mn-lt"/>
              </a:rPr>
              <a:t> </a:t>
            </a:r>
            <a:r>
              <a:rPr lang="en-CA" sz="2000" cap="all" err="1">
                <a:solidFill>
                  <a:srgbClr val="344068"/>
                </a:solidFill>
                <a:ea typeface="+mn-lt"/>
                <a:cs typeface="+mn-lt"/>
              </a:rPr>
              <a:t>ressource</a:t>
            </a:r>
            <a:r>
              <a:rPr lang="en-CA" sz="2000" cap="all">
                <a:solidFill>
                  <a:srgbClr val="344068"/>
                </a:solidFill>
                <a:ea typeface="+mn-lt"/>
                <a:cs typeface="+mn-lt"/>
              </a:rPr>
              <a:t> à </a:t>
            </a:r>
            <a:r>
              <a:rPr lang="en-CA" sz="2000" cap="all" err="1">
                <a:solidFill>
                  <a:srgbClr val="344068"/>
                </a:solidFill>
                <a:ea typeface="+mn-lt"/>
                <a:cs typeface="+mn-lt"/>
              </a:rPr>
              <a:t>L'intension</a:t>
            </a:r>
            <a:r>
              <a:rPr lang="en-CA" sz="2000" cap="all">
                <a:solidFill>
                  <a:srgbClr val="344068"/>
                </a:solidFill>
                <a:ea typeface="+mn-lt"/>
                <a:cs typeface="+mn-lt"/>
              </a:rPr>
              <a:t> des participants.</a:t>
            </a:r>
            <a:endParaRPr lang="en-US"/>
          </a:p>
          <a:p>
            <a:r>
              <a:rPr lang="en-CA" sz="2000" cap="all">
                <a:solidFill>
                  <a:srgbClr val="344068"/>
                </a:solidFill>
                <a:ea typeface="+mn-lt"/>
                <a:cs typeface="+mn-lt"/>
              </a:rPr>
              <a:t>Elles </a:t>
            </a:r>
            <a:r>
              <a:rPr lang="en-CA" sz="2000" cap="all" err="1">
                <a:solidFill>
                  <a:srgbClr val="344068"/>
                </a:solidFill>
                <a:ea typeface="+mn-lt"/>
                <a:cs typeface="+mn-lt"/>
              </a:rPr>
              <a:t>complètent</a:t>
            </a:r>
            <a:r>
              <a:rPr lang="en-CA" sz="2000" cap="all">
                <a:solidFill>
                  <a:srgbClr val="344068"/>
                </a:solidFill>
                <a:ea typeface="+mn-lt"/>
                <a:cs typeface="+mn-lt"/>
              </a:rPr>
              <a:t> la </a:t>
            </a:r>
            <a:r>
              <a:rPr lang="en-CA" sz="2000" cap="all" err="1">
                <a:solidFill>
                  <a:srgbClr val="344068"/>
                </a:solidFill>
                <a:ea typeface="+mn-lt"/>
                <a:cs typeface="+mn-lt"/>
              </a:rPr>
              <a:t>présentation</a:t>
            </a:r>
            <a:r>
              <a:rPr lang="en-CA" sz="2000" cap="all">
                <a:solidFill>
                  <a:srgbClr val="344068"/>
                </a:solidFill>
                <a:ea typeface="+mn-lt"/>
                <a:cs typeface="+mn-lt"/>
              </a:rPr>
              <a:t> de Gestion du </a:t>
            </a:r>
            <a:r>
              <a:rPr lang="en-CA" sz="2000" cap="all" err="1">
                <a:solidFill>
                  <a:srgbClr val="344068"/>
                </a:solidFill>
                <a:ea typeface="+mn-lt"/>
                <a:cs typeface="+mn-lt"/>
              </a:rPr>
              <a:t>changement</a:t>
            </a:r>
            <a:r>
              <a:rPr lang="en-CA" sz="2000" cap="all">
                <a:solidFill>
                  <a:srgbClr val="344068"/>
                </a:solidFill>
                <a:ea typeface="+mn-lt"/>
                <a:cs typeface="+mn-lt"/>
              </a:rPr>
              <a:t> 101 et </a:t>
            </a:r>
            <a:r>
              <a:rPr lang="en-CA" sz="2000" cap="all" err="1">
                <a:solidFill>
                  <a:srgbClr val="344068"/>
                </a:solidFill>
                <a:ea typeface="+mn-lt"/>
                <a:cs typeface="+mn-lt"/>
              </a:rPr>
              <a:t>fournissent</a:t>
            </a:r>
            <a:r>
              <a:rPr lang="en-CA" sz="2000" cap="all">
                <a:solidFill>
                  <a:srgbClr val="344068"/>
                </a:solidFill>
                <a:ea typeface="+mn-lt"/>
                <a:cs typeface="+mn-lt"/>
              </a:rPr>
              <a:t> </a:t>
            </a:r>
            <a:r>
              <a:rPr lang="en-CA" sz="2000" cap="all" err="1">
                <a:solidFill>
                  <a:srgbClr val="344068"/>
                </a:solidFill>
                <a:ea typeface="+mn-lt"/>
                <a:cs typeface="+mn-lt"/>
              </a:rPr>
              <a:t>une</a:t>
            </a:r>
            <a:r>
              <a:rPr lang="en-CA" sz="2000" cap="all">
                <a:solidFill>
                  <a:srgbClr val="344068"/>
                </a:solidFill>
                <a:ea typeface="+mn-lt"/>
                <a:cs typeface="+mn-lt"/>
              </a:rPr>
              <a:t> version </a:t>
            </a:r>
            <a:r>
              <a:rPr lang="en-CA" sz="2000" cap="all" err="1">
                <a:solidFill>
                  <a:srgbClr val="344068"/>
                </a:solidFill>
                <a:ea typeface="+mn-lt"/>
                <a:cs typeface="+mn-lt"/>
              </a:rPr>
              <a:t>abrégée</a:t>
            </a:r>
            <a:r>
              <a:rPr lang="en-CA" sz="2000" cap="all">
                <a:solidFill>
                  <a:srgbClr val="344068"/>
                </a:solidFill>
                <a:ea typeface="+mn-lt"/>
                <a:cs typeface="+mn-lt"/>
              </a:rPr>
              <a:t> des concepts </a:t>
            </a:r>
            <a:r>
              <a:rPr lang="en-CA" sz="2000" cap="all" err="1">
                <a:solidFill>
                  <a:srgbClr val="344068"/>
                </a:solidFill>
                <a:ea typeface="+mn-lt"/>
                <a:cs typeface="+mn-lt"/>
              </a:rPr>
              <a:t>abordés</a:t>
            </a:r>
            <a:r>
              <a:rPr lang="en-CA" sz="2000" cap="all">
                <a:solidFill>
                  <a:srgbClr val="344068"/>
                </a:solidFill>
                <a:ea typeface="+mn-lt"/>
                <a:cs typeface="+mn-lt"/>
              </a:rPr>
              <a:t>.</a:t>
            </a:r>
            <a:endParaRPr lang="en-CA" sz="2000" cap="all">
              <a:solidFill>
                <a:srgbClr val="344068"/>
              </a:solidFill>
              <a:cs typeface="Calibri"/>
            </a:endParaRPr>
          </a:p>
          <a:p>
            <a:endParaRPr lang="en-CA" sz="2000" b="1" cap="all">
              <a:solidFill>
                <a:srgbClr val="344068"/>
              </a:solidFill>
              <a:ea typeface="+mn-lt"/>
              <a:cs typeface="+mn-lt"/>
            </a:endParaRPr>
          </a:p>
          <a:p>
            <a:r>
              <a:rPr lang="en-CA" sz="2000" cap="all">
                <a:ea typeface="+mn-lt"/>
                <a:cs typeface="+mn-lt"/>
              </a:rPr>
              <a:t>Automne 2024</a:t>
            </a:r>
            <a:endParaRPr lang="en-CA">
              <a:cs typeface="Calibri"/>
            </a:endParaRPr>
          </a:p>
          <a:p>
            <a:endParaRPr lang="en-CA" sz="2000">
              <a:solidFill>
                <a:srgbClr val="000000"/>
              </a:solidFill>
              <a:latin typeface="Calibri"/>
              <a:cs typeface="Segoe UI"/>
            </a:endParaRPr>
          </a:p>
        </p:txBody>
      </p:sp>
      <p:sp>
        <p:nvSpPr>
          <p:cNvPr id="5" name="Slide Number Placeholder 4">
            <a:extLst>
              <a:ext uri="{FF2B5EF4-FFF2-40B4-BE49-F238E27FC236}">
                <a16:creationId xmlns:a16="http://schemas.microsoft.com/office/drawing/2014/main" id="{46B4094F-CE4A-1165-2925-BA57747EBDD7}"/>
              </a:ext>
            </a:extLst>
          </p:cNvPr>
          <p:cNvSpPr>
            <a:spLocks noGrp="1"/>
          </p:cNvSpPr>
          <p:nvPr>
            <p:ph type="sldNum" sz="quarter" idx="12"/>
          </p:nvPr>
        </p:nvSpPr>
        <p:spPr/>
        <p:txBody>
          <a:bodyPr/>
          <a:lstStyle/>
          <a:p>
            <a:endParaRPr lang="en-US">
              <a:cs typeface="Calibri"/>
            </a:endParaRPr>
          </a:p>
        </p:txBody>
      </p:sp>
    </p:spTree>
    <p:extLst>
      <p:ext uri="{BB962C8B-B14F-4D97-AF65-F5344CB8AC3E}">
        <p14:creationId xmlns:p14="http://schemas.microsoft.com/office/powerpoint/2010/main" val="3228208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C6ADA-9EC0-BDE6-CCF6-66D0E5C9B475}"/>
              </a:ext>
            </a:extLst>
          </p:cNvPr>
          <p:cNvSpPr txBox="1"/>
          <p:nvPr/>
        </p:nvSpPr>
        <p:spPr>
          <a:xfrm>
            <a:off x="495012" y="980568"/>
            <a:ext cx="1077541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600" b="1">
                <a:solidFill>
                  <a:srgbClr val="0070C0"/>
                </a:solidFill>
                <a:cs typeface="Arial"/>
              </a:rPr>
              <a:t>GESTIONAIRES / LEADERS (Leaders du </a:t>
            </a:r>
            <a:r>
              <a:rPr lang="en-CA" sz="1600" b="1" err="1">
                <a:solidFill>
                  <a:srgbClr val="0070C0"/>
                </a:solidFill>
                <a:cs typeface="Arial"/>
              </a:rPr>
              <a:t>changement</a:t>
            </a:r>
            <a:r>
              <a:rPr lang="en-CA" sz="1600" b="1">
                <a:solidFill>
                  <a:srgbClr val="0070C0"/>
                </a:solidFill>
                <a:cs typeface="Arial"/>
              </a:rPr>
              <a:t>)</a:t>
            </a:r>
            <a:r>
              <a:rPr lang="en-CA" sz="1600">
                <a:cs typeface="Arial"/>
              </a:rPr>
              <a:t>​</a:t>
            </a:r>
            <a:endParaRPr lang="en-US" sz="1600">
              <a:cs typeface="Calibri"/>
            </a:endParaRPr>
          </a:p>
          <a:p>
            <a:pPr marL="228600" indent="-228600">
              <a:buFont typeface="Arial"/>
              <a:buChar char="•"/>
            </a:pPr>
            <a:r>
              <a:rPr lang="fr-CA" sz="1600">
                <a:solidFill>
                  <a:srgbClr val="0070C0"/>
                </a:solidFill>
                <a:cs typeface="Calibri"/>
                <a:hlinkClick r:id="rId2">
                  <a:extLst>
                    <a:ext uri="{A12FA001-AC4F-418D-AE19-62706E023703}">
                      <ahyp:hlinkClr xmlns:ahyp="http://schemas.microsoft.com/office/drawing/2018/hyperlinkcolor" val="tx"/>
                    </a:ext>
                  </a:extLst>
                </a:hlinkClick>
              </a:rPr>
              <a:t>Gestion du changement comparativement à la gestion de projets : Quelle est la relation?</a:t>
            </a:r>
            <a:endParaRPr lang="fr-CA" sz="1600">
              <a:solidFill>
                <a:srgbClr val="0070C0"/>
              </a:solidFill>
              <a:ea typeface="Calibri"/>
              <a:cs typeface="Calibri"/>
              <a:hlinkClick r:id="rId2">
                <a:extLst>
                  <a:ext uri="{A12FA001-AC4F-418D-AE19-62706E023703}">
                    <ahyp:hlinkClr xmlns:ahyp="http://schemas.microsoft.com/office/drawing/2018/hyperlinkcolor" val="tx"/>
                  </a:ext>
                </a:extLst>
              </a:hlinkClick>
            </a:endParaRPr>
          </a:p>
          <a:p>
            <a:pPr marL="228600" indent="-228600">
              <a:buFont typeface="Arial"/>
              <a:buChar char="•"/>
            </a:pPr>
            <a:r>
              <a:rPr lang="fr-CA" sz="1600">
                <a:solidFill>
                  <a:srgbClr val="0070C0"/>
                </a:solidFill>
                <a:cs typeface="Calibri"/>
                <a:hlinkClick r:id="rId3">
                  <a:extLst>
                    <a:ext uri="{A12FA001-AC4F-418D-AE19-62706E023703}">
                      <ahyp:hlinkClr xmlns:ahyp="http://schemas.microsoft.com/office/drawing/2018/hyperlinkcolor" val="tx"/>
                    </a:ext>
                  </a:extLst>
                </a:hlinkClick>
              </a:rPr>
              <a:t>Comment pouvons-nous gérer le côté humain du changement tout en appliquant les principes de gestion de projet?</a:t>
            </a:r>
            <a:endParaRPr lang="fr-CA" sz="1600">
              <a:solidFill>
                <a:srgbClr val="0070C0"/>
              </a:solidFill>
              <a:ea typeface="Calibri"/>
              <a:cs typeface="Calibri"/>
              <a:hlinkClick r:id="rId3">
                <a:extLst>
                  <a:ext uri="{A12FA001-AC4F-418D-AE19-62706E023703}">
                    <ahyp:hlinkClr xmlns:ahyp="http://schemas.microsoft.com/office/drawing/2018/hyperlinkcolor" val="tx"/>
                  </a:ext>
                </a:extLst>
              </a:hlinkClick>
            </a:endParaRPr>
          </a:p>
          <a:p>
            <a:pPr marL="228600" indent="-228600">
              <a:buFont typeface="Arial"/>
              <a:buChar char="•"/>
            </a:pPr>
            <a:r>
              <a:rPr lang="fr-CA" sz="1600">
                <a:solidFill>
                  <a:srgbClr val="0070C0"/>
                </a:solidFill>
                <a:cs typeface="Calibri"/>
                <a:hlinkClick r:id="rId4">
                  <a:extLst>
                    <a:ext uri="{A12FA001-AC4F-418D-AE19-62706E023703}">
                      <ahyp:hlinkClr xmlns:ahyp="http://schemas.microsoft.com/office/drawing/2018/hyperlinkcolor" val="tx"/>
                    </a:ext>
                  </a:extLst>
                </a:hlinkClick>
              </a:rPr>
              <a:t>Intégration de la gestion du changement et de la gestion de projets</a:t>
            </a:r>
            <a:endParaRPr lang="en-CA" sz="1600">
              <a:solidFill>
                <a:srgbClr val="000000"/>
              </a:solidFill>
              <a:cs typeface="Calibri"/>
            </a:endParaRPr>
          </a:p>
          <a:p>
            <a:pPr marL="228600" indent="-228600">
              <a:buFont typeface="Arial"/>
              <a:buChar char="•"/>
            </a:pPr>
            <a:r>
              <a:rPr lang="fr-CA" sz="1600">
                <a:solidFill>
                  <a:srgbClr val="0070C0"/>
                </a:solidFill>
                <a:cs typeface="Calibri"/>
              </a:rPr>
              <a:t>Article de Wikipédia sur les </a:t>
            </a:r>
            <a:r>
              <a:rPr lang="fr-CA" sz="1600">
                <a:solidFill>
                  <a:srgbClr val="0070C0"/>
                </a:solidFill>
                <a:cs typeface="Calibri"/>
                <a:hlinkClick r:id="rId5">
                  <a:extLst>
                    <a:ext uri="{A12FA001-AC4F-418D-AE19-62706E023703}">
                      <ahyp:hlinkClr xmlns:ahyp="http://schemas.microsoft.com/office/drawing/2018/hyperlinkcolor" val="tx"/>
                    </a:ext>
                  </a:extLst>
                </a:hlinkClick>
              </a:rPr>
              <a:t>étapes de développement d’une équipe selon le modèle de Tuckman</a:t>
            </a:r>
            <a:r>
              <a:rPr lang="fr-CA" sz="1600">
                <a:solidFill>
                  <a:srgbClr val="0070C0"/>
                </a:solidFill>
                <a:cs typeface="Calibri"/>
              </a:rPr>
              <a:t>q</a:t>
            </a:r>
            <a:endParaRPr lang="en-CA" sz="1600">
              <a:ea typeface="Calibri" panose="020F0502020204030204"/>
              <a:cs typeface="Calibri"/>
            </a:endParaRPr>
          </a:p>
          <a:p>
            <a:r>
              <a:rPr lang="en-CA" sz="1600">
                <a:cs typeface="Arial"/>
              </a:rPr>
              <a:t>​</a:t>
            </a:r>
            <a:r>
              <a:rPr lang="en-CA" sz="1600" b="1">
                <a:solidFill>
                  <a:schemeClr val="accent2"/>
                </a:solidFill>
                <a:latin typeface="Calibri"/>
                <a:cs typeface="Arial"/>
              </a:rPr>
              <a:t>Pour </a:t>
            </a:r>
            <a:r>
              <a:rPr lang="en-CA" sz="1600" b="1" err="1">
                <a:solidFill>
                  <a:schemeClr val="accent2"/>
                </a:solidFill>
                <a:latin typeface="Calibri"/>
                <a:cs typeface="Arial"/>
              </a:rPr>
              <a:t>accéder</a:t>
            </a:r>
            <a:r>
              <a:rPr lang="en-CA" sz="1600" b="1">
                <a:solidFill>
                  <a:schemeClr val="accent2"/>
                </a:solidFill>
                <a:latin typeface="Calibri"/>
                <a:cs typeface="Arial"/>
              </a:rPr>
              <a:t> aux </a:t>
            </a:r>
            <a:r>
              <a:rPr lang="en-CA" sz="1600" b="1">
                <a:solidFill>
                  <a:schemeClr val="accent2"/>
                </a:solidFill>
                <a:latin typeface="Calibri"/>
                <a:ea typeface="Calibri"/>
                <a:cs typeface="Arial"/>
              </a:rPr>
              <a:t>liens ci-dessous, </a:t>
            </a:r>
            <a:r>
              <a:rPr lang="en-CA" sz="1600" b="1" err="1">
                <a:solidFill>
                  <a:schemeClr val="accent2"/>
                </a:solidFill>
                <a:latin typeface="Calibri"/>
                <a:ea typeface="Calibri"/>
                <a:cs typeface="Arial"/>
              </a:rPr>
              <a:t>ajoutez-vous</a:t>
            </a:r>
            <a:r>
              <a:rPr lang="en-CA" sz="1600" b="1">
                <a:solidFill>
                  <a:schemeClr val="accent2"/>
                </a:solidFill>
                <a:latin typeface="Calibri"/>
                <a:ea typeface="Calibri"/>
                <a:cs typeface="Arial"/>
              </a:rPr>
              <a:t> </a:t>
            </a:r>
            <a:r>
              <a:rPr lang="en-CA" sz="1600">
                <a:solidFill>
                  <a:srgbClr val="000000"/>
                </a:solidFill>
                <a:latin typeface="Calibri Light"/>
                <a:cs typeface="Arial"/>
              </a:rPr>
              <a:t> </a:t>
            </a:r>
            <a:r>
              <a:rPr lang="en-CA" sz="1600" u="sng">
                <a:solidFill>
                  <a:srgbClr val="92D050"/>
                </a:solidFill>
                <a:latin typeface="Calibri Light"/>
                <a:cs typeface="Helvetica"/>
                <a:hlinkClick r:id="rId6">
                  <a:extLst>
                    <a:ext uri="{A12FA001-AC4F-418D-AE19-62706E023703}">
                      <ahyp:hlinkClr xmlns:ahyp="http://schemas.microsoft.com/office/drawing/2018/hyperlinkcolor" val="tx"/>
                    </a:ext>
                  </a:extLst>
                </a:hlinkClick>
              </a:rPr>
              <a:t>Culture et changements organisationnels au sein du gouvernement du Canada</a:t>
            </a:r>
            <a:r>
              <a:rPr lang="en-CA" sz="1600" u="sng">
                <a:solidFill>
                  <a:srgbClr val="92D050"/>
                </a:solidFill>
                <a:latin typeface="Calibri Light"/>
                <a:cs typeface="Helvetica"/>
              </a:rPr>
              <a:t> </a:t>
            </a:r>
            <a:endParaRPr lang="en-CA" sz="1600">
              <a:solidFill>
                <a:srgbClr val="92D050"/>
              </a:solidFill>
              <a:latin typeface="Calibri Light"/>
              <a:ea typeface="+mn-lt"/>
              <a:cs typeface="+mn-lt"/>
            </a:endParaRPr>
          </a:p>
          <a:p>
            <a:pPr marL="228600" indent="-228600">
              <a:buFont typeface="Arial"/>
              <a:buChar char="•"/>
            </a:pPr>
            <a:r>
              <a:rPr lang="fr-CA" sz="1600">
                <a:solidFill>
                  <a:srgbClr val="0070C0"/>
                </a:solidFill>
                <a:latin typeface="Calibri"/>
                <a:cs typeface="Calibri"/>
                <a:hlinkClick r:id="rId7">
                  <a:extLst>
                    <a:ext uri="{A12FA001-AC4F-418D-AE19-62706E023703}">
                      <ahyp:hlinkClr xmlns:ahyp="http://schemas.microsoft.com/office/drawing/2018/hyperlinkcolor" val="tx"/>
                    </a:ext>
                  </a:extLst>
                </a:hlinkClick>
              </a:rPr>
              <a:t>Comment gérer la résistance pendant les initiatives de changement</a:t>
            </a:r>
            <a:endParaRPr lang="en-US" sz="1600">
              <a:solidFill>
                <a:schemeClr val="accent2"/>
              </a:solidFill>
              <a:latin typeface="Calibri"/>
              <a:cs typeface="Calibri"/>
            </a:endParaRPr>
          </a:p>
          <a:p>
            <a:pPr marL="228600" indent="-228600">
              <a:buFont typeface="Arial"/>
              <a:buChar char="•"/>
            </a:pPr>
            <a:r>
              <a:rPr lang="fr-CA" sz="1600">
                <a:solidFill>
                  <a:srgbClr val="0070C0"/>
                </a:solidFill>
                <a:latin typeface="Calibri"/>
                <a:cs typeface="Calibri"/>
                <a:hlinkClick r:id="rId8">
                  <a:extLst>
                    <a:ext uri="{A12FA001-AC4F-418D-AE19-62706E023703}">
                      <ahyp:hlinkClr xmlns:ahyp="http://schemas.microsoft.com/office/drawing/2018/hyperlinkcolor" val="tx"/>
                    </a:ext>
                  </a:extLst>
                </a:hlinkClick>
              </a:rPr>
              <a:t>Le rôle de la confiance et du leadership dans la gestion des projets et du changement</a:t>
            </a:r>
            <a:r>
              <a:rPr lang="en-CA" sz="1600">
                <a:solidFill>
                  <a:srgbClr val="000000"/>
                </a:solidFill>
                <a:latin typeface="Calibri"/>
                <a:cs typeface="Calibri"/>
              </a:rPr>
              <a:t> </a:t>
            </a:r>
            <a:endParaRPr lang="en-US" sz="1600">
              <a:solidFill>
                <a:srgbClr val="000000"/>
              </a:solidFill>
              <a:latin typeface="Calibri"/>
              <a:cs typeface="Calibri"/>
            </a:endParaRPr>
          </a:p>
          <a:p>
            <a:pPr marL="228600" indent="-228600">
              <a:buFont typeface="Arial"/>
              <a:buChar char="•"/>
            </a:pPr>
            <a:r>
              <a:rPr lang="fr-FR" sz="1600">
                <a:solidFill>
                  <a:srgbClr val="0070C0"/>
                </a:solidFill>
                <a:latin typeface="Calibri"/>
                <a:cs typeface="Calibri"/>
                <a:hlinkClick r:id="rId9">
                  <a:extLst>
                    <a:ext uri="{A12FA001-AC4F-418D-AE19-62706E023703}">
                      <ahyp:hlinkClr xmlns:ahyp="http://schemas.microsoft.com/office/drawing/2018/hyperlinkcolor" val="tx"/>
                    </a:ext>
                  </a:extLst>
                </a:hlinkClick>
              </a:rPr>
              <a:t>Alors, comment se porte votre leadership transformationnel ces jours-ci ?</a:t>
            </a:r>
            <a:r>
              <a:rPr lang="en-CA" sz="1600">
                <a:solidFill>
                  <a:srgbClr val="000000"/>
                </a:solidFill>
                <a:latin typeface="Calibri"/>
                <a:cs typeface="Calibri"/>
              </a:rPr>
              <a:t> </a:t>
            </a:r>
            <a:endParaRPr lang="en-CA" sz="1600">
              <a:solidFill>
                <a:srgbClr val="000000"/>
              </a:solidFill>
              <a:cs typeface="Calibri"/>
            </a:endParaRPr>
          </a:p>
          <a:p>
            <a:pPr marL="228600" indent="-228600">
              <a:buFont typeface="Arial"/>
              <a:buChar char="•"/>
            </a:pPr>
            <a:r>
              <a:rPr lang="fr-CA" sz="1600">
                <a:solidFill>
                  <a:srgbClr val="0070C0"/>
                </a:solidFill>
                <a:cs typeface="Calibri"/>
                <a:hlinkClick r:id="rId10">
                  <a:extLst>
                    <a:ext uri="{A12FA001-AC4F-418D-AE19-62706E023703}">
                      <ahyp:hlinkClr xmlns:ahyp="http://schemas.microsoft.com/office/drawing/2018/hyperlinkcolor" val="tx"/>
                    </a:ext>
                  </a:extLst>
                </a:hlinkClick>
              </a:rPr>
              <a:t>Rester informé est votre devise</a:t>
            </a:r>
            <a:endParaRPr lang="en-CA" sz="1600">
              <a:ea typeface="Calibri" panose="020F0502020204030204"/>
              <a:cs typeface="Calibri" panose="020F0502020204030204"/>
            </a:endParaRPr>
          </a:p>
          <a:p>
            <a:endParaRPr lang="en-CA" sz="1600" b="1">
              <a:solidFill>
                <a:srgbClr val="0070C0"/>
              </a:solidFill>
              <a:cs typeface="Arial"/>
            </a:endParaRPr>
          </a:p>
          <a:p>
            <a:r>
              <a:rPr lang="en-CA" sz="1600" b="1">
                <a:solidFill>
                  <a:srgbClr val="0070C0"/>
                </a:solidFill>
                <a:cs typeface="Arial"/>
              </a:rPr>
              <a:t>INDIVIDUEL (S'ADAPTER AU CHANGEMENT)</a:t>
            </a:r>
            <a:r>
              <a:rPr lang="en-US" sz="1600">
                <a:cs typeface="Arial"/>
              </a:rPr>
              <a:t>​</a:t>
            </a:r>
            <a:endParaRPr lang="en-US" sz="1600">
              <a:cs typeface="Calibri"/>
            </a:endParaRPr>
          </a:p>
          <a:p>
            <a:pPr marL="228600" indent="-228600">
              <a:buFont typeface="Arial"/>
              <a:buChar char="•"/>
            </a:pPr>
            <a:r>
              <a:rPr lang="fr-CA" sz="1600">
                <a:solidFill>
                  <a:srgbClr val="0070C0"/>
                </a:solidFill>
                <a:cs typeface="Calibri"/>
                <a:hlinkClick r:id="rId11">
                  <a:extLst>
                    <a:ext uri="{A12FA001-AC4F-418D-AE19-62706E023703}">
                      <ahyp:hlinkClr xmlns:ahyp="http://schemas.microsoft.com/office/drawing/2018/hyperlinkcolor" val="tx"/>
                    </a:ext>
                  </a:extLst>
                </a:hlinkClick>
              </a:rPr>
              <a:t>Stratégie pour la fonction publique fédérale sur la santé mentale en milieu de travail</a:t>
            </a:r>
            <a:endParaRPr lang="fr-CA" sz="1600">
              <a:solidFill>
                <a:srgbClr val="0070C0"/>
              </a:solidFill>
              <a:ea typeface="Calibri"/>
              <a:cs typeface="Calibri"/>
              <a:hlinkClick r:id="rId11">
                <a:extLst>
                  <a:ext uri="{A12FA001-AC4F-418D-AE19-62706E023703}">
                    <ahyp:hlinkClr xmlns:ahyp="http://schemas.microsoft.com/office/drawing/2018/hyperlinkcolor" val="tx"/>
                  </a:ext>
                </a:extLst>
              </a:hlinkClick>
            </a:endParaRPr>
          </a:p>
          <a:p>
            <a:pPr marL="228600" indent="-228600">
              <a:buFont typeface="Arial"/>
              <a:buChar char="•"/>
            </a:pPr>
            <a:r>
              <a:rPr lang="fr-CA" sz="1600">
                <a:solidFill>
                  <a:srgbClr val="0070C0"/>
                </a:solidFill>
                <a:cs typeface="Calibri"/>
                <a:hlinkClick r:id="rId12">
                  <a:extLst>
                    <a:ext uri="{A12FA001-AC4F-418D-AE19-62706E023703}">
                      <ahyp:hlinkClr xmlns:ahyp="http://schemas.microsoft.com/office/drawing/2018/hyperlinkcolor" val="tx"/>
                    </a:ext>
                  </a:extLst>
                </a:hlinkClick>
              </a:rPr>
              <a:t>Comment améliorer la santé mentale en milieu de travail – 50 idées pour les fonctionnaires</a:t>
            </a:r>
            <a:endParaRPr lang="fr-CA" sz="1600">
              <a:solidFill>
                <a:srgbClr val="0070C0"/>
              </a:solidFill>
              <a:ea typeface="Calibri"/>
              <a:cs typeface="Calibri"/>
              <a:hlinkClick r:id="rId12">
                <a:extLst>
                  <a:ext uri="{A12FA001-AC4F-418D-AE19-62706E023703}">
                    <ahyp:hlinkClr xmlns:ahyp="http://schemas.microsoft.com/office/drawing/2018/hyperlinkcolor" val="tx"/>
                  </a:ext>
                </a:extLst>
              </a:hlinkClick>
            </a:endParaRPr>
          </a:p>
          <a:p>
            <a:pPr marL="228600" indent="-228600">
              <a:buFont typeface="Arial"/>
              <a:buChar char="•"/>
            </a:pPr>
            <a:r>
              <a:rPr lang="fr-CA" sz="1600">
                <a:solidFill>
                  <a:srgbClr val="0070C0"/>
                </a:solidFill>
                <a:cs typeface="Calibri"/>
                <a:hlinkClick r:id="rId13">
                  <a:extLst>
                    <a:ext uri="{A12FA001-AC4F-418D-AE19-62706E023703}">
                      <ahyp:hlinkClr xmlns:ahyp="http://schemas.microsoft.com/office/drawing/2018/hyperlinkcolor" val="tx"/>
                    </a:ext>
                  </a:extLst>
                </a:hlinkClick>
              </a:rPr>
              <a:t>13 facteurs pour traiter de la santé mentale en milieu de travail</a:t>
            </a:r>
            <a:endParaRPr lang="fr-CA" sz="1600">
              <a:solidFill>
                <a:srgbClr val="0070C0"/>
              </a:solidFill>
              <a:ea typeface="Calibri"/>
              <a:cs typeface="Calibri"/>
              <a:hlinkClick r:id="rId13">
                <a:extLst>
                  <a:ext uri="{A12FA001-AC4F-418D-AE19-62706E023703}">
                    <ahyp:hlinkClr xmlns:ahyp="http://schemas.microsoft.com/office/drawing/2018/hyperlinkcolor" val="tx"/>
                  </a:ext>
                </a:extLst>
              </a:hlinkClick>
            </a:endParaRPr>
          </a:p>
          <a:p>
            <a:endParaRPr lang="en-US" sz="1600">
              <a:cs typeface="Arial"/>
            </a:endParaRPr>
          </a:p>
          <a:p>
            <a:r>
              <a:rPr lang="en-CA" sz="1600" b="1">
                <a:solidFill>
                  <a:srgbClr val="0070C0"/>
                </a:solidFill>
                <a:cs typeface="Arial"/>
              </a:rPr>
              <a:t>RESSOURCES MÉTHODOLOGIQUES </a:t>
            </a:r>
            <a:r>
              <a:rPr lang="en-CA" sz="1600" b="1" err="1">
                <a:solidFill>
                  <a:srgbClr val="0070C0"/>
                </a:solidFill>
                <a:cs typeface="Arial"/>
              </a:rPr>
              <a:t>en</a:t>
            </a:r>
            <a:r>
              <a:rPr lang="en-CA" sz="1600" b="1">
                <a:solidFill>
                  <a:srgbClr val="0070C0"/>
                </a:solidFill>
                <a:cs typeface="Arial"/>
              </a:rPr>
              <a:t> gestion du </a:t>
            </a:r>
            <a:r>
              <a:rPr lang="en-CA" sz="1600" b="1" err="1">
                <a:solidFill>
                  <a:srgbClr val="0070C0"/>
                </a:solidFill>
                <a:cs typeface="Arial"/>
              </a:rPr>
              <a:t>changement</a:t>
            </a:r>
            <a:endParaRPr lang="en-US" sz="1600" err="1">
              <a:ea typeface="Calibri"/>
              <a:cs typeface="Arial"/>
            </a:endParaRPr>
          </a:p>
          <a:p>
            <a:pPr marL="228600" indent="-228600">
              <a:buFont typeface="Arial"/>
              <a:buChar char="•"/>
            </a:pPr>
            <a:r>
              <a:rPr lang="en-CA" sz="1600" u="sng">
                <a:solidFill>
                  <a:srgbClr val="0070C0"/>
                </a:solidFill>
                <a:cs typeface="Arial"/>
                <a:hlinkClick r:id="rId14">
                  <a:extLst>
                    <a:ext uri="{A12FA001-AC4F-418D-AE19-62706E023703}">
                      <ahyp:hlinkClr xmlns:ahyp="http://schemas.microsoft.com/office/drawing/2018/hyperlinkcolor" val="tx"/>
                    </a:ext>
                  </a:extLst>
                </a:hlinkClick>
              </a:rPr>
              <a:t>Prosci website</a:t>
            </a:r>
            <a:r>
              <a:rPr lang="en-CA" sz="1600">
                <a:cs typeface="Arial"/>
              </a:rPr>
              <a:t>​</a:t>
            </a:r>
          </a:p>
          <a:p>
            <a:pPr marL="228600" indent="-228600">
              <a:buFont typeface="Arial"/>
              <a:buChar char="•"/>
            </a:pPr>
            <a:r>
              <a:rPr lang="fr-CA" sz="1600">
                <a:solidFill>
                  <a:srgbClr val="0070C0"/>
                </a:solidFill>
                <a:cs typeface="Calibri"/>
                <a:hlinkClick r:id="rId15">
                  <a:extLst>
                    <a:ext uri="{A12FA001-AC4F-418D-AE19-62706E023703}">
                      <ahyp:hlinkClr xmlns:ahyp="http://schemas.microsoft.com/office/drawing/2018/hyperlinkcolor" val="tx"/>
                    </a:ext>
                  </a:extLst>
                </a:hlinkClick>
              </a:rPr>
              <a:t>Liste de contrôle du questionnaire sur la gestion du changement de la Fondation de la santé publique (FSP)</a:t>
            </a:r>
            <a:endParaRPr lang="en-US" sz="1600">
              <a:solidFill>
                <a:srgbClr val="000000"/>
              </a:solidFill>
              <a:cs typeface="Arial"/>
            </a:endParaRPr>
          </a:p>
          <a:p>
            <a:pPr marL="228600" indent="-228600">
              <a:buFont typeface="Arial"/>
              <a:buChar char="•"/>
            </a:pPr>
            <a:r>
              <a:rPr lang="en-CA" sz="1600">
                <a:solidFill>
                  <a:srgbClr val="0070C0"/>
                </a:solidFill>
                <a:cs typeface="Calibri"/>
                <a:hlinkClick r:id="rId16">
                  <a:extLst>
                    <a:ext uri="{A12FA001-AC4F-418D-AE19-62706E023703}">
                      <ahyp:hlinkClr xmlns:ahyp="http://schemas.microsoft.com/office/drawing/2018/hyperlinkcolor" val="tx"/>
                    </a:ext>
                  </a:extLst>
                </a:hlinkClick>
              </a:rPr>
              <a:t>Le compendium d'outils du RICO</a:t>
            </a:r>
            <a:r>
              <a:rPr lang="en-US" sz="1600">
                <a:cs typeface="Arial"/>
              </a:rPr>
              <a:t>​</a:t>
            </a:r>
            <a:endParaRPr lang="en-US" sz="1600">
              <a:ea typeface="Calibri"/>
              <a:cs typeface="Arial"/>
            </a:endParaRPr>
          </a:p>
          <a:p>
            <a:endParaRPr lang="en-US" sz="1600">
              <a:cs typeface="Arial"/>
            </a:endParaRPr>
          </a:p>
        </p:txBody>
      </p:sp>
      <p:sp>
        <p:nvSpPr>
          <p:cNvPr id="3" name="TextBox 2">
            <a:extLst>
              <a:ext uri="{FF2B5EF4-FFF2-40B4-BE49-F238E27FC236}">
                <a16:creationId xmlns:a16="http://schemas.microsoft.com/office/drawing/2014/main" id="{1EEEB8AB-E2FF-8830-D859-DFE4CDB5DC6C}"/>
              </a:ext>
            </a:extLst>
          </p:cNvPr>
          <p:cNvSpPr txBox="1"/>
          <p:nvPr/>
        </p:nvSpPr>
        <p:spPr>
          <a:xfrm>
            <a:off x="496506" y="133591"/>
            <a:ext cx="8934450"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4300">
                <a:solidFill>
                  <a:srgbClr val="404040"/>
                </a:solidFill>
                <a:latin typeface="Calibri Light"/>
              </a:rPr>
              <a:t>Liens </a:t>
            </a:r>
            <a:r>
              <a:rPr lang="en-CA" sz="4300" err="1">
                <a:solidFill>
                  <a:srgbClr val="404040"/>
                </a:solidFill>
                <a:latin typeface="Calibri Light"/>
              </a:rPr>
              <a:t>utiles</a:t>
            </a:r>
            <a:r>
              <a:rPr lang="en-CA" sz="4300">
                <a:solidFill>
                  <a:srgbClr val="404040"/>
                </a:solidFill>
                <a:latin typeface="Calibri Light"/>
              </a:rPr>
              <a:t> </a:t>
            </a:r>
            <a:r>
              <a:rPr lang="en-CA" sz="2500">
                <a:solidFill>
                  <a:srgbClr val="404040"/>
                </a:solidFill>
                <a:latin typeface="Calibri Light"/>
              </a:rPr>
              <a:t>(Ctrl + click </a:t>
            </a:r>
            <a:r>
              <a:rPr lang="en-CA" sz="2500" err="1">
                <a:solidFill>
                  <a:srgbClr val="404040"/>
                </a:solidFill>
                <a:latin typeface="Calibri Light"/>
              </a:rPr>
              <a:t>ou</a:t>
            </a:r>
            <a:r>
              <a:rPr lang="en-CA" sz="2500">
                <a:solidFill>
                  <a:srgbClr val="404040"/>
                </a:solidFill>
                <a:latin typeface="Calibri Light"/>
              </a:rPr>
              <a:t> accessible </a:t>
            </a:r>
            <a:r>
              <a:rPr lang="en-CA" sz="2500" err="1">
                <a:solidFill>
                  <a:srgbClr val="404040"/>
                </a:solidFill>
                <a:latin typeface="Calibri Light"/>
              </a:rPr>
              <a:t>en</a:t>
            </a:r>
            <a:r>
              <a:rPr lang="en-CA" sz="2500">
                <a:solidFill>
                  <a:srgbClr val="404040"/>
                </a:solidFill>
                <a:latin typeface="Calibri Light"/>
              </a:rPr>
              <a:t> mode </a:t>
            </a:r>
            <a:r>
              <a:rPr lang="en-CA" sz="2500" err="1">
                <a:solidFill>
                  <a:srgbClr val="404040"/>
                </a:solidFill>
                <a:latin typeface="Calibri Light"/>
              </a:rPr>
              <a:t>diaporama</a:t>
            </a:r>
            <a:r>
              <a:rPr lang="en-CA" sz="2500">
                <a:solidFill>
                  <a:srgbClr val="404040"/>
                </a:solidFill>
                <a:latin typeface="Calibri Light"/>
              </a:rPr>
              <a:t>)</a:t>
            </a:r>
            <a:r>
              <a:rPr lang="en-US" sz="2500">
                <a:latin typeface="Calibri Light"/>
                <a:cs typeface="Calibri Light"/>
              </a:rPr>
              <a:t>​</a:t>
            </a:r>
            <a:endParaRPr lang="en-US"/>
          </a:p>
        </p:txBody>
      </p:sp>
      <p:pic>
        <p:nvPicPr>
          <p:cNvPr id="5" name="Picture 4" descr="A person standing in a maze&#10;&#10;Description automatically generated">
            <a:extLst>
              <a:ext uri="{FF2B5EF4-FFF2-40B4-BE49-F238E27FC236}">
                <a16:creationId xmlns:a16="http://schemas.microsoft.com/office/drawing/2014/main" id="{956BCED5-BACF-8B93-68B6-C70514DFBD46}"/>
              </a:ext>
            </a:extLst>
          </p:cNvPr>
          <p:cNvPicPr>
            <a:picLocks noChangeAspect="1"/>
          </p:cNvPicPr>
          <p:nvPr/>
        </p:nvPicPr>
        <p:blipFill>
          <a:blip r:embed="rId17"/>
          <a:stretch>
            <a:fillRect/>
          </a:stretch>
        </p:blipFill>
        <p:spPr>
          <a:xfrm>
            <a:off x="9212559" y="2921154"/>
            <a:ext cx="2733675" cy="2466975"/>
          </a:xfrm>
          <a:prstGeom prst="rect">
            <a:avLst/>
          </a:prstGeom>
          <a:ln>
            <a:noFill/>
          </a:ln>
          <a:effectLst>
            <a:softEdge rad="112500"/>
          </a:effectLst>
        </p:spPr>
      </p:pic>
    </p:spTree>
    <p:extLst>
      <p:ext uri="{BB962C8B-B14F-4D97-AF65-F5344CB8AC3E}">
        <p14:creationId xmlns:p14="http://schemas.microsoft.com/office/powerpoint/2010/main" val="186168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BAFA25B-26B0-555F-D1A7-C05C6EF91F2E}"/>
              </a:ext>
            </a:extLst>
          </p:cNvPr>
          <p:cNvSpPr>
            <a:spLocks noGrp="1"/>
          </p:cNvSpPr>
          <p:nvPr>
            <p:ph type="title"/>
          </p:nvPr>
        </p:nvSpPr>
        <p:spPr>
          <a:xfrm>
            <a:off x="6098576" y="286603"/>
            <a:ext cx="4134120" cy="1429293"/>
          </a:xfrm>
        </p:spPr>
        <p:txBody>
          <a:bodyPr>
            <a:normAutofit/>
          </a:bodyPr>
          <a:lstStyle/>
          <a:p>
            <a:pPr algn="ctr"/>
            <a:r>
              <a:rPr lang="en-US" sz="4800" b="1"/>
              <a:t>Meet the Team!</a:t>
            </a:r>
          </a:p>
        </p:txBody>
      </p:sp>
      <p:sp>
        <p:nvSpPr>
          <p:cNvPr id="17" name="Text Placeholder 2">
            <a:extLst>
              <a:ext uri="{FF2B5EF4-FFF2-40B4-BE49-F238E27FC236}">
                <a16:creationId xmlns:a16="http://schemas.microsoft.com/office/drawing/2014/main" id="{E24C153B-80E8-A242-99F5-E7A63CCC1737}"/>
              </a:ext>
            </a:extLst>
          </p:cNvPr>
          <p:cNvSpPr>
            <a:spLocks noGrp="1"/>
          </p:cNvSpPr>
          <p:nvPr>
            <p:ph type="body" idx="1"/>
          </p:nvPr>
        </p:nvSpPr>
        <p:spPr>
          <a:xfrm>
            <a:off x="6256774" y="2214985"/>
            <a:ext cx="5388864" cy="657613"/>
          </a:xfrm>
        </p:spPr>
        <p:txBody>
          <a:bodyPr/>
          <a:lstStyle/>
          <a:p>
            <a:r>
              <a:rPr lang="en-US" b="1"/>
              <a:t>Fall 2024</a:t>
            </a:r>
            <a:r>
              <a:rPr lang="en-US" b="1">
                <a:effectLst/>
              </a:rPr>
              <a:t> sessions facilitated by: </a:t>
            </a:r>
            <a:r>
              <a:rPr lang="en-US" b="1"/>
              <a:t> </a:t>
            </a:r>
          </a:p>
          <a:p>
            <a:endParaRPr lang="en-US"/>
          </a:p>
        </p:txBody>
      </p:sp>
      <p:sp>
        <p:nvSpPr>
          <p:cNvPr id="19" name="Text Placeholder 4">
            <a:extLst>
              <a:ext uri="{FF2B5EF4-FFF2-40B4-BE49-F238E27FC236}">
                <a16:creationId xmlns:a16="http://schemas.microsoft.com/office/drawing/2014/main" id="{E766AA12-935A-A340-C5D1-906156058AE8}"/>
              </a:ext>
            </a:extLst>
          </p:cNvPr>
          <p:cNvSpPr>
            <a:spLocks noGrp="1"/>
          </p:cNvSpPr>
          <p:nvPr>
            <p:ph type="body" sz="quarter" idx="3"/>
          </p:nvPr>
        </p:nvSpPr>
        <p:spPr>
          <a:xfrm>
            <a:off x="6256745" y="4567093"/>
            <a:ext cx="5389033" cy="626635"/>
          </a:xfrm>
        </p:spPr>
        <p:txBody>
          <a:bodyPr/>
          <a:lstStyle/>
          <a:p>
            <a:r>
              <a:rPr lang="en-US" sz="1800" b="1">
                <a:solidFill>
                  <a:schemeClr val="tx2"/>
                </a:solidFill>
              </a:rPr>
              <a:t>Produced</a:t>
            </a:r>
            <a:r>
              <a:rPr lang="en-US" sz="1800" b="1">
                <a:solidFill>
                  <a:schemeClr val="tx2"/>
                </a:solidFill>
                <a:effectLst/>
              </a:rPr>
              <a:t> by</a:t>
            </a:r>
            <a:r>
              <a:rPr lang="en-US" sz="1800" b="1">
                <a:solidFill>
                  <a:schemeClr val="tx2"/>
                </a:solidFill>
              </a:rPr>
              <a:t> </a:t>
            </a:r>
            <a:r>
              <a:rPr lang="en-US" sz="1800" b="1">
                <a:solidFill>
                  <a:schemeClr val="tx2"/>
                </a:solidFill>
                <a:effectLst/>
              </a:rPr>
              <a:t> : The Interdepartmental Organizational Change Network</a:t>
            </a:r>
          </a:p>
          <a:p>
            <a:endParaRPr lang="en-US"/>
          </a:p>
        </p:txBody>
      </p:sp>
      <p:sp>
        <p:nvSpPr>
          <p:cNvPr id="10" name="TextBox 9">
            <a:extLst>
              <a:ext uri="{FF2B5EF4-FFF2-40B4-BE49-F238E27FC236}">
                <a16:creationId xmlns:a16="http://schemas.microsoft.com/office/drawing/2014/main" id="{FE1994B7-B9CF-4B99-A236-324077CA42D9}"/>
              </a:ext>
            </a:extLst>
          </p:cNvPr>
          <p:cNvSpPr txBox="1"/>
          <p:nvPr/>
        </p:nvSpPr>
        <p:spPr>
          <a:xfrm>
            <a:off x="6321761" y="5069306"/>
            <a:ext cx="4517733" cy="861643"/>
          </a:xfrm>
          <a:prstGeom prst="rect">
            <a:avLst/>
          </a:prstGeom>
        </p:spPr>
        <p:txBody>
          <a:bodyPr vert="horz" lIns="91440" tIns="45720" rIns="91440" bIns="45720" anchor="t">
            <a:normAutofit/>
          </a:bodyPr>
          <a:lstStyle/>
          <a:p>
            <a:pPr marL="365760" lvl="1" indent="-255905">
              <a:spcBef>
                <a:spcPts val="300"/>
              </a:spcBef>
              <a:buClr>
                <a:schemeClr val="accent3">
                  <a:lumMod val="75000"/>
                </a:schemeClr>
              </a:buClr>
              <a:buFont typeface="Georgia"/>
              <a:buChar char="•"/>
            </a:pPr>
            <a:r>
              <a:rPr lang="en-US" sz="2000">
                <a:solidFill>
                  <a:srgbClr val="0070C0"/>
                </a:solidFill>
              </a:rPr>
              <a:t>Stacey </a:t>
            </a:r>
            <a:r>
              <a:rPr lang="en-US" sz="2000" err="1">
                <a:solidFill>
                  <a:srgbClr val="0070C0"/>
                </a:solidFill>
              </a:rPr>
              <a:t>Ileleji</a:t>
            </a:r>
            <a:endParaRPr lang="en-US" sz="2000" err="1">
              <a:solidFill>
                <a:srgbClr val="0070C0"/>
              </a:solidFill>
              <a:cs typeface="Calibri"/>
            </a:endParaRPr>
          </a:p>
          <a:p>
            <a:pPr marL="365760" lvl="1" indent="-255905">
              <a:spcBef>
                <a:spcPts val="300"/>
              </a:spcBef>
              <a:buClr>
                <a:schemeClr val="accent3">
                  <a:lumMod val="75000"/>
                </a:schemeClr>
              </a:buClr>
              <a:buFont typeface="Georgia"/>
              <a:buChar char="•"/>
            </a:pPr>
            <a:r>
              <a:rPr lang="en-US" sz="2000">
                <a:solidFill>
                  <a:srgbClr val="0070C0"/>
                </a:solidFill>
              </a:rPr>
              <a:t>Alejandro Gonzalez</a:t>
            </a:r>
            <a:endParaRPr lang="en-US" sz="2000">
              <a:solidFill>
                <a:srgbClr val="0070C0"/>
              </a:solidFill>
              <a:cs typeface="Calibri"/>
            </a:endParaRPr>
          </a:p>
          <a:p>
            <a:pPr marL="365760" indent="-255905">
              <a:spcBef>
                <a:spcPts val="300"/>
              </a:spcBef>
              <a:buClr>
                <a:schemeClr val="accent3">
                  <a:lumMod val="75000"/>
                </a:schemeClr>
              </a:buClr>
              <a:buFont typeface="Georgia"/>
              <a:buChar char="•"/>
            </a:pPr>
            <a:endParaRPr lang="en-US" sz="2000" b="1">
              <a:solidFill>
                <a:schemeClr val="tx2"/>
              </a:solidFill>
              <a:effectLst/>
              <a:cs typeface="Calibri" panose="020F0502020204030204"/>
            </a:endParaRPr>
          </a:p>
          <a:p>
            <a:pPr marL="365760" indent="-255905">
              <a:spcBef>
                <a:spcPts val="300"/>
              </a:spcBef>
              <a:buClr>
                <a:schemeClr val="accent3">
                  <a:lumMod val="75000"/>
                </a:schemeClr>
              </a:buClr>
              <a:buFont typeface="Georgia"/>
              <a:buChar char="•"/>
            </a:pPr>
            <a:endParaRPr lang="en-US" sz="2000" b="1">
              <a:solidFill>
                <a:schemeClr val="tx2"/>
              </a:solidFill>
              <a:cs typeface="Calibri" panose="020F0502020204030204"/>
            </a:endParaRPr>
          </a:p>
        </p:txBody>
      </p:sp>
      <p:pic>
        <p:nvPicPr>
          <p:cNvPr id="3" name="Picture 2" descr="A group of people embling a puzzle&#10;&#10;Description automatically generated">
            <a:extLst>
              <a:ext uri="{FF2B5EF4-FFF2-40B4-BE49-F238E27FC236}">
                <a16:creationId xmlns:a16="http://schemas.microsoft.com/office/drawing/2014/main" id="{7D8FBDC0-1ABD-8721-155E-59CC3995E76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4862" y="1447701"/>
            <a:ext cx="5103540" cy="4980243"/>
          </a:xfrm>
          <a:prstGeom prst="rect">
            <a:avLst/>
          </a:prstGeom>
        </p:spPr>
      </p:pic>
      <p:sp>
        <p:nvSpPr>
          <p:cNvPr id="12" name="Content Placeholder 4">
            <a:extLst>
              <a:ext uri="{FF2B5EF4-FFF2-40B4-BE49-F238E27FC236}">
                <a16:creationId xmlns:a16="http://schemas.microsoft.com/office/drawing/2014/main" id="{186BB6F9-58EC-184C-93AC-4A684F7901CA}"/>
              </a:ext>
            </a:extLst>
          </p:cNvPr>
          <p:cNvSpPr txBox="1">
            <a:spLocks/>
          </p:cNvSpPr>
          <p:nvPr>
            <p:custDataLst>
              <p:tags r:id="rId1"/>
            </p:custDataLst>
          </p:nvPr>
        </p:nvSpPr>
        <p:spPr>
          <a:xfrm>
            <a:off x="6326692" y="2550783"/>
            <a:ext cx="2734767" cy="1764716"/>
          </a:xfrm>
          <a:prstGeom prst="rect">
            <a:avLst/>
          </a:prstGeom>
        </p:spPr>
        <p:txBody>
          <a:bodyPr vert="horz" lIns="91440" tIns="45720" rIns="91440" bIns="45720" anchor="t">
            <a:normAutofit/>
          </a:bodyPr>
          <a:lstStyle>
            <a:lvl1pPr marL="365760" indent="-256032" algn="l" rtl="0" eaLnBrk="1" latinLnBrk="0" hangingPunct="1">
              <a:spcBef>
                <a:spcPts val="300"/>
              </a:spcBef>
              <a:buClr>
                <a:schemeClr val="accent3">
                  <a:lumMod val="75000"/>
                </a:schemeClr>
              </a:buClr>
              <a:buFont typeface="Georgia"/>
              <a:buChar char="•"/>
              <a:defRPr kumimoji="0" sz="20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0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indent="-255905"/>
            <a:r>
              <a:rPr lang="en-US">
                <a:solidFill>
                  <a:srgbClr val="0070C0"/>
                </a:solidFill>
              </a:rPr>
              <a:t>Alexandra Lafond</a:t>
            </a:r>
            <a:endParaRPr lang="en-US">
              <a:solidFill>
                <a:srgbClr val="0070C0"/>
              </a:solidFill>
              <a:ea typeface="Calibri"/>
              <a:cs typeface="Calibri"/>
            </a:endParaRPr>
          </a:p>
          <a:p>
            <a:pPr indent="-255905"/>
            <a:r>
              <a:rPr lang="en-US">
                <a:solidFill>
                  <a:srgbClr val="0070C0"/>
                </a:solidFill>
              </a:rPr>
              <a:t>Ellie John</a:t>
            </a:r>
            <a:endParaRPr lang="en-US">
              <a:solidFill>
                <a:srgbClr val="0070C0"/>
              </a:solidFill>
              <a:ea typeface="Calibri"/>
              <a:cs typeface="Calibri"/>
            </a:endParaRPr>
          </a:p>
          <a:p>
            <a:pPr indent="-255905"/>
            <a:r>
              <a:rPr lang="en-US">
                <a:solidFill>
                  <a:srgbClr val="0070C0"/>
                </a:solidFill>
              </a:rPr>
              <a:t>Janet Shaw</a:t>
            </a:r>
            <a:endParaRPr lang="en-US">
              <a:solidFill>
                <a:srgbClr val="0070C0"/>
              </a:solidFill>
              <a:ea typeface="Calibri"/>
              <a:cs typeface="Calibri"/>
            </a:endParaRPr>
          </a:p>
          <a:p>
            <a:pPr indent="-255905"/>
            <a:r>
              <a:rPr lang="en-US">
                <a:solidFill>
                  <a:srgbClr val="0070C0"/>
                </a:solidFill>
              </a:rPr>
              <a:t>Lea Gagne</a:t>
            </a:r>
            <a:endParaRPr lang="en-US">
              <a:solidFill>
                <a:srgbClr val="0070C0"/>
              </a:solidFill>
              <a:ea typeface="Calibri"/>
              <a:cs typeface="Calibri"/>
            </a:endParaRPr>
          </a:p>
          <a:p>
            <a:pPr indent="-255905"/>
            <a:endParaRPr lang="en-US">
              <a:ea typeface="Calibri" panose="020F0502020204030204"/>
              <a:cs typeface="Calibri" panose="020F0502020204030204"/>
            </a:endParaRPr>
          </a:p>
        </p:txBody>
      </p:sp>
      <p:sp>
        <p:nvSpPr>
          <p:cNvPr id="14" name="Content Placeholder 4">
            <a:extLst>
              <a:ext uri="{FF2B5EF4-FFF2-40B4-BE49-F238E27FC236}">
                <a16:creationId xmlns:a16="http://schemas.microsoft.com/office/drawing/2014/main" id="{E96CA0A7-FB17-E6C8-6EB0-37261EF2B401}"/>
              </a:ext>
            </a:extLst>
          </p:cNvPr>
          <p:cNvSpPr txBox="1">
            <a:spLocks/>
          </p:cNvSpPr>
          <p:nvPr>
            <p:custDataLst>
              <p:tags r:id="rId2"/>
            </p:custDataLst>
          </p:nvPr>
        </p:nvSpPr>
        <p:spPr>
          <a:xfrm>
            <a:off x="8704489" y="2555412"/>
            <a:ext cx="2727964" cy="1685795"/>
          </a:xfrm>
          <a:prstGeom prst="rect">
            <a:avLst/>
          </a:prstGeom>
        </p:spPr>
        <p:txBody>
          <a:bodyPr vert="horz" lIns="91440" tIns="45720" rIns="91440" bIns="45720" anchor="t">
            <a:normAutofit/>
          </a:bodyPr>
          <a:lstStyle>
            <a:lvl1pPr marL="365760" indent="-256032" algn="l" rtl="0" eaLnBrk="1" latinLnBrk="0" hangingPunct="1">
              <a:spcBef>
                <a:spcPts val="300"/>
              </a:spcBef>
              <a:buClr>
                <a:schemeClr val="accent3">
                  <a:lumMod val="75000"/>
                </a:schemeClr>
              </a:buClr>
              <a:buFont typeface="Georgia"/>
              <a:buChar char="•"/>
              <a:defRPr kumimoji="0" sz="20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0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indent="-255905">
              <a:buClr>
                <a:srgbClr val="28C4CC">
                  <a:lumMod val="75000"/>
                </a:srgbClr>
              </a:buClr>
            </a:pPr>
            <a:r>
              <a:rPr lang="en-US">
                <a:solidFill>
                  <a:srgbClr val="0070C0"/>
                </a:solidFill>
              </a:rPr>
              <a:t>Louise Jasmin</a:t>
            </a:r>
            <a:endParaRPr lang="en-US">
              <a:solidFill>
                <a:srgbClr val="0070C0"/>
              </a:solidFill>
              <a:ea typeface="Calibri"/>
              <a:cs typeface="Calibri"/>
            </a:endParaRPr>
          </a:p>
          <a:p>
            <a:pPr indent="-255905">
              <a:buClr>
                <a:srgbClr val="1E9399"/>
              </a:buClr>
            </a:pPr>
            <a:r>
              <a:rPr lang="en-US">
                <a:solidFill>
                  <a:srgbClr val="0070C0"/>
                </a:solidFill>
              </a:rPr>
              <a:t>Sandra Moore</a:t>
            </a:r>
            <a:endParaRPr lang="en-US">
              <a:solidFill>
                <a:srgbClr val="0070C0"/>
              </a:solidFill>
              <a:ea typeface="Calibri"/>
              <a:cs typeface="Calibri"/>
            </a:endParaRPr>
          </a:p>
          <a:p>
            <a:pPr indent="-255905"/>
            <a:r>
              <a:rPr lang="en-US">
                <a:solidFill>
                  <a:srgbClr val="0070C0"/>
                </a:solidFill>
              </a:rPr>
              <a:t>Valerie </a:t>
            </a:r>
            <a:r>
              <a:rPr lang="en-US" err="1">
                <a:solidFill>
                  <a:srgbClr val="0070C0"/>
                </a:solidFill>
              </a:rPr>
              <a:t>Yersh</a:t>
            </a:r>
            <a:endParaRPr lang="en-US" err="1">
              <a:solidFill>
                <a:srgbClr val="0070C0"/>
              </a:solidFill>
              <a:ea typeface="Calibri"/>
              <a:cs typeface="Calibri"/>
            </a:endParaRPr>
          </a:p>
        </p:txBody>
      </p:sp>
      <p:pic>
        <p:nvPicPr>
          <p:cNvPr id="18" name="Picture 17" descr="A logo with blue and green dots&#10;&#10;Description automatically generated">
            <a:extLst>
              <a:ext uri="{FF2B5EF4-FFF2-40B4-BE49-F238E27FC236}">
                <a16:creationId xmlns:a16="http://schemas.microsoft.com/office/drawing/2014/main" id="{061AA5F9-B3FF-F8B5-6572-342DA945290B}"/>
              </a:ext>
            </a:extLst>
          </p:cNvPr>
          <p:cNvPicPr>
            <a:picLocks noChangeAspect="1"/>
          </p:cNvPicPr>
          <p:nvPr/>
        </p:nvPicPr>
        <p:blipFill>
          <a:blip r:embed="rId6"/>
          <a:stretch>
            <a:fillRect/>
          </a:stretch>
        </p:blipFill>
        <p:spPr>
          <a:xfrm>
            <a:off x="-680" y="17916"/>
            <a:ext cx="5594815" cy="1006304"/>
          </a:xfrm>
          <a:prstGeom prst="rect">
            <a:avLst/>
          </a:prstGeom>
          <a:ln>
            <a:noFill/>
          </a:ln>
        </p:spPr>
      </p:pic>
    </p:spTree>
    <p:extLst>
      <p:ext uri="{BB962C8B-B14F-4D97-AF65-F5344CB8AC3E}">
        <p14:creationId xmlns:p14="http://schemas.microsoft.com/office/powerpoint/2010/main" val="166566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E24C153B-80E8-A242-99F5-E7A63CCC1737}"/>
              </a:ext>
            </a:extLst>
          </p:cNvPr>
          <p:cNvSpPr>
            <a:spLocks noGrp="1"/>
          </p:cNvSpPr>
          <p:nvPr>
            <p:ph type="body" idx="1"/>
          </p:nvPr>
        </p:nvSpPr>
        <p:spPr>
          <a:xfrm>
            <a:off x="5699338" y="2212848"/>
            <a:ext cx="5984662" cy="363699"/>
          </a:xfrm>
        </p:spPr>
        <p:txBody>
          <a:bodyPr vert="horz" lIns="91440" tIns="45720" rIns="91440" bIns="45720" anchor="ctr">
            <a:noAutofit/>
          </a:bodyPr>
          <a:lstStyle/>
          <a:p>
            <a:r>
              <a:rPr lang="en-US" b="1" err="1"/>
              <a:t>SessionS</a:t>
            </a:r>
            <a:r>
              <a:rPr lang="en-US" b="1"/>
              <a:t> </a:t>
            </a:r>
            <a:r>
              <a:rPr lang="en-US" b="1" err="1"/>
              <a:t>d'automne</a:t>
            </a:r>
            <a:r>
              <a:rPr lang="en-US" b="1"/>
              <a:t> 2024 </a:t>
            </a:r>
            <a:r>
              <a:rPr lang="en-US" b="1" err="1"/>
              <a:t>animées</a:t>
            </a:r>
            <a:r>
              <a:rPr lang="en-US" b="1"/>
              <a:t> par:</a:t>
            </a:r>
            <a:r>
              <a:rPr lang="en-US" b="1">
                <a:effectLst/>
              </a:rPr>
              <a:t> </a:t>
            </a:r>
            <a:r>
              <a:rPr lang="en-US" b="1">
                <a:solidFill>
                  <a:srgbClr val="FF0000"/>
                </a:solidFill>
              </a:rPr>
              <a:t> </a:t>
            </a:r>
          </a:p>
          <a:p>
            <a:endParaRPr lang="en-US"/>
          </a:p>
        </p:txBody>
      </p:sp>
      <p:sp>
        <p:nvSpPr>
          <p:cNvPr id="19" name="Text Placeholder 4">
            <a:extLst>
              <a:ext uri="{FF2B5EF4-FFF2-40B4-BE49-F238E27FC236}">
                <a16:creationId xmlns:a16="http://schemas.microsoft.com/office/drawing/2014/main" id="{E766AA12-935A-A340-C5D1-906156058AE8}"/>
              </a:ext>
            </a:extLst>
          </p:cNvPr>
          <p:cNvSpPr>
            <a:spLocks noGrp="1"/>
          </p:cNvSpPr>
          <p:nvPr>
            <p:ph type="body" sz="quarter" idx="3"/>
          </p:nvPr>
        </p:nvSpPr>
        <p:spPr>
          <a:xfrm>
            <a:off x="5699253" y="4288004"/>
            <a:ext cx="5984662" cy="945289"/>
          </a:xfrm>
        </p:spPr>
        <p:txBody>
          <a:bodyPr vert="horz" lIns="91440" tIns="45720" rIns="91440" bIns="45720" anchor="ctr">
            <a:noAutofit/>
          </a:bodyPr>
          <a:lstStyle/>
          <a:p>
            <a:r>
              <a:rPr lang="en-US" sz="1800" b="1"/>
              <a:t>Produit par</a:t>
            </a:r>
            <a:r>
              <a:rPr lang="en-US" sz="1800" b="1">
                <a:effectLst/>
              </a:rPr>
              <a:t>: </a:t>
            </a:r>
            <a:r>
              <a:rPr lang="en-US" sz="1800" b="1"/>
              <a:t>Le </a:t>
            </a:r>
            <a:r>
              <a:rPr lang="en-US" sz="1800" b="1" err="1"/>
              <a:t>réseau</a:t>
            </a:r>
            <a:r>
              <a:rPr lang="en-US" sz="1800" b="1"/>
              <a:t> </a:t>
            </a:r>
            <a:r>
              <a:rPr lang="en-US" sz="1800" b="1" err="1"/>
              <a:t>interministériel</a:t>
            </a:r>
            <a:r>
              <a:rPr lang="en-US" sz="1800" b="1"/>
              <a:t> du </a:t>
            </a:r>
            <a:r>
              <a:rPr lang="en-US" sz="1800" b="1" err="1"/>
              <a:t>changement</a:t>
            </a:r>
            <a:r>
              <a:rPr lang="en-US" sz="1800" b="1"/>
              <a:t> </a:t>
            </a:r>
            <a:r>
              <a:rPr lang="en-US" sz="1800" b="1" err="1"/>
              <a:t>organisationnel</a:t>
            </a:r>
            <a:endParaRPr lang="en-US" sz="1800" b="1" err="1">
              <a:effectLst/>
              <a:ea typeface="Calibri"/>
              <a:cs typeface="Calibri"/>
            </a:endParaRPr>
          </a:p>
          <a:p>
            <a:endParaRPr lang="en-US"/>
          </a:p>
        </p:txBody>
      </p:sp>
      <p:sp>
        <p:nvSpPr>
          <p:cNvPr id="10" name="TextBox 9">
            <a:extLst>
              <a:ext uri="{FF2B5EF4-FFF2-40B4-BE49-F238E27FC236}">
                <a16:creationId xmlns:a16="http://schemas.microsoft.com/office/drawing/2014/main" id="{FE1994B7-B9CF-4B99-A236-324077CA42D9}"/>
              </a:ext>
            </a:extLst>
          </p:cNvPr>
          <p:cNvSpPr txBox="1"/>
          <p:nvPr/>
        </p:nvSpPr>
        <p:spPr>
          <a:xfrm>
            <a:off x="6418742" y="4911189"/>
            <a:ext cx="4420752" cy="1097170"/>
          </a:xfrm>
          <a:prstGeom prst="rect">
            <a:avLst/>
          </a:prstGeom>
        </p:spPr>
        <p:txBody>
          <a:bodyPr vert="horz" lIns="91440" tIns="45720" rIns="91440" bIns="45720" anchor="t">
            <a:normAutofit/>
          </a:bodyPr>
          <a:lstStyle/>
          <a:p>
            <a:pPr marL="365760" lvl="1" indent="-255905">
              <a:spcBef>
                <a:spcPts val="300"/>
              </a:spcBef>
              <a:buClr>
                <a:schemeClr val="accent3">
                  <a:lumMod val="75000"/>
                </a:schemeClr>
              </a:buClr>
              <a:buFont typeface="Georgia"/>
              <a:buChar char="•"/>
            </a:pPr>
            <a:r>
              <a:rPr lang="en-US" sz="2000">
                <a:solidFill>
                  <a:srgbClr val="0070C0"/>
                </a:solidFill>
              </a:rPr>
              <a:t>Alejandro Gonzalez</a:t>
            </a:r>
            <a:endParaRPr lang="en-US" sz="2000">
              <a:solidFill>
                <a:srgbClr val="0070C0"/>
              </a:solidFill>
              <a:ea typeface="Calibri"/>
              <a:cs typeface="Calibri"/>
            </a:endParaRPr>
          </a:p>
          <a:p>
            <a:pPr marL="365760" lvl="1" indent="-255905">
              <a:spcBef>
                <a:spcPts val="300"/>
              </a:spcBef>
              <a:buClr>
                <a:schemeClr val="accent3">
                  <a:lumMod val="75000"/>
                </a:schemeClr>
              </a:buClr>
              <a:buFont typeface="Georgia"/>
              <a:buChar char="•"/>
            </a:pPr>
            <a:r>
              <a:rPr lang="en-US" sz="2000">
                <a:solidFill>
                  <a:srgbClr val="0070C0"/>
                </a:solidFill>
              </a:rPr>
              <a:t>Stacey </a:t>
            </a:r>
            <a:r>
              <a:rPr lang="en-US" sz="2000" err="1">
                <a:solidFill>
                  <a:srgbClr val="0070C0"/>
                </a:solidFill>
              </a:rPr>
              <a:t>Ileleji</a:t>
            </a:r>
            <a:endParaRPr lang="en-US" sz="2000" err="1">
              <a:solidFill>
                <a:srgbClr val="0070C0"/>
              </a:solidFill>
              <a:ea typeface="Calibri"/>
              <a:cs typeface="Calibri"/>
            </a:endParaRPr>
          </a:p>
          <a:p>
            <a:pPr marL="109855">
              <a:spcBef>
                <a:spcPts val="300"/>
              </a:spcBef>
              <a:buClr>
                <a:schemeClr val="accent3">
                  <a:lumMod val="75000"/>
                </a:schemeClr>
              </a:buClr>
            </a:pPr>
            <a:endParaRPr lang="en-US" sz="2000" b="1">
              <a:solidFill>
                <a:schemeClr val="tx2"/>
              </a:solidFill>
              <a:ea typeface="Calibri" panose="020F0502020204030204"/>
              <a:cs typeface="Calibri" panose="020F0502020204030204"/>
            </a:endParaRPr>
          </a:p>
          <a:p>
            <a:pPr marL="365760" indent="-255905">
              <a:spcBef>
                <a:spcPts val="300"/>
              </a:spcBef>
              <a:buClr>
                <a:schemeClr val="accent3">
                  <a:lumMod val="75000"/>
                </a:schemeClr>
              </a:buClr>
              <a:buFont typeface="Georgia"/>
              <a:buChar char="•"/>
            </a:pPr>
            <a:endParaRPr lang="en-US" sz="2000" b="1">
              <a:solidFill>
                <a:schemeClr val="tx2"/>
              </a:solidFill>
              <a:effectLst/>
              <a:ea typeface="Calibri" panose="020F0502020204030204"/>
              <a:cs typeface="Calibri" panose="020F0502020204030204"/>
            </a:endParaRPr>
          </a:p>
        </p:txBody>
      </p:sp>
      <p:sp>
        <p:nvSpPr>
          <p:cNvPr id="6" name="Content Placeholder 7"/>
          <p:cNvSpPr txBox="1">
            <a:spLocks/>
          </p:cNvSpPr>
          <p:nvPr>
            <p:custDataLst>
              <p:tags r:id="rId1"/>
            </p:custDataLst>
          </p:nvPr>
        </p:nvSpPr>
        <p:spPr>
          <a:xfrm>
            <a:off x="1029878" y="4276253"/>
            <a:ext cx="7990656" cy="2581747"/>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endParaRPr lang="fr-CA" sz="2000">
              <a:solidFill>
                <a:schemeClr val="tx2"/>
              </a:solidFill>
            </a:endParaRPr>
          </a:p>
        </p:txBody>
      </p:sp>
      <p:pic>
        <p:nvPicPr>
          <p:cNvPr id="3" name="Picture 2" descr="A group of people embling a puzzle&#10;&#10;Description automatically generated">
            <a:extLst>
              <a:ext uri="{FF2B5EF4-FFF2-40B4-BE49-F238E27FC236}">
                <a16:creationId xmlns:a16="http://schemas.microsoft.com/office/drawing/2014/main" id="{7D8FBDC0-1ABD-8721-155E-59CC3995E76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1398230"/>
            <a:ext cx="5103540" cy="4980243"/>
          </a:xfrm>
          <a:prstGeom prst="rect">
            <a:avLst/>
          </a:prstGeom>
        </p:spPr>
      </p:pic>
      <p:sp>
        <p:nvSpPr>
          <p:cNvPr id="7" name="Content Placeholder 4">
            <a:extLst>
              <a:ext uri="{FF2B5EF4-FFF2-40B4-BE49-F238E27FC236}">
                <a16:creationId xmlns:a16="http://schemas.microsoft.com/office/drawing/2014/main" id="{4C52E70E-6269-9C22-9100-749F5B785527}"/>
              </a:ext>
            </a:extLst>
          </p:cNvPr>
          <p:cNvSpPr txBox="1">
            <a:spLocks/>
          </p:cNvSpPr>
          <p:nvPr>
            <p:custDataLst>
              <p:tags r:id="rId2"/>
            </p:custDataLst>
          </p:nvPr>
        </p:nvSpPr>
        <p:spPr>
          <a:xfrm>
            <a:off x="5895250" y="2398383"/>
            <a:ext cx="2734767" cy="1764716"/>
          </a:xfrm>
          <a:prstGeom prst="rect">
            <a:avLst/>
          </a:prstGeom>
        </p:spPr>
        <p:txBody>
          <a:bodyPr vert="horz" lIns="91440" tIns="45720" rIns="91440" bIns="45720" anchor="t">
            <a:normAutofit/>
          </a:bodyPr>
          <a:lstStyle>
            <a:lvl1pPr marL="365760" indent="-256032" algn="l" rtl="0" eaLnBrk="1" latinLnBrk="0" hangingPunct="1">
              <a:spcBef>
                <a:spcPts val="300"/>
              </a:spcBef>
              <a:buClr>
                <a:schemeClr val="accent3">
                  <a:lumMod val="75000"/>
                </a:schemeClr>
              </a:buClr>
              <a:buFont typeface="Georgia"/>
              <a:buChar char="•"/>
              <a:defRPr kumimoji="0" sz="20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0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indent="-255905"/>
            <a:r>
              <a:rPr lang="en-US">
                <a:solidFill>
                  <a:srgbClr val="0070C0"/>
                </a:solidFill>
              </a:rPr>
              <a:t>Alexandra Lafond</a:t>
            </a:r>
            <a:endParaRPr lang="en-US">
              <a:solidFill>
                <a:srgbClr val="0070C0"/>
              </a:solidFill>
              <a:ea typeface="Calibri"/>
              <a:cs typeface="Calibri"/>
            </a:endParaRPr>
          </a:p>
          <a:p>
            <a:pPr indent="-255905"/>
            <a:r>
              <a:rPr lang="en-US">
                <a:solidFill>
                  <a:srgbClr val="0070C0"/>
                </a:solidFill>
              </a:rPr>
              <a:t>Ellie John</a:t>
            </a:r>
            <a:endParaRPr lang="en-US">
              <a:solidFill>
                <a:srgbClr val="0070C0"/>
              </a:solidFill>
              <a:ea typeface="Calibri"/>
              <a:cs typeface="Calibri"/>
            </a:endParaRPr>
          </a:p>
          <a:p>
            <a:pPr indent="-255905"/>
            <a:r>
              <a:rPr lang="en-US">
                <a:solidFill>
                  <a:srgbClr val="0070C0"/>
                </a:solidFill>
              </a:rPr>
              <a:t>Janet Shaw</a:t>
            </a:r>
            <a:endParaRPr lang="en-US">
              <a:solidFill>
                <a:srgbClr val="0070C0"/>
              </a:solidFill>
              <a:ea typeface="Calibri"/>
              <a:cs typeface="Calibri"/>
            </a:endParaRPr>
          </a:p>
          <a:p>
            <a:pPr indent="-255905"/>
            <a:r>
              <a:rPr lang="en-US">
                <a:solidFill>
                  <a:srgbClr val="0070C0"/>
                </a:solidFill>
              </a:rPr>
              <a:t>Lea Gagne</a:t>
            </a:r>
            <a:endParaRPr lang="en-US">
              <a:solidFill>
                <a:srgbClr val="0070C0"/>
              </a:solidFill>
              <a:ea typeface="Calibri"/>
              <a:cs typeface="Calibri"/>
            </a:endParaRPr>
          </a:p>
          <a:p>
            <a:pPr indent="-255905"/>
            <a:endParaRPr lang="en-US">
              <a:ea typeface="Calibri" panose="020F0502020204030204"/>
              <a:cs typeface="Calibri" panose="020F0502020204030204"/>
            </a:endParaRPr>
          </a:p>
        </p:txBody>
      </p:sp>
      <p:sp>
        <p:nvSpPr>
          <p:cNvPr id="9" name="Title 1">
            <a:extLst>
              <a:ext uri="{FF2B5EF4-FFF2-40B4-BE49-F238E27FC236}">
                <a16:creationId xmlns:a16="http://schemas.microsoft.com/office/drawing/2014/main" id="{43CED3EE-EF4D-7AA9-5F1C-F278767F2B0C}"/>
              </a:ext>
            </a:extLst>
          </p:cNvPr>
          <p:cNvSpPr txBox="1">
            <a:spLocks/>
          </p:cNvSpPr>
          <p:nvPr/>
        </p:nvSpPr>
        <p:spPr>
          <a:xfrm>
            <a:off x="4511129" y="795229"/>
            <a:ext cx="7086797" cy="917448"/>
          </a:xfrm>
          <a:prstGeom prst="rect">
            <a:avLst/>
          </a:prstGeom>
        </p:spPr>
        <p:txBody>
          <a:bodyPr vert="horz" lIns="91440" tIns="45720" rIns="91440" bIns="45720" anchor="ctr">
            <a:normAutofit/>
          </a:bodyPr>
          <a:lstStyle>
            <a:lvl1pPr algn="l" rtl="0" eaLnBrk="1" latinLnBrk="0" hangingPunct="1">
              <a:spcBef>
                <a:spcPct val="0"/>
              </a:spcBef>
              <a:buNone/>
              <a:defRPr kumimoji="0" sz="4000" b="0" i="0" kern="1200" cap="none" baseline="0">
                <a:solidFill>
                  <a:schemeClr val="tx2"/>
                </a:solidFill>
                <a:latin typeface="+mj-lt"/>
                <a:ea typeface="+mj-ea"/>
                <a:cs typeface="+mj-cs"/>
              </a:defRPr>
            </a:lvl1pPr>
          </a:lstStyle>
          <a:p>
            <a:pPr algn="ctr"/>
            <a:r>
              <a:rPr lang="en-US" sz="4800" b="1" err="1"/>
              <a:t>Rencontrez</a:t>
            </a:r>
            <a:r>
              <a:rPr lang="en-US" sz="4800" b="1"/>
              <a:t> </a:t>
            </a:r>
            <a:r>
              <a:rPr lang="en-US" sz="4800" b="1" err="1"/>
              <a:t>l'équipe</a:t>
            </a:r>
            <a:r>
              <a:rPr lang="en-US" sz="4800" b="1"/>
              <a:t>!</a:t>
            </a:r>
          </a:p>
        </p:txBody>
      </p:sp>
      <p:sp>
        <p:nvSpPr>
          <p:cNvPr id="5" name="Content Placeholder 4">
            <a:extLst>
              <a:ext uri="{FF2B5EF4-FFF2-40B4-BE49-F238E27FC236}">
                <a16:creationId xmlns:a16="http://schemas.microsoft.com/office/drawing/2014/main" id="{B2D073A8-61A3-101D-EE5F-CFE9AF65BE6C}"/>
              </a:ext>
            </a:extLst>
          </p:cNvPr>
          <p:cNvSpPr txBox="1">
            <a:spLocks/>
          </p:cNvSpPr>
          <p:nvPr>
            <p:custDataLst>
              <p:tags r:id="rId3"/>
            </p:custDataLst>
          </p:nvPr>
        </p:nvSpPr>
        <p:spPr>
          <a:xfrm>
            <a:off x="8479109" y="2394426"/>
            <a:ext cx="2727964" cy="1685795"/>
          </a:xfrm>
          <a:prstGeom prst="rect">
            <a:avLst/>
          </a:prstGeom>
        </p:spPr>
        <p:txBody>
          <a:bodyPr vert="horz" lIns="91440" tIns="45720" rIns="91440" bIns="45720" anchor="t">
            <a:normAutofit/>
          </a:bodyPr>
          <a:lstStyle>
            <a:lvl1pPr marL="365760" indent="-256032" algn="l" rtl="0" eaLnBrk="1" latinLnBrk="0" hangingPunct="1">
              <a:spcBef>
                <a:spcPts val="300"/>
              </a:spcBef>
              <a:buClr>
                <a:schemeClr val="accent3">
                  <a:lumMod val="75000"/>
                </a:schemeClr>
              </a:buClr>
              <a:buFont typeface="Georgia"/>
              <a:buChar char="•"/>
              <a:defRPr kumimoji="0" sz="20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0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indent="-255905">
              <a:buClr>
                <a:srgbClr val="28C4CC">
                  <a:lumMod val="75000"/>
                </a:srgbClr>
              </a:buClr>
            </a:pPr>
            <a:r>
              <a:rPr lang="en-US">
                <a:solidFill>
                  <a:srgbClr val="0070C0"/>
                </a:solidFill>
              </a:rPr>
              <a:t>Louise Jasmin</a:t>
            </a:r>
            <a:endParaRPr lang="en-US">
              <a:solidFill>
                <a:srgbClr val="0070C0"/>
              </a:solidFill>
              <a:ea typeface="Calibri"/>
              <a:cs typeface="Calibri"/>
            </a:endParaRPr>
          </a:p>
          <a:p>
            <a:pPr indent="-255905">
              <a:buClr>
                <a:srgbClr val="1E9399"/>
              </a:buClr>
            </a:pPr>
            <a:r>
              <a:rPr lang="en-US">
                <a:solidFill>
                  <a:srgbClr val="0070C0"/>
                </a:solidFill>
              </a:rPr>
              <a:t>Sandra Moore</a:t>
            </a:r>
            <a:endParaRPr lang="en-US">
              <a:solidFill>
                <a:srgbClr val="0070C0"/>
              </a:solidFill>
              <a:ea typeface="Calibri"/>
              <a:cs typeface="Calibri"/>
            </a:endParaRPr>
          </a:p>
          <a:p>
            <a:pPr indent="-255905"/>
            <a:r>
              <a:rPr lang="en-US">
                <a:solidFill>
                  <a:srgbClr val="0070C0"/>
                </a:solidFill>
              </a:rPr>
              <a:t>Valerie </a:t>
            </a:r>
            <a:r>
              <a:rPr lang="en-US" err="1">
                <a:solidFill>
                  <a:srgbClr val="0070C0"/>
                </a:solidFill>
              </a:rPr>
              <a:t>Yersh</a:t>
            </a:r>
            <a:endParaRPr lang="en-US" err="1">
              <a:solidFill>
                <a:srgbClr val="0070C0"/>
              </a:solidFill>
              <a:ea typeface="Calibri"/>
              <a:cs typeface="Calibri"/>
            </a:endParaRPr>
          </a:p>
        </p:txBody>
      </p:sp>
      <p:pic>
        <p:nvPicPr>
          <p:cNvPr id="11" name="Picture 10" descr="A logo with blue and green dots&#10;&#10;Description automatically generated">
            <a:extLst>
              <a:ext uri="{FF2B5EF4-FFF2-40B4-BE49-F238E27FC236}">
                <a16:creationId xmlns:a16="http://schemas.microsoft.com/office/drawing/2014/main" id="{DA53FAAF-98B7-C6F7-9F94-A1D24D03086B}"/>
              </a:ext>
            </a:extLst>
          </p:cNvPr>
          <p:cNvPicPr>
            <a:picLocks noChangeAspect="1"/>
          </p:cNvPicPr>
          <p:nvPr/>
        </p:nvPicPr>
        <p:blipFill>
          <a:blip r:embed="rId7"/>
          <a:stretch>
            <a:fillRect/>
          </a:stretch>
        </p:blipFill>
        <p:spPr>
          <a:xfrm>
            <a:off x="-680" y="17916"/>
            <a:ext cx="5594815" cy="1006304"/>
          </a:xfrm>
          <a:prstGeom prst="rect">
            <a:avLst/>
          </a:prstGeom>
          <a:ln>
            <a:noFill/>
          </a:ln>
        </p:spPr>
      </p:pic>
    </p:spTree>
    <p:extLst>
      <p:ext uri="{BB962C8B-B14F-4D97-AF65-F5344CB8AC3E}">
        <p14:creationId xmlns:p14="http://schemas.microsoft.com/office/powerpoint/2010/main" val="90389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1F531B-52F7-AED8-9E9E-B2B363963C38}"/>
              </a:ext>
            </a:extLst>
          </p:cNvPr>
          <p:cNvSpPr txBox="1"/>
          <p:nvPr/>
        </p:nvSpPr>
        <p:spPr>
          <a:xfrm>
            <a:off x="609600" y="1554921"/>
            <a:ext cx="10972800" cy="1066800"/>
          </a:xfrm>
          <a:prstGeom prst="rect">
            <a:avLst/>
          </a:prstGeom>
        </p:spPr>
        <p:txBody>
          <a:bodyPr vert="horz" rtlCol="0" anchor="ctr">
            <a:normAutofit/>
          </a:bodyPr>
          <a:lstStyle/>
          <a:p>
            <a:pPr>
              <a:spcBef>
                <a:spcPct val="0"/>
              </a:spcBef>
              <a:spcAft>
                <a:spcPts val="600"/>
              </a:spcAft>
            </a:pPr>
            <a:r>
              <a:rPr kumimoji="0" lang="en-US" sz="4000" kern="1200">
                <a:solidFill>
                  <a:schemeClr val="tx2"/>
                </a:solidFill>
                <a:latin typeface="+mj-lt"/>
                <a:ea typeface="+mj-ea"/>
                <a:cs typeface="+mj-cs"/>
              </a:rPr>
              <a:t>Find us on the GC Network!</a:t>
            </a:r>
          </a:p>
        </p:txBody>
      </p:sp>
      <p:sp>
        <p:nvSpPr>
          <p:cNvPr id="10" name="TextBox 9">
            <a:extLst>
              <a:ext uri="{FF2B5EF4-FFF2-40B4-BE49-F238E27FC236}">
                <a16:creationId xmlns:a16="http://schemas.microsoft.com/office/drawing/2014/main" id="{D5BDF353-7F4D-352E-77FE-D92D2BFFA970}"/>
              </a:ext>
            </a:extLst>
          </p:cNvPr>
          <p:cNvSpPr txBox="1"/>
          <p:nvPr/>
        </p:nvSpPr>
        <p:spPr>
          <a:xfrm>
            <a:off x="611432" y="2838449"/>
            <a:ext cx="5384800" cy="3148477"/>
          </a:xfrm>
          <a:prstGeom prst="rect">
            <a:avLst/>
          </a:prstGeom>
        </p:spPr>
        <p:txBody>
          <a:bodyPr vert="horz" lIns="91440" tIns="45720" rIns="91440" bIns="45720" anchor="t">
            <a:normAutofit/>
          </a:bodyPr>
          <a:lstStyle/>
          <a:p>
            <a:pPr marL="109220" fontAlgn="base">
              <a:spcBef>
                <a:spcPts val="300"/>
              </a:spcBef>
              <a:buClr>
                <a:schemeClr val="accent3">
                  <a:lumMod val="75000"/>
                </a:schemeClr>
              </a:buClr>
            </a:pPr>
            <a:r>
              <a:rPr lang="en-US" sz="2200" u="sng">
                <a:solidFill>
                  <a:srgbClr val="C98F06"/>
                </a:solidFill>
                <a:effectLst/>
                <a:latin typeface="inherit"/>
                <a:hlinkClick r:id="rId2">
                  <a:extLst>
                    <a:ext uri="{A12FA001-AC4F-418D-AE19-62706E023703}">
                      <ahyp:hlinkClr xmlns:ahyp="http://schemas.microsoft.com/office/drawing/2018/hyperlinkcolor" val="tx"/>
                    </a:ext>
                  </a:extLst>
                </a:hlinkClick>
              </a:rPr>
              <a:t>GCCollab - Government of Canada</a:t>
            </a:r>
            <a:br>
              <a:rPr lang="en-US" sz="2200" u="sng">
                <a:effectLst/>
                <a:latin typeface="inherit"/>
                <a:hlinkClick r:id="rId2">
                  <a:extLst>
                    <a:ext uri="{A12FA001-AC4F-418D-AE19-62706E023703}">
                      <ahyp:hlinkClr xmlns:ahyp="http://schemas.microsoft.com/office/drawing/2018/hyperlinkcolor" val="tx"/>
                    </a:ext>
                  </a:extLst>
                </a:hlinkClick>
              </a:rPr>
            </a:br>
            <a:r>
              <a:rPr lang="en-US" sz="2200" u="sng">
                <a:solidFill>
                  <a:srgbClr val="C98F06"/>
                </a:solidFill>
                <a:effectLst/>
                <a:latin typeface="inherit"/>
                <a:hlinkClick r:id="rId2">
                  <a:extLst>
                    <a:ext uri="{A12FA001-AC4F-418D-AE19-62706E023703}">
                      <ahyp:hlinkClr xmlns:ahyp="http://schemas.microsoft.com/office/drawing/2018/hyperlinkcolor" val="tx"/>
                    </a:ext>
                  </a:extLst>
                </a:hlinkClick>
              </a:rPr>
              <a:t>Organizational Culture and Change </a:t>
            </a:r>
            <a:br>
              <a:rPr lang="en-US" sz="2400" u="sng">
                <a:effectLst/>
                <a:latin typeface="inherit"/>
                <a:hlinkClick r:id="rId2">
                  <a:extLst>
                    <a:ext uri="{A12FA001-AC4F-418D-AE19-62706E023703}">
                      <ahyp:hlinkClr xmlns:ahyp="http://schemas.microsoft.com/office/drawing/2018/hyperlinkcolor" val="tx"/>
                    </a:ext>
                  </a:extLst>
                </a:hlinkClick>
              </a:rPr>
            </a:br>
            <a:endParaRPr lang="en-US" sz="2600" u="sng">
              <a:solidFill>
                <a:schemeClr val="tx2"/>
              </a:solidFill>
              <a:effectLst/>
              <a:latin typeface="inherit"/>
              <a:hlinkClick r:id="rId2">
                <a:extLst>
                  <a:ext uri="{A12FA001-AC4F-418D-AE19-62706E023703}">
                    <ahyp:hlinkClr xmlns:ahyp="http://schemas.microsoft.com/office/drawing/2018/hyperlinkcolor" val="tx"/>
                  </a:ext>
                </a:extLst>
              </a:hlinkClick>
            </a:endParaRPr>
          </a:p>
          <a:p>
            <a:pPr marL="109220">
              <a:spcBef>
                <a:spcPts val="300"/>
              </a:spcBef>
            </a:pPr>
            <a:r>
              <a:rPr lang="en-US" sz="2200">
                <a:solidFill>
                  <a:srgbClr val="000000"/>
                </a:solidFill>
                <a:latin typeface="Calibri"/>
                <a:ea typeface="Calibri"/>
                <a:cs typeface="Calibri"/>
                <a:hlinkClick r:id="rId3"/>
              </a:rPr>
              <a:t>GCXchange</a:t>
            </a:r>
            <a:endParaRPr lang="en-US" sz="2200">
              <a:solidFill>
                <a:srgbClr val="000000"/>
              </a:solidFill>
              <a:latin typeface="Calibri"/>
              <a:ea typeface="Calibri"/>
              <a:cs typeface="Calibri"/>
            </a:endParaRPr>
          </a:p>
          <a:p>
            <a:pPr marL="109220">
              <a:spcBef>
                <a:spcPts val="300"/>
              </a:spcBef>
            </a:pPr>
            <a:r>
              <a:rPr lang="en-US" sz="2200">
                <a:solidFill>
                  <a:srgbClr val="000000"/>
                </a:solidFill>
                <a:latin typeface="Calibri"/>
                <a:ea typeface="Calibri"/>
                <a:cs typeface="Calibri"/>
                <a:hlinkClick r:id="rId3"/>
              </a:rPr>
              <a:t>A Mindful Change Leadership - Leadership de changement en pleine-conscience - Home / Accueil (sharepoint.com)</a:t>
            </a:r>
            <a:endParaRPr lang="en-US" sz="2200">
              <a:solidFill>
                <a:srgbClr val="000000"/>
              </a:solidFill>
              <a:latin typeface="Segoe UI"/>
              <a:cs typeface="Segoe UI"/>
            </a:endParaRPr>
          </a:p>
          <a:p>
            <a:pPr marL="109220">
              <a:spcBef>
                <a:spcPts val="300"/>
              </a:spcBef>
            </a:pPr>
            <a:endParaRPr lang="fr-CA">
              <a:solidFill>
                <a:schemeClr val="accent2">
                  <a:lumMod val="50000"/>
                </a:schemeClr>
              </a:solidFill>
            </a:endParaRPr>
          </a:p>
        </p:txBody>
      </p:sp>
      <p:pic>
        <p:nvPicPr>
          <p:cNvPr id="12" name="Picture 11" descr="A person holding a magnifying glass&#10;&#10;Description automatically generated">
            <a:extLst>
              <a:ext uri="{FF2B5EF4-FFF2-40B4-BE49-F238E27FC236}">
                <a16:creationId xmlns:a16="http://schemas.microsoft.com/office/drawing/2014/main" id="{666A0585-52CD-A8F9-7DB6-6524F329BC3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31699" y="-643006"/>
            <a:ext cx="4234542" cy="4403875"/>
          </a:xfrm>
          <a:prstGeom prst="rect">
            <a:avLst/>
          </a:prstGeom>
        </p:spPr>
      </p:pic>
      <p:sp>
        <p:nvSpPr>
          <p:cNvPr id="7" name="TextBox 6">
            <a:extLst>
              <a:ext uri="{FF2B5EF4-FFF2-40B4-BE49-F238E27FC236}">
                <a16:creationId xmlns:a16="http://schemas.microsoft.com/office/drawing/2014/main" id="{3F7C547C-7BDD-DE22-3BA1-EFD3B1AF3835}"/>
              </a:ext>
            </a:extLst>
          </p:cNvPr>
          <p:cNvSpPr txBox="1"/>
          <p:nvPr/>
        </p:nvSpPr>
        <p:spPr>
          <a:xfrm>
            <a:off x="7668381" y="3761618"/>
            <a:ext cx="400110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000" u="sng" strike="sngStrike">
                <a:solidFill>
                  <a:srgbClr val="0070C0"/>
                </a:solidFill>
                <a:latin typeface="Calibri Light"/>
                <a:cs typeface="Segoe UI"/>
                <a:hlinkClick r:id="rId5">
                  <a:extLst>
                    <a:ext uri="{A12FA001-AC4F-418D-AE19-62706E023703}">
                      <ahyp:hlinkClr xmlns:ahyp="http://schemas.microsoft.com/office/drawing/2018/hyperlinkcolor" val="tx"/>
                    </a:ext>
                  </a:extLst>
                </a:hlinkClick>
              </a:rPr>
              <a:t>GCConnex - Change Management to Mindful Change Leadership </a:t>
            </a:r>
            <a:r>
              <a:rPr lang="en-US" sz="2000" strike="sngStrike">
                <a:solidFill>
                  <a:srgbClr val="0070C0"/>
                </a:solidFill>
                <a:latin typeface="Calibri Light"/>
                <a:cs typeface="Segoe UI"/>
                <a:hlinkClick r:id="rId5">
                  <a:extLst>
                    <a:ext uri="{A12FA001-AC4F-418D-AE19-62706E023703}">
                      <ahyp:hlinkClr xmlns:ahyp="http://schemas.microsoft.com/office/drawing/2018/hyperlinkcolor" val="tx"/>
                    </a:ext>
                  </a:extLst>
                </a:hlinkClick>
              </a:rPr>
              <a:t>​</a:t>
            </a:r>
            <a:endParaRPr lang="en-US" sz="2000" strike="sngStrike">
              <a:solidFill>
                <a:srgbClr val="0070C0"/>
              </a:solidFill>
              <a:cs typeface="Calibri"/>
              <a:hlinkClick r:id="" action="ppaction://noaction">
                <a:extLst>
                  <a:ext uri="{A12FA001-AC4F-418D-AE19-62706E023703}">
                    <ahyp:hlinkClr xmlns:ahyp="http://schemas.microsoft.com/office/drawing/2018/hyperlinkcolor" val="tx"/>
                  </a:ext>
                </a:extLst>
              </a:hlinkClick>
            </a:endParaRPr>
          </a:p>
          <a:p>
            <a:pPr algn="ctr"/>
            <a:r>
              <a:rPr lang="fr-CA" sz="2000">
                <a:solidFill>
                  <a:srgbClr val="002060"/>
                </a:solidFill>
                <a:latin typeface="Calibri Light"/>
                <a:ea typeface="Calibri"/>
                <a:cs typeface="Segoe UI"/>
              </a:rPr>
              <a:t>(</a:t>
            </a:r>
            <a:r>
              <a:rPr lang="fr-CA" sz="2000" err="1">
                <a:solidFill>
                  <a:srgbClr val="002060"/>
                </a:solidFill>
                <a:latin typeface="Calibri Light"/>
                <a:ea typeface="Calibri"/>
                <a:cs typeface="Segoe UI"/>
              </a:rPr>
              <a:t>platform's</a:t>
            </a:r>
            <a:r>
              <a:rPr lang="fr-CA" sz="2000">
                <a:solidFill>
                  <a:srgbClr val="002060"/>
                </a:solidFill>
                <a:latin typeface="Calibri Light"/>
                <a:ea typeface="Calibri"/>
                <a:cs typeface="Segoe UI"/>
              </a:rPr>
              <a:t> </a:t>
            </a:r>
            <a:r>
              <a:rPr lang="fr-CA" sz="2000" err="1">
                <a:solidFill>
                  <a:srgbClr val="002060"/>
                </a:solidFill>
                <a:latin typeface="Calibri Light"/>
                <a:ea typeface="Calibri"/>
                <a:cs typeface="Segoe UI"/>
              </a:rPr>
              <a:t>unsetting</a:t>
            </a:r>
            <a:r>
              <a:rPr lang="fr-CA" sz="2000">
                <a:solidFill>
                  <a:srgbClr val="002060"/>
                </a:solidFill>
                <a:latin typeface="Calibri Light"/>
                <a:ea typeface="Calibri"/>
                <a:cs typeface="Segoe UI"/>
              </a:rPr>
              <a:t>)</a:t>
            </a:r>
            <a:endParaRPr lang="en-US" sz="2000">
              <a:solidFill>
                <a:srgbClr val="002060"/>
              </a:solidFill>
              <a:latin typeface="Calibri Light"/>
              <a:ea typeface="Calibri"/>
              <a:cs typeface="Calibri"/>
            </a:endParaRPr>
          </a:p>
        </p:txBody>
      </p:sp>
      <p:pic>
        <p:nvPicPr>
          <p:cNvPr id="3" name="Picture 2" descr="A logo with blue and green dots&#10;&#10;Description automatically generated">
            <a:extLst>
              <a:ext uri="{FF2B5EF4-FFF2-40B4-BE49-F238E27FC236}">
                <a16:creationId xmlns:a16="http://schemas.microsoft.com/office/drawing/2014/main" id="{DAC0BDBC-CCF6-2E2C-78C0-B812F85E6CBA}"/>
              </a:ext>
            </a:extLst>
          </p:cNvPr>
          <p:cNvPicPr>
            <a:picLocks noChangeAspect="1"/>
          </p:cNvPicPr>
          <p:nvPr/>
        </p:nvPicPr>
        <p:blipFill>
          <a:blip r:embed="rId6"/>
          <a:stretch>
            <a:fillRect/>
          </a:stretch>
        </p:blipFill>
        <p:spPr>
          <a:xfrm>
            <a:off x="3083" y="4275"/>
            <a:ext cx="6255019" cy="1179593"/>
          </a:xfrm>
          <a:prstGeom prst="rect">
            <a:avLst/>
          </a:prstGeom>
          <a:ln>
            <a:noFill/>
          </a:ln>
        </p:spPr>
      </p:pic>
    </p:spTree>
    <p:extLst>
      <p:ext uri="{BB962C8B-B14F-4D97-AF65-F5344CB8AC3E}">
        <p14:creationId xmlns:p14="http://schemas.microsoft.com/office/powerpoint/2010/main" val="209058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1F531B-52F7-AED8-9E9E-B2B363963C38}"/>
              </a:ext>
            </a:extLst>
          </p:cNvPr>
          <p:cNvSpPr txBox="1"/>
          <p:nvPr/>
        </p:nvSpPr>
        <p:spPr>
          <a:xfrm>
            <a:off x="455237" y="1942475"/>
            <a:ext cx="10972800" cy="1066800"/>
          </a:xfrm>
          <a:prstGeom prst="rect">
            <a:avLst/>
          </a:prstGeom>
        </p:spPr>
        <p:txBody>
          <a:bodyPr vert="horz" lIns="91440" tIns="45720" rIns="91440" bIns="45720" rtlCol="0" anchor="ctr">
            <a:normAutofit fontScale="85000" lnSpcReduction="20000"/>
          </a:bodyPr>
          <a:lstStyle/>
          <a:p>
            <a:pPr>
              <a:spcBef>
                <a:spcPct val="0"/>
              </a:spcBef>
              <a:spcAft>
                <a:spcPts val="600"/>
              </a:spcAft>
            </a:pPr>
            <a:r>
              <a:rPr lang="en-US" sz="4000" b="1" err="1">
                <a:solidFill>
                  <a:schemeClr val="tx2"/>
                </a:solidFill>
                <a:latin typeface="+mj-lt"/>
                <a:ea typeface="+mj-ea"/>
                <a:cs typeface="+mj-cs"/>
              </a:rPr>
              <a:t>Trouvez</a:t>
            </a:r>
            <a:r>
              <a:rPr lang="en-US" sz="4000" b="1">
                <a:solidFill>
                  <a:schemeClr val="tx2"/>
                </a:solidFill>
                <a:latin typeface="+mj-lt"/>
                <a:ea typeface="+mj-ea"/>
                <a:cs typeface="+mj-cs"/>
              </a:rPr>
              <a:t>-nous sur les </a:t>
            </a:r>
            <a:r>
              <a:rPr lang="en-US" sz="4000" b="1" err="1">
                <a:solidFill>
                  <a:schemeClr val="tx2"/>
                </a:solidFill>
                <a:latin typeface="+mj-lt"/>
                <a:ea typeface="+mj-ea"/>
                <a:cs typeface="+mj-cs"/>
              </a:rPr>
              <a:t>différentes</a:t>
            </a:r>
            <a:r>
              <a:rPr lang="en-US" sz="4000" b="1">
                <a:solidFill>
                  <a:schemeClr val="tx2"/>
                </a:solidFill>
                <a:latin typeface="+mj-lt"/>
                <a:ea typeface="+mj-ea"/>
                <a:cs typeface="+mj-cs"/>
              </a:rPr>
              <a:t> </a:t>
            </a:r>
            <a:endParaRPr lang="en-US" sz="4000" b="1">
              <a:solidFill>
                <a:schemeClr val="tx2"/>
              </a:solidFill>
              <a:latin typeface="+mj-lt"/>
              <a:ea typeface="Calibri Light"/>
              <a:cs typeface="Calibri Light"/>
            </a:endParaRPr>
          </a:p>
          <a:p>
            <a:pPr>
              <a:spcBef>
                <a:spcPct val="0"/>
              </a:spcBef>
              <a:spcAft>
                <a:spcPts val="600"/>
              </a:spcAft>
            </a:pPr>
            <a:r>
              <a:rPr lang="en-US" sz="4000" b="1" err="1">
                <a:solidFill>
                  <a:schemeClr val="tx2"/>
                </a:solidFill>
                <a:latin typeface="+mj-lt"/>
                <a:ea typeface="+mj-ea"/>
                <a:cs typeface="+mj-cs"/>
              </a:rPr>
              <a:t>plateformes</a:t>
            </a:r>
            <a:r>
              <a:rPr lang="en-US" sz="4000" b="1">
                <a:solidFill>
                  <a:schemeClr val="tx2"/>
                </a:solidFill>
                <a:latin typeface="+mj-lt"/>
                <a:ea typeface="+mj-ea"/>
                <a:cs typeface="+mj-cs"/>
              </a:rPr>
              <a:t> </a:t>
            </a:r>
            <a:r>
              <a:rPr lang="en-US" sz="4000" b="1" err="1">
                <a:solidFill>
                  <a:schemeClr val="tx2"/>
                </a:solidFill>
                <a:latin typeface="+mj-lt"/>
                <a:ea typeface="+mj-ea"/>
                <a:cs typeface="+mj-cs"/>
              </a:rPr>
              <a:t>OutilsGC</a:t>
            </a:r>
            <a:r>
              <a:rPr lang="en-US" sz="4000" b="1">
                <a:solidFill>
                  <a:schemeClr val="tx2"/>
                </a:solidFill>
                <a:latin typeface="+mj-lt"/>
                <a:ea typeface="+mj-ea"/>
                <a:cs typeface="+mj-cs"/>
              </a:rPr>
              <a:t>!</a:t>
            </a:r>
            <a:endParaRPr lang="en-US" b="1">
              <a:solidFill>
                <a:schemeClr val="tx2"/>
              </a:solidFill>
              <a:ea typeface="Calibri"/>
              <a:cs typeface="Calibri"/>
            </a:endParaRPr>
          </a:p>
        </p:txBody>
      </p:sp>
      <p:sp>
        <p:nvSpPr>
          <p:cNvPr id="10" name="TextBox 9">
            <a:extLst>
              <a:ext uri="{FF2B5EF4-FFF2-40B4-BE49-F238E27FC236}">
                <a16:creationId xmlns:a16="http://schemas.microsoft.com/office/drawing/2014/main" id="{D5BDF353-7F4D-352E-77FE-D92D2BFFA970}"/>
              </a:ext>
            </a:extLst>
          </p:cNvPr>
          <p:cNvSpPr txBox="1"/>
          <p:nvPr/>
        </p:nvSpPr>
        <p:spPr>
          <a:xfrm>
            <a:off x="561907" y="3051100"/>
            <a:ext cx="5101771" cy="1390690"/>
          </a:xfrm>
          <a:prstGeom prst="rect">
            <a:avLst/>
          </a:prstGeom>
        </p:spPr>
        <p:txBody>
          <a:bodyPr vert="horz" lIns="91440" tIns="45720" rIns="91440" bIns="45720" anchor="t">
            <a:normAutofit/>
          </a:bodyPr>
          <a:lstStyle/>
          <a:p>
            <a:pPr marL="109220" fontAlgn="base">
              <a:spcBef>
                <a:spcPts val="300"/>
              </a:spcBef>
              <a:buClr>
                <a:schemeClr val="accent3">
                  <a:lumMod val="75000"/>
                </a:schemeClr>
              </a:buClr>
            </a:pPr>
            <a:endParaRPr lang="en-US" u="sng">
              <a:solidFill>
                <a:srgbClr val="FFC000"/>
              </a:solidFill>
              <a:effectLst/>
              <a:latin typeface="inherit"/>
              <a:hlinkClick r:id="rId3" invalidUrl="http://">
                <a:extLst>
                  <a:ext uri="{A12FA001-AC4F-418D-AE19-62706E023703}">
                    <ahyp:hlinkClr xmlns:ahyp="http://schemas.microsoft.com/office/drawing/2018/hyperlinkcolor" val="tx"/>
                  </a:ext>
                </a:extLst>
              </a:hlinkClick>
            </a:endParaRPr>
          </a:p>
          <a:p>
            <a:pPr marL="109220" fontAlgn="base">
              <a:spcBef>
                <a:spcPts val="300"/>
              </a:spcBef>
              <a:buClr>
                <a:schemeClr val="accent3">
                  <a:lumMod val="75000"/>
                </a:schemeClr>
              </a:buClr>
            </a:pPr>
            <a:r>
              <a:rPr lang="en-US" u="sng">
                <a:solidFill>
                  <a:srgbClr val="FFC000"/>
                </a:solidFill>
                <a:effectLst/>
                <a:latin typeface="inherit"/>
                <a:hlinkClick r:id="rId4">
                  <a:extLst>
                    <a:ext uri="{A12FA001-AC4F-418D-AE19-62706E023703}">
                      <ahyp:hlinkClr xmlns:ahyp="http://schemas.microsoft.com/office/drawing/2018/hyperlinkcolor" val="tx"/>
                    </a:ext>
                  </a:extLst>
                </a:hlinkClick>
              </a:rPr>
              <a:t>Culture et </a:t>
            </a:r>
            <a:r>
              <a:rPr lang="en-US" u="sng">
                <a:solidFill>
                  <a:srgbClr val="FFC000"/>
                </a:solidFill>
                <a:latin typeface="inherit"/>
                <a:hlinkClick r:id="rId4">
                  <a:extLst>
                    <a:ext uri="{A12FA001-AC4F-418D-AE19-62706E023703}">
                      <ahyp:hlinkClr xmlns:ahyp="http://schemas.microsoft.com/office/drawing/2018/hyperlinkcolor" val="tx"/>
                    </a:ext>
                  </a:extLst>
                </a:hlinkClick>
              </a:rPr>
              <a:t>changements</a:t>
            </a:r>
            <a:r>
              <a:rPr lang="en-US" u="sng">
                <a:solidFill>
                  <a:srgbClr val="FFC000"/>
                </a:solidFill>
                <a:effectLst/>
                <a:latin typeface="inherit"/>
                <a:hlinkClick r:id="rId4">
                  <a:extLst>
                    <a:ext uri="{A12FA001-AC4F-418D-AE19-62706E023703}">
                      <ahyp:hlinkClr xmlns:ahyp="http://schemas.microsoft.com/office/drawing/2018/hyperlinkcolor" val="tx"/>
                    </a:ext>
                  </a:extLst>
                </a:hlinkClick>
              </a:rPr>
              <a:t> organisationnels </a:t>
            </a:r>
            <a:br>
              <a:rPr lang="en-US" u="sng">
                <a:solidFill>
                  <a:srgbClr val="FFC000"/>
                </a:solidFill>
                <a:effectLst/>
                <a:latin typeface="inherit"/>
                <a:hlinkClick r:id="rId4">
                  <a:extLst>
                    <a:ext uri="{A12FA001-AC4F-418D-AE19-62706E023703}">
                      <ahyp:hlinkClr xmlns:ahyp="http://schemas.microsoft.com/office/drawing/2018/hyperlinkcolor" val="tx"/>
                    </a:ext>
                  </a:extLst>
                </a:hlinkClick>
              </a:rPr>
            </a:br>
            <a:r>
              <a:rPr lang="en-US" u="sng">
                <a:solidFill>
                  <a:srgbClr val="FFC000"/>
                </a:solidFill>
                <a:effectLst/>
                <a:latin typeface="inherit"/>
                <a:hlinkClick r:id="rId4">
                  <a:extLst>
                    <a:ext uri="{A12FA001-AC4F-418D-AE19-62706E023703}">
                      <ahyp:hlinkClr xmlns:ahyp="http://schemas.microsoft.com/office/drawing/2018/hyperlinkcolor" val="tx"/>
                    </a:ext>
                  </a:extLst>
                </a:hlinkClick>
              </a:rPr>
              <a:t>au sein du gouvernement du Canada (CdP GC RICO)</a:t>
            </a:r>
            <a:endParaRPr lang="en-US">
              <a:solidFill>
                <a:srgbClr val="FFC000"/>
              </a:solidFill>
              <a:effectLst/>
              <a:latin typeface="inherit"/>
            </a:endParaRPr>
          </a:p>
        </p:txBody>
      </p:sp>
      <p:graphicFrame>
        <p:nvGraphicFramePr>
          <p:cNvPr id="2" name="Table 1">
            <a:extLst>
              <a:ext uri="{FF2B5EF4-FFF2-40B4-BE49-F238E27FC236}">
                <a16:creationId xmlns:a16="http://schemas.microsoft.com/office/drawing/2014/main" id="{BA935018-D69B-9BF2-C559-431345209373}"/>
              </a:ext>
            </a:extLst>
          </p:cNvPr>
          <p:cNvGraphicFramePr>
            <a:graphicFrameLocks noGrp="1"/>
          </p:cNvGraphicFramePr>
          <p:nvPr>
            <p:extLst>
              <p:ext uri="{D42A27DB-BD31-4B8C-83A1-F6EECF244321}">
                <p14:modId xmlns:p14="http://schemas.microsoft.com/office/powerpoint/2010/main" val="819388930"/>
              </p:ext>
            </p:extLst>
          </p:nvPr>
        </p:nvGraphicFramePr>
        <p:xfrm>
          <a:off x="6483275" y="3283802"/>
          <a:ext cx="5232971" cy="2010888"/>
        </p:xfrm>
        <a:graphic>
          <a:graphicData uri="http://schemas.openxmlformats.org/drawingml/2006/table">
            <a:tbl>
              <a:tblPr firstRow="1" firstCol="1" bandRow="1"/>
              <a:tblGrid>
                <a:gridCol w="5232971">
                  <a:extLst>
                    <a:ext uri="{9D8B030D-6E8A-4147-A177-3AD203B41FA5}">
                      <a16:colId xmlns:a16="http://schemas.microsoft.com/office/drawing/2014/main" val="1336739130"/>
                    </a:ext>
                  </a:extLst>
                </a:gridCol>
              </a:tblGrid>
              <a:tr h="1705057">
                <a:tc>
                  <a:txBody>
                    <a:bodyPr/>
                    <a:lstStyle/>
                    <a:p>
                      <a:pPr algn="ctr" fontAlgn="base">
                        <a:spcAft>
                          <a:spcPts val="415"/>
                        </a:spcAft>
                      </a:pPr>
                      <a:endParaRPr lang="en-CA" sz="1800">
                        <a:solidFill>
                          <a:srgbClr val="0070C0"/>
                        </a:solidFill>
                        <a:effectLst/>
                        <a:latin typeface="Calibri" panose="020F0502020204030204" pitchFamily="34" charset="0"/>
                        <a:ea typeface="Calibri" panose="020F0502020204030204" pitchFamily="34" charset="0"/>
                      </a:endParaRPr>
                    </a:p>
                    <a:p>
                      <a:pPr algn="ctr" fontAlgn="base"/>
                      <a:r>
                        <a:rPr lang="fr-CA" sz="1800">
                          <a:solidFill>
                            <a:srgbClr val="0070C0"/>
                          </a:solidFill>
                          <a:effectLst/>
                          <a:latin typeface="inherit"/>
                          <a:ea typeface="Calibri" panose="020F0502020204030204" pitchFamily="34" charset="0"/>
                        </a:rPr>
                        <a:t>   </a:t>
                      </a:r>
                    </a:p>
                    <a:p>
                      <a:pPr algn="ctr" fontAlgn="base"/>
                      <a:r>
                        <a:rPr lang="fr-CA" sz="1800" u="sng" strike="sngStrike">
                          <a:solidFill>
                            <a:srgbClr val="0070C0"/>
                          </a:solidFill>
                          <a:effectLst/>
                          <a:latin typeface="inherit"/>
                          <a:ea typeface="Calibri"/>
                          <a:hlinkClick r:id="rId5">
                            <a:extLst>
                              <a:ext uri="{A12FA001-AC4F-418D-AE19-62706E023703}">
                                <ahyp:hlinkClr xmlns:ahyp="http://schemas.microsoft.com/office/drawing/2018/hyperlinkcolor" val="tx"/>
                              </a:ext>
                            </a:extLst>
                          </a:hlinkClick>
                        </a:rPr>
                        <a:t>Gestion du changement à Leadership de la pleine conscience du changement</a:t>
                      </a:r>
                      <a:r>
                        <a:rPr lang="fr-CA" sz="1800">
                          <a:solidFill>
                            <a:srgbClr val="0070C0"/>
                          </a:solidFill>
                          <a:effectLst/>
                          <a:latin typeface="inherit"/>
                          <a:ea typeface="Calibri"/>
                        </a:rPr>
                        <a:t> </a:t>
                      </a:r>
                      <a:r>
                        <a:rPr lang="fr-CA" sz="1800">
                          <a:solidFill>
                            <a:srgbClr val="0070C0"/>
                          </a:solidFill>
                          <a:effectLst/>
                          <a:latin typeface="Times New Roman"/>
                          <a:ea typeface="Calibri"/>
                        </a:rPr>
                        <a:t>  </a:t>
                      </a:r>
                    </a:p>
                    <a:p>
                      <a:pPr algn="ctr" fontAlgn="base"/>
                      <a:r>
                        <a:rPr kumimoji="0" lang="fr-CA" sz="1800" u="none" kern="1200">
                          <a:solidFill>
                            <a:srgbClr val="0070C0"/>
                          </a:solidFill>
                          <a:effectLst/>
                          <a:latin typeface="inherit"/>
                          <a:ea typeface="Calibri"/>
                          <a:cs typeface="+mn-cs"/>
                        </a:rPr>
                        <a:t>(</a:t>
                      </a:r>
                      <a:r>
                        <a:rPr kumimoji="0" lang="fr-FR" sz="1800" u="none" kern="1200">
                          <a:solidFill>
                            <a:srgbClr val="0070C0"/>
                          </a:solidFill>
                          <a:effectLst/>
                          <a:latin typeface="inherit"/>
                          <a:cs typeface="+mn-cs"/>
                        </a:rPr>
                        <a:t>Le programme est en train d'être mis hors service)</a:t>
                      </a:r>
                      <a:endParaRPr lang="en-CA" sz="1800">
                        <a:solidFill>
                          <a:srgbClr val="0070C0"/>
                        </a:solidFill>
                        <a:effectLst/>
                        <a:latin typeface="Calibri"/>
                        <a:ea typeface="Calibri"/>
                      </a:endParaRPr>
                    </a:p>
                  </a:txBody>
                  <a:tcPr marL="0" marR="0" marT="0" marB="0">
                    <a:lnL>
                      <a:noFill/>
                    </a:lnL>
                    <a:lnR>
                      <a:noFill/>
                    </a:lnR>
                    <a:lnT>
                      <a:noFill/>
                    </a:lnT>
                    <a:lnB>
                      <a:noFill/>
                    </a:lnB>
                  </a:tcPr>
                </a:tc>
                <a:extLst>
                  <a:ext uri="{0D108BD9-81ED-4DB2-BD59-A6C34878D82A}">
                    <a16:rowId xmlns:a16="http://schemas.microsoft.com/office/drawing/2014/main" val="3693656547"/>
                  </a:ext>
                </a:extLst>
              </a:tr>
              <a:tr h="305831">
                <a:tc>
                  <a:txBody>
                    <a:bodyPr/>
                    <a:lstStyle/>
                    <a:p>
                      <a:pPr algn="ctr" fontAlgn="base">
                        <a:spcAft>
                          <a:spcPts val="415"/>
                        </a:spcAft>
                      </a:pPr>
                      <a:endParaRPr lang="en-CA" sz="1800">
                        <a:solidFill>
                          <a:srgbClr val="0070C0"/>
                        </a:solidFill>
                        <a:effectLst/>
                        <a:latin typeface="Calibri"/>
                        <a:ea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144059777"/>
                  </a:ext>
                </a:extLst>
              </a:tr>
            </a:tbl>
          </a:graphicData>
        </a:graphic>
      </p:graphicFrame>
      <p:sp>
        <p:nvSpPr>
          <p:cNvPr id="3" name="TextBox 2">
            <a:extLst>
              <a:ext uri="{FF2B5EF4-FFF2-40B4-BE49-F238E27FC236}">
                <a16:creationId xmlns:a16="http://schemas.microsoft.com/office/drawing/2014/main" id="{D26EB31E-F0A4-47ED-35A6-295A8CB84F88}"/>
              </a:ext>
            </a:extLst>
          </p:cNvPr>
          <p:cNvSpPr txBox="1"/>
          <p:nvPr/>
        </p:nvSpPr>
        <p:spPr>
          <a:xfrm>
            <a:off x="561907" y="4441235"/>
            <a:ext cx="5384800" cy="1532204"/>
          </a:xfrm>
          <a:prstGeom prst="rect">
            <a:avLst/>
          </a:prstGeom>
        </p:spPr>
        <p:txBody>
          <a:bodyPr vert="horz">
            <a:normAutofit/>
          </a:bodyPr>
          <a:lstStyle/>
          <a:p>
            <a:pPr marL="109728" fontAlgn="base">
              <a:spcBef>
                <a:spcPts val="300"/>
              </a:spcBef>
              <a:buClr>
                <a:schemeClr val="accent3">
                  <a:lumMod val="75000"/>
                </a:schemeClr>
              </a:buClr>
            </a:pPr>
            <a:r>
              <a:rPr lang="en-US" err="1">
                <a:hlinkClick r:id="rId6"/>
              </a:rPr>
              <a:t>GCXchange</a:t>
            </a:r>
            <a:endParaRPr lang="en-US">
              <a:hlinkClick r:id="rId6"/>
            </a:endParaRPr>
          </a:p>
          <a:p>
            <a:pPr marL="109728" fontAlgn="base">
              <a:spcBef>
                <a:spcPts val="300"/>
              </a:spcBef>
              <a:buClr>
                <a:schemeClr val="accent3">
                  <a:lumMod val="75000"/>
                </a:schemeClr>
              </a:buClr>
            </a:pPr>
            <a:r>
              <a:rPr lang="en-US">
                <a:hlinkClick r:id="rId6"/>
              </a:rPr>
              <a:t>A Mindful Change Leadership - Leadership de </a:t>
            </a:r>
            <a:r>
              <a:rPr lang="en-US" err="1">
                <a:hlinkClick r:id="rId6"/>
              </a:rPr>
              <a:t>changement</a:t>
            </a:r>
            <a:r>
              <a:rPr lang="en-US">
                <a:hlinkClick r:id="rId6"/>
              </a:rPr>
              <a:t> en </a:t>
            </a:r>
            <a:r>
              <a:rPr lang="en-US" err="1">
                <a:hlinkClick r:id="rId6"/>
              </a:rPr>
              <a:t>pleine</a:t>
            </a:r>
            <a:r>
              <a:rPr lang="en-US">
                <a:hlinkClick r:id="rId6"/>
              </a:rPr>
              <a:t>-conscience - Home / </a:t>
            </a:r>
            <a:r>
              <a:rPr lang="en-US" err="1">
                <a:hlinkClick r:id="rId6"/>
              </a:rPr>
              <a:t>Accueil</a:t>
            </a:r>
            <a:r>
              <a:rPr lang="en-US">
                <a:hlinkClick r:id="rId6"/>
              </a:rPr>
              <a:t> (sharepoint.com)</a:t>
            </a:r>
            <a:endParaRPr lang="en-US" u="sng">
              <a:solidFill>
                <a:schemeClr val="tx2"/>
              </a:solidFill>
              <a:effectLst/>
              <a:latin typeface="inherit"/>
              <a:hlinkClick r:id="rId4">
                <a:extLst>
                  <a:ext uri="{A12FA001-AC4F-418D-AE19-62706E023703}">
                    <ahyp:hlinkClr xmlns:ahyp="http://schemas.microsoft.com/office/drawing/2018/hyperlinkcolor" val="tx"/>
                  </a:ext>
                </a:extLst>
              </a:hlinkClick>
            </a:endParaRPr>
          </a:p>
        </p:txBody>
      </p:sp>
      <p:pic>
        <p:nvPicPr>
          <p:cNvPr id="7" name="Picture 6" descr="A logo with blue and green dots&#10;&#10;Description automatically generated">
            <a:extLst>
              <a:ext uri="{FF2B5EF4-FFF2-40B4-BE49-F238E27FC236}">
                <a16:creationId xmlns:a16="http://schemas.microsoft.com/office/drawing/2014/main" id="{5D308482-E407-DC9A-E1C9-9EB9D9D0C4C3}"/>
              </a:ext>
            </a:extLst>
          </p:cNvPr>
          <p:cNvPicPr>
            <a:picLocks noChangeAspect="1"/>
          </p:cNvPicPr>
          <p:nvPr/>
        </p:nvPicPr>
        <p:blipFill>
          <a:blip r:embed="rId7"/>
          <a:stretch>
            <a:fillRect/>
          </a:stretch>
        </p:blipFill>
        <p:spPr>
          <a:xfrm>
            <a:off x="3083" y="4275"/>
            <a:ext cx="6255019" cy="1179593"/>
          </a:xfrm>
          <a:prstGeom prst="rect">
            <a:avLst/>
          </a:prstGeom>
          <a:ln>
            <a:noFill/>
          </a:ln>
        </p:spPr>
      </p:pic>
      <p:pic>
        <p:nvPicPr>
          <p:cNvPr id="8" name="Picture 7" descr="A person holding a magnifying glass&#10;&#10;Description automatically generated">
            <a:extLst>
              <a:ext uri="{FF2B5EF4-FFF2-40B4-BE49-F238E27FC236}">
                <a16:creationId xmlns:a16="http://schemas.microsoft.com/office/drawing/2014/main" id="{71E57126-2322-AE11-0E2B-CBEF0234BA6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431699" y="-643006"/>
            <a:ext cx="4234542" cy="4403875"/>
          </a:xfrm>
          <a:prstGeom prst="rect">
            <a:avLst/>
          </a:prstGeom>
        </p:spPr>
      </p:pic>
    </p:spTree>
    <p:extLst>
      <p:ext uri="{BB962C8B-B14F-4D97-AF65-F5344CB8AC3E}">
        <p14:creationId xmlns:p14="http://schemas.microsoft.com/office/powerpoint/2010/main" val="209058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411685" y="223708"/>
            <a:ext cx="5127171" cy="1450757"/>
          </a:xfrm>
        </p:spPr>
        <p:txBody>
          <a:bodyPr vert="horz" lIns="91440" tIns="45720" rIns="91440" bIns="45720" rtlCol="0" anchor="b">
            <a:normAutofit/>
          </a:bodyPr>
          <a:lstStyle/>
          <a:p>
            <a:r>
              <a:rPr lang="en-US" sz="4800">
                <a:solidFill>
                  <a:schemeClr val="tx1">
                    <a:lumMod val="75000"/>
                    <a:lumOff val="25000"/>
                  </a:schemeClr>
                </a:solidFill>
              </a:rPr>
              <a:t>What is Change Management?</a:t>
            </a:r>
          </a:p>
        </p:txBody>
      </p:sp>
      <p:sp>
        <p:nvSpPr>
          <p:cNvPr id="4" name="Text Placeholder 3"/>
          <p:cNvSpPr>
            <a:spLocks noGrp="1"/>
          </p:cNvSpPr>
          <p:nvPr>
            <p:ph type="body" sz="half" idx="2"/>
            <p:custDataLst>
              <p:tags r:id="rId2"/>
            </p:custDataLst>
          </p:nvPr>
        </p:nvSpPr>
        <p:spPr>
          <a:xfrm>
            <a:off x="5762672" y="1799773"/>
            <a:ext cx="5985932" cy="4105606"/>
          </a:xfrm>
        </p:spPr>
        <p:txBody>
          <a:bodyPr vert="horz" lIns="0" tIns="45720" rIns="0" bIns="45720" rtlCol="0" anchor="t">
            <a:normAutofit fontScale="92500" lnSpcReduction="10000"/>
          </a:bodyPr>
          <a:lstStyle/>
          <a:p>
            <a:pPr marL="365760" lvl="0" indent="-255905"/>
            <a:r>
              <a:rPr lang="en-US" sz="1100">
                <a:solidFill>
                  <a:schemeClr val="tx1">
                    <a:lumMod val="75000"/>
                    <a:lumOff val="25000"/>
                  </a:schemeClr>
                </a:solidFill>
              </a:rPr>
              <a:t> 	</a:t>
            </a:r>
            <a:endParaRPr lang="en-US">
              <a:solidFill>
                <a:schemeClr val="tx1">
                  <a:lumMod val="75000"/>
                  <a:lumOff val="25000"/>
                </a:schemeClr>
              </a:solidFill>
              <a:ea typeface="Calibri" panose="020F0502020204030204"/>
              <a:cs typeface="Calibri" panose="020F0502020204030204"/>
            </a:endParaRPr>
          </a:p>
          <a:p>
            <a:pPr marL="115570" indent="-6350">
              <a:lnSpc>
                <a:spcPct val="80000"/>
              </a:lnSpc>
            </a:pPr>
            <a:r>
              <a:rPr lang="en-CA" sz="2800" b="1">
                <a:solidFill>
                  <a:srgbClr val="000000"/>
                </a:solidFill>
              </a:rPr>
              <a:t>Change management </a:t>
            </a:r>
            <a:r>
              <a:rPr lang="en-CA" sz="2800">
                <a:solidFill>
                  <a:srgbClr val="000000"/>
                </a:solidFill>
              </a:rPr>
              <a:t>is the science of managing the people side of a change. </a:t>
            </a:r>
            <a:endParaRPr lang="en-US" sz="2800">
              <a:solidFill>
                <a:srgbClr val="000000"/>
              </a:solidFill>
            </a:endParaRPr>
          </a:p>
          <a:p>
            <a:pPr marL="114300" indent="-4445">
              <a:lnSpc>
                <a:spcPct val="80000"/>
              </a:lnSpc>
            </a:pPr>
            <a:r>
              <a:rPr lang="en-CA" sz="2800" b="1">
                <a:solidFill>
                  <a:srgbClr val="000000"/>
                </a:solidFill>
              </a:rPr>
              <a:t>Change management comprises</a:t>
            </a:r>
            <a:r>
              <a:rPr lang="en-CA" sz="2800">
                <a:solidFill>
                  <a:srgbClr val="000000"/>
                </a:solidFill>
              </a:rPr>
              <a:t> the</a:t>
            </a:r>
            <a:endParaRPr lang="en-US" sz="2800">
              <a:solidFill>
                <a:srgbClr val="000000"/>
              </a:solidFill>
            </a:endParaRPr>
          </a:p>
          <a:p>
            <a:pPr marL="114300" indent="-4445">
              <a:lnSpc>
                <a:spcPct val="80000"/>
              </a:lnSpc>
            </a:pPr>
            <a:r>
              <a:rPr lang="en-CA" sz="2800">
                <a:solidFill>
                  <a:srgbClr val="000000"/>
                </a:solidFill>
              </a:rPr>
              <a:t>strategy, structured process, plans, tools, competencies and practices aimed at </a:t>
            </a:r>
            <a:r>
              <a:rPr lang="en-CA" sz="2800" b="1">
                <a:solidFill>
                  <a:srgbClr val="000000"/>
                </a:solidFill>
              </a:rPr>
              <a:t>transitioning employees</a:t>
            </a:r>
            <a:endParaRPr lang="en-US" sz="2800">
              <a:solidFill>
                <a:srgbClr val="000000"/>
              </a:solidFill>
              <a:ea typeface="Calibri" panose="020F0502020204030204"/>
              <a:cs typeface="Calibri" panose="020F0502020204030204"/>
            </a:endParaRPr>
          </a:p>
          <a:p>
            <a:pPr marL="114300" indent="-4445">
              <a:lnSpc>
                <a:spcPct val="80000"/>
              </a:lnSpc>
            </a:pPr>
            <a:r>
              <a:rPr lang="en-CA" sz="2800">
                <a:solidFill>
                  <a:srgbClr val="000000"/>
                </a:solidFill>
              </a:rPr>
              <a:t>effectively so that the benefits of the new, future state are maximized, and resistance is minimized.</a:t>
            </a:r>
            <a:endParaRPr lang="en-US" sz="2800">
              <a:solidFill>
                <a:srgbClr val="000000"/>
              </a:solidFill>
            </a:endParaRPr>
          </a:p>
          <a:p>
            <a:pPr marL="365760" lvl="0" indent="-255905"/>
            <a:r>
              <a:rPr lang="en-US" sz="1100">
                <a:solidFill>
                  <a:schemeClr val="tx1">
                    <a:lumMod val="75000"/>
                    <a:lumOff val="25000"/>
                  </a:schemeClr>
                </a:solidFill>
              </a:rPr>
              <a:t>				</a:t>
            </a:r>
            <a:r>
              <a:rPr lang="en-US" sz="1100" i="1">
                <a:solidFill>
                  <a:schemeClr val="tx1">
                    <a:lumMod val="75000"/>
                    <a:lumOff val="25000"/>
                  </a:schemeClr>
                </a:solidFill>
              </a:rPr>
              <a:t>– </a:t>
            </a:r>
            <a:r>
              <a:rPr lang="en-US" sz="1100">
                <a:solidFill>
                  <a:schemeClr val="tx1">
                    <a:lumMod val="75000"/>
                    <a:lumOff val="25000"/>
                  </a:schemeClr>
                </a:solidFill>
              </a:rPr>
              <a:t>adapted from </a:t>
            </a:r>
            <a:r>
              <a:rPr lang="en-US" sz="1100" err="1">
                <a:solidFill>
                  <a:schemeClr val="tx1">
                    <a:lumMod val="75000"/>
                    <a:lumOff val="25000"/>
                  </a:schemeClr>
                </a:solidFill>
              </a:rPr>
              <a:t>Prosci</a:t>
            </a:r>
            <a:endParaRPr lang="en-US" sz="1100" err="1">
              <a:solidFill>
                <a:schemeClr val="tx1">
                  <a:lumMod val="75000"/>
                  <a:lumOff val="25000"/>
                </a:schemeClr>
              </a:solidFill>
              <a:ea typeface="Calibri"/>
              <a:cs typeface="Calibri"/>
            </a:endParaRPr>
          </a:p>
        </p:txBody>
      </p:sp>
      <p:pic>
        <p:nvPicPr>
          <p:cNvPr id="3" name="Graphic 2">
            <a:extLst>
              <a:ext uri="{FF2B5EF4-FFF2-40B4-BE49-F238E27FC236}">
                <a16:creationId xmlns:a16="http://schemas.microsoft.com/office/drawing/2014/main" id="{D05A1928-DB42-504D-61F8-BEBC2314CC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9888" y="645106"/>
            <a:ext cx="5247747" cy="5247747"/>
          </a:xfrm>
          <a:prstGeom prst="rect">
            <a:avLst/>
          </a:prstGeom>
        </p:spPr>
      </p:pic>
    </p:spTree>
    <p:extLst>
      <p:ext uri="{BB962C8B-B14F-4D97-AF65-F5344CB8AC3E}">
        <p14:creationId xmlns:p14="http://schemas.microsoft.com/office/powerpoint/2010/main" val="170896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2" descr="A person walking in a park&#10;&#10;Description automatically generated">
            <a:extLst>
              <a:ext uri="{FF2B5EF4-FFF2-40B4-BE49-F238E27FC236}">
                <a16:creationId xmlns:a16="http://schemas.microsoft.com/office/drawing/2014/main" id="{A5E5FF81-FE52-377A-224D-740D02264C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201" y="1669864"/>
            <a:ext cx="4840472" cy="4735369"/>
          </a:xfrm>
          <a:prstGeom prst="rect">
            <a:avLst/>
          </a:prstGeom>
        </p:spPr>
      </p:pic>
      <p:sp>
        <p:nvSpPr>
          <p:cNvPr id="2" name="Title 1"/>
          <p:cNvSpPr>
            <a:spLocks noGrp="1"/>
          </p:cNvSpPr>
          <p:nvPr>
            <p:ph type="title"/>
            <p:custDataLst>
              <p:tags r:id="rId1"/>
            </p:custDataLst>
          </p:nvPr>
        </p:nvSpPr>
        <p:spPr>
          <a:xfrm>
            <a:off x="797994" y="1076570"/>
            <a:ext cx="3555155" cy="742650"/>
          </a:xfrm>
        </p:spPr>
        <p:txBody>
          <a:bodyPr>
            <a:normAutofit fontScale="90000"/>
          </a:bodyPr>
          <a:lstStyle/>
          <a:p>
            <a:r>
              <a:rPr lang="fr-CA" sz="4000"/>
              <a:t>Qu’est-ce que la gestion du changement?</a:t>
            </a:r>
          </a:p>
        </p:txBody>
      </p:sp>
      <p:sp>
        <p:nvSpPr>
          <p:cNvPr id="4" name="Text Placeholder 3"/>
          <p:cNvSpPr>
            <a:spLocks noGrp="1"/>
          </p:cNvSpPr>
          <p:nvPr>
            <p:ph type="body" sz="half" idx="2"/>
            <p:custDataLst>
              <p:tags r:id="rId2"/>
            </p:custDataLst>
          </p:nvPr>
        </p:nvSpPr>
        <p:spPr>
          <a:xfrm>
            <a:off x="4929863" y="432807"/>
            <a:ext cx="7116233" cy="4618673"/>
          </a:xfrm>
        </p:spPr>
        <p:txBody>
          <a:bodyPr>
            <a:noAutofit/>
          </a:bodyPr>
          <a:lstStyle/>
          <a:p>
            <a:pPr marL="6350" lvl="0" indent="-6350">
              <a:lnSpc>
                <a:spcPct val="80000"/>
              </a:lnSpc>
            </a:pPr>
            <a:r>
              <a:rPr lang="fr-CA" sz="2600" b="1">
                <a:solidFill>
                  <a:prstClr val="black"/>
                </a:solidFill>
              </a:rPr>
              <a:t>La gestion du changement </a:t>
            </a:r>
            <a:r>
              <a:rPr lang="fr-CA" sz="2600">
                <a:solidFill>
                  <a:prstClr val="black"/>
                </a:solidFill>
              </a:rPr>
              <a:t>est la science de la gestion de l’aspect humain d’un changement. </a:t>
            </a:r>
          </a:p>
          <a:p>
            <a:pPr marL="365760" lvl="0" indent="-256032">
              <a:lnSpc>
                <a:spcPct val="80000"/>
              </a:lnSpc>
            </a:pPr>
            <a:endParaRPr lang="fr-CA" sz="2600">
              <a:solidFill>
                <a:prstClr val="black"/>
              </a:solidFill>
            </a:endParaRPr>
          </a:p>
          <a:p>
            <a:pPr lvl="0">
              <a:lnSpc>
                <a:spcPct val="100000"/>
              </a:lnSpc>
              <a:spcBef>
                <a:spcPts val="0"/>
              </a:spcBef>
              <a:spcAft>
                <a:spcPts val="0"/>
              </a:spcAft>
            </a:pPr>
            <a:r>
              <a:rPr lang="fr-CA" sz="2600" b="1">
                <a:solidFill>
                  <a:prstClr val="black"/>
                </a:solidFill>
              </a:rPr>
              <a:t>La gestion du changement comprend ce qui suit :</a:t>
            </a:r>
          </a:p>
          <a:p>
            <a:pPr lvl="0">
              <a:lnSpc>
                <a:spcPct val="100000"/>
              </a:lnSpc>
              <a:spcBef>
                <a:spcPts val="0"/>
              </a:spcBef>
              <a:spcAft>
                <a:spcPts val="0"/>
              </a:spcAft>
            </a:pPr>
            <a:r>
              <a:rPr lang="fr-CA" sz="2600">
                <a:solidFill>
                  <a:prstClr val="black"/>
                </a:solidFill>
              </a:rPr>
              <a:t>stratégie, processus structuré, plans,</a:t>
            </a:r>
          </a:p>
          <a:p>
            <a:pPr lvl="0">
              <a:lnSpc>
                <a:spcPct val="100000"/>
              </a:lnSpc>
              <a:spcBef>
                <a:spcPts val="0"/>
              </a:spcBef>
              <a:spcAft>
                <a:spcPts val="0"/>
              </a:spcAft>
            </a:pPr>
            <a:r>
              <a:rPr lang="fr-CA" sz="2600">
                <a:solidFill>
                  <a:prstClr val="black"/>
                </a:solidFill>
              </a:rPr>
              <a:t>outils, compétences et pratiques</a:t>
            </a:r>
          </a:p>
          <a:p>
            <a:pPr lvl="0">
              <a:lnSpc>
                <a:spcPct val="100000"/>
              </a:lnSpc>
              <a:spcBef>
                <a:spcPts val="0"/>
              </a:spcBef>
              <a:spcAft>
                <a:spcPts val="0"/>
              </a:spcAft>
            </a:pPr>
            <a:r>
              <a:rPr lang="fr-CA" sz="2600">
                <a:solidFill>
                  <a:prstClr val="black"/>
                </a:solidFill>
              </a:rPr>
              <a:t>destinés à </a:t>
            </a:r>
            <a:r>
              <a:rPr lang="fr-CA" sz="2600" b="1">
                <a:solidFill>
                  <a:prstClr val="black"/>
                </a:solidFill>
              </a:rPr>
              <a:t>accompagner </a:t>
            </a:r>
            <a:r>
              <a:rPr lang="fr-CA" sz="2600">
                <a:solidFill>
                  <a:prstClr val="black"/>
                </a:solidFill>
              </a:rPr>
              <a:t>efficacement </a:t>
            </a:r>
            <a:r>
              <a:rPr lang="fr-CA" sz="2600" b="1">
                <a:solidFill>
                  <a:prstClr val="black"/>
                </a:solidFill>
              </a:rPr>
              <a:t>les employés pendant la transition</a:t>
            </a:r>
            <a:r>
              <a:rPr lang="fr-CA" sz="2600">
                <a:solidFill>
                  <a:prstClr val="black"/>
                </a:solidFill>
              </a:rPr>
              <a:t>, afin que les avantages découlant de la nouvelle situation soient maximisés, et que la résistance soit réduite au minimum.</a:t>
            </a:r>
          </a:p>
          <a:p>
            <a:pPr marL="365760" lvl="0" indent="-256032">
              <a:lnSpc>
                <a:spcPct val="80000"/>
              </a:lnSpc>
            </a:pPr>
            <a:r>
              <a:rPr lang="fr-CA" sz="2800">
                <a:solidFill>
                  <a:prstClr val="black"/>
                </a:solidFill>
              </a:rPr>
              <a:t> 	</a:t>
            </a:r>
          </a:p>
          <a:p>
            <a:pPr marL="365760" lvl="0" indent="-256032">
              <a:lnSpc>
                <a:spcPct val="80000"/>
              </a:lnSpc>
            </a:pPr>
            <a:r>
              <a:rPr lang="fr-CA" sz="1800">
                <a:solidFill>
                  <a:prstClr val="black"/>
                </a:solidFill>
              </a:rPr>
              <a:t>– adapté de </a:t>
            </a:r>
            <a:r>
              <a:rPr lang="fr-CA" sz="1800" err="1">
                <a:solidFill>
                  <a:prstClr val="black"/>
                </a:solidFill>
              </a:rPr>
              <a:t>Prosci</a:t>
            </a:r>
            <a:endParaRPr lang="fr-CA" sz="1800">
              <a:solidFill>
                <a:prstClr val="black"/>
              </a:solidFill>
            </a:endParaRPr>
          </a:p>
        </p:txBody>
      </p:sp>
    </p:spTree>
    <p:extLst>
      <p:ext uri="{BB962C8B-B14F-4D97-AF65-F5344CB8AC3E}">
        <p14:creationId xmlns:p14="http://schemas.microsoft.com/office/powerpoint/2010/main" val="130616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618227" y="909791"/>
            <a:ext cx="8966522" cy="796196"/>
          </a:xfrm>
        </p:spPr>
        <p:txBody>
          <a:bodyPr>
            <a:normAutofit/>
          </a:bodyPr>
          <a:lstStyle/>
          <a:p>
            <a:r>
              <a:rPr lang="en-CA"/>
              <a:t>The Goal of Change Management</a:t>
            </a:r>
          </a:p>
        </p:txBody>
      </p:sp>
      <p:sp>
        <p:nvSpPr>
          <p:cNvPr id="5" name="TextBox 4"/>
          <p:cNvSpPr txBox="1"/>
          <p:nvPr>
            <p:custDataLst>
              <p:tags r:id="rId2"/>
            </p:custDataLst>
          </p:nvPr>
        </p:nvSpPr>
        <p:spPr>
          <a:xfrm>
            <a:off x="3618187" y="2014816"/>
            <a:ext cx="8155802" cy="3539430"/>
          </a:xfrm>
          <a:prstGeom prst="rect">
            <a:avLst/>
          </a:prstGeom>
          <a:noFill/>
        </p:spPr>
        <p:txBody>
          <a:bodyPr wrap="square" rtlCol="0">
            <a:spAutoFit/>
          </a:bodyPr>
          <a:lstStyle/>
          <a:p>
            <a:r>
              <a:rPr lang="en-CA" sz="2800"/>
              <a:t>The ultimate goal of change management is to drive organizational results and outcomes by </a:t>
            </a:r>
            <a:r>
              <a:rPr lang="en-CA" sz="2800" b="1">
                <a:solidFill>
                  <a:schemeClr val="accent1">
                    <a:lumMod val="75000"/>
                  </a:schemeClr>
                </a:solidFill>
              </a:rPr>
              <a:t>giving employees the information they need </a:t>
            </a:r>
            <a:r>
              <a:rPr lang="en-CA" sz="2800"/>
              <a:t>so that they are equipped and able to change.</a:t>
            </a:r>
          </a:p>
          <a:p>
            <a:endParaRPr lang="en-CA" sz="2800"/>
          </a:p>
          <a:p>
            <a:r>
              <a:rPr lang="en-CA" sz="2800"/>
              <a:t>It includes </a:t>
            </a:r>
            <a:r>
              <a:rPr lang="en-CA" sz="2800" b="1">
                <a:solidFill>
                  <a:schemeClr val="accent1">
                    <a:lumMod val="75000"/>
                  </a:schemeClr>
                </a:solidFill>
              </a:rPr>
              <a:t>listening to</a:t>
            </a:r>
            <a:r>
              <a:rPr lang="en-CA" sz="2800" b="1"/>
              <a:t> </a:t>
            </a:r>
            <a:r>
              <a:rPr lang="en-CA" sz="2800"/>
              <a:t>and </a:t>
            </a:r>
            <a:r>
              <a:rPr lang="en-CA" sz="2800" b="1">
                <a:solidFill>
                  <a:schemeClr val="accent1">
                    <a:lumMod val="75000"/>
                  </a:schemeClr>
                </a:solidFill>
              </a:rPr>
              <a:t>engaging with employees </a:t>
            </a:r>
            <a:r>
              <a:rPr lang="en-CA" sz="2800"/>
              <a:t>in order to inspire their adoption of a new way of working.</a:t>
            </a:r>
          </a:p>
        </p:txBody>
      </p:sp>
      <p:pic>
        <p:nvPicPr>
          <p:cNvPr id="2" name="Graphic 1">
            <a:extLst>
              <a:ext uri="{FF2B5EF4-FFF2-40B4-BE49-F238E27FC236}">
                <a16:creationId xmlns:a16="http://schemas.microsoft.com/office/drawing/2014/main" id="{04FFB4C4-2EB3-9E55-752C-337A2D0BC5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4876" y="2199290"/>
            <a:ext cx="3352800" cy="3352800"/>
          </a:xfrm>
          <a:prstGeom prst="rect">
            <a:avLst/>
          </a:prstGeom>
        </p:spPr>
      </p:pic>
      <p:pic>
        <p:nvPicPr>
          <p:cNvPr id="6" name="Picture 5" descr="A logo with blue and green dots&#10;&#10;Description automatically generated">
            <a:extLst>
              <a:ext uri="{FF2B5EF4-FFF2-40B4-BE49-F238E27FC236}">
                <a16:creationId xmlns:a16="http://schemas.microsoft.com/office/drawing/2014/main" id="{E325AA47-9892-E450-EAC4-B99E018E2DFC}"/>
              </a:ext>
            </a:extLst>
          </p:cNvPr>
          <p:cNvPicPr>
            <a:picLocks noChangeAspect="1"/>
          </p:cNvPicPr>
          <p:nvPr/>
        </p:nvPicPr>
        <p:blipFill>
          <a:blip r:embed="rId7"/>
          <a:stretch>
            <a:fillRect/>
          </a:stretch>
        </p:blipFill>
        <p:spPr>
          <a:xfrm>
            <a:off x="1739" y="-4460"/>
            <a:ext cx="5594815" cy="1006304"/>
          </a:xfrm>
          <a:prstGeom prst="rect">
            <a:avLst/>
          </a:prstGeom>
          <a:ln>
            <a:noFill/>
          </a:ln>
        </p:spPr>
      </p:pic>
      <p:pic>
        <p:nvPicPr>
          <p:cNvPr id="8" name="Picture 7" descr="A logo with blue and green dots&#10;&#10;Description automatically generated">
            <a:extLst>
              <a:ext uri="{FF2B5EF4-FFF2-40B4-BE49-F238E27FC236}">
                <a16:creationId xmlns:a16="http://schemas.microsoft.com/office/drawing/2014/main" id="{03AB09D7-7E01-0509-4674-12576A09E623}"/>
              </a:ext>
            </a:extLst>
          </p:cNvPr>
          <p:cNvPicPr>
            <a:picLocks noChangeAspect="1"/>
          </p:cNvPicPr>
          <p:nvPr/>
        </p:nvPicPr>
        <p:blipFill>
          <a:blip r:embed="rId7"/>
          <a:stretch>
            <a:fillRect/>
          </a:stretch>
        </p:blipFill>
        <p:spPr>
          <a:xfrm>
            <a:off x="3885" y="-2313"/>
            <a:ext cx="5594815" cy="1006304"/>
          </a:xfrm>
          <a:prstGeom prst="rect">
            <a:avLst/>
          </a:prstGeom>
          <a:ln>
            <a:noFill/>
          </a:ln>
        </p:spPr>
      </p:pic>
    </p:spTree>
    <p:extLst>
      <p:ext uri="{BB962C8B-B14F-4D97-AF65-F5344CB8AC3E}">
        <p14:creationId xmlns:p14="http://schemas.microsoft.com/office/powerpoint/2010/main" val="20226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21925cd363135387063e75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AEFA46DEFE65439F6AB5EA96D5B50A" ma:contentTypeVersion="13" ma:contentTypeDescription="Create a new document." ma:contentTypeScope="" ma:versionID="c926f46e143924181336ddf8691c5d87">
  <xsd:schema xmlns:xsd="http://www.w3.org/2001/XMLSchema" xmlns:xs="http://www.w3.org/2001/XMLSchema" xmlns:p="http://schemas.microsoft.com/office/2006/metadata/properties" xmlns:ns2="f2e7ba58-59cb-4ba7-9e5c-4631c57f4712" xmlns:ns3="9539ea52-fb6a-463f-b962-71954561f117" targetNamespace="http://schemas.microsoft.com/office/2006/metadata/properties" ma:root="true" ma:fieldsID="07dbef920d865f417f82ddf4b5a6cb95" ns2:_="" ns3:_="">
    <xsd:import namespace="f2e7ba58-59cb-4ba7-9e5c-4631c57f4712"/>
    <xsd:import namespace="9539ea52-fb6a-463f-b962-71954561f1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DateandTime"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7ba58-59cb-4ba7-9e5c-4631c57f47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DateandTime" ma:index="14" nillable="true" ma:displayName="Date and Time" ma:format="DateOnly" ma:internalName="DateandTime">
      <xsd:simpleType>
        <xsd:restriction base="dms:DateTim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38d4629-38ad-4148-bc9e-acd04a442d3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39ea52-fb6a-463f-b962-71954561f1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daa79f2-7375-42ca-a2ea-853ab2f8593f}" ma:internalName="TaxCatchAll" ma:showField="CatchAllData" ma:web="9539ea52-fb6a-463f-b962-71954561f1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andTime xmlns="f2e7ba58-59cb-4ba7-9e5c-4631c57f4712" xsi:nil="true"/>
    <TaxCatchAll xmlns="9539ea52-fb6a-463f-b962-71954561f117" xsi:nil="true"/>
    <lcf76f155ced4ddcb4097134ff3c332f xmlns="f2e7ba58-59cb-4ba7-9e5c-4631c57f471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34F3BD-9C24-4427-BDED-99C77A7C3717}">
  <ds:schemaRefs>
    <ds:schemaRef ds:uri="9539ea52-fb6a-463f-b962-71954561f117"/>
    <ds:schemaRef ds:uri="f2e7ba58-59cb-4ba7-9e5c-4631c57f47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08CC90-7228-40AE-8D4E-99E04FA540B1}">
  <ds:schemaRefs>
    <ds:schemaRef ds:uri="http://schemas.microsoft.com/sharepoint/v3/contenttype/forms"/>
  </ds:schemaRefs>
</ds:datastoreItem>
</file>

<file path=customXml/itemProps3.xml><?xml version="1.0" encoding="utf-8"?>
<ds:datastoreItem xmlns:ds="http://schemas.openxmlformats.org/officeDocument/2006/customXml" ds:itemID="{1301F3C8-EFC7-4D72-B484-F0089C6CA6F2}">
  <ds:schemaRefs>
    <ds:schemaRef ds:uri="9539ea52-fb6a-463f-b962-71954561f117"/>
    <ds:schemaRef ds:uri="f2e7ba58-59cb-4ba7-9e5c-4631c57f47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Training presentation</Template>
  <TotalTime>0</TotalTime>
  <Words>3024</Words>
  <Application>Microsoft Office PowerPoint</Application>
  <PresentationFormat>Widescreen</PresentationFormat>
  <Paragraphs>322</Paragraphs>
  <Slides>20</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+Heading</vt:lpstr>
      <vt:lpstr>Arial</vt:lpstr>
      <vt:lpstr>Arial,Sans-Serif</vt:lpstr>
      <vt:lpstr>Calibri</vt:lpstr>
      <vt:lpstr>Calibri Light</vt:lpstr>
      <vt:lpstr>Georgia</vt:lpstr>
      <vt:lpstr>inherit</vt:lpstr>
      <vt:lpstr>Segoe UI</vt:lpstr>
      <vt:lpstr>Times New Roman</vt:lpstr>
      <vt:lpstr>Retrospect</vt:lpstr>
      <vt:lpstr>PowerPoint Presentation</vt:lpstr>
      <vt:lpstr>PowerPoint Presentation</vt:lpstr>
      <vt:lpstr>Meet the Team!</vt:lpstr>
      <vt:lpstr>PowerPoint Presentation</vt:lpstr>
      <vt:lpstr>PowerPoint Presentation</vt:lpstr>
      <vt:lpstr>PowerPoint Presentation</vt:lpstr>
      <vt:lpstr>What is Change Management?</vt:lpstr>
      <vt:lpstr>Qu’est-ce que la gestion du changement?</vt:lpstr>
      <vt:lpstr>The Goal of Change Management</vt:lpstr>
      <vt:lpstr>Le but de la gestion du changement </vt:lpstr>
      <vt:lpstr>What Is Your Level of Workload Stress?</vt:lpstr>
      <vt:lpstr>Quel est votre niveau de stress lié à la charge de travail ?</vt:lpstr>
      <vt:lpstr>Tips for Employees to Help Themselves Through Change</vt:lpstr>
      <vt:lpstr>Conseils aux employés pour les aider à s'adapter aux changements</vt:lpstr>
      <vt:lpstr>Become More Engaged, Engaging and Empathetic</vt:lpstr>
      <vt:lpstr>Devenez plus engagé, engageant et empathique </vt:lpstr>
      <vt:lpstr>Tips for Leaders to Help Others Through Change</vt:lpstr>
      <vt:lpstr>Conseils pour les dirigeants qui veulent aider les autres à s'adapter aux changements</vt:lpstr>
      <vt:lpstr>PowerPoint Presentation</vt:lpstr>
      <vt:lpstr>PowerPoint Presentation</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McDow, Heather H [NC]</dc:creator>
  <cp:lastModifiedBy>Gonzalez, Alejandro (IRCC/IRCC)</cp:lastModifiedBy>
  <cp:revision>2</cp:revision>
  <cp:lastPrinted>2019-12-20T14:24:07Z</cp:lastPrinted>
  <dcterms:created xsi:type="dcterms:W3CDTF">2019-01-02T17:31:53Z</dcterms:created>
  <dcterms:modified xsi:type="dcterms:W3CDTF">2024-11-06T13:44:00Z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0x010100A2AEFA46DEFE65439F6AB5EA96D5B50A</vt:lpwstr>
  </property>
  <property fmtid="{D5CDD505-2E9C-101B-9397-08002B2CF9AE}" pid="3" name="TitusGUID">
    <vt:lpwstr>4bf57941-7b9d-482e-b7b8-8c3d8fb2dafe</vt:lpwstr>
  </property>
  <property fmtid="{D5CDD505-2E9C-101B-9397-08002B2CF9AE}" pid="4" name="SECCLASS">
    <vt:lpwstr>CLASSU</vt:lpwstr>
  </property>
  <property fmtid="{D5CDD505-2E9C-101B-9397-08002B2CF9AE}" pid="5" name="TBSSCTCLASSIFICATION">
    <vt:lpwstr>UNCLASSIFIED</vt:lpwstr>
  </property>
  <property fmtid="{D5CDD505-2E9C-101B-9397-08002B2CF9AE}" pid="6" name="TBSSCTVISUALMARKINGNO">
    <vt:lpwstr>NO</vt:lpwstr>
  </property>
  <property fmtid="{D5CDD505-2E9C-101B-9397-08002B2CF9AE}" pid="7" name="MSIP_Label_3d0ca00b-3f0e-465a-aac7-1a6a22fcea40_Enabled">
    <vt:lpwstr>true</vt:lpwstr>
  </property>
  <property fmtid="{D5CDD505-2E9C-101B-9397-08002B2CF9AE}" pid="8" name="MSIP_Label_3d0ca00b-3f0e-465a-aac7-1a6a22fcea40_SetDate">
    <vt:lpwstr>2022-02-25T18:54:05Z</vt:lpwstr>
  </property>
  <property fmtid="{D5CDD505-2E9C-101B-9397-08002B2CF9AE}" pid="9" name="MSIP_Label_3d0ca00b-3f0e-465a-aac7-1a6a22fcea40_Method">
    <vt:lpwstr>Privileged</vt:lpwstr>
  </property>
  <property fmtid="{D5CDD505-2E9C-101B-9397-08002B2CF9AE}" pid="10" name="MSIP_Label_3d0ca00b-3f0e-465a-aac7-1a6a22fcea40_Name">
    <vt:lpwstr>3d0ca00b-3f0e-465a-aac7-1a6a22fcea40</vt:lpwstr>
  </property>
  <property fmtid="{D5CDD505-2E9C-101B-9397-08002B2CF9AE}" pid="11" name="MSIP_Label_3d0ca00b-3f0e-465a-aac7-1a6a22fcea40_SiteId">
    <vt:lpwstr>6397df10-4595-4047-9c4f-03311282152b</vt:lpwstr>
  </property>
  <property fmtid="{D5CDD505-2E9C-101B-9397-08002B2CF9AE}" pid="12" name="MSIP_Label_3d0ca00b-3f0e-465a-aac7-1a6a22fcea40_ActionId">
    <vt:lpwstr>363c6778-dc43-41c0-9acf-e6588ccfcb0b</vt:lpwstr>
  </property>
  <property fmtid="{D5CDD505-2E9C-101B-9397-08002B2CF9AE}" pid="13" name="MSIP_Label_3d0ca00b-3f0e-465a-aac7-1a6a22fcea40_ContentBits">
    <vt:lpwstr>1</vt:lpwstr>
  </property>
  <property fmtid="{D5CDD505-2E9C-101B-9397-08002B2CF9AE}" pid="14" name="MediaServiceImageTags">
    <vt:lpwstr/>
  </property>
</Properties>
</file>