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0" r:id="rId5"/>
    <p:sldId id="258" r:id="rId6"/>
    <p:sldId id="647" r:id="rId7"/>
    <p:sldId id="268" r:id="rId8"/>
    <p:sldId id="660" r:id="rId9"/>
    <p:sldId id="649" r:id="rId10"/>
    <p:sldId id="658" r:id="rId11"/>
    <p:sldId id="271" r:id="rId12"/>
    <p:sldId id="275" r:id="rId13"/>
    <p:sldId id="659" r:id="rId14"/>
    <p:sldId id="281" r:id="rId15"/>
    <p:sldId id="586" r:id="rId16"/>
    <p:sldId id="622" r:id="rId17"/>
    <p:sldId id="656" r:id="rId18"/>
    <p:sldId id="259" r:id="rId19"/>
    <p:sldId id="318" r:id="rId20"/>
    <p:sldId id="651" r:id="rId21"/>
    <p:sldId id="654" r:id="rId22"/>
    <p:sldId id="657" r:id="rId23"/>
    <p:sldId id="646"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9BFE3A-1786-2C7B-22C7-E5A715BEE93E}" name="Sangaraganesan, Doreen (SSC/SPC)" initials="S(" userId="S::doreen.sangaraganesan@ssc-spc.gc.ca::635652fa-7154-4474-8ddd-0bf2f45e593a" providerId="AD"/>
  <p188:author id="{E0933780-2C47-7391-29D5-4C12711D1C41}" name="Sangaraganesan, Doreen (SSC/SPC)" initials="SD(" userId="S::Doreen.Sangaraganesan@ssc-spc.gc.ca::635652fa-7154-4474-8ddd-0bf2f45e593a" providerId="AD"/>
  <p188:author id="{62E939A2-EFF6-55CE-80A7-94B0F9B19366}" name="Hasan, Talan (SSC/SPC)" initials="HT(" userId="S::Talan.Hasan@ssc-spc.gc.ca::ffba2269-33fb-43b4-b540-954e677483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a Scott (C)" initials="DS(" lastIdx="7" clrIdx="0">
    <p:extLst>
      <p:ext uri="{19B8F6BF-5375-455C-9EA6-DF929625EA0E}">
        <p15:presenceInfo xmlns:p15="http://schemas.microsoft.com/office/powerpoint/2012/main" userId="S::dana.scott@ssc-spc.gc.ca::119fce30-80c8-4788-b017-7d8790f74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AFED"/>
    <a:srgbClr val="9724AF"/>
    <a:srgbClr val="9562D8"/>
    <a:srgbClr val="871993"/>
    <a:srgbClr val="9B1CA8"/>
    <a:srgbClr val="DD74E8"/>
    <a:srgbClr val="6D7EE1"/>
    <a:srgbClr val="4D61DB"/>
    <a:srgbClr val="F0C3F5"/>
    <a:srgbClr val="DBC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95DF0-D55F-4C9E-B1E8-D46CF53DFD2C}" v="14" dt="2023-11-21T18:50:02.075"/>
    <p1510:client id="{A0E1E9E4-E43B-4D11-B9DA-B593001D33D8}" v="143" vWet="147" dt="2023-11-21T18:46:12.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5F38BD-3B49-4F7D-97B9-00F0C5977CB7}" type="doc">
      <dgm:prSet loTypeId="urn:microsoft.com/office/officeart/2005/8/layout/process1" loCatId="process" qsTypeId="urn:microsoft.com/office/officeart/2005/8/quickstyle/simple1" qsCatId="simple" csTypeId="urn:microsoft.com/office/officeart/2005/8/colors/accent1_2" csCatId="accent1" phldr="1"/>
      <dgm:spPr/>
    </dgm:pt>
    <dgm:pt modelId="{95BD792F-6177-447F-A704-4C286B13BD60}">
      <dgm:prSet phldrT="[Text]"/>
      <dgm:spPr>
        <a:solidFill>
          <a:srgbClr val="7231B9"/>
        </a:solidFill>
        <a:ln>
          <a:solidFill>
            <a:srgbClr val="3D3186"/>
          </a:solidFill>
        </a:ln>
      </dgm:spPr>
      <dgm:t>
        <a:bodyPr/>
        <a:lstStyle/>
        <a:p>
          <a:r>
            <a:rPr lang="en-CA" b="1"/>
            <a:t>Project</a:t>
          </a:r>
          <a:r>
            <a:rPr lang="en-CA"/>
            <a:t> produces </a:t>
          </a:r>
          <a:r>
            <a:rPr lang="en-CA" b="1"/>
            <a:t>output</a:t>
          </a:r>
        </a:p>
      </dgm:t>
    </dgm:pt>
    <dgm:pt modelId="{91A29981-075B-40A7-AB71-FA2101EB6210}" type="parTrans" cxnId="{90131167-3224-4D9A-B84B-DED71FD9D719}">
      <dgm:prSet/>
      <dgm:spPr/>
      <dgm:t>
        <a:bodyPr/>
        <a:lstStyle/>
        <a:p>
          <a:endParaRPr lang="en-CA"/>
        </a:p>
      </dgm:t>
    </dgm:pt>
    <dgm:pt modelId="{6F3AEA8F-4FF1-4913-AEB7-D7F5DC1DB820}" type="sibTrans" cxnId="{90131167-3224-4D9A-B84B-DED71FD9D719}">
      <dgm:prSet/>
      <dgm:spPr/>
      <dgm:t>
        <a:bodyPr/>
        <a:lstStyle/>
        <a:p>
          <a:endParaRPr lang="en-CA"/>
        </a:p>
      </dgm:t>
    </dgm:pt>
    <dgm:pt modelId="{935DA39A-2424-44A1-93C0-EB1813B1D3EE}">
      <dgm:prSet phldrT="[Text]"/>
      <dgm:spPr>
        <a:solidFill>
          <a:srgbClr val="892DB6"/>
        </a:solidFill>
        <a:ln>
          <a:solidFill>
            <a:srgbClr val="3D3186"/>
          </a:solidFill>
        </a:ln>
      </dgm:spPr>
      <dgm:t>
        <a:bodyPr/>
        <a:lstStyle/>
        <a:p>
          <a:r>
            <a:rPr lang="en-CA" b="1"/>
            <a:t>Output</a:t>
          </a:r>
          <a:r>
            <a:rPr lang="en-CA"/>
            <a:t> produces </a:t>
          </a:r>
          <a:r>
            <a:rPr lang="en-CA" b="1"/>
            <a:t>business change</a:t>
          </a:r>
        </a:p>
      </dgm:t>
    </dgm:pt>
    <dgm:pt modelId="{94E34B0A-9F31-4FFC-A7B2-ED202CDD7651}" type="parTrans" cxnId="{4CA2EFED-E4A9-4E5C-BCB3-9ADA6C3BF913}">
      <dgm:prSet/>
      <dgm:spPr/>
      <dgm:t>
        <a:bodyPr/>
        <a:lstStyle/>
        <a:p>
          <a:endParaRPr lang="en-CA"/>
        </a:p>
      </dgm:t>
    </dgm:pt>
    <dgm:pt modelId="{345C8021-8CA2-43F3-9C26-872B3C4507EE}" type="sibTrans" cxnId="{4CA2EFED-E4A9-4E5C-BCB3-9ADA6C3BF913}">
      <dgm:prSet/>
      <dgm:spPr/>
      <dgm:t>
        <a:bodyPr/>
        <a:lstStyle/>
        <a:p>
          <a:endParaRPr lang="en-CA"/>
        </a:p>
      </dgm:t>
    </dgm:pt>
    <dgm:pt modelId="{7C633795-0D51-4724-9AA0-01CEF5C098E1}">
      <dgm:prSet phldrT="[Text]"/>
      <dgm:spPr>
        <a:solidFill>
          <a:srgbClr val="A02AB3"/>
        </a:solidFill>
        <a:ln>
          <a:solidFill>
            <a:srgbClr val="3D3186"/>
          </a:solidFill>
        </a:ln>
      </dgm:spPr>
      <dgm:t>
        <a:bodyPr/>
        <a:lstStyle/>
        <a:p>
          <a:r>
            <a:rPr lang="en-CA" b="1"/>
            <a:t>Business change </a:t>
          </a:r>
          <a:r>
            <a:rPr lang="en-CA"/>
            <a:t>produces </a:t>
          </a:r>
          <a:r>
            <a:rPr lang="en-CA" b="1"/>
            <a:t>outcomes</a:t>
          </a:r>
        </a:p>
      </dgm:t>
    </dgm:pt>
    <dgm:pt modelId="{962D8547-0F14-4129-B508-E55C15CB36F3}" type="parTrans" cxnId="{80A8F264-D48F-4031-98C2-DD3A3AFAA7E7}">
      <dgm:prSet/>
      <dgm:spPr/>
      <dgm:t>
        <a:bodyPr/>
        <a:lstStyle/>
        <a:p>
          <a:endParaRPr lang="en-CA"/>
        </a:p>
      </dgm:t>
    </dgm:pt>
    <dgm:pt modelId="{50B0F422-07C5-49FD-9870-11D5CBCD715B}" type="sibTrans" cxnId="{80A8F264-D48F-4031-98C2-DD3A3AFAA7E7}">
      <dgm:prSet/>
      <dgm:spPr/>
      <dgm:t>
        <a:bodyPr/>
        <a:lstStyle/>
        <a:p>
          <a:endParaRPr lang="en-CA"/>
        </a:p>
      </dgm:t>
    </dgm:pt>
    <dgm:pt modelId="{AF83F54D-2F13-44E0-9689-680B60DA7459}" type="pres">
      <dgm:prSet presAssocID="{FA5F38BD-3B49-4F7D-97B9-00F0C5977CB7}" presName="Name0" presStyleCnt="0">
        <dgm:presLayoutVars>
          <dgm:dir/>
          <dgm:resizeHandles val="exact"/>
        </dgm:presLayoutVars>
      </dgm:prSet>
      <dgm:spPr/>
    </dgm:pt>
    <dgm:pt modelId="{67D8F6C5-4D27-407F-8795-7B5732631552}" type="pres">
      <dgm:prSet presAssocID="{95BD792F-6177-447F-A704-4C286B13BD60}" presName="node" presStyleLbl="node1" presStyleIdx="0" presStyleCnt="3" custLinFactNeighborX="-4684" custLinFactNeighborY="-12256">
        <dgm:presLayoutVars>
          <dgm:bulletEnabled val="1"/>
        </dgm:presLayoutVars>
      </dgm:prSet>
      <dgm:spPr/>
    </dgm:pt>
    <dgm:pt modelId="{4BB0BAAA-5112-4DB2-BE02-6F6C3BD661B9}" type="pres">
      <dgm:prSet presAssocID="{6F3AEA8F-4FF1-4913-AEB7-D7F5DC1DB820}" presName="sibTrans" presStyleLbl="sibTrans2D1" presStyleIdx="0" presStyleCnt="2"/>
      <dgm:spPr/>
    </dgm:pt>
    <dgm:pt modelId="{7B9BECE5-2AAA-4E8D-B1F8-9E6DB0A994CB}" type="pres">
      <dgm:prSet presAssocID="{6F3AEA8F-4FF1-4913-AEB7-D7F5DC1DB820}" presName="connectorText" presStyleLbl="sibTrans2D1" presStyleIdx="0" presStyleCnt="2"/>
      <dgm:spPr/>
    </dgm:pt>
    <dgm:pt modelId="{E35BCC5E-7F0F-456B-B79A-272E2AB10A7C}" type="pres">
      <dgm:prSet presAssocID="{935DA39A-2424-44A1-93C0-EB1813B1D3EE}" presName="node" presStyleLbl="node1" presStyleIdx="1" presStyleCnt="3">
        <dgm:presLayoutVars>
          <dgm:bulletEnabled val="1"/>
        </dgm:presLayoutVars>
      </dgm:prSet>
      <dgm:spPr/>
    </dgm:pt>
    <dgm:pt modelId="{8378BFA0-0D47-4EF8-A530-936870CA3A76}" type="pres">
      <dgm:prSet presAssocID="{345C8021-8CA2-43F3-9C26-872B3C4507EE}" presName="sibTrans" presStyleLbl="sibTrans2D1" presStyleIdx="1" presStyleCnt="2"/>
      <dgm:spPr/>
    </dgm:pt>
    <dgm:pt modelId="{01AE6FAF-8FAA-4682-9457-F3E8042E688E}" type="pres">
      <dgm:prSet presAssocID="{345C8021-8CA2-43F3-9C26-872B3C4507EE}" presName="connectorText" presStyleLbl="sibTrans2D1" presStyleIdx="1" presStyleCnt="2"/>
      <dgm:spPr/>
    </dgm:pt>
    <dgm:pt modelId="{398DDFB0-3AB3-4E14-BEC7-44600E7B9BA8}" type="pres">
      <dgm:prSet presAssocID="{7C633795-0D51-4724-9AA0-01CEF5C098E1}" presName="node" presStyleLbl="node1" presStyleIdx="2" presStyleCnt="3" custLinFactNeighborX="3239" custLinFactNeighborY="28607">
        <dgm:presLayoutVars>
          <dgm:bulletEnabled val="1"/>
        </dgm:presLayoutVars>
      </dgm:prSet>
      <dgm:spPr/>
    </dgm:pt>
  </dgm:ptLst>
  <dgm:cxnLst>
    <dgm:cxn modelId="{B39D135D-2952-4229-BE50-8E76C9986E51}" type="presOf" srcId="{345C8021-8CA2-43F3-9C26-872B3C4507EE}" destId="{8378BFA0-0D47-4EF8-A530-936870CA3A76}" srcOrd="0" destOrd="0" presId="urn:microsoft.com/office/officeart/2005/8/layout/process1"/>
    <dgm:cxn modelId="{80A8F264-D48F-4031-98C2-DD3A3AFAA7E7}" srcId="{FA5F38BD-3B49-4F7D-97B9-00F0C5977CB7}" destId="{7C633795-0D51-4724-9AA0-01CEF5C098E1}" srcOrd="2" destOrd="0" parTransId="{962D8547-0F14-4129-B508-E55C15CB36F3}" sibTransId="{50B0F422-07C5-49FD-9870-11D5CBCD715B}"/>
    <dgm:cxn modelId="{90131167-3224-4D9A-B84B-DED71FD9D719}" srcId="{FA5F38BD-3B49-4F7D-97B9-00F0C5977CB7}" destId="{95BD792F-6177-447F-A704-4C286B13BD60}" srcOrd="0" destOrd="0" parTransId="{91A29981-075B-40A7-AB71-FA2101EB6210}" sibTransId="{6F3AEA8F-4FF1-4913-AEB7-D7F5DC1DB820}"/>
    <dgm:cxn modelId="{61473C68-B23D-470C-9C2C-EC031F320E72}" type="presOf" srcId="{935DA39A-2424-44A1-93C0-EB1813B1D3EE}" destId="{E35BCC5E-7F0F-456B-B79A-272E2AB10A7C}" srcOrd="0" destOrd="0" presId="urn:microsoft.com/office/officeart/2005/8/layout/process1"/>
    <dgm:cxn modelId="{F3961955-89C1-4AF0-95B1-9DA9201F0E4C}" type="presOf" srcId="{95BD792F-6177-447F-A704-4C286B13BD60}" destId="{67D8F6C5-4D27-407F-8795-7B5732631552}" srcOrd="0" destOrd="0" presId="urn:microsoft.com/office/officeart/2005/8/layout/process1"/>
    <dgm:cxn modelId="{D84A3B8B-53A0-447D-8AD1-BC4310556207}" type="presOf" srcId="{7C633795-0D51-4724-9AA0-01CEF5C098E1}" destId="{398DDFB0-3AB3-4E14-BEC7-44600E7B9BA8}" srcOrd="0" destOrd="0" presId="urn:microsoft.com/office/officeart/2005/8/layout/process1"/>
    <dgm:cxn modelId="{D1F9D393-535B-488C-82A3-56138B986BF1}" type="presOf" srcId="{FA5F38BD-3B49-4F7D-97B9-00F0C5977CB7}" destId="{AF83F54D-2F13-44E0-9689-680B60DA7459}" srcOrd="0" destOrd="0" presId="urn:microsoft.com/office/officeart/2005/8/layout/process1"/>
    <dgm:cxn modelId="{0DC5D7B4-1159-4F4A-8E90-EFF5323BEABF}" type="presOf" srcId="{6F3AEA8F-4FF1-4913-AEB7-D7F5DC1DB820}" destId="{7B9BECE5-2AAA-4E8D-B1F8-9E6DB0A994CB}" srcOrd="1" destOrd="0" presId="urn:microsoft.com/office/officeart/2005/8/layout/process1"/>
    <dgm:cxn modelId="{E84F4AD1-98F8-4B64-B833-FD1F5E5C4965}" type="presOf" srcId="{6F3AEA8F-4FF1-4913-AEB7-D7F5DC1DB820}" destId="{4BB0BAAA-5112-4DB2-BE02-6F6C3BD661B9}" srcOrd="0" destOrd="0" presId="urn:microsoft.com/office/officeart/2005/8/layout/process1"/>
    <dgm:cxn modelId="{4CA2EFED-E4A9-4E5C-BCB3-9ADA6C3BF913}" srcId="{FA5F38BD-3B49-4F7D-97B9-00F0C5977CB7}" destId="{935DA39A-2424-44A1-93C0-EB1813B1D3EE}" srcOrd="1" destOrd="0" parTransId="{94E34B0A-9F31-4FFC-A7B2-ED202CDD7651}" sibTransId="{345C8021-8CA2-43F3-9C26-872B3C4507EE}"/>
    <dgm:cxn modelId="{272990FC-5531-438C-B482-07D83E73FD16}" type="presOf" srcId="{345C8021-8CA2-43F3-9C26-872B3C4507EE}" destId="{01AE6FAF-8FAA-4682-9457-F3E8042E688E}" srcOrd="1" destOrd="0" presId="urn:microsoft.com/office/officeart/2005/8/layout/process1"/>
    <dgm:cxn modelId="{2A3511A8-68C7-415C-8F5F-0196C8B3F586}" type="presParOf" srcId="{AF83F54D-2F13-44E0-9689-680B60DA7459}" destId="{67D8F6C5-4D27-407F-8795-7B5732631552}" srcOrd="0" destOrd="0" presId="urn:microsoft.com/office/officeart/2005/8/layout/process1"/>
    <dgm:cxn modelId="{F14828E0-9E4D-4A4F-BE00-6E9C5DA86221}" type="presParOf" srcId="{AF83F54D-2F13-44E0-9689-680B60DA7459}" destId="{4BB0BAAA-5112-4DB2-BE02-6F6C3BD661B9}" srcOrd="1" destOrd="0" presId="urn:microsoft.com/office/officeart/2005/8/layout/process1"/>
    <dgm:cxn modelId="{635F2BD0-6967-4809-A8EF-92A34BA99E59}" type="presParOf" srcId="{4BB0BAAA-5112-4DB2-BE02-6F6C3BD661B9}" destId="{7B9BECE5-2AAA-4E8D-B1F8-9E6DB0A994CB}" srcOrd="0" destOrd="0" presId="urn:microsoft.com/office/officeart/2005/8/layout/process1"/>
    <dgm:cxn modelId="{CBC42E73-3FEA-44FC-95A4-F4EA32B73A8E}" type="presParOf" srcId="{AF83F54D-2F13-44E0-9689-680B60DA7459}" destId="{E35BCC5E-7F0F-456B-B79A-272E2AB10A7C}" srcOrd="2" destOrd="0" presId="urn:microsoft.com/office/officeart/2005/8/layout/process1"/>
    <dgm:cxn modelId="{D1C01833-42E6-4A0C-B235-75A569C59402}" type="presParOf" srcId="{AF83F54D-2F13-44E0-9689-680B60DA7459}" destId="{8378BFA0-0D47-4EF8-A530-936870CA3A76}" srcOrd="3" destOrd="0" presId="urn:microsoft.com/office/officeart/2005/8/layout/process1"/>
    <dgm:cxn modelId="{17F50C84-7F3C-4165-99B2-3406A208E550}" type="presParOf" srcId="{8378BFA0-0D47-4EF8-A530-936870CA3A76}" destId="{01AE6FAF-8FAA-4682-9457-F3E8042E688E}" srcOrd="0" destOrd="0" presId="urn:microsoft.com/office/officeart/2005/8/layout/process1"/>
    <dgm:cxn modelId="{7C13C3F9-581B-44C9-84EB-DBF5B835ADF6}" type="presParOf" srcId="{AF83F54D-2F13-44E0-9689-680B60DA7459}" destId="{398DDFB0-3AB3-4E14-BEC7-44600E7B9BA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FFA9C-2AC1-4C42-A349-61421EDA2BA7}"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CA"/>
        </a:p>
      </dgm:t>
    </dgm:pt>
    <dgm:pt modelId="{9F32B64D-A08C-498C-BFE2-398017BCBADA}">
      <dgm:prSet phldrT="[Text]"/>
      <dgm:spPr/>
      <dgm:t>
        <a:bodyPr/>
        <a:lstStyle/>
        <a:p>
          <a:r>
            <a:rPr lang="en-US" b="1"/>
            <a:t>What is the Benefits Management Program?</a:t>
          </a:r>
          <a:endParaRPr lang="en-CA"/>
        </a:p>
      </dgm:t>
    </dgm:pt>
    <dgm:pt modelId="{C44E6CD1-D5AF-4FE2-AE87-0793F82571F4}" type="parTrans" cxnId="{D7616DE3-ACA3-44C5-A17B-14CB84A0DC01}">
      <dgm:prSet/>
      <dgm:spPr/>
      <dgm:t>
        <a:bodyPr/>
        <a:lstStyle/>
        <a:p>
          <a:endParaRPr lang="en-CA"/>
        </a:p>
      </dgm:t>
    </dgm:pt>
    <dgm:pt modelId="{6BFA63FA-CCEF-44D5-99E5-C82C46D8386C}" type="sibTrans" cxnId="{D7616DE3-ACA3-44C5-A17B-14CB84A0DC01}">
      <dgm:prSet/>
      <dgm:spPr/>
      <dgm:t>
        <a:bodyPr/>
        <a:lstStyle/>
        <a:p>
          <a:endParaRPr lang="en-CA"/>
        </a:p>
      </dgm:t>
    </dgm:pt>
    <dgm:pt modelId="{57EA8998-C32C-40D3-9334-A3B76DD3FE1D}">
      <dgm:prSet/>
      <dgm:spPr/>
      <dgm:t>
        <a:bodyPr/>
        <a:lstStyle/>
        <a:p>
          <a:r>
            <a:rPr lang="en-US"/>
            <a:t>Provides benefits realization guidance and supports to identify, quantify, and monitor SSC benefits.</a:t>
          </a:r>
        </a:p>
      </dgm:t>
    </dgm:pt>
    <dgm:pt modelId="{1911CDF2-E2B9-4FDC-B6C1-F22FDFBA7632}" type="parTrans" cxnId="{F3711561-A456-4351-A5B5-DF84B3A6FBEC}">
      <dgm:prSet/>
      <dgm:spPr/>
      <dgm:t>
        <a:bodyPr/>
        <a:lstStyle/>
        <a:p>
          <a:endParaRPr lang="en-CA"/>
        </a:p>
      </dgm:t>
    </dgm:pt>
    <dgm:pt modelId="{743B8D05-E866-4D94-80FF-73C4C9BDFCD8}" type="sibTrans" cxnId="{F3711561-A456-4351-A5B5-DF84B3A6FBEC}">
      <dgm:prSet/>
      <dgm:spPr/>
      <dgm:t>
        <a:bodyPr/>
        <a:lstStyle/>
        <a:p>
          <a:endParaRPr lang="en-CA"/>
        </a:p>
      </dgm:t>
    </dgm:pt>
    <dgm:pt modelId="{85EDC609-6815-464B-BEBE-C4755067397E}">
      <dgm:prSet/>
      <dgm:spPr/>
      <dgm:t>
        <a:bodyPr/>
        <a:lstStyle/>
        <a:p>
          <a:r>
            <a:rPr lang="en-US" b="1"/>
            <a:t>BMP’s Objective</a:t>
          </a:r>
        </a:p>
      </dgm:t>
    </dgm:pt>
    <dgm:pt modelId="{FB7F7782-A074-4B84-B3CD-DAEF4158A4B2}" type="parTrans" cxnId="{576E8851-CA43-4B73-993E-35C2E71DC4D8}">
      <dgm:prSet/>
      <dgm:spPr/>
      <dgm:t>
        <a:bodyPr/>
        <a:lstStyle/>
        <a:p>
          <a:endParaRPr lang="en-CA"/>
        </a:p>
      </dgm:t>
    </dgm:pt>
    <dgm:pt modelId="{1E3B61AF-030E-427F-B150-8C61915EE3ED}" type="sibTrans" cxnId="{576E8851-CA43-4B73-993E-35C2E71DC4D8}">
      <dgm:prSet/>
      <dgm:spPr/>
      <dgm:t>
        <a:bodyPr/>
        <a:lstStyle/>
        <a:p>
          <a:endParaRPr lang="en-CA"/>
        </a:p>
      </dgm:t>
    </dgm:pt>
    <dgm:pt modelId="{F3A50B1A-4CF3-42AF-B4BE-DA62889F0F4D}">
      <dgm:prSet/>
      <dgm:spPr/>
      <dgm:t>
        <a:bodyPr/>
        <a:lstStyle/>
        <a:p>
          <a:r>
            <a:rPr lang="en-CA"/>
            <a:t>To ensure that business changes achieve expected results by translating objectives into measurable benefits that can be tracked through to realization.</a:t>
          </a:r>
          <a:endParaRPr lang="en-US"/>
        </a:p>
      </dgm:t>
    </dgm:pt>
    <dgm:pt modelId="{A7EB1D4E-9248-4643-8B90-651DABBD4D7D}" type="parTrans" cxnId="{36AA0777-83C4-492D-AEA5-984C173A3AF5}">
      <dgm:prSet/>
      <dgm:spPr/>
      <dgm:t>
        <a:bodyPr/>
        <a:lstStyle/>
        <a:p>
          <a:endParaRPr lang="en-CA"/>
        </a:p>
      </dgm:t>
    </dgm:pt>
    <dgm:pt modelId="{CD0C15CA-6E9A-4196-9875-1E36700427E3}" type="sibTrans" cxnId="{36AA0777-83C4-492D-AEA5-984C173A3AF5}">
      <dgm:prSet/>
      <dgm:spPr/>
      <dgm:t>
        <a:bodyPr/>
        <a:lstStyle/>
        <a:p>
          <a:endParaRPr lang="en-CA"/>
        </a:p>
      </dgm:t>
    </dgm:pt>
    <dgm:pt modelId="{BB9FDBBE-E263-429E-8415-B0B1825925DF}">
      <dgm:prSet/>
      <dgm:spPr/>
      <dgm:t>
        <a:bodyPr/>
        <a:lstStyle/>
        <a:p>
          <a:r>
            <a:rPr lang="en-US" b="1"/>
            <a:t>How?</a:t>
          </a:r>
          <a:endParaRPr lang="en-US"/>
        </a:p>
      </dgm:t>
    </dgm:pt>
    <dgm:pt modelId="{32E9A80E-81F0-409B-981D-DD933A58AA3F}" type="parTrans" cxnId="{E07950AC-798F-41C5-AD54-622BF601CF1A}">
      <dgm:prSet/>
      <dgm:spPr/>
      <dgm:t>
        <a:bodyPr/>
        <a:lstStyle/>
        <a:p>
          <a:endParaRPr lang="en-CA"/>
        </a:p>
      </dgm:t>
    </dgm:pt>
    <dgm:pt modelId="{A1081AF7-6CC0-4D97-86AD-12E784D0AC66}" type="sibTrans" cxnId="{E07950AC-798F-41C5-AD54-622BF601CF1A}">
      <dgm:prSet/>
      <dgm:spPr/>
      <dgm:t>
        <a:bodyPr/>
        <a:lstStyle/>
        <a:p>
          <a:endParaRPr lang="en-CA"/>
        </a:p>
      </dgm:t>
    </dgm:pt>
    <dgm:pt modelId="{12B27C60-7895-4570-BC5D-9CFC9C4709D5}">
      <dgm:prSet/>
      <dgm:spPr/>
      <dgm:t>
        <a:bodyPr/>
        <a:lstStyle/>
        <a:p>
          <a:r>
            <a:rPr lang="en-CA"/>
            <a:t>Helps stakeholders identify and focus attention on the most important benefits to SSC;</a:t>
          </a:r>
        </a:p>
      </dgm:t>
    </dgm:pt>
    <dgm:pt modelId="{79C2F7B6-769E-450D-B529-647E44E28A77}" type="parTrans" cxnId="{7739B3C0-0FBF-4430-9C28-9D42F81D0AC0}">
      <dgm:prSet/>
      <dgm:spPr/>
      <dgm:t>
        <a:bodyPr/>
        <a:lstStyle/>
        <a:p>
          <a:endParaRPr lang="en-CA"/>
        </a:p>
      </dgm:t>
    </dgm:pt>
    <dgm:pt modelId="{715AED6F-3FC6-4747-BC42-50806227AEDE}" type="sibTrans" cxnId="{7739B3C0-0FBF-4430-9C28-9D42F81D0AC0}">
      <dgm:prSet/>
      <dgm:spPr/>
      <dgm:t>
        <a:bodyPr/>
        <a:lstStyle/>
        <a:p>
          <a:endParaRPr lang="en-CA"/>
        </a:p>
      </dgm:t>
    </dgm:pt>
    <dgm:pt modelId="{E4A4F321-54CB-44C7-B578-3E7E1936B09F}">
      <dgm:prSet/>
      <dgm:spPr/>
      <dgm:t>
        <a:bodyPr/>
        <a:lstStyle/>
        <a:p>
          <a:r>
            <a:rPr lang="en-CA"/>
            <a:t>Promotes and embeds Benefits Realization Management principles across all activities at SSC; and</a:t>
          </a:r>
        </a:p>
      </dgm:t>
    </dgm:pt>
    <dgm:pt modelId="{0A47A622-9A9C-4394-BF32-94556F0D4C8E}" type="parTrans" cxnId="{05CAA123-8C7B-4114-A400-41FE7CE65D6E}">
      <dgm:prSet/>
      <dgm:spPr/>
      <dgm:t>
        <a:bodyPr/>
        <a:lstStyle/>
        <a:p>
          <a:endParaRPr lang="en-CA"/>
        </a:p>
      </dgm:t>
    </dgm:pt>
    <dgm:pt modelId="{0DB0A07F-B626-493E-BD22-F11A2EB871A5}" type="sibTrans" cxnId="{05CAA123-8C7B-4114-A400-41FE7CE65D6E}">
      <dgm:prSet/>
      <dgm:spPr/>
      <dgm:t>
        <a:bodyPr/>
        <a:lstStyle/>
        <a:p>
          <a:endParaRPr lang="en-CA"/>
        </a:p>
      </dgm:t>
    </dgm:pt>
    <dgm:pt modelId="{98A3597B-567F-4E71-B310-5FBD6047E410}">
      <dgm:prSet/>
      <dgm:spPr/>
      <dgm:t>
        <a:bodyPr/>
        <a:lstStyle/>
        <a:p>
          <a:r>
            <a:rPr lang="en-CA"/>
            <a:t>Increase the chances of successful changes by focusing on end results</a:t>
          </a:r>
        </a:p>
      </dgm:t>
    </dgm:pt>
    <dgm:pt modelId="{F4B27BA0-C005-4FB8-A507-47A03FED4E13}" type="parTrans" cxnId="{06F296B2-EC80-4EB7-81F8-90F8954B99C3}">
      <dgm:prSet/>
      <dgm:spPr/>
      <dgm:t>
        <a:bodyPr/>
        <a:lstStyle/>
        <a:p>
          <a:endParaRPr lang="en-CA"/>
        </a:p>
      </dgm:t>
    </dgm:pt>
    <dgm:pt modelId="{CFA4BA09-FFDD-41AC-A6F9-EF53757095AE}" type="sibTrans" cxnId="{06F296B2-EC80-4EB7-81F8-90F8954B99C3}">
      <dgm:prSet/>
      <dgm:spPr/>
      <dgm:t>
        <a:bodyPr/>
        <a:lstStyle/>
        <a:p>
          <a:endParaRPr lang="en-CA"/>
        </a:p>
      </dgm:t>
    </dgm:pt>
    <dgm:pt modelId="{EB2D50A0-0B02-4B5B-A2E5-ACBAB6BB0DFB}" type="pres">
      <dgm:prSet presAssocID="{BABFFA9C-2AC1-4C42-A349-61421EDA2BA7}" presName="linear" presStyleCnt="0">
        <dgm:presLayoutVars>
          <dgm:animLvl val="lvl"/>
          <dgm:resizeHandles val="exact"/>
        </dgm:presLayoutVars>
      </dgm:prSet>
      <dgm:spPr/>
    </dgm:pt>
    <dgm:pt modelId="{C4EA015A-CF01-4EBD-8C0E-14C326EB3A63}" type="pres">
      <dgm:prSet presAssocID="{9F32B64D-A08C-498C-BFE2-398017BCBADA}" presName="parentText" presStyleLbl="node1" presStyleIdx="0" presStyleCnt="3">
        <dgm:presLayoutVars>
          <dgm:chMax val="0"/>
          <dgm:bulletEnabled val="1"/>
        </dgm:presLayoutVars>
      </dgm:prSet>
      <dgm:spPr/>
    </dgm:pt>
    <dgm:pt modelId="{EAFFF067-3D63-4563-B964-5B6545CD7BB4}" type="pres">
      <dgm:prSet presAssocID="{9F32B64D-A08C-498C-BFE2-398017BCBADA}" presName="childText" presStyleLbl="revTx" presStyleIdx="0" presStyleCnt="3">
        <dgm:presLayoutVars>
          <dgm:bulletEnabled val="1"/>
        </dgm:presLayoutVars>
      </dgm:prSet>
      <dgm:spPr/>
    </dgm:pt>
    <dgm:pt modelId="{00F9EE0D-230A-4F13-8777-3B6507E78E0A}" type="pres">
      <dgm:prSet presAssocID="{85EDC609-6815-464B-BEBE-C4755067397E}" presName="parentText" presStyleLbl="node1" presStyleIdx="1" presStyleCnt="3">
        <dgm:presLayoutVars>
          <dgm:chMax val="0"/>
          <dgm:bulletEnabled val="1"/>
        </dgm:presLayoutVars>
      </dgm:prSet>
      <dgm:spPr/>
    </dgm:pt>
    <dgm:pt modelId="{6EED00F3-7907-4DEA-8A17-302498328912}" type="pres">
      <dgm:prSet presAssocID="{85EDC609-6815-464B-BEBE-C4755067397E}" presName="childText" presStyleLbl="revTx" presStyleIdx="1" presStyleCnt="3">
        <dgm:presLayoutVars>
          <dgm:bulletEnabled val="1"/>
        </dgm:presLayoutVars>
      </dgm:prSet>
      <dgm:spPr/>
    </dgm:pt>
    <dgm:pt modelId="{12265822-4D28-4B61-95EC-B0CDAC5EE25D}" type="pres">
      <dgm:prSet presAssocID="{BB9FDBBE-E263-429E-8415-B0B1825925DF}" presName="parentText" presStyleLbl="node1" presStyleIdx="2" presStyleCnt="3">
        <dgm:presLayoutVars>
          <dgm:chMax val="0"/>
          <dgm:bulletEnabled val="1"/>
        </dgm:presLayoutVars>
      </dgm:prSet>
      <dgm:spPr/>
    </dgm:pt>
    <dgm:pt modelId="{D9D3DF32-37BD-4909-BB6E-2E49EC4C53CC}" type="pres">
      <dgm:prSet presAssocID="{BB9FDBBE-E263-429E-8415-B0B1825925DF}" presName="childText" presStyleLbl="revTx" presStyleIdx="2" presStyleCnt="3">
        <dgm:presLayoutVars>
          <dgm:bulletEnabled val="1"/>
        </dgm:presLayoutVars>
      </dgm:prSet>
      <dgm:spPr/>
    </dgm:pt>
  </dgm:ptLst>
  <dgm:cxnLst>
    <dgm:cxn modelId="{B4565C22-70F7-4DED-98D4-AC6C84594308}" type="presOf" srcId="{F3A50B1A-4CF3-42AF-B4BE-DA62889F0F4D}" destId="{6EED00F3-7907-4DEA-8A17-302498328912}" srcOrd="0" destOrd="0" presId="urn:microsoft.com/office/officeart/2005/8/layout/vList2"/>
    <dgm:cxn modelId="{05CAA123-8C7B-4114-A400-41FE7CE65D6E}" srcId="{BB9FDBBE-E263-429E-8415-B0B1825925DF}" destId="{E4A4F321-54CB-44C7-B578-3E7E1936B09F}" srcOrd="1" destOrd="0" parTransId="{0A47A622-9A9C-4394-BF32-94556F0D4C8E}" sibTransId="{0DB0A07F-B626-493E-BD22-F11A2EB871A5}"/>
    <dgm:cxn modelId="{CEBA0D34-A883-4EAC-B0D8-63119008EC2B}" type="presOf" srcId="{9F32B64D-A08C-498C-BFE2-398017BCBADA}" destId="{C4EA015A-CF01-4EBD-8C0E-14C326EB3A63}" srcOrd="0" destOrd="0" presId="urn:microsoft.com/office/officeart/2005/8/layout/vList2"/>
    <dgm:cxn modelId="{3F749C3C-F4F8-4023-90E2-2833E76E8BAA}" type="presOf" srcId="{BABFFA9C-2AC1-4C42-A349-61421EDA2BA7}" destId="{EB2D50A0-0B02-4B5B-A2E5-ACBAB6BB0DFB}" srcOrd="0" destOrd="0" presId="urn:microsoft.com/office/officeart/2005/8/layout/vList2"/>
    <dgm:cxn modelId="{9EB1F95D-AB20-4561-8E88-F12C885A645E}" type="presOf" srcId="{85EDC609-6815-464B-BEBE-C4755067397E}" destId="{00F9EE0D-230A-4F13-8777-3B6507E78E0A}" srcOrd="0" destOrd="0" presId="urn:microsoft.com/office/officeart/2005/8/layout/vList2"/>
    <dgm:cxn modelId="{F3711561-A456-4351-A5B5-DF84B3A6FBEC}" srcId="{9F32B64D-A08C-498C-BFE2-398017BCBADA}" destId="{57EA8998-C32C-40D3-9334-A3B76DD3FE1D}" srcOrd="0" destOrd="0" parTransId="{1911CDF2-E2B9-4FDC-B6C1-F22FDFBA7632}" sibTransId="{743B8D05-E866-4D94-80FF-73C4C9BDFCD8}"/>
    <dgm:cxn modelId="{B968E941-4437-4CB8-9290-44B67F259654}" type="presOf" srcId="{98A3597B-567F-4E71-B310-5FBD6047E410}" destId="{D9D3DF32-37BD-4909-BB6E-2E49EC4C53CC}" srcOrd="0" destOrd="2" presId="urn:microsoft.com/office/officeart/2005/8/layout/vList2"/>
    <dgm:cxn modelId="{576E8851-CA43-4B73-993E-35C2E71DC4D8}" srcId="{BABFFA9C-2AC1-4C42-A349-61421EDA2BA7}" destId="{85EDC609-6815-464B-BEBE-C4755067397E}" srcOrd="1" destOrd="0" parTransId="{FB7F7782-A074-4B84-B3CD-DAEF4158A4B2}" sibTransId="{1E3B61AF-030E-427F-B150-8C61915EE3ED}"/>
    <dgm:cxn modelId="{36AA0777-83C4-492D-AEA5-984C173A3AF5}" srcId="{85EDC609-6815-464B-BEBE-C4755067397E}" destId="{F3A50B1A-4CF3-42AF-B4BE-DA62889F0F4D}" srcOrd="0" destOrd="0" parTransId="{A7EB1D4E-9248-4643-8B90-651DABBD4D7D}" sibTransId="{CD0C15CA-6E9A-4196-9875-1E36700427E3}"/>
    <dgm:cxn modelId="{A1114C82-7707-420A-8F39-3329868E785E}" type="presOf" srcId="{BB9FDBBE-E263-429E-8415-B0B1825925DF}" destId="{12265822-4D28-4B61-95EC-B0CDAC5EE25D}" srcOrd="0" destOrd="0" presId="urn:microsoft.com/office/officeart/2005/8/layout/vList2"/>
    <dgm:cxn modelId="{2929A1A3-1CC7-4C3A-99EB-349AEE383FAA}" type="presOf" srcId="{12B27C60-7895-4570-BC5D-9CFC9C4709D5}" destId="{D9D3DF32-37BD-4909-BB6E-2E49EC4C53CC}" srcOrd="0" destOrd="0" presId="urn:microsoft.com/office/officeart/2005/8/layout/vList2"/>
    <dgm:cxn modelId="{E07950AC-798F-41C5-AD54-622BF601CF1A}" srcId="{BABFFA9C-2AC1-4C42-A349-61421EDA2BA7}" destId="{BB9FDBBE-E263-429E-8415-B0B1825925DF}" srcOrd="2" destOrd="0" parTransId="{32E9A80E-81F0-409B-981D-DD933A58AA3F}" sibTransId="{A1081AF7-6CC0-4D97-86AD-12E784D0AC66}"/>
    <dgm:cxn modelId="{06F296B2-EC80-4EB7-81F8-90F8954B99C3}" srcId="{BB9FDBBE-E263-429E-8415-B0B1825925DF}" destId="{98A3597B-567F-4E71-B310-5FBD6047E410}" srcOrd="2" destOrd="0" parTransId="{F4B27BA0-C005-4FB8-A507-47A03FED4E13}" sibTransId="{CFA4BA09-FFDD-41AC-A6F9-EF53757095AE}"/>
    <dgm:cxn modelId="{2A7EA1C0-7AAA-499A-B053-89086C3840EB}" type="presOf" srcId="{57EA8998-C32C-40D3-9334-A3B76DD3FE1D}" destId="{EAFFF067-3D63-4563-B964-5B6545CD7BB4}" srcOrd="0" destOrd="0" presId="urn:microsoft.com/office/officeart/2005/8/layout/vList2"/>
    <dgm:cxn modelId="{7739B3C0-0FBF-4430-9C28-9D42F81D0AC0}" srcId="{BB9FDBBE-E263-429E-8415-B0B1825925DF}" destId="{12B27C60-7895-4570-BC5D-9CFC9C4709D5}" srcOrd="0" destOrd="0" parTransId="{79C2F7B6-769E-450D-B529-647E44E28A77}" sibTransId="{715AED6F-3FC6-4747-BC42-50806227AEDE}"/>
    <dgm:cxn modelId="{FD15FBE1-4806-449B-958A-6B0A746C8839}" type="presOf" srcId="{E4A4F321-54CB-44C7-B578-3E7E1936B09F}" destId="{D9D3DF32-37BD-4909-BB6E-2E49EC4C53CC}" srcOrd="0" destOrd="1" presId="urn:microsoft.com/office/officeart/2005/8/layout/vList2"/>
    <dgm:cxn modelId="{D7616DE3-ACA3-44C5-A17B-14CB84A0DC01}" srcId="{BABFFA9C-2AC1-4C42-A349-61421EDA2BA7}" destId="{9F32B64D-A08C-498C-BFE2-398017BCBADA}" srcOrd="0" destOrd="0" parTransId="{C44E6CD1-D5AF-4FE2-AE87-0793F82571F4}" sibTransId="{6BFA63FA-CCEF-44D5-99E5-C82C46D8386C}"/>
    <dgm:cxn modelId="{7E8C4354-C7B9-4018-8442-914737F0A0B6}" type="presParOf" srcId="{EB2D50A0-0B02-4B5B-A2E5-ACBAB6BB0DFB}" destId="{C4EA015A-CF01-4EBD-8C0E-14C326EB3A63}" srcOrd="0" destOrd="0" presId="urn:microsoft.com/office/officeart/2005/8/layout/vList2"/>
    <dgm:cxn modelId="{A2E843EE-00D2-46F2-BCD8-7565F953BF5A}" type="presParOf" srcId="{EB2D50A0-0B02-4B5B-A2E5-ACBAB6BB0DFB}" destId="{EAFFF067-3D63-4563-B964-5B6545CD7BB4}" srcOrd="1" destOrd="0" presId="urn:microsoft.com/office/officeart/2005/8/layout/vList2"/>
    <dgm:cxn modelId="{50300A1B-78E6-42A5-9A09-3849845EC1A3}" type="presParOf" srcId="{EB2D50A0-0B02-4B5B-A2E5-ACBAB6BB0DFB}" destId="{00F9EE0D-230A-4F13-8777-3B6507E78E0A}" srcOrd="2" destOrd="0" presId="urn:microsoft.com/office/officeart/2005/8/layout/vList2"/>
    <dgm:cxn modelId="{AD6512D7-BDE0-4847-96F0-326906157185}" type="presParOf" srcId="{EB2D50A0-0B02-4B5B-A2E5-ACBAB6BB0DFB}" destId="{6EED00F3-7907-4DEA-8A17-302498328912}" srcOrd="3" destOrd="0" presId="urn:microsoft.com/office/officeart/2005/8/layout/vList2"/>
    <dgm:cxn modelId="{190D0E58-A699-4EB2-9199-E093AA95998A}" type="presParOf" srcId="{EB2D50A0-0B02-4B5B-A2E5-ACBAB6BB0DFB}" destId="{12265822-4D28-4B61-95EC-B0CDAC5EE25D}" srcOrd="4" destOrd="0" presId="urn:microsoft.com/office/officeart/2005/8/layout/vList2"/>
    <dgm:cxn modelId="{628D700E-F4A8-4AA3-9832-45264A212FB1}" type="presParOf" srcId="{EB2D50A0-0B02-4B5B-A2E5-ACBAB6BB0DFB}" destId="{D9D3DF32-37BD-4909-BB6E-2E49EC4C53C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531E6-2063-4BCD-A341-CD99F70CA5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82E6904-8743-41F7-984E-C57A0572E643}">
      <dgm:prSet phldr="0"/>
      <dgm:spPr/>
      <dgm:t>
        <a:bodyPr/>
        <a:lstStyle/>
        <a:p>
          <a:pPr algn="l" rtl="0"/>
          <a:r>
            <a:rPr lang="en-US" b="1">
              <a:solidFill>
                <a:schemeClr val="bg1"/>
              </a:solidFill>
              <a:latin typeface="Arial"/>
            </a:rPr>
            <a:t>Policy on the planning and Management of Investments</a:t>
          </a:r>
          <a:endParaRPr lang="en-US">
            <a:solidFill>
              <a:schemeClr val="bg1"/>
            </a:solidFill>
            <a:latin typeface="Arial"/>
          </a:endParaRPr>
        </a:p>
      </dgm:t>
    </dgm:pt>
    <dgm:pt modelId="{3369904D-CB33-46CB-A691-BC95E5DDD6EC}" type="parTrans" cxnId="{2309101D-C4A4-4B8A-8815-E523E205E7E7}">
      <dgm:prSet/>
      <dgm:spPr/>
      <dgm:t>
        <a:bodyPr/>
        <a:lstStyle/>
        <a:p>
          <a:endParaRPr lang="en-CA"/>
        </a:p>
      </dgm:t>
    </dgm:pt>
    <dgm:pt modelId="{12C17ACE-A2CF-4344-9E46-4D8FB0FD0ECD}" type="sibTrans" cxnId="{2309101D-C4A4-4B8A-8815-E523E205E7E7}">
      <dgm:prSet/>
      <dgm:spPr/>
      <dgm:t>
        <a:bodyPr/>
        <a:lstStyle/>
        <a:p>
          <a:endParaRPr lang="en-CA"/>
        </a:p>
      </dgm:t>
    </dgm:pt>
    <dgm:pt modelId="{DF66713D-8B56-4AE5-8F6B-71105931D8E3}">
      <dgm:prSet phldr="0"/>
      <dgm:spPr/>
      <dgm:t>
        <a:bodyPr/>
        <a:lstStyle/>
        <a:p>
          <a:pPr algn="l"/>
          <a:r>
            <a:rPr lang="en-US">
              <a:solidFill>
                <a:srgbClr val="2A283C"/>
              </a:solidFill>
              <a:latin typeface="Arial"/>
            </a:rPr>
            <a:t>Directive on the Management of Projects and Programmes</a:t>
          </a:r>
        </a:p>
      </dgm:t>
    </dgm:pt>
    <dgm:pt modelId="{41136F76-D530-43CD-B549-1566457B042A}" type="parTrans" cxnId="{B9EB1AA4-BBFF-4334-A27F-9D5CF58E6C7E}">
      <dgm:prSet/>
      <dgm:spPr/>
      <dgm:t>
        <a:bodyPr/>
        <a:lstStyle/>
        <a:p>
          <a:endParaRPr lang="en-CA"/>
        </a:p>
      </dgm:t>
    </dgm:pt>
    <dgm:pt modelId="{680CAF25-C4D8-44F8-853D-DB7AE6979CFE}" type="sibTrans" cxnId="{B9EB1AA4-BBFF-4334-A27F-9D5CF58E6C7E}">
      <dgm:prSet/>
      <dgm:spPr/>
      <dgm:t>
        <a:bodyPr/>
        <a:lstStyle/>
        <a:p>
          <a:endParaRPr lang="en-CA"/>
        </a:p>
      </dgm:t>
    </dgm:pt>
    <dgm:pt modelId="{28EE848D-84DC-4FD7-A414-4BFF92A2FBA9}">
      <dgm:prSet phldr="0"/>
      <dgm:spPr/>
      <dgm:t>
        <a:bodyPr/>
        <a:lstStyle/>
        <a:p>
          <a:pPr algn="l"/>
          <a:r>
            <a:rPr lang="en-US">
              <a:solidFill>
                <a:srgbClr val="2A283C"/>
              </a:solidFill>
              <a:latin typeface="Arial"/>
            </a:rPr>
            <a:t>Genesis for the requirements to undertake Benefits Realization for the bulk of the GoC</a:t>
          </a:r>
        </a:p>
      </dgm:t>
    </dgm:pt>
    <dgm:pt modelId="{915CA005-86AE-4ECD-B595-ABCA41792CC8}" type="parTrans" cxnId="{B6F44DD4-F9A9-4189-80C9-C8B4A58455B1}">
      <dgm:prSet/>
      <dgm:spPr/>
      <dgm:t>
        <a:bodyPr/>
        <a:lstStyle/>
        <a:p>
          <a:endParaRPr lang="en-CA"/>
        </a:p>
      </dgm:t>
    </dgm:pt>
    <dgm:pt modelId="{565A6CDF-269F-4625-93ED-A921A9FA44EA}" type="sibTrans" cxnId="{B6F44DD4-F9A9-4189-80C9-C8B4A58455B1}">
      <dgm:prSet/>
      <dgm:spPr/>
      <dgm:t>
        <a:bodyPr/>
        <a:lstStyle/>
        <a:p>
          <a:endParaRPr lang="en-CA"/>
        </a:p>
      </dgm:t>
    </dgm:pt>
    <dgm:pt modelId="{964164B4-422E-47D1-B84F-BDAFEE7F153E}">
      <dgm:prSet phldr="0"/>
      <dgm:spPr/>
      <dgm:t>
        <a:bodyPr/>
        <a:lstStyle/>
        <a:p>
          <a:pPr algn="l"/>
          <a:r>
            <a:rPr lang="en-US" b="1">
              <a:solidFill>
                <a:schemeClr val="bg1"/>
              </a:solidFill>
              <a:latin typeface="Arial"/>
            </a:rPr>
            <a:t>Policy on Digital and Service</a:t>
          </a:r>
          <a:endParaRPr lang="en-US">
            <a:solidFill>
              <a:schemeClr val="bg1"/>
            </a:solidFill>
            <a:latin typeface="Arial"/>
          </a:endParaRPr>
        </a:p>
      </dgm:t>
    </dgm:pt>
    <dgm:pt modelId="{7686F8A7-52F4-4A8D-B1AC-787A2E966495}" type="parTrans" cxnId="{1163F758-6501-48B6-8407-52EF4A59233C}">
      <dgm:prSet/>
      <dgm:spPr/>
      <dgm:t>
        <a:bodyPr/>
        <a:lstStyle/>
        <a:p>
          <a:endParaRPr lang="en-CA"/>
        </a:p>
      </dgm:t>
    </dgm:pt>
    <dgm:pt modelId="{0D787AA3-099A-4132-9F26-BCFA19563DD0}" type="sibTrans" cxnId="{1163F758-6501-48B6-8407-52EF4A59233C}">
      <dgm:prSet/>
      <dgm:spPr/>
      <dgm:t>
        <a:bodyPr/>
        <a:lstStyle/>
        <a:p>
          <a:endParaRPr lang="en-CA"/>
        </a:p>
      </dgm:t>
    </dgm:pt>
    <dgm:pt modelId="{B516E582-1570-4132-A2C3-1333235E374D}">
      <dgm:prSet phldr="0"/>
      <dgm:spPr/>
      <dgm:t>
        <a:bodyPr/>
        <a:lstStyle/>
        <a:p>
          <a:pPr algn="l"/>
          <a:r>
            <a:rPr lang="en-US">
              <a:solidFill>
                <a:srgbClr val="2A283C"/>
              </a:solidFill>
              <a:latin typeface="Arial"/>
            </a:rPr>
            <a:t>Guidance on Enterprise Architecture - why we are all here</a:t>
          </a:r>
        </a:p>
      </dgm:t>
    </dgm:pt>
    <dgm:pt modelId="{3D348582-92A2-488F-A17E-CE8EDA0CEC0D}" type="parTrans" cxnId="{78BA7781-3D0E-410E-AD61-F2C75C4B2079}">
      <dgm:prSet/>
      <dgm:spPr/>
      <dgm:t>
        <a:bodyPr/>
        <a:lstStyle/>
        <a:p>
          <a:endParaRPr lang="en-CA"/>
        </a:p>
      </dgm:t>
    </dgm:pt>
    <dgm:pt modelId="{6C29E954-3743-4F59-BD9A-6F81C48747A3}" type="sibTrans" cxnId="{78BA7781-3D0E-410E-AD61-F2C75C4B2079}">
      <dgm:prSet/>
      <dgm:spPr/>
      <dgm:t>
        <a:bodyPr/>
        <a:lstStyle/>
        <a:p>
          <a:endParaRPr lang="en-CA"/>
        </a:p>
      </dgm:t>
    </dgm:pt>
    <dgm:pt modelId="{95A1E19D-1BCB-4E6C-8D98-52CA118FF561}">
      <dgm:prSet phldr="0"/>
      <dgm:spPr/>
      <dgm:t>
        <a:bodyPr/>
        <a:lstStyle/>
        <a:p>
          <a:pPr algn="l"/>
          <a:r>
            <a:rPr lang="en-US" b="1">
              <a:solidFill>
                <a:schemeClr val="bg1"/>
              </a:solidFill>
              <a:latin typeface="Arial"/>
            </a:rPr>
            <a:t>Policy on Results</a:t>
          </a:r>
          <a:endParaRPr lang="en-US">
            <a:solidFill>
              <a:schemeClr val="bg1"/>
            </a:solidFill>
            <a:latin typeface="Arial"/>
          </a:endParaRPr>
        </a:p>
      </dgm:t>
    </dgm:pt>
    <dgm:pt modelId="{4B283AD1-D4DF-4374-99DE-E16DC963F9A1}" type="parTrans" cxnId="{287FFEF0-1D0E-4A61-9EFA-1DD2958B6595}">
      <dgm:prSet/>
      <dgm:spPr/>
      <dgm:t>
        <a:bodyPr/>
        <a:lstStyle/>
        <a:p>
          <a:endParaRPr lang="en-CA"/>
        </a:p>
      </dgm:t>
    </dgm:pt>
    <dgm:pt modelId="{B8C8973B-040B-433F-B083-80DB5ADB06F1}" type="sibTrans" cxnId="{287FFEF0-1D0E-4A61-9EFA-1DD2958B6595}">
      <dgm:prSet/>
      <dgm:spPr/>
      <dgm:t>
        <a:bodyPr/>
        <a:lstStyle/>
        <a:p>
          <a:endParaRPr lang="en-CA"/>
        </a:p>
      </dgm:t>
    </dgm:pt>
    <dgm:pt modelId="{B1B6D383-28D8-443B-AD4F-C3AB53504D83}">
      <dgm:prSet phldr="0"/>
      <dgm:spPr/>
      <dgm:t>
        <a:bodyPr/>
        <a:lstStyle/>
        <a:p>
          <a:pPr algn="l"/>
          <a:r>
            <a:rPr lang="en-US">
              <a:solidFill>
                <a:srgbClr val="2A283C"/>
              </a:solidFill>
              <a:latin typeface="Arial"/>
            </a:rPr>
            <a:t>Drives </a:t>
          </a:r>
          <a:r>
            <a:rPr lang="en-US">
              <a:solidFill>
                <a:srgbClr val="333333"/>
              </a:solidFill>
              <a:latin typeface="Helvetica"/>
              <a:cs typeface="Helvetica"/>
            </a:rPr>
            <a:t>departmental accountability for performance information and evaluation</a:t>
          </a:r>
        </a:p>
      </dgm:t>
    </dgm:pt>
    <dgm:pt modelId="{E44FC53D-A952-436B-BE2B-EA5E8A660516}" type="parTrans" cxnId="{818715BE-7D6A-42DB-A1F8-11EB2A3AA48B}">
      <dgm:prSet/>
      <dgm:spPr/>
      <dgm:t>
        <a:bodyPr/>
        <a:lstStyle/>
        <a:p>
          <a:endParaRPr lang="en-CA"/>
        </a:p>
      </dgm:t>
    </dgm:pt>
    <dgm:pt modelId="{6D1AB1E9-4444-4A25-8956-6AF1CF291357}" type="sibTrans" cxnId="{818715BE-7D6A-42DB-A1F8-11EB2A3AA48B}">
      <dgm:prSet/>
      <dgm:spPr/>
      <dgm:t>
        <a:bodyPr/>
        <a:lstStyle/>
        <a:p>
          <a:endParaRPr lang="en-CA"/>
        </a:p>
      </dgm:t>
    </dgm:pt>
    <dgm:pt modelId="{81267CE3-7730-42B4-8A7B-2A8B8B37ED3E}" type="pres">
      <dgm:prSet presAssocID="{C41531E6-2063-4BCD-A341-CD99F70CA5E7}" presName="linear" presStyleCnt="0">
        <dgm:presLayoutVars>
          <dgm:dir/>
          <dgm:animLvl val="lvl"/>
          <dgm:resizeHandles val="exact"/>
        </dgm:presLayoutVars>
      </dgm:prSet>
      <dgm:spPr/>
    </dgm:pt>
    <dgm:pt modelId="{726EAE61-895A-4E94-9073-CACD6006B02A}" type="pres">
      <dgm:prSet presAssocID="{482E6904-8743-41F7-984E-C57A0572E643}" presName="parentLin" presStyleCnt="0"/>
      <dgm:spPr/>
    </dgm:pt>
    <dgm:pt modelId="{9123622A-BCCA-4B55-A4C7-0C22518E395D}" type="pres">
      <dgm:prSet presAssocID="{482E6904-8743-41F7-984E-C57A0572E643}" presName="parentLeftMargin" presStyleLbl="node1" presStyleIdx="0" presStyleCnt="3"/>
      <dgm:spPr/>
    </dgm:pt>
    <dgm:pt modelId="{E8BABBD8-9E93-4D0A-92AC-B6605A07DD31}" type="pres">
      <dgm:prSet presAssocID="{482E6904-8743-41F7-984E-C57A0572E643}" presName="parentText" presStyleLbl="node1" presStyleIdx="0" presStyleCnt="3">
        <dgm:presLayoutVars>
          <dgm:chMax val="0"/>
          <dgm:bulletEnabled val="1"/>
        </dgm:presLayoutVars>
      </dgm:prSet>
      <dgm:spPr/>
    </dgm:pt>
    <dgm:pt modelId="{2438096E-7BDC-474F-983A-D5DDA1D8AA40}" type="pres">
      <dgm:prSet presAssocID="{482E6904-8743-41F7-984E-C57A0572E643}" presName="negativeSpace" presStyleCnt="0"/>
      <dgm:spPr/>
    </dgm:pt>
    <dgm:pt modelId="{173820B8-F50F-4ED7-B88B-90A1DB02FAB5}" type="pres">
      <dgm:prSet presAssocID="{482E6904-8743-41F7-984E-C57A0572E643}" presName="childText" presStyleLbl="conFgAcc1" presStyleIdx="0" presStyleCnt="3">
        <dgm:presLayoutVars>
          <dgm:bulletEnabled val="1"/>
        </dgm:presLayoutVars>
      </dgm:prSet>
      <dgm:spPr/>
    </dgm:pt>
    <dgm:pt modelId="{31E0405C-1B39-4743-AA9E-1DB9ABB876A7}" type="pres">
      <dgm:prSet presAssocID="{12C17ACE-A2CF-4344-9E46-4D8FB0FD0ECD}" presName="spaceBetweenRectangles" presStyleCnt="0"/>
      <dgm:spPr/>
    </dgm:pt>
    <dgm:pt modelId="{F36266EF-680A-4E78-AF55-15DB6961701B}" type="pres">
      <dgm:prSet presAssocID="{964164B4-422E-47D1-B84F-BDAFEE7F153E}" presName="parentLin" presStyleCnt="0"/>
      <dgm:spPr/>
    </dgm:pt>
    <dgm:pt modelId="{6BFD8EE5-013F-4176-B95B-9567B30E6A66}" type="pres">
      <dgm:prSet presAssocID="{964164B4-422E-47D1-B84F-BDAFEE7F153E}" presName="parentLeftMargin" presStyleLbl="node1" presStyleIdx="0" presStyleCnt="3"/>
      <dgm:spPr/>
    </dgm:pt>
    <dgm:pt modelId="{B3D5B2A1-3753-45CC-B376-5C8609911109}" type="pres">
      <dgm:prSet presAssocID="{964164B4-422E-47D1-B84F-BDAFEE7F153E}" presName="parentText" presStyleLbl="node1" presStyleIdx="1" presStyleCnt="3">
        <dgm:presLayoutVars>
          <dgm:chMax val="0"/>
          <dgm:bulletEnabled val="1"/>
        </dgm:presLayoutVars>
      </dgm:prSet>
      <dgm:spPr/>
    </dgm:pt>
    <dgm:pt modelId="{4A952CB1-8D05-4FF8-A2C6-5B903B36F3A5}" type="pres">
      <dgm:prSet presAssocID="{964164B4-422E-47D1-B84F-BDAFEE7F153E}" presName="negativeSpace" presStyleCnt="0"/>
      <dgm:spPr/>
    </dgm:pt>
    <dgm:pt modelId="{EAA818E8-8849-459B-8FF9-AD21C093526F}" type="pres">
      <dgm:prSet presAssocID="{964164B4-422E-47D1-B84F-BDAFEE7F153E}" presName="childText" presStyleLbl="conFgAcc1" presStyleIdx="1" presStyleCnt="3">
        <dgm:presLayoutVars>
          <dgm:bulletEnabled val="1"/>
        </dgm:presLayoutVars>
      </dgm:prSet>
      <dgm:spPr/>
    </dgm:pt>
    <dgm:pt modelId="{C1B1792B-C9DB-4235-BEC4-63088730D5FD}" type="pres">
      <dgm:prSet presAssocID="{0D787AA3-099A-4132-9F26-BCFA19563DD0}" presName="spaceBetweenRectangles" presStyleCnt="0"/>
      <dgm:spPr/>
    </dgm:pt>
    <dgm:pt modelId="{4B293155-C661-4D73-862B-7ADDF5384F74}" type="pres">
      <dgm:prSet presAssocID="{95A1E19D-1BCB-4E6C-8D98-52CA118FF561}" presName="parentLin" presStyleCnt="0"/>
      <dgm:spPr/>
    </dgm:pt>
    <dgm:pt modelId="{2B8F0137-D102-4B16-97FB-D5C786C4DBB9}" type="pres">
      <dgm:prSet presAssocID="{95A1E19D-1BCB-4E6C-8D98-52CA118FF561}" presName="parentLeftMargin" presStyleLbl="node1" presStyleIdx="1" presStyleCnt="3"/>
      <dgm:spPr/>
    </dgm:pt>
    <dgm:pt modelId="{AB85AF7E-1D09-4B18-AB44-B0F2CD3343D2}" type="pres">
      <dgm:prSet presAssocID="{95A1E19D-1BCB-4E6C-8D98-52CA118FF561}" presName="parentText" presStyleLbl="node1" presStyleIdx="2" presStyleCnt="3">
        <dgm:presLayoutVars>
          <dgm:chMax val="0"/>
          <dgm:bulletEnabled val="1"/>
        </dgm:presLayoutVars>
      </dgm:prSet>
      <dgm:spPr/>
    </dgm:pt>
    <dgm:pt modelId="{2971488B-7335-4D19-AE95-3FD020535CFC}" type="pres">
      <dgm:prSet presAssocID="{95A1E19D-1BCB-4E6C-8D98-52CA118FF561}" presName="negativeSpace" presStyleCnt="0"/>
      <dgm:spPr/>
    </dgm:pt>
    <dgm:pt modelId="{390D612E-7C2A-4B96-BBE2-6293A741CB21}" type="pres">
      <dgm:prSet presAssocID="{95A1E19D-1BCB-4E6C-8D98-52CA118FF561}" presName="childText" presStyleLbl="conFgAcc1" presStyleIdx="2" presStyleCnt="3">
        <dgm:presLayoutVars>
          <dgm:bulletEnabled val="1"/>
        </dgm:presLayoutVars>
      </dgm:prSet>
      <dgm:spPr/>
    </dgm:pt>
  </dgm:ptLst>
  <dgm:cxnLst>
    <dgm:cxn modelId="{A9F9F303-27BA-4FB0-96B2-723B79CB81D4}" type="presOf" srcId="{95A1E19D-1BCB-4E6C-8D98-52CA118FF561}" destId="{2B8F0137-D102-4B16-97FB-D5C786C4DBB9}" srcOrd="0" destOrd="0" presId="urn:microsoft.com/office/officeart/2005/8/layout/list1"/>
    <dgm:cxn modelId="{E58A430D-CABE-436F-8EC4-4F5DE92EBD40}" type="presOf" srcId="{28EE848D-84DC-4FD7-A414-4BFF92A2FBA9}" destId="{173820B8-F50F-4ED7-B88B-90A1DB02FAB5}" srcOrd="0" destOrd="1" presId="urn:microsoft.com/office/officeart/2005/8/layout/list1"/>
    <dgm:cxn modelId="{AD484017-FFFA-4154-BCB1-CE8F9C55F28A}" type="presOf" srcId="{B516E582-1570-4132-A2C3-1333235E374D}" destId="{EAA818E8-8849-459B-8FF9-AD21C093526F}" srcOrd="0" destOrd="0" presId="urn:microsoft.com/office/officeart/2005/8/layout/list1"/>
    <dgm:cxn modelId="{4693EF17-AD8D-43C4-A55B-350E53B0D4B3}" type="presOf" srcId="{C41531E6-2063-4BCD-A341-CD99F70CA5E7}" destId="{81267CE3-7730-42B4-8A7B-2A8B8B37ED3E}" srcOrd="0" destOrd="0" presId="urn:microsoft.com/office/officeart/2005/8/layout/list1"/>
    <dgm:cxn modelId="{2309101D-C4A4-4B8A-8815-E523E205E7E7}" srcId="{C41531E6-2063-4BCD-A341-CD99F70CA5E7}" destId="{482E6904-8743-41F7-984E-C57A0572E643}" srcOrd="0" destOrd="0" parTransId="{3369904D-CB33-46CB-A691-BC95E5DDD6EC}" sibTransId="{12C17ACE-A2CF-4344-9E46-4D8FB0FD0ECD}"/>
    <dgm:cxn modelId="{8ED1B91E-7CD2-4D45-8D46-15FE784E3141}" type="presOf" srcId="{964164B4-422E-47D1-B84F-BDAFEE7F153E}" destId="{B3D5B2A1-3753-45CC-B376-5C8609911109}" srcOrd="1" destOrd="0" presId="urn:microsoft.com/office/officeart/2005/8/layout/list1"/>
    <dgm:cxn modelId="{9E5A1725-56C3-4D70-906F-936D14ABB432}" type="presOf" srcId="{B1B6D383-28D8-443B-AD4F-C3AB53504D83}" destId="{390D612E-7C2A-4B96-BBE2-6293A741CB21}" srcOrd="0" destOrd="0" presId="urn:microsoft.com/office/officeart/2005/8/layout/list1"/>
    <dgm:cxn modelId="{149D2D2F-E93C-4C54-9F04-86F35BBD1563}" type="presOf" srcId="{95A1E19D-1BCB-4E6C-8D98-52CA118FF561}" destId="{AB85AF7E-1D09-4B18-AB44-B0F2CD3343D2}" srcOrd="1" destOrd="0" presId="urn:microsoft.com/office/officeart/2005/8/layout/list1"/>
    <dgm:cxn modelId="{85D00930-DE06-466E-A4F6-2FE8CD8322D0}" type="presOf" srcId="{964164B4-422E-47D1-B84F-BDAFEE7F153E}" destId="{6BFD8EE5-013F-4176-B95B-9567B30E6A66}" srcOrd="0" destOrd="0" presId="urn:microsoft.com/office/officeart/2005/8/layout/list1"/>
    <dgm:cxn modelId="{1DD96163-B3E8-4E40-88BB-0D84D67C0C56}" type="presOf" srcId="{482E6904-8743-41F7-984E-C57A0572E643}" destId="{E8BABBD8-9E93-4D0A-92AC-B6605A07DD31}" srcOrd="1" destOrd="0" presId="urn:microsoft.com/office/officeart/2005/8/layout/list1"/>
    <dgm:cxn modelId="{1163F758-6501-48B6-8407-52EF4A59233C}" srcId="{C41531E6-2063-4BCD-A341-CD99F70CA5E7}" destId="{964164B4-422E-47D1-B84F-BDAFEE7F153E}" srcOrd="1" destOrd="0" parTransId="{7686F8A7-52F4-4A8D-B1AC-787A2E966495}" sibTransId="{0D787AA3-099A-4132-9F26-BCFA19563DD0}"/>
    <dgm:cxn modelId="{78BA7781-3D0E-410E-AD61-F2C75C4B2079}" srcId="{964164B4-422E-47D1-B84F-BDAFEE7F153E}" destId="{B516E582-1570-4132-A2C3-1333235E374D}" srcOrd="0" destOrd="0" parTransId="{3D348582-92A2-488F-A17E-CE8EDA0CEC0D}" sibTransId="{6C29E954-3743-4F59-BD9A-6F81C48747A3}"/>
    <dgm:cxn modelId="{B9EB1AA4-BBFF-4334-A27F-9D5CF58E6C7E}" srcId="{482E6904-8743-41F7-984E-C57A0572E643}" destId="{DF66713D-8B56-4AE5-8F6B-71105931D8E3}" srcOrd="0" destOrd="0" parTransId="{41136F76-D530-43CD-B549-1566457B042A}" sibTransId="{680CAF25-C4D8-44F8-853D-DB7AE6979CFE}"/>
    <dgm:cxn modelId="{818715BE-7D6A-42DB-A1F8-11EB2A3AA48B}" srcId="{95A1E19D-1BCB-4E6C-8D98-52CA118FF561}" destId="{B1B6D383-28D8-443B-AD4F-C3AB53504D83}" srcOrd="0" destOrd="0" parTransId="{E44FC53D-A952-436B-BE2B-EA5E8A660516}" sibTransId="{6D1AB1E9-4444-4A25-8956-6AF1CF291357}"/>
    <dgm:cxn modelId="{06518BCF-ED5B-4395-AEDF-03068823690F}" type="presOf" srcId="{482E6904-8743-41F7-984E-C57A0572E643}" destId="{9123622A-BCCA-4B55-A4C7-0C22518E395D}" srcOrd="0" destOrd="0" presId="urn:microsoft.com/office/officeart/2005/8/layout/list1"/>
    <dgm:cxn modelId="{B6F44DD4-F9A9-4189-80C9-C8B4A58455B1}" srcId="{DF66713D-8B56-4AE5-8F6B-71105931D8E3}" destId="{28EE848D-84DC-4FD7-A414-4BFF92A2FBA9}" srcOrd="0" destOrd="0" parTransId="{915CA005-86AE-4ECD-B595-ABCA41792CC8}" sibTransId="{565A6CDF-269F-4625-93ED-A921A9FA44EA}"/>
    <dgm:cxn modelId="{C549C6E4-C012-4883-9B45-9504D56E28CD}" type="presOf" srcId="{DF66713D-8B56-4AE5-8F6B-71105931D8E3}" destId="{173820B8-F50F-4ED7-B88B-90A1DB02FAB5}" srcOrd="0" destOrd="0" presId="urn:microsoft.com/office/officeart/2005/8/layout/list1"/>
    <dgm:cxn modelId="{287FFEF0-1D0E-4A61-9EFA-1DD2958B6595}" srcId="{C41531E6-2063-4BCD-A341-CD99F70CA5E7}" destId="{95A1E19D-1BCB-4E6C-8D98-52CA118FF561}" srcOrd="2" destOrd="0" parTransId="{4B283AD1-D4DF-4374-99DE-E16DC963F9A1}" sibTransId="{B8C8973B-040B-433F-B083-80DB5ADB06F1}"/>
    <dgm:cxn modelId="{D1900070-2786-4DA9-933C-6C3C8F41D334}" type="presParOf" srcId="{81267CE3-7730-42B4-8A7B-2A8B8B37ED3E}" destId="{726EAE61-895A-4E94-9073-CACD6006B02A}" srcOrd="0" destOrd="0" presId="urn:microsoft.com/office/officeart/2005/8/layout/list1"/>
    <dgm:cxn modelId="{483D611D-1F86-4BDB-8355-0640D75DE9B1}" type="presParOf" srcId="{726EAE61-895A-4E94-9073-CACD6006B02A}" destId="{9123622A-BCCA-4B55-A4C7-0C22518E395D}" srcOrd="0" destOrd="0" presId="urn:microsoft.com/office/officeart/2005/8/layout/list1"/>
    <dgm:cxn modelId="{27011ACA-3B50-4D14-90AD-AB00B69D9EEE}" type="presParOf" srcId="{726EAE61-895A-4E94-9073-CACD6006B02A}" destId="{E8BABBD8-9E93-4D0A-92AC-B6605A07DD31}" srcOrd="1" destOrd="0" presId="urn:microsoft.com/office/officeart/2005/8/layout/list1"/>
    <dgm:cxn modelId="{BA617401-F695-4D4F-B74F-02EE171E60B5}" type="presParOf" srcId="{81267CE3-7730-42B4-8A7B-2A8B8B37ED3E}" destId="{2438096E-7BDC-474F-983A-D5DDA1D8AA40}" srcOrd="1" destOrd="0" presId="urn:microsoft.com/office/officeart/2005/8/layout/list1"/>
    <dgm:cxn modelId="{7E6410F6-8D51-47A3-A3F8-CDAFA3C0A60B}" type="presParOf" srcId="{81267CE3-7730-42B4-8A7B-2A8B8B37ED3E}" destId="{173820B8-F50F-4ED7-B88B-90A1DB02FAB5}" srcOrd="2" destOrd="0" presId="urn:microsoft.com/office/officeart/2005/8/layout/list1"/>
    <dgm:cxn modelId="{E30B5B30-1E8F-4A99-A3A3-1661C62267AA}" type="presParOf" srcId="{81267CE3-7730-42B4-8A7B-2A8B8B37ED3E}" destId="{31E0405C-1B39-4743-AA9E-1DB9ABB876A7}" srcOrd="3" destOrd="0" presId="urn:microsoft.com/office/officeart/2005/8/layout/list1"/>
    <dgm:cxn modelId="{881F4E97-9397-4800-B518-2BB1CFAAAB6E}" type="presParOf" srcId="{81267CE3-7730-42B4-8A7B-2A8B8B37ED3E}" destId="{F36266EF-680A-4E78-AF55-15DB6961701B}" srcOrd="4" destOrd="0" presId="urn:microsoft.com/office/officeart/2005/8/layout/list1"/>
    <dgm:cxn modelId="{899F88C1-553D-4265-ADEE-B006853C3F5D}" type="presParOf" srcId="{F36266EF-680A-4E78-AF55-15DB6961701B}" destId="{6BFD8EE5-013F-4176-B95B-9567B30E6A66}" srcOrd="0" destOrd="0" presId="urn:microsoft.com/office/officeart/2005/8/layout/list1"/>
    <dgm:cxn modelId="{B672194C-1679-49A0-AE0C-F65A8CF78964}" type="presParOf" srcId="{F36266EF-680A-4E78-AF55-15DB6961701B}" destId="{B3D5B2A1-3753-45CC-B376-5C8609911109}" srcOrd="1" destOrd="0" presId="urn:microsoft.com/office/officeart/2005/8/layout/list1"/>
    <dgm:cxn modelId="{F3FC4C11-53B0-48D5-A77F-F19B33DCAB96}" type="presParOf" srcId="{81267CE3-7730-42B4-8A7B-2A8B8B37ED3E}" destId="{4A952CB1-8D05-4FF8-A2C6-5B903B36F3A5}" srcOrd="5" destOrd="0" presId="urn:microsoft.com/office/officeart/2005/8/layout/list1"/>
    <dgm:cxn modelId="{824B9342-8BF5-4764-863E-5F8018DF0A35}" type="presParOf" srcId="{81267CE3-7730-42B4-8A7B-2A8B8B37ED3E}" destId="{EAA818E8-8849-459B-8FF9-AD21C093526F}" srcOrd="6" destOrd="0" presId="urn:microsoft.com/office/officeart/2005/8/layout/list1"/>
    <dgm:cxn modelId="{45935679-4B18-4136-B183-BB303FF3B033}" type="presParOf" srcId="{81267CE3-7730-42B4-8A7B-2A8B8B37ED3E}" destId="{C1B1792B-C9DB-4235-BEC4-63088730D5FD}" srcOrd="7" destOrd="0" presId="urn:microsoft.com/office/officeart/2005/8/layout/list1"/>
    <dgm:cxn modelId="{F0392C78-4BE0-4614-AB18-53A539850EBA}" type="presParOf" srcId="{81267CE3-7730-42B4-8A7B-2A8B8B37ED3E}" destId="{4B293155-C661-4D73-862B-7ADDF5384F74}" srcOrd="8" destOrd="0" presId="urn:microsoft.com/office/officeart/2005/8/layout/list1"/>
    <dgm:cxn modelId="{20E6AD96-A972-41E2-B7AA-53ACC7F763A6}" type="presParOf" srcId="{4B293155-C661-4D73-862B-7ADDF5384F74}" destId="{2B8F0137-D102-4B16-97FB-D5C786C4DBB9}" srcOrd="0" destOrd="0" presId="urn:microsoft.com/office/officeart/2005/8/layout/list1"/>
    <dgm:cxn modelId="{BC956AE0-D9FE-41AD-8AC6-EEF84E14666F}" type="presParOf" srcId="{4B293155-C661-4D73-862B-7ADDF5384F74}" destId="{AB85AF7E-1D09-4B18-AB44-B0F2CD3343D2}" srcOrd="1" destOrd="0" presId="urn:microsoft.com/office/officeart/2005/8/layout/list1"/>
    <dgm:cxn modelId="{ACF9FF66-446B-499C-8FB3-FF08569DA873}" type="presParOf" srcId="{81267CE3-7730-42B4-8A7B-2A8B8B37ED3E}" destId="{2971488B-7335-4D19-AE95-3FD020535CFC}" srcOrd="9" destOrd="0" presId="urn:microsoft.com/office/officeart/2005/8/layout/list1"/>
    <dgm:cxn modelId="{15BCB9DA-0C9E-434B-9AB5-1027859BE7E0}" type="presParOf" srcId="{81267CE3-7730-42B4-8A7B-2A8B8B37ED3E}" destId="{390D612E-7C2A-4B96-BBE2-6293A741CB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974093-4E6C-45FB-94FC-9D790AF0703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CA"/>
        </a:p>
      </dgm:t>
    </dgm:pt>
    <dgm:pt modelId="{563598D2-9BBB-4E3A-A71F-913494842D79}">
      <dgm:prSet phldrT="[Text]"/>
      <dgm:spPr>
        <a:xfrm>
          <a:off x="3399173" y="1283"/>
          <a:ext cx="1712052" cy="856026"/>
        </a:xfrm>
        <a:prstGeom prst="roundRect">
          <a:avLst/>
        </a:prstGeom>
        <a:solidFill>
          <a:srgbClr val="6733BB"/>
        </a:solidFill>
        <a:ln w="19050" cap="flat" cmpd="sng" algn="ctr">
          <a:solidFill>
            <a:srgbClr val="3D3186"/>
          </a:solidFill>
          <a:prstDash val="solid"/>
          <a:miter lim="800000"/>
        </a:ln>
        <a:effectLst/>
      </dgm:spPr>
      <dgm:t>
        <a:bodyPr/>
        <a:lstStyle/>
        <a:p>
          <a:pPr>
            <a:buNone/>
          </a:pPr>
          <a:r>
            <a:rPr lang="en-US" b="1">
              <a:solidFill>
                <a:srgbClr val="FFFFFF"/>
              </a:solidFill>
              <a:latin typeface="+mj-lt"/>
              <a:ea typeface="+mn-ea"/>
              <a:cs typeface="+mn-cs"/>
            </a:rPr>
            <a:t>Program Initiatives</a:t>
          </a:r>
          <a:endParaRPr lang="en-CA">
            <a:solidFill>
              <a:srgbClr val="FFFFFF"/>
            </a:solidFill>
            <a:latin typeface="+mj-lt"/>
            <a:ea typeface="+mn-ea"/>
            <a:cs typeface="+mn-cs"/>
          </a:endParaRPr>
        </a:p>
      </dgm:t>
    </dgm:pt>
    <dgm:pt modelId="{FC713AB2-D784-4D3E-9193-DE69CE6F4B76}" type="parTrans" cxnId="{FACBA9A2-6FC1-4DA4-833E-39E6A13AB3AD}">
      <dgm:prSet/>
      <dgm:spPr/>
      <dgm:t>
        <a:bodyPr/>
        <a:lstStyle/>
        <a:p>
          <a:endParaRPr lang="en-CA">
            <a:latin typeface="+mj-lt"/>
          </a:endParaRPr>
        </a:p>
      </dgm:t>
    </dgm:pt>
    <dgm:pt modelId="{2A012007-9AF8-412D-BF74-E5B4C32B316B}" type="sibTrans" cxnId="{FACBA9A2-6FC1-4DA4-833E-39E6A13AB3AD}">
      <dgm:prSet/>
      <dgm:spPr>
        <a:xfrm>
          <a:off x="1537999" y="-34907"/>
          <a:ext cx="5434400" cy="5434400"/>
        </a:xfrm>
        <a:prstGeom prst="circularArrow">
          <a:avLst>
            <a:gd name="adj1" fmla="val 5544"/>
            <a:gd name="adj2" fmla="val 330680"/>
            <a:gd name="adj3" fmla="val 14498961"/>
            <a:gd name="adj4" fmla="val 16959855"/>
            <a:gd name="adj5" fmla="val 5757"/>
          </a:avLst>
        </a:prstGeom>
        <a:solidFill>
          <a:srgbClr val="6733BB">
            <a:lumMod val="40000"/>
            <a:lumOff val="60000"/>
          </a:srgbClr>
        </a:solidFill>
        <a:ln>
          <a:noFill/>
        </a:ln>
        <a:effectLst/>
      </dgm:spPr>
      <dgm:t>
        <a:bodyPr/>
        <a:lstStyle/>
        <a:p>
          <a:endParaRPr lang="en-CA">
            <a:latin typeface="+mj-lt"/>
          </a:endParaRPr>
        </a:p>
      </dgm:t>
    </dgm:pt>
    <dgm:pt modelId="{12B94C94-10CA-4432-BD0E-70086C5195D6}">
      <dgm:prSet phldrT="[Text]" custT="1"/>
      <dgm:spPr>
        <a:solidFill>
          <a:srgbClr val="6733BB"/>
        </a:solidFill>
        <a:ln w="19050" cap="flat" cmpd="sng" algn="ctr">
          <a:solidFill>
            <a:srgbClr val="3D3186"/>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n-US" sz="1600" b="1" kern="1200">
              <a:solidFill>
                <a:srgbClr val="FFFFFF"/>
              </a:solidFill>
              <a:latin typeface="Arial"/>
              <a:ea typeface="+mn-ea"/>
              <a:cs typeface="+mn-cs"/>
            </a:rPr>
            <a:t>Projects</a:t>
          </a:r>
          <a:endParaRPr lang="en-CA" sz="1600" b="1" kern="1200">
            <a:solidFill>
              <a:srgbClr val="FFFFFF"/>
            </a:solidFill>
            <a:latin typeface="Arial"/>
            <a:ea typeface="+mn-ea"/>
            <a:cs typeface="+mn-cs"/>
          </a:endParaRPr>
        </a:p>
      </dgm:t>
    </dgm:pt>
    <dgm:pt modelId="{3A737146-29CF-4EB2-BF11-A78A040ED8FE}" type="parTrans" cxnId="{995FA906-4217-44C4-9299-1812B10C9E01}">
      <dgm:prSet/>
      <dgm:spPr/>
      <dgm:t>
        <a:bodyPr/>
        <a:lstStyle/>
        <a:p>
          <a:endParaRPr lang="en-CA">
            <a:latin typeface="+mj-lt"/>
          </a:endParaRPr>
        </a:p>
      </dgm:t>
    </dgm:pt>
    <dgm:pt modelId="{0A223D28-2AA5-462D-8587-44736B835D22}" type="sibTrans" cxnId="{995FA906-4217-44C4-9299-1812B10C9E01}">
      <dgm:prSet/>
      <dgm:spPr/>
      <dgm:t>
        <a:bodyPr/>
        <a:lstStyle/>
        <a:p>
          <a:endParaRPr lang="en-CA">
            <a:latin typeface="+mj-lt"/>
          </a:endParaRPr>
        </a:p>
      </dgm:t>
    </dgm:pt>
    <dgm:pt modelId="{CA95896B-A296-4090-8C8F-9C63B2CF5960}">
      <dgm:prSet phldrT="[Text]" custT="1"/>
      <dgm:spPr>
        <a:solidFill>
          <a:srgbClr val="6733BB"/>
        </a:solidFill>
        <a:ln w="19050" cap="flat" cmpd="sng" algn="ctr">
          <a:solidFill>
            <a:srgbClr val="3D3186"/>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fr-CA" sz="1600" b="1" kern="1200">
              <a:solidFill>
                <a:srgbClr val="FFFFFF"/>
              </a:solidFill>
              <a:latin typeface="Arial"/>
              <a:ea typeface="+mn-ea"/>
              <a:cs typeface="+mn-cs"/>
            </a:rPr>
            <a:t>Outputs</a:t>
          </a:r>
          <a:endParaRPr lang="en-CA" sz="1600" b="1" kern="1200">
            <a:solidFill>
              <a:srgbClr val="FFFFFF"/>
            </a:solidFill>
            <a:latin typeface="Arial"/>
            <a:ea typeface="+mn-ea"/>
            <a:cs typeface="+mn-cs"/>
          </a:endParaRPr>
        </a:p>
      </dgm:t>
    </dgm:pt>
    <dgm:pt modelId="{7B13EF53-2D6A-43BF-8EF3-C43A88B2C866}" type="parTrans" cxnId="{184FD79E-D94A-4CC6-A1AC-234E1A9771B3}">
      <dgm:prSet/>
      <dgm:spPr/>
      <dgm:t>
        <a:bodyPr/>
        <a:lstStyle/>
        <a:p>
          <a:endParaRPr lang="en-CA">
            <a:latin typeface="+mj-lt"/>
          </a:endParaRPr>
        </a:p>
      </dgm:t>
    </dgm:pt>
    <dgm:pt modelId="{5F67F511-1882-4778-8356-8E5C73666D6F}" type="sibTrans" cxnId="{184FD79E-D94A-4CC6-A1AC-234E1A9771B3}">
      <dgm:prSet/>
      <dgm:spPr/>
      <dgm:t>
        <a:bodyPr/>
        <a:lstStyle/>
        <a:p>
          <a:endParaRPr lang="en-CA">
            <a:latin typeface="+mj-lt"/>
          </a:endParaRPr>
        </a:p>
      </dgm:t>
    </dgm:pt>
    <dgm:pt modelId="{6173D131-8F00-4DB4-9A9A-396BA401C89A}">
      <dgm:prSet phldrT="[Text]" custT="1"/>
      <dgm:spPr>
        <a:solidFill>
          <a:srgbClr val="6733BB"/>
        </a:solidFill>
        <a:ln w="19050" cap="flat" cmpd="sng" algn="ctr">
          <a:solidFill>
            <a:srgbClr val="3D3186"/>
          </a:solidFill>
          <a:prstDash val="solid"/>
          <a:miter lim="800000"/>
        </a:ln>
        <a:effectLst/>
      </dgm:spPr>
      <dgm:t>
        <a:bodyPr spcFirstLastPara="0" vert="horz" wrap="square" lIns="60960" tIns="60960" rIns="60960" bIns="60960" numCol="1" spcCol="1270" anchor="ctr" anchorCtr="0"/>
        <a:lstStyle/>
        <a:p>
          <a:pPr>
            <a:buNone/>
          </a:pPr>
          <a:r>
            <a:rPr lang="en-CA" sz="1600" b="1" kern="1200">
              <a:solidFill>
                <a:srgbClr val="FFFFFF"/>
              </a:solidFill>
              <a:latin typeface="Arial"/>
              <a:ea typeface="+mn-ea"/>
              <a:cs typeface="+mn-cs"/>
            </a:rPr>
            <a:t>Business</a:t>
          </a:r>
          <a:r>
            <a:rPr lang="en-CA" sz="1600" b="1" kern="1200">
              <a:solidFill>
                <a:srgbClr val="FFFFFF"/>
              </a:solidFill>
              <a:latin typeface="+mj-lt"/>
              <a:ea typeface="+mn-ea"/>
              <a:cs typeface="+mn-cs"/>
            </a:rPr>
            <a:t> Change</a:t>
          </a:r>
          <a:endParaRPr lang="en-CA" sz="1600" kern="1200">
            <a:solidFill>
              <a:srgbClr val="FFFFFF"/>
            </a:solidFill>
            <a:latin typeface="+mj-lt"/>
            <a:ea typeface="+mn-ea"/>
            <a:cs typeface="+mn-cs"/>
          </a:endParaRPr>
        </a:p>
      </dgm:t>
    </dgm:pt>
    <dgm:pt modelId="{D370C17D-01FC-42FD-9C10-3354527700A9}" type="parTrans" cxnId="{6FBFFC5D-A757-4945-81FA-80175634B023}">
      <dgm:prSet/>
      <dgm:spPr/>
      <dgm:t>
        <a:bodyPr/>
        <a:lstStyle/>
        <a:p>
          <a:endParaRPr lang="en-CA">
            <a:latin typeface="+mj-lt"/>
          </a:endParaRPr>
        </a:p>
      </dgm:t>
    </dgm:pt>
    <dgm:pt modelId="{C3726AB4-BBEA-49A2-A52F-3E1EBCC744D8}" type="sibTrans" cxnId="{6FBFFC5D-A757-4945-81FA-80175634B023}">
      <dgm:prSet/>
      <dgm:spPr/>
      <dgm:t>
        <a:bodyPr/>
        <a:lstStyle/>
        <a:p>
          <a:endParaRPr lang="en-CA">
            <a:latin typeface="+mj-lt"/>
          </a:endParaRPr>
        </a:p>
      </dgm:t>
    </dgm:pt>
    <dgm:pt modelId="{CAC3CD57-4C99-43FE-B705-EA14336E6C1A}">
      <dgm:prSet phldrT="[Text]"/>
      <dgm:spPr>
        <a:xfrm>
          <a:off x="1922467" y="4332521"/>
          <a:ext cx="1712052" cy="856026"/>
        </a:xfrm>
        <a:prstGeom prst="roundRect">
          <a:avLst/>
        </a:prstGeom>
        <a:solidFill>
          <a:srgbClr val="6733BB"/>
        </a:solidFill>
        <a:ln w="19050" cap="flat" cmpd="sng" algn="ctr">
          <a:solidFill>
            <a:srgbClr val="3D3186"/>
          </a:solidFill>
          <a:prstDash val="solid"/>
          <a:miter lim="800000"/>
        </a:ln>
        <a:effectLst/>
      </dgm:spPr>
      <dgm:t>
        <a:bodyPr/>
        <a:lstStyle/>
        <a:p>
          <a:pPr>
            <a:buNone/>
          </a:pPr>
          <a:r>
            <a:rPr lang="en-US" b="1">
              <a:solidFill>
                <a:srgbClr val="FFFFFF"/>
              </a:solidFill>
              <a:latin typeface="+mj-lt"/>
              <a:ea typeface="+mn-ea"/>
              <a:cs typeface="+mn-cs"/>
            </a:rPr>
            <a:t>Expected Outcomes</a:t>
          </a:r>
          <a:endParaRPr lang="en-CA" b="1">
            <a:solidFill>
              <a:srgbClr val="FFFFFF"/>
            </a:solidFill>
            <a:latin typeface="+mj-lt"/>
            <a:ea typeface="+mn-ea"/>
            <a:cs typeface="+mn-cs"/>
          </a:endParaRPr>
        </a:p>
      </dgm:t>
    </dgm:pt>
    <dgm:pt modelId="{09B22305-49F0-45FE-8411-16310A273781}" type="parTrans" cxnId="{5C0BC03B-49A0-49CC-8815-95BD52CC9876}">
      <dgm:prSet/>
      <dgm:spPr/>
      <dgm:t>
        <a:bodyPr/>
        <a:lstStyle/>
        <a:p>
          <a:endParaRPr lang="en-CA">
            <a:latin typeface="+mj-lt"/>
          </a:endParaRPr>
        </a:p>
      </dgm:t>
    </dgm:pt>
    <dgm:pt modelId="{E0A367E2-80F5-422C-9A8F-74F710D3FCEF}" type="sibTrans" cxnId="{5C0BC03B-49A0-49CC-8815-95BD52CC9876}">
      <dgm:prSet/>
      <dgm:spPr/>
      <dgm:t>
        <a:bodyPr/>
        <a:lstStyle/>
        <a:p>
          <a:endParaRPr lang="en-CA">
            <a:latin typeface="+mj-lt"/>
          </a:endParaRPr>
        </a:p>
      </dgm:t>
    </dgm:pt>
    <dgm:pt modelId="{D885FB14-137A-4770-A294-321E0AC85294}">
      <dgm:prSet/>
      <dgm:spPr>
        <a:xfrm>
          <a:off x="1090404" y="2574027"/>
          <a:ext cx="1712052" cy="856026"/>
        </a:xfrm>
        <a:prstGeom prst="roundRect">
          <a:avLst/>
        </a:prstGeom>
        <a:solidFill>
          <a:srgbClr val="6733BB"/>
        </a:solidFill>
        <a:ln w="19050" cap="flat" cmpd="sng" algn="ctr">
          <a:solidFill>
            <a:srgbClr val="3D3186"/>
          </a:solidFill>
          <a:prstDash val="solid"/>
          <a:miter lim="800000"/>
        </a:ln>
        <a:effectLst/>
      </dgm:spPr>
      <dgm:t>
        <a:bodyPr/>
        <a:lstStyle/>
        <a:p>
          <a:pPr>
            <a:buNone/>
          </a:pPr>
          <a:r>
            <a:rPr lang="en-US" b="1">
              <a:solidFill>
                <a:srgbClr val="FFFFFF"/>
              </a:solidFill>
              <a:latin typeface="+mj-lt"/>
              <a:ea typeface="+mn-ea"/>
              <a:cs typeface="+mn-cs"/>
            </a:rPr>
            <a:t>Benefits</a:t>
          </a:r>
        </a:p>
      </dgm:t>
    </dgm:pt>
    <dgm:pt modelId="{EA1CDE9A-EBF0-434C-9659-3EB99AFCD763}" type="parTrans" cxnId="{C9D4BA3E-2494-4BA5-89BE-68C95920D273}">
      <dgm:prSet/>
      <dgm:spPr/>
      <dgm:t>
        <a:bodyPr/>
        <a:lstStyle/>
        <a:p>
          <a:endParaRPr lang="en-CA">
            <a:latin typeface="+mj-lt"/>
          </a:endParaRPr>
        </a:p>
      </dgm:t>
    </dgm:pt>
    <dgm:pt modelId="{4A194216-532C-4962-AD16-436E4F955929}" type="sibTrans" cxnId="{C9D4BA3E-2494-4BA5-89BE-68C95920D273}">
      <dgm:prSet/>
      <dgm:spPr/>
      <dgm:t>
        <a:bodyPr/>
        <a:lstStyle/>
        <a:p>
          <a:endParaRPr lang="en-CA">
            <a:latin typeface="+mj-lt"/>
          </a:endParaRPr>
        </a:p>
      </dgm:t>
    </dgm:pt>
    <dgm:pt modelId="{68797105-254E-4ADC-BEBA-2E9E1C68C902}">
      <dgm:prSet/>
      <dgm:spPr>
        <a:xfrm>
          <a:off x="1587324" y="873824"/>
          <a:ext cx="1712052" cy="856026"/>
        </a:xfrm>
        <a:prstGeom prst="roundRect">
          <a:avLst/>
        </a:prstGeom>
        <a:solidFill>
          <a:srgbClr val="6733BB"/>
        </a:solidFill>
        <a:ln w="19050" cap="flat" cmpd="sng" algn="ctr">
          <a:solidFill>
            <a:srgbClr val="3D3186"/>
          </a:solidFill>
          <a:prstDash val="solid"/>
          <a:miter lim="800000"/>
        </a:ln>
        <a:effectLst/>
      </dgm:spPr>
      <dgm:t>
        <a:bodyPr/>
        <a:lstStyle/>
        <a:p>
          <a:pPr>
            <a:buNone/>
          </a:pPr>
          <a:r>
            <a:rPr lang="en-CA" b="1">
              <a:solidFill>
                <a:srgbClr val="FFFFFF"/>
              </a:solidFill>
              <a:latin typeface="+mj-lt"/>
              <a:ea typeface="+mn-ea"/>
              <a:cs typeface="+mn-cs"/>
            </a:rPr>
            <a:t>Program Expected Results</a:t>
          </a:r>
        </a:p>
      </dgm:t>
    </dgm:pt>
    <dgm:pt modelId="{D1DAE01B-9422-433A-BF91-9E71D70C2829}" type="parTrans" cxnId="{C51CFA92-EBB2-40C8-8D7A-B4905596733E}">
      <dgm:prSet/>
      <dgm:spPr/>
      <dgm:t>
        <a:bodyPr/>
        <a:lstStyle/>
        <a:p>
          <a:endParaRPr lang="en-CA">
            <a:latin typeface="+mj-lt"/>
          </a:endParaRPr>
        </a:p>
      </dgm:t>
    </dgm:pt>
    <dgm:pt modelId="{23F7FB0F-12A1-40A7-A93A-105C28B142B4}" type="sibTrans" cxnId="{C51CFA92-EBB2-40C8-8D7A-B4905596733E}">
      <dgm:prSet/>
      <dgm:spPr/>
      <dgm:t>
        <a:bodyPr/>
        <a:lstStyle/>
        <a:p>
          <a:endParaRPr lang="en-CA">
            <a:latin typeface="+mj-lt"/>
          </a:endParaRPr>
        </a:p>
      </dgm:t>
    </dgm:pt>
    <dgm:pt modelId="{71723304-ADE4-4919-A4B2-77EEDB61DAB9}" type="pres">
      <dgm:prSet presAssocID="{8F974093-4E6C-45FB-94FC-9D790AF0703A}" presName="Name0" presStyleCnt="0">
        <dgm:presLayoutVars>
          <dgm:dir/>
          <dgm:resizeHandles val="exact"/>
        </dgm:presLayoutVars>
      </dgm:prSet>
      <dgm:spPr/>
    </dgm:pt>
    <dgm:pt modelId="{017FB282-D5FE-4B60-9E9A-819E86191D76}" type="pres">
      <dgm:prSet presAssocID="{8F974093-4E6C-45FB-94FC-9D790AF0703A}" presName="cycle" presStyleCnt="0"/>
      <dgm:spPr/>
    </dgm:pt>
    <dgm:pt modelId="{2D03EFB7-197C-4F80-A4B5-5FCAD3F4AA81}" type="pres">
      <dgm:prSet presAssocID="{563598D2-9BBB-4E3A-A71F-913494842D79}" presName="nodeFirstNode" presStyleLbl="node1" presStyleIdx="0" presStyleCnt="7">
        <dgm:presLayoutVars>
          <dgm:bulletEnabled val="1"/>
        </dgm:presLayoutVars>
      </dgm:prSet>
      <dgm:spPr/>
    </dgm:pt>
    <dgm:pt modelId="{28207DD5-0F83-4F6C-89BF-8D5AAB1CA929}" type="pres">
      <dgm:prSet presAssocID="{2A012007-9AF8-412D-BF74-E5B4C32B316B}" presName="sibTransFirstNode" presStyleLbl="bgShp" presStyleIdx="0" presStyleCnt="1"/>
      <dgm:spPr/>
    </dgm:pt>
    <dgm:pt modelId="{1D92FAA3-5895-48CB-BBBC-53DC0D0CCE60}" type="pres">
      <dgm:prSet presAssocID="{12B94C94-10CA-4432-BD0E-70086C5195D6}" presName="nodeFollowingNodes" presStyleLbl="node1" presStyleIdx="1" presStyleCnt="7" custRadScaleRad="101677" custRadScaleInc="1666">
        <dgm:presLayoutVars>
          <dgm:bulletEnabled val="1"/>
        </dgm:presLayoutVars>
      </dgm:prSet>
      <dgm:spPr>
        <a:xfrm>
          <a:off x="5260471" y="873823"/>
          <a:ext cx="1712052" cy="856026"/>
        </a:xfrm>
        <a:prstGeom prst="roundRect">
          <a:avLst/>
        </a:prstGeom>
      </dgm:spPr>
    </dgm:pt>
    <dgm:pt modelId="{F66CE923-3BB9-4008-9A14-F681D87D7522}" type="pres">
      <dgm:prSet presAssocID="{CA95896B-A296-4090-8C8F-9C63B2CF5960}" presName="nodeFollowingNodes" presStyleLbl="node1" presStyleIdx="2" presStyleCnt="7">
        <dgm:presLayoutVars>
          <dgm:bulletEnabled val="1"/>
        </dgm:presLayoutVars>
      </dgm:prSet>
      <dgm:spPr>
        <a:xfrm>
          <a:off x="5658511" y="2834404"/>
          <a:ext cx="1712052" cy="856026"/>
        </a:xfrm>
        <a:prstGeom prst="roundRect">
          <a:avLst/>
        </a:prstGeom>
      </dgm:spPr>
    </dgm:pt>
    <dgm:pt modelId="{D62A571B-DC72-4664-8827-30454B73076B}" type="pres">
      <dgm:prSet presAssocID="{6173D131-8F00-4DB4-9A9A-396BA401C89A}" presName="nodeFollowingNodes" presStyleLbl="node1" presStyleIdx="3" presStyleCnt="7" custRadScaleRad="100217" custRadScaleInc="-17005">
        <dgm:presLayoutVars>
          <dgm:bulletEnabled val="1"/>
        </dgm:presLayoutVars>
      </dgm:prSet>
      <dgm:spPr>
        <a:xfrm>
          <a:off x="4676515" y="4258381"/>
          <a:ext cx="1712052" cy="856026"/>
        </a:xfrm>
        <a:prstGeom prst="roundRect">
          <a:avLst/>
        </a:prstGeom>
      </dgm:spPr>
    </dgm:pt>
    <dgm:pt modelId="{8DB69AF3-AC3A-4409-8995-6C14BAFE7E03}" type="pres">
      <dgm:prSet presAssocID="{CAC3CD57-4C99-43FE-B705-EA14336E6C1A}" presName="nodeFollowingNodes" presStyleLbl="node1" presStyleIdx="4" presStyleCnt="7" custRadScaleRad="104019" custRadScaleInc="26177">
        <dgm:presLayoutVars>
          <dgm:bulletEnabled val="1"/>
        </dgm:presLayoutVars>
      </dgm:prSet>
      <dgm:spPr/>
    </dgm:pt>
    <dgm:pt modelId="{6B6E444A-7DBD-4529-A940-60D9556948F2}" type="pres">
      <dgm:prSet presAssocID="{D885FB14-137A-4770-A294-321E0AC85294}" presName="nodeFollowingNodes" presStyleLbl="node1" presStyleIdx="5" presStyleCnt="7" custRadScaleRad="100233" custRadScaleInc="14549">
        <dgm:presLayoutVars>
          <dgm:bulletEnabled val="1"/>
        </dgm:presLayoutVars>
      </dgm:prSet>
      <dgm:spPr/>
    </dgm:pt>
    <dgm:pt modelId="{A3958CE8-06B5-4938-AB31-A1207983CEEC}" type="pres">
      <dgm:prSet presAssocID="{68797105-254E-4ADC-BEBA-2E9E1C68C902}" presName="nodeFollowingNodes" presStyleLbl="node1" presStyleIdx="6" presStyleCnt="7">
        <dgm:presLayoutVars>
          <dgm:bulletEnabled val="1"/>
        </dgm:presLayoutVars>
      </dgm:prSet>
      <dgm:spPr/>
    </dgm:pt>
  </dgm:ptLst>
  <dgm:cxnLst>
    <dgm:cxn modelId="{995FA906-4217-44C4-9299-1812B10C9E01}" srcId="{8F974093-4E6C-45FB-94FC-9D790AF0703A}" destId="{12B94C94-10CA-4432-BD0E-70086C5195D6}" srcOrd="1" destOrd="0" parTransId="{3A737146-29CF-4EB2-BF11-A78A040ED8FE}" sibTransId="{0A223D28-2AA5-462D-8587-44736B835D22}"/>
    <dgm:cxn modelId="{9336D322-415D-4864-8049-1F53860DBA17}" type="presOf" srcId="{6173D131-8F00-4DB4-9A9A-396BA401C89A}" destId="{D62A571B-DC72-4664-8827-30454B73076B}" srcOrd="0" destOrd="0" presId="urn:microsoft.com/office/officeart/2005/8/layout/cycle3"/>
    <dgm:cxn modelId="{A10A172D-0D8E-42E6-B30E-F64CA01015A6}" type="presOf" srcId="{CAC3CD57-4C99-43FE-B705-EA14336E6C1A}" destId="{8DB69AF3-AC3A-4409-8995-6C14BAFE7E03}" srcOrd="0" destOrd="0" presId="urn:microsoft.com/office/officeart/2005/8/layout/cycle3"/>
    <dgm:cxn modelId="{5C0BC03B-49A0-49CC-8815-95BD52CC9876}" srcId="{8F974093-4E6C-45FB-94FC-9D790AF0703A}" destId="{CAC3CD57-4C99-43FE-B705-EA14336E6C1A}" srcOrd="4" destOrd="0" parTransId="{09B22305-49F0-45FE-8411-16310A273781}" sibTransId="{E0A367E2-80F5-422C-9A8F-74F710D3FCEF}"/>
    <dgm:cxn modelId="{C9D4BA3E-2494-4BA5-89BE-68C95920D273}" srcId="{8F974093-4E6C-45FB-94FC-9D790AF0703A}" destId="{D885FB14-137A-4770-A294-321E0AC85294}" srcOrd="5" destOrd="0" parTransId="{EA1CDE9A-EBF0-434C-9659-3EB99AFCD763}" sibTransId="{4A194216-532C-4962-AD16-436E4F955929}"/>
    <dgm:cxn modelId="{6FBFFC5D-A757-4945-81FA-80175634B023}" srcId="{8F974093-4E6C-45FB-94FC-9D790AF0703A}" destId="{6173D131-8F00-4DB4-9A9A-396BA401C89A}" srcOrd="3" destOrd="0" parTransId="{D370C17D-01FC-42FD-9C10-3354527700A9}" sibTransId="{C3726AB4-BBEA-49A2-A52F-3E1EBCC744D8}"/>
    <dgm:cxn modelId="{A5A70784-8163-4C17-BA10-9F56F17682C2}" type="presOf" srcId="{563598D2-9BBB-4E3A-A71F-913494842D79}" destId="{2D03EFB7-197C-4F80-A4B5-5FCAD3F4AA81}" srcOrd="0" destOrd="0" presId="urn:microsoft.com/office/officeart/2005/8/layout/cycle3"/>
    <dgm:cxn modelId="{C51CFA92-EBB2-40C8-8D7A-B4905596733E}" srcId="{8F974093-4E6C-45FB-94FC-9D790AF0703A}" destId="{68797105-254E-4ADC-BEBA-2E9E1C68C902}" srcOrd="6" destOrd="0" parTransId="{D1DAE01B-9422-433A-BF91-9E71D70C2829}" sibTransId="{23F7FB0F-12A1-40A7-A93A-105C28B142B4}"/>
    <dgm:cxn modelId="{184FD79E-D94A-4CC6-A1AC-234E1A9771B3}" srcId="{8F974093-4E6C-45FB-94FC-9D790AF0703A}" destId="{CA95896B-A296-4090-8C8F-9C63B2CF5960}" srcOrd="2" destOrd="0" parTransId="{7B13EF53-2D6A-43BF-8EF3-C43A88B2C866}" sibTransId="{5F67F511-1882-4778-8356-8E5C73666D6F}"/>
    <dgm:cxn modelId="{FACBA9A2-6FC1-4DA4-833E-39E6A13AB3AD}" srcId="{8F974093-4E6C-45FB-94FC-9D790AF0703A}" destId="{563598D2-9BBB-4E3A-A71F-913494842D79}" srcOrd="0" destOrd="0" parTransId="{FC713AB2-D784-4D3E-9193-DE69CE6F4B76}" sibTransId="{2A012007-9AF8-412D-BF74-E5B4C32B316B}"/>
    <dgm:cxn modelId="{008144B3-4D53-4058-B15E-7BB2EBB9C4B4}" type="presOf" srcId="{2A012007-9AF8-412D-BF74-E5B4C32B316B}" destId="{28207DD5-0F83-4F6C-89BF-8D5AAB1CA929}" srcOrd="0" destOrd="0" presId="urn:microsoft.com/office/officeart/2005/8/layout/cycle3"/>
    <dgm:cxn modelId="{E6E2BDB4-7D97-4065-BCFD-14AFFC60B073}" type="presOf" srcId="{CA95896B-A296-4090-8C8F-9C63B2CF5960}" destId="{F66CE923-3BB9-4008-9A14-F681D87D7522}" srcOrd="0" destOrd="0" presId="urn:microsoft.com/office/officeart/2005/8/layout/cycle3"/>
    <dgm:cxn modelId="{110D26D7-3F8C-40AA-98E5-C78754123C1E}" type="presOf" srcId="{68797105-254E-4ADC-BEBA-2E9E1C68C902}" destId="{A3958CE8-06B5-4938-AB31-A1207983CEEC}" srcOrd="0" destOrd="0" presId="urn:microsoft.com/office/officeart/2005/8/layout/cycle3"/>
    <dgm:cxn modelId="{5F5921E1-646C-4BEA-A7F1-C306DCEA96E4}" type="presOf" srcId="{D885FB14-137A-4770-A294-321E0AC85294}" destId="{6B6E444A-7DBD-4529-A940-60D9556948F2}" srcOrd="0" destOrd="0" presId="urn:microsoft.com/office/officeart/2005/8/layout/cycle3"/>
    <dgm:cxn modelId="{A1D471E1-094C-4256-B664-C7BE186EDE0C}" type="presOf" srcId="{8F974093-4E6C-45FB-94FC-9D790AF0703A}" destId="{71723304-ADE4-4919-A4B2-77EEDB61DAB9}" srcOrd="0" destOrd="0" presId="urn:microsoft.com/office/officeart/2005/8/layout/cycle3"/>
    <dgm:cxn modelId="{41EDFDFA-B42A-42BB-878A-7244BA69B3AB}" type="presOf" srcId="{12B94C94-10CA-4432-BD0E-70086C5195D6}" destId="{1D92FAA3-5895-48CB-BBBC-53DC0D0CCE60}" srcOrd="0" destOrd="0" presId="urn:microsoft.com/office/officeart/2005/8/layout/cycle3"/>
    <dgm:cxn modelId="{75BE57A8-D431-41F7-A626-8B021CFD278F}" type="presParOf" srcId="{71723304-ADE4-4919-A4B2-77EEDB61DAB9}" destId="{017FB282-D5FE-4B60-9E9A-819E86191D76}" srcOrd="0" destOrd="0" presId="urn:microsoft.com/office/officeart/2005/8/layout/cycle3"/>
    <dgm:cxn modelId="{DF429317-4205-4DF8-B89E-7DB6F05D3796}" type="presParOf" srcId="{017FB282-D5FE-4B60-9E9A-819E86191D76}" destId="{2D03EFB7-197C-4F80-A4B5-5FCAD3F4AA81}" srcOrd="0" destOrd="0" presId="urn:microsoft.com/office/officeart/2005/8/layout/cycle3"/>
    <dgm:cxn modelId="{5C34633C-45B0-443A-B1D2-F3A36F266D2B}" type="presParOf" srcId="{017FB282-D5FE-4B60-9E9A-819E86191D76}" destId="{28207DD5-0F83-4F6C-89BF-8D5AAB1CA929}" srcOrd="1" destOrd="0" presId="urn:microsoft.com/office/officeart/2005/8/layout/cycle3"/>
    <dgm:cxn modelId="{C7B0D794-3C3E-46AD-BCCA-0698BC8F8650}" type="presParOf" srcId="{017FB282-D5FE-4B60-9E9A-819E86191D76}" destId="{1D92FAA3-5895-48CB-BBBC-53DC0D0CCE60}" srcOrd="2" destOrd="0" presId="urn:microsoft.com/office/officeart/2005/8/layout/cycle3"/>
    <dgm:cxn modelId="{1813B8E9-B54E-4383-99FC-AE21235BBACF}" type="presParOf" srcId="{017FB282-D5FE-4B60-9E9A-819E86191D76}" destId="{F66CE923-3BB9-4008-9A14-F681D87D7522}" srcOrd="3" destOrd="0" presId="urn:microsoft.com/office/officeart/2005/8/layout/cycle3"/>
    <dgm:cxn modelId="{596864DE-68D9-4AE9-B7F3-7332E163BE6F}" type="presParOf" srcId="{017FB282-D5FE-4B60-9E9A-819E86191D76}" destId="{D62A571B-DC72-4664-8827-30454B73076B}" srcOrd="4" destOrd="0" presId="urn:microsoft.com/office/officeart/2005/8/layout/cycle3"/>
    <dgm:cxn modelId="{F9534F1B-73B6-4B79-B7E4-E1EB2F594600}" type="presParOf" srcId="{017FB282-D5FE-4B60-9E9A-819E86191D76}" destId="{8DB69AF3-AC3A-4409-8995-6C14BAFE7E03}" srcOrd="5" destOrd="0" presId="urn:microsoft.com/office/officeart/2005/8/layout/cycle3"/>
    <dgm:cxn modelId="{B022127E-BC52-4677-9ADF-FC259BC684B3}" type="presParOf" srcId="{017FB282-D5FE-4B60-9E9A-819E86191D76}" destId="{6B6E444A-7DBD-4529-A940-60D9556948F2}" srcOrd="6" destOrd="0" presId="urn:microsoft.com/office/officeart/2005/8/layout/cycle3"/>
    <dgm:cxn modelId="{9653EE60-135C-413F-AF83-CC113F39231A}" type="presParOf" srcId="{017FB282-D5FE-4B60-9E9A-819E86191D76}" destId="{A3958CE8-06B5-4938-AB31-A1207983CEEC}" srcOrd="7"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A440B9-2F0A-45AD-AEE5-D41F7E1E260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CA"/>
        </a:p>
      </dgm:t>
    </dgm:pt>
    <dgm:pt modelId="{71AB40FD-AB92-4B43-A782-D41D5E969089}">
      <dgm:prSet/>
      <dgm:spPr/>
      <dgm:t>
        <a:bodyPr/>
        <a:lstStyle/>
        <a:p>
          <a:r>
            <a:rPr lang="en-US"/>
            <a:t>Starting in </a:t>
          </a:r>
          <a:r>
            <a:rPr lang="en-US">
              <a:latin typeface="Arial"/>
            </a:rPr>
            <a:t>Q4</a:t>
          </a:r>
          <a:r>
            <a:rPr lang="en-US"/>
            <a:t>, support Strategy Branch to further refine and improve SSC Performance Information Profiles (PIPs)</a:t>
          </a:r>
        </a:p>
      </dgm:t>
    </dgm:pt>
    <dgm:pt modelId="{E286014F-2121-4BB5-91CC-D96AA7AF9C93}" type="parTrans" cxnId="{63E7AABA-FFE6-4F1F-BA9B-57FDB20AF1F8}">
      <dgm:prSet/>
      <dgm:spPr/>
      <dgm:t>
        <a:bodyPr/>
        <a:lstStyle/>
        <a:p>
          <a:endParaRPr lang="en-CA"/>
        </a:p>
      </dgm:t>
    </dgm:pt>
    <dgm:pt modelId="{ABD27FEC-4663-4445-AA27-0BD8B8085CB3}" type="sibTrans" cxnId="{63E7AABA-FFE6-4F1F-BA9B-57FDB20AF1F8}">
      <dgm:prSet/>
      <dgm:spPr/>
      <dgm:t>
        <a:bodyPr/>
        <a:lstStyle/>
        <a:p>
          <a:endParaRPr lang="en-CA"/>
        </a:p>
      </dgm:t>
    </dgm:pt>
    <dgm:pt modelId="{098FF585-CCD6-4401-A9CA-5814E87C62AA}">
      <dgm:prSet/>
      <dgm:spPr/>
      <dgm:t>
        <a:bodyPr/>
        <a:lstStyle/>
        <a:p>
          <a:r>
            <a:rPr lang="en-US"/>
            <a:t>Collaborate with Audit and Evaluation to coordinate Service Value Motivation Map and logic models necessary for evaluations</a:t>
          </a:r>
        </a:p>
      </dgm:t>
    </dgm:pt>
    <dgm:pt modelId="{DBD4AE21-479A-4DC1-A860-49BE99355CDE}" type="parTrans" cxnId="{1C856B9B-4F42-44FF-BB96-C58D8B3E8159}">
      <dgm:prSet/>
      <dgm:spPr/>
      <dgm:t>
        <a:bodyPr/>
        <a:lstStyle/>
        <a:p>
          <a:endParaRPr lang="en-CA"/>
        </a:p>
      </dgm:t>
    </dgm:pt>
    <dgm:pt modelId="{BB310605-21B2-4612-9864-96032B7E5D2F}" type="sibTrans" cxnId="{1C856B9B-4F42-44FF-BB96-C58D8B3E8159}">
      <dgm:prSet/>
      <dgm:spPr/>
      <dgm:t>
        <a:bodyPr/>
        <a:lstStyle/>
        <a:p>
          <a:endParaRPr lang="en-CA"/>
        </a:p>
      </dgm:t>
    </dgm:pt>
    <dgm:pt modelId="{22F89AFE-00C7-49BA-870A-F00C318CA1B9}">
      <dgm:prSet/>
      <dgm:spPr/>
      <dgm:t>
        <a:bodyPr/>
        <a:lstStyle/>
        <a:p>
          <a:r>
            <a:rPr lang="en-US"/>
            <a:t>Once a critical mass of SVMM are complete, leverage the breadth of the strategic performance measurement in </a:t>
          </a:r>
          <a:r>
            <a:rPr lang="en-US" err="1"/>
            <a:t>QualiWare</a:t>
          </a:r>
          <a:r>
            <a:rPr lang="en-US"/>
            <a:t> to develop new decision support reports for senior management</a:t>
          </a:r>
        </a:p>
      </dgm:t>
    </dgm:pt>
    <dgm:pt modelId="{CAF9A1BC-81E8-4B2B-98EA-34AB703C6426}" type="parTrans" cxnId="{77125CC1-D3CC-46D5-90AE-7A9CA388D119}">
      <dgm:prSet/>
      <dgm:spPr/>
      <dgm:t>
        <a:bodyPr/>
        <a:lstStyle/>
        <a:p>
          <a:endParaRPr lang="en-CA"/>
        </a:p>
      </dgm:t>
    </dgm:pt>
    <dgm:pt modelId="{A622CADA-14AB-4689-AF62-634F913444F0}" type="sibTrans" cxnId="{77125CC1-D3CC-46D5-90AE-7A9CA388D119}">
      <dgm:prSet/>
      <dgm:spPr/>
      <dgm:t>
        <a:bodyPr/>
        <a:lstStyle/>
        <a:p>
          <a:endParaRPr lang="en-CA"/>
        </a:p>
      </dgm:t>
    </dgm:pt>
    <dgm:pt modelId="{43BAF028-4654-4DC5-A8E8-35068846080F}">
      <dgm:prSet phldr="0"/>
      <dgm:spPr/>
      <dgm:t>
        <a:bodyPr/>
        <a:lstStyle/>
        <a:p>
          <a:pPr rtl="0"/>
          <a:r>
            <a:rPr lang="en-US">
              <a:latin typeface="Arial"/>
            </a:rPr>
            <a:t>Collaborating</a:t>
          </a:r>
          <a:r>
            <a:rPr lang="en-US"/>
            <a:t> with Enterprise Architecture team to build Service Architecture Descriptions (</a:t>
          </a:r>
          <a:r>
            <a:rPr lang="en-US" err="1"/>
            <a:t>SeAD</a:t>
          </a:r>
          <a:r>
            <a:rPr lang="en-US"/>
            <a:t>) for </a:t>
          </a:r>
          <a:r>
            <a:rPr lang="en-US">
              <a:latin typeface="Arial"/>
            </a:rPr>
            <a:t>the majority</a:t>
          </a:r>
          <a:r>
            <a:rPr lang="en-US"/>
            <a:t> of services available in the service catalog</a:t>
          </a:r>
        </a:p>
      </dgm:t>
    </dgm:pt>
    <dgm:pt modelId="{75C5B11E-EB22-4212-A0A2-3CF12313A68B}" type="parTrans" cxnId="{1FBD4C5F-FEA7-4A7D-801A-00287A3016EC}">
      <dgm:prSet/>
      <dgm:spPr/>
    </dgm:pt>
    <dgm:pt modelId="{64D03F61-FA20-4398-8EDD-8892EB33F283}" type="sibTrans" cxnId="{1FBD4C5F-FEA7-4A7D-801A-00287A3016EC}">
      <dgm:prSet/>
      <dgm:spPr/>
    </dgm:pt>
    <dgm:pt modelId="{35A57938-36E5-41EC-9DCF-DE19B1D4B6EC}" type="pres">
      <dgm:prSet presAssocID="{25A440B9-2F0A-45AD-AEE5-D41F7E1E2609}" presName="Name0" presStyleCnt="0">
        <dgm:presLayoutVars>
          <dgm:chMax val="7"/>
          <dgm:chPref val="7"/>
          <dgm:dir/>
        </dgm:presLayoutVars>
      </dgm:prSet>
      <dgm:spPr/>
    </dgm:pt>
    <dgm:pt modelId="{167C7191-6380-4C2F-83C9-803A4D7C7405}" type="pres">
      <dgm:prSet presAssocID="{25A440B9-2F0A-45AD-AEE5-D41F7E1E2609}" presName="Name1" presStyleCnt="0"/>
      <dgm:spPr/>
    </dgm:pt>
    <dgm:pt modelId="{9A5DECEE-617C-4188-B8DB-2A6C3A0676E2}" type="pres">
      <dgm:prSet presAssocID="{25A440B9-2F0A-45AD-AEE5-D41F7E1E2609}" presName="cycle" presStyleCnt="0"/>
      <dgm:spPr/>
    </dgm:pt>
    <dgm:pt modelId="{3A28A991-BB04-4BCD-B985-699049D1D218}" type="pres">
      <dgm:prSet presAssocID="{25A440B9-2F0A-45AD-AEE5-D41F7E1E2609}" presName="srcNode" presStyleLbl="node1" presStyleIdx="0" presStyleCnt="4"/>
      <dgm:spPr/>
    </dgm:pt>
    <dgm:pt modelId="{7B98FE73-FE7F-4500-84EF-71768D0D54E1}" type="pres">
      <dgm:prSet presAssocID="{25A440B9-2F0A-45AD-AEE5-D41F7E1E2609}" presName="conn" presStyleLbl="parChTrans1D2" presStyleIdx="0" presStyleCnt="1"/>
      <dgm:spPr/>
    </dgm:pt>
    <dgm:pt modelId="{62C2E4F8-85B8-40EC-85D9-DD39F2CAE97D}" type="pres">
      <dgm:prSet presAssocID="{25A440B9-2F0A-45AD-AEE5-D41F7E1E2609}" presName="extraNode" presStyleLbl="node1" presStyleIdx="0" presStyleCnt="4"/>
      <dgm:spPr/>
    </dgm:pt>
    <dgm:pt modelId="{B4AE7346-E3EF-4169-BA00-EEAD1D59C789}" type="pres">
      <dgm:prSet presAssocID="{25A440B9-2F0A-45AD-AEE5-D41F7E1E2609}" presName="dstNode" presStyleLbl="node1" presStyleIdx="0" presStyleCnt="4"/>
      <dgm:spPr/>
    </dgm:pt>
    <dgm:pt modelId="{5E8F8E78-1AA0-4431-AA83-B833189C5891}" type="pres">
      <dgm:prSet presAssocID="{43BAF028-4654-4DC5-A8E8-35068846080F}" presName="text_1" presStyleLbl="node1" presStyleIdx="0" presStyleCnt="4">
        <dgm:presLayoutVars>
          <dgm:bulletEnabled val="1"/>
        </dgm:presLayoutVars>
      </dgm:prSet>
      <dgm:spPr/>
    </dgm:pt>
    <dgm:pt modelId="{10810607-7633-46E4-BF1E-6B1F51F98BE7}" type="pres">
      <dgm:prSet presAssocID="{43BAF028-4654-4DC5-A8E8-35068846080F}" presName="accent_1" presStyleCnt="0"/>
      <dgm:spPr/>
    </dgm:pt>
    <dgm:pt modelId="{D145F48F-9564-4F60-B56C-1308056D8E1D}" type="pres">
      <dgm:prSet presAssocID="{43BAF028-4654-4DC5-A8E8-35068846080F}" presName="accentRepeatNode" presStyleLbl="solidFgAcc1" presStyleIdx="0" presStyleCnt="4"/>
      <dgm:spPr/>
    </dgm:pt>
    <dgm:pt modelId="{40667377-91FC-4D9E-B84D-9C4B792D76CE}" type="pres">
      <dgm:prSet presAssocID="{71AB40FD-AB92-4B43-A782-D41D5E969089}" presName="text_2" presStyleLbl="node1" presStyleIdx="1" presStyleCnt="4">
        <dgm:presLayoutVars>
          <dgm:bulletEnabled val="1"/>
        </dgm:presLayoutVars>
      </dgm:prSet>
      <dgm:spPr/>
    </dgm:pt>
    <dgm:pt modelId="{720B555F-A2E5-4E52-AAC8-E79A7B1245FA}" type="pres">
      <dgm:prSet presAssocID="{71AB40FD-AB92-4B43-A782-D41D5E969089}" presName="accent_2" presStyleCnt="0"/>
      <dgm:spPr/>
    </dgm:pt>
    <dgm:pt modelId="{69CEB764-54FC-46B9-B8AC-89F74E8D6DDA}" type="pres">
      <dgm:prSet presAssocID="{71AB40FD-AB92-4B43-A782-D41D5E969089}" presName="accentRepeatNode" presStyleLbl="solidFgAcc1" presStyleIdx="1" presStyleCnt="4"/>
      <dgm:spPr>
        <a:solidFill>
          <a:schemeClr val="bg2"/>
        </a:solidFill>
      </dgm:spPr>
    </dgm:pt>
    <dgm:pt modelId="{ADE980F1-BF77-4CEE-AAA1-BD2B447F05C8}" type="pres">
      <dgm:prSet presAssocID="{098FF585-CCD6-4401-A9CA-5814E87C62AA}" presName="text_3" presStyleLbl="node1" presStyleIdx="2" presStyleCnt="4">
        <dgm:presLayoutVars>
          <dgm:bulletEnabled val="1"/>
        </dgm:presLayoutVars>
      </dgm:prSet>
      <dgm:spPr/>
    </dgm:pt>
    <dgm:pt modelId="{C647E924-E99E-4033-9949-2A582E9752F1}" type="pres">
      <dgm:prSet presAssocID="{098FF585-CCD6-4401-A9CA-5814E87C62AA}" presName="accent_3" presStyleCnt="0"/>
      <dgm:spPr/>
    </dgm:pt>
    <dgm:pt modelId="{E9366D3D-5238-43AF-9F33-A7F72BB1A415}" type="pres">
      <dgm:prSet presAssocID="{098FF585-CCD6-4401-A9CA-5814E87C62AA}" presName="accentRepeatNode" presStyleLbl="solidFgAcc1" presStyleIdx="2" presStyleCnt="4"/>
      <dgm:spPr>
        <a:solidFill>
          <a:schemeClr val="bg2"/>
        </a:solidFill>
      </dgm:spPr>
    </dgm:pt>
    <dgm:pt modelId="{AAE05B97-9350-4C29-9F10-D60CC6B54AD7}" type="pres">
      <dgm:prSet presAssocID="{22F89AFE-00C7-49BA-870A-F00C318CA1B9}" presName="text_4" presStyleLbl="node1" presStyleIdx="3" presStyleCnt="4">
        <dgm:presLayoutVars>
          <dgm:bulletEnabled val="1"/>
        </dgm:presLayoutVars>
      </dgm:prSet>
      <dgm:spPr/>
    </dgm:pt>
    <dgm:pt modelId="{CA3FF791-8DD7-4765-ACBD-46BFC3AA850A}" type="pres">
      <dgm:prSet presAssocID="{22F89AFE-00C7-49BA-870A-F00C318CA1B9}" presName="accent_4" presStyleCnt="0"/>
      <dgm:spPr/>
    </dgm:pt>
    <dgm:pt modelId="{D9782E12-640F-4A47-8C4A-B24DEE79DD68}" type="pres">
      <dgm:prSet presAssocID="{22F89AFE-00C7-49BA-870A-F00C318CA1B9}" presName="accentRepeatNode" presStyleLbl="solidFgAcc1" presStyleIdx="3" presStyleCnt="4"/>
      <dgm:spPr>
        <a:solidFill>
          <a:schemeClr val="bg2"/>
        </a:solidFill>
      </dgm:spPr>
    </dgm:pt>
  </dgm:ptLst>
  <dgm:cxnLst>
    <dgm:cxn modelId="{29411617-A3E7-4CE1-BA1C-76B9528A8BF0}" type="presOf" srcId="{25A440B9-2F0A-45AD-AEE5-D41F7E1E2609}" destId="{35A57938-36E5-41EC-9DCF-DE19B1D4B6EC}" srcOrd="0" destOrd="0" presId="urn:microsoft.com/office/officeart/2008/layout/VerticalCurvedList"/>
    <dgm:cxn modelId="{E44DC22D-727A-4ABD-A608-4D5C7FF84DBB}" type="presOf" srcId="{64D03F61-FA20-4398-8EDD-8892EB33F283}" destId="{7B98FE73-FE7F-4500-84EF-71768D0D54E1}" srcOrd="0" destOrd="0" presId="urn:microsoft.com/office/officeart/2008/layout/VerticalCurvedList"/>
    <dgm:cxn modelId="{1FBD4C5F-FEA7-4A7D-801A-00287A3016EC}" srcId="{25A440B9-2F0A-45AD-AEE5-D41F7E1E2609}" destId="{43BAF028-4654-4DC5-A8E8-35068846080F}" srcOrd="0" destOrd="0" parTransId="{75C5B11E-EB22-4212-A0A2-3CF12313A68B}" sibTransId="{64D03F61-FA20-4398-8EDD-8892EB33F283}"/>
    <dgm:cxn modelId="{5531B667-454C-4589-9CFA-76E1B60C245A}" type="presOf" srcId="{098FF585-CCD6-4401-A9CA-5814E87C62AA}" destId="{ADE980F1-BF77-4CEE-AAA1-BD2B447F05C8}" srcOrd="0" destOrd="0" presId="urn:microsoft.com/office/officeart/2008/layout/VerticalCurvedList"/>
    <dgm:cxn modelId="{F6791B52-AB07-424D-9DA8-181DF4B6A5C6}" type="presOf" srcId="{22F89AFE-00C7-49BA-870A-F00C318CA1B9}" destId="{AAE05B97-9350-4C29-9F10-D60CC6B54AD7}" srcOrd="0" destOrd="0" presId="urn:microsoft.com/office/officeart/2008/layout/VerticalCurvedList"/>
    <dgm:cxn modelId="{03F8E157-CC4D-4098-8A99-04E314CC90BD}" type="presOf" srcId="{43BAF028-4654-4DC5-A8E8-35068846080F}" destId="{5E8F8E78-1AA0-4431-AA83-B833189C5891}" srcOrd="0" destOrd="0" presId="urn:microsoft.com/office/officeart/2008/layout/VerticalCurvedList"/>
    <dgm:cxn modelId="{7B829F58-CBB4-45E2-B89B-BB8957CD234F}" type="presOf" srcId="{71AB40FD-AB92-4B43-A782-D41D5E969089}" destId="{40667377-91FC-4D9E-B84D-9C4B792D76CE}" srcOrd="0" destOrd="0" presId="urn:microsoft.com/office/officeart/2008/layout/VerticalCurvedList"/>
    <dgm:cxn modelId="{1C856B9B-4F42-44FF-BB96-C58D8B3E8159}" srcId="{25A440B9-2F0A-45AD-AEE5-D41F7E1E2609}" destId="{098FF585-CCD6-4401-A9CA-5814E87C62AA}" srcOrd="2" destOrd="0" parTransId="{DBD4AE21-479A-4DC1-A860-49BE99355CDE}" sibTransId="{BB310605-21B2-4612-9864-96032B7E5D2F}"/>
    <dgm:cxn modelId="{63E7AABA-FFE6-4F1F-BA9B-57FDB20AF1F8}" srcId="{25A440B9-2F0A-45AD-AEE5-D41F7E1E2609}" destId="{71AB40FD-AB92-4B43-A782-D41D5E969089}" srcOrd="1" destOrd="0" parTransId="{E286014F-2121-4BB5-91CC-D96AA7AF9C93}" sibTransId="{ABD27FEC-4663-4445-AA27-0BD8B8085CB3}"/>
    <dgm:cxn modelId="{77125CC1-D3CC-46D5-90AE-7A9CA388D119}" srcId="{25A440B9-2F0A-45AD-AEE5-D41F7E1E2609}" destId="{22F89AFE-00C7-49BA-870A-F00C318CA1B9}" srcOrd="3" destOrd="0" parTransId="{CAF9A1BC-81E8-4B2B-98EA-34AB703C6426}" sibTransId="{A622CADA-14AB-4689-AF62-634F913444F0}"/>
    <dgm:cxn modelId="{591A25B6-C169-4417-A960-CBD52EFC0324}" type="presParOf" srcId="{35A57938-36E5-41EC-9DCF-DE19B1D4B6EC}" destId="{167C7191-6380-4C2F-83C9-803A4D7C7405}" srcOrd="0" destOrd="0" presId="urn:microsoft.com/office/officeart/2008/layout/VerticalCurvedList"/>
    <dgm:cxn modelId="{2E33AE1F-A480-4EAC-B0B7-05AA0E1288C4}" type="presParOf" srcId="{167C7191-6380-4C2F-83C9-803A4D7C7405}" destId="{9A5DECEE-617C-4188-B8DB-2A6C3A0676E2}" srcOrd="0" destOrd="0" presId="urn:microsoft.com/office/officeart/2008/layout/VerticalCurvedList"/>
    <dgm:cxn modelId="{4AE10DC1-EB85-4AE4-AB1A-89F9158BE200}" type="presParOf" srcId="{9A5DECEE-617C-4188-B8DB-2A6C3A0676E2}" destId="{3A28A991-BB04-4BCD-B985-699049D1D218}" srcOrd="0" destOrd="0" presId="urn:microsoft.com/office/officeart/2008/layout/VerticalCurvedList"/>
    <dgm:cxn modelId="{9B847BFB-B9A2-4885-8A6B-C3F4B150380B}" type="presParOf" srcId="{9A5DECEE-617C-4188-B8DB-2A6C3A0676E2}" destId="{7B98FE73-FE7F-4500-84EF-71768D0D54E1}" srcOrd="1" destOrd="0" presId="urn:microsoft.com/office/officeart/2008/layout/VerticalCurvedList"/>
    <dgm:cxn modelId="{49D2942F-FFB2-42FA-B6B9-DB3BC57BEC9C}" type="presParOf" srcId="{9A5DECEE-617C-4188-B8DB-2A6C3A0676E2}" destId="{62C2E4F8-85B8-40EC-85D9-DD39F2CAE97D}" srcOrd="2" destOrd="0" presId="urn:microsoft.com/office/officeart/2008/layout/VerticalCurvedList"/>
    <dgm:cxn modelId="{B31FAF23-FC47-48B9-9F53-10F9C7E48F1F}" type="presParOf" srcId="{9A5DECEE-617C-4188-B8DB-2A6C3A0676E2}" destId="{B4AE7346-E3EF-4169-BA00-EEAD1D59C789}" srcOrd="3" destOrd="0" presId="urn:microsoft.com/office/officeart/2008/layout/VerticalCurvedList"/>
    <dgm:cxn modelId="{382C2F55-363A-426C-A5CB-B3637AD6293A}" type="presParOf" srcId="{167C7191-6380-4C2F-83C9-803A4D7C7405}" destId="{5E8F8E78-1AA0-4431-AA83-B833189C5891}" srcOrd="1" destOrd="0" presId="urn:microsoft.com/office/officeart/2008/layout/VerticalCurvedList"/>
    <dgm:cxn modelId="{A95710F5-BF42-4818-91DC-9EA6A9C19AD5}" type="presParOf" srcId="{167C7191-6380-4C2F-83C9-803A4D7C7405}" destId="{10810607-7633-46E4-BF1E-6B1F51F98BE7}" srcOrd="2" destOrd="0" presId="urn:microsoft.com/office/officeart/2008/layout/VerticalCurvedList"/>
    <dgm:cxn modelId="{68FAA50C-697A-4340-BBE0-76328443E4FA}" type="presParOf" srcId="{10810607-7633-46E4-BF1E-6B1F51F98BE7}" destId="{D145F48F-9564-4F60-B56C-1308056D8E1D}" srcOrd="0" destOrd="0" presId="urn:microsoft.com/office/officeart/2008/layout/VerticalCurvedList"/>
    <dgm:cxn modelId="{5C748D06-BF62-4B71-AA1C-E3C1A0F415D8}" type="presParOf" srcId="{167C7191-6380-4C2F-83C9-803A4D7C7405}" destId="{40667377-91FC-4D9E-B84D-9C4B792D76CE}" srcOrd="3" destOrd="0" presId="urn:microsoft.com/office/officeart/2008/layout/VerticalCurvedList"/>
    <dgm:cxn modelId="{3E835BD9-2863-4DD4-A984-B8F8457F7B0C}" type="presParOf" srcId="{167C7191-6380-4C2F-83C9-803A4D7C7405}" destId="{720B555F-A2E5-4E52-AAC8-E79A7B1245FA}" srcOrd="4" destOrd="0" presId="urn:microsoft.com/office/officeart/2008/layout/VerticalCurvedList"/>
    <dgm:cxn modelId="{C676CBF1-8298-4FDC-B68F-2A04290C9B64}" type="presParOf" srcId="{720B555F-A2E5-4E52-AAC8-E79A7B1245FA}" destId="{69CEB764-54FC-46B9-B8AC-89F74E8D6DDA}" srcOrd="0" destOrd="0" presId="urn:microsoft.com/office/officeart/2008/layout/VerticalCurvedList"/>
    <dgm:cxn modelId="{9B7E370F-F042-4AFF-B20F-60B2891BAD55}" type="presParOf" srcId="{167C7191-6380-4C2F-83C9-803A4D7C7405}" destId="{ADE980F1-BF77-4CEE-AAA1-BD2B447F05C8}" srcOrd="5" destOrd="0" presId="urn:microsoft.com/office/officeart/2008/layout/VerticalCurvedList"/>
    <dgm:cxn modelId="{1E60EE03-2E78-40D4-A4BA-8849C68D189D}" type="presParOf" srcId="{167C7191-6380-4C2F-83C9-803A4D7C7405}" destId="{C647E924-E99E-4033-9949-2A582E9752F1}" srcOrd="6" destOrd="0" presId="urn:microsoft.com/office/officeart/2008/layout/VerticalCurvedList"/>
    <dgm:cxn modelId="{77205F12-6694-47FE-83B7-AF2C75CB6534}" type="presParOf" srcId="{C647E924-E99E-4033-9949-2A582E9752F1}" destId="{E9366D3D-5238-43AF-9F33-A7F72BB1A415}" srcOrd="0" destOrd="0" presId="urn:microsoft.com/office/officeart/2008/layout/VerticalCurvedList"/>
    <dgm:cxn modelId="{A95D7F84-36FB-4F31-AA74-DD5B76A9AF1C}" type="presParOf" srcId="{167C7191-6380-4C2F-83C9-803A4D7C7405}" destId="{AAE05B97-9350-4C29-9F10-D60CC6B54AD7}" srcOrd="7" destOrd="0" presId="urn:microsoft.com/office/officeart/2008/layout/VerticalCurvedList"/>
    <dgm:cxn modelId="{A76EB5AF-6CAC-45CA-AA24-BA70F4407551}" type="presParOf" srcId="{167C7191-6380-4C2F-83C9-803A4D7C7405}" destId="{CA3FF791-8DD7-4765-ACBD-46BFC3AA850A}" srcOrd="8" destOrd="0" presId="urn:microsoft.com/office/officeart/2008/layout/VerticalCurvedList"/>
    <dgm:cxn modelId="{A15FF256-11EB-48CF-B275-4135295E43E8}" type="presParOf" srcId="{CA3FF791-8DD7-4765-ACBD-46BFC3AA850A}" destId="{D9782E12-640F-4A47-8C4A-B24DEE79DD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8F6C5-4D27-407F-8795-7B5732631552}">
      <dsp:nvSpPr>
        <dsp:cNvPr id="0" name=""/>
        <dsp:cNvSpPr/>
      </dsp:nvSpPr>
      <dsp:spPr>
        <a:xfrm>
          <a:off x="0" y="0"/>
          <a:ext cx="2451540" cy="793899"/>
        </a:xfrm>
        <a:prstGeom prst="roundRect">
          <a:avLst>
            <a:gd name="adj" fmla="val 10000"/>
          </a:avLst>
        </a:prstGeom>
        <a:solidFill>
          <a:srgbClr val="7231B9"/>
        </a:solidFill>
        <a:ln w="1270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a:t>Project</a:t>
          </a:r>
          <a:r>
            <a:rPr lang="en-CA" sz="1900" kern="1200"/>
            <a:t> produces </a:t>
          </a:r>
          <a:r>
            <a:rPr lang="en-CA" sz="1900" b="1" kern="1200"/>
            <a:t>output</a:t>
          </a:r>
        </a:p>
      </dsp:txBody>
      <dsp:txXfrm>
        <a:off x="23253" y="23253"/>
        <a:ext cx="2405034" cy="747393"/>
      </dsp:txXfrm>
    </dsp:sp>
    <dsp:sp modelId="{4BB0BAAA-5112-4DB2-BE02-6F6C3BD661B9}">
      <dsp:nvSpPr>
        <dsp:cNvPr id="0" name=""/>
        <dsp:cNvSpPr/>
      </dsp:nvSpPr>
      <dsp:spPr>
        <a:xfrm>
          <a:off x="2698745" y="92958"/>
          <a:ext cx="524073" cy="607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a:off x="2698745" y="214554"/>
        <a:ext cx="366851" cy="364790"/>
      </dsp:txXfrm>
    </dsp:sp>
    <dsp:sp modelId="{E35BCC5E-7F0F-456B-B79A-272E2AB10A7C}">
      <dsp:nvSpPr>
        <dsp:cNvPr id="0" name=""/>
        <dsp:cNvSpPr/>
      </dsp:nvSpPr>
      <dsp:spPr>
        <a:xfrm>
          <a:off x="3440359" y="0"/>
          <a:ext cx="2451540" cy="793899"/>
        </a:xfrm>
        <a:prstGeom prst="roundRect">
          <a:avLst>
            <a:gd name="adj" fmla="val 10000"/>
          </a:avLst>
        </a:prstGeom>
        <a:solidFill>
          <a:srgbClr val="892DB6"/>
        </a:solidFill>
        <a:ln w="1270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a:t>Output</a:t>
          </a:r>
          <a:r>
            <a:rPr lang="en-CA" sz="1900" kern="1200"/>
            <a:t> produces </a:t>
          </a:r>
          <a:r>
            <a:rPr lang="en-CA" sz="1900" b="1" kern="1200"/>
            <a:t>business change</a:t>
          </a:r>
        </a:p>
      </dsp:txBody>
      <dsp:txXfrm>
        <a:off x="3463612" y="23253"/>
        <a:ext cx="2405034" cy="747393"/>
      </dsp:txXfrm>
    </dsp:sp>
    <dsp:sp modelId="{8378BFA0-0D47-4EF8-A530-936870CA3A76}">
      <dsp:nvSpPr>
        <dsp:cNvPr id="0" name=""/>
        <dsp:cNvSpPr/>
      </dsp:nvSpPr>
      <dsp:spPr>
        <a:xfrm>
          <a:off x="6139104" y="92958"/>
          <a:ext cx="524073" cy="6079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CA" sz="1500" kern="1200"/>
        </a:p>
      </dsp:txBody>
      <dsp:txXfrm>
        <a:off x="6139104" y="214554"/>
        <a:ext cx="366851" cy="364790"/>
      </dsp:txXfrm>
    </dsp:sp>
    <dsp:sp modelId="{398DDFB0-3AB3-4E14-BEC7-44600E7B9BA8}">
      <dsp:nvSpPr>
        <dsp:cNvPr id="0" name=""/>
        <dsp:cNvSpPr/>
      </dsp:nvSpPr>
      <dsp:spPr>
        <a:xfrm>
          <a:off x="6880718" y="0"/>
          <a:ext cx="2451540" cy="793899"/>
        </a:xfrm>
        <a:prstGeom prst="roundRect">
          <a:avLst>
            <a:gd name="adj" fmla="val 10000"/>
          </a:avLst>
        </a:prstGeom>
        <a:solidFill>
          <a:srgbClr val="A02AB3"/>
        </a:solidFill>
        <a:ln w="1270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a:t>Business change </a:t>
          </a:r>
          <a:r>
            <a:rPr lang="en-CA" sz="1900" kern="1200"/>
            <a:t>produces </a:t>
          </a:r>
          <a:r>
            <a:rPr lang="en-CA" sz="1900" b="1" kern="1200"/>
            <a:t>outcomes</a:t>
          </a:r>
        </a:p>
      </dsp:txBody>
      <dsp:txXfrm>
        <a:off x="6903971" y="23253"/>
        <a:ext cx="2405034" cy="747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A015A-CF01-4EBD-8C0E-14C326EB3A63}">
      <dsp:nvSpPr>
        <dsp:cNvPr id="0" name=""/>
        <dsp:cNvSpPr/>
      </dsp:nvSpPr>
      <dsp:spPr>
        <a:xfrm>
          <a:off x="0" y="60181"/>
          <a:ext cx="11019456" cy="6084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What is the Benefits Management Program?</a:t>
          </a:r>
          <a:endParaRPr lang="en-CA" sz="2600" kern="1200"/>
        </a:p>
      </dsp:txBody>
      <dsp:txXfrm>
        <a:off x="29700" y="89881"/>
        <a:ext cx="10960056" cy="549000"/>
      </dsp:txXfrm>
    </dsp:sp>
    <dsp:sp modelId="{EAFFF067-3D63-4563-B964-5B6545CD7BB4}">
      <dsp:nvSpPr>
        <dsp:cNvPr id="0" name=""/>
        <dsp:cNvSpPr/>
      </dsp:nvSpPr>
      <dsp:spPr>
        <a:xfrm>
          <a:off x="0" y="668581"/>
          <a:ext cx="11019456"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6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Provides benefits realization guidance and supports to identify, quantify, and monitor SSC benefits.</a:t>
          </a:r>
        </a:p>
      </dsp:txBody>
      <dsp:txXfrm>
        <a:off x="0" y="668581"/>
        <a:ext cx="11019456" cy="592020"/>
      </dsp:txXfrm>
    </dsp:sp>
    <dsp:sp modelId="{00F9EE0D-230A-4F13-8777-3B6507E78E0A}">
      <dsp:nvSpPr>
        <dsp:cNvPr id="0" name=""/>
        <dsp:cNvSpPr/>
      </dsp:nvSpPr>
      <dsp:spPr>
        <a:xfrm>
          <a:off x="0" y="1260601"/>
          <a:ext cx="11019456" cy="60840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BMP’s Objective</a:t>
          </a:r>
        </a:p>
      </dsp:txBody>
      <dsp:txXfrm>
        <a:off x="29700" y="1290301"/>
        <a:ext cx="10960056" cy="549000"/>
      </dsp:txXfrm>
    </dsp:sp>
    <dsp:sp modelId="{6EED00F3-7907-4DEA-8A17-302498328912}">
      <dsp:nvSpPr>
        <dsp:cNvPr id="0" name=""/>
        <dsp:cNvSpPr/>
      </dsp:nvSpPr>
      <dsp:spPr>
        <a:xfrm>
          <a:off x="0" y="1869001"/>
          <a:ext cx="11019456"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6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CA" sz="2000" kern="1200"/>
            <a:t>To ensure that business changes achieve expected results by translating objectives into measurable benefits that can be tracked through to realization.</a:t>
          </a:r>
          <a:endParaRPr lang="en-US" sz="2000" kern="1200"/>
        </a:p>
      </dsp:txBody>
      <dsp:txXfrm>
        <a:off x="0" y="1869001"/>
        <a:ext cx="11019456" cy="592020"/>
      </dsp:txXfrm>
    </dsp:sp>
    <dsp:sp modelId="{12265822-4D28-4B61-95EC-B0CDAC5EE25D}">
      <dsp:nvSpPr>
        <dsp:cNvPr id="0" name=""/>
        <dsp:cNvSpPr/>
      </dsp:nvSpPr>
      <dsp:spPr>
        <a:xfrm>
          <a:off x="0" y="2461021"/>
          <a:ext cx="11019456" cy="6084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How?</a:t>
          </a:r>
          <a:endParaRPr lang="en-US" sz="2600" kern="1200"/>
        </a:p>
      </dsp:txBody>
      <dsp:txXfrm>
        <a:off x="29700" y="2490721"/>
        <a:ext cx="10960056" cy="549000"/>
      </dsp:txXfrm>
    </dsp:sp>
    <dsp:sp modelId="{D9D3DF32-37BD-4909-BB6E-2E49EC4C53CC}">
      <dsp:nvSpPr>
        <dsp:cNvPr id="0" name=""/>
        <dsp:cNvSpPr/>
      </dsp:nvSpPr>
      <dsp:spPr>
        <a:xfrm>
          <a:off x="0" y="3069421"/>
          <a:ext cx="11019456"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86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CA" sz="2000" kern="1200"/>
            <a:t>Helps stakeholders identify and focus attention on the most important benefits to SSC;</a:t>
          </a:r>
        </a:p>
        <a:p>
          <a:pPr marL="228600" lvl="1" indent="-228600" algn="l" defTabSz="889000">
            <a:lnSpc>
              <a:spcPct val="90000"/>
            </a:lnSpc>
            <a:spcBef>
              <a:spcPct val="0"/>
            </a:spcBef>
            <a:spcAft>
              <a:spcPct val="20000"/>
            </a:spcAft>
            <a:buChar char="•"/>
          </a:pPr>
          <a:r>
            <a:rPr lang="en-CA" sz="2000" kern="1200"/>
            <a:t>Promotes and embeds Benefits Realization Management principles across all activities at SSC; and</a:t>
          </a:r>
        </a:p>
        <a:p>
          <a:pPr marL="228600" lvl="1" indent="-228600" algn="l" defTabSz="889000">
            <a:lnSpc>
              <a:spcPct val="90000"/>
            </a:lnSpc>
            <a:spcBef>
              <a:spcPct val="0"/>
            </a:spcBef>
            <a:spcAft>
              <a:spcPct val="20000"/>
            </a:spcAft>
            <a:buChar char="•"/>
          </a:pPr>
          <a:r>
            <a:rPr lang="en-CA" sz="2000" kern="1200"/>
            <a:t>Increase the chances of successful changes by focusing on end results</a:t>
          </a:r>
        </a:p>
      </dsp:txBody>
      <dsp:txXfrm>
        <a:off x="0" y="3069421"/>
        <a:ext cx="11019456" cy="1237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20B8-F50F-4ED7-B88B-90A1DB02FAB5}">
      <dsp:nvSpPr>
        <dsp:cNvPr id="0" name=""/>
        <dsp:cNvSpPr/>
      </dsp:nvSpPr>
      <dsp:spPr>
        <a:xfrm>
          <a:off x="0" y="445250"/>
          <a:ext cx="11052111" cy="141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767" tIns="416560" rIns="8577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2A283C"/>
              </a:solidFill>
              <a:latin typeface="Arial"/>
            </a:rPr>
            <a:t>Directive on the Management of Projects and Programmes</a:t>
          </a:r>
        </a:p>
        <a:p>
          <a:pPr marL="457200" lvl="2" indent="-228600" algn="l" defTabSz="889000">
            <a:lnSpc>
              <a:spcPct val="90000"/>
            </a:lnSpc>
            <a:spcBef>
              <a:spcPct val="0"/>
            </a:spcBef>
            <a:spcAft>
              <a:spcPct val="15000"/>
            </a:spcAft>
            <a:buChar char="•"/>
          </a:pPr>
          <a:r>
            <a:rPr lang="en-US" sz="2000" kern="1200">
              <a:solidFill>
                <a:srgbClr val="2A283C"/>
              </a:solidFill>
              <a:latin typeface="Arial"/>
            </a:rPr>
            <a:t>Genesis for the requirements to undertake Benefits Realization for the bulk of the GoC</a:t>
          </a:r>
        </a:p>
      </dsp:txBody>
      <dsp:txXfrm>
        <a:off x="0" y="445250"/>
        <a:ext cx="11052111" cy="1417500"/>
      </dsp:txXfrm>
    </dsp:sp>
    <dsp:sp modelId="{E8BABBD8-9E93-4D0A-92AC-B6605A07DD31}">
      <dsp:nvSpPr>
        <dsp:cNvPr id="0" name=""/>
        <dsp:cNvSpPr/>
      </dsp:nvSpPr>
      <dsp:spPr>
        <a:xfrm>
          <a:off x="552605" y="150050"/>
          <a:ext cx="7736477"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20" tIns="0" rIns="292420" bIns="0" numCol="1" spcCol="1270" anchor="ctr" anchorCtr="0">
          <a:noAutofit/>
        </a:bodyPr>
        <a:lstStyle/>
        <a:p>
          <a:pPr marL="0" lvl="0" indent="0" algn="l" defTabSz="889000" rtl="0">
            <a:lnSpc>
              <a:spcPct val="90000"/>
            </a:lnSpc>
            <a:spcBef>
              <a:spcPct val="0"/>
            </a:spcBef>
            <a:spcAft>
              <a:spcPct val="35000"/>
            </a:spcAft>
            <a:buNone/>
          </a:pPr>
          <a:r>
            <a:rPr lang="en-US" sz="2000" b="1" kern="1200">
              <a:solidFill>
                <a:schemeClr val="bg1"/>
              </a:solidFill>
              <a:latin typeface="Arial"/>
            </a:rPr>
            <a:t>Policy on the planning and Management of Investments</a:t>
          </a:r>
          <a:endParaRPr lang="en-US" sz="2000" kern="1200">
            <a:solidFill>
              <a:schemeClr val="bg1"/>
            </a:solidFill>
            <a:latin typeface="Arial"/>
          </a:endParaRPr>
        </a:p>
      </dsp:txBody>
      <dsp:txXfrm>
        <a:off x="581426" y="178871"/>
        <a:ext cx="7678835" cy="532758"/>
      </dsp:txXfrm>
    </dsp:sp>
    <dsp:sp modelId="{EAA818E8-8849-459B-8FF9-AD21C093526F}">
      <dsp:nvSpPr>
        <dsp:cNvPr id="0" name=""/>
        <dsp:cNvSpPr/>
      </dsp:nvSpPr>
      <dsp:spPr>
        <a:xfrm>
          <a:off x="0" y="2265951"/>
          <a:ext cx="11052111"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767" tIns="416560" rIns="8577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2A283C"/>
              </a:solidFill>
              <a:latin typeface="Arial"/>
            </a:rPr>
            <a:t>Guidance on Enterprise Architecture - why we are all here</a:t>
          </a:r>
        </a:p>
      </dsp:txBody>
      <dsp:txXfrm>
        <a:off x="0" y="2265951"/>
        <a:ext cx="11052111" cy="834750"/>
      </dsp:txXfrm>
    </dsp:sp>
    <dsp:sp modelId="{B3D5B2A1-3753-45CC-B376-5C8609911109}">
      <dsp:nvSpPr>
        <dsp:cNvPr id="0" name=""/>
        <dsp:cNvSpPr/>
      </dsp:nvSpPr>
      <dsp:spPr>
        <a:xfrm>
          <a:off x="552605" y="1970751"/>
          <a:ext cx="7736477"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20" tIns="0" rIns="292420"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Arial"/>
            </a:rPr>
            <a:t>Policy on Digital and Service</a:t>
          </a:r>
          <a:endParaRPr lang="en-US" sz="2000" kern="1200">
            <a:solidFill>
              <a:schemeClr val="bg1"/>
            </a:solidFill>
            <a:latin typeface="Arial"/>
          </a:endParaRPr>
        </a:p>
      </dsp:txBody>
      <dsp:txXfrm>
        <a:off x="581426" y="1999572"/>
        <a:ext cx="7678835" cy="532758"/>
      </dsp:txXfrm>
    </dsp:sp>
    <dsp:sp modelId="{390D612E-7C2A-4B96-BBE2-6293A741CB21}">
      <dsp:nvSpPr>
        <dsp:cNvPr id="0" name=""/>
        <dsp:cNvSpPr/>
      </dsp:nvSpPr>
      <dsp:spPr>
        <a:xfrm>
          <a:off x="0" y="3503901"/>
          <a:ext cx="11052111" cy="834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767" tIns="416560" rIns="85776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rgbClr val="2A283C"/>
              </a:solidFill>
              <a:latin typeface="Arial"/>
            </a:rPr>
            <a:t>Drives </a:t>
          </a:r>
          <a:r>
            <a:rPr lang="en-US" sz="2000" kern="1200">
              <a:solidFill>
                <a:srgbClr val="333333"/>
              </a:solidFill>
              <a:latin typeface="Helvetica"/>
              <a:cs typeface="Helvetica"/>
            </a:rPr>
            <a:t>departmental accountability for performance information and evaluation</a:t>
          </a:r>
        </a:p>
      </dsp:txBody>
      <dsp:txXfrm>
        <a:off x="0" y="3503901"/>
        <a:ext cx="11052111" cy="834750"/>
      </dsp:txXfrm>
    </dsp:sp>
    <dsp:sp modelId="{AB85AF7E-1D09-4B18-AB44-B0F2CD3343D2}">
      <dsp:nvSpPr>
        <dsp:cNvPr id="0" name=""/>
        <dsp:cNvSpPr/>
      </dsp:nvSpPr>
      <dsp:spPr>
        <a:xfrm>
          <a:off x="552605" y="3208701"/>
          <a:ext cx="7736477"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420" tIns="0" rIns="292420"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bg1"/>
              </a:solidFill>
              <a:latin typeface="Arial"/>
            </a:rPr>
            <a:t>Policy on Results</a:t>
          </a:r>
          <a:endParaRPr lang="en-US" sz="2000" kern="1200">
            <a:solidFill>
              <a:schemeClr val="bg1"/>
            </a:solidFill>
            <a:latin typeface="Arial"/>
          </a:endParaRPr>
        </a:p>
      </dsp:txBody>
      <dsp:txXfrm>
        <a:off x="581426" y="3237522"/>
        <a:ext cx="7678835"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07DD5-0F83-4F6C-89BF-8D5AAB1CA929}">
      <dsp:nvSpPr>
        <dsp:cNvPr id="0" name=""/>
        <dsp:cNvSpPr/>
      </dsp:nvSpPr>
      <dsp:spPr>
        <a:xfrm>
          <a:off x="1537999" y="-34907"/>
          <a:ext cx="5434400" cy="5434400"/>
        </a:xfrm>
        <a:prstGeom prst="circularArrow">
          <a:avLst>
            <a:gd name="adj1" fmla="val 5544"/>
            <a:gd name="adj2" fmla="val 330680"/>
            <a:gd name="adj3" fmla="val 14498961"/>
            <a:gd name="adj4" fmla="val 16959855"/>
            <a:gd name="adj5" fmla="val 5757"/>
          </a:avLst>
        </a:prstGeom>
        <a:solidFill>
          <a:srgbClr val="6733BB">
            <a:lumMod val="40000"/>
            <a:lumOff val="60000"/>
          </a:srgbClr>
        </a:solidFill>
        <a:ln>
          <a:noFill/>
        </a:ln>
        <a:effectLst/>
      </dsp:spPr>
      <dsp:style>
        <a:lnRef idx="0">
          <a:scrgbClr r="0" g="0" b="0"/>
        </a:lnRef>
        <a:fillRef idx="1">
          <a:scrgbClr r="0" g="0" b="0"/>
        </a:fillRef>
        <a:effectRef idx="0">
          <a:scrgbClr r="0" g="0" b="0"/>
        </a:effectRef>
        <a:fontRef idx="minor"/>
      </dsp:style>
    </dsp:sp>
    <dsp:sp modelId="{2D03EFB7-197C-4F80-A4B5-5FCAD3F4AA81}">
      <dsp:nvSpPr>
        <dsp:cNvPr id="0" name=""/>
        <dsp:cNvSpPr/>
      </dsp:nvSpPr>
      <dsp:spPr>
        <a:xfrm>
          <a:off x="3399173" y="1283"/>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j-lt"/>
              <a:ea typeface="+mn-ea"/>
              <a:cs typeface="+mn-cs"/>
            </a:rPr>
            <a:t>Program Initiatives</a:t>
          </a:r>
          <a:endParaRPr lang="en-CA" sz="1600" kern="1200">
            <a:solidFill>
              <a:srgbClr val="FFFFFF"/>
            </a:solidFill>
            <a:latin typeface="+mj-lt"/>
            <a:ea typeface="+mn-ea"/>
            <a:cs typeface="+mn-cs"/>
          </a:endParaRPr>
        </a:p>
      </dsp:txBody>
      <dsp:txXfrm>
        <a:off x="3440961" y="43071"/>
        <a:ext cx="1628476" cy="772450"/>
      </dsp:txXfrm>
    </dsp:sp>
    <dsp:sp modelId="{1D92FAA3-5895-48CB-BBBC-53DC0D0CCE60}">
      <dsp:nvSpPr>
        <dsp:cNvPr id="0" name=""/>
        <dsp:cNvSpPr/>
      </dsp:nvSpPr>
      <dsp:spPr>
        <a:xfrm>
          <a:off x="5260471" y="873823"/>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Arial"/>
              <a:ea typeface="+mn-ea"/>
              <a:cs typeface="+mn-cs"/>
            </a:rPr>
            <a:t>Projects</a:t>
          </a:r>
          <a:endParaRPr lang="en-CA" sz="1600" b="1" kern="1200">
            <a:solidFill>
              <a:srgbClr val="FFFFFF"/>
            </a:solidFill>
            <a:latin typeface="Arial"/>
            <a:ea typeface="+mn-ea"/>
            <a:cs typeface="+mn-cs"/>
          </a:endParaRPr>
        </a:p>
      </dsp:txBody>
      <dsp:txXfrm>
        <a:off x="5302259" y="915611"/>
        <a:ext cx="1628476" cy="772450"/>
      </dsp:txXfrm>
    </dsp:sp>
    <dsp:sp modelId="{F66CE923-3BB9-4008-9A14-F681D87D7522}">
      <dsp:nvSpPr>
        <dsp:cNvPr id="0" name=""/>
        <dsp:cNvSpPr/>
      </dsp:nvSpPr>
      <dsp:spPr>
        <a:xfrm>
          <a:off x="5658511" y="2834404"/>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a:solidFill>
                <a:srgbClr val="FFFFFF"/>
              </a:solidFill>
              <a:latin typeface="Arial"/>
              <a:ea typeface="+mn-ea"/>
              <a:cs typeface="+mn-cs"/>
            </a:rPr>
            <a:t>Outputs</a:t>
          </a:r>
          <a:endParaRPr lang="en-CA" sz="1600" b="1" kern="1200">
            <a:solidFill>
              <a:srgbClr val="FFFFFF"/>
            </a:solidFill>
            <a:latin typeface="Arial"/>
            <a:ea typeface="+mn-ea"/>
            <a:cs typeface="+mn-cs"/>
          </a:endParaRPr>
        </a:p>
      </dsp:txBody>
      <dsp:txXfrm>
        <a:off x="5700299" y="2876192"/>
        <a:ext cx="1628476" cy="772450"/>
      </dsp:txXfrm>
    </dsp:sp>
    <dsp:sp modelId="{D62A571B-DC72-4664-8827-30454B73076B}">
      <dsp:nvSpPr>
        <dsp:cNvPr id="0" name=""/>
        <dsp:cNvSpPr/>
      </dsp:nvSpPr>
      <dsp:spPr>
        <a:xfrm>
          <a:off x="4676515" y="4258381"/>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a:solidFill>
                <a:srgbClr val="FFFFFF"/>
              </a:solidFill>
              <a:latin typeface="Arial"/>
              <a:ea typeface="+mn-ea"/>
              <a:cs typeface="+mn-cs"/>
            </a:rPr>
            <a:t>Business</a:t>
          </a:r>
          <a:r>
            <a:rPr lang="en-CA" sz="1600" b="1" kern="1200">
              <a:solidFill>
                <a:srgbClr val="FFFFFF"/>
              </a:solidFill>
              <a:latin typeface="+mj-lt"/>
              <a:ea typeface="+mn-ea"/>
              <a:cs typeface="+mn-cs"/>
            </a:rPr>
            <a:t> Change</a:t>
          </a:r>
          <a:endParaRPr lang="en-CA" sz="1600" kern="1200">
            <a:solidFill>
              <a:srgbClr val="FFFFFF"/>
            </a:solidFill>
            <a:latin typeface="+mj-lt"/>
            <a:ea typeface="+mn-ea"/>
            <a:cs typeface="+mn-cs"/>
          </a:endParaRPr>
        </a:p>
      </dsp:txBody>
      <dsp:txXfrm>
        <a:off x="4718303" y="4300169"/>
        <a:ext cx="1628476" cy="772450"/>
      </dsp:txXfrm>
    </dsp:sp>
    <dsp:sp modelId="{8DB69AF3-AC3A-4409-8995-6C14BAFE7E03}">
      <dsp:nvSpPr>
        <dsp:cNvPr id="0" name=""/>
        <dsp:cNvSpPr/>
      </dsp:nvSpPr>
      <dsp:spPr>
        <a:xfrm>
          <a:off x="1931907" y="4231321"/>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j-lt"/>
              <a:ea typeface="+mn-ea"/>
              <a:cs typeface="+mn-cs"/>
            </a:rPr>
            <a:t>Expected Outcomes</a:t>
          </a:r>
          <a:endParaRPr lang="en-CA" sz="1600" b="1" kern="1200">
            <a:solidFill>
              <a:srgbClr val="FFFFFF"/>
            </a:solidFill>
            <a:latin typeface="+mj-lt"/>
            <a:ea typeface="+mn-ea"/>
            <a:cs typeface="+mn-cs"/>
          </a:endParaRPr>
        </a:p>
      </dsp:txBody>
      <dsp:txXfrm>
        <a:off x="1973695" y="4273109"/>
        <a:ext cx="1628476" cy="772450"/>
      </dsp:txXfrm>
    </dsp:sp>
    <dsp:sp modelId="{6B6E444A-7DBD-4529-A940-60D9556948F2}">
      <dsp:nvSpPr>
        <dsp:cNvPr id="0" name=""/>
        <dsp:cNvSpPr/>
      </dsp:nvSpPr>
      <dsp:spPr>
        <a:xfrm>
          <a:off x="1090404" y="2574027"/>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FFFFFF"/>
              </a:solidFill>
              <a:latin typeface="+mj-lt"/>
              <a:ea typeface="+mn-ea"/>
              <a:cs typeface="+mn-cs"/>
            </a:rPr>
            <a:t>Benefits</a:t>
          </a:r>
        </a:p>
      </dsp:txBody>
      <dsp:txXfrm>
        <a:off x="1132192" y="2615815"/>
        <a:ext cx="1628476" cy="772450"/>
      </dsp:txXfrm>
    </dsp:sp>
    <dsp:sp modelId="{A3958CE8-06B5-4938-AB31-A1207983CEEC}">
      <dsp:nvSpPr>
        <dsp:cNvPr id="0" name=""/>
        <dsp:cNvSpPr/>
      </dsp:nvSpPr>
      <dsp:spPr>
        <a:xfrm>
          <a:off x="1587324" y="873824"/>
          <a:ext cx="1712052" cy="856026"/>
        </a:xfrm>
        <a:prstGeom prst="roundRect">
          <a:avLst/>
        </a:prstGeom>
        <a:solidFill>
          <a:srgbClr val="6733BB"/>
        </a:solidFill>
        <a:ln w="19050" cap="flat" cmpd="sng" algn="ctr">
          <a:solidFill>
            <a:srgbClr val="3D318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b="1" kern="1200">
              <a:solidFill>
                <a:srgbClr val="FFFFFF"/>
              </a:solidFill>
              <a:latin typeface="+mj-lt"/>
              <a:ea typeface="+mn-ea"/>
              <a:cs typeface="+mn-cs"/>
            </a:rPr>
            <a:t>Program Expected Results</a:t>
          </a:r>
        </a:p>
      </dsp:txBody>
      <dsp:txXfrm>
        <a:off x="1629112" y="915612"/>
        <a:ext cx="1628476" cy="772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8FE73-FE7F-4500-84EF-71768D0D54E1}">
      <dsp:nvSpPr>
        <dsp:cNvPr id="0" name=""/>
        <dsp:cNvSpPr/>
      </dsp:nvSpPr>
      <dsp:spPr>
        <a:xfrm>
          <a:off x="-5811616" y="-889466"/>
          <a:ext cx="6918857" cy="6918857"/>
        </a:xfrm>
        <a:prstGeom prst="blockArc">
          <a:avLst>
            <a:gd name="adj1" fmla="val 18900000"/>
            <a:gd name="adj2" fmla="val 2700000"/>
            <a:gd name="adj3" fmla="val 31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F8E78-1AA0-4431-AA83-B833189C5891}">
      <dsp:nvSpPr>
        <dsp:cNvPr id="0" name=""/>
        <dsp:cNvSpPr/>
      </dsp:nvSpPr>
      <dsp:spPr>
        <a:xfrm>
          <a:off x="579562" y="395157"/>
          <a:ext cx="8095953" cy="790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639"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kern="1200">
              <a:latin typeface="Arial"/>
            </a:rPr>
            <a:t>Collaborating</a:t>
          </a:r>
          <a:r>
            <a:rPr lang="en-US" sz="1700" kern="1200"/>
            <a:t> with Enterprise Architecture team to build Service Architecture Descriptions (</a:t>
          </a:r>
          <a:r>
            <a:rPr lang="en-US" sz="1700" kern="1200" err="1"/>
            <a:t>SeAD</a:t>
          </a:r>
          <a:r>
            <a:rPr lang="en-US" sz="1700" kern="1200"/>
            <a:t>) for </a:t>
          </a:r>
          <a:r>
            <a:rPr lang="en-US" sz="1700" kern="1200">
              <a:latin typeface="Arial"/>
            </a:rPr>
            <a:t>the majority</a:t>
          </a:r>
          <a:r>
            <a:rPr lang="en-US" sz="1700" kern="1200"/>
            <a:t> of services available in the service catalog</a:t>
          </a:r>
        </a:p>
      </dsp:txBody>
      <dsp:txXfrm>
        <a:off x="579562" y="395157"/>
        <a:ext cx="8095953" cy="790725"/>
      </dsp:txXfrm>
    </dsp:sp>
    <dsp:sp modelId="{D145F48F-9564-4F60-B56C-1308056D8E1D}">
      <dsp:nvSpPr>
        <dsp:cNvPr id="0" name=""/>
        <dsp:cNvSpPr/>
      </dsp:nvSpPr>
      <dsp:spPr>
        <a:xfrm>
          <a:off x="85359" y="296316"/>
          <a:ext cx="988407" cy="98840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667377-91FC-4D9E-B84D-9C4B792D76CE}">
      <dsp:nvSpPr>
        <dsp:cNvPr id="0" name=""/>
        <dsp:cNvSpPr/>
      </dsp:nvSpPr>
      <dsp:spPr>
        <a:xfrm>
          <a:off x="1032904" y="1581451"/>
          <a:ext cx="7642612" cy="790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6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Starting in </a:t>
          </a:r>
          <a:r>
            <a:rPr lang="en-US" sz="1700" kern="1200">
              <a:latin typeface="Arial"/>
            </a:rPr>
            <a:t>Q4</a:t>
          </a:r>
          <a:r>
            <a:rPr lang="en-US" sz="1700" kern="1200"/>
            <a:t>, support Strategy Branch to further refine and improve SSC Performance Information Profiles (PIPs)</a:t>
          </a:r>
        </a:p>
      </dsp:txBody>
      <dsp:txXfrm>
        <a:off x="1032904" y="1581451"/>
        <a:ext cx="7642612" cy="790725"/>
      </dsp:txXfrm>
    </dsp:sp>
    <dsp:sp modelId="{69CEB764-54FC-46B9-B8AC-89F74E8D6DDA}">
      <dsp:nvSpPr>
        <dsp:cNvPr id="0" name=""/>
        <dsp:cNvSpPr/>
      </dsp:nvSpPr>
      <dsp:spPr>
        <a:xfrm>
          <a:off x="538700" y="1482611"/>
          <a:ext cx="988407" cy="988407"/>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980F1-BF77-4CEE-AAA1-BD2B447F05C8}">
      <dsp:nvSpPr>
        <dsp:cNvPr id="0" name=""/>
        <dsp:cNvSpPr/>
      </dsp:nvSpPr>
      <dsp:spPr>
        <a:xfrm>
          <a:off x="1032904" y="2767746"/>
          <a:ext cx="7642612" cy="790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6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Collaborate with Audit and Evaluation to coordinate Service Value Motivation Map and logic models necessary for evaluations</a:t>
          </a:r>
        </a:p>
      </dsp:txBody>
      <dsp:txXfrm>
        <a:off x="1032904" y="2767746"/>
        <a:ext cx="7642612" cy="790725"/>
      </dsp:txXfrm>
    </dsp:sp>
    <dsp:sp modelId="{E9366D3D-5238-43AF-9F33-A7F72BB1A415}">
      <dsp:nvSpPr>
        <dsp:cNvPr id="0" name=""/>
        <dsp:cNvSpPr/>
      </dsp:nvSpPr>
      <dsp:spPr>
        <a:xfrm>
          <a:off x="538700" y="2668905"/>
          <a:ext cx="988407" cy="988407"/>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05B97-9350-4C29-9F10-D60CC6B54AD7}">
      <dsp:nvSpPr>
        <dsp:cNvPr id="0" name=""/>
        <dsp:cNvSpPr/>
      </dsp:nvSpPr>
      <dsp:spPr>
        <a:xfrm>
          <a:off x="579562" y="3954040"/>
          <a:ext cx="8095953" cy="7907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7639"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a:t>Once a critical mass of SVMM are complete, leverage the breadth of the strategic performance measurement in </a:t>
          </a:r>
          <a:r>
            <a:rPr lang="en-US" sz="1700" kern="1200" err="1"/>
            <a:t>QualiWare</a:t>
          </a:r>
          <a:r>
            <a:rPr lang="en-US" sz="1700" kern="1200"/>
            <a:t> to develop new decision support reports for senior management</a:t>
          </a:r>
        </a:p>
      </dsp:txBody>
      <dsp:txXfrm>
        <a:off x="579562" y="3954040"/>
        <a:ext cx="8095953" cy="790725"/>
      </dsp:txXfrm>
    </dsp:sp>
    <dsp:sp modelId="{D9782E12-640F-4A47-8C4A-B24DEE79DD68}">
      <dsp:nvSpPr>
        <dsp:cNvPr id="0" name=""/>
        <dsp:cNvSpPr/>
      </dsp:nvSpPr>
      <dsp:spPr>
        <a:xfrm>
          <a:off x="85359" y="3855199"/>
          <a:ext cx="988407" cy="988407"/>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B9E635-B38A-4097-AFCF-EF992FFEE3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EF2BF0AF-12E9-4493-AC9C-001791D08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80EB89-1984-4D0E-BD4E-CCDF7A08EB0B}" type="datetimeFigureOut">
              <a:rPr lang="en-CA" smtClean="0"/>
              <a:t>2023-11-21</a:t>
            </a:fld>
            <a:endParaRPr lang="en-CA"/>
          </a:p>
        </p:txBody>
      </p:sp>
      <p:sp>
        <p:nvSpPr>
          <p:cNvPr id="4" name="Footer Placeholder 3">
            <a:extLst>
              <a:ext uri="{FF2B5EF4-FFF2-40B4-BE49-F238E27FC236}">
                <a16:creationId xmlns:a16="http://schemas.microsoft.com/office/drawing/2014/main" id="{2E76EFA5-C099-4CC3-8F52-3D0084AB0F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CF82E377-97C5-4CEF-82E8-28F7392832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EE469C-1E3B-4873-A3C1-0D0C07D2B61F}" type="slidenum">
              <a:rPr lang="en-CA" smtClean="0"/>
              <a:t>‹#›</a:t>
            </a:fld>
            <a:endParaRPr lang="en-CA"/>
          </a:p>
        </p:txBody>
      </p:sp>
    </p:spTree>
    <p:extLst>
      <p:ext uri="{BB962C8B-B14F-4D97-AF65-F5344CB8AC3E}">
        <p14:creationId xmlns:p14="http://schemas.microsoft.com/office/powerpoint/2010/main" val="277294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CE743-8B6D-4711-A245-33B56273D175}" type="datetimeFigureOut">
              <a:rPr lang="en-CA" smtClean="0"/>
              <a:t>2023-11-21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4C82B-2967-49D1-903E-199B4BB26942}" type="slidenum">
              <a:rPr lang="en-CA" smtClean="0"/>
              <a:t>‹#›</a:t>
            </a:fld>
            <a:endParaRPr lang="en-CA"/>
          </a:p>
        </p:txBody>
      </p:sp>
    </p:spTree>
    <p:extLst>
      <p:ext uri="{BB962C8B-B14F-4D97-AF65-F5344CB8AC3E}">
        <p14:creationId xmlns:p14="http://schemas.microsoft.com/office/powerpoint/2010/main" val="347324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ct val="0"/>
              </a:spcBef>
              <a:buFont typeface="Arial" panose="020B0604020202020204" pitchFamily="34" charset="0"/>
              <a:buNone/>
              <a:defRPr/>
            </a:pPr>
            <a:endParaRPr lang="en-US" altLang="en-US" sz="1200" b="1">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1</a:t>
            </a:fld>
            <a:endParaRPr lang="en-CA"/>
          </a:p>
        </p:txBody>
      </p:sp>
    </p:spTree>
    <p:extLst>
      <p:ext uri="{BB962C8B-B14F-4D97-AF65-F5344CB8AC3E}">
        <p14:creationId xmlns:p14="http://schemas.microsoft.com/office/powerpoint/2010/main" val="124684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alibri" panose="020F0502020204030204" pitchFamily="34" charset="0"/>
              <a:buNone/>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11</a:t>
            </a:fld>
            <a:endParaRPr lang="en-CA"/>
          </a:p>
        </p:txBody>
      </p:sp>
    </p:spTree>
    <p:extLst>
      <p:ext uri="{BB962C8B-B14F-4D97-AF65-F5344CB8AC3E}">
        <p14:creationId xmlns:p14="http://schemas.microsoft.com/office/powerpoint/2010/main" val="77929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alibri" panose="020F0502020204030204" pitchFamily="34" charset="0"/>
              <a:buNone/>
            </a:pPr>
            <a:endParaRPr lang="en-CA" sz="1100" b="0"/>
          </a:p>
        </p:txBody>
      </p:sp>
      <p:sp>
        <p:nvSpPr>
          <p:cNvPr id="4" name="Slide Number Placeholder 3"/>
          <p:cNvSpPr>
            <a:spLocks noGrp="1"/>
          </p:cNvSpPr>
          <p:nvPr>
            <p:ph type="sldNum" sz="quarter" idx="5"/>
          </p:nvPr>
        </p:nvSpPr>
        <p:spPr/>
        <p:txBody>
          <a:bodyPr/>
          <a:lstStyle/>
          <a:p>
            <a:fld id="{C504C82B-2967-49D1-903E-199B4BB26942}" type="slidenum">
              <a:rPr lang="en-CA" smtClean="0"/>
              <a:t>12</a:t>
            </a:fld>
            <a:endParaRPr lang="en-CA"/>
          </a:p>
        </p:txBody>
      </p:sp>
    </p:spTree>
    <p:extLst>
      <p:ext uri="{BB962C8B-B14F-4D97-AF65-F5344CB8AC3E}">
        <p14:creationId xmlns:p14="http://schemas.microsoft.com/office/powerpoint/2010/main" val="420187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13</a:t>
            </a:fld>
            <a:endParaRPr lang="en-CA"/>
          </a:p>
        </p:txBody>
      </p:sp>
    </p:spTree>
    <p:extLst>
      <p:ext uri="{BB962C8B-B14F-4D97-AF65-F5344CB8AC3E}">
        <p14:creationId xmlns:p14="http://schemas.microsoft.com/office/powerpoint/2010/main" val="69909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04C82B-2967-49D1-903E-199B4BB26942}" type="slidenum">
              <a:rPr lang="en-CA" smtClean="0"/>
              <a:t>15</a:t>
            </a:fld>
            <a:endParaRPr lang="en-CA"/>
          </a:p>
        </p:txBody>
      </p:sp>
    </p:spTree>
    <p:extLst>
      <p:ext uri="{BB962C8B-B14F-4D97-AF65-F5344CB8AC3E}">
        <p14:creationId xmlns:p14="http://schemas.microsoft.com/office/powerpoint/2010/main" val="156745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4C82B-2967-49D1-903E-199B4BB26942}"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639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17</a:t>
            </a:fld>
            <a:endParaRPr lang="en-CA"/>
          </a:p>
        </p:txBody>
      </p:sp>
    </p:spTree>
    <p:extLst>
      <p:ext uri="{BB962C8B-B14F-4D97-AF65-F5344CB8AC3E}">
        <p14:creationId xmlns:p14="http://schemas.microsoft.com/office/powerpoint/2010/main" val="2660186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Slide Number Placeholder 3"/>
          <p:cNvSpPr>
            <a:spLocks noGrp="1"/>
          </p:cNvSpPr>
          <p:nvPr>
            <p:ph type="sldNum" sz="quarter" idx="5"/>
          </p:nvPr>
        </p:nvSpPr>
        <p:spPr/>
        <p:txBody>
          <a:bodyPr/>
          <a:lstStyle/>
          <a:p>
            <a:fld id="{C504C82B-2967-49D1-903E-199B4BB26942}" type="slidenum">
              <a:rPr lang="en-CA" smtClean="0"/>
              <a:t>18</a:t>
            </a:fld>
            <a:endParaRPr lang="en-CA"/>
          </a:p>
        </p:txBody>
      </p:sp>
    </p:spTree>
    <p:extLst>
      <p:ext uri="{BB962C8B-B14F-4D97-AF65-F5344CB8AC3E}">
        <p14:creationId xmlns:p14="http://schemas.microsoft.com/office/powerpoint/2010/main" val="23709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504C82B-2967-49D1-903E-199B4BB26942}" type="slidenum">
              <a:rPr lang="en-CA" smtClean="0"/>
              <a:t>19</a:t>
            </a:fld>
            <a:endParaRPr lang="en-CA"/>
          </a:p>
        </p:txBody>
      </p:sp>
    </p:spTree>
    <p:extLst>
      <p:ext uri="{BB962C8B-B14F-4D97-AF65-F5344CB8AC3E}">
        <p14:creationId xmlns:p14="http://schemas.microsoft.com/office/powerpoint/2010/main" val="337069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CA"/>
          </a:p>
        </p:txBody>
      </p:sp>
      <p:sp>
        <p:nvSpPr>
          <p:cNvPr id="4" name="Slide Number Placeholder 3"/>
          <p:cNvSpPr>
            <a:spLocks noGrp="1"/>
          </p:cNvSpPr>
          <p:nvPr>
            <p:ph type="sldNum" sz="quarter" idx="5"/>
          </p:nvPr>
        </p:nvSpPr>
        <p:spPr/>
        <p:txBody>
          <a:bodyPr/>
          <a:lstStyle/>
          <a:p>
            <a:fld id="{C504C82B-2967-49D1-903E-199B4BB26942}" type="slidenum">
              <a:rPr lang="en-CA" smtClean="0"/>
              <a:t>20</a:t>
            </a:fld>
            <a:endParaRPr lang="en-CA"/>
          </a:p>
        </p:txBody>
      </p:sp>
    </p:spTree>
    <p:extLst>
      <p:ext uri="{BB962C8B-B14F-4D97-AF65-F5344CB8AC3E}">
        <p14:creationId xmlns:p14="http://schemas.microsoft.com/office/powerpoint/2010/main" val="353019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00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2</a:t>
            </a:fld>
            <a:endParaRPr lang="en-CA"/>
          </a:p>
        </p:txBody>
      </p:sp>
    </p:spTree>
    <p:extLst>
      <p:ext uri="{BB962C8B-B14F-4D97-AF65-F5344CB8AC3E}">
        <p14:creationId xmlns:p14="http://schemas.microsoft.com/office/powerpoint/2010/main" val="264364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3</a:t>
            </a:fld>
            <a:endParaRPr lang="en-CA"/>
          </a:p>
        </p:txBody>
      </p:sp>
    </p:spTree>
    <p:extLst>
      <p:ext uri="{BB962C8B-B14F-4D97-AF65-F5344CB8AC3E}">
        <p14:creationId xmlns:p14="http://schemas.microsoft.com/office/powerpoint/2010/main" val="1456791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4</a:t>
            </a:fld>
            <a:endParaRPr lang="en-CA"/>
          </a:p>
        </p:txBody>
      </p:sp>
    </p:spTree>
    <p:extLst>
      <p:ext uri="{BB962C8B-B14F-4D97-AF65-F5344CB8AC3E}">
        <p14:creationId xmlns:p14="http://schemas.microsoft.com/office/powerpoint/2010/main" val="739563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5</a:t>
            </a:fld>
            <a:endParaRPr lang="en-CA"/>
          </a:p>
        </p:txBody>
      </p:sp>
    </p:spTree>
    <p:extLst>
      <p:ext uri="{BB962C8B-B14F-4D97-AF65-F5344CB8AC3E}">
        <p14:creationId xmlns:p14="http://schemas.microsoft.com/office/powerpoint/2010/main" val="326522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Calibri" panose="020F0502020204030204" pitchFamily="34" charset="0"/>
              <a:buChar char="-"/>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6</a:t>
            </a:fld>
            <a:endParaRPr lang="en-CA"/>
          </a:p>
        </p:txBody>
      </p:sp>
    </p:spTree>
    <p:extLst>
      <p:ext uri="{BB962C8B-B14F-4D97-AF65-F5344CB8AC3E}">
        <p14:creationId xmlns:p14="http://schemas.microsoft.com/office/powerpoint/2010/main" val="837082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Calibri" panose="020F0502020204030204" pitchFamily="34" charset="0"/>
              <a:buNone/>
            </a:pP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8</a:t>
            </a:fld>
            <a:endParaRPr lang="en-CA"/>
          </a:p>
        </p:txBody>
      </p:sp>
    </p:spTree>
    <p:extLst>
      <p:ext uri="{BB962C8B-B14F-4D97-AF65-F5344CB8AC3E}">
        <p14:creationId xmlns:p14="http://schemas.microsoft.com/office/powerpoint/2010/main" val="3856044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sz="1200" baseline="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9</a:t>
            </a:fld>
            <a:endParaRPr lang="en-CA"/>
          </a:p>
        </p:txBody>
      </p:sp>
    </p:spTree>
    <p:extLst>
      <p:ext uri="{BB962C8B-B14F-4D97-AF65-F5344CB8AC3E}">
        <p14:creationId xmlns:p14="http://schemas.microsoft.com/office/powerpoint/2010/main" val="3165752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CA"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504C82B-2967-49D1-903E-199B4BB26942}" type="slidenum">
              <a:rPr lang="en-CA" smtClean="0"/>
              <a:t>10</a:t>
            </a:fld>
            <a:endParaRPr lang="en-CA"/>
          </a:p>
        </p:txBody>
      </p:sp>
    </p:spTree>
    <p:extLst>
      <p:ext uri="{BB962C8B-B14F-4D97-AF65-F5344CB8AC3E}">
        <p14:creationId xmlns:p14="http://schemas.microsoft.com/office/powerpoint/2010/main" val="30646657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6F28B0F-06A7-48AA-82AB-0044FFB389E5}"/>
              </a:ext>
            </a:extLst>
          </p:cNvPr>
          <p:cNvSpPr>
            <a:spLocks noGrp="1"/>
          </p:cNvSpPr>
          <p:nvPr>
            <p:ph type="ctrTitle" hasCustomPrompt="1"/>
          </p:nvPr>
        </p:nvSpPr>
        <p:spPr>
          <a:xfrm>
            <a:off x="550863" y="512763"/>
            <a:ext cx="5539144" cy="1452837"/>
          </a:xfrm>
          <a:prstGeom prst="rect">
            <a:avLst/>
          </a:prstGeom>
        </p:spPr>
        <p:txBody>
          <a:bodyPr wrap="square" lIns="0" tIns="0" rIns="0" bIns="180000" anchor="b">
            <a:normAutofit/>
          </a:bodyPr>
          <a:lstStyle>
            <a:lvl1pPr algn="l">
              <a:lnSpc>
                <a:spcPct val="100000"/>
              </a:lnSpc>
              <a:defRPr sz="3600"/>
            </a:lvl1pPr>
          </a:lstStyle>
          <a:p>
            <a:r>
              <a:rPr lang="en-CA" noProof="0"/>
              <a:t>Edit title</a:t>
            </a:r>
          </a:p>
        </p:txBody>
      </p:sp>
      <p:sp>
        <p:nvSpPr>
          <p:cNvPr id="3" name="Subtitle">
            <a:extLst>
              <a:ext uri="{FF2B5EF4-FFF2-40B4-BE49-F238E27FC236}">
                <a16:creationId xmlns:a16="http://schemas.microsoft.com/office/drawing/2014/main" id="{E43FC5EF-1501-4382-8A74-5F9227F5D6AE}"/>
              </a:ext>
            </a:extLst>
          </p:cNvPr>
          <p:cNvSpPr>
            <a:spLocks noGrp="1"/>
          </p:cNvSpPr>
          <p:nvPr>
            <p:ph type="subTitle" idx="1" hasCustomPrompt="1"/>
          </p:nvPr>
        </p:nvSpPr>
        <p:spPr>
          <a:xfrm>
            <a:off x="569286" y="1978819"/>
            <a:ext cx="5526713" cy="915580"/>
          </a:xfrm>
        </p:spPr>
        <p:txBody>
          <a:bodyPr lIns="0" tIns="0" rIns="0" bIns="0">
            <a:normAutofit/>
          </a:bodyPr>
          <a:lstStyle>
            <a:lvl1pPr marL="0" indent="0" algn="l">
              <a:lnSpc>
                <a:spcPct val="100000"/>
              </a:lnSpc>
              <a:buNone/>
              <a:defRPr sz="28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noProof="0"/>
              <a:t>Edit subtitle</a:t>
            </a:r>
          </a:p>
        </p:txBody>
      </p:sp>
      <p:sp>
        <p:nvSpPr>
          <p:cNvPr id="49" name="Date &amp; Version">
            <a:extLst>
              <a:ext uri="{FF2B5EF4-FFF2-40B4-BE49-F238E27FC236}">
                <a16:creationId xmlns:a16="http://schemas.microsoft.com/office/drawing/2014/main" id="{BFD88804-F2A3-47A8-8F08-09A7D8D81298}"/>
              </a:ext>
            </a:extLst>
          </p:cNvPr>
          <p:cNvSpPr>
            <a:spLocks noGrp="1"/>
          </p:cNvSpPr>
          <p:nvPr>
            <p:ph type="body" sz="quarter" idx="13" hasCustomPrompt="1"/>
          </p:nvPr>
        </p:nvSpPr>
        <p:spPr>
          <a:xfrm>
            <a:off x="550863" y="2894400"/>
            <a:ext cx="5539144" cy="400818"/>
          </a:xfrm>
          <a:noFill/>
          <a:ln>
            <a:noFill/>
          </a:ln>
        </p:spPr>
        <p:txBody>
          <a:bodyPr lIns="0" tIns="0" rIns="0" bIns="0" anchor="b">
            <a:normAutofit/>
          </a:bodyPr>
          <a:lstStyle>
            <a:lvl1pPr marL="0" indent="0">
              <a:buNone/>
              <a:defRPr sz="1800" b="0">
                <a:solidFill>
                  <a:schemeClr val="tx1"/>
                </a:solidFill>
                <a:latin typeface="+mn-lt"/>
              </a:defRPr>
            </a:lvl1pPr>
          </a:lstStyle>
          <a:p>
            <a:pPr lvl="0"/>
            <a:r>
              <a:rPr lang="en-CA" noProof="0"/>
              <a:t>Date | Version</a:t>
            </a:r>
          </a:p>
        </p:txBody>
      </p:sp>
      <p:cxnSp>
        <p:nvCxnSpPr>
          <p:cNvPr id="50" name="Straight Connector">
            <a:extLst>
              <a:ext uri="{FF2B5EF4-FFF2-40B4-BE49-F238E27FC236}">
                <a16:creationId xmlns:a16="http://schemas.microsoft.com/office/drawing/2014/main" id="{50CAD0A0-5572-4A90-8267-D3BC8B3797F0}"/>
              </a:ext>
              <a:ext uri="{C183D7F6-B498-43B3-948B-1728B52AA6E4}">
                <adec:decorative xmlns:adec="http://schemas.microsoft.com/office/drawing/2017/decorative" val="1"/>
              </a:ext>
            </a:extLst>
          </p:cNvPr>
          <p:cNvCxnSpPr>
            <a:cxnSpLocks/>
          </p:cNvCxnSpPr>
          <p:nvPr userDrawn="1"/>
        </p:nvCxnSpPr>
        <p:spPr>
          <a:xfrm>
            <a:off x="571124" y="3647631"/>
            <a:ext cx="5525473"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52" name="FIP">
            <a:extLst>
              <a:ext uri="{FF2B5EF4-FFF2-40B4-BE49-F238E27FC236}">
                <a16:creationId xmlns:a16="http://schemas.microsoft.com/office/drawing/2014/main" id="{49F335FE-081F-4087-9BF5-11A4B6B2B78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124" y="4091450"/>
            <a:ext cx="2747167" cy="219774"/>
          </a:xfrm>
          <a:prstGeom prst="rect">
            <a:avLst/>
          </a:prstGeom>
        </p:spPr>
      </p:pic>
      <p:pic>
        <p:nvPicPr>
          <p:cNvPr id="51" name="Canada Wordmark">
            <a:extLst>
              <a:ext uri="{FF2B5EF4-FFF2-40B4-BE49-F238E27FC236}">
                <a16:creationId xmlns:a16="http://schemas.microsoft.com/office/drawing/2014/main" id="{064898E5-8DD4-4A0B-86F8-5E9072E85C09}"/>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3839" y="3982749"/>
            <a:ext cx="1386168" cy="328476"/>
          </a:xfrm>
          <a:prstGeom prst="rect">
            <a:avLst/>
          </a:prstGeom>
        </p:spPr>
      </p:pic>
      <p:pic>
        <p:nvPicPr>
          <p:cNvPr id="13" name="SSC Leaf">
            <a:extLst>
              <a:ext uri="{FF2B5EF4-FFF2-40B4-BE49-F238E27FC236}">
                <a16:creationId xmlns:a16="http://schemas.microsoft.com/office/drawing/2014/main" id="{F487DB8F-685F-4E70-B2F4-7D746634F46D}"/>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76900" y="631140"/>
            <a:ext cx="1723638" cy="3678497"/>
          </a:xfrm>
          <a:prstGeom prst="rect">
            <a:avLst/>
          </a:prstGeom>
        </p:spPr>
      </p:pic>
      <p:sp>
        <p:nvSpPr>
          <p:cNvPr id="15" name="Rectangle">
            <a:extLst>
              <a:ext uri="{FF2B5EF4-FFF2-40B4-BE49-F238E27FC236}">
                <a16:creationId xmlns:a16="http://schemas.microsoft.com/office/drawing/2014/main" id="{0B63BC13-F197-4C12-9ABB-DE07BA324F04}"/>
              </a:ext>
              <a:ext uri="{C183D7F6-B498-43B3-948B-1728B52AA6E4}">
                <adec:decorative xmlns:adec="http://schemas.microsoft.com/office/drawing/2017/decorative" val="1"/>
              </a:ext>
            </a:extLst>
          </p:cNvPr>
          <p:cNvSpPr/>
          <p:nvPr userDrawn="1"/>
        </p:nvSpPr>
        <p:spPr>
          <a:xfrm>
            <a:off x="0" y="6066875"/>
            <a:ext cx="12192000" cy="791126"/>
          </a:xfrm>
          <a:prstGeom prst="rect">
            <a:avLst/>
          </a:prstGeom>
          <a:solidFill>
            <a:srgbClr val="1C1C2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noProof="0">
              <a:ln>
                <a:noFill/>
              </a:ln>
            </a:endParaRPr>
          </a:p>
        </p:txBody>
      </p:sp>
      <p:sp>
        <p:nvSpPr>
          <p:cNvPr id="16" name="Gradient">
            <a:extLst>
              <a:ext uri="{FF2B5EF4-FFF2-40B4-BE49-F238E27FC236}">
                <a16:creationId xmlns:a16="http://schemas.microsoft.com/office/drawing/2014/main" id="{BEA7335A-6833-4874-8D92-5E5E623354E9}"/>
              </a:ext>
              <a:ext uri="{C183D7F6-B498-43B3-948B-1728B52AA6E4}">
                <adec:decorative xmlns:adec="http://schemas.microsoft.com/office/drawing/2017/decorative" val="1"/>
              </a:ext>
            </a:extLst>
          </p:cNvPr>
          <p:cNvSpPr/>
          <p:nvPr userDrawn="1"/>
        </p:nvSpPr>
        <p:spPr>
          <a:xfrm>
            <a:off x="1468740" y="6066874"/>
            <a:ext cx="4949050" cy="791126"/>
          </a:xfrm>
          <a:prstGeom prst="rect">
            <a:avLst/>
          </a:prstGeom>
          <a:gradFill>
            <a:gsLst>
              <a:gs pos="0">
                <a:srgbClr val="1C1C2A"/>
              </a:gs>
              <a:gs pos="50000">
                <a:srgbClr val="3F2D96"/>
              </a:gs>
              <a:gs pos="100000">
                <a:srgbClr val="E532D4"/>
              </a:gs>
            </a:gsLst>
            <a:lin ang="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CA" noProof="0">
              <a:ln>
                <a:noFill/>
              </a:ln>
            </a:endParaRPr>
          </a:p>
        </p:txBody>
      </p:sp>
      <p:pic>
        <p:nvPicPr>
          <p:cNvPr id="17" name="Rectrangle">
            <a:extLst>
              <a:ext uri="{FF2B5EF4-FFF2-40B4-BE49-F238E27FC236}">
                <a16:creationId xmlns:a16="http://schemas.microsoft.com/office/drawing/2014/main" id="{809EBC05-AB1B-478B-A0BE-5DAC6E63D64F}"/>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536309" y="6067074"/>
            <a:ext cx="4485579" cy="790925"/>
          </a:xfrm>
          <a:prstGeom prst="rect">
            <a:avLst/>
          </a:prstGeom>
        </p:spPr>
      </p:pic>
      <p:pic>
        <p:nvPicPr>
          <p:cNvPr id="19" name="SSC 10 Years" descr="SSC celebrating 10 years">
            <a:extLst>
              <a:ext uri="{FF2B5EF4-FFF2-40B4-BE49-F238E27FC236}">
                <a16:creationId xmlns:a16="http://schemas.microsoft.com/office/drawing/2014/main" id="{DCF7477A-7E76-4952-A449-0E9A6CE91D23}"/>
              </a:ext>
              <a:ext uri="{C183D7F6-B498-43B3-948B-1728B52AA6E4}">
                <adec:decorative xmlns:adec="http://schemas.microsoft.com/office/drawing/2017/decorative" val="0"/>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21960" b="19615"/>
          <a:stretch/>
        </p:blipFill>
        <p:spPr>
          <a:xfrm>
            <a:off x="314143" y="6065287"/>
            <a:ext cx="2412123" cy="792714"/>
          </a:xfrm>
          <a:prstGeom prst="rect">
            <a:avLst/>
          </a:prstGeom>
        </p:spPr>
      </p:pic>
      <p:sp>
        <p:nvSpPr>
          <p:cNvPr id="14" name="Tagline">
            <a:extLst>
              <a:ext uri="{FF2B5EF4-FFF2-40B4-BE49-F238E27FC236}">
                <a16:creationId xmlns:a16="http://schemas.microsoft.com/office/drawing/2014/main" id="{B8CD73AC-1308-4819-98C6-6A383F283A81}"/>
              </a:ext>
            </a:extLst>
          </p:cNvPr>
          <p:cNvSpPr txBox="1"/>
          <p:nvPr userDrawn="1"/>
        </p:nvSpPr>
        <p:spPr>
          <a:xfrm>
            <a:off x="5398477" y="6069683"/>
            <a:ext cx="6254612" cy="792713"/>
          </a:xfrm>
          <a:prstGeom prst="rect">
            <a:avLst/>
          </a:prstGeom>
          <a:noFill/>
        </p:spPr>
        <p:txBody>
          <a:bodyPr wrap="square" lIns="0" tIns="144000" rIns="0" bIns="0" rtlCol="0" anchor="ctr" anchorCtr="0">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800" b="0" kern="900" cap="none" spc="20" baseline="0" noProof="0">
                <a:solidFill>
                  <a:schemeClr val="bg1"/>
                </a:solidFill>
                <a:latin typeface="Arial" panose="020B0604020202020204" pitchFamily="34" charset="0"/>
                <a:cs typeface="Arial" panose="020B0604020202020204" pitchFamily="34" charset="0"/>
              </a:rPr>
              <a:t>Powering world-class technology for Government</a:t>
            </a:r>
          </a:p>
          <a:p>
            <a:pPr algn="r"/>
            <a:endParaRPr lang="en-CA" sz="1400" noProof="0"/>
          </a:p>
        </p:txBody>
      </p:sp>
    </p:spTree>
    <p:extLst>
      <p:ext uri="{BB962C8B-B14F-4D97-AF65-F5344CB8AC3E}">
        <p14:creationId xmlns:p14="http://schemas.microsoft.com/office/powerpoint/2010/main" val="3238007295"/>
      </p:ext>
    </p:extLst>
  </p:cSld>
  <p:clrMapOvr>
    <a:masterClrMapping/>
  </p:clrMapOvr>
  <p:extLst>
    <p:ext uri="{DCECCB84-F9BA-43D5-87BE-67443E8EF086}">
      <p15:sldGuideLst xmlns:p15="http://schemas.microsoft.com/office/powerpoint/2012/main">
        <p15:guide id="1" pos="551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and pagination">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54B0604E-734A-4925-94F2-BAB5DD76A4A0}"/>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2521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18A16-4956-42A9-B970-971A415B6A20}"/>
              </a:ext>
            </a:extLst>
          </p:cNvPr>
          <p:cNvSpPr>
            <a:spLocks noGrp="1"/>
          </p:cNvSpPr>
          <p:nvPr>
            <p:ph type="title" hasCustomPrompt="1"/>
          </p:nvPr>
        </p:nvSpPr>
        <p:spPr>
          <a:xfrm>
            <a:off x="558343" y="525381"/>
            <a:ext cx="11093656" cy="507242"/>
          </a:xfrm>
          <a:prstGeom prst="rect">
            <a:avLst/>
          </a:prstGeom>
        </p:spPr>
        <p:txBody>
          <a:bodyPr vert="horz" lIns="0" tIns="0" rIns="0" bIns="0" rtlCol="0" anchor="t">
            <a:normAutofit/>
          </a:bodyPr>
          <a:lstStyle>
            <a:lvl1pPr algn="l" defTabSz="914400" rtl="0" eaLnBrk="1" latinLnBrk="0" hangingPunct="1">
              <a:lnSpc>
                <a:spcPct val="120000"/>
              </a:lnSpc>
              <a:spcBef>
                <a:spcPct val="0"/>
              </a:spcBef>
              <a:buNone/>
              <a:defRPr sz="2800" b="1" kern="1200">
                <a:solidFill>
                  <a:schemeClr val="tx1"/>
                </a:solidFill>
                <a:latin typeface="+mj-lt"/>
                <a:ea typeface="+mj-ea"/>
                <a:cs typeface="+mj-cs"/>
              </a:defRPr>
            </a:lvl1pPr>
          </a:lstStyle>
          <a:p>
            <a:r>
              <a:rPr lang="en-CA" noProof="0"/>
              <a:t>Edit title</a:t>
            </a:r>
          </a:p>
        </p:txBody>
      </p:sp>
      <p:cxnSp>
        <p:nvCxnSpPr>
          <p:cNvPr id="9" name="Straight Connector">
            <a:extLst>
              <a:ext uri="{FF2B5EF4-FFF2-40B4-BE49-F238E27FC236}">
                <a16:creationId xmlns:a16="http://schemas.microsoft.com/office/drawing/2014/main" id="{CAA0D912-3A38-46AA-89D5-6D0CB31B21AB}"/>
              </a:ext>
              <a:ext uri="{C183D7F6-B498-43B3-948B-1728B52AA6E4}">
                <adec:decorative xmlns:adec="http://schemas.microsoft.com/office/drawing/2017/decorative" val="1"/>
              </a:ext>
            </a:extLst>
          </p:cNvPr>
          <p:cNvCxnSpPr/>
          <p:nvPr/>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8E540B21-1F7E-4A1E-A0A2-CBC54DCFF5DF}"/>
              </a:ext>
            </a:extLst>
          </p:cNvPr>
          <p:cNvSpPr>
            <a:spLocks noGrp="1"/>
          </p:cNvSpPr>
          <p:nvPr>
            <p:ph idx="1" hasCustomPrompt="1"/>
          </p:nvPr>
        </p:nvSpPr>
        <p:spPr>
          <a:xfrm>
            <a:off x="558344" y="1414387"/>
            <a:ext cx="11093656" cy="4351338"/>
          </a:xfrm>
          <a:prstGeom prst="rect">
            <a:avLst/>
          </a:prstGeom>
        </p:spPr>
        <p:txBody>
          <a:bodyPr/>
          <a:lstStyle>
            <a:lvl1pPr>
              <a:spcAft>
                <a:spcPts val="1200"/>
              </a:spcAft>
              <a:defRPr sz="3200" b="1">
                <a:solidFill>
                  <a:schemeClr val="tx1"/>
                </a:solidFill>
              </a:defRPr>
            </a:lvl1pPr>
            <a:lvl2pPr>
              <a:spcAft>
                <a:spcPts val="1200"/>
              </a:spcAft>
              <a:defRPr sz="2600" b="0">
                <a:solidFill>
                  <a:schemeClr val="tx1"/>
                </a:solidFill>
              </a:defRPr>
            </a:lvl2pPr>
            <a:lvl3pPr>
              <a:spcAft>
                <a:spcPts val="1200"/>
              </a:spcAft>
              <a:defRPr sz="2200" b="0">
                <a:solidFill>
                  <a:schemeClr val="tx1"/>
                </a:solidFill>
              </a:defRPr>
            </a:lvl3pPr>
            <a:lvl4pPr>
              <a:spcAft>
                <a:spcPts val="1200"/>
              </a:spcAft>
              <a:defRPr sz="1800" b="0">
                <a:solidFill>
                  <a:schemeClr val="tx1"/>
                </a:solidFill>
              </a:defRPr>
            </a:lvl4pPr>
          </a:lstStyle>
          <a:p>
            <a:pPr lvl="0"/>
            <a:r>
              <a:rPr lang="en-CA" noProof="0"/>
              <a:t>Heading</a:t>
            </a:r>
          </a:p>
          <a:p>
            <a:pPr lvl="1"/>
            <a:r>
              <a:rPr lang="en-CA" noProof="0"/>
              <a:t>Second level</a:t>
            </a:r>
          </a:p>
          <a:p>
            <a:pPr lvl="2"/>
            <a:r>
              <a:rPr lang="en-CA" noProof="0"/>
              <a:t>Third level</a:t>
            </a:r>
          </a:p>
          <a:p>
            <a:pPr lvl="3"/>
            <a:r>
              <a:rPr lang="en-CA" noProof="0"/>
              <a:t>Fourth level</a:t>
            </a:r>
          </a:p>
        </p:txBody>
      </p:sp>
      <p:sp>
        <p:nvSpPr>
          <p:cNvPr id="8" name="Slide Number Placeholder">
            <a:extLst>
              <a:ext uri="{FF2B5EF4-FFF2-40B4-BE49-F238E27FC236}">
                <a16:creationId xmlns:a16="http://schemas.microsoft.com/office/drawing/2014/main" id="{B93D0B56-C280-4208-A637-B7ADC0046D5F}"/>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37641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60655"/>
      </p:ext>
    </p:extLst>
  </p:cSld>
  <p:clrMapOvr>
    <a:masterClrMapping/>
  </p:clrMapOvr>
  <p:extLst>
    <p:ext uri="{DCECCB84-F9BA-43D5-87BE-67443E8EF086}">
      <p15:sldGuideLst xmlns:p15="http://schemas.microsoft.com/office/powerpoint/2012/main">
        <p15:guide id="1" pos="55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C60A9C1-9273-44C8-85ED-78B2252E25F5}"/>
              </a:ext>
            </a:extLst>
          </p:cNvPr>
          <p:cNvSpPr>
            <a:spLocks noGrp="1"/>
          </p:cNvSpPr>
          <p:nvPr>
            <p:ph type="title" hasCustomPrompt="1"/>
          </p:nvPr>
        </p:nvSpPr>
        <p:spPr>
          <a:xfrm>
            <a:off x="550863" y="1314450"/>
            <a:ext cx="11093450" cy="1997075"/>
          </a:xfrm>
          <a:prstGeom prst="rect">
            <a:avLst/>
          </a:prstGeom>
        </p:spPr>
        <p:txBody>
          <a:bodyPr lIns="0" tIns="0" rIns="0" bIns="0" anchor="b">
            <a:normAutofit/>
          </a:bodyPr>
          <a:lstStyle>
            <a:lvl1pPr>
              <a:defRPr sz="3600">
                <a:solidFill>
                  <a:schemeClr val="tx1"/>
                </a:solidFill>
              </a:defRPr>
            </a:lvl1pPr>
          </a:lstStyle>
          <a:p>
            <a:r>
              <a:rPr lang="en-CA" noProof="0"/>
              <a:t>Edit title</a:t>
            </a:r>
          </a:p>
        </p:txBody>
      </p:sp>
      <p:sp>
        <p:nvSpPr>
          <p:cNvPr id="3" name="Subtitle">
            <a:extLst>
              <a:ext uri="{FF2B5EF4-FFF2-40B4-BE49-F238E27FC236}">
                <a16:creationId xmlns:a16="http://schemas.microsoft.com/office/drawing/2014/main" id="{B378A7EF-7040-49E1-BEFD-226C2E19353D}"/>
              </a:ext>
            </a:extLst>
          </p:cNvPr>
          <p:cNvSpPr>
            <a:spLocks noGrp="1"/>
          </p:cNvSpPr>
          <p:nvPr>
            <p:ph type="body" idx="1" hasCustomPrompt="1"/>
          </p:nvPr>
        </p:nvSpPr>
        <p:spPr>
          <a:xfrm>
            <a:off x="550863" y="3338513"/>
            <a:ext cx="11093450" cy="1252537"/>
          </a:xfrm>
        </p:spPr>
        <p:txBody>
          <a:bodyPr lIns="0" tIns="180000" rIns="0" bIns="0">
            <a:normAutofit/>
          </a:bodyPr>
          <a:lstStyle>
            <a:lvl1pPr marL="0" indent="0">
              <a:buNone/>
              <a:defRPr sz="3200" b="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noProof="0"/>
              <a:t>Edit subtitle</a:t>
            </a:r>
          </a:p>
        </p:txBody>
      </p:sp>
      <p:sp>
        <p:nvSpPr>
          <p:cNvPr id="8" name="Slide Number Placeholder">
            <a:extLst>
              <a:ext uri="{FF2B5EF4-FFF2-40B4-BE49-F238E27FC236}">
                <a16:creationId xmlns:a16="http://schemas.microsoft.com/office/drawing/2014/main" id="{4B199088-7C45-45FB-9068-DF6BF7562FEE}"/>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271250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18A16-4956-42A9-B970-971A415B6A20}"/>
              </a:ext>
            </a:extLst>
          </p:cNvPr>
          <p:cNvSpPr>
            <a:spLocks noGrp="1"/>
          </p:cNvSpPr>
          <p:nvPr>
            <p:ph type="title" hasCustomPrompt="1"/>
          </p:nvPr>
        </p:nvSpPr>
        <p:spPr>
          <a:xfrm>
            <a:off x="558345" y="525381"/>
            <a:ext cx="5266194" cy="507242"/>
          </a:xfrm>
          <a:prstGeom prst="rect">
            <a:avLst/>
          </a:prstGeom>
        </p:spPr>
        <p:txBody>
          <a:bodyPr>
            <a:normAutofit/>
          </a:bodyPr>
          <a:lstStyle>
            <a:lvl1pPr>
              <a:defRPr sz="2000">
                <a:solidFill>
                  <a:schemeClr val="tx1"/>
                </a:solidFill>
              </a:defRPr>
            </a:lvl1pPr>
          </a:lstStyle>
          <a:p>
            <a:r>
              <a:rPr lang="en-CA" noProof="0"/>
              <a:t>Edit title</a:t>
            </a:r>
          </a:p>
        </p:txBody>
      </p:sp>
      <p:sp>
        <p:nvSpPr>
          <p:cNvPr id="16" name="Subtitle">
            <a:extLst>
              <a:ext uri="{FF2B5EF4-FFF2-40B4-BE49-F238E27FC236}">
                <a16:creationId xmlns:a16="http://schemas.microsoft.com/office/drawing/2014/main" id="{50420746-D35F-411B-971A-98652338CECA}"/>
              </a:ext>
            </a:extLst>
          </p:cNvPr>
          <p:cNvSpPr>
            <a:spLocks noGrp="1"/>
          </p:cNvSpPr>
          <p:nvPr>
            <p:ph type="body" sz="quarter" idx="13" hasCustomPrompt="1"/>
          </p:nvPr>
        </p:nvSpPr>
        <p:spPr>
          <a:xfrm>
            <a:off x="6365875" y="512763"/>
            <a:ext cx="5286125" cy="519861"/>
          </a:xfrm>
        </p:spPr>
        <p:txBody>
          <a:bodyPr>
            <a:normAutofit/>
          </a:bodyPr>
          <a:lstStyle>
            <a:lvl1pPr marL="0" indent="0" algn="r">
              <a:buNone/>
              <a:defRPr sz="2000" b="0"/>
            </a:lvl1pPr>
          </a:lstStyle>
          <a:p>
            <a:pPr lvl="0"/>
            <a:r>
              <a:rPr lang="en-CA" noProof="0"/>
              <a:t>Edit subtitle</a:t>
            </a:r>
          </a:p>
        </p:txBody>
      </p:sp>
      <p:cxnSp>
        <p:nvCxnSpPr>
          <p:cNvPr id="9" name="Straight Connector">
            <a:extLst>
              <a:ext uri="{FF2B5EF4-FFF2-40B4-BE49-F238E27FC236}">
                <a16:creationId xmlns:a16="http://schemas.microsoft.com/office/drawing/2014/main" id="{CAA0D912-3A38-46AA-89D5-6D0CB31B21AB}"/>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3" name="Content Placeholder">
            <a:extLst>
              <a:ext uri="{FF2B5EF4-FFF2-40B4-BE49-F238E27FC236}">
                <a16:creationId xmlns:a16="http://schemas.microsoft.com/office/drawing/2014/main" id="{D04699B9-2ABA-4D4E-927C-E6F9A4EC50E4}"/>
              </a:ext>
            </a:extLst>
          </p:cNvPr>
          <p:cNvSpPr>
            <a:spLocks noGrp="1"/>
          </p:cNvSpPr>
          <p:nvPr>
            <p:ph idx="1" hasCustomPrompt="1"/>
          </p:nvPr>
        </p:nvSpPr>
        <p:spPr/>
        <p:txBody>
          <a:bodyPr>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3600">
                <a:solidFill>
                  <a:schemeClr val="tx1"/>
                </a:solidFill>
              </a:defRPr>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b="0"/>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8" name="Slide Number Placeholder">
            <a:extLst>
              <a:ext uri="{FF2B5EF4-FFF2-40B4-BE49-F238E27FC236}">
                <a16:creationId xmlns:a16="http://schemas.microsoft.com/office/drawing/2014/main" id="{45CB86F7-2695-4195-8872-FAB06E8D47EE}"/>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602809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0D67D869-3CB8-431E-AD75-0CD02D2395D7}"/>
              </a:ext>
            </a:extLst>
          </p:cNvPr>
          <p:cNvSpPr>
            <a:spLocks noGrp="1"/>
          </p:cNvSpPr>
          <p:nvPr>
            <p:ph type="title" hasCustomPrompt="1"/>
          </p:nvPr>
        </p:nvSpPr>
        <p:spPr>
          <a:xfrm>
            <a:off x="558345" y="525381"/>
            <a:ext cx="5266194" cy="507242"/>
          </a:xfrm>
          <a:prstGeom prst="rect">
            <a:avLst/>
          </a:prstGeom>
        </p:spPr>
        <p:txBody>
          <a:bodyPr>
            <a:normAutofit/>
          </a:bodyPr>
          <a:lstStyle>
            <a:lvl1pPr>
              <a:defRPr sz="2000">
                <a:solidFill>
                  <a:schemeClr val="tx1"/>
                </a:solidFill>
              </a:defRPr>
            </a:lvl1pPr>
          </a:lstStyle>
          <a:p>
            <a:r>
              <a:rPr lang="en-CA" noProof="0"/>
              <a:t>Edit title</a:t>
            </a:r>
          </a:p>
        </p:txBody>
      </p:sp>
      <p:sp>
        <p:nvSpPr>
          <p:cNvPr id="9" name="Subtitle">
            <a:extLst>
              <a:ext uri="{FF2B5EF4-FFF2-40B4-BE49-F238E27FC236}">
                <a16:creationId xmlns:a16="http://schemas.microsoft.com/office/drawing/2014/main" id="{BB276365-5291-4BA7-B4BC-78245F5505DD}"/>
              </a:ext>
            </a:extLst>
          </p:cNvPr>
          <p:cNvSpPr>
            <a:spLocks noGrp="1"/>
          </p:cNvSpPr>
          <p:nvPr>
            <p:ph type="body" sz="quarter" idx="13" hasCustomPrompt="1"/>
          </p:nvPr>
        </p:nvSpPr>
        <p:spPr>
          <a:xfrm>
            <a:off x="6365875" y="512763"/>
            <a:ext cx="5286125" cy="519861"/>
          </a:xfrm>
        </p:spPr>
        <p:txBody>
          <a:bodyPr>
            <a:normAutofit/>
          </a:bodyPr>
          <a:lstStyle>
            <a:lvl1pPr marL="0" indent="0" algn="r">
              <a:buNone/>
              <a:defRPr sz="2000" b="0"/>
            </a:lvl1pPr>
          </a:lstStyle>
          <a:p>
            <a:pPr lvl="0"/>
            <a:r>
              <a:rPr lang="en-CA" noProof="0"/>
              <a:t>Edit subtitle</a:t>
            </a:r>
          </a:p>
        </p:txBody>
      </p:sp>
      <p:cxnSp>
        <p:nvCxnSpPr>
          <p:cNvPr id="14" name="Straight Connector">
            <a:extLst>
              <a:ext uri="{FF2B5EF4-FFF2-40B4-BE49-F238E27FC236}">
                <a16:creationId xmlns:a16="http://schemas.microsoft.com/office/drawing/2014/main" id="{17DFC54A-813A-42F4-99E1-1F5AEB95584C}"/>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3" name="Content Placeholder 1">
            <a:extLst>
              <a:ext uri="{FF2B5EF4-FFF2-40B4-BE49-F238E27FC236}">
                <a16:creationId xmlns:a16="http://schemas.microsoft.com/office/drawing/2014/main" id="{09D03923-2BEC-46EC-B49D-0344E66A5723}"/>
              </a:ext>
            </a:extLst>
          </p:cNvPr>
          <p:cNvSpPr>
            <a:spLocks noGrp="1"/>
          </p:cNvSpPr>
          <p:nvPr>
            <p:ph sz="half" idx="1" hasCustomPrompt="1"/>
          </p:nvPr>
        </p:nvSpPr>
        <p:spPr>
          <a:xfrm>
            <a:off x="550864" y="1314451"/>
            <a:ext cx="5273674" cy="4527550"/>
          </a:xfrm>
        </p:spPr>
        <p:txBody>
          <a:bodyPr>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b="1">
                <a:solidFill>
                  <a:schemeClr val="tx1"/>
                </a:solidFill>
              </a:defRPr>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b="0"/>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3200" b="1"/>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b="0"/>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2800" b="1"/>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sz="1800"/>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sz="2400"/>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4" name="Content Placeholder 2">
            <a:extLst>
              <a:ext uri="{FF2B5EF4-FFF2-40B4-BE49-F238E27FC236}">
                <a16:creationId xmlns:a16="http://schemas.microsoft.com/office/drawing/2014/main" id="{F75ADBD8-845D-4879-9406-DACE8D46EA80}"/>
              </a:ext>
            </a:extLst>
          </p:cNvPr>
          <p:cNvSpPr>
            <a:spLocks noGrp="1"/>
          </p:cNvSpPr>
          <p:nvPr>
            <p:ph sz="half" idx="2" hasCustomPrompt="1"/>
          </p:nvPr>
        </p:nvSpPr>
        <p:spPr>
          <a:xfrm>
            <a:off x="6375401" y="1314451"/>
            <a:ext cx="5265736" cy="4527550"/>
          </a:xfrm>
        </p:spPr>
        <p:txBody>
          <a:bodyPr>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b="1">
                <a:solidFill>
                  <a:schemeClr val="tx1"/>
                </a:solidFill>
              </a:defRPr>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11" name="Slide Number Placeholder">
            <a:extLst>
              <a:ext uri="{FF2B5EF4-FFF2-40B4-BE49-F238E27FC236}">
                <a16:creationId xmlns:a16="http://schemas.microsoft.com/office/drawing/2014/main" id="{FF950189-06C1-4EB9-B8D5-9C1D55470190}"/>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85096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1E199199-315A-4114-9BEF-6206516C9964}"/>
              </a:ext>
            </a:extLst>
          </p:cNvPr>
          <p:cNvSpPr>
            <a:spLocks noGrp="1"/>
          </p:cNvSpPr>
          <p:nvPr>
            <p:ph type="title" hasCustomPrompt="1"/>
          </p:nvPr>
        </p:nvSpPr>
        <p:spPr>
          <a:xfrm>
            <a:off x="558345" y="525381"/>
            <a:ext cx="5266194" cy="507242"/>
          </a:xfrm>
          <a:prstGeom prst="rect">
            <a:avLst/>
          </a:prstGeom>
        </p:spPr>
        <p:txBody>
          <a:bodyPr>
            <a:normAutofit/>
          </a:bodyPr>
          <a:lstStyle>
            <a:lvl1pPr>
              <a:defRPr sz="2000">
                <a:solidFill>
                  <a:schemeClr val="tx1"/>
                </a:solidFill>
              </a:defRPr>
            </a:lvl1pPr>
          </a:lstStyle>
          <a:p>
            <a:r>
              <a:rPr lang="en-CA" noProof="0"/>
              <a:t>Edit title</a:t>
            </a:r>
          </a:p>
        </p:txBody>
      </p:sp>
      <p:sp>
        <p:nvSpPr>
          <p:cNvPr id="11" name="Subtitle">
            <a:extLst>
              <a:ext uri="{FF2B5EF4-FFF2-40B4-BE49-F238E27FC236}">
                <a16:creationId xmlns:a16="http://schemas.microsoft.com/office/drawing/2014/main" id="{6DF3F9E1-A1ED-47EA-A951-167A8CE581AE}"/>
              </a:ext>
            </a:extLst>
          </p:cNvPr>
          <p:cNvSpPr>
            <a:spLocks noGrp="1"/>
          </p:cNvSpPr>
          <p:nvPr>
            <p:ph type="body" sz="quarter" idx="13" hasCustomPrompt="1"/>
          </p:nvPr>
        </p:nvSpPr>
        <p:spPr>
          <a:xfrm>
            <a:off x="6365875" y="512763"/>
            <a:ext cx="5286125" cy="519861"/>
          </a:xfrm>
        </p:spPr>
        <p:txBody>
          <a:bodyPr>
            <a:normAutofit/>
          </a:bodyPr>
          <a:lstStyle>
            <a:lvl1pPr marL="0" indent="0" algn="r">
              <a:buNone/>
              <a:defRPr sz="2000" b="0"/>
            </a:lvl1pPr>
          </a:lstStyle>
          <a:p>
            <a:pPr lvl="0"/>
            <a:r>
              <a:rPr lang="en-CA" noProof="0"/>
              <a:t>Edit subtitle</a:t>
            </a:r>
          </a:p>
        </p:txBody>
      </p:sp>
      <p:cxnSp>
        <p:nvCxnSpPr>
          <p:cNvPr id="14" name="Straight Connector">
            <a:extLst>
              <a:ext uri="{FF2B5EF4-FFF2-40B4-BE49-F238E27FC236}">
                <a16:creationId xmlns:a16="http://schemas.microsoft.com/office/drawing/2014/main" id="{84A5876A-98CD-4211-904B-996F83EBDACD}"/>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3" name="Text Placeholder 1">
            <a:extLst>
              <a:ext uri="{FF2B5EF4-FFF2-40B4-BE49-F238E27FC236}">
                <a16:creationId xmlns:a16="http://schemas.microsoft.com/office/drawing/2014/main" id="{30D53E20-0A41-4574-839C-739554071EF9}"/>
              </a:ext>
            </a:extLst>
          </p:cNvPr>
          <p:cNvSpPr>
            <a:spLocks noGrp="1"/>
          </p:cNvSpPr>
          <p:nvPr>
            <p:ph type="body" idx="1" hasCustomPrompt="1"/>
          </p:nvPr>
        </p:nvSpPr>
        <p:spPr>
          <a:xfrm>
            <a:off x="551976" y="1314450"/>
            <a:ext cx="5272562" cy="696912"/>
          </a:xfrm>
        </p:spPr>
        <p:txBody>
          <a:bodyPr anchor="t">
            <a:normAutofit/>
          </a:bodyPr>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Edit text</a:t>
            </a:r>
          </a:p>
        </p:txBody>
      </p:sp>
      <p:sp>
        <p:nvSpPr>
          <p:cNvPr id="4" name="Content Placeholder 1">
            <a:extLst>
              <a:ext uri="{FF2B5EF4-FFF2-40B4-BE49-F238E27FC236}">
                <a16:creationId xmlns:a16="http://schemas.microsoft.com/office/drawing/2014/main" id="{1A1DB378-F2BB-49C3-A57E-14CD26FBBA3E}"/>
              </a:ext>
            </a:extLst>
          </p:cNvPr>
          <p:cNvSpPr>
            <a:spLocks noGrp="1"/>
          </p:cNvSpPr>
          <p:nvPr>
            <p:ph sz="half" idx="2" hasCustomPrompt="1"/>
          </p:nvPr>
        </p:nvSpPr>
        <p:spPr>
          <a:xfrm>
            <a:off x="551976" y="2011363"/>
            <a:ext cx="5272562" cy="3830638"/>
          </a:xfrm>
        </p:spPr>
        <p:txBody>
          <a:bodyPr tIns="0">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sz="1800"/>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5" name="Text Placeholder 2">
            <a:extLst>
              <a:ext uri="{FF2B5EF4-FFF2-40B4-BE49-F238E27FC236}">
                <a16:creationId xmlns:a16="http://schemas.microsoft.com/office/drawing/2014/main" id="{C450486E-5B3F-430B-B073-DF410F543332}"/>
              </a:ext>
            </a:extLst>
          </p:cNvPr>
          <p:cNvSpPr>
            <a:spLocks noGrp="1"/>
          </p:cNvSpPr>
          <p:nvPr>
            <p:ph type="body" sz="quarter" idx="3" hasCustomPrompt="1"/>
          </p:nvPr>
        </p:nvSpPr>
        <p:spPr>
          <a:xfrm>
            <a:off x="6375399" y="1314450"/>
            <a:ext cx="5268913" cy="696912"/>
          </a:xfrm>
        </p:spPr>
        <p:txBody>
          <a:bodyPr anchor="t">
            <a:normAutofit/>
          </a:bodyPr>
          <a:lstStyle>
            <a:lvl1pPr marL="0" indent="0">
              <a:buNone/>
              <a:defRPr lang="en-US" sz="2400" b="1" kern="1200" smtClean="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Edit text</a:t>
            </a:r>
          </a:p>
        </p:txBody>
      </p:sp>
      <p:sp>
        <p:nvSpPr>
          <p:cNvPr id="6" name="Content Placeholder 2">
            <a:extLst>
              <a:ext uri="{FF2B5EF4-FFF2-40B4-BE49-F238E27FC236}">
                <a16:creationId xmlns:a16="http://schemas.microsoft.com/office/drawing/2014/main" id="{FA803D05-1C0F-439B-A4E3-90E70A70AF7A}"/>
              </a:ext>
            </a:extLst>
          </p:cNvPr>
          <p:cNvSpPr>
            <a:spLocks noGrp="1"/>
          </p:cNvSpPr>
          <p:nvPr>
            <p:ph sz="quarter" idx="4" hasCustomPrompt="1"/>
          </p:nvPr>
        </p:nvSpPr>
        <p:spPr>
          <a:xfrm>
            <a:off x="6375399" y="2011362"/>
            <a:ext cx="5268913" cy="3830638"/>
          </a:xfrm>
        </p:spPr>
        <p:txBody>
          <a:bodyPr tIns="0">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solidFill>
                  <a:schemeClr val="tx1"/>
                </a:solidFill>
              </a:defRPr>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13" name="Slide Number Placeholder">
            <a:extLst>
              <a:ext uri="{FF2B5EF4-FFF2-40B4-BE49-F238E27FC236}">
                <a16:creationId xmlns:a16="http://schemas.microsoft.com/office/drawing/2014/main" id="{2050847A-4139-4790-AF5C-678B8A996CA4}"/>
              </a:ext>
            </a:extLst>
          </p:cNvPr>
          <p:cNvSpPr>
            <a:spLocks noGrp="1"/>
          </p:cNvSpPr>
          <p:nvPr>
            <p:ph type="sldNum" sz="quarter" idx="1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351059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B70B14A-247E-47A1-A166-7E652C2DAF4C}"/>
              </a:ext>
            </a:extLst>
          </p:cNvPr>
          <p:cNvSpPr>
            <a:spLocks noGrp="1"/>
          </p:cNvSpPr>
          <p:nvPr>
            <p:ph type="title" hasCustomPrompt="1"/>
          </p:nvPr>
        </p:nvSpPr>
        <p:spPr>
          <a:xfrm>
            <a:off x="558345" y="525381"/>
            <a:ext cx="5266194" cy="507242"/>
          </a:xfrm>
          <a:prstGeom prst="rect">
            <a:avLst/>
          </a:prstGeom>
        </p:spPr>
        <p:txBody>
          <a:bodyPr>
            <a:normAutofit/>
          </a:bodyPr>
          <a:lstStyle>
            <a:lvl1pPr>
              <a:defRPr sz="2000">
                <a:solidFill>
                  <a:schemeClr val="tx1"/>
                </a:solidFill>
              </a:defRPr>
            </a:lvl1pPr>
          </a:lstStyle>
          <a:p>
            <a:r>
              <a:rPr lang="en-CA" noProof="0"/>
              <a:t>Edit title</a:t>
            </a:r>
          </a:p>
        </p:txBody>
      </p:sp>
      <p:sp>
        <p:nvSpPr>
          <p:cNvPr id="12" name="Subtitle">
            <a:extLst>
              <a:ext uri="{FF2B5EF4-FFF2-40B4-BE49-F238E27FC236}">
                <a16:creationId xmlns:a16="http://schemas.microsoft.com/office/drawing/2014/main" id="{489B48B8-46F7-4A17-84D0-5345A78E2033}"/>
              </a:ext>
            </a:extLst>
          </p:cNvPr>
          <p:cNvSpPr>
            <a:spLocks noGrp="1"/>
          </p:cNvSpPr>
          <p:nvPr>
            <p:ph type="body" sz="quarter" idx="13" hasCustomPrompt="1"/>
          </p:nvPr>
        </p:nvSpPr>
        <p:spPr>
          <a:xfrm>
            <a:off x="6365875" y="512763"/>
            <a:ext cx="5286125" cy="519861"/>
          </a:xfrm>
        </p:spPr>
        <p:txBody>
          <a:bodyPr>
            <a:normAutofit/>
          </a:bodyPr>
          <a:lstStyle>
            <a:lvl1pPr marL="0" indent="0" algn="r">
              <a:buNone/>
              <a:defRPr sz="2000" b="0"/>
            </a:lvl1pPr>
          </a:lstStyle>
          <a:p>
            <a:pPr lvl="0"/>
            <a:r>
              <a:rPr lang="en-CA" noProof="0"/>
              <a:t>Edit subtitle</a:t>
            </a:r>
          </a:p>
        </p:txBody>
      </p:sp>
      <p:cxnSp>
        <p:nvCxnSpPr>
          <p:cNvPr id="10" name="Straight Connector">
            <a:extLst>
              <a:ext uri="{FF2B5EF4-FFF2-40B4-BE49-F238E27FC236}">
                <a16:creationId xmlns:a16="http://schemas.microsoft.com/office/drawing/2014/main" id="{289FAEAE-C67A-456A-B917-8F7233C8C9C1}"/>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4" name="Text Placeholder">
            <a:extLst>
              <a:ext uri="{FF2B5EF4-FFF2-40B4-BE49-F238E27FC236}">
                <a16:creationId xmlns:a16="http://schemas.microsoft.com/office/drawing/2014/main" id="{177C50BF-2BF3-4BF5-B64A-7062C71D1C2E}"/>
              </a:ext>
            </a:extLst>
          </p:cNvPr>
          <p:cNvSpPr>
            <a:spLocks noGrp="1"/>
          </p:cNvSpPr>
          <p:nvPr>
            <p:ph type="body" sz="half" idx="2" hasCustomPrompt="1"/>
          </p:nvPr>
        </p:nvSpPr>
        <p:spPr>
          <a:xfrm>
            <a:off x="558344" y="1314450"/>
            <a:ext cx="5266194" cy="4527550"/>
          </a:xfrm>
        </p:spPr>
        <p:txBody>
          <a:bodyPr>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CA" noProof="0" dirty="0"/>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000"/>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000"/>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3" name="Picture Placeholder">
            <a:extLst>
              <a:ext uri="{FF2B5EF4-FFF2-40B4-BE49-F238E27FC236}">
                <a16:creationId xmlns:a16="http://schemas.microsoft.com/office/drawing/2014/main" id="{FE582298-7A9F-4F06-A00C-9C96CD402A8D}"/>
              </a:ext>
            </a:extLst>
          </p:cNvPr>
          <p:cNvSpPr>
            <a:spLocks noGrp="1"/>
          </p:cNvSpPr>
          <p:nvPr>
            <p:ph type="pic" idx="1" hasCustomPrompt="1"/>
          </p:nvPr>
        </p:nvSpPr>
        <p:spPr>
          <a:xfrm>
            <a:off x="6375400" y="1314450"/>
            <a:ext cx="5258256" cy="4527549"/>
          </a:xfrm>
        </p:spPr>
        <p:txBody>
          <a:bodyPr>
            <a:normAutofit/>
          </a:bodyPr>
          <a:lstStyle>
            <a:lvl1pPr marL="0" indent="0" algn="ctr">
              <a:buNone/>
              <a:defRPr sz="1800" b="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picture</a:t>
            </a:r>
            <a:endParaRPr lang="en-CA" noProof="0"/>
          </a:p>
        </p:txBody>
      </p:sp>
      <p:sp>
        <p:nvSpPr>
          <p:cNvPr id="11" name="Slide Number Placeholder">
            <a:extLst>
              <a:ext uri="{FF2B5EF4-FFF2-40B4-BE49-F238E27FC236}">
                <a16:creationId xmlns:a16="http://schemas.microsoft.com/office/drawing/2014/main" id="{C32E9903-2209-4447-B432-6FC9F6233065}"/>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400493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F47D3A37-453B-4A86-BCFC-D7AF014755A9}"/>
              </a:ext>
            </a:extLst>
          </p:cNvPr>
          <p:cNvSpPr>
            <a:spLocks noGrp="1"/>
          </p:cNvSpPr>
          <p:nvPr>
            <p:ph type="title" hasCustomPrompt="1"/>
          </p:nvPr>
        </p:nvSpPr>
        <p:spPr>
          <a:xfrm>
            <a:off x="558345" y="525381"/>
            <a:ext cx="5266194" cy="507242"/>
          </a:xfrm>
          <a:prstGeom prst="rect">
            <a:avLst/>
          </a:prstGeom>
        </p:spPr>
        <p:txBody>
          <a:bodyPr>
            <a:normAutofit/>
          </a:bodyPr>
          <a:lstStyle>
            <a:lvl1pPr>
              <a:defRPr sz="2000">
                <a:solidFill>
                  <a:schemeClr val="tx1"/>
                </a:solidFill>
              </a:defRPr>
            </a:lvl1pPr>
          </a:lstStyle>
          <a:p>
            <a:r>
              <a:rPr lang="en-CA" noProof="0"/>
              <a:t>Edit title</a:t>
            </a:r>
          </a:p>
        </p:txBody>
      </p:sp>
      <p:sp>
        <p:nvSpPr>
          <p:cNvPr id="9" name="Subtitle">
            <a:extLst>
              <a:ext uri="{FF2B5EF4-FFF2-40B4-BE49-F238E27FC236}">
                <a16:creationId xmlns:a16="http://schemas.microsoft.com/office/drawing/2014/main" id="{95C20B0C-2FF3-4EEF-AB77-F968617C022A}"/>
              </a:ext>
            </a:extLst>
          </p:cNvPr>
          <p:cNvSpPr>
            <a:spLocks noGrp="1"/>
          </p:cNvSpPr>
          <p:nvPr>
            <p:ph type="body" sz="quarter" idx="13" hasCustomPrompt="1"/>
          </p:nvPr>
        </p:nvSpPr>
        <p:spPr>
          <a:xfrm>
            <a:off x="6365875" y="512763"/>
            <a:ext cx="5286125" cy="519861"/>
          </a:xfrm>
        </p:spPr>
        <p:txBody>
          <a:bodyPr>
            <a:normAutofit/>
          </a:bodyPr>
          <a:lstStyle>
            <a:lvl1pPr marL="0" indent="0" algn="r">
              <a:buNone/>
              <a:defRPr sz="2000" b="0"/>
            </a:lvl1pPr>
          </a:lstStyle>
          <a:p>
            <a:pPr lvl="0"/>
            <a:r>
              <a:rPr lang="en-CA" noProof="0"/>
              <a:t>Edit subtitle</a:t>
            </a:r>
          </a:p>
        </p:txBody>
      </p:sp>
      <p:cxnSp>
        <p:nvCxnSpPr>
          <p:cNvPr id="13" name="Straight Connector">
            <a:extLst>
              <a:ext uri="{FF2B5EF4-FFF2-40B4-BE49-F238E27FC236}">
                <a16:creationId xmlns:a16="http://schemas.microsoft.com/office/drawing/2014/main" id="{80C9F229-26DC-4B90-8C3C-E87514866807}"/>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3" name="Content Placeholder">
            <a:extLst>
              <a:ext uri="{FF2B5EF4-FFF2-40B4-BE49-F238E27FC236}">
                <a16:creationId xmlns:a16="http://schemas.microsoft.com/office/drawing/2014/main" id="{51221C56-53B4-4235-87CF-5401119E02EF}"/>
              </a:ext>
            </a:extLst>
          </p:cNvPr>
          <p:cNvSpPr>
            <a:spLocks noGrp="1"/>
          </p:cNvSpPr>
          <p:nvPr>
            <p:ph idx="1" hasCustomPrompt="1"/>
          </p:nvPr>
        </p:nvSpPr>
        <p:spPr>
          <a:xfrm>
            <a:off x="559063" y="1314455"/>
            <a:ext cx="5250319" cy="4527546"/>
          </a:xfrm>
        </p:spPr>
        <p:txBody>
          <a:bodyPr>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CA" noProof="0" dirty="0"/>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2000"/>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4" name="Text Placeholder">
            <a:extLst>
              <a:ext uri="{FF2B5EF4-FFF2-40B4-BE49-F238E27FC236}">
                <a16:creationId xmlns:a16="http://schemas.microsoft.com/office/drawing/2014/main" id="{3377C9A7-03C4-4209-BDFD-10FF05EB3BAA}"/>
              </a:ext>
            </a:extLst>
          </p:cNvPr>
          <p:cNvSpPr>
            <a:spLocks noGrp="1"/>
          </p:cNvSpPr>
          <p:nvPr>
            <p:ph type="body" sz="half" idx="2" hasCustomPrompt="1"/>
          </p:nvPr>
        </p:nvSpPr>
        <p:spPr>
          <a:xfrm>
            <a:off x="6375840" y="1314455"/>
            <a:ext cx="5266194" cy="4527546"/>
          </a:xfrm>
        </p:spPr>
        <p:txBody>
          <a:bodyPr>
            <a:normAutofit/>
          </a:bodyPr>
          <a:lstStyle>
            <a:lvl1pPr marL="36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1pPr>
            <a:lvl2pPr marL="36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2pPr>
            <a:lvl3pPr marL="72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3pPr>
            <a:lvl4pPr marL="72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4pPr>
            <a:lvl5pPr marL="108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US" noProof="0" dirty="0" smtClean="0"/>
            </a:lvl5pPr>
            <a:lvl6pPr marL="1080000" marR="0"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lang="en-US" noProof="0" dirty="0" smtClean="0"/>
            </a:lvl6pPr>
            <a:lvl7pPr marL="1440000" marR="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lang="en-CA" noProof="0" dirty="0"/>
            </a:lvl7pPr>
            <a:lvl8pPr marL="1440000" marR="0"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000"/>
            </a:lvl8pPr>
            <a:lvl9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000"/>
            </a:lvl9pPr>
          </a:lstStyle>
          <a:p>
            <a:pPr marL="3600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600" b="1" i="0" u="none" strike="noStrike" kern="1200" cap="none" spc="0" normalizeH="0" baseline="0" noProof="0">
                <a:ln>
                  <a:noFill/>
                </a:ln>
                <a:solidFill>
                  <a:srgbClr val="2A283C"/>
                </a:solidFill>
                <a:effectLst/>
                <a:uLnTx/>
                <a:uFillTx/>
                <a:latin typeface="+mj-lt"/>
                <a:ea typeface="+mn-ea"/>
                <a:cs typeface="+mn-cs"/>
              </a:rPr>
              <a:t>Heading 1</a:t>
            </a:r>
          </a:p>
          <a:p>
            <a:pPr marL="360000" marR="0" lvl="1"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1</a:t>
            </a:r>
          </a:p>
          <a:p>
            <a:pPr marL="720000" marR="0" lvl="2"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3200" b="1" i="0" u="none" strike="noStrike" kern="1200" cap="none" spc="0" normalizeH="0" baseline="0" noProof="0">
                <a:ln>
                  <a:noFill/>
                </a:ln>
                <a:solidFill>
                  <a:srgbClr val="4530A8"/>
                </a:solidFill>
                <a:effectLst/>
                <a:uLnTx/>
                <a:uFillTx/>
                <a:latin typeface="+mj-lt"/>
                <a:ea typeface="+mn-ea"/>
                <a:cs typeface="+mn-cs"/>
              </a:rPr>
              <a:t>Heading 2</a:t>
            </a:r>
          </a:p>
          <a:p>
            <a:pPr marL="720000" marR="0" lvl="3"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2</a:t>
            </a:r>
          </a:p>
          <a:p>
            <a:pPr marL="1080000" marR="0" lvl="4"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800" b="1" i="0" u="none" strike="noStrike" kern="1200" cap="none" spc="0" normalizeH="0" baseline="0" noProof="0">
                <a:ln>
                  <a:noFill/>
                </a:ln>
                <a:solidFill>
                  <a:srgbClr val="C91CB3"/>
                </a:solidFill>
                <a:effectLst/>
                <a:uLnTx/>
                <a:uFillTx/>
                <a:latin typeface="+mj-lt"/>
                <a:ea typeface="+mn-ea"/>
                <a:cs typeface="+mn-cs"/>
              </a:rPr>
              <a:t>Heading 3</a:t>
            </a:r>
          </a:p>
          <a:p>
            <a:pPr marL="1080000" marR="0" lvl="5" indent="-457200" algn="l" defTabSz="9144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3</a:t>
            </a:r>
          </a:p>
          <a:p>
            <a:pPr marL="1440000" marR="0" lvl="6"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CA" sz="2400" b="1" i="0" u="none" strike="noStrike" kern="1200" cap="none" spc="0" normalizeH="0" baseline="0" noProof="0">
                <a:ln>
                  <a:noFill/>
                </a:ln>
                <a:solidFill>
                  <a:srgbClr val="2B44D4"/>
                </a:solidFill>
                <a:effectLst/>
                <a:uLnTx/>
                <a:uFillTx/>
                <a:latin typeface="+mj-lt"/>
                <a:ea typeface="+mn-ea"/>
                <a:cs typeface="+mn-cs"/>
              </a:rPr>
              <a:t>Heading 4</a:t>
            </a:r>
          </a:p>
          <a:p>
            <a:pPr marL="1440000" marR="0" lvl="7"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CA" sz="1800" b="0" i="0" u="none" strike="noStrike" kern="1200" cap="none" spc="0" normalizeH="0" baseline="0" noProof="0">
                <a:ln>
                  <a:noFill/>
                </a:ln>
                <a:solidFill>
                  <a:srgbClr val="2A283C"/>
                </a:solidFill>
                <a:effectLst/>
                <a:uLnTx/>
                <a:uFillTx/>
                <a:latin typeface="+mn-lt"/>
                <a:ea typeface="+mn-ea"/>
                <a:cs typeface="+mn-cs"/>
              </a:rPr>
              <a:t>Normal 4</a:t>
            </a:r>
          </a:p>
          <a:p>
            <a:pPr marL="0" marR="0" lvl="8"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CA" sz="1800" b="0" i="1" u="none" strike="noStrike" kern="1200" cap="none" spc="0" normalizeH="0" baseline="0" noProof="0">
                <a:ln>
                  <a:noFill/>
                </a:ln>
                <a:solidFill>
                  <a:srgbClr val="515068"/>
                </a:solidFill>
                <a:effectLst/>
                <a:uLnTx/>
                <a:uFillTx/>
                <a:latin typeface="+mn-lt"/>
                <a:ea typeface="+mn-ea"/>
                <a:cs typeface="+mn-cs"/>
              </a:rPr>
              <a:t>Caption</a:t>
            </a:r>
          </a:p>
        </p:txBody>
      </p:sp>
      <p:sp>
        <p:nvSpPr>
          <p:cNvPr id="12" name="Slide Number Placeholder">
            <a:extLst>
              <a:ext uri="{FF2B5EF4-FFF2-40B4-BE49-F238E27FC236}">
                <a16:creationId xmlns:a16="http://schemas.microsoft.com/office/drawing/2014/main" id="{68DCFE91-3D06-49BE-BC2F-7E9A277F16C7}"/>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1215813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agination">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6B1A31B-AA1E-4234-A68B-30A9B4F9181A}"/>
              </a:ext>
            </a:extLst>
          </p:cNvPr>
          <p:cNvSpPr>
            <a:spLocks noGrp="1"/>
          </p:cNvSpPr>
          <p:nvPr>
            <p:ph type="title" hasCustomPrompt="1"/>
          </p:nvPr>
        </p:nvSpPr>
        <p:spPr>
          <a:xfrm>
            <a:off x="558345" y="525381"/>
            <a:ext cx="5266194" cy="507242"/>
          </a:xfrm>
          <a:prstGeom prst="rect">
            <a:avLst/>
          </a:prstGeom>
        </p:spPr>
        <p:txBody>
          <a:bodyPr>
            <a:normAutofit/>
          </a:bodyPr>
          <a:lstStyle>
            <a:lvl1pPr>
              <a:defRPr sz="2000">
                <a:solidFill>
                  <a:schemeClr val="tx1"/>
                </a:solidFill>
              </a:defRPr>
            </a:lvl1pPr>
          </a:lstStyle>
          <a:p>
            <a:r>
              <a:rPr lang="en-CA" noProof="0"/>
              <a:t>Edit title</a:t>
            </a:r>
          </a:p>
        </p:txBody>
      </p:sp>
      <p:sp>
        <p:nvSpPr>
          <p:cNvPr id="7" name="Subtitle">
            <a:extLst>
              <a:ext uri="{FF2B5EF4-FFF2-40B4-BE49-F238E27FC236}">
                <a16:creationId xmlns:a16="http://schemas.microsoft.com/office/drawing/2014/main" id="{C13BD695-3F22-43FC-9606-54635D41A9A5}"/>
              </a:ext>
            </a:extLst>
          </p:cNvPr>
          <p:cNvSpPr>
            <a:spLocks noGrp="1"/>
          </p:cNvSpPr>
          <p:nvPr>
            <p:ph type="body" sz="quarter" idx="13" hasCustomPrompt="1"/>
          </p:nvPr>
        </p:nvSpPr>
        <p:spPr>
          <a:xfrm>
            <a:off x="6365875" y="512763"/>
            <a:ext cx="5286125" cy="519861"/>
          </a:xfrm>
        </p:spPr>
        <p:txBody>
          <a:bodyPr>
            <a:normAutofit/>
          </a:bodyPr>
          <a:lstStyle>
            <a:lvl1pPr marL="0" indent="0" algn="r">
              <a:buNone/>
              <a:defRPr sz="2000" b="0"/>
            </a:lvl1pPr>
          </a:lstStyle>
          <a:p>
            <a:pPr lvl="0"/>
            <a:r>
              <a:rPr lang="en-CA" noProof="0"/>
              <a:t>Edit subtitle</a:t>
            </a:r>
          </a:p>
        </p:txBody>
      </p:sp>
      <p:cxnSp>
        <p:nvCxnSpPr>
          <p:cNvPr id="11" name="Straight Connector">
            <a:extLst>
              <a:ext uri="{FF2B5EF4-FFF2-40B4-BE49-F238E27FC236}">
                <a16:creationId xmlns:a16="http://schemas.microsoft.com/office/drawing/2014/main" id="{30931E3F-C760-4D00-9A25-2AAD503730F1}"/>
              </a:ext>
              <a:ext uri="{C183D7F6-B498-43B3-948B-1728B52AA6E4}">
                <adec:decorative xmlns:adec="http://schemas.microsoft.com/office/drawing/2017/decorative" val="1"/>
              </a:ext>
            </a:extLst>
          </p:cNvPr>
          <p:cNvCxnSpPr/>
          <p:nvPr userDrawn="1"/>
        </p:nvCxnSpPr>
        <p:spPr>
          <a:xfrm>
            <a:off x="536895" y="1032623"/>
            <a:ext cx="11115105" cy="0"/>
          </a:xfrm>
          <a:prstGeom prst="line">
            <a:avLst/>
          </a:prstGeom>
          <a:ln w="28575">
            <a:solidFill>
              <a:srgbClr val="2A283C"/>
            </a:solidFill>
          </a:ln>
        </p:spPr>
        <p:style>
          <a:lnRef idx="1">
            <a:schemeClr val="dk1"/>
          </a:lnRef>
          <a:fillRef idx="0">
            <a:schemeClr val="dk1"/>
          </a:fillRef>
          <a:effectRef idx="0">
            <a:schemeClr val="dk1"/>
          </a:effectRef>
          <a:fontRef idx="minor">
            <a:schemeClr val="tx1"/>
          </a:fontRef>
        </p:style>
      </p:cxnSp>
      <p:sp>
        <p:nvSpPr>
          <p:cNvPr id="9" name="Slide Number Placeholder">
            <a:extLst>
              <a:ext uri="{FF2B5EF4-FFF2-40B4-BE49-F238E27FC236}">
                <a16:creationId xmlns:a16="http://schemas.microsoft.com/office/drawing/2014/main" id="{44F08FE9-FF2C-4149-9F84-C80C52F1A73C}"/>
              </a:ext>
            </a:extLst>
          </p:cNvPr>
          <p:cNvSpPr>
            <a:spLocks noGrp="1"/>
          </p:cNvSpPr>
          <p:nvPr>
            <p:ph type="sldNum" sz="quarter" idx="4"/>
          </p:nvPr>
        </p:nvSpPr>
        <p:spPr>
          <a:xfrm>
            <a:off x="11241861" y="6053015"/>
            <a:ext cx="400173" cy="400173"/>
          </a:xfrm>
          <a:prstGeom prst="ellipse">
            <a:avLst/>
          </a:prstGeom>
          <a:solidFill>
            <a:schemeClr val="tx1"/>
          </a:solidFill>
        </p:spPr>
        <p:txBody>
          <a:bodyPr vert="horz" lIns="0" tIns="0" rIns="0" bIns="0" rtlCol="0" anchor="ctr">
            <a:normAutofit/>
          </a:bodyPr>
          <a:lstStyle>
            <a:lvl1pPr algn="ctr">
              <a:defRPr sz="1800" b="0">
                <a:solidFill>
                  <a:schemeClr val="bg1"/>
                </a:solidFill>
              </a:defRPr>
            </a:lvl1pPr>
          </a:lstStyle>
          <a:p>
            <a:fld id="{901A5C5A-0510-4C91-884B-493304B904E2}" type="slidenum">
              <a:rPr lang="en-CA" smtClean="0"/>
              <a:pPr/>
              <a:t>‹#›</a:t>
            </a:fld>
            <a:endParaRPr lang="en-CA"/>
          </a:p>
        </p:txBody>
      </p:sp>
    </p:spTree>
    <p:extLst>
      <p:ext uri="{BB962C8B-B14F-4D97-AF65-F5344CB8AC3E}">
        <p14:creationId xmlns:p14="http://schemas.microsoft.com/office/powerpoint/2010/main" val="173886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F437A991-9955-4159-927A-CB0166176A2A}"/>
              </a:ext>
            </a:extLst>
          </p:cNvPr>
          <p:cNvSpPr>
            <a:spLocks noGrp="1"/>
          </p:cNvSpPr>
          <p:nvPr>
            <p:ph type="title"/>
          </p:nvPr>
        </p:nvSpPr>
        <p:spPr>
          <a:xfrm>
            <a:off x="558344" y="525381"/>
            <a:ext cx="5266194" cy="507242"/>
          </a:xfrm>
          <a:prstGeom prst="rect">
            <a:avLst/>
          </a:prstGeom>
        </p:spPr>
        <p:txBody>
          <a:bodyPr vert="horz" lIns="0" tIns="0" rIns="0" bIns="0" rtlCol="0" anchor="t">
            <a:normAutofit/>
          </a:bodyPr>
          <a:lstStyle/>
          <a:p>
            <a:r>
              <a:rPr lang="en-CA" noProof="0"/>
              <a:t>Edit title</a:t>
            </a:r>
          </a:p>
        </p:txBody>
      </p:sp>
      <p:sp>
        <p:nvSpPr>
          <p:cNvPr id="3" name="Text Placeholder">
            <a:extLst>
              <a:ext uri="{FF2B5EF4-FFF2-40B4-BE49-F238E27FC236}">
                <a16:creationId xmlns:a16="http://schemas.microsoft.com/office/drawing/2014/main" id="{A905A23A-0F50-47C2-9820-46C1611A1BEB}"/>
              </a:ext>
            </a:extLst>
          </p:cNvPr>
          <p:cNvSpPr>
            <a:spLocks noGrp="1"/>
          </p:cNvSpPr>
          <p:nvPr>
            <p:ph type="body" idx="1"/>
          </p:nvPr>
        </p:nvSpPr>
        <p:spPr>
          <a:xfrm>
            <a:off x="550863" y="1314450"/>
            <a:ext cx="11093450" cy="5258115"/>
          </a:xfrm>
          <a:prstGeom prst="rect">
            <a:avLst/>
          </a:prstGeom>
        </p:spPr>
        <p:txBody>
          <a:bodyPr vert="horz" lIns="0" tIns="0" rIns="0" bIns="0" rtlCol="0">
            <a:normAutofit/>
          </a:bodyPr>
          <a:lstStyle/>
          <a:p>
            <a:pPr lvl="0"/>
            <a:r>
              <a:rPr lang="en-CA" noProof="0"/>
              <a:t>Heading 1</a:t>
            </a:r>
          </a:p>
          <a:p>
            <a:pPr lvl="1"/>
            <a:r>
              <a:rPr lang="en-CA" noProof="0"/>
              <a:t>Normal 1</a:t>
            </a:r>
          </a:p>
          <a:p>
            <a:pPr lvl="2"/>
            <a:r>
              <a:rPr lang="en-CA" noProof="0"/>
              <a:t>Heading 2</a:t>
            </a:r>
          </a:p>
          <a:p>
            <a:pPr lvl="3"/>
            <a:r>
              <a:rPr lang="en-CA" noProof="0"/>
              <a:t>Normal 2</a:t>
            </a:r>
          </a:p>
          <a:p>
            <a:pPr lvl="4"/>
            <a:r>
              <a:rPr lang="en-CA" noProof="0"/>
              <a:t>Heading 3</a:t>
            </a:r>
          </a:p>
          <a:p>
            <a:pPr lvl="5"/>
            <a:r>
              <a:rPr lang="en-CA" noProof="0"/>
              <a:t>Normal 3</a:t>
            </a:r>
          </a:p>
          <a:p>
            <a:pPr lvl="6"/>
            <a:r>
              <a:rPr lang="en-CA" noProof="0"/>
              <a:t>Heading 4</a:t>
            </a:r>
          </a:p>
          <a:p>
            <a:pPr lvl="7"/>
            <a:r>
              <a:rPr lang="en-CA" noProof="0"/>
              <a:t>Normal 4</a:t>
            </a:r>
          </a:p>
          <a:p>
            <a:pPr lvl="8"/>
            <a:r>
              <a:rPr lang="en-CA" noProof="0"/>
              <a:t>Caption</a:t>
            </a:r>
          </a:p>
        </p:txBody>
      </p:sp>
      <p:sp>
        <p:nvSpPr>
          <p:cNvPr id="7" name="Rectangle">
            <a:extLst>
              <a:ext uri="{FF2B5EF4-FFF2-40B4-BE49-F238E27FC236}">
                <a16:creationId xmlns:a16="http://schemas.microsoft.com/office/drawing/2014/main" id="{97090684-8A9E-4BEC-8555-AA362BD0B1A0}"/>
              </a:ext>
              <a:ext uri="{C183D7F6-B498-43B3-948B-1728B52AA6E4}">
                <adec:decorative xmlns:adec="http://schemas.microsoft.com/office/drawing/2017/decorative" val="1"/>
              </a:ext>
            </a:extLst>
          </p:cNvPr>
          <p:cNvSpPr/>
          <p:nvPr userDrawn="1"/>
        </p:nvSpPr>
        <p:spPr>
          <a:xfrm>
            <a:off x="-10819" y="-1"/>
            <a:ext cx="12202819" cy="79514"/>
          </a:xfrm>
          <a:prstGeom prst="rect">
            <a:avLst/>
          </a:prstGeom>
          <a:gradFill flip="none" rotWithShape="1">
            <a:gsLst>
              <a:gs pos="53000">
                <a:schemeClr val="accent1"/>
              </a:gs>
              <a:gs pos="0">
                <a:srgbClr val="3D2252"/>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CA" noProof="0"/>
          </a:p>
        </p:txBody>
      </p:sp>
      <p:sp>
        <p:nvSpPr>
          <p:cNvPr id="5" name="TextBox 4">
            <a:extLst>
              <a:ext uri="{FF2B5EF4-FFF2-40B4-BE49-F238E27FC236}">
                <a16:creationId xmlns:a16="http://schemas.microsoft.com/office/drawing/2014/main" id="{0281DEC5-F06F-6E4C-37BC-7F61687B936F}"/>
              </a:ext>
            </a:extLst>
          </p:cNvPr>
          <p:cNvSpPr txBox="1"/>
          <p:nvPr>
            <p:extLst>
              <p:ext uri="{1162E1C5-73C7-4A58-AE30-91384D911F3F}">
                <p184:classification xmlns:p184="http://schemas.microsoft.com/office/powerpoint/2018/4/main" val="hdr"/>
              </p:ext>
            </p:extLst>
          </p:nvPr>
        </p:nvSpPr>
        <p:spPr>
          <a:xfrm>
            <a:off x="10466388" y="63500"/>
            <a:ext cx="1697037" cy="182880"/>
          </a:xfrm>
          <a:prstGeom prst="rect">
            <a:avLst/>
          </a:prstGeom>
        </p:spPr>
        <p:txBody>
          <a:bodyPr horzOverflow="overflow" lIns="0" tIns="0" rIns="0" bIns="0">
            <a:spAutoFit/>
          </a:bodyPr>
          <a:lstStyle/>
          <a:p>
            <a:pPr algn="l"/>
            <a:r>
              <a:rPr lang="en-US" sz="1200">
                <a:solidFill>
                  <a:srgbClr val="000000"/>
                </a:solidFill>
                <a:latin typeface="Calibri" panose="020F0502020204030204" pitchFamily="34" charset="0"/>
                <a:cs typeface="Calibri" panose="020F0502020204030204" pitchFamily="34" charset="0"/>
              </a:rPr>
              <a:t>Unclassified | Non classifié</a:t>
            </a:r>
          </a:p>
        </p:txBody>
      </p:sp>
    </p:spTree>
    <p:extLst>
      <p:ext uri="{BB962C8B-B14F-4D97-AF65-F5344CB8AC3E}">
        <p14:creationId xmlns:p14="http://schemas.microsoft.com/office/powerpoint/2010/main" val="161694533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0" r:id="rId4"/>
    <p:sldLayoutId id="2147483652" r:id="rId5"/>
    <p:sldLayoutId id="2147483653" r:id="rId6"/>
    <p:sldLayoutId id="2147483657" r:id="rId7"/>
    <p:sldLayoutId id="2147483656" r:id="rId8"/>
    <p:sldLayoutId id="2147483654" r:id="rId9"/>
    <p:sldLayoutId id="2147483655" r:id="rId10"/>
    <p:sldLayoutId id="2147483659" r:id="rId11"/>
  </p:sldLayoutIdLst>
  <p:hf hdr="0" ftr="0" dt="0"/>
  <p:txStyles>
    <p:titleStyle>
      <a:lvl1pPr algn="l" defTabSz="914400" rtl="0" eaLnBrk="1" latinLnBrk="0" hangingPunct="1">
        <a:lnSpc>
          <a:spcPct val="120000"/>
        </a:lnSpc>
        <a:spcBef>
          <a:spcPct val="0"/>
        </a:spcBef>
        <a:buNone/>
        <a:defRPr sz="2000" b="1" kern="1200">
          <a:solidFill>
            <a:schemeClr val="tx1"/>
          </a:solidFill>
          <a:latin typeface="+mj-lt"/>
          <a:ea typeface="+mj-ea"/>
          <a:cs typeface="+mj-cs"/>
        </a:defRPr>
      </a:lvl1pPr>
    </p:titleStyle>
    <p:bodyStyle>
      <a:lvl1pPr marL="360000" indent="-457200" algn="l" defTabSz="914400" rtl="0" eaLnBrk="1" latinLnBrk="0" hangingPunct="1">
        <a:lnSpc>
          <a:spcPct val="120000"/>
        </a:lnSpc>
        <a:spcBef>
          <a:spcPts val="0"/>
        </a:spcBef>
        <a:spcAft>
          <a:spcPts val="0"/>
        </a:spcAft>
        <a:buFont typeface="Arial" panose="020B0604020202020204" pitchFamily="34" charset="0"/>
        <a:buChar char="•"/>
        <a:defRPr sz="3600" b="1" kern="1200">
          <a:solidFill>
            <a:schemeClr val="tx1"/>
          </a:solidFill>
          <a:latin typeface="+mj-lt"/>
          <a:ea typeface="+mn-ea"/>
          <a:cs typeface="+mn-cs"/>
        </a:defRPr>
      </a:lvl1pPr>
      <a:lvl2pPr marL="360000" indent="-45720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chemeClr val="tx1"/>
          </a:solidFill>
          <a:latin typeface="+mn-lt"/>
          <a:ea typeface="+mn-ea"/>
          <a:cs typeface="+mn-cs"/>
        </a:defRPr>
      </a:lvl2pPr>
      <a:lvl3pPr marL="720000" indent="-457200" algn="l" defTabSz="914400" rtl="0" eaLnBrk="1" latinLnBrk="0" hangingPunct="1">
        <a:lnSpc>
          <a:spcPct val="120000"/>
        </a:lnSpc>
        <a:spcBef>
          <a:spcPts val="0"/>
        </a:spcBef>
        <a:spcAft>
          <a:spcPts val="0"/>
        </a:spcAft>
        <a:buFont typeface="Arial" panose="020B0604020202020204" pitchFamily="34" charset="0"/>
        <a:buChar char="•"/>
        <a:defRPr sz="3200" b="1" kern="1200">
          <a:solidFill>
            <a:schemeClr val="accent1"/>
          </a:solidFill>
          <a:latin typeface="+mj-lt"/>
          <a:ea typeface="+mn-ea"/>
          <a:cs typeface="+mn-cs"/>
        </a:defRPr>
      </a:lvl3pPr>
      <a:lvl4pPr marL="720000" indent="-457200" algn="l" defTabSz="914400" rtl="0" eaLnBrk="1" latinLnBrk="0" hangingPunct="1">
        <a:lnSpc>
          <a:spcPct val="120000"/>
        </a:lnSpc>
        <a:spcBef>
          <a:spcPts val="0"/>
        </a:spcBef>
        <a:spcAft>
          <a:spcPts val="1200"/>
        </a:spcAft>
        <a:buFont typeface="Arial" panose="020B0604020202020204" pitchFamily="34" charset="0"/>
        <a:buChar char="•"/>
        <a:defRPr sz="1800" b="0" kern="1200">
          <a:solidFill>
            <a:srgbClr val="2A283C"/>
          </a:solidFill>
          <a:latin typeface="+mn-lt"/>
          <a:ea typeface="+mn-ea"/>
          <a:cs typeface="+mn-cs"/>
        </a:defRPr>
      </a:lvl4pPr>
      <a:lvl5pPr marL="1080000" indent="-457200" algn="l" defTabSz="914400" rtl="0" eaLnBrk="1" latinLnBrk="0" hangingPunct="1">
        <a:lnSpc>
          <a:spcPct val="120000"/>
        </a:lnSpc>
        <a:spcBef>
          <a:spcPts val="0"/>
        </a:spcBef>
        <a:spcAft>
          <a:spcPts val="0"/>
        </a:spcAft>
        <a:buFont typeface="Arial" panose="020B0604020202020204" pitchFamily="34" charset="0"/>
        <a:buChar char="•"/>
        <a:defRPr lang="en-CA" sz="2800" b="1" kern="1200" noProof="0" dirty="0">
          <a:solidFill>
            <a:schemeClr val="accent2"/>
          </a:solidFill>
          <a:latin typeface="+mj-lt"/>
          <a:ea typeface="+mn-ea"/>
          <a:cs typeface="+mn-cs"/>
        </a:defRPr>
      </a:lvl5pPr>
      <a:lvl6pPr marL="1080000" indent="-457200" algn="l" defTabSz="914400" rtl="0" eaLnBrk="1" latinLnBrk="0" hangingPunct="1">
        <a:lnSpc>
          <a:spcPct val="120000"/>
        </a:lnSpc>
        <a:spcBef>
          <a:spcPts val="0"/>
        </a:spcBef>
        <a:spcAft>
          <a:spcPts val="1200"/>
        </a:spcAft>
        <a:buFont typeface="Arial" panose="020B0604020202020204" pitchFamily="34" charset="0"/>
        <a:buChar char="•"/>
        <a:defRPr sz="1800" kern="1200">
          <a:solidFill>
            <a:srgbClr val="2A283C"/>
          </a:solidFill>
          <a:latin typeface="+mn-lt"/>
          <a:ea typeface="+mn-ea"/>
          <a:cs typeface="+mn-cs"/>
        </a:defRPr>
      </a:lvl6pPr>
      <a:lvl7pPr marL="1440000" indent="-457200" algn="l" defTabSz="914400" rtl="0" eaLnBrk="1" latinLnBrk="0" hangingPunct="1">
        <a:lnSpc>
          <a:spcPct val="120000"/>
        </a:lnSpc>
        <a:spcBef>
          <a:spcPts val="0"/>
        </a:spcBef>
        <a:spcAft>
          <a:spcPts val="0"/>
        </a:spcAft>
        <a:buFont typeface="Arial" panose="020B0604020202020204" pitchFamily="34" charset="0"/>
        <a:buChar char="•"/>
        <a:defRPr lang="en-CA" sz="2400" b="1" i="0" kern="1200" noProof="0" dirty="0">
          <a:solidFill>
            <a:schemeClr val="accent5"/>
          </a:solidFill>
          <a:latin typeface="+mj-lt"/>
          <a:ea typeface="+mn-ea"/>
          <a:cs typeface="+mn-cs"/>
        </a:defRPr>
      </a:lvl7pPr>
      <a:lvl8pPr marL="1440000" indent="-457200" algn="l" defTabSz="914400" rtl="0" eaLnBrk="1" latinLnBrk="0" hangingPunct="1">
        <a:lnSpc>
          <a:spcPct val="90000"/>
        </a:lnSpc>
        <a:spcBef>
          <a:spcPts val="500"/>
        </a:spcBef>
        <a:buFont typeface="Arial" panose="020B0604020202020204" pitchFamily="34" charset="0"/>
        <a:buChar char="•"/>
        <a:defRPr sz="1800" kern="1200">
          <a:solidFill>
            <a:srgbClr val="2A283C"/>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i="1"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5">
          <p15:clr>
            <a:srgbClr val="F26B43"/>
          </p15:clr>
        </p15:guide>
        <p15:guide id="4" orient="horz" pos="323">
          <p15:clr>
            <a:srgbClr val="F26B43"/>
          </p15:clr>
        </p15:guide>
        <p15:guide id="5" orient="horz" pos="3680">
          <p15:clr>
            <a:srgbClr val="F26B43"/>
          </p15:clr>
        </p15:guide>
        <p15:guide id="7" orient="horz" pos="4065">
          <p15:clr>
            <a:srgbClr val="F26B43"/>
          </p15:clr>
        </p15:guide>
        <p15:guide id="8" orient="horz" pos="828">
          <p15:clr>
            <a:srgbClr val="F26B43"/>
          </p15:clr>
        </p15:guide>
        <p15:guide id="9" pos="3669">
          <p15:clr>
            <a:srgbClr val="F26B43"/>
          </p15:clr>
        </p15:guide>
        <p15:guide id="10" pos="40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163gc.sharepoint.com/:u:/r/sites/PMCOE-CEGP/SitePages/Project-Management-and-Delivery-Operating-Guide.aspx?csf=1&amp;web=1&amp;e=ebGpBo" TargetMode="External"/><Relationship Id="rId7" Type="http://schemas.openxmlformats.org/officeDocument/2006/relationships/hyperlink" Target="https://163gc.sharepoint.com/sites/BenefitsManagementProgramProgrammedegestiondesavantages/SitePages/Benefits-Management-Program.aspx?web=1#what-is-ssc-s-project-governance-framework-(pgo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163gc.sharepoint.com/sites/PMCOE-CEGP/SitePages/Training.aspx" TargetMode="External"/><Relationship Id="rId5" Type="http://schemas.openxmlformats.org/officeDocument/2006/relationships/hyperlink" Target="https://163gc.sharepoint.com/sites/PMCOE-CEGP/SitePages/PMCoE-Knowledge-Base.aspx?csf=1&amp;web=1&amp;e=sq9qba" TargetMode="External"/><Relationship Id="rId4" Type="http://schemas.openxmlformats.org/officeDocument/2006/relationships/hyperlink" Target="https://www.gcpedia.gc.ca/wiki/Project_Management_Centre_of_Excellence_at_Shared_Services_Canada/PGo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notesSlide" Target="../notesSlides/notesSlide12.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5.xml"/><Relationship Id="rId11" Type="http://schemas.openxmlformats.org/officeDocument/2006/relationships/image" Target="../media/image24.svg"/><Relationship Id="rId5" Type="http://schemas.openxmlformats.org/officeDocument/2006/relationships/diagramQuickStyle" Target="../diagrams/quickStyle5.xml"/><Relationship Id="rId10" Type="http://schemas.openxmlformats.org/officeDocument/2006/relationships/image" Target="../media/image23.png"/><Relationship Id="rId4" Type="http://schemas.openxmlformats.org/officeDocument/2006/relationships/diagramLayout" Target="../diagrams/layout5.xml"/><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tbs-sct.gc.ca/pol/doc-eng.aspx?id=32593"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hyperlink" Target="mailto:resultsanddelivery-resultatsetlivraison@ssc-spc.gc.ca"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40F5-BEE6-4848-AA0C-E02510000E98}"/>
              </a:ext>
            </a:extLst>
          </p:cNvPr>
          <p:cNvSpPr>
            <a:spLocks noGrp="1"/>
          </p:cNvSpPr>
          <p:nvPr>
            <p:ph type="ctrTitle"/>
          </p:nvPr>
        </p:nvSpPr>
        <p:spPr>
          <a:xfrm>
            <a:off x="1500592" y="1245775"/>
            <a:ext cx="8171106" cy="993882"/>
          </a:xfrm>
        </p:spPr>
        <p:txBody>
          <a:bodyPr>
            <a:normAutofit/>
          </a:bodyPr>
          <a:lstStyle/>
          <a:p>
            <a:r>
              <a:rPr lang="en-CA"/>
              <a:t>Introduction to Benefits Realization</a:t>
            </a:r>
          </a:p>
        </p:txBody>
      </p:sp>
      <p:sp>
        <p:nvSpPr>
          <p:cNvPr id="3" name="Subtitle 2">
            <a:extLst>
              <a:ext uri="{FF2B5EF4-FFF2-40B4-BE49-F238E27FC236}">
                <a16:creationId xmlns:a16="http://schemas.microsoft.com/office/drawing/2014/main" id="{742884F6-C3E8-4106-BDC1-7E63D14746A7}"/>
              </a:ext>
            </a:extLst>
          </p:cNvPr>
          <p:cNvSpPr>
            <a:spLocks noGrp="1"/>
          </p:cNvSpPr>
          <p:nvPr>
            <p:ph type="subTitle" idx="1"/>
          </p:nvPr>
        </p:nvSpPr>
        <p:spPr>
          <a:xfrm>
            <a:off x="1328788" y="669335"/>
            <a:ext cx="9024227" cy="915580"/>
          </a:xfrm>
        </p:spPr>
        <p:txBody>
          <a:bodyPr/>
          <a:lstStyle/>
          <a:p>
            <a:r>
              <a:rPr lang="en-CA" b="1">
                <a:latin typeface="+mj-lt"/>
              </a:rPr>
              <a:t>Business Architecture Community of Practice</a:t>
            </a:r>
          </a:p>
        </p:txBody>
      </p:sp>
      <p:sp>
        <p:nvSpPr>
          <p:cNvPr id="4" name="Text Placeholder 3">
            <a:extLst>
              <a:ext uri="{FF2B5EF4-FFF2-40B4-BE49-F238E27FC236}">
                <a16:creationId xmlns:a16="http://schemas.microsoft.com/office/drawing/2014/main" id="{67347A3A-9D58-4BD8-A22A-6903E15E81CB}"/>
              </a:ext>
            </a:extLst>
          </p:cNvPr>
          <p:cNvSpPr>
            <a:spLocks noGrp="1"/>
          </p:cNvSpPr>
          <p:nvPr>
            <p:ph type="body" sz="quarter" idx="13"/>
          </p:nvPr>
        </p:nvSpPr>
        <p:spPr>
          <a:xfrm>
            <a:off x="550863" y="2894400"/>
            <a:ext cx="5840972" cy="664588"/>
          </a:xfrm>
        </p:spPr>
        <p:txBody>
          <a:bodyPr>
            <a:noAutofit/>
          </a:bodyPr>
          <a:lstStyle/>
          <a:p>
            <a:r>
              <a:rPr lang="en-CA" sz="1400" b="1"/>
              <a:t>2023/11/20</a:t>
            </a:r>
          </a:p>
          <a:p>
            <a:endParaRPr lang="en-CA" sz="1400" b="1"/>
          </a:p>
          <a:p>
            <a:r>
              <a:rPr lang="en-CA" sz="1400"/>
              <a:t>Don </a:t>
            </a:r>
            <a:r>
              <a:rPr lang="en-CA" sz="1400" err="1"/>
              <a:t>Charboneau</a:t>
            </a:r>
            <a:r>
              <a:rPr lang="en-CA" sz="1400"/>
              <a:t>, Technical Advisor</a:t>
            </a:r>
          </a:p>
          <a:p>
            <a:r>
              <a:rPr lang="en-CA" sz="1400"/>
              <a:t>APCP level 3 graduate</a:t>
            </a:r>
          </a:p>
        </p:txBody>
      </p:sp>
    </p:spTree>
    <p:extLst>
      <p:ext uri="{BB962C8B-B14F-4D97-AF65-F5344CB8AC3E}">
        <p14:creationId xmlns:p14="http://schemas.microsoft.com/office/powerpoint/2010/main" val="301787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8674866" cy="507242"/>
          </a:xfrm>
        </p:spPr>
        <p:txBody>
          <a:bodyPr>
            <a:normAutofit/>
          </a:bodyPr>
          <a:lstStyle/>
          <a:p>
            <a:r>
              <a:rPr lang="en-CA" sz="2800"/>
              <a:t>Support for Implementing Benefits Realization</a:t>
            </a:r>
          </a:p>
        </p:txBody>
      </p:sp>
      <p:sp>
        <p:nvSpPr>
          <p:cNvPr id="20" name="Rectangle 19">
            <a:extLst>
              <a:ext uri="{FF2B5EF4-FFF2-40B4-BE49-F238E27FC236}">
                <a16:creationId xmlns:a16="http://schemas.microsoft.com/office/drawing/2014/main" id="{1B9CE887-AC56-43BF-8329-86E22BF41170}"/>
              </a:ext>
            </a:extLst>
          </p:cNvPr>
          <p:cNvSpPr/>
          <p:nvPr/>
        </p:nvSpPr>
        <p:spPr>
          <a:xfrm>
            <a:off x="585307" y="1893815"/>
            <a:ext cx="11179345" cy="707886"/>
          </a:xfrm>
          <a:prstGeom prst="rect">
            <a:avLst/>
          </a:prstGeom>
        </p:spPr>
        <p:txBody>
          <a:bodyPr wrap="square">
            <a:spAutoFit/>
          </a:bodyPr>
          <a:lstStyle/>
          <a:p>
            <a:pPr>
              <a:defRPr/>
            </a:pPr>
            <a:r>
              <a:rPr lang="en-CA" sz="2000"/>
              <a:t>Benefits Realization, including completion of artefacts and ongoing measurement, is a formal requirement of the Directive on the Management of Projects and Programmes. </a:t>
            </a:r>
          </a:p>
        </p:txBody>
      </p:sp>
      <p:grpSp>
        <p:nvGrpSpPr>
          <p:cNvPr id="24" name="Group 23">
            <a:extLst>
              <a:ext uri="{FF2B5EF4-FFF2-40B4-BE49-F238E27FC236}">
                <a16:creationId xmlns:a16="http://schemas.microsoft.com/office/drawing/2014/main" id="{B53035E9-C85C-4146-A13F-41609160BA16}"/>
              </a:ext>
            </a:extLst>
          </p:cNvPr>
          <p:cNvGrpSpPr/>
          <p:nvPr/>
        </p:nvGrpSpPr>
        <p:grpSpPr>
          <a:xfrm>
            <a:off x="558344" y="1247354"/>
            <a:ext cx="11072377" cy="431730"/>
            <a:chOff x="0" y="25866"/>
            <a:chExt cx="8654504" cy="431730"/>
          </a:xfrm>
        </p:grpSpPr>
        <p:sp>
          <p:nvSpPr>
            <p:cNvPr id="25" name="Rounded Rectangle 19">
              <a:extLst>
                <a:ext uri="{FF2B5EF4-FFF2-40B4-BE49-F238E27FC236}">
                  <a16:creationId xmlns:a16="http://schemas.microsoft.com/office/drawing/2014/main" id="{310A48A4-F6CD-426D-85B3-3A67E7EBF0D2}"/>
                </a:ext>
              </a:extLst>
            </p:cNvPr>
            <p:cNvSpPr/>
            <p:nvPr/>
          </p:nvSpPr>
          <p:spPr>
            <a:xfrm>
              <a:off x="0" y="25866"/>
              <a:ext cx="8654504" cy="431730"/>
            </a:xfrm>
            <a:prstGeom prst="roundRect">
              <a:avLst/>
            </a:prstGeom>
            <a:solidFill>
              <a:srgbClr val="3D3186">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6" name="Rounded Rectangle 4">
              <a:extLst>
                <a:ext uri="{FF2B5EF4-FFF2-40B4-BE49-F238E27FC236}">
                  <a16:creationId xmlns:a16="http://schemas.microsoft.com/office/drawing/2014/main" id="{25EBD99E-89DE-4F37-BE08-479240F4B2FC}"/>
                </a:ext>
              </a:extLst>
            </p:cNvPr>
            <p:cNvSpPr txBox="1"/>
            <p:nvPr/>
          </p:nvSpPr>
          <p:spPr>
            <a:xfrm>
              <a:off x="21075" y="46941"/>
              <a:ext cx="8612354" cy="38958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CA" sz="2000" b="1" i="0" u="none" strike="noStrike" kern="0" cap="none" spc="0" normalizeH="0" baseline="0" noProof="0">
                  <a:ln>
                    <a:noFill/>
                  </a:ln>
                  <a:solidFill>
                    <a:srgbClr val="FFFFFF"/>
                  </a:solidFill>
                  <a:effectLst/>
                  <a:uLnTx/>
                  <a:uFillTx/>
                  <a:latin typeface="+mj-lt"/>
                  <a:ea typeface="+mn-ea"/>
                  <a:cs typeface="+mn-cs"/>
                </a:rPr>
                <a:t>Governance</a:t>
              </a:r>
            </a:p>
          </p:txBody>
        </p:sp>
      </p:grpSp>
      <p:grpSp>
        <p:nvGrpSpPr>
          <p:cNvPr id="3" name="Group 2">
            <a:extLst>
              <a:ext uri="{FF2B5EF4-FFF2-40B4-BE49-F238E27FC236}">
                <a16:creationId xmlns:a16="http://schemas.microsoft.com/office/drawing/2014/main" id="{7DCEC928-BE6B-8A7C-9C66-72307322E4C7}"/>
              </a:ext>
            </a:extLst>
          </p:cNvPr>
          <p:cNvGrpSpPr/>
          <p:nvPr/>
        </p:nvGrpSpPr>
        <p:grpSpPr>
          <a:xfrm>
            <a:off x="558344" y="2757213"/>
            <a:ext cx="11072377" cy="431730"/>
            <a:chOff x="0" y="25866"/>
            <a:chExt cx="8654504" cy="431730"/>
          </a:xfrm>
        </p:grpSpPr>
        <p:sp>
          <p:nvSpPr>
            <p:cNvPr id="4" name="Rounded Rectangle 19">
              <a:extLst>
                <a:ext uri="{FF2B5EF4-FFF2-40B4-BE49-F238E27FC236}">
                  <a16:creationId xmlns:a16="http://schemas.microsoft.com/office/drawing/2014/main" id="{8C90D3BF-B6F7-7AF7-2493-CA8F51EFD41A}"/>
                </a:ext>
              </a:extLst>
            </p:cNvPr>
            <p:cNvSpPr/>
            <p:nvPr/>
          </p:nvSpPr>
          <p:spPr>
            <a:xfrm>
              <a:off x="0" y="25866"/>
              <a:ext cx="8654504" cy="431730"/>
            </a:xfrm>
            <a:prstGeom prst="roundRect">
              <a:avLst/>
            </a:prstGeom>
            <a:solidFill>
              <a:srgbClr val="3D3186">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5" name="Rounded Rectangle 4">
              <a:extLst>
                <a:ext uri="{FF2B5EF4-FFF2-40B4-BE49-F238E27FC236}">
                  <a16:creationId xmlns:a16="http://schemas.microsoft.com/office/drawing/2014/main" id="{04C97D90-24A8-7DB5-41A3-72E2F88EC4A0}"/>
                </a:ext>
              </a:extLst>
            </p:cNvPr>
            <p:cNvSpPr txBox="1"/>
            <p:nvPr/>
          </p:nvSpPr>
          <p:spPr>
            <a:xfrm>
              <a:off x="21075" y="46941"/>
              <a:ext cx="8612354" cy="38958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CA" sz="2000" b="1" i="0" u="none" strike="noStrike" kern="0" cap="none" spc="0" normalizeH="0" baseline="0" noProof="0">
                  <a:ln>
                    <a:noFill/>
                  </a:ln>
                  <a:solidFill>
                    <a:srgbClr val="FFFFFF"/>
                  </a:solidFill>
                  <a:effectLst/>
                  <a:uLnTx/>
                  <a:uFillTx/>
                  <a:latin typeface="+mj-lt"/>
                  <a:ea typeface="+mn-ea"/>
                  <a:cs typeface="+mn-cs"/>
                </a:rPr>
                <a:t>Operational</a:t>
              </a:r>
            </a:p>
          </p:txBody>
        </p:sp>
      </p:grpSp>
      <p:sp>
        <p:nvSpPr>
          <p:cNvPr id="7" name="TextBox 6">
            <a:extLst>
              <a:ext uri="{FF2B5EF4-FFF2-40B4-BE49-F238E27FC236}">
                <a16:creationId xmlns:a16="http://schemas.microsoft.com/office/drawing/2014/main" id="{7168F712-F138-56AC-E1CC-1AF2B8D0982F}"/>
              </a:ext>
            </a:extLst>
          </p:cNvPr>
          <p:cNvSpPr txBox="1"/>
          <p:nvPr/>
        </p:nvSpPr>
        <p:spPr>
          <a:xfrm>
            <a:off x="193249" y="3344455"/>
            <a:ext cx="11571403" cy="2616101"/>
          </a:xfrm>
          <a:prstGeom prst="rect">
            <a:avLst/>
          </a:prstGeom>
          <a:noFill/>
        </p:spPr>
        <p:txBody>
          <a:bodyPr wrap="square">
            <a:spAutoFit/>
          </a:bodyPr>
          <a:lstStyle/>
          <a:p>
            <a:pPr marL="800100" lvl="1" indent="-342900">
              <a:spcBef>
                <a:spcPts val="600"/>
              </a:spcBef>
              <a:spcAft>
                <a:spcPts val="600"/>
              </a:spcAft>
              <a:buFont typeface="Arial" panose="020B0604020202020204" pitchFamily="34" charset="0"/>
              <a:buChar char="•"/>
              <a:defRPr/>
            </a:pPr>
            <a:r>
              <a:rPr lang="en-CA"/>
              <a:t>The Director of the BMP is presently at the </a:t>
            </a:r>
            <a:r>
              <a:rPr lang="en-CA" b="1"/>
              <a:t>Project Management Board (PMB)</a:t>
            </a:r>
            <a:r>
              <a:rPr lang="en-CA"/>
              <a:t> and ensures that benefits are properly articulated at each gate (</a:t>
            </a:r>
            <a:r>
              <a:rPr lang="en-CA" b="1"/>
              <a:t>2-6</a:t>
            </a:r>
            <a:r>
              <a:rPr lang="en-CA"/>
              <a:t>) to secure PMB gate approval.</a:t>
            </a:r>
          </a:p>
          <a:p>
            <a:pPr marL="800100" lvl="1" indent="-342900">
              <a:spcBef>
                <a:spcPts val="600"/>
              </a:spcBef>
              <a:spcAft>
                <a:spcPts val="600"/>
              </a:spcAft>
              <a:buFont typeface="Arial" panose="020B0604020202020204" pitchFamily="34" charset="0"/>
              <a:buChar char="•"/>
              <a:defRPr/>
            </a:pPr>
            <a:r>
              <a:rPr lang="en-CA"/>
              <a:t>The </a:t>
            </a:r>
            <a:r>
              <a:rPr lang="en-CA" b="1"/>
              <a:t>Finance and Investment Management Board (FIIMB) </a:t>
            </a:r>
            <a:r>
              <a:rPr lang="en-CA"/>
              <a:t>is responsible for overseeing the allocation, control and prioritization of SSC's financial resources, including investments. It is responsible for projects (including benefits) for gates </a:t>
            </a:r>
            <a:r>
              <a:rPr lang="en-CA" b="1"/>
              <a:t>0-1</a:t>
            </a:r>
            <a:r>
              <a:rPr lang="en-CA"/>
              <a:t>. It reviews project Benefits for lessons learned post gate-6.</a:t>
            </a:r>
          </a:p>
          <a:p>
            <a:pPr marL="800100" lvl="1" indent="-342900">
              <a:spcBef>
                <a:spcPts val="600"/>
              </a:spcBef>
              <a:spcAft>
                <a:spcPts val="600"/>
              </a:spcAft>
              <a:buFont typeface="Arial" panose="020B0604020202020204" pitchFamily="34" charset="0"/>
              <a:buChar char="•"/>
              <a:defRPr/>
            </a:pPr>
            <a:r>
              <a:rPr lang="en-CA"/>
              <a:t>The </a:t>
            </a:r>
            <a:r>
              <a:rPr lang="en-CA" b="1"/>
              <a:t>Services and Architecture Review Board (SARB)</a:t>
            </a:r>
            <a:r>
              <a:rPr lang="en-CA"/>
              <a:t> interacts with the Benefits Dependency Maps through a review of the Solution Architecture Description (</a:t>
            </a:r>
            <a:r>
              <a:rPr lang="en-CA" err="1"/>
              <a:t>SoAD</a:t>
            </a:r>
            <a:r>
              <a:rPr lang="en-CA"/>
              <a:t>) and Service Architecture Description (SeAD). It is the first engagement point at gate 0 for all new investment proposals.</a:t>
            </a:r>
          </a:p>
        </p:txBody>
      </p:sp>
    </p:spTree>
    <p:extLst>
      <p:ext uri="{BB962C8B-B14F-4D97-AF65-F5344CB8AC3E}">
        <p14:creationId xmlns:p14="http://schemas.microsoft.com/office/powerpoint/2010/main" val="231816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8674866" cy="507242"/>
          </a:xfrm>
        </p:spPr>
        <p:txBody>
          <a:bodyPr>
            <a:normAutofit/>
          </a:bodyPr>
          <a:lstStyle/>
          <a:p>
            <a:r>
              <a:rPr lang="en-CA" sz="2800"/>
              <a:t>Alignment with Project Governance Framework</a:t>
            </a:r>
            <a:endParaRPr lang="en-CA" sz="2800">
              <a:cs typeface="Arial"/>
            </a:endParaRPr>
          </a:p>
        </p:txBody>
      </p:sp>
      <p:sp>
        <p:nvSpPr>
          <p:cNvPr id="20" name="Rectangle 19">
            <a:extLst>
              <a:ext uri="{FF2B5EF4-FFF2-40B4-BE49-F238E27FC236}">
                <a16:creationId xmlns:a16="http://schemas.microsoft.com/office/drawing/2014/main" id="{1B9CE887-AC56-43BF-8329-86E22BF41170}"/>
              </a:ext>
            </a:extLst>
          </p:cNvPr>
          <p:cNvSpPr/>
          <p:nvPr/>
        </p:nvSpPr>
        <p:spPr>
          <a:xfrm>
            <a:off x="585307" y="1893815"/>
            <a:ext cx="11072377" cy="3416320"/>
          </a:xfrm>
          <a:prstGeom prst="rect">
            <a:avLst/>
          </a:prstGeom>
        </p:spPr>
        <p:txBody>
          <a:bodyPr wrap="square">
            <a:spAutoFit/>
          </a:bodyPr>
          <a:lstStyle/>
          <a:p>
            <a:pPr marL="285750" indent="-285750">
              <a:buFont typeface="Arial" panose="020B0604020202020204" pitchFamily="34" charset="0"/>
              <a:buChar char="•"/>
              <a:defRPr/>
            </a:pPr>
            <a:r>
              <a:rPr lang="en-CA"/>
              <a:t>To avoid duplicating governance and to leverage an existing engagement framework, benefits realization activities are fully integrated into the </a:t>
            </a:r>
            <a:r>
              <a:rPr lang="en-CA" b="1"/>
              <a:t>Project Governance Framework</a:t>
            </a:r>
            <a:r>
              <a:rPr lang="en-CA"/>
              <a:t> (</a:t>
            </a:r>
            <a:r>
              <a:rPr lang="en-CA" err="1"/>
              <a:t>PGoF</a:t>
            </a:r>
            <a:r>
              <a:rPr lang="en-CA"/>
              <a:t>).</a:t>
            </a:r>
          </a:p>
          <a:p>
            <a:pPr>
              <a:defRPr/>
            </a:pPr>
            <a:endParaRPr lang="en-CA"/>
          </a:p>
          <a:p>
            <a:pPr marL="285750" indent="-285750">
              <a:buFont typeface="Arial" panose="020B0604020202020204" pitchFamily="34" charset="0"/>
              <a:buChar char="•"/>
              <a:defRPr/>
            </a:pPr>
            <a:r>
              <a:rPr lang="en-CA"/>
              <a:t>Each Project Gate presentation has specific benefits realization requirements which must be reported (outlined on next slide).</a:t>
            </a:r>
          </a:p>
          <a:p>
            <a:pPr>
              <a:defRPr/>
            </a:pPr>
            <a:endParaRPr lang="en-CA"/>
          </a:p>
          <a:p>
            <a:pPr marL="285750" indent="-285750">
              <a:buFont typeface="Arial" panose="020B0604020202020204" pitchFamily="34" charset="0"/>
              <a:buChar char="•"/>
              <a:defRPr/>
            </a:pPr>
            <a:r>
              <a:rPr lang="en-US"/>
              <a:t>Specific instructions regarding benefits are embedded within the </a:t>
            </a:r>
            <a:r>
              <a:rPr lang="en-US">
                <a:hlinkClick r:id="rId3"/>
              </a:rPr>
              <a:t>PM&amp;D Operating Guide </a:t>
            </a:r>
            <a:r>
              <a:rPr lang="en-US"/>
              <a:t>and project artefacts, including: the business case, project charter, and gate presentations. </a:t>
            </a:r>
          </a:p>
          <a:p>
            <a:pPr marL="285750" indent="-285750">
              <a:buFont typeface="Arial" panose="020B0604020202020204" pitchFamily="34" charset="0"/>
              <a:buChar char="•"/>
              <a:defRPr/>
            </a:pPr>
            <a:endParaRPr lang="en-US"/>
          </a:p>
          <a:p>
            <a:pPr marL="285750" indent="-285750">
              <a:buFont typeface="Arial" panose="020B0604020202020204" pitchFamily="34" charset="0"/>
              <a:buChar char="•"/>
              <a:defRPr/>
            </a:pPr>
            <a:r>
              <a:rPr lang="en-US"/>
              <a:t>More information can be found on the </a:t>
            </a:r>
            <a:r>
              <a:rPr lang="en-US" err="1">
                <a:hlinkClick r:id="rId4"/>
              </a:rPr>
              <a:t>PMCoE</a:t>
            </a:r>
            <a:r>
              <a:rPr lang="en-US">
                <a:hlinkClick r:id="rId4"/>
              </a:rPr>
              <a:t> - </a:t>
            </a:r>
            <a:r>
              <a:rPr lang="en-US" err="1">
                <a:hlinkClick r:id="rId4"/>
              </a:rPr>
              <a:t>PGoF</a:t>
            </a:r>
            <a:r>
              <a:rPr lang="en-US">
                <a:hlinkClick r:id="rId4"/>
              </a:rPr>
              <a:t> and Templates </a:t>
            </a:r>
            <a:r>
              <a:rPr lang="en-US" err="1">
                <a:hlinkClick r:id="rId4"/>
              </a:rPr>
              <a:t>GCpedia</a:t>
            </a:r>
            <a:r>
              <a:rPr lang="en-US">
                <a:hlinkClick r:id="rId4"/>
              </a:rPr>
              <a:t> page</a:t>
            </a:r>
            <a:r>
              <a:rPr lang="en-US"/>
              <a:t>, </a:t>
            </a:r>
            <a:r>
              <a:rPr lang="en-US" err="1">
                <a:hlinkClick r:id="rId5"/>
              </a:rPr>
              <a:t>PMCoE</a:t>
            </a:r>
            <a:r>
              <a:rPr lang="en-US">
                <a:hlinkClick r:id="rId5"/>
              </a:rPr>
              <a:t> Standards and Publications page</a:t>
            </a:r>
            <a:r>
              <a:rPr lang="en-US"/>
              <a:t>, </a:t>
            </a:r>
            <a:r>
              <a:rPr lang="en-US" err="1">
                <a:hlinkClick r:id="rId6"/>
              </a:rPr>
              <a:t>PMCoE</a:t>
            </a:r>
            <a:r>
              <a:rPr lang="en-US">
                <a:hlinkClick r:id="rId6"/>
              </a:rPr>
              <a:t> Training and Outreach</a:t>
            </a:r>
            <a:r>
              <a:rPr lang="en-US"/>
              <a:t> and the</a:t>
            </a:r>
            <a:r>
              <a:rPr lang="en-US" b="1"/>
              <a:t> </a:t>
            </a:r>
            <a:r>
              <a:rPr lang="fr-FR">
                <a:hlinkClick r:id="rId7"/>
              </a:rPr>
              <a:t>SSC </a:t>
            </a:r>
            <a:r>
              <a:rPr lang="fr-FR" err="1">
                <a:hlinkClick r:id="rId7"/>
              </a:rPr>
              <a:t>Benefits</a:t>
            </a:r>
            <a:r>
              <a:rPr lang="fr-FR">
                <a:hlinkClick r:id="rId7"/>
              </a:rPr>
              <a:t> Management Program SharePoint site</a:t>
            </a:r>
            <a:r>
              <a:rPr lang="en-US"/>
              <a:t>. </a:t>
            </a:r>
          </a:p>
        </p:txBody>
      </p:sp>
      <p:grpSp>
        <p:nvGrpSpPr>
          <p:cNvPr id="24" name="Group 23">
            <a:extLst>
              <a:ext uri="{FF2B5EF4-FFF2-40B4-BE49-F238E27FC236}">
                <a16:creationId xmlns:a16="http://schemas.microsoft.com/office/drawing/2014/main" id="{B53035E9-C85C-4146-A13F-41609160BA16}"/>
              </a:ext>
            </a:extLst>
          </p:cNvPr>
          <p:cNvGrpSpPr/>
          <p:nvPr/>
        </p:nvGrpSpPr>
        <p:grpSpPr>
          <a:xfrm>
            <a:off x="558344" y="1247354"/>
            <a:ext cx="11072377" cy="431730"/>
            <a:chOff x="0" y="25866"/>
            <a:chExt cx="8654504" cy="431730"/>
          </a:xfrm>
        </p:grpSpPr>
        <p:sp>
          <p:nvSpPr>
            <p:cNvPr id="25" name="Rounded Rectangle 19">
              <a:extLst>
                <a:ext uri="{FF2B5EF4-FFF2-40B4-BE49-F238E27FC236}">
                  <a16:creationId xmlns:a16="http://schemas.microsoft.com/office/drawing/2014/main" id="{310A48A4-F6CD-426D-85B3-3A67E7EBF0D2}"/>
                </a:ext>
              </a:extLst>
            </p:cNvPr>
            <p:cNvSpPr/>
            <p:nvPr/>
          </p:nvSpPr>
          <p:spPr>
            <a:xfrm>
              <a:off x="0" y="25866"/>
              <a:ext cx="8654504" cy="431730"/>
            </a:xfrm>
            <a:prstGeom prst="roundRect">
              <a:avLst/>
            </a:prstGeom>
            <a:solidFill>
              <a:srgbClr val="3D3186">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6" name="Rounded Rectangle 4">
              <a:extLst>
                <a:ext uri="{FF2B5EF4-FFF2-40B4-BE49-F238E27FC236}">
                  <a16:creationId xmlns:a16="http://schemas.microsoft.com/office/drawing/2014/main" id="{25EBD99E-89DE-4F37-BE08-479240F4B2FC}"/>
                </a:ext>
              </a:extLst>
            </p:cNvPr>
            <p:cNvSpPr txBox="1"/>
            <p:nvPr/>
          </p:nvSpPr>
          <p:spPr>
            <a:xfrm>
              <a:off x="21075" y="46941"/>
              <a:ext cx="8612354" cy="38958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lang="en-CA" b="1" kern="0">
                  <a:solidFill>
                    <a:srgbClr val="FFFFFF"/>
                  </a:solidFill>
                  <a:latin typeface="+mj-lt"/>
                </a:rPr>
                <a:t>BMP Implementation</a:t>
              </a:r>
              <a:endParaRPr kumimoji="0" lang="en-CA" sz="1800" b="1" i="0" u="none" strike="noStrike" kern="0" cap="none" spc="0" normalizeH="0" baseline="0" noProof="0">
                <a:ln>
                  <a:noFill/>
                </a:ln>
                <a:solidFill>
                  <a:srgbClr val="FFFFFF"/>
                </a:solidFill>
                <a:effectLst/>
                <a:uLnTx/>
                <a:uFillTx/>
                <a:latin typeface="+mj-lt"/>
                <a:ea typeface="+mn-ea"/>
                <a:cs typeface="+mn-cs"/>
              </a:endParaRPr>
            </a:p>
          </p:txBody>
        </p:sp>
      </p:grpSp>
    </p:spTree>
    <p:extLst>
      <p:ext uri="{BB962C8B-B14F-4D97-AF65-F5344CB8AC3E}">
        <p14:creationId xmlns:p14="http://schemas.microsoft.com/office/powerpoint/2010/main" val="15940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8674866" cy="507242"/>
          </a:xfrm>
        </p:spPr>
        <p:txBody>
          <a:bodyPr>
            <a:normAutofit/>
          </a:bodyPr>
          <a:lstStyle/>
          <a:p>
            <a:r>
              <a:rPr lang="en-CA" sz="2800"/>
              <a:t>Alignment with </a:t>
            </a:r>
            <a:r>
              <a:rPr lang="en-CA" sz="2800" err="1"/>
              <a:t>PGoF</a:t>
            </a:r>
            <a:r>
              <a:rPr lang="en-CA" sz="2800"/>
              <a:t>, Artefacts and TB Subs</a:t>
            </a:r>
          </a:p>
        </p:txBody>
      </p:sp>
      <p:sp>
        <p:nvSpPr>
          <p:cNvPr id="55" name="Freeform 2">
            <a:extLst>
              <a:ext uri="{FF2B5EF4-FFF2-40B4-BE49-F238E27FC236}">
                <a16:creationId xmlns:a16="http://schemas.microsoft.com/office/drawing/2014/main" id="{575F08BE-E546-4ABC-B1D6-3D439EF6D7CB}"/>
              </a:ext>
            </a:extLst>
          </p:cNvPr>
          <p:cNvSpPr/>
          <p:nvPr/>
        </p:nvSpPr>
        <p:spPr>
          <a:xfrm>
            <a:off x="0" y="1108274"/>
            <a:ext cx="12191999" cy="557157"/>
          </a:xfrm>
          <a:custGeom>
            <a:avLst/>
            <a:gdLst>
              <a:gd name="connsiteX0" fmla="*/ 0 w 9144000"/>
              <a:gd name="connsiteY0" fmla="*/ 0 h 557157"/>
              <a:gd name="connsiteX1" fmla="*/ 9144000 w 9144000"/>
              <a:gd name="connsiteY1" fmla="*/ 0 h 557157"/>
              <a:gd name="connsiteX2" fmla="*/ 9144000 w 9144000"/>
              <a:gd name="connsiteY2" fmla="*/ 557157 h 557157"/>
              <a:gd name="connsiteX3" fmla="*/ 0 w 9144000"/>
              <a:gd name="connsiteY3" fmla="*/ 557157 h 557157"/>
              <a:gd name="connsiteX4" fmla="*/ 0 w 9144000"/>
              <a:gd name="connsiteY4" fmla="*/ 0 h 55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57157">
                <a:moveTo>
                  <a:pt x="0" y="0"/>
                </a:moveTo>
                <a:lnTo>
                  <a:pt x="9144000" y="0"/>
                </a:lnTo>
                <a:lnTo>
                  <a:pt x="9144000" y="557157"/>
                </a:lnTo>
                <a:lnTo>
                  <a:pt x="0" y="557157"/>
                </a:lnTo>
                <a:lnTo>
                  <a:pt x="0" y="0"/>
                </a:lnTo>
                <a:close/>
              </a:path>
            </a:pathLst>
          </a:custGeom>
          <a:solidFill>
            <a:srgbClr val="3D3358"/>
          </a:solidFill>
          <a:ln>
            <a:noFill/>
          </a:ln>
          <a:effectLst/>
        </p:spPr>
        <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kumimoji="0" lang="en-CA" sz="2000" b="0" i="0" u="none" strike="noStrike" kern="0" cap="none" spc="0" normalizeH="0" baseline="0" noProof="0">
                <a:ln>
                  <a:noFill/>
                </a:ln>
                <a:solidFill>
                  <a:srgbClr val="FFFFFF">
                    <a:hueOff val="0"/>
                    <a:satOff val="0"/>
                    <a:lumOff val="0"/>
                    <a:alphaOff val="0"/>
                  </a:srgbClr>
                </a:solidFill>
                <a:effectLst/>
                <a:uLnTx/>
                <a:uFillTx/>
                <a:latin typeface="+mj-lt"/>
                <a:ea typeface="+mn-ea"/>
                <a:cs typeface="Arial" panose="020B0604020202020204" pitchFamily="34" charset="0"/>
              </a:rPr>
              <a:t>PGoF 5.0: Benefits Artefacts and Activities</a:t>
            </a:r>
            <a:endParaRPr kumimoji="0" lang="en-CA" sz="1800" b="0" i="0" u="none" strike="noStrike" kern="0" cap="none" spc="0" normalizeH="0" baseline="0" noProof="0">
              <a:ln>
                <a:noFill/>
              </a:ln>
              <a:solidFill>
                <a:srgbClr val="FFFFFF">
                  <a:hueOff val="0"/>
                  <a:satOff val="0"/>
                  <a:lumOff val="0"/>
                  <a:alphaOff val="0"/>
                </a:srgbClr>
              </a:solidFill>
              <a:effectLst/>
              <a:uLnTx/>
              <a:uFillTx/>
              <a:latin typeface="+mj-lt"/>
              <a:ea typeface="+mn-ea"/>
              <a:cs typeface="Arial" panose="020B0604020202020204" pitchFamily="34" charset="0"/>
            </a:endParaRPr>
          </a:p>
        </p:txBody>
      </p:sp>
      <p:sp>
        <p:nvSpPr>
          <p:cNvPr id="56" name="Freeform 3">
            <a:extLst>
              <a:ext uri="{FF2B5EF4-FFF2-40B4-BE49-F238E27FC236}">
                <a16:creationId xmlns:a16="http://schemas.microsoft.com/office/drawing/2014/main" id="{75434EE9-DFD5-40E3-8A79-F25D5C09C40B}"/>
              </a:ext>
            </a:extLst>
          </p:cNvPr>
          <p:cNvSpPr/>
          <p:nvPr/>
        </p:nvSpPr>
        <p:spPr>
          <a:xfrm>
            <a:off x="0" y="1656467"/>
            <a:ext cx="1740537" cy="5201005"/>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0"/>
              <a:satOff val="0"/>
              <a:lumOff val="0"/>
              <a:alphaOff val="0"/>
            </a:srgbClr>
          </a:solidFill>
          <a:ln w="12700" cap="flat" cmpd="sng" algn="ctr">
            <a:solidFill>
              <a:srgbClr val="33333C"/>
            </a:solidFill>
            <a:prstDash val="solid"/>
            <a:miter lim="800000"/>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Dependency Map </a:t>
            </a:r>
          </a:p>
        </p:txBody>
      </p:sp>
      <p:sp>
        <p:nvSpPr>
          <p:cNvPr id="57" name="Freeform 4">
            <a:extLst>
              <a:ext uri="{FF2B5EF4-FFF2-40B4-BE49-F238E27FC236}">
                <a16:creationId xmlns:a16="http://schemas.microsoft.com/office/drawing/2014/main" id="{F7BD3104-D397-4477-BB3B-C180CA56814A}"/>
              </a:ext>
            </a:extLst>
          </p:cNvPr>
          <p:cNvSpPr/>
          <p:nvPr/>
        </p:nvSpPr>
        <p:spPr>
          <a:xfrm>
            <a:off x="1686649" y="1665431"/>
            <a:ext cx="1767122" cy="5192057"/>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287367"/>
              <a:satOff val="808"/>
              <a:lumOff val="-555"/>
              <a:alphaOff val="0"/>
            </a:srgbClr>
          </a:solidFill>
          <a:ln w="12700" cap="flat" cmpd="sng" algn="ctr">
            <a:solidFill>
              <a:srgbClr val="33333C"/>
            </a:solidFill>
            <a:prstDash val="solid"/>
            <a:miter lim="800000"/>
          </a:ln>
          <a:effectLst/>
        </p:spPr>
        <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Dependency Map (updated)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7785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Register </a:t>
            </a:r>
          </a:p>
        </p:txBody>
      </p:sp>
      <p:sp>
        <p:nvSpPr>
          <p:cNvPr id="58" name="Freeform 7">
            <a:extLst>
              <a:ext uri="{FF2B5EF4-FFF2-40B4-BE49-F238E27FC236}">
                <a16:creationId xmlns:a16="http://schemas.microsoft.com/office/drawing/2014/main" id="{E3BF8A66-88C5-4876-9AA6-F99714E670C2}"/>
              </a:ext>
            </a:extLst>
          </p:cNvPr>
          <p:cNvSpPr/>
          <p:nvPr/>
        </p:nvSpPr>
        <p:spPr>
          <a:xfrm>
            <a:off x="3432579" y="1647503"/>
            <a:ext cx="1767122" cy="5209969"/>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574734"/>
              <a:satOff val="1616"/>
              <a:lumOff val="-1111"/>
              <a:alphaOff val="0"/>
            </a:srgbClr>
          </a:solidFill>
          <a:ln w="12700" cap="flat" cmpd="sng" algn="ctr">
            <a:solidFill>
              <a:srgbClr val="33333C"/>
            </a:solidFill>
            <a:prstDash val="solid"/>
            <a:miter lim="800000"/>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Dependency Map (updated)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Register</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Realization Plan</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59" name="Freeform 8">
            <a:extLst>
              <a:ext uri="{FF2B5EF4-FFF2-40B4-BE49-F238E27FC236}">
                <a16:creationId xmlns:a16="http://schemas.microsoft.com/office/drawing/2014/main" id="{4358045E-E6DC-45D6-BEA4-38332C30239E}"/>
              </a:ext>
            </a:extLst>
          </p:cNvPr>
          <p:cNvSpPr/>
          <p:nvPr/>
        </p:nvSpPr>
        <p:spPr>
          <a:xfrm>
            <a:off x="5180937" y="1653996"/>
            <a:ext cx="1767122" cy="5203859"/>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862101"/>
              <a:satOff val="2424"/>
              <a:lumOff val="-1666"/>
              <a:alphaOff val="0"/>
            </a:srgbClr>
          </a:solidFill>
          <a:ln w="12700" cap="flat" cmpd="sng" algn="ctr">
            <a:solidFill>
              <a:srgbClr val="33333C"/>
            </a:solidFill>
            <a:prstDash val="solid"/>
            <a:miter lim="800000"/>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Dependency Map (updated)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Register (updated)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Health Assessment</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Realization Plan (updated)</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60" name="Freeform 9">
            <a:extLst>
              <a:ext uri="{FF2B5EF4-FFF2-40B4-BE49-F238E27FC236}">
                <a16:creationId xmlns:a16="http://schemas.microsoft.com/office/drawing/2014/main" id="{DC5E3EA4-A246-458B-B10C-C153378BBE4D}"/>
              </a:ext>
            </a:extLst>
          </p:cNvPr>
          <p:cNvSpPr/>
          <p:nvPr/>
        </p:nvSpPr>
        <p:spPr>
          <a:xfrm>
            <a:off x="6905517" y="1656467"/>
            <a:ext cx="1767121" cy="5201533"/>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1149468"/>
              <a:satOff val="3233"/>
              <a:lumOff val="-2222"/>
              <a:alphaOff val="0"/>
            </a:srgbClr>
          </a:solidFill>
          <a:ln w="12700" cap="flat" cmpd="sng" algn="ctr">
            <a:solidFill>
              <a:srgbClr val="33333C"/>
            </a:solidFill>
            <a:prstDash val="solid"/>
            <a:miter lim="800000"/>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Dashboard</a:t>
            </a:r>
          </a:p>
          <a:p>
            <a:pPr marL="0" marR="0" lvl="0" indent="0" algn="ctr" defTabSz="533400" eaLnBrk="1" fontAlgn="auto" latinLnBrk="0" hangingPunct="1">
              <a:lnSpc>
                <a:spcPct val="90000"/>
              </a:lnSpc>
              <a:spcBef>
                <a:spcPct val="0"/>
              </a:spcBef>
              <a:spcAft>
                <a:spcPct val="35000"/>
              </a:spcAft>
              <a:buClrTx/>
              <a:buSzTx/>
              <a:buFontTx/>
              <a:buNone/>
              <a:tabLst/>
              <a:defRPr/>
            </a:pPr>
            <a:endParaRPr lang="en-CA" sz="1300" kern="0">
              <a:solidFill>
                <a:srgbClr val="FFFFFF"/>
              </a:solidFill>
              <a:latin typeface="+mj-lt"/>
              <a:cs typeface="Arial" panose="020B0604020202020204" pitchFamily="34" charset="0"/>
            </a:endParaRPr>
          </a:p>
          <a:p>
            <a:pPr algn="ctr" defTabSz="533400">
              <a:lnSpc>
                <a:spcPct val="90000"/>
              </a:lnSpc>
              <a:spcBef>
                <a:spcPct val="0"/>
              </a:spcBef>
              <a:spcAft>
                <a:spcPct val="35000"/>
              </a:spcAft>
              <a:defRPr/>
            </a:pPr>
            <a:r>
              <a:rPr lang="en-CA" sz="1300" kern="0">
                <a:solidFill>
                  <a:srgbClr val="FFFFFF"/>
                </a:solidFill>
                <a:cs typeface="Arial" panose="020B0604020202020204" pitchFamily="34" charset="0"/>
              </a:rPr>
              <a:t>Benefits Register (updated)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Health Assessment (updated)</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Realization Plan (updated)</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61" name="Freeform 10">
            <a:extLst>
              <a:ext uri="{FF2B5EF4-FFF2-40B4-BE49-F238E27FC236}">
                <a16:creationId xmlns:a16="http://schemas.microsoft.com/office/drawing/2014/main" id="{BCE05AFD-624B-408A-8BD0-2E9BD12C7C31}"/>
              </a:ext>
            </a:extLst>
          </p:cNvPr>
          <p:cNvSpPr/>
          <p:nvPr/>
        </p:nvSpPr>
        <p:spPr>
          <a:xfrm>
            <a:off x="8653875" y="1641762"/>
            <a:ext cx="1763632" cy="5217697"/>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1436835"/>
              <a:satOff val="4041"/>
              <a:lumOff val="-2777"/>
              <a:alphaOff val="0"/>
            </a:srgbClr>
          </a:solidFill>
          <a:ln w="12700" cap="flat" cmpd="sng" algn="ctr">
            <a:solidFill>
              <a:srgbClr val="33333C"/>
            </a:solidFill>
            <a:prstDash val="solid"/>
            <a:miter lim="800000"/>
          </a:ln>
          <a:effectLst/>
        </p:spPr>
        <p:txBody>
          <a:bodyPr spcFirstLastPara="0" vert="horz" wrap="square" lIns="45720" tIns="45720" rIns="45720" bIns="4572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Dashboard (updated)</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algn="ctr" defTabSz="533400">
              <a:lnSpc>
                <a:spcPct val="90000"/>
              </a:lnSpc>
              <a:spcBef>
                <a:spcPct val="0"/>
              </a:spcBef>
              <a:spcAft>
                <a:spcPct val="35000"/>
              </a:spcAft>
              <a:defRPr/>
            </a:pPr>
            <a:r>
              <a:rPr lang="en-CA" sz="1300" kern="0">
                <a:solidFill>
                  <a:srgbClr val="FFFFFF"/>
                </a:solidFill>
                <a:cs typeface="Arial" panose="020B0604020202020204" pitchFamily="34" charset="0"/>
              </a:rPr>
              <a:t>Benefits Register (updated)</a:t>
            </a:r>
            <a:b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b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 </a:t>
            </a: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Health Assessment (updated)</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r>
              <a:rPr kumimoji="0" lang="en-CA"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Benefits Realization Plan (updated)</a:t>
            </a: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CA"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62" name="Freeform 11">
            <a:extLst>
              <a:ext uri="{FF2B5EF4-FFF2-40B4-BE49-F238E27FC236}">
                <a16:creationId xmlns:a16="http://schemas.microsoft.com/office/drawing/2014/main" id="{B9ECB14B-D1A8-4717-A37D-92BF43E82261}"/>
              </a:ext>
            </a:extLst>
          </p:cNvPr>
          <p:cNvSpPr/>
          <p:nvPr/>
        </p:nvSpPr>
        <p:spPr>
          <a:xfrm>
            <a:off x="10402233" y="1638539"/>
            <a:ext cx="1789766" cy="5226842"/>
          </a:xfrm>
          <a:custGeom>
            <a:avLst/>
            <a:gdLst>
              <a:gd name="connsiteX0" fmla="*/ 0 w 1305966"/>
              <a:gd name="connsiteY0" fmla="*/ 0 h 4428009"/>
              <a:gd name="connsiteX1" fmla="*/ 1305966 w 1305966"/>
              <a:gd name="connsiteY1" fmla="*/ 0 h 4428009"/>
              <a:gd name="connsiteX2" fmla="*/ 1305966 w 1305966"/>
              <a:gd name="connsiteY2" fmla="*/ 4428009 h 4428009"/>
              <a:gd name="connsiteX3" fmla="*/ 0 w 1305966"/>
              <a:gd name="connsiteY3" fmla="*/ 4428009 h 4428009"/>
              <a:gd name="connsiteX4" fmla="*/ 0 w 1305966"/>
              <a:gd name="connsiteY4" fmla="*/ 0 h 442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966" h="4428009">
                <a:moveTo>
                  <a:pt x="0" y="0"/>
                </a:moveTo>
                <a:lnTo>
                  <a:pt x="1305966" y="0"/>
                </a:lnTo>
                <a:lnTo>
                  <a:pt x="1305966" y="4428009"/>
                </a:lnTo>
                <a:lnTo>
                  <a:pt x="0" y="4428009"/>
                </a:lnTo>
                <a:lnTo>
                  <a:pt x="0" y="0"/>
                </a:lnTo>
                <a:close/>
              </a:path>
            </a:pathLst>
          </a:custGeom>
          <a:solidFill>
            <a:srgbClr val="6733BB">
              <a:hueOff val="1724202"/>
              <a:satOff val="4849"/>
              <a:lumOff val="-3333"/>
              <a:alphaOff val="0"/>
            </a:srgbClr>
          </a:solidFill>
          <a:ln w="12700" cap="flat" cmpd="sng" algn="ctr">
            <a:solidFill>
              <a:srgbClr val="33333C"/>
            </a:solidFill>
            <a:prstDash val="solid"/>
            <a:miter lim="800000"/>
          </a:ln>
          <a:effectLst/>
        </p:spPr>
        <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FFFFFF"/>
                </a:solidFill>
                <a:effectLst/>
                <a:uLnTx/>
                <a:uFillTx/>
                <a:latin typeface="+mj-lt"/>
                <a:ea typeface="+mn-ea"/>
                <a:cs typeface="Arial" panose="020B0604020202020204" pitchFamily="34" charset="0"/>
              </a:rPr>
              <a:t>Transition Benefits Realization Plan to service line</a:t>
            </a:r>
            <a:br>
              <a:rPr kumimoji="0" lang="en-US" sz="1300" b="1" i="0" u="none" strike="noStrike" kern="0" cap="none" spc="0" normalizeH="0" baseline="0" noProof="0">
                <a:ln>
                  <a:noFill/>
                </a:ln>
                <a:solidFill>
                  <a:srgbClr val="FFFFFF"/>
                </a:solidFill>
                <a:effectLst/>
                <a:uLnTx/>
                <a:uFillTx/>
                <a:latin typeface="+mj-lt"/>
                <a:ea typeface="+mn-ea"/>
                <a:cs typeface="Arial" panose="020B0604020202020204" pitchFamily="34" charset="0"/>
              </a:rPr>
            </a:br>
            <a:endParaRPr kumimoji="0" lang="en-CA" sz="1300" b="1" i="0" u="none" strike="noStrike" kern="0" cap="none" spc="0" normalizeH="0" baseline="0" noProof="0">
              <a:ln>
                <a:noFill/>
              </a:ln>
              <a:solidFill>
                <a:srgbClr val="FFFFFF"/>
              </a:solidFill>
              <a:effectLst/>
              <a:uLnTx/>
              <a:uFillTx/>
              <a:latin typeface="+mj-lt"/>
              <a:ea typeface="+mn-ea"/>
              <a:cs typeface="Arial" panose="020B0604020202020204" pitchFamily="34" charset="0"/>
            </a:endParaRPr>
          </a:p>
          <a:p>
            <a:pPr marL="171450" marR="0" lvl="0" indent="-17145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000" b="1" i="0" u="none" strike="noStrike" kern="0" cap="none" spc="0" normalizeH="0" baseline="0" noProof="0">
              <a:ln>
                <a:noFill/>
              </a:ln>
              <a:solidFill>
                <a:srgbClr val="FFFFFF"/>
              </a:solidFill>
              <a:effectLst/>
              <a:uLnTx/>
              <a:uFillTx/>
              <a:latin typeface="+mj-lt"/>
              <a:ea typeface="+mn-ea"/>
              <a:cs typeface="Arial" panose="020B0604020202020204" pitchFamily="34" charset="0"/>
            </a:endParaRPr>
          </a:p>
        </p:txBody>
      </p:sp>
      <p:sp>
        <p:nvSpPr>
          <p:cNvPr id="63" name="ZoneTexte 4">
            <a:extLst>
              <a:ext uri="{FF2B5EF4-FFF2-40B4-BE49-F238E27FC236}">
                <a16:creationId xmlns:a16="http://schemas.microsoft.com/office/drawing/2014/main" id="{966AFC37-4838-4B96-A4B2-2D400C04403C}"/>
              </a:ext>
            </a:extLst>
          </p:cNvPr>
          <p:cNvSpPr txBox="1"/>
          <p:nvPr/>
        </p:nvSpPr>
        <p:spPr>
          <a:xfrm>
            <a:off x="213389" y="2070151"/>
            <a:ext cx="1268316" cy="523220"/>
          </a:xfrm>
          <a:prstGeom prst="rect">
            <a:avLst/>
          </a:prstGeom>
          <a:noFill/>
        </p:spPr>
        <p:txBody>
          <a:bodyPr wrap="square" rtlCol="0">
            <a:spAutoFit/>
          </a:bodyPr>
          <a:lstStyle/>
          <a:p>
            <a:pPr algn="ctr"/>
            <a:r>
              <a:rPr lang="en-CA" sz="1400">
                <a:solidFill>
                  <a:srgbClr val="FFFFFF"/>
                </a:solidFill>
                <a:cs typeface="Arial" panose="020B0604020202020204" pitchFamily="34" charset="0"/>
              </a:rPr>
              <a:t>Strategic Assessment</a:t>
            </a:r>
          </a:p>
        </p:txBody>
      </p:sp>
      <p:sp>
        <p:nvSpPr>
          <p:cNvPr id="64" name="ZoneTexte 5">
            <a:extLst>
              <a:ext uri="{FF2B5EF4-FFF2-40B4-BE49-F238E27FC236}">
                <a16:creationId xmlns:a16="http://schemas.microsoft.com/office/drawing/2014/main" id="{4414510B-6E99-409F-ADF9-ED4691974CCD}"/>
              </a:ext>
            </a:extLst>
          </p:cNvPr>
          <p:cNvSpPr txBox="1"/>
          <p:nvPr/>
        </p:nvSpPr>
        <p:spPr>
          <a:xfrm>
            <a:off x="1833046" y="2066880"/>
            <a:ext cx="1498321" cy="523220"/>
          </a:xfrm>
          <a:prstGeom prst="rect">
            <a:avLst/>
          </a:prstGeom>
          <a:noFill/>
        </p:spPr>
        <p:txBody>
          <a:bodyPr wrap="square" rtlCol="0">
            <a:spAutoFit/>
          </a:bodyPr>
          <a:lstStyle/>
          <a:p>
            <a:pPr algn="ctr"/>
            <a:r>
              <a:rPr lang="en-CA" sz="1400">
                <a:solidFill>
                  <a:srgbClr val="FFFFFF"/>
                </a:solidFill>
                <a:cs typeface="Arial" panose="020B0604020202020204" pitchFamily="34" charset="0"/>
              </a:rPr>
              <a:t>Business Justification</a:t>
            </a:r>
          </a:p>
        </p:txBody>
      </p:sp>
      <p:sp>
        <p:nvSpPr>
          <p:cNvPr id="65" name="ZoneTexte 4">
            <a:extLst>
              <a:ext uri="{FF2B5EF4-FFF2-40B4-BE49-F238E27FC236}">
                <a16:creationId xmlns:a16="http://schemas.microsoft.com/office/drawing/2014/main" id="{9EE9A70B-859F-4E95-8213-F69527914955}"/>
              </a:ext>
            </a:extLst>
          </p:cNvPr>
          <p:cNvSpPr txBox="1"/>
          <p:nvPr/>
        </p:nvSpPr>
        <p:spPr>
          <a:xfrm>
            <a:off x="3678990" y="2040108"/>
            <a:ext cx="1268316" cy="523220"/>
          </a:xfrm>
          <a:prstGeom prst="rect">
            <a:avLst/>
          </a:prstGeom>
          <a:noFill/>
        </p:spPr>
        <p:txBody>
          <a:bodyPr wrap="square" rtlCol="0">
            <a:spAutoFit/>
          </a:bodyPr>
          <a:lstStyle/>
          <a:p>
            <a:pPr algn="ctr"/>
            <a:r>
              <a:rPr lang="en-CA" sz="1400">
                <a:solidFill>
                  <a:srgbClr val="FFFFFF"/>
                </a:solidFill>
                <a:cs typeface="Arial" panose="020B0604020202020204" pitchFamily="34" charset="0"/>
              </a:rPr>
              <a:t>Delivery Strategy</a:t>
            </a:r>
          </a:p>
        </p:txBody>
      </p:sp>
      <p:sp>
        <p:nvSpPr>
          <p:cNvPr id="66" name="ZoneTexte 4">
            <a:extLst>
              <a:ext uri="{FF2B5EF4-FFF2-40B4-BE49-F238E27FC236}">
                <a16:creationId xmlns:a16="http://schemas.microsoft.com/office/drawing/2014/main" id="{398BA2EF-2B92-4DA8-A887-337A84223A34}"/>
              </a:ext>
            </a:extLst>
          </p:cNvPr>
          <p:cNvSpPr txBox="1"/>
          <p:nvPr/>
        </p:nvSpPr>
        <p:spPr>
          <a:xfrm>
            <a:off x="5377097" y="2063657"/>
            <a:ext cx="1268316" cy="523220"/>
          </a:xfrm>
          <a:prstGeom prst="rect">
            <a:avLst/>
          </a:prstGeom>
          <a:noFill/>
        </p:spPr>
        <p:txBody>
          <a:bodyPr wrap="square" rtlCol="0">
            <a:spAutoFit/>
          </a:bodyPr>
          <a:lstStyle/>
          <a:p>
            <a:pPr algn="ctr"/>
            <a:r>
              <a:rPr lang="en-CA" sz="1400">
                <a:solidFill>
                  <a:srgbClr val="FFFFFF"/>
                </a:solidFill>
                <a:cs typeface="Arial" panose="020B0604020202020204" pitchFamily="34" charset="0"/>
              </a:rPr>
              <a:t>Detailed Planning</a:t>
            </a:r>
          </a:p>
        </p:txBody>
      </p:sp>
      <p:sp>
        <p:nvSpPr>
          <p:cNvPr id="67" name="ZoneTexte 4">
            <a:extLst>
              <a:ext uri="{FF2B5EF4-FFF2-40B4-BE49-F238E27FC236}">
                <a16:creationId xmlns:a16="http://schemas.microsoft.com/office/drawing/2014/main" id="{FFBC6CE2-F113-460B-BB1B-C5A387D5E98E}"/>
              </a:ext>
            </a:extLst>
          </p:cNvPr>
          <p:cNvSpPr txBox="1"/>
          <p:nvPr/>
        </p:nvSpPr>
        <p:spPr>
          <a:xfrm>
            <a:off x="6917413" y="2067806"/>
            <a:ext cx="1743328" cy="523220"/>
          </a:xfrm>
          <a:prstGeom prst="rect">
            <a:avLst/>
          </a:prstGeom>
          <a:noFill/>
        </p:spPr>
        <p:txBody>
          <a:bodyPr wrap="square" rtlCol="0">
            <a:spAutoFit/>
          </a:bodyPr>
          <a:lstStyle/>
          <a:p>
            <a:pPr algn="ctr"/>
            <a:r>
              <a:rPr lang="en-CA" sz="1400">
                <a:solidFill>
                  <a:srgbClr val="FFFFFF"/>
                </a:solidFill>
                <a:cs typeface="Arial" panose="020B0604020202020204" pitchFamily="34" charset="0"/>
              </a:rPr>
              <a:t>Operational Readiness</a:t>
            </a:r>
          </a:p>
        </p:txBody>
      </p:sp>
      <p:sp>
        <p:nvSpPr>
          <p:cNvPr id="68" name="ZoneTexte 4">
            <a:extLst>
              <a:ext uri="{FF2B5EF4-FFF2-40B4-BE49-F238E27FC236}">
                <a16:creationId xmlns:a16="http://schemas.microsoft.com/office/drawing/2014/main" id="{693B6A07-9AD9-4764-8CB4-AED9E1E971A7}"/>
              </a:ext>
            </a:extLst>
          </p:cNvPr>
          <p:cNvSpPr txBox="1"/>
          <p:nvPr/>
        </p:nvSpPr>
        <p:spPr>
          <a:xfrm>
            <a:off x="8659510" y="2072011"/>
            <a:ext cx="1718944" cy="307777"/>
          </a:xfrm>
          <a:prstGeom prst="rect">
            <a:avLst/>
          </a:prstGeom>
          <a:noFill/>
        </p:spPr>
        <p:txBody>
          <a:bodyPr wrap="square" rtlCol="0">
            <a:spAutoFit/>
          </a:bodyPr>
          <a:lstStyle/>
          <a:p>
            <a:pPr algn="ctr"/>
            <a:r>
              <a:rPr lang="en-CA" sz="1400">
                <a:solidFill>
                  <a:srgbClr val="FFFFFF"/>
                </a:solidFill>
                <a:cs typeface="Arial" panose="020B0604020202020204" pitchFamily="34" charset="0"/>
              </a:rPr>
              <a:t>Deployment</a:t>
            </a:r>
          </a:p>
        </p:txBody>
      </p:sp>
      <p:sp>
        <p:nvSpPr>
          <p:cNvPr id="69" name="ZoneTexte 4">
            <a:extLst>
              <a:ext uri="{FF2B5EF4-FFF2-40B4-BE49-F238E27FC236}">
                <a16:creationId xmlns:a16="http://schemas.microsoft.com/office/drawing/2014/main" id="{6C9004C5-5D71-41C0-85FF-91E4D175DAAB}"/>
              </a:ext>
            </a:extLst>
          </p:cNvPr>
          <p:cNvSpPr txBox="1"/>
          <p:nvPr/>
        </p:nvSpPr>
        <p:spPr>
          <a:xfrm>
            <a:off x="10440008" y="2063657"/>
            <a:ext cx="1655035" cy="307777"/>
          </a:xfrm>
          <a:prstGeom prst="rect">
            <a:avLst/>
          </a:prstGeom>
          <a:noFill/>
        </p:spPr>
        <p:txBody>
          <a:bodyPr wrap="square" rtlCol="0">
            <a:spAutoFit/>
          </a:bodyPr>
          <a:lstStyle/>
          <a:p>
            <a:pPr algn="ctr"/>
            <a:r>
              <a:rPr lang="en-CA" sz="1400">
                <a:solidFill>
                  <a:srgbClr val="FFFFFF"/>
                </a:solidFill>
                <a:cs typeface="Arial" panose="020B0604020202020204" pitchFamily="34" charset="0"/>
              </a:rPr>
              <a:t>Closeout</a:t>
            </a:r>
          </a:p>
        </p:txBody>
      </p:sp>
      <p:sp>
        <p:nvSpPr>
          <p:cNvPr id="70" name="Rectangle 69">
            <a:extLst>
              <a:ext uri="{FF2B5EF4-FFF2-40B4-BE49-F238E27FC236}">
                <a16:creationId xmlns:a16="http://schemas.microsoft.com/office/drawing/2014/main" id="{12716C44-F054-459B-A428-5885BF664789}"/>
              </a:ext>
            </a:extLst>
          </p:cNvPr>
          <p:cNvSpPr/>
          <p:nvPr/>
        </p:nvSpPr>
        <p:spPr>
          <a:xfrm>
            <a:off x="255296" y="1711627"/>
            <a:ext cx="1184503" cy="300415"/>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0</a:t>
            </a:r>
          </a:p>
        </p:txBody>
      </p:sp>
      <p:sp>
        <p:nvSpPr>
          <p:cNvPr id="71" name="Rectangle 70">
            <a:extLst>
              <a:ext uri="{FF2B5EF4-FFF2-40B4-BE49-F238E27FC236}">
                <a16:creationId xmlns:a16="http://schemas.microsoft.com/office/drawing/2014/main" id="{99EA59B3-2521-41C5-A358-7AA29A51F195}"/>
              </a:ext>
            </a:extLst>
          </p:cNvPr>
          <p:cNvSpPr/>
          <p:nvPr/>
        </p:nvSpPr>
        <p:spPr>
          <a:xfrm>
            <a:off x="1981683" y="1707135"/>
            <a:ext cx="1184503" cy="300415"/>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1</a:t>
            </a:r>
          </a:p>
        </p:txBody>
      </p:sp>
      <p:sp>
        <p:nvSpPr>
          <p:cNvPr id="72" name="Rectangle 71">
            <a:extLst>
              <a:ext uri="{FF2B5EF4-FFF2-40B4-BE49-F238E27FC236}">
                <a16:creationId xmlns:a16="http://schemas.microsoft.com/office/drawing/2014/main" id="{42D3468A-B696-48B4-91E0-7BADE7D74F47}"/>
              </a:ext>
            </a:extLst>
          </p:cNvPr>
          <p:cNvSpPr/>
          <p:nvPr/>
        </p:nvSpPr>
        <p:spPr>
          <a:xfrm>
            <a:off x="3724384" y="1707134"/>
            <a:ext cx="1184503" cy="300415"/>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2</a:t>
            </a:r>
          </a:p>
        </p:txBody>
      </p:sp>
      <p:sp>
        <p:nvSpPr>
          <p:cNvPr id="73" name="Rectangle 72">
            <a:extLst>
              <a:ext uri="{FF2B5EF4-FFF2-40B4-BE49-F238E27FC236}">
                <a16:creationId xmlns:a16="http://schemas.microsoft.com/office/drawing/2014/main" id="{8BB61B1B-B2A5-46F7-A6E5-3AC87C14BEC1}"/>
              </a:ext>
            </a:extLst>
          </p:cNvPr>
          <p:cNvSpPr/>
          <p:nvPr/>
        </p:nvSpPr>
        <p:spPr>
          <a:xfrm>
            <a:off x="5459224" y="1728437"/>
            <a:ext cx="1184503" cy="300415"/>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3</a:t>
            </a:r>
          </a:p>
        </p:txBody>
      </p:sp>
      <p:sp>
        <p:nvSpPr>
          <p:cNvPr id="74" name="Rectangle 73">
            <a:extLst>
              <a:ext uri="{FF2B5EF4-FFF2-40B4-BE49-F238E27FC236}">
                <a16:creationId xmlns:a16="http://schemas.microsoft.com/office/drawing/2014/main" id="{90A5AB7E-6C12-4AAC-9C6F-2E9E8A8F7E31}"/>
              </a:ext>
            </a:extLst>
          </p:cNvPr>
          <p:cNvSpPr/>
          <p:nvPr/>
        </p:nvSpPr>
        <p:spPr>
          <a:xfrm>
            <a:off x="7003939" y="1730230"/>
            <a:ext cx="1548724" cy="336649"/>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4</a:t>
            </a:r>
          </a:p>
        </p:txBody>
      </p:sp>
      <p:sp>
        <p:nvSpPr>
          <p:cNvPr id="75" name="Rectangle 74">
            <a:extLst>
              <a:ext uri="{FF2B5EF4-FFF2-40B4-BE49-F238E27FC236}">
                <a16:creationId xmlns:a16="http://schemas.microsoft.com/office/drawing/2014/main" id="{32A30E82-6B83-401D-AA91-523F749CEF44}"/>
              </a:ext>
            </a:extLst>
          </p:cNvPr>
          <p:cNvSpPr/>
          <p:nvPr/>
        </p:nvSpPr>
        <p:spPr>
          <a:xfrm>
            <a:off x="8767826" y="1717694"/>
            <a:ext cx="1545666" cy="336999"/>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5</a:t>
            </a:r>
          </a:p>
        </p:txBody>
      </p:sp>
      <p:sp>
        <p:nvSpPr>
          <p:cNvPr id="76" name="Rectangle 75">
            <a:extLst>
              <a:ext uri="{FF2B5EF4-FFF2-40B4-BE49-F238E27FC236}">
                <a16:creationId xmlns:a16="http://schemas.microsoft.com/office/drawing/2014/main" id="{9C7DA550-93D4-4B50-906E-11B7DC7E45C0}"/>
              </a:ext>
            </a:extLst>
          </p:cNvPr>
          <p:cNvSpPr/>
          <p:nvPr/>
        </p:nvSpPr>
        <p:spPr>
          <a:xfrm>
            <a:off x="10490227" y="1715777"/>
            <a:ext cx="1545665" cy="337195"/>
          </a:xfrm>
          <a:prstGeom prst="rect">
            <a:avLst/>
          </a:prstGeom>
          <a:solidFill>
            <a:srgbClr val="3D3358"/>
          </a:solidFill>
          <a:ln w="6350" cap="flat" cmpd="sng" algn="ctr">
            <a:solidFill>
              <a:srgbClr val="33333C"/>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Arial" panose="020B0604020202020204" pitchFamily="34" charset="0"/>
              </a:rPr>
              <a:t>Gate 6</a:t>
            </a:r>
          </a:p>
        </p:txBody>
      </p:sp>
    </p:spTree>
    <p:extLst>
      <p:ext uri="{BB962C8B-B14F-4D97-AF65-F5344CB8AC3E}">
        <p14:creationId xmlns:p14="http://schemas.microsoft.com/office/powerpoint/2010/main" val="351448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fade">
                                      <p:cBhvr>
                                        <p:cTn id="21" dur="500"/>
                                        <p:tgtEl>
                                          <p:spTgt spid="6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500"/>
                                        <p:tgtEl>
                                          <p:spTgt spid="7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500"/>
                                        <p:tgtEl>
                                          <p:spTgt spid="7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500"/>
                                        <p:tgtEl>
                                          <p:spTgt spid="6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p:bldP spid="64" grpId="0"/>
      <p:bldP spid="65" grpId="0"/>
      <p:bldP spid="66" grpId="0"/>
      <p:bldP spid="67" grpId="0"/>
      <p:bldP spid="68" grpId="0"/>
      <p:bldP spid="69" grpId="0"/>
      <p:bldP spid="70" grpId="0" animBg="1"/>
      <p:bldP spid="71" grpId="0" animBg="1"/>
      <p:bldP spid="72" grpId="0" animBg="1"/>
      <p:bldP spid="73" grpId="0" animBg="1"/>
      <p:bldP spid="74" grpId="0" animBg="1"/>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8674866" cy="507242"/>
          </a:xfrm>
        </p:spPr>
        <p:txBody>
          <a:bodyPr>
            <a:normAutofit/>
          </a:bodyPr>
          <a:lstStyle/>
          <a:p>
            <a:r>
              <a:rPr lang="en-CA" sz="2800"/>
              <a:t>Benefits Realization Artefacts</a:t>
            </a:r>
          </a:p>
        </p:txBody>
      </p:sp>
      <p:sp>
        <p:nvSpPr>
          <p:cNvPr id="7" name="Rectangle 6">
            <a:extLst>
              <a:ext uri="{FF2B5EF4-FFF2-40B4-BE49-F238E27FC236}">
                <a16:creationId xmlns:a16="http://schemas.microsoft.com/office/drawing/2014/main" id="{46D3C05C-6446-4ED8-8F5C-F88CD2A1628E}"/>
              </a:ext>
            </a:extLst>
          </p:cNvPr>
          <p:cNvSpPr/>
          <p:nvPr>
            <p:custDataLst>
              <p:tags r:id="rId1"/>
            </p:custDataLst>
          </p:nvPr>
        </p:nvSpPr>
        <p:spPr>
          <a:xfrm>
            <a:off x="588160" y="1332063"/>
            <a:ext cx="8751932" cy="369332"/>
          </a:xfrm>
          <a:prstGeom prst="rect">
            <a:avLst/>
          </a:prstGeom>
        </p:spPr>
        <p:txBody>
          <a:bodyPr wrap="square">
            <a:spAutoFit/>
          </a:bodyPr>
          <a:lstStyle/>
          <a:p>
            <a:pPr marL="285750" indent="-285750">
              <a:buFont typeface="Arial" panose="020B0604020202020204" pitchFamily="34" charset="0"/>
              <a:buChar char="•"/>
              <a:defRPr/>
            </a:pPr>
            <a:r>
              <a:rPr lang="en-CA"/>
              <a:t>There are specific benefits artefacts and requirements that must be completed.</a:t>
            </a:r>
          </a:p>
        </p:txBody>
      </p:sp>
      <p:sp>
        <p:nvSpPr>
          <p:cNvPr id="8" name="Rectangle 7">
            <a:extLst>
              <a:ext uri="{FF2B5EF4-FFF2-40B4-BE49-F238E27FC236}">
                <a16:creationId xmlns:a16="http://schemas.microsoft.com/office/drawing/2014/main" id="{940713F2-9A9D-4DFD-AEF3-7C7301662878}"/>
              </a:ext>
            </a:extLst>
          </p:cNvPr>
          <p:cNvSpPr/>
          <p:nvPr>
            <p:custDataLst>
              <p:tags r:id="rId2"/>
            </p:custDataLst>
          </p:nvPr>
        </p:nvSpPr>
        <p:spPr>
          <a:xfrm>
            <a:off x="3187724" y="1914071"/>
            <a:ext cx="1704586" cy="417886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4066102F-679B-4B8B-8E99-7331C41C6E98}"/>
              </a:ext>
            </a:extLst>
          </p:cNvPr>
          <p:cNvSpPr/>
          <p:nvPr>
            <p:custDataLst>
              <p:tags r:id="rId3"/>
            </p:custDataLst>
          </p:nvPr>
        </p:nvSpPr>
        <p:spPr>
          <a:xfrm>
            <a:off x="3408193" y="2111033"/>
            <a:ext cx="1246601" cy="1384277"/>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Content Placeholder 2">
            <a:extLst>
              <a:ext uri="{FF2B5EF4-FFF2-40B4-BE49-F238E27FC236}">
                <a16:creationId xmlns:a16="http://schemas.microsoft.com/office/drawing/2014/main" id="{C9EE9EAA-71BC-4529-9E5D-FF6F8BEF45B4}"/>
              </a:ext>
            </a:extLst>
          </p:cNvPr>
          <p:cNvSpPr txBox="1">
            <a:spLocks/>
          </p:cNvSpPr>
          <p:nvPr>
            <p:custDataLst>
              <p:tags r:id="rId4"/>
            </p:custDataLst>
          </p:nvPr>
        </p:nvSpPr>
        <p:spPr>
          <a:xfrm>
            <a:off x="3194543" y="3727827"/>
            <a:ext cx="1713109" cy="44456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t>Benefits </a:t>
            </a:r>
          </a:p>
          <a:p>
            <a:pPr algn="ctr"/>
            <a:r>
              <a:rPr lang="en-US" sz="1400" b="1"/>
              <a:t>Register</a:t>
            </a:r>
          </a:p>
        </p:txBody>
      </p:sp>
      <p:sp>
        <p:nvSpPr>
          <p:cNvPr id="11" name="Content Placeholder 2">
            <a:extLst>
              <a:ext uri="{FF2B5EF4-FFF2-40B4-BE49-F238E27FC236}">
                <a16:creationId xmlns:a16="http://schemas.microsoft.com/office/drawing/2014/main" id="{12CA44CF-E03A-447C-9255-2D518B650288}"/>
              </a:ext>
            </a:extLst>
          </p:cNvPr>
          <p:cNvSpPr txBox="1">
            <a:spLocks/>
          </p:cNvSpPr>
          <p:nvPr>
            <p:custDataLst>
              <p:tags r:id="rId5"/>
            </p:custDataLst>
          </p:nvPr>
        </p:nvSpPr>
        <p:spPr>
          <a:xfrm>
            <a:off x="3165317" y="4493694"/>
            <a:ext cx="1789815" cy="1595707"/>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t>Contains all performance indicator information for each benefit</a:t>
            </a:r>
          </a:p>
          <a:p>
            <a:pPr algn="ctr"/>
            <a:endParaRPr lang="en-CA" sz="1100"/>
          </a:p>
          <a:p>
            <a:pPr algn="ctr"/>
            <a:r>
              <a:rPr lang="en-CA" sz="1100" b="1"/>
              <a:t>The working doc that contains all relevant benefits and their supporting data – i.e., performance indicators</a:t>
            </a:r>
          </a:p>
        </p:txBody>
      </p:sp>
      <p:sp>
        <p:nvSpPr>
          <p:cNvPr id="12" name="Freeform 43" descr="List Icon">
            <a:extLst>
              <a:ext uri="{FF2B5EF4-FFF2-40B4-BE49-F238E27FC236}">
                <a16:creationId xmlns:a16="http://schemas.microsoft.com/office/drawing/2014/main" id="{194C9358-31C3-439C-BE00-E728FBE103D5}"/>
              </a:ext>
            </a:extLst>
          </p:cNvPr>
          <p:cNvSpPr>
            <a:spLocks noEditPoints="1"/>
          </p:cNvSpPr>
          <p:nvPr>
            <p:custDataLst>
              <p:tags r:id="rId6"/>
            </p:custDataLst>
          </p:nvPr>
        </p:nvSpPr>
        <p:spPr bwMode="auto">
          <a:xfrm>
            <a:off x="3746749" y="2492299"/>
            <a:ext cx="540998" cy="667809"/>
          </a:xfrm>
          <a:custGeom>
            <a:avLst/>
            <a:gdLst>
              <a:gd name="T0" fmla="*/ 654 w 718"/>
              <a:gd name="T1" fmla="*/ 0 h 564"/>
              <a:gd name="T2" fmla="*/ 19 w 718"/>
              <a:gd name="T3" fmla="*/ 19 h 564"/>
              <a:gd name="T4" fmla="*/ 0 w 718"/>
              <a:gd name="T5" fmla="*/ 500 h 564"/>
              <a:gd name="T6" fmla="*/ 64 w 718"/>
              <a:gd name="T7" fmla="*/ 564 h 564"/>
              <a:gd name="T8" fmla="*/ 699 w 718"/>
              <a:gd name="T9" fmla="*/ 545 h 564"/>
              <a:gd name="T10" fmla="*/ 718 w 718"/>
              <a:gd name="T11" fmla="*/ 64 h 564"/>
              <a:gd name="T12" fmla="*/ 663 w 718"/>
              <a:gd name="T13" fmla="*/ 509 h 564"/>
              <a:gd name="T14" fmla="*/ 64 w 718"/>
              <a:gd name="T15" fmla="*/ 513 h 564"/>
              <a:gd name="T16" fmla="*/ 51 w 718"/>
              <a:gd name="T17" fmla="*/ 500 h 564"/>
              <a:gd name="T18" fmla="*/ 55 w 718"/>
              <a:gd name="T19" fmla="*/ 158 h 564"/>
              <a:gd name="T20" fmla="*/ 654 w 718"/>
              <a:gd name="T21" fmla="*/ 154 h 564"/>
              <a:gd name="T22" fmla="*/ 666 w 718"/>
              <a:gd name="T23" fmla="*/ 167 h 564"/>
              <a:gd name="T24" fmla="*/ 663 w 718"/>
              <a:gd name="T25" fmla="*/ 509 h 564"/>
              <a:gd name="T26" fmla="*/ 602 w 718"/>
              <a:gd name="T27" fmla="*/ 205 h 564"/>
              <a:gd name="T28" fmla="*/ 209 w 718"/>
              <a:gd name="T29" fmla="*/ 209 h 564"/>
              <a:gd name="T30" fmla="*/ 205 w 718"/>
              <a:gd name="T31" fmla="*/ 244 h 564"/>
              <a:gd name="T32" fmla="*/ 218 w 718"/>
              <a:gd name="T33" fmla="*/ 256 h 564"/>
              <a:gd name="T34" fmla="*/ 611 w 718"/>
              <a:gd name="T35" fmla="*/ 253 h 564"/>
              <a:gd name="T36" fmla="*/ 615 w 718"/>
              <a:gd name="T37" fmla="*/ 218 h 564"/>
              <a:gd name="T38" fmla="*/ 611 w 718"/>
              <a:gd name="T39" fmla="*/ 312 h 564"/>
              <a:gd name="T40" fmla="*/ 218 w 718"/>
              <a:gd name="T41" fmla="*/ 308 h 564"/>
              <a:gd name="T42" fmla="*/ 205 w 718"/>
              <a:gd name="T43" fmla="*/ 321 h 564"/>
              <a:gd name="T44" fmla="*/ 209 w 718"/>
              <a:gd name="T45" fmla="*/ 355 h 564"/>
              <a:gd name="T46" fmla="*/ 602 w 718"/>
              <a:gd name="T47" fmla="*/ 359 h 564"/>
              <a:gd name="T48" fmla="*/ 615 w 718"/>
              <a:gd name="T49" fmla="*/ 346 h 564"/>
              <a:gd name="T50" fmla="*/ 611 w 718"/>
              <a:gd name="T51" fmla="*/ 312 h 564"/>
              <a:gd name="T52" fmla="*/ 602 w 718"/>
              <a:gd name="T53" fmla="*/ 410 h 564"/>
              <a:gd name="T54" fmla="*/ 209 w 718"/>
              <a:gd name="T55" fmla="*/ 414 h 564"/>
              <a:gd name="T56" fmla="*/ 205 w 718"/>
              <a:gd name="T57" fmla="*/ 449 h 564"/>
              <a:gd name="T58" fmla="*/ 218 w 718"/>
              <a:gd name="T59" fmla="*/ 462 h 564"/>
              <a:gd name="T60" fmla="*/ 611 w 718"/>
              <a:gd name="T61" fmla="*/ 458 h 564"/>
              <a:gd name="T62" fmla="*/ 615 w 718"/>
              <a:gd name="T63" fmla="*/ 423 h 564"/>
              <a:gd name="T64" fmla="*/ 150 w 718"/>
              <a:gd name="T65" fmla="*/ 209 h 564"/>
              <a:gd name="T66" fmla="*/ 115 w 718"/>
              <a:gd name="T67" fmla="*/ 205 h 564"/>
              <a:gd name="T68" fmla="*/ 102 w 718"/>
              <a:gd name="T69" fmla="*/ 218 h 564"/>
              <a:gd name="T70" fmla="*/ 106 w 718"/>
              <a:gd name="T71" fmla="*/ 253 h 564"/>
              <a:gd name="T72" fmla="*/ 141 w 718"/>
              <a:gd name="T73" fmla="*/ 256 h 564"/>
              <a:gd name="T74" fmla="*/ 154 w 718"/>
              <a:gd name="T75" fmla="*/ 244 h 564"/>
              <a:gd name="T76" fmla="*/ 150 w 718"/>
              <a:gd name="T77" fmla="*/ 209 h 564"/>
              <a:gd name="T78" fmla="*/ 141 w 718"/>
              <a:gd name="T79" fmla="*/ 308 h 564"/>
              <a:gd name="T80" fmla="*/ 106 w 718"/>
              <a:gd name="T81" fmla="*/ 312 h 564"/>
              <a:gd name="T82" fmla="*/ 102 w 718"/>
              <a:gd name="T83" fmla="*/ 346 h 564"/>
              <a:gd name="T84" fmla="*/ 115 w 718"/>
              <a:gd name="T85" fmla="*/ 359 h 564"/>
              <a:gd name="T86" fmla="*/ 150 w 718"/>
              <a:gd name="T87" fmla="*/ 355 h 564"/>
              <a:gd name="T88" fmla="*/ 154 w 718"/>
              <a:gd name="T89" fmla="*/ 321 h 564"/>
              <a:gd name="T90" fmla="*/ 150 w 718"/>
              <a:gd name="T91" fmla="*/ 414 h 564"/>
              <a:gd name="T92" fmla="*/ 115 w 718"/>
              <a:gd name="T93" fmla="*/ 410 h 564"/>
              <a:gd name="T94" fmla="*/ 102 w 718"/>
              <a:gd name="T95" fmla="*/ 423 h 564"/>
              <a:gd name="T96" fmla="*/ 106 w 718"/>
              <a:gd name="T97" fmla="*/ 458 h 564"/>
              <a:gd name="T98" fmla="*/ 141 w 718"/>
              <a:gd name="T99" fmla="*/ 462 h 564"/>
              <a:gd name="T100" fmla="*/ 154 w 718"/>
              <a:gd name="T101" fmla="*/ 449 h 564"/>
              <a:gd name="T102" fmla="*/ 150 w 718"/>
              <a:gd name="T103" fmla="*/ 41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64">
                <a:moveTo>
                  <a:pt x="699" y="19"/>
                </a:moveTo>
                <a:cubicBezTo>
                  <a:pt x="686" y="6"/>
                  <a:pt x="671" y="0"/>
                  <a:pt x="654" y="0"/>
                </a:cubicBezTo>
                <a:cubicBezTo>
                  <a:pt x="64" y="0"/>
                  <a:pt x="64" y="0"/>
                  <a:pt x="64" y="0"/>
                </a:cubicBezTo>
                <a:cubicBezTo>
                  <a:pt x="46" y="0"/>
                  <a:pt x="31" y="6"/>
                  <a:pt x="19" y="19"/>
                </a:cubicBezTo>
                <a:cubicBezTo>
                  <a:pt x="6" y="31"/>
                  <a:pt x="0" y="46"/>
                  <a:pt x="0" y="64"/>
                </a:cubicBezTo>
                <a:cubicBezTo>
                  <a:pt x="0" y="500"/>
                  <a:pt x="0" y="500"/>
                  <a:pt x="0" y="500"/>
                </a:cubicBezTo>
                <a:cubicBezTo>
                  <a:pt x="0" y="518"/>
                  <a:pt x="6" y="533"/>
                  <a:pt x="19" y="545"/>
                </a:cubicBezTo>
                <a:cubicBezTo>
                  <a:pt x="31" y="558"/>
                  <a:pt x="46" y="564"/>
                  <a:pt x="64" y="564"/>
                </a:cubicBezTo>
                <a:cubicBezTo>
                  <a:pt x="654" y="564"/>
                  <a:pt x="654" y="564"/>
                  <a:pt x="654" y="564"/>
                </a:cubicBezTo>
                <a:cubicBezTo>
                  <a:pt x="671" y="564"/>
                  <a:pt x="686" y="558"/>
                  <a:pt x="699" y="545"/>
                </a:cubicBezTo>
                <a:cubicBezTo>
                  <a:pt x="712" y="533"/>
                  <a:pt x="718" y="518"/>
                  <a:pt x="718" y="500"/>
                </a:cubicBezTo>
                <a:cubicBezTo>
                  <a:pt x="718" y="64"/>
                  <a:pt x="718" y="64"/>
                  <a:pt x="718" y="64"/>
                </a:cubicBezTo>
                <a:cubicBezTo>
                  <a:pt x="718" y="46"/>
                  <a:pt x="712" y="31"/>
                  <a:pt x="699" y="19"/>
                </a:cubicBezTo>
                <a:close/>
                <a:moveTo>
                  <a:pt x="663" y="509"/>
                </a:moveTo>
                <a:cubicBezTo>
                  <a:pt x="654" y="513"/>
                  <a:pt x="654" y="513"/>
                  <a:pt x="654" y="513"/>
                </a:cubicBezTo>
                <a:cubicBezTo>
                  <a:pt x="64" y="513"/>
                  <a:pt x="64" y="513"/>
                  <a:pt x="64" y="513"/>
                </a:cubicBezTo>
                <a:cubicBezTo>
                  <a:pt x="55" y="509"/>
                  <a:pt x="55" y="509"/>
                  <a:pt x="55" y="509"/>
                </a:cubicBezTo>
                <a:cubicBezTo>
                  <a:pt x="51" y="500"/>
                  <a:pt x="51" y="500"/>
                  <a:pt x="51" y="500"/>
                </a:cubicBezTo>
                <a:cubicBezTo>
                  <a:pt x="51" y="167"/>
                  <a:pt x="51" y="167"/>
                  <a:pt x="51" y="167"/>
                </a:cubicBezTo>
                <a:cubicBezTo>
                  <a:pt x="55" y="158"/>
                  <a:pt x="55" y="158"/>
                  <a:pt x="55" y="158"/>
                </a:cubicBezTo>
                <a:cubicBezTo>
                  <a:pt x="64" y="154"/>
                  <a:pt x="64" y="154"/>
                  <a:pt x="64" y="154"/>
                </a:cubicBezTo>
                <a:cubicBezTo>
                  <a:pt x="654" y="154"/>
                  <a:pt x="654" y="154"/>
                  <a:pt x="654" y="154"/>
                </a:cubicBezTo>
                <a:cubicBezTo>
                  <a:pt x="663" y="158"/>
                  <a:pt x="663" y="158"/>
                  <a:pt x="663" y="158"/>
                </a:cubicBezTo>
                <a:cubicBezTo>
                  <a:pt x="666" y="167"/>
                  <a:pt x="666" y="167"/>
                  <a:pt x="666" y="167"/>
                </a:cubicBezTo>
                <a:cubicBezTo>
                  <a:pt x="666" y="500"/>
                  <a:pt x="666" y="500"/>
                  <a:pt x="666" y="500"/>
                </a:cubicBezTo>
                <a:lnTo>
                  <a:pt x="663" y="509"/>
                </a:lnTo>
                <a:close/>
                <a:moveTo>
                  <a:pt x="611" y="209"/>
                </a:moveTo>
                <a:cubicBezTo>
                  <a:pt x="602" y="205"/>
                  <a:pt x="602" y="205"/>
                  <a:pt x="602" y="205"/>
                </a:cubicBezTo>
                <a:cubicBezTo>
                  <a:pt x="218" y="205"/>
                  <a:pt x="218" y="205"/>
                  <a:pt x="218" y="205"/>
                </a:cubicBezTo>
                <a:cubicBezTo>
                  <a:pt x="209" y="209"/>
                  <a:pt x="209" y="209"/>
                  <a:pt x="209" y="209"/>
                </a:cubicBezTo>
                <a:cubicBezTo>
                  <a:pt x="205" y="218"/>
                  <a:pt x="205" y="218"/>
                  <a:pt x="205" y="218"/>
                </a:cubicBezTo>
                <a:cubicBezTo>
                  <a:pt x="205" y="244"/>
                  <a:pt x="205" y="244"/>
                  <a:pt x="205" y="244"/>
                </a:cubicBezTo>
                <a:cubicBezTo>
                  <a:pt x="209" y="253"/>
                  <a:pt x="209" y="253"/>
                  <a:pt x="209" y="253"/>
                </a:cubicBezTo>
                <a:cubicBezTo>
                  <a:pt x="218" y="256"/>
                  <a:pt x="218" y="256"/>
                  <a:pt x="218" y="256"/>
                </a:cubicBezTo>
                <a:cubicBezTo>
                  <a:pt x="602" y="256"/>
                  <a:pt x="602" y="256"/>
                  <a:pt x="602" y="256"/>
                </a:cubicBezTo>
                <a:cubicBezTo>
                  <a:pt x="611" y="253"/>
                  <a:pt x="611" y="253"/>
                  <a:pt x="611" y="253"/>
                </a:cubicBezTo>
                <a:cubicBezTo>
                  <a:pt x="615" y="244"/>
                  <a:pt x="615" y="244"/>
                  <a:pt x="615" y="244"/>
                </a:cubicBezTo>
                <a:cubicBezTo>
                  <a:pt x="615" y="218"/>
                  <a:pt x="615" y="218"/>
                  <a:pt x="615" y="218"/>
                </a:cubicBezTo>
                <a:lnTo>
                  <a:pt x="611" y="209"/>
                </a:lnTo>
                <a:close/>
                <a:moveTo>
                  <a:pt x="611" y="312"/>
                </a:moveTo>
                <a:cubicBezTo>
                  <a:pt x="602" y="308"/>
                  <a:pt x="602" y="308"/>
                  <a:pt x="602" y="308"/>
                </a:cubicBezTo>
                <a:cubicBezTo>
                  <a:pt x="218" y="308"/>
                  <a:pt x="218" y="308"/>
                  <a:pt x="218" y="308"/>
                </a:cubicBezTo>
                <a:cubicBezTo>
                  <a:pt x="209" y="312"/>
                  <a:pt x="209" y="312"/>
                  <a:pt x="209" y="312"/>
                </a:cubicBezTo>
                <a:cubicBezTo>
                  <a:pt x="205" y="321"/>
                  <a:pt x="205" y="321"/>
                  <a:pt x="205" y="321"/>
                </a:cubicBezTo>
                <a:cubicBezTo>
                  <a:pt x="205" y="346"/>
                  <a:pt x="205" y="346"/>
                  <a:pt x="205" y="346"/>
                </a:cubicBezTo>
                <a:cubicBezTo>
                  <a:pt x="209" y="355"/>
                  <a:pt x="209" y="355"/>
                  <a:pt x="209" y="355"/>
                </a:cubicBezTo>
                <a:cubicBezTo>
                  <a:pt x="218" y="359"/>
                  <a:pt x="218" y="359"/>
                  <a:pt x="218" y="359"/>
                </a:cubicBezTo>
                <a:cubicBezTo>
                  <a:pt x="602" y="359"/>
                  <a:pt x="602" y="359"/>
                  <a:pt x="602" y="359"/>
                </a:cubicBezTo>
                <a:cubicBezTo>
                  <a:pt x="611" y="355"/>
                  <a:pt x="611" y="355"/>
                  <a:pt x="611" y="355"/>
                </a:cubicBezTo>
                <a:cubicBezTo>
                  <a:pt x="615" y="346"/>
                  <a:pt x="615" y="346"/>
                  <a:pt x="615" y="346"/>
                </a:cubicBezTo>
                <a:cubicBezTo>
                  <a:pt x="615" y="321"/>
                  <a:pt x="615" y="321"/>
                  <a:pt x="615" y="321"/>
                </a:cubicBezTo>
                <a:lnTo>
                  <a:pt x="611" y="312"/>
                </a:lnTo>
                <a:close/>
                <a:moveTo>
                  <a:pt x="611" y="414"/>
                </a:moveTo>
                <a:cubicBezTo>
                  <a:pt x="602" y="410"/>
                  <a:pt x="602" y="410"/>
                  <a:pt x="602" y="410"/>
                </a:cubicBezTo>
                <a:cubicBezTo>
                  <a:pt x="218" y="410"/>
                  <a:pt x="218" y="410"/>
                  <a:pt x="218" y="410"/>
                </a:cubicBezTo>
                <a:cubicBezTo>
                  <a:pt x="209" y="414"/>
                  <a:pt x="209" y="414"/>
                  <a:pt x="209" y="414"/>
                </a:cubicBezTo>
                <a:cubicBezTo>
                  <a:pt x="205" y="423"/>
                  <a:pt x="205" y="423"/>
                  <a:pt x="205" y="423"/>
                </a:cubicBezTo>
                <a:cubicBezTo>
                  <a:pt x="205" y="449"/>
                  <a:pt x="205" y="449"/>
                  <a:pt x="205" y="449"/>
                </a:cubicBezTo>
                <a:cubicBezTo>
                  <a:pt x="209" y="458"/>
                  <a:pt x="209" y="458"/>
                  <a:pt x="209" y="458"/>
                </a:cubicBezTo>
                <a:cubicBezTo>
                  <a:pt x="218" y="462"/>
                  <a:pt x="218" y="462"/>
                  <a:pt x="218" y="462"/>
                </a:cubicBezTo>
                <a:cubicBezTo>
                  <a:pt x="602" y="462"/>
                  <a:pt x="602" y="462"/>
                  <a:pt x="602" y="462"/>
                </a:cubicBezTo>
                <a:cubicBezTo>
                  <a:pt x="611" y="458"/>
                  <a:pt x="611" y="458"/>
                  <a:pt x="611" y="458"/>
                </a:cubicBezTo>
                <a:cubicBezTo>
                  <a:pt x="615" y="449"/>
                  <a:pt x="615" y="449"/>
                  <a:pt x="615" y="449"/>
                </a:cubicBezTo>
                <a:cubicBezTo>
                  <a:pt x="615" y="423"/>
                  <a:pt x="615" y="423"/>
                  <a:pt x="615" y="423"/>
                </a:cubicBezTo>
                <a:lnTo>
                  <a:pt x="611" y="414"/>
                </a:lnTo>
                <a:close/>
                <a:moveTo>
                  <a:pt x="150" y="209"/>
                </a:moveTo>
                <a:cubicBezTo>
                  <a:pt x="141" y="205"/>
                  <a:pt x="141" y="205"/>
                  <a:pt x="141" y="205"/>
                </a:cubicBezTo>
                <a:cubicBezTo>
                  <a:pt x="115" y="205"/>
                  <a:pt x="115" y="205"/>
                  <a:pt x="115" y="205"/>
                </a:cubicBezTo>
                <a:cubicBezTo>
                  <a:pt x="106" y="209"/>
                  <a:pt x="106" y="209"/>
                  <a:pt x="106" y="209"/>
                </a:cubicBezTo>
                <a:cubicBezTo>
                  <a:pt x="102" y="218"/>
                  <a:pt x="102" y="218"/>
                  <a:pt x="102" y="218"/>
                </a:cubicBezTo>
                <a:cubicBezTo>
                  <a:pt x="102" y="244"/>
                  <a:pt x="102" y="244"/>
                  <a:pt x="102" y="244"/>
                </a:cubicBezTo>
                <a:cubicBezTo>
                  <a:pt x="106" y="253"/>
                  <a:pt x="106" y="253"/>
                  <a:pt x="106" y="253"/>
                </a:cubicBezTo>
                <a:cubicBezTo>
                  <a:pt x="115" y="256"/>
                  <a:pt x="115" y="256"/>
                  <a:pt x="115" y="256"/>
                </a:cubicBezTo>
                <a:cubicBezTo>
                  <a:pt x="141" y="256"/>
                  <a:pt x="141" y="256"/>
                  <a:pt x="141" y="256"/>
                </a:cubicBezTo>
                <a:cubicBezTo>
                  <a:pt x="150" y="253"/>
                  <a:pt x="150" y="253"/>
                  <a:pt x="150" y="253"/>
                </a:cubicBezTo>
                <a:cubicBezTo>
                  <a:pt x="154" y="244"/>
                  <a:pt x="154" y="244"/>
                  <a:pt x="154" y="244"/>
                </a:cubicBezTo>
                <a:cubicBezTo>
                  <a:pt x="154" y="218"/>
                  <a:pt x="154" y="218"/>
                  <a:pt x="154" y="218"/>
                </a:cubicBezTo>
                <a:lnTo>
                  <a:pt x="150" y="209"/>
                </a:lnTo>
                <a:close/>
                <a:moveTo>
                  <a:pt x="150" y="312"/>
                </a:moveTo>
                <a:cubicBezTo>
                  <a:pt x="141" y="308"/>
                  <a:pt x="141" y="308"/>
                  <a:pt x="141" y="308"/>
                </a:cubicBezTo>
                <a:cubicBezTo>
                  <a:pt x="115" y="308"/>
                  <a:pt x="115" y="308"/>
                  <a:pt x="115" y="308"/>
                </a:cubicBezTo>
                <a:cubicBezTo>
                  <a:pt x="106" y="312"/>
                  <a:pt x="106" y="312"/>
                  <a:pt x="106" y="312"/>
                </a:cubicBezTo>
                <a:cubicBezTo>
                  <a:pt x="102" y="321"/>
                  <a:pt x="102" y="321"/>
                  <a:pt x="102" y="321"/>
                </a:cubicBezTo>
                <a:cubicBezTo>
                  <a:pt x="102" y="346"/>
                  <a:pt x="102" y="346"/>
                  <a:pt x="102" y="346"/>
                </a:cubicBezTo>
                <a:cubicBezTo>
                  <a:pt x="106" y="355"/>
                  <a:pt x="106" y="355"/>
                  <a:pt x="106" y="355"/>
                </a:cubicBezTo>
                <a:cubicBezTo>
                  <a:pt x="115" y="359"/>
                  <a:pt x="115" y="359"/>
                  <a:pt x="115" y="359"/>
                </a:cubicBezTo>
                <a:cubicBezTo>
                  <a:pt x="141" y="359"/>
                  <a:pt x="141" y="359"/>
                  <a:pt x="141" y="359"/>
                </a:cubicBezTo>
                <a:cubicBezTo>
                  <a:pt x="150" y="355"/>
                  <a:pt x="150" y="355"/>
                  <a:pt x="150" y="355"/>
                </a:cubicBezTo>
                <a:cubicBezTo>
                  <a:pt x="154" y="346"/>
                  <a:pt x="154" y="346"/>
                  <a:pt x="154" y="346"/>
                </a:cubicBezTo>
                <a:cubicBezTo>
                  <a:pt x="154" y="321"/>
                  <a:pt x="154" y="321"/>
                  <a:pt x="154" y="321"/>
                </a:cubicBezTo>
                <a:lnTo>
                  <a:pt x="150" y="312"/>
                </a:lnTo>
                <a:close/>
                <a:moveTo>
                  <a:pt x="150" y="414"/>
                </a:moveTo>
                <a:cubicBezTo>
                  <a:pt x="141" y="410"/>
                  <a:pt x="141" y="410"/>
                  <a:pt x="141" y="410"/>
                </a:cubicBezTo>
                <a:cubicBezTo>
                  <a:pt x="115" y="410"/>
                  <a:pt x="115" y="410"/>
                  <a:pt x="115" y="410"/>
                </a:cubicBezTo>
                <a:cubicBezTo>
                  <a:pt x="106" y="414"/>
                  <a:pt x="106" y="414"/>
                  <a:pt x="106" y="414"/>
                </a:cubicBezTo>
                <a:cubicBezTo>
                  <a:pt x="102" y="423"/>
                  <a:pt x="102" y="423"/>
                  <a:pt x="102" y="423"/>
                </a:cubicBezTo>
                <a:cubicBezTo>
                  <a:pt x="102" y="449"/>
                  <a:pt x="102" y="449"/>
                  <a:pt x="102" y="449"/>
                </a:cubicBezTo>
                <a:cubicBezTo>
                  <a:pt x="106" y="458"/>
                  <a:pt x="106" y="458"/>
                  <a:pt x="106" y="458"/>
                </a:cubicBezTo>
                <a:cubicBezTo>
                  <a:pt x="115" y="462"/>
                  <a:pt x="115" y="462"/>
                  <a:pt x="115" y="462"/>
                </a:cubicBezTo>
                <a:cubicBezTo>
                  <a:pt x="141" y="462"/>
                  <a:pt x="141" y="462"/>
                  <a:pt x="141" y="462"/>
                </a:cubicBezTo>
                <a:cubicBezTo>
                  <a:pt x="150" y="458"/>
                  <a:pt x="150" y="458"/>
                  <a:pt x="150" y="458"/>
                </a:cubicBezTo>
                <a:cubicBezTo>
                  <a:pt x="154" y="449"/>
                  <a:pt x="154" y="449"/>
                  <a:pt x="154" y="449"/>
                </a:cubicBezTo>
                <a:cubicBezTo>
                  <a:pt x="154" y="423"/>
                  <a:pt x="154" y="423"/>
                  <a:pt x="154" y="423"/>
                </a:cubicBezTo>
                <a:lnTo>
                  <a:pt x="150" y="4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3" name="Rectangle 12">
            <a:extLst>
              <a:ext uri="{FF2B5EF4-FFF2-40B4-BE49-F238E27FC236}">
                <a16:creationId xmlns:a16="http://schemas.microsoft.com/office/drawing/2014/main" id="{85F108FF-70C0-4494-B0B0-6F8690BDD891}"/>
              </a:ext>
            </a:extLst>
          </p:cNvPr>
          <p:cNvSpPr/>
          <p:nvPr>
            <p:custDataLst>
              <p:tags r:id="rId7"/>
            </p:custDataLst>
          </p:nvPr>
        </p:nvSpPr>
        <p:spPr>
          <a:xfrm>
            <a:off x="4955134" y="1913211"/>
            <a:ext cx="1771963" cy="4178864"/>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5CD17763-4B38-4479-8CE6-E09779522380}"/>
              </a:ext>
            </a:extLst>
          </p:cNvPr>
          <p:cNvSpPr/>
          <p:nvPr>
            <p:custDataLst>
              <p:tags r:id="rId8"/>
            </p:custDataLst>
          </p:nvPr>
        </p:nvSpPr>
        <p:spPr>
          <a:xfrm>
            <a:off x="5178581" y="2111033"/>
            <a:ext cx="1295875" cy="1384277"/>
          </a:xfrm>
          <a:prstGeom prst="ellipse">
            <a:avLst/>
          </a:prstGeom>
          <a:solidFill>
            <a:schemeClr val="accent3"/>
          </a:solidFill>
          <a:ln w="19050">
            <a:solidFill>
              <a:srgbClr val="3D3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Content Placeholder 2">
            <a:extLst>
              <a:ext uri="{FF2B5EF4-FFF2-40B4-BE49-F238E27FC236}">
                <a16:creationId xmlns:a16="http://schemas.microsoft.com/office/drawing/2014/main" id="{6F1B8CDA-9DAD-4AE2-9025-3A7A3BD6604A}"/>
              </a:ext>
            </a:extLst>
          </p:cNvPr>
          <p:cNvSpPr txBox="1">
            <a:spLocks/>
          </p:cNvSpPr>
          <p:nvPr>
            <p:custDataLst>
              <p:tags r:id="rId9"/>
            </p:custDataLst>
          </p:nvPr>
        </p:nvSpPr>
        <p:spPr>
          <a:xfrm>
            <a:off x="4946274" y="3733315"/>
            <a:ext cx="1780823" cy="59584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err="1"/>
              <a:t>Benefits</a:t>
            </a:r>
            <a:r>
              <a:rPr lang="fr-FR" sz="1400" b="1"/>
              <a:t> </a:t>
            </a:r>
            <a:r>
              <a:rPr lang="fr-FR" sz="1400" b="1" err="1"/>
              <a:t>Realization</a:t>
            </a:r>
            <a:r>
              <a:rPr lang="fr-FR" sz="1400" b="1"/>
              <a:t> Plan</a:t>
            </a:r>
          </a:p>
        </p:txBody>
      </p:sp>
      <p:sp>
        <p:nvSpPr>
          <p:cNvPr id="16" name="Content Placeholder 2">
            <a:extLst>
              <a:ext uri="{FF2B5EF4-FFF2-40B4-BE49-F238E27FC236}">
                <a16:creationId xmlns:a16="http://schemas.microsoft.com/office/drawing/2014/main" id="{984FB735-5F4D-4C65-BAE3-A73377974BC6}"/>
              </a:ext>
            </a:extLst>
          </p:cNvPr>
          <p:cNvSpPr txBox="1">
            <a:spLocks/>
          </p:cNvSpPr>
          <p:nvPr>
            <p:custDataLst>
              <p:tags r:id="rId10"/>
            </p:custDataLst>
          </p:nvPr>
        </p:nvSpPr>
        <p:spPr>
          <a:xfrm>
            <a:off x="4924563" y="4536217"/>
            <a:ext cx="1771963" cy="98239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t>Captures all benefits work, benefits ownership, and transition plan</a:t>
            </a:r>
          </a:p>
          <a:p>
            <a:pPr algn="ctr"/>
            <a:endParaRPr lang="en-CA" sz="1100"/>
          </a:p>
          <a:p>
            <a:pPr algn="ctr"/>
            <a:r>
              <a:rPr lang="en-CA" sz="1100" b="1"/>
              <a:t>Signed contract that captures all bene work; ownership and transition plan</a:t>
            </a:r>
          </a:p>
        </p:txBody>
      </p:sp>
      <p:sp>
        <p:nvSpPr>
          <p:cNvPr id="17" name="Freeform 44" descr="Book Icon">
            <a:extLst>
              <a:ext uri="{FF2B5EF4-FFF2-40B4-BE49-F238E27FC236}">
                <a16:creationId xmlns:a16="http://schemas.microsoft.com/office/drawing/2014/main" id="{AFF100F3-1BC4-45AD-9105-E31554B77095}"/>
              </a:ext>
            </a:extLst>
          </p:cNvPr>
          <p:cNvSpPr>
            <a:spLocks noEditPoints="1"/>
          </p:cNvSpPr>
          <p:nvPr>
            <p:custDataLst>
              <p:tags r:id="rId11"/>
            </p:custDataLst>
          </p:nvPr>
        </p:nvSpPr>
        <p:spPr bwMode="auto">
          <a:xfrm>
            <a:off x="5532231" y="2450866"/>
            <a:ext cx="556628" cy="709932"/>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8" name="Rectangle 17">
            <a:extLst>
              <a:ext uri="{FF2B5EF4-FFF2-40B4-BE49-F238E27FC236}">
                <a16:creationId xmlns:a16="http://schemas.microsoft.com/office/drawing/2014/main" id="{8F702F14-537D-451B-BF21-3B1EFB4A177A}"/>
              </a:ext>
            </a:extLst>
          </p:cNvPr>
          <p:cNvSpPr/>
          <p:nvPr>
            <p:custDataLst>
              <p:tags r:id="rId12"/>
            </p:custDataLst>
          </p:nvPr>
        </p:nvSpPr>
        <p:spPr>
          <a:xfrm>
            <a:off x="6781059" y="1910538"/>
            <a:ext cx="1771834" cy="4178864"/>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A64D96B5-1A0E-4F93-9A26-0A72AB5912FB}"/>
              </a:ext>
            </a:extLst>
          </p:cNvPr>
          <p:cNvSpPr/>
          <p:nvPr>
            <p:custDataLst>
              <p:tags r:id="rId13"/>
            </p:custDataLst>
          </p:nvPr>
        </p:nvSpPr>
        <p:spPr>
          <a:xfrm>
            <a:off x="7004601" y="2110070"/>
            <a:ext cx="1295780" cy="1384277"/>
          </a:xfrm>
          <a:prstGeom prst="ellips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Content Placeholder 2">
            <a:extLst>
              <a:ext uri="{FF2B5EF4-FFF2-40B4-BE49-F238E27FC236}">
                <a16:creationId xmlns:a16="http://schemas.microsoft.com/office/drawing/2014/main" id="{C2FF4E12-A129-4D0A-A9F3-63D15AC1E4FF}"/>
              </a:ext>
            </a:extLst>
          </p:cNvPr>
          <p:cNvSpPr txBox="1">
            <a:spLocks/>
          </p:cNvSpPr>
          <p:nvPr>
            <p:custDataLst>
              <p:tags r:id="rId14"/>
            </p:custDataLst>
          </p:nvPr>
        </p:nvSpPr>
        <p:spPr>
          <a:xfrm>
            <a:off x="6789918" y="3724294"/>
            <a:ext cx="1780693" cy="45462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err="1"/>
              <a:t>Benefits</a:t>
            </a:r>
            <a:r>
              <a:rPr lang="fr-FR" sz="1400" b="1"/>
              <a:t> </a:t>
            </a:r>
            <a:r>
              <a:rPr lang="fr-FR" sz="1400" b="1" err="1"/>
              <a:t>Health</a:t>
            </a:r>
            <a:r>
              <a:rPr lang="fr-FR" sz="1400" b="1"/>
              <a:t> </a:t>
            </a:r>
            <a:r>
              <a:rPr lang="fr-FR" sz="1400" b="1" err="1"/>
              <a:t>Assessment</a:t>
            </a:r>
            <a:endParaRPr lang="fr-FR" sz="1400" b="1"/>
          </a:p>
        </p:txBody>
      </p:sp>
      <p:sp>
        <p:nvSpPr>
          <p:cNvPr id="22" name="Content Placeholder 2">
            <a:extLst>
              <a:ext uri="{FF2B5EF4-FFF2-40B4-BE49-F238E27FC236}">
                <a16:creationId xmlns:a16="http://schemas.microsoft.com/office/drawing/2014/main" id="{98757B88-1D7F-4FBA-8D75-F8F714216C3B}"/>
              </a:ext>
            </a:extLst>
          </p:cNvPr>
          <p:cNvSpPr txBox="1">
            <a:spLocks/>
          </p:cNvSpPr>
          <p:nvPr>
            <p:custDataLst>
              <p:tags r:id="rId15"/>
            </p:custDataLst>
          </p:nvPr>
        </p:nvSpPr>
        <p:spPr>
          <a:xfrm>
            <a:off x="6843157" y="4536217"/>
            <a:ext cx="1771834" cy="14225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t>Confirms that benefits are still realistic and achievable based on project scope</a:t>
            </a:r>
          </a:p>
        </p:txBody>
      </p:sp>
      <p:sp>
        <p:nvSpPr>
          <p:cNvPr id="23" name="Freeform 45" descr="UserMed Icon">
            <a:extLst>
              <a:ext uri="{FF2B5EF4-FFF2-40B4-BE49-F238E27FC236}">
                <a16:creationId xmlns:a16="http://schemas.microsoft.com/office/drawing/2014/main" id="{3A2FF06C-3ACC-460E-BA40-88A0EDCA91E7}"/>
              </a:ext>
            </a:extLst>
          </p:cNvPr>
          <p:cNvSpPr>
            <a:spLocks noEditPoints="1"/>
          </p:cNvSpPr>
          <p:nvPr>
            <p:custDataLst>
              <p:tags r:id="rId16"/>
            </p:custDataLst>
          </p:nvPr>
        </p:nvSpPr>
        <p:spPr bwMode="auto">
          <a:xfrm>
            <a:off x="7371553" y="2371004"/>
            <a:ext cx="528311" cy="804317"/>
          </a:xfrm>
          <a:custGeom>
            <a:avLst/>
            <a:gdLst>
              <a:gd name="T0" fmla="*/ 101 w 330"/>
              <a:gd name="T1" fmla="*/ 27 h 361"/>
              <a:gd name="T2" fmla="*/ 101 w 330"/>
              <a:gd name="T3" fmla="*/ 154 h 361"/>
              <a:gd name="T4" fmla="*/ 229 w 330"/>
              <a:gd name="T5" fmla="*/ 154 h 361"/>
              <a:gd name="T6" fmla="*/ 229 w 330"/>
              <a:gd name="T7" fmla="*/ 27 h 361"/>
              <a:gd name="T8" fmla="*/ 329 w 330"/>
              <a:gd name="T9" fmla="*/ 269 h 361"/>
              <a:gd name="T10" fmla="*/ 312 w 330"/>
              <a:gd name="T11" fmla="*/ 206 h 361"/>
              <a:gd name="T12" fmla="*/ 265 w 330"/>
              <a:gd name="T13" fmla="*/ 167 h 361"/>
              <a:gd name="T14" fmla="*/ 270 w 330"/>
              <a:gd name="T15" fmla="*/ 188 h 361"/>
              <a:gd name="T16" fmla="*/ 270 w 330"/>
              <a:gd name="T17" fmla="*/ 209 h 361"/>
              <a:gd name="T18" fmla="*/ 292 w 330"/>
              <a:gd name="T19" fmla="*/ 241 h 361"/>
              <a:gd name="T20" fmla="*/ 300 w 330"/>
              <a:gd name="T21" fmla="*/ 291 h 361"/>
              <a:gd name="T22" fmla="*/ 301 w 330"/>
              <a:gd name="T23" fmla="*/ 324 h 361"/>
              <a:gd name="T24" fmla="*/ 269 w 330"/>
              <a:gd name="T25" fmla="*/ 324 h 361"/>
              <a:gd name="T26" fmla="*/ 270 w 330"/>
              <a:gd name="T27" fmla="*/ 291 h 361"/>
              <a:gd name="T28" fmla="*/ 261 w 330"/>
              <a:gd name="T29" fmla="*/ 249 h 361"/>
              <a:gd name="T30" fmla="*/ 219 w 330"/>
              <a:gd name="T31" fmla="*/ 249 h 361"/>
              <a:gd name="T32" fmla="*/ 210 w 330"/>
              <a:gd name="T33" fmla="*/ 291 h 361"/>
              <a:gd name="T34" fmla="*/ 211 w 330"/>
              <a:gd name="T35" fmla="*/ 324 h 361"/>
              <a:gd name="T36" fmla="*/ 179 w 330"/>
              <a:gd name="T37" fmla="*/ 324 h 361"/>
              <a:gd name="T38" fmla="*/ 180 w 330"/>
              <a:gd name="T39" fmla="*/ 291 h 361"/>
              <a:gd name="T40" fmla="*/ 198 w 330"/>
              <a:gd name="T41" fmla="*/ 228 h 361"/>
              <a:gd name="T42" fmla="*/ 240 w 330"/>
              <a:gd name="T43" fmla="*/ 196 h 361"/>
              <a:gd name="T44" fmla="*/ 165 w 330"/>
              <a:gd name="T45" fmla="*/ 198 h 361"/>
              <a:gd name="T46" fmla="*/ 90 w 330"/>
              <a:gd name="T47" fmla="*/ 196 h 361"/>
              <a:gd name="T48" fmla="*/ 112 w 330"/>
              <a:gd name="T49" fmla="*/ 260 h 361"/>
              <a:gd name="T50" fmla="*/ 107 w 330"/>
              <a:gd name="T51" fmla="*/ 318 h 361"/>
              <a:gd name="T52" fmla="*/ 43 w 330"/>
              <a:gd name="T53" fmla="*/ 318 h 361"/>
              <a:gd name="T54" fmla="*/ 38 w 330"/>
              <a:gd name="T55" fmla="*/ 260 h 361"/>
              <a:gd name="T56" fmla="*/ 60 w 330"/>
              <a:gd name="T57" fmla="*/ 196 h 361"/>
              <a:gd name="T58" fmla="*/ 37 w 330"/>
              <a:gd name="T59" fmla="*/ 182 h 361"/>
              <a:gd name="T60" fmla="*/ 7 w 330"/>
              <a:gd name="T61" fmla="*/ 237 h 361"/>
              <a:gd name="T62" fmla="*/ 0 w 330"/>
              <a:gd name="T63" fmla="*/ 300 h 361"/>
              <a:gd name="T64" fmla="*/ 63 w 330"/>
              <a:gd name="T65" fmla="*/ 361 h 361"/>
              <a:gd name="T66" fmla="*/ 313 w 330"/>
              <a:gd name="T67" fmla="*/ 345 h 361"/>
              <a:gd name="T68" fmla="*/ 329 w 330"/>
              <a:gd name="T69" fmla="*/ 269 h 361"/>
              <a:gd name="T70" fmla="*/ 64 w 330"/>
              <a:gd name="T71" fmla="*/ 275 h 361"/>
              <a:gd name="T72" fmla="*/ 64 w 330"/>
              <a:gd name="T73" fmla="*/ 296 h 361"/>
              <a:gd name="T74" fmla="*/ 86 w 330"/>
              <a:gd name="T75" fmla="*/ 296 h 361"/>
              <a:gd name="T76" fmla="*/ 86 w 330"/>
              <a:gd name="T77" fmla="*/ 27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0" h="361">
                <a:moveTo>
                  <a:pt x="165" y="0"/>
                </a:moveTo>
                <a:cubicBezTo>
                  <a:pt x="140" y="0"/>
                  <a:pt x="119" y="9"/>
                  <a:pt x="101" y="27"/>
                </a:cubicBezTo>
                <a:cubicBezTo>
                  <a:pt x="84" y="44"/>
                  <a:pt x="75" y="66"/>
                  <a:pt x="75" y="90"/>
                </a:cubicBezTo>
                <a:cubicBezTo>
                  <a:pt x="75" y="115"/>
                  <a:pt x="84" y="136"/>
                  <a:pt x="101" y="154"/>
                </a:cubicBezTo>
                <a:cubicBezTo>
                  <a:pt x="119" y="172"/>
                  <a:pt x="140" y="181"/>
                  <a:pt x="165" y="181"/>
                </a:cubicBezTo>
                <a:cubicBezTo>
                  <a:pt x="190" y="181"/>
                  <a:pt x="211" y="172"/>
                  <a:pt x="229" y="154"/>
                </a:cubicBezTo>
                <a:cubicBezTo>
                  <a:pt x="246" y="136"/>
                  <a:pt x="255" y="115"/>
                  <a:pt x="255" y="90"/>
                </a:cubicBezTo>
                <a:cubicBezTo>
                  <a:pt x="255" y="66"/>
                  <a:pt x="246" y="44"/>
                  <a:pt x="229" y="27"/>
                </a:cubicBezTo>
                <a:cubicBezTo>
                  <a:pt x="211" y="9"/>
                  <a:pt x="190" y="0"/>
                  <a:pt x="165" y="0"/>
                </a:cubicBezTo>
                <a:close/>
                <a:moveTo>
                  <a:pt x="329" y="269"/>
                </a:moveTo>
                <a:cubicBezTo>
                  <a:pt x="328" y="259"/>
                  <a:pt x="326" y="249"/>
                  <a:pt x="323" y="237"/>
                </a:cubicBezTo>
                <a:cubicBezTo>
                  <a:pt x="321" y="225"/>
                  <a:pt x="317" y="215"/>
                  <a:pt x="312" y="206"/>
                </a:cubicBezTo>
                <a:cubicBezTo>
                  <a:pt x="308" y="197"/>
                  <a:pt x="301" y="189"/>
                  <a:pt x="293" y="182"/>
                </a:cubicBezTo>
                <a:cubicBezTo>
                  <a:pt x="285" y="174"/>
                  <a:pt x="276" y="170"/>
                  <a:pt x="265" y="167"/>
                </a:cubicBezTo>
                <a:cubicBezTo>
                  <a:pt x="268" y="177"/>
                  <a:pt x="268" y="177"/>
                  <a:pt x="268" y="177"/>
                </a:cubicBezTo>
                <a:cubicBezTo>
                  <a:pt x="269" y="180"/>
                  <a:pt x="270" y="184"/>
                  <a:pt x="270" y="188"/>
                </a:cubicBezTo>
                <a:cubicBezTo>
                  <a:pt x="270" y="192"/>
                  <a:pt x="270" y="195"/>
                  <a:pt x="270" y="198"/>
                </a:cubicBezTo>
                <a:cubicBezTo>
                  <a:pt x="270" y="200"/>
                  <a:pt x="270" y="204"/>
                  <a:pt x="270" y="209"/>
                </a:cubicBezTo>
                <a:cubicBezTo>
                  <a:pt x="270" y="214"/>
                  <a:pt x="270" y="217"/>
                  <a:pt x="270" y="219"/>
                </a:cubicBezTo>
                <a:cubicBezTo>
                  <a:pt x="280" y="224"/>
                  <a:pt x="287" y="231"/>
                  <a:pt x="292" y="241"/>
                </a:cubicBezTo>
                <a:cubicBezTo>
                  <a:pt x="298" y="250"/>
                  <a:pt x="300" y="260"/>
                  <a:pt x="300" y="271"/>
                </a:cubicBezTo>
                <a:cubicBezTo>
                  <a:pt x="300" y="291"/>
                  <a:pt x="300" y="291"/>
                  <a:pt x="300" y="291"/>
                </a:cubicBezTo>
                <a:cubicBezTo>
                  <a:pt x="305" y="296"/>
                  <a:pt x="308" y="302"/>
                  <a:pt x="308" y="308"/>
                </a:cubicBezTo>
                <a:cubicBezTo>
                  <a:pt x="308" y="314"/>
                  <a:pt x="306" y="320"/>
                  <a:pt x="301" y="324"/>
                </a:cubicBezTo>
                <a:cubicBezTo>
                  <a:pt x="297" y="328"/>
                  <a:pt x="292" y="331"/>
                  <a:pt x="285" y="331"/>
                </a:cubicBezTo>
                <a:cubicBezTo>
                  <a:pt x="279" y="331"/>
                  <a:pt x="274" y="328"/>
                  <a:pt x="269" y="324"/>
                </a:cubicBezTo>
                <a:cubicBezTo>
                  <a:pt x="265" y="320"/>
                  <a:pt x="263" y="314"/>
                  <a:pt x="263" y="308"/>
                </a:cubicBezTo>
                <a:cubicBezTo>
                  <a:pt x="263" y="302"/>
                  <a:pt x="265" y="296"/>
                  <a:pt x="270" y="291"/>
                </a:cubicBezTo>
                <a:cubicBezTo>
                  <a:pt x="270" y="271"/>
                  <a:pt x="270" y="271"/>
                  <a:pt x="270" y="271"/>
                </a:cubicBezTo>
                <a:cubicBezTo>
                  <a:pt x="270" y="262"/>
                  <a:pt x="267" y="255"/>
                  <a:pt x="261" y="249"/>
                </a:cubicBezTo>
                <a:cubicBezTo>
                  <a:pt x="255" y="244"/>
                  <a:pt x="248" y="241"/>
                  <a:pt x="240" y="241"/>
                </a:cubicBezTo>
                <a:cubicBezTo>
                  <a:pt x="232" y="241"/>
                  <a:pt x="225" y="244"/>
                  <a:pt x="219" y="249"/>
                </a:cubicBezTo>
                <a:cubicBezTo>
                  <a:pt x="213" y="255"/>
                  <a:pt x="210" y="262"/>
                  <a:pt x="210" y="271"/>
                </a:cubicBezTo>
                <a:cubicBezTo>
                  <a:pt x="210" y="291"/>
                  <a:pt x="210" y="291"/>
                  <a:pt x="210" y="291"/>
                </a:cubicBezTo>
                <a:cubicBezTo>
                  <a:pt x="215" y="296"/>
                  <a:pt x="218" y="302"/>
                  <a:pt x="218" y="308"/>
                </a:cubicBezTo>
                <a:cubicBezTo>
                  <a:pt x="218" y="314"/>
                  <a:pt x="216" y="320"/>
                  <a:pt x="211" y="324"/>
                </a:cubicBezTo>
                <a:cubicBezTo>
                  <a:pt x="207" y="328"/>
                  <a:pt x="201" y="331"/>
                  <a:pt x="195" y="331"/>
                </a:cubicBezTo>
                <a:cubicBezTo>
                  <a:pt x="189" y="331"/>
                  <a:pt x="184" y="328"/>
                  <a:pt x="179" y="324"/>
                </a:cubicBezTo>
                <a:cubicBezTo>
                  <a:pt x="175" y="320"/>
                  <a:pt x="173" y="314"/>
                  <a:pt x="173" y="308"/>
                </a:cubicBezTo>
                <a:cubicBezTo>
                  <a:pt x="173" y="302"/>
                  <a:pt x="175" y="296"/>
                  <a:pt x="180" y="291"/>
                </a:cubicBezTo>
                <a:cubicBezTo>
                  <a:pt x="180" y="271"/>
                  <a:pt x="180" y="271"/>
                  <a:pt x="180" y="271"/>
                </a:cubicBezTo>
                <a:cubicBezTo>
                  <a:pt x="180" y="254"/>
                  <a:pt x="186" y="240"/>
                  <a:pt x="198" y="228"/>
                </a:cubicBezTo>
                <a:cubicBezTo>
                  <a:pt x="210" y="216"/>
                  <a:pt x="224" y="211"/>
                  <a:pt x="240" y="211"/>
                </a:cubicBezTo>
                <a:cubicBezTo>
                  <a:pt x="240" y="196"/>
                  <a:pt x="240" y="196"/>
                  <a:pt x="240" y="196"/>
                </a:cubicBezTo>
                <a:cubicBezTo>
                  <a:pt x="240" y="186"/>
                  <a:pt x="238" y="179"/>
                  <a:pt x="234" y="174"/>
                </a:cubicBezTo>
                <a:cubicBezTo>
                  <a:pt x="214" y="190"/>
                  <a:pt x="191" y="198"/>
                  <a:pt x="165" y="198"/>
                </a:cubicBezTo>
                <a:cubicBezTo>
                  <a:pt x="140" y="198"/>
                  <a:pt x="117" y="190"/>
                  <a:pt x="96" y="174"/>
                </a:cubicBezTo>
                <a:cubicBezTo>
                  <a:pt x="92" y="179"/>
                  <a:pt x="90" y="186"/>
                  <a:pt x="90" y="196"/>
                </a:cubicBezTo>
                <a:cubicBezTo>
                  <a:pt x="90" y="243"/>
                  <a:pt x="90" y="243"/>
                  <a:pt x="90" y="243"/>
                </a:cubicBezTo>
                <a:cubicBezTo>
                  <a:pt x="99" y="246"/>
                  <a:pt x="106" y="252"/>
                  <a:pt x="112" y="260"/>
                </a:cubicBezTo>
                <a:cubicBezTo>
                  <a:pt x="117" y="267"/>
                  <a:pt x="120" y="276"/>
                  <a:pt x="120" y="286"/>
                </a:cubicBezTo>
                <a:cubicBezTo>
                  <a:pt x="120" y="298"/>
                  <a:pt x="116" y="309"/>
                  <a:pt x="107" y="318"/>
                </a:cubicBezTo>
                <a:cubicBezTo>
                  <a:pt x="98" y="326"/>
                  <a:pt x="88" y="331"/>
                  <a:pt x="75" y="331"/>
                </a:cubicBezTo>
                <a:cubicBezTo>
                  <a:pt x="63" y="331"/>
                  <a:pt x="52" y="326"/>
                  <a:pt x="43" y="318"/>
                </a:cubicBezTo>
                <a:cubicBezTo>
                  <a:pt x="34" y="309"/>
                  <a:pt x="30" y="298"/>
                  <a:pt x="30" y="286"/>
                </a:cubicBezTo>
                <a:cubicBezTo>
                  <a:pt x="30" y="276"/>
                  <a:pt x="33" y="267"/>
                  <a:pt x="38" y="260"/>
                </a:cubicBezTo>
                <a:cubicBezTo>
                  <a:pt x="44" y="252"/>
                  <a:pt x="51" y="246"/>
                  <a:pt x="60" y="243"/>
                </a:cubicBezTo>
                <a:cubicBezTo>
                  <a:pt x="60" y="196"/>
                  <a:pt x="60" y="196"/>
                  <a:pt x="60" y="196"/>
                </a:cubicBezTo>
                <a:cubicBezTo>
                  <a:pt x="60" y="185"/>
                  <a:pt x="62" y="175"/>
                  <a:pt x="65" y="167"/>
                </a:cubicBezTo>
                <a:cubicBezTo>
                  <a:pt x="55" y="170"/>
                  <a:pt x="45" y="174"/>
                  <a:pt x="37" y="182"/>
                </a:cubicBezTo>
                <a:cubicBezTo>
                  <a:pt x="29" y="189"/>
                  <a:pt x="23" y="197"/>
                  <a:pt x="18" y="206"/>
                </a:cubicBezTo>
                <a:cubicBezTo>
                  <a:pt x="13" y="215"/>
                  <a:pt x="10" y="225"/>
                  <a:pt x="7" y="237"/>
                </a:cubicBezTo>
                <a:cubicBezTo>
                  <a:pt x="4" y="249"/>
                  <a:pt x="2" y="259"/>
                  <a:pt x="1" y="269"/>
                </a:cubicBezTo>
                <a:cubicBezTo>
                  <a:pt x="0" y="279"/>
                  <a:pt x="0" y="289"/>
                  <a:pt x="0" y="300"/>
                </a:cubicBezTo>
                <a:cubicBezTo>
                  <a:pt x="0" y="319"/>
                  <a:pt x="6" y="334"/>
                  <a:pt x="17" y="345"/>
                </a:cubicBezTo>
                <a:cubicBezTo>
                  <a:pt x="29" y="355"/>
                  <a:pt x="44" y="361"/>
                  <a:pt x="63" y="361"/>
                </a:cubicBezTo>
                <a:cubicBezTo>
                  <a:pt x="268" y="361"/>
                  <a:pt x="268" y="361"/>
                  <a:pt x="268" y="361"/>
                </a:cubicBezTo>
                <a:cubicBezTo>
                  <a:pt x="287" y="361"/>
                  <a:pt x="302" y="355"/>
                  <a:pt x="313" y="345"/>
                </a:cubicBezTo>
                <a:cubicBezTo>
                  <a:pt x="325" y="334"/>
                  <a:pt x="330" y="319"/>
                  <a:pt x="330" y="300"/>
                </a:cubicBezTo>
                <a:cubicBezTo>
                  <a:pt x="330" y="289"/>
                  <a:pt x="330" y="279"/>
                  <a:pt x="329" y="269"/>
                </a:cubicBezTo>
                <a:close/>
                <a:moveTo>
                  <a:pt x="75" y="271"/>
                </a:moveTo>
                <a:cubicBezTo>
                  <a:pt x="71" y="271"/>
                  <a:pt x="67" y="272"/>
                  <a:pt x="64" y="275"/>
                </a:cubicBezTo>
                <a:cubicBezTo>
                  <a:pt x="62" y="278"/>
                  <a:pt x="60" y="282"/>
                  <a:pt x="60" y="286"/>
                </a:cubicBezTo>
                <a:cubicBezTo>
                  <a:pt x="60" y="290"/>
                  <a:pt x="62" y="293"/>
                  <a:pt x="64" y="296"/>
                </a:cubicBezTo>
                <a:cubicBezTo>
                  <a:pt x="67" y="299"/>
                  <a:pt x="71" y="301"/>
                  <a:pt x="75" y="301"/>
                </a:cubicBezTo>
                <a:cubicBezTo>
                  <a:pt x="79" y="301"/>
                  <a:pt x="83" y="299"/>
                  <a:pt x="86" y="296"/>
                </a:cubicBezTo>
                <a:cubicBezTo>
                  <a:pt x="89" y="293"/>
                  <a:pt x="90" y="290"/>
                  <a:pt x="90" y="286"/>
                </a:cubicBezTo>
                <a:cubicBezTo>
                  <a:pt x="90" y="282"/>
                  <a:pt x="89" y="278"/>
                  <a:pt x="86" y="275"/>
                </a:cubicBezTo>
                <a:cubicBezTo>
                  <a:pt x="83" y="272"/>
                  <a:pt x="79" y="271"/>
                  <a:pt x="75" y="27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27" name="Rectangle 26">
            <a:extLst>
              <a:ext uri="{FF2B5EF4-FFF2-40B4-BE49-F238E27FC236}">
                <a16:creationId xmlns:a16="http://schemas.microsoft.com/office/drawing/2014/main" id="{E52CF311-C888-4721-976B-27D2167B7597}"/>
              </a:ext>
            </a:extLst>
          </p:cNvPr>
          <p:cNvSpPr/>
          <p:nvPr>
            <p:custDataLst>
              <p:tags r:id="rId17"/>
            </p:custDataLst>
          </p:nvPr>
        </p:nvSpPr>
        <p:spPr>
          <a:xfrm>
            <a:off x="1354561" y="1919079"/>
            <a:ext cx="1780911" cy="4178864"/>
          </a:xfrm>
          <a:prstGeom prst="rect">
            <a:avLst/>
          </a:prstGeom>
          <a:noFill/>
          <a:ln w="19050">
            <a:solidFill>
              <a:srgbClr val="673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DF65564B-FDEC-47C8-9989-CEADCEB2A927}"/>
              </a:ext>
            </a:extLst>
          </p:cNvPr>
          <p:cNvSpPr/>
          <p:nvPr>
            <p:custDataLst>
              <p:tags r:id="rId18"/>
            </p:custDataLst>
          </p:nvPr>
        </p:nvSpPr>
        <p:spPr>
          <a:xfrm>
            <a:off x="1592702" y="2111033"/>
            <a:ext cx="1302418" cy="1384277"/>
          </a:xfrm>
          <a:prstGeom prst="ellipse">
            <a:avLst/>
          </a:prstGeom>
          <a:solidFill>
            <a:srgbClr val="6733BB"/>
          </a:solidFill>
          <a:ln w="19050">
            <a:solidFill>
              <a:srgbClr val="3D3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Content Placeholder 2">
            <a:extLst>
              <a:ext uri="{FF2B5EF4-FFF2-40B4-BE49-F238E27FC236}">
                <a16:creationId xmlns:a16="http://schemas.microsoft.com/office/drawing/2014/main" id="{3633226A-6584-44D7-85CF-C967BDB3E1C9}"/>
              </a:ext>
            </a:extLst>
          </p:cNvPr>
          <p:cNvSpPr txBox="1">
            <a:spLocks/>
          </p:cNvSpPr>
          <p:nvPr>
            <p:custDataLst>
              <p:tags r:id="rId19"/>
            </p:custDataLst>
          </p:nvPr>
        </p:nvSpPr>
        <p:spPr>
          <a:xfrm>
            <a:off x="1354561" y="3713902"/>
            <a:ext cx="1789815" cy="444560"/>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err="1"/>
              <a:t>Dependency</a:t>
            </a:r>
            <a:r>
              <a:rPr lang="fr-FR" sz="1400" b="1"/>
              <a:t> </a:t>
            </a:r>
          </a:p>
          <a:p>
            <a:pPr algn="ctr"/>
            <a:r>
              <a:rPr lang="fr-FR" sz="1400" b="1" err="1"/>
              <a:t>Map</a:t>
            </a:r>
            <a:endParaRPr lang="fr-FR" sz="1400" b="1"/>
          </a:p>
        </p:txBody>
      </p:sp>
      <p:sp>
        <p:nvSpPr>
          <p:cNvPr id="30" name="Content Placeholder 2">
            <a:extLst>
              <a:ext uri="{FF2B5EF4-FFF2-40B4-BE49-F238E27FC236}">
                <a16:creationId xmlns:a16="http://schemas.microsoft.com/office/drawing/2014/main" id="{A9647FBD-A9AF-4354-ADC0-744AD7D4CA1B}"/>
              </a:ext>
            </a:extLst>
          </p:cNvPr>
          <p:cNvSpPr txBox="1">
            <a:spLocks/>
          </p:cNvSpPr>
          <p:nvPr>
            <p:custDataLst>
              <p:tags r:id="rId20"/>
            </p:custDataLst>
          </p:nvPr>
        </p:nvSpPr>
        <p:spPr>
          <a:xfrm>
            <a:off x="1356690" y="4493695"/>
            <a:ext cx="1776374" cy="9823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t>Links project outputs, business change, and expected benefits to strategic outcomes</a:t>
            </a:r>
          </a:p>
          <a:p>
            <a:pPr algn="ctr"/>
            <a:endParaRPr lang="en-CA" sz="1100"/>
          </a:p>
          <a:p>
            <a:pPr algn="ctr"/>
            <a:r>
              <a:rPr lang="en-CA" sz="1100" b="1"/>
              <a:t>The visual representation of the elements, activity and value it provides</a:t>
            </a:r>
          </a:p>
        </p:txBody>
      </p:sp>
      <p:sp>
        <p:nvSpPr>
          <p:cNvPr id="31" name="Freeform 47" descr="Code Fork Icon">
            <a:extLst>
              <a:ext uri="{FF2B5EF4-FFF2-40B4-BE49-F238E27FC236}">
                <a16:creationId xmlns:a16="http://schemas.microsoft.com/office/drawing/2014/main" id="{CE7EEAE7-60D9-412E-BFAD-D71D4CF82BF4}"/>
              </a:ext>
            </a:extLst>
          </p:cNvPr>
          <p:cNvSpPr>
            <a:spLocks noEditPoints="1"/>
          </p:cNvSpPr>
          <p:nvPr>
            <p:custDataLst>
              <p:tags r:id="rId21"/>
            </p:custDataLst>
          </p:nvPr>
        </p:nvSpPr>
        <p:spPr bwMode="auto">
          <a:xfrm rot="5400000">
            <a:off x="1882959" y="2491328"/>
            <a:ext cx="689496" cy="765481"/>
          </a:xfrm>
          <a:custGeom>
            <a:avLst/>
            <a:gdLst>
              <a:gd name="T0" fmla="*/ 62 w 77"/>
              <a:gd name="T1" fmla="*/ 9 h 115"/>
              <a:gd name="T2" fmla="*/ 48 w 77"/>
              <a:gd name="T3" fmla="*/ 24 h 115"/>
              <a:gd name="T4" fmla="*/ 55 w 77"/>
              <a:gd name="T5" fmla="*/ 36 h 115"/>
              <a:gd name="T6" fmla="*/ 52 w 77"/>
              <a:gd name="T7" fmla="*/ 48 h 115"/>
              <a:gd name="T8" fmla="*/ 45 w 77"/>
              <a:gd name="T9" fmla="*/ 55 h 115"/>
              <a:gd name="T10" fmla="*/ 33 w 77"/>
              <a:gd name="T11" fmla="*/ 60 h 115"/>
              <a:gd name="T12" fmla="*/ 21 w 77"/>
              <a:gd name="T13" fmla="*/ 27 h 115"/>
              <a:gd name="T14" fmla="*/ 29 w 77"/>
              <a:gd name="T15" fmla="*/ 14 h 115"/>
              <a:gd name="T16" fmla="*/ 14 w 77"/>
              <a:gd name="T17" fmla="*/ 0 h 115"/>
              <a:gd name="T18" fmla="*/ 0 w 77"/>
              <a:gd name="T19" fmla="*/ 14 h 115"/>
              <a:gd name="T20" fmla="*/ 7 w 77"/>
              <a:gd name="T21" fmla="*/ 27 h 115"/>
              <a:gd name="T22" fmla="*/ 2 w 77"/>
              <a:gd name="T23" fmla="*/ 94 h 115"/>
              <a:gd name="T24" fmla="*/ 4 w 77"/>
              <a:gd name="T25" fmla="*/ 111 h 115"/>
              <a:gd name="T26" fmla="*/ 24 w 77"/>
              <a:gd name="T27" fmla="*/ 111 h 115"/>
              <a:gd name="T28" fmla="*/ 27 w 77"/>
              <a:gd name="T29" fmla="*/ 94 h 115"/>
              <a:gd name="T30" fmla="*/ 21 w 77"/>
              <a:gd name="T31" fmla="*/ 86 h 115"/>
              <a:gd name="T32" fmla="*/ 37 w 77"/>
              <a:gd name="T33" fmla="*/ 74 h 115"/>
              <a:gd name="T34" fmla="*/ 70 w 77"/>
              <a:gd name="T35" fmla="*/ 36 h 115"/>
              <a:gd name="T36" fmla="*/ 77 w 77"/>
              <a:gd name="T37" fmla="*/ 24 h 115"/>
              <a:gd name="T38" fmla="*/ 62 w 77"/>
              <a:gd name="T39" fmla="*/ 31 h 115"/>
              <a:gd name="T40" fmla="*/ 55 w 77"/>
              <a:gd name="T41" fmla="*/ 24 h 115"/>
              <a:gd name="T42" fmla="*/ 62 w 77"/>
              <a:gd name="T43" fmla="*/ 17 h 115"/>
              <a:gd name="T44" fmla="*/ 70 w 77"/>
              <a:gd name="T45" fmla="*/ 24 h 115"/>
              <a:gd name="T46" fmla="*/ 62 w 77"/>
              <a:gd name="T47" fmla="*/ 31 h 115"/>
              <a:gd name="T48" fmla="*/ 9 w 77"/>
              <a:gd name="T49" fmla="*/ 19 h 115"/>
              <a:gd name="T50" fmla="*/ 9 w 77"/>
              <a:gd name="T51" fmla="*/ 9 h 115"/>
              <a:gd name="T52" fmla="*/ 19 w 77"/>
              <a:gd name="T53" fmla="*/ 9 h 115"/>
              <a:gd name="T54" fmla="*/ 19 w 77"/>
              <a:gd name="T55" fmla="*/ 19 h 115"/>
              <a:gd name="T56" fmla="*/ 14 w 77"/>
              <a:gd name="T57" fmla="*/ 108 h 115"/>
              <a:gd name="T58" fmla="*/ 7 w 77"/>
              <a:gd name="T59" fmla="*/ 101 h 115"/>
              <a:gd name="T60" fmla="*/ 14 w 77"/>
              <a:gd name="T61" fmla="*/ 94 h 115"/>
              <a:gd name="T62" fmla="*/ 21 w 77"/>
              <a:gd name="T63" fmla="*/ 101 h 115"/>
              <a:gd name="T64" fmla="*/ 14 w 77"/>
              <a:gd name="T65" fmla="*/ 10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115">
                <a:moveTo>
                  <a:pt x="73" y="14"/>
                </a:moveTo>
                <a:cubicBezTo>
                  <a:pt x="70" y="11"/>
                  <a:pt x="66" y="9"/>
                  <a:pt x="62" y="9"/>
                </a:cubicBezTo>
                <a:cubicBezTo>
                  <a:pt x="58" y="9"/>
                  <a:pt x="55" y="11"/>
                  <a:pt x="52" y="14"/>
                </a:cubicBezTo>
                <a:cubicBezTo>
                  <a:pt x="49" y="16"/>
                  <a:pt x="48" y="20"/>
                  <a:pt x="48" y="24"/>
                </a:cubicBezTo>
                <a:cubicBezTo>
                  <a:pt x="48" y="26"/>
                  <a:pt x="49" y="29"/>
                  <a:pt x="50" y="31"/>
                </a:cubicBezTo>
                <a:cubicBezTo>
                  <a:pt x="51" y="33"/>
                  <a:pt x="53" y="35"/>
                  <a:pt x="55" y="36"/>
                </a:cubicBezTo>
                <a:cubicBezTo>
                  <a:pt x="55" y="39"/>
                  <a:pt x="55" y="41"/>
                  <a:pt x="54" y="43"/>
                </a:cubicBezTo>
                <a:cubicBezTo>
                  <a:pt x="54" y="45"/>
                  <a:pt x="53" y="47"/>
                  <a:pt x="52" y="48"/>
                </a:cubicBezTo>
                <a:cubicBezTo>
                  <a:pt x="51" y="50"/>
                  <a:pt x="50" y="51"/>
                  <a:pt x="49" y="52"/>
                </a:cubicBezTo>
                <a:cubicBezTo>
                  <a:pt x="48" y="53"/>
                  <a:pt x="47" y="54"/>
                  <a:pt x="45" y="55"/>
                </a:cubicBezTo>
                <a:cubicBezTo>
                  <a:pt x="43" y="56"/>
                  <a:pt x="41" y="57"/>
                  <a:pt x="40" y="58"/>
                </a:cubicBezTo>
                <a:cubicBezTo>
                  <a:pt x="38" y="58"/>
                  <a:pt x="36" y="59"/>
                  <a:pt x="33" y="60"/>
                </a:cubicBezTo>
                <a:cubicBezTo>
                  <a:pt x="28" y="61"/>
                  <a:pt x="24" y="63"/>
                  <a:pt x="21" y="64"/>
                </a:cubicBezTo>
                <a:cubicBezTo>
                  <a:pt x="21" y="27"/>
                  <a:pt x="21" y="27"/>
                  <a:pt x="21" y="27"/>
                </a:cubicBezTo>
                <a:cubicBezTo>
                  <a:pt x="24" y="25"/>
                  <a:pt x="25" y="24"/>
                  <a:pt x="27" y="21"/>
                </a:cubicBezTo>
                <a:cubicBezTo>
                  <a:pt x="28" y="19"/>
                  <a:pt x="29" y="17"/>
                  <a:pt x="29" y="14"/>
                </a:cubicBezTo>
                <a:cubicBezTo>
                  <a:pt x="29" y="10"/>
                  <a:pt x="27" y="7"/>
                  <a:pt x="24" y="4"/>
                </a:cubicBezTo>
                <a:cubicBezTo>
                  <a:pt x="22" y="1"/>
                  <a:pt x="18" y="0"/>
                  <a:pt x="14" y="0"/>
                </a:cubicBezTo>
                <a:cubicBezTo>
                  <a:pt x="10" y="0"/>
                  <a:pt x="7" y="1"/>
                  <a:pt x="4" y="4"/>
                </a:cubicBezTo>
                <a:cubicBezTo>
                  <a:pt x="1" y="7"/>
                  <a:pt x="0" y="10"/>
                  <a:pt x="0" y="14"/>
                </a:cubicBezTo>
                <a:cubicBezTo>
                  <a:pt x="0" y="17"/>
                  <a:pt x="0" y="19"/>
                  <a:pt x="2" y="21"/>
                </a:cubicBezTo>
                <a:cubicBezTo>
                  <a:pt x="3" y="24"/>
                  <a:pt x="5" y="25"/>
                  <a:pt x="7" y="27"/>
                </a:cubicBezTo>
                <a:cubicBezTo>
                  <a:pt x="7" y="88"/>
                  <a:pt x="7" y="88"/>
                  <a:pt x="7" y="88"/>
                </a:cubicBezTo>
                <a:cubicBezTo>
                  <a:pt x="5" y="90"/>
                  <a:pt x="3" y="91"/>
                  <a:pt x="2" y="94"/>
                </a:cubicBezTo>
                <a:cubicBezTo>
                  <a:pt x="0" y="96"/>
                  <a:pt x="0" y="98"/>
                  <a:pt x="0" y="101"/>
                </a:cubicBezTo>
                <a:cubicBezTo>
                  <a:pt x="0" y="105"/>
                  <a:pt x="1" y="108"/>
                  <a:pt x="4" y="111"/>
                </a:cubicBezTo>
                <a:cubicBezTo>
                  <a:pt x="7" y="114"/>
                  <a:pt x="10" y="115"/>
                  <a:pt x="14" y="115"/>
                </a:cubicBezTo>
                <a:cubicBezTo>
                  <a:pt x="18" y="115"/>
                  <a:pt x="22" y="114"/>
                  <a:pt x="24" y="111"/>
                </a:cubicBezTo>
                <a:cubicBezTo>
                  <a:pt x="27" y="108"/>
                  <a:pt x="29" y="105"/>
                  <a:pt x="29" y="101"/>
                </a:cubicBezTo>
                <a:cubicBezTo>
                  <a:pt x="29" y="98"/>
                  <a:pt x="28" y="96"/>
                  <a:pt x="27" y="94"/>
                </a:cubicBezTo>
                <a:cubicBezTo>
                  <a:pt x="25" y="91"/>
                  <a:pt x="24" y="90"/>
                  <a:pt x="21" y="88"/>
                </a:cubicBezTo>
                <a:cubicBezTo>
                  <a:pt x="21" y="86"/>
                  <a:pt x="21" y="86"/>
                  <a:pt x="21" y="86"/>
                </a:cubicBezTo>
                <a:cubicBezTo>
                  <a:pt x="21" y="83"/>
                  <a:pt x="22" y="81"/>
                  <a:pt x="24" y="79"/>
                </a:cubicBezTo>
                <a:cubicBezTo>
                  <a:pt x="27" y="77"/>
                  <a:pt x="31" y="76"/>
                  <a:pt x="37" y="74"/>
                </a:cubicBezTo>
                <a:cubicBezTo>
                  <a:pt x="44" y="71"/>
                  <a:pt x="49" y="69"/>
                  <a:pt x="53" y="67"/>
                </a:cubicBezTo>
                <a:cubicBezTo>
                  <a:pt x="64" y="61"/>
                  <a:pt x="69" y="51"/>
                  <a:pt x="70" y="36"/>
                </a:cubicBezTo>
                <a:cubicBezTo>
                  <a:pt x="72" y="35"/>
                  <a:pt x="74" y="33"/>
                  <a:pt x="75" y="31"/>
                </a:cubicBezTo>
                <a:cubicBezTo>
                  <a:pt x="76" y="29"/>
                  <a:pt x="77" y="26"/>
                  <a:pt x="77" y="24"/>
                </a:cubicBezTo>
                <a:cubicBezTo>
                  <a:pt x="77" y="20"/>
                  <a:pt x="75" y="16"/>
                  <a:pt x="73" y="14"/>
                </a:cubicBezTo>
                <a:close/>
                <a:moveTo>
                  <a:pt x="62" y="31"/>
                </a:moveTo>
                <a:cubicBezTo>
                  <a:pt x="60" y="31"/>
                  <a:pt x="59" y="30"/>
                  <a:pt x="57" y="29"/>
                </a:cubicBezTo>
                <a:cubicBezTo>
                  <a:pt x="56" y="27"/>
                  <a:pt x="55" y="26"/>
                  <a:pt x="55" y="24"/>
                </a:cubicBezTo>
                <a:cubicBezTo>
                  <a:pt x="55" y="22"/>
                  <a:pt x="56" y="20"/>
                  <a:pt x="57" y="19"/>
                </a:cubicBezTo>
                <a:cubicBezTo>
                  <a:pt x="59" y="17"/>
                  <a:pt x="60" y="17"/>
                  <a:pt x="62" y="17"/>
                </a:cubicBezTo>
                <a:cubicBezTo>
                  <a:pt x="64" y="17"/>
                  <a:pt x="66" y="17"/>
                  <a:pt x="67" y="19"/>
                </a:cubicBezTo>
                <a:cubicBezTo>
                  <a:pt x="69" y="20"/>
                  <a:pt x="70" y="22"/>
                  <a:pt x="70" y="24"/>
                </a:cubicBezTo>
                <a:cubicBezTo>
                  <a:pt x="70" y="26"/>
                  <a:pt x="69" y="27"/>
                  <a:pt x="67" y="29"/>
                </a:cubicBezTo>
                <a:cubicBezTo>
                  <a:pt x="66" y="30"/>
                  <a:pt x="64" y="31"/>
                  <a:pt x="62" y="31"/>
                </a:cubicBezTo>
                <a:close/>
                <a:moveTo>
                  <a:pt x="14" y="21"/>
                </a:moveTo>
                <a:cubicBezTo>
                  <a:pt x="12" y="21"/>
                  <a:pt x="10" y="21"/>
                  <a:pt x="9" y="19"/>
                </a:cubicBezTo>
                <a:cubicBezTo>
                  <a:pt x="8" y="18"/>
                  <a:pt x="7" y="16"/>
                  <a:pt x="7" y="14"/>
                </a:cubicBezTo>
                <a:cubicBezTo>
                  <a:pt x="7" y="12"/>
                  <a:pt x="8" y="10"/>
                  <a:pt x="9" y="9"/>
                </a:cubicBezTo>
                <a:cubicBezTo>
                  <a:pt x="10" y="8"/>
                  <a:pt x="12" y="7"/>
                  <a:pt x="14" y="7"/>
                </a:cubicBezTo>
                <a:cubicBezTo>
                  <a:pt x="16" y="7"/>
                  <a:pt x="18" y="8"/>
                  <a:pt x="19" y="9"/>
                </a:cubicBezTo>
                <a:cubicBezTo>
                  <a:pt x="21" y="10"/>
                  <a:pt x="21" y="12"/>
                  <a:pt x="21" y="14"/>
                </a:cubicBezTo>
                <a:cubicBezTo>
                  <a:pt x="21" y="16"/>
                  <a:pt x="21" y="18"/>
                  <a:pt x="19" y="19"/>
                </a:cubicBezTo>
                <a:cubicBezTo>
                  <a:pt x="18" y="21"/>
                  <a:pt x="16" y="21"/>
                  <a:pt x="14" y="21"/>
                </a:cubicBezTo>
                <a:close/>
                <a:moveTo>
                  <a:pt x="14" y="108"/>
                </a:moveTo>
                <a:cubicBezTo>
                  <a:pt x="12" y="108"/>
                  <a:pt x="10" y="107"/>
                  <a:pt x="9" y="106"/>
                </a:cubicBezTo>
                <a:cubicBezTo>
                  <a:pt x="8" y="105"/>
                  <a:pt x="7" y="103"/>
                  <a:pt x="7" y="101"/>
                </a:cubicBezTo>
                <a:cubicBezTo>
                  <a:pt x="7" y="99"/>
                  <a:pt x="8" y="97"/>
                  <a:pt x="9" y="96"/>
                </a:cubicBezTo>
                <a:cubicBezTo>
                  <a:pt x="10" y="94"/>
                  <a:pt x="12" y="94"/>
                  <a:pt x="14" y="94"/>
                </a:cubicBezTo>
                <a:cubicBezTo>
                  <a:pt x="16" y="94"/>
                  <a:pt x="18" y="94"/>
                  <a:pt x="19" y="96"/>
                </a:cubicBezTo>
                <a:cubicBezTo>
                  <a:pt x="21" y="97"/>
                  <a:pt x="21" y="99"/>
                  <a:pt x="21" y="101"/>
                </a:cubicBezTo>
                <a:cubicBezTo>
                  <a:pt x="21" y="103"/>
                  <a:pt x="21" y="105"/>
                  <a:pt x="19" y="106"/>
                </a:cubicBezTo>
                <a:cubicBezTo>
                  <a:pt x="18" y="107"/>
                  <a:pt x="16" y="108"/>
                  <a:pt x="14" y="1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chemeClr val="bg1"/>
              </a:solidFill>
            </a:endParaRPr>
          </a:p>
        </p:txBody>
      </p:sp>
      <p:sp>
        <p:nvSpPr>
          <p:cNvPr id="32" name="Rectangle 31">
            <a:extLst>
              <a:ext uri="{FF2B5EF4-FFF2-40B4-BE49-F238E27FC236}">
                <a16:creationId xmlns:a16="http://schemas.microsoft.com/office/drawing/2014/main" id="{EE50A5D0-D616-4092-9E28-003500EF4143}"/>
              </a:ext>
            </a:extLst>
          </p:cNvPr>
          <p:cNvSpPr/>
          <p:nvPr>
            <p:custDataLst>
              <p:tags r:id="rId22"/>
            </p:custDataLst>
          </p:nvPr>
        </p:nvSpPr>
        <p:spPr>
          <a:xfrm>
            <a:off x="8606132" y="1917975"/>
            <a:ext cx="1771834" cy="417886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Oval 32">
            <a:extLst>
              <a:ext uri="{FF2B5EF4-FFF2-40B4-BE49-F238E27FC236}">
                <a16:creationId xmlns:a16="http://schemas.microsoft.com/office/drawing/2014/main" id="{00C1A9C0-4F95-4FA9-8F70-1F8C8BE942FF}"/>
              </a:ext>
            </a:extLst>
          </p:cNvPr>
          <p:cNvSpPr/>
          <p:nvPr>
            <p:custDataLst>
              <p:tags r:id="rId23"/>
            </p:custDataLst>
          </p:nvPr>
        </p:nvSpPr>
        <p:spPr>
          <a:xfrm>
            <a:off x="8824263" y="2107160"/>
            <a:ext cx="1295780" cy="1384277"/>
          </a:xfrm>
          <a:prstGeom prst="ellipse">
            <a:avLst/>
          </a:prstGeom>
          <a:solidFill>
            <a:schemeClr val="accent1"/>
          </a:solidFill>
          <a:ln w="19050">
            <a:solidFill>
              <a:srgbClr val="3D3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Content Placeholder 2">
            <a:extLst>
              <a:ext uri="{FF2B5EF4-FFF2-40B4-BE49-F238E27FC236}">
                <a16:creationId xmlns:a16="http://schemas.microsoft.com/office/drawing/2014/main" id="{FCD1C813-DD88-4F6B-93E6-179A9D48BC17}"/>
              </a:ext>
            </a:extLst>
          </p:cNvPr>
          <p:cNvSpPr txBox="1">
            <a:spLocks/>
          </p:cNvSpPr>
          <p:nvPr>
            <p:custDataLst>
              <p:tags r:id="rId24"/>
            </p:custDataLst>
          </p:nvPr>
        </p:nvSpPr>
        <p:spPr>
          <a:xfrm>
            <a:off x="8614991" y="3731731"/>
            <a:ext cx="1780693" cy="45462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err="1"/>
              <a:t>Benefits</a:t>
            </a:r>
            <a:r>
              <a:rPr lang="fr-FR" sz="1400" b="1"/>
              <a:t> Dashboard</a:t>
            </a:r>
          </a:p>
        </p:txBody>
      </p:sp>
      <p:sp>
        <p:nvSpPr>
          <p:cNvPr id="35" name="Content Placeholder 2">
            <a:extLst>
              <a:ext uri="{FF2B5EF4-FFF2-40B4-BE49-F238E27FC236}">
                <a16:creationId xmlns:a16="http://schemas.microsoft.com/office/drawing/2014/main" id="{087E3E09-E46F-449E-969F-FEE2672CAFCB}"/>
              </a:ext>
            </a:extLst>
          </p:cNvPr>
          <p:cNvSpPr txBox="1">
            <a:spLocks/>
          </p:cNvSpPr>
          <p:nvPr>
            <p:custDataLst>
              <p:tags r:id="rId25"/>
            </p:custDataLst>
          </p:nvPr>
        </p:nvSpPr>
        <p:spPr>
          <a:xfrm>
            <a:off x="8623850" y="4493695"/>
            <a:ext cx="1771834" cy="1422592"/>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a:t>The dashboard is a visualization tool to demonstrate the progress of benefits</a:t>
            </a:r>
            <a:endParaRPr lang="en-US" sz="1100"/>
          </a:p>
        </p:txBody>
      </p:sp>
      <p:sp>
        <p:nvSpPr>
          <p:cNvPr id="36" name="Freeform 11" descr="LineChart Icon">
            <a:extLst>
              <a:ext uri="{FF2B5EF4-FFF2-40B4-BE49-F238E27FC236}">
                <a16:creationId xmlns:a16="http://schemas.microsoft.com/office/drawing/2014/main" id="{B8CC3918-8652-4E20-864A-F8061951F6F5}"/>
              </a:ext>
            </a:extLst>
          </p:cNvPr>
          <p:cNvSpPr>
            <a:spLocks noEditPoints="1"/>
          </p:cNvSpPr>
          <p:nvPr>
            <p:custDataLst>
              <p:tags r:id="rId26"/>
            </p:custDataLst>
          </p:nvPr>
        </p:nvSpPr>
        <p:spPr bwMode="auto">
          <a:xfrm>
            <a:off x="9204502" y="2343724"/>
            <a:ext cx="528311" cy="804317"/>
          </a:xfrm>
          <a:custGeom>
            <a:avLst/>
            <a:gdLst>
              <a:gd name="T0" fmla="*/ 1518 w 1626"/>
              <a:gd name="T1" fmla="*/ 108 h 1220"/>
              <a:gd name="T2" fmla="*/ 1500 w 1626"/>
              <a:gd name="T3" fmla="*/ 102 h 1220"/>
              <a:gd name="T4" fmla="*/ 1153 w 1626"/>
              <a:gd name="T5" fmla="*/ 102 h 1220"/>
              <a:gd name="T6" fmla="*/ 1131 w 1626"/>
              <a:gd name="T7" fmla="*/ 116 h 1220"/>
              <a:gd name="T8" fmla="*/ 1137 w 1626"/>
              <a:gd name="T9" fmla="*/ 146 h 1220"/>
              <a:gd name="T10" fmla="*/ 1233 w 1626"/>
              <a:gd name="T11" fmla="*/ 240 h 1220"/>
              <a:gd name="T12" fmla="*/ 864 w 1626"/>
              <a:gd name="T13" fmla="*/ 609 h 1220"/>
              <a:gd name="T14" fmla="*/ 678 w 1626"/>
              <a:gd name="T15" fmla="*/ 425 h 1220"/>
              <a:gd name="T16" fmla="*/ 659 w 1626"/>
              <a:gd name="T17" fmla="*/ 417 h 1220"/>
              <a:gd name="T18" fmla="*/ 641 w 1626"/>
              <a:gd name="T19" fmla="*/ 425 h 1220"/>
              <a:gd name="T20" fmla="*/ 176 w 1626"/>
              <a:gd name="T21" fmla="*/ 889 h 1220"/>
              <a:gd name="T22" fmla="*/ 329 w 1626"/>
              <a:gd name="T23" fmla="*/ 1042 h 1220"/>
              <a:gd name="T24" fmla="*/ 659 w 1626"/>
              <a:gd name="T25" fmla="*/ 711 h 1220"/>
              <a:gd name="T26" fmla="*/ 846 w 1626"/>
              <a:gd name="T27" fmla="*/ 895 h 1220"/>
              <a:gd name="T28" fmla="*/ 864 w 1626"/>
              <a:gd name="T29" fmla="*/ 903 h 1220"/>
              <a:gd name="T30" fmla="*/ 882 w 1626"/>
              <a:gd name="T31" fmla="*/ 895 h 1220"/>
              <a:gd name="T32" fmla="*/ 1385 w 1626"/>
              <a:gd name="T33" fmla="*/ 395 h 1220"/>
              <a:gd name="T34" fmla="*/ 1482 w 1626"/>
              <a:gd name="T35" fmla="*/ 491 h 1220"/>
              <a:gd name="T36" fmla="*/ 1510 w 1626"/>
              <a:gd name="T37" fmla="*/ 495 h 1220"/>
              <a:gd name="T38" fmla="*/ 1526 w 1626"/>
              <a:gd name="T39" fmla="*/ 473 h 1220"/>
              <a:gd name="T40" fmla="*/ 1526 w 1626"/>
              <a:gd name="T41" fmla="*/ 126 h 1220"/>
              <a:gd name="T42" fmla="*/ 1518 w 1626"/>
              <a:gd name="T43" fmla="*/ 108 h 1220"/>
              <a:gd name="T44" fmla="*/ 100 w 1626"/>
              <a:gd name="T45" fmla="*/ 1118 h 1220"/>
              <a:gd name="T46" fmla="*/ 100 w 1626"/>
              <a:gd name="T47" fmla="*/ 0 h 1220"/>
              <a:gd name="T48" fmla="*/ 0 w 1626"/>
              <a:gd name="T49" fmla="*/ 0 h 1220"/>
              <a:gd name="T50" fmla="*/ 0 w 1626"/>
              <a:gd name="T51" fmla="*/ 1220 h 1220"/>
              <a:gd name="T52" fmla="*/ 1626 w 1626"/>
              <a:gd name="T53" fmla="*/ 1220 h 1220"/>
              <a:gd name="T54" fmla="*/ 1626 w 1626"/>
              <a:gd name="T55" fmla="*/ 1118 h 1220"/>
              <a:gd name="T56" fmla="*/ 100 w 1626"/>
              <a:gd name="T57" fmla="*/ 1118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26" h="1220">
                <a:moveTo>
                  <a:pt x="1518" y="108"/>
                </a:moveTo>
                <a:lnTo>
                  <a:pt x="1500" y="102"/>
                </a:lnTo>
                <a:lnTo>
                  <a:pt x="1153" y="102"/>
                </a:lnTo>
                <a:lnTo>
                  <a:pt x="1131" y="116"/>
                </a:lnTo>
                <a:lnTo>
                  <a:pt x="1137" y="146"/>
                </a:lnTo>
                <a:lnTo>
                  <a:pt x="1233" y="240"/>
                </a:lnTo>
                <a:lnTo>
                  <a:pt x="864" y="609"/>
                </a:lnTo>
                <a:lnTo>
                  <a:pt x="678" y="425"/>
                </a:lnTo>
                <a:lnTo>
                  <a:pt x="659" y="417"/>
                </a:lnTo>
                <a:lnTo>
                  <a:pt x="641" y="425"/>
                </a:lnTo>
                <a:lnTo>
                  <a:pt x="176" y="889"/>
                </a:lnTo>
                <a:lnTo>
                  <a:pt x="329" y="1042"/>
                </a:lnTo>
                <a:lnTo>
                  <a:pt x="659" y="711"/>
                </a:lnTo>
                <a:lnTo>
                  <a:pt x="846" y="895"/>
                </a:lnTo>
                <a:lnTo>
                  <a:pt x="864" y="903"/>
                </a:lnTo>
                <a:lnTo>
                  <a:pt x="882" y="895"/>
                </a:lnTo>
                <a:lnTo>
                  <a:pt x="1385" y="395"/>
                </a:lnTo>
                <a:lnTo>
                  <a:pt x="1482" y="491"/>
                </a:lnTo>
                <a:lnTo>
                  <a:pt x="1510" y="495"/>
                </a:lnTo>
                <a:lnTo>
                  <a:pt x="1526" y="473"/>
                </a:lnTo>
                <a:lnTo>
                  <a:pt x="1526" y="126"/>
                </a:lnTo>
                <a:lnTo>
                  <a:pt x="1518" y="108"/>
                </a:lnTo>
                <a:close/>
                <a:moveTo>
                  <a:pt x="100" y="1118"/>
                </a:moveTo>
                <a:lnTo>
                  <a:pt x="100" y="0"/>
                </a:lnTo>
                <a:lnTo>
                  <a:pt x="0" y="0"/>
                </a:lnTo>
                <a:lnTo>
                  <a:pt x="0" y="1220"/>
                </a:lnTo>
                <a:lnTo>
                  <a:pt x="1626" y="1220"/>
                </a:lnTo>
                <a:lnTo>
                  <a:pt x="1626" y="1118"/>
                </a:lnTo>
                <a:lnTo>
                  <a:pt x="100" y="1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394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3C8C-57E6-419D-4678-EE9F23FB9CF4}"/>
              </a:ext>
            </a:extLst>
          </p:cNvPr>
          <p:cNvSpPr>
            <a:spLocks noGrp="1"/>
          </p:cNvSpPr>
          <p:nvPr>
            <p:ph type="title"/>
          </p:nvPr>
        </p:nvSpPr>
        <p:spPr/>
        <p:txBody>
          <a:bodyPr/>
          <a:lstStyle/>
          <a:p>
            <a:r>
              <a:rPr lang="en-US"/>
              <a:t>SCED Benefits Map</a:t>
            </a:r>
            <a:endParaRPr lang="en-CA"/>
          </a:p>
        </p:txBody>
      </p:sp>
      <p:sp>
        <p:nvSpPr>
          <p:cNvPr id="3" name="Text Placeholder 2">
            <a:extLst>
              <a:ext uri="{FF2B5EF4-FFF2-40B4-BE49-F238E27FC236}">
                <a16:creationId xmlns:a16="http://schemas.microsoft.com/office/drawing/2014/main" id="{9944637A-F0A2-934C-4F1F-985C71021300}"/>
              </a:ext>
            </a:extLst>
          </p:cNvPr>
          <p:cNvSpPr>
            <a:spLocks noGrp="1"/>
          </p:cNvSpPr>
          <p:nvPr>
            <p:ph type="body" sz="quarter" idx="13"/>
          </p:nvPr>
        </p:nvSpPr>
        <p:spPr/>
        <p:txBody>
          <a:bodyPr/>
          <a:lstStyle/>
          <a:p>
            <a:endParaRPr lang="en-CA"/>
          </a:p>
        </p:txBody>
      </p:sp>
      <p:sp>
        <p:nvSpPr>
          <p:cNvPr id="4" name="Slide Number Placeholder 3">
            <a:extLst>
              <a:ext uri="{FF2B5EF4-FFF2-40B4-BE49-F238E27FC236}">
                <a16:creationId xmlns:a16="http://schemas.microsoft.com/office/drawing/2014/main" id="{434BE0DB-6A16-22D7-B6EF-BD2542C88E74}"/>
              </a:ext>
            </a:extLst>
          </p:cNvPr>
          <p:cNvSpPr>
            <a:spLocks noGrp="1"/>
          </p:cNvSpPr>
          <p:nvPr>
            <p:ph type="sldNum" sz="quarter" idx="4"/>
          </p:nvPr>
        </p:nvSpPr>
        <p:spPr/>
        <p:txBody>
          <a:bodyPr/>
          <a:lstStyle/>
          <a:p>
            <a:fld id="{901A5C5A-0510-4C91-884B-493304B904E2}" type="slidenum">
              <a:rPr lang="en-CA" smtClean="0"/>
              <a:pPr/>
              <a:t>14</a:t>
            </a:fld>
            <a:endParaRPr lang="en-CA"/>
          </a:p>
        </p:txBody>
      </p:sp>
      <p:pic>
        <p:nvPicPr>
          <p:cNvPr id="6" name="Picture 5">
            <a:extLst>
              <a:ext uri="{FF2B5EF4-FFF2-40B4-BE49-F238E27FC236}">
                <a16:creationId xmlns:a16="http://schemas.microsoft.com/office/drawing/2014/main" id="{7A504B90-2EEF-1D89-F394-D16EFDB7E2B5}"/>
              </a:ext>
            </a:extLst>
          </p:cNvPr>
          <p:cNvPicPr>
            <a:picLocks noChangeAspect="1"/>
          </p:cNvPicPr>
          <p:nvPr/>
        </p:nvPicPr>
        <p:blipFill>
          <a:blip r:embed="rId2"/>
          <a:stretch>
            <a:fillRect/>
          </a:stretch>
        </p:blipFill>
        <p:spPr>
          <a:xfrm>
            <a:off x="1318546" y="1177151"/>
            <a:ext cx="8444019" cy="5185958"/>
          </a:xfrm>
          <a:prstGeom prst="rect">
            <a:avLst/>
          </a:prstGeom>
        </p:spPr>
      </p:pic>
    </p:spTree>
    <p:extLst>
      <p:ext uri="{BB962C8B-B14F-4D97-AF65-F5344CB8AC3E}">
        <p14:creationId xmlns:p14="http://schemas.microsoft.com/office/powerpoint/2010/main" val="19795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11429524" cy="507242"/>
          </a:xfrm>
        </p:spPr>
        <p:txBody>
          <a:bodyPr>
            <a:normAutofit fontScale="90000"/>
          </a:bodyPr>
          <a:lstStyle/>
          <a:p>
            <a:r>
              <a:rPr lang="en-CA" sz="2800"/>
              <a:t>New Service Blueprint Guidance – Performance Measurement Section</a:t>
            </a:r>
          </a:p>
        </p:txBody>
      </p:sp>
      <p:sp>
        <p:nvSpPr>
          <p:cNvPr id="21" name="Slide Number Placeholder 3">
            <a:extLst>
              <a:ext uri="{FF2B5EF4-FFF2-40B4-BE49-F238E27FC236}">
                <a16:creationId xmlns:a16="http://schemas.microsoft.com/office/drawing/2014/main" id="{E8D6F2D1-7A25-4553-8CBD-E353E8C588ED}"/>
              </a:ext>
            </a:extLst>
          </p:cNvPr>
          <p:cNvSpPr>
            <a:spLocks noGrp="1"/>
          </p:cNvSpPr>
          <p:nvPr>
            <p:ph type="sldNum" sz="quarter" idx="4"/>
          </p:nvPr>
        </p:nvSpPr>
        <p:spPr>
          <a:xfrm>
            <a:off x="11241861" y="6053015"/>
            <a:ext cx="400173" cy="400173"/>
          </a:xfrm>
        </p:spPr>
        <p:txBody>
          <a:bodyPr/>
          <a:lstStyle/>
          <a:p>
            <a:fld id="{901A5C5A-0510-4C91-884B-493304B904E2}" type="slidenum">
              <a:rPr lang="en-CA" smtClean="0"/>
              <a:pPr/>
              <a:t>15</a:t>
            </a:fld>
            <a:endParaRPr lang="en-CA"/>
          </a:p>
        </p:txBody>
      </p:sp>
      <p:pic>
        <p:nvPicPr>
          <p:cNvPr id="5" name="Picture 4">
            <a:extLst>
              <a:ext uri="{FF2B5EF4-FFF2-40B4-BE49-F238E27FC236}">
                <a16:creationId xmlns:a16="http://schemas.microsoft.com/office/drawing/2014/main" id="{187EE9F9-90FA-440D-9435-810E1042252B}"/>
              </a:ext>
            </a:extLst>
          </p:cNvPr>
          <p:cNvPicPr/>
          <p:nvPr/>
        </p:nvPicPr>
        <p:blipFill>
          <a:blip r:embed="rId3"/>
          <a:stretch>
            <a:fillRect/>
          </a:stretch>
        </p:blipFill>
        <p:spPr>
          <a:xfrm>
            <a:off x="2586944" y="1167783"/>
            <a:ext cx="7018112" cy="5532934"/>
          </a:xfrm>
          <a:prstGeom prst="rect">
            <a:avLst/>
          </a:prstGeom>
        </p:spPr>
      </p:pic>
    </p:spTree>
    <p:extLst>
      <p:ext uri="{BB962C8B-B14F-4D97-AF65-F5344CB8AC3E}">
        <p14:creationId xmlns:p14="http://schemas.microsoft.com/office/powerpoint/2010/main" val="343546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0437F92-F61A-4074-8935-968B04AF90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28278" y="1291225"/>
            <a:ext cx="8601409" cy="4765801"/>
          </a:xfrm>
          <a:prstGeom prst="rect">
            <a:avLst/>
          </a:prstGeom>
        </p:spPr>
      </p:pic>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11083690" cy="507242"/>
          </a:xfrm>
        </p:spPr>
        <p:txBody>
          <a:bodyPr>
            <a:normAutofit fontScale="90000"/>
          </a:bodyPr>
          <a:lstStyle/>
          <a:p>
            <a:r>
              <a:rPr lang="en-CA" sz="3200"/>
              <a:t>Proposed New Map and Approach</a:t>
            </a:r>
          </a:p>
        </p:txBody>
      </p:sp>
      <p:sp>
        <p:nvSpPr>
          <p:cNvPr id="5" name="Slide Number Placeholder 3">
            <a:extLst>
              <a:ext uri="{FF2B5EF4-FFF2-40B4-BE49-F238E27FC236}">
                <a16:creationId xmlns:a16="http://schemas.microsoft.com/office/drawing/2014/main" id="{D3F8F041-C2FA-4592-8355-4D6D6AE92C46}"/>
              </a:ext>
            </a:extLst>
          </p:cNvPr>
          <p:cNvSpPr>
            <a:spLocks noGrp="1"/>
          </p:cNvSpPr>
          <p:nvPr>
            <p:ph type="sldNum" sz="quarter" idx="4"/>
          </p:nvPr>
        </p:nvSpPr>
        <p:spPr>
          <a:xfrm>
            <a:off x="11241861" y="6053015"/>
            <a:ext cx="400173" cy="40017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01A5C5A-0510-4C91-884B-493304B904E2}" type="slidenum">
              <a:rPr kumimoji="0" lang="en-CA" sz="1800" b="0" i="0" u="none" strike="noStrike" kern="1200" cap="none" spc="0" normalizeH="0" baseline="0" noProof="0" smtClean="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Content Placeholder 10">
            <a:extLst>
              <a:ext uri="{FF2B5EF4-FFF2-40B4-BE49-F238E27FC236}">
                <a16:creationId xmlns:a16="http://schemas.microsoft.com/office/drawing/2014/main" id="{B83AD965-B7A3-4C3F-88F4-13921354868D}"/>
              </a:ext>
            </a:extLst>
          </p:cNvPr>
          <p:cNvSpPr txBox="1">
            <a:spLocks/>
          </p:cNvSpPr>
          <p:nvPr/>
        </p:nvSpPr>
        <p:spPr>
          <a:xfrm>
            <a:off x="213721" y="3265127"/>
            <a:ext cx="2202210" cy="473782"/>
          </a:xfrm>
          <a:prstGeom prst="rect">
            <a:avLst/>
          </a:prstGeom>
          <a:ln w="1270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CA" sz="1200" b="1" i="0" u="none" strike="noStrike" kern="1200" cap="none" spc="0" normalizeH="0" baseline="0" noProof="0">
                <a:ln>
                  <a:noFill/>
                </a:ln>
                <a:solidFill>
                  <a:srgbClr val="2A283C"/>
                </a:solidFill>
                <a:effectLst/>
                <a:uLnTx/>
                <a:uFillTx/>
                <a:latin typeface="Arial"/>
                <a:ea typeface="+mn-ea"/>
                <a:cs typeface="+mn-cs"/>
              </a:rPr>
              <a:t>EA</a:t>
            </a:r>
            <a:r>
              <a:rPr kumimoji="0" lang="en-CA" sz="1200" b="0" i="0" u="none" strike="noStrike" kern="1200" cap="none" spc="0" normalizeH="0" baseline="0" noProof="0">
                <a:ln>
                  <a:noFill/>
                </a:ln>
                <a:solidFill>
                  <a:srgbClr val="2A283C"/>
                </a:solidFill>
                <a:effectLst/>
                <a:uLnTx/>
                <a:uFillTx/>
                <a:latin typeface="Arial"/>
                <a:ea typeface="+mn-ea"/>
                <a:cs typeface="+mn-cs"/>
              </a:rPr>
              <a:t> continues to model </a:t>
            </a:r>
            <a:r>
              <a:rPr kumimoji="0" lang="en-CA" sz="1200" b="1" i="0" u="none" strike="noStrike" kern="1200" cap="none" spc="0" normalizeH="0" baseline="0" noProof="0">
                <a:ln>
                  <a:noFill/>
                </a:ln>
                <a:solidFill>
                  <a:srgbClr val="FFC000"/>
                </a:solidFill>
                <a:effectLst/>
                <a:uLnTx/>
                <a:uFillTx/>
                <a:latin typeface="Arial"/>
                <a:ea typeface="+mn-ea"/>
                <a:cs typeface="+mn-cs"/>
              </a:rPr>
              <a:t>Service</a:t>
            </a:r>
            <a:r>
              <a:rPr kumimoji="0" lang="en-CA" sz="1200" b="0" i="0" u="none" strike="noStrike" kern="1200" cap="none" spc="0" normalizeH="0" baseline="0" noProof="0">
                <a:ln>
                  <a:noFill/>
                </a:ln>
                <a:solidFill>
                  <a:srgbClr val="7030A0"/>
                </a:solidFill>
                <a:effectLst/>
                <a:uLnTx/>
                <a:uFillTx/>
                <a:latin typeface="Arial"/>
                <a:ea typeface="+mn-ea"/>
                <a:cs typeface="+mn-cs"/>
              </a:rPr>
              <a:t> </a:t>
            </a:r>
            <a:r>
              <a:rPr kumimoji="0" lang="en-CA" sz="1200" b="0" i="0" u="none" strike="noStrike" kern="1200" cap="none" spc="0" normalizeH="0" baseline="0" noProof="0">
                <a:ln>
                  <a:noFill/>
                </a:ln>
                <a:solidFill>
                  <a:srgbClr val="2A283C"/>
                </a:solidFill>
                <a:effectLst/>
                <a:uLnTx/>
                <a:uFillTx/>
                <a:latin typeface="Arial"/>
                <a:ea typeface="+mn-ea"/>
                <a:cs typeface="+mn-cs"/>
              </a:rPr>
              <a:t>and</a:t>
            </a:r>
            <a:r>
              <a:rPr kumimoji="0" lang="en-CA" sz="1200" b="0" i="0" u="none" strike="noStrike" kern="1200" cap="none" spc="0" normalizeH="0" baseline="0" noProof="0">
                <a:ln>
                  <a:noFill/>
                </a:ln>
                <a:solidFill>
                  <a:srgbClr val="7030A0"/>
                </a:solidFill>
                <a:effectLst/>
                <a:uLnTx/>
                <a:uFillTx/>
                <a:latin typeface="Arial"/>
                <a:ea typeface="+mn-ea"/>
                <a:cs typeface="+mn-cs"/>
              </a:rPr>
              <a:t> </a:t>
            </a:r>
            <a:r>
              <a:rPr kumimoji="0" lang="en-CA" sz="1200" b="1" i="0" u="none" strike="noStrike" kern="1200" cap="none" spc="0" normalizeH="0" baseline="0" noProof="0">
                <a:ln>
                  <a:noFill/>
                </a:ln>
                <a:solidFill>
                  <a:srgbClr val="7030A0"/>
                </a:solidFill>
                <a:effectLst/>
                <a:uLnTx/>
                <a:uFillTx/>
                <a:latin typeface="Arial"/>
                <a:ea typeface="+mn-ea"/>
                <a:cs typeface="+mn-cs"/>
              </a:rPr>
              <a:t>BCM</a:t>
            </a:r>
            <a:endParaRPr kumimoji="0" lang="en-CA" sz="1200" b="0" i="0" u="none" strike="noStrike" kern="1200" cap="none" spc="0" normalizeH="0" baseline="0" noProof="0">
              <a:ln>
                <a:noFill/>
              </a:ln>
              <a:solidFill>
                <a:srgbClr val="2A283C"/>
              </a:solidFill>
              <a:effectLst/>
              <a:uLnTx/>
              <a:uFillTx/>
              <a:latin typeface="Arial"/>
              <a:ea typeface="+mn-ea"/>
              <a:cs typeface="+mn-cs"/>
            </a:endParaRPr>
          </a:p>
        </p:txBody>
      </p:sp>
      <p:sp>
        <p:nvSpPr>
          <p:cNvPr id="26" name="TextBox 25">
            <a:extLst>
              <a:ext uri="{FF2B5EF4-FFF2-40B4-BE49-F238E27FC236}">
                <a16:creationId xmlns:a16="http://schemas.microsoft.com/office/drawing/2014/main" id="{B1376B17-9434-4BA6-A57A-6A3B2AC07099}"/>
              </a:ext>
            </a:extLst>
          </p:cNvPr>
          <p:cNvSpPr txBox="1"/>
          <p:nvPr/>
        </p:nvSpPr>
        <p:spPr>
          <a:xfrm>
            <a:off x="213719" y="1678805"/>
            <a:ext cx="2202210" cy="1200329"/>
          </a:xfrm>
          <a:prstGeom prst="rect">
            <a:avLst/>
          </a:prstGeom>
          <a:solidFill>
            <a:schemeClr val="bg1"/>
          </a:solidFill>
          <a:ln>
            <a:solidFill>
              <a:schemeClr val="tx1"/>
            </a:solid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CA" sz="1200" b="1" i="0" u="none" strike="noStrike" kern="1200" cap="none" spc="0" normalizeH="0" baseline="0" noProof="0">
                <a:ln>
                  <a:noFill/>
                </a:ln>
                <a:solidFill>
                  <a:srgbClr val="2A283C"/>
                </a:solidFill>
                <a:effectLst/>
                <a:uLnTx/>
                <a:uFillTx/>
                <a:latin typeface="Arial"/>
                <a:ea typeface="+mn-ea"/>
                <a:cs typeface="+mn-cs"/>
              </a:rPr>
              <a:t>BMP </a:t>
            </a:r>
            <a:r>
              <a:rPr kumimoji="0" lang="en-CA" sz="1200" b="0" i="0" u="none" strike="noStrike" kern="1200" cap="none" spc="0" normalizeH="0" baseline="0" noProof="0">
                <a:ln>
                  <a:noFill/>
                </a:ln>
                <a:solidFill>
                  <a:srgbClr val="2A283C"/>
                </a:solidFill>
                <a:effectLst/>
                <a:uLnTx/>
                <a:uFillTx/>
                <a:latin typeface="Arial"/>
                <a:ea typeface="+mn-ea"/>
                <a:cs typeface="+mn-cs"/>
              </a:rPr>
              <a:t>and </a:t>
            </a:r>
            <a:r>
              <a:rPr kumimoji="0" lang="en-CA" sz="1200" b="1" i="0" u="none" strike="noStrike" kern="1200" cap="none" spc="0" normalizeH="0" baseline="0" noProof="0">
                <a:ln>
                  <a:noFill/>
                </a:ln>
                <a:solidFill>
                  <a:srgbClr val="2A283C"/>
                </a:solidFill>
                <a:effectLst/>
                <a:uLnTx/>
                <a:uFillTx/>
                <a:latin typeface="Arial"/>
                <a:ea typeface="+mn-ea"/>
                <a:cs typeface="+mn-cs"/>
              </a:rPr>
              <a:t>Service Lines</a:t>
            </a:r>
            <a:r>
              <a:rPr kumimoji="0" lang="en-CA" sz="1200" b="0" i="0" u="none" strike="noStrike" kern="1200" cap="none" spc="0" normalizeH="0" baseline="0" noProof="0">
                <a:ln>
                  <a:noFill/>
                </a:ln>
                <a:solidFill>
                  <a:srgbClr val="2A283C"/>
                </a:solidFill>
                <a:effectLst/>
                <a:uLnTx/>
                <a:uFillTx/>
                <a:latin typeface="Arial"/>
                <a:ea typeface="+mn-ea"/>
                <a:cs typeface="+mn-cs"/>
              </a:rPr>
              <a:t> work together to </a:t>
            </a:r>
            <a:r>
              <a:rPr kumimoji="0" lang="en-CA" sz="1200" b="0" i="0" u="none" strike="noStrike" kern="1200" cap="none" spc="0" normalizeH="0" baseline="0" noProof="0">
                <a:ln>
                  <a:noFill/>
                </a:ln>
                <a:solidFill>
                  <a:srgbClr val="0070C0"/>
                </a:solidFill>
                <a:effectLst/>
                <a:uLnTx/>
                <a:uFillTx/>
                <a:latin typeface="Arial"/>
                <a:ea typeface="+mn-ea"/>
                <a:cs typeface="+mn-cs"/>
              </a:rPr>
              <a:t>Model Service Value</a:t>
            </a:r>
            <a:r>
              <a:rPr kumimoji="0" lang="en-CA" sz="1200" b="0" i="0" u="none" strike="noStrike" kern="1200" cap="none" spc="0" normalizeH="0" noProof="0">
                <a:ln>
                  <a:noFill/>
                </a:ln>
                <a:solidFill>
                  <a:srgbClr val="0070C0"/>
                </a:solidFill>
                <a:effectLst/>
                <a:uLnTx/>
                <a:uFillTx/>
                <a:latin typeface="Arial"/>
                <a:ea typeface="+mn-ea"/>
                <a:cs typeface="+mn-cs"/>
              </a:rPr>
              <a:t> Motivation Map (S</a:t>
            </a:r>
            <a:r>
              <a:rPr kumimoji="0" lang="en-CA" sz="1200" b="0" i="0" u="none" strike="noStrike" kern="1200" cap="none" spc="0" normalizeH="0" baseline="0" noProof="0">
                <a:ln>
                  <a:noFill/>
                </a:ln>
                <a:solidFill>
                  <a:srgbClr val="0070C0"/>
                </a:solidFill>
                <a:effectLst/>
                <a:uLnTx/>
                <a:uFillTx/>
                <a:latin typeface="Arial"/>
                <a:ea typeface="+mn-ea"/>
                <a:cs typeface="+mn-cs"/>
              </a:rPr>
              <a:t>VMM) during </a:t>
            </a:r>
            <a:r>
              <a:rPr kumimoji="0" lang="en-CA" sz="1200" b="1" i="0" u="none" strike="noStrike" kern="1200" cap="none" spc="0" normalizeH="0" baseline="0" noProof="0">
                <a:ln>
                  <a:noFill/>
                </a:ln>
                <a:solidFill>
                  <a:srgbClr val="0070C0"/>
                </a:solidFill>
                <a:effectLst/>
                <a:uLnTx/>
                <a:uFillTx/>
                <a:latin typeface="Arial"/>
                <a:ea typeface="+mn-ea"/>
                <a:cs typeface="+mn-cs"/>
              </a:rPr>
              <a:t>Service Reviews and Authorizations</a:t>
            </a:r>
          </a:p>
        </p:txBody>
      </p:sp>
      <p:sp>
        <p:nvSpPr>
          <p:cNvPr id="36" name="TextBox 35">
            <a:extLst>
              <a:ext uri="{FF2B5EF4-FFF2-40B4-BE49-F238E27FC236}">
                <a16:creationId xmlns:a16="http://schemas.microsoft.com/office/drawing/2014/main" id="{D4D49008-015C-4F86-BEBE-135B0337C803}"/>
              </a:ext>
            </a:extLst>
          </p:cNvPr>
          <p:cNvSpPr txBox="1"/>
          <p:nvPr/>
        </p:nvSpPr>
        <p:spPr>
          <a:xfrm>
            <a:off x="213719" y="4331876"/>
            <a:ext cx="2202210" cy="461665"/>
          </a:xfrm>
          <a:prstGeom prst="rect">
            <a:avLst/>
          </a:prstGeom>
          <a:solidFill>
            <a:schemeClr val="bg1"/>
          </a:solidFill>
          <a:ln>
            <a:solidFill>
              <a:schemeClr val="tx1"/>
            </a:solid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CA" sz="1200" b="0" i="0" u="none" strike="noStrike" kern="1200" cap="none" spc="0" normalizeH="0" baseline="0" noProof="0">
                <a:ln>
                  <a:noFill/>
                </a:ln>
                <a:solidFill>
                  <a:srgbClr val="C87700"/>
                </a:solidFill>
                <a:effectLst/>
                <a:uLnTx/>
                <a:uFillTx/>
                <a:latin typeface="Arial"/>
                <a:ea typeface="+mn-ea"/>
                <a:cs typeface="+mn-cs"/>
              </a:rPr>
              <a:t>Model SVMM during </a:t>
            </a:r>
            <a:r>
              <a:rPr kumimoji="0" lang="en-CA" sz="1200" b="1" i="0" u="none" strike="noStrike" kern="1200" cap="none" spc="0" normalizeH="0" baseline="0" noProof="0">
                <a:ln>
                  <a:noFill/>
                </a:ln>
                <a:solidFill>
                  <a:srgbClr val="C87700"/>
                </a:solidFill>
                <a:effectLst/>
                <a:uLnTx/>
                <a:uFillTx/>
                <a:latin typeface="Arial"/>
                <a:ea typeface="+mn-ea"/>
                <a:cs typeface="+mn-cs"/>
              </a:rPr>
              <a:t>BMP </a:t>
            </a:r>
            <a:r>
              <a:rPr kumimoji="0" lang="en-CA" sz="1200" b="0" i="0" u="none" strike="noStrike" kern="1200" cap="none" spc="0" normalizeH="0" baseline="0" noProof="0">
                <a:ln>
                  <a:noFill/>
                </a:ln>
                <a:solidFill>
                  <a:srgbClr val="C87700"/>
                </a:solidFill>
                <a:effectLst/>
                <a:uLnTx/>
                <a:uFillTx/>
                <a:latin typeface="Arial"/>
                <a:ea typeface="+mn-ea"/>
                <a:cs typeface="+mn-cs"/>
              </a:rPr>
              <a:t>benefits mapping</a:t>
            </a:r>
          </a:p>
        </p:txBody>
      </p:sp>
      <p:sp>
        <p:nvSpPr>
          <p:cNvPr id="29" name="TextBox 28">
            <a:extLst>
              <a:ext uri="{FF2B5EF4-FFF2-40B4-BE49-F238E27FC236}">
                <a16:creationId xmlns:a16="http://schemas.microsoft.com/office/drawing/2014/main" id="{33BBB724-5026-48AE-AFD0-8AC89F547AC5}"/>
              </a:ext>
            </a:extLst>
          </p:cNvPr>
          <p:cNvSpPr txBox="1"/>
          <p:nvPr/>
        </p:nvSpPr>
        <p:spPr>
          <a:xfrm>
            <a:off x="213720" y="5309176"/>
            <a:ext cx="3324609" cy="523220"/>
          </a:xfrm>
          <a:prstGeom prst="rect">
            <a:avLst/>
          </a:prstGeom>
          <a:solidFill>
            <a:srgbClr val="453897"/>
          </a:solid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a:ln>
                  <a:noFill/>
                </a:ln>
                <a:solidFill>
                  <a:prstClr val="white"/>
                </a:solidFill>
                <a:effectLst/>
                <a:uLnTx/>
                <a:uFillTx/>
                <a:latin typeface="Arial"/>
                <a:ea typeface="+mn-ea"/>
                <a:cs typeface="+mn-cs"/>
              </a:rPr>
              <a:t>💡 Business Capabilities act as bridge between components</a:t>
            </a:r>
          </a:p>
        </p:txBody>
      </p:sp>
      <p:sp>
        <p:nvSpPr>
          <p:cNvPr id="16" name="Rectangle 15">
            <a:extLst>
              <a:ext uri="{FF2B5EF4-FFF2-40B4-BE49-F238E27FC236}">
                <a16:creationId xmlns:a16="http://schemas.microsoft.com/office/drawing/2014/main" id="{C5F56698-E991-4662-9B0D-792D9EAD2514}"/>
              </a:ext>
            </a:extLst>
          </p:cNvPr>
          <p:cNvSpPr/>
          <p:nvPr/>
        </p:nvSpPr>
        <p:spPr>
          <a:xfrm>
            <a:off x="4144618" y="3110731"/>
            <a:ext cx="805747" cy="6793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BAF2DF19-804A-4CA5-AF6C-1D230D3BA15C}"/>
              </a:ext>
            </a:extLst>
          </p:cNvPr>
          <p:cNvSpPr/>
          <p:nvPr/>
        </p:nvSpPr>
        <p:spPr>
          <a:xfrm>
            <a:off x="5409683" y="3111695"/>
            <a:ext cx="805747" cy="6793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12345B6C-FB4D-4F94-8AF3-0E22D16F84DE}"/>
              </a:ext>
            </a:extLst>
          </p:cNvPr>
          <p:cNvSpPr/>
          <p:nvPr/>
        </p:nvSpPr>
        <p:spPr>
          <a:xfrm>
            <a:off x="3931337" y="1788160"/>
            <a:ext cx="7357710" cy="123151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70C0"/>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1430ADAC-D6A4-4D5B-9538-6DF217E6F7AB}"/>
              </a:ext>
            </a:extLst>
          </p:cNvPr>
          <p:cNvSpPr/>
          <p:nvPr/>
        </p:nvSpPr>
        <p:spPr>
          <a:xfrm>
            <a:off x="3941497" y="3776941"/>
            <a:ext cx="7357710" cy="1925903"/>
          </a:xfrm>
          <a:prstGeom prst="rect">
            <a:avLst/>
          </a:prstGeom>
          <a:noFill/>
          <a:ln w="57150">
            <a:solidFill>
              <a:srgbClr val="C87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9310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grpId="1"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grpId="2"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3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3" nodeType="click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36" grpId="0" animBg="1"/>
      <p:bldP spid="29" grpId="0" animBg="1"/>
      <p:bldP spid="16" grpId="0" animBg="1"/>
      <p:bldP spid="16" grpId="1" animBg="1"/>
      <p:bldP spid="34" grpId="0" animBg="1"/>
      <p:bldP spid="34" grpId="1" animBg="1"/>
      <p:bldP spid="34" grpId="2" animBg="1"/>
      <p:bldP spid="34" grpId="3" animBg="1"/>
      <p:bldP spid="35" grpId="0" animBg="1"/>
      <p:bldP spid="35" grpId="1" animBg="1"/>
      <p:bldP spid="39" grpId="0" animBg="1"/>
      <p:bldP spid="3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8674866" cy="507242"/>
          </a:xfrm>
        </p:spPr>
        <p:txBody>
          <a:bodyPr>
            <a:normAutofit fontScale="90000"/>
          </a:bodyPr>
          <a:lstStyle/>
          <a:p>
            <a:r>
              <a:rPr lang="en-CA" sz="2800"/>
              <a:t>Benefits Realization and QualiWare</a:t>
            </a:r>
            <a:br>
              <a:rPr lang="en-CA" sz="2800"/>
            </a:br>
            <a:endParaRPr lang="en-CA" sz="2800">
              <a:cs typeface="Arial"/>
            </a:endParaRPr>
          </a:p>
        </p:txBody>
      </p:sp>
      <p:grpSp>
        <p:nvGrpSpPr>
          <p:cNvPr id="24" name="Group 23">
            <a:extLst>
              <a:ext uri="{FF2B5EF4-FFF2-40B4-BE49-F238E27FC236}">
                <a16:creationId xmlns:a16="http://schemas.microsoft.com/office/drawing/2014/main" id="{B53035E9-C85C-4146-A13F-41609160BA16}"/>
              </a:ext>
            </a:extLst>
          </p:cNvPr>
          <p:cNvGrpSpPr/>
          <p:nvPr/>
        </p:nvGrpSpPr>
        <p:grpSpPr>
          <a:xfrm>
            <a:off x="558344" y="1247354"/>
            <a:ext cx="11072377" cy="431730"/>
            <a:chOff x="0" y="25866"/>
            <a:chExt cx="8654504" cy="431730"/>
          </a:xfrm>
        </p:grpSpPr>
        <p:sp>
          <p:nvSpPr>
            <p:cNvPr id="25" name="Rounded Rectangle 19">
              <a:extLst>
                <a:ext uri="{FF2B5EF4-FFF2-40B4-BE49-F238E27FC236}">
                  <a16:creationId xmlns:a16="http://schemas.microsoft.com/office/drawing/2014/main" id="{310A48A4-F6CD-426D-85B3-3A67E7EBF0D2}"/>
                </a:ext>
              </a:extLst>
            </p:cNvPr>
            <p:cNvSpPr/>
            <p:nvPr/>
          </p:nvSpPr>
          <p:spPr>
            <a:xfrm>
              <a:off x="0" y="25866"/>
              <a:ext cx="8654504" cy="431730"/>
            </a:xfrm>
            <a:prstGeom prst="roundRect">
              <a:avLst/>
            </a:prstGeom>
            <a:solidFill>
              <a:srgbClr val="3D3186">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6" name="Rounded Rectangle 4">
              <a:extLst>
                <a:ext uri="{FF2B5EF4-FFF2-40B4-BE49-F238E27FC236}">
                  <a16:creationId xmlns:a16="http://schemas.microsoft.com/office/drawing/2014/main" id="{25EBD99E-89DE-4F37-BE08-479240F4B2FC}"/>
                </a:ext>
              </a:extLst>
            </p:cNvPr>
            <p:cNvSpPr txBox="1"/>
            <p:nvPr/>
          </p:nvSpPr>
          <p:spPr>
            <a:xfrm>
              <a:off x="21075" y="46941"/>
              <a:ext cx="8612354" cy="38958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mn-cs"/>
                </a:rPr>
                <a:t>Architecture Collaboration Environment (ACE): </a:t>
              </a:r>
              <a:r>
                <a:rPr kumimoji="0" lang="en-CA" sz="1800" b="0" i="0" u="none" strike="noStrike" kern="0" cap="none" spc="0" normalizeH="0" baseline="0" noProof="0" err="1">
                  <a:ln>
                    <a:noFill/>
                  </a:ln>
                  <a:solidFill>
                    <a:srgbClr val="FFFFFF"/>
                  </a:solidFill>
                  <a:effectLst/>
                  <a:uLnTx/>
                  <a:uFillTx/>
                  <a:latin typeface="+mj-lt"/>
                  <a:ea typeface="+mn-ea"/>
                  <a:cs typeface="+mn-cs"/>
                </a:rPr>
                <a:t>QualiWare</a:t>
              </a:r>
              <a:endParaRPr kumimoji="0" lang="en-CA" sz="1800" b="0" i="0" u="none" strike="noStrike" kern="0" cap="none" spc="0" normalizeH="0" baseline="0" noProof="0">
                <a:ln>
                  <a:noFill/>
                </a:ln>
                <a:solidFill>
                  <a:srgbClr val="FFFFFF"/>
                </a:solidFill>
                <a:effectLst/>
                <a:uLnTx/>
                <a:uFillTx/>
                <a:latin typeface="+mj-lt"/>
                <a:ea typeface="+mn-ea"/>
                <a:cs typeface="+mn-cs"/>
              </a:endParaRPr>
            </a:p>
          </p:txBody>
        </p:sp>
      </p:grpSp>
      <p:pic>
        <p:nvPicPr>
          <p:cNvPr id="7" name="Picture 6" descr="Graphical user interface, application&#10;&#10;Description automatically generated">
            <a:extLst>
              <a:ext uri="{FF2B5EF4-FFF2-40B4-BE49-F238E27FC236}">
                <a16:creationId xmlns:a16="http://schemas.microsoft.com/office/drawing/2014/main" id="{54C2832C-E95F-4679-8B2F-207E36EB4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41" y="1871917"/>
            <a:ext cx="9442247" cy="2118591"/>
          </a:xfrm>
          <a:prstGeom prst="rect">
            <a:avLst/>
          </a:prstGeom>
          <a:ln>
            <a:solidFill>
              <a:schemeClr val="tx1"/>
            </a:solidFill>
          </a:ln>
        </p:spPr>
      </p:pic>
      <p:pic>
        <p:nvPicPr>
          <p:cNvPr id="13" name="Picture 12" descr="Graphical user interface, text, application, email&#10;&#10;Description automatically generated">
            <a:extLst>
              <a:ext uri="{FF2B5EF4-FFF2-40B4-BE49-F238E27FC236}">
                <a16:creationId xmlns:a16="http://schemas.microsoft.com/office/drawing/2014/main" id="{92A59052-609B-422F-82C4-6649DCCBF372}"/>
              </a:ext>
            </a:extLst>
          </p:cNvPr>
          <p:cNvPicPr>
            <a:picLocks noChangeAspect="1"/>
          </p:cNvPicPr>
          <p:nvPr/>
        </p:nvPicPr>
        <p:blipFill rotWithShape="1">
          <a:blip r:embed="rId4">
            <a:extLst>
              <a:ext uri="{28A0092B-C50C-407E-A947-70E740481C1C}">
                <a14:useLocalDpi xmlns:a14="http://schemas.microsoft.com/office/drawing/2010/main" val="0"/>
              </a:ext>
            </a:extLst>
          </a:blip>
          <a:srcRect b="22743"/>
          <a:stretch/>
        </p:blipFill>
        <p:spPr>
          <a:xfrm>
            <a:off x="3409469" y="3305331"/>
            <a:ext cx="8695564" cy="3438533"/>
          </a:xfrm>
          <a:prstGeom prst="rect">
            <a:avLst/>
          </a:prstGeom>
          <a:ln>
            <a:solidFill>
              <a:schemeClr val="tx1"/>
            </a:solidFill>
          </a:ln>
        </p:spPr>
      </p:pic>
      <p:sp>
        <p:nvSpPr>
          <p:cNvPr id="12" name="TextBox 11">
            <a:extLst>
              <a:ext uri="{FF2B5EF4-FFF2-40B4-BE49-F238E27FC236}">
                <a16:creationId xmlns:a16="http://schemas.microsoft.com/office/drawing/2014/main" id="{45623625-EF5F-432E-9E92-FEF5663B35B7}"/>
              </a:ext>
            </a:extLst>
          </p:cNvPr>
          <p:cNvSpPr txBox="1"/>
          <p:nvPr/>
        </p:nvSpPr>
        <p:spPr>
          <a:xfrm>
            <a:off x="6655770" y="2120261"/>
            <a:ext cx="5154879" cy="1077218"/>
          </a:xfrm>
          <a:prstGeom prst="rect">
            <a:avLst/>
          </a:prstGeom>
          <a:solidFill>
            <a:schemeClr val="bg1"/>
          </a:solidFill>
          <a:ln w="19050">
            <a:solidFill>
              <a:schemeClr val="tx1"/>
            </a:solidFill>
          </a:ln>
        </p:spPr>
        <p:txBody>
          <a:bodyPr wrap="square" rtlCol="0">
            <a:spAutoFit/>
          </a:bodyPr>
          <a:lstStyle/>
          <a:p>
            <a:r>
              <a:rPr lang="en-CA" sz="1600"/>
              <a:t>The </a:t>
            </a:r>
            <a:r>
              <a:rPr lang="en-CA" sz="1600" b="1"/>
              <a:t>ACE</a:t>
            </a:r>
            <a:r>
              <a:rPr lang="en-CA" sz="1600"/>
              <a:t> interface provides a broader reporting mechanism across outcomes, benefits, and indicators for all projects/initiatives that have been added to the tool. </a:t>
            </a:r>
          </a:p>
        </p:txBody>
      </p:sp>
      <p:pic>
        <p:nvPicPr>
          <p:cNvPr id="14" name="Graphic 13" descr="Cursor with solid fill">
            <a:extLst>
              <a:ext uri="{FF2B5EF4-FFF2-40B4-BE49-F238E27FC236}">
                <a16:creationId xmlns:a16="http://schemas.microsoft.com/office/drawing/2014/main" id="{F1A89225-A499-4747-82D9-01C0AFEEAD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4730" y="2799844"/>
            <a:ext cx="564469" cy="564469"/>
          </a:xfrm>
          <a:prstGeom prst="rect">
            <a:avLst/>
          </a:prstGeom>
        </p:spPr>
      </p:pic>
      <p:sp>
        <p:nvSpPr>
          <p:cNvPr id="15" name="TextBox 14">
            <a:extLst>
              <a:ext uri="{FF2B5EF4-FFF2-40B4-BE49-F238E27FC236}">
                <a16:creationId xmlns:a16="http://schemas.microsoft.com/office/drawing/2014/main" id="{D2964D7E-D50F-41A1-A287-2E9EE0467FEB}"/>
              </a:ext>
            </a:extLst>
          </p:cNvPr>
          <p:cNvSpPr txBox="1"/>
          <p:nvPr/>
        </p:nvSpPr>
        <p:spPr>
          <a:xfrm>
            <a:off x="558344" y="5256703"/>
            <a:ext cx="6097426" cy="707886"/>
          </a:xfrm>
          <a:prstGeom prst="rect">
            <a:avLst/>
          </a:prstGeom>
          <a:solidFill>
            <a:schemeClr val="bg1"/>
          </a:solidFill>
          <a:ln w="19050">
            <a:solidFill>
              <a:schemeClr val="tx1"/>
            </a:solidFill>
          </a:ln>
        </p:spPr>
        <p:txBody>
          <a:bodyPr wrap="square" rtlCol="0">
            <a:spAutoFit/>
          </a:bodyPr>
          <a:lstStyle/>
          <a:p>
            <a:r>
              <a:rPr lang="en-CA" sz="2000" b="1"/>
              <a:t>ACE </a:t>
            </a:r>
            <a:r>
              <a:rPr lang="en-CA" sz="2000"/>
              <a:t>provides us with the </a:t>
            </a:r>
            <a:r>
              <a:rPr lang="en-CA" sz="2000" b="1"/>
              <a:t>entire project/initiative portfolio</a:t>
            </a:r>
            <a:r>
              <a:rPr lang="en-CA" sz="2000"/>
              <a:t> across Shared Services Canada.</a:t>
            </a:r>
          </a:p>
        </p:txBody>
      </p:sp>
      <p:sp>
        <p:nvSpPr>
          <p:cNvPr id="16" name="TextBox 15">
            <a:extLst>
              <a:ext uri="{FF2B5EF4-FFF2-40B4-BE49-F238E27FC236}">
                <a16:creationId xmlns:a16="http://schemas.microsoft.com/office/drawing/2014/main" id="{94C519C7-BF02-4D9F-9125-F01D937B1C3D}"/>
              </a:ext>
            </a:extLst>
          </p:cNvPr>
          <p:cNvSpPr txBox="1"/>
          <p:nvPr/>
        </p:nvSpPr>
        <p:spPr>
          <a:xfrm>
            <a:off x="5576327" y="3519239"/>
            <a:ext cx="5355530" cy="584775"/>
          </a:xfrm>
          <a:prstGeom prst="rect">
            <a:avLst/>
          </a:prstGeom>
          <a:solidFill>
            <a:schemeClr val="bg1"/>
          </a:solidFill>
          <a:ln w="19050">
            <a:solidFill>
              <a:schemeClr val="tx1"/>
            </a:solidFill>
          </a:ln>
        </p:spPr>
        <p:txBody>
          <a:bodyPr wrap="square" rtlCol="0">
            <a:spAutoFit/>
          </a:bodyPr>
          <a:lstStyle/>
          <a:p>
            <a:r>
              <a:rPr lang="en-CA" sz="1600"/>
              <a:t>Navigating the </a:t>
            </a:r>
            <a:r>
              <a:rPr lang="en-CA" sz="1600" b="1"/>
              <a:t>SSC: Benefits Register</a:t>
            </a:r>
            <a:r>
              <a:rPr lang="en-CA" sz="1600"/>
              <a:t> is the easiest way to view artefacts related to your project/initiative.</a:t>
            </a:r>
          </a:p>
        </p:txBody>
      </p:sp>
      <p:sp>
        <p:nvSpPr>
          <p:cNvPr id="5" name="Arrow: Left 4">
            <a:extLst>
              <a:ext uri="{FF2B5EF4-FFF2-40B4-BE49-F238E27FC236}">
                <a16:creationId xmlns:a16="http://schemas.microsoft.com/office/drawing/2014/main" id="{E47742ED-C4F7-4B8C-8E2E-C0DF33056DCB}"/>
              </a:ext>
            </a:extLst>
          </p:cNvPr>
          <p:cNvSpPr/>
          <p:nvPr/>
        </p:nvSpPr>
        <p:spPr>
          <a:xfrm rot="10800000" flipH="1">
            <a:off x="4653888" y="3653578"/>
            <a:ext cx="922440" cy="368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TextBox 5">
            <a:extLst>
              <a:ext uri="{FF2B5EF4-FFF2-40B4-BE49-F238E27FC236}">
                <a16:creationId xmlns:a16="http://schemas.microsoft.com/office/drawing/2014/main" id="{44F6D0C2-5A87-4F34-9820-F2DE1B9D21A1}"/>
              </a:ext>
            </a:extLst>
          </p:cNvPr>
          <p:cNvSpPr txBox="1"/>
          <p:nvPr/>
        </p:nvSpPr>
        <p:spPr>
          <a:xfrm>
            <a:off x="3942091" y="2829604"/>
            <a:ext cx="707229" cy="461665"/>
          </a:xfrm>
          <a:prstGeom prst="rect">
            <a:avLst/>
          </a:prstGeom>
          <a:noFill/>
        </p:spPr>
        <p:txBody>
          <a:bodyPr wrap="square" rtlCol="0">
            <a:spAutoFit/>
          </a:bodyPr>
          <a:lstStyle/>
          <a:p>
            <a:r>
              <a:rPr lang="en-CA" sz="1200"/>
              <a:t>Click here!</a:t>
            </a:r>
          </a:p>
        </p:txBody>
      </p:sp>
    </p:spTree>
    <p:extLst>
      <p:ext uri="{BB962C8B-B14F-4D97-AF65-F5344CB8AC3E}">
        <p14:creationId xmlns:p14="http://schemas.microsoft.com/office/powerpoint/2010/main" val="243915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10439856" cy="507242"/>
          </a:xfrm>
        </p:spPr>
        <p:txBody>
          <a:bodyPr>
            <a:normAutofit fontScale="90000"/>
          </a:bodyPr>
          <a:lstStyle/>
          <a:p>
            <a:r>
              <a:rPr lang="en-CA" sz="3200"/>
              <a:t>ACE/</a:t>
            </a:r>
            <a:r>
              <a:rPr lang="en-CA" sz="3200" err="1"/>
              <a:t>QualiWare</a:t>
            </a:r>
            <a:r>
              <a:rPr lang="en-CA" sz="3200"/>
              <a:t> Case Study- DCC Service</a:t>
            </a:r>
          </a:p>
        </p:txBody>
      </p:sp>
      <p:sp>
        <p:nvSpPr>
          <p:cNvPr id="13" name="Slide Number Placeholder 3">
            <a:extLst>
              <a:ext uri="{FF2B5EF4-FFF2-40B4-BE49-F238E27FC236}">
                <a16:creationId xmlns:a16="http://schemas.microsoft.com/office/drawing/2014/main" id="{C5268E56-E94A-49E6-8871-F3EF18067E91}"/>
              </a:ext>
            </a:extLst>
          </p:cNvPr>
          <p:cNvSpPr>
            <a:spLocks noGrp="1"/>
          </p:cNvSpPr>
          <p:nvPr>
            <p:ph type="sldNum" sz="quarter" idx="4"/>
          </p:nvPr>
        </p:nvSpPr>
        <p:spPr>
          <a:xfrm>
            <a:off x="11241861" y="6053015"/>
            <a:ext cx="400173" cy="400173"/>
          </a:xfrm>
        </p:spPr>
        <p:txBody>
          <a:bodyPr/>
          <a:lstStyle/>
          <a:p>
            <a:fld id="{901A5C5A-0510-4C91-884B-493304B904E2}" type="slidenum">
              <a:rPr lang="en-CA" smtClean="0"/>
              <a:pPr/>
              <a:t>18</a:t>
            </a:fld>
            <a:endParaRPr lang="en-CA"/>
          </a:p>
        </p:txBody>
      </p:sp>
      <p:pic>
        <p:nvPicPr>
          <p:cNvPr id="5" name="Picture Placeholder 12">
            <a:extLst>
              <a:ext uri="{FF2B5EF4-FFF2-40B4-BE49-F238E27FC236}">
                <a16:creationId xmlns:a16="http://schemas.microsoft.com/office/drawing/2014/main" id="{8583C3F7-5BDD-48EA-B8F1-5BE34186EBE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9966" y="1225975"/>
            <a:ext cx="8714494" cy="5339764"/>
          </a:xfrm>
          <a:prstGeom prst="rect">
            <a:avLst/>
          </a:prstGeom>
          <a:ln w="19050">
            <a:solidFill>
              <a:schemeClr val="tx1"/>
            </a:solidFill>
          </a:ln>
        </p:spPr>
      </p:pic>
      <p:sp>
        <p:nvSpPr>
          <p:cNvPr id="6" name="Rectangle 5">
            <a:extLst>
              <a:ext uri="{FF2B5EF4-FFF2-40B4-BE49-F238E27FC236}">
                <a16:creationId xmlns:a16="http://schemas.microsoft.com/office/drawing/2014/main" id="{D3DFCFD8-0E9D-4A9A-9A1F-4EB844ED8243}"/>
              </a:ext>
            </a:extLst>
          </p:cNvPr>
          <p:cNvSpPr/>
          <p:nvPr/>
        </p:nvSpPr>
        <p:spPr>
          <a:xfrm>
            <a:off x="9032405" y="2926361"/>
            <a:ext cx="3064091" cy="1938992"/>
          </a:xfrm>
          <a:prstGeom prst="rect">
            <a:avLst/>
          </a:prstGeom>
          <a:solidFill>
            <a:schemeClr val="bg1"/>
          </a:solidFill>
          <a:ln w="19050">
            <a:solidFill>
              <a:schemeClr val="tx1"/>
            </a:solidFill>
          </a:ln>
        </p:spPr>
        <p:txBody>
          <a:bodyPr wrap="square">
            <a:spAutoFit/>
          </a:bodyPr>
          <a:lstStyle/>
          <a:p>
            <a:pPr lvl="0">
              <a:buClr>
                <a:srgbClr val="453897"/>
              </a:buClr>
            </a:pPr>
            <a:r>
              <a:rPr lang="en-CA" sz="2000"/>
              <a:t>Example of </a:t>
            </a:r>
            <a:r>
              <a:rPr lang="en-CA" sz="2000" b="1"/>
              <a:t>ACE implementation </a:t>
            </a:r>
            <a:r>
              <a:rPr lang="en-CA" sz="2000"/>
              <a:t>of Service Value Motivation Map for Service Activities and Transformational Activities</a:t>
            </a:r>
          </a:p>
        </p:txBody>
      </p:sp>
    </p:spTree>
    <p:extLst>
      <p:ext uri="{BB962C8B-B14F-4D97-AF65-F5344CB8AC3E}">
        <p14:creationId xmlns:p14="http://schemas.microsoft.com/office/powerpoint/2010/main" val="708671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3428-0715-C02E-CE57-8355201AF16E}"/>
              </a:ext>
            </a:extLst>
          </p:cNvPr>
          <p:cNvSpPr>
            <a:spLocks noGrp="1"/>
          </p:cNvSpPr>
          <p:nvPr>
            <p:ph type="title"/>
          </p:nvPr>
        </p:nvSpPr>
        <p:spPr/>
        <p:txBody>
          <a:bodyPr/>
          <a:lstStyle/>
          <a:p>
            <a:r>
              <a:rPr lang="en-US"/>
              <a:t>What is next for Benefits Realization SSC?</a:t>
            </a:r>
            <a:endParaRPr lang="en-CA"/>
          </a:p>
        </p:txBody>
      </p:sp>
      <p:sp>
        <p:nvSpPr>
          <p:cNvPr id="4" name="Slide Number Placeholder 3">
            <a:extLst>
              <a:ext uri="{FF2B5EF4-FFF2-40B4-BE49-F238E27FC236}">
                <a16:creationId xmlns:a16="http://schemas.microsoft.com/office/drawing/2014/main" id="{DAA1C2AC-CECC-E71B-ECFC-90BBE818823B}"/>
              </a:ext>
            </a:extLst>
          </p:cNvPr>
          <p:cNvSpPr>
            <a:spLocks noGrp="1"/>
          </p:cNvSpPr>
          <p:nvPr>
            <p:ph type="sldNum" sz="quarter" idx="4"/>
          </p:nvPr>
        </p:nvSpPr>
        <p:spPr/>
        <p:txBody>
          <a:bodyPr/>
          <a:lstStyle/>
          <a:p>
            <a:fld id="{901A5C5A-0510-4C91-884B-493304B904E2}" type="slidenum">
              <a:rPr lang="en-CA" smtClean="0"/>
              <a:pPr/>
              <a:t>19</a:t>
            </a:fld>
            <a:endParaRPr lang="en-CA"/>
          </a:p>
        </p:txBody>
      </p:sp>
      <p:graphicFrame>
        <p:nvGraphicFramePr>
          <p:cNvPr id="11" name="Diagram 10">
            <a:extLst>
              <a:ext uri="{FF2B5EF4-FFF2-40B4-BE49-F238E27FC236}">
                <a16:creationId xmlns:a16="http://schemas.microsoft.com/office/drawing/2014/main" id="{5D38DCE0-4FBA-B8AB-047D-0B7E44DFE9EA}"/>
              </a:ext>
            </a:extLst>
          </p:cNvPr>
          <p:cNvGraphicFramePr/>
          <p:nvPr>
            <p:extLst>
              <p:ext uri="{D42A27DB-BD31-4B8C-83A1-F6EECF244321}">
                <p14:modId xmlns:p14="http://schemas.microsoft.com/office/powerpoint/2010/main" val="2740213450"/>
              </p:ext>
            </p:extLst>
          </p:nvPr>
        </p:nvGraphicFramePr>
        <p:xfrm>
          <a:off x="1640115" y="1192696"/>
          <a:ext cx="8747696" cy="513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heers outline">
            <a:extLst>
              <a:ext uri="{FF2B5EF4-FFF2-40B4-BE49-F238E27FC236}">
                <a16:creationId xmlns:a16="http://schemas.microsoft.com/office/drawing/2014/main" id="{80B0542C-2A1D-762A-F575-12133293FC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6811" y="1642222"/>
            <a:ext cx="733926" cy="733926"/>
          </a:xfrm>
          <a:prstGeom prst="rect">
            <a:avLst/>
          </a:prstGeom>
        </p:spPr>
      </p:pic>
      <p:pic>
        <p:nvPicPr>
          <p:cNvPr id="12" name="Graphic 11" descr="Bar chart with solid fill">
            <a:extLst>
              <a:ext uri="{FF2B5EF4-FFF2-40B4-BE49-F238E27FC236}">
                <a16:creationId xmlns:a16="http://schemas.microsoft.com/office/drawing/2014/main" id="{50AD7233-15C7-9CB2-D4F3-3354F2BBE6B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03462" y="2845380"/>
            <a:ext cx="583620" cy="583620"/>
          </a:xfrm>
          <a:prstGeom prst="rect">
            <a:avLst/>
          </a:prstGeom>
        </p:spPr>
      </p:pic>
      <p:pic>
        <p:nvPicPr>
          <p:cNvPr id="13" name="Graphic 12" descr="Cheers outline">
            <a:extLst>
              <a:ext uri="{FF2B5EF4-FFF2-40B4-BE49-F238E27FC236}">
                <a16:creationId xmlns:a16="http://schemas.microsoft.com/office/drawing/2014/main" id="{7DFA30E1-317E-94E1-7206-04880E3AAF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8309" y="4028832"/>
            <a:ext cx="733926" cy="733926"/>
          </a:xfrm>
          <a:prstGeom prst="rect">
            <a:avLst/>
          </a:prstGeom>
        </p:spPr>
      </p:pic>
      <p:pic>
        <p:nvPicPr>
          <p:cNvPr id="15" name="Graphic 14" descr="Document outline">
            <a:extLst>
              <a:ext uri="{FF2B5EF4-FFF2-40B4-BE49-F238E27FC236}">
                <a16:creationId xmlns:a16="http://schemas.microsoft.com/office/drawing/2014/main" id="{877F14F5-49E4-F7C9-100B-3C1616E837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41964" y="5255879"/>
            <a:ext cx="583620" cy="583620"/>
          </a:xfrm>
          <a:prstGeom prst="rect">
            <a:avLst/>
          </a:prstGeom>
        </p:spPr>
      </p:pic>
    </p:spTree>
    <p:extLst>
      <p:ext uri="{BB962C8B-B14F-4D97-AF65-F5344CB8AC3E}">
        <p14:creationId xmlns:p14="http://schemas.microsoft.com/office/powerpoint/2010/main" val="379852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5" y="525381"/>
            <a:ext cx="8287704" cy="507242"/>
          </a:xfrm>
        </p:spPr>
        <p:txBody>
          <a:bodyPr>
            <a:normAutofit fontScale="90000"/>
          </a:bodyPr>
          <a:lstStyle/>
          <a:p>
            <a:r>
              <a:rPr lang="en-CA" sz="3200"/>
              <a:t>Today’s Purpose</a:t>
            </a:r>
          </a:p>
        </p:txBody>
      </p:sp>
      <p:sp>
        <p:nvSpPr>
          <p:cNvPr id="9" name="Slide Number Placeholder 3">
            <a:extLst>
              <a:ext uri="{FF2B5EF4-FFF2-40B4-BE49-F238E27FC236}">
                <a16:creationId xmlns:a16="http://schemas.microsoft.com/office/drawing/2014/main" id="{B0B1317A-D52F-4724-88F4-D3EFDE465D50}"/>
              </a:ext>
            </a:extLst>
          </p:cNvPr>
          <p:cNvSpPr>
            <a:spLocks noGrp="1"/>
          </p:cNvSpPr>
          <p:nvPr>
            <p:ph type="sldNum" sz="quarter" idx="4"/>
          </p:nvPr>
        </p:nvSpPr>
        <p:spPr>
          <a:xfrm>
            <a:off x="11241861" y="6053015"/>
            <a:ext cx="400173" cy="400173"/>
          </a:xfrm>
        </p:spPr>
        <p:txBody>
          <a:bodyPr/>
          <a:lstStyle/>
          <a:p>
            <a:fld id="{901A5C5A-0510-4C91-884B-493304B904E2}" type="slidenum">
              <a:rPr lang="en-CA" smtClean="0"/>
              <a:pPr/>
              <a:t>2</a:t>
            </a:fld>
            <a:endParaRPr lang="en-CA"/>
          </a:p>
        </p:txBody>
      </p:sp>
      <p:sp>
        <p:nvSpPr>
          <p:cNvPr id="111" name="TextBox 110">
            <a:extLst>
              <a:ext uri="{FF2B5EF4-FFF2-40B4-BE49-F238E27FC236}">
                <a16:creationId xmlns:a16="http://schemas.microsoft.com/office/drawing/2014/main" id="{0E1B509C-397C-4EE3-9BEF-476C1343DF5F}"/>
              </a:ext>
            </a:extLst>
          </p:cNvPr>
          <p:cNvSpPr txBox="1"/>
          <p:nvPr/>
        </p:nvSpPr>
        <p:spPr>
          <a:xfrm>
            <a:off x="558345" y="1479304"/>
            <a:ext cx="11165227" cy="4924425"/>
          </a:xfrm>
          <a:prstGeom prst="rect">
            <a:avLst/>
          </a:prstGeom>
          <a:noFill/>
        </p:spPr>
        <p:txBody>
          <a:bodyPr wrap="square" lIns="91440" tIns="45720" rIns="91440" bIns="45720" anchor="t">
            <a:spAutoFit/>
          </a:bodyPr>
          <a:lstStyle/>
          <a:p>
            <a:pPr marL="342900" indent="-342900">
              <a:buClr>
                <a:srgbClr val="453897"/>
              </a:buClr>
              <a:buFont typeface="Wingdings" panose="05000000000000000000" pitchFamily="2" charset="2"/>
              <a:buChar char="v"/>
            </a:pPr>
            <a:r>
              <a:rPr lang="en-CA" sz="2400">
                <a:solidFill>
                  <a:srgbClr val="000000"/>
                </a:solidFill>
                <a:latin typeface="Arial, Helvetica, sans-serif"/>
              </a:rPr>
              <a:t>Discuss SSC’s Benefits Management Program (BMP)</a:t>
            </a:r>
          </a:p>
          <a:p>
            <a:pPr marL="342900" indent="-342900">
              <a:buClr>
                <a:srgbClr val="453897"/>
              </a:buClr>
              <a:buFont typeface="Wingdings" panose="05000000000000000000" pitchFamily="2" charset="2"/>
              <a:buChar char="v"/>
            </a:pPr>
            <a:endParaRPr lang="en-CA" sz="2400">
              <a:solidFill>
                <a:srgbClr val="000000"/>
              </a:solidFill>
              <a:latin typeface="Arial, Helvetica, sans-serif"/>
            </a:endParaRPr>
          </a:p>
          <a:p>
            <a:pPr marL="342900" indent="-342900">
              <a:buClr>
                <a:srgbClr val="453897"/>
              </a:buClr>
              <a:buFont typeface="Wingdings" panose="05000000000000000000" pitchFamily="2" charset="2"/>
              <a:buChar char="v"/>
            </a:pPr>
            <a:r>
              <a:rPr lang="en-CA" sz="2400">
                <a:solidFill>
                  <a:srgbClr val="000000"/>
                </a:solidFill>
                <a:latin typeface="Arial, Helvetica, sans-serif"/>
              </a:rPr>
              <a:t>Define key Benefits Realization concepts</a:t>
            </a:r>
          </a:p>
          <a:p>
            <a:pPr marL="342900" indent="-342900">
              <a:buClr>
                <a:srgbClr val="453897"/>
              </a:buClr>
              <a:buFont typeface="Wingdings" panose="05000000000000000000" pitchFamily="2" charset="2"/>
              <a:buChar char="v"/>
            </a:pPr>
            <a:endParaRPr lang="en-CA" sz="2400">
              <a:solidFill>
                <a:srgbClr val="000000"/>
              </a:solidFill>
              <a:latin typeface="Arial, Helvetica, sans-serif"/>
            </a:endParaRPr>
          </a:p>
          <a:p>
            <a:pPr marL="342900" indent="-342900">
              <a:buClr>
                <a:srgbClr val="453897"/>
              </a:buClr>
              <a:buFont typeface="Wingdings" panose="05000000000000000000" pitchFamily="2" charset="2"/>
              <a:buChar char="v"/>
            </a:pPr>
            <a:r>
              <a:rPr lang="en-CA" sz="2400">
                <a:solidFill>
                  <a:srgbClr val="000000"/>
                </a:solidFill>
                <a:latin typeface="Arial, Helvetica, sans-serif"/>
              </a:rPr>
              <a:t>Highlight its integration into </a:t>
            </a:r>
            <a:r>
              <a:rPr lang="en-CA" sz="2400" err="1">
                <a:solidFill>
                  <a:srgbClr val="000000"/>
                </a:solidFill>
                <a:latin typeface="Arial, Helvetica, sans-serif"/>
              </a:rPr>
              <a:t>QualiWare</a:t>
            </a:r>
          </a:p>
          <a:p>
            <a:pPr marL="342900" indent="-342900">
              <a:buClr>
                <a:srgbClr val="453897"/>
              </a:buClr>
              <a:buFont typeface="Wingdings" panose="05000000000000000000" pitchFamily="2" charset="2"/>
              <a:buChar char="v"/>
            </a:pPr>
            <a:endParaRPr lang="en-CA" sz="2400">
              <a:solidFill>
                <a:srgbClr val="000000"/>
              </a:solidFill>
              <a:latin typeface="Arial, Helvetica, sans-serif"/>
            </a:endParaRPr>
          </a:p>
          <a:p>
            <a:pPr marL="342900" indent="-342900">
              <a:buClr>
                <a:srgbClr val="453897"/>
              </a:buClr>
              <a:buFont typeface="Wingdings" panose="05000000000000000000" pitchFamily="2" charset="2"/>
              <a:buChar char="v"/>
            </a:pPr>
            <a:r>
              <a:rPr lang="en-CA" sz="2400">
                <a:solidFill>
                  <a:srgbClr val="000000"/>
                </a:solidFill>
                <a:latin typeface="Arial, Helvetica, sans-serif"/>
              </a:rPr>
              <a:t>Explore its linkages to Business Architecture</a:t>
            </a:r>
          </a:p>
          <a:p>
            <a:pPr marL="342900" indent="-342900">
              <a:buClr>
                <a:srgbClr val="453897"/>
              </a:buClr>
              <a:buFont typeface="Wingdings" panose="05000000000000000000" pitchFamily="2" charset="2"/>
              <a:buChar char="v"/>
            </a:pPr>
            <a:endParaRPr lang="en-CA" sz="2400">
              <a:solidFill>
                <a:srgbClr val="000000"/>
              </a:solidFill>
              <a:latin typeface="Arial, Helvetica, sans-serif"/>
            </a:endParaRPr>
          </a:p>
          <a:p>
            <a:pPr marL="342900" indent="-342900">
              <a:buClr>
                <a:srgbClr val="453897"/>
              </a:buClr>
              <a:buFont typeface="Wingdings" panose="05000000000000000000" pitchFamily="2" charset="2"/>
              <a:buChar char="v"/>
            </a:pPr>
            <a:r>
              <a:rPr lang="en-CA" sz="2400">
                <a:solidFill>
                  <a:srgbClr val="000000"/>
                </a:solidFill>
                <a:latin typeface="Arial, Helvetica, sans-serif"/>
              </a:rPr>
              <a:t>Discuss next steps for BMP</a:t>
            </a:r>
          </a:p>
          <a:p>
            <a:pPr marL="457200" indent="-457200">
              <a:buClr>
                <a:srgbClr val="453897"/>
              </a:buClr>
              <a:buFont typeface="Wingdings" panose="05000000000000000000" pitchFamily="2" charset="2"/>
              <a:buChar char="v"/>
            </a:pPr>
            <a:endParaRPr lang="en-CA" sz="2400">
              <a:solidFill>
                <a:srgbClr val="000000"/>
              </a:solidFill>
              <a:latin typeface="Arial, Helvetica, sans-serif"/>
            </a:endParaRPr>
          </a:p>
          <a:p>
            <a:pPr marL="457200" indent="-457200">
              <a:buClr>
                <a:srgbClr val="453897"/>
              </a:buClr>
              <a:buFont typeface="Wingdings" panose="05000000000000000000" pitchFamily="2" charset="2"/>
              <a:buChar char="v"/>
            </a:pPr>
            <a:endParaRPr lang="en-CA" sz="2400">
              <a:solidFill>
                <a:srgbClr val="453897"/>
              </a:solidFill>
              <a:latin typeface="Arial, Helvetica, sans-serif"/>
            </a:endParaRPr>
          </a:p>
          <a:p>
            <a:pPr marL="342900" indent="-342900">
              <a:buClr>
                <a:srgbClr val="453897"/>
              </a:buClr>
              <a:buFont typeface="Wingdings" panose="05000000000000000000" pitchFamily="2" charset="2"/>
              <a:buChar char="v"/>
            </a:pPr>
            <a:endParaRPr lang="en-CA" sz="2400">
              <a:solidFill>
                <a:srgbClr val="000000"/>
              </a:solidFill>
              <a:latin typeface="Arial, Helvetica, sans-serif"/>
            </a:endParaRPr>
          </a:p>
          <a:p>
            <a:pPr marL="457200" indent="-457200">
              <a:buClr>
                <a:srgbClr val="453897"/>
              </a:buClr>
              <a:buFont typeface="Wingdings" panose="05000000000000000000" pitchFamily="2" charset="2"/>
              <a:buChar char="v"/>
            </a:pPr>
            <a:endParaRPr lang="en-CA" sz="2600" b="1">
              <a:solidFill>
                <a:srgbClr val="453897"/>
              </a:solidFill>
              <a:latin typeface="Arial, Helvetica, sans-serif"/>
            </a:endParaRPr>
          </a:p>
        </p:txBody>
      </p:sp>
    </p:spTree>
    <p:extLst>
      <p:ext uri="{BB962C8B-B14F-4D97-AF65-F5344CB8AC3E}">
        <p14:creationId xmlns:p14="http://schemas.microsoft.com/office/powerpoint/2010/main" val="18115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2B83A6-032B-444D-AB9F-3CAA2B412EB3}"/>
              </a:ext>
            </a:extLst>
          </p:cNvPr>
          <p:cNvSpPr txBox="1">
            <a:spLocks/>
          </p:cNvSpPr>
          <p:nvPr/>
        </p:nvSpPr>
        <p:spPr>
          <a:xfrm>
            <a:off x="4849848" y="2830139"/>
            <a:ext cx="2492303" cy="59886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2400" b="1" kern="1200">
                <a:solidFill>
                  <a:schemeClr val="tx1"/>
                </a:solidFill>
                <a:latin typeface="Century Gothic" panose="020B0502020202020204" pitchFamily="34" charset="0"/>
                <a:ea typeface="+mj-ea"/>
                <a:cs typeface="+mj-cs"/>
              </a:defRPr>
            </a:lvl1pPr>
          </a:lstStyle>
          <a:p>
            <a:r>
              <a:rPr lang="en-US" sz="3200">
                <a:latin typeface="+mn-lt"/>
              </a:rPr>
              <a:t>Questions?</a:t>
            </a:r>
          </a:p>
        </p:txBody>
      </p:sp>
    </p:spTree>
    <p:extLst>
      <p:ext uri="{BB962C8B-B14F-4D97-AF65-F5344CB8AC3E}">
        <p14:creationId xmlns:p14="http://schemas.microsoft.com/office/powerpoint/2010/main" val="304886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p:txBody>
          <a:bodyPr>
            <a:normAutofit/>
          </a:bodyPr>
          <a:lstStyle/>
          <a:p>
            <a:r>
              <a:rPr lang="en-CA" sz="2800"/>
              <a:t>Key Concepts</a:t>
            </a:r>
          </a:p>
        </p:txBody>
      </p:sp>
      <p:sp>
        <p:nvSpPr>
          <p:cNvPr id="20" name="Rectangle 19">
            <a:extLst>
              <a:ext uri="{FF2B5EF4-FFF2-40B4-BE49-F238E27FC236}">
                <a16:creationId xmlns:a16="http://schemas.microsoft.com/office/drawing/2014/main" id="{1B9CE887-AC56-43BF-8329-86E22BF41170}"/>
              </a:ext>
            </a:extLst>
          </p:cNvPr>
          <p:cNvSpPr/>
          <p:nvPr/>
        </p:nvSpPr>
        <p:spPr>
          <a:xfrm>
            <a:off x="531381" y="1626925"/>
            <a:ext cx="11072377" cy="678134"/>
          </a:xfrm>
          <a:prstGeom prst="rect">
            <a:avLst/>
          </a:prstGeom>
        </p:spPr>
        <p:txBody>
          <a:bodyPr wrap="square">
            <a:spAutoFit/>
          </a:bodyPr>
          <a:lstStyle/>
          <a:p>
            <a:pPr>
              <a:lnSpc>
                <a:spcPct val="110000"/>
              </a:lnSpc>
            </a:pPr>
            <a:r>
              <a:rPr lang="en-CA" b="1">
                <a:solidFill>
                  <a:srgbClr val="A02AB3"/>
                </a:solidFill>
              </a:rPr>
              <a:t>Immediate Outcome</a:t>
            </a:r>
            <a:r>
              <a:rPr lang="en-CA" b="1"/>
              <a:t>: </a:t>
            </a:r>
            <a:r>
              <a:rPr lang="en-CA"/>
              <a:t>a short-term outcome that is directly attributable to a policy, program or initiative’s outputs.</a:t>
            </a:r>
          </a:p>
        </p:txBody>
      </p:sp>
      <p:sp>
        <p:nvSpPr>
          <p:cNvPr id="21" name="TextBox 20">
            <a:extLst>
              <a:ext uri="{FF2B5EF4-FFF2-40B4-BE49-F238E27FC236}">
                <a16:creationId xmlns:a16="http://schemas.microsoft.com/office/drawing/2014/main" id="{FC2FBC71-9168-4FD4-80B9-49B1F116A4D4}"/>
              </a:ext>
            </a:extLst>
          </p:cNvPr>
          <p:cNvSpPr txBox="1"/>
          <p:nvPr/>
        </p:nvSpPr>
        <p:spPr>
          <a:xfrm>
            <a:off x="558344" y="6506034"/>
            <a:ext cx="4059044" cy="246221"/>
          </a:xfrm>
          <a:prstGeom prst="rect">
            <a:avLst/>
          </a:prstGeom>
          <a:noFill/>
        </p:spPr>
        <p:txBody>
          <a:bodyPr wrap="square" rtlCol="0">
            <a:spAutoFit/>
          </a:bodyPr>
          <a:lstStyle/>
          <a:p>
            <a:r>
              <a:rPr lang="en-US" sz="1000" baseline="30000">
                <a:solidFill>
                  <a:srgbClr val="33333C"/>
                </a:solidFill>
                <a:latin typeface="+mj-lt"/>
              </a:rPr>
              <a:t>3 </a:t>
            </a:r>
            <a:r>
              <a:rPr lang="en-CA" sz="1000">
                <a:solidFill>
                  <a:srgbClr val="33333C"/>
                </a:solidFill>
                <a:latin typeface="+mj-lt"/>
                <a:hlinkClick r:id="rId3"/>
              </a:rPr>
              <a:t>TBS Policy on the Planning and Management of Investments</a:t>
            </a:r>
            <a:endParaRPr lang="en-CA" sz="1000">
              <a:solidFill>
                <a:srgbClr val="33333C"/>
              </a:solidFill>
              <a:latin typeface="+mj-lt"/>
            </a:endParaRPr>
          </a:p>
        </p:txBody>
      </p:sp>
      <p:grpSp>
        <p:nvGrpSpPr>
          <p:cNvPr id="24" name="Group 23">
            <a:extLst>
              <a:ext uri="{FF2B5EF4-FFF2-40B4-BE49-F238E27FC236}">
                <a16:creationId xmlns:a16="http://schemas.microsoft.com/office/drawing/2014/main" id="{B53035E9-C85C-4146-A13F-41609160BA16}"/>
              </a:ext>
            </a:extLst>
          </p:cNvPr>
          <p:cNvGrpSpPr/>
          <p:nvPr/>
        </p:nvGrpSpPr>
        <p:grpSpPr>
          <a:xfrm>
            <a:off x="558344" y="1247354"/>
            <a:ext cx="11072377" cy="431730"/>
            <a:chOff x="0" y="25866"/>
            <a:chExt cx="8654504" cy="431730"/>
          </a:xfrm>
        </p:grpSpPr>
        <p:sp>
          <p:nvSpPr>
            <p:cNvPr id="25" name="Rounded Rectangle 19">
              <a:extLst>
                <a:ext uri="{FF2B5EF4-FFF2-40B4-BE49-F238E27FC236}">
                  <a16:creationId xmlns:a16="http://schemas.microsoft.com/office/drawing/2014/main" id="{310A48A4-F6CD-426D-85B3-3A67E7EBF0D2}"/>
                </a:ext>
              </a:extLst>
            </p:cNvPr>
            <p:cNvSpPr/>
            <p:nvPr/>
          </p:nvSpPr>
          <p:spPr>
            <a:xfrm>
              <a:off x="0" y="25866"/>
              <a:ext cx="8654504" cy="431730"/>
            </a:xfrm>
            <a:prstGeom prst="roundRect">
              <a:avLst/>
            </a:prstGeom>
            <a:solidFill>
              <a:srgbClr val="3D3186">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6" name="Rounded Rectangle 4">
              <a:extLst>
                <a:ext uri="{FF2B5EF4-FFF2-40B4-BE49-F238E27FC236}">
                  <a16:creationId xmlns:a16="http://schemas.microsoft.com/office/drawing/2014/main" id="{25EBD99E-89DE-4F37-BE08-479240F4B2FC}"/>
                </a:ext>
              </a:extLst>
            </p:cNvPr>
            <p:cNvSpPr txBox="1"/>
            <p:nvPr/>
          </p:nvSpPr>
          <p:spPr>
            <a:xfrm>
              <a:off x="21075" y="46941"/>
              <a:ext cx="8612354" cy="38958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mn-cs"/>
                </a:rPr>
                <a:t>Key Concepts for Benefits Realization</a:t>
              </a:r>
            </a:p>
          </p:txBody>
        </p:sp>
      </p:grpSp>
      <p:graphicFrame>
        <p:nvGraphicFramePr>
          <p:cNvPr id="3" name="Diagram 2">
            <a:extLst>
              <a:ext uri="{FF2B5EF4-FFF2-40B4-BE49-F238E27FC236}">
                <a16:creationId xmlns:a16="http://schemas.microsoft.com/office/drawing/2014/main" id="{E8AEA4B5-4B1C-4C9D-8F28-7290FC5ED9FF}"/>
              </a:ext>
            </a:extLst>
          </p:cNvPr>
          <p:cNvGraphicFramePr/>
          <p:nvPr>
            <p:extLst>
              <p:ext uri="{D42A27DB-BD31-4B8C-83A1-F6EECF244321}">
                <p14:modId xmlns:p14="http://schemas.microsoft.com/office/powerpoint/2010/main" val="4174149665"/>
              </p:ext>
            </p:extLst>
          </p:nvPr>
        </p:nvGraphicFramePr>
        <p:xfrm>
          <a:off x="1428401" y="3025457"/>
          <a:ext cx="9332259" cy="793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37AB9071-77E4-4748-8C8C-6363623286E1}"/>
              </a:ext>
            </a:extLst>
          </p:cNvPr>
          <p:cNvSpPr txBox="1"/>
          <p:nvPr/>
        </p:nvSpPr>
        <p:spPr>
          <a:xfrm>
            <a:off x="1091241" y="3961246"/>
            <a:ext cx="9923929" cy="743217"/>
          </a:xfrm>
          <a:prstGeom prst="rect">
            <a:avLst/>
          </a:prstGeom>
          <a:noFill/>
        </p:spPr>
        <p:txBody>
          <a:bodyPr wrap="square">
            <a:spAutoFit/>
          </a:bodyPr>
          <a:lstStyle/>
          <a:p>
            <a:pPr algn="ctr">
              <a:lnSpc>
                <a:spcPct val="110000"/>
              </a:lnSpc>
            </a:pPr>
            <a:r>
              <a:rPr lang="en-CA" sz="2000" i="1"/>
              <a:t>Our benefits world focuses on </a:t>
            </a:r>
            <a:r>
              <a:rPr lang="en-CA" sz="2000" b="1" i="1"/>
              <a:t>changes</a:t>
            </a:r>
            <a:r>
              <a:rPr lang="en-CA" sz="2000" i="1"/>
              <a:t> leading to </a:t>
            </a:r>
            <a:r>
              <a:rPr lang="en-CA" sz="2000" b="1" i="1"/>
              <a:t>outcomes</a:t>
            </a:r>
            <a:r>
              <a:rPr lang="en-CA" sz="2000" i="1"/>
              <a:t>, and </a:t>
            </a:r>
            <a:r>
              <a:rPr lang="en-CA" sz="2000" b="1" i="1"/>
              <a:t>outcomes</a:t>
            </a:r>
            <a:r>
              <a:rPr lang="en-CA" sz="2000" i="1"/>
              <a:t> achieving specific, measurable </a:t>
            </a:r>
            <a:r>
              <a:rPr lang="en-CA" sz="2000" b="1" i="1"/>
              <a:t>benefits</a:t>
            </a:r>
            <a:r>
              <a:rPr lang="en-CA" sz="2000" i="1"/>
              <a:t>. </a:t>
            </a:r>
          </a:p>
        </p:txBody>
      </p:sp>
      <p:sp>
        <p:nvSpPr>
          <p:cNvPr id="5" name="TextBox 4">
            <a:extLst>
              <a:ext uri="{FF2B5EF4-FFF2-40B4-BE49-F238E27FC236}">
                <a16:creationId xmlns:a16="http://schemas.microsoft.com/office/drawing/2014/main" id="{189CDC06-FD21-435D-9645-4CB034B9AA10}"/>
              </a:ext>
            </a:extLst>
          </p:cNvPr>
          <p:cNvSpPr txBox="1"/>
          <p:nvPr/>
        </p:nvSpPr>
        <p:spPr>
          <a:xfrm>
            <a:off x="370304" y="4846353"/>
            <a:ext cx="5239232" cy="1585049"/>
          </a:xfrm>
          <a:prstGeom prst="rect">
            <a:avLst/>
          </a:prstGeom>
          <a:noFill/>
          <a:ln w="19050">
            <a:solidFill>
              <a:srgbClr val="3D3186"/>
            </a:solidFill>
          </a:ln>
        </p:spPr>
        <p:txBody>
          <a:bodyPr wrap="square" rtlCol="0">
            <a:spAutoFit/>
          </a:bodyPr>
          <a:lstStyle/>
          <a:p>
            <a:r>
              <a:rPr lang="en-CA" b="1">
                <a:solidFill>
                  <a:srgbClr val="A02AB3"/>
                </a:solidFill>
              </a:rPr>
              <a:t> Outcome (Project) examples</a:t>
            </a:r>
            <a:r>
              <a:rPr lang="en-CA"/>
              <a:t>: </a:t>
            </a:r>
          </a:p>
          <a:p>
            <a:pPr marL="285750" indent="-285750">
              <a:lnSpc>
                <a:spcPct val="150000"/>
              </a:lnSpc>
              <a:buFont typeface="Arial" panose="020B0604020202020204" pitchFamily="34" charset="0"/>
              <a:buChar char="•"/>
            </a:pPr>
            <a:r>
              <a:rPr lang="en-CA" sz="1600"/>
              <a:t>Improved Perimeter Network Security</a:t>
            </a:r>
          </a:p>
          <a:p>
            <a:pPr marL="285750" indent="-285750">
              <a:buFont typeface="Arial" panose="020B0604020202020204" pitchFamily="34" charset="0"/>
              <a:buChar char="•"/>
            </a:pPr>
            <a:r>
              <a:rPr lang="en-CA" sz="1600"/>
              <a:t>Continuous and uninterrupted access to mission critical HPC capacity</a:t>
            </a:r>
          </a:p>
          <a:p>
            <a:pPr marL="285750" indent="-285750">
              <a:buFont typeface="Arial" panose="020B0604020202020204" pitchFamily="34" charset="0"/>
              <a:buChar char="•"/>
            </a:pPr>
            <a:r>
              <a:rPr lang="en-CA" sz="1600"/>
              <a:t>Reduced administrative overhead</a:t>
            </a:r>
          </a:p>
          <a:p>
            <a:endParaRPr lang="en-CA" sz="500"/>
          </a:p>
        </p:txBody>
      </p:sp>
      <p:sp>
        <p:nvSpPr>
          <p:cNvPr id="12" name="TextBox 11">
            <a:extLst>
              <a:ext uri="{FF2B5EF4-FFF2-40B4-BE49-F238E27FC236}">
                <a16:creationId xmlns:a16="http://schemas.microsoft.com/office/drawing/2014/main" id="{1576D084-1615-4512-9B72-09D8D264A1E0}"/>
              </a:ext>
            </a:extLst>
          </p:cNvPr>
          <p:cNvSpPr txBox="1"/>
          <p:nvPr/>
        </p:nvSpPr>
        <p:spPr>
          <a:xfrm>
            <a:off x="6582464" y="4846353"/>
            <a:ext cx="5239232" cy="1518364"/>
          </a:xfrm>
          <a:prstGeom prst="rect">
            <a:avLst/>
          </a:prstGeom>
          <a:noFill/>
          <a:ln w="19050">
            <a:solidFill>
              <a:srgbClr val="3D3186"/>
            </a:solidFill>
          </a:ln>
        </p:spPr>
        <p:txBody>
          <a:bodyPr wrap="square" rtlCol="0">
            <a:spAutoFit/>
          </a:bodyPr>
          <a:lstStyle/>
          <a:p>
            <a:r>
              <a:rPr lang="en-CA" b="1">
                <a:solidFill>
                  <a:srgbClr val="3D3186"/>
                </a:solidFill>
              </a:rPr>
              <a:t>Benefit examples</a:t>
            </a:r>
            <a:r>
              <a:rPr lang="en-CA"/>
              <a:t>: </a:t>
            </a:r>
          </a:p>
          <a:p>
            <a:pPr marL="285750" indent="-285750">
              <a:lnSpc>
                <a:spcPct val="150000"/>
              </a:lnSpc>
              <a:buFont typeface="Arial" panose="020B0604020202020204" pitchFamily="34" charset="0"/>
              <a:buChar char="•"/>
            </a:pPr>
            <a:r>
              <a:rPr lang="en-CA" sz="1600"/>
              <a:t>Reduced number of access points</a:t>
            </a:r>
          </a:p>
          <a:p>
            <a:pPr marL="285750" indent="-285750">
              <a:lnSpc>
                <a:spcPct val="150000"/>
              </a:lnSpc>
              <a:buFont typeface="Arial" panose="020B0604020202020204" pitchFamily="34" charset="0"/>
              <a:buChar char="•"/>
            </a:pPr>
            <a:r>
              <a:rPr lang="en-CA" sz="1600"/>
              <a:t>Increased processing speed and </a:t>
            </a:r>
            <a:r>
              <a:rPr lang="en-CA"/>
              <a:t>capacity</a:t>
            </a:r>
            <a:endParaRPr lang="en-CA" b="1"/>
          </a:p>
          <a:p>
            <a:pPr marL="285750" indent="-285750">
              <a:lnSpc>
                <a:spcPct val="150000"/>
              </a:lnSpc>
              <a:buFont typeface="Arial" panose="020B0604020202020204" pitchFamily="34" charset="0"/>
              <a:buChar char="•"/>
            </a:pPr>
            <a:r>
              <a:rPr lang="en-CA" sz="1600"/>
              <a:t>Reduced help desk staffing costs</a:t>
            </a:r>
          </a:p>
        </p:txBody>
      </p:sp>
      <p:sp>
        <p:nvSpPr>
          <p:cNvPr id="14" name="TextBox 13">
            <a:extLst>
              <a:ext uri="{FF2B5EF4-FFF2-40B4-BE49-F238E27FC236}">
                <a16:creationId xmlns:a16="http://schemas.microsoft.com/office/drawing/2014/main" id="{6D6A2114-A1D5-45D3-93F3-A5C06353D367}"/>
              </a:ext>
            </a:extLst>
          </p:cNvPr>
          <p:cNvSpPr txBox="1"/>
          <p:nvPr/>
        </p:nvSpPr>
        <p:spPr>
          <a:xfrm>
            <a:off x="564222" y="2243537"/>
            <a:ext cx="11257474" cy="678134"/>
          </a:xfrm>
          <a:prstGeom prst="rect">
            <a:avLst/>
          </a:prstGeom>
          <a:noFill/>
        </p:spPr>
        <p:txBody>
          <a:bodyPr wrap="square">
            <a:spAutoFit/>
          </a:bodyPr>
          <a:lstStyle/>
          <a:p>
            <a:pPr>
              <a:lnSpc>
                <a:spcPct val="110000"/>
              </a:lnSpc>
            </a:pPr>
            <a:r>
              <a:rPr lang="en-CA" sz="1800" b="1">
                <a:solidFill>
                  <a:srgbClr val="3D3186"/>
                </a:solidFill>
              </a:rPr>
              <a:t>Benefit</a:t>
            </a:r>
            <a:r>
              <a:rPr lang="en-CA" sz="1800"/>
              <a:t>: </a:t>
            </a:r>
            <a:r>
              <a:rPr lang="en-CA" sz="1800">
                <a:solidFill>
                  <a:srgbClr val="33333C"/>
                </a:solidFill>
              </a:rPr>
              <a:t>A benefit is a </a:t>
            </a:r>
            <a:r>
              <a:rPr lang="en-CA" sz="1800" b="1">
                <a:solidFill>
                  <a:srgbClr val="33333C"/>
                </a:solidFill>
              </a:rPr>
              <a:t>measurable improvement </a:t>
            </a:r>
            <a:r>
              <a:rPr lang="en-CA" sz="1800">
                <a:solidFill>
                  <a:srgbClr val="33333C"/>
                </a:solidFill>
              </a:rPr>
              <a:t>which contributes to departmental (including strategic) objectives.</a:t>
            </a:r>
            <a:r>
              <a:rPr lang="en-US" sz="1400" baseline="30000">
                <a:solidFill>
                  <a:srgbClr val="33333C"/>
                </a:solidFill>
              </a:rPr>
              <a:t>1</a:t>
            </a:r>
            <a:r>
              <a:rPr lang="en-US" sz="1400">
                <a:solidFill>
                  <a:srgbClr val="33333C"/>
                </a:solidFill>
              </a:rPr>
              <a:t> </a:t>
            </a:r>
            <a:r>
              <a:rPr lang="en-US" sz="1800">
                <a:solidFill>
                  <a:srgbClr val="33333C"/>
                </a:solidFill>
              </a:rPr>
              <a:t>A benefit measures the value of a </a:t>
            </a:r>
            <a:r>
              <a:rPr lang="en-US" sz="1800" b="1" u="sng">
                <a:solidFill>
                  <a:srgbClr val="3D3186"/>
                </a:solidFill>
              </a:rPr>
              <a:t>CHANGE</a:t>
            </a:r>
            <a:r>
              <a:rPr lang="en-US" sz="1800">
                <a:solidFill>
                  <a:srgbClr val="33333C"/>
                </a:solidFill>
              </a:rPr>
              <a:t> that has occurred.</a:t>
            </a:r>
            <a:endParaRPr lang="en-US" sz="2000">
              <a:solidFill>
                <a:srgbClr val="33333C"/>
              </a:solidFill>
            </a:endParaRPr>
          </a:p>
        </p:txBody>
      </p:sp>
      <p:sp>
        <p:nvSpPr>
          <p:cNvPr id="7" name="Arrow: Right 6">
            <a:extLst>
              <a:ext uri="{FF2B5EF4-FFF2-40B4-BE49-F238E27FC236}">
                <a16:creationId xmlns:a16="http://schemas.microsoft.com/office/drawing/2014/main" id="{4E9083B9-5AD8-481E-81B6-61F606B43538}"/>
              </a:ext>
            </a:extLst>
          </p:cNvPr>
          <p:cNvSpPr/>
          <p:nvPr/>
        </p:nvSpPr>
        <p:spPr>
          <a:xfrm>
            <a:off x="5744824" y="5260029"/>
            <a:ext cx="702352" cy="247442"/>
          </a:xfrm>
          <a:prstGeom prst="rightArrow">
            <a:avLst/>
          </a:prstGeom>
          <a:solidFill>
            <a:srgbClr val="892DB6"/>
          </a:solidFill>
          <a:ln>
            <a:solidFill>
              <a:srgbClr val="3D3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16" name="Arrow: Right 15">
            <a:extLst>
              <a:ext uri="{FF2B5EF4-FFF2-40B4-BE49-F238E27FC236}">
                <a16:creationId xmlns:a16="http://schemas.microsoft.com/office/drawing/2014/main" id="{0041600D-22B4-4C5A-B5B7-C2945E2F895E}"/>
              </a:ext>
            </a:extLst>
          </p:cNvPr>
          <p:cNvSpPr/>
          <p:nvPr/>
        </p:nvSpPr>
        <p:spPr>
          <a:xfrm>
            <a:off x="5744824" y="5622839"/>
            <a:ext cx="702352" cy="247442"/>
          </a:xfrm>
          <a:prstGeom prst="rightArrow">
            <a:avLst/>
          </a:prstGeom>
          <a:solidFill>
            <a:srgbClr val="892DB6"/>
          </a:solidFill>
          <a:ln>
            <a:solidFill>
              <a:srgbClr val="3D3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
        <p:nvSpPr>
          <p:cNvPr id="17" name="Arrow: Right 16">
            <a:extLst>
              <a:ext uri="{FF2B5EF4-FFF2-40B4-BE49-F238E27FC236}">
                <a16:creationId xmlns:a16="http://schemas.microsoft.com/office/drawing/2014/main" id="{369E7CDB-E7B3-43BF-9C6C-0F60C30ACEED}"/>
              </a:ext>
            </a:extLst>
          </p:cNvPr>
          <p:cNvSpPr/>
          <p:nvPr/>
        </p:nvSpPr>
        <p:spPr>
          <a:xfrm>
            <a:off x="5744824" y="5985649"/>
            <a:ext cx="702352" cy="247442"/>
          </a:xfrm>
          <a:prstGeom prst="rightArrow">
            <a:avLst/>
          </a:prstGeom>
          <a:solidFill>
            <a:srgbClr val="892DB6"/>
          </a:solidFill>
          <a:ln>
            <a:solidFill>
              <a:srgbClr val="3D3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9537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3" grpId="0">
        <p:bldAsOne/>
      </p:bldGraphic>
      <p:bldP spid="10" grpId="0"/>
      <p:bldP spid="5" grpId="0" animBg="1"/>
      <p:bldP spid="12" grpId="0" animBg="1"/>
      <p:bldP spid="14" grpId="0"/>
      <p:bldP spid="7"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5" y="525381"/>
            <a:ext cx="6504928" cy="507242"/>
          </a:xfrm>
        </p:spPr>
        <p:txBody>
          <a:bodyPr>
            <a:normAutofit fontScale="90000"/>
          </a:bodyPr>
          <a:lstStyle/>
          <a:p>
            <a:r>
              <a:rPr lang="en-CA" sz="2800"/>
              <a:t>Benefits vs Performance Measurement</a:t>
            </a:r>
          </a:p>
        </p:txBody>
      </p:sp>
      <p:sp>
        <p:nvSpPr>
          <p:cNvPr id="20" name="Rectangle 19">
            <a:extLst>
              <a:ext uri="{FF2B5EF4-FFF2-40B4-BE49-F238E27FC236}">
                <a16:creationId xmlns:a16="http://schemas.microsoft.com/office/drawing/2014/main" id="{1B9CE887-AC56-43BF-8329-86E22BF41170}"/>
              </a:ext>
            </a:extLst>
          </p:cNvPr>
          <p:cNvSpPr/>
          <p:nvPr/>
        </p:nvSpPr>
        <p:spPr>
          <a:xfrm>
            <a:off x="429190" y="1224742"/>
            <a:ext cx="11072377" cy="4678204"/>
          </a:xfrm>
          <a:prstGeom prst="rect">
            <a:avLst/>
          </a:prstGeom>
        </p:spPr>
        <p:txBody>
          <a:bodyPr wrap="square">
            <a:spAutoFit/>
          </a:bodyPr>
          <a:lstStyle/>
          <a:p>
            <a:r>
              <a:rPr lang="en-CA" sz="2000" b="1">
                <a:solidFill>
                  <a:schemeClr val="accent1"/>
                </a:solidFill>
              </a:rPr>
              <a:t>Performance Measurement</a:t>
            </a:r>
          </a:p>
          <a:p>
            <a:pPr marL="742950" lvl="1" indent="-285750">
              <a:buFont typeface="Arial" panose="020B0604020202020204" pitchFamily="34" charset="0"/>
              <a:buChar char="•"/>
            </a:pPr>
            <a:r>
              <a:rPr lang="en-CA" sz="1700"/>
              <a:t>Used to monitor important aspects of an organization’s activities (e.g., services, systems, and processes). Performance is measured against departmental goals and objectives. The results identify how current activities are working and may inform allocation of resources. </a:t>
            </a:r>
          </a:p>
          <a:p>
            <a:pPr lvl="1"/>
            <a:endParaRPr lang="en-CA" sz="1200"/>
          </a:p>
          <a:p>
            <a:r>
              <a:rPr lang="en-CA" sz="2000" b="1">
                <a:solidFill>
                  <a:srgbClr val="9562D8"/>
                </a:solidFill>
              </a:rPr>
              <a:t>Benefits Realization Management</a:t>
            </a:r>
          </a:p>
          <a:p>
            <a:pPr marL="742950" lvl="1" indent="-285750">
              <a:buFont typeface="Arial" panose="020B0604020202020204" pitchFamily="34" charset="0"/>
              <a:buChar char="•"/>
            </a:pPr>
            <a:r>
              <a:rPr lang="en-CA" sz="1700"/>
              <a:t>Ensures that any business change achieves its expected results by translating the business objectives into measurable benefits that can be systematically tracked through to realization. The results allow the organization to more accurately report on the value added from investments in projects.</a:t>
            </a:r>
          </a:p>
          <a:p>
            <a:endParaRPr lang="en-CA" sz="1400"/>
          </a:p>
          <a:p>
            <a:r>
              <a:rPr lang="en-CA" sz="2000" b="1">
                <a:solidFill>
                  <a:srgbClr val="9724AF"/>
                </a:solidFill>
              </a:rPr>
              <a:t>What is the Difference?</a:t>
            </a:r>
          </a:p>
          <a:p>
            <a:pPr marL="742950" lvl="1" indent="-285750">
              <a:buFont typeface="Arial" panose="020B0604020202020204" pitchFamily="34" charset="0"/>
              <a:buChar char="•"/>
            </a:pPr>
            <a:r>
              <a:rPr lang="en-CA" sz="1600"/>
              <a:t>Performance measurement addresses what you are </a:t>
            </a:r>
            <a:r>
              <a:rPr lang="en-CA" sz="1600" b="1" i="1"/>
              <a:t>doing</a:t>
            </a:r>
            <a:r>
              <a:rPr lang="en-CA" sz="1600"/>
              <a:t>.</a:t>
            </a:r>
          </a:p>
          <a:p>
            <a:pPr marL="742950" lvl="1" indent="-285750">
              <a:buFont typeface="Arial" panose="020B0604020202020204" pitchFamily="34" charset="0"/>
              <a:buChar char="•"/>
            </a:pPr>
            <a:r>
              <a:rPr lang="en-CA" sz="1600"/>
              <a:t>Benefits realization addresses what you are </a:t>
            </a:r>
            <a:r>
              <a:rPr lang="en-CA" sz="1600" b="1" i="1"/>
              <a:t>changing</a:t>
            </a:r>
            <a:r>
              <a:rPr lang="en-CA" sz="1600"/>
              <a:t>.</a:t>
            </a:r>
          </a:p>
          <a:p>
            <a:endParaRPr lang="en-US" sz="1200"/>
          </a:p>
          <a:p>
            <a:r>
              <a:rPr lang="en-US" sz="2000" b="1">
                <a:solidFill>
                  <a:schemeClr val="accent2"/>
                </a:solidFill>
              </a:rPr>
              <a:t>Importance?</a:t>
            </a:r>
          </a:p>
          <a:p>
            <a:pPr marL="742950" lvl="1" indent="-285750">
              <a:buFont typeface="Arial" panose="020B0604020202020204" pitchFamily="34" charset="0"/>
              <a:buChar char="•"/>
            </a:pPr>
            <a:r>
              <a:rPr lang="en-US" sz="1600"/>
              <a:t>In areas of SSC experiencing transformation, </a:t>
            </a:r>
            <a:r>
              <a:rPr lang="en-US" sz="1600" b="1"/>
              <a:t>benefits realization </a:t>
            </a:r>
            <a:r>
              <a:rPr lang="en-US" sz="1600"/>
              <a:t>is of critical importance. </a:t>
            </a:r>
          </a:p>
          <a:p>
            <a:pPr marL="742950" lvl="1" indent="-285750">
              <a:buFont typeface="Arial" panose="020B0604020202020204" pitchFamily="34" charset="0"/>
              <a:buChar char="•"/>
            </a:pPr>
            <a:r>
              <a:rPr lang="en-US" sz="1600"/>
              <a:t>For services that are more mature, </a:t>
            </a:r>
            <a:r>
              <a:rPr lang="en-US" sz="1600" b="1"/>
              <a:t>performance measurement </a:t>
            </a:r>
            <a:r>
              <a:rPr lang="en-US" sz="1600"/>
              <a:t>is the key activity. </a:t>
            </a:r>
          </a:p>
          <a:p>
            <a:endParaRPr lang="en-CA" sz="1400"/>
          </a:p>
        </p:txBody>
      </p:sp>
    </p:spTree>
    <p:extLst>
      <p:ext uri="{BB962C8B-B14F-4D97-AF65-F5344CB8AC3E}">
        <p14:creationId xmlns:p14="http://schemas.microsoft.com/office/powerpoint/2010/main" val="39119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6846065" cy="507242"/>
          </a:xfrm>
        </p:spPr>
        <p:txBody>
          <a:bodyPr>
            <a:normAutofit/>
          </a:bodyPr>
          <a:lstStyle/>
          <a:p>
            <a:r>
              <a:rPr lang="en-CA" sz="2800"/>
              <a:t>Defining the Role of Benefits Realization</a:t>
            </a:r>
          </a:p>
        </p:txBody>
      </p:sp>
      <p:sp>
        <p:nvSpPr>
          <p:cNvPr id="22" name="TextBox 21">
            <a:extLst>
              <a:ext uri="{FF2B5EF4-FFF2-40B4-BE49-F238E27FC236}">
                <a16:creationId xmlns:a16="http://schemas.microsoft.com/office/drawing/2014/main" id="{42445C1C-C129-4661-AC5B-4DAB539932D6}"/>
              </a:ext>
            </a:extLst>
          </p:cNvPr>
          <p:cNvSpPr txBox="1"/>
          <p:nvPr/>
        </p:nvSpPr>
        <p:spPr>
          <a:xfrm>
            <a:off x="6978317" y="5885534"/>
            <a:ext cx="4627412" cy="523220"/>
          </a:xfrm>
          <a:prstGeom prst="rect">
            <a:avLst/>
          </a:prstGeom>
          <a:solidFill>
            <a:srgbClr val="453897"/>
          </a:solidFill>
          <a:ln>
            <a:noFill/>
          </a:ln>
          <a:effectLst>
            <a:outerShdw blurRad="50800" dist="38100" dir="2700000" algn="tl" rotWithShape="0">
              <a:prstClr val="black">
                <a:alpha val="40000"/>
              </a:prstClr>
            </a:outerShdw>
          </a:effectLst>
        </p:spPr>
        <p:txBody>
          <a:bodyPr wrap="square" rtlCol="0">
            <a:spAutoFit/>
          </a:bodyPr>
          <a:lstStyle/>
          <a:p>
            <a:pPr algn="ctr"/>
            <a:r>
              <a:rPr lang="en-CA" sz="1400">
                <a:solidFill>
                  <a:schemeClr val="bg1"/>
                </a:solidFill>
              </a:rPr>
              <a:t>💡 The BMP ensures that SSC is capable of achieving and reporting on the value gained from its investments</a:t>
            </a:r>
          </a:p>
        </p:txBody>
      </p:sp>
      <p:graphicFrame>
        <p:nvGraphicFramePr>
          <p:cNvPr id="3" name="Diagram 2">
            <a:extLst>
              <a:ext uri="{FF2B5EF4-FFF2-40B4-BE49-F238E27FC236}">
                <a16:creationId xmlns:a16="http://schemas.microsoft.com/office/drawing/2014/main" id="{32A21C6E-E7C8-9B1A-88B1-8D12B10A5069}"/>
              </a:ext>
            </a:extLst>
          </p:cNvPr>
          <p:cNvGraphicFramePr/>
          <p:nvPr>
            <p:extLst>
              <p:ext uri="{D42A27DB-BD31-4B8C-83A1-F6EECF244321}">
                <p14:modId xmlns:p14="http://schemas.microsoft.com/office/powerpoint/2010/main" val="2600121260"/>
              </p:ext>
            </p:extLst>
          </p:nvPr>
        </p:nvGraphicFramePr>
        <p:xfrm>
          <a:off x="586273" y="1275347"/>
          <a:ext cx="11019456" cy="4367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2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6846065" cy="507242"/>
          </a:xfrm>
        </p:spPr>
        <p:txBody>
          <a:bodyPr>
            <a:normAutofit/>
          </a:bodyPr>
          <a:lstStyle/>
          <a:p>
            <a:r>
              <a:rPr lang="en-CA" sz="2800"/>
              <a:t>Defining the Role of Benefits Realization</a:t>
            </a:r>
          </a:p>
        </p:txBody>
      </p:sp>
      <p:sp>
        <p:nvSpPr>
          <p:cNvPr id="19" name="Rectangle 18">
            <a:extLst>
              <a:ext uri="{FF2B5EF4-FFF2-40B4-BE49-F238E27FC236}">
                <a16:creationId xmlns:a16="http://schemas.microsoft.com/office/drawing/2014/main" id="{93D24B7B-7B3A-48EC-BAAB-A652EB4C78D8}"/>
              </a:ext>
            </a:extLst>
          </p:cNvPr>
          <p:cNvSpPr/>
          <p:nvPr/>
        </p:nvSpPr>
        <p:spPr>
          <a:xfrm>
            <a:off x="558344" y="1326683"/>
            <a:ext cx="11047385" cy="5201424"/>
          </a:xfrm>
          <a:prstGeom prst="rect">
            <a:avLst/>
          </a:prstGeom>
        </p:spPr>
        <p:txBody>
          <a:bodyPr wrap="square">
            <a:spAutoFit/>
          </a:bodyPr>
          <a:lstStyle/>
          <a:p>
            <a:pPr>
              <a:spcAft>
                <a:spcPts val="600"/>
              </a:spcAft>
            </a:pPr>
            <a:r>
              <a:rPr lang="en-US" sz="2000" b="1"/>
              <a:t>BMP’s Raison </a:t>
            </a:r>
            <a:r>
              <a:rPr lang="en-US" sz="2000" b="1" err="1"/>
              <a:t>d’etre</a:t>
            </a:r>
            <a:endParaRPr lang="en-US" sz="2000" b="1"/>
          </a:p>
          <a:p>
            <a:pPr marL="742950" lvl="1" indent="-285750">
              <a:spcAft>
                <a:spcPts val="600"/>
              </a:spcAft>
              <a:buFont typeface="Arial" panose="020B0604020202020204" pitchFamily="34" charset="0"/>
              <a:buChar char="•"/>
            </a:pPr>
            <a:r>
              <a:rPr lang="en-US" sz="2000"/>
              <a:t>In 2015 the Office of the Auditor General (OAG) stated that SSC should reassess the reporting process for its transformation initiatives to ensure that methods for measuring progress are defined and aligned to key benefits established at the outset of the initiative.</a:t>
            </a:r>
          </a:p>
          <a:p>
            <a:pPr lvl="1">
              <a:spcAft>
                <a:spcPts val="600"/>
              </a:spcAft>
            </a:pPr>
            <a:endParaRPr lang="en-US" sz="2000"/>
          </a:p>
          <a:p>
            <a:pPr>
              <a:spcAft>
                <a:spcPts val="600"/>
              </a:spcAft>
            </a:pPr>
            <a:br>
              <a:rPr lang="en-US" sz="1200" b="1"/>
            </a:br>
            <a:r>
              <a:rPr lang="en-US" sz="2000" b="1"/>
              <a:t>OAG 2015 Fall Report – Specific Findings</a:t>
            </a:r>
          </a:p>
          <a:p>
            <a:pPr marL="742950" lvl="1" indent="-285750">
              <a:spcAft>
                <a:spcPts val="600"/>
              </a:spcAft>
              <a:buFont typeface="Arial" panose="020B0604020202020204" pitchFamily="34" charset="0"/>
              <a:buChar char="•"/>
            </a:pPr>
            <a:r>
              <a:rPr lang="en-US" sz="2000"/>
              <a:t>No baselines or targets associated with outcomes. Information reported to assess transformation was limited. SSC failed to consistently demonstrate whether it was achieving identified outcomes</a:t>
            </a:r>
            <a:r>
              <a:rPr lang="en-CA" sz="2000"/>
              <a:t>.</a:t>
            </a:r>
          </a:p>
          <a:p>
            <a:pPr lvl="1">
              <a:spcAft>
                <a:spcPts val="600"/>
              </a:spcAft>
            </a:pPr>
            <a:endParaRPr lang="en-CA" sz="2000"/>
          </a:p>
          <a:p>
            <a:pPr>
              <a:spcAft>
                <a:spcPts val="600"/>
              </a:spcAft>
            </a:pPr>
            <a:r>
              <a:rPr lang="en-US" sz="2000" b="1"/>
              <a:t>SSC’s Response</a:t>
            </a:r>
          </a:p>
          <a:p>
            <a:pPr marL="742950" lvl="1" indent="-285750">
              <a:spcAft>
                <a:spcPts val="600"/>
              </a:spcAft>
              <a:buFont typeface="Arial" panose="020B0604020202020204" pitchFamily="34" charset="0"/>
              <a:buChar char="•"/>
            </a:pPr>
            <a:r>
              <a:rPr lang="en-CA" sz="2000"/>
              <a:t>Developed its </a:t>
            </a:r>
            <a:r>
              <a:rPr lang="en-CA" sz="2000">
                <a:solidFill>
                  <a:schemeClr val="accent2"/>
                </a:solidFill>
              </a:rPr>
              <a:t>Benefits Realization Framework (BRF) </a:t>
            </a:r>
            <a:r>
              <a:rPr lang="en-CA" sz="2000"/>
              <a:t>to align to the key benefits stated when SSC was created and to include methods for measuring progress.</a:t>
            </a:r>
          </a:p>
          <a:p>
            <a:pPr lvl="1"/>
            <a:endParaRPr lang="en-CA" sz="2000"/>
          </a:p>
        </p:txBody>
      </p:sp>
    </p:spTree>
    <p:extLst>
      <p:ext uri="{BB962C8B-B14F-4D97-AF65-F5344CB8AC3E}">
        <p14:creationId xmlns:p14="http://schemas.microsoft.com/office/powerpoint/2010/main" val="382396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1D56-21E2-43BE-C7C6-8F23D5E0CD55}"/>
              </a:ext>
            </a:extLst>
          </p:cNvPr>
          <p:cNvSpPr>
            <a:spLocks noGrp="1"/>
          </p:cNvSpPr>
          <p:nvPr>
            <p:ph type="title"/>
          </p:nvPr>
        </p:nvSpPr>
        <p:spPr/>
        <p:txBody>
          <a:bodyPr>
            <a:normAutofit/>
          </a:bodyPr>
          <a:lstStyle/>
          <a:p>
            <a:r>
              <a:rPr lang="en-US" sz="2800"/>
              <a:t>Policy Guidance</a:t>
            </a:r>
            <a:endParaRPr lang="en-CA" sz="2800"/>
          </a:p>
        </p:txBody>
      </p:sp>
      <p:sp>
        <p:nvSpPr>
          <p:cNvPr id="4" name="Slide Number Placeholder 3">
            <a:extLst>
              <a:ext uri="{FF2B5EF4-FFF2-40B4-BE49-F238E27FC236}">
                <a16:creationId xmlns:a16="http://schemas.microsoft.com/office/drawing/2014/main" id="{0DC6F44C-7834-37BB-73B6-45A4DDC1ECD2}"/>
              </a:ext>
            </a:extLst>
          </p:cNvPr>
          <p:cNvSpPr>
            <a:spLocks noGrp="1"/>
          </p:cNvSpPr>
          <p:nvPr>
            <p:ph type="sldNum" sz="quarter" idx="4"/>
          </p:nvPr>
        </p:nvSpPr>
        <p:spPr/>
        <p:txBody>
          <a:bodyPr/>
          <a:lstStyle/>
          <a:p>
            <a:fld id="{901A5C5A-0510-4C91-884B-493304B904E2}" type="slidenum">
              <a:rPr lang="en-CA" smtClean="0"/>
              <a:pPr/>
              <a:t>7</a:t>
            </a:fld>
            <a:endParaRPr lang="en-CA"/>
          </a:p>
        </p:txBody>
      </p:sp>
      <p:sp>
        <p:nvSpPr>
          <p:cNvPr id="6" name="TextBox 5">
            <a:extLst>
              <a:ext uri="{FF2B5EF4-FFF2-40B4-BE49-F238E27FC236}">
                <a16:creationId xmlns:a16="http://schemas.microsoft.com/office/drawing/2014/main" id="{EAB9B091-77CE-E9F3-FA7D-7B2C0D016CE2}"/>
              </a:ext>
            </a:extLst>
          </p:cNvPr>
          <p:cNvSpPr txBox="1"/>
          <p:nvPr/>
        </p:nvSpPr>
        <p:spPr>
          <a:xfrm>
            <a:off x="5750351" y="5886165"/>
            <a:ext cx="5117925" cy="523220"/>
          </a:xfrm>
          <a:prstGeom prst="rect">
            <a:avLst/>
          </a:prstGeom>
          <a:solidFill>
            <a:srgbClr val="453897"/>
          </a:solidFill>
          <a:ln>
            <a:noFill/>
          </a:ln>
          <a:effectLst>
            <a:outerShdw blurRad="50800" dist="38100" dir="2700000" algn="tl" rotWithShape="0">
              <a:prstClr val="black">
                <a:alpha val="40000"/>
              </a:prstClr>
            </a:outerShdw>
          </a:effectLst>
        </p:spPr>
        <p:txBody>
          <a:bodyPr wrap="square" rtlCol="0">
            <a:spAutoFit/>
          </a:bodyPr>
          <a:lstStyle/>
          <a:p>
            <a:r>
              <a:rPr lang="en-US" sz="1400" b="1">
                <a:solidFill>
                  <a:schemeClr val="bg2"/>
                </a:solidFill>
                <a:latin typeface="Helvetica" panose="020B0604020202020204" pitchFamily="34" charset="0"/>
              </a:rPr>
              <a:t>Challenge</a:t>
            </a:r>
            <a:r>
              <a:rPr lang="en-US" sz="1400">
                <a:solidFill>
                  <a:schemeClr val="bg2"/>
                </a:solidFill>
                <a:latin typeface="Helvetica" panose="020B0604020202020204" pitchFamily="34" charset="0"/>
              </a:rPr>
              <a:t>: sometimes there are inconsistencies between the policies (i.e., definition and treatment of the term ‘outcomes’)</a:t>
            </a:r>
            <a:endParaRPr lang="en-CA" sz="1400">
              <a:solidFill>
                <a:schemeClr val="bg2"/>
              </a:solidFill>
            </a:endParaRPr>
          </a:p>
        </p:txBody>
      </p:sp>
      <p:graphicFrame>
        <p:nvGraphicFramePr>
          <p:cNvPr id="7" name="Diagram 6">
            <a:extLst>
              <a:ext uri="{FF2B5EF4-FFF2-40B4-BE49-F238E27FC236}">
                <a16:creationId xmlns:a16="http://schemas.microsoft.com/office/drawing/2014/main" id="{AE01DFAB-ED1A-5EC3-7C42-E7BBF63DE34F}"/>
              </a:ext>
            </a:extLst>
          </p:cNvPr>
          <p:cNvGraphicFramePr/>
          <p:nvPr>
            <p:extLst>
              <p:ext uri="{D42A27DB-BD31-4B8C-83A1-F6EECF244321}">
                <p14:modId xmlns:p14="http://schemas.microsoft.com/office/powerpoint/2010/main" val="281682362"/>
              </p:ext>
            </p:extLst>
          </p:nvPr>
        </p:nvGraphicFramePr>
        <p:xfrm>
          <a:off x="558345" y="1220743"/>
          <a:ext cx="11052111" cy="4488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Exclamation mark with solid fill">
            <a:extLst>
              <a:ext uri="{FF2B5EF4-FFF2-40B4-BE49-F238E27FC236}">
                <a16:creationId xmlns:a16="http://schemas.microsoft.com/office/drawing/2014/main" id="{45EAFDA6-3FE4-58C4-3253-9270E5B588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3589" y="5797805"/>
            <a:ext cx="699940" cy="6999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7113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6846065" cy="507242"/>
          </a:xfrm>
        </p:spPr>
        <p:txBody>
          <a:bodyPr>
            <a:normAutofit/>
          </a:bodyPr>
          <a:lstStyle/>
          <a:p>
            <a:r>
              <a:rPr lang="en-CA" sz="2800"/>
              <a:t>Benefits Cycle</a:t>
            </a:r>
          </a:p>
        </p:txBody>
      </p:sp>
      <p:graphicFrame>
        <p:nvGraphicFramePr>
          <p:cNvPr id="6" name="Diagram 5">
            <a:extLst>
              <a:ext uri="{FF2B5EF4-FFF2-40B4-BE49-F238E27FC236}">
                <a16:creationId xmlns:a16="http://schemas.microsoft.com/office/drawing/2014/main" id="{4784DB08-43A3-44E7-AE75-E628B063BCDF}"/>
              </a:ext>
            </a:extLst>
          </p:cNvPr>
          <p:cNvGraphicFramePr/>
          <p:nvPr>
            <p:custDataLst>
              <p:tags r:id="rId1"/>
            </p:custDataLst>
            <p:extLst>
              <p:ext uri="{D42A27DB-BD31-4B8C-83A1-F6EECF244321}">
                <p14:modId xmlns:p14="http://schemas.microsoft.com/office/powerpoint/2010/main" val="3002511028"/>
              </p:ext>
            </p:extLst>
          </p:nvPr>
        </p:nvGraphicFramePr>
        <p:xfrm>
          <a:off x="1840800" y="1245270"/>
          <a:ext cx="8510399" cy="5263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353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B9E-1373-4873-A29D-8553601A57E6}"/>
              </a:ext>
            </a:extLst>
          </p:cNvPr>
          <p:cNvSpPr>
            <a:spLocks noGrp="1"/>
          </p:cNvSpPr>
          <p:nvPr>
            <p:ph type="title"/>
          </p:nvPr>
        </p:nvSpPr>
        <p:spPr>
          <a:xfrm>
            <a:off x="558344" y="525381"/>
            <a:ext cx="8674866" cy="507242"/>
          </a:xfrm>
        </p:spPr>
        <p:txBody>
          <a:bodyPr>
            <a:normAutofit/>
          </a:bodyPr>
          <a:lstStyle/>
          <a:p>
            <a:r>
              <a:rPr lang="en-CA" sz="2800"/>
              <a:t>Support for Implementing Benefits Realization</a:t>
            </a:r>
          </a:p>
        </p:txBody>
      </p:sp>
      <p:sp>
        <p:nvSpPr>
          <p:cNvPr id="20" name="Rectangle 19">
            <a:extLst>
              <a:ext uri="{FF2B5EF4-FFF2-40B4-BE49-F238E27FC236}">
                <a16:creationId xmlns:a16="http://schemas.microsoft.com/office/drawing/2014/main" id="{1B9CE887-AC56-43BF-8329-86E22BF41170}"/>
              </a:ext>
            </a:extLst>
          </p:cNvPr>
          <p:cNvSpPr/>
          <p:nvPr/>
        </p:nvSpPr>
        <p:spPr>
          <a:xfrm>
            <a:off x="585307" y="1794959"/>
            <a:ext cx="11072377" cy="3970318"/>
          </a:xfrm>
          <a:prstGeom prst="rect">
            <a:avLst/>
          </a:prstGeom>
        </p:spPr>
        <p:txBody>
          <a:bodyPr wrap="square">
            <a:spAutoFit/>
          </a:bodyPr>
          <a:lstStyle/>
          <a:p>
            <a:r>
              <a:rPr lang="en-CA" b="1"/>
              <a:t>We are Benefits collaborators!</a:t>
            </a:r>
          </a:p>
          <a:p>
            <a:pPr marL="742950" lvl="1" indent="-285750">
              <a:buFont typeface="Arial" panose="020B0604020202020204" pitchFamily="34" charset="0"/>
              <a:buChar char="•"/>
            </a:pPr>
            <a:r>
              <a:rPr lang="en-CA"/>
              <a:t>The BMP team works with the Business Analyst, Project Manager (PM) and service line to help create the required benefits artefacts.</a:t>
            </a:r>
          </a:p>
          <a:p>
            <a:pPr marL="742950" lvl="1" indent="-285750">
              <a:buFont typeface="Arial" panose="020B0604020202020204" pitchFamily="34" charset="0"/>
              <a:buChar char="•"/>
            </a:pPr>
            <a:r>
              <a:rPr lang="en-CA"/>
              <a:t>Developing and reporting on benefits remains the responsibility of the PM, and, ultimately, the service line that the project will deliver into.</a:t>
            </a:r>
          </a:p>
          <a:p>
            <a:endParaRPr lang="en-CA"/>
          </a:p>
          <a:p>
            <a:r>
              <a:rPr lang="en-CA" b="1"/>
              <a:t>We provide training!</a:t>
            </a:r>
          </a:p>
          <a:p>
            <a:pPr marL="742950" lvl="1" indent="-285750">
              <a:buFont typeface="Arial" panose="020B0604020202020204" pitchFamily="34" charset="0"/>
              <a:buChar char="•"/>
            </a:pPr>
            <a:r>
              <a:rPr lang="en-CA"/>
              <a:t>Through awareness sessions and this course, available through the SSC Academy.</a:t>
            </a:r>
          </a:p>
          <a:p>
            <a:endParaRPr lang="en-CA"/>
          </a:p>
          <a:p>
            <a:r>
              <a:rPr lang="en-CA" b="1"/>
              <a:t>We provide department-wide advice on Performance Measurement</a:t>
            </a:r>
          </a:p>
          <a:p>
            <a:pPr marL="742950" lvl="1" indent="-285750">
              <a:buFont typeface="Arial" panose="020B0604020202020204" pitchFamily="34" charset="0"/>
              <a:buChar char="•"/>
            </a:pPr>
            <a:r>
              <a:rPr lang="en-CA"/>
              <a:t>Advice on the Results sections of Memorandum to Cabinet (MC) and Treasury Board Submissions (TB Subs) for respective projects; </a:t>
            </a:r>
          </a:p>
          <a:p>
            <a:pPr marL="742950" lvl="1" indent="-285750">
              <a:buFont typeface="Arial" panose="020B0604020202020204" pitchFamily="34" charset="0"/>
              <a:buChar char="•"/>
            </a:pPr>
            <a:r>
              <a:rPr lang="en-CA"/>
              <a:t>Benefits advice on Service Strategy and Blueprint documents; and </a:t>
            </a:r>
          </a:p>
          <a:p>
            <a:pPr marL="742950" lvl="1" indent="-285750">
              <a:buFont typeface="Arial" panose="020B0604020202020204" pitchFamily="34" charset="0"/>
              <a:buChar char="•"/>
            </a:pPr>
            <a:r>
              <a:rPr lang="en-CA"/>
              <a:t>Input on updates to the Performance Information Profiles (PIPs).</a:t>
            </a:r>
          </a:p>
        </p:txBody>
      </p:sp>
      <p:grpSp>
        <p:nvGrpSpPr>
          <p:cNvPr id="24" name="Group 23">
            <a:extLst>
              <a:ext uri="{FF2B5EF4-FFF2-40B4-BE49-F238E27FC236}">
                <a16:creationId xmlns:a16="http://schemas.microsoft.com/office/drawing/2014/main" id="{B53035E9-C85C-4146-A13F-41609160BA16}"/>
              </a:ext>
            </a:extLst>
          </p:cNvPr>
          <p:cNvGrpSpPr/>
          <p:nvPr/>
        </p:nvGrpSpPr>
        <p:grpSpPr>
          <a:xfrm>
            <a:off x="558344" y="1247354"/>
            <a:ext cx="11072377" cy="431730"/>
            <a:chOff x="0" y="25866"/>
            <a:chExt cx="8654504" cy="431730"/>
          </a:xfrm>
        </p:grpSpPr>
        <p:sp>
          <p:nvSpPr>
            <p:cNvPr id="25" name="Rounded Rectangle 19">
              <a:extLst>
                <a:ext uri="{FF2B5EF4-FFF2-40B4-BE49-F238E27FC236}">
                  <a16:creationId xmlns:a16="http://schemas.microsoft.com/office/drawing/2014/main" id="{310A48A4-F6CD-426D-85B3-3A67E7EBF0D2}"/>
                </a:ext>
              </a:extLst>
            </p:cNvPr>
            <p:cNvSpPr/>
            <p:nvPr/>
          </p:nvSpPr>
          <p:spPr>
            <a:xfrm>
              <a:off x="0" y="25866"/>
              <a:ext cx="8654504" cy="431730"/>
            </a:xfrm>
            <a:prstGeom prst="roundRect">
              <a:avLst/>
            </a:prstGeom>
            <a:solidFill>
              <a:srgbClr val="3D3186">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26" name="Rounded Rectangle 4">
              <a:extLst>
                <a:ext uri="{FF2B5EF4-FFF2-40B4-BE49-F238E27FC236}">
                  <a16:creationId xmlns:a16="http://schemas.microsoft.com/office/drawing/2014/main" id="{25EBD99E-89DE-4F37-BE08-479240F4B2FC}"/>
                </a:ext>
              </a:extLst>
            </p:cNvPr>
            <p:cNvSpPr txBox="1"/>
            <p:nvPr/>
          </p:nvSpPr>
          <p:spPr>
            <a:xfrm>
              <a:off x="21075" y="46941"/>
              <a:ext cx="8612354" cy="389580"/>
            </a:xfrm>
            <a:prstGeom prst="rect">
              <a:avLst/>
            </a:prstGeom>
            <a:noFill/>
            <a:ln>
              <a:noFill/>
            </a:ln>
            <a:effectLst/>
          </p:spPr>
          <p:txBody>
            <a:bodyPr spcFirstLastPara="0" vert="horz" wrap="square" lIns="68580" tIns="68580" rIns="68580" bIns="68580" numCol="1" spcCol="1270" anchor="ctr"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r>
                <a:rPr kumimoji="0" lang="en-CA" sz="1800" b="0" i="0" u="none" strike="noStrike" kern="0" cap="none" spc="0" normalizeH="0" baseline="0" noProof="0">
                  <a:ln>
                    <a:noFill/>
                  </a:ln>
                  <a:solidFill>
                    <a:srgbClr val="FFFFFF"/>
                  </a:solidFill>
                  <a:effectLst/>
                  <a:uLnTx/>
                  <a:uFillTx/>
                  <a:latin typeface="+mj-lt"/>
                  <a:ea typeface="+mn-ea"/>
                  <a:cs typeface="+mn-cs"/>
                </a:rPr>
                <a:t>How can the BMP help?</a:t>
              </a:r>
            </a:p>
          </p:txBody>
        </p:sp>
      </p:grpSp>
      <p:sp>
        <p:nvSpPr>
          <p:cNvPr id="8" name="TextBox 7">
            <a:extLst>
              <a:ext uri="{FF2B5EF4-FFF2-40B4-BE49-F238E27FC236}">
                <a16:creationId xmlns:a16="http://schemas.microsoft.com/office/drawing/2014/main" id="{B63E77D3-861E-454C-B613-3B0F1E021AAA}"/>
              </a:ext>
            </a:extLst>
          </p:cNvPr>
          <p:cNvSpPr txBox="1"/>
          <p:nvPr/>
        </p:nvSpPr>
        <p:spPr>
          <a:xfrm>
            <a:off x="6315959" y="5881152"/>
            <a:ext cx="5647121" cy="738664"/>
          </a:xfrm>
          <a:prstGeom prst="rect">
            <a:avLst/>
          </a:prstGeom>
          <a:solidFill>
            <a:srgbClr val="453897"/>
          </a:solidFill>
          <a:ln>
            <a:noFill/>
          </a:ln>
          <a:effectLst>
            <a:outerShdw blurRad="50800" dist="38100" dir="2700000" algn="tl" rotWithShape="0">
              <a:prstClr val="black">
                <a:alpha val="40000"/>
              </a:prstClr>
            </a:outerShdw>
          </a:effectLst>
        </p:spPr>
        <p:txBody>
          <a:bodyPr wrap="square" rtlCol="0">
            <a:spAutoFit/>
          </a:bodyPr>
          <a:lstStyle/>
          <a:p>
            <a:pPr algn="ctr"/>
            <a:r>
              <a:rPr lang="en-CA" sz="1400" b="1">
                <a:solidFill>
                  <a:srgbClr val="FFFFFF"/>
                </a:solidFill>
                <a:latin typeface="+mj-lt"/>
              </a:rPr>
              <a:t>💡 </a:t>
            </a:r>
            <a:r>
              <a:rPr lang="en-CA" sz="1400">
                <a:solidFill>
                  <a:srgbClr val="FFFFFF"/>
                </a:solidFill>
                <a:latin typeface="+mj-lt"/>
              </a:rPr>
              <a:t>Performance measurement at the strategic level falls under the </a:t>
            </a:r>
            <a:r>
              <a:rPr lang="en-CA" sz="1400" b="1">
                <a:solidFill>
                  <a:srgbClr val="FFFFFF"/>
                </a:solidFill>
                <a:latin typeface="+mj-lt"/>
              </a:rPr>
              <a:t>Results and Delivery team</a:t>
            </a:r>
            <a:r>
              <a:rPr lang="en-CA" sz="1400">
                <a:solidFill>
                  <a:srgbClr val="FFFFFF"/>
                </a:solidFill>
                <a:latin typeface="+mj-lt"/>
              </a:rPr>
              <a:t>. Their team email address is: </a:t>
            </a:r>
          </a:p>
          <a:p>
            <a:pPr algn="ctr"/>
            <a:r>
              <a:rPr lang="en-CA" sz="1400">
                <a:solidFill>
                  <a:schemeClr val="accent2">
                    <a:lumMod val="60000"/>
                    <a:lumOff val="40000"/>
                  </a:schemeClr>
                </a:solidFill>
                <a:latin typeface="+mj-lt"/>
                <a:hlinkClick r:id="rId3">
                  <a:extLst>
                    <a:ext uri="{A12FA001-AC4F-418D-AE19-62706E023703}">
                      <ahyp:hlinkClr xmlns:ahyp="http://schemas.microsoft.com/office/drawing/2018/hyperlinkcolor" val="tx"/>
                    </a:ext>
                  </a:extLst>
                </a:hlinkClick>
              </a:rPr>
              <a:t>resultsanddelivery-resultatsetlivraison@ssc-spc.gc.ca</a:t>
            </a:r>
            <a:r>
              <a:rPr lang="en-CA" sz="1400">
                <a:solidFill>
                  <a:schemeClr val="accent2">
                    <a:lumMod val="60000"/>
                    <a:lumOff val="40000"/>
                  </a:schemeClr>
                </a:solidFill>
                <a:latin typeface="+mj-lt"/>
              </a:rPr>
              <a:t> </a:t>
            </a:r>
            <a:endParaRPr lang="en-CA" sz="1400" strike="sngStrike">
              <a:solidFill>
                <a:schemeClr val="accent2">
                  <a:lumMod val="60000"/>
                  <a:lumOff val="40000"/>
                </a:schemeClr>
              </a:solidFill>
              <a:latin typeface="+mj-lt"/>
            </a:endParaRPr>
          </a:p>
        </p:txBody>
      </p:sp>
    </p:spTree>
    <p:extLst>
      <p:ext uri="{BB962C8B-B14F-4D97-AF65-F5344CB8AC3E}">
        <p14:creationId xmlns:p14="http://schemas.microsoft.com/office/powerpoint/2010/main" val="35643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28e427a3936311594e2400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 name="NUM" val="13"/>
</p:tagLst>
</file>

<file path=ppt/tags/tag11.xml><?xml version="1.0" encoding="utf-8"?>
<p:tagLst xmlns:a="http://schemas.openxmlformats.org/drawingml/2006/main" xmlns:r="http://schemas.openxmlformats.org/officeDocument/2006/relationships" xmlns:p="http://schemas.openxmlformats.org/presentationml/2006/main">
  <p:tag name="NUM" val="14"/>
</p:tagLst>
</file>

<file path=ppt/tags/tag12.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16"/>
</p:tagLst>
</file>

<file path=ppt/tags/tag14.xml><?xml version="1.0" encoding="utf-8"?>
<p:tagLst xmlns:a="http://schemas.openxmlformats.org/drawingml/2006/main" xmlns:r="http://schemas.openxmlformats.org/officeDocument/2006/relationships" xmlns:p="http://schemas.openxmlformats.org/presentationml/2006/main">
  <p:tag name="ENGAGECOLOR" val="{&quot;OutlineColor&quot;:{&quot;ColorIndex&quot;:4,&quot;ColorModifier&quot;:0,&quot;BrightnessModifier&quot;:0}}"/>
  <p:tag name="NUM" val="17"/>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 name="NUM" val="18"/>
</p:tagLst>
</file>

<file path=ppt/tags/tag16.xml><?xml version="1.0" encoding="utf-8"?>
<p:tagLst xmlns:a="http://schemas.openxmlformats.org/drawingml/2006/main" xmlns:r="http://schemas.openxmlformats.org/officeDocument/2006/relationships" xmlns:p="http://schemas.openxmlformats.org/presentationml/2006/main">
  <p:tag name="NUM" val="19"/>
</p:tagLst>
</file>

<file path=ppt/tags/tag17.xml><?xml version="1.0" encoding="utf-8"?>
<p:tagLst xmlns:a="http://schemas.openxmlformats.org/drawingml/2006/main" xmlns:r="http://schemas.openxmlformats.org/officeDocument/2006/relationships" xmlns:p="http://schemas.openxmlformats.org/presentationml/2006/main">
  <p:tag name="NUM" val="20"/>
</p:tagLst>
</file>

<file path=ppt/tags/tag18.xml><?xml version="1.0" encoding="utf-8"?>
<p:tagLst xmlns:a="http://schemas.openxmlformats.org/drawingml/2006/main" xmlns:r="http://schemas.openxmlformats.org/officeDocument/2006/relationships" xmlns:p="http://schemas.openxmlformats.org/presentationml/2006/main">
  <p:tag name="NUM" val="21"/>
</p:tagLst>
</file>

<file path=ppt/tags/tag19.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NUM" val="22"/>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3"/>
</p:tagLst>
</file>

<file path=ppt/tags/tag21.xml><?xml version="1.0" encoding="utf-8"?>
<p:tagLst xmlns:a="http://schemas.openxmlformats.org/drawingml/2006/main" xmlns:r="http://schemas.openxmlformats.org/officeDocument/2006/relationships" xmlns:p="http://schemas.openxmlformats.org/presentationml/2006/main">
  <p:tag name="NUM" val="24"/>
</p:tagLst>
</file>

<file path=ppt/tags/tag22.xml><?xml version="1.0" encoding="utf-8"?>
<p:tagLst xmlns:a="http://schemas.openxmlformats.org/drawingml/2006/main" xmlns:r="http://schemas.openxmlformats.org/officeDocument/2006/relationships" xmlns:p="http://schemas.openxmlformats.org/presentationml/2006/main">
  <p:tag name="NUM" val="25"/>
</p:tagLst>
</file>

<file path=ppt/tags/tag23.xml><?xml version="1.0" encoding="utf-8"?>
<p:tagLst xmlns:a="http://schemas.openxmlformats.org/drawingml/2006/main" xmlns:r="http://schemas.openxmlformats.org/officeDocument/2006/relationships" xmlns:p="http://schemas.openxmlformats.org/presentationml/2006/main">
  <p:tag name="NUM" val="26"/>
</p:tagLst>
</file>

<file path=ppt/tags/tag24.xml><?xml version="1.0" encoding="utf-8"?>
<p:tagLst xmlns:a="http://schemas.openxmlformats.org/drawingml/2006/main" xmlns:r="http://schemas.openxmlformats.org/officeDocument/2006/relationships" xmlns:p="http://schemas.openxmlformats.org/presentationml/2006/main">
  <p:tag name="ENGAGECOLOR" val="{&quot;OutlineColor&quot;:{&quot;ColorIndex&quot;:4,&quot;ColorModifier&quot;:0,&quot;BrightnessModifier&quot;:0}}"/>
  <p:tag name="NUM" val="27"/>
</p:tagLst>
</file>

<file path=ppt/tags/tag25.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 name="NUM" val="28"/>
</p:tagLst>
</file>

<file path=ppt/tags/tag26.xml><?xml version="1.0" encoding="utf-8"?>
<p:tagLst xmlns:a="http://schemas.openxmlformats.org/drawingml/2006/main" xmlns:r="http://schemas.openxmlformats.org/officeDocument/2006/relationships" xmlns:p="http://schemas.openxmlformats.org/presentationml/2006/main">
  <p:tag name="NUM" val="29"/>
</p:tagLst>
</file>

<file path=ppt/tags/tag27.xml><?xml version="1.0" encoding="utf-8"?>
<p:tagLst xmlns:a="http://schemas.openxmlformats.org/drawingml/2006/main" xmlns:r="http://schemas.openxmlformats.org/officeDocument/2006/relationships" xmlns:p="http://schemas.openxmlformats.org/presentationml/2006/main">
  <p:tag name="NUM" val="30"/>
</p:tagLst>
</file>

<file path=ppt/tags/tag28.xml><?xml version="1.0" encoding="utf-8"?>
<p:tagLst xmlns:a="http://schemas.openxmlformats.org/drawingml/2006/main" xmlns:r="http://schemas.openxmlformats.org/officeDocument/2006/relationships" xmlns:p="http://schemas.openxmlformats.org/presentationml/2006/main">
  <p:tag name="NUM" val="3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ENGAGECOLOR" val="{&quot;OutlineColor&quot;:{&quot;ColorIndex&quot;:2,&quot;ColorModifier&quot;:0,&quot;BrightnessModifier&quot;:0}}"/>
  <p:tag name="NUM" val="7"/>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 name="NUM" val="8"/>
</p:tagLst>
</file>

<file path=ppt/tags/tag6.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ENGAGECOLOR" val="{&quot;OutlineColor&quot;:{&quot;ColorIndex&quot;:3,&quot;ColorModifier&quot;:0,&quot;BrightnessModifier&quot;:0}}"/>
  <p:tag name="NUM" val="12"/>
</p:tagLst>
</file>

<file path=ppt/theme/theme1.xml><?xml version="1.0" encoding="utf-8"?>
<a:theme xmlns:a="http://schemas.openxmlformats.org/drawingml/2006/main" name="Office Theme">
  <a:themeElements>
    <a:clrScheme name="SSC-SPC 2021">
      <a:dk1>
        <a:srgbClr val="2A283C"/>
      </a:dk1>
      <a:lt1>
        <a:sysClr val="window" lastClr="FFFFFF"/>
      </a:lt1>
      <a:dk2>
        <a:srgbClr val="515068"/>
      </a:dk2>
      <a:lt2>
        <a:srgbClr val="FFFFFF"/>
      </a:lt2>
      <a:accent1>
        <a:srgbClr val="4530A8"/>
      </a:accent1>
      <a:accent2>
        <a:srgbClr val="C91CB3"/>
      </a:accent2>
      <a:accent3>
        <a:srgbClr val="0572AF"/>
      </a:accent3>
      <a:accent4>
        <a:srgbClr val="2A283C"/>
      </a:accent4>
      <a:accent5>
        <a:srgbClr val="2B44D4"/>
      </a:accent5>
      <a:accent6>
        <a:srgbClr val="47476C"/>
      </a:accent6>
      <a:hlink>
        <a:srgbClr val="0070C0"/>
      </a:hlink>
      <a:folHlink>
        <a:srgbClr val="8F32F6"/>
      </a:folHlink>
    </a:clrScheme>
    <a:fontScheme name="SSC-SP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tion to Benefits Realization v.2 - Course Presentation - English" id="{EC62F6BC-6442-4FB3-A599-37258F5BFC2A}" vid="{47E48596-344D-4CCD-B6D2-E63EF8C87C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extStep xmlns="6fd6fd7a-425b-4d34-8258-ec53923679b8" xsi:nil="true"/>
    <lcf76f155ced4ddcb4097134ff3c332f xmlns="6fd6fd7a-425b-4d34-8258-ec53923679b8">
      <Terms xmlns="http://schemas.microsoft.com/office/infopath/2007/PartnerControls"/>
    </lcf76f155ced4ddcb4097134ff3c332f>
    <TaxCatchAll xmlns="4bd5bfa3-cf7a-46fa-b271-f75324c015a9" xsi:nil="true"/>
    <MediaLengthInSeconds xmlns="6fd6fd7a-425b-4d34-8258-ec53923679b8" xsi:nil="true"/>
    <SharedWithUsers xmlns="4bd5bfa3-cf7a-46fa-b271-f75324c015a9">
      <UserInfo>
        <DisplayName>Hasan, Talan (SSC/SPC)</DisplayName>
        <AccountId>221</AccountId>
        <AccountType/>
      </UserInfo>
      <UserInfo>
        <DisplayName>Sangaraganesan, Doreen (SSC/SPC)</DisplayName>
        <AccountId>95</AccountId>
        <AccountType/>
      </UserInfo>
      <UserInfo>
        <DisplayName>Convey, Sherri (SSC/SPC)</DisplayName>
        <AccountId>19</AccountId>
        <AccountType/>
      </UserInfo>
      <UserInfo>
        <DisplayName>Charboneau, Donald (SSC/SPC)</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2CE5AAC35DE241A1FD85D0E81038F2" ma:contentTypeVersion="17" ma:contentTypeDescription="Create a new document." ma:contentTypeScope="" ma:versionID="eb4011d4e52317e2d0a3b3acf56238f8">
  <xsd:schema xmlns:xsd="http://www.w3.org/2001/XMLSchema" xmlns:xs="http://www.w3.org/2001/XMLSchema" xmlns:p="http://schemas.microsoft.com/office/2006/metadata/properties" xmlns:ns2="6fd6fd7a-425b-4d34-8258-ec53923679b8" xmlns:ns3="4bd5bfa3-cf7a-46fa-b271-f75324c015a9" targetNamespace="http://schemas.microsoft.com/office/2006/metadata/properties" ma:root="true" ma:fieldsID="492c481e00788b8838cb1844ff543962" ns2:_="" ns3:_="">
    <xsd:import namespace="6fd6fd7a-425b-4d34-8258-ec53923679b8"/>
    <xsd:import namespace="4bd5bfa3-cf7a-46fa-b271-f75324c015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NextStep"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6fd7a-425b-4d34-8258-ec53923679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element name="NextStep" ma:index="23" nillable="true" ma:displayName="Next Step" ma:format="Dropdown" ma:internalName="NextStep">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d5bfa3-cf7a-46fa-b271-f75324c015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d9755d7-401b-4c3d-abef-a80412fac5fe}" ma:internalName="TaxCatchAll" ma:showField="CatchAllData" ma:web="4bd5bfa3-cf7a-46fa-b271-f75324c01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DCE437-2B17-476E-B736-BAC067283845}">
  <ds:schemaRefs>
    <ds:schemaRef ds:uri="http://schemas.microsoft.com/sharepoint/v3/contenttype/forms"/>
  </ds:schemaRefs>
</ds:datastoreItem>
</file>

<file path=customXml/itemProps2.xml><?xml version="1.0" encoding="utf-8"?>
<ds:datastoreItem xmlns:ds="http://schemas.openxmlformats.org/officeDocument/2006/customXml" ds:itemID="{3C8AB922-E90F-4615-BD47-636D8E75875C}">
  <ds:schemaRefs>
    <ds:schemaRef ds:uri="4bd5bfa3-cf7a-46fa-b271-f75324c015a9"/>
    <ds:schemaRef ds:uri="http://schemas.microsoft.com/office/2006/metadata/properties"/>
    <ds:schemaRef ds:uri="http://purl.org/dc/terms/"/>
    <ds:schemaRef ds:uri="http://schemas.microsoft.com/office/2006/documentManagement/types"/>
    <ds:schemaRef ds:uri="http://schemas.microsoft.com/office/infopath/2007/PartnerControls"/>
    <ds:schemaRef ds:uri="6fd6fd7a-425b-4d34-8258-ec53923679b8"/>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0B89717-CDF0-4B41-ADB9-EA270E28B081}">
  <ds:schemaRefs>
    <ds:schemaRef ds:uri="4bd5bfa3-cf7a-46fa-b271-f75324c015a9"/>
    <ds:schemaRef ds:uri="6fd6fd7a-425b-4d34-8258-ec53923679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Introduction to Benefits Realization v.2 - Course Presentation - English</Template>
  <TotalTime>0</TotalTime>
  <Words>1673</Words>
  <Application>Microsoft Office PowerPoint</Application>
  <PresentationFormat>Widescreen</PresentationFormat>
  <Paragraphs>241</Paragraphs>
  <Slides>20</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Helvetica, sans-serif</vt:lpstr>
      <vt:lpstr>Calibri</vt:lpstr>
      <vt:lpstr>Century Gothic</vt:lpstr>
      <vt:lpstr>Helvetica</vt:lpstr>
      <vt:lpstr>Wingdings</vt:lpstr>
      <vt:lpstr>Office Theme</vt:lpstr>
      <vt:lpstr>Introduction to Benefits Realization</vt:lpstr>
      <vt:lpstr>Today’s Purpose</vt:lpstr>
      <vt:lpstr>Key Concepts</vt:lpstr>
      <vt:lpstr>Benefits vs Performance Measurement</vt:lpstr>
      <vt:lpstr>Defining the Role of Benefits Realization</vt:lpstr>
      <vt:lpstr>Defining the Role of Benefits Realization</vt:lpstr>
      <vt:lpstr>Policy Guidance</vt:lpstr>
      <vt:lpstr>Benefits Cycle</vt:lpstr>
      <vt:lpstr>Support for Implementing Benefits Realization</vt:lpstr>
      <vt:lpstr>Support for Implementing Benefits Realization</vt:lpstr>
      <vt:lpstr>Alignment with Project Governance Framework</vt:lpstr>
      <vt:lpstr>Alignment with PGoF, Artefacts and TB Subs</vt:lpstr>
      <vt:lpstr>Benefits Realization Artefacts</vt:lpstr>
      <vt:lpstr>SCED Benefits Map</vt:lpstr>
      <vt:lpstr>New Service Blueprint Guidance – Performance Measurement Section</vt:lpstr>
      <vt:lpstr>Proposed New Map and Approach</vt:lpstr>
      <vt:lpstr>Benefits Realization and QualiWare </vt:lpstr>
      <vt:lpstr>ACE/QualiWare Case Study- DCC Service</vt:lpstr>
      <vt:lpstr>What is next for Benefits Realization SSC?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Benefits Realization</dc:title>
  <dc:creator>Dana Scott (C)</dc:creator>
  <cp:lastModifiedBy>Charboneau, Donald (SSC/SPC)</cp:lastModifiedBy>
  <cp:revision>1</cp:revision>
  <dcterms:created xsi:type="dcterms:W3CDTF">2022-02-24T13:09:29Z</dcterms:created>
  <dcterms:modified xsi:type="dcterms:W3CDTF">2023-11-21T18:50:02Z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0x010100B42CE5AAC35DE241A1FD85D0E81038F2</vt:lpwstr>
  </property>
  <property fmtid="{D5CDD505-2E9C-101B-9397-08002B2CF9AE}" pid="3" name="Order">
    <vt:r8>631700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y fmtid="{D5CDD505-2E9C-101B-9397-08002B2CF9AE}" pid="10" name="TriggerFlowInfo">
    <vt:lpwstr/>
  </property>
  <property fmtid="{D5CDD505-2E9C-101B-9397-08002B2CF9AE}" pid="11" name="MSIP_Label_8951c139-e885-4e7f-8042-c4c17a61b6ec_Enabled">
    <vt:lpwstr>true</vt:lpwstr>
  </property>
  <property fmtid="{D5CDD505-2E9C-101B-9397-08002B2CF9AE}" pid="12" name="MSIP_Label_8951c139-e885-4e7f-8042-c4c17a61b6ec_SetDate">
    <vt:lpwstr>2023-11-16T16:32:08Z</vt:lpwstr>
  </property>
  <property fmtid="{D5CDD505-2E9C-101B-9397-08002B2CF9AE}" pid="13" name="MSIP_Label_8951c139-e885-4e7f-8042-c4c17a61b6ec_Method">
    <vt:lpwstr>Standard</vt:lpwstr>
  </property>
  <property fmtid="{D5CDD505-2E9C-101B-9397-08002B2CF9AE}" pid="14" name="MSIP_Label_8951c139-e885-4e7f-8042-c4c17a61b6ec_Name">
    <vt:lpwstr>Unclassified</vt:lpwstr>
  </property>
  <property fmtid="{D5CDD505-2E9C-101B-9397-08002B2CF9AE}" pid="15" name="MSIP_Label_8951c139-e885-4e7f-8042-c4c17a61b6ec_SiteId">
    <vt:lpwstr>d05bc194-94bf-4ad6-ae2e-1db0f2e38f5e</vt:lpwstr>
  </property>
  <property fmtid="{D5CDD505-2E9C-101B-9397-08002B2CF9AE}" pid="16" name="MSIP_Label_8951c139-e885-4e7f-8042-c4c17a61b6ec_ActionId">
    <vt:lpwstr>805665b8-bc6c-4d7e-94ed-a2f4b982f3d5</vt:lpwstr>
  </property>
  <property fmtid="{D5CDD505-2E9C-101B-9397-08002B2CF9AE}" pid="17" name="MSIP_Label_8951c139-e885-4e7f-8042-c4c17a61b6ec_ContentBits">
    <vt:lpwstr>1</vt:lpwstr>
  </property>
  <property fmtid="{D5CDD505-2E9C-101B-9397-08002B2CF9AE}" pid="18" name="ClassificationContentMarkingHeaderLocations">
    <vt:lpwstr>Office Theme:5</vt:lpwstr>
  </property>
  <property fmtid="{D5CDD505-2E9C-101B-9397-08002B2CF9AE}" pid="19" name="ClassificationContentMarkingHeaderText">
    <vt:lpwstr>Unclassified | Non classifié</vt:lpwstr>
  </property>
</Properties>
</file>