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9" r:id="rId6"/>
    <p:sldId id="263" r:id="rId7"/>
    <p:sldId id="266" r:id="rId8"/>
    <p:sldId id="265" r:id="rId9"/>
    <p:sldId id="269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347"/>
    <a:srgbClr val="83BB41"/>
    <a:srgbClr val="5B9F43"/>
    <a:srgbClr val="C7D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8327" autoAdjust="0"/>
  </p:normalViewPr>
  <p:slideViewPr>
    <p:cSldViewPr snapToGrid="0" snapToObjects="1">
      <p:cViewPr varScale="1">
        <p:scale>
          <a:sx n="56" d="100"/>
          <a:sy n="56" d="100"/>
        </p:scale>
        <p:origin x="5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2.svg"/><Relationship Id="rId1" Type="http://schemas.openxmlformats.org/officeDocument/2006/relationships/image" Target="../media/image6.png"/><Relationship Id="rId6" Type="http://schemas.openxmlformats.org/officeDocument/2006/relationships/image" Target="../media/image26.svg"/><Relationship Id="rId5" Type="http://schemas.openxmlformats.org/officeDocument/2006/relationships/image" Target="../media/image8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2.svg"/><Relationship Id="rId1" Type="http://schemas.openxmlformats.org/officeDocument/2006/relationships/image" Target="../media/image6.png"/><Relationship Id="rId6" Type="http://schemas.openxmlformats.org/officeDocument/2006/relationships/image" Target="../media/image26.svg"/><Relationship Id="rId5" Type="http://schemas.openxmlformats.org/officeDocument/2006/relationships/image" Target="../media/image8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16B53-EBF7-4FC0-8BBB-CF02DC529D0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1C655CA8-71E4-47A1-B65E-76188D4B37C8}">
      <dgm:prSet/>
      <dgm:spPr/>
      <dgm:t>
        <a:bodyPr/>
        <a:lstStyle/>
        <a:p>
          <a:pPr>
            <a:defRPr cap="all"/>
          </a:pPr>
          <a:r>
            <a:rPr lang="en-CA"/>
            <a:t>Set some goals for the year (1-3)</a:t>
          </a:r>
          <a:endParaRPr lang="en-US"/>
        </a:p>
      </dgm:t>
    </dgm:pt>
    <dgm:pt modelId="{C939044E-E57C-473C-B296-3EB77772E035}" type="parTrans" cxnId="{A6CFF2C2-ADCF-4BC3-9FA9-6DD9FF9CC59D}">
      <dgm:prSet/>
      <dgm:spPr/>
      <dgm:t>
        <a:bodyPr/>
        <a:lstStyle/>
        <a:p>
          <a:endParaRPr lang="en-US"/>
        </a:p>
      </dgm:t>
    </dgm:pt>
    <dgm:pt modelId="{161A48EA-B0C2-4759-836D-2E8299D8AEEA}" type="sibTrans" cxnId="{A6CFF2C2-ADCF-4BC3-9FA9-6DD9FF9CC59D}">
      <dgm:prSet/>
      <dgm:spPr/>
      <dgm:t>
        <a:bodyPr/>
        <a:lstStyle/>
        <a:p>
          <a:endParaRPr lang="en-US"/>
        </a:p>
      </dgm:t>
    </dgm:pt>
    <dgm:pt modelId="{D257D6B7-9ACF-40CA-BF6C-36D0622D0B42}">
      <dgm:prSet/>
      <dgm:spPr/>
      <dgm:t>
        <a:bodyPr/>
        <a:lstStyle/>
        <a:p>
          <a:pPr>
            <a:defRPr cap="all"/>
          </a:pPr>
          <a:r>
            <a:rPr lang="en-CA"/>
            <a:t>Trust the process</a:t>
          </a:r>
          <a:endParaRPr lang="en-US"/>
        </a:p>
      </dgm:t>
    </dgm:pt>
    <dgm:pt modelId="{37749CF7-F092-4B4D-9068-1222353692D7}" type="parTrans" cxnId="{835965ED-B355-4F78-AF45-781603CEAD9F}">
      <dgm:prSet/>
      <dgm:spPr/>
      <dgm:t>
        <a:bodyPr/>
        <a:lstStyle/>
        <a:p>
          <a:endParaRPr lang="en-US"/>
        </a:p>
      </dgm:t>
    </dgm:pt>
    <dgm:pt modelId="{DFFA4857-F67E-47AC-8216-2E83EAF04ACA}" type="sibTrans" cxnId="{835965ED-B355-4F78-AF45-781603CEAD9F}">
      <dgm:prSet/>
      <dgm:spPr/>
      <dgm:t>
        <a:bodyPr/>
        <a:lstStyle/>
        <a:p>
          <a:endParaRPr lang="en-US"/>
        </a:p>
      </dgm:t>
    </dgm:pt>
    <dgm:pt modelId="{E3B6C423-6600-47CA-BEDA-7931BB531023}">
      <dgm:prSet/>
      <dgm:spPr/>
      <dgm:t>
        <a:bodyPr/>
        <a:lstStyle/>
        <a:p>
          <a:pPr>
            <a:defRPr cap="all"/>
          </a:pPr>
          <a:r>
            <a:rPr lang="en-CA"/>
            <a:t>Manage the relationship with your coach</a:t>
          </a:r>
          <a:endParaRPr lang="en-US"/>
        </a:p>
      </dgm:t>
    </dgm:pt>
    <dgm:pt modelId="{3C6282BF-7344-4BB0-BA71-DEF127663B4A}" type="parTrans" cxnId="{37429835-EC35-42A7-8C38-335CC28B8E90}">
      <dgm:prSet/>
      <dgm:spPr/>
      <dgm:t>
        <a:bodyPr/>
        <a:lstStyle/>
        <a:p>
          <a:endParaRPr lang="en-US"/>
        </a:p>
      </dgm:t>
    </dgm:pt>
    <dgm:pt modelId="{98D3235E-2BEB-4727-8E25-015CABF7DDF7}" type="sibTrans" cxnId="{37429835-EC35-42A7-8C38-335CC28B8E90}">
      <dgm:prSet/>
      <dgm:spPr/>
      <dgm:t>
        <a:bodyPr/>
        <a:lstStyle/>
        <a:p>
          <a:endParaRPr lang="en-US"/>
        </a:p>
      </dgm:t>
    </dgm:pt>
    <dgm:pt modelId="{593B6139-518B-4790-AA48-D62EAF36FA2E}">
      <dgm:prSet/>
      <dgm:spPr/>
      <dgm:t>
        <a:bodyPr/>
        <a:lstStyle/>
        <a:p>
          <a:pPr>
            <a:defRPr cap="all"/>
          </a:pPr>
          <a:r>
            <a:rPr lang="en-CA"/>
            <a:t>Do the work</a:t>
          </a:r>
          <a:endParaRPr lang="en-US"/>
        </a:p>
      </dgm:t>
    </dgm:pt>
    <dgm:pt modelId="{B8ED3B09-9C33-401E-A047-6600130544BE}" type="sibTrans" cxnId="{7765FB97-7AB3-4ADC-BE9C-F37D63D2FAD8}">
      <dgm:prSet/>
      <dgm:spPr/>
      <dgm:t>
        <a:bodyPr/>
        <a:lstStyle/>
        <a:p>
          <a:endParaRPr lang="en-US"/>
        </a:p>
      </dgm:t>
    </dgm:pt>
    <dgm:pt modelId="{23A80F17-D5BC-4359-B9D1-2AFEA3FE8348}" type="parTrans" cxnId="{7765FB97-7AB3-4ADC-BE9C-F37D63D2FAD8}">
      <dgm:prSet/>
      <dgm:spPr/>
      <dgm:t>
        <a:bodyPr/>
        <a:lstStyle/>
        <a:p>
          <a:endParaRPr lang="en-US"/>
        </a:p>
      </dgm:t>
    </dgm:pt>
    <dgm:pt modelId="{9471DDBD-86D3-4DFE-96DD-32420770B48E}" type="pres">
      <dgm:prSet presAssocID="{5F516B53-EBF7-4FC0-8BBB-CF02DC529D0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F6B9638-A76D-42F3-B1A2-1B5949D9A8FF}" type="pres">
      <dgm:prSet presAssocID="{1C655CA8-71E4-47A1-B65E-76188D4B37C8}" presName="compNode" presStyleCnt="0"/>
      <dgm:spPr/>
    </dgm:pt>
    <dgm:pt modelId="{5335790F-622B-4079-8B83-214C4A15F3A9}" type="pres">
      <dgm:prSet presAssocID="{1C655CA8-71E4-47A1-B65E-76188D4B37C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9505746-5010-4107-ACAE-4F87E4C680A1}" type="pres">
      <dgm:prSet presAssocID="{1C655CA8-71E4-47A1-B65E-76188D4B37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8D079F0-8EED-4F93-B518-35B5D807BAFA}" type="pres">
      <dgm:prSet presAssocID="{1C655CA8-71E4-47A1-B65E-76188D4B37C8}" presName="spaceRect" presStyleCnt="0"/>
      <dgm:spPr/>
    </dgm:pt>
    <dgm:pt modelId="{B3919D31-BE64-4BCD-94D7-CE5A33B0890C}" type="pres">
      <dgm:prSet presAssocID="{1C655CA8-71E4-47A1-B65E-76188D4B37C8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E0A8B062-6F7A-43D0-BF07-6A3079A1DDBB}" type="pres">
      <dgm:prSet presAssocID="{161A48EA-B0C2-4759-836D-2E8299D8AEEA}" presName="sibTrans" presStyleCnt="0"/>
      <dgm:spPr/>
    </dgm:pt>
    <dgm:pt modelId="{E8490BD4-C88A-4B56-ABBD-A707D0B31778}" type="pres">
      <dgm:prSet presAssocID="{D257D6B7-9ACF-40CA-BF6C-36D0622D0B42}" presName="compNode" presStyleCnt="0"/>
      <dgm:spPr/>
    </dgm:pt>
    <dgm:pt modelId="{02F6B81A-EB74-495B-8BC9-D8FB97CC6C64}" type="pres">
      <dgm:prSet presAssocID="{D257D6B7-9ACF-40CA-BF6C-36D0622D0B42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752DD48-FCC2-4AF9-A1C3-5392A36C06E5}" type="pres">
      <dgm:prSet presAssocID="{D257D6B7-9ACF-40CA-BF6C-36D0622D0B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 outline"/>
        </a:ext>
      </dgm:extLst>
    </dgm:pt>
    <dgm:pt modelId="{0B63D56E-BBC8-4378-8520-882F64790044}" type="pres">
      <dgm:prSet presAssocID="{D257D6B7-9ACF-40CA-BF6C-36D0622D0B42}" presName="spaceRect" presStyleCnt="0"/>
      <dgm:spPr/>
    </dgm:pt>
    <dgm:pt modelId="{BDFFCE26-FEDB-4F58-B488-A20382E07022}" type="pres">
      <dgm:prSet presAssocID="{D257D6B7-9ACF-40CA-BF6C-36D0622D0B42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04DA19FB-57F2-4C2B-8E20-01D0ECD38E21}" type="pres">
      <dgm:prSet presAssocID="{DFFA4857-F67E-47AC-8216-2E83EAF04ACA}" presName="sibTrans" presStyleCnt="0"/>
      <dgm:spPr/>
    </dgm:pt>
    <dgm:pt modelId="{04722F4F-B9FD-4B9F-8601-EEB09BCF389D}" type="pres">
      <dgm:prSet presAssocID="{593B6139-518B-4790-AA48-D62EAF36FA2E}" presName="compNode" presStyleCnt="0"/>
      <dgm:spPr/>
    </dgm:pt>
    <dgm:pt modelId="{30FDFEE6-67D2-4F03-8B61-77BA0746EA9A}" type="pres">
      <dgm:prSet presAssocID="{593B6139-518B-4790-AA48-D62EAF36FA2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B070C3B-5E19-47ED-B9A8-870E7EC91106}" type="pres">
      <dgm:prSet presAssocID="{593B6139-518B-4790-AA48-D62EAF36FA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358359D-07A8-4A44-BB9E-A72A0FDE48DC}" type="pres">
      <dgm:prSet presAssocID="{593B6139-518B-4790-AA48-D62EAF36FA2E}" presName="spaceRect" presStyleCnt="0"/>
      <dgm:spPr/>
    </dgm:pt>
    <dgm:pt modelId="{B33EEAEE-960F-4378-8DBA-83156F497F30}" type="pres">
      <dgm:prSet presAssocID="{593B6139-518B-4790-AA48-D62EAF36FA2E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  <dgm:pt modelId="{81C78259-7CC5-4128-A2DE-EBAA89FF2843}" type="pres">
      <dgm:prSet presAssocID="{B8ED3B09-9C33-401E-A047-6600130544BE}" presName="sibTrans" presStyleCnt="0"/>
      <dgm:spPr/>
    </dgm:pt>
    <dgm:pt modelId="{5D407F51-B635-453D-BEED-626507E47A8C}" type="pres">
      <dgm:prSet presAssocID="{E3B6C423-6600-47CA-BEDA-7931BB531023}" presName="compNode" presStyleCnt="0"/>
      <dgm:spPr/>
    </dgm:pt>
    <dgm:pt modelId="{E19D338E-656D-4263-A535-DA347C7DA9F1}" type="pres">
      <dgm:prSet presAssocID="{E3B6C423-6600-47CA-BEDA-7931BB531023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57B7F94-9492-4233-B713-BC04C2819D22}" type="pres">
      <dgm:prSet presAssocID="{E3B6C423-6600-47CA-BEDA-7931BB5310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4262777-A30C-4768-B496-3B9F337FA118}" type="pres">
      <dgm:prSet presAssocID="{E3B6C423-6600-47CA-BEDA-7931BB531023}" presName="spaceRect" presStyleCnt="0"/>
      <dgm:spPr/>
    </dgm:pt>
    <dgm:pt modelId="{2579C681-A478-48E5-9DCD-DF89989C6F5E}" type="pres">
      <dgm:prSet presAssocID="{E3B6C423-6600-47CA-BEDA-7931BB531023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7429835-EC35-42A7-8C38-335CC28B8E90}" srcId="{5F516B53-EBF7-4FC0-8BBB-CF02DC529D00}" destId="{E3B6C423-6600-47CA-BEDA-7931BB531023}" srcOrd="3" destOrd="0" parTransId="{3C6282BF-7344-4BB0-BA71-DEF127663B4A}" sibTransId="{98D3235E-2BEB-4727-8E25-015CABF7DDF7}"/>
    <dgm:cxn modelId="{7765FB97-7AB3-4ADC-BE9C-F37D63D2FAD8}" srcId="{5F516B53-EBF7-4FC0-8BBB-CF02DC529D00}" destId="{593B6139-518B-4790-AA48-D62EAF36FA2E}" srcOrd="2" destOrd="0" parTransId="{23A80F17-D5BC-4359-B9D1-2AFEA3FE8348}" sibTransId="{B8ED3B09-9C33-401E-A047-6600130544BE}"/>
    <dgm:cxn modelId="{24209A2B-C2A4-4006-9848-DAFD9B8E9F56}" type="presOf" srcId="{593B6139-518B-4790-AA48-D62EAF36FA2E}" destId="{B33EEAEE-960F-4378-8DBA-83156F497F30}" srcOrd="0" destOrd="0" presId="urn:microsoft.com/office/officeart/2018/5/layout/IconLeafLabelList"/>
    <dgm:cxn modelId="{33B09107-8341-4310-99F5-B62949EA033D}" type="presOf" srcId="{E3B6C423-6600-47CA-BEDA-7931BB531023}" destId="{2579C681-A478-48E5-9DCD-DF89989C6F5E}" srcOrd="0" destOrd="0" presId="urn:microsoft.com/office/officeart/2018/5/layout/IconLeafLabelList"/>
    <dgm:cxn modelId="{EA6D638E-EBF0-44CA-96B6-F10D128AACC7}" type="presOf" srcId="{D257D6B7-9ACF-40CA-BF6C-36D0622D0B42}" destId="{BDFFCE26-FEDB-4F58-B488-A20382E07022}" srcOrd="0" destOrd="0" presId="urn:microsoft.com/office/officeart/2018/5/layout/IconLeafLabelList"/>
    <dgm:cxn modelId="{A6CFF2C2-ADCF-4BC3-9FA9-6DD9FF9CC59D}" srcId="{5F516B53-EBF7-4FC0-8BBB-CF02DC529D00}" destId="{1C655CA8-71E4-47A1-B65E-76188D4B37C8}" srcOrd="0" destOrd="0" parTransId="{C939044E-E57C-473C-B296-3EB77772E035}" sibTransId="{161A48EA-B0C2-4759-836D-2E8299D8AEEA}"/>
    <dgm:cxn modelId="{835965ED-B355-4F78-AF45-781603CEAD9F}" srcId="{5F516B53-EBF7-4FC0-8BBB-CF02DC529D00}" destId="{D257D6B7-9ACF-40CA-BF6C-36D0622D0B42}" srcOrd="1" destOrd="0" parTransId="{37749CF7-F092-4B4D-9068-1222353692D7}" sibTransId="{DFFA4857-F67E-47AC-8216-2E83EAF04ACA}"/>
    <dgm:cxn modelId="{83709DB0-F37E-4581-AA51-7DA33DDC913C}" type="presOf" srcId="{5F516B53-EBF7-4FC0-8BBB-CF02DC529D00}" destId="{9471DDBD-86D3-4DFE-96DD-32420770B48E}" srcOrd="0" destOrd="0" presId="urn:microsoft.com/office/officeart/2018/5/layout/IconLeafLabelList"/>
    <dgm:cxn modelId="{12334B59-6DCA-42D0-959E-059AD2EF9737}" type="presOf" srcId="{1C655CA8-71E4-47A1-B65E-76188D4B37C8}" destId="{B3919D31-BE64-4BCD-94D7-CE5A33B0890C}" srcOrd="0" destOrd="0" presId="urn:microsoft.com/office/officeart/2018/5/layout/IconLeafLabelList"/>
    <dgm:cxn modelId="{92D67DE9-46E1-4DF7-BC51-4372C839F1C9}" type="presParOf" srcId="{9471DDBD-86D3-4DFE-96DD-32420770B48E}" destId="{BF6B9638-A76D-42F3-B1A2-1B5949D9A8FF}" srcOrd="0" destOrd="0" presId="urn:microsoft.com/office/officeart/2018/5/layout/IconLeafLabelList"/>
    <dgm:cxn modelId="{F8ABB800-EAC5-4A4A-AFAE-4B518474A234}" type="presParOf" srcId="{BF6B9638-A76D-42F3-B1A2-1B5949D9A8FF}" destId="{5335790F-622B-4079-8B83-214C4A15F3A9}" srcOrd="0" destOrd="0" presId="urn:microsoft.com/office/officeart/2018/5/layout/IconLeafLabelList"/>
    <dgm:cxn modelId="{18F6DFB6-89AA-4537-9F32-30726C6A8846}" type="presParOf" srcId="{BF6B9638-A76D-42F3-B1A2-1B5949D9A8FF}" destId="{F9505746-5010-4107-ACAE-4F87E4C680A1}" srcOrd="1" destOrd="0" presId="urn:microsoft.com/office/officeart/2018/5/layout/IconLeafLabelList"/>
    <dgm:cxn modelId="{C57A56AE-A848-4131-8C10-78990D99E3C6}" type="presParOf" srcId="{BF6B9638-A76D-42F3-B1A2-1B5949D9A8FF}" destId="{28D079F0-8EED-4F93-B518-35B5D807BAFA}" srcOrd="2" destOrd="0" presId="urn:microsoft.com/office/officeart/2018/5/layout/IconLeafLabelList"/>
    <dgm:cxn modelId="{5857770B-B886-4503-BDEB-186B036D350E}" type="presParOf" srcId="{BF6B9638-A76D-42F3-B1A2-1B5949D9A8FF}" destId="{B3919D31-BE64-4BCD-94D7-CE5A33B0890C}" srcOrd="3" destOrd="0" presId="urn:microsoft.com/office/officeart/2018/5/layout/IconLeafLabelList"/>
    <dgm:cxn modelId="{26B0A2C7-6FAF-4E6C-800E-7F9DBEE4DABD}" type="presParOf" srcId="{9471DDBD-86D3-4DFE-96DD-32420770B48E}" destId="{E0A8B062-6F7A-43D0-BF07-6A3079A1DDBB}" srcOrd="1" destOrd="0" presId="urn:microsoft.com/office/officeart/2018/5/layout/IconLeafLabelList"/>
    <dgm:cxn modelId="{759F6A51-BD90-4476-8F5C-191FFBF7B138}" type="presParOf" srcId="{9471DDBD-86D3-4DFE-96DD-32420770B48E}" destId="{E8490BD4-C88A-4B56-ABBD-A707D0B31778}" srcOrd="2" destOrd="0" presId="urn:microsoft.com/office/officeart/2018/5/layout/IconLeafLabelList"/>
    <dgm:cxn modelId="{2361DB14-CDE6-4F82-8E91-FE4DAC5EA116}" type="presParOf" srcId="{E8490BD4-C88A-4B56-ABBD-A707D0B31778}" destId="{02F6B81A-EB74-495B-8BC9-D8FB97CC6C64}" srcOrd="0" destOrd="0" presId="urn:microsoft.com/office/officeart/2018/5/layout/IconLeafLabelList"/>
    <dgm:cxn modelId="{21B66167-4860-4F17-B7C8-C1A9ED17AA26}" type="presParOf" srcId="{E8490BD4-C88A-4B56-ABBD-A707D0B31778}" destId="{6752DD48-FCC2-4AF9-A1C3-5392A36C06E5}" srcOrd="1" destOrd="0" presId="urn:microsoft.com/office/officeart/2018/5/layout/IconLeafLabelList"/>
    <dgm:cxn modelId="{8550587A-5E79-413F-8CF1-A645B0D8BE9C}" type="presParOf" srcId="{E8490BD4-C88A-4B56-ABBD-A707D0B31778}" destId="{0B63D56E-BBC8-4378-8520-882F64790044}" srcOrd="2" destOrd="0" presId="urn:microsoft.com/office/officeart/2018/5/layout/IconLeafLabelList"/>
    <dgm:cxn modelId="{356F8ECB-8BB2-41FD-9E7E-D8E4EEB22322}" type="presParOf" srcId="{E8490BD4-C88A-4B56-ABBD-A707D0B31778}" destId="{BDFFCE26-FEDB-4F58-B488-A20382E07022}" srcOrd="3" destOrd="0" presId="urn:microsoft.com/office/officeart/2018/5/layout/IconLeafLabelList"/>
    <dgm:cxn modelId="{94D5E997-41DF-4AFC-8DC4-F368E8782D23}" type="presParOf" srcId="{9471DDBD-86D3-4DFE-96DD-32420770B48E}" destId="{04DA19FB-57F2-4C2B-8E20-01D0ECD38E21}" srcOrd="3" destOrd="0" presId="urn:microsoft.com/office/officeart/2018/5/layout/IconLeafLabelList"/>
    <dgm:cxn modelId="{30D75663-062C-430A-9698-0D8DC167B35E}" type="presParOf" srcId="{9471DDBD-86D3-4DFE-96DD-32420770B48E}" destId="{04722F4F-B9FD-4B9F-8601-EEB09BCF389D}" srcOrd="4" destOrd="0" presId="urn:microsoft.com/office/officeart/2018/5/layout/IconLeafLabelList"/>
    <dgm:cxn modelId="{A85D3885-DFD4-4DE3-B9D0-AE2067647A82}" type="presParOf" srcId="{04722F4F-B9FD-4B9F-8601-EEB09BCF389D}" destId="{30FDFEE6-67D2-4F03-8B61-77BA0746EA9A}" srcOrd="0" destOrd="0" presId="urn:microsoft.com/office/officeart/2018/5/layout/IconLeafLabelList"/>
    <dgm:cxn modelId="{AF76A0A4-F281-4E3D-921C-F73305DF886E}" type="presParOf" srcId="{04722F4F-B9FD-4B9F-8601-EEB09BCF389D}" destId="{BB070C3B-5E19-47ED-B9A8-870E7EC91106}" srcOrd="1" destOrd="0" presId="urn:microsoft.com/office/officeart/2018/5/layout/IconLeafLabelList"/>
    <dgm:cxn modelId="{5549B7BE-E897-42BC-8B5C-9EE90ABEC9FB}" type="presParOf" srcId="{04722F4F-B9FD-4B9F-8601-EEB09BCF389D}" destId="{3358359D-07A8-4A44-BB9E-A72A0FDE48DC}" srcOrd="2" destOrd="0" presId="urn:microsoft.com/office/officeart/2018/5/layout/IconLeafLabelList"/>
    <dgm:cxn modelId="{4EF66C91-8E7E-4325-9FC5-64A8418739C5}" type="presParOf" srcId="{04722F4F-B9FD-4B9F-8601-EEB09BCF389D}" destId="{B33EEAEE-960F-4378-8DBA-83156F497F30}" srcOrd="3" destOrd="0" presId="urn:microsoft.com/office/officeart/2018/5/layout/IconLeafLabelList"/>
    <dgm:cxn modelId="{24FD1B2F-19FD-4AFF-AAD4-16C94F6F806C}" type="presParOf" srcId="{9471DDBD-86D3-4DFE-96DD-32420770B48E}" destId="{81C78259-7CC5-4128-A2DE-EBAA89FF2843}" srcOrd="5" destOrd="0" presId="urn:microsoft.com/office/officeart/2018/5/layout/IconLeafLabelList"/>
    <dgm:cxn modelId="{DCA318DA-1681-4EF7-A163-5C65835C369C}" type="presParOf" srcId="{9471DDBD-86D3-4DFE-96DD-32420770B48E}" destId="{5D407F51-B635-453D-BEED-626507E47A8C}" srcOrd="6" destOrd="0" presId="urn:microsoft.com/office/officeart/2018/5/layout/IconLeafLabelList"/>
    <dgm:cxn modelId="{F2C201E9-FA7A-4AD0-8346-5F9E5212A8D0}" type="presParOf" srcId="{5D407F51-B635-453D-BEED-626507E47A8C}" destId="{E19D338E-656D-4263-A535-DA347C7DA9F1}" srcOrd="0" destOrd="0" presId="urn:microsoft.com/office/officeart/2018/5/layout/IconLeafLabelList"/>
    <dgm:cxn modelId="{D7702FF9-48CB-4B76-807F-A82987D5B2C1}" type="presParOf" srcId="{5D407F51-B635-453D-BEED-626507E47A8C}" destId="{857B7F94-9492-4233-B713-BC04C2819D22}" srcOrd="1" destOrd="0" presId="urn:microsoft.com/office/officeart/2018/5/layout/IconLeafLabelList"/>
    <dgm:cxn modelId="{8AC923B3-0950-4577-A7CA-026A7E96A650}" type="presParOf" srcId="{5D407F51-B635-453D-BEED-626507E47A8C}" destId="{54262777-A30C-4768-B496-3B9F337FA118}" srcOrd="2" destOrd="0" presId="urn:microsoft.com/office/officeart/2018/5/layout/IconLeafLabelList"/>
    <dgm:cxn modelId="{BF0FE955-8848-4B33-9796-7A856EC0A9E1}" type="presParOf" srcId="{5D407F51-B635-453D-BEED-626507E47A8C}" destId="{2579C681-A478-48E5-9DCD-DF89989C6F5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5790F-622B-4079-8B83-214C4A15F3A9}">
      <dsp:nvSpPr>
        <dsp:cNvPr id="0" name=""/>
        <dsp:cNvSpPr/>
      </dsp:nvSpPr>
      <dsp:spPr>
        <a:xfrm>
          <a:off x="1400826" y="127888"/>
          <a:ext cx="1183088" cy="118308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05746-5010-4107-ACAE-4F87E4C680A1}">
      <dsp:nvSpPr>
        <dsp:cNvPr id="0" name=""/>
        <dsp:cNvSpPr/>
      </dsp:nvSpPr>
      <dsp:spPr>
        <a:xfrm>
          <a:off x="1652959" y="380022"/>
          <a:ext cx="678821" cy="6788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19D31-BE64-4BCD-94D7-CE5A33B0890C}">
      <dsp:nvSpPr>
        <dsp:cNvPr id="0" name=""/>
        <dsp:cNvSpPr/>
      </dsp:nvSpPr>
      <dsp:spPr>
        <a:xfrm>
          <a:off x="1022625" y="1679479"/>
          <a:ext cx="19394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CA" sz="1700" kern="1200"/>
            <a:t>Set some goals for the year (1-3)</a:t>
          </a:r>
          <a:endParaRPr lang="en-US" sz="1700" kern="1200"/>
        </a:p>
      </dsp:txBody>
      <dsp:txXfrm>
        <a:off x="1022625" y="1679479"/>
        <a:ext cx="1939488" cy="720000"/>
      </dsp:txXfrm>
    </dsp:sp>
    <dsp:sp modelId="{02F6B81A-EB74-495B-8BC9-D8FB97CC6C64}">
      <dsp:nvSpPr>
        <dsp:cNvPr id="0" name=""/>
        <dsp:cNvSpPr/>
      </dsp:nvSpPr>
      <dsp:spPr>
        <a:xfrm>
          <a:off x="3679725" y="127888"/>
          <a:ext cx="1183088" cy="118308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2DD48-FCC2-4AF9-A1C3-5392A36C06E5}">
      <dsp:nvSpPr>
        <dsp:cNvPr id="0" name=""/>
        <dsp:cNvSpPr/>
      </dsp:nvSpPr>
      <dsp:spPr>
        <a:xfrm>
          <a:off x="3931859" y="380022"/>
          <a:ext cx="678821" cy="6788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CE26-FEDB-4F58-B488-A20382E07022}">
      <dsp:nvSpPr>
        <dsp:cNvPr id="0" name=""/>
        <dsp:cNvSpPr/>
      </dsp:nvSpPr>
      <dsp:spPr>
        <a:xfrm>
          <a:off x="3301525" y="1679479"/>
          <a:ext cx="19394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CA" sz="1700" kern="1200"/>
            <a:t>Trust the process</a:t>
          </a:r>
          <a:endParaRPr lang="en-US" sz="1700" kern="1200"/>
        </a:p>
      </dsp:txBody>
      <dsp:txXfrm>
        <a:off x="3301525" y="1679479"/>
        <a:ext cx="1939488" cy="720000"/>
      </dsp:txXfrm>
    </dsp:sp>
    <dsp:sp modelId="{30FDFEE6-67D2-4F03-8B61-77BA0746EA9A}">
      <dsp:nvSpPr>
        <dsp:cNvPr id="0" name=""/>
        <dsp:cNvSpPr/>
      </dsp:nvSpPr>
      <dsp:spPr>
        <a:xfrm>
          <a:off x="1400826" y="2884352"/>
          <a:ext cx="1183088" cy="118308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70C3B-5E19-47ED-B9A8-870E7EC91106}">
      <dsp:nvSpPr>
        <dsp:cNvPr id="0" name=""/>
        <dsp:cNvSpPr/>
      </dsp:nvSpPr>
      <dsp:spPr>
        <a:xfrm>
          <a:off x="1652959" y="3136485"/>
          <a:ext cx="678821" cy="6788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EEAEE-960F-4378-8DBA-83156F497F30}">
      <dsp:nvSpPr>
        <dsp:cNvPr id="0" name=""/>
        <dsp:cNvSpPr/>
      </dsp:nvSpPr>
      <dsp:spPr>
        <a:xfrm>
          <a:off x="1022625" y="4435943"/>
          <a:ext cx="19394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CA" sz="1700" kern="1200"/>
            <a:t>Do the work</a:t>
          </a:r>
          <a:endParaRPr lang="en-US" sz="1700" kern="1200"/>
        </a:p>
      </dsp:txBody>
      <dsp:txXfrm>
        <a:off x="1022625" y="4435943"/>
        <a:ext cx="1939488" cy="720000"/>
      </dsp:txXfrm>
    </dsp:sp>
    <dsp:sp modelId="{E19D338E-656D-4263-A535-DA347C7DA9F1}">
      <dsp:nvSpPr>
        <dsp:cNvPr id="0" name=""/>
        <dsp:cNvSpPr/>
      </dsp:nvSpPr>
      <dsp:spPr>
        <a:xfrm>
          <a:off x="3679725" y="2884352"/>
          <a:ext cx="1183088" cy="118308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B7F94-9492-4233-B713-BC04C2819D22}">
      <dsp:nvSpPr>
        <dsp:cNvPr id="0" name=""/>
        <dsp:cNvSpPr/>
      </dsp:nvSpPr>
      <dsp:spPr>
        <a:xfrm>
          <a:off x="3931859" y="3136485"/>
          <a:ext cx="678821" cy="6788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9C681-A478-48E5-9DCD-DF89989C6F5E}">
      <dsp:nvSpPr>
        <dsp:cNvPr id="0" name=""/>
        <dsp:cNvSpPr/>
      </dsp:nvSpPr>
      <dsp:spPr>
        <a:xfrm>
          <a:off x="3301525" y="4435943"/>
          <a:ext cx="19394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CA" sz="1700" kern="1200"/>
            <a:t>Manage the relationship with your coach</a:t>
          </a:r>
          <a:endParaRPr lang="en-US" sz="1700" kern="1200"/>
        </a:p>
      </dsp:txBody>
      <dsp:txXfrm>
        <a:off x="3301525" y="4435943"/>
        <a:ext cx="193948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027A-1A35-4782-B40F-34F985BD1DDC}" type="datetimeFigureOut">
              <a:rPr lang="en-CA" smtClean="0"/>
              <a:t>2021-10-21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763F-2390-4032-A8C6-B779C2817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6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47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exactly is coaching?</a:t>
            </a:r>
          </a:p>
          <a:p>
            <a:r>
              <a:rPr lang="en-CA" dirty="0" smtClean="0"/>
              <a:t>Coaching is a powerful thought-provoking process that is meant to stimulate, inspire and equip a person to perform at a higher level, maximizing their personal and professional potential.</a:t>
            </a:r>
          </a:p>
          <a:p>
            <a:r>
              <a:rPr lang="en-CA" dirty="0" smtClean="0"/>
              <a:t>It’s about promoting self-discovery, it’s not about giving advice and fixing someone’s problem.  We don’t coach the problem, we coach the person and encourage them to find solutions to their problems.</a:t>
            </a:r>
          </a:p>
          <a:p>
            <a:r>
              <a:rPr lang="en-CA" dirty="0" smtClean="0"/>
              <a:t>It’s about challenging individuals to grow and do more than they think they can do.</a:t>
            </a:r>
          </a:p>
          <a:p>
            <a:r>
              <a:rPr lang="en-CA" dirty="0" smtClean="0"/>
              <a:t>A process of listening and powerful questioning that leads to seeing new perspectives.</a:t>
            </a:r>
          </a:p>
          <a:p>
            <a:pPr defTabSz="931774">
              <a:defRPr/>
            </a:pPr>
            <a:r>
              <a:rPr lang="en-CA" dirty="0" smtClean="0"/>
              <a:t>Once we open ourselves up to a different way of observing and interpreting the world we start adjusting our behaviors to achieve better results.</a:t>
            </a:r>
          </a:p>
          <a:p>
            <a:pPr defTabSz="931774"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87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hats serve different purposes.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It’s important to clarify expectations about what constitutes coaching, to ensure everyone is speaking about the same thing.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Most participants are not clear about what coaching</a:t>
            </a:r>
            <a:r>
              <a:rPr lang="en-US" baseline="0" dirty="0"/>
              <a:t> really is as it’s often confused with mentoring.</a:t>
            </a:r>
          </a:p>
          <a:p>
            <a:pPr defTabSz="931774">
              <a:defRPr/>
            </a:pPr>
            <a:r>
              <a:rPr lang="en-US" b="1" baseline="0" dirty="0"/>
              <a:t>Counselling </a:t>
            </a:r>
          </a:p>
          <a:p>
            <a:pPr marL="171450" indent="-171450" defTabSz="931774">
              <a:buFontTx/>
              <a:buChar char="-"/>
              <a:defRPr/>
            </a:pPr>
            <a:r>
              <a:rPr lang="en-CA" dirty="0"/>
              <a:t>Specialist trained to give guidance on personal or psychological problems.</a:t>
            </a:r>
          </a:p>
          <a:p>
            <a:pPr marL="171450" indent="-171450" defTabSz="931774">
              <a:buFontTx/>
              <a:buChar char="-"/>
              <a:defRPr/>
            </a:pPr>
            <a:r>
              <a:rPr lang="en-CA" dirty="0"/>
              <a:t>Tends to focus on the past.</a:t>
            </a:r>
          </a:p>
          <a:p>
            <a:r>
              <a:rPr lang="en-US" b="1" dirty="0"/>
              <a:t>Mentoring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supportive learning relationship between an individual who shares their</a:t>
            </a:r>
            <a:r>
              <a:rPr lang="en-US" baseline="0" dirty="0"/>
              <a:t> experience and wisdom with someone willing and ready to benefit from this exchange.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Looking for a role model.  Someone who has taken a path I’d like to consider/follow.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Mentors give advice as a SME</a:t>
            </a:r>
          </a:p>
          <a:p>
            <a:r>
              <a:rPr lang="en-US" b="1" dirty="0"/>
              <a:t>Coaching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l</a:t>
            </a:r>
            <a:r>
              <a:rPr lang="en-CA" dirty="0" err="1"/>
              <a:t>ooks</a:t>
            </a:r>
            <a:r>
              <a:rPr lang="en-CA" dirty="0"/>
              <a:t> primarily toward the future - l</a:t>
            </a:r>
            <a:r>
              <a:rPr lang="en-US" sz="1200" dirty="0" err="1"/>
              <a:t>ike</a:t>
            </a:r>
            <a:r>
              <a:rPr lang="en-US" sz="1200" dirty="0"/>
              <a:t> a GPS – you need to know where you are and where you want to go for it to work.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>
                <a:solidFill>
                  <a:srgbClr val="0070C0"/>
                </a:solidFill>
                <a:cs typeface="American Typewriter"/>
              </a:rPr>
              <a:t>Coach </a:t>
            </a:r>
            <a:r>
              <a:rPr lang="en-US" dirty="0">
                <a:solidFill>
                  <a:srgbClr val="0070C0"/>
                </a:solidFill>
                <a:cs typeface="American Typewriter"/>
              </a:rPr>
              <a:t>honors client as expert in their life and work. </a:t>
            </a:r>
            <a:r>
              <a:rPr lang="en-US" baseline="0" dirty="0"/>
              <a:t>Coach is not a SME. Not all our coaches have military backgrounds, they may not be engineers, doctors or lawyers but they can coach these people through a process of listening and powerful questioning.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0070C0"/>
                </a:solidFill>
                <a:cs typeface="American Typewriter"/>
              </a:rPr>
              <a:t>They </a:t>
            </a:r>
            <a:r>
              <a:rPr lang="en-CA" dirty="0">
                <a:solidFill>
                  <a:srgbClr val="0070C0"/>
                </a:solidFill>
                <a:cs typeface="American Typewriter"/>
              </a:rPr>
              <a:t>h</a:t>
            </a:r>
            <a:r>
              <a:rPr lang="en-CA" dirty="0"/>
              <a:t>elp leaders get unstuck and help them recognize that they are the ones who hold the key to their own best solutions and strategies.</a:t>
            </a:r>
            <a:r>
              <a:rPr lang="en-US" dirty="0">
                <a:solidFill>
                  <a:srgbClr val="0070C0"/>
                </a:solidFill>
                <a:cs typeface="American Typewrite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- The coach works with the client to help them achieve specific goals, create a commitment to take action and change, and then holds them accountable.</a:t>
            </a:r>
            <a:endParaRPr lang="en-US" dirty="0">
              <a:solidFill>
                <a:srgbClr val="0070C0"/>
              </a:solidFill>
              <a:cs typeface="American Typewriter"/>
            </a:endParaRPr>
          </a:p>
          <a:p>
            <a:r>
              <a:rPr lang="en-US" dirty="0">
                <a:solidFill>
                  <a:srgbClr val="0070C0"/>
                </a:solidFill>
                <a:cs typeface="American Typewriter"/>
              </a:rPr>
              <a:t/>
            </a:r>
            <a:br>
              <a:rPr lang="en-US" dirty="0">
                <a:solidFill>
                  <a:srgbClr val="0070C0"/>
                </a:solidFill>
                <a:cs typeface="American Typewriter"/>
              </a:rPr>
            </a:br>
            <a:endParaRPr lang="en-CA" dirty="0"/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840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I’m going to offer some tips on how to get the most out of your coaching session.</a:t>
            </a:r>
          </a:p>
          <a:p>
            <a:r>
              <a:rPr lang="en-CA" dirty="0" smtClean="0"/>
              <a:t>What are your expectations from the coach, let them know.  Be upfront with them.</a:t>
            </a:r>
          </a:p>
          <a:p>
            <a:r>
              <a:rPr lang="en-CA" dirty="0" smtClean="0"/>
              <a:t>Coaches have different ways of coaching, let them know what you like and what you don’t like.  If something doesn’t feel right.  If coach is not the best fit.</a:t>
            </a:r>
          </a:p>
          <a:p>
            <a:r>
              <a:rPr lang="en-CA" dirty="0" smtClean="0"/>
              <a:t>If you want a check-in in between coaching sessions let them know.</a:t>
            </a:r>
          </a:p>
          <a:p>
            <a:r>
              <a:rPr lang="en-CA" dirty="0" smtClean="0"/>
              <a:t>If you want homework, reading material, resource suggestions.</a:t>
            </a:r>
          </a:p>
          <a:p>
            <a:r>
              <a:rPr lang="en-CA" dirty="0" smtClean="0"/>
              <a:t>This is an opportunity to spend time on yourself.</a:t>
            </a:r>
          </a:p>
          <a:p>
            <a:r>
              <a:rPr lang="en-CA" dirty="0" smtClean="0"/>
              <a:t>Keep an open mind and trust the process.</a:t>
            </a:r>
          </a:p>
          <a:p>
            <a:r>
              <a:rPr lang="en-CA" dirty="0" smtClean="0"/>
              <a:t>Coaches use many different methodologies but they are all certified practitioners accredited with the ICF, so many hours of theory, training, hundreds of hours</a:t>
            </a:r>
            <a:r>
              <a:rPr lang="en-CA" baseline="0" dirty="0" smtClean="0"/>
              <a:t> of </a:t>
            </a:r>
            <a:r>
              <a:rPr lang="en-CA" dirty="0" smtClean="0"/>
              <a:t>one on one coaching, mentor coaching, peer coaching, group and team coaching.</a:t>
            </a:r>
          </a:p>
          <a:p>
            <a:r>
              <a:rPr lang="en-CA" dirty="0" smtClean="0"/>
              <a:t>Royal Roads </a:t>
            </a:r>
            <a:r>
              <a:rPr lang="en-CA" dirty="0" err="1" smtClean="0"/>
              <a:t>Univ</a:t>
            </a:r>
            <a:r>
              <a:rPr lang="en-CA" dirty="0" smtClean="0"/>
              <a:t>, UBC, Concordia</a:t>
            </a:r>
          </a:p>
          <a:p>
            <a:r>
              <a:rPr lang="en-CA" dirty="0" smtClean="0"/>
              <a:t>Many coaches use a combination of different methods because each client is unique with different needs.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7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Goals could be related to changing a behaviour or a habit.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How do you want to show up as a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Improve your work situation, relationships,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To focus on what feeds these higher level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These are just a few of the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98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Prepare for your coaching sessions.</a:t>
            </a:r>
          </a:p>
          <a:p>
            <a:r>
              <a:rPr lang="en-CA" dirty="0"/>
              <a:t>What do you want to explore?</a:t>
            </a:r>
          </a:p>
          <a:p>
            <a:r>
              <a:rPr lang="en-CA" dirty="0"/>
              <a:t>Most of the time you will end a session with some action that you commit to that helps you achieve your end goal.</a:t>
            </a:r>
          </a:p>
          <a:p>
            <a:r>
              <a:rPr lang="en-CA" dirty="0"/>
              <a:t>Do the action.  This is how change comes about, this is how new habits are formed. How do athletes get better, they practice.</a:t>
            </a:r>
          </a:p>
          <a:p>
            <a:r>
              <a:rPr lang="en-CA" dirty="0"/>
              <a:t>E.g. interpersonal relationships, start asking people how they really are, how was their weekend, get to know the person; people will be more enthusiastic and engaged if they believe that you care</a:t>
            </a:r>
          </a:p>
          <a:p>
            <a:r>
              <a:rPr lang="en-CA" dirty="0"/>
              <a:t>Do this consistently until it becomes ingrained, it becomes a new behavior</a:t>
            </a:r>
          </a:p>
          <a:p>
            <a:r>
              <a:rPr lang="en-CA" dirty="0"/>
              <a:t>Coach is going to hold you accountable and ask you how things went. Do you want a check-in in between sessions?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695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The coach is going to hold you in a confidential space. Let them know your expectations.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Sometimes you may feel uncomfortable or maybe a little angry, but trust the process and where it’s going to take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The coach will help you identify any blind spots or areas that may be holding you back.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How do you want your coach to push you? If you think the pace is too slow or too fast let the coach know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Instead of talking about work challenges/issues, there may be times you want to change gears to something more personal.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Once you’ve identified where your future lies let the coach help you get there.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Any question about what coaching is or isn’t before we move to the next part?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763F-2390-4032-A8C6-B779C28171D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83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4D5B9-39E6-1449-92F0-9BC15D05B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E6032E-D64D-9D4E-AE3A-B94DB427D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B3A3BA-2D50-EF46-8417-3FF3BB4C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26715C-73F8-EB44-8F1B-103A415C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80116-A3D0-E140-9E3E-14D2B500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0BF32-E567-384F-B851-67C4431A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1D9A91-F47E-794E-B795-D3ABD05DD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F69F08-F752-BC45-8F1B-E8C8F272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2310DB-CF37-4D4F-8820-7B809237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86F23-C454-8143-B7BF-E9BC2CE5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12B196-ED83-E04B-967B-AD81F9CC4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A16413-F8B8-A142-81A0-DDCA7369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B0194-B9C2-DC4D-9C4D-2A589D67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21E81-B5CF-9E49-819E-47EB493F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F0418-31EF-7C49-8795-92998772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CBF8E-A426-8646-B5A6-24F2E40E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F1F3B-51BF-164A-852B-F560DD69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675750-DDD7-8C46-BCC3-03D568CF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A61D71-0156-D647-911F-751A6E39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DDFD2-0CBC-B541-A403-5D88702B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04567-30EF-B449-BD25-388A3001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798E19-2D6E-E74F-AD8D-D441A811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ED70C2-B721-514A-8997-BD772A0D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A5E1D3-088F-0F40-9E53-36913D13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0804E5-AF38-5F4E-9605-92E423FA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9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A35D-6844-5946-9798-FCA3C52D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F9314-21C1-7B47-AA0C-43C2CE3A6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F1D862-DE9A-0546-94C2-15608013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A5924-1CE4-904A-8DCF-7E00CDC3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81FF20-C7B4-104C-A57A-5B12C3CC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7C9CF-1024-7D46-A903-FA32804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6A8E9-5B4E-5F41-BCC5-BBE257C6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2F38BB-A56D-094D-B28C-A598AAA45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3D533E-AB1E-9A4A-AA5F-B0A92BFA0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0F5BF9-88F2-4C41-A285-E7A6CB8F3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B4216D-27D3-B44C-AF7C-FB932DDB1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07BDDA-E435-9B44-A4C1-E03AF39B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E2B0F9-8A3B-4043-BC95-2F5E97D2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C36CFD-4A85-3141-B4BC-7A36D519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AC987-4112-C94C-8068-CF2FF8CF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6CD66C-5DC0-1F40-AD29-AE8160C3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71FD5F-360B-AD40-9EF0-251DBE7F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BBB3BF-4CA1-3A4B-8580-3E0C6039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AE4AEA-6787-1449-A9A8-51F47F1E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65334A-CD87-EF43-9FA6-A0F70F45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A22EC5-ABC8-5B4B-8FD4-D90ADD56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F8736-E818-7A47-8BAB-6BD4746A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DD1E7-DC94-EE42-B7C6-F9C2E00D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9624F8-99C4-B745-87E4-AE9929B73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222E0-3562-9B4F-96B2-D74A2853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4200F4-74EB-0E45-AFAC-43F79E76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7E5E2F-CE04-CA46-ACDF-FA0A7C1E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71A50-0AE6-FA45-A291-8D728B5E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636746-2E02-9E4A-B2E8-93959CB26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DF7009-67D9-5742-AF8D-4C0E8851A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87D9ED-0767-544A-AF63-DE5C16F4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E89F11-7600-B045-BBCE-FC3DF87B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DD607C-CA14-BE45-B1F5-15CBCCF3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6B736D-AC9E-E24F-A4BF-F400345E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D95958-4A50-EC4C-9595-F74DCE1B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3282A7-4CD7-7448-8397-CD63D3184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9925-AC12-CD4D-9E85-0AAD7D4700A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FF4930-3996-FE4D-BD5B-04C5B4D82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2152-565D-4D40-B024-702F92F42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7F14-3699-244E-AD05-937E7E01C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earabletrends.blogspot.com/2011/01/hats-by-stussy.html?m=0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dora.nicubunu.ro/hat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77A0E-287A-8F42-A4DD-C3D924E5A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 Display Semibold" panose="020B0502040504020203" pitchFamily="34" charset="0"/>
              </a:rPr>
              <a:t>What is Coaching?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 Display Semibold" panose="020B0502040504020203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 Display Semibold" panose="020B0502040504020203" pitchFamily="34" charset="0"/>
              </a:rPr>
              <a:t>Information Session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 Display Semibold" panose="020B0502040504020203" pitchFamily="34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 Display Semibold" panose="020B0502040504020203" pitchFamily="34" charset="0"/>
              </a:rPr>
              <a:t>The Defence Team Coaching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D7BF68-C704-E747-AA6C-9BFD6FE68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o Display" panose="020B0502040504020203" pitchFamily="34" charset="0"/>
              </a:rPr>
              <a:t>OCTOBER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0F343A-D070-5547-9603-EB035D59F41B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08EDCB-174F-0440-AF84-4A4D51FCD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545" y="5845068"/>
            <a:ext cx="1995613" cy="5863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29EA69-1C31-EC45-BCAF-A12A37B637AC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546D87-8770-7144-88A5-952FC688C532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74B6D8-182E-5E48-826A-31CD5D9DA5DB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9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44BB3-C54B-3F47-8C3A-FC38AACBE85D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76CAB-2799-1640-820F-F9AAA2C6567E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D938-B3A2-CA4D-82A8-88A11FEF01C6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6A748-D7B5-1F47-A1B5-6B99A16B904A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828B4-4157-4819-9A7D-105A1D65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51" y="6030806"/>
            <a:ext cx="1995613" cy="586340"/>
          </a:xfrm>
          <a:prstGeom prst="rect">
            <a:avLst/>
          </a:prstGeom>
        </p:spPr>
      </p:pic>
      <p:pic>
        <p:nvPicPr>
          <p:cNvPr id="11" name="Picture 10" descr="Monarch butterfly on an orange flower in a field">
            <a:extLst>
              <a:ext uri="{FF2B5EF4-FFF2-40B4-BE49-F238E27FC236}">
                <a16:creationId xmlns:a16="http://schemas.microsoft.com/office/drawing/2014/main" xmlns="" id="{64815C71-7BC4-498C-B0D9-E334F3FF45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276"/>
            <a:ext cx="12192001" cy="6812606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6D8AE808-1816-473F-B387-478809AD8AFC}"/>
              </a:ext>
            </a:extLst>
          </p:cNvPr>
          <p:cNvGrpSpPr/>
          <p:nvPr/>
        </p:nvGrpSpPr>
        <p:grpSpPr>
          <a:xfrm>
            <a:off x="731043" y="1147139"/>
            <a:ext cx="6835445" cy="4060656"/>
            <a:chOff x="-142876" y="-1162882"/>
            <a:chExt cx="9113927" cy="6512548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xmlns="" id="{20926AD0-9202-4CA9-BD16-A2C5FB9FA1CA}"/>
                </a:ext>
              </a:extLst>
            </p:cNvPr>
            <p:cNvSpPr txBox="1"/>
            <p:nvPr/>
          </p:nvSpPr>
          <p:spPr>
            <a:xfrm>
              <a:off x="-142876" y="-1162882"/>
              <a:ext cx="9113927" cy="57147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77"/>
                </a:lnSpc>
              </a:pPr>
              <a:r>
                <a:rPr lang="en-US" sz="3341" b="1" i="1" dirty="0">
                  <a:solidFill>
                    <a:srgbClr val="273755"/>
                  </a:solidFill>
                  <a:latin typeface="Open Sans Bold Italics"/>
                </a:rPr>
                <a:t>"COACHING IS NOT ABOUT TEACHING THE CATERPILLAR HOW TO FLY, IT'S ABOUT CREATING AN OPENING FOR IT TO SEE THE POSSIBILITY."</a:t>
              </a:r>
              <a:r>
                <a:rPr lang="en-US" sz="3341" b="1" i="1" dirty="0">
                  <a:solidFill>
                    <a:srgbClr val="273755"/>
                  </a:solidFill>
                  <a:latin typeface="Open Sans Italics"/>
                </a:rPr>
                <a:t> </a:t>
              </a:r>
            </a:p>
            <a:p>
              <a:pPr algn="l">
                <a:lnSpc>
                  <a:spcPts val="4677"/>
                </a:lnSpc>
              </a:pPr>
              <a:r>
                <a:rPr lang="en-US" sz="2800" b="1" dirty="0">
                  <a:solidFill>
                    <a:srgbClr val="273755"/>
                  </a:solidFill>
                  <a:latin typeface="Open Sans Italics"/>
                </a:rPr>
                <a:t>PAUL LEFEBVRE</a:t>
              </a:r>
            </a:p>
          </p:txBody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xmlns="" id="{84FBE864-D2A1-487D-B055-4A2E1C47F58C}"/>
                </a:ext>
              </a:extLst>
            </p:cNvPr>
            <p:cNvSpPr/>
            <p:nvPr/>
          </p:nvSpPr>
          <p:spPr>
            <a:xfrm>
              <a:off x="0" y="5057856"/>
              <a:ext cx="6501799" cy="291810"/>
            </a:xfrm>
            <a:prstGeom prst="rect">
              <a:avLst/>
            </a:prstGeom>
            <a:solidFill>
              <a:srgbClr val="E98D2F"/>
            </a:solidFill>
          </p:spPr>
        </p:sp>
      </p:grpSp>
    </p:spTree>
    <p:extLst>
      <p:ext uri="{BB962C8B-B14F-4D97-AF65-F5344CB8AC3E}">
        <p14:creationId xmlns:p14="http://schemas.microsoft.com/office/powerpoint/2010/main" val="236317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44BB3-C54B-3F47-8C3A-FC38AACBE85D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76CAB-2799-1640-820F-F9AAA2C6567E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D938-B3A2-CA4D-82A8-88A11FEF01C6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6A748-D7B5-1F47-A1B5-6B99A16B904A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828B4-4157-4819-9A7D-105A1D65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51" y="6030806"/>
            <a:ext cx="1995613" cy="5863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01EA31-9F7C-4DA7-AC6E-0303FC333B4D}"/>
              </a:ext>
            </a:extLst>
          </p:cNvPr>
          <p:cNvSpPr txBox="1"/>
          <p:nvPr/>
        </p:nvSpPr>
        <p:spPr>
          <a:xfrm>
            <a:off x="3680382" y="2021325"/>
            <a:ext cx="719240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accent1">
                    <a:lumMod val="75000"/>
                  </a:schemeClr>
                </a:solidFill>
              </a:rPr>
              <a:t>Counselling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Provides diagnosis/ analysis/ healing and is problem/ crisis centered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B5F333-5E3F-4379-ACA7-F304B3B3F7B0}"/>
              </a:ext>
            </a:extLst>
          </p:cNvPr>
          <p:cNvSpPr txBox="1"/>
          <p:nvPr/>
        </p:nvSpPr>
        <p:spPr>
          <a:xfrm>
            <a:off x="1948457" y="3173153"/>
            <a:ext cx="8017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accent1">
                    <a:lumMod val="75000"/>
                  </a:schemeClr>
                </a:solidFill>
              </a:rPr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Shares knowledge/ professional experience and mastery in their area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Provides advice and guidance on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DBA45C9-C828-45D5-B7F5-E7629F675417}"/>
              </a:ext>
            </a:extLst>
          </p:cNvPr>
          <p:cNvSpPr/>
          <p:nvPr/>
        </p:nvSpPr>
        <p:spPr>
          <a:xfrm>
            <a:off x="0" y="616103"/>
            <a:ext cx="5243513" cy="890984"/>
          </a:xfrm>
          <a:prstGeom prst="rect">
            <a:avLst/>
          </a:prstGeom>
          <a:solidFill>
            <a:srgbClr val="83BB4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6310F0-3CC2-4C73-AE94-F8EE459B36C1}"/>
              </a:ext>
            </a:extLst>
          </p:cNvPr>
          <p:cNvSpPr txBox="1"/>
          <p:nvPr/>
        </p:nvSpPr>
        <p:spPr>
          <a:xfrm>
            <a:off x="3148607" y="4605072"/>
            <a:ext cx="609719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chemeClr val="accent1">
                    <a:lumMod val="75000"/>
                  </a:schemeClr>
                </a:solidFill>
              </a:rPr>
              <a:t>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Focus on present and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Help others see the world in a different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Explore and create openings for new possibilities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4A69E4-E59E-4933-8416-6812C2022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28" y="1966840"/>
            <a:ext cx="1126331" cy="832505"/>
          </a:xfrm>
          <a:prstGeom prst="rect">
            <a:avLst/>
          </a:prstGeom>
        </p:spPr>
      </p:pic>
      <p:pic>
        <p:nvPicPr>
          <p:cNvPr id="18" name="Picture 17" descr="A picture containing umbrella, accessory, clipart&#10;&#10;Description automatically generated">
            <a:extLst>
              <a:ext uri="{FF2B5EF4-FFF2-40B4-BE49-F238E27FC236}">
                <a16:creationId xmlns:a16="http://schemas.microsoft.com/office/drawing/2014/main" xmlns="" id="{F6153CE6-EA99-4075-9B47-3BA76E214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485900" y="4811606"/>
            <a:ext cx="12192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435A2B-3F4B-4FD6-A3DF-FF95EA8776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/>
        </p:blipFill>
        <p:spPr>
          <a:xfrm>
            <a:off x="769506" y="3173138"/>
            <a:ext cx="1060119" cy="9541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61E54F4-8695-4055-AEE0-7D550BFF6DC3}"/>
              </a:ext>
            </a:extLst>
          </p:cNvPr>
          <p:cNvSpPr/>
          <p:nvPr/>
        </p:nvSpPr>
        <p:spPr>
          <a:xfrm>
            <a:off x="116119" y="625148"/>
            <a:ext cx="4413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4C93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o Display" panose="020B0502040504020203" pitchFamily="34" charset="0"/>
              </a:rPr>
              <a:t>Different Hats</a:t>
            </a:r>
            <a:endParaRPr lang="en-CA" sz="5400" b="0" cap="none" spc="0" dirty="0">
              <a:ln w="0"/>
              <a:solidFill>
                <a:srgbClr val="4C934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89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44BB3-C54B-3F47-8C3A-FC38AACBE85D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76CAB-2799-1640-820F-F9AAA2C6567E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D938-B3A2-CA4D-82A8-88A11FEF01C6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6A748-D7B5-1F47-A1B5-6B99A16B904A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828B4-4157-4819-9A7D-105A1D65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51" y="6030806"/>
            <a:ext cx="1995613" cy="5863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258B371-7894-4366-866B-8CEA0E35CF79}"/>
              </a:ext>
            </a:extLst>
          </p:cNvPr>
          <p:cNvSpPr txBox="1">
            <a:spLocks/>
          </p:cNvSpPr>
          <p:nvPr/>
        </p:nvSpPr>
        <p:spPr>
          <a:xfrm>
            <a:off x="838200" y="557189"/>
            <a:ext cx="3528974" cy="5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ln w="0"/>
                <a:solidFill>
                  <a:srgbClr val="4C93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o Display" panose="020B0502040504020203" pitchFamily="34" charset="0"/>
                <a:ea typeface="+mn-ea"/>
                <a:cs typeface="+mn-cs"/>
              </a:rPr>
              <a:t>Tips to Get the Most out of Coaching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754C6113-CD13-444F-B554-132801DDE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001341"/>
              </p:ext>
            </p:extLst>
          </p:nvPr>
        </p:nvGraphicFramePr>
        <p:xfrm>
          <a:off x="5093208" y="841248"/>
          <a:ext cx="6263640" cy="52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734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506CDF-9C57-46D5-B188-A59E6F1AAFEE}"/>
              </a:ext>
            </a:extLst>
          </p:cNvPr>
          <p:cNvSpPr txBox="1">
            <a:spLocks/>
          </p:cNvSpPr>
          <p:nvPr/>
        </p:nvSpPr>
        <p:spPr>
          <a:xfrm>
            <a:off x="841248" y="470059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dirty="0">
                <a:solidFill>
                  <a:srgbClr val="4C9347"/>
                </a:solidFill>
                <a:latin typeface="Segoe Pro Display Semibold" panose="020B0502040504020203" pitchFamily="34" charset="0"/>
              </a:rPr>
              <a:t>Set Goals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0A70BC2-12CB-47E6-A70F-B4EFB8CC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What do you hope will be different by the end of the coaching sessions?</a:t>
            </a:r>
          </a:p>
          <a:p>
            <a:r>
              <a:rPr lang="en-US" sz="2200"/>
              <a:t>Can you quantify the goal?</a:t>
            </a:r>
          </a:p>
          <a:p>
            <a:r>
              <a:rPr lang="en-US" sz="2200"/>
              <a:t>Can you describe the goal?</a:t>
            </a:r>
          </a:p>
          <a:p>
            <a:r>
              <a:rPr lang="en-US" sz="2200"/>
              <a:t>Get clear on these goals </a:t>
            </a:r>
          </a:p>
          <a:p>
            <a:r>
              <a:rPr lang="en-US" sz="2200"/>
              <a:t>Pick sub-topics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44BB3-C54B-3F47-8C3A-FC38AACBE85D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76CAB-2799-1640-820F-F9AAA2C6567E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D938-B3A2-CA4D-82A8-88A11FEF01C6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6A748-D7B5-1F47-A1B5-6B99A16B904A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828B4-4157-4819-9A7D-105A1D65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51" y="6030806"/>
            <a:ext cx="1995613" cy="5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9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30B9430-7456-8F4C-9212-A32A6B5B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237"/>
            <a:ext cx="10515600" cy="43939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Leadership capabilities and effectiveness</a:t>
            </a:r>
          </a:p>
          <a:p>
            <a:pPr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Transformational change</a:t>
            </a:r>
          </a:p>
          <a:p>
            <a:pPr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Maximizing strengths and abilities and recognizing the gaps</a:t>
            </a:r>
          </a:p>
          <a:p>
            <a:pPr indent="-216000"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Improving the ability to influence, persuade and motivate other to turn</a:t>
            </a:r>
          </a:p>
          <a:p>
            <a:pPr marL="12600" indent="0">
              <a:spcAft>
                <a:spcPts val="300"/>
              </a:spcAft>
              <a:buClr>
                <a:srgbClr val="0A4E26"/>
              </a:buClr>
              <a:buNone/>
            </a:pPr>
            <a:r>
              <a:rPr lang="en-CA" dirty="0">
                <a:solidFill>
                  <a:schemeClr val="tx2"/>
                </a:solidFill>
              </a:rPr>
              <a:t>      ideas into action</a:t>
            </a:r>
          </a:p>
          <a:p>
            <a:pPr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Creating a new vision following a life or career transition</a:t>
            </a:r>
          </a:p>
          <a:p>
            <a:pPr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Creating a sustainable change in life and work</a:t>
            </a:r>
          </a:p>
          <a:p>
            <a:pPr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Managing work/life balance</a:t>
            </a:r>
          </a:p>
          <a:p>
            <a:pPr>
              <a:spcAft>
                <a:spcPts val="300"/>
              </a:spcAft>
              <a:buClr>
                <a:srgbClr val="0A4E26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tx2"/>
                </a:solidFill>
              </a:rPr>
              <a:t>  How to work smarter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Pro Display" panose="020B05020405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44BB3-C54B-3F47-8C3A-FC38AACBE85D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76CAB-2799-1640-820F-F9AAA2C6567E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D938-B3A2-CA4D-82A8-88A11FEF01C6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6A748-D7B5-1F47-A1B5-6B99A16B904A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828B4-4157-4819-9A7D-105A1D65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51" y="6030806"/>
            <a:ext cx="1995613" cy="5863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2DF34E-3A4C-4205-8C9C-0892E617ABBA}"/>
              </a:ext>
            </a:extLst>
          </p:cNvPr>
          <p:cNvSpPr/>
          <p:nvPr/>
        </p:nvSpPr>
        <p:spPr>
          <a:xfrm>
            <a:off x="1" y="733604"/>
            <a:ext cx="7920682" cy="732306"/>
          </a:xfrm>
          <a:prstGeom prst="rect">
            <a:avLst/>
          </a:prstGeom>
          <a:solidFill>
            <a:srgbClr val="83BB4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0" cap="none" spc="0" dirty="0">
                <a:ln w="0"/>
                <a:solidFill>
                  <a:srgbClr val="4C93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o Display" panose="020B0502040504020203" pitchFamily="34" charset="0"/>
              </a:rPr>
              <a:t> What Can I Be Coached On?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77283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44BB3-C54B-3F47-8C3A-FC38AACBE85D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76CAB-2799-1640-820F-F9AAA2C6567E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D938-B3A2-CA4D-82A8-88A11FEF01C6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6A748-D7B5-1F47-A1B5-6B99A16B904A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828B4-4157-4819-9A7D-105A1D65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51" y="6030806"/>
            <a:ext cx="1995613" cy="586340"/>
          </a:xfrm>
          <a:prstGeom prst="rect">
            <a:avLst/>
          </a:prstGeom>
        </p:spPr>
      </p:pic>
      <p:pic>
        <p:nvPicPr>
          <p:cNvPr id="12" name="Picture 11" descr="Working space background">
            <a:extLst>
              <a:ext uri="{FF2B5EF4-FFF2-40B4-BE49-F238E27FC236}">
                <a16:creationId xmlns:a16="http://schemas.microsoft.com/office/drawing/2014/main" xmlns="" id="{A8AA6E47-3E0E-49E3-AF17-A78FCC45A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6000"/>
          </a:blip>
          <a:srcRect t="5733" r="-1" b="9975"/>
          <a:stretch/>
        </p:blipFill>
        <p:spPr>
          <a:xfrm>
            <a:off x="3048" y="321276"/>
            <a:ext cx="12188952" cy="653672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F15FB70A-4BE0-4308-92C7-B5DF4AD62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54" y="2209649"/>
            <a:ext cx="8130331" cy="3299791"/>
          </a:xfrm>
        </p:spPr>
        <p:txBody>
          <a:bodyPr>
            <a:normAutofit/>
          </a:bodyPr>
          <a:lstStyle/>
          <a:p>
            <a:r>
              <a:rPr lang="en-CA" sz="2000" dirty="0"/>
              <a:t>For each session, prepare by thinking about what issue you want to talk about and how it fits in with one of your goals.</a:t>
            </a:r>
          </a:p>
          <a:p>
            <a:r>
              <a:rPr lang="en-CA" sz="2000" dirty="0"/>
              <a:t>In each session your coach will ask you to commit to some form of action</a:t>
            </a:r>
          </a:p>
          <a:p>
            <a:pPr lvl="1"/>
            <a:r>
              <a:rPr lang="en-CA" sz="2000" dirty="0"/>
              <a:t>Always follow through</a:t>
            </a:r>
          </a:p>
          <a:p>
            <a:pPr lvl="1"/>
            <a:r>
              <a:rPr lang="en-CA" sz="2000" dirty="0"/>
              <a:t>Real change and progress does not happen just by having the conversation</a:t>
            </a:r>
          </a:p>
          <a:p>
            <a:r>
              <a:rPr lang="en-CA" sz="2000" dirty="0"/>
              <a:t>Your coach will ask you how you will hold yourself accountable</a:t>
            </a:r>
          </a:p>
          <a:p>
            <a:pPr lvl="1"/>
            <a:r>
              <a:rPr lang="en-CA" sz="2000" dirty="0"/>
              <a:t>This means the things you will do to nudge you to follow through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80F44D-132F-41BF-9E4C-8AF9D91D21C0}"/>
              </a:ext>
            </a:extLst>
          </p:cNvPr>
          <p:cNvSpPr/>
          <p:nvPr/>
        </p:nvSpPr>
        <p:spPr>
          <a:xfrm>
            <a:off x="0" y="712087"/>
            <a:ext cx="4750594" cy="732306"/>
          </a:xfrm>
          <a:prstGeom prst="rect">
            <a:avLst/>
          </a:prstGeom>
          <a:solidFill>
            <a:srgbClr val="83BB41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0" cap="none" spc="0" dirty="0">
                <a:ln w="0"/>
                <a:solidFill>
                  <a:srgbClr val="4C93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o Display" panose="020B0502040504020203" pitchFamily="34" charset="0"/>
              </a:rPr>
              <a:t> </a:t>
            </a:r>
            <a:r>
              <a:rPr lang="en-US" sz="4400" b="1" cap="none" spc="0" dirty="0">
                <a:ln w="0"/>
                <a:solidFill>
                  <a:srgbClr val="4C934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o Display" panose="020B0502040504020203" pitchFamily="34" charset="0"/>
              </a:rPr>
              <a:t>Do the Work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1170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B4017E-C0C0-498E-A432-C78DB452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C9347"/>
                </a:solidFill>
                <a:latin typeface="Segoe Pro Display Semibold" panose="020B0502040504020203" pitchFamily="34" charset="0"/>
              </a:rPr>
              <a:t>Trust the Process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2877AC8-ECDE-44F3-8B3E-6164F95E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333586" cy="5431536"/>
          </a:xfrm>
        </p:spPr>
        <p:txBody>
          <a:bodyPr anchor="ctr">
            <a:normAutofit/>
          </a:bodyPr>
          <a:lstStyle/>
          <a:p>
            <a:r>
              <a:rPr lang="en-CA" sz="3200" dirty="0"/>
              <a:t>Be open to sharing with your coach</a:t>
            </a:r>
          </a:p>
          <a:p>
            <a:r>
              <a:rPr lang="en-CA" sz="3200" dirty="0"/>
              <a:t>What’s holding you back</a:t>
            </a:r>
          </a:p>
          <a:p>
            <a:r>
              <a:rPr lang="en-CA" sz="3200" dirty="0"/>
              <a:t>Push yourself</a:t>
            </a:r>
          </a:p>
          <a:p>
            <a:r>
              <a:rPr lang="en-CA" sz="3200" dirty="0"/>
              <a:t>Prioritize what you want to achieve</a:t>
            </a:r>
          </a:p>
          <a:p>
            <a:r>
              <a:rPr lang="en-CA" sz="3200" dirty="0"/>
              <a:t>Work on personal 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444BB3-C54B-3F47-8C3A-FC38AACBE85D}"/>
              </a:ext>
            </a:extLst>
          </p:cNvPr>
          <p:cNvSpPr/>
          <p:nvPr/>
        </p:nvSpPr>
        <p:spPr>
          <a:xfrm>
            <a:off x="0" y="0"/>
            <a:ext cx="4646141" cy="321277"/>
          </a:xfrm>
          <a:prstGeom prst="rect">
            <a:avLst/>
          </a:prstGeom>
          <a:solidFill>
            <a:srgbClr val="C7D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B76CAB-2799-1640-820F-F9AAA2C6567E}"/>
              </a:ext>
            </a:extLst>
          </p:cNvPr>
          <p:cNvSpPr/>
          <p:nvPr/>
        </p:nvSpPr>
        <p:spPr>
          <a:xfrm>
            <a:off x="4646142" y="-1"/>
            <a:ext cx="3274540" cy="321277"/>
          </a:xfrm>
          <a:prstGeom prst="rect">
            <a:avLst/>
          </a:prstGeom>
          <a:solidFill>
            <a:srgbClr val="83B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62D938-B3A2-CA4D-82A8-88A11FEF01C6}"/>
              </a:ext>
            </a:extLst>
          </p:cNvPr>
          <p:cNvSpPr/>
          <p:nvPr/>
        </p:nvSpPr>
        <p:spPr>
          <a:xfrm>
            <a:off x="7920682" y="0"/>
            <a:ext cx="2372822" cy="321277"/>
          </a:xfrm>
          <a:prstGeom prst="rect">
            <a:avLst/>
          </a:prstGeom>
          <a:solidFill>
            <a:srgbClr val="5B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16A748-D7B5-1F47-A1B5-6B99A16B904A}"/>
              </a:ext>
            </a:extLst>
          </p:cNvPr>
          <p:cNvSpPr/>
          <p:nvPr/>
        </p:nvSpPr>
        <p:spPr>
          <a:xfrm>
            <a:off x="10293503" y="0"/>
            <a:ext cx="1898497" cy="321277"/>
          </a:xfrm>
          <a:prstGeom prst="rect">
            <a:avLst/>
          </a:prstGeom>
          <a:solidFill>
            <a:srgbClr val="4C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8828B4-4157-4819-9A7D-105A1D65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851" y="6030806"/>
            <a:ext cx="1995613" cy="5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E3EC44E0678F40808843926C054298" ma:contentTypeVersion="1" ma:contentTypeDescription="Create a new document." ma:contentTypeScope="" ma:versionID="ddd5a6f3cab7181b0fd02551efc065c5">
  <xsd:schema xmlns:xsd="http://www.w3.org/2001/XMLSchema" xmlns:xs="http://www.w3.org/2001/XMLSchema" xmlns:p="http://schemas.microsoft.com/office/2006/metadata/properties" xmlns:ns2="e2bf549a-699f-43b0-8f19-e3922ab55f8f" targetNamespace="http://schemas.microsoft.com/office/2006/metadata/properties" ma:root="true" ma:fieldsID="91ddf0117fa90b1cc5833f4fa191367d" ns2:_="">
    <xsd:import namespace="e2bf549a-699f-43b0-8f19-e3922ab55f8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f549a-699f-43b0-8f19-e3922ab55f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A2CDE8-F2B2-4432-A67E-7C510B48F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9F6C6-DFB2-4B87-943B-D4483CB16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bf549a-699f-43b0-8f19-e3922ab55f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5F914-6453-449F-BB56-84D80512F12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2bf549a-699f-43b0-8f19-e3922ab55f8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1212</Words>
  <Application>Microsoft Office PowerPoint</Application>
  <PresentationFormat>Widescreen</PresentationFormat>
  <Paragraphs>108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American Typewriter</vt:lpstr>
      <vt:lpstr>Arial</vt:lpstr>
      <vt:lpstr>Calibri</vt:lpstr>
      <vt:lpstr>Calibri Light</vt:lpstr>
      <vt:lpstr>Open Sans Bold Italics</vt:lpstr>
      <vt:lpstr>Open Sans Italics</vt:lpstr>
      <vt:lpstr>Segoe Pro Display</vt:lpstr>
      <vt:lpstr>Segoe Pro Display Semibold</vt:lpstr>
      <vt:lpstr>Wingdings</vt:lpstr>
      <vt:lpstr>Office Theme</vt:lpstr>
      <vt:lpstr>What is Coaching? Information Session The Defence Team Coaching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Trust the Process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tohme</dc:creator>
  <cp:lastModifiedBy>sabadoz.dl</cp:lastModifiedBy>
  <cp:revision>43</cp:revision>
  <dcterms:created xsi:type="dcterms:W3CDTF">2019-11-26T16:15:03Z</dcterms:created>
  <dcterms:modified xsi:type="dcterms:W3CDTF">2021-10-21T21:10:39Z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0x01010069E3EC44E0678F40808843926C054298</vt:lpwstr>
  </property>
</Properties>
</file>