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</p:sldMasterIdLst>
  <p:notesMasterIdLst>
    <p:notesMasterId r:id="rId16"/>
  </p:notesMasterIdLst>
  <p:handoutMasterIdLst>
    <p:handoutMasterId r:id="rId17"/>
  </p:handoutMasterIdLst>
  <p:sldIdLst>
    <p:sldId id="256" r:id="rId3"/>
    <p:sldId id="290" r:id="rId4"/>
    <p:sldId id="279" r:id="rId5"/>
    <p:sldId id="291" r:id="rId6"/>
    <p:sldId id="293" r:id="rId7"/>
    <p:sldId id="282" r:id="rId8"/>
    <p:sldId id="287" r:id="rId9"/>
    <p:sldId id="280" r:id="rId10"/>
    <p:sldId id="281" r:id="rId11"/>
    <p:sldId id="285" r:id="rId12"/>
    <p:sldId id="284" r:id="rId13"/>
    <p:sldId id="289" r:id="rId14"/>
    <p:sldId id="28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2DB"/>
    <a:srgbClr val="DEE8E3"/>
    <a:srgbClr val="DEE9E5"/>
    <a:srgbClr val="C5D4CD"/>
    <a:srgbClr val="EEF3EF"/>
    <a:srgbClr val="D7E2DC"/>
    <a:srgbClr val="C0D1C9"/>
    <a:srgbClr val="D8EBD5"/>
    <a:srgbClr val="CDDDAD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9" autoAdjust="0"/>
    <p:restoredTop sz="80635" autoAdjust="0"/>
  </p:normalViewPr>
  <p:slideViewPr>
    <p:cSldViewPr>
      <p:cViewPr varScale="1">
        <p:scale>
          <a:sx n="96" d="100"/>
          <a:sy n="96" d="100"/>
        </p:scale>
        <p:origin x="214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80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33BB7F2-B15D-4225-BFC1-27A71B826C96}" type="datetimeFigureOut">
              <a:rPr lang="en-CA"/>
              <a:pPr>
                <a:defRPr/>
              </a:pPr>
              <a:t>2022-10-05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DB7AF64-9A54-41C1-A38C-853CA8EAA8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427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852A00B-7AF1-4D5E-A3E1-3DF72405E845}" type="datetimeFigureOut">
              <a:rPr lang="en-CA" altLang="en-US"/>
              <a:pPr>
                <a:defRPr/>
              </a:pPr>
              <a:t>2022-10-05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8BB7BFD-6583-4E7E-861A-84BE8DB4DEF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50427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4D5DF6-0D33-4403-924B-8D0E81F55CAA}" type="slidenum">
              <a:rPr lang="en-CA" altLang="en-US" smtClean="0"/>
              <a:pPr/>
              <a:t>1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226448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B7BFD-6583-4E7E-861A-84BE8DB4DEF1}" type="slidenum">
              <a:rPr lang="en-CA" altLang="en-US" smtClean="0"/>
              <a:pPr>
                <a:defRPr/>
              </a:pPr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06275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B7BFD-6583-4E7E-861A-84BE8DB4DEF1}" type="slidenum">
              <a:rPr lang="en-CA" altLang="en-US" smtClean="0"/>
              <a:pPr>
                <a:defRPr/>
              </a:pPr>
              <a:t>11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63419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CA" sz="1200" b="0" i="0" kern="1200" baseline="0" dirty="0" smtClean="0">
              <a:solidFill>
                <a:schemeClr val="tx1"/>
              </a:solidFill>
              <a:effectLst/>
              <a:latin typeface="Arial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B7BFD-6583-4E7E-861A-84BE8DB4DEF1}" type="slidenum">
              <a:rPr lang="en-CA" altLang="en-US" smtClean="0"/>
              <a:pPr>
                <a:defRPr/>
              </a:pPr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27751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B7BFD-6583-4E7E-861A-84BE8DB4DEF1}" type="slidenum">
              <a:rPr lang="en-CA" altLang="en-US" smtClean="0"/>
              <a:pPr>
                <a:defRPr/>
              </a:pPr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4940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CA" sz="1200" b="0" i="0" kern="1200" baseline="0" dirty="0" smtClean="0">
              <a:solidFill>
                <a:schemeClr val="tx1"/>
              </a:solidFill>
              <a:effectLst/>
              <a:latin typeface="Arial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B7BFD-6583-4E7E-861A-84BE8DB4DEF1}" type="slidenum">
              <a:rPr lang="en-CA" altLang="en-US" smtClean="0"/>
              <a:pPr>
                <a:defRPr/>
              </a:pPr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7231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aseline="0" dirty="0" smtClean="0"/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B7BFD-6583-4E7E-861A-84BE8DB4DEF1}" type="slidenum">
              <a:rPr lang="en-CA" altLang="en-US" smtClean="0"/>
              <a:pPr>
                <a:defRPr/>
              </a:pPr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1691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Arial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B7BFD-6583-4E7E-861A-84BE8DB4DEF1}" type="slidenum">
              <a:rPr lang="en-CA" altLang="en-US" smtClean="0"/>
              <a:pPr>
                <a:defRPr/>
              </a:pPr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0262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CA" sz="1200" b="0" i="0" kern="1200" baseline="0" dirty="0" smtClean="0">
              <a:solidFill>
                <a:srgbClr val="FF0000"/>
              </a:solidFill>
              <a:effectLst/>
              <a:latin typeface="Arial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B7BFD-6583-4E7E-861A-84BE8DB4DEF1}" type="slidenum">
              <a:rPr lang="en-CA" altLang="en-US" smtClean="0"/>
              <a:pPr>
                <a:defRPr/>
              </a:pPr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5319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B7BFD-6583-4E7E-861A-84BE8DB4DEF1}" type="slidenum">
              <a:rPr lang="en-CA" altLang="en-US" smtClean="0"/>
              <a:pPr>
                <a:defRPr/>
              </a:pPr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1602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B7BFD-6583-4E7E-861A-84BE8DB4DEF1}" type="slidenum">
              <a:rPr lang="en-CA" altLang="en-US" smtClean="0"/>
              <a:pPr>
                <a:defRPr/>
              </a:pPr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28382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B7BFD-6583-4E7E-861A-84BE8DB4DEF1}" type="slidenum">
              <a:rPr lang="en-CA" altLang="en-US" smtClean="0"/>
              <a:pPr>
                <a:defRPr/>
              </a:pPr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6348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B7BFD-6583-4E7E-861A-84BE8DB4DEF1}" type="slidenum">
              <a:rPr lang="en-CA" altLang="en-US" smtClean="0"/>
              <a:pPr>
                <a:defRPr/>
              </a:pPr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5100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116012" y="4077072"/>
            <a:ext cx="7272337" cy="1728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7F3E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7272808" cy="2376264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458D4-1E16-459A-9D26-6AAA1F9373FB}" type="datetime1">
              <a:rPr lang="en-CA" altLang="en-US"/>
              <a:pPr>
                <a:defRPr/>
              </a:pPr>
              <a:t>2022-10-05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56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931953"/>
            <a:ext cx="8496299" cy="12016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1" y="2205038"/>
            <a:ext cx="422805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1" y="3028950"/>
            <a:ext cx="4228058" cy="332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92092" y="2205038"/>
            <a:ext cx="422805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592092" y="3028950"/>
            <a:ext cx="4228058" cy="332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CE87-8778-4168-ADDB-134C5EAF6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29804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3B8F9-EC09-479E-A3AA-7785D4F5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0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5F5B-04FB-443C-8393-2EBF46BA1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11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935038"/>
            <a:ext cx="325516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7" y="935038"/>
            <a:ext cx="5184253" cy="5418136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1" y="2552701"/>
            <a:ext cx="3255169" cy="3800475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3190E-6492-4EEC-94D5-5A4C18F92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35897" y="935040"/>
            <a:ext cx="5184253" cy="541813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1" y="935038"/>
            <a:ext cx="325516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1" y="2552701"/>
            <a:ext cx="3255169" cy="3800475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DA518-6833-4380-8AD9-F8EA6D5CA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E0E05-62B7-400F-BD60-EE0086A67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5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935040"/>
            <a:ext cx="2276475" cy="54213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1" y="935038"/>
            <a:ext cx="6105525" cy="542131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A03A-5734-4C83-BB39-9F5F175C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3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116013" y="1557338"/>
            <a:ext cx="72723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 altLang="en-US" dirty="0" smtClean="0"/>
              <a:t>Click to edit Master title style</a:t>
            </a:r>
            <a:endParaRPr lang="en-CA" alt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1116013" y="2492374"/>
            <a:ext cx="7272337" cy="331289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DAC1-9AD0-4061-9F27-E284BEB3E1D3}" type="datetime1">
              <a:rPr lang="en-CA" altLang="en-US"/>
              <a:pPr>
                <a:defRPr/>
              </a:pPr>
              <a:t>2022-10-05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47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557338"/>
            <a:ext cx="7272338" cy="9350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8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323850" y="2205038"/>
            <a:ext cx="8496300" cy="415131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3529" y="925196"/>
            <a:ext cx="8496622" cy="120959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37E0-F2ED-4955-9CCE-EDA1D51775B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5291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935040"/>
            <a:ext cx="8496300" cy="2574925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3602039"/>
            <a:ext cx="8496300" cy="275113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20F8A-313B-430E-B099-04A12411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t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323850" y="1628800"/>
            <a:ext cx="8496300" cy="4727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altLang="en-US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3529" y="925196"/>
            <a:ext cx="8496622" cy="70360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B2F4-3F5E-4E61-AAD8-F0AAB0F0294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9766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35040"/>
            <a:ext cx="8496300" cy="3627439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4589464"/>
            <a:ext cx="8496300" cy="1766886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529B-A3E9-47BF-BC51-39571B467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925195"/>
            <a:ext cx="8496622" cy="12095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205038"/>
            <a:ext cx="4329065" cy="4151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05039"/>
            <a:ext cx="4191000" cy="4151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3C8-C203-E341-9D4C-88E44F92B8DC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26454-A6C5-4DAE-8211-DF032F5E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7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65851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9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17F37AB-F027-4D60-8980-7EB6A09F8697}" type="datetime1">
              <a:rPr lang="en-CA" altLang="en-US"/>
              <a:pPr>
                <a:defRPr/>
              </a:pPr>
              <a:t>2022-10-05</a:t>
            </a:fld>
            <a:endParaRPr lang="en-CA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5851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9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115616" y="1557338"/>
            <a:ext cx="72723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5616" y="2492376"/>
            <a:ext cx="727233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395536" y="830798"/>
            <a:ext cx="35283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b="1" dirty="0">
                <a:solidFill>
                  <a:schemeClr val="tx1"/>
                </a:solidFill>
              </a:rPr>
              <a:t>ASSISTANT DEPUTY MINISTER (MATERIEL)</a:t>
            </a:r>
          </a:p>
        </p:txBody>
      </p: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395536" y="1049578"/>
            <a:ext cx="35283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b="1" dirty="0">
                <a:solidFill>
                  <a:schemeClr val="tx1"/>
                </a:solidFill>
              </a:rPr>
              <a:t>Director General Maritime Equipment Program Management (DGMEPM)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7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7F3E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F3E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F3E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F3E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F3E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20558A"/>
          </a:solidFill>
          <a:latin typeface="Arial" charset="0"/>
          <a:ea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20558A"/>
          </a:solidFill>
          <a:latin typeface="Arial" charset="0"/>
          <a:ea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20558A"/>
          </a:solidFill>
          <a:latin typeface="Arial" charset="0"/>
          <a:ea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Arial"/>
          <a:ea typeface="MS PGothic" panose="020B0600070205080204" pitchFamily="34" charset="-128"/>
          <a:cs typeface="Arial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Arial"/>
          <a:ea typeface="MS PGothic" panose="020B0600070205080204" pitchFamily="34" charset="-128"/>
          <a:cs typeface="Arial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Arial"/>
          <a:ea typeface="MS PGothic" panose="020B0600070205080204" pitchFamily="34" charset="-128"/>
          <a:cs typeface="Arial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MS PGothic" panose="020B0600070205080204" pitchFamily="34" charset="-128"/>
          <a:cs typeface="Arial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MS PGothic" panose="020B0600070205080204" pitchFamily="34" charset="-128"/>
          <a:cs typeface="Arial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305800" y="6356351"/>
            <a:ext cx="5143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6F90B8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071526D-46E0-4AD1-A7D6-AC41DFAED15A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925514"/>
            <a:ext cx="84963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2205038"/>
            <a:ext cx="849630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9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7B967A8-1B04-EF4D-B51D-6F40A36855D1}" type="datetimeFigureOut">
              <a:rPr lang="en-US"/>
              <a:pPr>
                <a:defRPr/>
              </a:pPr>
              <a:t>10/5/2022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9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  <p:sldLayoutId id="214748471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rgbClr val="007F3E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3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3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3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7F3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94334" y="2636912"/>
            <a:ext cx="8208912" cy="187220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CA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PMCD Seminar – 14 Oct 2022</a:t>
            </a:r>
            <a:r>
              <a:rPr lang="en-CA" altLang="en-US" sz="27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CA" altLang="en-US" sz="27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CA" altLang="en-US" sz="27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Industry &amp; DND</a:t>
            </a:r>
            <a:r>
              <a:rPr lang="en-CA" altLang="en-US" sz="2700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CA" altLang="en-US" sz="2700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CA" altLang="en-US" sz="2700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[HCCS - HALIFAX Class Combat Systems]</a:t>
            </a:r>
            <a:br>
              <a:rPr lang="en-CA" altLang="en-US" sz="2700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CA" altLang="en-US" sz="27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Lessons </a:t>
            </a:r>
            <a:r>
              <a:rPr lang="en-CA" altLang="en-US" sz="27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Learned</a:t>
            </a:r>
            <a:endParaRPr lang="en-CA" altLang="en-US" sz="27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827584" y="4923631"/>
            <a:ext cx="7398822" cy="809625"/>
          </a:xfrm>
          <a:solidFill>
            <a:srgbClr val="D5E2DB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 Hildebrandt</a:t>
            </a:r>
          </a:p>
          <a:p>
            <a:pPr eaLnBrk="1" hangingPunct="1"/>
            <a:r>
              <a:rPr lang="en-CA" sz="1400" dirty="0">
                <a:solidFill>
                  <a:schemeClr val="tx1"/>
                </a:solidFill>
              </a:rPr>
              <a:t>Deputy MSC 5/5-1 Combat Management and Sensor Systems, Major Surface </a:t>
            </a:r>
            <a:r>
              <a:rPr lang="en-CA" sz="1400" dirty="0" smtClean="0">
                <a:solidFill>
                  <a:schemeClr val="tx1"/>
                </a:solidFill>
              </a:rPr>
              <a:t>Combatant</a:t>
            </a:r>
          </a:p>
          <a:p>
            <a:pPr eaLnBrk="1" hangingPunct="1"/>
            <a:r>
              <a:rPr lang="en-US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[Technical] Program / Ops Manager</a:t>
            </a:r>
            <a:endParaRPr lang="en-CA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3572992" y="6414254"/>
            <a:ext cx="2051596" cy="2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900" b="1" dirty="0">
                <a:solidFill>
                  <a:schemeClr val="tx1"/>
                </a:solidFill>
              </a:rPr>
              <a:t>CAN 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4464496" cy="1512168"/>
          </a:xfrm>
        </p:spPr>
        <p:txBody>
          <a:bodyPr>
            <a:noAutofit/>
          </a:bodyPr>
          <a:lstStyle/>
          <a:p>
            <a:pPr lvl="1" eaLnBrk="1" hangingPunct="1"/>
            <a:r>
              <a:rPr lang="en-CA" sz="2800" dirty="0" smtClean="0"/>
              <a:t>Explicit Requirements: Why </a:t>
            </a:r>
            <a:r>
              <a:rPr lang="en-CA" sz="2800" dirty="0"/>
              <a:t>it Matters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280" y="1321807"/>
            <a:ext cx="4145280" cy="54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7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59"/>
            <a:ext cx="3096344" cy="1944217"/>
          </a:xfrm>
        </p:spPr>
        <p:txBody>
          <a:bodyPr>
            <a:noAutofit/>
          </a:bodyPr>
          <a:lstStyle/>
          <a:p>
            <a:r>
              <a:rPr lang="en-CA" sz="2800" dirty="0" smtClean="0"/>
              <a:t>Test of Time … Time bound Solutions &amp; </a:t>
            </a:r>
            <a:r>
              <a:rPr lang="en-CA" sz="2800" i="1" dirty="0" smtClean="0">
                <a:solidFill>
                  <a:srgbClr val="FF0000"/>
                </a:solidFill>
              </a:rPr>
              <a:t>Perspective</a:t>
            </a:r>
            <a:endParaRPr lang="en-CA" sz="2800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140968"/>
            <a:ext cx="2664296" cy="36620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76" y="1271423"/>
            <a:ext cx="5976664" cy="54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704856" cy="57481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Parting Thoughts …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867928"/>
            <a:ext cx="8568952" cy="4990072"/>
          </a:xfrm>
          <a:gradFill flip="none" rotWithShape="1">
            <a:gsLst>
              <a:gs pos="11000">
                <a:schemeClr val="accent1">
                  <a:lumMod val="5000"/>
                  <a:lumOff val="95000"/>
                </a:schemeClr>
              </a:gs>
              <a:gs pos="55000">
                <a:srgbClr val="C0D1C9">
                  <a:alpha val="85000"/>
                </a:srgbClr>
              </a:gs>
              <a:gs pos="77000">
                <a:srgbClr val="C0D1C9">
                  <a:alpha val="75000"/>
                </a:srgbClr>
              </a:gs>
              <a:gs pos="83000">
                <a:srgbClr val="C0D1C9"/>
              </a:gs>
            </a:gsLst>
            <a:lin ang="5400000" scaled="0"/>
            <a:tileRect/>
          </a:gradFill>
        </p:spPr>
        <p:txBody>
          <a:bodyPr/>
          <a:lstStyle/>
          <a:p>
            <a:r>
              <a:rPr lang="en-CA" sz="2000" dirty="0" smtClean="0"/>
              <a:t>There is an urban axiom that says:</a:t>
            </a:r>
          </a:p>
          <a:p>
            <a:pPr lvl="1"/>
            <a:r>
              <a:rPr lang="en-CA" sz="1700" b="1" dirty="0" smtClean="0">
                <a:solidFill>
                  <a:srgbClr val="FF0000"/>
                </a:solidFill>
              </a:rPr>
              <a:t>Lessons Learned: Seldom Remembered: Soon Forgotten</a:t>
            </a:r>
          </a:p>
          <a:p>
            <a:r>
              <a:rPr lang="en-CA" sz="2000" dirty="0" smtClean="0"/>
              <a:t>Review lessons learned early / often – document regularly</a:t>
            </a:r>
          </a:p>
          <a:p>
            <a:pPr lvl="1"/>
            <a:r>
              <a:rPr lang="en-CA" sz="1700" dirty="0" smtClean="0"/>
              <a:t>Avoid </a:t>
            </a:r>
            <a:r>
              <a:rPr lang="en-CA" sz="1700" dirty="0"/>
              <a:t>paying it lip service as an </a:t>
            </a:r>
            <a:r>
              <a:rPr lang="en-CA" sz="1700" dirty="0" smtClean="0"/>
              <a:t>adjunct / ad </a:t>
            </a:r>
            <a:r>
              <a:rPr lang="en-CA" sz="1700" dirty="0"/>
              <a:t>hoc </a:t>
            </a:r>
            <a:r>
              <a:rPr lang="en-CA" sz="1700" dirty="0" smtClean="0"/>
              <a:t>activity</a:t>
            </a:r>
          </a:p>
          <a:p>
            <a:pPr lvl="1"/>
            <a:r>
              <a:rPr lang="en-CA" sz="1700" dirty="0" smtClean="0"/>
              <a:t>Ensure key project members availability - don’t assign to a junior member </a:t>
            </a:r>
            <a:endParaRPr lang="en-CA" sz="1700" dirty="0"/>
          </a:p>
          <a:p>
            <a:r>
              <a:rPr lang="en-CA" sz="2000" dirty="0" smtClean="0"/>
              <a:t>Develop explicit and clear contract requirements</a:t>
            </a:r>
          </a:p>
          <a:p>
            <a:pPr lvl="1"/>
            <a:r>
              <a:rPr lang="en-CA" sz="1700" dirty="0" smtClean="0"/>
              <a:t>avoid ambiguous, vague and implied requirements</a:t>
            </a:r>
          </a:p>
          <a:p>
            <a:r>
              <a:rPr lang="en-CA" sz="2000" dirty="0" smtClean="0"/>
              <a:t>When reviewing and providing feedback on contract documents use </a:t>
            </a:r>
            <a:r>
              <a:rPr lang="en-CA" sz="2000" dirty="0"/>
              <a:t>the </a:t>
            </a:r>
            <a:r>
              <a:rPr lang="en-CA" sz="2000" b="1" i="1" dirty="0">
                <a:solidFill>
                  <a:srgbClr val="FF0000"/>
                </a:solidFill>
              </a:rPr>
              <a:t>opportunity</a:t>
            </a:r>
            <a:r>
              <a:rPr lang="en-CA" sz="2000" dirty="0">
                <a:solidFill>
                  <a:srgbClr val="FF0000"/>
                </a:solidFill>
              </a:rPr>
              <a:t> </a:t>
            </a:r>
            <a:r>
              <a:rPr lang="en-CA" sz="2000" dirty="0"/>
              <a:t>to </a:t>
            </a:r>
            <a:r>
              <a:rPr lang="en-CA" sz="2000" b="1" i="1" dirty="0">
                <a:solidFill>
                  <a:srgbClr val="FF0000"/>
                </a:solidFill>
              </a:rPr>
              <a:t>transfer knowledge</a:t>
            </a:r>
            <a:r>
              <a:rPr lang="en-CA" sz="2000" dirty="0"/>
              <a:t> </a:t>
            </a:r>
            <a:endParaRPr lang="en-CA" sz="2000" dirty="0" smtClean="0"/>
          </a:p>
          <a:p>
            <a:r>
              <a:rPr lang="en-CA" sz="2000" dirty="0" smtClean="0"/>
              <a:t>Allow </a:t>
            </a:r>
            <a:r>
              <a:rPr lang="en-CA" sz="2000" b="1" u="sng" dirty="0" smtClean="0"/>
              <a:t>enough time</a:t>
            </a:r>
            <a:r>
              <a:rPr lang="en-CA" sz="2000" b="1" dirty="0" smtClean="0"/>
              <a:t> </a:t>
            </a:r>
            <a:r>
              <a:rPr lang="en-CA" sz="2000" dirty="0" smtClean="0"/>
              <a:t>for your Contractor to </a:t>
            </a:r>
            <a:r>
              <a:rPr lang="en-CA" sz="2000" b="1" i="1" dirty="0" smtClean="0">
                <a:solidFill>
                  <a:srgbClr val="FF0000"/>
                </a:solidFill>
              </a:rPr>
              <a:t>gain knowledge </a:t>
            </a:r>
            <a:r>
              <a:rPr lang="en-CA" sz="2000" dirty="0" smtClean="0"/>
              <a:t>through </a:t>
            </a:r>
            <a:r>
              <a:rPr lang="en-CA" sz="2000" b="1" i="1" dirty="0" smtClean="0">
                <a:solidFill>
                  <a:srgbClr val="FF0000"/>
                </a:solidFill>
              </a:rPr>
              <a:t>lessons experienced</a:t>
            </a:r>
          </a:p>
          <a:p>
            <a:r>
              <a:rPr lang="en-CA" sz="2000" dirty="0" smtClean="0"/>
              <a:t>When assessing performance, ensure your methodology focuses on capabilities, not lists of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6701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1" y="1257671"/>
            <a:ext cx="9036496" cy="5600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3589783"/>
            <a:ext cx="3960440" cy="93610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CA" sz="4800" dirty="0" smtClean="0"/>
              <a:t>Questions!?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30326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704856" cy="57481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Agenda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867928"/>
            <a:ext cx="8568952" cy="4990072"/>
          </a:xfrm>
          <a:gradFill flip="none" rotWithShape="1">
            <a:gsLst>
              <a:gs pos="11000">
                <a:schemeClr val="accent1">
                  <a:lumMod val="5000"/>
                  <a:lumOff val="95000"/>
                </a:schemeClr>
              </a:gs>
              <a:gs pos="55000">
                <a:srgbClr val="C0D1C9">
                  <a:alpha val="85000"/>
                </a:srgbClr>
              </a:gs>
              <a:gs pos="77000">
                <a:srgbClr val="C0D1C9">
                  <a:alpha val="75000"/>
                </a:srgbClr>
              </a:gs>
              <a:gs pos="83000">
                <a:srgbClr val="C0D1C9"/>
              </a:gs>
            </a:gsLst>
            <a:lin ang="5400000" scaled="0"/>
            <a:tileRect/>
          </a:gradFill>
        </p:spPr>
        <p:txBody>
          <a:bodyPr/>
          <a:lstStyle/>
          <a:p>
            <a:pPr eaLnBrk="1" hangingPunct="1"/>
            <a:r>
              <a:rPr lang="en-CA" sz="2000" dirty="0">
                <a:solidFill>
                  <a:schemeClr val="tx1"/>
                </a:solidFill>
              </a:rPr>
              <a:t>Today’s Theme / Message</a:t>
            </a:r>
          </a:p>
          <a:p>
            <a:pPr eaLnBrk="1" hangingPunct="1"/>
            <a:r>
              <a:rPr lang="en-CA" sz="2000" dirty="0">
                <a:solidFill>
                  <a:schemeClr val="tx1"/>
                </a:solidFill>
              </a:rPr>
              <a:t>The link between Lessons Learned &amp; Knowledge Management</a:t>
            </a:r>
          </a:p>
          <a:p>
            <a:pPr eaLnBrk="1" hangingPunct="1"/>
            <a:r>
              <a:rPr lang="en-CA" sz="2000" dirty="0" smtClean="0">
                <a:solidFill>
                  <a:schemeClr val="tx1"/>
                </a:solidFill>
              </a:rPr>
              <a:t>ISSC </a:t>
            </a:r>
            <a:r>
              <a:rPr lang="en-CA" sz="2000" dirty="0">
                <a:solidFill>
                  <a:schemeClr val="tx1"/>
                </a:solidFill>
              </a:rPr>
              <a:t>Lessons Learned</a:t>
            </a:r>
          </a:p>
          <a:p>
            <a:pPr lvl="1" eaLnBrk="1" hangingPunct="1"/>
            <a:r>
              <a:rPr lang="en-CA" sz="1700" dirty="0">
                <a:solidFill>
                  <a:schemeClr val="tx1"/>
                </a:solidFill>
              </a:rPr>
              <a:t>Start-Up / Transition / Steady-State / Timeframe(s)</a:t>
            </a:r>
          </a:p>
          <a:p>
            <a:pPr lvl="1" eaLnBrk="1" hangingPunct="1"/>
            <a:r>
              <a:rPr lang="en-CA" sz="1700" dirty="0">
                <a:solidFill>
                  <a:schemeClr val="tx1"/>
                </a:solidFill>
              </a:rPr>
              <a:t>Plans / Reports / Business-to-Business / Enterprise Processes / Tabletops</a:t>
            </a:r>
          </a:p>
          <a:p>
            <a:pPr lvl="1" eaLnBrk="1" hangingPunct="1"/>
            <a:r>
              <a:rPr lang="en-CA" sz="1700" dirty="0">
                <a:solidFill>
                  <a:schemeClr val="tx1"/>
                </a:solidFill>
              </a:rPr>
              <a:t>Validating Contractor Performance (Verification Cross Reference Matrix (VCRM) checklists do not equal verified capabilities)</a:t>
            </a:r>
          </a:p>
          <a:p>
            <a:pPr lvl="1" eaLnBrk="1" hangingPunct="1"/>
            <a:r>
              <a:rPr lang="en-CA" sz="1700" dirty="0">
                <a:solidFill>
                  <a:schemeClr val="tx1"/>
                </a:solidFill>
              </a:rPr>
              <a:t>Performance Management</a:t>
            </a:r>
          </a:p>
          <a:p>
            <a:pPr eaLnBrk="1" hangingPunct="1"/>
            <a:r>
              <a:rPr lang="en-CA" sz="2000" dirty="0">
                <a:solidFill>
                  <a:schemeClr val="tx1"/>
                </a:solidFill>
              </a:rPr>
              <a:t>Setting the Stage … Perspective</a:t>
            </a:r>
          </a:p>
          <a:p>
            <a:pPr eaLnBrk="1" hangingPunct="1"/>
            <a:r>
              <a:rPr lang="en-CA" sz="2000" dirty="0" smtClean="0">
                <a:solidFill>
                  <a:schemeClr val="tx1"/>
                </a:solidFill>
              </a:rPr>
              <a:t>Clearly </a:t>
            </a:r>
            <a:r>
              <a:rPr lang="en-CA" sz="2000" dirty="0">
                <a:solidFill>
                  <a:schemeClr val="tx1"/>
                </a:solidFill>
              </a:rPr>
              <a:t>Articulated Contract Requirements: </a:t>
            </a:r>
            <a:r>
              <a:rPr lang="en-CA" sz="2000" b="1" i="1" dirty="0">
                <a:solidFill>
                  <a:schemeClr val="tx1"/>
                </a:solidFill>
              </a:rPr>
              <a:t>Why</a:t>
            </a:r>
            <a:r>
              <a:rPr lang="en-CA" sz="2000" dirty="0">
                <a:solidFill>
                  <a:schemeClr val="tx1"/>
                </a:solidFill>
              </a:rPr>
              <a:t> it Matters</a:t>
            </a:r>
          </a:p>
          <a:p>
            <a:pPr eaLnBrk="1" hangingPunct="1"/>
            <a:r>
              <a:rPr lang="en-CA" sz="2000" dirty="0">
                <a:solidFill>
                  <a:schemeClr val="tx1"/>
                </a:solidFill>
              </a:rPr>
              <a:t>Explicit / Implicit Contract Language &amp; Perspective</a:t>
            </a:r>
          </a:p>
          <a:p>
            <a:pPr eaLnBrk="1" hangingPunct="1"/>
            <a:r>
              <a:rPr lang="en-CA" sz="2000" dirty="0" smtClean="0">
                <a:solidFill>
                  <a:schemeClr val="tx1"/>
                </a:solidFill>
              </a:rPr>
              <a:t>Parting Thoughts …</a:t>
            </a:r>
            <a:endParaRPr lang="en-CA" sz="2000" dirty="0">
              <a:solidFill>
                <a:schemeClr val="tx1"/>
              </a:solidFill>
            </a:endParaRPr>
          </a:p>
          <a:p>
            <a:pPr eaLnBrk="1" hangingPunct="1"/>
            <a:r>
              <a:rPr lang="en-CA" sz="2000" dirty="0" smtClean="0">
                <a:solidFill>
                  <a:schemeClr val="tx1"/>
                </a:solidFill>
              </a:rPr>
              <a:t>Questions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704856" cy="57481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Today’s Theme / Message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847019"/>
            <a:ext cx="8496944" cy="108012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CA" sz="2800" dirty="0" smtClean="0"/>
              <a:t>Apply lessons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experienced</a:t>
            </a:r>
            <a:r>
              <a:rPr lang="en-CA" sz="2800" b="1" i="1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/>
              <a:t>in the </a:t>
            </a:r>
            <a:r>
              <a:rPr lang="en-CA" sz="2800" b="1" dirty="0" smtClean="0"/>
              <a:t>past </a:t>
            </a:r>
            <a:r>
              <a:rPr lang="en-CA" sz="2800" dirty="0" smtClean="0"/>
              <a:t>to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learn</a:t>
            </a:r>
            <a:r>
              <a:rPr lang="en-CA" sz="2800" b="1" i="1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/>
              <a:t>and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gain</a:t>
            </a:r>
            <a:r>
              <a:rPr lang="en-CA" sz="28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/>
              <a:t>the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knowledge</a:t>
            </a:r>
            <a:r>
              <a:rPr lang="en-CA" sz="2800" b="1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/>
              <a:t>meant to impart in the </a:t>
            </a:r>
            <a:r>
              <a:rPr lang="en-CA" sz="2800" b="1" dirty="0" smtClean="0"/>
              <a:t>future</a:t>
            </a:r>
          </a:p>
          <a:p>
            <a:pPr algn="ctr" eaLnBrk="1" hangingPunct="1"/>
            <a:endParaRPr lang="en-C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26355"/>
            <a:ext cx="7668852" cy="391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4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424936" cy="7325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CA" sz="2800" dirty="0" smtClean="0"/>
              <a:t>The link between Lessons Learned &amp; Knowledge Management</a:t>
            </a:r>
            <a:endParaRPr lang="en-CA" sz="2800" dirty="0"/>
          </a:p>
        </p:txBody>
      </p:sp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0467"/>
            <a:ext cx="3699521" cy="27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323528" y="4955931"/>
            <a:ext cx="4588948" cy="1774479"/>
          </a:xfrm>
          <a:gradFill flip="none" rotWithShape="1">
            <a:gsLst>
              <a:gs pos="32000">
                <a:srgbClr val="C0D1C9"/>
              </a:gs>
              <a:gs pos="5000">
                <a:srgbClr val="D7E2DC"/>
              </a:gs>
              <a:gs pos="56000">
                <a:srgbClr val="C0D1C9">
                  <a:alpha val="75000"/>
                </a:srgbClr>
              </a:gs>
              <a:gs pos="83000">
                <a:srgbClr val="C0D1C9"/>
              </a:gs>
            </a:gsLst>
            <a:lin ang="5400000" scaled="0"/>
            <a:tileRect/>
          </a:gradFill>
        </p:spPr>
        <p:txBody>
          <a:bodyPr/>
          <a:lstStyle/>
          <a:p>
            <a:pPr marL="300038" lvl="1" indent="0">
              <a:buNone/>
            </a:pPr>
            <a:r>
              <a:rPr lang="en-CA" sz="1750" dirty="0" smtClean="0"/>
              <a:t>and stronger org performance </a:t>
            </a:r>
          </a:p>
          <a:p>
            <a:pPr lvl="0"/>
            <a:r>
              <a:rPr lang="en-CA" sz="1750" dirty="0" smtClean="0"/>
              <a:t>The primary link between lessons learned &amp; knowledge management is transferring explicit, implicit and tacit knowledge and applying the lessons learned …</a:t>
            </a:r>
            <a:endParaRPr lang="en-CA" sz="175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14706" y="1879857"/>
            <a:ext cx="4904156" cy="1842103"/>
          </a:xfrm>
          <a:gradFill flip="none" rotWithShape="1">
            <a:gsLst>
              <a:gs pos="11000">
                <a:schemeClr val="accent1">
                  <a:lumMod val="5000"/>
                  <a:lumOff val="95000"/>
                </a:schemeClr>
              </a:gs>
              <a:gs pos="55000">
                <a:srgbClr val="C0D1C9">
                  <a:alpha val="85000"/>
                </a:srgbClr>
              </a:gs>
              <a:gs pos="77000">
                <a:srgbClr val="C0D1C9">
                  <a:alpha val="75000"/>
                </a:srgbClr>
              </a:gs>
              <a:gs pos="83000">
                <a:srgbClr val="C0D1C9"/>
              </a:gs>
            </a:gsLst>
            <a:lin ang="5400000" scaled="0"/>
            <a:tileRect/>
          </a:gradFill>
        </p:spPr>
        <p:txBody>
          <a:bodyPr/>
          <a:lstStyle/>
          <a:p>
            <a:pPr lvl="0"/>
            <a:r>
              <a:rPr lang="en-CA" sz="1750" dirty="0"/>
              <a:t>These quotes </a:t>
            </a:r>
            <a:r>
              <a:rPr lang="en-CA" sz="1750" dirty="0" smtClean="0"/>
              <a:t>illustrate </a:t>
            </a:r>
            <a:r>
              <a:rPr lang="en-CA" sz="1750" dirty="0"/>
              <a:t>the importance behind </a:t>
            </a:r>
            <a:r>
              <a:rPr lang="en-US" sz="1750" dirty="0"/>
              <a:t>Lessons Learned </a:t>
            </a:r>
            <a:r>
              <a:rPr lang="en-US" sz="1750" dirty="0" smtClean="0"/>
              <a:t>and the link to - </a:t>
            </a:r>
            <a:r>
              <a:rPr lang="en-US" sz="1750" dirty="0"/>
              <a:t>“Knowledge Management</a:t>
            </a:r>
            <a:r>
              <a:rPr lang="en-US" sz="1750" dirty="0" smtClean="0"/>
              <a:t>”</a:t>
            </a:r>
            <a:endParaRPr lang="en-CA" sz="1750" dirty="0"/>
          </a:p>
          <a:p>
            <a:pPr lvl="0"/>
            <a:r>
              <a:rPr lang="en-CA" sz="1750" dirty="0"/>
              <a:t>Sharing </a:t>
            </a:r>
            <a:r>
              <a:rPr lang="en-CA" sz="1750" dirty="0" smtClean="0"/>
              <a:t>information and applying lessons learned, leads </a:t>
            </a:r>
            <a:r>
              <a:rPr lang="en-CA" sz="1750" dirty="0"/>
              <a:t>to </a:t>
            </a:r>
            <a:r>
              <a:rPr lang="en-CA" sz="1750" dirty="0" smtClean="0"/>
              <a:t>better </a:t>
            </a:r>
            <a:r>
              <a:rPr lang="en-CA" sz="1750" dirty="0"/>
              <a:t>project / service </a:t>
            </a:r>
            <a:r>
              <a:rPr lang="en-CA" sz="1750" dirty="0" smtClean="0"/>
              <a:t>delivery, cost reduction, improved processes</a:t>
            </a:r>
            <a:endParaRPr lang="en-CA" sz="1750" dirty="0"/>
          </a:p>
        </p:txBody>
      </p:sp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15" y="3758246"/>
            <a:ext cx="4239694" cy="301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26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704856" cy="574811"/>
          </a:xfrm>
        </p:spPr>
        <p:txBody>
          <a:bodyPr>
            <a:normAutofit/>
          </a:bodyPr>
          <a:lstStyle/>
          <a:p>
            <a:r>
              <a:rPr lang="en-CA" sz="2800" dirty="0"/>
              <a:t>ISSC Lessons Learned – the </a:t>
            </a:r>
            <a:r>
              <a:rPr lang="en-CA" sz="2800" dirty="0" err="1"/>
              <a:t>WiiFM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867928"/>
            <a:ext cx="8568952" cy="4990072"/>
          </a:xfrm>
          <a:gradFill flip="none" rotWithShape="1">
            <a:gsLst>
              <a:gs pos="11000">
                <a:schemeClr val="accent1">
                  <a:lumMod val="5000"/>
                  <a:lumOff val="95000"/>
                </a:schemeClr>
              </a:gs>
              <a:gs pos="55000">
                <a:srgbClr val="C0D1C9">
                  <a:alpha val="85000"/>
                </a:srgbClr>
              </a:gs>
              <a:gs pos="77000">
                <a:srgbClr val="C0D1C9">
                  <a:alpha val="75000"/>
                </a:srgbClr>
              </a:gs>
              <a:gs pos="83000">
                <a:srgbClr val="C0D1C9"/>
              </a:gs>
            </a:gsLst>
            <a:lin ang="5400000" scaled="0"/>
            <a:tileRect/>
          </a:gradFill>
        </p:spPr>
        <p:txBody>
          <a:bodyPr/>
          <a:lstStyle/>
          <a:p>
            <a:pPr eaLnBrk="1" hangingPunct="1"/>
            <a:r>
              <a:rPr lang="en-CA" sz="2000" dirty="0">
                <a:solidFill>
                  <a:schemeClr val="tx1"/>
                </a:solidFill>
              </a:rPr>
              <a:t>Start-Up / Transition / </a:t>
            </a:r>
            <a:r>
              <a:rPr lang="en-CA" sz="2000" dirty="0" smtClean="0">
                <a:solidFill>
                  <a:schemeClr val="tx1"/>
                </a:solidFill>
              </a:rPr>
              <a:t>Steady-State</a:t>
            </a:r>
            <a:endParaRPr lang="en-CA" sz="20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CA" sz="1700" dirty="0" smtClean="0">
                <a:solidFill>
                  <a:schemeClr val="tx1"/>
                </a:solidFill>
              </a:rPr>
              <a:t>Allow sufficient time and space to facilitate transfer knowledge / lessons learned</a:t>
            </a:r>
            <a:endParaRPr lang="en-CA" sz="17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CA" sz="1700" dirty="0">
                <a:solidFill>
                  <a:schemeClr val="tx1"/>
                </a:solidFill>
              </a:rPr>
              <a:t>Aid in the growth of contractor in-service support capabilities (they don’t have the benefit of our experience </a:t>
            </a:r>
            <a:r>
              <a:rPr lang="en-CA" sz="1700" dirty="0" smtClean="0">
                <a:solidFill>
                  <a:schemeClr val="tx1"/>
                </a:solidFill>
              </a:rPr>
              <a:t>or knowledge) – </a:t>
            </a:r>
            <a:r>
              <a:rPr lang="en-CA" sz="1700" b="1" i="1" dirty="0" smtClean="0">
                <a:solidFill>
                  <a:srgbClr val="FF0000"/>
                </a:solidFill>
              </a:rPr>
              <a:t>relational vice transactional</a:t>
            </a:r>
            <a:endParaRPr lang="en-CA" sz="1700" b="1" i="1" dirty="0">
              <a:solidFill>
                <a:srgbClr val="FF0000"/>
              </a:solidFill>
            </a:endParaRPr>
          </a:p>
          <a:p>
            <a:pPr eaLnBrk="1" hangingPunct="1"/>
            <a:r>
              <a:rPr lang="en-CA" sz="2000" dirty="0">
                <a:solidFill>
                  <a:schemeClr val="tx1"/>
                </a:solidFill>
              </a:rPr>
              <a:t>Plans / Reports / Enterprise Processes / </a:t>
            </a:r>
            <a:r>
              <a:rPr lang="en-CA" sz="2000" dirty="0" smtClean="0">
                <a:solidFill>
                  <a:schemeClr val="tx1"/>
                </a:solidFill>
              </a:rPr>
              <a:t>Business-to-Business</a:t>
            </a:r>
          </a:p>
          <a:p>
            <a:pPr eaLnBrk="1" hangingPunct="1"/>
            <a:r>
              <a:rPr lang="en-CA" sz="2000" dirty="0">
                <a:solidFill>
                  <a:schemeClr val="tx1"/>
                </a:solidFill>
              </a:rPr>
              <a:t>V</a:t>
            </a:r>
            <a:r>
              <a:rPr lang="en-CA" sz="2000" dirty="0" smtClean="0">
                <a:solidFill>
                  <a:schemeClr val="tx1"/>
                </a:solidFill>
              </a:rPr>
              <a:t>alidating Contractor Performance (Verification Cross Reference Matrix (VCRM) checklists do not equal verified capabilities)</a:t>
            </a:r>
          </a:p>
          <a:p>
            <a:pPr lvl="1" eaLnBrk="1" hangingPunct="1"/>
            <a:r>
              <a:rPr lang="en-CA" sz="1700" dirty="0" smtClean="0">
                <a:solidFill>
                  <a:schemeClr val="tx1"/>
                </a:solidFill>
              </a:rPr>
              <a:t>Focus on Capabilities vice Checklists - adopt a many to one, one to many approach (i.e., multiple contract requirements are needed to provide engineering support – define what those are and where there are gaps, utilize either tabletop scenarios, or allow the contractor to use prior experience that demonstrates the capability desired)</a:t>
            </a:r>
            <a:endParaRPr lang="en-CA" sz="1700" dirty="0">
              <a:solidFill>
                <a:schemeClr val="tx1"/>
              </a:solidFill>
            </a:endParaRPr>
          </a:p>
          <a:p>
            <a:pPr eaLnBrk="1" hangingPunct="1"/>
            <a:r>
              <a:rPr lang="en-CA" sz="2000" dirty="0" smtClean="0">
                <a:solidFill>
                  <a:schemeClr val="tx1"/>
                </a:solidFill>
              </a:rPr>
              <a:t>Performance Management</a:t>
            </a:r>
          </a:p>
          <a:p>
            <a:pPr lvl="1" eaLnBrk="1" hangingPunct="1"/>
            <a:r>
              <a:rPr lang="en-CA" sz="1700" dirty="0" smtClean="0">
                <a:solidFill>
                  <a:schemeClr val="tx1"/>
                </a:solidFill>
              </a:rPr>
              <a:t>Applying a “One Size Fits All” will not yield positive results</a:t>
            </a:r>
          </a:p>
          <a:p>
            <a:pPr lvl="1" eaLnBrk="1" hangingPunct="1"/>
            <a:r>
              <a:rPr lang="en-CA" sz="1700" dirty="0" smtClean="0">
                <a:solidFill>
                  <a:schemeClr val="tx1"/>
                </a:solidFill>
              </a:rPr>
              <a:t>Build flexibility into the Contract and Performance Work Statement to allow an update to the Performance Requirements Specification as experience is gained</a:t>
            </a:r>
            <a:endParaRPr lang="en-CA" sz="1700" dirty="0">
              <a:solidFill>
                <a:schemeClr val="tx1"/>
              </a:solidFill>
            </a:endParaRPr>
          </a:p>
          <a:p>
            <a:pPr eaLnBrk="1" hangingPunct="1"/>
            <a:endParaRPr lang="en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1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6696744" cy="79208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Setting the Stage … </a:t>
            </a:r>
            <a:r>
              <a:rPr lang="en-CA" sz="4000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Perspective</a:t>
            </a:r>
            <a:r>
              <a:rPr lang="en-CA" sz="3200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!</a:t>
            </a:r>
            <a:endParaRPr lang="en-CA" sz="2800" i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23" y="1916832"/>
            <a:ext cx="4655152" cy="4941168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5508104" y="3933056"/>
            <a:ext cx="3456384" cy="2664296"/>
          </a:xfrm>
          <a:gradFill flip="none" rotWithShape="1">
            <a:gsLst>
              <a:gs pos="0">
                <a:srgbClr val="D5E2DB">
                  <a:alpha val="85000"/>
                </a:srgbClr>
              </a:gs>
              <a:gs pos="20000">
                <a:srgbClr val="C0D1C9">
                  <a:alpha val="90000"/>
                </a:srgbClr>
              </a:gs>
              <a:gs pos="50000">
                <a:srgbClr val="C0D1C9">
                  <a:alpha val="90000"/>
                </a:srgbClr>
              </a:gs>
              <a:gs pos="80000">
                <a:srgbClr val="C0D1C9"/>
              </a:gs>
            </a:gsLst>
            <a:lin ang="5400000" scaled="0"/>
            <a:tileRect/>
          </a:gradFill>
        </p:spPr>
        <p:txBody>
          <a:bodyPr/>
          <a:lstStyle/>
          <a:p>
            <a:pPr marL="0" lvl="0" indent="0" algn="ctr">
              <a:buNone/>
            </a:pPr>
            <a:r>
              <a:rPr lang="en-CA" sz="2800" b="1" dirty="0" smtClean="0">
                <a:latin typeface="Ink Free" panose="03080402000500000000" pitchFamily="66" charset="0"/>
              </a:rPr>
              <a:t>Seek to </a:t>
            </a:r>
            <a:r>
              <a:rPr lang="en-CA" sz="2800" i="1" u="sng" dirty="0" smtClean="0">
                <a:latin typeface="Ink Free" panose="03080402000500000000" pitchFamily="66" charset="0"/>
              </a:rPr>
              <a:t>understand</a:t>
            </a:r>
          </a:p>
          <a:p>
            <a:pPr lvl="0"/>
            <a:endParaRPr lang="en-CA" sz="2800" b="1" dirty="0">
              <a:latin typeface="Ink Free" panose="03080402000500000000" pitchFamily="66" charset="0"/>
            </a:endParaRPr>
          </a:p>
          <a:p>
            <a:pPr marL="0" lvl="0" indent="0" algn="ctr">
              <a:buNone/>
            </a:pPr>
            <a:r>
              <a:rPr lang="en-CA" sz="28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Than</a:t>
            </a:r>
            <a:r>
              <a:rPr lang="en-CA" sz="28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CA" sz="2800" b="1" dirty="0" smtClean="0">
                <a:latin typeface="Ink Free" panose="03080402000500000000" pitchFamily="66" charset="0"/>
              </a:rPr>
              <a:t>…</a:t>
            </a:r>
          </a:p>
          <a:p>
            <a:pPr lvl="0"/>
            <a:endParaRPr lang="en-CA" sz="2800" b="1" dirty="0">
              <a:latin typeface="Ink Free" panose="03080402000500000000" pitchFamily="66" charset="0"/>
            </a:endParaRPr>
          </a:p>
          <a:p>
            <a:pPr marL="0" lvl="0" indent="0" algn="ctr">
              <a:buNone/>
            </a:pPr>
            <a:r>
              <a:rPr lang="en-CA" sz="2800" b="1" dirty="0" smtClean="0">
                <a:latin typeface="Ink Free" panose="03080402000500000000" pitchFamily="66" charset="0"/>
              </a:rPr>
              <a:t>Be </a:t>
            </a:r>
            <a:r>
              <a:rPr lang="en-CA" sz="2800" b="1" i="1" u="sng" cap="all" dirty="0" smtClean="0">
                <a:solidFill>
                  <a:srgbClr val="FF0000"/>
                </a:solidFill>
                <a:latin typeface="Ink Free" panose="03080402000500000000" pitchFamily="66" charset="0"/>
              </a:rPr>
              <a:t>understood</a:t>
            </a:r>
            <a:endParaRPr lang="en-CA" sz="2800" b="1" i="1" u="sng" cap="all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1268759"/>
            <a:ext cx="8568952" cy="1656185"/>
          </a:xfrm>
        </p:spPr>
        <p:txBody>
          <a:bodyPr>
            <a:normAutofit fontScale="90000"/>
          </a:bodyPr>
          <a:lstStyle/>
          <a:p>
            <a:r>
              <a:rPr lang="en-CA" sz="3100" dirty="0" smtClean="0"/>
              <a:t>Changing the way we look at things … 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a </a:t>
            </a:r>
            <a:r>
              <a:rPr lang="en-CA" sz="4900" cap="all" dirty="0" smtClean="0">
                <a:latin typeface="Ink Free" panose="03080402000500000000" pitchFamily="66" charset="0"/>
              </a:rPr>
              <a:t>different &amp; RENEWED</a:t>
            </a:r>
            <a:r>
              <a:rPr lang="en-CA" sz="2800" dirty="0" smtClean="0"/>
              <a:t> </a:t>
            </a:r>
            <a:r>
              <a:rPr lang="en-CA" sz="4000" i="1" dirty="0" smtClean="0">
                <a:solidFill>
                  <a:srgbClr val="FF0000"/>
                </a:solidFill>
              </a:rPr>
              <a:t>Perspective!</a:t>
            </a:r>
            <a:endParaRPr lang="en-CA" sz="2800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48" y="3068960"/>
            <a:ext cx="7392140" cy="355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992888" cy="1008112"/>
          </a:xfrm>
        </p:spPr>
        <p:txBody>
          <a:bodyPr>
            <a:noAutofit/>
          </a:bodyPr>
          <a:lstStyle/>
          <a:p>
            <a:pPr lvl="1" eaLnBrk="1" hangingPunct="1"/>
            <a:r>
              <a:rPr lang="en-CA" sz="2800" dirty="0" smtClean="0"/>
              <a:t>Clearly Articulated Contract</a:t>
            </a:r>
            <a:br>
              <a:rPr lang="en-CA" sz="2800" dirty="0" smtClean="0"/>
            </a:br>
            <a:r>
              <a:rPr lang="en-CA" sz="2800" dirty="0" smtClean="0"/>
              <a:t>Requirements &amp; Perspective: </a:t>
            </a:r>
            <a:r>
              <a:rPr lang="en-CA" sz="2800" i="1" dirty="0" smtClean="0">
                <a:solidFill>
                  <a:srgbClr val="FF0000"/>
                </a:solidFill>
              </a:rPr>
              <a:t>Why </a:t>
            </a:r>
            <a:r>
              <a:rPr lang="en-CA" sz="2800" i="1" dirty="0">
                <a:solidFill>
                  <a:srgbClr val="FF0000"/>
                </a:solidFill>
              </a:rPr>
              <a:t>it Matters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24" y="3068960"/>
            <a:ext cx="87770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2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704856" cy="1368152"/>
          </a:xfrm>
        </p:spPr>
        <p:txBody>
          <a:bodyPr>
            <a:noAutofit/>
          </a:bodyPr>
          <a:lstStyle/>
          <a:p>
            <a:pPr eaLnBrk="1" hangingPunct="1"/>
            <a:r>
              <a:rPr lang="en-CA" sz="2800" dirty="0" smtClean="0"/>
              <a:t>Implicit vs. Explicit Statements</a:t>
            </a:r>
            <a:endParaRPr lang="en-CA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92" y="1975716"/>
            <a:ext cx="8712968" cy="47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28674"/>
      </p:ext>
    </p:extLst>
  </p:cSld>
  <p:clrMapOvr>
    <a:masterClrMapping/>
  </p:clrMapOvr>
</p:sld>
</file>

<file path=ppt/theme/theme1.xml><?xml version="1.0" encoding="utf-8"?>
<a:theme xmlns:a="http://schemas.openxmlformats.org/drawingml/2006/main" name="DND-PPT-English-Corporate_External">
  <a:themeElements>
    <a:clrScheme name="DND">
      <a:dk1>
        <a:srgbClr val="000000"/>
      </a:dk1>
      <a:lt1>
        <a:srgbClr val="FFFFFF"/>
      </a:lt1>
      <a:dk2>
        <a:srgbClr val="1F548A"/>
      </a:dk2>
      <a:lt2>
        <a:srgbClr val="D0DCE8"/>
      </a:lt2>
      <a:accent1>
        <a:srgbClr val="6D90B8"/>
      </a:accent1>
      <a:accent2>
        <a:srgbClr val="629DD1"/>
      </a:accent2>
      <a:accent3>
        <a:srgbClr val="297FD5"/>
      </a:accent3>
      <a:accent4>
        <a:srgbClr val="7F8FA9"/>
      </a:accent4>
      <a:accent5>
        <a:srgbClr val="9DC0E3"/>
      </a:accent5>
      <a:accent6>
        <a:srgbClr val="75D5FF"/>
      </a:accent6>
      <a:hlink>
        <a:srgbClr val="AD7EFF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5F419CB-5C4D-B044-B1F7-9D8334991B80}" vid="{45FB2A74-16C1-9542-8D42-1D74BDA5F357}"/>
    </a:ext>
  </a:extLst>
</a:theme>
</file>

<file path=ppt/theme/theme2.xml><?xml version="1.0" encoding="utf-8"?>
<a:theme xmlns:a="http://schemas.openxmlformats.org/drawingml/2006/main" name="Custom Design">
  <a:themeElements>
    <a:clrScheme name="DND">
      <a:dk1>
        <a:srgbClr val="000000"/>
      </a:dk1>
      <a:lt1>
        <a:srgbClr val="FFFFFF"/>
      </a:lt1>
      <a:dk2>
        <a:srgbClr val="1F548A"/>
      </a:dk2>
      <a:lt2>
        <a:srgbClr val="D0DCE8"/>
      </a:lt2>
      <a:accent1>
        <a:srgbClr val="6D90B8"/>
      </a:accent1>
      <a:accent2>
        <a:srgbClr val="629DD1"/>
      </a:accent2>
      <a:accent3>
        <a:srgbClr val="297FD5"/>
      </a:accent3>
      <a:accent4>
        <a:srgbClr val="7F8FA9"/>
      </a:accent4>
      <a:accent5>
        <a:srgbClr val="9DC0E3"/>
      </a:accent5>
      <a:accent6>
        <a:srgbClr val="75D5FF"/>
      </a:accent6>
      <a:hlink>
        <a:srgbClr val="AD7EFF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5F419CB-5C4D-B044-B1F7-9D8334991B80}" vid="{B5ED224B-4C15-6745-8D43-3B9BB97A36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D0E5E6-7856-4C28-86D1-42F9E8AA33C3}"/>
</file>

<file path=customXml/itemProps2.xml><?xml version="1.0" encoding="utf-8"?>
<ds:datastoreItem xmlns:ds="http://schemas.openxmlformats.org/officeDocument/2006/customXml" ds:itemID="{0553C8DC-6DA9-4264-B52F-A5D74931B7F6}"/>
</file>

<file path=customXml/itemProps3.xml><?xml version="1.0" encoding="utf-8"?>
<ds:datastoreItem xmlns:ds="http://schemas.openxmlformats.org/officeDocument/2006/customXml" ds:itemID="{A5BB2FC7-6C22-4171-910B-204152030F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55425</TotalTime>
  <Words>536</Words>
  <Application>Microsoft Office PowerPoint</Application>
  <PresentationFormat>On-screen Show (4:3)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Ink Free</vt:lpstr>
      <vt:lpstr>Wingdings</vt:lpstr>
      <vt:lpstr>DND-PPT-English-Corporate_External</vt:lpstr>
      <vt:lpstr>Custom Design</vt:lpstr>
      <vt:lpstr>PMCD Seminar – 14 Oct 2022 Industry &amp; DND [HCCS - HALIFAX Class Combat Systems] Lessons Learned</vt:lpstr>
      <vt:lpstr>Agenda</vt:lpstr>
      <vt:lpstr>Today’s Theme / Message</vt:lpstr>
      <vt:lpstr>The link between Lessons Learned &amp; Knowledge Management</vt:lpstr>
      <vt:lpstr>ISSC Lessons Learned – the WiiFM</vt:lpstr>
      <vt:lpstr>Setting the Stage … Perspective!</vt:lpstr>
      <vt:lpstr>Changing the way we look at things …  a different &amp; RENEWED Perspective!</vt:lpstr>
      <vt:lpstr>Clearly Articulated Contract Requirements &amp; Perspective: Why it Matters</vt:lpstr>
      <vt:lpstr>Implicit vs. Explicit Statements</vt:lpstr>
      <vt:lpstr>Explicit Requirements: Why it Matters</vt:lpstr>
      <vt:lpstr>Test of Time … Time bound Solutions &amp; Perspective</vt:lpstr>
      <vt:lpstr>Parting Thoughts …</vt:lpstr>
      <vt:lpstr>Questions!?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TITLE TEXT</dc:title>
  <dc:subject/>
  <dc:creator>DND</dc:creator>
  <cp:keywords/>
  <dc:description/>
  <cp:lastModifiedBy>davies.e</cp:lastModifiedBy>
  <cp:revision>600</cp:revision>
  <dcterms:created xsi:type="dcterms:W3CDTF">2016-11-07T19:19:52Z</dcterms:created>
  <dcterms:modified xsi:type="dcterms:W3CDTF">2022-10-05T13:26:11Z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  <property fmtid="{D5CDD505-2E9C-101B-9397-08002B2CF9AE}" pid="5" name="eDOCS AutoSave">
    <vt:lpwstr/>
  </property>
</Properties>
</file>