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66" r:id="rId4"/>
    <p:sldId id="272" r:id="rId5"/>
    <p:sldId id="269" r:id="rId6"/>
    <p:sldId id="270" r:id="rId7"/>
    <p:sldId id="271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ud, Stephanie" initials="RS" lastIdx="2" clrIdx="0">
    <p:extLst>
      <p:ext uri="{19B8F6BF-5375-455C-9EA6-DF929625EA0E}">
        <p15:presenceInfo xmlns:p15="http://schemas.microsoft.com/office/powerpoint/2012/main" userId="S::Stephanie.Renaud@tribunal.gc.ca::2ab32e88-26f5-4396-a987-7d9b1b172b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00"/>
    <a:srgbClr val="00CC99"/>
    <a:srgbClr val="FF6699"/>
    <a:srgbClr val="FF99FF"/>
    <a:srgbClr val="00FFFF"/>
    <a:srgbClr val="FF66CC"/>
    <a:srgbClr val="6DC6B9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/>
    <p:restoredTop sz="86276"/>
  </p:normalViewPr>
  <p:slideViewPr>
    <p:cSldViewPr snapToGrid="0" snapToObjects="1">
      <p:cViewPr varScale="1">
        <p:scale>
          <a:sx n="61" d="100"/>
          <a:sy n="61" d="100"/>
        </p:scale>
        <p:origin x="15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9BB49-A3B0-A249-A331-DBC92B73301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11508-84ED-9443-BFCF-CE0B2D70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5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2556C86-EF3E-884E-910C-64A46DFE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895" y="1643320"/>
            <a:ext cx="5791815" cy="123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7CF7A5-A4C6-3A49-B64C-A706C5C8A40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58895" y="3073991"/>
            <a:ext cx="5791815" cy="5451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E339A3-C2E5-E347-9A34-58B49122DDD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958895" y="3793405"/>
            <a:ext cx="5791815" cy="314022"/>
          </a:xfrm>
        </p:spPr>
        <p:txBody>
          <a:bodyPr>
            <a:normAutofit/>
          </a:bodyPr>
          <a:lstStyle>
            <a:lvl1pPr marL="0" indent="0">
              <a:buNone/>
              <a:defRPr sz="14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E9A996-368D-3F48-BCA3-9CDC22F28D9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58895" y="4281653"/>
            <a:ext cx="5791815" cy="290348"/>
          </a:xfrm>
        </p:spPr>
        <p:txBody>
          <a:bodyPr>
            <a:normAutofit/>
          </a:bodyPr>
          <a:lstStyle>
            <a:lvl1pPr marL="0" indent="0">
              <a:buNone/>
              <a:defRPr sz="14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0718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60" y="689591"/>
            <a:ext cx="8210551" cy="84424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8895" y="1651820"/>
            <a:ext cx="5791816" cy="3952567"/>
          </a:xfrm>
        </p:spPr>
        <p:txBody>
          <a:bodyPr vert="eaVer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A7CD0-A83A-7245-B12B-C4890ACD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22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131107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131107"/>
          </a:xfrm>
        </p:spPr>
        <p:txBody>
          <a:bodyPr vert="eaVer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7CED-79B3-1049-A4BA-FF89C4A9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2C4A-9B48-4FC2-930D-F8A8BF892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97118-4DD7-4B8C-B97F-59AE5BE13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F18F0-C702-457F-9C2F-23F33AA1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42F5-341E-4872-81D3-F4C5A188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BACC5-A32A-4E4B-8BA0-30312E4B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222C-B2E9-47BD-B123-1A4EAC09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1AA1-C97A-4B0F-BEAD-8E4750B51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E209-2B69-49CB-82DF-EBA6E6D7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5A65-D7CC-49E0-BF8E-95E204FD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A731B-8C49-4D95-AB00-66F6068C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F337-81A3-41E7-9DE1-422576F3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F368F-C670-45F5-8E3C-21CBF5F3F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06A8-3FE4-45C3-8989-C732E867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BE35-DFB3-412E-89F1-7B0F2721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457E-62F2-45C6-8C23-51504B6F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B1C6-49B9-4C2D-B40A-6AE8F89D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EED45-8B80-48D5-BE35-FA6FA3169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DEF00-71C9-4BC6-90FF-60C4E0DAB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D84C6-292D-413D-BFE3-299862A9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ED769-8037-41E5-A6A0-E96AE2F0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E5E34-70D9-4FD3-B743-7D275E4B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7FAF-8C4E-4C9B-B665-FFBEA1CF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F285A-0DCF-4785-937E-775570B69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413C7-B62B-49B6-A843-9ECCBC95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3A591-A7CB-4D95-8881-E91B860E3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2395B-2E3C-41CC-8FEE-E1246BE5A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8E58F-E995-462D-84F9-DF0E6D3C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272C7-8BE9-440A-94CB-9957CB7F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2008C-6180-4FDF-98BD-D9C8E79B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D470-251C-4A31-8EEE-5BC424CC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33B2B-67F0-44CA-981C-ADFA3BF2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8E756-35DC-4DF7-80E8-BCEC4FBD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8D82E-B1BE-4994-BF21-6F1DEE4F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27013-DB3D-458A-9667-B5C1A867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26F01-944D-4530-9F0E-49D466A9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2FB9-C547-4DE8-9A66-37575681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9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4746-F9DE-4B3D-90A8-5F3F1A35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2828-1AA2-4160-BCB6-2AD0F52E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25ECB-45FB-4E36-98FE-05361645D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CD9A3-5ACE-4E96-8FBB-70EC92C4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9CC0-119B-464C-B92C-EAAB6854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038FC-A82F-4E89-BCC7-457CD02B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8CF409-785B-8748-8C54-4B1963FA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57" y="360081"/>
            <a:ext cx="8031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D4ABBD-E95A-204C-B6BA-7F1A9C17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56" y="1806576"/>
            <a:ext cx="8031420" cy="38607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39324-6ACF-2F4C-ADC1-6126B47F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36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41CA-7999-4689-BFE0-9C3D0D89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DB6F9-8FDB-4856-B03F-CFD608E91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BB9DF-EE03-4423-9851-D869E82BD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CB49-5972-4C5B-8366-851D066A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D3E61-16D5-4495-A3AD-D56AF8A6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B220C-8CD9-4050-8940-79BBE6EA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8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F026-DE97-4A72-BC05-907EFAE2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8ECB3-A974-47E6-A536-2F6E4930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8278-0FCF-4969-8CD6-F7470E0A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929A-2F87-4F7A-B0D8-8F0C425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7E98-AC50-4943-9574-6D2DE303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7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CD386-1710-4825-8059-B245986AD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07A75-1793-455A-9408-E7612148E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8EE3-2BED-4A13-B872-CDF74BDC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2C615-2C6E-463E-AD19-220423E5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59FC-BA96-4202-9D40-9081B765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01446"/>
            <a:ext cx="7886700" cy="2684206"/>
          </a:xfrm>
        </p:spPr>
        <p:txBody>
          <a:bodyPr anchor="b"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30934"/>
            <a:ext cx="78867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852E-ACAB-B64D-92B6-054EF654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5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791"/>
            <a:ext cx="7886700" cy="1325563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706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706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7FA827-56D9-3045-BF8A-84696A2C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1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9483"/>
            <a:ext cx="3868340" cy="63925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9483"/>
            <a:ext cx="3887391" cy="63925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E1E757-C3FF-6248-9DAF-37043503AD5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9840" y="2517058"/>
            <a:ext cx="3868341" cy="29791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375839-31FE-B44C-A1F1-4C05CC10A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2517058"/>
            <a:ext cx="3887391" cy="29791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A9900E-553E-C446-BC03-FCADA32C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5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936D3A-9271-0C41-8BF9-619B0912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75071"/>
            <a:ext cx="7886700" cy="2684206"/>
          </a:xfrm>
        </p:spPr>
        <p:txBody>
          <a:bodyPr anchor="b"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DBE8E81-0A07-2546-B4BE-7D5D9F41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2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D9C088D-D9A3-3A46-A7E0-9F80F12A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799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009535"/>
          </a:xfrm>
        </p:spPr>
        <p:txBody>
          <a:bodyPr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40933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D25246-4A9E-C941-AC88-06F240FD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79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7055" y="457200"/>
            <a:ext cx="4629150" cy="5011124"/>
          </a:xfrm>
        </p:spPr>
        <p:txBody>
          <a:bodyPr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41092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028371-3BE5-3342-8189-E4032B49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8320" y="6086838"/>
            <a:ext cx="552756" cy="286327"/>
          </a:xfrm>
          <a:prstGeom prst="rect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83364B-0D4C-D54F-BDF9-F4B14DCC973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50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8895" y="1643320"/>
            <a:ext cx="579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895" y="3143148"/>
            <a:ext cx="5791816" cy="55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3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56CC7-2C2A-413E-BBE9-DA213556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B407D-2BC6-43DA-A8A0-0BCE906D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AF0B-9AD7-4E1B-A319-A3E6A6D1B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CC7B-7483-410E-8C87-BA5798F4D39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C544-C5B6-4363-B0D0-8F57EBCBC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A1E4-78B7-4089-BF75-A396675DE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82AD-7EC7-4189-B976-5FA7EF465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394A4B6-546D-3442-A075-61D206A6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ATSSC Overview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0F0BCC-3470-1341-B119-C31C7CF68CB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CA" dirty="0"/>
              <a:t>For new employees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6DDA9-37D2-4E48-A8DB-6439B15ECAA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72A59-2632-C34F-89A7-FA7674BEEC84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CA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5D9C25-6613-984E-A5F1-7613E6770A20}"/>
              </a:ext>
            </a:extLst>
          </p:cNvPr>
          <p:cNvCxnSpPr>
            <a:cxnSpLocks/>
          </p:cNvCxnSpPr>
          <p:nvPr/>
        </p:nvCxnSpPr>
        <p:spPr>
          <a:xfrm>
            <a:off x="3030017" y="2624044"/>
            <a:ext cx="5779446" cy="0"/>
          </a:xfrm>
          <a:prstGeom prst="line">
            <a:avLst/>
          </a:prstGeom>
          <a:ln w="38100">
            <a:solidFill>
              <a:srgbClr val="6DC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3947300-33AB-774C-9AEC-7F7C0D75BA37}"/>
              </a:ext>
            </a:extLst>
          </p:cNvPr>
          <p:cNvSpPr txBox="1">
            <a:spLocks/>
          </p:cNvSpPr>
          <p:nvPr/>
        </p:nvSpPr>
        <p:spPr>
          <a:xfrm>
            <a:off x="2958895" y="3795104"/>
            <a:ext cx="5791815" cy="54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189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E199-35B3-6249-8D18-AC9E81D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ATSSC?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5B02-308E-824D-8205-220DB36FA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The ATSSC was established with the coming into force on November 1, 2014, of the Administrative Tribunals Support Service of Canada Act. </a:t>
            </a:r>
          </a:p>
          <a:p>
            <a:pPr algn="l">
              <a:spcBef>
                <a:spcPts val="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The ATSSC is responsible for providing support services and facilities to 12 federal administrative tribunals by way of a single, integrated organization.</a:t>
            </a:r>
          </a:p>
          <a:p>
            <a:pPr algn="l">
              <a:spcBef>
                <a:spcPts val="0"/>
              </a:spcBef>
            </a:pPr>
            <a:endParaRPr lang="en-US" sz="1000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000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dirty="0"/>
              <a:t>These support services are carried out by ATSSC employees: individuals working in the eight secretariats and in internal services.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06BB-2AB1-3349-9FD9-FFB8E034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364B-0D4C-D54F-BDF9-F4B14DCC973F}" type="slidenum">
              <a:rPr lang="en-CA" smtClean="0"/>
              <a:pPr/>
              <a:t>2</a:t>
            </a:fld>
            <a:endParaRPr lang="en-C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E93479-F046-DC47-B80F-70DD2D7CAE67}"/>
              </a:ext>
            </a:extLst>
          </p:cNvPr>
          <p:cNvCxnSpPr>
            <a:cxnSpLocks/>
          </p:cNvCxnSpPr>
          <p:nvPr/>
        </p:nvCxnSpPr>
        <p:spPr>
          <a:xfrm>
            <a:off x="676283" y="1380068"/>
            <a:ext cx="7924793" cy="0"/>
          </a:xfrm>
          <a:prstGeom prst="line">
            <a:avLst/>
          </a:prstGeom>
          <a:ln w="38100">
            <a:solidFill>
              <a:srgbClr val="6DC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E199-35B3-6249-8D18-AC9E81D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ATSSC support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06BB-2AB1-3349-9FD9-FFB8E034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364B-0D4C-D54F-BDF9-F4B14DCC973F}" type="slidenum">
              <a:rPr lang="en-CA" smtClean="0"/>
              <a:pPr/>
              <a:t>3</a:t>
            </a:fld>
            <a:endParaRPr lang="en-C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E93479-F046-DC47-B80F-70DD2D7CAE67}"/>
              </a:ext>
            </a:extLst>
          </p:cNvPr>
          <p:cNvCxnSpPr>
            <a:cxnSpLocks/>
          </p:cNvCxnSpPr>
          <p:nvPr/>
        </p:nvCxnSpPr>
        <p:spPr>
          <a:xfrm>
            <a:off x="676283" y="1380068"/>
            <a:ext cx="7924793" cy="0"/>
          </a:xfrm>
          <a:prstGeom prst="line">
            <a:avLst/>
          </a:prstGeom>
          <a:ln w="38100">
            <a:solidFill>
              <a:srgbClr val="6DC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ardrop 8">
            <a:extLst>
              <a:ext uri="{FF2B5EF4-FFF2-40B4-BE49-F238E27FC236}">
                <a16:creationId xmlns:a16="http://schemas.microsoft.com/office/drawing/2014/main" id="{5DC614E9-5B1B-4973-BFD4-7FF127384FC0}"/>
              </a:ext>
            </a:extLst>
          </p:cNvPr>
          <p:cNvSpPr/>
          <p:nvPr/>
        </p:nvSpPr>
        <p:spPr>
          <a:xfrm rot="17046202">
            <a:off x="6589733" y="3406119"/>
            <a:ext cx="1026544" cy="983411"/>
          </a:xfrm>
          <a:prstGeom prst="teardrop">
            <a:avLst>
              <a:gd name="adj" fmla="val 13865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5CD64485-2C0D-41F8-9C19-EABBCE3D2AB7}"/>
              </a:ext>
            </a:extLst>
          </p:cNvPr>
          <p:cNvSpPr/>
          <p:nvPr/>
        </p:nvSpPr>
        <p:spPr>
          <a:xfrm rot="20046396">
            <a:off x="62256" y="3231367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D783A0F0-ED1D-4CAA-A7D7-AA61B0CE2B5E}"/>
              </a:ext>
            </a:extLst>
          </p:cNvPr>
          <p:cNvSpPr/>
          <p:nvPr/>
        </p:nvSpPr>
        <p:spPr>
          <a:xfrm rot="21077394">
            <a:off x="3431295" y="3034688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B23838B6-3F05-4C49-9E51-160E9C7E7197}"/>
              </a:ext>
            </a:extLst>
          </p:cNvPr>
          <p:cNvSpPr/>
          <p:nvPr/>
        </p:nvSpPr>
        <p:spPr>
          <a:xfrm rot="18598409">
            <a:off x="5499507" y="3680785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577B8D03-F010-4609-A9CC-5076A232B433}"/>
              </a:ext>
            </a:extLst>
          </p:cNvPr>
          <p:cNvSpPr/>
          <p:nvPr/>
        </p:nvSpPr>
        <p:spPr>
          <a:xfrm rot="16200000">
            <a:off x="7568181" y="2937235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D7DA23AC-F3F5-4181-B8DC-5146EEEE3D17}"/>
              </a:ext>
            </a:extLst>
          </p:cNvPr>
          <p:cNvSpPr/>
          <p:nvPr/>
        </p:nvSpPr>
        <p:spPr>
          <a:xfrm rot="18710808">
            <a:off x="1154891" y="3729470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4E0992A1-BA05-4811-B4DC-CDD8BBBB764B}"/>
              </a:ext>
            </a:extLst>
          </p:cNvPr>
          <p:cNvSpPr/>
          <p:nvPr/>
        </p:nvSpPr>
        <p:spPr>
          <a:xfrm rot="19886887">
            <a:off x="4412016" y="3535510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757F5459-822F-4736-8372-C3D0951F7949}"/>
              </a:ext>
            </a:extLst>
          </p:cNvPr>
          <p:cNvSpPr/>
          <p:nvPr/>
        </p:nvSpPr>
        <p:spPr>
          <a:xfrm rot="16844686">
            <a:off x="2237176" y="3135063"/>
            <a:ext cx="1026544" cy="983411"/>
          </a:xfrm>
          <a:prstGeom prst="teardrop">
            <a:avLst>
              <a:gd name="adj" fmla="val 138656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6181E9-95D2-4E52-83BD-534254D0E83B}"/>
              </a:ext>
            </a:extLst>
          </p:cNvPr>
          <p:cNvSpPr txBox="1"/>
          <p:nvPr/>
        </p:nvSpPr>
        <p:spPr>
          <a:xfrm>
            <a:off x="561160" y="1808250"/>
            <a:ext cx="24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Secretariats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25CC8-06DE-4253-8079-5640C991CCC6}"/>
              </a:ext>
            </a:extLst>
          </p:cNvPr>
          <p:cNvSpPr txBox="1"/>
          <p:nvPr/>
        </p:nvSpPr>
        <p:spPr>
          <a:xfrm>
            <a:off x="4326476" y="1816940"/>
            <a:ext cx="347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Internal Services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74298-192D-4024-86E9-C3C9AED455F8}"/>
              </a:ext>
            </a:extLst>
          </p:cNvPr>
          <p:cNvSpPr txBox="1"/>
          <p:nvPr/>
        </p:nvSpPr>
        <p:spPr>
          <a:xfrm>
            <a:off x="2454487" y="4171774"/>
            <a:ext cx="895038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CA" sz="1400" dirty="0"/>
              <a:t>Mandate</a:t>
            </a:r>
          </a:p>
          <a:p>
            <a:pPr algn="ctr">
              <a:lnSpc>
                <a:spcPts val="1500"/>
              </a:lnSpc>
            </a:pPr>
            <a:r>
              <a:rPr lang="en-CA" sz="1400" dirty="0"/>
              <a:t>and</a:t>
            </a:r>
          </a:p>
          <a:p>
            <a:pPr algn="ctr">
              <a:lnSpc>
                <a:spcPts val="1500"/>
              </a:lnSpc>
            </a:pPr>
            <a:r>
              <a:rPr lang="en-CA" sz="1400" dirty="0"/>
              <a:t>member</a:t>
            </a:r>
          </a:p>
          <a:p>
            <a:pPr algn="ctr">
              <a:lnSpc>
                <a:spcPts val="1500"/>
              </a:lnSpc>
            </a:pPr>
            <a:r>
              <a:rPr lang="en-CA" sz="1400" dirty="0"/>
              <a:t>services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9A8E38-126B-423D-AE57-8A9E8879280F}"/>
              </a:ext>
            </a:extLst>
          </p:cNvPr>
          <p:cNvSpPr txBox="1"/>
          <p:nvPr/>
        </p:nvSpPr>
        <p:spPr>
          <a:xfrm>
            <a:off x="1293421" y="4748707"/>
            <a:ext cx="765922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CA" sz="1400" dirty="0"/>
              <a:t>Legal</a:t>
            </a:r>
          </a:p>
          <a:p>
            <a:pPr algn="ctr">
              <a:lnSpc>
                <a:spcPts val="1500"/>
              </a:lnSpc>
            </a:pPr>
            <a:r>
              <a:rPr lang="en-CA" sz="1400" dirty="0"/>
              <a:t>services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1CEFA3-EED3-45BB-A7F9-92082C8A71E0}"/>
              </a:ext>
            </a:extLst>
          </p:cNvPr>
          <p:cNvSpPr txBox="1"/>
          <p:nvPr/>
        </p:nvSpPr>
        <p:spPr>
          <a:xfrm>
            <a:off x="111968" y="4286233"/>
            <a:ext cx="76553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400" dirty="0"/>
              <a:t>Registry</a:t>
            </a:r>
          </a:p>
          <a:p>
            <a:pPr>
              <a:lnSpc>
                <a:spcPts val="1500"/>
              </a:lnSpc>
            </a:pPr>
            <a:r>
              <a:rPr lang="en-CA" sz="1400" dirty="0"/>
              <a:t>services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B1C05C-CAF6-4DF1-9D5F-30B67950CC87}"/>
              </a:ext>
            </a:extLst>
          </p:cNvPr>
          <p:cNvSpPr txBox="1"/>
          <p:nvPr/>
        </p:nvSpPr>
        <p:spPr>
          <a:xfrm>
            <a:off x="7786134" y="3947988"/>
            <a:ext cx="1859719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400" dirty="0"/>
              <a:t>Planning and</a:t>
            </a:r>
          </a:p>
          <a:p>
            <a:pPr>
              <a:lnSpc>
                <a:spcPts val="1500"/>
              </a:lnSpc>
            </a:pPr>
            <a:r>
              <a:rPr lang="en-CA" sz="1400" dirty="0"/>
              <a:t>Communications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14EBE7-A19C-4F48-867B-56174F872242}"/>
              </a:ext>
            </a:extLst>
          </p:cNvPr>
          <p:cNvSpPr txBox="1"/>
          <p:nvPr/>
        </p:nvSpPr>
        <p:spPr>
          <a:xfrm>
            <a:off x="6706161" y="4453554"/>
            <a:ext cx="141311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CA" sz="1400" dirty="0"/>
              <a:t>Accommodation</a:t>
            </a:r>
          </a:p>
          <a:p>
            <a:pPr algn="ctr">
              <a:lnSpc>
                <a:spcPts val="1500"/>
              </a:lnSpc>
            </a:pPr>
            <a:r>
              <a:rPr lang="en-CA" sz="1400" dirty="0"/>
              <a:t>and Security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77C69A-93E3-4E4D-99A4-3CFE6259A79D}"/>
              </a:ext>
            </a:extLst>
          </p:cNvPr>
          <p:cNvSpPr txBox="1"/>
          <p:nvPr/>
        </p:nvSpPr>
        <p:spPr>
          <a:xfrm>
            <a:off x="5458687" y="4678907"/>
            <a:ext cx="1413116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400" dirty="0"/>
              <a:t>Information</a:t>
            </a:r>
          </a:p>
          <a:p>
            <a:pPr>
              <a:lnSpc>
                <a:spcPts val="1500"/>
              </a:lnSpc>
            </a:pPr>
            <a:r>
              <a:rPr lang="en-CA" sz="1400" dirty="0"/>
              <a:t>management</a:t>
            </a:r>
          </a:p>
          <a:p>
            <a:pPr>
              <a:lnSpc>
                <a:spcPts val="1500"/>
              </a:lnSpc>
            </a:pPr>
            <a:r>
              <a:rPr lang="en-CA" sz="1400" dirty="0"/>
              <a:t>and technology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A0FE13-229C-4F54-8AA0-7B5FF4261840}"/>
              </a:ext>
            </a:extLst>
          </p:cNvPr>
          <p:cNvSpPr txBox="1"/>
          <p:nvPr/>
        </p:nvSpPr>
        <p:spPr>
          <a:xfrm>
            <a:off x="4363678" y="4572776"/>
            <a:ext cx="106095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400" dirty="0"/>
              <a:t>Financial services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452DD5-227F-40FA-825C-923D76DF426F}"/>
              </a:ext>
            </a:extLst>
          </p:cNvPr>
          <p:cNvSpPr txBox="1"/>
          <p:nvPr/>
        </p:nvSpPr>
        <p:spPr>
          <a:xfrm>
            <a:off x="3491723" y="3995429"/>
            <a:ext cx="106095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400" dirty="0"/>
              <a:t>Human resources</a:t>
            </a:r>
            <a:endParaRPr lang="en-US" sz="1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9BBCE0-FF94-437E-B73F-2558131573C7}"/>
              </a:ext>
            </a:extLst>
          </p:cNvPr>
          <p:cNvCxnSpPr/>
          <p:nvPr/>
        </p:nvCxnSpPr>
        <p:spPr>
          <a:xfrm>
            <a:off x="3329225" y="1816940"/>
            <a:ext cx="0" cy="3772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6B598695-A20B-4097-8500-75E00DBF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5" y="3618149"/>
            <a:ext cx="406161" cy="559350"/>
          </a:xfrm>
          <a:prstGeom prst="rect">
            <a:avLst/>
          </a:prstGeom>
        </p:spPr>
      </p:pic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E45D31-56BE-4ADF-A6EC-8E2A82DFE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14" y="3324366"/>
            <a:ext cx="579077" cy="504120"/>
          </a:xfrm>
          <a:prstGeom prst="rect">
            <a:avLst/>
          </a:prstGeom>
        </p:spPr>
      </p:pic>
      <p:pic>
        <p:nvPicPr>
          <p:cNvPr id="19" name="Picture 18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0503B40-1E37-4813-8815-6FC2EE88F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52" y="3911145"/>
            <a:ext cx="541638" cy="576676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095065AC-C3B7-4514-871F-353724425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83" y="3114184"/>
            <a:ext cx="651780" cy="581361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408F0E-503C-413A-88D3-533BFBA88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4" y="3385422"/>
            <a:ext cx="616535" cy="597613"/>
          </a:xfrm>
          <a:prstGeom prst="rect">
            <a:avLst/>
          </a:prstGeom>
        </p:spPr>
      </p:pic>
      <p:pic>
        <p:nvPicPr>
          <p:cNvPr id="43" name="Picture 42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048E3B7-41D8-4874-A523-76BEC5610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8" y="3883449"/>
            <a:ext cx="629674" cy="576649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CD072-030B-4143-A100-2BD9F0BAE7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93" y="3324366"/>
            <a:ext cx="733624" cy="579375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0B67F9EC-CC29-46A2-971F-E6BEADF9B4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76" y="3707861"/>
            <a:ext cx="832793" cy="6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E199-35B3-6249-8D18-AC9E81D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ATSSC’s eight secretariats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1F33AED-7987-4192-9592-954898DA1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66763"/>
              </p:ext>
            </p:extLst>
          </p:nvPr>
        </p:nvGraphicFramePr>
        <p:xfrm>
          <a:off x="569913" y="1521907"/>
          <a:ext cx="8031162" cy="45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1162">
                  <a:extLst>
                    <a:ext uri="{9D8B030D-6E8A-4147-A177-3AD203B41FA5}">
                      <a16:colId xmlns:a16="http://schemas.microsoft.com/office/drawing/2014/main" val="3678655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8 SECRETARIATS serving 12 TRIBUNALS: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01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 Industrial Relations Board (CIRB) Secretariat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4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Security Tribunal (SST) Secretariat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2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Canadian International Trade Tribunal (CITT) Secretariat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Competition Tribunal (CT) Secretariat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81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Servants Disclosure Protection Tribunal (PSDPT) Secretariat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3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Canadian Human Rights Tribunal (CHRT) Secretariat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1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Public Sector Labour Relations and Employment Board (FPSLREB) Secretariat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6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Integrated Secretariat – </a:t>
                      </a:r>
                      <a:r>
                        <a:rPr lang="en-CA" sz="1600" dirty="0"/>
                        <a:t>serving the following tribunals: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 Agricultural Review Tribunal (CART)</a:t>
                      </a:r>
                      <a:endParaRPr lang="en-US" sz="16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Canadian Cultural Property Export Review Board (CCPERB)</a:t>
                      </a:r>
                      <a:endParaRPr lang="en-US" sz="16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Protection Tribunal of Canada (EPTC)</a:t>
                      </a:r>
                      <a:endParaRPr lang="en-US" sz="16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Claims Tribunal (SCT)</a:t>
                      </a:r>
                      <a:endParaRPr lang="en-US" sz="16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Appeal Tribunal of Canada (TATC)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6249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06BB-2AB1-3349-9FD9-FFB8E034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364B-0D4C-D54F-BDF9-F4B14DCC973F}" type="slidenum">
              <a:rPr lang="en-CA" smtClean="0"/>
              <a:pPr/>
              <a:t>4</a:t>
            </a:fld>
            <a:endParaRPr lang="en-C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E93479-F046-DC47-B80F-70DD2D7CAE67}"/>
              </a:ext>
            </a:extLst>
          </p:cNvPr>
          <p:cNvCxnSpPr>
            <a:cxnSpLocks/>
          </p:cNvCxnSpPr>
          <p:nvPr/>
        </p:nvCxnSpPr>
        <p:spPr>
          <a:xfrm>
            <a:off x="676283" y="1380068"/>
            <a:ext cx="7924793" cy="0"/>
          </a:xfrm>
          <a:prstGeom prst="line">
            <a:avLst/>
          </a:prstGeom>
          <a:ln w="38100">
            <a:solidFill>
              <a:srgbClr val="6DC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E199-35B3-6249-8D18-AC9E81D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ATSSC and Tribunal heads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2466FB-2FA6-42CC-8875-DBF7BCBD0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034517"/>
              </p:ext>
            </p:extLst>
          </p:nvPr>
        </p:nvGraphicFramePr>
        <p:xfrm>
          <a:off x="569913" y="1806575"/>
          <a:ext cx="8031162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232">
                  <a:extLst>
                    <a:ext uri="{9D8B030D-6E8A-4147-A177-3AD203B41FA5}">
                      <a16:colId xmlns:a16="http://schemas.microsoft.com/office/drawing/2014/main" val="3991296680"/>
                    </a:ext>
                  </a:extLst>
                </a:gridCol>
                <a:gridCol w="3881930">
                  <a:extLst>
                    <a:ext uri="{9D8B030D-6E8A-4147-A177-3AD203B41FA5}">
                      <a16:colId xmlns:a16="http://schemas.microsoft.com/office/drawing/2014/main" val="62294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ATSSC’s Chief 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Tribunal Chairperson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9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 tribunals to exercise its powers and perform its duties and functions in accordance with the rules that apply to its 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chairperson of an administrative tribunal has supervision over and direction of the work of the tribunal.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96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06BB-2AB1-3349-9FD9-FFB8E034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364B-0D4C-D54F-BDF9-F4B14DCC973F}" type="slidenum">
              <a:rPr lang="en-CA" smtClean="0"/>
              <a:pPr/>
              <a:t>5</a:t>
            </a:fld>
            <a:endParaRPr lang="en-C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E93479-F046-DC47-B80F-70DD2D7CAE67}"/>
              </a:ext>
            </a:extLst>
          </p:cNvPr>
          <p:cNvCxnSpPr>
            <a:cxnSpLocks/>
          </p:cNvCxnSpPr>
          <p:nvPr/>
        </p:nvCxnSpPr>
        <p:spPr>
          <a:xfrm>
            <a:off x="676283" y="1380068"/>
            <a:ext cx="7924793" cy="0"/>
          </a:xfrm>
          <a:prstGeom prst="line">
            <a:avLst/>
          </a:prstGeom>
          <a:ln w="38100">
            <a:solidFill>
              <a:srgbClr val="6DC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ald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E79F20E5-7BDA-4E47-A81A-7FAE00DF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4" y="2258573"/>
            <a:ext cx="1483893" cy="1292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32AB1-0359-49CF-AA1F-859D1ECCFA16}"/>
              </a:ext>
            </a:extLst>
          </p:cNvPr>
          <p:cNvSpPr txBox="1"/>
          <p:nvPr/>
        </p:nvSpPr>
        <p:spPr>
          <a:xfrm>
            <a:off x="2165128" y="2276825"/>
            <a:ext cx="249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Chief Administrator, is responsible for the provision of the support services and the facilities that are needed by each </a:t>
            </a:r>
            <a:r>
              <a:rPr lang="en-US" dirty="0">
                <a:solidFill>
                  <a:schemeClr val="dk1"/>
                </a:solidFill>
              </a:rPr>
              <a:t>of the </a:t>
            </a:r>
            <a:r>
              <a: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127E8-A214-4C99-81AE-86D8B5560BF6}"/>
              </a:ext>
            </a:extLst>
          </p:cNvPr>
          <p:cNvSpPr txBox="1"/>
          <p:nvPr/>
        </p:nvSpPr>
        <p:spPr>
          <a:xfrm>
            <a:off x="622213" y="3520971"/>
            <a:ext cx="1618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Orlando Da Silva</a:t>
            </a:r>
            <a:r>
              <a:rPr lang="en-CA" sz="1200" dirty="0"/>
              <a:t>, LSM</a:t>
            </a:r>
          </a:p>
          <a:p>
            <a:r>
              <a:rPr lang="en-CA" sz="1200" dirty="0"/>
              <a:t>Chief Administrator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6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E199-35B3-6249-8D18-AC9E81D3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40" y="360081"/>
            <a:ext cx="8574343" cy="1325563"/>
          </a:xfrm>
        </p:spPr>
        <p:txBody>
          <a:bodyPr>
            <a:normAutofit/>
          </a:bodyPr>
          <a:lstStyle/>
          <a:p>
            <a:r>
              <a:rPr lang="en-CA" sz="3400" dirty="0"/>
              <a:t>ATSSC employees vs. tribunal members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2466FB-2FA6-42CC-8875-DBF7BCBD0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091154"/>
              </p:ext>
            </p:extLst>
          </p:nvPr>
        </p:nvGraphicFramePr>
        <p:xfrm>
          <a:off x="569913" y="1806575"/>
          <a:ext cx="803116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581">
                  <a:extLst>
                    <a:ext uri="{9D8B030D-6E8A-4147-A177-3AD203B41FA5}">
                      <a16:colId xmlns:a16="http://schemas.microsoft.com/office/drawing/2014/main" val="3991296680"/>
                    </a:ext>
                  </a:extLst>
                </a:gridCol>
                <a:gridCol w="4015581">
                  <a:extLst>
                    <a:ext uri="{9D8B030D-6E8A-4147-A177-3AD203B41FA5}">
                      <a16:colId xmlns:a16="http://schemas.microsoft.com/office/drawing/2014/main" val="622944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ATSSC employees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Tribunal members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9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ATSSC employees are federal public servants working in one of the secretariats or in Internal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Tribunal members are not public servants, but rather individuals who have been appointed by the Governor in Council (GIC) for a term of up to 5-years, with the possibility of re-appointment.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Tribunal members (GICs) are the decision-makers for the tribunal.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964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06BB-2AB1-3349-9FD9-FFB8E034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364B-0D4C-D54F-BDF9-F4B14DCC973F}" type="slidenum">
              <a:rPr lang="en-CA" smtClean="0"/>
              <a:pPr/>
              <a:t>6</a:t>
            </a:fld>
            <a:endParaRPr lang="en-C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E93479-F046-DC47-B80F-70DD2D7CAE67}"/>
              </a:ext>
            </a:extLst>
          </p:cNvPr>
          <p:cNvCxnSpPr>
            <a:cxnSpLocks/>
          </p:cNvCxnSpPr>
          <p:nvPr/>
        </p:nvCxnSpPr>
        <p:spPr>
          <a:xfrm>
            <a:off x="676283" y="1380068"/>
            <a:ext cx="7924793" cy="0"/>
          </a:xfrm>
          <a:prstGeom prst="line">
            <a:avLst/>
          </a:prstGeom>
          <a:ln w="38100">
            <a:solidFill>
              <a:srgbClr val="6DC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C26F-C3D2-44CC-AF58-7D704082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62D88-5E00-4FD4-83CF-BF571B88B5B8}"/>
              </a:ext>
            </a:extLst>
          </p:cNvPr>
          <p:cNvCxnSpPr>
            <a:cxnSpLocks/>
          </p:cNvCxnSpPr>
          <p:nvPr/>
        </p:nvCxnSpPr>
        <p:spPr>
          <a:xfrm>
            <a:off x="1287707" y="5221266"/>
            <a:ext cx="65761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B851AE8-A40E-41B5-A68B-FFB62A8A0FD3}"/>
              </a:ext>
            </a:extLst>
          </p:cNvPr>
          <p:cNvSpPr txBox="1"/>
          <p:nvPr/>
        </p:nvSpPr>
        <p:spPr>
          <a:xfrm>
            <a:off x="0" y="1187145"/>
            <a:ext cx="9191564" cy="523220"/>
          </a:xfrm>
          <a:prstGeom prst="rect">
            <a:avLst/>
          </a:prstGeom>
          <a:solidFill>
            <a:srgbClr val="B7FFE7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CA" sz="2800" b="1" dirty="0">
                <a:solidFill>
                  <a:prstClr val="black"/>
                </a:solidFill>
                <a:latin typeface="Calibri" panose="020F0502020204030204"/>
              </a:rPr>
              <a:t>ATSSC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F48FF3-5DA2-4A36-8DF3-384268A9288A}"/>
              </a:ext>
            </a:extLst>
          </p:cNvPr>
          <p:cNvSpPr txBox="1"/>
          <p:nvPr/>
        </p:nvSpPr>
        <p:spPr>
          <a:xfrm>
            <a:off x="-1" y="3242893"/>
            <a:ext cx="914399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CA" sz="2800" b="1" dirty="0">
                <a:solidFill>
                  <a:prstClr val="black"/>
                </a:solidFill>
                <a:latin typeface="Calibri" panose="020F0502020204030204"/>
              </a:rPr>
              <a:t>Independent tribunals served by the ATSSC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A53713-2ACA-4183-B834-9A84C78669F4}"/>
              </a:ext>
            </a:extLst>
          </p:cNvPr>
          <p:cNvGrpSpPr/>
          <p:nvPr/>
        </p:nvGrpSpPr>
        <p:grpSpPr>
          <a:xfrm>
            <a:off x="1243508" y="3874197"/>
            <a:ext cx="6973379" cy="1177763"/>
            <a:chOff x="102477" y="3468313"/>
            <a:chExt cx="9297832" cy="15703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9173D9-ECE5-4E6E-9BAE-1F793DCFA30F}"/>
                </a:ext>
              </a:extLst>
            </p:cNvPr>
            <p:cNvSpPr/>
            <p:nvPr/>
          </p:nvSpPr>
          <p:spPr>
            <a:xfrm>
              <a:off x="102477" y="3468313"/>
              <a:ext cx="1628731" cy="7293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white"/>
                  </a:solidFill>
                  <a:latin typeface="Calibri" panose="020F0502020204030204"/>
                </a:rPr>
                <a:t>Tribunal</a:t>
              </a: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876155D-AEA6-4B16-B043-4AC84458CB80}"/>
                </a:ext>
              </a:extLst>
            </p:cNvPr>
            <p:cNvSpPr/>
            <p:nvPr/>
          </p:nvSpPr>
          <p:spPr>
            <a:xfrm>
              <a:off x="108858" y="4292983"/>
              <a:ext cx="1627632" cy="729343"/>
            </a:xfrm>
            <a:prstGeom prst="roundRect">
              <a:avLst/>
            </a:prstGeom>
            <a:solidFill>
              <a:schemeClr val="accent5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white"/>
                  </a:solidFill>
                  <a:latin typeface="Calibri" panose="020F0502020204030204"/>
                </a:rPr>
                <a:t>Chairperson</a:t>
              </a:r>
            </a:p>
            <a:p>
              <a:pPr algn="ctr" defTabSz="685800"/>
              <a:r>
                <a:rPr lang="en-CA" sz="900" dirty="0">
                  <a:solidFill>
                    <a:prstClr val="white"/>
                  </a:solidFill>
                  <a:latin typeface="Calibri" panose="020F0502020204030204"/>
                </a:rPr>
                <a:t>(GIC / Member)</a:t>
              </a:r>
              <a:endParaRPr lang="en-US" sz="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2966B9D-0FB6-44D5-A6A0-BAD1F5BB7463}"/>
                </a:ext>
              </a:extLst>
            </p:cNvPr>
            <p:cNvSpPr/>
            <p:nvPr/>
          </p:nvSpPr>
          <p:spPr>
            <a:xfrm>
              <a:off x="2879278" y="3474737"/>
              <a:ext cx="97536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SST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3574999-E59B-464D-A107-F61B0C3E75F7}"/>
                </a:ext>
              </a:extLst>
            </p:cNvPr>
            <p:cNvSpPr/>
            <p:nvPr/>
          </p:nvSpPr>
          <p:spPr>
            <a:xfrm>
              <a:off x="1818136" y="4303755"/>
              <a:ext cx="975360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Ginette Brazeau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3C9BFF-B8E9-4C85-9841-B979BBE1DCEB}"/>
                </a:ext>
              </a:extLst>
            </p:cNvPr>
            <p:cNvSpPr/>
            <p:nvPr/>
          </p:nvSpPr>
          <p:spPr>
            <a:xfrm>
              <a:off x="7127437" y="4298231"/>
              <a:ext cx="975361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Jennifer Khurana</a:t>
              </a:r>
            </a:p>
            <a:p>
              <a:pPr algn="ctr" defTabSz="685800"/>
              <a:r>
                <a:rPr lang="en-CA" sz="900" dirty="0">
                  <a:solidFill>
                    <a:prstClr val="black"/>
                  </a:solidFill>
                  <a:latin typeface="Calibri" panose="020F0502020204030204"/>
                </a:rPr>
                <a:t>(acting)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6466-D2CD-42A6-87B5-CB9EE34A5FB6}"/>
                </a:ext>
              </a:extLst>
            </p:cNvPr>
            <p:cNvSpPr/>
            <p:nvPr/>
          </p:nvSpPr>
          <p:spPr>
            <a:xfrm>
              <a:off x="3955114" y="4309321"/>
              <a:ext cx="1124169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Frédérique Seppey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25D3133-098A-4E0F-BDF6-A1EB6D8894BA}"/>
                </a:ext>
              </a:extLst>
            </p:cNvPr>
            <p:cNvSpPr/>
            <p:nvPr/>
          </p:nvSpPr>
          <p:spPr>
            <a:xfrm>
              <a:off x="5152673" y="4308739"/>
              <a:ext cx="853439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Denis Gascon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C08D18D-441B-4DC2-9EE7-21AD5EF27C0D}"/>
                </a:ext>
              </a:extLst>
            </p:cNvPr>
            <p:cNvSpPr/>
            <p:nvPr/>
          </p:nvSpPr>
          <p:spPr>
            <a:xfrm>
              <a:off x="6080031" y="4297219"/>
              <a:ext cx="975361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Martine St-Louis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0D21338-F73E-4898-B08F-3287911F7D8F}"/>
                </a:ext>
              </a:extLst>
            </p:cNvPr>
            <p:cNvSpPr/>
            <p:nvPr/>
          </p:nvSpPr>
          <p:spPr>
            <a:xfrm>
              <a:off x="8181108" y="4296552"/>
              <a:ext cx="1219201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Edith Bramwell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5AB57AA-DDF3-4B94-8229-AAC8DBAB3DBA}"/>
                </a:ext>
              </a:extLst>
            </p:cNvPr>
            <p:cNvSpPr/>
            <p:nvPr/>
          </p:nvSpPr>
          <p:spPr>
            <a:xfrm>
              <a:off x="2882766" y="4298811"/>
              <a:ext cx="975361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Paul Aterman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45F43BF-B4FF-438C-A413-34ED718A3DAA}"/>
                </a:ext>
              </a:extLst>
            </p:cNvPr>
            <p:cNvSpPr/>
            <p:nvPr/>
          </p:nvSpPr>
          <p:spPr>
            <a:xfrm>
              <a:off x="1827524" y="3477606"/>
              <a:ext cx="97536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CIRB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74B68D9-238D-410A-972E-45D5AEC54615}"/>
                </a:ext>
              </a:extLst>
            </p:cNvPr>
            <p:cNvSpPr/>
            <p:nvPr/>
          </p:nvSpPr>
          <p:spPr>
            <a:xfrm>
              <a:off x="3937356" y="3480278"/>
              <a:ext cx="1124711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CITT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D0A14B1-2F36-45B6-9B8E-A5D55A5325A6}"/>
                </a:ext>
              </a:extLst>
            </p:cNvPr>
            <p:cNvSpPr/>
            <p:nvPr/>
          </p:nvSpPr>
          <p:spPr>
            <a:xfrm>
              <a:off x="5147328" y="3474642"/>
              <a:ext cx="85344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88614-20B5-4B08-8707-39D1DEDBFF1B}"/>
                </a:ext>
              </a:extLst>
            </p:cNvPr>
            <p:cNvSpPr/>
            <p:nvPr/>
          </p:nvSpPr>
          <p:spPr>
            <a:xfrm>
              <a:off x="6077281" y="3472812"/>
              <a:ext cx="97536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PSDPT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3C41109-427A-406B-AFE3-C8BF7C1BF2C3}"/>
                </a:ext>
              </a:extLst>
            </p:cNvPr>
            <p:cNvSpPr/>
            <p:nvPr/>
          </p:nvSpPr>
          <p:spPr>
            <a:xfrm>
              <a:off x="7127435" y="3469229"/>
              <a:ext cx="97536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CHRT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06124F3-9620-4B0E-9582-AE585E7E6A21}"/>
                </a:ext>
              </a:extLst>
            </p:cNvPr>
            <p:cNvSpPr/>
            <p:nvPr/>
          </p:nvSpPr>
          <p:spPr>
            <a:xfrm>
              <a:off x="8181108" y="3478822"/>
              <a:ext cx="1219199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FPSLREB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35155FB-FE9D-416A-9F75-7C9FC132EA8C}"/>
              </a:ext>
            </a:extLst>
          </p:cNvPr>
          <p:cNvGrpSpPr/>
          <p:nvPr/>
        </p:nvGrpSpPr>
        <p:grpSpPr>
          <a:xfrm>
            <a:off x="1254622" y="5358152"/>
            <a:ext cx="5516173" cy="1182187"/>
            <a:chOff x="117291" y="5246337"/>
            <a:chExt cx="7354893" cy="157624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4D1E01F-44D1-441F-BA27-EF7F6239F8DF}"/>
                </a:ext>
              </a:extLst>
            </p:cNvPr>
            <p:cNvSpPr/>
            <p:nvPr/>
          </p:nvSpPr>
          <p:spPr>
            <a:xfrm>
              <a:off x="1839116" y="6087007"/>
              <a:ext cx="975360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Luc </a:t>
              </a:r>
              <a:r>
                <a:rPr lang="en-CA" sz="1050" b="1" dirty="0" err="1">
                  <a:solidFill>
                    <a:prstClr val="black"/>
                  </a:solidFill>
                  <a:latin typeface="Calibri" panose="020F0502020204030204"/>
                </a:rPr>
                <a:t>Bélanger</a:t>
              </a:r>
              <a:endParaRPr lang="en-CA" sz="10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DE02011-F56A-4D51-AD56-9D78834312EE}"/>
                </a:ext>
              </a:extLst>
            </p:cNvPr>
            <p:cNvSpPr/>
            <p:nvPr/>
          </p:nvSpPr>
          <p:spPr>
            <a:xfrm>
              <a:off x="2900135" y="6093243"/>
              <a:ext cx="1097280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Sharilyn Ingram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25904D0-9A30-4C84-AF00-7D917A140660}"/>
                </a:ext>
              </a:extLst>
            </p:cNvPr>
            <p:cNvSpPr/>
            <p:nvPr/>
          </p:nvSpPr>
          <p:spPr>
            <a:xfrm>
              <a:off x="5073726" y="6087863"/>
              <a:ext cx="1219200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Victoria R. Chiappetta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C2017F6-26FD-401E-A077-6E05BA8F12EF}"/>
                </a:ext>
              </a:extLst>
            </p:cNvPr>
            <p:cNvSpPr/>
            <p:nvPr/>
          </p:nvSpPr>
          <p:spPr>
            <a:xfrm>
              <a:off x="6374905" y="6089655"/>
              <a:ext cx="1097279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Patrick Vermette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62D8107-DB3D-4EC0-BE6C-E06FD8CCA2E7}"/>
                </a:ext>
              </a:extLst>
            </p:cNvPr>
            <p:cNvSpPr/>
            <p:nvPr/>
          </p:nvSpPr>
          <p:spPr>
            <a:xfrm>
              <a:off x="4077858" y="6093243"/>
              <a:ext cx="922116" cy="7293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Heather Gibbs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75EF7A-1834-441F-8955-AE4C83AC5F66}"/>
                </a:ext>
              </a:extLst>
            </p:cNvPr>
            <p:cNvSpPr/>
            <p:nvPr/>
          </p:nvSpPr>
          <p:spPr>
            <a:xfrm>
              <a:off x="1825746" y="5246337"/>
              <a:ext cx="97536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CART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C00837B-338F-4FBE-BBE7-A2811DD8DB68}"/>
                </a:ext>
              </a:extLst>
            </p:cNvPr>
            <p:cNvSpPr/>
            <p:nvPr/>
          </p:nvSpPr>
          <p:spPr>
            <a:xfrm>
              <a:off x="2872481" y="5258101"/>
              <a:ext cx="109728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CCPERB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997C62D-B109-47FE-81F7-181E877C3A24}"/>
                </a:ext>
              </a:extLst>
            </p:cNvPr>
            <p:cNvSpPr/>
            <p:nvPr/>
          </p:nvSpPr>
          <p:spPr>
            <a:xfrm>
              <a:off x="4054382" y="5256565"/>
              <a:ext cx="924677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fr-CA" sz="1350" b="1" dirty="0">
                  <a:solidFill>
                    <a:prstClr val="black"/>
                  </a:solidFill>
                  <a:latin typeface="Calibri" panose="020F0502020204030204"/>
                </a:rPr>
                <a:t>EPTC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3863E14-E2C8-4A26-8D4D-47EE732E58B1}"/>
                </a:ext>
              </a:extLst>
            </p:cNvPr>
            <p:cNvSpPr/>
            <p:nvPr/>
          </p:nvSpPr>
          <p:spPr>
            <a:xfrm>
              <a:off x="5059008" y="5256565"/>
              <a:ext cx="1219200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SCT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0BB7ECA-1122-4CD4-BD49-6F45843DC3C3}"/>
                </a:ext>
              </a:extLst>
            </p:cNvPr>
            <p:cNvSpPr/>
            <p:nvPr/>
          </p:nvSpPr>
          <p:spPr>
            <a:xfrm>
              <a:off x="6350324" y="5271164"/>
              <a:ext cx="1097279" cy="7293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TATC</a:t>
              </a: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C71BC6C-DB0D-4C4B-871D-D671F61C737E}"/>
                </a:ext>
              </a:extLst>
            </p:cNvPr>
            <p:cNvSpPr/>
            <p:nvPr/>
          </p:nvSpPr>
          <p:spPr>
            <a:xfrm>
              <a:off x="117291" y="5246337"/>
              <a:ext cx="1628731" cy="72934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white"/>
                  </a:solidFill>
                  <a:latin typeface="Calibri" panose="020F0502020204030204"/>
                </a:rPr>
                <a:t>Tribunal</a:t>
              </a: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85862E0-B9E7-497D-ACB5-1B36058D5B61}"/>
                </a:ext>
              </a:extLst>
            </p:cNvPr>
            <p:cNvSpPr/>
            <p:nvPr/>
          </p:nvSpPr>
          <p:spPr>
            <a:xfrm>
              <a:off x="123672" y="6086728"/>
              <a:ext cx="1627632" cy="729343"/>
            </a:xfrm>
            <a:prstGeom prst="roundRect">
              <a:avLst/>
            </a:prstGeom>
            <a:solidFill>
              <a:schemeClr val="accent5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white"/>
                  </a:solidFill>
                  <a:latin typeface="Calibri" panose="020F0502020204030204"/>
                </a:rPr>
                <a:t>Chairperson</a:t>
              </a:r>
            </a:p>
            <a:p>
              <a:pPr algn="ctr" defTabSz="685800"/>
              <a:r>
                <a:rPr lang="en-CA" sz="900" dirty="0">
                  <a:solidFill>
                    <a:prstClr val="white"/>
                  </a:solidFill>
                  <a:latin typeface="Calibri" panose="020F0502020204030204"/>
                </a:rPr>
                <a:t>(GIC / Member)</a:t>
              </a:r>
              <a:endParaRPr lang="en-US" sz="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F2B92F2-45CF-461A-A535-92DCFA1F9729}"/>
              </a:ext>
            </a:extLst>
          </p:cNvPr>
          <p:cNvGrpSpPr/>
          <p:nvPr/>
        </p:nvGrpSpPr>
        <p:grpSpPr>
          <a:xfrm>
            <a:off x="47564" y="1853257"/>
            <a:ext cx="9027373" cy="1186791"/>
            <a:chOff x="13545" y="1234052"/>
            <a:chExt cx="12036497" cy="15823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472C5D1-0764-4BA1-BED6-0350ECCE303D}"/>
                </a:ext>
              </a:extLst>
            </p:cNvPr>
            <p:cNvSpPr/>
            <p:nvPr/>
          </p:nvSpPr>
          <p:spPr>
            <a:xfrm>
              <a:off x="33659" y="2079281"/>
              <a:ext cx="1491023" cy="729343"/>
            </a:xfrm>
            <a:prstGeom prst="roundRect">
              <a:avLst/>
            </a:prstGeom>
            <a:solidFill>
              <a:srgbClr val="57EB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ts val="1125"/>
                </a:lnSpc>
              </a:pPr>
              <a:r>
                <a:rPr lang="en-CA" sz="1350" b="1" dirty="0">
                  <a:solidFill>
                    <a:prstClr val="white"/>
                  </a:solidFill>
                  <a:latin typeface="Calibri" panose="020F0502020204030204"/>
                </a:rPr>
                <a:t>Executive Director</a:t>
              </a:r>
            </a:p>
            <a:p>
              <a:pPr algn="ctr" defTabSz="685800">
                <a:lnSpc>
                  <a:spcPts val="1125"/>
                </a:lnSpc>
              </a:pPr>
              <a:r>
                <a:rPr lang="en-CA" sz="900" dirty="0">
                  <a:solidFill>
                    <a:prstClr val="white"/>
                  </a:solidFill>
                  <a:latin typeface="Calibri" panose="020F0502020204030204"/>
                </a:rPr>
                <a:t>(ATSSC Employee)</a:t>
              </a:r>
              <a:endParaRPr lang="en-US" sz="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8FAFE7-4C1C-4C49-B20C-2BD681C77739}"/>
                </a:ext>
              </a:extLst>
            </p:cNvPr>
            <p:cNvSpPr/>
            <p:nvPr/>
          </p:nvSpPr>
          <p:spPr>
            <a:xfrm>
              <a:off x="1598291" y="2087097"/>
              <a:ext cx="1622349" cy="729343"/>
            </a:xfrm>
            <a:prstGeom prst="roundRect">
              <a:avLst/>
            </a:prstGeom>
            <a:solidFill>
              <a:srgbClr val="B7FF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Carol McLean</a:t>
              </a:r>
            </a:p>
            <a:p>
              <a:pPr algn="ctr" defTabSz="685800"/>
              <a:r>
                <a:rPr lang="en-CA" sz="600" b="1" dirty="0">
                  <a:solidFill>
                    <a:prstClr val="black"/>
                  </a:solidFill>
                  <a:latin typeface="Calibri" panose="020F0502020204030204"/>
                </a:rPr>
                <a:t>(ED and Senior General Counsel)</a:t>
              </a:r>
              <a:endParaRPr lang="en-US" sz="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58D11E5-BF6E-462D-AD86-E4AD41738C19}"/>
                </a:ext>
              </a:extLst>
            </p:cNvPr>
            <p:cNvSpPr/>
            <p:nvPr/>
          </p:nvSpPr>
          <p:spPr>
            <a:xfrm>
              <a:off x="3284946" y="2077833"/>
              <a:ext cx="1234440" cy="729343"/>
            </a:xfrm>
            <a:prstGeom prst="roundRect">
              <a:avLst/>
            </a:prstGeom>
            <a:solidFill>
              <a:srgbClr val="B7FF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Anab Ahmed</a:t>
              </a: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8C7E350-13E7-4803-92D3-C94ECBD26E25}"/>
                </a:ext>
              </a:extLst>
            </p:cNvPr>
            <p:cNvSpPr/>
            <p:nvPr/>
          </p:nvSpPr>
          <p:spPr>
            <a:xfrm>
              <a:off x="4582204" y="2077833"/>
              <a:ext cx="2548128" cy="729343"/>
            </a:xfrm>
            <a:prstGeom prst="roundRect">
              <a:avLst/>
            </a:prstGeom>
            <a:solidFill>
              <a:srgbClr val="B7FF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Greg Gallo</a:t>
              </a: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7B0514B-891E-4C8D-ACFB-934DA09633E3}"/>
                </a:ext>
              </a:extLst>
            </p:cNvPr>
            <p:cNvSpPr/>
            <p:nvPr/>
          </p:nvSpPr>
          <p:spPr>
            <a:xfrm>
              <a:off x="7195611" y="2075020"/>
              <a:ext cx="993261" cy="729343"/>
            </a:xfrm>
            <a:prstGeom prst="roundRect">
              <a:avLst/>
            </a:prstGeom>
            <a:solidFill>
              <a:srgbClr val="B7FF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Gillian Burnett</a:t>
              </a: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E337F5D-E4BE-451F-80A9-396898014ED5}"/>
                </a:ext>
              </a:extLst>
            </p:cNvPr>
            <p:cNvSpPr/>
            <p:nvPr/>
          </p:nvSpPr>
          <p:spPr>
            <a:xfrm>
              <a:off x="8255293" y="2075019"/>
              <a:ext cx="1219200" cy="729343"/>
            </a:xfrm>
            <a:prstGeom prst="roundRect">
              <a:avLst/>
            </a:prstGeom>
            <a:solidFill>
              <a:srgbClr val="B7FF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>
                  <a:solidFill>
                    <a:prstClr val="black"/>
                  </a:solidFill>
                  <a:latin typeface="Calibri" panose="020F0502020204030204"/>
                </a:rPr>
                <a:t>Fabien Lengell</a:t>
              </a:r>
              <a:r>
                <a:rPr lang="fr-CA" sz="1050" b="1" dirty="0">
                  <a:solidFill>
                    <a:prstClr val="black"/>
                  </a:solidFill>
                  <a:latin typeface="Calibri" panose="020F0502020204030204"/>
                </a:rPr>
                <a:t>é</a:t>
              </a: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7E3EF6-B672-4DA6-BD8D-BE19F310E103}"/>
                </a:ext>
              </a:extLst>
            </p:cNvPr>
            <p:cNvSpPr/>
            <p:nvPr/>
          </p:nvSpPr>
          <p:spPr>
            <a:xfrm>
              <a:off x="9543702" y="2075019"/>
              <a:ext cx="2505456" cy="729343"/>
            </a:xfrm>
            <a:prstGeom prst="roundRect">
              <a:avLst/>
            </a:prstGeom>
            <a:solidFill>
              <a:srgbClr val="B7FFE7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050" b="1" dirty="0">
                  <a:solidFill>
                    <a:prstClr val="black"/>
                  </a:solidFill>
                  <a:latin typeface="Calibri" panose="020F0502020204030204"/>
                </a:rPr>
                <a:t>Lucie Morneault</a:t>
              </a: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F141D81-249B-4DA0-BD57-CB4D3C2F8DA8}"/>
                </a:ext>
              </a:extLst>
            </p:cNvPr>
            <p:cNvSpPr/>
            <p:nvPr/>
          </p:nvSpPr>
          <p:spPr>
            <a:xfrm>
              <a:off x="8259337" y="1245020"/>
              <a:ext cx="1219200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FPSLREB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D227B9B-F9AF-4126-AA35-87693CB0DB57}"/>
                </a:ext>
              </a:extLst>
            </p:cNvPr>
            <p:cNvSpPr/>
            <p:nvPr/>
          </p:nvSpPr>
          <p:spPr>
            <a:xfrm>
              <a:off x="9546328" y="1235960"/>
              <a:ext cx="2503714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Integrated Secretariat</a:t>
              </a:r>
            </a:p>
            <a:p>
              <a:pPr algn="ctr" defTabSz="685800"/>
              <a:r>
                <a:rPr lang="en-CA" sz="900" b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Serves the following tribunals: </a:t>
              </a:r>
              <a:r>
                <a:rPr lang="en-CA" sz="900" b="1" dirty="0">
                  <a:solidFill>
                    <a:prstClr val="black"/>
                  </a:solidFill>
                  <a:latin typeface="Calibri" panose="020F0502020204030204"/>
                </a:rPr>
                <a:t>CART, CCPERB, EPTC, SCT, TATC 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187D29C-B92E-400B-8C5D-FCC299E30F0D}"/>
                </a:ext>
              </a:extLst>
            </p:cNvPr>
            <p:cNvSpPr/>
            <p:nvPr/>
          </p:nvSpPr>
          <p:spPr>
            <a:xfrm>
              <a:off x="13545" y="1249743"/>
              <a:ext cx="1487423" cy="729343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white"/>
                  </a:solidFill>
                  <a:latin typeface="Calibri" panose="020F0502020204030204"/>
                </a:rPr>
                <a:t>Secretariat</a:t>
              </a:r>
            </a:p>
            <a:p>
              <a:pPr algn="ctr" defTabSz="685800"/>
              <a:r>
                <a:rPr lang="en-CA" sz="900" dirty="0">
                  <a:solidFill>
                    <a:prstClr val="white"/>
                  </a:solidFill>
                  <a:latin typeface="Calibri" panose="020F0502020204030204"/>
                </a:rPr>
                <a:t>(Serving the tribunal)</a:t>
              </a:r>
              <a:endParaRPr lang="en-US" sz="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E1A6A96-19B7-46CD-A975-A652E4B05C29}"/>
                </a:ext>
              </a:extLst>
            </p:cNvPr>
            <p:cNvSpPr/>
            <p:nvPr/>
          </p:nvSpPr>
          <p:spPr>
            <a:xfrm>
              <a:off x="1573190" y="1249740"/>
              <a:ext cx="1622351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CIRB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B17E34F-C6CB-4217-95DF-DE4A29A5B97A}"/>
                </a:ext>
              </a:extLst>
            </p:cNvPr>
            <p:cNvSpPr/>
            <p:nvPr/>
          </p:nvSpPr>
          <p:spPr>
            <a:xfrm>
              <a:off x="4569004" y="1249740"/>
              <a:ext cx="853439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CITT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3A60F8D-B7BC-4358-A12E-D96741E3E8DE}"/>
                </a:ext>
              </a:extLst>
            </p:cNvPr>
            <p:cNvSpPr/>
            <p:nvPr/>
          </p:nvSpPr>
          <p:spPr>
            <a:xfrm>
              <a:off x="5484271" y="1249740"/>
              <a:ext cx="609600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CT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26E13C9-3EF4-4C7C-B760-806D73AEE1F5}"/>
                </a:ext>
              </a:extLst>
            </p:cNvPr>
            <p:cNvSpPr/>
            <p:nvPr/>
          </p:nvSpPr>
          <p:spPr>
            <a:xfrm>
              <a:off x="6167913" y="1246904"/>
              <a:ext cx="975361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PSDPT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30387CC-131F-435C-AFEA-B8AEA33D61C4}"/>
                </a:ext>
              </a:extLst>
            </p:cNvPr>
            <p:cNvSpPr/>
            <p:nvPr/>
          </p:nvSpPr>
          <p:spPr>
            <a:xfrm>
              <a:off x="7195461" y="1234052"/>
              <a:ext cx="996595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CHRT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F2C580F-6F4F-4850-A260-9B85B15123B7}"/>
                </a:ext>
              </a:extLst>
            </p:cNvPr>
            <p:cNvSpPr/>
            <p:nvPr/>
          </p:nvSpPr>
          <p:spPr>
            <a:xfrm>
              <a:off x="3274451" y="1244772"/>
              <a:ext cx="1234440" cy="729343"/>
            </a:xfrm>
            <a:prstGeom prst="roundRect">
              <a:avLst/>
            </a:prstGeom>
            <a:solidFill>
              <a:srgbClr val="AFEAF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CA" sz="1350" b="1" dirty="0">
                  <a:solidFill>
                    <a:prstClr val="black"/>
                  </a:solidFill>
                  <a:latin typeface="Calibri" panose="020F0502020204030204"/>
                </a:rPr>
                <a:t>SST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0D98A09-1B65-4BB4-BF1B-1F6844861250}"/>
              </a:ext>
            </a:extLst>
          </p:cNvPr>
          <p:cNvCxnSpPr>
            <a:cxnSpLocks/>
          </p:cNvCxnSpPr>
          <p:nvPr/>
        </p:nvCxnSpPr>
        <p:spPr>
          <a:xfrm>
            <a:off x="151746" y="3146503"/>
            <a:ext cx="87868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DFB4CE-1F34-4CFC-BF12-B524EFD395F0}"/>
              </a:ext>
            </a:extLst>
          </p:cNvPr>
          <p:cNvSpPr/>
          <p:nvPr/>
        </p:nvSpPr>
        <p:spPr>
          <a:xfrm>
            <a:off x="0" y="0"/>
            <a:ext cx="9144000" cy="1138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CA" sz="3200" b="1" dirty="0">
                <a:solidFill>
                  <a:prstClr val="white"/>
                </a:solidFill>
                <a:latin typeface="Calibri" panose="020F0502020204030204"/>
              </a:rPr>
              <a:t>Secretariats vs. Tribunals</a:t>
            </a:r>
          </a:p>
          <a:p>
            <a:pPr algn="ctr" defTabSz="685800"/>
            <a:r>
              <a:rPr lang="en-CA" dirty="0">
                <a:solidFill>
                  <a:prstClr val="white"/>
                </a:solidFill>
                <a:latin typeface="Calibri" panose="020F0502020204030204"/>
              </a:rPr>
              <a:t>Secretariat = ATSSC          Tribunal </a:t>
            </a:r>
            <a:r>
              <a:rPr lang="en-CA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≠ ATSSC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Arrow: Up-Down 123">
            <a:extLst>
              <a:ext uri="{FF2B5EF4-FFF2-40B4-BE49-F238E27FC236}">
                <a16:creationId xmlns:a16="http://schemas.microsoft.com/office/drawing/2014/main" id="{53DFFD17-D19B-46FD-89DA-9F2BB5D29CED}"/>
              </a:ext>
            </a:extLst>
          </p:cNvPr>
          <p:cNvSpPr/>
          <p:nvPr/>
        </p:nvSpPr>
        <p:spPr>
          <a:xfrm>
            <a:off x="1774696" y="2307356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Arrow: Up-Down 124">
            <a:extLst>
              <a:ext uri="{FF2B5EF4-FFF2-40B4-BE49-F238E27FC236}">
                <a16:creationId xmlns:a16="http://schemas.microsoft.com/office/drawing/2014/main" id="{80A7B985-D88B-4297-9A05-0479AA7D5B17}"/>
              </a:ext>
            </a:extLst>
          </p:cNvPr>
          <p:cNvSpPr/>
          <p:nvPr/>
        </p:nvSpPr>
        <p:spPr>
          <a:xfrm>
            <a:off x="2832121" y="4333170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Arrow: Up-Down 125">
            <a:extLst>
              <a:ext uri="{FF2B5EF4-FFF2-40B4-BE49-F238E27FC236}">
                <a16:creationId xmlns:a16="http://schemas.microsoft.com/office/drawing/2014/main" id="{87D5251C-92EF-41CE-A055-C6D2DAFB02FD}"/>
              </a:ext>
            </a:extLst>
          </p:cNvPr>
          <p:cNvSpPr/>
          <p:nvPr/>
        </p:nvSpPr>
        <p:spPr>
          <a:xfrm>
            <a:off x="2889486" y="2315802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Arrow: Up-Down 126">
            <a:extLst>
              <a:ext uri="{FF2B5EF4-FFF2-40B4-BE49-F238E27FC236}">
                <a16:creationId xmlns:a16="http://schemas.microsoft.com/office/drawing/2014/main" id="{CB69D666-3CA6-402B-85FC-F83C381F5093}"/>
              </a:ext>
            </a:extLst>
          </p:cNvPr>
          <p:cNvSpPr/>
          <p:nvPr/>
        </p:nvSpPr>
        <p:spPr>
          <a:xfrm>
            <a:off x="3739678" y="2301797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Arrow: Up-Down 127">
            <a:extLst>
              <a:ext uri="{FF2B5EF4-FFF2-40B4-BE49-F238E27FC236}">
                <a16:creationId xmlns:a16="http://schemas.microsoft.com/office/drawing/2014/main" id="{7BB378AE-AEB5-4AE5-9FA8-D4276603A25E}"/>
              </a:ext>
            </a:extLst>
          </p:cNvPr>
          <p:cNvSpPr/>
          <p:nvPr/>
        </p:nvSpPr>
        <p:spPr>
          <a:xfrm>
            <a:off x="4331647" y="2314629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Arrow: Up-Down 128">
            <a:extLst>
              <a:ext uri="{FF2B5EF4-FFF2-40B4-BE49-F238E27FC236}">
                <a16:creationId xmlns:a16="http://schemas.microsoft.com/office/drawing/2014/main" id="{42ED6E1F-C9AE-4894-922E-F2DE724CCD82}"/>
              </a:ext>
            </a:extLst>
          </p:cNvPr>
          <p:cNvSpPr/>
          <p:nvPr/>
        </p:nvSpPr>
        <p:spPr>
          <a:xfrm>
            <a:off x="4954319" y="2312303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Arrow: Up-Down 129">
            <a:extLst>
              <a:ext uri="{FF2B5EF4-FFF2-40B4-BE49-F238E27FC236}">
                <a16:creationId xmlns:a16="http://schemas.microsoft.com/office/drawing/2014/main" id="{EE3CB8A9-3B76-4286-AB8A-799626B6728B}"/>
              </a:ext>
            </a:extLst>
          </p:cNvPr>
          <p:cNvSpPr/>
          <p:nvPr/>
        </p:nvSpPr>
        <p:spPr>
          <a:xfrm>
            <a:off x="5737006" y="2307356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Arrow: Up-Down 130">
            <a:extLst>
              <a:ext uri="{FF2B5EF4-FFF2-40B4-BE49-F238E27FC236}">
                <a16:creationId xmlns:a16="http://schemas.microsoft.com/office/drawing/2014/main" id="{FABD8AB5-06D5-4927-82F2-6FD46DEC4417}"/>
              </a:ext>
            </a:extLst>
          </p:cNvPr>
          <p:cNvSpPr/>
          <p:nvPr/>
        </p:nvSpPr>
        <p:spPr>
          <a:xfrm>
            <a:off x="6594876" y="2319330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Arrow: Up-Down 131">
            <a:extLst>
              <a:ext uri="{FF2B5EF4-FFF2-40B4-BE49-F238E27FC236}">
                <a16:creationId xmlns:a16="http://schemas.microsoft.com/office/drawing/2014/main" id="{BE86EC6A-8EE4-4A23-B488-D612F25E61D6}"/>
              </a:ext>
            </a:extLst>
          </p:cNvPr>
          <p:cNvSpPr/>
          <p:nvPr/>
        </p:nvSpPr>
        <p:spPr>
          <a:xfrm>
            <a:off x="8031267" y="2322033"/>
            <a:ext cx="145711" cy="265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Arrow: Up-Down 132">
            <a:extLst>
              <a:ext uri="{FF2B5EF4-FFF2-40B4-BE49-F238E27FC236}">
                <a16:creationId xmlns:a16="http://schemas.microsoft.com/office/drawing/2014/main" id="{162B1D4E-14DE-4003-8731-DA97F8B91818}"/>
              </a:ext>
            </a:extLst>
          </p:cNvPr>
          <p:cNvSpPr/>
          <p:nvPr/>
        </p:nvSpPr>
        <p:spPr>
          <a:xfrm>
            <a:off x="3612443" y="4317793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Arrow: Up-Down 133">
            <a:extLst>
              <a:ext uri="{FF2B5EF4-FFF2-40B4-BE49-F238E27FC236}">
                <a16:creationId xmlns:a16="http://schemas.microsoft.com/office/drawing/2014/main" id="{879DBD95-E4B6-4251-9F3A-5D1CBB38AB7A}"/>
              </a:ext>
            </a:extLst>
          </p:cNvPr>
          <p:cNvSpPr/>
          <p:nvPr/>
        </p:nvSpPr>
        <p:spPr>
          <a:xfrm>
            <a:off x="4456946" y="4318963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Arrow: Up-Down 134">
            <a:extLst>
              <a:ext uri="{FF2B5EF4-FFF2-40B4-BE49-F238E27FC236}">
                <a16:creationId xmlns:a16="http://schemas.microsoft.com/office/drawing/2014/main" id="{3087DCDC-AD0E-490F-8A95-5EB1532B9994}"/>
              </a:ext>
            </a:extLst>
          </p:cNvPr>
          <p:cNvSpPr/>
          <p:nvPr/>
        </p:nvSpPr>
        <p:spPr>
          <a:xfrm>
            <a:off x="5265361" y="4318296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Arrow: Up-Down 135">
            <a:extLst>
              <a:ext uri="{FF2B5EF4-FFF2-40B4-BE49-F238E27FC236}">
                <a16:creationId xmlns:a16="http://schemas.microsoft.com/office/drawing/2014/main" id="{6A0F8BE3-1E65-4B4D-9179-DA15909AC232}"/>
              </a:ext>
            </a:extLst>
          </p:cNvPr>
          <p:cNvSpPr/>
          <p:nvPr/>
        </p:nvSpPr>
        <p:spPr>
          <a:xfrm>
            <a:off x="6005404" y="4304291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Arrow: Up-Down 136">
            <a:extLst>
              <a:ext uri="{FF2B5EF4-FFF2-40B4-BE49-F238E27FC236}">
                <a16:creationId xmlns:a16="http://schemas.microsoft.com/office/drawing/2014/main" id="{5F8F1C5E-E92F-494B-8CCE-0D9B26178332}"/>
              </a:ext>
            </a:extLst>
          </p:cNvPr>
          <p:cNvSpPr/>
          <p:nvPr/>
        </p:nvSpPr>
        <p:spPr>
          <a:xfrm>
            <a:off x="6787816" y="4289418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Arrow: Up-Down 137">
            <a:extLst>
              <a:ext uri="{FF2B5EF4-FFF2-40B4-BE49-F238E27FC236}">
                <a16:creationId xmlns:a16="http://schemas.microsoft.com/office/drawing/2014/main" id="{42EB831A-AA9E-40FE-9490-9BEBE08A8C77}"/>
              </a:ext>
            </a:extLst>
          </p:cNvPr>
          <p:cNvSpPr/>
          <p:nvPr/>
        </p:nvSpPr>
        <p:spPr>
          <a:xfrm>
            <a:off x="7657403" y="4325211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Arrow: Up-Down 138">
            <a:extLst>
              <a:ext uri="{FF2B5EF4-FFF2-40B4-BE49-F238E27FC236}">
                <a16:creationId xmlns:a16="http://schemas.microsoft.com/office/drawing/2014/main" id="{56151051-6956-4CB6-8ECF-DA5097D25B84}"/>
              </a:ext>
            </a:extLst>
          </p:cNvPr>
          <p:cNvSpPr/>
          <p:nvPr/>
        </p:nvSpPr>
        <p:spPr>
          <a:xfrm>
            <a:off x="2820390" y="5791221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Arrow: Up-Down 139">
            <a:extLst>
              <a:ext uri="{FF2B5EF4-FFF2-40B4-BE49-F238E27FC236}">
                <a16:creationId xmlns:a16="http://schemas.microsoft.com/office/drawing/2014/main" id="{3AEBB130-997F-4169-8967-7D3A21B207D8}"/>
              </a:ext>
            </a:extLst>
          </p:cNvPr>
          <p:cNvSpPr/>
          <p:nvPr/>
        </p:nvSpPr>
        <p:spPr>
          <a:xfrm>
            <a:off x="3660628" y="5803802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Arrow: Up-Down 140">
            <a:extLst>
              <a:ext uri="{FF2B5EF4-FFF2-40B4-BE49-F238E27FC236}">
                <a16:creationId xmlns:a16="http://schemas.microsoft.com/office/drawing/2014/main" id="{E42F370A-F842-4C51-979A-01888F849AEB}"/>
              </a:ext>
            </a:extLst>
          </p:cNvPr>
          <p:cNvSpPr/>
          <p:nvPr/>
        </p:nvSpPr>
        <p:spPr>
          <a:xfrm>
            <a:off x="4476992" y="5797641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Arrow: Up-Down 141">
            <a:extLst>
              <a:ext uri="{FF2B5EF4-FFF2-40B4-BE49-F238E27FC236}">
                <a16:creationId xmlns:a16="http://schemas.microsoft.com/office/drawing/2014/main" id="{84BBC5D0-3B43-440E-AA96-3CCF1A9B3382}"/>
              </a:ext>
            </a:extLst>
          </p:cNvPr>
          <p:cNvSpPr/>
          <p:nvPr/>
        </p:nvSpPr>
        <p:spPr>
          <a:xfrm>
            <a:off x="5334068" y="5821538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Arrow: Up-Down 142">
            <a:extLst>
              <a:ext uri="{FF2B5EF4-FFF2-40B4-BE49-F238E27FC236}">
                <a16:creationId xmlns:a16="http://schemas.microsoft.com/office/drawing/2014/main" id="{D6EB6C11-9026-4D1C-B577-DC12A31E6416}"/>
              </a:ext>
            </a:extLst>
          </p:cNvPr>
          <p:cNvSpPr/>
          <p:nvPr/>
        </p:nvSpPr>
        <p:spPr>
          <a:xfrm>
            <a:off x="6257078" y="5804823"/>
            <a:ext cx="145711" cy="265110"/>
          </a:xfrm>
          <a:prstGeom prst="up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807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228FAAC-CD9D-9142-83FB-DA372E4996F2}" vid="{E8CE214A-2706-9444-88FA-E90BDEA9CCB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presentation_eng</Template>
  <TotalTime>22848</TotalTime>
  <Words>509</Words>
  <Application>Microsoft Office PowerPoint</Application>
  <PresentationFormat>On-screen Show 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Noto Sans</vt:lpstr>
      <vt:lpstr>Office Theme</vt:lpstr>
      <vt:lpstr>1_Office Theme</vt:lpstr>
      <vt:lpstr>ATSSC Overview</vt:lpstr>
      <vt:lpstr>What is the ATSSC?</vt:lpstr>
      <vt:lpstr>ATSSC support services</vt:lpstr>
      <vt:lpstr>ATSSC’s eight secretariats</vt:lpstr>
      <vt:lpstr>ATSSC and Tribunal heads</vt:lpstr>
      <vt:lpstr>ATSSC employees vs. tribunal members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Stevenson, Stéphanie</dc:creator>
  <cp:lastModifiedBy>Stevenson, Stéphanie</cp:lastModifiedBy>
  <cp:revision>47</cp:revision>
  <cp:lastPrinted>2018-01-31T13:31:05Z</cp:lastPrinted>
  <dcterms:created xsi:type="dcterms:W3CDTF">2022-01-04T19:45:21Z</dcterms:created>
  <dcterms:modified xsi:type="dcterms:W3CDTF">2022-01-31T17:56:59Z</dcterms:modified>
</cp:coreProperties>
</file>