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7010400" cy="9296400"/>
  <p:embeddedFontLst>
    <p:embeddedFont>
      <p:font typeface="Calibri" panose="020F0502020204030204" pitchFamily="34" charset="0"/>
      <p:regular r:id="rId35"/>
      <p:bold r:id="rId36"/>
      <p:italic r:id="rId37"/>
      <p:boldItalic r:id="rId38"/>
    </p:embeddedFont>
    <p:embeddedFont>
      <p:font typeface="Fira Sans Extra Condensed" panose="020B0503050000020004" pitchFamily="34"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Roboto" panose="02000000000000000000" pitchFamily="2" charset="0"/>
      <p:regular r:id="rId51"/>
      <p:bold r:id="rId52"/>
      <p:italic r:id="rId53"/>
      <p:boldItalic r:id="rId54"/>
    </p:embeddedFont>
  </p:embeddedFontLst>
  <p:custDataLst>
    <p:tags r:id="rId5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AD9B60-A7E9-4CF8-8061-221CA078BF16}">
  <a:tblStyle styleId="{66AD9B60-A7E9-4CF8-8061-221CA078BF1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EEA918F-B630-475C-88B1-B6586C0DF4C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75" y="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4c6244ed9_0_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14c6244ed9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d75ffa609b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g1d75ffa609b_0_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1000"/>
              </a:spcBef>
              <a:spcAft>
                <a:spcPts val="0"/>
              </a:spcAft>
              <a:buNone/>
            </a:pPr>
            <a:endParaRPr sz="1400">
              <a:solidFill>
                <a:srgbClr val="1F497D"/>
              </a:solidFill>
            </a:endParaRPr>
          </a:p>
          <a:p>
            <a:pPr marL="457200" lvl="0" indent="0" algn="l" rtl="0">
              <a:spcBef>
                <a:spcPts val="1000"/>
              </a:spcBef>
              <a:spcAft>
                <a:spcPts val="0"/>
              </a:spcAft>
              <a:buClr>
                <a:schemeClr val="dk1"/>
              </a:buClr>
              <a:buSzPts val="1100"/>
              <a:buFont typeface="Arial"/>
              <a:buNone/>
            </a:pPr>
            <a:endParaRPr sz="1400">
              <a:solidFill>
                <a:srgbClr val="1F497D"/>
              </a:solidFill>
            </a:endParaRPr>
          </a:p>
          <a:p>
            <a:pPr marL="0" lvl="0" indent="0" algn="l" rtl="0">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234" name="Google Shape;234;g1d75ffa609b_0_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d75ffa609b_0_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g1d75ffa609b_0_1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1000"/>
              </a:spcBef>
              <a:spcAft>
                <a:spcPts val="0"/>
              </a:spcAft>
              <a:buNone/>
            </a:pPr>
            <a:endParaRPr sz="1400">
              <a:solidFill>
                <a:srgbClr val="1F497D"/>
              </a:solidFill>
            </a:endParaRPr>
          </a:p>
          <a:p>
            <a:pPr marL="457200" lvl="0" indent="0" algn="l" rtl="0">
              <a:spcBef>
                <a:spcPts val="1000"/>
              </a:spcBef>
              <a:spcAft>
                <a:spcPts val="0"/>
              </a:spcAft>
              <a:buClr>
                <a:schemeClr val="dk1"/>
              </a:buClr>
              <a:buSzPts val="1100"/>
              <a:buFont typeface="Arial"/>
              <a:buNone/>
            </a:pPr>
            <a:endParaRPr sz="1400">
              <a:solidFill>
                <a:srgbClr val="1F497D"/>
              </a:solidFill>
            </a:endParaRPr>
          </a:p>
          <a:p>
            <a:pPr marL="0" lvl="0" indent="0" algn="l" rtl="0">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245" name="Google Shape;245;g1d75ffa609b_0_1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d75ffa609b_0_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d75ffa609b_0_32: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1000"/>
              </a:spcBef>
              <a:spcAft>
                <a:spcPts val="0"/>
              </a:spcAft>
              <a:buNone/>
            </a:pPr>
            <a:endParaRPr sz="1400">
              <a:solidFill>
                <a:srgbClr val="1F497D"/>
              </a:solidFill>
            </a:endParaRPr>
          </a:p>
          <a:p>
            <a:pPr marL="457200" lvl="0" indent="0" algn="l" rtl="0">
              <a:spcBef>
                <a:spcPts val="1000"/>
              </a:spcBef>
              <a:spcAft>
                <a:spcPts val="0"/>
              </a:spcAft>
              <a:buClr>
                <a:schemeClr val="dk1"/>
              </a:buClr>
              <a:buSzPts val="1100"/>
              <a:buFont typeface="Arial"/>
              <a:buNone/>
            </a:pPr>
            <a:endParaRPr sz="1400">
              <a:solidFill>
                <a:srgbClr val="1F497D"/>
              </a:solidFill>
            </a:endParaRPr>
          </a:p>
          <a:p>
            <a:pPr marL="0" lvl="0" indent="0" algn="l" rtl="0">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255" name="Google Shape;255;g1d75ffa609b_0_32: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d75ffa609b_0_4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g1d75ffa609b_0_4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1000"/>
              </a:spcBef>
              <a:spcAft>
                <a:spcPts val="0"/>
              </a:spcAft>
              <a:buNone/>
            </a:pPr>
            <a:endParaRPr sz="1400">
              <a:solidFill>
                <a:srgbClr val="1F497D"/>
              </a:solidFill>
            </a:endParaRPr>
          </a:p>
          <a:p>
            <a:pPr marL="457200" lvl="0" indent="0" algn="l" rtl="0">
              <a:spcBef>
                <a:spcPts val="1000"/>
              </a:spcBef>
              <a:spcAft>
                <a:spcPts val="0"/>
              </a:spcAft>
              <a:buClr>
                <a:schemeClr val="dk1"/>
              </a:buClr>
              <a:buSzPts val="1100"/>
              <a:buFont typeface="Arial"/>
              <a:buNone/>
            </a:pPr>
            <a:endParaRPr sz="1400">
              <a:solidFill>
                <a:srgbClr val="1F497D"/>
              </a:solidFill>
            </a:endParaRPr>
          </a:p>
          <a:p>
            <a:pPr marL="0" lvl="0" indent="0" algn="l" rtl="0">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267" name="Google Shape;267;g1d75ffa609b_0_4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3b00fe0744_0_1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g13b00fe0744_0_15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05" name="Google Shape;305;g13b00fe0744_0_15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fe2e54bf20_0_7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fe2e54bf20_0_7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CA"/>
              <a:t>Quotes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98c9ce4902_0_209: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198c9ce4902_0_209: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CA"/>
              <a:t>Quotes</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98c9ce4902_0_15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98c9ce4902_0_15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98c9ce4902_0_4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198c9ce4902_0_4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98c9ce4902_0_5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198c9ce4902_0_5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b00fe0744_0_16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3b00fe0744_0_16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63" name="Google Shape;163;g13b00fe0744_0_16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198c9ce4902_0_24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198c9ce4902_0_24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198c9ce4902_0_127: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g198c9ce4902_0_12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98c9ce4902_0_11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198c9ce4902_0_11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98c9ce4902_0_19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198c9ce4902_0_19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98c9ce4902_0_10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g198c9ce4902_0_10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98c9ce4902_0_13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198c9ce4902_0_13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98c9ce4902_0_16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1" name="Google Shape;441;g198c9ce4902_0_16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cc0a55c799_0_1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1cc0a55c799_0_1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198c9ce4902_0_6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198c9ce4902_0_6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198c9ce4902_0_7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g198c9ce4902_0_7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3b00fe0744_0_15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13b00fe0744_0_155: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72" name="Google Shape;172;g13b00fe0744_0_155: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3</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98c9ce4902_0_8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g198c9ce4902_0_8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13a3bb7c0fd_0_5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13a3bb7c0fd_0_5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505" name="Google Shape;505;g13a3bb7c0fd_0_5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31</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4829a6a61_2_1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44829a6a61_2_13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78" name="Google Shape;178;g144829a6a61_2_13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4</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98c9ce4902_0_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98c9ce4902_0_3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87" name="Google Shape;187;g198c9ce4902_0_3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45fb9ec142_0_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g145fb9ec142_0_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96" name="Google Shape;196;g145fb9ec142_0_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47ef5e20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447ef5e200_0_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02" name="Google Shape;202;g1447ef5e200_0_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d75ffa609b_0_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1d75ffa609b_0_2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14" name="Google Shape;214;g1d75ffa609b_0_2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4923fcf00a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4923fcf00a_0_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spcBef>
                <a:spcPts val="1000"/>
              </a:spcBef>
              <a:spcAft>
                <a:spcPts val="0"/>
              </a:spcAft>
              <a:buNone/>
            </a:pPr>
            <a:endParaRPr sz="1400">
              <a:solidFill>
                <a:srgbClr val="1F497D"/>
              </a:solidFill>
            </a:endParaRPr>
          </a:p>
          <a:p>
            <a:pPr marL="457200" lvl="0" indent="0" algn="l" rtl="0">
              <a:spcBef>
                <a:spcPts val="1000"/>
              </a:spcBef>
              <a:spcAft>
                <a:spcPts val="0"/>
              </a:spcAft>
              <a:buClr>
                <a:schemeClr val="dk1"/>
              </a:buClr>
              <a:buSzPts val="1100"/>
              <a:buFont typeface="Arial"/>
              <a:buNone/>
            </a:pPr>
            <a:endParaRPr sz="1400">
              <a:solidFill>
                <a:srgbClr val="1F497D"/>
              </a:solidFill>
            </a:endParaRPr>
          </a:p>
          <a:p>
            <a:pPr marL="0" lvl="0" indent="0" algn="l" rtl="0">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sz="1400"/>
          </a:p>
        </p:txBody>
      </p:sp>
      <p:sp>
        <p:nvSpPr>
          <p:cNvPr id="224" name="Google Shape;224;g14923fcf00a_0_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700"/>
              <a:buFont typeface="Calibri"/>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_3">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sldNum" idx="12"/>
          </p:nvPr>
        </p:nvSpPr>
        <p:spPr>
          <a:xfrm>
            <a:off x="8758234" y="4870747"/>
            <a:ext cx="3858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71" name="Google Shape;71;p16"/>
          <p:cNvSpPr txBox="1">
            <a:spLocks noGrp="1"/>
          </p:cNvSpPr>
          <p:nvPr>
            <p:ph type="body" idx="1"/>
          </p:nvPr>
        </p:nvSpPr>
        <p:spPr>
          <a:xfrm>
            <a:off x="786210" y="843558"/>
            <a:ext cx="7571700" cy="3969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440"/>
              </a:spcBef>
              <a:spcAft>
                <a:spcPts val="0"/>
              </a:spcAft>
              <a:buClr>
                <a:srgbClr val="004D71"/>
              </a:buClr>
              <a:buSzPts val="2200"/>
              <a:buFont typeface="Arial"/>
              <a:buNone/>
              <a:defRPr sz="2200" b="0" i="0" u="none" strike="noStrike" cap="none">
                <a:solidFill>
                  <a:srgbClr val="004D71"/>
                </a:solidFill>
                <a:latin typeface="Calibri"/>
                <a:ea typeface="Calibri"/>
                <a:cs typeface="Calibri"/>
                <a:sym typeface="Calibri"/>
              </a:defRPr>
            </a:lvl1pPr>
            <a:lvl2pPr marL="914400" marR="0" lvl="1" indent="-355600" algn="l">
              <a:lnSpc>
                <a:spcPct val="100000"/>
              </a:lnSpc>
              <a:spcBef>
                <a:spcPts val="400"/>
              </a:spcBef>
              <a:spcAft>
                <a:spcPts val="0"/>
              </a:spcAft>
              <a:buClr>
                <a:srgbClr val="004D71"/>
              </a:buClr>
              <a:buSzPts val="2000"/>
              <a:buFont typeface="Arial"/>
              <a:buChar char="–"/>
              <a:defRPr sz="2000" b="0" i="0" u="none" strike="noStrike" cap="none">
                <a:solidFill>
                  <a:srgbClr val="004D71"/>
                </a:solidFill>
                <a:latin typeface="Calibri"/>
                <a:ea typeface="Calibri"/>
                <a:cs typeface="Calibri"/>
                <a:sym typeface="Calibri"/>
              </a:defRPr>
            </a:lvl2pPr>
            <a:lvl3pPr marL="1371600" marR="0" lvl="2" indent="-342900" algn="l">
              <a:lnSpc>
                <a:spcPct val="100000"/>
              </a:lnSpc>
              <a:spcBef>
                <a:spcPts val="360"/>
              </a:spcBef>
              <a:spcAft>
                <a:spcPts val="0"/>
              </a:spcAft>
              <a:buClr>
                <a:srgbClr val="004D71"/>
              </a:buClr>
              <a:buSzPts val="1800"/>
              <a:buFont typeface="Arial"/>
              <a:buChar char="•"/>
              <a:defRPr sz="1800" b="0" i="0" u="none" strike="noStrike" cap="none">
                <a:solidFill>
                  <a:srgbClr val="004D71"/>
                </a:solidFill>
                <a:latin typeface="Calibri"/>
                <a:ea typeface="Calibri"/>
                <a:cs typeface="Calibri"/>
                <a:sym typeface="Calibri"/>
              </a:defRPr>
            </a:lvl3pPr>
            <a:lvl4pPr marL="1828800" marR="0" lvl="3" indent="-330200" algn="l">
              <a:lnSpc>
                <a:spcPct val="100000"/>
              </a:lnSpc>
              <a:spcBef>
                <a:spcPts val="320"/>
              </a:spcBef>
              <a:spcAft>
                <a:spcPts val="0"/>
              </a:spcAft>
              <a:buClr>
                <a:srgbClr val="004D71"/>
              </a:buClr>
              <a:buSzPts val="1600"/>
              <a:buFont typeface="Arial"/>
              <a:buChar char="–"/>
              <a:defRPr sz="1600" b="0" i="0" u="none" strike="noStrike" cap="none">
                <a:solidFill>
                  <a:srgbClr val="004D71"/>
                </a:solidFill>
                <a:latin typeface="Calibri"/>
                <a:ea typeface="Calibri"/>
                <a:cs typeface="Calibri"/>
                <a:sym typeface="Calibri"/>
              </a:defRPr>
            </a:lvl4pPr>
            <a:lvl5pPr marL="2286000" marR="0" lvl="4" indent="-317500" algn="l">
              <a:lnSpc>
                <a:spcPct val="100000"/>
              </a:lnSpc>
              <a:spcBef>
                <a:spcPts val="280"/>
              </a:spcBef>
              <a:spcAft>
                <a:spcPts val="0"/>
              </a:spcAft>
              <a:buClr>
                <a:srgbClr val="004D71"/>
              </a:buClr>
              <a:buSzPts val="1400"/>
              <a:buFont typeface="Arial"/>
              <a:buChar char="»"/>
              <a:defRPr sz="1400" b="0" i="0" u="none" strike="noStrike" cap="none">
                <a:solidFill>
                  <a:srgbClr val="004D7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title"/>
          </p:nvPr>
        </p:nvSpPr>
        <p:spPr>
          <a:xfrm>
            <a:off x="759199" y="103547"/>
            <a:ext cx="5433000" cy="6591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accent1"/>
              </a:buClr>
              <a:buSzPts val="2800"/>
              <a:buFont typeface="Arial"/>
              <a:buNone/>
              <a:defRPr sz="2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73"/>
        <p:cNvGrpSpPr/>
        <p:nvPr/>
      </p:nvGrpSpPr>
      <p:grpSpPr>
        <a:xfrm>
          <a:off x="0" y="0"/>
          <a:ext cx="0" cy="0"/>
          <a:chOff x="0" y="0"/>
          <a:chExt cx="0" cy="0"/>
        </a:xfrm>
      </p:grpSpPr>
      <p:sp>
        <p:nvSpPr>
          <p:cNvPr id="74" name="Google Shape;74;p17"/>
          <p:cNvSpPr/>
          <p:nvPr/>
        </p:nvSpPr>
        <p:spPr>
          <a:xfrm>
            <a:off x="0" y="2914650"/>
            <a:ext cx="9144000" cy="2229000"/>
          </a:xfrm>
          <a:prstGeom prst="rect">
            <a:avLst/>
          </a:prstGeom>
          <a:gradFill>
            <a:gsLst>
              <a:gs pos="0">
                <a:srgbClr val="F2F2F2"/>
              </a:gs>
              <a:gs pos="100000">
                <a:srgbClr val="A5A5A5">
                  <a:alpha val="52156"/>
                </a:srgbClr>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 name="Google Shape;75;p17"/>
          <p:cNvSpPr txBox="1">
            <a:spLocks noGrp="1"/>
          </p:cNvSpPr>
          <p:nvPr>
            <p:ph type="ctrTitle"/>
          </p:nvPr>
        </p:nvSpPr>
        <p:spPr>
          <a:xfrm>
            <a:off x="685800" y="2915338"/>
            <a:ext cx="7772400" cy="458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F3F3F"/>
              </a:buClr>
              <a:buSzPts val="3000"/>
              <a:buFont typeface="Calibri"/>
              <a:buNone/>
              <a:defRPr sz="3000">
                <a:solidFill>
                  <a:srgbClr val="3F3F3F"/>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7"/>
          <p:cNvSpPr txBox="1">
            <a:spLocks noGrp="1"/>
          </p:cNvSpPr>
          <p:nvPr>
            <p:ph type="subTitle" idx="1"/>
          </p:nvPr>
        </p:nvSpPr>
        <p:spPr>
          <a:xfrm>
            <a:off x="1371600" y="3299265"/>
            <a:ext cx="6400800" cy="573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00"/>
              </a:spcBef>
              <a:spcAft>
                <a:spcPts val="0"/>
              </a:spcAft>
              <a:buClr>
                <a:srgbClr val="595959"/>
              </a:buClr>
              <a:buSzPts val="1800"/>
              <a:buNone/>
              <a:defRPr sz="1800">
                <a:solidFill>
                  <a:srgbClr val="595959"/>
                </a:solidFill>
                <a:latin typeface="Calibri"/>
                <a:ea typeface="Calibri"/>
                <a:cs typeface="Calibri"/>
                <a:sym typeface="Calibri"/>
              </a:defRPr>
            </a:lvl1pPr>
            <a:lvl2pPr lvl="1" algn="ctr">
              <a:lnSpc>
                <a:spcPct val="100000"/>
              </a:lnSpc>
              <a:spcBef>
                <a:spcPts val="500"/>
              </a:spcBef>
              <a:spcAft>
                <a:spcPts val="0"/>
              </a:spcAft>
              <a:buClr>
                <a:srgbClr val="888888"/>
              </a:buClr>
              <a:buSzPts val="2400"/>
              <a:buNone/>
              <a:defRPr>
                <a:solidFill>
                  <a:srgbClr val="888888"/>
                </a:solidFill>
              </a:defRPr>
            </a:lvl2pPr>
            <a:lvl3pPr lvl="2" algn="ctr">
              <a:lnSpc>
                <a:spcPct val="100000"/>
              </a:lnSpc>
              <a:spcBef>
                <a:spcPts val="40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7" name="Google Shape;77;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0"/>
        <p:cNvGrpSpPr/>
        <p:nvPr/>
      </p:nvGrpSpPr>
      <p:grpSpPr>
        <a:xfrm>
          <a:off x="0" y="0"/>
          <a:ext cx="0" cy="0"/>
          <a:chOff x="0" y="0"/>
          <a:chExt cx="0" cy="0"/>
        </a:xfrm>
      </p:grpSpPr>
      <p:sp>
        <p:nvSpPr>
          <p:cNvPr id="81" name="Google Shape;81;p18"/>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500"/>
              </a:spcBef>
              <a:spcAft>
                <a:spcPts val="0"/>
              </a:spcAft>
              <a:buClr>
                <a:srgbClr val="888888"/>
              </a:buClr>
              <a:buSzPts val="2700"/>
              <a:buNone/>
              <a:defRPr>
                <a:solidFill>
                  <a:srgbClr val="888888"/>
                </a:solidFill>
              </a:defRPr>
            </a:lvl1pPr>
            <a:lvl2pPr lvl="1" algn="ctr">
              <a:lnSpc>
                <a:spcPct val="100000"/>
              </a:lnSpc>
              <a:spcBef>
                <a:spcPts val="500"/>
              </a:spcBef>
              <a:spcAft>
                <a:spcPts val="0"/>
              </a:spcAft>
              <a:buClr>
                <a:srgbClr val="888888"/>
              </a:buClr>
              <a:buSzPts val="2400"/>
              <a:buNone/>
              <a:defRPr>
                <a:solidFill>
                  <a:srgbClr val="888888"/>
                </a:solidFill>
              </a:defRPr>
            </a:lvl2pPr>
            <a:lvl3pPr lvl="2" algn="ctr">
              <a:lnSpc>
                <a:spcPct val="100000"/>
              </a:lnSpc>
              <a:spcBef>
                <a:spcPts val="40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3" name="Google Shape;83;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457200" y="853819"/>
            <a:ext cx="8229600" cy="37407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89" name="Google Shape;89;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400"/>
              </a:spcBef>
              <a:spcAft>
                <a:spcPts val="0"/>
              </a:spcAft>
              <a:buClr>
                <a:srgbClr val="888888"/>
              </a:buClr>
              <a:buSzPts val="1800"/>
              <a:buNone/>
              <a:defRPr sz="1800">
                <a:solidFill>
                  <a:srgbClr val="888888"/>
                </a:solidFill>
              </a:defRPr>
            </a:lvl2pPr>
            <a:lvl3pPr marL="1371600" lvl="2" indent="-228600" algn="l">
              <a:lnSpc>
                <a:spcPct val="100000"/>
              </a:lnSpc>
              <a:spcBef>
                <a:spcPts val="300"/>
              </a:spcBef>
              <a:spcAft>
                <a:spcPts val="0"/>
              </a:spcAft>
              <a:buClr>
                <a:srgbClr val="888888"/>
              </a:buClr>
              <a:buSzPts val="1600"/>
              <a:buNone/>
              <a:defRPr sz="1600">
                <a:solidFill>
                  <a:srgbClr val="888888"/>
                </a:solidFill>
              </a:defRPr>
            </a:lvl3pPr>
            <a:lvl4pPr marL="1828800" lvl="3" indent="-228600" algn="l">
              <a:lnSpc>
                <a:spcPct val="100000"/>
              </a:lnSpc>
              <a:spcBef>
                <a:spcPts val="300"/>
              </a:spcBef>
              <a:spcAft>
                <a:spcPts val="0"/>
              </a:spcAft>
              <a:buClr>
                <a:srgbClr val="888888"/>
              </a:buClr>
              <a:buSzPts val="1400"/>
              <a:buNone/>
              <a:defRPr sz="1400">
                <a:solidFill>
                  <a:srgbClr val="888888"/>
                </a:solidFill>
              </a:defRPr>
            </a:lvl4pPr>
            <a:lvl5pPr marL="2286000" lvl="4" indent="-228600" algn="l">
              <a:lnSpc>
                <a:spcPct val="100000"/>
              </a:lnSpc>
              <a:spcBef>
                <a:spcPts val="300"/>
              </a:spcBef>
              <a:spcAft>
                <a:spcPts val="0"/>
              </a:spcAft>
              <a:buClr>
                <a:srgbClr val="888888"/>
              </a:buClr>
              <a:buSzPts val="1400"/>
              <a:buNone/>
              <a:defRPr sz="1400">
                <a:solidFill>
                  <a:srgbClr val="888888"/>
                </a:solidFill>
              </a:defRPr>
            </a:lvl5pPr>
            <a:lvl6pPr marL="2743200" lvl="5" indent="-228600" algn="l">
              <a:lnSpc>
                <a:spcPct val="100000"/>
              </a:lnSpc>
              <a:spcBef>
                <a:spcPts val="300"/>
              </a:spcBef>
              <a:spcAft>
                <a:spcPts val="0"/>
              </a:spcAft>
              <a:buClr>
                <a:srgbClr val="888888"/>
              </a:buClr>
              <a:buSzPts val="1400"/>
              <a:buNone/>
              <a:defRPr sz="1400">
                <a:solidFill>
                  <a:srgbClr val="888888"/>
                </a:solidFill>
              </a:defRPr>
            </a:lvl6pPr>
            <a:lvl7pPr marL="3200400" lvl="6" indent="-228600" algn="l">
              <a:lnSpc>
                <a:spcPct val="100000"/>
              </a:lnSpc>
              <a:spcBef>
                <a:spcPts val="300"/>
              </a:spcBef>
              <a:spcAft>
                <a:spcPts val="0"/>
              </a:spcAft>
              <a:buClr>
                <a:srgbClr val="888888"/>
              </a:buClr>
              <a:buSzPts val="1400"/>
              <a:buNone/>
              <a:defRPr sz="1400">
                <a:solidFill>
                  <a:srgbClr val="888888"/>
                </a:solidFill>
              </a:defRPr>
            </a:lvl7pPr>
            <a:lvl8pPr marL="3657600" lvl="7" indent="-228600" algn="l">
              <a:lnSpc>
                <a:spcPct val="100000"/>
              </a:lnSpc>
              <a:spcBef>
                <a:spcPts val="300"/>
              </a:spcBef>
              <a:spcAft>
                <a:spcPts val="0"/>
              </a:spcAft>
              <a:buClr>
                <a:srgbClr val="888888"/>
              </a:buClr>
              <a:buSzPts val="1400"/>
              <a:buNone/>
              <a:defRPr sz="1400">
                <a:solidFill>
                  <a:srgbClr val="888888"/>
                </a:solidFill>
              </a:defRPr>
            </a:lvl8pPr>
            <a:lvl9pPr marL="4114800" lvl="8" indent="-228600" algn="l">
              <a:lnSpc>
                <a:spcPct val="100000"/>
              </a:lnSpc>
              <a:spcBef>
                <a:spcPts val="300"/>
              </a:spcBef>
              <a:spcAft>
                <a:spcPts val="0"/>
              </a:spcAft>
              <a:buClr>
                <a:srgbClr val="888888"/>
              </a:buClr>
              <a:buSzPts val="1400"/>
              <a:buNone/>
              <a:defRPr sz="1400">
                <a:solidFill>
                  <a:srgbClr val="888888"/>
                </a:solidFill>
              </a:defRPr>
            </a:lvl9pPr>
          </a:lstStyle>
          <a:p>
            <a:endParaRPr/>
          </a:p>
        </p:txBody>
      </p:sp>
      <p:sp>
        <p:nvSpPr>
          <p:cNvPr id="95" name="Google Shape;95;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5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101" name="Google Shape;101;p21"/>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5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102" name="Google Shape;102;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758234" y="4870747"/>
            <a:ext cx="385800" cy="2739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9" name="Google Shape;19;p3"/>
          <p:cNvSpPr txBox="1">
            <a:spLocks noGrp="1"/>
          </p:cNvSpPr>
          <p:nvPr>
            <p:ph type="body" idx="1"/>
          </p:nvPr>
        </p:nvSpPr>
        <p:spPr>
          <a:xfrm>
            <a:off x="786210" y="843558"/>
            <a:ext cx="7571700" cy="3969900"/>
          </a:xfrm>
          <a:prstGeom prst="rect">
            <a:avLst/>
          </a:prstGeom>
          <a:noFill/>
          <a:ln>
            <a:noFill/>
          </a:ln>
        </p:spPr>
        <p:txBody>
          <a:bodyPr spcFirstLastPara="1" wrap="square" lIns="0" tIns="0" rIns="0" bIns="0" anchor="t" anchorCtr="0">
            <a:normAutofit/>
          </a:bodyPr>
          <a:lstStyle>
            <a:lvl1pPr marL="457200" marR="0" lvl="0" indent="-228600" algn="l">
              <a:lnSpc>
                <a:spcPct val="115000"/>
              </a:lnSpc>
              <a:spcBef>
                <a:spcPts val="440"/>
              </a:spcBef>
              <a:spcAft>
                <a:spcPts val="0"/>
              </a:spcAft>
              <a:buClr>
                <a:srgbClr val="004D71"/>
              </a:buClr>
              <a:buSzPts val="2200"/>
              <a:buFont typeface="Arial"/>
              <a:buNone/>
              <a:defRPr sz="2200" b="0" i="0" u="none" strike="noStrike" cap="none">
                <a:solidFill>
                  <a:srgbClr val="004D71"/>
                </a:solidFill>
                <a:latin typeface="Calibri"/>
                <a:ea typeface="Calibri"/>
                <a:cs typeface="Calibri"/>
                <a:sym typeface="Calibri"/>
              </a:defRPr>
            </a:lvl1pPr>
            <a:lvl2pPr marL="914400" marR="0" lvl="1" indent="-355600" algn="l">
              <a:lnSpc>
                <a:spcPct val="115000"/>
              </a:lnSpc>
              <a:spcBef>
                <a:spcPts val="400"/>
              </a:spcBef>
              <a:spcAft>
                <a:spcPts val="0"/>
              </a:spcAft>
              <a:buClr>
                <a:srgbClr val="004D71"/>
              </a:buClr>
              <a:buSzPts val="2000"/>
              <a:buFont typeface="Arial"/>
              <a:buChar char="–"/>
              <a:defRPr sz="2000" b="0" i="0" u="none" strike="noStrike" cap="none">
                <a:solidFill>
                  <a:srgbClr val="004D71"/>
                </a:solidFill>
                <a:latin typeface="Calibri"/>
                <a:ea typeface="Calibri"/>
                <a:cs typeface="Calibri"/>
                <a:sym typeface="Calibri"/>
              </a:defRPr>
            </a:lvl2pPr>
            <a:lvl3pPr marL="1371600" marR="0" lvl="2" indent="-342900" algn="l">
              <a:lnSpc>
                <a:spcPct val="115000"/>
              </a:lnSpc>
              <a:spcBef>
                <a:spcPts val="360"/>
              </a:spcBef>
              <a:spcAft>
                <a:spcPts val="0"/>
              </a:spcAft>
              <a:buClr>
                <a:srgbClr val="004D71"/>
              </a:buClr>
              <a:buSzPts val="1800"/>
              <a:buFont typeface="Arial"/>
              <a:buChar char="•"/>
              <a:defRPr sz="1800" b="0" i="0" u="none" strike="noStrike" cap="none">
                <a:solidFill>
                  <a:srgbClr val="004D71"/>
                </a:solidFill>
                <a:latin typeface="Calibri"/>
                <a:ea typeface="Calibri"/>
                <a:cs typeface="Calibri"/>
                <a:sym typeface="Calibri"/>
              </a:defRPr>
            </a:lvl3pPr>
            <a:lvl4pPr marL="1828800" marR="0" lvl="3" indent="-330200" algn="l">
              <a:lnSpc>
                <a:spcPct val="115000"/>
              </a:lnSpc>
              <a:spcBef>
                <a:spcPts val="320"/>
              </a:spcBef>
              <a:spcAft>
                <a:spcPts val="0"/>
              </a:spcAft>
              <a:buClr>
                <a:srgbClr val="004D71"/>
              </a:buClr>
              <a:buSzPts val="1600"/>
              <a:buFont typeface="Arial"/>
              <a:buChar char="–"/>
              <a:defRPr sz="1600" b="0" i="0" u="none" strike="noStrike" cap="none">
                <a:solidFill>
                  <a:srgbClr val="004D71"/>
                </a:solidFill>
                <a:latin typeface="Calibri"/>
                <a:ea typeface="Calibri"/>
                <a:cs typeface="Calibri"/>
                <a:sym typeface="Calibri"/>
              </a:defRPr>
            </a:lvl4pPr>
            <a:lvl5pPr marL="2286000" marR="0" lvl="4" indent="-317500" algn="l">
              <a:lnSpc>
                <a:spcPct val="115000"/>
              </a:lnSpc>
              <a:spcBef>
                <a:spcPts val="280"/>
              </a:spcBef>
              <a:spcAft>
                <a:spcPts val="0"/>
              </a:spcAft>
              <a:buClr>
                <a:srgbClr val="004D71"/>
              </a:buClr>
              <a:buSzPts val="1400"/>
              <a:buFont typeface="Arial"/>
              <a:buChar char="»"/>
              <a:defRPr sz="1400" b="0" i="0" u="none" strike="noStrike" cap="none">
                <a:solidFill>
                  <a:srgbClr val="004D71"/>
                </a:solidFill>
                <a:latin typeface="Calibri"/>
                <a:ea typeface="Calibri"/>
                <a:cs typeface="Calibri"/>
                <a:sym typeface="Calibri"/>
              </a:defRPr>
            </a:lvl5pPr>
            <a:lvl6pPr marL="2743200" marR="0" lvl="5"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title"/>
          </p:nvPr>
        </p:nvSpPr>
        <p:spPr>
          <a:xfrm>
            <a:off x="759199" y="103547"/>
            <a:ext cx="5433000" cy="6591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accent1"/>
              </a:buClr>
              <a:buSzPts val="2800"/>
              <a:buFont typeface="Arial"/>
              <a:buNone/>
              <a:defRPr sz="2800">
                <a:solidFill>
                  <a:schemeClr val="accent1"/>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2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5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300"/>
              </a:spcBef>
              <a:spcAft>
                <a:spcPts val="0"/>
              </a:spcAft>
              <a:buClr>
                <a:schemeClr val="dk1"/>
              </a:buClr>
              <a:buSzPts val="1600"/>
              <a:buNone/>
              <a:defRPr sz="1600" b="1"/>
            </a:lvl4pPr>
            <a:lvl5pPr marL="2286000" lvl="4" indent="-228600" algn="l">
              <a:lnSpc>
                <a:spcPct val="100000"/>
              </a:lnSpc>
              <a:spcBef>
                <a:spcPts val="300"/>
              </a:spcBef>
              <a:spcAft>
                <a:spcPts val="0"/>
              </a:spcAft>
              <a:buClr>
                <a:schemeClr val="dk1"/>
              </a:buClr>
              <a:buSzPts val="1600"/>
              <a:buNone/>
              <a:defRPr sz="1600" b="1"/>
            </a:lvl5pPr>
            <a:lvl6pPr marL="2743200" lvl="5" indent="-228600" algn="l">
              <a:lnSpc>
                <a:spcPct val="100000"/>
              </a:lnSpc>
              <a:spcBef>
                <a:spcPts val="300"/>
              </a:spcBef>
              <a:spcAft>
                <a:spcPts val="0"/>
              </a:spcAft>
              <a:buClr>
                <a:schemeClr val="dk1"/>
              </a:buClr>
              <a:buSzPts val="1600"/>
              <a:buNone/>
              <a:defRPr sz="1600" b="1"/>
            </a:lvl6pPr>
            <a:lvl7pPr marL="3200400" lvl="6" indent="-228600" algn="l">
              <a:lnSpc>
                <a:spcPct val="100000"/>
              </a:lnSpc>
              <a:spcBef>
                <a:spcPts val="300"/>
              </a:spcBef>
              <a:spcAft>
                <a:spcPts val="0"/>
              </a:spcAft>
              <a:buClr>
                <a:schemeClr val="dk1"/>
              </a:buClr>
              <a:buSzPts val="1600"/>
              <a:buNone/>
              <a:defRPr sz="1600" b="1"/>
            </a:lvl7pPr>
            <a:lvl8pPr marL="3657600" lvl="7" indent="-228600" algn="l">
              <a:lnSpc>
                <a:spcPct val="100000"/>
              </a:lnSpc>
              <a:spcBef>
                <a:spcPts val="300"/>
              </a:spcBef>
              <a:spcAft>
                <a:spcPts val="0"/>
              </a:spcAft>
              <a:buClr>
                <a:schemeClr val="dk1"/>
              </a:buClr>
              <a:buSzPts val="1600"/>
              <a:buNone/>
              <a:defRPr sz="1600" b="1"/>
            </a:lvl8pPr>
            <a:lvl9pPr marL="4114800" lvl="8" indent="-228600" algn="l">
              <a:lnSpc>
                <a:spcPct val="100000"/>
              </a:lnSpc>
              <a:spcBef>
                <a:spcPts val="300"/>
              </a:spcBef>
              <a:spcAft>
                <a:spcPts val="0"/>
              </a:spcAft>
              <a:buClr>
                <a:schemeClr val="dk1"/>
              </a:buClr>
              <a:buSzPts val="1600"/>
              <a:buNone/>
              <a:defRPr sz="1600" b="1"/>
            </a:lvl9pPr>
          </a:lstStyle>
          <a:p>
            <a:endParaRPr/>
          </a:p>
        </p:txBody>
      </p:sp>
      <p:sp>
        <p:nvSpPr>
          <p:cNvPr id="108" name="Google Shape;108;p2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5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0"/>
              </a:spcAft>
              <a:buClr>
                <a:schemeClr val="dk1"/>
              </a:buClr>
              <a:buSzPts val="1600"/>
              <a:buChar char="•"/>
              <a:defRPr sz="1600"/>
            </a:lvl9pPr>
          </a:lstStyle>
          <a:p>
            <a:endParaRPr/>
          </a:p>
        </p:txBody>
      </p:sp>
      <p:sp>
        <p:nvSpPr>
          <p:cNvPr id="109" name="Google Shape;109;p2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5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300"/>
              </a:spcBef>
              <a:spcAft>
                <a:spcPts val="0"/>
              </a:spcAft>
              <a:buClr>
                <a:schemeClr val="dk1"/>
              </a:buClr>
              <a:buSzPts val="1600"/>
              <a:buNone/>
              <a:defRPr sz="1600" b="1"/>
            </a:lvl4pPr>
            <a:lvl5pPr marL="2286000" lvl="4" indent="-228600" algn="l">
              <a:lnSpc>
                <a:spcPct val="100000"/>
              </a:lnSpc>
              <a:spcBef>
                <a:spcPts val="300"/>
              </a:spcBef>
              <a:spcAft>
                <a:spcPts val="0"/>
              </a:spcAft>
              <a:buClr>
                <a:schemeClr val="dk1"/>
              </a:buClr>
              <a:buSzPts val="1600"/>
              <a:buNone/>
              <a:defRPr sz="1600" b="1"/>
            </a:lvl5pPr>
            <a:lvl6pPr marL="2743200" lvl="5" indent="-228600" algn="l">
              <a:lnSpc>
                <a:spcPct val="100000"/>
              </a:lnSpc>
              <a:spcBef>
                <a:spcPts val="300"/>
              </a:spcBef>
              <a:spcAft>
                <a:spcPts val="0"/>
              </a:spcAft>
              <a:buClr>
                <a:schemeClr val="dk1"/>
              </a:buClr>
              <a:buSzPts val="1600"/>
              <a:buNone/>
              <a:defRPr sz="1600" b="1"/>
            </a:lvl6pPr>
            <a:lvl7pPr marL="3200400" lvl="6" indent="-228600" algn="l">
              <a:lnSpc>
                <a:spcPct val="100000"/>
              </a:lnSpc>
              <a:spcBef>
                <a:spcPts val="300"/>
              </a:spcBef>
              <a:spcAft>
                <a:spcPts val="0"/>
              </a:spcAft>
              <a:buClr>
                <a:schemeClr val="dk1"/>
              </a:buClr>
              <a:buSzPts val="1600"/>
              <a:buNone/>
              <a:defRPr sz="1600" b="1"/>
            </a:lvl7pPr>
            <a:lvl8pPr marL="3657600" lvl="7" indent="-228600" algn="l">
              <a:lnSpc>
                <a:spcPct val="100000"/>
              </a:lnSpc>
              <a:spcBef>
                <a:spcPts val="300"/>
              </a:spcBef>
              <a:spcAft>
                <a:spcPts val="0"/>
              </a:spcAft>
              <a:buClr>
                <a:schemeClr val="dk1"/>
              </a:buClr>
              <a:buSzPts val="1600"/>
              <a:buNone/>
              <a:defRPr sz="1600" b="1"/>
            </a:lvl8pPr>
            <a:lvl9pPr marL="4114800" lvl="8" indent="-228600" algn="l">
              <a:lnSpc>
                <a:spcPct val="100000"/>
              </a:lnSpc>
              <a:spcBef>
                <a:spcPts val="300"/>
              </a:spcBef>
              <a:spcAft>
                <a:spcPts val="0"/>
              </a:spcAft>
              <a:buClr>
                <a:schemeClr val="dk1"/>
              </a:buClr>
              <a:buSzPts val="1600"/>
              <a:buNone/>
              <a:defRPr sz="1600" b="1"/>
            </a:lvl9pPr>
          </a:lstStyle>
          <a:p>
            <a:endParaRPr/>
          </a:p>
        </p:txBody>
      </p:sp>
      <p:sp>
        <p:nvSpPr>
          <p:cNvPr id="110" name="Google Shape;110;p2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5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0"/>
              </a:spcAft>
              <a:buClr>
                <a:schemeClr val="dk1"/>
              </a:buClr>
              <a:buSzPts val="1600"/>
              <a:buChar char="•"/>
              <a:defRPr sz="1600"/>
            </a:lvl9pPr>
          </a:lstStyle>
          <a:p>
            <a:endParaRPr/>
          </a:p>
        </p:txBody>
      </p:sp>
      <p:sp>
        <p:nvSpPr>
          <p:cNvPr id="111" name="Google Shape;111;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rgbClr val="262626"/>
        </a:solidFill>
        <a:effectLst/>
      </p:bgPr>
    </p:bg>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700"/>
              <a:buFont typeface="Calibri"/>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a:off x="3575050" y="204789"/>
            <a:ext cx="51117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00"/>
              </a:spcBef>
              <a:spcAft>
                <a:spcPts val="0"/>
              </a:spcAft>
              <a:buClr>
                <a:schemeClr val="dk1"/>
              </a:buClr>
              <a:buSzPts val="3200"/>
              <a:buChar char="•"/>
              <a:defRPr sz="3200"/>
            </a:lvl1pPr>
            <a:lvl2pPr marL="914400" lvl="1" indent="-406400" algn="l">
              <a:lnSpc>
                <a:spcPct val="100000"/>
              </a:lnSpc>
              <a:spcBef>
                <a:spcPts val="6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6" name="Google Shape;126;p25"/>
          <p:cNvSpPr txBox="1">
            <a:spLocks noGrp="1"/>
          </p:cNvSpPr>
          <p:nvPr>
            <p:ph type="body" idx="2"/>
          </p:nvPr>
        </p:nvSpPr>
        <p:spPr>
          <a:xfrm>
            <a:off x="457201"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00"/>
              </a:spcBef>
              <a:spcAft>
                <a:spcPts val="0"/>
              </a:spcAft>
              <a:buClr>
                <a:schemeClr val="dk1"/>
              </a:buClr>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200"/>
              </a:spcBef>
              <a:spcAft>
                <a:spcPts val="0"/>
              </a:spcAft>
              <a:buClr>
                <a:schemeClr val="dk1"/>
              </a:buClr>
              <a:buSzPts val="900"/>
              <a:buNone/>
              <a:defRPr sz="900"/>
            </a:lvl4pPr>
            <a:lvl5pPr marL="2286000" lvl="4" indent="-228600" algn="l">
              <a:lnSpc>
                <a:spcPct val="100000"/>
              </a:lnSpc>
              <a:spcBef>
                <a:spcPts val="200"/>
              </a:spcBef>
              <a:spcAft>
                <a:spcPts val="0"/>
              </a:spcAft>
              <a:buClr>
                <a:schemeClr val="dk1"/>
              </a:buClr>
              <a:buSzPts val="900"/>
              <a:buNone/>
              <a:defRPr sz="900"/>
            </a:lvl5pPr>
            <a:lvl6pPr marL="2743200" lvl="5" indent="-228600" algn="l">
              <a:lnSpc>
                <a:spcPct val="100000"/>
              </a:lnSpc>
              <a:spcBef>
                <a:spcPts val="200"/>
              </a:spcBef>
              <a:spcAft>
                <a:spcPts val="0"/>
              </a:spcAft>
              <a:buClr>
                <a:schemeClr val="dk1"/>
              </a:buClr>
              <a:buSzPts val="900"/>
              <a:buNone/>
              <a:defRPr sz="900"/>
            </a:lvl6pPr>
            <a:lvl7pPr marL="3200400" lvl="6" indent="-228600" algn="l">
              <a:lnSpc>
                <a:spcPct val="100000"/>
              </a:lnSpc>
              <a:spcBef>
                <a:spcPts val="200"/>
              </a:spcBef>
              <a:spcAft>
                <a:spcPts val="0"/>
              </a:spcAft>
              <a:buClr>
                <a:schemeClr val="dk1"/>
              </a:buClr>
              <a:buSzPts val="900"/>
              <a:buNone/>
              <a:defRPr sz="900"/>
            </a:lvl7pPr>
            <a:lvl8pPr marL="3657600" lvl="7" indent="-228600" algn="l">
              <a:lnSpc>
                <a:spcPct val="100000"/>
              </a:lnSpc>
              <a:spcBef>
                <a:spcPts val="200"/>
              </a:spcBef>
              <a:spcAft>
                <a:spcPts val="0"/>
              </a:spcAft>
              <a:buClr>
                <a:schemeClr val="dk1"/>
              </a:buClr>
              <a:buSzPts val="900"/>
              <a:buNone/>
              <a:defRPr sz="900"/>
            </a:lvl8pPr>
            <a:lvl9pPr marL="4114800" lvl="8" indent="-228600" algn="l">
              <a:lnSpc>
                <a:spcPct val="100000"/>
              </a:lnSpc>
              <a:spcBef>
                <a:spcPts val="200"/>
              </a:spcBef>
              <a:spcAft>
                <a:spcPts val="0"/>
              </a:spcAft>
              <a:buClr>
                <a:schemeClr val="dk1"/>
              </a:buClr>
              <a:buSzPts val="900"/>
              <a:buNone/>
              <a:defRPr sz="900"/>
            </a:lvl9pPr>
          </a:lstStyle>
          <a:p>
            <a:endParaRPr/>
          </a:p>
        </p:txBody>
      </p:sp>
      <p:sp>
        <p:nvSpPr>
          <p:cNvPr id="127" name="Google Shape;127;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26"/>
          <p:cNvSpPr>
            <a:spLocks noGrp="1"/>
          </p:cNvSpPr>
          <p:nvPr>
            <p:ph type="pic" idx="2"/>
          </p:nvPr>
        </p:nvSpPr>
        <p:spPr>
          <a:xfrm>
            <a:off x="1792288" y="459581"/>
            <a:ext cx="5486400" cy="3086100"/>
          </a:xfrm>
          <a:prstGeom prst="rect">
            <a:avLst/>
          </a:prstGeom>
          <a:noFill/>
          <a:ln>
            <a:noFill/>
          </a:ln>
        </p:spPr>
      </p:sp>
      <p:sp>
        <p:nvSpPr>
          <p:cNvPr id="133" name="Google Shape;133;p26"/>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00"/>
              </a:spcBef>
              <a:spcAft>
                <a:spcPts val="0"/>
              </a:spcAft>
              <a:buClr>
                <a:schemeClr val="dk1"/>
              </a:buClr>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200"/>
              </a:spcBef>
              <a:spcAft>
                <a:spcPts val="0"/>
              </a:spcAft>
              <a:buClr>
                <a:schemeClr val="dk1"/>
              </a:buClr>
              <a:buSzPts val="900"/>
              <a:buNone/>
              <a:defRPr sz="900"/>
            </a:lvl4pPr>
            <a:lvl5pPr marL="2286000" lvl="4" indent="-228600" algn="l">
              <a:lnSpc>
                <a:spcPct val="100000"/>
              </a:lnSpc>
              <a:spcBef>
                <a:spcPts val="200"/>
              </a:spcBef>
              <a:spcAft>
                <a:spcPts val="0"/>
              </a:spcAft>
              <a:buClr>
                <a:schemeClr val="dk1"/>
              </a:buClr>
              <a:buSzPts val="900"/>
              <a:buNone/>
              <a:defRPr sz="900"/>
            </a:lvl5pPr>
            <a:lvl6pPr marL="2743200" lvl="5" indent="-228600" algn="l">
              <a:lnSpc>
                <a:spcPct val="100000"/>
              </a:lnSpc>
              <a:spcBef>
                <a:spcPts val="200"/>
              </a:spcBef>
              <a:spcAft>
                <a:spcPts val="0"/>
              </a:spcAft>
              <a:buClr>
                <a:schemeClr val="dk1"/>
              </a:buClr>
              <a:buSzPts val="900"/>
              <a:buNone/>
              <a:defRPr sz="900"/>
            </a:lvl6pPr>
            <a:lvl7pPr marL="3200400" lvl="6" indent="-228600" algn="l">
              <a:lnSpc>
                <a:spcPct val="100000"/>
              </a:lnSpc>
              <a:spcBef>
                <a:spcPts val="200"/>
              </a:spcBef>
              <a:spcAft>
                <a:spcPts val="0"/>
              </a:spcAft>
              <a:buClr>
                <a:schemeClr val="dk1"/>
              </a:buClr>
              <a:buSzPts val="900"/>
              <a:buNone/>
              <a:defRPr sz="900"/>
            </a:lvl7pPr>
            <a:lvl8pPr marL="3657600" lvl="7" indent="-228600" algn="l">
              <a:lnSpc>
                <a:spcPct val="100000"/>
              </a:lnSpc>
              <a:spcBef>
                <a:spcPts val="200"/>
              </a:spcBef>
              <a:spcAft>
                <a:spcPts val="0"/>
              </a:spcAft>
              <a:buClr>
                <a:schemeClr val="dk1"/>
              </a:buClr>
              <a:buSzPts val="900"/>
              <a:buNone/>
              <a:defRPr sz="900"/>
            </a:lvl8pPr>
            <a:lvl9pPr marL="4114800" lvl="8" indent="-228600" algn="l">
              <a:lnSpc>
                <a:spcPct val="100000"/>
              </a:lnSpc>
              <a:spcBef>
                <a:spcPts val="200"/>
              </a:spcBef>
              <a:spcAft>
                <a:spcPts val="0"/>
              </a:spcAft>
              <a:buClr>
                <a:schemeClr val="dk1"/>
              </a:buClr>
              <a:buSzPts val="900"/>
              <a:buNone/>
              <a:defRPr sz="900"/>
            </a:lvl9pPr>
          </a:lstStyle>
          <a:p>
            <a:endParaRPr/>
          </a:p>
        </p:txBody>
      </p:sp>
      <p:sp>
        <p:nvSpPr>
          <p:cNvPr id="134" name="Google Shape;134;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rot="5400000">
            <a:off x="2701650" y="-1390631"/>
            <a:ext cx="3740700" cy="82296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40" name="Google Shape;140;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46" name="Google Shape;146;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8" name="Google Shape;4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
        <p:nvSpPr>
          <p:cNvPr id="2" name="MSIPCMContentMarking" descr="{&quot;HashCode&quot;:-1880398799,&quot;Placement&quot;:&quot;Header&quot;,&quot;Top&quot;:0.0,&quot;Left&quot;:502.4445,&quot;SlideWidth&quot;:720,&quot;SlideHeight&quot;:405}">
            <a:extLst>
              <a:ext uri="{FF2B5EF4-FFF2-40B4-BE49-F238E27FC236}">
                <a16:creationId xmlns:a16="http://schemas.microsoft.com/office/drawing/2014/main" id="{BA5807A7-C94F-7A88-9DED-61A663CA6BAF}"/>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700"/>
              <a:buFont typeface="Calibri"/>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14"/>
          <p:cNvSpPr txBox="1">
            <a:spLocks noGrp="1"/>
          </p:cNvSpPr>
          <p:nvPr>
            <p:ph type="body" idx="1"/>
          </p:nvPr>
        </p:nvSpPr>
        <p:spPr>
          <a:xfrm>
            <a:off x="457200" y="853819"/>
            <a:ext cx="8229600" cy="3740700"/>
          </a:xfrm>
          <a:prstGeom prst="rect">
            <a:avLst/>
          </a:prstGeom>
          <a:noFill/>
          <a:ln>
            <a:noFill/>
          </a:ln>
        </p:spPr>
        <p:txBody>
          <a:bodyPr spcFirstLastPara="1" wrap="square" lIns="91425" tIns="45700" rIns="91425" bIns="45700" anchor="t" anchorCtr="0">
            <a:normAutofit/>
          </a:bodyPr>
          <a:lstStyle>
            <a:lvl1pPr marL="457200" marR="0" lvl="0"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2" name="MSIPCMContentMarking" descr="{&quot;HashCode&quot;:-1880398799,&quot;Placement&quot;:&quot;Header&quot;,&quot;Top&quot;:0.0,&quot;Left&quot;:502.4445,&quot;SlideWidth&quot;:720,&quot;SlideHeight&quot;:405}">
            <a:extLst>
              <a:ext uri="{FF2B5EF4-FFF2-40B4-BE49-F238E27FC236}">
                <a16:creationId xmlns:a16="http://schemas.microsoft.com/office/drawing/2014/main" id="{34F21ED4-861E-881F-2736-902F7B72EBD0}"/>
              </a:ext>
            </a:extLst>
          </p:cNvPr>
          <p:cNvSpPr txBox="1"/>
          <p:nvPr userDrawn="1"/>
        </p:nvSpPr>
        <p:spPr>
          <a:xfrm>
            <a:off x="6381045" y="0"/>
            <a:ext cx="2762954" cy="280749"/>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000000"/>
                </a:solidFill>
                <a:latin typeface="Arial" panose="020B0604020202020204" pitchFamily="34" charset="0"/>
              </a:rPr>
              <a:t>UNCLASSIFIED / NON CLASSIFIÉ</a:t>
            </a: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test.canada.ca/experimental/design-system/performance/about-tss.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test.canada.ca/experimental/design-system/performance/benefits.html"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test.canada.ca/experimental/design-system/performance/updating-task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14.xml"/><Relationship Id="rId5" Type="http://schemas.openxmlformats.org/officeDocument/2006/relationships/slide" Target="slide13.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test.canada.ca/experimental/design-system/performance/survey.html"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s://docs.google.com/spreadsheets/d/1gVNJ-_lqKfs0UbsO6Mi_ctOWF83r13pnDxhq4qOKhoo/edit?usp=shar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p:nvPr/>
        </p:nvSpPr>
        <p:spPr>
          <a:xfrm>
            <a:off x="-43100" y="-12575"/>
            <a:ext cx="9187200" cy="51561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5200"/>
              <a:buNone/>
            </a:pPr>
            <a:r>
              <a:rPr lang="en-CA" sz="3600">
                <a:solidFill>
                  <a:schemeClr val="lt1"/>
                </a:solidFill>
                <a:latin typeface="Lato"/>
                <a:ea typeface="Lato"/>
                <a:cs typeface="Lato"/>
                <a:sym typeface="Lato"/>
              </a:rPr>
              <a:t>Task Success Survey prototype</a:t>
            </a:r>
            <a:endParaRPr sz="3600">
              <a:solidFill>
                <a:schemeClr val="lt1"/>
              </a:solidFill>
              <a:latin typeface="Lato"/>
              <a:ea typeface="Lato"/>
              <a:cs typeface="Lato"/>
              <a:sym typeface="Lato"/>
            </a:endParaRPr>
          </a:p>
        </p:txBody>
      </p:sp>
      <p:sp>
        <p:nvSpPr>
          <p:cNvPr id="155" name="Google Shape;155;p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CA" sz="2400">
                <a:solidFill>
                  <a:schemeClr val="lt1"/>
                </a:solidFill>
                <a:latin typeface="Open Sans"/>
                <a:ea typeface="Open Sans"/>
                <a:cs typeface="Open Sans"/>
                <a:sym typeface="Open Sans"/>
              </a:rPr>
              <a:t>Usability and findability study</a:t>
            </a:r>
            <a:endParaRPr sz="2400">
              <a:solidFill>
                <a:schemeClr val="lt1"/>
              </a:solidFill>
              <a:latin typeface="Open Sans"/>
              <a:ea typeface="Open Sans"/>
              <a:cs typeface="Open Sans"/>
              <a:sym typeface="Open Sans"/>
            </a:endParaRPr>
          </a:p>
        </p:txBody>
      </p:sp>
      <p:sp>
        <p:nvSpPr>
          <p:cNvPr id="156" name="Google Shape;156;p29"/>
          <p:cNvSpPr/>
          <p:nvPr/>
        </p:nvSpPr>
        <p:spPr>
          <a:xfrm>
            <a:off x="416054" y="268685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9"/>
          <p:cNvSpPr txBox="1">
            <a:spLocks noGrp="1"/>
          </p:cNvSpPr>
          <p:nvPr>
            <p:ph type="subTitle" idx="1"/>
          </p:nvPr>
        </p:nvSpPr>
        <p:spPr>
          <a:xfrm>
            <a:off x="311700" y="4071400"/>
            <a:ext cx="8520600" cy="792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35"/>
              <a:buNone/>
            </a:pPr>
            <a:r>
              <a:rPr lang="en-CA" sz="1679">
                <a:solidFill>
                  <a:schemeClr val="lt1"/>
                </a:solidFill>
                <a:latin typeface="Open Sans"/>
                <a:ea typeface="Open Sans"/>
                <a:cs typeface="Open Sans"/>
                <a:sym typeface="Open Sans"/>
              </a:rPr>
              <a:t>For discussion</a:t>
            </a:r>
            <a:endParaRPr sz="1679">
              <a:solidFill>
                <a:schemeClr val="lt1"/>
              </a:solidFill>
              <a:latin typeface="Open Sans"/>
              <a:ea typeface="Open Sans"/>
              <a:cs typeface="Open Sans"/>
              <a:sym typeface="Open Sans"/>
            </a:endParaRPr>
          </a:p>
          <a:p>
            <a:pPr marL="0" lvl="0" indent="0" algn="l" rtl="0">
              <a:lnSpc>
                <a:spcPct val="100000"/>
              </a:lnSpc>
              <a:spcBef>
                <a:spcPts val="0"/>
              </a:spcBef>
              <a:spcAft>
                <a:spcPts val="0"/>
              </a:spcAft>
              <a:buSzPts val="935"/>
              <a:buNone/>
            </a:pPr>
            <a:r>
              <a:rPr lang="en-CA" sz="1679">
                <a:solidFill>
                  <a:schemeClr val="lt1"/>
                </a:solidFill>
                <a:latin typeface="Open Sans"/>
                <a:ea typeface="Open Sans"/>
                <a:cs typeface="Open Sans"/>
                <a:sym typeface="Open Sans"/>
              </a:rPr>
              <a:t>Digital Transformation Office • #CanadaDotCa • December, 2022</a:t>
            </a:r>
            <a:endParaRPr sz="1679">
              <a:solidFill>
                <a:schemeClr val="lt1"/>
              </a:solidFill>
              <a:latin typeface="Open Sans"/>
              <a:ea typeface="Open Sans"/>
              <a:cs typeface="Open Sans"/>
              <a:sym typeface="Open Sans"/>
            </a:endParaRPr>
          </a:p>
        </p:txBody>
      </p:sp>
      <p:pic>
        <p:nvPicPr>
          <p:cNvPr id="158" name="Google Shape;158;p29"/>
          <p:cNvPicPr preferRelativeResize="0"/>
          <p:nvPr/>
        </p:nvPicPr>
        <p:blipFill rotWithShape="1">
          <a:blip r:embed="rId3">
            <a:alphaModFix/>
          </a:blip>
          <a:srcRect/>
          <a:stretch/>
        </p:blipFill>
        <p:spPr>
          <a:xfrm>
            <a:off x="188900" y="189200"/>
            <a:ext cx="2951219" cy="335569"/>
          </a:xfrm>
          <a:prstGeom prst="rect">
            <a:avLst/>
          </a:prstGeom>
          <a:noFill/>
          <a:ln>
            <a:noFill/>
          </a:ln>
        </p:spPr>
      </p:pic>
      <p:pic>
        <p:nvPicPr>
          <p:cNvPr id="159" name="Google Shape;159;p29"/>
          <p:cNvPicPr preferRelativeResize="0"/>
          <p:nvPr/>
        </p:nvPicPr>
        <p:blipFill rotWithShape="1">
          <a:blip r:embed="rId4">
            <a:alphaModFix/>
          </a:blip>
          <a:srcRect/>
          <a:stretch/>
        </p:blipFill>
        <p:spPr>
          <a:xfrm>
            <a:off x="7987242" y="267817"/>
            <a:ext cx="795681" cy="1891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38"/>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38"/>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GC TSS: Survey results viewer</a:t>
            </a:r>
            <a:endParaRPr sz="2960" b="1">
              <a:solidFill>
                <a:schemeClr val="lt1"/>
              </a:solidFill>
              <a:latin typeface="Lato"/>
              <a:ea typeface="Lato"/>
              <a:cs typeface="Lato"/>
              <a:sym typeface="Lato"/>
            </a:endParaRPr>
          </a:p>
        </p:txBody>
      </p:sp>
      <p:sp>
        <p:nvSpPr>
          <p:cNvPr id="238" name="Google Shape;238;p38"/>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8"/>
          <p:cNvSpPr/>
          <p:nvPr/>
        </p:nvSpPr>
        <p:spPr>
          <a:xfrm>
            <a:off x="413500" y="1001975"/>
            <a:ext cx="4229400" cy="39942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800" b="1">
                <a:solidFill>
                  <a:schemeClr val="dk2"/>
                </a:solidFill>
              </a:rPr>
              <a:t>Takeaways: </a:t>
            </a:r>
            <a:endParaRPr sz="1800">
              <a:solidFill>
                <a:schemeClr val="dk2"/>
              </a:solidFill>
            </a:endParaRPr>
          </a:p>
          <a:p>
            <a:pPr marL="457200" lvl="0" indent="-342900" algn="l" rtl="0">
              <a:spcBef>
                <a:spcPts val="0"/>
              </a:spcBef>
              <a:spcAft>
                <a:spcPts val="0"/>
              </a:spcAft>
              <a:buClr>
                <a:schemeClr val="dk2"/>
              </a:buClr>
              <a:buSzPts val="1800"/>
              <a:buChar char="●"/>
            </a:pPr>
            <a:r>
              <a:rPr lang="en-CA" sz="1800">
                <a:solidFill>
                  <a:schemeClr val="dk2"/>
                </a:solidFill>
              </a:rPr>
              <a:t>Added guidance on how to deal with ‘insufficient data’ and data reliability for the quarter</a:t>
            </a:r>
            <a:endParaRPr sz="1800">
              <a:solidFill>
                <a:schemeClr val="dk2"/>
              </a:solidFill>
            </a:endParaRPr>
          </a:p>
          <a:p>
            <a:pPr marL="914400" lvl="1" indent="-342900" algn="l" rtl="0">
              <a:spcBef>
                <a:spcPts val="0"/>
              </a:spcBef>
              <a:spcAft>
                <a:spcPts val="0"/>
              </a:spcAft>
              <a:buClr>
                <a:schemeClr val="dk2"/>
              </a:buClr>
              <a:buSzPts val="1800"/>
              <a:buChar char="○"/>
            </a:pPr>
            <a:r>
              <a:rPr lang="en-CA" sz="1800">
                <a:solidFill>
                  <a:schemeClr val="dk2"/>
                </a:solidFill>
              </a:rPr>
              <a:t>Defining what ‘insufficient data’ means</a:t>
            </a:r>
            <a:endParaRPr sz="1800">
              <a:solidFill>
                <a:schemeClr val="dk2"/>
              </a:solidFill>
            </a:endParaRPr>
          </a:p>
          <a:p>
            <a:pPr marL="914400" lvl="1" indent="-342900" algn="l" rtl="0">
              <a:spcBef>
                <a:spcPts val="0"/>
              </a:spcBef>
              <a:spcAft>
                <a:spcPts val="0"/>
              </a:spcAft>
              <a:buClr>
                <a:schemeClr val="dk2"/>
              </a:buClr>
              <a:buSzPts val="1800"/>
              <a:buChar char="○"/>
            </a:pPr>
            <a:r>
              <a:rPr lang="en-CA" sz="1800">
                <a:solidFill>
                  <a:schemeClr val="dk2"/>
                </a:solidFill>
              </a:rPr>
              <a:t>How to share results with a larger margin of error</a:t>
            </a:r>
            <a:endParaRPr sz="1800">
              <a:solidFill>
                <a:schemeClr val="dk2"/>
              </a:solidFill>
            </a:endParaRPr>
          </a:p>
          <a:p>
            <a:pPr marL="914400" lvl="1" indent="-342900" algn="l" rtl="0">
              <a:spcBef>
                <a:spcPts val="0"/>
              </a:spcBef>
              <a:spcAft>
                <a:spcPts val="0"/>
              </a:spcAft>
              <a:buClr>
                <a:schemeClr val="dk2"/>
              </a:buClr>
              <a:buSzPts val="1800"/>
              <a:buChar char="○"/>
            </a:pPr>
            <a:r>
              <a:rPr lang="en-CA" sz="1800">
                <a:solidFill>
                  <a:schemeClr val="dk2"/>
                </a:solidFill>
              </a:rPr>
              <a:t>Including guidance for what to do next (download larger time frame of data, contact PP for help)</a:t>
            </a:r>
            <a:endParaRPr sz="1800">
              <a:solidFill>
                <a:schemeClr val="dk2"/>
              </a:solidFill>
            </a:endParaRPr>
          </a:p>
          <a:p>
            <a:pPr marL="0" lvl="0" indent="0" algn="l" rtl="0">
              <a:spcBef>
                <a:spcPts val="0"/>
              </a:spcBef>
              <a:spcAft>
                <a:spcPts val="0"/>
              </a:spcAft>
              <a:buNone/>
            </a:pPr>
            <a:endParaRPr sz="1800">
              <a:solidFill>
                <a:schemeClr val="dk2"/>
              </a:solidFill>
            </a:endParaRPr>
          </a:p>
        </p:txBody>
      </p:sp>
      <p:pic>
        <p:nvPicPr>
          <p:cNvPr id="240" name="Google Shape;240;p38"/>
          <p:cNvPicPr preferRelativeResize="0"/>
          <p:nvPr/>
        </p:nvPicPr>
        <p:blipFill>
          <a:blip r:embed="rId3">
            <a:alphaModFix/>
          </a:blip>
          <a:stretch>
            <a:fillRect/>
          </a:stretch>
        </p:blipFill>
        <p:spPr>
          <a:xfrm>
            <a:off x="4736400" y="1046400"/>
            <a:ext cx="4196299" cy="2107264"/>
          </a:xfrm>
          <a:prstGeom prst="rect">
            <a:avLst/>
          </a:prstGeom>
          <a:noFill/>
          <a:ln>
            <a:noFill/>
          </a:ln>
          <a:effectLst>
            <a:outerShdw blurRad="57150" dist="19050" dir="5400000" algn="bl" rotWithShape="0">
              <a:srgbClr val="000000">
                <a:alpha val="50000"/>
              </a:srgbClr>
            </a:outerShdw>
          </a:effectLst>
        </p:spPr>
      </p:pic>
      <p:pic>
        <p:nvPicPr>
          <p:cNvPr id="241" name="Google Shape;241;p38"/>
          <p:cNvPicPr preferRelativeResize="0"/>
          <p:nvPr/>
        </p:nvPicPr>
        <p:blipFill>
          <a:blip r:embed="rId4">
            <a:alphaModFix/>
          </a:blip>
          <a:stretch>
            <a:fillRect/>
          </a:stretch>
        </p:blipFill>
        <p:spPr>
          <a:xfrm>
            <a:off x="5197199" y="3072800"/>
            <a:ext cx="3735499" cy="1707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39"/>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9"/>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GC TSS: Survey results viewer</a:t>
            </a:r>
            <a:endParaRPr sz="2960" b="1">
              <a:solidFill>
                <a:schemeClr val="lt1"/>
              </a:solidFill>
              <a:latin typeface="Lato"/>
              <a:ea typeface="Lato"/>
              <a:cs typeface="Lato"/>
              <a:sym typeface="Lato"/>
            </a:endParaRPr>
          </a:p>
        </p:txBody>
      </p:sp>
      <p:sp>
        <p:nvSpPr>
          <p:cNvPr id="249" name="Google Shape;249;p39"/>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9"/>
          <p:cNvSpPr/>
          <p:nvPr/>
        </p:nvSpPr>
        <p:spPr>
          <a:xfrm>
            <a:off x="413500" y="1001975"/>
            <a:ext cx="4308000" cy="39942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800" b="1">
                <a:solidFill>
                  <a:schemeClr val="dk2"/>
                </a:solidFill>
              </a:rPr>
              <a:t>Takeaways: </a:t>
            </a:r>
            <a:endParaRPr sz="1800">
              <a:solidFill>
                <a:schemeClr val="dk2"/>
              </a:solidFill>
            </a:endParaRPr>
          </a:p>
          <a:p>
            <a:pPr marL="457200" lvl="0" indent="-342900" algn="l" rtl="0">
              <a:spcBef>
                <a:spcPts val="0"/>
              </a:spcBef>
              <a:spcAft>
                <a:spcPts val="0"/>
              </a:spcAft>
              <a:buClr>
                <a:schemeClr val="dk2"/>
              </a:buClr>
              <a:buSzPts val="1800"/>
              <a:buChar char="●"/>
            </a:pPr>
            <a:r>
              <a:rPr lang="en-CA" sz="1800">
                <a:solidFill>
                  <a:schemeClr val="dk2"/>
                </a:solidFill>
              </a:rPr>
              <a:t>Lots of iterations to the pre-analyzed comments section to make comments groups easier to find and understand</a:t>
            </a:r>
            <a:endParaRPr sz="1800">
              <a:solidFill>
                <a:schemeClr val="dk2"/>
              </a:solidFill>
            </a:endParaRPr>
          </a:p>
          <a:p>
            <a:pPr marL="914400" lvl="1" indent="-342900" algn="l" rtl="0">
              <a:spcBef>
                <a:spcPts val="0"/>
              </a:spcBef>
              <a:spcAft>
                <a:spcPts val="0"/>
              </a:spcAft>
              <a:buClr>
                <a:schemeClr val="dk2"/>
              </a:buClr>
              <a:buSzPts val="1800"/>
              <a:buChar char="○"/>
            </a:pPr>
            <a:r>
              <a:rPr lang="en-CA" sz="1800">
                <a:solidFill>
                  <a:schemeClr val="dk2"/>
                </a:solidFill>
              </a:rPr>
              <a:t>Avoiding data science terminology in favour of more plain language </a:t>
            </a:r>
            <a:endParaRPr sz="1800">
              <a:solidFill>
                <a:schemeClr val="dk2"/>
              </a:solidFill>
            </a:endParaRPr>
          </a:p>
          <a:p>
            <a:pPr marL="914400" lvl="1" indent="-342900" algn="l" rtl="0">
              <a:spcBef>
                <a:spcPts val="0"/>
              </a:spcBef>
              <a:spcAft>
                <a:spcPts val="0"/>
              </a:spcAft>
              <a:buClr>
                <a:schemeClr val="dk2"/>
              </a:buClr>
              <a:buSzPts val="1800"/>
              <a:buChar char="○"/>
            </a:pPr>
            <a:r>
              <a:rPr lang="en-CA" sz="1800">
                <a:solidFill>
                  <a:schemeClr val="dk2"/>
                </a:solidFill>
              </a:rPr>
              <a:t>Displaying clustering keywords and % of feedback to better understand the scale of a problem at a glance</a:t>
            </a:r>
            <a:endParaRPr sz="1800">
              <a:solidFill>
                <a:schemeClr val="dk2"/>
              </a:solidFill>
            </a:endParaRPr>
          </a:p>
        </p:txBody>
      </p:sp>
      <p:pic>
        <p:nvPicPr>
          <p:cNvPr id="251" name="Google Shape;251;p39"/>
          <p:cNvPicPr preferRelativeResize="0"/>
          <p:nvPr/>
        </p:nvPicPr>
        <p:blipFill>
          <a:blip r:embed="rId3">
            <a:alphaModFix/>
          </a:blip>
          <a:stretch>
            <a:fillRect/>
          </a:stretch>
        </p:blipFill>
        <p:spPr>
          <a:xfrm>
            <a:off x="4788400" y="1001975"/>
            <a:ext cx="4226774" cy="326792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40"/>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40"/>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GC TSS: Rating of new prototype</a:t>
            </a:r>
            <a:endParaRPr sz="2960" b="1">
              <a:solidFill>
                <a:schemeClr val="lt1"/>
              </a:solidFill>
              <a:latin typeface="Lato"/>
              <a:ea typeface="Lato"/>
              <a:cs typeface="Lato"/>
              <a:sym typeface="Lato"/>
            </a:endParaRPr>
          </a:p>
        </p:txBody>
      </p:sp>
      <p:sp>
        <p:nvSpPr>
          <p:cNvPr id="259" name="Google Shape;259;p40"/>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40"/>
          <p:cNvSpPr/>
          <p:nvPr/>
        </p:nvSpPr>
        <p:spPr>
          <a:xfrm>
            <a:off x="449675" y="1048650"/>
            <a:ext cx="2540400" cy="39942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800" b="1">
                <a:solidFill>
                  <a:schemeClr val="dk2"/>
                </a:solidFill>
              </a:rPr>
              <a:t>Overall participants were very happy with the improvements to guidance and excited to use the survey results viewer with the pre-analyzed comments.  </a:t>
            </a:r>
            <a:endParaRPr sz="1800">
              <a:solidFill>
                <a:schemeClr val="dk2"/>
              </a:solidFill>
            </a:endParaRPr>
          </a:p>
          <a:p>
            <a:pPr marL="0" lvl="0" indent="0" algn="l" rtl="0">
              <a:spcBef>
                <a:spcPts val="0"/>
              </a:spcBef>
              <a:spcAft>
                <a:spcPts val="0"/>
              </a:spcAft>
              <a:buNone/>
            </a:pPr>
            <a:endParaRPr sz="1800">
              <a:solidFill>
                <a:schemeClr val="dk2"/>
              </a:solidFill>
            </a:endParaRPr>
          </a:p>
        </p:txBody>
      </p:sp>
      <p:sp>
        <p:nvSpPr>
          <p:cNvPr id="261" name="Google Shape;261;p40"/>
          <p:cNvSpPr/>
          <p:nvPr/>
        </p:nvSpPr>
        <p:spPr>
          <a:xfrm>
            <a:off x="3462451" y="1048650"/>
            <a:ext cx="435918" cy="457354"/>
          </a:xfrm>
          <a:custGeom>
            <a:avLst/>
            <a:gdLst/>
            <a:ahLst/>
            <a:cxnLst/>
            <a:rect l="l" t="t" r="r" b="b"/>
            <a:pathLst>
              <a:path w="9508" h="9975" extrusionOk="0">
                <a:moveTo>
                  <a:pt x="8740" y="1035"/>
                </a:moveTo>
                <a:cubicBezTo>
                  <a:pt x="8073" y="1035"/>
                  <a:pt x="5571" y="3103"/>
                  <a:pt x="5571" y="6205"/>
                </a:cubicBezTo>
                <a:cubicBezTo>
                  <a:pt x="5571" y="7606"/>
                  <a:pt x="6405" y="8673"/>
                  <a:pt x="7740" y="8673"/>
                </a:cubicBezTo>
                <a:cubicBezTo>
                  <a:pt x="8907" y="8673"/>
                  <a:pt x="9507" y="7739"/>
                  <a:pt x="9507" y="6906"/>
                </a:cubicBezTo>
                <a:cubicBezTo>
                  <a:pt x="9507" y="5471"/>
                  <a:pt x="7673" y="5138"/>
                  <a:pt x="7673" y="3703"/>
                </a:cubicBezTo>
                <a:cubicBezTo>
                  <a:pt x="7673" y="2302"/>
                  <a:pt x="8907" y="1668"/>
                  <a:pt x="8907" y="1235"/>
                </a:cubicBezTo>
                <a:cubicBezTo>
                  <a:pt x="8907" y="1135"/>
                  <a:pt x="8874" y="1035"/>
                  <a:pt x="8740" y="1035"/>
                </a:cubicBezTo>
                <a:close/>
                <a:moveTo>
                  <a:pt x="5371" y="1"/>
                </a:moveTo>
                <a:cubicBezTo>
                  <a:pt x="4270" y="1"/>
                  <a:pt x="1" y="3036"/>
                  <a:pt x="1" y="6939"/>
                </a:cubicBezTo>
                <a:cubicBezTo>
                  <a:pt x="1" y="9241"/>
                  <a:pt x="1135" y="9974"/>
                  <a:pt x="2369" y="9974"/>
                </a:cubicBezTo>
                <a:cubicBezTo>
                  <a:pt x="3637" y="9974"/>
                  <a:pt x="4471" y="9207"/>
                  <a:pt x="4471" y="7840"/>
                </a:cubicBezTo>
                <a:cubicBezTo>
                  <a:pt x="4471" y="6305"/>
                  <a:pt x="2869" y="5605"/>
                  <a:pt x="2869" y="4070"/>
                </a:cubicBezTo>
                <a:cubicBezTo>
                  <a:pt x="2869" y="2936"/>
                  <a:pt x="3637" y="1902"/>
                  <a:pt x="4404" y="1235"/>
                </a:cubicBezTo>
                <a:cubicBezTo>
                  <a:pt x="5038" y="701"/>
                  <a:pt x="5571" y="368"/>
                  <a:pt x="5571" y="134"/>
                </a:cubicBezTo>
                <a:cubicBezTo>
                  <a:pt x="5571" y="34"/>
                  <a:pt x="5471" y="1"/>
                  <a:pt x="5371" y="1"/>
                </a:cubicBezTo>
                <a:close/>
              </a:path>
            </a:pathLst>
          </a:custGeom>
          <a:solidFill>
            <a:srgbClr val="445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0"/>
          <p:cNvSpPr/>
          <p:nvPr/>
        </p:nvSpPr>
        <p:spPr>
          <a:xfrm>
            <a:off x="7860727" y="4017698"/>
            <a:ext cx="435921" cy="460443"/>
          </a:xfrm>
          <a:custGeom>
            <a:avLst/>
            <a:gdLst/>
            <a:ahLst/>
            <a:cxnLst/>
            <a:rect l="l" t="t" r="r" b="b"/>
            <a:pathLst>
              <a:path w="9475" h="10008" extrusionOk="0">
                <a:moveTo>
                  <a:pt x="2035" y="1"/>
                </a:moveTo>
                <a:cubicBezTo>
                  <a:pt x="768" y="1"/>
                  <a:pt x="1" y="801"/>
                  <a:pt x="1" y="1835"/>
                </a:cubicBezTo>
                <a:cubicBezTo>
                  <a:pt x="1" y="4037"/>
                  <a:pt x="2402" y="4204"/>
                  <a:pt x="2402" y="5805"/>
                </a:cubicBezTo>
                <a:cubicBezTo>
                  <a:pt x="2402" y="6338"/>
                  <a:pt x="2136" y="7039"/>
                  <a:pt x="1835" y="7539"/>
                </a:cubicBezTo>
                <a:cubicBezTo>
                  <a:pt x="1435" y="8173"/>
                  <a:pt x="1068" y="8640"/>
                  <a:pt x="1068" y="8940"/>
                </a:cubicBezTo>
                <a:cubicBezTo>
                  <a:pt x="1068" y="9107"/>
                  <a:pt x="1168" y="9140"/>
                  <a:pt x="1268" y="9140"/>
                </a:cubicBezTo>
                <a:cubicBezTo>
                  <a:pt x="1835" y="9140"/>
                  <a:pt x="4504" y="6472"/>
                  <a:pt x="4504" y="3036"/>
                </a:cubicBezTo>
                <a:cubicBezTo>
                  <a:pt x="4504" y="1302"/>
                  <a:pt x="3570" y="1"/>
                  <a:pt x="2035" y="1"/>
                </a:cubicBezTo>
                <a:close/>
                <a:moveTo>
                  <a:pt x="7306" y="835"/>
                </a:moveTo>
                <a:cubicBezTo>
                  <a:pt x="6105" y="835"/>
                  <a:pt x="5204" y="1635"/>
                  <a:pt x="5204" y="2903"/>
                </a:cubicBezTo>
                <a:cubicBezTo>
                  <a:pt x="5204" y="4671"/>
                  <a:pt x="6906" y="5071"/>
                  <a:pt x="6906" y="6405"/>
                </a:cubicBezTo>
                <a:cubicBezTo>
                  <a:pt x="6906" y="8273"/>
                  <a:pt x="4037" y="9307"/>
                  <a:pt x="4037" y="9841"/>
                </a:cubicBezTo>
                <a:cubicBezTo>
                  <a:pt x="4037" y="9941"/>
                  <a:pt x="4104" y="10008"/>
                  <a:pt x="4237" y="10008"/>
                </a:cubicBezTo>
                <a:cubicBezTo>
                  <a:pt x="5038" y="10008"/>
                  <a:pt x="9474" y="7573"/>
                  <a:pt x="9474" y="3370"/>
                </a:cubicBezTo>
                <a:cubicBezTo>
                  <a:pt x="9474" y="1735"/>
                  <a:pt x="8473" y="835"/>
                  <a:pt x="7306" y="835"/>
                </a:cubicBezTo>
                <a:close/>
              </a:path>
            </a:pathLst>
          </a:custGeom>
          <a:solidFill>
            <a:srgbClr val="4454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0"/>
          <p:cNvSpPr txBox="1"/>
          <p:nvPr/>
        </p:nvSpPr>
        <p:spPr>
          <a:xfrm>
            <a:off x="4135650" y="1268500"/>
            <a:ext cx="3466800" cy="3663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800">
                <a:latin typeface="Calibri"/>
                <a:ea typeface="Calibri"/>
                <a:cs typeface="Calibri"/>
                <a:sym typeface="Calibri"/>
              </a:rPr>
              <a:t>“BIG IMPROVEMENT over the GCPedia, language is more explain like I’m 5. Nice improvement.”</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CA" sz="1800">
                <a:latin typeface="Calibri"/>
                <a:ea typeface="Calibri"/>
                <a:cs typeface="Calibri"/>
                <a:sym typeface="Calibri"/>
              </a:rPr>
              <a:t>(Pre-analyzed comments) “Based on limited time and resources we would rely on this.”</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en-CA" sz="1800">
                <a:latin typeface="Calibri"/>
                <a:ea typeface="Calibri"/>
                <a:cs typeface="Calibri"/>
                <a:sym typeface="Calibri"/>
              </a:rPr>
              <a:t>“It’s great that we’re living in an age when we have the data, we’re not guessing.”</a:t>
            </a:r>
            <a:endParaRPr sz="1800">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8"/>
        <p:cNvGrpSpPr/>
        <p:nvPr/>
      </p:nvGrpSpPr>
      <p:grpSpPr>
        <a:xfrm>
          <a:off x="0" y="0"/>
          <a:ext cx="0" cy="0"/>
          <a:chOff x="0" y="0"/>
          <a:chExt cx="0" cy="0"/>
        </a:xfrm>
      </p:grpSpPr>
      <p:sp>
        <p:nvSpPr>
          <p:cNvPr id="269" name="Google Shape;269;p41"/>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41"/>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GC TSS: Next steps</a:t>
            </a:r>
            <a:endParaRPr sz="2960" b="1">
              <a:solidFill>
                <a:schemeClr val="lt1"/>
              </a:solidFill>
              <a:latin typeface="Lato"/>
              <a:ea typeface="Lato"/>
              <a:cs typeface="Lato"/>
              <a:sym typeface="Lato"/>
            </a:endParaRPr>
          </a:p>
        </p:txBody>
      </p:sp>
      <p:sp>
        <p:nvSpPr>
          <p:cNvPr id="271" name="Google Shape;271;p41"/>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1"/>
          <p:cNvSpPr/>
          <p:nvPr/>
        </p:nvSpPr>
        <p:spPr>
          <a:xfrm>
            <a:off x="1063200" y="1556780"/>
            <a:ext cx="1279500" cy="1279500"/>
          </a:xfrm>
          <a:prstGeom prst="ellipse">
            <a:avLst/>
          </a:prstGeom>
          <a:solidFill>
            <a:srgbClr val="4182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41"/>
          <p:cNvSpPr/>
          <p:nvPr/>
        </p:nvSpPr>
        <p:spPr>
          <a:xfrm>
            <a:off x="3547855" y="1556780"/>
            <a:ext cx="1279500" cy="1279500"/>
          </a:xfrm>
          <a:prstGeom prst="ellipse">
            <a:avLst/>
          </a:prstGeom>
          <a:solidFill>
            <a:srgbClr val="FCC8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41"/>
          <p:cNvSpPr/>
          <p:nvPr/>
        </p:nvSpPr>
        <p:spPr>
          <a:xfrm>
            <a:off x="6032070" y="1556780"/>
            <a:ext cx="1279500" cy="1279500"/>
          </a:xfrm>
          <a:prstGeom prst="ellipse">
            <a:avLst/>
          </a:prstGeom>
          <a:solidFill>
            <a:srgbClr val="60DC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1"/>
          <p:cNvSpPr txBox="1"/>
          <p:nvPr/>
        </p:nvSpPr>
        <p:spPr>
          <a:xfrm>
            <a:off x="1063197" y="3780458"/>
            <a:ext cx="1157400" cy="32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CA" sz="1800" b="1">
                <a:latin typeface="Lato"/>
                <a:ea typeface="Lato"/>
                <a:cs typeface="Lato"/>
                <a:sym typeface="Lato"/>
              </a:rPr>
              <a:t>Translate and code materials</a:t>
            </a:r>
            <a:endParaRPr sz="1800" b="1">
              <a:latin typeface="Lato"/>
              <a:ea typeface="Lato"/>
              <a:cs typeface="Lato"/>
              <a:sym typeface="Lato"/>
            </a:endParaRPr>
          </a:p>
          <a:p>
            <a:pPr marL="0" lvl="0" indent="0" algn="ctr" rtl="0">
              <a:spcBef>
                <a:spcPts val="0"/>
              </a:spcBef>
              <a:spcAft>
                <a:spcPts val="0"/>
              </a:spcAft>
              <a:buClr>
                <a:schemeClr val="dk1"/>
              </a:buClr>
              <a:buSzPts val="1100"/>
              <a:buFont typeface="Arial"/>
              <a:buNone/>
            </a:pPr>
            <a:endParaRPr sz="1800" b="1">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800" b="1">
              <a:latin typeface="Fira Sans Extra Condensed"/>
              <a:ea typeface="Fira Sans Extra Condensed"/>
              <a:cs typeface="Fira Sans Extra Condensed"/>
              <a:sym typeface="Fira Sans Extra Condensed"/>
            </a:endParaRPr>
          </a:p>
        </p:txBody>
      </p:sp>
      <p:sp>
        <p:nvSpPr>
          <p:cNvPr id="276" name="Google Shape;276;p41"/>
          <p:cNvSpPr txBox="1"/>
          <p:nvPr/>
        </p:nvSpPr>
        <p:spPr>
          <a:xfrm>
            <a:off x="6032075" y="3391075"/>
            <a:ext cx="2714400" cy="335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1800" b="1">
                <a:latin typeface="Lato"/>
                <a:ea typeface="Lato"/>
                <a:cs typeface="Lato"/>
                <a:sym typeface="Lato"/>
              </a:rPr>
              <a:t>ETA: </a:t>
            </a:r>
            <a:endParaRPr sz="1800" b="1">
              <a:latin typeface="Lato"/>
              <a:ea typeface="Lato"/>
              <a:cs typeface="Lato"/>
              <a:sym typeface="Lato"/>
            </a:endParaRPr>
          </a:p>
          <a:p>
            <a:pPr marL="0" lvl="0" indent="0" algn="l" rtl="0">
              <a:spcBef>
                <a:spcPts val="0"/>
              </a:spcBef>
              <a:spcAft>
                <a:spcPts val="0"/>
              </a:spcAft>
              <a:buNone/>
            </a:pPr>
            <a:r>
              <a:rPr lang="en-CA" sz="1800" b="1">
                <a:latin typeface="Lato"/>
                <a:ea typeface="Lato"/>
                <a:cs typeface="Lato"/>
                <a:sym typeface="Lato"/>
              </a:rPr>
              <a:t>Guidance: End of March</a:t>
            </a:r>
            <a:endParaRPr sz="1800" b="1">
              <a:latin typeface="Lato"/>
              <a:ea typeface="Lato"/>
              <a:cs typeface="Lato"/>
              <a:sym typeface="Lato"/>
            </a:endParaRPr>
          </a:p>
          <a:p>
            <a:pPr marL="0" lvl="0" indent="0" algn="l" rtl="0">
              <a:spcBef>
                <a:spcPts val="0"/>
              </a:spcBef>
              <a:spcAft>
                <a:spcPts val="0"/>
              </a:spcAft>
              <a:buNone/>
            </a:pPr>
            <a:r>
              <a:rPr lang="en-CA" sz="1800" b="1">
                <a:latin typeface="Lato"/>
                <a:ea typeface="Lato"/>
                <a:cs typeface="Lato"/>
                <a:sym typeface="Lato"/>
              </a:rPr>
              <a:t>Results viewer: TBD</a:t>
            </a:r>
            <a:endParaRPr sz="1800" b="1">
              <a:latin typeface="Lato"/>
              <a:ea typeface="Lato"/>
              <a:cs typeface="Lato"/>
              <a:sym typeface="Lato"/>
            </a:endParaRPr>
          </a:p>
        </p:txBody>
      </p:sp>
      <p:cxnSp>
        <p:nvCxnSpPr>
          <p:cNvPr id="277" name="Google Shape;277;p41"/>
          <p:cNvCxnSpPr>
            <a:stCxn id="272" idx="6"/>
            <a:endCxn id="273" idx="2"/>
          </p:cNvCxnSpPr>
          <p:nvPr/>
        </p:nvCxnSpPr>
        <p:spPr>
          <a:xfrm>
            <a:off x="2342700" y="2196530"/>
            <a:ext cx="1205100" cy="0"/>
          </a:xfrm>
          <a:prstGeom prst="straightConnector1">
            <a:avLst/>
          </a:prstGeom>
          <a:noFill/>
          <a:ln w="9525" cap="flat" cmpd="sng">
            <a:solidFill>
              <a:srgbClr val="666666"/>
            </a:solidFill>
            <a:prstDash val="solid"/>
            <a:round/>
            <a:headEnd type="none" w="med" len="med"/>
            <a:tailEnd type="triangle" w="med" len="med"/>
          </a:ln>
        </p:spPr>
      </p:cxnSp>
      <p:cxnSp>
        <p:nvCxnSpPr>
          <p:cNvPr id="278" name="Google Shape;278;p41"/>
          <p:cNvCxnSpPr>
            <a:stCxn id="273" idx="6"/>
            <a:endCxn id="279" idx="2"/>
          </p:cNvCxnSpPr>
          <p:nvPr/>
        </p:nvCxnSpPr>
        <p:spPr>
          <a:xfrm>
            <a:off x="4827355" y="2196530"/>
            <a:ext cx="1204800" cy="0"/>
          </a:xfrm>
          <a:prstGeom prst="straightConnector1">
            <a:avLst/>
          </a:prstGeom>
          <a:noFill/>
          <a:ln w="9525" cap="flat" cmpd="sng">
            <a:solidFill>
              <a:srgbClr val="666666"/>
            </a:solidFill>
            <a:prstDash val="solid"/>
            <a:round/>
            <a:headEnd type="none" w="med" len="med"/>
            <a:tailEnd type="triangle" w="med" len="med"/>
          </a:ln>
        </p:spPr>
      </p:cxnSp>
      <p:grpSp>
        <p:nvGrpSpPr>
          <p:cNvPr id="280" name="Google Shape;280;p41"/>
          <p:cNvGrpSpPr/>
          <p:nvPr/>
        </p:nvGrpSpPr>
        <p:grpSpPr>
          <a:xfrm>
            <a:off x="3930412" y="1939231"/>
            <a:ext cx="514367" cy="514367"/>
            <a:chOff x="3497300" y="3227275"/>
            <a:chExt cx="296175" cy="296175"/>
          </a:xfrm>
        </p:grpSpPr>
        <p:sp>
          <p:nvSpPr>
            <p:cNvPr id="281" name="Google Shape;281;p41"/>
            <p:cNvSpPr/>
            <p:nvPr/>
          </p:nvSpPr>
          <p:spPr>
            <a:xfrm>
              <a:off x="3609925" y="3339900"/>
              <a:ext cx="69350" cy="68550"/>
            </a:xfrm>
            <a:custGeom>
              <a:avLst/>
              <a:gdLst/>
              <a:ahLst/>
              <a:cxnLst/>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41"/>
            <p:cNvSpPr/>
            <p:nvPr/>
          </p:nvSpPr>
          <p:spPr>
            <a:xfrm>
              <a:off x="3531175" y="3227275"/>
              <a:ext cx="86650" cy="86675"/>
            </a:xfrm>
            <a:custGeom>
              <a:avLst/>
              <a:gdLst/>
              <a:ahLst/>
              <a:cxnLst/>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41"/>
            <p:cNvSpPr/>
            <p:nvPr/>
          </p:nvSpPr>
          <p:spPr>
            <a:xfrm>
              <a:off x="3670575" y="3227275"/>
              <a:ext cx="86675" cy="86675"/>
            </a:xfrm>
            <a:custGeom>
              <a:avLst/>
              <a:gdLst/>
              <a:ahLst/>
              <a:cxnLst/>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1"/>
            <p:cNvSpPr/>
            <p:nvPr/>
          </p:nvSpPr>
          <p:spPr>
            <a:xfrm>
              <a:off x="3622525" y="3421825"/>
              <a:ext cx="41775" cy="25225"/>
            </a:xfrm>
            <a:custGeom>
              <a:avLst/>
              <a:gdLst/>
              <a:ahLst/>
              <a:cxnLst/>
              <a:rect l="l" t="t" r="r" b="b"/>
              <a:pathLst>
                <a:path w="1671"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41"/>
            <p:cNvSpPr/>
            <p:nvPr/>
          </p:nvSpPr>
          <p:spPr>
            <a:xfrm>
              <a:off x="3566600" y="3416300"/>
              <a:ext cx="70125" cy="106350"/>
            </a:xfrm>
            <a:custGeom>
              <a:avLst/>
              <a:gdLst/>
              <a:ahLst/>
              <a:cxnLst/>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1"/>
            <p:cNvSpPr/>
            <p:nvPr/>
          </p:nvSpPr>
          <p:spPr>
            <a:xfrm>
              <a:off x="3653250" y="3417100"/>
              <a:ext cx="70125" cy="106350"/>
            </a:xfrm>
            <a:custGeom>
              <a:avLst/>
              <a:gdLst/>
              <a:ahLst/>
              <a:cxnLst/>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1"/>
            <p:cNvSpPr/>
            <p:nvPr/>
          </p:nvSpPr>
          <p:spPr>
            <a:xfrm>
              <a:off x="3655625" y="3310775"/>
              <a:ext cx="137850" cy="108700"/>
            </a:xfrm>
            <a:custGeom>
              <a:avLst/>
              <a:gdLst/>
              <a:ahLst/>
              <a:cxnLst/>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1"/>
            <p:cNvSpPr/>
            <p:nvPr/>
          </p:nvSpPr>
          <p:spPr>
            <a:xfrm>
              <a:off x="3497300" y="3309975"/>
              <a:ext cx="136275" cy="108725"/>
            </a:xfrm>
            <a:custGeom>
              <a:avLst/>
              <a:gdLst/>
              <a:ahLst/>
              <a:cxnLst/>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9" name="Google Shape;289;p41"/>
          <p:cNvGrpSpPr/>
          <p:nvPr/>
        </p:nvGrpSpPr>
        <p:grpSpPr>
          <a:xfrm>
            <a:off x="1448444" y="1946839"/>
            <a:ext cx="508871" cy="498991"/>
            <a:chOff x="1490050" y="3805975"/>
            <a:chExt cx="491900" cy="482350"/>
          </a:xfrm>
        </p:grpSpPr>
        <p:sp>
          <p:nvSpPr>
            <p:cNvPr id="290" name="Google Shape;290;p41"/>
            <p:cNvSpPr/>
            <p:nvPr/>
          </p:nvSpPr>
          <p:spPr>
            <a:xfrm>
              <a:off x="1541775" y="3877050"/>
              <a:ext cx="302500" cy="277225"/>
            </a:xfrm>
            <a:custGeom>
              <a:avLst/>
              <a:gdLst/>
              <a:ahLst/>
              <a:cxnLst/>
              <a:rect l="l" t="t" r="r" b="b"/>
              <a:pathLst>
                <a:path w="12100" h="11089" extrusionOk="0">
                  <a:moveTo>
                    <a:pt x="10512" y="1"/>
                  </a:moveTo>
                  <a:lnTo>
                    <a:pt x="0" y="10513"/>
                  </a:lnTo>
                  <a:cubicBezTo>
                    <a:pt x="207" y="10475"/>
                    <a:pt x="415" y="10456"/>
                    <a:pt x="622" y="10456"/>
                  </a:cubicBezTo>
                  <a:cubicBezTo>
                    <a:pt x="1327" y="10456"/>
                    <a:pt x="2020" y="10674"/>
                    <a:pt x="2602" y="11088"/>
                  </a:cubicBezTo>
                  <a:lnTo>
                    <a:pt x="12099" y="1588"/>
                  </a:lnTo>
                  <a:lnTo>
                    <a:pt x="10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1" name="Google Shape;291;p41"/>
            <p:cNvSpPr/>
            <p:nvPr/>
          </p:nvSpPr>
          <p:spPr>
            <a:xfrm>
              <a:off x="1824450" y="3805975"/>
              <a:ext cx="157500" cy="150525"/>
            </a:xfrm>
            <a:custGeom>
              <a:avLst/>
              <a:gdLst/>
              <a:ahLst/>
              <a:cxnLst/>
              <a:rect l="l" t="t" r="r" b="b"/>
              <a:pathLst>
                <a:path w="6300" h="6021" extrusionOk="0">
                  <a:moveTo>
                    <a:pt x="3211" y="0"/>
                  </a:moveTo>
                  <a:cubicBezTo>
                    <a:pt x="2484" y="0"/>
                    <a:pt x="1758" y="281"/>
                    <a:pt x="1208" y="841"/>
                  </a:cubicBezTo>
                  <a:lnTo>
                    <a:pt x="0" y="2049"/>
                  </a:lnTo>
                  <a:lnTo>
                    <a:pt x="3972" y="6021"/>
                  </a:lnTo>
                  <a:lnTo>
                    <a:pt x="5180" y="4813"/>
                  </a:lnTo>
                  <a:cubicBezTo>
                    <a:pt x="6294" y="3717"/>
                    <a:pt x="6300" y="1925"/>
                    <a:pt x="5198" y="823"/>
                  </a:cubicBezTo>
                  <a:cubicBezTo>
                    <a:pt x="4649" y="274"/>
                    <a:pt x="3930" y="0"/>
                    <a:pt x="32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2" name="Google Shape;292;p41"/>
            <p:cNvSpPr/>
            <p:nvPr/>
          </p:nvSpPr>
          <p:spPr>
            <a:xfrm>
              <a:off x="1626675" y="3936600"/>
              <a:ext cx="277225" cy="302600"/>
            </a:xfrm>
            <a:custGeom>
              <a:avLst/>
              <a:gdLst/>
              <a:ahLst/>
              <a:cxnLst/>
              <a:rect l="l" t="t" r="r" b="b"/>
              <a:pathLst>
                <a:path w="11089" h="12104" extrusionOk="0">
                  <a:moveTo>
                    <a:pt x="9501" y="1"/>
                  </a:moveTo>
                  <a:lnTo>
                    <a:pt x="1" y="9501"/>
                  </a:lnTo>
                  <a:cubicBezTo>
                    <a:pt x="537" y="10254"/>
                    <a:pt x="745" y="11194"/>
                    <a:pt x="576" y="12103"/>
                  </a:cubicBezTo>
                  <a:lnTo>
                    <a:pt x="11088" y="1591"/>
                  </a:lnTo>
                  <a:lnTo>
                    <a:pt x="95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3" name="Google Shape;293;p41"/>
            <p:cNvSpPr/>
            <p:nvPr/>
          </p:nvSpPr>
          <p:spPr>
            <a:xfrm>
              <a:off x="1490050" y="4166500"/>
              <a:ext cx="129950" cy="121825"/>
            </a:xfrm>
            <a:custGeom>
              <a:avLst/>
              <a:gdLst/>
              <a:ahLst/>
              <a:cxnLst/>
              <a:rect l="l" t="t" r="r" b="b"/>
              <a:pathLst>
                <a:path w="5198" h="4873" extrusionOk="0">
                  <a:moveTo>
                    <a:pt x="2693" y="0"/>
                  </a:moveTo>
                  <a:cubicBezTo>
                    <a:pt x="2243" y="0"/>
                    <a:pt x="1790" y="133"/>
                    <a:pt x="1398" y="405"/>
                  </a:cubicBezTo>
                  <a:lnTo>
                    <a:pt x="1398" y="402"/>
                  </a:lnTo>
                  <a:lnTo>
                    <a:pt x="741" y="2446"/>
                  </a:lnTo>
                  <a:lnTo>
                    <a:pt x="139" y="4118"/>
                  </a:lnTo>
                  <a:cubicBezTo>
                    <a:pt x="0" y="4500"/>
                    <a:pt x="295" y="4872"/>
                    <a:pt x="664" y="4872"/>
                  </a:cubicBezTo>
                  <a:cubicBezTo>
                    <a:pt x="727" y="4872"/>
                    <a:pt x="793" y="4861"/>
                    <a:pt x="859" y="4837"/>
                  </a:cubicBezTo>
                  <a:lnTo>
                    <a:pt x="2530" y="4235"/>
                  </a:lnTo>
                  <a:lnTo>
                    <a:pt x="4574" y="3579"/>
                  </a:lnTo>
                  <a:cubicBezTo>
                    <a:pt x="5198" y="2672"/>
                    <a:pt x="5086" y="1450"/>
                    <a:pt x="4306" y="670"/>
                  </a:cubicBezTo>
                  <a:cubicBezTo>
                    <a:pt x="3866" y="228"/>
                    <a:pt x="3282" y="0"/>
                    <a:pt x="269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94" name="Google Shape;294;p41"/>
          <p:cNvGrpSpPr/>
          <p:nvPr/>
        </p:nvGrpSpPr>
        <p:grpSpPr>
          <a:xfrm>
            <a:off x="3776525" y="3638875"/>
            <a:ext cx="1528219" cy="996563"/>
            <a:chOff x="3779919" y="3727400"/>
            <a:chExt cx="1528219" cy="996563"/>
          </a:xfrm>
        </p:grpSpPr>
        <p:sp>
          <p:nvSpPr>
            <p:cNvPr id="295" name="Google Shape;295;p41"/>
            <p:cNvSpPr txBox="1"/>
            <p:nvPr/>
          </p:nvSpPr>
          <p:spPr>
            <a:xfrm>
              <a:off x="3842638" y="4204663"/>
              <a:ext cx="1465500" cy="519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endParaRPr sz="1200">
                <a:latin typeface="Roboto"/>
                <a:ea typeface="Roboto"/>
                <a:cs typeface="Roboto"/>
                <a:sym typeface="Roboto"/>
              </a:endParaRPr>
            </a:p>
          </p:txBody>
        </p:sp>
        <p:sp>
          <p:nvSpPr>
            <p:cNvPr id="296" name="Google Shape;296;p41"/>
            <p:cNvSpPr txBox="1"/>
            <p:nvPr/>
          </p:nvSpPr>
          <p:spPr>
            <a:xfrm>
              <a:off x="3779919" y="3727400"/>
              <a:ext cx="14655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1800" b="1">
                  <a:latin typeface="Lato"/>
                  <a:ea typeface="Lato"/>
                  <a:cs typeface="Lato"/>
                  <a:sym typeface="Lato"/>
                </a:rPr>
                <a:t>Final approvals</a:t>
              </a:r>
              <a:endParaRPr sz="1800" b="1">
                <a:latin typeface="Lato"/>
                <a:ea typeface="Lato"/>
                <a:cs typeface="Lato"/>
                <a:sym typeface="Lato"/>
              </a:endParaRPr>
            </a:p>
            <a:p>
              <a:pPr marL="0" lvl="0" indent="0" algn="ctr" rtl="0">
                <a:spcBef>
                  <a:spcPts val="0"/>
                </a:spcBef>
                <a:spcAft>
                  <a:spcPts val="0"/>
                </a:spcAft>
                <a:buNone/>
              </a:pPr>
              <a:endParaRPr sz="1800" b="1">
                <a:latin typeface="Fira Sans Extra Condensed"/>
                <a:ea typeface="Fira Sans Extra Condensed"/>
                <a:cs typeface="Fira Sans Extra Condensed"/>
                <a:sym typeface="Fira Sans Extra Condensed"/>
              </a:endParaRPr>
            </a:p>
            <a:p>
              <a:pPr marL="0" lvl="0" indent="0" algn="ctr" rtl="0">
                <a:spcBef>
                  <a:spcPts val="0"/>
                </a:spcBef>
                <a:spcAft>
                  <a:spcPts val="0"/>
                </a:spcAft>
                <a:buNone/>
              </a:pPr>
              <a:endParaRPr sz="1800" b="1">
                <a:latin typeface="Fira Sans Extra Condensed"/>
                <a:ea typeface="Fira Sans Extra Condensed"/>
                <a:cs typeface="Fira Sans Extra Condensed"/>
                <a:sym typeface="Fira Sans Extra Condensed"/>
              </a:endParaRPr>
            </a:p>
          </p:txBody>
        </p:sp>
      </p:grpSp>
      <p:grpSp>
        <p:nvGrpSpPr>
          <p:cNvPr id="297" name="Google Shape;297;p41"/>
          <p:cNvGrpSpPr/>
          <p:nvPr/>
        </p:nvGrpSpPr>
        <p:grpSpPr>
          <a:xfrm>
            <a:off x="6414516" y="1947228"/>
            <a:ext cx="503336" cy="498474"/>
            <a:chOff x="5049725" y="1435050"/>
            <a:chExt cx="486550" cy="481850"/>
          </a:xfrm>
        </p:grpSpPr>
        <p:sp>
          <p:nvSpPr>
            <p:cNvPr id="298" name="Google Shape;298;p41"/>
            <p:cNvSpPr/>
            <p:nvPr/>
          </p:nvSpPr>
          <p:spPr>
            <a:xfrm>
              <a:off x="5136300" y="1519775"/>
              <a:ext cx="310550" cy="310550"/>
            </a:xfrm>
            <a:custGeom>
              <a:avLst/>
              <a:gdLst/>
              <a:ahLst/>
              <a:cxnLst/>
              <a:rect l="l" t="t" r="r" b="b"/>
              <a:pathLst>
                <a:path w="12422" h="12422" extrusionOk="0">
                  <a:moveTo>
                    <a:pt x="6209" y="1"/>
                  </a:moveTo>
                  <a:cubicBezTo>
                    <a:pt x="2786" y="1"/>
                    <a:pt x="0" y="2786"/>
                    <a:pt x="0" y="6213"/>
                  </a:cubicBezTo>
                  <a:cubicBezTo>
                    <a:pt x="0" y="9637"/>
                    <a:pt x="2786" y="12422"/>
                    <a:pt x="6209" y="12422"/>
                  </a:cubicBezTo>
                  <a:cubicBezTo>
                    <a:pt x="9636" y="12422"/>
                    <a:pt x="12422" y="9637"/>
                    <a:pt x="12422" y="6213"/>
                  </a:cubicBezTo>
                  <a:cubicBezTo>
                    <a:pt x="12422" y="5219"/>
                    <a:pt x="12160" y="4258"/>
                    <a:pt x="11711" y="3388"/>
                  </a:cubicBezTo>
                  <a:lnTo>
                    <a:pt x="11428" y="3388"/>
                  </a:lnTo>
                  <a:lnTo>
                    <a:pt x="10780" y="4036"/>
                  </a:lnTo>
                  <a:cubicBezTo>
                    <a:pt x="11112" y="4713"/>
                    <a:pt x="11286" y="5457"/>
                    <a:pt x="11292" y="6213"/>
                  </a:cubicBezTo>
                  <a:cubicBezTo>
                    <a:pt x="11292" y="9013"/>
                    <a:pt x="9010" y="11293"/>
                    <a:pt x="6209" y="11293"/>
                  </a:cubicBezTo>
                  <a:cubicBezTo>
                    <a:pt x="3409" y="11293"/>
                    <a:pt x="1129" y="9013"/>
                    <a:pt x="1129" y="6213"/>
                  </a:cubicBezTo>
                  <a:cubicBezTo>
                    <a:pt x="1129" y="3409"/>
                    <a:pt x="3409" y="1130"/>
                    <a:pt x="6209" y="1130"/>
                  </a:cubicBezTo>
                  <a:cubicBezTo>
                    <a:pt x="6965" y="1133"/>
                    <a:pt x="7709" y="1307"/>
                    <a:pt x="8387" y="1639"/>
                  </a:cubicBezTo>
                  <a:lnTo>
                    <a:pt x="9034" y="994"/>
                  </a:lnTo>
                  <a:lnTo>
                    <a:pt x="9034" y="708"/>
                  </a:lnTo>
                  <a:cubicBezTo>
                    <a:pt x="8164" y="260"/>
                    <a:pt x="7203" y="1"/>
                    <a:pt x="62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99" name="Google Shape;299;p41"/>
            <p:cNvSpPr/>
            <p:nvPr/>
          </p:nvSpPr>
          <p:spPr>
            <a:xfrm>
              <a:off x="5184925" y="1576250"/>
              <a:ext cx="205475" cy="197625"/>
            </a:xfrm>
            <a:custGeom>
              <a:avLst/>
              <a:gdLst/>
              <a:ahLst/>
              <a:cxnLst/>
              <a:rect l="l" t="t" r="r" b="b"/>
              <a:pathLst>
                <a:path w="8219" h="7905" extrusionOk="0">
                  <a:moveTo>
                    <a:pt x="4264" y="0"/>
                  </a:moveTo>
                  <a:cubicBezTo>
                    <a:pt x="2665" y="0"/>
                    <a:pt x="1226" y="964"/>
                    <a:pt x="612" y="2439"/>
                  </a:cubicBezTo>
                  <a:cubicBezTo>
                    <a:pt x="0" y="3918"/>
                    <a:pt x="341" y="5616"/>
                    <a:pt x="1470" y="6748"/>
                  </a:cubicBezTo>
                  <a:cubicBezTo>
                    <a:pt x="2225" y="7503"/>
                    <a:pt x="3236" y="7904"/>
                    <a:pt x="4264" y="7904"/>
                  </a:cubicBezTo>
                  <a:cubicBezTo>
                    <a:pt x="4774" y="7904"/>
                    <a:pt x="5287" y="7806"/>
                    <a:pt x="5776" y="7603"/>
                  </a:cubicBezTo>
                  <a:cubicBezTo>
                    <a:pt x="7255" y="6992"/>
                    <a:pt x="8218" y="5550"/>
                    <a:pt x="8218" y="3954"/>
                  </a:cubicBezTo>
                  <a:cubicBezTo>
                    <a:pt x="8212" y="3502"/>
                    <a:pt x="8131" y="3059"/>
                    <a:pt x="7974" y="2638"/>
                  </a:cubicBezTo>
                  <a:lnTo>
                    <a:pt x="7050" y="3565"/>
                  </a:lnTo>
                  <a:cubicBezTo>
                    <a:pt x="7071" y="3692"/>
                    <a:pt x="7083" y="3821"/>
                    <a:pt x="7089" y="3954"/>
                  </a:cubicBezTo>
                  <a:cubicBezTo>
                    <a:pt x="7089" y="5095"/>
                    <a:pt x="6399" y="6125"/>
                    <a:pt x="5345" y="6562"/>
                  </a:cubicBezTo>
                  <a:cubicBezTo>
                    <a:pt x="4996" y="6706"/>
                    <a:pt x="4629" y="6776"/>
                    <a:pt x="4265" y="6776"/>
                  </a:cubicBezTo>
                  <a:cubicBezTo>
                    <a:pt x="3530" y="6776"/>
                    <a:pt x="2808" y="6489"/>
                    <a:pt x="2268" y="5947"/>
                  </a:cubicBezTo>
                  <a:cubicBezTo>
                    <a:pt x="1461" y="5140"/>
                    <a:pt x="1220" y="3927"/>
                    <a:pt x="1657" y="2873"/>
                  </a:cubicBezTo>
                  <a:cubicBezTo>
                    <a:pt x="2093" y="1816"/>
                    <a:pt x="3123" y="1129"/>
                    <a:pt x="4264" y="1129"/>
                  </a:cubicBezTo>
                  <a:cubicBezTo>
                    <a:pt x="4394" y="1132"/>
                    <a:pt x="4523" y="1144"/>
                    <a:pt x="4653" y="1168"/>
                  </a:cubicBezTo>
                  <a:lnTo>
                    <a:pt x="5580" y="241"/>
                  </a:lnTo>
                  <a:cubicBezTo>
                    <a:pt x="5159" y="84"/>
                    <a:pt x="4713" y="3"/>
                    <a:pt x="42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0" name="Google Shape;300;p41"/>
            <p:cNvSpPr/>
            <p:nvPr/>
          </p:nvSpPr>
          <p:spPr>
            <a:xfrm>
              <a:off x="5049725" y="1435075"/>
              <a:ext cx="481825" cy="481825"/>
            </a:xfrm>
            <a:custGeom>
              <a:avLst/>
              <a:gdLst/>
              <a:ahLst/>
              <a:cxnLst/>
              <a:rect l="l" t="t" r="r" b="b"/>
              <a:pathLst>
                <a:path w="19273" h="19273" extrusionOk="0">
                  <a:moveTo>
                    <a:pt x="9672" y="1"/>
                  </a:moveTo>
                  <a:cubicBezTo>
                    <a:pt x="4379" y="1"/>
                    <a:pt x="0" y="4307"/>
                    <a:pt x="0" y="9601"/>
                  </a:cubicBezTo>
                  <a:cubicBezTo>
                    <a:pt x="0" y="14892"/>
                    <a:pt x="4379" y="19273"/>
                    <a:pt x="9672" y="19273"/>
                  </a:cubicBezTo>
                  <a:cubicBezTo>
                    <a:pt x="14966" y="19273"/>
                    <a:pt x="19272" y="14892"/>
                    <a:pt x="19272" y="9601"/>
                  </a:cubicBezTo>
                  <a:cubicBezTo>
                    <a:pt x="19269" y="8204"/>
                    <a:pt x="18962" y="6821"/>
                    <a:pt x="18369" y="5557"/>
                  </a:cubicBezTo>
                  <a:lnTo>
                    <a:pt x="17646" y="6279"/>
                  </a:lnTo>
                  <a:cubicBezTo>
                    <a:pt x="17327" y="6599"/>
                    <a:pt x="16896" y="6776"/>
                    <a:pt x="16448" y="6776"/>
                  </a:cubicBezTo>
                  <a:lnTo>
                    <a:pt x="16430" y="6776"/>
                  </a:lnTo>
                  <a:cubicBezTo>
                    <a:pt x="16809" y="7671"/>
                    <a:pt x="17008" y="8628"/>
                    <a:pt x="17014" y="9601"/>
                  </a:cubicBezTo>
                  <a:cubicBezTo>
                    <a:pt x="17014" y="13648"/>
                    <a:pt x="13720" y="16939"/>
                    <a:pt x="9672" y="16939"/>
                  </a:cubicBezTo>
                  <a:cubicBezTo>
                    <a:pt x="5625" y="16939"/>
                    <a:pt x="2334" y="13648"/>
                    <a:pt x="2334" y="9601"/>
                  </a:cubicBezTo>
                  <a:cubicBezTo>
                    <a:pt x="2334" y="5554"/>
                    <a:pt x="5625" y="2259"/>
                    <a:pt x="9672" y="2259"/>
                  </a:cubicBezTo>
                  <a:cubicBezTo>
                    <a:pt x="10642" y="2265"/>
                    <a:pt x="11603" y="2464"/>
                    <a:pt x="12497" y="2844"/>
                  </a:cubicBezTo>
                  <a:lnTo>
                    <a:pt x="12497" y="2825"/>
                  </a:lnTo>
                  <a:cubicBezTo>
                    <a:pt x="12494" y="2374"/>
                    <a:pt x="12672" y="1943"/>
                    <a:pt x="12991" y="1627"/>
                  </a:cubicBezTo>
                  <a:lnTo>
                    <a:pt x="13713" y="904"/>
                  </a:lnTo>
                  <a:cubicBezTo>
                    <a:pt x="12449" y="311"/>
                    <a:pt x="11070" y="4"/>
                    <a:pt x="96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1" name="Google Shape;301;p41"/>
            <p:cNvSpPr/>
            <p:nvPr/>
          </p:nvSpPr>
          <p:spPr>
            <a:xfrm>
              <a:off x="5245825" y="1435050"/>
              <a:ext cx="290450" cy="282350"/>
            </a:xfrm>
            <a:custGeom>
              <a:avLst/>
              <a:gdLst/>
              <a:ahLst/>
              <a:cxnLst/>
              <a:rect l="l" t="t" r="r" b="b"/>
              <a:pathLst>
                <a:path w="11618" h="11294" extrusionOk="0">
                  <a:moveTo>
                    <a:pt x="8601" y="1"/>
                  </a:moveTo>
                  <a:cubicBezTo>
                    <a:pt x="8461" y="1"/>
                    <a:pt x="8319" y="52"/>
                    <a:pt x="8203" y="168"/>
                  </a:cubicBezTo>
                  <a:lnTo>
                    <a:pt x="5945" y="2426"/>
                  </a:lnTo>
                  <a:cubicBezTo>
                    <a:pt x="5839" y="2531"/>
                    <a:pt x="5779" y="2676"/>
                    <a:pt x="5782" y="2826"/>
                  </a:cubicBezTo>
                  <a:lnTo>
                    <a:pt x="5782" y="4850"/>
                  </a:lnTo>
                  <a:lnTo>
                    <a:pt x="2554" y="8075"/>
                  </a:lnTo>
                  <a:cubicBezTo>
                    <a:pt x="2328" y="7967"/>
                    <a:pt x="2081" y="7906"/>
                    <a:pt x="1828" y="7906"/>
                  </a:cubicBezTo>
                  <a:cubicBezTo>
                    <a:pt x="1142" y="7906"/>
                    <a:pt x="525" y="8319"/>
                    <a:pt x="263" y="8951"/>
                  </a:cubicBezTo>
                  <a:cubicBezTo>
                    <a:pt x="1" y="9584"/>
                    <a:pt x="145" y="10312"/>
                    <a:pt x="630" y="10797"/>
                  </a:cubicBezTo>
                  <a:cubicBezTo>
                    <a:pt x="954" y="11122"/>
                    <a:pt x="1388" y="11294"/>
                    <a:pt x="1828" y="11294"/>
                  </a:cubicBezTo>
                  <a:cubicBezTo>
                    <a:pt x="2046" y="11294"/>
                    <a:pt x="2266" y="11251"/>
                    <a:pt x="2476" y="11165"/>
                  </a:cubicBezTo>
                  <a:cubicBezTo>
                    <a:pt x="3108" y="10903"/>
                    <a:pt x="3524" y="10285"/>
                    <a:pt x="3524" y="9602"/>
                  </a:cubicBezTo>
                  <a:cubicBezTo>
                    <a:pt x="3521" y="9349"/>
                    <a:pt x="3463" y="9102"/>
                    <a:pt x="3352" y="8876"/>
                  </a:cubicBezTo>
                  <a:lnTo>
                    <a:pt x="6580" y="5648"/>
                  </a:lnTo>
                  <a:lnTo>
                    <a:pt x="8604" y="5648"/>
                  </a:lnTo>
                  <a:cubicBezTo>
                    <a:pt x="8754" y="5648"/>
                    <a:pt x="8896" y="5588"/>
                    <a:pt x="9004" y="5482"/>
                  </a:cubicBezTo>
                  <a:lnTo>
                    <a:pt x="11263" y="3224"/>
                  </a:lnTo>
                  <a:cubicBezTo>
                    <a:pt x="11618" y="2869"/>
                    <a:pt x="11365" y="2260"/>
                    <a:pt x="10862" y="2260"/>
                  </a:cubicBezTo>
                  <a:lnTo>
                    <a:pt x="9170" y="2260"/>
                  </a:lnTo>
                  <a:lnTo>
                    <a:pt x="9170" y="568"/>
                  </a:lnTo>
                  <a:cubicBezTo>
                    <a:pt x="9170" y="226"/>
                    <a:pt x="8892" y="1"/>
                    <a:pt x="8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6"/>
        <p:cNvGrpSpPr/>
        <p:nvPr/>
      </p:nvGrpSpPr>
      <p:grpSpPr>
        <a:xfrm>
          <a:off x="0" y="0"/>
          <a:ext cx="0" cy="0"/>
          <a:chOff x="0" y="0"/>
          <a:chExt cx="0" cy="0"/>
        </a:xfrm>
      </p:grpSpPr>
      <p:sp>
        <p:nvSpPr>
          <p:cNvPr id="307" name="Google Shape;307;p42"/>
          <p:cNvSpPr/>
          <p:nvPr/>
        </p:nvSpPr>
        <p:spPr>
          <a:xfrm>
            <a:off x="867100" y="2298450"/>
            <a:ext cx="7131600" cy="5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3100">
                <a:solidFill>
                  <a:schemeClr val="dk2"/>
                </a:solidFill>
                <a:latin typeface="Lato"/>
                <a:ea typeface="Lato"/>
                <a:cs typeface="Lato"/>
                <a:sym typeface="Lato"/>
              </a:rPr>
              <a:t>Study results</a:t>
            </a:r>
            <a:endParaRPr sz="2900" b="0" i="0" u="none" strike="noStrike" cap="none">
              <a:solidFill>
                <a:srgbClr val="44546A"/>
              </a:solidFill>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p:nvPr/>
        </p:nvSpPr>
        <p:spPr>
          <a:xfrm>
            <a:off x="-43100" y="-12575"/>
            <a:ext cx="91872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3"/>
          <p:cNvSpPr txBox="1"/>
          <p:nvPr/>
        </p:nvSpPr>
        <p:spPr>
          <a:xfrm>
            <a:off x="83100" y="-12175"/>
            <a:ext cx="78762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Prior use of GC TSS materials</a:t>
            </a:r>
            <a:endParaRPr sz="3400" b="1" i="0" u="none" strike="noStrike" cap="none">
              <a:solidFill>
                <a:srgbClr val="FFFFFF"/>
              </a:solidFill>
              <a:latin typeface="Lato"/>
              <a:ea typeface="Lato"/>
              <a:cs typeface="Lato"/>
              <a:sym typeface="Lato"/>
            </a:endParaRPr>
          </a:p>
        </p:txBody>
      </p:sp>
      <p:sp>
        <p:nvSpPr>
          <p:cNvPr id="314" name="Google Shape;314;p43"/>
          <p:cNvSpPr/>
          <p:nvPr/>
        </p:nvSpPr>
        <p:spPr>
          <a:xfrm>
            <a:off x="191576" y="737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15" name="Google Shape;315;p43"/>
          <p:cNvGraphicFramePr/>
          <p:nvPr/>
        </p:nvGraphicFramePr>
        <p:xfrm>
          <a:off x="115375" y="1383725"/>
          <a:ext cx="3000000" cy="3000000"/>
        </p:xfrm>
        <a:graphic>
          <a:graphicData uri="http://schemas.openxmlformats.org/drawingml/2006/table">
            <a:tbl>
              <a:tblPr>
                <a:noFill/>
                <a:tableStyleId>{66AD9B60-A7E9-4CF8-8061-221CA078BF16}</a:tableStyleId>
              </a:tblPr>
              <a:tblGrid>
                <a:gridCol w="2877750">
                  <a:extLst>
                    <a:ext uri="{9D8B030D-6E8A-4147-A177-3AD203B41FA5}">
                      <a16:colId xmlns:a16="http://schemas.microsoft.com/office/drawing/2014/main" val="20000"/>
                    </a:ext>
                  </a:extLst>
                </a:gridCol>
                <a:gridCol w="2986225">
                  <a:extLst>
                    <a:ext uri="{9D8B030D-6E8A-4147-A177-3AD203B41FA5}">
                      <a16:colId xmlns:a16="http://schemas.microsoft.com/office/drawing/2014/main" val="20001"/>
                    </a:ext>
                  </a:extLst>
                </a:gridCol>
                <a:gridCol w="2986225">
                  <a:extLst>
                    <a:ext uri="{9D8B030D-6E8A-4147-A177-3AD203B41FA5}">
                      <a16:colId xmlns:a16="http://schemas.microsoft.com/office/drawing/2014/main" val="20002"/>
                    </a:ext>
                  </a:extLst>
                </a:gridCol>
              </a:tblGrid>
              <a:tr h="873300">
                <a:tc>
                  <a:txBody>
                    <a:bodyPr/>
                    <a:lstStyle/>
                    <a:p>
                      <a:pPr marL="0" lvl="0" indent="0" algn="l" rtl="0">
                        <a:spcBef>
                          <a:spcPts val="1000"/>
                        </a:spcBef>
                        <a:spcAft>
                          <a:spcPts val="0"/>
                        </a:spcAft>
                        <a:buNone/>
                      </a:pPr>
                      <a:r>
                        <a:rPr lang="en-CA" sz="1800" b="1">
                          <a:solidFill>
                            <a:schemeClr val="dk2"/>
                          </a:solidFill>
                        </a:rPr>
                        <a:t>Where you go now to find guidance about the TSS?</a:t>
                      </a:r>
                      <a:endParaRPr sz="1800" b="1"/>
                    </a:p>
                  </a:txBody>
                  <a:tcPr marL="91425" marR="91425" marT="91425" marB="91425"/>
                </a:tc>
                <a:tc>
                  <a:txBody>
                    <a:bodyPr/>
                    <a:lstStyle/>
                    <a:p>
                      <a:pPr marL="0" lvl="0" indent="0" algn="l" rtl="0">
                        <a:spcBef>
                          <a:spcPts val="1000"/>
                        </a:spcBef>
                        <a:spcAft>
                          <a:spcPts val="0"/>
                        </a:spcAft>
                        <a:buNone/>
                      </a:pPr>
                      <a:r>
                        <a:rPr lang="en-CA" sz="1800" b="1">
                          <a:solidFill>
                            <a:schemeClr val="dk2"/>
                          </a:solidFill>
                        </a:rPr>
                        <a:t>And how you get results from your survey?</a:t>
                      </a:r>
                      <a:endParaRPr sz="1800" b="1"/>
                    </a:p>
                  </a:txBody>
                  <a:tcPr marL="91425" marR="91425" marT="91425" marB="91425"/>
                </a:tc>
                <a:tc>
                  <a:txBody>
                    <a:bodyPr/>
                    <a:lstStyle/>
                    <a:p>
                      <a:pPr marL="0" lvl="0" indent="0" algn="l" rtl="0">
                        <a:spcBef>
                          <a:spcPts val="1000"/>
                        </a:spcBef>
                        <a:spcAft>
                          <a:spcPts val="0"/>
                        </a:spcAft>
                        <a:buNone/>
                      </a:pPr>
                      <a:r>
                        <a:rPr lang="en-CA" sz="1800" b="1">
                          <a:solidFill>
                            <a:schemeClr val="dk2"/>
                          </a:solidFill>
                        </a:rPr>
                        <a:t>Have you downloaded feedback from your survey?</a:t>
                      </a:r>
                      <a:endParaRPr sz="1800" b="1"/>
                    </a:p>
                  </a:txBody>
                  <a:tcPr marL="91425" marR="91425" marT="91425" marB="91425"/>
                </a:tc>
                <a:extLst>
                  <a:ext uri="{0D108BD9-81ED-4DB2-BD59-A6C34878D82A}">
                    <a16:rowId xmlns:a16="http://schemas.microsoft.com/office/drawing/2014/main" val="10000"/>
                  </a:ext>
                </a:extLst>
              </a:tr>
              <a:tr h="1455525">
                <a:tc>
                  <a:txBody>
                    <a:bodyPr/>
                    <a:lstStyle/>
                    <a:p>
                      <a:pPr marL="0" lvl="0" indent="0" algn="l" rtl="0">
                        <a:spcBef>
                          <a:spcPts val="0"/>
                        </a:spcBef>
                        <a:spcAft>
                          <a:spcPts val="0"/>
                        </a:spcAft>
                        <a:buNone/>
                      </a:pPr>
                      <a:r>
                        <a:rPr lang="en-CA">
                          <a:solidFill>
                            <a:schemeClr val="dk2"/>
                          </a:solidFill>
                        </a:rPr>
                        <a:t>P1 Emails and GCPedia</a:t>
                      </a:r>
                      <a:endParaRPr>
                        <a:solidFill>
                          <a:schemeClr val="dk2"/>
                        </a:solidFill>
                      </a:endParaRPr>
                    </a:p>
                    <a:p>
                      <a:pPr marL="0" lvl="0" indent="0" algn="l" rtl="0">
                        <a:spcBef>
                          <a:spcPts val="0"/>
                        </a:spcBef>
                        <a:spcAft>
                          <a:spcPts val="0"/>
                        </a:spcAft>
                        <a:buNone/>
                      </a:pPr>
                      <a:r>
                        <a:rPr lang="en-CA">
                          <a:solidFill>
                            <a:schemeClr val="dk2"/>
                          </a:solidFill>
                        </a:rPr>
                        <a:t>P2 GCPedia </a:t>
                      </a:r>
                      <a:endParaRPr>
                        <a:solidFill>
                          <a:schemeClr val="dk2"/>
                        </a:solidFill>
                      </a:endParaRPr>
                    </a:p>
                    <a:p>
                      <a:pPr marL="0" lvl="0" indent="0" algn="l" rtl="0">
                        <a:spcBef>
                          <a:spcPts val="0"/>
                        </a:spcBef>
                        <a:spcAft>
                          <a:spcPts val="0"/>
                        </a:spcAft>
                        <a:buNone/>
                      </a:pPr>
                      <a:r>
                        <a:rPr lang="en-CA">
                          <a:solidFill>
                            <a:schemeClr val="dk2"/>
                          </a:solidFill>
                        </a:rPr>
                        <a:t>P3 Bookmarked pages</a:t>
                      </a:r>
                      <a:endParaRPr>
                        <a:solidFill>
                          <a:schemeClr val="dk2"/>
                        </a:solidFill>
                      </a:endParaRPr>
                    </a:p>
                    <a:p>
                      <a:pPr marL="0" lvl="0" indent="0" algn="l" rtl="0">
                        <a:spcBef>
                          <a:spcPts val="0"/>
                        </a:spcBef>
                        <a:spcAft>
                          <a:spcPts val="0"/>
                        </a:spcAft>
                        <a:buNone/>
                      </a:pPr>
                      <a:r>
                        <a:rPr lang="en-CA">
                          <a:solidFill>
                            <a:schemeClr val="dk2"/>
                          </a:solidFill>
                        </a:rPr>
                        <a:t>P4 Quarterly report</a:t>
                      </a:r>
                      <a:endParaRPr>
                        <a:solidFill>
                          <a:schemeClr val="dk2"/>
                        </a:solidFill>
                      </a:endParaRPr>
                    </a:p>
                    <a:p>
                      <a:pPr marL="0" lvl="0" indent="0" algn="l" rtl="0">
                        <a:spcBef>
                          <a:spcPts val="0"/>
                        </a:spcBef>
                        <a:spcAft>
                          <a:spcPts val="0"/>
                        </a:spcAft>
                        <a:buNone/>
                      </a:pPr>
                      <a:r>
                        <a:rPr lang="en-CA">
                          <a:solidFill>
                            <a:schemeClr val="dk2"/>
                          </a:solidFill>
                        </a:rPr>
                        <a:t>P5 Emails</a:t>
                      </a:r>
                      <a:endParaRPr>
                        <a:solidFill>
                          <a:schemeClr val="dk2"/>
                        </a:solidFill>
                      </a:endParaRPr>
                    </a:p>
                    <a:p>
                      <a:pPr marL="0" lvl="0" indent="0" algn="l" rtl="0">
                        <a:spcBef>
                          <a:spcPts val="0"/>
                        </a:spcBef>
                        <a:spcAft>
                          <a:spcPts val="0"/>
                        </a:spcAft>
                        <a:buNone/>
                      </a:pPr>
                      <a:r>
                        <a:rPr lang="en-CA">
                          <a:solidFill>
                            <a:schemeClr val="dk2"/>
                          </a:solidFill>
                        </a:rPr>
                        <a:t>P6 GCPedia</a:t>
                      </a:r>
                      <a:endParaRPr>
                        <a:solidFill>
                          <a:schemeClr val="dk2"/>
                        </a:solidFill>
                      </a:endParaRPr>
                    </a:p>
                    <a:p>
                      <a:pPr marL="0" lvl="0" indent="0" algn="l" rtl="0">
                        <a:spcBef>
                          <a:spcPts val="0"/>
                        </a:spcBef>
                        <a:spcAft>
                          <a:spcPts val="0"/>
                        </a:spcAft>
                        <a:buNone/>
                      </a:pPr>
                      <a:r>
                        <a:rPr lang="en-CA">
                          <a:solidFill>
                            <a:schemeClr val="dk2"/>
                          </a:solidFill>
                        </a:rPr>
                        <a:t>P7 Not sure where</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CA">
                          <a:solidFill>
                            <a:schemeClr val="dk2"/>
                          </a:solidFill>
                        </a:rPr>
                        <a:t>P1 GCpedia</a:t>
                      </a:r>
                      <a:endParaRPr>
                        <a:solidFill>
                          <a:schemeClr val="dk2"/>
                        </a:solidFill>
                      </a:endParaRPr>
                    </a:p>
                    <a:p>
                      <a:pPr marL="0" lvl="0" indent="0" algn="l" rtl="0">
                        <a:spcBef>
                          <a:spcPts val="0"/>
                        </a:spcBef>
                        <a:spcAft>
                          <a:spcPts val="0"/>
                        </a:spcAft>
                        <a:buNone/>
                      </a:pPr>
                      <a:r>
                        <a:rPr lang="en-CA">
                          <a:solidFill>
                            <a:schemeClr val="dk2"/>
                          </a:solidFill>
                        </a:rPr>
                        <a:t>P2 Download portal</a:t>
                      </a:r>
                      <a:endParaRPr>
                        <a:solidFill>
                          <a:schemeClr val="dk2"/>
                        </a:solidFill>
                      </a:endParaRPr>
                    </a:p>
                    <a:p>
                      <a:pPr marL="0" lvl="0" indent="0" algn="l" rtl="0">
                        <a:spcBef>
                          <a:spcPts val="0"/>
                        </a:spcBef>
                        <a:spcAft>
                          <a:spcPts val="0"/>
                        </a:spcAft>
                        <a:buNone/>
                      </a:pPr>
                      <a:r>
                        <a:rPr lang="en-CA">
                          <a:solidFill>
                            <a:schemeClr val="dk2"/>
                          </a:solidFill>
                        </a:rPr>
                        <a:t>P3 Email for quarterly results</a:t>
                      </a:r>
                      <a:endParaRPr>
                        <a:solidFill>
                          <a:schemeClr val="dk2"/>
                        </a:solidFill>
                      </a:endParaRPr>
                    </a:p>
                    <a:p>
                      <a:pPr marL="0" lvl="0" indent="0" algn="l" rtl="0">
                        <a:spcBef>
                          <a:spcPts val="0"/>
                        </a:spcBef>
                        <a:spcAft>
                          <a:spcPts val="0"/>
                        </a:spcAft>
                        <a:buClr>
                          <a:schemeClr val="dk1"/>
                        </a:buClr>
                        <a:buSzPts val="1100"/>
                        <a:buFont typeface="Arial"/>
                        <a:buNone/>
                      </a:pPr>
                      <a:r>
                        <a:rPr lang="en-CA">
                          <a:solidFill>
                            <a:schemeClr val="dk2"/>
                          </a:solidFill>
                        </a:rPr>
                        <a:t>P4 Email for quarterly results</a:t>
                      </a:r>
                      <a:endParaRPr>
                        <a:solidFill>
                          <a:schemeClr val="dk2"/>
                        </a:solidFill>
                      </a:endParaRPr>
                    </a:p>
                    <a:p>
                      <a:pPr marL="0" lvl="0" indent="0" algn="l" rtl="0">
                        <a:spcBef>
                          <a:spcPts val="0"/>
                        </a:spcBef>
                        <a:spcAft>
                          <a:spcPts val="0"/>
                        </a:spcAft>
                        <a:buClr>
                          <a:schemeClr val="dk1"/>
                        </a:buClr>
                        <a:buSzPts val="1100"/>
                        <a:buFont typeface="Arial"/>
                        <a:buNone/>
                      </a:pPr>
                      <a:r>
                        <a:rPr lang="en-CA">
                          <a:solidFill>
                            <a:schemeClr val="dk2"/>
                          </a:solidFill>
                        </a:rPr>
                        <a:t>P5 Email for quarterly results</a:t>
                      </a:r>
                      <a:endParaRPr>
                        <a:solidFill>
                          <a:schemeClr val="dk2"/>
                        </a:solidFill>
                      </a:endParaRPr>
                    </a:p>
                    <a:p>
                      <a:pPr marL="0" lvl="0" indent="0" algn="l" rtl="0">
                        <a:spcBef>
                          <a:spcPts val="0"/>
                        </a:spcBef>
                        <a:spcAft>
                          <a:spcPts val="0"/>
                        </a:spcAft>
                        <a:buClr>
                          <a:schemeClr val="dk1"/>
                        </a:buClr>
                        <a:buSzPts val="1100"/>
                        <a:buFont typeface="Arial"/>
                        <a:buNone/>
                      </a:pPr>
                      <a:r>
                        <a:rPr lang="en-CA">
                          <a:solidFill>
                            <a:schemeClr val="dk2"/>
                          </a:solidFill>
                        </a:rPr>
                        <a:t>P6 --</a:t>
                      </a:r>
                      <a:endParaRPr>
                        <a:solidFill>
                          <a:schemeClr val="dk2"/>
                        </a:solidFill>
                      </a:endParaRPr>
                    </a:p>
                    <a:p>
                      <a:pPr marL="0" lvl="0" indent="0" algn="l" rtl="0">
                        <a:spcBef>
                          <a:spcPts val="0"/>
                        </a:spcBef>
                        <a:spcAft>
                          <a:spcPts val="0"/>
                        </a:spcAft>
                        <a:buClr>
                          <a:schemeClr val="dk1"/>
                        </a:buClr>
                        <a:buSzPts val="1100"/>
                        <a:buFont typeface="Arial"/>
                        <a:buNone/>
                      </a:pPr>
                      <a:r>
                        <a:rPr lang="en-CA">
                          <a:solidFill>
                            <a:schemeClr val="dk2"/>
                          </a:solidFill>
                        </a:rPr>
                        <a:t>P7 --</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CA">
                          <a:solidFill>
                            <a:schemeClr val="dk2"/>
                          </a:solidFill>
                        </a:rPr>
                        <a:t>P1 No, not sure how</a:t>
                      </a:r>
                      <a:endParaRPr>
                        <a:solidFill>
                          <a:schemeClr val="dk2"/>
                        </a:solidFill>
                      </a:endParaRPr>
                    </a:p>
                    <a:p>
                      <a:pPr marL="0" lvl="0" indent="0" algn="l" rtl="0">
                        <a:spcBef>
                          <a:spcPts val="0"/>
                        </a:spcBef>
                        <a:spcAft>
                          <a:spcPts val="0"/>
                        </a:spcAft>
                        <a:buNone/>
                      </a:pPr>
                      <a:r>
                        <a:rPr lang="en-CA">
                          <a:solidFill>
                            <a:schemeClr val="dk2"/>
                          </a:solidFill>
                        </a:rPr>
                        <a:t>P2 Yes, every month </a:t>
                      </a:r>
                      <a:endParaRPr>
                        <a:solidFill>
                          <a:schemeClr val="dk2"/>
                        </a:solidFill>
                      </a:endParaRPr>
                    </a:p>
                    <a:p>
                      <a:pPr marL="0" lvl="0" indent="0" algn="l" rtl="0">
                        <a:spcBef>
                          <a:spcPts val="0"/>
                        </a:spcBef>
                        <a:spcAft>
                          <a:spcPts val="0"/>
                        </a:spcAft>
                        <a:buNone/>
                      </a:pPr>
                      <a:r>
                        <a:rPr lang="en-CA">
                          <a:solidFill>
                            <a:schemeClr val="dk2"/>
                          </a:solidFill>
                        </a:rPr>
                        <a:t>P3 Yes, quarterly analysis</a:t>
                      </a:r>
                      <a:endParaRPr>
                        <a:solidFill>
                          <a:schemeClr val="dk2"/>
                        </a:solidFill>
                      </a:endParaRPr>
                    </a:p>
                    <a:p>
                      <a:pPr marL="0" lvl="0" indent="0" algn="l" rtl="0">
                        <a:spcBef>
                          <a:spcPts val="0"/>
                        </a:spcBef>
                        <a:spcAft>
                          <a:spcPts val="0"/>
                        </a:spcAft>
                        <a:buClr>
                          <a:schemeClr val="dk1"/>
                        </a:buClr>
                        <a:buSzPts val="1100"/>
                        <a:buFont typeface="Arial"/>
                        <a:buNone/>
                      </a:pPr>
                      <a:r>
                        <a:rPr lang="en-CA">
                          <a:solidFill>
                            <a:schemeClr val="dk2"/>
                          </a:solidFill>
                        </a:rPr>
                        <a:t>P4 --</a:t>
                      </a:r>
                      <a:endParaRPr>
                        <a:solidFill>
                          <a:schemeClr val="dk2"/>
                        </a:solidFill>
                      </a:endParaRPr>
                    </a:p>
                    <a:p>
                      <a:pPr marL="0" lvl="0" indent="0" algn="l" rtl="0">
                        <a:spcBef>
                          <a:spcPts val="0"/>
                        </a:spcBef>
                        <a:spcAft>
                          <a:spcPts val="0"/>
                        </a:spcAft>
                        <a:buClr>
                          <a:schemeClr val="dk1"/>
                        </a:buClr>
                        <a:buSzPts val="1100"/>
                        <a:buFont typeface="Arial"/>
                        <a:buNone/>
                      </a:pPr>
                      <a:r>
                        <a:rPr lang="en-CA">
                          <a:solidFill>
                            <a:schemeClr val="dk2"/>
                          </a:solidFill>
                        </a:rPr>
                        <a:t>P5 Yes, but not regularly</a:t>
                      </a:r>
                      <a:endParaRPr>
                        <a:solidFill>
                          <a:schemeClr val="dk2"/>
                        </a:solidFill>
                      </a:endParaRPr>
                    </a:p>
                    <a:p>
                      <a:pPr marL="0" lvl="0" indent="0" algn="l" rtl="0">
                        <a:spcBef>
                          <a:spcPts val="0"/>
                        </a:spcBef>
                        <a:spcAft>
                          <a:spcPts val="0"/>
                        </a:spcAft>
                        <a:buClr>
                          <a:schemeClr val="dk1"/>
                        </a:buClr>
                        <a:buSzPts val="1100"/>
                        <a:buFont typeface="Arial"/>
                        <a:buNone/>
                      </a:pPr>
                      <a:r>
                        <a:rPr lang="en-CA">
                          <a:solidFill>
                            <a:schemeClr val="dk2"/>
                          </a:solidFill>
                        </a:rPr>
                        <a:t>P6 Yes, using clustering script</a:t>
                      </a:r>
                      <a:endParaRPr>
                        <a:solidFill>
                          <a:schemeClr val="dk2"/>
                        </a:solidFill>
                      </a:endParaRPr>
                    </a:p>
                    <a:p>
                      <a:pPr marL="0" lvl="0" indent="0" algn="l" rtl="0">
                        <a:spcBef>
                          <a:spcPts val="0"/>
                        </a:spcBef>
                        <a:spcAft>
                          <a:spcPts val="0"/>
                        </a:spcAft>
                        <a:buClr>
                          <a:schemeClr val="dk1"/>
                        </a:buClr>
                        <a:buSzPts val="1100"/>
                        <a:buFont typeface="Arial"/>
                        <a:buNone/>
                      </a:pPr>
                      <a:r>
                        <a:rPr lang="en-CA">
                          <a:solidFill>
                            <a:schemeClr val="dk2"/>
                          </a:solidFill>
                        </a:rPr>
                        <a:t>P7 No, not yet</a:t>
                      </a:r>
                      <a:endParaRPr>
                        <a:solidFill>
                          <a:schemeClr val="dk2"/>
                        </a:solidFill>
                      </a:endParaRPr>
                    </a:p>
                  </a:txBody>
                  <a:tcPr marL="91425" marR="91425" marT="91425" marB="91425"/>
                </a:tc>
                <a:extLst>
                  <a:ext uri="{0D108BD9-81ED-4DB2-BD59-A6C34878D82A}">
                    <a16:rowId xmlns:a16="http://schemas.microsoft.com/office/drawing/2014/main" val="10001"/>
                  </a:ext>
                </a:extLst>
              </a:tr>
              <a:tr h="918400">
                <a:tc>
                  <a:txBody>
                    <a:bodyPr/>
                    <a:lstStyle/>
                    <a:p>
                      <a:pPr marL="0" lvl="0" indent="0" algn="l" rtl="0">
                        <a:spcBef>
                          <a:spcPts val="0"/>
                        </a:spcBef>
                        <a:spcAft>
                          <a:spcPts val="0"/>
                        </a:spcAft>
                        <a:buNone/>
                      </a:pPr>
                      <a:r>
                        <a:rPr lang="en-CA">
                          <a:solidFill>
                            <a:schemeClr val="dk2"/>
                          </a:solidFill>
                        </a:rPr>
                        <a:t>4 - GCPedia / bookmarks</a:t>
                      </a:r>
                      <a:endParaRPr>
                        <a:solidFill>
                          <a:schemeClr val="dk2"/>
                        </a:solidFill>
                      </a:endParaRPr>
                    </a:p>
                    <a:p>
                      <a:pPr marL="0" lvl="0" indent="0" algn="l" rtl="0">
                        <a:spcBef>
                          <a:spcPts val="0"/>
                        </a:spcBef>
                        <a:spcAft>
                          <a:spcPts val="0"/>
                        </a:spcAft>
                        <a:buNone/>
                      </a:pPr>
                      <a:r>
                        <a:rPr lang="en-CA">
                          <a:solidFill>
                            <a:schemeClr val="dk2"/>
                          </a:solidFill>
                        </a:rPr>
                        <a:t>3 - Emails / quarterly report</a:t>
                      </a:r>
                      <a:endParaRPr>
                        <a:solidFill>
                          <a:schemeClr val="dk2"/>
                        </a:solidFill>
                      </a:endParaRPr>
                    </a:p>
                    <a:p>
                      <a:pPr marL="0" lvl="0" indent="0" algn="l" rtl="0">
                        <a:spcBef>
                          <a:spcPts val="0"/>
                        </a:spcBef>
                        <a:spcAft>
                          <a:spcPts val="0"/>
                        </a:spcAft>
                        <a:buNone/>
                      </a:pPr>
                      <a:r>
                        <a:rPr lang="en-CA">
                          <a:solidFill>
                            <a:schemeClr val="dk2"/>
                          </a:solidFill>
                        </a:rPr>
                        <a:t>1 - Not sure</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CA">
                          <a:solidFill>
                            <a:schemeClr val="dk2"/>
                          </a:solidFill>
                        </a:rPr>
                        <a:t>3 - Quarterly results email</a:t>
                      </a:r>
                      <a:endParaRPr>
                        <a:solidFill>
                          <a:schemeClr val="dk2"/>
                        </a:solidFill>
                      </a:endParaRPr>
                    </a:p>
                    <a:p>
                      <a:pPr marL="0" lvl="0" indent="0" algn="l" rtl="0">
                        <a:spcBef>
                          <a:spcPts val="0"/>
                        </a:spcBef>
                        <a:spcAft>
                          <a:spcPts val="0"/>
                        </a:spcAft>
                        <a:buNone/>
                      </a:pPr>
                      <a:r>
                        <a:rPr lang="en-CA">
                          <a:solidFill>
                            <a:schemeClr val="dk2"/>
                          </a:solidFill>
                        </a:rPr>
                        <a:t>1 - Feedback viewer</a:t>
                      </a:r>
                      <a:endParaRPr>
                        <a:solidFill>
                          <a:schemeClr val="dk2"/>
                        </a:solidFill>
                      </a:endParaRPr>
                    </a:p>
                    <a:p>
                      <a:pPr marL="0" lvl="0" indent="0" algn="l" rtl="0">
                        <a:spcBef>
                          <a:spcPts val="0"/>
                        </a:spcBef>
                        <a:spcAft>
                          <a:spcPts val="0"/>
                        </a:spcAft>
                        <a:buNone/>
                      </a:pPr>
                      <a:r>
                        <a:rPr lang="en-CA">
                          <a:solidFill>
                            <a:schemeClr val="dk2"/>
                          </a:solidFill>
                        </a:rPr>
                        <a:t>1 - GCPedia</a:t>
                      </a:r>
                      <a:endParaRPr>
                        <a:solidFill>
                          <a:schemeClr val="dk2"/>
                        </a:solidFill>
                      </a:endParaRPr>
                    </a:p>
                  </a:txBody>
                  <a:tcPr marL="91425" marR="91425" marT="91425" marB="91425"/>
                </a:tc>
                <a:tc>
                  <a:txBody>
                    <a:bodyPr/>
                    <a:lstStyle/>
                    <a:p>
                      <a:pPr marL="0" lvl="0" indent="0" algn="l" rtl="0">
                        <a:spcBef>
                          <a:spcPts val="0"/>
                        </a:spcBef>
                        <a:spcAft>
                          <a:spcPts val="0"/>
                        </a:spcAft>
                        <a:buNone/>
                      </a:pPr>
                      <a:r>
                        <a:rPr lang="en-CA">
                          <a:solidFill>
                            <a:schemeClr val="dk2"/>
                          </a:solidFill>
                        </a:rPr>
                        <a:t>4 - Yes</a:t>
                      </a:r>
                      <a:endParaRPr>
                        <a:solidFill>
                          <a:schemeClr val="dk2"/>
                        </a:solidFill>
                      </a:endParaRPr>
                    </a:p>
                    <a:p>
                      <a:pPr marL="0" lvl="0" indent="0" algn="l" rtl="0">
                        <a:spcBef>
                          <a:spcPts val="0"/>
                        </a:spcBef>
                        <a:spcAft>
                          <a:spcPts val="0"/>
                        </a:spcAft>
                        <a:buNone/>
                      </a:pPr>
                      <a:r>
                        <a:rPr lang="en-CA">
                          <a:solidFill>
                            <a:schemeClr val="dk2"/>
                          </a:solidFill>
                        </a:rPr>
                        <a:t>2 - No</a:t>
                      </a:r>
                      <a:endParaRPr>
                        <a:solidFill>
                          <a:schemeClr val="dk2"/>
                        </a:solidFill>
                      </a:endParaRPr>
                    </a:p>
                    <a:p>
                      <a:pPr marL="0" lvl="0" indent="0" algn="l" rtl="0">
                        <a:spcBef>
                          <a:spcPts val="0"/>
                        </a:spcBef>
                        <a:spcAft>
                          <a:spcPts val="0"/>
                        </a:spcAft>
                        <a:buNone/>
                      </a:pPr>
                      <a:endParaRPr>
                        <a:solidFill>
                          <a:schemeClr val="dk2"/>
                        </a:solidFill>
                      </a:endParaRPr>
                    </a:p>
                  </a:txBody>
                  <a:tcPr marL="91425" marR="91425" marT="91425" marB="91425"/>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4"/>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44"/>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1</a:t>
            </a:r>
            <a:endParaRPr sz="3400" b="1" i="0" u="none" strike="noStrike" cap="none">
              <a:solidFill>
                <a:srgbClr val="FFFFFF"/>
              </a:solidFill>
              <a:latin typeface="Lato"/>
              <a:ea typeface="Lato"/>
              <a:cs typeface="Lato"/>
              <a:sym typeface="Lato"/>
            </a:endParaRPr>
          </a:p>
        </p:txBody>
      </p:sp>
      <p:sp>
        <p:nvSpPr>
          <p:cNvPr id="322" name="Google Shape;322;p44"/>
          <p:cNvSpPr txBox="1"/>
          <p:nvPr/>
        </p:nvSpPr>
        <p:spPr>
          <a:xfrm>
            <a:off x="83100" y="761575"/>
            <a:ext cx="1909500" cy="495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2990"/>
              <a:buFont typeface="Arial"/>
              <a:buNone/>
            </a:pPr>
            <a:r>
              <a:rPr lang="en-CA" sz="1829">
                <a:solidFill>
                  <a:schemeClr val="lt1"/>
                </a:solidFill>
                <a:latin typeface="Open Sans"/>
                <a:ea typeface="Open Sans"/>
                <a:cs typeface="Open Sans"/>
                <a:sym typeface="Open Sans"/>
              </a:rPr>
              <a:t>Success: 7/7</a:t>
            </a:r>
            <a:endParaRPr sz="1829" b="0" i="0" u="none" strike="noStrike" cap="none">
              <a:solidFill>
                <a:schemeClr val="lt1"/>
              </a:solidFill>
              <a:latin typeface="Open Sans"/>
              <a:ea typeface="Open Sans"/>
              <a:cs typeface="Open Sans"/>
              <a:sym typeface="Open Sans"/>
            </a:endParaRPr>
          </a:p>
        </p:txBody>
      </p:sp>
      <p:sp>
        <p:nvSpPr>
          <p:cNvPr id="323" name="Google Shape;323;p44"/>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16</a:t>
            </a:fld>
            <a:endParaRPr/>
          </a:p>
        </p:txBody>
      </p:sp>
      <p:sp>
        <p:nvSpPr>
          <p:cNvPr id="325" name="Google Shape;325;p44"/>
          <p:cNvSpPr/>
          <p:nvPr/>
        </p:nvSpPr>
        <p:spPr>
          <a:xfrm>
            <a:off x="2277275" y="76200"/>
            <a:ext cx="6866700" cy="1181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PURPOSE &amp; TAKING ACTION WITH THE TSS</a:t>
            </a:r>
            <a:br>
              <a:rPr lang="en-CA" sz="1700"/>
            </a:br>
            <a:r>
              <a:rPr lang="en-CA">
                <a:solidFill>
                  <a:srgbClr val="595959"/>
                </a:solidFill>
              </a:rPr>
              <a:t>You need to explain what the GC Task Success Survey is to your program clients for one of their tasks.  Find an explanation of why the survey is useful to measure online performance to share with them. Find examples and case studies of the types of changes or actions you can take using survey data.</a:t>
            </a:r>
            <a:endParaRPr sz="1700">
              <a:solidFill>
                <a:srgbClr val="595959"/>
              </a:solidFill>
            </a:endParaRPr>
          </a:p>
          <a:p>
            <a:pPr marL="0" lvl="0" indent="0" algn="l" rtl="0">
              <a:spcBef>
                <a:spcPts val="1000"/>
              </a:spcBef>
              <a:spcAft>
                <a:spcPts val="0"/>
              </a:spcAft>
              <a:buNone/>
            </a:pPr>
            <a:endParaRPr sz="1700">
              <a:solidFill>
                <a:srgbClr val="595959"/>
              </a:solidFill>
            </a:endParaRPr>
          </a:p>
          <a:p>
            <a:pPr marL="0" lvl="0" indent="0" algn="l" rtl="0">
              <a:spcBef>
                <a:spcPts val="1000"/>
              </a:spcBef>
              <a:spcAft>
                <a:spcPts val="0"/>
              </a:spcAft>
              <a:buNone/>
            </a:pPr>
            <a:endParaRPr sz="1700">
              <a:solidFill>
                <a:srgbClr val="595959"/>
              </a:solidFill>
            </a:endParaRPr>
          </a:p>
        </p:txBody>
      </p:sp>
      <p:sp>
        <p:nvSpPr>
          <p:cNvPr id="326" name="Google Shape;326;p44"/>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CA" b="1">
                <a:solidFill>
                  <a:srgbClr val="262626"/>
                </a:solidFill>
              </a:rPr>
              <a:t>Recommendations</a:t>
            </a:r>
            <a:endParaRPr b="1">
              <a:solidFill>
                <a:srgbClr val="262626"/>
              </a:solidFill>
            </a:endParaRPr>
          </a:p>
          <a:p>
            <a:pPr marL="0" lvl="0" indent="0" algn="l" rtl="0">
              <a:spcBef>
                <a:spcPts val="1000"/>
              </a:spcBef>
              <a:spcAft>
                <a:spcPts val="0"/>
              </a:spcAft>
              <a:buNone/>
            </a:pPr>
            <a:r>
              <a:rPr lang="en-CA" b="1">
                <a:solidFill>
                  <a:srgbClr val="262626"/>
                </a:solidFill>
              </a:rPr>
              <a:t>None.</a:t>
            </a:r>
            <a:endParaRPr b="1">
              <a:solidFill>
                <a:srgbClr val="262626"/>
              </a:solidFill>
            </a:endParaRPr>
          </a:p>
        </p:txBody>
      </p:sp>
      <p:pic>
        <p:nvPicPr>
          <p:cNvPr id="327" name="Google Shape;327;p44"/>
          <p:cNvPicPr preferRelativeResize="0"/>
          <p:nvPr/>
        </p:nvPicPr>
        <p:blipFill>
          <a:blip r:embed="rId3">
            <a:alphaModFix/>
          </a:blip>
          <a:stretch>
            <a:fillRect/>
          </a:stretch>
        </p:blipFill>
        <p:spPr>
          <a:xfrm>
            <a:off x="152400" y="1504575"/>
            <a:ext cx="8839199" cy="1859072"/>
          </a:xfrm>
          <a:prstGeom prst="rect">
            <a:avLst/>
          </a:prstGeom>
          <a:noFill/>
          <a:ln>
            <a:noFill/>
          </a:ln>
          <a:effectLst>
            <a:outerShdw blurRad="57150" dist="19050" dir="5400000" algn="bl" rotWithShape="0">
              <a:srgbClr val="000000">
                <a:alpha val="50000"/>
              </a:srgbClr>
            </a:outerShdw>
          </a:effectLst>
        </p:spPr>
      </p:pic>
      <p:sp>
        <p:nvSpPr>
          <p:cNvPr id="328" name="Google Shape;328;p44"/>
          <p:cNvSpPr txBox="1"/>
          <p:nvPr/>
        </p:nvSpPr>
        <p:spPr>
          <a:xfrm>
            <a:off x="207825" y="3532900"/>
            <a:ext cx="8707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Participants easily used “Get started” section to find answers to both parts of this task.  </a:t>
            </a:r>
            <a:endParaRPr/>
          </a:p>
          <a:p>
            <a:pPr marL="0" lvl="0" indent="0" algn="l" rtl="0">
              <a:spcBef>
                <a:spcPts val="0"/>
              </a:spcBef>
              <a:spcAft>
                <a:spcPts val="0"/>
              </a:spcAft>
              <a:buNone/>
            </a:pPr>
            <a:r>
              <a:rPr lang="en-CA" u="sng">
                <a:solidFill>
                  <a:schemeClr val="hlink"/>
                </a:solidFill>
                <a:hlinkClick r:id="rId4"/>
              </a:rPr>
              <a:t>https://test.canada.ca/experimental/design-system/performance/about-tss.html</a:t>
            </a:r>
            <a:r>
              <a:rPr lang="en-CA"/>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5"/>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5"/>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1</a:t>
            </a:r>
            <a:endParaRPr sz="3400" b="1" i="0" u="none" strike="noStrike" cap="none">
              <a:solidFill>
                <a:srgbClr val="FFFFFF"/>
              </a:solidFill>
              <a:latin typeface="Lato"/>
              <a:ea typeface="Lato"/>
              <a:cs typeface="Lato"/>
              <a:sym typeface="Lato"/>
            </a:endParaRPr>
          </a:p>
        </p:txBody>
      </p:sp>
      <p:sp>
        <p:nvSpPr>
          <p:cNvPr id="335" name="Google Shape;335;p45"/>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17</a:t>
            </a:fld>
            <a:endParaRPr/>
          </a:p>
        </p:txBody>
      </p:sp>
      <p:sp>
        <p:nvSpPr>
          <p:cNvPr id="337" name="Google Shape;337;p45"/>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CA" b="1">
                <a:solidFill>
                  <a:srgbClr val="262626"/>
                </a:solidFill>
              </a:rPr>
              <a:t>Recommendations</a:t>
            </a:r>
            <a:endParaRPr b="1">
              <a:solidFill>
                <a:srgbClr val="262626"/>
              </a:solidFill>
            </a:endParaRPr>
          </a:p>
          <a:p>
            <a:pPr marL="457200" lvl="0" indent="-317500" algn="l" rtl="0">
              <a:spcBef>
                <a:spcPts val="1000"/>
              </a:spcBef>
              <a:spcAft>
                <a:spcPts val="0"/>
              </a:spcAft>
              <a:buClr>
                <a:srgbClr val="262626"/>
              </a:buClr>
              <a:buSzPts val="1400"/>
              <a:buChar char="●"/>
            </a:pPr>
            <a:r>
              <a:rPr lang="en-CA">
                <a:solidFill>
                  <a:srgbClr val="262626"/>
                </a:solidFill>
              </a:rPr>
              <a:t>Revised section of content to better highlight processes and workflows, using preferred table format</a:t>
            </a:r>
            <a:endParaRPr>
              <a:solidFill>
                <a:srgbClr val="262626"/>
              </a:solidFill>
            </a:endParaRPr>
          </a:p>
          <a:p>
            <a:pPr marL="457200" lvl="0" indent="-317500" algn="l" rtl="0">
              <a:spcBef>
                <a:spcPts val="0"/>
              </a:spcBef>
              <a:spcAft>
                <a:spcPts val="0"/>
              </a:spcAft>
              <a:buClr>
                <a:srgbClr val="262626"/>
              </a:buClr>
              <a:buSzPts val="1400"/>
              <a:buChar char="●"/>
            </a:pPr>
            <a:r>
              <a:rPr lang="en-CA">
                <a:solidFill>
                  <a:srgbClr val="262626"/>
                </a:solidFill>
              </a:rPr>
              <a:t>Remove “quick” - not all will be quick!</a:t>
            </a:r>
            <a:endParaRPr>
              <a:solidFill>
                <a:srgbClr val="262626"/>
              </a:solidFill>
            </a:endParaRPr>
          </a:p>
        </p:txBody>
      </p:sp>
      <p:sp>
        <p:nvSpPr>
          <p:cNvPr id="338" name="Google Shape;338;p45"/>
          <p:cNvSpPr txBox="1"/>
          <p:nvPr/>
        </p:nvSpPr>
        <p:spPr>
          <a:xfrm>
            <a:off x="83100" y="2372500"/>
            <a:ext cx="2005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Actions related understanding and awareness were skipped over in favour of the table with “quick fixes”</a:t>
            </a:r>
            <a:endParaRPr/>
          </a:p>
        </p:txBody>
      </p:sp>
      <p:sp>
        <p:nvSpPr>
          <p:cNvPr id="339" name="Google Shape;339;p45"/>
          <p:cNvSpPr txBox="1"/>
          <p:nvPr/>
        </p:nvSpPr>
        <p:spPr>
          <a:xfrm>
            <a:off x="0" y="1325800"/>
            <a:ext cx="2187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u="sng">
                <a:solidFill>
                  <a:schemeClr val="hlink"/>
                </a:solidFill>
                <a:hlinkClick r:id="rId3"/>
              </a:rPr>
              <a:t>https://test.canada.ca/experimental/design-system/performance/benefits.html</a:t>
            </a:r>
            <a:r>
              <a:rPr lang="en-CA"/>
              <a:t> </a:t>
            </a:r>
            <a:endParaRPr/>
          </a:p>
        </p:txBody>
      </p:sp>
      <p:sp>
        <p:nvSpPr>
          <p:cNvPr id="340" name="Google Shape;340;p45"/>
          <p:cNvSpPr txBox="1"/>
          <p:nvPr/>
        </p:nvSpPr>
        <p:spPr>
          <a:xfrm>
            <a:off x="2339800" y="2939750"/>
            <a:ext cx="6651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b="1" i="1">
                <a:solidFill>
                  <a:srgbClr val="004D71"/>
                </a:solidFill>
              </a:rPr>
              <a:t>“I love the table. Problems you can solve with the survey.”</a:t>
            </a:r>
            <a:r>
              <a:rPr lang="en-CA">
                <a:solidFill>
                  <a:srgbClr val="004D71"/>
                </a:solidFill>
              </a:rPr>
              <a:t> P1</a:t>
            </a:r>
            <a:endParaRPr>
              <a:solidFill>
                <a:srgbClr val="004D71"/>
              </a:solidFill>
            </a:endParaRPr>
          </a:p>
        </p:txBody>
      </p:sp>
      <p:pic>
        <p:nvPicPr>
          <p:cNvPr id="341" name="Google Shape;341;p45"/>
          <p:cNvPicPr preferRelativeResize="0"/>
          <p:nvPr/>
        </p:nvPicPr>
        <p:blipFill>
          <a:blip r:embed="rId4">
            <a:alphaModFix/>
          </a:blip>
          <a:stretch>
            <a:fillRect/>
          </a:stretch>
        </p:blipFill>
        <p:spPr>
          <a:xfrm>
            <a:off x="2339800" y="152400"/>
            <a:ext cx="6651800" cy="2651376"/>
          </a:xfrm>
          <a:prstGeom prst="rect">
            <a:avLst/>
          </a:prstGeom>
          <a:noFill/>
          <a:ln>
            <a:noFill/>
          </a:ln>
          <a:effectLst>
            <a:outerShdw blurRad="57150" dist="19050" dir="5400000" algn="bl" rotWithShape="0">
              <a:srgbClr val="000000">
                <a:alpha val="50000"/>
              </a:srgbClr>
            </a:outerShdw>
          </a:effectLst>
        </p:spPr>
      </p:pic>
      <p:sp>
        <p:nvSpPr>
          <p:cNvPr id="342" name="Google Shape;342;p45"/>
          <p:cNvSpPr txBox="1"/>
          <p:nvPr/>
        </p:nvSpPr>
        <p:spPr>
          <a:xfrm>
            <a:off x="83100" y="761575"/>
            <a:ext cx="1909500" cy="495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2990"/>
              <a:buFont typeface="Arial"/>
              <a:buNone/>
            </a:pPr>
            <a:r>
              <a:rPr lang="en-CA" sz="1829">
                <a:solidFill>
                  <a:schemeClr val="lt1"/>
                </a:solidFill>
                <a:latin typeface="Open Sans"/>
                <a:ea typeface="Open Sans"/>
                <a:cs typeface="Open Sans"/>
                <a:sym typeface="Open Sans"/>
              </a:rPr>
              <a:t>Success: 7/7</a:t>
            </a:r>
            <a:endParaRPr sz="1829"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6"/>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46"/>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2</a:t>
            </a:r>
            <a:endParaRPr sz="3400" b="1" i="0" u="none" strike="noStrike" cap="none">
              <a:solidFill>
                <a:srgbClr val="FFFFFF"/>
              </a:solidFill>
              <a:latin typeface="Lato"/>
              <a:ea typeface="Lato"/>
              <a:cs typeface="Lato"/>
              <a:sym typeface="Lato"/>
            </a:endParaRPr>
          </a:p>
        </p:txBody>
      </p:sp>
      <p:sp>
        <p:nvSpPr>
          <p:cNvPr id="349" name="Google Shape;349;p46"/>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18</a:t>
            </a:fld>
            <a:endParaRPr/>
          </a:p>
        </p:txBody>
      </p:sp>
      <p:sp>
        <p:nvSpPr>
          <p:cNvPr id="351" name="Google Shape;351;p46"/>
          <p:cNvSpPr/>
          <p:nvPr/>
        </p:nvSpPr>
        <p:spPr>
          <a:xfrm>
            <a:off x="2277275" y="76200"/>
            <a:ext cx="6866700" cy="93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MANAGING TASK LISTS</a:t>
            </a:r>
            <a:br>
              <a:rPr lang="en-CA" sz="1700"/>
            </a:br>
            <a:r>
              <a:rPr lang="en-CA">
                <a:solidFill>
                  <a:srgbClr val="595959"/>
                </a:solidFill>
              </a:rPr>
              <a:t>Your department is getting set to launch a new funding program that Canadians will need to apply for.  Find out how to add a task to the survey for this program. Now, find suggested wording for “applying for” tasks.</a:t>
            </a:r>
            <a:endParaRPr>
              <a:solidFill>
                <a:srgbClr val="595959"/>
              </a:solidFill>
            </a:endParaRPr>
          </a:p>
          <a:p>
            <a:pPr marL="0" lvl="0" indent="0" algn="l" rtl="0">
              <a:spcBef>
                <a:spcPts val="1000"/>
              </a:spcBef>
              <a:spcAft>
                <a:spcPts val="0"/>
              </a:spcAft>
              <a:buClr>
                <a:schemeClr val="dk1"/>
              </a:buClr>
              <a:buSzPts val="1100"/>
              <a:buFont typeface="Arial"/>
              <a:buNone/>
            </a:pPr>
            <a:endParaRPr>
              <a:solidFill>
                <a:srgbClr val="595959"/>
              </a:solidFill>
            </a:endParaRPr>
          </a:p>
          <a:p>
            <a:pPr marL="0" lvl="0" indent="0" algn="l" rtl="0">
              <a:spcBef>
                <a:spcPts val="1000"/>
              </a:spcBef>
              <a:spcAft>
                <a:spcPts val="0"/>
              </a:spcAft>
              <a:buNone/>
            </a:pPr>
            <a:endParaRPr sz="1700">
              <a:solidFill>
                <a:srgbClr val="595959"/>
              </a:solidFill>
            </a:endParaRPr>
          </a:p>
        </p:txBody>
      </p:sp>
      <p:sp>
        <p:nvSpPr>
          <p:cNvPr id="352" name="Google Shape;352;p46"/>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CA" b="1">
                <a:solidFill>
                  <a:srgbClr val="262626"/>
                </a:solidFill>
              </a:rPr>
              <a:t>Recommendations</a:t>
            </a:r>
            <a:endParaRPr b="1">
              <a:solidFill>
                <a:srgbClr val="262626"/>
              </a:solidFill>
            </a:endParaRPr>
          </a:p>
          <a:p>
            <a:pPr marL="457200" lvl="0" indent="-317500" algn="l" rtl="0">
              <a:spcBef>
                <a:spcPts val="1000"/>
              </a:spcBef>
              <a:spcAft>
                <a:spcPts val="0"/>
              </a:spcAft>
              <a:buClr>
                <a:srgbClr val="262626"/>
              </a:buClr>
              <a:buSzPts val="1400"/>
              <a:buChar char="●"/>
            </a:pPr>
            <a:r>
              <a:rPr lang="en-CA">
                <a:solidFill>
                  <a:srgbClr val="262626"/>
                </a:solidFill>
              </a:rPr>
              <a:t>Add the keyword “managing” to landing page heading</a:t>
            </a:r>
            <a:endParaRPr>
              <a:solidFill>
                <a:srgbClr val="262626"/>
              </a:solidFill>
            </a:endParaRPr>
          </a:p>
        </p:txBody>
      </p:sp>
      <p:pic>
        <p:nvPicPr>
          <p:cNvPr id="353" name="Google Shape;353;p46"/>
          <p:cNvPicPr preferRelativeResize="0"/>
          <p:nvPr/>
        </p:nvPicPr>
        <p:blipFill>
          <a:blip r:embed="rId3">
            <a:alphaModFix/>
          </a:blip>
          <a:stretch>
            <a:fillRect/>
          </a:stretch>
        </p:blipFill>
        <p:spPr>
          <a:xfrm>
            <a:off x="2339800" y="1160700"/>
            <a:ext cx="4283687" cy="2898300"/>
          </a:xfrm>
          <a:prstGeom prst="rect">
            <a:avLst/>
          </a:prstGeom>
          <a:noFill/>
          <a:ln>
            <a:noFill/>
          </a:ln>
          <a:effectLst>
            <a:outerShdw blurRad="57150" dist="19050" dir="5400000" algn="bl" rotWithShape="0">
              <a:srgbClr val="000000">
                <a:alpha val="50000"/>
              </a:srgbClr>
            </a:outerShdw>
          </a:effectLst>
        </p:spPr>
      </p:pic>
      <p:sp>
        <p:nvSpPr>
          <p:cNvPr id="354" name="Google Shape;354;p46"/>
          <p:cNvSpPr/>
          <p:nvPr/>
        </p:nvSpPr>
        <p:spPr>
          <a:xfrm>
            <a:off x="0" y="1382313"/>
            <a:ext cx="2187300" cy="2722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endParaRPr sz="1200" b="1"/>
          </a:p>
          <a:p>
            <a:pPr marL="457200" lvl="0" indent="-317500" algn="l" rtl="0">
              <a:spcBef>
                <a:spcPts val="1000"/>
              </a:spcBef>
              <a:spcAft>
                <a:spcPts val="0"/>
              </a:spcAft>
              <a:buSzPts val="1400"/>
              <a:buChar char="●"/>
            </a:pPr>
            <a:r>
              <a:rPr lang="en-CA"/>
              <a:t>After adding the missing link to the Service Desk, participants easily completed this task</a:t>
            </a:r>
            <a:endParaRPr/>
          </a:p>
          <a:p>
            <a:pPr marL="0" lvl="0" indent="0" algn="l" rtl="0">
              <a:spcBef>
                <a:spcPts val="1000"/>
              </a:spcBef>
              <a:spcAft>
                <a:spcPts val="0"/>
              </a:spcAft>
              <a:buNone/>
            </a:pPr>
            <a:r>
              <a:rPr lang="en-CA" u="sng">
                <a:solidFill>
                  <a:schemeClr val="hlink"/>
                </a:solidFill>
                <a:hlinkClick r:id="rId4"/>
              </a:rPr>
              <a:t>https://test.canada.ca/experimental/design-system/performance/updating-tasks.html</a:t>
            </a:r>
            <a:r>
              <a:rPr lang="en-CA"/>
              <a:t> </a:t>
            </a:r>
            <a:endParaRPr/>
          </a:p>
          <a:p>
            <a:pPr marL="0" lvl="0" indent="0" algn="l" rtl="0">
              <a:spcBef>
                <a:spcPts val="1000"/>
              </a:spcBef>
              <a:spcAft>
                <a:spcPts val="0"/>
              </a:spcAft>
              <a:buNone/>
            </a:pPr>
            <a:endParaRPr sz="1700">
              <a:solidFill>
                <a:srgbClr val="595959"/>
              </a:solidFill>
            </a:endParaRPr>
          </a:p>
          <a:p>
            <a:pPr marL="0" lvl="0" indent="0" algn="l" rtl="0">
              <a:spcBef>
                <a:spcPts val="1000"/>
              </a:spcBef>
              <a:spcAft>
                <a:spcPts val="0"/>
              </a:spcAft>
              <a:buNone/>
            </a:pPr>
            <a:endParaRPr sz="1700">
              <a:solidFill>
                <a:srgbClr val="595959"/>
              </a:solidFill>
            </a:endParaRPr>
          </a:p>
        </p:txBody>
      </p:sp>
      <p:sp>
        <p:nvSpPr>
          <p:cNvPr id="355" name="Google Shape;355;p46"/>
          <p:cNvSpPr txBox="1"/>
          <p:nvPr/>
        </p:nvSpPr>
        <p:spPr>
          <a:xfrm>
            <a:off x="83100" y="761575"/>
            <a:ext cx="1909500" cy="495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2990"/>
              <a:buFont typeface="Arial"/>
              <a:buNone/>
            </a:pPr>
            <a:r>
              <a:rPr lang="en-CA" sz="1829">
                <a:solidFill>
                  <a:schemeClr val="lt1"/>
                </a:solidFill>
                <a:latin typeface="Open Sans"/>
                <a:ea typeface="Open Sans"/>
                <a:cs typeface="Open Sans"/>
                <a:sym typeface="Open Sans"/>
              </a:rPr>
              <a:t>Success: 7/7</a:t>
            </a:r>
            <a:endParaRPr sz="1829"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7"/>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47"/>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3</a:t>
            </a:r>
            <a:endParaRPr sz="3400" b="1" i="0" u="none" strike="noStrike" cap="none">
              <a:solidFill>
                <a:srgbClr val="FFFFFF"/>
              </a:solidFill>
              <a:latin typeface="Lato"/>
              <a:ea typeface="Lato"/>
              <a:cs typeface="Lato"/>
              <a:sym typeface="Lato"/>
            </a:endParaRPr>
          </a:p>
        </p:txBody>
      </p:sp>
      <p:sp>
        <p:nvSpPr>
          <p:cNvPr id="362" name="Google Shape;362;p47"/>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19</a:t>
            </a:fld>
            <a:endParaRPr/>
          </a:p>
        </p:txBody>
      </p:sp>
      <p:sp>
        <p:nvSpPr>
          <p:cNvPr id="364" name="Google Shape;364;p47"/>
          <p:cNvSpPr/>
          <p:nvPr/>
        </p:nvSpPr>
        <p:spPr>
          <a:xfrm>
            <a:off x="2277275" y="76200"/>
            <a:ext cx="6866700" cy="1513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ACCESSING AND INTERPRETING SURVEY RESULTS</a:t>
            </a:r>
            <a:br>
              <a:rPr lang="en-CA" sz="1700"/>
            </a:br>
            <a:r>
              <a:rPr lang="en-CA">
                <a:solidFill>
                  <a:srgbClr val="595959"/>
                </a:solidFill>
              </a:rPr>
              <a:t>Your Director has asked for a summary of your department’s TSS results for the last quarter. Find the overall task completion score for your department. </a:t>
            </a:r>
            <a:endParaRPr>
              <a:solidFill>
                <a:srgbClr val="595959"/>
              </a:solidFill>
            </a:endParaRPr>
          </a:p>
          <a:p>
            <a:pPr marL="457200" lvl="0" indent="-317500" algn="l" rtl="0">
              <a:spcBef>
                <a:spcPts val="1000"/>
              </a:spcBef>
              <a:spcAft>
                <a:spcPts val="0"/>
              </a:spcAft>
              <a:buClr>
                <a:srgbClr val="595959"/>
              </a:buClr>
              <a:buSzPts val="1400"/>
              <a:buChar char="●"/>
            </a:pPr>
            <a:r>
              <a:rPr lang="en-CA">
                <a:solidFill>
                  <a:srgbClr val="595959"/>
                </a:solidFill>
              </a:rPr>
              <a:t>Find how to download your department’s task completion scores by task. </a:t>
            </a:r>
            <a:endParaRPr>
              <a:solidFill>
                <a:srgbClr val="595959"/>
              </a:solidFill>
            </a:endParaRPr>
          </a:p>
          <a:p>
            <a:pPr marL="457200" lvl="0" indent="-317500" algn="l" rtl="0">
              <a:spcBef>
                <a:spcPts val="0"/>
              </a:spcBef>
              <a:spcAft>
                <a:spcPts val="0"/>
              </a:spcAft>
              <a:buClr>
                <a:srgbClr val="595959"/>
              </a:buClr>
              <a:buSzPts val="1400"/>
              <a:buChar char="●"/>
            </a:pPr>
            <a:r>
              <a:rPr lang="en-CA">
                <a:solidFill>
                  <a:srgbClr val="595959"/>
                </a:solidFill>
              </a:rPr>
              <a:t>For your department’s task with the most responses, could you find a summary of the feedback for it?</a:t>
            </a:r>
            <a:endParaRPr>
              <a:solidFill>
                <a:srgbClr val="595959"/>
              </a:solidFill>
            </a:endParaRPr>
          </a:p>
          <a:p>
            <a:pPr marL="0" lvl="0" indent="0" algn="l" rtl="0">
              <a:spcBef>
                <a:spcPts val="1000"/>
              </a:spcBef>
              <a:spcAft>
                <a:spcPts val="0"/>
              </a:spcAft>
              <a:buClr>
                <a:schemeClr val="dk1"/>
              </a:buClr>
              <a:buSzPts val="1100"/>
              <a:buFont typeface="Arial"/>
              <a:buNone/>
            </a:pPr>
            <a:endParaRPr sz="1700">
              <a:solidFill>
                <a:srgbClr val="595959"/>
              </a:solidFill>
            </a:endParaRPr>
          </a:p>
          <a:p>
            <a:pPr marL="0" lvl="0" indent="0" algn="l" rtl="0">
              <a:spcBef>
                <a:spcPts val="1000"/>
              </a:spcBef>
              <a:spcAft>
                <a:spcPts val="0"/>
              </a:spcAft>
              <a:buClr>
                <a:schemeClr val="dk1"/>
              </a:buClr>
              <a:buSzPts val="1100"/>
              <a:buFont typeface="Arial"/>
              <a:buNone/>
            </a:pPr>
            <a:endParaRPr sz="1700">
              <a:solidFill>
                <a:srgbClr val="595959"/>
              </a:solidFill>
            </a:endParaRPr>
          </a:p>
          <a:p>
            <a:pPr marL="0" lvl="0" indent="0" algn="l" rtl="0">
              <a:spcBef>
                <a:spcPts val="1000"/>
              </a:spcBef>
              <a:spcAft>
                <a:spcPts val="0"/>
              </a:spcAft>
              <a:buNone/>
            </a:pPr>
            <a:endParaRPr sz="1700">
              <a:solidFill>
                <a:srgbClr val="595959"/>
              </a:solidFill>
            </a:endParaRPr>
          </a:p>
        </p:txBody>
      </p:sp>
      <p:sp>
        <p:nvSpPr>
          <p:cNvPr id="365" name="Google Shape;365;p47"/>
          <p:cNvSpPr/>
          <p:nvPr/>
        </p:nvSpPr>
        <p:spPr>
          <a:xfrm>
            <a:off x="0" y="4132200"/>
            <a:ext cx="9144000" cy="1043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CA" b="1">
                <a:solidFill>
                  <a:srgbClr val="262626"/>
                </a:solidFill>
              </a:rPr>
              <a:t>Recommendations</a:t>
            </a:r>
            <a:endParaRPr b="1">
              <a:solidFill>
                <a:srgbClr val="262626"/>
              </a:solidFill>
            </a:endParaRPr>
          </a:p>
          <a:p>
            <a:pPr marL="457200" lvl="0" indent="-317500" algn="l" rtl="0">
              <a:spcBef>
                <a:spcPts val="1000"/>
              </a:spcBef>
              <a:spcAft>
                <a:spcPts val="0"/>
              </a:spcAft>
              <a:buClr>
                <a:srgbClr val="262626"/>
              </a:buClr>
              <a:buSzPts val="1400"/>
              <a:buChar char="●"/>
            </a:pPr>
            <a:r>
              <a:rPr lang="en-CA">
                <a:solidFill>
                  <a:srgbClr val="262626"/>
                </a:solidFill>
              </a:rPr>
              <a:t>Make it clear from the landing page that it only contains the previous quarter of results</a:t>
            </a:r>
            <a:endParaRPr>
              <a:solidFill>
                <a:srgbClr val="262626"/>
              </a:solidFill>
            </a:endParaRPr>
          </a:p>
        </p:txBody>
      </p:sp>
      <p:sp>
        <p:nvSpPr>
          <p:cNvPr id="366" name="Google Shape;366;p47"/>
          <p:cNvSpPr/>
          <p:nvPr/>
        </p:nvSpPr>
        <p:spPr>
          <a:xfrm>
            <a:off x="11950" y="1326575"/>
            <a:ext cx="2120400" cy="2660100"/>
          </a:xfrm>
          <a:prstGeom prst="rect">
            <a:avLst/>
          </a:prstGeom>
          <a:noFill/>
          <a:ln>
            <a:noFill/>
          </a:ln>
        </p:spPr>
        <p:txBody>
          <a:bodyPr spcFirstLastPara="1" wrap="square" lIns="91425" tIns="45700" rIns="91425" bIns="45700" anchor="t" anchorCtr="0">
            <a:noAutofit/>
          </a:bodyPr>
          <a:lstStyle/>
          <a:p>
            <a:pPr marL="457200" lvl="0" indent="-317500" algn="l" rtl="0">
              <a:spcBef>
                <a:spcPts val="1000"/>
              </a:spcBef>
              <a:spcAft>
                <a:spcPts val="0"/>
              </a:spcAft>
              <a:buSzPts val="1400"/>
              <a:buChar char="●"/>
            </a:pPr>
            <a:r>
              <a:rPr lang="en-CA"/>
              <a:t>Participants easily navigated from the TSS landing page to the survey results viewer</a:t>
            </a:r>
            <a:endParaRPr/>
          </a:p>
          <a:p>
            <a:pPr marL="457200" lvl="0" indent="-317500" algn="l" rtl="0">
              <a:spcBef>
                <a:spcPts val="0"/>
              </a:spcBef>
              <a:spcAft>
                <a:spcPts val="0"/>
              </a:spcAft>
              <a:buSzPts val="1400"/>
              <a:buChar char="●"/>
            </a:pPr>
            <a:r>
              <a:rPr lang="en-CA"/>
              <a:t>It was intuitive to navigate to a task via their Institution</a:t>
            </a:r>
            <a:endParaRPr/>
          </a:p>
          <a:p>
            <a:pPr marL="457200" lvl="0" indent="0" algn="l" rtl="0">
              <a:spcBef>
                <a:spcPts val="1000"/>
              </a:spcBef>
              <a:spcAft>
                <a:spcPts val="0"/>
              </a:spcAft>
              <a:buNone/>
            </a:pPr>
            <a:endParaRPr sz="1700">
              <a:solidFill>
                <a:srgbClr val="595959"/>
              </a:solidFill>
            </a:endParaRPr>
          </a:p>
        </p:txBody>
      </p:sp>
      <p:sp>
        <p:nvSpPr>
          <p:cNvPr id="367" name="Google Shape;367;p47"/>
          <p:cNvSpPr txBox="1"/>
          <p:nvPr/>
        </p:nvSpPr>
        <p:spPr>
          <a:xfrm>
            <a:off x="2421100" y="3657625"/>
            <a:ext cx="645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b="1" i="1">
                <a:solidFill>
                  <a:srgbClr val="004D71"/>
                </a:solidFill>
              </a:rPr>
              <a:t>“It's great. I appreciate the fact that it is laid out for us more.” P3</a:t>
            </a:r>
            <a:endParaRPr b="1" i="1">
              <a:solidFill>
                <a:srgbClr val="004D71"/>
              </a:solidFill>
            </a:endParaRPr>
          </a:p>
        </p:txBody>
      </p:sp>
      <p:pic>
        <p:nvPicPr>
          <p:cNvPr id="368" name="Google Shape;368;p47"/>
          <p:cNvPicPr preferRelativeResize="0"/>
          <p:nvPr/>
        </p:nvPicPr>
        <p:blipFill>
          <a:blip r:embed="rId3">
            <a:alphaModFix/>
          </a:blip>
          <a:stretch>
            <a:fillRect/>
          </a:stretch>
        </p:blipFill>
        <p:spPr>
          <a:xfrm>
            <a:off x="2554925" y="1705800"/>
            <a:ext cx="4635576" cy="19518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30"/>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0"/>
          <p:cNvSpPr txBox="1">
            <a:spLocks noGrp="1"/>
          </p:cNvSpPr>
          <p:nvPr>
            <p:ph type="title"/>
          </p:nvPr>
        </p:nvSpPr>
        <p:spPr>
          <a:xfrm>
            <a:off x="358425" y="44375"/>
            <a:ext cx="70134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CA" sz="3000" b="1">
                <a:solidFill>
                  <a:schemeClr val="lt1"/>
                </a:solidFill>
                <a:latin typeface="Lato"/>
                <a:ea typeface="Lato"/>
                <a:cs typeface="Lato"/>
                <a:sym typeface="Lato"/>
              </a:rPr>
              <a:t>Outline</a:t>
            </a:r>
            <a:endParaRPr sz="3000" b="1">
              <a:solidFill>
                <a:schemeClr val="lt1"/>
              </a:solidFill>
              <a:latin typeface="Lato"/>
              <a:ea typeface="Lato"/>
              <a:cs typeface="Lato"/>
              <a:sym typeface="Lato"/>
            </a:endParaRPr>
          </a:p>
        </p:txBody>
      </p:sp>
      <p:sp>
        <p:nvSpPr>
          <p:cNvPr id="167" name="Google Shape;167;p30"/>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0"/>
          <p:cNvSpPr/>
          <p:nvPr/>
        </p:nvSpPr>
        <p:spPr>
          <a:xfrm>
            <a:off x="399200" y="1159625"/>
            <a:ext cx="8430000" cy="33525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CA" sz="1800" b="0" i="0" u="sng" strike="noStrike" cap="none">
                <a:solidFill>
                  <a:schemeClr val="hlink"/>
                </a:solidFill>
                <a:latin typeface="Arial"/>
                <a:ea typeface="Arial"/>
                <a:cs typeface="Arial"/>
                <a:sym typeface="Arial"/>
                <a:hlinkClick r:id="rId3" action="ppaction://hlinksldjump"/>
              </a:rPr>
              <a:t>Background</a:t>
            </a: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1000"/>
              </a:spcBef>
              <a:spcAft>
                <a:spcPts val="0"/>
              </a:spcAft>
              <a:buClr>
                <a:schemeClr val="dk2"/>
              </a:buClr>
              <a:buSzPts val="1800"/>
              <a:buFont typeface="Arial"/>
              <a:buAutoNum type="arabicPeriod"/>
            </a:pPr>
            <a:r>
              <a:rPr lang="en-CA" sz="1800" u="sng">
                <a:solidFill>
                  <a:schemeClr val="hlink"/>
                </a:solidFill>
                <a:hlinkClick r:id="rId4" action="ppaction://hlinksldjump"/>
              </a:rPr>
              <a:t>Key</a:t>
            </a:r>
            <a:r>
              <a:rPr lang="en-CA" sz="1800" b="0" i="0" u="sng" strike="noStrike" cap="none">
                <a:solidFill>
                  <a:schemeClr val="hlink"/>
                </a:solidFill>
                <a:latin typeface="Arial"/>
                <a:ea typeface="Arial"/>
                <a:cs typeface="Arial"/>
                <a:sym typeface="Arial"/>
                <a:hlinkClick r:id="rId4" action="ppaction://hlinksldjump"/>
              </a:rPr>
              <a:t> findings</a:t>
            </a:r>
            <a:endParaRPr sz="1800" b="0" i="0" u="none" strike="noStrike" cap="none">
              <a:solidFill>
                <a:schemeClr val="dk2"/>
              </a:solidFill>
              <a:latin typeface="Arial"/>
              <a:ea typeface="Arial"/>
              <a:cs typeface="Arial"/>
              <a:sym typeface="Arial"/>
            </a:endParaRPr>
          </a:p>
          <a:p>
            <a:pPr marL="457200" lvl="0" indent="-342900" algn="l" rtl="0">
              <a:lnSpc>
                <a:spcPct val="115000"/>
              </a:lnSpc>
              <a:spcBef>
                <a:spcPts val="1000"/>
              </a:spcBef>
              <a:spcAft>
                <a:spcPts val="0"/>
              </a:spcAft>
              <a:buClr>
                <a:schemeClr val="dk2"/>
              </a:buClr>
              <a:buSzPts val="1800"/>
              <a:buAutoNum type="arabicPeriod"/>
            </a:pPr>
            <a:r>
              <a:rPr lang="en-CA" sz="1800" u="sng">
                <a:solidFill>
                  <a:schemeClr val="hlink"/>
                </a:solidFill>
                <a:hlinkClick r:id="rId5" action="ppaction://hlinksldjump"/>
              </a:rPr>
              <a:t>Next steps</a:t>
            </a:r>
            <a:endParaRPr sz="1800">
              <a:solidFill>
                <a:schemeClr val="dk2"/>
              </a:solidFill>
            </a:endParaRPr>
          </a:p>
          <a:p>
            <a:pPr marL="457200" lvl="0" indent="-342900" algn="l" rtl="0">
              <a:lnSpc>
                <a:spcPct val="115000"/>
              </a:lnSpc>
              <a:spcBef>
                <a:spcPts val="1000"/>
              </a:spcBef>
              <a:spcAft>
                <a:spcPts val="0"/>
              </a:spcAft>
              <a:buClr>
                <a:schemeClr val="dk2"/>
              </a:buClr>
              <a:buSzPts val="1800"/>
              <a:buAutoNum type="arabicPeriod"/>
            </a:pPr>
            <a:r>
              <a:rPr lang="en-CA" sz="1800" u="sng">
                <a:solidFill>
                  <a:schemeClr val="hlink"/>
                </a:solidFill>
                <a:hlinkClick r:id="rId6" action="ppaction://hlinksldjump"/>
              </a:rPr>
              <a:t>Study results</a:t>
            </a:r>
            <a:endParaRPr sz="1800">
              <a:solidFill>
                <a:schemeClr val="dk2"/>
              </a:solidFil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8"/>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48"/>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3</a:t>
            </a:r>
            <a:endParaRPr sz="3400" b="1" i="0" u="none" strike="noStrike" cap="none">
              <a:solidFill>
                <a:srgbClr val="FFFFFF"/>
              </a:solidFill>
              <a:latin typeface="Lato"/>
              <a:ea typeface="Lato"/>
              <a:cs typeface="Lato"/>
              <a:sym typeface="Lato"/>
            </a:endParaRPr>
          </a:p>
        </p:txBody>
      </p:sp>
      <p:sp>
        <p:nvSpPr>
          <p:cNvPr id="375" name="Google Shape;375;p48"/>
          <p:cNvSpPr txBox="1"/>
          <p:nvPr/>
        </p:nvSpPr>
        <p:spPr>
          <a:xfrm>
            <a:off x="83100" y="761575"/>
            <a:ext cx="1909500" cy="4956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2990"/>
              <a:buFont typeface="Arial"/>
              <a:buNone/>
            </a:pPr>
            <a:r>
              <a:rPr lang="en-CA" sz="1829">
                <a:solidFill>
                  <a:schemeClr val="lt1"/>
                </a:solidFill>
                <a:latin typeface="Open Sans"/>
                <a:ea typeface="Open Sans"/>
                <a:cs typeface="Open Sans"/>
                <a:sym typeface="Open Sans"/>
              </a:rPr>
              <a:t>… continued</a:t>
            </a:r>
            <a:endParaRPr sz="1829" b="0" i="0" u="none" strike="noStrike" cap="none">
              <a:solidFill>
                <a:schemeClr val="lt1"/>
              </a:solidFill>
              <a:latin typeface="Open Sans"/>
              <a:ea typeface="Open Sans"/>
              <a:cs typeface="Open Sans"/>
              <a:sym typeface="Open Sans"/>
            </a:endParaRPr>
          </a:p>
        </p:txBody>
      </p:sp>
      <p:sp>
        <p:nvSpPr>
          <p:cNvPr id="376" name="Google Shape;376;p48"/>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20</a:t>
            </a:fld>
            <a:endParaRPr/>
          </a:p>
        </p:txBody>
      </p:sp>
      <p:sp>
        <p:nvSpPr>
          <p:cNvPr id="378" name="Google Shape;378;p48"/>
          <p:cNvSpPr/>
          <p:nvPr/>
        </p:nvSpPr>
        <p:spPr>
          <a:xfrm>
            <a:off x="0" y="4208400"/>
            <a:ext cx="9144000" cy="935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CA" b="1">
                <a:solidFill>
                  <a:srgbClr val="262626"/>
                </a:solidFill>
              </a:rPr>
              <a:t>Recommendations</a:t>
            </a:r>
            <a:endParaRPr b="1">
              <a:solidFill>
                <a:srgbClr val="262626"/>
              </a:solidFill>
            </a:endParaRPr>
          </a:p>
          <a:p>
            <a:pPr marL="457200" lvl="0" indent="-317500" algn="l" rtl="0">
              <a:spcBef>
                <a:spcPts val="1000"/>
              </a:spcBef>
              <a:spcAft>
                <a:spcPts val="0"/>
              </a:spcAft>
              <a:buClr>
                <a:srgbClr val="262626"/>
              </a:buClr>
              <a:buSzPts val="1400"/>
              <a:buChar char="●"/>
            </a:pPr>
            <a:r>
              <a:rPr lang="en-CA">
                <a:solidFill>
                  <a:srgbClr val="262626"/>
                </a:solidFill>
              </a:rPr>
              <a:t>Reconsider the placement of the download button - move to top of the table</a:t>
            </a:r>
            <a:endParaRPr>
              <a:solidFill>
                <a:srgbClr val="262626"/>
              </a:solidFill>
            </a:endParaRPr>
          </a:p>
        </p:txBody>
      </p:sp>
      <p:sp>
        <p:nvSpPr>
          <p:cNvPr id="379" name="Google Shape;379;p48"/>
          <p:cNvSpPr/>
          <p:nvPr/>
        </p:nvSpPr>
        <p:spPr>
          <a:xfrm>
            <a:off x="11950" y="1326575"/>
            <a:ext cx="2120400" cy="2660100"/>
          </a:xfrm>
          <a:prstGeom prst="rect">
            <a:avLst/>
          </a:prstGeom>
          <a:noFill/>
          <a:ln>
            <a:noFill/>
          </a:ln>
        </p:spPr>
        <p:txBody>
          <a:bodyPr spcFirstLastPara="1" wrap="square" lIns="91425" tIns="45700" rIns="91425" bIns="45700" anchor="t" anchorCtr="0">
            <a:noAutofit/>
          </a:bodyPr>
          <a:lstStyle/>
          <a:p>
            <a:pPr marL="457200" lvl="0" indent="-317500" algn="l" rtl="0">
              <a:spcBef>
                <a:spcPts val="1000"/>
              </a:spcBef>
              <a:spcAft>
                <a:spcPts val="0"/>
              </a:spcAft>
              <a:buSzPts val="1400"/>
              <a:buChar char="●"/>
            </a:pPr>
            <a:r>
              <a:rPr lang="en-CA"/>
              <a:t>Three participants expected the download the CSV button to be at the top of the table on the results by institution page</a:t>
            </a:r>
            <a:endParaRPr sz="1700">
              <a:solidFill>
                <a:srgbClr val="595959"/>
              </a:solidFill>
            </a:endParaRPr>
          </a:p>
        </p:txBody>
      </p:sp>
      <p:sp>
        <p:nvSpPr>
          <p:cNvPr id="380" name="Google Shape;380;p48"/>
          <p:cNvSpPr txBox="1"/>
          <p:nvPr/>
        </p:nvSpPr>
        <p:spPr>
          <a:xfrm>
            <a:off x="83100" y="3549925"/>
            <a:ext cx="9060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b="1" i="1">
                <a:solidFill>
                  <a:srgbClr val="004D71"/>
                </a:solidFill>
              </a:rPr>
              <a:t>“...can you move that (download CSV) to the top or have a button that says full spreadsheet or full data. I think It would be easier if it was at at the top'.” P2</a:t>
            </a:r>
            <a:endParaRPr b="1" i="1">
              <a:solidFill>
                <a:srgbClr val="004D71"/>
              </a:solidFill>
            </a:endParaRPr>
          </a:p>
        </p:txBody>
      </p:sp>
      <p:pic>
        <p:nvPicPr>
          <p:cNvPr id="381" name="Google Shape;381;p48"/>
          <p:cNvPicPr preferRelativeResize="0"/>
          <p:nvPr/>
        </p:nvPicPr>
        <p:blipFill>
          <a:blip r:embed="rId3">
            <a:alphaModFix/>
          </a:blip>
          <a:stretch>
            <a:fillRect/>
          </a:stretch>
        </p:blipFill>
        <p:spPr>
          <a:xfrm>
            <a:off x="3285375" y="154225"/>
            <a:ext cx="4216365" cy="33528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9"/>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9"/>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3</a:t>
            </a:r>
            <a:endParaRPr sz="3400" b="1" i="0" u="none" strike="noStrike" cap="none">
              <a:solidFill>
                <a:srgbClr val="FFFFFF"/>
              </a:solidFill>
              <a:latin typeface="Lato"/>
              <a:ea typeface="Lato"/>
              <a:cs typeface="Lato"/>
              <a:sym typeface="Lato"/>
            </a:endParaRPr>
          </a:p>
        </p:txBody>
      </p:sp>
      <p:sp>
        <p:nvSpPr>
          <p:cNvPr id="388" name="Google Shape;388;p49"/>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21</a:t>
            </a:fld>
            <a:endParaRPr/>
          </a:p>
        </p:txBody>
      </p:sp>
      <p:sp>
        <p:nvSpPr>
          <p:cNvPr id="390" name="Google Shape;390;p49"/>
          <p:cNvSpPr/>
          <p:nvPr/>
        </p:nvSpPr>
        <p:spPr>
          <a:xfrm>
            <a:off x="0" y="1030925"/>
            <a:ext cx="2187300" cy="40260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RESULTS BY TASK INTRODUCTION</a:t>
            </a:r>
            <a:endParaRPr sz="1200" b="1"/>
          </a:p>
          <a:p>
            <a:pPr marL="457200" lvl="0" indent="-317500" algn="l" rtl="0">
              <a:spcBef>
                <a:spcPts val="1000"/>
              </a:spcBef>
              <a:spcAft>
                <a:spcPts val="0"/>
              </a:spcAft>
              <a:buSzPts val="1400"/>
              <a:buChar char="●"/>
            </a:pPr>
            <a:r>
              <a:rPr lang="en-CA"/>
              <a:t>Heading “Current results” could reinforce “Latest quarterly results for this task” </a:t>
            </a:r>
            <a:endParaRPr/>
          </a:p>
          <a:p>
            <a:pPr marL="457200" lvl="0" indent="-317500" algn="l" rtl="0">
              <a:spcBef>
                <a:spcPts val="0"/>
              </a:spcBef>
              <a:spcAft>
                <a:spcPts val="0"/>
              </a:spcAft>
              <a:buSzPts val="1400"/>
              <a:buChar char="●"/>
            </a:pPr>
            <a:r>
              <a:rPr lang="en-CA"/>
              <a:t>Move the date range for the quarter under the heading</a:t>
            </a:r>
            <a:endParaRPr/>
          </a:p>
          <a:p>
            <a:pPr marL="457200" lvl="0" indent="-317500" algn="l" rtl="0">
              <a:spcBef>
                <a:spcPts val="0"/>
              </a:spcBef>
              <a:spcAft>
                <a:spcPts val="0"/>
              </a:spcAft>
              <a:buSzPts val="1400"/>
              <a:buChar char="●"/>
            </a:pPr>
            <a:r>
              <a:rPr lang="en-CA"/>
              <a:t>It was unclear what “insufficient data” meant.  How little is insufficient?</a:t>
            </a:r>
            <a:endParaRPr/>
          </a:p>
          <a:p>
            <a:pPr marL="457200" lvl="0" indent="-317500" algn="l" rtl="0">
              <a:spcBef>
                <a:spcPts val="0"/>
              </a:spcBef>
              <a:spcAft>
                <a:spcPts val="0"/>
              </a:spcAft>
              <a:buSzPts val="1400"/>
              <a:buChar char="●"/>
            </a:pPr>
            <a:r>
              <a:rPr lang="en-CA"/>
              <a:t>Improve guidance for insufficient results</a:t>
            </a:r>
            <a:endParaRPr/>
          </a:p>
        </p:txBody>
      </p:sp>
      <p:sp>
        <p:nvSpPr>
          <p:cNvPr id="391" name="Google Shape;391;p49"/>
          <p:cNvSpPr txBox="1"/>
          <p:nvPr/>
        </p:nvSpPr>
        <p:spPr>
          <a:xfrm>
            <a:off x="2362100" y="3647825"/>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BEFORE</a:t>
            </a:r>
            <a:endParaRPr/>
          </a:p>
        </p:txBody>
      </p:sp>
      <p:pic>
        <p:nvPicPr>
          <p:cNvPr id="392" name="Google Shape;392;p49"/>
          <p:cNvPicPr preferRelativeResize="0"/>
          <p:nvPr/>
        </p:nvPicPr>
        <p:blipFill>
          <a:blip r:embed="rId3">
            <a:alphaModFix/>
          </a:blip>
          <a:stretch>
            <a:fillRect/>
          </a:stretch>
        </p:blipFill>
        <p:spPr>
          <a:xfrm>
            <a:off x="2362100" y="152400"/>
            <a:ext cx="6508124" cy="3269776"/>
          </a:xfrm>
          <a:prstGeom prst="rect">
            <a:avLst/>
          </a:prstGeom>
          <a:noFill/>
          <a:ln>
            <a:noFill/>
          </a:ln>
          <a:effectLst>
            <a:outerShdw blurRad="57150" dist="19050" dir="5400000" algn="bl" rotWithShape="0">
              <a:srgbClr val="000000">
                <a:alpha val="50000"/>
              </a:srgbClr>
            </a:outerShdw>
          </a:effectLst>
        </p:spPr>
      </p:pic>
      <p:sp>
        <p:nvSpPr>
          <p:cNvPr id="393" name="Google Shape;393;p49"/>
          <p:cNvSpPr/>
          <p:nvPr/>
        </p:nvSpPr>
        <p:spPr>
          <a:xfrm>
            <a:off x="2391100" y="2325425"/>
            <a:ext cx="1786800" cy="328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0"/>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50"/>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3</a:t>
            </a:r>
            <a:endParaRPr sz="3400" b="1" i="0" u="none" strike="noStrike" cap="none">
              <a:solidFill>
                <a:srgbClr val="FFFFFF"/>
              </a:solidFill>
              <a:latin typeface="Lato"/>
              <a:ea typeface="Lato"/>
              <a:cs typeface="Lato"/>
              <a:sym typeface="Lato"/>
            </a:endParaRPr>
          </a:p>
        </p:txBody>
      </p:sp>
      <p:sp>
        <p:nvSpPr>
          <p:cNvPr id="400" name="Google Shape;400;p50"/>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22</a:t>
            </a:fld>
            <a:endParaRPr/>
          </a:p>
        </p:txBody>
      </p:sp>
      <p:sp>
        <p:nvSpPr>
          <p:cNvPr id="402" name="Google Shape;402;p50"/>
          <p:cNvSpPr/>
          <p:nvPr/>
        </p:nvSpPr>
        <p:spPr>
          <a:xfrm>
            <a:off x="0" y="1030925"/>
            <a:ext cx="2187300" cy="30735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RESULTS TREND PROBLEMS WHEN INSUFFICIENT DATA</a:t>
            </a:r>
            <a:endParaRPr sz="1200" b="1"/>
          </a:p>
          <a:p>
            <a:pPr marL="457200" lvl="0" indent="-336550" algn="l" rtl="0">
              <a:spcBef>
                <a:spcPts val="1000"/>
              </a:spcBef>
              <a:spcAft>
                <a:spcPts val="0"/>
              </a:spcAft>
              <a:buSzPts val="1700"/>
              <a:buChar char="●"/>
            </a:pPr>
            <a:r>
              <a:rPr lang="en-CA"/>
              <a:t>Unsure if it was an error or what to do when there is insufficient data for a task</a:t>
            </a:r>
            <a:endParaRPr/>
          </a:p>
          <a:p>
            <a:pPr marL="457200" lvl="0" indent="-317500" algn="l" rtl="0">
              <a:spcBef>
                <a:spcPts val="0"/>
              </a:spcBef>
              <a:spcAft>
                <a:spcPts val="0"/>
              </a:spcAft>
              <a:buSzPts val="1400"/>
              <a:buChar char="●"/>
            </a:pPr>
            <a:r>
              <a:rPr lang="en-CA"/>
              <a:t>Understanding what “insufficient data” means</a:t>
            </a:r>
            <a:endParaRPr/>
          </a:p>
          <a:p>
            <a:pPr marL="0" lvl="0" indent="0" algn="l" rtl="0">
              <a:spcBef>
                <a:spcPts val="1000"/>
              </a:spcBef>
              <a:spcAft>
                <a:spcPts val="0"/>
              </a:spcAft>
              <a:buNone/>
            </a:pPr>
            <a:endParaRPr sz="1700">
              <a:solidFill>
                <a:srgbClr val="595959"/>
              </a:solidFill>
            </a:endParaRPr>
          </a:p>
          <a:p>
            <a:pPr marL="0" lvl="0" indent="0" algn="l" rtl="0">
              <a:spcBef>
                <a:spcPts val="1000"/>
              </a:spcBef>
              <a:spcAft>
                <a:spcPts val="0"/>
              </a:spcAft>
              <a:buNone/>
            </a:pPr>
            <a:endParaRPr sz="1700">
              <a:solidFill>
                <a:srgbClr val="595959"/>
              </a:solidFill>
            </a:endParaRPr>
          </a:p>
        </p:txBody>
      </p:sp>
      <p:sp>
        <p:nvSpPr>
          <p:cNvPr id="403" name="Google Shape;403;p50"/>
          <p:cNvSpPr txBox="1"/>
          <p:nvPr/>
        </p:nvSpPr>
        <p:spPr>
          <a:xfrm>
            <a:off x="2348400" y="341525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AFTER</a:t>
            </a:r>
            <a:endParaRPr/>
          </a:p>
        </p:txBody>
      </p:sp>
      <p:pic>
        <p:nvPicPr>
          <p:cNvPr id="404" name="Google Shape;404;p50"/>
          <p:cNvPicPr preferRelativeResize="0"/>
          <p:nvPr/>
        </p:nvPicPr>
        <p:blipFill>
          <a:blip r:embed="rId3">
            <a:alphaModFix/>
          </a:blip>
          <a:stretch>
            <a:fillRect/>
          </a:stretch>
        </p:blipFill>
        <p:spPr>
          <a:xfrm>
            <a:off x="2339800" y="152400"/>
            <a:ext cx="5895975" cy="2695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1"/>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51"/>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3</a:t>
            </a:r>
            <a:endParaRPr sz="3400" b="1" i="0" u="none" strike="noStrike" cap="none">
              <a:solidFill>
                <a:srgbClr val="FFFFFF"/>
              </a:solidFill>
              <a:latin typeface="Lato"/>
              <a:ea typeface="Lato"/>
              <a:cs typeface="Lato"/>
              <a:sym typeface="Lato"/>
            </a:endParaRPr>
          </a:p>
        </p:txBody>
      </p:sp>
      <p:sp>
        <p:nvSpPr>
          <p:cNvPr id="411" name="Google Shape;411;p51"/>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23</a:t>
            </a:fld>
            <a:endParaRPr/>
          </a:p>
        </p:txBody>
      </p:sp>
      <p:sp>
        <p:nvSpPr>
          <p:cNvPr id="413" name="Google Shape;413;p51"/>
          <p:cNvSpPr/>
          <p:nvPr/>
        </p:nvSpPr>
        <p:spPr>
          <a:xfrm>
            <a:off x="191575" y="1144350"/>
            <a:ext cx="7306200" cy="400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a:t>Revised wording for data reliability options to better explain HOW to use the data</a:t>
            </a:r>
            <a:endParaRPr sz="1700">
              <a:solidFill>
                <a:srgbClr val="595959"/>
              </a:solidFill>
            </a:endParaRPr>
          </a:p>
          <a:p>
            <a:pPr marL="457200" lvl="0" indent="0" algn="l" rtl="0">
              <a:spcBef>
                <a:spcPts val="1000"/>
              </a:spcBef>
              <a:spcAft>
                <a:spcPts val="0"/>
              </a:spcAft>
              <a:buNone/>
            </a:pPr>
            <a:endParaRPr sz="1700">
              <a:solidFill>
                <a:srgbClr val="595959"/>
              </a:solidFill>
            </a:endParaRPr>
          </a:p>
        </p:txBody>
      </p:sp>
      <p:pic>
        <p:nvPicPr>
          <p:cNvPr id="414" name="Google Shape;414;p51"/>
          <p:cNvPicPr preferRelativeResize="0"/>
          <p:nvPr/>
        </p:nvPicPr>
        <p:blipFill>
          <a:blip r:embed="rId3">
            <a:alphaModFix/>
          </a:blip>
          <a:stretch>
            <a:fillRect/>
          </a:stretch>
        </p:blipFill>
        <p:spPr>
          <a:xfrm>
            <a:off x="176625" y="1657965"/>
            <a:ext cx="8167658" cy="671440"/>
          </a:xfrm>
          <a:prstGeom prst="rect">
            <a:avLst/>
          </a:prstGeom>
          <a:noFill/>
          <a:ln>
            <a:noFill/>
          </a:ln>
        </p:spPr>
      </p:pic>
      <p:pic>
        <p:nvPicPr>
          <p:cNvPr id="415" name="Google Shape;415;p51"/>
          <p:cNvPicPr preferRelativeResize="0"/>
          <p:nvPr/>
        </p:nvPicPr>
        <p:blipFill>
          <a:blip r:embed="rId4">
            <a:alphaModFix/>
          </a:blip>
          <a:stretch>
            <a:fillRect/>
          </a:stretch>
        </p:blipFill>
        <p:spPr>
          <a:xfrm>
            <a:off x="152400" y="2481805"/>
            <a:ext cx="8167658" cy="6714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2"/>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52"/>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3</a:t>
            </a:r>
            <a:endParaRPr sz="3400" b="1" i="0" u="none" strike="noStrike" cap="none">
              <a:solidFill>
                <a:srgbClr val="FFFFFF"/>
              </a:solidFill>
              <a:latin typeface="Lato"/>
              <a:ea typeface="Lato"/>
              <a:cs typeface="Lato"/>
              <a:sym typeface="Lato"/>
            </a:endParaRPr>
          </a:p>
        </p:txBody>
      </p:sp>
      <p:sp>
        <p:nvSpPr>
          <p:cNvPr id="422" name="Google Shape;422;p52"/>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24</a:t>
            </a:fld>
            <a:endParaRPr/>
          </a:p>
        </p:txBody>
      </p:sp>
      <p:sp>
        <p:nvSpPr>
          <p:cNvPr id="424" name="Google Shape;424;p52"/>
          <p:cNvSpPr/>
          <p:nvPr/>
        </p:nvSpPr>
        <p:spPr>
          <a:xfrm>
            <a:off x="0" y="1030925"/>
            <a:ext cx="2187300" cy="396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CLUSTERING SECTION PROBLEMS</a:t>
            </a:r>
            <a:endParaRPr sz="1200" b="1"/>
          </a:p>
          <a:p>
            <a:pPr marL="457200" lvl="0" indent="-336550" algn="l" rtl="0">
              <a:spcBef>
                <a:spcPts val="1000"/>
              </a:spcBef>
              <a:spcAft>
                <a:spcPts val="0"/>
              </a:spcAft>
              <a:buSzPts val="1700"/>
              <a:buChar char="●"/>
            </a:pPr>
            <a:r>
              <a:rPr lang="en-CA"/>
              <a:t>Unfamiliar term: “cluster”</a:t>
            </a:r>
            <a:endParaRPr/>
          </a:p>
          <a:p>
            <a:pPr marL="457200" lvl="0" indent="-336550" algn="l" rtl="0">
              <a:spcBef>
                <a:spcPts val="0"/>
              </a:spcBef>
              <a:spcAft>
                <a:spcPts val="0"/>
              </a:spcAft>
              <a:buSzPts val="1700"/>
              <a:buChar char="●"/>
            </a:pPr>
            <a:r>
              <a:rPr lang="en-CA"/>
              <a:t>Intro content skipped over</a:t>
            </a:r>
            <a:endParaRPr/>
          </a:p>
          <a:p>
            <a:pPr marL="457200" lvl="0" indent="-336550" algn="l" rtl="0">
              <a:spcBef>
                <a:spcPts val="0"/>
              </a:spcBef>
              <a:spcAft>
                <a:spcPts val="0"/>
              </a:spcAft>
              <a:buSzPts val="1700"/>
              <a:buChar char="●"/>
            </a:pPr>
            <a:r>
              <a:rPr lang="en-CA"/>
              <a:t>Not obvious to open accordions</a:t>
            </a:r>
            <a:endParaRPr/>
          </a:p>
          <a:p>
            <a:pPr marL="457200" lvl="0" indent="-317500" algn="l" rtl="0">
              <a:spcBef>
                <a:spcPts val="0"/>
              </a:spcBef>
              <a:spcAft>
                <a:spcPts val="0"/>
              </a:spcAft>
              <a:buSzPts val="1400"/>
              <a:buChar char="●"/>
            </a:pPr>
            <a:r>
              <a:rPr lang="en-CA"/>
              <a:t>Why only 3 groups? </a:t>
            </a:r>
            <a:endParaRPr/>
          </a:p>
          <a:p>
            <a:pPr marL="457200" lvl="0" indent="-317500" algn="l" rtl="0">
              <a:spcBef>
                <a:spcPts val="0"/>
              </a:spcBef>
              <a:spcAft>
                <a:spcPts val="0"/>
              </a:spcAft>
              <a:buSzPts val="1400"/>
              <a:buChar char="●"/>
            </a:pPr>
            <a:r>
              <a:rPr lang="en-CA"/>
              <a:t>How many comments are in each group</a:t>
            </a:r>
            <a:endParaRPr/>
          </a:p>
          <a:p>
            <a:pPr marL="457200" lvl="0" indent="-317500" algn="l" rtl="0">
              <a:spcBef>
                <a:spcPts val="0"/>
              </a:spcBef>
              <a:spcAft>
                <a:spcPts val="0"/>
              </a:spcAft>
              <a:buSzPts val="1400"/>
              <a:buChar char="●"/>
            </a:pPr>
            <a:r>
              <a:rPr lang="en-CA"/>
              <a:t>Are “sample” comments real?</a:t>
            </a:r>
            <a:br>
              <a:rPr lang="en-CA" sz="1700"/>
            </a:br>
            <a:endParaRPr sz="1700">
              <a:solidFill>
                <a:srgbClr val="595959"/>
              </a:solidFill>
            </a:endParaRPr>
          </a:p>
          <a:p>
            <a:pPr marL="0" lvl="0" indent="0" algn="l" rtl="0">
              <a:spcBef>
                <a:spcPts val="1000"/>
              </a:spcBef>
              <a:spcAft>
                <a:spcPts val="0"/>
              </a:spcAft>
              <a:buNone/>
            </a:pPr>
            <a:endParaRPr sz="1700">
              <a:solidFill>
                <a:srgbClr val="595959"/>
              </a:solidFill>
            </a:endParaRPr>
          </a:p>
          <a:p>
            <a:pPr marL="0" lvl="0" indent="0" algn="l" rtl="0">
              <a:spcBef>
                <a:spcPts val="1000"/>
              </a:spcBef>
              <a:spcAft>
                <a:spcPts val="0"/>
              </a:spcAft>
              <a:buNone/>
            </a:pPr>
            <a:endParaRPr sz="1700">
              <a:solidFill>
                <a:srgbClr val="595959"/>
              </a:solidFill>
            </a:endParaRPr>
          </a:p>
        </p:txBody>
      </p:sp>
      <p:pic>
        <p:nvPicPr>
          <p:cNvPr id="425" name="Google Shape;425;p52"/>
          <p:cNvPicPr preferRelativeResize="0"/>
          <p:nvPr/>
        </p:nvPicPr>
        <p:blipFill>
          <a:blip r:embed="rId3">
            <a:alphaModFix/>
          </a:blip>
          <a:stretch>
            <a:fillRect/>
          </a:stretch>
        </p:blipFill>
        <p:spPr>
          <a:xfrm>
            <a:off x="2348400" y="56100"/>
            <a:ext cx="6672751" cy="4454943"/>
          </a:xfrm>
          <a:prstGeom prst="rect">
            <a:avLst/>
          </a:prstGeom>
          <a:noFill/>
          <a:ln>
            <a:noFill/>
          </a:ln>
          <a:effectLst>
            <a:outerShdw blurRad="57150" dist="19050" dir="5400000" algn="bl" rotWithShape="0">
              <a:srgbClr val="000000">
                <a:alpha val="50000"/>
              </a:srgbClr>
            </a:outerShdw>
          </a:effectLst>
        </p:spPr>
      </p:pic>
      <p:sp>
        <p:nvSpPr>
          <p:cNvPr id="426" name="Google Shape;426;p52"/>
          <p:cNvSpPr txBox="1"/>
          <p:nvPr/>
        </p:nvSpPr>
        <p:spPr>
          <a:xfrm>
            <a:off x="2348400" y="459280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BEFORE</a:t>
            </a:r>
            <a:endParaRPr/>
          </a:p>
        </p:txBody>
      </p:sp>
      <p:sp>
        <p:nvSpPr>
          <p:cNvPr id="427" name="Google Shape;427;p52"/>
          <p:cNvSpPr txBox="1"/>
          <p:nvPr/>
        </p:nvSpPr>
        <p:spPr>
          <a:xfrm>
            <a:off x="3390875" y="4516600"/>
            <a:ext cx="5434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b="1" i="1">
                <a:solidFill>
                  <a:srgbClr val="004D71"/>
                </a:solidFill>
              </a:rPr>
              <a:t>“What is a cluster?” P3</a:t>
            </a:r>
            <a:br>
              <a:rPr lang="en-CA" b="1" i="1">
                <a:solidFill>
                  <a:srgbClr val="004D71"/>
                </a:solidFill>
              </a:rPr>
            </a:br>
            <a:r>
              <a:rPr lang="en-CA" b="1" i="1">
                <a:solidFill>
                  <a:srgbClr val="004D71"/>
                </a:solidFill>
              </a:rPr>
              <a:t>“oh this is great!" I'm not sure what it means by cluster” P1</a:t>
            </a:r>
            <a:endParaRPr b="1" i="1">
              <a:solidFill>
                <a:srgbClr val="004D7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3"/>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53"/>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3</a:t>
            </a:r>
            <a:endParaRPr sz="3400" b="1" i="0" u="none" strike="noStrike" cap="none">
              <a:solidFill>
                <a:srgbClr val="FFFFFF"/>
              </a:solidFill>
              <a:latin typeface="Lato"/>
              <a:ea typeface="Lato"/>
              <a:cs typeface="Lato"/>
              <a:sym typeface="Lato"/>
            </a:endParaRPr>
          </a:p>
        </p:txBody>
      </p:sp>
      <p:sp>
        <p:nvSpPr>
          <p:cNvPr id="434" name="Google Shape;434;p53"/>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25</a:t>
            </a:fld>
            <a:endParaRPr/>
          </a:p>
        </p:txBody>
      </p:sp>
      <p:sp>
        <p:nvSpPr>
          <p:cNvPr id="436" name="Google Shape;436;p53"/>
          <p:cNvSpPr/>
          <p:nvPr/>
        </p:nvSpPr>
        <p:spPr>
          <a:xfrm>
            <a:off x="0" y="1030925"/>
            <a:ext cx="2187300" cy="396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CLUSTERING SECTION CHANGES</a:t>
            </a:r>
            <a:endParaRPr sz="1200"/>
          </a:p>
          <a:p>
            <a:pPr marL="457200" lvl="0" indent="-304800" algn="l" rtl="0">
              <a:spcBef>
                <a:spcPts val="1000"/>
              </a:spcBef>
              <a:spcAft>
                <a:spcPts val="0"/>
              </a:spcAft>
              <a:buSzPts val="1200"/>
              <a:buChar char="●"/>
            </a:pPr>
            <a:r>
              <a:rPr lang="en-CA" sz="1200"/>
              <a:t>Shortened intro text</a:t>
            </a:r>
            <a:endParaRPr sz="1200"/>
          </a:p>
          <a:p>
            <a:pPr marL="457200" lvl="0" indent="-304800" algn="l" rtl="0">
              <a:spcBef>
                <a:spcPts val="0"/>
              </a:spcBef>
              <a:spcAft>
                <a:spcPts val="0"/>
              </a:spcAft>
              <a:buSzPts val="1200"/>
              <a:buChar char="●"/>
            </a:pPr>
            <a:r>
              <a:rPr lang="en-CA" sz="1200"/>
              <a:t>Swapped “cluster” for “group”</a:t>
            </a:r>
            <a:endParaRPr sz="1200"/>
          </a:p>
          <a:p>
            <a:pPr marL="457200" lvl="0" indent="-304800" algn="l" rtl="0">
              <a:spcBef>
                <a:spcPts val="0"/>
              </a:spcBef>
              <a:spcAft>
                <a:spcPts val="0"/>
              </a:spcAft>
              <a:buSzPts val="1200"/>
              <a:buChar char="●"/>
            </a:pPr>
            <a:r>
              <a:rPr lang="en-CA" sz="1200"/>
              <a:t>Added task name</a:t>
            </a:r>
            <a:endParaRPr sz="1200"/>
          </a:p>
          <a:p>
            <a:pPr marL="457200" lvl="0" indent="-304800" algn="l" rtl="0">
              <a:spcBef>
                <a:spcPts val="0"/>
              </a:spcBef>
              <a:spcAft>
                <a:spcPts val="0"/>
              </a:spcAft>
              <a:buSzPts val="1200"/>
              <a:buChar char="●"/>
            </a:pPr>
            <a:r>
              <a:rPr lang="en-CA" sz="1200"/>
              <a:t>Added info about how automated analysis works</a:t>
            </a:r>
            <a:endParaRPr sz="1200"/>
          </a:p>
          <a:p>
            <a:pPr marL="457200" lvl="0" indent="-304800" algn="l" rtl="0">
              <a:spcBef>
                <a:spcPts val="0"/>
              </a:spcBef>
              <a:spcAft>
                <a:spcPts val="0"/>
              </a:spcAft>
              <a:buSzPts val="1200"/>
              <a:buChar char="●"/>
            </a:pPr>
            <a:r>
              <a:rPr lang="en-CA" sz="1200"/>
              <a:t>Comment group examples include % of share of comments and cluster keywords</a:t>
            </a:r>
            <a:endParaRPr sz="1200"/>
          </a:p>
          <a:p>
            <a:pPr marL="457200" lvl="0" indent="-304800" algn="l" rtl="0">
              <a:spcBef>
                <a:spcPts val="0"/>
              </a:spcBef>
              <a:spcAft>
                <a:spcPts val="0"/>
              </a:spcAft>
              <a:buSzPts val="1200"/>
              <a:buChar char="●"/>
            </a:pPr>
            <a:r>
              <a:rPr lang="en-CA" sz="1200"/>
              <a:t>Moved download comments button above samples</a:t>
            </a:r>
            <a:endParaRPr sz="1200">
              <a:solidFill>
                <a:srgbClr val="595959"/>
              </a:solidFill>
            </a:endParaRPr>
          </a:p>
          <a:p>
            <a:pPr marL="0" lvl="0" indent="0" algn="l" rtl="0">
              <a:spcBef>
                <a:spcPts val="1000"/>
              </a:spcBef>
              <a:spcAft>
                <a:spcPts val="0"/>
              </a:spcAft>
              <a:buNone/>
            </a:pPr>
            <a:endParaRPr sz="1200">
              <a:solidFill>
                <a:srgbClr val="595959"/>
              </a:solidFill>
            </a:endParaRPr>
          </a:p>
        </p:txBody>
      </p:sp>
      <p:sp>
        <p:nvSpPr>
          <p:cNvPr id="437" name="Google Shape;437;p53"/>
          <p:cNvSpPr txBox="1"/>
          <p:nvPr/>
        </p:nvSpPr>
        <p:spPr>
          <a:xfrm>
            <a:off x="2348400" y="466900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AFTER</a:t>
            </a:r>
            <a:endParaRPr/>
          </a:p>
        </p:txBody>
      </p:sp>
      <p:pic>
        <p:nvPicPr>
          <p:cNvPr id="438" name="Google Shape;438;p53"/>
          <p:cNvPicPr preferRelativeResize="0"/>
          <p:nvPr/>
        </p:nvPicPr>
        <p:blipFill>
          <a:blip r:embed="rId3">
            <a:alphaModFix/>
          </a:blip>
          <a:stretch>
            <a:fillRect/>
          </a:stretch>
        </p:blipFill>
        <p:spPr>
          <a:xfrm>
            <a:off x="2339800" y="152400"/>
            <a:ext cx="5644713" cy="436419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4"/>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54"/>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3</a:t>
            </a:r>
            <a:endParaRPr sz="3400" b="1" i="0" u="none" strike="noStrike" cap="none">
              <a:solidFill>
                <a:srgbClr val="FFFFFF"/>
              </a:solidFill>
              <a:latin typeface="Lato"/>
              <a:ea typeface="Lato"/>
              <a:cs typeface="Lato"/>
              <a:sym typeface="Lato"/>
            </a:endParaRPr>
          </a:p>
        </p:txBody>
      </p:sp>
      <p:sp>
        <p:nvSpPr>
          <p:cNvPr id="445" name="Google Shape;445;p54"/>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26</a:t>
            </a:fld>
            <a:endParaRPr/>
          </a:p>
        </p:txBody>
      </p:sp>
      <p:sp>
        <p:nvSpPr>
          <p:cNvPr id="447" name="Google Shape;447;p54"/>
          <p:cNvSpPr/>
          <p:nvPr/>
        </p:nvSpPr>
        <p:spPr>
          <a:xfrm>
            <a:off x="0" y="1030925"/>
            <a:ext cx="2187300" cy="396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INSUFFICIENT DATA</a:t>
            </a:r>
            <a:endParaRPr sz="1200" b="1"/>
          </a:p>
          <a:p>
            <a:pPr marL="0" lvl="0" indent="0" algn="l" rtl="0">
              <a:spcBef>
                <a:spcPts val="1000"/>
              </a:spcBef>
              <a:spcAft>
                <a:spcPts val="0"/>
              </a:spcAft>
              <a:buNone/>
            </a:pPr>
            <a:r>
              <a:rPr lang="en-CA" sz="1200"/>
              <a:t>Even if there is insufficient comments for grouping, still show ungrouped comments</a:t>
            </a:r>
            <a:endParaRPr sz="1200"/>
          </a:p>
          <a:p>
            <a:pPr marL="0" lvl="0" indent="0" algn="l" rtl="0">
              <a:spcBef>
                <a:spcPts val="1000"/>
              </a:spcBef>
              <a:spcAft>
                <a:spcPts val="0"/>
              </a:spcAft>
              <a:buNone/>
            </a:pPr>
            <a:endParaRPr sz="1200"/>
          </a:p>
          <a:p>
            <a:pPr marL="0" lvl="0" indent="0" algn="l" rtl="0">
              <a:spcBef>
                <a:spcPts val="1000"/>
              </a:spcBef>
              <a:spcAft>
                <a:spcPts val="0"/>
              </a:spcAft>
              <a:buNone/>
            </a:pPr>
            <a:endParaRPr sz="1200">
              <a:solidFill>
                <a:srgbClr val="595959"/>
              </a:solidFill>
            </a:endParaRPr>
          </a:p>
        </p:txBody>
      </p:sp>
      <p:sp>
        <p:nvSpPr>
          <p:cNvPr id="448" name="Google Shape;448;p54"/>
          <p:cNvSpPr txBox="1"/>
          <p:nvPr/>
        </p:nvSpPr>
        <p:spPr>
          <a:xfrm>
            <a:off x="2424600" y="413560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BEFORE</a:t>
            </a:r>
            <a:endParaRPr/>
          </a:p>
        </p:txBody>
      </p:sp>
      <p:sp>
        <p:nvSpPr>
          <p:cNvPr id="449" name="Google Shape;449;p54"/>
          <p:cNvSpPr txBox="1"/>
          <p:nvPr/>
        </p:nvSpPr>
        <p:spPr>
          <a:xfrm>
            <a:off x="2415650" y="683525"/>
            <a:ext cx="6441900" cy="400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Char char="-"/>
            </a:pPr>
            <a:r>
              <a:rPr lang="en-CA"/>
              <a:t>Show what data is available when there is insufficient data</a:t>
            </a:r>
            <a:endParaRPr/>
          </a:p>
        </p:txBody>
      </p:sp>
      <p:pic>
        <p:nvPicPr>
          <p:cNvPr id="450" name="Google Shape;450;p54"/>
          <p:cNvPicPr preferRelativeResize="0"/>
          <p:nvPr/>
        </p:nvPicPr>
        <p:blipFill>
          <a:blip r:embed="rId3">
            <a:alphaModFix/>
          </a:blip>
          <a:stretch>
            <a:fillRect/>
          </a:stretch>
        </p:blipFill>
        <p:spPr>
          <a:xfrm>
            <a:off x="2415650" y="1131350"/>
            <a:ext cx="6651901" cy="2880789"/>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5"/>
          <p:cNvSpPr/>
          <p:nvPr/>
        </p:nvSpPr>
        <p:spPr>
          <a:xfrm>
            <a:off x="-43100" y="-12575"/>
            <a:ext cx="2230500" cy="9375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55"/>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3</a:t>
            </a:r>
            <a:endParaRPr sz="3400" b="1" i="0" u="none" strike="noStrike" cap="none">
              <a:solidFill>
                <a:srgbClr val="FFFFFF"/>
              </a:solidFill>
              <a:latin typeface="Lato"/>
              <a:ea typeface="Lato"/>
              <a:cs typeface="Lato"/>
              <a:sym typeface="Lato"/>
            </a:endParaRPr>
          </a:p>
        </p:txBody>
      </p:sp>
      <p:sp>
        <p:nvSpPr>
          <p:cNvPr id="457" name="Google Shape;457;p55"/>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27</a:t>
            </a:fld>
            <a:endParaRPr/>
          </a:p>
        </p:txBody>
      </p:sp>
      <p:sp>
        <p:nvSpPr>
          <p:cNvPr id="459" name="Google Shape;459;p55"/>
          <p:cNvSpPr/>
          <p:nvPr/>
        </p:nvSpPr>
        <p:spPr>
          <a:xfrm>
            <a:off x="0" y="1030925"/>
            <a:ext cx="2187300" cy="396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INSUFFICIENT DATA</a:t>
            </a:r>
            <a:endParaRPr sz="1200" b="1"/>
          </a:p>
          <a:p>
            <a:pPr marL="0" lvl="0" indent="0" algn="l" rtl="0">
              <a:spcBef>
                <a:spcPts val="1000"/>
              </a:spcBef>
              <a:spcAft>
                <a:spcPts val="0"/>
              </a:spcAft>
              <a:buNone/>
            </a:pPr>
            <a:r>
              <a:rPr lang="en-CA" sz="1200"/>
              <a:t>Even if there is insufficient comments for grouping, still show ungrouped comments</a:t>
            </a:r>
            <a:endParaRPr sz="1200">
              <a:solidFill>
                <a:srgbClr val="595959"/>
              </a:solidFill>
            </a:endParaRPr>
          </a:p>
          <a:p>
            <a:pPr marL="0" lvl="0" indent="0" algn="l" rtl="0">
              <a:spcBef>
                <a:spcPts val="1000"/>
              </a:spcBef>
              <a:spcAft>
                <a:spcPts val="0"/>
              </a:spcAft>
              <a:buNone/>
            </a:pPr>
            <a:endParaRPr sz="1200">
              <a:solidFill>
                <a:srgbClr val="595959"/>
              </a:solidFill>
            </a:endParaRPr>
          </a:p>
        </p:txBody>
      </p:sp>
      <p:sp>
        <p:nvSpPr>
          <p:cNvPr id="460" name="Google Shape;460;p55"/>
          <p:cNvSpPr txBox="1"/>
          <p:nvPr/>
        </p:nvSpPr>
        <p:spPr>
          <a:xfrm>
            <a:off x="2424600" y="413560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AFTER</a:t>
            </a:r>
            <a:endParaRPr/>
          </a:p>
        </p:txBody>
      </p:sp>
      <p:pic>
        <p:nvPicPr>
          <p:cNvPr id="461" name="Google Shape;461;p55"/>
          <p:cNvPicPr preferRelativeResize="0"/>
          <p:nvPr/>
        </p:nvPicPr>
        <p:blipFill>
          <a:blip r:embed="rId3">
            <a:alphaModFix/>
          </a:blip>
          <a:stretch>
            <a:fillRect/>
          </a:stretch>
        </p:blipFill>
        <p:spPr>
          <a:xfrm>
            <a:off x="2369350" y="341675"/>
            <a:ext cx="6651800" cy="357158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6"/>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56"/>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4</a:t>
            </a:r>
            <a:endParaRPr sz="3400" b="1" i="0" u="none" strike="noStrike" cap="none">
              <a:solidFill>
                <a:srgbClr val="FFFFFF"/>
              </a:solidFill>
              <a:latin typeface="Lato"/>
              <a:ea typeface="Lato"/>
              <a:cs typeface="Lato"/>
              <a:sym typeface="Lato"/>
            </a:endParaRPr>
          </a:p>
        </p:txBody>
      </p:sp>
      <p:sp>
        <p:nvSpPr>
          <p:cNvPr id="468" name="Google Shape;468;p56"/>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28</a:t>
            </a:fld>
            <a:endParaRPr/>
          </a:p>
        </p:txBody>
      </p:sp>
      <p:sp>
        <p:nvSpPr>
          <p:cNvPr id="470" name="Google Shape;470;p56"/>
          <p:cNvSpPr/>
          <p:nvPr/>
        </p:nvSpPr>
        <p:spPr>
          <a:xfrm>
            <a:off x="2277275" y="76200"/>
            <a:ext cx="6866700" cy="93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FEEDBACK VIEWER</a:t>
            </a:r>
            <a:br>
              <a:rPr lang="en-CA" sz="1700"/>
            </a:br>
            <a:r>
              <a:rPr lang="en-CA">
                <a:solidFill>
                  <a:srgbClr val="595959"/>
                </a:solidFill>
              </a:rPr>
              <a:t>You’re decided to download a custom timeframe of your top task comments to manually analyze. Could you show the process to download the feedback for your top task for the last month?</a:t>
            </a:r>
            <a:endParaRPr>
              <a:solidFill>
                <a:srgbClr val="595959"/>
              </a:solidFill>
            </a:endParaRPr>
          </a:p>
        </p:txBody>
      </p:sp>
      <p:sp>
        <p:nvSpPr>
          <p:cNvPr id="471" name="Google Shape;471;p56"/>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CA" b="1">
                <a:solidFill>
                  <a:srgbClr val="262626"/>
                </a:solidFill>
              </a:rPr>
              <a:t>Recommendations</a:t>
            </a:r>
            <a:endParaRPr b="1">
              <a:solidFill>
                <a:srgbClr val="262626"/>
              </a:solidFill>
            </a:endParaRPr>
          </a:p>
          <a:p>
            <a:pPr marL="457200" lvl="0" indent="-317500" algn="l" rtl="0">
              <a:spcBef>
                <a:spcPts val="1000"/>
              </a:spcBef>
              <a:spcAft>
                <a:spcPts val="0"/>
              </a:spcAft>
              <a:buClr>
                <a:srgbClr val="262626"/>
              </a:buClr>
              <a:buSzPts val="1400"/>
              <a:buChar char="●"/>
            </a:pPr>
            <a:r>
              <a:rPr lang="en-CA">
                <a:solidFill>
                  <a:srgbClr val="262626"/>
                </a:solidFill>
              </a:rPr>
              <a:t>In the feedback viewer, make the tabs clearer between page feedback and TSS</a:t>
            </a:r>
            <a:endParaRPr>
              <a:solidFill>
                <a:srgbClr val="262626"/>
              </a:solidFill>
            </a:endParaRPr>
          </a:p>
        </p:txBody>
      </p:sp>
      <p:sp>
        <p:nvSpPr>
          <p:cNvPr id="472" name="Google Shape;472;p56"/>
          <p:cNvSpPr txBox="1"/>
          <p:nvPr/>
        </p:nvSpPr>
        <p:spPr>
          <a:xfrm>
            <a:off x="0" y="1407500"/>
            <a:ext cx="2142300" cy="255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Some people given this task thought downloading the grouped comments was the answer.</a:t>
            </a:r>
            <a:endParaRPr/>
          </a:p>
          <a:p>
            <a:pPr marL="0" lvl="0" indent="0" algn="l" rtl="0">
              <a:spcBef>
                <a:spcPts val="0"/>
              </a:spcBef>
              <a:spcAft>
                <a:spcPts val="0"/>
              </a:spcAft>
              <a:buNone/>
            </a:pPr>
            <a:endParaRPr/>
          </a:p>
          <a:p>
            <a:pPr marL="0" lvl="0" indent="0" algn="l" rtl="0">
              <a:spcBef>
                <a:spcPts val="0"/>
              </a:spcBef>
              <a:spcAft>
                <a:spcPts val="0"/>
              </a:spcAft>
              <a:buNone/>
            </a:pPr>
            <a:r>
              <a:rPr lang="en-CA"/>
              <a:t>One person that used the feedback viewer initially missed the difference between the tabs.</a:t>
            </a:r>
            <a:endParaRPr/>
          </a:p>
        </p:txBody>
      </p:sp>
      <p:pic>
        <p:nvPicPr>
          <p:cNvPr id="473" name="Google Shape;473;p56"/>
          <p:cNvPicPr preferRelativeResize="0"/>
          <p:nvPr/>
        </p:nvPicPr>
        <p:blipFill rotWithShape="1">
          <a:blip r:embed="rId3">
            <a:alphaModFix/>
          </a:blip>
          <a:srcRect t="20000"/>
          <a:stretch/>
        </p:blipFill>
        <p:spPr>
          <a:xfrm>
            <a:off x="2277300" y="3006400"/>
            <a:ext cx="6866700" cy="1043100"/>
          </a:xfrm>
          <a:prstGeom prst="rect">
            <a:avLst/>
          </a:prstGeom>
          <a:noFill/>
          <a:ln>
            <a:noFill/>
          </a:ln>
        </p:spPr>
      </p:pic>
      <p:sp>
        <p:nvSpPr>
          <p:cNvPr id="474" name="Google Shape;474;p56"/>
          <p:cNvSpPr txBox="1"/>
          <p:nvPr/>
        </p:nvSpPr>
        <p:spPr>
          <a:xfrm>
            <a:off x="2277275" y="100830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BEFORE</a:t>
            </a:r>
            <a:endParaRPr/>
          </a:p>
        </p:txBody>
      </p:sp>
      <p:sp>
        <p:nvSpPr>
          <p:cNvPr id="475" name="Google Shape;475;p56"/>
          <p:cNvSpPr txBox="1"/>
          <p:nvPr/>
        </p:nvSpPr>
        <p:spPr>
          <a:xfrm>
            <a:off x="2310750" y="2638350"/>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AFTER</a:t>
            </a:r>
            <a:endParaRPr/>
          </a:p>
        </p:txBody>
      </p:sp>
      <p:pic>
        <p:nvPicPr>
          <p:cNvPr id="476" name="Google Shape;476;p56"/>
          <p:cNvPicPr preferRelativeResize="0"/>
          <p:nvPr/>
        </p:nvPicPr>
        <p:blipFill rotWithShape="1">
          <a:blip r:embed="rId4">
            <a:alphaModFix/>
          </a:blip>
          <a:srcRect l="25992" r="26121" b="87871"/>
          <a:stretch/>
        </p:blipFill>
        <p:spPr>
          <a:xfrm>
            <a:off x="2277275" y="1503050"/>
            <a:ext cx="6866699" cy="7979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57"/>
          <p:cNvSpPr/>
          <p:nvPr/>
        </p:nvSpPr>
        <p:spPr>
          <a:xfrm>
            <a:off x="-43100" y="-12575"/>
            <a:ext cx="2230500" cy="1269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57"/>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5</a:t>
            </a:r>
            <a:endParaRPr sz="3400" b="1" i="0" u="none" strike="noStrike" cap="none">
              <a:solidFill>
                <a:srgbClr val="FFFFFF"/>
              </a:solidFill>
              <a:latin typeface="Lato"/>
              <a:ea typeface="Lato"/>
              <a:cs typeface="Lato"/>
              <a:sym typeface="Lato"/>
            </a:endParaRPr>
          </a:p>
        </p:txBody>
      </p:sp>
      <p:sp>
        <p:nvSpPr>
          <p:cNvPr id="483" name="Google Shape;483;p57"/>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29</a:t>
            </a:fld>
            <a:endParaRPr/>
          </a:p>
        </p:txBody>
      </p:sp>
      <p:sp>
        <p:nvSpPr>
          <p:cNvPr id="485" name="Google Shape;485;p57"/>
          <p:cNvSpPr/>
          <p:nvPr/>
        </p:nvSpPr>
        <p:spPr>
          <a:xfrm>
            <a:off x="2277275" y="76200"/>
            <a:ext cx="6866700" cy="1181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MANUAL FEEDBACK ANALYSIS</a:t>
            </a:r>
            <a:br>
              <a:rPr lang="en-CA" sz="1700"/>
            </a:br>
            <a:r>
              <a:rPr lang="en-CA">
                <a:solidFill>
                  <a:srgbClr val="595959"/>
                </a:solidFill>
              </a:rPr>
              <a:t>You’ve downloaded 500 comments into a spreadsheet and now need to make sense of the user feedback. Find 3 best practices for analyzing feedback before you begin. Next, could you find a template that can help you group feedback and document your grouping strategy.</a:t>
            </a:r>
            <a:endParaRPr>
              <a:solidFill>
                <a:srgbClr val="595959"/>
              </a:solidFill>
            </a:endParaRPr>
          </a:p>
          <a:p>
            <a:pPr marL="0" lvl="0" indent="0" algn="l" rtl="0">
              <a:spcBef>
                <a:spcPts val="1000"/>
              </a:spcBef>
              <a:spcAft>
                <a:spcPts val="0"/>
              </a:spcAft>
              <a:buClr>
                <a:schemeClr val="dk1"/>
              </a:buClr>
              <a:buSzPts val="1100"/>
              <a:buFont typeface="Arial"/>
              <a:buNone/>
            </a:pPr>
            <a:endParaRPr sz="1700">
              <a:solidFill>
                <a:srgbClr val="595959"/>
              </a:solidFill>
            </a:endParaRPr>
          </a:p>
          <a:p>
            <a:pPr marL="0" lvl="0" indent="0" algn="l" rtl="0">
              <a:spcBef>
                <a:spcPts val="1000"/>
              </a:spcBef>
              <a:spcAft>
                <a:spcPts val="0"/>
              </a:spcAft>
              <a:buNone/>
            </a:pPr>
            <a:endParaRPr sz="1700">
              <a:solidFill>
                <a:srgbClr val="595959"/>
              </a:solidFill>
            </a:endParaRPr>
          </a:p>
        </p:txBody>
      </p:sp>
      <p:sp>
        <p:nvSpPr>
          <p:cNvPr id="486" name="Google Shape;486;p57"/>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CA" b="1">
                <a:solidFill>
                  <a:srgbClr val="262626"/>
                </a:solidFill>
              </a:rPr>
              <a:t>Recommendations</a:t>
            </a:r>
            <a:endParaRPr b="1">
              <a:solidFill>
                <a:srgbClr val="262626"/>
              </a:solidFill>
            </a:endParaRPr>
          </a:p>
          <a:p>
            <a:pPr marL="457200" lvl="0" indent="-317500" algn="l" rtl="0">
              <a:spcBef>
                <a:spcPts val="1000"/>
              </a:spcBef>
              <a:spcAft>
                <a:spcPts val="0"/>
              </a:spcAft>
              <a:buClr>
                <a:srgbClr val="262626"/>
              </a:buClr>
              <a:buSzPts val="1400"/>
              <a:buChar char="●"/>
            </a:pPr>
            <a:r>
              <a:rPr lang="en-CA" sz="1200">
                <a:solidFill>
                  <a:schemeClr val="dk1"/>
                </a:solidFill>
              </a:rPr>
              <a:t>The template for documenting the grouping strategy could include a couple additional examples.</a:t>
            </a:r>
            <a:endParaRPr b="1">
              <a:solidFill>
                <a:srgbClr val="262626"/>
              </a:solidFill>
            </a:endParaRPr>
          </a:p>
        </p:txBody>
      </p:sp>
      <p:sp>
        <p:nvSpPr>
          <p:cNvPr id="487" name="Google Shape;487;p57"/>
          <p:cNvSpPr/>
          <p:nvPr/>
        </p:nvSpPr>
        <p:spPr>
          <a:xfrm>
            <a:off x="0" y="1281788"/>
            <a:ext cx="2187300" cy="27609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a:t>Due to timing not everyone was asked this task after the first 3 participants.  With the machine learning grouping, this task may become less common.</a:t>
            </a:r>
            <a:endParaRPr sz="1200"/>
          </a:p>
          <a:p>
            <a:pPr marL="0" lvl="0" indent="0" algn="l" rtl="0">
              <a:spcBef>
                <a:spcPts val="1000"/>
              </a:spcBef>
              <a:spcAft>
                <a:spcPts val="0"/>
              </a:spcAft>
              <a:buNone/>
            </a:pPr>
            <a:r>
              <a:rPr lang="en-CA" sz="1200"/>
              <a:t>Guidance on how to manually analyze feedback was easy to find.</a:t>
            </a:r>
            <a:endParaRPr sz="1200"/>
          </a:p>
          <a:p>
            <a:pPr marL="0" lvl="0" indent="0" algn="l" rtl="0">
              <a:spcBef>
                <a:spcPts val="1000"/>
              </a:spcBef>
              <a:spcAft>
                <a:spcPts val="0"/>
              </a:spcAft>
              <a:buNone/>
            </a:pPr>
            <a:endParaRPr sz="1200"/>
          </a:p>
        </p:txBody>
      </p:sp>
      <p:pic>
        <p:nvPicPr>
          <p:cNvPr id="488" name="Google Shape;488;p57"/>
          <p:cNvPicPr preferRelativeResize="0"/>
          <p:nvPr/>
        </p:nvPicPr>
        <p:blipFill>
          <a:blip r:embed="rId3">
            <a:alphaModFix/>
          </a:blip>
          <a:stretch>
            <a:fillRect/>
          </a:stretch>
        </p:blipFill>
        <p:spPr>
          <a:xfrm>
            <a:off x="2339700" y="1409725"/>
            <a:ext cx="6651899" cy="1937327"/>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31"/>
          <p:cNvSpPr/>
          <p:nvPr/>
        </p:nvSpPr>
        <p:spPr>
          <a:xfrm>
            <a:off x="3343550" y="2298450"/>
            <a:ext cx="2490300" cy="5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3100" b="0" i="0" u="none" strike="noStrike" cap="none">
                <a:solidFill>
                  <a:schemeClr val="dk2"/>
                </a:solidFill>
                <a:latin typeface="Lato"/>
                <a:ea typeface="Lato"/>
                <a:cs typeface="Lato"/>
                <a:sym typeface="Lato"/>
              </a:rPr>
              <a:t>Background</a:t>
            </a:r>
            <a:endParaRPr sz="2900" b="0" i="0" u="none" strike="noStrike" cap="none">
              <a:solidFill>
                <a:srgbClr val="44546A"/>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58"/>
          <p:cNvSpPr/>
          <p:nvPr/>
        </p:nvSpPr>
        <p:spPr>
          <a:xfrm>
            <a:off x="-43100" y="-12575"/>
            <a:ext cx="2230500" cy="1020900"/>
          </a:xfrm>
          <a:prstGeom prst="rect">
            <a:avLst/>
          </a:prstGeom>
          <a:solidFill>
            <a:srgbClr val="2637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58"/>
          <p:cNvSpPr txBox="1"/>
          <p:nvPr/>
        </p:nvSpPr>
        <p:spPr>
          <a:xfrm>
            <a:off x="83100" y="-12175"/>
            <a:ext cx="1840800" cy="10431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Task 6</a:t>
            </a:r>
            <a:endParaRPr sz="3400" b="1" i="0" u="none" strike="noStrike" cap="none">
              <a:solidFill>
                <a:srgbClr val="FFFFFF"/>
              </a:solidFill>
              <a:latin typeface="Lato"/>
              <a:ea typeface="Lato"/>
              <a:cs typeface="Lato"/>
              <a:sym typeface="Lato"/>
            </a:endParaRPr>
          </a:p>
        </p:txBody>
      </p:sp>
      <p:sp>
        <p:nvSpPr>
          <p:cNvPr id="495" name="Google Shape;495;p58"/>
          <p:cNvSpPr/>
          <p:nvPr/>
        </p:nvSpPr>
        <p:spPr>
          <a:xfrm>
            <a:off x="191576" y="661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30</a:t>
            </a:fld>
            <a:endParaRPr/>
          </a:p>
        </p:txBody>
      </p:sp>
      <p:sp>
        <p:nvSpPr>
          <p:cNvPr id="497" name="Google Shape;497;p58"/>
          <p:cNvSpPr/>
          <p:nvPr/>
        </p:nvSpPr>
        <p:spPr>
          <a:xfrm>
            <a:off x="2277275" y="76200"/>
            <a:ext cx="6866700" cy="9321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CA" sz="1200" b="1"/>
              <a:t>PRIORITIZATION &amp; TAKING ACTION</a:t>
            </a:r>
            <a:br>
              <a:rPr lang="en-CA" sz="1700"/>
            </a:br>
            <a:r>
              <a:rPr lang="en-CA">
                <a:solidFill>
                  <a:srgbClr val="595959"/>
                </a:solidFill>
              </a:rPr>
              <a:t>Find guidance for how to decide what tasks to work on.</a:t>
            </a:r>
            <a:endParaRPr>
              <a:solidFill>
                <a:srgbClr val="595959"/>
              </a:solidFill>
            </a:endParaRPr>
          </a:p>
          <a:p>
            <a:pPr marL="0" lvl="0" indent="0" algn="l" rtl="0">
              <a:spcBef>
                <a:spcPts val="1000"/>
              </a:spcBef>
              <a:spcAft>
                <a:spcPts val="0"/>
              </a:spcAft>
              <a:buNone/>
            </a:pPr>
            <a:r>
              <a:rPr lang="en-CA">
                <a:solidFill>
                  <a:srgbClr val="595959"/>
                </a:solidFill>
              </a:rPr>
              <a:t>What are 3 considerations that may influence your decision?</a:t>
            </a:r>
            <a:endParaRPr>
              <a:solidFill>
                <a:srgbClr val="595959"/>
              </a:solidFill>
            </a:endParaRPr>
          </a:p>
        </p:txBody>
      </p:sp>
      <p:sp>
        <p:nvSpPr>
          <p:cNvPr id="498" name="Google Shape;498;p58"/>
          <p:cNvSpPr/>
          <p:nvPr/>
        </p:nvSpPr>
        <p:spPr>
          <a:xfrm>
            <a:off x="0" y="4211400"/>
            <a:ext cx="9144000" cy="932100"/>
          </a:xfrm>
          <a:prstGeom prst="rect">
            <a:avLst/>
          </a:prstGeom>
          <a:solidFill>
            <a:schemeClr val="lt2"/>
          </a:solid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CA" b="1">
                <a:solidFill>
                  <a:srgbClr val="262626"/>
                </a:solidFill>
              </a:rPr>
              <a:t>Recommendations</a:t>
            </a:r>
            <a:endParaRPr b="1">
              <a:solidFill>
                <a:srgbClr val="262626"/>
              </a:solidFill>
            </a:endParaRPr>
          </a:p>
          <a:p>
            <a:pPr marL="0" lvl="0" indent="0" algn="l" rtl="0">
              <a:spcBef>
                <a:spcPts val="1000"/>
              </a:spcBef>
              <a:spcAft>
                <a:spcPts val="0"/>
              </a:spcAft>
              <a:buNone/>
            </a:pPr>
            <a:r>
              <a:rPr lang="en-CA" b="1">
                <a:solidFill>
                  <a:srgbClr val="262626"/>
                </a:solidFill>
              </a:rPr>
              <a:t>Revise formatting to show actions in table format</a:t>
            </a:r>
            <a:endParaRPr b="1">
              <a:solidFill>
                <a:srgbClr val="262626"/>
              </a:solidFill>
            </a:endParaRPr>
          </a:p>
        </p:txBody>
      </p:sp>
      <p:sp>
        <p:nvSpPr>
          <p:cNvPr id="499" name="Google Shape;499;p58"/>
          <p:cNvSpPr/>
          <p:nvPr/>
        </p:nvSpPr>
        <p:spPr>
          <a:xfrm>
            <a:off x="0" y="1030925"/>
            <a:ext cx="2187300" cy="3015600"/>
          </a:xfrm>
          <a:prstGeom prst="rect">
            <a:avLst/>
          </a:prstGeom>
          <a:noFill/>
          <a:ln>
            <a:noFill/>
          </a:ln>
        </p:spPr>
        <p:txBody>
          <a:bodyPr spcFirstLastPara="1" wrap="square" lIns="91425" tIns="45700" rIns="91425" bIns="45700" anchor="t" anchorCtr="0">
            <a:noAutofit/>
          </a:bodyPr>
          <a:lstStyle/>
          <a:p>
            <a:pPr marL="457200" lvl="0" indent="-317500" algn="l" rtl="0">
              <a:spcBef>
                <a:spcPts val="1000"/>
              </a:spcBef>
              <a:spcAft>
                <a:spcPts val="0"/>
              </a:spcAft>
              <a:buSzPts val="1400"/>
              <a:buChar char="●"/>
            </a:pPr>
            <a:r>
              <a:rPr lang="en-CA"/>
              <a:t>Due to timing, not every participant was asked this task</a:t>
            </a:r>
            <a:endParaRPr/>
          </a:p>
          <a:p>
            <a:pPr marL="457200" lvl="0" indent="-317500" algn="l" rtl="0">
              <a:spcBef>
                <a:spcPts val="0"/>
              </a:spcBef>
              <a:spcAft>
                <a:spcPts val="0"/>
              </a:spcAft>
              <a:buSzPts val="1400"/>
              <a:buChar char="●"/>
            </a:pPr>
            <a:r>
              <a:rPr lang="en-CA"/>
              <a:t>Content page was easy to find</a:t>
            </a:r>
            <a:endParaRPr/>
          </a:p>
          <a:p>
            <a:pPr marL="457200" lvl="0" indent="-317500" algn="l" rtl="0">
              <a:spcBef>
                <a:spcPts val="0"/>
              </a:spcBef>
              <a:spcAft>
                <a:spcPts val="0"/>
              </a:spcAft>
              <a:buSzPts val="1400"/>
              <a:buChar char="●"/>
            </a:pPr>
            <a:r>
              <a:rPr lang="en-CA"/>
              <a:t>One participant said they don’t have time to be proactive, most of their actions are reactive</a:t>
            </a:r>
            <a:endParaRPr/>
          </a:p>
          <a:p>
            <a:pPr marL="0" lvl="0" indent="0" algn="l" rtl="0">
              <a:spcBef>
                <a:spcPts val="1000"/>
              </a:spcBef>
              <a:spcAft>
                <a:spcPts val="0"/>
              </a:spcAft>
              <a:buNone/>
            </a:pPr>
            <a:endParaRPr/>
          </a:p>
        </p:txBody>
      </p:sp>
      <p:pic>
        <p:nvPicPr>
          <p:cNvPr id="500" name="Google Shape;500;p58"/>
          <p:cNvPicPr preferRelativeResize="0"/>
          <p:nvPr/>
        </p:nvPicPr>
        <p:blipFill>
          <a:blip r:embed="rId3">
            <a:alphaModFix/>
          </a:blip>
          <a:stretch>
            <a:fillRect/>
          </a:stretch>
        </p:blipFill>
        <p:spPr>
          <a:xfrm>
            <a:off x="2339800" y="1160700"/>
            <a:ext cx="4771860" cy="2898300"/>
          </a:xfrm>
          <a:prstGeom prst="rect">
            <a:avLst/>
          </a:prstGeom>
          <a:noFill/>
          <a:ln>
            <a:noFill/>
          </a:ln>
          <a:effectLst>
            <a:outerShdw blurRad="57150" dist="19050" dir="5400000" algn="bl" rotWithShape="0">
              <a:srgbClr val="000000">
                <a:alpha val="50000"/>
              </a:srgbClr>
            </a:outerShdw>
          </a:effectLst>
        </p:spPr>
      </p:pic>
      <p:sp>
        <p:nvSpPr>
          <p:cNvPr id="501" name="Google Shape;501;p58"/>
          <p:cNvSpPr txBox="1"/>
          <p:nvPr/>
        </p:nvSpPr>
        <p:spPr>
          <a:xfrm>
            <a:off x="7264150" y="3646325"/>
            <a:ext cx="1008000" cy="400200"/>
          </a:xfrm>
          <a:prstGeom prst="rect">
            <a:avLst/>
          </a:prstGeom>
          <a:solidFill>
            <a:srgbClr val="B6D7A8"/>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AFTER</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6"/>
        <p:cNvGrpSpPr/>
        <p:nvPr/>
      </p:nvGrpSpPr>
      <p:grpSpPr>
        <a:xfrm>
          <a:off x="0" y="0"/>
          <a:ext cx="0" cy="0"/>
          <a:chOff x="0" y="0"/>
          <a:chExt cx="0" cy="0"/>
        </a:xfrm>
      </p:grpSpPr>
      <p:sp>
        <p:nvSpPr>
          <p:cNvPr id="507" name="Google Shape;507;p59"/>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59"/>
          <p:cNvSpPr txBox="1">
            <a:spLocks noGrp="1"/>
          </p:cNvSpPr>
          <p:nvPr>
            <p:ph type="title"/>
          </p:nvPr>
        </p:nvSpPr>
        <p:spPr>
          <a:xfrm>
            <a:off x="358425" y="44375"/>
            <a:ext cx="84300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CA" sz="3000" b="1">
                <a:solidFill>
                  <a:schemeClr val="lt1"/>
                </a:solidFill>
                <a:latin typeface="Lato"/>
                <a:ea typeface="Lato"/>
                <a:cs typeface="Lato"/>
                <a:sym typeface="Lato"/>
              </a:rPr>
              <a:t>Results by task</a:t>
            </a:r>
            <a:endParaRPr sz="3000" b="1">
              <a:solidFill>
                <a:schemeClr val="lt1"/>
              </a:solidFill>
              <a:latin typeface="Lato"/>
              <a:ea typeface="Lato"/>
              <a:cs typeface="Lato"/>
              <a:sym typeface="Lato"/>
            </a:endParaRPr>
          </a:p>
        </p:txBody>
      </p:sp>
      <p:sp>
        <p:nvSpPr>
          <p:cNvPr id="509" name="Google Shape;509;p59"/>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510" name="Google Shape;510;p59"/>
          <p:cNvGraphicFramePr/>
          <p:nvPr/>
        </p:nvGraphicFramePr>
        <p:xfrm>
          <a:off x="141525" y="1001975"/>
          <a:ext cx="3000000" cy="3000000"/>
        </p:xfrm>
        <a:graphic>
          <a:graphicData uri="http://schemas.openxmlformats.org/drawingml/2006/table">
            <a:tbl>
              <a:tblPr>
                <a:noFill/>
                <a:tableStyleId>{FEEA918F-B630-475C-88B1-B6586C0DF4CE}</a:tableStyleId>
              </a:tblPr>
              <a:tblGrid>
                <a:gridCol w="219525">
                  <a:extLst>
                    <a:ext uri="{9D8B030D-6E8A-4147-A177-3AD203B41FA5}">
                      <a16:colId xmlns:a16="http://schemas.microsoft.com/office/drawing/2014/main" val="20000"/>
                    </a:ext>
                  </a:extLst>
                </a:gridCol>
                <a:gridCol w="3603125">
                  <a:extLst>
                    <a:ext uri="{9D8B030D-6E8A-4147-A177-3AD203B41FA5}">
                      <a16:colId xmlns:a16="http://schemas.microsoft.com/office/drawing/2014/main" val="20001"/>
                    </a:ext>
                  </a:extLst>
                </a:gridCol>
                <a:gridCol w="639625">
                  <a:extLst>
                    <a:ext uri="{9D8B030D-6E8A-4147-A177-3AD203B41FA5}">
                      <a16:colId xmlns:a16="http://schemas.microsoft.com/office/drawing/2014/main" val="20002"/>
                    </a:ext>
                  </a:extLst>
                </a:gridCol>
                <a:gridCol w="639625">
                  <a:extLst>
                    <a:ext uri="{9D8B030D-6E8A-4147-A177-3AD203B41FA5}">
                      <a16:colId xmlns:a16="http://schemas.microsoft.com/office/drawing/2014/main" val="20003"/>
                    </a:ext>
                  </a:extLst>
                </a:gridCol>
                <a:gridCol w="639625">
                  <a:extLst>
                    <a:ext uri="{9D8B030D-6E8A-4147-A177-3AD203B41FA5}">
                      <a16:colId xmlns:a16="http://schemas.microsoft.com/office/drawing/2014/main" val="20004"/>
                    </a:ext>
                  </a:extLst>
                </a:gridCol>
                <a:gridCol w="639625">
                  <a:extLst>
                    <a:ext uri="{9D8B030D-6E8A-4147-A177-3AD203B41FA5}">
                      <a16:colId xmlns:a16="http://schemas.microsoft.com/office/drawing/2014/main" val="20005"/>
                    </a:ext>
                  </a:extLst>
                </a:gridCol>
                <a:gridCol w="639625">
                  <a:extLst>
                    <a:ext uri="{9D8B030D-6E8A-4147-A177-3AD203B41FA5}">
                      <a16:colId xmlns:a16="http://schemas.microsoft.com/office/drawing/2014/main" val="20006"/>
                    </a:ext>
                  </a:extLst>
                </a:gridCol>
                <a:gridCol w="639625">
                  <a:extLst>
                    <a:ext uri="{9D8B030D-6E8A-4147-A177-3AD203B41FA5}">
                      <a16:colId xmlns:a16="http://schemas.microsoft.com/office/drawing/2014/main" val="20007"/>
                    </a:ext>
                  </a:extLst>
                </a:gridCol>
                <a:gridCol w="639625">
                  <a:extLst>
                    <a:ext uri="{9D8B030D-6E8A-4147-A177-3AD203B41FA5}">
                      <a16:colId xmlns:a16="http://schemas.microsoft.com/office/drawing/2014/main" val="20008"/>
                    </a:ext>
                  </a:extLst>
                </a:gridCol>
                <a:gridCol w="639625">
                  <a:extLst>
                    <a:ext uri="{9D8B030D-6E8A-4147-A177-3AD203B41FA5}">
                      <a16:colId xmlns:a16="http://schemas.microsoft.com/office/drawing/2014/main" val="20009"/>
                    </a:ext>
                  </a:extLst>
                </a:gridCol>
              </a:tblGrid>
              <a:tr h="251450">
                <a:tc>
                  <a:txBody>
                    <a:bodyPr/>
                    <a:lstStyle/>
                    <a:p>
                      <a:pPr marL="0" lvl="0" indent="0" algn="l" rtl="0">
                        <a:spcBef>
                          <a:spcPts val="0"/>
                        </a:spcBef>
                        <a:spcAft>
                          <a:spcPts val="0"/>
                        </a:spcAft>
                        <a:buNone/>
                      </a:pP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spcBef>
                          <a:spcPts val="0"/>
                        </a:spcBef>
                        <a:spcAft>
                          <a:spcPts val="0"/>
                        </a:spcAft>
                        <a:buNone/>
                      </a:pPr>
                      <a:r>
                        <a:rPr lang="en-CA" sz="1000" b="1"/>
                        <a:t>Task scenario</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CA" sz="1000" b="1"/>
                        <a:t>P1</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CA" sz="1000" b="1"/>
                        <a:t>P2</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CA" sz="1000" b="1"/>
                        <a:t>P3</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CA" sz="1000" b="1"/>
                        <a:t>P4</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CA" sz="1000" b="1"/>
                        <a:t>P5</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CA" sz="1000" b="1"/>
                        <a:t>P6</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CA" sz="1000" b="1"/>
                        <a:t>P7</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ctr" rtl="0">
                        <a:spcBef>
                          <a:spcPts val="0"/>
                        </a:spcBef>
                        <a:spcAft>
                          <a:spcPts val="0"/>
                        </a:spcAft>
                        <a:buNone/>
                      </a:pPr>
                      <a:r>
                        <a:rPr lang="en-CA" sz="1000" b="1"/>
                        <a:t>Total</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361950">
                <a:tc>
                  <a:txBody>
                    <a:bodyPr/>
                    <a:lstStyle/>
                    <a:p>
                      <a:pPr marL="0" lvl="0" indent="0" algn="l" rtl="0">
                        <a:lnSpc>
                          <a:spcPct val="115000"/>
                        </a:lnSpc>
                        <a:spcBef>
                          <a:spcPts val="0"/>
                        </a:spcBef>
                        <a:spcAft>
                          <a:spcPts val="0"/>
                        </a:spcAft>
                        <a:buNone/>
                      </a:pPr>
                      <a:r>
                        <a:rPr lang="en-CA" sz="1000" b="1"/>
                        <a:t>1</a:t>
                      </a:r>
                      <a:endParaRPr sz="1000" b="1"/>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CA" sz="1000"/>
                        <a:t>Find an explanation of why the survey is useful to measure online performance to share with them. Find examples of the types of changes or actions you can take using survey data.</a:t>
                      </a:r>
                      <a:endParaRPr sz="1000"/>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CA" sz="1000">
                          <a:solidFill>
                            <a:schemeClr val="dk1"/>
                          </a:solidFill>
                        </a:rPr>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361950">
                <a:tc>
                  <a:txBody>
                    <a:bodyPr/>
                    <a:lstStyle/>
                    <a:p>
                      <a:pPr marL="0" lvl="0" indent="0" algn="l" rtl="0">
                        <a:lnSpc>
                          <a:spcPct val="115000"/>
                        </a:lnSpc>
                        <a:spcBef>
                          <a:spcPts val="0"/>
                        </a:spcBef>
                        <a:spcAft>
                          <a:spcPts val="0"/>
                        </a:spcAft>
                        <a:buNone/>
                      </a:pPr>
                      <a:r>
                        <a:rPr lang="en-CA" sz="1000" b="1"/>
                        <a:t>2</a:t>
                      </a:r>
                      <a:endParaRPr sz="1000" b="1"/>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CA" sz="1000"/>
                        <a:t>Find out how to add a task to the survey for this program. Then, find suggested wording for “applying for” tasks.</a:t>
                      </a:r>
                      <a:endParaRPr sz="1000"/>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CA" sz="1000">
                          <a:solidFill>
                            <a:schemeClr val="dk1"/>
                          </a:solidFill>
                        </a:rPr>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r>
                        <a:rPr lang="en-CA" sz="1000">
                          <a:solidFill>
                            <a:schemeClr val="dk1"/>
                          </a:solidFill>
                        </a:rPr>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None/>
                      </a:pP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514350">
                <a:tc>
                  <a:txBody>
                    <a:bodyPr/>
                    <a:lstStyle/>
                    <a:p>
                      <a:pPr marL="0" lvl="0" indent="0" algn="l" rtl="0">
                        <a:lnSpc>
                          <a:spcPct val="115000"/>
                        </a:lnSpc>
                        <a:spcBef>
                          <a:spcPts val="0"/>
                        </a:spcBef>
                        <a:spcAft>
                          <a:spcPts val="0"/>
                        </a:spcAft>
                        <a:buNone/>
                      </a:pPr>
                      <a:r>
                        <a:rPr lang="en-CA" sz="1000" b="1"/>
                        <a:t>3</a:t>
                      </a:r>
                      <a:endParaRPr sz="1000" b="1"/>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CA" sz="1000"/>
                        <a:t>Find the overall task completion score for your department. Then, find how to download your department’s task completion scores by task. For your department’s task with the most responses, could you find a summary of the feedback for it?</a:t>
                      </a:r>
                      <a:endParaRPr sz="1000"/>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CA" sz="1000"/>
                        <a:t>Improve</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CA" sz="1000"/>
                        <a:t>Improve</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Clr>
                          <a:schemeClr val="dk1"/>
                        </a:buClr>
                        <a:buSzPts val="1100"/>
                        <a:buFont typeface="Arial"/>
                        <a:buNone/>
                      </a:pPr>
                      <a:r>
                        <a:rPr lang="en-CA" sz="1000">
                          <a:solidFill>
                            <a:schemeClr val="dk1"/>
                          </a:solidFill>
                        </a:rPr>
                        <a:t>Improve</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CA" sz="1000">
                          <a:solidFill>
                            <a:schemeClr val="dk1"/>
                          </a:solidFill>
                        </a:rPr>
                        <a:t>Improve</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CA" sz="1000">
                          <a:solidFill>
                            <a:schemeClr val="dk1"/>
                          </a:solidFill>
                        </a:rPr>
                        <a:t>Improve</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CA" sz="1000">
                          <a:solidFill>
                            <a:schemeClr val="dk1"/>
                          </a:solidFill>
                        </a:rPr>
                        <a:t>Improve</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Clr>
                          <a:schemeClr val="dk1"/>
                        </a:buClr>
                        <a:buSzPts val="1100"/>
                        <a:buFont typeface="Arial"/>
                        <a:buNone/>
                      </a:pPr>
                      <a:r>
                        <a:rPr lang="en-CA" sz="1000">
                          <a:solidFill>
                            <a:schemeClr val="dk1"/>
                          </a:solidFill>
                        </a:rPr>
                        <a:t>Improve</a:t>
                      </a:r>
                      <a:endParaRPr sz="1000">
                        <a:solidFill>
                          <a:schemeClr val="dk1"/>
                        </a:solidFill>
                      </a:endParaRPr>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361950">
                <a:tc>
                  <a:txBody>
                    <a:bodyPr/>
                    <a:lstStyle/>
                    <a:p>
                      <a:pPr marL="0" lvl="0" indent="0" algn="l" rtl="0">
                        <a:lnSpc>
                          <a:spcPct val="115000"/>
                        </a:lnSpc>
                        <a:spcBef>
                          <a:spcPts val="0"/>
                        </a:spcBef>
                        <a:spcAft>
                          <a:spcPts val="0"/>
                        </a:spcAft>
                        <a:buNone/>
                      </a:pPr>
                      <a:r>
                        <a:rPr lang="en-CA" sz="1000" b="1"/>
                        <a:t>4</a:t>
                      </a:r>
                      <a:endParaRPr sz="1000" b="1"/>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None/>
                      </a:pPr>
                      <a:r>
                        <a:rPr lang="en-CA" sz="1000"/>
                        <a:t>Could you show the process to download the feedback for your top task for the last month?</a:t>
                      </a:r>
                      <a:endParaRPr sz="1000"/>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CA" sz="1000"/>
                        <a:t>Improve </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CA" sz="1000"/>
                        <a:t>Improve</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CA" sz="1000"/>
                        <a:t>Omitted</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Clr>
                          <a:schemeClr val="dk1"/>
                        </a:buClr>
                        <a:buSzPts val="1100"/>
                        <a:buFont typeface="Arial"/>
                        <a:buNone/>
                      </a:pPr>
                      <a:r>
                        <a:rPr lang="en-CA" sz="1000">
                          <a:solidFill>
                            <a:schemeClr val="dk1"/>
                          </a:solidFill>
                        </a:rPr>
                        <a:t>Improve</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CA" sz="1000">
                          <a:solidFill>
                            <a:schemeClr val="dk1"/>
                          </a:solidFill>
                        </a:rPr>
                        <a:t>Improve</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CA" sz="1000">
                          <a:solidFill>
                            <a:schemeClr val="dk1"/>
                          </a:solidFill>
                        </a:rPr>
                        <a:t>Omitted</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CA" sz="1000">
                          <a:solidFill>
                            <a:schemeClr val="dk1"/>
                          </a:solidFill>
                        </a:rPr>
                        <a:t>Omitted</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61950">
                <a:tc>
                  <a:txBody>
                    <a:bodyPr/>
                    <a:lstStyle/>
                    <a:p>
                      <a:pPr marL="0" lvl="0" indent="0" algn="l" rtl="0">
                        <a:lnSpc>
                          <a:spcPct val="115000"/>
                        </a:lnSpc>
                        <a:spcBef>
                          <a:spcPts val="0"/>
                        </a:spcBef>
                        <a:spcAft>
                          <a:spcPts val="0"/>
                        </a:spcAft>
                        <a:buNone/>
                      </a:pPr>
                      <a:r>
                        <a:rPr lang="en-CA" sz="1000" b="1"/>
                        <a:t>5</a:t>
                      </a:r>
                      <a:endParaRPr sz="1000" b="1"/>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Clr>
                          <a:schemeClr val="dk1"/>
                        </a:buClr>
                        <a:buSzPts val="1100"/>
                        <a:buFont typeface="Arial"/>
                        <a:buNone/>
                      </a:pPr>
                      <a:r>
                        <a:rPr lang="en-CA" sz="1000"/>
                        <a:t>Find 3 best practices for analyzing feedback before you begin.</a:t>
                      </a:r>
                      <a:endParaRPr sz="1000"/>
                    </a:p>
                    <a:p>
                      <a:pPr marL="0" lvl="0" indent="0" algn="l" rtl="0">
                        <a:lnSpc>
                          <a:spcPct val="115000"/>
                        </a:lnSpc>
                        <a:spcBef>
                          <a:spcPts val="0"/>
                        </a:spcBef>
                        <a:spcAft>
                          <a:spcPts val="0"/>
                        </a:spcAft>
                        <a:buNone/>
                      </a:pPr>
                      <a:r>
                        <a:rPr lang="en-CA" sz="1000"/>
                        <a:t>Next, could you find a template that can help you group feedback and document your grouping strategy.</a:t>
                      </a:r>
                      <a:endParaRPr sz="1000"/>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Clr>
                          <a:schemeClr val="dk1"/>
                        </a:buClr>
                        <a:buSzPts val="1100"/>
                        <a:buFont typeface="Arial"/>
                        <a:buNone/>
                      </a:pPr>
                      <a:r>
                        <a:rPr lang="en-CA" sz="1000">
                          <a:solidFill>
                            <a:schemeClr val="dk1"/>
                          </a:solidFill>
                        </a:rPr>
                        <a:t>Improve template</a:t>
                      </a:r>
                      <a:endParaRPr sz="1000">
                        <a:solidFill>
                          <a:schemeClr val="dk1"/>
                        </a:solidFill>
                      </a:endParaRPr>
                    </a:p>
                    <a:p>
                      <a:pPr marL="0" lvl="0" indent="0" algn="ctr" rtl="0">
                        <a:spcBef>
                          <a:spcPts val="0"/>
                        </a:spcBef>
                        <a:spcAft>
                          <a:spcPts val="0"/>
                        </a:spcAft>
                        <a:buNone/>
                      </a:pP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Clr>
                          <a:schemeClr val="dk1"/>
                        </a:buClr>
                        <a:buSzPts val="1100"/>
                        <a:buFont typeface="Arial"/>
                        <a:buNone/>
                      </a:pPr>
                      <a:r>
                        <a:rPr lang="en-CA" sz="1000">
                          <a:solidFill>
                            <a:schemeClr val="dk1"/>
                          </a:solidFill>
                        </a:rPr>
                        <a:t>Omitted</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CA" sz="1000">
                          <a:solidFill>
                            <a:schemeClr val="dk1"/>
                          </a:solidFill>
                        </a:rPr>
                        <a:t>Improve</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FF2CC"/>
                    </a:solidFill>
                  </a:tcPr>
                </a:tc>
                <a:tc>
                  <a:txBody>
                    <a:bodyPr/>
                    <a:lstStyle/>
                    <a:p>
                      <a:pPr marL="0" lvl="0" indent="0" algn="ctr" rtl="0">
                        <a:spcBef>
                          <a:spcPts val="0"/>
                        </a:spcBef>
                        <a:spcAft>
                          <a:spcPts val="0"/>
                        </a:spcAft>
                        <a:buNone/>
                      </a:pPr>
                      <a:r>
                        <a:rPr lang="en-CA" sz="1000">
                          <a:solidFill>
                            <a:schemeClr val="dk1"/>
                          </a:solidFill>
                        </a:rPr>
                        <a:t>Omitted</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CA" sz="1000">
                          <a:solidFill>
                            <a:schemeClr val="dk1"/>
                          </a:solidFill>
                        </a:rPr>
                        <a:t>Omitted</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361950">
                <a:tc>
                  <a:txBody>
                    <a:bodyPr/>
                    <a:lstStyle/>
                    <a:p>
                      <a:pPr marL="0" lvl="0" indent="0" algn="l" rtl="0">
                        <a:lnSpc>
                          <a:spcPct val="115000"/>
                        </a:lnSpc>
                        <a:spcBef>
                          <a:spcPts val="0"/>
                        </a:spcBef>
                        <a:spcAft>
                          <a:spcPts val="0"/>
                        </a:spcAft>
                        <a:buNone/>
                      </a:pPr>
                      <a:r>
                        <a:rPr lang="en-CA" sz="1000" b="1"/>
                        <a:t>6</a:t>
                      </a:r>
                      <a:endParaRPr sz="1000" b="1"/>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l" rtl="0">
                        <a:lnSpc>
                          <a:spcPct val="115000"/>
                        </a:lnSpc>
                        <a:spcBef>
                          <a:spcPts val="0"/>
                        </a:spcBef>
                        <a:spcAft>
                          <a:spcPts val="0"/>
                        </a:spcAft>
                        <a:buClr>
                          <a:schemeClr val="dk1"/>
                        </a:buClr>
                        <a:buSzPts val="1100"/>
                        <a:buFont typeface="Arial"/>
                        <a:buNone/>
                      </a:pPr>
                      <a:r>
                        <a:rPr lang="en-CA" sz="1000"/>
                        <a:t>Find guidance for how to decide what tasks to work on.</a:t>
                      </a:r>
                      <a:endParaRPr sz="1000"/>
                    </a:p>
                    <a:p>
                      <a:pPr marL="0" lvl="0" indent="0" algn="l" rtl="0">
                        <a:lnSpc>
                          <a:spcPct val="115000"/>
                        </a:lnSpc>
                        <a:spcBef>
                          <a:spcPts val="0"/>
                        </a:spcBef>
                        <a:spcAft>
                          <a:spcPts val="0"/>
                        </a:spcAft>
                        <a:buNone/>
                      </a:pPr>
                      <a:r>
                        <a:rPr lang="en-CA" sz="1000"/>
                        <a:t>What are 3 considerations that may influence your decision?</a:t>
                      </a:r>
                      <a:endParaRPr sz="1000"/>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F2F2F2"/>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5D4A7"/>
                    </a:solidFill>
                  </a:tcPr>
                </a:tc>
                <a:tc>
                  <a:txBody>
                    <a:bodyPr/>
                    <a:lstStyle/>
                    <a:p>
                      <a:pPr marL="0" lvl="0" indent="0" algn="ctr" rtl="0">
                        <a:spcBef>
                          <a:spcPts val="0"/>
                        </a:spcBef>
                        <a:spcAft>
                          <a:spcPts val="0"/>
                        </a:spcAft>
                        <a:buNone/>
                      </a:pPr>
                      <a:r>
                        <a:rPr lang="en-CA" sz="1000"/>
                        <a:t>C</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6D7A8"/>
                    </a:solidFill>
                  </a:tcPr>
                </a:tc>
                <a:tc>
                  <a:txBody>
                    <a:bodyPr/>
                    <a:lstStyle/>
                    <a:p>
                      <a:pPr marL="0" lvl="0" indent="0" algn="ctr" rtl="0">
                        <a:spcBef>
                          <a:spcPts val="0"/>
                        </a:spcBef>
                        <a:spcAft>
                          <a:spcPts val="0"/>
                        </a:spcAft>
                        <a:buClr>
                          <a:schemeClr val="dk1"/>
                        </a:buClr>
                        <a:buSzPts val="1100"/>
                        <a:buFont typeface="Arial"/>
                        <a:buNone/>
                      </a:pPr>
                      <a:r>
                        <a:rPr lang="en-CA" sz="1000">
                          <a:solidFill>
                            <a:schemeClr val="dk1"/>
                          </a:solidFill>
                        </a:rPr>
                        <a:t>Omitted</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Clr>
                          <a:schemeClr val="dk1"/>
                        </a:buClr>
                        <a:buSzPts val="1100"/>
                        <a:buFont typeface="Arial"/>
                        <a:buNone/>
                      </a:pPr>
                      <a:r>
                        <a:rPr lang="en-CA" sz="1000">
                          <a:solidFill>
                            <a:schemeClr val="dk1"/>
                          </a:solidFill>
                        </a:rPr>
                        <a:t>Omitted</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CA" sz="1000">
                          <a:solidFill>
                            <a:schemeClr val="dk1"/>
                          </a:solidFill>
                        </a:rPr>
                        <a:t>Omitted</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r>
                        <a:rPr lang="en-CA" sz="1000">
                          <a:solidFill>
                            <a:schemeClr val="dk1"/>
                          </a:solidFill>
                        </a:rPr>
                        <a:t>Omitted</a:t>
                      </a: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solidFill>
                      <a:srgbClr val="B7B7B7"/>
                    </a:solidFill>
                  </a:tcPr>
                </a:tc>
                <a:tc>
                  <a:txBody>
                    <a:bodyPr/>
                    <a:lstStyle/>
                    <a:p>
                      <a:pPr marL="0" lvl="0" indent="0" algn="ctr" rtl="0">
                        <a:spcBef>
                          <a:spcPts val="0"/>
                        </a:spcBef>
                        <a:spcAft>
                          <a:spcPts val="0"/>
                        </a:spcAft>
                        <a:buNone/>
                      </a:pPr>
                      <a:endParaRPr sz="1000"/>
                    </a:p>
                  </a:txBody>
                  <a:tcPr marL="28575" marR="28575" marT="19050" marB="19050" anchor="ctr">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32"/>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2"/>
          <p:cNvSpPr txBox="1">
            <a:spLocks noGrp="1"/>
          </p:cNvSpPr>
          <p:nvPr>
            <p:ph type="title"/>
          </p:nvPr>
        </p:nvSpPr>
        <p:spPr>
          <a:xfrm>
            <a:off x="358425" y="44375"/>
            <a:ext cx="70134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CA" sz="3000" b="1">
                <a:solidFill>
                  <a:schemeClr val="lt1"/>
                </a:solidFill>
                <a:latin typeface="Lato"/>
                <a:ea typeface="Lato"/>
                <a:cs typeface="Lato"/>
                <a:sym typeface="Lato"/>
              </a:rPr>
              <a:t>Background</a:t>
            </a:r>
            <a:endParaRPr sz="3000" b="1">
              <a:solidFill>
                <a:schemeClr val="lt1"/>
              </a:solidFill>
              <a:latin typeface="Lato"/>
              <a:ea typeface="Lato"/>
              <a:cs typeface="Lato"/>
              <a:sym typeface="Lato"/>
            </a:endParaRPr>
          </a:p>
        </p:txBody>
      </p:sp>
      <p:sp>
        <p:nvSpPr>
          <p:cNvPr id="182" name="Google Shape;182;p32"/>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2"/>
          <p:cNvSpPr/>
          <p:nvPr/>
        </p:nvSpPr>
        <p:spPr>
          <a:xfrm>
            <a:off x="399200" y="1159625"/>
            <a:ext cx="8430000" cy="37875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CA" sz="1800">
                <a:solidFill>
                  <a:schemeClr val="dk2"/>
                </a:solidFill>
              </a:rPr>
              <a:t>After running a user survey on the TSS over the summer of 2022, we used the feedback and insights to prototype a solution that centralizes TSS guidance and provides access to quarterly survey results and comments.</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a:solidFill>
                <a:schemeClr val="dk2"/>
              </a:solidFill>
            </a:endParaRPr>
          </a:p>
          <a:p>
            <a:pPr marL="0" marR="0" lvl="0" indent="0" algn="l" rtl="0">
              <a:lnSpc>
                <a:spcPct val="115000"/>
              </a:lnSpc>
              <a:spcBef>
                <a:spcPts val="0"/>
              </a:spcBef>
              <a:spcAft>
                <a:spcPts val="0"/>
              </a:spcAft>
              <a:buClr>
                <a:srgbClr val="000000"/>
              </a:buClr>
              <a:buSzPts val="1800"/>
              <a:buFont typeface="Arial"/>
              <a:buNone/>
            </a:pPr>
            <a:r>
              <a:rPr lang="en-CA" sz="1800" b="1">
                <a:solidFill>
                  <a:schemeClr val="dk2"/>
                </a:solidFill>
              </a:rPr>
              <a:t>Study goals</a:t>
            </a:r>
            <a:endParaRPr sz="1800" b="1">
              <a:solidFill>
                <a:schemeClr val="dk2"/>
              </a:solidFill>
            </a:endParaRPr>
          </a:p>
          <a:p>
            <a:pPr marL="0" marR="0" lvl="0" indent="0" algn="l" rtl="0">
              <a:lnSpc>
                <a:spcPct val="100000"/>
              </a:lnSpc>
              <a:spcBef>
                <a:spcPts val="1000"/>
              </a:spcBef>
              <a:spcAft>
                <a:spcPts val="0"/>
              </a:spcAft>
              <a:buClr>
                <a:schemeClr val="dk1"/>
              </a:buClr>
              <a:buSzPts val="1100"/>
              <a:buFont typeface="Arial"/>
              <a:buNone/>
            </a:pPr>
            <a:r>
              <a:rPr lang="en-CA" sz="1800">
                <a:solidFill>
                  <a:schemeClr val="dk2"/>
                </a:solidFill>
              </a:rPr>
              <a:t>Does the prototype improve the user experience for the following elements:</a:t>
            </a:r>
            <a:endParaRPr sz="1800">
              <a:solidFill>
                <a:schemeClr val="dk2"/>
              </a:solidFill>
            </a:endParaRPr>
          </a:p>
          <a:p>
            <a:pPr marL="457200" marR="0" lvl="0" indent="-317500" algn="l" rtl="0">
              <a:lnSpc>
                <a:spcPct val="100000"/>
              </a:lnSpc>
              <a:spcBef>
                <a:spcPts val="1000"/>
              </a:spcBef>
              <a:spcAft>
                <a:spcPts val="0"/>
              </a:spcAft>
              <a:buClr>
                <a:schemeClr val="dk2"/>
              </a:buClr>
              <a:buSzPts val="1400"/>
              <a:buChar char="●"/>
            </a:pPr>
            <a:r>
              <a:rPr lang="en-CA">
                <a:solidFill>
                  <a:schemeClr val="dk2"/>
                </a:solidFill>
              </a:rPr>
              <a:t>Findability and usability of information</a:t>
            </a:r>
            <a:endParaRPr>
              <a:solidFill>
                <a:schemeClr val="dk2"/>
              </a:solidFill>
            </a:endParaRPr>
          </a:p>
          <a:p>
            <a:pPr marL="457200" marR="0" lvl="0" indent="-317500" algn="l" rtl="0">
              <a:lnSpc>
                <a:spcPct val="100000"/>
              </a:lnSpc>
              <a:spcBef>
                <a:spcPts val="0"/>
              </a:spcBef>
              <a:spcAft>
                <a:spcPts val="0"/>
              </a:spcAft>
              <a:buClr>
                <a:schemeClr val="dk2"/>
              </a:buClr>
              <a:buSzPts val="1400"/>
              <a:buChar char="●"/>
            </a:pPr>
            <a:r>
              <a:rPr lang="en-CA">
                <a:solidFill>
                  <a:schemeClr val="dk2"/>
                </a:solidFill>
              </a:rPr>
              <a:t>Landing page banded design and navigation between pages</a:t>
            </a:r>
            <a:endParaRPr>
              <a:solidFill>
                <a:schemeClr val="dk2"/>
              </a:solidFill>
            </a:endParaRPr>
          </a:p>
          <a:p>
            <a:pPr marL="457200" marR="0" lvl="0" indent="-317500" algn="l" rtl="0">
              <a:lnSpc>
                <a:spcPct val="100000"/>
              </a:lnSpc>
              <a:spcBef>
                <a:spcPts val="0"/>
              </a:spcBef>
              <a:spcAft>
                <a:spcPts val="0"/>
              </a:spcAft>
              <a:buClr>
                <a:schemeClr val="dk2"/>
              </a:buClr>
              <a:buSzPts val="1400"/>
              <a:buChar char="●"/>
            </a:pPr>
            <a:r>
              <a:rPr lang="en-CA">
                <a:solidFill>
                  <a:schemeClr val="dk2"/>
                </a:solidFill>
              </a:rPr>
              <a:t>Getting and understanding quarterly survey results</a:t>
            </a:r>
            <a:endParaRPr>
              <a:solidFill>
                <a:schemeClr val="dk2"/>
              </a:solidFill>
            </a:endParaRPr>
          </a:p>
          <a:p>
            <a:pPr marL="457200" marR="0" lvl="0" indent="-317500" algn="l" rtl="0">
              <a:lnSpc>
                <a:spcPct val="100000"/>
              </a:lnSpc>
              <a:spcBef>
                <a:spcPts val="0"/>
              </a:spcBef>
              <a:spcAft>
                <a:spcPts val="0"/>
              </a:spcAft>
              <a:buClr>
                <a:schemeClr val="dk2"/>
              </a:buClr>
              <a:buSzPts val="1400"/>
              <a:buChar char="●"/>
            </a:pPr>
            <a:r>
              <a:rPr lang="en-CA">
                <a:solidFill>
                  <a:schemeClr val="dk2"/>
                </a:solidFill>
              </a:rPr>
              <a:t>Accessing raw feedback and pre-analyzed “clustered” feedback</a:t>
            </a:r>
            <a:endParaRPr>
              <a:solidFill>
                <a:schemeClr val="dk2"/>
              </a:solidFill>
            </a:endParaRPr>
          </a:p>
          <a:p>
            <a:pPr marL="457200" marR="0" lvl="0" indent="-317500" algn="l" rtl="0">
              <a:lnSpc>
                <a:spcPct val="100000"/>
              </a:lnSpc>
              <a:spcBef>
                <a:spcPts val="0"/>
              </a:spcBef>
              <a:spcAft>
                <a:spcPts val="0"/>
              </a:spcAft>
              <a:buClr>
                <a:schemeClr val="dk2"/>
              </a:buClr>
              <a:buSzPts val="1400"/>
              <a:buChar char="●"/>
            </a:pPr>
            <a:r>
              <a:rPr lang="en-CA">
                <a:solidFill>
                  <a:schemeClr val="dk2"/>
                </a:solidFill>
              </a:rPr>
              <a:t>Making evidence-based decisions about what to improve</a:t>
            </a:r>
            <a:endParaRPr>
              <a:solidFill>
                <a:schemeClr val="dk2"/>
              </a:solidFill>
            </a:endParaRPr>
          </a:p>
          <a:p>
            <a:pPr marL="0" marR="0" lvl="0" indent="0" algn="l" rtl="0">
              <a:lnSpc>
                <a:spcPct val="100000"/>
              </a:lnSpc>
              <a:spcBef>
                <a:spcPts val="1000"/>
              </a:spcBef>
              <a:spcAft>
                <a:spcPts val="0"/>
              </a:spcAft>
              <a:buClr>
                <a:schemeClr val="dk1"/>
              </a:buClr>
              <a:buSzPts val="1100"/>
              <a:buFont typeface="Arial"/>
              <a:buNone/>
            </a:pPr>
            <a:endParaRPr b="1">
              <a:solidFill>
                <a:schemeClr val="dk2"/>
              </a:solidFill>
            </a:endParaRPr>
          </a:p>
          <a:p>
            <a:pPr marL="0" marR="0" lvl="0" indent="0" algn="l" rtl="0">
              <a:lnSpc>
                <a:spcPct val="100000"/>
              </a:lnSpc>
              <a:spcBef>
                <a:spcPts val="1000"/>
              </a:spcBef>
              <a:spcAft>
                <a:spcPts val="0"/>
              </a:spcAft>
              <a:buClr>
                <a:srgbClr val="000000"/>
              </a:buClr>
              <a:buSzPts val="1800"/>
              <a:buFont typeface="Arial"/>
              <a:buNone/>
            </a:pPr>
            <a:endParaRPr sz="1800" b="1">
              <a:solidFill>
                <a:schemeClr val="dk2"/>
              </a:solidFill>
            </a:endParaRPr>
          </a:p>
          <a:p>
            <a:pPr marL="457200" marR="0" lvl="0" indent="0" algn="l" rtl="0">
              <a:lnSpc>
                <a:spcPct val="100000"/>
              </a:lnSpc>
              <a:spcBef>
                <a:spcPts val="100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3"/>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3"/>
          <p:cNvSpPr txBox="1">
            <a:spLocks noGrp="1"/>
          </p:cNvSpPr>
          <p:nvPr>
            <p:ph type="title"/>
          </p:nvPr>
        </p:nvSpPr>
        <p:spPr>
          <a:xfrm>
            <a:off x="358425" y="44375"/>
            <a:ext cx="70134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CA" sz="3000" b="1">
                <a:solidFill>
                  <a:schemeClr val="lt1"/>
                </a:solidFill>
                <a:latin typeface="Lato"/>
                <a:ea typeface="Lato"/>
                <a:cs typeface="Lato"/>
                <a:sym typeface="Lato"/>
              </a:rPr>
              <a:t>Participants </a:t>
            </a:r>
            <a:endParaRPr sz="3000" b="1">
              <a:solidFill>
                <a:schemeClr val="lt1"/>
              </a:solidFill>
              <a:latin typeface="Lato"/>
              <a:ea typeface="Lato"/>
              <a:cs typeface="Lato"/>
              <a:sym typeface="Lato"/>
            </a:endParaRPr>
          </a:p>
        </p:txBody>
      </p:sp>
      <p:sp>
        <p:nvSpPr>
          <p:cNvPr id="191" name="Google Shape;191;p33"/>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92" name="Google Shape;192;p33"/>
          <p:cNvGraphicFramePr/>
          <p:nvPr/>
        </p:nvGraphicFramePr>
        <p:xfrm>
          <a:off x="378525" y="1159500"/>
          <a:ext cx="3000000" cy="3000000"/>
        </p:xfrm>
        <a:graphic>
          <a:graphicData uri="http://schemas.openxmlformats.org/drawingml/2006/table">
            <a:tbl>
              <a:tblPr>
                <a:noFill/>
                <a:tableStyleId>{66AD9B60-A7E9-4CF8-8061-221CA078BF16}</a:tableStyleId>
              </a:tblPr>
              <a:tblGrid>
                <a:gridCol w="1525450">
                  <a:extLst>
                    <a:ext uri="{9D8B030D-6E8A-4147-A177-3AD203B41FA5}">
                      <a16:colId xmlns:a16="http://schemas.microsoft.com/office/drawing/2014/main" val="20000"/>
                    </a:ext>
                  </a:extLst>
                </a:gridCol>
                <a:gridCol w="6690375">
                  <a:extLst>
                    <a:ext uri="{9D8B030D-6E8A-4147-A177-3AD203B41FA5}">
                      <a16:colId xmlns:a16="http://schemas.microsoft.com/office/drawing/2014/main" val="20001"/>
                    </a:ext>
                  </a:extLst>
                </a:gridCol>
              </a:tblGrid>
              <a:tr h="396200">
                <a:tc>
                  <a:txBody>
                    <a:bodyPr/>
                    <a:lstStyle/>
                    <a:p>
                      <a:pPr marL="0" lvl="0" indent="0" algn="l" rtl="0">
                        <a:spcBef>
                          <a:spcPts val="0"/>
                        </a:spcBef>
                        <a:spcAft>
                          <a:spcPts val="0"/>
                        </a:spcAft>
                        <a:buNone/>
                      </a:pPr>
                      <a:r>
                        <a:rPr lang="en-CA" b="1"/>
                        <a:t>Tasks</a:t>
                      </a:r>
                      <a:endParaRPr b="1"/>
                    </a:p>
                  </a:txBody>
                  <a:tcPr marL="91425" marR="91425" marT="91425" marB="91425">
                    <a:solidFill>
                      <a:srgbClr val="F3F3F3"/>
                    </a:solidFill>
                  </a:tcPr>
                </a:tc>
                <a:tc>
                  <a:txBody>
                    <a:bodyPr/>
                    <a:lstStyle/>
                    <a:p>
                      <a:pPr marL="0" lvl="0" indent="0" algn="l" rtl="0">
                        <a:spcBef>
                          <a:spcPts val="0"/>
                        </a:spcBef>
                        <a:spcAft>
                          <a:spcPts val="0"/>
                        </a:spcAft>
                        <a:buNone/>
                      </a:pPr>
                      <a:r>
                        <a:rPr lang="en-CA"/>
                        <a:t>6 + intro and exit questions</a:t>
                      </a:r>
                      <a:endParaRPr/>
                    </a:p>
                  </a:txBody>
                  <a:tcPr marL="91425" marR="91425" marT="91425" marB="91425" anchor="ctr"/>
                </a:tc>
                <a:extLst>
                  <a:ext uri="{0D108BD9-81ED-4DB2-BD59-A6C34878D82A}">
                    <a16:rowId xmlns:a16="http://schemas.microsoft.com/office/drawing/2014/main" val="10000"/>
                  </a:ext>
                </a:extLst>
              </a:tr>
              <a:tr h="411250">
                <a:tc>
                  <a:txBody>
                    <a:bodyPr/>
                    <a:lstStyle/>
                    <a:p>
                      <a:pPr marL="0" lvl="0" indent="0" algn="l" rtl="0">
                        <a:spcBef>
                          <a:spcPts val="0"/>
                        </a:spcBef>
                        <a:spcAft>
                          <a:spcPts val="0"/>
                        </a:spcAft>
                        <a:buNone/>
                      </a:pPr>
                      <a:r>
                        <a:rPr lang="en-CA" b="1"/>
                        <a:t>Participants</a:t>
                      </a:r>
                      <a:endParaRPr b="1"/>
                    </a:p>
                  </a:txBody>
                  <a:tcPr marL="91425" marR="91425" marT="91425" marB="91425">
                    <a:solidFill>
                      <a:srgbClr val="F3F3F3"/>
                    </a:solidFill>
                  </a:tcPr>
                </a:tc>
                <a:tc>
                  <a:txBody>
                    <a:bodyPr/>
                    <a:lstStyle/>
                    <a:p>
                      <a:pPr marL="0" lvl="0" indent="0" algn="l" rtl="0">
                        <a:spcBef>
                          <a:spcPts val="0"/>
                        </a:spcBef>
                        <a:spcAft>
                          <a:spcPts val="0"/>
                        </a:spcAft>
                        <a:buNone/>
                      </a:pPr>
                      <a:r>
                        <a:rPr lang="en-CA"/>
                        <a:t>7 (2 Web managers, 4 Web advisors, 1 data analytics)</a:t>
                      </a:r>
                      <a:endParaRPr/>
                    </a:p>
                  </a:txBody>
                  <a:tcPr marL="91425" marR="91425" marT="91425" marB="91425" anchor="ctr"/>
                </a:tc>
                <a:extLst>
                  <a:ext uri="{0D108BD9-81ED-4DB2-BD59-A6C34878D82A}">
                    <a16:rowId xmlns:a16="http://schemas.microsoft.com/office/drawing/2014/main" val="10001"/>
                  </a:ext>
                </a:extLst>
              </a:tr>
              <a:tr h="411250">
                <a:tc>
                  <a:txBody>
                    <a:bodyPr/>
                    <a:lstStyle/>
                    <a:p>
                      <a:pPr marL="0" lvl="0" indent="0" algn="l" rtl="0">
                        <a:spcBef>
                          <a:spcPts val="0"/>
                        </a:spcBef>
                        <a:spcAft>
                          <a:spcPts val="0"/>
                        </a:spcAft>
                        <a:buNone/>
                      </a:pPr>
                      <a:r>
                        <a:rPr lang="en-CA" b="1"/>
                        <a:t>Devices</a:t>
                      </a:r>
                      <a:endParaRPr b="1"/>
                    </a:p>
                  </a:txBody>
                  <a:tcPr marL="91425" marR="91425" marT="91425" marB="91425">
                    <a:solidFill>
                      <a:srgbClr val="F3F3F3"/>
                    </a:solidFill>
                  </a:tcPr>
                </a:tc>
                <a:tc>
                  <a:txBody>
                    <a:bodyPr/>
                    <a:lstStyle/>
                    <a:p>
                      <a:pPr marL="0" lvl="0" indent="0" algn="l" rtl="0">
                        <a:spcBef>
                          <a:spcPts val="0"/>
                        </a:spcBef>
                        <a:spcAft>
                          <a:spcPts val="0"/>
                        </a:spcAft>
                        <a:buNone/>
                      </a:pPr>
                      <a:r>
                        <a:rPr lang="en-CA"/>
                        <a:t>Desktop</a:t>
                      </a:r>
                      <a:endParaRPr/>
                    </a:p>
                  </a:txBody>
                  <a:tcPr marL="91425" marR="91425" marT="91425" marB="91425" anchor="ctr"/>
                </a:tc>
                <a:extLst>
                  <a:ext uri="{0D108BD9-81ED-4DB2-BD59-A6C34878D82A}">
                    <a16:rowId xmlns:a16="http://schemas.microsoft.com/office/drawing/2014/main" val="10002"/>
                  </a:ext>
                </a:extLst>
              </a:tr>
              <a:tr h="411250">
                <a:tc>
                  <a:txBody>
                    <a:bodyPr/>
                    <a:lstStyle/>
                    <a:p>
                      <a:pPr marL="0" lvl="0" indent="0" algn="l" rtl="0">
                        <a:spcBef>
                          <a:spcPts val="0"/>
                        </a:spcBef>
                        <a:spcAft>
                          <a:spcPts val="0"/>
                        </a:spcAft>
                        <a:buNone/>
                      </a:pPr>
                      <a:r>
                        <a:rPr lang="en-CA" b="1"/>
                        <a:t>Date</a:t>
                      </a:r>
                      <a:endParaRPr b="1"/>
                    </a:p>
                  </a:txBody>
                  <a:tcPr marL="91425" marR="91425" marT="91425" marB="91425">
                    <a:solidFill>
                      <a:srgbClr val="F3F3F3"/>
                    </a:solidFill>
                  </a:tcPr>
                </a:tc>
                <a:tc>
                  <a:txBody>
                    <a:bodyPr/>
                    <a:lstStyle/>
                    <a:p>
                      <a:pPr marL="0" lvl="0" indent="0" algn="l" rtl="0">
                        <a:spcBef>
                          <a:spcPts val="0"/>
                        </a:spcBef>
                        <a:spcAft>
                          <a:spcPts val="0"/>
                        </a:spcAft>
                        <a:buNone/>
                      </a:pPr>
                      <a:r>
                        <a:rPr lang="en-CA"/>
                        <a:t>November 22-December 16</a:t>
                      </a:r>
                      <a:endParaRPr/>
                    </a:p>
                  </a:txBody>
                  <a:tcPr marL="91425" marR="91425" marT="91425" marB="91425" anchor="ct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CA" b="1"/>
                        <a:t>Prototype</a:t>
                      </a:r>
                      <a:endParaRPr b="1"/>
                    </a:p>
                  </a:txBody>
                  <a:tcPr marL="91425" marR="91425" marT="91425" marB="91425">
                    <a:solidFill>
                      <a:srgbClr val="F3F3F3"/>
                    </a:solidFill>
                  </a:tcPr>
                </a:tc>
                <a:tc>
                  <a:txBody>
                    <a:bodyPr/>
                    <a:lstStyle/>
                    <a:p>
                      <a:pPr marL="0" lvl="0" indent="0" algn="l" rtl="0">
                        <a:spcBef>
                          <a:spcPts val="1000"/>
                        </a:spcBef>
                        <a:spcAft>
                          <a:spcPts val="0"/>
                        </a:spcAft>
                        <a:buNone/>
                      </a:pPr>
                      <a:r>
                        <a:rPr lang="en-CA" u="sng">
                          <a:solidFill>
                            <a:schemeClr val="hlink"/>
                          </a:solidFill>
                          <a:hlinkClick r:id="rId3"/>
                        </a:rPr>
                        <a:t>https://test.canada.ca/experimental/design-system/performance/survey.html</a:t>
                      </a:r>
                      <a:r>
                        <a:rPr lang="en-CA">
                          <a:solidFill>
                            <a:schemeClr val="dk2"/>
                          </a:solidFill>
                        </a:rPr>
                        <a:t> </a:t>
                      </a:r>
                      <a:endParaRPr/>
                    </a:p>
                  </a:txBody>
                  <a:tcPr marL="91425" marR="91425" marT="91425" marB="91425" anchor="ct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CA" b="1"/>
                        <a:t>Documents</a:t>
                      </a:r>
                      <a:endParaRPr b="1"/>
                    </a:p>
                  </a:txBody>
                  <a:tcPr marL="91425" marR="91425" marT="91425" marB="91425">
                    <a:solidFill>
                      <a:srgbClr val="F3F3F3"/>
                    </a:solidFill>
                  </a:tcPr>
                </a:tc>
                <a:tc>
                  <a:txBody>
                    <a:bodyPr/>
                    <a:lstStyle/>
                    <a:p>
                      <a:pPr marL="0" lvl="0" indent="0" algn="l" rtl="0">
                        <a:spcBef>
                          <a:spcPts val="0"/>
                        </a:spcBef>
                        <a:spcAft>
                          <a:spcPts val="0"/>
                        </a:spcAft>
                        <a:buNone/>
                      </a:pPr>
                      <a:r>
                        <a:rPr lang="en-CA" u="sng">
                          <a:solidFill>
                            <a:schemeClr val="hlink"/>
                          </a:solidFill>
                          <a:hlinkClick r:id="rId4"/>
                        </a:rPr>
                        <a:t>Session log</a:t>
                      </a:r>
                      <a:endParaRPr/>
                    </a:p>
                  </a:txBody>
                  <a:tcPr marL="91425" marR="91425" marT="91425" marB="91425"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197"/>
        <p:cNvGrpSpPr/>
        <p:nvPr/>
      </p:nvGrpSpPr>
      <p:grpSpPr>
        <a:xfrm>
          <a:off x="0" y="0"/>
          <a:ext cx="0" cy="0"/>
          <a:chOff x="0" y="0"/>
          <a:chExt cx="0" cy="0"/>
        </a:xfrm>
      </p:grpSpPr>
      <p:sp>
        <p:nvSpPr>
          <p:cNvPr id="198" name="Google Shape;198;p34"/>
          <p:cNvSpPr/>
          <p:nvPr/>
        </p:nvSpPr>
        <p:spPr>
          <a:xfrm>
            <a:off x="3118700" y="2241225"/>
            <a:ext cx="3570000" cy="5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3100">
                <a:solidFill>
                  <a:schemeClr val="dk2"/>
                </a:solidFill>
                <a:latin typeface="Lato"/>
                <a:ea typeface="Lato"/>
                <a:cs typeface="Lato"/>
                <a:sym typeface="Lato"/>
              </a:rPr>
              <a:t>Key findings</a:t>
            </a:r>
            <a:endParaRPr sz="2900" b="0" i="0" u="none" strike="noStrike" cap="none">
              <a:solidFill>
                <a:srgbClr val="44546A"/>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
        <p:nvSpPr>
          <p:cNvPr id="204" name="Google Shape;204;p35"/>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35"/>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GC TSS findability of resources</a:t>
            </a:r>
            <a:endParaRPr sz="2960" b="1">
              <a:solidFill>
                <a:schemeClr val="lt1"/>
              </a:solidFill>
              <a:latin typeface="Lato"/>
              <a:ea typeface="Lato"/>
              <a:cs typeface="Lato"/>
              <a:sym typeface="Lato"/>
            </a:endParaRPr>
          </a:p>
        </p:txBody>
      </p:sp>
      <p:sp>
        <p:nvSpPr>
          <p:cNvPr id="206" name="Google Shape;206;p35"/>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5"/>
          <p:cNvSpPr/>
          <p:nvPr/>
        </p:nvSpPr>
        <p:spPr>
          <a:xfrm>
            <a:off x="413500" y="1001975"/>
            <a:ext cx="3645300" cy="393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800" b="1">
                <a:solidFill>
                  <a:schemeClr val="dk2"/>
                </a:solidFill>
              </a:rPr>
              <a:t>Takeaways: Decentralized guidance materials makes it inefficient to find key info</a:t>
            </a:r>
            <a:endParaRPr sz="1800" b="1">
              <a:solidFill>
                <a:schemeClr val="dk2"/>
              </a:solidFill>
            </a:endParaRPr>
          </a:p>
          <a:p>
            <a:pPr marL="0" lvl="0" indent="0" algn="l" rtl="0">
              <a:spcBef>
                <a:spcPts val="0"/>
              </a:spcBef>
              <a:spcAft>
                <a:spcPts val="0"/>
              </a:spcAft>
              <a:buNone/>
            </a:pPr>
            <a:endParaRPr sz="1800" b="1">
              <a:solidFill>
                <a:schemeClr val="dk2"/>
              </a:solidFill>
            </a:endParaRPr>
          </a:p>
          <a:p>
            <a:pPr marL="457200" lvl="0" indent="-342900" algn="l" rtl="0">
              <a:spcBef>
                <a:spcPts val="0"/>
              </a:spcBef>
              <a:spcAft>
                <a:spcPts val="0"/>
              </a:spcAft>
              <a:buClr>
                <a:schemeClr val="dk2"/>
              </a:buClr>
              <a:buSzPts val="1800"/>
              <a:buChar char="●"/>
            </a:pPr>
            <a:r>
              <a:rPr lang="en-CA" sz="1800">
                <a:solidFill>
                  <a:schemeClr val="dk2"/>
                </a:solidFill>
              </a:rPr>
              <a:t>Participants relied on </a:t>
            </a:r>
            <a:r>
              <a:rPr lang="en-CA" sz="1800" b="1">
                <a:solidFill>
                  <a:schemeClr val="dk2"/>
                </a:solidFill>
              </a:rPr>
              <a:t>GCPedia</a:t>
            </a:r>
            <a:r>
              <a:rPr lang="en-CA" sz="1800">
                <a:solidFill>
                  <a:schemeClr val="dk2"/>
                </a:solidFill>
              </a:rPr>
              <a:t> for guidance followed by </a:t>
            </a:r>
            <a:r>
              <a:rPr lang="en-CA" sz="1800" b="1">
                <a:solidFill>
                  <a:schemeClr val="dk2"/>
                </a:solidFill>
              </a:rPr>
              <a:t>emails</a:t>
            </a:r>
            <a:endParaRPr sz="1800" b="1">
              <a:solidFill>
                <a:schemeClr val="dk2"/>
              </a:solidFill>
            </a:endParaRPr>
          </a:p>
          <a:p>
            <a:pPr marL="457200" lvl="0" indent="-342900" algn="l" rtl="0">
              <a:spcBef>
                <a:spcPts val="1000"/>
              </a:spcBef>
              <a:spcAft>
                <a:spcPts val="0"/>
              </a:spcAft>
              <a:buClr>
                <a:schemeClr val="dk2"/>
              </a:buClr>
              <a:buSzPts val="1800"/>
              <a:buChar char="●"/>
            </a:pPr>
            <a:r>
              <a:rPr lang="en-CA" sz="1800">
                <a:solidFill>
                  <a:schemeClr val="dk2"/>
                </a:solidFill>
              </a:rPr>
              <a:t>Most participants used the </a:t>
            </a:r>
            <a:r>
              <a:rPr lang="en-CA" sz="1800" b="1">
                <a:solidFill>
                  <a:schemeClr val="dk2"/>
                </a:solidFill>
              </a:rPr>
              <a:t>emailed</a:t>
            </a:r>
            <a:r>
              <a:rPr lang="en-CA" sz="1800">
                <a:solidFill>
                  <a:schemeClr val="dk2"/>
                </a:solidFill>
              </a:rPr>
              <a:t> quarterly results to get data</a:t>
            </a:r>
            <a:endParaRPr sz="1800">
              <a:solidFill>
                <a:schemeClr val="dk2"/>
              </a:solidFill>
            </a:endParaRPr>
          </a:p>
          <a:p>
            <a:pPr marL="457200" lvl="0" indent="-342900" algn="l" rtl="0">
              <a:spcBef>
                <a:spcPts val="1000"/>
              </a:spcBef>
              <a:spcAft>
                <a:spcPts val="0"/>
              </a:spcAft>
              <a:buClr>
                <a:schemeClr val="dk2"/>
              </a:buClr>
              <a:buSzPts val="1800"/>
              <a:buChar char="●"/>
            </a:pPr>
            <a:r>
              <a:rPr lang="en-CA" sz="1800">
                <a:solidFill>
                  <a:schemeClr val="dk2"/>
                </a:solidFill>
              </a:rPr>
              <a:t>Most had downloaded survey comments at some point, but often a “side of desk” activity</a:t>
            </a:r>
            <a:endParaRPr sz="1800">
              <a:solidFill>
                <a:schemeClr val="dk2"/>
              </a:solidFill>
            </a:endParaRPr>
          </a:p>
          <a:p>
            <a:pPr marL="0" lvl="0" indent="0" algn="l" rtl="0">
              <a:spcBef>
                <a:spcPts val="1000"/>
              </a:spcBef>
              <a:spcAft>
                <a:spcPts val="0"/>
              </a:spcAft>
              <a:buClr>
                <a:schemeClr val="dk1"/>
              </a:buClr>
              <a:buSzPts val="1100"/>
              <a:buFont typeface="Arial"/>
              <a:buNone/>
            </a:pPr>
            <a:endParaRPr sz="1800" b="1">
              <a:solidFill>
                <a:schemeClr val="dk2"/>
              </a:solidFill>
            </a:endParaRPr>
          </a:p>
          <a:p>
            <a:pPr marL="0" lvl="0" indent="0" algn="l" rtl="0">
              <a:spcBef>
                <a:spcPts val="1000"/>
              </a:spcBef>
              <a:spcAft>
                <a:spcPts val="0"/>
              </a:spcAft>
              <a:buClr>
                <a:schemeClr val="dk1"/>
              </a:buClr>
              <a:buSzPts val="1100"/>
              <a:buFont typeface="Arial"/>
              <a:buNone/>
            </a:pPr>
            <a:endParaRPr sz="1800" b="1">
              <a:solidFill>
                <a:srgbClr val="595959"/>
              </a:solidFill>
            </a:endParaRPr>
          </a:p>
          <a:p>
            <a:pPr marL="0" lvl="0" indent="0" algn="l" rtl="0">
              <a:spcBef>
                <a:spcPts val="1000"/>
              </a:spcBef>
              <a:spcAft>
                <a:spcPts val="0"/>
              </a:spcAft>
              <a:buNone/>
            </a:pPr>
            <a:endParaRPr sz="1800" b="1">
              <a:solidFill>
                <a:schemeClr val="dk2"/>
              </a:solidFill>
            </a:endParaRPr>
          </a:p>
          <a:p>
            <a:pPr marL="0" lvl="0" indent="0" algn="l" rtl="0">
              <a:spcBef>
                <a:spcPts val="0"/>
              </a:spcBef>
              <a:spcAft>
                <a:spcPts val="0"/>
              </a:spcAft>
              <a:buNone/>
            </a:pPr>
            <a:endParaRPr sz="1800">
              <a:solidFill>
                <a:schemeClr val="dk2"/>
              </a:solidFill>
            </a:endParaRPr>
          </a:p>
          <a:p>
            <a:pPr marL="0" marR="0" lvl="0" indent="0" algn="l" rtl="0">
              <a:lnSpc>
                <a:spcPct val="100000"/>
              </a:lnSpc>
              <a:spcBef>
                <a:spcPts val="0"/>
              </a:spcBef>
              <a:spcAft>
                <a:spcPts val="0"/>
              </a:spcAft>
              <a:buNone/>
            </a:pPr>
            <a:endParaRPr sz="1800">
              <a:solidFill>
                <a:schemeClr val="dk2"/>
              </a:solidFill>
            </a:endParaRPr>
          </a:p>
        </p:txBody>
      </p:sp>
      <p:pic>
        <p:nvPicPr>
          <p:cNvPr id="208" name="Google Shape;208;p35"/>
          <p:cNvPicPr preferRelativeResize="0"/>
          <p:nvPr/>
        </p:nvPicPr>
        <p:blipFill>
          <a:blip r:embed="rId3">
            <a:alphaModFix/>
          </a:blip>
          <a:stretch>
            <a:fillRect/>
          </a:stretch>
        </p:blipFill>
        <p:spPr>
          <a:xfrm>
            <a:off x="4058825" y="1071151"/>
            <a:ext cx="4898576" cy="2214900"/>
          </a:xfrm>
          <a:prstGeom prst="rect">
            <a:avLst/>
          </a:prstGeom>
          <a:noFill/>
          <a:ln>
            <a:noFill/>
          </a:ln>
          <a:effectLst>
            <a:outerShdw blurRad="57150" dist="19050" dir="5400000" algn="bl" rotWithShape="0">
              <a:srgbClr val="000000">
                <a:alpha val="50000"/>
              </a:srgbClr>
            </a:outerShdw>
          </a:effectLst>
        </p:spPr>
      </p:pic>
      <p:pic>
        <p:nvPicPr>
          <p:cNvPr id="209" name="Google Shape;209;p35"/>
          <p:cNvPicPr preferRelativeResize="0"/>
          <p:nvPr/>
        </p:nvPicPr>
        <p:blipFill>
          <a:blip r:embed="rId4">
            <a:alphaModFix/>
          </a:blip>
          <a:stretch>
            <a:fillRect/>
          </a:stretch>
        </p:blipFill>
        <p:spPr>
          <a:xfrm>
            <a:off x="6667776" y="2934324"/>
            <a:ext cx="1951375" cy="1814174"/>
          </a:xfrm>
          <a:prstGeom prst="rect">
            <a:avLst/>
          </a:prstGeom>
          <a:noFill/>
          <a:ln>
            <a:noFill/>
          </a:ln>
        </p:spPr>
      </p:pic>
      <p:pic>
        <p:nvPicPr>
          <p:cNvPr id="210" name="Google Shape;210;p35"/>
          <p:cNvPicPr preferRelativeResize="0"/>
          <p:nvPr/>
        </p:nvPicPr>
        <p:blipFill>
          <a:blip r:embed="rId5">
            <a:alphaModFix/>
          </a:blip>
          <a:stretch>
            <a:fillRect/>
          </a:stretch>
        </p:blipFill>
        <p:spPr>
          <a:xfrm>
            <a:off x="4266375" y="3151382"/>
            <a:ext cx="2273625" cy="13800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5"/>
        <p:cNvGrpSpPr/>
        <p:nvPr/>
      </p:nvGrpSpPr>
      <p:grpSpPr>
        <a:xfrm>
          <a:off x="0" y="0"/>
          <a:ext cx="0" cy="0"/>
          <a:chOff x="0" y="0"/>
          <a:chExt cx="0" cy="0"/>
        </a:xfrm>
      </p:grpSpPr>
      <p:sp>
        <p:nvSpPr>
          <p:cNvPr id="216" name="Google Shape;216;p36"/>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6"/>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GC TSS findability of resources</a:t>
            </a:r>
            <a:endParaRPr sz="2960" b="1">
              <a:solidFill>
                <a:schemeClr val="lt1"/>
              </a:solidFill>
              <a:latin typeface="Lato"/>
              <a:ea typeface="Lato"/>
              <a:cs typeface="Lato"/>
              <a:sym typeface="Lato"/>
            </a:endParaRPr>
          </a:p>
        </p:txBody>
      </p:sp>
      <p:sp>
        <p:nvSpPr>
          <p:cNvPr id="218" name="Google Shape;218;p36"/>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6"/>
          <p:cNvSpPr/>
          <p:nvPr/>
        </p:nvSpPr>
        <p:spPr>
          <a:xfrm>
            <a:off x="413500" y="1001975"/>
            <a:ext cx="4857600" cy="36339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CA" sz="1800" b="1">
                <a:solidFill>
                  <a:schemeClr val="dk2"/>
                </a:solidFill>
              </a:rPr>
              <a:t>Takeaways:</a:t>
            </a:r>
            <a:endParaRPr sz="1800" b="1">
              <a:solidFill>
                <a:schemeClr val="dk2"/>
              </a:solidFill>
            </a:endParaRPr>
          </a:p>
          <a:p>
            <a:pPr marL="457200" lvl="0" indent="-342900" algn="l" rtl="0">
              <a:spcBef>
                <a:spcPts val="0"/>
              </a:spcBef>
              <a:spcAft>
                <a:spcPts val="0"/>
              </a:spcAft>
              <a:buClr>
                <a:schemeClr val="dk2"/>
              </a:buClr>
              <a:buSzPts val="1800"/>
              <a:buChar char="●"/>
            </a:pPr>
            <a:r>
              <a:rPr lang="en-CA" sz="1800">
                <a:solidFill>
                  <a:schemeClr val="dk2"/>
                </a:solidFill>
              </a:rPr>
              <a:t>New landing page design, headings, doormats were effective </a:t>
            </a:r>
            <a:endParaRPr sz="1800">
              <a:solidFill>
                <a:schemeClr val="dk2"/>
              </a:solidFill>
            </a:endParaRPr>
          </a:p>
          <a:p>
            <a:pPr marL="457200" lvl="0" indent="-342900" algn="l" rtl="0">
              <a:spcBef>
                <a:spcPts val="0"/>
              </a:spcBef>
              <a:spcAft>
                <a:spcPts val="0"/>
              </a:spcAft>
              <a:buClr>
                <a:schemeClr val="dk2"/>
              </a:buClr>
              <a:buSzPts val="1800"/>
              <a:buChar char="●"/>
            </a:pPr>
            <a:r>
              <a:rPr lang="en-CA" sz="1800">
                <a:solidFill>
                  <a:schemeClr val="dk2"/>
                </a:solidFill>
              </a:rPr>
              <a:t>Easy to find answers to common questions and tasks:</a:t>
            </a:r>
            <a:endParaRPr sz="1800">
              <a:solidFill>
                <a:schemeClr val="dk2"/>
              </a:solidFill>
            </a:endParaRPr>
          </a:p>
          <a:p>
            <a:pPr marL="914400" lvl="1" indent="-342900" algn="l" rtl="0">
              <a:spcBef>
                <a:spcPts val="0"/>
              </a:spcBef>
              <a:spcAft>
                <a:spcPts val="0"/>
              </a:spcAft>
              <a:buClr>
                <a:schemeClr val="dk2"/>
              </a:buClr>
              <a:buSzPts val="1800"/>
              <a:buChar char="○"/>
            </a:pPr>
            <a:r>
              <a:rPr lang="en-CA" sz="1800">
                <a:solidFill>
                  <a:schemeClr val="dk2"/>
                </a:solidFill>
              </a:rPr>
              <a:t>Accessing data and results</a:t>
            </a:r>
            <a:endParaRPr sz="1800">
              <a:solidFill>
                <a:schemeClr val="dk2"/>
              </a:solidFill>
            </a:endParaRPr>
          </a:p>
          <a:p>
            <a:pPr marL="914400" lvl="1" indent="-342900" algn="l" rtl="0">
              <a:spcBef>
                <a:spcPts val="0"/>
              </a:spcBef>
              <a:spcAft>
                <a:spcPts val="0"/>
              </a:spcAft>
              <a:buClr>
                <a:schemeClr val="dk2"/>
              </a:buClr>
              <a:buSzPts val="1800"/>
              <a:buChar char="○"/>
            </a:pPr>
            <a:r>
              <a:rPr lang="en-CA" sz="1800">
                <a:solidFill>
                  <a:schemeClr val="dk2"/>
                </a:solidFill>
              </a:rPr>
              <a:t>Managing task lists</a:t>
            </a:r>
            <a:endParaRPr sz="1800">
              <a:solidFill>
                <a:schemeClr val="dk2"/>
              </a:solidFill>
            </a:endParaRPr>
          </a:p>
          <a:p>
            <a:pPr marL="914400" lvl="1" indent="-342900" algn="l" rtl="0">
              <a:spcBef>
                <a:spcPts val="0"/>
              </a:spcBef>
              <a:spcAft>
                <a:spcPts val="0"/>
              </a:spcAft>
              <a:buClr>
                <a:schemeClr val="dk2"/>
              </a:buClr>
              <a:buSzPts val="1800"/>
              <a:buChar char="○"/>
            </a:pPr>
            <a:r>
              <a:rPr lang="en-CA" sz="1800">
                <a:solidFill>
                  <a:schemeClr val="dk2"/>
                </a:solidFill>
              </a:rPr>
              <a:t>Taking action with data including case studies</a:t>
            </a:r>
            <a:endParaRPr sz="1800">
              <a:solidFill>
                <a:schemeClr val="dk2"/>
              </a:solidFill>
            </a:endParaRPr>
          </a:p>
          <a:p>
            <a:pPr marL="914400" lvl="1" indent="-342900" algn="l" rtl="0">
              <a:spcBef>
                <a:spcPts val="0"/>
              </a:spcBef>
              <a:spcAft>
                <a:spcPts val="0"/>
              </a:spcAft>
              <a:buClr>
                <a:schemeClr val="dk2"/>
              </a:buClr>
              <a:buSzPts val="1800"/>
              <a:buChar char="○"/>
            </a:pPr>
            <a:r>
              <a:rPr lang="en-CA" sz="1800">
                <a:solidFill>
                  <a:schemeClr val="dk2"/>
                </a:solidFill>
              </a:rPr>
              <a:t>Who to contact for help</a:t>
            </a:r>
            <a:endParaRPr sz="1800">
              <a:solidFill>
                <a:schemeClr val="dk2"/>
              </a:solidFill>
            </a:endParaRPr>
          </a:p>
          <a:p>
            <a:pPr marL="457200" lvl="0" indent="-342900" algn="l" rtl="0">
              <a:spcBef>
                <a:spcPts val="0"/>
              </a:spcBef>
              <a:spcAft>
                <a:spcPts val="0"/>
              </a:spcAft>
              <a:buClr>
                <a:schemeClr val="dk2"/>
              </a:buClr>
              <a:buSzPts val="1800"/>
              <a:buChar char="●"/>
            </a:pPr>
            <a:r>
              <a:rPr lang="en-CA" sz="1800">
                <a:solidFill>
                  <a:schemeClr val="dk2"/>
                </a:solidFill>
              </a:rPr>
              <a:t>Navigation between pages and sections was easy</a:t>
            </a:r>
            <a:endParaRPr sz="1800">
              <a:solidFill>
                <a:schemeClr val="dk2"/>
              </a:solidFill>
            </a:endParaRPr>
          </a:p>
          <a:p>
            <a:pPr marL="0" lvl="0" indent="0" algn="l" rtl="0">
              <a:spcBef>
                <a:spcPts val="0"/>
              </a:spcBef>
              <a:spcAft>
                <a:spcPts val="0"/>
              </a:spcAft>
              <a:buNone/>
            </a:pPr>
            <a:endParaRPr sz="1800">
              <a:solidFill>
                <a:schemeClr val="dk2"/>
              </a:solidFill>
            </a:endParaRPr>
          </a:p>
          <a:p>
            <a:pPr marL="0" marR="0" lvl="0" indent="0" algn="l" rtl="0">
              <a:lnSpc>
                <a:spcPct val="100000"/>
              </a:lnSpc>
              <a:spcBef>
                <a:spcPts val="0"/>
              </a:spcBef>
              <a:spcAft>
                <a:spcPts val="0"/>
              </a:spcAft>
              <a:buNone/>
            </a:pPr>
            <a:endParaRPr sz="1800">
              <a:solidFill>
                <a:schemeClr val="dk2"/>
              </a:solidFill>
            </a:endParaRPr>
          </a:p>
        </p:txBody>
      </p:sp>
      <p:pic>
        <p:nvPicPr>
          <p:cNvPr id="220" name="Google Shape;220;p36"/>
          <p:cNvPicPr preferRelativeResize="0"/>
          <p:nvPr/>
        </p:nvPicPr>
        <p:blipFill>
          <a:blip r:embed="rId3">
            <a:alphaModFix/>
          </a:blip>
          <a:stretch>
            <a:fillRect/>
          </a:stretch>
        </p:blipFill>
        <p:spPr>
          <a:xfrm>
            <a:off x="5423500" y="1001975"/>
            <a:ext cx="3568100" cy="334908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37"/>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7"/>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GC TSS: Survey results viewer</a:t>
            </a:r>
            <a:endParaRPr sz="2960" b="1">
              <a:solidFill>
                <a:schemeClr val="lt1"/>
              </a:solidFill>
              <a:latin typeface="Lato"/>
              <a:ea typeface="Lato"/>
              <a:cs typeface="Lato"/>
              <a:sym typeface="Lato"/>
            </a:endParaRPr>
          </a:p>
        </p:txBody>
      </p:sp>
      <p:sp>
        <p:nvSpPr>
          <p:cNvPr id="228" name="Google Shape;228;p37"/>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7"/>
          <p:cNvSpPr/>
          <p:nvPr/>
        </p:nvSpPr>
        <p:spPr>
          <a:xfrm>
            <a:off x="413500" y="1001975"/>
            <a:ext cx="4160700" cy="36339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800" b="1">
                <a:solidFill>
                  <a:schemeClr val="dk2"/>
                </a:solidFill>
              </a:rPr>
              <a:t>Takeaways: </a:t>
            </a:r>
            <a:endParaRPr sz="1800" b="1">
              <a:solidFill>
                <a:schemeClr val="dk2"/>
              </a:solidFill>
            </a:endParaRPr>
          </a:p>
          <a:p>
            <a:pPr marL="457200" lvl="0" indent="-342900" algn="l" rtl="0">
              <a:spcBef>
                <a:spcPts val="0"/>
              </a:spcBef>
              <a:spcAft>
                <a:spcPts val="0"/>
              </a:spcAft>
              <a:buClr>
                <a:schemeClr val="dk2"/>
              </a:buClr>
              <a:buSzPts val="1800"/>
              <a:buChar char="●"/>
            </a:pPr>
            <a:r>
              <a:rPr lang="en-CA" sz="1800">
                <a:solidFill>
                  <a:schemeClr val="dk2"/>
                </a:solidFill>
              </a:rPr>
              <a:t>Common tasks like finding a department’s or task’s success score were easy to complete in the results viewer prototype</a:t>
            </a:r>
            <a:endParaRPr sz="1800">
              <a:solidFill>
                <a:schemeClr val="dk2"/>
              </a:solidFill>
            </a:endParaRPr>
          </a:p>
          <a:p>
            <a:pPr marL="0" lvl="0" indent="0" algn="l" rtl="0">
              <a:spcBef>
                <a:spcPts val="0"/>
              </a:spcBef>
              <a:spcAft>
                <a:spcPts val="0"/>
              </a:spcAft>
              <a:buNone/>
            </a:pPr>
            <a:endParaRPr sz="1800">
              <a:solidFill>
                <a:schemeClr val="dk2"/>
              </a:solidFill>
            </a:endParaRPr>
          </a:p>
        </p:txBody>
      </p:sp>
      <p:pic>
        <p:nvPicPr>
          <p:cNvPr id="230" name="Google Shape;230;p37"/>
          <p:cNvPicPr preferRelativeResize="0"/>
          <p:nvPr/>
        </p:nvPicPr>
        <p:blipFill>
          <a:blip r:embed="rId3">
            <a:alphaModFix/>
          </a:blip>
          <a:stretch>
            <a:fillRect/>
          </a:stretch>
        </p:blipFill>
        <p:spPr>
          <a:xfrm>
            <a:off x="4667700" y="1001975"/>
            <a:ext cx="4264999" cy="230109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3dbb355383342595c7a9a2e&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35">
      <a:dk1>
        <a:srgbClr val="000000"/>
      </a:dk1>
      <a:lt1>
        <a:srgbClr val="FFFFFF"/>
      </a:lt1>
      <a:dk2>
        <a:srgbClr val="1F497D"/>
      </a:dk2>
      <a:lt2>
        <a:srgbClr val="EEECE1"/>
      </a:lt2>
      <a:accent1>
        <a:srgbClr val="0091C0"/>
      </a:accent1>
      <a:accent2>
        <a:srgbClr val="00BBDB"/>
      </a:accent2>
      <a:accent3>
        <a:srgbClr val="005876"/>
      </a:accent3>
      <a:accent4>
        <a:srgbClr val="FED664"/>
      </a:accent4>
      <a:accent5>
        <a:srgbClr val="CA3725"/>
      </a:accent5>
      <a:accent6>
        <a:srgbClr val="449C5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1958</Words>
  <Application>Microsoft Office PowerPoint</Application>
  <PresentationFormat>On-screen Show (16:9)</PresentationFormat>
  <Paragraphs>328</Paragraphs>
  <Slides>31</Slides>
  <Notes>31</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Roboto</vt:lpstr>
      <vt:lpstr>Arial</vt:lpstr>
      <vt:lpstr>Lato</vt:lpstr>
      <vt:lpstr>Open Sans</vt:lpstr>
      <vt:lpstr>Fira Sans Extra Condensed</vt:lpstr>
      <vt:lpstr>Calibri</vt:lpstr>
      <vt:lpstr>Simple Light</vt:lpstr>
      <vt:lpstr>Office Theme</vt:lpstr>
      <vt:lpstr>Task Success Survey prototype</vt:lpstr>
      <vt:lpstr>Outline</vt:lpstr>
      <vt:lpstr>PowerPoint Presentation</vt:lpstr>
      <vt:lpstr>Background</vt:lpstr>
      <vt:lpstr>Participants </vt:lpstr>
      <vt:lpstr>PowerPoint Presentation</vt:lpstr>
      <vt:lpstr>GC TSS findability of resources</vt:lpstr>
      <vt:lpstr>GC TSS findability of resources</vt:lpstr>
      <vt:lpstr>GC TSS: Survey results viewer</vt:lpstr>
      <vt:lpstr>GC TSS: Survey results viewer</vt:lpstr>
      <vt:lpstr>GC TSS: Survey results viewer</vt:lpstr>
      <vt:lpstr>GC TSS: Rating of new prototype</vt:lpstr>
      <vt:lpstr>GC TSS: 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by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Success Survey prototype</dc:title>
  <dc:creator>Donohue, Chelsey</dc:creator>
  <cp:lastModifiedBy>Donohue, Chelsey</cp:lastModifiedBy>
  <cp:revision>3</cp:revision>
  <dcterms:modified xsi:type="dcterms:W3CDTF">2023-02-02T12:58:10Z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d0ca00b-3f0e-465a-aac7-1a6a22fcea40_Enabled">
    <vt:lpwstr>true</vt:lpwstr>
  </property>
  <property fmtid="{D5CDD505-2E9C-101B-9397-08002B2CF9AE}" pid="3" name="MSIP_Label_3d0ca00b-3f0e-465a-aac7-1a6a22fcea40_SetDate">
    <vt:lpwstr>2023-02-02T12:57:57Z</vt:lpwstr>
  </property>
  <property fmtid="{D5CDD505-2E9C-101B-9397-08002B2CF9AE}" pid="4" name="MSIP_Label_3d0ca00b-3f0e-465a-aac7-1a6a22fcea40_Method">
    <vt:lpwstr>Privileged</vt:lpwstr>
  </property>
  <property fmtid="{D5CDD505-2E9C-101B-9397-08002B2CF9AE}" pid="5" name="MSIP_Label_3d0ca00b-3f0e-465a-aac7-1a6a22fcea40_Name">
    <vt:lpwstr>3d0ca00b-3f0e-465a-aac7-1a6a22fcea40</vt:lpwstr>
  </property>
  <property fmtid="{D5CDD505-2E9C-101B-9397-08002B2CF9AE}" pid="6" name="MSIP_Label_3d0ca00b-3f0e-465a-aac7-1a6a22fcea40_SiteId">
    <vt:lpwstr>6397df10-4595-4047-9c4f-03311282152b</vt:lpwstr>
  </property>
  <property fmtid="{D5CDD505-2E9C-101B-9397-08002B2CF9AE}" pid="7" name="MSIP_Label_3d0ca00b-3f0e-465a-aac7-1a6a22fcea40_ActionId">
    <vt:lpwstr>0b9926ce-4f1f-4b5d-a5ec-1186fd0c44ae</vt:lpwstr>
  </property>
  <property fmtid="{D5CDD505-2E9C-101B-9397-08002B2CF9AE}" pid="8" name="MSIP_Label_3d0ca00b-3f0e-465a-aac7-1a6a22fcea40_ContentBits">
    <vt:lpwstr>1</vt:lpwstr>
  </property>
</Properties>
</file>