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4"/>
  </p:notesMasterIdLst>
  <p:handoutMasterIdLst>
    <p:handoutMasterId r:id="rId25"/>
  </p:handoutMasterIdLst>
  <p:sldIdLst>
    <p:sldId id="524" r:id="rId2"/>
    <p:sldId id="537" r:id="rId3"/>
    <p:sldId id="525" r:id="rId4"/>
    <p:sldId id="526" r:id="rId5"/>
    <p:sldId id="323" r:id="rId6"/>
    <p:sldId id="366" r:id="rId7"/>
    <p:sldId id="318" r:id="rId8"/>
    <p:sldId id="304" r:id="rId9"/>
    <p:sldId id="529" r:id="rId10"/>
    <p:sldId id="521" r:id="rId11"/>
    <p:sldId id="336" r:id="rId12"/>
    <p:sldId id="328" r:id="rId13"/>
    <p:sldId id="305" r:id="rId14"/>
    <p:sldId id="324" r:id="rId15"/>
    <p:sldId id="327" r:id="rId16"/>
    <p:sldId id="306" r:id="rId17"/>
    <p:sldId id="319" r:id="rId18"/>
    <p:sldId id="315" r:id="rId19"/>
    <p:sldId id="322" r:id="rId20"/>
    <p:sldId id="339" r:id="rId21"/>
    <p:sldId id="367" r:id="rId22"/>
    <p:sldId id="528" r:id="rId23"/>
  </p:sldIdLst>
  <p:sldSz cx="12192000" cy="6858000"/>
  <p:notesSz cx="7023100" cy="93091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9" autoAdjust="0"/>
    <p:restoredTop sz="56446" autoAdjust="0"/>
  </p:normalViewPr>
  <p:slideViewPr>
    <p:cSldViewPr snapToObjects="1" showGuides="1">
      <p:cViewPr varScale="1">
        <p:scale>
          <a:sx n="61" d="100"/>
          <a:sy n="61" d="100"/>
        </p:scale>
        <p:origin x="204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4/24/2025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4/24/2025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images/4/46/MCLD_2025_Buddy_System.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rchive.org/details/BodyScan6minsB"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youtube.com/watch?v=xLoK5rOl8Qk" TargetMode="External"/><Relationship Id="rId5" Type="http://schemas.openxmlformats.org/officeDocument/2006/relationships/hyperlink" Target="https://www.youtube.com/watch?v=6aysZYNGse0" TargetMode="External"/><Relationship Id="rId4" Type="http://schemas.openxmlformats.org/officeDocument/2006/relationships/hyperlink" Target="https://www.youtube.com/watch?v=TRnq8u-3JWU&#1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iki.gccollab.ca/images/7/76/DLCP_2025_Buddy_System.xlsx"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iki.gccollab.ca/images/d/d5/MCLD_S1_2025_-_Intro_Structure_BuddySystem_SnailUnaware_5Mins_BodyScan_Journaling.ppt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Jena: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a</a:t>
            </a:r>
            <a:r>
              <a:rPr lang="en-CA" sz="1200" i="0" kern="1200" noProof="0" dirty="0">
                <a:solidFill>
                  <a:schemeClr val="tx1"/>
                </a:solidFill>
                <a:effectLst/>
                <a:latin typeface="+mn-lt"/>
                <a:ea typeface="+mn-ea"/>
                <a:cs typeface="+mn-cs"/>
              </a:rPr>
              <a:t>s this program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Veuillez noter qu'il existe une offre française habituellement livrée à l'automne, le programme étant dispensée en anglais, n'hésitez pas à vous exprimer dans la langue officielle de votre choix.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Having put the miscellaneous away, let’s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 my name is ________, and along with my colleagues I’m a volunteer facilitator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Keep in mind, 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If you have the option to log off from your VPN, do so as to have a better experience</a:t>
            </a:r>
          </a:p>
          <a:p>
            <a:endParaRPr lang="en-CA" noProof="0" dirty="0"/>
          </a:p>
          <a:p>
            <a:r>
              <a:rPr lang="en-CA" noProof="0" dirty="0"/>
              <a:t>The 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0" kern="1200" noProof="0" dirty="0">
                <a:solidFill>
                  <a:schemeClr val="tx1"/>
                </a:solidFill>
                <a:effectLst/>
                <a:latin typeface="+mn-lt"/>
                <a:ea typeface="+mn-ea"/>
                <a:cs typeface="+mn-cs"/>
              </a:rPr>
              <a:t>(Show the CC slide and stop sharing)</a:t>
            </a:r>
            <a:endParaRPr lang="en-US" dirty="0"/>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Jena</a:t>
            </a:r>
            <a:r>
              <a:rPr lang="fr-CA"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How important is building relationships? Well, it's very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 build relationships throughout the program by doing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during the session, by doing various activities, such as exercise debriefing and exercises in subgroups;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between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through the buddy system, which remains the same for all eight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through the Cohort, by participating, asking questions, and sharing your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How do you think we'll build relationships throughout the weeks of the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During the session, in subgroups, and during exercise debriefing (breakout rooms and plenary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Buddy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Cohort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The idea is to use all the tools for reflection and participation. By talking about your experience and what you've noticed: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by sharing something you've learned,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an opportunity you've seized,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something you've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These all are elements that bring the program to life.</a:t>
            </a:r>
            <a:endParaRPr lang="fr-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Jena: </a:t>
            </a:r>
            <a:endParaRPr lang="fr-CA" b="0" dirty="0"/>
          </a:p>
          <a:p>
            <a:pPr marL="0" indent="0">
              <a:buFont typeface="Arial" panose="020B0604020202020204" pitchFamily="34" charset="0"/>
              <a:buNone/>
            </a:pPr>
            <a:endParaRPr lang="en-CA" b="0" dirty="0"/>
          </a:p>
          <a:p>
            <a:pPr marL="0" indent="0">
              <a:buFont typeface="Arial" panose="020B0604020202020204" pitchFamily="34" charset="0"/>
              <a:buNone/>
            </a:pPr>
            <a:r>
              <a:rPr lang="en-CA" b="0" dirty="0"/>
              <a:t>Now let's talk about the buddy system.</a:t>
            </a:r>
          </a:p>
          <a:p>
            <a:pPr marL="0" indent="0">
              <a:buFont typeface="Arial" panose="020B0604020202020204" pitchFamily="34" charset="0"/>
              <a:buNone/>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You have received an Excel spreadsheet detailing your buddy system. </a:t>
            </a:r>
            <a:r>
              <a:rPr lang="en-US" b="0" i="0" u="none" strike="noStrike" dirty="0">
                <a:solidFill>
                  <a:srgbClr val="0645AD"/>
                </a:solidFill>
                <a:effectLst/>
                <a:latin typeface="Arial" panose="020B0604020202020204" pitchFamily="34" charset="0"/>
                <a:hlinkClick r:id="rId3" tooltip="MCLD 2025 Buddy System.xlsx"/>
              </a:rPr>
              <a:t>MCLD_2025_Buddy_System.xlsx</a:t>
            </a:r>
            <a:r>
              <a:rPr lang="en-US" b="0" i="0" u="none" strike="noStrike" dirty="0">
                <a:solidFill>
                  <a:srgbClr val="0645AD"/>
                </a:solidFill>
                <a:effectLst/>
                <a:latin typeface="Arial" panose="020B0604020202020204" pitchFamily="34" charset="0"/>
              </a:rPr>
              <a:t> ()</a:t>
            </a:r>
            <a:br>
              <a:rPr lang="en-CA" b="0" dirty="0"/>
            </a:br>
            <a:r>
              <a:rPr lang="en-US" dirty="0">
                <a:hlinkClick r:id="rId3"/>
              </a:rPr>
              <a:t>https://wiki.gccollab.ca/images/4/46/MCLD_2025_Buddy_System.xlsx</a:t>
            </a:r>
            <a:r>
              <a:rPr lang="en-US" dirty="0"/>
              <a:t> </a:t>
            </a:r>
          </a:p>
          <a:p>
            <a:pPr marL="171450" indent="-171450">
              <a:buFont typeface="Arial" panose="020B0604020202020204" pitchFamily="34" charset="0"/>
              <a:buChar char="•"/>
            </a:pPr>
            <a:r>
              <a:rPr lang="en-CA" b="0" dirty="0"/>
              <a:t>We expect you to communicate once a week with your buddy.</a:t>
            </a:r>
          </a:p>
          <a:p>
            <a:pPr marL="171450" indent="-171450">
              <a:buFont typeface="Arial" panose="020B0604020202020204" pitchFamily="34" charset="0"/>
              <a:buChar char="•"/>
            </a:pPr>
            <a:r>
              <a:rPr lang="en-CA" b="0" dirty="0"/>
              <a:t>During the conversation, you will:</a:t>
            </a:r>
          </a:p>
          <a:p>
            <a:pPr marL="628650" lvl="1" indent="-171450">
              <a:buFont typeface="Arial" panose="020B0604020202020204" pitchFamily="34" charset="0"/>
              <a:buChar char="•"/>
            </a:pPr>
            <a:r>
              <a:rPr lang="en-CA" b="0" dirty="0"/>
              <a:t>discuss what you found interesting and challenging, and what you enjoyed most during the week;</a:t>
            </a:r>
          </a:p>
          <a:p>
            <a:pPr marL="628650" lvl="1" indent="-171450">
              <a:buFont typeface="Arial" panose="020B0604020202020204" pitchFamily="34" charset="0"/>
              <a:buChar char="•"/>
            </a:pPr>
            <a:r>
              <a:rPr lang="en-CA" b="0" dirty="0"/>
              <a:t>hold conversations for a few minutes, with 5 minutes recommended for each buddy.</a:t>
            </a:r>
          </a:p>
          <a:p>
            <a:pPr marL="171450" indent="-171450">
              <a:buFont typeface="Arial" panose="020B0604020202020204" pitchFamily="34" charset="0"/>
              <a:buChar char="•"/>
            </a:pPr>
            <a:r>
              <a:rPr lang="en-CA" b="0" dirty="0"/>
              <a:t>This helps increase mutual support and accountability.</a:t>
            </a:r>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Jena: </a:t>
            </a:r>
          </a:p>
          <a:p>
            <a:endParaRPr lang="fr-C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they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endParaRPr lang="fr-CA" b="0" dirty="0"/>
          </a:p>
          <a:p>
            <a:pPr marL="0" indent="0">
              <a:buFont typeface="Arial" panose="020B0604020202020204" pitchFamily="34" charset="0"/>
              <a:buNone/>
            </a:pPr>
            <a:r>
              <a:rPr lang="fr-CA" b="0" dirty="0"/>
              <a:t>(</a:t>
            </a:r>
            <a:r>
              <a:rPr lang="fr-CA" b="0" dirty="0" err="1"/>
              <a:t>share</a:t>
            </a:r>
            <a:r>
              <a:rPr lang="fr-CA" b="0" dirty="0"/>
              <a:t> the </a:t>
            </a:r>
            <a:r>
              <a:rPr lang="fr-CA" b="0" dirty="0" err="1"/>
              <a:t>link</a:t>
            </a:r>
            <a:r>
              <a:rPr lang="fr-CA" b="0" dirty="0"/>
              <a:t> to the </a:t>
            </a:r>
            <a:r>
              <a:rPr lang="fr-CA" b="0" dirty="0" err="1"/>
              <a:t>buddy</a:t>
            </a:r>
            <a:r>
              <a:rPr lang="fr-CA" b="0" dirty="0"/>
              <a:t> system file)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19928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fr-CA" b="1" i="1" noProof="0" dirty="0">
                <a:solidFill>
                  <a:srgbClr val="0070C0"/>
                </a:solidFill>
              </a:rPr>
              <a:t>Jena</a:t>
            </a:r>
            <a:r>
              <a:rPr lang="fr-CA" sz="1200" dirty="0"/>
              <a:t>:</a:t>
            </a:r>
          </a:p>
          <a:p>
            <a:pPr marL="0" lvl="0" indent="0">
              <a:spcAft>
                <a:spcPts val="600"/>
              </a:spcAft>
              <a:buFont typeface="Arial" panose="020B0604020202020204" pitchFamily="34" charset="0"/>
              <a:buNone/>
            </a:pPr>
            <a:endParaRPr lang="en-CA" dirty="0"/>
          </a:p>
          <a:p>
            <a:pPr marL="0" lvl="0" indent="0">
              <a:spcAft>
                <a:spcPts val="600"/>
              </a:spcAft>
              <a:buFont typeface="Arial" panose="020B0604020202020204" pitchFamily="34" charset="0"/>
              <a:buNone/>
            </a:pPr>
            <a:r>
              <a:rPr lang="en-CA" dirty="0"/>
              <a:t>We're going to take some time now to write down our gratitude for the world we live in. Grab a notebook or use your smartphone to write down your thoughts or keep a journal. This is a personal journal.</a:t>
            </a:r>
          </a:p>
          <a:p>
            <a:pPr marL="0" lvl="0" indent="0">
              <a:spcAft>
                <a:spcPts val="600"/>
              </a:spcAft>
              <a:buFont typeface="Arial" panose="020B0604020202020204" pitchFamily="34" charset="0"/>
              <a:buNone/>
            </a:pPr>
            <a:r>
              <a:rPr lang="en-CA" dirty="0"/>
              <a:t>We're going to take two minutes to write down something you're grateful for.</a:t>
            </a:r>
          </a:p>
          <a:p>
            <a:pPr marL="171450" lvl="0" indent="-171450">
              <a:spcAft>
                <a:spcPts val="600"/>
              </a:spcAft>
              <a:buFont typeface="Arial" panose="020B0604020202020204" pitchFamily="34" charset="0"/>
              <a:buChar char="•"/>
            </a:pPr>
            <a:r>
              <a:rPr lang="en-CA" dirty="0"/>
              <a:t>This could be in bullet form</a:t>
            </a:r>
          </a:p>
          <a:p>
            <a:pPr marL="171450" lvl="0" indent="-171450">
              <a:spcAft>
                <a:spcPts val="600"/>
              </a:spcAft>
              <a:buFont typeface="Arial" panose="020B0604020202020204" pitchFamily="34" charset="0"/>
              <a:buChar char="•"/>
            </a:pPr>
            <a:r>
              <a:rPr lang="en-CA" dirty="0"/>
              <a:t>Even 2 or 3 things per day will do</a:t>
            </a:r>
          </a:p>
          <a:p>
            <a:pPr marL="171450" lvl="0" indent="-171450">
              <a:spcAft>
                <a:spcPts val="600"/>
              </a:spcAft>
              <a:buFont typeface="Arial" panose="020B0604020202020204" pitchFamily="34" charset="0"/>
              <a:buChar char="•"/>
            </a:pPr>
            <a:r>
              <a:rPr lang="en-CA" dirty="0"/>
              <a:t>They can be simple things you did or noticed during the day</a:t>
            </a:r>
          </a:p>
          <a:p>
            <a:pPr marL="0" lvl="0" indent="0">
              <a:spcAft>
                <a:spcPts val="600"/>
              </a:spcAft>
              <a:buFont typeface="Arial" panose="020B0604020202020204" pitchFamily="34" charset="0"/>
              <a:buNone/>
            </a:pPr>
            <a:endParaRPr lang="en-CA" dirty="0"/>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in a couple of minutes,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11235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Daily mindfulness exercises greatly benefit your health. They reduce stress, increase concentration, and improve mental clarity.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Don't hesitate to do them every day. You can do them in your chair at work or at home. You can also lie down.</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goal is to get comfortable, to have the intention of being (rather than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So here are some basics:</a:t>
            </a:r>
          </a:p>
          <a:p>
            <a:pPr lvl="0"/>
            <a:r>
              <a:rPr lang="en-US" dirty="0"/>
              <a:t>The intention of being (as opposed to doing)</a:t>
            </a:r>
          </a:p>
          <a:p>
            <a:pPr marL="171450" lvl="0" indent="-171450">
              <a:buFont typeface="Arial" panose="020B0604020202020204" pitchFamily="34" charset="0"/>
              <a:buChar char="•"/>
            </a:pPr>
            <a:r>
              <a:rPr lang="en-US" dirty="0"/>
              <a:t>Posture: sit with a straight back, as comfortable as possible, as if your head is pending from the top </a:t>
            </a:r>
          </a:p>
          <a:p>
            <a:pPr marL="171450" lvl="0" indent="-171450">
              <a:buFont typeface="Arial" panose="020B0604020202020204" pitchFamily="34" charset="0"/>
              <a:buChar char="•"/>
            </a:pPr>
            <a:r>
              <a:rPr lang="en-US" dirty="0"/>
              <a:t>in the chair that you are sited, or cross legged if you feel comfortable</a:t>
            </a:r>
          </a:p>
          <a:p>
            <a:pPr marL="171450" lvl="0" indent="-171450">
              <a:buFont typeface="Arial" panose="020B0604020202020204" pitchFamily="34" charset="0"/>
              <a:buChar char="•"/>
            </a:pPr>
            <a:r>
              <a:rPr lang="en-US" dirty="0"/>
              <a:t>slightly tuck your chin</a:t>
            </a:r>
          </a:p>
          <a:p>
            <a:pPr marL="171450" lvl="0" indent="-171450">
              <a:buFont typeface="Arial" panose="020B0604020202020204" pitchFamily="34" charset="0"/>
              <a:buChar char="•"/>
            </a:pPr>
            <a:r>
              <a:rPr lang="en-US" dirty="0"/>
              <a:t>Mindset: keep an open mind, feel the experience</a:t>
            </a:r>
          </a:p>
          <a:p>
            <a:pPr marL="171450" lvl="0" indent="-171450">
              <a:buFont typeface="Arial" panose="020B0604020202020204" pitchFamily="34" charset="0"/>
              <a:buChar char="•"/>
            </a:pPr>
            <a:r>
              <a:rPr lang="en-US" dirty="0"/>
              <a:t>You experience may vary each day, all is good</a:t>
            </a:r>
          </a:p>
          <a:p>
            <a:pPr marL="171450" lvl="0" indent="-171450">
              <a:buFont typeface="Arial" panose="020B0604020202020204" pitchFamily="34" charset="0"/>
              <a:buChar char="•"/>
            </a:pPr>
            <a:r>
              <a:rPr lang="en-US" dirty="0"/>
              <a:t>Focus on the breathing</a:t>
            </a:r>
          </a:p>
          <a:p>
            <a:pPr marL="171450" lvl="0" indent="-171450">
              <a:buFont typeface="Arial" panose="020B0604020202020204" pitchFamily="34" charset="0"/>
              <a:buChar char="•"/>
            </a:pPr>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b="1" i="1" noProof="0" dirty="0">
                <a:solidFill>
                  <a:srgbClr val="0070C0"/>
                </a:solidFill>
              </a:rPr>
              <a:t>Dani</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(next slide: Debrief</a:t>
            </a:r>
            <a:r>
              <a:rPr lang="fr-CA" baseline="0" dirty="0"/>
              <a:t>)</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endParaRPr lang="en-CA" noProof="0" dirty="0"/>
          </a:p>
          <a:p>
            <a:r>
              <a:rPr lang="en-CA" noProof="0" dirty="0"/>
              <a:t>Before debriefing the exercise in small groups, we'll allow a few people (let's say three or four, depending on the time) to speak in plenary. Now, I'd like to open the floor to two or three people who would like to provide feedback in plenary. If you're the first, simply unmute your microphone and speak; if you're the second or third, please raise your hand.</a:t>
            </a:r>
          </a:p>
          <a:p>
            <a:r>
              <a:rPr lang="en-CA" noProof="0" dirty="0"/>
              <a:t>(Give the microphone to two or three people.)</a:t>
            </a:r>
          </a:p>
          <a:p>
            <a:endParaRPr lang="en-CA" noProof="0" dirty="0"/>
          </a:p>
          <a:p>
            <a:r>
              <a:rPr lang="en-CA" noProof="0" dirty="0"/>
              <a:t>You could share what caught your attention the most.</a:t>
            </a:r>
          </a:p>
          <a:p>
            <a:r>
              <a:rPr lang="en-CA" noProof="0" dirty="0"/>
              <a:t>Talk about how the experience went for you.</a:t>
            </a:r>
          </a:p>
          <a:p>
            <a:pPr marL="171450" indent="-171450">
              <a:buFont typeface="Arial" panose="020B0604020202020204" pitchFamily="34" charset="0"/>
              <a:buChar char="•"/>
            </a:pPr>
            <a:r>
              <a:rPr lang="en-CA" noProof="0" dirty="0"/>
              <a:t>What did you learn?</a:t>
            </a:r>
          </a:p>
          <a:p>
            <a:pPr marL="171450" indent="-171450">
              <a:buFont typeface="Arial" panose="020B0604020202020204" pitchFamily="34" charset="0"/>
              <a:buChar char="•"/>
            </a:pPr>
            <a:r>
              <a:rPr lang="en-CA" noProof="0" dirty="0"/>
              <a:t>What did you notice?</a:t>
            </a:r>
          </a:p>
          <a:p>
            <a:pPr marL="171450" indent="-171450">
              <a:buFont typeface="Arial" panose="020B0604020202020204" pitchFamily="34" charset="0"/>
              <a:buChar char="•"/>
            </a:pPr>
            <a:r>
              <a:rPr lang="en-CA" noProof="0" dirty="0"/>
              <a:t>What was difficult or excessively easy?</a:t>
            </a:r>
          </a:p>
          <a:p>
            <a:endParaRPr lang="en-CA" noProof="0" dirty="0"/>
          </a:p>
          <a:p>
            <a:r>
              <a:rPr lang="en-CA" noProof="0" dirty="0"/>
              <a:t>((Prepare for breakout rooms))</a:t>
            </a:r>
          </a:p>
          <a:p>
            <a:endParaRPr lang="en-CA" noProof="0" dirty="0"/>
          </a:p>
          <a:p>
            <a:r>
              <a:rPr lang="en-CA" noProof="0" dirty="0"/>
              <a:t>(Click)</a:t>
            </a:r>
          </a:p>
          <a:p>
            <a:r>
              <a:rPr lang="en-CA" noProof="0" dirty="0"/>
              <a:t>We’ll have about 10-15 minutes, and then come back to continue the session.</a:t>
            </a:r>
          </a:p>
          <a:p>
            <a:r>
              <a:rPr lang="en-CA" noProof="0" dirty="0"/>
              <a:t>For now you'll have the opportunity to provide feedback, in small groups of four to six people who will be randomly assigned. Just be mindful and share the time available among yourselves.</a:t>
            </a:r>
          </a:p>
          <a:p>
            <a:endParaRPr lang="en-CA" noProof="0" dirty="0"/>
          </a:p>
          <a:p>
            <a:r>
              <a:rPr lang="en-CA" noProof="0" dirty="0"/>
              <a:t>Use your preferred language, introduce yourself briefly, and you'll be able to answer the same questions as those asked.</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Dani</a:t>
            </a:r>
            <a:r>
              <a:rPr lang="fr-CA" sz="1200" b="1" dirty="0"/>
              <a:t>:</a:t>
            </a:r>
          </a:p>
          <a:p>
            <a:pPr marL="171450" indent="-171450">
              <a:buFont typeface="Arial" panose="020B0604020202020204" pitchFamily="34" charset="0"/>
              <a:buChar char="•"/>
            </a:pPr>
            <a:endParaRPr lang="fr-CA" dirty="0"/>
          </a:p>
          <a:p>
            <a:pPr marL="171450" indent="-171450">
              <a:lnSpc>
                <a:spcPct val="120000"/>
              </a:lnSpc>
              <a:spcBef>
                <a:spcPts val="600"/>
              </a:spcBef>
              <a:buFont typeface="Arial" panose="020B0604020202020204" pitchFamily="34" charset="0"/>
              <a:buChar char="•"/>
            </a:pPr>
            <a:r>
              <a:rPr lang="en-CA" dirty="0"/>
              <a:t>Connecting – once a week with you buddies</a:t>
            </a:r>
          </a:p>
          <a:p>
            <a:pPr marL="628650" lvl="1" indent="-171450">
              <a:lnSpc>
                <a:spcPct val="120000"/>
              </a:lnSpc>
              <a:spcBef>
                <a:spcPts val="600"/>
              </a:spcBef>
              <a:buFont typeface="Arial" panose="020B0604020202020204" pitchFamily="34" charset="0"/>
              <a:buChar char="•"/>
            </a:pPr>
            <a:r>
              <a:rPr lang="en-CA" dirty="0"/>
              <a:t>Recommended 30 minutes call: 5 mins for each, you can discuss what you found interested, what was challenging, what you like the most</a:t>
            </a:r>
          </a:p>
          <a:p>
            <a:pPr marL="171450" indent="-171450">
              <a:lnSpc>
                <a:spcPct val="120000"/>
              </a:lnSpc>
              <a:spcBef>
                <a:spcPts val="600"/>
              </a:spcBef>
              <a:buFont typeface="Arial" panose="020B0604020202020204" pitchFamily="34" charset="0"/>
              <a:buChar char="•"/>
            </a:pPr>
            <a:r>
              <a:rPr lang="en-CA" dirty="0"/>
              <a:t>Gratitude Journaling – daily</a:t>
            </a:r>
          </a:p>
          <a:p>
            <a:pPr marL="628650" lvl="1" indent="-171450">
              <a:lnSpc>
                <a:spcPct val="120000"/>
              </a:lnSpc>
              <a:spcBef>
                <a:spcPts val="600"/>
              </a:spcBef>
              <a:buFont typeface="Arial" panose="020B0604020202020204" pitchFamily="34" charset="0"/>
              <a:buChar char="•"/>
            </a:pPr>
            <a:r>
              <a:rPr lang="en-CA" dirty="0"/>
              <a:t>This could be in bullet form, </a:t>
            </a:r>
          </a:p>
          <a:p>
            <a:pPr marL="628650" lvl="1" indent="-171450">
              <a:lnSpc>
                <a:spcPct val="120000"/>
              </a:lnSpc>
              <a:spcBef>
                <a:spcPts val="600"/>
              </a:spcBef>
              <a:buFont typeface="Arial" panose="020B0604020202020204" pitchFamily="34" charset="0"/>
              <a:buChar char="•"/>
            </a:pPr>
            <a:r>
              <a:rPr lang="en-CA" dirty="0"/>
              <a:t>even 2 or 3 things per day will do, </a:t>
            </a:r>
          </a:p>
          <a:p>
            <a:pPr marL="628650" lvl="1" indent="-171450">
              <a:lnSpc>
                <a:spcPct val="120000"/>
              </a:lnSpc>
              <a:spcBef>
                <a:spcPts val="600"/>
              </a:spcBef>
              <a:buFont typeface="Arial" panose="020B0604020202020204" pitchFamily="34" charset="0"/>
              <a:buChar char="•"/>
            </a:pPr>
            <a:r>
              <a:rPr lang="en-CA" dirty="0"/>
              <a:t>They can be simple things you did or noticed during the day</a:t>
            </a:r>
          </a:p>
          <a:p>
            <a:pPr marL="171450" indent="-171450">
              <a:lnSpc>
                <a:spcPct val="120000"/>
              </a:lnSpc>
              <a:spcBef>
                <a:spcPts val="600"/>
              </a:spcBef>
              <a:buFont typeface="Arial" panose="020B0604020202020204" pitchFamily="34" charset="0"/>
              <a:buChar char="•"/>
            </a:pPr>
            <a:r>
              <a:rPr lang="en-CA" dirty="0"/>
              <a:t>Practice 5 mins body scan – daily</a:t>
            </a:r>
            <a:br>
              <a:rPr lang="en-CA" dirty="0"/>
            </a:br>
            <a:r>
              <a:rPr lang="en-CA" sz="2100" dirty="0">
                <a:hlinkClick r:id="rId3"/>
              </a:rPr>
              <a:t>https://archive.org/details/BodyScan6minsB</a:t>
            </a:r>
            <a:br>
              <a:rPr lang="en-CA" sz="2100" dirty="0"/>
            </a:br>
            <a:r>
              <a:rPr lang="en-US" sz="1400" u="sng" dirty="0">
                <a:solidFill>
                  <a:srgbClr val="0278A4"/>
                </a:solidFill>
                <a:hlinkClick r:id="rId4"/>
              </a:rPr>
              <a:t>https://www.youtube.com/watch?v=TRnq8u-3JWU </a:t>
            </a:r>
            <a:br>
              <a:rPr lang="en-US" sz="1400" dirty="0"/>
            </a:br>
            <a:r>
              <a:rPr lang="en-US" sz="1400" u="sng" dirty="0">
                <a:solidFill>
                  <a:srgbClr val="0278A4"/>
                </a:solidFill>
                <a:hlinkClick r:id="rId5"/>
              </a:rPr>
              <a:t>https://www.youtube.com/watch?v=6aysZYNGse0</a:t>
            </a:r>
            <a:br>
              <a:rPr lang="en-US" sz="1400" dirty="0"/>
            </a:br>
            <a:r>
              <a:rPr lang="en-US" sz="1400" dirty="0">
                <a:solidFill>
                  <a:srgbClr val="333333"/>
                </a:solidFill>
              </a:rPr>
              <a:t>(aimed at kids, but still really good) </a:t>
            </a:r>
            <a:r>
              <a:rPr lang="en-US" sz="1400" u="sng" dirty="0">
                <a:solidFill>
                  <a:srgbClr val="0278A4"/>
                </a:solidFill>
                <a:hlinkClick r:id="rId6"/>
              </a:rPr>
              <a:t>https://www.youtube.com/watch?v=xLoK5rOl8Qk</a:t>
            </a:r>
            <a:br>
              <a:rPr lang="en-CA" sz="2100" dirty="0"/>
            </a:br>
            <a:endParaRPr lang="en-CA" sz="2100" dirty="0"/>
          </a:p>
          <a:p>
            <a:pPr marL="171450" indent="-171450">
              <a:lnSpc>
                <a:spcPct val="120000"/>
              </a:lnSpc>
              <a:spcBef>
                <a:spcPts val="600"/>
              </a:spcBef>
              <a:buFont typeface="Arial" panose="020B0604020202020204" pitchFamily="34" charset="0"/>
              <a:buChar char="•"/>
            </a:pPr>
            <a:r>
              <a:rPr lang="en-CA" dirty="0"/>
              <a:t>Questions or comments during the week?</a:t>
            </a:r>
            <a:br>
              <a:rPr lang="en-CA" dirty="0"/>
            </a:br>
            <a:r>
              <a:rPr lang="en-CA" dirty="0"/>
              <a:t>please ask and share via the Cohort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fr-CA" dirty="0"/>
              <a:t>Heads up, </a:t>
            </a:r>
            <a:r>
              <a:rPr lang="fr-CA" dirty="0" err="1"/>
              <a:t>today</a:t>
            </a:r>
            <a:r>
              <a:rPr lang="fr-CA" dirty="0"/>
              <a:t> </a:t>
            </a:r>
            <a:r>
              <a:rPr lang="fr-CA" dirty="0" err="1"/>
              <a:t>we</a:t>
            </a:r>
            <a:r>
              <a:rPr lang="fr-CA" dirty="0"/>
              <a:t> </a:t>
            </a:r>
            <a:r>
              <a:rPr lang="fr-CA" dirty="0" err="1"/>
              <a:t>will</a:t>
            </a:r>
            <a:r>
              <a:rPr lang="fr-CA" dirty="0"/>
              <a:t> </a:t>
            </a:r>
            <a:r>
              <a:rPr lang="fr-CA" dirty="0" err="1"/>
              <a:t>offer</a:t>
            </a:r>
            <a:r>
              <a:rPr lang="fr-CA" dirty="0"/>
              <a:t> a </a:t>
            </a:r>
            <a:r>
              <a:rPr lang="fr-CA" b="1" dirty="0" err="1"/>
              <a:t>bilingual</a:t>
            </a:r>
            <a:r>
              <a:rPr lang="fr-CA" dirty="0"/>
              <a:t> session, first slides </a:t>
            </a:r>
            <a:r>
              <a:rPr lang="fr-CA" dirty="0" err="1"/>
              <a:t>will</a:t>
            </a:r>
            <a:r>
              <a:rPr lang="fr-CA" dirty="0"/>
              <a:t> </a:t>
            </a:r>
            <a:r>
              <a:rPr lang="fr-CA" dirty="0" err="1"/>
              <a:t>be</a:t>
            </a:r>
            <a:r>
              <a:rPr lang="fr-CA" dirty="0"/>
              <a:t> in English, </a:t>
            </a:r>
            <a:r>
              <a:rPr lang="fr-CA" dirty="0" err="1"/>
              <a:t>some</a:t>
            </a:r>
            <a:r>
              <a:rPr lang="fr-CA" dirty="0"/>
              <a:t> in French, and </a:t>
            </a:r>
            <a:r>
              <a:rPr lang="fr-CA" dirty="0" err="1"/>
              <a:t>then</a:t>
            </a:r>
            <a:r>
              <a:rPr lang="fr-CA" dirty="0"/>
              <a:t> back to English. </a:t>
            </a:r>
          </a:p>
          <a:p>
            <a:pPr marL="0" marR="0" lvl="0" indent="0" algn="l" defTabSz="912937" rtl="0" eaLnBrk="1" fontAlgn="auto" latinLnBrk="0" hangingPunct="1">
              <a:lnSpc>
                <a:spcPct val="100000"/>
              </a:lnSpc>
              <a:spcBef>
                <a:spcPts val="0"/>
              </a:spcBef>
              <a:spcAft>
                <a:spcPts val="0"/>
              </a:spcAft>
              <a:buClrTx/>
              <a:buSzTx/>
              <a:buFontTx/>
              <a:buNone/>
              <a:tabLst/>
              <a:defRPr/>
            </a:pPr>
            <a:r>
              <a:rPr lang="fr-CA" dirty="0" err="1"/>
              <a:t>Feel</a:t>
            </a:r>
            <a:r>
              <a:rPr lang="fr-CA" dirty="0"/>
              <a:t> free to follow in </a:t>
            </a:r>
            <a:r>
              <a:rPr lang="fr-CA" dirty="0" err="1"/>
              <a:t>your</a:t>
            </a:r>
            <a:r>
              <a:rPr lang="fr-CA" dirty="0"/>
              <a:t> </a:t>
            </a:r>
            <a:r>
              <a:rPr lang="fr-CA" dirty="0" err="1"/>
              <a:t>prefered</a:t>
            </a:r>
            <a:r>
              <a:rPr lang="fr-CA" dirty="0"/>
              <a:t> </a:t>
            </a:r>
            <a:r>
              <a:rPr lang="fr-CA" dirty="0" err="1"/>
              <a:t>language</a:t>
            </a:r>
            <a:r>
              <a:rPr lang="fr-CA" dirty="0"/>
              <a:t>, I </a:t>
            </a:r>
            <a:r>
              <a:rPr lang="fr-CA" dirty="0" err="1"/>
              <a:t>beleive</a:t>
            </a:r>
            <a:r>
              <a:rPr lang="fr-CA" dirty="0"/>
              <a:t> the decks in </a:t>
            </a:r>
            <a:r>
              <a:rPr lang="fr-CA" dirty="0" err="1"/>
              <a:t>both</a:t>
            </a:r>
            <a:r>
              <a:rPr lang="fr-CA" dirty="0"/>
              <a:t> </a:t>
            </a:r>
            <a:r>
              <a:rPr lang="fr-CA" dirty="0" err="1"/>
              <a:t>language</a:t>
            </a:r>
            <a:r>
              <a:rPr lang="fr-CA" dirty="0"/>
              <a:t> </a:t>
            </a:r>
            <a:r>
              <a:rPr lang="fr-CA" dirty="0" err="1"/>
              <a:t>were</a:t>
            </a:r>
            <a:r>
              <a:rPr lang="fr-CA" dirty="0"/>
              <a:t> </a:t>
            </a:r>
            <a:r>
              <a:rPr lang="fr-CA" dirty="0" err="1"/>
              <a:t>provided</a:t>
            </a:r>
            <a:r>
              <a:rPr lang="fr-CA" dirty="0"/>
              <a:t>, or </a:t>
            </a:r>
            <a:r>
              <a:rPr lang="fr-CA" dirty="0" err="1"/>
              <a:t>you</a:t>
            </a:r>
            <a:r>
              <a:rPr lang="fr-CA" dirty="0"/>
              <a:t> can use the close </a:t>
            </a:r>
            <a:r>
              <a:rPr lang="fr-CA" dirty="0" err="1"/>
              <a:t>caption</a:t>
            </a:r>
            <a:r>
              <a:rPr lang="fr-CA" dirty="0"/>
              <a:t> </a:t>
            </a:r>
            <a:r>
              <a:rPr lang="fr-CA" dirty="0" err="1"/>
              <a:t>feature</a:t>
            </a:r>
            <a:r>
              <a:rPr lang="fr-CA" dirty="0"/>
              <a:t> on </a:t>
            </a:r>
            <a:r>
              <a:rPr lang="fr-CA" dirty="0" err="1"/>
              <a:t>MSTeams</a:t>
            </a:r>
            <a:r>
              <a:rPr lang="fr-CA" dirty="0"/>
              <a:t>.</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 note of who your buddies are, you’ll find them via the </a:t>
            </a:r>
            <a:r>
              <a:rPr lang="en-US" dirty="0">
                <a:hlinkClick r:id="rId3" tooltip="DLCP 2025 Buddy System.xlsx"/>
              </a:rPr>
              <a:t>DLCP_2025_Buddy_System.xlsx</a:t>
            </a:r>
            <a:r>
              <a:rPr lang="en-CA" dirty="0"/>
              <a:t> (</a:t>
            </a:r>
            <a:r>
              <a:rPr lang="en-CA" dirty="0">
                <a:hlinkClick r:id="rId4"/>
              </a:rPr>
              <a:t>https://wiki.gccollab.ca/images/d/d5/MCLD_S1_2025_-_Intro_Structure_BuddySystem_SnailUnaware_5Mins_BodyScan_Journaling.pptx</a:t>
            </a:r>
            <a:r>
              <a:rPr lang="en-CA" dirty="0"/>
              <a:t>)</a:t>
            </a:r>
          </a:p>
          <a:p>
            <a:pPr marL="171450" indent="-171450">
              <a:buFont typeface="Arial" panose="020B0604020202020204" pitchFamily="34" charset="0"/>
              <a:buChar char="•"/>
            </a:pPr>
            <a:r>
              <a:rPr lang="en-CA" dirty="0"/>
              <a:t>One person in your Buddy System needs to coordinate the meeting invite (outside of this session)</a:t>
            </a:r>
          </a:p>
          <a:p>
            <a:pPr marL="628650" lvl="1" indent="-171450">
              <a:buFont typeface="Arial" panose="020B0604020202020204" pitchFamily="34" charset="0"/>
              <a:buChar char="•"/>
            </a:pPr>
            <a:r>
              <a:rPr lang="en-CA" dirty="0"/>
              <a:t>This may take a bit of email effort to coordinate the meetings</a:t>
            </a:r>
          </a:p>
          <a:p>
            <a:pPr marL="628650" lvl="1" indent="-171450">
              <a:buFont typeface="Arial" panose="020B0604020202020204" pitchFamily="34" charset="0"/>
              <a:buChar char="•"/>
            </a:pPr>
            <a:r>
              <a:rPr lang="en-CA" dirty="0"/>
              <a:t>If time allows, you may take advantage of the reminding minutes of this session to</a:t>
            </a:r>
          </a:p>
          <a:p>
            <a:pPr marL="628650" lvl="1" indent="-171450">
              <a:buFont typeface="Arial" panose="020B0604020202020204" pitchFamily="34" charset="0"/>
              <a:buChar char="•"/>
            </a:pPr>
            <a:r>
              <a:rPr lang="en-CA" dirty="0"/>
              <a:t>meet your buddies</a:t>
            </a:r>
          </a:p>
          <a:p>
            <a:pPr marL="628650" lvl="1" indent="-171450">
              <a:buFont typeface="Arial" panose="020B0604020202020204" pitchFamily="34" charset="0"/>
              <a:buChar char="•"/>
            </a:pPr>
            <a:r>
              <a:rPr lang="en-CA" dirty="0"/>
              <a:t>Agree on the day and time to meet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cilck</a:t>
            </a:r>
            <a:r>
              <a:rPr lang="fr-FR" dirty="0"/>
              <a:t>)</a:t>
            </a:r>
          </a:p>
          <a:p>
            <a:pPr marL="0" indent="0">
              <a:buNone/>
            </a:pPr>
            <a:r>
              <a:rPr lang="en-CA" dirty="0"/>
              <a:t>In your Buddy System meetings, another day starting this week, you have the opportunity to share:</a:t>
            </a:r>
          </a:p>
          <a:p>
            <a:pPr marL="171450" indent="-171450">
              <a:buFont typeface="Arial" panose="020B0604020202020204" pitchFamily="34" charset="0"/>
              <a:buChar char="•"/>
            </a:pPr>
            <a:r>
              <a:rPr lang="en-CA" dirty="0"/>
              <a:t>How did this week’s experience go for you</a:t>
            </a:r>
          </a:p>
          <a:p>
            <a:pPr marL="171450" indent="-171450">
              <a:buFont typeface="Arial" panose="020B0604020202020204" pitchFamily="34" charset="0"/>
              <a:buChar char="•"/>
            </a:pPr>
            <a:r>
              <a:rPr lang="en-CA" dirty="0"/>
              <a:t>What insight did you get?</a:t>
            </a:r>
          </a:p>
          <a:p>
            <a:pPr marL="171450" indent="-171450">
              <a:buFont typeface="Arial" panose="020B0604020202020204" pitchFamily="34" charset="0"/>
              <a:buChar char="•"/>
            </a:pPr>
            <a:r>
              <a:rPr lang="en-CA" dirty="0"/>
              <a:t>What did you notice?</a:t>
            </a:r>
          </a:p>
          <a:p>
            <a:pPr marL="171450" indent="-171450">
              <a:buFont typeface="Arial" panose="020B0604020202020204" pitchFamily="34" charset="0"/>
              <a:buChar char="•"/>
            </a:pPr>
            <a:r>
              <a:rPr lang="en-CA" dirty="0"/>
              <a:t>What was challenging or surprisingly easy?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962251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Dani:</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Jena: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and dear to many, astronomer late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Jena</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fr-CA" b="1" i="1" noProof="0" dirty="0">
                <a:solidFill>
                  <a:srgbClr val="0070C0"/>
                </a:solidFill>
              </a:rPr>
              <a:t>Jena</a:t>
            </a:r>
            <a:r>
              <a:rPr lang="fr-CA" sz="1200" b="1" dirty="0"/>
              <a:t>:</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698500"/>
            <a:ext cx="6203950" cy="3490913"/>
          </a:xfrm>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b="1" i="1" noProof="0" dirty="0">
                <a:solidFill>
                  <a:srgbClr val="0070C0"/>
                </a:solidFill>
              </a:rPr>
              <a:t>Jena</a:t>
            </a:r>
            <a:r>
              <a:rPr lang="fr-CA" sz="1200" b="1" dirty="0"/>
              <a: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a:t>
            </a:r>
            <a:r>
              <a:rPr lang="fr-CA" sz="1200"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Dani: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250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3ADE9-F136-C38A-F979-6C4EB2C11533}"/>
              </a:ext>
            </a:extLst>
          </p:cNvPr>
          <p:cNvSpPr/>
          <p:nvPr userDrawn="1"/>
        </p:nvSpPr>
        <p:spPr>
          <a:xfrm>
            <a:off x="8784300" y="55472"/>
            <a:ext cx="3407701"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2025-04-24</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4165600" y="6356353"/>
            <a:ext cx="3860800" cy="365125"/>
          </a:xfrm>
        </p:spPr>
        <p:txBody>
          <a:bodyPr/>
          <a:lstStyle/>
          <a:p>
            <a:endParaRPr lang="en-CA"/>
          </a:p>
        </p:txBody>
      </p:sp>
      <p:sp>
        <p:nvSpPr>
          <p:cNvPr id="4" name="Rectangle 3">
            <a:extLst>
              <a:ext uri="{FF2B5EF4-FFF2-40B4-BE49-F238E27FC236}">
                <a16:creationId xmlns:a16="http://schemas.microsoft.com/office/drawing/2014/main" id="{6DF41075-1592-F9CB-1F33-62C8DA79FBDA}"/>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6" descr="govt-of-canada-logo – IISD Experimental Lakes Area">
            <a:extLst>
              <a:ext uri="{FF2B5EF4-FFF2-40B4-BE49-F238E27FC236}">
                <a16:creationId xmlns:a16="http://schemas.microsoft.com/office/drawing/2014/main" id="{EA5EB7CD-E04A-C944-5612-7FB93B8F2C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ederal - Data and Statistics: Canada - Research Guides at University ...">
            <a:extLst>
              <a:ext uri="{FF2B5EF4-FFF2-40B4-BE49-F238E27FC236}">
                <a16:creationId xmlns:a16="http://schemas.microsoft.com/office/drawing/2014/main" id="{DAAAEC59-C6C2-1EEC-86B6-F27DE2DB62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3B95CEE5-0AB9-18FF-4E69-6C4B061981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2025-04-24</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2025-04-24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2025-04-24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2025-04-24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2025-04-24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2025-04-24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1040129"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2025-04-24</a:t>
            </a:fld>
            <a:endParaRPr lang="en-CA" noProof="0"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11093459" y="6394593"/>
            <a:ext cx="552820" cy="404664"/>
          </a:xfrm>
          <a:prstGeom prst="rect">
            <a:avLst/>
          </a:prstGeom>
          <a:noFill/>
          <a:ln w="9525">
            <a:noFill/>
            <a:miter lim="800000"/>
            <a:headEnd/>
            <a:tailEnd/>
          </a:ln>
        </p:spPr>
      </p:pic>
      <p:sp>
        <p:nvSpPr>
          <p:cNvPr id="8" name="Slide Number Placeholder 3"/>
          <p:cNvSpPr txBox="1">
            <a:spLocks/>
          </p:cNvSpPr>
          <p:nvPr userDrawn="1"/>
        </p:nvSpPr>
        <p:spPr>
          <a:xfrm>
            <a:off x="11184567" y="6448254"/>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jpg"/><Relationship Id="rId5" Type="http://schemas.openxmlformats.org/officeDocument/2006/relationships/image" Target="../media/image15.png"/><Relationship Id="rId4" Type="http://schemas.openxmlformats.org/officeDocument/2006/relationships/image" Target="../media/image42.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greatergood.berkeley.edu/article/item/how_to_upgrade_your_gratitude_paractice"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jp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jpg"/><Relationship Id="rId5" Type="http://schemas.openxmlformats.org/officeDocument/2006/relationships/image" Target="../media/image43.jpeg"/><Relationship Id="rId4" Type="http://schemas.openxmlformats.org/officeDocument/2006/relationships/notesSlide" Target="../notesSlides/notesSlide18.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archive.org/details/BodyScan6minsB" TargetMode="External"/><Relationship Id="rId7" Type="http://schemas.openxmlformats.org/officeDocument/2006/relationships/image" Target="../media/image15.png"/><Relationship Id="rId12"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tube.com/watch?v=xLoK5rOl8Qk" TargetMode="External"/><Relationship Id="rId11" Type="http://schemas.openxmlformats.org/officeDocument/2006/relationships/image" Target="../media/image26.png"/><Relationship Id="rId5" Type="http://schemas.openxmlformats.org/officeDocument/2006/relationships/hyperlink" Target="https://www.youtube.com/watch?v=6aysZYNGse0" TargetMode="External"/><Relationship Id="rId10" Type="http://schemas.microsoft.com/office/2007/relationships/hdphoto" Target="../media/hdphoto2.wdp"/><Relationship Id="rId4" Type="http://schemas.openxmlformats.org/officeDocument/2006/relationships/hyperlink" Target="https://www.youtube.com/watch?v=TRnq8u-3JWU&#160;"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iki.gccollab.ca/images/7/76/DLCP_2025_Buddy_System.xls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9.jpg"/><Relationship Id="rId3" Type="http://schemas.openxmlformats.org/officeDocument/2006/relationships/notesSlide" Target="../notesSlides/notesSlide6.xml"/><Relationship Id="rId7" Type="http://schemas.openxmlformats.org/officeDocument/2006/relationships/image" Target="../media/image23.png"/><Relationship Id="rId12" Type="http://schemas.openxmlformats.org/officeDocument/2006/relationships/image" Target="../media/image25.jp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15.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397" y="3427183"/>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2910345" y="5173201"/>
            <a:ext cx="6400800" cy="1196091"/>
          </a:xfrm>
        </p:spPr>
        <p:txBody>
          <a:bodyPr>
            <a:normAutofit/>
          </a:bodyPr>
          <a:lstStyle/>
          <a:p>
            <a:pPr marL="0" indent="0" algn="ctr">
              <a:buNone/>
            </a:pPr>
            <a:r>
              <a:rPr lang="en-US" sz="2800" dirty="0"/>
              <a:t>Session 1 (of 8)</a:t>
            </a:r>
          </a:p>
          <a:p>
            <a:pPr marL="0" indent="0" algn="ctr">
              <a:buNone/>
            </a:pPr>
            <a:r>
              <a:rPr lang="en-US" sz="2800" dirty="0"/>
              <a:t>April 29,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 name="Picture 1072" descr="various activities">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1998328"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noGrp="1"/>
          </p:cNvSpPr>
          <p:nvPr>
            <p:ph type="title" idx="4294967295"/>
          </p:nvPr>
        </p:nvSpPr>
        <p:spPr>
          <a:xfrm>
            <a:off x="911424" y="274638"/>
            <a:ext cx="988570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CA" sz="4000" dirty="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descr="self-awarenss">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5667365" y="1974406"/>
            <a:ext cx="1398764" cy="2909193"/>
          </a:xfrm>
          <a:prstGeom prst="rect">
            <a:avLst/>
          </a:prstGeom>
        </p:spPr>
      </p:pic>
      <p:grpSp>
        <p:nvGrpSpPr>
          <p:cNvPr id="11" name="Group 10" descr="A person representing the participant">
            <a:extLst>
              <a:ext uri="{FF2B5EF4-FFF2-40B4-BE49-F238E27FC236}">
                <a16:creationId xmlns:a16="http://schemas.microsoft.com/office/drawing/2014/main" id="{3AF4D6A2-105C-3953-DF43-017E920A3648}"/>
              </a:ext>
            </a:extLst>
          </p:cNvPr>
          <p:cNvGrpSpPr/>
          <p:nvPr/>
        </p:nvGrpSpPr>
        <p:grpSpPr>
          <a:xfrm>
            <a:off x="4604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3"/>
                                        </p:tgtEl>
                                        <p:attrNameLst>
                                          <p:attrName>style.visibility</p:attrName>
                                        </p:attrNameLst>
                                      </p:cBhvr>
                                      <p:to>
                                        <p:strVal val="visible"/>
                                      </p:to>
                                    </p:set>
                                    <p:animEffect transition="in" filter="fade">
                                      <p:cBhvr>
                                        <p:cTn id="12" dur="500"/>
                                        <p:tgtEl>
                                          <p:spTgt spid="10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1742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3135395"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1775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descr="vertical axis connecting between Desired at the top, with Undesired at the bottom"/>
          <p:cNvCxnSpPr/>
          <p:nvPr/>
        </p:nvCxnSpPr>
        <p:spPr>
          <a:xfrm>
            <a:off x="6096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Horizontal axis connecting between Aware at the left, with Unaware at the right"/>
          <p:cNvCxnSpPr/>
          <p:nvPr/>
        </p:nvCxnSpPr>
        <p:spPr>
          <a:xfrm>
            <a:off x="1981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88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3072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6868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5665426" y="988624"/>
            <a:ext cx="899798" cy="369332"/>
          </a:xfrm>
          <a:prstGeom prst="rect">
            <a:avLst/>
          </a:prstGeom>
        </p:spPr>
        <p:txBody>
          <a:bodyPr wrap="none">
            <a:spAutoFit/>
          </a:bodyPr>
          <a:lstStyle/>
          <a:p>
            <a:r>
              <a:rPr lang="en-CA" dirty="0"/>
              <a:t>Desired</a:t>
            </a:r>
          </a:p>
        </p:txBody>
      </p:sp>
      <p:sp>
        <p:nvSpPr>
          <p:cNvPr id="33" name="Rectangle 32"/>
          <p:cNvSpPr/>
          <p:nvPr/>
        </p:nvSpPr>
        <p:spPr>
          <a:xfrm>
            <a:off x="5517543"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9844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1443746" y="3649743"/>
            <a:ext cx="836319" cy="369332"/>
          </a:xfrm>
          <a:prstGeom prst="rect">
            <a:avLst/>
          </a:prstGeom>
        </p:spPr>
        <p:txBody>
          <a:bodyPr wrap="none">
            <a:spAutoFit/>
          </a:bodyPr>
          <a:lstStyle/>
          <a:p>
            <a:r>
              <a:rPr lang="en-CA" dirty="0"/>
              <a:t>Aware </a:t>
            </a:r>
          </a:p>
        </p:txBody>
      </p:sp>
      <p:pic>
        <p:nvPicPr>
          <p:cNvPr id="36" name="Picture 2" descr="unaware - undesired"/>
          <p:cNvPicPr>
            <a:picLocks noChangeAspect="1" noChangeArrowheads="1"/>
          </p:cNvPicPr>
          <p:nvPr/>
        </p:nvPicPr>
        <p:blipFill>
          <a:blip r:embed="rId4" cstate="print"/>
          <a:srcRect/>
          <a:stretch>
            <a:fillRect/>
          </a:stretch>
        </p:blipFill>
        <p:spPr bwMode="auto">
          <a:xfrm>
            <a:off x="6868011" y="4134269"/>
            <a:ext cx="2157598" cy="1944546"/>
          </a:xfrm>
          <a:prstGeom prst="rect">
            <a:avLst/>
          </a:prstGeom>
          <a:ln>
            <a:noFill/>
          </a:ln>
          <a:effectLst>
            <a:softEdge rad="112500"/>
          </a:effectLst>
        </p:spPr>
      </p:pic>
      <p:pic>
        <p:nvPicPr>
          <p:cNvPr id="37" name="Picture 36" descr="aware - undesired"/>
          <p:cNvPicPr>
            <a:picLocks noChangeAspect="1"/>
          </p:cNvPicPr>
          <p:nvPr/>
        </p:nvPicPr>
        <p:blipFill>
          <a:blip r:embed="rId5"/>
          <a:stretch>
            <a:fillRect/>
          </a:stretch>
        </p:blipFill>
        <p:spPr>
          <a:xfrm>
            <a:off x="2714531" y="4227671"/>
            <a:ext cx="2857500" cy="1743075"/>
          </a:xfrm>
          <a:prstGeom prst="rect">
            <a:avLst/>
          </a:prstGeom>
          <a:ln>
            <a:noFill/>
          </a:ln>
          <a:effectLst>
            <a:softEdge rad="112500"/>
          </a:effectLst>
        </p:spPr>
      </p:pic>
      <p:pic>
        <p:nvPicPr>
          <p:cNvPr id="38" name="Picture 37" descr="aware - desired"/>
          <p:cNvPicPr>
            <a:picLocks noChangeAspect="1"/>
          </p:cNvPicPr>
          <p:nvPr/>
        </p:nvPicPr>
        <p:blipFill>
          <a:blip r:embed="rId6">
            <a:clrChange>
              <a:clrFrom>
                <a:srgbClr val="FFFFFF"/>
              </a:clrFrom>
              <a:clrTo>
                <a:srgbClr val="FFFFFF">
                  <a:alpha val="0"/>
                </a:srgbClr>
              </a:clrTo>
            </a:clrChange>
          </a:blip>
          <a:stretch>
            <a:fillRect/>
          </a:stretch>
        </p:blipFill>
        <p:spPr>
          <a:xfrm>
            <a:off x="3167487" y="1791211"/>
            <a:ext cx="1742231" cy="1593909"/>
          </a:xfrm>
          <a:prstGeom prst="rect">
            <a:avLst/>
          </a:prstGeom>
        </p:spPr>
      </p:pic>
      <p:pic>
        <p:nvPicPr>
          <p:cNvPr id="39" name="Picture 38" descr="aware - desired"/>
          <p:cNvPicPr>
            <a:picLocks noChangeAspect="1"/>
          </p:cNvPicPr>
          <p:nvPr/>
        </p:nvPicPr>
        <p:blipFill>
          <a:blip r:embed="rId7">
            <a:clrChange>
              <a:clrFrom>
                <a:srgbClr val="FFFFFF"/>
              </a:clrFrom>
              <a:clrTo>
                <a:srgbClr val="FFFFFF">
                  <a:alpha val="0"/>
                </a:srgbClr>
              </a:clrTo>
            </a:clrChange>
          </a:blip>
          <a:stretch>
            <a:fillRect/>
          </a:stretch>
        </p:blipFill>
        <p:spPr>
          <a:xfrm>
            <a:off x="7062883" y="1560548"/>
            <a:ext cx="1767854" cy="2042588"/>
          </a:xfrm>
          <a:prstGeom prst="rect">
            <a:avLst/>
          </a:prstGeom>
        </p:spPr>
      </p:pic>
      <p:grpSp>
        <p:nvGrpSpPr>
          <p:cNvPr id="40" name="Group 39" descr="disruption"/>
          <p:cNvGrpSpPr/>
          <p:nvPr/>
        </p:nvGrpSpPr>
        <p:grpSpPr>
          <a:xfrm rot="1810631">
            <a:off x="4837799" y="4199553"/>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4731168"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 uri="{C183D7F6-B498-43B3-948B-1728B52AA6E4}">
                <adec:decorative xmlns:adec="http://schemas.microsoft.com/office/drawing/2017/decorative" val="1"/>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7752184" y="116632"/>
            <a:ext cx="2915816" cy="147511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609600" y="1600200"/>
            <a:ext cx="9878888" cy="4853136"/>
          </a:xfrm>
        </p:spPr>
        <p:txBody>
          <a:bodyPr>
            <a:normAutofit/>
          </a:bodyPr>
          <a:lstStyle/>
          <a:p>
            <a:r>
              <a:rPr lang="en-CA" dirty="0"/>
              <a:t>We will build relationships throughout the program</a:t>
            </a:r>
          </a:p>
          <a:p>
            <a:r>
              <a:rPr lang="en-CA" dirty="0"/>
              <a:t>By using reflection and engagement tools</a:t>
            </a:r>
          </a:p>
          <a:p>
            <a:r>
              <a:rPr lang="en-CA" dirty="0"/>
              <a:t>By sharing your experience and what you notice</a:t>
            </a:r>
          </a:p>
          <a:p>
            <a:r>
              <a:rPr lang="en-CA" dirty="0"/>
              <a:t>These all are elements that bring the program to life:</a:t>
            </a:r>
            <a:endParaRPr lang="en-US" dirty="0"/>
          </a:p>
        </p:txBody>
      </p:sp>
      <p:grpSp>
        <p:nvGrpSpPr>
          <p:cNvPr id="4" name="Group 8">
            <a:extLst>
              <a:ext uri="{FF2B5EF4-FFF2-40B4-BE49-F238E27FC236}">
                <a16:creationId xmlns:a16="http://schemas.microsoft.com/office/drawing/2014/main" id="{D72644D0-E29A-6F85-06BC-B8D200EF0255}"/>
              </a:ext>
              <a:ext uri="{C183D7F6-B498-43B3-948B-1728B52AA6E4}">
                <adec:decorative xmlns:adec="http://schemas.microsoft.com/office/drawing/2017/decorative" val="1"/>
              </a:ext>
            </a:extLst>
          </p:cNvPr>
          <p:cNvGrpSpPr/>
          <p:nvPr/>
        </p:nvGrpSpPr>
        <p:grpSpPr>
          <a:xfrm>
            <a:off x="4847094" y="4199649"/>
            <a:ext cx="2497811" cy="2587659"/>
            <a:chOff x="1691680" y="5343137"/>
            <a:chExt cx="803649" cy="818086"/>
          </a:xfrm>
        </p:grpSpPr>
        <p:pic>
          <p:nvPicPr>
            <p:cNvPr id="5" name="Picture 10">
              <a:extLst>
                <a:ext uri="{FF2B5EF4-FFF2-40B4-BE49-F238E27FC236}">
                  <a16:creationId xmlns:a16="http://schemas.microsoft.com/office/drawing/2014/main" id="{FC0F6564-ABBC-AD48-A407-A5024732D14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12">
              <a:extLst>
                <a:ext uri="{FF2B5EF4-FFF2-40B4-BE49-F238E27FC236}">
                  <a16:creationId xmlns:a16="http://schemas.microsoft.com/office/drawing/2014/main" id="{77D41544-6FAB-16C9-CB77-0554AC1AA4A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F2659A1-4777-8846-3421-AF2F9A97B7E5}"/>
              </a:ex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rot="2745437">
            <a:off x="1797176" y="4492598"/>
            <a:ext cx="2328182" cy="2400360"/>
          </a:xfrm>
          <a:prstGeom prst="rect">
            <a:avLst/>
          </a:prstGeom>
        </p:spPr>
      </p:pic>
      <p:pic>
        <p:nvPicPr>
          <p:cNvPr id="12" name="Picture 2" descr="MCL Cohort - Closed Group's icon">
            <a:extLst>
              <a:ext uri="{FF2B5EF4-FFF2-40B4-BE49-F238E27FC236}">
                <a16:creationId xmlns:a16="http://schemas.microsoft.com/office/drawing/2014/main" id="{188E2EC0-7A3A-96F3-B576-DF1158F789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2578" y="4568034"/>
            <a:ext cx="1919713" cy="191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E8D083-8242-E2FA-31BE-A3DC2A055427}"/>
              </a:ext>
            </a:extLst>
          </p:cNvPr>
          <p:cNvGrpSpPr/>
          <p:nvPr/>
        </p:nvGrpSpPr>
        <p:grpSpPr>
          <a:xfrm>
            <a:off x="3287688" y="2922823"/>
            <a:ext cx="5808487" cy="2022897"/>
            <a:chOff x="3287688" y="2922823"/>
            <a:chExt cx="5808487" cy="2022897"/>
          </a:xfrm>
        </p:grpSpPr>
        <p:pic>
          <p:nvPicPr>
            <p:cNvPr id="1028" name="Picture 4" descr="Per Person Photos - Download Free High ...">
              <a:extLst>
                <a:ext uri="{FF2B5EF4-FFF2-40B4-BE49-F238E27FC236}">
                  <a16:creationId xmlns:a16="http://schemas.microsoft.com/office/drawing/2014/main" id="{F85050FD-E986-2455-9F92-9304D56EE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200" y="292282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000+ 5 Minute Timer Stock Photos ...">
              <a:extLst>
                <a:ext uri="{FF2B5EF4-FFF2-40B4-BE49-F238E27FC236}">
                  <a16:creationId xmlns:a16="http://schemas.microsoft.com/office/drawing/2014/main" id="{42A027CC-C448-CE9D-34B0-11947F8D73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8" y="3361544"/>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gers pointing. Index fingers ...">
              <a:extLst>
                <a:ext uri="{FF2B5EF4-FFF2-40B4-BE49-F238E27FC236}">
                  <a16:creationId xmlns:a16="http://schemas.microsoft.com/office/drawing/2014/main" id="{38501E24-16E8-C186-45C3-B86DF95A07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1926" y="3651579"/>
              <a:ext cx="1004106" cy="100410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839416" y="1600200"/>
            <a:ext cx="10441160" cy="4493096"/>
          </a:xfrm>
        </p:spPr>
        <p:txBody>
          <a:bodyPr>
            <a:normAutofit/>
          </a:bodyPr>
          <a:lstStyle/>
          <a:p>
            <a:r>
              <a:rPr lang="en-CA" dirty="0"/>
              <a:t>You have received an Excel spreadsheet detailing your buddy system.</a:t>
            </a:r>
          </a:p>
          <a:p>
            <a:r>
              <a:rPr lang="en-CA" dirty="0"/>
              <a:t>You are expected to touch base with your buddies once a week.</a:t>
            </a:r>
          </a:p>
          <a:p>
            <a:endParaRPr lang="en-CA" dirty="0"/>
          </a:p>
          <a:p>
            <a:endParaRPr lang="en-CA" dirty="0"/>
          </a:p>
          <a:p>
            <a:r>
              <a:rPr lang="en-CA" dirty="0"/>
              <a:t>This helps increase mutual support and accountability.</a:t>
            </a:r>
          </a:p>
        </p:txBody>
      </p:sp>
      <p:pic>
        <p:nvPicPr>
          <p:cNvPr id="6" name="Picture 5">
            <a:extLst>
              <a:ext uri="{FF2B5EF4-FFF2-40B4-BE49-F238E27FC236}">
                <a16:creationId xmlns:a16="http://schemas.microsoft.com/office/drawing/2014/main" id="{BD898D0E-134A-9CA7-8D95-8C78B8503B8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08168" y="332656"/>
            <a:ext cx="998542" cy="998542"/>
          </a:xfrm>
          <a:prstGeom prst="rect">
            <a:avLst/>
          </a:prstGeom>
        </p:spPr>
      </p:pic>
      <p:grpSp>
        <p:nvGrpSpPr>
          <p:cNvPr id="7" name="Group 6">
            <a:extLst>
              <a:ext uri="{FF2B5EF4-FFF2-40B4-BE49-F238E27FC236}">
                <a16:creationId xmlns:a16="http://schemas.microsoft.com/office/drawing/2014/main" id="{109839F4-9903-3DDB-F183-515F831A069F}"/>
              </a:ext>
              <a:ext uri="{C183D7F6-B498-43B3-948B-1728B52AA6E4}">
                <adec:decorative xmlns:adec="http://schemas.microsoft.com/office/drawing/2017/decorative" val="1"/>
              </a:ext>
            </a:extLst>
          </p:cNvPr>
          <p:cNvGrpSpPr/>
          <p:nvPr>
            <p:custDataLst>
              <p:tags r:id="rId1"/>
            </p:custDataLst>
          </p:nvPr>
        </p:nvGrpSpPr>
        <p:grpSpPr>
          <a:xfrm>
            <a:off x="8140390" y="78477"/>
            <a:ext cx="1412845" cy="1607352"/>
            <a:chOff x="7702685" y="5546994"/>
            <a:chExt cx="917778" cy="1111225"/>
          </a:xfrm>
        </p:grpSpPr>
        <p:pic>
          <p:nvPicPr>
            <p:cNvPr id="8" name="Picture 7">
              <a:extLst>
                <a:ext uri="{FF2B5EF4-FFF2-40B4-BE49-F238E27FC236}">
                  <a16:creationId xmlns:a16="http://schemas.microsoft.com/office/drawing/2014/main" id="{34A20C80-AFED-A5B9-3690-139183A2E29F}"/>
                </a:ext>
              </a:extLst>
            </p:cNvPr>
            <p:cNvPicPr>
              <a:picLocks noChangeAspect="1"/>
            </p:cNvPicPr>
            <p:nvPr/>
          </p:nvPicPr>
          <p:blipFill>
            <a:blip r:embed="rId8"/>
            <a:srcRect/>
            <a:stretch>
              <a:fillRect/>
            </a:stretch>
          </p:blipFill>
          <p:spPr>
            <a:xfrm rot="2745437">
              <a:off x="7687882" y="5561797"/>
              <a:ext cx="947384" cy="917778"/>
            </a:xfrm>
            <a:prstGeom prst="rect">
              <a:avLst/>
            </a:prstGeom>
          </p:spPr>
        </p:pic>
        <p:sp>
          <p:nvSpPr>
            <p:cNvPr id="9" name="TextBox 8">
              <a:extLst>
                <a:ext uri="{FF2B5EF4-FFF2-40B4-BE49-F238E27FC236}">
                  <a16:creationId xmlns:a16="http://schemas.microsoft.com/office/drawing/2014/main" id="{92F8F6CE-D1FA-4464-C294-4DD7D88F0E45}"/>
                </a:ext>
              </a:extLst>
            </p:cNvPr>
            <p:cNvSpPr txBox="1"/>
            <p:nvPr/>
          </p:nvSpPr>
          <p:spPr>
            <a:xfrm>
              <a:off x="7918090" y="6253941"/>
              <a:ext cx="505699" cy="404278"/>
            </a:xfrm>
            <a:prstGeom prst="rect">
              <a:avLst/>
            </a:prstGeom>
            <a:noFill/>
          </p:spPr>
          <p:txBody>
            <a:bodyPr wrap="none" rtlCol="0">
              <a:spAutoFit/>
            </a:bodyPr>
            <a:lstStyle/>
            <a:p>
              <a:pPr algn="ctr"/>
              <a:r>
                <a:rPr lang="fr-CA" sz="1600" dirty="0"/>
                <a:t>Buddy</a:t>
              </a:r>
              <a:br>
                <a:rPr lang="fr-CA" sz="1600" dirty="0"/>
              </a:br>
              <a:r>
                <a:rPr lang="fr-CA" sz="1600" dirty="0"/>
                <a:t>System</a:t>
              </a:r>
              <a:endParaRPr lang="fr-CA" sz="1600"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el document">
            <a:extLst>
              <a:ext uri="{FF2B5EF4-FFF2-40B4-BE49-F238E27FC236}">
                <a16:creationId xmlns:a16="http://schemas.microsoft.com/office/drawing/2014/main" id="{27221C6A-E4B0-A5E7-170D-611A6B71B61B}"/>
              </a:ext>
            </a:extLst>
          </p:cNvPr>
          <p:cNvPicPr>
            <a:picLocks noChangeAspect="1"/>
          </p:cNvPicPr>
          <p:nvPr/>
        </p:nvPicPr>
        <p:blipFill>
          <a:blip r:embed="rId4"/>
          <a:stretch>
            <a:fillRect/>
          </a:stretch>
        </p:blipFill>
        <p:spPr>
          <a:xfrm>
            <a:off x="1633228" y="4946231"/>
            <a:ext cx="998542" cy="998542"/>
          </a:xfrm>
          <a:prstGeom prst="rect">
            <a:avLst/>
          </a:prstGeom>
        </p:spPr>
      </p:pic>
      <p:grpSp>
        <p:nvGrpSpPr>
          <p:cNvPr id="6" name="Group 5" descr="buddy system">
            <a:extLst>
              <a:ext uri="{FF2B5EF4-FFF2-40B4-BE49-F238E27FC236}">
                <a16:creationId xmlns:a16="http://schemas.microsoft.com/office/drawing/2014/main" id="{4E93052A-6670-554A-777E-EDFA74FC7892}"/>
              </a:ext>
            </a:extLst>
          </p:cNvPr>
          <p:cNvGrpSpPr/>
          <p:nvPr>
            <p:custDataLst>
              <p:tags r:id="rId1"/>
            </p:custDataLst>
          </p:nvPr>
        </p:nvGrpSpPr>
        <p:grpSpPr>
          <a:xfrm>
            <a:off x="2165445" y="4692062"/>
            <a:ext cx="1589664" cy="1500795"/>
            <a:chOff x="7702685" y="5546994"/>
            <a:chExt cx="1032639" cy="1037557"/>
          </a:xfrm>
        </p:grpSpPr>
        <p:pic>
          <p:nvPicPr>
            <p:cNvPr id="7" name="Picture 6">
              <a:extLst>
                <a:ext uri="{FF2B5EF4-FFF2-40B4-BE49-F238E27FC236}">
                  <a16:creationId xmlns:a16="http://schemas.microsoft.com/office/drawing/2014/main" id="{879E8B69-F305-4F8C-058B-6A1F215FFD60}"/>
                </a:ext>
              </a:extLst>
            </p:cNvPr>
            <p:cNvPicPr>
              <a:picLocks noChangeAspect="1"/>
            </p:cNvPicPr>
            <p:nvPr/>
          </p:nvPicPr>
          <p:blipFill>
            <a:blip r:embed="rId5"/>
            <a:srcRect/>
            <a:stretch>
              <a:fillRect/>
            </a:stretch>
          </p:blipFill>
          <p:spPr>
            <a:xfrm rot="2745437">
              <a:off x="7687882" y="5561797"/>
              <a:ext cx="947384" cy="917778"/>
            </a:xfrm>
            <a:prstGeom prst="rect">
              <a:avLst/>
            </a:prstGeom>
          </p:spPr>
        </p:pic>
        <p:sp>
          <p:nvSpPr>
            <p:cNvPr id="8" name="TextBox 7">
              <a:extLst>
                <a:ext uri="{FF2B5EF4-FFF2-40B4-BE49-F238E27FC236}">
                  <a16:creationId xmlns:a16="http://schemas.microsoft.com/office/drawing/2014/main" id="{5F50417E-AD03-AB01-4189-7C1D6AEE4D61}"/>
                </a:ext>
              </a:extLst>
            </p:cNvPr>
            <p:cNvSpPr txBox="1"/>
            <p:nvPr/>
          </p:nvSpPr>
          <p:spPr>
            <a:xfrm>
              <a:off x="7761746" y="6329218"/>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descr="horizontal arrow going from week 1 to week 8"/>
          <p:cNvSpPr/>
          <p:nvPr/>
        </p:nvSpPr>
        <p:spPr>
          <a:xfrm>
            <a:off x="2235592" y="3429003"/>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debriefs"/>
          <p:cNvGrpSpPr/>
          <p:nvPr/>
        </p:nvGrpSpPr>
        <p:grpSpPr>
          <a:xfrm>
            <a:off x="2187989" y="2567472"/>
            <a:ext cx="880690" cy="1094535"/>
            <a:chOff x="856449" y="2855826"/>
            <a:chExt cx="880690" cy="1094535"/>
          </a:xfrm>
        </p:grpSpPr>
        <p:pic>
          <p:nvPicPr>
            <p:cNvPr id="55" name="Pictur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descr="debriefs"/>
          <p:cNvGrpSpPr/>
          <p:nvPr/>
        </p:nvGrpSpPr>
        <p:grpSpPr>
          <a:xfrm>
            <a:off x="3141196" y="2567472"/>
            <a:ext cx="880690" cy="1094535"/>
            <a:chOff x="856449" y="2855826"/>
            <a:chExt cx="880690" cy="1094535"/>
          </a:xfrm>
        </p:grpSpPr>
        <p:pic>
          <p:nvPicPr>
            <p:cNvPr id="59" name="Picture 58"/>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descr="debriefs"/>
          <p:cNvGrpSpPr/>
          <p:nvPr/>
        </p:nvGrpSpPr>
        <p:grpSpPr>
          <a:xfrm>
            <a:off x="4094403" y="2567472"/>
            <a:ext cx="880690" cy="1094535"/>
            <a:chOff x="856449" y="2855826"/>
            <a:chExt cx="880690" cy="1094535"/>
          </a:xfrm>
        </p:grpSpPr>
        <p:pic>
          <p:nvPicPr>
            <p:cNvPr id="62" name="Picture 61"/>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descr="debriefs"/>
          <p:cNvGrpSpPr/>
          <p:nvPr/>
        </p:nvGrpSpPr>
        <p:grpSpPr>
          <a:xfrm>
            <a:off x="5047610" y="2567472"/>
            <a:ext cx="880690" cy="1094535"/>
            <a:chOff x="856449" y="2855826"/>
            <a:chExt cx="880690" cy="1094535"/>
          </a:xfrm>
        </p:grpSpPr>
        <p:pic>
          <p:nvPicPr>
            <p:cNvPr id="65" name="Picture 64"/>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descr="debriefs"/>
          <p:cNvGrpSpPr/>
          <p:nvPr/>
        </p:nvGrpSpPr>
        <p:grpSpPr>
          <a:xfrm>
            <a:off x="6000817" y="2567472"/>
            <a:ext cx="880690" cy="1094535"/>
            <a:chOff x="856449" y="2855826"/>
            <a:chExt cx="880690" cy="1094535"/>
          </a:xfrm>
        </p:grpSpPr>
        <p:pic>
          <p:nvPicPr>
            <p:cNvPr id="68" name="Picture 6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descr="debriefs"/>
          <p:cNvGrpSpPr/>
          <p:nvPr/>
        </p:nvGrpSpPr>
        <p:grpSpPr>
          <a:xfrm>
            <a:off x="6954024" y="2567472"/>
            <a:ext cx="880690" cy="1094535"/>
            <a:chOff x="856449" y="2855826"/>
            <a:chExt cx="880690" cy="1094535"/>
          </a:xfrm>
        </p:grpSpPr>
        <p:pic>
          <p:nvPicPr>
            <p:cNvPr id="71" name="Picture 70"/>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descr="debriefs"/>
          <p:cNvGrpSpPr/>
          <p:nvPr/>
        </p:nvGrpSpPr>
        <p:grpSpPr>
          <a:xfrm>
            <a:off x="7907231" y="2567472"/>
            <a:ext cx="880690" cy="1094535"/>
            <a:chOff x="856449" y="2855826"/>
            <a:chExt cx="880690" cy="1094535"/>
          </a:xfrm>
        </p:grpSpPr>
        <p:pic>
          <p:nvPicPr>
            <p:cNvPr id="74" name="Picture 73"/>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descr="debriefs"/>
          <p:cNvGrpSpPr/>
          <p:nvPr/>
        </p:nvGrpSpPr>
        <p:grpSpPr>
          <a:xfrm>
            <a:off x="8860441" y="2567472"/>
            <a:ext cx="880690" cy="1094535"/>
            <a:chOff x="856449" y="2855826"/>
            <a:chExt cx="880690" cy="1094535"/>
          </a:xfrm>
        </p:grpSpPr>
        <p:pic>
          <p:nvPicPr>
            <p:cNvPr id="77" name="Picture 76"/>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2295476" y="3845012"/>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8724183" y="3845012"/>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descr="sub-group">
            <a:extLst>
              <a:ext uri="{FF2B5EF4-FFF2-40B4-BE49-F238E27FC236}">
                <a16:creationId xmlns:a16="http://schemas.microsoft.com/office/drawing/2014/main" id="{ED624F8D-DEC1-8366-7734-82E2B6993CBD}"/>
              </a:ext>
            </a:extLst>
          </p:cNvPr>
          <p:cNvGrpSpPr/>
          <p:nvPr/>
        </p:nvGrpSpPr>
        <p:grpSpPr>
          <a:xfrm>
            <a:off x="4012075" y="1443848"/>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7">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9">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descr="sub-group">
            <a:extLst>
              <a:ext uri="{FF2B5EF4-FFF2-40B4-BE49-F238E27FC236}">
                <a16:creationId xmlns:a16="http://schemas.microsoft.com/office/drawing/2014/main" id="{0960C32E-F257-C4E4-1BD2-968B6DB582BB}"/>
              </a:ext>
            </a:extLst>
          </p:cNvPr>
          <p:cNvGrpSpPr/>
          <p:nvPr/>
        </p:nvGrpSpPr>
        <p:grpSpPr>
          <a:xfrm>
            <a:off x="5868227"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9">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descr="sub-group">
            <a:extLst>
              <a:ext uri="{FF2B5EF4-FFF2-40B4-BE49-F238E27FC236}">
                <a16:creationId xmlns:a16="http://schemas.microsoft.com/office/drawing/2014/main" id="{A86E208D-91D3-EB42-ECEE-3CCBF6FF8530}"/>
              </a:ext>
            </a:extLst>
          </p:cNvPr>
          <p:cNvGrpSpPr/>
          <p:nvPr/>
        </p:nvGrpSpPr>
        <p:grpSpPr>
          <a:xfrm>
            <a:off x="7763480"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7">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9">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475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77778E-7 2.59259E-6 L 0.72656 -0.0044 " pathEditMode="relative" rAng="0" ptsTypes="AA">
                                      <p:cBhvr>
                                        <p:cTn id="57" dur="2000" fill="hold"/>
                                        <p:tgtEl>
                                          <p:spTgt spid="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80E42A-3C8F-F218-486A-5C7A04389890}"/>
              </a:ext>
            </a:extLst>
          </p:cNvPr>
          <p:cNvPicPr>
            <a:picLocks noChangeAspect="1"/>
          </p:cNvPicPr>
          <p:nvPr>
            <p:custDataLst>
              <p:tags r:id="rId1"/>
            </p:custDataLst>
          </p:nvPr>
        </p:nvPicPr>
        <p:blipFill>
          <a:blip r:embed="rId4">
            <a:duotone>
              <a:schemeClr val="accent1">
                <a:shade val="45000"/>
                <a:satMod val="135000"/>
              </a:schemeClr>
              <a:prstClr val="white"/>
            </a:duotone>
          </a:blip>
          <a:srcRect/>
          <a:stretch>
            <a:fillRect/>
          </a:stretch>
        </p:blipFill>
        <p:spPr>
          <a:xfrm>
            <a:off x="4151784" y="3096490"/>
            <a:ext cx="3384376" cy="3113626"/>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p:txBody>
      </p:sp>
      <p:sp>
        <p:nvSpPr>
          <p:cNvPr id="5" name="Rectangle 4"/>
          <p:cNvSpPr/>
          <p:nvPr/>
        </p:nvSpPr>
        <p:spPr>
          <a:xfrm>
            <a:off x="3008719" y="6210116"/>
            <a:ext cx="6192688" cy="276999"/>
          </a:xfrm>
          <a:prstGeom prst="rect">
            <a:avLst/>
          </a:prstGeom>
        </p:spPr>
        <p:txBody>
          <a:bodyPr wrap="square">
            <a:spAutoFit/>
          </a:bodyPr>
          <a:lstStyle/>
          <a:p>
            <a:r>
              <a:rPr lang="en-CA" sz="1200" dirty="0">
                <a:hlinkClick r:id="rId5"/>
              </a:rPr>
              <a:t>http://greatergood.berkeley.edu/article/item/how_to_upgrade_your_gratitude_paractice</a:t>
            </a:r>
            <a:r>
              <a:rPr lang="en-CA" sz="1200" dirty="0"/>
              <a:t> </a:t>
            </a:r>
          </a:p>
        </p:txBody>
      </p:sp>
    </p:spTree>
    <p:extLst>
      <p:ext uri="{BB962C8B-B14F-4D97-AF65-F5344CB8AC3E}">
        <p14:creationId xmlns:p14="http://schemas.microsoft.com/office/powerpoint/2010/main" val="311356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96200" y="2104032"/>
            <a:ext cx="3273263" cy="2649936"/>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1981200" y="1600200"/>
            <a:ext cx="8229600" cy="4781128"/>
          </a:xfrm>
        </p:spPr>
        <p:txBody>
          <a:bodyPr>
            <a:normAutofit/>
          </a:bodyPr>
          <a:lstStyle/>
          <a:p>
            <a:pPr lvl="0"/>
            <a:r>
              <a:rPr lang="en-US" dirty="0"/>
              <a:t>The intention of being (as opposed to doing)</a:t>
            </a:r>
          </a:p>
          <a:p>
            <a:pPr lvl="1"/>
            <a:r>
              <a:rPr lang="en-US" dirty="0"/>
              <a:t>Posture</a:t>
            </a:r>
          </a:p>
          <a:p>
            <a:pPr lvl="1"/>
            <a:r>
              <a:rPr lang="en-US" dirty="0"/>
              <a:t>Slightly tuck your chin</a:t>
            </a:r>
          </a:p>
          <a:p>
            <a:pPr lvl="1"/>
            <a:r>
              <a:rPr lang="en-US" dirty="0"/>
              <a:t>Mindset</a:t>
            </a:r>
          </a:p>
          <a:p>
            <a:pPr lvl="1"/>
            <a:r>
              <a:rPr lang="en-US" dirty="0"/>
              <a:t>Focus on the breathing</a:t>
            </a:r>
          </a:p>
          <a:p>
            <a:pPr lvl="1"/>
            <a:r>
              <a:rPr lang="en-US" dirty="0"/>
              <a:t>Notice</a:t>
            </a:r>
            <a:endParaRPr lang="en-CA" dirty="0"/>
          </a:p>
          <a:p>
            <a:r>
              <a:rPr lang="en-CA" dirty="0"/>
              <a:t>It is about feeling the way you feel, about noticing without judging</a:t>
            </a:r>
          </a:p>
        </p:txBody>
      </p:sp>
    </p:spTree>
    <p:extLst>
      <p:ext uri="{BB962C8B-B14F-4D97-AF65-F5344CB8AC3E}">
        <p14:creationId xmlns:p14="http://schemas.microsoft.com/office/powerpoint/2010/main" val="141196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flipH="1">
            <a:off x="8924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Take advantage of the opportunity and</a:t>
            </a:r>
            <a:br>
              <a:rPr lang="en-CA" sz="2800" dirty="0"/>
            </a:br>
            <a:r>
              <a:rPr lang="en-CA" sz="2800" dirty="0"/>
              <a:t>experience this exercise</a:t>
            </a:r>
          </a:p>
          <a:p>
            <a:r>
              <a:rPr lang="en-CA" sz="2800" dirty="0"/>
              <a:t>Sit comfortable with a straight position</a:t>
            </a:r>
          </a:p>
          <a:p>
            <a:r>
              <a:rPr lang="en-CA" sz="2800" dirty="0"/>
              <a:t>Feel free to close your eyes</a:t>
            </a:r>
          </a:p>
          <a:p>
            <a:r>
              <a:rPr lang="en-CA" sz="2800" dirty="0"/>
              <a:t>Follow my voice as I lead you through the exercise</a:t>
            </a:r>
          </a:p>
        </p:txBody>
      </p:sp>
      <p:grpSp>
        <p:nvGrpSpPr>
          <p:cNvPr id="8" name="Group 7">
            <a:extLst>
              <a:ext uri="{FF2B5EF4-FFF2-40B4-BE49-F238E27FC236}">
                <a16:creationId xmlns:a16="http://schemas.microsoft.com/office/drawing/2014/main" id="{1E0B5514-BD72-7198-966D-313467998AC1}"/>
              </a:ext>
            </a:extLst>
          </p:cNvPr>
          <p:cNvGrpSpPr/>
          <p:nvPr>
            <p:custDataLst>
              <p:tags r:id="rId1"/>
            </p:custDataLst>
          </p:nvPr>
        </p:nvGrpSpPr>
        <p:grpSpPr>
          <a:xfrm>
            <a:off x="4150282" y="6021631"/>
            <a:ext cx="803649" cy="818086"/>
            <a:chOff x="1691680" y="5343137"/>
            <a:chExt cx="803649" cy="818086"/>
          </a:xfrm>
        </p:grpSpPr>
        <p:pic>
          <p:nvPicPr>
            <p:cNvPr id="9" name="Picture 8">
              <a:extLst>
                <a:ext uri="{FF2B5EF4-FFF2-40B4-BE49-F238E27FC236}">
                  <a16:creationId xmlns:a16="http://schemas.microsoft.com/office/drawing/2014/main" id="{F468D3E6-6EEA-54D4-E4C4-CB166EF28691}"/>
                </a:ext>
              </a:extLst>
            </p:cNvPr>
            <p:cNvPicPr>
              <a:picLocks noChangeAspect="1"/>
            </p:cNvPicPr>
            <p:nvPr/>
          </p:nvPicPr>
          <p:blipFill>
            <a:blip r:embed="rId5"/>
            <a:srcRect/>
            <a:stretch>
              <a:fillRect/>
            </a:stretch>
          </p:blipFill>
          <p:spPr>
            <a:xfrm>
              <a:off x="1691680" y="5343137"/>
              <a:ext cx="803649" cy="818086"/>
            </a:xfrm>
            <a:prstGeom prst="rect">
              <a:avLst/>
            </a:prstGeom>
          </p:spPr>
        </p:pic>
        <p:sp>
          <p:nvSpPr>
            <p:cNvPr id="10" name="Oval 9">
              <a:extLst>
                <a:ext uri="{FF2B5EF4-FFF2-40B4-BE49-F238E27FC236}">
                  <a16:creationId xmlns:a16="http://schemas.microsoft.com/office/drawing/2014/main" id="{157D29B0-5273-FE69-3848-99300C2DE1C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609599" y="1600200"/>
            <a:ext cx="9823621" cy="3268960"/>
          </a:xfrm>
        </p:spPr>
        <p:txBody>
          <a:bodyPr>
            <a:normAutofit fontScale="85000" lnSpcReduction="10000"/>
          </a:bodyPr>
          <a:lstStyle/>
          <a:p>
            <a:r>
              <a:rPr lang="en-CA" baseline="0" dirty="0"/>
              <a:t>Share how the experience went for you</a:t>
            </a:r>
          </a:p>
          <a:p>
            <a:pPr lvl="1"/>
            <a:r>
              <a:rPr lang="en-CA" noProof="0" dirty="0"/>
              <a:t>What insight did you get?</a:t>
            </a:r>
          </a:p>
          <a:p>
            <a:pPr lvl="1"/>
            <a:r>
              <a:rPr lang="en-CA" noProof="0" dirty="0"/>
              <a:t>What did you notice?</a:t>
            </a:r>
          </a:p>
          <a:p>
            <a:pPr lvl="1"/>
            <a:r>
              <a:rPr lang="en-CA" noProof="0" dirty="0"/>
              <a:t>What was challenging or surprisingly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pic>
        <p:nvPicPr>
          <p:cNvPr id="7" name="Picture 2" descr="A person sitting in a chair">
            <a:extLst>
              <a:ext uri="{FF2B5EF4-FFF2-40B4-BE49-F238E27FC236}">
                <a16:creationId xmlns:a16="http://schemas.microsoft.com/office/drawing/2014/main" id="{8BE16E72-8A6E-3F14-8090-B8B0359A30A9}"/>
              </a:ext>
            </a:extLst>
          </p:cNvPr>
          <p:cNvPicPr>
            <a:picLocks noChangeAspect="1" noChangeArrowheads="1"/>
          </p:cNvPicPr>
          <p:nvPr/>
        </p:nvPicPr>
        <p:blipFill>
          <a:blip r:embed="rId5" cstate="print"/>
          <a:srcRect/>
          <a:stretch>
            <a:fillRect/>
          </a:stretch>
        </p:blipFill>
        <p:spPr bwMode="auto">
          <a:xfrm flipH="1">
            <a:off x="7922999" y="4739428"/>
            <a:ext cx="861021" cy="1506787"/>
          </a:xfrm>
          <a:prstGeom prst="rect">
            <a:avLst/>
          </a:prstGeom>
          <a:noFill/>
        </p:spPr>
      </p:pic>
      <p:grpSp>
        <p:nvGrpSpPr>
          <p:cNvPr id="8" name="Group 8">
            <a:extLst>
              <a:ext uri="{FF2B5EF4-FFF2-40B4-BE49-F238E27FC236}">
                <a16:creationId xmlns:a16="http://schemas.microsoft.com/office/drawing/2014/main" id="{FF83A907-ACBE-D40A-1F5C-FBC4EF8B5AAB}"/>
              </a:ext>
              <a:ext uri="{C183D7F6-B498-43B3-948B-1728B52AA6E4}">
                <adec:decorative xmlns:adec="http://schemas.microsoft.com/office/drawing/2017/decorative" val="1"/>
              </a:ext>
            </a:extLst>
          </p:cNvPr>
          <p:cNvGrpSpPr/>
          <p:nvPr/>
        </p:nvGrpSpPr>
        <p:grpSpPr>
          <a:xfrm>
            <a:off x="8163034" y="1268760"/>
            <a:ext cx="2037422" cy="1951670"/>
            <a:chOff x="1691680" y="5343137"/>
            <a:chExt cx="803649" cy="818086"/>
          </a:xfrm>
        </p:grpSpPr>
        <p:pic>
          <p:nvPicPr>
            <p:cNvPr id="11" name="Picture 10">
              <a:extLst>
                <a:ext uri="{FF2B5EF4-FFF2-40B4-BE49-F238E27FC236}">
                  <a16:creationId xmlns:a16="http://schemas.microsoft.com/office/drawing/2014/main" id="{9B5B19C2-ED6A-0EF9-9D9C-CD122623934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2">
              <a:extLst>
                <a:ext uri="{FF2B5EF4-FFF2-40B4-BE49-F238E27FC236}">
                  <a16:creationId xmlns:a16="http://schemas.microsoft.com/office/drawing/2014/main" id="{D635006F-9A00-197F-3285-385420233304}"/>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EC3C6FFE-6F6D-B2C7-2786-52414C0A63E8}"/>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20411" y="4838190"/>
            <a:ext cx="1340184" cy="1232970"/>
          </a:xfrm>
          <a:prstGeom prst="rect">
            <a:avLst/>
          </a:prstGeom>
        </p:spPr>
      </p:pic>
      <p:pic>
        <p:nvPicPr>
          <p:cNvPr id="14" name="Picture 13">
            <a:extLst>
              <a:ext uri="{FF2B5EF4-FFF2-40B4-BE49-F238E27FC236}">
                <a16:creationId xmlns:a16="http://schemas.microsoft.com/office/drawing/2014/main" id="{A1A68EB5-19BE-14DA-7BA4-28A87400C95E}"/>
              </a:ext>
            </a:extLst>
          </p:cNvPr>
          <p:cNvPicPr>
            <a:picLocks noChangeAspect="1"/>
          </p:cNvPicPr>
          <p:nvPr>
            <p:custDataLst>
              <p:tags r:id="rId1"/>
            </p:custDataLst>
          </p:nvPr>
        </p:nvPicPr>
        <p:blipFill>
          <a:blip r:embed="rId8"/>
          <a:srcRect/>
          <a:stretch>
            <a:fillRect/>
          </a:stretch>
        </p:blipFill>
        <p:spPr>
          <a:xfrm>
            <a:off x="1938015" y="4925573"/>
            <a:ext cx="1453467" cy="1325562"/>
          </a:xfrm>
          <a:prstGeom prst="rect">
            <a:avLst/>
          </a:prstGeom>
        </p:spPr>
      </p:pic>
      <p:pic>
        <p:nvPicPr>
          <p:cNvPr id="15" name="Picture 6" descr="Image result for snail">
            <a:extLst>
              <a:ext uri="{FF2B5EF4-FFF2-40B4-BE49-F238E27FC236}">
                <a16:creationId xmlns:a16="http://schemas.microsoft.com/office/drawing/2014/main" id="{AA251BFD-CAC8-5538-2392-371A04B79D9B}"/>
              </a:ext>
            </a:extLst>
          </p:cNvPr>
          <p:cNvPicPr>
            <a:picLocks noChangeAspect="1" noChangeArrowheads="1"/>
          </p:cNvPicPr>
          <p:nvPr>
            <p:custDataLst>
              <p:tags r:id="rId2"/>
            </p:custDataLst>
          </p:nvPr>
        </p:nvPicPr>
        <p:blipFill>
          <a:blip r:embed="rId9"/>
          <a:srcRect t="14187"/>
          <a:stretch>
            <a:fillRect/>
          </a:stretch>
        </p:blipFill>
        <p:spPr>
          <a:xfrm flipH="1">
            <a:off x="3667742" y="4925573"/>
            <a:ext cx="1761109" cy="121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5">
                                            <p:bg/>
                                          </p:spTgt>
                                        </p:tgtEl>
                                        <p:attrNameLst>
                                          <p:attrName>style.visibility</p:attrName>
                                        </p:attrNameLst>
                                      </p:cBhvr>
                                      <p:to>
                                        <p:strVal val="visible"/>
                                      </p:to>
                                    </p:set>
                                    <p:animEffect transition="in" filter="fade">
                                      <p:cBhvr>
                                        <p:cTn id="37" dur="500"/>
                                        <p:tgtEl>
                                          <p:spTgt spid="15">
                                            <p:bg/>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609600" y="1600203"/>
            <a:ext cx="11582400" cy="4525963"/>
          </a:xfrm>
        </p:spPr>
        <p:txBody>
          <a:bodyPr>
            <a:normAutofit fontScale="85000" lnSpcReduction="20000"/>
          </a:bodyPr>
          <a:lstStyle/>
          <a:p>
            <a:pPr>
              <a:lnSpc>
                <a:spcPct val="120000"/>
              </a:lnSpc>
              <a:spcBef>
                <a:spcPts val="600"/>
              </a:spcBef>
            </a:pPr>
            <a:r>
              <a:rPr lang="en-CA" dirty="0"/>
              <a:t>Connecting – once a week with you buddies</a:t>
            </a:r>
          </a:p>
          <a:p>
            <a:pPr>
              <a:lnSpc>
                <a:spcPct val="120000"/>
              </a:lnSpc>
              <a:spcBef>
                <a:spcPts val="600"/>
              </a:spcBef>
            </a:pPr>
            <a:r>
              <a:rPr lang="en-CA" dirty="0"/>
              <a:t>Gratitude Journaling – daily</a:t>
            </a:r>
          </a:p>
          <a:p>
            <a:pPr>
              <a:lnSpc>
                <a:spcPct val="120000"/>
              </a:lnSpc>
              <a:spcBef>
                <a:spcPts val="600"/>
              </a:spcBef>
            </a:pPr>
            <a:r>
              <a:rPr lang="en-CA" dirty="0"/>
              <a:t>Practice 5 mins body scan – daily</a:t>
            </a:r>
          </a:p>
          <a:p>
            <a:pPr lvl="1">
              <a:lnSpc>
                <a:spcPct val="120000"/>
              </a:lnSpc>
              <a:spcBef>
                <a:spcPts val="600"/>
              </a:spcBef>
            </a:pPr>
            <a:r>
              <a:rPr lang="en-CA" sz="2400" dirty="0">
                <a:hlinkClick r:id="rId3"/>
              </a:rPr>
              <a:t>https://archive.org/details/BodyScan6minsB</a:t>
            </a:r>
            <a:endParaRPr lang="en-CA" sz="2400" dirty="0"/>
          </a:p>
          <a:p>
            <a:pPr lvl="1">
              <a:lnSpc>
                <a:spcPct val="120000"/>
              </a:lnSpc>
              <a:spcBef>
                <a:spcPts val="600"/>
              </a:spcBef>
            </a:pPr>
            <a:r>
              <a:rPr lang="en-US" sz="2400" u="sng" dirty="0">
                <a:solidFill>
                  <a:srgbClr val="0278A4"/>
                </a:solidFill>
                <a:hlinkClick r:id="rId4"/>
              </a:rPr>
              <a:t>https://www.youtube.com/watch?v=TRnq8u-3JWU </a:t>
            </a:r>
            <a:endParaRPr lang="en-US" sz="2400" u="sng" dirty="0">
              <a:solidFill>
                <a:srgbClr val="0278A4"/>
              </a:solidFill>
            </a:endParaRPr>
          </a:p>
          <a:p>
            <a:pPr lvl="1">
              <a:lnSpc>
                <a:spcPct val="120000"/>
              </a:lnSpc>
              <a:spcBef>
                <a:spcPts val="600"/>
              </a:spcBef>
            </a:pPr>
            <a:r>
              <a:rPr lang="en-US" sz="2400" u="sng" dirty="0">
                <a:solidFill>
                  <a:srgbClr val="0278A4"/>
                </a:solidFill>
                <a:hlinkClick r:id="rId5"/>
              </a:rPr>
              <a:t>https://www.youtube.com/watch?v=6aysZYNGse0</a:t>
            </a:r>
            <a:endParaRPr lang="en-US" sz="2400" u="sng" dirty="0">
              <a:solidFill>
                <a:srgbClr val="0278A4"/>
              </a:solidFill>
            </a:endParaRPr>
          </a:p>
          <a:p>
            <a:pPr lvl="1">
              <a:lnSpc>
                <a:spcPct val="120000"/>
              </a:lnSpc>
              <a:spcBef>
                <a:spcPts val="600"/>
              </a:spcBef>
            </a:pPr>
            <a:r>
              <a:rPr lang="en-US" sz="2400" dirty="0">
                <a:solidFill>
                  <a:srgbClr val="333333"/>
                </a:solidFill>
              </a:rPr>
              <a:t>(aimed at kids, but still really good </a:t>
            </a:r>
            <a:br>
              <a:rPr lang="en-US" sz="2400" dirty="0">
                <a:solidFill>
                  <a:srgbClr val="333333"/>
                </a:solidFill>
              </a:rPr>
            </a:br>
            <a:r>
              <a:rPr lang="en-US" sz="2400" u="sng" dirty="0">
                <a:solidFill>
                  <a:srgbClr val="0278A4"/>
                </a:solidFill>
                <a:hlinkClick r:id="rId6"/>
              </a:rPr>
              <a:t>https://www.youtube.com/watch?v=xLoK5rOl8Qk</a:t>
            </a:r>
            <a:endParaRPr lang="en-CA" sz="2400" u="sng" dirty="0">
              <a:solidFill>
                <a:srgbClr val="0278A4"/>
              </a:solidFill>
            </a:endParaRPr>
          </a:p>
          <a:p>
            <a:pPr>
              <a:lnSpc>
                <a:spcPct val="120000"/>
              </a:lnSpc>
              <a:spcBef>
                <a:spcPts val="600"/>
              </a:spcBef>
            </a:pPr>
            <a:r>
              <a:rPr lang="en-CA" dirty="0"/>
              <a:t>Questions or comments during the week?</a:t>
            </a:r>
            <a:br>
              <a:rPr lang="en-CA" dirty="0"/>
            </a:br>
            <a:r>
              <a:rPr lang="en-CA" dirty="0"/>
              <a:t>please ask and share via the Cohort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745437">
            <a:off x="8344855" y="853416"/>
            <a:ext cx="1726560" cy="1780083"/>
          </a:xfrm>
          <a:prstGeom prst="rect">
            <a:avLst/>
          </a:prstGeom>
        </p:spPr>
      </p:pic>
      <p:grpSp>
        <p:nvGrpSpPr>
          <p:cNvPr id="4" name="Group 3">
            <a:extLst>
              <a:ext uri="{C183D7F6-B498-43B3-948B-1728B52AA6E4}">
                <adec:decorative xmlns:adec="http://schemas.microsoft.com/office/drawing/2017/decorative" val="1"/>
              </a:ext>
            </a:extLst>
          </p:cNvPr>
          <p:cNvGrpSpPr/>
          <p:nvPr/>
        </p:nvGrpSpPr>
        <p:grpSpPr>
          <a:xfrm>
            <a:off x="7760006" y="2955151"/>
            <a:ext cx="1127860" cy="1139695"/>
            <a:chOff x="6542261" y="506769"/>
            <a:chExt cx="523699" cy="570787"/>
          </a:xfrm>
        </p:grpSpPr>
        <p:pic>
          <p:nvPicPr>
            <p:cNvPr id="7" name="Picture 6"/>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a:extLs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0800" y="1869151"/>
            <a:ext cx="1223792" cy="1125889"/>
          </a:xfrm>
          <a:prstGeom prst="rect">
            <a:avLst/>
          </a:prstGeom>
        </p:spPr>
      </p:pic>
      <p:pic>
        <p:nvPicPr>
          <p:cNvPr id="2050" name="Picture 2" descr="MCL Cohort - Closed Group'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5482" y="4556605"/>
            <a:ext cx="1402384" cy="140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1976338" y="2078853"/>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8486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tx1"/>
                </a:solidFill>
              </a:rPr>
              <a:t>This </a:t>
            </a:r>
            <a:br>
              <a:rPr lang="en-CA" sz="1200" i="1" dirty="0">
                <a:solidFill>
                  <a:schemeClr val="tx1"/>
                </a:solidFill>
              </a:rPr>
            </a:br>
            <a:r>
              <a:rPr lang="en-CA" sz="1200" i="1" dirty="0">
                <a:solidFill>
                  <a:schemeClr val="tx1"/>
                </a:solidFill>
              </a:rPr>
              <a:t>parameter </a:t>
            </a:r>
            <a:br>
              <a:rPr lang="en-CA" sz="1200" i="1" dirty="0">
                <a:solidFill>
                  <a:schemeClr val="tx1"/>
                </a:solidFill>
              </a:rPr>
            </a:br>
            <a:r>
              <a:rPr lang="en-CA" sz="1200" i="1" dirty="0">
                <a:solidFill>
                  <a:schemeClr val="tx1"/>
                </a:solidFill>
              </a:rPr>
              <a:t>changes </a:t>
            </a:r>
            <a:br>
              <a:rPr lang="en-CA" sz="1200" i="1" dirty="0">
                <a:solidFill>
                  <a:schemeClr val="tx1"/>
                </a:solidFill>
              </a:rPr>
            </a:br>
            <a:r>
              <a:rPr lang="en-CA" sz="1200" i="1" dirty="0">
                <a:solidFill>
                  <a:schemeClr val="tx1"/>
                </a:solidFill>
              </a:rPr>
              <a:t>the "Translate to" for yourself only, enjoy </a:t>
            </a:r>
            <a:r>
              <a:rPr lang="en-CA" sz="1200" i="1" dirty="0">
                <a:solidFill>
                  <a:schemeClr val="tx1"/>
                </a:solidFill>
                <a:sym typeface="Wingdings" panose="05000000000000000000" pitchFamily="2" charset="2"/>
              </a:rPr>
              <a:t></a:t>
            </a:r>
            <a:endParaRPr lang="en-CA" sz="1200" i="1" dirty="0">
              <a:solidFill>
                <a:schemeClr val="tx1"/>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8688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tx1"/>
                </a:solidFill>
              </a:rPr>
              <a:t>This parameter changes the "Spoken Language" for everybody in this meeting, use </a:t>
            </a:r>
            <a:br>
              <a:rPr lang="en-CA" sz="1200" i="1" dirty="0">
                <a:solidFill>
                  <a:schemeClr val="tx1"/>
                </a:solidFill>
              </a:rPr>
            </a:br>
            <a:r>
              <a:rPr lang="en-CA" sz="1200" i="1" dirty="0">
                <a:solidFill>
                  <a:schemeClr val="tx1"/>
                </a:solidFill>
              </a:rPr>
              <a:t>with caution!</a:t>
            </a:r>
          </a:p>
        </p:txBody>
      </p:sp>
      <p:sp>
        <p:nvSpPr>
          <p:cNvPr id="2" name="Title 1"/>
          <p:cNvSpPr>
            <a:spLocks noGrp="1"/>
          </p:cNvSpPr>
          <p:nvPr>
            <p:ph type="title"/>
          </p:nvPr>
        </p:nvSpPr>
        <p:spPr/>
        <p:txBody>
          <a:bodyPr>
            <a:normAutofit/>
          </a:bodyPr>
          <a:lstStyle/>
          <a:p>
            <a:r>
              <a:rPr lang="en-CA" dirty="0" err="1"/>
              <a:t>MSTeams</a:t>
            </a:r>
            <a:r>
              <a:rPr lang="en-CA" dirty="0"/>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3125670" y="2078853"/>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tx1"/>
                  </a:solidFill>
                </a:rPr>
                <a:t>Speaker name: The close caption </a:t>
              </a:r>
              <a:br>
                <a:rPr lang="en-CA" sz="1200" i="1" dirty="0">
                  <a:solidFill>
                    <a:schemeClr val="tx1"/>
                  </a:solidFill>
                </a:rPr>
              </a:br>
              <a:r>
                <a:rPr lang="en-CA" sz="1200" i="1" dirty="0">
                  <a:solidFill>
                    <a:schemeClr val="tx1"/>
                  </a:solidFill>
                </a:rPr>
                <a:t>will shows at the bottom of </a:t>
              </a:r>
              <a:br>
                <a:rPr lang="en-CA" sz="1200" i="1" dirty="0">
                  <a:solidFill>
                    <a:schemeClr val="tx1"/>
                  </a:solidFill>
                </a:rPr>
              </a:br>
              <a:r>
                <a:rPr lang="en-CA" sz="1200" i="1" dirty="0">
                  <a:solidFill>
                    <a:schemeClr val="tx1"/>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7849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7905828" y="3281158"/>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1944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18" name="Oval 17">
            <a:extLst>
              <a:ext uri="{FF2B5EF4-FFF2-40B4-BE49-F238E27FC236}">
                <a16:creationId xmlns:a16="http://schemas.microsoft.com/office/drawing/2014/main" id="{E6BD0E8D-0005-CA69-5F4C-32DA02CF1B37}"/>
              </a:ext>
            </a:extLst>
          </p:cNvPr>
          <p:cNvSpPr/>
          <p:nvPr/>
        </p:nvSpPr>
        <p:spPr>
          <a:xfrm>
            <a:off x="2002867"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19" name="Oval 18">
            <a:extLst>
              <a:ext uri="{FF2B5EF4-FFF2-40B4-BE49-F238E27FC236}">
                <a16:creationId xmlns:a16="http://schemas.microsoft.com/office/drawing/2014/main" id="{85BA819D-2FE4-BB13-1F47-591DE47DCC87}"/>
              </a:ext>
            </a:extLst>
          </p:cNvPr>
          <p:cNvSpPr/>
          <p:nvPr/>
        </p:nvSpPr>
        <p:spPr>
          <a:xfrm>
            <a:off x="3337122"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1" name="Freeform: Shape 20">
            <a:extLst>
              <a:ext uri="{FF2B5EF4-FFF2-40B4-BE49-F238E27FC236}">
                <a16:creationId xmlns:a16="http://schemas.microsoft.com/office/drawing/2014/main" id="{4C70E4D0-99F6-9C8A-8387-AACFDD75FD27}"/>
              </a:ext>
            </a:extLst>
          </p:cNvPr>
          <p:cNvSpPr/>
          <p:nvPr/>
        </p:nvSpPr>
        <p:spPr>
          <a:xfrm>
            <a:off x="4886633" y="3622576"/>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2" name="Oval 21">
            <a:extLst>
              <a:ext uri="{FF2B5EF4-FFF2-40B4-BE49-F238E27FC236}">
                <a16:creationId xmlns:a16="http://schemas.microsoft.com/office/drawing/2014/main" id="{69BE8246-2F89-8251-4F22-EC5BF204AC87}"/>
              </a:ext>
            </a:extLst>
          </p:cNvPr>
          <p:cNvSpPr/>
          <p:nvPr/>
        </p:nvSpPr>
        <p:spPr>
          <a:xfrm>
            <a:off x="5459199" y="479669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3" name="Oval 22">
            <a:extLst>
              <a:ext uri="{FF2B5EF4-FFF2-40B4-BE49-F238E27FC236}">
                <a16:creationId xmlns:a16="http://schemas.microsoft.com/office/drawing/2014/main" id="{FA2991B2-CEE1-33EB-178B-724A75C1142C}"/>
              </a:ext>
            </a:extLst>
          </p:cNvPr>
          <p:cNvSpPr/>
          <p:nvPr/>
        </p:nvSpPr>
        <p:spPr>
          <a:xfrm>
            <a:off x="5552179"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4" name="Freeform: Shape 23">
            <a:extLst>
              <a:ext uri="{FF2B5EF4-FFF2-40B4-BE49-F238E27FC236}">
                <a16:creationId xmlns:a16="http://schemas.microsoft.com/office/drawing/2014/main" id="{F10FE7F2-65FE-631E-11CA-DD7B769460B9}"/>
              </a:ext>
            </a:extLst>
          </p:cNvPr>
          <p:cNvSpPr/>
          <p:nvPr/>
        </p:nvSpPr>
        <p:spPr>
          <a:xfrm>
            <a:off x="5070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6" name="Freeform: Shape 25">
            <a:extLst>
              <a:ext uri="{FF2B5EF4-FFF2-40B4-BE49-F238E27FC236}">
                <a16:creationId xmlns:a16="http://schemas.microsoft.com/office/drawing/2014/main" id="{0B352237-6F61-DA29-7A4E-AE07E7EB2AB9}"/>
              </a:ext>
            </a:extLst>
          </p:cNvPr>
          <p:cNvSpPr/>
          <p:nvPr/>
        </p:nvSpPr>
        <p:spPr>
          <a:xfrm>
            <a:off x="7541345" y="2677538"/>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7" name="Freeform: Shape 26">
            <a:extLst>
              <a:ext uri="{FF2B5EF4-FFF2-40B4-BE49-F238E27FC236}">
                <a16:creationId xmlns:a16="http://schemas.microsoft.com/office/drawing/2014/main" id="{5D35C7A6-D8A6-C70A-D14F-FB3D00FBAF5F}"/>
              </a:ext>
            </a:extLst>
          </p:cNvPr>
          <p:cNvSpPr/>
          <p:nvPr/>
        </p:nvSpPr>
        <p:spPr>
          <a:xfrm>
            <a:off x="7603000" y="3556086"/>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34" name="Oval 33">
            <a:extLst>
              <a:ext uri="{FF2B5EF4-FFF2-40B4-BE49-F238E27FC236}">
                <a16:creationId xmlns:a16="http://schemas.microsoft.com/office/drawing/2014/main" id="{77AABBED-0BBE-0FD8-25FD-1CD074DC2E51}"/>
              </a:ext>
            </a:extLst>
          </p:cNvPr>
          <p:cNvSpPr/>
          <p:nvPr/>
        </p:nvSpPr>
        <p:spPr>
          <a:xfrm>
            <a:off x="7318466" y="3293249"/>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9794" y="2466824"/>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272827" y="3293249"/>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2264252" y="1805577"/>
            <a:ext cx="340158" cy="461665"/>
          </a:xfrm>
          <a:prstGeom prst="rect">
            <a:avLst/>
          </a:prstGeom>
          <a:noFill/>
        </p:spPr>
        <p:txBody>
          <a:bodyPr wrap="none" rtlCol="0">
            <a:spAutoFit/>
          </a:bodyPr>
          <a:lstStyle/>
          <a:p>
            <a:r>
              <a:rPr lang="fr-CA" sz="2400" dirty="0">
                <a:effectLst>
                  <a:outerShdw blurRad="38100" dist="38100" dir="2700000" algn="tl">
                    <a:srgbClr val="000000">
                      <a:alpha val="43137"/>
                    </a:srgbClr>
                  </a:outerShdw>
                </a:effectLst>
                <a:latin typeface="+mj-lt"/>
              </a:rPr>
              <a:t>1</a:t>
            </a:r>
            <a:endParaRPr lang="en-US" sz="2400" dirty="0">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3443691" y="3015405"/>
            <a:ext cx="340158" cy="461665"/>
          </a:xfrm>
          <a:prstGeom prst="rect">
            <a:avLst/>
          </a:prstGeom>
          <a:noFill/>
        </p:spPr>
        <p:txBody>
          <a:bodyPr wrap="none" rtlCol="0">
            <a:spAutoFit/>
          </a:bodyPr>
          <a:lstStyle/>
          <a:p>
            <a:r>
              <a:rPr lang="fr-CA" sz="2400" dirty="0">
                <a:effectLst>
                  <a:outerShdw blurRad="38100" dist="38100" dir="2700000" algn="tl">
                    <a:srgbClr val="000000">
                      <a:alpha val="43137"/>
                    </a:srgbClr>
                  </a:outerShdw>
                </a:effectLst>
                <a:latin typeface="+mj-lt"/>
              </a:rPr>
              <a:t>2</a:t>
            </a:r>
            <a:endParaRPr lang="en-US" sz="2400" dirty="0">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5768935" y="4578736"/>
            <a:ext cx="340158" cy="461665"/>
          </a:xfrm>
          <a:prstGeom prst="rect">
            <a:avLst/>
          </a:prstGeom>
          <a:noFill/>
        </p:spPr>
        <p:txBody>
          <a:bodyPr wrap="none" rtlCol="0">
            <a:spAutoFit/>
          </a:bodyPr>
          <a:lstStyle/>
          <a:p>
            <a:r>
              <a:rPr lang="fr-CA" sz="2400" dirty="0">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7534855" y="3077709"/>
            <a:ext cx="340158" cy="461665"/>
          </a:xfrm>
          <a:prstGeom prst="rect">
            <a:avLst/>
          </a:prstGeom>
          <a:noFill/>
        </p:spPr>
        <p:txBody>
          <a:bodyPr wrap="none" rtlCol="0">
            <a:spAutoFit/>
          </a:bodyPr>
          <a:lstStyle/>
          <a:p>
            <a:r>
              <a:rPr lang="fr-CA" sz="2400" dirty="0">
                <a:effectLst>
                  <a:outerShdw blurRad="38100" dist="38100" dir="2700000" algn="tl">
                    <a:srgbClr val="000000">
                      <a:alpha val="43137"/>
                    </a:srgbClr>
                  </a:outerShdw>
                </a:effectLst>
                <a:latin typeface="+mj-lt"/>
              </a:rPr>
              <a:t>4</a:t>
            </a:r>
            <a:endParaRPr lang="en-US" sz="2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a:t>
            </a:r>
            <a:endParaRPr lang="en-US" sz="3200" dirty="0"/>
          </a:p>
        </p:txBody>
      </p:sp>
      <p:sp>
        <p:nvSpPr>
          <p:cNvPr id="3" name="Content Placeholder 2"/>
          <p:cNvSpPr>
            <a:spLocks noGrp="1"/>
          </p:cNvSpPr>
          <p:nvPr>
            <p:ph idx="1"/>
          </p:nvPr>
        </p:nvSpPr>
        <p:spPr>
          <a:xfrm>
            <a:off x="609600" y="1600200"/>
            <a:ext cx="10690303" cy="5069160"/>
          </a:xfrm>
        </p:spPr>
        <p:txBody>
          <a:bodyPr>
            <a:normAutofit fontScale="70000" lnSpcReduction="20000"/>
          </a:bodyPr>
          <a:lstStyle/>
          <a:p>
            <a:r>
              <a:rPr lang="en-CA" dirty="0"/>
              <a:t>Take note of your buddies; you can find them via </a:t>
            </a:r>
            <a:r>
              <a:rPr lang="en-US" dirty="0">
                <a:hlinkClick r:id="rId3" tooltip="DLCP 2025 Buddy System.xlsx"/>
              </a:rPr>
              <a:t>DLCP_2025_Buddy_System.xlsx</a:t>
            </a:r>
            <a:endParaRPr lang="en-US" dirty="0"/>
          </a:p>
          <a:p>
            <a:r>
              <a:rPr lang="en-CA" dirty="0"/>
              <a:t>One person from your Buddy System must match the meeting invitation (outside of this session).</a:t>
            </a:r>
          </a:p>
          <a:p>
            <a:pPr lvl="1"/>
            <a:r>
              <a:rPr lang="en-CA" dirty="0"/>
              <a:t>It may take a bit of effort to communicate the meetings via email.</a:t>
            </a:r>
          </a:p>
          <a:p>
            <a:pPr lvl="1"/>
            <a:r>
              <a:rPr lang="en-CA" dirty="0"/>
              <a:t>If time permits, you can use the reminder minutes of this session to </a:t>
            </a:r>
          </a:p>
          <a:p>
            <a:pPr lvl="2"/>
            <a:r>
              <a:rPr lang="en-CA" dirty="0"/>
              <a:t>meet with your buddies.</a:t>
            </a:r>
          </a:p>
          <a:p>
            <a:pPr lvl="2"/>
            <a:r>
              <a:rPr lang="en-CA" dirty="0"/>
              <a:t>Agree on a date and time.</a:t>
            </a:r>
          </a:p>
          <a:p>
            <a:endParaRPr lang="en-CA" dirty="0"/>
          </a:p>
          <a:p>
            <a:pPr marL="0" indent="0">
              <a:buNone/>
            </a:pPr>
            <a:r>
              <a:rPr lang="en-CA" dirty="0"/>
              <a:t>During your Buddy System meetings, on another day starting this week, you have the opportunity to share:</a:t>
            </a:r>
          </a:p>
          <a:p>
            <a:r>
              <a:rPr lang="en-CA" dirty="0"/>
              <a:t>How was your experience this week?</a:t>
            </a:r>
          </a:p>
          <a:p>
            <a:r>
              <a:rPr lang="en-CA" dirty="0"/>
              <a:t>What insight did you gain?</a:t>
            </a:r>
          </a:p>
          <a:p>
            <a:r>
              <a:rPr lang="en-CA" dirty="0"/>
              <a:t>What did you notice?</a:t>
            </a:r>
          </a:p>
          <a:p>
            <a:r>
              <a:rPr lang="en-CA" dirty="0"/>
              <a:t>What was difficult or surprisingly easy?</a:t>
            </a:r>
          </a:p>
        </p:txBody>
      </p:sp>
      <p:grpSp>
        <p:nvGrpSpPr>
          <p:cNvPr id="4" name="Group 3">
            <a:extLst>
              <a:ext uri="{FF2B5EF4-FFF2-40B4-BE49-F238E27FC236}">
                <a16:creationId xmlns:a16="http://schemas.microsoft.com/office/drawing/2014/main" id="{93F37BA6-3899-CEC9-6B9F-8A2821922A8A}"/>
              </a:ext>
              <a:ext uri="{C183D7F6-B498-43B3-948B-1728B52AA6E4}">
                <adec:decorative xmlns:adec="http://schemas.microsoft.com/office/drawing/2017/decorative" val="1"/>
              </a:ext>
            </a:extLst>
          </p:cNvPr>
          <p:cNvGrpSpPr/>
          <p:nvPr/>
        </p:nvGrpSpPr>
        <p:grpSpPr>
          <a:xfrm>
            <a:off x="8688288" y="6009"/>
            <a:ext cx="2250051" cy="1700808"/>
            <a:chOff x="6311059" y="95035"/>
            <a:chExt cx="1945063" cy="1370361"/>
          </a:xfrm>
        </p:grpSpPr>
        <p:pic>
          <p:nvPicPr>
            <p:cNvPr id="5" name="Picture 4">
              <a:extLst>
                <a:ext uri="{FF2B5EF4-FFF2-40B4-BE49-F238E27FC236}">
                  <a16:creationId xmlns:a16="http://schemas.microsoft.com/office/drawing/2014/main" id="{D014D714-95D0-C389-216F-D448627F295A}"/>
                </a:ext>
              </a:extLst>
            </p:cNvPr>
            <p:cNvPicPr>
              <a:picLocks noChangeAspect="1"/>
            </p:cNvPicPr>
            <p:nvPr/>
          </p:nvPicPr>
          <p:blipFill>
            <a:blip r:embed="rId4"/>
            <a:stretch>
              <a:fillRect/>
            </a:stretch>
          </p:blipFill>
          <p:spPr>
            <a:xfrm>
              <a:off x="6311059" y="349212"/>
              <a:ext cx="998542" cy="998542"/>
            </a:xfrm>
            <a:prstGeom prst="rect">
              <a:avLst/>
            </a:prstGeom>
          </p:spPr>
        </p:pic>
        <p:pic>
          <p:nvPicPr>
            <p:cNvPr id="6" name="Picture 5">
              <a:extLst>
                <a:ext uri="{FF2B5EF4-FFF2-40B4-BE49-F238E27FC236}">
                  <a16:creationId xmlns:a16="http://schemas.microsoft.com/office/drawing/2014/main" id="{3F5DAEDA-3AB4-1B01-C991-A34AB714DE42}"/>
                </a:ext>
              </a:extLst>
            </p:cNvPr>
            <p:cNvPicPr>
              <a:picLocks noChangeAspect="1"/>
            </p:cNvPicPr>
            <p:nvPr/>
          </p:nvPicPr>
          <p:blipFill>
            <a:blip r:embed="rId5"/>
            <a:srcRect/>
            <a:stretch>
              <a:fillRect/>
            </a:stretch>
          </p:blipFill>
          <p:spPr>
            <a:xfrm rot="2745437">
              <a:off x="6864519" y="73793"/>
              <a:ext cx="1370361" cy="1412845"/>
            </a:xfrm>
            <a:prstGeom prst="rect">
              <a:avLst/>
            </a:prstGeom>
          </p:spPr>
        </p:pic>
      </p:grpSp>
    </p:spTree>
    <p:extLst>
      <p:ext uri="{BB962C8B-B14F-4D97-AF65-F5344CB8AC3E}">
        <p14:creationId xmlns:p14="http://schemas.microsoft.com/office/powerpoint/2010/main" val="8802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421641" y="5157192"/>
            <a:ext cx="334886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descr="A person and dog walking in a line with trees and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A yellow sun with a sm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7" y="401960"/>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609600" y="1600200"/>
            <a:ext cx="9734872" cy="4983162"/>
          </a:xfrm>
        </p:spPr>
        <p:txBody>
          <a:bodyPr>
            <a:noAutofit/>
          </a:bodyPr>
          <a:lstStyle/>
          <a:p>
            <a:r>
              <a:rPr lang="en-CA" sz="2400" dirty="0"/>
              <a:t>We have many people registered for this program, thus it is considered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a:t>
            </a:r>
          </a:p>
          <a:p>
            <a:endParaRPr lang="en-CA" sz="2400" dirty="0"/>
          </a:p>
          <a:p>
            <a:endParaRPr lang="en-CA" sz="2400" dirty="0"/>
          </a:p>
        </p:txBody>
      </p:sp>
      <p:sp>
        <p:nvSpPr>
          <p:cNvPr id="6" name="Rectangle 5"/>
          <p:cNvSpPr/>
          <p:nvPr/>
        </p:nvSpPr>
        <p:spPr>
          <a:xfrm>
            <a:off x="1055441" y="3717035"/>
            <a:ext cx="8556826" cy="1685077"/>
          </a:xfrm>
          <a:prstGeom prst="rect">
            <a:avLst/>
          </a:prstGeom>
        </p:spPr>
        <p:txBody>
          <a:bodyPr wrap="square">
            <a:spAutoFit/>
          </a:bodyPr>
          <a:lstStyle/>
          <a:p>
            <a:pPr marL="285750" indent="-285750">
              <a:spcBef>
                <a:spcPts val="300"/>
              </a:spcBef>
              <a:buFont typeface="Wingdings" panose="05000000000000000000" pitchFamily="2" charset="2"/>
              <a:buChar char="ü"/>
            </a:pPr>
            <a:r>
              <a:rPr lang="en-CA" sz="2400" dirty="0"/>
              <a:t>To leverage the collective knowledge of the group</a:t>
            </a:r>
          </a:p>
          <a:p>
            <a:pPr marL="285750" indent="-285750">
              <a:spcBef>
                <a:spcPts val="300"/>
              </a:spcBef>
              <a:buFont typeface="Wingdings" panose="05000000000000000000" pitchFamily="2" charset="2"/>
              <a:buChar char="ü"/>
            </a:pPr>
            <a:r>
              <a:rPr lang="en-CA" sz="2400" dirty="0">
                <a:solidFill>
                  <a:prstClr val="black"/>
                </a:solidFill>
              </a:rPr>
              <a:t>To access the recording and slides of all sessions</a:t>
            </a:r>
            <a:endParaRPr lang="en-CA" sz="2400" dirty="0"/>
          </a:p>
          <a:p>
            <a:pPr marL="285750" indent="-285750">
              <a:spcBef>
                <a:spcPts val="300"/>
              </a:spcBef>
              <a:buFont typeface="Wingdings" panose="05000000000000000000" pitchFamily="2" charset="2"/>
              <a:buChar char="ü"/>
            </a:pPr>
            <a:r>
              <a:rPr lang="en-CA" sz="2400" dirty="0"/>
              <a:t>To ask questions</a:t>
            </a:r>
          </a:p>
          <a:p>
            <a:pPr marL="285750" indent="-285750">
              <a:spcBef>
                <a:spcPts val="300"/>
              </a:spcBef>
              <a:buFont typeface="Wingdings" panose="05000000000000000000" pitchFamily="2" charset="2"/>
              <a:buChar char="ü"/>
            </a:pPr>
            <a:r>
              <a:rPr lang="en-CA" sz="2400" dirty="0"/>
              <a:t>To share experiences</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5087891" y="223047"/>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3675629" y="4845062"/>
            <a:ext cx="5016117"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defTabSz="457200">
              <a:spcBef>
                <a:spcPts val="0"/>
              </a:spcBef>
              <a:defRPr/>
            </a:pPr>
            <a:r>
              <a:rPr lang="en-CA" sz="7200" dirty="0">
                <a:latin typeface="Freestyle Script" panose="030804020302050B0404" pitchFamily="66" charset="0"/>
                <a:ea typeface="+mn-ea"/>
                <a:cs typeface="+mn-cs"/>
              </a:rPr>
              <a:t>We all are STARS</a:t>
            </a:r>
          </a:p>
        </p:txBody>
      </p:sp>
      <p:sp>
        <p:nvSpPr>
          <p:cNvPr id="3" name="Étoile : 5 branches 2">
            <a:extLst>
              <a:ext uri="{FF2B5EF4-FFF2-40B4-BE49-F238E27FC236}">
                <a16:creationId xmlns:a16="http://schemas.microsoft.com/office/drawing/2014/main" id="{9D4A7DA8-F2EC-42FB-82E1-B1AE2915DABF}"/>
              </a:ext>
              <a:ext uri="{C183D7F6-B498-43B3-948B-1728B52AA6E4}">
                <adec:decorative xmlns:adec="http://schemas.microsoft.com/office/drawing/2017/decorative" val="1"/>
              </a:ext>
            </a:extLst>
          </p:cNvPr>
          <p:cNvSpPr/>
          <p:nvPr/>
        </p:nvSpPr>
        <p:spPr>
          <a:xfrm>
            <a:off x="9409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 uri="{C183D7F6-B498-43B3-948B-1728B52AA6E4}">
                <adec:decorative xmlns:adec="http://schemas.microsoft.com/office/drawing/2017/decorative" val="1"/>
              </a:ext>
            </a:extLst>
          </p:cNvPr>
          <p:cNvSpPr/>
          <p:nvPr/>
        </p:nvSpPr>
        <p:spPr>
          <a:xfrm>
            <a:off x="6745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 uri="{C183D7F6-B498-43B3-948B-1728B52AA6E4}">
                <adec:decorative xmlns:adec="http://schemas.microsoft.com/office/drawing/2017/decorative" val="1"/>
              </a:ext>
            </a:extLst>
          </p:cNvPr>
          <p:cNvSpPr/>
          <p:nvPr/>
        </p:nvSpPr>
        <p:spPr>
          <a:xfrm>
            <a:off x="9470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 uri="{C183D7F6-B498-43B3-948B-1728B52AA6E4}">
                <adec:decorative xmlns:adec="http://schemas.microsoft.com/office/drawing/2017/decorative" val="1"/>
              </a:ext>
            </a:extLst>
          </p:cNvPr>
          <p:cNvSpPr/>
          <p:nvPr/>
        </p:nvSpPr>
        <p:spPr>
          <a:xfrm>
            <a:off x="6883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 uri="{C183D7F6-B498-43B3-948B-1728B52AA6E4}">
                <adec:decorative xmlns:adec="http://schemas.microsoft.com/office/drawing/2017/decorative" val="1"/>
              </a:ext>
            </a:extLst>
          </p:cNvPr>
          <p:cNvSpPr/>
          <p:nvPr/>
        </p:nvSpPr>
        <p:spPr>
          <a:xfrm>
            <a:off x="7719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 uri="{C183D7F6-B498-43B3-948B-1728B52AA6E4}">
                <adec:decorative xmlns:adec="http://schemas.microsoft.com/office/drawing/2017/decorative" val="1"/>
              </a:ext>
            </a:extLst>
          </p:cNvPr>
          <p:cNvSpPr/>
          <p:nvPr/>
        </p:nvSpPr>
        <p:spPr>
          <a:xfrm>
            <a:off x="8555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 uri="{C183D7F6-B498-43B3-948B-1728B52AA6E4}">
                <adec:decorative xmlns:adec="http://schemas.microsoft.com/office/drawing/2017/decorative" val="1"/>
              </a:ext>
            </a:extLst>
          </p:cNvPr>
          <p:cNvSpPr/>
          <p:nvPr/>
        </p:nvSpPr>
        <p:spPr>
          <a:xfrm>
            <a:off x="8610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 uri="{C183D7F6-B498-43B3-948B-1728B52AA6E4}">
                <adec:decorative xmlns:adec="http://schemas.microsoft.com/office/drawing/2017/decorative" val="1"/>
              </a:ext>
            </a:extLst>
          </p:cNvPr>
          <p:cNvSpPr/>
          <p:nvPr/>
        </p:nvSpPr>
        <p:spPr>
          <a:xfrm>
            <a:off x="7471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p:txBody>
          <a:bodyPr>
            <a:noAutofit/>
          </a:bodyPr>
          <a:lstStyle/>
          <a:p>
            <a:r>
              <a:rPr lang="en-CA" sz="4000" dirty="0"/>
              <a:t>Mindful Breathing Exercise – Centering</a:t>
            </a:r>
            <a:endParaRPr lang="en-US" sz="4000" dirty="0"/>
          </a:p>
        </p:txBody>
      </p:sp>
      <p:sp>
        <p:nvSpPr>
          <p:cNvPr id="3" name="Content Placeholder 2"/>
          <p:cNvSpPr>
            <a:spLocks noGrp="1"/>
          </p:cNvSpPr>
          <p:nvPr>
            <p:ph idx="1"/>
          </p:nvPr>
        </p:nvSpPr>
        <p:spPr/>
        <p:txBody>
          <a:bodyPr>
            <a:normAutofit/>
          </a:bodyPr>
          <a:lstStyle/>
          <a:p>
            <a:r>
              <a:rPr lang="en-CA" dirty="0"/>
              <a:t>Time required: 2 minutes</a:t>
            </a:r>
          </a:p>
          <a:p>
            <a:r>
              <a:rPr lang="en-CA" dirty="0"/>
              <a:t>Sit comfortably, with a straight back</a:t>
            </a:r>
          </a:p>
          <a:p>
            <a:r>
              <a:rPr lang="en-CA" dirty="0"/>
              <a:t>Close your eyes or find a soft gaze</a:t>
            </a:r>
          </a:p>
          <a:p>
            <a:r>
              <a:rPr lang="en-CA" dirty="0"/>
              <a:t>Focus on your breath</a:t>
            </a:r>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7032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30" name="Group 29" descr="buddy system icon"/>
          <p:cNvGrpSpPr/>
          <p:nvPr/>
        </p:nvGrpSpPr>
        <p:grpSpPr>
          <a:xfrm>
            <a:off x="6653212" y="4676478"/>
            <a:ext cx="2146326" cy="1027724"/>
            <a:chOff x="6992497" y="5556136"/>
            <a:chExt cx="1652270" cy="94738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752643" y="5611396"/>
              <a:ext cx="947384" cy="836864"/>
            </a:xfrm>
            <a:prstGeom prst="rect">
              <a:avLst/>
            </a:prstGeom>
          </p:spPr>
        </p:pic>
        <p:sp>
          <p:nvSpPr>
            <p:cNvPr id="32" name="TextBox 31"/>
            <p:cNvSpPr txBox="1"/>
            <p:nvPr/>
          </p:nvSpPr>
          <p:spPr>
            <a:xfrm>
              <a:off x="6992497"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descr="sub-groups icon"/>
          <p:cNvGrpSpPr/>
          <p:nvPr/>
        </p:nvGrpSpPr>
        <p:grpSpPr>
          <a:xfrm>
            <a:off x="6545205" y="1559880"/>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4"/>
              <a:stretch>
                <a:fillRect/>
              </a:stretch>
            </p:blipFill>
            <p:spPr>
              <a:xfrm>
                <a:off x="3242902" y="5455300"/>
                <a:ext cx="1142999" cy="1019175"/>
              </a:xfrm>
              <a:prstGeom prst="rect">
                <a:avLst/>
              </a:prstGeom>
            </p:spPr>
          </p:pic>
          <p:pic>
            <p:nvPicPr>
              <p:cNvPr id="39" name="Picture 38"/>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6">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descr="debriefing icon">
            <a:extLst>
              <a:ext uri="{FF2B5EF4-FFF2-40B4-BE49-F238E27FC236}">
                <a16:creationId xmlns:a16="http://schemas.microsoft.com/office/drawing/2014/main" id="{3C110B60-5077-C3A8-8B6B-FECBC5935808}"/>
              </a:ext>
            </a:extLst>
          </p:cNvPr>
          <p:cNvGrpSpPr/>
          <p:nvPr/>
        </p:nvGrpSpPr>
        <p:grpSpPr>
          <a:xfrm>
            <a:off x="6456396" y="3147679"/>
            <a:ext cx="2319613" cy="1017036"/>
            <a:chOff x="4766600" y="2633091"/>
            <a:chExt cx="2319613"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933778" y="2633091"/>
              <a:ext cx="1152435" cy="1017036"/>
              <a:chOff x="1773475" y="5343137"/>
              <a:chExt cx="890502"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0328"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descr="videoclip icon">
            <a:extLst>
              <a:ext uri="{FF2B5EF4-FFF2-40B4-BE49-F238E27FC236}">
                <a16:creationId xmlns:a16="http://schemas.microsoft.com/office/drawing/2014/main" id="{9EB9DAD4-DA00-41CE-B69D-1DA042350F4D}"/>
              </a:ext>
            </a:extLst>
          </p:cNvPr>
          <p:cNvGrpSpPr/>
          <p:nvPr/>
        </p:nvGrpSpPr>
        <p:grpSpPr>
          <a:xfrm>
            <a:off x="3356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grpSp>
        <p:nvGrpSpPr>
          <p:cNvPr id="15" name="Group 14">
            <a:extLst>
              <a:ext uri="{FF2B5EF4-FFF2-40B4-BE49-F238E27FC236}">
                <a16:creationId xmlns:a16="http://schemas.microsoft.com/office/drawing/2014/main" id="{4F40DE2E-9B23-27AC-9495-0E52068ED9DD}"/>
              </a:ext>
            </a:extLst>
          </p:cNvPr>
          <p:cNvGrpSpPr/>
          <p:nvPr/>
        </p:nvGrpSpPr>
        <p:grpSpPr>
          <a:xfrm>
            <a:off x="3356941" y="1717088"/>
            <a:ext cx="1855570" cy="733527"/>
            <a:chOff x="3356941" y="1717088"/>
            <a:chExt cx="1855570" cy="733527"/>
          </a:xfrm>
        </p:grpSpPr>
        <p:sp>
          <p:nvSpPr>
            <p:cNvPr id="25" name="Rectangle 24"/>
            <p:cNvSpPr/>
            <p:nvPr/>
          </p:nvSpPr>
          <p:spPr>
            <a:xfrm>
              <a:off x="3356941" y="1760687"/>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pic>
          <p:nvPicPr>
            <p:cNvPr id="6" name="Picture 5">
              <a:extLst>
                <a:ext uri="{FF2B5EF4-FFF2-40B4-BE49-F238E27FC236}">
                  <a16:creationId xmlns:a16="http://schemas.microsoft.com/office/drawing/2014/main" id="{CAB32345-29C0-DB1C-88E2-FD37D1516E31}"/>
                </a:ext>
              </a:extLst>
            </p:cNvPr>
            <p:cNvPicPr>
              <a:picLocks noChangeAspect="1"/>
            </p:cNvPicPr>
            <p:nvPr/>
          </p:nvPicPr>
          <p:blipFill>
            <a:blip r:embed="rId9"/>
            <a:stretch>
              <a:fillRect/>
            </a:stretch>
          </p:blipFill>
          <p:spPr>
            <a:xfrm>
              <a:off x="4593300" y="1717088"/>
              <a:ext cx="619211" cy="733527"/>
            </a:xfrm>
            <a:prstGeom prst="rect">
              <a:avLst/>
            </a:prstGeom>
          </p:spPr>
        </p:pic>
      </p:grpSp>
      <p:grpSp>
        <p:nvGrpSpPr>
          <p:cNvPr id="11" name="Group 10">
            <a:extLst>
              <a:ext uri="{FF2B5EF4-FFF2-40B4-BE49-F238E27FC236}">
                <a16:creationId xmlns:a16="http://schemas.microsoft.com/office/drawing/2014/main" id="{961D7E37-B1E4-383B-4BF8-BF8F16CACBE4}"/>
              </a:ext>
            </a:extLst>
          </p:cNvPr>
          <p:cNvGrpSpPr/>
          <p:nvPr/>
        </p:nvGrpSpPr>
        <p:grpSpPr>
          <a:xfrm>
            <a:off x="3509338" y="4931258"/>
            <a:ext cx="1779636" cy="910869"/>
            <a:chOff x="3509338" y="4931258"/>
            <a:chExt cx="1779636" cy="910869"/>
          </a:xfrm>
        </p:grpSpPr>
        <p:grpSp>
          <p:nvGrpSpPr>
            <p:cNvPr id="7" name="Group 6">
              <a:extLst>
                <a:ext uri="{FF2B5EF4-FFF2-40B4-BE49-F238E27FC236}">
                  <a16:creationId xmlns:a16="http://schemas.microsoft.com/office/drawing/2014/main" id="{73CE4903-C49C-966D-E78C-731C0FB61886}"/>
                </a:ext>
                <a:ext uri="{C183D7F6-B498-43B3-948B-1728B52AA6E4}">
                  <adec:decorative xmlns:adec="http://schemas.microsoft.com/office/drawing/2017/decorative" val="1"/>
                </a:ext>
              </a:extLst>
            </p:cNvPr>
            <p:cNvGrpSpPr/>
            <p:nvPr/>
          </p:nvGrpSpPr>
          <p:grpSpPr>
            <a:xfrm>
              <a:off x="4522931" y="4931258"/>
              <a:ext cx="766043" cy="910869"/>
              <a:chOff x="6542261" y="506769"/>
              <a:chExt cx="523699" cy="570787"/>
            </a:xfrm>
          </p:grpSpPr>
          <p:pic>
            <p:nvPicPr>
              <p:cNvPr id="8" name="Picture 7">
                <a:extLst>
                  <a:ext uri="{FF2B5EF4-FFF2-40B4-BE49-F238E27FC236}">
                    <a16:creationId xmlns:a16="http://schemas.microsoft.com/office/drawing/2014/main" id="{1FCA80B2-D968-5240-E38C-B700B482BBF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958BEA5D-3B41-C739-7BE3-769F06244CC7}"/>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sp>
          <p:nvSpPr>
            <p:cNvPr id="10" name="TextBox 7">
              <a:extLst>
                <a:ext uri="{FF2B5EF4-FFF2-40B4-BE49-F238E27FC236}">
                  <a16:creationId xmlns:a16="http://schemas.microsoft.com/office/drawing/2014/main" id="{12C4170C-F355-EA59-01C7-F283EBEE419A}"/>
                </a:ext>
              </a:extLst>
            </p:cNvPr>
            <p:cNvSpPr txBox="1"/>
            <p:nvPr/>
          </p:nvSpPr>
          <p:spPr>
            <a:xfrm>
              <a:off x="3509338" y="5202027"/>
              <a:ext cx="671081" cy="369332"/>
            </a:xfrm>
            <a:prstGeom prst="rect">
              <a:avLst/>
            </a:prstGeom>
            <a:noFill/>
          </p:spPr>
          <p:txBody>
            <a:bodyPr wrap="none" rtlCol="0">
              <a:spAutoFit/>
            </a:bodyPr>
            <a:lstStyle/>
            <a:p>
              <a:r>
                <a:rPr lang="en-CA" dirty="0"/>
                <a:t>Tasks</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ercle : creux 12">
            <a:extLst>
              <a:ext uri="{FF2B5EF4-FFF2-40B4-BE49-F238E27FC236}">
                <a16:creationId xmlns:a16="http://schemas.microsoft.com/office/drawing/2014/main" id="{203BC9FE-A9B4-EB40-4A76-A4281FA5860C}"/>
              </a:ext>
            </a:extLst>
          </p:cNvPr>
          <p:cNvSpPr/>
          <p:nvPr>
            <p:custDataLst>
              <p:tags r:id="rId1"/>
            </p:custDataLst>
          </p:nvPr>
        </p:nvSpPr>
        <p:spPr>
          <a:xfrm>
            <a:off x="2941659" y="276767"/>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grpSp>
        <p:nvGrpSpPr>
          <p:cNvPr id="42" name="Group 34" descr="sub-group">
            <a:extLst>
              <a:ext uri="{FF2B5EF4-FFF2-40B4-BE49-F238E27FC236}">
                <a16:creationId xmlns:a16="http://schemas.microsoft.com/office/drawing/2014/main" id="{63DEA500-7247-4B98-94DD-12758337C96E}"/>
              </a:ext>
              <a:ext uri="{C183D7F6-B498-43B3-948B-1728B52AA6E4}">
                <adec:decorative xmlns:adec="http://schemas.microsoft.com/office/drawing/2017/decorative" val="0"/>
              </a:ext>
            </a:extLst>
          </p:cNvPr>
          <p:cNvGrpSpPr/>
          <p:nvPr/>
        </p:nvGrpSpPr>
        <p:grpSpPr>
          <a:xfrm>
            <a:off x="4963455"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descr="A person representing the target audience">
            <a:extLst>
              <a:ext uri="{FF2B5EF4-FFF2-40B4-BE49-F238E27FC236}">
                <a16:creationId xmlns:a16="http://schemas.microsoft.com/office/drawing/2014/main" id="{7FAB55A4-14D9-487E-8537-C6D4AFB5EA05}"/>
              </a:ext>
            </a:extLst>
          </p:cNvPr>
          <p:cNvPicPr>
            <a:picLocks noChangeAspect="1"/>
          </p:cNvPicPr>
          <p:nvPr/>
        </p:nvPicPr>
        <p:blipFill>
          <a:blip r:embed="rId7">
            <a:duotone>
              <a:schemeClr val="accent3">
                <a:shade val="45000"/>
                <a:satMod val="135000"/>
              </a:schemeClr>
              <a:prstClr val="white"/>
            </a:duotone>
          </a:blip>
          <a:stretch>
            <a:fillRect/>
          </a:stretch>
        </p:blipFill>
        <p:spPr>
          <a:xfrm>
            <a:off x="5667365" y="1974406"/>
            <a:ext cx="1398764" cy="2909193"/>
          </a:xfrm>
          <a:prstGeom prst="rect">
            <a:avLst/>
          </a:prstGeom>
        </p:spPr>
      </p:pic>
      <p:grpSp>
        <p:nvGrpSpPr>
          <p:cNvPr id="1031" name="Groupe 1030" descr="Chohort, community of practice and community of interest -gccollab">
            <a:extLst>
              <a:ext uri="{FF2B5EF4-FFF2-40B4-BE49-F238E27FC236}">
                <a16:creationId xmlns:a16="http://schemas.microsoft.com/office/drawing/2014/main" id="{055CD5B4-71E9-41D7-8C1E-4B33E194CBDF}"/>
              </a:ext>
            </a:extLst>
          </p:cNvPr>
          <p:cNvGrpSpPr/>
          <p:nvPr/>
        </p:nvGrpSpPr>
        <p:grpSpPr>
          <a:xfrm>
            <a:off x="7258103" y="276767"/>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descr="buddy system">
            <a:extLst>
              <a:ext uri="{FF2B5EF4-FFF2-40B4-BE49-F238E27FC236}">
                <a16:creationId xmlns:a16="http://schemas.microsoft.com/office/drawing/2014/main" id="{13F79AC6-E6DD-4694-B0E1-D9BB47E91D69}"/>
              </a:ext>
            </a:extLst>
          </p:cNvPr>
          <p:cNvGrpSpPr/>
          <p:nvPr/>
        </p:nvGrpSpPr>
        <p:grpSpPr>
          <a:xfrm>
            <a:off x="8516528" y="1916998"/>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descr="homework">
            <a:extLst>
              <a:ext uri="{FF2B5EF4-FFF2-40B4-BE49-F238E27FC236}">
                <a16:creationId xmlns:a16="http://schemas.microsoft.com/office/drawing/2014/main" id="{6F1E9994-A6B9-4D3A-A3AB-AC7AEA6D992E}"/>
              </a:ext>
            </a:extLst>
          </p:cNvPr>
          <p:cNvGrpSpPr/>
          <p:nvPr/>
        </p:nvGrpSpPr>
        <p:grpSpPr>
          <a:xfrm>
            <a:off x="6462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descr="centering exercises">
            <a:extLst>
              <a:ext uri="{FF2B5EF4-FFF2-40B4-BE49-F238E27FC236}">
                <a16:creationId xmlns:a16="http://schemas.microsoft.com/office/drawing/2014/main" id="{386F947F-36DC-498E-9579-AAD18216021E}"/>
              </a:ext>
            </a:extLst>
          </p:cNvPr>
          <p:cNvGrpSpPr/>
          <p:nvPr/>
        </p:nvGrpSpPr>
        <p:grpSpPr>
          <a:xfrm>
            <a:off x="3521296"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descr="debriefs">
            <a:extLst>
              <a:ext uri="{FF2B5EF4-FFF2-40B4-BE49-F238E27FC236}">
                <a16:creationId xmlns:a16="http://schemas.microsoft.com/office/drawing/2014/main" id="{0E666FB5-535C-4458-A253-C24A6179880F}"/>
              </a:ext>
              <a:ext uri="{C183D7F6-B498-43B3-948B-1728B52AA6E4}">
                <adec:decorative xmlns:adec="http://schemas.microsoft.com/office/drawing/2017/decorative" val="0"/>
              </a:ext>
            </a:extLst>
          </p:cNvPr>
          <p:cNvGrpSpPr/>
          <p:nvPr/>
        </p:nvGrpSpPr>
        <p:grpSpPr>
          <a:xfrm>
            <a:off x="2367447" y="3316848"/>
            <a:ext cx="1401885" cy="1733601"/>
            <a:chOff x="622358" y="2686557"/>
            <a:chExt cx="1691899" cy="2202203"/>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933922" y="4458693"/>
              <a:ext cx="1062882" cy="430067"/>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descr="journaling">
            <a:extLst>
              <a:ext uri="{FF2B5EF4-FFF2-40B4-BE49-F238E27FC236}">
                <a16:creationId xmlns:a16="http://schemas.microsoft.com/office/drawing/2014/main" id="{D929303E-45DD-45D8-8884-30931F3076FC}"/>
              </a:ext>
            </a:extLst>
          </p:cNvPr>
          <p:cNvGrpSpPr/>
          <p:nvPr/>
        </p:nvGrpSpPr>
        <p:grpSpPr>
          <a:xfrm>
            <a:off x="2917609" y="980731"/>
            <a:ext cx="1552773" cy="1411373"/>
            <a:chOff x="1393606" y="794708"/>
            <a:chExt cx="1592078" cy="1602882"/>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4">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892537" y="2013098"/>
              <a:ext cx="1067013" cy="384492"/>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4" name="Group 3">
            <a:extLst>
              <a:ext uri="{FF2B5EF4-FFF2-40B4-BE49-F238E27FC236}">
                <a16:creationId xmlns:a16="http://schemas.microsoft.com/office/drawing/2014/main" id="{2BB0BDC3-41E3-147E-1E01-B5013125396E}"/>
              </a:ext>
            </a:extLst>
          </p:cNvPr>
          <p:cNvGrpSpPr/>
          <p:nvPr/>
        </p:nvGrpSpPr>
        <p:grpSpPr>
          <a:xfrm>
            <a:off x="7906019" y="4644184"/>
            <a:ext cx="2116286" cy="1018470"/>
            <a:chOff x="6386628" y="4475899"/>
            <a:chExt cx="2116286" cy="1018470"/>
          </a:xfrm>
        </p:grpSpPr>
        <p:pic>
          <p:nvPicPr>
            <p:cNvPr id="12" name="Picture 11" descr="Image result for msteams logo">
              <a:extLst>
                <a:ext uri="{FF2B5EF4-FFF2-40B4-BE49-F238E27FC236}">
                  <a16:creationId xmlns:a16="http://schemas.microsoft.com/office/drawing/2014/main" id="{7F638ACF-2589-CAB1-90AD-D7753540F608}"/>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766306C-9CB7-4DD6-E7CF-F081C76F29FA}"/>
                </a:ext>
              </a:extLst>
            </p:cNvPr>
            <p:cNvSpPr txBox="1"/>
            <p:nvPr/>
          </p:nvSpPr>
          <p:spPr>
            <a:xfrm>
              <a:off x="6386628" y="5125037"/>
              <a:ext cx="2116286" cy="369332"/>
            </a:xfrm>
            <a:prstGeom prst="rect">
              <a:avLst/>
            </a:prstGeom>
            <a:noFill/>
          </p:spPr>
          <p:txBody>
            <a:bodyPr wrap="square">
              <a:spAutoFit/>
            </a:bodyPr>
            <a:lstStyle/>
            <a:p>
              <a:pPr algn="ctr"/>
              <a:r>
                <a:rPr lang="en-CA" sz="1800" u="none"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825575" y="4134443"/>
            <a:ext cx="2304292" cy="2477546"/>
          </a:xfrm>
          <a:prstGeom prst="rect">
            <a:avLst/>
          </a:prstGeom>
        </p:spPr>
      </p:pic>
      <p:sp>
        <p:nvSpPr>
          <p:cNvPr id="2" name="Title 1"/>
          <p:cNvSpPr>
            <a:spLocks noGrp="1"/>
          </p:cNvSpPr>
          <p:nvPr>
            <p:ph type="title"/>
          </p:nvPr>
        </p:nvSpPr>
        <p:spPr/>
        <p:txBody>
          <a:bodyPr>
            <a:normAutofit/>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1981200" y="1484784"/>
            <a:ext cx="8229600" cy="5098578"/>
          </a:xfrm>
        </p:spPr>
        <p:txBody>
          <a:bodyPr>
            <a:normAutofit fontScale="85000" lnSpcReduction="1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err="1">
                <a:solidFill>
                  <a:schemeClr val="bg1">
                    <a:lumMod val="50000"/>
                  </a:schemeClr>
                </a:solidFill>
              </a:rPr>
              <a:t>Overview</a:t>
            </a:r>
            <a:r>
              <a:rPr lang="fr-CA" dirty="0">
                <a:solidFill>
                  <a:schemeClr val="bg1">
                    <a:lumMod val="50000"/>
                  </a:schemeClr>
                </a:solidFill>
              </a:rPr>
              <a:t> of </a:t>
            </a:r>
            <a:r>
              <a:rPr lang="fr-CA" dirty="0" err="1">
                <a:solidFill>
                  <a:schemeClr val="bg1">
                    <a:lumMod val="50000"/>
                  </a:schemeClr>
                </a:solidFill>
              </a:rPr>
              <a:t>resources</a:t>
            </a:r>
            <a:r>
              <a:rPr lang="fr-CA" dirty="0">
                <a:solidFill>
                  <a:schemeClr val="bg1">
                    <a:lumMod val="50000"/>
                  </a:schemeClr>
                </a:solidFill>
              </a:rPr>
              <a:t>/</a:t>
            </a:r>
            <a:r>
              <a:rPr lang="fr-CA" dirty="0" err="1">
                <a:solidFill>
                  <a:schemeClr val="bg1">
                    <a:lumMod val="50000"/>
                  </a:schemeClr>
                </a:solidFill>
              </a:rPr>
              <a:t>toolbox</a:t>
            </a:r>
            <a:endParaRPr lang="en-US" dirty="0">
              <a:solidFill>
                <a:schemeClr val="bg1">
                  <a:lumMod val="50000"/>
                </a:schemeClr>
              </a:solidFill>
            </a:endParaRPr>
          </a:p>
          <a:p>
            <a:r>
              <a:rPr lang="en-US" dirty="0"/>
              <a:t>Etiquette / Main goal of the Program / Target Audience</a:t>
            </a:r>
          </a:p>
          <a:p>
            <a:r>
              <a:rPr lang="en-US" dirty="0"/>
              <a:t>Snail Model</a:t>
            </a:r>
          </a:p>
          <a:p>
            <a:r>
              <a:rPr lang="en-US" dirty="0"/>
              <a:t>The importance of “Connecting” &amp; Buddy System</a:t>
            </a:r>
          </a:p>
          <a:p>
            <a:r>
              <a:rPr lang="en-US" dirty="0"/>
              <a:t>Gratitude Journaling</a:t>
            </a:r>
          </a:p>
          <a:p>
            <a:r>
              <a:rPr lang="en-US" dirty="0"/>
              <a:t>Practice: 5 min body scan</a:t>
            </a:r>
          </a:p>
          <a:p>
            <a:r>
              <a:rPr lang="en-US" dirty="0"/>
              <a:t>Debriefs</a:t>
            </a:r>
          </a:p>
          <a:p>
            <a:r>
              <a:rPr lang="en-US" dirty="0"/>
              <a:t>Your takeaway assignment for week 1.</a:t>
            </a:r>
          </a:p>
          <a:p>
            <a:r>
              <a:rPr lang="en-US" dirty="0"/>
              <a:t>Meeting Your Buddy System</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6" y="1988840"/>
            <a:ext cx="3947806" cy="3600400"/>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911423" y="1600200"/>
            <a:ext cx="10206751" cy="4853136"/>
          </a:xfrm>
        </p:spPr>
        <p:txBody>
          <a:bodyPr>
            <a:normAutofit/>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609600" y="1600200"/>
            <a:ext cx="9734872" cy="4637112"/>
          </a:xfrm>
        </p:spPr>
        <p:txBody>
          <a:bodyPr>
            <a:normAutofit/>
          </a:bodyPr>
          <a:lstStyle/>
          <a:p>
            <a:pPr marL="0" indent="0">
              <a:buNone/>
            </a:pPr>
            <a:r>
              <a:rPr lang="en-US" dirty="0"/>
              <a:t>For sharing via the Cohort page:</a:t>
            </a:r>
          </a:p>
          <a:p>
            <a:r>
              <a:rPr lang="en-US" dirty="0"/>
              <a:t>The recording is helpful for those who miss a session or would like to revisit the material</a:t>
            </a:r>
          </a:p>
          <a:p>
            <a:r>
              <a:rPr lang="en-US" dirty="0"/>
              <a:t>Be assured, if there is ever something sensitive recorded, at the request of those involved, the recording will be edited before posting</a:t>
            </a:r>
          </a:p>
          <a:p>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5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5454</TotalTime>
  <Words>4908</Words>
  <Application>Microsoft Office PowerPoint</Application>
  <PresentationFormat>Widescreen</PresentationFormat>
  <Paragraphs>505</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Comic Sans MS</vt:lpstr>
      <vt:lpstr>Freestyle Script</vt:lpstr>
      <vt:lpstr>libre franklin</vt:lpstr>
      <vt:lpstr>Wingdings</vt:lpstr>
      <vt:lpstr>Wingdings 2</vt:lpstr>
      <vt:lpstr>1_Office Theme</vt:lpstr>
      <vt:lpstr>Mindful Change Leadership Development Program</vt:lpstr>
      <vt:lpstr>MSTeams automatic CC interpretation</vt:lpstr>
      <vt:lpstr>We all are STARS</vt:lpstr>
      <vt:lpstr>Mindful Breathing Exercise – Centering</vt:lpstr>
      <vt:lpstr>This is a “hands-on” program</vt:lpstr>
      <vt:lpstr>Hands on Workshop</vt:lpstr>
      <vt:lpstr>Agenda - Week 1 – (focus and clarity)</vt:lpstr>
      <vt:lpstr>Etiquette</vt:lpstr>
      <vt:lpstr>Sessions are Recorded</vt:lpstr>
      <vt:lpstr>Target Audience</vt:lpstr>
      <vt:lpstr>Snail model – From unaware to unaware</vt:lpstr>
      <vt:lpstr>The importance of “Connecting”</vt:lpstr>
      <vt:lpstr>The Buddy System</vt:lpstr>
      <vt:lpstr>Throughout the program</vt:lpstr>
      <vt:lpstr>Gratitude journaling</vt:lpstr>
      <vt:lpstr>Practice – The basics (1/2)</vt:lpstr>
      <vt:lpstr>Exercise – Exploring Mindfulness – Body Scan</vt:lpstr>
      <vt:lpstr>Debrief – Plenary &amp; Small Groups</vt:lpstr>
      <vt:lpstr>Your turn for week 1</vt:lpstr>
      <vt:lpstr>Meeting Your Buddy System</vt:lpstr>
      <vt:lpstr>Be Mindful, Be Happy</vt:lpstr>
      <vt:lpstr>The Cohort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491</cp:revision>
  <dcterms:created xsi:type="dcterms:W3CDTF">2015-04-14T20:39:51Z</dcterms:created>
  <dcterms:modified xsi:type="dcterms:W3CDTF">2025-04-24T19:52:02Z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