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94" r:id="rId6"/>
    <p:sldId id="278" r:id="rId7"/>
    <p:sldId id="341" r:id="rId8"/>
    <p:sldId id="339" r:id="rId9"/>
    <p:sldId id="340" r:id="rId10"/>
  </p:sldIdLst>
  <p:sldSz cx="9144000" cy="5143500" type="screen16x9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3CEE648-CEFE-479B-8A3F-70F2B3F1087E}">
          <p14:sldIdLst>
            <p14:sldId id="256"/>
            <p14:sldId id="294"/>
            <p14:sldId id="278"/>
            <p14:sldId id="341"/>
            <p14:sldId id="339"/>
            <p14:sldId id="3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A64BC10-8739-3B04-9463-8BD5FA0C3466}" name="Tustian, Travis TR [NC]" initials="T[" userId="S::travis.tustian@servicecanada.gc.ca::97b3bcbb-27c9-452c-ace3-a0112bb814d6" providerId="AD"/>
  <p188:author id="{555EA72A-1E59-4E73-F27E-6DCEE8E72DA9}" name="Sabourin, Hayley H [NC]" initials="HS" userId="S::hayley.sabourin@hrsdc-rhdcc.gc.ca::f38c611e-2128-49fc-a17a-4d25d0599e86" providerId="AD"/>
  <p188:author id="{25CF905F-3BA9-7704-F196-EB379C2C772C}" name="Galbraith, Kelly K [NC]" initials="GKK[" userId="S::kelly.galbraith@servicecanada.gc.ca::e2122e05-4bee-4645-b1da-1ce9550eedb2" providerId="AD"/>
  <p188:author id="{57A1EB96-2728-7084-EFB5-79429990802D}" name="Oprisanu, Cristian C [NC]" initials="O[" userId="S::cristian.oprisanu@servicecanada.gc.ca::6de9ae30-9008-486a-924a-373e536f77cf" providerId="AD"/>
  <p188:author id="{C457A9A4-6B4F-A0D3-2E31-AFC94B061216}" name="Mahmood, Kaleem K [NC]" initials="M[" userId="S::kaleem.mahmood@hrsdc-rhdcc.gc.ca::96c837cb-ba60-47fc-a750-45885d2893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il, Mathieu" initials="BM" lastIdx="3" clrIdx="0">
    <p:extLst>
      <p:ext uri="{19B8F6BF-5375-455C-9EA6-DF929625EA0E}">
        <p15:presenceInfo xmlns:p15="http://schemas.microsoft.com/office/powerpoint/2012/main" userId="Baril, Mathieu" providerId="None"/>
      </p:ext>
    </p:extLst>
  </p:cmAuthor>
  <p:cmAuthor id="2" name="Chasen, Clelia C [NC]" initials="CCC[" lastIdx="1" clrIdx="1">
    <p:extLst>
      <p:ext uri="{19B8F6BF-5375-455C-9EA6-DF929625EA0E}">
        <p15:presenceInfo xmlns:p15="http://schemas.microsoft.com/office/powerpoint/2012/main" userId="S-1-5-21-2836628367-1582996139-4062659285-5701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FEE2"/>
    <a:srgbClr val="C5EFF6"/>
    <a:srgbClr val="F5E7E8"/>
    <a:srgbClr val="EBCBCD"/>
    <a:srgbClr val="1199FF"/>
    <a:srgbClr val="4BD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F9BA66-AF2D-D482-FEB0-540077F7B5E1}" v="1" dt="2024-11-21T18:42:15.316"/>
    <p1510:client id="{436647EE-A91E-1DB0-65D0-0F4A1E3078E8}" v="162" dt="2024-11-21T18:19:12.991"/>
    <p1510:client id="{85B5E7B4-BE0E-4542-A268-FFDDFF494493}" v="1142" dt="2024-11-21T19:39:19.060"/>
    <p1510:client id="{B59B02FC-C03D-4536-02F9-39063BEC2BE7}" v="5" dt="2024-11-21T18:04:33.369"/>
    <p1510:client id="{D9BA5529-4ADB-4DD3-8681-F6F948044029}" v="306" dt="2024-11-21T16:47:18.725"/>
    <p1510:client id="{F820BF62-59FB-5A7C-2449-C8A284A837B3}" v="47" dt="2024-11-21T19:17:23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10D5C-3B3A-214D-8AA9-7907A42D725C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D8B1A-5049-5C4B-AFE6-32830630C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7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D8B1A-5049-5C4B-AFE6-32830630CA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07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DD8B1A-5049-5C4B-AFE6-32830630CA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4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3379" y="1597819"/>
            <a:ext cx="5123171" cy="1102519"/>
          </a:xfrm>
        </p:spPr>
        <p:txBody>
          <a:bodyPr>
            <a:noAutofit/>
          </a:bodyPr>
          <a:lstStyle>
            <a:lvl1pPr algn="l">
              <a:defRPr sz="3600" b="1" i="0">
                <a:latin typeface="Arial"/>
                <a:cs typeface="Verdan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33381" y="2914650"/>
            <a:ext cx="5123171" cy="131445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/>
                <a:cs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r>
              <a:rPr lang="en-US"/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92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7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0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5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4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2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8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0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6C063-E22E-2E4C-A523-54089486E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4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208E4-588A-D444-A7CC-20EDBE44F587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2E86C063-E22E-2E4C-A523-54089486E3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0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-preview.adobecqms.net/en/service-canada/videos/intro-new-generic-page-template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an01.safelinks.protection.outlook.com/?url=http%3A%2F%2Frequestform.portal.gc.ca%2Ftickets.html&amp;data=05%7C02%7Chayley.sabourin%40hrsdc-rhdcc.gc.ca%7C82fa77f993a24759164408dcdcc2035b%7C9ed558468a814246acd8b1a01abfc0d1%7C0%7C0%7C638627973207936235%7CUnknown%7CTWFpbGZsb3d8eyJWIjoiMC4wLjAwMDAiLCJQIjoiV2luMzIiLCJBTiI6Ik1haWwiLCJXVCI6Mn0%3D%7C0%7C%7C%7C&amp;sdata=%2F48UhHRF9oQ7NW0MFMPBGmmXIZrzyZpQ%2F1s0bciRSQg%3D&amp;reserved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30600" y="2259708"/>
            <a:ext cx="5147734" cy="1102519"/>
          </a:xfrm>
        </p:spPr>
        <p:txBody>
          <a:bodyPr/>
          <a:lstStyle/>
          <a:p>
            <a:r>
              <a:rPr lang="en-US" sz="3200" dirty="0"/>
              <a:t>Canada.ca:</a:t>
            </a:r>
            <a:br>
              <a:rPr lang="en-US" sz="3200" dirty="0"/>
            </a:br>
            <a:r>
              <a:rPr lang="en-US" sz="3200" dirty="0"/>
              <a:t>New Features in Adobe Experience Manager</a:t>
            </a:r>
          </a:p>
        </p:txBody>
      </p:sp>
      <p:pic>
        <p:nvPicPr>
          <p:cNvPr id="5" name="__EngageSlideDescription__" descr="slide description : Title slide">
            <a:extLst>
              <a:ext uri="{FF2B5EF4-FFF2-40B4-BE49-F238E27FC236}">
                <a16:creationId xmlns:a16="http://schemas.microsoft.com/office/drawing/2014/main" id="{C9289489-0F78-BF55-DD3E-ED260ED8FBF7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55644" y="3146327"/>
            <a:ext cx="12700" cy="12700"/>
          </a:xfrm>
          <a:prstGeom prst="rect">
            <a:avLst/>
          </a:prstGeom>
          <a:ln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3087" y="4329493"/>
            <a:ext cx="4590302" cy="454856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dirty="0"/>
              <a:t> November 21, 2024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95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634" y="33951"/>
            <a:ext cx="8229600" cy="581126"/>
          </a:xfrm>
        </p:spPr>
        <p:txBody>
          <a:bodyPr>
            <a:normAutofit fontScale="90000"/>
          </a:bodyPr>
          <a:lstStyle/>
          <a:p>
            <a:r>
              <a:rPr lang="en-CA" sz="2800" dirty="0"/>
              <a:t>New Features in Adobe Experience Manager (AEM)</a:t>
            </a:r>
          </a:p>
        </p:txBody>
      </p:sp>
      <p:pic>
        <p:nvPicPr>
          <p:cNvPr id="5" name="__EngageSlideDescription__" descr="slide description : Canada.ca Overview">
            <a:extLst>
              <a:ext uri="{FF2B5EF4-FFF2-40B4-BE49-F238E27FC236}">
                <a16:creationId xmlns:a16="http://schemas.microsoft.com/office/drawing/2014/main" id="{83A25D98-F4FE-213D-123C-BE6EE8BD613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602377"/>
            <a:ext cx="12700" cy="12700"/>
          </a:xfrm>
          <a:prstGeom prst="rect">
            <a:avLst/>
          </a:prstGeom>
          <a:ln/>
        </p:spPr>
      </p:pic>
      <p:sp>
        <p:nvSpPr>
          <p:cNvPr id="4" name="Rectangle 3"/>
          <p:cNvSpPr/>
          <p:nvPr/>
        </p:nvSpPr>
        <p:spPr>
          <a:xfrm>
            <a:off x="457200" y="602377"/>
            <a:ext cx="8112034" cy="344709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600"/>
              </a:spcBef>
            </a:pPr>
            <a:r>
              <a:rPr lang="en-CA" sz="1800" dirty="0">
                <a:effectLst/>
                <a:latin typeface="Arial"/>
                <a:ea typeface="Calibri" panose="020F0502020204030204" pitchFamily="34" charset="0"/>
                <a:cs typeface="Arial"/>
              </a:rPr>
              <a:t>Principal Publisher is launching a new </a:t>
            </a:r>
            <a:r>
              <a:rPr lang="en-CA" dirty="0">
                <a:latin typeface="Arial"/>
                <a:ea typeface="Calibri" panose="020F0502020204030204" pitchFamily="34" charset="0"/>
                <a:cs typeface="Arial"/>
              </a:rPr>
              <a:t>innovative generic</a:t>
            </a:r>
            <a:r>
              <a:rPr lang="en-CA" sz="1800" dirty="0">
                <a:effectLst/>
                <a:latin typeface="Arial"/>
                <a:ea typeface="Calibri" panose="020F0502020204030204" pitchFamily="34" charset="0"/>
                <a:cs typeface="Arial"/>
              </a:rPr>
              <a:t> page template that brings </a:t>
            </a:r>
            <a:r>
              <a:rPr lang="en-CA" sz="1800" b="1" dirty="0">
                <a:effectLst/>
                <a:latin typeface="Arial"/>
                <a:ea typeface="Calibri" panose="020F0502020204030204" pitchFamily="34" charset="0"/>
                <a:cs typeface="Arial"/>
              </a:rPr>
              <a:t>greater flexibility, while making it easier to use and intuitive for publishers</a:t>
            </a:r>
            <a:r>
              <a:rPr lang="en-CA" sz="1800" dirty="0">
                <a:effectLst/>
                <a:latin typeface="Arial"/>
                <a:ea typeface="Calibri" panose="020F0502020204030204" pitchFamily="34" charset="0"/>
                <a:cs typeface="Arial"/>
              </a:rPr>
              <a:t>: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ea typeface="+mn-lt"/>
                <a:cs typeface="+mn-lt"/>
              </a:rPr>
              <a:t>Transitioning from a static template to one that enables faster and more efficient content creation and editing, without the need for advanced technical knowledge.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ea typeface="Calibri" panose="020F0502020204030204" pitchFamily="34" charset="0"/>
                <a:cs typeface="Arial"/>
              </a:rPr>
              <a:t>Will allow institutions to </a:t>
            </a:r>
            <a:r>
              <a:rPr lang="en-CA" b="1" dirty="0">
                <a:latin typeface="Arial"/>
                <a:ea typeface="Calibri" panose="020F0502020204030204" pitchFamily="34" charset="0"/>
                <a:cs typeface="Arial"/>
              </a:rPr>
              <a:t>take advantage of new user-friendly features</a:t>
            </a:r>
            <a:r>
              <a:rPr lang="en-CA" dirty="0">
                <a:latin typeface="Arial"/>
                <a:ea typeface="Calibri" panose="020F0502020204030204" pitchFamily="34" charset="0"/>
                <a:cs typeface="Arial"/>
              </a:rPr>
              <a:t>.</a:t>
            </a:r>
            <a:endParaRPr lang="en-CA" dirty="0"/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ea typeface="Calibri" panose="020F0502020204030204" pitchFamily="34" charset="0"/>
                <a:cs typeface="Arial"/>
              </a:rPr>
              <a:t>Will make it easier for Principal Publisher to implement new design patterns established with the Digital Transformation Office.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CA" dirty="0">
                <a:latin typeface="Arial"/>
                <a:cs typeface="Arial"/>
              </a:rPr>
              <a:t>Easily customizable core components will be available, including features that simplify content creation.</a:t>
            </a:r>
          </a:p>
        </p:txBody>
      </p:sp>
    </p:spTree>
    <p:extLst>
      <p:ext uri="{BB962C8B-B14F-4D97-AF65-F5344CB8AC3E}">
        <p14:creationId xmlns:p14="http://schemas.microsoft.com/office/powerpoint/2010/main" val="420391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48" y="20337"/>
            <a:ext cx="8450513" cy="581126"/>
          </a:xfrm>
        </p:spPr>
        <p:txBody>
          <a:bodyPr>
            <a:noAutofit/>
          </a:bodyPr>
          <a:lstStyle/>
          <a:p>
            <a:r>
              <a:rPr lang="en-CA" sz="2800" dirty="0"/>
              <a:t>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43" y="601463"/>
            <a:ext cx="8564909" cy="40059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85750"/>
            <a:r>
              <a:rPr lang="en-CA" sz="1800" b="1" dirty="0">
                <a:ea typeface="Calibri" panose="020F0502020204030204" pitchFamily="34" charset="0"/>
                <a:cs typeface="Arial"/>
              </a:rPr>
              <a:t>Enhanced components </a:t>
            </a:r>
            <a:r>
              <a:rPr lang="en-CA" sz="1800" dirty="0">
                <a:ea typeface="Calibri" panose="020F0502020204030204" pitchFamily="34" charset="0"/>
                <a:cs typeface="Arial"/>
              </a:rPr>
              <a:t>provide content consistency, accessibility and security, thus streamlining</a:t>
            </a:r>
            <a:r>
              <a:rPr lang="en-CA" sz="1800" dirty="0">
                <a:cs typeface="Arial"/>
              </a:rPr>
              <a:t> the content management process which, in turn, reduces the need to use HTML.</a:t>
            </a:r>
          </a:p>
          <a:p>
            <a:pPr marL="400050"/>
            <a:r>
              <a:rPr lang="en-CA" sz="1800" dirty="0">
                <a:ea typeface="Calibri" panose="020F0502020204030204" pitchFamily="34" charset="0"/>
                <a:cs typeface="Arial"/>
              </a:rPr>
              <a:t>A k</a:t>
            </a:r>
            <a:r>
              <a:rPr lang="en-CA" sz="1800" dirty="0">
                <a:effectLst/>
                <a:ea typeface="Calibri" panose="020F0502020204030204" pitchFamily="34" charset="0"/>
                <a:cs typeface="Arial"/>
              </a:rPr>
              <a:t>ey feature the new generic page template will enable is </a:t>
            </a:r>
            <a:r>
              <a:rPr lang="en-CA" sz="1800" b="1" dirty="0">
                <a:effectLst/>
                <a:ea typeface="Calibri" panose="020F0502020204030204" pitchFamily="34" charset="0"/>
                <a:cs typeface="Arial"/>
              </a:rPr>
              <a:t>“Experience Fragments</a:t>
            </a:r>
            <a:r>
              <a:rPr lang="en-CA" sz="1800" dirty="0">
                <a:effectLst/>
                <a:ea typeface="Calibri" panose="020F0502020204030204" pitchFamily="34" charset="0"/>
                <a:cs typeface="Arial"/>
              </a:rPr>
              <a:t>”. 	</a:t>
            </a:r>
          </a:p>
          <a:p>
            <a:pPr marL="800100" lvl="1"/>
            <a:r>
              <a:rPr lang="en-CA" sz="1800" dirty="0">
                <a:ea typeface="Calibri" panose="020F0502020204030204" pitchFamily="34" charset="0"/>
                <a:cs typeface="Arial"/>
              </a:rPr>
              <a:t>A</a:t>
            </a:r>
            <a:r>
              <a:rPr lang="en-CA" sz="1800" dirty="0">
                <a:effectLst/>
                <a:ea typeface="Calibri" panose="020F0502020204030204" pitchFamily="34" charset="0"/>
                <a:cs typeface="Arial"/>
              </a:rPr>
              <a:t>llows users to create a “fragment” (snippet) of reusable content, which can be a combination of images, text, etc. </a:t>
            </a:r>
          </a:p>
          <a:p>
            <a:pPr marL="800100" lvl="1"/>
            <a:r>
              <a:rPr lang="en-CA" sz="1800" dirty="0">
                <a:ea typeface="Calibri" panose="020F0502020204030204" pitchFamily="34" charset="0"/>
                <a:cs typeface="Arial"/>
              </a:rPr>
              <a:t>F</a:t>
            </a:r>
            <a:r>
              <a:rPr lang="en-CA" sz="1800" dirty="0">
                <a:effectLst/>
                <a:ea typeface="Calibri" panose="020F0502020204030204" pitchFamily="34" charset="0"/>
                <a:cs typeface="Arial"/>
              </a:rPr>
              <a:t>ragment can then be published on multiple pages. </a:t>
            </a:r>
          </a:p>
          <a:p>
            <a:pPr marL="800100" lvl="1"/>
            <a:r>
              <a:rPr lang="en-CA" sz="1800" dirty="0">
                <a:effectLst/>
                <a:ea typeface="Calibri" panose="020F0502020204030204" pitchFamily="34" charset="0"/>
                <a:cs typeface="Arial"/>
              </a:rPr>
              <a:t>Any changes made to the fragment will then be updated on all pages that it is published on, eliminating the need to publish the same content in multiple locations.  </a:t>
            </a:r>
          </a:p>
          <a:p>
            <a:r>
              <a:rPr lang="en-CA" sz="1800" dirty="0"/>
              <a:t>A</a:t>
            </a:r>
            <a:r>
              <a:rPr lang="en-CA" sz="1800" b="1" dirty="0"/>
              <a:t> new emulator tool </a:t>
            </a:r>
            <a:r>
              <a:rPr lang="en-CA" sz="1800" dirty="0">
                <a:effectLst/>
                <a:ea typeface="Calibri" panose="020F0502020204030204" pitchFamily="34" charset="0"/>
              </a:rPr>
              <a:t>enables users to preview how content will look in standard mobile, tablet or desktop layouts before publishing live.</a:t>
            </a:r>
            <a:endParaRPr lang="en-CA" sz="1800" dirty="0"/>
          </a:p>
          <a:p>
            <a:pPr marL="457200" lvl="1" indent="0">
              <a:buNone/>
            </a:pPr>
            <a:endParaRPr lang="en-CA" sz="1000" dirty="0"/>
          </a:p>
          <a:p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3231224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011D4-002F-FE8A-2E5B-A3F36B425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2800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820BC-EE68-A3E4-3CA5-887C8DAEE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7850"/>
            <a:ext cx="8229600" cy="33944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z="1800" dirty="0"/>
              <a:t>A full roll-out to all institutions is expected later this year; </a:t>
            </a:r>
            <a:r>
              <a:rPr lang="en-CA" sz="1800" dirty="0">
                <a:cs typeface="Arial"/>
              </a:rPr>
              <a:t>Principal Publisher recently soft-launched the new features in AEM to select institutions on </a:t>
            </a:r>
            <a:r>
              <a:rPr lang="en-CA" sz="1800">
                <a:cs typeface="Arial"/>
              </a:rPr>
              <a:t>a pilot basis</a:t>
            </a:r>
            <a:r>
              <a:rPr lang="en-CA" sz="1800" dirty="0">
                <a:cs typeface="Arial"/>
              </a:rPr>
              <a:t>.</a:t>
            </a:r>
            <a:endParaRPr lang="en-US" dirty="0"/>
          </a:p>
          <a:p>
            <a:r>
              <a:rPr lang="en-CA" sz="1800" dirty="0"/>
              <a:t>Training materials will be made available for AEM users, as well as ongoing support from Principal Publisher.</a:t>
            </a:r>
          </a:p>
          <a:p>
            <a:pPr lvl="1"/>
            <a:r>
              <a:rPr lang="en-CA" sz="1400" dirty="0"/>
              <a:t>A </a:t>
            </a:r>
            <a:r>
              <a:rPr lang="en-CA" sz="1600" u="sng" dirty="0">
                <a:solidFill>
                  <a:srgbClr val="0563C1"/>
                </a:solidFill>
                <a:ea typeface="Calibri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</a:t>
            </a:r>
            <a:r>
              <a:rPr lang="en-CA" sz="1600" u="sng" dirty="0">
                <a:solidFill>
                  <a:srgbClr val="0563C1"/>
                </a:solidFill>
                <a:ea typeface="Calibri"/>
                <a:cs typeface="Arial"/>
              </a:rPr>
              <a:t>aining</a:t>
            </a:r>
            <a:r>
              <a:rPr lang="en-CA" sz="1600" u="sng" dirty="0">
                <a:solidFill>
                  <a:srgbClr val="0563C1"/>
                </a:solidFill>
                <a:ea typeface="Calibri"/>
                <a:cs typeface="Arial"/>
                <a:hlinkClick r:id="rId2"/>
              </a:rPr>
              <a:t> </a:t>
            </a:r>
            <a:r>
              <a:rPr kumimoji="0" lang="en-CA" sz="16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ea typeface="Calibri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</a:t>
            </a:r>
            <a:r>
              <a:rPr kumimoji="0" lang="en-CA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Calibri"/>
              </a:rPr>
              <a:t> is currently available for users to learn more about the new features and how to use them (note: you need to be on the GC network to access the video). </a:t>
            </a:r>
            <a:endParaRPr lang="en-CA" sz="1200" dirty="0">
              <a:ea typeface="Calibri"/>
            </a:endParaRPr>
          </a:p>
          <a:p>
            <a:r>
              <a:rPr lang="en-CA" sz="1800" dirty="0"/>
              <a:t>Principal Publisher will be bringing over more components and adding new templates over time.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93302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11920-B3FE-CBA6-E06E-AE824368E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1305"/>
            <a:ext cx="8229600" cy="27733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4800" b="1" dirty="0"/>
              <a:t>AEM DEMO</a:t>
            </a:r>
          </a:p>
        </p:txBody>
      </p:sp>
    </p:spTree>
    <p:extLst>
      <p:ext uri="{BB962C8B-B14F-4D97-AF65-F5344CB8AC3E}">
        <p14:creationId xmlns:p14="http://schemas.microsoft.com/office/powerpoint/2010/main" val="290732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77833-FD1D-0FFC-F8DC-9D5A83B35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50"/>
          </a:xfrm>
        </p:spPr>
        <p:txBody>
          <a:bodyPr>
            <a:normAutofit/>
          </a:bodyPr>
          <a:lstStyle/>
          <a:p>
            <a:r>
              <a:rPr lang="en-CA" sz="2800"/>
              <a:t>For more information: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1EBC1-1029-F527-CD8E-DB1CBE777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3680223"/>
          </a:xfrm>
        </p:spPr>
        <p:txBody>
          <a:bodyPr/>
          <a:lstStyle/>
          <a:p>
            <a:r>
              <a:rPr lang="en-CA" sz="1800" dirty="0">
                <a:latin typeface="Arial" panose="020B0604020202020204" pitchFamily="34" charset="0"/>
                <a:ea typeface="Calibri" panose="020F0502020204030204" pitchFamily="34" charset="0"/>
              </a:rPr>
              <a:t>C</a:t>
            </a:r>
            <a:r>
              <a:rPr lang="en-CA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ontact us via the </a:t>
            </a:r>
            <a:r>
              <a:rPr lang="en-CA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Request form for the Principal Publisher Service Desk</a:t>
            </a:r>
            <a:r>
              <a:rPr lang="en-CA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if you have any questions.</a:t>
            </a:r>
            <a:endParaRPr lang="en-CA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63072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1817786|-9193934|-8748374|-551354|-16777216|ESDC&quot;,&quot;Id&quot;:&quot;673f8d0f46383286e0abd598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,&quot;LinkedSharePointSlideMergeSources&quot;:{}}"/>
</p:tagLst>
</file>

<file path=ppt/theme/theme1.xml><?xml version="1.0" encoding="utf-8"?>
<a:theme xmlns:a="http://schemas.openxmlformats.org/drawingml/2006/main" name="PPT16x9_ESDC_Final_EN01">
  <a:themeElements>
    <a:clrScheme name="ESDC_Primary">
      <a:dk1>
        <a:srgbClr val="000000"/>
      </a:dk1>
      <a:lt1>
        <a:sysClr val="window" lastClr="FFFFFF"/>
      </a:lt1>
      <a:dk2>
        <a:srgbClr val="1F497D"/>
      </a:dk2>
      <a:lt2>
        <a:srgbClr val="9EB8C1"/>
      </a:lt2>
      <a:accent1>
        <a:srgbClr val="62B95F"/>
      </a:accent1>
      <a:accent2>
        <a:srgbClr val="E53D51"/>
      </a:accent2>
      <a:accent3>
        <a:srgbClr val="00ADBA"/>
      </a:accent3>
      <a:accent4>
        <a:srgbClr val="FF8D6B"/>
      </a:accent4>
      <a:accent5>
        <a:srgbClr val="5E459C"/>
      </a:accent5>
      <a:accent6>
        <a:srgbClr val="8E469B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anada.ca Managed Web Service Overview" id="{389AA7F4-6B78-43A8-968B-A1AC8926CD38}" vid="{2548ED5D-334F-477F-9577-25091E51E1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76aaf80-9812-406c-9dd3-ccb851cf3a75" xsi:nil="true"/>
    <lcf76f155ced4ddcb4097134ff3c332f xmlns="2b0732b2-b988-4003-ac17-9fc56768f48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B9121B4D75FB4DBB73AC7426C017EC" ma:contentTypeVersion="19" ma:contentTypeDescription="Create a new document." ma:contentTypeScope="" ma:versionID="84793b7a9b67bf76e1fc07e6289f6546">
  <xsd:schema xmlns:xsd="http://www.w3.org/2001/XMLSchema" xmlns:xs="http://www.w3.org/2001/XMLSchema" xmlns:p="http://schemas.microsoft.com/office/2006/metadata/properties" xmlns:ns2="2b0732b2-b988-4003-ac17-9fc56768f485" xmlns:ns3="16ae990d-cc4b-4634-8c8f-e8cf67732c6a" xmlns:ns4="f76aaf80-9812-406c-9dd3-ccb851cf3a75" targetNamespace="http://schemas.microsoft.com/office/2006/metadata/properties" ma:root="true" ma:fieldsID="ce616a8b3e3987a47c52a031ad0852f7" ns2:_="" ns3:_="" ns4:_="">
    <xsd:import namespace="2b0732b2-b988-4003-ac17-9fc56768f485"/>
    <xsd:import namespace="16ae990d-cc4b-4634-8c8f-e8cf67732c6a"/>
    <xsd:import namespace="f76aaf80-9812-406c-9dd3-ccb851cf3a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732b2-b988-4003-ac17-9fc56768f4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3fa6f064-5af2-4239-ab23-685642d595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e990d-cc4b-4634-8c8f-e8cf67732c6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aaf80-9812-406c-9dd3-ccb851cf3a75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47908636-71b8-4e67-bdd9-9ad84358b730}" ma:internalName="TaxCatchAll" ma:showField="CatchAllData" ma:web="16ae990d-cc4b-4634-8c8f-e8cf67732c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A41296-CA63-4450-A37C-687875B724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5BECCF-8FAA-45F0-9712-E2E72716B9F2}">
  <ds:schemaRefs>
    <ds:schemaRef ds:uri="2b0732b2-b988-4003-ac17-9fc56768f485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f76aaf80-9812-406c-9dd3-ccb851cf3a75"/>
    <ds:schemaRef ds:uri="http://schemas.microsoft.com/office/2006/documentManagement/types"/>
    <ds:schemaRef ds:uri="http://schemas.microsoft.com/office/2006/metadata/properties"/>
    <ds:schemaRef ds:uri="16ae990d-cc4b-4634-8c8f-e8cf67732c6a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C54670E-F313-4201-A778-8C20B5E28B90}">
  <ds:schemaRefs>
    <ds:schemaRef ds:uri="16ae990d-cc4b-4634-8c8f-e8cf67732c6a"/>
    <ds:schemaRef ds:uri="2b0732b2-b988-4003-ac17-9fc56768f485"/>
    <ds:schemaRef ds:uri="f76aaf80-9812-406c-9dd3-ccb851cf3a7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Canada.ca Managed Web Service Overview</Template>
  <TotalTime>226</TotalTime>
  <Words>385</Words>
  <Application>Microsoft Office PowerPoint</Application>
  <PresentationFormat>On-screen Show (16:9)</PresentationFormat>
  <Paragraphs>25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PPT16x9_ESDC_Final_EN01</vt:lpstr>
      <vt:lpstr>Canada.ca: New Features in Adobe Experience Manager</vt:lpstr>
      <vt:lpstr>New Features in Adobe Experience Manager (AEM)</vt:lpstr>
      <vt:lpstr>Benefits</vt:lpstr>
      <vt:lpstr>Next Steps</vt:lpstr>
      <vt:lpstr>PowerPoint Presentation</vt:lpstr>
      <vt:lpstr>For more information:</vt:lpstr>
    </vt:vector>
  </TitlesOfParts>
  <Company>GoC / GdC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Canada.ca</dc:title>
  <dc:creator>Teasdale, Melissa M [NC]</dc:creator>
  <cp:lastModifiedBy>Galbraith, Kelly K [NC]</cp:lastModifiedBy>
  <cp:revision>5</cp:revision>
  <dcterms:created xsi:type="dcterms:W3CDTF">2021-11-25T22:39:27Z</dcterms:created>
  <dcterms:modified xsi:type="dcterms:W3CDTF">2024-11-21T19:42:08Z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temRetentionFormula">
    <vt:lpwstr/>
  </property>
  <property fmtid="{D5CDD505-2E9C-101B-9397-08002B2CF9AE}" pid="3" name="_dlc_policyId">
    <vt:lpwstr/>
  </property>
  <property fmtid="{D5CDD505-2E9C-101B-9397-08002B2CF9AE}" pid="4" name="ContentTypeId">
    <vt:lpwstr>0x01010093B9121B4D75FB4DBB73AC7426C017EC</vt:lpwstr>
  </property>
  <property fmtid="{D5CDD505-2E9C-101B-9397-08002B2CF9AE}" pid="5" name="WorkflowChangePath">
    <vt:lpwstr>7ab30019-3554-4919-b6f6-c90dc74a1bdf,5;</vt:lpwstr>
  </property>
  <property fmtid="{D5CDD505-2E9C-101B-9397-08002B2CF9AE}" pid="6" name="MediaServiceImageTags">
    <vt:lpwstr/>
  </property>
</Properties>
</file>