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62" r:id="rId2"/>
    <p:sldId id="256" r:id="rId3"/>
    <p:sldId id="257" r:id="rId4"/>
    <p:sldId id="258" r:id="rId5"/>
    <p:sldId id="259" r:id="rId6"/>
    <p:sldId id="260"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HK Grotesk Bold" panose="020B0604020202020204" charset="0"/>
      <p:regular r:id="rId13"/>
    </p:embeddedFont>
    <p:embeddedFont>
      <p:font typeface="HK Grotesk Light" panose="020B0604020202020204" charset="0"/>
      <p:regular r:id="rId14"/>
    </p:embeddedFont>
  </p:embeddedFontLst>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718B9-7E6F-4142-A4A6-F2E220ED0FE8}" v="32" dt="2022-04-11T14:14:31.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46" autoAdjust="0"/>
    <p:restoredTop sz="94660"/>
  </p:normalViewPr>
  <p:slideViewPr>
    <p:cSldViewPr snapToGrid="0">
      <p:cViewPr varScale="1">
        <p:scale>
          <a:sx n="56" d="100"/>
          <a:sy n="56" d="100"/>
        </p:scale>
        <p:origin x="103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1DB3A-440B-48C7-A9E0-9DBC0816373A}" type="datetimeFigureOut">
              <a:rPr lang="en-CA" smtClean="0"/>
              <a:t>2022-04-22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0789-4F50-4D16-95B8-4AD88E9EBD0B}" type="slidenum">
              <a:rPr lang="en-CA" smtClean="0"/>
              <a:t>‹#›</a:t>
            </a:fld>
            <a:endParaRPr lang="en-CA"/>
          </a:p>
        </p:txBody>
      </p:sp>
    </p:spTree>
    <p:extLst>
      <p:ext uri="{BB962C8B-B14F-4D97-AF65-F5344CB8AC3E}">
        <p14:creationId xmlns:p14="http://schemas.microsoft.com/office/powerpoint/2010/main" val="314172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056F732-00F6-2D40-9C23-8FCFB28E1E6E}" type="slidenum">
              <a:rPr lang="en-US" smtClean="0"/>
              <a:t>1</a:t>
            </a:fld>
            <a:endParaRPr lang="en-US"/>
          </a:p>
        </p:txBody>
      </p:sp>
    </p:spTree>
    <p:extLst>
      <p:ext uri="{BB962C8B-B14F-4D97-AF65-F5344CB8AC3E}">
        <p14:creationId xmlns:p14="http://schemas.microsoft.com/office/powerpoint/2010/main" val="220565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272B1-99B0-214E-8926-B46D3A2739BA}"/>
              </a:ext>
            </a:extLst>
          </p:cNvPr>
          <p:cNvPicPr>
            <a:picLocks noChangeAspect="1"/>
          </p:cNvPicPr>
          <p:nvPr userDrawn="1"/>
        </p:nvPicPr>
        <p:blipFill>
          <a:blip r:embed="rId2"/>
          <a:stretch>
            <a:fillRect/>
          </a:stretch>
        </p:blipFill>
        <p:spPr>
          <a:xfrm>
            <a:off x="-2" y="0"/>
            <a:ext cx="18288000" cy="10287000"/>
          </a:xfrm>
          <a:prstGeom prst="rect">
            <a:avLst/>
          </a:prstGeom>
        </p:spPr>
      </p:pic>
      <p:sp>
        <p:nvSpPr>
          <p:cNvPr id="2" name="Title 1">
            <a:extLst>
              <a:ext uri="{FF2B5EF4-FFF2-40B4-BE49-F238E27FC236}">
                <a16:creationId xmlns:a16="http://schemas.microsoft.com/office/drawing/2014/main" id="{FE67D5A3-287B-C64E-8E26-AE388B0173AC}"/>
              </a:ext>
            </a:extLst>
          </p:cNvPr>
          <p:cNvSpPr>
            <a:spLocks noGrp="1"/>
          </p:cNvSpPr>
          <p:nvPr>
            <p:ph type="ctrTitle"/>
          </p:nvPr>
        </p:nvSpPr>
        <p:spPr>
          <a:xfrm>
            <a:off x="514351" y="6013491"/>
            <a:ext cx="17101991" cy="1795929"/>
          </a:xfrm>
          <a:prstGeom prst="rect">
            <a:avLst/>
          </a:prstGeom>
        </p:spPr>
        <p:txBody>
          <a:bodyPr lIns="0" bIns="0" anchor="b">
            <a:normAutofit/>
          </a:bodyPr>
          <a:lstStyle>
            <a:lvl1pPr algn="l">
              <a:defRPr sz="8100" b="1">
                <a:solidFill>
                  <a:schemeClr val="bg1"/>
                </a:solidFill>
                <a:latin typeface="+mj-lt"/>
              </a:defRPr>
            </a:lvl1pPr>
          </a:lstStyle>
          <a:p>
            <a:r>
              <a:rPr lang="en-US"/>
              <a:t>Click to edit Master title style</a:t>
            </a:r>
          </a:p>
        </p:txBody>
      </p:sp>
      <p:sp>
        <p:nvSpPr>
          <p:cNvPr id="6" name="Text Placeholder 5">
            <a:extLst>
              <a:ext uri="{FF2B5EF4-FFF2-40B4-BE49-F238E27FC236}">
                <a16:creationId xmlns:a16="http://schemas.microsoft.com/office/drawing/2014/main" id="{057AFF37-CE3A-B742-A62F-2A3257140A5A}"/>
              </a:ext>
            </a:extLst>
          </p:cNvPr>
          <p:cNvSpPr>
            <a:spLocks noGrp="1"/>
          </p:cNvSpPr>
          <p:nvPr>
            <p:ph type="body" sz="quarter" idx="13" hasCustomPrompt="1"/>
          </p:nvPr>
        </p:nvSpPr>
        <p:spPr>
          <a:xfrm>
            <a:off x="514350" y="7809420"/>
            <a:ext cx="15237840" cy="763080"/>
          </a:xfrm>
        </p:spPr>
        <p:txBody>
          <a:bodyPr lIns="45720" anchor="b" anchorCtr="0"/>
          <a:lstStyle>
            <a:lvl1pPr marL="0" indent="0">
              <a:buFontTx/>
              <a:buNone/>
              <a:defRPr>
                <a:solidFill>
                  <a:schemeClr val="bg1"/>
                </a:solidFill>
              </a:defRPr>
            </a:lvl1pPr>
            <a:lvl2pPr marL="431007" indent="0">
              <a:buFontTx/>
              <a:buNone/>
              <a:defRPr/>
            </a:lvl2pPr>
            <a:lvl3pPr marL="862013" indent="0">
              <a:buFontTx/>
              <a:buNone/>
              <a:defRPr/>
            </a:lvl3pPr>
            <a:lvl4pPr marL="1204913" indent="0">
              <a:buFontTx/>
              <a:buNone/>
              <a:defRPr/>
            </a:lvl4pPr>
            <a:lvl5pPr marL="1547813" indent="0">
              <a:buFontTx/>
              <a:buNone/>
              <a:defRPr/>
            </a:lvl5pPr>
          </a:lstStyle>
          <a:p>
            <a:pPr lvl="0"/>
            <a:r>
              <a:rPr lang="en-US"/>
              <a:t>Click to edit subtitle</a:t>
            </a:r>
          </a:p>
        </p:txBody>
      </p:sp>
      <p:sp>
        <p:nvSpPr>
          <p:cNvPr id="8" name="Text Placeholder 5">
            <a:extLst>
              <a:ext uri="{FF2B5EF4-FFF2-40B4-BE49-F238E27FC236}">
                <a16:creationId xmlns:a16="http://schemas.microsoft.com/office/drawing/2014/main" id="{57C7A8EA-E9AD-2747-BB8E-4E6AC446E01E}"/>
              </a:ext>
            </a:extLst>
          </p:cNvPr>
          <p:cNvSpPr>
            <a:spLocks noGrp="1"/>
          </p:cNvSpPr>
          <p:nvPr>
            <p:ph type="body" sz="quarter" idx="17" hasCustomPrompt="1"/>
          </p:nvPr>
        </p:nvSpPr>
        <p:spPr>
          <a:xfrm>
            <a:off x="514350" y="8743951"/>
            <a:ext cx="8629650" cy="538163"/>
          </a:xfrm>
        </p:spPr>
        <p:txBody>
          <a:bodyPr lIns="64008" tIns="91440" anchor="b" anchorCtr="0">
            <a:normAutofit/>
          </a:bodyPr>
          <a:lstStyle>
            <a:lvl1pPr marL="0" indent="0">
              <a:buFontTx/>
              <a:buNone/>
              <a:defRPr sz="2700">
                <a:solidFill>
                  <a:schemeClr val="bg1"/>
                </a:solidFill>
              </a:defRPr>
            </a:lvl1pPr>
            <a:lvl2pPr marL="431007" indent="0">
              <a:buFontTx/>
              <a:buNone/>
              <a:defRPr/>
            </a:lvl2pPr>
            <a:lvl3pPr marL="862013" indent="0">
              <a:buFontTx/>
              <a:buNone/>
              <a:defRPr/>
            </a:lvl3pPr>
            <a:lvl4pPr marL="1204913" indent="0">
              <a:buFontTx/>
              <a:buNone/>
              <a:defRPr/>
            </a:lvl4pPr>
            <a:lvl5pPr marL="1547813" indent="0">
              <a:buFontTx/>
              <a:buNone/>
              <a:defRPr/>
            </a:lvl5pPr>
          </a:lstStyle>
          <a:p>
            <a:pPr lvl="0"/>
            <a:r>
              <a:rPr lang="en-US"/>
              <a:t>Presenter name</a:t>
            </a:r>
          </a:p>
        </p:txBody>
      </p:sp>
    </p:spTree>
    <p:extLst>
      <p:ext uri="{BB962C8B-B14F-4D97-AF65-F5344CB8AC3E}">
        <p14:creationId xmlns:p14="http://schemas.microsoft.com/office/powerpoint/2010/main" val="387896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92F0-8D6C-AC43-AECB-F1F6A3434FEB}"/>
              </a:ext>
            </a:extLst>
          </p:cNvPr>
          <p:cNvSpPr>
            <a:spLocks noGrp="1"/>
          </p:cNvSpPr>
          <p:nvPr>
            <p:ph type="ctrTitle"/>
          </p:nvPr>
        </p:nvSpPr>
        <p:spPr>
          <a:xfrm>
            <a:off x="0" y="4100656"/>
            <a:ext cx="18288000" cy="1905812"/>
          </a:xfrm>
          <a:solidFill>
            <a:schemeClr val="tx2">
              <a:lumMod val="75000"/>
              <a:alpha val="60000"/>
            </a:schemeClr>
          </a:solidFill>
          <a:ln>
            <a:noFill/>
          </a:ln>
        </p:spPr>
        <p:txBody>
          <a:bodyPr vert="horz" lIns="540000" tIns="45720" rIns="91440" bIns="0" rtlCol="0" anchor="b">
            <a:noAutofit/>
          </a:bodyPr>
          <a:lstStyle/>
          <a:p>
            <a:r>
              <a:rPr lang="fr-FR" dirty="0"/>
              <a:t>Libérer le potentiel du </a:t>
            </a:r>
            <a:r>
              <a:rPr lang="fr-FR" dirty="0" smtClean="0"/>
              <a:t>nuage – EFPC</a:t>
            </a:r>
            <a:endParaRPr lang="fr-FR" dirty="0"/>
          </a:p>
        </p:txBody>
      </p:sp>
      <p:sp>
        <p:nvSpPr>
          <p:cNvPr id="3" name="Text Placeholder 2">
            <a:extLst>
              <a:ext uri="{FF2B5EF4-FFF2-40B4-BE49-F238E27FC236}">
                <a16:creationId xmlns:a16="http://schemas.microsoft.com/office/drawing/2014/main" id="{F4119572-9F54-C640-876D-80A41B621EA2}"/>
              </a:ext>
            </a:extLst>
          </p:cNvPr>
          <p:cNvSpPr>
            <a:spLocks noGrp="1"/>
          </p:cNvSpPr>
          <p:nvPr>
            <p:ph type="body" sz="quarter" idx="13"/>
          </p:nvPr>
        </p:nvSpPr>
        <p:spPr>
          <a:xfrm>
            <a:off x="0" y="6357233"/>
            <a:ext cx="18288000" cy="763080"/>
          </a:xfrm>
          <a:solidFill>
            <a:schemeClr val="tx2">
              <a:lumMod val="75000"/>
              <a:alpha val="62000"/>
            </a:schemeClr>
          </a:solidFill>
        </p:spPr>
        <p:txBody>
          <a:bodyPr vert="horz" lIns="540000" tIns="45720" rIns="91440" bIns="45720" rtlCol="0" anchor="b" anchorCtr="0">
            <a:normAutofit fontScale="92500"/>
          </a:bodyPr>
          <a:lstStyle/>
          <a:p>
            <a:r>
              <a:rPr lang="fr-FR" dirty="0"/>
              <a:t>Centre Canadien de cartographie et d’observation de la </a:t>
            </a:r>
            <a:r>
              <a:rPr lang="fr-FR" dirty="0" smtClean="0"/>
              <a:t>terre </a:t>
            </a:r>
            <a:r>
              <a:rPr lang="en-US" dirty="0" smtClean="0"/>
              <a:t>(CCCOT) </a:t>
            </a:r>
            <a:r>
              <a:rPr lang="en-US" dirty="0"/>
              <a:t>– </a:t>
            </a:r>
            <a:r>
              <a:rPr lang="en-US" dirty="0" err="1"/>
              <a:t>Aperçu</a:t>
            </a:r>
            <a:r>
              <a:rPr lang="en-US" dirty="0" smtClean="0"/>
              <a:t> des solutions </a:t>
            </a:r>
            <a:r>
              <a:rPr lang="en-US" dirty="0" err="1" smtClean="0"/>
              <a:t>infonuagiques</a:t>
            </a:r>
            <a:endParaRPr lang="en-US" dirty="0"/>
          </a:p>
        </p:txBody>
      </p:sp>
      <p:sp>
        <p:nvSpPr>
          <p:cNvPr id="4" name="Text Placeholder 2">
            <a:extLst>
              <a:ext uri="{FF2B5EF4-FFF2-40B4-BE49-F238E27FC236}">
                <a16:creationId xmlns:a16="http://schemas.microsoft.com/office/drawing/2014/main" id="{0AC6DC1A-78B1-4B5B-94F9-5B31B11A308A}"/>
              </a:ext>
            </a:extLst>
          </p:cNvPr>
          <p:cNvSpPr txBox="1">
            <a:spLocks/>
          </p:cNvSpPr>
          <p:nvPr/>
        </p:nvSpPr>
        <p:spPr>
          <a:xfrm>
            <a:off x="514350" y="9266886"/>
            <a:ext cx="3207645" cy="763080"/>
          </a:xfrm>
          <a:prstGeom prst="rect">
            <a:avLst/>
          </a:prstGeom>
        </p:spPr>
        <p:txBody>
          <a:bodyPr vert="horz" lIns="68580" tIns="68580" rIns="137160" bIns="68580" rtlCol="0" anchor="b" anchorCtr="0">
            <a:normAutofit/>
          </a:bodyPr>
          <a:lstStyle>
            <a:lvl1pPr marL="0" indent="0" algn="l" defTabSz="914400" rtl="0" eaLnBrk="1" latinLnBrk="0" hangingPunct="1">
              <a:lnSpc>
                <a:spcPct val="90000"/>
              </a:lnSpc>
              <a:spcBef>
                <a:spcPts val="1000"/>
              </a:spcBef>
              <a:buSzPct val="70000"/>
              <a:buFontTx/>
              <a:buNone/>
              <a:tabLst/>
              <a:defRPr sz="2800" b="0" i="0" kern="1200">
                <a:solidFill>
                  <a:schemeClr val="bg1"/>
                </a:solidFill>
                <a:latin typeface="Arial" panose="020B0604020202020204" pitchFamily="34" charset="0"/>
                <a:ea typeface="+mn-ea"/>
                <a:cs typeface="Arial" panose="020B0604020202020204" pitchFamily="34" charset="0"/>
              </a:defRPr>
            </a:lvl1pPr>
            <a:lvl2pPr marL="287338" indent="0" algn="l" defTabSz="914400" rtl="0" eaLnBrk="1" latinLnBrk="0" hangingPunct="1">
              <a:lnSpc>
                <a:spcPct val="90000"/>
              </a:lnSpc>
              <a:spcBef>
                <a:spcPts val="500"/>
              </a:spcBef>
              <a:buSzPct val="65000"/>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574675" indent="0" algn="l" defTabSz="914400" rtl="0" eaLnBrk="1" latinLnBrk="0" hangingPunct="1">
              <a:lnSpc>
                <a:spcPct val="90000"/>
              </a:lnSpc>
              <a:spcBef>
                <a:spcPts val="500"/>
              </a:spcBef>
              <a:buSzPct val="55000"/>
              <a:buFontTx/>
              <a:buNone/>
              <a:tabLst/>
              <a:defRPr sz="2000" b="0" i="0" kern="1200">
                <a:solidFill>
                  <a:schemeClr val="tx1"/>
                </a:solidFill>
                <a:latin typeface="Arial" panose="020B0604020202020204" pitchFamily="34" charset="0"/>
                <a:ea typeface="+mn-ea"/>
                <a:cs typeface="Arial" panose="020B0604020202020204" pitchFamily="34" charset="0"/>
              </a:defRPr>
            </a:lvl3pPr>
            <a:lvl4pPr marL="803275" indent="0" algn="l" defTabSz="914400" rtl="0" eaLnBrk="1" latinLnBrk="0" hangingPunct="1">
              <a:lnSpc>
                <a:spcPct val="90000"/>
              </a:lnSpc>
              <a:spcBef>
                <a:spcPts val="500"/>
              </a:spcBef>
              <a:buClr>
                <a:srgbClr val="5B86AD"/>
              </a:buClr>
              <a:buSzPct val="110000"/>
              <a:buFontTx/>
              <a:buNone/>
              <a:tabLst/>
              <a:defRPr sz="1800" b="0" i="0" kern="1200">
                <a:solidFill>
                  <a:schemeClr val="tx1"/>
                </a:solidFill>
                <a:latin typeface="Arial" panose="020B0604020202020204" pitchFamily="34" charset="0"/>
                <a:ea typeface="+mn-ea"/>
                <a:cs typeface="Arial" panose="020B0604020202020204" pitchFamily="34" charset="0"/>
              </a:defRPr>
            </a:lvl4pPr>
            <a:lvl5pPr marL="1031875" indent="0" algn="l" defTabSz="914400" rtl="0" eaLnBrk="1" latinLnBrk="0" hangingPunct="1">
              <a:lnSpc>
                <a:spcPct val="90000"/>
              </a:lnSpc>
              <a:spcBef>
                <a:spcPts val="500"/>
              </a:spcBef>
              <a:buClr>
                <a:srgbClr val="5B86AD"/>
              </a:buClr>
              <a:buFontTx/>
              <a:buNone/>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smtClean="0">
                <a:latin typeface="Arial"/>
                <a:cs typeface="Arial"/>
              </a:rPr>
              <a:t>12 </a:t>
            </a:r>
            <a:r>
              <a:rPr lang="en-US" sz="3000" dirty="0" err="1" smtClean="0">
                <a:latin typeface="Arial"/>
                <a:cs typeface="Arial"/>
              </a:rPr>
              <a:t>avril</a:t>
            </a:r>
            <a:r>
              <a:rPr lang="en-US" sz="3000" dirty="0" smtClean="0">
                <a:latin typeface="Arial"/>
                <a:cs typeface="Arial"/>
              </a:rPr>
              <a:t>, </a:t>
            </a:r>
            <a:r>
              <a:rPr lang="en-US" sz="3000" dirty="0">
                <a:latin typeface="Arial"/>
                <a:cs typeface="Arial"/>
              </a:rPr>
              <a:t>2022 </a:t>
            </a:r>
            <a:endParaRPr lang="en-US" sz="3000" dirty="0"/>
          </a:p>
        </p:txBody>
      </p:sp>
      <p:sp>
        <p:nvSpPr>
          <p:cNvPr id="5" name="Text Placeholder 2">
            <a:extLst>
              <a:ext uri="{FF2B5EF4-FFF2-40B4-BE49-F238E27FC236}">
                <a16:creationId xmlns:a16="http://schemas.microsoft.com/office/drawing/2014/main" id="{F4119572-9F54-C640-876D-80A41B621EA2}"/>
              </a:ext>
            </a:extLst>
          </p:cNvPr>
          <p:cNvSpPr>
            <a:spLocks noGrp="1"/>
          </p:cNvSpPr>
          <p:nvPr>
            <p:ph type="body" sz="quarter" idx="13"/>
          </p:nvPr>
        </p:nvSpPr>
        <p:spPr>
          <a:xfrm>
            <a:off x="0" y="7243924"/>
            <a:ext cx="18288000" cy="763080"/>
          </a:xfrm>
          <a:solidFill>
            <a:schemeClr val="tx2">
              <a:lumMod val="75000"/>
              <a:alpha val="62000"/>
            </a:schemeClr>
          </a:solidFill>
        </p:spPr>
        <p:txBody>
          <a:bodyPr vert="horz" lIns="540000" tIns="45720" rIns="91440" bIns="45720" rtlCol="0" anchor="b" anchorCtr="0">
            <a:normAutofit/>
          </a:bodyPr>
          <a:lstStyle/>
          <a:p>
            <a:r>
              <a:rPr lang="en-US" dirty="0" smtClean="0"/>
              <a:t>Alexandre Tardif (alexandre.tardif@nrcan-rncan.gc.ca)</a:t>
            </a:r>
            <a:endParaRPr lang="en-US" dirty="0"/>
          </a:p>
        </p:txBody>
      </p:sp>
    </p:spTree>
    <p:extLst>
      <p:ext uri="{BB962C8B-B14F-4D97-AF65-F5344CB8AC3E}">
        <p14:creationId xmlns:p14="http://schemas.microsoft.com/office/powerpoint/2010/main" val="304606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3450" y="981075"/>
            <a:ext cx="13244451" cy="777240"/>
          </a:xfrm>
          <a:prstGeom prst="rect">
            <a:avLst/>
          </a:prstGeom>
        </p:spPr>
        <p:txBody>
          <a:bodyPr lIns="0" tIns="0" rIns="0" bIns="0" rtlCol="0" anchor="t">
            <a:spAutoFit/>
          </a:bodyPr>
          <a:lstStyle/>
          <a:p>
            <a:pPr>
              <a:lnSpc>
                <a:spcPts val="6240"/>
              </a:lnSpc>
            </a:pPr>
            <a:r>
              <a:rPr lang="en-US" sz="4800" dirty="0" smtClean="0">
                <a:solidFill>
                  <a:srgbClr val="171717"/>
                </a:solidFill>
                <a:latin typeface="Calibri"/>
                <a:cs typeface="Calibri"/>
              </a:rPr>
              <a:t>OBTENTION DE RÉSULTATS</a:t>
            </a:r>
            <a:endParaRPr lang="en-US" sz="4800" dirty="0">
              <a:solidFill>
                <a:srgbClr val="171717"/>
              </a:solidFill>
              <a:latin typeface="Calibri"/>
              <a:cs typeface="Calibri"/>
            </a:endParaRPr>
          </a:p>
        </p:txBody>
      </p:sp>
      <p:sp>
        <p:nvSpPr>
          <p:cNvPr id="3" name="AutoShape 3"/>
          <p:cNvSpPr/>
          <p:nvPr/>
        </p:nvSpPr>
        <p:spPr>
          <a:xfrm>
            <a:off x="972486" y="2379956"/>
            <a:ext cx="567597" cy="109323"/>
          </a:xfrm>
          <a:prstGeom prst="rect">
            <a:avLst/>
          </a:prstGeom>
          <a:solidFill>
            <a:srgbClr val="171717"/>
          </a:solidFill>
        </p:spPr>
      </p:sp>
      <p:sp>
        <p:nvSpPr>
          <p:cNvPr id="4" name="TextBox 4"/>
          <p:cNvSpPr txBox="1"/>
          <p:nvPr/>
        </p:nvSpPr>
        <p:spPr>
          <a:xfrm>
            <a:off x="1000125" y="2822739"/>
            <a:ext cx="16259175" cy="6963445"/>
          </a:xfrm>
          <a:prstGeom prst="rect">
            <a:avLst/>
          </a:prstGeom>
        </p:spPr>
        <p:txBody>
          <a:bodyPr lIns="0" tIns="0" rIns="0" bIns="0" rtlCol="0" anchor="t">
            <a:spAutoFit/>
          </a:bodyPr>
          <a:lstStyle/>
          <a:p>
            <a:pPr marL="603885" lvl="1" indent="-302260">
              <a:lnSpc>
                <a:spcPts val="2799"/>
              </a:lnSpc>
              <a:buFont typeface="Arial"/>
              <a:buChar char="•"/>
            </a:pPr>
            <a:r>
              <a:rPr lang="fr-CA" sz="2750" dirty="0" smtClean="0">
                <a:solidFill>
                  <a:srgbClr val="171717"/>
                </a:solidFill>
                <a:latin typeface="HK Grotesk Light"/>
              </a:rPr>
              <a:t>Le CCCOT </a:t>
            </a:r>
            <a:r>
              <a:rPr lang="fr-CA" sz="2750" dirty="0">
                <a:solidFill>
                  <a:srgbClr val="171717"/>
                </a:solidFill>
                <a:latin typeface="HK Grotesk Light"/>
              </a:rPr>
              <a:t>aide à obtenir des résultats </a:t>
            </a:r>
            <a:r>
              <a:rPr lang="fr-CA" sz="2750" dirty="0" smtClean="0">
                <a:solidFill>
                  <a:srgbClr val="171717"/>
                </a:solidFill>
                <a:latin typeface="HK Grotesk Light"/>
              </a:rPr>
              <a:t>comme les </a:t>
            </a:r>
            <a:r>
              <a:rPr lang="fr-CA" sz="2750" dirty="0">
                <a:solidFill>
                  <a:srgbClr val="171717"/>
                </a:solidFill>
                <a:latin typeface="HK Grotesk Light"/>
              </a:rPr>
              <a:t>effets cumulatifs, le gouvernement ouvert, les consultations sur </a:t>
            </a:r>
            <a:r>
              <a:rPr lang="fr-CA" sz="2750" dirty="0" smtClean="0">
                <a:solidFill>
                  <a:srgbClr val="171717"/>
                </a:solidFill>
                <a:latin typeface="HK Grotesk Light"/>
              </a:rPr>
              <a:t>le développement </a:t>
            </a:r>
            <a:r>
              <a:rPr lang="fr-CA" sz="2750" dirty="0">
                <a:solidFill>
                  <a:srgbClr val="171717"/>
                </a:solidFill>
                <a:latin typeface="HK Grotesk Light"/>
              </a:rPr>
              <a:t>des ressources, les grands projets, l'énergie propre, la gestion des urgences et des </a:t>
            </a:r>
            <a:r>
              <a:rPr lang="fr-CA" sz="2750" dirty="0" smtClean="0">
                <a:solidFill>
                  <a:srgbClr val="171717"/>
                </a:solidFill>
                <a:latin typeface="HK Grotesk Light"/>
              </a:rPr>
              <a:t>risques. </a:t>
            </a:r>
            <a:endParaRPr lang="en-US" dirty="0">
              <a:latin typeface="HK Grotesk Light"/>
            </a:endParaRPr>
          </a:p>
          <a:p>
            <a:pPr>
              <a:lnSpc>
                <a:spcPts val="2799"/>
              </a:lnSpc>
            </a:pPr>
            <a:endParaRPr lang="en-US" sz="2750" dirty="0">
              <a:solidFill>
                <a:srgbClr val="171717"/>
              </a:solidFill>
              <a:latin typeface="HK Grotesk Light"/>
            </a:endParaRPr>
          </a:p>
          <a:p>
            <a:pPr marL="603885" lvl="1" indent="-302260">
              <a:lnSpc>
                <a:spcPts val="2799"/>
              </a:lnSpc>
              <a:buFont typeface="Arial"/>
              <a:buChar char="•"/>
            </a:pPr>
            <a:r>
              <a:rPr lang="fr-CA" sz="2750" dirty="0" smtClean="0">
                <a:solidFill>
                  <a:srgbClr val="171717"/>
                </a:solidFill>
                <a:latin typeface="HK Grotesk Light"/>
              </a:rPr>
              <a:t>Durant </a:t>
            </a:r>
            <a:r>
              <a:rPr lang="fr-CA" sz="2750" dirty="0">
                <a:solidFill>
                  <a:srgbClr val="171717"/>
                </a:solidFill>
                <a:latin typeface="HK Grotesk Light"/>
              </a:rPr>
              <a:t>les premiers jours de la pandémie, nous avons établi un </a:t>
            </a:r>
            <a:r>
              <a:rPr lang="fr-CA" sz="2750" dirty="0">
                <a:latin typeface="HK Grotesk Light"/>
              </a:rPr>
              <a:t>environnement </a:t>
            </a:r>
            <a:r>
              <a:rPr lang="fr-CA" sz="2750" dirty="0" smtClean="0">
                <a:latin typeface="HK Grotesk Light"/>
              </a:rPr>
              <a:t>infonuagique intergouvernemental /utilisé par plusieurs administrations </a:t>
            </a:r>
            <a:r>
              <a:rPr lang="fr-CA" sz="2750" dirty="0" smtClean="0">
                <a:solidFill>
                  <a:srgbClr val="171717"/>
                </a:solidFill>
                <a:latin typeface="HK Grotesk Light"/>
              </a:rPr>
              <a:t>pour </a:t>
            </a:r>
            <a:r>
              <a:rPr lang="fr-CA" sz="2750" dirty="0">
                <a:solidFill>
                  <a:srgbClr val="171717"/>
                </a:solidFill>
                <a:latin typeface="HK Grotesk Light"/>
              </a:rPr>
              <a:t>maximiser l'efficacité et l'efficience du partage et de l'analyse des données, de la collecte des données et de la production de rapports </a:t>
            </a:r>
            <a:r>
              <a:rPr lang="fr-CA" sz="2750" dirty="0" smtClean="0">
                <a:solidFill>
                  <a:srgbClr val="171717"/>
                </a:solidFill>
                <a:latin typeface="HK Grotesk Light"/>
              </a:rPr>
              <a:t>sur la </a:t>
            </a:r>
            <a:r>
              <a:rPr lang="fr-CA" sz="2750" dirty="0">
                <a:solidFill>
                  <a:srgbClr val="171717"/>
                </a:solidFill>
                <a:latin typeface="HK Grotesk Light"/>
              </a:rPr>
              <a:t>COVID-19.</a:t>
            </a:r>
            <a:endParaRPr lang="en-US" sz="2750" dirty="0">
              <a:solidFill>
                <a:srgbClr val="171717"/>
              </a:solidFill>
              <a:latin typeface="HK Grotesk Light"/>
            </a:endParaRPr>
          </a:p>
          <a:p>
            <a:pPr>
              <a:lnSpc>
                <a:spcPts val="2799"/>
              </a:lnSpc>
            </a:pPr>
            <a:endParaRPr lang="en-US" sz="2750" dirty="0">
              <a:solidFill>
                <a:srgbClr val="171717"/>
              </a:solidFill>
              <a:latin typeface="HK Grotesk Light"/>
            </a:endParaRPr>
          </a:p>
          <a:p>
            <a:pPr marL="603885" lvl="1" indent="-302260">
              <a:lnSpc>
                <a:spcPts val="2799"/>
              </a:lnSpc>
              <a:buFont typeface="Arial"/>
              <a:buChar char="•"/>
            </a:pPr>
            <a:r>
              <a:rPr lang="fr-CA" sz="2750" dirty="0" smtClean="0">
                <a:solidFill>
                  <a:srgbClr val="171717"/>
                </a:solidFill>
                <a:latin typeface="HK Grotesk Light"/>
              </a:rPr>
              <a:t>Nous </a:t>
            </a:r>
            <a:r>
              <a:rPr lang="fr-CA" sz="2750" dirty="0">
                <a:solidFill>
                  <a:srgbClr val="171717"/>
                </a:solidFill>
                <a:latin typeface="HK Grotesk Light"/>
              </a:rPr>
              <a:t>travaillons avec de nombreux fournisseurs de services </a:t>
            </a:r>
            <a:r>
              <a:rPr lang="fr-CA" sz="2750" dirty="0" smtClean="0">
                <a:solidFill>
                  <a:srgbClr val="171717"/>
                </a:solidFill>
                <a:latin typeface="HK Grotesk Light"/>
              </a:rPr>
              <a:t>infonuagiques, </a:t>
            </a:r>
            <a:r>
              <a:rPr lang="fr-CA" sz="2750" dirty="0">
                <a:solidFill>
                  <a:srgbClr val="171717"/>
                </a:solidFill>
                <a:latin typeface="HK Grotesk Light"/>
              </a:rPr>
              <a:t>dont récemment Google, pour mettre en place une technologie </a:t>
            </a:r>
            <a:r>
              <a:rPr lang="fr-CA" sz="2750" dirty="0" err="1">
                <a:solidFill>
                  <a:srgbClr val="171717"/>
                </a:solidFill>
                <a:latin typeface="HK Grotesk Light"/>
              </a:rPr>
              <a:t>géospatiale</a:t>
            </a:r>
            <a:r>
              <a:rPr lang="fr-CA" sz="2750" dirty="0">
                <a:solidFill>
                  <a:srgbClr val="171717"/>
                </a:solidFill>
                <a:latin typeface="HK Grotesk Light"/>
              </a:rPr>
              <a:t> de premier ordre. Nous pilotons actuellement l'utilisation de Google </a:t>
            </a:r>
            <a:r>
              <a:rPr lang="fr-CA" sz="2750" dirty="0" err="1">
                <a:solidFill>
                  <a:srgbClr val="171717"/>
                </a:solidFill>
                <a:latin typeface="HK Grotesk Light"/>
              </a:rPr>
              <a:t>Earth</a:t>
            </a:r>
            <a:r>
              <a:rPr lang="fr-CA" sz="2750" dirty="0">
                <a:solidFill>
                  <a:srgbClr val="171717"/>
                </a:solidFill>
                <a:latin typeface="HK Grotesk Light"/>
              </a:rPr>
              <a:t> Engine pour une analyse avancée de l'observation de la terre et une plateforme à usage scientifique</a:t>
            </a:r>
            <a:endParaRPr lang="en-US" sz="2750" dirty="0">
              <a:solidFill>
                <a:srgbClr val="171717"/>
              </a:solidFill>
              <a:latin typeface="HK Grotesk Light"/>
              <a:ea typeface="+mn-lt"/>
              <a:cs typeface="+mn-lt"/>
            </a:endParaRPr>
          </a:p>
          <a:p>
            <a:pPr marL="603885" lvl="1" indent="-302260">
              <a:lnSpc>
                <a:spcPts val="2799"/>
              </a:lnSpc>
              <a:buFont typeface="Arial"/>
              <a:buChar char="•"/>
            </a:pPr>
            <a:endParaRPr lang="en-US" sz="2750" dirty="0">
              <a:latin typeface="HK Grotesk Light"/>
              <a:ea typeface="+mn-lt"/>
              <a:cs typeface="+mn-lt"/>
            </a:endParaRPr>
          </a:p>
          <a:p>
            <a:pPr marL="603885" lvl="1" indent="-302260">
              <a:lnSpc>
                <a:spcPts val="2799"/>
              </a:lnSpc>
              <a:buFont typeface="Arial"/>
              <a:buChar char="•"/>
            </a:pPr>
            <a:r>
              <a:rPr lang="fr-CA" sz="2750" dirty="0" smtClean="0">
                <a:solidFill>
                  <a:srgbClr val="171717"/>
                </a:solidFill>
                <a:latin typeface="HK Grotesk Light"/>
              </a:rPr>
              <a:t>Avec </a:t>
            </a:r>
            <a:r>
              <a:rPr lang="fr-CA" sz="2750" dirty="0">
                <a:solidFill>
                  <a:srgbClr val="171717"/>
                </a:solidFill>
                <a:latin typeface="HK Grotesk Light"/>
              </a:rPr>
              <a:t>la deuxième plus grande masse continentale sur terre et le plus long littoral au monde, le GC compte sur la technologie satellitaire pour soutenir le développement économique des ressources naturelles du Canada, le Nord, la sûreté, la sécurité, la souveraineté et la surveillance environnementale.</a:t>
            </a:r>
            <a:endParaRPr lang="en-US" sz="2750" dirty="0">
              <a:solidFill>
                <a:srgbClr val="171717"/>
              </a:solidFill>
              <a:latin typeface="HK Grotesk Light"/>
            </a:endParaRPr>
          </a:p>
          <a:p>
            <a:pPr marL="603885" lvl="1" indent="-302260">
              <a:lnSpc>
                <a:spcPts val="2799"/>
              </a:lnSpc>
              <a:buFont typeface="Arial"/>
              <a:buChar char="•"/>
            </a:pPr>
            <a:endParaRPr lang="en-US" sz="2750" dirty="0">
              <a:solidFill>
                <a:srgbClr val="171717"/>
              </a:solidFill>
              <a:latin typeface="HK Grotesk Light"/>
            </a:endParaRPr>
          </a:p>
          <a:p>
            <a:pPr>
              <a:lnSpc>
                <a:spcPts val="3919"/>
              </a:lnSpc>
            </a:pPr>
            <a:endParaRPr lang="en-US" sz="2750" dirty="0">
              <a:solidFill>
                <a:srgbClr val="171717"/>
              </a:solidFill>
              <a:latin typeface="HK Grotesk Light"/>
            </a:endParaRPr>
          </a:p>
        </p:txBody>
      </p:sp>
      <p:sp>
        <p:nvSpPr>
          <p:cNvPr id="5" name="TextBox 5"/>
          <p:cNvSpPr txBox="1"/>
          <p:nvPr/>
        </p:nvSpPr>
        <p:spPr>
          <a:xfrm>
            <a:off x="1000125" y="1857497"/>
            <a:ext cx="10355324" cy="397545"/>
          </a:xfrm>
          <a:prstGeom prst="rect">
            <a:avLst/>
          </a:prstGeom>
        </p:spPr>
        <p:txBody>
          <a:bodyPr lIns="0" tIns="0" rIns="0" bIns="0" rtlCol="0" anchor="t">
            <a:spAutoFit/>
          </a:bodyPr>
          <a:lstStyle/>
          <a:p>
            <a:pPr>
              <a:lnSpc>
                <a:spcPts val="3120"/>
              </a:lnSpc>
            </a:pPr>
            <a:r>
              <a:rPr lang="en-US" sz="2400" b="1" dirty="0" smtClean="0">
                <a:solidFill>
                  <a:srgbClr val="171717"/>
                </a:solidFill>
                <a:latin typeface="Calibri"/>
                <a:cs typeface="Calibri"/>
              </a:rPr>
              <a:t>CENTRE CANADIEN DE CARTOGRAPHIE ET D’OBSERVATION DE LA TERRE </a:t>
            </a:r>
            <a:r>
              <a:rPr lang="en-US" sz="2400" b="1" dirty="0">
                <a:solidFill>
                  <a:srgbClr val="171717"/>
                </a:solidFill>
                <a:latin typeface="Calibri"/>
                <a:cs typeface="Calibri"/>
              </a:rPr>
              <a:t>(</a:t>
            </a:r>
            <a:r>
              <a:rPr lang="en-US" sz="2400" b="1" dirty="0" smtClean="0">
                <a:solidFill>
                  <a:srgbClr val="171717"/>
                </a:solidFill>
                <a:latin typeface="Calibri"/>
                <a:cs typeface="Calibri"/>
              </a:rPr>
              <a:t>CCCOT)</a:t>
            </a:r>
            <a:endParaRPr lang="en-US" sz="2400" b="1" dirty="0">
              <a:solidFill>
                <a:srgbClr val="171717"/>
              </a:solidFill>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72486" y="2379956"/>
            <a:ext cx="567597" cy="109323"/>
          </a:xfrm>
          <a:prstGeom prst="rect">
            <a:avLst/>
          </a:prstGeom>
          <a:solidFill>
            <a:srgbClr val="171717"/>
          </a:solidFill>
        </p:spPr>
      </p:sp>
      <p:pic>
        <p:nvPicPr>
          <p:cNvPr id="3" name="Picture 3"/>
          <p:cNvPicPr>
            <a:picLocks noChangeAspect="1"/>
          </p:cNvPicPr>
          <p:nvPr/>
        </p:nvPicPr>
        <p:blipFill>
          <a:blip r:embed="rId2"/>
          <a:srcRect/>
          <a:stretch>
            <a:fillRect/>
          </a:stretch>
        </p:blipFill>
        <p:spPr>
          <a:xfrm>
            <a:off x="17170150" y="9148977"/>
            <a:ext cx="954839" cy="977651"/>
          </a:xfrm>
          <a:prstGeom prst="rect">
            <a:avLst/>
          </a:prstGeom>
        </p:spPr>
      </p:pic>
      <p:pic>
        <p:nvPicPr>
          <p:cNvPr id="5" name="Picture 5"/>
          <p:cNvPicPr>
            <a:picLocks noChangeAspect="1"/>
          </p:cNvPicPr>
          <p:nvPr/>
        </p:nvPicPr>
        <p:blipFill>
          <a:blip r:embed="rId3"/>
          <a:srcRect/>
          <a:stretch>
            <a:fillRect/>
          </a:stretch>
        </p:blipFill>
        <p:spPr>
          <a:xfrm>
            <a:off x="10387285" y="3106177"/>
            <a:ext cx="6481619" cy="3901895"/>
          </a:xfrm>
          <a:prstGeom prst="rect">
            <a:avLst/>
          </a:prstGeom>
        </p:spPr>
      </p:pic>
      <p:sp>
        <p:nvSpPr>
          <p:cNvPr id="6" name="TextBox 6"/>
          <p:cNvSpPr txBox="1"/>
          <p:nvPr/>
        </p:nvSpPr>
        <p:spPr>
          <a:xfrm>
            <a:off x="972486" y="961715"/>
            <a:ext cx="13244451" cy="777240"/>
          </a:xfrm>
          <a:prstGeom prst="rect">
            <a:avLst/>
          </a:prstGeom>
        </p:spPr>
        <p:txBody>
          <a:bodyPr lIns="0" tIns="0" rIns="0" bIns="0" rtlCol="0" anchor="t">
            <a:spAutoFit/>
          </a:bodyPr>
          <a:lstStyle/>
          <a:p>
            <a:pPr>
              <a:lnSpc>
                <a:spcPts val="6240"/>
              </a:lnSpc>
            </a:pPr>
            <a:r>
              <a:rPr lang="en-US" sz="4800" dirty="0">
                <a:solidFill>
                  <a:srgbClr val="171717"/>
                </a:solidFill>
                <a:latin typeface="Calibri"/>
                <a:cs typeface="Calibri"/>
              </a:rPr>
              <a:t>GEO.CA </a:t>
            </a:r>
            <a:endParaRPr lang="en-US" sz="4800" dirty="0">
              <a:solidFill>
                <a:srgbClr val="171717"/>
              </a:solidFill>
              <a:latin typeface="HK Grotesk Bold"/>
            </a:endParaRPr>
          </a:p>
        </p:txBody>
      </p:sp>
      <p:sp>
        <p:nvSpPr>
          <p:cNvPr id="7" name="TextBox 7"/>
          <p:cNvSpPr txBox="1"/>
          <p:nvPr/>
        </p:nvSpPr>
        <p:spPr>
          <a:xfrm>
            <a:off x="1000125" y="2489279"/>
            <a:ext cx="8662669" cy="8758808"/>
          </a:xfrm>
          <a:prstGeom prst="rect">
            <a:avLst/>
          </a:prstGeom>
        </p:spPr>
        <p:txBody>
          <a:bodyPr lIns="0" tIns="0" rIns="0" bIns="0" rtlCol="0" anchor="t">
            <a:spAutoFit/>
          </a:bodyPr>
          <a:lstStyle/>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Le CCCOT </a:t>
            </a:r>
            <a:r>
              <a:rPr lang="fr-CA" sz="2800" dirty="0">
                <a:solidFill>
                  <a:srgbClr val="171717"/>
                </a:solidFill>
                <a:latin typeface="HK Grotesk Light" panose="020B0604020202020204" charset="0"/>
                <a:cs typeface="Calibri"/>
              </a:rPr>
              <a:t>travaille activement avec des organisations afin de publier et de rendre </a:t>
            </a:r>
            <a:r>
              <a:rPr lang="fr-CA" sz="2800" dirty="0" smtClean="0">
                <a:solidFill>
                  <a:srgbClr val="171717"/>
                </a:solidFill>
                <a:latin typeface="HK Grotesk Light" panose="020B0604020202020204" charset="0"/>
                <a:cs typeface="Calibri"/>
              </a:rPr>
              <a:t>repérables </a:t>
            </a:r>
            <a:r>
              <a:rPr lang="fr-CA" sz="2800" dirty="0">
                <a:solidFill>
                  <a:srgbClr val="171717"/>
                </a:solidFill>
                <a:latin typeface="HK Grotesk Light" panose="020B0604020202020204" charset="0"/>
                <a:cs typeface="Calibri"/>
              </a:rPr>
              <a:t>plus de 7200 couches </a:t>
            </a:r>
            <a:r>
              <a:rPr lang="fr-CA" sz="2800" dirty="0" smtClean="0">
                <a:solidFill>
                  <a:srgbClr val="171717"/>
                </a:solidFill>
                <a:latin typeface="HK Grotesk Light" panose="020B0604020202020204" charset="0"/>
                <a:cs typeface="Calibri"/>
              </a:rPr>
              <a:t>fondées sur des couches de </a:t>
            </a:r>
            <a:r>
              <a:rPr lang="fr-CA" sz="2800" dirty="0">
                <a:solidFill>
                  <a:srgbClr val="171717"/>
                </a:solidFill>
                <a:latin typeface="HK Grotesk Light" panose="020B0604020202020204" charset="0"/>
                <a:cs typeface="Calibri"/>
              </a:rPr>
              <a:t>données </a:t>
            </a:r>
            <a:r>
              <a:rPr lang="fr-CA" sz="2800" dirty="0" err="1">
                <a:solidFill>
                  <a:srgbClr val="171717"/>
                </a:solidFill>
                <a:latin typeface="HK Grotesk Light" panose="020B0604020202020204" charset="0"/>
                <a:cs typeface="Calibri"/>
              </a:rPr>
              <a:t>géospatiales</a:t>
            </a:r>
            <a:r>
              <a:rPr lang="fr-CA" sz="2800" dirty="0">
                <a:solidFill>
                  <a:srgbClr val="171717"/>
                </a:solidFill>
                <a:latin typeface="HK Grotesk Light" panose="020B0604020202020204" charset="0"/>
                <a:cs typeface="Calibri"/>
              </a:rPr>
              <a:t> interopérables </a:t>
            </a:r>
            <a:r>
              <a:rPr lang="fr-CA" sz="2800" dirty="0" smtClean="0">
                <a:solidFill>
                  <a:srgbClr val="171717"/>
                </a:solidFill>
                <a:latin typeface="HK Grotesk Light" panose="020B0604020202020204" charset="0"/>
                <a:cs typeface="Calibri"/>
              </a:rPr>
              <a:t>à partir de </a:t>
            </a:r>
            <a:r>
              <a:rPr lang="fr-CA" sz="2800" dirty="0">
                <a:solidFill>
                  <a:srgbClr val="171717"/>
                </a:solidFill>
                <a:latin typeface="HK Grotesk Light" panose="020B0604020202020204" charset="0"/>
                <a:cs typeface="Calibri"/>
              </a:rPr>
              <a:t>la source, appuyées par </a:t>
            </a:r>
            <a:r>
              <a:rPr lang="fr-CA" sz="2800" dirty="0" smtClean="0">
                <a:solidFill>
                  <a:srgbClr val="171717"/>
                </a:solidFill>
                <a:latin typeface="HK Grotesk Light" panose="020B0604020202020204" charset="0"/>
                <a:cs typeface="Calibri"/>
              </a:rPr>
              <a:t>les </a:t>
            </a:r>
            <a:r>
              <a:rPr lang="fr-CA" sz="2800" dirty="0">
                <a:solidFill>
                  <a:srgbClr val="171717"/>
                </a:solidFill>
                <a:latin typeface="HK Grotesk Light" panose="020B0604020202020204" charset="0"/>
                <a:cs typeface="Calibri"/>
              </a:rPr>
              <a:t>métadonnées </a:t>
            </a:r>
            <a:r>
              <a:rPr lang="fr-CA" sz="2800" dirty="0" smtClean="0">
                <a:solidFill>
                  <a:srgbClr val="171717"/>
                </a:solidFill>
                <a:latin typeface="HK Grotesk Light" panose="020B0604020202020204" charset="0"/>
                <a:cs typeface="Calibri"/>
              </a:rPr>
              <a:t>de la norme ISO</a:t>
            </a:r>
            <a:r>
              <a:rPr lang="fr-CA" sz="2800" dirty="0">
                <a:solidFill>
                  <a:srgbClr val="171717"/>
                </a:solidFill>
                <a:latin typeface="HK Grotesk Light" panose="020B0604020202020204" charset="0"/>
                <a:cs typeface="Calibri"/>
              </a:rPr>
              <a:t>, et mises à la disposition des employés fédéraux et du public à des fins d'analyse et d'aide à la décision. </a:t>
            </a:r>
            <a:endParaRPr lang="en-US" sz="2800" dirty="0">
              <a:solidFill>
                <a:srgbClr val="171717"/>
              </a:solidFill>
              <a:latin typeface="HK Grotesk Light" panose="020B0604020202020204" charset="0"/>
              <a:cs typeface="Calibri"/>
            </a:endParaRPr>
          </a:p>
          <a:p>
            <a:pPr>
              <a:lnSpc>
                <a:spcPts val="2799"/>
              </a:lnSpc>
            </a:pPr>
            <a:endParaRPr lang="en-US" sz="2800" dirty="0">
              <a:solidFill>
                <a:srgbClr val="171717"/>
              </a:solidFill>
              <a:latin typeface="HK Grotesk Light" panose="020B0604020202020204" charset="0"/>
              <a:cs typeface="Calibri"/>
            </a:endParaRPr>
          </a:p>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GEO.CA </a:t>
            </a:r>
            <a:r>
              <a:rPr lang="fr-CA" sz="2800" dirty="0">
                <a:solidFill>
                  <a:srgbClr val="171717"/>
                </a:solidFill>
                <a:latin typeface="HK Grotesk Light" panose="020B0604020202020204" charset="0"/>
                <a:cs typeface="Calibri"/>
              </a:rPr>
              <a:t>est un partenariat entre plusieurs administrations, y compris les provinces et les territoires, par l'intermédiaire du Conseil canadien de géomatique (COCG), pour mettre en valeur notre collection de connaissances </a:t>
            </a:r>
            <a:r>
              <a:rPr lang="fr-CA" sz="2800" dirty="0" err="1">
                <a:solidFill>
                  <a:srgbClr val="171717"/>
                </a:solidFill>
                <a:latin typeface="HK Grotesk Light" panose="020B0604020202020204" charset="0"/>
                <a:cs typeface="Calibri"/>
              </a:rPr>
              <a:t>géospatiales</a:t>
            </a:r>
            <a:r>
              <a:rPr lang="fr-CA" sz="2800" dirty="0">
                <a:solidFill>
                  <a:srgbClr val="171717"/>
                </a:solidFill>
                <a:latin typeface="HK Grotesk Light" panose="020B0604020202020204" charset="0"/>
                <a:cs typeface="Calibri"/>
              </a:rPr>
              <a:t>.</a:t>
            </a:r>
            <a:endParaRPr lang="en-US" sz="2800" dirty="0">
              <a:solidFill>
                <a:srgbClr val="171717"/>
              </a:solidFill>
              <a:latin typeface="HK Grotesk Light" panose="020B0604020202020204" charset="0"/>
              <a:cs typeface="Calibri"/>
            </a:endParaRPr>
          </a:p>
          <a:p>
            <a:pPr>
              <a:lnSpc>
                <a:spcPts val="2799"/>
              </a:lnSpc>
            </a:pPr>
            <a:endParaRPr lang="en-US" sz="2800" dirty="0">
              <a:solidFill>
                <a:srgbClr val="171717"/>
              </a:solidFill>
              <a:latin typeface="HK Grotesk Light" panose="020B0604020202020204" charset="0"/>
              <a:cs typeface="Calibri"/>
            </a:endParaRPr>
          </a:p>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En </a:t>
            </a:r>
            <a:r>
              <a:rPr lang="fr-CA" sz="2800" dirty="0">
                <a:solidFill>
                  <a:srgbClr val="171717"/>
                </a:solidFill>
                <a:latin typeface="HK Grotesk Light" panose="020B0604020202020204" charset="0"/>
                <a:cs typeface="Calibri"/>
              </a:rPr>
              <a:t>nous appuyant sur des années de développement, nous maximisons la valeur </a:t>
            </a:r>
            <a:r>
              <a:rPr lang="fr-CA" sz="2800" dirty="0" smtClean="0">
                <a:solidFill>
                  <a:srgbClr val="171717"/>
                </a:solidFill>
                <a:latin typeface="HK Grotesk Light" panose="020B0604020202020204" charset="0"/>
                <a:cs typeface="Calibri"/>
              </a:rPr>
              <a:t>de l’actif </a:t>
            </a:r>
            <a:r>
              <a:rPr lang="fr-CA" sz="2800" dirty="0" err="1" smtClean="0">
                <a:solidFill>
                  <a:srgbClr val="171717"/>
                </a:solidFill>
                <a:latin typeface="HK Grotesk Light" panose="020B0604020202020204" charset="0"/>
                <a:cs typeface="Calibri"/>
              </a:rPr>
              <a:t>géospatial</a:t>
            </a:r>
            <a:r>
              <a:rPr lang="fr-CA" sz="2800" dirty="0" smtClean="0">
                <a:solidFill>
                  <a:srgbClr val="171717"/>
                </a:solidFill>
                <a:latin typeface="HK Grotesk Light" panose="020B0604020202020204" charset="0"/>
                <a:cs typeface="Calibri"/>
              </a:rPr>
              <a:t> </a:t>
            </a:r>
            <a:r>
              <a:rPr lang="fr-CA" sz="2800" dirty="0">
                <a:solidFill>
                  <a:srgbClr val="171717"/>
                </a:solidFill>
                <a:latin typeface="HK Grotesk Light" panose="020B0604020202020204" charset="0"/>
                <a:cs typeface="Calibri"/>
              </a:rPr>
              <a:t>du Canada et rendons notre information </a:t>
            </a:r>
            <a:r>
              <a:rPr lang="fr-CA" sz="2800" dirty="0" err="1">
                <a:solidFill>
                  <a:srgbClr val="171717"/>
                </a:solidFill>
                <a:latin typeface="HK Grotesk Light" panose="020B0604020202020204" charset="0"/>
                <a:cs typeface="Calibri"/>
              </a:rPr>
              <a:t>géospatiale</a:t>
            </a:r>
            <a:r>
              <a:rPr lang="fr-CA" sz="2800" dirty="0">
                <a:solidFill>
                  <a:srgbClr val="171717"/>
                </a:solidFill>
                <a:latin typeface="HK Grotesk Light" panose="020B0604020202020204" charset="0"/>
                <a:cs typeface="Calibri"/>
              </a:rPr>
              <a:t> ouverte encore plus accessible à tous.</a:t>
            </a:r>
            <a:endParaRPr lang="en-US" sz="2800" dirty="0">
              <a:solidFill>
                <a:srgbClr val="171717"/>
              </a:solidFill>
              <a:latin typeface="HK Grotesk Light" panose="020B0604020202020204" charset="0"/>
              <a:cs typeface="Calibri"/>
            </a:endParaRPr>
          </a:p>
          <a:p>
            <a:pPr>
              <a:lnSpc>
                <a:spcPts val="2799"/>
              </a:lnSpc>
            </a:pPr>
            <a:endParaRPr lang="en-US" sz="2800" dirty="0">
              <a:solidFill>
                <a:srgbClr val="171717"/>
              </a:solidFill>
              <a:latin typeface="HK Grotesk Light" panose="020B0604020202020204" charset="0"/>
              <a:cs typeface="Calibri"/>
            </a:endParaRPr>
          </a:p>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GEO.CA </a:t>
            </a:r>
            <a:r>
              <a:rPr lang="fr-CA" sz="2800" dirty="0">
                <a:solidFill>
                  <a:srgbClr val="171717"/>
                </a:solidFill>
                <a:latin typeface="HK Grotesk Light" panose="020B0604020202020204" charset="0"/>
                <a:cs typeface="Calibri"/>
              </a:rPr>
              <a:t>sera accessible au public dans les prochaines semaines.</a:t>
            </a:r>
            <a:endParaRPr lang="en-US" sz="2800" dirty="0">
              <a:solidFill>
                <a:srgbClr val="171717"/>
              </a:solidFill>
              <a:latin typeface="HK Grotesk Light" panose="020B0604020202020204" charset="0"/>
              <a:cs typeface="Calibri"/>
            </a:endParaRPr>
          </a:p>
          <a:p>
            <a:pPr>
              <a:lnSpc>
                <a:spcPts val="2799"/>
              </a:lnSpc>
            </a:pPr>
            <a:endParaRPr lang="en-US" sz="2799" dirty="0">
              <a:solidFill>
                <a:srgbClr val="171717"/>
              </a:solidFill>
              <a:latin typeface="HK Grotesk Light" panose="020B0604020202020204" charset="0"/>
            </a:endParaRPr>
          </a:p>
          <a:p>
            <a:pPr>
              <a:lnSpc>
                <a:spcPts val="3919"/>
              </a:lnSpc>
            </a:pPr>
            <a:endParaRPr lang="en-US" sz="2799" dirty="0">
              <a:solidFill>
                <a:srgbClr val="171717"/>
              </a:solidFill>
              <a:latin typeface="HK Grotesk Light" panose="020B0604020202020204" charset="0"/>
            </a:endParaRPr>
          </a:p>
        </p:txBody>
      </p:sp>
      <p:sp>
        <p:nvSpPr>
          <p:cNvPr id="8" name="TextBox 8"/>
          <p:cNvSpPr txBox="1"/>
          <p:nvPr/>
        </p:nvSpPr>
        <p:spPr>
          <a:xfrm>
            <a:off x="1000125" y="1806326"/>
            <a:ext cx="11184418" cy="795089"/>
          </a:xfrm>
          <a:prstGeom prst="rect">
            <a:avLst/>
          </a:prstGeom>
        </p:spPr>
        <p:txBody>
          <a:bodyPr lIns="0" tIns="0" rIns="0" bIns="0" rtlCol="0" anchor="t">
            <a:spAutoFit/>
          </a:bodyPr>
          <a:lstStyle/>
          <a:p>
            <a:pPr>
              <a:lnSpc>
                <a:spcPts val="3132"/>
              </a:lnSpc>
            </a:pPr>
            <a:r>
              <a:rPr lang="en-US" sz="2400" b="1" dirty="0" smtClean="0">
                <a:solidFill>
                  <a:srgbClr val="171717"/>
                </a:solidFill>
                <a:latin typeface="Calibri"/>
                <a:cs typeface="Calibri"/>
              </a:rPr>
              <a:t>LA RÉFÉRENCE EN RESSOURCES GÉOSPATIALES OUVERTES DU CANADA</a:t>
            </a:r>
            <a:endParaRPr lang="en-US" sz="2400" b="1" dirty="0">
              <a:solidFill>
                <a:srgbClr val="171717"/>
              </a:solidFill>
              <a:latin typeface="Calibri"/>
              <a:cs typeface="Calibri"/>
            </a:endParaRPr>
          </a:p>
          <a:p>
            <a:pPr>
              <a:lnSpc>
                <a:spcPts val="3132"/>
              </a:lnSpc>
            </a:pPr>
            <a:endParaRPr lang="en-US" sz="2409" dirty="0">
              <a:solidFill>
                <a:srgbClr val="171717"/>
              </a:solidFill>
              <a:latin typeface="HK Grotesk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72486" y="2379956"/>
            <a:ext cx="567597" cy="109323"/>
          </a:xfrm>
          <a:prstGeom prst="rect">
            <a:avLst/>
          </a:prstGeom>
          <a:solidFill>
            <a:srgbClr val="171717"/>
          </a:solidFill>
        </p:spPr>
      </p:sp>
      <p:pic>
        <p:nvPicPr>
          <p:cNvPr id="3" name="Picture 3"/>
          <p:cNvPicPr>
            <a:picLocks noChangeAspect="1"/>
          </p:cNvPicPr>
          <p:nvPr/>
        </p:nvPicPr>
        <p:blipFill>
          <a:blip r:embed="rId2"/>
          <a:srcRect/>
          <a:stretch>
            <a:fillRect/>
          </a:stretch>
        </p:blipFill>
        <p:spPr>
          <a:xfrm>
            <a:off x="17170150" y="9148977"/>
            <a:ext cx="954839" cy="977651"/>
          </a:xfrm>
          <a:prstGeom prst="rect">
            <a:avLst/>
          </a:prstGeom>
        </p:spPr>
      </p:pic>
      <p:sp>
        <p:nvSpPr>
          <p:cNvPr id="4" name="TextBox 4"/>
          <p:cNvSpPr txBox="1"/>
          <p:nvPr/>
        </p:nvSpPr>
        <p:spPr>
          <a:xfrm>
            <a:off x="933450" y="981075"/>
            <a:ext cx="13244451" cy="777240"/>
          </a:xfrm>
          <a:prstGeom prst="rect">
            <a:avLst/>
          </a:prstGeom>
        </p:spPr>
        <p:txBody>
          <a:bodyPr lIns="0" tIns="0" rIns="0" bIns="0" rtlCol="0" anchor="t">
            <a:spAutoFit/>
          </a:bodyPr>
          <a:lstStyle/>
          <a:p>
            <a:pPr>
              <a:lnSpc>
                <a:spcPts val="6240"/>
              </a:lnSpc>
            </a:pPr>
            <a:r>
              <a:rPr lang="en-US" sz="4800" dirty="0" smtClean="0">
                <a:solidFill>
                  <a:srgbClr val="171717"/>
                </a:solidFill>
                <a:latin typeface="Calibri"/>
                <a:cs typeface="Calibri"/>
              </a:rPr>
              <a:t>LE POUVOIR DU NUAGE</a:t>
            </a:r>
            <a:endParaRPr lang="en-US" sz="4800" dirty="0">
              <a:solidFill>
                <a:srgbClr val="171717"/>
              </a:solidFill>
              <a:latin typeface="Calibri"/>
              <a:cs typeface="Calibri"/>
            </a:endParaRPr>
          </a:p>
        </p:txBody>
      </p:sp>
      <p:sp>
        <p:nvSpPr>
          <p:cNvPr id="5" name="TextBox 5"/>
          <p:cNvSpPr txBox="1"/>
          <p:nvPr/>
        </p:nvSpPr>
        <p:spPr>
          <a:xfrm>
            <a:off x="972486" y="2489279"/>
            <a:ext cx="8662669" cy="8040663"/>
          </a:xfrm>
          <a:prstGeom prst="rect">
            <a:avLst/>
          </a:prstGeom>
        </p:spPr>
        <p:txBody>
          <a:bodyPr lIns="0" tIns="0" rIns="0" bIns="0" rtlCol="0" anchor="t">
            <a:spAutoFit/>
          </a:bodyPr>
          <a:lstStyle/>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Le </a:t>
            </a:r>
            <a:r>
              <a:rPr lang="fr-CA" sz="2800" dirty="0">
                <a:solidFill>
                  <a:srgbClr val="171717"/>
                </a:solidFill>
                <a:latin typeface="HK Grotesk Light" panose="020B0604020202020204" charset="0"/>
                <a:cs typeface="Calibri"/>
              </a:rPr>
              <a:t>13 mars 2020, l'Agence de la santé publique du Canada (ASPC), Statistique Canada (</a:t>
            </a:r>
            <a:r>
              <a:rPr lang="fr-CA" sz="2800" dirty="0" err="1">
                <a:solidFill>
                  <a:srgbClr val="171717"/>
                </a:solidFill>
                <a:latin typeface="HK Grotesk Light" panose="020B0604020202020204" charset="0"/>
                <a:cs typeface="Calibri"/>
              </a:rPr>
              <a:t>StatCan</a:t>
            </a:r>
            <a:r>
              <a:rPr lang="fr-CA" sz="2800" dirty="0">
                <a:solidFill>
                  <a:srgbClr val="171717"/>
                </a:solidFill>
                <a:latin typeface="HK Grotesk Light" panose="020B0604020202020204" charset="0"/>
                <a:cs typeface="Calibri"/>
              </a:rPr>
              <a:t>) et les Services de géomatique d'urgence de </a:t>
            </a:r>
            <a:r>
              <a:rPr lang="fr-CA" sz="2800" dirty="0" err="1">
                <a:solidFill>
                  <a:srgbClr val="171717"/>
                </a:solidFill>
                <a:latin typeface="HK Grotesk Light" panose="020B0604020202020204" charset="0"/>
                <a:cs typeface="Calibri"/>
              </a:rPr>
              <a:t>RNCan</a:t>
            </a:r>
            <a:r>
              <a:rPr lang="fr-CA" sz="2800" dirty="0">
                <a:solidFill>
                  <a:srgbClr val="171717"/>
                </a:solidFill>
                <a:latin typeface="HK Grotesk Light" panose="020B0604020202020204" charset="0"/>
                <a:cs typeface="Calibri"/>
              </a:rPr>
              <a:t> ont </a:t>
            </a:r>
            <a:r>
              <a:rPr lang="fr-CA" sz="2800" dirty="0" smtClean="0">
                <a:solidFill>
                  <a:srgbClr val="171717"/>
                </a:solidFill>
                <a:latin typeface="HK Grotesk Light" panose="020B0604020202020204" charset="0"/>
                <a:cs typeface="Calibri"/>
              </a:rPr>
              <a:t>demandé l'aide </a:t>
            </a:r>
            <a:r>
              <a:rPr lang="fr-CA" sz="2800" dirty="0" smtClean="0">
                <a:latin typeface="HK Grotesk Light" panose="020B0604020202020204" charset="0"/>
                <a:cs typeface="Calibri"/>
              </a:rPr>
              <a:t>de la FGP </a:t>
            </a:r>
            <a:r>
              <a:rPr lang="fr-CA" sz="2800" dirty="0">
                <a:solidFill>
                  <a:srgbClr val="171717"/>
                </a:solidFill>
                <a:latin typeface="HK Grotesk Light" panose="020B0604020202020204" charset="0"/>
                <a:cs typeface="Calibri"/>
              </a:rPr>
              <a:t>du </a:t>
            </a:r>
            <a:r>
              <a:rPr lang="fr-CA" sz="2800" dirty="0" smtClean="0">
                <a:solidFill>
                  <a:srgbClr val="171717"/>
                </a:solidFill>
                <a:latin typeface="HK Grotesk Light" panose="020B0604020202020204" charset="0"/>
                <a:cs typeface="Calibri"/>
              </a:rPr>
              <a:t>CCCOT.</a:t>
            </a:r>
            <a:endParaRPr lang="en-US" sz="2800" dirty="0">
              <a:solidFill>
                <a:srgbClr val="171717"/>
              </a:solidFill>
              <a:latin typeface="HK Grotesk Light" panose="020B0604020202020204" charset="0"/>
              <a:cs typeface="Calibri"/>
            </a:endParaRPr>
          </a:p>
          <a:p>
            <a:pPr>
              <a:lnSpc>
                <a:spcPts val="2799"/>
              </a:lnSpc>
            </a:pPr>
            <a:endParaRPr lang="en-US" sz="2800" dirty="0">
              <a:solidFill>
                <a:srgbClr val="171717"/>
              </a:solidFill>
              <a:latin typeface="HK Grotesk Light" panose="020B0604020202020204" charset="0"/>
              <a:cs typeface="Calibri"/>
            </a:endParaRPr>
          </a:p>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Il </a:t>
            </a:r>
            <a:r>
              <a:rPr lang="fr-CA" sz="2800" dirty="0">
                <a:solidFill>
                  <a:srgbClr val="171717"/>
                </a:solidFill>
                <a:latin typeface="HK Grotesk Light" panose="020B0604020202020204" charset="0"/>
                <a:cs typeface="Calibri"/>
              </a:rPr>
              <a:t>fallait pour cela des données </a:t>
            </a:r>
            <a:r>
              <a:rPr lang="fr-CA" sz="2800" dirty="0" err="1">
                <a:solidFill>
                  <a:srgbClr val="171717"/>
                </a:solidFill>
                <a:latin typeface="HK Grotesk Light" panose="020B0604020202020204" charset="0"/>
                <a:cs typeface="Calibri"/>
              </a:rPr>
              <a:t>géospatiales</a:t>
            </a:r>
            <a:r>
              <a:rPr lang="fr-CA" sz="2800" dirty="0">
                <a:solidFill>
                  <a:srgbClr val="171717"/>
                </a:solidFill>
                <a:latin typeface="HK Grotesk Light" panose="020B0604020202020204" charset="0"/>
                <a:cs typeface="Calibri"/>
              </a:rPr>
              <a:t> faisant autorité provenant de la source, pour l’ensemble du pays, accessibles à de multiples organisations, visualisées de façon adéquate sur le plan épidémiologique, et publiées pour les Canadiens.</a:t>
            </a:r>
            <a:endParaRPr lang="en-US" sz="2800" dirty="0">
              <a:solidFill>
                <a:srgbClr val="171717"/>
              </a:solidFill>
              <a:latin typeface="HK Grotesk Light" panose="020B0604020202020204" charset="0"/>
              <a:cs typeface="Calibri"/>
            </a:endParaRPr>
          </a:p>
          <a:p>
            <a:pPr>
              <a:lnSpc>
                <a:spcPts val="2799"/>
              </a:lnSpc>
            </a:pPr>
            <a:endParaRPr lang="en-US" sz="2800" dirty="0">
              <a:solidFill>
                <a:srgbClr val="171717"/>
              </a:solidFill>
              <a:latin typeface="HK Grotesk Light" panose="020B0604020202020204" charset="0"/>
              <a:cs typeface="Calibri"/>
            </a:endParaRPr>
          </a:p>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Nous avons créé un </a:t>
            </a:r>
            <a:r>
              <a:rPr lang="fr-CA" sz="2800" dirty="0">
                <a:solidFill>
                  <a:srgbClr val="171717"/>
                </a:solidFill>
                <a:latin typeface="HK Grotesk Light" panose="020B0604020202020204" charset="0"/>
                <a:cs typeface="Calibri"/>
              </a:rPr>
              <a:t>environnement infonuagique </a:t>
            </a:r>
            <a:r>
              <a:rPr lang="fr-CA" sz="2800" dirty="0" err="1">
                <a:solidFill>
                  <a:srgbClr val="171717"/>
                </a:solidFill>
                <a:latin typeface="HK Grotesk Light" panose="020B0604020202020204" charset="0"/>
                <a:cs typeface="Calibri"/>
              </a:rPr>
              <a:t>géospatial</a:t>
            </a:r>
            <a:r>
              <a:rPr lang="fr-CA" sz="2800" dirty="0">
                <a:solidFill>
                  <a:srgbClr val="171717"/>
                </a:solidFill>
                <a:latin typeface="HK Grotesk Light" panose="020B0604020202020204" charset="0"/>
                <a:cs typeface="Calibri"/>
              </a:rPr>
              <a:t> </a:t>
            </a:r>
            <a:r>
              <a:rPr lang="fr-CA" sz="2800" dirty="0" err="1">
                <a:solidFill>
                  <a:srgbClr val="171717"/>
                </a:solidFill>
                <a:latin typeface="HK Grotesk Light" panose="020B0604020202020204" charset="0"/>
                <a:cs typeface="Calibri"/>
              </a:rPr>
              <a:t>pluriministériel</a:t>
            </a:r>
            <a:r>
              <a:rPr lang="fr-CA" sz="2800" dirty="0">
                <a:solidFill>
                  <a:srgbClr val="171717"/>
                </a:solidFill>
                <a:latin typeface="HK Grotesk Light" panose="020B0604020202020204" charset="0"/>
                <a:cs typeface="Calibri"/>
              </a:rPr>
              <a:t>, à haute disponibilité et haute fiabilité, assorti des outils appropriés, accessible par de nombreux ministères.</a:t>
            </a:r>
            <a:endParaRPr lang="en-US" sz="2800" dirty="0">
              <a:solidFill>
                <a:srgbClr val="171717"/>
              </a:solidFill>
              <a:latin typeface="HK Grotesk Light" panose="020B0604020202020204" charset="0"/>
              <a:cs typeface="Calibri"/>
            </a:endParaRPr>
          </a:p>
          <a:p>
            <a:pPr>
              <a:lnSpc>
                <a:spcPts val="2799"/>
              </a:lnSpc>
            </a:pPr>
            <a:endParaRPr lang="en-US" sz="2800" dirty="0">
              <a:solidFill>
                <a:srgbClr val="171717"/>
              </a:solidFill>
              <a:latin typeface="HK Grotesk Light" panose="020B0604020202020204" charset="0"/>
              <a:cs typeface="Calibri"/>
            </a:endParaRPr>
          </a:p>
          <a:p>
            <a:pPr marL="603885" lvl="1" indent="-302260">
              <a:lnSpc>
                <a:spcPts val="2799"/>
              </a:lnSpc>
              <a:buFont typeface="Arial"/>
              <a:buChar char="•"/>
            </a:pPr>
            <a:r>
              <a:rPr lang="fr-CA" sz="2800" dirty="0">
                <a:solidFill>
                  <a:srgbClr val="171717"/>
                </a:solidFill>
                <a:latin typeface="HK Grotesk Light" panose="020B0604020202020204" charset="0"/>
                <a:cs typeface="Calibri"/>
              </a:rPr>
              <a:t>Les prochaines étapes consisteraient à déployer entièrement une infrastructure </a:t>
            </a:r>
            <a:r>
              <a:rPr lang="fr-CA" sz="2800" dirty="0" err="1">
                <a:solidFill>
                  <a:srgbClr val="171717"/>
                </a:solidFill>
                <a:latin typeface="HK Grotesk Light" panose="020B0604020202020204" charset="0"/>
                <a:cs typeface="Calibri"/>
              </a:rPr>
              <a:t>géospatiale</a:t>
            </a:r>
            <a:r>
              <a:rPr lang="fr-CA" sz="2800" dirty="0">
                <a:solidFill>
                  <a:srgbClr val="171717"/>
                </a:solidFill>
                <a:latin typeface="HK Grotesk Light" panose="020B0604020202020204" charset="0"/>
                <a:cs typeface="Calibri"/>
              </a:rPr>
              <a:t> </a:t>
            </a:r>
            <a:r>
              <a:rPr lang="fr-CA" sz="2800" dirty="0" err="1">
                <a:solidFill>
                  <a:srgbClr val="171717"/>
                </a:solidFill>
                <a:latin typeface="HK Grotesk Light" panose="020B0604020202020204" charset="0"/>
                <a:cs typeface="Calibri"/>
              </a:rPr>
              <a:t>multiministérielle</a:t>
            </a:r>
            <a:r>
              <a:rPr lang="fr-CA" sz="2800" dirty="0">
                <a:solidFill>
                  <a:srgbClr val="171717"/>
                </a:solidFill>
                <a:latin typeface="HK Grotesk Light" panose="020B0604020202020204" charset="0"/>
                <a:cs typeface="Calibri"/>
              </a:rPr>
              <a:t> pour permettre une collecte, un stockage, un accès et une découverte des données plus efficaces pour les urgences futures</a:t>
            </a:r>
            <a:r>
              <a:rPr lang="fr-CA" sz="2800" dirty="0" smtClean="0">
                <a:solidFill>
                  <a:srgbClr val="171717"/>
                </a:solidFill>
                <a:latin typeface="HK Grotesk Light" panose="020B0604020202020204" charset="0"/>
                <a:cs typeface="Calibri"/>
              </a:rPr>
              <a:t>.</a:t>
            </a:r>
            <a:endParaRPr lang="en-US" sz="2799" dirty="0">
              <a:solidFill>
                <a:srgbClr val="171717"/>
              </a:solidFill>
              <a:latin typeface="HK Grotesk Light" panose="020B0604020202020204" charset="0"/>
            </a:endParaRPr>
          </a:p>
          <a:p>
            <a:pPr>
              <a:lnSpc>
                <a:spcPts val="3919"/>
              </a:lnSpc>
            </a:pPr>
            <a:endParaRPr lang="en-US" sz="2799" dirty="0">
              <a:solidFill>
                <a:srgbClr val="171717"/>
              </a:solidFill>
              <a:latin typeface="HK Grotesk Light" panose="020B0604020202020204" charset="0"/>
            </a:endParaRPr>
          </a:p>
        </p:txBody>
      </p:sp>
      <p:sp>
        <p:nvSpPr>
          <p:cNvPr id="6" name="TextBox 6"/>
          <p:cNvSpPr txBox="1"/>
          <p:nvPr/>
        </p:nvSpPr>
        <p:spPr>
          <a:xfrm>
            <a:off x="1000125" y="1857497"/>
            <a:ext cx="11184418" cy="397545"/>
          </a:xfrm>
          <a:prstGeom prst="rect">
            <a:avLst/>
          </a:prstGeom>
        </p:spPr>
        <p:txBody>
          <a:bodyPr lIns="0" tIns="0" rIns="0" bIns="0" rtlCol="0" anchor="t">
            <a:spAutoFit/>
          </a:bodyPr>
          <a:lstStyle/>
          <a:p>
            <a:pPr>
              <a:lnSpc>
                <a:spcPts val="3132"/>
              </a:lnSpc>
            </a:pPr>
            <a:r>
              <a:rPr lang="fr-CA" sz="2400" b="1" dirty="0" smtClean="0">
                <a:solidFill>
                  <a:srgbClr val="171717"/>
                </a:solidFill>
                <a:cs typeface="Calibri"/>
              </a:rPr>
              <a:t>DONNER </a:t>
            </a:r>
            <a:r>
              <a:rPr lang="fr-CA" sz="2400" b="1" dirty="0">
                <a:solidFill>
                  <a:srgbClr val="171717"/>
                </a:solidFill>
                <a:cs typeface="Calibri"/>
              </a:rPr>
              <a:t>AUX CANADIENS DES INFORMATIONS FAISANT AUTORITÉ SUR </a:t>
            </a:r>
            <a:r>
              <a:rPr lang="fr-CA" sz="2400" b="1" dirty="0" smtClean="0">
                <a:solidFill>
                  <a:srgbClr val="171717"/>
                </a:solidFill>
                <a:cs typeface="Calibri"/>
              </a:rPr>
              <a:t>LA </a:t>
            </a:r>
            <a:r>
              <a:rPr lang="fr-CA" sz="2400" b="1" dirty="0">
                <a:solidFill>
                  <a:srgbClr val="171717"/>
                </a:solidFill>
                <a:cs typeface="Calibri"/>
              </a:rPr>
              <a:t>COVID-19</a:t>
            </a:r>
            <a:endParaRPr lang="en-US" sz="2400" b="1" dirty="0">
              <a:solidFill>
                <a:srgbClr val="171717"/>
              </a:solidFill>
              <a:latin typeface="Calibri"/>
              <a:cs typeface="Calibri"/>
            </a:endParaRPr>
          </a:p>
        </p:txBody>
      </p:sp>
      <p:pic>
        <p:nvPicPr>
          <p:cNvPr id="7" name="Picture 7"/>
          <p:cNvPicPr>
            <a:picLocks noChangeAspect="1"/>
          </p:cNvPicPr>
          <p:nvPr/>
        </p:nvPicPr>
        <p:blipFill>
          <a:blip r:embed="rId3"/>
          <a:srcRect/>
          <a:stretch>
            <a:fillRect/>
          </a:stretch>
        </p:blipFill>
        <p:spPr>
          <a:xfrm>
            <a:off x="9918139" y="2765589"/>
            <a:ext cx="7729431" cy="45603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72486" y="2379956"/>
            <a:ext cx="567597" cy="109323"/>
          </a:xfrm>
          <a:prstGeom prst="rect">
            <a:avLst/>
          </a:prstGeom>
          <a:solidFill>
            <a:srgbClr val="171717"/>
          </a:solidFill>
        </p:spPr>
      </p:sp>
      <p:pic>
        <p:nvPicPr>
          <p:cNvPr id="3" name="Picture 3"/>
          <p:cNvPicPr>
            <a:picLocks noChangeAspect="1"/>
          </p:cNvPicPr>
          <p:nvPr/>
        </p:nvPicPr>
        <p:blipFill>
          <a:blip r:embed="rId2"/>
          <a:srcRect/>
          <a:stretch>
            <a:fillRect/>
          </a:stretch>
        </p:blipFill>
        <p:spPr>
          <a:xfrm>
            <a:off x="17170150" y="9148977"/>
            <a:ext cx="954839" cy="977651"/>
          </a:xfrm>
          <a:prstGeom prst="rect">
            <a:avLst/>
          </a:prstGeom>
        </p:spPr>
      </p:pic>
      <p:pic>
        <p:nvPicPr>
          <p:cNvPr id="4" name="Picture 4"/>
          <p:cNvPicPr>
            <a:picLocks noChangeAspect="1"/>
          </p:cNvPicPr>
          <p:nvPr/>
        </p:nvPicPr>
        <p:blipFill>
          <a:blip r:embed="rId3"/>
          <a:srcRect b="29081"/>
          <a:stretch>
            <a:fillRect/>
          </a:stretch>
        </p:blipFill>
        <p:spPr>
          <a:xfrm>
            <a:off x="10225783" y="2434617"/>
            <a:ext cx="7421787" cy="3118829"/>
          </a:xfrm>
          <a:prstGeom prst="rect">
            <a:avLst/>
          </a:prstGeom>
        </p:spPr>
      </p:pic>
      <p:sp>
        <p:nvSpPr>
          <p:cNvPr id="5" name="TextBox 5"/>
          <p:cNvSpPr txBox="1"/>
          <p:nvPr/>
        </p:nvSpPr>
        <p:spPr>
          <a:xfrm>
            <a:off x="1028930" y="1062408"/>
            <a:ext cx="16714120" cy="795089"/>
          </a:xfrm>
          <a:prstGeom prst="rect">
            <a:avLst/>
          </a:prstGeom>
        </p:spPr>
        <p:txBody>
          <a:bodyPr lIns="0" tIns="0" rIns="0" bIns="0" rtlCol="0" anchor="t">
            <a:spAutoFit/>
          </a:bodyPr>
          <a:lstStyle/>
          <a:p>
            <a:pPr>
              <a:lnSpc>
                <a:spcPts val="6240"/>
              </a:lnSpc>
            </a:pPr>
            <a:r>
              <a:rPr lang="en-US" sz="4800" dirty="0" smtClean="0">
                <a:solidFill>
                  <a:srgbClr val="171717"/>
                </a:solidFill>
                <a:latin typeface="Calibri"/>
                <a:cs typeface="Calibri"/>
              </a:rPr>
              <a:t>UNE PLATEFORME MODERNIE POUR FAVORISER LES SCIENCES</a:t>
            </a:r>
            <a:endParaRPr lang="en-US" sz="4800" dirty="0">
              <a:solidFill>
                <a:srgbClr val="171717"/>
              </a:solidFill>
              <a:latin typeface="Calibri"/>
              <a:cs typeface="Calibri"/>
            </a:endParaRPr>
          </a:p>
        </p:txBody>
      </p:sp>
      <p:sp>
        <p:nvSpPr>
          <p:cNvPr id="6" name="TextBox 6"/>
          <p:cNvSpPr txBox="1"/>
          <p:nvPr/>
        </p:nvSpPr>
        <p:spPr>
          <a:xfrm>
            <a:off x="1028930" y="2655363"/>
            <a:ext cx="8662669" cy="3231654"/>
          </a:xfrm>
          <a:prstGeom prst="rect">
            <a:avLst/>
          </a:prstGeom>
        </p:spPr>
        <p:txBody>
          <a:bodyPr lIns="0" tIns="0" rIns="0" bIns="0" rtlCol="0" anchor="t">
            <a:spAutoFit/>
          </a:bodyPr>
          <a:lstStyle/>
          <a:p>
            <a:pPr marL="603885" lvl="1" indent="-302260">
              <a:lnSpc>
                <a:spcPts val="2799"/>
              </a:lnSpc>
              <a:buFont typeface="Arial"/>
              <a:buChar char="•"/>
            </a:pPr>
            <a:r>
              <a:rPr lang="fr-CA" sz="2800" dirty="0" smtClean="0">
                <a:solidFill>
                  <a:srgbClr val="171717"/>
                </a:solidFill>
                <a:latin typeface="HK Grotesk Light" panose="020B0604020202020204" charset="0"/>
                <a:cs typeface="Calibri"/>
              </a:rPr>
              <a:t>Ressources </a:t>
            </a:r>
            <a:r>
              <a:rPr lang="fr-CA" sz="2800" dirty="0">
                <a:solidFill>
                  <a:srgbClr val="171717"/>
                </a:solidFill>
                <a:latin typeface="HK Grotesk Light" panose="020B0604020202020204" charset="0"/>
                <a:cs typeface="Calibri"/>
              </a:rPr>
              <a:t>naturelles Canada (</a:t>
            </a:r>
            <a:r>
              <a:rPr lang="fr-CA" sz="2800" dirty="0" err="1">
                <a:solidFill>
                  <a:srgbClr val="171717"/>
                </a:solidFill>
                <a:latin typeface="HK Grotesk Light" panose="020B0604020202020204" charset="0"/>
                <a:cs typeface="Calibri"/>
              </a:rPr>
              <a:t>RNCan</a:t>
            </a:r>
            <a:r>
              <a:rPr lang="fr-CA" sz="2800" dirty="0">
                <a:solidFill>
                  <a:srgbClr val="171717"/>
                </a:solidFill>
                <a:latin typeface="HK Grotesk Light" panose="020B0604020202020204" charset="0"/>
                <a:cs typeface="Calibri"/>
              </a:rPr>
              <a:t>), Agriculture et Agroalimentaire Canada (AAC) et Google ont lancé le projet </a:t>
            </a:r>
            <a:r>
              <a:rPr lang="fr-CA" sz="2800" dirty="0" smtClean="0">
                <a:solidFill>
                  <a:srgbClr val="171717"/>
                </a:solidFill>
                <a:latin typeface="HK Grotesk Light" panose="020B0604020202020204" charset="0"/>
                <a:cs typeface="Calibri"/>
              </a:rPr>
              <a:t>«</a:t>
            </a:r>
            <a:r>
              <a:rPr lang="fr-CA" sz="2800" dirty="0" smtClean="0">
                <a:latin typeface="HK Grotesk Light" panose="020B0604020202020204" charset="0"/>
                <a:cs typeface="Calibri"/>
              </a:rPr>
              <a:t> Google </a:t>
            </a:r>
            <a:r>
              <a:rPr lang="fr-CA" sz="2800" dirty="0">
                <a:latin typeface="HK Grotesk Light" panose="020B0604020202020204" charset="0"/>
                <a:cs typeface="Calibri"/>
              </a:rPr>
              <a:t>Cloud Environment for Scientific </a:t>
            </a:r>
            <a:r>
              <a:rPr lang="fr-CA" sz="2800" dirty="0" smtClean="0">
                <a:latin typeface="HK Grotesk Light" panose="020B0604020202020204" charset="0"/>
                <a:cs typeface="Calibri"/>
              </a:rPr>
              <a:t>Use ».</a:t>
            </a:r>
            <a:endParaRPr lang="en-US" sz="2800" dirty="0">
              <a:latin typeface="HK Grotesk Light" panose="020B0604020202020204" charset="0"/>
              <a:cs typeface="Calibri"/>
            </a:endParaRPr>
          </a:p>
          <a:p>
            <a:pPr marL="603885" lvl="1" indent="-302260">
              <a:lnSpc>
                <a:spcPts val="2799"/>
              </a:lnSpc>
              <a:buFont typeface="Arial"/>
              <a:buChar char="•"/>
            </a:pPr>
            <a:r>
              <a:rPr lang="fr-CA" sz="2800" dirty="0" smtClean="0">
                <a:latin typeface="HK Grotesk Light" panose="020B0604020202020204" charset="0"/>
                <a:cs typeface="Calibri"/>
              </a:rPr>
              <a:t>Il </a:t>
            </a:r>
            <a:r>
              <a:rPr lang="fr-CA" sz="2800" dirty="0">
                <a:latin typeface="HK Grotesk Light" panose="020B0604020202020204" charset="0"/>
                <a:cs typeface="Calibri"/>
              </a:rPr>
              <a:t>s'agit d'une preuve de concept qui soutient actuellement 17 projets pilotes, ainsi que 12 nouveaux projets au cours du nouvel exercice, conçus pour combler le fossé opérationnel au sein de la communauté scientifique de </a:t>
            </a:r>
            <a:r>
              <a:rPr lang="fr-CA" sz="2800" dirty="0" err="1">
                <a:latin typeface="HK Grotesk Light" panose="020B0604020202020204" charset="0"/>
                <a:cs typeface="Calibri"/>
              </a:rPr>
              <a:t>RNCan</a:t>
            </a:r>
            <a:r>
              <a:rPr lang="fr-CA" sz="2800" dirty="0">
                <a:latin typeface="HK Grotesk Light" panose="020B0604020202020204" charset="0"/>
                <a:cs typeface="Calibri"/>
              </a:rPr>
              <a:t>.</a:t>
            </a:r>
            <a:endParaRPr lang="en-US" sz="2800" dirty="0">
              <a:latin typeface="HK Grotesk Light" panose="020B0604020202020204" charset="0"/>
              <a:cs typeface="Calibri"/>
            </a:endParaRPr>
          </a:p>
        </p:txBody>
      </p:sp>
      <p:sp>
        <p:nvSpPr>
          <p:cNvPr id="7" name="TextBox 7"/>
          <p:cNvSpPr txBox="1"/>
          <p:nvPr/>
        </p:nvSpPr>
        <p:spPr>
          <a:xfrm>
            <a:off x="972486" y="1770977"/>
            <a:ext cx="11184418" cy="397545"/>
          </a:xfrm>
          <a:prstGeom prst="rect">
            <a:avLst/>
          </a:prstGeom>
        </p:spPr>
        <p:txBody>
          <a:bodyPr lIns="0" tIns="0" rIns="0" bIns="0" rtlCol="0" anchor="t">
            <a:spAutoFit/>
          </a:bodyPr>
          <a:lstStyle/>
          <a:p>
            <a:pPr>
              <a:lnSpc>
                <a:spcPts val="3132"/>
              </a:lnSpc>
            </a:pPr>
            <a:r>
              <a:rPr lang="en-US" sz="2400" dirty="0">
                <a:solidFill>
                  <a:srgbClr val="171717"/>
                </a:solidFill>
                <a:latin typeface="HK Grotesk Bold"/>
              </a:rPr>
              <a:t> </a:t>
            </a:r>
            <a:r>
              <a:rPr lang="fr-CA" sz="2400" b="1" dirty="0" smtClean="0">
                <a:solidFill>
                  <a:srgbClr val="171717"/>
                </a:solidFill>
                <a:cs typeface="Calibri"/>
              </a:rPr>
              <a:t>ENVIRONNEMENT </a:t>
            </a:r>
            <a:r>
              <a:rPr lang="fr-CA" sz="2400" b="1" dirty="0">
                <a:solidFill>
                  <a:srgbClr val="171717"/>
                </a:solidFill>
                <a:cs typeface="Calibri"/>
              </a:rPr>
              <a:t>GOOGLE CLOUD À USAGE SCIENTIFIQUE</a:t>
            </a:r>
            <a:endParaRPr lang="en-US" sz="2400" b="1" dirty="0">
              <a:solidFill>
                <a:srgbClr val="171717"/>
              </a:solidFill>
              <a:latin typeface="Calibri"/>
              <a:cs typeface="Calibri"/>
            </a:endParaRPr>
          </a:p>
        </p:txBody>
      </p:sp>
      <p:sp>
        <p:nvSpPr>
          <p:cNvPr id="8" name="TextBox 8"/>
          <p:cNvSpPr txBox="1"/>
          <p:nvPr/>
        </p:nvSpPr>
        <p:spPr>
          <a:xfrm>
            <a:off x="1028930" y="6373859"/>
            <a:ext cx="15857422" cy="2872581"/>
          </a:xfrm>
          <a:prstGeom prst="rect">
            <a:avLst/>
          </a:prstGeom>
        </p:spPr>
        <p:txBody>
          <a:bodyPr wrap="square" lIns="0" tIns="0" rIns="0" bIns="0" rtlCol="0" anchor="t">
            <a:spAutoFit/>
          </a:bodyPr>
          <a:lstStyle/>
          <a:p>
            <a:pPr marL="603885" lvl="1" indent="-302260">
              <a:lnSpc>
                <a:spcPts val="2799"/>
              </a:lnSpc>
              <a:buFont typeface="Arial"/>
              <a:buChar char="•"/>
            </a:pPr>
            <a:r>
              <a:rPr lang="fr-CA" sz="2750" dirty="0" smtClean="0">
                <a:solidFill>
                  <a:srgbClr val="171717"/>
                </a:solidFill>
                <a:latin typeface="HK Grotesk Light" panose="020B0604020202020204" charset="0"/>
                <a:cs typeface="Calibri"/>
              </a:rPr>
              <a:t>Le </a:t>
            </a:r>
            <a:r>
              <a:rPr lang="fr-CA" sz="2750" dirty="0">
                <a:solidFill>
                  <a:srgbClr val="171717"/>
                </a:solidFill>
                <a:latin typeface="HK Grotesk Light" panose="020B0604020202020204" charset="0"/>
                <a:cs typeface="Calibri"/>
              </a:rPr>
              <a:t>projet pilote teste une suite de </a:t>
            </a:r>
            <a:r>
              <a:rPr lang="fr-CA" sz="2750" dirty="0">
                <a:latin typeface="HK Grotesk Light" panose="020B0604020202020204" charset="0"/>
                <a:cs typeface="Calibri"/>
              </a:rPr>
              <a:t>solutions </a:t>
            </a:r>
            <a:r>
              <a:rPr lang="fr-CA" sz="2750" dirty="0" err="1">
                <a:latin typeface="HK Grotesk Light" panose="020B0604020202020204" charset="0"/>
                <a:cs typeface="Calibri"/>
              </a:rPr>
              <a:t>géospatiales</a:t>
            </a:r>
            <a:r>
              <a:rPr lang="fr-CA" sz="2750" dirty="0">
                <a:latin typeface="HK Grotesk Light" panose="020B0604020202020204" charset="0"/>
                <a:cs typeface="Calibri"/>
              </a:rPr>
              <a:t> </a:t>
            </a:r>
            <a:r>
              <a:rPr lang="fr-CA" sz="2750" dirty="0">
                <a:solidFill>
                  <a:srgbClr val="171717"/>
                </a:solidFill>
                <a:latin typeface="HK Grotesk Light" panose="020B0604020202020204" charset="0"/>
                <a:cs typeface="Calibri"/>
              </a:rPr>
              <a:t>qui combine innovation, sécurité et haute performance, fournissant un environnement qui permet à la communauté scientifique de </a:t>
            </a:r>
            <a:r>
              <a:rPr lang="fr-CA" sz="2750" dirty="0" err="1">
                <a:solidFill>
                  <a:srgbClr val="171717"/>
                </a:solidFill>
                <a:latin typeface="HK Grotesk Light" panose="020B0604020202020204" charset="0"/>
                <a:cs typeface="Calibri"/>
              </a:rPr>
              <a:t>RNCan</a:t>
            </a:r>
            <a:r>
              <a:rPr lang="fr-CA" sz="2750" dirty="0">
                <a:solidFill>
                  <a:srgbClr val="171717"/>
                </a:solidFill>
                <a:latin typeface="HK Grotesk Light" panose="020B0604020202020204" charset="0"/>
                <a:cs typeface="Calibri"/>
              </a:rPr>
              <a:t> de créer des percées et d'accélérer le progrès dans les sciences naturelles</a:t>
            </a:r>
            <a:endParaRPr lang="en-US" sz="2750" dirty="0">
              <a:solidFill>
                <a:srgbClr val="171717"/>
              </a:solidFill>
              <a:latin typeface="HK Grotesk Light" panose="020B0604020202020204" charset="0"/>
              <a:cs typeface="Calibri"/>
            </a:endParaRPr>
          </a:p>
          <a:p>
            <a:pPr>
              <a:lnSpc>
                <a:spcPts val="2799"/>
              </a:lnSpc>
            </a:pPr>
            <a:endParaRPr lang="en-US" sz="2750" dirty="0">
              <a:solidFill>
                <a:srgbClr val="171717"/>
              </a:solidFill>
              <a:latin typeface="HK Grotesk Light" panose="020B0604020202020204" charset="0"/>
              <a:cs typeface="Calibri"/>
            </a:endParaRPr>
          </a:p>
          <a:p>
            <a:pPr marL="603885" lvl="1" indent="-302260">
              <a:lnSpc>
                <a:spcPts val="2799"/>
              </a:lnSpc>
              <a:buFont typeface="Arial"/>
              <a:buChar char="•"/>
            </a:pPr>
            <a:r>
              <a:rPr lang="en-US" sz="2750" dirty="0" smtClean="0">
                <a:solidFill>
                  <a:srgbClr val="171717"/>
                </a:solidFill>
                <a:latin typeface="HK Grotesk Light" panose="020B0604020202020204" charset="0"/>
                <a:cs typeface="Calibri"/>
              </a:rPr>
              <a:t>La validation de </a:t>
            </a:r>
            <a:r>
              <a:rPr lang="en-US" sz="2750" dirty="0" err="1" smtClean="0">
                <a:solidFill>
                  <a:srgbClr val="171717"/>
                </a:solidFill>
                <a:latin typeface="HK Grotesk Light" panose="020B0604020202020204" charset="0"/>
                <a:cs typeface="Calibri"/>
              </a:rPr>
              <a:t>principe</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démontre</a:t>
            </a:r>
            <a:r>
              <a:rPr lang="en-US" sz="2750" dirty="0" smtClean="0">
                <a:solidFill>
                  <a:srgbClr val="171717"/>
                </a:solidFill>
                <a:latin typeface="HK Grotesk Light" panose="020B0604020202020204" charset="0"/>
                <a:cs typeface="Calibri"/>
              </a:rPr>
              <a:t> comment la </a:t>
            </a:r>
            <a:r>
              <a:rPr lang="en-US" sz="2750" dirty="0" err="1" smtClean="0">
                <a:solidFill>
                  <a:srgbClr val="171717"/>
                </a:solidFill>
                <a:latin typeface="HK Grotesk Light" panose="020B0604020202020204" charset="0"/>
                <a:cs typeface="Calibri"/>
              </a:rPr>
              <a:t>technologie</a:t>
            </a:r>
            <a:r>
              <a:rPr lang="en-US" sz="2750" dirty="0" smtClean="0">
                <a:solidFill>
                  <a:srgbClr val="171717"/>
                </a:solidFill>
                <a:latin typeface="HK Grotesk Light" panose="020B0604020202020204" charset="0"/>
                <a:cs typeface="Calibri"/>
              </a:rPr>
              <a:t> Google Cloud </a:t>
            </a:r>
            <a:r>
              <a:rPr lang="en-US" sz="2750" dirty="0" err="1" smtClean="0">
                <a:solidFill>
                  <a:srgbClr val="171717"/>
                </a:solidFill>
                <a:latin typeface="HK Grotesk Light" panose="020B0604020202020204" charset="0"/>
                <a:cs typeface="Calibri"/>
              </a:rPr>
              <a:t>peut</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être</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exploitée</a:t>
            </a:r>
            <a:r>
              <a:rPr lang="en-US" sz="2750" dirty="0" smtClean="0">
                <a:solidFill>
                  <a:srgbClr val="171717"/>
                </a:solidFill>
                <a:latin typeface="HK Grotesk Light" panose="020B0604020202020204" charset="0"/>
                <a:cs typeface="Calibri"/>
              </a:rPr>
              <a:t> pour </a:t>
            </a:r>
            <a:r>
              <a:rPr lang="en-US" sz="2750" dirty="0" err="1" smtClean="0">
                <a:solidFill>
                  <a:srgbClr val="171717"/>
                </a:solidFill>
                <a:latin typeface="HK Grotesk Light" panose="020B0604020202020204" charset="0"/>
                <a:cs typeface="Calibri"/>
              </a:rPr>
              <a:t>déployer</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une</a:t>
            </a:r>
            <a:r>
              <a:rPr lang="en-US" sz="2750" dirty="0" smtClean="0">
                <a:solidFill>
                  <a:srgbClr val="171717"/>
                </a:solidFill>
                <a:latin typeface="HK Grotesk Light" panose="020B0604020202020204" charset="0"/>
                <a:cs typeface="Calibri"/>
              </a:rPr>
              <a:t> suite de solutions </a:t>
            </a:r>
            <a:r>
              <a:rPr lang="en-US" sz="2750" dirty="0" err="1" smtClean="0">
                <a:solidFill>
                  <a:srgbClr val="171717"/>
                </a:solidFill>
                <a:latin typeface="HK Grotesk Light" panose="020B0604020202020204" charset="0"/>
                <a:cs typeface="Calibri"/>
              </a:rPr>
              <a:t>géospatiales</a:t>
            </a:r>
            <a:r>
              <a:rPr lang="en-US" sz="2750" dirty="0" smtClean="0">
                <a:solidFill>
                  <a:srgbClr val="171717"/>
                </a:solidFill>
                <a:latin typeface="HK Grotesk Light" panose="020B0604020202020204" charset="0"/>
                <a:cs typeface="Calibri"/>
              </a:rPr>
              <a:t> / </a:t>
            </a:r>
            <a:r>
              <a:rPr lang="en-US" sz="2750" dirty="0" err="1" smtClean="0">
                <a:solidFill>
                  <a:srgbClr val="171717"/>
                </a:solidFill>
                <a:latin typeface="HK Grotesk Light" panose="020B0604020202020204" charset="0"/>
                <a:cs typeface="Calibri"/>
              </a:rPr>
              <a:t>plateforme</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scientifique</a:t>
            </a:r>
            <a:r>
              <a:rPr lang="en-US" sz="2750" dirty="0" smtClean="0">
                <a:solidFill>
                  <a:srgbClr val="171717"/>
                </a:solidFill>
                <a:latin typeface="HK Grotesk Light" panose="020B0604020202020204" charset="0"/>
                <a:cs typeface="Calibri"/>
              </a:rPr>
              <a:t> qui </a:t>
            </a:r>
            <a:r>
              <a:rPr lang="en-US" sz="2750" dirty="0" err="1" smtClean="0">
                <a:solidFill>
                  <a:srgbClr val="171717"/>
                </a:solidFill>
                <a:latin typeface="HK Grotesk Light" panose="020B0604020202020204" charset="0"/>
                <a:cs typeface="Calibri"/>
              </a:rPr>
              <a:t>soutient</a:t>
            </a:r>
            <a:r>
              <a:rPr lang="en-US" sz="2750" dirty="0" smtClean="0">
                <a:solidFill>
                  <a:srgbClr val="171717"/>
                </a:solidFill>
                <a:latin typeface="HK Grotesk Light" panose="020B0604020202020204" charset="0"/>
                <a:cs typeface="Calibri"/>
              </a:rPr>
              <a:t> la </a:t>
            </a:r>
            <a:r>
              <a:rPr lang="en-US" sz="2750" dirty="0" err="1" smtClean="0">
                <a:solidFill>
                  <a:srgbClr val="171717"/>
                </a:solidFill>
                <a:latin typeface="HK Grotesk Light" panose="020B0604020202020204" charset="0"/>
                <a:cs typeface="Calibri"/>
              </a:rPr>
              <a:t>prise</a:t>
            </a:r>
            <a:r>
              <a:rPr lang="en-US" sz="2750" dirty="0" smtClean="0">
                <a:solidFill>
                  <a:srgbClr val="171717"/>
                </a:solidFill>
                <a:latin typeface="HK Grotesk Light" panose="020B0604020202020204" charset="0"/>
                <a:cs typeface="Calibri"/>
              </a:rPr>
              <a:t> de decision </a:t>
            </a:r>
            <a:r>
              <a:rPr lang="en-US" sz="2750" dirty="0" err="1" smtClean="0">
                <a:solidFill>
                  <a:srgbClr val="171717"/>
                </a:solidFill>
                <a:latin typeface="HK Grotesk Light" panose="020B0604020202020204" charset="0"/>
                <a:cs typeface="Calibri"/>
              </a:rPr>
              <a:t>basée</a:t>
            </a:r>
            <a:r>
              <a:rPr lang="en-US" sz="2750" dirty="0" smtClean="0">
                <a:solidFill>
                  <a:srgbClr val="171717"/>
                </a:solidFill>
                <a:latin typeface="HK Grotesk Light" panose="020B0604020202020204" charset="0"/>
                <a:cs typeface="Calibri"/>
              </a:rPr>
              <a:t> sur des </a:t>
            </a:r>
            <a:r>
              <a:rPr lang="en-US" sz="2750" dirty="0" err="1" smtClean="0">
                <a:solidFill>
                  <a:srgbClr val="171717"/>
                </a:solidFill>
                <a:latin typeface="HK Grotesk Light" panose="020B0604020202020204" charset="0"/>
                <a:cs typeface="Calibri"/>
              </a:rPr>
              <a:t>données</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probantes</a:t>
            </a:r>
            <a:r>
              <a:rPr lang="en-US" sz="2750" dirty="0" smtClean="0">
                <a:solidFill>
                  <a:srgbClr val="171717"/>
                </a:solidFill>
                <a:latin typeface="HK Grotesk Light" panose="020B0604020202020204" charset="0"/>
                <a:cs typeface="Calibri"/>
              </a:rPr>
              <a:t> et la recherché de </a:t>
            </a:r>
            <a:r>
              <a:rPr lang="en-US" sz="2750" dirty="0" err="1" smtClean="0">
                <a:solidFill>
                  <a:srgbClr val="171717"/>
                </a:solidFill>
                <a:latin typeface="HK Grotesk Light" panose="020B0604020202020204" charset="0"/>
                <a:cs typeface="Calibri"/>
              </a:rPr>
              <a:t>renommée</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mondiale</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en</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fournissant</a:t>
            </a:r>
            <a:r>
              <a:rPr lang="en-US" sz="2750" dirty="0" smtClean="0">
                <a:solidFill>
                  <a:srgbClr val="171717"/>
                </a:solidFill>
                <a:latin typeface="HK Grotesk Light" panose="020B0604020202020204" charset="0"/>
                <a:cs typeface="Calibri"/>
              </a:rPr>
              <a:t> des </a:t>
            </a:r>
            <a:r>
              <a:rPr lang="en-US" sz="2750" dirty="0" err="1" smtClean="0">
                <a:solidFill>
                  <a:srgbClr val="171717"/>
                </a:solidFill>
                <a:latin typeface="HK Grotesk Light" panose="020B0604020202020204" charset="0"/>
                <a:cs typeface="Calibri"/>
              </a:rPr>
              <a:t>ressources</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technologiques</a:t>
            </a:r>
            <a:r>
              <a:rPr lang="en-US" sz="2750" dirty="0" smtClean="0">
                <a:solidFill>
                  <a:srgbClr val="171717"/>
                </a:solidFill>
                <a:latin typeface="HK Grotesk Light" panose="020B0604020202020204" charset="0"/>
                <a:cs typeface="Calibri"/>
              </a:rPr>
              <a:t> </a:t>
            </a:r>
            <a:r>
              <a:rPr lang="en-US" sz="2750" dirty="0" err="1" smtClean="0">
                <a:solidFill>
                  <a:srgbClr val="171717"/>
                </a:solidFill>
                <a:latin typeface="HK Grotesk Light" panose="020B0604020202020204" charset="0"/>
                <a:cs typeface="Calibri"/>
              </a:rPr>
              <a:t>intégrées</a:t>
            </a:r>
            <a:r>
              <a:rPr lang="en-US" sz="2750" dirty="0" smtClean="0">
                <a:solidFill>
                  <a:srgbClr val="171717"/>
                </a:solidFill>
                <a:latin typeface="HK Grotesk Light" panose="020B0604020202020204" charset="0"/>
                <a:cs typeface="Calibri"/>
              </a:rPr>
              <a:t>, à la </a:t>
            </a:r>
            <a:r>
              <a:rPr lang="en-US" sz="2750" dirty="0" err="1" smtClean="0">
                <a:solidFill>
                  <a:srgbClr val="171717"/>
                </a:solidFill>
                <a:latin typeface="HK Grotesk Light" panose="020B0604020202020204" charset="0"/>
                <a:cs typeface="Calibri"/>
              </a:rPr>
              <a:t>demande</a:t>
            </a:r>
            <a:r>
              <a:rPr lang="en-US" sz="2750" dirty="0" smtClean="0">
                <a:solidFill>
                  <a:srgbClr val="171717"/>
                </a:solidFill>
                <a:latin typeface="HK Grotesk Light" panose="020B0604020202020204" charset="0"/>
                <a:cs typeface="Calibri"/>
              </a:rPr>
              <a:t>, à un </a:t>
            </a:r>
            <a:r>
              <a:rPr lang="en-US" sz="2750" dirty="0" err="1" smtClean="0">
                <a:solidFill>
                  <a:srgbClr val="171717"/>
                </a:solidFill>
                <a:latin typeface="HK Grotesk Light" panose="020B0604020202020204" charset="0"/>
                <a:cs typeface="Calibri"/>
              </a:rPr>
              <a:t>coût</a:t>
            </a:r>
            <a:r>
              <a:rPr lang="en-US" sz="2750" dirty="0" smtClean="0">
                <a:solidFill>
                  <a:srgbClr val="171717"/>
                </a:solidFill>
                <a:latin typeface="HK Grotesk Light" panose="020B0604020202020204" charset="0"/>
                <a:cs typeface="Calibri"/>
              </a:rPr>
              <a:t> fixe. </a:t>
            </a:r>
            <a:endParaRPr lang="en-US" sz="2750" dirty="0">
              <a:solidFill>
                <a:srgbClr val="171717"/>
              </a:solidFill>
              <a:latin typeface="HK Grotesk Light"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72486" y="2379956"/>
            <a:ext cx="567597" cy="109323"/>
          </a:xfrm>
          <a:prstGeom prst="rect">
            <a:avLst/>
          </a:prstGeom>
          <a:solidFill>
            <a:srgbClr val="171717"/>
          </a:solidFill>
        </p:spPr>
      </p:sp>
      <p:sp>
        <p:nvSpPr>
          <p:cNvPr id="4" name="TextBox 4"/>
          <p:cNvSpPr txBox="1"/>
          <p:nvPr/>
        </p:nvSpPr>
        <p:spPr>
          <a:xfrm>
            <a:off x="933450" y="981075"/>
            <a:ext cx="13244451" cy="777240"/>
          </a:xfrm>
          <a:prstGeom prst="rect">
            <a:avLst/>
          </a:prstGeom>
        </p:spPr>
        <p:txBody>
          <a:bodyPr lIns="0" tIns="0" rIns="0" bIns="0" rtlCol="0" anchor="t">
            <a:spAutoFit/>
          </a:bodyPr>
          <a:lstStyle/>
          <a:p>
            <a:pPr>
              <a:lnSpc>
                <a:spcPts val="6240"/>
              </a:lnSpc>
            </a:pPr>
            <a:r>
              <a:rPr lang="en-US" sz="4800" dirty="0" smtClean="0">
                <a:solidFill>
                  <a:srgbClr val="171717"/>
                </a:solidFill>
                <a:latin typeface="HK Grotesk Bold" panose="020B0604020202020204" charset="0"/>
                <a:cs typeface="Calibri"/>
              </a:rPr>
              <a:t>OBSERVATION DE LA TERRE</a:t>
            </a:r>
            <a:endParaRPr lang="en-US" sz="4800" dirty="0">
              <a:solidFill>
                <a:srgbClr val="171717"/>
              </a:solidFill>
              <a:latin typeface="HK Grotesk Bold" panose="020B0604020202020204" charset="0"/>
              <a:cs typeface="Calibri"/>
            </a:endParaRPr>
          </a:p>
        </p:txBody>
      </p:sp>
      <p:sp>
        <p:nvSpPr>
          <p:cNvPr id="5" name="TextBox 5"/>
          <p:cNvSpPr txBox="1"/>
          <p:nvPr/>
        </p:nvSpPr>
        <p:spPr>
          <a:xfrm>
            <a:off x="973544" y="2822739"/>
            <a:ext cx="11932180" cy="5886227"/>
          </a:xfrm>
          <a:prstGeom prst="rect">
            <a:avLst/>
          </a:prstGeom>
        </p:spPr>
        <p:txBody>
          <a:bodyPr wrap="square" lIns="0" tIns="0" rIns="0" bIns="0" rtlCol="0" anchor="t">
            <a:spAutoFit/>
          </a:bodyPr>
          <a:lstStyle/>
          <a:p>
            <a:pPr marL="758825" lvl="1" indent="-457200">
              <a:lnSpc>
                <a:spcPts val="2799"/>
              </a:lnSpc>
              <a:buFont typeface="Arial"/>
              <a:buChar char="•"/>
            </a:pPr>
            <a:r>
              <a:rPr lang="fr-CA" sz="2750" dirty="0" smtClean="0">
                <a:latin typeface="HK Grotesk Light" panose="020B0604020202020204" charset="0"/>
                <a:ea typeface="+mn-lt"/>
                <a:cs typeface="+mn-lt"/>
              </a:rPr>
              <a:t>EODMS </a:t>
            </a:r>
            <a:r>
              <a:rPr lang="fr-CA" sz="2750" dirty="0">
                <a:latin typeface="HK Grotesk Light" panose="020B0604020202020204" charset="0"/>
                <a:ea typeface="+mn-lt"/>
                <a:cs typeface="+mn-lt"/>
              </a:rPr>
              <a:t>est un site de </a:t>
            </a:r>
            <a:r>
              <a:rPr lang="fr-CA" sz="2750" dirty="0" err="1">
                <a:latin typeface="HK Grotesk Light" panose="020B0604020202020204" charset="0"/>
                <a:ea typeface="+mn-lt"/>
                <a:cs typeface="+mn-lt"/>
              </a:rPr>
              <a:t>RNCan</a:t>
            </a:r>
            <a:r>
              <a:rPr lang="fr-CA" sz="2750" dirty="0">
                <a:latin typeface="HK Grotesk Light" panose="020B0604020202020204" charset="0"/>
                <a:ea typeface="+mn-lt"/>
                <a:cs typeface="+mn-lt"/>
              </a:rPr>
              <a:t> ouvert au public pour découvrir et télécharger des données satellitaires canadiennes d'observation de la Terre (OT) qui font autorité.</a:t>
            </a:r>
            <a:endParaRPr lang="en-US" sz="2750" dirty="0">
              <a:latin typeface="HK Grotesk Light" panose="020B0604020202020204" charset="0"/>
              <a:ea typeface="+mn-lt"/>
              <a:cs typeface="+mn-lt"/>
            </a:endParaRPr>
          </a:p>
          <a:p>
            <a:pPr marL="758825" lvl="1" indent="-457200">
              <a:lnSpc>
                <a:spcPts val="2799"/>
              </a:lnSpc>
              <a:buFont typeface="Arial"/>
              <a:buChar char="•"/>
            </a:pPr>
            <a:endParaRPr lang="en-US" sz="2750" dirty="0">
              <a:latin typeface="HK Grotesk Light" panose="020B0604020202020204" charset="0"/>
              <a:ea typeface="+mn-lt"/>
              <a:cs typeface="+mn-lt"/>
            </a:endParaRPr>
          </a:p>
          <a:p>
            <a:pPr marL="758825" lvl="1" indent="-457200">
              <a:lnSpc>
                <a:spcPts val="2799"/>
              </a:lnSpc>
              <a:buFont typeface="Arial"/>
              <a:buChar char="•"/>
            </a:pPr>
            <a:r>
              <a:rPr lang="fr-CA" sz="2750" dirty="0" smtClean="0">
                <a:latin typeface="HK Grotesk Light" panose="020B0604020202020204" charset="0"/>
                <a:ea typeface="+mn-lt"/>
                <a:cs typeface="+mn-lt"/>
              </a:rPr>
              <a:t>Les </a:t>
            </a:r>
            <a:r>
              <a:rPr lang="fr-CA" sz="2750" dirty="0">
                <a:latin typeface="HK Grotesk Light" panose="020B0604020202020204" charset="0"/>
                <a:ea typeface="+mn-lt"/>
                <a:cs typeface="+mn-lt"/>
              </a:rPr>
              <a:t>jeux de données actuels comprennent toutes les données RADARSAT depuis 1995, y compris les MCR et les COG à l'heure près, sur le site AWS : https://registry.opendata.aws/radarsat-1/, les photos aériennes de la Société immobilière du Canada et la Photothèque nationale de l'air, toutes les images commerciales obtenues par le GC.</a:t>
            </a:r>
            <a:endParaRPr lang="en-US" sz="2750" dirty="0">
              <a:latin typeface="HK Grotesk Light" panose="020B0604020202020204" charset="0"/>
              <a:ea typeface="+mn-lt"/>
              <a:cs typeface="+mn-lt"/>
            </a:endParaRPr>
          </a:p>
          <a:p>
            <a:pPr marL="758825" lvl="1" indent="-457200">
              <a:lnSpc>
                <a:spcPts val="2799"/>
              </a:lnSpc>
              <a:buFont typeface="Arial"/>
              <a:buChar char="•"/>
            </a:pPr>
            <a:endParaRPr lang="en-US" sz="2750" dirty="0">
              <a:latin typeface="HK Grotesk Light" panose="020B0604020202020204" charset="0"/>
              <a:ea typeface="+mn-lt"/>
              <a:cs typeface="+mn-lt"/>
            </a:endParaRPr>
          </a:p>
          <a:p>
            <a:pPr marL="758825" lvl="1" indent="-457200">
              <a:lnSpc>
                <a:spcPts val="2799"/>
              </a:lnSpc>
              <a:buFont typeface="Arial,Sans-Serif"/>
              <a:buChar char="•"/>
            </a:pPr>
            <a:r>
              <a:rPr lang="fr-FR" sz="2750" dirty="0">
                <a:latin typeface="HK Grotesk Light" panose="020B0604020202020204" charset="0"/>
                <a:ea typeface="+mn-lt"/>
                <a:cs typeface="+mn-lt"/>
              </a:rPr>
              <a:t>AWS ? Et alors? Le </a:t>
            </a:r>
            <a:r>
              <a:rPr lang="fr-FR" sz="2750" dirty="0" smtClean="0">
                <a:latin typeface="HK Grotesk Light" panose="020B0604020202020204" charset="0"/>
                <a:ea typeface="+mn-lt"/>
                <a:cs typeface="+mn-lt"/>
              </a:rPr>
              <a:t>premier avril </a:t>
            </a:r>
            <a:r>
              <a:rPr lang="fr-FR" sz="2750" dirty="0">
                <a:latin typeface="HK Grotesk Light" panose="020B0604020202020204" charset="0"/>
                <a:ea typeface="+mn-lt"/>
                <a:cs typeface="+mn-lt"/>
              </a:rPr>
              <a:t>2022, </a:t>
            </a:r>
            <a:r>
              <a:rPr lang="fr-FR" sz="2750" dirty="0" smtClean="0">
                <a:latin typeface="HK Grotesk Light" panose="020B0604020202020204" charset="0"/>
                <a:ea typeface="+mn-lt"/>
                <a:cs typeface="+mn-lt"/>
              </a:rPr>
              <a:t>le système </a:t>
            </a:r>
            <a:r>
              <a:rPr lang="fr-FR" sz="2750" dirty="0">
                <a:latin typeface="HK Grotesk Light" panose="020B0604020202020204" charset="0"/>
                <a:ea typeface="+mn-lt"/>
                <a:cs typeface="+mn-lt"/>
              </a:rPr>
              <a:t>de données d'observation de la </a:t>
            </a:r>
            <a:r>
              <a:rPr lang="fr-FR" sz="2750" dirty="0" smtClean="0">
                <a:latin typeface="HK Grotesk Light" panose="020B0604020202020204" charset="0"/>
                <a:ea typeface="+mn-lt"/>
                <a:cs typeface="+mn-lt"/>
              </a:rPr>
              <a:t>Terre (SGDOT) du CCCOT a </a:t>
            </a:r>
            <a:r>
              <a:rPr lang="fr-FR" sz="2750" dirty="0">
                <a:latin typeface="HK Grotesk Light" panose="020B0604020202020204" charset="0"/>
                <a:ea typeface="+mn-lt"/>
                <a:cs typeface="+mn-lt"/>
              </a:rPr>
              <a:t>migré vers AWS. Cela signifie que les données </a:t>
            </a:r>
            <a:r>
              <a:rPr lang="fr-FR" sz="2750" dirty="0" smtClean="0">
                <a:latin typeface="HK Grotesk Light" panose="020B0604020202020204" charset="0"/>
                <a:ea typeface="+mn-lt"/>
                <a:cs typeface="+mn-lt"/>
              </a:rPr>
              <a:t>d‘observation de la Terre </a:t>
            </a:r>
            <a:r>
              <a:rPr lang="fr-FR" sz="2750" dirty="0">
                <a:latin typeface="HK Grotesk Light" panose="020B0604020202020204" charset="0"/>
                <a:ea typeface="+mn-lt"/>
                <a:cs typeface="+mn-lt"/>
              </a:rPr>
              <a:t>parviendront aux décideurs plus rapidement, avec plus de stabilité et de cohérence.</a:t>
            </a:r>
            <a:endParaRPr lang="en-US" sz="2750" dirty="0">
              <a:solidFill>
                <a:srgbClr val="171717"/>
              </a:solidFill>
              <a:latin typeface="HK Grotesk Light" panose="020B0604020202020204" charset="0"/>
              <a:cs typeface="Calibri"/>
            </a:endParaRPr>
          </a:p>
          <a:p>
            <a:pPr>
              <a:lnSpc>
                <a:spcPts val="2799"/>
              </a:lnSpc>
            </a:pPr>
            <a:endParaRPr lang="en-US" sz="2799" dirty="0">
              <a:solidFill>
                <a:srgbClr val="171717"/>
              </a:solidFill>
              <a:latin typeface="HK Grotesk Light" panose="020B0604020202020204" charset="0"/>
            </a:endParaRPr>
          </a:p>
          <a:p>
            <a:pPr>
              <a:lnSpc>
                <a:spcPts val="3919"/>
              </a:lnSpc>
            </a:pPr>
            <a:endParaRPr lang="en-US" sz="2799" dirty="0">
              <a:solidFill>
                <a:srgbClr val="171717"/>
              </a:solidFill>
              <a:latin typeface="HK Grotesk Light" panose="020B0604020202020204" charset="0"/>
            </a:endParaRPr>
          </a:p>
        </p:txBody>
      </p:sp>
      <p:sp>
        <p:nvSpPr>
          <p:cNvPr id="6" name="TextBox 6"/>
          <p:cNvSpPr txBox="1"/>
          <p:nvPr/>
        </p:nvSpPr>
        <p:spPr>
          <a:xfrm>
            <a:off x="933450" y="1652509"/>
            <a:ext cx="12805882" cy="787973"/>
          </a:xfrm>
          <a:prstGeom prst="rect">
            <a:avLst/>
          </a:prstGeom>
        </p:spPr>
        <p:txBody>
          <a:bodyPr wrap="square" lIns="0" tIns="0" rIns="0" bIns="0" rtlCol="0" anchor="t">
            <a:spAutoFit/>
          </a:bodyPr>
          <a:lstStyle/>
          <a:p>
            <a:pPr>
              <a:lnSpc>
                <a:spcPts val="3132"/>
              </a:lnSpc>
            </a:pPr>
            <a:r>
              <a:rPr lang="fr-CA" sz="2400" b="1" dirty="0">
                <a:solidFill>
                  <a:srgbClr val="171717"/>
                </a:solidFill>
                <a:latin typeface="HK Grotesk Bold" panose="020B0604020202020204" charset="0"/>
                <a:cs typeface="Calibri"/>
              </a:rPr>
              <a:t>FOURNIR DES DONNÉES </a:t>
            </a:r>
            <a:r>
              <a:rPr lang="fr-CA" sz="2400" b="1" dirty="0" smtClean="0">
                <a:solidFill>
                  <a:srgbClr val="171717"/>
                </a:solidFill>
                <a:latin typeface="HK Grotesk Bold" panose="020B0604020202020204" charset="0"/>
                <a:cs typeface="Calibri"/>
              </a:rPr>
              <a:t>DE L’OBSERVATION DE LA TERRE </a:t>
            </a:r>
            <a:r>
              <a:rPr lang="fr-CA" sz="2400" b="1" dirty="0">
                <a:solidFill>
                  <a:srgbClr val="171717"/>
                </a:solidFill>
                <a:latin typeface="HK Grotesk Bold" panose="020B0604020202020204" charset="0"/>
                <a:cs typeface="Calibri"/>
              </a:rPr>
              <a:t>EN TEMPS QUASI RÉEL DE L'ESPACE AU NUAGE EN QUELQUES </a:t>
            </a:r>
            <a:r>
              <a:rPr lang="fr-CA" sz="2400" b="1" dirty="0" smtClean="0">
                <a:solidFill>
                  <a:srgbClr val="171717"/>
                </a:solidFill>
                <a:latin typeface="HK Grotesk Bold" panose="020B0604020202020204" charset="0"/>
                <a:cs typeface="Calibri"/>
              </a:rPr>
              <a:t>MINUTES</a:t>
            </a:r>
            <a:endParaRPr lang="en-US" sz="2409" b="1" dirty="0">
              <a:solidFill>
                <a:srgbClr val="171717"/>
              </a:solidFill>
              <a:latin typeface="HK Grotesk Bold" panose="020B0604020202020204" charset="0"/>
              <a:cs typeface="Calibri"/>
            </a:endParaRPr>
          </a:p>
        </p:txBody>
      </p:sp>
      <p:pic>
        <p:nvPicPr>
          <p:cNvPr id="8" name="Picture 8" descr="Graphical user interface&#10;&#10;Description automatically generated">
            <a:extLst>
              <a:ext uri="{FF2B5EF4-FFF2-40B4-BE49-F238E27FC236}">
                <a16:creationId xmlns:a16="http://schemas.microsoft.com/office/drawing/2014/main" id="{757CC29A-D837-572E-4C50-FA6913494400}"/>
              </a:ext>
            </a:extLst>
          </p:cNvPr>
          <p:cNvPicPr>
            <a:picLocks noChangeAspect="1"/>
          </p:cNvPicPr>
          <p:nvPr/>
        </p:nvPicPr>
        <p:blipFill>
          <a:blip r:embed="rId2"/>
          <a:stretch>
            <a:fillRect/>
          </a:stretch>
        </p:blipFill>
        <p:spPr>
          <a:xfrm>
            <a:off x="13893208" y="363278"/>
            <a:ext cx="3858736" cy="9560444"/>
          </a:xfrm>
          <a:prstGeom prst="rect">
            <a:avLst/>
          </a:prstGeom>
        </p:spPr>
      </p:pic>
    </p:spTree>
    <p:extLst>
      <p:ext uri="{BB962C8B-B14F-4D97-AF65-F5344CB8AC3E}">
        <p14:creationId xmlns:p14="http://schemas.microsoft.com/office/powerpoint/2010/main" val="389293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262df1545323318ac395b6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874</Words>
  <Application>Microsoft Office PowerPoint</Application>
  <PresentationFormat>Custom</PresentationFormat>
  <Paragraphs>46</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HK Grotesk Bold</vt:lpstr>
      <vt:lpstr>HK Grotesk Light</vt:lpstr>
      <vt:lpstr>Arial</vt:lpstr>
      <vt:lpstr>Arial,Sans-Serif</vt:lpstr>
      <vt:lpstr>Office Theme</vt:lpstr>
      <vt:lpstr>Libérer le potentiel du nuage – EFPC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CSPS CCMEO Presentation</dc:title>
  <dc:creator>Tardif, Alexandre</dc:creator>
  <cp:lastModifiedBy>Tardif, Alexandre</cp:lastModifiedBy>
  <cp:revision>28</cp:revision>
  <dcterms:created xsi:type="dcterms:W3CDTF">2006-08-16T00:00:00Z</dcterms:created>
  <dcterms:modified xsi:type="dcterms:W3CDTF">2022-04-22T17:14:49Z</dcterms:modified>
  <dc:identifier>DAE9PRj_2tI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19619fd-75dc-48cb-820d-8f683a95dd8b_Name">
    <vt:lpwstr>Unclassified - Non classifié</vt:lpwstr>
  </property>
  <property fmtid="{D5CDD505-2E9C-101B-9397-08002B2CF9AE}" pid="3" name="MSIP_Label_219619fd-75dc-48cb-820d-8f683a95dd8b_SiteId">
    <vt:lpwstr>05c95b33-90ca-49d5-b644-288b930b912b</vt:lpwstr>
  </property>
  <property fmtid="{D5CDD505-2E9C-101B-9397-08002B2CF9AE}" pid="4" name="MSIP_Label_219619fd-75dc-48cb-820d-8f683a95dd8b_Enabled">
    <vt:lpwstr>true</vt:lpwstr>
  </property>
  <property fmtid="{D5CDD505-2E9C-101B-9397-08002B2CF9AE}" pid="5" name="MSIP_Label_219619fd-75dc-48cb-820d-8f683a95dd8b_Method">
    <vt:lpwstr>Privileged</vt:lpwstr>
  </property>
  <property fmtid="{D5CDD505-2E9C-101B-9397-08002B2CF9AE}" pid="6" name="MSIP_Label_219619fd-75dc-48cb-820d-8f683a95dd8b_SetDate">
    <vt:lpwstr>2022-04-11T14:08:31Z</vt:lpwstr>
  </property>
  <property fmtid="{D5CDD505-2E9C-101B-9397-08002B2CF9AE}" pid="7" name="MSIP_Label_219619fd-75dc-48cb-820d-8f683a95dd8b_ActionId">
    <vt:lpwstr>7e1d61b7-cc07-4d7c-ad55-b73cc573a3a3</vt:lpwstr>
  </property>
  <property fmtid="{D5CDD505-2E9C-101B-9397-08002B2CF9AE}" pid="8" name="MSIP_Label_219619fd-75dc-48cb-820d-8f683a95dd8b_ContentBits">
    <vt:lpwstr>1</vt:lpwstr>
  </property>
</Properties>
</file>