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18288000" cy="10287000"/>
  <p:notesSz cx="6858000" cy="9144000"/>
  <p:embeddedFontLst>
    <p:embeddedFont>
      <p:font typeface="League Spartan" pitchFamily="2" charset="77"/>
      <p:regular r:id="rId57"/>
      <p:bold r:id="rId58"/>
    </p:embeddedFont>
    <p:embeddedFont>
      <p:font typeface="Montserrat" pitchFamily="2" charset="77"/>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80" d="100"/>
          <a:sy n="80" d="100"/>
        </p:scale>
        <p:origin x="824"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6" name="Google Shape;226;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7" name="Google Shape;227;p1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30" name="Google Shape;230;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46" name="Google Shape;246;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47" name="Google Shape;247;p1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50" name="Google Shape;250;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68" name="Google Shape;268;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69" name="Google Shape;269;p1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2" name="Google Shape;272;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9: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98" name="Google Shape;98;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99" name="Google Shape;99;p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2" name="Google Shape;102;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3: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46" name="Google Shape;346;p2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47" name="Google Shape;347;p2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50" name="Google Shape;350;p2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2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9: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fbfe7c6462_1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Let's do a check-in. The intent of the discussion is to have safe conversations about important subjects that will help transform the Federal Public Service by creating diverse and inclusive, psychologically safer workplaces.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 subjects may be difficult for some people to discuss. If at any point during this event, you feel that you need to step away, you may leave to protect your mental health.</a:t>
            </a:r>
            <a:r>
              <a:rPr lang="en-US" b="1">
                <a:solidFill>
                  <a:schemeClr val="dk1"/>
                </a:solidFill>
              </a:rPr>
              <a:t> </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Your health comes first.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If you need to talk to someone, whether before, during, or after the event, support is available to you 24/7. Contact information can be found in the chat.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r>
              <a:rPr lang="en-US">
                <a:solidFill>
                  <a:schemeClr val="dk1"/>
                </a:solidFill>
              </a:rPr>
              <a:t>I would like to invite a Diversity and Inclusion Office member and today’s co-host, Marika Brown, to share today’s land acknowledgement.</a:t>
            </a:r>
            <a:endParaRPr>
              <a:solidFill>
                <a:schemeClr val="dk1"/>
              </a:solidFill>
            </a:endParaRPr>
          </a:p>
          <a:p>
            <a:pPr marL="0" lvl="0" indent="0" algn="l" rtl="0">
              <a:lnSpc>
                <a:spcPct val="115000"/>
              </a:lnSpc>
              <a:spcBef>
                <a:spcPts val="0"/>
              </a:spcBef>
              <a:spcAft>
                <a:spcPts val="0"/>
              </a:spcAft>
              <a:buNone/>
            </a:pPr>
            <a:r>
              <a:rPr lang="en-US">
                <a:solidFill>
                  <a:schemeClr val="dk1"/>
                </a:solidFill>
              </a:rPr>
              <a:t>---</a:t>
            </a:r>
            <a:endParaRPr>
              <a:solidFill>
                <a:schemeClr val="dk1"/>
              </a:solidFill>
            </a:endParaRPr>
          </a:p>
          <a:p>
            <a:pPr marL="0" lvl="0" indent="0" algn="l" rtl="0">
              <a:lnSpc>
                <a:spcPct val="115000"/>
              </a:lnSpc>
              <a:spcBef>
                <a:spcPts val="0"/>
              </a:spcBef>
              <a:spcAft>
                <a:spcPts val="0"/>
              </a:spcAft>
              <a:buNone/>
            </a:pPr>
            <a:r>
              <a:rPr lang="en-US">
                <a:solidFill>
                  <a:schemeClr val="dk1"/>
                </a:solidFill>
              </a:rPr>
              <a:t>Faisons le bilan. L'objectif de la discussion est d'avoir des conversations sûres sur des sujets importants qui aideront à transformer le service public fédéral en créant des lieux de travail diversifiés et inclusifs, psychologiquement plus sûrs. </a:t>
            </a:r>
            <a:endParaRPr>
              <a:solidFill>
                <a:schemeClr val="dk1"/>
              </a:solidFill>
            </a:endParaRPr>
          </a:p>
          <a:p>
            <a:pPr marL="0" lvl="0" indent="0" algn="l" rtl="0">
              <a:lnSpc>
                <a:spcPct val="115000"/>
              </a:lnSpc>
              <a:spcBef>
                <a:spcPts val="800"/>
              </a:spcBef>
              <a:spcAft>
                <a:spcPts val="0"/>
              </a:spcAft>
              <a:buNone/>
            </a:pPr>
            <a:r>
              <a:rPr lang="en-US">
                <a:solidFill>
                  <a:schemeClr val="dk1"/>
                </a:solidFill>
              </a:rPr>
              <a:t>Ces sujets peuvent être difficiles à aborder pour certaines personnes. Si, à un moment quelconque de cet événement, vous ressentez le besoin de vous éloigner, vous pouvez le faire pour protéger votre santé mentale. </a:t>
            </a:r>
            <a:endParaRPr>
              <a:solidFill>
                <a:schemeClr val="dk1"/>
              </a:solidFill>
            </a:endParaRPr>
          </a:p>
          <a:p>
            <a:pPr marL="0" lvl="0" indent="0" algn="l" rtl="0">
              <a:lnSpc>
                <a:spcPct val="115000"/>
              </a:lnSpc>
              <a:spcBef>
                <a:spcPts val="800"/>
              </a:spcBef>
              <a:spcAft>
                <a:spcPts val="0"/>
              </a:spcAft>
              <a:buNone/>
            </a:pPr>
            <a:r>
              <a:rPr lang="en-US">
                <a:solidFill>
                  <a:schemeClr val="dk1"/>
                </a:solidFill>
              </a:rPr>
              <a:t>Votre santé est primordiale.  </a:t>
            </a:r>
            <a:endParaRPr>
              <a:solidFill>
                <a:schemeClr val="dk1"/>
              </a:solidFill>
            </a:endParaRPr>
          </a:p>
          <a:p>
            <a:pPr marL="0" lvl="0" indent="0" algn="l" rtl="0">
              <a:lnSpc>
                <a:spcPct val="115000"/>
              </a:lnSpc>
              <a:spcBef>
                <a:spcPts val="800"/>
              </a:spcBef>
              <a:spcAft>
                <a:spcPts val="0"/>
              </a:spcAft>
              <a:buNone/>
            </a:pPr>
            <a:r>
              <a:rPr lang="en-US">
                <a:solidFill>
                  <a:schemeClr val="dk1"/>
                </a:solidFill>
              </a:rPr>
              <a:t>Si vous avez besoin de parler à quelqu'un, que ce soit avant, pendant ou après l'événement, un soutien est à votre disposition 24 heures sur 24 et 7 jours sur 7. Les coordonnées des personnes à contacter se trouvent dans le clavardage. </a:t>
            </a:r>
            <a:endParaRPr>
              <a:solidFill>
                <a:schemeClr val="dk1"/>
              </a:solidFill>
            </a:endParaRPr>
          </a:p>
          <a:p>
            <a:pPr marL="0" lvl="0" indent="0" algn="l" rtl="0">
              <a:lnSpc>
                <a:spcPct val="115000"/>
              </a:lnSpc>
              <a:spcBef>
                <a:spcPts val="800"/>
              </a:spcBef>
              <a:spcAft>
                <a:spcPts val="800"/>
              </a:spcAft>
              <a:buClr>
                <a:schemeClr val="dk1"/>
              </a:buClr>
              <a:buSzPts val="1100"/>
              <a:buFont typeface="Arial"/>
              <a:buNone/>
            </a:pPr>
            <a:r>
              <a:rPr lang="en-US">
                <a:solidFill>
                  <a:schemeClr val="dk1"/>
                </a:solidFill>
              </a:rPr>
              <a:t>J'aimerais inviter Marika Brown, membre du Bureau de la diversité et de l'inclusion et coanimatrice de cette journée, à partager la reconnaissance des terres d'aujourd'hui.</a:t>
            </a:r>
            <a:endParaRPr>
              <a:solidFill>
                <a:schemeClr val="dk1"/>
              </a:solidFill>
            </a:endParaRPr>
          </a:p>
        </p:txBody>
      </p:sp>
      <p:sp>
        <p:nvSpPr>
          <p:cNvPr id="118" name="Google Shape;118;g2fbfe7c6462_1_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3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3: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3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68" name="Google Shape;468;p3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69" name="Google Shape;469;p3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72" name="Google Shape;472;p3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3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39: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fbfe7c6462_1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Let's do a check-in. The intent of the discussion is to have safe conversations about important subjects that will help transform the Federal Public Service by creating diverse and inclusive, psychologically safer workplaces.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 subjects may be difficult for some people to discuss. If at any point during this event, you feel that you need to step away, you may leave to protect your mental health.</a:t>
            </a:r>
            <a:r>
              <a:rPr lang="en-US" b="1">
                <a:solidFill>
                  <a:schemeClr val="dk1"/>
                </a:solidFill>
              </a:rPr>
              <a:t> </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Your health comes first.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If you need to talk to someone, whether before, during, or after the event, support is available to you 24/7. Contact information can be found in the chat.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 would like to invite a Diversity and Inclusion Office member and today’s co-host, Marika Brown, to share today’s land acknowledgement.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Faisons le bilan. L'objectif de la discussion est d'avoir des conversations sûres sur des sujets importants qui aideront à transformer le service public fédéral en créant des lieux de travail diversifiés et inclusifs, psychologiquement plus sûrs. </a:t>
            </a:r>
            <a:endParaRPr>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US">
                <a:solidFill>
                  <a:schemeClr val="dk1"/>
                </a:solidFill>
              </a:rPr>
              <a:t>Ces sujets peuvent être difficiles à aborder pour certaines personnes. Si, à un moment quelconque de cet événement, vous ressentez le besoin de vous éloigner, vous pouvez le faire pour protéger votre santé mentale. </a:t>
            </a:r>
            <a:endParaRPr>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US">
                <a:solidFill>
                  <a:schemeClr val="dk1"/>
                </a:solidFill>
              </a:rPr>
              <a:t>Votre santé est primordiale.  </a:t>
            </a:r>
            <a:endParaRPr>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US">
                <a:solidFill>
                  <a:schemeClr val="dk1"/>
                </a:solidFill>
              </a:rPr>
              <a:t>Si vous avez besoin de parler à quelqu'un, que ce soit avant, pendant ou après l'événement, un soutien est à votre disposition 24 heures sur 24 et 7 jours sur 7. Les coordonnées des personnes à contacter se trouvent dans le clavardage. </a:t>
            </a:r>
            <a:endParaRPr>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US">
                <a:solidFill>
                  <a:schemeClr val="dk1"/>
                </a:solidFill>
              </a:rPr>
              <a:t>J'aimerais inviter Marika Brown, membre du Bureau de la diversité et de l'inclusion et coanimatrice de cette journée, à partager la reconnaissance des terres d'aujourd'hui.</a:t>
            </a:r>
            <a:endParaRPr>
              <a:solidFill>
                <a:schemeClr val="dk1"/>
              </a:solidFill>
            </a:endParaRPr>
          </a:p>
          <a:p>
            <a:pPr marL="0" lvl="0" indent="0" algn="l" rtl="0">
              <a:spcBef>
                <a:spcPts val="800"/>
              </a:spcBef>
              <a:spcAft>
                <a:spcPts val="0"/>
              </a:spcAft>
              <a:buNone/>
            </a:pPr>
            <a:endParaRPr/>
          </a:p>
        </p:txBody>
      </p:sp>
      <p:sp>
        <p:nvSpPr>
          <p:cNvPr id="126" name="Google Shape;126;g2fbfe7c6462_1_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4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4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4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28" name="Google Shape;528;p4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29" name="Google Shape;529;p4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4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4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32" name="Google Shape;532;p4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4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4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4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4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4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49: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fbfe7c6462_1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We acknowledge that our offices located in Ottawa, are on the unceded, unsurrendered Territory of the Anishinaabe Algonquin Nation whose presence here reaches back to time immemorial.</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The Algonquins are the customary keepers and defenders of the Ottawa River Watershed and its tributaries. We honour their long history of welcoming many Nations to this beautiful territory and uphold and uplift the voices and values of our Host Nation.</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We respect and affirm the inherent and Treaty Rights of all Indigenous Peoples across this land.</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We recognize the historical oppression of original lands, cultures and peoples in what we now know as Canada and strongly believe that the arts contribute to the journey of healing and decolonization that we all share together.</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This acknowledgment only becomes meaningful when combined with accountable relationships and informed actions. This acts only as a first step in honouring the unsurrendered land we operate on.</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We continue to honour the people, elders, and Indigenous ancestors of this land.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r>
              <a:rPr lang="en-US">
                <a:solidFill>
                  <a:schemeClr val="dk1"/>
                </a:solidFill>
              </a:rPr>
              <a:t>Back you to, Sam</a:t>
            </a:r>
            <a:endParaRPr>
              <a:solidFill>
                <a:schemeClr val="dk1"/>
              </a:solidFill>
            </a:endParaRPr>
          </a:p>
          <a:p>
            <a:pPr marL="0" lvl="0" indent="0" algn="l" rtl="0">
              <a:lnSpc>
                <a:spcPct val="115000"/>
              </a:lnSpc>
              <a:spcBef>
                <a:spcPts val="0"/>
              </a:spcBef>
              <a:spcAft>
                <a:spcPts val="0"/>
              </a:spcAft>
              <a:buNone/>
            </a:pPr>
            <a:r>
              <a:rPr lang="en-US">
                <a:solidFill>
                  <a:schemeClr val="dk1"/>
                </a:solidFill>
              </a:rPr>
              <a:t>---</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Nous reconnaissons que nos bureaux, situés à Ottawa, se trouvent sur le territoire non cédé et non abandonné de la Nation algonquine Anishinaabe, présente en ces lieux depuis des temps immémoriaux.</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Les Algonquins sont les gardiens et les défenseurs traditionnels du bassin hydrographique de la rivière des Outaouais et de ses affluents. Nous saluons leur longue tradition d’accueil dont ont bénéficié de nombreuses nations dans ce magnifique territoire et nous nous engageons à défendre et à promouvoir la voix et les valeurs de notre nation hôte.</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Nous respectons et affirmons les droits fondamentaux et issus de traités de tous les peuples autochtones de l’ensemble de ce territoire.</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Nous reconnaissons l’oppression historique exercée sur les territoires, les cultures et les premiers peuples de ce qui est appelé aujourd’hui le Canada et croyons ardemment que les arts contribuent au processus de guérison et de décolonisation que nous poursuivons ensemble.</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Cette reconnaissance ne devient significative que lorsqu'elle est associée à des relations responsables et à des actions éclairées. Il ne s'agit que d'une première étape pour honorer les terres non-cédées sur lesquelles nous opérons. Nous continuons à honorer les personnes, les anciens et les ancêtres autochtones de cette terre.</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a:solidFill>
                  <a:schemeClr val="dk1"/>
                </a:solidFill>
              </a:rPr>
              <a:t>À toi, Sam</a:t>
            </a:r>
            <a:endParaRPr>
              <a:solidFill>
                <a:schemeClr val="dk1"/>
              </a:solidFill>
            </a:endParaRPr>
          </a:p>
        </p:txBody>
      </p:sp>
      <p:sp>
        <p:nvSpPr>
          <p:cNvPr id="134" name="Google Shape;134;g2fbfe7c6462_1_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5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5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5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08" name="Google Shape;608;p5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09" name="Google Shape;609;p5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5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p5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12" name="Google Shape;612;p5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20" name="Google Shape;620;p5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21" name="Google Shape;621;p5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5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5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24" name="Google Shape;624;p5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fbfe7c6462_1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We acknowledge that our offices located in Ottawa, are on the unceded, unsurrendered Territory of the Anishinaabe Algonquin Nation whose presence here reaches back to time immemorial.</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The Algonquins are the customary keepers and defenders of the Ottawa River Watershed and its tributaries. We honour their long history of welcoming many Nations to this beautiful territory and uphold and uplift the voices and values of our Host Nation.</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We respect and affirm the inherent and Treaty Rights of all Indigenous Peoples across this land.</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We recognize the historical oppression of original lands, cultures and peoples in what we now know as Canada and strongly believe that the arts contribute to the journey of healing and decolonization that we all share together.</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This acknowledgment only becomes meaningful when combined with accountable relationships and informed actions. This acts only as a first step in honouring the unsurrendered land we operate on.</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rPr>
              <a:t>We continue to honour the people, elders, and Indigenous ancestors of this land.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Back you to, Sam</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Nous reconnaissons que nos bureaux, situés à Ottawa, se trouvent sur le territoire non cédé et non abandonné de la Nation algonquine Anishinaabe, présente en ces lieux depuis des temps immémoriaux.</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Les Algonquins sont les gardiens et les défenseurs traditionnels du bassin hydrographique de la rivière des Outaouais et de ses affluents. Nous saluons leur longue tradition d’accueil dont ont bénéficié de nombreuses nations dans ce magnifique territoire et nous nous engageons à défendre et à promouvoir la voix et les valeurs de notre nation hôte.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Nous respectons et affirmons les droits fondamentaux et issus de traités de tous les peuples autochtones de l’ensemble de ce territoire.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Nous reconnaissons l’oppression historique exercée sur les territoires, les cultures et les premiers peuples de ce qui est appelé aujourd’hui le Canada et croyons ardemment que les arts contribuent au processus de guérison et de décolonisation que nous poursuivons ensemble.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Cette reconnaissance ne devient significative que lorsqu'elle est associée à des relations responsables et à des actions éclairées. Il ne s'agit que d'une première étape pour honorer les terres non-cédées sur lesquelles nous opérons. Nous continuons à honorer les personnes, les anciens et les ancêtres autochtones de cette terre.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À toi, Sam</a:t>
            </a:r>
            <a:endParaRPr>
              <a:solidFill>
                <a:schemeClr val="dk1"/>
              </a:solidFill>
            </a:endParaRPr>
          </a:p>
          <a:p>
            <a:pPr marL="0" lvl="0" indent="0" algn="l" rtl="0">
              <a:spcBef>
                <a:spcPts val="1200"/>
              </a:spcBef>
              <a:spcAft>
                <a:spcPts val="0"/>
              </a:spcAft>
              <a:buNone/>
            </a:pPr>
            <a:endParaRPr/>
          </a:p>
        </p:txBody>
      </p:sp>
      <p:sp>
        <p:nvSpPr>
          <p:cNvPr id="142" name="Google Shape;142;g2fbfe7c6462_1_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50" name="Google Shape;150;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1" name="Google Shape;151;p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54" name="Google Shape;154;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2" name="Google Shape;202;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3" name="Google Shape;203;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6" name="Google Shape;206;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iki.gccollab.ca/Lifting_as_you_Lead_Mentoring_Circles_Program_2024"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iki.gccollab.ca/L%27aper%C3%A7u_du_programme_DEAPCM_Cohorte_4"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iki.gccollab.ca/Diriger_en_%C3%A9levant_les_autres:_Programme_des_cercles_de_mentorat_2024#Classes_de_ma.C3.AEtre"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p:nvPr/>
        </p:nvSpPr>
        <p:spPr>
          <a:xfrm>
            <a:off x="0" y="0"/>
            <a:ext cx="9867900" cy="10287000"/>
          </a:xfrm>
          <a:custGeom>
            <a:avLst/>
            <a:gdLst/>
            <a:ahLst/>
            <a:cxnLst/>
            <a:rect l="l" t="t" r="r" b="b"/>
            <a:pathLst>
              <a:path w="9867900" h="10287000" extrusionOk="0">
                <a:moveTo>
                  <a:pt x="0" y="0"/>
                </a:moveTo>
                <a:lnTo>
                  <a:pt x="9867900" y="0"/>
                </a:lnTo>
                <a:lnTo>
                  <a:pt x="9867900" y="10287000"/>
                </a:lnTo>
                <a:lnTo>
                  <a:pt x="0" y="10287000"/>
                </a:lnTo>
                <a:lnTo>
                  <a:pt x="0" y="0"/>
                </a:lnTo>
                <a:close/>
              </a:path>
            </a:pathLst>
          </a:custGeom>
          <a:blipFill rotWithShape="1">
            <a:blip r:embed="rId3">
              <a:alphaModFix/>
            </a:blip>
            <a:stretch>
              <a:fillRect l="-21185" r="-35178"/>
            </a:stretch>
          </a:blipFill>
          <a:ln>
            <a:noFill/>
          </a:ln>
        </p:spPr>
        <p:txBody>
          <a:bodyPr/>
          <a:lstStyle/>
          <a:p>
            <a:endParaRPr lang="en-US"/>
          </a:p>
        </p:txBody>
      </p:sp>
      <p:sp>
        <p:nvSpPr>
          <p:cNvPr id="93" name="Google Shape;93;p13"/>
          <p:cNvSpPr/>
          <p:nvPr/>
        </p:nvSpPr>
        <p:spPr>
          <a:xfrm>
            <a:off x="10293492" y="2397425"/>
            <a:ext cx="7443588" cy="4833256"/>
          </a:xfrm>
          <a:custGeom>
            <a:avLst/>
            <a:gdLst/>
            <a:ahLst/>
            <a:cxnLst/>
            <a:rect l="l" t="t" r="r" b="b"/>
            <a:pathLst>
              <a:path w="7443588" h="4833256" extrusionOk="0">
                <a:moveTo>
                  <a:pt x="0" y="0"/>
                </a:moveTo>
                <a:lnTo>
                  <a:pt x="7443588" y="0"/>
                </a:lnTo>
                <a:lnTo>
                  <a:pt x="7443588" y="4833256"/>
                </a:lnTo>
                <a:lnTo>
                  <a:pt x="0" y="4833256"/>
                </a:lnTo>
                <a:lnTo>
                  <a:pt x="0" y="0"/>
                </a:lnTo>
                <a:close/>
              </a:path>
            </a:pathLst>
          </a:custGeom>
          <a:blipFill rotWithShape="1">
            <a:blip r:embed="rId4">
              <a:alphaModFix/>
            </a:blip>
            <a:stretch>
              <a:fillRect l="-152493" t="-43068" b="-53305"/>
            </a:stretch>
          </a:blipFill>
          <a:ln>
            <a:noFill/>
          </a:ln>
        </p:spPr>
        <p:txBody>
          <a:bodyPr/>
          <a:lstStyle/>
          <a:p>
            <a:endParaRPr lang="en-US"/>
          </a:p>
        </p:txBody>
      </p:sp>
      <p:sp>
        <p:nvSpPr>
          <p:cNvPr id="94" name="Google Shape;94;p13"/>
          <p:cNvSpPr txBox="1"/>
          <p:nvPr/>
        </p:nvSpPr>
        <p:spPr>
          <a:xfrm>
            <a:off x="10477720" y="1744770"/>
            <a:ext cx="7259360" cy="32702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MATERIEL GROUP’S DIVERSITY &amp; INCLUSION OFFICE </a:t>
            </a:r>
            <a:endParaRPr/>
          </a:p>
        </p:txBody>
      </p:sp>
      <p:sp>
        <p:nvSpPr>
          <p:cNvPr id="95" name="Google Shape;95;p13"/>
          <p:cNvSpPr txBox="1"/>
          <p:nvPr/>
        </p:nvSpPr>
        <p:spPr>
          <a:xfrm>
            <a:off x="11368069" y="7424420"/>
            <a:ext cx="5478661" cy="183388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600" b="1" i="0" u="none" strike="noStrike" cap="none">
                <a:solidFill>
                  <a:srgbClr val="000000"/>
                </a:solidFill>
                <a:latin typeface="Montserrat"/>
                <a:ea typeface="Montserrat"/>
                <a:cs typeface="Montserrat"/>
                <a:sym typeface="Montserrat"/>
              </a:rPr>
              <a:t>Circle Leader Training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23"/>
          <p:cNvGrpSpPr/>
          <p:nvPr/>
        </p:nvGrpSpPr>
        <p:grpSpPr>
          <a:xfrm rot="-5400000">
            <a:off x="7705625" y="1471568"/>
            <a:ext cx="14728051" cy="7362915"/>
            <a:chOff x="0" y="0"/>
            <a:chExt cx="19637401" cy="9817220"/>
          </a:xfrm>
        </p:grpSpPr>
        <p:sp>
          <p:nvSpPr>
            <p:cNvPr id="219" name="Google Shape;219;p23"/>
            <p:cNvSpPr/>
            <p:nvPr/>
          </p:nvSpPr>
          <p:spPr>
            <a:xfrm rot="-5400000">
              <a:off x="9816011" y="-4169"/>
              <a:ext cx="9817220" cy="9825559"/>
            </a:xfrm>
            <a:custGeom>
              <a:avLst/>
              <a:gdLst/>
              <a:ahLst/>
              <a:cxnLst/>
              <a:rect l="l" t="t" r="r" b="b"/>
              <a:pathLst>
                <a:path w="9817220" h="9825559" extrusionOk="0">
                  <a:moveTo>
                    <a:pt x="0" y="0"/>
                  </a:moveTo>
                  <a:lnTo>
                    <a:pt x="9817219" y="0"/>
                  </a:lnTo>
                  <a:lnTo>
                    <a:pt x="9817219" y="9825558"/>
                  </a:lnTo>
                  <a:lnTo>
                    <a:pt x="0" y="9825558"/>
                  </a:lnTo>
                  <a:lnTo>
                    <a:pt x="0" y="0"/>
                  </a:lnTo>
                  <a:close/>
                </a:path>
              </a:pathLst>
            </a:custGeom>
            <a:blipFill rotWithShape="1">
              <a:blip r:embed="rId3">
                <a:alphaModFix/>
              </a:blip>
              <a:stretch>
                <a:fillRect l="-49" r="-32"/>
              </a:stretch>
            </a:blipFill>
            <a:ln>
              <a:noFill/>
            </a:ln>
          </p:spPr>
          <p:txBody>
            <a:bodyPr/>
            <a:lstStyle/>
            <a:p>
              <a:endParaRPr lang="en-US"/>
            </a:p>
          </p:txBody>
        </p:sp>
        <p:sp>
          <p:nvSpPr>
            <p:cNvPr id="220" name="Google Shape;220;p23"/>
            <p:cNvSpPr/>
            <p:nvPr/>
          </p:nvSpPr>
          <p:spPr>
            <a:xfrm rot="-5400000">
              <a:off x="4169" y="-4169"/>
              <a:ext cx="9817220" cy="9825559"/>
            </a:xfrm>
            <a:custGeom>
              <a:avLst/>
              <a:gdLst/>
              <a:ahLst/>
              <a:cxnLst/>
              <a:rect l="l" t="t" r="r" b="b"/>
              <a:pathLst>
                <a:path w="9817220" h="9825559" extrusionOk="0">
                  <a:moveTo>
                    <a:pt x="0" y="0"/>
                  </a:moveTo>
                  <a:lnTo>
                    <a:pt x="9817220" y="0"/>
                  </a:lnTo>
                  <a:lnTo>
                    <a:pt x="9817220" y="9825558"/>
                  </a:lnTo>
                  <a:lnTo>
                    <a:pt x="0" y="9825558"/>
                  </a:lnTo>
                  <a:lnTo>
                    <a:pt x="0" y="0"/>
                  </a:lnTo>
                  <a:close/>
                </a:path>
              </a:pathLst>
            </a:custGeom>
            <a:blipFill rotWithShape="1">
              <a:blip r:embed="rId3">
                <a:alphaModFix/>
              </a:blip>
              <a:stretch>
                <a:fillRect l="-49" r="-32"/>
              </a:stretch>
            </a:blipFill>
            <a:ln>
              <a:noFill/>
            </a:ln>
          </p:spPr>
          <p:txBody>
            <a:bodyPr/>
            <a:lstStyle/>
            <a:p>
              <a:endParaRPr lang="en-US"/>
            </a:p>
          </p:txBody>
        </p:sp>
      </p:grpSp>
      <p:sp>
        <p:nvSpPr>
          <p:cNvPr id="221" name="Google Shape;221;p23"/>
          <p:cNvSpPr/>
          <p:nvPr/>
        </p:nvSpPr>
        <p:spPr>
          <a:xfrm>
            <a:off x="8564391" y="1754672"/>
            <a:ext cx="11374582" cy="6829104"/>
          </a:xfrm>
          <a:custGeom>
            <a:avLst/>
            <a:gdLst/>
            <a:ahLst/>
            <a:cxnLst/>
            <a:rect l="l" t="t" r="r" b="b"/>
            <a:pathLst>
              <a:path w="11374582" h="6829104" extrusionOk="0">
                <a:moveTo>
                  <a:pt x="0" y="0"/>
                </a:moveTo>
                <a:lnTo>
                  <a:pt x="11374582" y="0"/>
                </a:lnTo>
                <a:lnTo>
                  <a:pt x="11374582" y="6829104"/>
                </a:lnTo>
                <a:lnTo>
                  <a:pt x="0" y="6829104"/>
                </a:lnTo>
                <a:lnTo>
                  <a:pt x="0" y="0"/>
                </a:lnTo>
                <a:close/>
              </a:path>
            </a:pathLst>
          </a:custGeom>
          <a:blipFill rotWithShape="1">
            <a:blip r:embed="rId4">
              <a:alphaModFix/>
            </a:blip>
            <a:stretch>
              <a:fillRect l="-8525" t="-5070" b="-15434"/>
            </a:stretch>
          </a:blipFill>
          <a:ln>
            <a:noFill/>
          </a:ln>
        </p:spPr>
        <p:txBody>
          <a:bodyPr/>
          <a:lstStyle/>
          <a:p>
            <a:endParaRPr lang="en-US"/>
          </a:p>
        </p:txBody>
      </p:sp>
      <p:sp>
        <p:nvSpPr>
          <p:cNvPr id="222" name="Google Shape;222;p23"/>
          <p:cNvSpPr txBox="1"/>
          <p:nvPr/>
        </p:nvSpPr>
        <p:spPr>
          <a:xfrm>
            <a:off x="849572" y="589446"/>
            <a:ext cx="9004800" cy="2283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6900" b="1" i="0" u="none" strike="noStrike" cap="none">
                <a:solidFill>
                  <a:srgbClr val="000000"/>
                </a:solidFill>
                <a:latin typeface="League Spartan"/>
                <a:ea typeface="League Spartan"/>
                <a:cs typeface="League Spartan"/>
                <a:sym typeface="League Spartan"/>
              </a:rPr>
              <a:t>Qui est un membre du Cercle ?</a:t>
            </a:r>
            <a:endParaRPr/>
          </a:p>
        </p:txBody>
      </p:sp>
      <p:sp>
        <p:nvSpPr>
          <p:cNvPr id="223" name="Google Shape;223;p23"/>
          <p:cNvSpPr txBox="1"/>
          <p:nvPr/>
        </p:nvSpPr>
        <p:spPr>
          <a:xfrm>
            <a:off x="849572" y="3131849"/>
            <a:ext cx="7253100" cy="6678900"/>
          </a:xfrm>
          <a:prstGeom prst="rect">
            <a:avLst/>
          </a:prstGeom>
          <a:noFill/>
          <a:ln>
            <a:noFill/>
          </a:ln>
        </p:spPr>
        <p:txBody>
          <a:bodyPr spcFirstLastPara="1" wrap="square" lIns="0" tIns="0" rIns="0" bIns="0" anchor="t" anchorCtr="0">
            <a:spAutoFit/>
          </a:bodyPr>
          <a:lstStyle/>
          <a:p>
            <a:pPr marL="777240" marR="0" lvl="1" indent="-388620" algn="l" rtl="0">
              <a:lnSpc>
                <a:spcPct val="115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Ouvert à tous les employés du gouvernement du Canada</a:t>
            </a:r>
            <a:endParaRPr/>
          </a:p>
          <a:p>
            <a:pPr marL="0" marR="0" lvl="0" indent="0" algn="l" rtl="0">
              <a:lnSpc>
                <a:spcPct val="115000"/>
              </a:lnSpc>
              <a:spcBef>
                <a:spcPts val="0"/>
              </a:spcBef>
              <a:spcAft>
                <a:spcPts val="0"/>
              </a:spcAft>
              <a:buNone/>
            </a:pPr>
            <a:endParaRPr sz="11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Plus de 1100 membres pour la cohorte actuelle et plus de 2000 anciens participants au programme</a:t>
            </a:r>
            <a:endParaRPr/>
          </a:p>
          <a:p>
            <a:pPr marL="0" marR="0" lvl="0" indent="0" algn="l" rtl="0">
              <a:lnSpc>
                <a:spcPct val="115000"/>
              </a:lnSpc>
              <a:spcBef>
                <a:spcPts val="0"/>
              </a:spcBef>
              <a:spcAft>
                <a:spcPts val="0"/>
              </a:spcAft>
              <a:buNone/>
            </a:pPr>
            <a:endParaRPr sz="11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Des étudiants aux cadres et à tous ceux qui se trouvent entre les deux</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233" name="Google Shape;233;p24"/>
          <p:cNvSpPr/>
          <p:nvPr/>
        </p:nvSpPr>
        <p:spPr>
          <a:xfrm>
            <a:off x="0" y="0"/>
            <a:ext cx="8901545" cy="10287000"/>
          </a:xfrm>
          <a:custGeom>
            <a:avLst/>
            <a:gdLst/>
            <a:ahLst/>
            <a:cxnLst/>
            <a:rect l="l" t="t" r="r" b="b"/>
            <a:pathLst>
              <a:path w="8901545" h="10287000" extrusionOk="0">
                <a:moveTo>
                  <a:pt x="0" y="0"/>
                </a:moveTo>
                <a:lnTo>
                  <a:pt x="8901545" y="0"/>
                </a:lnTo>
                <a:lnTo>
                  <a:pt x="8901545" y="10287000"/>
                </a:lnTo>
                <a:lnTo>
                  <a:pt x="0" y="10287000"/>
                </a:lnTo>
                <a:lnTo>
                  <a:pt x="0" y="0"/>
                </a:lnTo>
                <a:close/>
              </a:path>
            </a:pathLst>
          </a:custGeom>
          <a:blipFill rotWithShape="1">
            <a:blip r:embed="rId4">
              <a:alphaModFix/>
            </a:blip>
            <a:stretch>
              <a:fillRect l="-19564" r="-53772"/>
            </a:stretch>
          </a:blipFill>
          <a:ln>
            <a:noFill/>
          </a:ln>
        </p:spPr>
        <p:txBody>
          <a:bodyPr/>
          <a:lstStyle/>
          <a:p>
            <a:endParaRPr lang="en-US"/>
          </a:p>
        </p:txBody>
      </p:sp>
      <p:sp>
        <p:nvSpPr>
          <p:cNvPr id="234" name="Google Shape;234;p24"/>
          <p:cNvSpPr txBox="1"/>
          <p:nvPr/>
        </p:nvSpPr>
        <p:spPr>
          <a:xfrm>
            <a:off x="9165175" y="2685106"/>
            <a:ext cx="7469700" cy="4433100"/>
          </a:xfrm>
          <a:prstGeom prst="rect">
            <a:avLst/>
          </a:prstGeom>
          <a:noFill/>
          <a:ln>
            <a:noFill/>
          </a:ln>
        </p:spPr>
        <p:txBody>
          <a:bodyPr spcFirstLastPara="1" wrap="square" lIns="0" tIns="0" rIns="0" bIns="0" anchor="t" anchorCtr="0">
            <a:spAutoFit/>
          </a:bodyPr>
          <a:lstStyle/>
          <a:p>
            <a:pPr marL="777240" marR="0" lvl="1" indent="-388620" algn="l" rtl="0">
              <a:lnSpc>
                <a:spcPct val="140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Five Circle meetings and five Masterclasses over a ten-week period</a:t>
            </a:r>
            <a:endParaRPr/>
          </a:p>
          <a:p>
            <a:pPr marL="0" marR="0" lvl="0" indent="0" algn="l" rtl="0">
              <a:lnSpc>
                <a:spcPct val="140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40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Specific dates and times determined by each circle</a:t>
            </a:r>
            <a:endParaRPr/>
          </a:p>
        </p:txBody>
      </p:sp>
      <p:sp>
        <p:nvSpPr>
          <p:cNvPr id="235" name="Google Shape;235;p24"/>
          <p:cNvSpPr txBox="1"/>
          <p:nvPr/>
        </p:nvSpPr>
        <p:spPr>
          <a:xfrm>
            <a:off x="9334241" y="1104900"/>
            <a:ext cx="8115300" cy="240665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LLMC Schedule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5"/>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241" name="Google Shape;241;p25"/>
          <p:cNvSpPr/>
          <p:nvPr/>
        </p:nvSpPr>
        <p:spPr>
          <a:xfrm>
            <a:off x="0" y="0"/>
            <a:ext cx="8901545" cy="10287000"/>
          </a:xfrm>
          <a:custGeom>
            <a:avLst/>
            <a:gdLst/>
            <a:ahLst/>
            <a:cxnLst/>
            <a:rect l="l" t="t" r="r" b="b"/>
            <a:pathLst>
              <a:path w="8901545" h="10287000" extrusionOk="0">
                <a:moveTo>
                  <a:pt x="0" y="0"/>
                </a:moveTo>
                <a:lnTo>
                  <a:pt x="8901545" y="0"/>
                </a:lnTo>
                <a:lnTo>
                  <a:pt x="8901545" y="10287000"/>
                </a:lnTo>
                <a:lnTo>
                  <a:pt x="0" y="10287000"/>
                </a:lnTo>
                <a:lnTo>
                  <a:pt x="0" y="0"/>
                </a:lnTo>
                <a:close/>
              </a:path>
            </a:pathLst>
          </a:custGeom>
          <a:blipFill rotWithShape="1">
            <a:blip r:embed="rId4">
              <a:alphaModFix/>
            </a:blip>
            <a:stretch>
              <a:fillRect l="-19564" r="-53772"/>
            </a:stretch>
          </a:blipFill>
          <a:ln>
            <a:noFill/>
          </a:ln>
        </p:spPr>
        <p:txBody>
          <a:bodyPr/>
          <a:lstStyle/>
          <a:p>
            <a:endParaRPr lang="en-US"/>
          </a:p>
        </p:txBody>
      </p:sp>
      <p:sp>
        <p:nvSpPr>
          <p:cNvPr id="242" name="Google Shape;242;p25"/>
          <p:cNvSpPr txBox="1"/>
          <p:nvPr/>
        </p:nvSpPr>
        <p:spPr>
          <a:xfrm>
            <a:off x="9186350" y="4233456"/>
            <a:ext cx="7469700" cy="5208900"/>
          </a:xfrm>
          <a:prstGeom prst="rect">
            <a:avLst/>
          </a:prstGeom>
          <a:noFill/>
          <a:ln>
            <a:noFill/>
          </a:ln>
        </p:spPr>
        <p:txBody>
          <a:bodyPr spcFirstLastPara="1" wrap="square" lIns="0" tIns="0" rIns="0" bIns="0" anchor="t" anchorCtr="0">
            <a:spAutoFit/>
          </a:bodyPr>
          <a:lstStyle/>
          <a:p>
            <a:pPr marL="777240" marR="0" lvl="1" indent="-388620" algn="l" rtl="0">
              <a:lnSpc>
                <a:spcPct val="140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Cinq séances du Cercle et cinq Classes de maître sur une période de dix semaines</a:t>
            </a:r>
            <a:endParaRPr/>
          </a:p>
          <a:p>
            <a:pPr marL="0" marR="0" lvl="0" indent="0" algn="l" rtl="0">
              <a:lnSpc>
                <a:spcPct val="140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40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Dates et heures spécifiques déterminées par chaque cercle</a:t>
            </a:r>
            <a:endParaRPr/>
          </a:p>
        </p:txBody>
      </p:sp>
      <p:sp>
        <p:nvSpPr>
          <p:cNvPr id="243" name="Google Shape;243;p25"/>
          <p:cNvSpPr txBox="1"/>
          <p:nvPr/>
        </p:nvSpPr>
        <p:spPr>
          <a:xfrm>
            <a:off x="9334241" y="1104900"/>
            <a:ext cx="8115300" cy="239395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Programme du DEAPCM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6"/>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253" name="Google Shape;253;p26"/>
          <p:cNvSpPr/>
          <p:nvPr/>
        </p:nvSpPr>
        <p:spPr>
          <a:xfrm>
            <a:off x="0" y="0"/>
            <a:ext cx="8901545" cy="10287000"/>
          </a:xfrm>
          <a:custGeom>
            <a:avLst/>
            <a:gdLst/>
            <a:ahLst/>
            <a:cxnLst/>
            <a:rect l="l" t="t" r="r" b="b"/>
            <a:pathLst>
              <a:path w="8901545" h="10287000" extrusionOk="0">
                <a:moveTo>
                  <a:pt x="0" y="0"/>
                </a:moveTo>
                <a:lnTo>
                  <a:pt x="8901545" y="0"/>
                </a:lnTo>
                <a:lnTo>
                  <a:pt x="8901545" y="10287000"/>
                </a:lnTo>
                <a:lnTo>
                  <a:pt x="0" y="10287000"/>
                </a:lnTo>
                <a:lnTo>
                  <a:pt x="0" y="0"/>
                </a:lnTo>
                <a:close/>
              </a:path>
            </a:pathLst>
          </a:custGeom>
          <a:blipFill rotWithShape="1">
            <a:blip r:embed="rId4">
              <a:alphaModFix/>
            </a:blip>
            <a:stretch>
              <a:fillRect l="-19564" r="-53772"/>
            </a:stretch>
          </a:blipFill>
          <a:ln>
            <a:noFill/>
          </a:ln>
        </p:spPr>
        <p:txBody>
          <a:bodyPr/>
          <a:lstStyle/>
          <a:p>
            <a:endParaRPr lang="en-US"/>
          </a:p>
        </p:txBody>
      </p:sp>
      <p:sp>
        <p:nvSpPr>
          <p:cNvPr id="254" name="Google Shape;254;p26"/>
          <p:cNvSpPr/>
          <p:nvPr/>
        </p:nvSpPr>
        <p:spPr>
          <a:xfrm>
            <a:off x="-32314" y="0"/>
            <a:ext cx="8933859" cy="10287000"/>
          </a:xfrm>
          <a:custGeom>
            <a:avLst/>
            <a:gdLst/>
            <a:ahLst/>
            <a:cxnLst/>
            <a:rect l="l" t="t" r="r" b="b"/>
            <a:pathLst>
              <a:path w="8933859" h="10287000" extrusionOk="0">
                <a:moveTo>
                  <a:pt x="0" y="0"/>
                </a:moveTo>
                <a:lnTo>
                  <a:pt x="8933859" y="0"/>
                </a:lnTo>
                <a:lnTo>
                  <a:pt x="8933859" y="10287000"/>
                </a:lnTo>
                <a:lnTo>
                  <a:pt x="0" y="10287000"/>
                </a:lnTo>
                <a:lnTo>
                  <a:pt x="0" y="0"/>
                </a:lnTo>
                <a:close/>
              </a:path>
            </a:pathLst>
          </a:custGeom>
          <a:blipFill rotWithShape="1">
            <a:blip r:embed="rId5">
              <a:alphaModFix/>
            </a:blip>
            <a:stretch>
              <a:fillRect l="-21160" r="-63066"/>
            </a:stretch>
          </a:blipFill>
          <a:ln>
            <a:noFill/>
          </a:ln>
        </p:spPr>
        <p:txBody>
          <a:bodyPr/>
          <a:lstStyle/>
          <a:p>
            <a:endParaRPr lang="en-US"/>
          </a:p>
        </p:txBody>
      </p:sp>
      <p:sp>
        <p:nvSpPr>
          <p:cNvPr id="255" name="Google Shape;255;p26"/>
          <p:cNvSpPr txBox="1"/>
          <p:nvPr/>
        </p:nvSpPr>
        <p:spPr>
          <a:xfrm>
            <a:off x="9444404" y="549183"/>
            <a:ext cx="7851744" cy="1795783"/>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400" b="1" i="0" u="none" strike="noStrike" cap="none">
                <a:solidFill>
                  <a:srgbClr val="000000"/>
                </a:solidFill>
                <a:latin typeface="League Spartan"/>
                <a:ea typeface="League Spartan"/>
                <a:cs typeface="League Spartan"/>
                <a:sym typeface="League Spartan"/>
              </a:rPr>
              <a:t>Masterclass Schedule</a:t>
            </a:r>
            <a:endParaRPr/>
          </a:p>
        </p:txBody>
      </p:sp>
      <p:sp>
        <p:nvSpPr>
          <p:cNvPr id="256" name="Google Shape;256;p26"/>
          <p:cNvSpPr txBox="1"/>
          <p:nvPr/>
        </p:nvSpPr>
        <p:spPr>
          <a:xfrm>
            <a:off x="9242128" y="2168901"/>
            <a:ext cx="8256300" cy="7495500"/>
          </a:xfrm>
          <a:prstGeom prst="rect">
            <a:avLst/>
          </a:prstGeom>
          <a:noFill/>
          <a:ln>
            <a:noFill/>
          </a:ln>
        </p:spPr>
        <p:txBody>
          <a:bodyPr spcFirstLastPara="1" wrap="square" lIns="0" tIns="0" rIns="0" bIns="0" anchor="t" anchorCtr="0">
            <a:spAutoFit/>
          </a:bodyPr>
          <a:lstStyle/>
          <a:p>
            <a:pPr marL="584515" marR="0" lvl="1" indent="-292258" algn="l" rtl="0">
              <a:lnSpc>
                <a:spcPct val="115000"/>
              </a:lnSpc>
              <a:spcBef>
                <a:spcPts val="0"/>
              </a:spcBef>
              <a:spcAft>
                <a:spcPts val="0"/>
              </a:spcAft>
              <a:buClr>
                <a:srgbClr val="000000"/>
              </a:buClr>
              <a:buSzPts val="2707"/>
              <a:buChar char="•"/>
            </a:pPr>
            <a:r>
              <a:rPr lang="en-US" sz="2707" b="1" i="0" u="none" strike="noStrike" cap="none">
                <a:solidFill>
                  <a:srgbClr val="000000"/>
                </a:solidFill>
                <a:latin typeface="Montserrat"/>
                <a:ea typeface="Montserrat"/>
                <a:cs typeface="Montserrat"/>
                <a:sym typeface="Montserrat"/>
              </a:rPr>
              <a:t>The Power of Sponsorship: Navigating for Career Advancement</a:t>
            </a:r>
            <a:endParaRPr b="1"/>
          </a:p>
          <a:p>
            <a:pPr marL="1169030" marR="0" lvl="2" indent="-389676" algn="l" rtl="0">
              <a:lnSpc>
                <a:spcPct val="115000"/>
              </a:lnSpc>
              <a:spcBef>
                <a:spcPts val="0"/>
              </a:spcBef>
              <a:spcAft>
                <a:spcPts val="0"/>
              </a:spcAft>
              <a:buClr>
                <a:srgbClr val="000000"/>
              </a:buClr>
              <a:buSzPts val="2707"/>
              <a:buFont typeface="Arial"/>
              <a:buChar char="⚬"/>
            </a:pPr>
            <a:r>
              <a:rPr lang="en-US" sz="2707" b="0" i="0" u="none" strike="noStrike" cap="none">
                <a:solidFill>
                  <a:srgbClr val="000000"/>
                </a:solidFill>
                <a:latin typeface="Montserrat"/>
                <a:ea typeface="Montserrat"/>
                <a:cs typeface="Montserrat"/>
                <a:sym typeface="Montserrat"/>
              </a:rPr>
              <a:t>September 23,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584515" marR="0" lvl="1" indent="-292258" algn="l" rtl="0">
              <a:lnSpc>
                <a:spcPct val="115000"/>
              </a:lnSpc>
              <a:spcBef>
                <a:spcPts val="0"/>
              </a:spcBef>
              <a:spcAft>
                <a:spcPts val="0"/>
              </a:spcAft>
              <a:buClr>
                <a:srgbClr val="000000"/>
              </a:buClr>
              <a:buSzPts val="2707"/>
              <a:buChar char="•"/>
            </a:pPr>
            <a:r>
              <a:rPr lang="en-US" sz="2707" b="1" i="0" u="none" strike="noStrike" cap="none">
                <a:solidFill>
                  <a:srgbClr val="000000"/>
                </a:solidFill>
                <a:latin typeface="Montserrat"/>
                <a:ea typeface="Montserrat"/>
                <a:cs typeface="Montserrat"/>
                <a:sym typeface="Montserrat"/>
              </a:rPr>
              <a:t>Inclusive Leadership: Building Culture of Belonging</a:t>
            </a:r>
            <a:endParaRPr b="1"/>
          </a:p>
          <a:p>
            <a:pPr marL="1169030" marR="0" lvl="2" indent="-389676" algn="l" rtl="0">
              <a:lnSpc>
                <a:spcPct val="115000"/>
              </a:lnSpc>
              <a:spcBef>
                <a:spcPts val="0"/>
              </a:spcBef>
              <a:spcAft>
                <a:spcPts val="0"/>
              </a:spcAft>
              <a:buClr>
                <a:srgbClr val="000000"/>
              </a:buClr>
              <a:buSzPts val="2707"/>
              <a:buFont typeface="Arial"/>
              <a:buChar char="⚬"/>
            </a:pPr>
            <a:r>
              <a:rPr lang="en-US" sz="2707" b="0" i="0" u="none" strike="noStrike" cap="none">
                <a:solidFill>
                  <a:srgbClr val="000000"/>
                </a:solidFill>
                <a:latin typeface="Montserrat"/>
                <a:ea typeface="Montserrat"/>
                <a:cs typeface="Montserrat"/>
                <a:sym typeface="Montserrat"/>
              </a:rPr>
              <a:t>October 7,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584515" marR="0" lvl="1" indent="-292258" algn="l" rtl="0">
              <a:lnSpc>
                <a:spcPct val="115000"/>
              </a:lnSpc>
              <a:spcBef>
                <a:spcPts val="0"/>
              </a:spcBef>
              <a:spcAft>
                <a:spcPts val="0"/>
              </a:spcAft>
              <a:buClr>
                <a:srgbClr val="000000"/>
              </a:buClr>
              <a:buSzPts val="2707"/>
              <a:buChar char="•"/>
            </a:pPr>
            <a:r>
              <a:rPr lang="en-US" sz="2707" b="1" i="0" u="none" strike="noStrike" cap="none">
                <a:solidFill>
                  <a:srgbClr val="000000"/>
                </a:solidFill>
                <a:latin typeface="Montserrat"/>
                <a:ea typeface="Montserrat"/>
                <a:cs typeface="Montserrat"/>
                <a:sym typeface="Montserrat"/>
              </a:rPr>
              <a:t>Say Less, Get More: Mastering Effective Negotiation</a:t>
            </a:r>
            <a:endParaRPr b="1"/>
          </a:p>
          <a:p>
            <a:pPr marL="1169030" marR="0" lvl="2" indent="-389676" algn="l" rtl="0">
              <a:lnSpc>
                <a:spcPct val="115000"/>
              </a:lnSpc>
              <a:spcBef>
                <a:spcPts val="0"/>
              </a:spcBef>
              <a:spcAft>
                <a:spcPts val="0"/>
              </a:spcAft>
              <a:buClr>
                <a:srgbClr val="000000"/>
              </a:buClr>
              <a:buSzPts val="2707"/>
              <a:buFont typeface="Arial"/>
              <a:buChar char="⚬"/>
            </a:pPr>
            <a:r>
              <a:rPr lang="en-US" sz="2707" b="0" i="0" u="none" strike="noStrike" cap="none">
                <a:solidFill>
                  <a:srgbClr val="000000"/>
                </a:solidFill>
                <a:latin typeface="Montserrat"/>
                <a:ea typeface="Montserrat"/>
                <a:cs typeface="Montserrat"/>
                <a:sym typeface="Montserrat"/>
              </a:rPr>
              <a:t>October 21,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584515" marR="0" lvl="1" indent="-292258" algn="l" rtl="0">
              <a:lnSpc>
                <a:spcPct val="115000"/>
              </a:lnSpc>
              <a:spcBef>
                <a:spcPts val="0"/>
              </a:spcBef>
              <a:spcAft>
                <a:spcPts val="0"/>
              </a:spcAft>
              <a:buClr>
                <a:srgbClr val="000000"/>
              </a:buClr>
              <a:buSzPts val="2707"/>
              <a:buChar char="•"/>
            </a:pPr>
            <a:r>
              <a:rPr lang="en-US" sz="2707" b="1" i="0" u="none" strike="noStrike" cap="none">
                <a:solidFill>
                  <a:srgbClr val="000000"/>
                </a:solidFill>
                <a:latin typeface="Montserrat"/>
                <a:ea typeface="Montserrat"/>
                <a:cs typeface="Montserrat"/>
                <a:sym typeface="Montserrat"/>
              </a:rPr>
              <a:t>The Values and Ethics of Human Rights Work in the Federal Public Service</a:t>
            </a:r>
            <a:endParaRPr b="1"/>
          </a:p>
          <a:p>
            <a:pPr marL="1169030" marR="0" lvl="2" indent="-389676" algn="l" rtl="0">
              <a:lnSpc>
                <a:spcPct val="115000"/>
              </a:lnSpc>
              <a:spcBef>
                <a:spcPts val="0"/>
              </a:spcBef>
              <a:spcAft>
                <a:spcPts val="0"/>
              </a:spcAft>
              <a:buClr>
                <a:srgbClr val="000000"/>
              </a:buClr>
              <a:buSzPts val="2707"/>
              <a:buFont typeface="Arial"/>
              <a:buChar char="⚬"/>
            </a:pPr>
            <a:r>
              <a:rPr lang="en-US" sz="2707" b="0" i="0" u="none" strike="noStrike" cap="none">
                <a:solidFill>
                  <a:srgbClr val="000000"/>
                </a:solidFill>
                <a:latin typeface="Montserrat"/>
                <a:ea typeface="Montserrat"/>
                <a:cs typeface="Montserrat"/>
                <a:sym typeface="Montserrat"/>
              </a:rPr>
              <a:t>November 4,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584515" marR="0" lvl="1" indent="-292258" algn="l" rtl="0">
              <a:lnSpc>
                <a:spcPct val="115000"/>
              </a:lnSpc>
              <a:spcBef>
                <a:spcPts val="0"/>
              </a:spcBef>
              <a:spcAft>
                <a:spcPts val="0"/>
              </a:spcAft>
              <a:buClr>
                <a:srgbClr val="000000"/>
              </a:buClr>
              <a:buSzPts val="2707"/>
              <a:buChar char="•"/>
            </a:pPr>
            <a:r>
              <a:rPr lang="en-US" sz="2707" b="1" i="0" u="none" strike="noStrike" cap="none">
                <a:solidFill>
                  <a:srgbClr val="000000"/>
                </a:solidFill>
                <a:latin typeface="Montserrat"/>
                <a:ea typeface="Montserrat"/>
                <a:cs typeface="Montserrat"/>
                <a:sym typeface="Montserrat"/>
              </a:rPr>
              <a:t>Self-Compassion and Neuroplasticity</a:t>
            </a:r>
            <a:endParaRPr b="1"/>
          </a:p>
          <a:p>
            <a:pPr marL="1169030" marR="0" lvl="2" indent="-389676" algn="l" rtl="0">
              <a:lnSpc>
                <a:spcPct val="115000"/>
              </a:lnSpc>
              <a:spcBef>
                <a:spcPts val="0"/>
              </a:spcBef>
              <a:spcAft>
                <a:spcPts val="0"/>
              </a:spcAft>
              <a:buClr>
                <a:srgbClr val="000000"/>
              </a:buClr>
              <a:buSzPts val="2707"/>
              <a:buFont typeface="Arial"/>
              <a:buChar char="⚬"/>
            </a:pPr>
            <a:r>
              <a:rPr lang="en-US" sz="2707" b="0" i="0" u="none" strike="noStrike" cap="none">
                <a:solidFill>
                  <a:srgbClr val="000000"/>
                </a:solidFill>
                <a:latin typeface="Montserrat"/>
                <a:ea typeface="Montserrat"/>
                <a:cs typeface="Montserrat"/>
                <a:sym typeface="Montserrat"/>
              </a:rPr>
              <a:t>November 18, 2024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7"/>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262" name="Google Shape;262;p27"/>
          <p:cNvSpPr/>
          <p:nvPr/>
        </p:nvSpPr>
        <p:spPr>
          <a:xfrm>
            <a:off x="0" y="0"/>
            <a:ext cx="8901545" cy="10287000"/>
          </a:xfrm>
          <a:custGeom>
            <a:avLst/>
            <a:gdLst/>
            <a:ahLst/>
            <a:cxnLst/>
            <a:rect l="l" t="t" r="r" b="b"/>
            <a:pathLst>
              <a:path w="8901545" h="10287000" extrusionOk="0">
                <a:moveTo>
                  <a:pt x="0" y="0"/>
                </a:moveTo>
                <a:lnTo>
                  <a:pt x="8901545" y="0"/>
                </a:lnTo>
                <a:lnTo>
                  <a:pt x="8901545" y="10287000"/>
                </a:lnTo>
                <a:lnTo>
                  <a:pt x="0" y="10287000"/>
                </a:lnTo>
                <a:lnTo>
                  <a:pt x="0" y="0"/>
                </a:lnTo>
                <a:close/>
              </a:path>
            </a:pathLst>
          </a:custGeom>
          <a:blipFill rotWithShape="1">
            <a:blip r:embed="rId4">
              <a:alphaModFix/>
            </a:blip>
            <a:stretch>
              <a:fillRect l="-19564" r="-53772"/>
            </a:stretch>
          </a:blipFill>
          <a:ln>
            <a:noFill/>
          </a:ln>
        </p:spPr>
        <p:txBody>
          <a:bodyPr/>
          <a:lstStyle/>
          <a:p>
            <a:endParaRPr lang="en-US"/>
          </a:p>
        </p:txBody>
      </p:sp>
      <p:sp>
        <p:nvSpPr>
          <p:cNvPr id="263" name="Google Shape;263;p27"/>
          <p:cNvSpPr/>
          <p:nvPr/>
        </p:nvSpPr>
        <p:spPr>
          <a:xfrm>
            <a:off x="-32314" y="0"/>
            <a:ext cx="8933859" cy="10287000"/>
          </a:xfrm>
          <a:custGeom>
            <a:avLst/>
            <a:gdLst/>
            <a:ahLst/>
            <a:cxnLst/>
            <a:rect l="l" t="t" r="r" b="b"/>
            <a:pathLst>
              <a:path w="8933859" h="10287000" extrusionOk="0">
                <a:moveTo>
                  <a:pt x="0" y="0"/>
                </a:moveTo>
                <a:lnTo>
                  <a:pt x="8933859" y="0"/>
                </a:lnTo>
                <a:lnTo>
                  <a:pt x="8933859" y="10287000"/>
                </a:lnTo>
                <a:lnTo>
                  <a:pt x="0" y="10287000"/>
                </a:lnTo>
                <a:lnTo>
                  <a:pt x="0" y="0"/>
                </a:lnTo>
                <a:close/>
              </a:path>
            </a:pathLst>
          </a:custGeom>
          <a:blipFill rotWithShape="1">
            <a:blip r:embed="rId5">
              <a:alphaModFix/>
            </a:blip>
            <a:stretch>
              <a:fillRect l="-21160" r="-63066"/>
            </a:stretch>
          </a:blipFill>
          <a:ln>
            <a:noFill/>
          </a:ln>
        </p:spPr>
        <p:txBody>
          <a:bodyPr/>
          <a:lstStyle/>
          <a:p>
            <a:endParaRPr lang="en-US"/>
          </a:p>
        </p:txBody>
      </p:sp>
      <p:sp>
        <p:nvSpPr>
          <p:cNvPr id="264" name="Google Shape;264;p27"/>
          <p:cNvSpPr txBox="1"/>
          <p:nvPr/>
        </p:nvSpPr>
        <p:spPr>
          <a:xfrm>
            <a:off x="9444479" y="193785"/>
            <a:ext cx="7851600" cy="2217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6700" b="1" i="0" u="none" strike="noStrike" cap="none">
                <a:solidFill>
                  <a:srgbClr val="000000"/>
                </a:solidFill>
                <a:latin typeface="League Spartan"/>
                <a:ea typeface="League Spartan"/>
                <a:cs typeface="League Spartan"/>
                <a:sym typeface="League Spartan"/>
              </a:rPr>
              <a:t>Calendrier des Classes de maître</a:t>
            </a:r>
            <a:endParaRPr/>
          </a:p>
        </p:txBody>
      </p:sp>
      <p:sp>
        <p:nvSpPr>
          <p:cNvPr id="265" name="Google Shape;265;p27"/>
          <p:cNvSpPr txBox="1"/>
          <p:nvPr/>
        </p:nvSpPr>
        <p:spPr>
          <a:xfrm>
            <a:off x="9444404" y="2654128"/>
            <a:ext cx="7940100" cy="7448400"/>
          </a:xfrm>
          <a:prstGeom prst="rect">
            <a:avLst/>
          </a:prstGeom>
          <a:noFill/>
          <a:ln>
            <a:noFill/>
          </a:ln>
        </p:spPr>
        <p:txBody>
          <a:bodyPr spcFirstLastPara="1" wrap="square" lIns="0" tIns="0" rIns="0" bIns="0" anchor="t" anchorCtr="0">
            <a:spAutoFit/>
          </a:bodyPr>
          <a:lstStyle/>
          <a:p>
            <a:pPr marL="541336" marR="0" lvl="1" indent="-270667" algn="l" rtl="0">
              <a:lnSpc>
                <a:spcPct val="115000"/>
              </a:lnSpc>
              <a:spcBef>
                <a:spcPts val="0"/>
              </a:spcBef>
              <a:spcAft>
                <a:spcPts val="0"/>
              </a:spcAft>
              <a:buClr>
                <a:srgbClr val="000000"/>
              </a:buClr>
              <a:buSzPts val="2507"/>
              <a:buChar char="•"/>
            </a:pPr>
            <a:r>
              <a:rPr lang="en-US" sz="2507" b="1" i="0" u="none" strike="noStrike" cap="none">
                <a:solidFill>
                  <a:srgbClr val="000000"/>
                </a:solidFill>
                <a:latin typeface="Montserrat"/>
                <a:ea typeface="Montserrat"/>
                <a:cs typeface="Montserrat"/>
                <a:sym typeface="Montserrat"/>
              </a:rPr>
              <a:t>Le pouvoir du parrainage : Naviguer pour </a:t>
            </a:r>
            <a:r>
              <a:rPr lang="en-US" sz="2507" b="1">
                <a:latin typeface="Montserrat"/>
                <a:ea typeface="Montserrat"/>
                <a:cs typeface="Montserrat"/>
                <a:sym typeface="Montserrat"/>
              </a:rPr>
              <a:t>avancer</a:t>
            </a:r>
            <a:r>
              <a:rPr lang="en-US" sz="2507" b="1" i="0" u="none" strike="noStrike" cap="none">
                <a:solidFill>
                  <a:srgbClr val="000000"/>
                </a:solidFill>
                <a:latin typeface="Montserrat"/>
                <a:ea typeface="Montserrat"/>
                <a:cs typeface="Montserrat"/>
                <a:sym typeface="Montserrat"/>
              </a:rPr>
              <a:t> dans votre carrière</a:t>
            </a:r>
            <a:endParaRPr b="1"/>
          </a:p>
          <a:p>
            <a:pPr marL="1082673" marR="0" lvl="2" indent="-360891" algn="l" rtl="0">
              <a:lnSpc>
                <a:spcPct val="115000"/>
              </a:lnSpc>
              <a:spcBef>
                <a:spcPts val="0"/>
              </a:spcBef>
              <a:spcAft>
                <a:spcPts val="0"/>
              </a:spcAft>
              <a:buClr>
                <a:srgbClr val="000000"/>
              </a:buClr>
              <a:buSzPts val="2507"/>
              <a:buFont typeface="Arial"/>
              <a:buChar char="⚬"/>
            </a:pPr>
            <a:r>
              <a:rPr lang="en-US" sz="2507" b="0" i="0" u="none" strike="noStrike" cap="none">
                <a:solidFill>
                  <a:srgbClr val="000000"/>
                </a:solidFill>
                <a:latin typeface="Montserrat"/>
                <a:ea typeface="Montserrat"/>
                <a:cs typeface="Montserrat"/>
                <a:sym typeface="Montserrat"/>
              </a:rPr>
              <a:t>23 septembre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541336" marR="0" lvl="1" indent="-270667" algn="l" rtl="0">
              <a:lnSpc>
                <a:spcPct val="115000"/>
              </a:lnSpc>
              <a:spcBef>
                <a:spcPts val="0"/>
              </a:spcBef>
              <a:spcAft>
                <a:spcPts val="0"/>
              </a:spcAft>
              <a:buClr>
                <a:srgbClr val="000000"/>
              </a:buClr>
              <a:buSzPts val="2507"/>
              <a:buChar char="•"/>
            </a:pPr>
            <a:r>
              <a:rPr lang="en-US" sz="2507" b="1" i="0" u="none" strike="noStrike" cap="none">
                <a:solidFill>
                  <a:srgbClr val="000000"/>
                </a:solidFill>
                <a:latin typeface="Montserrat"/>
                <a:ea typeface="Montserrat"/>
                <a:cs typeface="Montserrat"/>
                <a:sym typeface="Montserrat"/>
              </a:rPr>
              <a:t>Leadership inclusif : Construire des cultures d’appartenance</a:t>
            </a:r>
            <a:endParaRPr b="1"/>
          </a:p>
          <a:p>
            <a:pPr marL="1082673" marR="0" lvl="2" indent="-360891" algn="l" rtl="0">
              <a:lnSpc>
                <a:spcPct val="115000"/>
              </a:lnSpc>
              <a:spcBef>
                <a:spcPts val="0"/>
              </a:spcBef>
              <a:spcAft>
                <a:spcPts val="0"/>
              </a:spcAft>
              <a:buClr>
                <a:srgbClr val="000000"/>
              </a:buClr>
              <a:buSzPts val="2507"/>
              <a:buFont typeface="Arial"/>
              <a:buChar char="⚬"/>
            </a:pPr>
            <a:r>
              <a:rPr lang="en-US" sz="2507" b="0" i="0" u="none" strike="noStrike" cap="none">
                <a:solidFill>
                  <a:srgbClr val="000000"/>
                </a:solidFill>
                <a:latin typeface="Montserrat"/>
                <a:ea typeface="Montserrat"/>
                <a:cs typeface="Montserrat"/>
                <a:sym typeface="Montserrat"/>
              </a:rPr>
              <a:t>7 Octobre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541336" marR="0" lvl="1" indent="-270667" algn="l" rtl="0">
              <a:lnSpc>
                <a:spcPct val="115000"/>
              </a:lnSpc>
              <a:spcBef>
                <a:spcPts val="0"/>
              </a:spcBef>
              <a:spcAft>
                <a:spcPts val="0"/>
              </a:spcAft>
              <a:buClr>
                <a:srgbClr val="000000"/>
              </a:buClr>
              <a:buSzPts val="2507"/>
              <a:buChar char="•"/>
            </a:pPr>
            <a:r>
              <a:rPr lang="en-US" sz="2507" b="1" i="0" u="none" strike="noStrike" cap="none">
                <a:solidFill>
                  <a:srgbClr val="000000"/>
                </a:solidFill>
                <a:latin typeface="Montserrat"/>
                <a:ea typeface="Montserrat"/>
                <a:cs typeface="Montserrat"/>
                <a:sym typeface="Montserrat"/>
              </a:rPr>
              <a:t>Dites moins, obtenez plus : Maîtriser la négociation efficace</a:t>
            </a:r>
            <a:endParaRPr b="1"/>
          </a:p>
          <a:p>
            <a:pPr marL="1082673" marR="0" lvl="2" indent="-360891" algn="l" rtl="0">
              <a:lnSpc>
                <a:spcPct val="115000"/>
              </a:lnSpc>
              <a:spcBef>
                <a:spcPts val="0"/>
              </a:spcBef>
              <a:spcAft>
                <a:spcPts val="0"/>
              </a:spcAft>
              <a:buClr>
                <a:srgbClr val="000000"/>
              </a:buClr>
              <a:buSzPts val="2507"/>
              <a:buFont typeface="Arial"/>
              <a:buChar char="⚬"/>
            </a:pPr>
            <a:r>
              <a:rPr lang="en-US" sz="2507" b="0" i="0" u="none" strike="noStrike" cap="none">
                <a:solidFill>
                  <a:srgbClr val="000000"/>
                </a:solidFill>
                <a:latin typeface="Montserrat"/>
                <a:ea typeface="Montserrat"/>
                <a:cs typeface="Montserrat"/>
                <a:sym typeface="Montserrat"/>
              </a:rPr>
              <a:t>21 Octobre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541336" marR="0" lvl="1" indent="-270667" algn="l" rtl="0">
              <a:lnSpc>
                <a:spcPct val="115000"/>
              </a:lnSpc>
              <a:spcBef>
                <a:spcPts val="0"/>
              </a:spcBef>
              <a:spcAft>
                <a:spcPts val="0"/>
              </a:spcAft>
              <a:buClr>
                <a:srgbClr val="000000"/>
              </a:buClr>
              <a:buSzPts val="2507"/>
              <a:buChar char="•"/>
            </a:pPr>
            <a:r>
              <a:rPr lang="en-US" sz="2507" b="1" i="0" u="none" strike="noStrike" cap="none">
                <a:solidFill>
                  <a:srgbClr val="000000"/>
                </a:solidFill>
                <a:latin typeface="Montserrat"/>
                <a:ea typeface="Montserrat"/>
                <a:cs typeface="Montserrat"/>
                <a:sym typeface="Montserrat"/>
              </a:rPr>
              <a:t>Les valeurs et l’éthique du travail sur les droits de la personne dans la fonction publique fédérale</a:t>
            </a:r>
            <a:endParaRPr b="1"/>
          </a:p>
          <a:p>
            <a:pPr marL="1082673" marR="0" lvl="2" indent="-360891" algn="l" rtl="0">
              <a:lnSpc>
                <a:spcPct val="115000"/>
              </a:lnSpc>
              <a:spcBef>
                <a:spcPts val="0"/>
              </a:spcBef>
              <a:spcAft>
                <a:spcPts val="0"/>
              </a:spcAft>
              <a:buClr>
                <a:srgbClr val="000000"/>
              </a:buClr>
              <a:buSzPts val="2507"/>
              <a:buFont typeface="Arial"/>
              <a:buChar char="⚬"/>
            </a:pPr>
            <a:r>
              <a:rPr lang="en-US" sz="2507" b="0" i="0" u="none" strike="noStrike" cap="none">
                <a:solidFill>
                  <a:srgbClr val="000000"/>
                </a:solidFill>
                <a:latin typeface="Montserrat"/>
                <a:ea typeface="Montserrat"/>
                <a:cs typeface="Montserrat"/>
                <a:sym typeface="Montserrat"/>
              </a:rPr>
              <a:t>4 Novembre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541336" marR="0" lvl="1" indent="-270667" algn="l" rtl="0">
              <a:lnSpc>
                <a:spcPct val="115000"/>
              </a:lnSpc>
              <a:spcBef>
                <a:spcPts val="0"/>
              </a:spcBef>
              <a:spcAft>
                <a:spcPts val="0"/>
              </a:spcAft>
              <a:buClr>
                <a:srgbClr val="000000"/>
              </a:buClr>
              <a:buSzPts val="2507"/>
              <a:buChar char="•"/>
            </a:pPr>
            <a:r>
              <a:rPr lang="en-US" sz="2507" b="1" i="0" u="none" strike="noStrike" cap="none">
                <a:solidFill>
                  <a:srgbClr val="000000"/>
                </a:solidFill>
                <a:latin typeface="Montserrat"/>
                <a:ea typeface="Montserrat"/>
                <a:cs typeface="Montserrat"/>
                <a:sym typeface="Montserrat"/>
              </a:rPr>
              <a:t>Autocompassion et neuroplasticité</a:t>
            </a:r>
            <a:endParaRPr b="1"/>
          </a:p>
          <a:p>
            <a:pPr marL="1082673" marR="0" lvl="2" indent="-360891" algn="l" rtl="0">
              <a:lnSpc>
                <a:spcPct val="115000"/>
              </a:lnSpc>
              <a:spcBef>
                <a:spcPts val="0"/>
              </a:spcBef>
              <a:spcAft>
                <a:spcPts val="0"/>
              </a:spcAft>
              <a:buClr>
                <a:srgbClr val="000000"/>
              </a:buClr>
              <a:buSzPts val="2507"/>
              <a:buFont typeface="Arial"/>
              <a:buChar char="⚬"/>
            </a:pPr>
            <a:r>
              <a:rPr lang="en-US" sz="2507" b="0" i="0" u="none" strike="noStrike" cap="none">
                <a:solidFill>
                  <a:srgbClr val="000000"/>
                </a:solidFill>
                <a:latin typeface="Montserrat"/>
                <a:ea typeface="Montserrat"/>
                <a:cs typeface="Montserrat"/>
                <a:sym typeface="Montserrat"/>
              </a:rPr>
              <a:t>18 Novembre 2024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8"/>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275" name="Google Shape;275;p28"/>
          <p:cNvSpPr/>
          <p:nvPr/>
        </p:nvSpPr>
        <p:spPr>
          <a:xfrm>
            <a:off x="0" y="0"/>
            <a:ext cx="8901545" cy="10287000"/>
          </a:xfrm>
          <a:custGeom>
            <a:avLst/>
            <a:gdLst/>
            <a:ahLst/>
            <a:cxnLst/>
            <a:rect l="l" t="t" r="r" b="b"/>
            <a:pathLst>
              <a:path w="8901545" h="10287000" extrusionOk="0">
                <a:moveTo>
                  <a:pt x="0" y="0"/>
                </a:moveTo>
                <a:lnTo>
                  <a:pt x="8901545" y="0"/>
                </a:lnTo>
                <a:lnTo>
                  <a:pt x="8901545" y="10287000"/>
                </a:lnTo>
                <a:lnTo>
                  <a:pt x="0" y="10287000"/>
                </a:lnTo>
                <a:lnTo>
                  <a:pt x="0" y="0"/>
                </a:lnTo>
                <a:close/>
              </a:path>
            </a:pathLst>
          </a:custGeom>
          <a:blipFill rotWithShape="1">
            <a:blip r:embed="rId4">
              <a:alphaModFix/>
            </a:blip>
            <a:stretch>
              <a:fillRect l="-19564" r="-53772"/>
            </a:stretch>
          </a:blipFill>
          <a:ln>
            <a:noFill/>
          </a:ln>
        </p:spPr>
        <p:txBody>
          <a:bodyPr/>
          <a:lstStyle/>
          <a:p>
            <a:endParaRPr lang="en-US"/>
          </a:p>
        </p:txBody>
      </p:sp>
      <p:sp>
        <p:nvSpPr>
          <p:cNvPr id="276" name="Google Shape;276;p28"/>
          <p:cNvSpPr txBox="1"/>
          <p:nvPr/>
        </p:nvSpPr>
        <p:spPr>
          <a:xfrm>
            <a:off x="9444403" y="439200"/>
            <a:ext cx="7851600" cy="12621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8200" b="1" i="0" u="none" strike="noStrike" cap="none">
                <a:solidFill>
                  <a:srgbClr val="000000"/>
                </a:solidFill>
                <a:latin typeface="League Spartan"/>
                <a:ea typeface="League Spartan"/>
                <a:cs typeface="League Spartan"/>
                <a:sym typeface="League Spartan"/>
              </a:rPr>
              <a:t>Circle Themes </a:t>
            </a:r>
            <a:endParaRPr/>
          </a:p>
        </p:txBody>
      </p:sp>
      <p:sp>
        <p:nvSpPr>
          <p:cNvPr id="277" name="Google Shape;277;p28"/>
          <p:cNvSpPr txBox="1"/>
          <p:nvPr/>
        </p:nvSpPr>
        <p:spPr>
          <a:xfrm>
            <a:off x="9444403" y="2124624"/>
            <a:ext cx="8134200" cy="7152900"/>
          </a:xfrm>
          <a:prstGeom prst="rect">
            <a:avLst/>
          </a:prstGeom>
          <a:noFill/>
          <a:ln>
            <a:noFill/>
          </a:ln>
        </p:spPr>
        <p:txBody>
          <a:bodyPr spcFirstLastPara="1" wrap="square" lIns="0" tIns="0" rIns="0" bIns="0" anchor="t" anchorCtr="0">
            <a:spAutoFit/>
          </a:bodyPr>
          <a:lstStyle/>
          <a:p>
            <a:pPr marL="647700" marR="0" lvl="1" indent="-323850" algn="l" rtl="0">
              <a:lnSpc>
                <a:spcPct val="115000"/>
              </a:lnSpc>
              <a:spcBef>
                <a:spcPts val="0"/>
              </a:spcBef>
              <a:spcAft>
                <a:spcPts val="0"/>
              </a:spcAft>
              <a:buClr>
                <a:srgbClr val="000000"/>
              </a:buClr>
              <a:buSzPts val="3000"/>
              <a:buFont typeface="Arial"/>
              <a:buChar char="•"/>
            </a:pPr>
            <a:r>
              <a:rPr lang="en-US" sz="3000" b="1" i="0" u="none" strike="noStrike" cap="none">
                <a:solidFill>
                  <a:srgbClr val="000000"/>
                </a:solidFill>
                <a:latin typeface="Montserrat"/>
                <a:ea typeface="Montserrat"/>
                <a:cs typeface="Montserrat"/>
                <a:sym typeface="Montserrat"/>
              </a:rPr>
              <a:t>Sponsorship &amp; Career Building</a:t>
            </a:r>
            <a:endParaRPr/>
          </a:p>
          <a:p>
            <a:pPr marL="1295400" marR="0" lvl="2" indent="-43180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October 1 &amp; 2,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647700" marR="0" lvl="1" indent="-323850" algn="l" rtl="0">
              <a:lnSpc>
                <a:spcPct val="115000"/>
              </a:lnSpc>
              <a:spcBef>
                <a:spcPts val="0"/>
              </a:spcBef>
              <a:spcAft>
                <a:spcPts val="0"/>
              </a:spcAft>
              <a:buClr>
                <a:srgbClr val="000000"/>
              </a:buClr>
              <a:buSzPts val="3000"/>
              <a:buFont typeface="Arial"/>
              <a:buChar char="•"/>
            </a:pPr>
            <a:r>
              <a:rPr lang="en-US" sz="3000" b="1" i="0" u="none" strike="noStrike" cap="none">
                <a:solidFill>
                  <a:srgbClr val="000000"/>
                </a:solidFill>
                <a:latin typeface="Montserrat"/>
                <a:ea typeface="Montserrat"/>
                <a:cs typeface="Montserrat"/>
                <a:sym typeface="Montserrat"/>
              </a:rPr>
              <a:t>Inclusive Leadership </a:t>
            </a:r>
            <a:endParaRPr/>
          </a:p>
          <a:p>
            <a:pPr marL="1295400" marR="0" lvl="2" indent="-43180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October 15 &amp; 16,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647700" marR="0" lvl="1" indent="-323850" algn="l" rtl="0">
              <a:lnSpc>
                <a:spcPct val="115000"/>
              </a:lnSpc>
              <a:spcBef>
                <a:spcPts val="0"/>
              </a:spcBef>
              <a:spcAft>
                <a:spcPts val="0"/>
              </a:spcAft>
              <a:buClr>
                <a:srgbClr val="000000"/>
              </a:buClr>
              <a:buSzPts val="3000"/>
              <a:buFont typeface="Arial"/>
              <a:buChar char="•"/>
            </a:pPr>
            <a:r>
              <a:rPr lang="en-US" sz="3000" b="1" i="0" u="none" strike="noStrike" cap="none">
                <a:solidFill>
                  <a:srgbClr val="000000"/>
                </a:solidFill>
                <a:latin typeface="Montserrat"/>
                <a:ea typeface="Montserrat"/>
                <a:cs typeface="Montserrat"/>
                <a:sym typeface="Montserrat"/>
              </a:rPr>
              <a:t>Mastering the Art of Negotiation</a:t>
            </a:r>
            <a:endParaRPr/>
          </a:p>
          <a:p>
            <a:pPr marL="1295400" marR="0" lvl="2" indent="-43180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October 29 &amp; 30,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647700" marR="0" lvl="1" indent="-323850" algn="l" rtl="0">
              <a:lnSpc>
                <a:spcPct val="115000"/>
              </a:lnSpc>
              <a:spcBef>
                <a:spcPts val="0"/>
              </a:spcBef>
              <a:spcAft>
                <a:spcPts val="0"/>
              </a:spcAft>
              <a:buClr>
                <a:srgbClr val="000000"/>
              </a:buClr>
              <a:buSzPts val="3000"/>
              <a:buFont typeface="Arial"/>
              <a:buChar char="•"/>
            </a:pPr>
            <a:r>
              <a:rPr lang="en-US" sz="3000" b="1" i="0" u="none" strike="noStrike" cap="none">
                <a:solidFill>
                  <a:srgbClr val="000000"/>
                </a:solidFill>
                <a:latin typeface="Montserrat"/>
                <a:ea typeface="Montserrat"/>
                <a:cs typeface="Montserrat"/>
                <a:sym typeface="Montserrat"/>
              </a:rPr>
              <a:t>Diversity, Equity, Inclusion, and Accessibility: A Non-Performative Approach</a:t>
            </a:r>
            <a:endParaRPr/>
          </a:p>
          <a:p>
            <a:pPr marL="1295400" marR="0" lvl="2" indent="-43180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November 12 &amp; 13,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647700" marR="0" lvl="1" indent="-323850" algn="l" rtl="0">
              <a:lnSpc>
                <a:spcPct val="115000"/>
              </a:lnSpc>
              <a:spcBef>
                <a:spcPts val="0"/>
              </a:spcBef>
              <a:spcAft>
                <a:spcPts val="0"/>
              </a:spcAft>
              <a:buClr>
                <a:srgbClr val="000000"/>
              </a:buClr>
              <a:buSzPts val="3000"/>
              <a:buFont typeface="Arial"/>
              <a:buChar char="•"/>
            </a:pPr>
            <a:r>
              <a:rPr lang="en-US" sz="3000" b="1" i="0" u="none" strike="noStrike" cap="none">
                <a:solidFill>
                  <a:srgbClr val="000000"/>
                </a:solidFill>
                <a:latin typeface="Montserrat"/>
                <a:ea typeface="Montserrat"/>
                <a:cs typeface="Montserrat"/>
                <a:sym typeface="Montserrat"/>
              </a:rPr>
              <a:t>Self-Compassion and Neuroplasticity</a:t>
            </a:r>
            <a:endParaRPr/>
          </a:p>
          <a:p>
            <a:pPr marL="1295400" marR="0" lvl="2" indent="-43180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November 26 &amp; 27, 2024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9"/>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283" name="Google Shape;283;p29"/>
          <p:cNvSpPr/>
          <p:nvPr/>
        </p:nvSpPr>
        <p:spPr>
          <a:xfrm>
            <a:off x="0" y="0"/>
            <a:ext cx="8901545" cy="10287000"/>
          </a:xfrm>
          <a:custGeom>
            <a:avLst/>
            <a:gdLst/>
            <a:ahLst/>
            <a:cxnLst/>
            <a:rect l="l" t="t" r="r" b="b"/>
            <a:pathLst>
              <a:path w="8901545" h="10287000" extrusionOk="0">
                <a:moveTo>
                  <a:pt x="0" y="0"/>
                </a:moveTo>
                <a:lnTo>
                  <a:pt x="8901545" y="0"/>
                </a:lnTo>
                <a:lnTo>
                  <a:pt x="8901545" y="10287000"/>
                </a:lnTo>
                <a:lnTo>
                  <a:pt x="0" y="10287000"/>
                </a:lnTo>
                <a:lnTo>
                  <a:pt x="0" y="0"/>
                </a:lnTo>
                <a:close/>
              </a:path>
            </a:pathLst>
          </a:custGeom>
          <a:blipFill rotWithShape="1">
            <a:blip r:embed="rId4">
              <a:alphaModFix/>
            </a:blip>
            <a:stretch>
              <a:fillRect l="-19564" r="-53772"/>
            </a:stretch>
          </a:blipFill>
          <a:ln>
            <a:noFill/>
          </a:ln>
        </p:spPr>
        <p:txBody>
          <a:bodyPr/>
          <a:lstStyle/>
          <a:p>
            <a:endParaRPr lang="en-US"/>
          </a:p>
        </p:txBody>
      </p:sp>
      <p:sp>
        <p:nvSpPr>
          <p:cNvPr id="284" name="Google Shape;284;p29"/>
          <p:cNvSpPr txBox="1"/>
          <p:nvPr/>
        </p:nvSpPr>
        <p:spPr>
          <a:xfrm>
            <a:off x="9144000" y="868655"/>
            <a:ext cx="7851744" cy="8216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100" b="1" i="0" u="none" strike="noStrike" cap="none">
                <a:solidFill>
                  <a:srgbClr val="000000"/>
                </a:solidFill>
                <a:latin typeface="League Spartan"/>
                <a:ea typeface="League Spartan"/>
                <a:cs typeface="League Spartan"/>
                <a:sym typeface="League Spartan"/>
              </a:rPr>
              <a:t>Thèmes des Cercles</a:t>
            </a:r>
            <a:endParaRPr/>
          </a:p>
        </p:txBody>
      </p:sp>
      <p:sp>
        <p:nvSpPr>
          <p:cNvPr id="285" name="Google Shape;285;p29"/>
          <p:cNvSpPr txBox="1"/>
          <p:nvPr/>
        </p:nvSpPr>
        <p:spPr>
          <a:xfrm>
            <a:off x="9303181" y="2372778"/>
            <a:ext cx="8134200" cy="7683900"/>
          </a:xfrm>
          <a:prstGeom prst="rect">
            <a:avLst/>
          </a:prstGeom>
          <a:noFill/>
          <a:ln>
            <a:noFill/>
          </a:ln>
        </p:spPr>
        <p:txBody>
          <a:bodyPr spcFirstLastPara="1" wrap="square" lIns="0" tIns="0" rIns="0" bIns="0" anchor="t" anchorCtr="0">
            <a:spAutoFit/>
          </a:bodyPr>
          <a:lstStyle/>
          <a:p>
            <a:pPr marL="647700" marR="0" lvl="1" indent="-323850" algn="l" rtl="0">
              <a:lnSpc>
                <a:spcPct val="115000"/>
              </a:lnSpc>
              <a:spcBef>
                <a:spcPts val="0"/>
              </a:spcBef>
              <a:spcAft>
                <a:spcPts val="0"/>
              </a:spcAft>
              <a:buClr>
                <a:srgbClr val="000000"/>
              </a:buClr>
              <a:buSzPts val="3000"/>
              <a:buFont typeface="Arial"/>
              <a:buChar char="•"/>
            </a:pPr>
            <a:r>
              <a:rPr lang="en-US" sz="3000" b="1" i="0" u="none" strike="noStrike" cap="none">
                <a:solidFill>
                  <a:srgbClr val="000000"/>
                </a:solidFill>
                <a:latin typeface="Montserrat"/>
                <a:ea typeface="Montserrat"/>
                <a:cs typeface="Montserrat"/>
                <a:sym typeface="Montserrat"/>
              </a:rPr>
              <a:t>Parrainage et développement de carrière</a:t>
            </a:r>
            <a:endParaRPr/>
          </a:p>
          <a:p>
            <a:pPr marL="1295400" marR="0" lvl="2" indent="-43180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Octobre 1 &amp; 2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647700" marR="0" lvl="1" indent="-323850" algn="l" rtl="0">
              <a:lnSpc>
                <a:spcPct val="115000"/>
              </a:lnSpc>
              <a:spcBef>
                <a:spcPts val="0"/>
              </a:spcBef>
              <a:spcAft>
                <a:spcPts val="0"/>
              </a:spcAft>
              <a:buClr>
                <a:srgbClr val="000000"/>
              </a:buClr>
              <a:buSzPts val="3000"/>
              <a:buFont typeface="Arial"/>
              <a:buChar char="•"/>
            </a:pPr>
            <a:r>
              <a:rPr lang="en-US" sz="3000" b="1" i="0" u="none" strike="noStrike" cap="none">
                <a:solidFill>
                  <a:srgbClr val="000000"/>
                </a:solidFill>
                <a:latin typeface="Montserrat"/>
                <a:ea typeface="Montserrat"/>
                <a:cs typeface="Montserrat"/>
                <a:sym typeface="Montserrat"/>
              </a:rPr>
              <a:t>Leadership inclusif</a:t>
            </a:r>
            <a:endParaRPr/>
          </a:p>
          <a:p>
            <a:pPr marL="1295400" marR="0" lvl="2" indent="-43180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Octobre 15 &amp; 16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647700" marR="0" lvl="1" indent="-323850" algn="l" rtl="0">
              <a:lnSpc>
                <a:spcPct val="115000"/>
              </a:lnSpc>
              <a:spcBef>
                <a:spcPts val="0"/>
              </a:spcBef>
              <a:spcAft>
                <a:spcPts val="0"/>
              </a:spcAft>
              <a:buClr>
                <a:srgbClr val="000000"/>
              </a:buClr>
              <a:buSzPts val="3000"/>
              <a:buFont typeface="Arial"/>
              <a:buChar char="•"/>
            </a:pPr>
            <a:r>
              <a:rPr lang="en-US" sz="3000" b="1" i="0" u="none" strike="noStrike" cap="none">
                <a:solidFill>
                  <a:srgbClr val="000000"/>
                </a:solidFill>
                <a:latin typeface="Montserrat"/>
                <a:ea typeface="Montserrat"/>
                <a:cs typeface="Montserrat"/>
                <a:sym typeface="Montserrat"/>
              </a:rPr>
              <a:t>Maîtriser l’art de la négociation</a:t>
            </a:r>
            <a:endParaRPr/>
          </a:p>
          <a:p>
            <a:pPr marL="1295400" marR="0" lvl="2" indent="-43180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Octobre 29 &amp; 30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647700" marR="0" lvl="1" indent="-323850" algn="l" rtl="0">
              <a:lnSpc>
                <a:spcPct val="115000"/>
              </a:lnSpc>
              <a:spcBef>
                <a:spcPts val="0"/>
              </a:spcBef>
              <a:spcAft>
                <a:spcPts val="0"/>
              </a:spcAft>
              <a:buClr>
                <a:srgbClr val="000000"/>
              </a:buClr>
              <a:buSzPts val="3000"/>
              <a:buFont typeface="Arial"/>
              <a:buChar char="•"/>
            </a:pPr>
            <a:r>
              <a:rPr lang="en-US" sz="3000" b="1" i="0" u="none" strike="noStrike" cap="none">
                <a:solidFill>
                  <a:srgbClr val="000000"/>
                </a:solidFill>
                <a:latin typeface="Montserrat"/>
                <a:ea typeface="Montserrat"/>
                <a:cs typeface="Montserrat"/>
                <a:sym typeface="Montserrat"/>
              </a:rPr>
              <a:t>Diversité, équité, inclusion et accessibilité : Une </a:t>
            </a:r>
            <a:r>
              <a:rPr lang="en-US" sz="3000" b="1">
                <a:latin typeface="Montserrat"/>
                <a:ea typeface="Montserrat"/>
                <a:cs typeface="Montserrat"/>
                <a:sym typeface="Montserrat"/>
              </a:rPr>
              <a:t>approche</a:t>
            </a:r>
            <a:r>
              <a:rPr lang="en-US" sz="3000" b="1" i="0" u="none" strike="noStrike" cap="none">
                <a:solidFill>
                  <a:srgbClr val="000000"/>
                </a:solidFill>
                <a:latin typeface="Montserrat"/>
                <a:ea typeface="Montserrat"/>
                <a:cs typeface="Montserrat"/>
                <a:sym typeface="Montserrat"/>
              </a:rPr>
              <a:t> non performative</a:t>
            </a:r>
            <a:endParaRPr/>
          </a:p>
          <a:p>
            <a:pPr marL="1295400" marR="0" lvl="2" indent="-43180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Novembre 12 &amp; 13 2024</a:t>
            </a:r>
            <a:endParaRPr/>
          </a:p>
          <a:p>
            <a:pPr marL="0" marR="0" lvl="0" indent="0" algn="l" rtl="0">
              <a:lnSpc>
                <a:spcPct val="115000"/>
              </a:lnSpc>
              <a:spcBef>
                <a:spcPts val="0"/>
              </a:spcBef>
              <a:spcAft>
                <a:spcPts val="0"/>
              </a:spcAft>
              <a:buNone/>
            </a:pPr>
            <a:endParaRPr sz="1200" b="0" i="0" u="none" strike="noStrike" cap="none">
              <a:solidFill>
                <a:srgbClr val="000000"/>
              </a:solidFill>
              <a:latin typeface="Montserrat"/>
              <a:ea typeface="Montserrat"/>
              <a:cs typeface="Montserrat"/>
              <a:sym typeface="Montserrat"/>
            </a:endParaRPr>
          </a:p>
          <a:p>
            <a:pPr marL="647700" marR="0" lvl="1" indent="-323850" algn="l" rtl="0">
              <a:lnSpc>
                <a:spcPct val="115000"/>
              </a:lnSpc>
              <a:spcBef>
                <a:spcPts val="0"/>
              </a:spcBef>
              <a:spcAft>
                <a:spcPts val="0"/>
              </a:spcAft>
              <a:buClr>
                <a:srgbClr val="000000"/>
              </a:buClr>
              <a:buSzPts val="3000"/>
              <a:buFont typeface="Arial"/>
              <a:buChar char="•"/>
            </a:pPr>
            <a:r>
              <a:rPr lang="en-US" sz="3000" b="1" i="0" u="none" strike="noStrike" cap="none">
                <a:solidFill>
                  <a:srgbClr val="000000"/>
                </a:solidFill>
                <a:latin typeface="Montserrat"/>
                <a:ea typeface="Montserrat"/>
                <a:cs typeface="Montserrat"/>
                <a:sym typeface="Montserrat"/>
              </a:rPr>
              <a:t>Autocompassion et neuroplasticité</a:t>
            </a:r>
            <a:endParaRPr/>
          </a:p>
          <a:p>
            <a:pPr marL="1295400" marR="0" lvl="2" indent="-431800"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Novembre 26 &amp; 27 2024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p:nvPr/>
        </p:nvSpPr>
        <p:spPr>
          <a:xfrm>
            <a:off x="0" y="0"/>
            <a:ext cx="7808296" cy="10287000"/>
          </a:xfrm>
          <a:custGeom>
            <a:avLst/>
            <a:gdLst/>
            <a:ahLst/>
            <a:cxnLst/>
            <a:rect l="l" t="t" r="r" b="b"/>
            <a:pathLst>
              <a:path w="7808296" h="10287000" extrusionOk="0">
                <a:moveTo>
                  <a:pt x="0" y="0"/>
                </a:moveTo>
                <a:lnTo>
                  <a:pt x="7808296" y="0"/>
                </a:lnTo>
                <a:lnTo>
                  <a:pt x="7808296" y="10287000"/>
                </a:lnTo>
                <a:lnTo>
                  <a:pt x="0" y="10287000"/>
                </a:lnTo>
                <a:lnTo>
                  <a:pt x="0" y="0"/>
                </a:lnTo>
                <a:close/>
              </a:path>
            </a:pathLst>
          </a:custGeom>
          <a:blipFill rotWithShape="1">
            <a:blip r:embed="rId3">
              <a:alphaModFix/>
            </a:blip>
            <a:stretch>
              <a:fillRect l="-35731" r="-61635"/>
            </a:stretch>
          </a:blipFill>
          <a:ln>
            <a:noFill/>
          </a:ln>
        </p:spPr>
        <p:txBody>
          <a:bodyPr/>
          <a:lstStyle/>
          <a:p>
            <a:endParaRPr lang="en-US"/>
          </a:p>
        </p:txBody>
      </p:sp>
      <p:sp>
        <p:nvSpPr>
          <p:cNvPr id="291" name="Google Shape;291;p30"/>
          <p:cNvSpPr txBox="1"/>
          <p:nvPr/>
        </p:nvSpPr>
        <p:spPr>
          <a:xfrm>
            <a:off x="8422449" y="389387"/>
            <a:ext cx="11063700" cy="1091700"/>
          </a:xfrm>
          <a:prstGeom prst="rect">
            <a:avLst/>
          </a:prstGeom>
          <a:noFill/>
          <a:ln>
            <a:noFill/>
          </a:ln>
        </p:spPr>
        <p:txBody>
          <a:bodyPr spcFirstLastPara="1" wrap="square" lIns="0" tIns="0" rIns="0" bIns="0" anchor="t" anchorCtr="0">
            <a:spAutoFit/>
          </a:bodyPr>
          <a:lstStyle/>
          <a:p>
            <a:pPr marL="0" marR="0" lvl="0" indent="0" algn="l" rtl="0">
              <a:lnSpc>
                <a:spcPct val="109995"/>
              </a:lnSpc>
              <a:spcBef>
                <a:spcPts val="0"/>
              </a:spcBef>
              <a:spcAft>
                <a:spcPts val="0"/>
              </a:spcAft>
              <a:buNone/>
            </a:pPr>
            <a:r>
              <a:rPr lang="en-US" sz="7093" b="1" i="0" u="none" strike="noStrike" cap="none">
                <a:solidFill>
                  <a:srgbClr val="000000"/>
                </a:solidFill>
                <a:latin typeface="League Spartan"/>
                <a:ea typeface="League Spartan"/>
                <a:cs typeface="League Spartan"/>
                <a:sym typeface="League Spartan"/>
              </a:rPr>
              <a:t> Connect</a:t>
            </a:r>
            <a:endParaRPr/>
          </a:p>
        </p:txBody>
      </p:sp>
      <p:sp>
        <p:nvSpPr>
          <p:cNvPr id="292" name="Google Shape;292;p30"/>
          <p:cNvSpPr txBox="1"/>
          <p:nvPr/>
        </p:nvSpPr>
        <p:spPr>
          <a:xfrm>
            <a:off x="8054874" y="2133663"/>
            <a:ext cx="9929700" cy="7706700"/>
          </a:xfrm>
          <a:prstGeom prst="rect">
            <a:avLst/>
          </a:prstGeom>
          <a:noFill/>
          <a:ln>
            <a:noFill/>
          </a:ln>
        </p:spPr>
        <p:txBody>
          <a:bodyPr spcFirstLastPara="1" wrap="square" lIns="0" tIns="0" rIns="0" bIns="0" anchor="t" anchorCtr="0">
            <a:spAutoFit/>
          </a:bodyPr>
          <a:lstStyle/>
          <a:p>
            <a:pPr marL="792129" marR="0" lvl="1" indent="-396065" algn="l" rtl="0">
              <a:lnSpc>
                <a:spcPct val="115000"/>
              </a:lnSpc>
              <a:spcBef>
                <a:spcPts val="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Engage with colleagues and senior management across the Federal Public Service.</a:t>
            </a:r>
            <a:endParaRPr/>
          </a:p>
          <a:p>
            <a:pPr marL="0" marR="0" lvl="0" indent="0" algn="l" rtl="0">
              <a:lnSpc>
                <a:spcPct val="115000"/>
              </a:lnSpc>
              <a:spcBef>
                <a:spcPts val="0"/>
              </a:spcBef>
              <a:spcAft>
                <a:spcPts val="0"/>
              </a:spcAft>
              <a:buNone/>
            </a:pPr>
            <a:endParaRPr sz="3668" b="0" i="0" u="none" strike="noStrike" cap="none">
              <a:solidFill>
                <a:srgbClr val="000000"/>
              </a:solidFill>
              <a:latin typeface="Montserrat"/>
              <a:ea typeface="Montserrat"/>
              <a:cs typeface="Montserrat"/>
              <a:sym typeface="Montserrat"/>
            </a:endParaRPr>
          </a:p>
          <a:p>
            <a:pPr marL="792129" marR="0" lvl="1" indent="-396065" algn="l" rtl="0">
              <a:lnSpc>
                <a:spcPct val="115000"/>
              </a:lnSpc>
              <a:spcBef>
                <a:spcPts val="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Develop essential mentoring and sponsorship skills. </a:t>
            </a:r>
            <a:endParaRPr/>
          </a:p>
          <a:p>
            <a:pPr marL="0" marR="0" lvl="0" indent="0" algn="l" rtl="0">
              <a:lnSpc>
                <a:spcPct val="115000"/>
              </a:lnSpc>
              <a:spcBef>
                <a:spcPts val="0"/>
              </a:spcBef>
              <a:spcAft>
                <a:spcPts val="0"/>
              </a:spcAft>
              <a:buNone/>
            </a:pPr>
            <a:endParaRPr sz="3668" b="0" i="0" u="none" strike="noStrike" cap="none">
              <a:solidFill>
                <a:srgbClr val="000000"/>
              </a:solidFill>
              <a:latin typeface="Montserrat"/>
              <a:ea typeface="Montserrat"/>
              <a:cs typeface="Montserrat"/>
              <a:sym typeface="Montserrat"/>
            </a:endParaRPr>
          </a:p>
          <a:p>
            <a:pPr marL="792129" marR="0" lvl="1" indent="-396065" algn="l" rtl="0">
              <a:lnSpc>
                <a:spcPct val="115000"/>
              </a:lnSpc>
              <a:spcBef>
                <a:spcPts val="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Improve communication and public speaking skills. </a:t>
            </a:r>
            <a:endParaRPr/>
          </a:p>
          <a:p>
            <a:pPr marL="0" marR="0" lvl="0" indent="0" algn="l" rtl="0">
              <a:lnSpc>
                <a:spcPct val="115000"/>
              </a:lnSpc>
              <a:spcBef>
                <a:spcPts val="0"/>
              </a:spcBef>
              <a:spcAft>
                <a:spcPts val="0"/>
              </a:spcAft>
              <a:buNone/>
            </a:pPr>
            <a:endParaRPr sz="3668" b="0" i="0" u="none" strike="noStrike" cap="none">
              <a:solidFill>
                <a:srgbClr val="000000"/>
              </a:solidFill>
              <a:latin typeface="Montserrat"/>
              <a:ea typeface="Montserrat"/>
              <a:cs typeface="Montserrat"/>
              <a:sym typeface="Montserrat"/>
            </a:endParaRPr>
          </a:p>
          <a:p>
            <a:pPr marL="792129" marR="0" lvl="1" indent="-396065" algn="l" rtl="0">
              <a:lnSpc>
                <a:spcPct val="115000"/>
              </a:lnSpc>
              <a:spcBef>
                <a:spcPts val="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Develop inclusive leadership skills. </a:t>
            </a:r>
            <a:endParaRPr/>
          </a:p>
          <a:p>
            <a:pPr marL="0" marR="0" lvl="0" indent="0" algn="l" rtl="0">
              <a:lnSpc>
                <a:spcPct val="115000"/>
              </a:lnSpc>
              <a:spcBef>
                <a:spcPts val="0"/>
              </a:spcBef>
              <a:spcAft>
                <a:spcPts val="0"/>
              </a:spcAft>
              <a:buNone/>
            </a:pPr>
            <a:endParaRPr sz="3668"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1"/>
          <p:cNvSpPr/>
          <p:nvPr/>
        </p:nvSpPr>
        <p:spPr>
          <a:xfrm>
            <a:off x="0" y="0"/>
            <a:ext cx="7808296" cy="10287000"/>
          </a:xfrm>
          <a:custGeom>
            <a:avLst/>
            <a:gdLst/>
            <a:ahLst/>
            <a:cxnLst/>
            <a:rect l="l" t="t" r="r" b="b"/>
            <a:pathLst>
              <a:path w="7808296" h="10287000" extrusionOk="0">
                <a:moveTo>
                  <a:pt x="0" y="0"/>
                </a:moveTo>
                <a:lnTo>
                  <a:pt x="7808296" y="0"/>
                </a:lnTo>
                <a:lnTo>
                  <a:pt x="7808296" y="10287000"/>
                </a:lnTo>
                <a:lnTo>
                  <a:pt x="0" y="10287000"/>
                </a:lnTo>
                <a:lnTo>
                  <a:pt x="0" y="0"/>
                </a:lnTo>
                <a:close/>
              </a:path>
            </a:pathLst>
          </a:custGeom>
          <a:blipFill rotWithShape="1">
            <a:blip r:embed="rId3">
              <a:alphaModFix/>
            </a:blip>
            <a:stretch>
              <a:fillRect l="-35731" r="-61635"/>
            </a:stretch>
          </a:blipFill>
          <a:ln>
            <a:noFill/>
          </a:ln>
        </p:spPr>
        <p:txBody>
          <a:bodyPr/>
          <a:lstStyle/>
          <a:p>
            <a:endParaRPr lang="en-US"/>
          </a:p>
        </p:txBody>
      </p:sp>
      <p:sp>
        <p:nvSpPr>
          <p:cNvPr id="298" name="Google Shape;298;p31"/>
          <p:cNvSpPr txBox="1"/>
          <p:nvPr/>
        </p:nvSpPr>
        <p:spPr>
          <a:xfrm>
            <a:off x="7808296" y="529449"/>
            <a:ext cx="11063700" cy="1091700"/>
          </a:xfrm>
          <a:prstGeom prst="rect">
            <a:avLst/>
          </a:prstGeom>
          <a:noFill/>
          <a:ln>
            <a:noFill/>
          </a:ln>
        </p:spPr>
        <p:txBody>
          <a:bodyPr spcFirstLastPara="1" wrap="square" lIns="0" tIns="0" rIns="0" bIns="0" anchor="t" anchorCtr="0">
            <a:spAutoFit/>
          </a:bodyPr>
          <a:lstStyle/>
          <a:p>
            <a:pPr marL="0" marR="0" lvl="0" indent="0" algn="l" rtl="0">
              <a:lnSpc>
                <a:spcPct val="109995"/>
              </a:lnSpc>
              <a:spcBef>
                <a:spcPts val="0"/>
              </a:spcBef>
              <a:spcAft>
                <a:spcPts val="0"/>
              </a:spcAft>
              <a:buNone/>
            </a:pPr>
            <a:r>
              <a:rPr lang="en-US" sz="7093" b="1" i="0" u="none" strike="noStrike" cap="none">
                <a:solidFill>
                  <a:srgbClr val="000000"/>
                </a:solidFill>
                <a:latin typeface="League Spartan"/>
                <a:ea typeface="League Spartan"/>
                <a:cs typeface="League Spartan"/>
                <a:sym typeface="League Spartan"/>
              </a:rPr>
              <a:t> Connecter</a:t>
            </a:r>
            <a:endParaRPr/>
          </a:p>
        </p:txBody>
      </p:sp>
      <p:sp>
        <p:nvSpPr>
          <p:cNvPr id="299" name="Google Shape;299;p31"/>
          <p:cNvSpPr txBox="1"/>
          <p:nvPr/>
        </p:nvSpPr>
        <p:spPr>
          <a:xfrm>
            <a:off x="8079367" y="1885236"/>
            <a:ext cx="9929700" cy="7743300"/>
          </a:xfrm>
          <a:prstGeom prst="rect">
            <a:avLst/>
          </a:prstGeom>
          <a:noFill/>
          <a:ln>
            <a:noFill/>
          </a:ln>
        </p:spPr>
        <p:txBody>
          <a:bodyPr spcFirstLastPara="1" wrap="square" lIns="0" tIns="0" rIns="0" bIns="0" anchor="t" anchorCtr="0">
            <a:spAutoFit/>
          </a:bodyPr>
          <a:lstStyle/>
          <a:p>
            <a:pPr marL="734059" marR="0" lvl="1" indent="-367030" algn="l" rtl="0">
              <a:lnSpc>
                <a:spcPct val="115000"/>
              </a:lnSpc>
              <a:spcBef>
                <a:spcPts val="0"/>
              </a:spcBef>
              <a:spcAft>
                <a:spcPts val="0"/>
              </a:spcAft>
              <a:buClr>
                <a:srgbClr val="000000"/>
              </a:buClr>
              <a:buSzPts val="3399"/>
              <a:buFont typeface="Arial"/>
              <a:buChar char="•"/>
            </a:pPr>
            <a:r>
              <a:rPr lang="en-US" sz="3399" b="0" i="0" u="none" strike="noStrike" cap="none">
                <a:solidFill>
                  <a:srgbClr val="000000"/>
                </a:solidFill>
                <a:latin typeface="Montserrat"/>
                <a:ea typeface="Montserrat"/>
                <a:cs typeface="Montserrat"/>
                <a:sym typeface="Montserrat"/>
              </a:rPr>
              <a:t>S'engager avec des collègues et des cadres supérieurs dans l'ensemble de la fonction publique fédérale.</a:t>
            </a:r>
            <a:endParaRPr/>
          </a:p>
          <a:p>
            <a:pPr marL="0" marR="0" lvl="0" indent="0" algn="l" rtl="0">
              <a:lnSpc>
                <a:spcPct val="115000"/>
              </a:lnSpc>
              <a:spcBef>
                <a:spcPts val="0"/>
              </a:spcBef>
              <a:spcAft>
                <a:spcPts val="0"/>
              </a:spcAft>
              <a:buNone/>
            </a:pPr>
            <a:endParaRPr sz="3399" b="0" i="0" u="none" strike="noStrike" cap="none">
              <a:solidFill>
                <a:srgbClr val="000000"/>
              </a:solidFill>
              <a:latin typeface="Montserrat"/>
              <a:ea typeface="Montserrat"/>
              <a:cs typeface="Montserrat"/>
              <a:sym typeface="Montserrat"/>
            </a:endParaRPr>
          </a:p>
          <a:p>
            <a:pPr marL="734059" marR="0" lvl="1" indent="-367030" algn="l" rtl="0">
              <a:lnSpc>
                <a:spcPct val="115000"/>
              </a:lnSpc>
              <a:spcBef>
                <a:spcPts val="0"/>
              </a:spcBef>
              <a:spcAft>
                <a:spcPts val="0"/>
              </a:spcAft>
              <a:buClr>
                <a:srgbClr val="000000"/>
              </a:buClr>
              <a:buSzPts val="3399"/>
              <a:buFont typeface="Arial"/>
              <a:buChar char="•"/>
            </a:pPr>
            <a:r>
              <a:rPr lang="en-US" sz="3399" b="0" i="0" u="none" strike="noStrike" cap="none">
                <a:solidFill>
                  <a:srgbClr val="000000"/>
                </a:solidFill>
                <a:latin typeface="Montserrat"/>
                <a:ea typeface="Montserrat"/>
                <a:cs typeface="Montserrat"/>
                <a:sym typeface="Montserrat"/>
              </a:rPr>
              <a:t>Développer des compétences essentielles en matière de mentorat et de parrainage. </a:t>
            </a:r>
            <a:endParaRPr/>
          </a:p>
          <a:p>
            <a:pPr marL="0" marR="0" lvl="0" indent="0" algn="l" rtl="0">
              <a:lnSpc>
                <a:spcPct val="115000"/>
              </a:lnSpc>
              <a:spcBef>
                <a:spcPts val="0"/>
              </a:spcBef>
              <a:spcAft>
                <a:spcPts val="0"/>
              </a:spcAft>
              <a:buNone/>
            </a:pPr>
            <a:endParaRPr sz="3399" b="0" i="0" u="none" strike="noStrike" cap="none">
              <a:solidFill>
                <a:srgbClr val="000000"/>
              </a:solidFill>
              <a:latin typeface="Montserrat"/>
              <a:ea typeface="Montserrat"/>
              <a:cs typeface="Montserrat"/>
              <a:sym typeface="Montserrat"/>
            </a:endParaRPr>
          </a:p>
          <a:p>
            <a:pPr marL="734059" marR="0" lvl="1" indent="-367030" algn="l" rtl="0">
              <a:lnSpc>
                <a:spcPct val="115000"/>
              </a:lnSpc>
              <a:spcBef>
                <a:spcPts val="0"/>
              </a:spcBef>
              <a:spcAft>
                <a:spcPts val="0"/>
              </a:spcAft>
              <a:buClr>
                <a:srgbClr val="000000"/>
              </a:buClr>
              <a:buSzPts val="3399"/>
              <a:buFont typeface="Arial"/>
              <a:buChar char="•"/>
            </a:pPr>
            <a:r>
              <a:rPr lang="en-US" sz="3399" b="0" i="0" u="none" strike="noStrike" cap="none">
                <a:solidFill>
                  <a:srgbClr val="000000"/>
                </a:solidFill>
                <a:latin typeface="Montserrat"/>
                <a:ea typeface="Montserrat"/>
                <a:cs typeface="Montserrat"/>
                <a:sym typeface="Montserrat"/>
              </a:rPr>
              <a:t>Améliorer les compétences en matière de communication et de prise de parole en public. </a:t>
            </a:r>
            <a:endParaRPr/>
          </a:p>
          <a:p>
            <a:pPr marL="0" marR="0" lvl="0" indent="0" algn="l" rtl="0">
              <a:lnSpc>
                <a:spcPct val="115000"/>
              </a:lnSpc>
              <a:spcBef>
                <a:spcPts val="0"/>
              </a:spcBef>
              <a:spcAft>
                <a:spcPts val="0"/>
              </a:spcAft>
              <a:buNone/>
            </a:pPr>
            <a:endParaRPr sz="3399" b="0" i="0" u="none" strike="noStrike" cap="none">
              <a:solidFill>
                <a:srgbClr val="000000"/>
              </a:solidFill>
              <a:latin typeface="Montserrat"/>
              <a:ea typeface="Montserrat"/>
              <a:cs typeface="Montserrat"/>
              <a:sym typeface="Montserrat"/>
            </a:endParaRPr>
          </a:p>
          <a:p>
            <a:pPr marL="734059" marR="0" lvl="1" indent="-367030" algn="l" rtl="0">
              <a:lnSpc>
                <a:spcPct val="115000"/>
              </a:lnSpc>
              <a:spcBef>
                <a:spcPts val="0"/>
              </a:spcBef>
              <a:spcAft>
                <a:spcPts val="0"/>
              </a:spcAft>
              <a:buClr>
                <a:srgbClr val="000000"/>
              </a:buClr>
              <a:buSzPts val="3399"/>
              <a:buFont typeface="Arial"/>
              <a:buChar char="•"/>
            </a:pPr>
            <a:r>
              <a:rPr lang="en-US" sz="3399" b="0" i="0" u="none" strike="noStrike" cap="none">
                <a:solidFill>
                  <a:srgbClr val="000000"/>
                </a:solidFill>
                <a:latin typeface="Montserrat"/>
                <a:ea typeface="Montserrat"/>
                <a:cs typeface="Montserrat"/>
                <a:sym typeface="Montserrat"/>
              </a:rPr>
              <a:t>Développer des compétences de leadership inclusif.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p:nvPr/>
        </p:nvSpPr>
        <p:spPr>
          <a:xfrm>
            <a:off x="8147341" y="763938"/>
            <a:ext cx="11063840" cy="1018186"/>
          </a:xfrm>
          <a:prstGeom prst="rect">
            <a:avLst/>
          </a:prstGeom>
          <a:noFill/>
          <a:ln>
            <a:noFill/>
          </a:ln>
        </p:spPr>
        <p:txBody>
          <a:bodyPr spcFirstLastPara="1" wrap="square" lIns="0" tIns="0" rIns="0" bIns="0" anchor="t" anchorCtr="0">
            <a:spAutoFit/>
          </a:bodyPr>
          <a:lstStyle/>
          <a:p>
            <a:pPr marL="0" marR="0" lvl="0" indent="0" algn="l" rtl="0">
              <a:lnSpc>
                <a:spcPct val="109995"/>
              </a:lnSpc>
              <a:spcBef>
                <a:spcPts val="0"/>
              </a:spcBef>
              <a:spcAft>
                <a:spcPts val="0"/>
              </a:spcAft>
              <a:buNone/>
            </a:pPr>
            <a:r>
              <a:rPr lang="en-US" sz="7093" b="1" i="0" u="none" strike="noStrike" cap="none">
                <a:solidFill>
                  <a:srgbClr val="000000"/>
                </a:solidFill>
                <a:latin typeface="League Spartan"/>
                <a:ea typeface="League Spartan"/>
                <a:cs typeface="League Spartan"/>
                <a:sym typeface="League Spartan"/>
              </a:rPr>
              <a:t> Elevate</a:t>
            </a:r>
            <a:endParaRPr/>
          </a:p>
        </p:txBody>
      </p:sp>
      <p:sp>
        <p:nvSpPr>
          <p:cNvPr id="305" name="Google Shape;305;p32"/>
          <p:cNvSpPr txBox="1"/>
          <p:nvPr/>
        </p:nvSpPr>
        <p:spPr>
          <a:xfrm>
            <a:off x="8147341" y="2075791"/>
            <a:ext cx="9929700" cy="7706700"/>
          </a:xfrm>
          <a:prstGeom prst="rect">
            <a:avLst/>
          </a:prstGeom>
          <a:noFill/>
          <a:ln>
            <a:noFill/>
          </a:ln>
        </p:spPr>
        <p:txBody>
          <a:bodyPr spcFirstLastPara="1" wrap="square" lIns="0" tIns="0" rIns="0" bIns="0" anchor="t" anchorCtr="0">
            <a:spAutoFit/>
          </a:bodyPr>
          <a:lstStyle/>
          <a:p>
            <a:pPr marL="792129" marR="0" lvl="1" indent="-396065" algn="l" rtl="0">
              <a:lnSpc>
                <a:spcPct val="115000"/>
              </a:lnSpc>
              <a:spcBef>
                <a:spcPts val="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Achieve personal and professional growth through thoughtful discussion topics. </a:t>
            </a:r>
            <a:endParaRPr/>
          </a:p>
          <a:p>
            <a:pPr marL="0" marR="0" lvl="0" indent="0" algn="l" rtl="0">
              <a:lnSpc>
                <a:spcPct val="115000"/>
              </a:lnSpc>
              <a:spcBef>
                <a:spcPts val="0"/>
              </a:spcBef>
              <a:spcAft>
                <a:spcPts val="0"/>
              </a:spcAft>
              <a:buNone/>
            </a:pPr>
            <a:endParaRPr sz="3668" b="0" i="0" u="none" strike="noStrike" cap="none">
              <a:solidFill>
                <a:srgbClr val="000000"/>
              </a:solidFill>
              <a:latin typeface="Montserrat"/>
              <a:ea typeface="Montserrat"/>
              <a:cs typeface="Montserrat"/>
              <a:sym typeface="Montserrat"/>
            </a:endParaRPr>
          </a:p>
          <a:p>
            <a:pPr marL="792129" marR="0" lvl="1" indent="-396065" algn="l" rtl="0">
              <a:lnSpc>
                <a:spcPct val="115000"/>
              </a:lnSpc>
              <a:spcBef>
                <a:spcPts val="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Build meaningful relationships with diverse participants.</a:t>
            </a:r>
            <a:endParaRPr/>
          </a:p>
          <a:p>
            <a:pPr marL="0" marR="0" lvl="0" indent="0" algn="l" rtl="0">
              <a:lnSpc>
                <a:spcPct val="115000"/>
              </a:lnSpc>
              <a:spcBef>
                <a:spcPts val="0"/>
              </a:spcBef>
              <a:spcAft>
                <a:spcPts val="0"/>
              </a:spcAft>
              <a:buNone/>
            </a:pPr>
            <a:endParaRPr sz="3668" b="0" i="0" u="none" strike="noStrike" cap="none">
              <a:solidFill>
                <a:srgbClr val="000000"/>
              </a:solidFill>
              <a:latin typeface="Montserrat"/>
              <a:ea typeface="Montserrat"/>
              <a:cs typeface="Montserrat"/>
              <a:sym typeface="Montserrat"/>
            </a:endParaRPr>
          </a:p>
          <a:p>
            <a:pPr marL="792129" marR="0" lvl="1" indent="-396065" algn="l" rtl="0">
              <a:lnSpc>
                <a:spcPct val="115000"/>
              </a:lnSpc>
              <a:spcBef>
                <a:spcPts val="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Fast-track your career with new resources. </a:t>
            </a:r>
            <a:endParaRPr/>
          </a:p>
          <a:p>
            <a:pPr marL="0" marR="0" lvl="0" indent="0" algn="l" rtl="0">
              <a:lnSpc>
                <a:spcPct val="115000"/>
              </a:lnSpc>
              <a:spcBef>
                <a:spcPts val="0"/>
              </a:spcBef>
              <a:spcAft>
                <a:spcPts val="0"/>
              </a:spcAft>
              <a:buNone/>
            </a:pPr>
            <a:endParaRPr sz="3668" b="0" i="0" u="none" strike="noStrike" cap="none">
              <a:solidFill>
                <a:srgbClr val="000000"/>
              </a:solidFill>
              <a:latin typeface="Montserrat"/>
              <a:ea typeface="Montserrat"/>
              <a:cs typeface="Montserrat"/>
              <a:sym typeface="Montserrat"/>
            </a:endParaRPr>
          </a:p>
          <a:p>
            <a:pPr marL="792129" marR="0" lvl="1" indent="-396066" algn="l" rtl="0">
              <a:lnSpc>
                <a:spcPct val="115000"/>
              </a:lnSpc>
              <a:spcBef>
                <a:spcPts val="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Expand your Federal Public Service network.       </a:t>
            </a:r>
            <a:endParaRPr sz="3668" b="0" i="0" u="none" strike="noStrike" cap="none">
              <a:solidFill>
                <a:srgbClr val="000000"/>
              </a:solidFill>
              <a:latin typeface="Montserrat"/>
              <a:ea typeface="Montserrat"/>
              <a:cs typeface="Montserrat"/>
              <a:sym typeface="Montserrat"/>
            </a:endParaRPr>
          </a:p>
        </p:txBody>
      </p:sp>
      <p:sp>
        <p:nvSpPr>
          <p:cNvPr id="306" name="Google Shape;306;p32"/>
          <p:cNvSpPr/>
          <p:nvPr/>
        </p:nvSpPr>
        <p:spPr>
          <a:xfrm>
            <a:off x="0" y="0"/>
            <a:ext cx="7808296" cy="10287000"/>
          </a:xfrm>
          <a:custGeom>
            <a:avLst/>
            <a:gdLst/>
            <a:ahLst/>
            <a:cxnLst/>
            <a:rect l="l" t="t" r="r" b="b"/>
            <a:pathLst>
              <a:path w="7808296" h="10287000" extrusionOk="0">
                <a:moveTo>
                  <a:pt x="0" y="0"/>
                </a:moveTo>
                <a:lnTo>
                  <a:pt x="7808296" y="0"/>
                </a:lnTo>
                <a:lnTo>
                  <a:pt x="7808296" y="10287000"/>
                </a:lnTo>
                <a:lnTo>
                  <a:pt x="0" y="10287000"/>
                </a:lnTo>
                <a:lnTo>
                  <a:pt x="0" y="0"/>
                </a:lnTo>
                <a:close/>
              </a:path>
            </a:pathLst>
          </a:custGeom>
          <a:blipFill rotWithShape="1">
            <a:blip r:embed="rId3">
              <a:alphaModFix/>
            </a:blip>
            <a:stretch>
              <a:fillRect l="-48867" r="-48865"/>
            </a:stretch>
          </a:blipFill>
          <a:ln>
            <a:noFill/>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p:nvPr/>
        </p:nvSpPr>
        <p:spPr>
          <a:xfrm>
            <a:off x="0" y="0"/>
            <a:ext cx="9867900" cy="10287000"/>
          </a:xfrm>
          <a:custGeom>
            <a:avLst/>
            <a:gdLst/>
            <a:ahLst/>
            <a:cxnLst/>
            <a:rect l="l" t="t" r="r" b="b"/>
            <a:pathLst>
              <a:path w="9867900" h="10287000" extrusionOk="0">
                <a:moveTo>
                  <a:pt x="0" y="0"/>
                </a:moveTo>
                <a:lnTo>
                  <a:pt x="9867900" y="0"/>
                </a:lnTo>
                <a:lnTo>
                  <a:pt x="9867900" y="10287000"/>
                </a:lnTo>
                <a:lnTo>
                  <a:pt x="0" y="10287000"/>
                </a:lnTo>
                <a:lnTo>
                  <a:pt x="0" y="0"/>
                </a:lnTo>
                <a:close/>
              </a:path>
            </a:pathLst>
          </a:custGeom>
          <a:blipFill rotWithShape="1">
            <a:blip r:embed="rId3">
              <a:alphaModFix/>
            </a:blip>
            <a:stretch>
              <a:fillRect l="-21185" r="-35178"/>
            </a:stretch>
          </a:blipFill>
          <a:ln>
            <a:noFill/>
          </a:ln>
        </p:spPr>
        <p:txBody>
          <a:bodyPr/>
          <a:lstStyle/>
          <a:p>
            <a:endParaRPr lang="en-US"/>
          </a:p>
        </p:txBody>
      </p:sp>
      <p:sp>
        <p:nvSpPr>
          <p:cNvPr id="105" name="Google Shape;105;p14"/>
          <p:cNvSpPr/>
          <p:nvPr/>
        </p:nvSpPr>
        <p:spPr>
          <a:xfrm>
            <a:off x="10224150" y="2495495"/>
            <a:ext cx="7766499" cy="4311486"/>
          </a:xfrm>
          <a:custGeom>
            <a:avLst/>
            <a:gdLst/>
            <a:ahLst/>
            <a:cxnLst/>
            <a:rect l="l" t="t" r="r" b="b"/>
            <a:pathLst>
              <a:path w="7766499" h="4311486" extrusionOk="0">
                <a:moveTo>
                  <a:pt x="0" y="0"/>
                </a:moveTo>
                <a:lnTo>
                  <a:pt x="7766499" y="0"/>
                </a:lnTo>
                <a:lnTo>
                  <a:pt x="7766499" y="4311486"/>
                </a:lnTo>
                <a:lnTo>
                  <a:pt x="0" y="4311486"/>
                </a:lnTo>
                <a:lnTo>
                  <a:pt x="0" y="0"/>
                </a:lnTo>
                <a:close/>
              </a:path>
            </a:pathLst>
          </a:custGeom>
          <a:blipFill rotWithShape="1">
            <a:blip r:embed="rId4">
              <a:alphaModFix/>
            </a:blip>
            <a:stretch>
              <a:fillRect l="-4679" t="-46014" r="-113899" b="-52820"/>
            </a:stretch>
          </a:blipFill>
          <a:ln>
            <a:noFill/>
          </a:ln>
        </p:spPr>
        <p:txBody>
          <a:bodyPr/>
          <a:lstStyle/>
          <a:p>
            <a:endParaRPr lang="en-US"/>
          </a:p>
        </p:txBody>
      </p:sp>
      <p:sp>
        <p:nvSpPr>
          <p:cNvPr id="106" name="Google Shape;106;p14"/>
          <p:cNvSpPr txBox="1"/>
          <p:nvPr/>
        </p:nvSpPr>
        <p:spPr>
          <a:xfrm>
            <a:off x="10477720" y="1744770"/>
            <a:ext cx="7259360" cy="32702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MATERIEL GROUP’S DIVERSITY &amp; INCLUSION OFFICE </a:t>
            </a:r>
            <a:endParaRPr/>
          </a:p>
        </p:txBody>
      </p:sp>
      <p:sp>
        <p:nvSpPr>
          <p:cNvPr id="107" name="Google Shape;107;p14"/>
          <p:cNvSpPr txBox="1"/>
          <p:nvPr/>
        </p:nvSpPr>
        <p:spPr>
          <a:xfrm>
            <a:off x="10477720" y="7173531"/>
            <a:ext cx="7582271" cy="275780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600" b="1" i="0" u="none" strike="noStrike" cap="none">
                <a:solidFill>
                  <a:srgbClr val="000000"/>
                </a:solidFill>
                <a:latin typeface="Montserrat"/>
                <a:ea typeface="Montserrat"/>
                <a:cs typeface="Montserrat"/>
                <a:sym typeface="Montserrat"/>
              </a:rPr>
              <a:t>Formation des animateurs de cercle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3"/>
          <p:cNvSpPr/>
          <p:nvPr/>
        </p:nvSpPr>
        <p:spPr>
          <a:xfrm>
            <a:off x="0" y="0"/>
            <a:ext cx="7808296" cy="10287000"/>
          </a:xfrm>
          <a:custGeom>
            <a:avLst/>
            <a:gdLst/>
            <a:ahLst/>
            <a:cxnLst/>
            <a:rect l="l" t="t" r="r" b="b"/>
            <a:pathLst>
              <a:path w="7808296" h="10287000" extrusionOk="0">
                <a:moveTo>
                  <a:pt x="0" y="0"/>
                </a:moveTo>
                <a:lnTo>
                  <a:pt x="7808296" y="0"/>
                </a:lnTo>
                <a:lnTo>
                  <a:pt x="7808296" y="10287000"/>
                </a:lnTo>
                <a:lnTo>
                  <a:pt x="0" y="10287000"/>
                </a:lnTo>
                <a:lnTo>
                  <a:pt x="0" y="0"/>
                </a:lnTo>
                <a:close/>
              </a:path>
            </a:pathLst>
          </a:custGeom>
          <a:blipFill rotWithShape="1">
            <a:blip r:embed="rId3">
              <a:alphaModFix/>
            </a:blip>
            <a:stretch>
              <a:fillRect l="-48867" r="-48865"/>
            </a:stretch>
          </a:blipFill>
          <a:ln>
            <a:noFill/>
          </a:ln>
        </p:spPr>
        <p:txBody>
          <a:bodyPr/>
          <a:lstStyle/>
          <a:p>
            <a:endParaRPr lang="en-US"/>
          </a:p>
        </p:txBody>
      </p:sp>
      <p:sp>
        <p:nvSpPr>
          <p:cNvPr id="312" name="Google Shape;312;p33"/>
          <p:cNvSpPr txBox="1"/>
          <p:nvPr/>
        </p:nvSpPr>
        <p:spPr>
          <a:xfrm>
            <a:off x="8122066" y="563498"/>
            <a:ext cx="11063840" cy="1018186"/>
          </a:xfrm>
          <a:prstGeom prst="rect">
            <a:avLst/>
          </a:prstGeom>
          <a:noFill/>
          <a:ln>
            <a:noFill/>
          </a:ln>
        </p:spPr>
        <p:txBody>
          <a:bodyPr spcFirstLastPara="1" wrap="square" lIns="0" tIns="0" rIns="0" bIns="0" anchor="t" anchorCtr="0">
            <a:spAutoFit/>
          </a:bodyPr>
          <a:lstStyle/>
          <a:p>
            <a:pPr marL="0" marR="0" lvl="0" indent="0" algn="l" rtl="0">
              <a:lnSpc>
                <a:spcPct val="109995"/>
              </a:lnSpc>
              <a:spcBef>
                <a:spcPts val="0"/>
              </a:spcBef>
              <a:spcAft>
                <a:spcPts val="0"/>
              </a:spcAft>
              <a:buNone/>
            </a:pPr>
            <a:r>
              <a:rPr lang="en-US" sz="7093" b="1" i="0" u="none" strike="noStrike" cap="none">
                <a:solidFill>
                  <a:srgbClr val="000000"/>
                </a:solidFill>
                <a:latin typeface="League Spartan"/>
                <a:ea typeface="League Spartan"/>
                <a:cs typeface="League Spartan"/>
                <a:sym typeface="League Spartan"/>
              </a:rPr>
              <a:t>Élever</a:t>
            </a:r>
            <a:endParaRPr/>
          </a:p>
        </p:txBody>
      </p:sp>
      <p:sp>
        <p:nvSpPr>
          <p:cNvPr id="313" name="Google Shape;313;p33"/>
          <p:cNvSpPr txBox="1"/>
          <p:nvPr/>
        </p:nvSpPr>
        <p:spPr>
          <a:xfrm>
            <a:off x="8122066" y="1875350"/>
            <a:ext cx="9929700" cy="7706700"/>
          </a:xfrm>
          <a:prstGeom prst="rect">
            <a:avLst/>
          </a:prstGeom>
          <a:noFill/>
          <a:ln>
            <a:noFill/>
          </a:ln>
        </p:spPr>
        <p:txBody>
          <a:bodyPr spcFirstLastPara="1" wrap="square" lIns="0" tIns="0" rIns="0" bIns="0" anchor="t" anchorCtr="0">
            <a:spAutoFit/>
          </a:bodyPr>
          <a:lstStyle/>
          <a:p>
            <a:pPr marL="792129" marR="0" lvl="1" indent="-396065" algn="l" rtl="0">
              <a:lnSpc>
                <a:spcPct val="115000"/>
              </a:lnSpc>
              <a:spcBef>
                <a:spcPts val="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S'épanouir sur le plan personnel et professionnel grâce à des sujets de discussion réfléchis. </a:t>
            </a:r>
            <a:endParaRPr/>
          </a:p>
          <a:p>
            <a:pPr marL="0" marR="0" lvl="0" indent="0" algn="l" rtl="0">
              <a:lnSpc>
                <a:spcPct val="115000"/>
              </a:lnSpc>
              <a:spcBef>
                <a:spcPts val="0"/>
              </a:spcBef>
              <a:spcAft>
                <a:spcPts val="0"/>
              </a:spcAft>
              <a:buNone/>
            </a:pPr>
            <a:endParaRPr sz="3668" b="0" i="0" u="none" strike="noStrike" cap="none">
              <a:solidFill>
                <a:srgbClr val="000000"/>
              </a:solidFill>
              <a:latin typeface="Montserrat"/>
              <a:ea typeface="Montserrat"/>
              <a:cs typeface="Montserrat"/>
              <a:sym typeface="Montserrat"/>
            </a:endParaRPr>
          </a:p>
          <a:p>
            <a:pPr marL="792129" marR="0" lvl="1" indent="-396065" algn="l" rtl="0">
              <a:lnSpc>
                <a:spcPct val="115000"/>
              </a:lnSpc>
              <a:spcBef>
                <a:spcPts val="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Établir des relations significatives avec des participants divers.</a:t>
            </a:r>
            <a:endParaRPr/>
          </a:p>
          <a:p>
            <a:pPr marL="0" marR="0" lvl="0" indent="0" algn="l" rtl="0">
              <a:lnSpc>
                <a:spcPct val="115000"/>
              </a:lnSpc>
              <a:spcBef>
                <a:spcPts val="0"/>
              </a:spcBef>
              <a:spcAft>
                <a:spcPts val="0"/>
              </a:spcAft>
              <a:buNone/>
            </a:pPr>
            <a:endParaRPr sz="3668" b="0" i="0" u="none" strike="noStrike" cap="none">
              <a:solidFill>
                <a:srgbClr val="000000"/>
              </a:solidFill>
              <a:latin typeface="Montserrat"/>
              <a:ea typeface="Montserrat"/>
              <a:cs typeface="Montserrat"/>
              <a:sym typeface="Montserrat"/>
            </a:endParaRPr>
          </a:p>
          <a:p>
            <a:pPr marL="792129" marR="0" lvl="1" indent="-396065" algn="l" rtl="0">
              <a:lnSpc>
                <a:spcPct val="115000"/>
              </a:lnSpc>
              <a:spcBef>
                <a:spcPts val="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Accélérez votre carrière grâce à de nouvelles ressources. </a:t>
            </a:r>
            <a:endParaRPr/>
          </a:p>
          <a:p>
            <a:pPr marL="0" marR="0" lvl="0" indent="0" algn="l" rtl="0">
              <a:lnSpc>
                <a:spcPct val="115000"/>
              </a:lnSpc>
              <a:spcBef>
                <a:spcPts val="0"/>
              </a:spcBef>
              <a:spcAft>
                <a:spcPts val="0"/>
              </a:spcAft>
              <a:buNone/>
            </a:pPr>
            <a:endParaRPr sz="3668" b="0" i="0" u="none" strike="noStrike" cap="none">
              <a:solidFill>
                <a:srgbClr val="000000"/>
              </a:solidFill>
              <a:latin typeface="Montserrat"/>
              <a:ea typeface="Montserrat"/>
              <a:cs typeface="Montserrat"/>
              <a:sym typeface="Montserrat"/>
            </a:endParaRPr>
          </a:p>
          <a:p>
            <a:pPr marL="792129" marR="0" lvl="1" indent="-396066" algn="l" rtl="0">
              <a:lnSpc>
                <a:spcPct val="115000"/>
              </a:lnSpc>
              <a:spcBef>
                <a:spcPts val="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Élargissez votre réseau au sein du Service public fédéral.   </a:t>
            </a:r>
            <a:endParaRPr sz="3668"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txBox="1"/>
          <p:nvPr/>
        </p:nvSpPr>
        <p:spPr>
          <a:xfrm>
            <a:off x="8255045" y="336710"/>
            <a:ext cx="11063840" cy="1018186"/>
          </a:xfrm>
          <a:prstGeom prst="rect">
            <a:avLst/>
          </a:prstGeom>
          <a:noFill/>
          <a:ln>
            <a:noFill/>
          </a:ln>
        </p:spPr>
        <p:txBody>
          <a:bodyPr spcFirstLastPara="1" wrap="square" lIns="0" tIns="0" rIns="0" bIns="0" anchor="t" anchorCtr="0">
            <a:spAutoFit/>
          </a:bodyPr>
          <a:lstStyle/>
          <a:p>
            <a:pPr marL="0" marR="0" lvl="0" indent="0" algn="l" rtl="0">
              <a:lnSpc>
                <a:spcPct val="109995"/>
              </a:lnSpc>
              <a:spcBef>
                <a:spcPts val="0"/>
              </a:spcBef>
              <a:spcAft>
                <a:spcPts val="0"/>
              </a:spcAft>
              <a:buNone/>
            </a:pPr>
            <a:r>
              <a:rPr lang="en-US" sz="7093" b="1" i="0" u="none" strike="noStrike" cap="none">
                <a:solidFill>
                  <a:srgbClr val="000000"/>
                </a:solidFill>
                <a:latin typeface="League Spartan"/>
                <a:ea typeface="League Spartan"/>
                <a:cs typeface="League Spartan"/>
                <a:sym typeface="League Spartan"/>
              </a:rPr>
              <a:t> Inspire</a:t>
            </a:r>
            <a:endParaRPr/>
          </a:p>
        </p:txBody>
      </p:sp>
      <p:sp>
        <p:nvSpPr>
          <p:cNvPr id="319" name="Google Shape;319;p34"/>
          <p:cNvSpPr txBox="1"/>
          <p:nvPr/>
        </p:nvSpPr>
        <p:spPr>
          <a:xfrm>
            <a:off x="8255045" y="1850957"/>
            <a:ext cx="9929700" cy="7570500"/>
          </a:xfrm>
          <a:prstGeom prst="rect">
            <a:avLst/>
          </a:prstGeom>
          <a:noFill/>
          <a:ln>
            <a:noFill/>
          </a:ln>
        </p:spPr>
        <p:txBody>
          <a:bodyPr spcFirstLastPara="1" wrap="square" lIns="0" tIns="0" rIns="0" bIns="0" anchor="t" anchorCtr="0">
            <a:spAutoFit/>
          </a:bodyPr>
          <a:lstStyle/>
          <a:p>
            <a:pPr marL="792129" marR="0" lvl="1" indent="-396066" algn="l" rtl="0">
              <a:lnSpc>
                <a:spcPct val="115000"/>
              </a:lnSpc>
              <a:spcBef>
                <a:spcPts val="100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Foster a psychologically safer environment that improves workplace experiences.</a:t>
            </a:r>
            <a:endParaRPr sz="1800" b="0" i="0" u="none" strike="noStrike" cap="none">
              <a:solidFill>
                <a:srgbClr val="000000"/>
              </a:solidFill>
              <a:latin typeface="Montserrat"/>
              <a:ea typeface="Montserrat"/>
              <a:cs typeface="Montserrat"/>
              <a:sym typeface="Montserrat"/>
            </a:endParaRPr>
          </a:p>
          <a:p>
            <a:pPr marL="792129" marR="0" lvl="1" indent="-396066" algn="l" rtl="0">
              <a:lnSpc>
                <a:spcPct val="115000"/>
              </a:lnSpc>
              <a:spcBef>
                <a:spcPts val="100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Create brave spaces that cultivate a deeper sense of belonging for everyone. </a:t>
            </a:r>
            <a:endParaRPr sz="1800" b="0" i="0" u="none" strike="noStrike" cap="none">
              <a:solidFill>
                <a:srgbClr val="000000"/>
              </a:solidFill>
              <a:latin typeface="Montserrat"/>
              <a:ea typeface="Montserrat"/>
              <a:cs typeface="Montserrat"/>
              <a:sym typeface="Montserrat"/>
            </a:endParaRPr>
          </a:p>
          <a:p>
            <a:pPr marL="792129" marR="0" lvl="1" indent="-396066" algn="l" rtl="0">
              <a:lnSpc>
                <a:spcPct val="115000"/>
              </a:lnSpc>
              <a:spcBef>
                <a:spcPts val="100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Share the benefits of a diverse, equitable and inclusive workplace.</a:t>
            </a:r>
            <a:endParaRPr/>
          </a:p>
          <a:p>
            <a:pPr marL="792129" marR="0" lvl="1" indent="-396066" algn="l" rtl="0">
              <a:lnSpc>
                <a:spcPct val="115000"/>
              </a:lnSpc>
              <a:spcBef>
                <a:spcPts val="1000"/>
              </a:spcBef>
              <a:spcAft>
                <a:spcPts val="0"/>
              </a:spcAft>
              <a:buClr>
                <a:srgbClr val="000000"/>
              </a:buClr>
              <a:buSzPts val="3668"/>
              <a:buFont typeface="Arial"/>
              <a:buChar char="•"/>
            </a:pPr>
            <a:r>
              <a:rPr lang="en-US" sz="3668" b="0" i="0" u="none" strike="noStrike" cap="none">
                <a:solidFill>
                  <a:srgbClr val="000000"/>
                </a:solidFill>
                <a:latin typeface="Montserrat"/>
                <a:ea typeface="Montserrat"/>
                <a:cs typeface="Montserrat"/>
                <a:sym typeface="Montserrat"/>
              </a:rPr>
              <a:t>Participate in mentorship and sponsorship opportunities.</a:t>
            </a:r>
            <a:endParaRPr/>
          </a:p>
          <a:p>
            <a:pPr marL="0" marR="0" lvl="0" indent="0" algn="l" rtl="0">
              <a:lnSpc>
                <a:spcPct val="115000"/>
              </a:lnSpc>
              <a:spcBef>
                <a:spcPts val="1000"/>
              </a:spcBef>
              <a:spcAft>
                <a:spcPts val="0"/>
              </a:spcAft>
              <a:buNone/>
            </a:pPr>
            <a:endParaRPr sz="3668" b="0" i="0" u="none" strike="noStrike" cap="none">
              <a:solidFill>
                <a:srgbClr val="000000"/>
              </a:solidFill>
              <a:latin typeface="Montserrat"/>
              <a:ea typeface="Montserrat"/>
              <a:cs typeface="Montserrat"/>
              <a:sym typeface="Montserrat"/>
            </a:endParaRPr>
          </a:p>
        </p:txBody>
      </p:sp>
      <p:sp>
        <p:nvSpPr>
          <p:cNvPr id="320" name="Google Shape;320;p34"/>
          <p:cNvSpPr/>
          <p:nvPr/>
        </p:nvSpPr>
        <p:spPr>
          <a:xfrm>
            <a:off x="0" y="0"/>
            <a:ext cx="7808296" cy="10287000"/>
          </a:xfrm>
          <a:custGeom>
            <a:avLst/>
            <a:gdLst/>
            <a:ahLst/>
            <a:cxnLst/>
            <a:rect l="l" t="t" r="r" b="b"/>
            <a:pathLst>
              <a:path w="7808296" h="10287000" extrusionOk="0">
                <a:moveTo>
                  <a:pt x="0" y="0"/>
                </a:moveTo>
                <a:lnTo>
                  <a:pt x="7808296" y="0"/>
                </a:lnTo>
                <a:lnTo>
                  <a:pt x="7808296" y="10287000"/>
                </a:lnTo>
                <a:lnTo>
                  <a:pt x="0" y="10287000"/>
                </a:lnTo>
                <a:lnTo>
                  <a:pt x="0" y="0"/>
                </a:lnTo>
                <a:close/>
              </a:path>
            </a:pathLst>
          </a:custGeom>
          <a:blipFill rotWithShape="1">
            <a:blip r:embed="rId3">
              <a:alphaModFix/>
            </a:blip>
            <a:stretch>
              <a:fillRect l="-69046" r="-28313"/>
            </a:stretch>
          </a:blipFill>
          <a:ln>
            <a:noFill/>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5"/>
          <p:cNvSpPr/>
          <p:nvPr/>
        </p:nvSpPr>
        <p:spPr>
          <a:xfrm>
            <a:off x="0" y="0"/>
            <a:ext cx="7808296" cy="10287000"/>
          </a:xfrm>
          <a:custGeom>
            <a:avLst/>
            <a:gdLst/>
            <a:ahLst/>
            <a:cxnLst/>
            <a:rect l="l" t="t" r="r" b="b"/>
            <a:pathLst>
              <a:path w="7808296" h="10287000" extrusionOk="0">
                <a:moveTo>
                  <a:pt x="0" y="0"/>
                </a:moveTo>
                <a:lnTo>
                  <a:pt x="7808296" y="0"/>
                </a:lnTo>
                <a:lnTo>
                  <a:pt x="7808296" y="10287000"/>
                </a:lnTo>
                <a:lnTo>
                  <a:pt x="0" y="10287000"/>
                </a:lnTo>
                <a:lnTo>
                  <a:pt x="0" y="0"/>
                </a:lnTo>
                <a:close/>
              </a:path>
            </a:pathLst>
          </a:custGeom>
          <a:blipFill rotWithShape="1">
            <a:blip r:embed="rId3">
              <a:alphaModFix/>
            </a:blip>
            <a:stretch>
              <a:fillRect l="-69046" r="-28313"/>
            </a:stretch>
          </a:blipFill>
          <a:ln>
            <a:noFill/>
          </a:ln>
        </p:spPr>
        <p:txBody>
          <a:bodyPr/>
          <a:lstStyle/>
          <a:p>
            <a:endParaRPr lang="en-US"/>
          </a:p>
        </p:txBody>
      </p:sp>
      <p:sp>
        <p:nvSpPr>
          <p:cNvPr id="326" name="Google Shape;326;p35"/>
          <p:cNvSpPr txBox="1"/>
          <p:nvPr/>
        </p:nvSpPr>
        <p:spPr>
          <a:xfrm>
            <a:off x="8255045" y="336710"/>
            <a:ext cx="11063840" cy="1018186"/>
          </a:xfrm>
          <a:prstGeom prst="rect">
            <a:avLst/>
          </a:prstGeom>
          <a:noFill/>
          <a:ln>
            <a:noFill/>
          </a:ln>
        </p:spPr>
        <p:txBody>
          <a:bodyPr spcFirstLastPara="1" wrap="square" lIns="0" tIns="0" rIns="0" bIns="0" anchor="t" anchorCtr="0">
            <a:spAutoFit/>
          </a:bodyPr>
          <a:lstStyle/>
          <a:p>
            <a:pPr marL="0" marR="0" lvl="0" indent="0" algn="l" rtl="0">
              <a:lnSpc>
                <a:spcPct val="109995"/>
              </a:lnSpc>
              <a:spcBef>
                <a:spcPts val="0"/>
              </a:spcBef>
              <a:spcAft>
                <a:spcPts val="0"/>
              </a:spcAft>
              <a:buNone/>
            </a:pPr>
            <a:r>
              <a:rPr lang="en-US" sz="7093" b="1" i="0" u="none" strike="noStrike" cap="none">
                <a:solidFill>
                  <a:srgbClr val="000000"/>
                </a:solidFill>
                <a:latin typeface="League Spartan"/>
                <a:ea typeface="League Spartan"/>
                <a:cs typeface="League Spartan"/>
                <a:sym typeface="League Spartan"/>
              </a:rPr>
              <a:t> Inspirer</a:t>
            </a:r>
            <a:endParaRPr/>
          </a:p>
        </p:txBody>
      </p:sp>
      <p:sp>
        <p:nvSpPr>
          <p:cNvPr id="327" name="Google Shape;327;p35"/>
          <p:cNvSpPr txBox="1"/>
          <p:nvPr/>
        </p:nvSpPr>
        <p:spPr>
          <a:xfrm>
            <a:off x="8080277" y="1919559"/>
            <a:ext cx="9929700" cy="7743300"/>
          </a:xfrm>
          <a:prstGeom prst="rect">
            <a:avLst/>
          </a:prstGeom>
          <a:noFill/>
          <a:ln>
            <a:noFill/>
          </a:ln>
        </p:spPr>
        <p:txBody>
          <a:bodyPr spcFirstLastPara="1" wrap="square" lIns="0" tIns="0" rIns="0" bIns="0" anchor="t" anchorCtr="0">
            <a:spAutoFit/>
          </a:bodyPr>
          <a:lstStyle/>
          <a:p>
            <a:pPr marL="734059" marR="0" lvl="1" indent="-367030" algn="l" rtl="0">
              <a:lnSpc>
                <a:spcPct val="115000"/>
              </a:lnSpc>
              <a:spcBef>
                <a:spcPts val="0"/>
              </a:spcBef>
              <a:spcAft>
                <a:spcPts val="0"/>
              </a:spcAft>
              <a:buClr>
                <a:srgbClr val="000000"/>
              </a:buClr>
              <a:buSzPts val="3399"/>
              <a:buFont typeface="Arial"/>
              <a:buChar char="•"/>
            </a:pPr>
            <a:r>
              <a:rPr lang="en-US" sz="3399" b="0" i="0" u="none" strike="noStrike" cap="none">
                <a:solidFill>
                  <a:srgbClr val="000000"/>
                </a:solidFill>
                <a:latin typeface="Montserrat"/>
                <a:ea typeface="Montserrat"/>
                <a:cs typeface="Montserrat"/>
                <a:sym typeface="Montserrat"/>
              </a:rPr>
              <a:t>Favoriser un environnement psychologiquement plus sûr qui améliore les expériences sur le lieu de travail.</a:t>
            </a:r>
            <a:endParaRPr/>
          </a:p>
          <a:p>
            <a:pPr marL="0" marR="0" lvl="0" indent="0" algn="l" rtl="0">
              <a:lnSpc>
                <a:spcPct val="115000"/>
              </a:lnSpc>
              <a:spcBef>
                <a:spcPts val="0"/>
              </a:spcBef>
              <a:spcAft>
                <a:spcPts val="0"/>
              </a:spcAft>
              <a:buNone/>
            </a:pPr>
            <a:endParaRPr sz="3399" b="0" i="0" u="none" strike="noStrike" cap="none">
              <a:solidFill>
                <a:srgbClr val="000000"/>
              </a:solidFill>
              <a:latin typeface="Montserrat"/>
              <a:ea typeface="Montserrat"/>
              <a:cs typeface="Montserrat"/>
              <a:sym typeface="Montserrat"/>
            </a:endParaRPr>
          </a:p>
          <a:p>
            <a:pPr marL="734059" marR="0" lvl="1" indent="-367030" algn="l" rtl="0">
              <a:lnSpc>
                <a:spcPct val="115000"/>
              </a:lnSpc>
              <a:spcBef>
                <a:spcPts val="0"/>
              </a:spcBef>
              <a:spcAft>
                <a:spcPts val="0"/>
              </a:spcAft>
              <a:buClr>
                <a:srgbClr val="000000"/>
              </a:buClr>
              <a:buSzPts val="3399"/>
              <a:buFont typeface="Arial"/>
              <a:buChar char="•"/>
            </a:pPr>
            <a:r>
              <a:rPr lang="en-US" sz="3399" b="0" i="0" u="none" strike="noStrike" cap="none">
                <a:solidFill>
                  <a:srgbClr val="000000"/>
                </a:solidFill>
                <a:latin typeface="Montserrat"/>
                <a:ea typeface="Montserrat"/>
                <a:cs typeface="Montserrat"/>
                <a:sym typeface="Montserrat"/>
              </a:rPr>
              <a:t>Créer des espaces courageux qui cultivent un sentiment d'appartenance plus profond pour chacun. </a:t>
            </a:r>
            <a:endParaRPr/>
          </a:p>
          <a:p>
            <a:pPr marL="0" marR="0" lvl="0" indent="0" algn="l" rtl="0">
              <a:lnSpc>
                <a:spcPct val="115000"/>
              </a:lnSpc>
              <a:spcBef>
                <a:spcPts val="0"/>
              </a:spcBef>
              <a:spcAft>
                <a:spcPts val="0"/>
              </a:spcAft>
              <a:buNone/>
            </a:pPr>
            <a:endParaRPr sz="3399" b="0" i="0" u="none" strike="noStrike" cap="none">
              <a:solidFill>
                <a:srgbClr val="000000"/>
              </a:solidFill>
              <a:latin typeface="Montserrat"/>
              <a:ea typeface="Montserrat"/>
              <a:cs typeface="Montserrat"/>
              <a:sym typeface="Montserrat"/>
            </a:endParaRPr>
          </a:p>
          <a:p>
            <a:pPr marL="734059" marR="0" lvl="1" indent="-367030" algn="l" rtl="0">
              <a:lnSpc>
                <a:spcPct val="115000"/>
              </a:lnSpc>
              <a:spcBef>
                <a:spcPts val="0"/>
              </a:spcBef>
              <a:spcAft>
                <a:spcPts val="0"/>
              </a:spcAft>
              <a:buClr>
                <a:srgbClr val="000000"/>
              </a:buClr>
              <a:buSzPts val="3399"/>
              <a:buFont typeface="Arial"/>
              <a:buChar char="•"/>
            </a:pPr>
            <a:r>
              <a:rPr lang="en-US" sz="3399" b="0" i="0" u="none" strike="noStrike" cap="none">
                <a:solidFill>
                  <a:srgbClr val="000000"/>
                </a:solidFill>
                <a:latin typeface="Montserrat"/>
                <a:ea typeface="Montserrat"/>
                <a:cs typeface="Montserrat"/>
                <a:sym typeface="Montserrat"/>
              </a:rPr>
              <a:t>Partager les avantages d'un lieu de travail diversifié, équitable et inclusif.</a:t>
            </a:r>
            <a:endParaRPr/>
          </a:p>
          <a:p>
            <a:pPr marL="0" marR="0" lvl="0" indent="0" algn="l" rtl="0">
              <a:lnSpc>
                <a:spcPct val="115000"/>
              </a:lnSpc>
              <a:spcBef>
                <a:spcPts val="0"/>
              </a:spcBef>
              <a:spcAft>
                <a:spcPts val="0"/>
              </a:spcAft>
              <a:buNone/>
            </a:pPr>
            <a:r>
              <a:rPr lang="en-US" sz="3399" b="0" i="0" u="none" strike="noStrike" cap="none">
                <a:solidFill>
                  <a:srgbClr val="000000"/>
                </a:solidFill>
                <a:latin typeface="Montserrat"/>
                <a:ea typeface="Montserrat"/>
                <a:cs typeface="Montserrat"/>
                <a:sym typeface="Montserrat"/>
              </a:rPr>
              <a:t> </a:t>
            </a:r>
            <a:endParaRPr/>
          </a:p>
          <a:p>
            <a:pPr marL="734058" marR="0" lvl="1" indent="-367030" algn="l" rtl="0">
              <a:lnSpc>
                <a:spcPct val="115000"/>
              </a:lnSpc>
              <a:spcBef>
                <a:spcPts val="0"/>
              </a:spcBef>
              <a:spcAft>
                <a:spcPts val="0"/>
              </a:spcAft>
              <a:buClr>
                <a:srgbClr val="000000"/>
              </a:buClr>
              <a:buSzPts val="3399"/>
              <a:buFont typeface="Arial"/>
              <a:buChar char="•"/>
            </a:pPr>
            <a:r>
              <a:rPr lang="en-US" sz="3399" b="0" i="0" u="none" strike="noStrike" cap="none">
                <a:solidFill>
                  <a:srgbClr val="000000"/>
                </a:solidFill>
                <a:latin typeface="Montserrat"/>
                <a:ea typeface="Montserrat"/>
                <a:cs typeface="Montserrat"/>
                <a:sym typeface="Montserrat"/>
              </a:rPr>
              <a:t>Participer aux opportunités de mentorat et de parrainage.</a:t>
            </a:r>
            <a:endParaRPr sz="3399"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6"/>
          <p:cNvSpPr/>
          <p:nvPr/>
        </p:nvSpPr>
        <p:spPr>
          <a:xfrm rot="5400000">
            <a:off x="12729535" y="5029608"/>
            <a:ext cx="10861953" cy="802736"/>
          </a:xfrm>
          <a:custGeom>
            <a:avLst/>
            <a:gdLst/>
            <a:ahLst/>
            <a:cxnLst/>
            <a:rect l="l" t="t" r="r" b="b"/>
            <a:pathLst>
              <a:path w="10861953" h="802736" extrusionOk="0">
                <a:moveTo>
                  <a:pt x="0" y="0"/>
                </a:moveTo>
                <a:lnTo>
                  <a:pt x="10861953" y="0"/>
                </a:lnTo>
                <a:lnTo>
                  <a:pt x="10861953"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333" name="Google Shape;333;p36"/>
          <p:cNvSpPr/>
          <p:nvPr/>
        </p:nvSpPr>
        <p:spPr>
          <a:xfrm>
            <a:off x="-200025" y="-555903"/>
            <a:ext cx="8484510" cy="10842903"/>
          </a:xfrm>
          <a:custGeom>
            <a:avLst/>
            <a:gdLst/>
            <a:ahLst/>
            <a:cxnLst/>
            <a:rect l="l" t="t" r="r" b="b"/>
            <a:pathLst>
              <a:path w="8484510" h="10842903" extrusionOk="0">
                <a:moveTo>
                  <a:pt x="0" y="0"/>
                </a:moveTo>
                <a:lnTo>
                  <a:pt x="8484510" y="0"/>
                </a:lnTo>
                <a:lnTo>
                  <a:pt x="8484510" y="10842903"/>
                </a:lnTo>
                <a:lnTo>
                  <a:pt x="0" y="10842903"/>
                </a:lnTo>
                <a:lnTo>
                  <a:pt x="0" y="0"/>
                </a:lnTo>
                <a:close/>
              </a:path>
            </a:pathLst>
          </a:custGeom>
          <a:blipFill rotWithShape="1">
            <a:blip r:embed="rId4">
              <a:alphaModFix/>
            </a:blip>
            <a:stretch>
              <a:fillRect l="-6734" t="-45756" r="-24846" b="-8685"/>
            </a:stretch>
          </a:blipFill>
          <a:ln>
            <a:noFill/>
          </a:ln>
        </p:spPr>
        <p:txBody>
          <a:bodyPr/>
          <a:lstStyle/>
          <a:p>
            <a:endParaRPr lang="en-US"/>
          </a:p>
        </p:txBody>
      </p:sp>
      <p:sp>
        <p:nvSpPr>
          <p:cNvPr id="334" name="Google Shape;334;p36"/>
          <p:cNvSpPr txBox="1"/>
          <p:nvPr/>
        </p:nvSpPr>
        <p:spPr>
          <a:xfrm>
            <a:off x="8734398" y="1104900"/>
            <a:ext cx="8710420" cy="12192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Why a Circle?</a:t>
            </a:r>
            <a:endParaRPr/>
          </a:p>
        </p:txBody>
      </p:sp>
      <p:sp>
        <p:nvSpPr>
          <p:cNvPr id="335" name="Google Shape;335;p36"/>
          <p:cNvSpPr txBox="1"/>
          <p:nvPr/>
        </p:nvSpPr>
        <p:spPr>
          <a:xfrm>
            <a:off x="8484510" y="2923540"/>
            <a:ext cx="8530200" cy="6289200"/>
          </a:xfrm>
          <a:prstGeom prst="rect">
            <a:avLst/>
          </a:prstGeom>
          <a:noFill/>
          <a:ln>
            <a:noFill/>
          </a:ln>
        </p:spPr>
        <p:txBody>
          <a:bodyPr spcFirstLastPara="1" wrap="square" lIns="0" tIns="0" rIns="0" bIns="0" anchor="t" anchorCtr="0">
            <a:spAutoFit/>
          </a:bodyPr>
          <a:lstStyle/>
          <a:p>
            <a:pPr marL="777240" marR="0" lvl="1" indent="-388620" algn="l" rtl="0">
              <a:lnSpc>
                <a:spcPct val="115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Development is enriched in a like-minded community </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A safe space to share your struggles, listen, advise and celebrate one another </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We ask that you fully participate and uphold the circle ground rules and values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7"/>
          <p:cNvSpPr/>
          <p:nvPr/>
        </p:nvSpPr>
        <p:spPr>
          <a:xfrm rot="5400000">
            <a:off x="12729535" y="5029608"/>
            <a:ext cx="10861953" cy="802736"/>
          </a:xfrm>
          <a:custGeom>
            <a:avLst/>
            <a:gdLst/>
            <a:ahLst/>
            <a:cxnLst/>
            <a:rect l="l" t="t" r="r" b="b"/>
            <a:pathLst>
              <a:path w="10861953" h="802736" extrusionOk="0">
                <a:moveTo>
                  <a:pt x="0" y="0"/>
                </a:moveTo>
                <a:lnTo>
                  <a:pt x="10861953" y="0"/>
                </a:lnTo>
                <a:lnTo>
                  <a:pt x="10861953"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341" name="Google Shape;341;p37"/>
          <p:cNvSpPr/>
          <p:nvPr/>
        </p:nvSpPr>
        <p:spPr>
          <a:xfrm>
            <a:off x="-200025" y="-555903"/>
            <a:ext cx="8484510" cy="10842903"/>
          </a:xfrm>
          <a:custGeom>
            <a:avLst/>
            <a:gdLst/>
            <a:ahLst/>
            <a:cxnLst/>
            <a:rect l="l" t="t" r="r" b="b"/>
            <a:pathLst>
              <a:path w="8484510" h="10842903" extrusionOk="0">
                <a:moveTo>
                  <a:pt x="0" y="0"/>
                </a:moveTo>
                <a:lnTo>
                  <a:pt x="8484510" y="0"/>
                </a:lnTo>
                <a:lnTo>
                  <a:pt x="8484510" y="10842903"/>
                </a:lnTo>
                <a:lnTo>
                  <a:pt x="0" y="10842903"/>
                </a:lnTo>
                <a:lnTo>
                  <a:pt x="0" y="0"/>
                </a:lnTo>
                <a:close/>
              </a:path>
            </a:pathLst>
          </a:custGeom>
          <a:blipFill rotWithShape="1">
            <a:blip r:embed="rId4">
              <a:alphaModFix/>
            </a:blip>
            <a:stretch>
              <a:fillRect l="-6734" t="-45756" r="-24846" b="-8685"/>
            </a:stretch>
          </a:blipFill>
          <a:ln>
            <a:noFill/>
          </a:ln>
        </p:spPr>
        <p:txBody>
          <a:bodyPr/>
          <a:lstStyle/>
          <a:p>
            <a:endParaRPr lang="en-US"/>
          </a:p>
        </p:txBody>
      </p:sp>
      <p:sp>
        <p:nvSpPr>
          <p:cNvPr id="342" name="Google Shape;342;p37"/>
          <p:cNvSpPr txBox="1"/>
          <p:nvPr/>
        </p:nvSpPr>
        <p:spPr>
          <a:xfrm>
            <a:off x="9048723" y="536909"/>
            <a:ext cx="8710500" cy="11697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7600" b="1" i="0" u="none" strike="noStrike" cap="none">
                <a:solidFill>
                  <a:srgbClr val="000000"/>
                </a:solidFill>
                <a:latin typeface="League Spartan"/>
                <a:ea typeface="League Spartan"/>
                <a:cs typeface="League Spartan"/>
                <a:sym typeface="League Spartan"/>
              </a:rPr>
              <a:t>Pourquoi un Cercle ?</a:t>
            </a:r>
            <a:endParaRPr sz="1300"/>
          </a:p>
        </p:txBody>
      </p:sp>
      <p:sp>
        <p:nvSpPr>
          <p:cNvPr id="343" name="Google Shape;343;p37"/>
          <p:cNvSpPr txBox="1"/>
          <p:nvPr/>
        </p:nvSpPr>
        <p:spPr>
          <a:xfrm>
            <a:off x="8756673" y="2930226"/>
            <a:ext cx="8530200" cy="6636900"/>
          </a:xfrm>
          <a:prstGeom prst="rect">
            <a:avLst/>
          </a:prstGeom>
          <a:noFill/>
          <a:ln>
            <a:noFill/>
          </a:ln>
        </p:spPr>
        <p:txBody>
          <a:bodyPr spcFirstLastPara="1" wrap="square" lIns="0" tIns="0" rIns="0" bIns="0" anchor="t" anchorCtr="0">
            <a:spAutoFit/>
          </a:bodyPr>
          <a:lstStyle/>
          <a:p>
            <a:pPr marL="820414" marR="0" lvl="1" indent="-410207" algn="l" rtl="0">
              <a:lnSpc>
                <a:spcPct val="115000"/>
              </a:lnSpc>
              <a:spcBef>
                <a:spcPts val="0"/>
              </a:spcBef>
              <a:spcAft>
                <a:spcPts val="0"/>
              </a:spcAft>
              <a:buClr>
                <a:srgbClr val="000000"/>
              </a:buClr>
              <a:buSzPts val="3799"/>
              <a:buFont typeface="Arial"/>
              <a:buChar char="•"/>
            </a:pPr>
            <a:r>
              <a:rPr lang="en-US" sz="3799" b="0" i="0" u="none" strike="noStrike" cap="none">
                <a:solidFill>
                  <a:srgbClr val="000000"/>
                </a:solidFill>
                <a:latin typeface="Montserrat"/>
                <a:ea typeface="Montserrat"/>
                <a:cs typeface="Montserrat"/>
                <a:sym typeface="Montserrat"/>
              </a:rPr>
              <a:t>Une opportunité d'apprentissage entre pairs</a:t>
            </a:r>
            <a:endParaRPr/>
          </a:p>
          <a:p>
            <a:pPr marL="0" marR="0" lvl="0" indent="0" algn="l" rtl="0">
              <a:lnSpc>
                <a:spcPct val="115000"/>
              </a:lnSpc>
              <a:spcBef>
                <a:spcPts val="0"/>
              </a:spcBef>
              <a:spcAft>
                <a:spcPts val="0"/>
              </a:spcAft>
              <a:buNone/>
            </a:pPr>
            <a:endParaRPr sz="3799" b="0" i="0" u="none" strike="noStrike" cap="none">
              <a:solidFill>
                <a:srgbClr val="000000"/>
              </a:solidFill>
              <a:latin typeface="Montserrat"/>
              <a:ea typeface="Montserrat"/>
              <a:cs typeface="Montserrat"/>
              <a:sym typeface="Montserrat"/>
            </a:endParaRPr>
          </a:p>
          <a:p>
            <a:pPr marL="820414" marR="0" lvl="1" indent="-410207" algn="l" rtl="0">
              <a:lnSpc>
                <a:spcPct val="115000"/>
              </a:lnSpc>
              <a:spcBef>
                <a:spcPts val="0"/>
              </a:spcBef>
              <a:spcAft>
                <a:spcPts val="0"/>
              </a:spcAft>
              <a:buClr>
                <a:srgbClr val="000000"/>
              </a:buClr>
              <a:buSzPts val="3799"/>
              <a:buFont typeface="Arial"/>
              <a:buChar char="•"/>
            </a:pPr>
            <a:r>
              <a:rPr lang="en-US" sz="3799" b="0" i="0" u="none" strike="noStrike" cap="none">
                <a:solidFill>
                  <a:srgbClr val="000000"/>
                </a:solidFill>
                <a:latin typeface="Montserrat"/>
                <a:ea typeface="Montserrat"/>
                <a:cs typeface="Montserrat"/>
                <a:sym typeface="Montserrat"/>
              </a:rPr>
              <a:t>Fournit un environnement d'apprentissage collaboratif</a:t>
            </a:r>
            <a:endParaRPr/>
          </a:p>
          <a:p>
            <a:pPr marL="0" marR="0" lvl="0" indent="0" algn="l" rtl="0">
              <a:lnSpc>
                <a:spcPct val="115000"/>
              </a:lnSpc>
              <a:spcBef>
                <a:spcPts val="0"/>
              </a:spcBef>
              <a:spcAft>
                <a:spcPts val="0"/>
              </a:spcAft>
              <a:buNone/>
            </a:pPr>
            <a:endParaRPr sz="3799" b="0" i="0" u="none" strike="noStrike" cap="none">
              <a:solidFill>
                <a:srgbClr val="000000"/>
              </a:solidFill>
              <a:latin typeface="Montserrat"/>
              <a:ea typeface="Montserrat"/>
              <a:cs typeface="Montserrat"/>
              <a:sym typeface="Montserrat"/>
            </a:endParaRPr>
          </a:p>
          <a:p>
            <a:pPr marL="820414" marR="0" lvl="1" indent="-410207" algn="l" rtl="0">
              <a:lnSpc>
                <a:spcPct val="115000"/>
              </a:lnSpc>
              <a:spcBef>
                <a:spcPts val="0"/>
              </a:spcBef>
              <a:spcAft>
                <a:spcPts val="0"/>
              </a:spcAft>
              <a:buClr>
                <a:srgbClr val="000000"/>
              </a:buClr>
              <a:buSzPts val="3799"/>
              <a:buFont typeface="Arial"/>
              <a:buChar char="•"/>
            </a:pPr>
            <a:r>
              <a:rPr lang="en-US" sz="3799" b="0" i="0" u="none" strike="noStrike" cap="none">
                <a:solidFill>
                  <a:srgbClr val="000000"/>
                </a:solidFill>
                <a:latin typeface="Montserrat"/>
                <a:ea typeface="Montserrat"/>
                <a:cs typeface="Montserrat"/>
                <a:sym typeface="Montserrat"/>
              </a:rPr>
              <a:t>Un espace sûr pour partager vos luttes, vous écouter, vous conseiller et vous féliciter les uns les autres.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8"/>
          <p:cNvSpPr/>
          <p:nvPr/>
        </p:nvSpPr>
        <p:spPr>
          <a:xfrm rot="5400000">
            <a:off x="409440" y="4814989"/>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3">
              <a:alphaModFix/>
            </a:blip>
            <a:stretch>
              <a:fillRect l="-49" r="-32"/>
            </a:stretch>
          </a:blipFill>
          <a:ln>
            <a:noFill/>
          </a:ln>
        </p:spPr>
        <p:txBody>
          <a:bodyPr/>
          <a:lstStyle/>
          <a:p>
            <a:endParaRPr lang="en-US"/>
          </a:p>
        </p:txBody>
      </p:sp>
      <p:sp>
        <p:nvSpPr>
          <p:cNvPr id="353" name="Google Shape;353;p38"/>
          <p:cNvSpPr/>
          <p:nvPr/>
        </p:nvSpPr>
        <p:spPr>
          <a:xfrm rot="5400000">
            <a:off x="6298601" y="4814989"/>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3">
              <a:alphaModFix/>
            </a:blip>
            <a:stretch>
              <a:fillRect l="-49" r="-32"/>
            </a:stretch>
          </a:blipFill>
          <a:ln>
            <a:noFill/>
          </a:ln>
        </p:spPr>
        <p:txBody>
          <a:bodyPr/>
          <a:lstStyle/>
          <a:p>
            <a:endParaRPr lang="en-US"/>
          </a:p>
        </p:txBody>
      </p:sp>
      <p:sp>
        <p:nvSpPr>
          <p:cNvPr id="354" name="Google Shape;354;p38"/>
          <p:cNvSpPr/>
          <p:nvPr/>
        </p:nvSpPr>
        <p:spPr>
          <a:xfrm rot="5400000">
            <a:off x="12187762" y="4814989"/>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3">
              <a:alphaModFix/>
            </a:blip>
            <a:stretch>
              <a:fillRect l="-49" r="-32"/>
            </a:stretch>
          </a:blipFill>
          <a:ln>
            <a:noFill/>
          </a:ln>
        </p:spPr>
        <p:txBody>
          <a:bodyPr/>
          <a:lstStyle/>
          <a:p>
            <a:endParaRPr lang="en-US"/>
          </a:p>
        </p:txBody>
      </p:sp>
      <p:sp>
        <p:nvSpPr>
          <p:cNvPr id="355" name="Google Shape;355;p38"/>
          <p:cNvSpPr/>
          <p:nvPr/>
        </p:nvSpPr>
        <p:spPr>
          <a:xfrm>
            <a:off x="-316726" y="-3818810"/>
            <a:ext cx="20653271" cy="8229600"/>
          </a:xfrm>
          <a:custGeom>
            <a:avLst/>
            <a:gdLst/>
            <a:ahLst/>
            <a:cxnLst/>
            <a:rect l="l" t="t" r="r" b="b"/>
            <a:pathLst>
              <a:path w="20653271" h="8229600" extrusionOk="0">
                <a:moveTo>
                  <a:pt x="0" y="0"/>
                </a:moveTo>
                <a:lnTo>
                  <a:pt x="20653271" y="0"/>
                </a:lnTo>
                <a:lnTo>
                  <a:pt x="20653271" y="8229600"/>
                </a:lnTo>
                <a:lnTo>
                  <a:pt x="0" y="8229600"/>
                </a:lnTo>
                <a:lnTo>
                  <a:pt x="0" y="0"/>
                </a:lnTo>
                <a:close/>
              </a:path>
            </a:pathLst>
          </a:custGeom>
          <a:blipFill rotWithShape="1">
            <a:blip r:embed="rId4">
              <a:alphaModFix/>
            </a:blip>
            <a:stretch>
              <a:fillRect t="-6742" b="-60610"/>
            </a:stretch>
          </a:blipFill>
          <a:ln>
            <a:noFill/>
          </a:ln>
        </p:spPr>
        <p:txBody>
          <a:bodyPr/>
          <a:lstStyle/>
          <a:p>
            <a:endParaRPr lang="en-US"/>
          </a:p>
        </p:txBody>
      </p:sp>
      <p:grpSp>
        <p:nvGrpSpPr>
          <p:cNvPr id="356" name="Google Shape;356;p38"/>
          <p:cNvGrpSpPr/>
          <p:nvPr/>
        </p:nvGrpSpPr>
        <p:grpSpPr>
          <a:xfrm>
            <a:off x="1028700" y="4843734"/>
            <a:ext cx="5269725" cy="5192260"/>
            <a:chOff x="0" y="38100"/>
            <a:chExt cx="7026300" cy="6923013"/>
          </a:xfrm>
        </p:grpSpPr>
        <p:sp>
          <p:nvSpPr>
            <p:cNvPr id="357" name="Google Shape;357;p38"/>
            <p:cNvSpPr txBox="1"/>
            <p:nvPr/>
          </p:nvSpPr>
          <p:spPr>
            <a:xfrm>
              <a:off x="0" y="935613"/>
              <a:ext cx="7026300" cy="6025500"/>
            </a:xfrm>
            <a:prstGeom prst="rect">
              <a:avLst/>
            </a:prstGeom>
            <a:noFill/>
            <a:ln>
              <a:noFill/>
            </a:ln>
          </p:spPr>
          <p:txBody>
            <a:bodyPr spcFirstLastPara="1" wrap="square" lIns="0" tIns="0" rIns="0" bIns="0" anchor="t" anchorCtr="0">
              <a:spAutoFit/>
            </a:bodyPr>
            <a:lstStyle/>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Discussion Guides</a:t>
              </a:r>
              <a:endParaRPr/>
            </a:p>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Networking Best Practices</a:t>
              </a:r>
              <a:endParaRPr/>
            </a:p>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Weekly Lounges</a:t>
              </a:r>
              <a:endParaRPr/>
            </a:p>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Written Components</a:t>
              </a:r>
              <a:endParaRPr/>
            </a:p>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Emails</a:t>
              </a:r>
              <a:endParaRPr/>
            </a:p>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LinkedIn</a:t>
              </a:r>
              <a:endParaRPr/>
            </a:p>
            <a:p>
              <a:pPr marL="0" marR="0" lvl="0" indent="0" algn="l" rtl="0">
                <a:lnSpc>
                  <a:spcPct val="115000"/>
                </a:lnSpc>
                <a:spcBef>
                  <a:spcPts val="0"/>
                </a:spcBef>
                <a:spcAft>
                  <a:spcPts val="0"/>
                </a:spcAft>
                <a:buNone/>
              </a:pPr>
              <a:r>
                <a:rPr lang="en-US" sz="3599" b="0" i="0" u="none" strike="noStrike" cap="none">
                  <a:solidFill>
                    <a:srgbClr val="000000"/>
                  </a:solidFill>
                  <a:latin typeface="Montserrat"/>
                  <a:ea typeface="Montserrat"/>
                  <a:cs typeface="Montserrat"/>
                  <a:sym typeface="Montserrat"/>
                </a:rPr>
                <a:t> </a:t>
              </a:r>
              <a:endParaRPr/>
            </a:p>
          </p:txBody>
        </p:sp>
        <p:sp>
          <p:nvSpPr>
            <p:cNvPr id="358" name="Google Shape;358;p38"/>
            <p:cNvSpPr txBox="1"/>
            <p:nvPr/>
          </p:nvSpPr>
          <p:spPr>
            <a:xfrm>
              <a:off x="0" y="38100"/>
              <a:ext cx="7026300" cy="7386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3599" b="1" i="0" u="none" strike="noStrike" cap="none">
                  <a:solidFill>
                    <a:srgbClr val="000000"/>
                  </a:solidFill>
                  <a:latin typeface="League Spartan"/>
                  <a:ea typeface="League Spartan"/>
                  <a:cs typeface="League Spartan"/>
                  <a:sym typeface="League Spartan"/>
                </a:rPr>
                <a:t>CIRCLE TOOLBOX</a:t>
              </a:r>
              <a:endParaRPr/>
            </a:p>
          </p:txBody>
        </p:sp>
      </p:grpSp>
      <p:sp>
        <p:nvSpPr>
          <p:cNvPr id="359" name="Google Shape;359;p38"/>
          <p:cNvSpPr txBox="1"/>
          <p:nvPr/>
        </p:nvSpPr>
        <p:spPr>
          <a:xfrm>
            <a:off x="12916970" y="4824684"/>
            <a:ext cx="4708823" cy="509270"/>
          </a:xfrm>
          <a:prstGeom prst="rect">
            <a:avLst/>
          </a:prstGeom>
          <a:noFill/>
          <a:ln>
            <a:noFill/>
          </a:ln>
        </p:spPr>
        <p:txBody>
          <a:bodyPr spcFirstLastPara="1" wrap="square" lIns="0" tIns="0" rIns="0" bIns="0" anchor="t" anchorCtr="0">
            <a:spAutoFit/>
          </a:bodyPr>
          <a:lstStyle/>
          <a:p>
            <a:pPr marL="0" marR="0" lvl="0" indent="0" algn="l" rtl="0">
              <a:lnSpc>
                <a:spcPct val="110002"/>
              </a:lnSpc>
              <a:spcBef>
                <a:spcPts val="0"/>
              </a:spcBef>
              <a:spcAft>
                <a:spcPts val="0"/>
              </a:spcAft>
              <a:buNone/>
            </a:pPr>
            <a:r>
              <a:rPr lang="en-US" sz="3599" b="1" i="0" u="none" strike="noStrike" cap="none">
                <a:solidFill>
                  <a:srgbClr val="000000"/>
                </a:solidFill>
                <a:latin typeface="League Spartan"/>
                <a:ea typeface="League Spartan"/>
                <a:cs typeface="League Spartan"/>
                <a:sym typeface="League Spartan"/>
              </a:rPr>
              <a:t>CIRCLE SIZE</a:t>
            </a:r>
            <a:endParaRPr/>
          </a:p>
        </p:txBody>
      </p:sp>
      <p:grpSp>
        <p:nvGrpSpPr>
          <p:cNvPr id="360" name="Google Shape;360;p38"/>
          <p:cNvGrpSpPr/>
          <p:nvPr/>
        </p:nvGrpSpPr>
        <p:grpSpPr>
          <a:xfrm>
            <a:off x="6976407" y="4843734"/>
            <a:ext cx="4932675" cy="3499186"/>
            <a:chOff x="0" y="38100"/>
            <a:chExt cx="6576900" cy="4665580"/>
          </a:xfrm>
        </p:grpSpPr>
        <p:sp>
          <p:nvSpPr>
            <p:cNvPr id="361" name="Google Shape;361;p38"/>
            <p:cNvSpPr txBox="1"/>
            <p:nvPr/>
          </p:nvSpPr>
          <p:spPr>
            <a:xfrm>
              <a:off x="0" y="944080"/>
              <a:ext cx="6576900" cy="3759600"/>
            </a:xfrm>
            <a:prstGeom prst="rect">
              <a:avLst/>
            </a:prstGeom>
            <a:noFill/>
            <a:ln>
              <a:noFill/>
            </a:ln>
          </p:spPr>
          <p:txBody>
            <a:bodyPr spcFirstLastPara="1" wrap="square" lIns="0" tIns="0" rIns="0" bIns="0" anchor="t" anchorCtr="0">
              <a:spAutoFit/>
            </a:bodyPr>
            <a:lstStyle/>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90 minutes </a:t>
              </a:r>
              <a:endParaRPr/>
            </a:p>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For maximum collaboration and clear expectations</a:t>
              </a:r>
              <a:endParaRPr/>
            </a:p>
            <a:p>
              <a:pPr marL="0" marR="0" lvl="0" indent="0" algn="l" rtl="0">
                <a:lnSpc>
                  <a:spcPct val="115000"/>
                </a:lnSpc>
                <a:spcBef>
                  <a:spcPts val="0"/>
                </a:spcBef>
                <a:spcAft>
                  <a:spcPts val="0"/>
                </a:spcAft>
                <a:buNone/>
              </a:pPr>
              <a:r>
                <a:rPr lang="en-US" sz="3599" b="0" i="0" u="none" strike="noStrike" cap="none">
                  <a:solidFill>
                    <a:srgbClr val="000000"/>
                  </a:solidFill>
                  <a:latin typeface="Montserrat"/>
                  <a:ea typeface="Montserrat"/>
                  <a:cs typeface="Montserrat"/>
                  <a:sym typeface="Montserrat"/>
                </a:rPr>
                <a:t> </a:t>
              </a:r>
              <a:endParaRPr/>
            </a:p>
          </p:txBody>
        </p:sp>
        <p:sp>
          <p:nvSpPr>
            <p:cNvPr id="362" name="Google Shape;362;p38"/>
            <p:cNvSpPr txBox="1"/>
            <p:nvPr/>
          </p:nvSpPr>
          <p:spPr>
            <a:xfrm>
              <a:off x="0" y="38100"/>
              <a:ext cx="6576900" cy="7386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3599" b="1" i="0" u="none" strike="noStrike" cap="none">
                  <a:solidFill>
                    <a:srgbClr val="000000"/>
                  </a:solidFill>
                  <a:latin typeface="League Spartan"/>
                  <a:ea typeface="League Spartan"/>
                  <a:cs typeface="League Spartan"/>
                  <a:sym typeface="League Spartan"/>
                </a:rPr>
                <a:t>CIRCLE TIMEFRAME</a:t>
              </a:r>
              <a:endParaRPr/>
            </a:p>
          </p:txBody>
        </p:sp>
      </p:grpSp>
      <p:sp>
        <p:nvSpPr>
          <p:cNvPr id="363" name="Google Shape;363;p38"/>
          <p:cNvSpPr txBox="1"/>
          <p:nvPr/>
        </p:nvSpPr>
        <p:spPr>
          <a:xfrm>
            <a:off x="12805010" y="5581604"/>
            <a:ext cx="4932600" cy="2253300"/>
          </a:xfrm>
          <a:prstGeom prst="rect">
            <a:avLst/>
          </a:prstGeom>
          <a:noFill/>
          <a:ln>
            <a:noFill/>
          </a:ln>
        </p:spPr>
        <p:txBody>
          <a:bodyPr spcFirstLastPara="1" wrap="square" lIns="0" tIns="0" rIns="0" bIns="0" anchor="t" anchorCtr="0">
            <a:spAutoFit/>
          </a:bodyPr>
          <a:lstStyle/>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Optimal Circle number is 6-8 members</a:t>
            </a:r>
            <a:endParaRPr/>
          </a:p>
          <a:p>
            <a:pPr marL="0" marR="0" lvl="0" indent="0" algn="l" rtl="0">
              <a:lnSpc>
                <a:spcPct val="115000"/>
              </a:lnSpc>
              <a:spcBef>
                <a:spcPts val="0"/>
              </a:spcBef>
              <a:spcAft>
                <a:spcPts val="0"/>
              </a:spcAft>
              <a:buNone/>
            </a:pPr>
            <a:r>
              <a:rPr lang="en-US" sz="3599" b="0" i="0" u="none" strike="noStrike" cap="none">
                <a:solidFill>
                  <a:srgbClr val="000000"/>
                </a:solidFill>
                <a:latin typeface="Montserrat"/>
                <a:ea typeface="Montserrat"/>
                <a:cs typeface="Montserrat"/>
                <a:sym typeface="Montserrat"/>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9"/>
          <p:cNvSpPr/>
          <p:nvPr/>
        </p:nvSpPr>
        <p:spPr>
          <a:xfrm>
            <a:off x="-316726" y="-3818810"/>
            <a:ext cx="20653271" cy="8229600"/>
          </a:xfrm>
          <a:custGeom>
            <a:avLst/>
            <a:gdLst/>
            <a:ahLst/>
            <a:cxnLst/>
            <a:rect l="l" t="t" r="r" b="b"/>
            <a:pathLst>
              <a:path w="20653271" h="8229600" extrusionOk="0">
                <a:moveTo>
                  <a:pt x="0" y="0"/>
                </a:moveTo>
                <a:lnTo>
                  <a:pt x="20653271" y="0"/>
                </a:lnTo>
                <a:lnTo>
                  <a:pt x="20653271" y="8229600"/>
                </a:lnTo>
                <a:lnTo>
                  <a:pt x="0" y="8229600"/>
                </a:lnTo>
                <a:lnTo>
                  <a:pt x="0" y="0"/>
                </a:lnTo>
                <a:close/>
              </a:path>
            </a:pathLst>
          </a:custGeom>
          <a:blipFill rotWithShape="1">
            <a:blip r:embed="rId3">
              <a:alphaModFix/>
            </a:blip>
            <a:stretch>
              <a:fillRect t="-6742" b="-60610"/>
            </a:stretch>
          </a:blipFill>
          <a:ln>
            <a:noFill/>
          </a:ln>
        </p:spPr>
        <p:txBody>
          <a:bodyPr/>
          <a:lstStyle/>
          <a:p>
            <a:endParaRPr lang="en-US"/>
          </a:p>
        </p:txBody>
      </p:sp>
      <p:sp>
        <p:nvSpPr>
          <p:cNvPr id="369" name="Google Shape;369;p39"/>
          <p:cNvSpPr/>
          <p:nvPr/>
        </p:nvSpPr>
        <p:spPr>
          <a:xfrm rot="5400000">
            <a:off x="409440" y="4814989"/>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370" name="Google Shape;370;p39"/>
          <p:cNvSpPr/>
          <p:nvPr/>
        </p:nvSpPr>
        <p:spPr>
          <a:xfrm rot="5400000">
            <a:off x="6298601" y="4814989"/>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371" name="Google Shape;371;p39"/>
          <p:cNvSpPr/>
          <p:nvPr/>
        </p:nvSpPr>
        <p:spPr>
          <a:xfrm rot="5400000">
            <a:off x="12187762" y="4814989"/>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grpSp>
        <p:nvGrpSpPr>
          <p:cNvPr id="372" name="Google Shape;372;p39"/>
          <p:cNvGrpSpPr/>
          <p:nvPr/>
        </p:nvGrpSpPr>
        <p:grpSpPr>
          <a:xfrm>
            <a:off x="1028700" y="4843734"/>
            <a:ext cx="5269725" cy="3997960"/>
            <a:chOff x="0" y="38100"/>
            <a:chExt cx="7026300" cy="5330613"/>
          </a:xfrm>
        </p:grpSpPr>
        <p:sp>
          <p:nvSpPr>
            <p:cNvPr id="373" name="Google Shape;373;p39"/>
            <p:cNvSpPr txBox="1"/>
            <p:nvPr/>
          </p:nvSpPr>
          <p:spPr>
            <a:xfrm>
              <a:off x="0" y="935613"/>
              <a:ext cx="7026300" cy="4433100"/>
            </a:xfrm>
            <a:prstGeom prst="rect">
              <a:avLst/>
            </a:prstGeom>
            <a:noFill/>
            <a:ln>
              <a:noFill/>
            </a:ln>
          </p:spPr>
          <p:txBody>
            <a:bodyPr spcFirstLastPara="1" wrap="square" lIns="0" tIns="0" rIns="0" bIns="0" anchor="t" anchorCtr="0">
              <a:spAutoFit/>
            </a:bodyPr>
            <a:lstStyle/>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Guide du programme</a:t>
              </a:r>
              <a:endParaRPr/>
            </a:p>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Guides de discussion</a:t>
              </a:r>
              <a:endParaRPr/>
            </a:p>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Formulaires écrits</a:t>
              </a:r>
              <a:endParaRPr/>
            </a:p>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Salons hebdomadaire</a:t>
              </a:r>
              <a:endParaRPr/>
            </a:p>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Courriels</a:t>
              </a:r>
              <a:endParaRPr/>
            </a:p>
            <a:p>
              <a:pPr marL="690882" marR="0" lvl="1" indent="-34544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LinkedIn</a:t>
              </a:r>
              <a:endParaRPr/>
            </a:p>
          </p:txBody>
        </p:sp>
        <p:sp>
          <p:nvSpPr>
            <p:cNvPr id="374" name="Google Shape;374;p39"/>
            <p:cNvSpPr txBox="1"/>
            <p:nvPr/>
          </p:nvSpPr>
          <p:spPr>
            <a:xfrm>
              <a:off x="0" y="38100"/>
              <a:ext cx="7026300" cy="7386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3599" b="1" i="0" u="none" strike="noStrike" cap="none">
                  <a:solidFill>
                    <a:srgbClr val="000000"/>
                  </a:solidFill>
                  <a:latin typeface="League Spartan"/>
                  <a:ea typeface="League Spartan"/>
                  <a:cs typeface="League Spartan"/>
                  <a:sym typeface="League Spartan"/>
                </a:rPr>
                <a:t>TROUSSE À OUTILS</a:t>
              </a:r>
              <a:endParaRPr/>
            </a:p>
          </p:txBody>
        </p:sp>
      </p:grpSp>
      <p:sp>
        <p:nvSpPr>
          <p:cNvPr id="375" name="Google Shape;375;p39"/>
          <p:cNvSpPr txBox="1"/>
          <p:nvPr/>
        </p:nvSpPr>
        <p:spPr>
          <a:xfrm>
            <a:off x="12916970" y="4824684"/>
            <a:ext cx="5002738" cy="502920"/>
          </a:xfrm>
          <a:prstGeom prst="rect">
            <a:avLst/>
          </a:prstGeom>
          <a:noFill/>
          <a:ln>
            <a:noFill/>
          </a:ln>
        </p:spPr>
        <p:txBody>
          <a:bodyPr spcFirstLastPara="1" wrap="square" lIns="0" tIns="0" rIns="0" bIns="0" anchor="t" anchorCtr="0">
            <a:spAutoFit/>
          </a:bodyPr>
          <a:lstStyle/>
          <a:p>
            <a:pPr marL="0" marR="0" lvl="0" indent="0" algn="l" rtl="0">
              <a:lnSpc>
                <a:spcPct val="110002"/>
              </a:lnSpc>
              <a:spcBef>
                <a:spcPts val="0"/>
              </a:spcBef>
              <a:spcAft>
                <a:spcPts val="0"/>
              </a:spcAft>
              <a:buNone/>
            </a:pPr>
            <a:r>
              <a:rPr lang="en-US" sz="3599" b="1" i="0" u="none" strike="noStrike" cap="none">
                <a:solidFill>
                  <a:srgbClr val="000000"/>
                </a:solidFill>
                <a:latin typeface="League Spartan"/>
                <a:ea typeface="League Spartan"/>
                <a:cs typeface="League Spartan"/>
                <a:sym typeface="League Spartan"/>
              </a:rPr>
              <a:t>TAILLE D'UN CERCLE</a:t>
            </a:r>
            <a:endParaRPr/>
          </a:p>
        </p:txBody>
      </p:sp>
      <p:grpSp>
        <p:nvGrpSpPr>
          <p:cNvPr id="376" name="Google Shape;376;p39"/>
          <p:cNvGrpSpPr/>
          <p:nvPr/>
        </p:nvGrpSpPr>
        <p:grpSpPr>
          <a:xfrm>
            <a:off x="7012290" y="4843734"/>
            <a:ext cx="4932675" cy="3761148"/>
            <a:chOff x="0" y="38100"/>
            <a:chExt cx="6576900" cy="5014863"/>
          </a:xfrm>
        </p:grpSpPr>
        <p:sp>
          <p:nvSpPr>
            <p:cNvPr id="377" name="Google Shape;377;p39"/>
            <p:cNvSpPr txBox="1"/>
            <p:nvPr/>
          </p:nvSpPr>
          <p:spPr>
            <a:xfrm>
              <a:off x="0" y="916563"/>
              <a:ext cx="6576900" cy="4136400"/>
            </a:xfrm>
            <a:prstGeom prst="rect">
              <a:avLst/>
            </a:prstGeom>
            <a:noFill/>
            <a:ln>
              <a:noFill/>
            </a:ln>
          </p:spPr>
          <p:txBody>
            <a:bodyPr spcFirstLastPara="1" wrap="square" lIns="0" tIns="0" rIns="0" bIns="0" anchor="t" anchorCtr="0">
              <a:spAutoFit/>
            </a:bodyPr>
            <a:lstStyle/>
            <a:p>
              <a:pPr marL="777240" marR="0" lvl="1" indent="-388620" algn="l" rtl="0">
                <a:lnSpc>
                  <a:spcPct val="115000"/>
                </a:lnSpc>
                <a:spcBef>
                  <a:spcPts val="0"/>
                </a:spcBef>
                <a:spcAft>
                  <a:spcPts val="0"/>
                </a:spcAft>
                <a:buClr>
                  <a:srgbClr val="000000"/>
                </a:buClr>
                <a:buSzPts val="3599"/>
                <a:buFont typeface="Arial"/>
                <a:buChar char="•"/>
              </a:pPr>
              <a:r>
                <a:rPr lang="en-US" sz="3599" b="0" i="0" u="none" strike="noStrike" cap="none">
                  <a:solidFill>
                    <a:srgbClr val="000000"/>
                  </a:solidFill>
                  <a:latin typeface="Montserrat"/>
                  <a:ea typeface="Montserrat"/>
                  <a:cs typeface="Montserrat"/>
                  <a:sym typeface="Montserrat"/>
                </a:rPr>
                <a:t>90 minutes </a:t>
              </a:r>
              <a:endParaRPr/>
            </a:p>
            <a:p>
              <a:pPr marL="777240" marR="0" lvl="1" indent="-388620" algn="l" rtl="0">
                <a:lnSpc>
                  <a:spcPct val="115000"/>
                </a:lnSpc>
                <a:spcBef>
                  <a:spcPts val="0"/>
                </a:spcBef>
                <a:spcAft>
                  <a:spcPts val="0"/>
                </a:spcAft>
                <a:buClr>
                  <a:srgbClr val="000000"/>
                </a:buClr>
                <a:buSzPts val="3599"/>
                <a:buFont typeface="Arial"/>
                <a:buChar char="•"/>
              </a:pPr>
              <a:r>
                <a:rPr lang="en-US" sz="3599" b="0" i="0" u="none" strike="noStrike" cap="none">
                  <a:solidFill>
                    <a:srgbClr val="000000"/>
                  </a:solidFill>
                  <a:latin typeface="Montserrat"/>
                  <a:ea typeface="Montserrat"/>
                  <a:cs typeface="Montserrat"/>
                  <a:sym typeface="Montserrat"/>
                </a:rPr>
                <a:t>Pour une collaboration maximale et des attentes claires </a:t>
              </a:r>
              <a:endParaRPr/>
            </a:p>
          </p:txBody>
        </p:sp>
        <p:sp>
          <p:nvSpPr>
            <p:cNvPr id="378" name="Google Shape;378;p39"/>
            <p:cNvSpPr txBox="1"/>
            <p:nvPr/>
          </p:nvSpPr>
          <p:spPr>
            <a:xfrm>
              <a:off x="0" y="38100"/>
              <a:ext cx="6576900" cy="7386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3599" b="1" i="0" u="none" strike="noStrike" cap="none">
                  <a:solidFill>
                    <a:srgbClr val="000000"/>
                  </a:solidFill>
                  <a:latin typeface="League Spartan"/>
                  <a:ea typeface="League Spartan"/>
                  <a:cs typeface="League Spartan"/>
                  <a:sym typeface="League Spartan"/>
                </a:rPr>
                <a:t>DURÉE D'UN CERCLE</a:t>
              </a:r>
              <a:endParaRPr/>
            </a:p>
          </p:txBody>
        </p:sp>
      </p:grpSp>
      <p:sp>
        <p:nvSpPr>
          <p:cNvPr id="379" name="Google Shape;379;p39"/>
          <p:cNvSpPr txBox="1"/>
          <p:nvPr/>
        </p:nvSpPr>
        <p:spPr>
          <a:xfrm>
            <a:off x="12778774" y="5534541"/>
            <a:ext cx="4932600" cy="3102300"/>
          </a:xfrm>
          <a:prstGeom prst="rect">
            <a:avLst/>
          </a:prstGeom>
          <a:noFill/>
          <a:ln>
            <a:noFill/>
          </a:ln>
        </p:spPr>
        <p:txBody>
          <a:bodyPr spcFirstLastPara="1" wrap="square" lIns="0" tIns="0" rIns="0" bIns="0" anchor="t" anchorCtr="0">
            <a:spAutoFit/>
          </a:bodyPr>
          <a:lstStyle/>
          <a:p>
            <a:pPr marL="777240" marR="0" lvl="1" indent="-388620" algn="l" rtl="0">
              <a:lnSpc>
                <a:spcPct val="115000"/>
              </a:lnSpc>
              <a:spcBef>
                <a:spcPts val="0"/>
              </a:spcBef>
              <a:spcAft>
                <a:spcPts val="0"/>
              </a:spcAft>
              <a:buClr>
                <a:srgbClr val="000000"/>
              </a:buClr>
              <a:buSzPts val="3599"/>
              <a:buFont typeface="Arial"/>
              <a:buChar char="•"/>
            </a:pPr>
            <a:r>
              <a:rPr lang="en-US" sz="3599" b="0" i="0" u="none" strike="noStrike" cap="none">
                <a:solidFill>
                  <a:srgbClr val="000000"/>
                </a:solidFill>
                <a:latin typeface="Montserrat"/>
                <a:ea typeface="Montserrat"/>
                <a:cs typeface="Montserrat"/>
                <a:sym typeface="Montserrat"/>
              </a:rPr>
              <a:t>Le nombre optimal est de 6 à 8 membres par Cercle</a:t>
            </a:r>
            <a:endParaRPr/>
          </a:p>
          <a:p>
            <a:pPr marL="0" marR="0" lvl="0" indent="0" algn="l" rtl="0">
              <a:lnSpc>
                <a:spcPct val="115000"/>
              </a:lnSpc>
              <a:spcBef>
                <a:spcPts val="0"/>
              </a:spcBef>
              <a:spcAft>
                <a:spcPts val="0"/>
              </a:spcAft>
              <a:buNone/>
            </a:pPr>
            <a:r>
              <a:rPr lang="en-US" sz="3599" b="0" i="0" u="none" strike="noStrike" cap="none">
                <a:solidFill>
                  <a:srgbClr val="000000"/>
                </a:solidFill>
                <a:latin typeface="Montserrat"/>
                <a:ea typeface="Montserrat"/>
                <a:cs typeface="Montserrat"/>
                <a:sym typeface="Montserrat"/>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0"/>
          <p:cNvSpPr/>
          <p:nvPr/>
        </p:nvSpPr>
        <p:spPr>
          <a:xfrm rot="5400000">
            <a:off x="-5335727" y="4483230"/>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385" name="Google Shape;385;p40"/>
          <p:cNvSpPr/>
          <p:nvPr/>
        </p:nvSpPr>
        <p:spPr>
          <a:xfrm>
            <a:off x="1028700" y="2441612"/>
            <a:ext cx="11034261" cy="7025351"/>
          </a:xfrm>
          <a:custGeom>
            <a:avLst/>
            <a:gdLst/>
            <a:ahLst/>
            <a:cxnLst/>
            <a:rect l="l" t="t" r="r" b="b"/>
            <a:pathLst>
              <a:path w="11034261" h="7025351" extrusionOk="0">
                <a:moveTo>
                  <a:pt x="0" y="0"/>
                </a:moveTo>
                <a:lnTo>
                  <a:pt x="11034261" y="0"/>
                </a:lnTo>
                <a:lnTo>
                  <a:pt x="11034261" y="7025351"/>
                </a:lnTo>
                <a:lnTo>
                  <a:pt x="0" y="7025351"/>
                </a:lnTo>
                <a:lnTo>
                  <a:pt x="0" y="0"/>
                </a:lnTo>
                <a:close/>
              </a:path>
            </a:pathLst>
          </a:custGeom>
          <a:blipFill rotWithShape="1">
            <a:blip r:embed="rId4">
              <a:alphaModFix/>
            </a:blip>
            <a:stretch>
              <a:fillRect/>
            </a:stretch>
          </a:blipFill>
          <a:ln>
            <a:noFill/>
          </a:ln>
        </p:spPr>
        <p:txBody>
          <a:bodyPr/>
          <a:lstStyle/>
          <a:p>
            <a:endParaRPr lang="en-US"/>
          </a:p>
        </p:txBody>
      </p:sp>
      <p:sp>
        <p:nvSpPr>
          <p:cNvPr id="386" name="Google Shape;386;p40"/>
          <p:cNvSpPr txBox="1"/>
          <p:nvPr/>
        </p:nvSpPr>
        <p:spPr>
          <a:xfrm>
            <a:off x="1028700" y="1114425"/>
            <a:ext cx="16973471" cy="1099187"/>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7800" b="1" i="0" u="none" strike="noStrike" cap="none">
                <a:solidFill>
                  <a:srgbClr val="000000"/>
                </a:solidFill>
                <a:latin typeface="League Spartan"/>
                <a:ea typeface="League Spartan"/>
                <a:cs typeface="League Spartan"/>
                <a:sym typeface="League Spartan"/>
              </a:rPr>
              <a:t>Program Overview and GCWiki </a:t>
            </a:r>
            <a:endParaRPr/>
          </a:p>
        </p:txBody>
      </p:sp>
      <p:sp>
        <p:nvSpPr>
          <p:cNvPr id="387" name="Google Shape;387;p40"/>
          <p:cNvSpPr/>
          <p:nvPr/>
        </p:nvSpPr>
        <p:spPr>
          <a:xfrm>
            <a:off x="13144500" y="2441612"/>
            <a:ext cx="4114800" cy="4114800"/>
          </a:xfrm>
          <a:custGeom>
            <a:avLst/>
            <a:gdLst/>
            <a:ahLst/>
            <a:cxnLst/>
            <a:rect l="l" t="t" r="r" b="b"/>
            <a:pathLst>
              <a:path w="5486400" h="5486400" extrusionOk="0">
                <a:moveTo>
                  <a:pt x="0" y="0"/>
                </a:moveTo>
                <a:lnTo>
                  <a:pt x="5486400" y="0"/>
                </a:lnTo>
                <a:lnTo>
                  <a:pt x="5486400" y="5486400"/>
                </a:lnTo>
                <a:lnTo>
                  <a:pt x="0" y="5486400"/>
                </a:lnTo>
                <a:lnTo>
                  <a:pt x="0" y="0"/>
                </a:lnTo>
                <a:close/>
              </a:path>
            </a:pathLst>
          </a:custGeom>
          <a:blipFill rotWithShape="1">
            <a:blip r:embed="rId5">
              <a:alphaModFix/>
            </a:blip>
            <a:stretch>
              <a:fillRect/>
            </a:stretch>
          </a:blipFill>
          <a:ln>
            <a:noFill/>
          </a:ln>
        </p:spPr>
        <p:txBody>
          <a:bodyPr/>
          <a:lstStyle/>
          <a:p>
            <a:endParaRPr lang="en-US"/>
          </a:p>
        </p:txBody>
      </p:sp>
      <p:sp>
        <p:nvSpPr>
          <p:cNvPr id="388" name="Google Shape;388;p40"/>
          <p:cNvSpPr txBox="1"/>
          <p:nvPr/>
        </p:nvSpPr>
        <p:spPr>
          <a:xfrm>
            <a:off x="1028700" y="9486013"/>
            <a:ext cx="16973471" cy="56388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300" b="0" i="0" u="sng" strike="noStrike" cap="none">
                <a:solidFill>
                  <a:srgbClr val="000000"/>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https://wiki.gccollab.ca/Lifting_as_you_Lead_Mentoring_Circles_Program_2024</a:t>
            </a:r>
            <a:endParaRPr/>
          </a:p>
        </p:txBody>
      </p:sp>
      <p:sp>
        <p:nvSpPr>
          <p:cNvPr id="389" name="Google Shape;389;p40"/>
          <p:cNvSpPr txBox="1"/>
          <p:nvPr/>
        </p:nvSpPr>
        <p:spPr>
          <a:xfrm>
            <a:off x="13204581" y="6575462"/>
            <a:ext cx="3994638" cy="763270"/>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None/>
            </a:pPr>
            <a:r>
              <a:rPr lang="en-US" sz="2199" b="0" i="0" u="none" strike="noStrike" cap="none">
                <a:solidFill>
                  <a:srgbClr val="000000"/>
                </a:solidFill>
                <a:latin typeface="Montserrat"/>
                <a:ea typeface="Montserrat"/>
                <a:cs typeface="Montserrat"/>
                <a:sym typeface="Montserrat"/>
              </a:rPr>
              <a:t>Visit the LLMC 2024 Program Overview page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1"/>
          <p:cNvSpPr/>
          <p:nvPr/>
        </p:nvSpPr>
        <p:spPr>
          <a:xfrm rot="5400000">
            <a:off x="-5335727" y="4483230"/>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395" name="Google Shape;395;p41"/>
          <p:cNvSpPr/>
          <p:nvPr/>
        </p:nvSpPr>
        <p:spPr>
          <a:xfrm>
            <a:off x="12475347" y="2441612"/>
            <a:ext cx="4783953" cy="4783953"/>
          </a:xfrm>
          <a:custGeom>
            <a:avLst/>
            <a:gdLst/>
            <a:ahLst/>
            <a:cxnLst/>
            <a:rect l="l" t="t" r="r" b="b"/>
            <a:pathLst>
              <a:path w="6378604" h="6378604" extrusionOk="0">
                <a:moveTo>
                  <a:pt x="0" y="0"/>
                </a:moveTo>
                <a:lnTo>
                  <a:pt x="6378604" y="0"/>
                </a:lnTo>
                <a:lnTo>
                  <a:pt x="6378604" y="6378604"/>
                </a:lnTo>
                <a:lnTo>
                  <a:pt x="0" y="6378604"/>
                </a:lnTo>
                <a:lnTo>
                  <a:pt x="0" y="0"/>
                </a:lnTo>
                <a:close/>
              </a:path>
            </a:pathLst>
          </a:custGeom>
          <a:blipFill rotWithShape="1">
            <a:blip r:embed="rId4">
              <a:alphaModFix/>
            </a:blip>
            <a:stretch>
              <a:fillRect/>
            </a:stretch>
          </a:blipFill>
          <a:ln>
            <a:noFill/>
          </a:ln>
        </p:spPr>
        <p:txBody>
          <a:bodyPr/>
          <a:lstStyle/>
          <a:p>
            <a:endParaRPr lang="en-US"/>
          </a:p>
        </p:txBody>
      </p:sp>
      <p:sp>
        <p:nvSpPr>
          <p:cNvPr id="396" name="Google Shape;396;p41"/>
          <p:cNvSpPr/>
          <p:nvPr/>
        </p:nvSpPr>
        <p:spPr>
          <a:xfrm>
            <a:off x="1028700" y="2361695"/>
            <a:ext cx="9621487" cy="7001001"/>
          </a:xfrm>
          <a:custGeom>
            <a:avLst/>
            <a:gdLst/>
            <a:ahLst/>
            <a:cxnLst/>
            <a:rect l="l" t="t" r="r" b="b"/>
            <a:pathLst>
              <a:path w="9621487" h="7001001" extrusionOk="0">
                <a:moveTo>
                  <a:pt x="0" y="0"/>
                </a:moveTo>
                <a:lnTo>
                  <a:pt x="9621487" y="0"/>
                </a:lnTo>
                <a:lnTo>
                  <a:pt x="9621487" y="7001001"/>
                </a:lnTo>
                <a:lnTo>
                  <a:pt x="0" y="7001001"/>
                </a:lnTo>
                <a:lnTo>
                  <a:pt x="0" y="0"/>
                </a:lnTo>
                <a:close/>
              </a:path>
            </a:pathLst>
          </a:custGeom>
          <a:blipFill rotWithShape="1">
            <a:blip r:embed="rId5">
              <a:alphaModFix/>
            </a:blip>
            <a:stretch>
              <a:fillRect/>
            </a:stretch>
          </a:blipFill>
          <a:ln>
            <a:noFill/>
          </a:ln>
        </p:spPr>
        <p:txBody>
          <a:bodyPr/>
          <a:lstStyle/>
          <a:p>
            <a:endParaRPr lang="en-US"/>
          </a:p>
        </p:txBody>
      </p:sp>
      <p:sp>
        <p:nvSpPr>
          <p:cNvPr id="397" name="Google Shape;397;p41"/>
          <p:cNvSpPr txBox="1"/>
          <p:nvPr/>
        </p:nvSpPr>
        <p:spPr>
          <a:xfrm>
            <a:off x="1028700" y="1104900"/>
            <a:ext cx="16973471" cy="1066803"/>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7500" b="1" i="0" u="none" strike="noStrike" cap="none">
                <a:solidFill>
                  <a:srgbClr val="000000"/>
                </a:solidFill>
                <a:latin typeface="League Spartan"/>
                <a:ea typeface="League Spartan"/>
                <a:cs typeface="League Spartan"/>
                <a:sym typeface="League Spartan"/>
              </a:rPr>
              <a:t>Aperçu du programme et GCWiki</a:t>
            </a:r>
            <a:endParaRPr/>
          </a:p>
        </p:txBody>
      </p:sp>
      <p:sp>
        <p:nvSpPr>
          <p:cNvPr id="398" name="Google Shape;398;p41"/>
          <p:cNvSpPr txBox="1"/>
          <p:nvPr/>
        </p:nvSpPr>
        <p:spPr>
          <a:xfrm>
            <a:off x="1028700" y="9505063"/>
            <a:ext cx="16973471" cy="34924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sng" strike="noStrike" cap="none">
                <a:solidFill>
                  <a:srgbClr val="000000"/>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https://wiki.gccollab.ca/Diriger_en_%C3%A9levant_les_autres:_Programme_des_cercles_de_mentorat_2024#Classes_de_ma.C3.AEtre</a:t>
            </a:r>
            <a:endParaRPr/>
          </a:p>
        </p:txBody>
      </p:sp>
      <p:sp>
        <p:nvSpPr>
          <p:cNvPr id="399" name="Google Shape;399;p41"/>
          <p:cNvSpPr txBox="1"/>
          <p:nvPr/>
        </p:nvSpPr>
        <p:spPr>
          <a:xfrm>
            <a:off x="12545198" y="7234859"/>
            <a:ext cx="4644300" cy="94470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2557" b="0" i="0" strike="noStrike" cap="none">
                <a:solidFill>
                  <a:srgbClr val="000000"/>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Consultez la page de l'aperçu du DEAPCM 2024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2"/>
          <p:cNvSpPr/>
          <p:nvPr/>
        </p:nvSpPr>
        <p:spPr>
          <a:xfrm rot="5400000">
            <a:off x="-5335727" y="4483230"/>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405" name="Google Shape;405;p42"/>
          <p:cNvSpPr/>
          <p:nvPr/>
        </p:nvSpPr>
        <p:spPr>
          <a:xfrm>
            <a:off x="9642884" y="-277952"/>
            <a:ext cx="8654641" cy="10842903"/>
          </a:xfrm>
          <a:custGeom>
            <a:avLst/>
            <a:gdLst/>
            <a:ahLst/>
            <a:cxnLst/>
            <a:rect l="l" t="t" r="r" b="b"/>
            <a:pathLst>
              <a:path w="8654641" h="10842903" extrusionOk="0">
                <a:moveTo>
                  <a:pt x="0" y="0"/>
                </a:moveTo>
                <a:lnTo>
                  <a:pt x="8654641" y="0"/>
                </a:lnTo>
                <a:lnTo>
                  <a:pt x="8654641" y="10842904"/>
                </a:lnTo>
                <a:lnTo>
                  <a:pt x="0" y="10842904"/>
                </a:lnTo>
                <a:lnTo>
                  <a:pt x="0" y="0"/>
                </a:lnTo>
                <a:close/>
              </a:path>
            </a:pathLst>
          </a:custGeom>
          <a:blipFill rotWithShape="1">
            <a:blip r:embed="rId4">
              <a:alphaModFix/>
            </a:blip>
            <a:stretch>
              <a:fillRect l="-59570" r="-28353"/>
            </a:stretch>
          </a:blipFill>
          <a:ln>
            <a:noFill/>
          </a:ln>
        </p:spPr>
        <p:txBody>
          <a:bodyPr/>
          <a:lstStyle/>
          <a:p>
            <a:endParaRPr lang="en-US"/>
          </a:p>
        </p:txBody>
      </p:sp>
      <p:sp>
        <p:nvSpPr>
          <p:cNvPr id="406" name="Google Shape;406;p42"/>
          <p:cNvSpPr txBox="1"/>
          <p:nvPr/>
        </p:nvSpPr>
        <p:spPr>
          <a:xfrm>
            <a:off x="1049875" y="469900"/>
            <a:ext cx="8710500" cy="27471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Circle </a:t>
            </a:r>
            <a:endParaRPr/>
          </a:p>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Ground Rules</a:t>
            </a:r>
            <a:endParaRPr/>
          </a:p>
        </p:txBody>
      </p:sp>
      <p:sp>
        <p:nvSpPr>
          <p:cNvPr id="407" name="Google Shape;407;p42"/>
          <p:cNvSpPr txBox="1"/>
          <p:nvPr/>
        </p:nvSpPr>
        <p:spPr>
          <a:xfrm>
            <a:off x="775200" y="3783695"/>
            <a:ext cx="8368800" cy="5014800"/>
          </a:xfrm>
          <a:prstGeom prst="rect">
            <a:avLst/>
          </a:prstGeom>
          <a:noFill/>
          <a:ln>
            <a:noFill/>
          </a:ln>
        </p:spPr>
        <p:txBody>
          <a:bodyPr spcFirstLastPara="1" wrap="square" lIns="0" tIns="0" rIns="0" bIns="0" anchor="t" anchorCtr="0">
            <a:spAutoFit/>
          </a:bodyPr>
          <a:lstStyle/>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Confidentiality: </a:t>
            </a:r>
            <a:r>
              <a:rPr lang="en-US" sz="3600" b="0" i="0" u="none" strike="noStrike" cap="none">
                <a:solidFill>
                  <a:srgbClr val="000000"/>
                </a:solidFill>
                <a:latin typeface="Montserrat"/>
                <a:ea typeface="Montserrat"/>
                <a:cs typeface="Montserrat"/>
                <a:sym typeface="Montserrat"/>
              </a:rPr>
              <a:t>Trust is critical </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Communication:</a:t>
            </a:r>
            <a:r>
              <a:rPr lang="en-US" sz="3600" b="0" i="0" u="none" strike="noStrike" cap="none">
                <a:solidFill>
                  <a:srgbClr val="000000"/>
                </a:solidFill>
                <a:latin typeface="Montserrat"/>
                <a:ea typeface="Montserrat"/>
                <a:cs typeface="Montserrat"/>
                <a:sym typeface="Montserrat"/>
              </a:rPr>
              <a:t> Be candid and honest - listen with empathy</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Commitment:</a:t>
            </a:r>
            <a:r>
              <a:rPr lang="en-US" sz="3600" b="0" i="0" u="none" strike="noStrike" cap="none">
                <a:solidFill>
                  <a:srgbClr val="000000"/>
                </a:solidFill>
                <a:latin typeface="Montserrat"/>
                <a:ea typeface="Montserrat"/>
                <a:cs typeface="Montserrat"/>
                <a:sym typeface="Montserrat"/>
              </a:rPr>
              <a:t> Be fully present and attend all five weeks - no multitasking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9049" b="-39047"/>
            </a:stretch>
          </a:blipFill>
          <a:ln>
            <a:noFill/>
          </a:ln>
        </p:spPr>
        <p:txBody>
          <a:bodyPr/>
          <a:lstStyle/>
          <a:p>
            <a:endParaRPr lang="en-US"/>
          </a:p>
        </p:txBody>
      </p:sp>
      <p:sp>
        <p:nvSpPr>
          <p:cNvPr id="121" name="Google Shape;121;p16"/>
          <p:cNvSpPr txBox="1"/>
          <p:nvPr/>
        </p:nvSpPr>
        <p:spPr>
          <a:xfrm>
            <a:off x="717797" y="651234"/>
            <a:ext cx="16381736" cy="123634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i="0" u="none" strike="noStrike" cap="none">
                <a:solidFill>
                  <a:srgbClr val="000000"/>
                </a:solidFill>
                <a:latin typeface="Montserrat"/>
                <a:ea typeface="Montserrat"/>
                <a:cs typeface="Montserrat"/>
                <a:sym typeface="Montserrat"/>
              </a:rPr>
              <a:t>Your Health Comes First</a:t>
            </a:r>
            <a:endParaRPr/>
          </a:p>
        </p:txBody>
      </p:sp>
      <p:sp>
        <p:nvSpPr>
          <p:cNvPr id="122" name="Google Shape;122;p16"/>
          <p:cNvSpPr txBox="1"/>
          <p:nvPr/>
        </p:nvSpPr>
        <p:spPr>
          <a:xfrm>
            <a:off x="717797" y="2161484"/>
            <a:ext cx="16381800" cy="781800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4799" b="1" i="0" u="none" strike="noStrike" cap="none">
                <a:solidFill>
                  <a:srgbClr val="000000"/>
                </a:solidFill>
                <a:latin typeface="Montserrat"/>
                <a:ea typeface="Montserrat"/>
                <a:cs typeface="Montserrat"/>
                <a:sym typeface="Montserrat"/>
              </a:rPr>
              <a:t>Hope for Wellness Helpline</a:t>
            </a:r>
            <a:endParaRPr sz="900"/>
          </a:p>
          <a:p>
            <a:pPr marL="0" marR="0" lvl="0" indent="0" algn="ctr" rtl="0">
              <a:lnSpc>
                <a:spcPct val="140007"/>
              </a:lnSpc>
              <a:spcBef>
                <a:spcPts val="0"/>
              </a:spcBef>
              <a:spcAft>
                <a:spcPts val="0"/>
              </a:spcAft>
              <a:buNone/>
            </a:pPr>
            <a:r>
              <a:rPr lang="en-US" sz="4799" b="0" i="0" u="none" strike="noStrike" cap="none">
                <a:solidFill>
                  <a:srgbClr val="000000"/>
                </a:solidFill>
                <a:latin typeface="Montserrat"/>
                <a:ea typeface="Montserrat"/>
                <a:cs typeface="Montserrat"/>
                <a:sym typeface="Montserrat"/>
              </a:rPr>
              <a:t>1-855-242-3310</a:t>
            </a:r>
            <a:endParaRPr sz="900"/>
          </a:p>
          <a:p>
            <a:pPr marL="0" marR="0" lvl="0" indent="0" algn="ctr" rtl="0">
              <a:lnSpc>
                <a:spcPct val="140007"/>
              </a:lnSpc>
              <a:spcBef>
                <a:spcPts val="0"/>
              </a:spcBef>
              <a:spcAft>
                <a:spcPts val="0"/>
              </a:spcAft>
              <a:buNone/>
            </a:pPr>
            <a:endParaRPr sz="4799" b="0" i="0" u="none" strike="noStrike" cap="none">
              <a:solidFill>
                <a:srgbClr val="000000"/>
              </a:solidFill>
              <a:latin typeface="Montserrat"/>
              <a:ea typeface="Montserrat"/>
              <a:cs typeface="Montserrat"/>
              <a:sym typeface="Montserrat"/>
            </a:endParaRPr>
          </a:p>
          <a:p>
            <a:pPr marL="0" marR="0" lvl="0" indent="0" algn="ctr" rtl="0">
              <a:lnSpc>
                <a:spcPct val="140007"/>
              </a:lnSpc>
              <a:spcBef>
                <a:spcPts val="0"/>
              </a:spcBef>
              <a:spcAft>
                <a:spcPts val="0"/>
              </a:spcAft>
              <a:buNone/>
            </a:pPr>
            <a:r>
              <a:rPr lang="en-US" sz="4799" b="1" i="0" u="none" strike="noStrike" cap="none">
                <a:solidFill>
                  <a:srgbClr val="000000"/>
                </a:solidFill>
                <a:latin typeface="Montserrat"/>
                <a:ea typeface="Montserrat"/>
                <a:cs typeface="Montserrat"/>
                <a:sym typeface="Montserrat"/>
              </a:rPr>
              <a:t>Employee Assistance Program (EAP)</a:t>
            </a:r>
            <a:endParaRPr sz="900"/>
          </a:p>
          <a:p>
            <a:pPr marL="0" marR="0" lvl="0" indent="0" algn="ctr" rtl="0">
              <a:lnSpc>
                <a:spcPct val="140007"/>
              </a:lnSpc>
              <a:spcBef>
                <a:spcPts val="0"/>
              </a:spcBef>
              <a:spcAft>
                <a:spcPts val="0"/>
              </a:spcAft>
              <a:buNone/>
            </a:pPr>
            <a:r>
              <a:rPr lang="en-US" sz="4599" b="0" i="0" u="none" strike="noStrike" cap="none">
                <a:solidFill>
                  <a:srgbClr val="000000"/>
                </a:solidFill>
                <a:latin typeface="Montserrat"/>
                <a:ea typeface="Montserrat"/>
                <a:cs typeface="Montserrat"/>
                <a:sym typeface="Montserrat"/>
              </a:rPr>
              <a:t>Toll-free: 1-800-268-7708</a:t>
            </a:r>
            <a:endParaRPr sz="900"/>
          </a:p>
          <a:p>
            <a:pPr marL="0" marR="0" lvl="0" indent="0" algn="ctr" rtl="0">
              <a:lnSpc>
                <a:spcPct val="140007"/>
              </a:lnSpc>
              <a:spcBef>
                <a:spcPts val="0"/>
              </a:spcBef>
              <a:spcAft>
                <a:spcPts val="0"/>
              </a:spcAft>
              <a:buNone/>
            </a:pPr>
            <a:endParaRPr sz="4599" b="0" i="0" u="none" strike="noStrike" cap="none">
              <a:solidFill>
                <a:srgbClr val="000000"/>
              </a:solidFill>
              <a:latin typeface="Montserrat"/>
              <a:ea typeface="Montserrat"/>
              <a:cs typeface="Montserrat"/>
              <a:sym typeface="Montserrat"/>
            </a:endParaRPr>
          </a:p>
          <a:p>
            <a:pPr marL="0" marR="0" lvl="0" indent="0" algn="ctr" rtl="0">
              <a:lnSpc>
                <a:spcPct val="140007"/>
              </a:lnSpc>
              <a:spcBef>
                <a:spcPts val="0"/>
              </a:spcBef>
              <a:spcAft>
                <a:spcPts val="0"/>
              </a:spcAft>
              <a:buNone/>
            </a:pPr>
            <a:r>
              <a:rPr lang="en-US" sz="4599" b="0" i="0" u="none" strike="noStrike" cap="none">
                <a:solidFill>
                  <a:srgbClr val="000000"/>
                </a:solidFill>
                <a:latin typeface="Montserrat"/>
                <a:ea typeface="Montserrat"/>
                <a:cs typeface="Montserrat"/>
                <a:sym typeface="Montserrat"/>
              </a:rPr>
              <a:t>For persons with hearing impairments: </a:t>
            </a:r>
            <a:endParaRPr sz="900"/>
          </a:p>
          <a:p>
            <a:pPr marL="0" marR="0" lvl="0" indent="0" algn="ctr" rtl="0">
              <a:lnSpc>
                <a:spcPct val="140007"/>
              </a:lnSpc>
              <a:spcBef>
                <a:spcPts val="0"/>
              </a:spcBef>
              <a:spcAft>
                <a:spcPts val="0"/>
              </a:spcAft>
              <a:buNone/>
            </a:pPr>
            <a:r>
              <a:rPr lang="en-US" sz="4599" b="0" i="0" u="none" strike="noStrike" cap="none">
                <a:solidFill>
                  <a:srgbClr val="000000"/>
                </a:solidFill>
                <a:latin typeface="Montserrat"/>
                <a:ea typeface="Montserrat"/>
                <a:cs typeface="Montserrat"/>
                <a:sym typeface="Montserrat"/>
              </a:rPr>
              <a:t>1-800-567-5803</a:t>
            </a:r>
            <a:endParaRPr sz="900"/>
          </a:p>
        </p:txBody>
      </p:sp>
      <p:sp>
        <p:nvSpPr>
          <p:cNvPr id="123" name="Google Shape;123;p16"/>
          <p:cNvSpPr/>
          <p:nvPr/>
        </p:nvSpPr>
        <p:spPr>
          <a:xfrm>
            <a:off x="17099534" y="0"/>
            <a:ext cx="1188466" cy="990786"/>
          </a:xfrm>
          <a:custGeom>
            <a:avLst/>
            <a:gdLst/>
            <a:ahLst/>
            <a:cxnLst/>
            <a:rect l="l" t="t" r="r" b="b"/>
            <a:pathLst>
              <a:path w="1188466" h="990786" extrusionOk="0">
                <a:moveTo>
                  <a:pt x="0" y="0"/>
                </a:moveTo>
                <a:lnTo>
                  <a:pt x="1188466" y="0"/>
                </a:lnTo>
                <a:lnTo>
                  <a:pt x="1188466" y="990786"/>
                </a:lnTo>
                <a:lnTo>
                  <a:pt x="0" y="990786"/>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3"/>
          <p:cNvSpPr/>
          <p:nvPr/>
        </p:nvSpPr>
        <p:spPr>
          <a:xfrm rot="5400000">
            <a:off x="-5335727" y="4483230"/>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413" name="Google Shape;413;p43"/>
          <p:cNvSpPr/>
          <p:nvPr/>
        </p:nvSpPr>
        <p:spPr>
          <a:xfrm>
            <a:off x="9642884" y="-277952"/>
            <a:ext cx="8654641" cy="10842903"/>
          </a:xfrm>
          <a:custGeom>
            <a:avLst/>
            <a:gdLst/>
            <a:ahLst/>
            <a:cxnLst/>
            <a:rect l="l" t="t" r="r" b="b"/>
            <a:pathLst>
              <a:path w="8654641" h="10842903" extrusionOk="0">
                <a:moveTo>
                  <a:pt x="0" y="0"/>
                </a:moveTo>
                <a:lnTo>
                  <a:pt x="8654641" y="0"/>
                </a:lnTo>
                <a:lnTo>
                  <a:pt x="8654641" y="10842904"/>
                </a:lnTo>
                <a:lnTo>
                  <a:pt x="0" y="10842904"/>
                </a:lnTo>
                <a:lnTo>
                  <a:pt x="0" y="0"/>
                </a:lnTo>
                <a:close/>
              </a:path>
            </a:pathLst>
          </a:custGeom>
          <a:blipFill rotWithShape="1">
            <a:blip r:embed="rId4">
              <a:alphaModFix/>
            </a:blip>
            <a:stretch>
              <a:fillRect l="-59570" r="-28353"/>
            </a:stretch>
          </a:blipFill>
          <a:ln>
            <a:noFill/>
          </a:ln>
        </p:spPr>
        <p:txBody>
          <a:bodyPr/>
          <a:lstStyle/>
          <a:p>
            <a:endParaRPr lang="en-US"/>
          </a:p>
        </p:txBody>
      </p:sp>
      <p:sp>
        <p:nvSpPr>
          <p:cNvPr id="414" name="Google Shape;414;p43"/>
          <p:cNvSpPr txBox="1"/>
          <p:nvPr/>
        </p:nvSpPr>
        <p:spPr>
          <a:xfrm>
            <a:off x="604390" y="488494"/>
            <a:ext cx="8710420" cy="1704978"/>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000" b="1" i="0" u="none" strike="noStrike" cap="none">
                <a:solidFill>
                  <a:srgbClr val="000000"/>
                </a:solidFill>
                <a:latin typeface="League Spartan"/>
                <a:ea typeface="League Spartan"/>
                <a:cs typeface="League Spartan"/>
                <a:sym typeface="League Spartan"/>
              </a:rPr>
              <a:t>Règles de base du Cercle</a:t>
            </a:r>
            <a:endParaRPr/>
          </a:p>
        </p:txBody>
      </p:sp>
      <p:sp>
        <p:nvSpPr>
          <p:cNvPr id="415" name="Google Shape;415;p43"/>
          <p:cNvSpPr txBox="1"/>
          <p:nvPr/>
        </p:nvSpPr>
        <p:spPr>
          <a:xfrm>
            <a:off x="775200" y="2406015"/>
            <a:ext cx="8368800" cy="6926700"/>
          </a:xfrm>
          <a:prstGeom prst="rect">
            <a:avLst/>
          </a:prstGeom>
          <a:noFill/>
          <a:ln>
            <a:noFill/>
          </a:ln>
        </p:spPr>
        <p:txBody>
          <a:bodyPr spcFirstLastPara="1" wrap="square" lIns="0" tIns="0" rIns="0" bIns="0" anchor="t" anchorCtr="0">
            <a:spAutoFit/>
          </a:bodyPr>
          <a:lstStyle/>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La confidentialité : </a:t>
            </a:r>
            <a:r>
              <a:rPr lang="en-US" sz="3600" b="0" i="0" u="none" strike="noStrike" cap="none">
                <a:solidFill>
                  <a:srgbClr val="000000"/>
                </a:solidFill>
                <a:latin typeface="Montserrat"/>
                <a:ea typeface="Montserrat"/>
                <a:cs typeface="Montserrat"/>
                <a:sym typeface="Montserrat"/>
              </a:rPr>
              <a:t>La confiance est essentielle</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La communication : </a:t>
            </a:r>
            <a:r>
              <a:rPr lang="en-US" sz="3600" b="0" i="0" u="none" strike="noStrike" cap="none">
                <a:solidFill>
                  <a:srgbClr val="000000"/>
                </a:solidFill>
                <a:latin typeface="Montserrat"/>
                <a:ea typeface="Montserrat"/>
                <a:cs typeface="Montserrat"/>
                <a:sym typeface="Montserrat"/>
              </a:rPr>
              <a:t>Être authentique et honnête - écouter avec empathie</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Engagement : </a:t>
            </a:r>
            <a:r>
              <a:rPr lang="en-US" sz="3600" b="0" i="0" u="none" strike="noStrike" cap="none">
                <a:solidFill>
                  <a:srgbClr val="000000"/>
                </a:solidFill>
                <a:latin typeface="Montserrat"/>
                <a:ea typeface="Montserrat"/>
                <a:cs typeface="Montserrat"/>
                <a:sym typeface="Montserrat"/>
              </a:rPr>
              <a:t>Être pleinement présent et assister aux cinq séances du Cercle - pas de multitâche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4"/>
          <p:cNvSpPr/>
          <p:nvPr/>
        </p:nvSpPr>
        <p:spPr>
          <a:xfrm rot="5400000">
            <a:off x="12729535" y="5029608"/>
            <a:ext cx="10861953" cy="802736"/>
          </a:xfrm>
          <a:custGeom>
            <a:avLst/>
            <a:gdLst/>
            <a:ahLst/>
            <a:cxnLst/>
            <a:rect l="l" t="t" r="r" b="b"/>
            <a:pathLst>
              <a:path w="10861953" h="802736" extrusionOk="0">
                <a:moveTo>
                  <a:pt x="0" y="0"/>
                </a:moveTo>
                <a:lnTo>
                  <a:pt x="10861953" y="0"/>
                </a:lnTo>
                <a:lnTo>
                  <a:pt x="10861953"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421" name="Google Shape;421;p44"/>
          <p:cNvSpPr/>
          <p:nvPr/>
        </p:nvSpPr>
        <p:spPr>
          <a:xfrm>
            <a:off x="-200025" y="-555903"/>
            <a:ext cx="8484510" cy="10842903"/>
          </a:xfrm>
          <a:custGeom>
            <a:avLst/>
            <a:gdLst/>
            <a:ahLst/>
            <a:cxnLst/>
            <a:rect l="l" t="t" r="r" b="b"/>
            <a:pathLst>
              <a:path w="8484510" h="10842903" extrusionOk="0">
                <a:moveTo>
                  <a:pt x="0" y="0"/>
                </a:moveTo>
                <a:lnTo>
                  <a:pt x="8484510" y="0"/>
                </a:lnTo>
                <a:lnTo>
                  <a:pt x="8484510" y="10842903"/>
                </a:lnTo>
                <a:lnTo>
                  <a:pt x="0" y="10842903"/>
                </a:lnTo>
                <a:lnTo>
                  <a:pt x="0" y="0"/>
                </a:lnTo>
                <a:close/>
              </a:path>
            </a:pathLst>
          </a:custGeom>
          <a:blipFill rotWithShape="1">
            <a:blip r:embed="rId4">
              <a:alphaModFix/>
            </a:blip>
            <a:stretch>
              <a:fillRect l="-81554" r="-45630"/>
            </a:stretch>
          </a:blipFill>
          <a:ln>
            <a:noFill/>
          </a:ln>
        </p:spPr>
        <p:txBody>
          <a:bodyPr/>
          <a:lstStyle/>
          <a:p>
            <a:endParaRPr lang="en-US"/>
          </a:p>
        </p:txBody>
      </p:sp>
      <p:sp>
        <p:nvSpPr>
          <p:cNvPr id="422" name="Google Shape;422;p44"/>
          <p:cNvSpPr txBox="1"/>
          <p:nvPr/>
        </p:nvSpPr>
        <p:spPr>
          <a:xfrm>
            <a:off x="8729017" y="781933"/>
            <a:ext cx="8710420" cy="12192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Circle Values</a:t>
            </a:r>
            <a:endParaRPr/>
          </a:p>
        </p:txBody>
      </p:sp>
      <p:sp>
        <p:nvSpPr>
          <p:cNvPr id="423" name="Google Shape;423;p44"/>
          <p:cNvSpPr txBox="1"/>
          <p:nvPr/>
        </p:nvSpPr>
        <p:spPr>
          <a:xfrm>
            <a:off x="8729017" y="2525008"/>
            <a:ext cx="8530200" cy="6926700"/>
          </a:xfrm>
          <a:prstGeom prst="rect">
            <a:avLst/>
          </a:prstGeom>
          <a:noFill/>
          <a:ln>
            <a:noFill/>
          </a:ln>
        </p:spPr>
        <p:txBody>
          <a:bodyPr spcFirstLastPara="1" wrap="square" lIns="0" tIns="0" rIns="0" bIns="0" anchor="t" anchorCtr="0">
            <a:spAutoFit/>
          </a:bodyPr>
          <a:lstStyle/>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Equality: </a:t>
            </a:r>
            <a:r>
              <a:rPr lang="en-US" sz="3600" b="0" i="0" u="none" strike="noStrike" cap="none">
                <a:solidFill>
                  <a:srgbClr val="000000"/>
                </a:solidFill>
                <a:latin typeface="Montserrat"/>
                <a:ea typeface="Montserrat"/>
                <a:cs typeface="Montserrat"/>
                <a:sym typeface="Montserrat"/>
              </a:rPr>
              <a:t>Everyone is an equal member</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Substance:</a:t>
            </a:r>
            <a:r>
              <a:rPr lang="en-US" sz="3600" b="0" i="0" u="none" strike="noStrike" cap="none">
                <a:solidFill>
                  <a:srgbClr val="000000"/>
                </a:solidFill>
                <a:latin typeface="Montserrat"/>
                <a:ea typeface="Montserrat"/>
                <a:cs typeface="Montserrat"/>
                <a:sym typeface="Montserrat"/>
              </a:rPr>
              <a:t> Share what's important </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Openness:</a:t>
            </a:r>
            <a:r>
              <a:rPr lang="en-US" sz="3600" b="0" i="0" u="none" strike="noStrike" cap="none">
                <a:solidFill>
                  <a:srgbClr val="000000"/>
                </a:solidFill>
                <a:latin typeface="Montserrat"/>
                <a:ea typeface="Montserrat"/>
                <a:cs typeface="Montserrat"/>
                <a:sym typeface="Montserrat"/>
              </a:rPr>
              <a:t> Listen and avoid judgements </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Respect: </a:t>
            </a:r>
            <a:r>
              <a:rPr lang="en-US" sz="3600" b="0" i="0" u="none" strike="noStrike" cap="none">
                <a:solidFill>
                  <a:srgbClr val="000000"/>
                </a:solidFill>
                <a:latin typeface="Montserrat"/>
                <a:ea typeface="Montserrat"/>
                <a:cs typeface="Montserrat"/>
                <a:sym typeface="Montserrat"/>
              </a:rPr>
              <a:t>Treat others as they would like to be treated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5"/>
          <p:cNvSpPr/>
          <p:nvPr/>
        </p:nvSpPr>
        <p:spPr>
          <a:xfrm rot="5400000">
            <a:off x="12729535" y="5029608"/>
            <a:ext cx="10861953" cy="802736"/>
          </a:xfrm>
          <a:custGeom>
            <a:avLst/>
            <a:gdLst/>
            <a:ahLst/>
            <a:cxnLst/>
            <a:rect l="l" t="t" r="r" b="b"/>
            <a:pathLst>
              <a:path w="10861953" h="802736" extrusionOk="0">
                <a:moveTo>
                  <a:pt x="0" y="0"/>
                </a:moveTo>
                <a:lnTo>
                  <a:pt x="10861953" y="0"/>
                </a:lnTo>
                <a:lnTo>
                  <a:pt x="10861953"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429" name="Google Shape;429;p45"/>
          <p:cNvSpPr/>
          <p:nvPr/>
        </p:nvSpPr>
        <p:spPr>
          <a:xfrm>
            <a:off x="-200025" y="-555903"/>
            <a:ext cx="8484510" cy="10842903"/>
          </a:xfrm>
          <a:custGeom>
            <a:avLst/>
            <a:gdLst/>
            <a:ahLst/>
            <a:cxnLst/>
            <a:rect l="l" t="t" r="r" b="b"/>
            <a:pathLst>
              <a:path w="8484510" h="10842903" extrusionOk="0">
                <a:moveTo>
                  <a:pt x="0" y="0"/>
                </a:moveTo>
                <a:lnTo>
                  <a:pt x="8484510" y="0"/>
                </a:lnTo>
                <a:lnTo>
                  <a:pt x="8484510" y="10842903"/>
                </a:lnTo>
                <a:lnTo>
                  <a:pt x="0" y="10842903"/>
                </a:lnTo>
                <a:lnTo>
                  <a:pt x="0" y="0"/>
                </a:lnTo>
                <a:close/>
              </a:path>
            </a:pathLst>
          </a:custGeom>
          <a:blipFill rotWithShape="1">
            <a:blip r:embed="rId4">
              <a:alphaModFix/>
            </a:blip>
            <a:stretch>
              <a:fillRect l="-81554" r="-45630"/>
            </a:stretch>
          </a:blipFill>
          <a:ln>
            <a:noFill/>
          </a:ln>
        </p:spPr>
        <p:txBody>
          <a:bodyPr/>
          <a:lstStyle/>
          <a:p>
            <a:endParaRPr lang="en-US"/>
          </a:p>
        </p:txBody>
      </p:sp>
      <p:sp>
        <p:nvSpPr>
          <p:cNvPr id="430" name="Google Shape;430;p45"/>
          <p:cNvSpPr txBox="1"/>
          <p:nvPr/>
        </p:nvSpPr>
        <p:spPr>
          <a:xfrm>
            <a:off x="8729017" y="781933"/>
            <a:ext cx="8710420" cy="1066803"/>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7500" b="1" i="0" u="none" strike="noStrike" cap="none">
                <a:solidFill>
                  <a:srgbClr val="000000"/>
                </a:solidFill>
                <a:latin typeface="League Spartan"/>
                <a:ea typeface="League Spartan"/>
                <a:cs typeface="League Spartan"/>
                <a:sym typeface="League Spartan"/>
              </a:rPr>
              <a:t>Valeurs du Cercle</a:t>
            </a:r>
            <a:endParaRPr/>
          </a:p>
        </p:txBody>
      </p:sp>
      <p:sp>
        <p:nvSpPr>
          <p:cNvPr id="431" name="Google Shape;431;p45"/>
          <p:cNvSpPr txBox="1"/>
          <p:nvPr/>
        </p:nvSpPr>
        <p:spPr>
          <a:xfrm>
            <a:off x="8729017" y="2525008"/>
            <a:ext cx="8530200" cy="6926700"/>
          </a:xfrm>
          <a:prstGeom prst="rect">
            <a:avLst/>
          </a:prstGeom>
          <a:noFill/>
          <a:ln>
            <a:noFill/>
          </a:ln>
        </p:spPr>
        <p:txBody>
          <a:bodyPr spcFirstLastPara="1" wrap="square" lIns="0" tIns="0" rIns="0" bIns="0" anchor="t" anchorCtr="0">
            <a:spAutoFit/>
          </a:bodyPr>
          <a:lstStyle/>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L'égalité : </a:t>
            </a:r>
            <a:r>
              <a:rPr lang="en-US" sz="3600" b="0" i="0" u="none" strike="noStrike" cap="none">
                <a:solidFill>
                  <a:srgbClr val="000000"/>
                </a:solidFill>
                <a:latin typeface="Montserrat"/>
                <a:ea typeface="Montserrat"/>
                <a:cs typeface="Montserrat"/>
                <a:sym typeface="Montserrat"/>
              </a:rPr>
              <a:t>Chacun est un membre à part entière.</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Substance : </a:t>
            </a:r>
            <a:r>
              <a:rPr lang="en-US" sz="3600" b="0" i="0" u="none" strike="noStrike" cap="none">
                <a:solidFill>
                  <a:srgbClr val="000000"/>
                </a:solidFill>
                <a:latin typeface="Montserrat"/>
                <a:ea typeface="Montserrat"/>
                <a:cs typeface="Montserrat"/>
                <a:sym typeface="Montserrat"/>
              </a:rPr>
              <a:t>Partager ce qui est important</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Ouverture : </a:t>
            </a:r>
            <a:r>
              <a:rPr lang="en-US" sz="3600" b="0" i="0" u="none" strike="noStrike" cap="none">
                <a:solidFill>
                  <a:srgbClr val="000000"/>
                </a:solidFill>
                <a:latin typeface="Montserrat"/>
                <a:ea typeface="Montserrat"/>
                <a:cs typeface="Montserrat"/>
                <a:sym typeface="Montserrat"/>
              </a:rPr>
              <a:t>Écouter et éviter les jugements</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1" i="0" u="none" strike="noStrike" cap="none">
                <a:solidFill>
                  <a:srgbClr val="000000"/>
                </a:solidFill>
                <a:latin typeface="Montserrat"/>
                <a:ea typeface="Montserrat"/>
                <a:cs typeface="Montserrat"/>
                <a:sym typeface="Montserrat"/>
              </a:rPr>
              <a:t>Le respect : </a:t>
            </a:r>
            <a:r>
              <a:rPr lang="en-US" sz="3600" b="0" i="0" u="none" strike="noStrike" cap="none">
                <a:solidFill>
                  <a:srgbClr val="000000"/>
                </a:solidFill>
                <a:latin typeface="Montserrat"/>
                <a:ea typeface="Montserrat"/>
                <a:cs typeface="Montserrat"/>
                <a:sym typeface="Montserrat"/>
              </a:rPr>
              <a:t>Traiter les autres comme ils aimeraient être traités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6"/>
          <p:cNvSpPr txBox="1"/>
          <p:nvPr/>
        </p:nvSpPr>
        <p:spPr>
          <a:xfrm>
            <a:off x="8213675" y="3627120"/>
            <a:ext cx="9045600" cy="5652000"/>
          </a:xfrm>
          <a:prstGeom prst="rect">
            <a:avLst/>
          </a:prstGeom>
          <a:noFill/>
          <a:ln>
            <a:noFill/>
          </a:ln>
        </p:spPr>
        <p:txBody>
          <a:bodyPr spcFirstLastPara="1" wrap="square" lIns="0" tIns="0" rIns="0" bIns="0" anchor="t" anchorCtr="0">
            <a:spAutoFit/>
          </a:bodyPr>
          <a:lstStyle/>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Follow ground rules and values</a:t>
            </a:r>
            <a:endParaRPr/>
          </a:p>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Be committed</a:t>
            </a:r>
            <a:endParaRPr/>
          </a:p>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Be respectful</a:t>
            </a:r>
            <a:endParaRPr/>
          </a:p>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Be camera ready</a:t>
            </a:r>
            <a:endParaRPr/>
          </a:p>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Have a stable Wi-Fi connection</a:t>
            </a:r>
            <a:endParaRPr/>
          </a:p>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Microphone etiquette</a:t>
            </a:r>
            <a:endParaRPr/>
          </a:p>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Complete Written Components</a:t>
            </a:r>
            <a:endParaRPr/>
          </a:p>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Actively participate </a:t>
            </a:r>
            <a:endParaRPr/>
          </a:p>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Connect and have fun</a:t>
            </a:r>
            <a:endParaRPr/>
          </a:p>
        </p:txBody>
      </p:sp>
      <p:sp>
        <p:nvSpPr>
          <p:cNvPr id="437" name="Google Shape;437;p46"/>
          <p:cNvSpPr/>
          <p:nvPr/>
        </p:nvSpPr>
        <p:spPr>
          <a:xfrm>
            <a:off x="0" y="0"/>
            <a:ext cx="7467542" cy="10287000"/>
          </a:xfrm>
          <a:custGeom>
            <a:avLst/>
            <a:gdLst/>
            <a:ahLst/>
            <a:cxnLst/>
            <a:rect l="l" t="t" r="r" b="b"/>
            <a:pathLst>
              <a:path w="7467542" h="10287000" extrusionOk="0">
                <a:moveTo>
                  <a:pt x="0" y="0"/>
                </a:moveTo>
                <a:lnTo>
                  <a:pt x="7467542" y="0"/>
                </a:lnTo>
                <a:lnTo>
                  <a:pt x="7467542" y="10287000"/>
                </a:lnTo>
                <a:lnTo>
                  <a:pt x="0" y="10287000"/>
                </a:lnTo>
                <a:lnTo>
                  <a:pt x="0" y="0"/>
                </a:lnTo>
                <a:close/>
              </a:path>
            </a:pathLst>
          </a:custGeom>
          <a:blipFill rotWithShape="1">
            <a:blip r:embed="rId3">
              <a:alphaModFix/>
            </a:blip>
            <a:stretch>
              <a:fillRect l="-53314" r="-53314"/>
            </a:stretch>
          </a:blipFill>
          <a:ln>
            <a:noFill/>
          </a:ln>
        </p:spPr>
        <p:txBody>
          <a:bodyPr/>
          <a:lstStyle/>
          <a:p>
            <a:endParaRPr lang="en-US"/>
          </a:p>
        </p:txBody>
      </p:sp>
      <p:sp>
        <p:nvSpPr>
          <p:cNvPr id="438" name="Google Shape;438;p46"/>
          <p:cNvSpPr/>
          <p:nvPr/>
        </p:nvSpPr>
        <p:spPr>
          <a:xfrm rot="5400000">
            <a:off x="12739060" y="5029608"/>
            <a:ext cx="10861953" cy="802736"/>
          </a:xfrm>
          <a:custGeom>
            <a:avLst/>
            <a:gdLst/>
            <a:ahLst/>
            <a:cxnLst/>
            <a:rect l="l" t="t" r="r" b="b"/>
            <a:pathLst>
              <a:path w="10861953" h="802736" extrusionOk="0">
                <a:moveTo>
                  <a:pt x="0" y="0"/>
                </a:moveTo>
                <a:lnTo>
                  <a:pt x="10861953" y="0"/>
                </a:lnTo>
                <a:lnTo>
                  <a:pt x="10861953" y="802737"/>
                </a:lnTo>
                <a:lnTo>
                  <a:pt x="0" y="802737"/>
                </a:lnTo>
                <a:lnTo>
                  <a:pt x="0" y="0"/>
                </a:lnTo>
                <a:close/>
              </a:path>
            </a:pathLst>
          </a:custGeom>
          <a:blipFill rotWithShape="1">
            <a:blip r:embed="rId4">
              <a:alphaModFix/>
            </a:blip>
            <a:stretch>
              <a:fillRect l="-170" t="-308576" r="-7086" b="-1042591"/>
            </a:stretch>
          </a:blipFill>
          <a:ln>
            <a:noFill/>
          </a:ln>
        </p:spPr>
        <p:txBody>
          <a:bodyPr/>
          <a:lstStyle/>
          <a:p>
            <a:endParaRPr lang="en-US"/>
          </a:p>
        </p:txBody>
      </p:sp>
      <p:sp>
        <p:nvSpPr>
          <p:cNvPr id="439" name="Google Shape;439;p46"/>
          <p:cNvSpPr txBox="1"/>
          <p:nvPr/>
        </p:nvSpPr>
        <p:spPr>
          <a:xfrm>
            <a:off x="8213675" y="423675"/>
            <a:ext cx="9045600" cy="27471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Circle Member Expectations</a:t>
            </a:r>
            <a:endParaRPr/>
          </a:p>
        </p:txBody>
      </p:sp>
      <p:sp>
        <p:nvSpPr>
          <p:cNvPr id="440" name="Google Shape;440;p46"/>
          <p:cNvSpPr txBox="1"/>
          <p:nvPr/>
        </p:nvSpPr>
        <p:spPr>
          <a:xfrm>
            <a:off x="8213675" y="5100320"/>
            <a:ext cx="8129400" cy="27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7"/>
          <p:cNvSpPr/>
          <p:nvPr/>
        </p:nvSpPr>
        <p:spPr>
          <a:xfrm>
            <a:off x="0" y="0"/>
            <a:ext cx="7467542" cy="10287000"/>
          </a:xfrm>
          <a:custGeom>
            <a:avLst/>
            <a:gdLst/>
            <a:ahLst/>
            <a:cxnLst/>
            <a:rect l="l" t="t" r="r" b="b"/>
            <a:pathLst>
              <a:path w="7467542" h="10287000" extrusionOk="0">
                <a:moveTo>
                  <a:pt x="0" y="0"/>
                </a:moveTo>
                <a:lnTo>
                  <a:pt x="7467542" y="0"/>
                </a:lnTo>
                <a:lnTo>
                  <a:pt x="7467542" y="10287000"/>
                </a:lnTo>
                <a:lnTo>
                  <a:pt x="0" y="10287000"/>
                </a:lnTo>
                <a:lnTo>
                  <a:pt x="0" y="0"/>
                </a:lnTo>
                <a:close/>
              </a:path>
            </a:pathLst>
          </a:custGeom>
          <a:blipFill rotWithShape="1">
            <a:blip r:embed="rId3">
              <a:alphaModFix/>
            </a:blip>
            <a:stretch>
              <a:fillRect l="-53314" r="-53314"/>
            </a:stretch>
          </a:blipFill>
          <a:ln>
            <a:noFill/>
          </a:ln>
        </p:spPr>
        <p:txBody>
          <a:bodyPr/>
          <a:lstStyle/>
          <a:p>
            <a:endParaRPr lang="en-US"/>
          </a:p>
        </p:txBody>
      </p:sp>
      <p:sp>
        <p:nvSpPr>
          <p:cNvPr id="446" name="Google Shape;446;p47"/>
          <p:cNvSpPr/>
          <p:nvPr/>
        </p:nvSpPr>
        <p:spPr>
          <a:xfrm rot="5400000">
            <a:off x="12739060" y="5029608"/>
            <a:ext cx="10861953" cy="802736"/>
          </a:xfrm>
          <a:custGeom>
            <a:avLst/>
            <a:gdLst/>
            <a:ahLst/>
            <a:cxnLst/>
            <a:rect l="l" t="t" r="r" b="b"/>
            <a:pathLst>
              <a:path w="10861953" h="802736" extrusionOk="0">
                <a:moveTo>
                  <a:pt x="0" y="0"/>
                </a:moveTo>
                <a:lnTo>
                  <a:pt x="10861953" y="0"/>
                </a:lnTo>
                <a:lnTo>
                  <a:pt x="10861953" y="802737"/>
                </a:lnTo>
                <a:lnTo>
                  <a:pt x="0" y="802737"/>
                </a:lnTo>
                <a:lnTo>
                  <a:pt x="0" y="0"/>
                </a:lnTo>
                <a:close/>
              </a:path>
            </a:pathLst>
          </a:custGeom>
          <a:blipFill rotWithShape="1">
            <a:blip r:embed="rId4">
              <a:alphaModFix/>
            </a:blip>
            <a:stretch>
              <a:fillRect l="-170" t="-308576" r="-7086" b="-1042591"/>
            </a:stretch>
          </a:blipFill>
          <a:ln>
            <a:noFill/>
          </a:ln>
        </p:spPr>
        <p:txBody>
          <a:bodyPr/>
          <a:lstStyle/>
          <a:p>
            <a:endParaRPr lang="en-US"/>
          </a:p>
        </p:txBody>
      </p:sp>
      <p:sp>
        <p:nvSpPr>
          <p:cNvPr id="447" name="Google Shape;447;p47"/>
          <p:cNvSpPr txBox="1"/>
          <p:nvPr/>
        </p:nvSpPr>
        <p:spPr>
          <a:xfrm>
            <a:off x="8213675" y="4795520"/>
            <a:ext cx="8129400" cy="27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8" name="Google Shape;448;p47"/>
          <p:cNvSpPr txBox="1"/>
          <p:nvPr/>
        </p:nvSpPr>
        <p:spPr>
          <a:xfrm>
            <a:off x="7889641" y="4167596"/>
            <a:ext cx="9693600" cy="5024100"/>
          </a:xfrm>
          <a:prstGeom prst="rect">
            <a:avLst/>
          </a:prstGeom>
          <a:noFill/>
          <a:ln>
            <a:noFill/>
          </a:ln>
        </p:spPr>
        <p:txBody>
          <a:bodyPr spcFirstLastPara="1" wrap="square" lIns="0" tIns="0" rIns="0" bIns="0" anchor="t" anchorCtr="0">
            <a:spAutoFit/>
          </a:bodyPr>
          <a:lstStyle/>
          <a:p>
            <a:pPr marL="690882" marR="0" lvl="1" indent="-345440" algn="l" rtl="0">
              <a:lnSpc>
                <a:spcPct val="115000"/>
              </a:lnSpc>
              <a:spcBef>
                <a:spcPts val="0"/>
              </a:spcBef>
              <a:spcAft>
                <a:spcPts val="0"/>
              </a:spcAft>
              <a:buClr>
                <a:srgbClr val="000000"/>
              </a:buClr>
              <a:buSzPts val="3200"/>
              <a:buFont typeface="Montserrat"/>
              <a:buAutoNum type="arabicPeriod"/>
            </a:pPr>
            <a:r>
              <a:rPr lang="en-US" sz="3200" b="0" i="0" u="none" strike="noStrike" cap="none">
                <a:solidFill>
                  <a:srgbClr val="000000"/>
                </a:solidFill>
                <a:latin typeface="Montserrat"/>
                <a:ea typeface="Montserrat"/>
                <a:cs typeface="Montserrat"/>
                <a:sym typeface="Montserrat"/>
              </a:rPr>
              <a:t>Respecter les règles de base et les valeurs</a:t>
            </a:r>
            <a:endParaRPr/>
          </a:p>
          <a:p>
            <a:pPr marL="690882" marR="0" lvl="1" indent="-345440" algn="l" rtl="0">
              <a:lnSpc>
                <a:spcPct val="115000"/>
              </a:lnSpc>
              <a:spcBef>
                <a:spcPts val="0"/>
              </a:spcBef>
              <a:spcAft>
                <a:spcPts val="0"/>
              </a:spcAft>
              <a:buClr>
                <a:srgbClr val="000000"/>
              </a:buClr>
              <a:buSzPts val="3200"/>
              <a:buFont typeface="Montserrat"/>
              <a:buAutoNum type="arabicPeriod"/>
            </a:pPr>
            <a:r>
              <a:rPr lang="en-US" sz="3200" b="0" i="0" u="none" strike="noStrike" cap="none">
                <a:solidFill>
                  <a:srgbClr val="000000"/>
                </a:solidFill>
                <a:latin typeface="Montserrat"/>
                <a:ea typeface="Montserrat"/>
                <a:cs typeface="Montserrat"/>
                <a:sym typeface="Montserrat"/>
              </a:rPr>
              <a:t>S'engager</a:t>
            </a:r>
            <a:endParaRPr/>
          </a:p>
          <a:p>
            <a:pPr marL="690882" marR="0" lvl="1" indent="-345440" algn="l" rtl="0">
              <a:lnSpc>
                <a:spcPct val="115000"/>
              </a:lnSpc>
              <a:spcBef>
                <a:spcPts val="0"/>
              </a:spcBef>
              <a:spcAft>
                <a:spcPts val="0"/>
              </a:spcAft>
              <a:buClr>
                <a:srgbClr val="000000"/>
              </a:buClr>
              <a:buSzPts val="3200"/>
              <a:buFont typeface="Montserrat"/>
              <a:buAutoNum type="arabicPeriod"/>
            </a:pPr>
            <a:r>
              <a:rPr lang="en-US" sz="3200" b="0" i="0" u="none" strike="noStrike" cap="none">
                <a:solidFill>
                  <a:srgbClr val="000000"/>
                </a:solidFill>
                <a:latin typeface="Montserrat"/>
                <a:ea typeface="Montserrat"/>
                <a:cs typeface="Montserrat"/>
                <a:sym typeface="Montserrat"/>
              </a:rPr>
              <a:t>Être respectueux</a:t>
            </a:r>
            <a:endParaRPr/>
          </a:p>
          <a:p>
            <a:pPr marL="690882" marR="0" lvl="1" indent="-345440" algn="l" rtl="0">
              <a:lnSpc>
                <a:spcPct val="115000"/>
              </a:lnSpc>
              <a:spcBef>
                <a:spcPts val="0"/>
              </a:spcBef>
              <a:spcAft>
                <a:spcPts val="0"/>
              </a:spcAft>
              <a:buClr>
                <a:srgbClr val="000000"/>
              </a:buClr>
              <a:buSzPts val="3200"/>
              <a:buFont typeface="Montserrat"/>
              <a:buAutoNum type="arabicPeriod"/>
            </a:pPr>
            <a:r>
              <a:rPr lang="en-US" sz="3200" b="0" i="0" u="none" strike="noStrike" cap="none">
                <a:solidFill>
                  <a:srgbClr val="000000"/>
                </a:solidFill>
                <a:latin typeface="Montserrat"/>
                <a:ea typeface="Montserrat"/>
                <a:cs typeface="Montserrat"/>
                <a:sym typeface="Montserrat"/>
              </a:rPr>
              <a:t>Être prêt pour la caméra</a:t>
            </a:r>
            <a:endParaRPr/>
          </a:p>
          <a:p>
            <a:pPr marL="690882" marR="0" lvl="1" indent="-345440" algn="l" rtl="0">
              <a:lnSpc>
                <a:spcPct val="115000"/>
              </a:lnSpc>
              <a:spcBef>
                <a:spcPts val="0"/>
              </a:spcBef>
              <a:spcAft>
                <a:spcPts val="0"/>
              </a:spcAft>
              <a:buClr>
                <a:srgbClr val="000000"/>
              </a:buClr>
              <a:buSzPts val="3200"/>
              <a:buFont typeface="Montserrat"/>
              <a:buAutoNum type="arabicPeriod"/>
            </a:pPr>
            <a:r>
              <a:rPr lang="en-US" sz="3200" b="0" i="0" u="none" strike="noStrike" cap="none">
                <a:solidFill>
                  <a:srgbClr val="000000"/>
                </a:solidFill>
                <a:latin typeface="Montserrat"/>
                <a:ea typeface="Montserrat"/>
                <a:cs typeface="Montserrat"/>
                <a:sym typeface="Montserrat"/>
              </a:rPr>
              <a:t>Disposer d'une connexion Wi-Fi stable</a:t>
            </a:r>
            <a:endParaRPr/>
          </a:p>
          <a:p>
            <a:pPr marL="690882" marR="0" lvl="1" indent="-345440" algn="l" rtl="0">
              <a:lnSpc>
                <a:spcPct val="115000"/>
              </a:lnSpc>
              <a:spcBef>
                <a:spcPts val="0"/>
              </a:spcBef>
              <a:spcAft>
                <a:spcPts val="0"/>
              </a:spcAft>
              <a:buClr>
                <a:srgbClr val="000000"/>
              </a:buClr>
              <a:buSzPts val="3200"/>
              <a:buFont typeface="Montserrat"/>
              <a:buAutoNum type="arabicPeriod"/>
            </a:pPr>
            <a:r>
              <a:rPr lang="en-US" sz="3200" b="0" i="0" u="none" strike="noStrike" cap="none">
                <a:solidFill>
                  <a:srgbClr val="000000"/>
                </a:solidFill>
                <a:latin typeface="Montserrat"/>
                <a:ea typeface="Montserrat"/>
                <a:cs typeface="Montserrat"/>
                <a:sym typeface="Montserrat"/>
              </a:rPr>
              <a:t>Étiquette du microphone</a:t>
            </a:r>
            <a:endParaRPr/>
          </a:p>
          <a:p>
            <a:pPr marL="690882" marR="0" lvl="1" indent="-345440" algn="l" rtl="0">
              <a:lnSpc>
                <a:spcPct val="115000"/>
              </a:lnSpc>
              <a:spcBef>
                <a:spcPts val="0"/>
              </a:spcBef>
              <a:spcAft>
                <a:spcPts val="0"/>
              </a:spcAft>
              <a:buClr>
                <a:srgbClr val="000000"/>
              </a:buClr>
              <a:buSzPts val="3200"/>
              <a:buFont typeface="Montserrat"/>
              <a:buAutoNum type="arabicPeriod"/>
            </a:pPr>
            <a:r>
              <a:rPr lang="en-US" sz="3200" b="0" i="0" u="none" strike="noStrike" cap="none">
                <a:solidFill>
                  <a:srgbClr val="000000"/>
                </a:solidFill>
                <a:latin typeface="Montserrat"/>
                <a:ea typeface="Montserrat"/>
                <a:cs typeface="Montserrat"/>
                <a:sym typeface="Montserrat"/>
              </a:rPr>
              <a:t>Remplir les devoirs à la maison</a:t>
            </a:r>
            <a:endParaRPr/>
          </a:p>
          <a:p>
            <a:pPr marL="690882" marR="0" lvl="1" indent="-345440" algn="l" rtl="0">
              <a:lnSpc>
                <a:spcPct val="115000"/>
              </a:lnSpc>
              <a:spcBef>
                <a:spcPts val="0"/>
              </a:spcBef>
              <a:spcAft>
                <a:spcPts val="0"/>
              </a:spcAft>
              <a:buClr>
                <a:srgbClr val="000000"/>
              </a:buClr>
              <a:buSzPts val="3200"/>
              <a:buFont typeface="Montserrat"/>
              <a:buAutoNum type="arabicPeriod"/>
            </a:pPr>
            <a:r>
              <a:rPr lang="en-US" sz="3200" b="0" i="0" u="none" strike="noStrike" cap="none">
                <a:solidFill>
                  <a:srgbClr val="000000"/>
                </a:solidFill>
                <a:latin typeface="Montserrat"/>
                <a:ea typeface="Montserrat"/>
                <a:cs typeface="Montserrat"/>
                <a:sym typeface="Montserrat"/>
              </a:rPr>
              <a:t>Participer activement</a:t>
            </a:r>
            <a:endParaRPr/>
          </a:p>
          <a:p>
            <a:pPr marL="690882" marR="0" lvl="1" indent="-345440" algn="l" rtl="0">
              <a:lnSpc>
                <a:spcPct val="115000"/>
              </a:lnSpc>
              <a:spcBef>
                <a:spcPts val="0"/>
              </a:spcBef>
              <a:spcAft>
                <a:spcPts val="0"/>
              </a:spcAft>
              <a:buClr>
                <a:srgbClr val="000000"/>
              </a:buClr>
              <a:buSzPts val="3200"/>
              <a:buFont typeface="Montserrat"/>
              <a:buAutoNum type="arabicPeriod"/>
            </a:pPr>
            <a:r>
              <a:rPr lang="en-US" sz="3200" b="0" i="0" u="none" strike="noStrike" cap="none">
                <a:solidFill>
                  <a:srgbClr val="000000"/>
                </a:solidFill>
                <a:latin typeface="Montserrat"/>
                <a:ea typeface="Montserrat"/>
                <a:cs typeface="Montserrat"/>
                <a:sym typeface="Montserrat"/>
              </a:rPr>
              <a:t>Se connecter et s'amuser</a:t>
            </a:r>
            <a:endParaRPr/>
          </a:p>
        </p:txBody>
      </p:sp>
      <p:sp>
        <p:nvSpPr>
          <p:cNvPr id="449" name="Google Shape;449;p47"/>
          <p:cNvSpPr txBox="1"/>
          <p:nvPr/>
        </p:nvSpPr>
        <p:spPr>
          <a:xfrm>
            <a:off x="8213675" y="404766"/>
            <a:ext cx="9045600" cy="261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Attentes des</a:t>
            </a:r>
            <a:r>
              <a:rPr lang="en-US" sz="8499" b="1">
                <a:latin typeface="League Spartan"/>
                <a:ea typeface="League Spartan"/>
                <a:cs typeface="League Spartan"/>
                <a:sym typeface="League Spartan"/>
              </a:rPr>
              <a:t> </a:t>
            </a:r>
            <a:r>
              <a:rPr lang="en-US" sz="8499" b="1" i="0" u="none" strike="noStrike" cap="none">
                <a:solidFill>
                  <a:srgbClr val="000000"/>
                </a:solidFill>
                <a:latin typeface="League Spartan"/>
                <a:ea typeface="League Spartan"/>
                <a:cs typeface="League Spartan"/>
                <a:sym typeface="League Spartan"/>
              </a:rPr>
              <a:t>membres du Cercle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8"/>
          <p:cNvSpPr/>
          <p:nvPr/>
        </p:nvSpPr>
        <p:spPr>
          <a:xfrm>
            <a:off x="10518346" y="-277952"/>
            <a:ext cx="7769654" cy="10842903"/>
          </a:xfrm>
          <a:custGeom>
            <a:avLst/>
            <a:gdLst/>
            <a:ahLst/>
            <a:cxnLst/>
            <a:rect l="l" t="t" r="r" b="b"/>
            <a:pathLst>
              <a:path w="7769654" h="10842903" extrusionOk="0">
                <a:moveTo>
                  <a:pt x="0" y="0"/>
                </a:moveTo>
                <a:lnTo>
                  <a:pt x="7769654" y="0"/>
                </a:lnTo>
                <a:lnTo>
                  <a:pt x="7769654" y="10842904"/>
                </a:lnTo>
                <a:lnTo>
                  <a:pt x="0" y="10842904"/>
                </a:lnTo>
                <a:lnTo>
                  <a:pt x="0" y="0"/>
                </a:lnTo>
                <a:close/>
              </a:path>
            </a:pathLst>
          </a:custGeom>
          <a:blipFill rotWithShape="1">
            <a:blip r:embed="rId3">
              <a:alphaModFix/>
            </a:blip>
            <a:stretch>
              <a:fillRect l="-79808" r="-29514"/>
            </a:stretch>
          </a:blipFill>
          <a:ln>
            <a:noFill/>
          </a:ln>
        </p:spPr>
        <p:txBody>
          <a:bodyPr/>
          <a:lstStyle/>
          <a:p>
            <a:endParaRPr lang="en-US"/>
          </a:p>
        </p:txBody>
      </p:sp>
      <p:sp>
        <p:nvSpPr>
          <p:cNvPr id="455" name="Google Shape;455;p48"/>
          <p:cNvSpPr/>
          <p:nvPr/>
        </p:nvSpPr>
        <p:spPr>
          <a:xfrm rot="5400000">
            <a:off x="-5259527" y="5029608"/>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4">
              <a:alphaModFix/>
            </a:blip>
            <a:stretch>
              <a:fillRect l="-170" t="-308576" r="-7086" b="-1042591"/>
            </a:stretch>
          </a:blipFill>
          <a:ln>
            <a:noFill/>
          </a:ln>
        </p:spPr>
        <p:txBody>
          <a:bodyPr/>
          <a:lstStyle/>
          <a:p>
            <a:endParaRPr lang="en-US"/>
          </a:p>
        </p:txBody>
      </p:sp>
      <p:sp>
        <p:nvSpPr>
          <p:cNvPr id="456" name="Google Shape;456;p48"/>
          <p:cNvSpPr txBox="1"/>
          <p:nvPr/>
        </p:nvSpPr>
        <p:spPr>
          <a:xfrm>
            <a:off x="1190372" y="1104900"/>
            <a:ext cx="8710420" cy="240665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Circle Leader Expectations</a:t>
            </a:r>
            <a:endParaRPr/>
          </a:p>
        </p:txBody>
      </p:sp>
      <p:sp>
        <p:nvSpPr>
          <p:cNvPr id="457" name="Google Shape;457;p48"/>
          <p:cNvSpPr txBox="1"/>
          <p:nvPr/>
        </p:nvSpPr>
        <p:spPr>
          <a:xfrm>
            <a:off x="849599" y="4253728"/>
            <a:ext cx="8774700" cy="4377600"/>
          </a:xfrm>
          <a:prstGeom prst="rect">
            <a:avLst/>
          </a:prstGeom>
          <a:noFill/>
          <a:ln>
            <a:noFill/>
          </a:ln>
        </p:spPr>
        <p:txBody>
          <a:bodyPr spcFirstLastPara="1" wrap="square" lIns="0" tIns="0" rIns="0" bIns="0" anchor="t" anchorCtr="0">
            <a:spAutoFit/>
          </a:bodyPr>
          <a:lstStyle/>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Bring positive energy</a:t>
            </a:r>
            <a:endParaRPr/>
          </a:p>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Reinforce rules and expectations</a:t>
            </a:r>
            <a:endParaRPr/>
          </a:p>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Speed of speech</a:t>
            </a:r>
            <a:endParaRPr/>
          </a:p>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Build Rapport </a:t>
            </a:r>
            <a:endParaRPr/>
          </a:p>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Handle logistics</a:t>
            </a:r>
            <a:endParaRPr/>
          </a:p>
          <a:p>
            <a:pPr marL="777240" marR="0" lvl="1" indent="-388620" algn="l" rtl="0">
              <a:lnSpc>
                <a:spcPct val="115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Touch Points with Circle members</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9"/>
          <p:cNvSpPr/>
          <p:nvPr/>
        </p:nvSpPr>
        <p:spPr>
          <a:xfrm>
            <a:off x="10518346" y="-277952"/>
            <a:ext cx="7769654" cy="10842903"/>
          </a:xfrm>
          <a:custGeom>
            <a:avLst/>
            <a:gdLst/>
            <a:ahLst/>
            <a:cxnLst/>
            <a:rect l="l" t="t" r="r" b="b"/>
            <a:pathLst>
              <a:path w="7769654" h="10842903" extrusionOk="0">
                <a:moveTo>
                  <a:pt x="0" y="0"/>
                </a:moveTo>
                <a:lnTo>
                  <a:pt x="7769654" y="0"/>
                </a:lnTo>
                <a:lnTo>
                  <a:pt x="7769654" y="10842904"/>
                </a:lnTo>
                <a:lnTo>
                  <a:pt x="0" y="10842904"/>
                </a:lnTo>
                <a:lnTo>
                  <a:pt x="0" y="0"/>
                </a:lnTo>
                <a:close/>
              </a:path>
            </a:pathLst>
          </a:custGeom>
          <a:blipFill rotWithShape="1">
            <a:blip r:embed="rId3">
              <a:alphaModFix/>
            </a:blip>
            <a:stretch>
              <a:fillRect l="-79808" r="-29514"/>
            </a:stretch>
          </a:blipFill>
          <a:ln>
            <a:noFill/>
          </a:ln>
        </p:spPr>
        <p:txBody>
          <a:bodyPr/>
          <a:lstStyle/>
          <a:p>
            <a:endParaRPr lang="en-US"/>
          </a:p>
        </p:txBody>
      </p:sp>
      <p:sp>
        <p:nvSpPr>
          <p:cNvPr id="463" name="Google Shape;463;p49"/>
          <p:cNvSpPr/>
          <p:nvPr/>
        </p:nvSpPr>
        <p:spPr>
          <a:xfrm rot="5400000">
            <a:off x="-5259527" y="5029608"/>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4">
              <a:alphaModFix/>
            </a:blip>
            <a:stretch>
              <a:fillRect l="-170" t="-308576" r="-7086" b="-1042591"/>
            </a:stretch>
          </a:blipFill>
          <a:ln>
            <a:noFill/>
          </a:ln>
        </p:spPr>
        <p:txBody>
          <a:bodyPr/>
          <a:lstStyle/>
          <a:p>
            <a:endParaRPr lang="en-US"/>
          </a:p>
        </p:txBody>
      </p:sp>
      <p:sp>
        <p:nvSpPr>
          <p:cNvPr id="464" name="Google Shape;464;p49"/>
          <p:cNvSpPr txBox="1"/>
          <p:nvPr/>
        </p:nvSpPr>
        <p:spPr>
          <a:xfrm>
            <a:off x="1093070" y="635300"/>
            <a:ext cx="8710500" cy="3694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0" b="1" i="0" u="none" strike="noStrike" cap="none">
                <a:solidFill>
                  <a:srgbClr val="000000"/>
                </a:solidFill>
                <a:latin typeface="League Spartan"/>
                <a:ea typeface="League Spartan"/>
                <a:cs typeface="League Spartan"/>
                <a:sym typeface="League Spartan"/>
              </a:rPr>
              <a:t>Attentes de l'animateur du Cercle</a:t>
            </a:r>
            <a:endParaRPr/>
          </a:p>
        </p:txBody>
      </p:sp>
      <p:sp>
        <p:nvSpPr>
          <p:cNvPr id="465" name="Google Shape;465;p49"/>
          <p:cNvSpPr txBox="1"/>
          <p:nvPr/>
        </p:nvSpPr>
        <p:spPr>
          <a:xfrm>
            <a:off x="693491" y="4724609"/>
            <a:ext cx="9825000" cy="3890100"/>
          </a:xfrm>
          <a:prstGeom prst="rect">
            <a:avLst/>
          </a:prstGeom>
          <a:noFill/>
          <a:ln>
            <a:noFill/>
          </a:ln>
        </p:spPr>
        <p:txBody>
          <a:bodyPr spcFirstLastPara="1" wrap="square" lIns="0" tIns="0" rIns="0" bIns="0" anchor="t" anchorCtr="0">
            <a:spAutoFit/>
          </a:bodyPr>
          <a:lstStyle/>
          <a:p>
            <a:pPr marL="690877" marR="0" lvl="1" indent="-345439" algn="l" rtl="0">
              <a:lnSpc>
                <a:spcPct val="115000"/>
              </a:lnSpc>
              <a:spcBef>
                <a:spcPts val="0"/>
              </a:spcBef>
              <a:spcAft>
                <a:spcPts val="0"/>
              </a:spcAft>
              <a:buClr>
                <a:srgbClr val="11100E"/>
              </a:buClr>
              <a:buSzPts val="3199"/>
              <a:buFont typeface="Montserrat"/>
              <a:buAutoNum type="arabicPeriod"/>
            </a:pPr>
            <a:r>
              <a:rPr lang="en-US" sz="3199" b="0" i="0" u="none" strike="noStrike" cap="none">
                <a:solidFill>
                  <a:srgbClr val="11100E"/>
                </a:solidFill>
                <a:latin typeface="Montserrat"/>
                <a:ea typeface="Montserrat"/>
                <a:cs typeface="Montserrat"/>
                <a:sym typeface="Montserrat"/>
              </a:rPr>
              <a:t>Apporter une énergie positive</a:t>
            </a:r>
            <a:endParaRPr/>
          </a:p>
          <a:p>
            <a:pPr marL="690877" marR="0" lvl="1" indent="-345439" algn="l" rtl="0">
              <a:lnSpc>
                <a:spcPct val="115000"/>
              </a:lnSpc>
              <a:spcBef>
                <a:spcPts val="0"/>
              </a:spcBef>
              <a:spcAft>
                <a:spcPts val="0"/>
              </a:spcAft>
              <a:buClr>
                <a:srgbClr val="11100E"/>
              </a:buClr>
              <a:buSzPts val="3199"/>
              <a:buFont typeface="Montserrat"/>
              <a:buAutoNum type="arabicPeriod"/>
            </a:pPr>
            <a:r>
              <a:rPr lang="en-US" sz="3199" b="0" i="0" u="none" strike="noStrike" cap="none">
                <a:solidFill>
                  <a:srgbClr val="11100E"/>
                </a:solidFill>
                <a:latin typeface="Montserrat"/>
                <a:ea typeface="Montserrat"/>
                <a:cs typeface="Montserrat"/>
                <a:sym typeface="Montserrat"/>
              </a:rPr>
              <a:t>Renforcer les règles et les attentes </a:t>
            </a:r>
            <a:endParaRPr/>
          </a:p>
          <a:p>
            <a:pPr marL="690877" marR="0" lvl="1" indent="-345439" algn="l" rtl="0">
              <a:lnSpc>
                <a:spcPct val="115000"/>
              </a:lnSpc>
              <a:spcBef>
                <a:spcPts val="0"/>
              </a:spcBef>
              <a:spcAft>
                <a:spcPts val="0"/>
              </a:spcAft>
              <a:buClr>
                <a:srgbClr val="11100E"/>
              </a:buClr>
              <a:buSzPts val="3199"/>
              <a:buFont typeface="Montserrat"/>
              <a:buAutoNum type="arabicPeriod"/>
            </a:pPr>
            <a:r>
              <a:rPr lang="en-US" sz="3199" b="0" i="0" u="none" strike="noStrike" cap="none">
                <a:solidFill>
                  <a:srgbClr val="11100E"/>
                </a:solidFill>
                <a:latin typeface="Montserrat"/>
                <a:ea typeface="Montserrat"/>
                <a:cs typeface="Montserrat"/>
                <a:sym typeface="Montserrat"/>
              </a:rPr>
              <a:t>Vitesse d'élocution</a:t>
            </a:r>
            <a:endParaRPr/>
          </a:p>
          <a:p>
            <a:pPr marL="690877" marR="0" lvl="1" indent="-345439" algn="l" rtl="0">
              <a:lnSpc>
                <a:spcPct val="115000"/>
              </a:lnSpc>
              <a:spcBef>
                <a:spcPts val="0"/>
              </a:spcBef>
              <a:spcAft>
                <a:spcPts val="0"/>
              </a:spcAft>
              <a:buClr>
                <a:srgbClr val="11100E"/>
              </a:buClr>
              <a:buSzPts val="3199"/>
              <a:buFont typeface="Montserrat"/>
              <a:buAutoNum type="arabicPeriod"/>
            </a:pPr>
            <a:r>
              <a:rPr lang="en-US" sz="3199" b="0" i="0" u="none" strike="noStrike" cap="none">
                <a:solidFill>
                  <a:srgbClr val="11100E"/>
                </a:solidFill>
                <a:latin typeface="Montserrat"/>
                <a:ea typeface="Montserrat"/>
                <a:cs typeface="Montserrat"/>
                <a:sym typeface="Montserrat"/>
              </a:rPr>
              <a:t>Établir un rapport </a:t>
            </a:r>
            <a:endParaRPr/>
          </a:p>
          <a:p>
            <a:pPr marL="690877" marR="0" lvl="1" indent="-345439" algn="l" rtl="0">
              <a:lnSpc>
                <a:spcPct val="115000"/>
              </a:lnSpc>
              <a:spcBef>
                <a:spcPts val="0"/>
              </a:spcBef>
              <a:spcAft>
                <a:spcPts val="0"/>
              </a:spcAft>
              <a:buClr>
                <a:srgbClr val="11100E"/>
              </a:buClr>
              <a:buSzPts val="3199"/>
              <a:buFont typeface="Montserrat"/>
              <a:buAutoNum type="arabicPeriod"/>
            </a:pPr>
            <a:r>
              <a:rPr lang="en-US" sz="3199" b="0" i="0" u="none" strike="noStrike" cap="none">
                <a:solidFill>
                  <a:srgbClr val="11100E"/>
                </a:solidFill>
                <a:latin typeface="Montserrat"/>
                <a:ea typeface="Montserrat"/>
                <a:cs typeface="Montserrat"/>
                <a:sym typeface="Montserrat"/>
              </a:rPr>
              <a:t>Gérer la logistique</a:t>
            </a:r>
            <a:endParaRPr/>
          </a:p>
          <a:p>
            <a:pPr marL="690877" marR="0" lvl="1" indent="-345439" algn="l" rtl="0">
              <a:lnSpc>
                <a:spcPct val="115000"/>
              </a:lnSpc>
              <a:spcBef>
                <a:spcPts val="0"/>
              </a:spcBef>
              <a:spcAft>
                <a:spcPts val="0"/>
              </a:spcAft>
              <a:buClr>
                <a:srgbClr val="11100E"/>
              </a:buClr>
              <a:buSzPts val="3199"/>
              <a:buFont typeface="Montserrat"/>
              <a:buAutoNum type="arabicPeriod"/>
            </a:pPr>
            <a:r>
              <a:rPr lang="en-US" sz="3199" b="0" i="0" u="none" strike="noStrike" cap="none">
                <a:solidFill>
                  <a:srgbClr val="11100E"/>
                </a:solidFill>
                <a:latin typeface="Montserrat"/>
                <a:ea typeface="Montserrat"/>
                <a:cs typeface="Montserrat"/>
                <a:sym typeface="Montserrat"/>
              </a:rPr>
              <a:t>Points de contact avec les membres du Cercle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0"/>
          <p:cNvSpPr/>
          <p:nvPr/>
        </p:nvSpPr>
        <p:spPr>
          <a:xfrm>
            <a:off x="16384744" y="8631401"/>
            <a:ext cx="1260099" cy="1253798"/>
          </a:xfrm>
          <a:custGeom>
            <a:avLst/>
            <a:gdLst/>
            <a:ahLst/>
            <a:cxnLst/>
            <a:rect l="l" t="t" r="r" b="b"/>
            <a:pathLst>
              <a:path w="1260099" h="1253798" extrusionOk="0">
                <a:moveTo>
                  <a:pt x="0" y="0"/>
                </a:moveTo>
                <a:lnTo>
                  <a:pt x="1260099" y="0"/>
                </a:lnTo>
                <a:lnTo>
                  <a:pt x="1260099" y="1253798"/>
                </a:lnTo>
                <a:lnTo>
                  <a:pt x="0" y="1253798"/>
                </a:lnTo>
                <a:lnTo>
                  <a:pt x="0" y="0"/>
                </a:lnTo>
                <a:close/>
              </a:path>
            </a:pathLst>
          </a:custGeom>
          <a:blipFill rotWithShape="1">
            <a:blip r:embed="rId3">
              <a:alphaModFix/>
            </a:blip>
            <a:stretch>
              <a:fillRect/>
            </a:stretch>
          </a:blipFill>
          <a:ln>
            <a:noFill/>
          </a:ln>
        </p:spPr>
        <p:txBody>
          <a:bodyPr/>
          <a:lstStyle/>
          <a:p>
            <a:endParaRPr lang="en-US"/>
          </a:p>
        </p:txBody>
      </p:sp>
      <p:sp>
        <p:nvSpPr>
          <p:cNvPr id="475" name="Google Shape;475;p50"/>
          <p:cNvSpPr/>
          <p:nvPr/>
        </p:nvSpPr>
        <p:spPr>
          <a:xfrm rot="5400000">
            <a:off x="-5259527" y="5029608"/>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4">
              <a:alphaModFix/>
            </a:blip>
            <a:stretch>
              <a:fillRect l="-170" t="-308576" r="-7086" b="-1042591"/>
            </a:stretch>
          </a:blipFill>
          <a:ln>
            <a:noFill/>
          </a:ln>
        </p:spPr>
        <p:txBody>
          <a:bodyPr/>
          <a:lstStyle/>
          <a:p>
            <a:endParaRPr lang="en-US"/>
          </a:p>
        </p:txBody>
      </p:sp>
      <p:sp>
        <p:nvSpPr>
          <p:cNvPr id="476" name="Google Shape;476;p50"/>
          <p:cNvSpPr txBox="1"/>
          <p:nvPr/>
        </p:nvSpPr>
        <p:spPr>
          <a:xfrm>
            <a:off x="1093070" y="644825"/>
            <a:ext cx="9425400" cy="3924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Assistant Circle </a:t>
            </a:r>
            <a:endParaRPr/>
          </a:p>
          <a:p>
            <a:pPr marL="0" marR="0" lvl="0" indent="0" algn="l" rtl="0">
              <a:lnSpc>
                <a:spcPct val="100000"/>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Leader Expectations</a:t>
            </a:r>
            <a:endParaRPr/>
          </a:p>
        </p:txBody>
      </p:sp>
      <p:sp>
        <p:nvSpPr>
          <p:cNvPr id="477" name="Google Shape;477;p50"/>
          <p:cNvSpPr txBox="1"/>
          <p:nvPr/>
        </p:nvSpPr>
        <p:spPr>
          <a:xfrm>
            <a:off x="572818" y="5632450"/>
            <a:ext cx="8774700" cy="3324900"/>
          </a:xfrm>
          <a:prstGeom prst="rect">
            <a:avLst/>
          </a:prstGeom>
          <a:noFill/>
          <a:ln>
            <a:noFill/>
          </a:ln>
        </p:spPr>
        <p:txBody>
          <a:bodyPr spcFirstLastPara="1" wrap="square" lIns="0" tIns="0" rIns="0" bIns="0" anchor="t" anchorCtr="0">
            <a:spAutoFit/>
          </a:bodyPr>
          <a:lstStyle/>
          <a:p>
            <a:pPr marL="777240" marR="0" lvl="1" indent="-388620" algn="l" rtl="0">
              <a:lnSpc>
                <a:spcPct val="180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Keep track of time</a:t>
            </a:r>
            <a:endParaRPr/>
          </a:p>
          <a:p>
            <a:pPr marL="777240" marR="0" lvl="1" indent="-388620" algn="l" rtl="0">
              <a:lnSpc>
                <a:spcPct val="180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Provide technical support </a:t>
            </a:r>
            <a:endParaRPr/>
          </a:p>
          <a:p>
            <a:pPr marL="777240" marR="0" lvl="1" indent="-388620" algn="l" rtl="0">
              <a:lnSpc>
                <a:spcPct val="180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Handle logistics</a:t>
            </a:r>
            <a:endParaRPr/>
          </a:p>
          <a:p>
            <a:pPr marL="0" marR="0" lvl="0" indent="0" algn="l" rtl="0">
              <a:lnSpc>
                <a:spcPct val="60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p:txBody>
      </p:sp>
      <p:sp>
        <p:nvSpPr>
          <p:cNvPr id="478" name="Google Shape;478;p50"/>
          <p:cNvSpPr/>
          <p:nvPr/>
        </p:nvSpPr>
        <p:spPr>
          <a:xfrm>
            <a:off x="10518346" y="0"/>
            <a:ext cx="9124698" cy="10861953"/>
          </a:xfrm>
          <a:custGeom>
            <a:avLst/>
            <a:gdLst/>
            <a:ahLst/>
            <a:cxnLst/>
            <a:rect l="l" t="t" r="r" b="b"/>
            <a:pathLst>
              <a:path w="9124698" h="10861953" extrusionOk="0">
                <a:moveTo>
                  <a:pt x="0" y="0"/>
                </a:moveTo>
                <a:lnTo>
                  <a:pt x="9124699" y="0"/>
                </a:lnTo>
                <a:lnTo>
                  <a:pt x="9124699" y="10861953"/>
                </a:lnTo>
                <a:lnTo>
                  <a:pt x="0" y="10861953"/>
                </a:lnTo>
                <a:lnTo>
                  <a:pt x="0" y="0"/>
                </a:lnTo>
                <a:close/>
              </a:path>
            </a:pathLst>
          </a:custGeom>
          <a:blipFill rotWithShape="1">
            <a:blip r:embed="rId5">
              <a:alphaModFix/>
            </a:blip>
            <a:stretch>
              <a:fillRect l="-65130" r="-13367"/>
            </a:stretch>
          </a:blipFill>
          <a:ln>
            <a:noFill/>
          </a:ln>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1"/>
          <p:cNvSpPr/>
          <p:nvPr/>
        </p:nvSpPr>
        <p:spPr>
          <a:xfrm>
            <a:off x="16384744" y="8631401"/>
            <a:ext cx="1260099" cy="1253798"/>
          </a:xfrm>
          <a:custGeom>
            <a:avLst/>
            <a:gdLst/>
            <a:ahLst/>
            <a:cxnLst/>
            <a:rect l="l" t="t" r="r" b="b"/>
            <a:pathLst>
              <a:path w="1260099" h="1253798" extrusionOk="0">
                <a:moveTo>
                  <a:pt x="0" y="0"/>
                </a:moveTo>
                <a:lnTo>
                  <a:pt x="1260099" y="0"/>
                </a:lnTo>
                <a:lnTo>
                  <a:pt x="1260099" y="1253798"/>
                </a:lnTo>
                <a:lnTo>
                  <a:pt x="0" y="1253798"/>
                </a:lnTo>
                <a:lnTo>
                  <a:pt x="0" y="0"/>
                </a:lnTo>
                <a:close/>
              </a:path>
            </a:pathLst>
          </a:custGeom>
          <a:blipFill rotWithShape="1">
            <a:blip r:embed="rId3">
              <a:alphaModFix/>
            </a:blip>
            <a:stretch>
              <a:fillRect/>
            </a:stretch>
          </a:blipFill>
          <a:ln>
            <a:noFill/>
          </a:ln>
        </p:spPr>
        <p:txBody>
          <a:bodyPr/>
          <a:lstStyle/>
          <a:p>
            <a:endParaRPr lang="en-US"/>
          </a:p>
        </p:txBody>
      </p:sp>
      <p:sp>
        <p:nvSpPr>
          <p:cNvPr id="484" name="Google Shape;484;p51"/>
          <p:cNvSpPr/>
          <p:nvPr/>
        </p:nvSpPr>
        <p:spPr>
          <a:xfrm rot="5400000">
            <a:off x="-5259527" y="5029608"/>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4">
              <a:alphaModFix/>
            </a:blip>
            <a:stretch>
              <a:fillRect l="-170" t="-308576" r="-7086" b="-1042591"/>
            </a:stretch>
          </a:blipFill>
          <a:ln>
            <a:noFill/>
          </a:ln>
        </p:spPr>
        <p:txBody>
          <a:bodyPr/>
          <a:lstStyle/>
          <a:p>
            <a:endParaRPr lang="en-US"/>
          </a:p>
        </p:txBody>
      </p:sp>
      <p:sp>
        <p:nvSpPr>
          <p:cNvPr id="485" name="Google Shape;485;p51"/>
          <p:cNvSpPr/>
          <p:nvPr/>
        </p:nvSpPr>
        <p:spPr>
          <a:xfrm>
            <a:off x="10518346" y="0"/>
            <a:ext cx="9124698" cy="10861953"/>
          </a:xfrm>
          <a:custGeom>
            <a:avLst/>
            <a:gdLst/>
            <a:ahLst/>
            <a:cxnLst/>
            <a:rect l="l" t="t" r="r" b="b"/>
            <a:pathLst>
              <a:path w="9124698" h="10861953" extrusionOk="0">
                <a:moveTo>
                  <a:pt x="0" y="0"/>
                </a:moveTo>
                <a:lnTo>
                  <a:pt x="9124699" y="0"/>
                </a:lnTo>
                <a:lnTo>
                  <a:pt x="9124699" y="10861953"/>
                </a:lnTo>
                <a:lnTo>
                  <a:pt x="0" y="10861953"/>
                </a:lnTo>
                <a:lnTo>
                  <a:pt x="0" y="0"/>
                </a:lnTo>
                <a:close/>
              </a:path>
            </a:pathLst>
          </a:custGeom>
          <a:blipFill rotWithShape="1">
            <a:blip r:embed="rId5">
              <a:alphaModFix/>
            </a:blip>
            <a:stretch>
              <a:fillRect l="-65130" r="-13367"/>
            </a:stretch>
          </a:blipFill>
          <a:ln>
            <a:noFill/>
          </a:ln>
        </p:spPr>
        <p:txBody>
          <a:bodyPr/>
          <a:lstStyle/>
          <a:p>
            <a:endParaRPr lang="en-US"/>
          </a:p>
        </p:txBody>
      </p:sp>
      <p:sp>
        <p:nvSpPr>
          <p:cNvPr id="486" name="Google Shape;486;p51"/>
          <p:cNvSpPr txBox="1"/>
          <p:nvPr/>
        </p:nvSpPr>
        <p:spPr>
          <a:xfrm>
            <a:off x="1093070" y="644825"/>
            <a:ext cx="9425400" cy="3924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Attentes de l'animateur adjoint du Cercle</a:t>
            </a:r>
            <a:endParaRPr/>
          </a:p>
        </p:txBody>
      </p:sp>
      <p:sp>
        <p:nvSpPr>
          <p:cNvPr id="487" name="Google Shape;487;p51"/>
          <p:cNvSpPr txBox="1"/>
          <p:nvPr/>
        </p:nvSpPr>
        <p:spPr>
          <a:xfrm>
            <a:off x="1093075" y="6400426"/>
            <a:ext cx="8284800" cy="2381100"/>
          </a:xfrm>
          <a:prstGeom prst="rect">
            <a:avLst/>
          </a:prstGeom>
          <a:noFill/>
          <a:ln>
            <a:noFill/>
          </a:ln>
        </p:spPr>
        <p:txBody>
          <a:bodyPr spcFirstLastPara="1" wrap="square" lIns="0" tIns="0" rIns="0" bIns="0" anchor="t" anchorCtr="0">
            <a:spAutoFit/>
          </a:bodyPr>
          <a:lstStyle/>
          <a:p>
            <a:pPr marL="755651" marR="0" lvl="1" indent="-377825" algn="l" rtl="0">
              <a:lnSpc>
                <a:spcPct val="180000"/>
              </a:lnSpc>
              <a:spcBef>
                <a:spcPts val="0"/>
              </a:spcBef>
              <a:spcAft>
                <a:spcPts val="0"/>
              </a:spcAft>
              <a:buClr>
                <a:srgbClr val="11100E"/>
              </a:buClr>
              <a:buSzPts val="3500"/>
              <a:buFont typeface="Montserrat"/>
              <a:buAutoNum type="arabicPeriod"/>
            </a:pPr>
            <a:r>
              <a:rPr lang="en-US" sz="3500" b="0" i="0" u="none" strike="noStrike" cap="none">
                <a:solidFill>
                  <a:srgbClr val="11100E"/>
                </a:solidFill>
                <a:latin typeface="Montserrat"/>
                <a:ea typeface="Montserrat"/>
                <a:cs typeface="Montserrat"/>
                <a:sym typeface="Montserrat"/>
              </a:rPr>
              <a:t>Suivre l'emploi du temps</a:t>
            </a:r>
            <a:endParaRPr/>
          </a:p>
          <a:p>
            <a:pPr marL="755651" marR="0" lvl="1" indent="-377825" algn="l" rtl="0">
              <a:lnSpc>
                <a:spcPct val="162000"/>
              </a:lnSpc>
              <a:spcBef>
                <a:spcPts val="0"/>
              </a:spcBef>
              <a:spcAft>
                <a:spcPts val="0"/>
              </a:spcAft>
              <a:buClr>
                <a:srgbClr val="11100E"/>
              </a:buClr>
              <a:buSzPts val="3500"/>
              <a:buFont typeface="Montserrat"/>
              <a:buAutoNum type="arabicPeriod"/>
            </a:pPr>
            <a:r>
              <a:rPr lang="en-US" sz="3500" b="0" i="0" u="none" strike="noStrike" cap="none">
                <a:solidFill>
                  <a:srgbClr val="11100E"/>
                </a:solidFill>
                <a:latin typeface="Montserrat"/>
                <a:ea typeface="Montserrat"/>
                <a:cs typeface="Montserrat"/>
                <a:sym typeface="Montserrat"/>
              </a:rPr>
              <a:t>Fournir une assistance technique </a:t>
            </a:r>
            <a:endParaRPr/>
          </a:p>
          <a:p>
            <a:pPr marL="755651" marR="0" lvl="1" indent="-377825" algn="l" rtl="0">
              <a:lnSpc>
                <a:spcPct val="180000"/>
              </a:lnSpc>
              <a:spcBef>
                <a:spcPts val="0"/>
              </a:spcBef>
              <a:spcAft>
                <a:spcPts val="0"/>
              </a:spcAft>
              <a:buClr>
                <a:srgbClr val="11100E"/>
              </a:buClr>
              <a:buSzPts val="3500"/>
              <a:buFont typeface="Montserrat"/>
              <a:buAutoNum type="arabicPeriod"/>
            </a:pPr>
            <a:r>
              <a:rPr lang="en-US" sz="3500" b="0" i="0" u="none" strike="noStrike" cap="none">
                <a:solidFill>
                  <a:srgbClr val="11100E"/>
                </a:solidFill>
                <a:latin typeface="Montserrat"/>
                <a:ea typeface="Montserrat"/>
                <a:cs typeface="Montserrat"/>
                <a:sym typeface="Montserrat"/>
              </a:rPr>
              <a:t>Gérer la logistique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2"/>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493" name="Google Shape;493;p52"/>
          <p:cNvSpPr/>
          <p:nvPr/>
        </p:nvSpPr>
        <p:spPr>
          <a:xfrm>
            <a:off x="0" y="0"/>
            <a:ext cx="8901545" cy="10287000"/>
          </a:xfrm>
          <a:custGeom>
            <a:avLst/>
            <a:gdLst/>
            <a:ahLst/>
            <a:cxnLst/>
            <a:rect l="l" t="t" r="r" b="b"/>
            <a:pathLst>
              <a:path w="8901545" h="10287000" extrusionOk="0">
                <a:moveTo>
                  <a:pt x="0" y="0"/>
                </a:moveTo>
                <a:lnTo>
                  <a:pt x="8901545" y="0"/>
                </a:lnTo>
                <a:lnTo>
                  <a:pt x="8901545" y="10287000"/>
                </a:lnTo>
                <a:lnTo>
                  <a:pt x="0" y="10287000"/>
                </a:lnTo>
                <a:lnTo>
                  <a:pt x="0" y="0"/>
                </a:lnTo>
                <a:close/>
              </a:path>
            </a:pathLst>
          </a:custGeom>
          <a:blipFill rotWithShape="1">
            <a:blip r:embed="rId4">
              <a:alphaModFix/>
            </a:blip>
            <a:stretch>
              <a:fillRect l="-36669" r="-36667"/>
            </a:stretch>
          </a:blipFill>
          <a:ln>
            <a:noFill/>
          </a:ln>
        </p:spPr>
        <p:txBody>
          <a:bodyPr/>
          <a:lstStyle/>
          <a:p>
            <a:endParaRPr lang="en-US"/>
          </a:p>
        </p:txBody>
      </p:sp>
      <p:sp>
        <p:nvSpPr>
          <p:cNvPr id="494" name="Google Shape;494;p52"/>
          <p:cNvSpPr txBox="1"/>
          <p:nvPr/>
        </p:nvSpPr>
        <p:spPr>
          <a:xfrm>
            <a:off x="9194343" y="678815"/>
            <a:ext cx="7851600" cy="10467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800" b="1" i="0" u="none" strike="noStrike" cap="none">
                <a:solidFill>
                  <a:srgbClr val="000000"/>
                </a:solidFill>
                <a:latin typeface="League Spartan"/>
                <a:ea typeface="League Spartan"/>
                <a:cs typeface="League Spartan"/>
                <a:sym typeface="League Spartan"/>
              </a:rPr>
              <a:t>Bonding Moment</a:t>
            </a:r>
            <a:endParaRPr/>
          </a:p>
        </p:txBody>
      </p:sp>
      <p:sp>
        <p:nvSpPr>
          <p:cNvPr id="495" name="Google Shape;495;p52"/>
          <p:cNvSpPr txBox="1"/>
          <p:nvPr/>
        </p:nvSpPr>
        <p:spPr>
          <a:xfrm>
            <a:off x="9062564" y="1938776"/>
            <a:ext cx="8115300" cy="1099820"/>
          </a:xfrm>
          <a:prstGeom prst="rect">
            <a:avLst/>
          </a:prstGeom>
          <a:noFill/>
          <a:ln>
            <a:noFill/>
          </a:ln>
        </p:spPr>
        <p:txBody>
          <a:bodyPr spcFirstLastPara="1" wrap="square" lIns="0" tIns="0" rIns="0" bIns="0" anchor="t" anchorCtr="0">
            <a:spAutoFit/>
          </a:bodyPr>
          <a:lstStyle/>
          <a:p>
            <a:pPr marL="690882" marR="0" lvl="1" indent="-345440" algn="l" rtl="0">
              <a:lnSpc>
                <a:spcPct val="140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Every Circle session starts with a Bonding Moment</a:t>
            </a:r>
            <a:endParaRPr/>
          </a:p>
        </p:txBody>
      </p:sp>
      <p:sp>
        <p:nvSpPr>
          <p:cNvPr id="496" name="Google Shape;496;p52"/>
          <p:cNvSpPr txBox="1"/>
          <p:nvPr/>
        </p:nvSpPr>
        <p:spPr>
          <a:xfrm>
            <a:off x="9300950" y="6736715"/>
            <a:ext cx="7851600" cy="10467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800" b="1" i="0" u="none" strike="noStrike" cap="none">
                <a:solidFill>
                  <a:srgbClr val="000000"/>
                </a:solidFill>
                <a:latin typeface="League Spartan"/>
                <a:ea typeface="League Spartan"/>
                <a:cs typeface="League Spartan"/>
                <a:sym typeface="League Spartan"/>
              </a:rPr>
              <a:t>One Action</a:t>
            </a:r>
            <a:endParaRPr/>
          </a:p>
        </p:txBody>
      </p:sp>
      <p:sp>
        <p:nvSpPr>
          <p:cNvPr id="497" name="Google Shape;497;p52"/>
          <p:cNvSpPr txBox="1"/>
          <p:nvPr/>
        </p:nvSpPr>
        <p:spPr>
          <a:xfrm>
            <a:off x="9194343" y="7860665"/>
            <a:ext cx="8064957" cy="1661795"/>
          </a:xfrm>
          <a:prstGeom prst="rect">
            <a:avLst/>
          </a:prstGeom>
          <a:noFill/>
          <a:ln>
            <a:noFill/>
          </a:ln>
        </p:spPr>
        <p:txBody>
          <a:bodyPr spcFirstLastPara="1" wrap="square" lIns="0" tIns="0" rIns="0" bIns="0" anchor="t" anchorCtr="0">
            <a:spAutoFit/>
          </a:bodyPr>
          <a:lstStyle/>
          <a:p>
            <a:pPr marL="690882" marR="0" lvl="1" indent="-345440" algn="l" rtl="0">
              <a:lnSpc>
                <a:spcPct val="140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"How will I commit to improving?"</a:t>
            </a:r>
            <a:endParaRPr/>
          </a:p>
          <a:p>
            <a:pPr marL="690882" marR="0" lvl="1" indent="-345440" algn="l" rtl="0">
              <a:lnSpc>
                <a:spcPct val="140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One concrete thing you’re going to do before your next Circle meeting</a:t>
            </a:r>
            <a:endParaRPr/>
          </a:p>
        </p:txBody>
      </p:sp>
      <p:sp>
        <p:nvSpPr>
          <p:cNvPr id="498" name="Google Shape;498;p52"/>
          <p:cNvSpPr txBox="1"/>
          <p:nvPr/>
        </p:nvSpPr>
        <p:spPr>
          <a:xfrm>
            <a:off x="9326121" y="3633270"/>
            <a:ext cx="7851600" cy="10467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800" b="1" i="0" u="none" strike="noStrike" cap="none">
                <a:solidFill>
                  <a:srgbClr val="000000"/>
                </a:solidFill>
                <a:latin typeface="League Spartan"/>
                <a:ea typeface="League Spartan"/>
                <a:cs typeface="League Spartan"/>
                <a:sym typeface="League Spartan"/>
              </a:rPr>
              <a:t>Ice Breaker</a:t>
            </a:r>
            <a:endParaRPr/>
          </a:p>
        </p:txBody>
      </p:sp>
      <p:sp>
        <p:nvSpPr>
          <p:cNvPr id="499" name="Google Shape;499;p52"/>
          <p:cNvSpPr txBox="1"/>
          <p:nvPr/>
        </p:nvSpPr>
        <p:spPr>
          <a:xfrm>
            <a:off x="9194343" y="4893232"/>
            <a:ext cx="8115300" cy="1099820"/>
          </a:xfrm>
          <a:prstGeom prst="rect">
            <a:avLst/>
          </a:prstGeom>
          <a:noFill/>
          <a:ln>
            <a:noFill/>
          </a:ln>
        </p:spPr>
        <p:txBody>
          <a:bodyPr spcFirstLastPara="1" wrap="square" lIns="0" tIns="0" rIns="0" bIns="0" anchor="t" anchorCtr="0">
            <a:spAutoFit/>
          </a:bodyPr>
          <a:lstStyle/>
          <a:p>
            <a:pPr marL="690882" marR="0" lvl="1" indent="-345440" algn="l" rtl="0">
              <a:lnSpc>
                <a:spcPct val="140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The first activity for each Circle is an Ice Breaker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9049" b="-39047"/>
            </a:stretch>
          </a:blipFill>
          <a:ln>
            <a:noFill/>
          </a:ln>
        </p:spPr>
        <p:txBody>
          <a:bodyPr/>
          <a:lstStyle/>
          <a:p>
            <a:endParaRPr lang="en-US"/>
          </a:p>
        </p:txBody>
      </p:sp>
      <p:sp>
        <p:nvSpPr>
          <p:cNvPr id="129" name="Google Shape;129;p17"/>
          <p:cNvSpPr txBox="1"/>
          <p:nvPr/>
        </p:nvSpPr>
        <p:spPr>
          <a:xfrm>
            <a:off x="0" y="651234"/>
            <a:ext cx="18288000" cy="123634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i="0" u="none" strike="noStrike" cap="none">
                <a:solidFill>
                  <a:srgbClr val="000000"/>
                </a:solidFill>
                <a:latin typeface="Montserrat"/>
                <a:ea typeface="Montserrat"/>
                <a:cs typeface="Montserrat"/>
                <a:sym typeface="Montserrat"/>
              </a:rPr>
              <a:t>Votre santé est primordiale</a:t>
            </a:r>
            <a:endParaRPr/>
          </a:p>
        </p:txBody>
      </p:sp>
      <p:sp>
        <p:nvSpPr>
          <p:cNvPr id="130" name="Google Shape;130;p17"/>
          <p:cNvSpPr txBox="1"/>
          <p:nvPr/>
        </p:nvSpPr>
        <p:spPr>
          <a:xfrm>
            <a:off x="1080195" y="2552911"/>
            <a:ext cx="16127700" cy="71997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399" b="1" i="0" u="none" strike="noStrike" cap="none">
                <a:solidFill>
                  <a:srgbClr val="000000"/>
                </a:solidFill>
                <a:latin typeface="Montserrat"/>
                <a:ea typeface="Montserrat"/>
                <a:cs typeface="Montserrat"/>
                <a:sym typeface="Montserrat"/>
              </a:rPr>
              <a:t>Ligne d’écoute d’espoir pour le mieux-être</a:t>
            </a:r>
            <a:endParaRPr sz="1000"/>
          </a:p>
          <a:p>
            <a:pPr marL="0" marR="0" lvl="0" indent="0" algn="ctr" rtl="0">
              <a:lnSpc>
                <a:spcPct val="140008"/>
              </a:lnSpc>
              <a:spcBef>
                <a:spcPts val="0"/>
              </a:spcBef>
              <a:spcAft>
                <a:spcPts val="0"/>
              </a:spcAft>
              <a:buNone/>
            </a:pPr>
            <a:r>
              <a:rPr lang="en-US" sz="4399" b="0" i="0" u="none" strike="noStrike" cap="none">
                <a:solidFill>
                  <a:srgbClr val="000000"/>
                </a:solidFill>
                <a:latin typeface="Montserrat"/>
                <a:ea typeface="Montserrat"/>
                <a:cs typeface="Montserrat"/>
                <a:sym typeface="Montserrat"/>
              </a:rPr>
              <a:t>1-855-242-3310</a:t>
            </a:r>
            <a:endParaRPr sz="1000"/>
          </a:p>
          <a:p>
            <a:pPr marL="0" marR="0" lvl="0" indent="0" algn="ctr" rtl="0">
              <a:lnSpc>
                <a:spcPct val="140008"/>
              </a:lnSpc>
              <a:spcBef>
                <a:spcPts val="0"/>
              </a:spcBef>
              <a:spcAft>
                <a:spcPts val="0"/>
              </a:spcAft>
              <a:buNone/>
            </a:pPr>
            <a:endParaRPr sz="4399" b="0" i="0" u="none" strike="noStrike" cap="none">
              <a:solidFill>
                <a:srgbClr val="000000"/>
              </a:solidFill>
              <a:latin typeface="Montserrat"/>
              <a:ea typeface="Montserrat"/>
              <a:cs typeface="Montserrat"/>
              <a:sym typeface="Montserrat"/>
            </a:endParaRPr>
          </a:p>
          <a:p>
            <a:pPr marL="0" marR="0" lvl="0" indent="0" algn="ctr" rtl="0">
              <a:lnSpc>
                <a:spcPct val="140008"/>
              </a:lnSpc>
              <a:spcBef>
                <a:spcPts val="0"/>
              </a:spcBef>
              <a:spcAft>
                <a:spcPts val="0"/>
              </a:spcAft>
              <a:buNone/>
            </a:pPr>
            <a:r>
              <a:rPr lang="en-US" sz="4399" b="1" i="0" u="none" strike="noStrike" cap="none">
                <a:solidFill>
                  <a:srgbClr val="000000"/>
                </a:solidFill>
                <a:latin typeface="Montserrat"/>
                <a:ea typeface="Montserrat"/>
                <a:cs typeface="Montserrat"/>
                <a:sym typeface="Montserrat"/>
              </a:rPr>
              <a:t>Progamme d’aide aux employés (PAE)</a:t>
            </a:r>
            <a:endParaRPr sz="1000"/>
          </a:p>
          <a:p>
            <a:pPr marL="0" marR="0" lvl="0" indent="0" algn="ctr" rtl="0">
              <a:lnSpc>
                <a:spcPct val="140008"/>
              </a:lnSpc>
              <a:spcBef>
                <a:spcPts val="0"/>
              </a:spcBef>
              <a:spcAft>
                <a:spcPts val="0"/>
              </a:spcAft>
              <a:buNone/>
            </a:pPr>
            <a:r>
              <a:rPr lang="en-US" sz="4399" b="0" i="0" u="none" strike="noStrike" cap="none">
                <a:solidFill>
                  <a:srgbClr val="000000"/>
                </a:solidFill>
                <a:latin typeface="Montserrat"/>
                <a:ea typeface="Montserrat"/>
                <a:cs typeface="Montserrat"/>
                <a:sym typeface="Montserrat"/>
              </a:rPr>
              <a:t>Sans frais : 1-800-268-7708</a:t>
            </a:r>
            <a:endParaRPr sz="1000"/>
          </a:p>
          <a:p>
            <a:pPr marL="0" marR="0" lvl="0" indent="0" algn="ctr" rtl="0">
              <a:lnSpc>
                <a:spcPct val="134173"/>
              </a:lnSpc>
              <a:spcBef>
                <a:spcPts val="0"/>
              </a:spcBef>
              <a:spcAft>
                <a:spcPts val="0"/>
              </a:spcAft>
              <a:buNone/>
            </a:pPr>
            <a:endParaRPr sz="4399" b="0" i="0" u="none" strike="noStrike" cap="none">
              <a:solidFill>
                <a:srgbClr val="000000"/>
              </a:solidFill>
              <a:latin typeface="Montserrat"/>
              <a:ea typeface="Montserrat"/>
              <a:cs typeface="Montserrat"/>
              <a:sym typeface="Montserrat"/>
            </a:endParaRPr>
          </a:p>
          <a:p>
            <a:pPr marL="0" marR="0" lvl="0" indent="0" algn="ctr" rtl="0">
              <a:lnSpc>
                <a:spcPct val="140008"/>
              </a:lnSpc>
              <a:spcBef>
                <a:spcPts val="0"/>
              </a:spcBef>
              <a:spcAft>
                <a:spcPts val="0"/>
              </a:spcAft>
              <a:buNone/>
            </a:pPr>
            <a:r>
              <a:rPr lang="en-US" sz="4199" b="0" i="0" u="none" strike="noStrike" cap="none">
                <a:solidFill>
                  <a:srgbClr val="000000"/>
                </a:solidFill>
                <a:latin typeface="Montserrat"/>
                <a:ea typeface="Montserrat"/>
                <a:cs typeface="Montserrat"/>
                <a:sym typeface="Montserrat"/>
              </a:rPr>
              <a:t>Pour les personnes sourdes ou malentendantes : </a:t>
            </a:r>
            <a:endParaRPr sz="1000"/>
          </a:p>
          <a:p>
            <a:pPr marL="0" marR="0" lvl="0" indent="0" algn="ctr" rtl="0">
              <a:lnSpc>
                <a:spcPct val="140008"/>
              </a:lnSpc>
              <a:spcBef>
                <a:spcPts val="0"/>
              </a:spcBef>
              <a:spcAft>
                <a:spcPts val="0"/>
              </a:spcAft>
              <a:buNone/>
            </a:pPr>
            <a:r>
              <a:rPr lang="en-US" sz="4199" b="0" i="0" u="none" strike="noStrike" cap="none">
                <a:solidFill>
                  <a:srgbClr val="000000"/>
                </a:solidFill>
                <a:latin typeface="Montserrat"/>
                <a:ea typeface="Montserrat"/>
                <a:cs typeface="Montserrat"/>
                <a:sym typeface="Montserrat"/>
              </a:rPr>
              <a:t>1-800-567-5803</a:t>
            </a:r>
            <a:endParaRPr sz="1000"/>
          </a:p>
        </p:txBody>
      </p:sp>
      <p:sp>
        <p:nvSpPr>
          <p:cNvPr id="131" name="Google Shape;131;p17"/>
          <p:cNvSpPr/>
          <p:nvPr/>
        </p:nvSpPr>
        <p:spPr>
          <a:xfrm>
            <a:off x="17099534" y="0"/>
            <a:ext cx="1188466" cy="990786"/>
          </a:xfrm>
          <a:custGeom>
            <a:avLst/>
            <a:gdLst/>
            <a:ahLst/>
            <a:cxnLst/>
            <a:rect l="l" t="t" r="r" b="b"/>
            <a:pathLst>
              <a:path w="1188466" h="990786" extrusionOk="0">
                <a:moveTo>
                  <a:pt x="0" y="0"/>
                </a:moveTo>
                <a:lnTo>
                  <a:pt x="1188466" y="0"/>
                </a:lnTo>
                <a:lnTo>
                  <a:pt x="1188466" y="990786"/>
                </a:lnTo>
                <a:lnTo>
                  <a:pt x="0" y="990786"/>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3"/>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505" name="Google Shape;505;p53"/>
          <p:cNvSpPr/>
          <p:nvPr/>
        </p:nvSpPr>
        <p:spPr>
          <a:xfrm>
            <a:off x="0" y="0"/>
            <a:ext cx="8901545" cy="10287000"/>
          </a:xfrm>
          <a:custGeom>
            <a:avLst/>
            <a:gdLst/>
            <a:ahLst/>
            <a:cxnLst/>
            <a:rect l="l" t="t" r="r" b="b"/>
            <a:pathLst>
              <a:path w="8901545" h="10287000" extrusionOk="0">
                <a:moveTo>
                  <a:pt x="0" y="0"/>
                </a:moveTo>
                <a:lnTo>
                  <a:pt x="8901545" y="0"/>
                </a:lnTo>
                <a:lnTo>
                  <a:pt x="8901545" y="10287000"/>
                </a:lnTo>
                <a:lnTo>
                  <a:pt x="0" y="10287000"/>
                </a:lnTo>
                <a:lnTo>
                  <a:pt x="0" y="0"/>
                </a:lnTo>
                <a:close/>
              </a:path>
            </a:pathLst>
          </a:custGeom>
          <a:blipFill rotWithShape="1">
            <a:blip r:embed="rId4">
              <a:alphaModFix/>
            </a:blip>
            <a:stretch>
              <a:fillRect l="-36669" r="-36667"/>
            </a:stretch>
          </a:blipFill>
          <a:ln>
            <a:noFill/>
          </a:ln>
        </p:spPr>
        <p:txBody>
          <a:bodyPr/>
          <a:lstStyle/>
          <a:p>
            <a:endParaRPr lang="en-US"/>
          </a:p>
        </p:txBody>
      </p:sp>
      <p:sp>
        <p:nvSpPr>
          <p:cNvPr id="506" name="Google Shape;506;p53"/>
          <p:cNvSpPr txBox="1"/>
          <p:nvPr/>
        </p:nvSpPr>
        <p:spPr>
          <a:xfrm>
            <a:off x="9444404" y="3199650"/>
            <a:ext cx="7851600" cy="10467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800" b="1" i="0" u="none" strike="noStrike" cap="none">
                <a:solidFill>
                  <a:srgbClr val="000000"/>
                </a:solidFill>
                <a:latin typeface="League Spartan"/>
                <a:ea typeface="League Spartan"/>
                <a:cs typeface="League Spartan"/>
                <a:sym typeface="League Spartan"/>
              </a:rPr>
              <a:t>Brise-glace</a:t>
            </a:r>
            <a:endParaRPr/>
          </a:p>
        </p:txBody>
      </p:sp>
      <p:sp>
        <p:nvSpPr>
          <p:cNvPr id="507" name="Google Shape;507;p53"/>
          <p:cNvSpPr txBox="1"/>
          <p:nvPr/>
        </p:nvSpPr>
        <p:spPr>
          <a:xfrm>
            <a:off x="9169171" y="4390971"/>
            <a:ext cx="8115300" cy="1057275"/>
          </a:xfrm>
          <a:prstGeom prst="rect">
            <a:avLst/>
          </a:prstGeom>
          <a:noFill/>
          <a:ln>
            <a:noFill/>
          </a:ln>
        </p:spPr>
        <p:txBody>
          <a:bodyPr spcFirstLastPara="1" wrap="square" lIns="0" tIns="0" rIns="0" bIns="0" anchor="t" anchorCtr="0">
            <a:spAutoFit/>
          </a:bodyPr>
          <a:lstStyle/>
          <a:p>
            <a:pPr marL="647703" marR="0" lvl="1" indent="-323852" algn="l" rtl="0">
              <a:lnSpc>
                <a:spcPct val="140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La première activité de chaque cercle est un brise-glace.</a:t>
            </a:r>
            <a:endParaRPr/>
          </a:p>
        </p:txBody>
      </p:sp>
      <p:sp>
        <p:nvSpPr>
          <p:cNvPr id="508" name="Google Shape;508;p53"/>
          <p:cNvSpPr txBox="1"/>
          <p:nvPr/>
        </p:nvSpPr>
        <p:spPr>
          <a:xfrm>
            <a:off x="9444404" y="6084969"/>
            <a:ext cx="7851600" cy="10467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800" b="1" i="0" u="none" strike="noStrike" cap="none">
                <a:solidFill>
                  <a:srgbClr val="000000"/>
                </a:solidFill>
                <a:latin typeface="League Spartan"/>
                <a:ea typeface="League Spartan"/>
                <a:cs typeface="League Spartan"/>
                <a:sym typeface="League Spartan"/>
              </a:rPr>
              <a:t>Action </a:t>
            </a:r>
            <a:r>
              <a:rPr lang="en-US" sz="6800" b="1">
                <a:latin typeface="League Spartan"/>
                <a:ea typeface="League Spartan"/>
                <a:cs typeface="League Spartan"/>
                <a:sym typeface="League Spartan"/>
              </a:rPr>
              <a:t>c</a:t>
            </a:r>
            <a:r>
              <a:rPr lang="en-US" sz="6800" b="1" i="0" u="none" strike="noStrike" cap="none">
                <a:solidFill>
                  <a:srgbClr val="000000"/>
                </a:solidFill>
                <a:latin typeface="League Spartan"/>
                <a:ea typeface="League Spartan"/>
                <a:cs typeface="League Spartan"/>
                <a:sym typeface="League Spartan"/>
              </a:rPr>
              <a:t>oncr</a:t>
            </a:r>
            <a:r>
              <a:rPr lang="en-US" sz="6800" b="1">
                <a:latin typeface="League Spartan"/>
                <a:ea typeface="League Spartan"/>
                <a:cs typeface="League Spartan"/>
                <a:sym typeface="League Spartan"/>
              </a:rPr>
              <a:t>è</a:t>
            </a:r>
            <a:r>
              <a:rPr lang="en-US" sz="6800" b="1" i="0" u="none" strike="noStrike" cap="none">
                <a:solidFill>
                  <a:srgbClr val="000000"/>
                </a:solidFill>
                <a:latin typeface="League Spartan"/>
                <a:ea typeface="League Spartan"/>
                <a:cs typeface="League Spartan"/>
                <a:sym typeface="League Spartan"/>
              </a:rPr>
              <a:t>t</a:t>
            </a:r>
            <a:r>
              <a:rPr lang="en-US" sz="6800" b="1">
                <a:latin typeface="League Spartan"/>
                <a:ea typeface="League Spartan"/>
                <a:cs typeface="League Spartan"/>
                <a:sym typeface="League Spartan"/>
              </a:rPr>
              <a:t>e</a:t>
            </a:r>
            <a:endParaRPr/>
          </a:p>
        </p:txBody>
      </p:sp>
      <p:sp>
        <p:nvSpPr>
          <p:cNvPr id="509" name="Google Shape;509;p53"/>
          <p:cNvSpPr txBox="1"/>
          <p:nvPr/>
        </p:nvSpPr>
        <p:spPr>
          <a:xfrm>
            <a:off x="9194343" y="7209558"/>
            <a:ext cx="8064900" cy="2586000"/>
          </a:xfrm>
          <a:prstGeom prst="rect">
            <a:avLst/>
          </a:prstGeom>
          <a:noFill/>
          <a:ln>
            <a:noFill/>
          </a:ln>
        </p:spPr>
        <p:txBody>
          <a:bodyPr spcFirstLastPara="1" wrap="square" lIns="0" tIns="0" rIns="0" bIns="0" anchor="t" anchorCtr="0">
            <a:spAutoFit/>
          </a:bodyPr>
          <a:lstStyle/>
          <a:p>
            <a:pPr marL="647703" marR="0" lvl="1" indent="-323852"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"Comment vais-je m'engager à m'améliorer ?</a:t>
            </a:r>
            <a:endParaRPr/>
          </a:p>
          <a:p>
            <a:pPr marL="647703" marR="0" lvl="1" indent="-323852" algn="l" rtl="0">
              <a:lnSpc>
                <a:spcPct val="115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Une chose concrète que vous allez faire avant votre prochaine réunion du Cercle</a:t>
            </a:r>
            <a:endParaRPr/>
          </a:p>
        </p:txBody>
      </p:sp>
      <p:sp>
        <p:nvSpPr>
          <p:cNvPr id="510" name="Google Shape;510;p53"/>
          <p:cNvSpPr txBox="1"/>
          <p:nvPr/>
        </p:nvSpPr>
        <p:spPr>
          <a:xfrm>
            <a:off x="9469576" y="562843"/>
            <a:ext cx="7851600" cy="10467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800" b="1" i="0" u="none" strike="noStrike" cap="none">
                <a:solidFill>
                  <a:srgbClr val="000000"/>
                </a:solidFill>
                <a:latin typeface="League Spartan"/>
                <a:ea typeface="League Spartan"/>
                <a:cs typeface="League Spartan"/>
                <a:sym typeface="League Spartan"/>
              </a:rPr>
              <a:t>Moment complice</a:t>
            </a:r>
            <a:endParaRPr/>
          </a:p>
        </p:txBody>
      </p:sp>
      <p:sp>
        <p:nvSpPr>
          <p:cNvPr id="511" name="Google Shape;511;p53"/>
          <p:cNvSpPr txBox="1"/>
          <p:nvPr/>
        </p:nvSpPr>
        <p:spPr>
          <a:xfrm>
            <a:off x="9194343" y="1754163"/>
            <a:ext cx="8115300" cy="1057275"/>
          </a:xfrm>
          <a:prstGeom prst="rect">
            <a:avLst/>
          </a:prstGeom>
          <a:noFill/>
          <a:ln>
            <a:noFill/>
          </a:ln>
        </p:spPr>
        <p:txBody>
          <a:bodyPr spcFirstLastPara="1" wrap="square" lIns="0" tIns="0" rIns="0" bIns="0" anchor="t" anchorCtr="0">
            <a:spAutoFit/>
          </a:bodyPr>
          <a:lstStyle/>
          <a:p>
            <a:pPr marL="647703" marR="0" lvl="1" indent="-323852" algn="l" rtl="0">
              <a:lnSpc>
                <a:spcPct val="140000"/>
              </a:lnSpc>
              <a:spcBef>
                <a:spcPts val="0"/>
              </a:spcBef>
              <a:spcAft>
                <a:spcPts val="0"/>
              </a:spcAft>
              <a:buClr>
                <a:srgbClr val="000000"/>
              </a:buClr>
              <a:buSzPts val="3000"/>
              <a:buFont typeface="Arial"/>
              <a:buChar char="•"/>
            </a:pPr>
            <a:r>
              <a:rPr lang="en-US" sz="3000" b="0" i="0" u="none" strike="noStrike" cap="none">
                <a:solidFill>
                  <a:srgbClr val="000000"/>
                </a:solidFill>
                <a:latin typeface="Montserrat"/>
                <a:ea typeface="Montserrat"/>
                <a:cs typeface="Montserrat"/>
                <a:sym typeface="Montserrat"/>
              </a:rPr>
              <a:t>Chaque session du cercle commence par un moment complice.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4"/>
          <p:cNvSpPr/>
          <p:nvPr/>
        </p:nvSpPr>
        <p:spPr>
          <a:xfrm>
            <a:off x="893606" y="2997793"/>
            <a:ext cx="16365694" cy="5131348"/>
          </a:xfrm>
          <a:custGeom>
            <a:avLst/>
            <a:gdLst/>
            <a:ahLst/>
            <a:cxnLst/>
            <a:rect l="l" t="t" r="r" b="b"/>
            <a:pathLst>
              <a:path w="16365694" h="5131348" extrusionOk="0">
                <a:moveTo>
                  <a:pt x="0" y="0"/>
                </a:moveTo>
                <a:lnTo>
                  <a:pt x="16365694" y="0"/>
                </a:lnTo>
                <a:lnTo>
                  <a:pt x="16365694" y="5131348"/>
                </a:lnTo>
                <a:lnTo>
                  <a:pt x="0" y="5131348"/>
                </a:lnTo>
                <a:lnTo>
                  <a:pt x="0" y="0"/>
                </a:lnTo>
                <a:close/>
              </a:path>
            </a:pathLst>
          </a:custGeom>
          <a:blipFill rotWithShape="1">
            <a:blip r:embed="rId3">
              <a:alphaModFix/>
            </a:blip>
            <a:stretch>
              <a:fillRect t="-231" b="-231"/>
            </a:stretch>
          </a:blipFill>
          <a:ln>
            <a:noFill/>
          </a:ln>
        </p:spPr>
        <p:txBody>
          <a:bodyPr/>
          <a:lstStyle/>
          <a:p>
            <a:endParaRPr lang="en-US"/>
          </a:p>
        </p:txBody>
      </p:sp>
      <p:sp>
        <p:nvSpPr>
          <p:cNvPr id="517" name="Google Shape;517;p54"/>
          <p:cNvSpPr txBox="1"/>
          <p:nvPr/>
        </p:nvSpPr>
        <p:spPr>
          <a:xfrm>
            <a:off x="893606" y="1104900"/>
            <a:ext cx="17146744" cy="12192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Recommended Circle Agenda</a:t>
            </a:r>
            <a:endParaRPr/>
          </a:p>
        </p:txBody>
      </p:sp>
      <p:sp>
        <p:nvSpPr>
          <p:cNvPr id="518" name="Google Shape;518;p54"/>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4">
              <a:alphaModFix/>
            </a:blip>
            <a:stretch>
              <a:fillRect l="-170" t="-308576" r="-7086" b="-1042591"/>
            </a:stretch>
          </a:blipFill>
          <a:ln>
            <a:noFill/>
          </a:ln>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5"/>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524" name="Google Shape;524;p55"/>
          <p:cNvSpPr txBox="1"/>
          <p:nvPr/>
        </p:nvSpPr>
        <p:spPr>
          <a:xfrm>
            <a:off x="570628" y="1076325"/>
            <a:ext cx="17146744" cy="888368"/>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200" b="1" i="0" u="none" strike="noStrike" cap="none">
                <a:solidFill>
                  <a:srgbClr val="000000"/>
                </a:solidFill>
                <a:latin typeface="League Spartan"/>
                <a:ea typeface="League Spartan"/>
                <a:cs typeface="League Spartan"/>
                <a:sym typeface="League Spartan"/>
              </a:rPr>
              <a:t>Ordre du jour recommandé pour le cercle</a:t>
            </a:r>
            <a:endParaRPr/>
          </a:p>
        </p:txBody>
      </p:sp>
      <p:sp>
        <p:nvSpPr>
          <p:cNvPr id="525" name="Google Shape;525;p55"/>
          <p:cNvSpPr/>
          <p:nvPr/>
        </p:nvSpPr>
        <p:spPr>
          <a:xfrm>
            <a:off x="853936" y="2493293"/>
            <a:ext cx="16405364" cy="5968916"/>
          </a:xfrm>
          <a:custGeom>
            <a:avLst/>
            <a:gdLst/>
            <a:ahLst/>
            <a:cxnLst/>
            <a:rect l="l" t="t" r="r" b="b"/>
            <a:pathLst>
              <a:path w="16405364" h="5968916" extrusionOk="0">
                <a:moveTo>
                  <a:pt x="0" y="0"/>
                </a:moveTo>
                <a:lnTo>
                  <a:pt x="16405364" y="0"/>
                </a:lnTo>
                <a:lnTo>
                  <a:pt x="16405364" y="5968915"/>
                </a:lnTo>
                <a:lnTo>
                  <a:pt x="0" y="5968915"/>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6"/>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535" name="Google Shape;535;p56"/>
          <p:cNvSpPr/>
          <p:nvPr/>
        </p:nvSpPr>
        <p:spPr>
          <a:xfrm>
            <a:off x="0" y="0"/>
            <a:ext cx="8901545" cy="10287000"/>
          </a:xfrm>
          <a:custGeom>
            <a:avLst/>
            <a:gdLst/>
            <a:ahLst/>
            <a:cxnLst/>
            <a:rect l="l" t="t" r="r" b="b"/>
            <a:pathLst>
              <a:path w="8901545" h="10287000" extrusionOk="0">
                <a:moveTo>
                  <a:pt x="0" y="0"/>
                </a:moveTo>
                <a:lnTo>
                  <a:pt x="8901545" y="0"/>
                </a:lnTo>
                <a:lnTo>
                  <a:pt x="8901545" y="10287000"/>
                </a:lnTo>
                <a:lnTo>
                  <a:pt x="0" y="10287000"/>
                </a:lnTo>
                <a:lnTo>
                  <a:pt x="0" y="0"/>
                </a:lnTo>
                <a:close/>
              </a:path>
            </a:pathLst>
          </a:custGeom>
          <a:blipFill rotWithShape="1">
            <a:blip r:embed="rId4">
              <a:alphaModFix/>
            </a:blip>
            <a:stretch>
              <a:fillRect l="-30811" r="-30809"/>
            </a:stretch>
          </a:blipFill>
          <a:ln>
            <a:noFill/>
          </a:ln>
        </p:spPr>
        <p:txBody>
          <a:bodyPr/>
          <a:lstStyle/>
          <a:p>
            <a:endParaRPr lang="en-US"/>
          </a:p>
        </p:txBody>
      </p:sp>
      <p:sp>
        <p:nvSpPr>
          <p:cNvPr id="536" name="Google Shape;536;p56"/>
          <p:cNvSpPr txBox="1"/>
          <p:nvPr/>
        </p:nvSpPr>
        <p:spPr>
          <a:xfrm>
            <a:off x="9144000" y="1095375"/>
            <a:ext cx="8695007" cy="1024893"/>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7200" b="1" i="0" u="none" strike="noStrike" cap="none">
                <a:solidFill>
                  <a:srgbClr val="000000"/>
                </a:solidFill>
                <a:latin typeface="League Spartan"/>
                <a:ea typeface="League Spartan"/>
                <a:cs typeface="League Spartan"/>
                <a:sym typeface="League Spartan"/>
              </a:rPr>
              <a:t>Circle Technology</a:t>
            </a:r>
            <a:endParaRPr/>
          </a:p>
        </p:txBody>
      </p:sp>
      <p:sp>
        <p:nvSpPr>
          <p:cNvPr id="537" name="Google Shape;537;p56"/>
          <p:cNvSpPr txBox="1"/>
          <p:nvPr/>
        </p:nvSpPr>
        <p:spPr>
          <a:xfrm>
            <a:off x="9502817" y="2291473"/>
            <a:ext cx="7734900" cy="7694400"/>
          </a:xfrm>
          <a:prstGeom prst="rect">
            <a:avLst/>
          </a:prstGeom>
          <a:noFill/>
          <a:ln>
            <a:noFill/>
          </a:ln>
        </p:spPr>
        <p:txBody>
          <a:bodyPr spcFirstLastPara="1" wrap="square" lIns="0" tIns="0" rIns="0" bIns="0" anchor="t" anchorCtr="0">
            <a:spAutoFit/>
          </a:bodyPr>
          <a:lstStyle/>
          <a:p>
            <a:pPr marL="863597" marR="0" lvl="1" indent="-431799" algn="l" rtl="0">
              <a:lnSpc>
                <a:spcPct val="115000"/>
              </a:lnSpc>
              <a:spcBef>
                <a:spcPts val="0"/>
              </a:spcBef>
              <a:spcAft>
                <a:spcPts val="0"/>
              </a:spcAft>
              <a:buClr>
                <a:srgbClr val="000000"/>
              </a:buClr>
              <a:buSzPts val="3999"/>
              <a:buFont typeface="Arial"/>
              <a:buChar char="•"/>
            </a:pPr>
            <a:r>
              <a:rPr lang="en-US" sz="3999" b="0" i="0" u="none" strike="noStrike" cap="none">
                <a:solidFill>
                  <a:srgbClr val="000000"/>
                </a:solidFill>
                <a:latin typeface="Montserrat"/>
                <a:ea typeface="Montserrat"/>
                <a:cs typeface="Montserrat"/>
                <a:sym typeface="Montserrat"/>
              </a:rPr>
              <a:t>Microsoft Teams</a:t>
            </a:r>
            <a:endParaRPr/>
          </a:p>
          <a:p>
            <a:pPr marL="0" marR="0" lvl="0" indent="0" algn="l" rtl="0">
              <a:lnSpc>
                <a:spcPct val="115000"/>
              </a:lnSpc>
              <a:spcBef>
                <a:spcPts val="0"/>
              </a:spcBef>
              <a:spcAft>
                <a:spcPts val="0"/>
              </a:spcAft>
              <a:buNone/>
            </a:pPr>
            <a:endParaRPr sz="3999" b="0" i="0" u="none" strike="noStrike" cap="none">
              <a:solidFill>
                <a:srgbClr val="000000"/>
              </a:solidFill>
              <a:latin typeface="Montserrat"/>
              <a:ea typeface="Montserrat"/>
              <a:cs typeface="Montserrat"/>
              <a:sym typeface="Montserrat"/>
            </a:endParaRPr>
          </a:p>
          <a:p>
            <a:pPr marL="863597" marR="0" lvl="1" indent="-431799" algn="l" rtl="0">
              <a:lnSpc>
                <a:spcPct val="115000"/>
              </a:lnSpc>
              <a:spcBef>
                <a:spcPts val="0"/>
              </a:spcBef>
              <a:spcAft>
                <a:spcPts val="0"/>
              </a:spcAft>
              <a:buClr>
                <a:srgbClr val="000000"/>
              </a:buClr>
              <a:buSzPts val="3999"/>
              <a:buFont typeface="Arial"/>
              <a:buChar char="•"/>
            </a:pPr>
            <a:r>
              <a:rPr lang="en-US" sz="3999" b="0" i="0" u="none" strike="noStrike" cap="none">
                <a:solidFill>
                  <a:srgbClr val="000000"/>
                </a:solidFill>
                <a:latin typeface="Montserrat"/>
                <a:ea typeface="Montserrat"/>
                <a:cs typeface="Montserrat"/>
                <a:sym typeface="Montserrat"/>
              </a:rPr>
              <a:t>Videos</a:t>
            </a:r>
            <a:endParaRPr/>
          </a:p>
          <a:p>
            <a:pPr marL="0" marR="0" lvl="0" indent="0" algn="l" rtl="0">
              <a:lnSpc>
                <a:spcPct val="115000"/>
              </a:lnSpc>
              <a:spcBef>
                <a:spcPts val="0"/>
              </a:spcBef>
              <a:spcAft>
                <a:spcPts val="0"/>
              </a:spcAft>
              <a:buNone/>
            </a:pPr>
            <a:endParaRPr sz="3999" b="0" i="0" u="none" strike="noStrike" cap="none">
              <a:solidFill>
                <a:srgbClr val="000000"/>
              </a:solidFill>
              <a:latin typeface="Montserrat"/>
              <a:ea typeface="Montserrat"/>
              <a:cs typeface="Montserrat"/>
              <a:sym typeface="Montserrat"/>
            </a:endParaRPr>
          </a:p>
          <a:p>
            <a:pPr marL="863597" marR="0" lvl="1" indent="-431799" algn="l" rtl="0">
              <a:lnSpc>
                <a:spcPct val="115000"/>
              </a:lnSpc>
              <a:spcBef>
                <a:spcPts val="0"/>
              </a:spcBef>
              <a:spcAft>
                <a:spcPts val="0"/>
              </a:spcAft>
              <a:buClr>
                <a:srgbClr val="000000"/>
              </a:buClr>
              <a:buSzPts val="3999"/>
              <a:buFont typeface="Arial"/>
              <a:buChar char="•"/>
            </a:pPr>
            <a:r>
              <a:rPr lang="en-US" sz="3999" b="0" i="0" u="none" strike="noStrike" cap="none">
                <a:solidFill>
                  <a:srgbClr val="000000"/>
                </a:solidFill>
                <a:latin typeface="Montserrat"/>
                <a:ea typeface="Montserrat"/>
                <a:cs typeface="Montserrat"/>
                <a:sym typeface="Montserrat"/>
              </a:rPr>
              <a:t>Avoid delays and buffering</a:t>
            </a:r>
            <a:endParaRPr/>
          </a:p>
          <a:p>
            <a:pPr marL="0" marR="0" lvl="0" indent="0" algn="l" rtl="0">
              <a:lnSpc>
                <a:spcPct val="115000"/>
              </a:lnSpc>
              <a:spcBef>
                <a:spcPts val="0"/>
              </a:spcBef>
              <a:spcAft>
                <a:spcPts val="0"/>
              </a:spcAft>
              <a:buNone/>
            </a:pPr>
            <a:endParaRPr sz="3999" b="0" i="0" u="none" strike="noStrike" cap="none">
              <a:solidFill>
                <a:srgbClr val="000000"/>
              </a:solidFill>
              <a:latin typeface="Montserrat"/>
              <a:ea typeface="Montserrat"/>
              <a:cs typeface="Montserrat"/>
              <a:sym typeface="Montserrat"/>
            </a:endParaRPr>
          </a:p>
          <a:p>
            <a:pPr marL="1727195" marR="0" lvl="2" indent="-575731" algn="l" rtl="0">
              <a:lnSpc>
                <a:spcPct val="115000"/>
              </a:lnSpc>
              <a:spcBef>
                <a:spcPts val="0"/>
              </a:spcBef>
              <a:spcAft>
                <a:spcPts val="0"/>
              </a:spcAft>
              <a:buClr>
                <a:srgbClr val="000000"/>
              </a:buClr>
              <a:buSzPts val="3999"/>
              <a:buFont typeface="Arial"/>
              <a:buChar char="⚬"/>
            </a:pPr>
            <a:r>
              <a:rPr lang="en-US" sz="3999" b="0" i="0" u="none" strike="noStrike" cap="none">
                <a:solidFill>
                  <a:srgbClr val="000000"/>
                </a:solidFill>
                <a:latin typeface="Montserrat"/>
                <a:ea typeface="Montserrat"/>
                <a:cs typeface="Montserrat"/>
                <a:sym typeface="Montserrat"/>
              </a:rPr>
              <a:t>Download the video from LLMC Wiki Page</a:t>
            </a:r>
            <a:endParaRPr/>
          </a:p>
          <a:p>
            <a:pPr marL="0" marR="0" lvl="0" indent="0" algn="l" rtl="0">
              <a:lnSpc>
                <a:spcPct val="115000"/>
              </a:lnSpc>
              <a:spcBef>
                <a:spcPts val="0"/>
              </a:spcBef>
              <a:spcAft>
                <a:spcPts val="0"/>
              </a:spcAft>
              <a:buNone/>
            </a:pPr>
            <a:endParaRPr sz="3999" b="0" i="0" u="none" strike="noStrike" cap="none">
              <a:solidFill>
                <a:srgbClr val="000000"/>
              </a:solidFill>
              <a:latin typeface="Montserrat"/>
              <a:ea typeface="Montserrat"/>
              <a:cs typeface="Montserrat"/>
              <a:sym typeface="Montserrat"/>
            </a:endParaRPr>
          </a:p>
          <a:p>
            <a:pPr marL="1727195" marR="0" lvl="2" indent="-575731" algn="l" rtl="0">
              <a:lnSpc>
                <a:spcPct val="115000"/>
              </a:lnSpc>
              <a:spcBef>
                <a:spcPts val="0"/>
              </a:spcBef>
              <a:spcAft>
                <a:spcPts val="0"/>
              </a:spcAft>
              <a:buClr>
                <a:srgbClr val="000000"/>
              </a:buClr>
              <a:buSzPts val="3999"/>
              <a:buFont typeface="Arial"/>
              <a:buChar char="⚬"/>
            </a:pPr>
            <a:r>
              <a:rPr lang="en-US" sz="3999" b="0" i="0" u="none" strike="noStrike" cap="none">
                <a:solidFill>
                  <a:srgbClr val="000000"/>
                </a:solidFill>
                <a:latin typeface="Montserrat"/>
                <a:ea typeface="Montserrat"/>
                <a:cs typeface="Montserrat"/>
                <a:sym typeface="Montserrat"/>
              </a:rPr>
              <a:t>Practice playing videos and screen sharing</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7"/>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543" name="Google Shape;543;p57"/>
          <p:cNvSpPr/>
          <p:nvPr/>
        </p:nvSpPr>
        <p:spPr>
          <a:xfrm>
            <a:off x="0" y="0"/>
            <a:ext cx="8901545" cy="10287000"/>
          </a:xfrm>
          <a:custGeom>
            <a:avLst/>
            <a:gdLst/>
            <a:ahLst/>
            <a:cxnLst/>
            <a:rect l="l" t="t" r="r" b="b"/>
            <a:pathLst>
              <a:path w="8901545" h="10287000" extrusionOk="0">
                <a:moveTo>
                  <a:pt x="0" y="0"/>
                </a:moveTo>
                <a:lnTo>
                  <a:pt x="8901545" y="0"/>
                </a:lnTo>
                <a:lnTo>
                  <a:pt x="8901545" y="10287000"/>
                </a:lnTo>
                <a:lnTo>
                  <a:pt x="0" y="10287000"/>
                </a:lnTo>
                <a:lnTo>
                  <a:pt x="0" y="0"/>
                </a:lnTo>
                <a:close/>
              </a:path>
            </a:pathLst>
          </a:custGeom>
          <a:blipFill rotWithShape="1">
            <a:blip r:embed="rId4">
              <a:alphaModFix/>
            </a:blip>
            <a:stretch>
              <a:fillRect l="-30811" r="-30809"/>
            </a:stretch>
          </a:blipFill>
          <a:ln>
            <a:noFill/>
          </a:ln>
        </p:spPr>
        <p:txBody>
          <a:bodyPr/>
          <a:lstStyle/>
          <a:p>
            <a:endParaRPr lang="en-US"/>
          </a:p>
        </p:txBody>
      </p:sp>
      <p:sp>
        <p:nvSpPr>
          <p:cNvPr id="544" name="Google Shape;544;p57"/>
          <p:cNvSpPr txBox="1"/>
          <p:nvPr/>
        </p:nvSpPr>
        <p:spPr>
          <a:xfrm>
            <a:off x="9144000" y="1095375"/>
            <a:ext cx="8695007" cy="2025018"/>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7200" b="1" i="0" u="none" strike="noStrike" cap="none">
                <a:solidFill>
                  <a:srgbClr val="000000"/>
                </a:solidFill>
                <a:latin typeface="League Spartan"/>
                <a:ea typeface="League Spartan"/>
                <a:cs typeface="League Spartan"/>
                <a:sym typeface="League Spartan"/>
              </a:rPr>
              <a:t>Technologie du cercle</a:t>
            </a:r>
            <a:endParaRPr/>
          </a:p>
        </p:txBody>
      </p:sp>
      <p:sp>
        <p:nvSpPr>
          <p:cNvPr id="545" name="Google Shape;545;p57"/>
          <p:cNvSpPr txBox="1"/>
          <p:nvPr/>
        </p:nvSpPr>
        <p:spPr>
          <a:xfrm>
            <a:off x="9502867" y="2448343"/>
            <a:ext cx="7734900" cy="7399200"/>
          </a:xfrm>
          <a:prstGeom prst="rect">
            <a:avLst/>
          </a:prstGeom>
          <a:noFill/>
          <a:ln>
            <a:noFill/>
          </a:ln>
        </p:spPr>
        <p:txBody>
          <a:bodyPr spcFirstLastPara="1" wrap="square" lIns="0" tIns="0" rIns="0" bIns="0" anchor="t" anchorCtr="0">
            <a:spAutoFit/>
          </a:bodyPr>
          <a:lstStyle/>
          <a:p>
            <a:pPr marL="863597" marR="0" lvl="1" indent="-431799" algn="l" rtl="0">
              <a:lnSpc>
                <a:spcPct val="102000"/>
              </a:lnSpc>
              <a:spcBef>
                <a:spcPts val="0"/>
              </a:spcBef>
              <a:spcAft>
                <a:spcPts val="0"/>
              </a:spcAft>
              <a:buClr>
                <a:srgbClr val="000000"/>
              </a:buClr>
              <a:buSzPts val="3999"/>
              <a:buFont typeface="Arial"/>
              <a:buChar char="•"/>
            </a:pPr>
            <a:r>
              <a:rPr lang="en-US" sz="3999" b="0" i="0" u="none" strike="noStrike" cap="none">
                <a:solidFill>
                  <a:srgbClr val="000000"/>
                </a:solidFill>
                <a:latin typeface="Montserrat"/>
                <a:ea typeface="Montserrat"/>
                <a:cs typeface="Montserrat"/>
                <a:sym typeface="Montserrat"/>
              </a:rPr>
              <a:t>Microsoft Teams</a:t>
            </a:r>
            <a:endParaRPr/>
          </a:p>
          <a:p>
            <a:pPr marL="0" marR="0" lvl="0" indent="0" algn="l" rtl="0">
              <a:lnSpc>
                <a:spcPct val="102000"/>
              </a:lnSpc>
              <a:spcBef>
                <a:spcPts val="0"/>
              </a:spcBef>
              <a:spcAft>
                <a:spcPts val="0"/>
              </a:spcAft>
              <a:buNone/>
            </a:pPr>
            <a:endParaRPr sz="3999" b="0" i="0" u="none" strike="noStrike" cap="none">
              <a:solidFill>
                <a:srgbClr val="000000"/>
              </a:solidFill>
              <a:latin typeface="Montserrat"/>
              <a:ea typeface="Montserrat"/>
              <a:cs typeface="Montserrat"/>
              <a:sym typeface="Montserrat"/>
            </a:endParaRPr>
          </a:p>
          <a:p>
            <a:pPr marL="863597" marR="0" lvl="1" indent="-431799" algn="l" rtl="0">
              <a:lnSpc>
                <a:spcPct val="102000"/>
              </a:lnSpc>
              <a:spcBef>
                <a:spcPts val="0"/>
              </a:spcBef>
              <a:spcAft>
                <a:spcPts val="0"/>
              </a:spcAft>
              <a:buClr>
                <a:srgbClr val="000000"/>
              </a:buClr>
              <a:buSzPts val="3999"/>
              <a:buFont typeface="Arial"/>
              <a:buChar char="•"/>
            </a:pPr>
            <a:r>
              <a:rPr lang="en-US" sz="3999" b="0" i="0" u="none" strike="noStrike" cap="none">
                <a:solidFill>
                  <a:srgbClr val="000000"/>
                </a:solidFill>
                <a:latin typeface="Montserrat"/>
                <a:ea typeface="Montserrat"/>
                <a:cs typeface="Montserrat"/>
                <a:sym typeface="Montserrat"/>
              </a:rPr>
              <a:t>Vidéos</a:t>
            </a:r>
            <a:endParaRPr/>
          </a:p>
          <a:p>
            <a:pPr marL="0" marR="0" lvl="0" indent="0" algn="l" rtl="0">
              <a:lnSpc>
                <a:spcPct val="102000"/>
              </a:lnSpc>
              <a:spcBef>
                <a:spcPts val="0"/>
              </a:spcBef>
              <a:spcAft>
                <a:spcPts val="0"/>
              </a:spcAft>
              <a:buNone/>
            </a:pPr>
            <a:endParaRPr sz="3999" b="0" i="0" u="none" strike="noStrike" cap="none">
              <a:solidFill>
                <a:srgbClr val="000000"/>
              </a:solidFill>
              <a:latin typeface="Montserrat"/>
              <a:ea typeface="Montserrat"/>
              <a:cs typeface="Montserrat"/>
              <a:sym typeface="Montserrat"/>
            </a:endParaRPr>
          </a:p>
          <a:p>
            <a:pPr marL="863597" marR="0" lvl="1" indent="-431799" algn="l" rtl="0">
              <a:lnSpc>
                <a:spcPct val="102000"/>
              </a:lnSpc>
              <a:spcBef>
                <a:spcPts val="0"/>
              </a:spcBef>
              <a:spcAft>
                <a:spcPts val="0"/>
              </a:spcAft>
              <a:buClr>
                <a:srgbClr val="000000"/>
              </a:buClr>
              <a:buSzPts val="3999"/>
              <a:buFont typeface="Arial"/>
              <a:buChar char="•"/>
            </a:pPr>
            <a:r>
              <a:rPr lang="en-US" sz="3999" b="0" i="0" u="none" strike="noStrike" cap="none">
                <a:solidFill>
                  <a:srgbClr val="000000"/>
                </a:solidFill>
                <a:latin typeface="Montserrat"/>
                <a:ea typeface="Montserrat"/>
                <a:cs typeface="Montserrat"/>
                <a:sym typeface="Montserrat"/>
              </a:rPr>
              <a:t>Pour éviter les retards et la mise en tampon</a:t>
            </a:r>
            <a:endParaRPr/>
          </a:p>
          <a:p>
            <a:pPr marL="1727195" marR="0" lvl="2" indent="-575731" algn="l" rtl="0">
              <a:lnSpc>
                <a:spcPct val="140010"/>
              </a:lnSpc>
              <a:spcBef>
                <a:spcPts val="0"/>
              </a:spcBef>
              <a:spcAft>
                <a:spcPts val="0"/>
              </a:spcAft>
              <a:buClr>
                <a:srgbClr val="000000"/>
              </a:buClr>
              <a:buSzPts val="3999"/>
              <a:buFont typeface="Arial"/>
              <a:buChar char="⚬"/>
            </a:pPr>
            <a:r>
              <a:rPr lang="en-US" sz="3999" b="0" i="0" u="none" strike="noStrike" cap="none">
                <a:solidFill>
                  <a:srgbClr val="000000"/>
                </a:solidFill>
                <a:latin typeface="Montserrat"/>
                <a:ea typeface="Montserrat"/>
                <a:cs typeface="Montserrat"/>
                <a:sym typeface="Montserrat"/>
              </a:rPr>
              <a:t>Télécharger la vidéo à partir de la page Wiki</a:t>
            </a:r>
            <a:endParaRPr/>
          </a:p>
          <a:p>
            <a:pPr marL="0" marR="0" lvl="0" indent="0" algn="l" rtl="0">
              <a:lnSpc>
                <a:spcPct val="70017"/>
              </a:lnSpc>
              <a:spcBef>
                <a:spcPts val="0"/>
              </a:spcBef>
              <a:spcAft>
                <a:spcPts val="0"/>
              </a:spcAft>
              <a:buNone/>
            </a:pPr>
            <a:endParaRPr sz="3999" b="0" i="0" u="none" strike="noStrike" cap="none">
              <a:solidFill>
                <a:srgbClr val="000000"/>
              </a:solidFill>
              <a:latin typeface="Montserrat"/>
              <a:ea typeface="Montserrat"/>
              <a:cs typeface="Montserrat"/>
              <a:sym typeface="Montserrat"/>
            </a:endParaRPr>
          </a:p>
          <a:p>
            <a:pPr marL="1727195" marR="0" lvl="2" indent="-575731" algn="l" rtl="0">
              <a:lnSpc>
                <a:spcPct val="140010"/>
              </a:lnSpc>
              <a:spcBef>
                <a:spcPts val="0"/>
              </a:spcBef>
              <a:spcAft>
                <a:spcPts val="0"/>
              </a:spcAft>
              <a:buClr>
                <a:srgbClr val="000000"/>
              </a:buClr>
              <a:buSzPts val="3999"/>
              <a:buFont typeface="Arial"/>
              <a:buChar char="⚬"/>
            </a:pPr>
            <a:r>
              <a:rPr lang="en-US" sz="3999" b="0" i="0" u="none" strike="noStrike" cap="none">
                <a:solidFill>
                  <a:srgbClr val="000000"/>
                </a:solidFill>
                <a:latin typeface="Montserrat"/>
                <a:ea typeface="Montserrat"/>
                <a:cs typeface="Montserrat"/>
                <a:sym typeface="Montserrat"/>
              </a:rPr>
              <a:t>S'entraîner à jouer des vidéos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8"/>
          <p:cNvSpPr/>
          <p:nvPr/>
        </p:nvSpPr>
        <p:spPr>
          <a:xfrm>
            <a:off x="9144000" y="-277952"/>
            <a:ext cx="9144000" cy="10842903"/>
          </a:xfrm>
          <a:custGeom>
            <a:avLst/>
            <a:gdLst/>
            <a:ahLst/>
            <a:cxnLst/>
            <a:rect l="l" t="t" r="r" b="b"/>
            <a:pathLst>
              <a:path w="9144000" h="10842903" extrusionOk="0">
                <a:moveTo>
                  <a:pt x="0" y="0"/>
                </a:moveTo>
                <a:lnTo>
                  <a:pt x="9144000" y="0"/>
                </a:lnTo>
                <a:lnTo>
                  <a:pt x="9144000" y="10842904"/>
                </a:lnTo>
                <a:lnTo>
                  <a:pt x="0" y="10842904"/>
                </a:lnTo>
                <a:lnTo>
                  <a:pt x="0" y="0"/>
                </a:lnTo>
                <a:close/>
              </a:path>
            </a:pathLst>
          </a:custGeom>
          <a:blipFill rotWithShape="1">
            <a:blip r:embed="rId3">
              <a:alphaModFix/>
            </a:blip>
            <a:stretch>
              <a:fillRect l="-38930" r="-38932"/>
            </a:stretch>
          </a:blipFill>
          <a:ln>
            <a:noFill/>
          </a:ln>
        </p:spPr>
        <p:txBody>
          <a:bodyPr/>
          <a:lstStyle/>
          <a:p>
            <a:endParaRPr lang="en-US"/>
          </a:p>
        </p:txBody>
      </p:sp>
      <p:sp>
        <p:nvSpPr>
          <p:cNvPr id="551" name="Google Shape;551;p58"/>
          <p:cNvSpPr/>
          <p:nvPr/>
        </p:nvSpPr>
        <p:spPr>
          <a:xfrm rot="5400000">
            <a:off x="-5297627" y="5029608"/>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4">
              <a:alphaModFix/>
            </a:blip>
            <a:stretch>
              <a:fillRect l="-170" t="-308576" r="-7086" b="-1042591"/>
            </a:stretch>
          </a:blipFill>
          <a:ln>
            <a:noFill/>
          </a:ln>
        </p:spPr>
        <p:txBody>
          <a:bodyPr/>
          <a:lstStyle/>
          <a:p>
            <a:endParaRPr lang="en-US"/>
          </a:p>
        </p:txBody>
      </p:sp>
      <p:sp>
        <p:nvSpPr>
          <p:cNvPr id="552" name="Google Shape;552;p58"/>
          <p:cNvSpPr txBox="1"/>
          <p:nvPr/>
        </p:nvSpPr>
        <p:spPr>
          <a:xfrm>
            <a:off x="1060885" y="1371500"/>
            <a:ext cx="8710420" cy="240665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Circle Session Wrap Up</a:t>
            </a:r>
            <a:endParaRPr/>
          </a:p>
        </p:txBody>
      </p:sp>
      <p:sp>
        <p:nvSpPr>
          <p:cNvPr id="553" name="Google Shape;553;p58"/>
          <p:cNvSpPr txBox="1"/>
          <p:nvPr/>
        </p:nvSpPr>
        <p:spPr>
          <a:xfrm>
            <a:off x="1021594" y="4552656"/>
            <a:ext cx="7635531" cy="4488180"/>
          </a:xfrm>
          <a:prstGeom prst="rect">
            <a:avLst/>
          </a:prstGeom>
          <a:noFill/>
          <a:ln>
            <a:noFill/>
          </a:ln>
        </p:spPr>
        <p:txBody>
          <a:bodyPr spcFirstLastPara="1" wrap="square" lIns="0" tIns="0" rIns="0" bIns="0" anchor="t" anchorCtr="0">
            <a:spAutoFit/>
          </a:bodyPr>
          <a:lstStyle/>
          <a:p>
            <a:pPr marL="777240" marR="0" lvl="1" indent="-388620" algn="l" rtl="0">
              <a:lnSpc>
                <a:spcPct val="180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One Action</a:t>
            </a:r>
            <a:endParaRPr/>
          </a:p>
          <a:p>
            <a:pPr marL="777240" marR="0" lvl="1" indent="-388620" algn="l" rtl="0">
              <a:lnSpc>
                <a:spcPct val="180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Housekeeping</a:t>
            </a:r>
            <a:endParaRPr/>
          </a:p>
          <a:p>
            <a:pPr marL="777240" marR="0" lvl="1" indent="-388620" algn="l" rtl="0">
              <a:lnSpc>
                <a:spcPct val="180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Recap</a:t>
            </a:r>
            <a:endParaRPr/>
          </a:p>
          <a:p>
            <a:pPr marL="777240" marR="0" lvl="1" indent="-388620" algn="l" rtl="0">
              <a:lnSpc>
                <a:spcPct val="140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Select next leader (if not already determined)</a:t>
            </a:r>
            <a:endParaRPr/>
          </a:p>
          <a:p>
            <a:pPr marL="777240" marR="0" lvl="1" indent="-388620" algn="l" rtl="0">
              <a:lnSpc>
                <a:spcPct val="180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Show gratitude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9"/>
          <p:cNvSpPr/>
          <p:nvPr/>
        </p:nvSpPr>
        <p:spPr>
          <a:xfrm>
            <a:off x="9144000" y="-277952"/>
            <a:ext cx="9144000" cy="10842903"/>
          </a:xfrm>
          <a:custGeom>
            <a:avLst/>
            <a:gdLst/>
            <a:ahLst/>
            <a:cxnLst/>
            <a:rect l="l" t="t" r="r" b="b"/>
            <a:pathLst>
              <a:path w="9144000" h="10842903" extrusionOk="0">
                <a:moveTo>
                  <a:pt x="0" y="0"/>
                </a:moveTo>
                <a:lnTo>
                  <a:pt x="9144000" y="0"/>
                </a:lnTo>
                <a:lnTo>
                  <a:pt x="9144000" y="10842904"/>
                </a:lnTo>
                <a:lnTo>
                  <a:pt x="0" y="10842904"/>
                </a:lnTo>
                <a:lnTo>
                  <a:pt x="0" y="0"/>
                </a:lnTo>
                <a:close/>
              </a:path>
            </a:pathLst>
          </a:custGeom>
          <a:blipFill rotWithShape="1">
            <a:blip r:embed="rId3">
              <a:alphaModFix/>
            </a:blip>
            <a:stretch>
              <a:fillRect l="-38930" r="-38932"/>
            </a:stretch>
          </a:blipFill>
          <a:ln>
            <a:noFill/>
          </a:ln>
        </p:spPr>
        <p:txBody>
          <a:bodyPr/>
          <a:lstStyle/>
          <a:p>
            <a:endParaRPr lang="en-US"/>
          </a:p>
        </p:txBody>
      </p:sp>
      <p:sp>
        <p:nvSpPr>
          <p:cNvPr id="559" name="Google Shape;559;p59"/>
          <p:cNvSpPr/>
          <p:nvPr/>
        </p:nvSpPr>
        <p:spPr>
          <a:xfrm rot="5400000">
            <a:off x="-5297627" y="5029608"/>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4">
              <a:alphaModFix/>
            </a:blip>
            <a:stretch>
              <a:fillRect l="-170" t="-308576" r="-7086" b="-1042591"/>
            </a:stretch>
          </a:blipFill>
          <a:ln>
            <a:noFill/>
          </a:ln>
        </p:spPr>
        <p:txBody>
          <a:bodyPr/>
          <a:lstStyle/>
          <a:p>
            <a:endParaRPr lang="en-US"/>
          </a:p>
        </p:txBody>
      </p:sp>
      <p:sp>
        <p:nvSpPr>
          <p:cNvPr id="560" name="Google Shape;560;p59"/>
          <p:cNvSpPr txBox="1"/>
          <p:nvPr/>
        </p:nvSpPr>
        <p:spPr>
          <a:xfrm>
            <a:off x="1021594" y="638519"/>
            <a:ext cx="8710420" cy="357505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Conclusion de la session du cercle</a:t>
            </a:r>
            <a:endParaRPr/>
          </a:p>
        </p:txBody>
      </p:sp>
      <p:sp>
        <p:nvSpPr>
          <p:cNvPr id="561" name="Google Shape;561;p59"/>
          <p:cNvSpPr txBox="1"/>
          <p:nvPr/>
        </p:nvSpPr>
        <p:spPr>
          <a:xfrm>
            <a:off x="1021594" y="3778470"/>
            <a:ext cx="7635600" cy="5873700"/>
          </a:xfrm>
          <a:prstGeom prst="rect">
            <a:avLst/>
          </a:prstGeom>
          <a:noFill/>
          <a:ln>
            <a:noFill/>
          </a:ln>
        </p:spPr>
        <p:txBody>
          <a:bodyPr spcFirstLastPara="1" wrap="square" lIns="0" tIns="0" rIns="0" bIns="0" anchor="t" anchorCtr="0">
            <a:spAutoFit/>
          </a:bodyPr>
          <a:lstStyle/>
          <a:p>
            <a:pPr marL="777240" marR="0" lvl="1" indent="-388620" algn="l" rtl="0">
              <a:lnSpc>
                <a:spcPct val="180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Action concrète</a:t>
            </a:r>
            <a:endParaRPr/>
          </a:p>
          <a:p>
            <a:pPr marL="777240" marR="0" lvl="1" indent="-388620" algn="l" rtl="0">
              <a:lnSpc>
                <a:spcPct val="180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Mise au point</a:t>
            </a:r>
            <a:endParaRPr/>
          </a:p>
          <a:p>
            <a:pPr marL="777240" marR="0" lvl="1" indent="-388620" algn="l" rtl="0">
              <a:lnSpc>
                <a:spcPct val="180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Récapitulation</a:t>
            </a:r>
            <a:endParaRPr/>
          </a:p>
          <a:p>
            <a:pPr marL="777240" marR="0" lvl="1" indent="-388620" algn="l" rtl="0">
              <a:lnSpc>
                <a:spcPct val="140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Sélection du prochain animateur (s'il n'a pas déjà été désigné)</a:t>
            </a:r>
            <a:endParaRPr/>
          </a:p>
          <a:p>
            <a:pPr marL="777240" marR="0" lvl="1" indent="-388620" algn="l" rtl="0">
              <a:lnSpc>
                <a:spcPct val="180000"/>
              </a:lnSpc>
              <a:spcBef>
                <a:spcPts val="0"/>
              </a:spcBef>
              <a:spcAft>
                <a:spcPts val="0"/>
              </a:spcAft>
              <a:buClr>
                <a:srgbClr val="000000"/>
              </a:buClr>
              <a:buSzPts val="3600"/>
              <a:buFont typeface="Montserrat"/>
              <a:buAutoNum type="arabicPeriod"/>
            </a:pPr>
            <a:r>
              <a:rPr lang="en-US" sz="3600" b="0" i="0" u="none" strike="noStrike" cap="none">
                <a:solidFill>
                  <a:srgbClr val="000000"/>
                </a:solidFill>
                <a:latin typeface="Montserrat"/>
                <a:ea typeface="Montserrat"/>
                <a:cs typeface="Montserrat"/>
                <a:sym typeface="Montserrat"/>
              </a:rPr>
              <a:t>Montrer de la gratitude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0"/>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567" name="Google Shape;567;p60"/>
          <p:cNvSpPr/>
          <p:nvPr/>
        </p:nvSpPr>
        <p:spPr>
          <a:xfrm>
            <a:off x="0" y="0"/>
            <a:ext cx="8901545" cy="10287000"/>
          </a:xfrm>
          <a:custGeom>
            <a:avLst/>
            <a:gdLst/>
            <a:ahLst/>
            <a:cxnLst/>
            <a:rect l="l" t="t" r="r" b="b"/>
            <a:pathLst>
              <a:path w="8901545" h="10287000" extrusionOk="0">
                <a:moveTo>
                  <a:pt x="0" y="0"/>
                </a:moveTo>
                <a:lnTo>
                  <a:pt x="8901545" y="0"/>
                </a:lnTo>
                <a:lnTo>
                  <a:pt x="8901545" y="10287000"/>
                </a:lnTo>
                <a:lnTo>
                  <a:pt x="0" y="10287000"/>
                </a:lnTo>
                <a:lnTo>
                  <a:pt x="0" y="0"/>
                </a:lnTo>
                <a:close/>
              </a:path>
            </a:pathLst>
          </a:custGeom>
          <a:blipFill rotWithShape="1">
            <a:blip r:embed="rId4">
              <a:alphaModFix/>
            </a:blip>
            <a:stretch>
              <a:fillRect l="-61246" r="-18615"/>
            </a:stretch>
          </a:blipFill>
          <a:ln>
            <a:noFill/>
          </a:ln>
        </p:spPr>
        <p:txBody>
          <a:bodyPr/>
          <a:lstStyle/>
          <a:p>
            <a:endParaRPr lang="en-US"/>
          </a:p>
        </p:txBody>
      </p:sp>
      <p:sp>
        <p:nvSpPr>
          <p:cNvPr id="568" name="Google Shape;568;p60"/>
          <p:cNvSpPr txBox="1"/>
          <p:nvPr/>
        </p:nvSpPr>
        <p:spPr>
          <a:xfrm>
            <a:off x="9831199" y="1104900"/>
            <a:ext cx="7851744" cy="240665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What to do when...</a:t>
            </a:r>
            <a:endParaRPr/>
          </a:p>
        </p:txBody>
      </p:sp>
      <p:sp>
        <p:nvSpPr>
          <p:cNvPr id="569" name="Google Shape;569;p60"/>
          <p:cNvSpPr txBox="1"/>
          <p:nvPr/>
        </p:nvSpPr>
        <p:spPr>
          <a:xfrm>
            <a:off x="9599820" y="4340053"/>
            <a:ext cx="8314500" cy="3396900"/>
          </a:xfrm>
          <a:prstGeom prst="rect">
            <a:avLst/>
          </a:prstGeom>
          <a:noFill/>
          <a:ln>
            <a:noFill/>
          </a:ln>
        </p:spPr>
        <p:txBody>
          <a:bodyPr spcFirstLastPara="1" wrap="square" lIns="0" tIns="0" rIns="0" bIns="0" anchor="t" anchorCtr="0">
            <a:spAutoFit/>
          </a:bodyPr>
          <a:lstStyle/>
          <a:p>
            <a:pPr marL="777240" marR="0" lvl="1" indent="-388620" algn="l" rtl="0">
              <a:lnSpc>
                <a:spcPct val="171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Nobody Shows up</a:t>
            </a:r>
            <a:endParaRPr/>
          </a:p>
          <a:p>
            <a:pPr marL="777240" marR="0" lvl="1" indent="-388620" algn="l" rtl="0">
              <a:lnSpc>
                <a:spcPct val="171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Only A Few Attend</a:t>
            </a:r>
            <a:endParaRPr/>
          </a:p>
          <a:p>
            <a:pPr marL="777240" marR="0" lvl="1" indent="-388620" algn="l" rtl="0">
              <a:lnSpc>
                <a:spcPct val="171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The Group Doesn’t Want to Talk </a:t>
            </a:r>
            <a:endParaRPr/>
          </a:p>
          <a:p>
            <a:pPr marL="777240" marR="0" lvl="1" indent="-388620" algn="l" rtl="0">
              <a:lnSpc>
                <a:spcPct val="171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You Are Short of Time</a:t>
            </a:r>
            <a:endParaRPr sz="36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1"/>
          <p:cNvSpPr/>
          <p:nvPr/>
        </p:nvSpPr>
        <p:spPr>
          <a:xfrm rot="5400000">
            <a:off x="12809398" y="4454655"/>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575" name="Google Shape;575;p61"/>
          <p:cNvSpPr/>
          <p:nvPr/>
        </p:nvSpPr>
        <p:spPr>
          <a:xfrm>
            <a:off x="0" y="0"/>
            <a:ext cx="8901545" cy="10287000"/>
          </a:xfrm>
          <a:custGeom>
            <a:avLst/>
            <a:gdLst/>
            <a:ahLst/>
            <a:cxnLst/>
            <a:rect l="l" t="t" r="r" b="b"/>
            <a:pathLst>
              <a:path w="8901545" h="10287000" extrusionOk="0">
                <a:moveTo>
                  <a:pt x="0" y="0"/>
                </a:moveTo>
                <a:lnTo>
                  <a:pt x="8901545" y="0"/>
                </a:lnTo>
                <a:lnTo>
                  <a:pt x="8901545" y="10287000"/>
                </a:lnTo>
                <a:lnTo>
                  <a:pt x="0" y="10287000"/>
                </a:lnTo>
                <a:lnTo>
                  <a:pt x="0" y="0"/>
                </a:lnTo>
                <a:close/>
              </a:path>
            </a:pathLst>
          </a:custGeom>
          <a:blipFill rotWithShape="1">
            <a:blip r:embed="rId4">
              <a:alphaModFix/>
            </a:blip>
            <a:stretch>
              <a:fillRect l="-61246" r="-18615"/>
            </a:stretch>
          </a:blipFill>
          <a:ln>
            <a:noFill/>
          </a:ln>
        </p:spPr>
        <p:txBody>
          <a:bodyPr/>
          <a:lstStyle/>
          <a:p>
            <a:endParaRPr lang="en-US"/>
          </a:p>
        </p:txBody>
      </p:sp>
      <p:sp>
        <p:nvSpPr>
          <p:cNvPr id="576" name="Google Shape;576;p61"/>
          <p:cNvSpPr txBox="1"/>
          <p:nvPr/>
        </p:nvSpPr>
        <p:spPr>
          <a:xfrm>
            <a:off x="9831199" y="1104900"/>
            <a:ext cx="7851744" cy="239395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Que faire lorsque...</a:t>
            </a:r>
            <a:endParaRPr/>
          </a:p>
        </p:txBody>
      </p:sp>
      <p:sp>
        <p:nvSpPr>
          <p:cNvPr id="577" name="Google Shape;577;p61"/>
          <p:cNvSpPr txBox="1"/>
          <p:nvPr/>
        </p:nvSpPr>
        <p:spPr>
          <a:xfrm>
            <a:off x="9599820" y="4467078"/>
            <a:ext cx="8314500" cy="3396900"/>
          </a:xfrm>
          <a:prstGeom prst="rect">
            <a:avLst/>
          </a:prstGeom>
          <a:noFill/>
          <a:ln>
            <a:noFill/>
          </a:ln>
        </p:spPr>
        <p:txBody>
          <a:bodyPr spcFirstLastPara="1" wrap="square" lIns="0" tIns="0" rIns="0" bIns="0" anchor="t" anchorCtr="0">
            <a:spAutoFit/>
          </a:bodyPr>
          <a:lstStyle/>
          <a:p>
            <a:pPr marL="777240" marR="0" lvl="1" indent="-388620" algn="l" rtl="0">
              <a:lnSpc>
                <a:spcPct val="171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Personne ne se présente</a:t>
            </a:r>
            <a:endParaRPr/>
          </a:p>
          <a:p>
            <a:pPr marL="777240" marR="0" lvl="1" indent="-388620" algn="l" rtl="0">
              <a:lnSpc>
                <a:spcPct val="171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Peu de participants</a:t>
            </a:r>
            <a:endParaRPr/>
          </a:p>
          <a:p>
            <a:pPr marL="777240" marR="0" lvl="1" indent="-388620" algn="l" rtl="0">
              <a:lnSpc>
                <a:spcPct val="171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Le groupe ne veut pas parler </a:t>
            </a:r>
            <a:endParaRPr/>
          </a:p>
          <a:p>
            <a:pPr marL="777240" marR="0" lvl="1" indent="-388620" algn="l" rtl="0">
              <a:lnSpc>
                <a:spcPct val="171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Vous manquez de temps</a:t>
            </a:r>
            <a:endParaRPr sz="36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2"/>
          <p:cNvSpPr/>
          <p:nvPr/>
        </p:nvSpPr>
        <p:spPr>
          <a:xfrm rot="5400000">
            <a:off x="-5297627" y="5029608"/>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583" name="Google Shape;583;p62"/>
          <p:cNvSpPr txBox="1"/>
          <p:nvPr/>
        </p:nvSpPr>
        <p:spPr>
          <a:xfrm>
            <a:off x="1060885" y="1371500"/>
            <a:ext cx="15953909" cy="121285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Zero Tolerance Criteria</a:t>
            </a:r>
            <a:endParaRPr/>
          </a:p>
        </p:txBody>
      </p:sp>
      <p:sp>
        <p:nvSpPr>
          <p:cNvPr id="584" name="Google Shape;584;p62"/>
          <p:cNvSpPr txBox="1"/>
          <p:nvPr/>
        </p:nvSpPr>
        <p:spPr>
          <a:xfrm>
            <a:off x="1028700" y="3210691"/>
            <a:ext cx="15850026" cy="4850130"/>
          </a:xfrm>
          <a:prstGeom prst="rect">
            <a:avLst/>
          </a:prstGeom>
          <a:noFill/>
          <a:ln>
            <a:noFill/>
          </a:ln>
        </p:spPr>
        <p:txBody>
          <a:bodyPr spcFirstLastPara="1" wrap="square" lIns="0" tIns="0" rIns="0" bIns="0" anchor="t" anchorCtr="0">
            <a:spAutoFit/>
          </a:bodyPr>
          <a:lstStyle/>
          <a:p>
            <a:pPr marL="0" marR="0" lvl="0" indent="0" algn="l" rtl="0">
              <a:lnSpc>
                <a:spcPct val="180000"/>
              </a:lnSpc>
              <a:spcBef>
                <a:spcPts val="0"/>
              </a:spcBef>
              <a:spcAft>
                <a:spcPts val="0"/>
              </a:spcAft>
              <a:buNone/>
            </a:pPr>
            <a:r>
              <a:rPr lang="en-US" sz="3600" b="0" i="0" u="none" strike="noStrike" cap="none">
                <a:solidFill>
                  <a:srgbClr val="000000"/>
                </a:solidFill>
                <a:latin typeface="Montserrat"/>
                <a:ea typeface="Montserrat"/>
                <a:cs typeface="Montserrat"/>
                <a:sym typeface="Montserrat"/>
              </a:rPr>
              <a:t>We value and champion equality, substance, openness and respect.</a:t>
            </a:r>
            <a:endParaRPr/>
          </a:p>
          <a:p>
            <a:pPr marL="0" marR="0" lvl="0" indent="0" algn="l" rtl="0">
              <a:lnSpc>
                <a:spcPct val="180000"/>
              </a:lnSpc>
              <a:spcBef>
                <a:spcPts val="0"/>
              </a:spcBef>
              <a:spcAft>
                <a:spcPts val="0"/>
              </a:spcAft>
              <a:buNone/>
            </a:pPr>
            <a:r>
              <a:rPr lang="en-US" sz="3600" b="0" i="0" u="none" strike="noStrike" cap="none">
                <a:solidFill>
                  <a:srgbClr val="000000"/>
                </a:solidFill>
                <a:latin typeface="Montserrat"/>
                <a:ea typeface="Montserrat"/>
                <a:cs typeface="Montserrat"/>
                <a:sym typeface="Montserrat"/>
              </a:rPr>
              <a:t>Discriminatory feedback, consistent negative energy and insulting comments could result in blocked access to the rest of the meetings and other program sessions in the future. Inform the group as a whole that this type of behaviour will not be tolerated and can result in expulsion from the circle and subsequent sessions.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9049" b="-39047"/>
            </a:stretch>
          </a:blipFill>
          <a:ln>
            <a:noFill/>
          </a:ln>
        </p:spPr>
        <p:txBody>
          <a:bodyPr/>
          <a:lstStyle/>
          <a:p>
            <a:endParaRPr lang="en-US"/>
          </a:p>
        </p:txBody>
      </p:sp>
      <p:sp>
        <p:nvSpPr>
          <p:cNvPr id="137" name="Google Shape;137;p18"/>
          <p:cNvSpPr txBox="1"/>
          <p:nvPr/>
        </p:nvSpPr>
        <p:spPr>
          <a:xfrm>
            <a:off x="5858991" y="596265"/>
            <a:ext cx="6570018" cy="78867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b="1" i="0" u="none" strike="noStrike" cap="none">
                <a:solidFill>
                  <a:srgbClr val="000000"/>
                </a:solidFill>
                <a:latin typeface="Montserrat"/>
                <a:ea typeface="Montserrat"/>
                <a:cs typeface="Montserrat"/>
                <a:sym typeface="Montserrat"/>
              </a:rPr>
              <a:t>Land Acknowledgment</a:t>
            </a:r>
            <a:endParaRPr/>
          </a:p>
        </p:txBody>
      </p:sp>
      <p:sp>
        <p:nvSpPr>
          <p:cNvPr id="138" name="Google Shape;138;p18"/>
          <p:cNvSpPr txBox="1"/>
          <p:nvPr/>
        </p:nvSpPr>
        <p:spPr>
          <a:xfrm>
            <a:off x="1028700" y="1664728"/>
            <a:ext cx="16230600" cy="8124600"/>
          </a:xfrm>
          <a:prstGeom prst="rect">
            <a:avLst/>
          </a:prstGeom>
          <a:noFill/>
          <a:ln>
            <a:noFill/>
          </a:ln>
        </p:spPr>
        <p:txBody>
          <a:bodyPr spcFirstLastPara="1" wrap="square" lIns="0" tIns="0" rIns="0" bIns="0" anchor="t" anchorCtr="0">
            <a:spAutoFit/>
          </a:bodyPr>
          <a:lstStyle/>
          <a:p>
            <a:pPr marL="0" marR="0" lvl="0" indent="0" algn="ctr" rtl="0">
              <a:lnSpc>
                <a:spcPct val="140015"/>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We acknowledge that our offices located in Ottawa, are on the unceded, unsurrendered Territory of the Anishinaabe Algonquin Nation whose presence here reaches back to time immemorial. </a:t>
            </a:r>
            <a:endParaRPr sz="1200"/>
          </a:p>
          <a:p>
            <a:pPr marL="0" marR="0" lvl="0" indent="0" algn="ctr" rtl="0">
              <a:lnSpc>
                <a:spcPct val="140015"/>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 </a:t>
            </a:r>
            <a:endParaRPr sz="1200"/>
          </a:p>
          <a:p>
            <a:pPr marL="0" marR="0" lvl="0" indent="0" algn="ctr" rtl="0">
              <a:lnSpc>
                <a:spcPct val="140015"/>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The Algonquins are the customary keepers and defenders of the Ottawa River Watershed and its tributaries. We honour their long history of welcoming many Nations to this beautiful territory and uphold and uplift the voices and values of our Host Nation. </a:t>
            </a:r>
            <a:endParaRPr sz="1200"/>
          </a:p>
          <a:p>
            <a:pPr marL="0" marR="0" lvl="0" indent="0" algn="ctr" rtl="0">
              <a:lnSpc>
                <a:spcPct val="140015"/>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 </a:t>
            </a:r>
            <a:endParaRPr sz="1200"/>
          </a:p>
          <a:p>
            <a:pPr marL="0" marR="0" lvl="0" indent="0" algn="ctr" rtl="0">
              <a:lnSpc>
                <a:spcPct val="140015"/>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We respect and affirm the inherent and Treaty Rights of all Indigenous Peoples across this land. </a:t>
            </a:r>
            <a:endParaRPr sz="1200"/>
          </a:p>
          <a:p>
            <a:pPr marL="0" marR="0" lvl="0" indent="0" algn="ctr" rtl="0">
              <a:lnSpc>
                <a:spcPct val="140015"/>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 </a:t>
            </a:r>
            <a:endParaRPr sz="1200"/>
          </a:p>
          <a:p>
            <a:pPr marL="0" marR="0" lvl="0" indent="0" algn="ctr" rtl="0">
              <a:lnSpc>
                <a:spcPct val="140015"/>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We recognize the historical oppression of original lands, cultures and peoples in what we now know as Canada and strongly believe that the arts contribute to the journey of healing and decolonization that we all share together. </a:t>
            </a:r>
            <a:endParaRPr sz="1200"/>
          </a:p>
          <a:p>
            <a:pPr marL="0" marR="0" lvl="0" indent="0" algn="ctr" rtl="0">
              <a:lnSpc>
                <a:spcPct val="140015"/>
              </a:lnSpc>
              <a:spcBef>
                <a:spcPts val="0"/>
              </a:spcBef>
              <a:spcAft>
                <a:spcPts val="0"/>
              </a:spcAft>
              <a:buNone/>
            </a:pPr>
            <a:endParaRPr sz="2399" b="0" i="0" u="none" strike="noStrike" cap="none">
              <a:solidFill>
                <a:srgbClr val="000000"/>
              </a:solidFill>
              <a:latin typeface="Montserrat"/>
              <a:ea typeface="Montserrat"/>
              <a:cs typeface="Montserrat"/>
              <a:sym typeface="Montserrat"/>
            </a:endParaRPr>
          </a:p>
          <a:p>
            <a:pPr marL="0" marR="0" lvl="0" indent="0" algn="ctr" rtl="0">
              <a:lnSpc>
                <a:spcPct val="140015"/>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This acknowledgment only becomes meaningful when combined with accountable relationships and informed actions. This acts only as a first step in honouring the unsurrendered land we operate on. </a:t>
            </a:r>
            <a:endParaRPr sz="1200"/>
          </a:p>
          <a:p>
            <a:pPr marL="0" marR="0" lvl="0" indent="0" algn="ctr" rtl="0">
              <a:lnSpc>
                <a:spcPct val="140053"/>
              </a:lnSpc>
              <a:spcBef>
                <a:spcPts val="0"/>
              </a:spcBef>
              <a:spcAft>
                <a:spcPts val="0"/>
              </a:spcAft>
              <a:buNone/>
            </a:pPr>
            <a:r>
              <a:rPr lang="en-US" sz="2399" b="0" i="0" u="none" strike="noStrike" cap="none">
                <a:solidFill>
                  <a:srgbClr val="000000"/>
                </a:solidFill>
                <a:latin typeface="Montserrat"/>
                <a:ea typeface="Montserrat"/>
                <a:cs typeface="Montserrat"/>
                <a:sym typeface="Montserrat"/>
              </a:rPr>
              <a:t>We continue to honour the people, elders, and Indigenous ancestors of this land.</a:t>
            </a:r>
            <a:endParaRPr sz="1200"/>
          </a:p>
        </p:txBody>
      </p:sp>
      <p:sp>
        <p:nvSpPr>
          <p:cNvPr id="139" name="Google Shape;139;p18"/>
          <p:cNvSpPr/>
          <p:nvPr/>
        </p:nvSpPr>
        <p:spPr>
          <a:xfrm>
            <a:off x="16626744" y="0"/>
            <a:ext cx="1661256" cy="1384935"/>
          </a:xfrm>
          <a:custGeom>
            <a:avLst/>
            <a:gdLst/>
            <a:ahLst/>
            <a:cxnLst/>
            <a:rect l="l" t="t" r="r" b="b"/>
            <a:pathLst>
              <a:path w="1661256" h="1384935" extrusionOk="0">
                <a:moveTo>
                  <a:pt x="0" y="0"/>
                </a:moveTo>
                <a:lnTo>
                  <a:pt x="1661256" y="0"/>
                </a:lnTo>
                <a:lnTo>
                  <a:pt x="1661256" y="1384935"/>
                </a:lnTo>
                <a:lnTo>
                  <a:pt x="0" y="1384935"/>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3"/>
          <p:cNvSpPr/>
          <p:nvPr/>
        </p:nvSpPr>
        <p:spPr>
          <a:xfrm rot="5400000">
            <a:off x="-5297627" y="5029608"/>
            <a:ext cx="10861953" cy="802736"/>
          </a:xfrm>
          <a:custGeom>
            <a:avLst/>
            <a:gdLst/>
            <a:ahLst/>
            <a:cxnLst/>
            <a:rect l="l" t="t" r="r" b="b"/>
            <a:pathLst>
              <a:path w="10861953" h="802736" extrusionOk="0">
                <a:moveTo>
                  <a:pt x="0" y="0"/>
                </a:moveTo>
                <a:lnTo>
                  <a:pt x="10861954" y="0"/>
                </a:lnTo>
                <a:lnTo>
                  <a:pt x="10861954" y="802737"/>
                </a:lnTo>
                <a:lnTo>
                  <a:pt x="0" y="802737"/>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590" name="Google Shape;590;p63"/>
          <p:cNvSpPr txBox="1"/>
          <p:nvPr/>
        </p:nvSpPr>
        <p:spPr>
          <a:xfrm>
            <a:off x="1167048" y="990500"/>
            <a:ext cx="15954000" cy="1308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Critères de tolérance zéro </a:t>
            </a:r>
            <a:endParaRPr/>
          </a:p>
        </p:txBody>
      </p:sp>
      <p:sp>
        <p:nvSpPr>
          <p:cNvPr id="591" name="Google Shape;591;p63"/>
          <p:cNvSpPr txBox="1"/>
          <p:nvPr/>
        </p:nvSpPr>
        <p:spPr>
          <a:xfrm>
            <a:off x="1409274" y="2708754"/>
            <a:ext cx="15850026" cy="5922647"/>
          </a:xfrm>
          <a:prstGeom prst="rect">
            <a:avLst/>
          </a:prstGeom>
          <a:noFill/>
          <a:ln>
            <a:noFill/>
          </a:ln>
        </p:spPr>
        <p:txBody>
          <a:bodyPr spcFirstLastPara="1" wrap="square" lIns="0" tIns="0" rIns="0" bIns="0" anchor="t" anchorCtr="0">
            <a:spAutoFit/>
          </a:bodyPr>
          <a:lstStyle/>
          <a:p>
            <a:pPr marL="0" marR="0" lvl="0" indent="0" algn="l" rtl="0">
              <a:lnSpc>
                <a:spcPct val="180018"/>
              </a:lnSpc>
              <a:spcBef>
                <a:spcPts val="0"/>
              </a:spcBef>
              <a:spcAft>
                <a:spcPts val="0"/>
              </a:spcAft>
              <a:buNone/>
            </a:pPr>
            <a:r>
              <a:rPr lang="en-US" sz="4399" b="0" i="0" u="none" strike="noStrike" cap="none">
                <a:solidFill>
                  <a:srgbClr val="000000"/>
                </a:solidFill>
                <a:latin typeface="Montserrat"/>
                <a:ea typeface="Montserrat"/>
                <a:cs typeface="Montserrat"/>
                <a:sym typeface="Montserrat"/>
              </a:rPr>
              <a:t>Nous valorisons et défendons l'égalité, la substance, l'ouverture et le respect. Les réactions discriminatoires, l'énergie négative constante et les commentaires insultants peuvent avoir pour conséquence de bloquer l'accès au reste des réunions et à d'autres sessions du programme à l'avenir.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4"/>
          <p:cNvSpPr/>
          <p:nvPr/>
        </p:nvSpPr>
        <p:spPr>
          <a:xfrm>
            <a:off x="10791668" y="-277952"/>
            <a:ext cx="7505857" cy="10842903"/>
          </a:xfrm>
          <a:custGeom>
            <a:avLst/>
            <a:gdLst/>
            <a:ahLst/>
            <a:cxnLst/>
            <a:rect l="l" t="t" r="r" b="b"/>
            <a:pathLst>
              <a:path w="7505857" h="10842903" extrusionOk="0">
                <a:moveTo>
                  <a:pt x="0" y="0"/>
                </a:moveTo>
                <a:lnTo>
                  <a:pt x="7505857" y="0"/>
                </a:lnTo>
                <a:lnTo>
                  <a:pt x="7505857" y="10842904"/>
                </a:lnTo>
                <a:lnTo>
                  <a:pt x="0" y="10842904"/>
                </a:lnTo>
                <a:lnTo>
                  <a:pt x="0" y="0"/>
                </a:lnTo>
                <a:close/>
              </a:path>
            </a:pathLst>
          </a:custGeom>
          <a:blipFill rotWithShape="1">
            <a:blip r:embed="rId3">
              <a:alphaModFix/>
            </a:blip>
            <a:stretch>
              <a:fillRect l="-50900" r="-65714"/>
            </a:stretch>
          </a:blipFill>
          <a:ln>
            <a:noFill/>
          </a:ln>
        </p:spPr>
        <p:txBody>
          <a:bodyPr/>
          <a:lstStyle/>
          <a:p>
            <a:endParaRPr lang="en-US"/>
          </a:p>
        </p:txBody>
      </p:sp>
      <p:sp>
        <p:nvSpPr>
          <p:cNvPr id="597" name="Google Shape;597;p64"/>
          <p:cNvSpPr txBox="1"/>
          <p:nvPr/>
        </p:nvSpPr>
        <p:spPr>
          <a:xfrm>
            <a:off x="794164" y="556121"/>
            <a:ext cx="9699958" cy="2263776"/>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8000" b="1" i="0" u="none" strike="noStrike" cap="none">
                <a:solidFill>
                  <a:srgbClr val="000000"/>
                </a:solidFill>
                <a:latin typeface="League Spartan"/>
                <a:ea typeface="League Spartan"/>
                <a:cs typeface="League Spartan"/>
                <a:sym typeface="League Spartan"/>
              </a:rPr>
              <a:t>Our Goal for Circle Members</a:t>
            </a:r>
            <a:endParaRPr/>
          </a:p>
        </p:txBody>
      </p:sp>
      <p:sp>
        <p:nvSpPr>
          <p:cNvPr id="598" name="Google Shape;598;p64"/>
          <p:cNvSpPr txBox="1"/>
          <p:nvPr/>
        </p:nvSpPr>
        <p:spPr>
          <a:xfrm>
            <a:off x="1007550" y="3554615"/>
            <a:ext cx="8166900" cy="6095400"/>
          </a:xfrm>
          <a:prstGeom prst="rect">
            <a:avLst/>
          </a:prstGeom>
          <a:noFill/>
          <a:ln>
            <a:noFill/>
          </a:ln>
        </p:spPr>
        <p:txBody>
          <a:bodyPr spcFirstLastPara="1" wrap="square" lIns="0" tIns="0" rIns="0" bIns="0" anchor="t" anchorCtr="0">
            <a:spAutoFit/>
          </a:bodyPr>
          <a:lstStyle/>
          <a:p>
            <a:pPr marL="777240" marR="0" lvl="1" indent="-388620" algn="l" rtl="0">
              <a:lnSpc>
                <a:spcPct val="100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Equip you with a toolbox of new skills and ideas</a:t>
            </a:r>
            <a:endParaRPr/>
          </a:p>
          <a:p>
            <a:pPr marL="0" marR="0" lvl="0" indent="0" algn="l" rtl="0">
              <a:lnSpc>
                <a:spcPct val="100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00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Connect Sponsors with Protégé(e)s</a:t>
            </a:r>
            <a:endParaRPr/>
          </a:p>
          <a:p>
            <a:pPr marL="0" marR="0" lvl="0" indent="0" algn="l" rtl="0">
              <a:lnSpc>
                <a:spcPct val="100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00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Connect you with people across the Federal Public Service </a:t>
            </a:r>
            <a:endParaRPr/>
          </a:p>
          <a:p>
            <a:pPr marL="0" marR="0" lvl="0" indent="0" algn="l" rtl="0">
              <a:lnSpc>
                <a:spcPct val="100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00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Surround you with people who will lift you higher</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5"/>
          <p:cNvSpPr/>
          <p:nvPr/>
        </p:nvSpPr>
        <p:spPr>
          <a:xfrm>
            <a:off x="10791668" y="-277952"/>
            <a:ext cx="7505857" cy="10842903"/>
          </a:xfrm>
          <a:custGeom>
            <a:avLst/>
            <a:gdLst/>
            <a:ahLst/>
            <a:cxnLst/>
            <a:rect l="l" t="t" r="r" b="b"/>
            <a:pathLst>
              <a:path w="7505857" h="10842903" extrusionOk="0">
                <a:moveTo>
                  <a:pt x="0" y="0"/>
                </a:moveTo>
                <a:lnTo>
                  <a:pt x="7505857" y="0"/>
                </a:lnTo>
                <a:lnTo>
                  <a:pt x="7505857" y="10842904"/>
                </a:lnTo>
                <a:lnTo>
                  <a:pt x="0" y="10842904"/>
                </a:lnTo>
                <a:lnTo>
                  <a:pt x="0" y="0"/>
                </a:lnTo>
                <a:close/>
              </a:path>
            </a:pathLst>
          </a:custGeom>
          <a:blipFill rotWithShape="1">
            <a:blip r:embed="rId3">
              <a:alphaModFix/>
            </a:blip>
            <a:stretch>
              <a:fillRect l="-50900" r="-65714"/>
            </a:stretch>
          </a:blipFill>
          <a:ln>
            <a:noFill/>
          </a:ln>
        </p:spPr>
        <p:txBody>
          <a:bodyPr/>
          <a:lstStyle/>
          <a:p>
            <a:endParaRPr lang="en-US"/>
          </a:p>
        </p:txBody>
      </p:sp>
      <p:sp>
        <p:nvSpPr>
          <p:cNvPr id="604" name="Google Shape;604;p65"/>
          <p:cNvSpPr txBox="1"/>
          <p:nvPr/>
        </p:nvSpPr>
        <p:spPr>
          <a:xfrm>
            <a:off x="794164" y="556121"/>
            <a:ext cx="9699900" cy="3694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0" b="1" i="0" u="none" strike="noStrike" cap="none">
                <a:solidFill>
                  <a:srgbClr val="000000"/>
                </a:solidFill>
                <a:latin typeface="League Spartan"/>
                <a:ea typeface="League Spartan"/>
                <a:cs typeface="League Spartan"/>
                <a:sym typeface="League Spartan"/>
              </a:rPr>
              <a:t>Notre objectif pour les membres du Cercle</a:t>
            </a:r>
            <a:endParaRPr/>
          </a:p>
        </p:txBody>
      </p:sp>
      <p:sp>
        <p:nvSpPr>
          <p:cNvPr id="605" name="Google Shape;605;p65"/>
          <p:cNvSpPr txBox="1"/>
          <p:nvPr/>
        </p:nvSpPr>
        <p:spPr>
          <a:xfrm>
            <a:off x="911482" y="4612673"/>
            <a:ext cx="9465300" cy="5418000"/>
          </a:xfrm>
          <a:prstGeom prst="rect">
            <a:avLst/>
          </a:prstGeom>
          <a:noFill/>
          <a:ln>
            <a:noFill/>
          </a:ln>
        </p:spPr>
        <p:txBody>
          <a:bodyPr spcFirstLastPara="1" wrap="square" lIns="0" tIns="0" rIns="0" bIns="0" anchor="t" anchorCtr="0">
            <a:spAutoFit/>
          </a:bodyPr>
          <a:lstStyle/>
          <a:p>
            <a:pPr marL="690882" marR="0" lvl="1" indent="-34544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Vous équiper avec une trousse à outils de nouvelles compétences et d'idées</a:t>
            </a:r>
            <a:endParaRPr/>
          </a:p>
          <a:p>
            <a:pPr marL="0" marR="0" lvl="0" indent="0" algn="l" rtl="0">
              <a:lnSpc>
                <a:spcPct val="100000"/>
              </a:lnSpc>
              <a:spcBef>
                <a:spcPts val="0"/>
              </a:spcBef>
              <a:spcAft>
                <a:spcPts val="0"/>
              </a:spcAft>
              <a:buNone/>
            </a:pPr>
            <a:endParaRPr sz="3200" b="0" i="0" u="none" strike="noStrike" cap="none">
              <a:solidFill>
                <a:srgbClr val="000000"/>
              </a:solidFill>
              <a:latin typeface="Montserrat"/>
              <a:ea typeface="Montserrat"/>
              <a:cs typeface="Montserrat"/>
              <a:sym typeface="Montserrat"/>
            </a:endParaRPr>
          </a:p>
          <a:p>
            <a:pPr marL="690882" marR="0" lvl="1" indent="-34544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Connecter les parrains aux protégé(e)s</a:t>
            </a:r>
            <a:endParaRPr/>
          </a:p>
          <a:p>
            <a:pPr marL="0" marR="0" lvl="0" indent="0" algn="l" rtl="0">
              <a:lnSpc>
                <a:spcPct val="100000"/>
              </a:lnSpc>
              <a:spcBef>
                <a:spcPts val="0"/>
              </a:spcBef>
              <a:spcAft>
                <a:spcPts val="0"/>
              </a:spcAft>
              <a:buNone/>
            </a:pPr>
            <a:endParaRPr sz="3200" b="0" i="0" u="none" strike="noStrike" cap="none">
              <a:solidFill>
                <a:srgbClr val="000000"/>
              </a:solidFill>
              <a:latin typeface="Montserrat"/>
              <a:ea typeface="Montserrat"/>
              <a:cs typeface="Montserrat"/>
              <a:sym typeface="Montserrat"/>
            </a:endParaRPr>
          </a:p>
          <a:p>
            <a:pPr marL="690882" marR="0" lvl="1" indent="-34544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Vous mettre en relation avec des personnes de l'ensemble du Service public fédéral </a:t>
            </a:r>
            <a:endParaRPr/>
          </a:p>
          <a:p>
            <a:pPr marL="0" marR="0" lvl="0" indent="0" algn="l" rtl="0">
              <a:lnSpc>
                <a:spcPct val="100000"/>
              </a:lnSpc>
              <a:spcBef>
                <a:spcPts val="0"/>
              </a:spcBef>
              <a:spcAft>
                <a:spcPts val="0"/>
              </a:spcAft>
              <a:buNone/>
            </a:pPr>
            <a:endParaRPr sz="3200" b="0" i="0" u="none" strike="noStrike" cap="none">
              <a:solidFill>
                <a:srgbClr val="000000"/>
              </a:solidFill>
              <a:latin typeface="Montserrat"/>
              <a:ea typeface="Montserrat"/>
              <a:cs typeface="Montserrat"/>
              <a:sym typeface="Montserrat"/>
            </a:endParaRPr>
          </a:p>
          <a:p>
            <a:pPr marL="690882" marR="0" lvl="1" indent="-34544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Montserrat"/>
                <a:ea typeface="Montserrat"/>
                <a:cs typeface="Montserrat"/>
                <a:sym typeface="Montserrat"/>
              </a:rPr>
              <a:t>Entourez-vous de personnes qui vous élèvent.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66"/>
          <p:cNvSpPr/>
          <p:nvPr/>
        </p:nvSpPr>
        <p:spPr>
          <a:xfrm>
            <a:off x="0" y="0"/>
            <a:ext cx="9867900" cy="10287000"/>
          </a:xfrm>
          <a:custGeom>
            <a:avLst/>
            <a:gdLst/>
            <a:ahLst/>
            <a:cxnLst/>
            <a:rect l="l" t="t" r="r" b="b"/>
            <a:pathLst>
              <a:path w="9867900" h="10287000" extrusionOk="0">
                <a:moveTo>
                  <a:pt x="0" y="0"/>
                </a:moveTo>
                <a:lnTo>
                  <a:pt x="9867900" y="0"/>
                </a:lnTo>
                <a:lnTo>
                  <a:pt x="9867900" y="10287000"/>
                </a:lnTo>
                <a:lnTo>
                  <a:pt x="0" y="10287000"/>
                </a:lnTo>
                <a:lnTo>
                  <a:pt x="0" y="0"/>
                </a:lnTo>
                <a:close/>
              </a:path>
            </a:pathLst>
          </a:custGeom>
          <a:blipFill rotWithShape="1">
            <a:blip r:embed="rId3">
              <a:alphaModFix/>
            </a:blip>
            <a:stretch>
              <a:fillRect l="-21185" r="-35178"/>
            </a:stretch>
          </a:blipFill>
          <a:ln>
            <a:noFill/>
          </a:ln>
        </p:spPr>
        <p:txBody>
          <a:bodyPr/>
          <a:lstStyle/>
          <a:p>
            <a:endParaRPr lang="en-US"/>
          </a:p>
        </p:txBody>
      </p:sp>
      <p:sp>
        <p:nvSpPr>
          <p:cNvPr id="615" name="Google Shape;615;p66"/>
          <p:cNvSpPr/>
          <p:nvPr/>
        </p:nvSpPr>
        <p:spPr>
          <a:xfrm>
            <a:off x="10293492" y="2397425"/>
            <a:ext cx="7443588" cy="4833256"/>
          </a:xfrm>
          <a:custGeom>
            <a:avLst/>
            <a:gdLst/>
            <a:ahLst/>
            <a:cxnLst/>
            <a:rect l="l" t="t" r="r" b="b"/>
            <a:pathLst>
              <a:path w="7443588" h="4833256" extrusionOk="0">
                <a:moveTo>
                  <a:pt x="0" y="0"/>
                </a:moveTo>
                <a:lnTo>
                  <a:pt x="7443588" y="0"/>
                </a:lnTo>
                <a:lnTo>
                  <a:pt x="7443588" y="4833256"/>
                </a:lnTo>
                <a:lnTo>
                  <a:pt x="0" y="4833256"/>
                </a:lnTo>
                <a:lnTo>
                  <a:pt x="0" y="0"/>
                </a:lnTo>
                <a:close/>
              </a:path>
            </a:pathLst>
          </a:custGeom>
          <a:blipFill rotWithShape="1">
            <a:blip r:embed="rId4">
              <a:alphaModFix/>
            </a:blip>
            <a:stretch>
              <a:fillRect l="-152493" t="-43068" b="-53305"/>
            </a:stretch>
          </a:blipFill>
          <a:ln>
            <a:noFill/>
          </a:ln>
        </p:spPr>
        <p:txBody>
          <a:bodyPr/>
          <a:lstStyle/>
          <a:p>
            <a:endParaRPr lang="en-US"/>
          </a:p>
        </p:txBody>
      </p:sp>
      <p:sp>
        <p:nvSpPr>
          <p:cNvPr id="616" name="Google Shape;616;p66"/>
          <p:cNvSpPr txBox="1"/>
          <p:nvPr/>
        </p:nvSpPr>
        <p:spPr>
          <a:xfrm>
            <a:off x="10477720" y="1744770"/>
            <a:ext cx="7259360" cy="32702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MATERIEL GROUP’S DIVERSITY &amp; INCLUSION OFFICE </a:t>
            </a:r>
            <a:endParaRPr/>
          </a:p>
        </p:txBody>
      </p:sp>
      <p:sp>
        <p:nvSpPr>
          <p:cNvPr id="617" name="Google Shape;617;p66"/>
          <p:cNvSpPr txBox="1"/>
          <p:nvPr/>
        </p:nvSpPr>
        <p:spPr>
          <a:xfrm>
            <a:off x="11192007" y="7173531"/>
            <a:ext cx="5830785" cy="183388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600" b="1" i="0" u="none" strike="noStrike" cap="none">
                <a:solidFill>
                  <a:srgbClr val="000000"/>
                </a:solidFill>
                <a:latin typeface="Montserrat"/>
                <a:ea typeface="Montserrat"/>
                <a:cs typeface="Montserrat"/>
                <a:sym typeface="Montserrat"/>
              </a:rPr>
              <a:t>Circle Leader Training</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67"/>
          <p:cNvSpPr/>
          <p:nvPr/>
        </p:nvSpPr>
        <p:spPr>
          <a:xfrm>
            <a:off x="0" y="0"/>
            <a:ext cx="9867900" cy="10287000"/>
          </a:xfrm>
          <a:custGeom>
            <a:avLst/>
            <a:gdLst/>
            <a:ahLst/>
            <a:cxnLst/>
            <a:rect l="l" t="t" r="r" b="b"/>
            <a:pathLst>
              <a:path w="9867900" h="10287000" extrusionOk="0">
                <a:moveTo>
                  <a:pt x="0" y="0"/>
                </a:moveTo>
                <a:lnTo>
                  <a:pt x="9867900" y="0"/>
                </a:lnTo>
                <a:lnTo>
                  <a:pt x="9867900" y="10287000"/>
                </a:lnTo>
                <a:lnTo>
                  <a:pt x="0" y="10287000"/>
                </a:lnTo>
                <a:lnTo>
                  <a:pt x="0" y="0"/>
                </a:lnTo>
                <a:close/>
              </a:path>
            </a:pathLst>
          </a:custGeom>
          <a:blipFill rotWithShape="1">
            <a:blip r:embed="rId3">
              <a:alphaModFix/>
            </a:blip>
            <a:stretch>
              <a:fillRect l="-21185" r="-35178"/>
            </a:stretch>
          </a:blipFill>
          <a:ln>
            <a:noFill/>
          </a:ln>
        </p:spPr>
        <p:txBody>
          <a:bodyPr/>
          <a:lstStyle/>
          <a:p>
            <a:endParaRPr lang="en-US"/>
          </a:p>
        </p:txBody>
      </p:sp>
      <p:sp>
        <p:nvSpPr>
          <p:cNvPr id="627" name="Google Shape;627;p67"/>
          <p:cNvSpPr/>
          <p:nvPr/>
        </p:nvSpPr>
        <p:spPr>
          <a:xfrm>
            <a:off x="10224150" y="2495495"/>
            <a:ext cx="7766499" cy="4311486"/>
          </a:xfrm>
          <a:custGeom>
            <a:avLst/>
            <a:gdLst/>
            <a:ahLst/>
            <a:cxnLst/>
            <a:rect l="l" t="t" r="r" b="b"/>
            <a:pathLst>
              <a:path w="7766499" h="4311486" extrusionOk="0">
                <a:moveTo>
                  <a:pt x="0" y="0"/>
                </a:moveTo>
                <a:lnTo>
                  <a:pt x="7766499" y="0"/>
                </a:lnTo>
                <a:lnTo>
                  <a:pt x="7766499" y="4311486"/>
                </a:lnTo>
                <a:lnTo>
                  <a:pt x="0" y="4311486"/>
                </a:lnTo>
                <a:lnTo>
                  <a:pt x="0" y="0"/>
                </a:lnTo>
                <a:close/>
              </a:path>
            </a:pathLst>
          </a:custGeom>
          <a:blipFill rotWithShape="1">
            <a:blip r:embed="rId4">
              <a:alphaModFix/>
            </a:blip>
            <a:stretch>
              <a:fillRect l="-4679" t="-46014" r="-113899" b="-52820"/>
            </a:stretch>
          </a:blipFill>
          <a:ln>
            <a:noFill/>
          </a:ln>
        </p:spPr>
        <p:txBody>
          <a:bodyPr/>
          <a:lstStyle/>
          <a:p>
            <a:endParaRPr lang="en-US"/>
          </a:p>
        </p:txBody>
      </p:sp>
      <p:sp>
        <p:nvSpPr>
          <p:cNvPr id="628" name="Google Shape;628;p67"/>
          <p:cNvSpPr txBox="1"/>
          <p:nvPr/>
        </p:nvSpPr>
        <p:spPr>
          <a:xfrm>
            <a:off x="10477720" y="1744770"/>
            <a:ext cx="7259360" cy="32702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MATERIEL GROUP’S DIVERSITY &amp; INCLUSION OFFICE </a:t>
            </a:r>
            <a:endParaRPr/>
          </a:p>
        </p:txBody>
      </p:sp>
      <p:sp>
        <p:nvSpPr>
          <p:cNvPr id="629" name="Google Shape;629;p67"/>
          <p:cNvSpPr txBox="1"/>
          <p:nvPr/>
        </p:nvSpPr>
        <p:spPr>
          <a:xfrm>
            <a:off x="10477720" y="6852691"/>
            <a:ext cx="7582271" cy="275780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5600" b="1" i="0" u="none" strike="noStrike" cap="none" dirty="0">
                <a:solidFill>
                  <a:srgbClr val="000000"/>
                </a:solidFill>
                <a:latin typeface="Montserrat"/>
                <a:ea typeface="Montserrat"/>
                <a:cs typeface="Montserrat"/>
                <a:sym typeface="Montserrat"/>
              </a:rPr>
              <a:t>Formation des animateurs de cercle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9049" b="-39047"/>
            </a:stretch>
          </a:blipFill>
          <a:ln>
            <a:noFill/>
          </a:ln>
        </p:spPr>
        <p:txBody>
          <a:bodyPr/>
          <a:lstStyle/>
          <a:p>
            <a:endParaRPr lang="en-US"/>
          </a:p>
        </p:txBody>
      </p:sp>
      <p:sp>
        <p:nvSpPr>
          <p:cNvPr id="145" name="Google Shape;145;p19"/>
          <p:cNvSpPr txBox="1"/>
          <p:nvPr/>
        </p:nvSpPr>
        <p:spPr>
          <a:xfrm>
            <a:off x="5072101" y="616268"/>
            <a:ext cx="8143798" cy="71247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b="1" i="0" u="none" strike="noStrike" cap="none">
                <a:solidFill>
                  <a:srgbClr val="000000"/>
                </a:solidFill>
                <a:latin typeface="Montserrat"/>
                <a:ea typeface="Montserrat"/>
                <a:cs typeface="Montserrat"/>
                <a:sym typeface="Montserrat"/>
              </a:rPr>
              <a:t>Reconnaissance des terres</a:t>
            </a:r>
            <a:endParaRPr/>
          </a:p>
        </p:txBody>
      </p:sp>
      <p:sp>
        <p:nvSpPr>
          <p:cNvPr id="146" name="Google Shape;146;p19"/>
          <p:cNvSpPr txBox="1"/>
          <p:nvPr/>
        </p:nvSpPr>
        <p:spPr>
          <a:xfrm>
            <a:off x="1028700" y="1664728"/>
            <a:ext cx="16230600" cy="8469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b="0" i="0" u="none" strike="noStrike" cap="none">
                <a:solidFill>
                  <a:srgbClr val="000000"/>
                </a:solidFill>
                <a:latin typeface="Montserrat"/>
                <a:ea typeface="Montserrat"/>
                <a:cs typeface="Montserrat"/>
                <a:sym typeface="Montserrat"/>
              </a:rPr>
              <a:t>Nous reconnaissons que nos bureaux, situés à Ottawa, se trouvent sur le territoire non cédé et non abandonné de la Nation algonquine Anishinaabe, présente en ces lieux depuis des temps immémoriaux.</a:t>
            </a:r>
            <a:endParaRPr sz="1100"/>
          </a:p>
          <a:p>
            <a:pPr marL="0" marR="0" lvl="0" indent="0" algn="ctr" rtl="0">
              <a:lnSpc>
                <a:spcPct val="140000"/>
              </a:lnSpc>
              <a:spcBef>
                <a:spcPts val="0"/>
              </a:spcBef>
              <a:spcAft>
                <a:spcPts val="0"/>
              </a:spcAft>
              <a:buNone/>
            </a:pPr>
            <a:endParaRPr sz="2100" b="0" i="0" u="none" strike="noStrike" cap="none">
              <a:solidFill>
                <a:srgbClr val="000000"/>
              </a:solidFill>
              <a:latin typeface="Montserrat"/>
              <a:ea typeface="Montserrat"/>
              <a:cs typeface="Montserrat"/>
              <a:sym typeface="Montserrat"/>
            </a:endParaRPr>
          </a:p>
          <a:p>
            <a:pPr marL="0" marR="0" lvl="0" indent="0" algn="ctr" rtl="0">
              <a:lnSpc>
                <a:spcPct val="140000"/>
              </a:lnSpc>
              <a:spcBef>
                <a:spcPts val="0"/>
              </a:spcBef>
              <a:spcAft>
                <a:spcPts val="0"/>
              </a:spcAft>
              <a:buNone/>
            </a:pPr>
            <a:r>
              <a:rPr lang="en-US" sz="2100" b="0" i="0" u="none" strike="noStrike" cap="none">
                <a:solidFill>
                  <a:srgbClr val="000000"/>
                </a:solidFill>
                <a:latin typeface="Montserrat"/>
                <a:ea typeface="Montserrat"/>
                <a:cs typeface="Montserrat"/>
                <a:sym typeface="Montserrat"/>
              </a:rPr>
              <a:t>Les Algonquins sont les gardiens et les défenseurs traditionnels du bassin hydrographique de la rivière des Outaouais et de ses affluents. Nous saluons leur longue tradition d’accueil dont ont bénéficié de nombreuses nations dans ce magnifique territoire et nous nous engageons à défendre et à promouvoir</a:t>
            </a:r>
            <a:endParaRPr sz="1100"/>
          </a:p>
          <a:p>
            <a:pPr marL="0" marR="0" lvl="0" indent="0" algn="ctr" rtl="0">
              <a:lnSpc>
                <a:spcPct val="140000"/>
              </a:lnSpc>
              <a:spcBef>
                <a:spcPts val="0"/>
              </a:spcBef>
              <a:spcAft>
                <a:spcPts val="0"/>
              </a:spcAft>
              <a:buNone/>
            </a:pPr>
            <a:r>
              <a:rPr lang="en-US" sz="2100" b="0" i="0" u="none" strike="noStrike" cap="none">
                <a:solidFill>
                  <a:srgbClr val="000000"/>
                </a:solidFill>
                <a:latin typeface="Montserrat"/>
                <a:ea typeface="Montserrat"/>
                <a:cs typeface="Montserrat"/>
                <a:sym typeface="Montserrat"/>
              </a:rPr>
              <a:t>la voix et les valeurs de notre nation hôte.</a:t>
            </a:r>
            <a:endParaRPr sz="1100"/>
          </a:p>
          <a:p>
            <a:pPr marL="0" marR="0" lvl="0" indent="0" algn="ctr" rtl="0">
              <a:lnSpc>
                <a:spcPct val="140000"/>
              </a:lnSpc>
              <a:spcBef>
                <a:spcPts val="0"/>
              </a:spcBef>
              <a:spcAft>
                <a:spcPts val="0"/>
              </a:spcAft>
              <a:buNone/>
            </a:pPr>
            <a:endParaRPr sz="2100" b="0" i="0" u="none" strike="noStrike" cap="none">
              <a:solidFill>
                <a:srgbClr val="000000"/>
              </a:solidFill>
              <a:latin typeface="Montserrat"/>
              <a:ea typeface="Montserrat"/>
              <a:cs typeface="Montserrat"/>
              <a:sym typeface="Montserrat"/>
            </a:endParaRPr>
          </a:p>
          <a:p>
            <a:pPr marL="0" marR="0" lvl="0" indent="0" algn="ctr" rtl="0">
              <a:lnSpc>
                <a:spcPct val="140000"/>
              </a:lnSpc>
              <a:spcBef>
                <a:spcPts val="0"/>
              </a:spcBef>
              <a:spcAft>
                <a:spcPts val="0"/>
              </a:spcAft>
              <a:buNone/>
            </a:pPr>
            <a:r>
              <a:rPr lang="en-US" sz="2100" b="0" i="0" u="none" strike="noStrike" cap="none">
                <a:solidFill>
                  <a:srgbClr val="000000"/>
                </a:solidFill>
                <a:latin typeface="Montserrat"/>
                <a:ea typeface="Montserrat"/>
                <a:cs typeface="Montserrat"/>
                <a:sym typeface="Montserrat"/>
              </a:rPr>
              <a:t>Nous respectons et affirmons les droits fondamentaux et issus de traités</a:t>
            </a:r>
            <a:endParaRPr sz="1100"/>
          </a:p>
          <a:p>
            <a:pPr marL="0" marR="0" lvl="0" indent="0" algn="ctr" rtl="0">
              <a:lnSpc>
                <a:spcPct val="140000"/>
              </a:lnSpc>
              <a:spcBef>
                <a:spcPts val="0"/>
              </a:spcBef>
              <a:spcAft>
                <a:spcPts val="0"/>
              </a:spcAft>
              <a:buNone/>
            </a:pPr>
            <a:r>
              <a:rPr lang="en-US" sz="2100" b="0" i="0" u="none" strike="noStrike" cap="none">
                <a:solidFill>
                  <a:srgbClr val="000000"/>
                </a:solidFill>
                <a:latin typeface="Montserrat"/>
                <a:ea typeface="Montserrat"/>
                <a:cs typeface="Montserrat"/>
                <a:sym typeface="Montserrat"/>
              </a:rPr>
              <a:t>de tous les peuples autochtones de l’ensemble de ce territoire.</a:t>
            </a:r>
            <a:endParaRPr sz="1100"/>
          </a:p>
          <a:p>
            <a:pPr marL="0" marR="0" lvl="0" indent="0" algn="ctr" rtl="0">
              <a:lnSpc>
                <a:spcPct val="140000"/>
              </a:lnSpc>
              <a:spcBef>
                <a:spcPts val="0"/>
              </a:spcBef>
              <a:spcAft>
                <a:spcPts val="0"/>
              </a:spcAft>
              <a:buNone/>
            </a:pPr>
            <a:endParaRPr sz="2100" b="0" i="0" u="none" strike="noStrike" cap="none">
              <a:solidFill>
                <a:srgbClr val="000000"/>
              </a:solidFill>
              <a:latin typeface="Montserrat"/>
              <a:ea typeface="Montserrat"/>
              <a:cs typeface="Montserrat"/>
              <a:sym typeface="Montserrat"/>
            </a:endParaRPr>
          </a:p>
          <a:p>
            <a:pPr marL="0" marR="0" lvl="0" indent="0" algn="ctr" rtl="0">
              <a:lnSpc>
                <a:spcPct val="140000"/>
              </a:lnSpc>
              <a:spcBef>
                <a:spcPts val="0"/>
              </a:spcBef>
              <a:spcAft>
                <a:spcPts val="0"/>
              </a:spcAft>
              <a:buNone/>
            </a:pPr>
            <a:r>
              <a:rPr lang="en-US" sz="2100" b="0" i="0" u="none" strike="noStrike" cap="none">
                <a:solidFill>
                  <a:srgbClr val="000000"/>
                </a:solidFill>
                <a:latin typeface="Montserrat"/>
                <a:ea typeface="Montserrat"/>
                <a:cs typeface="Montserrat"/>
                <a:sym typeface="Montserrat"/>
              </a:rPr>
              <a:t>Nous reconnaissons l’oppression historique exercée sur les territoires, les cultures et les premiers peuples de ce qui est appelé aujourd’hui le Canada et croyons ardemment que les arts contribuent au processus de guérison et de décolonisation que nous poursuivons ensemble.</a:t>
            </a:r>
            <a:endParaRPr sz="1100"/>
          </a:p>
          <a:p>
            <a:pPr marL="0" marR="0" lvl="0" indent="0" algn="ctr" rtl="0">
              <a:lnSpc>
                <a:spcPct val="140000"/>
              </a:lnSpc>
              <a:spcBef>
                <a:spcPts val="0"/>
              </a:spcBef>
              <a:spcAft>
                <a:spcPts val="0"/>
              </a:spcAft>
              <a:buNone/>
            </a:pPr>
            <a:endParaRPr sz="2100" b="0" i="0" u="none" strike="noStrike" cap="none">
              <a:solidFill>
                <a:srgbClr val="000000"/>
              </a:solidFill>
              <a:latin typeface="Montserrat"/>
              <a:ea typeface="Montserrat"/>
              <a:cs typeface="Montserrat"/>
              <a:sym typeface="Montserrat"/>
            </a:endParaRPr>
          </a:p>
          <a:p>
            <a:pPr marL="0" marR="0" lvl="0" indent="0" algn="ctr" rtl="0">
              <a:lnSpc>
                <a:spcPct val="140000"/>
              </a:lnSpc>
              <a:spcBef>
                <a:spcPts val="0"/>
              </a:spcBef>
              <a:spcAft>
                <a:spcPts val="0"/>
              </a:spcAft>
              <a:buNone/>
            </a:pPr>
            <a:r>
              <a:rPr lang="en-US" sz="2100" b="0" i="0" u="none" strike="noStrike" cap="none">
                <a:solidFill>
                  <a:srgbClr val="000000"/>
                </a:solidFill>
                <a:latin typeface="Montserrat"/>
                <a:ea typeface="Montserrat"/>
                <a:cs typeface="Montserrat"/>
                <a:sym typeface="Montserrat"/>
              </a:rPr>
              <a:t>Cette reconnaissance ne devient significative que lorsqu'elle est associée à des relations responsables et à des actions éclairées. Il ne s'agit que d'une première étape pour honorer les terres non </a:t>
            </a:r>
            <a:endParaRPr sz="1100"/>
          </a:p>
          <a:p>
            <a:pPr marL="0" marR="0" lvl="0" indent="0" algn="ctr" rtl="0">
              <a:lnSpc>
                <a:spcPct val="140000"/>
              </a:lnSpc>
              <a:spcBef>
                <a:spcPts val="0"/>
              </a:spcBef>
              <a:spcAft>
                <a:spcPts val="0"/>
              </a:spcAft>
              <a:buNone/>
            </a:pPr>
            <a:r>
              <a:rPr lang="en-US" sz="2100" b="0" i="0" u="none" strike="noStrike" cap="none">
                <a:solidFill>
                  <a:srgbClr val="000000"/>
                </a:solidFill>
                <a:latin typeface="Montserrat"/>
                <a:ea typeface="Montserrat"/>
                <a:cs typeface="Montserrat"/>
                <a:sym typeface="Montserrat"/>
              </a:rPr>
              <a:t>cédées sur lesquelles nous opérons. Nous continuons à honorer les personnes, les anciens et les ancêtres autochtones de cette terre.</a:t>
            </a:r>
            <a:endParaRPr sz="1100"/>
          </a:p>
        </p:txBody>
      </p:sp>
      <p:sp>
        <p:nvSpPr>
          <p:cNvPr id="147" name="Google Shape;147;p19"/>
          <p:cNvSpPr/>
          <p:nvPr/>
        </p:nvSpPr>
        <p:spPr>
          <a:xfrm>
            <a:off x="16626744" y="0"/>
            <a:ext cx="1661256" cy="1384935"/>
          </a:xfrm>
          <a:custGeom>
            <a:avLst/>
            <a:gdLst/>
            <a:ahLst/>
            <a:cxnLst/>
            <a:rect l="l" t="t" r="r" b="b"/>
            <a:pathLst>
              <a:path w="1661256" h="1384935" extrusionOk="0">
                <a:moveTo>
                  <a:pt x="0" y="0"/>
                </a:moveTo>
                <a:lnTo>
                  <a:pt x="1661256" y="0"/>
                </a:lnTo>
                <a:lnTo>
                  <a:pt x="1661256" y="1384935"/>
                </a:lnTo>
                <a:lnTo>
                  <a:pt x="0" y="1384935"/>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p:nvPr/>
        </p:nvSpPr>
        <p:spPr>
          <a:xfrm rot="5400000">
            <a:off x="12761773" y="4742132"/>
            <a:ext cx="10861953" cy="802736"/>
          </a:xfrm>
          <a:custGeom>
            <a:avLst/>
            <a:gdLst/>
            <a:ahLst/>
            <a:cxnLst/>
            <a:rect l="l" t="t" r="r" b="b"/>
            <a:pathLst>
              <a:path w="10861953" h="802736" extrusionOk="0">
                <a:moveTo>
                  <a:pt x="0" y="0"/>
                </a:moveTo>
                <a:lnTo>
                  <a:pt x="10861954" y="0"/>
                </a:lnTo>
                <a:lnTo>
                  <a:pt x="10861954" y="802736"/>
                </a:lnTo>
                <a:lnTo>
                  <a:pt x="0" y="802736"/>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157" name="Google Shape;157;p20"/>
          <p:cNvSpPr/>
          <p:nvPr/>
        </p:nvSpPr>
        <p:spPr>
          <a:xfrm>
            <a:off x="1257823" y="4908251"/>
            <a:ext cx="4631407" cy="342277"/>
          </a:xfrm>
          <a:custGeom>
            <a:avLst/>
            <a:gdLst/>
            <a:ahLst/>
            <a:cxnLst/>
            <a:rect l="l" t="t" r="r" b="b"/>
            <a:pathLst>
              <a:path w="4631407" h="342277" extrusionOk="0">
                <a:moveTo>
                  <a:pt x="0" y="0"/>
                </a:moveTo>
                <a:lnTo>
                  <a:pt x="4631406" y="0"/>
                </a:lnTo>
                <a:lnTo>
                  <a:pt x="4631406" y="342278"/>
                </a:lnTo>
                <a:lnTo>
                  <a:pt x="0" y="342278"/>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158" name="Google Shape;158;p20"/>
          <p:cNvSpPr txBox="1"/>
          <p:nvPr/>
        </p:nvSpPr>
        <p:spPr>
          <a:xfrm>
            <a:off x="1257823" y="2057101"/>
            <a:ext cx="4631407" cy="240665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Today's Agenda</a:t>
            </a:r>
            <a:endParaRPr/>
          </a:p>
        </p:txBody>
      </p:sp>
      <p:sp>
        <p:nvSpPr>
          <p:cNvPr id="159" name="Google Shape;159;p20"/>
          <p:cNvSpPr/>
          <p:nvPr/>
        </p:nvSpPr>
        <p:spPr>
          <a:xfrm rot="5400000">
            <a:off x="7884711" y="2288145"/>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60" name="Google Shape;160;p20"/>
          <p:cNvSpPr/>
          <p:nvPr/>
        </p:nvSpPr>
        <p:spPr>
          <a:xfrm rot="5400000">
            <a:off x="7884711" y="4562026"/>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61" name="Google Shape;161;p20"/>
          <p:cNvSpPr/>
          <p:nvPr/>
        </p:nvSpPr>
        <p:spPr>
          <a:xfrm rot="5400000">
            <a:off x="7884711" y="6751885"/>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62" name="Google Shape;162;p20"/>
          <p:cNvSpPr/>
          <p:nvPr/>
        </p:nvSpPr>
        <p:spPr>
          <a:xfrm rot="5400000">
            <a:off x="7884711" y="7579705"/>
            <a:ext cx="399195" cy="399534"/>
          </a:xfrm>
          <a:custGeom>
            <a:avLst/>
            <a:gdLst/>
            <a:ahLst/>
            <a:cxnLst/>
            <a:rect l="l" t="t" r="r" b="b"/>
            <a:pathLst>
              <a:path w="399195" h="399534" extrusionOk="0">
                <a:moveTo>
                  <a:pt x="0" y="0"/>
                </a:moveTo>
                <a:lnTo>
                  <a:pt x="399195" y="0"/>
                </a:lnTo>
                <a:lnTo>
                  <a:pt x="399195" y="399535"/>
                </a:lnTo>
                <a:lnTo>
                  <a:pt x="0" y="399535"/>
                </a:lnTo>
                <a:lnTo>
                  <a:pt x="0" y="0"/>
                </a:lnTo>
                <a:close/>
              </a:path>
            </a:pathLst>
          </a:custGeom>
          <a:blipFill rotWithShape="1">
            <a:blip r:embed="rId4">
              <a:alphaModFix/>
            </a:blip>
            <a:stretch>
              <a:fillRect l="-49" r="-32"/>
            </a:stretch>
          </a:blipFill>
          <a:ln>
            <a:noFill/>
          </a:ln>
        </p:spPr>
        <p:txBody>
          <a:bodyPr/>
          <a:lstStyle/>
          <a:p>
            <a:endParaRPr lang="en-US"/>
          </a:p>
        </p:txBody>
      </p:sp>
      <p:sp>
        <p:nvSpPr>
          <p:cNvPr id="163" name="Google Shape;163;p20"/>
          <p:cNvSpPr txBox="1"/>
          <p:nvPr/>
        </p:nvSpPr>
        <p:spPr>
          <a:xfrm>
            <a:off x="8752170" y="2081281"/>
            <a:ext cx="8243573" cy="126111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599" b="0" i="0" u="none" strike="noStrike" cap="none">
                <a:solidFill>
                  <a:srgbClr val="000000"/>
                </a:solidFill>
                <a:latin typeface="Montserrat"/>
                <a:ea typeface="Montserrat"/>
                <a:cs typeface="Montserrat"/>
                <a:sym typeface="Montserrat"/>
              </a:rPr>
              <a:t>Why Participate? Connect, Elevate and Inspire</a:t>
            </a:r>
            <a:endParaRPr/>
          </a:p>
        </p:txBody>
      </p:sp>
      <p:sp>
        <p:nvSpPr>
          <p:cNvPr id="164" name="Google Shape;164;p20"/>
          <p:cNvSpPr/>
          <p:nvPr/>
        </p:nvSpPr>
        <p:spPr>
          <a:xfrm rot="5400000">
            <a:off x="7884711" y="3604213"/>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65" name="Google Shape;165;p20"/>
          <p:cNvSpPr/>
          <p:nvPr/>
        </p:nvSpPr>
        <p:spPr>
          <a:xfrm rot="5400000">
            <a:off x="7884711" y="5519839"/>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66" name="Google Shape;166;p20"/>
          <p:cNvSpPr/>
          <p:nvPr/>
        </p:nvSpPr>
        <p:spPr>
          <a:xfrm rot="5400000">
            <a:off x="7884711" y="1330332"/>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67" name="Google Shape;167;p20"/>
          <p:cNvSpPr txBox="1"/>
          <p:nvPr/>
        </p:nvSpPr>
        <p:spPr>
          <a:xfrm>
            <a:off x="8752170" y="1182119"/>
            <a:ext cx="7975366" cy="622935"/>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599" b="0" i="0" u="none" strike="noStrike" cap="none">
                <a:solidFill>
                  <a:srgbClr val="000000"/>
                </a:solidFill>
                <a:latin typeface="Montserrat"/>
                <a:ea typeface="Montserrat"/>
                <a:cs typeface="Montserrat"/>
                <a:sym typeface="Montserrat"/>
              </a:rPr>
              <a:t>Schedule and Circle themes</a:t>
            </a:r>
            <a:endParaRPr/>
          </a:p>
        </p:txBody>
      </p:sp>
      <p:sp>
        <p:nvSpPr>
          <p:cNvPr id="168" name="Google Shape;168;p20"/>
          <p:cNvSpPr/>
          <p:nvPr/>
        </p:nvSpPr>
        <p:spPr>
          <a:xfrm rot="5400000">
            <a:off x="7884711" y="8409440"/>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69" name="Google Shape;169;p20"/>
          <p:cNvSpPr txBox="1"/>
          <p:nvPr/>
        </p:nvSpPr>
        <p:spPr>
          <a:xfrm>
            <a:off x="8752170" y="7451091"/>
            <a:ext cx="8507130" cy="619636"/>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604" b="0" i="0" u="none" strike="noStrike" cap="none">
                <a:solidFill>
                  <a:srgbClr val="000000"/>
                </a:solidFill>
                <a:latin typeface="Montserrat"/>
                <a:ea typeface="Montserrat"/>
                <a:cs typeface="Montserrat"/>
                <a:sym typeface="Montserrat"/>
              </a:rPr>
              <a:t>Technology, wrap up and scenarios</a:t>
            </a:r>
            <a:endParaRPr/>
          </a:p>
        </p:txBody>
      </p:sp>
      <p:sp>
        <p:nvSpPr>
          <p:cNvPr id="170" name="Google Shape;170;p20"/>
          <p:cNvSpPr txBox="1"/>
          <p:nvPr/>
        </p:nvSpPr>
        <p:spPr>
          <a:xfrm>
            <a:off x="8752170" y="4473189"/>
            <a:ext cx="7929212" cy="61976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0" i="0" u="none" strike="noStrike" cap="none">
                <a:solidFill>
                  <a:srgbClr val="000000"/>
                </a:solidFill>
                <a:latin typeface="Montserrat"/>
                <a:ea typeface="Montserrat"/>
                <a:cs typeface="Montserrat"/>
                <a:sym typeface="Montserrat"/>
              </a:rPr>
              <a:t>Ground rules and values</a:t>
            </a:r>
            <a:endParaRPr/>
          </a:p>
        </p:txBody>
      </p:sp>
      <p:sp>
        <p:nvSpPr>
          <p:cNvPr id="171" name="Google Shape;171;p20"/>
          <p:cNvSpPr txBox="1"/>
          <p:nvPr/>
        </p:nvSpPr>
        <p:spPr>
          <a:xfrm>
            <a:off x="8752170" y="6669650"/>
            <a:ext cx="8243573" cy="61976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0" i="0" u="none" strike="noStrike" cap="none">
                <a:solidFill>
                  <a:srgbClr val="000000"/>
                </a:solidFill>
                <a:latin typeface="Montserrat"/>
                <a:ea typeface="Montserrat"/>
                <a:cs typeface="Montserrat"/>
                <a:sym typeface="Montserrat"/>
              </a:rPr>
              <a:t>Activities and agenda</a:t>
            </a:r>
            <a:endParaRPr/>
          </a:p>
        </p:txBody>
      </p:sp>
      <p:sp>
        <p:nvSpPr>
          <p:cNvPr id="172" name="Google Shape;172;p20"/>
          <p:cNvSpPr txBox="1"/>
          <p:nvPr/>
        </p:nvSpPr>
        <p:spPr>
          <a:xfrm>
            <a:off x="8752170" y="3481706"/>
            <a:ext cx="8243573" cy="61976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599" b="0" i="0" u="none" strike="noStrike" cap="none">
                <a:solidFill>
                  <a:srgbClr val="000000"/>
                </a:solidFill>
                <a:latin typeface="Montserrat"/>
                <a:ea typeface="Montserrat"/>
                <a:cs typeface="Montserrat"/>
                <a:sym typeface="Montserrat"/>
              </a:rPr>
              <a:t>Toolbox, timeframe and size</a:t>
            </a:r>
            <a:endParaRPr/>
          </a:p>
        </p:txBody>
      </p:sp>
      <p:sp>
        <p:nvSpPr>
          <p:cNvPr id="173" name="Google Shape;173;p20"/>
          <p:cNvSpPr txBox="1"/>
          <p:nvPr/>
        </p:nvSpPr>
        <p:spPr>
          <a:xfrm>
            <a:off x="8775247" y="5495875"/>
            <a:ext cx="8484053" cy="1022223"/>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None/>
            </a:pPr>
            <a:r>
              <a:rPr lang="en-US" sz="3600" b="0" i="0" u="none" strike="noStrike" cap="none">
                <a:solidFill>
                  <a:srgbClr val="000000"/>
                </a:solidFill>
                <a:latin typeface="Montserrat"/>
                <a:ea typeface="Montserrat"/>
                <a:cs typeface="Montserrat"/>
                <a:sym typeface="Montserrat"/>
              </a:rPr>
              <a:t>Member, leader and assistant leader expectations </a:t>
            </a:r>
            <a:endParaRPr/>
          </a:p>
        </p:txBody>
      </p:sp>
      <p:sp>
        <p:nvSpPr>
          <p:cNvPr id="174" name="Google Shape;174;p20"/>
          <p:cNvSpPr txBox="1"/>
          <p:nvPr/>
        </p:nvSpPr>
        <p:spPr>
          <a:xfrm>
            <a:off x="8752170" y="8280701"/>
            <a:ext cx="7533089" cy="61976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599" b="0" i="0" u="none" strike="noStrike" cap="none">
                <a:solidFill>
                  <a:srgbClr val="000000"/>
                </a:solidFill>
                <a:latin typeface="Montserrat"/>
                <a:ea typeface="Montserrat"/>
                <a:cs typeface="Montserrat"/>
                <a:sym typeface="Montserrat"/>
              </a:rPr>
              <a:t>Zero tolerance policy</a:t>
            </a:r>
            <a:endParaRPr/>
          </a:p>
        </p:txBody>
      </p:sp>
      <p:sp>
        <p:nvSpPr>
          <p:cNvPr id="175" name="Google Shape;175;p20"/>
          <p:cNvSpPr/>
          <p:nvPr/>
        </p:nvSpPr>
        <p:spPr>
          <a:xfrm>
            <a:off x="579593" y="6348406"/>
            <a:ext cx="6504848" cy="2862133"/>
          </a:xfrm>
          <a:custGeom>
            <a:avLst/>
            <a:gdLst/>
            <a:ahLst/>
            <a:cxnLst/>
            <a:rect l="l" t="t" r="r" b="b"/>
            <a:pathLst>
              <a:path w="6504848" h="2862133" extrusionOk="0">
                <a:moveTo>
                  <a:pt x="0" y="0"/>
                </a:moveTo>
                <a:lnTo>
                  <a:pt x="6504849" y="0"/>
                </a:lnTo>
                <a:lnTo>
                  <a:pt x="6504849" y="2862133"/>
                </a:lnTo>
                <a:lnTo>
                  <a:pt x="0" y="2862133"/>
                </a:lnTo>
                <a:lnTo>
                  <a:pt x="0" y="0"/>
                </a:lnTo>
                <a:close/>
              </a:path>
            </a:pathLst>
          </a:custGeom>
          <a:blipFill rotWithShape="1">
            <a:blip r:embed="rId5">
              <a:alphaModFix/>
            </a:blip>
            <a:stretch>
              <a:fillRect t="-6816" b="-6815"/>
            </a:stretch>
          </a:blipFill>
          <a:ln>
            <a:noFill/>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p:nvPr/>
        </p:nvSpPr>
        <p:spPr>
          <a:xfrm rot="5400000">
            <a:off x="12761773" y="4742132"/>
            <a:ext cx="10861953" cy="802736"/>
          </a:xfrm>
          <a:custGeom>
            <a:avLst/>
            <a:gdLst/>
            <a:ahLst/>
            <a:cxnLst/>
            <a:rect l="l" t="t" r="r" b="b"/>
            <a:pathLst>
              <a:path w="10861953" h="802736" extrusionOk="0">
                <a:moveTo>
                  <a:pt x="0" y="0"/>
                </a:moveTo>
                <a:lnTo>
                  <a:pt x="10861954" y="0"/>
                </a:lnTo>
                <a:lnTo>
                  <a:pt x="10861954" y="802736"/>
                </a:lnTo>
                <a:lnTo>
                  <a:pt x="0" y="802736"/>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181" name="Google Shape;181;p21"/>
          <p:cNvSpPr/>
          <p:nvPr/>
        </p:nvSpPr>
        <p:spPr>
          <a:xfrm>
            <a:off x="1257823" y="4908251"/>
            <a:ext cx="4631407" cy="342277"/>
          </a:xfrm>
          <a:custGeom>
            <a:avLst/>
            <a:gdLst/>
            <a:ahLst/>
            <a:cxnLst/>
            <a:rect l="l" t="t" r="r" b="b"/>
            <a:pathLst>
              <a:path w="4631407" h="342277" extrusionOk="0">
                <a:moveTo>
                  <a:pt x="0" y="0"/>
                </a:moveTo>
                <a:lnTo>
                  <a:pt x="4631406" y="0"/>
                </a:lnTo>
                <a:lnTo>
                  <a:pt x="4631406" y="342278"/>
                </a:lnTo>
                <a:lnTo>
                  <a:pt x="0" y="342278"/>
                </a:lnTo>
                <a:lnTo>
                  <a:pt x="0" y="0"/>
                </a:lnTo>
                <a:close/>
              </a:path>
            </a:pathLst>
          </a:custGeom>
          <a:blipFill rotWithShape="1">
            <a:blip r:embed="rId3">
              <a:alphaModFix/>
            </a:blip>
            <a:stretch>
              <a:fillRect l="-170" t="-308576" r="-7086" b="-1042591"/>
            </a:stretch>
          </a:blipFill>
          <a:ln>
            <a:noFill/>
          </a:ln>
        </p:spPr>
        <p:txBody>
          <a:bodyPr/>
          <a:lstStyle/>
          <a:p>
            <a:endParaRPr lang="en-US"/>
          </a:p>
        </p:txBody>
      </p:sp>
      <p:sp>
        <p:nvSpPr>
          <p:cNvPr id="182" name="Google Shape;182;p21"/>
          <p:cNvSpPr txBox="1"/>
          <p:nvPr/>
        </p:nvSpPr>
        <p:spPr>
          <a:xfrm>
            <a:off x="1257823" y="2057101"/>
            <a:ext cx="4631407" cy="239395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Ordre du jour</a:t>
            </a:r>
            <a:endParaRPr/>
          </a:p>
        </p:txBody>
      </p:sp>
      <p:sp>
        <p:nvSpPr>
          <p:cNvPr id="183" name="Google Shape;183;p21"/>
          <p:cNvSpPr/>
          <p:nvPr/>
        </p:nvSpPr>
        <p:spPr>
          <a:xfrm rot="5400000">
            <a:off x="7884711" y="2288145"/>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84" name="Google Shape;184;p21"/>
          <p:cNvSpPr/>
          <p:nvPr/>
        </p:nvSpPr>
        <p:spPr>
          <a:xfrm rot="5400000">
            <a:off x="7884711" y="4562026"/>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85" name="Google Shape;185;p21"/>
          <p:cNvSpPr/>
          <p:nvPr/>
        </p:nvSpPr>
        <p:spPr>
          <a:xfrm rot="5400000">
            <a:off x="7884711" y="7054232"/>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86" name="Google Shape;186;p21"/>
          <p:cNvSpPr/>
          <p:nvPr/>
        </p:nvSpPr>
        <p:spPr>
          <a:xfrm rot="5400000">
            <a:off x="7884711" y="7882052"/>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87" name="Google Shape;187;p21"/>
          <p:cNvSpPr txBox="1"/>
          <p:nvPr/>
        </p:nvSpPr>
        <p:spPr>
          <a:xfrm>
            <a:off x="8752170" y="2205106"/>
            <a:ext cx="8243573" cy="866521"/>
          </a:xfrm>
          <a:prstGeom prst="rect">
            <a:avLst/>
          </a:prstGeom>
          <a:noFill/>
          <a:ln>
            <a:noFill/>
          </a:ln>
        </p:spPr>
        <p:txBody>
          <a:bodyPr spcFirstLastPara="1" wrap="square" lIns="0" tIns="0" rIns="0" bIns="0" anchor="t" anchorCtr="0">
            <a:spAutoFit/>
          </a:bodyPr>
          <a:lstStyle/>
          <a:p>
            <a:pPr marL="0" marR="0" lvl="0" indent="0" algn="l" rtl="0">
              <a:lnSpc>
                <a:spcPct val="105999"/>
              </a:lnSpc>
              <a:spcBef>
                <a:spcPts val="0"/>
              </a:spcBef>
              <a:spcAft>
                <a:spcPts val="0"/>
              </a:spcAft>
              <a:buNone/>
            </a:pPr>
            <a:r>
              <a:rPr lang="en-US" sz="3200" b="0" i="0" u="none" strike="noStrike" cap="none">
                <a:solidFill>
                  <a:srgbClr val="000000"/>
                </a:solidFill>
                <a:latin typeface="Montserrat"/>
                <a:ea typeface="Montserrat"/>
                <a:cs typeface="Montserrat"/>
                <a:sym typeface="Montserrat"/>
              </a:rPr>
              <a:t>Pourquoi participer ? Se connecter, s'élever et s'inspirer</a:t>
            </a:r>
            <a:endParaRPr/>
          </a:p>
        </p:txBody>
      </p:sp>
      <p:sp>
        <p:nvSpPr>
          <p:cNvPr id="188" name="Google Shape;188;p21"/>
          <p:cNvSpPr/>
          <p:nvPr/>
        </p:nvSpPr>
        <p:spPr>
          <a:xfrm rot="5400000">
            <a:off x="7884711" y="3604213"/>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89" name="Google Shape;189;p21"/>
          <p:cNvSpPr/>
          <p:nvPr/>
        </p:nvSpPr>
        <p:spPr>
          <a:xfrm rot="5400000">
            <a:off x="7884711" y="5519839"/>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90" name="Google Shape;190;p21"/>
          <p:cNvSpPr/>
          <p:nvPr/>
        </p:nvSpPr>
        <p:spPr>
          <a:xfrm rot="5400000">
            <a:off x="7884711" y="1210573"/>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91" name="Google Shape;191;p21"/>
          <p:cNvSpPr txBox="1"/>
          <p:nvPr/>
        </p:nvSpPr>
        <p:spPr>
          <a:xfrm>
            <a:off x="8752170" y="1186185"/>
            <a:ext cx="8507130" cy="437896"/>
          </a:xfrm>
          <a:prstGeom prst="rect">
            <a:avLst/>
          </a:prstGeom>
          <a:noFill/>
          <a:ln>
            <a:noFill/>
          </a:ln>
        </p:spPr>
        <p:txBody>
          <a:bodyPr spcFirstLastPara="1" wrap="square" lIns="0" tIns="0" rIns="0" bIns="0" anchor="t" anchorCtr="0">
            <a:spAutoFit/>
          </a:bodyPr>
          <a:lstStyle/>
          <a:p>
            <a:pPr marL="0" marR="0" lvl="0" indent="0" algn="l" rtl="0">
              <a:lnSpc>
                <a:spcPct val="105999"/>
              </a:lnSpc>
              <a:spcBef>
                <a:spcPts val="0"/>
              </a:spcBef>
              <a:spcAft>
                <a:spcPts val="0"/>
              </a:spcAft>
              <a:buNone/>
            </a:pPr>
            <a:r>
              <a:rPr lang="en-US" sz="3200" b="0" i="0" u="none" strike="noStrike" cap="none">
                <a:solidFill>
                  <a:srgbClr val="000000"/>
                </a:solidFill>
                <a:latin typeface="Montserrat"/>
                <a:ea typeface="Montserrat"/>
                <a:cs typeface="Montserrat"/>
                <a:sym typeface="Montserrat"/>
              </a:rPr>
              <a:t>Calendrier et thèmes des Cercles</a:t>
            </a:r>
            <a:endParaRPr/>
          </a:p>
        </p:txBody>
      </p:sp>
      <p:sp>
        <p:nvSpPr>
          <p:cNvPr id="192" name="Google Shape;192;p21"/>
          <p:cNvSpPr/>
          <p:nvPr/>
        </p:nvSpPr>
        <p:spPr>
          <a:xfrm rot="5400000">
            <a:off x="7884711" y="8711786"/>
            <a:ext cx="399195" cy="399534"/>
          </a:xfrm>
          <a:custGeom>
            <a:avLst/>
            <a:gdLst/>
            <a:ahLst/>
            <a:cxnLst/>
            <a:rect l="l" t="t" r="r" b="b"/>
            <a:pathLst>
              <a:path w="399195" h="399534" extrusionOk="0">
                <a:moveTo>
                  <a:pt x="0" y="0"/>
                </a:moveTo>
                <a:lnTo>
                  <a:pt x="399195" y="0"/>
                </a:lnTo>
                <a:lnTo>
                  <a:pt x="399195" y="399534"/>
                </a:lnTo>
                <a:lnTo>
                  <a:pt x="0" y="399534"/>
                </a:lnTo>
                <a:lnTo>
                  <a:pt x="0" y="0"/>
                </a:lnTo>
                <a:close/>
              </a:path>
            </a:pathLst>
          </a:custGeom>
          <a:blipFill rotWithShape="1">
            <a:blip r:embed="rId4">
              <a:alphaModFix/>
            </a:blip>
            <a:stretch>
              <a:fillRect l="-49" r="-32"/>
            </a:stretch>
          </a:blipFill>
          <a:ln>
            <a:noFill/>
          </a:ln>
        </p:spPr>
        <p:txBody>
          <a:bodyPr/>
          <a:lstStyle/>
          <a:p>
            <a:endParaRPr lang="en-US"/>
          </a:p>
        </p:txBody>
      </p:sp>
      <p:sp>
        <p:nvSpPr>
          <p:cNvPr id="193" name="Google Shape;193;p21"/>
          <p:cNvSpPr txBox="1"/>
          <p:nvPr/>
        </p:nvSpPr>
        <p:spPr>
          <a:xfrm>
            <a:off x="8752170" y="7877262"/>
            <a:ext cx="8507130" cy="437896"/>
          </a:xfrm>
          <a:prstGeom prst="rect">
            <a:avLst/>
          </a:prstGeom>
          <a:noFill/>
          <a:ln>
            <a:noFill/>
          </a:ln>
        </p:spPr>
        <p:txBody>
          <a:bodyPr spcFirstLastPara="1" wrap="square" lIns="0" tIns="0" rIns="0" bIns="0" anchor="t" anchorCtr="0">
            <a:spAutoFit/>
          </a:bodyPr>
          <a:lstStyle/>
          <a:p>
            <a:pPr marL="0" marR="0" lvl="0" indent="0" algn="l" rtl="0">
              <a:lnSpc>
                <a:spcPct val="105999"/>
              </a:lnSpc>
              <a:spcBef>
                <a:spcPts val="0"/>
              </a:spcBef>
              <a:spcAft>
                <a:spcPts val="0"/>
              </a:spcAft>
              <a:buNone/>
            </a:pPr>
            <a:r>
              <a:rPr lang="en-US" sz="3200" b="0" i="0" u="none" strike="noStrike" cap="none">
                <a:solidFill>
                  <a:srgbClr val="000000"/>
                </a:solidFill>
                <a:latin typeface="Montserrat"/>
                <a:ea typeface="Montserrat"/>
                <a:cs typeface="Montserrat"/>
                <a:sym typeface="Montserrat"/>
              </a:rPr>
              <a:t>Technologie, conclusion et scénarios</a:t>
            </a:r>
            <a:endParaRPr/>
          </a:p>
        </p:txBody>
      </p:sp>
      <p:sp>
        <p:nvSpPr>
          <p:cNvPr id="194" name="Google Shape;194;p21"/>
          <p:cNvSpPr txBox="1"/>
          <p:nvPr/>
        </p:nvSpPr>
        <p:spPr>
          <a:xfrm>
            <a:off x="8752170" y="4597014"/>
            <a:ext cx="7929212" cy="437896"/>
          </a:xfrm>
          <a:prstGeom prst="rect">
            <a:avLst/>
          </a:prstGeom>
          <a:noFill/>
          <a:ln>
            <a:noFill/>
          </a:ln>
        </p:spPr>
        <p:txBody>
          <a:bodyPr spcFirstLastPara="1" wrap="square" lIns="0" tIns="0" rIns="0" bIns="0" anchor="t" anchorCtr="0">
            <a:spAutoFit/>
          </a:bodyPr>
          <a:lstStyle/>
          <a:p>
            <a:pPr marL="0" marR="0" lvl="0" indent="0" algn="l" rtl="0">
              <a:lnSpc>
                <a:spcPct val="105999"/>
              </a:lnSpc>
              <a:spcBef>
                <a:spcPts val="0"/>
              </a:spcBef>
              <a:spcAft>
                <a:spcPts val="0"/>
              </a:spcAft>
              <a:buNone/>
            </a:pPr>
            <a:r>
              <a:rPr lang="en-US" sz="3200" b="0" i="0" u="none" strike="noStrike" cap="none">
                <a:solidFill>
                  <a:srgbClr val="000000"/>
                </a:solidFill>
                <a:latin typeface="Montserrat"/>
                <a:ea typeface="Montserrat"/>
                <a:cs typeface="Montserrat"/>
                <a:sym typeface="Montserrat"/>
              </a:rPr>
              <a:t>Règles de base et valeurs</a:t>
            </a:r>
            <a:endParaRPr/>
          </a:p>
        </p:txBody>
      </p:sp>
      <p:sp>
        <p:nvSpPr>
          <p:cNvPr id="195" name="Google Shape;195;p21"/>
          <p:cNvSpPr txBox="1"/>
          <p:nvPr/>
        </p:nvSpPr>
        <p:spPr>
          <a:xfrm>
            <a:off x="8752170" y="7095821"/>
            <a:ext cx="8243573" cy="437896"/>
          </a:xfrm>
          <a:prstGeom prst="rect">
            <a:avLst/>
          </a:prstGeom>
          <a:noFill/>
          <a:ln>
            <a:noFill/>
          </a:ln>
        </p:spPr>
        <p:txBody>
          <a:bodyPr spcFirstLastPara="1" wrap="square" lIns="0" tIns="0" rIns="0" bIns="0" anchor="t" anchorCtr="0">
            <a:spAutoFit/>
          </a:bodyPr>
          <a:lstStyle/>
          <a:p>
            <a:pPr marL="0" marR="0" lvl="0" indent="0" algn="l" rtl="0">
              <a:lnSpc>
                <a:spcPct val="105999"/>
              </a:lnSpc>
              <a:spcBef>
                <a:spcPts val="0"/>
              </a:spcBef>
              <a:spcAft>
                <a:spcPts val="0"/>
              </a:spcAft>
              <a:buNone/>
            </a:pPr>
            <a:r>
              <a:rPr lang="en-US" sz="3200" b="0" i="0" u="none" strike="noStrike" cap="none">
                <a:solidFill>
                  <a:srgbClr val="000000"/>
                </a:solidFill>
                <a:latin typeface="Montserrat"/>
                <a:ea typeface="Montserrat"/>
                <a:cs typeface="Montserrat"/>
                <a:sym typeface="Montserrat"/>
              </a:rPr>
              <a:t>Activités et ordre du jour</a:t>
            </a:r>
            <a:endParaRPr/>
          </a:p>
        </p:txBody>
      </p:sp>
      <p:sp>
        <p:nvSpPr>
          <p:cNvPr id="196" name="Google Shape;196;p21"/>
          <p:cNvSpPr txBox="1"/>
          <p:nvPr/>
        </p:nvSpPr>
        <p:spPr>
          <a:xfrm>
            <a:off x="8752170" y="3605531"/>
            <a:ext cx="8243573" cy="437896"/>
          </a:xfrm>
          <a:prstGeom prst="rect">
            <a:avLst/>
          </a:prstGeom>
          <a:noFill/>
          <a:ln>
            <a:noFill/>
          </a:ln>
        </p:spPr>
        <p:txBody>
          <a:bodyPr spcFirstLastPara="1" wrap="square" lIns="0" tIns="0" rIns="0" bIns="0" anchor="t" anchorCtr="0">
            <a:spAutoFit/>
          </a:bodyPr>
          <a:lstStyle/>
          <a:p>
            <a:pPr marL="0" marR="0" lvl="0" indent="0" algn="l" rtl="0">
              <a:lnSpc>
                <a:spcPct val="105999"/>
              </a:lnSpc>
              <a:spcBef>
                <a:spcPts val="0"/>
              </a:spcBef>
              <a:spcAft>
                <a:spcPts val="0"/>
              </a:spcAft>
              <a:buNone/>
            </a:pPr>
            <a:r>
              <a:rPr lang="en-US" sz="3200" b="0" i="0" u="none" strike="noStrike" cap="none">
                <a:solidFill>
                  <a:srgbClr val="000000"/>
                </a:solidFill>
                <a:latin typeface="Montserrat"/>
                <a:ea typeface="Montserrat"/>
                <a:cs typeface="Montserrat"/>
                <a:sym typeface="Montserrat"/>
              </a:rPr>
              <a:t>Boîte à outils, calendrier et taille</a:t>
            </a:r>
            <a:endParaRPr/>
          </a:p>
        </p:txBody>
      </p:sp>
      <p:sp>
        <p:nvSpPr>
          <p:cNvPr id="197" name="Google Shape;197;p21"/>
          <p:cNvSpPr txBox="1"/>
          <p:nvPr/>
        </p:nvSpPr>
        <p:spPr>
          <a:xfrm>
            <a:off x="8775247" y="5514925"/>
            <a:ext cx="8484053" cy="1295146"/>
          </a:xfrm>
          <a:prstGeom prst="rect">
            <a:avLst/>
          </a:prstGeom>
          <a:noFill/>
          <a:ln>
            <a:noFill/>
          </a:ln>
        </p:spPr>
        <p:txBody>
          <a:bodyPr spcFirstLastPara="1" wrap="square" lIns="0" tIns="0" rIns="0" bIns="0" anchor="t" anchorCtr="0">
            <a:spAutoFit/>
          </a:bodyPr>
          <a:lstStyle/>
          <a:p>
            <a:pPr marL="0" marR="0" lvl="0" indent="0" algn="l" rtl="0">
              <a:lnSpc>
                <a:spcPct val="105999"/>
              </a:lnSpc>
              <a:spcBef>
                <a:spcPts val="0"/>
              </a:spcBef>
              <a:spcAft>
                <a:spcPts val="0"/>
              </a:spcAft>
              <a:buNone/>
            </a:pPr>
            <a:r>
              <a:rPr lang="en-US" sz="3200" b="0" i="0" u="none" strike="noStrike" cap="none">
                <a:solidFill>
                  <a:srgbClr val="000000"/>
                </a:solidFill>
                <a:latin typeface="Montserrat"/>
                <a:ea typeface="Montserrat"/>
                <a:cs typeface="Montserrat"/>
                <a:sym typeface="Montserrat"/>
              </a:rPr>
              <a:t>Attentes des membres, des animateurs de cercle et des assistants animateurs de cercle </a:t>
            </a:r>
            <a:endParaRPr/>
          </a:p>
        </p:txBody>
      </p:sp>
      <p:sp>
        <p:nvSpPr>
          <p:cNvPr id="198" name="Google Shape;198;p21"/>
          <p:cNvSpPr txBox="1"/>
          <p:nvPr/>
        </p:nvSpPr>
        <p:spPr>
          <a:xfrm>
            <a:off x="8752170" y="8706872"/>
            <a:ext cx="7533089" cy="437896"/>
          </a:xfrm>
          <a:prstGeom prst="rect">
            <a:avLst/>
          </a:prstGeom>
          <a:noFill/>
          <a:ln>
            <a:noFill/>
          </a:ln>
        </p:spPr>
        <p:txBody>
          <a:bodyPr spcFirstLastPara="1" wrap="square" lIns="0" tIns="0" rIns="0" bIns="0" anchor="t" anchorCtr="0">
            <a:spAutoFit/>
          </a:bodyPr>
          <a:lstStyle/>
          <a:p>
            <a:pPr marL="0" marR="0" lvl="0" indent="0" algn="l" rtl="0">
              <a:lnSpc>
                <a:spcPct val="105999"/>
              </a:lnSpc>
              <a:spcBef>
                <a:spcPts val="0"/>
              </a:spcBef>
              <a:spcAft>
                <a:spcPts val="0"/>
              </a:spcAft>
              <a:buNone/>
            </a:pPr>
            <a:r>
              <a:rPr lang="en-US" sz="3200" b="0" i="0" u="none" strike="noStrike" cap="none">
                <a:solidFill>
                  <a:srgbClr val="000000"/>
                </a:solidFill>
                <a:latin typeface="Montserrat"/>
                <a:ea typeface="Montserrat"/>
                <a:cs typeface="Montserrat"/>
                <a:sym typeface="Montserrat"/>
              </a:rPr>
              <a:t>Politique de tolérance zéro</a:t>
            </a:r>
            <a:endParaRPr/>
          </a:p>
        </p:txBody>
      </p:sp>
      <p:sp>
        <p:nvSpPr>
          <p:cNvPr id="199" name="Google Shape;199;p21"/>
          <p:cNvSpPr/>
          <p:nvPr/>
        </p:nvSpPr>
        <p:spPr>
          <a:xfrm>
            <a:off x="624172" y="6138686"/>
            <a:ext cx="5898707" cy="2595431"/>
          </a:xfrm>
          <a:custGeom>
            <a:avLst/>
            <a:gdLst/>
            <a:ahLst/>
            <a:cxnLst/>
            <a:rect l="l" t="t" r="r" b="b"/>
            <a:pathLst>
              <a:path w="5898707" h="2595431" extrusionOk="0">
                <a:moveTo>
                  <a:pt x="0" y="0"/>
                </a:moveTo>
                <a:lnTo>
                  <a:pt x="5898708" y="0"/>
                </a:lnTo>
                <a:lnTo>
                  <a:pt x="5898708" y="2595431"/>
                </a:lnTo>
                <a:lnTo>
                  <a:pt x="0" y="2595431"/>
                </a:lnTo>
                <a:lnTo>
                  <a:pt x="0" y="0"/>
                </a:lnTo>
                <a:close/>
              </a:path>
            </a:pathLst>
          </a:custGeom>
          <a:blipFill rotWithShape="1">
            <a:blip r:embed="rId5">
              <a:alphaModFix/>
            </a:blip>
            <a:stretch>
              <a:fillRect t="-6816" b="-6815"/>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pSp>
        <p:nvGrpSpPr>
          <p:cNvPr id="208" name="Google Shape;208;p22"/>
          <p:cNvGrpSpPr/>
          <p:nvPr/>
        </p:nvGrpSpPr>
        <p:grpSpPr>
          <a:xfrm rot="-5400000">
            <a:off x="7705625" y="1471568"/>
            <a:ext cx="14728051" cy="7362915"/>
            <a:chOff x="0" y="0"/>
            <a:chExt cx="19637401" cy="9817220"/>
          </a:xfrm>
        </p:grpSpPr>
        <p:sp>
          <p:nvSpPr>
            <p:cNvPr id="209" name="Google Shape;209;p22"/>
            <p:cNvSpPr/>
            <p:nvPr/>
          </p:nvSpPr>
          <p:spPr>
            <a:xfrm rot="-5400000">
              <a:off x="9816011" y="-4169"/>
              <a:ext cx="9817220" cy="9825559"/>
            </a:xfrm>
            <a:custGeom>
              <a:avLst/>
              <a:gdLst/>
              <a:ahLst/>
              <a:cxnLst/>
              <a:rect l="l" t="t" r="r" b="b"/>
              <a:pathLst>
                <a:path w="9817220" h="9825559" extrusionOk="0">
                  <a:moveTo>
                    <a:pt x="0" y="0"/>
                  </a:moveTo>
                  <a:lnTo>
                    <a:pt x="9817219" y="0"/>
                  </a:lnTo>
                  <a:lnTo>
                    <a:pt x="9817219" y="9825558"/>
                  </a:lnTo>
                  <a:lnTo>
                    <a:pt x="0" y="9825558"/>
                  </a:lnTo>
                  <a:lnTo>
                    <a:pt x="0" y="0"/>
                  </a:lnTo>
                  <a:close/>
                </a:path>
              </a:pathLst>
            </a:custGeom>
            <a:blipFill rotWithShape="1">
              <a:blip r:embed="rId3">
                <a:alphaModFix/>
              </a:blip>
              <a:stretch>
                <a:fillRect l="-49" r="-32"/>
              </a:stretch>
            </a:blipFill>
            <a:ln>
              <a:noFill/>
            </a:ln>
          </p:spPr>
          <p:txBody>
            <a:bodyPr/>
            <a:lstStyle/>
            <a:p>
              <a:endParaRPr lang="en-US"/>
            </a:p>
          </p:txBody>
        </p:sp>
        <p:sp>
          <p:nvSpPr>
            <p:cNvPr id="210" name="Google Shape;210;p22"/>
            <p:cNvSpPr/>
            <p:nvPr/>
          </p:nvSpPr>
          <p:spPr>
            <a:xfrm rot="-5400000">
              <a:off x="4169" y="-4169"/>
              <a:ext cx="9817220" cy="9825559"/>
            </a:xfrm>
            <a:custGeom>
              <a:avLst/>
              <a:gdLst/>
              <a:ahLst/>
              <a:cxnLst/>
              <a:rect l="l" t="t" r="r" b="b"/>
              <a:pathLst>
                <a:path w="9817220" h="9825559" extrusionOk="0">
                  <a:moveTo>
                    <a:pt x="0" y="0"/>
                  </a:moveTo>
                  <a:lnTo>
                    <a:pt x="9817220" y="0"/>
                  </a:lnTo>
                  <a:lnTo>
                    <a:pt x="9817220" y="9825558"/>
                  </a:lnTo>
                  <a:lnTo>
                    <a:pt x="0" y="9825558"/>
                  </a:lnTo>
                  <a:lnTo>
                    <a:pt x="0" y="0"/>
                  </a:lnTo>
                  <a:close/>
                </a:path>
              </a:pathLst>
            </a:custGeom>
            <a:blipFill rotWithShape="1">
              <a:blip r:embed="rId3">
                <a:alphaModFix/>
              </a:blip>
              <a:stretch>
                <a:fillRect l="-49" r="-32"/>
              </a:stretch>
            </a:blipFill>
            <a:ln>
              <a:noFill/>
            </a:ln>
          </p:spPr>
          <p:txBody>
            <a:bodyPr/>
            <a:lstStyle/>
            <a:p>
              <a:endParaRPr lang="en-US"/>
            </a:p>
          </p:txBody>
        </p:sp>
      </p:grpSp>
      <p:sp>
        <p:nvSpPr>
          <p:cNvPr id="211" name="Google Shape;211;p22"/>
          <p:cNvSpPr/>
          <p:nvPr/>
        </p:nvSpPr>
        <p:spPr>
          <a:xfrm>
            <a:off x="8564391" y="1754672"/>
            <a:ext cx="11374582" cy="6829104"/>
          </a:xfrm>
          <a:custGeom>
            <a:avLst/>
            <a:gdLst/>
            <a:ahLst/>
            <a:cxnLst/>
            <a:rect l="l" t="t" r="r" b="b"/>
            <a:pathLst>
              <a:path w="11374582" h="6829104" extrusionOk="0">
                <a:moveTo>
                  <a:pt x="0" y="0"/>
                </a:moveTo>
                <a:lnTo>
                  <a:pt x="11374582" y="0"/>
                </a:lnTo>
                <a:lnTo>
                  <a:pt x="11374582" y="6829104"/>
                </a:lnTo>
                <a:lnTo>
                  <a:pt x="0" y="6829104"/>
                </a:lnTo>
                <a:lnTo>
                  <a:pt x="0" y="0"/>
                </a:lnTo>
                <a:close/>
              </a:path>
            </a:pathLst>
          </a:custGeom>
          <a:blipFill rotWithShape="1">
            <a:blip r:embed="rId4">
              <a:alphaModFix/>
            </a:blip>
            <a:stretch>
              <a:fillRect l="-8525" t="-5070" b="-15434"/>
            </a:stretch>
          </a:blipFill>
          <a:ln>
            <a:noFill/>
          </a:ln>
        </p:spPr>
        <p:txBody>
          <a:bodyPr/>
          <a:lstStyle/>
          <a:p>
            <a:endParaRPr lang="en-US"/>
          </a:p>
        </p:txBody>
      </p:sp>
      <p:sp>
        <p:nvSpPr>
          <p:cNvPr id="212" name="Google Shape;212;p22"/>
          <p:cNvSpPr txBox="1"/>
          <p:nvPr/>
        </p:nvSpPr>
        <p:spPr>
          <a:xfrm>
            <a:off x="1028700" y="815996"/>
            <a:ext cx="8392500" cy="2812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499" b="1" i="0" u="none" strike="noStrike" cap="none">
                <a:solidFill>
                  <a:srgbClr val="000000"/>
                </a:solidFill>
                <a:latin typeface="League Spartan"/>
                <a:ea typeface="League Spartan"/>
                <a:cs typeface="League Spartan"/>
                <a:sym typeface="League Spartan"/>
              </a:rPr>
              <a:t>Who is a Circle member?</a:t>
            </a:r>
            <a:endParaRPr/>
          </a:p>
        </p:txBody>
      </p:sp>
      <p:sp>
        <p:nvSpPr>
          <p:cNvPr id="213" name="Google Shape;213;p22"/>
          <p:cNvSpPr txBox="1"/>
          <p:nvPr/>
        </p:nvSpPr>
        <p:spPr>
          <a:xfrm>
            <a:off x="1028700" y="3950970"/>
            <a:ext cx="7253100" cy="5652000"/>
          </a:xfrm>
          <a:prstGeom prst="rect">
            <a:avLst/>
          </a:prstGeom>
          <a:noFill/>
          <a:ln>
            <a:noFill/>
          </a:ln>
        </p:spPr>
        <p:txBody>
          <a:bodyPr spcFirstLastPara="1" wrap="square" lIns="0" tIns="0" rIns="0" bIns="0" anchor="t" anchorCtr="0">
            <a:spAutoFit/>
          </a:bodyPr>
          <a:lstStyle/>
          <a:p>
            <a:pPr marL="777240" marR="0" lvl="1" indent="-388620" algn="l" rtl="0">
              <a:lnSpc>
                <a:spcPct val="115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Open to all Government of Canada employees</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Over 1100 members for the current cohort with more than 2000 program alumni</a:t>
            </a:r>
            <a:endParaRPr/>
          </a:p>
          <a:p>
            <a:pPr marL="0" marR="0" lvl="0" indent="0" algn="l" rtl="0">
              <a:lnSpc>
                <a:spcPct val="115000"/>
              </a:lnSpc>
              <a:spcBef>
                <a:spcPts val="0"/>
              </a:spcBef>
              <a:spcAft>
                <a:spcPts val="0"/>
              </a:spcAft>
              <a:buNone/>
            </a:pPr>
            <a:endParaRPr sz="3600" b="0" i="0" u="none" strike="noStrike" cap="none">
              <a:solidFill>
                <a:srgbClr val="000000"/>
              </a:solidFill>
              <a:latin typeface="Montserrat"/>
              <a:ea typeface="Montserrat"/>
              <a:cs typeface="Montserrat"/>
              <a:sym typeface="Montserrat"/>
            </a:endParaRPr>
          </a:p>
          <a:p>
            <a:pPr marL="777240" marR="0" lvl="1" indent="-388620" algn="l" rtl="0">
              <a:lnSpc>
                <a:spcPct val="115000"/>
              </a:lnSpc>
              <a:spcBef>
                <a:spcPts val="0"/>
              </a:spcBef>
              <a:spcAft>
                <a:spcPts val="0"/>
              </a:spcAft>
              <a:buClr>
                <a:srgbClr val="000000"/>
              </a:buClr>
              <a:buSzPts val="3600"/>
              <a:buFont typeface="Arial"/>
              <a:buChar char="•"/>
            </a:pPr>
            <a:r>
              <a:rPr lang="en-US" sz="3600" b="0" i="0" u="none" strike="noStrike" cap="none">
                <a:solidFill>
                  <a:srgbClr val="000000"/>
                </a:solidFill>
                <a:latin typeface="Montserrat"/>
                <a:ea typeface="Montserrat"/>
                <a:cs typeface="Montserrat"/>
                <a:sym typeface="Montserrat"/>
              </a:rPr>
              <a:t>Students to executives and everyone in between</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3602</Words>
  <Application>Microsoft Macintosh PowerPoint</Application>
  <PresentationFormat>Custom</PresentationFormat>
  <Paragraphs>471</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League Spartan</vt:lpstr>
      <vt:lpstr>Arial</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Lyrique Richards</cp:lastModifiedBy>
  <cp:revision>1</cp:revision>
  <dcterms:modified xsi:type="dcterms:W3CDTF">2024-09-05T13:08:02Z</dcterms:modified>
</cp:coreProperties>
</file>