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4" r:id="rId3"/>
    <p:sldId id="265" r:id="rId4"/>
    <p:sldId id="263"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3B59CE6B-77D1-4CEA-9F58-B1E3E1124A34}">
          <p14:sldIdLst>
            <p14:sldId id="257"/>
            <p14:sldId id="264"/>
            <p14:sldId id="265"/>
          </p14:sldIdLst>
        </p14:section>
        <p14:section name="Posters / Affiches" id="{27F35A91-BFB7-44FD-A6EB-6281FEE1382F}">
          <p14:sldIdLst>
            <p14:sldId id="263"/>
            <p14:sldId id="259"/>
            <p14:sldId id="261"/>
            <p14:sldId id="26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2E8466-83BB-6317-73B9-A51F2FE0BC10}" name="Pare, Carine (SPAC/PSPC) (elle-la / she-her)" initials="PC((l/sh" userId="S::Carine.Pare@tpsgc-pwgsc.gc.ca::71f88b2f-db4c-4269-9577-1025f7fc6543" providerId="AD"/>
  <p188:author id="{0725D58D-19FC-2C41-5C3A-CFBED0122820}" name="Genereux, Sophie (SPAC/PSPC) (elle-la / she-her)" initials="GS((l/sh" userId="S::Sophie.Genereux@tpsgc-pwgsc.gc.ca::fb217e55-5cbd-4b07-9ec1-a590548adf6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3D9E3"/>
    <a:srgbClr val="CAC2BA"/>
    <a:srgbClr val="F1F2ED"/>
    <a:srgbClr val="7C7471"/>
    <a:srgbClr val="8E8E8E"/>
    <a:srgbClr val="AEAEAE"/>
    <a:srgbClr val="3B3838"/>
    <a:srgbClr val="6D6D6D"/>
    <a:srgbClr val="C4870C"/>
    <a:srgbClr val="6AA2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15" autoAdjust="0"/>
    <p:restoredTop sz="94543" autoAdjust="0"/>
  </p:normalViewPr>
  <p:slideViewPr>
    <p:cSldViewPr snapToGrid="0">
      <p:cViewPr varScale="1">
        <p:scale>
          <a:sx n="72" d="100"/>
          <a:sy n="72" d="100"/>
        </p:scale>
        <p:origin x="412"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4BAEF-2905-41D5-A91B-BF97A4AD45A7}" type="datetimeFigureOut">
              <a:rPr lang="en-CA" smtClean="0"/>
              <a:t>2023-06-02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AC91B-13D0-4577-B25F-6C8B5D0F57E0}" type="slidenum">
              <a:rPr lang="en-CA" smtClean="0"/>
              <a:t>‹#›</a:t>
            </a:fld>
            <a:endParaRPr lang="en-CA"/>
          </a:p>
        </p:txBody>
      </p:sp>
    </p:spTree>
    <p:extLst>
      <p:ext uri="{BB962C8B-B14F-4D97-AF65-F5344CB8AC3E}">
        <p14:creationId xmlns:p14="http://schemas.microsoft.com/office/powerpoint/2010/main" val="71784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FAC91B-13D0-4577-B25F-6C8B5D0F57E0}" type="slidenum">
              <a:rPr lang="en-CA" smtClean="0"/>
              <a:t>7</a:t>
            </a:fld>
            <a:endParaRPr lang="en-CA"/>
          </a:p>
        </p:txBody>
      </p:sp>
    </p:spTree>
    <p:extLst>
      <p:ext uri="{BB962C8B-B14F-4D97-AF65-F5344CB8AC3E}">
        <p14:creationId xmlns:p14="http://schemas.microsoft.com/office/powerpoint/2010/main" val="286359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0320-2FD2-A04F-7CF0-41B04E8AB4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9E0832A-B57C-7B6E-3282-9BC5D633F0C1}"/>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D92FAE1-7A27-2D16-1F81-7D0D9B927021}"/>
              </a:ext>
            </a:extLst>
          </p:cNvPr>
          <p:cNvSpPr>
            <a:spLocks noGrp="1"/>
          </p:cNvSpPr>
          <p:nvPr>
            <p:ph type="dt" sz="half" idx="10"/>
          </p:nvPr>
        </p:nvSpPr>
        <p:spPr/>
        <p:txBody>
          <a:bodyPr/>
          <a:lstStyle/>
          <a:p>
            <a:fld id="{5F18F658-9915-4698-9F1E-C9FD11FF8CE4}" type="datetimeFigureOut">
              <a:rPr lang="en-CA" smtClean="0"/>
              <a:t>2023-06-02</a:t>
            </a:fld>
            <a:endParaRPr lang="en-CA"/>
          </a:p>
        </p:txBody>
      </p:sp>
      <p:sp>
        <p:nvSpPr>
          <p:cNvPr id="5" name="Footer Placeholder 4">
            <a:extLst>
              <a:ext uri="{FF2B5EF4-FFF2-40B4-BE49-F238E27FC236}">
                <a16:creationId xmlns:a16="http://schemas.microsoft.com/office/drawing/2014/main" id="{574B396D-2301-49F7-3E29-866B34A02C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1C725CE-B82F-2DD9-0816-8D7ED4AB91BB}"/>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116259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99C0-FCE9-F52A-A332-AA58470A630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1C68446-1618-7A7C-F20E-0CEB2791EE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4C0645-44F1-415A-9C85-2DD10A585103}"/>
              </a:ext>
            </a:extLst>
          </p:cNvPr>
          <p:cNvSpPr>
            <a:spLocks noGrp="1"/>
          </p:cNvSpPr>
          <p:nvPr>
            <p:ph type="dt" sz="half" idx="10"/>
          </p:nvPr>
        </p:nvSpPr>
        <p:spPr/>
        <p:txBody>
          <a:bodyPr/>
          <a:lstStyle/>
          <a:p>
            <a:fld id="{5F18F658-9915-4698-9F1E-C9FD11FF8CE4}" type="datetimeFigureOut">
              <a:rPr lang="en-CA" smtClean="0"/>
              <a:t>2023-06-02</a:t>
            </a:fld>
            <a:endParaRPr lang="en-CA"/>
          </a:p>
        </p:txBody>
      </p:sp>
      <p:sp>
        <p:nvSpPr>
          <p:cNvPr id="5" name="Footer Placeholder 4">
            <a:extLst>
              <a:ext uri="{FF2B5EF4-FFF2-40B4-BE49-F238E27FC236}">
                <a16:creationId xmlns:a16="http://schemas.microsoft.com/office/drawing/2014/main" id="{69615F3E-D6F6-9330-ACF1-06746D1EFBB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5DC1A2B-E057-BCA1-D720-62BE4E465A59}"/>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5374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9E5033-32CA-3A31-614A-90F0E7FEA14C}"/>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80347F4-67AD-ABB5-4030-B7AE25141ABB}"/>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EDCAC47-A656-A76B-4ED7-B20510A65281}"/>
              </a:ext>
            </a:extLst>
          </p:cNvPr>
          <p:cNvSpPr>
            <a:spLocks noGrp="1"/>
          </p:cNvSpPr>
          <p:nvPr>
            <p:ph type="dt" sz="half" idx="10"/>
          </p:nvPr>
        </p:nvSpPr>
        <p:spPr/>
        <p:txBody>
          <a:bodyPr/>
          <a:lstStyle/>
          <a:p>
            <a:fld id="{5F18F658-9915-4698-9F1E-C9FD11FF8CE4}" type="datetimeFigureOut">
              <a:rPr lang="en-CA" smtClean="0"/>
              <a:t>2023-06-02</a:t>
            </a:fld>
            <a:endParaRPr lang="en-CA"/>
          </a:p>
        </p:txBody>
      </p:sp>
      <p:sp>
        <p:nvSpPr>
          <p:cNvPr id="5" name="Footer Placeholder 4">
            <a:extLst>
              <a:ext uri="{FF2B5EF4-FFF2-40B4-BE49-F238E27FC236}">
                <a16:creationId xmlns:a16="http://schemas.microsoft.com/office/drawing/2014/main" id="{AA16A91F-DB85-25E7-BC43-E0A178DBA3B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DD34DB6-1105-9DC2-355C-A695584CCC2C}"/>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272268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F1E2-ADC9-3785-55AF-6D4AA07C2D4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54F993B-C23F-C55F-B292-221E8487D0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F451B9D-3CA8-39BB-A7A5-EC142BD05FF3}"/>
              </a:ext>
            </a:extLst>
          </p:cNvPr>
          <p:cNvSpPr>
            <a:spLocks noGrp="1"/>
          </p:cNvSpPr>
          <p:nvPr>
            <p:ph type="dt" sz="half" idx="10"/>
          </p:nvPr>
        </p:nvSpPr>
        <p:spPr/>
        <p:txBody>
          <a:bodyPr/>
          <a:lstStyle/>
          <a:p>
            <a:fld id="{5F18F658-9915-4698-9F1E-C9FD11FF8CE4}" type="datetimeFigureOut">
              <a:rPr lang="en-CA" smtClean="0"/>
              <a:t>2023-06-02</a:t>
            </a:fld>
            <a:endParaRPr lang="en-CA"/>
          </a:p>
        </p:txBody>
      </p:sp>
      <p:sp>
        <p:nvSpPr>
          <p:cNvPr id="5" name="Footer Placeholder 4">
            <a:extLst>
              <a:ext uri="{FF2B5EF4-FFF2-40B4-BE49-F238E27FC236}">
                <a16:creationId xmlns:a16="http://schemas.microsoft.com/office/drawing/2014/main" id="{6AB7ACD8-481C-275E-3F8C-F1302009F5B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731A23-F6B5-ADF7-5F61-E0D2BEA6E806}"/>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416764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2A39-E499-039D-3455-E6192D6287BC}"/>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E0E46B6-A321-3EA9-96EF-6A53DFEDEF1E}"/>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7559F1-E76D-F03D-BAEC-73756F276BCC}"/>
              </a:ext>
            </a:extLst>
          </p:cNvPr>
          <p:cNvSpPr>
            <a:spLocks noGrp="1"/>
          </p:cNvSpPr>
          <p:nvPr>
            <p:ph type="dt" sz="half" idx="10"/>
          </p:nvPr>
        </p:nvSpPr>
        <p:spPr/>
        <p:txBody>
          <a:bodyPr/>
          <a:lstStyle/>
          <a:p>
            <a:fld id="{5F18F658-9915-4698-9F1E-C9FD11FF8CE4}" type="datetimeFigureOut">
              <a:rPr lang="en-CA" smtClean="0"/>
              <a:t>2023-06-02</a:t>
            </a:fld>
            <a:endParaRPr lang="en-CA"/>
          </a:p>
        </p:txBody>
      </p:sp>
      <p:sp>
        <p:nvSpPr>
          <p:cNvPr id="5" name="Footer Placeholder 4">
            <a:extLst>
              <a:ext uri="{FF2B5EF4-FFF2-40B4-BE49-F238E27FC236}">
                <a16:creationId xmlns:a16="http://schemas.microsoft.com/office/drawing/2014/main" id="{D7EE7F25-9184-E7F7-B0C5-CD9F8C3CDF1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BFE7E8-5BFD-649E-A819-464CBA06272E}"/>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279857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39DE-6B07-7341-00A3-E7A9E5C3F46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00BB3F7-6772-3B3C-0FDF-CE78C6CCED99}"/>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2553E8D-466E-EEC1-8F5E-8CCF0D930125}"/>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3674840-9AF9-B761-717F-EFDF06E275E3}"/>
              </a:ext>
            </a:extLst>
          </p:cNvPr>
          <p:cNvSpPr>
            <a:spLocks noGrp="1"/>
          </p:cNvSpPr>
          <p:nvPr>
            <p:ph type="dt" sz="half" idx="10"/>
          </p:nvPr>
        </p:nvSpPr>
        <p:spPr/>
        <p:txBody>
          <a:bodyPr/>
          <a:lstStyle/>
          <a:p>
            <a:fld id="{5F18F658-9915-4698-9F1E-C9FD11FF8CE4}" type="datetimeFigureOut">
              <a:rPr lang="en-CA" smtClean="0"/>
              <a:t>2023-06-02</a:t>
            </a:fld>
            <a:endParaRPr lang="en-CA"/>
          </a:p>
        </p:txBody>
      </p:sp>
      <p:sp>
        <p:nvSpPr>
          <p:cNvPr id="6" name="Footer Placeholder 5">
            <a:extLst>
              <a:ext uri="{FF2B5EF4-FFF2-40B4-BE49-F238E27FC236}">
                <a16:creationId xmlns:a16="http://schemas.microsoft.com/office/drawing/2014/main" id="{279A567C-14B8-700D-8635-44EEEFE803B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B590C6C-F0C3-CAC3-64FD-8820E0A6C5BC}"/>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195586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C23F4-4258-7778-7382-E7C77B812751}"/>
              </a:ext>
            </a:extLst>
          </p:cNvPr>
          <p:cNvSpPr>
            <a:spLocks noGrp="1"/>
          </p:cNvSpPr>
          <p:nvPr>
            <p:ph type="title"/>
          </p:nvPr>
        </p:nvSpPr>
        <p:spPr>
          <a:xfrm>
            <a:off x="839789"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80915E9-9D2F-4593-FBE0-E7A61D41C9B0}"/>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BE516D-CEEA-BBCA-EA69-06EBA8BF019D}"/>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DD67F19-57E1-A5B0-AAC1-E87181573629}"/>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4D611-EF8C-761E-FACE-2CF25F7D1EBE}"/>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43A5129-EDDA-6494-56D9-A8F73E93E2D7}"/>
              </a:ext>
            </a:extLst>
          </p:cNvPr>
          <p:cNvSpPr>
            <a:spLocks noGrp="1"/>
          </p:cNvSpPr>
          <p:nvPr>
            <p:ph type="dt" sz="half" idx="10"/>
          </p:nvPr>
        </p:nvSpPr>
        <p:spPr/>
        <p:txBody>
          <a:bodyPr/>
          <a:lstStyle/>
          <a:p>
            <a:fld id="{5F18F658-9915-4698-9F1E-C9FD11FF8CE4}" type="datetimeFigureOut">
              <a:rPr lang="en-CA" smtClean="0"/>
              <a:t>2023-06-02</a:t>
            </a:fld>
            <a:endParaRPr lang="en-CA"/>
          </a:p>
        </p:txBody>
      </p:sp>
      <p:sp>
        <p:nvSpPr>
          <p:cNvPr id="8" name="Footer Placeholder 7">
            <a:extLst>
              <a:ext uri="{FF2B5EF4-FFF2-40B4-BE49-F238E27FC236}">
                <a16:creationId xmlns:a16="http://schemas.microsoft.com/office/drawing/2014/main" id="{DB825946-A54F-8B81-45C1-E8B14870699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8780BA0-56CA-01B8-3183-243F1BA6C690}"/>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37250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4329-C192-94A1-B3D3-951CD9174A5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6463447-2EFD-616E-2F7A-824BDAE59911}"/>
              </a:ext>
            </a:extLst>
          </p:cNvPr>
          <p:cNvSpPr>
            <a:spLocks noGrp="1"/>
          </p:cNvSpPr>
          <p:nvPr>
            <p:ph type="dt" sz="half" idx="10"/>
          </p:nvPr>
        </p:nvSpPr>
        <p:spPr/>
        <p:txBody>
          <a:bodyPr/>
          <a:lstStyle/>
          <a:p>
            <a:fld id="{5F18F658-9915-4698-9F1E-C9FD11FF8CE4}" type="datetimeFigureOut">
              <a:rPr lang="en-CA" smtClean="0"/>
              <a:t>2023-06-02</a:t>
            </a:fld>
            <a:endParaRPr lang="en-CA"/>
          </a:p>
        </p:txBody>
      </p:sp>
      <p:sp>
        <p:nvSpPr>
          <p:cNvPr id="4" name="Footer Placeholder 3">
            <a:extLst>
              <a:ext uri="{FF2B5EF4-FFF2-40B4-BE49-F238E27FC236}">
                <a16:creationId xmlns:a16="http://schemas.microsoft.com/office/drawing/2014/main" id="{643D6332-6BBF-0503-E69D-FB7C4BD28C5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EF291CA-4846-0B27-9C78-D2DA9FAFACBC}"/>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43094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C81F6D-88BA-23A9-C88E-8A81B5434CE4}"/>
              </a:ext>
            </a:extLst>
          </p:cNvPr>
          <p:cNvSpPr>
            <a:spLocks noGrp="1"/>
          </p:cNvSpPr>
          <p:nvPr>
            <p:ph type="dt" sz="half" idx="10"/>
          </p:nvPr>
        </p:nvSpPr>
        <p:spPr/>
        <p:txBody>
          <a:bodyPr/>
          <a:lstStyle/>
          <a:p>
            <a:fld id="{5F18F658-9915-4698-9F1E-C9FD11FF8CE4}" type="datetimeFigureOut">
              <a:rPr lang="en-CA" smtClean="0"/>
              <a:t>2023-06-02</a:t>
            </a:fld>
            <a:endParaRPr lang="en-CA"/>
          </a:p>
        </p:txBody>
      </p:sp>
      <p:sp>
        <p:nvSpPr>
          <p:cNvPr id="3" name="Footer Placeholder 2">
            <a:extLst>
              <a:ext uri="{FF2B5EF4-FFF2-40B4-BE49-F238E27FC236}">
                <a16:creationId xmlns:a16="http://schemas.microsoft.com/office/drawing/2014/main" id="{14446478-5A04-B15D-0F42-3178ABED47F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CAFEFF8-16DC-0D4A-5063-36C6E11C7F77}"/>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158819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3AA5-11B8-C4B1-03B7-80015CA418DC}"/>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0839E9-F7A9-10EF-97B0-9E2E4C154E07}"/>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FC19F4B-A91A-4F9C-C303-0B947C3B1C7F}"/>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3EDFD798-9A01-3BFA-9933-57C4176A9865}"/>
              </a:ext>
            </a:extLst>
          </p:cNvPr>
          <p:cNvSpPr>
            <a:spLocks noGrp="1"/>
          </p:cNvSpPr>
          <p:nvPr>
            <p:ph type="dt" sz="half" idx="10"/>
          </p:nvPr>
        </p:nvSpPr>
        <p:spPr/>
        <p:txBody>
          <a:bodyPr/>
          <a:lstStyle/>
          <a:p>
            <a:fld id="{5F18F658-9915-4698-9F1E-C9FD11FF8CE4}" type="datetimeFigureOut">
              <a:rPr lang="en-CA" smtClean="0"/>
              <a:t>2023-06-02</a:t>
            </a:fld>
            <a:endParaRPr lang="en-CA"/>
          </a:p>
        </p:txBody>
      </p:sp>
      <p:sp>
        <p:nvSpPr>
          <p:cNvPr id="6" name="Footer Placeholder 5">
            <a:extLst>
              <a:ext uri="{FF2B5EF4-FFF2-40B4-BE49-F238E27FC236}">
                <a16:creationId xmlns:a16="http://schemas.microsoft.com/office/drawing/2014/main" id="{B4E9AFD6-CBC2-0E87-C1C3-B7733142E6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2DA4147-A689-F816-F9B6-CE70B4D8F383}"/>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329539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2A09-6D42-A1C9-2219-6C123B1F59AC}"/>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8EBDBB6-2E13-6007-3BE4-B720792A22B5}"/>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CA"/>
          </a:p>
        </p:txBody>
      </p:sp>
      <p:sp>
        <p:nvSpPr>
          <p:cNvPr id="4" name="Text Placeholder 3">
            <a:extLst>
              <a:ext uri="{FF2B5EF4-FFF2-40B4-BE49-F238E27FC236}">
                <a16:creationId xmlns:a16="http://schemas.microsoft.com/office/drawing/2014/main" id="{88665E6A-91F4-F4D0-96E8-4B9764EEC3E2}"/>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D763D81D-E3A6-4A80-0F47-2526CA57456F}"/>
              </a:ext>
            </a:extLst>
          </p:cNvPr>
          <p:cNvSpPr>
            <a:spLocks noGrp="1"/>
          </p:cNvSpPr>
          <p:nvPr>
            <p:ph type="dt" sz="half" idx="10"/>
          </p:nvPr>
        </p:nvSpPr>
        <p:spPr/>
        <p:txBody>
          <a:bodyPr/>
          <a:lstStyle/>
          <a:p>
            <a:fld id="{5F18F658-9915-4698-9F1E-C9FD11FF8CE4}" type="datetimeFigureOut">
              <a:rPr lang="en-CA" smtClean="0"/>
              <a:t>2023-06-02</a:t>
            </a:fld>
            <a:endParaRPr lang="en-CA"/>
          </a:p>
        </p:txBody>
      </p:sp>
      <p:sp>
        <p:nvSpPr>
          <p:cNvPr id="6" name="Footer Placeholder 5">
            <a:extLst>
              <a:ext uri="{FF2B5EF4-FFF2-40B4-BE49-F238E27FC236}">
                <a16:creationId xmlns:a16="http://schemas.microsoft.com/office/drawing/2014/main" id="{27716190-2C90-DE3C-5A34-42EDFEDD476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A5024D1-61DE-1AAB-2C63-7098AF61796C}"/>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139654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8373A-BF2B-28E4-6FFE-725DB46F8E4B}"/>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07C92B2-E118-938A-229B-1D52B5357ED2}"/>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4F7105D-8B17-1190-A824-CACC921E0239}"/>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8F658-9915-4698-9F1E-C9FD11FF8CE4}" type="datetimeFigureOut">
              <a:rPr lang="en-CA" smtClean="0"/>
              <a:t>2023-06-02</a:t>
            </a:fld>
            <a:endParaRPr lang="en-CA"/>
          </a:p>
        </p:txBody>
      </p:sp>
      <p:sp>
        <p:nvSpPr>
          <p:cNvPr id="5" name="Footer Placeholder 4">
            <a:extLst>
              <a:ext uri="{FF2B5EF4-FFF2-40B4-BE49-F238E27FC236}">
                <a16:creationId xmlns:a16="http://schemas.microsoft.com/office/drawing/2014/main" id="{419F3193-4B4D-3FDA-F5CC-8BCF509191EE}"/>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AAA5501-1618-B836-3136-ECCF34DAAD69}"/>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0C469-F496-40DF-9B27-714043F74E45}" type="slidenum">
              <a:rPr lang="en-CA" smtClean="0"/>
              <a:t>‹#›</a:t>
            </a:fld>
            <a:endParaRPr lang="en-CA"/>
          </a:p>
        </p:txBody>
      </p:sp>
    </p:spTree>
    <p:extLst>
      <p:ext uri="{BB962C8B-B14F-4D97-AF65-F5344CB8AC3E}">
        <p14:creationId xmlns:p14="http://schemas.microsoft.com/office/powerpoint/2010/main" val="414090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emf"/><Relationship Id="rId5" Type="http://schemas.openxmlformats.org/officeDocument/2006/relationships/oleObject" Target="../embeddings/oleObject1.bin"/><Relationship Id="rId10" Type="http://schemas.openxmlformats.org/officeDocument/2006/relationships/image" Target="../media/image6.png"/><Relationship Id="rId4" Type="http://schemas.openxmlformats.org/officeDocument/2006/relationships/image" Target="../media/image2.jp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4A53EE-29A3-C29B-D0C9-3A746694720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5" name="Picture 4">
            <a:extLst>
              <a:ext uri="{FF2B5EF4-FFF2-40B4-BE49-F238E27FC236}">
                <a16:creationId xmlns:a16="http://schemas.microsoft.com/office/drawing/2014/main" id="{655CE3D8-9354-6F57-2BA1-5862C15FF46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6" name="Object 5">
            <a:extLst>
              <a:ext uri="{FF2B5EF4-FFF2-40B4-BE49-F238E27FC236}">
                <a16:creationId xmlns:a16="http://schemas.microsoft.com/office/drawing/2014/main" id="{9D66ECED-F5CF-61CB-A4CE-2225D2D135B6}"/>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780521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6" name="Object 5">
                        <a:extLst>
                          <a:ext uri="{FF2B5EF4-FFF2-40B4-BE49-F238E27FC236}">
                            <a16:creationId xmlns:a16="http://schemas.microsoft.com/office/drawing/2014/main" id="{903CB791-FF8C-C170-1E5F-8C9286C1B0C3}"/>
                          </a:ex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5C11A35-35C0-4BA1-E858-991E747DF100}"/>
              </a:ext>
              <a:ext uri="{C183D7F6-B498-43B3-948B-1728B52AA6E4}">
                <adec:decorative xmlns:adec="http://schemas.microsoft.com/office/drawing/2017/decorative" val="1"/>
              </a:ext>
            </a:extLst>
          </p:cNvPr>
          <p:cNvSpPr/>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8" name="Title 1">
            <a:extLst>
              <a:ext uri="{FF2B5EF4-FFF2-40B4-BE49-F238E27FC236}">
                <a16:creationId xmlns:a16="http://schemas.microsoft.com/office/drawing/2014/main" id="{07401494-C0B3-6016-30D8-9D81296BE640}"/>
              </a:ext>
            </a:extLst>
          </p:cNvPr>
          <p:cNvSpPr txBox="1">
            <a:spLocks noGrp="1"/>
          </p:cNvSpPr>
          <p:nvPr>
            <p:ph type="title" idx="4294967295"/>
          </p:nvPr>
        </p:nvSpPr>
        <p:spPr>
          <a:xfrm>
            <a:off x="511884" y="2389057"/>
            <a:ext cx="5817822" cy="1587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rPr>
              <a:t>Community norms for the new workplace </a:t>
            </a:r>
            <a:br>
              <a:rPr kumimoji="0" lang="en-US" sz="3600" b="1"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rPr>
            </a:br>
            <a:br>
              <a:rPr kumimoji="0" lang="en-US" sz="3600" b="1"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rPr>
            </a:br>
            <a:r>
              <a:rPr kumimoji="0" lang="en-US" sz="3600" b="1" i="0" u="none" strike="noStrike" kern="1200" cap="none" spc="0" normalizeH="0" baseline="0" noProof="0" dirty="0" err="1">
                <a:ln>
                  <a:noFill/>
                </a:ln>
                <a:solidFill>
                  <a:schemeClr val="bg1"/>
                </a:solidFill>
                <a:effectLst/>
                <a:uLnTx/>
                <a:uFillTx/>
                <a:latin typeface="Arial Rounded MT Bold" panose="020F0704030504030204" pitchFamily="34" charset="0"/>
                <a:ea typeface="+mj-ea"/>
                <a:cs typeface="+mj-cs"/>
              </a:rPr>
              <a:t>Normes</a:t>
            </a:r>
            <a:r>
              <a:rPr kumimoji="0" lang="en-US" sz="3600" b="1"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rPr>
              <a:t> </a:t>
            </a:r>
            <a:r>
              <a:rPr kumimoji="0" lang="en-US" sz="3600" b="1" i="0" u="none" strike="noStrike" kern="1200" cap="none" spc="0" normalizeH="0" baseline="0" noProof="0" dirty="0" err="1">
                <a:ln>
                  <a:noFill/>
                </a:ln>
                <a:solidFill>
                  <a:schemeClr val="bg1"/>
                </a:solidFill>
                <a:effectLst/>
                <a:uLnTx/>
                <a:uFillTx/>
                <a:latin typeface="Arial Rounded MT Bold" panose="020F0704030504030204" pitchFamily="34" charset="0"/>
                <a:ea typeface="+mj-ea"/>
                <a:cs typeface="+mj-cs"/>
              </a:rPr>
              <a:t>communautaires</a:t>
            </a:r>
            <a:r>
              <a:rPr kumimoji="0" lang="en-US" sz="3600" b="1"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rPr>
              <a:t> pour le nouveau milieu de travail</a:t>
            </a:r>
            <a:endParaRPr kumimoji="0" lang="en-US" sz="3600" b="1" i="0" u="none" strike="noStrike" kern="1200" cap="none" spc="0" normalizeH="0" baseline="0" noProof="0" dirty="0">
              <a:ln>
                <a:noFill/>
              </a:ln>
              <a:solidFill>
                <a:schemeClr val="tx1"/>
              </a:solidFill>
              <a:effectLst/>
              <a:uLnTx/>
              <a:uFillTx/>
              <a:latin typeface="Arial Rounded MT Bold" panose="020F0704030504030204" pitchFamily="34" charset="0"/>
              <a:ea typeface="+mj-ea"/>
              <a:cs typeface="+mj-cs"/>
            </a:endParaRPr>
          </a:p>
        </p:txBody>
      </p:sp>
      <p:sp>
        <p:nvSpPr>
          <p:cNvPr id="10" name="Text Placeholder 6">
            <a:extLst>
              <a:ext uri="{FF2B5EF4-FFF2-40B4-BE49-F238E27FC236}">
                <a16:creationId xmlns:a16="http://schemas.microsoft.com/office/drawing/2014/main" id="{C09E5A6F-9A82-D8F1-43EE-C1329B310A2C}"/>
              </a:ext>
            </a:extLst>
          </p:cNvPr>
          <p:cNvSpPr txBox="1">
            <a:spLocks/>
          </p:cNvSpPr>
          <p:nvPr/>
        </p:nvSpPr>
        <p:spPr>
          <a:xfrm>
            <a:off x="511884" y="4809099"/>
            <a:ext cx="3494087" cy="276999"/>
          </a:xfrm>
          <a:prstGeom prst="rect">
            <a:avLst/>
          </a:prstGeom>
          <a:noFill/>
        </p:spPr>
        <p:txBody>
          <a:bodyPr wrap="square">
            <a:spAutoFit/>
          </a:bodyPr>
          <a:lstStyle>
            <a:defPPr>
              <a:defRPr lang="en-US"/>
            </a:defPPr>
            <a:lvl1pPr>
              <a:defRPr sz="1200" b="1">
                <a:solidFill>
                  <a:schemeClr val="accent6">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Version 1</a:t>
            </a:r>
            <a:endParaRPr lang="en-CA" dirty="0"/>
          </a:p>
        </p:txBody>
      </p:sp>
      <p:sp>
        <p:nvSpPr>
          <p:cNvPr id="11" name="Rectangle 10">
            <a:extLst>
              <a:ext uri="{FF2B5EF4-FFF2-40B4-BE49-F238E27FC236}">
                <a16:creationId xmlns:a16="http://schemas.microsoft.com/office/drawing/2014/main" id="{63219267-F29D-99FF-0F06-47CA76FC0CB9}"/>
              </a:ex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a:extLst>
              <a:ext uri="{FF2B5EF4-FFF2-40B4-BE49-F238E27FC236}">
                <a16:creationId xmlns:a16="http://schemas.microsoft.com/office/drawing/2014/main" id="{077987A5-1865-5D1C-2AF1-4BDABEAE751A}"/>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pic>
        <p:nvPicPr>
          <p:cNvPr id="13" name="Picture 12">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FF2B5EF4-FFF2-40B4-BE49-F238E27FC236}">
                <a16:creationId xmlns:a16="http://schemas.microsoft.com/office/drawing/2014/main" id="{65DDE7E5-4F93-AB06-0A24-94E647621006}"/>
              </a:ext>
              <a:ext uri="{C183D7F6-B498-43B3-948B-1728B52AA6E4}">
                <adec:decorative xmlns:adec="http://schemas.microsoft.com/office/drawing/2017/decorative" val="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4" name="Picture 13">
            <a:extLst>
              <a:ext uri="{FF2B5EF4-FFF2-40B4-BE49-F238E27FC236}">
                <a16:creationId xmlns:a16="http://schemas.microsoft.com/office/drawing/2014/main" id="{6E624758-5874-24C7-E962-F740B241C811}"/>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0285" y="484212"/>
            <a:ext cx="2267436" cy="774947"/>
          </a:xfrm>
          <a:prstGeom prst="rect">
            <a:avLst/>
          </a:prstGeom>
        </p:spPr>
      </p:pic>
    </p:spTree>
    <p:extLst>
      <p:ext uri="{BB962C8B-B14F-4D97-AF65-F5344CB8AC3E}">
        <p14:creationId xmlns:p14="http://schemas.microsoft.com/office/powerpoint/2010/main" val="359244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59273B-2DE0-A7C2-7AB0-57444E584591}"/>
              </a:ext>
            </a:extLst>
          </p:cNvPr>
          <p:cNvSpPr txBox="1">
            <a:spLocks noGrp="1"/>
          </p:cNvSpPr>
          <p:nvPr>
            <p:ph type="title" idx="4294967295"/>
          </p:nvPr>
        </p:nvSpPr>
        <p:spPr>
          <a:xfrm>
            <a:off x="298580" y="242596"/>
            <a:ext cx="1155310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How to use </a:t>
            </a:r>
            <a:r>
              <a:rPr kumimoji="0" lang="fr-CA" sz="3600" b="0" i="0" u="none" strike="noStrike" kern="1200" cap="none" spc="0" normalizeH="0" baseline="0" noProof="0" dirty="0" err="1">
                <a:ln>
                  <a:noFill/>
                </a:ln>
                <a:solidFill>
                  <a:schemeClr val="accent5"/>
                </a:solidFill>
                <a:effectLst/>
                <a:uLnTx/>
                <a:uFillTx/>
                <a:latin typeface="Arial Rounded MT Bold" panose="020F0704030504030204" pitchFamily="34" charset="0"/>
                <a:ea typeface="+mn-ea"/>
                <a:cs typeface="+mn-cs"/>
              </a:rPr>
              <a:t>these</a:t>
            </a:r>
            <a:r>
              <a:rPr kumimoji="0" lang="fr-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 posters</a:t>
            </a:r>
            <a:endParaRPr kumimoji="0" lang="en-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endParaRPr>
          </a:p>
        </p:txBody>
      </p:sp>
      <p:sp>
        <p:nvSpPr>
          <p:cNvPr id="5" name="TextBox 4">
            <a:extLst>
              <a:ext uri="{FF2B5EF4-FFF2-40B4-BE49-F238E27FC236}">
                <a16:creationId xmlns:a16="http://schemas.microsoft.com/office/drawing/2014/main" id="{787FF3C3-45F1-6AF2-489A-A6839427A967}"/>
              </a:ext>
            </a:extLst>
          </p:cNvPr>
          <p:cNvSpPr txBox="1"/>
          <p:nvPr/>
        </p:nvSpPr>
        <p:spPr>
          <a:xfrm>
            <a:off x="364829" y="1014012"/>
            <a:ext cx="11387900" cy="5016758"/>
          </a:xfrm>
          <a:prstGeom prst="rect">
            <a:avLst/>
          </a:prstGeom>
          <a:noFill/>
        </p:spPr>
        <p:txBody>
          <a:bodyPr wrap="square">
            <a:spAutoFit/>
          </a:bodyPr>
          <a:lstStyle/>
          <a:p>
            <a:r>
              <a:rPr lang="en-CA" sz="1600" b="1" dirty="0">
                <a:latin typeface="+mj-lt"/>
              </a:rPr>
              <a:t>The Community Norms for the new workplace are meant to be used in conjunction with the </a:t>
            </a:r>
            <a:r>
              <a:rPr lang="en-CA" sz="1600" b="1" i="1" dirty="0">
                <a:solidFill>
                  <a:schemeClr val="accent3">
                    <a:lumMod val="75000"/>
                  </a:schemeClr>
                </a:solidFill>
                <a:latin typeface="+mj-lt"/>
              </a:rPr>
              <a:t>Workplace Etiquette: Zone and Workpoint Digital Posters</a:t>
            </a:r>
            <a:r>
              <a:rPr lang="en-CA" sz="1600" b="1" i="1" dirty="0">
                <a:solidFill>
                  <a:schemeClr val="accent2"/>
                </a:solidFill>
                <a:latin typeface="+mj-lt"/>
              </a:rPr>
              <a:t> </a:t>
            </a:r>
            <a:r>
              <a:rPr lang="en-CA" sz="1600" b="1" dirty="0">
                <a:latin typeface="+mj-lt"/>
              </a:rPr>
              <a:t>that are included in 2.8 - Employee toolkit.</a:t>
            </a:r>
          </a:p>
          <a:p>
            <a:endParaRPr lang="en-CA" sz="1600" dirty="0">
              <a:latin typeface="+mj-lt"/>
            </a:endParaRPr>
          </a:p>
          <a:p>
            <a:r>
              <a:rPr lang="en-CA" sz="1600" dirty="0">
                <a:latin typeface="+mj-lt"/>
              </a:rPr>
              <a:t>The Community Norms included in the CM Program-in-a-box were created from similar models implemented as part of two workplace modernization projects with positive change outcomes. They encourage healthy dialogue with others, which promotes collaboration and a shared approach to problem solving. They are flexible, adaptable and easy to adopt—based on situational context and personal accountability, and are focused on desired behaviours. These Community Norms have the potential to become the main norms your organization uses in all their spaces, even those that have not been modernized. They are general enough that they can account for regional perspectives. Consider if having the same norms at all locations might be the right approach for your organization.</a:t>
            </a:r>
          </a:p>
          <a:p>
            <a:endParaRPr lang="en-CA" sz="1600" dirty="0">
              <a:latin typeface="+mj-lt"/>
            </a:endParaRPr>
          </a:p>
          <a:p>
            <a:r>
              <a:rPr lang="en-CA" sz="1600" b="1" dirty="0">
                <a:latin typeface="+mj-lt"/>
              </a:rPr>
              <a:t>The key to successfully implementing Community Norms relies on communication:</a:t>
            </a:r>
          </a:p>
          <a:p>
            <a:pPr marL="285750" indent="-285750">
              <a:buFont typeface="Arial" panose="020B0604020202020204" pitchFamily="34" charset="0"/>
              <a:buChar char="•"/>
            </a:pPr>
            <a:r>
              <a:rPr lang="en-CA" sz="1600" dirty="0">
                <a:latin typeface="+mj-lt"/>
              </a:rPr>
              <a:t>Leverage your recurrent touch-points with the People Manager Community to inform them of the Community Norms and encourage them to have open and honest discussions with their teams after Community Norms are communicated.</a:t>
            </a:r>
          </a:p>
          <a:p>
            <a:pPr marL="285750" indent="-285750">
              <a:buFont typeface="Arial" panose="020B0604020202020204" pitchFamily="34" charset="0"/>
              <a:buChar char="•"/>
            </a:pPr>
            <a:r>
              <a:rPr lang="en-CA" sz="1600" dirty="0">
                <a:latin typeface="+mj-lt"/>
              </a:rPr>
              <a:t>Consider how the activity might be received by various groups such as unions, diversity and equity groups, etc. and determine if you should present the Community Norms to them before all impacted employees. Doing these pre-launch meetings can help you gather important cultural considerations and feedback that you may be able to include in the announcement to employees. </a:t>
            </a:r>
          </a:p>
          <a:p>
            <a:pPr marL="285750" indent="-285750">
              <a:buFont typeface="Arial" panose="020B0604020202020204" pitchFamily="34" charset="0"/>
              <a:buChar char="•"/>
            </a:pPr>
            <a:r>
              <a:rPr lang="en-CA" sz="1600" dirty="0">
                <a:latin typeface="+mj-lt"/>
              </a:rPr>
              <a:t>Use the Announcement template to communicate the Community Norms Main Poster to all impacted employees. </a:t>
            </a:r>
          </a:p>
          <a:p>
            <a:pPr marL="285750" indent="-285750">
              <a:buFont typeface="Arial" panose="020B0604020202020204" pitchFamily="34" charset="0"/>
              <a:buChar char="•"/>
            </a:pPr>
            <a:r>
              <a:rPr lang="en-CA" sz="1600" dirty="0">
                <a:latin typeface="+mj-lt"/>
              </a:rPr>
              <a:t>You can also include the poster on your intranet page.</a:t>
            </a:r>
          </a:p>
          <a:p>
            <a:pPr marL="285750" indent="-285750">
              <a:buFont typeface="Arial" panose="020B0604020202020204" pitchFamily="34" charset="0"/>
              <a:buChar char="•"/>
            </a:pPr>
            <a:r>
              <a:rPr lang="en-CA" sz="1600" b="1" dirty="0">
                <a:solidFill>
                  <a:schemeClr val="accent3">
                    <a:lumMod val="75000"/>
                  </a:schemeClr>
                </a:solidFill>
                <a:latin typeface="+mj-lt"/>
              </a:rPr>
              <a:t>These posters have been developed for digital display. The colors, format and contrast may not meet the accessibility guidelines if the posters are printed. We recommend that you adapt the posters for print use.</a:t>
            </a:r>
          </a:p>
        </p:txBody>
      </p:sp>
    </p:spTree>
    <p:extLst>
      <p:ext uri="{BB962C8B-B14F-4D97-AF65-F5344CB8AC3E}">
        <p14:creationId xmlns:p14="http://schemas.microsoft.com/office/powerpoint/2010/main" val="318564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59273B-2DE0-A7C2-7AB0-57444E584591}"/>
              </a:ext>
            </a:extLst>
          </p:cNvPr>
          <p:cNvSpPr txBox="1">
            <a:spLocks noGrp="1"/>
          </p:cNvSpPr>
          <p:nvPr>
            <p:ph type="title" idx="4294967295"/>
          </p:nvPr>
        </p:nvSpPr>
        <p:spPr>
          <a:xfrm>
            <a:off x="298580" y="242596"/>
            <a:ext cx="1155310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Comment utiliser ces affiches</a:t>
            </a:r>
            <a:endParaRPr kumimoji="0" lang="en-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endParaRPr>
          </a:p>
        </p:txBody>
      </p:sp>
      <p:sp>
        <p:nvSpPr>
          <p:cNvPr id="5" name="TextBox 4">
            <a:extLst>
              <a:ext uri="{FF2B5EF4-FFF2-40B4-BE49-F238E27FC236}">
                <a16:creationId xmlns:a16="http://schemas.microsoft.com/office/drawing/2014/main" id="{787FF3C3-45F1-6AF2-489A-A6839427A967}"/>
              </a:ext>
            </a:extLst>
          </p:cNvPr>
          <p:cNvSpPr txBox="1"/>
          <p:nvPr/>
        </p:nvSpPr>
        <p:spPr>
          <a:xfrm>
            <a:off x="340311" y="856357"/>
            <a:ext cx="11762042" cy="5755422"/>
          </a:xfrm>
          <a:prstGeom prst="rect">
            <a:avLst/>
          </a:prstGeom>
          <a:solidFill>
            <a:schemeClr val="accent5">
              <a:lumMod val="20000"/>
              <a:lumOff val="80000"/>
            </a:schemeClr>
          </a:solidFill>
        </p:spPr>
        <p:txBody>
          <a:bodyPr wrap="square">
            <a:spAutoFit/>
          </a:bodyPr>
          <a:lstStyle/>
          <a:p>
            <a:r>
              <a:rPr lang="fr-FR" sz="1600" b="1" dirty="0">
                <a:latin typeface="+mj-lt"/>
              </a:rPr>
              <a:t>Les normes communautaires pour le nouveau milieu de travail devraient être utilisées conjointement avec </a:t>
            </a:r>
            <a:r>
              <a:rPr lang="fr-FR" sz="1600" b="1" i="1" dirty="0">
                <a:solidFill>
                  <a:schemeClr val="accent3">
                    <a:lumMod val="75000"/>
                  </a:schemeClr>
                </a:solidFill>
                <a:latin typeface="+mj-lt"/>
              </a:rPr>
              <a:t>l’Étiquette en milieu de travail : Affiches numériques pour le zonage et les points de travail </a:t>
            </a:r>
            <a:r>
              <a:rPr lang="fr-FR" sz="1600" b="1" dirty="0">
                <a:latin typeface="+mj-lt"/>
              </a:rPr>
              <a:t>offerts à l’activité 2.8 – Boîte à outils de l’employé.  </a:t>
            </a:r>
            <a:endParaRPr lang="fr-FR" sz="1600" dirty="0">
              <a:latin typeface="+mj-lt"/>
            </a:endParaRPr>
          </a:p>
          <a:p>
            <a:endParaRPr lang="fr-FR" sz="1600" dirty="0">
              <a:latin typeface="+mj-lt"/>
            </a:endParaRPr>
          </a:p>
          <a:p>
            <a:r>
              <a:rPr lang="fr-FR" sz="1600" dirty="0">
                <a:latin typeface="+mj-lt"/>
              </a:rPr>
              <a:t>Les normes communautaires présentées dans le Programme en boîte de gestion du changement ont été créées à partir de gabarits similaires mis en œuvre dans le cadre de deux projets de modernisation du milieu de travail qui ont connu un grand succès en employant  cette approche. Elles encouragent un dialogue sain avec les autres, ce qui favorise la collaboration et une approche commune quant à la résolution des problèmes. Elles sont flexibles et s’adaptent facilement à de nouvelles situations : elles reposent sur le contexte situationnel et la responsabilité personnelle tout en étant axées sur les comportements souhaités. Ces normes communautaires peuvent même devenir les principales normes employées par votre organisation dans tous ses espaces, même ceux qui n'ont pas été modernisés. Elles sont suffisamment générales pour tenir compte de la perspective régionale. Déterminez si l’emploi des mêmes normes dans tous les milieux de travail pourrait être la bonne approche pour votre organisation. </a:t>
            </a:r>
          </a:p>
          <a:p>
            <a:endParaRPr lang="fr-FR" sz="1600" dirty="0">
              <a:latin typeface="+mj-lt"/>
            </a:endParaRPr>
          </a:p>
          <a:p>
            <a:r>
              <a:rPr lang="fr-FR" sz="1600" b="1" dirty="0">
                <a:latin typeface="+mj-lt"/>
              </a:rPr>
              <a:t>La clé d'une mise en œuvre réussie des normes communautaires réside dans la communication : </a:t>
            </a:r>
          </a:p>
          <a:p>
            <a:pPr marL="285750" indent="-285750">
              <a:buFont typeface="Arial" panose="020B0604020202020204" pitchFamily="34" charset="0"/>
              <a:buChar char="•"/>
            </a:pPr>
            <a:r>
              <a:rPr lang="fr-FR" sz="1600" dirty="0">
                <a:latin typeface="+mj-lt"/>
              </a:rPr>
              <a:t>Tirez parti de vos points de contact récurrents avec la communauté des gestionnaires pour les informer des normes communautaires et les encourager à avoir une discussion ouverte et honnête avec leurs équipes après la communication des normes communautaires.</a:t>
            </a:r>
          </a:p>
          <a:p>
            <a:pPr marL="285750" indent="-285750">
              <a:buFont typeface="Arial" panose="020B0604020202020204" pitchFamily="34" charset="0"/>
              <a:buChar char="•"/>
            </a:pPr>
            <a:r>
              <a:rPr lang="fr-FR" sz="1600" dirty="0">
                <a:latin typeface="+mj-lt"/>
              </a:rPr>
              <a:t>Examinez comment l'activité pourrait être reçue par divers groupes tels que les syndicats, les groupes de diversité et d'équité, etc. puis déterminez si vous devez leur présenter les normes communautaires avant tous les employés touchés. Ces réunions préalables au lancement peuvent vous aider à recueillir des éléments à prendre en compte et des commentaires culturels importants que vous pourrez inclure dans l'annonce aux employés.</a:t>
            </a:r>
          </a:p>
          <a:p>
            <a:pPr marL="285750" indent="-285750">
              <a:buFont typeface="Arial" panose="020B0604020202020204" pitchFamily="34" charset="0"/>
              <a:buChar char="•"/>
            </a:pPr>
            <a:r>
              <a:rPr lang="fr-FR" sz="1600" dirty="0">
                <a:latin typeface="+mj-lt"/>
              </a:rPr>
              <a:t>Utilisez le gabarit d'annonce pour communiquer l'affiche principale des normes communautaires à tous les employés touchés.</a:t>
            </a:r>
          </a:p>
          <a:p>
            <a:pPr marL="285750" indent="-285750">
              <a:buFont typeface="Arial" panose="020B0604020202020204" pitchFamily="34" charset="0"/>
              <a:buChar char="•"/>
            </a:pPr>
            <a:r>
              <a:rPr lang="fr-FR" sz="1600" dirty="0">
                <a:latin typeface="+mj-lt"/>
              </a:rPr>
              <a:t>Vous pouvez également inclure l'affiche sur votre page intranet.</a:t>
            </a:r>
            <a:endParaRPr lang="en-CA" sz="1600" dirty="0">
              <a:latin typeface="+mj-lt"/>
            </a:endParaRPr>
          </a:p>
          <a:p>
            <a:pPr marL="285750" indent="-285750">
              <a:buFont typeface="Arial" panose="020B0604020202020204" pitchFamily="34" charset="0"/>
              <a:buChar char="•"/>
            </a:pPr>
            <a:r>
              <a:rPr lang="fr-CA" sz="1600" b="1" dirty="0">
                <a:solidFill>
                  <a:schemeClr val="accent3">
                    <a:lumMod val="75000"/>
                  </a:schemeClr>
                </a:solidFill>
                <a:latin typeface="+mj-lt"/>
              </a:rPr>
              <a:t>Ces affiches ont été développées pour une utilisation numérique. Les couleurs, le format et les contrastes pourraient ne pas respecter les normes d’accessibilité si les affiches sont imprimées. Nous recommandons alors d’adapter les affiches pour une utilisation en format papier.</a:t>
            </a:r>
          </a:p>
        </p:txBody>
      </p:sp>
    </p:spTree>
    <p:extLst>
      <p:ext uri="{BB962C8B-B14F-4D97-AF65-F5344CB8AC3E}">
        <p14:creationId xmlns:p14="http://schemas.microsoft.com/office/powerpoint/2010/main" val="333417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1D6205-466C-1CBC-829F-D4D9D3F5F2CE}"/>
              </a:ext>
              <a:ext uri="{C183D7F6-B498-43B3-948B-1728B52AA6E4}">
                <adec:decorative xmlns:adec="http://schemas.microsoft.com/office/drawing/2017/decorative" val="1"/>
              </a:ext>
            </a:extLst>
          </p:cNvPr>
          <p:cNvSpPr/>
          <p:nvPr/>
        </p:nvSpPr>
        <p:spPr>
          <a:xfrm>
            <a:off x="0" y="-5848"/>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9" name="Picture 8">
            <a:extLst>
              <a:ext uri="{FF2B5EF4-FFF2-40B4-BE49-F238E27FC236}">
                <a16:creationId xmlns:a16="http://schemas.microsoft.com/office/drawing/2014/main" id="{616131E4-58C6-18B6-2C48-0A50C5144D3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2448" t="1" r="12864" b="5289"/>
          <a:stretch/>
        </p:blipFill>
        <p:spPr>
          <a:xfrm>
            <a:off x="128521" y="70386"/>
            <a:ext cx="744894" cy="718835"/>
          </a:xfrm>
          <a:prstGeom prst="rect">
            <a:avLst/>
          </a:prstGeom>
        </p:spPr>
      </p:pic>
      <p:sp>
        <p:nvSpPr>
          <p:cNvPr id="10" name="Title 9">
            <a:extLst>
              <a:ext uri="{FF2B5EF4-FFF2-40B4-BE49-F238E27FC236}">
                <a16:creationId xmlns:a16="http://schemas.microsoft.com/office/drawing/2014/main" id="{1FA8B732-EAD4-9D42-6199-E5CF43E0F57F}"/>
              </a:ext>
            </a:extLst>
          </p:cNvPr>
          <p:cNvSpPr txBox="1">
            <a:spLocks noGrp="1"/>
          </p:cNvSpPr>
          <p:nvPr>
            <p:ph type="title" idx="4294967295"/>
          </p:nvPr>
        </p:nvSpPr>
        <p:spPr>
          <a:xfrm>
            <a:off x="923162" y="69169"/>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Community norms for our workplace</a:t>
            </a:r>
          </a:p>
        </p:txBody>
      </p:sp>
      <p:graphicFrame>
        <p:nvGraphicFramePr>
          <p:cNvPr id="11" name="Table 11">
            <a:extLst>
              <a:ext uri="{FF2B5EF4-FFF2-40B4-BE49-F238E27FC236}">
                <a16:creationId xmlns:a16="http://schemas.microsoft.com/office/drawing/2014/main" id="{31BCA323-36A1-C248-1C57-6628FFC18C54}"/>
              </a:ext>
            </a:extLst>
          </p:cNvPr>
          <p:cNvGraphicFramePr>
            <a:graphicFrameLocks noGrp="1"/>
          </p:cNvGraphicFramePr>
          <p:nvPr/>
        </p:nvGraphicFramePr>
        <p:xfrm>
          <a:off x="0" y="849810"/>
          <a:ext cx="12192000" cy="5144133"/>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1151483958"/>
                    </a:ext>
                  </a:extLst>
                </a:gridCol>
                <a:gridCol w="3048000">
                  <a:extLst>
                    <a:ext uri="{9D8B030D-6E8A-4147-A177-3AD203B41FA5}">
                      <a16:colId xmlns:a16="http://schemas.microsoft.com/office/drawing/2014/main" val="3642203410"/>
                    </a:ext>
                  </a:extLst>
                </a:gridCol>
                <a:gridCol w="3048000">
                  <a:extLst>
                    <a:ext uri="{9D8B030D-6E8A-4147-A177-3AD203B41FA5}">
                      <a16:colId xmlns:a16="http://schemas.microsoft.com/office/drawing/2014/main" val="589767955"/>
                    </a:ext>
                  </a:extLst>
                </a:gridCol>
                <a:gridCol w="3048000">
                  <a:extLst>
                    <a:ext uri="{9D8B030D-6E8A-4147-A177-3AD203B41FA5}">
                      <a16:colId xmlns:a16="http://schemas.microsoft.com/office/drawing/2014/main" val="1443235224"/>
                    </a:ext>
                  </a:extLst>
                </a:gridCol>
              </a:tblGrid>
              <a:tr h="5144133">
                <a:tc>
                  <a:txBody>
                    <a:bodyPr/>
                    <a:lstStyle/>
                    <a:p>
                      <a:endParaRPr lang="en-CA" sz="1100" dirty="0"/>
                    </a:p>
                  </a:txBody>
                  <a:tcPr marT="45721" marB="45721">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CA" sz="1100" dirty="0"/>
                    </a:p>
                  </a:txBody>
                  <a:tcPr marT="45721" marB="45721">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AA23C"/>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273"/>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338"/>
                    </a:solidFill>
                  </a:tcPr>
                </a:tc>
                <a:extLst>
                  <a:ext uri="{0D108BD9-81ED-4DB2-BD59-A6C34878D82A}">
                    <a16:rowId xmlns:a16="http://schemas.microsoft.com/office/drawing/2014/main" val="1504189627"/>
                  </a:ext>
                </a:extLst>
              </a:tr>
            </a:tbl>
          </a:graphicData>
        </a:graphic>
      </p:graphicFrame>
      <p:sp>
        <p:nvSpPr>
          <p:cNvPr id="15" name="TextBox 14">
            <a:extLst>
              <a:ext uri="{FF2B5EF4-FFF2-40B4-BE49-F238E27FC236}">
                <a16:creationId xmlns:a16="http://schemas.microsoft.com/office/drawing/2014/main" id="{11D65615-E342-0B9A-10FA-67A836F2D831}"/>
              </a:ext>
            </a:extLst>
          </p:cNvPr>
          <p:cNvSpPr txBox="1"/>
          <p:nvPr/>
        </p:nvSpPr>
        <p:spPr>
          <a:xfrm>
            <a:off x="496216" y="1477756"/>
            <a:ext cx="1979541" cy="523220"/>
          </a:xfrm>
          <a:prstGeom prst="rect">
            <a:avLst/>
          </a:prstGeom>
          <a:noFill/>
        </p:spPr>
        <p:txBody>
          <a:bodyPr wrap="square" rtlCol="0">
            <a:spAutoFit/>
          </a:bodyPr>
          <a:lstStyle/>
          <a:p>
            <a:r>
              <a:rPr lang="fr-CA" sz="2800" dirty="0">
                <a:solidFill>
                  <a:schemeClr val="bg1"/>
                </a:solidFill>
                <a:latin typeface="Avenir Next LT Pro Demi" panose="020B0704020202020204" pitchFamily="34" charset="0"/>
              </a:rPr>
              <a:t>Awareness</a:t>
            </a:r>
            <a:endParaRPr lang="en-CA" sz="2800" dirty="0">
              <a:solidFill>
                <a:schemeClr val="bg1"/>
              </a:solidFill>
              <a:latin typeface="Avenir Next LT Pro Demi" panose="020B0704020202020204" pitchFamily="34" charset="0"/>
            </a:endParaRPr>
          </a:p>
        </p:txBody>
      </p:sp>
      <p:pic>
        <p:nvPicPr>
          <p:cNvPr id="14" name="Picture 13">
            <a:extLst>
              <a:ext uri="{FF2B5EF4-FFF2-40B4-BE49-F238E27FC236}">
                <a16:creationId xmlns:a16="http://schemas.microsoft.com/office/drawing/2014/main" id="{50D5C11E-C21C-3BE0-119D-325A5D904AE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29" y="2392725"/>
            <a:ext cx="1583409" cy="1583409"/>
          </a:xfrm>
          <a:prstGeom prst="rect">
            <a:avLst/>
          </a:prstGeom>
        </p:spPr>
      </p:pic>
      <p:sp>
        <p:nvSpPr>
          <p:cNvPr id="28" name="TextBox 27">
            <a:extLst>
              <a:ext uri="{FF2B5EF4-FFF2-40B4-BE49-F238E27FC236}">
                <a16:creationId xmlns:a16="http://schemas.microsoft.com/office/drawing/2014/main" id="{A1FE147D-FFA1-0573-A44F-6A47CD48C9BE}"/>
              </a:ext>
            </a:extLst>
          </p:cNvPr>
          <p:cNvSpPr txBox="1"/>
          <p:nvPr/>
        </p:nvSpPr>
        <p:spPr>
          <a:xfrm>
            <a:off x="142612" y="4267826"/>
            <a:ext cx="2644217" cy="646587"/>
          </a:xfrm>
          <a:prstGeom prst="rect">
            <a:avLst/>
          </a:prstGeom>
          <a:noFill/>
        </p:spPr>
        <p:txBody>
          <a:bodyPr wrap="square" rtlCol="0">
            <a:spAutoFit/>
          </a:bodyPr>
          <a:lstStyle/>
          <a:p>
            <a:pPr algn="ctr"/>
            <a:r>
              <a:rPr lang="en-CA" sz="1801" dirty="0">
                <a:solidFill>
                  <a:schemeClr val="bg1"/>
                </a:solidFill>
                <a:latin typeface="Avenir Next LT Pro" panose="020B0504020202020204" pitchFamily="34" charset="0"/>
              </a:rPr>
              <a:t>Be aware of others and yourself</a:t>
            </a:r>
          </a:p>
        </p:txBody>
      </p:sp>
      <p:sp>
        <p:nvSpPr>
          <p:cNvPr id="16" name="TextBox 15">
            <a:extLst>
              <a:ext uri="{FF2B5EF4-FFF2-40B4-BE49-F238E27FC236}">
                <a16:creationId xmlns:a16="http://schemas.microsoft.com/office/drawing/2014/main" id="{ECE04B58-91B8-D9AC-2034-484C9AD5D762}"/>
              </a:ext>
            </a:extLst>
          </p:cNvPr>
          <p:cNvSpPr txBox="1"/>
          <p:nvPr/>
        </p:nvSpPr>
        <p:spPr>
          <a:xfrm>
            <a:off x="3068846" y="1477756"/>
            <a:ext cx="2998237" cy="523220"/>
          </a:xfrm>
          <a:prstGeom prst="rect">
            <a:avLst/>
          </a:prstGeom>
          <a:solidFill>
            <a:srgbClr val="6AA23C"/>
          </a:solidFill>
        </p:spPr>
        <p:txBody>
          <a:bodyPr wrap="square" rtlCol="0">
            <a:spAutoFit/>
          </a:bodyPr>
          <a:lstStyle/>
          <a:p>
            <a:pPr algn="ctr"/>
            <a:r>
              <a:rPr lang="fr-CA" sz="2800" dirty="0">
                <a:solidFill>
                  <a:schemeClr val="bg1"/>
                </a:solidFill>
                <a:latin typeface="Avenir Next LT Pro Demi" panose="020B0704020202020204" pitchFamily="34" charset="0"/>
              </a:rPr>
              <a:t>Respect</a:t>
            </a:r>
            <a:endParaRPr lang="en-CA" sz="2800" dirty="0">
              <a:solidFill>
                <a:schemeClr val="bg1"/>
              </a:solidFill>
              <a:latin typeface="Avenir Next LT Pro Demi" panose="020B0704020202020204" pitchFamily="34" charset="0"/>
            </a:endParaRPr>
          </a:p>
        </p:txBody>
      </p:sp>
      <p:pic>
        <p:nvPicPr>
          <p:cNvPr id="20" name="Picture 19">
            <a:extLst>
              <a:ext uri="{FF2B5EF4-FFF2-40B4-BE49-F238E27FC236}">
                <a16:creationId xmlns:a16="http://schemas.microsoft.com/office/drawing/2014/main" id="{8888136A-02A8-2199-2414-92BAF0B2BF7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261" y="2392726"/>
            <a:ext cx="1583409" cy="1583409"/>
          </a:xfrm>
          <a:prstGeom prst="rect">
            <a:avLst/>
          </a:prstGeom>
        </p:spPr>
      </p:pic>
      <p:sp>
        <p:nvSpPr>
          <p:cNvPr id="29" name="TextBox 28">
            <a:extLst>
              <a:ext uri="{FF2B5EF4-FFF2-40B4-BE49-F238E27FC236}">
                <a16:creationId xmlns:a16="http://schemas.microsoft.com/office/drawing/2014/main" id="{44017022-BDA7-7F40-ACFC-511FB725DD16}"/>
              </a:ext>
            </a:extLst>
          </p:cNvPr>
          <p:cNvSpPr txBox="1"/>
          <p:nvPr/>
        </p:nvSpPr>
        <p:spPr>
          <a:xfrm>
            <a:off x="3383845" y="4267826"/>
            <a:ext cx="2429109" cy="646587"/>
          </a:xfrm>
          <a:prstGeom prst="rect">
            <a:avLst/>
          </a:prstGeom>
          <a:noFill/>
          <a:ln>
            <a:noFill/>
          </a:ln>
        </p:spPr>
        <p:txBody>
          <a:bodyPr wrap="square" rtlCol="0">
            <a:spAutoFit/>
          </a:bodyPr>
          <a:lstStyle/>
          <a:p>
            <a:pPr algn="ctr"/>
            <a:r>
              <a:rPr lang="en-CA" sz="1801" dirty="0">
                <a:solidFill>
                  <a:schemeClr val="bg1"/>
                </a:solidFill>
                <a:latin typeface="Avenir Next LT Pro" panose="020B0504020202020204" pitchFamily="34" charset="0"/>
              </a:rPr>
              <a:t>Respect people and the environment</a:t>
            </a:r>
          </a:p>
        </p:txBody>
      </p:sp>
      <p:sp>
        <p:nvSpPr>
          <p:cNvPr id="18" name="TextBox 17">
            <a:extLst>
              <a:ext uri="{FF2B5EF4-FFF2-40B4-BE49-F238E27FC236}">
                <a16:creationId xmlns:a16="http://schemas.microsoft.com/office/drawing/2014/main" id="{DCFFBF97-842D-9A43-FACA-27FC72DAB8A9}"/>
              </a:ext>
            </a:extLst>
          </p:cNvPr>
          <p:cNvSpPr txBox="1"/>
          <p:nvPr/>
        </p:nvSpPr>
        <p:spPr>
          <a:xfrm>
            <a:off x="6096000" y="1477756"/>
            <a:ext cx="2998236" cy="523220"/>
          </a:xfrm>
          <a:prstGeom prst="rect">
            <a:avLst/>
          </a:prstGeom>
          <a:solidFill>
            <a:srgbClr val="008273"/>
          </a:solidFill>
        </p:spPr>
        <p:txBody>
          <a:bodyPr wrap="square" rtlCol="0">
            <a:spAutoFit/>
          </a:bodyPr>
          <a:lstStyle/>
          <a:p>
            <a:pPr algn="ctr"/>
            <a:r>
              <a:rPr lang="fr-CA" sz="2800" dirty="0">
                <a:solidFill>
                  <a:schemeClr val="bg1"/>
                </a:solidFill>
                <a:latin typeface="Avenir Next LT Pro Demi" panose="020B0704020202020204" pitchFamily="34" charset="0"/>
              </a:rPr>
              <a:t>Courtesy</a:t>
            </a:r>
            <a:endParaRPr lang="en-CA" sz="2800" dirty="0">
              <a:solidFill>
                <a:schemeClr val="bg1"/>
              </a:solidFill>
              <a:latin typeface="Avenir Next LT Pro Demi" panose="020B0704020202020204" pitchFamily="34" charset="0"/>
            </a:endParaRPr>
          </a:p>
        </p:txBody>
      </p:sp>
      <p:pic>
        <p:nvPicPr>
          <p:cNvPr id="12" name="Picture 11">
            <a:extLst>
              <a:ext uri="{FF2B5EF4-FFF2-40B4-BE49-F238E27FC236}">
                <a16:creationId xmlns:a16="http://schemas.microsoft.com/office/drawing/2014/main" id="{33F4392E-86CE-ABDA-201A-5A3FBFEBD2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004" y="2392726"/>
            <a:ext cx="1583408" cy="1583408"/>
          </a:xfrm>
          <a:prstGeom prst="rect">
            <a:avLst/>
          </a:prstGeom>
        </p:spPr>
      </p:pic>
      <p:sp>
        <p:nvSpPr>
          <p:cNvPr id="30" name="TextBox 29">
            <a:extLst>
              <a:ext uri="{FF2B5EF4-FFF2-40B4-BE49-F238E27FC236}">
                <a16:creationId xmlns:a16="http://schemas.microsoft.com/office/drawing/2014/main" id="{1A9825DC-7F52-60FC-1F6F-AED9FE91A127}"/>
              </a:ext>
            </a:extLst>
          </p:cNvPr>
          <p:cNvSpPr txBox="1"/>
          <p:nvPr/>
        </p:nvSpPr>
        <p:spPr>
          <a:xfrm>
            <a:off x="6180988" y="4406389"/>
            <a:ext cx="2828260" cy="369460"/>
          </a:xfrm>
          <a:prstGeom prst="rect">
            <a:avLst/>
          </a:prstGeom>
          <a:noFill/>
        </p:spPr>
        <p:txBody>
          <a:bodyPr wrap="square" rtlCol="0">
            <a:spAutoFit/>
          </a:bodyPr>
          <a:lstStyle/>
          <a:p>
            <a:pPr algn="ctr"/>
            <a:r>
              <a:rPr lang="fr-CA" sz="1801" dirty="0">
                <a:solidFill>
                  <a:schemeClr val="bg1"/>
                </a:solidFill>
                <a:latin typeface="Avenir Next LT Pro" panose="020B0504020202020204" pitchFamily="34" charset="0"/>
              </a:rPr>
              <a:t>Be </a:t>
            </a:r>
            <a:r>
              <a:rPr lang="fr-CA" sz="1801" dirty="0" err="1">
                <a:solidFill>
                  <a:schemeClr val="bg1"/>
                </a:solidFill>
                <a:latin typeface="Avenir Next LT Pro" panose="020B0504020202020204" pitchFamily="34" charset="0"/>
              </a:rPr>
              <a:t>mindful</a:t>
            </a:r>
            <a:r>
              <a:rPr lang="fr-CA" sz="1801" dirty="0">
                <a:solidFill>
                  <a:schemeClr val="bg1"/>
                </a:solidFill>
                <a:latin typeface="Avenir Next LT Pro" panose="020B0504020202020204" pitchFamily="34" charset="0"/>
              </a:rPr>
              <a:t> and </a:t>
            </a:r>
            <a:r>
              <a:rPr lang="fr-CA" sz="1801" dirty="0" err="1">
                <a:solidFill>
                  <a:schemeClr val="bg1"/>
                </a:solidFill>
                <a:latin typeface="Avenir Next LT Pro" panose="020B0504020202020204" pitchFamily="34" charset="0"/>
              </a:rPr>
              <a:t>polite</a:t>
            </a:r>
            <a:endParaRPr lang="fr-CA" sz="1801" dirty="0">
              <a:solidFill>
                <a:schemeClr val="bg1"/>
              </a:solidFill>
              <a:latin typeface="Avenir Next LT Pro" panose="020B0504020202020204" pitchFamily="34" charset="0"/>
            </a:endParaRPr>
          </a:p>
        </p:txBody>
      </p:sp>
      <p:sp>
        <p:nvSpPr>
          <p:cNvPr id="19" name="TextBox 18">
            <a:extLst>
              <a:ext uri="{FF2B5EF4-FFF2-40B4-BE49-F238E27FC236}">
                <a16:creationId xmlns:a16="http://schemas.microsoft.com/office/drawing/2014/main" id="{CD86F55A-536A-C26B-E180-8A5BD4DA4669}"/>
              </a:ext>
            </a:extLst>
          </p:cNvPr>
          <p:cNvSpPr txBox="1"/>
          <p:nvPr/>
        </p:nvSpPr>
        <p:spPr>
          <a:xfrm>
            <a:off x="9337766" y="1477756"/>
            <a:ext cx="2828260" cy="523220"/>
          </a:xfrm>
          <a:prstGeom prst="rect">
            <a:avLst/>
          </a:prstGeom>
          <a:noFill/>
        </p:spPr>
        <p:txBody>
          <a:bodyPr wrap="square" rtlCol="0">
            <a:spAutoFit/>
          </a:bodyPr>
          <a:lstStyle/>
          <a:p>
            <a:r>
              <a:rPr lang="fr-CA" sz="2800" dirty="0">
                <a:solidFill>
                  <a:schemeClr val="bg1"/>
                </a:solidFill>
                <a:latin typeface="Avenir Next LT Pro Demi" panose="020B0704020202020204" pitchFamily="34" charset="0"/>
              </a:rPr>
              <a:t>Communication</a:t>
            </a:r>
            <a:endParaRPr lang="en-CA" sz="2800" dirty="0">
              <a:solidFill>
                <a:schemeClr val="bg1"/>
              </a:solidFill>
              <a:latin typeface="Avenir Next LT Pro Demi" panose="020B0704020202020204" pitchFamily="34" charset="0"/>
            </a:endParaRPr>
          </a:p>
        </p:txBody>
      </p:sp>
      <p:pic>
        <p:nvPicPr>
          <p:cNvPr id="7" name="Picture 6">
            <a:extLst>
              <a:ext uri="{FF2B5EF4-FFF2-40B4-BE49-F238E27FC236}">
                <a16:creationId xmlns:a16="http://schemas.microsoft.com/office/drawing/2014/main" id="{C42DD104-B184-EE58-C379-2445760DE1F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0851" y="2398146"/>
            <a:ext cx="1583408" cy="1583408"/>
          </a:xfrm>
          <a:prstGeom prst="rect">
            <a:avLst/>
          </a:prstGeom>
        </p:spPr>
      </p:pic>
      <p:sp>
        <p:nvSpPr>
          <p:cNvPr id="31" name="TextBox 30">
            <a:extLst>
              <a:ext uri="{FF2B5EF4-FFF2-40B4-BE49-F238E27FC236}">
                <a16:creationId xmlns:a16="http://schemas.microsoft.com/office/drawing/2014/main" id="{9B557F98-5F36-1967-3366-4568BFB454B1}"/>
              </a:ext>
            </a:extLst>
          </p:cNvPr>
          <p:cNvSpPr txBox="1"/>
          <p:nvPr/>
        </p:nvSpPr>
        <p:spPr>
          <a:xfrm>
            <a:off x="9196798" y="4263962"/>
            <a:ext cx="2988452" cy="923330"/>
          </a:xfrm>
          <a:prstGeom prst="rect">
            <a:avLst/>
          </a:prstGeom>
          <a:noFill/>
        </p:spPr>
        <p:txBody>
          <a:bodyPr wrap="square" rtlCol="0">
            <a:spAutoFit/>
          </a:bodyPr>
          <a:lstStyle/>
          <a:p>
            <a:pPr algn="ctr"/>
            <a:r>
              <a:rPr lang="en-CA" sz="1800" dirty="0">
                <a:solidFill>
                  <a:schemeClr val="bg1"/>
                </a:solidFill>
                <a:latin typeface="Avenir Next LT Pro" panose="020B0504020202020204" pitchFamily="34" charset="0"/>
              </a:rPr>
              <a:t>Help create a workplace where there is healthy communication</a:t>
            </a:r>
          </a:p>
        </p:txBody>
      </p:sp>
      <p:pic>
        <p:nvPicPr>
          <p:cNvPr id="3" name="Graphic 2">
            <a:extLst>
              <a:ext uri="{FF2B5EF4-FFF2-40B4-BE49-F238E27FC236}">
                <a16:creationId xmlns:a16="http://schemas.microsoft.com/office/drawing/2014/main" id="{D58ED63F-D9EF-BCD7-AAAC-7938E69A3E0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6086360"/>
            <a:ext cx="646587" cy="646587"/>
          </a:xfrm>
          <a:prstGeom prst="rect">
            <a:avLst/>
          </a:prstGeom>
        </p:spPr>
      </p:pic>
      <p:sp>
        <p:nvSpPr>
          <p:cNvPr id="5" name="TextBox 4">
            <a:extLst>
              <a:ext uri="{FF2B5EF4-FFF2-40B4-BE49-F238E27FC236}">
                <a16:creationId xmlns:a16="http://schemas.microsoft.com/office/drawing/2014/main" id="{D50E2177-9036-D484-BE20-B53EDD22247D}"/>
              </a:ext>
            </a:extLst>
          </p:cNvPr>
          <p:cNvSpPr txBox="1"/>
          <p:nvPr/>
        </p:nvSpPr>
        <p:spPr>
          <a:xfrm>
            <a:off x="474918" y="6215635"/>
            <a:ext cx="4319016" cy="400110"/>
          </a:xfrm>
          <a:prstGeom prst="rect">
            <a:avLst/>
          </a:prstGeom>
          <a:noFill/>
        </p:spPr>
        <p:txBody>
          <a:bodyPr wrap="square" rtlCol="0">
            <a:spAutoFit/>
          </a:bodyPr>
          <a:lstStyle/>
          <a:p>
            <a:r>
              <a:rPr lang="fr-CA" sz="2000" dirty="0">
                <a:solidFill>
                  <a:schemeClr val="bg2">
                    <a:lumMod val="50000"/>
                  </a:schemeClr>
                </a:solidFill>
                <a:highlight>
                  <a:srgbClr val="FFFF00"/>
                </a:highlight>
                <a:latin typeface="Avenir Next LT Pro Demi" panose="020B0704020202020204" pitchFamily="34" charset="0"/>
              </a:rPr>
              <a:t>Building name, Floor, City, Province</a:t>
            </a:r>
            <a:endParaRPr lang="en-CA" sz="2000" dirty="0">
              <a:solidFill>
                <a:schemeClr val="bg2">
                  <a:lumMod val="50000"/>
                </a:schemeClr>
              </a:solidFill>
              <a:highlight>
                <a:srgbClr val="FFFF00"/>
              </a:highlight>
              <a:latin typeface="Avenir Next LT Pro Demi" panose="020B0704020202020204" pitchFamily="34" charset="0"/>
            </a:endParaRPr>
          </a:p>
        </p:txBody>
      </p:sp>
      <p:pic>
        <p:nvPicPr>
          <p:cNvPr id="2" name="Picture 1" descr="GCworkplace logo">
            <a:extLst>
              <a:ext uri="{FF2B5EF4-FFF2-40B4-BE49-F238E27FC236}">
                <a16:creationId xmlns:a16="http://schemas.microsoft.com/office/drawing/2014/main" id="{B71F8698-6374-589D-331B-61C3021F738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 t="8500" r="68172" b="8063"/>
          <a:stretch/>
        </p:blipFill>
        <p:spPr>
          <a:xfrm>
            <a:off x="11319710" y="6128381"/>
            <a:ext cx="721233" cy="646587"/>
          </a:xfrm>
          <a:prstGeom prst="rect">
            <a:avLst/>
          </a:prstGeom>
        </p:spPr>
      </p:pic>
    </p:spTree>
    <p:extLst>
      <p:ext uri="{BB962C8B-B14F-4D97-AF65-F5344CB8AC3E}">
        <p14:creationId xmlns:p14="http://schemas.microsoft.com/office/powerpoint/2010/main" val="232204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1D6205-466C-1CBC-829F-D4D9D3F5F2CE}"/>
              </a:ext>
              <a:ext uri="{C183D7F6-B498-43B3-948B-1728B52AA6E4}">
                <adec:decorative xmlns:adec="http://schemas.microsoft.com/office/drawing/2017/decorative" val="1"/>
              </a:ext>
            </a:extLst>
          </p:cNvPr>
          <p:cNvSpPr/>
          <p:nvPr/>
        </p:nvSpPr>
        <p:spPr>
          <a:xfrm>
            <a:off x="0" y="-5848"/>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9" name="Picture 8">
            <a:extLst>
              <a:ext uri="{FF2B5EF4-FFF2-40B4-BE49-F238E27FC236}">
                <a16:creationId xmlns:a16="http://schemas.microsoft.com/office/drawing/2014/main" id="{616131E4-58C6-18B6-2C48-0A50C5144D3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2448" t="1" r="12864" b="5289"/>
          <a:stretch/>
        </p:blipFill>
        <p:spPr>
          <a:xfrm>
            <a:off x="128521" y="70386"/>
            <a:ext cx="744894" cy="718835"/>
          </a:xfrm>
          <a:prstGeom prst="rect">
            <a:avLst/>
          </a:prstGeom>
        </p:spPr>
      </p:pic>
      <p:sp>
        <p:nvSpPr>
          <p:cNvPr id="10" name="Title 9">
            <a:extLst>
              <a:ext uri="{FF2B5EF4-FFF2-40B4-BE49-F238E27FC236}">
                <a16:creationId xmlns:a16="http://schemas.microsoft.com/office/drawing/2014/main" id="{1FA8B732-EAD4-9D42-6199-E5CF43E0F57F}"/>
              </a:ext>
            </a:extLst>
          </p:cNvPr>
          <p:cNvSpPr txBox="1">
            <a:spLocks noGrp="1"/>
          </p:cNvSpPr>
          <p:nvPr>
            <p:ph type="title" idx="4294967295"/>
          </p:nvPr>
        </p:nvSpPr>
        <p:spPr>
          <a:xfrm>
            <a:off x="873415" y="129474"/>
            <a:ext cx="1095099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t>Normes communautaires pour le milieu de travail</a:t>
            </a:r>
          </a:p>
        </p:txBody>
      </p:sp>
      <p:graphicFrame>
        <p:nvGraphicFramePr>
          <p:cNvPr id="11" name="Table 11">
            <a:extLst>
              <a:ext uri="{FF2B5EF4-FFF2-40B4-BE49-F238E27FC236}">
                <a16:creationId xmlns:a16="http://schemas.microsoft.com/office/drawing/2014/main" id="{31BCA323-36A1-C248-1C57-6628FFC18C54}"/>
              </a:ext>
            </a:extLst>
          </p:cNvPr>
          <p:cNvGraphicFramePr>
            <a:graphicFrameLocks noGrp="1"/>
          </p:cNvGraphicFramePr>
          <p:nvPr/>
        </p:nvGraphicFramePr>
        <p:xfrm>
          <a:off x="0" y="849810"/>
          <a:ext cx="12192000" cy="5144133"/>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1151483958"/>
                    </a:ext>
                  </a:extLst>
                </a:gridCol>
                <a:gridCol w="3048000">
                  <a:extLst>
                    <a:ext uri="{9D8B030D-6E8A-4147-A177-3AD203B41FA5}">
                      <a16:colId xmlns:a16="http://schemas.microsoft.com/office/drawing/2014/main" val="3642203410"/>
                    </a:ext>
                  </a:extLst>
                </a:gridCol>
                <a:gridCol w="3048000">
                  <a:extLst>
                    <a:ext uri="{9D8B030D-6E8A-4147-A177-3AD203B41FA5}">
                      <a16:colId xmlns:a16="http://schemas.microsoft.com/office/drawing/2014/main" val="589767955"/>
                    </a:ext>
                  </a:extLst>
                </a:gridCol>
                <a:gridCol w="3048000">
                  <a:extLst>
                    <a:ext uri="{9D8B030D-6E8A-4147-A177-3AD203B41FA5}">
                      <a16:colId xmlns:a16="http://schemas.microsoft.com/office/drawing/2014/main" val="1443235224"/>
                    </a:ext>
                  </a:extLst>
                </a:gridCol>
              </a:tblGrid>
              <a:tr h="5144133">
                <a:tc>
                  <a:txBody>
                    <a:bodyPr/>
                    <a:lstStyle/>
                    <a:p>
                      <a:endParaRPr lang="en-CA" sz="1100" dirty="0"/>
                    </a:p>
                  </a:txBody>
                  <a:tcPr marT="45721" marB="45721">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CA" sz="1100" dirty="0"/>
                    </a:p>
                  </a:txBody>
                  <a:tcPr marT="45721" marB="45721">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AA23C"/>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273"/>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338"/>
                    </a:solidFill>
                  </a:tcPr>
                </a:tc>
                <a:extLst>
                  <a:ext uri="{0D108BD9-81ED-4DB2-BD59-A6C34878D82A}">
                    <a16:rowId xmlns:a16="http://schemas.microsoft.com/office/drawing/2014/main" val="1504189627"/>
                  </a:ext>
                </a:extLst>
              </a:tr>
            </a:tbl>
          </a:graphicData>
        </a:graphic>
      </p:graphicFrame>
      <p:sp>
        <p:nvSpPr>
          <p:cNvPr id="15" name="TextBox 14">
            <a:extLst>
              <a:ext uri="{FF2B5EF4-FFF2-40B4-BE49-F238E27FC236}">
                <a16:creationId xmlns:a16="http://schemas.microsoft.com/office/drawing/2014/main" id="{11D65615-E342-0B9A-10FA-67A836F2D831}"/>
              </a:ext>
            </a:extLst>
          </p:cNvPr>
          <p:cNvSpPr txBox="1"/>
          <p:nvPr/>
        </p:nvSpPr>
        <p:spPr>
          <a:xfrm>
            <a:off x="0" y="1477756"/>
            <a:ext cx="3041780" cy="523220"/>
          </a:xfrm>
          <a:prstGeom prst="rect">
            <a:avLst/>
          </a:prstGeom>
          <a:noFill/>
        </p:spPr>
        <p:txBody>
          <a:bodyPr wrap="square" rtlCol="0">
            <a:spAutoFit/>
          </a:bodyPr>
          <a:lstStyle/>
          <a:p>
            <a:pPr algn="ctr"/>
            <a:r>
              <a:rPr lang="fr-CA" sz="2800" dirty="0">
                <a:solidFill>
                  <a:schemeClr val="bg1"/>
                </a:solidFill>
                <a:latin typeface="Avenir Next LT Pro Demi" panose="020B0704020202020204" pitchFamily="34" charset="0"/>
              </a:rPr>
              <a:t>Sensibilisation</a:t>
            </a:r>
            <a:endParaRPr lang="en-CA" sz="2800" dirty="0">
              <a:solidFill>
                <a:schemeClr val="bg1"/>
              </a:solidFill>
              <a:latin typeface="Avenir Next LT Pro Demi" panose="020B0704020202020204" pitchFamily="34" charset="0"/>
            </a:endParaRPr>
          </a:p>
        </p:txBody>
      </p:sp>
      <p:pic>
        <p:nvPicPr>
          <p:cNvPr id="14" name="Picture 13">
            <a:extLst>
              <a:ext uri="{FF2B5EF4-FFF2-40B4-BE49-F238E27FC236}">
                <a16:creationId xmlns:a16="http://schemas.microsoft.com/office/drawing/2014/main" id="{50D5C11E-C21C-3BE0-119D-325A5D904AE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29" y="2392725"/>
            <a:ext cx="1583409" cy="1583409"/>
          </a:xfrm>
          <a:prstGeom prst="rect">
            <a:avLst/>
          </a:prstGeom>
        </p:spPr>
      </p:pic>
      <p:sp>
        <p:nvSpPr>
          <p:cNvPr id="28" name="TextBox 27">
            <a:extLst>
              <a:ext uri="{FF2B5EF4-FFF2-40B4-BE49-F238E27FC236}">
                <a16:creationId xmlns:a16="http://schemas.microsoft.com/office/drawing/2014/main" id="{A1FE147D-FFA1-0573-A44F-6A47CD48C9BE}"/>
              </a:ext>
            </a:extLst>
          </p:cNvPr>
          <p:cNvSpPr txBox="1"/>
          <p:nvPr/>
        </p:nvSpPr>
        <p:spPr>
          <a:xfrm>
            <a:off x="-6750" y="4267826"/>
            <a:ext cx="3048530" cy="646331"/>
          </a:xfrm>
          <a:prstGeom prst="rect">
            <a:avLst/>
          </a:prstGeom>
          <a:noFill/>
        </p:spPr>
        <p:txBody>
          <a:bodyPr wrap="square" rtlCol="0">
            <a:spAutoFit/>
          </a:bodyPr>
          <a:lstStyle/>
          <a:p>
            <a:pPr algn="ctr"/>
            <a:r>
              <a:rPr lang="fr-CA" sz="1800">
                <a:solidFill>
                  <a:schemeClr val="bg1"/>
                </a:solidFill>
                <a:latin typeface="Avenir Next LT Pro" panose="020B0504020202020204" pitchFamily="34" charset="0"/>
              </a:rPr>
              <a:t>Soyez conscients des autres et de vous-même</a:t>
            </a:r>
          </a:p>
        </p:txBody>
      </p:sp>
      <p:sp>
        <p:nvSpPr>
          <p:cNvPr id="16" name="TextBox 15">
            <a:extLst>
              <a:ext uri="{FF2B5EF4-FFF2-40B4-BE49-F238E27FC236}">
                <a16:creationId xmlns:a16="http://schemas.microsoft.com/office/drawing/2014/main" id="{ECE04B58-91B8-D9AC-2034-484C9AD5D762}"/>
              </a:ext>
            </a:extLst>
          </p:cNvPr>
          <p:cNvSpPr txBox="1"/>
          <p:nvPr/>
        </p:nvSpPr>
        <p:spPr>
          <a:xfrm>
            <a:off x="3048531" y="1477756"/>
            <a:ext cx="3032004" cy="523220"/>
          </a:xfrm>
          <a:prstGeom prst="rect">
            <a:avLst/>
          </a:prstGeom>
          <a:solidFill>
            <a:srgbClr val="6AA23C"/>
          </a:solidFill>
        </p:spPr>
        <p:txBody>
          <a:bodyPr wrap="square" rtlCol="0">
            <a:spAutoFit/>
          </a:bodyPr>
          <a:lstStyle/>
          <a:p>
            <a:pPr algn="ctr"/>
            <a:r>
              <a:rPr lang="fr-CA" sz="2800" dirty="0">
                <a:solidFill>
                  <a:schemeClr val="bg1"/>
                </a:solidFill>
                <a:latin typeface="Avenir Next LT Pro Demi" panose="020B0704020202020204" pitchFamily="34" charset="0"/>
              </a:rPr>
              <a:t>Respect</a:t>
            </a:r>
            <a:endParaRPr lang="en-CA" sz="2800" dirty="0">
              <a:solidFill>
                <a:schemeClr val="bg1"/>
              </a:solidFill>
              <a:latin typeface="Avenir Next LT Pro Demi" panose="020B0704020202020204" pitchFamily="34" charset="0"/>
            </a:endParaRPr>
          </a:p>
        </p:txBody>
      </p:sp>
      <p:pic>
        <p:nvPicPr>
          <p:cNvPr id="20" name="Picture 19">
            <a:extLst>
              <a:ext uri="{FF2B5EF4-FFF2-40B4-BE49-F238E27FC236}">
                <a16:creationId xmlns:a16="http://schemas.microsoft.com/office/drawing/2014/main" id="{8888136A-02A8-2199-2414-92BAF0B2BF7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261" y="2392726"/>
            <a:ext cx="1583409" cy="1583409"/>
          </a:xfrm>
          <a:prstGeom prst="rect">
            <a:avLst/>
          </a:prstGeom>
        </p:spPr>
      </p:pic>
      <p:sp>
        <p:nvSpPr>
          <p:cNvPr id="29" name="TextBox 28">
            <a:extLst>
              <a:ext uri="{FF2B5EF4-FFF2-40B4-BE49-F238E27FC236}">
                <a16:creationId xmlns:a16="http://schemas.microsoft.com/office/drawing/2014/main" id="{44017022-BDA7-7F40-ACFC-511FB725DD16}"/>
              </a:ext>
            </a:extLst>
          </p:cNvPr>
          <p:cNvSpPr txBox="1"/>
          <p:nvPr/>
        </p:nvSpPr>
        <p:spPr>
          <a:xfrm>
            <a:off x="3041781" y="4267826"/>
            <a:ext cx="3048530" cy="646331"/>
          </a:xfrm>
          <a:prstGeom prst="rect">
            <a:avLst/>
          </a:prstGeom>
          <a:noFill/>
          <a:ln>
            <a:noFill/>
          </a:ln>
        </p:spPr>
        <p:txBody>
          <a:bodyPr wrap="square" rtlCol="0">
            <a:spAutoFit/>
          </a:bodyPr>
          <a:lstStyle/>
          <a:p>
            <a:pPr algn="ctr"/>
            <a:r>
              <a:rPr lang="fr-CA" sz="1800">
                <a:solidFill>
                  <a:schemeClr val="bg1"/>
                </a:solidFill>
                <a:latin typeface="Avenir Next LT Pro" panose="020B0504020202020204" pitchFamily="34" charset="0"/>
              </a:rPr>
              <a:t>Respectez les personnes et l’environnement</a:t>
            </a:r>
          </a:p>
        </p:txBody>
      </p:sp>
      <p:sp>
        <p:nvSpPr>
          <p:cNvPr id="18" name="TextBox 17">
            <a:extLst>
              <a:ext uri="{FF2B5EF4-FFF2-40B4-BE49-F238E27FC236}">
                <a16:creationId xmlns:a16="http://schemas.microsoft.com/office/drawing/2014/main" id="{DCFFBF97-842D-9A43-FACA-27FC72DAB8A9}"/>
              </a:ext>
            </a:extLst>
          </p:cNvPr>
          <p:cNvSpPr txBox="1"/>
          <p:nvPr/>
        </p:nvSpPr>
        <p:spPr>
          <a:xfrm>
            <a:off x="6111466" y="1477756"/>
            <a:ext cx="2967220" cy="523220"/>
          </a:xfrm>
          <a:prstGeom prst="rect">
            <a:avLst/>
          </a:prstGeom>
          <a:solidFill>
            <a:srgbClr val="008273"/>
          </a:solidFill>
        </p:spPr>
        <p:txBody>
          <a:bodyPr wrap="square" rtlCol="0">
            <a:spAutoFit/>
          </a:bodyPr>
          <a:lstStyle/>
          <a:p>
            <a:pPr algn="ctr"/>
            <a:r>
              <a:rPr lang="fr-CA" sz="2800" dirty="0">
                <a:solidFill>
                  <a:schemeClr val="bg1"/>
                </a:solidFill>
                <a:latin typeface="Avenir Next LT Pro Demi" panose="020B0704020202020204" pitchFamily="34" charset="0"/>
              </a:rPr>
              <a:t>Courtoisie</a:t>
            </a:r>
            <a:endParaRPr lang="en-CA" sz="2800" dirty="0">
              <a:solidFill>
                <a:schemeClr val="bg1"/>
              </a:solidFill>
              <a:latin typeface="Avenir Next LT Pro Demi" panose="020B0704020202020204" pitchFamily="34" charset="0"/>
            </a:endParaRPr>
          </a:p>
        </p:txBody>
      </p:sp>
      <p:pic>
        <p:nvPicPr>
          <p:cNvPr id="12" name="Picture 11">
            <a:extLst>
              <a:ext uri="{FF2B5EF4-FFF2-40B4-BE49-F238E27FC236}">
                <a16:creationId xmlns:a16="http://schemas.microsoft.com/office/drawing/2014/main" id="{33F4392E-86CE-ABDA-201A-5A3FBFEBD2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004" y="2392726"/>
            <a:ext cx="1583408" cy="1583408"/>
          </a:xfrm>
          <a:prstGeom prst="rect">
            <a:avLst/>
          </a:prstGeom>
        </p:spPr>
      </p:pic>
      <p:sp>
        <p:nvSpPr>
          <p:cNvPr id="30" name="TextBox 29">
            <a:extLst>
              <a:ext uri="{FF2B5EF4-FFF2-40B4-BE49-F238E27FC236}">
                <a16:creationId xmlns:a16="http://schemas.microsoft.com/office/drawing/2014/main" id="{1A9825DC-7F52-60FC-1F6F-AED9FE91A127}"/>
              </a:ext>
            </a:extLst>
          </p:cNvPr>
          <p:cNvSpPr txBox="1"/>
          <p:nvPr/>
        </p:nvSpPr>
        <p:spPr>
          <a:xfrm>
            <a:off x="6090311" y="4267825"/>
            <a:ext cx="3059907" cy="646587"/>
          </a:xfrm>
          <a:prstGeom prst="rect">
            <a:avLst/>
          </a:prstGeom>
          <a:noFill/>
        </p:spPr>
        <p:txBody>
          <a:bodyPr wrap="square" rtlCol="0">
            <a:spAutoFit/>
          </a:bodyPr>
          <a:lstStyle/>
          <a:p>
            <a:pPr algn="ctr"/>
            <a:r>
              <a:rPr lang="fr-CA" sz="1800" dirty="0">
                <a:solidFill>
                  <a:schemeClr val="bg1"/>
                </a:solidFill>
                <a:latin typeface="Avenir Next LT Pro" panose="020B0504020202020204" pitchFamily="34" charset="0"/>
              </a:rPr>
              <a:t>Soyez consciencieux et polis</a:t>
            </a:r>
          </a:p>
        </p:txBody>
      </p:sp>
      <p:sp>
        <p:nvSpPr>
          <p:cNvPr id="19" name="TextBox 18">
            <a:extLst>
              <a:ext uri="{FF2B5EF4-FFF2-40B4-BE49-F238E27FC236}">
                <a16:creationId xmlns:a16="http://schemas.microsoft.com/office/drawing/2014/main" id="{CD86F55A-536A-C26B-E180-8A5BD4DA4669}"/>
              </a:ext>
            </a:extLst>
          </p:cNvPr>
          <p:cNvSpPr txBox="1"/>
          <p:nvPr/>
        </p:nvSpPr>
        <p:spPr>
          <a:xfrm>
            <a:off x="9337766" y="1477756"/>
            <a:ext cx="2828260" cy="523220"/>
          </a:xfrm>
          <a:prstGeom prst="rect">
            <a:avLst/>
          </a:prstGeom>
          <a:noFill/>
        </p:spPr>
        <p:txBody>
          <a:bodyPr wrap="square" rtlCol="0">
            <a:spAutoFit/>
          </a:bodyPr>
          <a:lstStyle/>
          <a:p>
            <a:r>
              <a:rPr lang="fr-CA" sz="2800" dirty="0">
                <a:solidFill>
                  <a:schemeClr val="bg1"/>
                </a:solidFill>
                <a:latin typeface="Avenir Next LT Pro Demi" panose="020B0704020202020204" pitchFamily="34" charset="0"/>
              </a:rPr>
              <a:t>Communication</a:t>
            </a:r>
            <a:endParaRPr lang="en-CA" sz="2800" dirty="0">
              <a:solidFill>
                <a:schemeClr val="bg1"/>
              </a:solidFill>
              <a:latin typeface="Avenir Next LT Pro Demi" panose="020B0704020202020204" pitchFamily="34" charset="0"/>
            </a:endParaRPr>
          </a:p>
        </p:txBody>
      </p:sp>
      <p:pic>
        <p:nvPicPr>
          <p:cNvPr id="7" name="Picture 6">
            <a:extLst>
              <a:ext uri="{FF2B5EF4-FFF2-40B4-BE49-F238E27FC236}">
                <a16:creationId xmlns:a16="http://schemas.microsoft.com/office/drawing/2014/main" id="{C42DD104-B184-EE58-C379-2445760DE1F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0851" y="2398146"/>
            <a:ext cx="1583408" cy="1583408"/>
          </a:xfrm>
          <a:prstGeom prst="rect">
            <a:avLst/>
          </a:prstGeom>
        </p:spPr>
      </p:pic>
      <p:sp>
        <p:nvSpPr>
          <p:cNvPr id="31" name="TextBox 30">
            <a:extLst>
              <a:ext uri="{FF2B5EF4-FFF2-40B4-BE49-F238E27FC236}">
                <a16:creationId xmlns:a16="http://schemas.microsoft.com/office/drawing/2014/main" id="{9B557F98-5F36-1967-3366-4568BFB454B1}"/>
              </a:ext>
            </a:extLst>
          </p:cNvPr>
          <p:cNvSpPr txBox="1"/>
          <p:nvPr/>
        </p:nvSpPr>
        <p:spPr>
          <a:xfrm>
            <a:off x="9196798" y="4263962"/>
            <a:ext cx="2988452" cy="923330"/>
          </a:xfrm>
          <a:prstGeom prst="rect">
            <a:avLst/>
          </a:prstGeom>
          <a:noFill/>
        </p:spPr>
        <p:txBody>
          <a:bodyPr wrap="square" rtlCol="0">
            <a:spAutoFit/>
          </a:bodyPr>
          <a:lstStyle/>
          <a:p>
            <a:pPr algn="ctr"/>
            <a:r>
              <a:rPr lang="fr-FR" sz="1800" dirty="0">
                <a:solidFill>
                  <a:schemeClr val="bg1"/>
                </a:solidFill>
                <a:latin typeface="Avenir Next LT Pro" panose="020B0504020202020204" pitchFamily="34" charset="0"/>
              </a:rPr>
              <a:t>Aidez à créer un milieu de travail où il y a une communication saine</a:t>
            </a:r>
            <a:endParaRPr lang="en-CA" sz="1800" dirty="0">
              <a:solidFill>
                <a:schemeClr val="bg1"/>
              </a:solidFill>
              <a:latin typeface="Avenir Next LT Pro" panose="020B0504020202020204" pitchFamily="34" charset="0"/>
            </a:endParaRPr>
          </a:p>
        </p:txBody>
      </p:sp>
      <p:pic>
        <p:nvPicPr>
          <p:cNvPr id="3" name="Graphic 2">
            <a:extLst>
              <a:ext uri="{FF2B5EF4-FFF2-40B4-BE49-F238E27FC236}">
                <a16:creationId xmlns:a16="http://schemas.microsoft.com/office/drawing/2014/main" id="{D58ED63F-D9EF-BCD7-AAAC-7938E69A3E0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6086360"/>
            <a:ext cx="646587" cy="646587"/>
          </a:xfrm>
          <a:prstGeom prst="rect">
            <a:avLst/>
          </a:prstGeom>
        </p:spPr>
      </p:pic>
      <p:sp>
        <p:nvSpPr>
          <p:cNvPr id="5" name="TextBox 4">
            <a:extLst>
              <a:ext uri="{FF2B5EF4-FFF2-40B4-BE49-F238E27FC236}">
                <a16:creationId xmlns:a16="http://schemas.microsoft.com/office/drawing/2014/main" id="{D50E2177-9036-D484-BE20-B53EDD22247D}"/>
              </a:ext>
            </a:extLst>
          </p:cNvPr>
          <p:cNvSpPr txBox="1"/>
          <p:nvPr/>
        </p:nvSpPr>
        <p:spPr>
          <a:xfrm>
            <a:off x="474918" y="6215635"/>
            <a:ext cx="5731728" cy="400110"/>
          </a:xfrm>
          <a:prstGeom prst="rect">
            <a:avLst/>
          </a:prstGeom>
          <a:noFill/>
        </p:spPr>
        <p:txBody>
          <a:bodyPr wrap="square" rtlCol="0">
            <a:spAutoFit/>
          </a:bodyPr>
          <a:lstStyle/>
          <a:p>
            <a:r>
              <a:rPr lang="fr-CA" sz="2000" dirty="0">
                <a:solidFill>
                  <a:schemeClr val="bg2">
                    <a:lumMod val="50000"/>
                  </a:schemeClr>
                </a:solidFill>
                <a:highlight>
                  <a:srgbClr val="FFFF00"/>
                </a:highlight>
                <a:latin typeface="Avenir Next LT Pro Demi" panose="020B0704020202020204" pitchFamily="34" charset="0"/>
              </a:rPr>
              <a:t>Nom de l’édifice, Étage, Ville Province</a:t>
            </a:r>
            <a:endParaRPr lang="en-CA" sz="2000" dirty="0">
              <a:solidFill>
                <a:schemeClr val="bg2">
                  <a:lumMod val="50000"/>
                </a:schemeClr>
              </a:solidFill>
              <a:highlight>
                <a:srgbClr val="FFFF00"/>
              </a:highlight>
              <a:latin typeface="Avenir Next LT Pro Demi" panose="020B0704020202020204" pitchFamily="34" charset="0"/>
            </a:endParaRPr>
          </a:p>
        </p:txBody>
      </p:sp>
      <p:pic>
        <p:nvPicPr>
          <p:cNvPr id="2" name="Picture 1" descr="GCworkplace logo">
            <a:extLst>
              <a:ext uri="{FF2B5EF4-FFF2-40B4-BE49-F238E27FC236}">
                <a16:creationId xmlns:a16="http://schemas.microsoft.com/office/drawing/2014/main" id="{16598594-55AB-3125-36AE-EF0050E223B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 t="8500" r="68172" b="8063"/>
          <a:stretch/>
        </p:blipFill>
        <p:spPr>
          <a:xfrm>
            <a:off x="11319710" y="6128381"/>
            <a:ext cx="721233" cy="646587"/>
          </a:xfrm>
          <a:prstGeom prst="rect">
            <a:avLst/>
          </a:prstGeom>
        </p:spPr>
      </p:pic>
    </p:spTree>
    <p:extLst>
      <p:ext uri="{BB962C8B-B14F-4D97-AF65-F5344CB8AC3E}">
        <p14:creationId xmlns:p14="http://schemas.microsoft.com/office/powerpoint/2010/main" val="425778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1D6205-466C-1CBC-829F-D4D9D3F5F2CE}"/>
              </a:ext>
              <a:ext uri="{C183D7F6-B498-43B3-948B-1728B52AA6E4}">
                <adec:decorative xmlns:adec="http://schemas.microsoft.com/office/drawing/2017/decorative" val="1"/>
              </a:ext>
            </a:extLst>
          </p:cNvPr>
          <p:cNvSpPr/>
          <p:nvPr/>
        </p:nvSpPr>
        <p:spPr>
          <a:xfrm>
            <a:off x="0" y="-5849"/>
            <a:ext cx="12192000" cy="955988"/>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dirty="0"/>
          </a:p>
        </p:txBody>
      </p:sp>
      <p:pic>
        <p:nvPicPr>
          <p:cNvPr id="9" name="Picture 8">
            <a:extLst>
              <a:ext uri="{FF2B5EF4-FFF2-40B4-BE49-F238E27FC236}">
                <a16:creationId xmlns:a16="http://schemas.microsoft.com/office/drawing/2014/main" id="{616131E4-58C6-18B6-2C48-0A50C5144D3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2448" t="1" r="12864" b="5289"/>
          <a:stretch/>
        </p:blipFill>
        <p:spPr>
          <a:xfrm>
            <a:off x="155395" y="142739"/>
            <a:ext cx="625325" cy="603449"/>
          </a:xfrm>
          <a:prstGeom prst="rect">
            <a:avLst/>
          </a:prstGeom>
        </p:spPr>
      </p:pic>
      <p:sp>
        <p:nvSpPr>
          <p:cNvPr id="10" name="Title 9">
            <a:extLst>
              <a:ext uri="{FF2B5EF4-FFF2-40B4-BE49-F238E27FC236}">
                <a16:creationId xmlns:a16="http://schemas.microsoft.com/office/drawing/2014/main" id="{1FA8B732-EAD4-9D42-6199-E5CF43E0F57F}"/>
              </a:ext>
            </a:extLst>
          </p:cNvPr>
          <p:cNvSpPr txBox="1">
            <a:spLocks noGrp="1"/>
          </p:cNvSpPr>
          <p:nvPr>
            <p:ph type="title" idx="4294967295"/>
          </p:nvPr>
        </p:nvSpPr>
        <p:spPr>
          <a:xfrm>
            <a:off x="835875" y="54310"/>
            <a:ext cx="1139095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a:ln>
                  <a:noFill/>
                </a:ln>
                <a:solidFill>
                  <a:schemeClr val="bg1"/>
                </a:solidFill>
                <a:effectLst/>
                <a:uLnTx/>
                <a:uFillTx/>
                <a:latin typeface="Avenir Next LT Pro Demi" panose="020B0704020202020204" pitchFamily="34" charset="0"/>
                <a:ea typeface="+mn-ea"/>
                <a:cs typeface="+mn-cs"/>
              </a:rPr>
              <a:t>Community norms for our workplace  </a:t>
            </a:r>
            <a:br>
              <a:rPr kumimoji="0" lang="fr-CA" sz="2400" b="0" i="0" u="none" strike="noStrike" kern="1200" cap="none" spc="0" normalizeH="0" baseline="0">
                <a:ln>
                  <a:noFill/>
                </a:ln>
                <a:solidFill>
                  <a:schemeClr val="bg1"/>
                </a:solidFill>
                <a:effectLst/>
                <a:uLnTx/>
                <a:uFillTx/>
                <a:latin typeface="Avenir Next LT Pro Demi" panose="020B0704020202020204" pitchFamily="34" charset="0"/>
                <a:ea typeface="+mn-ea"/>
                <a:cs typeface="+mn-cs"/>
              </a:rPr>
            </a:br>
            <a:r>
              <a:rPr kumimoji="0" lang="fr-CA" sz="2400" b="0" i="0" u="none" strike="noStrike" kern="1200" cap="none" spc="0" normalizeH="0" baseline="0">
                <a:ln>
                  <a:noFill/>
                </a:ln>
                <a:solidFill>
                  <a:schemeClr val="bg1"/>
                </a:solidFill>
                <a:effectLst/>
                <a:uLnTx/>
                <a:uFillTx/>
                <a:latin typeface="Avenir Next LT Pro Demi" panose="020B0704020202020204" pitchFamily="34" charset="0"/>
                <a:ea typeface="+mn-ea"/>
                <a:cs typeface="+mn-cs"/>
              </a:rPr>
              <a:t>Normes communautaires pour le milieu de travail</a:t>
            </a:r>
          </a:p>
        </p:txBody>
      </p:sp>
      <p:graphicFrame>
        <p:nvGraphicFramePr>
          <p:cNvPr id="11" name="Table 11">
            <a:extLst>
              <a:ext uri="{FF2B5EF4-FFF2-40B4-BE49-F238E27FC236}">
                <a16:creationId xmlns:a16="http://schemas.microsoft.com/office/drawing/2014/main" id="{31BCA323-36A1-C248-1C57-6628FFC18C54}"/>
              </a:ext>
            </a:extLst>
          </p:cNvPr>
          <p:cNvGraphicFramePr>
            <a:graphicFrameLocks noGrp="1"/>
          </p:cNvGraphicFramePr>
          <p:nvPr>
            <p:extLst>
              <p:ext uri="{D42A27DB-BD31-4B8C-83A1-F6EECF244321}">
                <p14:modId xmlns:p14="http://schemas.microsoft.com/office/powerpoint/2010/main" val="2792771791"/>
              </p:ext>
            </p:extLst>
          </p:nvPr>
        </p:nvGraphicFramePr>
        <p:xfrm>
          <a:off x="0" y="919816"/>
          <a:ext cx="12192000" cy="5144133"/>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1151483958"/>
                    </a:ext>
                  </a:extLst>
                </a:gridCol>
                <a:gridCol w="3048000">
                  <a:extLst>
                    <a:ext uri="{9D8B030D-6E8A-4147-A177-3AD203B41FA5}">
                      <a16:colId xmlns:a16="http://schemas.microsoft.com/office/drawing/2014/main" val="3642203410"/>
                    </a:ext>
                  </a:extLst>
                </a:gridCol>
                <a:gridCol w="3048000">
                  <a:extLst>
                    <a:ext uri="{9D8B030D-6E8A-4147-A177-3AD203B41FA5}">
                      <a16:colId xmlns:a16="http://schemas.microsoft.com/office/drawing/2014/main" val="589767955"/>
                    </a:ext>
                  </a:extLst>
                </a:gridCol>
                <a:gridCol w="3048000">
                  <a:extLst>
                    <a:ext uri="{9D8B030D-6E8A-4147-A177-3AD203B41FA5}">
                      <a16:colId xmlns:a16="http://schemas.microsoft.com/office/drawing/2014/main" val="1443235224"/>
                    </a:ext>
                  </a:extLst>
                </a:gridCol>
              </a:tblGrid>
              <a:tr h="5144133">
                <a:tc>
                  <a:txBody>
                    <a:bodyPr/>
                    <a:lstStyle/>
                    <a:p>
                      <a:endParaRPr lang="en-CA" sz="1100" dirty="0"/>
                    </a:p>
                  </a:txBody>
                  <a:tcPr marT="45721" marB="45721">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CA" sz="1100" dirty="0"/>
                    </a:p>
                  </a:txBody>
                  <a:tcPr marT="45721" marB="45721">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AA23C"/>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273"/>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338"/>
                    </a:solidFill>
                  </a:tcPr>
                </a:tc>
                <a:extLst>
                  <a:ext uri="{0D108BD9-81ED-4DB2-BD59-A6C34878D82A}">
                    <a16:rowId xmlns:a16="http://schemas.microsoft.com/office/drawing/2014/main" val="1504189627"/>
                  </a:ext>
                </a:extLst>
              </a:tr>
            </a:tbl>
          </a:graphicData>
        </a:graphic>
      </p:graphicFrame>
      <p:sp>
        <p:nvSpPr>
          <p:cNvPr id="15" name="TextBox 14">
            <a:extLst>
              <a:ext uri="{FF2B5EF4-FFF2-40B4-BE49-F238E27FC236}">
                <a16:creationId xmlns:a16="http://schemas.microsoft.com/office/drawing/2014/main" id="{11D65615-E342-0B9A-10FA-67A836F2D831}"/>
              </a:ext>
            </a:extLst>
          </p:cNvPr>
          <p:cNvSpPr txBox="1"/>
          <p:nvPr/>
        </p:nvSpPr>
        <p:spPr>
          <a:xfrm>
            <a:off x="9331" y="1234778"/>
            <a:ext cx="3017039"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Awareness</a:t>
            </a:r>
            <a:endParaRPr lang="en-CA" sz="2400" dirty="0">
              <a:solidFill>
                <a:schemeClr val="bg1"/>
              </a:solidFill>
              <a:latin typeface="Avenir Next LT Pro Demi" panose="020B0704020202020204" pitchFamily="34" charset="0"/>
            </a:endParaRPr>
          </a:p>
        </p:txBody>
      </p:sp>
      <p:sp>
        <p:nvSpPr>
          <p:cNvPr id="28" name="TextBox 27">
            <a:extLst>
              <a:ext uri="{FF2B5EF4-FFF2-40B4-BE49-F238E27FC236}">
                <a16:creationId xmlns:a16="http://schemas.microsoft.com/office/drawing/2014/main" id="{A1FE147D-FFA1-0573-A44F-6A47CD48C9BE}"/>
              </a:ext>
            </a:extLst>
          </p:cNvPr>
          <p:cNvSpPr txBox="1"/>
          <p:nvPr/>
        </p:nvSpPr>
        <p:spPr>
          <a:xfrm>
            <a:off x="20992" y="1730985"/>
            <a:ext cx="3026762" cy="584775"/>
          </a:xfrm>
          <a:prstGeom prst="rect">
            <a:avLst/>
          </a:prstGeom>
          <a:noFill/>
        </p:spPr>
        <p:txBody>
          <a:bodyPr wrap="square" rtlCol="0">
            <a:spAutoFit/>
          </a:bodyPr>
          <a:lstStyle/>
          <a:p>
            <a:pPr algn="ctr"/>
            <a:r>
              <a:rPr lang="en-CA" sz="1600" dirty="0">
                <a:solidFill>
                  <a:schemeClr val="bg1"/>
                </a:solidFill>
                <a:latin typeface="Avenir Next LT Pro" panose="020B0504020202020204" pitchFamily="34" charset="0"/>
              </a:rPr>
              <a:t>Be aware of others and yourself</a:t>
            </a:r>
          </a:p>
        </p:txBody>
      </p:sp>
      <p:pic>
        <p:nvPicPr>
          <p:cNvPr id="14" name="Picture 13">
            <a:extLst>
              <a:ext uri="{FF2B5EF4-FFF2-40B4-BE49-F238E27FC236}">
                <a16:creationId xmlns:a16="http://schemas.microsoft.com/office/drawing/2014/main" id="{50D5C11E-C21C-3BE0-119D-325A5D904AE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42" y="2613062"/>
            <a:ext cx="1583409" cy="1583409"/>
          </a:xfrm>
          <a:prstGeom prst="rect">
            <a:avLst/>
          </a:prstGeom>
        </p:spPr>
      </p:pic>
      <p:sp>
        <p:nvSpPr>
          <p:cNvPr id="8" name="TextBox 7">
            <a:extLst>
              <a:ext uri="{FF2B5EF4-FFF2-40B4-BE49-F238E27FC236}">
                <a16:creationId xmlns:a16="http://schemas.microsoft.com/office/drawing/2014/main" id="{B59F7476-CA90-D7E0-0137-49B866471AE9}"/>
              </a:ext>
            </a:extLst>
          </p:cNvPr>
          <p:cNvSpPr txBox="1"/>
          <p:nvPr/>
        </p:nvSpPr>
        <p:spPr>
          <a:xfrm>
            <a:off x="0" y="4438829"/>
            <a:ext cx="3038031" cy="584775"/>
          </a:xfrm>
          <a:prstGeom prst="rect">
            <a:avLst/>
          </a:prstGeom>
          <a:noFill/>
        </p:spPr>
        <p:txBody>
          <a:bodyPr wrap="square" rtlCol="0">
            <a:spAutoFit/>
          </a:bodyPr>
          <a:lstStyle/>
          <a:p>
            <a:pPr algn="ctr"/>
            <a:r>
              <a:rPr lang="fr-CA" sz="1600">
                <a:solidFill>
                  <a:schemeClr val="bg1"/>
                </a:solidFill>
                <a:latin typeface="Avenir Next LT Pro" panose="020B0504020202020204" pitchFamily="34" charset="0"/>
              </a:rPr>
              <a:t>Soyez conscients des autres et de vous-même</a:t>
            </a:r>
          </a:p>
        </p:txBody>
      </p:sp>
      <p:sp>
        <p:nvSpPr>
          <p:cNvPr id="2" name="TextBox 1">
            <a:extLst>
              <a:ext uri="{FF2B5EF4-FFF2-40B4-BE49-F238E27FC236}">
                <a16:creationId xmlns:a16="http://schemas.microsoft.com/office/drawing/2014/main" id="{402B8D8E-1925-10A1-1643-F62D9190C507}"/>
              </a:ext>
            </a:extLst>
          </p:cNvPr>
          <p:cNvSpPr txBox="1"/>
          <p:nvPr/>
        </p:nvSpPr>
        <p:spPr>
          <a:xfrm>
            <a:off x="20992" y="5195860"/>
            <a:ext cx="3037499"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Sensibilisation</a:t>
            </a:r>
            <a:endParaRPr lang="en-CA" sz="2400" dirty="0">
              <a:solidFill>
                <a:schemeClr val="bg1"/>
              </a:solidFill>
              <a:latin typeface="Avenir Next LT Pro Demi" panose="020B0704020202020204" pitchFamily="34" charset="0"/>
            </a:endParaRPr>
          </a:p>
        </p:txBody>
      </p:sp>
      <p:sp>
        <p:nvSpPr>
          <p:cNvPr id="16" name="TextBox 15">
            <a:extLst>
              <a:ext uri="{FF2B5EF4-FFF2-40B4-BE49-F238E27FC236}">
                <a16:creationId xmlns:a16="http://schemas.microsoft.com/office/drawing/2014/main" id="{ECE04B58-91B8-D9AC-2034-484C9AD5D762}"/>
              </a:ext>
            </a:extLst>
          </p:cNvPr>
          <p:cNvSpPr txBox="1"/>
          <p:nvPr/>
        </p:nvSpPr>
        <p:spPr>
          <a:xfrm>
            <a:off x="3048257" y="1233793"/>
            <a:ext cx="3026763" cy="461665"/>
          </a:xfrm>
          <a:prstGeom prst="rect">
            <a:avLst/>
          </a:prstGeom>
          <a:solidFill>
            <a:srgbClr val="6AA23C"/>
          </a:solidFill>
        </p:spPr>
        <p:txBody>
          <a:bodyPr wrap="square" rtlCol="0">
            <a:spAutoFit/>
          </a:bodyPr>
          <a:lstStyle/>
          <a:p>
            <a:pPr algn="ctr"/>
            <a:r>
              <a:rPr lang="fr-CA" sz="2400" dirty="0">
                <a:solidFill>
                  <a:schemeClr val="bg1"/>
                </a:solidFill>
                <a:latin typeface="Avenir Next LT Pro Demi" panose="020B0704020202020204" pitchFamily="34" charset="0"/>
              </a:rPr>
              <a:t>Respect</a:t>
            </a:r>
            <a:endParaRPr lang="en-CA" sz="2400" dirty="0">
              <a:solidFill>
                <a:schemeClr val="bg1"/>
              </a:solidFill>
              <a:latin typeface="Avenir Next LT Pro Demi" panose="020B0704020202020204" pitchFamily="34" charset="0"/>
            </a:endParaRPr>
          </a:p>
        </p:txBody>
      </p:sp>
      <p:sp>
        <p:nvSpPr>
          <p:cNvPr id="29" name="TextBox 28">
            <a:extLst>
              <a:ext uri="{FF2B5EF4-FFF2-40B4-BE49-F238E27FC236}">
                <a16:creationId xmlns:a16="http://schemas.microsoft.com/office/drawing/2014/main" id="{44017022-BDA7-7F40-ACFC-511FB725DD16}"/>
              </a:ext>
            </a:extLst>
          </p:cNvPr>
          <p:cNvSpPr txBox="1"/>
          <p:nvPr/>
        </p:nvSpPr>
        <p:spPr>
          <a:xfrm>
            <a:off x="3071557" y="1730985"/>
            <a:ext cx="3003463" cy="584775"/>
          </a:xfrm>
          <a:prstGeom prst="rect">
            <a:avLst/>
          </a:prstGeom>
          <a:noFill/>
          <a:ln>
            <a:noFill/>
          </a:ln>
        </p:spPr>
        <p:txBody>
          <a:bodyPr wrap="square" rtlCol="0">
            <a:spAutoFit/>
          </a:bodyPr>
          <a:lstStyle/>
          <a:p>
            <a:pPr algn="ctr"/>
            <a:r>
              <a:rPr lang="en-CA" sz="1600" dirty="0">
                <a:solidFill>
                  <a:schemeClr val="bg1"/>
                </a:solidFill>
                <a:latin typeface="Avenir Next LT Pro" panose="020B0504020202020204" pitchFamily="34" charset="0"/>
              </a:rPr>
              <a:t>Respect people and the environment</a:t>
            </a:r>
          </a:p>
        </p:txBody>
      </p:sp>
      <p:pic>
        <p:nvPicPr>
          <p:cNvPr id="20" name="Picture 19">
            <a:extLst>
              <a:ext uri="{FF2B5EF4-FFF2-40B4-BE49-F238E27FC236}">
                <a16:creationId xmlns:a16="http://schemas.microsoft.com/office/drawing/2014/main" id="{8888136A-02A8-2199-2414-92BAF0B2BF7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5200" y="2592669"/>
            <a:ext cx="1583409" cy="1583409"/>
          </a:xfrm>
          <a:prstGeom prst="rect">
            <a:avLst/>
          </a:prstGeom>
        </p:spPr>
      </p:pic>
      <p:sp>
        <p:nvSpPr>
          <p:cNvPr id="18" name="TextBox 17">
            <a:extLst>
              <a:ext uri="{FF2B5EF4-FFF2-40B4-BE49-F238E27FC236}">
                <a16:creationId xmlns:a16="http://schemas.microsoft.com/office/drawing/2014/main" id="{DCFFBF97-842D-9A43-FACA-27FC72DAB8A9}"/>
              </a:ext>
            </a:extLst>
          </p:cNvPr>
          <p:cNvSpPr txBox="1"/>
          <p:nvPr/>
        </p:nvSpPr>
        <p:spPr>
          <a:xfrm>
            <a:off x="6096000" y="1247381"/>
            <a:ext cx="3020864" cy="461665"/>
          </a:xfrm>
          <a:prstGeom prst="rect">
            <a:avLst/>
          </a:prstGeom>
          <a:solidFill>
            <a:srgbClr val="008273"/>
          </a:solidFill>
        </p:spPr>
        <p:txBody>
          <a:bodyPr wrap="square" rtlCol="0">
            <a:spAutoFit/>
          </a:bodyPr>
          <a:lstStyle/>
          <a:p>
            <a:pPr algn="ctr"/>
            <a:r>
              <a:rPr lang="fr-CA" sz="2400" dirty="0">
                <a:solidFill>
                  <a:schemeClr val="bg1"/>
                </a:solidFill>
                <a:latin typeface="Avenir Next LT Pro Demi" panose="020B0704020202020204" pitchFamily="34" charset="0"/>
              </a:rPr>
              <a:t>Courtesy</a:t>
            </a:r>
            <a:endParaRPr lang="en-CA" sz="2400" dirty="0">
              <a:solidFill>
                <a:schemeClr val="bg1"/>
              </a:solidFill>
              <a:latin typeface="Avenir Next LT Pro Demi" panose="020B0704020202020204" pitchFamily="34" charset="0"/>
            </a:endParaRPr>
          </a:p>
        </p:txBody>
      </p:sp>
      <p:sp>
        <p:nvSpPr>
          <p:cNvPr id="30" name="TextBox 29">
            <a:extLst>
              <a:ext uri="{FF2B5EF4-FFF2-40B4-BE49-F238E27FC236}">
                <a16:creationId xmlns:a16="http://schemas.microsoft.com/office/drawing/2014/main" id="{1A9825DC-7F52-60FC-1F6F-AED9FE91A127}"/>
              </a:ext>
            </a:extLst>
          </p:cNvPr>
          <p:cNvSpPr txBox="1"/>
          <p:nvPr/>
        </p:nvSpPr>
        <p:spPr>
          <a:xfrm>
            <a:off x="6096000" y="1875804"/>
            <a:ext cx="3036988" cy="338554"/>
          </a:xfrm>
          <a:prstGeom prst="rect">
            <a:avLst/>
          </a:prstGeom>
          <a:noFill/>
        </p:spPr>
        <p:txBody>
          <a:bodyPr wrap="square" rtlCol="0">
            <a:spAutoFit/>
          </a:bodyPr>
          <a:lstStyle/>
          <a:p>
            <a:pPr algn="ctr"/>
            <a:r>
              <a:rPr lang="fr-CA" sz="1600" dirty="0">
                <a:solidFill>
                  <a:schemeClr val="bg1"/>
                </a:solidFill>
                <a:latin typeface="Avenir Next LT Pro" panose="020B0504020202020204" pitchFamily="34" charset="0"/>
              </a:rPr>
              <a:t>Be </a:t>
            </a:r>
            <a:r>
              <a:rPr lang="fr-CA" sz="1600" dirty="0" err="1">
                <a:solidFill>
                  <a:schemeClr val="bg1"/>
                </a:solidFill>
                <a:latin typeface="Avenir Next LT Pro" panose="020B0504020202020204" pitchFamily="34" charset="0"/>
              </a:rPr>
              <a:t>mindful</a:t>
            </a:r>
            <a:r>
              <a:rPr lang="fr-CA" sz="1600" dirty="0">
                <a:solidFill>
                  <a:schemeClr val="bg1"/>
                </a:solidFill>
                <a:latin typeface="Avenir Next LT Pro" panose="020B0504020202020204" pitchFamily="34" charset="0"/>
              </a:rPr>
              <a:t> and </a:t>
            </a:r>
            <a:r>
              <a:rPr lang="fr-CA" sz="1600" dirty="0" err="1">
                <a:solidFill>
                  <a:schemeClr val="bg1"/>
                </a:solidFill>
                <a:latin typeface="Avenir Next LT Pro" panose="020B0504020202020204" pitchFamily="34" charset="0"/>
              </a:rPr>
              <a:t>polite</a:t>
            </a:r>
            <a:endParaRPr lang="fr-CA" sz="1600" dirty="0">
              <a:solidFill>
                <a:schemeClr val="bg1"/>
              </a:solidFill>
              <a:latin typeface="Avenir Next LT Pro" panose="020B0504020202020204" pitchFamily="34" charset="0"/>
            </a:endParaRPr>
          </a:p>
        </p:txBody>
      </p:sp>
      <p:pic>
        <p:nvPicPr>
          <p:cNvPr id="12" name="Picture 11">
            <a:extLst>
              <a:ext uri="{FF2B5EF4-FFF2-40B4-BE49-F238E27FC236}">
                <a16:creationId xmlns:a16="http://schemas.microsoft.com/office/drawing/2014/main" id="{33F4392E-86CE-ABDA-201A-5A3FBFEBD2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2193" y="2613062"/>
            <a:ext cx="1583408" cy="1583408"/>
          </a:xfrm>
          <a:prstGeom prst="rect">
            <a:avLst/>
          </a:prstGeom>
        </p:spPr>
      </p:pic>
      <p:sp>
        <p:nvSpPr>
          <p:cNvPr id="17" name="TextBox 16">
            <a:extLst>
              <a:ext uri="{FF2B5EF4-FFF2-40B4-BE49-F238E27FC236}">
                <a16:creationId xmlns:a16="http://schemas.microsoft.com/office/drawing/2014/main" id="{F1BCDFF6-9B1E-E4C0-F8FB-A272877108CC}"/>
              </a:ext>
            </a:extLst>
          </p:cNvPr>
          <p:cNvSpPr txBox="1"/>
          <p:nvPr/>
        </p:nvSpPr>
        <p:spPr>
          <a:xfrm>
            <a:off x="3059013" y="4446085"/>
            <a:ext cx="3057968" cy="584775"/>
          </a:xfrm>
          <a:prstGeom prst="rect">
            <a:avLst/>
          </a:prstGeom>
          <a:noFill/>
          <a:ln>
            <a:noFill/>
          </a:ln>
        </p:spPr>
        <p:txBody>
          <a:bodyPr wrap="square" rtlCol="0">
            <a:spAutoFit/>
          </a:bodyPr>
          <a:lstStyle/>
          <a:p>
            <a:pPr algn="ctr"/>
            <a:r>
              <a:rPr lang="fr-CA" sz="1600">
                <a:solidFill>
                  <a:schemeClr val="bg1"/>
                </a:solidFill>
                <a:latin typeface="Avenir Next LT Pro" panose="020B0504020202020204" pitchFamily="34" charset="0"/>
              </a:rPr>
              <a:t>Respectez les personnes et l’environnement</a:t>
            </a:r>
          </a:p>
        </p:txBody>
      </p:sp>
      <p:sp>
        <p:nvSpPr>
          <p:cNvPr id="13" name="TextBox 12">
            <a:extLst>
              <a:ext uri="{FF2B5EF4-FFF2-40B4-BE49-F238E27FC236}">
                <a16:creationId xmlns:a16="http://schemas.microsoft.com/office/drawing/2014/main" id="{5E04EE8D-EB42-C931-EE87-EB91777C0B70}"/>
              </a:ext>
            </a:extLst>
          </p:cNvPr>
          <p:cNvSpPr txBox="1"/>
          <p:nvPr/>
        </p:nvSpPr>
        <p:spPr>
          <a:xfrm>
            <a:off x="3069237" y="5195359"/>
            <a:ext cx="3016007" cy="461665"/>
          </a:xfrm>
          <a:prstGeom prst="rect">
            <a:avLst/>
          </a:prstGeom>
          <a:solidFill>
            <a:srgbClr val="6AA23C"/>
          </a:solidFill>
        </p:spPr>
        <p:txBody>
          <a:bodyPr wrap="square" rtlCol="0">
            <a:spAutoFit/>
          </a:bodyPr>
          <a:lstStyle/>
          <a:p>
            <a:pPr algn="ctr"/>
            <a:r>
              <a:rPr lang="fr-CA" sz="2400" dirty="0">
                <a:solidFill>
                  <a:schemeClr val="bg1"/>
                </a:solidFill>
                <a:latin typeface="Avenir Next LT Pro Demi" panose="020B0704020202020204" pitchFamily="34" charset="0"/>
              </a:rPr>
              <a:t>Respect</a:t>
            </a:r>
            <a:endParaRPr lang="en-CA" sz="2400" dirty="0">
              <a:solidFill>
                <a:schemeClr val="bg1"/>
              </a:solidFill>
              <a:latin typeface="Avenir Next LT Pro Demi" panose="020B0704020202020204" pitchFamily="34" charset="0"/>
            </a:endParaRPr>
          </a:p>
        </p:txBody>
      </p:sp>
      <p:sp>
        <p:nvSpPr>
          <p:cNvPr id="21" name="TextBox 20">
            <a:extLst>
              <a:ext uri="{FF2B5EF4-FFF2-40B4-BE49-F238E27FC236}">
                <a16:creationId xmlns:a16="http://schemas.microsoft.com/office/drawing/2014/main" id="{8537F433-7FA1-D83D-CDF4-E7A91E5D0E9A}"/>
              </a:ext>
            </a:extLst>
          </p:cNvPr>
          <p:cNvSpPr txBox="1"/>
          <p:nvPr/>
        </p:nvSpPr>
        <p:spPr>
          <a:xfrm>
            <a:off x="6075020" y="4563251"/>
            <a:ext cx="3057968" cy="338554"/>
          </a:xfrm>
          <a:prstGeom prst="rect">
            <a:avLst/>
          </a:prstGeom>
          <a:noFill/>
        </p:spPr>
        <p:txBody>
          <a:bodyPr wrap="square" rtlCol="0">
            <a:spAutoFit/>
          </a:bodyPr>
          <a:lstStyle/>
          <a:p>
            <a:pPr algn="ctr"/>
            <a:r>
              <a:rPr lang="fr-CA" sz="1600" dirty="0">
                <a:solidFill>
                  <a:schemeClr val="bg1"/>
                </a:solidFill>
                <a:latin typeface="Avenir Next LT Pro" panose="020B0504020202020204" pitchFamily="34" charset="0"/>
              </a:rPr>
              <a:t>Soyez consciencieux et polis</a:t>
            </a:r>
          </a:p>
        </p:txBody>
      </p:sp>
      <p:sp>
        <p:nvSpPr>
          <p:cNvPr id="22" name="TextBox 21">
            <a:extLst>
              <a:ext uri="{FF2B5EF4-FFF2-40B4-BE49-F238E27FC236}">
                <a16:creationId xmlns:a16="http://schemas.microsoft.com/office/drawing/2014/main" id="{B00F20F4-83F9-3C40-8618-A33E009DAFD6}"/>
              </a:ext>
            </a:extLst>
          </p:cNvPr>
          <p:cNvSpPr txBox="1"/>
          <p:nvPr/>
        </p:nvSpPr>
        <p:spPr>
          <a:xfrm>
            <a:off x="6116982" y="5195360"/>
            <a:ext cx="3037518" cy="461665"/>
          </a:xfrm>
          <a:prstGeom prst="rect">
            <a:avLst/>
          </a:prstGeom>
          <a:solidFill>
            <a:srgbClr val="008273"/>
          </a:solidFill>
        </p:spPr>
        <p:txBody>
          <a:bodyPr wrap="square" rtlCol="0">
            <a:spAutoFit/>
          </a:bodyPr>
          <a:lstStyle/>
          <a:p>
            <a:pPr algn="ctr"/>
            <a:r>
              <a:rPr lang="fr-CA" sz="2400" dirty="0">
                <a:solidFill>
                  <a:schemeClr val="bg1"/>
                </a:solidFill>
                <a:latin typeface="Avenir Next LT Pro Demi" panose="020B0704020202020204" pitchFamily="34" charset="0"/>
              </a:rPr>
              <a:t>Courtoisie</a:t>
            </a:r>
            <a:endParaRPr lang="en-CA" sz="2400" dirty="0">
              <a:solidFill>
                <a:schemeClr val="bg1"/>
              </a:solidFill>
              <a:latin typeface="Avenir Next LT Pro Demi" panose="020B0704020202020204" pitchFamily="34" charset="0"/>
            </a:endParaRPr>
          </a:p>
        </p:txBody>
      </p:sp>
      <p:sp>
        <p:nvSpPr>
          <p:cNvPr id="19" name="TextBox 18">
            <a:extLst>
              <a:ext uri="{FF2B5EF4-FFF2-40B4-BE49-F238E27FC236}">
                <a16:creationId xmlns:a16="http://schemas.microsoft.com/office/drawing/2014/main" id="{CD86F55A-536A-C26B-E180-8A5BD4DA4669}"/>
              </a:ext>
            </a:extLst>
          </p:cNvPr>
          <p:cNvSpPr txBox="1"/>
          <p:nvPr/>
        </p:nvSpPr>
        <p:spPr>
          <a:xfrm>
            <a:off x="9281770" y="1233793"/>
            <a:ext cx="2828260"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Communication</a:t>
            </a:r>
            <a:endParaRPr lang="en-CA" sz="2400" dirty="0">
              <a:solidFill>
                <a:schemeClr val="bg1"/>
              </a:solidFill>
              <a:latin typeface="Avenir Next LT Pro Demi" panose="020B0704020202020204" pitchFamily="34" charset="0"/>
            </a:endParaRPr>
          </a:p>
        </p:txBody>
      </p:sp>
      <p:sp>
        <p:nvSpPr>
          <p:cNvPr id="31" name="TextBox 30">
            <a:extLst>
              <a:ext uri="{FF2B5EF4-FFF2-40B4-BE49-F238E27FC236}">
                <a16:creationId xmlns:a16="http://schemas.microsoft.com/office/drawing/2014/main" id="{9B557F98-5F36-1967-3366-4568BFB454B1}"/>
              </a:ext>
            </a:extLst>
          </p:cNvPr>
          <p:cNvSpPr txBox="1"/>
          <p:nvPr/>
        </p:nvSpPr>
        <p:spPr>
          <a:xfrm>
            <a:off x="9119669" y="1785384"/>
            <a:ext cx="3107162" cy="584775"/>
          </a:xfrm>
          <a:prstGeom prst="rect">
            <a:avLst/>
          </a:prstGeom>
          <a:noFill/>
        </p:spPr>
        <p:txBody>
          <a:bodyPr wrap="square" rtlCol="0">
            <a:spAutoFit/>
          </a:bodyPr>
          <a:lstStyle/>
          <a:p>
            <a:pPr algn="ctr"/>
            <a:r>
              <a:rPr lang="en-CA" sz="1600" dirty="0">
                <a:solidFill>
                  <a:schemeClr val="bg1"/>
                </a:solidFill>
                <a:latin typeface="Avenir Next LT Pro" panose="020B0504020202020204" pitchFamily="34" charset="0"/>
              </a:rPr>
              <a:t>Help create a workplace where there is healthy communication</a:t>
            </a:r>
          </a:p>
        </p:txBody>
      </p:sp>
      <p:pic>
        <p:nvPicPr>
          <p:cNvPr id="7" name="Picture 6">
            <a:extLst>
              <a:ext uri="{FF2B5EF4-FFF2-40B4-BE49-F238E27FC236}">
                <a16:creationId xmlns:a16="http://schemas.microsoft.com/office/drawing/2014/main" id="{C42DD104-B184-EE58-C379-2445760DE1F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9360" y="2592669"/>
            <a:ext cx="1583408" cy="1583408"/>
          </a:xfrm>
          <a:prstGeom prst="rect">
            <a:avLst/>
          </a:prstGeom>
        </p:spPr>
      </p:pic>
      <p:sp>
        <p:nvSpPr>
          <p:cNvPr id="24" name="TextBox 23">
            <a:extLst>
              <a:ext uri="{FF2B5EF4-FFF2-40B4-BE49-F238E27FC236}">
                <a16:creationId xmlns:a16="http://schemas.microsoft.com/office/drawing/2014/main" id="{64002A9F-C56C-D2FE-239E-9604C986CB8B}"/>
              </a:ext>
            </a:extLst>
          </p:cNvPr>
          <p:cNvSpPr txBox="1"/>
          <p:nvPr/>
        </p:nvSpPr>
        <p:spPr>
          <a:xfrm>
            <a:off x="9132988" y="4322463"/>
            <a:ext cx="3059012" cy="830997"/>
          </a:xfrm>
          <a:prstGeom prst="rect">
            <a:avLst/>
          </a:prstGeom>
          <a:noFill/>
        </p:spPr>
        <p:txBody>
          <a:bodyPr wrap="square" rtlCol="0">
            <a:spAutoFit/>
          </a:bodyPr>
          <a:lstStyle/>
          <a:p>
            <a:pPr algn="ctr"/>
            <a:r>
              <a:rPr lang="fr-FR" sz="1600" dirty="0">
                <a:solidFill>
                  <a:schemeClr val="bg1"/>
                </a:solidFill>
                <a:latin typeface="Avenir Next LT Pro" panose="020B0504020202020204" pitchFamily="34" charset="0"/>
              </a:rPr>
              <a:t>Aidez à créer un milieu de travail où il y a une communication saine</a:t>
            </a:r>
            <a:endParaRPr lang="en-CA" sz="1600" dirty="0">
              <a:solidFill>
                <a:schemeClr val="bg1"/>
              </a:solidFill>
              <a:latin typeface="Avenir Next LT Pro" panose="020B0504020202020204" pitchFamily="34" charset="0"/>
            </a:endParaRPr>
          </a:p>
        </p:txBody>
      </p:sp>
      <p:sp>
        <p:nvSpPr>
          <p:cNvPr id="23" name="TextBox 22">
            <a:extLst>
              <a:ext uri="{FF2B5EF4-FFF2-40B4-BE49-F238E27FC236}">
                <a16:creationId xmlns:a16="http://schemas.microsoft.com/office/drawing/2014/main" id="{DB0E165D-CD62-EE97-7B93-60419A721191}"/>
              </a:ext>
            </a:extLst>
          </p:cNvPr>
          <p:cNvSpPr txBox="1"/>
          <p:nvPr/>
        </p:nvSpPr>
        <p:spPr>
          <a:xfrm>
            <a:off x="9259120" y="5198993"/>
            <a:ext cx="2828260"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Communication</a:t>
            </a:r>
            <a:endParaRPr lang="en-CA" sz="2400" dirty="0">
              <a:solidFill>
                <a:schemeClr val="bg1"/>
              </a:solidFill>
              <a:latin typeface="Avenir Next LT Pro Demi" panose="020B0704020202020204" pitchFamily="34" charset="0"/>
            </a:endParaRPr>
          </a:p>
        </p:txBody>
      </p:sp>
      <p:pic>
        <p:nvPicPr>
          <p:cNvPr id="3" name="Graphic 2">
            <a:extLst>
              <a:ext uri="{FF2B5EF4-FFF2-40B4-BE49-F238E27FC236}">
                <a16:creationId xmlns:a16="http://schemas.microsoft.com/office/drawing/2014/main" id="{D58ED63F-D9EF-BCD7-AAAC-7938E69A3E0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6090505"/>
            <a:ext cx="646587" cy="646587"/>
          </a:xfrm>
          <a:prstGeom prst="rect">
            <a:avLst/>
          </a:prstGeom>
        </p:spPr>
      </p:pic>
      <p:sp>
        <p:nvSpPr>
          <p:cNvPr id="5" name="TextBox 4">
            <a:extLst>
              <a:ext uri="{FF2B5EF4-FFF2-40B4-BE49-F238E27FC236}">
                <a16:creationId xmlns:a16="http://schemas.microsoft.com/office/drawing/2014/main" id="{D50E2177-9036-D484-BE20-B53EDD22247D}"/>
              </a:ext>
            </a:extLst>
          </p:cNvPr>
          <p:cNvSpPr txBox="1"/>
          <p:nvPr/>
        </p:nvSpPr>
        <p:spPr>
          <a:xfrm>
            <a:off x="511673" y="6224734"/>
            <a:ext cx="9437687" cy="400110"/>
          </a:xfrm>
          <a:prstGeom prst="rect">
            <a:avLst/>
          </a:prstGeom>
          <a:noFill/>
        </p:spPr>
        <p:txBody>
          <a:bodyPr wrap="square" rtlCol="0">
            <a:spAutoFit/>
          </a:bodyPr>
          <a:lstStyle/>
          <a:p>
            <a:r>
              <a:rPr lang="fr-CA" sz="2000" dirty="0">
                <a:solidFill>
                  <a:schemeClr val="bg2">
                    <a:lumMod val="50000"/>
                  </a:schemeClr>
                </a:solidFill>
                <a:highlight>
                  <a:srgbClr val="FFFF00"/>
                </a:highlight>
                <a:latin typeface="Avenir Next LT Pro Demi" panose="020B0704020202020204" pitchFamily="34" charset="0"/>
              </a:rPr>
              <a:t>Building name, Floor, City, Province / Nom de l’édifice, Étage, Ville Province </a:t>
            </a:r>
            <a:endParaRPr lang="en-CA" sz="2000" dirty="0">
              <a:solidFill>
                <a:schemeClr val="bg2">
                  <a:lumMod val="50000"/>
                </a:schemeClr>
              </a:solidFill>
              <a:highlight>
                <a:srgbClr val="FFFF00"/>
              </a:highlight>
              <a:latin typeface="Avenir Next LT Pro Demi" panose="020B0704020202020204" pitchFamily="34" charset="0"/>
            </a:endParaRPr>
          </a:p>
        </p:txBody>
      </p:sp>
      <p:pic>
        <p:nvPicPr>
          <p:cNvPr id="27" name="Picture 26" descr="GCworkplace logo">
            <a:extLst>
              <a:ext uri="{FF2B5EF4-FFF2-40B4-BE49-F238E27FC236}">
                <a16:creationId xmlns:a16="http://schemas.microsoft.com/office/drawing/2014/main" id="{486E248C-AFC3-1CE0-D889-2A23C49BA87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 t="8500" r="68172" b="8063"/>
          <a:stretch/>
        </p:blipFill>
        <p:spPr>
          <a:xfrm>
            <a:off x="11319710" y="6128381"/>
            <a:ext cx="721233" cy="646587"/>
          </a:xfrm>
          <a:prstGeom prst="rect">
            <a:avLst/>
          </a:prstGeom>
        </p:spPr>
      </p:pic>
    </p:spTree>
    <p:extLst>
      <p:ext uri="{BB962C8B-B14F-4D97-AF65-F5344CB8AC3E}">
        <p14:creationId xmlns:p14="http://schemas.microsoft.com/office/powerpoint/2010/main" val="113946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1D6205-466C-1CBC-829F-D4D9D3F5F2CE}"/>
              </a:ext>
              <a:ext uri="{C183D7F6-B498-43B3-948B-1728B52AA6E4}">
                <adec:decorative xmlns:adec="http://schemas.microsoft.com/office/drawing/2017/decorative" val="1"/>
              </a:ext>
            </a:extLst>
          </p:cNvPr>
          <p:cNvSpPr/>
          <p:nvPr/>
        </p:nvSpPr>
        <p:spPr>
          <a:xfrm>
            <a:off x="0" y="-5849"/>
            <a:ext cx="12192000" cy="955988"/>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dirty="0"/>
          </a:p>
        </p:txBody>
      </p:sp>
      <p:pic>
        <p:nvPicPr>
          <p:cNvPr id="9" name="Picture 8">
            <a:extLst>
              <a:ext uri="{FF2B5EF4-FFF2-40B4-BE49-F238E27FC236}">
                <a16:creationId xmlns:a16="http://schemas.microsoft.com/office/drawing/2014/main" id="{616131E4-58C6-18B6-2C48-0A50C5144D3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2448" t="1" r="12864" b="5289"/>
          <a:stretch/>
        </p:blipFill>
        <p:spPr>
          <a:xfrm>
            <a:off x="155395" y="142739"/>
            <a:ext cx="625325" cy="603449"/>
          </a:xfrm>
          <a:prstGeom prst="rect">
            <a:avLst/>
          </a:prstGeom>
        </p:spPr>
      </p:pic>
      <p:sp>
        <p:nvSpPr>
          <p:cNvPr id="10" name="Title 9">
            <a:extLst>
              <a:ext uri="{FF2B5EF4-FFF2-40B4-BE49-F238E27FC236}">
                <a16:creationId xmlns:a16="http://schemas.microsoft.com/office/drawing/2014/main" id="{1FA8B732-EAD4-9D42-6199-E5CF43E0F57F}"/>
              </a:ext>
            </a:extLst>
          </p:cNvPr>
          <p:cNvSpPr txBox="1">
            <a:spLocks noGrp="1"/>
          </p:cNvSpPr>
          <p:nvPr>
            <p:ph type="title" idx="4294967295"/>
          </p:nvPr>
        </p:nvSpPr>
        <p:spPr>
          <a:xfrm>
            <a:off x="835875" y="54310"/>
            <a:ext cx="1139095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a:ln>
                  <a:noFill/>
                </a:ln>
                <a:solidFill>
                  <a:schemeClr val="bg1"/>
                </a:solidFill>
                <a:effectLst/>
                <a:uLnTx/>
                <a:uFillTx/>
                <a:latin typeface="Avenir Next LT Pro Demi" panose="020B0704020202020204" pitchFamily="34" charset="0"/>
                <a:ea typeface="+mn-ea"/>
                <a:cs typeface="+mn-cs"/>
              </a:rPr>
              <a:t>Normes communautaires pour le milieu de travail </a:t>
            </a:r>
            <a:br>
              <a:rPr kumimoji="0" lang="fr-CA" sz="2400" b="0" i="0" u="none" strike="noStrike" kern="1200" cap="none" spc="0" normalizeH="0" baseline="0">
                <a:ln>
                  <a:noFill/>
                </a:ln>
                <a:solidFill>
                  <a:schemeClr val="bg1"/>
                </a:solidFill>
                <a:effectLst/>
                <a:uLnTx/>
                <a:uFillTx/>
                <a:latin typeface="Avenir Next LT Pro Demi" panose="020B0704020202020204" pitchFamily="34" charset="0"/>
                <a:ea typeface="+mn-ea"/>
                <a:cs typeface="+mn-cs"/>
              </a:rPr>
            </a:br>
            <a:r>
              <a:rPr kumimoji="0" lang="fr-CA" sz="2400" b="0" i="0" u="none" strike="noStrike" kern="1200" cap="none" spc="0" normalizeH="0" baseline="0">
                <a:ln>
                  <a:noFill/>
                </a:ln>
                <a:solidFill>
                  <a:schemeClr val="bg1"/>
                </a:solidFill>
                <a:effectLst/>
                <a:uLnTx/>
                <a:uFillTx/>
                <a:latin typeface="Avenir Next LT Pro Demi" panose="020B0704020202020204" pitchFamily="34" charset="0"/>
                <a:ea typeface="+mn-ea"/>
                <a:cs typeface="+mn-cs"/>
              </a:rPr>
              <a:t>Community norms for our workplace  </a:t>
            </a:r>
          </a:p>
        </p:txBody>
      </p:sp>
      <p:graphicFrame>
        <p:nvGraphicFramePr>
          <p:cNvPr id="11" name="Table 11">
            <a:extLst>
              <a:ext uri="{FF2B5EF4-FFF2-40B4-BE49-F238E27FC236}">
                <a16:creationId xmlns:a16="http://schemas.microsoft.com/office/drawing/2014/main" id="{31BCA323-36A1-C248-1C57-6628FFC18C54}"/>
              </a:ext>
            </a:extLst>
          </p:cNvPr>
          <p:cNvGraphicFramePr>
            <a:graphicFrameLocks noGrp="1"/>
          </p:cNvGraphicFramePr>
          <p:nvPr/>
        </p:nvGraphicFramePr>
        <p:xfrm>
          <a:off x="0" y="919816"/>
          <a:ext cx="12192000" cy="5144133"/>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1151483958"/>
                    </a:ext>
                  </a:extLst>
                </a:gridCol>
                <a:gridCol w="3048000">
                  <a:extLst>
                    <a:ext uri="{9D8B030D-6E8A-4147-A177-3AD203B41FA5}">
                      <a16:colId xmlns:a16="http://schemas.microsoft.com/office/drawing/2014/main" val="3642203410"/>
                    </a:ext>
                  </a:extLst>
                </a:gridCol>
                <a:gridCol w="3048000">
                  <a:extLst>
                    <a:ext uri="{9D8B030D-6E8A-4147-A177-3AD203B41FA5}">
                      <a16:colId xmlns:a16="http://schemas.microsoft.com/office/drawing/2014/main" val="589767955"/>
                    </a:ext>
                  </a:extLst>
                </a:gridCol>
                <a:gridCol w="3048000">
                  <a:extLst>
                    <a:ext uri="{9D8B030D-6E8A-4147-A177-3AD203B41FA5}">
                      <a16:colId xmlns:a16="http://schemas.microsoft.com/office/drawing/2014/main" val="1443235224"/>
                    </a:ext>
                  </a:extLst>
                </a:gridCol>
              </a:tblGrid>
              <a:tr h="5144133">
                <a:tc>
                  <a:txBody>
                    <a:bodyPr/>
                    <a:lstStyle/>
                    <a:p>
                      <a:endParaRPr lang="en-CA" sz="1100" dirty="0"/>
                    </a:p>
                  </a:txBody>
                  <a:tcPr marT="45721" marB="45721">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CA" sz="1100" dirty="0"/>
                    </a:p>
                  </a:txBody>
                  <a:tcPr marT="45721" marB="45721">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AA23C"/>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273"/>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338"/>
                    </a:solidFill>
                  </a:tcPr>
                </a:tc>
                <a:extLst>
                  <a:ext uri="{0D108BD9-81ED-4DB2-BD59-A6C34878D82A}">
                    <a16:rowId xmlns:a16="http://schemas.microsoft.com/office/drawing/2014/main" val="1504189627"/>
                  </a:ext>
                </a:extLst>
              </a:tr>
            </a:tbl>
          </a:graphicData>
        </a:graphic>
      </p:graphicFrame>
      <p:sp>
        <p:nvSpPr>
          <p:cNvPr id="6" name="TextBox 5">
            <a:extLst>
              <a:ext uri="{FF2B5EF4-FFF2-40B4-BE49-F238E27FC236}">
                <a16:creationId xmlns:a16="http://schemas.microsoft.com/office/drawing/2014/main" id="{D3E57133-B668-EE76-F253-DD2725B1C80E}"/>
              </a:ext>
            </a:extLst>
          </p:cNvPr>
          <p:cNvSpPr txBox="1"/>
          <p:nvPr/>
        </p:nvSpPr>
        <p:spPr>
          <a:xfrm>
            <a:off x="5379" y="1233792"/>
            <a:ext cx="3037499"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Sensibilisation</a:t>
            </a:r>
            <a:endParaRPr lang="en-CA" sz="2400" dirty="0">
              <a:solidFill>
                <a:schemeClr val="bg1"/>
              </a:solidFill>
              <a:latin typeface="Avenir Next LT Pro Demi" panose="020B0704020202020204" pitchFamily="34" charset="0"/>
            </a:endParaRPr>
          </a:p>
        </p:txBody>
      </p:sp>
      <p:sp>
        <p:nvSpPr>
          <p:cNvPr id="25" name="TextBox 24">
            <a:extLst>
              <a:ext uri="{FF2B5EF4-FFF2-40B4-BE49-F238E27FC236}">
                <a16:creationId xmlns:a16="http://schemas.microsoft.com/office/drawing/2014/main" id="{557F0CE1-4A2F-AD08-F452-42501769AE9A}"/>
              </a:ext>
            </a:extLst>
          </p:cNvPr>
          <p:cNvSpPr txBox="1"/>
          <p:nvPr/>
        </p:nvSpPr>
        <p:spPr>
          <a:xfrm>
            <a:off x="-5376" y="1740677"/>
            <a:ext cx="3038031" cy="584775"/>
          </a:xfrm>
          <a:prstGeom prst="rect">
            <a:avLst/>
          </a:prstGeom>
          <a:noFill/>
        </p:spPr>
        <p:txBody>
          <a:bodyPr wrap="square" rtlCol="0">
            <a:spAutoFit/>
          </a:bodyPr>
          <a:lstStyle/>
          <a:p>
            <a:pPr algn="ctr"/>
            <a:r>
              <a:rPr lang="fr-CA" sz="1600" dirty="0">
                <a:solidFill>
                  <a:schemeClr val="bg1"/>
                </a:solidFill>
                <a:latin typeface="Avenir Next LT Pro" panose="020B0504020202020204" pitchFamily="34" charset="0"/>
              </a:rPr>
              <a:t>Soyez conscients des autres et de vous-même</a:t>
            </a:r>
          </a:p>
        </p:txBody>
      </p:sp>
      <p:pic>
        <p:nvPicPr>
          <p:cNvPr id="14" name="Picture 13">
            <a:extLst>
              <a:ext uri="{FF2B5EF4-FFF2-40B4-BE49-F238E27FC236}">
                <a16:creationId xmlns:a16="http://schemas.microsoft.com/office/drawing/2014/main" id="{50D5C11E-C21C-3BE0-119D-325A5D904AE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242" y="2613062"/>
            <a:ext cx="1583409" cy="1583409"/>
          </a:xfrm>
          <a:prstGeom prst="rect">
            <a:avLst/>
          </a:prstGeom>
        </p:spPr>
      </p:pic>
      <p:sp>
        <p:nvSpPr>
          <p:cNvPr id="26" name="TextBox 25">
            <a:extLst>
              <a:ext uri="{FF2B5EF4-FFF2-40B4-BE49-F238E27FC236}">
                <a16:creationId xmlns:a16="http://schemas.microsoft.com/office/drawing/2014/main" id="{59E7116A-2ABA-F022-EE2D-2F9E7978267F}"/>
              </a:ext>
            </a:extLst>
          </p:cNvPr>
          <p:cNvSpPr txBox="1"/>
          <p:nvPr/>
        </p:nvSpPr>
        <p:spPr>
          <a:xfrm>
            <a:off x="4476" y="4446085"/>
            <a:ext cx="3026762" cy="584775"/>
          </a:xfrm>
          <a:prstGeom prst="rect">
            <a:avLst/>
          </a:prstGeom>
          <a:noFill/>
        </p:spPr>
        <p:txBody>
          <a:bodyPr wrap="square" rtlCol="0">
            <a:spAutoFit/>
          </a:bodyPr>
          <a:lstStyle/>
          <a:p>
            <a:pPr algn="ctr"/>
            <a:r>
              <a:rPr lang="en-CA" sz="1600" dirty="0">
                <a:solidFill>
                  <a:schemeClr val="bg1"/>
                </a:solidFill>
                <a:latin typeface="Avenir Next LT Pro" panose="020B0504020202020204" pitchFamily="34" charset="0"/>
              </a:rPr>
              <a:t>Be aware of others and yourself</a:t>
            </a:r>
          </a:p>
        </p:txBody>
      </p:sp>
      <p:sp>
        <p:nvSpPr>
          <p:cNvPr id="15" name="TextBox 14">
            <a:extLst>
              <a:ext uri="{FF2B5EF4-FFF2-40B4-BE49-F238E27FC236}">
                <a16:creationId xmlns:a16="http://schemas.microsoft.com/office/drawing/2014/main" id="{11D65615-E342-0B9A-10FA-67A836F2D831}"/>
              </a:ext>
            </a:extLst>
          </p:cNvPr>
          <p:cNvSpPr txBox="1"/>
          <p:nvPr/>
        </p:nvSpPr>
        <p:spPr>
          <a:xfrm>
            <a:off x="25853" y="5198993"/>
            <a:ext cx="3017039"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Awareness</a:t>
            </a:r>
            <a:endParaRPr lang="en-CA" sz="2400" dirty="0">
              <a:solidFill>
                <a:schemeClr val="bg1"/>
              </a:solidFill>
              <a:latin typeface="Avenir Next LT Pro Demi" panose="020B0704020202020204" pitchFamily="34" charset="0"/>
            </a:endParaRPr>
          </a:p>
        </p:txBody>
      </p:sp>
      <p:sp>
        <p:nvSpPr>
          <p:cNvPr id="16" name="TextBox 15">
            <a:extLst>
              <a:ext uri="{FF2B5EF4-FFF2-40B4-BE49-F238E27FC236}">
                <a16:creationId xmlns:a16="http://schemas.microsoft.com/office/drawing/2014/main" id="{ECE04B58-91B8-D9AC-2034-484C9AD5D762}"/>
              </a:ext>
            </a:extLst>
          </p:cNvPr>
          <p:cNvSpPr txBox="1"/>
          <p:nvPr/>
        </p:nvSpPr>
        <p:spPr>
          <a:xfrm>
            <a:off x="3048257" y="1233793"/>
            <a:ext cx="3026763" cy="461665"/>
          </a:xfrm>
          <a:prstGeom prst="rect">
            <a:avLst/>
          </a:prstGeom>
          <a:solidFill>
            <a:srgbClr val="6AA23C"/>
          </a:solidFill>
        </p:spPr>
        <p:txBody>
          <a:bodyPr wrap="square" rtlCol="0">
            <a:spAutoFit/>
          </a:bodyPr>
          <a:lstStyle/>
          <a:p>
            <a:pPr algn="ctr"/>
            <a:r>
              <a:rPr lang="fr-CA" sz="2400" dirty="0">
                <a:solidFill>
                  <a:schemeClr val="bg1"/>
                </a:solidFill>
                <a:latin typeface="Avenir Next LT Pro Demi" panose="020B0704020202020204" pitchFamily="34" charset="0"/>
              </a:rPr>
              <a:t>Respect</a:t>
            </a:r>
            <a:endParaRPr lang="en-CA" sz="2400" dirty="0">
              <a:solidFill>
                <a:schemeClr val="bg1"/>
              </a:solidFill>
              <a:latin typeface="Avenir Next LT Pro Demi" panose="020B0704020202020204" pitchFamily="34" charset="0"/>
            </a:endParaRPr>
          </a:p>
        </p:txBody>
      </p:sp>
      <p:sp>
        <p:nvSpPr>
          <p:cNvPr id="17" name="TextBox 16">
            <a:extLst>
              <a:ext uri="{FF2B5EF4-FFF2-40B4-BE49-F238E27FC236}">
                <a16:creationId xmlns:a16="http://schemas.microsoft.com/office/drawing/2014/main" id="{F1BCDFF6-9B1E-E4C0-F8FB-A272877108CC}"/>
              </a:ext>
            </a:extLst>
          </p:cNvPr>
          <p:cNvSpPr txBox="1"/>
          <p:nvPr/>
        </p:nvSpPr>
        <p:spPr>
          <a:xfrm>
            <a:off x="3050575" y="1730984"/>
            <a:ext cx="3040568" cy="584775"/>
          </a:xfrm>
          <a:prstGeom prst="rect">
            <a:avLst/>
          </a:prstGeom>
          <a:noFill/>
          <a:ln>
            <a:noFill/>
          </a:ln>
        </p:spPr>
        <p:txBody>
          <a:bodyPr wrap="square" rtlCol="0">
            <a:spAutoFit/>
          </a:bodyPr>
          <a:lstStyle/>
          <a:p>
            <a:pPr algn="ctr"/>
            <a:r>
              <a:rPr lang="fr-CA" sz="1600">
                <a:solidFill>
                  <a:schemeClr val="bg1"/>
                </a:solidFill>
                <a:latin typeface="Avenir Next LT Pro" panose="020B0504020202020204" pitchFamily="34" charset="0"/>
              </a:rPr>
              <a:t>Respectez les personnes et l’environnement</a:t>
            </a:r>
          </a:p>
        </p:txBody>
      </p:sp>
      <p:pic>
        <p:nvPicPr>
          <p:cNvPr id="20" name="Picture 19">
            <a:extLst>
              <a:ext uri="{FF2B5EF4-FFF2-40B4-BE49-F238E27FC236}">
                <a16:creationId xmlns:a16="http://schemas.microsoft.com/office/drawing/2014/main" id="{8888136A-02A8-2199-2414-92BAF0B2BF7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5200" y="2592669"/>
            <a:ext cx="1583409" cy="1583409"/>
          </a:xfrm>
          <a:prstGeom prst="rect">
            <a:avLst/>
          </a:prstGeom>
        </p:spPr>
      </p:pic>
      <p:sp>
        <p:nvSpPr>
          <p:cNvPr id="33" name="TextBox 32">
            <a:extLst>
              <a:ext uri="{FF2B5EF4-FFF2-40B4-BE49-F238E27FC236}">
                <a16:creationId xmlns:a16="http://schemas.microsoft.com/office/drawing/2014/main" id="{4D22D14D-7749-7774-A0C3-B3FDECDBBA49}"/>
              </a:ext>
            </a:extLst>
          </p:cNvPr>
          <p:cNvSpPr txBox="1"/>
          <p:nvPr/>
        </p:nvSpPr>
        <p:spPr>
          <a:xfrm>
            <a:off x="3048367" y="4437349"/>
            <a:ext cx="3026762" cy="584775"/>
          </a:xfrm>
          <a:prstGeom prst="rect">
            <a:avLst/>
          </a:prstGeom>
          <a:noFill/>
          <a:ln>
            <a:noFill/>
          </a:ln>
        </p:spPr>
        <p:txBody>
          <a:bodyPr wrap="square" rtlCol="0">
            <a:spAutoFit/>
          </a:bodyPr>
          <a:lstStyle/>
          <a:p>
            <a:pPr algn="ctr"/>
            <a:r>
              <a:rPr lang="en-CA" sz="1600" dirty="0">
                <a:solidFill>
                  <a:schemeClr val="bg1"/>
                </a:solidFill>
                <a:latin typeface="Avenir Next LT Pro" panose="020B0504020202020204" pitchFamily="34" charset="0"/>
              </a:rPr>
              <a:t>Respect people and the environment</a:t>
            </a:r>
          </a:p>
        </p:txBody>
      </p:sp>
      <p:sp>
        <p:nvSpPr>
          <p:cNvPr id="13" name="TextBox 12">
            <a:extLst>
              <a:ext uri="{FF2B5EF4-FFF2-40B4-BE49-F238E27FC236}">
                <a16:creationId xmlns:a16="http://schemas.microsoft.com/office/drawing/2014/main" id="{5E04EE8D-EB42-C931-EE87-EB91777C0B70}"/>
              </a:ext>
            </a:extLst>
          </p:cNvPr>
          <p:cNvSpPr txBox="1"/>
          <p:nvPr/>
        </p:nvSpPr>
        <p:spPr>
          <a:xfrm>
            <a:off x="3069238" y="5195359"/>
            <a:ext cx="3003244" cy="461665"/>
          </a:xfrm>
          <a:prstGeom prst="rect">
            <a:avLst/>
          </a:prstGeom>
          <a:solidFill>
            <a:srgbClr val="6AA23C"/>
          </a:solidFill>
        </p:spPr>
        <p:txBody>
          <a:bodyPr wrap="square" rtlCol="0">
            <a:spAutoFit/>
          </a:bodyPr>
          <a:lstStyle/>
          <a:p>
            <a:pPr algn="ctr"/>
            <a:r>
              <a:rPr lang="fr-CA" sz="2400" dirty="0">
                <a:solidFill>
                  <a:schemeClr val="bg1"/>
                </a:solidFill>
                <a:latin typeface="Avenir Next LT Pro Demi" panose="020B0704020202020204" pitchFamily="34" charset="0"/>
              </a:rPr>
              <a:t>Respect</a:t>
            </a:r>
            <a:endParaRPr lang="en-CA" sz="2400" dirty="0">
              <a:solidFill>
                <a:schemeClr val="bg1"/>
              </a:solidFill>
              <a:latin typeface="Avenir Next LT Pro Demi" panose="020B0704020202020204" pitchFamily="34" charset="0"/>
            </a:endParaRPr>
          </a:p>
        </p:txBody>
      </p:sp>
      <p:sp>
        <p:nvSpPr>
          <p:cNvPr id="22" name="TextBox 21">
            <a:extLst>
              <a:ext uri="{FF2B5EF4-FFF2-40B4-BE49-F238E27FC236}">
                <a16:creationId xmlns:a16="http://schemas.microsoft.com/office/drawing/2014/main" id="{B00F20F4-83F9-3C40-8618-A33E009DAFD6}"/>
              </a:ext>
            </a:extLst>
          </p:cNvPr>
          <p:cNvSpPr txBox="1"/>
          <p:nvPr/>
        </p:nvSpPr>
        <p:spPr>
          <a:xfrm>
            <a:off x="6096000" y="1230748"/>
            <a:ext cx="3037518" cy="461665"/>
          </a:xfrm>
          <a:prstGeom prst="rect">
            <a:avLst/>
          </a:prstGeom>
          <a:solidFill>
            <a:srgbClr val="008273"/>
          </a:solidFill>
        </p:spPr>
        <p:txBody>
          <a:bodyPr wrap="square" rtlCol="0">
            <a:spAutoFit/>
          </a:bodyPr>
          <a:lstStyle/>
          <a:p>
            <a:pPr algn="ctr"/>
            <a:r>
              <a:rPr lang="fr-CA" sz="2400" dirty="0">
                <a:solidFill>
                  <a:schemeClr val="bg1"/>
                </a:solidFill>
                <a:latin typeface="Avenir Next LT Pro Demi" panose="020B0704020202020204" pitchFamily="34" charset="0"/>
              </a:rPr>
              <a:t>Courtoisie</a:t>
            </a:r>
            <a:endParaRPr lang="en-CA" sz="2400" dirty="0">
              <a:solidFill>
                <a:schemeClr val="bg1"/>
              </a:solidFill>
              <a:latin typeface="Avenir Next LT Pro Demi" panose="020B0704020202020204" pitchFamily="34" charset="0"/>
            </a:endParaRPr>
          </a:p>
        </p:txBody>
      </p:sp>
      <p:sp>
        <p:nvSpPr>
          <p:cNvPr id="35" name="TextBox 34">
            <a:extLst>
              <a:ext uri="{FF2B5EF4-FFF2-40B4-BE49-F238E27FC236}">
                <a16:creationId xmlns:a16="http://schemas.microsoft.com/office/drawing/2014/main" id="{B5E531D5-C68C-D279-662D-DD9CC19AB0BA}"/>
              </a:ext>
            </a:extLst>
          </p:cNvPr>
          <p:cNvSpPr txBox="1"/>
          <p:nvPr/>
        </p:nvSpPr>
        <p:spPr>
          <a:xfrm>
            <a:off x="6091819" y="1869727"/>
            <a:ext cx="3057968" cy="338554"/>
          </a:xfrm>
          <a:prstGeom prst="rect">
            <a:avLst/>
          </a:prstGeom>
          <a:noFill/>
        </p:spPr>
        <p:txBody>
          <a:bodyPr wrap="square" rtlCol="0">
            <a:spAutoFit/>
          </a:bodyPr>
          <a:lstStyle/>
          <a:p>
            <a:pPr algn="ctr"/>
            <a:r>
              <a:rPr lang="fr-CA" sz="1600" dirty="0">
                <a:solidFill>
                  <a:schemeClr val="bg1"/>
                </a:solidFill>
                <a:latin typeface="Avenir Next LT Pro" panose="020B0504020202020204" pitchFamily="34" charset="0"/>
              </a:rPr>
              <a:t>Soyez consciencieux et polis</a:t>
            </a:r>
          </a:p>
        </p:txBody>
      </p:sp>
      <p:pic>
        <p:nvPicPr>
          <p:cNvPr id="12" name="Picture 11">
            <a:extLst>
              <a:ext uri="{FF2B5EF4-FFF2-40B4-BE49-F238E27FC236}">
                <a16:creationId xmlns:a16="http://schemas.microsoft.com/office/drawing/2014/main" id="{33F4392E-86CE-ABDA-201A-5A3FBFEBD21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2193" y="2613062"/>
            <a:ext cx="1583408" cy="1583408"/>
          </a:xfrm>
          <a:prstGeom prst="rect">
            <a:avLst/>
          </a:prstGeom>
        </p:spPr>
      </p:pic>
      <p:sp>
        <p:nvSpPr>
          <p:cNvPr id="21" name="TextBox 20">
            <a:extLst>
              <a:ext uri="{FF2B5EF4-FFF2-40B4-BE49-F238E27FC236}">
                <a16:creationId xmlns:a16="http://schemas.microsoft.com/office/drawing/2014/main" id="{8537F433-7FA1-D83D-CDF4-E7A91E5D0E9A}"/>
              </a:ext>
            </a:extLst>
          </p:cNvPr>
          <p:cNvSpPr txBox="1"/>
          <p:nvPr/>
        </p:nvSpPr>
        <p:spPr>
          <a:xfrm>
            <a:off x="6084351" y="4563251"/>
            <a:ext cx="3057968" cy="338554"/>
          </a:xfrm>
          <a:prstGeom prst="rect">
            <a:avLst/>
          </a:prstGeom>
          <a:noFill/>
        </p:spPr>
        <p:txBody>
          <a:bodyPr wrap="square" rtlCol="0">
            <a:spAutoFit/>
          </a:bodyPr>
          <a:lstStyle/>
          <a:p>
            <a:pPr algn="ctr"/>
            <a:r>
              <a:rPr lang="fr-CA" sz="1600" dirty="0">
                <a:solidFill>
                  <a:schemeClr val="bg1"/>
                </a:solidFill>
                <a:latin typeface="Avenir Next LT Pro" panose="020B0504020202020204" pitchFamily="34" charset="0"/>
              </a:rPr>
              <a:t>Be </a:t>
            </a:r>
            <a:r>
              <a:rPr lang="en-CA" sz="1600" dirty="0">
                <a:solidFill>
                  <a:schemeClr val="bg1"/>
                </a:solidFill>
                <a:latin typeface="Avenir Next LT Pro" panose="020B0504020202020204" pitchFamily="34" charset="0"/>
              </a:rPr>
              <a:t>mindful</a:t>
            </a:r>
            <a:r>
              <a:rPr lang="fr-CA" sz="1600" dirty="0">
                <a:solidFill>
                  <a:schemeClr val="bg1"/>
                </a:solidFill>
                <a:latin typeface="Avenir Next LT Pro" panose="020B0504020202020204" pitchFamily="34" charset="0"/>
              </a:rPr>
              <a:t> and </a:t>
            </a:r>
            <a:r>
              <a:rPr lang="en-CA" sz="1600" dirty="0">
                <a:solidFill>
                  <a:schemeClr val="bg1"/>
                </a:solidFill>
                <a:latin typeface="Avenir Next LT Pro" panose="020B0504020202020204" pitchFamily="34" charset="0"/>
              </a:rPr>
              <a:t>polite</a:t>
            </a:r>
          </a:p>
        </p:txBody>
      </p:sp>
      <p:sp>
        <p:nvSpPr>
          <p:cNvPr id="34" name="TextBox 33">
            <a:extLst>
              <a:ext uri="{FF2B5EF4-FFF2-40B4-BE49-F238E27FC236}">
                <a16:creationId xmlns:a16="http://schemas.microsoft.com/office/drawing/2014/main" id="{F3700414-A718-EF65-5730-1D37C9531C5B}"/>
              </a:ext>
            </a:extLst>
          </p:cNvPr>
          <p:cNvSpPr txBox="1"/>
          <p:nvPr/>
        </p:nvSpPr>
        <p:spPr>
          <a:xfrm>
            <a:off x="6119520" y="5195480"/>
            <a:ext cx="2997344" cy="461665"/>
          </a:xfrm>
          <a:prstGeom prst="rect">
            <a:avLst/>
          </a:prstGeom>
          <a:solidFill>
            <a:srgbClr val="008273"/>
          </a:solidFill>
        </p:spPr>
        <p:txBody>
          <a:bodyPr wrap="square" rtlCol="0">
            <a:spAutoFit/>
          </a:bodyPr>
          <a:lstStyle/>
          <a:p>
            <a:pPr algn="ctr"/>
            <a:r>
              <a:rPr lang="fr-CA" sz="2400" dirty="0">
                <a:solidFill>
                  <a:schemeClr val="bg1"/>
                </a:solidFill>
                <a:latin typeface="Avenir Next LT Pro Demi" panose="020B0704020202020204" pitchFamily="34" charset="0"/>
              </a:rPr>
              <a:t>Courtesy</a:t>
            </a:r>
            <a:endParaRPr lang="en-CA" sz="2400" dirty="0">
              <a:solidFill>
                <a:schemeClr val="bg1"/>
              </a:solidFill>
              <a:latin typeface="Avenir Next LT Pro Demi" panose="020B0704020202020204" pitchFamily="34" charset="0"/>
            </a:endParaRPr>
          </a:p>
        </p:txBody>
      </p:sp>
      <p:sp>
        <p:nvSpPr>
          <p:cNvPr id="19" name="TextBox 18">
            <a:extLst>
              <a:ext uri="{FF2B5EF4-FFF2-40B4-BE49-F238E27FC236}">
                <a16:creationId xmlns:a16="http://schemas.microsoft.com/office/drawing/2014/main" id="{CD86F55A-536A-C26B-E180-8A5BD4DA4669}"/>
              </a:ext>
            </a:extLst>
          </p:cNvPr>
          <p:cNvSpPr txBox="1"/>
          <p:nvPr/>
        </p:nvSpPr>
        <p:spPr>
          <a:xfrm>
            <a:off x="9281770" y="1233793"/>
            <a:ext cx="2828260"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Communication</a:t>
            </a:r>
            <a:endParaRPr lang="en-CA" sz="2400" dirty="0">
              <a:solidFill>
                <a:schemeClr val="bg1"/>
              </a:solidFill>
              <a:latin typeface="Avenir Next LT Pro Demi" panose="020B0704020202020204" pitchFamily="34" charset="0"/>
            </a:endParaRPr>
          </a:p>
        </p:txBody>
      </p:sp>
      <p:sp>
        <p:nvSpPr>
          <p:cNvPr id="24" name="TextBox 23">
            <a:extLst>
              <a:ext uri="{FF2B5EF4-FFF2-40B4-BE49-F238E27FC236}">
                <a16:creationId xmlns:a16="http://schemas.microsoft.com/office/drawing/2014/main" id="{64002A9F-C56C-D2FE-239E-9604C986CB8B}"/>
              </a:ext>
            </a:extLst>
          </p:cNvPr>
          <p:cNvSpPr txBox="1"/>
          <p:nvPr/>
        </p:nvSpPr>
        <p:spPr>
          <a:xfrm>
            <a:off x="9144256" y="1653026"/>
            <a:ext cx="3045425" cy="830997"/>
          </a:xfrm>
          <a:prstGeom prst="rect">
            <a:avLst/>
          </a:prstGeom>
          <a:noFill/>
        </p:spPr>
        <p:txBody>
          <a:bodyPr wrap="square" rtlCol="0">
            <a:spAutoFit/>
          </a:bodyPr>
          <a:lstStyle/>
          <a:p>
            <a:pPr algn="ctr"/>
            <a:r>
              <a:rPr lang="fr-FR" sz="1600" dirty="0">
                <a:solidFill>
                  <a:schemeClr val="bg1"/>
                </a:solidFill>
                <a:latin typeface="Avenir Next LT Pro" panose="020B0504020202020204" pitchFamily="34" charset="0"/>
              </a:rPr>
              <a:t>Aidez à créer un milieu de travail où il y a une communication saine</a:t>
            </a:r>
            <a:endParaRPr lang="en-CA" sz="1600" dirty="0">
              <a:solidFill>
                <a:schemeClr val="bg1"/>
              </a:solidFill>
              <a:latin typeface="Avenir Next LT Pro" panose="020B0504020202020204" pitchFamily="34" charset="0"/>
            </a:endParaRPr>
          </a:p>
        </p:txBody>
      </p:sp>
      <p:pic>
        <p:nvPicPr>
          <p:cNvPr id="7" name="Picture 6">
            <a:extLst>
              <a:ext uri="{FF2B5EF4-FFF2-40B4-BE49-F238E27FC236}">
                <a16:creationId xmlns:a16="http://schemas.microsoft.com/office/drawing/2014/main" id="{C42DD104-B184-EE58-C379-2445760DE1F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9360" y="2592669"/>
            <a:ext cx="1583408" cy="1583408"/>
          </a:xfrm>
          <a:prstGeom prst="rect">
            <a:avLst/>
          </a:prstGeom>
        </p:spPr>
      </p:pic>
      <p:sp>
        <p:nvSpPr>
          <p:cNvPr id="36" name="TextBox 35">
            <a:extLst>
              <a:ext uri="{FF2B5EF4-FFF2-40B4-BE49-F238E27FC236}">
                <a16:creationId xmlns:a16="http://schemas.microsoft.com/office/drawing/2014/main" id="{8D20C000-FB97-6655-C322-9A06F71E7E0A}"/>
              </a:ext>
            </a:extLst>
          </p:cNvPr>
          <p:cNvSpPr txBox="1"/>
          <p:nvPr/>
        </p:nvSpPr>
        <p:spPr>
          <a:xfrm>
            <a:off x="9103500" y="4446085"/>
            <a:ext cx="3107162" cy="584775"/>
          </a:xfrm>
          <a:prstGeom prst="rect">
            <a:avLst/>
          </a:prstGeom>
          <a:noFill/>
        </p:spPr>
        <p:txBody>
          <a:bodyPr wrap="square" rtlCol="0">
            <a:spAutoFit/>
          </a:bodyPr>
          <a:lstStyle/>
          <a:p>
            <a:pPr algn="ctr"/>
            <a:r>
              <a:rPr lang="en-CA" sz="1600" dirty="0">
                <a:solidFill>
                  <a:schemeClr val="bg1"/>
                </a:solidFill>
                <a:latin typeface="Avenir Next LT Pro" panose="020B0504020202020204" pitchFamily="34" charset="0"/>
              </a:rPr>
              <a:t>Help create a workplace where there is healthy communication</a:t>
            </a:r>
          </a:p>
        </p:txBody>
      </p:sp>
      <p:sp>
        <p:nvSpPr>
          <p:cNvPr id="23" name="TextBox 22">
            <a:extLst>
              <a:ext uri="{FF2B5EF4-FFF2-40B4-BE49-F238E27FC236}">
                <a16:creationId xmlns:a16="http://schemas.microsoft.com/office/drawing/2014/main" id="{DB0E165D-CD62-EE97-7B93-60419A721191}"/>
              </a:ext>
            </a:extLst>
          </p:cNvPr>
          <p:cNvSpPr txBox="1"/>
          <p:nvPr/>
        </p:nvSpPr>
        <p:spPr>
          <a:xfrm>
            <a:off x="9259120" y="5198993"/>
            <a:ext cx="2828260"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Communication</a:t>
            </a:r>
            <a:endParaRPr lang="en-CA" sz="2400" dirty="0">
              <a:solidFill>
                <a:schemeClr val="bg1"/>
              </a:solidFill>
              <a:latin typeface="Avenir Next LT Pro Demi" panose="020B0704020202020204" pitchFamily="34" charset="0"/>
            </a:endParaRPr>
          </a:p>
        </p:txBody>
      </p:sp>
      <p:pic>
        <p:nvPicPr>
          <p:cNvPr id="3" name="Graphic 2">
            <a:extLst>
              <a:ext uri="{FF2B5EF4-FFF2-40B4-BE49-F238E27FC236}">
                <a16:creationId xmlns:a16="http://schemas.microsoft.com/office/drawing/2014/main" id="{D58ED63F-D9EF-BCD7-AAAC-7938E69A3E0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0" y="6090505"/>
            <a:ext cx="646587" cy="646587"/>
          </a:xfrm>
          <a:prstGeom prst="rect">
            <a:avLst/>
          </a:prstGeom>
        </p:spPr>
      </p:pic>
      <p:sp>
        <p:nvSpPr>
          <p:cNvPr id="5" name="TextBox 4">
            <a:extLst>
              <a:ext uri="{FF2B5EF4-FFF2-40B4-BE49-F238E27FC236}">
                <a16:creationId xmlns:a16="http://schemas.microsoft.com/office/drawing/2014/main" id="{D50E2177-9036-D484-BE20-B53EDD22247D}"/>
              </a:ext>
            </a:extLst>
          </p:cNvPr>
          <p:cNvSpPr txBox="1"/>
          <p:nvPr/>
        </p:nvSpPr>
        <p:spPr>
          <a:xfrm>
            <a:off x="511673" y="6224734"/>
            <a:ext cx="9437687" cy="400110"/>
          </a:xfrm>
          <a:prstGeom prst="rect">
            <a:avLst/>
          </a:prstGeom>
          <a:noFill/>
        </p:spPr>
        <p:txBody>
          <a:bodyPr wrap="square" rtlCol="0">
            <a:spAutoFit/>
          </a:bodyPr>
          <a:lstStyle/>
          <a:p>
            <a:r>
              <a:rPr lang="fr-CA" sz="2000" dirty="0">
                <a:solidFill>
                  <a:schemeClr val="bg2">
                    <a:lumMod val="50000"/>
                  </a:schemeClr>
                </a:solidFill>
                <a:highlight>
                  <a:srgbClr val="FFFF00"/>
                </a:highlight>
                <a:latin typeface="Avenir Next LT Pro Demi" panose="020B0704020202020204" pitchFamily="34" charset="0"/>
              </a:rPr>
              <a:t>Nom de l’édifice, Étage, Ville Province / Building </a:t>
            </a:r>
            <a:r>
              <a:rPr lang="fr-CA" sz="2000" dirty="0" err="1">
                <a:solidFill>
                  <a:schemeClr val="bg2">
                    <a:lumMod val="50000"/>
                  </a:schemeClr>
                </a:solidFill>
                <a:highlight>
                  <a:srgbClr val="FFFF00"/>
                </a:highlight>
                <a:latin typeface="Avenir Next LT Pro Demi" panose="020B0704020202020204" pitchFamily="34" charset="0"/>
              </a:rPr>
              <a:t>name</a:t>
            </a:r>
            <a:r>
              <a:rPr lang="fr-CA" sz="2000" dirty="0">
                <a:solidFill>
                  <a:schemeClr val="bg2">
                    <a:lumMod val="50000"/>
                  </a:schemeClr>
                </a:solidFill>
                <a:highlight>
                  <a:srgbClr val="FFFF00"/>
                </a:highlight>
                <a:latin typeface="Avenir Next LT Pro Demi" panose="020B0704020202020204" pitchFamily="34" charset="0"/>
              </a:rPr>
              <a:t>, </a:t>
            </a:r>
            <a:r>
              <a:rPr lang="fr-CA" sz="2000" dirty="0" err="1">
                <a:solidFill>
                  <a:schemeClr val="bg2">
                    <a:lumMod val="50000"/>
                  </a:schemeClr>
                </a:solidFill>
                <a:highlight>
                  <a:srgbClr val="FFFF00"/>
                </a:highlight>
                <a:latin typeface="Avenir Next LT Pro Demi" panose="020B0704020202020204" pitchFamily="34" charset="0"/>
              </a:rPr>
              <a:t>Floor</a:t>
            </a:r>
            <a:r>
              <a:rPr lang="fr-CA" sz="2000" dirty="0">
                <a:solidFill>
                  <a:schemeClr val="bg2">
                    <a:lumMod val="50000"/>
                  </a:schemeClr>
                </a:solidFill>
                <a:highlight>
                  <a:srgbClr val="FFFF00"/>
                </a:highlight>
                <a:latin typeface="Avenir Next LT Pro Demi" panose="020B0704020202020204" pitchFamily="34" charset="0"/>
              </a:rPr>
              <a:t>, City, Province </a:t>
            </a:r>
            <a:endParaRPr lang="en-CA" sz="2000" dirty="0">
              <a:solidFill>
                <a:schemeClr val="bg2">
                  <a:lumMod val="50000"/>
                </a:schemeClr>
              </a:solidFill>
              <a:highlight>
                <a:srgbClr val="FFFF00"/>
              </a:highlight>
              <a:latin typeface="Avenir Next LT Pro Demi" panose="020B0704020202020204" pitchFamily="34" charset="0"/>
            </a:endParaRPr>
          </a:p>
        </p:txBody>
      </p:sp>
      <p:pic>
        <p:nvPicPr>
          <p:cNvPr id="27" name="Picture 26" descr="GCworkplace logo">
            <a:extLst>
              <a:ext uri="{FF2B5EF4-FFF2-40B4-BE49-F238E27FC236}">
                <a16:creationId xmlns:a16="http://schemas.microsoft.com/office/drawing/2014/main" id="{486E248C-AFC3-1CE0-D889-2A23C49BA87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0" t="8500" r="68172" b="8063"/>
          <a:stretch/>
        </p:blipFill>
        <p:spPr>
          <a:xfrm>
            <a:off x="11319710" y="6128381"/>
            <a:ext cx="721233" cy="646587"/>
          </a:xfrm>
          <a:prstGeom prst="rect">
            <a:avLst/>
          </a:prstGeom>
        </p:spPr>
      </p:pic>
    </p:spTree>
    <p:extLst>
      <p:ext uri="{BB962C8B-B14F-4D97-AF65-F5344CB8AC3E}">
        <p14:creationId xmlns:p14="http://schemas.microsoft.com/office/powerpoint/2010/main" val="3659202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
      <a:dk1>
        <a:srgbClr val="000000"/>
      </a:dk1>
      <a:lt1>
        <a:srgbClr val="FFFFFF"/>
      </a:lt1>
      <a:dk2>
        <a:srgbClr val="77797C"/>
      </a:dk2>
      <a:lt2>
        <a:srgbClr val="E7E6E6"/>
      </a:lt2>
      <a:accent1>
        <a:srgbClr val="A8CE75"/>
      </a:accent1>
      <a:accent2>
        <a:srgbClr val="45A895"/>
      </a:accent2>
      <a:accent3>
        <a:srgbClr val="1C9848"/>
      </a:accent3>
      <a:accent4>
        <a:srgbClr val="DF990D"/>
      </a:accent4>
      <a:accent5>
        <a:srgbClr val="17455C"/>
      </a:accent5>
      <a:accent6>
        <a:srgbClr val="BBBC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1906</TotalTime>
  <Words>1030</Words>
  <Application>Microsoft Office PowerPoint</Application>
  <PresentationFormat>Widescreen</PresentationFormat>
  <Paragraphs>81</Paragraphs>
  <Slides>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Arial</vt:lpstr>
      <vt:lpstr>Arial Rounded MT Bold</vt:lpstr>
      <vt:lpstr>Avenir Next LT Pro</vt:lpstr>
      <vt:lpstr>Avenir Next LT Pro Demi</vt:lpstr>
      <vt:lpstr>Calibri</vt:lpstr>
      <vt:lpstr>Calibri Light</vt:lpstr>
      <vt:lpstr>Office Theme</vt:lpstr>
      <vt:lpstr>think-cell Slide</vt:lpstr>
      <vt:lpstr>Community norms for the new workplace   Normes communautaires pour le nouveau milieu de travail</vt:lpstr>
      <vt:lpstr>How to use these posters</vt:lpstr>
      <vt:lpstr>Comment utiliser ces affiches</vt:lpstr>
      <vt:lpstr>Community norms for our workplace</vt:lpstr>
      <vt:lpstr>Normes communautaires pour le milieu de travail</vt:lpstr>
      <vt:lpstr>Community norms for our workplace   Normes communautaires pour le milieu de travail</vt:lpstr>
      <vt:lpstr>Normes communautaires pour le milieu de travail  Community norms for our workplace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Genereux, Sophie (SPAC/PSPC) (elle-la / she-her)</dc:creator>
  <cp:lastModifiedBy>Genereux, Sophie (SPAC/PSPC) (elle-la / she-her)</cp:lastModifiedBy>
  <cp:revision>38</cp:revision>
  <dcterms:created xsi:type="dcterms:W3CDTF">2023-04-12T17:09:12Z</dcterms:created>
  <dcterms:modified xsi:type="dcterms:W3CDTF">2023-06-02T11:41:52Z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2023-04-12T17:09:12Z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ce855c87-45d1-45f6-bfda-264aaf46fa04</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y fmtid="{D5CDD505-2E9C-101B-9397-08002B2CF9AE}" pid="11" name="_AdHocReviewCycleID">
    <vt:i4>2033076811</vt:i4>
  </property>
  <property fmtid="{D5CDD505-2E9C-101B-9397-08002B2CF9AE}" pid="12" name="_NewReviewCycle">
    <vt:lpwstr/>
  </property>
  <property fmtid="{D5CDD505-2E9C-101B-9397-08002B2CF9AE}" pid="13" name="_EmailSubject">
    <vt:lpwstr>Comm norms poster</vt:lpwstr>
  </property>
  <property fmtid="{D5CDD505-2E9C-101B-9397-08002B2CF9AE}" pid="14" name="_AuthorEmail">
    <vt:lpwstr>Carine.Pare@tpsgc-pwgsc.gc.ca</vt:lpwstr>
  </property>
  <property fmtid="{D5CDD505-2E9C-101B-9397-08002B2CF9AE}" pid="15" name="_AuthorEmailDisplayName">
    <vt:lpwstr>Pare, Carine (SPAC/PSPC) (elle-la / she-her)</vt:lpwstr>
  </property>
  <property fmtid="{D5CDD505-2E9C-101B-9397-08002B2CF9AE}" pid="16" name="_PreviousAdHocReviewCycleID">
    <vt:i4>-1166460090</vt:i4>
  </property>
</Properties>
</file>