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 (elle-la / she-her)" initials="PC((l/sh" userId="S::Carine.Pare@tpsgc-pwgsc.gc.ca::71f88b2f-db4c-4269-9577-1025f7fc6543" providerId="AD"/>
  <p188:author id="{0725D58D-19FC-2C41-5C3A-CFBED0122820}" name="Genereux, Sophie (SPAC/PSPC) (elle-la / she-her)" initials="GS((l/sh" userId="S::Sophie.Genereux@tpsgc-pwgsc.gc.ca::fb217e55-5cbd-4b07-9ec1-a590548adf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E"/>
    <a:srgbClr val="AEAEAE"/>
    <a:srgbClr val="3B3838"/>
    <a:srgbClr val="6D6D6D"/>
    <a:srgbClr val="C4870C"/>
    <a:srgbClr val="6AA23C"/>
    <a:srgbClr val="008273"/>
    <a:srgbClr val="43A38E"/>
    <a:srgbClr val="4EB6A0"/>
    <a:srgbClr val="797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543" autoAdjust="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BAEF-2905-41D5-A91B-BF97A4AD45A7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C91B-13D0-4577-B25F-6C8B5D0F57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0320-2FD2-A04F-7CF0-41B04E8AB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0832A-B57C-7B6E-3282-9BC5D633F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2FAE1-7A27-2D16-1F81-7D0D9B92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396D-2301-49F7-3E29-866B34A0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25CE-B82F-2DD9-0816-8D7ED4AB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59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99C0-FCE9-F52A-A332-AA58470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68446-1618-7A7C-F20E-0CEB2791E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0645-44F1-415A-9C85-2DD10A5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5F3E-D6F6-9330-ACF1-06746D1E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C1A2B-E057-BCA1-D720-62BE4E46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4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E5033-32CA-3A31-614A-90F0E7FEA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7F4-67AD-ABB5-4030-B7AE25141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CAC47-A656-A76B-4ED7-B20510A6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6A91F-DB85-25E7-BC43-E0A178DB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4DB6-1105-9DC2-355C-A695584C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6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F1E2-ADC9-3785-55AF-6D4AA07C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993B-C23F-C55F-B292-221E8487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1B9D-3CA8-39BB-A7A5-EC142BD0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ACD8-481C-275E-3F8C-F1302009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1A23-F6B5-ADF7-5F61-E0D2BEA6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6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2A39-E499-039D-3455-E6192D62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46B6-A321-3EA9-96EF-6A53DFEDE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559F1-E76D-F03D-BAEC-73756F27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E7F25-9184-E7F7-B0C5-CD9F8C3C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E7E8-5BFD-649E-A819-464CBA06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57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39DE-6B07-7341-00A3-E7A9E5C3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B3F7-6772-3B3C-0FDF-CE78C6CCE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53E8D-466E-EEC1-8F5E-8CCF0D93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74840-9AF9-B761-717F-EFDF06E2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567C-14B8-700D-8635-44EEEFE8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90C6C-F0C3-CAC3-64FD-8820E0A6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86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23F4-4258-7778-7382-E7C77B81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915E9-9D2F-4593-FBE0-E7A61D41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E516D-CEEA-BBCA-EA69-06EBA8BF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67F19-57E1-A5B0-AAC1-E87181573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4D611-EF8C-761E-FACE-2CF25F7D1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A5129-EDDA-6494-56D9-A8F73E93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25946-A54F-8B81-45C1-E8B14870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80BA0-56CA-01B8-3183-243F1BA6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4329-C192-94A1-B3D3-951CD917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63447-2EFD-616E-2F7A-824BDAE5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D6332-6BBF-0503-E69D-FB7C4BD2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291CA-4846-0B27-9C78-D2DA9FAF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9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81F6D-88BA-23A9-C88E-8A81B54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46478-5A04-B15D-0F42-3178ABED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EFF8-16DC-0D4A-5063-36C6E11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19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3AA5-11B8-C4B1-03B7-80015CA4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39E9-F7A9-10EF-97B0-9E2E4C15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19F4B-A91A-4F9C-C303-0B947C3B1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D798-9A01-3BFA-9933-57C4176A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9AFD6-CBC2-0E87-C1C3-B7733142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A4147-A689-F816-F9B6-CE70B4D8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39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2A09-6D42-A1C9-2219-6C123B1F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BDBB6-2E13-6007-3BE4-B720792A2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65E6A-91F4-F4D0-96E8-4B9764EEC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3D81D-E3A6-4A80-0F47-2526CA57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16190-2C90-DE3C-5A34-42EDFEDD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24D1-61DE-1AAB-2C63-7098AF61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54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8373A-BF2B-28E4-6FFE-725DB46F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C92B2-E118-938A-229B-1D52B535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105D-8B17-1190-A824-CACC921E0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F658-9915-4698-9F1E-C9FD11FF8CE4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F3193-4B4D-3FDA-F5CC-8BCF5091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A5501-1618-B836-3136-ECCF34DAA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C469-F496-40DF-9B27-714043F74E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hyperlink" Target="https://wiki.gccollab.ca/images/0/00/WTP_-_Community_norms_for_the_new_workplace_FR.pptx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A53EE-29A3-C29B-D0C9-3A7466947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CE3D8-9354-6F57-2BA1-5862C15FF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66ECED-F5CF-61CB-A4CE-2225D2D13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521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03CB791-FF8C-C170-1E5F-8C9286C1B0C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5C11A35-35C0-4BA1-E858-991E747DF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401494-C0B3-6016-30D8-9D81296BE640}"/>
              </a:ext>
            </a:extLst>
          </p:cNvPr>
          <p:cNvSpPr txBox="1">
            <a:spLocks/>
          </p:cNvSpPr>
          <p:nvPr/>
        </p:nvSpPr>
        <p:spPr>
          <a:xfrm>
            <a:off x="511884" y="2087217"/>
            <a:ext cx="5028304" cy="1587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Community norms for the new workplace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09E5A6F-9A82-D8F1-43EE-C1329B310A2C}"/>
              </a:ext>
            </a:extLst>
          </p:cNvPr>
          <p:cNvSpPr txBox="1">
            <a:spLocks/>
          </p:cNvSpPr>
          <p:nvPr/>
        </p:nvSpPr>
        <p:spPr>
          <a:xfrm>
            <a:off x="511884" y="3515332"/>
            <a:ext cx="3494087" cy="526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Date : May 2023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19267-F29D-99FF-0F06-47CA76FC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987A5-1865-5D1C-2AF1-4BDABEAE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13" name="Picture 12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FF2B5EF4-FFF2-40B4-BE49-F238E27FC236}">
                <a16:creationId xmlns:a16="http://schemas.microsoft.com/office/drawing/2014/main" id="{65DDE7E5-4F93-AB06-0A24-94E647621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624758-5874-24C7-E962-F740B241C8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" y="484212"/>
            <a:ext cx="2267436" cy="7749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D29F35-C5DF-B922-AB99-EE5474F0675F}"/>
              </a:ext>
            </a:extLst>
          </p:cNvPr>
          <p:cNvSpPr txBox="1"/>
          <p:nvPr/>
        </p:nvSpPr>
        <p:spPr>
          <a:xfrm>
            <a:off x="86333" y="5856105"/>
            <a:ext cx="61552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The French version of this document is available here </a:t>
            </a:r>
            <a:r>
              <a:rPr lang="fr-CA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CA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 version</a:t>
            </a:r>
            <a:endParaRPr lang="en-CA" sz="1200" b="1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4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1D6205-466C-1CBC-829F-D4D9D3F5F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48"/>
            <a:ext cx="12192000" cy="8892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1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6131E4-58C6-18B6-2C48-0A50C5144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" r="12864" b="5289"/>
          <a:stretch/>
        </p:blipFill>
        <p:spPr>
          <a:xfrm>
            <a:off x="128521" y="70386"/>
            <a:ext cx="744894" cy="71883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FA8B732-EAD4-9D42-6199-E5CF43E0F5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3162" y="69169"/>
            <a:ext cx="940041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Community norms for our workplace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BCA323-36A1-C248-1C57-6628FFC18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88131"/>
              </p:ext>
            </p:extLst>
          </p:nvPr>
        </p:nvGraphicFramePr>
        <p:xfrm>
          <a:off x="0" y="849810"/>
          <a:ext cx="12192000" cy="5144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5148395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422034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97679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43235224"/>
                    </a:ext>
                  </a:extLst>
                </a:gridCol>
              </a:tblGrid>
              <a:tr h="5144133"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T="45721" marB="4572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A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3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8962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1D65615-E342-0B9A-10FA-67A836F2D831}"/>
              </a:ext>
            </a:extLst>
          </p:cNvPr>
          <p:cNvSpPr txBox="1"/>
          <p:nvPr/>
        </p:nvSpPr>
        <p:spPr>
          <a:xfrm>
            <a:off x="496216" y="1477756"/>
            <a:ext cx="197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Awareness</a:t>
            </a:r>
            <a:endParaRPr lang="en-CA" sz="28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04B58-91B8-D9AC-2034-484C9AD5D762}"/>
              </a:ext>
            </a:extLst>
          </p:cNvPr>
          <p:cNvSpPr txBox="1"/>
          <p:nvPr/>
        </p:nvSpPr>
        <p:spPr>
          <a:xfrm>
            <a:off x="3793576" y="1477756"/>
            <a:ext cx="1548780" cy="523220"/>
          </a:xfrm>
          <a:prstGeom prst="rect">
            <a:avLst/>
          </a:prstGeom>
          <a:solidFill>
            <a:srgbClr val="6AA23C"/>
          </a:solidFill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Respect</a:t>
            </a:r>
            <a:endParaRPr lang="en-CA" sz="28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FBF97-842D-9A43-FACA-27FC72DAB8A9}"/>
              </a:ext>
            </a:extLst>
          </p:cNvPr>
          <p:cNvSpPr txBox="1"/>
          <p:nvPr/>
        </p:nvSpPr>
        <p:spPr>
          <a:xfrm>
            <a:off x="6797626" y="1477756"/>
            <a:ext cx="1646300" cy="523220"/>
          </a:xfrm>
          <a:prstGeom prst="rect">
            <a:avLst/>
          </a:prstGeom>
          <a:solidFill>
            <a:srgbClr val="008273"/>
          </a:solidFill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Courtesy</a:t>
            </a:r>
            <a:endParaRPr lang="en-CA" sz="28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6F55A-536A-C26B-E180-8A5BD4DA4669}"/>
              </a:ext>
            </a:extLst>
          </p:cNvPr>
          <p:cNvSpPr txBox="1"/>
          <p:nvPr/>
        </p:nvSpPr>
        <p:spPr>
          <a:xfrm>
            <a:off x="9337766" y="1477756"/>
            <a:ext cx="282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Communication</a:t>
            </a:r>
            <a:endParaRPr lang="en-CA" sz="2800" dirty="0">
              <a:solidFill>
                <a:schemeClr val="bg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FE147D-FFA1-0573-A44F-6A47CD48C9BE}"/>
              </a:ext>
            </a:extLst>
          </p:cNvPr>
          <p:cNvSpPr txBox="1"/>
          <p:nvPr/>
        </p:nvSpPr>
        <p:spPr>
          <a:xfrm>
            <a:off x="142612" y="4267826"/>
            <a:ext cx="2644217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Be aware of others and yourself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017022-BDA7-7F40-ACFC-511FB725DD16}"/>
              </a:ext>
            </a:extLst>
          </p:cNvPr>
          <p:cNvSpPr txBox="1"/>
          <p:nvPr/>
        </p:nvSpPr>
        <p:spPr>
          <a:xfrm>
            <a:off x="3383845" y="4267826"/>
            <a:ext cx="2429109" cy="6465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80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Respect for people and the environment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9825DC-7F52-60FC-1F6F-AED9FE91A127}"/>
              </a:ext>
            </a:extLst>
          </p:cNvPr>
          <p:cNvSpPr txBox="1"/>
          <p:nvPr/>
        </p:nvSpPr>
        <p:spPr>
          <a:xfrm>
            <a:off x="6206646" y="4267825"/>
            <a:ext cx="282826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Behave mindfully and politely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557F98-5F36-1967-3366-4568BFB454B1}"/>
              </a:ext>
            </a:extLst>
          </p:cNvPr>
          <p:cNvSpPr txBox="1"/>
          <p:nvPr/>
        </p:nvSpPr>
        <p:spPr>
          <a:xfrm>
            <a:off x="9196798" y="4263962"/>
            <a:ext cx="2988452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Contribute to a work environment characterized by healthy communication</a:t>
            </a:r>
          </a:p>
        </p:txBody>
      </p:sp>
      <p:pic>
        <p:nvPicPr>
          <p:cNvPr id="3" name="Graphic 2" descr="Marker with solid fill">
            <a:extLst>
              <a:ext uri="{FF2B5EF4-FFF2-40B4-BE49-F238E27FC236}">
                <a16:creationId xmlns:a16="http://schemas.microsoft.com/office/drawing/2014/main" id="{D58ED63F-D9EF-BCD7-AAAC-7938E69A3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086360"/>
            <a:ext cx="646587" cy="646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E2177-9036-D484-BE20-B53EDD22247D}"/>
              </a:ext>
            </a:extLst>
          </p:cNvPr>
          <p:cNvSpPr txBox="1"/>
          <p:nvPr/>
        </p:nvSpPr>
        <p:spPr>
          <a:xfrm>
            <a:off x="474918" y="6215635"/>
            <a:ext cx="431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Building name, Floor, City, Province</a:t>
            </a:r>
            <a:endParaRPr lang="en-CA" sz="2000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Avenir Next LT Pro Demi" panose="020B0704020202020204" pitchFamily="34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C0805EC7-ED3B-0C2C-FD1B-28B00CFAB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9471"/>
          <a:stretch/>
        </p:blipFill>
        <p:spPr>
          <a:xfrm>
            <a:off x="10323576" y="6175313"/>
            <a:ext cx="1842450" cy="457799"/>
          </a:xfrm>
          <a:prstGeom prst="rect">
            <a:avLst/>
          </a:prstGeom>
        </p:spPr>
      </p:pic>
      <p:pic>
        <p:nvPicPr>
          <p:cNvPr id="7" name="Picture 6" descr="A picture containing logo, symbol, white, graphics&#10;&#10;Description automatically generated">
            <a:extLst>
              <a:ext uri="{FF2B5EF4-FFF2-40B4-BE49-F238E27FC236}">
                <a16:creationId xmlns:a16="http://schemas.microsoft.com/office/drawing/2014/main" id="{C42DD104-B184-EE58-C379-2445760DE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51" y="2398146"/>
            <a:ext cx="1583408" cy="1583408"/>
          </a:xfrm>
          <a:prstGeom prst="rect">
            <a:avLst/>
          </a:prstGeom>
        </p:spPr>
      </p:pic>
      <p:pic>
        <p:nvPicPr>
          <p:cNvPr id="12" name="Picture 11" descr="A picture containing symbol, graphics, font, logo&#10;&#10;Description automatically generated">
            <a:extLst>
              <a:ext uri="{FF2B5EF4-FFF2-40B4-BE49-F238E27FC236}">
                <a16:creationId xmlns:a16="http://schemas.microsoft.com/office/drawing/2014/main" id="{33F4392E-86CE-ABDA-201A-5A3FBFEBD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04" y="2392726"/>
            <a:ext cx="1583408" cy="1583408"/>
          </a:xfrm>
          <a:prstGeom prst="rect">
            <a:avLst/>
          </a:prstGeom>
        </p:spPr>
      </p:pic>
      <p:pic>
        <p:nvPicPr>
          <p:cNvPr id="14" name="Picture 13" descr="A white light bulb with a brain inside&#10;&#10;Description automatically generated with low confidence">
            <a:extLst>
              <a:ext uri="{FF2B5EF4-FFF2-40B4-BE49-F238E27FC236}">
                <a16:creationId xmlns:a16="http://schemas.microsoft.com/office/drawing/2014/main" id="{50D5C11E-C21C-3BE0-119D-325A5D904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9" y="2392725"/>
            <a:ext cx="1583409" cy="1583409"/>
          </a:xfrm>
          <a:prstGeom prst="rect">
            <a:avLst/>
          </a:prstGeom>
        </p:spPr>
      </p:pic>
      <p:pic>
        <p:nvPicPr>
          <p:cNvPr id="20" name="Picture 19" descr="A white logo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888136A-02A8-2199-2414-92BAF0B2BF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1" y="2392726"/>
            <a:ext cx="1583409" cy="15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1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5A895"/>
      </a:accent2>
      <a:accent3>
        <a:srgbClr val="1C9848"/>
      </a:accent3>
      <a:accent4>
        <a:srgbClr val="DF990D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65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Avenir Next LT Pro Demi</vt:lpstr>
      <vt:lpstr>Calibri</vt:lpstr>
      <vt:lpstr>Calibri Light</vt:lpstr>
      <vt:lpstr>Office Theme</vt:lpstr>
      <vt:lpstr>think-cell Slide</vt:lpstr>
      <vt:lpstr>PowerPoint Presentation</vt:lpstr>
      <vt:lpstr>Community norms for our workplace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Genereux, Sophie (SPAC/PSPC) (elle-la / she-her)</dc:creator>
  <cp:lastModifiedBy>Genereux, Sophie (SPAC/PSPC) (elle-la / she-her)</cp:lastModifiedBy>
  <cp:revision>21</cp:revision>
  <dcterms:created xsi:type="dcterms:W3CDTF">2023-04-12T17:09:12Z</dcterms:created>
  <dcterms:modified xsi:type="dcterms:W3CDTF">2023-05-08T11:53:08Z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2023-04-12T17:09:12Z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ce855c87-45d1-45f6-bfda-264aaf46fa04</vt:lpwstr>
  </property>
  <property fmtid="{D5CDD505-2E9C-101B-9397-08002B2CF9AE}" pid="8" name="MSIP_Label_834ed4f5-eae4-40c7-82be-b1cdf720a1b9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UNCLASSIFIED - NON CLASSIFIÉ</vt:lpwstr>
  </property>
  <property fmtid="{D5CDD505-2E9C-101B-9397-08002B2CF9AE}" pid="11" name="_AdHocReviewCycleID">
    <vt:i4>2033076811</vt:i4>
  </property>
  <property fmtid="{D5CDD505-2E9C-101B-9397-08002B2CF9AE}" pid="12" name="_NewReviewCycle">
    <vt:lpwstr/>
  </property>
  <property fmtid="{D5CDD505-2E9C-101B-9397-08002B2CF9AE}" pid="13" name="_EmailSubject">
    <vt:lpwstr>Comm norms poster</vt:lpwstr>
  </property>
  <property fmtid="{D5CDD505-2E9C-101B-9397-08002B2CF9AE}" pid="14" name="_AuthorEmail">
    <vt:lpwstr>Carine.Pare@tpsgc-pwgsc.gc.ca</vt:lpwstr>
  </property>
  <property fmtid="{D5CDD505-2E9C-101B-9397-08002B2CF9AE}" pid="15" name="_AuthorEmailDisplayName">
    <vt:lpwstr>Pare, Carine (SPAC/PSPC) (elle-la / she-her)</vt:lpwstr>
  </property>
  <property fmtid="{D5CDD505-2E9C-101B-9397-08002B2CF9AE}" pid="16" name="_PreviousAdHocReviewCycleID">
    <vt:i4>-1166460090</vt:i4>
  </property>
</Properties>
</file>