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256" r:id="rId2"/>
    <p:sldId id="468" r:id="rId3"/>
    <p:sldId id="527" r:id="rId4"/>
    <p:sldId id="529" r:id="rId5"/>
    <p:sldId id="532" r:id="rId6"/>
    <p:sldId id="535" r:id="rId7"/>
    <p:sldId id="602" r:id="rId8"/>
    <p:sldId id="604" r:id="rId9"/>
    <p:sldId id="605" r:id="rId10"/>
    <p:sldId id="536" r:id="rId11"/>
    <p:sldId id="537" r:id="rId12"/>
    <p:sldId id="603" r:id="rId13"/>
    <p:sldId id="542" r:id="rId14"/>
    <p:sldId id="543" r:id="rId15"/>
    <p:sldId id="540" r:id="rId16"/>
    <p:sldId id="550" r:id="rId17"/>
    <p:sldId id="548" r:id="rId18"/>
    <p:sldId id="642" r:id="rId19"/>
    <p:sldId id="624" r:id="rId20"/>
    <p:sldId id="625" r:id="rId21"/>
    <p:sldId id="626" r:id="rId22"/>
    <p:sldId id="627" r:id="rId23"/>
    <p:sldId id="628" r:id="rId24"/>
    <p:sldId id="629" r:id="rId25"/>
    <p:sldId id="630" r:id="rId26"/>
    <p:sldId id="631" r:id="rId27"/>
    <p:sldId id="632" r:id="rId28"/>
    <p:sldId id="633" r:id="rId29"/>
    <p:sldId id="634" r:id="rId30"/>
    <p:sldId id="635" r:id="rId31"/>
    <p:sldId id="636" r:id="rId32"/>
    <p:sldId id="639" r:id="rId33"/>
    <p:sldId id="637" r:id="rId34"/>
    <p:sldId id="640" r:id="rId35"/>
    <p:sldId id="623" r:id="rId36"/>
    <p:sldId id="641" r:id="rId37"/>
    <p:sldId id="573" r:id="rId38"/>
    <p:sldId id="574" r:id="rId39"/>
    <p:sldId id="575" r:id="rId40"/>
    <p:sldId id="576" r:id="rId41"/>
    <p:sldId id="577" r:id="rId42"/>
    <p:sldId id="578" r:id="rId43"/>
    <p:sldId id="579" r:id="rId44"/>
    <p:sldId id="580" r:id="rId45"/>
    <p:sldId id="581" r:id="rId46"/>
    <p:sldId id="582" r:id="rId47"/>
    <p:sldId id="583" r:id="rId48"/>
    <p:sldId id="584" r:id="rId49"/>
    <p:sldId id="585" r:id="rId50"/>
    <p:sldId id="586" r:id="rId51"/>
    <p:sldId id="587" r:id="rId52"/>
    <p:sldId id="588" r:id="rId53"/>
    <p:sldId id="589" r:id="rId54"/>
    <p:sldId id="590" r:id="rId55"/>
    <p:sldId id="591" r:id="rId56"/>
    <p:sldId id="592" r:id="rId57"/>
    <p:sldId id="593" r:id="rId58"/>
    <p:sldId id="594" r:id="rId59"/>
    <p:sldId id="597" r:id="rId60"/>
    <p:sldId id="598" r:id="rId61"/>
    <p:sldId id="599" r:id="rId62"/>
    <p:sldId id="600" r:id="rId63"/>
    <p:sldId id="526" r:id="rId64"/>
  </p:sldIdLst>
  <p:sldSz cx="12192000" cy="6858000"/>
  <p:notesSz cx="7077075" cy="9363075"/>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DAA"/>
    <a:srgbClr val="FFCC00"/>
    <a:srgbClr val="FF9900"/>
    <a:srgbClr val="FF9933"/>
    <a:srgbClr val="FFCCFF"/>
    <a:srgbClr val="CCFF99"/>
    <a:srgbClr val="FFFF9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50" autoAdjust="0"/>
  </p:normalViewPr>
  <p:slideViewPr>
    <p:cSldViewPr>
      <p:cViewPr>
        <p:scale>
          <a:sx n="75" d="100"/>
          <a:sy n="75" d="100"/>
        </p:scale>
        <p:origin x="-869" y="-20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70" d="100"/>
          <a:sy n="70" d="100"/>
        </p:scale>
        <p:origin x="-2814" y="-90"/>
      </p:cViewPr>
      <p:guideLst>
        <p:guide orient="horz" pos="2949"/>
        <p:guide pos="22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67050" cy="468313"/>
          </a:xfrm>
          <a:prstGeom prst="rect">
            <a:avLst/>
          </a:prstGeom>
        </p:spPr>
        <p:txBody>
          <a:bodyPr vert="horz" lIns="92181" tIns="46090" rIns="92181" bIns="46090" rtlCol="0"/>
          <a:lstStyle>
            <a:lvl1pPr algn="l" eaLnBrk="1" fontAlgn="auto" hangingPunct="1">
              <a:spcBef>
                <a:spcPts val="0"/>
              </a:spcBef>
              <a:spcAft>
                <a:spcPts val="0"/>
              </a:spcAft>
              <a:defRPr sz="1200">
                <a:latin typeface="+mn-lt"/>
                <a:ea typeface="+mn-ea"/>
              </a:defRPr>
            </a:lvl1pPr>
          </a:lstStyle>
          <a:p>
            <a:pPr>
              <a:defRPr/>
            </a:pPr>
            <a:endParaRPr lang="fr-CA"/>
          </a:p>
        </p:txBody>
      </p:sp>
      <p:sp>
        <p:nvSpPr>
          <p:cNvPr id="3" name="Espace réservé de la date 2"/>
          <p:cNvSpPr>
            <a:spLocks noGrp="1"/>
          </p:cNvSpPr>
          <p:nvPr>
            <p:ph type="dt" sz="quarter" idx="1"/>
          </p:nvPr>
        </p:nvSpPr>
        <p:spPr>
          <a:xfrm>
            <a:off x="4008438" y="0"/>
            <a:ext cx="3067050" cy="468313"/>
          </a:xfrm>
          <a:prstGeom prst="rect">
            <a:avLst/>
          </a:prstGeom>
        </p:spPr>
        <p:txBody>
          <a:bodyPr vert="horz" wrap="square" lIns="92181" tIns="46090" rIns="92181" bIns="4609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347097DC-41F1-4C31-B4BB-39DB682CDCC0}" type="datetime1">
              <a:rPr lang="fr-CA" altLang="en-US"/>
              <a:pPr>
                <a:defRPr/>
              </a:pPr>
              <a:t>2018-03-28</a:t>
            </a:fld>
            <a:endParaRPr lang="fr-CA" altLang="en-US"/>
          </a:p>
        </p:txBody>
      </p:sp>
      <p:sp>
        <p:nvSpPr>
          <p:cNvPr id="4" name="Espace réservé du pied de page 3"/>
          <p:cNvSpPr>
            <a:spLocks noGrp="1"/>
          </p:cNvSpPr>
          <p:nvPr>
            <p:ph type="ftr" sz="quarter" idx="2"/>
          </p:nvPr>
        </p:nvSpPr>
        <p:spPr>
          <a:xfrm>
            <a:off x="0" y="8893175"/>
            <a:ext cx="3067050" cy="468313"/>
          </a:xfrm>
          <a:prstGeom prst="rect">
            <a:avLst/>
          </a:prstGeom>
        </p:spPr>
        <p:txBody>
          <a:bodyPr vert="horz" lIns="92181" tIns="46090" rIns="92181" bIns="46090" rtlCol="0" anchor="b"/>
          <a:lstStyle>
            <a:lvl1pPr algn="l" eaLnBrk="1" fontAlgn="auto" hangingPunct="1">
              <a:spcBef>
                <a:spcPts val="0"/>
              </a:spcBef>
              <a:spcAft>
                <a:spcPts val="0"/>
              </a:spcAft>
              <a:defRPr sz="1200">
                <a:latin typeface="+mn-lt"/>
                <a:ea typeface="+mn-ea"/>
              </a:defRPr>
            </a:lvl1pPr>
          </a:lstStyle>
          <a:p>
            <a:pPr>
              <a:defRPr/>
            </a:pPr>
            <a:endParaRPr lang="fr-CA"/>
          </a:p>
        </p:txBody>
      </p:sp>
      <p:sp>
        <p:nvSpPr>
          <p:cNvPr id="5" name="Espace réservé du numéro de diapositive 4"/>
          <p:cNvSpPr>
            <a:spLocks noGrp="1"/>
          </p:cNvSpPr>
          <p:nvPr>
            <p:ph type="sldNum" sz="quarter" idx="3"/>
          </p:nvPr>
        </p:nvSpPr>
        <p:spPr>
          <a:xfrm>
            <a:off x="4008438" y="8893175"/>
            <a:ext cx="3067050" cy="468313"/>
          </a:xfrm>
          <a:prstGeom prst="rect">
            <a:avLst/>
          </a:prstGeom>
        </p:spPr>
        <p:txBody>
          <a:bodyPr vert="horz" wrap="square" lIns="92181" tIns="46090" rIns="92181" bIns="4609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92A07B7-4091-42FF-9AC0-7D9025BC362C}" type="slidenum">
              <a:rPr lang="fr-CA" altLang="en-US"/>
              <a:pPr>
                <a:defRPr/>
              </a:pPr>
              <a:t>‹N°›</a:t>
            </a:fld>
            <a:endParaRPr lang="fr-CA" altLang="en-US"/>
          </a:p>
        </p:txBody>
      </p:sp>
    </p:spTree>
    <p:extLst>
      <p:ext uri="{BB962C8B-B14F-4D97-AF65-F5344CB8AC3E}">
        <p14:creationId xmlns:p14="http://schemas.microsoft.com/office/powerpoint/2010/main" val="3888815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67050" cy="468313"/>
          </a:xfrm>
          <a:prstGeom prst="rect">
            <a:avLst/>
          </a:prstGeom>
        </p:spPr>
        <p:txBody>
          <a:bodyPr vert="horz" lIns="92181" tIns="46090" rIns="92181" bIns="46090" rtlCol="0"/>
          <a:lstStyle>
            <a:lvl1pPr algn="l" eaLnBrk="1" fontAlgn="auto" hangingPunct="1">
              <a:spcBef>
                <a:spcPts val="0"/>
              </a:spcBef>
              <a:spcAft>
                <a:spcPts val="0"/>
              </a:spcAft>
              <a:defRPr sz="1200">
                <a:latin typeface="+mn-lt"/>
                <a:ea typeface="+mn-ea"/>
              </a:defRPr>
            </a:lvl1pPr>
          </a:lstStyle>
          <a:p>
            <a:pPr>
              <a:defRPr/>
            </a:pPr>
            <a:endParaRPr lang="fr-CA"/>
          </a:p>
        </p:txBody>
      </p:sp>
      <p:sp>
        <p:nvSpPr>
          <p:cNvPr id="3" name="Espace réservé de la date 2"/>
          <p:cNvSpPr>
            <a:spLocks noGrp="1"/>
          </p:cNvSpPr>
          <p:nvPr>
            <p:ph type="dt" idx="1"/>
          </p:nvPr>
        </p:nvSpPr>
        <p:spPr>
          <a:xfrm>
            <a:off x="4008438" y="0"/>
            <a:ext cx="3067050" cy="468313"/>
          </a:xfrm>
          <a:prstGeom prst="rect">
            <a:avLst/>
          </a:prstGeom>
        </p:spPr>
        <p:txBody>
          <a:bodyPr vert="horz" wrap="square" lIns="92181" tIns="46090" rIns="92181" bIns="4609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29B142AC-3288-49FD-9351-E8CFD4AF5C21}" type="datetime1">
              <a:rPr lang="fr-CA" altLang="en-US"/>
              <a:pPr>
                <a:defRPr/>
              </a:pPr>
              <a:t>2018-03-28</a:t>
            </a:fld>
            <a:endParaRPr lang="fr-CA" altLang="en-US"/>
          </a:p>
        </p:txBody>
      </p:sp>
      <p:sp>
        <p:nvSpPr>
          <p:cNvPr id="4" name="Espace réservé de l'image des diapositives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2181" tIns="46090" rIns="92181" bIns="46090" rtlCol="0" anchor="ctr"/>
          <a:lstStyle/>
          <a:p>
            <a:pPr lvl="0"/>
            <a:endParaRPr lang="fr-CA" noProof="0"/>
          </a:p>
        </p:txBody>
      </p:sp>
      <p:sp>
        <p:nvSpPr>
          <p:cNvPr id="5" name="Espace réservé des commentaires 4"/>
          <p:cNvSpPr>
            <a:spLocks noGrp="1"/>
          </p:cNvSpPr>
          <p:nvPr>
            <p:ph type="body" sz="quarter" idx="3"/>
          </p:nvPr>
        </p:nvSpPr>
        <p:spPr>
          <a:xfrm>
            <a:off x="708025" y="4448175"/>
            <a:ext cx="5661025" cy="4213225"/>
          </a:xfrm>
          <a:prstGeom prst="rect">
            <a:avLst/>
          </a:prstGeom>
        </p:spPr>
        <p:txBody>
          <a:bodyPr vert="horz" wrap="square" lIns="92181" tIns="46090" rIns="92181" bIns="46090" numCol="1" anchor="t" anchorCtr="0" compatLnSpc="1">
            <a:prstTxWarp prst="textNoShape">
              <a:avLst/>
            </a:prstTxWarp>
            <a:normAutofit/>
          </a:bodyPr>
          <a:lstStyle/>
          <a:p>
            <a:pPr lvl="0"/>
            <a:r>
              <a:rPr lang="fr-FR" altLang="en-US" noProof="0"/>
              <a:t>Cliquez pour modifier les styles du texte du masque</a:t>
            </a:r>
          </a:p>
          <a:p>
            <a:pPr lvl="1"/>
            <a:r>
              <a:rPr lang="fr-FR" altLang="en-US" noProof="0"/>
              <a:t>Deuxième niveau</a:t>
            </a:r>
          </a:p>
          <a:p>
            <a:pPr lvl="2"/>
            <a:r>
              <a:rPr lang="fr-FR" altLang="en-US" noProof="0"/>
              <a:t>Troisième niveau</a:t>
            </a:r>
          </a:p>
          <a:p>
            <a:pPr lvl="3"/>
            <a:r>
              <a:rPr lang="fr-FR" altLang="en-US" noProof="0"/>
              <a:t>Quatrième niveau</a:t>
            </a:r>
          </a:p>
          <a:p>
            <a:pPr lvl="4"/>
            <a:r>
              <a:rPr lang="fr-FR" altLang="en-US" noProof="0"/>
              <a:t>Cinquième niveau</a:t>
            </a:r>
            <a:endParaRPr lang="fr-CA" altLang="en-US" noProof="0"/>
          </a:p>
        </p:txBody>
      </p:sp>
      <p:sp>
        <p:nvSpPr>
          <p:cNvPr id="6" name="Espace réservé du pied de page 5"/>
          <p:cNvSpPr>
            <a:spLocks noGrp="1"/>
          </p:cNvSpPr>
          <p:nvPr>
            <p:ph type="ftr" sz="quarter" idx="4"/>
          </p:nvPr>
        </p:nvSpPr>
        <p:spPr>
          <a:xfrm>
            <a:off x="0" y="8893175"/>
            <a:ext cx="3067050" cy="468313"/>
          </a:xfrm>
          <a:prstGeom prst="rect">
            <a:avLst/>
          </a:prstGeom>
        </p:spPr>
        <p:txBody>
          <a:bodyPr vert="horz" lIns="92181" tIns="46090" rIns="92181" bIns="46090" rtlCol="0" anchor="b"/>
          <a:lstStyle>
            <a:lvl1pPr algn="l" eaLnBrk="1" fontAlgn="auto" hangingPunct="1">
              <a:spcBef>
                <a:spcPts val="0"/>
              </a:spcBef>
              <a:spcAft>
                <a:spcPts val="0"/>
              </a:spcAft>
              <a:defRPr sz="1200">
                <a:latin typeface="+mn-lt"/>
                <a:ea typeface="+mn-ea"/>
              </a:defRPr>
            </a:lvl1pPr>
          </a:lstStyle>
          <a:p>
            <a:pPr>
              <a:defRPr/>
            </a:pPr>
            <a:endParaRPr lang="fr-CA"/>
          </a:p>
        </p:txBody>
      </p:sp>
      <p:sp>
        <p:nvSpPr>
          <p:cNvPr id="7" name="Espace réservé du numéro de diapositive 6"/>
          <p:cNvSpPr>
            <a:spLocks noGrp="1"/>
          </p:cNvSpPr>
          <p:nvPr>
            <p:ph type="sldNum" sz="quarter" idx="5"/>
          </p:nvPr>
        </p:nvSpPr>
        <p:spPr>
          <a:xfrm>
            <a:off x="4008438" y="8893175"/>
            <a:ext cx="3067050" cy="468313"/>
          </a:xfrm>
          <a:prstGeom prst="rect">
            <a:avLst/>
          </a:prstGeom>
        </p:spPr>
        <p:txBody>
          <a:bodyPr vert="horz" wrap="square" lIns="92181" tIns="46090" rIns="92181" bIns="4609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2F88DAF-8822-4AA2-BB96-489FFB27B6A0}" type="slidenum">
              <a:rPr lang="fr-CA" altLang="en-US"/>
              <a:pPr>
                <a:defRPr/>
              </a:pPr>
              <a:t>‹N°›</a:t>
            </a:fld>
            <a:endParaRPr lang="fr-CA" altLang="en-US"/>
          </a:p>
        </p:txBody>
      </p:sp>
    </p:spTree>
    <p:extLst>
      <p:ext uri="{BB962C8B-B14F-4D97-AF65-F5344CB8AC3E}">
        <p14:creationId xmlns:p14="http://schemas.microsoft.com/office/powerpoint/2010/main" val="1299211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ea typeface="ＭＳ Ｐゴシック" panose="020B0600070205080204" pitchFamily="34" charset="-128"/>
            </a:endParaRP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7713" indent="-287338">
              <a:defRPr>
                <a:solidFill>
                  <a:schemeClr val="tx1"/>
                </a:solidFill>
                <a:latin typeface="Arial" panose="020B0604020202020204" pitchFamily="34" charset="0"/>
                <a:ea typeface="ＭＳ Ｐゴシック" panose="020B0600070205080204" pitchFamily="34" charset="-128"/>
              </a:defRPr>
            </a:lvl2pPr>
            <a:lvl3pPr marL="1150938" indent="-230188">
              <a:defRPr>
                <a:solidFill>
                  <a:schemeClr val="tx1"/>
                </a:solidFill>
                <a:latin typeface="Arial" panose="020B0604020202020204" pitchFamily="34" charset="0"/>
                <a:ea typeface="ＭＳ Ｐゴシック" panose="020B0600070205080204" pitchFamily="34" charset="-128"/>
              </a:defRPr>
            </a:lvl3pPr>
            <a:lvl4pPr marL="1612900" indent="-230188">
              <a:defRPr>
                <a:solidFill>
                  <a:schemeClr val="tx1"/>
                </a:solidFill>
                <a:latin typeface="Arial" panose="020B0604020202020204" pitchFamily="34" charset="0"/>
                <a:ea typeface="ＭＳ Ｐゴシック" panose="020B0600070205080204" pitchFamily="34" charset="-128"/>
              </a:defRPr>
            </a:lvl4pPr>
            <a:lvl5pPr marL="2073275" indent="-230188">
              <a:defRPr>
                <a:solidFill>
                  <a:schemeClr val="tx1"/>
                </a:solidFill>
                <a:latin typeface="Arial" panose="020B0604020202020204" pitchFamily="34" charset="0"/>
                <a:ea typeface="ＭＳ Ｐゴシック" panose="020B0600070205080204" pitchFamily="34" charset="-128"/>
              </a:defRPr>
            </a:lvl5pPr>
            <a:lvl6pPr marL="2530475"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7675"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4875"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2075"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B62EB75-3AA4-470C-ACFB-53653D015578}" type="slidenum">
              <a:rPr lang="fr-CA" altLang="en-US" smtClean="0">
                <a:latin typeface="Calibri" panose="020F0502020204030204" pitchFamily="34" charset="0"/>
              </a:rPr>
              <a:pPr/>
              <a:t>1</a:t>
            </a:fld>
            <a:endParaRPr lang="fr-CA" altLang="en-US">
              <a:latin typeface="Calibri" panose="020F0502020204030204" pitchFamily="34" charset="0"/>
            </a:endParaRPr>
          </a:p>
        </p:txBody>
      </p:sp>
    </p:spTree>
    <p:extLst>
      <p:ext uri="{BB962C8B-B14F-4D97-AF65-F5344CB8AC3E}">
        <p14:creationId xmlns:p14="http://schemas.microsoft.com/office/powerpoint/2010/main" val="342679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xmlns="" id="{6EC5F4DC-9894-496E-9931-6A623580F2D5}"/>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8A69C174-11C2-49EB-B2D3-CBCC21179448}" type="slidenum">
              <a:rPr kumimoji="0" lang="en-CA" altLang="en-US"/>
              <a:pPr eaLnBrk="1" hangingPunct="1">
                <a:spcBef>
                  <a:spcPct val="0"/>
                </a:spcBef>
              </a:pPr>
              <a:t>10</a:t>
            </a:fld>
            <a:endParaRPr kumimoji="0" lang="en-CA" altLang="en-US"/>
          </a:p>
        </p:txBody>
      </p:sp>
      <p:sp>
        <p:nvSpPr>
          <p:cNvPr id="95235" name="Rectangle 2">
            <a:extLst>
              <a:ext uri="{FF2B5EF4-FFF2-40B4-BE49-F238E27FC236}">
                <a16:creationId xmlns:a16="http://schemas.microsoft.com/office/drawing/2014/main" xmlns="" id="{1EA655C8-FC64-47D6-8513-163E3D727541}"/>
              </a:ext>
            </a:extLst>
          </p:cNvPr>
          <p:cNvSpPr>
            <a:spLocks noGrp="1" noRot="1" noChangeAspect="1" noChangeArrowheads="1" noTextEdit="1"/>
          </p:cNvSpPr>
          <p:nvPr>
            <p:ph type="sldImg"/>
          </p:nvPr>
        </p:nvSpPr>
        <p:spPr>
          <a:xfrm>
            <a:off x="419100" y="703263"/>
            <a:ext cx="6238875" cy="3509962"/>
          </a:xfrm>
          <a:ln/>
        </p:spPr>
      </p:sp>
      <p:sp>
        <p:nvSpPr>
          <p:cNvPr id="95236" name="Rectangle 3">
            <a:extLst>
              <a:ext uri="{FF2B5EF4-FFF2-40B4-BE49-F238E27FC236}">
                <a16:creationId xmlns:a16="http://schemas.microsoft.com/office/drawing/2014/main" xmlns="" id="{CC1EF9D7-0F33-453A-8EFA-CEDC6C2AF141}"/>
              </a:ext>
            </a:extLst>
          </p:cNvPr>
          <p:cNvSpPr>
            <a:spLocks noGrp="1" noChangeArrowheads="1"/>
          </p:cNvSpPr>
          <p:nvPr>
            <p:ph type="body" idx="1"/>
          </p:nvPr>
        </p:nvSpPr>
        <p:spPr>
          <a:noFill/>
        </p:spPr>
        <p:txBody>
          <a:bodyPr>
            <a:normAutofit fontScale="92500"/>
          </a:bodyPr>
          <a:lstStyle/>
          <a:p>
            <a:r>
              <a:rPr lang="en-US" altLang="en-US" b="1" i="1">
                <a:latin typeface="Arial" panose="020B0604020202020204" pitchFamily="34" charset="0"/>
                <a:cs typeface="Times New Roman" panose="02020603050405020304" pitchFamily="18" charset="0"/>
              </a:rPr>
              <a:t>Explain by moving from  right to left</a:t>
            </a:r>
          </a:p>
          <a:p>
            <a:endParaRPr lang="en-US" altLang="en-US" b="1" i="1">
              <a:latin typeface="Arial" panose="020B0604020202020204" pitchFamily="34" charset="0"/>
              <a:cs typeface="Times New Roman" panose="02020603050405020304" pitchFamily="18" charset="0"/>
            </a:endParaRPr>
          </a:p>
          <a:p>
            <a:r>
              <a:rPr lang="en-US" altLang="en-US">
                <a:latin typeface="Arial" panose="020B0604020202020204" pitchFamily="34" charset="0"/>
                <a:cs typeface="Times New Roman" panose="02020603050405020304" pitchFamily="18" charset="0"/>
              </a:rPr>
              <a:t>Programs that deliver services directly to </a:t>
            </a:r>
            <a:r>
              <a:rPr lang="en-US" altLang="en-US" b="1" u="sng">
                <a:latin typeface="Arial" panose="020B0604020202020204" pitchFamily="34" charset="0"/>
                <a:cs typeface="Times New Roman" panose="02020603050405020304" pitchFamily="18" charset="0"/>
              </a:rPr>
              <a:t>external</a:t>
            </a:r>
            <a:r>
              <a:rPr lang="en-US" altLang="en-US">
                <a:latin typeface="Arial" panose="020B0604020202020204" pitchFamily="34" charset="0"/>
                <a:cs typeface="Times New Roman" panose="02020603050405020304" pitchFamily="18" charset="0"/>
              </a:rPr>
              <a:t> target groups are called </a:t>
            </a:r>
            <a:r>
              <a:rPr lang="en-US" altLang="en-US" i="1">
                <a:latin typeface="Arial" panose="020B0604020202020204" pitchFamily="34" charset="0"/>
                <a:cs typeface="Times New Roman" panose="02020603050405020304" pitchFamily="18" charset="0"/>
              </a:rPr>
              <a:t>public programs.</a:t>
            </a:r>
            <a:r>
              <a:rPr lang="en-US" altLang="en-US">
                <a:latin typeface="Arial" panose="020B0604020202020204" pitchFamily="34" charset="0"/>
                <a:cs typeface="Times New Roman" panose="02020603050405020304" pitchFamily="18" charset="0"/>
              </a:rPr>
              <a:t> </a:t>
            </a:r>
          </a:p>
          <a:p>
            <a:r>
              <a:rPr lang="en-CA" altLang="en-US">
                <a:latin typeface="Arial" panose="020B0604020202020204" pitchFamily="34" charset="0"/>
                <a:cs typeface="Times New Roman" panose="02020603050405020304" pitchFamily="18" charset="0"/>
              </a:rPr>
              <a:t>Examples of these include (</a:t>
            </a:r>
            <a:r>
              <a:rPr lang="en-CA" altLang="en-US">
                <a:latin typeface="Arial" panose="020B0604020202020204" pitchFamily="34" charset="0"/>
              </a:rPr>
              <a:t>Socio-) Economic; Environment Protection;… </a:t>
            </a:r>
          </a:p>
          <a:p>
            <a:pPr algn="ctr">
              <a:spcBef>
                <a:spcPct val="0"/>
              </a:spcBef>
            </a:pPr>
            <a:endParaRPr lang="en-US" altLang="en-US">
              <a:latin typeface="Arial" panose="020B0604020202020204" pitchFamily="34" charset="0"/>
              <a:cs typeface="Times New Roman" panose="02020603050405020304" pitchFamily="18" charset="0"/>
            </a:endParaRPr>
          </a:p>
          <a:p>
            <a:r>
              <a:rPr lang="en-US" altLang="en-US">
                <a:latin typeface="Arial" panose="020B0604020202020204" pitchFamily="34" charset="0"/>
                <a:cs typeface="Times New Roman" panose="02020603050405020304" pitchFamily="18" charset="0"/>
              </a:rPr>
              <a:t>Those that deliver primarily to other government programs are called </a:t>
            </a:r>
            <a:r>
              <a:rPr lang="en-US" altLang="en-US" i="1">
                <a:latin typeface="Arial" panose="020B0604020202020204" pitchFamily="34" charset="0"/>
                <a:cs typeface="Times New Roman" panose="02020603050405020304" pitchFamily="18" charset="0"/>
              </a:rPr>
              <a:t>provider programs</a:t>
            </a:r>
          </a:p>
          <a:p>
            <a:r>
              <a:rPr lang="en-US" altLang="en-US">
                <a:latin typeface="Arial" panose="020B0604020202020204" pitchFamily="34" charset="0"/>
                <a:cs typeface="Times New Roman" panose="02020603050405020304" pitchFamily="18" charset="0"/>
              </a:rPr>
              <a:t>Provider programs can also be seen as the </a:t>
            </a:r>
            <a:r>
              <a:rPr lang="en-CA" altLang="en-US">
                <a:latin typeface="Arial" panose="020B0604020202020204" pitchFamily="34" charset="0"/>
                <a:cs typeface="Times New Roman" panose="02020603050405020304" pitchFamily="18" charset="0"/>
              </a:rPr>
              <a:t>“internal programs and services” required by the Government to enable it to deliver public programs and services</a:t>
            </a:r>
            <a:r>
              <a:rPr lang="en-US" altLang="en-US">
                <a:latin typeface="Arial" panose="020B0604020202020204" pitchFamily="34" charset="0"/>
                <a:cs typeface="Times New Roman" panose="02020603050405020304" pitchFamily="18" charset="0"/>
              </a:rPr>
              <a:t>.</a:t>
            </a:r>
          </a:p>
          <a:p>
            <a:r>
              <a:rPr lang="en-CA" altLang="en-US" i="1">
                <a:latin typeface="Arial" panose="020B0604020202020204" pitchFamily="34" charset="0"/>
                <a:cs typeface="Times New Roman" panose="02020603050405020304" pitchFamily="18" charset="0"/>
              </a:rPr>
              <a:t>Examples of these “internal” programs include: </a:t>
            </a:r>
            <a:r>
              <a:rPr lang="en-CA" altLang="en-US">
                <a:latin typeface="Arial" panose="020B0604020202020204" pitchFamily="34" charset="0"/>
              </a:rPr>
              <a:t>Human Resources; Financial Management; </a:t>
            </a:r>
            <a:r>
              <a:rPr lang="en-CA" altLang="en-US" b="1">
                <a:latin typeface="Arial" panose="020B0604020202020204" pitchFamily="34" charset="0"/>
              </a:rPr>
              <a:t>Information  Management &amp; Technology Services</a:t>
            </a:r>
            <a:r>
              <a:rPr lang="en-CA" altLang="en-US">
                <a:latin typeface="Arial" panose="020B0604020202020204" pitchFamily="34" charset="0"/>
              </a:rPr>
              <a:t> …</a:t>
            </a:r>
            <a:endParaRPr lang="fr-CA" altLang="en-US">
              <a:latin typeface="Arial" panose="020B0604020202020204" pitchFamily="34" charset="0"/>
            </a:endParaRPr>
          </a:p>
          <a:p>
            <a:endParaRPr lang="en-US" altLang="en-US">
              <a:latin typeface="Arial" panose="020B0604020202020204" pitchFamily="34" charset="0"/>
              <a:cs typeface="Times New Roman" panose="02020603050405020304" pitchFamily="18" charset="0"/>
            </a:endParaRPr>
          </a:p>
          <a:p>
            <a:r>
              <a:rPr lang="en-US" altLang="en-US">
                <a:latin typeface="Arial" panose="020B0604020202020204" pitchFamily="34" charset="0"/>
                <a:cs typeface="Times New Roman" panose="02020603050405020304" pitchFamily="18" charset="0"/>
              </a:rPr>
              <a:t>The </a:t>
            </a:r>
            <a:r>
              <a:rPr lang="en-US" altLang="en-US" b="1">
                <a:latin typeface="Arial" panose="020B0604020202020204" pitchFamily="34" charset="0"/>
                <a:cs typeface="Times New Roman" panose="02020603050405020304" pitchFamily="18" charset="0"/>
              </a:rPr>
              <a:t>Information Management </a:t>
            </a:r>
            <a:r>
              <a:rPr lang="en-US" altLang="en-US">
                <a:latin typeface="Arial" panose="020B0604020202020204" pitchFamily="34" charset="0"/>
                <a:cs typeface="Times New Roman" panose="02020603050405020304" pitchFamily="18" charset="0"/>
              </a:rPr>
              <a:t>fall under the </a:t>
            </a:r>
            <a:r>
              <a:rPr lang="en-CA" altLang="en-US" b="1" i="1">
                <a:latin typeface="Arial" panose="020B0604020202020204" pitchFamily="34" charset="0"/>
              </a:rPr>
              <a:t>Information  Management &amp; Technology Services</a:t>
            </a:r>
            <a:r>
              <a:rPr lang="en-CA" altLang="en-US">
                <a:latin typeface="Arial" panose="020B0604020202020204" pitchFamily="34" charset="0"/>
              </a:rPr>
              <a:t> and is thus </a:t>
            </a:r>
            <a:r>
              <a:rPr lang="en-US" altLang="en-US">
                <a:latin typeface="Arial" panose="020B0604020202020204" pitchFamily="34" charset="0"/>
                <a:cs typeface="Times New Roman" panose="02020603050405020304" pitchFamily="18" charset="0"/>
              </a:rPr>
              <a:t>an example of a provider program.  </a:t>
            </a:r>
            <a:br>
              <a:rPr lang="en-US" altLang="en-US">
                <a:latin typeface="Arial" panose="020B0604020202020204" pitchFamily="34" charset="0"/>
                <a:cs typeface="Times New Roman" panose="02020603050405020304" pitchFamily="18" charset="0"/>
              </a:rPr>
            </a:br>
            <a:r>
              <a:rPr lang="en-US" altLang="en-US">
                <a:latin typeface="Arial" panose="020B0604020202020204" pitchFamily="34" charset="0"/>
                <a:cs typeface="Times New Roman" panose="02020603050405020304" pitchFamily="18" charset="0"/>
              </a:rPr>
              <a:t>Similarly </a:t>
            </a:r>
            <a:r>
              <a:rPr lang="en-US" altLang="en-US" b="1">
                <a:latin typeface="Arial" panose="020B0604020202020204" pitchFamily="34" charset="0"/>
                <a:cs typeface="Times New Roman" panose="02020603050405020304" pitchFamily="18" charset="0"/>
              </a:rPr>
              <a:t>Enterprise Architecture </a:t>
            </a:r>
            <a:r>
              <a:rPr lang="en-US" altLang="en-US">
                <a:latin typeface="Arial" panose="020B0604020202020204" pitchFamily="34" charset="0"/>
                <a:cs typeface="Times New Roman" panose="02020603050405020304" pitchFamily="18" charset="0"/>
              </a:rPr>
              <a:t>is a provider program. For organizations that still consider EA a technical thing, it too might be considered a part of </a:t>
            </a:r>
            <a:r>
              <a:rPr lang="en-CA" altLang="en-US" b="1" i="1">
                <a:latin typeface="Arial" panose="020B0604020202020204" pitchFamily="34" charset="0"/>
              </a:rPr>
              <a:t>Information  Management &amp; Technology Services.  </a:t>
            </a:r>
          </a:p>
          <a:p>
            <a:r>
              <a:rPr lang="en-CA" altLang="en-US">
                <a:latin typeface="Arial" panose="020B0604020202020204" pitchFamily="34" charset="0"/>
              </a:rPr>
              <a:t>Today most organizations however regard EA in a broader context and use EA disciplines to support their </a:t>
            </a:r>
            <a:r>
              <a:rPr lang="en-CA" altLang="en-US" b="1" i="1">
                <a:latin typeface="Arial" panose="020B0604020202020204" pitchFamily="34" charset="0"/>
              </a:rPr>
              <a:t>Corporate Planning. </a:t>
            </a:r>
          </a:p>
          <a:p>
            <a:endParaRPr lang="en-CA" altLang="en-US" b="1" i="1">
              <a:latin typeface="Arial" panose="020B0604020202020204" pitchFamily="34" charset="0"/>
            </a:endParaRPr>
          </a:p>
          <a:p>
            <a:r>
              <a:rPr lang="en-CA" altLang="en-US" b="1">
                <a:latin typeface="Arial" panose="020B0604020202020204" pitchFamily="34" charset="0"/>
              </a:rPr>
              <a:t>More in IM &amp; EA in a few slides</a:t>
            </a:r>
            <a:endParaRPr lang="en-US" altLang="en-US" b="1">
              <a:latin typeface="Arial" panose="020B0604020202020204" pitchFamily="34" charset="0"/>
              <a:cs typeface="Times New Roman" panose="02020603050405020304" pitchFamily="18" charset="0"/>
            </a:endParaRPr>
          </a:p>
          <a:p>
            <a:endParaRPr lang="en-US" altLang="en-US">
              <a:latin typeface="Arial" panose="020B0604020202020204" pitchFamily="34" charset="0"/>
              <a:cs typeface="Times New Roman" panose="02020603050405020304" pitchFamily="18" charset="0"/>
            </a:endParaRPr>
          </a:p>
          <a:p>
            <a:endParaRPr lang="en-CA" altLang="en-US">
              <a:latin typeface="Arial" panose="020B0604020202020204" pitchFamily="34" charset="0"/>
            </a:endParaRPr>
          </a:p>
        </p:txBody>
      </p:sp>
    </p:spTree>
    <p:extLst>
      <p:ext uri="{BB962C8B-B14F-4D97-AF65-F5344CB8AC3E}">
        <p14:creationId xmlns:p14="http://schemas.microsoft.com/office/powerpoint/2010/main" val="961867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xmlns="" id="{59BA9468-CA2E-4823-8C5D-3F0772C5DF30}"/>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22D5C6FE-2322-4EB2-9BB9-A4640E4EC525}" type="slidenum">
              <a:rPr kumimoji="0" lang="en-CA" altLang="en-US"/>
              <a:pPr eaLnBrk="1" hangingPunct="1">
                <a:spcBef>
                  <a:spcPct val="0"/>
                </a:spcBef>
              </a:pPr>
              <a:t>11</a:t>
            </a:fld>
            <a:endParaRPr kumimoji="0" lang="en-CA" altLang="en-US"/>
          </a:p>
        </p:txBody>
      </p:sp>
      <p:sp>
        <p:nvSpPr>
          <p:cNvPr id="96259" name="Rectangle 2">
            <a:extLst>
              <a:ext uri="{FF2B5EF4-FFF2-40B4-BE49-F238E27FC236}">
                <a16:creationId xmlns:a16="http://schemas.microsoft.com/office/drawing/2014/main" xmlns="" id="{D784D17F-EC0F-45E8-8416-F8AAE1E706BC}"/>
              </a:ext>
            </a:extLst>
          </p:cNvPr>
          <p:cNvSpPr>
            <a:spLocks noGrp="1" noRot="1" noChangeAspect="1" noChangeArrowheads="1" noTextEdit="1"/>
          </p:cNvSpPr>
          <p:nvPr>
            <p:ph type="sldImg"/>
          </p:nvPr>
        </p:nvSpPr>
        <p:spPr>
          <a:xfrm>
            <a:off x="419100" y="703263"/>
            <a:ext cx="6238875" cy="3509962"/>
          </a:xfrm>
          <a:ln/>
        </p:spPr>
      </p:sp>
      <p:sp>
        <p:nvSpPr>
          <p:cNvPr id="96260" name="Rectangle 3">
            <a:extLst>
              <a:ext uri="{FF2B5EF4-FFF2-40B4-BE49-F238E27FC236}">
                <a16:creationId xmlns:a16="http://schemas.microsoft.com/office/drawing/2014/main" xmlns="" id="{EAF22058-A1A4-41D1-BE73-152135915AB6}"/>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613589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xmlns="" id="{59BA9468-CA2E-4823-8C5D-3F0772C5DF30}"/>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22D5C6FE-2322-4EB2-9BB9-A4640E4EC525}" type="slidenum">
              <a:rPr kumimoji="0" lang="en-CA" altLang="en-US"/>
              <a:pPr eaLnBrk="1" hangingPunct="1">
                <a:spcBef>
                  <a:spcPct val="0"/>
                </a:spcBef>
              </a:pPr>
              <a:t>12</a:t>
            </a:fld>
            <a:endParaRPr kumimoji="0" lang="en-CA" altLang="en-US"/>
          </a:p>
        </p:txBody>
      </p:sp>
      <p:sp>
        <p:nvSpPr>
          <p:cNvPr id="96259" name="Rectangle 2">
            <a:extLst>
              <a:ext uri="{FF2B5EF4-FFF2-40B4-BE49-F238E27FC236}">
                <a16:creationId xmlns:a16="http://schemas.microsoft.com/office/drawing/2014/main" xmlns="" id="{D784D17F-EC0F-45E8-8416-F8AAE1E706BC}"/>
              </a:ext>
            </a:extLst>
          </p:cNvPr>
          <p:cNvSpPr>
            <a:spLocks noGrp="1" noRot="1" noChangeAspect="1" noChangeArrowheads="1" noTextEdit="1"/>
          </p:cNvSpPr>
          <p:nvPr>
            <p:ph type="sldImg"/>
          </p:nvPr>
        </p:nvSpPr>
        <p:spPr>
          <a:xfrm>
            <a:off x="419100" y="703263"/>
            <a:ext cx="6238875" cy="3509962"/>
          </a:xfrm>
          <a:ln/>
        </p:spPr>
      </p:sp>
      <p:sp>
        <p:nvSpPr>
          <p:cNvPr id="96260" name="Rectangle 3">
            <a:extLst>
              <a:ext uri="{FF2B5EF4-FFF2-40B4-BE49-F238E27FC236}">
                <a16:creationId xmlns:a16="http://schemas.microsoft.com/office/drawing/2014/main" xmlns="" id="{EAF22058-A1A4-41D1-BE73-152135915AB6}"/>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760869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a:extLst>
              <a:ext uri="{FF2B5EF4-FFF2-40B4-BE49-F238E27FC236}">
                <a16:creationId xmlns:a16="http://schemas.microsoft.com/office/drawing/2014/main" xmlns="" id="{D3E5381D-93DF-4752-830B-B5D58BC54771}"/>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2FA5A2A1-5DB1-4E06-9931-53C962AF4601}" type="slidenum">
              <a:rPr kumimoji="0" lang="en-CA" altLang="en-US"/>
              <a:pPr eaLnBrk="1" hangingPunct="1">
                <a:spcBef>
                  <a:spcPct val="0"/>
                </a:spcBef>
              </a:pPr>
              <a:t>13</a:t>
            </a:fld>
            <a:endParaRPr kumimoji="0" lang="en-CA" altLang="en-US"/>
          </a:p>
        </p:txBody>
      </p:sp>
      <p:sp>
        <p:nvSpPr>
          <p:cNvPr id="101379" name="Rectangle 2">
            <a:extLst>
              <a:ext uri="{FF2B5EF4-FFF2-40B4-BE49-F238E27FC236}">
                <a16:creationId xmlns:a16="http://schemas.microsoft.com/office/drawing/2014/main" xmlns="" id="{F06A4C47-61D2-4941-A2DD-9775A6071900}"/>
              </a:ext>
            </a:extLst>
          </p:cNvPr>
          <p:cNvSpPr>
            <a:spLocks noGrp="1" noRot="1" noChangeAspect="1" noChangeArrowheads="1" noTextEdit="1"/>
          </p:cNvSpPr>
          <p:nvPr>
            <p:ph type="sldImg"/>
          </p:nvPr>
        </p:nvSpPr>
        <p:spPr>
          <a:xfrm>
            <a:off x="419100" y="703263"/>
            <a:ext cx="6238875" cy="3509962"/>
          </a:xfrm>
          <a:ln/>
        </p:spPr>
      </p:sp>
      <p:sp>
        <p:nvSpPr>
          <p:cNvPr id="101380" name="Rectangle 3">
            <a:extLst>
              <a:ext uri="{FF2B5EF4-FFF2-40B4-BE49-F238E27FC236}">
                <a16:creationId xmlns:a16="http://schemas.microsoft.com/office/drawing/2014/main" xmlns="" id="{9B558420-1121-4B41-B693-8AA7EE66EC1E}"/>
              </a:ext>
            </a:extLst>
          </p:cNvPr>
          <p:cNvSpPr>
            <a:spLocks noGrp="1" noChangeArrowheads="1"/>
          </p:cNvSpPr>
          <p:nvPr>
            <p:ph type="body" idx="1"/>
          </p:nvPr>
        </p:nvSpPr>
        <p:spPr>
          <a:xfrm>
            <a:off x="931863" y="4403725"/>
            <a:ext cx="5133975" cy="4171950"/>
          </a:xfrm>
          <a:noFill/>
        </p:spPr>
        <p:txBody>
          <a:bodyPr>
            <a:normAutofit/>
          </a:bodyPr>
          <a:lstStyle/>
          <a:p>
            <a:r>
              <a:rPr lang="en-CA" altLang="en-US" sz="1000" b="1" dirty="0">
                <a:latin typeface="Arial" panose="020B0604020202020204" pitchFamily="34" charset="0"/>
                <a:cs typeface="Arial" panose="020B0604020202020204" pitchFamily="34" charset="0"/>
              </a:rPr>
              <a:t>Program </a:t>
            </a:r>
            <a:r>
              <a:rPr lang="en-CA" altLang="en-US" sz="1000" b="1" dirty="0">
                <a:latin typeface="Arial" panose="020B0604020202020204" pitchFamily="34" charset="0"/>
                <a:ea typeface="Arial Unicode MS" pitchFamily="34" charset="-128"/>
              </a:rPr>
              <a:t>–</a:t>
            </a:r>
            <a:r>
              <a:rPr lang="en-CA" altLang="en-US" sz="1000" dirty="0">
                <a:latin typeface="Arial" panose="020B0604020202020204" pitchFamily="34" charset="0"/>
                <a:cs typeface="Arial" panose="020B0604020202020204" pitchFamily="34" charset="0"/>
              </a:rPr>
              <a:t> an accountable mandate to address recognized needs of eligible target groups and to achieve specified outcomes by producing service outputs using resources</a:t>
            </a:r>
          </a:p>
          <a:p>
            <a:r>
              <a:rPr lang="en-CA" altLang="en-US" sz="1000" b="1" dirty="0">
                <a:latin typeface="Arial" panose="020B0604020202020204" pitchFamily="34" charset="0"/>
                <a:cs typeface="Arial" panose="020B0604020202020204" pitchFamily="34" charset="0"/>
              </a:rPr>
              <a:t>Service </a:t>
            </a:r>
            <a:r>
              <a:rPr lang="en-CA" altLang="en-US" sz="1000" b="1" dirty="0">
                <a:latin typeface="Arial" panose="020B0604020202020204" pitchFamily="34" charset="0"/>
                <a:ea typeface="Arial Unicode MS" pitchFamily="34" charset="-128"/>
              </a:rPr>
              <a:t>–</a:t>
            </a:r>
            <a:r>
              <a:rPr lang="en-CA" altLang="en-US" sz="1000" b="1" dirty="0">
                <a:latin typeface="Arial" panose="020B0604020202020204" pitchFamily="34" charset="0"/>
                <a:cs typeface="Times New Roman" panose="02020603050405020304" pitchFamily="18" charset="0"/>
              </a:rPr>
              <a:t> </a:t>
            </a:r>
            <a:r>
              <a:rPr lang="en-CA" altLang="en-US" sz="1000" dirty="0">
                <a:latin typeface="Arial" panose="020B0604020202020204" pitchFamily="34" charset="0"/>
                <a:cs typeface="Times New Roman" panose="02020603050405020304" pitchFamily="18" charset="0"/>
              </a:rPr>
              <a:t> </a:t>
            </a:r>
            <a:r>
              <a:rPr lang="en-CA" altLang="en-US" sz="1000" dirty="0">
                <a:latin typeface="Arial" panose="020B0604020202020204" pitchFamily="34" charset="0"/>
                <a:cs typeface="Arial" panose="020B0604020202020204" pitchFamily="34" charset="0"/>
              </a:rPr>
              <a:t>a means, administered by a program, of producing a final valued output (i.e. service output) to address one or more target group needs, a set of service processes that produces and delivers one service output.</a:t>
            </a:r>
          </a:p>
          <a:p>
            <a:r>
              <a:rPr lang="en-CA" altLang="en-US" sz="1000" b="1" dirty="0">
                <a:latin typeface="Arial" panose="020B0604020202020204" pitchFamily="34" charset="0"/>
                <a:cs typeface="Arial" panose="020B0604020202020204" pitchFamily="34" charset="0"/>
              </a:rPr>
              <a:t>(Service) Process </a:t>
            </a:r>
            <a:r>
              <a:rPr lang="en-CA" altLang="en-US" sz="1000" b="1" dirty="0">
                <a:latin typeface="Arial" panose="020B0604020202020204" pitchFamily="34" charset="0"/>
                <a:ea typeface="Arial Unicode MS" pitchFamily="34" charset="-128"/>
              </a:rPr>
              <a:t>–</a:t>
            </a:r>
            <a:r>
              <a:rPr lang="en-CA" altLang="en-US" sz="1000" dirty="0">
                <a:latin typeface="Arial" panose="020B0604020202020204" pitchFamily="34" charset="0"/>
                <a:cs typeface="Times New Roman" panose="02020603050405020304" pitchFamily="18" charset="0"/>
              </a:rPr>
              <a:t> </a:t>
            </a:r>
            <a:r>
              <a:rPr lang="en-CA" altLang="en-US" sz="1000" dirty="0">
                <a:latin typeface="Arial" panose="020B0604020202020204" pitchFamily="34" charset="0"/>
                <a:cs typeface="Arial" panose="020B0604020202020204" pitchFamily="34" charset="0"/>
              </a:rPr>
              <a:t>This refers to the work required to transform inputs to an output. When inputs are supplied and the service process is performed, an output is produced and delivered. Many service processes produce intermediate outputs (e.g. an application form or inspection) on the way to the service output. </a:t>
            </a:r>
          </a:p>
          <a:p>
            <a:r>
              <a:rPr lang="en-CA" altLang="en-US" sz="1000" b="1" dirty="0">
                <a:latin typeface="Arial" panose="020B0604020202020204" pitchFamily="34" charset="0"/>
                <a:cs typeface="Arial" panose="020B0604020202020204" pitchFamily="34" charset="0"/>
              </a:rPr>
              <a:t>Resource </a:t>
            </a:r>
            <a:r>
              <a:rPr lang="en-CA" altLang="en-US" sz="1000" b="1" dirty="0">
                <a:latin typeface="Arial" panose="020B0604020202020204" pitchFamily="34" charset="0"/>
                <a:ea typeface="Arial Unicode MS" pitchFamily="34" charset="-128"/>
              </a:rPr>
              <a:t>–</a:t>
            </a:r>
            <a:r>
              <a:rPr lang="en-CA" altLang="en-US" sz="1000" dirty="0">
                <a:latin typeface="Arial" panose="020B0604020202020204" pitchFamily="34" charset="0"/>
                <a:cs typeface="Times New Roman" panose="02020603050405020304" pitchFamily="18" charset="0"/>
              </a:rPr>
              <a:t> </a:t>
            </a:r>
            <a:r>
              <a:rPr lang="en-CA" altLang="en-US" sz="1000" dirty="0">
                <a:latin typeface="Arial" panose="020B0604020202020204" pitchFamily="34" charset="0"/>
                <a:cs typeface="Arial" panose="020B0604020202020204" pitchFamily="34" charset="0"/>
              </a:rPr>
              <a:t>the inputs required to complete a service process (e.g., manpower, money, materials, equipment, space)  </a:t>
            </a:r>
          </a:p>
          <a:p>
            <a:endParaRPr lang="en-CA" altLang="en-US" sz="1000" dirty="0">
              <a:latin typeface="Arial" panose="020B0604020202020204" pitchFamily="34" charset="0"/>
              <a:cs typeface="Arial" panose="020B0604020202020204" pitchFamily="34" charset="0"/>
            </a:endParaRPr>
          </a:p>
          <a:p>
            <a:endParaRPr lang="en-CA" altLang="en-US" sz="1000" dirty="0">
              <a:latin typeface="Arial Unicode MS" pitchFamily="34" charset="-128"/>
              <a:cs typeface="Arial" panose="020B0604020202020204" pitchFamily="34" charset="0"/>
            </a:endParaRPr>
          </a:p>
          <a:p>
            <a:endParaRPr lang="en-CA" altLang="en-US" sz="1000" dirty="0">
              <a:latin typeface="Arial Unicode MS" pitchFamily="34" charset="-128"/>
              <a:cs typeface="Arial" panose="020B0604020202020204" pitchFamily="34" charset="0"/>
            </a:endParaRPr>
          </a:p>
          <a:p>
            <a:endParaRPr lang="en-CA" altLang="en-US" sz="1000" dirty="0">
              <a:latin typeface="Arial" panose="020B0604020202020204" pitchFamily="34" charset="0"/>
            </a:endParaRPr>
          </a:p>
        </p:txBody>
      </p:sp>
    </p:spTree>
    <p:extLst>
      <p:ext uri="{BB962C8B-B14F-4D97-AF65-F5344CB8AC3E}">
        <p14:creationId xmlns:p14="http://schemas.microsoft.com/office/powerpoint/2010/main" val="36289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1031">
            <a:extLst>
              <a:ext uri="{FF2B5EF4-FFF2-40B4-BE49-F238E27FC236}">
                <a16:creationId xmlns:a16="http://schemas.microsoft.com/office/drawing/2014/main" xmlns="" id="{3A052A1E-0FC2-48BE-8DEC-14FF1BB0B696}"/>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40D89733-EBEE-4195-8BB3-4AA951C1F4B5}" type="slidenum">
              <a:rPr kumimoji="0" lang="en-CA" altLang="en-US"/>
              <a:pPr eaLnBrk="1" hangingPunct="1">
                <a:spcBef>
                  <a:spcPct val="0"/>
                </a:spcBef>
              </a:pPr>
              <a:t>14</a:t>
            </a:fld>
            <a:endParaRPr kumimoji="0" lang="en-CA" altLang="en-US"/>
          </a:p>
        </p:txBody>
      </p:sp>
      <p:sp>
        <p:nvSpPr>
          <p:cNvPr id="102403" name="Rectangle 2">
            <a:extLst>
              <a:ext uri="{FF2B5EF4-FFF2-40B4-BE49-F238E27FC236}">
                <a16:creationId xmlns:a16="http://schemas.microsoft.com/office/drawing/2014/main" xmlns="" id="{D85AAF0D-8FEB-402E-B442-B579046632DD}"/>
              </a:ext>
            </a:extLst>
          </p:cNvPr>
          <p:cNvSpPr>
            <a:spLocks noGrp="1" noRot="1" noChangeAspect="1" noChangeArrowheads="1" noTextEdit="1"/>
          </p:cNvSpPr>
          <p:nvPr>
            <p:ph type="sldImg"/>
          </p:nvPr>
        </p:nvSpPr>
        <p:spPr>
          <a:xfrm>
            <a:off x="419100" y="703263"/>
            <a:ext cx="6238875" cy="3509962"/>
          </a:xfrm>
          <a:ln/>
        </p:spPr>
      </p:sp>
      <p:sp>
        <p:nvSpPr>
          <p:cNvPr id="102404" name="Rectangle 3">
            <a:extLst>
              <a:ext uri="{FF2B5EF4-FFF2-40B4-BE49-F238E27FC236}">
                <a16:creationId xmlns:a16="http://schemas.microsoft.com/office/drawing/2014/main" xmlns="" id="{335CF8DA-E284-462C-89AB-05EC72ED6F43}"/>
              </a:ext>
            </a:extLst>
          </p:cNvPr>
          <p:cNvSpPr>
            <a:spLocks noGrp="1" noChangeArrowheads="1"/>
          </p:cNvSpPr>
          <p:nvPr>
            <p:ph type="body" idx="1"/>
          </p:nvPr>
        </p:nvSpPr>
        <p:spPr>
          <a:noFill/>
        </p:spPr>
        <p:txBody>
          <a:bodyPr/>
          <a:lstStyle/>
          <a:p>
            <a:endParaRPr lang="en-CA" altLang="en-US" dirty="0">
              <a:latin typeface="Arial" panose="020B0604020202020204" pitchFamily="34" charset="0"/>
            </a:endParaRPr>
          </a:p>
        </p:txBody>
      </p:sp>
    </p:spTree>
    <p:extLst>
      <p:ext uri="{BB962C8B-B14F-4D97-AF65-F5344CB8AC3E}">
        <p14:creationId xmlns:p14="http://schemas.microsoft.com/office/powerpoint/2010/main" val="2079982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a:extLst>
              <a:ext uri="{FF2B5EF4-FFF2-40B4-BE49-F238E27FC236}">
                <a16:creationId xmlns:a16="http://schemas.microsoft.com/office/drawing/2014/main" xmlns="" id="{554984BB-FE97-4234-AB46-27BF0B19E560}"/>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2D99D21F-10E6-43C7-88A0-F8C235624F2F}" type="slidenum">
              <a:rPr kumimoji="0" lang="en-CA" altLang="en-US"/>
              <a:pPr eaLnBrk="1" hangingPunct="1">
                <a:spcBef>
                  <a:spcPct val="0"/>
                </a:spcBef>
              </a:pPr>
              <a:t>15</a:t>
            </a:fld>
            <a:endParaRPr kumimoji="0" lang="en-CA" altLang="en-US"/>
          </a:p>
        </p:txBody>
      </p:sp>
      <p:sp>
        <p:nvSpPr>
          <p:cNvPr id="99331" name="Rectangle 2">
            <a:extLst>
              <a:ext uri="{FF2B5EF4-FFF2-40B4-BE49-F238E27FC236}">
                <a16:creationId xmlns:a16="http://schemas.microsoft.com/office/drawing/2014/main" xmlns="" id="{F7E38085-BCC0-4850-97B3-0B4A0279D607}"/>
              </a:ext>
            </a:extLst>
          </p:cNvPr>
          <p:cNvSpPr>
            <a:spLocks noGrp="1" noRot="1" noChangeAspect="1" noChangeArrowheads="1" noTextEdit="1"/>
          </p:cNvSpPr>
          <p:nvPr>
            <p:ph type="sldImg"/>
          </p:nvPr>
        </p:nvSpPr>
        <p:spPr>
          <a:xfrm>
            <a:off x="419100" y="703263"/>
            <a:ext cx="6238875" cy="3509962"/>
          </a:xfrm>
          <a:ln/>
        </p:spPr>
      </p:sp>
      <p:sp>
        <p:nvSpPr>
          <p:cNvPr id="99332" name="Rectangle 3">
            <a:extLst>
              <a:ext uri="{FF2B5EF4-FFF2-40B4-BE49-F238E27FC236}">
                <a16:creationId xmlns:a16="http://schemas.microsoft.com/office/drawing/2014/main" xmlns="" id="{A00983C4-574E-410E-A093-104BE08E7C2B}"/>
              </a:ext>
            </a:extLst>
          </p:cNvPr>
          <p:cNvSpPr>
            <a:spLocks noGrp="1" noChangeArrowheads="1"/>
          </p:cNvSpPr>
          <p:nvPr>
            <p:ph type="body" idx="1"/>
          </p:nvPr>
        </p:nvSpPr>
        <p:spPr>
          <a:noFill/>
        </p:spPr>
        <p:txBody>
          <a:bodyPr/>
          <a:lstStyle/>
          <a:p>
            <a:r>
              <a:rPr lang="en-CA" altLang="en-US">
                <a:latin typeface="Arial" panose="020B0604020202020204" pitchFamily="34" charset="0"/>
              </a:rPr>
              <a:t>This slide represents the relationship we must put in place between the federal, provincial (e.g. Public Service Reference Model)  and municipal (Municipal Reference Model) realms and the core GSRM between them.</a:t>
            </a:r>
          </a:p>
          <a:p>
            <a:r>
              <a:rPr lang="en-CA" altLang="en-US">
                <a:latin typeface="Arial" panose="020B0604020202020204" pitchFamily="34" charset="0"/>
              </a:rPr>
              <a:t>In this core component are three things – firstly, core concepts such as service or program; secondly constructs such as the definition, usage, and business rules for SIAM (Service Integration  Accountability Model) ; and thirdly there must be federated repository – a repository which represents shared and unique instances among the models.  Within each of the models variances or developments are possible. Naturally a rigourous, but flexible configuration management and change control regime will be required to maintain cohesion. </a:t>
            </a:r>
          </a:p>
        </p:txBody>
      </p:sp>
    </p:spTree>
    <p:extLst>
      <p:ext uri="{BB962C8B-B14F-4D97-AF65-F5344CB8AC3E}">
        <p14:creationId xmlns:p14="http://schemas.microsoft.com/office/powerpoint/2010/main" val="2944498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1031">
            <a:extLst>
              <a:ext uri="{FF2B5EF4-FFF2-40B4-BE49-F238E27FC236}">
                <a16:creationId xmlns:a16="http://schemas.microsoft.com/office/drawing/2014/main" xmlns="" id="{5FFB576A-777C-432F-97F6-756F03B24867}"/>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A1E0D4C9-46F5-458C-90B7-19017D3C9AD1}" type="slidenum">
              <a:rPr kumimoji="0" lang="en-CA" altLang="en-US"/>
              <a:pPr eaLnBrk="1" hangingPunct="1">
                <a:spcBef>
                  <a:spcPct val="0"/>
                </a:spcBef>
              </a:pPr>
              <a:t>16</a:t>
            </a:fld>
            <a:endParaRPr kumimoji="0" lang="en-CA" altLang="en-US"/>
          </a:p>
        </p:txBody>
      </p:sp>
      <p:sp>
        <p:nvSpPr>
          <p:cNvPr id="107523" name="Rectangle 2">
            <a:extLst>
              <a:ext uri="{FF2B5EF4-FFF2-40B4-BE49-F238E27FC236}">
                <a16:creationId xmlns:a16="http://schemas.microsoft.com/office/drawing/2014/main" xmlns="" id="{1392F858-C0CF-479D-AE56-D78D8D0AA819}"/>
              </a:ext>
            </a:extLst>
          </p:cNvPr>
          <p:cNvSpPr>
            <a:spLocks noGrp="1" noRot="1" noChangeAspect="1" noChangeArrowheads="1" noTextEdit="1"/>
          </p:cNvSpPr>
          <p:nvPr>
            <p:ph type="sldImg"/>
          </p:nvPr>
        </p:nvSpPr>
        <p:spPr>
          <a:xfrm>
            <a:off x="419100" y="703263"/>
            <a:ext cx="6238875" cy="3509962"/>
          </a:xfrm>
          <a:ln/>
        </p:spPr>
      </p:sp>
      <p:sp>
        <p:nvSpPr>
          <p:cNvPr id="107524" name="Rectangle 3">
            <a:extLst>
              <a:ext uri="{FF2B5EF4-FFF2-40B4-BE49-F238E27FC236}">
                <a16:creationId xmlns:a16="http://schemas.microsoft.com/office/drawing/2014/main" xmlns="" id="{148E266C-CC1F-4BD7-8CD0-6F603F792441}"/>
              </a:ext>
            </a:extLst>
          </p:cNvPr>
          <p:cNvSpPr>
            <a:spLocks noGrp="1" noChangeArrowheads="1"/>
          </p:cNvSpPr>
          <p:nvPr>
            <p:ph type="body" idx="1"/>
          </p:nvPr>
        </p:nvSpPr>
        <p:spPr>
          <a:noFill/>
        </p:spPr>
        <p:txBody>
          <a:bodyPr/>
          <a:lstStyle/>
          <a:p>
            <a:endParaRPr lang="en-CA" altLang="en-US" dirty="0">
              <a:latin typeface="Arial" panose="020B0604020202020204" pitchFamily="34" charset="0"/>
            </a:endParaRPr>
          </a:p>
        </p:txBody>
      </p:sp>
    </p:spTree>
    <p:extLst>
      <p:ext uri="{BB962C8B-B14F-4D97-AF65-F5344CB8AC3E}">
        <p14:creationId xmlns:p14="http://schemas.microsoft.com/office/powerpoint/2010/main" val="846539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xmlns="" id="{A374E4F8-05CE-4474-9628-3314A5EE5D5C}"/>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70B981D0-F879-4282-A5B5-B99013987EF9}" type="slidenum">
              <a:rPr kumimoji="0" lang="en-CA" altLang="en-US"/>
              <a:pPr eaLnBrk="1" hangingPunct="1">
                <a:spcBef>
                  <a:spcPct val="0"/>
                </a:spcBef>
              </a:pPr>
              <a:t>17</a:t>
            </a:fld>
            <a:endParaRPr kumimoji="0" lang="en-CA" altLang="en-US"/>
          </a:p>
        </p:txBody>
      </p:sp>
      <p:sp>
        <p:nvSpPr>
          <p:cNvPr id="105475" name="Rectangle 2">
            <a:extLst>
              <a:ext uri="{FF2B5EF4-FFF2-40B4-BE49-F238E27FC236}">
                <a16:creationId xmlns:a16="http://schemas.microsoft.com/office/drawing/2014/main" xmlns="" id="{FDA428EA-5053-426B-8E14-2C0FFE996078}"/>
              </a:ext>
            </a:extLst>
          </p:cNvPr>
          <p:cNvSpPr>
            <a:spLocks noGrp="1" noRot="1" noChangeAspect="1" noChangeArrowheads="1" noTextEdit="1"/>
          </p:cNvSpPr>
          <p:nvPr>
            <p:ph type="sldImg"/>
          </p:nvPr>
        </p:nvSpPr>
        <p:spPr>
          <a:xfrm>
            <a:off x="419100" y="703263"/>
            <a:ext cx="6238875" cy="3509962"/>
          </a:xfrm>
          <a:ln/>
        </p:spPr>
      </p:sp>
      <p:sp>
        <p:nvSpPr>
          <p:cNvPr id="105476" name="Rectangle 3">
            <a:extLst>
              <a:ext uri="{FF2B5EF4-FFF2-40B4-BE49-F238E27FC236}">
                <a16:creationId xmlns:a16="http://schemas.microsoft.com/office/drawing/2014/main" xmlns="" id="{FE46A2DB-6FB5-4689-99E9-B38ECDB58D34}"/>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213010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C2F88DAF-8822-4AA2-BB96-489FFB27B6A0}" type="slidenum">
              <a:rPr lang="fr-CA" altLang="en-US" smtClean="0"/>
              <a:pPr>
                <a:defRPr/>
              </a:pPr>
              <a:t>18</a:t>
            </a:fld>
            <a:endParaRPr lang="fr-CA" altLang="en-US"/>
          </a:p>
        </p:txBody>
      </p:sp>
    </p:spTree>
    <p:extLst>
      <p:ext uri="{BB962C8B-B14F-4D97-AF65-F5344CB8AC3E}">
        <p14:creationId xmlns:p14="http://schemas.microsoft.com/office/powerpoint/2010/main" val="659495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31">
            <a:extLst>
              <a:ext uri="{FF2B5EF4-FFF2-40B4-BE49-F238E27FC236}">
                <a16:creationId xmlns:a16="http://schemas.microsoft.com/office/drawing/2014/main" xmlns="" id="{9030753B-0E3B-43D8-AA05-950D7D5145C9}"/>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29837E1C-B6A6-41EF-985C-B77F501D527D}" type="slidenum">
              <a:rPr kumimoji="0" lang="en-CA" altLang="en-US"/>
              <a:pPr eaLnBrk="1" hangingPunct="1">
                <a:spcBef>
                  <a:spcPct val="0"/>
                </a:spcBef>
              </a:pPr>
              <a:t>34</a:t>
            </a:fld>
            <a:endParaRPr kumimoji="0" lang="en-CA" altLang="en-US"/>
          </a:p>
        </p:txBody>
      </p:sp>
      <p:sp>
        <p:nvSpPr>
          <p:cNvPr id="130051" name="Rectangle 2">
            <a:extLst>
              <a:ext uri="{FF2B5EF4-FFF2-40B4-BE49-F238E27FC236}">
                <a16:creationId xmlns:a16="http://schemas.microsoft.com/office/drawing/2014/main" xmlns="" id="{472F270B-2E1B-4C60-8301-169BA8B6343E}"/>
              </a:ext>
            </a:extLst>
          </p:cNvPr>
          <p:cNvSpPr>
            <a:spLocks noGrp="1" noRot="1" noChangeAspect="1" noChangeArrowheads="1" noTextEdit="1"/>
          </p:cNvSpPr>
          <p:nvPr>
            <p:ph type="sldImg"/>
          </p:nvPr>
        </p:nvSpPr>
        <p:spPr>
          <a:xfrm>
            <a:off x="419100" y="703263"/>
            <a:ext cx="6238875" cy="3509962"/>
          </a:xfrm>
          <a:ln/>
        </p:spPr>
      </p:sp>
      <p:sp>
        <p:nvSpPr>
          <p:cNvPr id="130052" name="Rectangle 3">
            <a:extLst>
              <a:ext uri="{FF2B5EF4-FFF2-40B4-BE49-F238E27FC236}">
                <a16:creationId xmlns:a16="http://schemas.microsoft.com/office/drawing/2014/main" xmlns="" id="{1A12FBFD-E856-46C5-956F-BD3DEE7B8B77}"/>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64467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ea typeface="ＭＳ Ｐゴシック" panose="020B0600070205080204" pitchFamily="34" charset="-128"/>
              </a:rPr>
              <a:t>This is an example of confusion when we use just words. Models are a mixture of words with strict meaning and supporting pictures. There is a weakness in words and a power in models.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7713" indent="-287338">
              <a:defRPr>
                <a:solidFill>
                  <a:schemeClr val="tx1"/>
                </a:solidFill>
                <a:latin typeface="Arial" panose="020B0604020202020204" pitchFamily="34" charset="0"/>
                <a:ea typeface="ＭＳ Ｐゴシック" panose="020B0600070205080204" pitchFamily="34" charset="-128"/>
              </a:defRPr>
            </a:lvl2pPr>
            <a:lvl3pPr marL="1150938" indent="-230188">
              <a:defRPr>
                <a:solidFill>
                  <a:schemeClr val="tx1"/>
                </a:solidFill>
                <a:latin typeface="Arial" panose="020B0604020202020204" pitchFamily="34" charset="0"/>
                <a:ea typeface="ＭＳ Ｐゴシック" panose="020B0600070205080204" pitchFamily="34" charset="-128"/>
              </a:defRPr>
            </a:lvl3pPr>
            <a:lvl4pPr marL="1612900" indent="-230188">
              <a:defRPr>
                <a:solidFill>
                  <a:schemeClr val="tx1"/>
                </a:solidFill>
                <a:latin typeface="Arial" panose="020B0604020202020204" pitchFamily="34" charset="0"/>
                <a:ea typeface="ＭＳ Ｐゴシック" panose="020B0600070205080204" pitchFamily="34" charset="-128"/>
              </a:defRPr>
            </a:lvl4pPr>
            <a:lvl5pPr marL="2073275" indent="-230188">
              <a:defRPr>
                <a:solidFill>
                  <a:schemeClr val="tx1"/>
                </a:solidFill>
                <a:latin typeface="Arial" panose="020B0604020202020204" pitchFamily="34" charset="0"/>
                <a:ea typeface="ＭＳ Ｐゴシック" panose="020B0600070205080204" pitchFamily="34" charset="-128"/>
              </a:defRPr>
            </a:lvl5pPr>
            <a:lvl6pPr marL="2530475"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87675"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44875"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02075" indent="-2301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6B34AC3-9109-4680-BB4B-17A35064B772}" type="slidenum">
              <a:rPr lang="fr-CA" altLang="en-US" smtClean="0">
                <a:latin typeface="Calibri" panose="020F0502020204030204" pitchFamily="34" charset="0"/>
              </a:rPr>
              <a:pPr/>
              <a:t>2</a:t>
            </a:fld>
            <a:endParaRPr lang="fr-CA" altLang="en-US">
              <a:latin typeface="Calibri" panose="020F0502020204030204" pitchFamily="34" charset="0"/>
            </a:endParaRPr>
          </a:p>
        </p:txBody>
      </p:sp>
    </p:spTree>
    <p:extLst>
      <p:ext uri="{BB962C8B-B14F-4D97-AF65-F5344CB8AC3E}">
        <p14:creationId xmlns:p14="http://schemas.microsoft.com/office/powerpoint/2010/main" val="316207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31">
            <a:extLst>
              <a:ext uri="{FF2B5EF4-FFF2-40B4-BE49-F238E27FC236}">
                <a16:creationId xmlns:a16="http://schemas.microsoft.com/office/drawing/2014/main" xmlns="" id="{9030753B-0E3B-43D8-AA05-950D7D5145C9}"/>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29837E1C-B6A6-41EF-985C-B77F501D527D}" type="slidenum">
              <a:rPr kumimoji="0" lang="en-CA" altLang="en-US"/>
              <a:pPr eaLnBrk="1" hangingPunct="1">
                <a:spcBef>
                  <a:spcPct val="0"/>
                </a:spcBef>
              </a:pPr>
              <a:t>35</a:t>
            </a:fld>
            <a:endParaRPr kumimoji="0" lang="en-CA" altLang="en-US"/>
          </a:p>
        </p:txBody>
      </p:sp>
      <p:sp>
        <p:nvSpPr>
          <p:cNvPr id="130051" name="Rectangle 2">
            <a:extLst>
              <a:ext uri="{FF2B5EF4-FFF2-40B4-BE49-F238E27FC236}">
                <a16:creationId xmlns:a16="http://schemas.microsoft.com/office/drawing/2014/main" xmlns="" id="{472F270B-2E1B-4C60-8301-169BA8B6343E}"/>
              </a:ext>
            </a:extLst>
          </p:cNvPr>
          <p:cNvSpPr>
            <a:spLocks noGrp="1" noRot="1" noChangeAspect="1" noChangeArrowheads="1" noTextEdit="1"/>
          </p:cNvSpPr>
          <p:nvPr>
            <p:ph type="sldImg"/>
          </p:nvPr>
        </p:nvSpPr>
        <p:spPr>
          <a:xfrm>
            <a:off x="419100" y="703263"/>
            <a:ext cx="6238875" cy="3509962"/>
          </a:xfrm>
          <a:ln/>
        </p:spPr>
      </p:sp>
      <p:sp>
        <p:nvSpPr>
          <p:cNvPr id="130052" name="Rectangle 3">
            <a:extLst>
              <a:ext uri="{FF2B5EF4-FFF2-40B4-BE49-F238E27FC236}">
                <a16:creationId xmlns:a16="http://schemas.microsoft.com/office/drawing/2014/main" xmlns="" id="{1A12FBFD-E856-46C5-956F-BD3DEE7B8B77}"/>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773135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1031">
            <a:extLst>
              <a:ext uri="{FF2B5EF4-FFF2-40B4-BE49-F238E27FC236}">
                <a16:creationId xmlns:a16="http://schemas.microsoft.com/office/drawing/2014/main" xmlns="" id="{9030753B-0E3B-43D8-AA05-950D7D5145C9}"/>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29837E1C-B6A6-41EF-985C-B77F501D527D}" type="slidenum">
              <a:rPr kumimoji="0" lang="en-CA" altLang="en-US"/>
              <a:pPr eaLnBrk="1" hangingPunct="1">
                <a:spcBef>
                  <a:spcPct val="0"/>
                </a:spcBef>
              </a:pPr>
              <a:t>36</a:t>
            </a:fld>
            <a:endParaRPr kumimoji="0" lang="en-CA" altLang="en-US"/>
          </a:p>
        </p:txBody>
      </p:sp>
      <p:sp>
        <p:nvSpPr>
          <p:cNvPr id="130051" name="Rectangle 2">
            <a:extLst>
              <a:ext uri="{FF2B5EF4-FFF2-40B4-BE49-F238E27FC236}">
                <a16:creationId xmlns:a16="http://schemas.microsoft.com/office/drawing/2014/main" xmlns="" id="{472F270B-2E1B-4C60-8301-169BA8B6343E}"/>
              </a:ext>
            </a:extLst>
          </p:cNvPr>
          <p:cNvSpPr>
            <a:spLocks noGrp="1" noRot="1" noChangeAspect="1" noChangeArrowheads="1" noTextEdit="1"/>
          </p:cNvSpPr>
          <p:nvPr>
            <p:ph type="sldImg"/>
          </p:nvPr>
        </p:nvSpPr>
        <p:spPr>
          <a:xfrm>
            <a:off x="419100" y="703263"/>
            <a:ext cx="6238875" cy="3509962"/>
          </a:xfrm>
          <a:ln/>
        </p:spPr>
      </p:sp>
      <p:sp>
        <p:nvSpPr>
          <p:cNvPr id="130052" name="Rectangle 3">
            <a:extLst>
              <a:ext uri="{FF2B5EF4-FFF2-40B4-BE49-F238E27FC236}">
                <a16:creationId xmlns:a16="http://schemas.microsoft.com/office/drawing/2014/main" xmlns="" id="{1A12FBFD-E856-46C5-956F-BD3DEE7B8B77}"/>
              </a:ext>
            </a:extLst>
          </p:cNvPr>
          <p:cNvSpPr>
            <a:spLocks noGrp="1" noChangeArrowheads="1"/>
          </p:cNvSpPr>
          <p:nvPr>
            <p:ph type="body" idx="1"/>
          </p:nvPr>
        </p:nvSpPr>
        <p:spPr>
          <a:noFill/>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664311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xmlns="" id="{F54B52F6-A894-4A4B-A7E6-638DB456BB7A}"/>
              </a:ext>
            </a:extLst>
          </p:cNvPr>
          <p:cNvSpPr>
            <a:spLocks noGrp="1" noRot="1" noChangeAspect="1" noTextEdit="1"/>
          </p:cNvSpPr>
          <p:nvPr>
            <p:ph type="sldImg"/>
          </p:nvPr>
        </p:nvSpPr>
        <p:spPr>
          <a:xfrm>
            <a:off x="419100" y="703263"/>
            <a:ext cx="6238875" cy="3509962"/>
          </a:xfrm>
          <a:ln/>
        </p:spPr>
      </p:sp>
      <p:sp>
        <p:nvSpPr>
          <p:cNvPr id="131075" name="Notes Placeholder 2">
            <a:extLst>
              <a:ext uri="{FF2B5EF4-FFF2-40B4-BE49-F238E27FC236}">
                <a16:creationId xmlns:a16="http://schemas.microsoft.com/office/drawing/2014/main" xmlns="" id="{67D96345-8CEE-4C22-84DF-1763F1E06E68}"/>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131076" name="Slide Number Placeholder 3">
            <a:extLst>
              <a:ext uri="{FF2B5EF4-FFF2-40B4-BE49-F238E27FC236}">
                <a16:creationId xmlns:a16="http://schemas.microsoft.com/office/drawing/2014/main" xmlns="" id="{B9E9B96F-56A3-43A9-A7A0-268A6176C6BE}"/>
              </a:ext>
            </a:extLst>
          </p:cNvPr>
          <p:cNvSpPr>
            <a:spLocks noGrp="1"/>
          </p:cNvSpPr>
          <p:nvPr>
            <p:ph type="sldNum" sz="quarter" idx="5"/>
          </p:nvPr>
        </p:nvSpPr>
        <p:spPr>
          <a:noFill/>
        </p:spPr>
        <p:txBody>
          <a:bodyPr/>
          <a:lstStyle>
            <a:lvl1pPr defTabSz="930275" eaLnBrk="0" hangingPunct="0">
              <a:defRPr sz="2000">
                <a:solidFill>
                  <a:schemeClr val="tx1"/>
                </a:solidFill>
                <a:latin typeface="Arial" panose="020B0604020202020204" pitchFamily="34" charset="0"/>
              </a:defRPr>
            </a:lvl1pPr>
            <a:lvl2pPr marL="742950" indent="-285750" defTabSz="930275" eaLnBrk="0" hangingPunct="0">
              <a:defRPr sz="2000">
                <a:solidFill>
                  <a:schemeClr val="tx1"/>
                </a:solidFill>
                <a:latin typeface="Arial" panose="020B0604020202020204" pitchFamily="34" charset="0"/>
              </a:defRPr>
            </a:lvl2pPr>
            <a:lvl3pPr marL="1143000" indent="-228600" defTabSz="930275" eaLnBrk="0" hangingPunct="0">
              <a:defRPr sz="2000">
                <a:solidFill>
                  <a:schemeClr val="tx1"/>
                </a:solidFill>
                <a:latin typeface="Arial" panose="020B0604020202020204" pitchFamily="34" charset="0"/>
              </a:defRPr>
            </a:lvl3pPr>
            <a:lvl4pPr marL="1600200" indent="-228600" defTabSz="930275" eaLnBrk="0" hangingPunct="0">
              <a:defRPr sz="2000">
                <a:solidFill>
                  <a:schemeClr val="tx1"/>
                </a:solidFill>
                <a:latin typeface="Arial" panose="020B0604020202020204" pitchFamily="34" charset="0"/>
              </a:defRPr>
            </a:lvl4pPr>
            <a:lvl5pPr marL="2057400" indent="-228600" defTabSz="930275" eaLnBrk="0" hangingPunct="0">
              <a:defRPr sz="20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fld id="{FDDFD430-49FE-4D57-B369-B5B7E2ECCE3E}" type="slidenum">
              <a:rPr lang="en-CA" altLang="en-US" sz="1200"/>
              <a:pPr eaLnBrk="1" hangingPunct="1"/>
              <a:t>37</a:t>
            </a:fld>
            <a:endParaRPr lang="en-CA" altLang="en-US" sz="1200"/>
          </a:p>
        </p:txBody>
      </p:sp>
    </p:spTree>
    <p:extLst>
      <p:ext uri="{BB962C8B-B14F-4D97-AF65-F5344CB8AC3E}">
        <p14:creationId xmlns:p14="http://schemas.microsoft.com/office/powerpoint/2010/main" val="16193425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xmlns="" id="{36BF3EDB-1C98-45B4-8273-E4DC49855494}"/>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EDC1AFCF-5353-4840-B279-1777277923EC}" type="slidenum">
              <a:rPr kumimoji="0" lang="en-CA" altLang="en-US"/>
              <a:pPr eaLnBrk="1" hangingPunct="1">
                <a:spcBef>
                  <a:spcPct val="0"/>
                </a:spcBef>
              </a:pPr>
              <a:t>38</a:t>
            </a:fld>
            <a:endParaRPr kumimoji="0" lang="en-CA" altLang="en-US"/>
          </a:p>
        </p:txBody>
      </p:sp>
      <p:sp>
        <p:nvSpPr>
          <p:cNvPr id="132099" name="Rectangle 2">
            <a:extLst>
              <a:ext uri="{FF2B5EF4-FFF2-40B4-BE49-F238E27FC236}">
                <a16:creationId xmlns:a16="http://schemas.microsoft.com/office/drawing/2014/main" xmlns="" id="{8A633EB2-0BFB-4977-8D51-D50F5D7D35AC}"/>
              </a:ext>
            </a:extLst>
          </p:cNvPr>
          <p:cNvSpPr>
            <a:spLocks noGrp="1" noRot="1" noChangeAspect="1" noChangeArrowheads="1" noTextEdit="1"/>
          </p:cNvSpPr>
          <p:nvPr>
            <p:ph type="sldImg"/>
          </p:nvPr>
        </p:nvSpPr>
        <p:spPr>
          <a:xfrm>
            <a:off x="411163" y="696913"/>
            <a:ext cx="6176962" cy="3475037"/>
          </a:xfrm>
          <a:ln/>
        </p:spPr>
      </p:sp>
      <p:sp>
        <p:nvSpPr>
          <p:cNvPr id="132100" name="Rectangle 3">
            <a:extLst>
              <a:ext uri="{FF2B5EF4-FFF2-40B4-BE49-F238E27FC236}">
                <a16:creationId xmlns:a16="http://schemas.microsoft.com/office/drawing/2014/main" xmlns="" id="{B382F507-8B1C-477B-8077-7659A86BF9E1}"/>
              </a:ext>
            </a:extLst>
          </p:cNvPr>
          <p:cNvSpPr>
            <a:spLocks noGrp="1" noChangeArrowheads="1"/>
          </p:cNvSpPr>
          <p:nvPr>
            <p:ph type="body" idx="1"/>
          </p:nvPr>
        </p:nvSpPr>
        <p:spPr>
          <a:noFill/>
        </p:spPr>
        <p:txBody>
          <a:bodyPr/>
          <a:lstStyle/>
          <a:p>
            <a:r>
              <a:rPr lang="en-CA" altLang="en-US">
                <a:latin typeface="Arial" panose="020B0604020202020204" pitchFamily="34" charset="0"/>
              </a:rPr>
              <a:t>BTEP has produced some impressive results in all four paths of activity for a number of specific projects. </a:t>
            </a:r>
          </a:p>
          <a:p>
            <a:endParaRPr lang="en-CA" altLang="en-US">
              <a:latin typeface="Arial" panose="020B0604020202020204" pitchFamily="34" charset="0"/>
            </a:endParaRPr>
          </a:p>
          <a:p>
            <a:r>
              <a:rPr lang="en-CA" altLang="en-US">
                <a:latin typeface="Arial" panose="020B0604020202020204" pitchFamily="34" charset="0"/>
              </a:rPr>
              <a:t>In IM, Treasury Board, PWGSC and Libraries and Archives Canada have been able to achieve clarity for the first time on where their respective services begin and end.  They know where they overlap and should streamline, and where they offer discreet services that need to stay that way.  They have the design they need to distribute responsibility for different parts of the work involved in information management across the Government of Canada, while still being able to come together when they need to. </a:t>
            </a:r>
          </a:p>
          <a:p>
            <a:r>
              <a:rPr lang="en-CA" altLang="en-US">
                <a:latin typeface="Arial" panose="020B0604020202020204" pitchFamily="34" charset="0"/>
              </a:rPr>
              <a:t> (More to come)</a:t>
            </a:r>
          </a:p>
        </p:txBody>
      </p:sp>
    </p:spTree>
    <p:extLst>
      <p:ext uri="{BB962C8B-B14F-4D97-AF65-F5344CB8AC3E}">
        <p14:creationId xmlns:p14="http://schemas.microsoft.com/office/powerpoint/2010/main" val="1155187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xmlns="" id="{06998105-ED9C-4F00-90B0-2104B3C42EBE}"/>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4D08877A-AF8E-458B-8F07-DD0F88970111}" type="slidenum">
              <a:rPr kumimoji="0" lang="en-CA" altLang="en-US"/>
              <a:pPr eaLnBrk="1" hangingPunct="1">
                <a:spcBef>
                  <a:spcPct val="0"/>
                </a:spcBef>
              </a:pPr>
              <a:t>39</a:t>
            </a:fld>
            <a:endParaRPr kumimoji="0" lang="en-CA" altLang="en-US"/>
          </a:p>
        </p:txBody>
      </p:sp>
      <p:sp>
        <p:nvSpPr>
          <p:cNvPr id="133123" name="Rectangle 2">
            <a:extLst>
              <a:ext uri="{FF2B5EF4-FFF2-40B4-BE49-F238E27FC236}">
                <a16:creationId xmlns:a16="http://schemas.microsoft.com/office/drawing/2014/main" xmlns="" id="{2A3141C2-4593-4580-B278-FF37A5A35BEB}"/>
              </a:ext>
            </a:extLst>
          </p:cNvPr>
          <p:cNvSpPr>
            <a:spLocks noGrp="1" noRot="1" noChangeAspect="1" noChangeArrowheads="1" noTextEdit="1"/>
          </p:cNvSpPr>
          <p:nvPr>
            <p:ph type="sldImg"/>
          </p:nvPr>
        </p:nvSpPr>
        <p:spPr>
          <a:xfrm>
            <a:off x="419100" y="703263"/>
            <a:ext cx="6238875" cy="3509962"/>
          </a:xfrm>
          <a:ln/>
        </p:spPr>
      </p:sp>
      <p:sp>
        <p:nvSpPr>
          <p:cNvPr id="133124" name="Rectangle 3">
            <a:extLst>
              <a:ext uri="{FF2B5EF4-FFF2-40B4-BE49-F238E27FC236}">
                <a16:creationId xmlns:a16="http://schemas.microsoft.com/office/drawing/2014/main" xmlns="" id="{0B3118B1-2455-4671-8C4C-F761ED1613AF}"/>
              </a:ext>
            </a:extLst>
          </p:cNvPr>
          <p:cNvSpPr>
            <a:spLocks noGrp="1" noChangeArrowheads="1"/>
          </p:cNvSpPr>
          <p:nvPr>
            <p:ph type="body" idx="1"/>
          </p:nvPr>
        </p:nvSpPr>
        <p:spPr>
          <a:xfrm>
            <a:off x="700088" y="4403725"/>
            <a:ext cx="5597525" cy="4171950"/>
          </a:xfrm>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297526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xmlns="" id="{7673841B-A670-44A8-89FD-FAB108BBB6C6}"/>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6C7A9087-2ADC-41E1-9A34-A9C5CF6E03FB}" type="slidenum">
              <a:rPr kumimoji="0" lang="en-CA" altLang="en-US"/>
              <a:pPr eaLnBrk="1" hangingPunct="1">
                <a:spcBef>
                  <a:spcPct val="0"/>
                </a:spcBef>
              </a:pPr>
              <a:t>40</a:t>
            </a:fld>
            <a:endParaRPr kumimoji="0" lang="en-CA" altLang="en-US"/>
          </a:p>
        </p:txBody>
      </p:sp>
      <p:sp>
        <p:nvSpPr>
          <p:cNvPr id="134147" name="Rectangle 2">
            <a:extLst>
              <a:ext uri="{FF2B5EF4-FFF2-40B4-BE49-F238E27FC236}">
                <a16:creationId xmlns:a16="http://schemas.microsoft.com/office/drawing/2014/main" xmlns="" id="{A1C40C63-1114-4F7E-8155-FF6EB733B5FA}"/>
              </a:ext>
            </a:extLst>
          </p:cNvPr>
          <p:cNvSpPr>
            <a:spLocks noGrp="1" noRot="1" noChangeAspect="1" noChangeArrowheads="1" noTextEdit="1"/>
          </p:cNvSpPr>
          <p:nvPr>
            <p:ph type="sldImg"/>
          </p:nvPr>
        </p:nvSpPr>
        <p:spPr>
          <a:xfrm>
            <a:off x="419100" y="703263"/>
            <a:ext cx="6238875" cy="3509962"/>
          </a:xfrm>
          <a:ln/>
        </p:spPr>
      </p:sp>
      <p:sp>
        <p:nvSpPr>
          <p:cNvPr id="134148" name="Rectangle 3">
            <a:extLst>
              <a:ext uri="{FF2B5EF4-FFF2-40B4-BE49-F238E27FC236}">
                <a16:creationId xmlns:a16="http://schemas.microsoft.com/office/drawing/2014/main" xmlns="" id="{2D357258-CC09-4BD9-A078-9962B8445496}"/>
              </a:ext>
            </a:extLst>
          </p:cNvPr>
          <p:cNvSpPr>
            <a:spLocks noGrp="1" noChangeArrowheads="1"/>
          </p:cNvSpPr>
          <p:nvPr>
            <p:ph type="body" idx="1"/>
          </p:nvPr>
        </p:nvSpPr>
        <p:spPr>
          <a:xfrm>
            <a:off x="700088" y="4403725"/>
            <a:ext cx="5597525" cy="4171950"/>
          </a:xfrm>
          <a:noFill/>
        </p:spPr>
        <p:txBody>
          <a:bodyPr/>
          <a:lstStyle/>
          <a:p>
            <a:r>
              <a:rPr lang="en-CA" altLang="en-US">
                <a:latin typeface="Arial" panose="020B0604020202020204" pitchFamily="34" charset="0"/>
              </a:rPr>
              <a:t>This might be updated</a:t>
            </a:r>
          </a:p>
        </p:txBody>
      </p:sp>
    </p:spTree>
    <p:extLst>
      <p:ext uri="{BB962C8B-B14F-4D97-AF65-F5344CB8AC3E}">
        <p14:creationId xmlns:p14="http://schemas.microsoft.com/office/powerpoint/2010/main" val="19294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xmlns="" id="{E87FB054-FE6B-443B-9A4B-03D5DC661074}"/>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724A5AC9-2D5B-4277-B99A-5DC6CFABC834}" type="slidenum">
              <a:rPr kumimoji="0" lang="en-CA" altLang="en-US"/>
              <a:pPr eaLnBrk="1" hangingPunct="1">
                <a:spcBef>
                  <a:spcPct val="0"/>
                </a:spcBef>
              </a:pPr>
              <a:t>43</a:t>
            </a:fld>
            <a:endParaRPr kumimoji="0" lang="en-CA" altLang="en-US"/>
          </a:p>
        </p:txBody>
      </p:sp>
      <p:sp>
        <p:nvSpPr>
          <p:cNvPr id="135171" name="Rectangle 2">
            <a:extLst>
              <a:ext uri="{FF2B5EF4-FFF2-40B4-BE49-F238E27FC236}">
                <a16:creationId xmlns:a16="http://schemas.microsoft.com/office/drawing/2014/main" xmlns="" id="{2957CA2D-A7E7-4407-AD8D-FA628B99624C}"/>
              </a:ext>
            </a:extLst>
          </p:cNvPr>
          <p:cNvSpPr>
            <a:spLocks noGrp="1" noRot="1" noChangeAspect="1" noChangeArrowheads="1" noTextEdit="1"/>
          </p:cNvSpPr>
          <p:nvPr>
            <p:ph type="sldImg"/>
          </p:nvPr>
        </p:nvSpPr>
        <p:spPr>
          <a:xfrm>
            <a:off x="411163" y="695325"/>
            <a:ext cx="6176962" cy="3475038"/>
          </a:xfrm>
          <a:ln/>
        </p:spPr>
      </p:sp>
      <p:sp>
        <p:nvSpPr>
          <p:cNvPr id="135172" name="Rectangle 3">
            <a:extLst>
              <a:ext uri="{FF2B5EF4-FFF2-40B4-BE49-F238E27FC236}">
                <a16:creationId xmlns:a16="http://schemas.microsoft.com/office/drawing/2014/main" xmlns="" id="{DD99979B-4E98-42F5-ACEA-256B4BD86514}"/>
              </a:ext>
            </a:extLst>
          </p:cNvPr>
          <p:cNvSpPr>
            <a:spLocks noGrp="1" noChangeArrowheads="1"/>
          </p:cNvSpPr>
          <p:nvPr>
            <p:ph type="body" idx="1"/>
          </p:nvPr>
        </p:nvSpPr>
        <p:spPr>
          <a:xfrm>
            <a:off x="700088" y="4403725"/>
            <a:ext cx="5597525" cy="4171950"/>
          </a:xfrm>
          <a:noFill/>
        </p:spPr>
        <p:txBody>
          <a:bodyPr lIns="91082" tIns="45540" rIns="91082" bIns="45540">
            <a:normAutofit fontScale="92500" lnSpcReduction="10000"/>
          </a:bodyPr>
          <a:lstStyle/>
          <a:p>
            <a:pPr marL="228600" indent="-228600">
              <a:lnSpc>
                <a:spcPct val="80000"/>
              </a:lnSpc>
            </a:pPr>
            <a:r>
              <a:rPr lang="en-US" altLang="en-US" sz="800" b="1">
                <a:latin typeface="Arial" panose="020B0604020202020204" pitchFamily="34" charset="0"/>
              </a:rPr>
              <a:t>Two opportunities were selected as the most promising: </a:t>
            </a:r>
            <a:r>
              <a:rPr lang="en-CA" altLang="en-US" sz="800" b="1">
                <a:latin typeface="Arial" panose="020B0604020202020204" pitchFamily="34" charset="0"/>
              </a:rPr>
              <a:t>  The Diagram in the Slide shows the 2</a:t>
            </a:r>
            <a:r>
              <a:rPr lang="en-CA" altLang="en-US" sz="800" b="1" baseline="30000">
                <a:latin typeface="Arial" panose="020B0604020202020204" pitchFamily="34" charset="0"/>
              </a:rPr>
              <a:t>nd</a:t>
            </a:r>
            <a:r>
              <a:rPr lang="en-CA" altLang="en-US" sz="800" b="1">
                <a:latin typeface="Arial" panose="020B0604020202020204" pitchFamily="34" charset="0"/>
              </a:rPr>
              <a:t> opportunity</a:t>
            </a:r>
            <a:endParaRPr lang="en-US" altLang="en-US" sz="800" b="1">
              <a:latin typeface="Arial" panose="020B0604020202020204" pitchFamily="34" charset="0"/>
            </a:endParaRPr>
          </a:p>
          <a:p>
            <a:pPr marL="228600" indent="-228600">
              <a:lnSpc>
                <a:spcPct val="80000"/>
              </a:lnSpc>
            </a:pPr>
            <a:r>
              <a:rPr lang="en-US" altLang="en-US" sz="800" b="1">
                <a:latin typeface="Arial" panose="020B0604020202020204" pitchFamily="34" charset="0"/>
              </a:rPr>
              <a:t>1) Enhancing the Canada-Ontario Business Service Centres to improve the client experience by providing one-stop integrated </a:t>
            </a:r>
            <a:r>
              <a:rPr lang="en-US" altLang="en-US" sz="800" b="1" i="1">
                <a:latin typeface="Arial" panose="020B0604020202020204" pitchFamily="34" charset="0"/>
              </a:rPr>
              <a:t>referral</a:t>
            </a:r>
            <a:r>
              <a:rPr lang="en-US" altLang="en-US" sz="800" b="1">
                <a:latin typeface="Arial" panose="020B0604020202020204" pitchFamily="34" charset="0"/>
              </a:rPr>
              <a:t> to all applicable federal, provincial, regional and municipal services. </a:t>
            </a:r>
          </a:p>
          <a:p>
            <a:pPr marL="228600" indent="-228600">
              <a:lnSpc>
                <a:spcPct val="80000"/>
              </a:lnSpc>
            </a:pPr>
            <a:r>
              <a:rPr lang="en-US" altLang="en-US" sz="800" b="1">
                <a:latin typeface="Arial" panose="020B0604020202020204" pitchFamily="34" charset="0"/>
              </a:rPr>
              <a:t>2) “Inter-Jurisdictional Service Initiation” – a new service to enable service delivery collaboration across jurisdictions that would automatically initiate access to all services in all jurisdictions where some form of registration (e.g., for permits or licenses) is required. </a:t>
            </a:r>
            <a:endParaRPr lang="en-CA" altLang="en-US" sz="800" b="1">
              <a:latin typeface="Arial" panose="020B0604020202020204" pitchFamily="34" charset="0"/>
            </a:endParaRPr>
          </a:p>
          <a:p>
            <a:pPr marL="228600" indent="-228600">
              <a:lnSpc>
                <a:spcPct val="80000"/>
              </a:lnSpc>
            </a:pPr>
            <a:endParaRPr lang="en-CA" altLang="en-US" sz="800" b="1">
              <a:latin typeface="Arial" panose="020B0604020202020204" pitchFamily="34" charset="0"/>
            </a:endParaRPr>
          </a:p>
          <a:p>
            <a:pPr marL="228600" indent="-228600">
              <a:lnSpc>
                <a:spcPct val="80000"/>
              </a:lnSpc>
            </a:pPr>
            <a:r>
              <a:rPr lang="en-US" altLang="en-US" sz="800" b="1">
                <a:latin typeface="Arial" panose="020B0604020202020204" pitchFamily="34" charset="0"/>
              </a:rPr>
              <a:t>It </a:t>
            </a:r>
            <a:r>
              <a:rPr lang="en-CA" altLang="en-US" sz="800" b="1">
                <a:latin typeface="Arial" panose="020B0604020202020204" pitchFamily="34" charset="0"/>
              </a:rPr>
              <a:t>is</a:t>
            </a:r>
            <a:r>
              <a:rPr lang="en-US" altLang="en-US" sz="800" b="1">
                <a:latin typeface="Arial" panose="020B0604020202020204" pitchFamily="34" charset="0"/>
              </a:rPr>
              <a:t> be</a:t>
            </a:r>
            <a:r>
              <a:rPr lang="en-CA" altLang="en-US" sz="800" b="1">
                <a:latin typeface="Arial" panose="020B0604020202020204" pitchFamily="34" charset="0"/>
              </a:rPr>
              <a:t>ing</a:t>
            </a:r>
            <a:r>
              <a:rPr lang="en-US" altLang="en-US" sz="800" b="1">
                <a:latin typeface="Arial" panose="020B0604020202020204" pitchFamily="34" charset="0"/>
              </a:rPr>
              <a:t> built to provide and collect information enabling clients to initiate and conduct transactions for services provided by any jurisdiction via any channel from a single contact point.</a:t>
            </a:r>
            <a:r>
              <a:rPr lang="en-US" altLang="en-US" sz="800">
                <a:latin typeface="Arial" panose="020B0604020202020204" pitchFamily="34" charset="0"/>
              </a:rPr>
              <a:t> </a:t>
            </a:r>
            <a:endParaRPr lang="en-CA" altLang="en-US" sz="800">
              <a:latin typeface="Arial" panose="020B0604020202020204" pitchFamily="34" charset="0"/>
            </a:endParaRPr>
          </a:p>
          <a:p>
            <a:pPr marL="228600" indent="-228600">
              <a:lnSpc>
                <a:spcPct val="80000"/>
              </a:lnSpc>
            </a:pPr>
            <a:endParaRPr lang="en-CA" altLang="en-US" sz="800" b="1">
              <a:latin typeface="Arial" panose="020B0604020202020204" pitchFamily="34" charset="0"/>
            </a:endParaRPr>
          </a:p>
          <a:p>
            <a:pPr marL="228600" indent="-228600">
              <a:lnSpc>
                <a:spcPct val="80000"/>
              </a:lnSpc>
              <a:spcBef>
                <a:spcPct val="0"/>
              </a:spcBef>
            </a:pPr>
            <a:r>
              <a:rPr lang="en-CA" altLang="en-US" sz="800" b="1">
                <a:latin typeface="Arial" panose="020B0604020202020204" pitchFamily="34" charset="0"/>
              </a:rPr>
              <a:t>T</a:t>
            </a:r>
            <a:r>
              <a:rPr lang="en-US" altLang="en-US" sz="800" b="1">
                <a:latin typeface="Arial" panose="020B0604020202020204" pitchFamily="34" charset="0"/>
              </a:rPr>
              <a:t>he diagram – the “Transition Output Bundle Model” – illustrates</a:t>
            </a:r>
            <a:endParaRPr lang="en-CA" altLang="en-US" sz="800" b="1">
              <a:latin typeface="Arial" panose="020B0604020202020204" pitchFamily="34" charset="0"/>
            </a:endParaRPr>
          </a:p>
          <a:p>
            <a:pPr marL="228600" indent="-228600">
              <a:lnSpc>
                <a:spcPct val="80000"/>
              </a:lnSpc>
              <a:spcBef>
                <a:spcPct val="0"/>
              </a:spcBef>
              <a:buFontTx/>
              <a:buChar char="•"/>
            </a:pPr>
            <a:r>
              <a:rPr lang="en-US" altLang="en-US" sz="800" b="1">
                <a:latin typeface="Arial" panose="020B0604020202020204" pitchFamily="34" charset="0"/>
              </a:rPr>
              <a:t>the common service types across all jurisdictions (indicated by colour) that align with a client moving from thinking about opening a restaurant (far left) to either doing it or not (far right). </a:t>
            </a:r>
            <a:endParaRPr lang="en-CA" altLang="en-US" sz="800" b="1">
              <a:latin typeface="Arial" panose="020B0604020202020204" pitchFamily="34" charset="0"/>
            </a:endParaRPr>
          </a:p>
          <a:p>
            <a:pPr marL="228600" indent="-228600">
              <a:lnSpc>
                <a:spcPct val="80000"/>
              </a:lnSpc>
              <a:spcBef>
                <a:spcPct val="0"/>
              </a:spcBef>
              <a:buFontTx/>
              <a:buChar char="•"/>
            </a:pPr>
            <a:r>
              <a:rPr lang="en-US" altLang="en-US" sz="800" b="1">
                <a:latin typeface="Arial" panose="020B0604020202020204" pitchFamily="34" charset="0"/>
              </a:rPr>
              <a:t> At every stage, advisory services are required (indicated in pale green), and are provided by multiple jurisdictions.  This suggests enormous potential for confusion given the fact that most first time restaurant start-ups won’t know what questions to ask or where to look when they need a service, and at present there is no central point to go to that can provide answers that crosses all the jurisdictions involved.</a:t>
            </a:r>
            <a:r>
              <a:rPr lang="en-US" altLang="en-US" sz="800">
                <a:latin typeface="Arial" panose="020B0604020202020204" pitchFamily="34" charset="0"/>
              </a:rPr>
              <a:t> </a:t>
            </a:r>
            <a:endParaRPr lang="en-CA" altLang="en-US" sz="800">
              <a:latin typeface="Arial" panose="020B0604020202020204" pitchFamily="34" charset="0"/>
            </a:endParaRPr>
          </a:p>
          <a:p>
            <a:pPr marL="228600" indent="-228600">
              <a:lnSpc>
                <a:spcPct val="80000"/>
              </a:lnSpc>
              <a:spcBef>
                <a:spcPct val="0"/>
              </a:spcBef>
              <a:buFontTx/>
              <a:buChar char="•"/>
            </a:pPr>
            <a:r>
              <a:rPr lang="en-CA" altLang="en-US" i="1">
                <a:latin typeface="Arial" panose="020B0604020202020204" pitchFamily="34" charset="0"/>
              </a:rPr>
              <a:t>In order to set the stage for problem analysis and developing a target business vision, the current business must be understood. If the current business is already documented using GSRM models, the appropriate pieces can simply be extracted. Where the current business is not documented, or is not documented in GSRM models, some “bootstrap” work is required to populate these models.</a:t>
            </a:r>
            <a:r>
              <a:rPr lang="en-CA" altLang="en-US">
                <a:latin typeface="Arial" panose="020B0604020202020204" pitchFamily="34" charset="0"/>
              </a:rPr>
              <a:t> </a:t>
            </a:r>
          </a:p>
          <a:p>
            <a:pPr marL="228600" indent="-228600">
              <a:lnSpc>
                <a:spcPct val="80000"/>
              </a:lnSpc>
              <a:spcBef>
                <a:spcPct val="0"/>
              </a:spcBef>
            </a:pPr>
            <a:endParaRPr lang="en-CA" altLang="en-US" sz="800" b="1">
              <a:latin typeface="Arial" panose="020B0604020202020204" pitchFamily="34" charset="0"/>
            </a:endParaRPr>
          </a:p>
          <a:p>
            <a:pPr marL="228600" indent="-228600">
              <a:lnSpc>
                <a:spcPct val="80000"/>
              </a:lnSpc>
              <a:spcBef>
                <a:spcPct val="0"/>
              </a:spcBef>
            </a:pPr>
            <a:r>
              <a:rPr lang="en-CA" altLang="en-US" sz="800" b="1">
                <a:latin typeface="Arial" panose="020B0604020202020204" pitchFamily="34" charset="0"/>
              </a:rPr>
              <a:t>Transition Output Bundle Model </a:t>
            </a:r>
            <a:endParaRPr lang="en-CA" altLang="en-US" sz="800">
              <a:latin typeface="Arial" panose="020B0604020202020204" pitchFamily="34" charset="0"/>
            </a:endParaRPr>
          </a:p>
          <a:p>
            <a:pPr marL="228600" indent="-228600">
              <a:lnSpc>
                <a:spcPct val="80000"/>
              </a:lnSpc>
            </a:pPr>
            <a:r>
              <a:rPr lang="en-CA" altLang="en-US" sz="800">
                <a:latin typeface="Arial" panose="020B0604020202020204" pitchFamily="34" charset="0"/>
              </a:rPr>
              <a:t>By identifying specific service outputs that are offered we were able to:</a:t>
            </a:r>
          </a:p>
          <a:p>
            <a:pPr marL="228600" indent="-228600">
              <a:lnSpc>
                <a:spcPct val="80000"/>
              </a:lnSpc>
              <a:buFontTx/>
              <a:buChar char="•"/>
            </a:pPr>
            <a:r>
              <a:rPr lang="en-CA" altLang="en-US" sz="800">
                <a:latin typeface="Arial" panose="020B0604020202020204" pitchFamily="34" charset="0"/>
              </a:rPr>
              <a:t> understand the mix and range of services associated with each transition</a:t>
            </a:r>
          </a:p>
          <a:p>
            <a:pPr marL="228600" indent="-228600">
              <a:lnSpc>
                <a:spcPct val="80000"/>
              </a:lnSpc>
              <a:buFontTx/>
              <a:buChar char="•"/>
            </a:pPr>
            <a:r>
              <a:rPr lang="en-CA" altLang="en-US" sz="800">
                <a:latin typeface="Arial" panose="020B0604020202020204" pitchFamily="34" charset="0"/>
              </a:rPr>
              <a:t>identify opportunities for simplification, joining-up and alignment. </a:t>
            </a:r>
          </a:p>
          <a:p>
            <a:pPr marL="228600" indent="-228600">
              <a:lnSpc>
                <a:spcPct val="80000"/>
              </a:lnSpc>
              <a:buFontTx/>
              <a:buChar char="•"/>
            </a:pPr>
            <a:r>
              <a:rPr lang="en-CA" altLang="en-US" sz="800">
                <a:latin typeface="Arial" panose="020B0604020202020204" pitchFamily="34" charset="0"/>
              </a:rPr>
              <a:t>distinguish states of importance to target group members from states of importance to providers. </a:t>
            </a:r>
          </a:p>
          <a:p>
            <a:pPr marL="228600" indent="-228600">
              <a:lnSpc>
                <a:spcPct val="80000"/>
              </a:lnSpc>
              <a:buFontTx/>
              <a:buChar char="•"/>
            </a:pPr>
            <a:r>
              <a:rPr lang="en-CA" altLang="en-US" sz="800">
                <a:latin typeface="Arial" panose="020B0604020202020204" pitchFamily="34" charset="0"/>
              </a:rPr>
              <a:t>When many providers/jurisdictions are involved, they may identify many different “internal” states that add unnecessary complexity to service delivery and customer experience.</a:t>
            </a:r>
          </a:p>
          <a:p>
            <a:pPr marL="228600" indent="-228600">
              <a:lnSpc>
                <a:spcPct val="80000"/>
              </a:lnSpc>
            </a:pPr>
            <a:endParaRPr lang="en-CA" altLang="en-US" sz="800">
              <a:latin typeface="Arial" panose="020B0604020202020204" pitchFamily="34" charset="0"/>
            </a:endParaRPr>
          </a:p>
          <a:p>
            <a:pPr marL="228600" indent="-228600">
              <a:lnSpc>
                <a:spcPct val="80000"/>
              </a:lnSpc>
            </a:pPr>
            <a:r>
              <a:rPr lang="en-CA" altLang="en-US" sz="800" u="sng">
                <a:latin typeface="Arial" panose="020B0604020202020204" pitchFamily="34" charset="0"/>
              </a:rPr>
              <a:t>Identify opportunities for simplification, joining-up and alignment.</a:t>
            </a:r>
          </a:p>
          <a:p>
            <a:pPr marL="228600" indent="-228600">
              <a:lnSpc>
                <a:spcPct val="80000"/>
              </a:lnSpc>
            </a:pPr>
            <a:r>
              <a:rPr lang="en-CA" altLang="en-US" sz="800">
                <a:latin typeface="Arial" panose="020B0604020202020204" pitchFamily="34" charset="0"/>
              </a:rPr>
              <a:t>Are all the states necessary i.e. does each state provide value to the target group member or to the program? </a:t>
            </a:r>
            <a:endParaRPr lang="en-US" altLang="en-US" sz="800">
              <a:latin typeface="Arial" panose="020B0604020202020204" pitchFamily="34" charset="0"/>
            </a:endParaRPr>
          </a:p>
          <a:p>
            <a:pPr marL="685800" lvl="1" indent="-228600">
              <a:lnSpc>
                <a:spcPct val="80000"/>
              </a:lnSpc>
            </a:pPr>
            <a:r>
              <a:rPr lang="en-CA" altLang="en-US" sz="800">
                <a:latin typeface="Arial" panose="020B0604020202020204" pitchFamily="34" charset="0"/>
              </a:rPr>
              <a:t>Does it appear that the program states have shifted the burden of government complexity to the target group member?</a:t>
            </a:r>
          </a:p>
          <a:p>
            <a:pPr marL="228600" indent="-228600">
              <a:lnSpc>
                <a:spcPct val="80000"/>
              </a:lnSpc>
              <a:spcBef>
                <a:spcPct val="0"/>
              </a:spcBef>
              <a:buFontTx/>
              <a:buAutoNum type="arabicPeriod"/>
            </a:pPr>
            <a:r>
              <a:rPr lang="en-CA" altLang="en-US" sz="800">
                <a:latin typeface="Arial" panose="020B0604020202020204" pitchFamily="34" charset="0"/>
              </a:rPr>
              <a:t>For each bundle, ask:</a:t>
            </a:r>
          </a:p>
          <a:p>
            <a:pPr marL="685800" lvl="1" indent="-228600">
              <a:lnSpc>
                <a:spcPct val="80000"/>
              </a:lnSpc>
              <a:spcBef>
                <a:spcPct val="0"/>
              </a:spcBef>
              <a:buFontTx/>
              <a:buAutoNum type="alphaLcPeriod"/>
            </a:pPr>
            <a:r>
              <a:rPr lang="en-CA" altLang="en-US" sz="800">
                <a:latin typeface="Arial" panose="020B0604020202020204" pitchFamily="34" charset="0"/>
              </a:rPr>
              <a:t>Are all the service outputs needed?</a:t>
            </a:r>
          </a:p>
          <a:p>
            <a:pPr marL="685800" lvl="1" indent="-228600">
              <a:lnSpc>
                <a:spcPct val="80000"/>
              </a:lnSpc>
              <a:spcBef>
                <a:spcPct val="0"/>
              </a:spcBef>
              <a:buFontTx/>
              <a:buAutoNum type="alphaLcPeriod"/>
            </a:pPr>
            <a:r>
              <a:rPr lang="en-CA" altLang="en-US" sz="800">
                <a:latin typeface="Arial" panose="020B0604020202020204" pitchFamily="34" charset="0"/>
              </a:rPr>
              <a:t>Do the service outputs in the bundle ‘belong’ together?</a:t>
            </a:r>
          </a:p>
          <a:p>
            <a:pPr marL="228600" indent="-228600">
              <a:lnSpc>
                <a:spcPct val="80000"/>
              </a:lnSpc>
            </a:pPr>
            <a:r>
              <a:rPr lang="en-CA" altLang="en-US" sz="800">
                <a:latin typeface="Arial" panose="020B0604020202020204" pitchFamily="34" charset="0"/>
              </a:rPr>
              <a:t>   c Are there interdependencies that could be simplified?</a:t>
            </a:r>
          </a:p>
          <a:p>
            <a:pPr marL="228600" indent="-228600">
              <a:lnSpc>
                <a:spcPct val="80000"/>
              </a:lnSpc>
            </a:pPr>
            <a:r>
              <a:rPr lang="en-CA" altLang="en-US" sz="800">
                <a:latin typeface="Arial" panose="020B0604020202020204" pitchFamily="34" charset="0"/>
              </a:rPr>
              <a:t>    d  Are multiple jurisdictions providing the same output type in the same bundle?</a:t>
            </a:r>
          </a:p>
          <a:p>
            <a:pPr marL="228600" indent="-228600">
              <a:lnSpc>
                <a:spcPct val="80000"/>
              </a:lnSpc>
            </a:pPr>
            <a:r>
              <a:rPr lang="en-CA" altLang="en-US" sz="800">
                <a:latin typeface="Arial" panose="020B0604020202020204" pitchFamily="34" charset="0"/>
              </a:rPr>
              <a:t>e  Does the target group member have to apply for each service in the bundle? </a:t>
            </a:r>
          </a:p>
          <a:p>
            <a:pPr marL="228600" indent="-228600">
              <a:lnSpc>
                <a:spcPct val="80000"/>
              </a:lnSpc>
            </a:pPr>
            <a:r>
              <a:rPr lang="en-CA" altLang="en-US" sz="800">
                <a:latin typeface="Arial" panose="020B0604020202020204" pitchFamily="34" charset="0"/>
              </a:rPr>
              <a:t>f  Does the target group member have to supply much of the same information to each service in the bundle? </a:t>
            </a:r>
          </a:p>
          <a:p>
            <a:pPr marL="228600" indent="-228600">
              <a:lnSpc>
                <a:spcPct val="80000"/>
              </a:lnSpc>
            </a:pPr>
            <a:r>
              <a:rPr lang="en-CA" altLang="en-US" sz="800" b="1">
                <a:latin typeface="Arial" panose="020B0604020202020204" pitchFamily="34" charset="0"/>
              </a:rPr>
              <a:t>BC One Stop Service is another example of an opportunity to create a single licence for a particular Sector ???? </a:t>
            </a:r>
            <a:r>
              <a:rPr lang="en-CA" altLang="en-US" sz="800" b="1" u="sng">
                <a:latin typeface="Arial" panose="020B0604020202020204" pitchFamily="34" charset="0"/>
              </a:rPr>
              <a:t>What sector, Debbie?</a:t>
            </a:r>
          </a:p>
        </p:txBody>
      </p:sp>
    </p:spTree>
    <p:extLst>
      <p:ext uri="{BB962C8B-B14F-4D97-AF65-F5344CB8AC3E}">
        <p14:creationId xmlns:p14="http://schemas.microsoft.com/office/powerpoint/2010/main" val="3104597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xmlns="" id="{247E4DFA-AF40-4214-B432-E77EEF74FB4F}"/>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924DA11C-683F-4F55-8F2B-E9DB7BC20D24}" type="slidenum">
              <a:rPr kumimoji="0" lang="en-US" altLang="en-US"/>
              <a:pPr eaLnBrk="1" hangingPunct="1">
                <a:spcBef>
                  <a:spcPct val="0"/>
                </a:spcBef>
              </a:pPr>
              <a:t>48</a:t>
            </a:fld>
            <a:endParaRPr kumimoji="0" lang="en-US" altLang="en-US"/>
          </a:p>
        </p:txBody>
      </p:sp>
      <p:sp>
        <p:nvSpPr>
          <p:cNvPr id="136195" name="Rectangle 2">
            <a:extLst>
              <a:ext uri="{FF2B5EF4-FFF2-40B4-BE49-F238E27FC236}">
                <a16:creationId xmlns:a16="http://schemas.microsoft.com/office/drawing/2014/main" xmlns="" id="{E18740CA-DACE-4305-B34C-2990715B7460}"/>
              </a:ext>
            </a:extLst>
          </p:cNvPr>
          <p:cNvSpPr>
            <a:spLocks noGrp="1" noRot="1" noChangeAspect="1" noChangeArrowheads="1" noTextEdit="1"/>
          </p:cNvSpPr>
          <p:nvPr>
            <p:ph type="sldImg"/>
          </p:nvPr>
        </p:nvSpPr>
        <p:spPr>
          <a:xfrm>
            <a:off x="419100" y="703263"/>
            <a:ext cx="6238875" cy="3509962"/>
          </a:xfrm>
          <a:ln/>
        </p:spPr>
      </p:sp>
      <p:sp>
        <p:nvSpPr>
          <p:cNvPr id="136196" name="Rectangle 3">
            <a:extLst>
              <a:ext uri="{FF2B5EF4-FFF2-40B4-BE49-F238E27FC236}">
                <a16:creationId xmlns:a16="http://schemas.microsoft.com/office/drawing/2014/main" xmlns="" id="{290B0EDD-261B-4BD3-BF24-3CC65C0F8961}"/>
              </a:ext>
            </a:extLst>
          </p:cNvPr>
          <p:cNvSpPr>
            <a:spLocks noGrp="1" noChangeArrowheads="1"/>
          </p:cNvSpPr>
          <p:nvPr>
            <p:ph type="body" idx="1"/>
          </p:nvPr>
        </p:nvSpPr>
        <p:spPr>
          <a:xfrm>
            <a:off x="700088" y="4403725"/>
            <a:ext cx="5597525" cy="4171950"/>
          </a:xfrm>
          <a:noFill/>
        </p:spPr>
        <p:txBody>
          <a:bodyPr/>
          <a:lstStyle/>
          <a:p>
            <a:endParaRPr lang="en-CA" altLang="en-US">
              <a:latin typeface="Arial" panose="020B0604020202020204" pitchFamily="34" charset="0"/>
            </a:endParaRPr>
          </a:p>
        </p:txBody>
      </p:sp>
    </p:spTree>
    <p:extLst>
      <p:ext uri="{BB962C8B-B14F-4D97-AF65-F5344CB8AC3E}">
        <p14:creationId xmlns:p14="http://schemas.microsoft.com/office/powerpoint/2010/main" val="247192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xmlns="" id="{19166E79-82AF-4700-B475-DC20DAB579F9}"/>
              </a:ext>
            </a:extLst>
          </p:cNvPr>
          <p:cNvSpPr>
            <a:spLocks noGrp="1" noRot="1" noChangeAspect="1" noTextEdit="1"/>
          </p:cNvSpPr>
          <p:nvPr>
            <p:ph type="sldImg"/>
          </p:nvPr>
        </p:nvSpPr>
        <p:spPr>
          <a:xfrm>
            <a:off x="419100" y="703263"/>
            <a:ext cx="6238875" cy="3509962"/>
          </a:xfrm>
          <a:ln/>
        </p:spPr>
      </p:sp>
      <p:sp>
        <p:nvSpPr>
          <p:cNvPr id="137219" name="Notes Placeholder 2">
            <a:extLst>
              <a:ext uri="{FF2B5EF4-FFF2-40B4-BE49-F238E27FC236}">
                <a16:creationId xmlns:a16="http://schemas.microsoft.com/office/drawing/2014/main" xmlns="" id="{5DBA7887-CC5B-4FFC-9BD5-E4CECCFBE3D9}"/>
              </a:ext>
            </a:extLst>
          </p:cNvPr>
          <p:cNvSpPr>
            <a:spLocks noGrp="1"/>
          </p:cNvSpPr>
          <p:nvPr>
            <p:ph type="body" idx="1"/>
          </p:nvPr>
        </p:nvSpPr>
        <p:spPr>
          <a:noFill/>
        </p:spPr>
        <p:txBody>
          <a:bodyPr/>
          <a:lstStyle/>
          <a:p>
            <a:endParaRPr lang="en-US" altLang="en-US">
              <a:latin typeface="Arial" panose="020B0604020202020204" pitchFamily="34" charset="0"/>
            </a:endParaRPr>
          </a:p>
        </p:txBody>
      </p:sp>
      <p:sp>
        <p:nvSpPr>
          <p:cNvPr id="137220" name="Slide Number Placeholder 3">
            <a:extLst>
              <a:ext uri="{FF2B5EF4-FFF2-40B4-BE49-F238E27FC236}">
                <a16:creationId xmlns:a16="http://schemas.microsoft.com/office/drawing/2014/main" xmlns="" id="{DE911CB8-EE5F-4218-84A9-30F14ED26448}"/>
              </a:ext>
            </a:extLst>
          </p:cNvPr>
          <p:cNvSpPr>
            <a:spLocks noGrp="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57460250-2525-44AC-BA14-F77A33C2025E}" type="slidenum">
              <a:rPr kumimoji="0" lang="en-CA" altLang="en-US"/>
              <a:pPr eaLnBrk="1" hangingPunct="1">
                <a:spcBef>
                  <a:spcPct val="0"/>
                </a:spcBef>
              </a:pPr>
              <a:t>49</a:t>
            </a:fld>
            <a:endParaRPr kumimoji="0" lang="en-CA" altLang="en-US"/>
          </a:p>
        </p:txBody>
      </p:sp>
    </p:spTree>
    <p:extLst>
      <p:ext uri="{BB962C8B-B14F-4D97-AF65-F5344CB8AC3E}">
        <p14:creationId xmlns:p14="http://schemas.microsoft.com/office/powerpoint/2010/main" val="3213808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xmlns="" id="{9B13ABBB-9678-4328-88B0-FE7BBDC08E1D}"/>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827FC393-D8B3-49A5-A081-966EA51950A8}" type="slidenum">
              <a:rPr kumimoji="0" lang="en-US" altLang="en-US"/>
              <a:pPr eaLnBrk="1" hangingPunct="1">
                <a:spcBef>
                  <a:spcPct val="0"/>
                </a:spcBef>
              </a:pPr>
              <a:t>50</a:t>
            </a:fld>
            <a:endParaRPr kumimoji="0" lang="en-US" altLang="en-US"/>
          </a:p>
        </p:txBody>
      </p:sp>
      <p:sp>
        <p:nvSpPr>
          <p:cNvPr id="138243" name="Rectangle 2">
            <a:extLst>
              <a:ext uri="{FF2B5EF4-FFF2-40B4-BE49-F238E27FC236}">
                <a16:creationId xmlns:a16="http://schemas.microsoft.com/office/drawing/2014/main" xmlns="" id="{6F0A92A3-BD4B-42DB-AA91-62669EB2CAE0}"/>
              </a:ext>
            </a:extLst>
          </p:cNvPr>
          <p:cNvSpPr>
            <a:spLocks noGrp="1" noRot="1" noChangeAspect="1" noChangeArrowheads="1" noTextEdit="1"/>
          </p:cNvSpPr>
          <p:nvPr>
            <p:ph type="sldImg"/>
          </p:nvPr>
        </p:nvSpPr>
        <p:spPr>
          <a:xfrm>
            <a:off x="419100" y="703263"/>
            <a:ext cx="6238875" cy="3509962"/>
          </a:xfrm>
          <a:ln/>
        </p:spPr>
      </p:sp>
      <p:sp>
        <p:nvSpPr>
          <p:cNvPr id="138244" name="Rectangle 3">
            <a:extLst>
              <a:ext uri="{FF2B5EF4-FFF2-40B4-BE49-F238E27FC236}">
                <a16:creationId xmlns:a16="http://schemas.microsoft.com/office/drawing/2014/main" xmlns="" id="{C3030197-166C-4D59-A80A-2D9936313A58}"/>
              </a:ext>
            </a:extLst>
          </p:cNvPr>
          <p:cNvSpPr>
            <a:spLocks noGrp="1" noChangeArrowheads="1"/>
          </p:cNvSpPr>
          <p:nvPr>
            <p:ph type="body" idx="1"/>
          </p:nvPr>
        </p:nvSpPr>
        <p:spPr>
          <a:xfrm>
            <a:off x="700088" y="4403725"/>
            <a:ext cx="5597525" cy="4171950"/>
          </a:xfrm>
          <a:noFill/>
        </p:spPr>
        <p:txBody>
          <a:bodyPr/>
          <a:lstStyle/>
          <a:p>
            <a:endParaRPr lang="en-CA" altLang="en-US">
              <a:latin typeface="Arial" panose="020B0604020202020204" pitchFamily="34" charset="0"/>
            </a:endParaRPr>
          </a:p>
        </p:txBody>
      </p:sp>
    </p:spTree>
    <p:extLst>
      <p:ext uri="{BB962C8B-B14F-4D97-AF65-F5344CB8AC3E}">
        <p14:creationId xmlns:p14="http://schemas.microsoft.com/office/powerpoint/2010/main" val="35368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031">
            <a:extLst>
              <a:ext uri="{FF2B5EF4-FFF2-40B4-BE49-F238E27FC236}">
                <a16:creationId xmlns:a16="http://schemas.microsoft.com/office/drawing/2014/main" xmlns="" id="{DEE217B5-5523-47A5-B7C1-FC2E49974997}"/>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223CD5A3-D1B8-4C0D-A009-7E854AA9F898}" type="slidenum">
              <a:rPr kumimoji="0" lang="en-CA" altLang="en-US"/>
              <a:pPr eaLnBrk="1" hangingPunct="1">
                <a:spcBef>
                  <a:spcPct val="0"/>
                </a:spcBef>
              </a:pPr>
              <a:t>3</a:t>
            </a:fld>
            <a:endParaRPr kumimoji="0" lang="en-CA" altLang="en-US"/>
          </a:p>
        </p:txBody>
      </p:sp>
      <p:sp>
        <p:nvSpPr>
          <p:cNvPr id="86019" name="Rectangle 2">
            <a:extLst>
              <a:ext uri="{FF2B5EF4-FFF2-40B4-BE49-F238E27FC236}">
                <a16:creationId xmlns:a16="http://schemas.microsoft.com/office/drawing/2014/main" xmlns="" id="{6D77597D-98E6-47D1-B16D-84F37B7678CA}"/>
              </a:ext>
            </a:extLst>
          </p:cNvPr>
          <p:cNvSpPr>
            <a:spLocks noGrp="1" noRot="1" noChangeAspect="1" noChangeArrowheads="1" noTextEdit="1"/>
          </p:cNvSpPr>
          <p:nvPr>
            <p:ph type="sldImg"/>
          </p:nvPr>
        </p:nvSpPr>
        <p:spPr>
          <a:xfrm>
            <a:off x="419100" y="703263"/>
            <a:ext cx="6238875" cy="3509962"/>
          </a:xfrm>
          <a:ln/>
        </p:spPr>
      </p:sp>
      <p:sp>
        <p:nvSpPr>
          <p:cNvPr id="86020" name="Rectangle 3">
            <a:extLst>
              <a:ext uri="{FF2B5EF4-FFF2-40B4-BE49-F238E27FC236}">
                <a16:creationId xmlns:a16="http://schemas.microsoft.com/office/drawing/2014/main" xmlns="" id="{73626A8E-907F-4F1F-8A5D-E2C0BE929021}"/>
              </a:ext>
            </a:extLst>
          </p:cNvPr>
          <p:cNvSpPr>
            <a:spLocks noGrp="1" noChangeArrowheads="1"/>
          </p:cNvSpPr>
          <p:nvPr>
            <p:ph type="body" idx="1"/>
          </p:nvPr>
        </p:nvSpPr>
        <p:spPr>
          <a:noFill/>
        </p:spPr>
        <p:txBody>
          <a:bodyPr/>
          <a:lstStyle/>
          <a:p>
            <a:endParaRPr lang="en-CA" altLang="en-US">
              <a:latin typeface="Arial" panose="020B0604020202020204" pitchFamily="34" charset="0"/>
            </a:endParaRPr>
          </a:p>
        </p:txBody>
      </p:sp>
    </p:spTree>
    <p:extLst>
      <p:ext uri="{BB962C8B-B14F-4D97-AF65-F5344CB8AC3E}">
        <p14:creationId xmlns:p14="http://schemas.microsoft.com/office/powerpoint/2010/main" val="2083590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a:extLst>
              <a:ext uri="{FF2B5EF4-FFF2-40B4-BE49-F238E27FC236}">
                <a16:creationId xmlns:a16="http://schemas.microsoft.com/office/drawing/2014/main" xmlns="" id="{A8F2BEB5-6E78-433C-A17F-F6908A7DAD1F}"/>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2970A67F-3908-4855-8AF5-BAA1405E351C}" type="slidenum">
              <a:rPr kumimoji="0" lang="en-US" altLang="en-US"/>
              <a:pPr eaLnBrk="1" hangingPunct="1">
                <a:spcBef>
                  <a:spcPct val="0"/>
                </a:spcBef>
              </a:pPr>
              <a:t>51</a:t>
            </a:fld>
            <a:endParaRPr kumimoji="0" lang="en-US" altLang="en-US"/>
          </a:p>
        </p:txBody>
      </p:sp>
      <p:sp>
        <p:nvSpPr>
          <p:cNvPr id="139267" name="Rectangle 2">
            <a:extLst>
              <a:ext uri="{FF2B5EF4-FFF2-40B4-BE49-F238E27FC236}">
                <a16:creationId xmlns:a16="http://schemas.microsoft.com/office/drawing/2014/main" xmlns="" id="{9B8DCBFE-18D8-4D48-958B-1C21C8868EA3}"/>
              </a:ext>
            </a:extLst>
          </p:cNvPr>
          <p:cNvSpPr>
            <a:spLocks noGrp="1" noRot="1" noChangeAspect="1" noChangeArrowheads="1" noTextEdit="1"/>
          </p:cNvSpPr>
          <p:nvPr>
            <p:ph type="sldImg"/>
          </p:nvPr>
        </p:nvSpPr>
        <p:spPr>
          <a:xfrm>
            <a:off x="419100" y="703263"/>
            <a:ext cx="6238875" cy="3509962"/>
          </a:xfrm>
          <a:ln/>
        </p:spPr>
      </p:sp>
      <p:sp>
        <p:nvSpPr>
          <p:cNvPr id="139268" name="Rectangle 3">
            <a:extLst>
              <a:ext uri="{FF2B5EF4-FFF2-40B4-BE49-F238E27FC236}">
                <a16:creationId xmlns:a16="http://schemas.microsoft.com/office/drawing/2014/main" xmlns="" id="{3E7B8A4A-4DE6-4191-954A-B42A8861428D}"/>
              </a:ext>
            </a:extLst>
          </p:cNvPr>
          <p:cNvSpPr>
            <a:spLocks noGrp="1" noChangeArrowheads="1"/>
          </p:cNvSpPr>
          <p:nvPr>
            <p:ph type="body" idx="1"/>
          </p:nvPr>
        </p:nvSpPr>
        <p:spPr>
          <a:xfrm>
            <a:off x="700088" y="4403725"/>
            <a:ext cx="5597525" cy="4171950"/>
          </a:xfrm>
          <a:noFill/>
        </p:spPr>
        <p:txBody>
          <a:bodyPr/>
          <a:lstStyle/>
          <a:p>
            <a:pPr>
              <a:buFontTx/>
              <a:buChar char="•"/>
            </a:pPr>
            <a:r>
              <a:rPr lang="en-CA" altLang="en-US">
                <a:latin typeface="Arial" panose="020B0604020202020204" pitchFamily="34" charset="0"/>
              </a:rPr>
              <a:t>Build solutions on Business Design/Architecture (GSRM – BTEP )</a:t>
            </a:r>
          </a:p>
          <a:p>
            <a:pPr>
              <a:buFontTx/>
              <a:buChar char="•"/>
            </a:pPr>
            <a:r>
              <a:rPr lang="en-CA" altLang="en-US">
                <a:latin typeface="Arial" panose="020B0604020202020204" pitchFamily="34" charset="0"/>
              </a:rPr>
              <a:t>Strong involvement of eventual users, including use of pilots for actual investigations, to ensure optimal design and ease of use</a:t>
            </a:r>
          </a:p>
          <a:p>
            <a:pPr lvl="1">
              <a:buFontTx/>
              <a:buChar char="•"/>
            </a:pPr>
            <a:r>
              <a:rPr lang="en-CA" altLang="en-US">
                <a:latin typeface="Arial" panose="020B0604020202020204" pitchFamily="34" charset="0"/>
              </a:rPr>
              <a:t>Active Transition and Ongoing Change Management</a:t>
            </a:r>
          </a:p>
          <a:p>
            <a:pPr>
              <a:buFontTx/>
              <a:buChar char="•"/>
            </a:pPr>
            <a:r>
              <a:rPr lang="en-CA" altLang="en-US">
                <a:latin typeface="Arial" panose="020B0604020202020204" pitchFamily="34" charset="0"/>
              </a:rPr>
              <a:t>Acquire software tools – don’t develop them</a:t>
            </a:r>
          </a:p>
          <a:p>
            <a:pPr lvl="1">
              <a:buFontTx/>
              <a:buChar char="•"/>
            </a:pPr>
            <a:r>
              <a:rPr lang="en-CA" altLang="en-US">
                <a:latin typeface="Arial" panose="020B0604020202020204" pitchFamily="34" charset="0"/>
              </a:rPr>
              <a:t>A strong service-oriented architecture and collaboration/case focus (Microsoft Sharepoint Portal and Services)</a:t>
            </a:r>
          </a:p>
          <a:p>
            <a:pPr>
              <a:buFontTx/>
              <a:buChar char="•"/>
            </a:pPr>
            <a:r>
              <a:rPr lang="en-CA" altLang="en-US">
                <a:latin typeface="Arial" panose="020B0604020202020204" pitchFamily="34" charset="0"/>
              </a:rPr>
              <a:t>Phased implementation employing a modular construction approach</a:t>
            </a:r>
          </a:p>
          <a:p>
            <a:pPr lvl="1">
              <a:buFontTx/>
              <a:buChar char="•"/>
            </a:pPr>
            <a:r>
              <a:rPr lang="en-CA" altLang="en-US">
                <a:latin typeface="Arial" panose="020B0604020202020204" pitchFamily="34" charset="0"/>
              </a:rPr>
              <a:t>initially focused on investigation process and report production</a:t>
            </a:r>
          </a:p>
          <a:p>
            <a:pPr lvl="1">
              <a:buFontTx/>
              <a:buChar char="•"/>
            </a:pPr>
            <a:r>
              <a:rPr lang="en-CA" altLang="en-US">
                <a:latin typeface="Arial" panose="020B0604020202020204" pitchFamily="34" charset="0"/>
              </a:rPr>
              <a:t>environment will eventually support all TSB activities, particularly document control and records management</a:t>
            </a:r>
          </a:p>
          <a:p>
            <a:pPr>
              <a:buFontTx/>
              <a:buChar char="•"/>
            </a:pPr>
            <a:endParaRPr lang="en-CA" altLang="en-US">
              <a:latin typeface="Arial" panose="020B0604020202020204" pitchFamily="34" charset="0"/>
            </a:endParaRPr>
          </a:p>
        </p:txBody>
      </p:sp>
    </p:spTree>
    <p:extLst>
      <p:ext uri="{BB962C8B-B14F-4D97-AF65-F5344CB8AC3E}">
        <p14:creationId xmlns:p14="http://schemas.microsoft.com/office/powerpoint/2010/main" val="295973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xmlns="" id="{53E336CE-A413-4DF6-BCE3-DCD282342355}"/>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74894D61-EFAA-40DB-9A76-16175C34307E}" type="slidenum">
              <a:rPr kumimoji="0" lang="en-US" altLang="en-US"/>
              <a:pPr eaLnBrk="1" hangingPunct="1">
                <a:spcBef>
                  <a:spcPct val="0"/>
                </a:spcBef>
              </a:pPr>
              <a:t>52</a:t>
            </a:fld>
            <a:endParaRPr kumimoji="0" lang="en-US" altLang="en-US"/>
          </a:p>
        </p:txBody>
      </p:sp>
      <p:sp>
        <p:nvSpPr>
          <p:cNvPr id="140291" name="Rectangle 2">
            <a:extLst>
              <a:ext uri="{FF2B5EF4-FFF2-40B4-BE49-F238E27FC236}">
                <a16:creationId xmlns:a16="http://schemas.microsoft.com/office/drawing/2014/main" xmlns="" id="{D634485C-7623-482A-B8D3-872DAE4488D6}"/>
              </a:ext>
            </a:extLst>
          </p:cNvPr>
          <p:cNvSpPr>
            <a:spLocks noGrp="1" noRot="1" noChangeAspect="1" noChangeArrowheads="1" noTextEdit="1"/>
          </p:cNvSpPr>
          <p:nvPr>
            <p:ph type="sldImg"/>
          </p:nvPr>
        </p:nvSpPr>
        <p:spPr>
          <a:xfrm>
            <a:off x="419100" y="703263"/>
            <a:ext cx="6238875" cy="3509962"/>
          </a:xfrm>
          <a:ln/>
        </p:spPr>
      </p:sp>
      <p:sp>
        <p:nvSpPr>
          <p:cNvPr id="140292" name="Rectangle 3">
            <a:extLst>
              <a:ext uri="{FF2B5EF4-FFF2-40B4-BE49-F238E27FC236}">
                <a16:creationId xmlns:a16="http://schemas.microsoft.com/office/drawing/2014/main" xmlns="" id="{F62888FA-93AF-4BDB-9518-750552628B55}"/>
              </a:ext>
            </a:extLst>
          </p:cNvPr>
          <p:cNvSpPr>
            <a:spLocks noGrp="1" noChangeArrowheads="1"/>
          </p:cNvSpPr>
          <p:nvPr>
            <p:ph type="body" idx="1"/>
          </p:nvPr>
        </p:nvSpPr>
        <p:spPr>
          <a:xfrm>
            <a:off x="700088" y="4403725"/>
            <a:ext cx="5597525" cy="4171950"/>
          </a:xfrm>
          <a:noFill/>
        </p:spPr>
        <p:txBody>
          <a:bodyPr/>
          <a:lstStyle/>
          <a:p>
            <a:endParaRPr lang="en-CA" altLang="en-US">
              <a:latin typeface="Arial" panose="020B0604020202020204" pitchFamily="34" charset="0"/>
            </a:endParaRPr>
          </a:p>
        </p:txBody>
      </p:sp>
    </p:spTree>
    <p:extLst>
      <p:ext uri="{BB962C8B-B14F-4D97-AF65-F5344CB8AC3E}">
        <p14:creationId xmlns:p14="http://schemas.microsoft.com/office/powerpoint/2010/main" val="15253868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xmlns="" id="{0A0E8E09-62DC-4130-A9DA-426990AD5C6E}"/>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1B35669F-F530-4FB0-8B15-B6C3142BD6CC}" type="slidenum">
              <a:rPr kumimoji="0" lang="en-US" altLang="en-US"/>
              <a:pPr eaLnBrk="1" hangingPunct="1">
                <a:spcBef>
                  <a:spcPct val="0"/>
                </a:spcBef>
              </a:pPr>
              <a:t>59</a:t>
            </a:fld>
            <a:endParaRPr kumimoji="0" lang="en-US" altLang="en-US"/>
          </a:p>
        </p:txBody>
      </p:sp>
      <p:sp>
        <p:nvSpPr>
          <p:cNvPr id="142339" name="Rectangle 2">
            <a:extLst>
              <a:ext uri="{FF2B5EF4-FFF2-40B4-BE49-F238E27FC236}">
                <a16:creationId xmlns:a16="http://schemas.microsoft.com/office/drawing/2014/main" xmlns="" id="{0B8CBD22-C62C-4BA1-9B4D-20F3B86A1269}"/>
              </a:ext>
            </a:extLst>
          </p:cNvPr>
          <p:cNvSpPr>
            <a:spLocks noGrp="1" noRot="1" noChangeAspect="1" noChangeArrowheads="1" noTextEdit="1"/>
          </p:cNvSpPr>
          <p:nvPr>
            <p:ph type="sldImg"/>
          </p:nvPr>
        </p:nvSpPr>
        <p:spPr>
          <a:xfrm>
            <a:off x="419100" y="703263"/>
            <a:ext cx="6238875" cy="3509962"/>
          </a:xfrm>
          <a:ln/>
        </p:spPr>
      </p:sp>
      <p:sp>
        <p:nvSpPr>
          <p:cNvPr id="142340" name="Rectangle 3">
            <a:extLst>
              <a:ext uri="{FF2B5EF4-FFF2-40B4-BE49-F238E27FC236}">
                <a16:creationId xmlns:a16="http://schemas.microsoft.com/office/drawing/2014/main" xmlns="" id="{B6F3A49D-50A1-42AC-9B89-07063F44656B}"/>
              </a:ext>
            </a:extLst>
          </p:cNvPr>
          <p:cNvSpPr>
            <a:spLocks noGrp="1" noChangeArrowheads="1"/>
          </p:cNvSpPr>
          <p:nvPr>
            <p:ph type="body" idx="1"/>
          </p:nvPr>
        </p:nvSpPr>
        <p:spPr>
          <a:noFill/>
        </p:spPr>
        <p:txBody>
          <a:bodyPr/>
          <a:lstStyle/>
          <a:p>
            <a:r>
              <a:rPr lang="en-US" altLang="en-US" sz="900">
                <a:latin typeface="Arial" panose="020B0604020202020204" pitchFamily="34" charset="0"/>
              </a:rPr>
              <a:t>The Science vs. the Art of GSRM</a:t>
            </a:r>
          </a:p>
          <a:p>
            <a:pPr lvl="1">
              <a:buFontTx/>
              <a:buChar char="•"/>
            </a:pPr>
            <a:r>
              <a:rPr lang="en-US" altLang="en-US" sz="900">
                <a:latin typeface="Arial" panose="020B0604020202020204" pitchFamily="34" charset="0"/>
              </a:rPr>
              <a:t>The “Science” (knowledge)</a:t>
            </a:r>
          </a:p>
          <a:p>
            <a:pPr lvl="2">
              <a:buFontTx/>
              <a:buChar char="•"/>
            </a:pPr>
            <a:r>
              <a:rPr lang="en-US" altLang="en-US" sz="1000">
                <a:latin typeface="Arial" panose="020B0604020202020204" pitchFamily="34" charset="0"/>
              </a:rPr>
              <a:t>standard definitions, structures and patterns</a:t>
            </a:r>
          </a:p>
          <a:p>
            <a:pPr lvl="1">
              <a:buFontTx/>
              <a:buChar char="•"/>
            </a:pPr>
            <a:r>
              <a:rPr lang="en-US" altLang="en-US" sz="900">
                <a:latin typeface="Arial" panose="020B0604020202020204" pitchFamily="34" charset="0"/>
              </a:rPr>
              <a:t>The “Art” (experience)</a:t>
            </a:r>
          </a:p>
          <a:p>
            <a:pPr lvl="2">
              <a:buFontTx/>
              <a:buChar char="•"/>
            </a:pPr>
            <a:r>
              <a:rPr lang="en-US" altLang="en-US" sz="1000">
                <a:latin typeface="Arial" panose="020B0604020202020204" pitchFamily="34" charset="0"/>
              </a:rPr>
              <a:t>knowing where to start modeling, how much modeling is enough, bridging the different perspectives, building in organizational ownership and governance</a:t>
            </a:r>
          </a:p>
          <a:p>
            <a:r>
              <a:rPr lang="en-US" altLang="en-US" sz="900">
                <a:latin typeface="Arial" panose="020B0604020202020204" pitchFamily="34" charset="0"/>
              </a:rPr>
              <a:t>BTEP Modeling provided a common context with cross functional focus group (approx 12 staff) over a 8 month period meeting 2 hours per week</a:t>
            </a:r>
          </a:p>
          <a:p>
            <a:pPr lvl="1">
              <a:buFontTx/>
              <a:buChar char="•"/>
            </a:pPr>
            <a:r>
              <a:rPr lang="en-US" altLang="en-US" sz="900">
                <a:latin typeface="Arial" panose="020B0604020202020204" pitchFamily="34" charset="0"/>
              </a:rPr>
              <a:t>Facilitated the resolution of long-standing process and data structure inconsistencies</a:t>
            </a:r>
          </a:p>
          <a:p>
            <a:pPr lvl="1">
              <a:buFontTx/>
              <a:buChar char="•"/>
            </a:pPr>
            <a:r>
              <a:rPr lang="en-US" altLang="en-US" sz="900">
                <a:latin typeface="Arial" panose="020B0604020202020204" pitchFamily="34" charset="0"/>
              </a:rPr>
              <a:t>Enabled creation of common vocabulary and understanding of processes and information</a:t>
            </a:r>
          </a:p>
          <a:p>
            <a:pPr lvl="1">
              <a:buFontTx/>
              <a:buChar char="•"/>
            </a:pPr>
            <a:r>
              <a:rPr lang="en-US" altLang="en-US" sz="900">
                <a:latin typeface="Arial" panose="020B0604020202020204" pitchFamily="34" charset="0"/>
              </a:rPr>
              <a:t>Ensured a comprehensive portrayal of interrelationships within the organization</a:t>
            </a:r>
          </a:p>
          <a:p>
            <a:pPr lvl="1">
              <a:buFontTx/>
              <a:buChar char="•"/>
            </a:pPr>
            <a:r>
              <a:rPr lang="en-US" altLang="en-US" sz="900">
                <a:latin typeface="Arial" panose="020B0604020202020204" pitchFamily="34" charset="0"/>
              </a:rPr>
              <a:t>Allowed everyone to see where their work fits into the big picture</a:t>
            </a:r>
          </a:p>
          <a:p>
            <a:pPr lvl="1">
              <a:buFontTx/>
              <a:buChar char="•"/>
            </a:pPr>
            <a:r>
              <a:rPr lang="en-US" altLang="en-US" sz="900">
                <a:latin typeface="Arial" panose="020B0604020202020204" pitchFamily="34" charset="0"/>
              </a:rPr>
              <a:t>Contributed to accelerated consensus building </a:t>
            </a:r>
          </a:p>
          <a:p>
            <a:pPr lvl="1">
              <a:buFontTx/>
              <a:buChar char="•"/>
            </a:pPr>
            <a:r>
              <a:rPr lang="en-US" altLang="en-US" sz="900">
                <a:latin typeface="Arial" panose="020B0604020202020204" pitchFamily="34" charset="0"/>
              </a:rPr>
              <a:t>A strong change management tool</a:t>
            </a:r>
          </a:p>
          <a:p>
            <a:endParaRPr lang="en-CA" altLang="en-US">
              <a:latin typeface="Arial" panose="020B0604020202020204" pitchFamily="34" charset="0"/>
            </a:endParaRPr>
          </a:p>
        </p:txBody>
      </p:sp>
    </p:spTree>
    <p:extLst>
      <p:ext uri="{BB962C8B-B14F-4D97-AF65-F5344CB8AC3E}">
        <p14:creationId xmlns:p14="http://schemas.microsoft.com/office/powerpoint/2010/main" val="3839917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31">
            <a:extLst>
              <a:ext uri="{FF2B5EF4-FFF2-40B4-BE49-F238E27FC236}">
                <a16:creationId xmlns:a16="http://schemas.microsoft.com/office/drawing/2014/main" xmlns="" id="{716AE9CF-2B3D-4D69-879D-F76F0FFC0765}"/>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EF718777-B9F5-4D0B-BF0C-9D008F9E72AA}" type="slidenum">
              <a:rPr kumimoji="0" lang="en-CA" altLang="en-US"/>
              <a:pPr eaLnBrk="1" hangingPunct="1">
                <a:spcBef>
                  <a:spcPct val="0"/>
                </a:spcBef>
              </a:pPr>
              <a:t>4</a:t>
            </a:fld>
            <a:endParaRPr kumimoji="0" lang="en-CA" altLang="en-US"/>
          </a:p>
        </p:txBody>
      </p:sp>
      <p:sp>
        <p:nvSpPr>
          <p:cNvPr id="88067" name="Rectangle 2">
            <a:extLst>
              <a:ext uri="{FF2B5EF4-FFF2-40B4-BE49-F238E27FC236}">
                <a16:creationId xmlns:a16="http://schemas.microsoft.com/office/drawing/2014/main" xmlns="" id="{4358A3C0-DB7C-4C3E-9FC3-3BC86B017087}"/>
              </a:ext>
            </a:extLst>
          </p:cNvPr>
          <p:cNvSpPr>
            <a:spLocks noGrp="1" noRot="1" noChangeAspect="1" noChangeArrowheads="1" noTextEdit="1"/>
          </p:cNvSpPr>
          <p:nvPr>
            <p:ph type="sldImg"/>
          </p:nvPr>
        </p:nvSpPr>
        <p:spPr>
          <a:xfrm>
            <a:off x="419100" y="703263"/>
            <a:ext cx="6238875" cy="3509962"/>
          </a:xfrm>
          <a:ln/>
        </p:spPr>
      </p:sp>
      <p:sp>
        <p:nvSpPr>
          <p:cNvPr id="88068" name="Rectangle 3">
            <a:extLst>
              <a:ext uri="{FF2B5EF4-FFF2-40B4-BE49-F238E27FC236}">
                <a16:creationId xmlns:a16="http://schemas.microsoft.com/office/drawing/2014/main" xmlns="" id="{A0CA0CF9-B12D-40DE-80CF-A043A02097EA}"/>
              </a:ext>
            </a:extLst>
          </p:cNvPr>
          <p:cNvSpPr>
            <a:spLocks noGrp="1" noChangeArrowheads="1"/>
          </p:cNvSpPr>
          <p:nvPr>
            <p:ph type="body" idx="1"/>
          </p:nvPr>
        </p:nvSpPr>
        <p:spPr>
          <a:noFill/>
        </p:spPr>
        <p:txBody>
          <a:bodyPr>
            <a:normAutofit fontScale="25000" lnSpcReduction="20000"/>
          </a:bodyPr>
          <a:lstStyle/>
          <a:p>
            <a:pPr marL="0" indent="0" eaLnBrk="1" hangingPunct="1">
              <a:buFontTx/>
              <a:buNone/>
            </a:pPr>
            <a:r>
              <a:rPr lang="en-CA" altLang="en-US" sz="2400" dirty="0"/>
              <a:t>1990s     </a:t>
            </a:r>
          </a:p>
          <a:p>
            <a:pPr lvl="1" eaLnBrk="1" hangingPunct="1"/>
            <a:r>
              <a:rPr lang="en-CA" altLang="en-US" sz="1800" dirty="0"/>
              <a:t>MRM: Municipal Reference Model developed</a:t>
            </a:r>
          </a:p>
          <a:p>
            <a:pPr lvl="1" eaLnBrk="1" hangingPunct="1"/>
            <a:r>
              <a:rPr lang="en-CA" altLang="en-US" sz="1800" dirty="0"/>
              <a:t>Started in Winnipeg</a:t>
            </a:r>
          </a:p>
          <a:p>
            <a:pPr lvl="1" eaLnBrk="1" hangingPunct="1"/>
            <a:r>
              <a:rPr lang="en-CA" altLang="en-US" sz="1800" dirty="0"/>
              <a:t>Chartwell creates the primary IP of the reference models.</a:t>
            </a:r>
          </a:p>
          <a:p>
            <a:pPr lvl="1" eaLnBrk="1" hangingPunct="1"/>
            <a:r>
              <a:rPr lang="en-CA" altLang="en-US" sz="1800" dirty="0"/>
              <a:t>A standard way to describe services (Comparable between cities)</a:t>
            </a:r>
          </a:p>
          <a:p>
            <a:pPr lvl="1" eaLnBrk="1" hangingPunct="1"/>
            <a:r>
              <a:rPr lang="en-CA" altLang="en-US" sz="1800" dirty="0"/>
              <a:t>Specifically focused on public sector.</a:t>
            </a:r>
          </a:p>
          <a:p>
            <a:pPr lvl="1" eaLnBrk="1" hangingPunct="1"/>
            <a:r>
              <a:rPr lang="en-CA" altLang="en-US" sz="1800" dirty="0"/>
              <a:t>Enabled Service Based Costing</a:t>
            </a:r>
          </a:p>
          <a:p>
            <a:pPr lvl="1" eaLnBrk="1" hangingPunct="1"/>
            <a:r>
              <a:rPr lang="en-CA" altLang="en-US" sz="1800" dirty="0"/>
              <a:t>Supported by MISA </a:t>
            </a:r>
          </a:p>
          <a:p>
            <a:pPr marL="0" indent="0" eaLnBrk="1" hangingPunct="1">
              <a:buFontTx/>
              <a:buNone/>
            </a:pPr>
            <a:r>
              <a:rPr lang="en-CA" altLang="en-US" sz="2400" dirty="0"/>
              <a:t> </a:t>
            </a:r>
          </a:p>
          <a:p>
            <a:pPr marL="0" indent="0" eaLnBrk="1" hangingPunct="1">
              <a:buFontTx/>
              <a:buNone/>
            </a:pPr>
            <a:r>
              <a:rPr lang="en-CA" altLang="en-US" sz="2400" dirty="0"/>
              <a:t>1995-2000     </a:t>
            </a:r>
          </a:p>
          <a:p>
            <a:pPr lvl="1" eaLnBrk="1" hangingPunct="1"/>
            <a:r>
              <a:rPr lang="en-CA" altLang="en-US" sz="1800" dirty="0"/>
              <a:t>Provincial Service Reference Model (PSRM) </a:t>
            </a:r>
          </a:p>
          <a:p>
            <a:pPr lvl="1" eaLnBrk="1" hangingPunct="1"/>
            <a:r>
              <a:rPr lang="en-CA" altLang="en-US" sz="1800" dirty="0"/>
              <a:t>Started in Province of Ontario</a:t>
            </a:r>
          </a:p>
          <a:p>
            <a:pPr lvl="1" eaLnBrk="1" hangingPunct="1"/>
            <a:r>
              <a:rPr lang="en-CA" altLang="en-US" sz="1800" dirty="0"/>
              <a:t>Added services of a provincial nature</a:t>
            </a:r>
          </a:p>
          <a:p>
            <a:pPr lvl="1" eaLnBrk="1" hangingPunct="1"/>
            <a:endParaRPr lang="en-CA" altLang="en-US" sz="1800" dirty="0"/>
          </a:p>
          <a:p>
            <a:pPr marL="0" indent="0" eaLnBrk="1" hangingPunct="1">
              <a:buFontTx/>
              <a:buNone/>
              <a:defRPr/>
            </a:pPr>
            <a:r>
              <a:rPr lang="en-CA" altLang="en-US" sz="2400" dirty="0"/>
              <a:t>2002-4    </a:t>
            </a:r>
          </a:p>
          <a:p>
            <a:pPr lvl="1" eaLnBrk="1" hangingPunct="1">
              <a:defRPr/>
            </a:pPr>
            <a:r>
              <a:rPr lang="en-CA" altLang="en-US" sz="1800" dirty="0"/>
              <a:t>Governments of Canada Strategic Reference Model (GSRM) Developed</a:t>
            </a:r>
          </a:p>
          <a:p>
            <a:pPr lvl="1" eaLnBrk="1" hangingPunct="1">
              <a:defRPr/>
            </a:pPr>
            <a:r>
              <a:rPr lang="en-CA" altLang="en-US" sz="1800" dirty="0"/>
              <a:t>GC adds services types and expands MRM/PSRM beyond services </a:t>
            </a:r>
          </a:p>
          <a:p>
            <a:pPr lvl="1" eaLnBrk="1" hangingPunct="1">
              <a:defRPr/>
            </a:pPr>
            <a:r>
              <a:rPr lang="en-CA" altLang="en-US" sz="1800" dirty="0"/>
              <a:t>GSRM is key of BTEP (Business Transformation Enablement Program)</a:t>
            </a:r>
          </a:p>
          <a:p>
            <a:pPr lvl="1" eaLnBrk="1" hangingPunct="1">
              <a:defRPr/>
            </a:pPr>
            <a:r>
              <a:rPr lang="en-CA" altLang="en-US" sz="1800" dirty="0"/>
              <a:t>Sponsored and developed by team within Treasury Board Secretariat (TBS)</a:t>
            </a:r>
          </a:p>
          <a:p>
            <a:pPr lvl="1" eaLnBrk="1" hangingPunct="1">
              <a:defRPr/>
            </a:pPr>
            <a:r>
              <a:rPr lang="en-CA" altLang="en-US" sz="1800" dirty="0"/>
              <a:t>BTEP “V1” – early adopter projects</a:t>
            </a:r>
          </a:p>
          <a:p>
            <a:pPr lvl="1" eaLnBrk="1" hangingPunct="1">
              <a:defRPr/>
            </a:pPr>
            <a:r>
              <a:rPr lang="en-CA" altLang="en-US" sz="1800" dirty="0"/>
              <a:t>Creation of SMSC</a:t>
            </a:r>
          </a:p>
          <a:p>
            <a:pPr marL="457200" lvl="1" indent="0" eaLnBrk="1" hangingPunct="1">
              <a:buFontTx/>
              <a:buNone/>
              <a:defRPr/>
            </a:pPr>
            <a:endParaRPr lang="en-CA" altLang="en-US" sz="1800" dirty="0"/>
          </a:p>
          <a:p>
            <a:pPr marL="57150" indent="0" eaLnBrk="1" hangingPunct="1">
              <a:buFontTx/>
              <a:buNone/>
              <a:defRPr/>
            </a:pPr>
            <a:r>
              <a:rPr lang="en-CA" altLang="en-US" sz="2200" dirty="0"/>
              <a:t>2004-2006</a:t>
            </a:r>
          </a:p>
          <a:p>
            <a:pPr lvl="1" eaLnBrk="1" hangingPunct="1">
              <a:defRPr/>
            </a:pPr>
            <a:r>
              <a:rPr lang="en-CA" altLang="en-US" sz="1800" dirty="0"/>
              <a:t>BTEP V2.0, Release and promotional campaign</a:t>
            </a:r>
          </a:p>
          <a:p>
            <a:pPr lvl="1" eaLnBrk="1" hangingPunct="1">
              <a:defRPr/>
            </a:pPr>
            <a:r>
              <a:rPr lang="en-CA" altLang="en-US" sz="1800" dirty="0"/>
              <a:t>Published set of five documents with templates</a:t>
            </a:r>
          </a:p>
          <a:p>
            <a:pPr lvl="1" eaLnBrk="1" hangingPunct="1">
              <a:defRPr/>
            </a:pPr>
            <a:r>
              <a:rPr lang="en-CA" altLang="en-US" sz="1800" dirty="0"/>
              <a:t>Better Outcomes conferences initiated (by GOL Communications)</a:t>
            </a:r>
          </a:p>
          <a:p>
            <a:pPr lvl="1" eaLnBrk="1" hangingPunct="1">
              <a:defRPr/>
            </a:pPr>
            <a:r>
              <a:rPr lang="en-CA" altLang="en-US" sz="1800" dirty="0"/>
              <a:t>“Common Language is Common Sense”</a:t>
            </a:r>
          </a:p>
          <a:p>
            <a:pPr lvl="1" eaLnBrk="1" hangingPunct="1">
              <a:defRPr/>
            </a:pPr>
            <a:endParaRPr lang="en-CA" altLang="en-US" sz="1800" dirty="0"/>
          </a:p>
          <a:p>
            <a:pPr marL="0" indent="0" eaLnBrk="1" hangingPunct="1">
              <a:buFontTx/>
              <a:buNone/>
              <a:defRPr/>
            </a:pPr>
            <a:r>
              <a:rPr lang="en-CA" altLang="en-US" sz="2400" dirty="0"/>
              <a:t>2006-7</a:t>
            </a:r>
          </a:p>
          <a:p>
            <a:pPr eaLnBrk="1" hangingPunct="1">
              <a:defRPr/>
            </a:pPr>
            <a:r>
              <a:rPr lang="en-CA" altLang="en-US" sz="1800" dirty="0"/>
              <a:t>GSRM Meta Model Created</a:t>
            </a:r>
          </a:p>
          <a:p>
            <a:pPr eaLnBrk="1" hangingPunct="1">
              <a:defRPr/>
            </a:pPr>
            <a:r>
              <a:rPr lang="en-CA" altLang="en-US" sz="1800" dirty="0"/>
              <a:t>Presented to UN/CEFACT for inclusion in their standard</a:t>
            </a:r>
          </a:p>
          <a:p>
            <a:pPr lvl="1" eaLnBrk="1" hangingPunct="1">
              <a:defRPr/>
            </a:pPr>
            <a:r>
              <a:rPr lang="en-CA" altLang="en-US" sz="1800" dirty="0"/>
              <a:t>UK, Australia, US and Canada agree to look for collaborative project</a:t>
            </a:r>
          </a:p>
          <a:p>
            <a:pPr eaLnBrk="1" hangingPunct="1">
              <a:defRPr/>
            </a:pPr>
            <a:r>
              <a:rPr lang="en-CA" altLang="en-US" sz="1800" dirty="0"/>
              <a:t>Gartner publishes review of BTEP and GC EA Program</a:t>
            </a:r>
          </a:p>
          <a:p>
            <a:pPr eaLnBrk="1" hangingPunct="1">
              <a:defRPr/>
            </a:pPr>
            <a:r>
              <a:rPr lang="en-CA" altLang="en-US" sz="1800" dirty="0"/>
              <a:t>GSRM Used to inform Internal Services Profile which then becomes part of annual budget process.</a:t>
            </a:r>
          </a:p>
          <a:p>
            <a:pPr eaLnBrk="1" hangingPunct="1">
              <a:defRPr/>
            </a:pPr>
            <a:r>
              <a:rPr lang="en-CA" altLang="en-US" sz="1800" dirty="0"/>
              <a:t>Dozens of projects using BTEP and/or GSRM</a:t>
            </a:r>
          </a:p>
          <a:p>
            <a:pPr eaLnBrk="1" hangingPunct="1">
              <a:defRPr/>
            </a:pPr>
            <a:endParaRPr lang="en-CA" altLang="en-US" sz="1800" dirty="0"/>
          </a:p>
          <a:p>
            <a:pPr marL="0" indent="0" eaLnBrk="1" hangingPunct="1">
              <a:buFontTx/>
              <a:buNone/>
            </a:pPr>
            <a:r>
              <a:rPr lang="en-CA" altLang="en-US" sz="2400" dirty="0"/>
              <a:t>2007-2008</a:t>
            </a:r>
          </a:p>
          <a:p>
            <a:pPr lvl="1" eaLnBrk="1" hangingPunct="1"/>
            <a:r>
              <a:rPr lang="en-CA" altLang="en-US" sz="1800" dirty="0"/>
              <a:t>Decision at SMSC and Joint Council results in creation of CGRM (Canadian Governments Reference Model)</a:t>
            </a:r>
          </a:p>
          <a:p>
            <a:pPr lvl="1" eaLnBrk="1" hangingPunct="1"/>
            <a:r>
              <a:rPr lang="en-CA" altLang="en-US" sz="1800" dirty="0"/>
              <a:t>A unified model for all orders of government.</a:t>
            </a:r>
          </a:p>
          <a:p>
            <a:pPr lvl="1" eaLnBrk="1" hangingPunct="1"/>
            <a:r>
              <a:rPr lang="en-CA" altLang="en-US" sz="1800" dirty="0"/>
              <a:t>Decision to leverage ICCS for BTEP and GSRM</a:t>
            </a:r>
          </a:p>
          <a:p>
            <a:pPr lvl="1" eaLnBrk="1" hangingPunct="1"/>
            <a:r>
              <a:rPr lang="en-CA" altLang="en-US" sz="1800" dirty="0"/>
              <a:t>Concept of Maximum Middle introduced </a:t>
            </a:r>
          </a:p>
          <a:p>
            <a:pPr lvl="1" eaLnBrk="1" hangingPunct="1"/>
            <a:r>
              <a:rPr lang="en-CA" altLang="en-US" sz="1800" dirty="0"/>
              <a:t>Upon Joint Council Approval, GC begins legal work to deal with accumulated IP to allow move to ICCS</a:t>
            </a:r>
          </a:p>
          <a:p>
            <a:pPr lvl="2" eaLnBrk="1" hangingPunct="1"/>
            <a:r>
              <a:rPr lang="en-CA" altLang="en-US" sz="1400" dirty="0"/>
              <a:t>Takes one year and delays progress</a:t>
            </a:r>
            <a:endParaRPr lang="en-CA" altLang="en-US" sz="1800" dirty="0"/>
          </a:p>
          <a:p>
            <a:pPr lvl="1" eaLnBrk="1" hangingPunct="1"/>
            <a:r>
              <a:rPr lang="en-CA" altLang="en-US" sz="1800" dirty="0"/>
              <a:t>Meantime: MRM project to have a shared repository for Municipalities (led by Region of Peel) (IBM wins contract)</a:t>
            </a:r>
          </a:p>
          <a:p>
            <a:pPr lvl="1" eaLnBrk="1" hangingPunct="1"/>
            <a:r>
              <a:rPr lang="en-CA" altLang="en-US" sz="1800" dirty="0"/>
              <a:t>TBS EA Program moves to embedded model.</a:t>
            </a:r>
          </a:p>
          <a:p>
            <a:pPr lvl="1" eaLnBrk="1" hangingPunct="1"/>
            <a:r>
              <a:rPr lang="en-CA" altLang="en-US" sz="1800" dirty="0"/>
              <a:t>Internet assets for GSRM and BTEP archived</a:t>
            </a:r>
          </a:p>
          <a:p>
            <a:pPr marL="0" indent="0" eaLnBrk="1" hangingPunct="1">
              <a:buFontTx/>
              <a:buNone/>
            </a:pPr>
            <a:r>
              <a:rPr lang="en-CA" altLang="en-US" sz="1800" dirty="0"/>
              <a:t> </a:t>
            </a:r>
          </a:p>
          <a:p>
            <a:pPr marL="0" indent="0" eaLnBrk="1" hangingPunct="1">
              <a:buFontTx/>
              <a:buNone/>
              <a:defRPr/>
            </a:pPr>
            <a:r>
              <a:rPr lang="en-CA" altLang="en-US" sz="2400" dirty="0"/>
              <a:t>2009 - Present</a:t>
            </a:r>
          </a:p>
          <a:p>
            <a:pPr marL="685800" lvl="1" eaLnBrk="1" hangingPunct="1">
              <a:lnSpc>
                <a:spcPct val="150000"/>
              </a:lnSpc>
              <a:buFontTx/>
              <a:buChar char="-"/>
              <a:defRPr/>
            </a:pPr>
            <a:r>
              <a:rPr lang="en-CA" altLang="en-US" sz="1800" dirty="0"/>
              <a:t>Dozens of projects using GSRM, PSRM, MRM and BTEP but steady decline in activity/support.</a:t>
            </a:r>
          </a:p>
          <a:p>
            <a:pPr marL="685800" lvl="1" eaLnBrk="1" hangingPunct="1">
              <a:lnSpc>
                <a:spcPct val="150000"/>
              </a:lnSpc>
              <a:buFontTx/>
              <a:buChar char="-"/>
              <a:defRPr/>
            </a:pPr>
            <a:r>
              <a:rPr lang="en-CA" altLang="en-US" sz="1800" dirty="0"/>
              <a:t>Continuation of SMSC but steadily declining activity.</a:t>
            </a:r>
          </a:p>
          <a:p>
            <a:pPr marL="685800" lvl="1" eaLnBrk="1" hangingPunct="1">
              <a:buFontTx/>
              <a:buChar char="-"/>
              <a:defRPr/>
            </a:pPr>
            <a:endParaRPr lang="en-CA" altLang="en-US" sz="1800" dirty="0"/>
          </a:p>
          <a:p>
            <a:pPr marL="0" indent="0" eaLnBrk="1" hangingPunct="1">
              <a:buFontTx/>
              <a:buNone/>
              <a:defRPr/>
            </a:pPr>
            <a:r>
              <a:rPr lang="en-CA" altLang="en-US" sz="2200" dirty="0"/>
              <a:t>Issues</a:t>
            </a:r>
            <a:endParaRPr lang="en-CA" altLang="en-US" sz="1800" dirty="0"/>
          </a:p>
          <a:p>
            <a:pPr eaLnBrk="1" hangingPunct="1">
              <a:lnSpc>
                <a:spcPct val="150000"/>
              </a:lnSpc>
              <a:buFontTx/>
              <a:buChar char="-"/>
              <a:defRPr/>
            </a:pPr>
            <a:r>
              <a:rPr lang="en-CA" altLang="en-US" sz="1800" dirty="0"/>
              <a:t>Lengthy legal research surrounding IP with GSRM/BTEP stole time from operationalization agenda.</a:t>
            </a:r>
          </a:p>
          <a:p>
            <a:pPr eaLnBrk="1" hangingPunct="1">
              <a:lnSpc>
                <a:spcPct val="150000"/>
              </a:lnSpc>
              <a:buFontTx/>
              <a:buChar char="-"/>
              <a:defRPr/>
            </a:pPr>
            <a:r>
              <a:rPr lang="en-CA" altLang="en-US" sz="1800" dirty="0"/>
              <a:t>EA team at GC moved to embedded model and BTEP/GSRM leadership discontinued. </a:t>
            </a:r>
          </a:p>
          <a:p>
            <a:pPr eaLnBrk="1" hangingPunct="1">
              <a:lnSpc>
                <a:spcPct val="150000"/>
              </a:lnSpc>
              <a:buFontTx/>
              <a:buChar char="-"/>
              <a:defRPr/>
            </a:pPr>
            <a:r>
              <a:rPr lang="en-CA" altLang="en-US" sz="1800" dirty="0"/>
              <a:t>CGRM and BTEP “business lines” at ICCS not operationalized.</a:t>
            </a:r>
          </a:p>
          <a:p>
            <a:pPr eaLnBrk="1" hangingPunct="1">
              <a:lnSpc>
                <a:spcPct val="150000"/>
              </a:lnSpc>
              <a:buFontTx/>
              <a:buChar char="-"/>
              <a:defRPr/>
            </a:pPr>
            <a:endParaRPr lang="en-CA" altLang="en-US" sz="1800" dirty="0"/>
          </a:p>
          <a:p>
            <a:pPr marL="0" indent="0" eaLnBrk="1" hangingPunct="1">
              <a:buFontTx/>
              <a:buNone/>
              <a:defRPr/>
            </a:pPr>
            <a:r>
              <a:rPr lang="en-CA" altLang="en-US" sz="1800" dirty="0"/>
              <a:t> </a:t>
            </a:r>
          </a:p>
          <a:p>
            <a:pPr lvl="1" eaLnBrk="1" hangingPunct="1">
              <a:defRPr/>
            </a:pPr>
            <a:endParaRPr lang="en-CA" altLang="en-US" sz="1800" dirty="0"/>
          </a:p>
          <a:p>
            <a:pPr lvl="1" eaLnBrk="1" hangingPunct="1">
              <a:defRPr/>
            </a:pPr>
            <a:endParaRPr lang="en-CA" altLang="en-US" sz="1800" dirty="0"/>
          </a:p>
          <a:p>
            <a:endParaRPr lang="en-CA" altLang="en-US" dirty="0">
              <a:solidFill>
                <a:srgbClr val="FF0000"/>
              </a:solidFill>
              <a:latin typeface="Arial" panose="020B0604020202020204" pitchFamily="34" charset="0"/>
            </a:endParaRPr>
          </a:p>
        </p:txBody>
      </p:sp>
    </p:spTree>
    <p:extLst>
      <p:ext uri="{BB962C8B-B14F-4D97-AF65-F5344CB8AC3E}">
        <p14:creationId xmlns:p14="http://schemas.microsoft.com/office/powerpoint/2010/main" val="3222227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31">
            <a:extLst>
              <a:ext uri="{FF2B5EF4-FFF2-40B4-BE49-F238E27FC236}">
                <a16:creationId xmlns:a16="http://schemas.microsoft.com/office/drawing/2014/main" xmlns="" id="{00002798-EF26-421A-96F9-A6AE1AB7433B}"/>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DD04679B-F45C-4412-B72B-E49A1961F5EC}" type="slidenum">
              <a:rPr kumimoji="0" lang="en-CA" altLang="en-US"/>
              <a:pPr eaLnBrk="1" hangingPunct="1">
                <a:spcBef>
                  <a:spcPct val="0"/>
                </a:spcBef>
              </a:pPr>
              <a:t>5</a:t>
            </a:fld>
            <a:endParaRPr kumimoji="0" lang="en-CA" altLang="en-US"/>
          </a:p>
        </p:txBody>
      </p:sp>
      <p:sp>
        <p:nvSpPr>
          <p:cNvPr id="91139" name="Rectangle 2">
            <a:extLst>
              <a:ext uri="{FF2B5EF4-FFF2-40B4-BE49-F238E27FC236}">
                <a16:creationId xmlns:a16="http://schemas.microsoft.com/office/drawing/2014/main" xmlns="" id="{7506CBB2-8C90-41F7-96A1-7B3AE832BD3D}"/>
              </a:ext>
            </a:extLst>
          </p:cNvPr>
          <p:cNvSpPr>
            <a:spLocks noGrp="1" noRot="1" noChangeAspect="1" noChangeArrowheads="1" noTextEdit="1"/>
          </p:cNvSpPr>
          <p:nvPr>
            <p:ph type="sldImg"/>
          </p:nvPr>
        </p:nvSpPr>
        <p:spPr>
          <a:xfrm>
            <a:off x="419100" y="703263"/>
            <a:ext cx="6238875" cy="3509962"/>
          </a:xfrm>
          <a:ln/>
        </p:spPr>
      </p:sp>
      <p:sp>
        <p:nvSpPr>
          <p:cNvPr id="91140" name="Rectangle 3">
            <a:extLst>
              <a:ext uri="{FF2B5EF4-FFF2-40B4-BE49-F238E27FC236}">
                <a16:creationId xmlns:a16="http://schemas.microsoft.com/office/drawing/2014/main" xmlns="" id="{F5F26DFD-123E-4885-89DA-431159D386B6}"/>
              </a:ext>
            </a:extLst>
          </p:cNvPr>
          <p:cNvSpPr>
            <a:spLocks noGrp="1" noChangeArrowheads="1"/>
          </p:cNvSpPr>
          <p:nvPr>
            <p:ph type="body" idx="1"/>
          </p:nvPr>
        </p:nvSpPr>
        <p:spPr>
          <a:noFill/>
        </p:spPr>
        <p:txBody>
          <a:bodyPr/>
          <a:lstStyle/>
          <a:p>
            <a:r>
              <a:rPr lang="en-CA" altLang="en-US">
                <a:solidFill>
                  <a:srgbClr val="FF0000"/>
                </a:solidFill>
                <a:latin typeface="Arial" panose="020B0604020202020204" pitchFamily="34" charset="0"/>
              </a:rPr>
              <a:t>It is the hand-off from Federal government to ICCS that seems not to have been executed properly.</a:t>
            </a:r>
          </a:p>
          <a:p>
            <a:endParaRPr lang="en-CA" altLang="en-US">
              <a:solidFill>
                <a:srgbClr val="FF0000"/>
              </a:solidFill>
              <a:latin typeface="Arial" panose="020B0604020202020204" pitchFamily="34" charset="0"/>
            </a:endParaRPr>
          </a:p>
          <a:p>
            <a:r>
              <a:rPr lang="en-CA" altLang="en-US">
                <a:solidFill>
                  <a:srgbClr val="FF0000"/>
                </a:solidFill>
                <a:latin typeface="Arial" panose="020B0604020202020204" pitchFamily="34" charset="0"/>
              </a:rPr>
              <a:t>The closure of the GC EA program left no organization to steward or speak for CGRM, GSRM nor BTEP.</a:t>
            </a:r>
          </a:p>
        </p:txBody>
      </p:sp>
    </p:spTree>
    <p:extLst>
      <p:ext uri="{BB962C8B-B14F-4D97-AF65-F5344CB8AC3E}">
        <p14:creationId xmlns:p14="http://schemas.microsoft.com/office/powerpoint/2010/main" val="2135237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xmlns="" id="{EB1BAC29-85E8-486D-971F-301049E805FA}"/>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56718737-AEF7-4F83-A2C6-F4C1038C87DF}" type="slidenum">
              <a:rPr kumimoji="0" lang="en-CA" altLang="en-US"/>
              <a:pPr eaLnBrk="1" hangingPunct="1">
                <a:spcBef>
                  <a:spcPct val="0"/>
                </a:spcBef>
              </a:pPr>
              <a:t>6</a:t>
            </a:fld>
            <a:endParaRPr kumimoji="0" lang="en-CA" altLang="en-US"/>
          </a:p>
        </p:txBody>
      </p:sp>
      <p:sp>
        <p:nvSpPr>
          <p:cNvPr id="94211" name="Rectangle 1026">
            <a:extLst>
              <a:ext uri="{FF2B5EF4-FFF2-40B4-BE49-F238E27FC236}">
                <a16:creationId xmlns:a16="http://schemas.microsoft.com/office/drawing/2014/main" xmlns="" id="{D55EAFD1-3D8A-4C0E-920E-17751CE614E8}"/>
              </a:ext>
            </a:extLst>
          </p:cNvPr>
          <p:cNvSpPr>
            <a:spLocks noGrp="1" noRot="1" noChangeAspect="1" noChangeArrowheads="1" noTextEdit="1"/>
          </p:cNvSpPr>
          <p:nvPr>
            <p:ph type="sldImg"/>
          </p:nvPr>
        </p:nvSpPr>
        <p:spPr>
          <a:xfrm>
            <a:off x="409575" y="696913"/>
            <a:ext cx="6180138" cy="3476625"/>
          </a:xfrm>
          <a:solidFill>
            <a:srgbClr val="FFFFFF"/>
          </a:solidFill>
          <a:ln/>
        </p:spPr>
      </p:sp>
      <p:sp>
        <p:nvSpPr>
          <p:cNvPr id="94212" name="Rectangle 1027">
            <a:extLst>
              <a:ext uri="{FF2B5EF4-FFF2-40B4-BE49-F238E27FC236}">
                <a16:creationId xmlns:a16="http://schemas.microsoft.com/office/drawing/2014/main" xmlns="" id="{FC755DB1-0993-480F-A373-EAE638343CDF}"/>
              </a:ext>
            </a:extLst>
          </p:cNvPr>
          <p:cNvSpPr>
            <a:spLocks noGrp="1" noChangeArrowheads="1"/>
          </p:cNvSpPr>
          <p:nvPr>
            <p:ph type="body" idx="1"/>
          </p:nvPr>
        </p:nvSpPr>
        <p:spPr>
          <a:xfrm>
            <a:off x="933450" y="4403725"/>
            <a:ext cx="5130800" cy="4170363"/>
          </a:xfrm>
          <a:solidFill>
            <a:srgbClr val="FFFFFF"/>
          </a:solidFill>
          <a:ln>
            <a:solidFill>
              <a:srgbClr val="000000"/>
            </a:solidFill>
            <a:miter lim="800000"/>
            <a:headEnd/>
            <a:tailEnd/>
          </a:ln>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1329239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xmlns="" id="{EB1BAC29-85E8-486D-971F-301049E805FA}"/>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56718737-AEF7-4F83-A2C6-F4C1038C87DF}" type="slidenum">
              <a:rPr kumimoji="0" lang="en-CA" altLang="en-US"/>
              <a:pPr eaLnBrk="1" hangingPunct="1">
                <a:spcBef>
                  <a:spcPct val="0"/>
                </a:spcBef>
              </a:pPr>
              <a:t>7</a:t>
            </a:fld>
            <a:endParaRPr kumimoji="0" lang="en-CA" altLang="en-US"/>
          </a:p>
        </p:txBody>
      </p:sp>
      <p:sp>
        <p:nvSpPr>
          <p:cNvPr id="94211" name="Rectangle 1026">
            <a:extLst>
              <a:ext uri="{FF2B5EF4-FFF2-40B4-BE49-F238E27FC236}">
                <a16:creationId xmlns:a16="http://schemas.microsoft.com/office/drawing/2014/main" xmlns="" id="{D55EAFD1-3D8A-4C0E-920E-17751CE614E8}"/>
              </a:ext>
            </a:extLst>
          </p:cNvPr>
          <p:cNvSpPr>
            <a:spLocks noGrp="1" noRot="1" noChangeAspect="1" noChangeArrowheads="1" noTextEdit="1"/>
          </p:cNvSpPr>
          <p:nvPr>
            <p:ph type="sldImg"/>
          </p:nvPr>
        </p:nvSpPr>
        <p:spPr>
          <a:xfrm>
            <a:off x="409575" y="696913"/>
            <a:ext cx="6180138" cy="3476625"/>
          </a:xfrm>
          <a:solidFill>
            <a:srgbClr val="FFFFFF"/>
          </a:solidFill>
          <a:ln/>
        </p:spPr>
      </p:sp>
      <p:sp>
        <p:nvSpPr>
          <p:cNvPr id="94212" name="Rectangle 1027">
            <a:extLst>
              <a:ext uri="{FF2B5EF4-FFF2-40B4-BE49-F238E27FC236}">
                <a16:creationId xmlns:a16="http://schemas.microsoft.com/office/drawing/2014/main" xmlns="" id="{FC755DB1-0993-480F-A373-EAE638343CDF}"/>
              </a:ext>
            </a:extLst>
          </p:cNvPr>
          <p:cNvSpPr>
            <a:spLocks noGrp="1" noChangeArrowheads="1"/>
          </p:cNvSpPr>
          <p:nvPr>
            <p:ph type="body" idx="1"/>
          </p:nvPr>
        </p:nvSpPr>
        <p:spPr>
          <a:xfrm>
            <a:off x="933450" y="4403725"/>
            <a:ext cx="5130800" cy="4170363"/>
          </a:xfrm>
          <a:solidFill>
            <a:srgbClr val="FFFFFF"/>
          </a:solidFill>
          <a:ln>
            <a:solidFill>
              <a:srgbClr val="000000"/>
            </a:solidFill>
            <a:miter lim="800000"/>
            <a:headEnd/>
            <a:tailEnd/>
          </a:ln>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387419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xmlns="" id="{CF336993-D2D7-44C3-8A6B-15C8DE76C28F}"/>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993F9732-2C67-4F20-96B8-8D44F4BB2086}" type="slidenum">
              <a:rPr kumimoji="0" lang="en-CA" altLang="en-US"/>
              <a:pPr eaLnBrk="1" hangingPunct="1">
                <a:spcBef>
                  <a:spcPct val="0"/>
                </a:spcBef>
              </a:pPr>
              <a:t>8</a:t>
            </a:fld>
            <a:endParaRPr kumimoji="0" lang="en-CA" altLang="en-US"/>
          </a:p>
        </p:txBody>
      </p:sp>
      <p:sp>
        <p:nvSpPr>
          <p:cNvPr id="97283" name="Rectangle 1026">
            <a:extLst>
              <a:ext uri="{FF2B5EF4-FFF2-40B4-BE49-F238E27FC236}">
                <a16:creationId xmlns:a16="http://schemas.microsoft.com/office/drawing/2014/main" xmlns="" id="{F6DE59D5-6A6C-4BB0-AE2A-D05D3C5203CA}"/>
              </a:ext>
            </a:extLst>
          </p:cNvPr>
          <p:cNvSpPr>
            <a:spLocks noGrp="1" noRot="1" noChangeAspect="1" noChangeArrowheads="1" noTextEdit="1"/>
          </p:cNvSpPr>
          <p:nvPr>
            <p:ph type="sldImg"/>
          </p:nvPr>
        </p:nvSpPr>
        <p:spPr>
          <a:xfrm>
            <a:off x="419100" y="703263"/>
            <a:ext cx="6238875" cy="3509962"/>
          </a:xfrm>
          <a:ln/>
        </p:spPr>
      </p:sp>
      <p:sp>
        <p:nvSpPr>
          <p:cNvPr id="178180" name="Rectangle 1027">
            <a:extLst>
              <a:ext uri="{FF2B5EF4-FFF2-40B4-BE49-F238E27FC236}">
                <a16:creationId xmlns:a16="http://schemas.microsoft.com/office/drawing/2014/main" xmlns="" id="{17849A34-BA6F-436A-96DE-A606D60C3839}"/>
              </a:ext>
            </a:extLst>
          </p:cNvPr>
          <p:cNvSpPr>
            <a:spLocks noGrp="1" noChangeArrowheads="1"/>
          </p:cNvSpPr>
          <p:nvPr>
            <p:ph type="body" idx="1"/>
          </p:nvPr>
        </p:nvSpPr>
        <p:spPr/>
        <p:txBody>
          <a:bodyPr/>
          <a:lstStyle/>
          <a:p>
            <a:pPr eaLnBrk="1" hangingPunct="1">
              <a:defRPr/>
            </a:pPr>
            <a:r>
              <a:rPr lang="en-US" altLang="en-US" dirty="0"/>
              <a:t>Why do we need reference models for Business Planning?</a:t>
            </a:r>
          </a:p>
          <a:p>
            <a:pPr marL="171450" indent="-171450" eaLnBrk="1" hangingPunct="1">
              <a:buFont typeface="Arial" panose="020B0604020202020204" pitchFamily="34" charset="0"/>
              <a:buChar char="•"/>
              <a:defRPr/>
            </a:pPr>
            <a:r>
              <a:rPr lang="en-US" altLang="en-US" dirty="0"/>
              <a:t>Provides a common enterprise-wide approach to see “big picture”</a:t>
            </a:r>
          </a:p>
          <a:p>
            <a:pPr marL="171450" indent="-171450" eaLnBrk="1" hangingPunct="1">
              <a:buFont typeface="Arial" panose="020B0604020202020204" pitchFamily="34" charset="0"/>
              <a:buChar char="•"/>
              <a:defRPr/>
            </a:pPr>
            <a:r>
              <a:rPr lang="en-US" altLang="en-US" dirty="0"/>
              <a:t>Gains unambiguous stakeholder consensus on all aspects</a:t>
            </a:r>
          </a:p>
          <a:p>
            <a:pPr marL="171450" indent="-171450" eaLnBrk="1" hangingPunct="1">
              <a:buFont typeface="Arial" panose="020B0604020202020204" pitchFamily="34" charset="0"/>
              <a:buChar char="•"/>
              <a:defRPr/>
            </a:pPr>
            <a:r>
              <a:rPr lang="en-US" altLang="en-US" dirty="0"/>
              <a:t>Reduces risk with stronger evidence based decisions on strategy and implementation</a:t>
            </a:r>
          </a:p>
          <a:p>
            <a:pPr marL="171450" indent="-171450" eaLnBrk="1" hangingPunct="1">
              <a:buFont typeface="Arial" panose="020B0604020202020204" pitchFamily="34" charset="0"/>
              <a:buChar char="•"/>
              <a:defRPr/>
            </a:pPr>
            <a:r>
              <a:rPr lang="en-US" altLang="en-US" dirty="0"/>
              <a:t>Supports the ongoing alignment and governance of changes</a:t>
            </a:r>
          </a:p>
          <a:p>
            <a:pPr marL="171450" indent="-171450" eaLnBrk="1" hangingPunct="1">
              <a:buFont typeface="Arial" panose="020B0604020202020204" pitchFamily="34" charset="0"/>
              <a:buChar char="•"/>
              <a:defRPr/>
            </a:pPr>
            <a:r>
              <a:rPr lang="en-US" altLang="en-US" dirty="0"/>
              <a:t>Supports portrayal of interdependencies and linkages within and between departments, agencies across jurisdictions</a:t>
            </a:r>
          </a:p>
          <a:p>
            <a:pPr marL="171450" indent="-171450" eaLnBrk="1" hangingPunct="1">
              <a:buFont typeface="Arial" panose="020B0604020202020204" pitchFamily="34" charset="0"/>
              <a:buChar char="•"/>
              <a:defRPr/>
            </a:pPr>
            <a:r>
              <a:rPr lang="en-US" altLang="en-US" dirty="0"/>
              <a:t>Provides a rigorous foundation for business and IT alignment</a:t>
            </a:r>
          </a:p>
          <a:p>
            <a:pPr marL="171450" indent="-171450" eaLnBrk="1" hangingPunct="1">
              <a:buFont typeface="Arial" panose="020B0604020202020204" pitchFamily="34" charset="0"/>
              <a:buChar char="•"/>
              <a:defRPr/>
            </a:pPr>
            <a:r>
              <a:rPr lang="en-US" altLang="en-US" dirty="0"/>
              <a:t>Improves overall business analysis and planning capability</a:t>
            </a:r>
          </a:p>
          <a:p>
            <a:pPr marL="171450" indent="-171450" eaLnBrk="1" hangingPunct="1">
              <a:buFont typeface="Arial" panose="020B0604020202020204" pitchFamily="34" charset="0"/>
              <a:buChar char="•"/>
              <a:defRPr/>
            </a:pPr>
            <a:endParaRPr lang="en-US" altLang="en-US" dirty="0"/>
          </a:p>
          <a:p>
            <a:pPr>
              <a:defRPr/>
            </a:pPr>
            <a:endParaRPr lang="en-US" altLang="en-US" dirty="0">
              <a:latin typeface="Arial" pitchFamily="34" charset="0"/>
            </a:endParaRPr>
          </a:p>
        </p:txBody>
      </p:sp>
    </p:spTree>
    <p:extLst>
      <p:ext uri="{BB962C8B-B14F-4D97-AF65-F5344CB8AC3E}">
        <p14:creationId xmlns:p14="http://schemas.microsoft.com/office/powerpoint/2010/main" val="379809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xmlns="" id="{A5F7A461-FE7B-479E-AAA3-D3E4EE134CAD}"/>
              </a:ext>
            </a:extLst>
          </p:cNvPr>
          <p:cNvSpPr>
            <a:spLocks noGrp="1" noChangeArrowheads="1"/>
          </p:cNvSpPr>
          <p:nvPr>
            <p:ph type="sldNum" sz="quarter" idx="5"/>
          </p:nvPr>
        </p:nvSpPr>
        <p:spPr>
          <a:noFill/>
        </p:spPr>
        <p:txBody>
          <a:bodyPr/>
          <a:lstStyle>
            <a:lvl1pPr defTabSz="930275" eaLnBrk="0" hangingPunct="0">
              <a:spcBef>
                <a:spcPct val="30000"/>
              </a:spcBef>
              <a:defRPr kumimoji="1" sz="1200">
                <a:solidFill>
                  <a:schemeClr val="tx1"/>
                </a:solidFill>
                <a:latin typeface="Arial" panose="020B0604020202020204" pitchFamily="34" charset="0"/>
              </a:defRPr>
            </a:lvl1pPr>
            <a:lvl2pPr marL="742950" indent="-285750" defTabSz="930275" eaLnBrk="0" hangingPunct="0">
              <a:spcBef>
                <a:spcPct val="30000"/>
              </a:spcBef>
              <a:defRPr kumimoji="1" sz="1200">
                <a:solidFill>
                  <a:schemeClr val="tx1"/>
                </a:solidFill>
                <a:latin typeface="Arial" panose="020B0604020202020204" pitchFamily="34" charset="0"/>
              </a:defRPr>
            </a:lvl2pPr>
            <a:lvl3pPr marL="1143000" indent="-228600" defTabSz="930275" eaLnBrk="0" hangingPunct="0">
              <a:spcBef>
                <a:spcPct val="30000"/>
              </a:spcBef>
              <a:defRPr kumimoji="1" sz="1200">
                <a:solidFill>
                  <a:schemeClr val="tx1"/>
                </a:solidFill>
                <a:latin typeface="Arial" panose="020B0604020202020204" pitchFamily="34" charset="0"/>
              </a:defRPr>
            </a:lvl3pPr>
            <a:lvl4pPr marL="1600200" indent="-228600" defTabSz="930275" eaLnBrk="0" hangingPunct="0">
              <a:spcBef>
                <a:spcPct val="30000"/>
              </a:spcBef>
              <a:defRPr kumimoji="1" sz="1200">
                <a:solidFill>
                  <a:schemeClr val="tx1"/>
                </a:solidFill>
                <a:latin typeface="Arial" panose="020B0604020202020204" pitchFamily="34" charset="0"/>
              </a:defRPr>
            </a:lvl4pPr>
            <a:lvl5pPr marL="2057400" indent="-228600" defTabSz="930275" eaLnBrk="0" hangingPunct="0">
              <a:spcBef>
                <a:spcPct val="30000"/>
              </a:spcBef>
              <a:defRPr kumimoji="1" sz="1200">
                <a:solidFill>
                  <a:schemeClr val="tx1"/>
                </a:solidFill>
                <a:latin typeface="Arial" panose="020B0604020202020204" pitchFamily="34" charset="0"/>
              </a:defRPr>
            </a:lvl5pPr>
            <a:lvl6pPr marL="2514600" indent="-228600" defTabSz="930275"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30275"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30275"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30275" eaLnBrk="0" fontAlgn="base" hangingPunct="0">
              <a:spcBef>
                <a:spcPct val="30000"/>
              </a:spcBef>
              <a:spcAft>
                <a:spcPct val="0"/>
              </a:spcAft>
              <a:defRPr kumimoji="1" sz="1200">
                <a:solidFill>
                  <a:schemeClr val="tx1"/>
                </a:solidFill>
                <a:latin typeface="Arial" panose="020B0604020202020204" pitchFamily="34" charset="0"/>
              </a:defRPr>
            </a:lvl9pPr>
          </a:lstStyle>
          <a:p>
            <a:pPr eaLnBrk="1" hangingPunct="1">
              <a:spcBef>
                <a:spcPct val="0"/>
              </a:spcBef>
            </a:pPr>
            <a:fld id="{77E68AD5-E6B6-4094-94B1-756E5D696166}" type="slidenum">
              <a:rPr kumimoji="0" lang="en-CA" altLang="en-US"/>
              <a:pPr eaLnBrk="1" hangingPunct="1">
                <a:spcBef>
                  <a:spcPct val="0"/>
                </a:spcBef>
              </a:pPr>
              <a:t>9</a:t>
            </a:fld>
            <a:endParaRPr kumimoji="0" lang="en-CA" altLang="en-US"/>
          </a:p>
        </p:txBody>
      </p:sp>
      <p:sp>
        <p:nvSpPr>
          <p:cNvPr id="98307" name="Rectangle 2">
            <a:extLst>
              <a:ext uri="{FF2B5EF4-FFF2-40B4-BE49-F238E27FC236}">
                <a16:creationId xmlns:a16="http://schemas.microsoft.com/office/drawing/2014/main" xmlns="" id="{AF9D0354-D260-41B6-8582-33F5DBEE94C0}"/>
              </a:ext>
            </a:extLst>
          </p:cNvPr>
          <p:cNvSpPr>
            <a:spLocks noGrp="1" noRot="1" noChangeAspect="1" noChangeArrowheads="1" noTextEdit="1"/>
          </p:cNvSpPr>
          <p:nvPr>
            <p:ph type="sldImg"/>
          </p:nvPr>
        </p:nvSpPr>
        <p:spPr>
          <a:xfrm>
            <a:off x="419100" y="703263"/>
            <a:ext cx="6238875" cy="3509962"/>
          </a:xfrm>
          <a:ln/>
        </p:spPr>
      </p:sp>
      <p:sp>
        <p:nvSpPr>
          <p:cNvPr id="98308" name="Rectangle 3">
            <a:extLst>
              <a:ext uri="{FF2B5EF4-FFF2-40B4-BE49-F238E27FC236}">
                <a16:creationId xmlns:a16="http://schemas.microsoft.com/office/drawing/2014/main" xmlns="" id="{4A451459-A729-4C76-9EE9-F3E177505302}"/>
              </a:ext>
            </a:extLst>
          </p:cNvPr>
          <p:cNvSpPr>
            <a:spLocks noGrp="1" noChangeArrowheads="1"/>
          </p:cNvSpPr>
          <p:nvPr>
            <p:ph type="body" idx="1"/>
          </p:nvPr>
        </p:nvSpPr>
        <p:spPr>
          <a:noFill/>
        </p:spPr>
        <p:txBody>
          <a:bodyPr>
            <a:normAutofit fontScale="92500" lnSpcReduction="20000"/>
          </a:bodyPr>
          <a:lstStyle/>
          <a:p>
            <a:pPr marL="0" indent="0" eaLnBrk="1" hangingPunct="1">
              <a:spcBef>
                <a:spcPts val="600"/>
              </a:spcBef>
              <a:spcAft>
                <a:spcPts val="600"/>
              </a:spcAft>
              <a:buNone/>
            </a:pPr>
            <a:r>
              <a:rPr lang="en-CA" altLang="en-US" sz="2000" dirty="0"/>
              <a:t>Since </a:t>
            </a:r>
            <a:r>
              <a:rPr lang="en-CA" altLang="en-US" sz="2000" b="1" dirty="0"/>
              <a:t>GSRM would be the start of CGRM</a:t>
            </a:r>
            <a:r>
              <a:rPr lang="en-CA" altLang="en-US" sz="2000" dirty="0"/>
              <a:t>, it is good to know some facts about GSRM:</a:t>
            </a:r>
          </a:p>
          <a:p>
            <a:pPr lvl="1" eaLnBrk="1" hangingPunct="1">
              <a:spcBef>
                <a:spcPts val="600"/>
              </a:spcBef>
            </a:pPr>
            <a:r>
              <a:rPr lang="en-CA" altLang="en-US" sz="2000" dirty="0"/>
              <a:t>GSRM: Governments of Canada </a:t>
            </a:r>
            <a:r>
              <a:rPr lang="en-CA" altLang="en-US" sz="2000" u="sng" dirty="0"/>
              <a:t>S</a:t>
            </a:r>
            <a:r>
              <a:rPr lang="en-CA" altLang="en-US" sz="2000" dirty="0"/>
              <a:t>trategic </a:t>
            </a:r>
            <a:r>
              <a:rPr lang="en-CA" altLang="en-US" sz="2000" u="sng" dirty="0"/>
              <a:t>R</a:t>
            </a:r>
            <a:r>
              <a:rPr lang="en-CA" altLang="en-US" sz="2000" dirty="0"/>
              <a:t>eference </a:t>
            </a:r>
            <a:r>
              <a:rPr lang="en-CA" altLang="en-US" sz="2000" u="sng" dirty="0"/>
              <a:t>M</a:t>
            </a:r>
            <a:r>
              <a:rPr lang="en-CA" altLang="en-US" sz="2000" dirty="0"/>
              <a:t>odel</a:t>
            </a:r>
          </a:p>
          <a:p>
            <a:pPr lvl="1" eaLnBrk="1" hangingPunct="1">
              <a:spcBef>
                <a:spcPts val="600"/>
              </a:spcBef>
            </a:pPr>
            <a:r>
              <a:rPr lang="en-CA" altLang="en-US" sz="2000" dirty="0"/>
              <a:t>Federal Government’s Adaptation of MRM and PSRM</a:t>
            </a:r>
          </a:p>
          <a:p>
            <a:pPr lvl="1" eaLnBrk="1" hangingPunct="1">
              <a:spcBef>
                <a:spcPts val="600"/>
              </a:spcBef>
            </a:pPr>
            <a:r>
              <a:rPr lang="en-CA" altLang="en-US" sz="2000" dirty="0"/>
              <a:t>From “Service” to “ Strategic”</a:t>
            </a:r>
          </a:p>
          <a:p>
            <a:pPr lvl="1" eaLnBrk="1" hangingPunct="1">
              <a:spcBef>
                <a:spcPts val="600"/>
              </a:spcBef>
            </a:pPr>
            <a:r>
              <a:rPr lang="en-CA" altLang="en-US" sz="2000" dirty="0"/>
              <a:t>GSRM “v1”: 1998-2002 </a:t>
            </a:r>
          </a:p>
          <a:p>
            <a:pPr lvl="1" eaLnBrk="1" hangingPunct="1">
              <a:spcBef>
                <a:spcPts val="600"/>
              </a:spcBef>
            </a:pPr>
            <a:r>
              <a:rPr lang="en-CA" altLang="en-US" sz="2000" dirty="0"/>
              <a:t>GSRM “v2”: 2003-2004</a:t>
            </a:r>
          </a:p>
          <a:p>
            <a:pPr lvl="1" eaLnBrk="1" hangingPunct="1">
              <a:spcBef>
                <a:spcPts val="600"/>
              </a:spcBef>
            </a:pPr>
            <a:r>
              <a:rPr lang="en-CA" altLang="en-US" sz="2000" dirty="0"/>
              <a:t>Business Concepts and Language</a:t>
            </a:r>
          </a:p>
          <a:p>
            <a:pPr lvl="1" eaLnBrk="1" hangingPunct="1">
              <a:spcBef>
                <a:spcPts val="600"/>
              </a:spcBef>
            </a:pPr>
            <a:r>
              <a:rPr lang="en-CA" altLang="en-US" sz="2000" dirty="0"/>
              <a:t>Reference Patterns and Metrics</a:t>
            </a:r>
          </a:p>
          <a:p>
            <a:pPr lvl="1" eaLnBrk="1" hangingPunct="1">
              <a:spcBef>
                <a:spcPts val="600"/>
              </a:spcBef>
            </a:pPr>
            <a:r>
              <a:rPr lang="en-CA" altLang="en-US" sz="2000" dirty="0"/>
              <a:t>Multi-jurisdictional </a:t>
            </a:r>
          </a:p>
          <a:p>
            <a:pPr lvl="2" eaLnBrk="1" hangingPunct="1">
              <a:spcBef>
                <a:spcPts val="600"/>
              </a:spcBef>
            </a:pPr>
            <a:r>
              <a:rPr lang="en-CA" altLang="en-US" sz="2000" dirty="0"/>
              <a:t>Note change of Jurisdiction to Policies.</a:t>
            </a:r>
          </a:p>
          <a:p>
            <a:endParaRPr lang="en-US" altLang="en-US" dirty="0">
              <a:latin typeface="Arial" panose="020B0604020202020204" pitchFamily="34" charset="0"/>
            </a:endParaRPr>
          </a:p>
        </p:txBody>
      </p:sp>
    </p:spTree>
    <p:extLst>
      <p:ext uri="{BB962C8B-B14F-4D97-AF65-F5344CB8AC3E}">
        <p14:creationId xmlns:p14="http://schemas.microsoft.com/office/powerpoint/2010/main" val="1909064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78468" y="1"/>
            <a:ext cx="2926232" cy="98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11567585" y="6350000"/>
            <a:ext cx="124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824D285C-355A-4113-ADA8-10FD7EB10570}" type="slidenum">
              <a:rPr lang="en-CA" altLang="en-US" smtClean="0"/>
              <a:pPr>
                <a:defRPr/>
              </a:pPr>
              <a:t>‹N°›</a:t>
            </a:fld>
            <a:endParaRPr lang="en-CA" altLang="en-US"/>
          </a:p>
        </p:txBody>
      </p:sp>
      <p:sp>
        <p:nvSpPr>
          <p:cNvPr id="2" name="Titre 1"/>
          <p:cNvSpPr>
            <a:spLocks noGrp="1"/>
          </p:cNvSpPr>
          <p:nvPr>
            <p:ph type="ctrTitle"/>
          </p:nvPr>
        </p:nvSpPr>
        <p:spPr>
          <a:xfrm>
            <a:off x="914400" y="2130426"/>
            <a:ext cx="10363200" cy="1470025"/>
          </a:xfrm>
        </p:spPr>
        <p:txBody>
          <a:bodyPr/>
          <a:lstStyle/>
          <a:p>
            <a:r>
              <a:rPr lang="fr-FR"/>
              <a:t>Cliquez pour modifier le style du titre</a:t>
            </a:r>
            <a:endParaRPr lang="en-US"/>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a:p>
        </p:txBody>
      </p:sp>
      <p:sp>
        <p:nvSpPr>
          <p:cNvPr id="6" name="Espace réservé de la date 3"/>
          <p:cNvSpPr>
            <a:spLocks noGrp="1"/>
          </p:cNvSpPr>
          <p:nvPr>
            <p:ph type="dt" sz="half" idx="10"/>
          </p:nvPr>
        </p:nvSpPr>
        <p:spPr/>
        <p:txBody>
          <a:bodyPr/>
          <a:lstStyle>
            <a:lvl1pPr>
              <a:defRPr/>
            </a:lvl1pPr>
          </a:lstStyle>
          <a:p>
            <a:pPr>
              <a:defRPr/>
            </a:pPr>
            <a:fld id="{C3A5B24E-C616-48F8-A254-C5ABD304C392}" type="datetime1">
              <a:rPr lang="en-US" altLang="en-US"/>
              <a:pPr>
                <a:defRPr/>
              </a:pPr>
              <a:t>3/28/2018</a:t>
            </a:fld>
            <a:endParaRPr lang="en-US" altLang="en-US"/>
          </a:p>
        </p:txBody>
      </p:sp>
      <p:sp>
        <p:nvSpPr>
          <p:cNvPr id="7" name="Espace réservé du pied de page 4"/>
          <p:cNvSpPr>
            <a:spLocks noGrp="1"/>
          </p:cNvSpPr>
          <p:nvPr>
            <p:ph type="ftr" sz="quarter" idx="11"/>
          </p:nvPr>
        </p:nvSpPr>
        <p:spPr/>
        <p:txBody>
          <a:bodyPr/>
          <a:lstStyle>
            <a:lvl1pPr>
              <a:defRPr/>
            </a:lvl1pPr>
          </a:lstStyle>
          <a:p>
            <a:pPr>
              <a:defRPr/>
            </a:pPr>
            <a:endParaRPr lang="en-US"/>
          </a:p>
        </p:txBody>
      </p:sp>
      <p:sp>
        <p:nvSpPr>
          <p:cNvPr id="8" name="Espace réservé du numéro de diapositive 5"/>
          <p:cNvSpPr>
            <a:spLocks noGrp="1"/>
          </p:cNvSpPr>
          <p:nvPr>
            <p:ph type="sldNum" sz="quarter" idx="12"/>
          </p:nvPr>
        </p:nvSpPr>
        <p:spPr>
          <a:xfrm>
            <a:off x="9359900" y="6356351"/>
            <a:ext cx="2844800" cy="365125"/>
          </a:xfrm>
        </p:spPr>
        <p:txBody>
          <a:bodyPr/>
          <a:lstStyle>
            <a:lvl1pPr>
              <a:defRPr/>
            </a:lvl1pPr>
          </a:lstStyle>
          <a:p>
            <a:pPr>
              <a:defRPr/>
            </a:pPr>
            <a:r>
              <a:rPr lang="en-US" altLang="en-US"/>
              <a:t># </a:t>
            </a:r>
            <a:fld id="{ED0F2E4D-38D9-44BD-A2F0-56F89AF73817}" type="slidenum">
              <a:rPr lang="en-US" altLang="en-US"/>
              <a:pPr>
                <a:defRPr/>
              </a:pPr>
              <a:t>‹N°›</a:t>
            </a:fld>
            <a:endParaRPr lang="en-US" altLang="en-US"/>
          </a:p>
        </p:txBody>
      </p:sp>
    </p:spTree>
    <p:extLst>
      <p:ext uri="{BB962C8B-B14F-4D97-AF65-F5344CB8AC3E}">
        <p14:creationId xmlns:p14="http://schemas.microsoft.com/office/powerpoint/2010/main" val="85826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55821" y="111352"/>
            <a:ext cx="2568771"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11567585" y="6350000"/>
            <a:ext cx="124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D9FDFF7E-3ED9-442E-BDC8-5F404A611DE2}" type="slidenum">
              <a:rPr lang="en-CA" altLang="en-US" smtClean="0"/>
              <a:pPr>
                <a:defRPr/>
              </a:pPr>
              <a:t>‹N°›</a:t>
            </a:fld>
            <a:endParaRPr lang="en-CA" altLang="en-US"/>
          </a:p>
        </p:txBody>
      </p:sp>
      <p:sp>
        <p:nvSpPr>
          <p:cNvPr id="2" name="Titre 1"/>
          <p:cNvSpPr>
            <a:spLocks noGrp="1"/>
          </p:cNvSpPr>
          <p:nvPr>
            <p:ph type="title"/>
          </p:nvPr>
        </p:nvSpPr>
        <p:spPr>
          <a:xfrm>
            <a:off x="-44191" y="31702"/>
            <a:ext cx="8496300" cy="909637"/>
          </a:xfrm>
        </p:spPr>
        <p:txBody>
          <a:bodyPr>
            <a:normAutofit/>
          </a:bodyPr>
          <a:lstStyle>
            <a:lvl1pPr>
              <a:defRPr lang="en-US" sz="3200" b="1" kern="1200" dirty="0" smtClean="0">
                <a:solidFill>
                  <a:srgbClr val="005DAA"/>
                </a:solidFill>
                <a:latin typeface="Helvetica" pitchFamily="34" charset="0"/>
                <a:ea typeface="+mn-ea"/>
                <a:cs typeface="+mn-cs"/>
              </a:defRPr>
            </a:lvl1pPr>
          </a:lstStyle>
          <a:p>
            <a:r>
              <a:rPr lang="en-US" dirty="0"/>
              <a:t>Click to edit Master title style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e la date 3"/>
          <p:cNvSpPr>
            <a:spLocks noGrp="1"/>
          </p:cNvSpPr>
          <p:nvPr>
            <p:ph type="dt" sz="half" idx="10"/>
          </p:nvPr>
        </p:nvSpPr>
        <p:spPr/>
        <p:txBody>
          <a:bodyPr/>
          <a:lstStyle>
            <a:lvl1pPr>
              <a:defRPr/>
            </a:lvl1pPr>
          </a:lstStyle>
          <a:p>
            <a:pPr>
              <a:defRPr/>
            </a:pPr>
            <a:fld id="{A76E470D-3B30-42C9-8E69-B1CC5948EA88}" type="datetime1">
              <a:rPr lang="en-US" altLang="en-US"/>
              <a:pPr>
                <a:defRPr/>
              </a:pPr>
              <a:t>3/28/2018</a:t>
            </a:fld>
            <a:endParaRPr lang="en-US" altLang="en-US"/>
          </a:p>
        </p:txBody>
      </p:sp>
      <p:sp>
        <p:nvSpPr>
          <p:cNvPr id="7" name="Espace réservé du pied de page 4"/>
          <p:cNvSpPr>
            <a:spLocks noGrp="1"/>
          </p:cNvSpPr>
          <p:nvPr>
            <p:ph type="ftr" sz="quarter" idx="11"/>
          </p:nvPr>
        </p:nvSpPr>
        <p:spPr/>
        <p:txBody>
          <a:bodyPr/>
          <a:lstStyle>
            <a:lvl1pPr>
              <a:defRPr/>
            </a:lvl1pPr>
          </a:lstStyle>
          <a:p>
            <a:pPr>
              <a:defRPr/>
            </a:pPr>
            <a:endParaRPr lang="en-US"/>
          </a:p>
        </p:txBody>
      </p:sp>
      <p:sp>
        <p:nvSpPr>
          <p:cNvPr id="8" name="Rectangle 7">
            <a:extLst>
              <a:ext uri="{FF2B5EF4-FFF2-40B4-BE49-F238E27FC236}">
                <a16:creationId xmlns:a16="http://schemas.microsoft.com/office/drawing/2014/main" xmlns="" id="{1225AEAE-1350-42CA-AE7A-BCE2BD9767B3}"/>
              </a:ext>
            </a:extLst>
          </p:cNvPr>
          <p:cNvSpPr/>
          <p:nvPr userDrawn="1"/>
        </p:nvSpPr>
        <p:spPr>
          <a:xfrm>
            <a:off x="-8467" y="836712"/>
            <a:ext cx="12200467" cy="2873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355600" algn="l"/>
                <a:tab pos="2057400" algn="l"/>
                <a:tab pos="4572000" algn="l"/>
                <a:tab pos="6007100" algn="l"/>
              </a:tabLst>
              <a:defRPr sz="2400">
                <a:solidFill>
                  <a:schemeClr val="tx1"/>
                </a:solidFill>
                <a:latin typeface="Arial" charset="0"/>
                <a:ea typeface="ＭＳ Ｐゴシック" charset="-128"/>
              </a:defRPr>
            </a:lvl1pPr>
            <a:lvl2pPr marL="37931725" indent="-37474525">
              <a:tabLst>
                <a:tab pos="355600" algn="l"/>
                <a:tab pos="2057400" algn="l"/>
                <a:tab pos="4572000" algn="l"/>
                <a:tab pos="6007100" algn="l"/>
              </a:tabLst>
              <a:defRPr sz="2400">
                <a:solidFill>
                  <a:schemeClr val="tx1"/>
                </a:solidFill>
                <a:latin typeface="Arial" charset="0"/>
                <a:ea typeface="ＭＳ Ｐゴシック" charset="-128"/>
              </a:defRPr>
            </a:lvl2pPr>
            <a:lvl3pPr>
              <a:tabLst>
                <a:tab pos="355600" algn="l"/>
                <a:tab pos="2057400" algn="l"/>
                <a:tab pos="4572000" algn="l"/>
                <a:tab pos="6007100" algn="l"/>
              </a:tabLst>
              <a:defRPr sz="2400">
                <a:solidFill>
                  <a:schemeClr val="tx1"/>
                </a:solidFill>
                <a:latin typeface="Arial" charset="0"/>
                <a:ea typeface="ＭＳ Ｐゴシック" charset="-128"/>
              </a:defRPr>
            </a:lvl3pPr>
            <a:lvl4pPr>
              <a:tabLst>
                <a:tab pos="355600" algn="l"/>
                <a:tab pos="2057400" algn="l"/>
                <a:tab pos="4572000" algn="l"/>
                <a:tab pos="6007100" algn="l"/>
              </a:tabLst>
              <a:defRPr sz="2400">
                <a:solidFill>
                  <a:schemeClr val="tx1"/>
                </a:solidFill>
                <a:latin typeface="Arial" charset="0"/>
                <a:ea typeface="ＭＳ Ｐゴシック" charset="-128"/>
              </a:defRPr>
            </a:lvl4pPr>
            <a:lvl5pPr>
              <a:tabLst>
                <a:tab pos="355600" algn="l"/>
                <a:tab pos="2057400" algn="l"/>
                <a:tab pos="4572000" algn="l"/>
                <a:tab pos="6007100" algn="l"/>
              </a:tabLst>
              <a:defRPr sz="2400">
                <a:solidFill>
                  <a:schemeClr val="tx1"/>
                </a:solidFill>
                <a:latin typeface="Arial" charset="0"/>
                <a:ea typeface="ＭＳ Ｐゴシック" charset="-128"/>
              </a:defRPr>
            </a:lvl5pPr>
            <a:lvl6pPr marL="457200" eaLnBrk="0" fontAlgn="base" hangingPunct="0">
              <a:spcBef>
                <a:spcPct val="0"/>
              </a:spcBef>
              <a:spcAft>
                <a:spcPct val="0"/>
              </a:spcAft>
              <a:tabLst>
                <a:tab pos="355600" algn="l"/>
                <a:tab pos="2057400" algn="l"/>
                <a:tab pos="4572000" algn="l"/>
                <a:tab pos="6007100" algn="l"/>
              </a:tabLst>
              <a:defRPr sz="2400">
                <a:solidFill>
                  <a:schemeClr val="tx1"/>
                </a:solidFill>
                <a:latin typeface="Arial" charset="0"/>
                <a:ea typeface="ＭＳ Ｐゴシック" charset="-128"/>
              </a:defRPr>
            </a:lvl6pPr>
            <a:lvl7pPr marL="914400" eaLnBrk="0" fontAlgn="base" hangingPunct="0">
              <a:spcBef>
                <a:spcPct val="0"/>
              </a:spcBef>
              <a:spcAft>
                <a:spcPct val="0"/>
              </a:spcAft>
              <a:tabLst>
                <a:tab pos="355600" algn="l"/>
                <a:tab pos="2057400" algn="l"/>
                <a:tab pos="4572000" algn="l"/>
                <a:tab pos="6007100" algn="l"/>
              </a:tabLst>
              <a:defRPr sz="2400">
                <a:solidFill>
                  <a:schemeClr val="tx1"/>
                </a:solidFill>
                <a:latin typeface="Arial" charset="0"/>
                <a:ea typeface="ＭＳ Ｐゴシック" charset="-128"/>
              </a:defRPr>
            </a:lvl7pPr>
            <a:lvl8pPr marL="1371600" eaLnBrk="0" fontAlgn="base" hangingPunct="0">
              <a:spcBef>
                <a:spcPct val="0"/>
              </a:spcBef>
              <a:spcAft>
                <a:spcPct val="0"/>
              </a:spcAft>
              <a:tabLst>
                <a:tab pos="355600" algn="l"/>
                <a:tab pos="2057400" algn="l"/>
                <a:tab pos="4572000" algn="l"/>
                <a:tab pos="6007100" algn="l"/>
              </a:tabLst>
              <a:defRPr sz="2400">
                <a:solidFill>
                  <a:schemeClr val="tx1"/>
                </a:solidFill>
                <a:latin typeface="Arial" charset="0"/>
                <a:ea typeface="ＭＳ Ｐゴシック" charset="-128"/>
              </a:defRPr>
            </a:lvl8pPr>
            <a:lvl9pPr marL="1828800" eaLnBrk="0" fontAlgn="base" hangingPunct="0">
              <a:spcBef>
                <a:spcPct val="0"/>
              </a:spcBef>
              <a:spcAft>
                <a:spcPct val="0"/>
              </a:spcAft>
              <a:tabLst>
                <a:tab pos="355600" algn="l"/>
                <a:tab pos="2057400" algn="l"/>
                <a:tab pos="4572000" algn="l"/>
                <a:tab pos="6007100" algn="l"/>
              </a:tabLst>
              <a:defRPr sz="2400">
                <a:solidFill>
                  <a:schemeClr val="tx1"/>
                </a:solidFill>
                <a:latin typeface="Arial" charset="0"/>
                <a:ea typeface="ＭＳ Ｐゴシック" charset="-128"/>
              </a:defRPr>
            </a:lvl9pPr>
          </a:lstStyle>
          <a:p>
            <a:pPr eaLnBrk="1" hangingPunct="1">
              <a:defRPr/>
            </a:pPr>
            <a:endParaRPr lang="en-CA" altLang="en-US" sz="1800" dirty="0">
              <a:solidFill>
                <a:schemeClr val="bg1"/>
              </a:solidFill>
              <a:latin typeface="Calibri" charset="0"/>
            </a:endParaRPr>
          </a:p>
        </p:txBody>
      </p:sp>
    </p:spTree>
    <p:extLst>
      <p:ext uri="{BB962C8B-B14F-4D97-AF65-F5344CB8AC3E}">
        <p14:creationId xmlns:p14="http://schemas.microsoft.com/office/powerpoint/2010/main" val="371031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92278" y="1"/>
            <a:ext cx="343111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11567585" y="6350000"/>
            <a:ext cx="124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2CD4AE64-C990-411C-BA48-DDFD46BED398}" type="slidenum">
              <a:rPr lang="en-CA" altLang="en-US" smtClean="0"/>
              <a:pPr>
                <a:defRPr/>
              </a:pPr>
              <a:t>‹N°›</a:t>
            </a:fld>
            <a:endParaRPr lang="en-CA" altLang="en-US"/>
          </a:p>
        </p:txBody>
      </p:sp>
      <p:sp>
        <p:nvSpPr>
          <p:cNvPr id="2" name="Titre 1"/>
          <p:cNvSpPr>
            <a:spLocks noGrp="1"/>
          </p:cNvSpPr>
          <p:nvPr>
            <p:ph type="title"/>
          </p:nvPr>
        </p:nvSpPr>
        <p:spPr>
          <a:xfrm>
            <a:off x="239350" y="112593"/>
            <a:ext cx="8496300" cy="909637"/>
          </a:xfrm>
        </p:spPr>
        <p:txBody>
          <a:bodyPr/>
          <a:lstStyle/>
          <a:p>
            <a:r>
              <a:rPr lang="fr-FR" dirty="0"/>
              <a:t>Cliquez pour modifier le style du titre</a:t>
            </a:r>
            <a:endParaRPr lang="en-US" dirty="0"/>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3"/>
          <p:cNvSpPr>
            <a:spLocks noGrp="1"/>
          </p:cNvSpPr>
          <p:nvPr>
            <p:ph type="dt" sz="half" idx="10"/>
          </p:nvPr>
        </p:nvSpPr>
        <p:spPr/>
        <p:txBody>
          <a:bodyPr/>
          <a:lstStyle>
            <a:lvl1pPr>
              <a:defRPr/>
            </a:lvl1pPr>
          </a:lstStyle>
          <a:p>
            <a:pPr>
              <a:defRPr/>
            </a:pPr>
            <a:fld id="{F81F643F-B45B-4A0F-A52A-CB27E836406F}" type="datetime1">
              <a:rPr lang="en-US" altLang="en-US"/>
              <a:pPr>
                <a:defRPr/>
              </a:pPr>
              <a:t>3/28/2018</a:t>
            </a:fld>
            <a:endParaRPr lang="en-US" altLang="en-US"/>
          </a:p>
        </p:txBody>
      </p:sp>
      <p:sp>
        <p:nvSpPr>
          <p:cNvPr id="8" name="Espace réservé du pied de page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28477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92278" y="57660"/>
            <a:ext cx="3431117"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11567585" y="6350000"/>
            <a:ext cx="124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BB03454F-6B44-4FE8-AAD0-2691331CF6B9}" type="slidenum">
              <a:rPr lang="en-CA" altLang="en-US" smtClean="0"/>
              <a:pPr>
                <a:defRPr/>
              </a:pPr>
              <a:t>‹N°›</a:t>
            </a:fld>
            <a:endParaRPr lang="en-CA" altLang="en-US"/>
          </a:p>
        </p:txBody>
      </p:sp>
      <p:sp>
        <p:nvSpPr>
          <p:cNvPr id="2" name="Titre 1"/>
          <p:cNvSpPr>
            <a:spLocks noGrp="1"/>
          </p:cNvSpPr>
          <p:nvPr>
            <p:ph type="title"/>
          </p:nvPr>
        </p:nvSpPr>
        <p:spPr>
          <a:xfrm>
            <a:off x="239350" y="112116"/>
            <a:ext cx="8496300" cy="909637"/>
          </a:xfrm>
        </p:spPr>
        <p:txBody>
          <a:bodyPr/>
          <a:lstStyle/>
          <a:p>
            <a:r>
              <a:rPr lang="fr-FR" dirty="0"/>
              <a:t>Cliquez pour modifier le style du titre</a:t>
            </a:r>
            <a:endParaRPr lang="en-US" dirty="0"/>
          </a:p>
        </p:txBody>
      </p:sp>
      <p:sp>
        <p:nvSpPr>
          <p:cNvPr id="5" name="Espace réservé de la date 3"/>
          <p:cNvSpPr>
            <a:spLocks noGrp="1"/>
          </p:cNvSpPr>
          <p:nvPr>
            <p:ph type="dt" sz="half" idx="10"/>
          </p:nvPr>
        </p:nvSpPr>
        <p:spPr/>
        <p:txBody>
          <a:bodyPr/>
          <a:lstStyle>
            <a:lvl1pPr>
              <a:defRPr/>
            </a:lvl1pPr>
          </a:lstStyle>
          <a:p>
            <a:pPr>
              <a:defRPr/>
            </a:pPr>
            <a:fld id="{E4B6C2E0-13C9-4E8F-8255-C1FA126CCC15}" type="datetime1">
              <a:rPr lang="en-US" altLang="en-US"/>
              <a:pPr>
                <a:defRPr/>
              </a:pPr>
              <a:t>3/28/2018</a:t>
            </a:fld>
            <a:endParaRPr lang="en-US" altLang="en-US"/>
          </a:p>
        </p:txBody>
      </p:sp>
      <p:sp>
        <p:nvSpPr>
          <p:cNvPr id="6" name="Espace réservé du pied de page 4"/>
          <p:cNvSpPr>
            <a:spLocks noGrp="1"/>
          </p:cNvSpPr>
          <p:nvPr>
            <p:ph type="ftr" sz="quarter" idx="11"/>
          </p:nvPr>
        </p:nvSpPr>
        <p:spPr/>
        <p:txBody>
          <a:bodyPr/>
          <a:lstStyle>
            <a:lvl1pPr>
              <a:defRPr/>
            </a:lvl1pPr>
          </a:lstStyle>
          <a:p>
            <a:pPr>
              <a:defRPr/>
            </a:pPr>
            <a:endParaRPr lang="en-US"/>
          </a:p>
        </p:txBody>
      </p:sp>
      <p:sp>
        <p:nvSpPr>
          <p:cNvPr id="7" name="Espace réservé du numéro de diapositive 5"/>
          <p:cNvSpPr>
            <a:spLocks noGrp="1"/>
          </p:cNvSpPr>
          <p:nvPr>
            <p:ph type="sldNum" sz="quarter" idx="12"/>
          </p:nvPr>
        </p:nvSpPr>
        <p:spPr>
          <a:xfrm>
            <a:off x="9315451" y="6400801"/>
            <a:ext cx="2844800" cy="365125"/>
          </a:xfrm>
        </p:spPr>
        <p:txBody>
          <a:bodyPr/>
          <a:lstStyle>
            <a:lvl1pPr>
              <a:defRPr/>
            </a:lvl1pPr>
          </a:lstStyle>
          <a:p>
            <a:pPr>
              <a:defRPr/>
            </a:pPr>
            <a:fld id="{225BD7E3-F2F8-45CF-B76C-AA58E8A62453}" type="slidenum">
              <a:rPr lang="en-US" altLang="en-US"/>
              <a:pPr>
                <a:defRPr/>
              </a:pPr>
              <a:t>‹N°›</a:t>
            </a:fld>
            <a:endParaRPr lang="en-US" altLang="en-US"/>
          </a:p>
        </p:txBody>
      </p:sp>
    </p:spTree>
    <p:extLst>
      <p:ext uri="{BB962C8B-B14F-4D97-AF65-F5344CB8AC3E}">
        <p14:creationId xmlns:p14="http://schemas.microsoft.com/office/powerpoint/2010/main" val="4128159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11567585" y="6350000"/>
            <a:ext cx="124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fld id="{0C424090-E5A3-47C5-A085-CE8A2C8A4663}" type="slidenum">
              <a:rPr lang="en-CA" altLang="en-US" smtClean="0"/>
              <a:pPr>
                <a:defRPr/>
              </a:pPr>
              <a:t>‹N°›</a:t>
            </a:fld>
            <a:endParaRPr lang="en-CA" altLang="en-US"/>
          </a:p>
        </p:txBody>
      </p:sp>
      <p:sp>
        <p:nvSpPr>
          <p:cNvPr id="3" name="Espace réservé de la date 3"/>
          <p:cNvSpPr>
            <a:spLocks noGrp="1"/>
          </p:cNvSpPr>
          <p:nvPr>
            <p:ph type="dt" sz="half" idx="10"/>
          </p:nvPr>
        </p:nvSpPr>
        <p:spPr/>
        <p:txBody>
          <a:bodyPr/>
          <a:lstStyle>
            <a:lvl1pPr>
              <a:defRPr/>
            </a:lvl1pPr>
          </a:lstStyle>
          <a:p>
            <a:pPr>
              <a:defRPr/>
            </a:pPr>
            <a:fld id="{66128EA7-9F7F-4603-9319-9F99224EFD1E}" type="datetime1">
              <a:rPr lang="en-US" altLang="en-US"/>
              <a:pPr>
                <a:defRPr/>
              </a:pPr>
              <a:t>3/28/2018</a:t>
            </a:fld>
            <a:endParaRPr lang="en-US" altLang="en-US"/>
          </a:p>
        </p:txBody>
      </p:sp>
      <p:sp>
        <p:nvSpPr>
          <p:cNvPr id="4" name="Espace réservé du pied de page 4"/>
          <p:cNvSpPr>
            <a:spLocks noGrp="1"/>
          </p:cNvSpPr>
          <p:nvPr>
            <p:ph type="ftr" sz="quarter" idx="11"/>
          </p:nvPr>
        </p:nvSpPr>
        <p:spPr/>
        <p:txBody>
          <a:bodyPr/>
          <a:lstStyle>
            <a:lvl1pPr>
              <a:defRPr/>
            </a:lvl1pPr>
          </a:lstStyle>
          <a:p>
            <a:pPr>
              <a:defRPr/>
            </a:pPr>
            <a:endParaRPr lang="en-US"/>
          </a:p>
        </p:txBody>
      </p:sp>
      <p:sp>
        <p:nvSpPr>
          <p:cNvPr id="5" name="Espace réservé du numéro de diapositive 5"/>
          <p:cNvSpPr>
            <a:spLocks noGrp="1"/>
          </p:cNvSpPr>
          <p:nvPr>
            <p:ph type="sldNum" sz="quarter" idx="12"/>
          </p:nvPr>
        </p:nvSpPr>
        <p:spPr>
          <a:xfrm>
            <a:off x="9347200" y="6486526"/>
            <a:ext cx="2844800" cy="365125"/>
          </a:xfrm>
        </p:spPr>
        <p:txBody>
          <a:bodyPr/>
          <a:lstStyle>
            <a:lvl1pPr>
              <a:defRPr/>
            </a:lvl1pPr>
          </a:lstStyle>
          <a:p>
            <a:pPr>
              <a:defRPr/>
            </a:pPr>
            <a:fld id="{81E7E2ED-A0FC-4BB6-BA3D-3B02D8DBD210}" type="slidenum">
              <a:rPr lang="en-US" altLang="en-US"/>
              <a:pPr>
                <a:defRPr/>
              </a:pPr>
              <a:t>‹N°›</a:t>
            </a:fld>
            <a:endParaRPr lang="en-US" altLang="en-US"/>
          </a:p>
        </p:txBody>
      </p:sp>
    </p:spTree>
    <p:extLst>
      <p:ext uri="{BB962C8B-B14F-4D97-AF65-F5344CB8AC3E}">
        <p14:creationId xmlns:p14="http://schemas.microsoft.com/office/powerpoint/2010/main" val="412324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39234" y="733425"/>
            <a:ext cx="11106151" cy="762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565150" y="1700213"/>
            <a:ext cx="5509683" cy="459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lipArt Placeholder 3"/>
          <p:cNvSpPr>
            <a:spLocks noGrp="1"/>
          </p:cNvSpPr>
          <p:nvPr>
            <p:ph type="clipArt" sz="half" idx="2"/>
          </p:nvPr>
        </p:nvSpPr>
        <p:spPr>
          <a:xfrm>
            <a:off x="6278034" y="1700213"/>
            <a:ext cx="5509684" cy="4591050"/>
          </a:xfrm>
        </p:spPr>
        <p:txBody>
          <a:bodyPr/>
          <a:lstStyle/>
          <a:p>
            <a:pPr lvl="0"/>
            <a:endParaRPr lang="en-CA" noProof="0"/>
          </a:p>
        </p:txBody>
      </p:sp>
    </p:spTree>
    <p:extLst>
      <p:ext uri="{BB962C8B-B14F-4D97-AF65-F5344CB8AC3E}">
        <p14:creationId xmlns:p14="http://schemas.microsoft.com/office/powerpoint/2010/main" val="14247299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3695701" y="115889"/>
            <a:ext cx="8496300"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le style du titre</a:t>
            </a:r>
            <a:endParaRPr lang="en-US" altLang="en-US"/>
          </a:p>
        </p:txBody>
      </p:sp>
      <p:sp>
        <p:nvSpPr>
          <p:cNvPr id="1027" name="Espace réservé du texte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en-US" altLang="en-US"/>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E5807F60-4AD1-4CF4-BB2D-5237DE006387}" type="datetime1">
              <a:rPr lang="en-US" altLang="en-US"/>
              <a:pPr>
                <a:defRPr/>
              </a:pPr>
              <a:t>3/28/2018</a:t>
            </a:fld>
            <a:endParaRPr lang="en-US" altLang="en-US"/>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6340222E-EA9C-4976-B1E8-C35CFCA4C49D}"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sldLayoutIdLst>
    <p:sldLayoutId id="2147484228" r:id="rId1"/>
    <p:sldLayoutId id="2147484229" r:id="rId2"/>
    <p:sldLayoutId id="2147484231" r:id="rId3"/>
    <p:sldLayoutId id="2147484233" r:id="rId4"/>
    <p:sldLayoutId id="2147484234" r:id="rId5"/>
    <p:sldLayoutId id="2147484239" r:id="rId6"/>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misa-asim.ca/members/group.aspx?id=135372"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iccs-isac.org/research/cgrm/?lang=en" TargetMode="External"/><Relationship Id="rId4" Type="http://schemas.openxmlformats.org/officeDocument/2006/relationships/hyperlink" Target="https://www.google.ca/url?sa=t&amp;rct=j&amp;q=&amp;esrc=s&amp;frm=1&amp;source=web&amp;cd=7&amp;ved=0CEUQFjAG&amp;url=https://dr6j45jk9xcmk.cloudfront.net/documents/1897/go-its-56-1-defining-programs-and-services-in.pdf&amp;ei=U8NjVI6fGJCryATJuIH4Dw&amp;usg=AFQjCNEMbPAF_83RfI9YjwysO_Y79jLqVw"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Neil.Kemp@d4is.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mailto:Gary.Doucet@d4is.com" TargetMode="External"/><Relationship Id="rId5" Type="http://schemas.openxmlformats.org/officeDocument/2006/relationships/image" Target="../media/image7.png"/><Relationship Id="rId4" Type="http://schemas.openxmlformats.org/officeDocument/2006/relationships/slide" Target="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slide" Target="slide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image" Target="../media/image8.emf"/></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5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mailto:info@d4is.com" TargetMode="External"/><Relationship Id="rId2" Type="http://schemas.openxmlformats.org/officeDocument/2006/relationships/hyperlink" Target="mailto:gary.doucet@d4ic.com"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X:\SoluRI\00-Generique\Logos\D4iS-IMAGEBANK\d4is-image0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
            <a:ext cx="12192000" cy="7117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Connecteur droit 10"/>
          <p:cNvCxnSpPr/>
          <p:nvPr/>
        </p:nvCxnSpPr>
        <p:spPr>
          <a:xfrm>
            <a:off x="0" y="5717594"/>
            <a:ext cx="12192000" cy="25416"/>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5366" name="AutoShape 12" descr="data:image/png;base64,%20iVBORw0KGgoAAAANSUhEUgAAAFAAAABGCAYAAAEsmSO9AAAAAXNSR0IArs4c6QAAAARnQU1BAACxjwv8YQUAAAAJcEhZcwAADsMAAA7DAcdvqGQAADdOSURBVGhD7bt3mBTF9jdeqdPk2dm8S86IBCMosJJRxIw5XlTMCAssQUVUYJFdEHPWe73XLOZAUgERMKOCIkha2LyzYXZSd1fVe3oYV7nAvfr+vs/ze//4fp5nw3RXnTp16tQ5n1Pdg1EagZsGdWD6sVdT1r6x5v47Hsy4/dz7KcmvVVxd3628b8p2km6HLA8bT1jmUIT1FudzHFctE7Ti3biVrHY+tzUUPrJJMpyNpTzYcOmmA4oy8DG3qZjO57aGqsfwJ/K+6oMwcfkeKjrBuWazppf2Ly2OO/+ndBzy3Jgn1l+zYhKaO5egefNE0T+GN4cTbFpt8+UvusJhj61SmpLYxY+2TXi1yOM08k9eGujiZhW9AshdM/3KqCmtjmbC3JJq2C7Af+4YIEOd/3WDj9mxt39Ju4DwOZ+5TYICoZHO/38KODRzyV6EcZ5E0g4vnOoKzXqwJ3EZP4nWlgTcr5AIrYEJpiyRQu70KZ9kTbnuifRHlD199vPZU25ZnP6IaOq3BJmr5AaTxStCQ266jw9q3afgQksnnf/R8vmHEadJajKe+cNmRhZv3pGpn/ENfPwa+7U5lvH1GosmRuTOXsbbGhKfeoVr6aj+SVP0wxK1EIM+gALE5xgfpl3W1rCPly/t5KaLhS3zMUMrjvXzPQUGvhqrnhcIki+3NeziQr/08vFCgu3vmhOu5ODMynBvvyyUyZYFrnxlm9MG3/np8FGkaMiapk8/9S0btrZp9uoxH67f1mvt+tseKM2a+7CHtMY7ek11h9P4TwEMXv4gVvVbkW2eUb9gyoeZdz4s6++9Ba4vPQsWEAyoLke2tabNw3+Db9opoxXc7xRsUTDP3nt1OuzmmvunbnXuhaaf4jU5Ol9Xxne0rC8auGjY49LOHlqzqHh6qjMgNenf4LqraDXXWWbDifX3Cpd8xyu6ns4M2pw3o2yMcz+hKz/ZXmV1lK3ebavxdi5j/G5JaFlO8eJOKQGAQwRSD/sJe1kFatxFuLE3ilAhMhFtqrp/2grnPvEoDeAaCeqSPQy1ywmwhkbtgsm1iOHXUwIAB10H0PmJkX5VUzrU377qNf+YvkOEboZVs0eF4CIncPKI3Kyr5PeKTU60s3UPprivHh78lMD8RM+nGzyO4NbPVn3kyGnTsJ+HvNTXK+X1TxzPTgySpyK3rrmbW/xBmrQbhYKHdURZ9fuLV4ZP8JlNJ3rRtsr7b/4cIxyhkoWrwzum585eesCR0yYwP5tf0cFPX3F3CHk7+/gdzjUptWkcSzby2M/N/u2rZw4tKxnQmeFbO7t4ygRIVR+VNs/JCfTsjqRw/P1gjCj7fPi13BY7BMattiA97yxa8y/nuoO+95Sed3q/LaOqGoNbE3HXMd07ff/4fWNXbknfRjklZTfDyHukFAlMaG/mXFz49riOsAEHYVX7mzQTzbCH2wRW2r43nvr8xNup2/NQ3V3X46z7noY9vhJnwm6rXzCZ2phMxxhtkIjubCidOjfd7X8Ohzl21tSJEE1cCYysMMZKUBEdZ/0WQ52wmRVtfgNx6wck49mYZova8tKbUvfSOMQPPVMHnxMTPz+IWYZii9oNUh200PZoqW3vwNW85jJOdizEijts49oGrGR9mTerrGf6dgqHCBQqjhFF2gh7t5tq4yAVVzFpJx9I30ZYwzfbRsNOTLzHE+Y+S9hsnaRqanV/w6ECNZIhGaESNfbWWN/epjA1JNBENGECdc8ankN0NrUFBWxCfCM58y/SFGlAQHjvYO+DOEQgUVhEGESL6RvXK7xrtLZ01i5JEsW5nU/6u1RRgSS4IEBjHbiMf9lPveTluJ2EkI/eSXdPoW3rdV02Vovb2HKWiSmySUl2e9w/5PQ3CSKdJFVmmb6dC6NJ+9uEXFcrVcKicb29rpCILUmud8gZta2ffRRz5LRpWIflvJbZK3dqzFPBhRIFuUtt0/q1cuG0Ndi2P6EKusAXUCf6Q6M6UEOUCkxOgK1pYSmO41gUpMX8LjCooBH5j4xuhz3JvzEPOt+ZHlLwmambmHQK6DRLU+luEguHiZsJ2B2uA/fP3F+tRe6gwlZS7QBtAgsN/FSWmYwUqHJjloEPQDpBEEUGF5aXG5jYRhZmj9Td/NHKvFCIhhC/DgLD7e1nL8nLNX2nSkmvTov5XWCugT5r18Vr5iiId8LyHabjG0GLT/YXF8dP6v7xFBLPf230P0b3y1PwnbtuWvUhZqzWlNQG36gDu7dtkJTA618d6XdTHvS0xrwZKmnv9yfV/fOKw7C3H8+ds7jDgdrex+2r6uHx68lfA275mtOHxnhnJM2OIAtCJn8XvfpqaoFTAl1utD2gi1OCPtMM+sWU1y5cmyJAwjb3xrnd0r/zrwNdivVRBqO9/Vh0ce4521FF7p1C0ET9/dM/zPuh+mbnekpgwCXnMYW87lVpDxe2/+5ccyCRmIVN16WGQh5RFbvOB27sc4s96dvIlImra/T++/Nmlh0vTSu10rhsY9FgLlFPJOivlikyrGFFb87D84DUHMTEl675JxPqpuaEpni0WI+nL3/6hvQtlD3rgRyCeE+BURLbuD1naH361v8ccOa8J6SIRW6DANvKNfJm87wpTc6NzDkPyvr5t+HgzCWvN5ZOvSDV+g/oPfdVtTp+oAtG/DRJcYgo+r2YKQhnzCgbBY57e3jR1HFZc+d6ZNwzRDDyPcHKfgjrDQ0Lbs9My0ghVFK2QFC6HnN5JkTqvhClh2TMLH8VSfoKdRlt6fR/DIdF7D+iw9wiPdxkDbCExG7lmAGUBBq5TFQju94DrKAdQR6Dqu1+RJhmVi+8/Z/pbm1w3z5oOIK0abAOOYjkRxCxpJRqOyxqDkhh9tSN41cKySZUlU69M93lMLTtvCOhzhZDuUJu14i6LamF12Aa0BG1jmMss5XLA3cyr/9RJIQHUvK4vLlPuNLdUnDPKuojCTtOUvpzK96zj5JszEjBeQI3tCTF3keFu+srQpJjERUrcmctTtGAI+GoCmbNBcYvZQljvKx52dpmLmq6YWxMJsh/WozuukB3jb5QRQGVWeR9WIgaxJM/pLumIBm6Q+pondTxichgFRirXKCwX5D4k5p+wvTG+fMrMBI1SOAeUuJuzl5Ldz0ER1UwxvD1SGX9Wko3fumdW3Qy9Xk3tbDlVxLcfi1R1estk+1MJPmYVMIW8lthWb+mah2A646hA4Ce7SCQJrBGcw2v1hKhL38jaeJp3ejuESz+fbCk1F9ZOmM1TCULNsEXsKt6pAb+NxxRQdd9Y/IQIzdQlY533TckL3L32s0SmRcS1TYxtWYyTMcoNHkNMdGa/JkLQpa0lmNKT0RVVal4SDONbwiT72OPCCoetsrioiC6cHMNd7UsQ1b8e83uMaJx0czmnBlLjrFV/WEIkifCjjwi22/LoH+EPr5LKcb4Fczw2a0zP3nR8I0r8BK5iVP2iRLt/SYT+VRK8hP4nlW1eOa+4LCxJ0guO3hcoT6+i1zfmty8TurqPdSl19gWD1FBk/q4jgEuEnlKrN9wJsWdxuDTXVAH7PAOGnG9roXusez4PergsZmJDSuOTkJ+gwJqqx72I9ZIg3/pmI7x4vcPtCr4FOliddVd/j5TIDwcZn0MxPdU8QupcQDW5TVI4phd3/sNVSXLGUULmm96v5Go0oONZD3Y4lqpR1eC31VaSFys64Hq3NmLT7eE9ZYbuQXB9HtdU59KKfAHHFHBQoM05iPbFVL4wkwDjXOuhVQZ8FFUjyZ9HQPu+jVE0fn7S4t3Zs8qO0fD1ovcZPmIsMc04jk5XxdOHl7Z9cmxhZHPgl/6dXWBoeF6r+6qYwo+DzgzjScbB0Pl1TMMLKHBri7A3PxUmslaJ8mnlEjjMAXPfH7U6FxVFv9ww6p1XVTcJyvofXbQsyPHFKrGR+087GynTe2i4vuwsJ7JvGNRN0PQ70yu9q1dOPkHt9Y4PGDUNOZT8n6hKiIunTcWTag18jSyuoOGJnVgvGb/fcU/wK59HLjQ1Gq99ZHcWcuyaubftltSdjNMfL4lxGkpRdI4RMHrV430e1zoSb+OJl700uh2q65ZtSGbN1+XE5BfhbR4cZCItqIdYTYUU3eVhXkfQc0K/+QH/Mf3+uplRap6hmqH/YaMABFwe3WvyFbQ+Tle2rzpupU7D3bm44Evrc81PTdXL5xclz1zSWeB6Wy4MRZ+fkk1SeMQBUkLbhfU0FdBKsUrl6ysuOqNkQODBnnHx/G1fgPXfHj5RzPSTSE+89dZIjkKttkWgtiQ5mVTmgIaXyG5+vTm7aPeNLCRnRXQWjPs5GC/JoMa3jM43RV5Y8qTMMPeCqUrHeVqS6fuArfvS2w8X0h5ae6MxfPTTX9XcO4nRSzoE6/7VHNaKJt8PO29otyggQs1D2/06Vj1aTiYbpoCVNp3IVVZKm2GuaDRaR+O3R6LhR7o1m5fBYSgjdt29bH9IkyDquiZ4cXR1y7cltpQDnY+NDkJOXanZYsLCBKXQJHtjsXkl4LiA5iQRoiLP6Wb/q6gSuhEr4Ku8LlxB8NK5rszNNNN8OYsgs5w6+K9R8evWJBu2oYqcmtnicWwgZ0qrUgk4xkFyvJoq7eqe2HVMwYjPZuTXfq4Vb5dysaJ6S5tqC6dNo8g+i0k5w2KYuXpLlyIWSuEQ/JPCXVy3pyyNov/P40Um8koWVIDtDtbWvYEYKKbiO6tgC2PGrRmmimzOfy/GwgsEQTNIBItRoS2ByesaCid0j406wEoG5WM+ntuTskKlZTvkZC0oWaISyy/p97A+Lo5E9tYU8bMpQsxkjMhxe3BitoRKvJhECPf4FKeBsnhZILR4zDWTw2Lph6bNf8ZSTJnL4E4J/dJ21pCkAxiou6p/ymLAeVH6O67gVdzuC09MBU3ZA4MBLADCEIp5WaW3wSKfi6s2DGhkiVhRwGs6h1S2kB753gE7juf2kBd7pkgA+QUd7KIHYRosAaUCTFd/x7GD0khFzvng5Cr2yPOEZOInh1eNPlEJ9FnJP2PE4Laodcu5PLOR56CBC7FrCW3gUL9UtIFqnD+gN8cjPiK3r/h3pvHO/8Ca707a/bS/khRn6q/9+brU/cdOHJLyu8CGe3BMnHnnAImtgRm4EMJtKNh0ZRUuuU83h4K02nh+6dOho+zQrOW3Idbmvq1mf5oCN02fh6l7XsgxY+E1byXEWU3F5GeGGlJQjxuoeX8s3ZB8aZ080Pgu2XgSbrWbxLCgTzJm/cCTd8GBUEAYT2PYpLgav7PtVriaecgN93lMByRLPwGz+2nDLFxrIIKfoAj9WfCHMbhJjZv2itlM6Lu3i9BjBnfOqDHZvTFF6kz0t/gnXliiHPm4VZVBaHBGEb2L5L59lr2vnqMFRvRrJ0IexsDUukSWb/qqOeWh6W6NjjcjhGHFXe2Sesm3ejQC6OMs0xR4Uco7DNljVdYcjQsezzH1XlQutfvMNWzwYEKOFO/w9SbgVjBWURaJmJ2k83qzlT0gq1EWAe4wJemexwRR1VQb13ZTiASldjeYtHWoLDJx4QCIcaJhE2iU936scsJltsxRe/B38PinI1RHUbkbIatpCHRQ5Qoqy1e2ZcQd1fKIdBRfTulBGgb+Lw8em10VAVVRVUwQ7cxxbVLMFZn4V2dMBZxKAk/VdR8p4CNqcjcbNq8RWB5eu8Jc9V0VwcYayxHKvQtTrT8MP2mt0QaYUrnAQK1DrGVwCRuhUNA27oC8345e1a5szGOiKMqyImcDSX0AknscxN2pEHBhV8KmTxFqNZOKX1za8pv220jdg6lSm/E5T/CXXwppuNAnVXUA8jAWIJFNFq+9kdJgE0y5V6IWb1Ngn92KydryEYZtqa/LQXqA+FoUrrrYTiqglBnXgOhYZdQ0HvIE8RN5M1cirJzkmjfC5jw/jklSzvCoJ8RHN+CCT5HCPPndFekMPmuYPgBSUmB945hPXRFbsA2ekWw6q4u3Ge8rK2piBlsr51QKJZyNITVKb/VM/+OI1703zukE7LkDUCtT4DAmdoARPp+MsnGyS457CLIMavjpmhhVNYhoY8hFAosrFyS6gwgjD7BGF0VvW/di5ZEiRjT/GH62ssq7/d+nH6bIfI8HjVhn9O4aFIzRIGrIDDPOlqoOaKCdkyJQcIeQ5m1LX7vujc9lIx2+RMtVPY+HyFrtR8N+9ZQ0cS9qKlFpXiNzbGLavpNE9KHSOB77bHAw52JKirvm7hzfYXOMk+wyYEBPvOcvxNLFFYvKv5HXsmSs20NVWMhP8uZWX5LavB/w5GX2I+2CkoWCqIZ/vuK+nNONzWUfB6Ja1/3oYyeaCNrANCtxQUJ37HNIpmAdeqDzcTlr114oXCVjhyDCcq3FWQLVWORueve9d437EpbbdhPUV73iOvDt5FU2zvPMSyKvqDCaoFNfLk3yg6rRxwcUUGqxLozlayNzlm9xmskt8eRVetdMGK+II1Xxdi2Bih8huTMebATJ6yyuXRWI3AkzCW+MKuk7NSYTHwBJMETd+/9HtiFzzN/dE9uiZUqjX+YcK8THnPE99BmrSWIma0UNiCkXUCMSK9Wt/VFevhDcEQFsRFsiBSvcrsWjTmuEfs7+3XWHljGM1K3l7ntop5C4uUUc7W6o96UV1J+LnC7+ZC2fRTj03269i6ksZkes9MzzbNWfq2x1gOxY7LDth5q0puHbYPy9FwDqYN0Tbq3oa22gZLLZdK7yUJk85E2ymGpzv/ouM4iaR3QNnU5nsH2jBSvWKee2bmnwNgPuXQkFq33MDt7guAyK7qr/qtQ0KjQB46aCIXQz0TS7+zArwGpkjsiU1YWeZcO68GRx6NHou2lKV9MenZepcW6Uxvxr2oWTf8mZ+D4m/Zr8Q0eof8AO+T4+PzZb6XVaMPhGlvcVBg+gTLCm4s/etP34JhLIlPWbMQK6oQpf5m29rnK4XKWzh7LCXovNJHL1ChZTimUBCp7l2qcYgsN9z14+kWEKPmRaR/+IihzExXdkbn/b6dKcAYKATpv1pJTaxZNeyQ34bmV2rRSkcLMnVkOfPRQHKZgUJMveRha7aPsxexHRl2uxCPvZT8wPAes2QsrbBbwoqvBWr1U2x4DAzwvkpHh+5TmGi5FE1YO3BcQlHtV2d9DeUXz5JWfZD485jZKUAYQ4o3hnk/2RkwpUEy8gltY5M1cMrp60fRyge2O4FjdqkuLU0fMf8RhCrpI4hK/gie4sDW+3cnhV/rElLhbU/5mqHK7h8p7icQR6PSatHFu1ozF59WUTnsvx/Z0oBjttqPZw3TuG+pViemyydedHh91udud+6RX4Q1uHfWN3PjJB4jbn9k63l9bNmUjZKZfnLoYUiWnCpuUU1Jel1ajDYcpmJ3pr8igiQsDuvz16+O/thsLjdN337hioZ+g6w2MolUVmxuRri+vWTT1IUj2Dc7hEbJIVtXO9mu79Px6uIuQBX4iuruCnO2+YdU/vc0VfnDe91y2/MSRD3T/MjWO8mE5n6tZNGuPqYaT3pi6wbbtrQiLg88q/oBDFJzwam9VbU5coBHtbjejZtHzRRrQgk2nPD36Oi8lW4MUhdFrr3FuNuXmlpT9Uq22bJSair1xtiW74/67SUJenR2KvrRp4soHsmzW+fgnznT5PGxkXkC0y9BwiTNGtRbpm9TEK35u3+akS2b5eidYJJNSBHU+fT6lyB9wiIImL8xRVXSZhtFHa6746EuPqhTFSTzioph6KNr65XUrU49fsdTXAkVaWsCDHYC292zUE6qd6Fman1k3ccsPRbvPfGn46ZTxuEeNCI+KfpQx8iW36jo4fXNiriLI8b+GCRuNJM122DjX9HG2iboD5/oGNs8Qp91vOERBNxHPawp/y81E/YUvjzzj/ctWr/CqXg/43widoIsnvDohFZaguLkMEdzLNvnQqkXTPqOYHdOn1ztdEq0Zx3bL3fkyEmz3yitX7sxQ1IkaFgZM8O0cV8ZFTt+axSWfIErH2EHPailEIm/2ouOA+L4F9C4Cxc5xwuRHP35TVXKn16Uu6XHJqd8wxrdesXxEyE2SZzNK7jcUqb924WspWl+lRbZAtbcVliXqPOwBZWsLsyuaIVjXVTUUnG5Gs0+6/I1R2YWSvqACMzU0dPsHV6z6/ZDdSozQGls3c5zcDZtjj/AYMUuapyGBr5CMPJNulcIhChpM3qILc/ze5ev7uxSaZ9Q1tbg0VOkm/P5soQxPN3MAZJtdhCTfy2IkYmjNlVZL1nmF2U2fdMis/WHLzuPPcatJf8RjdYCJXaxKO1X5/QaJlQWS4ukqUAzbosOyULZJkuhZxMSJVNX+OM7vCt7yzuieGhEFOlOaXZz/olJ1Dw9lnMSAuxoUvWnrtp5uilLUSMreXPIqruLzWuszM7p0rrp73YoL7hJI6xjyJrYZWOFuiSoNBeUrGjHSPVMA/vcUFug8kZB9ZNJa3xjZ5+PMHgDXVGnGF2ZNuz833fR3BT26fZtC5MOEiM5MVzKy3NEmt19WuJgIqqocmf/9wJp00xRgOadgpALjlvTac9ZFeUL+0uXYr3rtqsl4N2nKcNJST0ReoAJE7HFD0ZLulgIE5A8gcI8lOv6RGiwoXCQHK3QnpmItxqQbISyUbvq7grqCu+gKqnZpyZ0el+BRQQo0mxtMQd0YEY/N+zdCWbVw2ssY4c1EsC9aY3xRbUPeS9m+WOd+7Sp/iFhqrhT6Xl3IUyAKff6DN3nIs2oHMmGV2Dbqjixxlpq0Gr0taiVUeBrc+oUxCVM7iJSCpatG+hmR7+qUNsJH54ltSLOZ8BqUGAx9B354yM5KASIukmRbXNh5bsQaY1F3ncasPYpqynxP7Jdd+3p38DCZpXK+be2wtXa6Vxs0N3mHctmXU2utBaVB3IhnwdJHBKarLSE7/fZgKKUgdYsrIJQkFc3MNTSaoeoo5FFFF6hjT9YNXL1w5MeHLO9viCXll2N77D4jZrm8AUN2ibWGumuCDir0t2jZvsjouvr2HvX0IT+mmx+CvfOmNAuoprCgvSAuBjjSvFDl5UHWK8QSt5fxlrHg5//15ON/AfiPVsJ5c8syLaFDdcZR/fzJzslTBWJqoeT2+VDMTARHGwqboQFTokjO98D2PUVKWQmpbKiZwEIx9F3SNlc0lBaPDZY80J5qyl5pJqCdc2rA14IX7QyXTp2XHg9l3vWohFCyT0qkY0rdHLIQ5cnvoH8w844HYVExonZLLhf6P2HrP06SSbJUJhM3IXKQXGPNKMTcmgrlZgYoczrXSbuGRVM71i+4vaBhUfGp0KlSxq1BdfNn/Aql5aPCNqdgpqVe9CKE38PN+MXO2V/DwintQVolXG7b/aGZZWeBcqvgfofwouIcSHWkqYVXY1UPOPex7kLYTF5nS6MYxrbgkgDSq17eYERSbwJkzFwyUibiG0E5qCahFBbiA5oQB0Izl9RlzlmWenTuQCiQ5ABY08aGw55HhJ2sDcwoPxZShA+6PeW0D81aCgURzocFbDv1gs2QIxFp43xYimSml2eAgTYGZ91/qnOtXi9+FgLEbWDhVD8iIRhBZki9qQLCHgUL3ycJkHsJmZGgU8FBJkFpcqW0+RWpNmlkzSzvCoKb0JOTgBuTuynB5XBZEi6uayidmgUWhGCLHwb3uCujpPz80Kyyc2BXriWMXRqaveTs4IwlF4LFAvX9C2uJlNOwYM+mTmPnQT5hGhhA5mJCIA8IO3Uyxa3kOIj3L9VDlAcf+44SucPWSCfwpdPAoucDk/jt7OVfUGJGYHpDIJuklG4wmp6AdnuBGX8ExdXuVCtAuHTKZpB1JmSH04FanYlt0SJsaxQoPh7GHiVjkZ7owgt53f3TPgerPc1jrSlXkTzeD6LsapjkYUXU/3P4/xQIM249yWdhci4U7vmIutYZtHdngtzdoHA/AN69n0j3AItXxDBvqqA05JZ2NCFwQsXcFoxlBqXSfi+i3jpGOaamtqdi8a1VIPaQvH006MWDOhAbXQx+fICR7EqVdetBpZIliPgVw66TwvJyq1oTmO+mRPchkWgRIu6lSLWxmqlinF+FqauGCFvhXG6pKZ8eTYv+Szisbv+z8N84GKoiPFFSyi1dfVu1YtkciWzCCvshnDwW2a1fYRr6giLpVrH9OaZ6zEKJU6Sot6iS340x73qk5u2kiJ8kOO4hmdD1IWOaY+tXtKaHOCq8k0/oQTidQDD+Cdz7extHcgjSXETJOF8gW7XMPWtVtWMTBKhazPFWyJeSi6b+GNsQnIMZSMn6FKveMLLtAYJSWHTp8Q0Z1hj5bM3B1xH/AtrI1l+FrcvTBaMZEPdbmG3GbKbkNvMv30SYfs70TuMVtfspNn/fJUjMTuJAf1M0H4uRaQhXx5Uu9fgnwfviOmuowrb9GQSzFghiJhNQsxUvdqeHOCIcr5dMHYaYc4JBk841TFjAQl++hZFnC8P5kxS1T9dYfIXJOerMFZIhUXQUYVoTN7x/Z3q/dQoOxL1ZdCdE7TrMZauQ2ISMkX20I9T/hP8rA7pmDJmIfOq/IJq7o0vWvyIJPQkS9X632gm38DUf2WZijVTVOVTp396H+60gxLwR4dhJ4CmNitVyPta2h5GQmYlWj8+V0PdIjpoheA6AqHwyVfCI9DBHhKmrT0m39hinaEvMS9YgjQ4kqvGlxCEi+M4XIfuECSYPGFrvGptZ6yDplVm4Gohw0q9y5UyOqnZyIbtZYWEoLvw5oTiLMNRdYHZuXtI7ID3Mn8ZfNqBrWlEuVvA0adnLpY5e9N4x1Il59SajNYgq/ZLl63cTFL1WWs1rqOxyfTPaMt3ENXUIZ/fkevwMmzQ2mIlOw7DWsg5DoRNxm/3BhyKEKm7EcUIIe8fRSKoxe+h4qdOTkcXLGEXb3CbvnSRyI1CjXBg7p67smQ1CNl6BibITkR4LITyew5h9gNKCsZasHMwxjhKc386WYp20pCHisidkyB1S4AKIZbVQm6cehv4V/GUDSkO2A0+5A1FiQdp+0xZmLG6w74Da9Im24o3emSNCrfbKWBLvnprAP+1XcKcLVdQtaLJfTkVSYxq76F2M7D123NvfeZcCKVDTEtkXS+sFgUURUown8uc8cPDB6h/hfN+CIhuMO0NQPIgz8vfows++x5KaYJiAz4j+6plblJlUPtppyt0lNtqFdHLyNaY0/ZxVHcdozvYMY8RqJMxshen6vgVTq8DrobqAmhPjdZC5LsKMLHGocXrEP4W/vueZ8AmKLoX0UwPuP5ISbZAbqb74fWtfdwfRQFOzvdHyjbWIeM9UcGiEifbXYQaFJ+o/Obpw5SlERkZzZDU63AVK8/7ItA2bk+VckB7gBe8Bh+8qBF8bmvtQfnrIg3htAkHOi8QUXwqsejXmbJL7rtMuSy5auzdeuu6dFuQ7B7JPawsbv1tS9SZMvd0ttAMobcd2XLjHj979TnEkUX+eDIm1zsLlzlh8HhjwW+BjP0COKQADvgScZJRM4LdD0xe1Fbz/DX+JxrjnDb+F+JWHRIv5BIrjuVjnQzmiCSr4Ri9qjVWhrxM6OW2IIoQ/Mm/dO9klZVuB+faK0c2lBMW9Oh+sS6zfUbvw9prC2eUFUW61akTpr8XIlqTLzgdu/Bn42dtAQR4Dnl3rnGymh0bue4Y/i93sGhQxr5Uy+S7IGUex3AY7oCKen6xDk762jDuHjoeNsUOPXckpia1H2E7G2frlUgaZm/ePVZcWpw4nC4FlIw2FnS0cMCJfhZO+s4H5vCrMxGTJ5VbqQluq5k2rTw38X/DnacwT1yu62RjClvkC1BSXSAWfE73r0xn2qB6NKpHDwkLZilryVKbqJqE8ohZ1Oj9hHLhTonrD7eo5lSQLoR6TtyoKi/tPGh/EehIRofaqXli8jp40UKVUvxcxchvwDRMR5V5ovDf62cpUsZ8390yXqQHZ4fYHUJEtgRiXjN71yYPa6I6Fgig+u1mpyzgtx2W7lEaCaD5Xf+wTUfcuUpF1ou469lKaDPyMrMA8zynj3KGiwWoSo0w7hvNryoDBnzjuGJjPeYppXioIPg1TdhO12MeRDR8e8ZDi3/Gnt3BWZaMG3nEGJ2w+YmieQuVk74IRU5HpbW694+PX3RqZgPK9JJHBaiQESKRYdUDt3tTEcVeJZu0FJLxvI+E+kSMPSch4p2QSd6haOHV97ozSXqruudQTZzcQLFRCaW+MxM8Q8B7JnVnuvGOGolokHxN+PVCks2CyA4WKv/YuHPa3yOxPN2OkVHh1OiqMjFg8XlcLZZ7JFan6SMErTPQoEq1sNpG+XZTGulKgzKZgI3TJWuuWTPs8Z3r5MBivW7UemWIxKPMRYlCaVUOIebVw5oKuqYn/F/xpA8Y9TXMh3J5OKPmnIHSgqRASMTzPul3hczPmjvVGZ3/ykl/wUb6o1ZdxcQBRrRdX69621K17pZYE0isCiqp8LhKt/6SU5taWztiYU7L0NEJIoKB5xzMNrrhuQ9kKSQJ4G+4mk1YRbLmP/EuLAkCJnoY1ccF+2Qg/Z0uh/EiZsca7aPTfxnX31UZmffyuz1Bu8Hg7+8B+OyhTusXI3jcSyk7I54li+LUX4mKYy+RHsLg/7Suduit/VvnFCmzV6tKpy/Pt7DwpWQUUxiMgqNVKnYzZXzo7/QLhf8afjoEdnivSm5q1cbBKC6DonSMVtI40Ce5JGvEWn3kysa3KSMkn291lo0cB7z+V2ex5zuy52Ar0dbf0/xeSrhyJ5C1gsNHgeRvySsqu5Zh8XKs178lPakGqpQ6pj+U2rvRga1+cqE1QItb00IoLvzdGuaEwvwYTPAnI8QVC4Y0+P26u+fWA5fPmn+/DrW/tL94U95WNuFUgWoG4aIRCfQ5LFgTVlr6PQfIZDrF4hKZldNo775pEXsmSyUh3P1V1TDBZ+E1FJwgNMYuyvhBitsY5Gsx0z4siEXszmEcv2Tl5coqsHw1/ygN9D4++rBn54pKiK2SMn0I5CjMTnUqwLqo8SRxtGbSWq4YRWDrmrOi0lasII1FgWV8CPVhJtKaXJVHugNg1SaOkqyL1bbA131Qoed952zLT8udILRSPx5DbHVE+hdIsFHOMJ8QDMk4HbgmOfxAXupsg4yuS2IOB9HZkiHZoDXMP6phFWqatfqmZ+kZ4l44Z1DJtzUOYipuJiu5C1H4JIeULROXD4CbtLG53TyTqB+aWlD1Utavw4SpUaRZ8VZWX1LRqATkKvH0Fl3SUruovsnj0PBWL2Wo4DP7yn/GnDBh0G+8bzbKDm+CgO0ChzjS/YFRu1j2JfkEorDJy1+fFmqI/YgX9Gnhw9JcKoaA8nod0+qwgMESS9hQI9zC5WJcU0XeS0nP1vnp3fc6M8pOEQqN2tNlXv7hkR9QVz8FYXEakkgne9iP20m/18HFVrnhNN0NB97swvY9p/DNVykam4nx3XPV5lo3NiuT7PwRi3TGwbNSbLIkugGn9gBXtEeHf94awjc7gYYsUyg6AThdXL5p2a3bXysz8pLczVI+mkYwoBxaX7MydVT4UPPeYqp+yGRh0LGz1tY2m/8S0CY6K/2rA3s+dkeuyEp/69OSmoConZhjJkV6qv5CnG7zm1jWfhjDzKq20KS+kdQ1xvNMtyESqyAqF4S5YiN4eV/gRyGyDmdtdDfXFFsTR+Rpu6Z4TbBmrGGgnbxKkrmxGdf7M+weBpw4FT7hOoOQNQuBbFFb1j0DBt/e4ePDV6htXYK9Ey4OcPthw28qfm29c812IEKq5WxKh+paujVr96xohq1lQqWcUDIjkMc23rfqYkcQM4g+9D/XunYKLu3NnLb4AvDTTskVLjeeE8L7SWY15JeXnQPwTNYuKi3M673sO+vaCUrMU+Oio3nMPecnrMPzXGHjS06OHEYzOtCVugCw8G+Lf0G/+tuKbvk+MnmYT9Na261bu7PXYyG66opqtlh2gErEEkW4o1F+HjJBgRBu8a9J7+7JuethD/dZlIOMqJPg9Nqe/UmFV1nharVzgYYyhn53X0vOdY10pekmkb/FlbL9X0SIQruoboN5vbzfKIk/QIK0ycbMH6498fu07kb5Pj+qT4BpkTrM7EShqC1yIvcp7PGp9vPfGFam6Ov+OpT2kLSYBce4hLDxHYTwmw5H9gxuPSa7vUjGJaehl56tvOSVlV2MKicwSDpG4CAz5TlXptCdThjgK/isP7HxO1wyXTk5UkAwoTEzSOO6de27X1m+uXflB57O6ntbuvM4Z3123+rsOF7fTdawcCzGnnwHVgkHogu2TVlzf+N4vzc4phw+TW4CCXADG+QBW7QxJ5Bo7EYkHqP86rmkfVN97O2TGshHABfcnVfYZ1Lt9MoK1TFPkxSLpBuYiJhheaziSTb98dd2nH+ef0/7agnFd6r+5btUv3c7u2IcJ4laYvFGlqL+L82t+nrSyNDWBuZ8wl11ZDq4CZZtz/CWGxBP0LW+B4frV03Q9ePyDLZ+uSOTb3ouIND9iNtoHhs6REkWwot7nOWVkQWuefwXatu2I8fA/euA5/xp+kkDKZi7FW5bATyDYW0BjWoGtp87YV1y9YuuIJ0d0R5SOWDNx5WNFz40eC1thjiXl2wiTM0xuz/jy2tVfOW07zH0ukEzUvw4UJR8LfiUmWq2U9k3MwvP2+1p4bsw3CBJHqm0soeunHr/qFnc2vrvxgGu5JMk3NFfLPiQEFPuqO26TirXXfFA96vlRp3OC7Y+vXLnqtOfGzBBS9hGYxCQW7ZJRdMNXN69MvaScM3PxyRgrTyFu71KJ6xoTxU+WGHerWTj1ocK55RlmkvSoDf/0VY63m4pV1YWEfSVWlBJhm7cSzftu1bxJB58pHAH/MQayhLnbjdApOsWGV0GPrLxq5adezfuNR5N+prDKs14cMaBJNu0OCvTKuH+MmWcw8qOG0UM+Dd/pJWjDFxNXfZ0WhYA+NMFotwEnu0gS+pbE/OGCJu+dRDP0nKRngKrgX7COMp2TYb+f6bsOHJcZPeAaEvLVFQke+tfGL87N1Dy80oW5qiOuj//H6K7hZHi1m+HKM/4+arrO8OMGwwe8Gr7cJeTjvxnPQY3W+iVC1sWwMZ8F4+0H7xpYs2DKw/kzy7qbcVRAJT6Qk9c/6IwtbKuvQ6ir7rstG5zhPGnFd+SXlB31mOuoHjj2g7FaVlTcAcJOFwItwSb+RKjyJqbwB144b03DRS+PmsAx/dSKxS1d1wM2MvOFYE+CkRyPffidS9d8mxbVBqAvZyDC3gXPmw+RxoYtvQmC+y9S8m6gSnXt/cU/ZJYsGxB0N3c6ude6S2yu9966q99PDAKgYrSO+HV/r6LLxz9aXV2dNVyx8IoW0yDEHSukkvbnWMyUAr2uWPzZ16/+GDLuoYCxH8BMuYjb5sMpr7HketNUv9Nc9giMk+sqS2c35M4pHyss1FRrtHyVZ/qnQSLxgKcOlFJGdJ1cszf9rdQ/4qgeCMRpqj9A79AY+lBTsK155MluVb4hLdLv8rdHdXrl4lWv6Uz0d7lYr1cuWbFHw3SswdA2naAoTOuWy14oKkyLakP1ry2roVRahhG5GklUIyy+AWE5kWJ7u2O83JLFQ+P1HSuHHrv+GpfGzqUCth3CQ1U93pPb2vWn9fuwRxMKJF65ZPVypOJRHiOalfCzXSoVZxpYrodysgs16HXp4Q5BtdYyQ5jWTiLR1UCTPqAedZfmsW5CjZ4VipaM5k4vL4pzczNWRE2umREEPXcIjC5HSG7jwp7BW8QRCfURPfDWD8b6iLAmAXerBu/rA6vw5aPjV71+09tjjgHvyeM1TWs1V5aR8PJeli3DUE8OZJTvNm0yQfMot8Uj9nX/OH/F02lxh8GpcWFVJwLXS0JWfkDYknFpb5WV+bj78d9NPLnHdzpss4aIFRjW3Oh64aPvBtX0Lqh4ghLxkp656ZH+AT03iXGQcwtyBzmOYbo+KcRLQLb7WqZ93AsTDvd+B84xFWPK6ViKEsify6ltvSuxkrSk1Uwo1zF29awunfxRztzF2ShBrsJMvIoEOx5Teo6wk4/UlE7fnBbVhiN6oEKEH4hqtQqkTVd4PdSum6a+U5SpqlaGprGtakFmUYa2L6Gr9DtDwSeD8dYqVNbqVA5CMXPRfzLe3LkSqLX0S8GXQzKShOO+4H2bIA51UtvXDhjQbs/mWGtGIpHwZ5ME2b79QOfep/bapkNi2BZOZN7jThz7t1OtFRU6l9XANU9usQLPIWx183oI0ZC44mjGcwDWNggU0oKjJyBsnGYS4qlcPGW7opBjCFZCBFm78qeWtWNxrjJCV0gLDUqK5BppWzph2lt5s8p6pkW14TADzn11gupm9jgd8+GaRs5yaXKdm1j9FUPpyXS+Q0FWVy+JbtkGbSk2T9IV2LIKNxSBJ8Ovnz0GWnJQ0pExbx4WNhL7qKKeCiv1nJBcC00t61lbNuP7LHery9ATF2X4WkdSTE5IJH07uxVUWpyzcQnL/UGO0fTLD/vb3zPn+3v6uDzx/oYiNxd4G/p4NPI3mrRerU8GoAI6OiBJ1DpfNIUV7CgJKqUYd80pXpztat37GWRwP9FwPZB+3Sa0AHZaAmFaqxHN4ZLPS9t0Q7x+4aCk33EID3S+5Ec98VEKwa1E8o0EsU1codUG4bAkOMZtC2HOYDEIMyAvGxRluVDsa0zV3gTLHoyRvy8evbrty3lHQ3TEKZUeEyomiSC2oVWwEvljru6jDui4o//+xizk0RMr4rHA9tbWYGX7rNqmXTX5gSx/LEyxtRviJwl4orhTdlWlnUe/U5NkPAFepAbkQ0+MfT+SHuKo8I4ctA9ZSieJoGIm4lsiaH6S+pCqUdO2USegO3ulZUNQQQZltElw3h0r9AfJ8R6Yo+I9dXR964aV+9LiDjXg6IntQjomOiWoiCjEpSrKVp1YQN1IJ7hWCTZrQIJ4NCENnUgvVFImWLMnCAFHFD/NH/3xmrSo/4y1a2XrhlW/ugaN3IsYziASFypSGZDli6pd86rzuK2wH/Z3qgl6G7N11UStUaNmV00g1CGzUeqEf5nntrzhaGYwRBtzFcqjiNobFg759Khff/ojWteutVonX/dtsLam3uZKDqGyD0HYzZFIck3fhRMJF1JQDmUiZtuWJWBfE1v2wUTsgyJrPZbS5xo60h39bFXqwLUtiZR/PtAgWO1oU+RhUbyjKSs7hupqRUb8ALUD7TNZ0756O5BJhNS6JGyt2RbJOuB9XbjEcvaQj3/G+PfXdP4Kui5bpmUmwsf0bVeVTThRK+pyfuxesLXqvW3H53XKaiYje22WH//YZ/+Qbjt8kuEO+6s77PPoDaQl4evf1OqX2ypC3/24cM6fOj3+d3QuKfUnEOuMsBlFxHDxpF1Zs69DQ36XfV2kicJV3ojzlI6hY47haHUjycqzNBNZzGXyXMFtquQouw5K+l/8X6PNAwMlS86GoDpbIhkCrvSsWw8ucQ4fnTo2M+kbC/t4LpBqqBHx87ruut8pbzLvKBsgOL0HxByPBG9LSM6XU4VlTYFivBg+AR+EvHewkqSIMUS5PbiutHinIzvD8l0OyX4uIWQP4eJ2hw+mWqaRMaN8ICJ4Mig6EEQYCPiNIwNb9g8QDn8Cxzmfx2OLw6VTHkh3OQQOdcGETYFe5wMdy0n1dx6SErINcflY+P6pb8AYJwOlWgS3fgzrAyajecNs5w0JS8FTIZFcTjA6AAlkYXjh7atSMmcucZ7ZFEHVMjM16YySpVdSxt4C0XWg6AakKvMj8fANqXuW71yk6u/DmM2wTd+lqjLXSkYvz5i7zCdtugHq09OItMerhB2r2KKv80Ntu59PC7xpIWWMYtl9wYiEMAVqYHymkjD71h3XLvUKVyjunQQJ6O9QMmnAC4+3Cd7gvJfm3HOQUbIEalF9IwQHgbh1KlQZKfks0trPJuaFsNgm1OH5oNsRH0NmTVvWBVH2IxCnWRDLFjr9HT2BLx6HuPiJ6OproZnlr1JD+xGM10RU9cYM67srnb4mY9OpJ3APcMYPhRAtRFFWZM1emnp9DMx/AtGNIVBJ5ZDgnLJ24CFzoIBuwlzeDUpVOo6JsbRC05/2YhstkZZlciqug4574QbcljJcpcdh0j+CadywnG+Y0l5vMbLO+RGK8mlronFMpPTWhhR1gAGccW3BD36+8EKeMWNpL5B1L7LtZttmQyTBtxNV93CJlqJbb3VeSHbGcZ5ROGTrNEnZx7/Jt72eT5lQnoFboX//CvUfAfR8BHH7nO+Lv9K4sPhlZ2znmXD9gqlVYaPldplMNoDw86nJDSDkdwrTTMAc5zjeB9M8WHlIGVMsMcV5UZELuTB1Deaf+gsgQGSLYZW7YyGfbFg89Su4l3rnHTJjDJGWEux2tweW8GDT/Ol7oVvqcJELLIPBRhesQD9QLiKEOY4QPAxWNvUj7MRII1uudNoeCR3mPqeDEqVY053vhM9rLr9td1hp+qc04x8R3XVmyOh4tdPOOeSE+hXsJxfDpj2Dcj7u4I89HhLKraDzFucrv2DIY1OC/w2cy/0i1uq8pH28Z9ayrINXDwLC0mhYwAA4wa/xmLCaFt7+PRhtMVG1zpZCpxEpE047CfsfDL9b2PYDRFEHZM4ovxiM3PYqHMOGe7KMx/bLGJvvXAAhXwDzTiK3+1kMqyujsc+IoaXe0pVEqk58I8mk1rBoZjO4/xNYUW+lGLYAEDpnyg5ACRSrbb0G/k19gwauup1+MplIhYxoMnwD9QXOEpHmdanYtWiqw7BtUVJ6A04mwKvx48GpZc6bngoYGfFoJFy/aOrhGW/Cqw+FOu/PlJQWp94eBoqOBDgHBpNzs5Vw+zgulBuh1HxQZ0qtNmeZ41FwG4gXBDZpmtspxxeHlx08JLDjeCkT8VOIpt7tyBDRlmZYxM+cezD1Mmkmh2HdeMmRwePRXyAf/OLc+1/8L/7/AkL/B8ggZulywUrkAAAAAElFTkSuQmCC"/>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CA" altLang="en-US" sz="1800">
              <a:latin typeface="Arial" panose="020B0604020202020204" pitchFamily="34" charset="0"/>
            </a:endParaRPr>
          </a:p>
        </p:txBody>
      </p:sp>
      <p:sp>
        <p:nvSpPr>
          <p:cNvPr id="15367" name="AutoShape 11" descr="data:image/png;base64,%20iVBORw0KGgoAAAANSUhEUgAAAKAAAABDCAYAAAFsGD6XAAAAAXNSR0IArs4c6QAAAARnQU1BAACxjwv8YQUAAAAJcEhZcwAADsMAAA7DAcdvqGQAADF7SURBVHhe7V0HYBRV+v9t302yyab3QkJJgEACoUrvRUQEEaR3BEE87+x3eJ69Kx7dhoAVT/TEE1EBqSKE0EsSSCO9b7aX//e93YTQE0BE//zCMDszb968+d5XXxuJkwDCsrCOvLtmSJbtvs3pr450H56LkkEZ7l8Nh5T/KzXl1G1xuo4YmbAQleYikYBhMZggVcsh95Jh1pnVmJKzAtFDk2E1mtH15fHuVC6IDBm3hd0r9ttzP8by1Nnidy2CU+IgoX3beXdi46y38F7kDCi8NEh+aDi2zF2J2BEproQE8cr8o1vEWIR4tsSPp5YhKXggtuauhnV4tUjEcDo4mRMSaV0Z6uC0OyCRuc7XXU0t+BqfH/87Ar1aYXve5+6zLuiahcJutqHZ5B6wVBvQ4dGRmHxsCfzbRImS12bGkLv3qLHpxb5n5CgcL/sOcolKHDMqswox/vAb0IYFwi8qGNsfXYM9L6xzXz0X4pVnJq1wH9aHE8tiJrt/NxzXnw+ve4afp40RGZ6PUnM2nMOt7qOGQ9rUr8s5jF272R02keCeX15Gyt9HYkbWEvR4awYSJvaC1W6FzWBGq5n9RZr6EPVtsZtgpQysDgumtVkqLtTi4HsbsOfvn+K7+ctxcPm3UGpUiOzZCnIPFfK2HEFAhzh3Shck+3PedP6cswoyiRwOpwxTWr+G1Ucfgt1phXSEE4LEzNQSCTE1cR0TiJnvEhAlVMrU6B4xCQqZBO8fmicu1MJBUsBSwtLgFeFPZ5wITImB3WSBU6dwJaqHOsZuFdgFO86sgVymdJ9xYerxRZApFTjx5R5oo/xQfboE2x6hN1JTuooLK03iNB0kAZW5D89iSepk8cqNxW/H2LW4XhlfLwjd0DHsbuzK+9h96nwwizhoY35wCiVkdRrPIa+cWNNut8GmN0Md4A2nxUZ1poBELoVVb4K5ogYqH0/KSQKFVg0bMYi1xkS5OaHSesJSZXDndCEEF/KNUqpntUyLbuFsISSI9k4W56a3XUwcLaXfvMnEdj5sNmIeiZOsjgx2sj42KqzZYICpqoYKbofSRy32NhIVU3k17JTet3UUZCoZLEYT3XtpOTmruAl6a5kg2L0tX0RO9QFxHyew2y2YSPJ4qXyUPhrI5Ercs+V5KH21GPafRzBgxVxYSmrgnxhO1+RoMiARcoUc92x+Fg6THRq6x2G0o9eb02C3WFyVdBGeP6eA/spItPTrAW+VH1cmqs3l+DZzKYmiGmq5FykJd8Lz4JscDitR68PEB1CZfgbrBz6DwkOn4NcqHLmbjiBmRBcEJTVF0gPDkPHfPRi941k4lXKYqZo3z1kBmYL0AZfkIgQQPNgpbDR2n/lUnNDKA5BIJnlH3hrIqJBRPokoNxagwpIvrjMPmh36i4s4v8FlqusCNCD9BQWsReuAPvBVBWELCU99Ml+sgLd//QhC2jQjSshhqKyAvqAKpjI9vKMDseX+FWgxphu2LHjXnbpxkFQYiuqepFCpsKbVAPfRpWGXkhNT7j74jXGOHnxb24rUgKf76ObAOUJyM0KyNnW4UynVuA+vDCZ36QBy4W/Qq0lO5C9z/pD1nvvwQlgdZvqfLIDUZfXHt3oVa5ouqCsgC4ZS5wEHWQ92LWSkPlgyhbUgL8ojwAfmyho4bWRdVEohPJoArXA9DEVVpPglMJaddeDPh3hMrYU4f1PKfGkjJSxRQAGlOHc+bGYLur44ATFDktFqSj8YSqpRnV2MO9Y/AofVBs8wbzJlRnR6ZjLGbH8WrecNxoj1j+H2DQvhGaJDUNtod04Xh6DgT9mrhF2clbQMy1Jnit9eqjBIyEXUqiJQUHPQnZytzEvnUJBKTWSUwEmm0GmwQKWSw0Zmz8n6jeSP3DXSp5TEQVSldA42ifSn6xiDytTT9IaUwnxWZZ2POk5ie8x+F9tdDzmR31qAca1eQrxfe4xv+bI71YVwWO2I7NMa3Z8fj8S5g9Dx2fGIGtAGLe7uim4vTIJPqD98W4Sj7cN3IaxnAulRshoWO8o2n0CXR0cjflJvtKfQyWYim3wRXMjq9DJWRw3tJcgs2w0vhS8+PPQQ7ox7xJ3gXEgpDuv+7Dj8/Lf3cHjZRnJlTTj1dSrO7DiO5qO7oTK7CB0fG4nIvq2Rv/kodM2DoGsZgUGfPIztT6xFVX4RdFH+6L/yfneO56Kuihkzk1dQKDsDgR7xKKs5he5Rk3Co+Efc1eJv+HfqHBIU+4VVTGCfWzjw9UEv6nSQB0BVzdfYJxeVRNGrUL18D72cK6rl8+fd70bdY2wUljgdVqSEjES+/jCmtHkRzQNSEOoRjRVps6GSXZxPWFKjh6ZgUtqrGLXjOQrwP6JnOxHSLhZOcqdm5L0DrlWphwKyAA9oQrWw1VjQ9737ENE3XhTsUoVj1BVQLpVTQeagXXA/+i3DyoML8OXh57CvZAOa6frSQ9kfuhAKckwD20fh+LrdMBZV0hkHWtzVEXb2n0wUzEkckKvV6Pive2ErqIat0oo7vn0Cuxd+hOT5I1yZXAbnVDFjRpvFWHFgjvgd4dWaQikVMsv30Vu6KHixKr4oLuapXOzcFXDBY/YTz0nc0dnpqr1oF3J7XeEuBgv5dHZSFXazFTX55dA2DRbeMytnVt4sRCM3/8uVuJGFY1xQwD35n4tQuXckBaLEPOuO/9N95eKQURXz+1iqjSz4KEnNErqN4xQnFVRCfLiu19/dqRsPycmCFc6mvre5D6+MGksFVjd94MpVfJ1wjj+4ukUfKD2v7G45Ki8uML8Fbnp/8ILAvT5uxgLfbJBsOvnPixJQQnr7+NovIeWI8DpAWMO3WG+7T/xJIILO3lHjEe3dmax745ssrwSH006+kR1rjvwF0uFUVzdIOd0ouAk4EQab6YLIvSGI9W5PRJEgq/IAIr3i4aeJwd7C9WTSXKzGUf7ohH/hw8MPXpKADjI7U9IXYVnENPR4cRLFDFVoMbILPur6BDx8PSHXajDpwJtYHDARCj817lr/BD4Z+hR8gwIxdtdivKEZgunZ7+OdqMl4wLgeGyazd+1EnzenY3nEVEw88BY+bLMAE1JfxeZHPkDe5kPo/NxEZKz9GU3v7Yr9y7+FxGCHpfLiHvPlcFF+iNYmoX/MTPSNnoGuIfeglX8v2vqiV8QM9KXzCqlLL0Z5JQpHIr18N+xOCzKrUlFmyqYrjWMzdgWdFicFV/44/N4mmCuM+LjLExjxv3+Q0+GAsbBSNNfZ2fEgl89hd8JDp0NNKbt2Jvg2CULZ4QzRlOeEDafW/4LTG/ZRKGJFQFIM8veeIodFBpvFgcDEWNgobgptG0PnKD6i/O01Tqh8ta7CNBKX5ECL3Yj726/G4aKfsP3MWvdZcp7tNnir/GG0VcJD5ofeVOuh2lhkV6Xhm4xl5DqeS7yGcKAA2TJ2hETcVusyuvd10UR9e1d7vf5vN9e7ztNvPqx/nlF7LG6t/e1OX3vcCFyGVSijurycaOXbhQJfNRFILohndpgwPvFFnCj9GcvJ996V9xXmtFuCmW2XgaOkxoBD+tE7n4WR9hxUDPz4IcGW2rhApDw8FE2n9ITMS0XRNDBw1XxoieOcdH3WmXch9VaKxmYHeZ1TMpfCSpx6956XIPOQY1za6/AI8iKudT3HRhx597ZnBJ3Y+UiY0Bv9VsyFZ3N/weF9l8ziNmx0e63hPXYNlDUJTlakQkZRlNMdNamkaizZN4UuyTCr7RKKSR/Fyv3zsTV7NUbQ78ZAQqL0y6tfoAsFzlIizNcjnsc9259HZUYJPKLDcWzF9+jx8mQOvKDQeUEul8NSTkG7RA4KgdHr39PhlxSBd5vNgXd0AEX/DkhVcmR8mwpDWTXUMf7k1jvR+R+j8FG7hzEldyXFKEac/GoH/jfhDXR9/F5AQ+9GzNF75Szs/tcn7pJdGVcU4eOl2/FjzkqMiX+aRAn45Ng/oFX6osJcQtSXCV15ujINJ8p3YHKbJfCUK7E0dS4RwlXtDRFhTikhMXVy9VNA7yCOktPLsP5zBft0XUHCTWkcxIZsoCScDyUn4XbFPCx6VBGkjEm3UTrai3tJL5Cm4/YBUTlOJ93oJF1KFW+nn5eJAxuEi3KgjyoYsboO+Dr9ZRwq2YzZSStRYyrBtry1dD4ZOnU4FdyJOSkfYGvuGhQbTomweeWB+yhHTyIEvXEjwJHq1NwVaP+34WRIdEic3l/ovX5vTxeB4X2FH8FppjypApPu64vA5Ch4BOuImA5Yq/WYmb+Crtmh1KrR8fGRGJ/6GhS+HrAZLZid/xHkHh5oNaMvOj09DsFdmqLzS+MwfOM/ALOrc/haIBs2I+qpJj5tRUdxXvVhcdJsr0GVpQh6Sym5JeFo5puCI2V7kFmxWwy1qLaUiAaSvQVfwWKrga86mCyzjnRjGfYXfk21W6c86bccrQL74EDxd5BwJ+DZS2dB+ijjm1/gMFhRnJoJp1KJoORYnPp2L0x6A8pP5MBQWg6fpqHkghxHRM+WKMnIhbPGArlOjYrjZ1CWXgCVvydM5AJtf3INQjrEwjcxClv/+i6UQRoUbjuJnB/SRPOBPrsIlcfyxTAHwZrXgItyYH2cqtxD7ywnH6/Zea1GTpgcBsxN+ZDcnWkoM2dCSVx4NZAq5Cg/VYiEqf3hlxiG6pwiBLWMRNMRXQQHZpJb4kGceds/x8Oo15PRsaL1pP6Qe3sg+cGRkKk1SHlohGiQLNqTQaIqQ/72dORtPAS7wQxjVoVoXWVh1meVoHjPaWRQnk5r/fe5OlyRgEqpB5anzUC1uRiTW79OutEuogs7iU+0NoWcYAv2nNkgRiZcLSRKKSanvoHv7n0NKo23sIStp/WDJtQbnqF+6PL8ROiah2P9iOcwt3AtTnz5M0JS4mAprSZd6UT65zuhIZH1jwp353jjUGdEaqwG7Cr4zH36+oH7LO5JeJ6MyILL+oF2i5VcDh0MheWQaVSwkkujpAiEG8oUtOdOeW1UAGrO0HUlGRijGepAb1j1ZmFM+H6Z6vrE7Y2BZMmuTk4lKX6Z7LyHk15yNSRco5kiSCgvo70KjiGWBvD8Hwu3mrOuEX8yfrjxuCQH7nrqLaQtX+0+uoVL4RYHXiNuEfAacckm/ZK046hIP+0+unY437dCws13fzJIlu7q4gz0aFLXynLdQWFdlaUYlulVQOG1u0Q3GySLd6Y472v3gYh/r4PLdwE4rPo+cylyxqX9iQnYfhXe/nUC5NLGe/Jn42MJ0d9+XkjnFIMZtuWsvjQByQlQ+XmJ8QNyhQwWil25vYFbUpTeGoo4rFD6eMBps8NqomiD0nB3vq3G7BoGTs/nQV7cPMX58M36nBJ4hgeIEvHoXT6p9FJDIpeJxgbPyAAx0kOmktN5D1gqa0R3wdWgzojUDhxrzGZ3WNEjfBx0qkB4KX3RM2wsVYLmnDRXBIm4XKdAl8fugk1BEUtBJaZnroQ6RIsuC0dT+OZPIZsaLcZ1Q6uJ3dBz0WRY6YVj70qBXKVEk8Ht0PmZMQjsGAfPGH/4JYRjWuF78I3zQ+yoDrjz24XcxIg7vngE5RlnMHb/66jKKIAmUIdJR5dAX1CC4C6xovnsanDVVpg5b0qbpdia8xH01gqYbNWoov2klq+4UzQCxIUyrRzh7VqIluRP+zyOyamLYdYbUZlR5BqtTEhbvAlWgxWtZ/XBoWU/ivHjNocDEf07oGDbUUhtTjgVUhxds4UHJEGpoRhaYifucsBBsbJSrUbuTwcxs3w1qjILiNuNSHlkGHK+P+Lqc7kKXEBAu9OO7uHj0TdmBvpFz0SCX0/RK5cScgf6Rs9Cr6hpwuDw49RyBfw8zraA8Dik/556033UcHDjrKXSgpxt9CLEtFJimXfjZyGiW7y4zrG02NNLyohAxz/aCb+W9Fw7EZ4uaQO0Qnx5mJHMKcWev38s+k8MJRXwDvATlc05WEktpC3egFVNZ6H52I4iv/1vfoewnvFCRVwN6nTg4r2TXTqQnsSTZIbELkC0TyLe2jsRKplaFMDmsGBG0jK8d4AH9Ekwo+2/YbNL8c6B+yA/rzfOBSfGJDx/eR3I4DGw3NROL+0kLpKpJXAYHAhIjkTxvhzINRLYyBhJDTbiMK46iatL0q1+ecC/nAfIEvG5Cd9pdBB3Un5EeJ4UIPWScys+nFYb1L7eiBiUJPqEoXSpGBnt7Kar80IufGsqn4wIWWzMdR1KpGLjKRkKIuSe3C/EMRUHJ4r3QKWQY3byImhkV9evKmCh3LjJnkRNYidxq3G9TAkRT5gmIoiEicecSGl4GKnDSBThJnnayKzQ/cRlRrouCEE8TccO+i0GStL9sLLUSGEu1yPjo20ifz7H+XH+TGyxNRIXYxsB+Xm9LREebel/Bw6Xb6aCSNAjYhpqHOViAqSdROTe1i+iuW8PoQIaC11MILo+Ox66+GDSSXciuFsCPPy9EdojAS2n9kH4gETRJdlifE90fnos4sZ2RZu5Q9D8nu5o/+gIKMjC9vr3LLdH4EC3Z8aLMZS3vTAOcXd1dBGeYDWY4BkdKDqhWi+4Az7NgoTx0SaE4raXJiJqUFtSDZFs1xqMSxLwLJwkpmY0D2ACMulcuWsUHmgd2BdWuwXL0+ag2FCA7pF3Y2jcg+J6Y9Dh8VEoOZ6LsqxiHFi5CZ2fHAm5rwp536eh7dxhtD8EpYcaJz/bgbCuCTixZhtkShWyNu3Dvje+hoWMjcNmhmeUHwJvaw6/tlEII8Jwy/apr35hMRLPCewSh9vX/oW4UoayfUcxZsubqDiSjcqDeYgb1hHpn+/GnRuegLnaKNI3BFckIPcUNtElEdlc+qIW/8t8i4yIJ+a0Xw5/dTi+PL4QW7LXIFLbmmjeOC7cMOktRHRPwMgvqPDF5NORcSg7lAuphwrr+j2OSccWQUr6qna8DXdvMnVkHkqXhSbG2/rwKty+agH0p0qEiqnOqkDB/gxMOLGUXBSen+hAeOcEqDzVsNYYiYhKLIsai3sPvEnFZc51g37KyLo3FFckoJ2UcnbVEWRW7GPNIv4YHGEsS50Fo7mSDMUz6EMW+0jZZhIXG4lSwwvA6Eai9u2YV3Dqh1RBJH4dq5QMAdVe9NCO+PzOZ4TjzG8n03oJYjAtfaKDEX9vN9Fn7B3qi4LDOahKLyCjo0D0sBRkfr0HuT/uFzIT3K0Z9r38FT4bsRCdX5wIX/IXneS8b561VEyIYA3pFa3DkQ9/JOI2vH/nQivsRsfQO5AUNASL9k0WVljiUKBH5BiUmQpxvOxnhGpbQClRo8ZCjqi2DVJC+6PUkIUScwG2ZvP0Ey52w6zwOWNfiDKCQOz91l5janF2fMyd7WwYxHn3LW4frjYfwVG05/vOz7s2HaP2PkZdvpSultMbgktyIEkRgTWeE54yb8xotxS/FPwHB0s3ilFbpyr34XDZNtwe/yj2Fn6Gdcdego8mCtXGCnFf40B8TSLp4BfmF+XRCbR3FYHO1W18jm0pE4PT8HO4hPSb/vhWBxOe0gpCkm/He3a2XcSj+zkRCQh7TfVRO3e+McRjXJSAZlsNYrSJREQL2oWMwj0tn8Ohok2osBSgJTnW5Gugd9RU8gPfwoGCTeKVSs2ZOFb8E5JD+rlzaTi6vTIFJopnY+5qh2Yju8C/TSSaDG8H3/gwJEzsAV0UxbXMGfTuU08vhbnGAv/kcPR8bTI6PXU37FYT3dcdswpXwkr53LHhMbK4Roze8QIZFzumZLwNn6bBCO/VigglI/ENQ6uZA4UIXysuICBHGU39umJH/mfYkLkIIR6h5GjKkF6+A3G62wQRd+V/Jeq9jER2e94a+u36KzLmYUP6IndODUfxkdOYkfUOcr7ah75vz0X+9hPIWr8H9/z4PNUVc5uLK4ToiXEwxGnkaG958F3SkzIRsp38ZCuVgFiLnGWpVE6OtRq7F65BaOdm2DJ/OUZvfQEWnhZstmL0pudhq9bzwB2R77XgAgKyBcupSkO+/gTyqo9CJfeggsmRrT+O3Oo0nKF9uSkHP5Kes1jNUMu8YHWaoZBQLOsZgzOGo+6cGo7MT3fgw+QFmHxyKQX3hVB6KqEM9MaprQfqiMeuhSZQS/4d6yk6TbEuD9OoRa0IOuUyaMMofOOoI9gbdr0FUjq3JGwC+r9zP0s+FuvGIvburnSNDdO1QTZ0ethTHcJGYE/+lxe0ntjJonaPdE0W31e4/pymKtYVJ6t2i7mIwR5xqLFW4XQ1W9Fz66R1YD+y4gdQ9UUhUOM+eR58SFRDOjTHtidX4+Db3yG0dzw0/h7Y/9o3pNMcsJosCEiMQsWJfFRn5MO7eSjKjuWIqTK8FAqLq91qRwX5ktX5ZUj/YpeYJGcsqUHurxnQ+HnCkFOBvB2HYSivEaNTi1IzYSi89ibyS1phBg/huDPuMYRom+HfqROIWGpxnlW5h9QbYd7xIo2ENPLpqoOkxs+v0QbGwgzBVm6R4mSXka4GWcr6+f2GuECE64M5stCUQe9jg48iyH2W301CYVyl0En9YqbjZMUuEq3GD9CuBbsQIQMS0GfFXHKXbGg1ZwiSHhyO4E4Rglh2EscB788nxd+HdJgFSX8ZjmbjeiBx+iD4tolGu4fvQKtpvUj/1augG0A8xmUJyNia+7EoS9fwMUTIs1aLJ66a7K6FIzicZ6JeLbqSY1t9vACbpr4FZbAPsr7ZCS+KhZMeGAvvZoGYeOB1bBj9Mk7+ZzfaPTQCCaO7IfOzbcj+MRVFO46j/QMjsOuZdRj183PuHG8crkhAFYn1+2kL0MSXXAxddziIQ1hs2bcaFHcfDhdRXHpemNcYMBf7xAWi6kQRESsMupgwwXVyX08EJ8WgdE82VIF+YgichDSEJkRLz6cb2VF2l55DO/9WUfj0toddJ24grkhAhoWs7LL9s5FXuR/9uFE1YgKa+iTTufvI3VlLuvPq/Sl2dPc+9wU6/XM0qo6eQdv7Bog+EJ6Neuq73QgbmIjDH22B0t8Tzaf1wNF3f0Duxr3QNQ2DKkgrJs5LKFKqPl0M6e8xOqvWiCzaMwmK6zStqxZsbMY1JyNCvuKVjAj7Z57kfujzSgVRRAsxuR/c9MQrqMi1KpjL9KIjiRtdlb4amEv0kKjksFabxPBeYXxuMNwEXM2y5D51veEg5/otIuD+y1vhPygkS3Z2cnoodRdUHgfz9YPta4HFZoBtGhmcPyMB608Yro/9r6/EiQ/Xu4+uHTYDhVjWBqncPxRuDW+7Rvz5WOIG4xYBrxGXHSN9KbB4//rqslvjp2/hmnFLgm/hd8XVMaCNAiweRHETbk4Dbb9VSHUL1x2St3e2o5pzNT031BrzUABeNZhbCm4e8IK1rhFQjkkW4AyV7ZZ+v+khZmra7WYMajIHTfy7wW43ufoabibeugxEJzuV12Qz4Kesd5FV/Suks6n8+bcY8I8AFwM6zOgXMwPN/LvjaPE2sehQ/d7Lmxe8PrgCg2MfoDeRYWv2+8SAacSAdKmxDEjJXRaAt9oWvNqOPwldY7vOPQiuayKtSE/nWF4vZj3qBLn2Gt/rvofyqR2e44L7WeJ54rDumedco+ec/6xz76t//Wx5eXAGpxPHtHc9+9x8+LzrfW8cxHITTjK/sbr28PeIFmMO0st3wUZMabEbfuPNCL25ChqZJ8K9W6LaXAqjrZr4Ro4Qz+Zi2Gax8RRsTi6L8bx7XRsvXJoQ0JMIJ0VW5X5UWgoh+S+9mZ62BtKSK4M/IBLUKRZt5g6Fd1wQbDUmBHaKg39KHKoyCtFm6gAkTO4lPudRcaIAXpEBaD2zn1iK2LdFGIIonUewFskP3glNgBdknioE0jmeP99iQg9E9m0jVlT3aR6C0O7xqM4rRkCrWKQ8NpKerQAUcjQfe5tYpLcqvRAKHw2C+7RGyv23i6HyUX0SoQj0grm0BlGUV6tpA6EOoueo5YgekgSNrzfKT+ZBE+aHlAeHI6JfG5Rl5MNUVoXYkR0Q2q45ZD4qhNJ5Q34FgpNixertXjG83JAdoR3i4Nc6AhXpBQAP7LxBfPi7GCmWO/6SR4y2Faa2WQSNKhQHizaiipjH5jShxl6KtJIfEOAZibkpq9Et5B6S6t+OIqwVrHoD9HlFaEaV6R3uDx1VhqmgAtlf/QJzhR6mykpimkIMfn8+eiyegqqsAjHtiRd3KNh5HBnrdsNE6eKpslU6D+RuOoi87w+iMjMPAS2CEdk9QfQB+7aOxsk1P8NcboSxpAIJd/eAgvzp3J8OwVhUjru++Beaj7wNNXmlsOVXotmY7mJQd/o3ezH0vQcRN7wTqrLzETs4EXIPum/DfjQd3AndXxgvBv/UnCpCWOemiO6WgNIDWYgd1h49X5iCiMHJqDpViMxPdqAmtwzmSj2aDOsAbagfLCRE1WU1SF/3C1UO0fkGMR+jwQzosFthtploM56z8VK1PG+EtdXZza2x6qXjgZK1YI0bpInCgLgFOFSyCQXVqWI9cteAJDID9KeRqqCEhg6ViNC1JVN7Y2SFrZ7NbIPC1wtKHy1pHNdAc55fx4tjv9NiHtR+friveC0Ck+LEwCZRbpn0nHoTTM2D1PmkS+LEwma8fIutxgqHySbqmsEzCQavuR/t/zoa6wY+hpPrdoov3/CNvCoTM2jVsTws9h+Hw+9sgtJTLcY0+kQEYNSOl+BJAvNprycgYVXpBv+SU5mL9mXhw/h5SP9iO3q9PhMzMt5HSOc4ofUYDocddlLASk8PsXib3Xbtqzg1Bg2qVY521Qp/+Gki0Tl0FOZ1WIt5pJnmdfgYg2Luh4dcB506BD60eatC4KcOh686BsnBgyjdh5jX8RN4KwJEpM1gBpPJPOjlTWIIdhv//sTE9Vcd5etypJV+i3//ejdWH3mYKqlxA/4bC/abZJ5KWEwmMSAi9cV10BeWYuDaebCb7cQQXpB6UMWbrNg45lV8MfTvpPEq6oYmytj38pDDUmMXi9vxQFr+kxLz2Fn4NGpUZxZh77OfoN+quQjp2Bx2Iwk0aSJm4u8mvI0tf3sHQ9b8FXGjU8Q5m8YJe7UJJNGQK2XiSwScJ68AaKPretLQ63o/gRNf7MDdu19DwsTeYhqNWW+Ckcy9xWZB/Jhe6P3BAmR9l4rvp7yBo2u/g6XEIOrAXmWA2seTNGIpKo5lCu0eRKaZvx52o3BBEJJW+D225665YIRgLVi7dQkfg3YhQ6jW7DhcvBU/5rwrxu9fDGarBQNi5yKtaINYFJQHyrmcZBl6hN+NhKB+xJhmsdDdzjOf4zj5n/z5CJlbG14eHISoMSp+IeUrv6YghEvEg5WddVqE93SWdzxXy84OOl2nY648wV52XmCPh1PRdf7HDjw793yPSMenxQVxvQ58jfJ0Up61EMe8r82H73SSVmVa8SFp1FqmFk4hg+6pLUsd6j+Lf5KG4ymb4gtedL9ULqes6A6+Vv/5fMwPFzneODSiilzgl5XwooCXKSUHEbU+m0qhxM8576HEnC+Yj5eeZGYZ1eJp0gxyvJ86l0xwOpkLDbpF3ovpbd7CuPgX4SUPIH+QiXZjWpW5tLysm9KHDH+wD6S8yiMVVqqUi9ncMtJAPOSLq4d9LQVpQwWZSZ7Iwmk1PDxMTcJF9/C8CTml5Yl7ciXfKxcjnhSkYTkfnv0jJQ2v9FZDRcEGn2cOYGZm0yuj/JmRmVFYDpnFZKRpue1VrlZywM+cBc9ALVSUr0TQ2rUxI4l7xOaEUqWivVSUmUdqyVXEgGo6JwScJ+FQWak8cgqaavOX8lIA7vLz+13tFP6GgEvRaLhY60Iws6gkHojTkSMu9ySyuZjHARuxpOu30WlEv6iZ8PcMI79PCb29Cv/NfB1LUmdic9YqVJrK4K32w90J/8DstsvQK2oKEYso/hszoqXKhP7vzENAt2YoOZxFwUIkQge0JFNnQeupfTEjey1Fuk1gNZsp+vRGaNemVCY72s4dgE5PjUXBARIiqrxOT91DJtgJTYinWHq5z4pZGLFxIUW1aopU1fCM8kHizIGYnv0u8ZiEItJKBFO07RFG/malQSyqO3r7s7j968eFxnKQOYwYnIRR+17AsP/8lahoh7Z5GO784Z8oIr9Qf6YcHRfeJUxp3aRpAs9M8IoJxLCNTyDuLl6a0HXNXGNEk7tTMDljCYauf5zKRa4QWSmf+ACxALCpvBKTDr+BHq9PQUXmGbR5cAjGHXgDQRTYsIBeb1wVA9aCHWRvZTBa+vdGm4CBGBr7ACYkvoJI7xZiYtPFWFVJkn+m+hCZhBoy+R0wK2k5kgIGQyHV4Gj5Nqw5+ghWHPgLjpXuIg1oRFO/TpjWdgmSgoeKyLmesbmukGmUOPTh9+j19CQ8YPlcTFWuSS+DlEzXnhf/gx1Pv4OhHz+M5L/ejmbDOoqAxErBRM63qYjp2wYLDOtwx5dP4tjazWJZhupT/MkzV2DCAQNrl4qsMpTsyxVzf/g7hm3nDkbXV+7Fme0nUHO6CgqNSizfsHHOInhRsNJv2VwEtIuGPrMQ5rwqYliyLaTFKg6fhpEYd37Vx5iW8w7KjubCUFZFguqiN4/T10b4wyc2CKfW70X3l6fBv32kMMO86LExuxzLQ6fgzM8HMfnI22h5/wDUUATPGphNNBVNMIZCo8GhN7+Dh68HWk/uQ9agtv3w+uGaGJB9C246OVL6Ew6UfIcv01/Cpsy3yU/UQ3YJhSWFAgfLt4pVpo+V7BamJSVsGJne1zA+4Xk015G0Omqw48xqrEybjxMlO8kUSRDDkbDUi6jrzug6g82VIa8CH3V6BIu09yB74z7c9f1CMse+UJJZ3PvKerEkbuvRfbD31a+IYclEkQmNHtoJq1o/gOUhk/HLi59i0PL50DUPocq2i6JyhQk3grQZs4dogKY/trKHl36LX57+HHaTGREjksXXkpmJKo8VYeO0txE7rAOaDGqH/J0noORZy5QHL5WRfN+d+HHeUiwNmIj/9H4cSbOGoMW9twmFIN6FaNpiek9iNhXKjxYilxit/+K58CetzuaUWyQUZIb3vfQ1Puv6CJIm9UevpyaI1Xnq6EtpWHC4PZKbj4qP58Kqt4ryX080OgjhZpduEaORFDKMVKANhygI+Yl8vNoghBcqCNbEUcBxhhjHAoVMR5qMvxrAV5V03SjiWaXMC9XmM3Rsh07pj4FN/wIdRdAcfPAK2YVVGfj+9DIEeDZBr+hJFOz8jN35n1K56vfQXMcghBhF4+dF/psTnsR0/IWC6uwS0lQuJ56ndfLkPOYiQ3EV6KUE0/o0DYextAoqHVUUmVyOMHnNAb6HfSlVgDeVTQpzRbVrgVd6N7WvJ/l9atGobaOoWuOnpco3w0QmWEERLgc3dl6WifxFC93D/qQ6yEeU01hSCW24PzE4MYjdCjn5aaYSPSylZyfO8YdW2Rm0UDTM5SRXW7T38bPMFQbyOz1EGXkkvwhiKFBRBWhhKiUtSD6iZ4CPmCtnpTT8RVk+z19Y5ve53rgGBrxdSMuJkm3YmL0M/NVGXl9GpwxH++AhaOrfCbmVR7At5yOUmnPgow5Agl8f/FrI46xJOzjk6BE5CdHeCWKNmc1Za3CiYg/ivJPRI2oSvJTusYZEvU+OPI5ySzGlO58A148Bb+H3wQVdcYU1mcipOkgVeiG3sxLjLdq7LUI8Y+nAiWpbJU5VHBSBwugWT6Jj+HDxudovj7+M1KJvYCGNx98R6BsxTTDh0dLNot0w0jMOedXHcLh0K2K826PCWohyUxb0thLsK/wfcvTHEe/fhfJ1CME4wB+Q4xD6PDDjtQzoRdeuvitOgPnVS4mIIa0RP74vDEWlFAlKYa0mrUWP9WoWgBZTeqPl2F6QamUwFZFGqzZBqpMjqF0z+LeMFO2Ihqoqjk0EbTQhXghIjoOuRThpJdeq9Jr4IOhiQ0nDGRDSJYHMuAd8moVAFx8uPtTDXXUkzVCTthXde6G+MFZVw2mwCu0YOSARSfcNQlDXeBgrK2Au0gtzH9AuBoEdYskMO6lsVSLaDezQBBq630waW6ZTI35aH4R3bgZ9cYXoNjQWVl93k9pYNEhH2ElFh3vGIyV4BEbGPYi2pOHIdoprMd6JmJz4MqYmvgqtKpgb/Mkn3AE/TQQ6ho3EwJi5mNVmOWJII4r5nDYzekdOxaBmf8WohMcR7ZOAbzJfoeiZG2+Fl+QKVPQnsCXnY3KKPSkyzmNDIZ73W8FSY0C3N6ai6R2dkfn1LuRuOUom0SiaZMbuew2Jk/ri4Osb8MN9S3CGrg1YPouiyEdhKTLCPzYYg99/GLZKE5xVLneDTZshvwqBrcJd36AgrhQfQS8zw1JWQ8xoQElaBvJ/PoqYfm0xeOUclKdlofLoGdjKjDDklmHwu/MR0a0ljJmlaP/k3Rj18wtkDg3YNGcFdj2xGoEJ0Zh8Yin8E6NRdjiPGC4ag1YtwIC1C2CoJOaiPynpEW7eG7vjVejCg3B07XZ6bg4JAEUa7qDl90SDGJBb9nP0h8kH+wRfZLyGxfsmYPH+aVicOg2L9o5Deuk2cniVUMjVOF62GT9kraCIdgulX4dvT73lSrt3AtZnvEJa0Bc/Za2EwVSE3OoM7C/6AUZbFVKLvydpdBWHm2/UFKxEezbD4cJN+DrzVSLWb9s6z4MRtsxciiMrN6Hv6zNwf/lqdFl4D/lYKniHBaMis1gsa8mrbdScqUB5TikiO5P7wD6pEBxXkCFAFc7taOwHciW7GpbdYDki7ch7MzETN26LNKSJOHjgZTSNpCnFgg90nv/s5O+1GNUFNfmlKDuWJZb1dJKPZjhTTgGSDiq1UkS3pXtOY23yQ6SZrZhf8Snazh4Mp8kCU40RHzSfSe+QjxE/LMTs/BVoMjBZzFrn4vyeaBADMtgky6X0ouQb1m5M1ijvNoj27UA+nYNMgQ01ViNVklIM56qfljc+x7QnVx0fHHkEWyl4SQm+A6Ee8Wjm0wEJ/r3QhMxxgDwS8YG98X32u+LrONwexhXxW4JX8kh6cIhYn/W9+LnY+eznYhqtPqsYP8x+Ha1nDURwt3iYy6sRP+Y2BLaNwaouf6Go1AQJmWqQyNBLUlxmQ3DHOCT/bYiIlMuO5kHtpSMT7ApSNGHeZP684eBl9oj5HMwCCjkJuYqO3WzMXEFmmGyBaAiXKCVY2+kh2G1UxnnDYDEaoQ73RbvHR+KXF95F/q8noaQgyDMiiLJ04IdZb+P9DvNJChyQKJTQkHANXDUP6Z/twKomc3Hgo61iJRMxPEu8/e+HRgch9WGjoCNK21Ks+sSLtjE/pxZ8j535H4uVTy4HXj3F1SXHIOZ1NzQzk3I7WcNIc32DEG685UEHSq2HGI7FkaCUmEo0CFtsInJlpuSF3ri/tPYL8ixVfK/4dAlrM26CIa3FWoyja2ZKlbenOObokxms1vfivegms9nF/aKdjS4xc4golcrD/c0iHyoPf+yMy8d+H5t0brfjc6IclE/tM7lMTF6+xnteLpbbGfkbxfwhZU7/e/t/jEZW0bmQU6VnVx2jICSVaMYSJRdL0DrOGVhwFkQHwVi8rlEL3x4YG/8vzGm3yrUlvYOuIWMQoGlCCVW1LuYNBS9hwRSxVOiJycyukS427hLjbjC5GBbFTS7cnCGYjpiG2/Rq7+WKZ7NmNZrF4nk8YIAZiQckWPQGmMuqiYmsRB9eVYcEmJiCm19qX5bv4+YXZjxuTOZmD75fMBRBHJNZ5+/4uJppyAoxE/FlTlMvbR2D8Wk65LTM6CwAzKQ3A/MxrokB+dX4PY6UbBHfSnOSRmzu35Oi1+4w2y5kQn5lrjCTXY+j5Ctuy+Mv/nF/rxVllmJsL/wS5eZcop1F5HtDQRXFDc4j1j+J296cIhaq8Yzwh29KJDo8fpeo9KB2TTArZwX6vDmTTJgEw//7qFjJ20FRh9VkRuv5A3HHuofhExcCbUQger0xGQM/nCcYR+HhgTFpb2D4V4/BiyJTbl8M7dAU3V6fKrSlip53X8mH6LVoJnSJ4bhz0z+QeH9/IQR/ZlwjA1IG5BuWmfOw9siTOFW+h7SijMz5bIqUB583xOos2O9RkImP1CYQ8/FQcRmZXl7/3p3gBoNNLK843HPJTGii/PDz/JVwVBspUq1E6a9Z2P30J2S6lDBXu1ZkspNjr/bXQu6hgT6/BA7yG3u9Oh2d/3oPjq/bLr5Rxw3Gvz67jiLc9ujw2AgKBPSiZ4H4TjRAs8biRmY7NwizJqw0i4EadtKQnkF+xKSBMBfyeMKbQ1P9VrhmBnSBiET/Nma9IwYVbEh/BS18UkTXWqeQu6BThkKnDoOvOhRaZQBifTqKxd94fOEXx5/B0tQZ+PjI41D9TmZB+Ftk/ixVNVCSqVJ5U0BBDMJrzvJivr0WzybH38JWVwgJDxCIG9IBurhwFKedgoPMYfrGPSIg8aFz7KtxUitpRjLgFNlyO54NStKE3F3GvRgMJ5la9h1rbQPzGq+ve/rLX/FB09k4+ek2oT3/zLimIORKYPLzhzHIW6KNyexiMNaa12fS03UOQsjc+SVHIiCxCYqPZEFulyC0SwuUpecje2MqtLHBiOvfDhXphcj+IQ2aUB80HdEZ5ekFyNm0n7lHzOuoziuFtawGwR2ao2D3CZQcyIZcQcEBlSdx9iCYiiqRv+OwaCQu2pnB326AUiVH83G9UX4sBzmbD0JG0evvI443FucyoF83pJdsw4HCH0gaXSxzM4MZnPuUezWZIY6uZ1dcrTN/Nc76le4V1+kSa97/7xAMyHMBOgTfiSgdrw99cb/tZgaFQrDa9NhX9D8UGE9AMosq+FZf8B8CkjWpI4W4spl0OTlXgFQqBi1aq/Q3nQRzfzAXyf64DRJeTe8WA970kNjrT1drANiq7Fr4Jn59ZfnNuTqWMG1snG+Ztz8CeOidYKqGbgIiXKP9zbhR0W4x3x8HXGW3cAu/E4D/A1qEz1tJFlZJAAAAAElFTkSuQmCC"/>
          <p:cNvSpPr>
            <a:spLocks noChangeAspect="1" noChangeArrowheads="1"/>
          </p:cNvSpPr>
          <p:nvPr/>
        </p:nvSpPr>
        <p:spPr bwMode="auto">
          <a:xfrm>
            <a:off x="17430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CA" altLang="en-US" sz="1800">
              <a:latin typeface="Arial" panose="020B0604020202020204" pitchFamily="34" charset="0"/>
            </a:endParaRPr>
          </a:p>
        </p:txBody>
      </p:sp>
      <p:sp>
        <p:nvSpPr>
          <p:cNvPr id="15368" name="AutoShape 15" descr="data:image/png;base64,%20iVBORw0KGgoAAAANSUhEUgAAAFAAAABGCAYAAAEsmSO9AAAAAXNSR0IArs4c6QAAAARnQU1BAACxjwv8YQUAAAAJcEhZcwAADsMAAA7DAcdvqGQAADdOSURBVGhD7bt3mBTF9jdeqdPk2dm8S86IBCMosJJRxIw5XlTMCAssQUVUYJFdEHPWe73XLOZAUgERMKOCIkha2LyzYXZSd1fVe3oYV7nAvfr+vs/ze//4fp5nw3RXnTp16tQ5n1Pdg1EagZsGdWD6sVdT1r6x5v47Hsy4/dz7KcmvVVxd3628b8p2km6HLA8bT1jmUIT1FudzHFctE7Ti3biVrHY+tzUUPrJJMpyNpTzYcOmmA4oy8DG3qZjO57aGqsfwJ/K+6oMwcfkeKjrBuWazppf2Ly2OO/+ndBzy3Jgn1l+zYhKaO5egefNE0T+GN4cTbFpt8+UvusJhj61SmpLYxY+2TXi1yOM08k9eGujiZhW9AshdM/3KqCmtjmbC3JJq2C7Af+4YIEOd/3WDj9mxt39Ju4DwOZ+5TYICoZHO/38KODRzyV6EcZ5E0g4vnOoKzXqwJ3EZP4nWlgTcr5AIrYEJpiyRQu70KZ9kTbnuifRHlD199vPZU25ZnP6IaOq3BJmr5AaTxStCQ266jw9q3afgQksnnf/R8vmHEadJajKe+cNmRhZv3pGpn/ENfPwa+7U5lvH1GosmRuTOXsbbGhKfeoVr6aj+SVP0wxK1EIM+gALE5xgfpl3W1rCPly/t5KaLhS3zMUMrjvXzPQUGvhqrnhcIki+3NeziQr/08vFCgu3vmhOu5ODMynBvvyyUyZYFrnxlm9MG3/np8FGkaMiapk8/9S0btrZp9uoxH67f1mvt+tseKM2a+7CHtMY7ek11h9P4TwEMXv4gVvVbkW2eUb9gyoeZdz4s6++9Ba4vPQsWEAyoLke2tabNw3+Db9opoxXc7xRsUTDP3nt1OuzmmvunbnXuhaaf4jU5Ol9Xxne0rC8auGjY49LOHlqzqHh6qjMgNenf4LqraDXXWWbDifX3Cpd8xyu6ns4M2pw3o2yMcz+hKz/ZXmV1lK3ebavxdi5j/G5JaFlO8eJOKQGAQwRSD/sJe1kFatxFuLE3ilAhMhFtqrp/2grnPvEoDeAaCeqSPQy1ywmwhkbtgsm1iOHXUwIAB10H0PmJkX5VUzrU377qNf+YvkOEboZVs0eF4CIncPKI3Kyr5PeKTU60s3UPprivHh78lMD8RM+nGzyO4NbPVn3kyGnTsJ+HvNTXK+X1TxzPTgySpyK3rrmbW/xBmrQbhYKHdURZ9fuLV4ZP8JlNJ3rRtsr7b/4cIxyhkoWrwzum585eesCR0yYwP5tf0cFPX3F3CHk7+/gdzjUptWkcSzby2M/N/u2rZw4tKxnQmeFbO7t4ygRIVR+VNs/JCfTsjqRw/P1gjCj7fPi13BY7BMattiA97yxa8y/nuoO+95Sed3q/LaOqGoNbE3HXMd07ff/4fWNXbknfRjklZTfDyHukFAlMaG/mXFz49riOsAEHYVX7mzQTzbCH2wRW2r43nvr8xNup2/NQ3V3X46z7noY9vhJnwm6rXzCZ2phMxxhtkIjubCidOjfd7X8Ohzl21tSJEE1cCYysMMZKUBEdZ/0WQ52wmRVtfgNx6wck49mYZova8tKbUvfSOMQPPVMHnxMTPz+IWYZii9oNUh200PZoqW3vwNW85jJOdizEijts49oGrGR9mTerrGf6dgqHCBQqjhFF2gh7t5tq4yAVVzFpJx9I30ZYwzfbRsNOTLzHE+Y+S9hsnaRqanV/w6ECNZIhGaESNfbWWN/epjA1JNBENGECdc8ankN0NrUFBWxCfCM58y/SFGlAQHjvYO+DOEQgUVhEGESL6RvXK7xrtLZ01i5JEsW5nU/6u1RRgSS4IEBjHbiMf9lPveTluJ2EkI/eSXdPoW3rdV02Vovb2HKWiSmySUl2e9w/5PQ3CSKdJFVmmb6dC6NJ+9uEXFcrVcKicb29rpCILUmud8gZta2ffRRz5LRpWIflvJbZK3dqzFPBhRIFuUtt0/q1cuG0Ndi2P6EKusAXUCf6Q6M6UEOUCkxOgK1pYSmO41gUpMX8LjCooBH5j4xuhz3JvzEPOt+ZHlLwmambmHQK6DRLU+luEguHiZsJ2B2uA/fP3F+tRe6gwlZS7QBtAgsN/FSWmYwUqHJjloEPQDpBEEUGF5aXG5jYRhZmj9Td/NHKvFCIhhC/DgLD7e1nL8nLNX2nSkmvTov5XWCugT5r18Vr5iiId8LyHabjG0GLT/YXF8dP6v7xFBLPf230P0b3y1PwnbtuWvUhZqzWlNQG36gDu7dtkJTA618d6XdTHvS0xrwZKmnv9yfV/fOKw7C3H8+ds7jDgdrex+2r6uHx68lfA275mtOHxnhnJM2OIAtCJn8XvfpqaoFTAl1utD2gi1OCPtMM+sWU1y5cmyJAwjb3xrnd0r/zrwNdivVRBqO9/Vh0ce4521FF7p1C0ET9/dM/zPuh+mbnekpgwCXnMYW87lVpDxe2/+5ccyCRmIVN16WGQh5RFbvOB27sc4s96dvIlImra/T++/Nmlh0vTSu10rhsY9FgLlFPJOivlikyrGFFb87D84DUHMTEl675JxPqpuaEpni0WI+nL3/6hvQtlD3rgRyCeE+BURLbuD1naH361v8ccOa8J6SIRW6DANvKNfJm87wpTc6NzDkPyvr5t+HgzCWvN5ZOvSDV+g/oPfdVtTp+oAtG/DRJcYgo+r2YKQhnzCgbBY57e3jR1HFZc+d6ZNwzRDDyPcHKfgjrDQ0Lbs9My0ghVFK2QFC6HnN5JkTqvhClh2TMLH8VSfoKdRlt6fR/DIdF7D+iw9wiPdxkDbCExG7lmAGUBBq5TFQju94DrKAdQR6Dqu1+RJhmVi+8/Z/pbm1w3z5oOIK0abAOOYjkRxCxpJRqOyxqDkhh9tSN41cKySZUlU69M93lMLTtvCOhzhZDuUJu14i6LamF12Aa0BG1jmMss5XLA3cyr/9RJIQHUvK4vLlPuNLdUnDPKuojCTtOUvpzK96zj5JszEjBeQI3tCTF3keFu+srQpJjERUrcmctTtGAI+GoCmbNBcYvZQljvKx52dpmLmq6YWxMJsh/WozuukB3jb5QRQGVWeR9WIgaxJM/pLumIBm6Q+pondTxichgFRirXKCwX5D4k5p+wvTG+fMrMBI1SOAeUuJuzl5Ldz0ER1UwxvD1SGX9Wko3fumdW3Qy9Xk3tbDlVxLcfi1R1estk+1MJPmYVMIW8lthWb+mah2A646hA4Ce7SCQJrBGcw2v1hKhL38jaeJp3ejuESz+fbCk1F9ZOmM1TCULNsEXsKt6pAb+NxxRQdd9Y/IQIzdQlY533TckL3L32s0SmRcS1TYxtWYyTMcoNHkNMdGa/JkLQpa0lmNKT0RVVal4SDONbwiT72OPCCoetsrioiC6cHMNd7UsQ1b8e83uMaJx0czmnBlLjrFV/WEIkifCjjwi22/LoH+EPr5LKcb4Fczw2a0zP3nR8I0r8BK5iVP2iRLt/SYT+VRK8hP4nlW1eOa+4LCxJ0guO3hcoT6+i1zfmty8TurqPdSl19gWD1FBk/q4jgEuEnlKrN9wJsWdxuDTXVAH7PAOGnG9roXusez4PergsZmJDSuOTkJ+gwJqqx72I9ZIg3/pmI7x4vcPtCr4FOliddVd/j5TIDwcZn0MxPdU8QupcQDW5TVI4phd3/sNVSXLGUULmm96v5Go0oONZD3Y4lqpR1eC31VaSFys64Hq3NmLT7eE9ZYbuQXB9HtdU59KKfAHHFHBQoM05iPbFVL4wkwDjXOuhVQZ8FFUjyZ9HQPu+jVE0fn7S4t3Zs8qO0fD1ovcZPmIsMc04jk5XxdOHl7Z9cmxhZHPgl/6dXWBoeF6r+6qYwo+DzgzjScbB0Pl1TMMLKHBri7A3PxUmslaJ8mnlEjjMAXPfH7U6FxVFv9ww6p1XVTcJyvofXbQsyPHFKrGR+087GynTe2i4vuwsJ7JvGNRN0PQ70yu9q1dOPkHt9Y4PGDUNOZT8n6hKiIunTcWTag18jSyuoOGJnVgvGb/fcU/wK59HLjQ1Gq99ZHcWcuyaubftltSdjNMfL4lxGkpRdI4RMHrV430e1zoSb+OJl700uh2q65ZtSGbN1+XE5BfhbR4cZCItqIdYTYUU3eVhXkfQc0K/+QH/Mf3+uplRap6hmqH/YaMABFwe3WvyFbQ+Tle2rzpupU7D3bm44Evrc81PTdXL5xclz1zSWeB6Wy4MRZ+fkk1SeMQBUkLbhfU0FdBKsUrl6ysuOqNkQODBnnHx/G1fgPXfHj5RzPSTSE+89dZIjkKttkWgtiQ5mVTmgIaXyG5+vTm7aPeNLCRnRXQWjPs5GC/JoMa3jM43RV5Y8qTMMPeCqUrHeVqS6fuArfvS2w8X0h5ae6MxfPTTX9XcO4nRSzoE6/7VHNaKJt8PO29otyggQs1D2/06Vj1aTiYbpoCVNp3IVVZKm2GuaDRaR+O3R6LhR7o1m5fBYSgjdt29bH9IkyDquiZ4cXR1y7cltpQDnY+NDkJOXanZYsLCBKXQJHtjsXkl4LiA5iQRoiLP6Wb/q6gSuhEr4Ku8LlxB8NK5rszNNNN8OYsgs5w6+K9R8evWJBu2oYqcmtnicWwgZ0qrUgk4xkFyvJoq7eqe2HVMwYjPZuTXfq4Vb5dysaJ6S5tqC6dNo8g+i0k5w2KYuXpLlyIWSuEQ/JPCXVy3pyyNov/P40Um8koWVIDtDtbWvYEYKKbiO6tgC2PGrRmmimzOfy/GwgsEQTNIBItRoS2ByesaCid0j406wEoG5WM+ntuTskKlZTvkZC0oWaISyy/p97A+Lo5E9tYU8bMpQsxkjMhxe3BitoRKvJhECPf4FKeBsnhZILR4zDWTw2Lph6bNf8ZSTJnL4E4J/dJ21pCkAxiou6p/ymLAeVH6O67gVdzuC09MBU3ZA4MBLADCEIp5WaW3wSKfi6s2DGhkiVhRwGs6h1S2kB753gE7juf2kBd7pkgA+QUd7KIHYRosAaUCTFd/x7GD0khFzvng5Cr2yPOEZOInh1eNPlEJ9FnJP2PE4Laodcu5PLOR56CBC7FrCW3gUL9UtIFqnD+gN8cjPiK3r/h3pvHO/8Ca707a/bS/khRn6q/9+brU/cdOHJLyu8CGe3BMnHnnAImtgRm4EMJtKNh0ZRUuuU83h4K02nh+6dOho+zQrOW3Idbmvq1mf5oCN02fh6l7XsgxY+E1byXEWU3F5GeGGlJQjxuoeX8s3ZB8aZ080Pgu2XgSbrWbxLCgTzJm/cCTd8GBUEAYT2PYpLgav7PtVriaecgN93lMByRLPwGz+2nDLFxrIIKfoAj9WfCHMbhJjZv2itlM6Lu3i9BjBnfOqDHZvTFF6kz0t/gnXliiHPm4VZVBaHBGEb2L5L59lr2vnqMFRvRrJ0IexsDUukSWb/qqOeWh6W6NjjcjhGHFXe2Sesm3ejQC6OMs0xR4Uco7DNljVdYcjQsezzH1XlQutfvMNWzwYEKOFO/w9SbgVjBWURaJmJ2k83qzlT0gq1EWAe4wJemexwRR1VQb13ZTiASldjeYtHWoLDJx4QCIcaJhE2iU936scsJltsxRe/B38PinI1RHUbkbIatpCHRQ5Qoqy1e2ZcQd1fKIdBRfTulBGgb+Lw8em10VAVVRVUwQ7cxxbVLMFZn4V2dMBZxKAk/VdR8p4CNqcjcbNq8RWB5eu8Jc9V0VwcYayxHKvQtTrT8MP2mt0QaYUrnAQK1DrGVwCRuhUNA27oC8345e1a5szGOiKMqyImcDSX0AknscxN2pEHBhV8KmTxFqNZOKX1za8pv220jdg6lSm/E5T/CXXwppuNAnVXUA8jAWIJFNFq+9kdJgE0y5V6IWb1Ngn92KydryEYZtqa/LQXqA+FoUrrrYTiqglBnXgOhYZdQ0HvIE8RN5M1cirJzkmjfC5jw/jklSzvCoJ8RHN+CCT5HCPPndFekMPmuYPgBSUmB945hPXRFbsA2ekWw6q4u3Ge8rK2piBlsr51QKJZyNITVKb/VM/+OI1703zukE7LkDUCtT4DAmdoARPp+MsnGyS457CLIMavjpmhhVNYhoY8hFAosrFyS6gwgjD7BGF0VvW/di5ZEiRjT/GH62ssq7/d+nH6bIfI8HjVhn9O4aFIzRIGrIDDPOlqoOaKCdkyJQcIeQ5m1LX7vujc9lIx2+RMtVPY+HyFrtR8N+9ZQ0cS9qKlFpXiNzbGLavpNE9KHSOB77bHAw52JKirvm7hzfYXOMk+wyYEBPvOcvxNLFFYvKv5HXsmSs20NVWMhP8uZWX5LavB/w5GX2I+2CkoWCqIZ/vuK+nNONzWUfB6Ja1/3oYyeaCNrANCtxQUJ37HNIpmAdeqDzcTlr114oXCVjhyDCcq3FWQLVWORueve9d437EpbbdhPUV73iOvDt5FU2zvPMSyKvqDCaoFNfLk3yg6rRxwcUUGqxLozlayNzlm9xmskt8eRVetdMGK+II1Xxdi2Bih8huTMebATJ6yyuXRWI3AkzCW+MKuk7NSYTHwBJMETd+/9HtiFzzN/dE9uiZUqjX+YcK8THnPE99BmrSWIma0UNiCkXUCMSK9Wt/VFevhDcEQFsRFsiBSvcrsWjTmuEfs7+3XWHljGM1K3l7ntop5C4uUUc7W6o96UV1J+LnC7+ZC2fRTj03269i6ksZkes9MzzbNWfq2x1gOxY7LDth5q0puHbYPy9FwDqYN0Tbq3oa22gZLLZdK7yUJk85E2ymGpzv/ouM4iaR3QNnU5nsH2jBSvWKee2bmnwNgPuXQkFq33MDt7guAyK7qr/qtQ0KjQB46aCIXQz0TS7+zArwGpkjsiU1YWeZcO68GRx6NHou2lKV9MenZepcW6Uxvxr2oWTf8mZ+D4m/Zr8Q0eof8AO+T4+PzZb6XVaMPhGlvcVBg+gTLCm4s/etP34JhLIlPWbMQK6oQpf5m29rnK4XKWzh7LCXovNJHL1ChZTimUBCp7l2qcYgsN9z14+kWEKPmRaR/+IihzExXdkbn/b6dKcAYKATpv1pJTaxZNeyQ34bmV2rRSkcLMnVkOfPRQHKZgUJMveRha7aPsxexHRl2uxCPvZT8wPAes2QsrbBbwoqvBWr1U2x4DAzwvkpHh+5TmGi5FE1YO3BcQlHtV2d9DeUXz5JWfZD485jZKUAYQ4o3hnk/2RkwpUEy8gltY5M1cMrp60fRyge2O4FjdqkuLU0fMf8RhCrpI4hK/gie4sDW+3cnhV/rElLhbU/5mqHK7h8p7icQR6PSatHFu1ozF59WUTnsvx/Z0oBjttqPZw3TuG+pViemyydedHh91udud+6RX4Q1uHfWN3PjJB4jbn9k63l9bNmUjZKZfnLoYUiWnCpuUU1Jel1ajDYcpmJ3pr8igiQsDuvz16+O/thsLjdN337hioZ+g6w2MolUVmxuRri+vWTT1IUj2Dc7hEbJIVtXO9mu79Px6uIuQBX4iuruCnO2+YdU/vc0VfnDe91y2/MSRD3T/MjWO8mE5n6tZNGuPqYaT3pi6wbbtrQiLg88q/oBDFJzwam9VbU5coBHtbjejZtHzRRrQgk2nPD36Oi8lW4MUhdFrr3FuNuXmlpT9Uq22bJSair1xtiW74/67SUJenR2KvrRp4soHsmzW+fgnznT5PGxkXkC0y9BwiTNGtRbpm9TEK35u3+akS2b5eidYJJNSBHU+fT6lyB9wiIImL8xRVXSZhtFHa6746EuPqhTFSTzioph6KNr65XUrU49fsdTXAkVaWsCDHYC292zUE6qd6Fman1k3ccsPRbvPfGn46ZTxuEeNCI+KfpQx8iW36jo4fXNiriLI8b+GCRuNJM122DjX9HG2iboD5/oGNs8Qp91vOERBNxHPawp/y81E/YUvjzzj/ctWr/CqXg/43widoIsnvDohFZaguLkMEdzLNvnQqkXTPqOYHdOn1ztdEq0Zx3bL3fkyEmz3yitX7sxQ1IkaFgZM8O0cV8ZFTt+axSWfIErH2EHPailEIm/2ouOA+L4F9C4Cxc5xwuRHP35TVXKn16Uu6XHJqd8wxrdesXxEyE2SZzNK7jcUqb924WspWl+lRbZAtbcVliXqPOwBZWsLsyuaIVjXVTUUnG5Gs0+6/I1R2YWSvqACMzU0dPsHV6z6/ZDdSozQGls3c5zcDZtjj/AYMUuapyGBr5CMPJNulcIhChpM3qILc/ze5ev7uxSaZ9Q1tbg0VOkm/P5soQxPN3MAZJtdhCTfy2IkYmjNlVZL1nmF2U2fdMis/WHLzuPPcatJf8RjdYCJXaxKO1X5/QaJlQWS4ukqUAzbosOyULZJkuhZxMSJVNX+OM7vCt7yzuieGhEFOlOaXZz/olJ1Dw9lnMSAuxoUvWnrtp5uilLUSMreXPIqruLzWuszM7p0rrp73YoL7hJI6xjyJrYZWOFuiSoNBeUrGjHSPVMA/vcUFug8kZB9ZNJa3xjZ5+PMHgDXVGnGF2ZNuz833fR3BT26fZtC5MOEiM5MVzKy3NEmt19WuJgIqqocmf/9wJp00xRgOadgpALjlvTac9ZFeUL+0uXYr3rtqsl4N2nKcNJST0ReoAJE7HFD0ZLulgIE5A8gcI8lOv6RGiwoXCQHK3QnpmItxqQbISyUbvq7grqCu+gKqnZpyZ0el+BRQQo0mxtMQd0YEY/N+zdCWbVw2ssY4c1EsC9aY3xRbUPeS9m+WOd+7Sp/iFhqrhT6Xl3IUyAKff6DN3nIs2oHMmGV2Dbqjixxlpq0Gr0taiVUeBrc+oUxCVM7iJSCpatG+hmR7+qUNsJH54ltSLOZ8BqUGAx9B354yM5KASIukmRbXNh5bsQaY1F3ncasPYpqynxP7Jdd+3p38DCZpXK+be2wtXa6Vxs0N3mHctmXU2utBaVB3IhnwdJHBKarLSE7/fZgKKUgdYsrIJQkFc3MNTSaoeoo5FFFF6hjT9YNXL1w5MeHLO9viCXll2N77D4jZrm8AUN2ibWGumuCDir0t2jZvsjouvr2HvX0IT+mmx+CvfOmNAuoprCgvSAuBjjSvFDl5UHWK8QSt5fxlrHg5//15ON/AfiPVsJ5c8syLaFDdcZR/fzJzslTBWJqoeT2+VDMTARHGwqboQFTokjO98D2PUVKWQmpbKiZwEIx9F3SNlc0lBaPDZY80J5qyl5pJqCdc2rA14IX7QyXTp2XHg9l3vWohFCyT0qkY0rdHLIQ5cnvoH8w844HYVExonZLLhf6P2HrP06SSbJUJhM3IXKQXGPNKMTcmgrlZgYoczrXSbuGRVM71i+4vaBhUfGp0KlSxq1BdfNn/Aql5aPCNqdgpqVe9CKE38PN+MXO2V/DwintQVolXG7b/aGZZWeBcqvgfofwouIcSHWkqYVXY1UPOPex7kLYTF5nS6MYxrbgkgDSq17eYERSbwJkzFwyUibiG0E5qCahFBbiA5oQB0Izl9RlzlmWenTuQCiQ5ABY08aGw55HhJ2sDcwoPxZShA+6PeW0D81aCgURzocFbDv1gs2QIxFp43xYimSml2eAgTYGZ91/qnOtXi9+FgLEbWDhVD8iIRhBZki9qQLCHgUL3ycJkHsJmZGgU8FBJkFpcqW0+RWpNmlkzSzvCoKb0JOTgBuTuynB5XBZEi6uayidmgUWhGCLHwb3uCujpPz80Kyyc2BXriWMXRqaveTs4IwlF4LFAvX9C2uJlNOwYM+mTmPnQT5hGhhA5mJCIA8IO3Uyxa3kOIj3L9VDlAcf+44SucPWSCfwpdPAoucDk/jt7OVfUGJGYHpDIJuklG4wmp6AdnuBGX8ExdXuVCtAuHTKZpB1JmSH04FanYlt0SJsaxQoPh7GHiVjkZ7owgt53f3TPgerPc1jrSlXkTzeD6LsapjkYUXU/3P4/xQIM249yWdhci4U7vmIutYZtHdngtzdoHA/AN69n0j3AItXxDBvqqA05JZ2NCFwQsXcFoxlBqXSfi+i3jpGOaamtqdi8a1VIPaQvH006MWDOhAbXQx+fICR7EqVdetBpZIliPgVw66TwvJyq1oTmO+mRPchkWgRIu6lSLWxmqlinF+FqauGCFvhXG6pKZ8eTYv+Szisbv+z8N84GKoiPFFSyi1dfVu1YtkciWzCCvshnDwW2a1fYRr6giLpVrH9OaZ6zEKJU6Sot6iS340x73qk5u2kiJ8kOO4hmdD1IWOaY+tXtKaHOCq8k0/oQTidQDD+Cdz7extHcgjSXETJOF8gW7XMPWtVtWMTBKhazPFWyJeSi6b+GNsQnIMZSMn6FKveMLLtAYJSWHTp8Q0Z1hj5bM3B1xH/AtrI1l+FrcvTBaMZEPdbmG3GbKbkNvMv30SYfs70TuMVtfspNn/fJUjMTuJAf1M0H4uRaQhXx5Uu9fgnwfviOmuowrb9GQSzFghiJhNQsxUvdqeHOCIcr5dMHYaYc4JBk841TFjAQl++hZFnC8P5kxS1T9dYfIXJOerMFZIhUXQUYVoTN7x/Z3q/dQoOxL1ZdCdE7TrMZauQ2ISMkX20I9T/hP8rA7pmDJmIfOq/IJq7o0vWvyIJPQkS9X632gm38DUf2WZijVTVOVTp396H+60gxLwR4dhJ4CmNitVyPta2h5GQmYlWj8+V0PdIjpoheA6AqHwyVfCI9DBHhKmrT0m39hinaEvMS9YgjQ4kqvGlxCEi+M4XIfuECSYPGFrvGptZ6yDplVm4Gohw0q9y5UyOqnZyIbtZYWEoLvw5oTiLMNRdYHZuXtI7ID3Mn8ZfNqBrWlEuVvA0adnLpY5e9N4x1Il59SajNYgq/ZLl63cTFL1WWs1rqOxyfTPaMt3ENXUIZ/fkevwMmzQ2mIlOw7DWsg5DoRNxm/3BhyKEKm7EcUIIe8fRSKoxe+h4qdOTkcXLGEXb3CbvnSRyI1CjXBg7p67smQ1CNl6BibITkR4LITyew5h9gNKCsZasHMwxjhKc386WYp20pCHisidkyB1S4AKIZbVQm6cehv4V/GUDSkO2A0+5A1FiQdp+0xZmLG6w74Da9Im24o3emSNCrfbKWBLvnprAP+1XcKcLVdQtaLJfTkVSYxq76F2M7D123NvfeZcCKVDTEtkXS+sFgUURUown8uc8cPDB6h/hfN+CIhuMO0NQPIgz8vfows++x5KaYJiAz4j+6plblJlUPtppyt0lNtqFdHLyNaY0/ZxVHcdozvYMY8RqJMxshen6vgVTq8DrobqAmhPjdZC5LsKMLHGocXrEP4W/vueZ8AmKLoX0UwPuP5ISbZAbqb74fWtfdwfRQFOzvdHyjbWIeM9UcGiEifbXYQaFJ+o/Obpw5SlERkZzZDU63AVK8/7ItA2bk+VckB7gBe8Bh+8qBF8bmvtQfnrIg3htAkHOi8QUXwqsejXmbJL7rtMuSy5auzdeuu6dFuQ7B7JPawsbv1tS9SZMvd0ttAMobcd2XLjHj979TnEkUX+eDIm1zsLlzlh8HhjwW+BjP0COKQADvgScZJRM4LdD0xe1Fbz/DX+JxrjnDb+F+JWHRIv5BIrjuVjnQzmiCSr4Ri9qjVWhrxM6OW2IIoQ/Mm/dO9klZVuB+faK0c2lBMW9Oh+sS6zfUbvw9prC2eUFUW61akTpr8XIlqTLzgdu/Bn42dtAQR4Dnl3rnGymh0bue4Y/i93sGhQxr5Uy+S7IGUex3AY7oCKen6xDk762jDuHjoeNsUOPXckpia1H2E7G2frlUgaZm/ePVZcWpw4nC4FlIw2FnS0cMCJfhZO+s4H5vCrMxGTJ5VbqQluq5k2rTw38X/DnacwT1yu62RjClvkC1BSXSAWfE73r0xn2qB6NKpHDwkLZilryVKbqJqE8ohZ1Oj9hHLhTonrD7eo5lSQLoR6TtyoKi/tPGh/EehIRofaqXli8jp40UKVUvxcxchvwDRMR5V5ovDf62cpUsZ8390yXqQHZ4fYHUJEtgRiXjN71yYPa6I6Fgig+u1mpyzgtx2W7lEaCaD5Xf+wTUfcuUpF1ou469lKaDPyMrMA8zynj3KGiwWoSo0w7hvNryoDBnzjuGJjPeYppXioIPg1TdhO12MeRDR8e8ZDi3/Gnt3BWZaMG3nEGJ2w+YmieQuVk74IRU5HpbW694+PX3RqZgPK9JJHBaiQESKRYdUDt3tTEcVeJZu0FJLxvI+E+kSMPSch4p2QSd6haOHV97ozSXqruudQTZzcQLFRCaW+MxM8Q8B7JnVnuvGOGolokHxN+PVCks2CyA4WKv/YuHPa3yOxPN2OkVHh1OiqMjFg8XlcLZZ7JFan6SMErTPQoEq1sNpG+XZTGulKgzKZgI3TJWuuWTPs8Z3r5MBivW7UemWIxKPMRYlCaVUOIebVw5oKuqYn/F/xpA8Y9TXMh3J5OKPmnIHSgqRASMTzPul3hczPmjvVGZ3/ykl/wUb6o1ZdxcQBRrRdX69621K17pZYE0isCiqp8LhKt/6SU5taWztiYU7L0NEJIoKB5xzMNrrhuQ9kKSQJ4G+4mk1YRbLmP/EuLAkCJnoY1ccF+2Qg/Z0uh/EiZsca7aPTfxnX31UZmffyuz1Bu8Hg7+8B+OyhTusXI3jcSyk7I54li+LUX4mKYy+RHsLg/7Suduit/VvnFCmzV6tKpy/Pt7DwpWQUUxiMgqNVKnYzZXzo7/QLhf8afjoEdnivSm5q1cbBKC6DonSMVtI40Ce5JGvEWn3kysa3KSMkn291lo0cB7z+V2ex5zuy52Ar0dbf0/xeSrhyJ5C1gsNHgeRvySsqu5Zh8XKs178lPakGqpQ6pj+U2rvRga1+cqE1QItb00IoLvzdGuaEwvwYTPAnI8QVC4Y0+P26u+fWA5fPmn+/DrW/tL94U95WNuFUgWoG4aIRCfQ5LFgTVlr6PQfIZDrF4hKZldNo775pEXsmSyUh3P1V1TDBZ+E1FJwgNMYuyvhBitsY5Gsx0z4siEXszmEcv2Tl5coqsHw1/ygN9D4++rBn54pKiK2SMn0I5CjMTnUqwLqo8SRxtGbSWq4YRWDrmrOi0lasII1FgWV8CPVhJtKaXJVHugNg1SaOkqyL1bbA131Qoed952zLT8udILRSPx5DbHVE+hdIsFHOMJ8QDMk4HbgmOfxAXupsg4yuS2IOB9HZkiHZoDXMP6phFWqatfqmZ+kZ4l44Z1DJtzUOYipuJiu5C1H4JIeULROXD4CbtLG53TyTqB+aWlD1Utavw4SpUaRZ8VZWX1LRqATkKvH0Fl3SUruovsnj0PBWL2Wo4DP7yn/GnDBh0G+8bzbKDm+CgO0ChzjS/YFRu1j2JfkEorDJy1+fFmqI/YgX9Gnhw9JcKoaA8nod0+qwgMESS9hQI9zC5WJcU0XeS0nP1vnp3fc6M8pOEQqN2tNlXv7hkR9QVz8FYXEakkgne9iP20m/18HFVrnhNN0NB97swvY9p/DNVykam4nx3XPV5lo3NiuT7PwRi3TGwbNSbLIkugGn9gBXtEeHf94awjc7gYYsUyg6AThdXL5p2a3bXysz8pLczVI+mkYwoBxaX7MydVT4UPPeYqp+yGRh0LGz1tY2m/8S0CY6K/2rA3s+dkeuyEp/69OSmoConZhjJkV6qv5CnG7zm1jWfhjDzKq20KS+kdQ1xvNMtyESqyAqF4S5YiN4eV/gRyGyDmdtdDfXFFsTR+Rpu6Z4TbBmrGGgnbxKkrmxGdf7M+weBpw4FT7hOoOQNQuBbFFb1j0DBt/e4ePDV6htXYK9Ey4OcPthw28qfm29c812IEKq5WxKh+paujVr96xohq1lQqWcUDIjkMc23rfqYkcQM4g+9D/XunYKLu3NnLb4AvDTTskVLjeeE8L7SWY15JeXnQPwTNYuKi3M673sO+vaCUrMU+Oio3nMPecnrMPzXGHjS06OHEYzOtCVugCw8G+Lf0G/+tuKbvk+MnmYT9Na261bu7PXYyG66opqtlh2gErEEkW4o1F+HjJBgRBu8a9J7+7JuethD/dZlIOMqJPg9Nqe/UmFV1nharVzgYYyhn53X0vOdY10pekmkb/FlbL9X0SIQruoboN5vbzfKIk/QIK0ycbMH6498fu07kb5Pj+qT4BpkTrM7EShqC1yIvcp7PGp9vPfGFam6Ov+OpT2kLSYBce4hLDxHYTwmw5H9gxuPSa7vUjGJaehl56tvOSVlV2MKicwSDpG4CAz5TlXptCdThjgK/isP7HxO1wyXTk5UkAwoTEzSOO6de27X1m+uXflB57O6ntbuvM4Z3123+rsOF7fTdawcCzGnnwHVgkHogu2TVlzf+N4vzc4phw+TW4CCXADG+QBW7QxJ5Bo7EYkHqP86rmkfVN97O2TGshHABfcnVfYZ1Lt9MoK1TFPkxSLpBuYiJhheaziSTb98dd2nH+ef0/7agnFd6r+5btUv3c7u2IcJ4laYvFGlqL+L82t+nrSyNDWBuZ8wl11ZDq4CZZtz/CWGxBP0LW+B4frV03Q9ePyDLZ+uSOTb3ouIND9iNtoHhs6REkWwot7nOWVkQWuefwXatu2I8fA/euA5/xp+kkDKZi7FW5bATyDYW0BjWoGtp87YV1y9YuuIJ0d0R5SOWDNx5WNFz40eC1thjiXl2wiTM0xuz/jy2tVfOW07zH0ukEzUvw4UJR8LfiUmWq2U9k3MwvP2+1p4bsw3CBJHqm0soeunHr/qFnc2vrvxgGu5JMk3NFfLPiQEFPuqO26TirXXfFA96vlRp3OC7Y+vXLnqtOfGzBBS9hGYxCQW7ZJRdMNXN69MvaScM3PxyRgrTyFu71KJ6xoTxU+WGHerWTj1ocK55RlmkvSoDf/0VY63m4pV1YWEfSVWlBJhm7cSzftu1bxJB58pHAH/MQayhLnbjdApOsWGV0GPrLxq5adezfuNR5N+prDKs14cMaBJNu0OCvTKuH+MmWcw8qOG0UM+Dd/pJWjDFxNXfZ0WhYA+NMFotwEnu0gS+pbE/OGCJu+dRDP0nKRngKrgX7COMp2TYb+f6bsOHJcZPeAaEvLVFQke+tfGL87N1Dy80oW5qiOuj//H6K7hZHi1m+HKM/4+arrO8OMGwwe8Gr7cJeTjvxnPQY3W+iVC1sWwMZ8F4+0H7xpYs2DKw/kzy7qbcVRAJT6Qk9c/6IwtbKuvQ6ir7rstG5zhPGnFd+SXlB31mOuoHjj2g7FaVlTcAcJOFwItwSb+RKjyJqbwB144b03DRS+PmsAx/dSKxS1d1wM2MvOFYE+CkRyPffidS9d8mxbVBqAvZyDC3gXPmw+RxoYtvQmC+y9S8m6gSnXt/cU/ZJYsGxB0N3c6ude6S2yu9966q99PDAKgYrSO+HV/r6LLxz9aXV2dNVyx8IoW0yDEHSukkvbnWMyUAr2uWPzZ16/+GDLuoYCxH8BMuYjb5sMpr7HketNUv9Nc9giMk+sqS2c35M4pHyss1FRrtHyVZ/qnQSLxgKcOlFJGdJ1cszf9rdQ/4qgeCMRpqj9A79AY+lBTsK155MluVb4hLdLv8rdHdXrl4lWv6Uz0d7lYr1cuWbFHw3SswdA2naAoTOuWy14oKkyLakP1ry2roVRahhG5GklUIyy+AWE5kWJ7u2O83JLFQ+P1HSuHHrv+GpfGzqUCth3CQ1U93pPb2vWn9fuwRxMKJF65ZPVypOJRHiOalfCzXSoVZxpYrodysgs16HXp4Q5BtdYyQ5jWTiLR1UCTPqAedZfmsW5CjZ4VipaM5k4vL4pzczNWRE2umREEPXcIjC5HSG7jwp7BW8QRCfURPfDWD8b6iLAmAXerBu/rA6vw5aPjV71+09tjjgHvyeM1TWs1V5aR8PJeli3DUE8OZJTvNm0yQfMot8Uj9nX/OH/F02lxh8GpcWFVJwLXS0JWfkDYknFpb5WV+bj78d9NPLnHdzpss4aIFRjW3Oh64aPvBtX0Lqh4ghLxkp656ZH+AT03iXGQcwtyBzmOYbo+KcRLQLb7WqZ93AsTDvd+B84xFWPK6ViKEsify6ltvSuxkrSk1Uwo1zF29awunfxRztzF2ShBrsJMvIoEOx5Teo6wk4/UlE7fnBbVhiN6oEKEH4hqtQqkTVd4PdSum6a+U5SpqlaGprGtakFmUYa2L6Gr9DtDwSeD8dYqVNbqVA5CMXPRfzLe3LkSqLX0S8GXQzKShOO+4H2bIA51UtvXDhjQbs/mWGtGIpHwZ5ME2b79QOfep/bapkNi2BZOZN7jThz7t1OtFRU6l9XANU9usQLPIWx183oI0ZC44mjGcwDWNggU0oKjJyBsnGYS4qlcPGW7opBjCFZCBFm78qeWtWNxrjJCV0gLDUqK5BppWzph2lt5s8p6pkW14TADzn11gupm9jgd8+GaRs5yaXKdm1j9FUPpyXS+Q0FWVy+JbtkGbSk2T9IV2LIKNxSBJ8Ovnz0GWnJQ0pExbx4WNhL7qKKeCiv1nJBcC00t61lbNuP7LHery9ATF2X4WkdSTE5IJH07uxVUWpyzcQnL/UGO0fTLD/vb3zPn+3v6uDzx/oYiNxd4G/p4NPI3mrRerU8GoAI6OiBJ1DpfNIUV7CgJKqUYd80pXpztat37GWRwP9FwPZB+3Sa0AHZaAmFaqxHN4ZLPS9t0Q7x+4aCk33EID3S+5Ec98VEKwa1E8o0EsU1codUG4bAkOMZtC2HOYDEIMyAvGxRluVDsa0zV3gTLHoyRvy8evbrty3lHQ3TEKZUeEyomiSC2oVWwEvljru6jDui4o//+xizk0RMr4rHA9tbWYGX7rNqmXTX5gSx/LEyxtRviJwl4orhTdlWlnUe/U5NkPAFepAbkQ0+MfT+SHuKo8I4ctA9ZSieJoGIm4lsiaH6S+pCqUdO2USegO3ulZUNQQQZltElw3h0r9AfJ8R6Yo+I9dXR964aV+9LiDjXg6IntQjomOiWoiCjEpSrKVp1YQN1IJ7hWCTZrQIJ4NCENnUgvVFImWLMnCAFHFD/NH/3xmrSo/4y1a2XrhlW/ugaN3IsYziASFypSGZDli6pd86rzuK2wH/Z3qgl6G7N11UStUaNmV00g1CGzUeqEf5nntrzhaGYwRBtzFcqjiNobFg759Khff/ojWteutVonX/dtsLam3uZKDqGyD0HYzZFIck3fhRMJF1JQDmUiZtuWJWBfE1v2wUTsgyJrPZbS5xo60h39bFXqwLUtiZR/PtAgWO1oU+RhUbyjKSs7hupqRUb8ALUD7TNZ0756O5BJhNS6JGyt2RbJOuB9XbjEcvaQj3/G+PfXdP4Kui5bpmUmwsf0bVeVTThRK+pyfuxesLXqvW3H53XKaiYje22WH//YZ/+Qbjt8kuEO+6s77PPoDaQl4evf1OqX2ypC3/24cM6fOj3+d3QuKfUnEOuMsBlFxHDxpF1Zs69DQ36XfV2kicJV3ojzlI6hY47haHUjycqzNBNZzGXyXMFtquQouw5K+l/8X6PNAwMlS86GoDpbIhkCrvSsWw8ucQ4fnTo2M+kbC/t4LpBqqBHx87ruut8pbzLvKBsgOL0HxByPBG9LSM6XU4VlTYFivBg+AR+EvHewkqSIMUS5PbiutHinIzvD8l0OyX4uIWQP4eJ2hw+mWqaRMaN8ICJ4Mig6EEQYCPiNIwNb9g8QDn8Cxzmfx2OLw6VTHkh3OQQOdcGETYFe5wMdy0n1dx6SErINcflY+P6pb8AYJwOlWgS3fgzrAyajecNs5w0JS8FTIZFcTjA6AAlkYXjh7atSMmcucZ7ZFEHVMjM16YySpVdSxt4C0XWg6AakKvMj8fANqXuW71yk6u/DmM2wTd+lqjLXSkYvz5i7zCdtugHq09OItMerhB2r2KKv80Ntu59PC7xpIWWMYtl9wYiEMAVqYHymkjD71h3XLvUKVyjunQQJ6O9QMmnAC4+3Cd7gvJfm3HOQUbIEalF9IwQHgbh1KlQZKfks0trPJuaFsNgm1OH5oNsRH0NmTVvWBVH2IxCnWRDLFjr9HT2BLx6HuPiJ6OproZnlr1JD+xGM10RU9cYM67srnb4mY9OpJ3APcMYPhRAtRFFWZM1emnp9DMx/AtGNIVBJ5ZDgnLJ24CFzoIBuwlzeDUpVOo6JsbRC05/2YhstkZZlciqug4574QbcljJcpcdh0j+CadywnG+Y0l5vMbLO+RGK8mlronFMpPTWhhR1gAGccW3BD36+8EKeMWNpL5B1L7LtZttmQyTBtxNV93CJlqJbb3VeSHbGcZ5ROGTrNEnZx7/Jt72eT5lQnoFboX//CvUfAfR8BHH7nO+Lv9K4sPhlZ2znmXD9gqlVYaPldplMNoDw86nJDSDkdwrTTMAc5zjeB9M8WHlIGVMsMcV5UZELuTB1Deaf+gsgQGSLYZW7YyGfbFg89Su4l3rnHTJjDJGWEux2tweW8GDT/Ol7oVvqcJELLIPBRhesQD9QLiKEOY4QPAxWNvUj7MRII1uudNoeCR3mPqeDEqVY053vhM9rLr9td1hp+qc04x8R3XVmyOh4tdPOOeSE+hXsJxfDpj2Dcj7u4I89HhLKraDzFucrv2DIY1OC/w2cy/0i1uq8pH28Z9ayrINXDwLC0mhYwAA4wa/xmLCaFt7+PRhtMVG1zpZCpxEpE047CfsfDL9b2PYDRFEHZM4ovxiM3PYqHMOGe7KMx/bLGJvvXAAhXwDzTiK3+1kMqyujsc+IoaXe0pVEqk58I8mk1rBoZjO4/xNYUW+lGLYAEDpnyg5ACRSrbb0G/k19gwauup1+MplIhYxoMnwD9QXOEpHmdanYtWiqw7BtUVJ6A04mwKvx48GpZc6bngoYGfFoJFy/aOrhGW/Cqw+FOu/PlJQWp94eBoqOBDgHBpNzs5Vw+zgulBuh1HxQZ0qtNmeZ41FwG4gXBDZpmtspxxeHlx08JLDjeCkT8VOIpt7tyBDRlmZYxM+cezD1Mmkmh2HdeMmRwePRXyAf/OLc+1/8L/7/AkL/B8ggZulywUrkAAAAAElFTkSuQmCC"/>
          <p:cNvSpPr>
            <a:spLocks noChangeAspect="1" noChangeArrowheads="1"/>
          </p:cNvSpPr>
          <p:nvPr/>
        </p:nvSpPr>
        <p:spPr bwMode="auto">
          <a:xfrm>
            <a:off x="6469063" y="2854325"/>
            <a:ext cx="211455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CA" altLang="en-US" sz="1800">
              <a:latin typeface="Arial" panose="020B0604020202020204" pitchFamily="34" charset="0"/>
            </a:endParaRPr>
          </a:p>
        </p:txBody>
      </p:sp>
      <p:sp>
        <p:nvSpPr>
          <p:cNvPr id="15369" name="AutoShape 14" descr="data:image/png;base64,%20iVBORw0KGgoAAAANSUhEUgAAAKAAAABDCAYAAAFsGD6XAAAAAXNSR0IArs4c6QAAAARnQU1BAACxjwv8YQUAAAAJcEhZcwAADsMAAA7DAcdvqGQAADF7SURBVHhe7V0HYBRV+v9t302yyab3QkJJgEACoUrvRUQEEaR3BEE87+x3eJ69Kx7dhoAVT/TEE1EBqSKE0EsSSCO9b7aX//e93YTQE0BE//zCMDszb968+d5XXxuJkwDCsrCOvLtmSJbtvs3pr450H56LkkEZ7l8Nh5T/KzXl1G1xuo4YmbAQleYikYBhMZggVcsh95Jh1pnVmJKzAtFDk2E1mtH15fHuVC6IDBm3hd0r9ttzP8by1Nnidy2CU+IgoX3beXdi46y38F7kDCi8NEh+aDi2zF2J2BEproQE8cr8o1vEWIR4tsSPp5YhKXggtuauhnV4tUjEcDo4mRMSaV0Z6uC0OyCRuc7XXU0t+BqfH/87Ar1aYXve5+6zLuiahcJutqHZ5B6wVBvQ4dGRmHxsCfzbRImS12bGkLv3qLHpxb5n5CgcL/sOcolKHDMqswox/vAb0IYFwi8qGNsfXYM9L6xzXz0X4pVnJq1wH9aHE8tiJrt/NxzXnw+ve4afp40RGZ6PUnM2nMOt7qOGQ9rUr8s5jF272R02keCeX15Gyt9HYkbWEvR4awYSJvaC1W6FzWBGq5n9RZr6EPVtsZtgpQysDgumtVkqLtTi4HsbsOfvn+K7+ctxcPm3UGpUiOzZCnIPFfK2HEFAhzh3Shck+3PedP6cswoyiRwOpwxTWr+G1Ucfgt1phXSEE4LEzNQSCTE1cR0TiJnvEhAlVMrU6B4xCQqZBO8fmicu1MJBUsBSwtLgFeFPZ5wITImB3WSBU6dwJaqHOsZuFdgFO86sgVymdJ9xYerxRZApFTjx5R5oo/xQfboE2x6hN1JTuooLK03iNB0kAZW5D89iSepk8cqNxW/H2LW4XhlfLwjd0DHsbuzK+9h96nwwizhoY35wCiVkdRrPIa+cWNNut8GmN0Md4A2nxUZ1poBELoVVb4K5ogYqH0/KSQKFVg0bMYi1xkS5OaHSesJSZXDndCEEF/KNUqpntUyLbuFsISSI9k4W56a3XUwcLaXfvMnEdj5sNmIeiZOsjgx2sj42KqzZYICpqoYKbofSRy32NhIVU3k17JTet3UUZCoZLEYT3XtpOTmruAl6a5kg2L0tX0RO9QFxHyew2y2YSPJ4qXyUPhrI5Ercs+V5KH21GPafRzBgxVxYSmrgnxhO1+RoMiARcoUc92x+Fg6THRq6x2G0o9eb02C3WFyVdBGeP6eA/spItPTrAW+VH1cmqs3l+DZzKYmiGmq5FykJd8Lz4JscDitR68PEB1CZfgbrBz6DwkOn4NcqHLmbjiBmRBcEJTVF0gPDkPHfPRi941k4lXKYqZo3z1kBmYL0AZfkIgQQPNgpbDR2n/lUnNDKA5BIJnlH3hrIqJBRPokoNxagwpIvrjMPmh36i4s4v8FlqusCNCD9BQWsReuAPvBVBWELCU99Ml+sgLd//QhC2jQjSshhqKyAvqAKpjI9vKMDseX+FWgxphu2LHjXnbpxkFQYiuqepFCpsKbVAPfRpWGXkhNT7j74jXGOHnxb24rUgKf76ObAOUJyM0KyNnW4UynVuA+vDCZ36QBy4W/Qq0lO5C9z/pD1nvvwQlgdZvqfLIDUZfXHt3oVa5ouqCsgC4ZS5wEHWQ92LWSkPlgyhbUgL8ojwAfmyho4bWRdVEohPJoArXA9DEVVpPglMJaddeDPh3hMrYU4f1PKfGkjJSxRQAGlOHc+bGYLur44ATFDktFqSj8YSqpRnV2MO9Y/AofVBs8wbzJlRnR6ZjLGbH8WrecNxoj1j+H2DQvhGaJDUNtod04Xh6DgT9mrhF2clbQMy1Jnit9eqjBIyEXUqiJQUHPQnZytzEvnUJBKTWSUwEmm0GmwQKWSw0Zmz8n6jeSP3DXSp5TEQVSldA42ifSn6xiDytTT9IaUwnxWZZ2POk5ie8x+F9tdDzmR31qAca1eQrxfe4xv+bI71YVwWO2I7NMa3Z8fj8S5g9Dx2fGIGtAGLe7uim4vTIJPqD98W4Sj7cN3IaxnAulRshoWO8o2n0CXR0cjflJvtKfQyWYim3wRXMjq9DJWRw3tJcgs2w0vhS8+PPQQ7ox7xJ3gXEgpDuv+7Dj8/Lf3cHjZRnJlTTj1dSrO7DiO5qO7oTK7CB0fG4nIvq2Rv/kodM2DoGsZgUGfPIztT6xFVX4RdFH+6L/yfneO56Kuihkzk1dQKDsDgR7xKKs5he5Rk3Co+Efc1eJv+HfqHBIU+4VVTGCfWzjw9UEv6nSQB0BVzdfYJxeVRNGrUL18D72cK6rl8+fd70bdY2wUljgdVqSEjES+/jCmtHkRzQNSEOoRjRVps6GSXZxPWFKjh6ZgUtqrGLXjOQrwP6JnOxHSLhZOcqdm5L0DrlWphwKyAA9oQrWw1VjQ9737ENE3XhTsUoVj1BVQLpVTQeagXXA/+i3DyoML8OXh57CvZAOa6frSQ9kfuhAKckwD20fh+LrdMBZV0hkHWtzVEXb2n0wUzEkckKvV6Pive2ErqIat0oo7vn0Cuxd+hOT5I1yZXAbnVDFjRpvFWHFgjvgd4dWaQikVMsv30Vu6KHixKr4oLuapXOzcFXDBY/YTz0nc0dnpqr1oF3J7XeEuBgv5dHZSFXazFTX55dA2DRbeMytnVt4sRCM3/8uVuJGFY1xQwD35n4tQuXckBaLEPOuO/9N95eKQURXz+1iqjSz4KEnNErqN4xQnFVRCfLiu19/dqRsPycmCFc6mvre5D6+MGksFVjd94MpVfJ1wjj+4ukUfKD2v7G45Ki8uML8Fbnp/8ILAvT5uxgLfbJBsOvnPixJQQnr7+NovIeWI8DpAWMO3WG+7T/xJIILO3lHjEe3dmax745ssrwSH006+kR1rjvwF0uFUVzdIOd0ouAk4EQab6YLIvSGI9W5PRJEgq/IAIr3i4aeJwd7C9WTSXKzGUf7ohH/hw8MPXpKADjI7U9IXYVnENPR4cRLFDFVoMbILPur6BDx8PSHXajDpwJtYHDARCj817lr/BD4Z+hR8gwIxdtdivKEZgunZ7+OdqMl4wLgeGyazd+1EnzenY3nEVEw88BY+bLMAE1JfxeZHPkDe5kPo/NxEZKz9GU3v7Yr9y7+FxGCHpfLiHvPlcFF+iNYmoX/MTPSNnoGuIfeglX8v2vqiV8QM9KXzCqlLL0Z5JQpHIr18N+xOCzKrUlFmyqYrjWMzdgWdFicFV/44/N4mmCuM+LjLExjxv3+Q0+GAsbBSNNfZ2fEgl89hd8JDp0NNKbt2Jvg2CULZ4QzRlOeEDafW/4LTG/ZRKGJFQFIM8veeIodFBpvFgcDEWNgobgptG0PnKD6i/O01Tqh8ta7CNBKX5ECL3Yj726/G4aKfsP3MWvdZcp7tNnir/GG0VcJD5ofeVOuh2lhkV6Xhm4xl5DqeS7yGcKAA2TJ2hETcVusyuvd10UR9e1d7vf5vN9e7ztNvPqx/nlF7LG6t/e1OX3vcCFyGVSijurycaOXbhQJfNRFILohndpgwPvFFnCj9GcvJ996V9xXmtFuCmW2XgaOkxoBD+tE7n4WR9hxUDPz4IcGW2rhApDw8FE2n9ITMS0XRNDBw1XxoieOcdH3WmXch9VaKxmYHeZ1TMpfCSpx6956XIPOQY1za6/AI8iKudT3HRhx597ZnBJ3Y+UiY0Bv9VsyFZ3N/weF9l8ziNmx0e63hPXYNlDUJTlakQkZRlNMdNamkaizZN4UuyTCr7RKKSR/Fyv3zsTV7NUbQ78ZAQqL0y6tfoAsFzlIizNcjnsc9259HZUYJPKLDcWzF9+jx8mQOvKDQeUEul8NSTkG7RA4KgdHr39PhlxSBd5vNgXd0AEX/DkhVcmR8mwpDWTXUMf7k1jvR+R+j8FG7hzEldyXFKEac/GoH/jfhDXR9/F5AQ+9GzNF75Szs/tcn7pJdGVcU4eOl2/FjzkqMiX+aRAn45Ng/oFX6osJcQtSXCV15ujINJ8p3YHKbJfCUK7E0dS4RwlXtDRFhTikhMXVy9VNA7yCOktPLsP5zBft0XUHCTWkcxIZsoCScDyUn4XbFPCx6VBGkjEm3UTrai3tJL5Cm4/YBUTlOJ93oJF1KFW+nn5eJAxuEi3KgjyoYsboO+Dr9ZRwq2YzZSStRYyrBtry1dD4ZOnU4FdyJOSkfYGvuGhQbTomweeWB+yhHTyIEvXEjwJHq1NwVaP+34WRIdEic3l/ovX5vTxeB4X2FH8FppjypApPu64vA5Ch4BOuImA5Yq/WYmb+Crtmh1KrR8fGRGJ/6GhS+HrAZLZid/xHkHh5oNaMvOj09DsFdmqLzS+MwfOM/ALOrc/haIBs2I+qpJj5tRUdxXvVhcdJsr0GVpQh6Sym5JeFo5puCI2V7kFmxWwy1qLaUiAaSvQVfwWKrga86mCyzjnRjGfYXfk21W6c86bccrQL74EDxd5BwJ+DZS2dB+ijjm1/gMFhRnJoJp1KJoORYnPp2L0x6A8pP5MBQWg6fpqHkghxHRM+WKMnIhbPGArlOjYrjZ1CWXgCVvydM5AJtf3INQjrEwjcxClv/+i6UQRoUbjuJnB/SRPOBPrsIlcfyxTAHwZrXgItyYH2cqtxD7ywnH6/Zea1GTpgcBsxN+ZDcnWkoM2dCSVx4NZAq5Cg/VYiEqf3hlxiG6pwiBLWMRNMRXQQHZpJb4kGceds/x8Oo15PRsaL1pP6Qe3sg+cGRkKk1SHlohGiQLNqTQaIqQ/72dORtPAS7wQxjVoVoXWVh1meVoHjPaWRQnk5r/fe5OlyRgEqpB5anzUC1uRiTW79OutEuogs7iU+0NoWcYAv2nNkgRiZcLSRKKSanvoHv7n0NKo23sIStp/WDJtQbnqF+6PL8ROiah2P9iOcwt3AtTnz5M0JS4mAprSZd6UT65zuhIZH1jwp353jjUGdEaqwG7Cr4zH36+oH7LO5JeJ6MyILL+oF2i5VcDh0MheWQaVSwkkujpAiEG8oUtOdOeW1UAGrO0HUlGRijGepAb1j1ZmFM+H6Z6vrE7Y2BZMmuTk4lKX6Z7LyHk15yNSRco5kiSCgvo70KjiGWBvD8Hwu3mrOuEX8yfrjxuCQH7nrqLaQtX+0+uoVL4RYHXiNuEfAacckm/ZK046hIP+0+unY437dCws13fzJIlu7q4gz0aFLXynLdQWFdlaUYlulVQOG1u0Q3GySLd6Y472v3gYh/r4PLdwE4rPo+cylyxqX9iQnYfhXe/nUC5NLGe/Jn42MJ0d9+XkjnFIMZtuWsvjQByQlQ+XmJ8QNyhQwWil25vYFbUpTeGoo4rFD6eMBps8NqomiD0nB3vq3G7BoGTs/nQV7cPMX58M36nBJ4hgeIEvHoXT6p9FJDIpeJxgbPyAAx0kOmktN5D1gqa0R3wdWgzojUDhxrzGZ3WNEjfBx0qkB4KX3RM2wsVYLmnDRXBIm4XKdAl8fugk1BEUtBJaZnroQ6RIsuC0dT+OZPIZsaLcZ1Q6uJ3dBz0WRY6YVj70qBXKVEk8Ht0PmZMQjsGAfPGH/4JYRjWuF78I3zQ+yoDrjz24XcxIg7vngE5RlnMHb/66jKKIAmUIdJR5dAX1CC4C6xovnsanDVVpg5b0qbpdia8xH01gqYbNWoov2klq+4UzQCxIUyrRzh7VqIluRP+zyOyamLYdYbUZlR5BqtTEhbvAlWgxWtZ/XBoWU/ivHjNocDEf07oGDbUUhtTjgVUhxds4UHJEGpoRhaYifucsBBsbJSrUbuTwcxs3w1qjILiNuNSHlkGHK+P+Lqc7kKXEBAu9OO7uHj0TdmBvpFz0SCX0/RK5cScgf6Rs9Cr6hpwuDw49RyBfw8zraA8Dik/556033UcHDjrKXSgpxt9CLEtFJimXfjZyGiW7y4zrG02NNLyohAxz/aCb+W9Fw7EZ4uaQO0Qnx5mJHMKcWev38s+k8MJRXwDvATlc05WEktpC3egFVNZ6H52I4iv/1vfoewnvFCRVwN6nTg4r2TXTqQnsSTZIbELkC0TyLe2jsRKplaFMDmsGBG0jK8d4AH9Ekwo+2/YbNL8c6B+yA/rzfOBSfGJDx/eR3I4DGw3NROL+0kLpKpJXAYHAhIjkTxvhzINRLYyBhJDTbiMK46iatL0q1+ecC/nAfIEvG5Cd9pdBB3Un5EeJ4UIPWScys+nFYb1L7eiBiUJPqEoXSpGBnt7Kar80IufGsqn4wIWWzMdR1KpGLjKRkKIuSe3C/EMRUHJ4r3QKWQY3byImhkV9evKmCh3LjJnkRNYidxq3G9TAkRT5gmIoiEicecSGl4GKnDSBThJnnayKzQ/cRlRrouCEE8TccO+i0GStL9sLLUSGEu1yPjo20ifz7H+XH+TGyxNRIXYxsB+Xm9LREebel/Bw6Xb6aCSNAjYhpqHOViAqSdROTe1i+iuW8PoQIaC11MILo+Ox66+GDSSXciuFsCPPy9EdojAS2n9kH4gETRJdlifE90fnos4sZ2RZu5Q9D8nu5o/+gIKMjC9vr3LLdH4EC3Z8aLMZS3vTAOcXd1dBGeYDWY4BkdKDqhWi+4Az7NgoTx0SaE4raXJiJqUFtSDZFs1xqMSxLwLJwkpmY0D2ACMulcuWsUHmgd2BdWuwXL0+ag2FCA7pF3Y2jcg+J6Y9Dh8VEoOZ6LsqxiHFi5CZ2fHAm5rwp536eh7dxhtD8EpYcaJz/bgbCuCTixZhtkShWyNu3Dvje+hoWMjcNmhmeUHwJvaw6/tlEII8Jwy/apr35hMRLPCewSh9vX/oW4UoayfUcxZsubqDiSjcqDeYgb1hHpn+/GnRuegLnaKNI3BFckIPcUNtElEdlc+qIW/8t8i4yIJ+a0Xw5/dTi+PL4QW7LXIFLbmmjeOC7cMOktRHRPwMgvqPDF5NORcSg7lAuphwrr+j2OSccWQUr6qna8DXdvMnVkHkqXhSbG2/rwKty+agH0p0qEiqnOqkDB/gxMOLGUXBSen+hAeOcEqDzVsNYYiYhKLIsai3sPvEnFZc51g37KyLo3FFckoJ2UcnbVEWRW7GPNIv4YHGEsS50Fo7mSDMUz6EMW+0jZZhIXG4lSwwvA6Eai9u2YV3Dqh1RBJH4dq5QMAdVe9NCO+PzOZ4TjzG8n03oJYjAtfaKDEX9vN9Fn7B3qi4LDOahKLyCjo0D0sBRkfr0HuT/uFzIT3K0Z9r38FT4bsRCdX5wIX/IXneS8b561VEyIYA3pFa3DkQ9/JOI2vH/nQivsRsfQO5AUNASL9k0WVljiUKBH5BiUmQpxvOxnhGpbQClRo8ZCjqi2DVJC+6PUkIUScwG2ZvP0Ey52w6zwOWNfiDKCQOz91l5janF2fMyd7WwYxHn3LW4frjYfwVG05/vOz7s2HaP2PkZdvpSultMbgktyIEkRgTWeE54yb8xotxS/FPwHB0s3ilFbpyr34XDZNtwe/yj2Fn6Gdcdego8mCtXGCnFf40B8TSLp4BfmF+XRCbR3FYHO1W18jm0pE4PT8HO4hPSb/vhWBxOe0gpCkm/He3a2XcSj+zkRCQh7TfVRO3e+McRjXJSAZlsNYrSJREQL2oWMwj0tn8Ohok2osBSgJTnW5Gugd9RU8gPfwoGCTeKVSs2ZOFb8E5JD+rlzaTi6vTIFJopnY+5qh2Yju8C/TSSaDG8H3/gwJEzsAV0UxbXMGfTuU08vhbnGAv/kcPR8bTI6PXU37FYT3dcdswpXwkr53LHhMbK4Roze8QIZFzumZLwNn6bBCO/VigglI/ENQ6uZA4UIXysuICBHGU39umJH/mfYkLkIIR6h5GjKkF6+A3G62wQRd+V/Jeq9jER2e94a+u36KzLmYUP6IndODUfxkdOYkfUOcr7ah75vz0X+9hPIWr8H9/z4PNUVc5uLK4ToiXEwxGnkaG958F3SkzIRsp38ZCuVgFiLnGWpVE6OtRq7F65BaOdm2DJ/OUZvfQEWnhZstmL0pudhq9bzwB2R77XgAgKyBcupSkO+/gTyqo9CJfeggsmRrT+O3Oo0nKF9uSkHP5Kes1jNUMu8YHWaoZBQLOsZgzOGo+6cGo7MT3fgw+QFmHxyKQX3hVB6KqEM9MaprQfqiMeuhSZQS/4d6yk6TbEuD9OoRa0IOuUyaMMofOOoI9gbdr0FUjq3JGwC+r9zP0s+FuvGIvburnSNDdO1QTZ0ethTHcJGYE/+lxe0ntjJonaPdE0W31e4/pymKtYVJ6t2i7mIwR5xqLFW4XQ1W9Fz66R1YD+y4gdQ9UUhUOM+eR58SFRDOjTHtidX4+Db3yG0dzw0/h7Y/9o3pNMcsJosCEiMQsWJfFRn5MO7eSjKjuWIqTK8FAqLq91qRwX5ktX5ZUj/YpeYJGcsqUHurxnQ+HnCkFOBvB2HYSivEaNTi1IzYSi89ibyS1phBg/huDPuMYRom+HfqROIWGpxnlW5h9QbYd7xIo2ENPLpqoOkxs+v0QbGwgzBVm6R4mSXka4GWcr6+f2GuECE64M5stCUQe9jg48iyH2W301CYVyl0En9YqbjZMUuEq3GD9CuBbsQIQMS0GfFXHKXbGg1ZwiSHhyO4E4Rglh2EscB788nxd+HdJgFSX8ZjmbjeiBx+iD4tolGu4fvQKtpvUj/1augG0A8xmUJyNia+7EoS9fwMUTIs1aLJ66a7K6FIzicZ6JeLbqSY1t9vACbpr4FZbAPsr7ZCS+KhZMeGAvvZoGYeOB1bBj9Mk7+ZzfaPTQCCaO7IfOzbcj+MRVFO46j/QMjsOuZdRj183PuHG8crkhAFYn1+2kL0MSXXAxddziIQ1hs2bcaFHcfDhdRXHpemNcYMBf7xAWi6kQRESsMupgwwXVyX08EJ8WgdE82VIF+YgichDSEJkRLz6cb2VF2l55DO/9WUfj0toddJ24grkhAhoWs7LL9s5FXuR/9uFE1YgKa+iTTufvI3VlLuvPq/Sl2dPc+9wU6/XM0qo6eQdv7Bog+EJ6Neuq73QgbmIjDH22B0t8Tzaf1wNF3f0Duxr3QNQ2DKkgrJs5LKFKqPl0M6e8xOqvWiCzaMwmK6zStqxZsbMY1JyNCvuKVjAj7Z57kfujzSgVRRAsxuR/c9MQrqMi1KpjL9KIjiRtdlb4amEv0kKjksFabxPBeYXxuMNwEXM2y5D51veEg5/otIuD+y1vhPygkS3Z2cnoodRdUHgfz9YPta4HFZoBtGhmcPyMB608Yro/9r6/EiQ/Xu4+uHTYDhVjWBqncPxRuDW+7Rvz5WOIG4xYBrxGXHSN9KbB4//rqslvjp2/hmnFLgm/hd8XVMaCNAiweRHETbk4Dbb9VSHUL1x2St3e2o5pzNT031BrzUABeNZhbCm4e8IK1rhFQjkkW4AyV7ZZ+v+khZmra7WYMajIHTfy7wW43ufoabibeugxEJzuV12Qz4Kesd5FV/Suks6n8+bcY8I8AFwM6zOgXMwPN/LvjaPE2sehQ/d7Lmxe8PrgCg2MfoDeRYWv2+8SAacSAdKmxDEjJXRaAt9oWvNqOPwldY7vOPQiuayKtSE/nWF4vZj3qBLn2Gt/rvofyqR2e44L7WeJ54rDumedco+ec/6xz76t//Wx5eXAGpxPHtHc9+9x8+LzrfW8cxHITTjK/sbr28PeIFmMO0st3wUZMabEbfuPNCL25ChqZJ8K9W6LaXAqjrZr4Ro4Qz+Zi2Gax8RRsTi6L8bx7XRsvXJoQ0JMIJ0VW5X5UWgoh+S+9mZ62BtKSK4M/IBLUKRZt5g6Fd1wQbDUmBHaKg39KHKoyCtFm6gAkTO4lPudRcaIAXpEBaD2zn1iK2LdFGIIonUewFskP3glNgBdknioE0jmeP99iQg9E9m0jVlT3aR6C0O7xqM4rRkCrWKQ8NpKerQAUcjQfe5tYpLcqvRAKHw2C+7RGyv23i6HyUX0SoQj0grm0BlGUV6tpA6EOoueo5YgekgSNrzfKT+ZBE+aHlAeHI6JfG5Rl5MNUVoXYkR0Q2q45ZD4qhNJ5Q34FgpNixertXjG83JAdoR3i4Nc6AhXpBQAP7LxBfPi7GCmWO/6SR4y2Faa2WQSNKhQHizaiipjH5jShxl6KtJIfEOAZibkpq9Et5B6S6t+OIqwVrHoD9HlFaEaV6R3uDx1VhqmgAtlf/QJzhR6mykpimkIMfn8+eiyegqqsAjHtiRd3KNh5HBnrdsNE6eKpslU6D+RuOoi87w+iMjMPAS2CEdk9QfQB+7aOxsk1P8NcboSxpAIJd/eAgvzp3J8OwVhUjru++Beaj7wNNXmlsOVXotmY7mJQd/o3ezH0vQcRN7wTqrLzETs4EXIPum/DfjQd3AndXxgvBv/UnCpCWOemiO6WgNIDWYgd1h49X5iCiMHJqDpViMxPdqAmtwzmSj2aDOsAbagfLCRE1WU1SF/3C1UO0fkGMR+jwQzosFthtploM56z8VK1PG+EtdXZza2x6qXjgZK1YI0bpInCgLgFOFSyCQXVqWI9cteAJDID9KeRqqCEhg6ViNC1JVN7Y2SFrZ7NbIPC1wtKHy1pHNdAc55fx4tjv9NiHtR+friveC0Ck+LEwCZRbpn0nHoTTM2D1PmkS+LEwma8fIutxgqHySbqmsEzCQavuR/t/zoa6wY+hpPrdoov3/CNvCoTM2jVsTws9h+Hw+9sgtJTLcY0+kQEYNSOl+BJAvNprycgYVXpBv+SU5mL9mXhw/h5SP9iO3q9PhMzMt5HSOc4ofUYDocddlLASk8PsXib3Xbtqzg1Bg2qVY521Qp/+Gki0Tl0FOZ1WIt5pJnmdfgYg2Luh4dcB506BD60eatC4KcOh686BsnBgyjdh5jX8RN4KwJEpM1gBpPJPOjlTWIIdhv//sTE9Vcd5etypJV+i3//ejdWH3mYKqlxA/4bC/abZJ5KWEwmMSAi9cV10BeWYuDaebCb7cQQXpB6UMWbrNg45lV8MfTvpPEq6oYmytj38pDDUmMXi9vxQFr+kxLz2Fn4NGpUZxZh77OfoN+quQjp2Bx2Iwk0aSJm4u8mvI0tf3sHQ9b8FXGjU8Q5m8YJe7UJJNGQK2XiSwScJ68AaKPretLQ63o/gRNf7MDdu19DwsTeYhqNWW+Ckcy9xWZB/Jhe6P3BAmR9l4rvp7yBo2u/g6XEIOrAXmWA2seTNGIpKo5lCu0eRKaZvx52o3BBEJJW+D225665YIRgLVi7dQkfg3YhQ6jW7DhcvBU/5rwrxu9fDGarBQNi5yKtaINYFJQHyrmcZBl6hN+NhKB+xJhmsdDdzjOf4zj5n/z5CJlbG14eHISoMSp+IeUrv6YghEvEg5WddVqE93SWdzxXy84OOl2nY648wV52XmCPh1PRdf7HDjw793yPSMenxQVxvQ58jfJ0Up61EMe8r82H73SSVmVa8SFp1FqmFk4hg+6pLUsd6j+Lf5KG4ymb4gtedL9ULqes6A6+Vv/5fMwPFzneODSiilzgl5XwooCXKSUHEbU+m0qhxM8576HEnC+Yj5eeZGYZ1eJp0gxyvJ86l0xwOpkLDbpF3ovpbd7CuPgX4SUPIH+QiXZjWpW5tLysm9KHDH+wD6S8yiMVVqqUi9ncMtJAPOSLq4d9LQVpQwWZSZ7Iwmk1PDxMTcJF9/C8CTml5Yl7ciXfKxcjnhSkYTkfnv0jJQ2v9FZDRcEGn2cOYGZm0yuj/JmRmVFYDpnFZKRpue1VrlZywM+cBc9ALVSUr0TQ2rUxI4l7xOaEUqWivVSUmUdqyVXEgGo6JwScJ+FQWak8cgqaavOX8lIA7vLz+13tFP6GgEvRaLhY60Iws6gkHojTkSMu9ySyuZjHARuxpOu30WlEv6iZ8PcMI79PCb29Cv/NfB1LUmdic9YqVJrK4K32w90J/8DstsvQK2oKEYso/hszoqXKhP7vzENAt2YoOZxFwUIkQge0JFNnQeupfTEjey1Fuk1gNZsp+vRGaNemVCY72s4dgE5PjUXBARIiqrxOT91DJtgJTYinWHq5z4pZGLFxIUW1aopU1fCM8kHizIGYnv0u8ZiEItJKBFO07RFG/malQSyqO3r7s7j968eFxnKQOYwYnIRR+17AsP/8lahoh7Z5GO784Z8oIr9Qf6YcHRfeJUxp3aRpAs9M8IoJxLCNTyDuLl6a0HXNXGNEk7tTMDljCYauf5zKRa4QWSmf+ACxALCpvBKTDr+BHq9PQUXmGbR5cAjGHXgDQRTYsIBeb1wVA9aCHWRvZTBa+vdGm4CBGBr7ACYkvoJI7xZiYtPFWFVJkn+m+hCZhBoy+R0wK2k5kgIGQyHV4Gj5Nqw5+ghWHPgLjpXuIg1oRFO/TpjWdgmSgoeKyLmesbmukGmUOPTh9+j19CQ8YPlcTFWuSS+DlEzXnhf/gx1Pv4OhHz+M5L/ejmbDOoqAxErBRM63qYjp2wYLDOtwx5dP4tjazWJZhupT/MkzV2DCAQNrl4qsMpTsyxVzf/g7hm3nDkbXV+7Fme0nUHO6CgqNSizfsHHOInhRsNJv2VwEtIuGPrMQ5rwqYliyLaTFKg6fhpEYd37Vx5iW8w7KjubCUFZFguqiN4/T10b4wyc2CKfW70X3l6fBv32kMMO86LExuxzLQ6fgzM8HMfnI22h5/wDUUATPGphNNBVNMIZCo8GhN7+Dh68HWk/uQ9agtv3w+uGaGJB9C246OVL6Ew6UfIcv01/Cpsy3yU/UQ3YJhSWFAgfLt4pVpo+V7BamJSVsGJne1zA+4Xk015G0Omqw48xqrEybjxMlO8kUSRDDkbDUi6jrzug6g82VIa8CH3V6BIu09yB74z7c9f1CMse+UJJZ3PvKerEkbuvRfbD31a+IYclEkQmNHtoJq1o/gOUhk/HLi59i0PL50DUPocq2i6JyhQk3grQZs4dogKY/trKHl36LX57+HHaTGREjksXXkpmJKo8VYeO0txE7rAOaDGqH/J0noORZy5QHL5WRfN+d+HHeUiwNmIj/9H4cSbOGoMW9twmFIN6FaNpiek9iNhXKjxYilxit/+K58CetzuaUWyQUZIb3vfQ1Puv6CJIm9UevpyaI1Xnq6EtpWHC4PZKbj4qP58Kqt4ryX080OgjhZpduEaORFDKMVKANhygI+Yl8vNoghBcqCNbEUcBxhhjHAoVMR5qMvxrAV5V03SjiWaXMC9XmM3Rsh07pj4FN/wIdRdAcfPAK2YVVGfj+9DIEeDZBr+hJFOz8jN35n1K56vfQXMcghBhF4+dF/psTnsR0/IWC6uwS0lQuJ56ndfLkPOYiQ3EV6KUE0/o0DYextAoqHVUUmVyOMHnNAb6HfSlVgDeVTQpzRbVrgVd6N7WvJ/l9atGobaOoWuOnpco3w0QmWEERLgc3dl6WifxFC93D/qQ6yEeU01hSCW24PzE4MYjdCjn5aaYSPSylZyfO8YdW2Rm0UDTM5SRXW7T38bPMFQbyOz1EGXkkvwhiKFBRBWhhKiUtSD6iZ4CPmCtnpTT8RVk+z19Y5ve53rgGBrxdSMuJkm3YmL0M/NVGXl9GpwxH++AhaOrfCbmVR7At5yOUmnPgow5Agl8f/FrI46xJOzjk6BE5CdHeCWKNmc1Za3CiYg/ivJPRI2oSvJTusYZEvU+OPI5ySzGlO58A148Bb+H3wQVdcYU1mcipOkgVeiG3sxLjLdq7LUI8Y+nAiWpbJU5VHBSBwugWT6Jj+HDxudovj7+M1KJvYCGNx98R6BsxTTDh0dLNot0w0jMOedXHcLh0K2K826PCWohyUxb0thLsK/wfcvTHEe/fhfJ1CME4wB+Q4xD6PDDjtQzoRdeuvitOgPnVS4mIIa0RP74vDEWlFAlKYa0mrUWP9WoWgBZTeqPl2F6QamUwFZFGqzZBqpMjqF0z+LeMFO2Ihqoqjk0EbTQhXghIjoOuRThpJdeq9Jr4IOhiQ0nDGRDSJYHMuAd8moVAFx8uPtTDXXUkzVCTthXde6G+MFZVw2mwCu0YOSARSfcNQlDXeBgrK2Au0gtzH9AuBoEdYskMO6lsVSLaDezQBBq630waW6ZTI35aH4R3bgZ9cYXoNjQWVl93k9pYNEhH2ElFh3vGIyV4BEbGPYi2pOHIdoprMd6JmJz4MqYmvgqtKpgb/Mkn3AE/TQQ6ho3EwJi5mNVmOWJII4r5nDYzekdOxaBmf8WohMcR7ZOAbzJfoeiZG2+Fl+QKVPQnsCXnY3KKPSkyzmNDIZ73W8FSY0C3N6ai6R2dkfn1LuRuOUom0SiaZMbuew2Jk/ri4Osb8MN9S3CGrg1YPouiyEdhKTLCPzYYg99/GLZKE5xVLneDTZshvwqBrcJd36AgrhQfQS8zw1JWQ8xoQElaBvJ/PoqYfm0xeOUclKdlofLoGdjKjDDklmHwu/MR0a0ljJmlaP/k3Rj18wtkDg3YNGcFdj2xGoEJ0Zh8Yin8E6NRdjiPGC4ag1YtwIC1C2CoJOaiPynpEW7eG7vjVejCg3B07XZ6bg4JAEUa7qDl90SDGJBb9nP0h8kH+wRfZLyGxfsmYPH+aVicOg2L9o5Deuk2cniVUMjVOF62GT9kraCIdgulX4dvT73lSrt3AtZnvEJa0Bc/Za2EwVSE3OoM7C/6AUZbFVKLvydpdBWHm2/UFKxEezbD4cJN+DrzVSLWb9s6z4MRtsxciiMrN6Hv6zNwf/lqdFl4D/lYKniHBaMis1gsa8mrbdScqUB5TikiO5P7wD6pEBxXkCFAFc7taOwHciW7GpbdYDki7ch7MzETN26LNKSJOHjgZTSNpCnFgg90nv/s5O+1GNUFNfmlKDuWJZb1dJKPZjhTTgGSDiq1UkS3pXtOY23yQ6SZrZhf8Snazh4Mp8kCU40RHzSfSe+QjxE/LMTs/BVoMjBZzFrn4vyeaBADMtgky6X0ouQb1m5M1ijvNoj27UA+nYNMgQ01ViNVklIM56qfljc+x7QnVx0fHHkEWyl4SQm+A6Ee8Wjm0wEJ/r3QhMxxgDwS8YG98X32u+LrONwexhXxW4JX8kh6cIhYn/W9+LnY+eznYhqtPqsYP8x+Ha1nDURwt3iYy6sRP+Y2BLaNwaouf6Go1AQJmWqQyNBLUlxmQ3DHOCT/bYiIlMuO5kHtpSMT7ApSNGHeZP684eBl9oj5HMwCCjkJuYqO3WzMXEFmmGyBaAiXKCVY2+kh2G1UxnnDYDEaoQ73RbvHR+KXF95F/q8noaQgyDMiiLJ04IdZb+P9DvNJChyQKJTQkHANXDUP6Z/twKomc3Hgo61iJRMxPEu8/e+HRgch9WGjoCNK21Ks+sSLtjE/pxZ8j535H4uVTy4HXj3F1SXHIOZ1NzQzk3I7WcNIc32DEG685UEHSq2HGI7FkaCUmEo0CFtsInJlpuSF3ri/tPYL8ixVfK/4dAlrM26CIa3FWoyja2ZKlbenOObokxms1vfivegms9nF/aKdjS4xc4golcrD/c0iHyoPf+yMy8d+H5t0brfjc6IclE/tM7lMTF6+xnteLpbbGfkbxfwhZU7/e/t/jEZW0bmQU6VnVx2jICSVaMYSJRdL0DrOGVhwFkQHwVi8rlEL3x4YG/8vzGm3yrUlvYOuIWMQoGlCCVW1LuYNBS9hwRSxVOiJycyukS427hLjbjC5GBbFTS7cnCGYjpiG2/Rq7+WKZ7NmNZrF4nk8YIAZiQckWPQGmMuqiYmsRB9eVYcEmJiCm19qX5bv4+YXZjxuTOZmD75fMBRBHJNZ5+/4uJppyAoxE/FlTlMvbR2D8Wk65LTM6CwAzKQ3A/MxrokB+dX4PY6UbBHfSnOSRmzu35Oi1+4w2y5kQn5lrjCTXY+j5Ctuy+Mv/nF/rxVllmJsL/wS5eZcop1F5HtDQRXFDc4j1j+J296cIhaq8Yzwh29KJDo8fpeo9KB2TTArZwX6vDmTTJgEw//7qFjJ20FRh9VkRuv5A3HHuofhExcCbUQger0xGQM/nCcYR+HhgTFpb2D4V4/BiyJTbl8M7dAU3V6fKrSlip53X8mH6LVoJnSJ4bhz0z+QeH9/IQR/ZlwjA1IG5BuWmfOw9siTOFW+h7SijMz5bIqUB583xOos2O9RkImP1CYQ8/FQcRmZXl7/3p3gBoNNLK843HPJTGii/PDz/JVwVBspUq1E6a9Z2P30J2S6lDBXu1ZkspNjr/bXQu6hgT6/BA7yG3u9Oh2d/3oPjq/bLr5Rxw3Gvz67jiLc9ujw2AgKBPSiZ4H4TjRAs8biRmY7NwizJqw0i4EadtKQnkF+xKSBMBfyeMKbQ1P9VrhmBnSBiET/Nma9IwYVbEh/BS18UkTXWqeQu6BThkKnDoOvOhRaZQBifTqKxd94fOEXx5/B0tQZ+PjI41D9TmZB+Ftk/ixVNVCSqVJ5U0BBDMJrzvJivr0WzybH38JWVwgJDxCIG9IBurhwFKedgoPMYfrGPSIg8aFz7KtxUitpRjLgFNlyO54NStKE3F3GvRgMJ5la9h1rbQPzGq+ve/rLX/FB09k4+ek2oT3/zLimIORKYPLzhzHIW6KNyexiMNaa12fS03UOQsjc+SVHIiCxCYqPZEFulyC0SwuUpecje2MqtLHBiOvfDhXphcj+IQ2aUB80HdEZ5ekFyNm0n7lHzOuoziuFtawGwR2ao2D3CZQcyIZcQcEBlSdx9iCYiiqRv+OwaCQu2pnB326AUiVH83G9UX4sBzmbD0JG0evvI443FucyoF83pJdsw4HCH0gaXSxzM4MZnPuUezWZIY6uZ1dcrTN/Nc76le4V1+kSa97/7xAMyHMBOgTfiSgdrw99cb/tZgaFQrDa9NhX9D8UGE9AMosq+FZf8B8CkjWpI4W4spl0OTlXgFQqBi1aq/Q3nQRzfzAXyf64DRJeTe8WA970kNjrT1drANiq7Fr4Jn59ZfnNuTqWMG1snG+Ztz8CeOidYKqGbgIiXKP9zbhR0W4x3x8HXGW3cAu/E4D/A1qEz1tJFlZJAAAAAElFTkSuQmCC"/>
          <p:cNvSpPr>
            <a:spLocks noChangeAspect="1" noChangeArrowheads="1"/>
          </p:cNvSpPr>
          <p:nvPr/>
        </p:nvSpPr>
        <p:spPr bwMode="auto">
          <a:xfrm>
            <a:off x="6688138" y="2709864"/>
            <a:ext cx="211455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CA" altLang="en-US" sz="1800">
              <a:latin typeface="Arial" panose="020B0604020202020204" pitchFamily="34" charset="0"/>
            </a:endParaRPr>
          </a:p>
        </p:txBody>
      </p:sp>
      <p:sp>
        <p:nvSpPr>
          <p:cNvPr id="15370" name="Title 2"/>
          <p:cNvSpPr>
            <a:spLocks noGrp="1"/>
          </p:cNvSpPr>
          <p:nvPr>
            <p:ph type="ctrTitle"/>
          </p:nvPr>
        </p:nvSpPr>
        <p:spPr>
          <a:xfrm>
            <a:off x="0" y="3816424"/>
            <a:ext cx="12191999" cy="3284984"/>
          </a:xfrm>
          <a:solidFill>
            <a:schemeClr val="bg1">
              <a:lumMod val="95000"/>
              <a:alpha val="65000"/>
            </a:schemeClr>
          </a:solidFill>
        </p:spPr>
        <p:txBody>
          <a:bodyPr/>
          <a:lstStyle/>
          <a:p>
            <a:pPr algn="l"/>
            <a:r>
              <a:rPr lang="en-CA" b="1" dirty="0"/>
              <a:t/>
            </a:r>
            <a:br>
              <a:rPr lang="en-CA" b="1" dirty="0"/>
            </a:br>
            <a:r>
              <a:rPr lang="en-CA" b="1" dirty="0"/>
              <a:t>The Re-Emergence of GSRM</a:t>
            </a:r>
            <a:br>
              <a:rPr lang="en-CA" b="1" dirty="0"/>
            </a:br>
            <a:r>
              <a:rPr lang="en-CA" b="1" dirty="0"/>
              <a:t>Governments of Canada Strategic Reference Model </a:t>
            </a:r>
            <a:br>
              <a:rPr lang="en-CA" b="1" dirty="0"/>
            </a:br>
            <a:r>
              <a:rPr lang="en-CA" sz="1800" b="1" dirty="0"/>
              <a:t/>
            </a:r>
            <a:br>
              <a:rPr lang="en-CA" sz="1800" b="1" dirty="0"/>
            </a:br>
            <a:r>
              <a:rPr lang="en-CA" altLang="en-US" sz="2000" dirty="0">
                <a:latin typeface="Arial" panose="020B0604020202020204" pitchFamily="34" charset="0"/>
              </a:rPr>
              <a:t>Gary Doucet      </a:t>
            </a:r>
            <a:br>
              <a:rPr lang="en-CA" altLang="en-US" sz="2000" dirty="0">
                <a:latin typeface="Arial" panose="020B0604020202020204" pitchFamily="34" charset="0"/>
              </a:rPr>
            </a:br>
            <a:r>
              <a:rPr lang="en-CA" altLang="en-US" sz="2000" dirty="0">
                <a:solidFill>
                  <a:schemeClr val="tx2"/>
                </a:solidFill>
                <a:latin typeface="Arial" panose="020B0604020202020204" pitchFamily="34" charset="0"/>
              </a:rPr>
              <a:t>VP Practices and Chief Architect </a:t>
            </a:r>
            <a:br>
              <a:rPr lang="en-CA" altLang="en-US" sz="2000" dirty="0">
                <a:solidFill>
                  <a:schemeClr val="tx2"/>
                </a:solidFill>
                <a:latin typeface="Arial" panose="020B0604020202020204" pitchFamily="34" charset="0"/>
              </a:rPr>
            </a:br>
            <a:r>
              <a:rPr lang="en-CA" altLang="en-US" sz="2000" dirty="0">
                <a:solidFill>
                  <a:schemeClr val="tx2"/>
                </a:solidFill>
                <a:latin typeface="Arial" panose="020B0604020202020204" pitchFamily="34" charset="0"/>
              </a:rPr>
              <a:t>D4iS Solutions</a:t>
            </a:r>
            <a:r>
              <a:rPr lang="en-CA" b="1" dirty="0"/>
              <a:t/>
            </a:r>
            <a:br>
              <a:rPr lang="en-CA" b="1" dirty="0"/>
            </a:br>
            <a:r>
              <a:rPr lang="en-CA" b="1" dirty="0"/>
              <a:t> </a:t>
            </a:r>
            <a:r>
              <a:rPr lang="en-CA" dirty="0"/>
              <a:t>           </a:t>
            </a:r>
            <a:endParaRPr lang="en-US" altLang="en-US" sz="3200" dirty="0">
              <a:solidFill>
                <a:srgbClr val="005DAA"/>
              </a:solidFill>
              <a:latin typeface="Britannic Bold" panose="020B0903060703020204" pitchFamily="34" charset="0"/>
              <a:ea typeface="ＭＳ Ｐゴシック" panose="020B0600070205080204" pitchFamily="34" charset="-128"/>
              <a:cs typeface="Helvetica" panose="020B0604020202020204" pitchFamily="34" charset="0"/>
            </a:endParaRPr>
          </a:p>
        </p:txBody>
      </p:sp>
      <p:sp>
        <p:nvSpPr>
          <p:cNvPr id="10" name="TextBox 3">
            <a:extLst>
              <a:ext uri="{FF2B5EF4-FFF2-40B4-BE49-F238E27FC236}">
                <a16:creationId xmlns:a16="http://schemas.microsoft.com/office/drawing/2014/main" xmlns="" id="{726FB561-FD8D-4F31-8C39-6C2C00799E4A}"/>
              </a:ext>
            </a:extLst>
          </p:cNvPr>
          <p:cNvSpPr txBox="1">
            <a:spLocks noChangeArrowheads="1"/>
          </p:cNvSpPr>
          <p:nvPr/>
        </p:nvSpPr>
        <p:spPr bwMode="auto">
          <a:xfrm>
            <a:off x="7463256" y="5833211"/>
            <a:ext cx="314861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CA" altLang="en-US" sz="2000" dirty="0">
                <a:latin typeface="Arial" panose="020B0604020202020204" pitchFamily="34" charset="0"/>
              </a:rPr>
              <a:t>Neil Kemp</a:t>
            </a:r>
          </a:p>
          <a:p>
            <a:pPr>
              <a:spcBef>
                <a:spcPct val="0"/>
              </a:spcBef>
              <a:buFontTx/>
              <a:buNone/>
            </a:pPr>
            <a:r>
              <a:rPr lang="en-CA" altLang="en-US" sz="2000" dirty="0">
                <a:solidFill>
                  <a:schemeClr val="tx2"/>
                </a:solidFill>
                <a:latin typeface="Arial" panose="020B0604020202020204" pitchFamily="34" charset="0"/>
              </a:rPr>
              <a:t>Independent Consultant &amp;</a:t>
            </a:r>
          </a:p>
          <a:p>
            <a:pPr>
              <a:spcBef>
                <a:spcPct val="0"/>
              </a:spcBef>
              <a:buFontTx/>
              <a:buNone/>
            </a:pPr>
            <a:r>
              <a:rPr lang="en-CA" altLang="en-US" sz="2000" dirty="0">
                <a:solidFill>
                  <a:schemeClr val="tx2"/>
                </a:solidFill>
                <a:latin typeface="Arial" panose="020B0604020202020204" pitchFamily="34" charset="0"/>
              </a:rPr>
              <a:t>D4iS Associate Partner</a:t>
            </a:r>
          </a:p>
          <a:p>
            <a:pPr>
              <a:spcBef>
                <a:spcPct val="0"/>
              </a:spcBef>
              <a:buFontTx/>
              <a:buNone/>
            </a:pPr>
            <a:endParaRPr lang="en-CA" altLang="en-US" sz="1800" dirty="0">
              <a:latin typeface="Arial" panose="020B0604020202020204" pitchFamily="34" charset="0"/>
            </a:endParaRPr>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0002" y="21723"/>
            <a:ext cx="2573338" cy="981075"/>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1043">
            <a:extLst>
              <a:ext uri="{FF2B5EF4-FFF2-40B4-BE49-F238E27FC236}">
                <a16:creationId xmlns:a16="http://schemas.microsoft.com/office/drawing/2014/main" xmlns="" id="{2DD084BC-5D66-4602-982A-22EECCFE3FF8}"/>
              </a:ext>
            </a:extLst>
          </p:cNvPr>
          <p:cNvSpPr>
            <a:spLocks noGrp="1" noChangeArrowheads="1"/>
          </p:cNvSpPr>
          <p:nvPr>
            <p:ph type="title"/>
          </p:nvPr>
        </p:nvSpPr>
        <p:spPr>
          <a:xfrm>
            <a:off x="12870" y="44450"/>
            <a:ext cx="7413456" cy="909637"/>
          </a:xfrm>
        </p:spPr>
        <p:txBody>
          <a:bodyPr>
            <a:normAutofit/>
          </a:bodyPr>
          <a:lstStyle/>
          <a:p>
            <a:pPr algn="l" eaLnBrk="1" hangingPunct="1"/>
            <a:r>
              <a:rPr lang="en-CA" altLang="en-US" dirty="0">
                <a:solidFill>
                  <a:schemeClr val="accent1">
                    <a:lumMod val="75000"/>
                  </a:schemeClr>
                </a:solidFill>
              </a:rPr>
              <a:t>   </a:t>
            </a:r>
            <a:r>
              <a:rPr lang="en-CA" altLang="en-US" dirty="0" err="1">
                <a:solidFill>
                  <a:schemeClr val="accent1">
                    <a:lumMod val="75000"/>
                  </a:schemeClr>
                </a:solidFill>
              </a:rPr>
              <a:t>xRM</a:t>
            </a:r>
            <a:r>
              <a:rPr lang="en-CA" altLang="en-US" dirty="0">
                <a:solidFill>
                  <a:schemeClr val="accent1">
                    <a:lumMod val="75000"/>
                  </a:schemeClr>
                </a:solidFill>
              </a:rPr>
              <a:t> Intro: GSRM</a:t>
            </a:r>
          </a:p>
        </p:txBody>
      </p:sp>
      <p:sp>
        <p:nvSpPr>
          <p:cNvPr id="15365" name="AutoShape 1028">
            <a:extLst>
              <a:ext uri="{FF2B5EF4-FFF2-40B4-BE49-F238E27FC236}">
                <a16:creationId xmlns:a16="http://schemas.microsoft.com/office/drawing/2014/main" xmlns="" id="{BBED6CE7-E505-432C-8A95-AB3FB88B47E4}"/>
              </a:ext>
            </a:extLst>
          </p:cNvPr>
          <p:cNvSpPr>
            <a:spLocks noChangeArrowheads="1"/>
          </p:cNvSpPr>
          <p:nvPr/>
        </p:nvSpPr>
        <p:spPr bwMode="auto">
          <a:xfrm>
            <a:off x="5600146" y="1212918"/>
            <a:ext cx="4074885" cy="1021645"/>
          </a:xfrm>
          <a:prstGeom prst="roundRect">
            <a:avLst>
              <a:gd name="adj" fmla="val 16667"/>
            </a:avLst>
          </a:prstGeom>
          <a:solidFill>
            <a:srgbClr val="00B0F0"/>
          </a:solidFill>
          <a:ln>
            <a:solidFill>
              <a:srgbClr val="00B0F0"/>
            </a:solidFill>
          </a:ln>
          <a:effectLst>
            <a:prstShdw prst="shdw17" dist="17961" dir="2700000">
              <a:srgbClr val="74845E"/>
            </a:prstShdw>
          </a:effectLst>
          <a:extLst/>
        </p:spPr>
        <p:txBody>
          <a:bodyPr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pPr>
            <a:r>
              <a:rPr lang="en-CA" altLang="en-US" sz="1600" b="1"/>
              <a:t>Public Programs</a:t>
            </a:r>
            <a:endParaRPr lang="en-CA" altLang="en-US" sz="2800"/>
          </a:p>
        </p:txBody>
      </p:sp>
      <p:sp>
        <p:nvSpPr>
          <p:cNvPr id="15366" name="AutoShape 1029">
            <a:extLst>
              <a:ext uri="{FF2B5EF4-FFF2-40B4-BE49-F238E27FC236}">
                <a16:creationId xmlns:a16="http://schemas.microsoft.com/office/drawing/2014/main" xmlns="" id="{6C393DCC-CD46-4A4D-A993-DCDDF807BC67}"/>
              </a:ext>
            </a:extLst>
          </p:cNvPr>
          <p:cNvSpPr>
            <a:spLocks noChangeArrowheads="1"/>
          </p:cNvSpPr>
          <p:nvPr/>
        </p:nvSpPr>
        <p:spPr bwMode="auto">
          <a:xfrm>
            <a:off x="261118" y="1188527"/>
            <a:ext cx="4306515" cy="1008112"/>
          </a:xfrm>
          <a:prstGeom prst="roundRect">
            <a:avLst>
              <a:gd name="adj" fmla="val 16667"/>
            </a:avLst>
          </a:prstGeom>
          <a:solidFill>
            <a:srgbClr val="FFCC00"/>
          </a:solidFill>
          <a:ln>
            <a:solidFill>
              <a:srgbClr val="FFCC00"/>
            </a:solidFill>
          </a:ln>
          <a:effectLst>
            <a:prstShdw prst="shdw17" dist="17961" dir="2700000">
              <a:srgbClr val="83732E"/>
            </a:prstShdw>
          </a:effectLst>
          <a:extLst/>
        </p:spPr>
        <p:txBody>
          <a:bodyPr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pPr>
            <a:r>
              <a:rPr lang="en-CA" altLang="en-US" sz="1600" b="1" dirty="0"/>
              <a:t>Provider Programs</a:t>
            </a:r>
            <a:endParaRPr lang="en-CA" altLang="en-US" sz="1600" dirty="0"/>
          </a:p>
        </p:txBody>
      </p:sp>
      <p:grpSp>
        <p:nvGrpSpPr>
          <p:cNvPr id="15367" name="Group 1030">
            <a:extLst>
              <a:ext uri="{FF2B5EF4-FFF2-40B4-BE49-F238E27FC236}">
                <a16:creationId xmlns:a16="http://schemas.microsoft.com/office/drawing/2014/main" xmlns="" id="{956D4F46-42CF-4712-A107-11C8FC6C9F8A}"/>
              </a:ext>
            </a:extLst>
          </p:cNvPr>
          <p:cNvGrpSpPr>
            <a:grpSpLocks/>
          </p:cNvGrpSpPr>
          <p:nvPr/>
        </p:nvGrpSpPr>
        <p:grpSpPr bwMode="auto">
          <a:xfrm>
            <a:off x="10639940" y="1317522"/>
            <a:ext cx="1216700" cy="2039470"/>
            <a:chOff x="4710" y="765"/>
            <a:chExt cx="711" cy="1722"/>
          </a:xfrm>
        </p:grpSpPr>
        <p:grpSp>
          <p:nvGrpSpPr>
            <p:cNvPr id="15374" name="Group 1031">
              <a:extLst>
                <a:ext uri="{FF2B5EF4-FFF2-40B4-BE49-F238E27FC236}">
                  <a16:creationId xmlns:a16="http://schemas.microsoft.com/office/drawing/2014/main" xmlns="" id="{E7ED0846-170C-411F-A4A9-0B1B4D0262D0}"/>
                </a:ext>
              </a:extLst>
            </p:cNvPr>
            <p:cNvGrpSpPr>
              <a:grpSpLocks/>
            </p:cNvGrpSpPr>
            <p:nvPr/>
          </p:nvGrpSpPr>
          <p:grpSpPr bwMode="auto">
            <a:xfrm>
              <a:off x="4884" y="765"/>
              <a:ext cx="250" cy="683"/>
              <a:chOff x="4728" y="1392"/>
              <a:chExt cx="308" cy="845"/>
            </a:xfrm>
          </p:grpSpPr>
          <p:sp>
            <p:nvSpPr>
              <p:cNvPr id="15376" name="Oval 1032">
                <a:extLst>
                  <a:ext uri="{FF2B5EF4-FFF2-40B4-BE49-F238E27FC236}">
                    <a16:creationId xmlns:a16="http://schemas.microsoft.com/office/drawing/2014/main" xmlns="" id="{AFFA5204-E163-4E4C-A2AA-A5C7FCDB0CC0}"/>
                  </a:ext>
                </a:extLst>
              </p:cNvPr>
              <p:cNvSpPr>
                <a:spLocks noChangeArrowheads="1"/>
              </p:cNvSpPr>
              <p:nvPr/>
            </p:nvSpPr>
            <p:spPr bwMode="auto">
              <a:xfrm>
                <a:off x="4752" y="1392"/>
                <a:ext cx="240" cy="240"/>
              </a:xfrm>
              <a:prstGeom prst="ellipse">
                <a:avLst/>
              </a:prstGeom>
              <a:solidFill>
                <a:srgbClr val="ECAF86"/>
              </a:solidFill>
              <a:ln w="28575">
                <a:solidFill>
                  <a:srgbClr val="51870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800"/>
              </a:p>
            </p:txBody>
          </p:sp>
          <p:sp>
            <p:nvSpPr>
              <p:cNvPr id="15377" name="Line 1033">
                <a:extLst>
                  <a:ext uri="{FF2B5EF4-FFF2-40B4-BE49-F238E27FC236}">
                    <a16:creationId xmlns:a16="http://schemas.microsoft.com/office/drawing/2014/main" xmlns="" id="{92FCA200-5B8F-48E4-BCBC-EA3CC56D0A22}"/>
                  </a:ext>
                </a:extLst>
              </p:cNvPr>
              <p:cNvSpPr>
                <a:spLocks noChangeShapeType="1"/>
              </p:cNvSpPr>
              <p:nvPr/>
            </p:nvSpPr>
            <p:spPr bwMode="auto">
              <a:xfrm>
                <a:off x="4888" y="1632"/>
                <a:ext cx="0" cy="384"/>
              </a:xfrm>
              <a:prstGeom prst="line">
                <a:avLst/>
              </a:prstGeom>
              <a:noFill/>
              <a:ln w="28575">
                <a:solidFill>
                  <a:srgbClr val="5187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p>
            </p:txBody>
          </p:sp>
          <p:sp>
            <p:nvSpPr>
              <p:cNvPr id="15378" name="Line 1034">
                <a:extLst>
                  <a:ext uri="{FF2B5EF4-FFF2-40B4-BE49-F238E27FC236}">
                    <a16:creationId xmlns:a16="http://schemas.microsoft.com/office/drawing/2014/main" xmlns="" id="{9DF20BBF-9566-423C-ADB8-9E67D99C6158}"/>
                  </a:ext>
                </a:extLst>
              </p:cNvPr>
              <p:cNvSpPr>
                <a:spLocks noChangeShapeType="1"/>
              </p:cNvSpPr>
              <p:nvPr/>
            </p:nvSpPr>
            <p:spPr bwMode="auto">
              <a:xfrm flipH="1">
                <a:off x="4755" y="2010"/>
                <a:ext cx="131" cy="227"/>
              </a:xfrm>
              <a:prstGeom prst="line">
                <a:avLst/>
              </a:prstGeom>
              <a:noFill/>
              <a:ln w="28575">
                <a:solidFill>
                  <a:srgbClr val="5187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p>
            </p:txBody>
          </p:sp>
          <p:sp>
            <p:nvSpPr>
              <p:cNvPr id="15379" name="Line 1035">
                <a:extLst>
                  <a:ext uri="{FF2B5EF4-FFF2-40B4-BE49-F238E27FC236}">
                    <a16:creationId xmlns:a16="http://schemas.microsoft.com/office/drawing/2014/main" xmlns="" id="{ACDDB51D-BE4F-4C8D-AEEE-1A4E1344A129}"/>
                  </a:ext>
                </a:extLst>
              </p:cNvPr>
              <p:cNvSpPr>
                <a:spLocks noChangeShapeType="1"/>
              </p:cNvSpPr>
              <p:nvPr/>
            </p:nvSpPr>
            <p:spPr bwMode="auto">
              <a:xfrm>
                <a:off x="4886" y="2008"/>
                <a:ext cx="132" cy="229"/>
              </a:xfrm>
              <a:prstGeom prst="line">
                <a:avLst/>
              </a:prstGeom>
              <a:noFill/>
              <a:ln w="28575">
                <a:solidFill>
                  <a:srgbClr val="5187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p>
            </p:txBody>
          </p:sp>
          <p:sp>
            <p:nvSpPr>
              <p:cNvPr id="15380" name="Line 1036">
                <a:extLst>
                  <a:ext uri="{FF2B5EF4-FFF2-40B4-BE49-F238E27FC236}">
                    <a16:creationId xmlns:a16="http://schemas.microsoft.com/office/drawing/2014/main" xmlns="" id="{ACDA78FB-4416-4700-9888-1481B76101BD}"/>
                  </a:ext>
                </a:extLst>
              </p:cNvPr>
              <p:cNvSpPr>
                <a:spLocks noChangeShapeType="1"/>
              </p:cNvSpPr>
              <p:nvPr/>
            </p:nvSpPr>
            <p:spPr bwMode="auto">
              <a:xfrm flipH="1">
                <a:off x="4728" y="1736"/>
                <a:ext cx="308" cy="0"/>
              </a:xfrm>
              <a:prstGeom prst="line">
                <a:avLst/>
              </a:prstGeom>
              <a:noFill/>
              <a:ln w="28575">
                <a:solidFill>
                  <a:srgbClr val="51870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sz="2400"/>
              </a:p>
            </p:txBody>
          </p:sp>
        </p:grpSp>
        <p:sp>
          <p:nvSpPr>
            <p:cNvPr id="15375" name="Text Box 1037">
              <a:extLst>
                <a:ext uri="{FF2B5EF4-FFF2-40B4-BE49-F238E27FC236}">
                  <a16:creationId xmlns:a16="http://schemas.microsoft.com/office/drawing/2014/main" xmlns="" id="{4514F342-891C-4690-9C61-BB793E039715}"/>
                </a:ext>
              </a:extLst>
            </p:cNvPr>
            <p:cNvSpPr txBox="1">
              <a:spLocks noChangeArrowheads="1"/>
            </p:cNvSpPr>
            <p:nvPr/>
          </p:nvSpPr>
          <p:spPr bwMode="auto">
            <a:xfrm>
              <a:off x="4710" y="1785"/>
              <a:ext cx="711" cy="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SzTx/>
                <a:buFontTx/>
                <a:buNone/>
              </a:pPr>
              <a:r>
                <a:rPr lang="en-CA" altLang="en-US" sz="1600" b="1" dirty="0"/>
                <a:t>Public </a:t>
              </a:r>
              <a:br>
                <a:rPr lang="en-CA" altLang="en-US" sz="1600" b="1" dirty="0"/>
              </a:br>
              <a:r>
                <a:rPr lang="en-CA" altLang="en-US" sz="1600" b="1" dirty="0"/>
                <a:t>Target Group(s)</a:t>
              </a:r>
            </a:p>
          </p:txBody>
        </p:sp>
      </p:grpSp>
      <p:sp>
        <p:nvSpPr>
          <p:cNvPr id="15368" name="Text Box 1038">
            <a:extLst>
              <a:ext uri="{FF2B5EF4-FFF2-40B4-BE49-F238E27FC236}">
                <a16:creationId xmlns:a16="http://schemas.microsoft.com/office/drawing/2014/main" xmlns="" id="{D9FB9467-31FC-42E4-B697-07C658A13F30}"/>
              </a:ext>
            </a:extLst>
          </p:cNvPr>
          <p:cNvSpPr txBox="1">
            <a:spLocks noChangeArrowheads="1"/>
          </p:cNvSpPr>
          <p:nvPr/>
        </p:nvSpPr>
        <p:spPr bwMode="auto">
          <a:xfrm>
            <a:off x="5520623" y="2436083"/>
            <a:ext cx="48238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600" b="1" i="1" dirty="0">
                <a:solidFill>
                  <a:srgbClr val="000000"/>
                </a:solidFill>
                <a:cs typeface="Arial" panose="020B0604020202020204" pitchFamily="34" charset="0"/>
              </a:rPr>
              <a:t>Public program fields are identified by the public needs recognized by the government</a:t>
            </a:r>
            <a:endParaRPr lang="en-CA" altLang="en-US" sz="1600" dirty="0"/>
          </a:p>
        </p:txBody>
      </p:sp>
      <p:sp>
        <p:nvSpPr>
          <p:cNvPr id="15369" name="Text Box 1039">
            <a:extLst>
              <a:ext uri="{FF2B5EF4-FFF2-40B4-BE49-F238E27FC236}">
                <a16:creationId xmlns:a16="http://schemas.microsoft.com/office/drawing/2014/main" xmlns="" id="{07695FA3-4A09-41CD-82F9-90A526DC11CC}"/>
              </a:ext>
            </a:extLst>
          </p:cNvPr>
          <p:cNvSpPr txBox="1">
            <a:spLocks noChangeArrowheads="1"/>
          </p:cNvSpPr>
          <p:nvPr/>
        </p:nvSpPr>
        <p:spPr bwMode="auto">
          <a:xfrm>
            <a:off x="272261" y="2348880"/>
            <a:ext cx="495964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600" b="1" i="1" dirty="0">
                <a:solidFill>
                  <a:srgbClr val="000000"/>
                </a:solidFill>
                <a:cs typeface="Arial" panose="020B0604020202020204" pitchFamily="34" charset="0"/>
              </a:rPr>
              <a:t>Provider program fields are identified by the needs of public programs &amp; other provider programs </a:t>
            </a:r>
            <a:br>
              <a:rPr lang="en-US" altLang="en-US" sz="1600" b="1" i="1" dirty="0">
                <a:solidFill>
                  <a:srgbClr val="000000"/>
                </a:solidFill>
                <a:cs typeface="Arial" panose="020B0604020202020204" pitchFamily="34" charset="0"/>
              </a:rPr>
            </a:br>
            <a:endParaRPr lang="en-CA" altLang="en-US" sz="1600" dirty="0"/>
          </a:p>
        </p:txBody>
      </p:sp>
      <p:sp>
        <p:nvSpPr>
          <p:cNvPr id="15370" name="AutoShape 1040">
            <a:extLst>
              <a:ext uri="{FF2B5EF4-FFF2-40B4-BE49-F238E27FC236}">
                <a16:creationId xmlns:a16="http://schemas.microsoft.com/office/drawing/2014/main" xmlns="" id="{DCC0CA48-92A5-474F-B3FD-5C239F126DB7}"/>
              </a:ext>
            </a:extLst>
          </p:cNvPr>
          <p:cNvSpPr>
            <a:spLocks/>
          </p:cNvSpPr>
          <p:nvPr/>
        </p:nvSpPr>
        <p:spPr bwMode="auto">
          <a:xfrm>
            <a:off x="5591944" y="3117085"/>
            <a:ext cx="4083087" cy="3587057"/>
          </a:xfrm>
          <a:prstGeom prst="borderCallout1">
            <a:avLst>
              <a:gd name="adj1" fmla="val 680"/>
              <a:gd name="adj2" fmla="val 48994"/>
              <a:gd name="adj3" fmla="val -2339"/>
              <a:gd name="adj4" fmla="val 55945"/>
            </a:avLst>
          </a:prstGeom>
          <a:solidFill>
            <a:srgbClr val="00B0F0"/>
          </a:solidFill>
          <a:ln w="9525">
            <a:solidFill>
              <a:srgbClr val="00B0F0"/>
            </a:solidFill>
            <a:miter lim="800000"/>
            <a:headEnd/>
            <a:tailEnd/>
          </a:ln>
          <a:effectLst/>
        </p:spPr>
        <p:txBody>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a:lnSpc>
                <a:spcPct val="95000"/>
              </a:lnSpc>
              <a:spcBef>
                <a:spcPct val="10000"/>
              </a:spcBef>
              <a:buClrTx/>
              <a:buSzTx/>
            </a:pPr>
            <a:r>
              <a:rPr lang="en-CA" altLang="en-US" sz="1600" dirty="0">
                <a:cs typeface="Times New Roman" panose="02020603050405020304" pitchFamily="18" charset="0"/>
              </a:rPr>
              <a:t>(Socio-) Economic Development</a:t>
            </a:r>
          </a:p>
          <a:p>
            <a:pPr marL="285750" indent="-285750">
              <a:lnSpc>
                <a:spcPct val="95000"/>
              </a:lnSpc>
              <a:spcBef>
                <a:spcPct val="10000"/>
              </a:spcBef>
              <a:buClrTx/>
              <a:buSzTx/>
            </a:pPr>
            <a:r>
              <a:rPr lang="en-CA" altLang="en-US" sz="1600" dirty="0">
                <a:cs typeface="Times New Roman" panose="02020603050405020304" pitchFamily="18" charset="0"/>
              </a:rPr>
              <a:t>Science and Knowledge Development</a:t>
            </a:r>
          </a:p>
          <a:p>
            <a:pPr marL="285750" indent="-285750">
              <a:lnSpc>
                <a:spcPct val="95000"/>
              </a:lnSpc>
              <a:spcBef>
                <a:spcPct val="10000"/>
              </a:spcBef>
              <a:buClrTx/>
              <a:buSzTx/>
            </a:pPr>
            <a:r>
              <a:rPr lang="en-CA" altLang="en-US" sz="1600" dirty="0">
                <a:cs typeface="Times New Roman" panose="02020603050405020304" pitchFamily="18" charset="0"/>
              </a:rPr>
              <a:t>Natural Resources</a:t>
            </a:r>
          </a:p>
          <a:p>
            <a:pPr marL="285750" indent="-285750">
              <a:lnSpc>
                <a:spcPct val="95000"/>
              </a:lnSpc>
              <a:spcBef>
                <a:spcPct val="10000"/>
              </a:spcBef>
              <a:buClrTx/>
              <a:buSzTx/>
            </a:pPr>
            <a:r>
              <a:rPr lang="en-CA" altLang="en-US" sz="1600" dirty="0">
                <a:cs typeface="Times New Roman" panose="02020603050405020304" pitchFamily="18" charset="0"/>
              </a:rPr>
              <a:t>Environment Protection</a:t>
            </a:r>
          </a:p>
          <a:p>
            <a:pPr marL="285750" indent="-285750">
              <a:lnSpc>
                <a:spcPct val="95000"/>
              </a:lnSpc>
              <a:spcBef>
                <a:spcPct val="10000"/>
              </a:spcBef>
              <a:buClrTx/>
              <a:buSzTx/>
            </a:pPr>
            <a:r>
              <a:rPr lang="en-CA" altLang="en-US" sz="1600" dirty="0">
                <a:cs typeface="Times New Roman" panose="02020603050405020304" pitchFamily="18" charset="0"/>
              </a:rPr>
              <a:t>Public Health</a:t>
            </a:r>
          </a:p>
          <a:p>
            <a:pPr marL="285750" indent="-285750">
              <a:lnSpc>
                <a:spcPct val="95000"/>
              </a:lnSpc>
              <a:spcBef>
                <a:spcPct val="10000"/>
              </a:spcBef>
              <a:buClrTx/>
              <a:buSzTx/>
            </a:pPr>
            <a:r>
              <a:rPr lang="en-CA" altLang="en-US" sz="1600" dirty="0">
                <a:cs typeface="Times New Roman" panose="02020603050405020304" pitchFamily="18" charset="0"/>
              </a:rPr>
              <a:t>Legal, Collective, Democratic &amp; Human Rights Protection</a:t>
            </a:r>
          </a:p>
          <a:p>
            <a:pPr marL="285750" indent="-285750">
              <a:lnSpc>
                <a:spcPct val="95000"/>
              </a:lnSpc>
              <a:spcBef>
                <a:spcPct val="10000"/>
              </a:spcBef>
              <a:buClrTx/>
              <a:buSzTx/>
            </a:pPr>
            <a:r>
              <a:rPr lang="en-CA" altLang="en-US" sz="1600" dirty="0">
                <a:cs typeface="Times New Roman" panose="02020603050405020304" pitchFamily="18" charset="0"/>
              </a:rPr>
              <a:t>Social Development</a:t>
            </a:r>
          </a:p>
          <a:p>
            <a:pPr marL="285750" indent="-285750">
              <a:lnSpc>
                <a:spcPct val="95000"/>
              </a:lnSpc>
              <a:spcBef>
                <a:spcPct val="10000"/>
              </a:spcBef>
              <a:buClrTx/>
              <a:buSzTx/>
            </a:pPr>
            <a:r>
              <a:rPr lang="en-CA" altLang="en-US" sz="1600" dirty="0">
                <a:cs typeface="Times New Roman" panose="02020603050405020304" pitchFamily="18" charset="0"/>
              </a:rPr>
              <a:t>Cultural Development</a:t>
            </a:r>
          </a:p>
          <a:p>
            <a:pPr marL="285750" indent="-285750">
              <a:lnSpc>
                <a:spcPct val="95000"/>
              </a:lnSpc>
              <a:spcBef>
                <a:spcPct val="10000"/>
              </a:spcBef>
              <a:buClrTx/>
              <a:buSzTx/>
            </a:pPr>
            <a:r>
              <a:rPr lang="en-CA" altLang="en-US" sz="1600" dirty="0">
                <a:cs typeface="Times New Roman" panose="02020603050405020304" pitchFamily="18" charset="0"/>
              </a:rPr>
              <a:t>Educational Development</a:t>
            </a:r>
          </a:p>
          <a:p>
            <a:pPr marL="285750" indent="-285750">
              <a:lnSpc>
                <a:spcPct val="95000"/>
              </a:lnSpc>
              <a:spcBef>
                <a:spcPct val="10000"/>
              </a:spcBef>
              <a:buClrTx/>
              <a:buSzTx/>
            </a:pPr>
            <a:r>
              <a:rPr lang="en-CA" altLang="en-US" sz="1600" dirty="0">
                <a:cs typeface="Times New Roman" panose="02020603050405020304" pitchFamily="18" charset="0"/>
              </a:rPr>
              <a:t>Public Safety </a:t>
            </a:r>
          </a:p>
          <a:p>
            <a:pPr marL="285750" indent="-285750">
              <a:lnSpc>
                <a:spcPct val="95000"/>
              </a:lnSpc>
              <a:spcBef>
                <a:spcPct val="10000"/>
              </a:spcBef>
              <a:buClrTx/>
              <a:buSzTx/>
            </a:pPr>
            <a:r>
              <a:rPr lang="en-CA" altLang="en-US" sz="1600" dirty="0">
                <a:cs typeface="Times New Roman" panose="02020603050405020304" pitchFamily="18" charset="0"/>
              </a:rPr>
              <a:t>National Security &amp; Defence</a:t>
            </a:r>
          </a:p>
          <a:p>
            <a:pPr marL="285750" indent="-285750">
              <a:lnSpc>
                <a:spcPct val="95000"/>
              </a:lnSpc>
              <a:spcBef>
                <a:spcPct val="10000"/>
              </a:spcBef>
              <a:buClrTx/>
              <a:buSzTx/>
            </a:pPr>
            <a:r>
              <a:rPr lang="en-CA" altLang="en-US" sz="1600" dirty="0">
                <a:cs typeface="Times New Roman" panose="02020603050405020304" pitchFamily="18" charset="0"/>
              </a:rPr>
              <a:t>Justice</a:t>
            </a:r>
          </a:p>
        </p:txBody>
      </p:sp>
      <p:sp>
        <p:nvSpPr>
          <p:cNvPr id="15371" name="AutoShape 1041">
            <a:extLst>
              <a:ext uri="{FF2B5EF4-FFF2-40B4-BE49-F238E27FC236}">
                <a16:creationId xmlns:a16="http://schemas.microsoft.com/office/drawing/2014/main" xmlns="" id="{AAC25465-6547-4BA5-9381-6B9869557CEB}"/>
              </a:ext>
            </a:extLst>
          </p:cNvPr>
          <p:cNvSpPr>
            <a:spLocks/>
          </p:cNvSpPr>
          <p:nvPr/>
        </p:nvSpPr>
        <p:spPr bwMode="auto">
          <a:xfrm>
            <a:off x="272260" y="3140968"/>
            <a:ext cx="4295373" cy="3590749"/>
          </a:xfrm>
          <a:prstGeom prst="borderCallout1">
            <a:avLst>
              <a:gd name="adj1" fmla="val -272"/>
              <a:gd name="adj2" fmla="val 49601"/>
              <a:gd name="adj3" fmla="val -4725"/>
              <a:gd name="adj4" fmla="val 32349"/>
            </a:avLst>
          </a:prstGeom>
          <a:solidFill>
            <a:srgbClr val="FFCC00"/>
          </a:solidFill>
          <a:ln w="9525">
            <a:solidFill>
              <a:srgbClr val="FFCC00"/>
            </a:solidFill>
            <a:miter lim="800000"/>
            <a:headEnd/>
            <a:tailEnd/>
          </a:ln>
          <a:effectLst/>
        </p:spPr>
        <p:txBody>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lnSpc>
                <a:spcPct val="95000"/>
              </a:lnSpc>
              <a:spcBef>
                <a:spcPct val="10000"/>
              </a:spcBef>
              <a:buClrTx/>
              <a:buSzTx/>
            </a:pPr>
            <a:r>
              <a:rPr lang="en-CA" altLang="en-US" sz="1600" dirty="0"/>
              <a:t>Public Policy, </a:t>
            </a:r>
          </a:p>
          <a:p>
            <a:pPr marL="285750" indent="-285750" eaLnBrk="1" hangingPunct="1">
              <a:lnSpc>
                <a:spcPct val="95000"/>
              </a:lnSpc>
              <a:spcBef>
                <a:spcPct val="10000"/>
              </a:spcBef>
              <a:buClrTx/>
              <a:buSzTx/>
            </a:pPr>
            <a:r>
              <a:rPr lang="en-CA" altLang="en-US" sz="1600" dirty="0"/>
              <a:t>Planning and Management</a:t>
            </a:r>
            <a:endParaRPr lang="fr-CA" altLang="en-US" sz="1600" dirty="0"/>
          </a:p>
          <a:p>
            <a:pPr marL="285750" indent="-285750" eaLnBrk="1" hangingPunct="1">
              <a:lnSpc>
                <a:spcPct val="95000"/>
              </a:lnSpc>
              <a:spcBef>
                <a:spcPct val="10000"/>
              </a:spcBef>
              <a:buClrTx/>
              <a:buSzTx/>
            </a:pPr>
            <a:r>
              <a:rPr lang="en-CA" altLang="en-US" sz="1600" dirty="0"/>
              <a:t>Corporate Policy, </a:t>
            </a:r>
          </a:p>
          <a:p>
            <a:pPr marL="285750" indent="-285750" eaLnBrk="1" hangingPunct="1">
              <a:lnSpc>
                <a:spcPct val="95000"/>
              </a:lnSpc>
              <a:spcBef>
                <a:spcPct val="10000"/>
              </a:spcBef>
              <a:buClrTx/>
              <a:buSzTx/>
            </a:pPr>
            <a:r>
              <a:rPr lang="en-CA" altLang="en-US" sz="1600" dirty="0"/>
              <a:t>Planning and Management, Integrated Delivery, </a:t>
            </a:r>
          </a:p>
          <a:p>
            <a:pPr marL="285750" indent="-285750" eaLnBrk="1" hangingPunct="1">
              <a:lnSpc>
                <a:spcPct val="95000"/>
              </a:lnSpc>
              <a:spcBef>
                <a:spcPct val="10000"/>
              </a:spcBef>
              <a:buClrTx/>
              <a:buSzTx/>
            </a:pPr>
            <a:r>
              <a:rPr lang="en-CA" altLang="en-US" sz="1600" dirty="0"/>
              <a:t>Communications Management, </a:t>
            </a:r>
          </a:p>
          <a:p>
            <a:pPr marL="285750" indent="-285750" eaLnBrk="1" hangingPunct="1">
              <a:lnSpc>
                <a:spcPct val="95000"/>
              </a:lnSpc>
              <a:spcBef>
                <a:spcPct val="10000"/>
              </a:spcBef>
              <a:buClrTx/>
              <a:buSzTx/>
            </a:pPr>
            <a:r>
              <a:rPr lang="en-CA" altLang="en-US" sz="1600" dirty="0"/>
              <a:t>Human Resources Management, </a:t>
            </a:r>
          </a:p>
          <a:p>
            <a:pPr marL="285750" indent="-285750" eaLnBrk="1" hangingPunct="1">
              <a:lnSpc>
                <a:spcPct val="95000"/>
              </a:lnSpc>
              <a:spcBef>
                <a:spcPct val="10000"/>
              </a:spcBef>
              <a:buClrTx/>
              <a:buSzTx/>
            </a:pPr>
            <a:r>
              <a:rPr lang="en-CA" altLang="en-US" sz="1600" dirty="0"/>
              <a:t>Financial Management, </a:t>
            </a:r>
          </a:p>
          <a:p>
            <a:pPr marL="285750" indent="-285750" eaLnBrk="1" hangingPunct="1">
              <a:lnSpc>
                <a:spcPct val="95000"/>
              </a:lnSpc>
              <a:spcBef>
                <a:spcPct val="10000"/>
              </a:spcBef>
              <a:buClrTx/>
              <a:buSzTx/>
            </a:pPr>
            <a:r>
              <a:rPr lang="en-CA" altLang="en-US" sz="1600" dirty="0"/>
              <a:t>Information  Management</a:t>
            </a:r>
          </a:p>
          <a:p>
            <a:pPr marL="285750" indent="-285750" eaLnBrk="1" hangingPunct="1">
              <a:lnSpc>
                <a:spcPct val="95000"/>
              </a:lnSpc>
              <a:spcBef>
                <a:spcPct val="10000"/>
              </a:spcBef>
              <a:buClrTx/>
              <a:buSzTx/>
            </a:pPr>
            <a:r>
              <a:rPr lang="en-CA" altLang="en-US" sz="1600" dirty="0"/>
              <a:t>Information Technology, </a:t>
            </a:r>
          </a:p>
          <a:p>
            <a:pPr marL="285750" indent="-285750" eaLnBrk="1" hangingPunct="1">
              <a:lnSpc>
                <a:spcPct val="95000"/>
              </a:lnSpc>
              <a:spcBef>
                <a:spcPct val="10000"/>
              </a:spcBef>
              <a:buClrTx/>
              <a:buSzTx/>
            </a:pPr>
            <a:r>
              <a:rPr lang="en-CA" altLang="en-US" sz="1600" dirty="0"/>
              <a:t>Supply Chain Management, </a:t>
            </a:r>
          </a:p>
          <a:p>
            <a:pPr marL="285750" indent="-285750" eaLnBrk="1" hangingPunct="1">
              <a:lnSpc>
                <a:spcPct val="95000"/>
              </a:lnSpc>
              <a:spcBef>
                <a:spcPct val="10000"/>
              </a:spcBef>
              <a:buClrTx/>
              <a:buSzTx/>
            </a:pPr>
            <a:r>
              <a:rPr lang="en-CA" altLang="en-US" sz="1600" dirty="0"/>
              <a:t>Administrative Services </a:t>
            </a:r>
          </a:p>
          <a:p>
            <a:pPr marL="285750" indent="-285750" eaLnBrk="1" hangingPunct="1">
              <a:lnSpc>
                <a:spcPct val="95000"/>
              </a:lnSpc>
              <a:spcBef>
                <a:spcPct val="10000"/>
              </a:spcBef>
              <a:buClrTx/>
              <a:buSzTx/>
            </a:pPr>
            <a:r>
              <a:rPr lang="en-CA" altLang="en-US" sz="1600" dirty="0"/>
              <a:t>Facilities, Fleet and Equipment, </a:t>
            </a:r>
          </a:p>
          <a:p>
            <a:pPr marL="285750" indent="-285750" eaLnBrk="1" hangingPunct="1">
              <a:lnSpc>
                <a:spcPct val="95000"/>
              </a:lnSpc>
              <a:spcBef>
                <a:spcPct val="10000"/>
              </a:spcBef>
              <a:buClrTx/>
              <a:buSzTx/>
            </a:pPr>
            <a:r>
              <a:rPr lang="en-CA" altLang="en-US" sz="1600" dirty="0"/>
              <a:t>Professional Services</a:t>
            </a:r>
          </a:p>
        </p:txBody>
      </p:sp>
      <p:sp>
        <p:nvSpPr>
          <p:cNvPr id="2" name="Arrow: Right 1"/>
          <p:cNvSpPr/>
          <p:nvPr/>
        </p:nvSpPr>
        <p:spPr>
          <a:xfrm>
            <a:off x="9916228" y="1332722"/>
            <a:ext cx="748934" cy="640068"/>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Arrow: Right 20"/>
          <p:cNvSpPr/>
          <p:nvPr/>
        </p:nvSpPr>
        <p:spPr>
          <a:xfrm>
            <a:off x="4771688" y="1332722"/>
            <a:ext cx="748934" cy="640068"/>
          </a:xfrm>
          <a:prstGeom prst="rightArrow">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5425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9"/>
                                        </p:tgtEl>
                                        <p:attrNameLst>
                                          <p:attrName>style.visibility</p:attrName>
                                        </p:attrNameLst>
                                      </p:cBhvr>
                                      <p:to>
                                        <p:strVal val="visible"/>
                                      </p:to>
                                    </p:set>
                                    <p:animEffect transition="in" filter="wipe(left)">
                                      <p:cBhvr>
                                        <p:cTn id="7" dur="500"/>
                                        <p:tgtEl>
                                          <p:spTgt spid="153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wipe(left)">
                                      <p:cBhvr>
                                        <p:cTn id="12" dur="500"/>
                                        <p:tgtEl>
                                          <p:spTgt spid="153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71"/>
                                        </p:tgtEl>
                                        <p:attrNameLst>
                                          <p:attrName>style.visibility</p:attrName>
                                        </p:attrNameLst>
                                      </p:cBhvr>
                                      <p:to>
                                        <p:strVal val="visible"/>
                                      </p:to>
                                    </p:set>
                                    <p:animEffect transition="in" filter="wipe(left)">
                                      <p:cBhvr>
                                        <p:cTn id="17" dur="500"/>
                                        <p:tgtEl>
                                          <p:spTgt spid="153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70"/>
                                        </p:tgtEl>
                                        <p:attrNameLst>
                                          <p:attrName>style.visibility</p:attrName>
                                        </p:attrNameLst>
                                      </p:cBhvr>
                                      <p:to>
                                        <p:strVal val="visible"/>
                                      </p:to>
                                    </p:set>
                                    <p:animEffect transition="in" filter="wipe(left)">
                                      <p:cBhvr>
                                        <p:cTn id="22" dur="500"/>
                                        <p:tgtEl>
                                          <p:spTgt spid="15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69" grpId="0"/>
      <p:bldP spid="15370" grpId="0" animBg="1"/>
      <p:bldP spid="153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xmlns="" id="{2FC3DCD1-1A8B-4829-8304-9B2F5050DACD}"/>
              </a:ext>
            </a:extLst>
          </p:cNvPr>
          <p:cNvSpPr>
            <a:spLocks noGrp="1" noChangeArrowheads="1"/>
          </p:cNvSpPr>
          <p:nvPr>
            <p:ph type="title"/>
          </p:nvPr>
        </p:nvSpPr>
        <p:spPr/>
        <p:txBody>
          <a:bodyPr>
            <a:normAutofit/>
          </a:bodyPr>
          <a:lstStyle/>
          <a:p>
            <a:pPr algn="l" eaLnBrk="1" hangingPunct="1"/>
            <a:r>
              <a:rPr lang="en-CA" altLang="en-US" dirty="0"/>
              <a:t>  </a:t>
            </a:r>
            <a:r>
              <a:rPr lang="en-CA" altLang="en-US" dirty="0" err="1"/>
              <a:t>xRM</a:t>
            </a:r>
            <a:r>
              <a:rPr lang="en-CA" altLang="en-US" dirty="0"/>
              <a:t> Intro - Types of Service Outputs</a:t>
            </a:r>
            <a:endParaRPr lang="en-US" altLang="en-US" dirty="0"/>
          </a:p>
        </p:txBody>
      </p:sp>
      <p:grpSp>
        <p:nvGrpSpPr>
          <p:cNvPr id="16388" name="Group 3">
            <a:extLst>
              <a:ext uri="{FF2B5EF4-FFF2-40B4-BE49-F238E27FC236}">
                <a16:creationId xmlns:a16="http://schemas.microsoft.com/office/drawing/2014/main" xmlns="" id="{B7E29E88-5CFD-40BD-823D-C035F7CAF7F3}"/>
              </a:ext>
            </a:extLst>
          </p:cNvPr>
          <p:cNvGrpSpPr>
            <a:grpSpLocks/>
          </p:cNvGrpSpPr>
          <p:nvPr/>
        </p:nvGrpSpPr>
        <p:grpSpPr bwMode="auto">
          <a:xfrm>
            <a:off x="216024" y="1694011"/>
            <a:ext cx="2144217" cy="4759325"/>
            <a:chOff x="648" y="799"/>
            <a:chExt cx="1214" cy="2998"/>
          </a:xfrm>
        </p:grpSpPr>
        <p:sp>
          <p:nvSpPr>
            <p:cNvPr id="16431" name="Rectangle 4">
              <a:extLst>
                <a:ext uri="{FF2B5EF4-FFF2-40B4-BE49-F238E27FC236}">
                  <a16:creationId xmlns:a16="http://schemas.microsoft.com/office/drawing/2014/main" xmlns="" id="{D4D47DF6-D88C-41E6-873A-D9BCB77B4A66}"/>
                </a:ext>
              </a:extLst>
            </p:cNvPr>
            <p:cNvSpPr>
              <a:spLocks noChangeArrowheads="1"/>
            </p:cNvSpPr>
            <p:nvPr/>
          </p:nvSpPr>
          <p:spPr bwMode="auto">
            <a:xfrm>
              <a:off x="648" y="799"/>
              <a:ext cx="1214" cy="463"/>
            </a:xfrm>
            <a:prstGeom prst="rect">
              <a:avLst/>
            </a:prstGeom>
            <a:solidFill>
              <a:srgbClr val="FF99CC"/>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algn="ctr" eaLnBrk="1" hangingPunct="1">
                <a:spcBef>
                  <a:spcPct val="0"/>
                </a:spcBef>
                <a:buClrTx/>
                <a:buSzTx/>
                <a:buFontTx/>
                <a:buNone/>
              </a:pPr>
              <a:r>
                <a:rPr lang="en-CA" altLang="en-US" sz="1600" b="1" dirty="0">
                  <a:solidFill>
                    <a:srgbClr val="000000"/>
                  </a:solidFill>
                  <a:cs typeface="Arial" panose="020B0604020202020204" pitchFamily="34" charset="0"/>
                </a:rPr>
                <a:t>Supply capacity to act</a:t>
              </a:r>
              <a:endParaRPr lang="en-CA" altLang="en-US" sz="1600" b="1" dirty="0">
                <a:latin typeface="Times New Roman" panose="02020603050405020304" pitchFamily="18" charset="0"/>
              </a:endParaRPr>
            </a:p>
          </p:txBody>
        </p:sp>
        <p:sp>
          <p:nvSpPr>
            <p:cNvPr id="16432" name="Rectangle 5">
              <a:extLst>
                <a:ext uri="{FF2B5EF4-FFF2-40B4-BE49-F238E27FC236}">
                  <a16:creationId xmlns:a16="http://schemas.microsoft.com/office/drawing/2014/main" xmlns="" id="{C7565A80-D22A-4C0F-8077-8AB288DB4011}"/>
                </a:ext>
              </a:extLst>
            </p:cNvPr>
            <p:cNvSpPr>
              <a:spLocks noChangeArrowheads="1"/>
            </p:cNvSpPr>
            <p:nvPr/>
          </p:nvSpPr>
          <p:spPr bwMode="auto">
            <a:xfrm>
              <a:off x="648" y="1262"/>
              <a:ext cx="1214" cy="480"/>
            </a:xfrm>
            <a:prstGeom prst="rect">
              <a:avLst/>
            </a:prstGeom>
            <a:solidFill>
              <a:srgbClr val="CCFFFF"/>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algn="ctr" eaLnBrk="1" hangingPunct="1">
                <a:spcBef>
                  <a:spcPct val="0"/>
                </a:spcBef>
                <a:buClrTx/>
                <a:buSzTx/>
                <a:buFontTx/>
                <a:buNone/>
              </a:pPr>
              <a:r>
                <a:rPr lang="en-CA" altLang="en-US" sz="1600" b="1">
                  <a:solidFill>
                    <a:srgbClr val="000000"/>
                  </a:solidFill>
                  <a:cs typeface="Arial" panose="020B0604020202020204" pitchFamily="34" charset="0"/>
                </a:rPr>
                <a:t>Enhance capability to act</a:t>
              </a:r>
              <a:endParaRPr lang="en-CA" altLang="en-US" sz="1600" b="1">
                <a:latin typeface="Times New Roman" panose="02020603050405020304" pitchFamily="18" charset="0"/>
              </a:endParaRPr>
            </a:p>
          </p:txBody>
        </p:sp>
        <p:sp>
          <p:nvSpPr>
            <p:cNvPr id="16433" name="Rectangle 6">
              <a:extLst>
                <a:ext uri="{FF2B5EF4-FFF2-40B4-BE49-F238E27FC236}">
                  <a16:creationId xmlns:a16="http://schemas.microsoft.com/office/drawing/2014/main" xmlns="" id="{E61EF588-E79D-4E47-90C2-D1EA57C6F96D}"/>
                </a:ext>
              </a:extLst>
            </p:cNvPr>
            <p:cNvSpPr>
              <a:spLocks noChangeArrowheads="1"/>
            </p:cNvSpPr>
            <p:nvPr/>
          </p:nvSpPr>
          <p:spPr bwMode="auto">
            <a:xfrm>
              <a:off x="648" y="1742"/>
              <a:ext cx="1214" cy="605"/>
            </a:xfrm>
            <a:prstGeom prst="rect">
              <a:avLst/>
            </a:prstGeom>
            <a:solidFill>
              <a:srgbClr val="CCFFCC"/>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algn="ctr" eaLnBrk="1" hangingPunct="1">
                <a:spcBef>
                  <a:spcPct val="0"/>
                </a:spcBef>
                <a:buClrTx/>
                <a:buSzTx/>
                <a:buFontTx/>
                <a:buNone/>
              </a:pPr>
              <a:r>
                <a:rPr lang="en-CA" altLang="en-US" sz="1600" b="1">
                  <a:solidFill>
                    <a:srgbClr val="000000"/>
                  </a:solidFill>
                  <a:cs typeface="Arial" panose="020B0604020202020204" pitchFamily="34" charset="0"/>
                </a:rPr>
                <a:t>Facilitate &amp; influence action</a:t>
              </a:r>
              <a:endParaRPr lang="en-CA" altLang="en-US" sz="1600" b="1">
                <a:latin typeface="Times New Roman" panose="02020603050405020304" pitchFamily="18" charset="0"/>
              </a:endParaRPr>
            </a:p>
          </p:txBody>
        </p:sp>
        <p:sp>
          <p:nvSpPr>
            <p:cNvPr id="16434" name="Rectangle 7">
              <a:extLst>
                <a:ext uri="{FF2B5EF4-FFF2-40B4-BE49-F238E27FC236}">
                  <a16:creationId xmlns:a16="http://schemas.microsoft.com/office/drawing/2014/main" xmlns="" id="{3B65BCBA-2D84-4485-9501-16CF160C1E70}"/>
                </a:ext>
              </a:extLst>
            </p:cNvPr>
            <p:cNvSpPr>
              <a:spLocks noChangeArrowheads="1"/>
            </p:cNvSpPr>
            <p:nvPr/>
          </p:nvSpPr>
          <p:spPr bwMode="auto">
            <a:xfrm>
              <a:off x="648" y="2346"/>
              <a:ext cx="1214" cy="1088"/>
            </a:xfrm>
            <a:prstGeom prst="rect">
              <a:avLst/>
            </a:prstGeom>
            <a:solidFill>
              <a:srgbClr val="FFFFCC"/>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algn="ctr" eaLnBrk="1" hangingPunct="1">
                <a:spcBef>
                  <a:spcPct val="0"/>
                </a:spcBef>
                <a:buClrTx/>
                <a:buSzTx/>
                <a:buFontTx/>
                <a:buNone/>
              </a:pPr>
              <a:r>
                <a:rPr lang="en-CA" altLang="en-US" sz="1600" b="1">
                  <a:solidFill>
                    <a:srgbClr val="000000"/>
                  </a:solidFill>
                  <a:cs typeface="Arial" panose="020B0604020202020204" pitchFamily="34" charset="0"/>
                </a:rPr>
                <a:t>Regulation </a:t>
              </a:r>
              <a:br>
                <a:rPr lang="en-CA" altLang="en-US" sz="1600" b="1">
                  <a:solidFill>
                    <a:srgbClr val="000000"/>
                  </a:solidFill>
                  <a:cs typeface="Arial" panose="020B0604020202020204" pitchFamily="34" charset="0"/>
                </a:rPr>
              </a:br>
              <a:r>
                <a:rPr lang="en-CA" altLang="en-US" sz="1600" b="1">
                  <a:solidFill>
                    <a:srgbClr val="000000"/>
                  </a:solidFill>
                  <a:cs typeface="Arial" panose="020B0604020202020204" pitchFamily="34" charset="0"/>
                </a:rPr>
                <a:t>action</a:t>
              </a:r>
              <a:endParaRPr lang="en-CA" altLang="en-US" sz="1600" b="1">
                <a:latin typeface="Times New Roman" panose="02020603050405020304" pitchFamily="18" charset="0"/>
              </a:endParaRPr>
            </a:p>
          </p:txBody>
        </p:sp>
        <p:sp>
          <p:nvSpPr>
            <p:cNvPr id="16435" name="Rectangle 8">
              <a:extLst>
                <a:ext uri="{FF2B5EF4-FFF2-40B4-BE49-F238E27FC236}">
                  <a16:creationId xmlns:a16="http://schemas.microsoft.com/office/drawing/2014/main" xmlns="" id="{03AAAC52-63BB-495B-8200-333700FC1BD2}"/>
                </a:ext>
              </a:extLst>
            </p:cNvPr>
            <p:cNvSpPr>
              <a:spLocks noChangeArrowheads="1"/>
            </p:cNvSpPr>
            <p:nvPr/>
          </p:nvSpPr>
          <p:spPr bwMode="auto">
            <a:xfrm>
              <a:off x="648" y="3434"/>
              <a:ext cx="1214" cy="363"/>
            </a:xfrm>
            <a:prstGeom prst="rect">
              <a:avLst/>
            </a:prstGeom>
            <a:solidFill>
              <a:srgbClr val="CCCCFF"/>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algn="ctr" eaLnBrk="1" hangingPunct="1">
                <a:spcBef>
                  <a:spcPct val="0"/>
                </a:spcBef>
                <a:buClrTx/>
                <a:buSzTx/>
                <a:buFontTx/>
                <a:buNone/>
              </a:pPr>
              <a:r>
                <a:rPr lang="en-CA" altLang="en-US" sz="1600" b="1">
                  <a:solidFill>
                    <a:srgbClr val="000000"/>
                  </a:solidFill>
                  <a:cs typeface="Arial" panose="020B0604020202020204" pitchFamily="34" charset="0"/>
                </a:rPr>
                <a:t>Core</a:t>
              </a:r>
              <a:endParaRPr lang="en-CA" altLang="en-US" sz="1600" b="1">
                <a:latin typeface="Times New Roman" panose="02020603050405020304" pitchFamily="18" charset="0"/>
              </a:endParaRPr>
            </a:p>
          </p:txBody>
        </p:sp>
      </p:grpSp>
      <p:grpSp>
        <p:nvGrpSpPr>
          <p:cNvPr id="16389" name="Group 9">
            <a:extLst>
              <a:ext uri="{FF2B5EF4-FFF2-40B4-BE49-F238E27FC236}">
                <a16:creationId xmlns:a16="http://schemas.microsoft.com/office/drawing/2014/main" xmlns="" id="{9D794636-100A-44A4-829F-33A212C059E2}"/>
              </a:ext>
            </a:extLst>
          </p:cNvPr>
          <p:cNvGrpSpPr>
            <a:grpSpLocks/>
          </p:cNvGrpSpPr>
          <p:nvPr/>
        </p:nvGrpSpPr>
        <p:grpSpPr bwMode="auto">
          <a:xfrm>
            <a:off x="2353890" y="1366986"/>
            <a:ext cx="3670102" cy="5086350"/>
            <a:chOff x="1606" y="593"/>
            <a:chExt cx="1603" cy="3204"/>
          </a:xfrm>
        </p:grpSpPr>
        <p:sp>
          <p:nvSpPr>
            <p:cNvPr id="16411" name="Rectangle 10">
              <a:extLst>
                <a:ext uri="{FF2B5EF4-FFF2-40B4-BE49-F238E27FC236}">
                  <a16:creationId xmlns:a16="http://schemas.microsoft.com/office/drawing/2014/main" xmlns="" id="{D230B3F1-E214-4877-9CE6-EE6C15E21AE9}"/>
                </a:ext>
              </a:extLst>
            </p:cNvPr>
            <p:cNvSpPr>
              <a:spLocks noChangeArrowheads="1"/>
            </p:cNvSpPr>
            <p:nvPr/>
          </p:nvSpPr>
          <p:spPr bwMode="auto">
            <a:xfrm>
              <a:off x="1606" y="799"/>
              <a:ext cx="1603" cy="121"/>
            </a:xfrm>
            <a:prstGeom prst="rect">
              <a:avLst/>
            </a:prstGeom>
            <a:solidFill>
              <a:srgbClr val="FF99CC"/>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Funds</a:t>
              </a:r>
            </a:p>
          </p:txBody>
        </p:sp>
        <p:sp>
          <p:nvSpPr>
            <p:cNvPr id="16412" name="Rectangle 11">
              <a:extLst>
                <a:ext uri="{FF2B5EF4-FFF2-40B4-BE49-F238E27FC236}">
                  <a16:creationId xmlns:a16="http://schemas.microsoft.com/office/drawing/2014/main" xmlns="" id="{A06DC8EA-6D7F-479C-A8F0-B39016385FAF}"/>
                </a:ext>
              </a:extLst>
            </p:cNvPr>
            <p:cNvSpPr>
              <a:spLocks noChangeArrowheads="1"/>
            </p:cNvSpPr>
            <p:nvPr/>
          </p:nvSpPr>
          <p:spPr bwMode="auto">
            <a:xfrm>
              <a:off x="1606" y="920"/>
              <a:ext cx="1603" cy="242"/>
            </a:xfrm>
            <a:prstGeom prst="rect">
              <a:avLst/>
            </a:prstGeom>
            <a:solidFill>
              <a:srgbClr val="FF7C80"/>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(Units of) Resource</a:t>
              </a:r>
            </a:p>
          </p:txBody>
        </p:sp>
        <p:sp>
          <p:nvSpPr>
            <p:cNvPr id="16413" name="Rectangle 12">
              <a:extLst>
                <a:ext uri="{FF2B5EF4-FFF2-40B4-BE49-F238E27FC236}">
                  <a16:creationId xmlns:a16="http://schemas.microsoft.com/office/drawing/2014/main" xmlns="" id="{78191240-F653-4795-8CBA-902ED7BFEF73}"/>
                </a:ext>
              </a:extLst>
            </p:cNvPr>
            <p:cNvSpPr>
              <a:spLocks noChangeArrowheads="1"/>
            </p:cNvSpPr>
            <p:nvPr/>
          </p:nvSpPr>
          <p:spPr bwMode="auto">
            <a:xfrm>
              <a:off x="1606" y="1143"/>
              <a:ext cx="1603" cy="121"/>
            </a:xfrm>
            <a:prstGeom prst="rect">
              <a:avLst/>
            </a:prstGeom>
            <a:solidFill>
              <a:srgbClr val="CC99FF"/>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New Knowledge</a:t>
              </a:r>
            </a:p>
          </p:txBody>
        </p:sp>
        <p:sp>
          <p:nvSpPr>
            <p:cNvPr id="16414" name="Rectangle 13">
              <a:extLst>
                <a:ext uri="{FF2B5EF4-FFF2-40B4-BE49-F238E27FC236}">
                  <a16:creationId xmlns:a16="http://schemas.microsoft.com/office/drawing/2014/main" xmlns="" id="{E59E4157-13F6-4978-8C0B-91A79AC1A6BA}"/>
                </a:ext>
              </a:extLst>
            </p:cNvPr>
            <p:cNvSpPr>
              <a:spLocks noChangeArrowheads="1"/>
            </p:cNvSpPr>
            <p:nvPr/>
          </p:nvSpPr>
          <p:spPr bwMode="auto">
            <a:xfrm>
              <a:off x="1606" y="1262"/>
              <a:ext cx="1603" cy="121"/>
            </a:xfrm>
            <a:prstGeom prst="rect">
              <a:avLst/>
            </a:prstGeom>
            <a:solidFill>
              <a:srgbClr val="CCFFFF"/>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Care &amp; Rehabilitation Encounters</a:t>
              </a:r>
            </a:p>
          </p:txBody>
        </p:sp>
        <p:sp>
          <p:nvSpPr>
            <p:cNvPr id="16415" name="Rectangle 14">
              <a:extLst>
                <a:ext uri="{FF2B5EF4-FFF2-40B4-BE49-F238E27FC236}">
                  <a16:creationId xmlns:a16="http://schemas.microsoft.com/office/drawing/2014/main" xmlns="" id="{C6F4F490-8AA2-44BB-A181-7FB18F8E5B8E}"/>
                </a:ext>
              </a:extLst>
            </p:cNvPr>
            <p:cNvSpPr>
              <a:spLocks noChangeArrowheads="1"/>
            </p:cNvSpPr>
            <p:nvPr/>
          </p:nvSpPr>
          <p:spPr bwMode="auto">
            <a:xfrm>
              <a:off x="1606" y="1383"/>
              <a:ext cx="1603" cy="121"/>
            </a:xfrm>
            <a:prstGeom prst="rect">
              <a:avLst/>
            </a:prstGeom>
            <a:solidFill>
              <a:srgbClr val="99CCFF"/>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Educational &amp; Training Encounters</a:t>
              </a:r>
            </a:p>
          </p:txBody>
        </p:sp>
        <p:sp>
          <p:nvSpPr>
            <p:cNvPr id="16416" name="Rectangle 15">
              <a:extLst>
                <a:ext uri="{FF2B5EF4-FFF2-40B4-BE49-F238E27FC236}">
                  <a16:creationId xmlns:a16="http://schemas.microsoft.com/office/drawing/2014/main" xmlns="" id="{0C3E7167-ECA2-430C-A516-1DA5F343F703}"/>
                </a:ext>
              </a:extLst>
            </p:cNvPr>
            <p:cNvSpPr>
              <a:spLocks noChangeArrowheads="1"/>
            </p:cNvSpPr>
            <p:nvPr/>
          </p:nvSpPr>
          <p:spPr bwMode="auto">
            <a:xfrm>
              <a:off x="1606" y="1502"/>
              <a:ext cx="1603" cy="121"/>
            </a:xfrm>
            <a:prstGeom prst="rect">
              <a:avLst/>
            </a:prstGeom>
            <a:solidFill>
              <a:srgbClr val="00FFFF"/>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Recreational &amp; Cultural Encounters</a:t>
              </a:r>
            </a:p>
          </p:txBody>
        </p:sp>
        <p:sp>
          <p:nvSpPr>
            <p:cNvPr id="16417" name="Rectangle 16">
              <a:extLst>
                <a:ext uri="{FF2B5EF4-FFF2-40B4-BE49-F238E27FC236}">
                  <a16:creationId xmlns:a16="http://schemas.microsoft.com/office/drawing/2014/main" xmlns="" id="{76008516-00A1-44D6-BA64-DA30C90D15C1}"/>
                </a:ext>
              </a:extLst>
            </p:cNvPr>
            <p:cNvSpPr>
              <a:spLocks noChangeArrowheads="1"/>
            </p:cNvSpPr>
            <p:nvPr/>
          </p:nvSpPr>
          <p:spPr bwMode="auto">
            <a:xfrm>
              <a:off x="1606" y="1621"/>
              <a:ext cx="1603" cy="121"/>
            </a:xfrm>
            <a:prstGeom prst="rect">
              <a:avLst/>
            </a:prstGeom>
            <a:solidFill>
              <a:srgbClr val="00CCFF"/>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Movements</a:t>
              </a:r>
            </a:p>
          </p:txBody>
        </p:sp>
        <p:sp>
          <p:nvSpPr>
            <p:cNvPr id="16418" name="Rectangle 17">
              <a:extLst>
                <a:ext uri="{FF2B5EF4-FFF2-40B4-BE49-F238E27FC236}">
                  <a16:creationId xmlns:a16="http://schemas.microsoft.com/office/drawing/2014/main" xmlns="" id="{419BF07F-AC98-4ECA-AA01-2A4EFDAA5422}"/>
                </a:ext>
              </a:extLst>
            </p:cNvPr>
            <p:cNvSpPr>
              <a:spLocks noChangeArrowheads="1"/>
            </p:cNvSpPr>
            <p:nvPr/>
          </p:nvSpPr>
          <p:spPr bwMode="auto">
            <a:xfrm>
              <a:off x="1606" y="1742"/>
              <a:ext cx="1603" cy="121"/>
            </a:xfrm>
            <a:prstGeom prst="rect">
              <a:avLst/>
            </a:prstGeom>
            <a:solidFill>
              <a:srgbClr val="CCFFCC"/>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Advisory Encounters</a:t>
              </a:r>
            </a:p>
          </p:txBody>
        </p:sp>
        <p:sp>
          <p:nvSpPr>
            <p:cNvPr id="16419" name="Rectangle 18">
              <a:extLst>
                <a:ext uri="{FF2B5EF4-FFF2-40B4-BE49-F238E27FC236}">
                  <a16:creationId xmlns:a16="http://schemas.microsoft.com/office/drawing/2014/main" xmlns="" id="{3919BAA8-CECD-450E-8470-0B3689FD9EA0}"/>
                </a:ext>
              </a:extLst>
            </p:cNvPr>
            <p:cNvSpPr>
              <a:spLocks noChangeArrowheads="1"/>
            </p:cNvSpPr>
            <p:nvPr/>
          </p:nvSpPr>
          <p:spPr bwMode="auto">
            <a:xfrm>
              <a:off x="1606" y="1863"/>
              <a:ext cx="1603" cy="121"/>
            </a:xfrm>
            <a:prstGeom prst="rect">
              <a:avLst/>
            </a:prstGeom>
            <a:solidFill>
              <a:srgbClr val="99CC00"/>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Matches, Referrals &amp; Linkages</a:t>
              </a:r>
            </a:p>
          </p:txBody>
        </p:sp>
        <p:sp>
          <p:nvSpPr>
            <p:cNvPr id="16420" name="Rectangle 19">
              <a:extLst>
                <a:ext uri="{FF2B5EF4-FFF2-40B4-BE49-F238E27FC236}">
                  <a16:creationId xmlns:a16="http://schemas.microsoft.com/office/drawing/2014/main" xmlns="" id="{5D3625DB-CB31-4EB1-B5C8-F3F66EF1FAE1}"/>
                </a:ext>
              </a:extLst>
            </p:cNvPr>
            <p:cNvSpPr>
              <a:spLocks noChangeArrowheads="1"/>
            </p:cNvSpPr>
            <p:nvPr/>
          </p:nvSpPr>
          <p:spPr bwMode="auto">
            <a:xfrm>
              <a:off x="1606" y="1984"/>
              <a:ext cx="1603" cy="121"/>
            </a:xfrm>
            <a:prstGeom prst="rect">
              <a:avLst/>
            </a:prstGeom>
            <a:solidFill>
              <a:srgbClr val="00FF00"/>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Advocacy and Promotional Encounters</a:t>
              </a:r>
            </a:p>
          </p:txBody>
        </p:sp>
        <p:sp>
          <p:nvSpPr>
            <p:cNvPr id="16421" name="Rectangle 20">
              <a:extLst>
                <a:ext uri="{FF2B5EF4-FFF2-40B4-BE49-F238E27FC236}">
                  <a16:creationId xmlns:a16="http://schemas.microsoft.com/office/drawing/2014/main" xmlns="" id="{560189F8-97E7-45C0-A133-B7613E1AC89D}"/>
                </a:ext>
              </a:extLst>
            </p:cNvPr>
            <p:cNvSpPr>
              <a:spLocks noChangeArrowheads="1"/>
            </p:cNvSpPr>
            <p:nvPr/>
          </p:nvSpPr>
          <p:spPr bwMode="auto">
            <a:xfrm>
              <a:off x="1606" y="2105"/>
              <a:ext cx="1603" cy="242"/>
            </a:xfrm>
            <a:prstGeom prst="rect">
              <a:avLst/>
            </a:prstGeom>
            <a:solidFill>
              <a:srgbClr val="339966"/>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Periods of Agreement</a:t>
              </a:r>
              <a:endParaRPr lang="en-CA" altLang="en-US" sz="1200" b="1">
                <a:cs typeface="Times New Roman" panose="02020603050405020304" pitchFamily="18" charset="0"/>
              </a:endParaRPr>
            </a:p>
          </p:txBody>
        </p:sp>
        <p:sp>
          <p:nvSpPr>
            <p:cNvPr id="16422" name="Rectangle 21">
              <a:extLst>
                <a:ext uri="{FF2B5EF4-FFF2-40B4-BE49-F238E27FC236}">
                  <a16:creationId xmlns:a16="http://schemas.microsoft.com/office/drawing/2014/main" xmlns="" id="{9201524F-82A9-4EAF-B8EF-E3F30D84888E}"/>
                </a:ext>
              </a:extLst>
            </p:cNvPr>
            <p:cNvSpPr>
              <a:spLocks noChangeArrowheads="1"/>
            </p:cNvSpPr>
            <p:nvPr/>
          </p:nvSpPr>
          <p:spPr bwMode="auto">
            <a:xfrm>
              <a:off x="1606" y="2347"/>
              <a:ext cx="1603" cy="242"/>
            </a:xfrm>
            <a:prstGeom prst="rect">
              <a:avLst/>
            </a:prstGeom>
            <a:solidFill>
              <a:srgbClr val="FFFFCC"/>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Periods of Permission</a:t>
              </a:r>
            </a:p>
          </p:txBody>
        </p:sp>
        <p:sp>
          <p:nvSpPr>
            <p:cNvPr id="16423" name="Rectangle 22">
              <a:extLst>
                <a:ext uri="{FF2B5EF4-FFF2-40B4-BE49-F238E27FC236}">
                  <a16:creationId xmlns:a16="http://schemas.microsoft.com/office/drawing/2014/main" xmlns="" id="{11F36637-A8EC-4D7D-806B-7D6BCEA0A932}"/>
                </a:ext>
              </a:extLst>
            </p:cNvPr>
            <p:cNvSpPr>
              <a:spLocks noChangeArrowheads="1"/>
            </p:cNvSpPr>
            <p:nvPr/>
          </p:nvSpPr>
          <p:spPr bwMode="auto">
            <a:xfrm>
              <a:off x="1606" y="2589"/>
              <a:ext cx="1603" cy="121"/>
            </a:xfrm>
            <a:prstGeom prst="rect">
              <a:avLst/>
            </a:prstGeom>
            <a:solidFill>
              <a:srgbClr val="FFFF99"/>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Findings</a:t>
              </a:r>
            </a:p>
          </p:txBody>
        </p:sp>
        <p:sp>
          <p:nvSpPr>
            <p:cNvPr id="16424" name="Rectangle 23">
              <a:extLst>
                <a:ext uri="{FF2B5EF4-FFF2-40B4-BE49-F238E27FC236}">
                  <a16:creationId xmlns:a16="http://schemas.microsoft.com/office/drawing/2014/main" xmlns="" id="{E311B24F-A5A9-4069-9B62-281D34289487}"/>
                </a:ext>
              </a:extLst>
            </p:cNvPr>
            <p:cNvSpPr>
              <a:spLocks noChangeArrowheads="1"/>
            </p:cNvSpPr>
            <p:nvPr/>
          </p:nvSpPr>
          <p:spPr bwMode="auto">
            <a:xfrm>
              <a:off x="1606" y="2708"/>
              <a:ext cx="1603" cy="121"/>
            </a:xfrm>
            <a:prstGeom prst="rect">
              <a:avLst/>
            </a:prstGeom>
            <a:solidFill>
              <a:srgbClr val="FFFF00"/>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Rulings &amp; Judgements</a:t>
              </a:r>
            </a:p>
          </p:txBody>
        </p:sp>
        <p:sp>
          <p:nvSpPr>
            <p:cNvPr id="16425" name="Rectangle 24">
              <a:extLst>
                <a:ext uri="{FF2B5EF4-FFF2-40B4-BE49-F238E27FC236}">
                  <a16:creationId xmlns:a16="http://schemas.microsoft.com/office/drawing/2014/main" xmlns="" id="{36C86385-0008-4D08-AB0C-E9158EE232C2}"/>
                </a:ext>
              </a:extLst>
            </p:cNvPr>
            <p:cNvSpPr>
              <a:spLocks noChangeArrowheads="1"/>
            </p:cNvSpPr>
            <p:nvPr/>
          </p:nvSpPr>
          <p:spPr bwMode="auto">
            <a:xfrm>
              <a:off x="1606" y="2829"/>
              <a:ext cx="1603" cy="121"/>
            </a:xfrm>
            <a:prstGeom prst="rect">
              <a:avLst/>
            </a:prstGeom>
            <a:solidFill>
              <a:srgbClr val="FFCC99"/>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Penalties &amp; Periods of Sanction</a:t>
              </a:r>
            </a:p>
          </p:txBody>
        </p:sp>
        <p:sp>
          <p:nvSpPr>
            <p:cNvPr id="16426" name="Rectangle 25">
              <a:extLst>
                <a:ext uri="{FF2B5EF4-FFF2-40B4-BE49-F238E27FC236}">
                  <a16:creationId xmlns:a16="http://schemas.microsoft.com/office/drawing/2014/main" xmlns="" id="{2BF7CC82-4068-4610-A090-ACFE23017841}"/>
                </a:ext>
              </a:extLst>
            </p:cNvPr>
            <p:cNvSpPr>
              <a:spLocks noChangeArrowheads="1"/>
            </p:cNvSpPr>
            <p:nvPr/>
          </p:nvSpPr>
          <p:spPr bwMode="auto">
            <a:xfrm>
              <a:off x="1606" y="2950"/>
              <a:ext cx="1603" cy="242"/>
            </a:xfrm>
            <a:prstGeom prst="rect">
              <a:avLst/>
            </a:prstGeom>
            <a:solidFill>
              <a:srgbClr val="FFCC00"/>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Periods of Protection</a:t>
              </a:r>
            </a:p>
          </p:txBody>
        </p:sp>
        <p:sp>
          <p:nvSpPr>
            <p:cNvPr id="16427" name="Rectangle 26">
              <a:extLst>
                <a:ext uri="{FF2B5EF4-FFF2-40B4-BE49-F238E27FC236}">
                  <a16:creationId xmlns:a16="http://schemas.microsoft.com/office/drawing/2014/main" xmlns="" id="{314CF453-273E-4FE7-A4FA-8EAE3114AB61}"/>
                </a:ext>
              </a:extLst>
            </p:cNvPr>
            <p:cNvSpPr>
              <a:spLocks noChangeArrowheads="1"/>
            </p:cNvSpPr>
            <p:nvPr/>
          </p:nvSpPr>
          <p:spPr bwMode="auto">
            <a:xfrm>
              <a:off x="1606" y="3192"/>
              <a:ext cx="1603" cy="242"/>
            </a:xfrm>
            <a:prstGeom prst="rect">
              <a:avLst/>
            </a:prstGeom>
            <a:solidFill>
              <a:srgbClr val="FF9900"/>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Interventions</a:t>
              </a:r>
            </a:p>
          </p:txBody>
        </p:sp>
        <p:sp>
          <p:nvSpPr>
            <p:cNvPr id="16428" name="Rectangle 27">
              <a:extLst>
                <a:ext uri="{FF2B5EF4-FFF2-40B4-BE49-F238E27FC236}">
                  <a16:creationId xmlns:a16="http://schemas.microsoft.com/office/drawing/2014/main" xmlns="" id="{A95DD459-2E94-464B-A062-E7B275E38F4A}"/>
                </a:ext>
              </a:extLst>
            </p:cNvPr>
            <p:cNvSpPr>
              <a:spLocks noChangeArrowheads="1"/>
            </p:cNvSpPr>
            <p:nvPr/>
          </p:nvSpPr>
          <p:spPr bwMode="auto">
            <a:xfrm>
              <a:off x="1606" y="3434"/>
              <a:ext cx="1603" cy="242"/>
            </a:xfrm>
            <a:prstGeom prst="rect">
              <a:avLst/>
            </a:prstGeom>
            <a:solidFill>
              <a:srgbClr val="CCCCFF"/>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Rules (laws, regulations, policies, strategies, plans, designs, standards)</a:t>
              </a:r>
            </a:p>
          </p:txBody>
        </p:sp>
        <p:sp>
          <p:nvSpPr>
            <p:cNvPr id="16429" name="Rectangle 28">
              <a:extLst>
                <a:ext uri="{FF2B5EF4-FFF2-40B4-BE49-F238E27FC236}">
                  <a16:creationId xmlns:a16="http://schemas.microsoft.com/office/drawing/2014/main" xmlns="" id="{FED0EA04-2106-4414-9C39-FBC3C1CA5195}"/>
                </a:ext>
              </a:extLst>
            </p:cNvPr>
            <p:cNvSpPr>
              <a:spLocks noChangeArrowheads="1"/>
            </p:cNvSpPr>
            <p:nvPr/>
          </p:nvSpPr>
          <p:spPr bwMode="auto">
            <a:xfrm>
              <a:off x="1606" y="3676"/>
              <a:ext cx="1603" cy="121"/>
            </a:xfrm>
            <a:prstGeom prst="rect">
              <a:avLst/>
            </a:prstGeom>
            <a:solidFill>
              <a:srgbClr val="9999FF"/>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Implemented changes</a:t>
              </a:r>
            </a:p>
          </p:txBody>
        </p:sp>
        <p:sp>
          <p:nvSpPr>
            <p:cNvPr id="16430" name="Rectangle 29">
              <a:extLst>
                <a:ext uri="{FF2B5EF4-FFF2-40B4-BE49-F238E27FC236}">
                  <a16:creationId xmlns:a16="http://schemas.microsoft.com/office/drawing/2014/main" xmlns="" id="{500A6350-BACD-4A8B-91BD-10C48FA5AF7C}"/>
                </a:ext>
              </a:extLst>
            </p:cNvPr>
            <p:cNvSpPr>
              <a:spLocks noChangeArrowheads="1"/>
            </p:cNvSpPr>
            <p:nvPr/>
          </p:nvSpPr>
          <p:spPr bwMode="auto">
            <a:xfrm>
              <a:off x="1606" y="593"/>
              <a:ext cx="1603" cy="206"/>
            </a:xfrm>
            <a:prstGeom prst="rect">
              <a:avLst/>
            </a:prstGeom>
            <a:noFill/>
            <a:ln w="3175" cap="sq">
              <a:solidFill>
                <a:schemeClr val="bg2"/>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600" b="1" dirty="0">
                  <a:solidFill>
                    <a:srgbClr val="000000"/>
                  </a:solidFill>
                  <a:cs typeface="Arial" panose="020B0604020202020204" pitchFamily="34" charset="0"/>
                </a:rPr>
                <a:t>Service Output Type</a:t>
              </a:r>
              <a:endParaRPr lang="en-CA" altLang="en-US" sz="1600" dirty="0">
                <a:latin typeface="Times New Roman" panose="02020603050405020304" pitchFamily="18" charset="0"/>
              </a:endParaRPr>
            </a:p>
          </p:txBody>
        </p:sp>
      </p:grpSp>
      <p:grpSp>
        <p:nvGrpSpPr>
          <p:cNvPr id="16390" name="Group 30">
            <a:extLst>
              <a:ext uri="{FF2B5EF4-FFF2-40B4-BE49-F238E27FC236}">
                <a16:creationId xmlns:a16="http://schemas.microsoft.com/office/drawing/2014/main" xmlns="" id="{A04D5A6F-3141-4900-A745-85458978F402}"/>
              </a:ext>
            </a:extLst>
          </p:cNvPr>
          <p:cNvGrpSpPr>
            <a:grpSpLocks/>
          </p:cNvGrpSpPr>
          <p:nvPr/>
        </p:nvGrpSpPr>
        <p:grpSpPr bwMode="auto">
          <a:xfrm>
            <a:off x="6023992" y="1366986"/>
            <a:ext cx="5688632" cy="5086350"/>
            <a:chOff x="3209" y="593"/>
            <a:chExt cx="2435" cy="3204"/>
          </a:xfrm>
        </p:grpSpPr>
        <p:sp>
          <p:nvSpPr>
            <p:cNvPr id="16391" name="Rectangle 31">
              <a:extLst>
                <a:ext uri="{FF2B5EF4-FFF2-40B4-BE49-F238E27FC236}">
                  <a16:creationId xmlns:a16="http://schemas.microsoft.com/office/drawing/2014/main" xmlns="" id="{84303060-7D3C-48A1-93B2-D8117AA5A63D}"/>
                </a:ext>
              </a:extLst>
            </p:cNvPr>
            <p:cNvSpPr>
              <a:spLocks noChangeArrowheads="1"/>
            </p:cNvSpPr>
            <p:nvPr/>
          </p:nvSpPr>
          <p:spPr bwMode="auto">
            <a:xfrm>
              <a:off x="3209" y="593"/>
              <a:ext cx="2435" cy="206"/>
            </a:xfrm>
            <a:prstGeom prst="rect">
              <a:avLst/>
            </a:prstGeom>
            <a:noFill/>
            <a:ln w="3175" cap="sq">
              <a:solidFill>
                <a:schemeClr val="bg2"/>
              </a:solidFill>
              <a:miter lim="800000"/>
              <a:headEnd/>
              <a:tailEnd/>
            </a:ln>
            <a:effectLst/>
            <a:extLst>
              <a:ext uri="{909E8E84-426E-40DD-AFC4-6F175D3DCCD1}">
                <a14:hiddenFill xmlns:a14="http://schemas.microsoft.com/office/drawing/2010/main">
                  <a:solidFill>
                    <a:srgbClr val="FFFF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600" b="1" dirty="0">
                  <a:solidFill>
                    <a:srgbClr val="000000"/>
                  </a:solidFill>
                  <a:cs typeface="Arial" panose="020B0604020202020204" pitchFamily="34" charset="0"/>
                </a:rPr>
                <a:t>Service Type</a:t>
              </a:r>
              <a:endParaRPr lang="en-CA" altLang="en-US" sz="1600" dirty="0">
                <a:latin typeface="Times New Roman" panose="02020603050405020304" pitchFamily="18" charset="0"/>
              </a:endParaRPr>
            </a:p>
          </p:txBody>
        </p:sp>
        <p:sp>
          <p:nvSpPr>
            <p:cNvPr id="16392" name="Rectangle 32">
              <a:extLst>
                <a:ext uri="{FF2B5EF4-FFF2-40B4-BE49-F238E27FC236}">
                  <a16:creationId xmlns:a16="http://schemas.microsoft.com/office/drawing/2014/main" xmlns="" id="{663855CB-7C8F-4163-A54A-435647729325}"/>
                </a:ext>
              </a:extLst>
            </p:cNvPr>
            <p:cNvSpPr>
              <a:spLocks noChangeArrowheads="1"/>
            </p:cNvSpPr>
            <p:nvPr/>
          </p:nvSpPr>
          <p:spPr bwMode="auto">
            <a:xfrm>
              <a:off x="3209" y="799"/>
              <a:ext cx="2435" cy="121"/>
            </a:xfrm>
            <a:prstGeom prst="rect">
              <a:avLst/>
            </a:prstGeom>
            <a:solidFill>
              <a:srgbClr val="FF99CC"/>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Acquiring and providing financial resources</a:t>
              </a:r>
            </a:p>
          </p:txBody>
        </p:sp>
        <p:sp>
          <p:nvSpPr>
            <p:cNvPr id="16393" name="Rectangle 33">
              <a:extLst>
                <a:ext uri="{FF2B5EF4-FFF2-40B4-BE49-F238E27FC236}">
                  <a16:creationId xmlns:a16="http://schemas.microsoft.com/office/drawing/2014/main" xmlns="" id="{72F1184F-4CB9-4F8C-99F2-0CE2997F90FB}"/>
                </a:ext>
              </a:extLst>
            </p:cNvPr>
            <p:cNvSpPr>
              <a:spLocks noChangeArrowheads="1"/>
            </p:cNvSpPr>
            <p:nvPr/>
          </p:nvSpPr>
          <p:spPr bwMode="auto">
            <a:xfrm>
              <a:off x="3209" y="920"/>
              <a:ext cx="2435" cy="242"/>
            </a:xfrm>
            <a:prstGeom prst="rect">
              <a:avLst/>
            </a:prstGeom>
            <a:solidFill>
              <a:srgbClr val="FF7C80"/>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dirty="0">
                  <a:solidFill>
                    <a:srgbClr val="000000"/>
                  </a:solidFill>
                  <a:cs typeface="Arial" panose="020B0604020202020204" pitchFamily="34" charset="0"/>
                </a:rPr>
                <a:t>Providing resources such as goods, equipment, accommodations  (apart from funds and human resources)</a:t>
              </a:r>
              <a:endParaRPr lang="en-CA" altLang="en-US" sz="1200" b="1" dirty="0">
                <a:cs typeface="Times New Roman" panose="02020603050405020304" pitchFamily="18" charset="0"/>
              </a:endParaRPr>
            </a:p>
          </p:txBody>
        </p:sp>
        <p:sp>
          <p:nvSpPr>
            <p:cNvPr id="16394" name="Rectangle 34">
              <a:extLst>
                <a:ext uri="{FF2B5EF4-FFF2-40B4-BE49-F238E27FC236}">
                  <a16:creationId xmlns:a16="http://schemas.microsoft.com/office/drawing/2014/main" xmlns="" id="{61CE2E87-C1AD-430D-9CB8-B04EC2F1C1BA}"/>
                </a:ext>
              </a:extLst>
            </p:cNvPr>
            <p:cNvSpPr>
              <a:spLocks noChangeArrowheads="1"/>
            </p:cNvSpPr>
            <p:nvPr/>
          </p:nvSpPr>
          <p:spPr bwMode="auto">
            <a:xfrm>
              <a:off x="3209" y="1143"/>
              <a:ext cx="2435" cy="121"/>
            </a:xfrm>
            <a:prstGeom prst="rect">
              <a:avLst/>
            </a:prstGeom>
            <a:solidFill>
              <a:srgbClr val="CC99FF"/>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Conducting research</a:t>
              </a:r>
            </a:p>
          </p:txBody>
        </p:sp>
        <p:sp>
          <p:nvSpPr>
            <p:cNvPr id="16395" name="Rectangle 35">
              <a:extLst>
                <a:ext uri="{FF2B5EF4-FFF2-40B4-BE49-F238E27FC236}">
                  <a16:creationId xmlns:a16="http://schemas.microsoft.com/office/drawing/2014/main" xmlns="" id="{B1952577-A3D3-4B96-B219-5D415E0FDAC3}"/>
                </a:ext>
              </a:extLst>
            </p:cNvPr>
            <p:cNvSpPr>
              <a:spLocks noChangeArrowheads="1"/>
            </p:cNvSpPr>
            <p:nvPr/>
          </p:nvSpPr>
          <p:spPr bwMode="auto">
            <a:xfrm>
              <a:off x="3209" y="1262"/>
              <a:ext cx="2435" cy="121"/>
            </a:xfrm>
            <a:prstGeom prst="rect">
              <a:avLst/>
            </a:prstGeom>
            <a:solidFill>
              <a:srgbClr val="CCFFFF"/>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Providing care &amp; rehabilitation to people and things</a:t>
              </a:r>
            </a:p>
          </p:txBody>
        </p:sp>
        <p:sp>
          <p:nvSpPr>
            <p:cNvPr id="16396" name="Rectangle 36">
              <a:extLst>
                <a:ext uri="{FF2B5EF4-FFF2-40B4-BE49-F238E27FC236}">
                  <a16:creationId xmlns:a16="http://schemas.microsoft.com/office/drawing/2014/main" xmlns="" id="{4B5AAEEB-FC7A-4A46-BFE6-BE662FA1ECDC}"/>
                </a:ext>
              </a:extLst>
            </p:cNvPr>
            <p:cNvSpPr>
              <a:spLocks noChangeArrowheads="1"/>
            </p:cNvSpPr>
            <p:nvPr/>
          </p:nvSpPr>
          <p:spPr bwMode="auto">
            <a:xfrm>
              <a:off x="3209" y="1383"/>
              <a:ext cx="2435" cy="121"/>
            </a:xfrm>
            <a:prstGeom prst="rect">
              <a:avLst/>
            </a:prstGeom>
            <a:solidFill>
              <a:srgbClr val="99CCFF"/>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Providing education and training experiences</a:t>
              </a:r>
            </a:p>
          </p:txBody>
        </p:sp>
        <p:sp>
          <p:nvSpPr>
            <p:cNvPr id="16397" name="Rectangle 37">
              <a:extLst>
                <a:ext uri="{FF2B5EF4-FFF2-40B4-BE49-F238E27FC236}">
                  <a16:creationId xmlns:a16="http://schemas.microsoft.com/office/drawing/2014/main" xmlns="" id="{067F763A-B003-44A8-A982-1E6C12F19D0F}"/>
                </a:ext>
              </a:extLst>
            </p:cNvPr>
            <p:cNvSpPr>
              <a:spLocks noChangeArrowheads="1"/>
            </p:cNvSpPr>
            <p:nvPr/>
          </p:nvSpPr>
          <p:spPr bwMode="auto">
            <a:xfrm>
              <a:off x="3209" y="1502"/>
              <a:ext cx="2435" cy="121"/>
            </a:xfrm>
            <a:prstGeom prst="rect">
              <a:avLst/>
            </a:prstGeom>
            <a:solidFill>
              <a:srgbClr val="00FFFF"/>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Providing recreational &amp; cultural experiences</a:t>
              </a:r>
            </a:p>
          </p:txBody>
        </p:sp>
        <p:sp>
          <p:nvSpPr>
            <p:cNvPr id="16398" name="Rectangle 38">
              <a:extLst>
                <a:ext uri="{FF2B5EF4-FFF2-40B4-BE49-F238E27FC236}">
                  <a16:creationId xmlns:a16="http://schemas.microsoft.com/office/drawing/2014/main" xmlns="" id="{45933A6A-6339-4BA3-865D-F911762376B6}"/>
                </a:ext>
              </a:extLst>
            </p:cNvPr>
            <p:cNvSpPr>
              <a:spLocks noChangeArrowheads="1"/>
            </p:cNvSpPr>
            <p:nvPr/>
          </p:nvSpPr>
          <p:spPr bwMode="auto">
            <a:xfrm>
              <a:off x="3209" y="1621"/>
              <a:ext cx="2435" cy="121"/>
            </a:xfrm>
            <a:prstGeom prst="rect">
              <a:avLst/>
            </a:prstGeom>
            <a:solidFill>
              <a:srgbClr val="00CCFF"/>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Moving people and things</a:t>
              </a:r>
            </a:p>
          </p:txBody>
        </p:sp>
        <p:sp>
          <p:nvSpPr>
            <p:cNvPr id="16399" name="Rectangle 39">
              <a:extLst>
                <a:ext uri="{FF2B5EF4-FFF2-40B4-BE49-F238E27FC236}">
                  <a16:creationId xmlns:a16="http://schemas.microsoft.com/office/drawing/2014/main" xmlns="" id="{2DC864B0-5CAD-4028-B56A-0EAC9855B09E}"/>
                </a:ext>
              </a:extLst>
            </p:cNvPr>
            <p:cNvSpPr>
              <a:spLocks noChangeArrowheads="1"/>
            </p:cNvSpPr>
            <p:nvPr/>
          </p:nvSpPr>
          <p:spPr bwMode="auto">
            <a:xfrm>
              <a:off x="3209" y="1742"/>
              <a:ext cx="2435" cy="121"/>
            </a:xfrm>
            <a:prstGeom prst="rect">
              <a:avLst/>
            </a:prstGeom>
            <a:solidFill>
              <a:srgbClr val="CCFFCC"/>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Providing information &amp; advice</a:t>
              </a:r>
            </a:p>
          </p:txBody>
        </p:sp>
        <p:sp>
          <p:nvSpPr>
            <p:cNvPr id="16400" name="Rectangle 40">
              <a:extLst>
                <a:ext uri="{FF2B5EF4-FFF2-40B4-BE49-F238E27FC236}">
                  <a16:creationId xmlns:a16="http://schemas.microsoft.com/office/drawing/2014/main" xmlns="" id="{524EBD8D-A7F2-437F-A39E-B16E99569A2B}"/>
                </a:ext>
              </a:extLst>
            </p:cNvPr>
            <p:cNvSpPr>
              <a:spLocks noChangeArrowheads="1"/>
            </p:cNvSpPr>
            <p:nvPr/>
          </p:nvSpPr>
          <p:spPr bwMode="auto">
            <a:xfrm>
              <a:off x="3209" y="1863"/>
              <a:ext cx="2435" cy="121"/>
            </a:xfrm>
            <a:prstGeom prst="rect">
              <a:avLst/>
            </a:prstGeom>
            <a:solidFill>
              <a:srgbClr val="99CC00"/>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Brokering, referring, connecting, matching</a:t>
              </a:r>
            </a:p>
          </p:txBody>
        </p:sp>
        <p:sp>
          <p:nvSpPr>
            <p:cNvPr id="16401" name="Rectangle 41">
              <a:extLst>
                <a:ext uri="{FF2B5EF4-FFF2-40B4-BE49-F238E27FC236}">
                  <a16:creationId xmlns:a16="http://schemas.microsoft.com/office/drawing/2014/main" xmlns="" id="{B89ABB11-2539-4FEA-94D7-79DE4E87A3E0}"/>
                </a:ext>
              </a:extLst>
            </p:cNvPr>
            <p:cNvSpPr>
              <a:spLocks noChangeArrowheads="1"/>
            </p:cNvSpPr>
            <p:nvPr/>
          </p:nvSpPr>
          <p:spPr bwMode="auto">
            <a:xfrm>
              <a:off x="3209" y="1984"/>
              <a:ext cx="2435" cy="121"/>
            </a:xfrm>
            <a:prstGeom prst="rect">
              <a:avLst/>
            </a:prstGeom>
            <a:solidFill>
              <a:srgbClr val="00FF00"/>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Influencing, advocating, persuading, promoting awareness</a:t>
              </a:r>
            </a:p>
          </p:txBody>
        </p:sp>
        <p:sp>
          <p:nvSpPr>
            <p:cNvPr id="16402" name="Rectangle 42">
              <a:extLst>
                <a:ext uri="{FF2B5EF4-FFF2-40B4-BE49-F238E27FC236}">
                  <a16:creationId xmlns:a16="http://schemas.microsoft.com/office/drawing/2014/main" xmlns="" id="{29DD00F6-30CB-4E3E-AD8B-F7F62A0CC3AE}"/>
                </a:ext>
              </a:extLst>
            </p:cNvPr>
            <p:cNvSpPr>
              <a:spLocks noChangeArrowheads="1"/>
            </p:cNvSpPr>
            <p:nvPr/>
          </p:nvSpPr>
          <p:spPr bwMode="auto">
            <a:xfrm>
              <a:off x="3209" y="2105"/>
              <a:ext cx="2435" cy="242"/>
            </a:xfrm>
            <a:prstGeom prst="rect">
              <a:avLst/>
            </a:prstGeom>
            <a:solidFill>
              <a:srgbClr val="339966"/>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Creating collaborations, negotiating agreements, settling disputes</a:t>
              </a:r>
            </a:p>
          </p:txBody>
        </p:sp>
        <p:sp>
          <p:nvSpPr>
            <p:cNvPr id="16403" name="Rectangle 43">
              <a:extLst>
                <a:ext uri="{FF2B5EF4-FFF2-40B4-BE49-F238E27FC236}">
                  <a16:creationId xmlns:a16="http://schemas.microsoft.com/office/drawing/2014/main" xmlns="" id="{BDF820F4-C561-42BA-8A4E-D340AC341F26}"/>
                </a:ext>
              </a:extLst>
            </p:cNvPr>
            <p:cNvSpPr>
              <a:spLocks noChangeArrowheads="1"/>
            </p:cNvSpPr>
            <p:nvPr/>
          </p:nvSpPr>
          <p:spPr bwMode="auto">
            <a:xfrm>
              <a:off x="3209" y="2347"/>
              <a:ext cx="2435" cy="242"/>
            </a:xfrm>
            <a:prstGeom prst="rect">
              <a:avLst/>
            </a:prstGeom>
            <a:solidFill>
              <a:srgbClr val="FFFFCC"/>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Regulating, licensing, permitting, certifying, identifying, authorizing</a:t>
              </a:r>
            </a:p>
          </p:txBody>
        </p:sp>
        <p:sp>
          <p:nvSpPr>
            <p:cNvPr id="16404" name="Rectangle 44">
              <a:extLst>
                <a:ext uri="{FF2B5EF4-FFF2-40B4-BE49-F238E27FC236}">
                  <a16:creationId xmlns:a16="http://schemas.microsoft.com/office/drawing/2014/main" xmlns="" id="{198305F1-4C1D-452E-A95F-D505B4E6BE50}"/>
                </a:ext>
              </a:extLst>
            </p:cNvPr>
            <p:cNvSpPr>
              <a:spLocks noChangeArrowheads="1"/>
            </p:cNvSpPr>
            <p:nvPr/>
          </p:nvSpPr>
          <p:spPr bwMode="auto">
            <a:xfrm>
              <a:off x="3209" y="2589"/>
              <a:ext cx="2435" cy="121"/>
            </a:xfrm>
            <a:prstGeom prst="rect">
              <a:avLst/>
            </a:prstGeom>
            <a:solidFill>
              <a:srgbClr val="FFFF99"/>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Inspecting &amp; investigating</a:t>
              </a:r>
            </a:p>
          </p:txBody>
        </p:sp>
        <p:sp>
          <p:nvSpPr>
            <p:cNvPr id="16405" name="Rectangle 45">
              <a:extLst>
                <a:ext uri="{FF2B5EF4-FFF2-40B4-BE49-F238E27FC236}">
                  <a16:creationId xmlns:a16="http://schemas.microsoft.com/office/drawing/2014/main" xmlns="" id="{E0AB5615-8270-497E-8C22-B5835948EF62}"/>
                </a:ext>
              </a:extLst>
            </p:cNvPr>
            <p:cNvSpPr>
              <a:spLocks noChangeArrowheads="1"/>
            </p:cNvSpPr>
            <p:nvPr/>
          </p:nvSpPr>
          <p:spPr bwMode="auto">
            <a:xfrm>
              <a:off x="3209" y="2708"/>
              <a:ext cx="2435" cy="121"/>
            </a:xfrm>
            <a:prstGeom prst="rect">
              <a:avLst/>
            </a:prstGeom>
            <a:solidFill>
              <a:srgbClr val="FFFF00"/>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Applying rules &amp; dispensing justice</a:t>
              </a:r>
            </a:p>
          </p:txBody>
        </p:sp>
        <p:sp>
          <p:nvSpPr>
            <p:cNvPr id="16406" name="Rectangle 46">
              <a:extLst>
                <a:ext uri="{FF2B5EF4-FFF2-40B4-BE49-F238E27FC236}">
                  <a16:creationId xmlns:a16="http://schemas.microsoft.com/office/drawing/2014/main" xmlns="" id="{9B32E602-FCD0-472F-A476-574EFB6E490B}"/>
                </a:ext>
              </a:extLst>
            </p:cNvPr>
            <p:cNvSpPr>
              <a:spLocks noChangeArrowheads="1"/>
            </p:cNvSpPr>
            <p:nvPr/>
          </p:nvSpPr>
          <p:spPr bwMode="auto">
            <a:xfrm>
              <a:off x="3209" y="2829"/>
              <a:ext cx="2435" cy="121"/>
            </a:xfrm>
            <a:prstGeom prst="rect">
              <a:avLst/>
            </a:prstGeom>
            <a:solidFill>
              <a:srgbClr val="FFCC99"/>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Enforcing compliance, meting out punishment, penalizing</a:t>
              </a:r>
            </a:p>
          </p:txBody>
        </p:sp>
        <p:sp>
          <p:nvSpPr>
            <p:cNvPr id="16407" name="Rectangle 47">
              <a:extLst>
                <a:ext uri="{FF2B5EF4-FFF2-40B4-BE49-F238E27FC236}">
                  <a16:creationId xmlns:a16="http://schemas.microsoft.com/office/drawing/2014/main" xmlns="" id="{B6E1DC66-7A2E-4D4E-A379-CD02396B19E5}"/>
                </a:ext>
              </a:extLst>
            </p:cNvPr>
            <p:cNvSpPr>
              <a:spLocks noChangeArrowheads="1"/>
            </p:cNvSpPr>
            <p:nvPr/>
          </p:nvSpPr>
          <p:spPr bwMode="auto">
            <a:xfrm>
              <a:off x="3209" y="2950"/>
              <a:ext cx="2435" cy="242"/>
            </a:xfrm>
            <a:prstGeom prst="rect">
              <a:avLst/>
            </a:prstGeom>
            <a:solidFill>
              <a:srgbClr val="FFCC00"/>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Monitoring, warning, guarding, storing, eliminating threats, reducing risks</a:t>
              </a:r>
            </a:p>
          </p:txBody>
        </p:sp>
        <p:sp>
          <p:nvSpPr>
            <p:cNvPr id="16408" name="Rectangle 48">
              <a:extLst>
                <a:ext uri="{FF2B5EF4-FFF2-40B4-BE49-F238E27FC236}">
                  <a16:creationId xmlns:a16="http://schemas.microsoft.com/office/drawing/2014/main" xmlns="" id="{52DCC6A4-62E5-4685-B92C-C12539D7CCFB}"/>
                </a:ext>
              </a:extLst>
            </p:cNvPr>
            <p:cNvSpPr>
              <a:spLocks noChangeArrowheads="1"/>
            </p:cNvSpPr>
            <p:nvPr/>
          </p:nvSpPr>
          <p:spPr bwMode="auto">
            <a:xfrm>
              <a:off x="3209" y="3192"/>
              <a:ext cx="2435" cy="242"/>
            </a:xfrm>
            <a:prstGeom prst="rect">
              <a:avLst/>
            </a:prstGeom>
            <a:solidFill>
              <a:srgbClr val="FF9900"/>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Intervening, responding to threats &amp; emergencies, giving aid, restoring order</a:t>
              </a:r>
            </a:p>
          </p:txBody>
        </p:sp>
        <p:sp>
          <p:nvSpPr>
            <p:cNvPr id="16409" name="Rectangle 49">
              <a:extLst>
                <a:ext uri="{FF2B5EF4-FFF2-40B4-BE49-F238E27FC236}">
                  <a16:creationId xmlns:a16="http://schemas.microsoft.com/office/drawing/2014/main" xmlns="" id="{AC351A56-8195-48E3-BB75-B2EBAD07257F}"/>
                </a:ext>
              </a:extLst>
            </p:cNvPr>
            <p:cNvSpPr>
              <a:spLocks noChangeArrowheads="1"/>
            </p:cNvSpPr>
            <p:nvPr/>
          </p:nvSpPr>
          <p:spPr bwMode="auto">
            <a:xfrm>
              <a:off x="3209" y="3434"/>
              <a:ext cx="2435" cy="242"/>
            </a:xfrm>
            <a:prstGeom prst="rect">
              <a:avLst/>
            </a:prstGeom>
            <a:solidFill>
              <a:srgbClr val="CCCCFF"/>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Creating and changing rules</a:t>
              </a:r>
            </a:p>
          </p:txBody>
        </p:sp>
        <p:sp>
          <p:nvSpPr>
            <p:cNvPr id="16410" name="Rectangle 50">
              <a:extLst>
                <a:ext uri="{FF2B5EF4-FFF2-40B4-BE49-F238E27FC236}">
                  <a16:creationId xmlns:a16="http://schemas.microsoft.com/office/drawing/2014/main" xmlns="" id="{92774426-BC24-4AD7-8EBD-EFF6FA9DC346}"/>
                </a:ext>
              </a:extLst>
            </p:cNvPr>
            <p:cNvSpPr>
              <a:spLocks noChangeArrowheads="1"/>
            </p:cNvSpPr>
            <p:nvPr/>
          </p:nvSpPr>
          <p:spPr bwMode="auto">
            <a:xfrm>
              <a:off x="3209" y="3676"/>
              <a:ext cx="2435" cy="121"/>
            </a:xfrm>
            <a:prstGeom prst="rect">
              <a:avLst/>
            </a:prstGeom>
            <a:solidFill>
              <a:srgbClr val="9999FF"/>
            </a:solidFill>
            <a:ln w="3175" cap="sq">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tabLst>
                  <a:tab pos="1554163" algn="l"/>
                  <a:tab pos="2468563" algn="l"/>
                </a:tabLst>
                <a:defRPr sz="3200">
                  <a:solidFill>
                    <a:schemeClr val="tx1"/>
                  </a:solidFill>
                  <a:latin typeface="Arial" panose="020B0604020202020204" pitchFamily="34" charset="0"/>
                </a:defRPr>
              </a:lvl1pPr>
              <a:lvl2pPr marL="742950" indent="-285750" eaLnBrk="0" hangingPunct="0">
                <a:spcBef>
                  <a:spcPct val="20000"/>
                </a:spcBef>
                <a:buChar char="–"/>
                <a:tabLst>
                  <a:tab pos="1554163" algn="l"/>
                  <a:tab pos="2468563" algn="l"/>
                </a:tabLst>
                <a:defRPr sz="2800">
                  <a:solidFill>
                    <a:schemeClr val="tx1"/>
                  </a:solidFill>
                  <a:latin typeface="Arial" panose="020B0604020202020204" pitchFamily="34" charset="0"/>
                </a:defRPr>
              </a:lvl2pPr>
              <a:lvl3pPr marL="1143000" indent="-228600" eaLnBrk="0" hangingPunct="0">
                <a:spcBef>
                  <a:spcPct val="20000"/>
                </a:spcBef>
                <a:buChar char="•"/>
                <a:tabLst>
                  <a:tab pos="1554163" algn="l"/>
                  <a:tab pos="2468563" algn="l"/>
                </a:tabLst>
                <a:defRPr sz="2400">
                  <a:solidFill>
                    <a:schemeClr val="tx1"/>
                  </a:solidFill>
                  <a:latin typeface="Arial" panose="020B0604020202020204" pitchFamily="34" charset="0"/>
                </a:defRPr>
              </a:lvl3pPr>
              <a:lvl4pPr marL="16002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4pPr>
              <a:lvl5pPr marL="2057400" indent="-228600" eaLnBrk="0" hangingPunct="0">
                <a:spcBef>
                  <a:spcPct val="20000"/>
                </a:spcBef>
                <a:buChar char="»"/>
                <a:tabLst>
                  <a:tab pos="1554163" algn="l"/>
                  <a:tab pos="24685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554163" algn="l"/>
                  <a:tab pos="2468563" algn="l"/>
                </a:tabLst>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200" b="1">
                  <a:solidFill>
                    <a:srgbClr val="000000"/>
                  </a:solidFill>
                  <a:cs typeface="Arial" panose="020B0604020202020204" pitchFamily="34" charset="0"/>
                </a:rPr>
                <a:t>Changing existing organization, practices, systems</a:t>
              </a:r>
            </a:p>
          </p:txBody>
        </p:sp>
      </p:grpSp>
    </p:spTree>
    <p:extLst>
      <p:ext uri="{BB962C8B-B14F-4D97-AF65-F5344CB8AC3E}">
        <p14:creationId xmlns:p14="http://schemas.microsoft.com/office/powerpoint/2010/main" val="266674730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xmlns="" id="{2FC3DCD1-1A8B-4829-8304-9B2F5050DACD}"/>
              </a:ext>
            </a:extLst>
          </p:cNvPr>
          <p:cNvSpPr>
            <a:spLocks noGrp="1" noChangeArrowheads="1"/>
          </p:cNvSpPr>
          <p:nvPr>
            <p:ph type="title"/>
          </p:nvPr>
        </p:nvSpPr>
        <p:spPr/>
        <p:txBody>
          <a:bodyPr/>
          <a:lstStyle/>
          <a:p>
            <a:pPr algn="l" eaLnBrk="1" hangingPunct="1"/>
            <a:r>
              <a:rPr lang="en-CA" altLang="en-US" sz="2800" dirty="0"/>
              <a:t>  </a:t>
            </a:r>
            <a:r>
              <a:rPr lang="en-CA" altLang="en-US" sz="2800" dirty="0" err="1"/>
              <a:t>xRM</a:t>
            </a:r>
            <a:r>
              <a:rPr lang="en-CA" altLang="en-US" sz="2800" dirty="0"/>
              <a:t> – Patterns</a:t>
            </a:r>
            <a:endParaRPr lang="en-US" altLang="en-US" sz="2800" dirty="0"/>
          </a:p>
        </p:txBody>
      </p:sp>
      <p:sp>
        <p:nvSpPr>
          <p:cNvPr id="3" name="TextBox 2">
            <a:extLst>
              <a:ext uri="{FF2B5EF4-FFF2-40B4-BE49-F238E27FC236}">
                <a16:creationId xmlns:a16="http://schemas.microsoft.com/office/drawing/2014/main" xmlns="" id="{C15191A5-4FA7-4D5C-9ED3-43BED52CD238}"/>
              </a:ext>
            </a:extLst>
          </p:cNvPr>
          <p:cNvSpPr txBox="1"/>
          <p:nvPr/>
        </p:nvSpPr>
        <p:spPr>
          <a:xfrm>
            <a:off x="335360" y="1340768"/>
            <a:ext cx="9937104" cy="4401205"/>
          </a:xfrm>
          <a:prstGeom prst="rect">
            <a:avLst/>
          </a:prstGeom>
          <a:noFill/>
        </p:spPr>
        <p:txBody>
          <a:bodyPr wrap="square" rtlCol="0">
            <a:spAutoFit/>
          </a:bodyPr>
          <a:lstStyle/>
          <a:p>
            <a:r>
              <a:rPr lang="en-CA" sz="2000" b="1" dirty="0"/>
              <a:t>GSRM:</a:t>
            </a:r>
          </a:p>
          <a:p>
            <a:endParaRPr lang="en-CA" sz="2000" b="1" dirty="0"/>
          </a:p>
          <a:p>
            <a:pPr marL="285750" indent="-285750">
              <a:lnSpc>
                <a:spcPct val="150000"/>
              </a:lnSpc>
              <a:buFont typeface="Arial" panose="020B0604020202020204" pitchFamily="34" charset="0"/>
              <a:buChar char="•"/>
            </a:pPr>
            <a:r>
              <a:rPr lang="en-CA" sz="2000" dirty="0"/>
              <a:t>Over 100 patterns</a:t>
            </a:r>
          </a:p>
          <a:p>
            <a:pPr marL="285750" indent="-285750">
              <a:lnSpc>
                <a:spcPct val="150000"/>
              </a:lnSpc>
              <a:buFont typeface="Arial" panose="020B0604020202020204" pitchFamily="34" charset="0"/>
              <a:buChar char="•"/>
            </a:pPr>
            <a:r>
              <a:rPr lang="en-CA" sz="2000" dirty="0"/>
              <a:t>Patterns for:</a:t>
            </a:r>
          </a:p>
          <a:p>
            <a:pPr marL="800100" lvl="1" indent="-342900">
              <a:lnSpc>
                <a:spcPct val="150000"/>
              </a:lnSpc>
              <a:buFont typeface="Courier New" panose="02070309020205020404" pitchFamily="49" charset="0"/>
              <a:buChar char="o"/>
            </a:pPr>
            <a:r>
              <a:rPr lang="en-CA" sz="2000" dirty="0"/>
              <a:t>Service (Value) Measure</a:t>
            </a:r>
          </a:p>
          <a:p>
            <a:pPr marL="800100" lvl="1" indent="-342900">
              <a:lnSpc>
                <a:spcPct val="150000"/>
              </a:lnSpc>
              <a:buFont typeface="Courier New" panose="02070309020205020404" pitchFamily="49" charset="0"/>
              <a:buChar char="o"/>
            </a:pPr>
            <a:r>
              <a:rPr lang="en-CA" sz="2000" dirty="0"/>
              <a:t>Service Measures (~25)</a:t>
            </a:r>
          </a:p>
          <a:p>
            <a:pPr marL="800100" lvl="1" indent="-342900">
              <a:lnSpc>
                <a:spcPct val="150000"/>
              </a:lnSpc>
              <a:buFont typeface="Courier New" panose="02070309020205020404" pitchFamily="49" charset="0"/>
              <a:buChar char="o"/>
            </a:pPr>
            <a:r>
              <a:rPr lang="en-CA" sz="2000" dirty="0"/>
              <a:t>Process Patterns (~ 100)</a:t>
            </a:r>
          </a:p>
          <a:p>
            <a:pPr marL="285750" indent="-285750">
              <a:lnSpc>
                <a:spcPct val="150000"/>
              </a:lnSpc>
              <a:buFont typeface="Arial" panose="020B0604020202020204" pitchFamily="34" charset="0"/>
              <a:buChar char="•"/>
            </a:pPr>
            <a:r>
              <a:rPr lang="en-CA" sz="2000" dirty="0"/>
              <a:t>Supports the 19 Output Types</a:t>
            </a:r>
          </a:p>
          <a:p>
            <a:pPr marL="285750" indent="-285750">
              <a:lnSpc>
                <a:spcPct val="150000"/>
              </a:lnSpc>
              <a:buFont typeface="Arial" panose="020B0604020202020204" pitchFamily="34" charset="0"/>
              <a:buChar char="•"/>
            </a:pPr>
            <a:r>
              <a:rPr lang="en-CA" sz="2000" dirty="0"/>
              <a:t>Complex enough for all government services</a:t>
            </a:r>
          </a:p>
          <a:p>
            <a:pPr marL="285750" indent="-285750">
              <a:lnSpc>
                <a:spcPct val="150000"/>
              </a:lnSpc>
              <a:buFont typeface="Arial" panose="020B0604020202020204" pitchFamily="34" charset="0"/>
              <a:buChar char="•"/>
            </a:pPr>
            <a:r>
              <a:rPr lang="en-CA" sz="2000" dirty="0"/>
              <a:t>Tailorable for Private Sector?</a:t>
            </a:r>
          </a:p>
        </p:txBody>
      </p:sp>
    </p:spTree>
    <p:extLst>
      <p:ext uri="{BB962C8B-B14F-4D97-AF65-F5344CB8AC3E}">
        <p14:creationId xmlns:p14="http://schemas.microsoft.com/office/powerpoint/2010/main" val="408350005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9AB4BADA-FE79-4CBB-B5B1-0E2D1E9FBC3B}"/>
              </a:ext>
            </a:extLst>
          </p:cNvPr>
          <p:cNvSpPr>
            <a:spLocks noGrp="1" noChangeArrowheads="1"/>
          </p:cNvSpPr>
          <p:nvPr>
            <p:ph type="title"/>
          </p:nvPr>
        </p:nvSpPr>
        <p:spPr/>
        <p:txBody>
          <a:bodyPr>
            <a:normAutofit/>
          </a:bodyPr>
          <a:lstStyle/>
          <a:p>
            <a:pPr algn="l" eaLnBrk="1" hangingPunct="1"/>
            <a:r>
              <a:rPr lang="en-CA" altLang="en-US" dirty="0"/>
              <a:t>   </a:t>
            </a:r>
            <a:r>
              <a:rPr lang="en-CA" altLang="en-US" dirty="0" err="1"/>
              <a:t>xRM</a:t>
            </a:r>
            <a:r>
              <a:rPr lang="en-CA" altLang="en-US" dirty="0"/>
              <a:t> Intro: GSRM Model</a:t>
            </a:r>
          </a:p>
        </p:txBody>
      </p:sp>
      <p:pic>
        <p:nvPicPr>
          <p:cNvPr id="21507" name="Picture 3">
            <a:extLst>
              <a:ext uri="{FF2B5EF4-FFF2-40B4-BE49-F238E27FC236}">
                <a16:creationId xmlns:a16="http://schemas.microsoft.com/office/drawing/2014/main" xmlns="" id="{9C806017-029E-4832-A70A-D06E4A41E0D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66863" y="1697060"/>
            <a:ext cx="8339137" cy="4818880"/>
          </a:xfrm>
          <a:prstGeom prst="rect">
            <a:avLst/>
          </a:prstGeom>
          <a:noFill/>
          <a:ln>
            <a:noFill/>
          </a:ln>
          <a:effectLst/>
          <a:extLst>
            <a:ext uri="{909E8E84-426E-40DD-AFC4-6F175D3DCCD1}">
              <a14:hiddenFill xmlns:a14="http://schemas.microsoft.com/office/drawing/2010/main">
                <a:solidFill>
                  <a:schemeClr val="hlink">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pic>
      <p:sp>
        <p:nvSpPr>
          <p:cNvPr id="45060" name="Text Box 4">
            <a:extLst>
              <a:ext uri="{FF2B5EF4-FFF2-40B4-BE49-F238E27FC236}">
                <a16:creationId xmlns:a16="http://schemas.microsoft.com/office/drawing/2014/main" xmlns="" id="{F4B28216-FE70-45A5-91B8-85866ED7F6FF}"/>
              </a:ext>
            </a:extLst>
          </p:cNvPr>
          <p:cNvSpPr txBox="1">
            <a:spLocks noChangeArrowheads="1"/>
          </p:cNvSpPr>
          <p:nvPr/>
        </p:nvSpPr>
        <p:spPr bwMode="auto">
          <a:xfrm>
            <a:off x="126703" y="6430009"/>
            <a:ext cx="15768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Clr>
                <a:schemeClr val="tx2"/>
              </a:buClr>
              <a:buSzPct val="90000"/>
              <a:defRPr/>
            </a:pPr>
            <a:r>
              <a:rPr lang="en-CA" altLang="en-US" b="1" dirty="0">
                <a:solidFill>
                  <a:srgbClr val="990033"/>
                </a:solidFill>
                <a:effectLst>
                  <a:outerShdw blurRad="38100" dist="38100" dir="2700000" algn="tl">
                    <a:srgbClr val="C0C0C0"/>
                  </a:outerShdw>
                </a:effectLst>
                <a:latin typeface="Arial" charset="0"/>
              </a:rPr>
              <a:t>From GSRM</a:t>
            </a:r>
          </a:p>
        </p:txBody>
      </p:sp>
      <p:sp>
        <p:nvSpPr>
          <p:cNvPr id="21509" name="Text Box 5">
            <a:extLst>
              <a:ext uri="{FF2B5EF4-FFF2-40B4-BE49-F238E27FC236}">
                <a16:creationId xmlns:a16="http://schemas.microsoft.com/office/drawing/2014/main" xmlns="" id="{7ABE2164-966B-410F-84FD-DA567A0441B8}"/>
              </a:ext>
            </a:extLst>
          </p:cNvPr>
          <p:cNvSpPr txBox="1">
            <a:spLocks noChangeArrowheads="1"/>
          </p:cNvSpPr>
          <p:nvPr/>
        </p:nvSpPr>
        <p:spPr bwMode="auto">
          <a:xfrm>
            <a:off x="7752185" y="4293096"/>
            <a:ext cx="4176464" cy="1717393"/>
          </a:xfrm>
          <a:prstGeom prst="rect">
            <a:avLst/>
          </a:prstGeom>
          <a:solidFill>
            <a:srgbClr val="D1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Ins="162000">
            <a:spAutoFit/>
          </a:bodyPr>
          <a:lstStyle>
            <a:lvl1pPr marL="268288" indent="-173038" eaLnBrk="0" hangingPunct="0">
              <a:spcBef>
                <a:spcPct val="20000"/>
              </a:spcBef>
              <a:buClr>
                <a:schemeClr val="tx2"/>
              </a:buClr>
              <a:buSzPct val="90000"/>
              <a:buChar char="•"/>
              <a:defRPr sz="3200">
                <a:solidFill>
                  <a:schemeClr val="tx1"/>
                </a:solidFill>
                <a:latin typeface="Arial" panose="020B0604020202020204" pitchFamily="34" charset="0"/>
              </a:defRPr>
            </a:lvl1pPr>
            <a:lvl2pPr marL="803275" indent="-346075"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sz="1600" b="1" dirty="0"/>
              <a:t>Includes:</a:t>
            </a:r>
          </a:p>
          <a:p>
            <a:pPr eaLnBrk="1" hangingPunct="1"/>
            <a:r>
              <a:rPr lang="en-US" altLang="en-US" sz="1600" b="1" dirty="0">
                <a:latin typeface="Times New Roman" panose="02020603050405020304" pitchFamily="18" charset="0"/>
              </a:rPr>
              <a:t>Standard Set of Business Components &amp; Definitions</a:t>
            </a:r>
          </a:p>
          <a:p>
            <a:pPr eaLnBrk="1" hangingPunct="1"/>
            <a:r>
              <a:rPr lang="en-US" altLang="en-US" sz="1600" b="1" dirty="0">
                <a:latin typeface="Times New Roman" panose="02020603050405020304" pitchFamily="18" charset="0"/>
              </a:rPr>
              <a:t>Standard Set of Integrated Business Models &amp; Methods</a:t>
            </a:r>
          </a:p>
          <a:p>
            <a:pPr eaLnBrk="1" hangingPunct="1"/>
            <a:r>
              <a:rPr lang="en-US" altLang="en-US" sz="1600" b="1" dirty="0">
                <a:latin typeface="Times New Roman" panose="02020603050405020304" pitchFamily="18" charset="0"/>
              </a:rPr>
              <a:t>Reusable Business Design Patterns</a:t>
            </a:r>
            <a:endParaRPr lang="en-CA" altLang="en-US" sz="1600" b="1" dirty="0">
              <a:latin typeface="Times New Roman" panose="02020603050405020304" pitchFamily="18" charset="0"/>
            </a:endParaRPr>
          </a:p>
        </p:txBody>
      </p:sp>
      <p:sp>
        <p:nvSpPr>
          <p:cNvPr id="3" name="TextBox 2">
            <a:extLst>
              <a:ext uri="{FF2B5EF4-FFF2-40B4-BE49-F238E27FC236}">
                <a16:creationId xmlns:a16="http://schemas.microsoft.com/office/drawing/2014/main" xmlns="" id="{C8BCD131-F849-4BE7-9288-FF972F666DAA}"/>
              </a:ext>
            </a:extLst>
          </p:cNvPr>
          <p:cNvSpPr txBox="1"/>
          <p:nvPr/>
        </p:nvSpPr>
        <p:spPr>
          <a:xfrm>
            <a:off x="263352" y="1321693"/>
            <a:ext cx="5141151" cy="461665"/>
          </a:xfrm>
          <a:prstGeom prst="rect">
            <a:avLst/>
          </a:prstGeom>
          <a:noFill/>
        </p:spPr>
        <p:txBody>
          <a:bodyPr wrap="none" rtlCol="0">
            <a:spAutoFit/>
          </a:bodyPr>
          <a:lstStyle/>
          <a:p>
            <a:r>
              <a:rPr lang="en-CA" altLang="en-US" sz="2400" b="1" dirty="0">
                <a:solidFill>
                  <a:schemeClr val="accent1">
                    <a:lumMod val="75000"/>
                  </a:schemeClr>
                </a:solidFill>
              </a:rPr>
              <a:t>Common Language and Structure</a:t>
            </a:r>
            <a:endParaRPr lang="en-CA" sz="2400" b="1" dirty="0">
              <a:solidFill>
                <a:schemeClr val="accent1">
                  <a:lumMod val="75000"/>
                </a:schemeClr>
              </a:solidFill>
            </a:endParaRPr>
          </a:p>
        </p:txBody>
      </p:sp>
    </p:spTree>
    <p:extLst>
      <p:ext uri="{BB962C8B-B14F-4D97-AF65-F5344CB8AC3E}">
        <p14:creationId xmlns:p14="http://schemas.microsoft.com/office/powerpoint/2010/main" val="193683278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xmlns="" id="{0559035E-2E60-4069-8116-F85B1F862A07}"/>
              </a:ext>
            </a:extLst>
          </p:cNvPr>
          <p:cNvSpPr>
            <a:spLocks noChangeArrowheads="1"/>
          </p:cNvSpPr>
          <p:nvPr/>
        </p:nvSpPr>
        <p:spPr bwMode="auto">
          <a:xfrm>
            <a:off x="4027488" y="712788"/>
            <a:ext cx="9144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22532" name="Rectangle 2">
            <a:extLst>
              <a:ext uri="{FF2B5EF4-FFF2-40B4-BE49-F238E27FC236}">
                <a16:creationId xmlns:a16="http://schemas.microsoft.com/office/drawing/2014/main" xmlns="" id="{D574146C-15D9-4E1A-9992-AFB90DC33BE4}"/>
              </a:ext>
            </a:extLst>
          </p:cNvPr>
          <p:cNvSpPr>
            <a:spLocks noGrp="1" noChangeArrowheads="1"/>
          </p:cNvSpPr>
          <p:nvPr>
            <p:ph type="title"/>
          </p:nvPr>
        </p:nvSpPr>
        <p:spPr/>
        <p:txBody>
          <a:bodyPr/>
          <a:lstStyle/>
          <a:p>
            <a:pPr algn="l" eaLnBrk="1" hangingPunct="1"/>
            <a:r>
              <a:rPr lang="en-CA" altLang="en-US" sz="2800" dirty="0">
                <a:solidFill>
                  <a:schemeClr val="accent1">
                    <a:lumMod val="75000"/>
                  </a:schemeClr>
                </a:solidFill>
              </a:rPr>
              <a:t>   </a:t>
            </a:r>
            <a:r>
              <a:rPr lang="en-CA" altLang="en-US" sz="2800" dirty="0" err="1">
                <a:solidFill>
                  <a:schemeClr val="accent1">
                    <a:lumMod val="75000"/>
                  </a:schemeClr>
                </a:solidFill>
              </a:rPr>
              <a:t>xRM</a:t>
            </a:r>
            <a:r>
              <a:rPr lang="en-CA" altLang="en-US" sz="2800" dirty="0">
                <a:solidFill>
                  <a:schemeClr val="accent1">
                    <a:lumMod val="75000"/>
                  </a:schemeClr>
                </a:solidFill>
              </a:rPr>
              <a:t>: Can they keep up with today?</a:t>
            </a:r>
          </a:p>
        </p:txBody>
      </p:sp>
      <p:sp>
        <p:nvSpPr>
          <p:cNvPr id="22534" name="TextBox 1">
            <a:extLst>
              <a:ext uri="{FF2B5EF4-FFF2-40B4-BE49-F238E27FC236}">
                <a16:creationId xmlns:a16="http://schemas.microsoft.com/office/drawing/2014/main" xmlns="" id="{9517DEA0-8464-48D3-8A20-C70EC6804FAC}"/>
              </a:ext>
            </a:extLst>
          </p:cNvPr>
          <p:cNvSpPr txBox="1">
            <a:spLocks noChangeArrowheads="1"/>
          </p:cNvSpPr>
          <p:nvPr/>
        </p:nvSpPr>
        <p:spPr bwMode="auto">
          <a:xfrm>
            <a:off x="263352" y="1268760"/>
            <a:ext cx="1152128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2400" dirty="0"/>
              <a:t>Time from “service intention” to “operational business” can be greatly reduced with fully developed Reference Models. More on that later.</a:t>
            </a:r>
          </a:p>
          <a:p>
            <a:pPr eaLnBrk="1" hangingPunct="1">
              <a:spcBef>
                <a:spcPct val="0"/>
              </a:spcBef>
              <a:buClrTx/>
              <a:buSzTx/>
              <a:buFontTx/>
              <a:buNone/>
            </a:pPr>
            <a:endParaRPr lang="en-CA" altLang="en-US" sz="2400" dirty="0"/>
          </a:p>
          <a:p>
            <a:pPr eaLnBrk="1" hangingPunct="1">
              <a:spcBef>
                <a:spcPct val="0"/>
              </a:spcBef>
              <a:buClrTx/>
              <a:buSzTx/>
              <a:buFontTx/>
              <a:buNone/>
            </a:pPr>
            <a:r>
              <a:rPr lang="en-CA" altLang="en-US" sz="2400" dirty="0"/>
              <a:t>What if you wanted to hack a life event (retirement, birth of child, moving)?</a:t>
            </a:r>
          </a:p>
          <a:p>
            <a:pPr eaLnBrk="1" hangingPunct="1">
              <a:spcBef>
                <a:spcPct val="0"/>
              </a:spcBef>
              <a:buClrTx/>
              <a:buSzTx/>
              <a:buFontTx/>
              <a:buNone/>
            </a:pPr>
            <a:endParaRPr lang="en-CA" altLang="en-US" sz="2400" dirty="0"/>
          </a:p>
          <a:p>
            <a:pPr marL="342900" indent="-342900" eaLnBrk="1" hangingPunct="1">
              <a:spcBef>
                <a:spcPct val="0"/>
              </a:spcBef>
              <a:buClrTx/>
              <a:buSzTx/>
            </a:pPr>
            <a:r>
              <a:rPr lang="en-CA" altLang="en-US" sz="2400" dirty="0"/>
              <a:t>You would want to bring together every public and private sector service related to that event.</a:t>
            </a:r>
          </a:p>
          <a:p>
            <a:pPr marL="342900" indent="-342900" eaLnBrk="1" hangingPunct="1">
              <a:spcBef>
                <a:spcPct val="0"/>
              </a:spcBef>
              <a:buClrTx/>
              <a:buSzTx/>
            </a:pPr>
            <a:endParaRPr lang="en-CA" altLang="en-US" sz="2400" dirty="0"/>
          </a:p>
          <a:p>
            <a:pPr marL="342900" indent="-342900" eaLnBrk="1" hangingPunct="1">
              <a:spcBef>
                <a:spcPct val="0"/>
              </a:spcBef>
              <a:buClrTx/>
              <a:buSzTx/>
            </a:pPr>
            <a:r>
              <a:rPr lang="en-CA" altLang="en-US" sz="2400" dirty="0"/>
              <a:t>Imagine if the reference model categorization of need and/or target group had been applied to service catalogs, application pages, published budget information, or existing on-line services?</a:t>
            </a:r>
          </a:p>
          <a:p>
            <a:pPr marL="342900" indent="-342900" eaLnBrk="1" hangingPunct="1">
              <a:spcBef>
                <a:spcPct val="0"/>
              </a:spcBef>
              <a:buClrTx/>
              <a:buSzTx/>
            </a:pPr>
            <a:endParaRPr lang="en-CA" altLang="en-US" sz="2400" dirty="0"/>
          </a:p>
          <a:p>
            <a:pPr marL="342900" indent="-342900" eaLnBrk="1" hangingPunct="1">
              <a:spcBef>
                <a:spcPct val="0"/>
              </a:spcBef>
              <a:buClrTx/>
              <a:buSzTx/>
            </a:pPr>
            <a:r>
              <a:rPr lang="en-CA" altLang="en-US" sz="2400" dirty="0"/>
              <a:t>Improves the speed and accuracy of finding services to invoke (or at least identify).</a:t>
            </a:r>
          </a:p>
          <a:p>
            <a:pPr eaLnBrk="1" hangingPunct="1">
              <a:spcBef>
                <a:spcPct val="0"/>
              </a:spcBef>
              <a:buClrTx/>
              <a:buSzTx/>
              <a:buFontTx/>
              <a:buNone/>
            </a:pPr>
            <a:endParaRPr lang="en-CA" altLang="en-US" sz="2000" dirty="0"/>
          </a:p>
        </p:txBody>
      </p:sp>
    </p:spTree>
    <p:extLst>
      <p:ext uri="{BB962C8B-B14F-4D97-AF65-F5344CB8AC3E}">
        <p14:creationId xmlns:p14="http://schemas.microsoft.com/office/powerpoint/2010/main" val="1070631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2EAD334C-C3DE-49EA-ABFF-947900E1310A}"/>
              </a:ext>
            </a:extLst>
          </p:cNvPr>
          <p:cNvSpPr>
            <a:spLocks noGrp="1" noChangeArrowheads="1"/>
          </p:cNvSpPr>
          <p:nvPr>
            <p:ph type="title"/>
          </p:nvPr>
        </p:nvSpPr>
        <p:spPr/>
        <p:txBody>
          <a:bodyPr/>
          <a:lstStyle/>
          <a:p>
            <a:pPr algn="l" eaLnBrk="1" hangingPunct="1"/>
            <a:r>
              <a:rPr lang="en-CA" altLang="en-US" dirty="0"/>
              <a:t>   CGRM Governance</a:t>
            </a:r>
          </a:p>
        </p:txBody>
      </p:sp>
      <p:grpSp>
        <p:nvGrpSpPr>
          <p:cNvPr id="19459" name="Group 3">
            <a:extLst>
              <a:ext uri="{FF2B5EF4-FFF2-40B4-BE49-F238E27FC236}">
                <a16:creationId xmlns:a16="http://schemas.microsoft.com/office/drawing/2014/main" xmlns="" id="{BEBCC0DA-67BA-49E9-A3AA-534E2A59F87B}"/>
              </a:ext>
            </a:extLst>
          </p:cNvPr>
          <p:cNvGrpSpPr>
            <a:grpSpLocks/>
          </p:cNvGrpSpPr>
          <p:nvPr/>
        </p:nvGrpSpPr>
        <p:grpSpPr bwMode="auto">
          <a:xfrm>
            <a:off x="6700392" y="1113325"/>
            <a:ext cx="3860105" cy="3854294"/>
            <a:chOff x="4695825" y="1157160"/>
            <a:chExt cx="3990975" cy="4498660"/>
          </a:xfrm>
        </p:grpSpPr>
        <p:graphicFrame>
          <p:nvGraphicFramePr>
            <p:cNvPr id="19464" name="Object 37">
              <a:extLst>
                <a:ext uri="{FF2B5EF4-FFF2-40B4-BE49-F238E27FC236}">
                  <a16:creationId xmlns:a16="http://schemas.microsoft.com/office/drawing/2014/main" xmlns="" id="{76EA789A-2D07-432E-B3D5-94301366A3FC}"/>
                </a:ext>
              </a:extLst>
            </p:cNvPr>
            <p:cNvGraphicFramePr>
              <a:graphicFrameLocks noChangeAspect="1"/>
            </p:cNvGraphicFramePr>
            <p:nvPr/>
          </p:nvGraphicFramePr>
          <p:xfrm>
            <a:off x="4695825" y="1447800"/>
            <a:ext cx="3990975" cy="4064000"/>
          </p:xfrm>
          <a:graphic>
            <a:graphicData uri="http://schemas.openxmlformats.org/presentationml/2006/ole">
              <mc:AlternateContent xmlns:mc="http://schemas.openxmlformats.org/markup-compatibility/2006">
                <mc:Choice xmlns:v="urn:schemas-microsoft-com:vml" Requires="v">
                  <p:oleObj spid="_x0000_s1073" name="Photo Editor Photo" r:id="rId4" imgW="8169348" imgH="8939035" progId="MSPhotoEd.3">
                    <p:embed/>
                  </p:oleObj>
                </mc:Choice>
                <mc:Fallback>
                  <p:oleObj name="Photo Editor Photo" r:id="rId4" imgW="8169348" imgH="8939035" progId="MSPhotoEd.3">
                    <p:embed/>
                    <p:pic>
                      <p:nvPicPr>
                        <p:cNvPr id="19464" name="Object 37">
                          <a:extLst>
                            <a:ext uri="{FF2B5EF4-FFF2-40B4-BE49-F238E27FC236}">
                              <a16:creationId xmlns:a16="http://schemas.microsoft.com/office/drawing/2014/main" xmlns="" id="{76EA789A-2D07-432E-B3D5-94301366A3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5825" y="1447800"/>
                          <a:ext cx="39909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5" name="Oval 1">
              <a:extLst>
                <a:ext uri="{FF2B5EF4-FFF2-40B4-BE49-F238E27FC236}">
                  <a16:creationId xmlns:a16="http://schemas.microsoft.com/office/drawing/2014/main" xmlns="" id="{54E61D8F-FEB9-4E87-83BE-00537E5C2012}"/>
                </a:ext>
              </a:extLst>
            </p:cNvPr>
            <p:cNvSpPr>
              <a:spLocks noChangeArrowheads="1"/>
            </p:cNvSpPr>
            <p:nvPr/>
          </p:nvSpPr>
          <p:spPr bwMode="auto">
            <a:xfrm>
              <a:off x="5943600" y="2895600"/>
              <a:ext cx="1600200" cy="1447800"/>
            </a:xfrm>
            <a:prstGeom prst="ellipse">
              <a:avLst/>
            </a:prstGeom>
            <a:solidFill>
              <a:srgbClr val="907762"/>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wrap="none"/>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19466" name="TextBox 2">
              <a:extLst>
                <a:ext uri="{FF2B5EF4-FFF2-40B4-BE49-F238E27FC236}">
                  <a16:creationId xmlns:a16="http://schemas.microsoft.com/office/drawing/2014/main" xmlns="" id="{D33507F4-FCAD-4F3C-BE83-A85AD1B7546D}"/>
                </a:ext>
              </a:extLst>
            </p:cNvPr>
            <p:cNvSpPr txBox="1">
              <a:spLocks noChangeArrowheads="1"/>
            </p:cNvSpPr>
            <p:nvPr/>
          </p:nvSpPr>
          <p:spPr bwMode="auto">
            <a:xfrm>
              <a:off x="6297532" y="3340894"/>
              <a:ext cx="1163791" cy="538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2400" b="1"/>
                <a:t>CGRM</a:t>
              </a:r>
            </a:p>
          </p:txBody>
        </p:sp>
        <p:sp>
          <p:nvSpPr>
            <p:cNvPr id="19467" name="TextBox 6">
              <a:extLst>
                <a:ext uri="{FF2B5EF4-FFF2-40B4-BE49-F238E27FC236}">
                  <a16:creationId xmlns:a16="http://schemas.microsoft.com/office/drawing/2014/main" xmlns="" id="{11D063FA-B193-4739-B3EA-B446639FB992}"/>
                </a:ext>
              </a:extLst>
            </p:cNvPr>
            <p:cNvSpPr txBox="1">
              <a:spLocks noChangeArrowheads="1"/>
            </p:cNvSpPr>
            <p:nvPr/>
          </p:nvSpPr>
          <p:spPr bwMode="auto">
            <a:xfrm rot="21238357">
              <a:off x="6174298" y="1157160"/>
              <a:ext cx="906902" cy="43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800" b="1"/>
                <a:t>GSRM</a:t>
              </a:r>
            </a:p>
          </p:txBody>
        </p:sp>
        <p:sp>
          <p:nvSpPr>
            <p:cNvPr id="19468" name="TextBox 7">
              <a:extLst>
                <a:ext uri="{FF2B5EF4-FFF2-40B4-BE49-F238E27FC236}">
                  <a16:creationId xmlns:a16="http://schemas.microsoft.com/office/drawing/2014/main" xmlns="" id="{D0C805FA-BB42-45E6-86A9-8063498C9A03}"/>
                </a:ext>
              </a:extLst>
            </p:cNvPr>
            <p:cNvSpPr txBox="1">
              <a:spLocks noChangeArrowheads="1"/>
            </p:cNvSpPr>
            <p:nvPr/>
          </p:nvSpPr>
          <p:spPr bwMode="auto">
            <a:xfrm rot="19121305">
              <a:off x="7753296" y="4876219"/>
              <a:ext cx="880384" cy="43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800" b="1"/>
                <a:t>PSRM</a:t>
              </a:r>
            </a:p>
          </p:txBody>
        </p:sp>
        <p:sp>
          <p:nvSpPr>
            <p:cNvPr id="19469" name="TextBox 8">
              <a:extLst>
                <a:ext uri="{FF2B5EF4-FFF2-40B4-BE49-F238E27FC236}">
                  <a16:creationId xmlns:a16="http://schemas.microsoft.com/office/drawing/2014/main" xmlns="" id="{7A79ABFD-AC29-445C-8CE2-39ECD7EA533C}"/>
                </a:ext>
              </a:extLst>
            </p:cNvPr>
            <p:cNvSpPr txBox="1">
              <a:spLocks noChangeArrowheads="1"/>
            </p:cNvSpPr>
            <p:nvPr/>
          </p:nvSpPr>
          <p:spPr bwMode="auto">
            <a:xfrm rot="1617800">
              <a:off x="4963476" y="5224743"/>
              <a:ext cx="761055" cy="43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1800" b="1"/>
                <a:t>MRM</a:t>
              </a:r>
            </a:p>
          </p:txBody>
        </p:sp>
      </p:grpSp>
      <p:sp>
        <p:nvSpPr>
          <p:cNvPr id="10" name="TextBox 1">
            <a:extLst>
              <a:ext uri="{FF2B5EF4-FFF2-40B4-BE49-F238E27FC236}">
                <a16:creationId xmlns:a16="http://schemas.microsoft.com/office/drawing/2014/main" xmlns="" id="{86642D51-E2D5-4088-BA51-1E0459842D11}"/>
              </a:ext>
            </a:extLst>
          </p:cNvPr>
          <p:cNvSpPr txBox="1">
            <a:spLocks noChangeArrowheads="1"/>
          </p:cNvSpPr>
          <p:nvPr/>
        </p:nvSpPr>
        <p:spPr bwMode="auto">
          <a:xfrm>
            <a:off x="401125" y="4975764"/>
            <a:ext cx="1123324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2000" b="1" dirty="0"/>
              <a:t>Maximum Middle</a:t>
            </a:r>
          </a:p>
          <a:p>
            <a:pPr eaLnBrk="1" hangingPunct="1">
              <a:spcBef>
                <a:spcPct val="0"/>
              </a:spcBef>
              <a:buClrTx/>
              <a:buSzTx/>
              <a:buFontTx/>
              <a:buNone/>
            </a:pPr>
            <a:endParaRPr lang="en-CA" altLang="en-US" sz="2000" b="1" dirty="0"/>
          </a:p>
          <a:p>
            <a:pPr eaLnBrk="1" hangingPunct="1">
              <a:spcBef>
                <a:spcPct val="0"/>
              </a:spcBef>
              <a:buClrTx/>
              <a:buSzTx/>
              <a:buFontTx/>
              <a:buNone/>
            </a:pPr>
            <a:r>
              <a:rPr lang="en-CA" altLang="en-US" sz="2000" dirty="0"/>
              <a:t>By default, all models start as CGRM assets (i.e. for all to use). If an asset in the middle cannot be agreed then the part(s) which cannot be agreed becomes part of the localization.</a:t>
            </a:r>
          </a:p>
          <a:p>
            <a:pPr eaLnBrk="1" hangingPunct="1">
              <a:spcBef>
                <a:spcPct val="0"/>
              </a:spcBef>
              <a:buClrTx/>
              <a:buSzTx/>
              <a:buFontTx/>
              <a:buNone/>
            </a:pPr>
            <a:endParaRPr lang="en-CA" altLang="en-US" sz="2000" b="1" dirty="0"/>
          </a:p>
        </p:txBody>
      </p:sp>
      <p:sp>
        <p:nvSpPr>
          <p:cNvPr id="19461" name="TextBox 1">
            <a:extLst>
              <a:ext uri="{FF2B5EF4-FFF2-40B4-BE49-F238E27FC236}">
                <a16:creationId xmlns:a16="http://schemas.microsoft.com/office/drawing/2014/main" xmlns="" id="{CA10B914-A451-4A2D-8EE8-27DDF2CD4735}"/>
              </a:ext>
            </a:extLst>
          </p:cNvPr>
          <p:cNvSpPr txBox="1">
            <a:spLocks noChangeArrowheads="1"/>
          </p:cNvSpPr>
          <p:nvPr/>
        </p:nvSpPr>
        <p:spPr bwMode="auto">
          <a:xfrm>
            <a:off x="407368" y="1254745"/>
            <a:ext cx="6052239"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2000" b="1" dirty="0"/>
              <a:t>Aligning Alignment Models</a:t>
            </a:r>
          </a:p>
          <a:p>
            <a:pPr eaLnBrk="1" hangingPunct="1">
              <a:spcBef>
                <a:spcPct val="0"/>
              </a:spcBef>
              <a:buClrTx/>
              <a:buSzTx/>
              <a:buFontTx/>
              <a:buNone/>
            </a:pPr>
            <a:endParaRPr lang="en-CA" altLang="en-US" sz="2000" dirty="0"/>
          </a:p>
          <a:p>
            <a:pPr marL="0" indent="0" eaLnBrk="1" hangingPunct="1">
              <a:spcBef>
                <a:spcPts val="600"/>
              </a:spcBef>
              <a:spcAft>
                <a:spcPts val="600"/>
              </a:spcAft>
              <a:buNone/>
            </a:pPr>
            <a:r>
              <a:rPr lang="en-CA" altLang="en-US" sz="2000" dirty="0"/>
              <a:t>CGRM was started with the intention loading it with material from GSRM, MRM, and PSRM. This image reflects the concept of aligning the public sector reference models. </a:t>
            </a:r>
          </a:p>
          <a:p>
            <a:pPr marL="0" indent="0" eaLnBrk="1" hangingPunct="1">
              <a:spcBef>
                <a:spcPts val="600"/>
              </a:spcBef>
              <a:spcAft>
                <a:spcPts val="600"/>
              </a:spcAft>
              <a:buNone/>
            </a:pPr>
            <a:r>
              <a:rPr lang="en-CA" altLang="en-US" sz="2000" dirty="0"/>
              <a:t>The central concept around CGRM is the attempt to create a single core which all jurisdictions could agree but allowing for some local differentiation.</a:t>
            </a:r>
          </a:p>
          <a:p>
            <a:pPr eaLnBrk="1" hangingPunct="1">
              <a:spcBef>
                <a:spcPct val="0"/>
              </a:spcBef>
              <a:buClrTx/>
              <a:buSzTx/>
              <a:buFontTx/>
              <a:buNone/>
            </a:pPr>
            <a:endParaRPr lang="en-CA" altLang="en-US" sz="2000" dirty="0"/>
          </a:p>
        </p:txBody>
      </p:sp>
      <p:cxnSp>
        <p:nvCxnSpPr>
          <p:cNvPr id="12" name="Elbow Connector 11">
            <a:extLst>
              <a:ext uri="{FF2B5EF4-FFF2-40B4-BE49-F238E27FC236}">
                <a16:creationId xmlns:a16="http://schemas.microsoft.com/office/drawing/2014/main" xmlns="" id="{82D6EA54-3260-4446-AAA6-8C5D2B2A42AB}"/>
              </a:ext>
            </a:extLst>
          </p:cNvPr>
          <p:cNvCxnSpPr>
            <a:cxnSpLocks noChangeShapeType="1"/>
          </p:cNvCxnSpPr>
          <p:nvPr/>
        </p:nvCxnSpPr>
        <p:spPr bwMode="auto">
          <a:xfrm flipV="1">
            <a:off x="3287688" y="3398975"/>
            <a:ext cx="4619649" cy="1754641"/>
          </a:xfrm>
          <a:prstGeom prst="bentConnector3">
            <a:avLst>
              <a:gd name="adj1" fmla="val 69794"/>
            </a:avLst>
          </a:prstGeom>
          <a:noFill/>
          <a:ln w="28575" cap="sq" algn="ctr">
            <a:solidFill>
              <a:schemeClr val="tx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037655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xmlns="" id="{77D1965D-0B95-4C2F-9F3C-8FD13D7611E2}"/>
              </a:ext>
            </a:extLst>
          </p:cNvPr>
          <p:cNvSpPr>
            <a:spLocks noGrp="1" noChangeArrowheads="1"/>
          </p:cNvSpPr>
          <p:nvPr>
            <p:ph type="title"/>
          </p:nvPr>
        </p:nvSpPr>
        <p:spPr>
          <a:xfrm>
            <a:off x="0" y="-32084"/>
            <a:ext cx="7772400" cy="962744"/>
          </a:xfrm>
        </p:spPr>
        <p:txBody>
          <a:bodyPr/>
          <a:lstStyle/>
          <a:p>
            <a:pPr algn="l" eaLnBrk="1" hangingPunct="1"/>
            <a:r>
              <a:rPr lang="en-CA" altLang="en-US" sz="2800" dirty="0"/>
              <a:t>  BTEP</a:t>
            </a:r>
          </a:p>
        </p:txBody>
      </p:sp>
      <p:sp>
        <p:nvSpPr>
          <p:cNvPr id="23555" name="Rectangle 3">
            <a:extLst>
              <a:ext uri="{FF2B5EF4-FFF2-40B4-BE49-F238E27FC236}">
                <a16:creationId xmlns:a16="http://schemas.microsoft.com/office/drawing/2014/main" xmlns="" id="{CD04E8EF-A75E-4F89-B5CD-9B07B18DD790}"/>
              </a:ext>
            </a:extLst>
          </p:cNvPr>
          <p:cNvSpPr>
            <a:spLocks noGrp="1" noChangeArrowheads="1"/>
          </p:cNvSpPr>
          <p:nvPr>
            <p:ph type="body" idx="1"/>
          </p:nvPr>
        </p:nvSpPr>
        <p:spPr>
          <a:xfrm>
            <a:off x="263352" y="1340767"/>
            <a:ext cx="11928648" cy="4860007"/>
          </a:xfrm>
        </p:spPr>
        <p:txBody>
          <a:bodyPr/>
          <a:lstStyle/>
          <a:p>
            <a:pPr marL="0" indent="0" eaLnBrk="1" hangingPunct="1">
              <a:buNone/>
              <a:defRPr/>
            </a:pPr>
            <a:r>
              <a:rPr lang="en-CA" altLang="en-US" sz="2400" b="1" u="sng" dirty="0"/>
              <a:t>B</a:t>
            </a:r>
            <a:r>
              <a:rPr lang="en-CA" altLang="en-US" sz="2400" b="1" dirty="0"/>
              <a:t>usiness </a:t>
            </a:r>
            <a:r>
              <a:rPr lang="en-CA" altLang="en-US" sz="2400" b="1" u="sng" dirty="0"/>
              <a:t>T</a:t>
            </a:r>
            <a:r>
              <a:rPr lang="en-CA" altLang="en-US" sz="2400" b="1" dirty="0"/>
              <a:t>ransformation </a:t>
            </a:r>
            <a:r>
              <a:rPr lang="en-CA" altLang="en-US" sz="2400" b="1" u="sng" dirty="0"/>
              <a:t>E</a:t>
            </a:r>
            <a:r>
              <a:rPr lang="en-CA" altLang="en-US" sz="2400" b="1" dirty="0"/>
              <a:t>nablement </a:t>
            </a:r>
            <a:r>
              <a:rPr lang="en-CA" altLang="en-US" sz="2400" b="1" u="sng" dirty="0"/>
              <a:t>P</a:t>
            </a:r>
            <a:r>
              <a:rPr lang="en-CA" altLang="en-US" sz="2400" b="1" dirty="0"/>
              <a:t>rogram</a:t>
            </a:r>
          </a:p>
          <a:p>
            <a:pPr eaLnBrk="1" hangingPunct="1">
              <a:lnSpc>
                <a:spcPct val="150000"/>
              </a:lnSpc>
              <a:defRPr/>
            </a:pPr>
            <a:r>
              <a:rPr lang="en-US" altLang="en-US" sz="2400" dirty="0"/>
              <a:t>Not the focus of today but it was the home for GSRM.</a:t>
            </a:r>
          </a:p>
          <a:p>
            <a:pPr eaLnBrk="1" hangingPunct="1">
              <a:lnSpc>
                <a:spcPct val="150000"/>
              </a:lnSpc>
              <a:defRPr/>
            </a:pPr>
            <a:r>
              <a:rPr lang="en-CA" altLang="en-US" sz="2400" dirty="0"/>
              <a:t>Started as part of Federal Government GOL Program</a:t>
            </a:r>
          </a:p>
          <a:p>
            <a:pPr eaLnBrk="1" hangingPunct="1">
              <a:lnSpc>
                <a:spcPct val="150000"/>
              </a:lnSpc>
              <a:defRPr/>
            </a:pPr>
            <a:r>
              <a:rPr lang="en-CA" altLang="en-US" sz="2400" dirty="0"/>
              <a:t>Follow on to GC Federated Architecture Program (FAP)</a:t>
            </a:r>
          </a:p>
          <a:p>
            <a:pPr eaLnBrk="1" hangingPunct="1">
              <a:lnSpc>
                <a:spcPct val="150000"/>
              </a:lnSpc>
              <a:defRPr/>
            </a:pPr>
            <a:r>
              <a:rPr lang="en-CA" altLang="en-US" sz="2400" dirty="0"/>
              <a:t>Business focussed: Visions, Designs and Transformations</a:t>
            </a:r>
          </a:p>
          <a:p>
            <a:pPr eaLnBrk="1" hangingPunct="1">
              <a:lnSpc>
                <a:spcPct val="150000"/>
              </a:lnSpc>
              <a:defRPr/>
            </a:pPr>
            <a:r>
              <a:rPr lang="en-US" altLang="en-US" sz="2400" dirty="0"/>
              <a:t>Approach to Strategic Planning &amp; Design, service transformation and business architecture. </a:t>
            </a:r>
          </a:p>
          <a:p>
            <a:pPr eaLnBrk="1" hangingPunct="1">
              <a:lnSpc>
                <a:spcPct val="150000"/>
              </a:lnSpc>
              <a:defRPr/>
            </a:pPr>
            <a:r>
              <a:rPr lang="en-US" altLang="en-US" sz="2400" dirty="0"/>
              <a:t>Currently unsupported but parts still get referenced/used</a:t>
            </a:r>
          </a:p>
          <a:p>
            <a:pPr eaLnBrk="1" hangingPunct="1">
              <a:lnSpc>
                <a:spcPct val="150000"/>
              </a:lnSpc>
              <a:defRPr/>
            </a:pPr>
            <a:r>
              <a:rPr lang="en-US" altLang="en-US" sz="2400" dirty="0"/>
              <a:t>TOGAF 9 references BTEP (Transformation Readiness Assessment)</a:t>
            </a:r>
          </a:p>
        </p:txBody>
      </p:sp>
    </p:spTree>
    <p:extLst>
      <p:ext uri="{BB962C8B-B14F-4D97-AF65-F5344CB8AC3E}">
        <p14:creationId xmlns:p14="http://schemas.microsoft.com/office/powerpoint/2010/main" val="2324609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xmlns="" id="{ED482F5F-E946-4373-AFFE-FD1F0D1D0BB8}"/>
              </a:ext>
            </a:extLst>
          </p:cNvPr>
          <p:cNvSpPr>
            <a:spLocks noGrp="1" noChangeArrowheads="1"/>
          </p:cNvSpPr>
          <p:nvPr>
            <p:ph type="title"/>
          </p:nvPr>
        </p:nvSpPr>
        <p:spPr>
          <a:xfrm>
            <a:off x="0" y="58956"/>
            <a:ext cx="7010400" cy="838200"/>
          </a:xfrm>
        </p:spPr>
        <p:txBody>
          <a:bodyPr/>
          <a:lstStyle/>
          <a:p>
            <a:pPr algn="l" eaLnBrk="1" hangingPunct="1"/>
            <a:r>
              <a:rPr lang="en-US" altLang="en-US" sz="2800" dirty="0"/>
              <a:t>  Current Status</a:t>
            </a:r>
          </a:p>
        </p:txBody>
      </p:sp>
      <p:sp>
        <p:nvSpPr>
          <p:cNvPr id="27652" name="Rectangle 3">
            <a:extLst>
              <a:ext uri="{FF2B5EF4-FFF2-40B4-BE49-F238E27FC236}">
                <a16:creationId xmlns:a16="http://schemas.microsoft.com/office/drawing/2014/main" xmlns="" id="{5CB5ED9D-A04F-4585-844E-757BD8C0E50F}"/>
              </a:ext>
            </a:extLst>
          </p:cNvPr>
          <p:cNvSpPr>
            <a:spLocks noGrp="1" noChangeArrowheads="1"/>
          </p:cNvSpPr>
          <p:nvPr>
            <p:ph type="body" idx="1"/>
          </p:nvPr>
        </p:nvSpPr>
        <p:spPr>
          <a:xfrm>
            <a:off x="479376" y="1196752"/>
            <a:ext cx="11521280" cy="4973731"/>
          </a:xfrm>
        </p:spPr>
        <p:txBody>
          <a:bodyPr/>
          <a:lstStyle/>
          <a:p>
            <a:pPr marL="0" indent="0" eaLnBrk="1" hangingPunct="1">
              <a:spcBef>
                <a:spcPts val="600"/>
              </a:spcBef>
              <a:spcAft>
                <a:spcPts val="600"/>
              </a:spcAft>
              <a:buNone/>
            </a:pPr>
            <a:r>
              <a:rPr lang="en-US" altLang="en-US" sz="2400" b="1" dirty="0"/>
              <a:t>GSRM:   </a:t>
            </a:r>
            <a:r>
              <a:rPr lang="en-US" altLang="en-US" sz="2400" dirty="0"/>
              <a:t>Not actively being maintained by GC. Web assets archived in 2007. </a:t>
            </a:r>
          </a:p>
          <a:p>
            <a:pPr marL="0" indent="0" eaLnBrk="1" hangingPunct="1">
              <a:spcBef>
                <a:spcPts val="600"/>
              </a:spcBef>
              <a:spcAft>
                <a:spcPts val="600"/>
              </a:spcAft>
              <a:buNone/>
            </a:pPr>
            <a:endParaRPr lang="en-US" altLang="en-US" sz="2400" b="1" dirty="0"/>
          </a:p>
          <a:p>
            <a:pPr marL="0" indent="0" eaLnBrk="1" hangingPunct="1">
              <a:spcBef>
                <a:spcPts val="600"/>
              </a:spcBef>
              <a:spcAft>
                <a:spcPts val="600"/>
              </a:spcAft>
              <a:buNone/>
            </a:pPr>
            <a:r>
              <a:rPr lang="en-US" altLang="en-US" sz="2400" b="1" dirty="0"/>
              <a:t>MRM</a:t>
            </a:r>
            <a:r>
              <a:rPr lang="en-US" altLang="en-US" sz="2400" dirty="0"/>
              <a:t>:	   Still active but quiet on the development front</a:t>
            </a:r>
          </a:p>
          <a:p>
            <a:pPr marL="0" indent="0" eaLnBrk="1" hangingPunct="1">
              <a:spcBef>
                <a:spcPts val="600"/>
              </a:spcBef>
              <a:spcAft>
                <a:spcPts val="600"/>
              </a:spcAft>
              <a:buNone/>
            </a:pPr>
            <a:r>
              <a:rPr lang="en-US" altLang="en-US" sz="2400" dirty="0"/>
              <a:t>	   </a:t>
            </a:r>
            <a:r>
              <a:rPr lang="en-US" altLang="en-US" sz="2400" dirty="0">
                <a:hlinkClick r:id="rId3"/>
              </a:rPr>
              <a:t>http://www.misa-asim.ca/members/group.aspx?id=135372</a:t>
            </a:r>
            <a:r>
              <a:rPr lang="en-US" altLang="en-US" sz="2400" dirty="0"/>
              <a:t> </a:t>
            </a:r>
          </a:p>
          <a:p>
            <a:pPr marL="0" indent="0" eaLnBrk="1" hangingPunct="1">
              <a:spcBef>
                <a:spcPts val="600"/>
              </a:spcBef>
              <a:spcAft>
                <a:spcPts val="600"/>
              </a:spcAft>
              <a:buNone/>
            </a:pPr>
            <a:endParaRPr lang="en-US" altLang="en-US" sz="2400" dirty="0"/>
          </a:p>
          <a:p>
            <a:pPr marL="0" indent="0" eaLnBrk="1" hangingPunct="1">
              <a:spcBef>
                <a:spcPts val="600"/>
              </a:spcBef>
              <a:spcAft>
                <a:spcPts val="600"/>
              </a:spcAft>
              <a:buNone/>
            </a:pPr>
            <a:r>
              <a:rPr lang="en-US" altLang="en-US" sz="2400" b="1" dirty="0"/>
              <a:t>PSRM:    </a:t>
            </a:r>
            <a:r>
              <a:rPr lang="en-US" altLang="en-US" sz="2400" dirty="0"/>
              <a:t>Still very active in the province of Ontario    </a:t>
            </a:r>
          </a:p>
          <a:p>
            <a:pPr marL="0" indent="0" eaLnBrk="1" hangingPunct="1">
              <a:spcBef>
                <a:spcPts val="600"/>
              </a:spcBef>
              <a:spcAft>
                <a:spcPts val="600"/>
              </a:spcAft>
              <a:buNone/>
            </a:pPr>
            <a:r>
              <a:rPr lang="en-US" altLang="en-US" sz="2400" dirty="0"/>
              <a:t>                </a:t>
            </a:r>
            <a:r>
              <a:rPr lang="en-CA" altLang="en-US" sz="2400" dirty="0">
                <a:hlinkClick r:id="rId4" action="ppaction://hlinkfile"/>
              </a:rPr>
              <a:t>GO-ITS 56 - OPS Information Modeling Handbook</a:t>
            </a:r>
            <a:r>
              <a:rPr lang="en-CA" altLang="en-US" sz="2400" dirty="0"/>
              <a:t> </a:t>
            </a:r>
          </a:p>
          <a:p>
            <a:pPr marL="0" indent="0" eaLnBrk="1" hangingPunct="1">
              <a:spcBef>
                <a:spcPts val="600"/>
              </a:spcBef>
              <a:spcAft>
                <a:spcPts val="600"/>
              </a:spcAft>
              <a:buNone/>
            </a:pPr>
            <a:endParaRPr lang="en-CA" altLang="en-US" sz="2400" dirty="0"/>
          </a:p>
          <a:p>
            <a:pPr marL="0" indent="0" eaLnBrk="1" hangingPunct="1">
              <a:spcBef>
                <a:spcPts val="600"/>
              </a:spcBef>
              <a:spcAft>
                <a:spcPts val="600"/>
              </a:spcAft>
              <a:buNone/>
            </a:pPr>
            <a:r>
              <a:rPr lang="en-US" altLang="en-US" sz="2400" b="1" dirty="0"/>
              <a:t>CGRM</a:t>
            </a:r>
            <a:r>
              <a:rPr lang="en-US" altLang="en-US" sz="2400" dirty="0"/>
              <a:t> :  Technically “managed” by ICCS but not actively </a:t>
            </a:r>
          </a:p>
          <a:p>
            <a:pPr marL="0" indent="0" eaLnBrk="1" hangingPunct="1">
              <a:spcBef>
                <a:spcPts val="600"/>
              </a:spcBef>
              <a:spcAft>
                <a:spcPts val="600"/>
              </a:spcAft>
              <a:buNone/>
            </a:pPr>
            <a:r>
              <a:rPr lang="en-US" altLang="en-US" sz="2400" dirty="0"/>
              <a:t>	   Link </a:t>
            </a:r>
            <a:r>
              <a:rPr lang="en-US" altLang="en-US" sz="2400" dirty="0">
                <a:hlinkClick r:id="rId5"/>
              </a:rPr>
              <a:t>http://www.iccs-isac.org/research/cgrm/?lang=en</a:t>
            </a:r>
            <a:r>
              <a:rPr lang="en-US" altLang="en-US" sz="2400" dirty="0"/>
              <a:t> </a:t>
            </a:r>
          </a:p>
          <a:p>
            <a:pPr marL="0" indent="0" eaLnBrk="1" hangingPunct="1">
              <a:lnSpc>
                <a:spcPct val="90000"/>
              </a:lnSpc>
              <a:buNone/>
            </a:pPr>
            <a:endParaRPr lang="en-US" altLang="en-US" sz="2400" dirty="0"/>
          </a:p>
        </p:txBody>
      </p:sp>
      <p:sp>
        <p:nvSpPr>
          <p:cNvPr id="2" name="TextBox 1">
            <a:extLst>
              <a:ext uri="{FF2B5EF4-FFF2-40B4-BE49-F238E27FC236}">
                <a16:creationId xmlns:a16="http://schemas.microsoft.com/office/drawing/2014/main" xmlns="" id="{3938BB04-DF8C-4CB6-A4E8-99AB6000AFAE}"/>
              </a:ext>
            </a:extLst>
          </p:cNvPr>
          <p:cNvSpPr txBox="1"/>
          <p:nvPr/>
        </p:nvSpPr>
        <p:spPr>
          <a:xfrm>
            <a:off x="9318416" y="2276872"/>
            <a:ext cx="2683296" cy="2246769"/>
          </a:xfrm>
          <a:prstGeom prst="rect">
            <a:avLst/>
          </a:prstGeom>
          <a:noFill/>
          <a:ln>
            <a:solidFill>
              <a:schemeClr val="tx1">
                <a:lumMod val="85000"/>
                <a:lumOff val="15000"/>
              </a:schemeClr>
            </a:solidFill>
          </a:ln>
        </p:spPr>
        <p:txBody>
          <a:bodyPr wrap="square">
            <a:spAutoFit/>
          </a:bodyPr>
          <a:lstStyle/>
          <a:p>
            <a:pPr>
              <a:defRPr/>
            </a:pPr>
            <a:r>
              <a:rPr lang="en-CA" sz="2000" dirty="0"/>
              <a:t>Despite lack of formal activity and governance, there are still regular inquiries as to status of work and location of assets for MRM and GSRM.</a:t>
            </a:r>
          </a:p>
        </p:txBody>
      </p:sp>
    </p:spTree>
    <p:extLst>
      <p:ext uri="{BB962C8B-B14F-4D97-AF65-F5344CB8AC3E}">
        <p14:creationId xmlns:p14="http://schemas.microsoft.com/office/powerpoint/2010/main" val="134213272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dirty="0"/>
              <a:t>  Current Status – Re-Emerging?</a:t>
            </a:r>
            <a:endParaRPr lang="en-CA" dirty="0"/>
          </a:p>
        </p:txBody>
      </p:sp>
      <p:sp>
        <p:nvSpPr>
          <p:cNvPr id="3" name="Content Placeholder 2"/>
          <p:cNvSpPr>
            <a:spLocks noGrp="1"/>
          </p:cNvSpPr>
          <p:nvPr>
            <p:ph idx="1"/>
          </p:nvPr>
        </p:nvSpPr>
        <p:spPr>
          <a:xfrm>
            <a:off x="119336" y="1124744"/>
            <a:ext cx="12000656" cy="5589240"/>
          </a:xfrm>
        </p:spPr>
        <p:txBody>
          <a:bodyPr/>
          <a:lstStyle/>
          <a:p>
            <a:pPr>
              <a:spcBef>
                <a:spcPts val="600"/>
              </a:spcBef>
              <a:spcAft>
                <a:spcPts val="600"/>
              </a:spcAft>
            </a:pPr>
            <a:r>
              <a:rPr lang="en-CA" sz="2400" dirty="0"/>
              <a:t>ICCS:</a:t>
            </a:r>
          </a:p>
          <a:p>
            <a:pPr lvl="1">
              <a:spcBef>
                <a:spcPts val="600"/>
              </a:spcBef>
              <a:spcAft>
                <a:spcPts val="600"/>
              </a:spcAft>
            </a:pPr>
            <a:r>
              <a:rPr lang="en-CA" sz="2400" dirty="0"/>
              <a:t>Has asked for a report defining and evaluating different </a:t>
            </a:r>
            <a:r>
              <a:rPr lang="en-CA" sz="2400" dirty="0" err="1"/>
              <a:t>xRM</a:t>
            </a:r>
            <a:r>
              <a:rPr lang="en-CA" sz="2400" dirty="0"/>
              <a:t> support models ranging from none to full. </a:t>
            </a:r>
          </a:p>
          <a:p>
            <a:pPr lvl="1">
              <a:spcBef>
                <a:spcPts val="600"/>
              </a:spcBef>
              <a:spcAft>
                <a:spcPts val="600"/>
              </a:spcAft>
            </a:pPr>
            <a:r>
              <a:rPr lang="en-CA" sz="2400" dirty="0"/>
              <a:t>Is self-supporting and looking for new subscription services to offer its government members</a:t>
            </a:r>
          </a:p>
          <a:p>
            <a:pPr lvl="1">
              <a:spcBef>
                <a:spcPts val="600"/>
              </a:spcBef>
              <a:spcAft>
                <a:spcPts val="600"/>
              </a:spcAft>
            </a:pPr>
            <a:r>
              <a:rPr lang="en-CA" sz="2400" dirty="0"/>
              <a:t>Already stewards other government-owned intellectual property</a:t>
            </a:r>
          </a:p>
          <a:p>
            <a:pPr lvl="1">
              <a:spcBef>
                <a:spcPts val="600"/>
              </a:spcBef>
              <a:spcAft>
                <a:spcPts val="600"/>
              </a:spcAft>
            </a:pPr>
            <a:r>
              <a:rPr lang="en-CA" sz="2400" dirty="0"/>
              <a:t>Is a natural home for something like CGRM, especially given their service improvement orientation.</a:t>
            </a:r>
          </a:p>
          <a:p>
            <a:pPr>
              <a:spcBef>
                <a:spcPts val="600"/>
              </a:spcBef>
              <a:spcAft>
                <a:spcPts val="600"/>
              </a:spcAft>
            </a:pPr>
            <a:r>
              <a:rPr lang="en-US" altLang="en-US" sz="2400" dirty="0"/>
              <a:t>Authors are: Skip Lumley, Roy Wiseman, and Gary Doucet</a:t>
            </a:r>
          </a:p>
          <a:p>
            <a:pPr lvl="1">
              <a:spcBef>
                <a:spcPts val="600"/>
              </a:spcBef>
              <a:spcAft>
                <a:spcPts val="600"/>
              </a:spcAft>
            </a:pPr>
            <a:r>
              <a:rPr lang="en-US" altLang="en-US" sz="2400" dirty="0"/>
              <a:t>Collective experience covering all the models</a:t>
            </a:r>
          </a:p>
          <a:p>
            <a:pPr>
              <a:spcBef>
                <a:spcPts val="600"/>
              </a:spcBef>
              <a:spcAft>
                <a:spcPts val="600"/>
              </a:spcAft>
            </a:pPr>
            <a:r>
              <a:rPr lang="en-CA" sz="2400" b="1" u="sng" dirty="0">
                <a:solidFill>
                  <a:srgbClr val="C00000"/>
                </a:solidFill>
              </a:rPr>
              <a:t>Is there a role for an existing standards organization here?</a:t>
            </a:r>
          </a:p>
        </p:txBody>
      </p:sp>
    </p:spTree>
    <p:extLst>
      <p:ext uri="{BB962C8B-B14F-4D97-AF65-F5344CB8AC3E}">
        <p14:creationId xmlns:p14="http://schemas.microsoft.com/office/powerpoint/2010/main" val="4211871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50B2DF-4E45-45D7-A406-832D60A361DA}"/>
              </a:ext>
            </a:extLst>
          </p:cNvPr>
          <p:cNvSpPr>
            <a:spLocks noGrp="1"/>
          </p:cNvSpPr>
          <p:nvPr>
            <p:ph type="ctrTitle"/>
          </p:nvPr>
        </p:nvSpPr>
        <p:spPr/>
        <p:txBody>
          <a:bodyPr>
            <a:normAutofit fontScale="90000"/>
          </a:bodyPr>
          <a:lstStyle/>
          <a:p>
            <a:r>
              <a:rPr lang="en-CA" b="1" dirty="0">
                <a:solidFill>
                  <a:schemeClr val="accent1"/>
                </a:solidFill>
              </a:rPr>
              <a:t>A Practitioner's Story</a:t>
            </a:r>
            <a:br>
              <a:rPr lang="en-CA" b="1" dirty="0">
                <a:solidFill>
                  <a:schemeClr val="accent1"/>
                </a:solidFill>
              </a:rPr>
            </a:br>
            <a:r>
              <a:rPr lang="en-CA" b="1" dirty="0">
                <a:solidFill>
                  <a:schemeClr val="accent1"/>
                </a:solidFill>
              </a:rPr>
              <a:t/>
            </a:r>
            <a:br>
              <a:rPr lang="en-CA" b="1" dirty="0">
                <a:solidFill>
                  <a:schemeClr val="accent1"/>
                </a:solidFill>
              </a:rPr>
            </a:br>
            <a:r>
              <a:rPr lang="en-CA" b="1" dirty="0">
                <a:solidFill>
                  <a:schemeClr val="accent1"/>
                </a:solidFill>
              </a:rPr>
              <a:t>GSRM Applied</a:t>
            </a:r>
            <a:br>
              <a:rPr lang="en-CA" b="1" dirty="0">
                <a:solidFill>
                  <a:schemeClr val="accent1"/>
                </a:solidFill>
              </a:rPr>
            </a:br>
            <a:r>
              <a:rPr lang="en-CA" dirty="0"/>
              <a:t/>
            </a:r>
            <a:br>
              <a:rPr lang="en-CA" dirty="0"/>
            </a:br>
            <a:r>
              <a:rPr lang="en-CA" sz="3100" dirty="0"/>
              <a:t>Experience with Strategic Business Design</a:t>
            </a:r>
          </a:p>
        </p:txBody>
      </p:sp>
      <p:sp>
        <p:nvSpPr>
          <p:cNvPr id="3" name="Subtitle 2">
            <a:extLst>
              <a:ext uri="{FF2B5EF4-FFF2-40B4-BE49-F238E27FC236}">
                <a16:creationId xmlns:a16="http://schemas.microsoft.com/office/drawing/2014/main" xmlns="" id="{D73601F2-9F29-4608-B203-31430A572335}"/>
              </a:ext>
            </a:extLst>
          </p:cNvPr>
          <p:cNvSpPr>
            <a:spLocks noGrp="1"/>
          </p:cNvSpPr>
          <p:nvPr>
            <p:ph type="subTitle" idx="1"/>
          </p:nvPr>
        </p:nvSpPr>
        <p:spPr>
          <a:xfrm>
            <a:off x="1828800" y="4725144"/>
            <a:ext cx="8534400" cy="1752600"/>
          </a:xfrm>
        </p:spPr>
        <p:txBody>
          <a:bodyPr/>
          <a:lstStyle/>
          <a:p>
            <a:r>
              <a:rPr lang="en-CA" dirty="0">
                <a:solidFill>
                  <a:schemeClr val="tx2"/>
                </a:solidFill>
              </a:rPr>
              <a:t>Neil Kemp</a:t>
            </a:r>
          </a:p>
        </p:txBody>
      </p:sp>
    </p:spTree>
    <p:extLst>
      <p:ext uri="{BB962C8B-B14F-4D97-AF65-F5344CB8AC3E}">
        <p14:creationId xmlns:p14="http://schemas.microsoft.com/office/powerpoint/2010/main" val="162088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1028"/>
          <p:cNvGrpSpPr>
            <a:grpSpLocks/>
          </p:cNvGrpSpPr>
          <p:nvPr/>
        </p:nvGrpSpPr>
        <p:grpSpPr bwMode="auto">
          <a:xfrm>
            <a:off x="1253208" y="869023"/>
            <a:ext cx="9145016" cy="5224273"/>
            <a:chOff x="158" y="466"/>
            <a:chExt cx="5262" cy="3528"/>
          </a:xfrm>
        </p:grpSpPr>
        <p:pic>
          <p:nvPicPr>
            <p:cNvPr id="22536" name="Picture 1029" descr="EA-Carto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2671" b="14993"/>
            <a:stretch>
              <a:fillRect/>
            </a:stretch>
          </p:blipFill>
          <p:spPr bwMode="auto">
            <a:xfrm>
              <a:off x="158" y="466"/>
              <a:ext cx="5262" cy="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AutoShape 1030"/>
            <p:cNvSpPr>
              <a:spLocks noChangeArrowheads="1"/>
            </p:cNvSpPr>
            <p:nvPr/>
          </p:nvSpPr>
          <p:spPr bwMode="auto">
            <a:xfrm>
              <a:off x="1655" y="1207"/>
              <a:ext cx="1225" cy="952"/>
            </a:xfrm>
            <a:prstGeom prst="wedgeEllipseCallout">
              <a:avLst>
                <a:gd name="adj1" fmla="val -46569"/>
                <a:gd name="adj2" fmla="val 55463"/>
              </a:avLst>
            </a:prstGeom>
            <a:solidFill>
              <a:srgbClr val="FFFFFF"/>
            </a:solidFill>
            <a:ln w="254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pt-BR" sz="1800">
                <a:latin typeface="Arial" panose="020B0604020202020204" pitchFamily="34" charset="0"/>
              </a:endParaRPr>
            </a:p>
          </p:txBody>
        </p:sp>
        <p:sp>
          <p:nvSpPr>
            <p:cNvPr id="22538" name="Rectangle 1031"/>
            <p:cNvSpPr>
              <a:spLocks noChangeArrowheads="1"/>
            </p:cNvSpPr>
            <p:nvPr/>
          </p:nvSpPr>
          <p:spPr bwMode="auto">
            <a:xfrm>
              <a:off x="1791" y="1298"/>
              <a:ext cx="961" cy="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CA" altLang="pt-BR" sz="2000">
                  <a:latin typeface="Arial" panose="020B0604020202020204" pitchFamily="34" charset="0"/>
                </a:rPr>
                <a:t>Lets build a house</a:t>
              </a:r>
              <a:endParaRPr lang="en-US" altLang="pt-BR" sz="2000">
                <a:latin typeface="Arial" panose="020B0604020202020204" pitchFamily="34" charset="0"/>
              </a:endParaRPr>
            </a:p>
          </p:txBody>
        </p:sp>
        <p:sp>
          <p:nvSpPr>
            <p:cNvPr id="22539" name="AutoShape 1032"/>
            <p:cNvSpPr>
              <a:spLocks noChangeArrowheads="1"/>
            </p:cNvSpPr>
            <p:nvPr/>
          </p:nvSpPr>
          <p:spPr bwMode="auto">
            <a:xfrm>
              <a:off x="3016" y="1207"/>
              <a:ext cx="999" cy="862"/>
            </a:xfrm>
            <a:prstGeom prst="wedgeEllipseCallout">
              <a:avLst>
                <a:gd name="adj1" fmla="val 42093"/>
                <a:gd name="adj2" fmla="val 45245"/>
              </a:avLst>
            </a:prstGeom>
            <a:solidFill>
              <a:srgbClr val="FFFFFF"/>
            </a:solidFill>
            <a:ln w="254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endParaRPr lang="en-US" altLang="pt-BR" sz="1800">
                <a:latin typeface="Arial" panose="020B0604020202020204" pitchFamily="34" charset="0"/>
              </a:endParaRPr>
            </a:p>
          </p:txBody>
        </p:sp>
        <p:sp>
          <p:nvSpPr>
            <p:cNvPr id="22540" name="Rectangle 1033"/>
            <p:cNvSpPr>
              <a:spLocks noChangeArrowheads="1"/>
            </p:cNvSpPr>
            <p:nvPr/>
          </p:nvSpPr>
          <p:spPr bwMode="auto">
            <a:xfrm>
              <a:off x="3016" y="1389"/>
              <a:ext cx="961" cy="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CA" altLang="pt-BR" sz="2000">
                  <a:latin typeface="Arial" panose="020B0604020202020204" pitchFamily="34" charset="0"/>
                </a:rPr>
                <a:t>Yes we should</a:t>
              </a:r>
              <a:endParaRPr lang="en-US" altLang="pt-BR" sz="2000">
                <a:latin typeface="Arial" panose="020B0604020202020204" pitchFamily="34" charset="0"/>
              </a:endParaRPr>
            </a:p>
          </p:txBody>
        </p:sp>
      </p:grpSp>
      <p:sp>
        <p:nvSpPr>
          <p:cNvPr id="18" name="Rectangle 17"/>
          <p:cNvSpPr/>
          <p:nvPr/>
        </p:nvSpPr>
        <p:spPr>
          <a:xfrm>
            <a:off x="1517650" y="836712"/>
            <a:ext cx="9150350" cy="28733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tabLst>
                <a:tab pos="355600" algn="l"/>
                <a:tab pos="2057400" algn="l"/>
                <a:tab pos="4572000" algn="l"/>
                <a:tab pos="6007100" algn="l"/>
              </a:tabLst>
              <a:defRPr sz="2400">
                <a:solidFill>
                  <a:schemeClr val="tx1"/>
                </a:solidFill>
                <a:latin typeface="Arial" charset="0"/>
                <a:ea typeface="ＭＳ Ｐゴシック" charset="-128"/>
              </a:defRPr>
            </a:lvl1pPr>
            <a:lvl2pPr marL="37931725" indent="-37474525">
              <a:tabLst>
                <a:tab pos="355600" algn="l"/>
                <a:tab pos="2057400" algn="l"/>
                <a:tab pos="4572000" algn="l"/>
                <a:tab pos="6007100" algn="l"/>
              </a:tabLst>
              <a:defRPr sz="2400">
                <a:solidFill>
                  <a:schemeClr val="tx1"/>
                </a:solidFill>
                <a:latin typeface="Arial" charset="0"/>
                <a:ea typeface="ＭＳ Ｐゴシック" charset="-128"/>
              </a:defRPr>
            </a:lvl2pPr>
            <a:lvl3pPr>
              <a:tabLst>
                <a:tab pos="355600" algn="l"/>
                <a:tab pos="2057400" algn="l"/>
                <a:tab pos="4572000" algn="l"/>
                <a:tab pos="6007100" algn="l"/>
              </a:tabLst>
              <a:defRPr sz="2400">
                <a:solidFill>
                  <a:schemeClr val="tx1"/>
                </a:solidFill>
                <a:latin typeface="Arial" charset="0"/>
                <a:ea typeface="ＭＳ Ｐゴシック" charset="-128"/>
              </a:defRPr>
            </a:lvl3pPr>
            <a:lvl4pPr>
              <a:tabLst>
                <a:tab pos="355600" algn="l"/>
                <a:tab pos="2057400" algn="l"/>
                <a:tab pos="4572000" algn="l"/>
                <a:tab pos="6007100" algn="l"/>
              </a:tabLst>
              <a:defRPr sz="2400">
                <a:solidFill>
                  <a:schemeClr val="tx1"/>
                </a:solidFill>
                <a:latin typeface="Arial" charset="0"/>
                <a:ea typeface="ＭＳ Ｐゴシック" charset="-128"/>
              </a:defRPr>
            </a:lvl4pPr>
            <a:lvl5pPr>
              <a:tabLst>
                <a:tab pos="355600" algn="l"/>
                <a:tab pos="2057400" algn="l"/>
                <a:tab pos="4572000" algn="l"/>
                <a:tab pos="6007100" algn="l"/>
              </a:tabLst>
              <a:defRPr sz="2400">
                <a:solidFill>
                  <a:schemeClr val="tx1"/>
                </a:solidFill>
                <a:latin typeface="Arial" charset="0"/>
                <a:ea typeface="ＭＳ Ｐゴシック" charset="-128"/>
              </a:defRPr>
            </a:lvl5pPr>
            <a:lvl6pPr marL="457200" eaLnBrk="0" fontAlgn="base" hangingPunct="0">
              <a:spcBef>
                <a:spcPct val="0"/>
              </a:spcBef>
              <a:spcAft>
                <a:spcPct val="0"/>
              </a:spcAft>
              <a:tabLst>
                <a:tab pos="355600" algn="l"/>
                <a:tab pos="2057400" algn="l"/>
                <a:tab pos="4572000" algn="l"/>
                <a:tab pos="6007100" algn="l"/>
              </a:tabLst>
              <a:defRPr sz="2400">
                <a:solidFill>
                  <a:schemeClr val="tx1"/>
                </a:solidFill>
                <a:latin typeface="Arial" charset="0"/>
                <a:ea typeface="ＭＳ Ｐゴシック" charset="-128"/>
              </a:defRPr>
            </a:lvl6pPr>
            <a:lvl7pPr marL="914400" eaLnBrk="0" fontAlgn="base" hangingPunct="0">
              <a:spcBef>
                <a:spcPct val="0"/>
              </a:spcBef>
              <a:spcAft>
                <a:spcPct val="0"/>
              </a:spcAft>
              <a:tabLst>
                <a:tab pos="355600" algn="l"/>
                <a:tab pos="2057400" algn="l"/>
                <a:tab pos="4572000" algn="l"/>
                <a:tab pos="6007100" algn="l"/>
              </a:tabLst>
              <a:defRPr sz="2400">
                <a:solidFill>
                  <a:schemeClr val="tx1"/>
                </a:solidFill>
                <a:latin typeface="Arial" charset="0"/>
                <a:ea typeface="ＭＳ Ｐゴシック" charset="-128"/>
              </a:defRPr>
            </a:lvl7pPr>
            <a:lvl8pPr marL="1371600" eaLnBrk="0" fontAlgn="base" hangingPunct="0">
              <a:spcBef>
                <a:spcPct val="0"/>
              </a:spcBef>
              <a:spcAft>
                <a:spcPct val="0"/>
              </a:spcAft>
              <a:tabLst>
                <a:tab pos="355600" algn="l"/>
                <a:tab pos="2057400" algn="l"/>
                <a:tab pos="4572000" algn="l"/>
                <a:tab pos="6007100" algn="l"/>
              </a:tabLst>
              <a:defRPr sz="2400">
                <a:solidFill>
                  <a:schemeClr val="tx1"/>
                </a:solidFill>
                <a:latin typeface="Arial" charset="0"/>
                <a:ea typeface="ＭＳ Ｐゴシック" charset="-128"/>
              </a:defRPr>
            </a:lvl8pPr>
            <a:lvl9pPr marL="1828800" eaLnBrk="0" fontAlgn="base" hangingPunct="0">
              <a:spcBef>
                <a:spcPct val="0"/>
              </a:spcBef>
              <a:spcAft>
                <a:spcPct val="0"/>
              </a:spcAft>
              <a:tabLst>
                <a:tab pos="355600" algn="l"/>
                <a:tab pos="2057400" algn="l"/>
                <a:tab pos="4572000" algn="l"/>
                <a:tab pos="6007100" algn="l"/>
              </a:tabLst>
              <a:defRPr sz="2400">
                <a:solidFill>
                  <a:schemeClr val="tx1"/>
                </a:solidFill>
                <a:latin typeface="Arial" charset="0"/>
                <a:ea typeface="ＭＳ Ｐゴシック" charset="-128"/>
              </a:defRPr>
            </a:lvl9pPr>
          </a:lstStyle>
          <a:p>
            <a:pPr eaLnBrk="1" hangingPunct="1">
              <a:defRPr/>
            </a:pPr>
            <a:endParaRPr lang="en-CA" altLang="en-US" sz="1800" dirty="0">
              <a:solidFill>
                <a:schemeClr val="bg1"/>
              </a:solidFill>
              <a:latin typeface="Calibri" charset="0"/>
            </a:endParaRPr>
          </a:p>
        </p:txBody>
      </p:sp>
      <p:sp>
        <p:nvSpPr>
          <p:cNvPr id="22533" name="TextBox 1"/>
          <p:cNvSpPr txBox="1">
            <a:spLocks noChangeArrowheads="1"/>
          </p:cNvSpPr>
          <p:nvPr/>
        </p:nvSpPr>
        <p:spPr bwMode="auto">
          <a:xfrm>
            <a:off x="38773" y="6643870"/>
            <a:ext cx="24288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CA" altLang="en-US" sz="1000" i="1" dirty="0">
                <a:latin typeface="Arial" panose="020B0604020202020204" pitchFamily="34" charset="0"/>
              </a:rPr>
              <a:t>EA in the GC: Government of Canada </a:t>
            </a:r>
          </a:p>
        </p:txBody>
      </p:sp>
      <p:sp>
        <p:nvSpPr>
          <p:cNvPr id="22534" name="TextBox 2"/>
          <p:cNvSpPr txBox="1">
            <a:spLocks noChangeArrowheads="1"/>
          </p:cNvSpPr>
          <p:nvPr/>
        </p:nvSpPr>
        <p:spPr bwMode="auto">
          <a:xfrm>
            <a:off x="1141584" y="5830188"/>
            <a:ext cx="96845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CA" altLang="en-US" sz="1800" dirty="0">
                <a:latin typeface="Arial" panose="020B0604020202020204" pitchFamily="34" charset="0"/>
              </a:rPr>
              <a:t>Sometimes there is a weakness in words. </a:t>
            </a:r>
          </a:p>
          <a:p>
            <a:pPr algn="ctr">
              <a:spcBef>
                <a:spcPct val="0"/>
              </a:spcBef>
              <a:buFontTx/>
              <a:buNone/>
            </a:pPr>
            <a:endParaRPr lang="en-CA" altLang="en-US" sz="1800" dirty="0">
              <a:latin typeface="Arial" panose="020B0604020202020204" pitchFamily="34" charset="0"/>
            </a:endParaRPr>
          </a:p>
          <a:p>
            <a:pPr algn="ctr">
              <a:spcBef>
                <a:spcPct val="0"/>
              </a:spcBef>
              <a:buFontTx/>
              <a:buNone/>
            </a:pPr>
            <a:r>
              <a:rPr lang="en-CA" altLang="en-US" sz="1800" dirty="0">
                <a:latin typeface="Arial" panose="020B0604020202020204" pitchFamily="34" charset="0"/>
              </a:rPr>
              <a:t>But there is a power in models. </a:t>
            </a:r>
          </a:p>
        </p:txBody>
      </p:sp>
      <p:sp>
        <p:nvSpPr>
          <p:cNvPr id="22535" name="TextBox 1"/>
          <p:cNvSpPr txBox="1">
            <a:spLocks noChangeArrowheads="1"/>
          </p:cNvSpPr>
          <p:nvPr/>
        </p:nvSpPr>
        <p:spPr bwMode="auto">
          <a:xfrm>
            <a:off x="1568297" y="780356"/>
            <a:ext cx="2551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CA" altLang="en-US" sz="2000" b="1" dirty="0">
                <a:solidFill>
                  <a:schemeClr val="bg1"/>
                </a:solidFill>
                <a:latin typeface="Arial" panose="020B0604020202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0B828E-F419-4C15-8523-325EBA5B7D3B}"/>
              </a:ext>
            </a:extLst>
          </p:cNvPr>
          <p:cNvSpPr>
            <a:spLocks noGrp="1"/>
          </p:cNvSpPr>
          <p:nvPr>
            <p:ph type="title"/>
          </p:nvPr>
        </p:nvSpPr>
        <p:spPr/>
        <p:txBody>
          <a:bodyPr/>
          <a:lstStyle/>
          <a:p>
            <a:pPr algn="l"/>
            <a:r>
              <a:rPr lang="en-CA" dirty="0"/>
              <a:t>  Experience</a:t>
            </a:r>
          </a:p>
        </p:txBody>
      </p:sp>
      <p:sp>
        <p:nvSpPr>
          <p:cNvPr id="4" name="Content Placeholder 3">
            <a:extLst>
              <a:ext uri="{FF2B5EF4-FFF2-40B4-BE49-F238E27FC236}">
                <a16:creationId xmlns:a16="http://schemas.microsoft.com/office/drawing/2014/main" xmlns="" id="{7A2B8A77-74ED-4CB4-9CF0-D3FCFEEFB90A}"/>
              </a:ext>
            </a:extLst>
          </p:cNvPr>
          <p:cNvSpPr>
            <a:spLocks noGrp="1"/>
          </p:cNvSpPr>
          <p:nvPr>
            <p:ph idx="1"/>
          </p:nvPr>
        </p:nvSpPr>
        <p:spPr>
          <a:xfrm>
            <a:off x="335360" y="1628800"/>
            <a:ext cx="10972800" cy="4525963"/>
          </a:xfrm>
        </p:spPr>
        <p:txBody>
          <a:bodyPr/>
          <a:lstStyle/>
          <a:p>
            <a:pPr>
              <a:lnSpc>
                <a:spcPct val="150000"/>
              </a:lnSpc>
            </a:pPr>
            <a:r>
              <a:rPr lang="en-CA" sz="2400" dirty="0"/>
              <a:t>Consulting services for 15 years full time, as a business architect, using the GSRM</a:t>
            </a:r>
          </a:p>
          <a:p>
            <a:pPr>
              <a:lnSpc>
                <a:spcPct val="150000"/>
              </a:lnSpc>
            </a:pPr>
            <a:r>
              <a:rPr lang="en-CA" sz="2400" dirty="0"/>
              <a:t>Providing advice on questions of interest to executives</a:t>
            </a:r>
          </a:p>
          <a:p>
            <a:pPr>
              <a:lnSpc>
                <a:spcPct val="150000"/>
              </a:lnSpc>
            </a:pPr>
            <a:r>
              <a:rPr lang="en-CA" sz="2400" dirty="0"/>
              <a:t>Much more business than technical questions</a:t>
            </a:r>
          </a:p>
          <a:p>
            <a:pPr>
              <a:lnSpc>
                <a:spcPct val="150000"/>
              </a:lnSpc>
            </a:pPr>
            <a:r>
              <a:rPr lang="en-CA" sz="2400" dirty="0"/>
              <a:t>Increase in questions of transformation of the business to exploit digitally enabled channels</a:t>
            </a:r>
          </a:p>
        </p:txBody>
      </p:sp>
    </p:spTree>
    <p:extLst>
      <p:ext uri="{BB962C8B-B14F-4D97-AF65-F5344CB8AC3E}">
        <p14:creationId xmlns:p14="http://schemas.microsoft.com/office/powerpoint/2010/main" val="2127501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2FE8B9-1F8C-4BC9-B359-7E5A705BBCB9}"/>
              </a:ext>
            </a:extLst>
          </p:cNvPr>
          <p:cNvSpPr>
            <a:spLocks noGrp="1"/>
          </p:cNvSpPr>
          <p:nvPr>
            <p:ph type="title"/>
          </p:nvPr>
        </p:nvSpPr>
        <p:spPr/>
        <p:txBody>
          <a:bodyPr>
            <a:normAutofit/>
          </a:bodyPr>
          <a:lstStyle/>
          <a:p>
            <a:pPr algn="l"/>
            <a:r>
              <a:rPr lang="en-CA" dirty="0"/>
              <a:t>  GSRM “Likes”</a:t>
            </a:r>
          </a:p>
        </p:txBody>
      </p:sp>
      <p:sp>
        <p:nvSpPr>
          <p:cNvPr id="3" name="Content Placeholder 2">
            <a:extLst>
              <a:ext uri="{FF2B5EF4-FFF2-40B4-BE49-F238E27FC236}">
                <a16:creationId xmlns:a16="http://schemas.microsoft.com/office/drawing/2014/main" xmlns="" id="{89DC496F-E83B-41EB-A07F-2314552A55F7}"/>
              </a:ext>
            </a:extLst>
          </p:cNvPr>
          <p:cNvSpPr>
            <a:spLocks noGrp="1"/>
          </p:cNvSpPr>
          <p:nvPr>
            <p:ph idx="1"/>
          </p:nvPr>
        </p:nvSpPr>
        <p:spPr>
          <a:xfrm>
            <a:off x="263352" y="1268760"/>
            <a:ext cx="10972800" cy="4525963"/>
          </a:xfrm>
        </p:spPr>
        <p:txBody>
          <a:bodyPr/>
          <a:lstStyle/>
          <a:p>
            <a:pPr>
              <a:spcBef>
                <a:spcPts val="600"/>
              </a:spcBef>
              <a:spcAft>
                <a:spcPts val="600"/>
              </a:spcAft>
            </a:pPr>
            <a:r>
              <a:rPr lang="en-CA" sz="2400" dirty="0"/>
              <a:t>Allows the creation of a repeatable, implementation independent and strategic views of the business to explore issues of purpose, value, accountability. </a:t>
            </a:r>
          </a:p>
          <a:p>
            <a:pPr>
              <a:spcBef>
                <a:spcPts val="600"/>
              </a:spcBef>
              <a:spcAft>
                <a:spcPts val="600"/>
              </a:spcAft>
            </a:pPr>
            <a:r>
              <a:rPr lang="en-CA" sz="2400" dirty="0"/>
              <a:t>Focuses on things of great interest to executives</a:t>
            </a:r>
          </a:p>
          <a:p>
            <a:pPr>
              <a:spcBef>
                <a:spcPts val="600"/>
              </a:spcBef>
              <a:spcAft>
                <a:spcPts val="600"/>
              </a:spcAft>
            </a:pPr>
            <a:r>
              <a:rPr lang="en-CA" sz="2400" dirty="0"/>
              <a:t>Exposes gaps and overlaps of a fundamental nature in what the business needs to achieve its mission</a:t>
            </a:r>
          </a:p>
          <a:p>
            <a:pPr>
              <a:spcBef>
                <a:spcPts val="600"/>
              </a:spcBef>
              <a:spcAft>
                <a:spcPts val="600"/>
              </a:spcAft>
            </a:pPr>
            <a:r>
              <a:rPr lang="en-CA" sz="2400" dirty="0"/>
              <a:t>Provides a tool to explore questions about insourcing/sourcing, merger and divestiture and other strategic questions</a:t>
            </a:r>
          </a:p>
          <a:p>
            <a:pPr>
              <a:spcBef>
                <a:spcPts val="600"/>
              </a:spcBef>
              <a:spcAft>
                <a:spcPts val="600"/>
              </a:spcAft>
            </a:pPr>
            <a:r>
              <a:rPr lang="en-CA" sz="2400" dirty="0"/>
              <a:t>Sets an important context for investments in capability by first understanding the nature of value to the enterprise</a:t>
            </a:r>
          </a:p>
        </p:txBody>
      </p:sp>
    </p:spTree>
    <p:extLst>
      <p:ext uri="{BB962C8B-B14F-4D97-AF65-F5344CB8AC3E}">
        <p14:creationId xmlns:p14="http://schemas.microsoft.com/office/powerpoint/2010/main" val="1687617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8A4759-BB9C-48C9-B0EC-F6B66984DDB0}"/>
              </a:ext>
            </a:extLst>
          </p:cNvPr>
          <p:cNvSpPr>
            <a:spLocks noGrp="1"/>
          </p:cNvSpPr>
          <p:nvPr>
            <p:ph type="title"/>
          </p:nvPr>
        </p:nvSpPr>
        <p:spPr/>
        <p:txBody>
          <a:bodyPr>
            <a:normAutofit/>
          </a:bodyPr>
          <a:lstStyle/>
          <a:p>
            <a:r>
              <a:rPr lang="en-CA" dirty="0"/>
              <a:t>Principles for working with the GSRM </a:t>
            </a:r>
          </a:p>
        </p:txBody>
      </p:sp>
      <p:sp>
        <p:nvSpPr>
          <p:cNvPr id="3" name="Content Placeholder 2">
            <a:extLst>
              <a:ext uri="{FF2B5EF4-FFF2-40B4-BE49-F238E27FC236}">
                <a16:creationId xmlns:a16="http://schemas.microsoft.com/office/drawing/2014/main" xmlns="" id="{2FBCBED3-3E49-4C0B-BEDE-8E48A9DFCB94}"/>
              </a:ext>
            </a:extLst>
          </p:cNvPr>
          <p:cNvSpPr>
            <a:spLocks noGrp="1"/>
          </p:cNvSpPr>
          <p:nvPr>
            <p:ph idx="1"/>
          </p:nvPr>
        </p:nvSpPr>
        <p:spPr>
          <a:xfrm>
            <a:off x="263352" y="1268760"/>
            <a:ext cx="10972800" cy="4525963"/>
          </a:xfrm>
        </p:spPr>
        <p:txBody>
          <a:bodyPr>
            <a:noAutofit/>
          </a:bodyPr>
          <a:lstStyle/>
          <a:p>
            <a:r>
              <a:rPr lang="en-CA" sz="2400" dirty="0"/>
              <a:t>Maintain a single, integrated view of the business independent of any technology</a:t>
            </a:r>
          </a:p>
          <a:p>
            <a:r>
              <a:rPr lang="en-CA" sz="2400" dirty="0"/>
              <a:t>Start with the principle elements of the GSRM; purpose, and value, augmenting the model as necessary to solve client problems </a:t>
            </a:r>
          </a:p>
          <a:p>
            <a:r>
              <a:rPr lang="en-CA" sz="2400" dirty="0"/>
              <a:t>Always apply basic data modelling standards to document the reference framework</a:t>
            </a:r>
          </a:p>
          <a:p>
            <a:r>
              <a:rPr lang="en-CA" sz="2400" dirty="0"/>
              <a:t>Be evidence based</a:t>
            </a:r>
          </a:p>
          <a:p>
            <a:r>
              <a:rPr lang="en-CA" sz="2400" dirty="0"/>
              <a:t>Make the methods repeatable</a:t>
            </a:r>
          </a:p>
          <a:p>
            <a:pPr marL="914400" lvl="1" indent="-457200">
              <a:buFont typeface="+mj-lt"/>
              <a:buAutoNum type="arabicPeriod"/>
            </a:pPr>
            <a:r>
              <a:rPr lang="en-CA" sz="2400" dirty="0"/>
              <a:t>Rules</a:t>
            </a:r>
          </a:p>
          <a:p>
            <a:pPr marL="914400" lvl="1" indent="-457200">
              <a:buFont typeface="+mj-lt"/>
              <a:buAutoNum type="arabicPeriod"/>
            </a:pPr>
            <a:r>
              <a:rPr lang="en-CA" sz="2400" dirty="0"/>
              <a:t>Patterns</a:t>
            </a:r>
          </a:p>
          <a:p>
            <a:pPr marL="914400" lvl="1" indent="-457200">
              <a:buFont typeface="+mj-lt"/>
              <a:buAutoNum type="arabicPeriod"/>
            </a:pPr>
            <a:r>
              <a:rPr lang="en-CA" sz="2400" dirty="0"/>
              <a:t>Principles</a:t>
            </a:r>
          </a:p>
          <a:p>
            <a:r>
              <a:rPr lang="en-CA" sz="2400" dirty="0"/>
              <a:t>Gradually use a tool to hold and automate the work</a:t>
            </a:r>
          </a:p>
          <a:p>
            <a:endParaRPr lang="en-CA" sz="2400" dirty="0"/>
          </a:p>
          <a:p>
            <a:pPr marL="0" indent="0">
              <a:buNone/>
            </a:pPr>
            <a:r>
              <a:rPr lang="en-CA" sz="2400" dirty="0"/>
              <a:t>Observation: Existing standards do not connect with each other – adopting any one advances your maturity.  Adopting any other(s) reduces it</a:t>
            </a:r>
          </a:p>
        </p:txBody>
      </p:sp>
    </p:spTree>
    <p:extLst>
      <p:ext uri="{BB962C8B-B14F-4D97-AF65-F5344CB8AC3E}">
        <p14:creationId xmlns:p14="http://schemas.microsoft.com/office/powerpoint/2010/main" val="3044183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C6522-CB72-427E-A089-0A7F33EAAAD9}"/>
              </a:ext>
            </a:extLst>
          </p:cNvPr>
          <p:cNvSpPr>
            <a:spLocks noGrp="1"/>
          </p:cNvSpPr>
          <p:nvPr>
            <p:ph type="title"/>
          </p:nvPr>
        </p:nvSpPr>
        <p:spPr>
          <a:xfrm>
            <a:off x="0" y="0"/>
            <a:ext cx="8496300" cy="909637"/>
          </a:xfrm>
        </p:spPr>
        <p:txBody>
          <a:bodyPr>
            <a:normAutofit fontScale="90000"/>
          </a:bodyPr>
          <a:lstStyle/>
          <a:p>
            <a:pPr algn="l"/>
            <a:r>
              <a:rPr lang="en-CA" dirty="0"/>
              <a:t>  Reference: Winnipeg Fleet Services </a:t>
            </a:r>
            <a:br>
              <a:rPr lang="en-CA" dirty="0"/>
            </a:br>
            <a:r>
              <a:rPr lang="en-CA" dirty="0"/>
              <a:t>		    </a:t>
            </a:r>
            <a:r>
              <a:rPr lang="en-CA" sz="2700" b="1" dirty="0"/>
              <a:t>(Aug/2006 - Sep/2009)</a:t>
            </a:r>
          </a:p>
        </p:txBody>
      </p:sp>
      <p:sp>
        <p:nvSpPr>
          <p:cNvPr id="3" name="Content Placeholder 2">
            <a:extLst>
              <a:ext uri="{FF2B5EF4-FFF2-40B4-BE49-F238E27FC236}">
                <a16:creationId xmlns:a16="http://schemas.microsoft.com/office/drawing/2014/main" xmlns="" id="{60124B4D-4477-4CAA-903A-F71810F5FFBC}"/>
              </a:ext>
            </a:extLst>
          </p:cNvPr>
          <p:cNvSpPr>
            <a:spLocks noGrp="1"/>
          </p:cNvSpPr>
          <p:nvPr>
            <p:ph idx="1"/>
          </p:nvPr>
        </p:nvSpPr>
        <p:spPr>
          <a:xfrm>
            <a:off x="263352" y="1268760"/>
            <a:ext cx="10972800" cy="4525963"/>
          </a:xfrm>
        </p:spPr>
        <p:txBody>
          <a:bodyPr>
            <a:normAutofit fontScale="92500" lnSpcReduction="20000"/>
          </a:bodyPr>
          <a:lstStyle/>
          <a:p>
            <a:pPr>
              <a:lnSpc>
                <a:spcPct val="110000"/>
              </a:lnSpc>
              <a:spcBef>
                <a:spcPts val="600"/>
              </a:spcBef>
              <a:spcAft>
                <a:spcPts val="600"/>
              </a:spcAft>
            </a:pPr>
            <a:r>
              <a:rPr lang="en-CA" sz="2600" b="1" dirty="0"/>
              <a:t>Problem</a:t>
            </a:r>
          </a:p>
          <a:p>
            <a:pPr marL="0" indent="0">
              <a:lnSpc>
                <a:spcPct val="110000"/>
              </a:lnSpc>
              <a:spcBef>
                <a:spcPts val="600"/>
              </a:spcBef>
              <a:spcAft>
                <a:spcPts val="600"/>
              </a:spcAft>
              <a:buNone/>
            </a:pPr>
            <a:r>
              <a:rPr lang="en-CA" sz="2600" dirty="0"/>
              <a:t>Transform an internal vehicle maintenance organization into a public leasing business</a:t>
            </a:r>
          </a:p>
          <a:p>
            <a:pPr>
              <a:lnSpc>
                <a:spcPct val="110000"/>
              </a:lnSpc>
              <a:spcBef>
                <a:spcPts val="600"/>
              </a:spcBef>
              <a:spcAft>
                <a:spcPts val="600"/>
              </a:spcAft>
            </a:pPr>
            <a:r>
              <a:rPr lang="en-CA" sz="2600" b="1" dirty="0"/>
              <a:t>Key Results</a:t>
            </a:r>
          </a:p>
          <a:p>
            <a:pPr lvl="1">
              <a:lnSpc>
                <a:spcPct val="110000"/>
              </a:lnSpc>
              <a:spcBef>
                <a:spcPts val="600"/>
              </a:spcBef>
              <a:spcAft>
                <a:spcPts val="600"/>
              </a:spcAft>
            </a:pPr>
            <a:r>
              <a:rPr lang="en-CA" sz="2600" dirty="0"/>
              <a:t>Identified missing features in the business</a:t>
            </a:r>
          </a:p>
          <a:p>
            <a:pPr lvl="1">
              <a:lnSpc>
                <a:spcPct val="110000"/>
              </a:lnSpc>
              <a:spcBef>
                <a:spcPts val="600"/>
              </a:spcBef>
              <a:spcAft>
                <a:spcPts val="600"/>
              </a:spcAft>
            </a:pPr>
            <a:r>
              <a:rPr lang="en-CA" sz="2600" dirty="0"/>
              <a:t>Produced an organization design and job descriptions</a:t>
            </a:r>
          </a:p>
          <a:p>
            <a:pPr>
              <a:lnSpc>
                <a:spcPct val="110000"/>
              </a:lnSpc>
              <a:spcBef>
                <a:spcPts val="600"/>
              </a:spcBef>
              <a:spcAft>
                <a:spcPts val="600"/>
              </a:spcAft>
            </a:pPr>
            <a:r>
              <a:rPr lang="en-CA" sz="2600" b="1" dirty="0"/>
              <a:t>Extensions to Methods and Tools</a:t>
            </a:r>
          </a:p>
          <a:p>
            <a:pPr lvl="1">
              <a:lnSpc>
                <a:spcPct val="110000"/>
              </a:lnSpc>
              <a:spcBef>
                <a:spcPts val="600"/>
              </a:spcBef>
              <a:spcAft>
                <a:spcPts val="600"/>
              </a:spcAft>
            </a:pPr>
            <a:r>
              <a:rPr lang="en-CA" sz="2600" dirty="0"/>
              <a:t>Developed an evidence based method for designing organization that align to the strategy (Concepts added and integrated – Function, Authority)</a:t>
            </a:r>
          </a:p>
          <a:p>
            <a:pPr lvl="1">
              <a:lnSpc>
                <a:spcPct val="110000"/>
              </a:lnSpc>
              <a:spcBef>
                <a:spcPts val="600"/>
              </a:spcBef>
              <a:spcAft>
                <a:spcPts val="600"/>
              </a:spcAft>
            </a:pPr>
            <a:r>
              <a:rPr lang="en-CA" sz="2600" dirty="0"/>
              <a:t>Generated job descriptions from the model</a:t>
            </a:r>
          </a:p>
          <a:p>
            <a:pPr lvl="1"/>
            <a:endParaRPr lang="en-CA" dirty="0"/>
          </a:p>
        </p:txBody>
      </p:sp>
    </p:spTree>
    <p:extLst>
      <p:ext uri="{BB962C8B-B14F-4D97-AF65-F5344CB8AC3E}">
        <p14:creationId xmlns:p14="http://schemas.microsoft.com/office/powerpoint/2010/main" val="2001046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4EEF39-3FF3-4A83-A127-F4237D8225ED}"/>
              </a:ext>
            </a:extLst>
          </p:cNvPr>
          <p:cNvSpPr>
            <a:spLocks noGrp="1"/>
          </p:cNvSpPr>
          <p:nvPr>
            <p:ph type="title"/>
          </p:nvPr>
        </p:nvSpPr>
        <p:spPr>
          <a:xfrm>
            <a:off x="-44191" y="-27384"/>
            <a:ext cx="8496300" cy="909637"/>
          </a:xfrm>
        </p:spPr>
        <p:txBody>
          <a:bodyPr>
            <a:normAutofit fontScale="90000"/>
          </a:bodyPr>
          <a:lstStyle/>
          <a:p>
            <a:pPr algn="l"/>
            <a:r>
              <a:rPr lang="en-CA" dirty="0"/>
              <a:t>  Reference: British Columbia Student Loan</a:t>
            </a:r>
            <a:br>
              <a:rPr lang="en-CA" dirty="0"/>
            </a:br>
            <a:r>
              <a:rPr lang="en-CA" dirty="0"/>
              <a:t>		    </a:t>
            </a:r>
            <a:r>
              <a:rPr lang="en-CA" sz="2700" b="1" dirty="0"/>
              <a:t>(Dec/2008 - Jun/2009)</a:t>
            </a:r>
          </a:p>
        </p:txBody>
      </p:sp>
      <p:sp>
        <p:nvSpPr>
          <p:cNvPr id="3" name="Content Placeholder 2">
            <a:extLst>
              <a:ext uri="{FF2B5EF4-FFF2-40B4-BE49-F238E27FC236}">
                <a16:creationId xmlns:a16="http://schemas.microsoft.com/office/drawing/2014/main" xmlns="" id="{0D0EBF5C-18DA-4CB8-8389-F1033C9DB968}"/>
              </a:ext>
            </a:extLst>
          </p:cNvPr>
          <p:cNvSpPr>
            <a:spLocks noGrp="1"/>
          </p:cNvSpPr>
          <p:nvPr>
            <p:ph idx="1"/>
          </p:nvPr>
        </p:nvSpPr>
        <p:spPr>
          <a:xfrm>
            <a:off x="191344" y="1340768"/>
            <a:ext cx="11233248" cy="5040560"/>
          </a:xfrm>
        </p:spPr>
        <p:txBody>
          <a:bodyPr>
            <a:noAutofit/>
          </a:bodyPr>
          <a:lstStyle/>
          <a:p>
            <a:r>
              <a:rPr lang="en-CA" sz="2400" b="1" dirty="0"/>
              <a:t>Problem</a:t>
            </a:r>
          </a:p>
          <a:p>
            <a:pPr marL="0" indent="0">
              <a:buNone/>
            </a:pPr>
            <a:r>
              <a:rPr lang="en-CA" sz="2400" dirty="0"/>
              <a:t>    Provide an integrated loan application processing and award program</a:t>
            </a:r>
          </a:p>
          <a:p>
            <a:r>
              <a:rPr lang="en-CA" sz="2400" b="1" dirty="0"/>
              <a:t>Key results</a:t>
            </a:r>
          </a:p>
          <a:p>
            <a:pPr lvl="1"/>
            <a:r>
              <a:rPr lang="en-CA" sz="2400" dirty="0"/>
              <a:t>A repeatable design for integrated service delivery for a complex set of government programs</a:t>
            </a:r>
          </a:p>
          <a:p>
            <a:r>
              <a:rPr lang="en-CA" sz="2400" b="1" dirty="0"/>
              <a:t>Extensions to Methods and Tools</a:t>
            </a:r>
          </a:p>
          <a:p>
            <a:pPr lvl="1"/>
            <a:r>
              <a:rPr lang="en-CA" sz="2400" dirty="0"/>
              <a:t>Development and method and to for describing a Logical Solution Architecture to support a business design</a:t>
            </a:r>
          </a:p>
          <a:p>
            <a:pPr lvl="1"/>
            <a:r>
              <a:rPr lang="en-CA" sz="2400" dirty="0"/>
              <a:t>Begin rigorously applying the GSRM service process patterns (from the GSRM Pattern Book) as a repeatable tool in the business design process</a:t>
            </a:r>
          </a:p>
          <a:p>
            <a:pPr lvl="1"/>
            <a:r>
              <a:rPr lang="en-CA" sz="2400" dirty="0"/>
              <a:t>Identified key process patterns that reside below those in the Pattern Book</a:t>
            </a:r>
          </a:p>
          <a:p>
            <a:pPr lvl="1"/>
            <a:endParaRPr lang="en-CA" sz="2400" dirty="0"/>
          </a:p>
        </p:txBody>
      </p:sp>
    </p:spTree>
    <p:extLst>
      <p:ext uri="{BB962C8B-B14F-4D97-AF65-F5344CB8AC3E}">
        <p14:creationId xmlns:p14="http://schemas.microsoft.com/office/powerpoint/2010/main" val="4101017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40867-8BAF-47B1-87A4-A53C4FD2B630}"/>
              </a:ext>
            </a:extLst>
          </p:cNvPr>
          <p:cNvSpPr>
            <a:spLocks noGrp="1"/>
          </p:cNvSpPr>
          <p:nvPr>
            <p:ph type="title"/>
          </p:nvPr>
        </p:nvSpPr>
        <p:spPr>
          <a:xfrm>
            <a:off x="-44191" y="-27384"/>
            <a:ext cx="8496300" cy="909637"/>
          </a:xfrm>
        </p:spPr>
        <p:txBody>
          <a:bodyPr>
            <a:normAutofit fontScale="90000"/>
          </a:bodyPr>
          <a:lstStyle/>
          <a:p>
            <a:pPr algn="l"/>
            <a:r>
              <a:rPr lang="en-CA" dirty="0"/>
              <a:t>  Reference: City of Ottawa </a:t>
            </a:r>
            <a:br>
              <a:rPr lang="en-CA" dirty="0"/>
            </a:br>
            <a:r>
              <a:rPr lang="en-CA" dirty="0"/>
              <a:t>                      </a:t>
            </a:r>
            <a:r>
              <a:rPr lang="en-CA" sz="2700" dirty="0"/>
              <a:t>(</a:t>
            </a:r>
            <a:r>
              <a:rPr lang="en-CA" sz="2700" b="1" dirty="0"/>
              <a:t>Aug/2009 – Sept/2011)</a:t>
            </a:r>
            <a:endParaRPr lang="en-CA" sz="1800" dirty="0"/>
          </a:p>
        </p:txBody>
      </p:sp>
      <p:sp>
        <p:nvSpPr>
          <p:cNvPr id="3" name="Content Placeholder 2">
            <a:extLst>
              <a:ext uri="{FF2B5EF4-FFF2-40B4-BE49-F238E27FC236}">
                <a16:creationId xmlns:a16="http://schemas.microsoft.com/office/drawing/2014/main" xmlns="" id="{BE2271AE-BE29-4780-B2ED-C79989B0BA32}"/>
              </a:ext>
            </a:extLst>
          </p:cNvPr>
          <p:cNvSpPr>
            <a:spLocks noGrp="1"/>
          </p:cNvSpPr>
          <p:nvPr>
            <p:ph idx="1"/>
          </p:nvPr>
        </p:nvSpPr>
        <p:spPr>
          <a:xfrm>
            <a:off x="191344" y="1340768"/>
            <a:ext cx="10972800" cy="4525963"/>
          </a:xfrm>
        </p:spPr>
        <p:txBody>
          <a:bodyPr/>
          <a:lstStyle/>
          <a:p>
            <a:pPr>
              <a:spcBef>
                <a:spcPts val="600"/>
              </a:spcBef>
              <a:spcAft>
                <a:spcPts val="600"/>
              </a:spcAft>
            </a:pPr>
            <a:r>
              <a:rPr lang="en-CA" sz="2400" b="1" dirty="0"/>
              <a:t>Problem</a:t>
            </a:r>
          </a:p>
          <a:p>
            <a:pPr marL="0" indent="0">
              <a:spcBef>
                <a:spcPts val="600"/>
              </a:spcBef>
              <a:spcAft>
                <a:spcPts val="600"/>
              </a:spcAft>
              <a:buNone/>
            </a:pPr>
            <a:r>
              <a:rPr lang="en-CA" sz="2400" dirty="0"/>
              <a:t>     Downsize, outsource, insource, and optimize a fleet management service</a:t>
            </a:r>
          </a:p>
          <a:p>
            <a:pPr>
              <a:spcBef>
                <a:spcPts val="600"/>
              </a:spcBef>
              <a:spcAft>
                <a:spcPts val="600"/>
              </a:spcAft>
            </a:pPr>
            <a:r>
              <a:rPr lang="en-CA" sz="2400" b="1" dirty="0"/>
              <a:t>Key Results</a:t>
            </a:r>
          </a:p>
          <a:p>
            <a:pPr lvl="1">
              <a:spcBef>
                <a:spcPts val="600"/>
              </a:spcBef>
              <a:spcAft>
                <a:spcPts val="600"/>
              </a:spcAft>
            </a:pPr>
            <a:r>
              <a:rPr lang="en-CA" sz="2400" dirty="0"/>
              <a:t>Guidance on reorganization of operations with insourcing and outsourcing decision built into the design</a:t>
            </a:r>
          </a:p>
          <a:p>
            <a:pPr>
              <a:spcBef>
                <a:spcPts val="600"/>
              </a:spcBef>
              <a:spcAft>
                <a:spcPts val="600"/>
              </a:spcAft>
            </a:pPr>
            <a:r>
              <a:rPr lang="en-CA" sz="2400" b="1" dirty="0"/>
              <a:t>Extensions to Methods and Tools</a:t>
            </a:r>
          </a:p>
          <a:p>
            <a:pPr lvl="1">
              <a:spcBef>
                <a:spcPts val="600"/>
              </a:spcBef>
              <a:spcAft>
                <a:spcPts val="600"/>
              </a:spcAft>
            </a:pPr>
            <a:r>
              <a:rPr lang="en-CA" sz="2400" dirty="0"/>
              <a:t>Introduced a process hierarchy to normalize the end to end and top to bottom description of work</a:t>
            </a:r>
          </a:p>
          <a:p>
            <a:pPr lvl="1">
              <a:spcBef>
                <a:spcPts val="600"/>
              </a:spcBef>
              <a:spcAft>
                <a:spcPts val="600"/>
              </a:spcAft>
            </a:pPr>
            <a:r>
              <a:rPr lang="en-CA" sz="2400" dirty="0"/>
              <a:t>Extended the GSRM service process patterns/leveraging earlier patterns</a:t>
            </a:r>
          </a:p>
          <a:p>
            <a:pPr>
              <a:spcBef>
                <a:spcPts val="600"/>
              </a:spcBef>
              <a:spcAft>
                <a:spcPts val="600"/>
              </a:spcAft>
            </a:pPr>
            <a:endParaRPr lang="en-CA" sz="2400" dirty="0"/>
          </a:p>
        </p:txBody>
      </p:sp>
    </p:spTree>
    <p:extLst>
      <p:ext uri="{BB962C8B-B14F-4D97-AF65-F5344CB8AC3E}">
        <p14:creationId xmlns:p14="http://schemas.microsoft.com/office/powerpoint/2010/main" val="3747523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FDDE3E-E8B7-48DA-8FA9-1A17436ABDC7}"/>
              </a:ext>
            </a:extLst>
          </p:cNvPr>
          <p:cNvSpPr>
            <a:spLocks noGrp="1"/>
          </p:cNvSpPr>
          <p:nvPr>
            <p:ph type="title"/>
          </p:nvPr>
        </p:nvSpPr>
        <p:spPr>
          <a:xfrm>
            <a:off x="-44192" y="-27384"/>
            <a:ext cx="8876495" cy="909637"/>
          </a:xfrm>
        </p:spPr>
        <p:txBody>
          <a:bodyPr>
            <a:normAutofit fontScale="90000"/>
          </a:bodyPr>
          <a:lstStyle/>
          <a:p>
            <a:pPr algn="l"/>
            <a:r>
              <a:rPr lang="en-CA" dirty="0"/>
              <a:t>  Reference: Department of Fisheries and Oceans </a:t>
            </a:r>
            <a:br>
              <a:rPr lang="en-CA" dirty="0"/>
            </a:br>
            <a:r>
              <a:rPr lang="en-CA" dirty="0"/>
              <a:t>                      </a:t>
            </a:r>
            <a:r>
              <a:rPr lang="en-CA" sz="2700" dirty="0"/>
              <a:t>(</a:t>
            </a:r>
            <a:r>
              <a:rPr lang="en-CA" sz="2700" b="1" dirty="0"/>
              <a:t>Sep/2011 – Mar/2012)</a:t>
            </a:r>
            <a:endParaRPr lang="en-CA" sz="2700" dirty="0"/>
          </a:p>
        </p:txBody>
      </p:sp>
      <p:sp>
        <p:nvSpPr>
          <p:cNvPr id="3" name="Content Placeholder 2">
            <a:extLst>
              <a:ext uri="{FF2B5EF4-FFF2-40B4-BE49-F238E27FC236}">
                <a16:creationId xmlns:a16="http://schemas.microsoft.com/office/drawing/2014/main" xmlns="" id="{3D49566F-16E0-41FB-BB40-E22B7FBDF6C2}"/>
              </a:ext>
            </a:extLst>
          </p:cNvPr>
          <p:cNvSpPr>
            <a:spLocks noGrp="1"/>
          </p:cNvSpPr>
          <p:nvPr>
            <p:ph idx="1"/>
          </p:nvPr>
        </p:nvSpPr>
        <p:spPr>
          <a:xfrm>
            <a:off x="263352" y="1268760"/>
            <a:ext cx="11809312" cy="4525963"/>
          </a:xfrm>
        </p:spPr>
        <p:txBody>
          <a:bodyPr/>
          <a:lstStyle/>
          <a:p>
            <a:pPr>
              <a:spcBef>
                <a:spcPts val="600"/>
              </a:spcBef>
              <a:spcAft>
                <a:spcPts val="600"/>
              </a:spcAft>
            </a:pPr>
            <a:r>
              <a:rPr lang="en-CA" sz="2400" b="1" dirty="0"/>
              <a:t>Problem</a:t>
            </a:r>
          </a:p>
          <a:p>
            <a:pPr marL="0" indent="0">
              <a:spcBef>
                <a:spcPts val="600"/>
              </a:spcBef>
              <a:spcAft>
                <a:spcPts val="600"/>
              </a:spcAft>
              <a:buNone/>
            </a:pPr>
            <a:r>
              <a:rPr lang="en-CA" sz="2400" dirty="0"/>
              <a:t>     Provide advice on a COTS solution for real property based on a transformed</a:t>
            </a:r>
          </a:p>
          <a:p>
            <a:pPr marL="0" indent="0">
              <a:spcBef>
                <a:spcPts val="600"/>
              </a:spcBef>
              <a:spcAft>
                <a:spcPts val="600"/>
              </a:spcAft>
              <a:buNone/>
            </a:pPr>
            <a:r>
              <a:rPr lang="en-CA" sz="2400" dirty="0"/>
              <a:t>     organization </a:t>
            </a:r>
          </a:p>
          <a:p>
            <a:pPr>
              <a:spcBef>
                <a:spcPts val="600"/>
              </a:spcBef>
              <a:spcAft>
                <a:spcPts val="600"/>
              </a:spcAft>
            </a:pPr>
            <a:r>
              <a:rPr lang="en-CA" sz="2400" b="1" dirty="0"/>
              <a:t>Key Results </a:t>
            </a:r>
          </a:p>
          <a:p>
            <a:pPr lvl="1">
              <a:spcBef>
                <a:spcPts val="600"/>
              </a:spcBef>
              <a:spcAft>
                <a:spcPts val="600"/>
              </a:spcAft>
            </a:pPr>
            <a:r>
              <a:rPr lang="en-CA" sz="2400" dirty="0"/>
              <a:t>Created a strategic design for real property management</a:t>
            </a:r>
          </a:p>
          <a:p>
            <a:pPr>
              <a:spcBef>
                <a:spcPts val="600"/>
              </a:spcBef>
              <a:spcAft>
                <a:spcPts val="600"/>
              </a:spcAft>
            </a:pPr>
            <a:r>
              <a:rPr lang="en-CA" sz="2400" b="1" dirty="0"/>
              <a:t>Extensions</a:t>
            </a:r>
          </a:p>
          <a:p>
            <a:pPr lvl="1">
              <a:spcBef>
                <a:spcPts val="600"/>
              </a:spcBef>
              <a:spcAft>
                <a:spcPts val="600"/>
              </a:spcAft>
            </a:pPr>
            <a:r>
              <a:rPr lang="en-CA" sz="2400" dirty="0"/>
              <a:t>Extended the GSRM service process pattern/leveraging earlier patterns</a:t>
            </a:r>
          </a:p>
          <a:p>
            <a:pPr lvl="1">
              <a:spcBef>
                <a:spcPts val="600"/>
              </a:spcBef>
              <a:spcAft>
                <a:spcPts val="600"/>
              </a:spcAft>
            </a:pPr>
            <a:r>
              <a:rPr lang="en-CA" sz="2400" dirty="0"/>
              <a:t>Refined the service, process, and resource performance patterns</a:t>
            </a:r>
          </a:p>
        </p:txBody>
      </p:sp>
    </p:spTree>
    <p:extLst>
      <p:ext uri="{BB962C8B-B14F-4D97-AF65-F5344CB8AC3E}">
        <p14:creationId xmlns:p14="http://schemas.microsoft.com/office/powerpoint/2010/main" val="333272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692F86-E831-4EB9-BF98-A04E4ADECFE9}"/>
              </a:ext>
            </a:extLst>
          </p:cNvPr>
          <p:cNvSpPr>
            <a:spLocks noGrp="1"/>
          </p:cNvSpPr>
          <p:nvPr>
            <p:ph type="title"/>
          </p:nvPr>
        </p:nvSpPr>
        <p:spPr>
          <a:xfrm>
            <a:off x="-44192" y="-27384"/>
            <a:ext cx="8804487" cy="909637"/>
          </a:xfrm>
        </p:spPr>
        <p:txBody>
          <a:bodyPr>
            <a:normAutofit fontScale="90000"/>
          </a:bodyPr>
          <a:lstStyle/>
          <a:p>
            <a:pPr algn="l"/>
            <a:r>
              <a:rPr lang="en-CA" dirty="0"/>
              <a:t>  Reference: HRSDC/ESDC </a:t>
            </a:r>
            <a:br>
              <a:rPr lang="en-CA" dirty="0"/>
            </a:br>
            <a:r>
              <a:rPr lang="en-CA" dirty="0"/>
              <a:t> 	             </a:t>
            </a:r>
            <a:r>
              <a:rPr lang="en-CA" sz="2700" dirty="0"/>
              <a:t>(</a:t>
            </a:r>
            <a:r>
              <a:rPr lang="en-CA" sz="2700" b="1" dirty="0"/>
              <a:t>Oct/2011 – Jan/2013)</a:t>
            </a:r>
            <a:endParaRPr lang="en-CA" sz="2700" dirty="0"/>
          </a:p>
        </p:txBody>
      </p:sp>
      <p:sp>
        <p:nvSpPr>
          <p:cNvPr id="3" name="Content Placeholder 2">
            <a:extLst>
              <a:ext uri="{FF2B5EF4-FFF2-40B4-BE49-F238E27FC236}">
                <a16:creationId xmlns:a16="http://schemas.microsoft.com/office/drawing/2014/main" xmlns="" id="{47E9A49A-0460-47C4-86A5-176FA964DE13}"/>
              </a:ext>
            </a:extLst>
          </p:cNvPr>
          <p:cNvSpPr>
            <a:spLocks noGrp="1"/>
          </p:cNvSpPr>
          <p:nvPr>
            <p:ph idx="1"/>
          </p:nvPr>
        </p:nvSpPr>
        <p:spPr>
          <a:xfrm>
            <a:off x="263352" y="1196752"/>
            <a:ext cx="10972800" cy="4525963"/>
          </a:xfrm>
        </p:spPr>
        <p:txBody>
          <a:bodyPr/>
          <a:lstStyle/>
          <a:p>
            <a:pPr>
              <a:spcBef>
                <a:spcPts val="600"/>
              </a:spcBef>
              <a:spcAft>
                <a:spcPts val="600"/>
              </a:spcAft>
            </a:pPr>
            <a:r>
              <a:rPr lang="en-CA" sz="2400" b="1" dirty="0"/>
              <a:t>Problem</a:t>
            </a:r>
          </a:p>
          <a:p>
            <a:pPr marL="0" indent="0">
              <a:spcBef>
                <a:spcPts val="600"/>
              </a:spcBef>
              <a:spcAft>
                <a:spcPts val="600"/>
              </a:spcAft>
              <a:buNone/>
            </a:pPr>
            <a:r>
              <a:rPr lang="en-CA" sz="2400" dirty="0"/>
              <a:t>     How to integrate the internal operations of the department to provide a shared </a:t>
            </a:r>
          </a:p>
          <a:p>
            <a:pPr marL="0" indent="0">
              <a:spcBef>
                <a:spcPts val="600"/>
              </a:spcBef>
              <a:spcAft>
                <a:spcPts val="600"/>
              </a:spcAft>
              <a:buNone/>
            </a:pPr>
            <a:r>
              <a:rPr lang="en-CA" sz="2400" dirty="0"/>
              <a:t>     set of internal services within the department </a:t>
            </a:r>
          </a:p>
          <a:p>
            <a:pPr>
              <a:spcBef>
                <a:spcPts val="600"/>
              </a:spcBef>
              <a:spcAft>
                <a:spcPts val="600"/>
              </a:spcAft>
            </a:pPr>
            <a:r>
              <a:rPr lang="en-CA" sz="2400" b="1" dirty="0"/>
              <a:t>Key Results</a:t>
            </a:r>
          </a:p>
          <a:p>
            <a:pPr lvl="1">
              <a:spcBef>
                <a:spcPts val="600"/>
              </a:spcBef>
              <a:spcAft>
                <a:spcPts val="600"/>
              </a:spcAft>
            </a:pPr>
            <a:r>
              <a:rPr lang="en-CA" sz="2400" dirty="0"/>
              <a:t>Integration of SAP and PeopleSoft </a:t>
            </a:r>
          </a:p>
          <a:p>
            <a:pPr lvl="1">
              <a:spcBef>
                <a:spcPts val="600"/>
              </a:spcBef>
              <a:spcAft>
                <a:spcPts val="600"/>
              </a:spcAft>
            </a:pPr>
            <a:r>
              <a:rPr lang="en-CA" sz="2400" dirty="0"/>
              <a:t>A recognition that the business problem could be addressed only on a GC wide basis</a:t>
            </a:r>
          </a:p>
          <a:p>
            <a:pPr>
              <a:spcBef>
                <a:spcPts val="600"/>
              </a:spcBef>
              <a:spcAft>
                <a:spcPts val="600"/>
              </a:spcAft>
            </a:pPr>
            <a:r>
              <a:rPr lang="en-CA" sz="2400" b="1" dirty="0"/>
              <a:t>Extensions to methods and tools</a:t>
            </a:r>
          </a:p>
          <a:p>
            <a:pPr lvl="1">
              <a:spcBef>
                <a:spcPts val="600"/>
              </a:spcBef>
              <a:spcAft>
                <a:spcPts val="600"/>
              </a:spcAft>
            </a:pPr>
            <a:r>
              <a:rPr lang="en-CA" sz="2400" dirty="0"/>
              <a:t>Extended the reference framework to include Channel, Competency (From Foresight Strategic Planning Method)</a:t>
            </a:r>
          </a:p>
        </p:txBody>
      </p:sp>
      <p:sp>
        <p:nvSpPr>
          <p:cNvPr id="4" name="TextBox 3"/>
          <p:cNvSpPr txBox="1"/>
          <p:nvPr/>
        </p:nvSpPr>
        <p:spPr>
          <a:xfrm>
            <a:off x="3215680" y="6320890"/>
            <a:ext cx="5809604" cy="584775"/>
          </a:xfrm>
          <a:prstGeom prst="rect">
            <a:avLst/>
          </a:prstGeom>
          <a:noFill/>
        </p:spPr>
        <p:txBody>
          <a:bodyPr wrap="none" rtlCol="0">
            <a:spAutoFit/>
          </a:bodyPr>
          <a:lstStyle/>
          <a:p>
            <a:r>
              <a:rPr lang="en-CA" sz="1600" dirty="0"/>
              <a:t>HRSDC – Human Resources and Skills Development Canada</a:t>
            </a:r>
          </a:p>
          <a:p>
            <a:r>
              <a:rPr lang="en-CA" sz="1600" dirty="0"/>
              <a:t>ESDC – Employment and Social Development Canada</a:t>
            </a:r>
          </a:p>
        </p:txBody>
      </p:sp>
    </p:spTree>
    <p:extLst>
      <p:ext uri="{BB962C8B-B14F-4D97-AF65-F5344CB8AC3E}">
        <p14:creationId xmlns:p14="http://schemas.microsoft.com/office/powerpoint/2010/main" val="386109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F09B7D-A3EE-40F3-84FB-382129EB1430}"/>
              </a:ext>
            </a:extLst>
          </p:cNvPr>
          <p:cNvSpPr>
            <a:spLocks noGrp="1"/>
          </p:cNvSpPr>
          <p:nvPr>
            <p:ph type="title"/>
          </p:nvPr>
        </p:nvSpPr>
        <p:spPr>
          <a:xfrm>
            <a:off x="-44191" y="-27384"/>
            <a:ext cx="8496300" cy="909637"/>
          </a:xfrm>
        </p:spPr>
        <p:txBody>
          <a:bodyPr>
            <a:normAutofit fontScale="90000"/>
          </a:bodyPr>
          <a:lstStyle/>
          <a:p>
            <a:pPr algn="l"/>
            <a:r>
              <a:rPr lang="en-CA" dirty="0"/>
              <a:t>  Reference: Treasury Board Secretariat</a:t>
            </a:r>
            <a:br>
              <a:rPr lang="en-CA" dirty="0"/>
            </a:br>
            <a:r>
              <a:rPr lang="en-CA" dirty="0"/>
              <a:t>	             </a:t>
            </a:r>
            <a:r>
              <a:rPr lang="en-CA" sz="2700" dirty="0"/>
              <a:t>(</a:t>
            </a:r>
            <a:r>
              <a:rPr lang="en-CA" sz="2700" b="1" dirty="0"/>
              <a:t>Feb/ 2013 – Mar/2017)</a:t>
            </a:r>
            <a:endParaRPr lang="en-CA" sz="1800" dirty="0"/>
          </a:p>
        </p:txBody>
      </p:sp>
      <p:sp>
        <p:nvSpPr>
          <p:cNvPr id="3" name="Content Placeholder 2">
            <a:extLst>
              <a:ext uri="{FF2B5EF4-FFF2-40B4-BE49-F238E27FC236}">
                <a16:creationId xmlns:a16="http://schemas.microsoft.com/office/drawing/2014/main" xmlns="" id="{E0513CB8-6A46-4EF6-999D-B69B9A255A34}"/>
              </a:ext>
            </a:extLst>
          </p:cNvPr>
          <p:cNvSpPr>
            <a:spLocks noGrp="1"/>
          </p:cNvSpPr>
          <p:nvPr>
            <p:ph idx="1"/>
          </p:nvPr>
        </p:nvSpPr>
        <p:spPr>
          <a:xfrm>
            <a:off x="191344" y="1268760"/>
            <a:ext cx="10972800" cy="5256584"/>
          </a:xfrm>
        </p:spPr>
        <p:txBody>
          <a:bodyPr>
            <a:noAutofit/>
          </a:bodyPr>
          <a:lstStyle/>
          <a:p>
            <a:pPr>
              <a:lnSpc>
                <a:spcPct val="120000"/>
              </a:lnSpc>
              <a:spcBef>
                <a:spcPts val="600"/>
              </a:spcBef>
              <a:spcAft>
                <a:spcPts val="600"/>
              </a:spcAft>
            </a:pPr>
            <a:r>
              <a:rPr lang="en-CA" sz="2400" b="1" dirty="0"/>
              <a:t>Problem </a:t>
            </a:r>
          </a:p>
          <a:p>
            <a:pPr marL="0" indent="0">
              <a:lnSpc>
                <a:spcPct val="120000"/>
              </a:lnSpc>
              <a:spcBef>
                <a:spcPts val="600"/>
              </a:spcBef>
              <a:spcAft>
                <a:spcPts val="600"/>
              </a:spcAft>
              <a:buNone/>
            </a:pPr>
            <a:r>
              <a:rPr lang="en-CA" sz="2400" dirty="0"/>
              <a:t>    Define the end to end financial processes for the government of Canada</a:t>
            </a:r>
          </a:p>
          <a:p>
            <a:pPr>
              <a:lnSpc>
                <a:spcPct val="120000"/>
              </a:lnSpc>
              <a:spcBef>
                <a:spcPts val="600"/>
              </a:spcBef>
              <a:spcAft>
                <a:spcPts val="600"/>
              </a:spcAft>
            </a:pPr>
            <a:r>
              <a:rPr lang="en-CA" sz="2400" b="1" dirty="0"/>
              <a:t>Key Results</a:t>
            </a:r>
          </a:p>
          <a:p>
            <a:pPr lvl="1">
              <a:lnSpc>
                <a:spcPct val="120000"/>
              </a:lnSpc>
              <a:spcBef>
                <a:spcPts val="600"/>
              </a:spcBef>
              <a:spcAft>
                <a:spcPts val="600"/>
              </a:spcAft>
            </a:pPr>
            <a:r>
              <a:rPr lang="en-CA" sz="2400" dirty="0"/>
              <a:t>Using the repeatable patterns created the core models in three months </a:t>
            </a:r>
          </a:p>
          <a:p>
            <a:pPr lvl="1">
              <a:lnSpc>
                <a:spcPct val="120000"/>
              </a:lnSpc>
              <a:spcBef>
                <a:spcPts val="600"/>
              </a:spcBef>
              <a:spcAft>
                <a:spcPts val="600"/>
              </a:spcAft>
            </a:pPr>
            <a:r>
              <a:rPr lang="en-CA" sz="2400" dirty="0"/>
              <a:t>Identified gaps and scoping issues within the software configuration and implementation project</a:t>
            </a:r>
          </a:p>
          <a:p>
            <a:pPr>
              <a:lnSpc>
                <a:spcPct val="120000"/>
              </a:lnSpc>
              <a:spcBef>
                <a:spcPts val="600"/>
              </a:spcBef>
              <a:spcAft>
                <a:spcPts val="600"/>
              </a:spcAft>
            </a:pPr>
            <a:r>
              <a:rPr lang="en-CA" sz="2400" b="1" dirty="0"/>
              <a:t>Extensions</a:t>
            </a:r>
          </a:p>
          <a:p>
            <a:pPr lvl="1">
              <a:lnSpc>
                <a:spcPct val="120000"/>
              </a:lnSpc>
              <a:spcBef>
                <a:spcPts val="600"/>
              </a:spcBef>
              <a:spcAft>
                <a:spcPts val="600"/>
              </a:spcAft>
            </a:pPr>
            <a:r>
              <a:rPr lang="en-CA" sz="2400" dirty="0"/>
              <a:t>Extended the GSRM service process pattern /leveraging earlier patterns</a:t>
            </a:r>
          </a:p>
          <a:p>
            <a:pPr lvl="1">
              <a:lnSpc>
                <a:spcPct val="120000"/>
              </a:lnSpc>
              <a:spcBef>
                <a:spcPts val="600"/>
              </a:spcBef>
              <a:spcAft>
                <a:spcPts val="600"/>
              </a:spcAft>
            </a:pPr>
            <a:r>
              <a:rPr lang="en-CA" sz="2400" dirty="0"/>
              <a:t>Linked the extended service process pattern to APSC, ITIL, OCEG, COBIT – looking for gaps based on these best practices</a:t>
            </a:r>
          </a:p>
          <a:p>
            <a:pPr lvl="1">
              <a:lnSpc>
                <a:spcPct val="120000"/>
              </a:lnSpc>
              <a:spcBef>
                <a:spcPts val="600"/>
              </a:spcBef>
              <a:spcAft>
                <a:spcPts val="600"/>
              </a:spcAft>
            </a:pPr>
            <a:r>
              <a:rPr lang="en-CA" sz="2400" dirty="0"/>
              <a:t>Added risk, controls, and capability as design features within the business architecture</a:t>
            </a:r>
          </a:p>
        </p:txBody>
      </p:sp>
    </p:spTree>
    <p:extLst>
      <p:ext uri="{BB962C8B-B14F-4D97-AF65-F5344CB8AC3E}">
        <p14:creationId xmlns:p14="http://schemas.microsoft.com/office/powerpoint/2010/main" val="211612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2BC207-0995-47C3-976E-A6C0B649CE83}"/>
              </a:ext>
            </a:extLst>
          </p:cNvPr>
          <p:cNvSpPr>
            <a:spLocks noGrp="1"/>
          </p:cNvSpPr>
          <p:nvPr>
            <p:ph type="title"/>
          </p:nvPr>
        </p:nvSpPr>
        <p:spPr/>
        <p:txBody>
          <a:bodyPr/>
          <a:lstStyle/>
          <a:p>
            <a:pPr algn="l"/>
            <a:r>
              <a:rPr lang="en-CA" dirty="0"/>
              <a:t>  Current work to extend the GSRM</a:t>
            </a:r>
          </a:p>
        </p:txBody>
      </p:sp>
      <p:sp>
        <p:nvSpPr>
          <p:cNvPr id="3" name="Content Placeholder 2">
            <a:extLst>
              <a:ext uri="{FF2B5EF4-FFF2-40B4-BE49-F238E27FC236}">
                <a16:creationId xmlns:a16="http://schemas.microsoft.com/office/drawing/2014/main" xmlns="" id="{77820E95-A3F2-48BB-88B0-C20BCD17590E}"/>
              </a:ext>
            </a:extLst>
          </p:cNvPr>
          <p:cNvSpPr>
            <a:spLocks noGrp="1"/>
          </p:cNvSpPr>
          <p:nvPr>
            <p:ph idx="1"/>
          </p:nvPr>
        </p:nvSpPr>
        <p:spPr>
          <a:xfrm>
            <a:off x="191344" y="1340768"/>
            <a:ext cx="10972800" cy="4525963"/>
          </a:xfrm>
        </p:spPr>
        <p:txBody>
          <a:bodyPr>
            <a:normAutofit/>
          </a:bodyPr>
          <a:lstStyle/>
          <a:p>
            <a:pPr>
              <a:spcBef>
                <a:spcPts val="600"/>
              </a:spcBef>
              <a:spcAft>
                <a:spcPts val="600"/>
              </a:spcAft>
            </a:pPr>
            <a:r>
              <a:rPr lang="en-CA" sz="2400" dirty="0"/>
              <a:t>Stabilize the extended model and patterns</a:t>
            </a:r>
          </a:p>
          <a:p>
            <a:pPr>
              <a:spcBef>
                <a:spcPts val="600"/>
              </a:spcBef>
              <a:spcAft>
                <a:spcPts val="600"/>
              </a:spcAft>
            </a:pPr>
            <a:r>
              <a:rPr lang="en-CA" sz="2400" dirty="0"/>
              <a:t>Working to develop prototype software tool to automate the full extended model, patterns, and reference framework</a:t>
            </a:r>
          </a:p>
          <a:p>
            <a:pPr>
              <a:spcBef>
                <a:spcPts val="600"/>
              </a:spcBef>
              <a:spcAft>
                <a:spcPts val="600"/>
              </a:spcAft>
            </a:pPr>
            <a:r>
              <a:rPr lang="en-CA" sz="2400" dirty="0"/>
              <a:t>Still outstanding</a:t>
            </a:r>
          </a:p>
          <a:p>
            <a:pPr lvl="1">
              <a:spcBef>
                <a:spcPts val="600"/>
              </a:spcBef>
              <a:spcAft>
                <a:spcPts val="600"/>
              </a:spcAft>
            </a:pPr>
            <a:r>
              <a:rPr lang="en-CA" sz="2400" dirty="0"/>
              <a:t>A repeatable method of finding logical roles independent of the implementation of the business</a:t>
            </a:r>
          </a:p>
          <a:p>
            <a:pPr>
              <a:spcBef>
                <a:spcPts val="600"/>
              </a:spcBef>
              <a:spcAft>
                <a:spcPts val="600"/>
              </a:spcAft>
            </a:pPr>
            <a:r>
              <a:rPr lang="en-CA" sz="2400" dirty="0"/>
              <a:t>Research Results</a:t>
            </a:r>
          </a:p>
          <a:p>
            <a:pPr lvl="1">
              <a:spcBef>
                <a:spcPts val="600"/>
              </a:spcBef>
              <a:spcAft>
                <a:spcPts val="600"/>
              </a:spcAft>
            </a:pPr>
            <a:r>
              <a:rPr lang="en-CA" sz="2400" dirty="0"/>
              <a:t>Design work that took man years at the start of the process can now produce credible designs in a small number of months with higher quality results</a:t>
            </a:r>
          </a:p>
          <a:p>
            <a:pPr lvl="1">
              <a:spcBef>
                <a:spcPts val="600"/>
              </a:spcBef>
              <a:spcAft>
                <a:spcPts val="600"/>
              </a:spcAft>
            </a:pPr>
            <a:endParaRPr lang="en-CA" sz="2400" dirty="0"/>
          </a:p>
        </p:txBody>
      </p:sp>
      <p:sp>
        <p:nvSpPr>
          <p:cNvPr id="4" name="TextBox 3"/>
          <p:cNvSpPr txBox="1"/>
          <p:nvPr/>
        </p:nvSpPr>
        <p:spPr>
          <a:xfrm>
            <a:off x="407368" y="5834660"/>
            <a:ext cx="11233248" cy="707886"/>
          </a:xfrm>
          <a:prstGeom prst="rect">
            <a:avLst/>
          </a:prstGeom>
          <a:noFill/>
        </p:spPr>
        <p:txBody>
          <a:bodyPr wrap="square" rtlCol="0">
            <a:spAutoFit/>
          </a:bodyPr>
          <a:lstStyle/>
          <a:p>
            <a:r>
              <a:rPr lang="en-CA" sz="2000" dirty="0"/>
              <a:t>Align to  APQC, COBIT, OCEG, ITIL, and to IT4IT to gain insight on the impact of size and deployment strategies on the IT value chain</a:t>
            </a:r>
          </a:p>
        </p:txBody>
      </p:sp>
    </p:spTree>
    <p:extLst>
      <p:ext uri="{BB962C8B-B14F-4D97-AF65-F5344CB8AC3E}">
        <p14:creationId xmlns:p14="http://schemas.microsoft.com/office/powerpoint/2010/main" val="2092260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extLst>
              <a:ext uri="{FF2B5EF4-FFF2-40B4-BE49-F238E27FC236}">
                <a16:creationId xmlns:a16="http://schemas.microsoft.com/office/drawing/2014/main" xmlns="" id="{3E7C872B-BD3C-469B-B89C-3EC75FE5C013}"/>
              </a:ext>
            </a:extLst>
          </p:cNvPr>
          <p:cNvSpPr>
            <a:spLocks noGrp="1" noChangeArrowheads="1"/>
          </p:cNvSpPr>
          <p:nvPr>
            <p:ph type="body" idx="1"/>
          </p:nvPr>
        </p:nvSpPr>
        <p:spPr>
          <a:xfrm>
            <a:off x="335360" y="1196752"/>
            <a:ext cx="11377264" cy="5472608"/>
          </a:xfrm>
        </p:spPr>
        <p:txBody>
          <a:bodyPr/>
          <a:lstStyle/>
          <a:p>
            <a:pPr marL="0" indent="0" eaLnBrk="1" hangingPunct="1">
              <a:buNone/>
            </a:pPr>
            <a:r>
              <a:rPr lang="en-CA" altLang="en-US" sz="2400" dirty="0"/>
              <a:t>The public sector reference model work done in Canada, starting in the early 1990’s, was and still is considered by some to be best in class. </a:t>
            </a:r>
          </a:p>
          <a:p>
            <a:pPr marL="0" indent="0" eaLnBrk="1" hangingPunct="1">
              <a:buNone/>
            </a:pPr>
            <a:endParaRPr lang="en-CA" altLang="en-US" sz="2400" dirty="0"/>
          </a:p>
          <a:p>
            <a:pPr marL="0" indent="0" eaLnBrk="1" hangingPunct="1">
              <a:buNone/>
            </a:pPr>
            <a:r>
              <a:rPr lang="en-CA" altLang="en-US" sz="2400" dirty="0"/>
              <a:t>The GSRM (</a:t>
            </a:r>
            <a:r>
              <a:rPr lang="en-CA" altLang="en-US" sz="2400" u="sng" dirty="0"/>
              <a:t>G</a:t>
            </a:r>
            <a:r>
              <a:rPr lang="en-CA" altLang="en-US" sz="2400" dirty="0"/>
              <a:t>overnments of Canada </a:t>
            </a:r>
            <a:r>
              <a:rPr lang="en-CA" altLang="en-US" sz="2400" u="sng" dirty="0"/>
              <a:t>S</a:t>
            </a:r>
            <a:r>
              <a:rPr lang="en-CA" altLang="en-US" sz="2400" dirty="0"/>
              <a:t>trategic </a:t>
            </a:r>
            <a:r>
              <a:rPr lang="en-CA" altLang="en-US" sz="2400" u="sng" dirty="0"/>
              <a:t>R</a:t>
            </a:r>
            <a:r>
              <a:rPr lang="en-CA" altLang="en-US" sz="2400" dirty="0"/>
              <a:t>eference </a:t>
            </a:r>
            <a:r>
              <a:rPr lang="en-CA" altLang="en-US" sz="2400" u="sng" dirty="0"/>
              <a:t>M</a:t>
            </a:r>
            <a:r>
              <a:rPr lang="en-CA" altLang="en-US" sz="2400" dirty="0"/>
              <a:t>odel) was the GC version and it seemed to drop from sight (as well as pan-Canadian efforts) around 2009.</a:t>
            </a:r>
          </a:p>
          <a:p>
            <a:pPr marL="0" indent="0" eaLnBrk="1" hangingPunct="1">
              <a:buNone/>
            </a:pPr>
            <a:endParaRPr lang="en-CA" altLang="en-US" sz="2400" dirty="0"/>
          </a:p>
          <a:p>
            <a:pPr eaLnBrk="1" hangingPunct="1"/>
            <a:r>
              <a:rPr lang="en-CA" altLang="en-US" sz="2400" dirty="0"/>
              <a:t>Support did fade but it was more accidental than intentional.</a:t>
            </a:r>
          </a:p>
          <a:p>
            <a:pPr eaLnBrk="1" hangingPunct="1"/>
            <a:r>
              <a:rPr lang="en-CA" altLang="en-US" sz="2400" dirty="0"/>
              <a:t>There are still pockets of interest, use and enhancements.</a:t>
            </a:r>
          </a:p>
          <a:p>
            <a:pPr eaLnBrk="1" hangingPunct="1"/>
            <a:r>
              <a:rPr lang="en-CA" altLang="en-US" sz="2400" dirty="0"/>
              <a:t>The governments of Canada are wondering what to do next. </a:t>
            </a:r>
          </a:p>
          <a:p>
            <a:pPr eaLnBrk="1" hangingPunct="1"/>
            <a:r>
              <a:rPr lang="en-CA" altLang="en-US" sz="2400" dirty="0"/>
              <a:t>Is it time for Open Group involvement?</a:t>
            </a:r>
          </a:p>
          <a:p>
            <a:pPr marL="0" indent="0" eaLnBrk="1" hangingPunct="1">
              <a:buNone/>
            </a:pPr>
            <a:endParaRPr lang="en-CA" altLang="en-US" sz="2800" dirty="0"/>
          </a:p>
        </p:txBody>
      </p:sp>
      <p:sp>
        <p:nvSpPr>
          <p:cNvPr id="2" name="Title 1"/>
          <p:cNvSpPr>
            <a:spLocks noGrp="1"/>
          </p:cNvSpPr>
          <p:nvPr>
            <p:ph type="title"/>
          </p:nvPr>
        </p:nvSpPr>
        <p:spPr>
          <a:xfrm>
            <a:off x="0" y="0"/>
            <a:ext cx="8496300" cy="909637"/>
          </a:xfrm>
        </p:spPr>
        <p:txBody>
          <a:bodyPr/>
          <a:lstStyle/>
          <a:p>
            <a:pPr algn="l"/>
            <a:r>
              <a:rPr lang="en-CA" dirty="0"/>
              <a:t>  Summary</a:t>
            </a:r>
          </a:p>
        </p:txBody>
      </p:sp>
    </p:spTree>
    <p:extLst>
      <p:ext uri="{BB962C8B-B14F-4D97-AF65-F5344CB8AC3E}">
        <p14:creationId xmlns:p14="http://schemas.microsoft.com/office/powerpoint/2010/main" val="542532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2FC9AE-78DC-422C-A724-6AC5927C704E}"/>
              </a:ext>
            </a:extLst>
          </p:cNvPr>
          <p:cNvSpPr>
            <a:spLocks noGrp="1"/>
          </p:cNvSpPr>
          <p:nvPr>
            <p:ph type="title"/>
          </p:nvPr>
        </p:nvSpPr>
        <p:spPr>
          <a:xfrm>
            <a:off x="-44191" y="-27384"/>
            <a:ext cx="8496300" cy="909637"/>
          </a:xfrm>
        </p:spPr>
        <p:txBody>
          <a:bodyPr>
            <a:normAutofit fontScale="90000"/>
          </a:bodyPr>
          <a:lstStyle/>
          <a:p>
            <a:pPr algn="l"/>
            <a:r>
              <a:rPr lang="en-CA" dirty="0"/>
              <a:t>  Reusable Patterns</a:t>
            </a:r>
            <a:br>
              <a:rPr lang="en-CA" dirty="0"/>
            </a:br>
            <a:r>
              <a:rPr lang="en-CA" dirty="0"/>
              <a:t>  </a:t>
            </a:r>
            <a:r>
              <a:rPr lang="en-CA" sz="2400" b="0" dirty="0"/>
              <a:t>(under continuous improvement)</a:t>
            </a:r>
          </a:p>
        </p:txBody>
      </p:sp>
      <p:sp>
        <p:nvSpPr>
          <p:cNvPr id="4" name="Content Placeholder 3">
            <a:extLst>
              <a:ext uri="{FF2B5EF4-FFF2-40B4-BE49-F238E27FC236}">
                <a16:creationId xmlns:a16="http://schemas.microsoft.com/office/drawing/2014/main" xmlns="" id="{5500C0BC-3F19-4983-A6DD-11B35714AA35}"/>
              </a:ext>
            </a:extLst>
          </p:cNvPr>
          <p:cNvSpPr>
            <a:spLocks noGrp="1"/>
          </p:cNvSpPr>
          <p:nvPr>
            <p:ph idx="1"/>
          </p:nvPr>
        </p:nvSpPr>
        <p:spPr>
          <a:xfrm>
            <a:off x="609600" y="1600201"/>
            <a:ext cx="5630416" cy="4525963"/>
          </a:xfrm>
        </p:spPr>
        <p:txBody>
          <a:bodyPr>
            <a:normAutofit/>
          </a:bodyPr>
          <a:lstStyle/>
          <a:p>
            <a:r>
              <a:rPr lang="en-CA" sz="2400" dirty="0"/>
              <a:t>19 Service Output Types</a:t>
            </a:r>
          </a:p>
          <a:p>
            <a:r>
              <a:rPr lang="en-CA" sz="2400" dirty="0"/>
              <a:t>23 Program Types</a:t>
            </a:r>
          </a:p>
          <a:p>
            <a:r>
              <a:rPr lang="en-CA" sz="2400" dirty="0"/>
              <a:t>60 Functions</a:t>
            </a:r>
          </a:p>
          <a:p>
            <a:r>
              <a:rPr lang="en-CA" sz="2400" dirty="0"/>
              <a:t>900 High Level Processes</a:t>
            </a:r>
          </a:p>
          <a:p>
            <a:r>
              <a:rPr lang="en-CA" sz="2400" dirty="0"/>
              <a:t>5 detailed process types (with 20 detailed processes)</a:t>
            </a:r>
          </a:p>
          <a:p>
            <a:r>
              <a:rPr lang="en-CA" sz="2400" dirty="0"/>
              <a:t>21 Process Exception Conditions </a:t>
            </a:r>
          </a:p>
          <a:p>
            <a:r>
              <a:rPr lang="en-CA" sz="2400" dirty="0"/>
              <a:t>57 logical Solution Types</a:t>
            </a:r>
          </a:p>
          <a:p>
            <a:r>
              <a:rPr lang="en-CA" sz="2400" dirty="0"/>
              <a:t>12 Channel Types</a:t>
            </a:r>
          </a:p>
          <a:p>
            <a:endParaRPr lang="en-CA" sz="2400" dirty="0"/>
          </a:p>
        </p:txBody>
      </p:sp>
      <p:sp>
        <p:nvSpPr>
          <p:cNvPr id="5" name="Content Placeholder 4">
            <a:extLst>
              <a:ext uri="{FF2B5EF4-FFF2-40B4-BE49-F238E27FC236}">
                <a16:creationId xmlns:a16="http://schemas.microsoft.com/office/drawing/2014/main" xmlns="" id="{5081029A-913E-4BBC-887A-2B4635DBE5F4}"/>
              </a:ext>
            </a:extLst>
          </p:cNvPr>
          <p:cNvSpPr>
            <a:spLocks noGrp="1"/>
          </p:cNvSpPr>
          <p:nvPr>
            <p:ph sz="half" idx="4294967295"/>
          </p:nvPr>
        </p:nvSpPr>
        <p:spPr>
          <a:xfrm>
            <a:off x="6600056" y="1600200"/>
            <a:ext cx="5384800" cy="4525963"/>
          </a:xfrm>
        </p:spPr>
        <p:txBody>
          <a:bodyPr>
            <a:normAutofit lnSpcReduction="10000"/>
          </a:bodyPr>
          <a:lstStyle/>
          <a:p>
            <a:r>
              <a:rPr lang="en-CA" sz="2400" dirty="0"/>
              <a:t>40 Service (Value) Measure Patterns (across the 19 service types)</a:t>
            </a:r>
          </a:p>
          <a:p>
            <a:r>
              <a:rPr lang="en-CA" sz="2400" dirty="0"/>
              <a:t>60 Process Measure Patterns</a:t>
            </a:r>
          </a:p>
          <a:p>
            <a:r>
              <a:rPr lang="en-CA" sz="2400" dirty="0"/>
              <a:t>10 Resource Measures Patterns (a work in progress) </a:t>
            </a:r>
          </a:p>
          <a:p>
            <a:r>
              <a:rPr lang="en-CA" sz="2400" dirty="0"/>
              <a:t>1500 Business Capability Types        </a:t>
            </a:r>
          </a:p>
          <a:p>
            <a:pPr marL="0" indent="0">
              <a:buNone/>
            </a:pPr>
            <a:endParaRPr lang="en-CA" sz="2400" dirty="0"/>
          </a:p>
          <a:p>
            <a:pPr marL="0" indent="0">
              <a:buNone/>
            </a:pPr>
            <a:r>
              <a:rPr lang="en-CA" sz="2400" dirty="0"/>
              <a:t>(under development)</a:t>
            </a:r>
          </a:p>
          <a:p>
            <a:pPr marL="0" indent="0">
              <a:buNone/>
            </a:pPr>
            <a:r>
              <a:rPr lang="en-CA" sz="2400" dirty="0"/>
              <a:t>Service and Process Roles</a:t>
            </a:r>
          </a:p>
          <a:p>
            <a:pPr marL="0" indent="0">
              <a:buNone/>
            </a:pPr>
            <a:r>
              <a:rPr lang="en-CA" sz="2400" dirty="0"/>
              <a:t>Control Types</a:t>
            </a:r>
          </a:p>
          <a:p>
            <a:pPr marL="0" indent="0">
              <a:buNone/>
            </a:pPr>
            <a:r>
              <a:rPr lang="en-CA" sz="2400" dirty="0"/>
              <a:t>Risk Types</a:t>
            </a:r>
          </a:p>
        </p:txBody>
      </p:sp>
    </p:spTree>
    <p:extLst>
      <p:ext uri="{BB962C8B-B14F-4D97-AF65-F5344CB8AC3E}">
        <p14:creationId xmlns:p14="http://schemas.microsoft.com/office/powerpoint/2010/main" val="914760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D383F7-F628-4FB7-B5A9-206B3DACC34C}"/>
              </a:ext>
            </a:extLst>
          </p:cNvPr>
          <p:cNvSpPr>
            <a:spLocks noGrp="1"/>
          </p:cNvSpPr>
          <p:nvPr>
            <p:ph type="title"/>
          </p:nvPr>
        </p:nvSpPr>
        <p:spPr/>
        <p:txBody>
          <a:bodyPr/>
          <a:lstStyle/>
          <a:p>
            <a:pPr algn="l"/>
            <a:r>
              <a:rPr lang="en-CA" dirty="0"/>
              <a:t>  What I would like to see </a:t>
            </a:r>
          </a:p>
        </p:txBody>
      </p:sp>
      <p:sp>
        <p:nvSpPr>
          <p:cNvPr id="3" name="Content Placeholder 2">
            <a:extLst>
              <a:ext uri="{FF2B5EF4-FFF2-40B4-BE49-F238E27FC236}">
                <a16:creationId xmlns:a16="http://schemas.microsoft.com/office/drawing/2014/main" xmlns="" id="{AE4163ED-BCDD-43F5-84F1-D0B04FDAF1BD}"/>
              </a:ext>
            </a:extLst>
          </p:cNvPr>
          <p:cNvSpPr>
            <a:spLocks noGrp="1"/>
          </p:cNvSpPr>
          <p:nvPr>
            <p:ph idx="1"/>
          </p:nvPr>
        </p:nvSpPr>
        <p:spPr>
          <a:xfrm>
            <a:off x="335360" y="1556792"/>
            <a:ext cx="10972800" cy="4525963"/>
          </a:xfrm>
        </p:spPr>
        <p:txBody>
          <a:bodyPr/>
          <a:lstStyle/>
          <a:p>
            <a:pPr>
              <a:lnSpc>
                <a:spcPct val="150000"/>
              </a:lnSpc>
              <a:spcBef>
                <a:spcPts val="600"/>
              </a:spcBef>
              <a:spcAft>
                <a:spcPts val="600"/>
              </a:spcAft>
            </a:pPr>
            <a:r>
              <a:rPr lang="en-CA" sz="2400" dirty="0"/>
              <a:t>Ability to gain the insight about applying the GSRM business architecture with other practitioners.</a:t>
            </a:r>
          </a:p>
          <a:p>
            <a:pPr>
              <a:lnSpc>
                <a:spcPct val="150000"/>
              </a:lnSpc>
              <a:spcBef>
                <a:spcPts val="600"/>
              </a:spcBef>
              <a:spcAft>
                <a:spcPts val="600"/>
              </a:spcAft>
            </a:pPr>
            <a:r>
              <a:rPr lang="en-CA" sz="2400" dirty="0"/>
              <a:t>See the GSRM adopted as a standard that will take in the experience of practitioners</a:t>
            </a:r>
          </a:p>
          <a:p>
            <a:pPr>
              <a:lnSpc>
                <a:spcPct val="150000"/>
              </a:lnSpc>
              <a:spcBef>
                <a:spcPts val="600"/>
              </a:spcBef>
              <a:spcAft>
                <a:spcPts val="600"/>
              </a:spcAft>
            </a:pPr>
            <a:r>
              <a:rPr lang="en-CA" sz="2400" dirty="0"/>
              <a:t>The GSRM  used to provide a mechanism to align and integrate the full architecture stack. Connecting all parts of the design to the achievement of purpose and the delivery of value</a:t>
            </a:r>
          </a:p>
        </p:txBody>
      </p:sp>
    </p:spTree>
    <p:extLst>
      <p:ext uri="{BB962C8B-B14F-4D97-AF65-F5344CB8AC3E}">
        <p14:creationId xmlns:p14="http://schemas.microsoft.com/office/powerpoint/2010/main" val="3007801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941043-D3CE-4A01-BDB4-18C418F41599}"/>
              </a:ext>
            </a:extLst>
          </p:cNvPr>
          <p:cNvSpPr>
            <a:spLocks noGrp="1"/>
          </p:cNvSpPr>
          <p:nvPr>
            <p:ph type="title"/>
          </p:nvPr>
        </p:nvSpPr>
        <p:spPr/>
        <p:txBody>
          <a:bodyPr/>
          <a:lstStyle/>
          <a:p>
            <a:pPr algn="l"/>
            <a:r>
              <a:rPr lang="en-CA" dirty="0"/>
              <a:t>  Architecture Accelerator</a:t>
            </a:r>
          </a:p>
        </p:txBody>
      </p:sp>
      <p:sp>
        <p:nvSpPr>
          <p:cNvPr id="3" name="Content Placeholder 2">
            <a:extLst>
              <a:ext uri="{FF2B5EF4-FFF2-40B4-BE49-F238E27FC236}">
                <a16:creationId xmlns:a16="http://schemas.microsoft.com/office/drawing/2014/main" xmlns="" id="{676715C3-C27C-4AE0-80F6-67D11F6465BC}"/>
              </a:ext>
            </a:extLst>
          </p:cNvPr>
          <p:cNvSpPr>
            <a:spLocks noGrp="1"/>
          </p:cNvSpPr>
          <p:nvPr>
            <p:ph idx="1"/>
          </p:nvPr>
        </p:nvSpPr>
        <p:spPr>
          <a:xfrm>
            <a:off x="335360" y="1340768"/>
            <a:ext cx="11377264" cy="4525963"/>
          </a:xfrm>
        </p:spPr>
        <p:txBody>
          <a:bodyPr/>
          <a:lstStyle/>
          <a:p>
            <a:pPr>
              <a:lnSpc>
                <a:spcPct val="150000"/>
              </a:lnSpc>
            </a:pPr>
            <a:r>
              <a:rPr lang="en-CA" sz="2400" dirty="0"/>
              <a:t>Using the patterns and appropriate automation we are now shortening the architecture cycle</a:t>
            </a:r>
          </a:p>
          <a:p>
            <a:pPr lvl="1">
              <a:lnSpc>
                <a:spcPct val="150000"/>
              </a:lnSpc>
            </a:pPr>
            <a:r>
              <a:rPr lang="en-CA" sz="2400" dirty="0"/>
              <a:t>Previous time to create a viable and credible strategic architecture 1-5 person years</a:t>
            </a:r>
          </a:p>
          <a:p>
            <a:pPr lvl="1">
              <a:lnSpc>
                <a:spcPct val="150000"/>
              </a:lnSpc>
            </a:pPr>
            <a:r>
              <a:rPr lang="en-CA" sz="2400" dirty="0"/>
              <a:t>Use of patterns has reduced the time to 2-10 months</a:t>
            </a:r>
          </a:p>
          <a:p>
            <a:pPr lvl="1">
              <a:lnSpc>
                <a:spcPct val="150000"/>
              </a:lnSpc>
            </a:pPr>
            <a:r>
              <a:rPr lang="en-CA" sz="2400" dirty="0"/>
              <a:t>Indications that automation will cut the high end in half (still need time to think </a:t>
            </a:r>
            <a:r>
              <a:rPr lang="en-CA" sz="2400" dirty="0">
                <a:sym typeface="Wingdings" panose="05000000000000000000" pitchFamily="2" charset="2"/>
              </a:rPr>
              <a:t> )</a:t>
            </a:r>
            <a:endParaRPr lang="en-CA" sz="2400" dirty="0"/>
          </a:p>
        </p:txBody>
      </p:sp>
    </p:spTree>
    <p:extLst>
      <p:ext uri="{BB962C8B-B14F-4D97-AF65-F5344CB8AC3E}">
        <p14:creationId xmlns:p14="http://schemas.microsoft.com/office/powerpoint/2010/main" val="1977603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AC805D-A05E-428D-8C2E-99EB5080101D}"/>
              </a:ext>
            </a:extLst>
          </p:cNvPr>
          <p:cNvSpPr>
            <a:spLocks noGrp="1"/>
          </p:cNvSpPr>
          <p:nvPr>
            <p:ph type="title"/>
          </p:nvPr>
        </p:nvSpPr>
        <p:spPr/>
        <p:txBody>
          <a:bodyPr/>
          <a:lstStyle/>
          <a:p>
            <a:pPr algn="l"/>
            <a:r>
              <a:rPr lang="en-CA" dirty="0"/>
              <a:t>  Take Away</a:t>
            </a:r>
          </a:p>
        </p:txBody>
      </p:sp>
      <p:sp>
        <p:nvSpPr>
          <p:cNvPr id="3" name="Content Placeholder 2">
            <a:extLst>
              <a:ext uri="{FF2B5EF4-FFF2-40B4-BE49-F238E27FC236}">
                <a16:creationId xmlns:a16="http://schemas.microsoft.com/office/drawing/2014/main" xmlns="" id="{8C342B5E-531E-4EFB-BBF2-FD39478A20B2}"/>
              </a:ext>
            </a:extLst>
          </p:cNvPr>
          <p:cNvSpPr>
            <a:spLocks noGrp="1"/>
          </p:cNvSpPr>
          <p:nvPr>
            <p:ph idx="1"/>
          </p:nvPr>
        </p:nvSpPr>
        <p:spPr>
          <a:xfrm>
            <a:off x="263352" y="1628800"/>
            <a:ext cx="10972800" cy="4525963"/>
          </a:xfrm>
        </p:spPr>
        <p:txBody>
          <a:bodyPr/>
          <a:lstStyle/>
          <a:p>
            <a:pPr>
              <a:spcBef>
                <a:spcPts val="1200"/>
              </a:spcBef>
              <a:spcAft>
                <a:spcPts val="600"/>
              </a:spcAft>
            </a:pPr>
            <a:r>
              <a:rPr lang="en-CA" sz="2400" dirty="0"/>
              <a:t>A logical design that focuses on purpose, value, of a business can be quickly produced using patterns to aide in an informed discussion of the business and to inform decisions about implementation, investment, and technology</a:t>
            </a:r>
          </a:p>
          <a:p>
            <a:pPr marL="0" indent="0">
              <a:spcBef>
                <a:spcPts val="1200"/>
              </a:spcBef>
              <a:spcAft>
                <a:spcPts val="600"/>
              </a:spcAft>
              <a:buNone/>
            </a:pPr>
            <a:endParaRPr lang="en-CA" sz="2400" dirty="0"/>
          </a:p>
          <a:p>
            <a:pPr>
              <a:spcBef>
                <a:spcPts val="1200"/>
              </a:spcBef>
              <a:spcAft>
                <a:spcPts val="600"/>
              </a:spcAft>
            </a:pPr>
            <a:r>
              <a:rPr lang="en-CA" sz="2400" dirty="0"/>
              <a:t>Notice how few the references there are to technology in the example projects and the strategic nature of the questions asked and answered</a:t>
            </a:r>
          </a:p>
        </p:txBody>
      </p:sp>
    </p:spTree>
    <p:extLst>
      <p:ext uri="{BB962C8B-B14F-4D97-AF65-F5344CB8AC3E}">
        <p14:creationId xmlns:p14="http://schemas.microsoft.com/office/powerpoint/2010/main" val="6294446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59B96E5B-4DCB-4845-A50F-4CDAEF84223B}"/>
              </a:ext>
            </a:extLst>
          </p:cNvPr>
          <p:cNvSpPr>
            <a:spLocks noChangeArrowheads="1"/>
          </p:cNvSpPr>
          <p:nvPr/>
        </p:nvSpPr>
        <p:spPr bwMode="auto">
          <a:xfrm>
            <a:off x="479376" y="1412776"/>
            <a:ext cx="1094521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lnSpc>
                <a:spcPct val="150000"/>
              </a:lnSpc>
              <a:spcBef>
                <a:spcPct val="0"/>
              </a:spcBef>
              <a:buClrTx/>
              <a:buSzTx/>
            </a:pPr>
            <a:r>
              <a:rPr lang="en-CA" altLang="en-US" sz="2400" dirty="0">
                <a:latin typeface="+mn-lt"/>
              </a:rPr>
              <a:t>The reference models are still in use</a:t>
            </a:r>
          </a:p>
          <a:p>
            <a:pPr marL="457200" indent="-457200" eaLnBrk="1" hangingPunct="1">
              <a:lnSpc>
                <a:spcPct val="150000"/>
              </a:lnSpc>
              <a:spcBef>
                <a:spcPct val="0"/>
              </a:spcBef>
              <a:buClrTx/>
              <a:buSzTx/>
            </a:pPr>
            <a:r>
              <a:rPr lang="en-CA" altLang="en-US" sz="2400" dirty="0">
                <a:latin typeface="+mn-lt"/>
              </a:rPr>
              <a:t>ICCS is looking at how to restart governance</a:t>
            </a:r>
          </a:p>
          <a:p>
            <a:pPr marL="457200" indent="-457200" eaLnBrk="1" hangingPunct="1">
              <a:lnSpc>
                <a:spcPct val="150000"/>
              </a:lnSpc>
              <a:spcBef>
                <a:spcPct val="0"/>
              </a:spcBef>
              <a:buClrTx/>
              <a:buSzTx/>
            </a:pPr>
            <a:r>
              <a:rPr lang="en-CA" altLang="en-US" sz="2400" dirty="0">
                <a:latin typeface="+mn-lt"/>
              </a:rPr>
              <a:t>Many practitioners (like Neil) have adopted and </a:t>
            </a:r>
            <a:r>
              <a:rPr lang="en-CA" altLang="en-US" sz="2400" u="sng" dirty="0">
                <a:latin typeface="+mn-lt"/>
              </a:rPr>
              <a:t>adapted</a:t>
            </a:r>
            <a:r>
              <a:rPr lang="en-CA" altLang="en-US" sz="2400" dirty="0">
                <a:latin typeface="+mn-lt"/>
              </a:rPr>
              <a:t>, it is time to bring the work together</a:t>
            </a:r>
          </a:p>
          <a:p>
            <a:pPr marL="457200" indent="-457200" eaLnBrk="1" hangingPunct="1">
              <a:lnSpc>
                <a:spcPct val="150000"/>
              </a:lnSpc>
              <a:spcBef>
                <a:spcPct val="0"/>
              </a:spcBef>
              <a:buClrTx/>
              <a:buSzTx/>
            </a:pPr>
            <a:r>
              <a:rPr lang="en-CA" altLang="en-US" sz="2400" b="1" u="sng" dirty="0">
                <a:solidFill>
                  <a:srgbClr val="C00000"/>
                </a:solidFill>
                <a:latin typeface="+mn-lt"/>
              </a:rPr>
              <a:t>If you have comments, suggestions, questions or use case material that you think would be useful for ICCS and the joint council, send them in</a:t>
            </a:r>
          </a:p>
          <a:p>
            <a:pPr eaLnBrk="1" hangingPunct="1">
              <a:lnSpc>
                <a:spcPct val="150000"/>
              </a:lnSpc>
              <a:spcBef>
                <a:spcPct val="0"/>
              </a:spcBef>
              <a:buClrTx/>
              <a:buSzTx/>
              <a:buNone/>
            </a:pPr>
            <a:endParaRPr lang="en-CA" altLang="en-US" sz="2400" b="1" dirty="0">
              <a:latin typeface="+mn-lt"/>
            </a:endParaRPr>
          </a:p>
        </p:txBody>
      </p:sp>
      <p:sp>
        <p:nvSpPr>
          <p:cNvPr id="2" name="Title 1"/>
          <p:cNvSpPr>
            <a:spLocks noGrp="1"/>
          </p:cNvSpPr>
          <p:nvPr>
            <p:ph type="title"/>
          </p:nvPr>
        </p:nvSpPr>
        <p:spPr>
          <a:xfrm>
            <a:off x="-76533" y="-27384"/>
            <a:ext cx="4012293" cy="909637"/>
          </a:xfrm>
        </p:spPr>
        <p:txBody>
          <a:bodyPr/>
          <a:lstStyle/>
          <a:p>
            <a:pPr algn="l"/>
            <a:r>
              <a:rPr lang="en-CA" dirty="0"/>
              <a:t>  Summary</a:t>
            </a:r>
          </a:p>
        </p:txBody>
      </p:sp>
      <p:sp>
        <p:nvSpPr>
          <p:cNvPr id="4" name="TextBox 3"/>
          <p:cNvSpPr txBox="1"/>
          <p:nvPr/>
        </p:nvSpPr>
        <p:spPr>
          <a:xfrm>
            <a:off x="1055440" y="6525344"/>
            <a:ext cx="9788001" cy="307777"/>
          </a:xfrm>
          <a:prstGeom prst="rect">
            <a:avLst/>
          </a:prstGeom>
          <a:noFill/>
        </p:spPr>
        <p:txBody>
          <a:bodyPr wrap="none" rtlCol="0">
            <a:spAutoFit/>
          </a:bodyPr>
          <a:lstStyle/>
          <a:p>
            <a:r>
              <a:rPr lang="en-US" altLang="en-US" sz="1400" dirty="0"/>
              <a:t>ICCS – Institute for Citizen Centered Service – An NGO serving federal, provincial and municipal governments of Canada</a:t>
            </a:r>
            <a:endParaRPr lang="en-CA" sz="1400" dirty="0"/>
          </a:p>
        </p:txBody>
      </p:sp>
    </p:spTree>
    <p:extLst>
      <p:ext uri="{BB962C8B-B14F-4D97-AF65-F5344CB8AC3E}">
        <p14:creationId xmlns:p14="http://schemas.microsoft.com/office/powerpoint/2010/main" val="3966397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lz="http://schemas.microsoft.com/office/powerpoint/2016/slidezoom" xmlns="" Requires="pslz">
          <p:graphicFrame>
            <p:nvGraphicFramePr>
              <p:cNvPr id="4" name="Slide Zoom 3"/>
              <p:cNvGraphicFramePr>
                <a:graphicFrameLocks noChangeAspect="1"/>
              </p:cNvGraphicFramePr>
              <p:nvPr>
                <p:extLst>
                  <p:ext uri="{D42A27DB-BD31-4B8C-83A1-F6EECF244321}">
                    <p14:modId xmlns:p14="http://schemas.microsoft.com/office/powerpoint/2010/main" val="431052216"/>
                  </p:ext>
                </p:extLst>
              </p:nvPr>
            </p:nvGraphicFramePr>
            <p:xfrm>
              <a:off x="-10190278" y="4602256"/>
              <a:ext cx="3048000" cy="1714500"/>
            </p:xfrm>
            <a:graphic>
              <a:graphicData uri="http://schemas.microsoft.com/office/powerpoint/2016/slidezoom">
                <pslz:sldZm>
                  <pslz:sldZmObj sldId="623" cId="2856849381">
                    <pslz:zmPr id="{7A72209C-BB8C-439B-A703-641558FDD523}"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4" name="Slide Zoom 3">
                <a:hlinkClick r:id="rId4" action="ppaction://hlinksldjump"/>
              </p:cNvPr>
              <p:cNvPicPr>
                <a:picLocks noGrp="1" noRot="1" noChangeAspect="1" noMove="1" noResize="1" noEditPoints="1" noAdjustHandles="1" noChangeArrowheads="1" noChangeShapeType="1"/>
              </p:cNvPicPr>
              <p:nvPr/>
            </p:nvPicPr>
            <p:blipFill>
              <a:blip r:embed="rId5"/>
              <a:stretch>
                <a:fillRect/>
              </a:stretch>
            </p:blipFill>
            <p:spPr>
              <a:xfrm>
                <a:off x="-10190278" y="4602256"/>
                <a:ext cx="3048000" cy="1714500"/>
              </a:xfrm>
              <a:prstGeom prst="rect">
                <a:avLst/>
              </a:prstGeom>
              <a:ln w="3175">
                <a:solidFill>
                  <a:prstClr val="ltGray"/>
                </a:solidFill>
              </a:ln>
            </p:spPr>
          </p:pic>
        </mc:Fallback>
      </mc:AlternateContent>
      <p:sp>
        <p:nvSpPr>
          <p:cNvPr id="2" name="Rectangle 1"/>
          <p:cNvSpPr/>
          <p:nvPr/>
        </p:nvSpPr>
        <p:spPr>
          <a:xfrm>
            <a:off x="263352" y="5157192"/>
            <a:ext cx="6096000" cy="1631216"/>
          </a:xfrm>
          <a:prstGeom prst="rect">
            <a:avLst/>
          </a:prstGeom>
        </p:spPr>
        <p:txBody>
          <a:bodyPr>
            <a:spAutoFit/>
          </a:bodyPr>
          <a:lstStyle/>
          <a:p>
            <a:r>
              <a:rPr lang="en-CA" altLang="en-US" sz="2000" dirty="0"/>
              <a:t>Gary Doucet      </a:t>
            </a:r>
            <a:br>
              <a:rPr lang="en-CA" altLang="en-US" sz="2000" dirty="0"/>
            </a:br>
            <a:r>
              <a:rPr lang="en-CA" altLang="en-US" sz="2000" dirty="0">
                <a:solidFill>
                  <a:schemeClr val="tx2"/>
                </a:solidFill>
              </a:rPr>
              <a:t>VP Practices and Chief Architect </a:t>
            </a:r>
            <a:br>
              <a:rPr lang="en-CA" altLang="en-US" sz="2000" dirty="0">
                <a:solidFill>
                  <a:schemeClr val="tx2"/>
                </a:solidFill>
              </a:rPr>
            </a:br>
            <a:r>
              <a:rPr lang="en-CA" altLang="en-US" sz="2000" dirty="0">
                <a:solidFill>
                  <a:schemeClr val="tx2"/>
                </a:solidFill>
              </a:rPr>
              <a:t>D4iS Solutions</a:t>
            </a:r>
          </a:p>
          <a:p>
            <a:r>
              <a:rPr lang="en-CA" sz="2000" b="1" dirty="0">
                <a:solidFill>
                  <a:schemeClr val="tx2"/>
                </a:solidFill>
                <a:hlinkClick r:id="rId6"/>
              </a:rPr>
              <a:t>Gary.Doucet@d4is.com</a:t>
            </a:r>
            <a:r>
              <a:rPr lang="en-CA" sz="2000" b="1" dirty="0">
                <a:solidFill>
                  <a:schemeClr val="tx2"/>
                </a:solidFill>
              </a:rPr>
              <a:t> </a:t>
            </a:r>
            <a:r>
              <a:rPr lang="en-CA" sz="2000" b="1" dirty="0"/>
              <a:t/>
            </a:r>
            <a:br>
              <a:rPr lang="en-CA" sz="2000" b="1" dirty="0"/>
            </a:br>
            <a:endParaRPr lang="en-CA" sz="2000" dirty="0"/>
          </a:p>
        </p:txBody>
      </p:sp>
      <p:sp>
        <p:nvSpPr>
          <p:cNvPr id="6" name="TextBox 3">
            <a:extLst/>
          </p:cNvPr>
          <p:cNvSpPr txBox="1">
            <a:spLocks noChangeArrowheads="1"/>
          </p:cNvSpPr>
          <p:nvPr/>
        </p:nvSpPr>
        <p:spPr bwMode="auto">
          <a:xfrm>
            <a:off x="8472264" y="5157192"/>
            <a:ext cx="314861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CA" altLang="en-US" sz="2000" dirty="0">
                <a:latin typeface="Arial" panose="020B0604020202020204" pitchFamily="34" charset="0"/>
              </a:rPr>
              <a:t>Neil Kemp</a:t>
            </a:r>
          </a:p>
          <a:p>
            <a:pPr>
              <a:spcBef>
                <a:spcPct val="0"/>
              </a:spcBef>
              <a:buFontTx/>
              <a:buNone/>
            </a:pPr>
            <a:r>
              <a:rPr lang="en-CA" altLang="en-US" sz="2000" dirty="0">
                <a:solidFill>
                  <a:schemeClr val="tx2"/>
                </a:solidFill>
                <a:latin typeface="Arial" panose="020B0604020202020204" pitchFamily="34" charset="0"/>
              </a:rPr>
              <a:t>Independent Consultant &amp;</a:t>
            </a:r>
          </a:p>
          <a:p>
            <a:pPr>
              <a:spcBef>
                <a:spcPct val="0"/>
              </a:spcBef>
              <a:buFontTx/>
              <a:buNone/>
            </a:pPr>
            <a:r>
              <a:rPr lang="en-CA" altLang="en-US" sz="2000" dirty="0">
                <a:solidFill>
                  <a:schemeClr val="tx2"/>
                </a:solidFill>
                <a:latin typeface="Arial" panose="020B0604020202020204" pitchFamily="34" charset="0"/>
              </a:rPr>
              <a:t>D4iS Associate Partner</a:t>
            </a:r>
          </a:p>
          <a:p>
            <a:pPr>
              <a:spcBef>
                <a:spcPct val="0"/>
              </a:spcBef>
              <a:buFontTx/>
              <a:buNone/>
            </a:pPr>
            <a:r>
              <a:rPr lang="en-CA" altLang="en-US" sz="2000" dirty="0">
                <a:solidFill>
                  <a:schemeClr val="tx2"/>
                </a:solidFill>
                <a:latin typeface="Arial" panose="020B0604020202020204" pitchFamily="34" charset="0"/>
                <a:hlinkClick r:id="rId7"/>
              </a:rPr>
              <a:t>Neil.Kemp@d4is.com</a:t>
            </a:r>
            <a:r>
              <a:rPr lang="en-CA" altLang="en-US" sz="2000" dirty="0">
                <a:solidFill>
                  <a:schemeClr val="tx2"/>
                </a:solidFill>
                <a:latin typeface="Arial" panose="020B0604020202020204" pitchFamily="34" charset="0"/>
              </a:rPr>
              <a:t> </a:t>
            </a:r>
          </a:p>
          <a:p>
            <a:pPr>
              <a:spcBef>
                <a:spcPct val="0"/>
              </a:spcBef>
              <a:buFontTx/>
              <a:buNone/>
            </a:pPr>
            <a:endParaRPr lang="en-CA" altLang="en-US" sz="2000" dirty="0">
              <a:latin typeface="Arial" panose="020B0604020202020204" pitchFamily="34" charset="0"/>
            </a:endParaRPr>
          </a:p>
        </p:txBody>
      </p:sp>
      <p:sp>
        <p:nvSpPr>
          <p:cNvPr id="8" name="TextBox 7"/>
          <p:cNvSpPr txBox="1"/>
          <p:nvPr/>
        </p:nvSpPr>
        <p:spPr>
          <a:xfrm>
            <a:off x="4223792" y="4994012"/>
            <a:ext cx="3600666" cy="523220"/>
          </a:xfrm>
          <a:prstGeom prst="rect">
            <a:avLst/>
          </a:prstGeom>
          <a:noFill/>
        </p:spPr>
        <p:txBody>
          <a:bodyPr wrap="none" rtlCol="0">
            <a:spAutoFit/>
          </a:bodyPr>
          <a:lstStyle/>
          <a:p>
            <a:r>
              <a:rPr lang="en-CA" sz="2800" b="1" dirty="0">
                <a:solidFill>
                  <a:schemeClr val="accent1"/>
                </a:solidFill>
              </a:rPr>
              <a:t>Contact Information</a:t>
            </a:r>
          </a:p>
        </p:txBody>
      </p:sp>
      <p:sp>
        <p:nvSpPr>
          <p:cNvPr id="9" name="Rectangle 8"/>
          <p:cNvSpPr/>
          <p:nvPr/>
        </p:nvSpPr>
        <p:spPr>
          <a:xfrm>
            <a:off x="4323952" y="548680"/>
            <a:ext cx="2708152" cy="3770263"/>
          </a:xfrm>
          <a:prstGeom prst="rect">
            <a:avLst/>
          </a:prstGeom>
          <a:noFill/>
        </p:spPr>
        <p:txBody>
          <a:bodyPr wrap="square" lIns="91440" tIns="45720" rIns="91440" bIns="45720">
            <a:spAutoFit/>
          </a:bodyPr>
          <a:lstStyle/>
          <a:p>
            <a:pPr algn="ctr"/>
            <a:r>
              <a:rPr lang="en-US" sz="239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a:t>
            </a:r>
          </a:p>
        </p:txBody>
      </p:sp>
      <p:cxnSp>
        <p:nvCxnSpPr>
          <p:cNvPr id="11" name="Straight Connector 10"/>
          <p:cNvCxnSpPr/>
          <p:nvPr/>
        </p:nvCxnSpPr>
        <p:spPr>
          <a:xfrm>
            <a:off x="0" y="4941168"/>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35560" y="4419693"/>
            <a:ext cx="8933086" cy="461665"/>
          </a:xfrm>
          <a:prstGeom prst="rect">
            <a:avLst/>
          </a:prstGeom>
          <a:noFill/>
        </p:spPr>
        <p:txBody>
          <a:bodyPr wrap="none" rtlCol="0">
            <a:spAutoFit/>
          </a:bodyPr>
          <a:lstStyle/>
          <a:p>
            <a:r>
              <a:rPr lang="en-CA" sz="2400" b="1" i="1" dirty="0"/>
              <a:t>Everyone loves standards … that’s why everybody has one.</a:t>
            </a:r>
          </a:p>
        </p:txBody>
      </p:sp>
    </p:spTree>
    <p:extLst>
      <p:ext uri="{BB962C8B-B14F-4D97-AF65-F5344CB8AC3E}">
        <p14:creationId xmlns:p14="http://schemas.microsoft.com/office/powerpoint/2010/main" val="2856849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xmlns="" id="{59B96E5B-4DCB-4845-A50F-4CDAEF84223B}"/>
              </a:ext>
            </a:extLst>
          </p:cNvPr>
          <p:cNvSpPr>
            <a:spLocks noChangeArrowheads="1"/>
          </p:cNvSpPr>
          <p:nvPr/>
        </p:nvSpPr>
        <p:spPr bwMode="auto">
          <a:xfrm>
            <a:off x="1524001" y="1988840"/>
            <a:ext cx="907732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CA" altLang="en-US" b="1" dirty="0">
                <a:solidFill>
                  <a:schemeClr val="accent1">
                    <a:lumMod val="75000"/>
                  </a:schemeClr>
                </a:solidFill>
              </a:rPr>
              <a:t>Annex:</a:t>
            </a:r>
          </a:p>
          <a:p>
            <a:pPr algn="ctr" eaLnBrk="1" hangingPunct="1">
              <a:spcBef>
                <a:spcPct val="0"/>
              </a:spcBef>
              <a:buClrTx/>
              <a:buSzTx/>
              <a:buFontTx/>
              <a:buNone/>
            </a:pPr>
            <a:endParaRPr lang="en-CA" altLang="en-US" b="1" dirty="0">
              <a:solidFill>
                <a:schemeClr val="accent1">
                  <a:lumMod val="75000"/>
                </a:schemeClr>
              </a:solidFill>
            </a:endParaRPr>
          </a:p>
          <a:p>
            <a:pPr algn="ctr" eaLnBrk="1" hangingPunct="1">
              <a:spcBef>
                <a:spcPct val="0"/>
              </a:spcBef>
              <a:buClrTx/>
              <a:buSzTx/>
              <a:buFontTx/>
              <a:buNone/>
            </a:pPr>
            <a:r>
              <a:rPr lang="en-CA" altLang="en-US" b="1" dirty="0">
                <a:solidFill>
                  <a:schemeClr val="accent1">
                    <a:lumMod val="75000"/>
                  </a:schemeClr>
                </a:solidFill>
              </a:rPr>
              <a:t>Other References</a:t>
            </a:r>
            <a:endParaRPr lang="en-CA" altLang="en-US" b="1" dirty="0">
              <a:solidFill>
                <a:schemeClr val="accent1">
                  <a:lumMod val="75000"/>
                </a:schemeClr>
              </a:solidFill>
              <a:latin typeface="Times New Roman" panose="02020603050405020304" pitchFamily="18" charset="0"/>
            </a:endParaRPr>
          </a:p>
        </p:txBody>
      </p:sp>
      <p:sp>
        <p:nvSpPr>
          <p:cNvPr id="3" name="TextBox 2"/>
          <p:cNvSpPr txBox="1"/>
          <p:nvPr/>
        </p:nvSpPr>
        <p:spPr>
          <a:xfrm>
            <a:off x="770075" y="4443843"/>
            <a:ext cx="10585175" cy="1015663"/>
          </a:xfrm>
          <a:prstGeom prst="rect">
            <a:avLst/>
          </a:prstGeom>
          <a:noFill/>
        </p:spPr>
        <p:txBody>
          <a:bodyPr wrap="square" rtlCol="0">
            <a:spAutoFit/>
          </a:bodyPr>
          <a:lstStyle/>
          <a:p>
            <a:r>
              <a:rPr lang="en-CA" sz="2000" dirty="0">
                <a:solidFill>
                  <a:srgbClr val="005DAA"/>
                </a:solidFill>
              </a:rPr>
              <a:t>This list was produced nearly a decade ago and is included for context. Much newer examples of usage exist (e.g. DND used BTEP/GSRM extensively in their EA work)  but there is not a forum for exchanging that information.</a:t>
            </a:r>
          </a:p>
        </p:txBody>
      </p:sp>
      <mc:AlternateContent xmlns:mc="http://schemas.openxmlformats.org/markup-compatibility/2006">
        <mc:Choice xmlns:pslz="http://schemas.microsoft.com/office/powerpoint/2016/slidezoom" xmlns="" Requires="pslz">
          <p:graphicFrame>
            <p:nvGraphicFramePr>
              <p:cNvPr id="4" name="Slide Zoom 3"/>
              <p:cNvGraphicFramePr>
                <a:graphicFrameLocks noChangeAspect="1"/>
              </p:cNvGraphicFramePr>
              <p:nvPr>
                <p:extLst/>
              </p:nvPr>
            </p:nvGraphicFramePr>
            <p:xfrm>
              <a:off x="-10190278" y="4602256"/>
              <a:ext cx="3048000" cy="1714500"/>
            </p:xfrm>
            <a:graphic>
              <a:graphicData uri="http://schemas.microsoft.com/office/powerpoint/2016/slidezoom">
                <pslz:sldZm>
                  <pslz:sldZmObj sldId="623" cId="2856849381">
                    <pslz:zmPr id="{7A72209C-BB8C-439B-A703-641558FDD523}"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4" name="Slide Zoom 3">
                <a:hlinkClick r:id="rId4" action="ppaction://hlinksldjump"/>
              </p:cNvPr>
              <p:cNvPicPr>
                <a:picLocks noGrp="1" noRot="1" noChangeAspect="1" noMove="1" noResize="1" noEditPoints="1" noAdjustHandles="1" noChangeArrowheads="1" noChangeShapeType="1"/>
              </p:cNvPicPr>
              <p:nvPr/>
            </p:nvPicPr>
            <p:blipFill>
              <a:blip r:embed="rId5"/>
              <a:stretch>
                <a:fillRect/>
              </a:stretch>
            </p:blipFill>
            <p:spPr>
              <a:xfrm>
                <a:off x="-10190278" y="4602256"/>
                <a:ext cx="3048000" cy="1714500"/>
              </a:xfrm>
              <a:prstGeom prst="rect">
                <a:avLst/>
              </a:prstGeom>
              <a:ln w="3175">
                <a:solidFill>
                  <a:prstClr val="ltGray"/>
                </a:solidFill>
              </a:ln>
            </p:spPr>
          </p:pic>
        </mc:Fallback>
      </mc:AlternateContent>
      <p:sp>
        <p:nvSpPr>
          <p:cNvPr id="2" name="Rectangle 1"/>
          <p:cNvSpPr/>
          <p:nvPr/>
        </p:nvSpPr>
        <p:spPr>
          <a:xfrm>
            <a:off x="3014662" y="1052736"/>
            <a:ext cx="6096000" cy="1200329"/>
          </a:xfrm>
          <a:prstGeom prst="rect">
            <a:avLst/>
          </a:prstGeom>
        </p:spPr>
        <p:txBody>
          <a:bodyPr>
            <a:spAutoFit/>
          </a:bodyPr>
          <a:lstStyle/>
          <a:p>
            <a:r>
              <a:rPr lang="en-CA" altLang="en-US" dirty="0"/>
              <a:t>Gary Doucet      </a:t>
            </a:r>
            <a:br>
              <a:rPr lang="en-CA" altLang="en-US" dirty="0"/>
            </a:br>
            <a:r>
              <a:rPr lang="en-CA" altLang="en-US" dirty="0">
                <a:solidFill>
                  <a:schemeClr val="tx2"/>
                </a:solidFill>
              </a:rPr>
              <a:t>VP Practices and Chief Architect </a:t>
            </a:r>
            <a:br>
              <a:rPr lang="en-CA" altLang="en-US" dirty="0">
                <a:solidFill>
                  <a:schemeClr val="tx2"/>
                </a:solidFill>
              </a:rPr>
            </a:br>
            <a:r>
              <a:rPr lang="en-CA" altLang="en-US" dirty="0">
                <a:solidFill>
                  <a:schemeClr val="tx2"/>
                </a:solidFill>
              </a:rPr>
              <a:t>D4iS Solutions</a:t>
            </a:r>
            <a:r>
              <a:rPr lang="en-CA" b="1" dirty="0"/>
              <a:t/>
            </a:r>
            <a:br>
              <a:rPr lang="en-CA" b="1" dirty="0"/>
            </a:br>
            <a:endParaRPr lang="en-CA" dirty="0"/>
          </a:p>
        </p:txBody>
      </p:sp>
    </p:spTree>
    <p:extLst>
      <p:ext uri="{BB962C8B-B14F-4D97-AF65-F5344CB8AC3E}">
        <p14:creationId xmlns:p14="http://schemas.microsoft.com/office/powerpoint/2010/main" val="3361598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xmlns="" id="{5AB295B6-AB0C-482C-8E6C-4C1FAAF0261F}"/>
              </a:ext>
            </a:extLst>
          </p:cNvPr>
          <p:cNvSpPr>
            <a:spLocks noGrp="1" noChangeArrowheads="1"/>
          </p:cNvSpPr>
          <p:nvPr>
            <p:ph type="title"/>
          </p:nvPr>
        </p:nvSpPr>
        <p:spPr>
          <a:xfrm>
            <a:off x="448886" y="-8977"/>
            <a:ext cx="6981408" cy="909637"/>
          </a:xfrm>
        </p:spPr>
        <p:txBody>
          <a:bodyPr>
            <a:normAutofit fontScale="90000"/>
          </a:bodyPr>
          <a:lstStyle/>
          <a:p>
            <a:pPr algn="l" eaLnBrk="1" hangingPunct="1"/>
            <a:r>
              <a:rPr lang="en-CA" altLang="en-US" sz="2800" dirty="0"/>
              <a:t>Public Sector Reference Models in Action</a:t>
            </a:r>
          </a:p>
        </p:txBody>
      </p:sp>
      <p:sp>
        <p:nvSpPr>
          <p:cNvPr id="53251" name="Rectangle 3">
            <a:extLst>
              <a:ext uri="{FF2B5EF4-FFF2-40B4-BE49-F238E27FC236}">
                <a16:creationId xmlns:a16="http://schemas.microsoft.com/office/drawing/2014/main" xmlns="" id="{76D52044-1584-4A12-8F5A-FBD8B3D20274}"/>
              </a:ext>
            </a:extLst>
          </p:cNvPr>
          <p:cNvSpPr>
            <a:spLocks noGrp="1" noChangeArrowheads="1"/>
          </p:cNvSpPr>
          <p:nvPr>
            <p:ph idx="1"/>
          </p:nvPr>
        </p:nvSpPr>
        <p:spPr>
          <a:xfrm>
            <a:off x="479376" y="1196752"/>
            <a:ext cx="4825876" cy="4525963"/>
          </a:xfrm>
        </p:spPr>
        <p:txBody>
          <a:bodyPr/>
          <a:lstStyle/>
          <a:p>
            <a:pPr marL="231775" indent="-231775" eaLnBrk="1" hangingPunct="1"/>
            <a:r>
              <a:rPr lang="en-US" altLang="en-US" sz="1600" dirty="0"/>
              <a:t>Federal Government</a:t>
            </a:r>
            <a:endParaRPr lang="en-US" altLang="en-US" sz="400" dirty="0"/>
          </a:p>
          <a:p>
            <a:pPr marL="571500" lvl="1" indent="-225425" eaLnBrk="1" hangingPunct="1"/>
            <a:r>
              <a:rPr lang="en-CA" altLang="en-US" sz="1400" dirty="0"/>
              <a:t>Transportation Safety Board – Investigations and Information Management</a:t>
            </a:r>
          </a:p>
          <a:p>
            <a:pPr marL="571500" lvl="1" indent="-225425" eaLnBrk="1" hangingPunct="1"/>
            <a:r>
              <a:rPr lang="en-CA" altLang="en-US" sz="1400" dirty="0"/>
              <a:t>Department of Fisheries and Oceans – Process and Information Improvement</a:t>
            </a:r>
          </a:p>
          <a:p>
            <a:pPr marL="571500" lvl="1" indent="-225425" eaLnBrk="1" hangingPunct="1"/>
            <a:r>
              <a:rPr lang="en-CA" altLang="en-US" sz="1400" dirty="0"/>
              <a:t>Government of Canada Information Management Transformation</a:t>
            </a:r>
          </a:p>
          <a:p>
            <a:pPr marL="571500" lvl="1" indent="-225425" eaLnBrk="1" hangingPunct="1"/>
            <a:r>
              <a:rPr lang="en-CA" altLang="en-US" sz="1400" dirty="0"/>
              <a:t>Federal Government IT Security Program design</a:t>
            </a:r>
          </a:p>
          <a:p>
            <a:pPr marL="571500" lvl="1" indent="-225425" eaLnBrk="1" hangingPunct="1"/>
            <a:r>
              <a:rPr lang="en-CA" altLang="en-US" sz="1400" dirty="0"/>
              <a:t>Internal Services Transformation</a:t>
            </a:r>
          </a:p>
          <a:p>
            <a:pPr marL="571500" lvl="1" indent="-225425" eaLnBrk="1" hangingPunct="1"/>
            <a:r>
              <a:rPr lang="en-CA" altLang="en-US" sz="1400" dirty="0"/>
              <a:t>GC Services Inventory</a:t>
            </a:r>
          </a:p>
          <a:p>
            <a:pPr marL="571500" lvl="1" indent="-225425" eaLnBrk="1" hangingPunct="1"/>
            <a:r>
              <a:rPr lang="en-CA" altLang="en-US" sz="1400" dirty="0"/>
              <a:t>IT Services Profile – Enterprise view of managing IT</a:t>
            </a:r>
          </a:p>
          <a:p>
            <a:pPr marL="571500" lvl="1" indent="-225425" eaLnBrk="1" hangingPunct="1"/>
            <a:r>
              <a:rPr lang="en-CA" altLang="en-US" sz="1400" dirty="0"/>
              <a:t>Public Safety and Emergency Preparedness Canada Interoperability Project</a:t>
            </a:r>
          </a:p>
          <a:p>
            <a:pPr marL="571500" lvl="1" indent="-225425" eaLnBrk="1" hangingPunct="1"/>
            <a:r>
              <a:rPr lang="en-CA" altLang="en-US" sz="1400" dirty="0"/>
              <a:t>Horizontal Files Analysis – Starting with </a:t>
            </a:r>
            <a:r>
              <a:rPr lang="en-US" altLang="en-US" sz="1400" dirty="0"/>
              <a:t>climate change.</a:t>
            </a:r>
          </a:p>
          <a:p>
            <a:pPr marL="571500" lvl="1" indent="-225425" eaLnBrk="1" hangingPunct="1"/>
            <a:r>
              <a:rPr lang="en-US" altLang="en-US" sz="1400" dirty="0"/>
              <a:t>Alignment of the annual budget process (PAA) and the GSRM to extend the use of the structure beyond budgeting / reporting to program design, analysis and transformation.  </a:t>
            </a:r>
          </a:p>
          <a:p>
            <a:pPr marL="571500" lvl="1" indent="-225425" eaLnBrk="1" hangingPunct="1"/>
            <a:endParaRPr lang="en-CA" altLang="en-US" sz="1400" dirty="0"/>
          </a:p>
        </p:txBody>
      </p:sp>
      <p:sp>
        <p:nvSpPr>
          <p:cNvPr id="53252" name="Rectangle 4">
            <a:extLst>
              <a:ext uri="{FF2B5EF4-FFF2-40B4-BE49-F238E27FC236}">
                <a16:creationId xmlns:a16="http://schemas.microsoft.com/office/drawing/2014/main" xmlns="" id="{7575A68E-A1E9-4708-B1B7-28B9CF3A635B}"/>
              </a:ext>
            </a:extLst>
          </p:cNvPr>
          <p:cNvSpPr>
            <a:spLocks noGrp="1" noChangeArrowheads="1"/>
          </p:cNvSpPr>
          <p:nvPr>
            <p:ph type="body" sz="half" idx="4294967295"/>
          </p:nvPr>
        </p:nvSpPr>
        <p:spPr>
          <a:xfrm>
            <a:off x="5313190" y="1233462"/>
            <a:ext cx="4130675" cy="4591050"/>
          </a:xfrm>
        </p:spPr>
        <p:txBody>
          <a:bodyPr/>
          <a:lstStyle/>
          <a:p>
            <a:pPr marL="231775" indent="-231775" eaLnBrk="1" hangingPunct="1"/>
            <a:r>
              <a:rPr lang="en-US" altLang="en-US" sz="1600" dirty="0"/>
              <a:t>Multi-jurisdictional</a:t>
            </a:r>
          </a:p>
          <a:p>
            <a:pPr marL="571500" lvl="1" indent="-225425" eaLnBrk="1" hangingPunct="1"/>
            <a:r>
              <a:rPr lang="en-CA" altLang="en-US" sz="1400" dirty="0"/>
              <a:t>Seniors’ Services Mapping Initiative </a:t>
            </a:r>
            <a:r>
              <a:rPr lang="en-US" altLang="en-US" sz="1400" dirty="0"/>
              <a:t>Services for youth.</a:t>
            </a:r>
          </a:p>
          <a:p>
            <a:pPr marL="571500" lvl="1" indent="-225425" eaLnBrk="1" hangingPunct="1"/>
            <a:r>
              <a:rPr lang="en-CA" altLang="en-US" sz="1400" dirty="0"/>
              <a:t>Youth Segment, Service Vision for Canadians Initiative</a:t>
            </a:r>
          </a:p>
          <a:p>
            <a:pPr marL="571500" lvl="1" indent="-225425" eaLnBrk="1" hangingPunct="1"/>
            <a:r>
              <a:rPr lang="en-CA" altLang="en-US" sz="1400" dirty="0"/>
              <a:t>Improving Services to Businesses in the Restaurant Sector Initiative </a:t>
            </a:r>
          </a:p>
          <a:p>
            <a:pPr marL="571500" lvl="1" indent="-225425" eaLnBrk="1" hangingPunct="1"/>
            <a:r>
              <a:rPr lang="en-US" altLang="en-US" sz="1400" dirty="0" err="1"/>
              <a:t>BizPal</a:t>
            </a:r>
            <a:r>
              <a:rPr lang="en-US" altLang="en-US" sz="1400" dirty="0"/>
              <a:t> – Multi-jurisdictional permits and license services.</a:t>
            </a:r>
            <a:endParaRPr lang="en-CA" altLang="en-US" sz="1400" dirty="0"/>
          </a:p>
        </p:txBody>
      </p:sp>
      <p:sp>
        <p:nvSpPr>
          <p:cNvPr id="233477" name="Rectangle 5">
            <a:extLst>
              <a:ext uri="{FF2B5EF4-FFF2-40B4-BE49-F238E27FC236}">
                <a16:creationId xmlns:a16="http://schemas.microsoft.com/office/drawing/2014/main" xmlns="" id="{C42B3B13-ACF5-45A6-9817-11BD96D5813B}"/>
              </a:ext>
            </a:extLst>
          </p:cNvPr>
          <p:cNvSpPr>
            <a:spLocks noChangeArrowheads="1"/>
          </p:cNvSpPr>
          <p:nvPr/>
        </p:nvSpPr>
        <p:spPr bwMode="auto">
          <a:xfrm>
            <a:off x="901589" y="1556915"/>
            <a:ext cx="3981450" cy="400050"/>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233478" name="Rectangle 6">
            <a:extLst>
              <a:ext uri="{FF2B5EF4-FFF2-40B4-BE49-F238E27FC236}">
                <a16:creationId xmlns:a16="http://schemas.microsoft.com/office/drawing/2014/main" xmlns="" id="{34BA7203-1549-4375-8465-22C95AD8AA1E}"/>
              </a:ext>
            </a:extLst>
          </p:cNvPr>
          <p:cNvSpPr>
            <a:spLocks noChangeArrowheads="1"/>
          </p:cNvSpPr>
          <p:nvPr/>
        </p:nvSpPr>
        <p:spPr bwMode="auto">
          <a:xfrm>
            <a:off x="5700539" y="1543391"/>
            <a:ext cx="3790950" cy="400110"/>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233479" name="Rectangle 7">
            <a:extLst>
              <a:ext uri="{FF2B5EF4-FFF2-40B4-BE49-F238E27FC236}">
                <a16:creationId xmlns:a16="http://schemas.microsoft.com/office/drawing/2014/main" xmlns="" id="{1866E316-BB11-4F36-9192-0C480C3E9378}"/>
              </a:ext>
            </a:extLst>
          </p:cNvPr>
          <p:cNvSpPr>
            <a:spLocks noChangeArrowheads="1"/>
          </p:cNvSpPr>
          <p:nvPr/>
        </p:nvSpPr>
        <p:spPr bwMode="auto">
          <a:xfrm>
            <a:off x="901589" y="2062930"/>
            <a:ext cx="3981450" cy="369888"/>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grpSp>
        <p:nvGrpSpPr>
          <p:cNvPr id="233484" name="Group 12">
            <a:extLst>
              <a:ext uri="{FF2B5EF4-FFF2-40B4-BE49-F238E27FC236}">
                <a16:creationId xmlns:a16="http://schemas.microsoft.com/office/drawing/2014/main" xmlns="" id="{48AED082-C330-4289-BD20-B52FC0AF7651}"/>
              </a:ext>
            </a:extLst>
          </p:cNvPr>
          <p:cNvGrpSpPr>
            <a:grpSpLocks/>
          </p:cNvGrpSpPr>
          <p:nvPr/>
        </p:nvGrpSpPr>
        <p:grpSpPr bwMode="auto">
          <a:xfrm>
            <a:off x="6206158" y="4890268"/>
            <a:ext cx="2665412" cy="558800"/>
            <a:chOff x="3513" y="2759"/>
            <a:chExt cx="1679" cy="352"/>
          </a:xfrm>
        </p:grpSpPr>
        <p:sp>
          <p:nvSpPr>
            <p:cNvPr id="53258" name="Line 8">
              <a:extLst>
                <a:ext uri="{FF2B5EF4-FFF2-40B4-BE49-F238E27FC236}">
                  <a16:creationId xmlns:a16="http://schemas.microsoft.com/office/drawing/2014/main" xmlns="" id="{3F19660F-09A6-409B-AED2-E1C8D0E1EB38}"/>
                </a:ext>
              </a:extLst>
            </p:cNvPr>
            <p:cNvSpPr>
              <a:spLocks noChangeShapeType="1"/>
            </p:cNvSpPr>
            <p:nvPr/>
          </p:nvSpPr>
          <p:spPr bwMode="auto">
            <a:xfrm>
              <a:off x="3513" y="3024"/>
              <a:ext cx="389"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53259" name="Line 9">
              <a:extLst>
                <a:ext uri="{FF2B5EF4-FFF2-40B4-BE49-F238E27FC236}">
                  <a16:creationId xmlns:a16="http://schemas.microsoft.com/office/drawing/2014/main" xmlns="" id="{5A702364-B788-4ECF-9EF3-A40BC1ADD863}"/>
                </a:ext>
              </a:extLst>
            </p:cNvPr>
            <p:cNvSpPr>
              <a:spLocks noChangeShapeType="1"/>
            </p:cNvSpPr>
            <p:nvPr/>
          </p:nvSpPr>
          <p:spPr bwMode="auto">
            <a:xfrm>
              <a:off x="3513" y="2845"/>
              <a:ext cx="389"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CA"/>
            </a:p>
          </p:txBody>
        </p:sp>
        <p:sp>
          <p:nvSpPr>
            <p:cNvPr id="53260" name="Text Box 10">
              <a:extLst>
                <a:ext uri="{FF2B5EF4-FFF2-40B4-BE49-F238E27FC236}">
                  <a16:creationId xmlns:a16="http://schemas.microsoft.com/office/drawing/2014/main" xmlns="" id="{16E0B7C0-5FC5-429C-B85E-CE018861AD85}"/>
                </a:ext>
              </a:extLst>
            </p:cNvPr>
            <p:cNvSpPr txBox="1">
              <a:spLocks noChangeArrowheads="1"/>
            </p:cNvSpPr>
            <p:nvPr/>
          </p:nvSpPr>
          <p:spPr bwMode="auto">
            <a:xfrm>
              <a:off x="3975" y="2759"/>
              <a:ext cx="121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CA" altLang="en-US" sz="1200"/>
                <a:t>Case Study</a:t>
              </a:r>
            </a:p>
          </p:txBody>
        </p:sp>
        <p:sp>
          <p:nvSpPr>
            <p:cNvPr id="53261" name="Text Box 11">
              <a:extLst>
                <a:ext uri="{FF2B5EF4-FFF2-40B4-BE49-F238E27FC236}">
                  <a16:creationId xmlns:a16="http://schemas.microsoft.com/office/drawing/2014/main" xmlns="" id="{E89A47B5-B07C-42EA-BC4B-DBF29051991A}"/>
                </a:ext>
              </a:extLst>
            </p:cNvPr>
            <p:cNvSpPr txBox="1">
              <a:spLocks noChangeArrowheads="1"/>
            </p:cNvSpPr>
            <p:nvPr/>
          </p:nvSpPr>
          <p:spPr bwMode="auto">
            <a:xfrm>
              <a:off x="3975" y="2938"/>
              <a:ext cx="121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CA" altLang="en-US" sz="1200"/>
                <a:t>Summary Case Study</a:t>
              </a:r>
            </a:p>
          </p:txBody>
        </p:sp>
      </p:grpSp>
    </p:spTree>
    <p:extLst>
      <p:ext uri="{BB962C8B-B14F-4D97-AF65-F5344CB8AC3E}">
        <p14:creationId xmlns:p14="http://schemas.microsoft.com/office/powerpoint/2010/main" val="79369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animEffect transition="in" filter="wipe(up)">
                                      <p:cBhvr>
                                        <p:cTn id="7" dur="500"/>
                                        <p:tgtEl>
                                          <p:spTgt spid="233477"/>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3478"/>
                                        </p:tgtEl>
                                        <p:attrNameLst>
                                          <p:attrName>style.visibility</p:attrName>
                                        </p:attrNameLst>
                                      </p:cBhvr>
                                      <p:to>
                                        <p:strVal val="visible"/>
                                      </p:to>
                                    </p:set>
                                    <p:animEffect transition="in" filter="wipe(up)">
                                      <p:cBhvr>
                                        <p:cTn id="11" dur="500"/>
                                        <p:tgtEl>
                                          <p:spTgt spid="23347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33479"/>
                                        </p:tgtEl>
                                        <p:attrNameLst>
                                          <p:attrName>style.visibility</p:attrName>
                                        </p:attrNameLst>
                                      </p:cBhvr>
                                      <p:to>
                                        <p:strVal val="visible"/>
                                      </p:to>
                                    </p:set>
                                    <p:animEffect transition="in" filter="wipe(up)">
                                      <p:cBhvr>
                                        <p:cTn id="15" dur="500"/>
                                        <p:tgtEl>
                                          <p:spTgt spid="233479"/>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233484"/>
                                        </p:tgtEl>
                                        <p:attrNameLst>
                                          <p:attrName>style.visibility</p:attrName>
                                        </p:attrNameLst>
                                      </p:cBhvr>
                                      <p:to>
                                        <p:strVal val="visible"/>
                                      </p:to>
                                    </p:set>
                                    <p:animEffect transition="in" filter="dissolve">
                                      <p:cBhvr>
                                        <p:cTn id="19" dur="500"/>
                                        <p:tgtEl>
                                          <p:spTgt spid="233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animBg="1"/>
      <p:bldP spid="233478" grpId="0" animBg="1"/>
      <p:bldP spid="23347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xmlns="" id="{64898D84-5252-43DD-B952-7116C76B041A}"/>
              </a:ext>
            </a:extLst>
          </p:cNvPr>
          <p:cNvSpPr>
            <a:spLocks noGrp="1" noChangeArrowheads="1"/>
          </p:cNvSpPr>
          <p:nvPr>
            <p:ph type="body" idx="1"/>
          </p:nvPr>
        </p:nvSpPr>
        <p:spPr>
          <a:xfrm>
            <a:off x="407368" y="1268760"/>
            <a:ext cx="10801200" cy="4379913"/>
          </a:xfrm>
        </p:spPr>
        <p:txBody>
          <a:bodyPr/>
          <a:lstStyle/>
          <a:p>
            <a:pPr eaLnBrk="1" hangingPunct="1">
              <a:lnSpc>
                <a:spcPct val="90000"/>
              </a:lnSpc>
              <a:spcBef>
                <a:spcPts val="600"/>
              </a:spcBef>
              <a:spcAft>
                <a:spcPts val="600"/>
              </a:spcAft>
            </a:pPr>
            <a:r>
              <a:rPr lang="en-US" altLang="en-US" sz="1800" dirty="0"/>
              <a:t>Information Management (IM) –  advantage in </a:t>
            </a:r>
            <a:r>
              <a:rPr lang="en-US" altLang="en-US" sz="1800" b="1" dirty="0"/>
              <a:t>planning and design</a:t>
            </a:r>
          </a:p>
          <a:p>
            <a:pPr lvl="1" eaLnBrk="1" hangingPunct="1">
              <a:lnSpc>
                <a:spcPct val="90000"/>
              </a:lnSpc>
              <a:spcBef>
                <a:spcPts val="600"/>
              </a:spcBef>
              <a:spcAft>
                <a:spcPts val="600"/>
              </a:spcAft>
            </a:pPr>
            <a:r>
              <a:rPr lang="en-US" altLang="en-US" sz="1800" dirty="0"/>
              <a:t>TBS able to forge agreement on what IM is and what an IM program should do, and identify the services necessary to achieve the stated outcomes of the government’s IM policy </a:t>
            </a:r>
          </a:p>
          <a:p>
            <a:pPr eaLnBrk="1" hangingPunct="1">
              <a:lnSpc>
                <a:spcPct val="90000"/>
              </a:lnSpc>
              <a:spcBef>
                <a:spcPts val="600"/>
              </a:spcBef>
              <a:spcAft>
                <a:spcPts val="600"/>
              </a:spcAft>
            </a:pPr>
            <a:r>
              <a:rPr lang="en-US" altLang="en-US" sz="1800" dirty="0"/>
              <a:t>PSEPC – advantage in </a:t>
            </a:r>
            <a:r>
              <a:rPr lang="en-US" altLang="en-US" sz="1800" b="1" dirty="0"/>
              <a:t>alignment</a:t>
            </a:r>
            <a:r>
              <a:rPr lang="en-US" altLang="en-US" sz="1800" dirty="0"/>
              <a:t> </a:t>
            </a:r>
          </a:p>
          <a:p>
            <a:pPr lvl="1" eaLnBrk="1" hangingPunct="1">
              <a:lnSpc>
                <a:spcPct val="90000"/>
              </a:lnSpc>
              <a:spcBef>
                <a:spcPts val="600"/>
              </a:spcBef>
              <a:spcAft>
                <a:spcPts val="600"/>
              </a:spcAft>
            </a:pPr>
            <a:r>
              <a:rPr lang="en-US" altLang="en-US" sz="1800" dirty="0"/>
              <a:t>In less than a year, rigorous analysis of Canada’s public safety and security community completed, interoperability gaps and problems identified, and iteration #1 of vision to achieve interoperability and enhance information sharing completed</a:t>
            </a:r>
          </a:p>
          <a:p>
            <a:pPr eaLnBrk="1" hangingPunct="1">
              <a:lnSpc>
                <a:spcPct val="90000"/>
              </a:lnSpc>
              <a:spcBef>
                <a:spcPts val="600"/>
              </a:spcBef>
              <a:spcAft>
                <a:spcPts val="600"/>
              </a:spcAft>
            </a:pPr>
            <a:r>
              <a:rPr lang="en-US" altLang="en-US" sz="1800" dirty="0"/>
              <a:t>Service Canada – advantage in </a:t>
            </a:r>
            <a:r>
              <a:rPr lang="en-US" altLang="en-US" sz="1800" b="1" dirty="0"/>
              <a:t>realization</a:t>
            </a:r>
            <a:r>
              <a:rPr lang="en-US" altLang="en-US" sz="1800" dirty="0"/>
              <a:t> projects </a:t>
            </a:r>
          </a:p>
          <a:p>
            <a:pPr lvl="1" eaLnBrk="1" hangingPunct="1">
              <a:lnSpc>
                <a:spcPct val="90000"/>
              </a:lnSpc>
              <a:spcBef>
                <a:spcPts val="600"/>
              </a:spcBef>
              <a:spcAft>
                <a:spcPts val="600"/>
              </a:spcAft>
            </a:pPr>
            <a:r>
              <a:rPr lang="en-US" altLang="en-US" sz="1800" dirty="0"/>
              <a:t>Service mapping for seniors and service vision for youth completed, positioning Service Canada to fast track opportunities for integrated service for two key client groups</a:t>
            </a:r>
          </a:p>
          <a:p>
            <a:pPr eaLnBrk="1" hangingPunct="1">
              <a:lnSpc>
                <a:spcPct val="90000"/>
              </a:lnSpc>
              <a:spcBef>
                <a:spcPts val="600"/>
              </a:spcBef>
              <a:spcAft>
                <a:spcPts val="600"/>
              </a:spcAft>
            </a:pPr>
            <a:r>
              <a:rPr lang="en-US" altLang="en-US" sz="1800" dirty="0" err="1"/>
              <a:t>BizPal</a:t>
            </a:r>
            <a:r>
              <a:rPr lang="en-US" altLang="en-US" sz="1800" dirty="0"/>
              <a:t> – advantage in </a:t>
            </a:r>
            <a:r>
              <a:rPr lang="en-US" altLang="en-US" sz="1800" b="1" dirty="0"/>
              <a:t>day to day</a:t>
            </a:r>
            <a:r>
              <a:rPr lang="en-US" altLang="en-US" sz="1800" dirty="0"/>
              <a:t> operations</a:t>
            </a:r>
          </a:p>
          <a:p>
            <a:pPr lvl="1" eaLnBrk="1" hangingPunct="1">
              <a:lnSpc>
                <a:spcPct val="90000"/>
              </a:lnSpc>
              <a:spcBef>
                <a:spcPts val="600"/>
              </a:spcBef>
              <a:spcAft>
                <a:spcPts val="600"/>
              </a:spcAft>
            </a:pPr>
            <a:r>
              <a:rPr lang="en-US" altLang="en-US" sz="1800" dirty="0"/>
              <a:t>Designs and implementation plans for innovations to integrate permits and license services for businesses across jurisdictions are being developed that will </a:t>
            </a:r>
            <a:r>
              <a:rPr lang="en-US" altLang="en-US" sz="1800" i="1" dirty="0"/>
              <a:t>not</a:t>
            </a:r>
            <a:r>
              <a:rPr lang="en-US" altLang="en-US" sz="1800" dirty="0"/>
              <a:t> interrupt ongoing service delivery</a:t>
            </a:r>
          </a:p>
          <a:p>
            <a:pPr eaLnBrk="1" hangingPunct="1">
              <a:lnSpc>
                <a:spcPct val="90000"/>
              </a:lnSpc>
              <a:spcBef>
                <a:spcPts val="600"/>
              </a:spcBef>
              <a:spcAft>
                <a:spcPts val="600"/>
              </a:spcAft>
            </a:pPr>
            <a:endParaRPr lang="en-US" altLang="en-US" sz="1800" dirty="0"/>
          </a:p>
        </p:txBody>
      </p:sp>
      <p:sp>
        <p:nvSpPr>
          <p:cNvPr id="54276" name="Rectangle 2">
            <a:extLst>
              <a:ext uri="{FF2B5EF4-FFF2-40B4-BE49-F238E27FC236}">
                <a16:creationId xmlns:a16="http://schemas.microsoft.com/office/drawing/2014/main" xmlns="" id="{EF478FFC-2FCD-4A9D-935B-DA6AB643FAA6}"/>
              </a:ext>
            </a:extLst>
          </p:cNvPr>
          <p:cNvSpPr>
            <a:spLocks noGrp="1" noChangeArrowheads="1"/>
          </p:cNvSpPr>
          <p:nvPr>
            <p:ph type="title"/>
          </p:nvPr>
        </p:nvSpPr>
        <p:spPr>
          <a:xfrm>
            <a:off x="25442" y="0"/>
            <a:ext cx="8401050" cy="838200"/>
          </a:xfrm>
        </p:spPr>
        <p:txBody>
          <a:bodyPr/>
          <a:lstStyle/>
          <a:p>
            <a:pPr algn="l" eaLnBrk="1" hangingPunct="1"/>
            <a:r>
              <a:rPr lang="en-CA" altLang="en-US" sz="2800" dirty="0"/>
              <a:t>   Public Sector Reference Models in Action</a:t>
            </a:r>
            <a:endParaRPr lang="en-CA" altLang="en-US" dirty="0"/>
          </a:p>
        </p:txBody>
      </p:sp>
    </p:spTree>
    <p:extLst>
      <p:ext uri="{BB962C8B-B14F-4D97-AF65-F5344CB8AC3E}">
        <p14:creationId xmlns:p14="http://schemas.microsoft.com/office/powerpoint/2010/main" val="36041534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xmlns="" id="{7FD568CA-51C9-4ADA-B040-8C1247F42D11}"/>
              </a:ext>
            </a:extLst>
          </p:cNvPr>
          <p:cNvSpPr>
            <a:spLocks noGrp="1" noChangeArrowheads="1"/>
          </p:cNvSpPr>
          <p:nvPr>
            <p:ph type="title"/>
          </p:nvPr>
        </p:nvSpPr>
        <p:spPr>
          <a:xfrm>
            <a:off x="27833" y="44449"/>
            <a:ext cx="9144000" cy="838200"/>
          </a:xfrm>
        </p:spPr>
        <p:txBody>
          <a:bodyPr>
            <a:normAutofit fontScale="90000"/>
          </a:bodyPr>
          <a:lstStyle/>
          <a:p>
            <a:pPr algn="l" eaLnBrk="1" hangingPunct="1"/>
            <a:r>
              <a:rPr lang="en-CA" altLang="en-US" sz="2800" dirty="0"/>
              <a:t>   Public Sector Reference Models in Action</a:t>
            </a:r>
            <a:br>
              <a:rPr lang="en-CA" altLang="en-US" sz="2800" dirty="0"/>
            </a:br>
            <a:r>
              <a:rPr lang="en-CA" altLang="en-US" sz="2800" dirty="0"/>
              <a:t>   Labour Market Delivery Agreement</a:t>
            </a:r>
          </a:p>
        </p:txBody>
      </p:sp>
      <p:sp>
        <p:nvSpPr>
          <p:cNvPr id="55300" name="Rectangle 3">
            <a:extLst>
              <a:ext uri="{FF2B5EF4-FFF2-40B4-BE49-F238E27FC236}">
                <a16:creationId xmlns:a16="http://schemas.microsoft.com/office/drawing/2014/main" xmlns="" id="{4FDD20BF-00F3-4480-926F-9589144191F9}"/>
              </a:ext>
            </a:extLst>
          </p:cNvPr>
          <p:cNvSpPr>
            <a:spLocks noGrp="1" noChangeArrowheads="1"/>
          </p:cNvSpPr>
          <p:nvPr>
            <p:ph type="body" idx="1"/>
          </p:nvPr>
        </p:nvSpPr>
        <p:spPr>
          <a:xfrm>
            <a:off x="479376" y="1295400"/>
            <a:ext cx="10297144" cy="4648200"/>
          </a:xfrm>
        </p:spPr>
        <p:txBody>
          <a:bodyPr/>
          <a:lstStyle/>
          <a:p>
            <a:pPr eaLnBrk="1" hangingPunct="1">
              <a:lnSpc>
                <a:spcPct val="80000"/>
              </a:lnSpc>
              <a:buFontTx/>
              <a:buNone/>
            </a:pPr>
            <a:r>
              <a:rPr lang="en-CA" altLang="en-US" sz="2000" b="1" dirty="0"/>
              <a:t>Background</a:t>
            </a:r>
          </a:p>
          <a:p>
            <a:pPr eaLnBrk="1" hangingPunct="1">
              <a:spcBef>
                <a:spcPts val="600"/>
              </a:spcBef>
            </a:pPr>
            <a:r>
              <a:rPr lang="en-CA" altLang="en-US" sz="2000" dirty="0"/>
              <a:t>The LMDA commits both governments to the following goals:</a:t>
            </a:r>
          </a:p>
          <a:p>
            <a:pPr lvl="1" eaLnBrk="1" hangingPunct="1">
              <a:spcBef>
                <a:spcPts val="600"/>
              </a:spcBef>
            </a:pPr>
            <a:r>
              <a:rPr lang="en-CA" altLang="en-US" sz="2000" dirty="0"/>
              <a:t>The creation of an integrated labour market system designed to achieve a more efficient and effective matching of a skilled labour force with current and emerging needs of employers;</a:t>
            </a:r>
          </a:p>
          <a:p>
            <a:pPr lvl="1" eaLnBrk="1" hangingPunct="1">
              <a:spcBef>
                <a:spcPts val="600"/>
              </a:spcBef>
            </a:pPr>
            <a:r>
              <a:rPr lang="en-CA" altLang="en-US" sz="2000" dirty="0"/>
              <a:t>The reduction, to the extent possible, of unnecessary overlap and duplication in their labour market development programs and services and the harmonization of their respective programs and services; and</a:t>
            </a:r>
          </a:p>
          <a:p>
            <a:pPr lvl="1" eaLnBrk="1" hangingPunct="1">
              <a:spcBef>
                <a:spcPts val="600"/>
              </a:spcBef>
            </a:pPr>
            <a:r>
              <a:rPr lang="en-CA" altLang="en-US" sz="2000" dirty="0"/>
              <a:t>The modernization of government services that build a client-centered service culture that offers a seamless, integrated, multi-channel approach to the delivery of government services.</a:t>
            </a:r>
          </a:p>
          <a:p>
            <a:pPr lvl="1" eaLnBrk="1" hangingPunct="1">
              <a:spcBef>
                <a:spcPts val="600"/>
              </a:spcBef>
              <a:buNone/>
            </a:pPr>
            <a:r>
              <a:rPr lang="en-CA" altLang="en-US" sz="2000" dirty="0"/>
              <a:t>(from Recitals of LMDA, signed November 2005)</a:t>
            </a:r>
          </a:p>
          <a:p>
            <a:pPr lvl="1" eaLnBrk="1" hangingPunct="1">
              <a:spcBef>
                <a:spcPts val="600"/>
              </a:spcBef>
              <a:buNone/>
            </a:pPr>
            <a:endParaRPr lang="en-CA" altLang="en-US" sz="2000" dirty="0"/>
          </a:p>
          <a:p>
            <a:pPr eaLnBrk="1" hangingPunct="1">
              <a:spcBef>
                <a:spcPts val="600"/>
              </a:spcBef>
            </a:pPr>
            <a:r>
              <a:rPr lang="en-CA" altLang="en-US" sz="2000" dirty="0"/>
              <a:t>The implementation of the two agreements requires Ontario Government to articulate both what it will deliver to its clients (the business model) and how it will deliver (the service model)</a:t>
            </a:r>
          </a:p>
        </p:txBody>
      </p:sp>
    </p:spTree>
    <p:extLst>
      <p:ext uri="{BB962C8B-B14F-4D97-AF65-F5344CB8AC3E}">
        <p14:creationId xmlns:p14="http://schemas.microsoft.com/office/powerpoint/2010/main" val="770032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366403D0-C091-4493-8545-782CEE70555F}"/>
              </a:ext>
            </a:extLst>
          </p:cNvPr>
          <p:cNvSpPr>
            <a:spLocks noGrp="1" noChangeArrowheads="1"/>
          </p:cNvSpPr>
          <p:nvPr>
            <p:ph type="title"/>
          </p:nvPr>
        </p:nvSpPr>
        <p:spPr>
          <a:xfrm>
            <a:off x="0" y="0"/>
            <a:ext cx="9296400" cy="720080"/>
          </a:xfrm>
        </p:spPr>
        <p:txBody>
          <a:bodyPr/>
          <a:lstStyle/>
          <a:p>
            <a:pPr algn="l" eaLnBrk="1" hangingPunct="1"/>
            <a:r>
              <a:rPr lang="en-CA" altLang="en-US" dirty="0"/>
              <a:t>  </a:t>
            </a:r>
            <a:r>
              <a:rPr lang="en-CA" altLang="en-US" sz="2800" dirty="0"/>
              <a:t>Context: Timeline</a:t>
            </a:r>
            <a:endParaRPr lang="en-CA" altLang="en-US" dirty="0"/>
          </a:p>
        </p:txBody>
      </p:sp>
      <p:sp>
        <p:nvSpPr>
          <p:cNvPr id="8195" name="Rectangle 3">
            <a:extLst>
              <a:ext uri="{FF2B5EF4-FFF2-40B4-BE49-F238E27FC236}">
                <a16:creationId xmlns:a16="http://schemas.microsoft.com/office/drawing/2014/main" xmlns="" id="{F764A86C-D51D-4E84-B0C1-38B69365E355}"/>
              </a:ext>
            </a:extLst>
          </p:cNvPr>
          <p:cNvSpPr>
            <a:spLocks noGrp="1" noChangeArrowheads="1"/>
          </p:cNvSpPr>
          <p:nvPr>
            <p:ph type="body" idx="1"/>
          </p:nvPr>
        </p:nvSpPr>
        <p:spPr>
          <a:xfrm>
            <a:off x="191344" y="1143000"/>
            <a:ext cx="12817424" cy="5338082"/>
          </a:xfrm>
        </p:spPr>
        <p:txBody>
          <a:bodyPr/>
          <a:lstStyle/>
          <a:p>
            <a:pPr marL="0" indent="0" eaLnBrk="1" hangingPunct="1">
              <a:buNone/>
            </a:pPr>
            <a:r>
              <a:rPr lang="en-CA" altLang="en-US" sz="2400" dirty="0"/>
              <a:t>1990s  	</a:t>
            </a:r>
          </a:p>
          <a:p>
            <a:pPr eaLnBrk="1" hangingPunct="1"/>
            <a:r>
              <a:rPr lang="en-CA" altLang="en-US" sz="2400" dirty="0"/>
              <a:t>MRM: Municipal Reference Model developed (Winnipeg)</a:t>
            </a:r>
          </a:p>
          <a:p>
            <a:pPr eaLnBrk="1" hangingPunct="1"/>
            <a:r>
              <a:rPr lang="en-CA" altLang="en-US" sz="2400" dirty="0"/>
              <a:t>A standard way to describe services and enable “Service Based Costing”</a:t>
            </a:r>
          </a:p>
          <a:p>
            <a:pPr marL="0" indent="0" eaLnBrk="1" hangingPunct="1">
              <a:buNone/>
            </a:pPr>
            <a:r>
              <a:rPr lang="en-CA" altLang="en-US" sz="2400" dirty="0"/>
              <a:t>1995-2000 </a:t>
            </a:r>
          </a:p>
          <a:p>
            <a:pPr eaLnBrk="1" hangingPunct="1"/>
            <a:r>
              <a:rPr lang="en-CA" altLang="en-US" sz="2400" dirty="0"/>
              <a:t>PSRM: Public Service Reference Model (Ontario)</a:t>
            </a:r>
          </a:p>
          <a:p>
            <a:pPr marL="0" indent="0" eaLnBrk="1" hangingPunct="1">
              <a:buNone/>
              <a:defRPr/>
            </a:pPr>
            <a:r>
              <a:rPr lang="en-CA" altLang="en-US" sz="2400" dirty="0"/>
              <a:t>2002-2004    </a:t>
            </a:r>
          </a:p>
          <a:p>
            <a:pPr eaLnBrk="1" hangingPunct="1">
              <a:defRPr/>
            </a:pPr>
            <a:r>
              <a:rPr lang="en-CA" altLang="en-US" sz="2400" dirty="0"/>
              <a:t>GSRM: Governments of Canada Strategic Reference Model (GC)</a:t>
            </a:r>
          </a:p>
          <a:p>
            <a:pPr marL="57150" indent="0" eaLnBrk="1" hangingPunct="1">
              <a:buNone/>
              <a:defRPr/>
            </a:pPr>
            <a:r>
              <a:rPr lang="en-CA" altLang="en-US" sz="2400" dirty="0"/>
              <a:t>2004-2006</a:t>
            </a:r>
          </a:p>
          <a:p>
            <a:pPr indent="-285750" eaLnBrk="1" hangingPunct="1">
              <a:defRPr/>
            </a:pPr>
            <a:r>
              <a:rPr lang="en-CA" altLang="en-US" sz="2400" dirty="0"/>
              <a:t>BTEP V2.0 Released (with GSRM). </a:t>
            </a:r>
          </a:p>
          <a:p>
            <a:pPr marL="0" indent="0" eaLnBrk="1" hangingPunct="1">
              <a:buNone/>
              <a:defRPr/>
            </a:pPr>
            <a:r>
              <a:rPr lang="en-CA" altLang="en-US" sz="2400" dirty="0"/>
              <a:t>2006-2007</a:t>
            </a:r>
          </a:p>
          <a:p>
            <a:pPr eaLnBrk="1" hangingPunct="1">
              <a:defRPr/>
            </a:pPr>
            <a:r>
              <a:rPr lang="en-CA" altLang="en-US" sz="2400" dirty="0"/>
              <a:t>GSRM Meta Model Created</a:t>
            </a:r>
          </a:p>
          <a:p>
            <a:pPr eaLnBrk="1" hangingPunct="1">
              <a:defRPr/>
            </a:pPr>
            <a:r>
              <a:rPr lang="en-CA" altLang="en-US" sz="2400" dirty="0"/>
              <a:t>Presented to UN/CEFACT for consideration as a standard.</a:t>
            </a:r>
            <a:endParaRPr lang="en-CA" altLang="en-US" sz="2000" dirty="0"/>
          </a:p>
        </p:txBody>
      </p:sp>
      <p:sp>
        <p:nvSpPr>
          <p:cNvPr id="2" name="TextBox 1"/>
          <p:cNvSpPr txBox="1"/>
          <p:nvPr/>
        </p:nvSpPr>
        <p:spPr>
          <a:xfrm>
            <a:off x="203920" y="6481082"/>
            <a:ext cx="11220672" cy="646331"/>
          </a:xfrm>
          <a:prstGeom prst="rect">
            <a:avLst/>
          </a:prstGeom>
          <a:noFill/>
        </p:spPr>
        <p:txBody>
          <a:bodyPr wrap="square" rtlCol="0">
            <a:spAutoFit/>
          </a:bodyPr>
          <a:lstStyle/>
          <a:p>
            <a:r>
              <a:rPr lang="en-CA" altLang="en-US" dirty="0"/>
              <a:t>			BTEP – Business Transformation Enablement Program</a:t>
            </a:r>
          </a:p>
          <a:p>
            <a:endParaRPr lang="en-CA" dirty="0"/>
          </a:p>
        </p:txBody>
      </p:sp>
    </p:spTree>
    <p:extLst>
      <p:ext uri="{BB962C8B-B14F-4D97-AF65-F5344CB8AC3E}">
        <p14:creationId xmlns:p14="http://schemas.microsoft.com/office/powerpoint/2010/main" val="55843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a:extLst>
              <a:ext uri="{FF2B5EF4-FFF2-40B4-BE49-F238E27FC236}">
                <a16:creationId xmlns:a16="http://schemas.microsoft.com/office/drawing/2014/main" xmlns="" id="{82DC1587-4FDD-4C38-8A30-E7E511D0D385}"/>
              </a:ext>
            </a:extLst>
          </p:cNvPr>
          <p:cNvSpPr>
            <a:spLocks noGrp="1" noChangeArrowheads="1"/>
          </p:cNvSpPr>
          <p:nvPr>
            <p:ph type="title"/>
          </p:nvPr>
        </p:nvSpPr>
        <p:spPr>
          <a:xfrm>
            <a:off x="584200" y="31387"/>
            <a:ext cx="8102600" cy="838200"/>
          </a:xfrm>
        </p:spPr>
        <p:txBody>
          <a:bodyPr>
            <a:normAutofit fontScale="90000"/>
          </a:bodyPr>
          <a:lstStyle/>
          <a:p>
            <a:pPr algn="l" eaLnBrk="1" hangingPunct="1"/>
            <a:r>
              <a:rPr lang="en-CA" altLang="en-US" sz="2800" dirty="0"/>
              <a:t>Public Sector Reference Models in Action</a:t>
            </a:r>
            <a:br>
              <a:rPr lang="en-CA" altLang="en-US" sz="2800" dirty="0"/>
            </a:br>
            <a:r>
              <a:rPr lang="en-CA" altLang="en-US" sz="2800" dirty="0"/>
              <a:t>Labour Market Delivery Agreement</a:t>
            </a:r>
          </a:p>
        </p:txBody>
      </p:sp>
      <p:sp>
        <p:nvSpPr>
          <p:cNvPr id="56324" name="Rectangle 3">
            <a:extLst>
              <a:ext uri="{FF2B5EF4-FFF2-40B4-BE49-F238E27FC236}">
                <a16:creationId xmlns:a16="http://schemas.microsoft.com/office/drawing/2014/main" xmlns="" id="{D5664022-7484-45F0-AAC0-20FF79FAD44B}"/>
              </a:ext>
            </a:extLst>
          </p:cNvPr>
          <p:cNvSpPr>
            <a:spLocks noGrp="1" noChangeArrowheads="1"/>
          </p:cNvSpPr>
          <p:nvPr>
            <p:ph type="body" idx="1"/>
          </p:nvPr>
        </p:nvSpPr>
        <p:spPr>
          <a:xfrm>
            <a:off x="695400" y="1916114"/>
            <a:ext cx="2868612" cy="4105275"/>
          </a:xfrm>
          <a:noFill/>
          <a:extLst>
            <a:ext uri="{91240B29-F687-4F45-9708-019B960494DF}">
              <a14:hiddenLine xmlns:a14="http://schemas.microsoft.com/office/drawing/2010/main" w="12700" cmpd="sng">
                <a:solidFill>
                  <a:schemeClr val="tx1"/>
                </a:solidFill>
                <a:miter lim="800000"/>
                <a:headEnd/>
                <a:tailEnd/>
              </a14:hiddenLine>
            </a:ext>
          </a:extLst>
        </p:spPr>
        <p:txBody>
          <a:bodyPr/>
          <a:lstStyle/>
          <a:p>
            <a:pPr marL="525463" lvl="1" eaLnBrk="1" hangingPunct="1">
              <a:lnSpc>
                <a:spcPct val="80000"/>
              </a:lnSpc>
            </a:pPr>
            <a:r>
              <a:rPr lang="en-CA" altLang="en-US" sz="1600" b="1">
                <a:solidFill>
                  <a:srgbClr val="339933"/>
                </a:solidFill>
              </a:rPr>
              <a:t>Apprenticeship (Classroom) Training</a:t>
            </a:r>
          </a:p>
          <a:p>
            <a:pPr marL="525463" lvl="1" eaLnBrk="1" hangingPunct="1">
              <a:lnSpc>
                <a:spcPct val="80000"/>
              </a:lnSpc>
            </a:pPr>
            <a:r>
              <a:rPr lang="en-CA" altLang="en-US" sz="1600" b="1">
                <a:solidFill>
                  <a:srgbClr val="339933"/>
                </a:solidFill>
              </a:rPr>
              <a:t>Ontario Youth Apprenticeship Program</a:t>
            </a:r>
          </a:p>
          <a:p>
            <a:pPr marL="525463" lvl="1" eaLnBrk="1" hangingPunct="1">
              <a:lnSpc>
                <a:spcPct val="80000"/>
              </a:lnSpc>
            </a:pPr>
            <a:r>
              <a:rPr lang="en-CA" altLang="en-US" sz="1600" b="1">
                <a:solidFill>
                  <a:srgbClr val="339933"/>
                </a:solidFill>
              </a:rPr>
              <a:t>Pre-Apprenticeship</a:t>
            </a:r>
          </a:p>
          <a:p>
            <a:pPr marL="525463" lvl="1" eaLnBrk="1" hangingPunct="1">
              <a:lnSpc>
                <a:spcPct val="80000"/>
              </a:lnSpc>
            </a:pPr>
            <a:r>
              <a:rPr lang="en-CA" altLang="en-US" sz="1600" b="1">
                <a:solidFill>
                  <a:srgbClr val="339933"/>
                </a:solidFill>
              </a:rPr>
              <a:t>Apprenticeship Client Services</a:t>
            </a:r>
          </a:p>
          <a:p>
            <a:pPr marL="525463" lvl="1" eaLnBrk="1" hangingPunct="1">
              <a:lnSpc>
                <a:spcPct val="80000"/>
              </a:lnSpc>
            </a:pPr>
            <a:r>
              <a:rPr lang="en-CA" altLang="en-US" sz="1600" b="1">
                <a:solidFill>
                  <a:srgbClr val="339933"/>
                </a:solidFill>
              </a:rPr>
              <a:t>Modular Training</a:t>
            </a:r>
          </a:p>
          <a:p>
            <a:pPr marL="525463" lvl="1" eaLnBrk="1" hangingPunct="1">
              <a:lnSpc>
                <a:spcPct val="80000"/>
              </a:lnSpc>
            </a:pPr>
            <a:r>
              <a:rPr lang="en-CA" altLang="en-US" sz="1600" b="1">
                <a:solidFill>
                  <a:srgbClr val="339933"/>
                </a:solidFill>
              </a:rPr>
              <a:t>Co-op Diploma</a:t>
            </a:r>
          </a:p>
          <a:p>
            <a:pPr marL="525463" lvl="1" eaLnBrk="1" hangingPunct="1">
              <a:lnSpc>
                <a:spcPct val="80000"/>
              </a:lnSpc>
            </a:pPr>
            <a:r>
              <a:rPr lang="en-CA" altLang="en-US" sz="1600" b="1">
                <a:solidFill>
                  <a:srgbClr val="339933"/>
                </a:solidFill>
              </a:rPr>
              <a:t>Adjustment Advisory Program</a:t>
            </a:r>
          </a:p>
          <a:p>
            <a:pPr marL="525463" lvl="1" eaLnBrk="1" hangingPunct="1">
              <a:lnSpc>
                <a:spcPct val="80000"/>
              </a:lnSpc>
            </a:pPr>
            <a:r>
              <a:rPr lang="en-CA" altLang="en-US" sz="1600" b="1">
                <a:solidFill>
                  <a:srgbClr val="339933"/>
                </a:solidFill>
              </a:rPr>
              <a:t>Apprenticeship Innovation Fund</a:t>
            </a:r>
          </a:p>
          <a:p>
            <a:pPr marL="525463" lvl="1" eaLnBrk="1" hangingPunct="1">
              <a:lnSpc>
                <a:spcPct val="80000"/>
              </a:lnSpc>
            </a:pPr>
            <a:r>
              <a:rPr lang="en-CA" altLang="en-US" sz="1600" b="1">
                <a:solidFill>
                  <a:srgbClr val="339933"/>
                </a:solidFill>
              </a:rPr>
              <a:t>Sectoral Initiatives Fund</a:t>
            </a:r>
          </a:p>
          <a:p>
            <a:pPr marL="525463" lvl="1" eaLnBrk="1" hangingPunct="1">
              <a:lnSpc>
                <a:spcPct val="80000"/>
              </a:lnSpc>
            </a:pPr>
            <a:r>
              <a:rPr lang="en-CA" altLang="en-US" sz="1600" b="1">
                <a:solidFill>
                  <a:srgbClr val="339933"/>
                </a:solidFill>
              </a:rPr>
              <a:t>Ontario Works</a:t>
            </a:r>
          </a:p>
          <a:p>
            <a:pPr marL="525463" lvl="1" eaLnBrk="1" hangingPunct="1">
              <a:lnSpc>
                <a:spcPct val="80000"/>
              </a:lnSpc>
            </a:pPr>
            <a:endParaRPr lang="en-CA" altLang="en-US" sz="1600" b="1">
              <a:solidFill>
                <a:srgbClr val="339933"/>
              </a:solidFill>
            </a:endParaRPr>
          </a:p>
        </p:txBody>
      </p:sp>
      <p:sp>
        <p:nvSpPr>
          <p:cNvPr id="56325" name="Rectangle 4">
            <a:extLst>
              <a:ext uri="{FF2B5EF4-FFF2-40B4-BE49-F238E27FC236}">
                <a16:creationId xmlns:a16="http://schemas.microsoft.com/office/drawing/2014/main" xmlns="" id="{61182104-7FAB-4C56-928F-5B8461C67237}"/>
              </a:ext>
            </a:extLst>
          </p:cNvPr>
          <p:cNvSpPr>
            <a:spLocks noChangeArrowheads="1"/>
          </p:cNvSpPr>
          <p:nvPr/>
        </p:nvSpPr>
        <p:spPr bwMode="auto">
          <a:xfrm>
            <a:off x="6459613" y="1963739"/>
            <a:ext cx="2886075" cy="417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ClrTx/>
              <a:buSzTx/>
            </a:pPr>
            <a:r>
              <a:rPr lang="en-CA" altLang="en-US" sz="1600" b="1">
                <a:solidFill>
                  <a:srgbClr val="CC00FF"/>
                </a:solidFill>
              </a:rPr>
              <a:t>Employment Assistance</a:t>
            </a:r>
          </a:p>
          <a:p>
            <a:pPr eaLnBrk="1" hangingPunct="1">
              <a:spcBef>
                <a:spcPct val="30000"/>
              </a:spcBef>
              <a:buClrTx/>
              <a:buSzTx/>
            </a:pPr>
            <a:r>
              <a:rPr lang="en-CA" altLang="en-US" sz="1600" b="1">
                <a:solidFill>
                  <a:srgbClr val="CC00FF"/>
                </a:solidFill>
              </a:rPr>
              <a:t>Job Creation Partnerships</a:t>
            </a:r>
          </a:p>
          <a:p>
            <a:pPr eaLnBrk="1" hangingPunct="1">
              <a:spcBef>
                <a:spcPct val="30000"/>
              </a:spcBef>
              <a:buClrTx/>
              <a:buSzTx/>
            </a:pPr>
            <a:r>
              <a:rPr lang="en-CA" altLang="en-US" sz="1600" b="1">
                <a:solidFill>
                  <a:srgbClr val="CC00FF"/>
                </a:solidFill>
              </a:rPr>
              <a:t>Local Labour Market Partnerships</a:t>
            </a:r>
          </a:p>
          <a:p>
            <a:pPr eaLnBrk="1" hangingPunct="1">
              <a:spcBef>
                <a:spcPct val="30000"/>
              </a:spcBef>
              <a:buClrTx/>
              <a:buSzTx/>
            </a:pPr>
            <a:r>
              <a:rPr lang="en-CA" altLang="en-US" sz="1600" b="1">
                <a:solidFill>
                  <a:srgbClr val="CC00FF"/>
                </a:solidFill>
              </a:rPr>
              <a:t>Self-Employment</a:t>
            </a:r>
          </a:p>
          <a:p>
            <a:pPr eaLnBrk="1" hangingPunct="1">
              <a:spcBef>
                <a:spcPct val="30000"/>
              </a:spcBef>
              <a:buClrTx/>
              <a:buSzTx/>
            </a:pPr>
            <a:r>
              <a:rPr lang="en-CA" altLang="en-US" sz="1600" b="1">
                <a:solidFill>
                  <a:srgbClr val="CC00FF"/>
                </a:solidFill>
              </a:rPr>
              <a:t>Skills Development</a:t>
            </a:r>
          </a:p>
          <a:p>
            <a:pPr eaLnBrk="1" hangingPunct="1">
              <a:spcBef>
                <a:spcPct val="30000"/>
              </a:spcBef>
              <a:buClrTx/>
              <a:buSzTx/>
            </a:pPr>
            <a:r>
              <a:rPr lang="en-CA" altLang="en-US" sz="1600" b="1">
                <a:solidFill>
                  <a:srgbClr val="CC00FF"/>
                </a:solidFill>
              </a:rPr>
              <a:t>Targeted Wage Subsidies</a:t>
            </a:r>
          </a:p>
          <a:p>
            <a:pPr eaLnBrk="1" hangingPunct="1">
              <a:spcBef>
                <a:spcPct val="30000"/>
              </a:spcBef>
              <a:buClrTx/>
              <a:buSzTx/>
            </a:pPr>
            <a:r>
              <a:rPr lang="en-CA" altLang="en-US" sz="1600" b="1">
                <a:solidFill>
                  <a:srgbClr val="CC00FF"/>
                </a:solidFill>
              </a:rPr>
              <a:t>Federal Job Bank/Labour Exchange</a:t>
            </a:r>
          </a:p>
          <a:p>
            <a:pPr lvl="1" eaLnBrk="1" hangingPunct="1">
              <a:spcBef>
                <a:spcPct val="30000"/>
              </a:spcBef>
            </a:pPr>
            <a:endParaRPr lang="en-CA" altLang="en-US" sz="1600" b="1">
              <a:solidFill>
                <a:srgbClr val="CC00FF"/>
              </a:solidFill>
            </a:endParaRPr>
          </a:p>
          <a:p>
            <a:pPr lvl="1" eaLnBrk="1" hangingPunct="1">
              <a:spcBef>
                <a:spcPct val="30000"/>
              </a:spcBef>
            </a:pPr>
            <a:endParaRPr lang="en-CA" altLang="en-US" sz="1600" b="1">
              <a:solidFill>
                <a:srgbClr val="339933"/>
              </a:solidFill>
            </a:endParaRPr>
          </a:p>
          <a:p>
            <a:pPr lvl="1" eaLnBrk="1" hangingPunct="1">
              <a:spcBef>
                <a:spcPct val="30000"/>
              </a:spcBef>
            </a:pPr>
            <a:endParaRPr lang="en-CA" altLang="en-US" sz="1600" b="1">
              <a:solidFill>
                <a:srgbClr val="FF3300"/>
              </a:solidFill>
            </a:endParaRPr>
          </a:p>
        </p:txBody>
      </p:sp>
      <p:sp>
        <p:nvSpPr>
          <p:cNvPr id="56326" name="Rectangle 5">
            <a:extLst>
              <a:ext uri="{FF2B5EF4-FFF2-40B4-BE49-F238E27FC236}">
                <a16:creationId xmlns:a16="http://schemas.microsoft.com/office/drawing/2014/main" xmlns="" id="{27866E82-02B2-48CB-B201-54679EB64923}"/>
              </a:ext>
            </a:extLst>
          </p:cNvPr>
          <p:cNvSpPr>
            <a:spLocks noChangeArrowheads="1"/>
          </p:cNvSpPr>
          <p:nvPr/>
        </p:nvSpPr>
        <p:spPr bwMode="auto">
          <a:xfrm>
            <a:off x="808112" y="1327151"/>
            <a:ext cx="868045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30000"/>
              </a:spcBef>
              <a:buFontTx/>
              <a:buNone/>
            </a:pPr>
            <a:endParaRPr lang="en-US" altLang="en-US" sz="2000">
              <a:solidFill>
                <a:srgbClr val="3333FF"/>
              </a:solidFill>
            </a:endParaRPr>
          </a:p>
        </p:txBody>
      </p:sp>
      <p:sp>
        <p:nvSpPr>
          <p:cNvPr id="56327" name="Rectangle 6">
            <a:extLst>
              <a:ext uri="{FF2B5EF4-FFF2-40B4-BE49-F238E27FC236}">
                <a16:creationId xmlns:a16="http://schemas.microsoft.com/office/drawing/2014/main" xmlns="" id="{93DB9A46-0B40-4B4A-BC91-74D145B383C2}"/>
              </a:ext>
            </a:extLst>
          </p:cNvPr>
          <p:cNvSpPr>
            <a:spLocks noChangeArrowheads="1"/>
          </p:cNvSpPr>
          <p:nvPr/>
        </p:nvSpPr>
        <p:spPr bwMode="auto">
          <a:xfrm>
            <a:off x="3030613" y="1939926"/>
            <a:ext cx="3222625" cy="407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lnSpc>
                <a:spcPct val="80000"/>
              </a:lnSpc>
              <a:spcBef>
                <a:spcPct val="30000"/>
              </a:spcBef>
            </a:pPr>
            <a:r>
              <a:rPr lang="en-CA" altLang="en-US" sz="1600" b="1">
                <a:solidFill>
                  <a:srgbClr val="339933"/>
                </a:solidFill>
              </a:rPr>
              <a:t>Job Connect</a:t>
            </a:r>
          </a:p>
          <a:p>
            <a:pPr lvl="1" eaLnBrk="1" hangingPunct="1">
              <a:lnSpc>
                <a:spcPct val="80000"/>
              </a:lnSpc>
              <a:spcBef>
                <a:spcPct val="30000"/>
              </a:spcBef>
            </a:pPr>
            <a:r>
              <a:rPr lang="en-CA" altLang="en-US" sz="1600" b="1">
                <a:solidFill>
                  <a:srgbClr val="339933"/>
                </a:solidFill>
              </a:rPr>
              <a:t>Literacy and Basic Skills</a:t>
            </a:r>
          </a:p>
          <a:p>
            <a:pPr lvl="1" eaLnBrk="1" hangingPunct="1">
              <a:lnSpc>
                <a:spcPct val="80000"/>
              </a:lnSpc>
              <a:spcBef>
                <a:spcPct val="30000"/>
              </a:spcBef>
            </a:pPr>
            <a:r>
              <a:rPr lang="en-CA" altLang="en-US" sz="1600" b="1">
                <a:solidFill>
                  <a:srgbClr val="339933"/>
                </a:solidFill>
              </a:rPr>
              <a:t>Summer Jobs Program</a:t>
            </a:r>
          </a:p>
          <a:p>
            <a:pPr lvl="1" eaLnBrk="1" hangingPunct="1">
              <a:lnSpc>
                <a:spcPct val="80000"/>
              </a:lnSpc>
              <a:spcBef>
                <a:spcPct val="30000"/>
              </a:spcBef>
            </a:pPr>
            <a:r>
              <a:rPr lang="en-CA" altLang="en-US" sz="1600" b="1">
                <a:solidFill>
                  <a:srgbClr val="339933"/>
                </a:solidFill>
              </a:rPr>
              <a:t>Academic Upgrading</a:t>
            </a:r>
          </a:p>
          <a:p>
            <a:pPr lvl="1" eaLnBrk="1" hangingPunct="1">
              <a:spcBef>
                <a:spcPct val="30000"/>
              </a:spcBef>
            </a:pPr>
            <a:r>
              <a:rPr lang="en-CA" altLang="en-US" sz="1600" b="1">
                <a:solidFill>
                  <a:srgbClr val="339933"/>
                </a:solidFill>
              </a:rPr>
              <a:t>Apprenticeship Scholarships / Signing Bonus</a:t>
            </a:r>
          </a:p>
          <a:p>
            <a:pPr lvl="1" eaLnBrk="1" hangingPunct="1">
              <a:spcBef>
                <a:spcPct val="30000"/>
              </a:spcBef>
            </a:pPr>
            <a:r>
              <a:rPr lang="en-CA" altLang="en-US" sz="1600" b="1">
                <a:solidFill>
                  <a:srgbClr val="339933"/>
                </a:solidFill>
              </a:rPr>
              <a:t>Access to Professions and Trades</a:t>
            </a:r>
          </a:p>
          <a:p>
            <a:pPr lvl="1" eaLnBrk="1" hangingPunct="1">
              <a:lnSpc>
                <a:spcPct val="80000"/>
              </a:lnSpc>
              <a:spcBef>
                <a:spcPct val="30000"/>
              </a:spcBef>
            </a:pPr>
            <a:r>
              <a:rPr lang="en-CA" altLang="en-US" sz="1600" b="1">
                <a:solidFill>
                  <a:srgbClr val="339933"/>
                </a:solidFill>
              </a:rPr>
              <a:t>Local Boards</a:t>
            </a:r>
          </a:p>
          <a:p>
            <a:pPr lvl="1" eaLnBrk="1" hangingPunct="1">
              <a:lnSpc>
                <a:spcPct val="80000"/>
              </a:lnSpc>
              <a:spcBef>
                <a:spcPct val="30000"/>
              </a:spcBef>
            </a:pPr>
            <a:r>
              <a:rPr lang="en-CA" altLang="en-US" sz="1600" b="1">
                <a:solidFill>
                  <a:srgbClr val="339933"/>
                </a:solidFill>
              </a:rPr>
              <a:t>Job Grow Hotline</a:t>
            </a:r>
          </a:p>
          <a:p>
            <a:pPr lvl="1" eaLnBrk="1" hangingPunct="1">
              <a:lnSpc>
                <a:spcPct val="80000"/>
              </a:lnSpc>
              <a:spcBef>
                <a:spcPct val="30000"/>
              </a:spcBef>
            </a:pPr>
            <a:r>
              <a:rPr lang="en-CA" altLang="en-US" sz="1600" b="1">
                <a:solidFill>
                  <a:srgbClr val="339933"/>
                </a:solidFill>
              </a:rPr>
              <a:t>Apprenticeship Tax Credit</a:t>
            </a:r>
          </a:p>
          <a:p>
            <a:pPr lvl="1" eaLnBrk="1" hangingPunct="1">
              <a:lnSpc>
                <a:spcPct val="80000"/>
              </a:lnSpc>
              <a:spcBef>
                <a:spcPct val="30000"/>
              </a:spcBef>
            </a:pPr>
            <a:r>
              <a:rPr lang="en-CA" altLang="en-US" sz="1600" b="1">
                <a:solidFill>
                  <a:srgbClr val="339933"/>
                </a:solidFill>
              </a:rPr>
              <a:t>Ontario Disability Support Program</a:t>
            </a:r>
          </a:p>
        </p:txBody>
      </p:sp>
      <p:sp>
        <p:nvSpPr>
          <p:cNvPr id="56328" name="Rectangle 7">
            <a:extLst>
              <a:ext uri="{FF2B5EF4-FFF2-40B4-BE49-F238E27FC236}">
                <a16:creationId xmlns:a16="http://schemas.microsoft.com/office/drawing/2014/main" xmlns="" id="{AB3DCDD4-EB1F-4CD3-9328-32370F261814}"/>
              </a:ext>
            </a:extLst>
          </p:cNvPr>
          <p:cNvSpPr>
            <a:spLocks noChangeArrowheads="1"/>
          </p:cNvSpPr>
          <p:nvPr/>
        </p:nvSpPr>
        <p:spPr bwMode="auto">
          <a:xfrm>
            <a:off x="976388" y="1878013"/>
            <a:ext cx="5178425" cy="4095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56329" name="Rectangle 8">
            <a:extLst>
              <a:ext uri="{FF2B5EF4-FFF2-40B4-BE49-F238E27FC236}">
                <a16:creationId xmlns:a16="http://schemas.microsoft.com/office/drawing/2014/main" xmlns="" id="{DDAD2FDD-D617-4EF3-A0F5-44EEE56B6F82}"/>
              </a:ext>
            </a:extLst>
          </p:cNvPr>
          <p:cNvSpPr>
            <a:spLocks noChangeArrowheads="1"/>
          </p:cNvSpPr>
          <p:nvPr/>
        </p:nvSpPr>
        <p:spPr bwMode="auto">
          <a:xfrm>
            <a:off x="6370713" y="1884363"/>
            <a:ext cx="3114675" cy="4044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56330" name="Rectangle 9">
            <a:extLst>
              <a:ext uri="{FF2B5EF4-FFF2-40B4-BE49-F238E27FC236}">
                <a16:creationId xmlns:a16="http://schemas.microsoft.com/office/drawing/2014/main" xmlns="" id="{6781DB9D-3960-4693-A035-DB4C1705DE30}"/>
              </a:ext>
            </a:extLst>
          </p:cNvPr>
          <p:cNvSpPr>
            <a:spLocks noChangeArrowheads="1"/>
          </p:cNvSpPr>
          <p:nvPr/>
        </p:nvSpPr>
        <p:spPr bwMode="auto">
          <a:xfrm>
            <a:off x="1354212" y="1524001"/>
            <a:ext cx="2266950"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70000"/>
              </a:spcBef>
              <a:spcAft>
                <a:spcPct val="10000"/>
              </a:spcAft>
              <a:buClr>
                <a:schemeClr val="accent1"/>
              </a:buClr>
              <a:buSzPct val="50000"/>
              <a:buFont typeface="Monotype Sorts"/>
              <a:buNone/>
            </a:pPr>
            <a:r>
              <a:rPr lang="en-CA" altLang="en-US" sz="2400" b="1"/>
              <a:t>Provincial (20)</a:t>
            </a:r>
          </a:p>
        </p:txBody>
      </p:sp>
      <p:sp>
        <p:nvSpPr>
          <p:cNvPr id="56331" name="Rectangle 10">
            <a:extLst>
              <a:ext uri="{FF2B5EF4-FFF2-40B4-BE49-F238E27FC236}">
                <a16:creationId xmlns:a16="http://schemas.microsoft.com/office/drawing/2014/main" xmlns="" id="{04BBD2AA-C7E7-468A-9B57-995101C0F972}"/>
              </a:ext>
            </a:extLst>
          </p:cNvPr>
          <p:cNvSpPr>
            <a:spLocks noChangeArrowheads="1"/>
          </p:cNvSpPr>
          <p:nvPr/>
        </p:nvSpPr>
        <p:spPr bwMode="auto">
          <a:xfrm>
            <a:off x="6764413" y="1524001"/>
            <a:ext cx="1725613"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70000"/>
              </a:spcBef>
              <a:spcAft>
                <a:spcPct val="10000"/>
              </a:spcAft>
              <a:buClr>
                <a:schemeClr val="accent1"/>
              </a:buClr>
              <a:buSzPct val="50000"/>
              <a:buFont typeface="Monotype Sorts"/>
              <a:buNone/>
            </a:pPr>
            <a:r>
              <a:rPr lang="en-CA" altLang="en-US" sz="2400" b="1"/>
              <a:t>Federal (7)</a:t>
            </a:r>
          </a:p>
        </p:txBody>
      </p:sp>
      <p:sp>
        <p:nvSpPr>
          <p:cNvPr id="56332" name="Text Box 13">
            <a:extLst>
              <a:ext uri="{FF2B5EF4-FFF2-40B4-BE49-F238E27FC236}">
                <a16:creationId xmlns:a16="http://schemas.microsoft.com/office/drawing/2014/main" xmlns="" id="{C10992AB-1F0B-46AA-82CE-C08506792EC8}"/>
              </a:ext>
            </a:extLst>
          </p:cNvPr>
          <p:cNvSpPr txBox="1">
            <a:spLocks noChangeArrowheads="1"/>
          </p:cNvSpPr>
          <p:nvPr/>
        </p:nvSpPr>
        <p:spPr bwMode="auto">
          <a:xfrm>
            <a:off x="1557412" y="1117600"/>
            <a:ext cx="8255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2400" b="1"/>
              <a:t>Scope of Business Model - Existing Programs</a:t>
            </a:r>
          </a:p>
          <a:p>
            <a:pPr eaLnBrk="1" hangingPunct="1">
              <a:spcBef>
                <a:spcPct val="50000"/>
              </a:spcBef>
              <a:buClrTx/>
              <a:buSzTx/>
              <a:buFontTx/>
              <a:buNone/>
            </a:pPr>
            <a:endParaRPr lang="en-CA" altLang="en-US" sz="2400" b="1"/>
          </a:p>
        </p:txBody>
      </p:sp>
    </p:spTree>
    <p:extLst>
      <p:ext uri="{BB962C8B-B14F-4D97-AF65-F5344CB8AC3E}">
        <p14:creationId xmlns:p14="http://schemas.microsoft.com/office/powerpoint/2010/main" val="3761289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a:extLst>
              <a:ext uri="{FF2B5EF4-FFF2-40B4-BE49-F238E27FC236}">
                <a16:creationId xmlns:a16="http://schemas.microsoft.com/office/drawing/2014/main" xmlns="" id="{8F46F1E5-AD04-4389-87F6-7467A2FD0A31}"/>
              </a:ext>
            </a:extLst>
          </p:cNvPr>
          <p:cNvSpPr>
            <a:spLocks noGrp="1"/>
          </p:cNvSpPr>
          <p:nvPr>
            <p:ph type="sldNum" sz="quarter" idx="10"/>
          </p:nvPr>
        </p:nvSpPr>
        <p:spPr>
          <a:noFill/>
        </p:spPr>
        <p:txBody>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fld id="{0277B988-8999-466B-9AD5-2680A64F6EED}" type="slidenum">
              <a:rPr lang="en-CA" altLang="en-US" sz="1200"/>
              <a:pPr eaLnBrk="1" hangingPunct="1">
                <a:spcBef>
                  <a:spcPct val="0"/>
                </a:spcBef>
                <a:buClrTx/>
                <a:buSzTx/>
                <a:buFontTx/>
                <a:buNone/>
              </a:pPr>
              <a:t>41</a:t>
            </a:fld>
            <a:endParaRPr lang="en-CA" altLang="en-US" sz="1200"/>
          </a:p>
        </p:txBody>
      </p:sp>
      <p:sp>
        <p:nvSpPr>
          <p:cNvPr id="57347" name="Rectangle 2">
            <a:extLst>
              <a:ext uri="{FF2B5EF4-FFF2-40B4-BE49-F238E27FC236}">
                <a16:creationId xmlns:a16="http://schemas.microsoft.com/office/drawing/2014/main" xmlns="" id="{633DB620-1D4B-4374-BDE4-A7DF69300F70}"/>
              </a:ext>
            </a:extLst>
          </p:cNvPr>
          <p:cNvSpPr>
            <a:spLocks noGrp="1" noChangeArrowheads="1"/>
          </p:cNvSpPr>
          <p:nvPr>
            <p:ph type="title"/>
          </p:nvPr>
        </p:nvSpPr>
        <p:spPr>
          <a:xfrm>
            <a:off x="263352" y="0"/>
            <a:ext cx="7467600" cy="838200"/>
          </a:xfrm>
        </p:spPr>
        <p:txBody>
          <a:bodyPr>
            <a:normAutofit fontScale="90000"/>
          </a:bodyPr>
          <a:lstStyle/>
          <a:p>
            <a:pPr algn="l" eaLnBrk="1" hangingPunct="1"/>
            <a:r>
              <a:rPr lang="en-CA" altLang="en-US" sz="2800" dirty="0"/>
              <a:t>Public Sector Reference Models in Action</a:t>
            </a:r>
            <a:br>
              <a:rPr lang="en-CA" altLang="en-US" sz="2800" dirty="0"/>
            </a:br>
            <a:r>
              <a:rPr lang="en-CA" altLang="en-US" sz="2800" dirty="0"/>
              <a:t>Labour Market Delivery Agreement</a:t>
            </a:r>
          </a:p>
        </p:txBody>
      </p:sp>
      <p:sp>
        <p:nvSpPr>
          <p:cNvPr id="57348" name="Rectangle 3">
            <a:extLst>
              <a:ext uri="{FF2B5EF4-FFF2-40B4-BE49-F238E27FC236}">
                <a16:creationId xmlns:a16="http://schemas.microsoft.com/office/drawing/2014/main" xmlns="" id="{6976D578-7B7F-4E0A-85F7-78EBBF483657}"/>
              </a:ext>
            </a:extLst>
          </p:cNvPr>
          <p:cNvSpPr>
            <a:spLocks noGrp="1" noChangeArrowheads="1"/>
          </p:cNvSpPr>
          <p:nvPr>
            <p:ph type="body" idx="1"/>
          </p:nvPr>
        </p:nvSpPr>
        <p:spPr>
          <a:xfrm>
            <a:off x="643594" y="1433513"/>
            <a:ext cx="8610600" cy="5105400"/>
          </a:xfrm>
        </p:spPr>
        <p:txBody>
          <a:bodyPr/>
          <a:lstStyle/>
          <a:p>
            <a:pPr eaLnBrk="1" hangingPunct="1">
              <a:lnSpc>
                <a:spcPct val="90000"/>
              </a:lnSpc>
              <a:buFontTx/>
              <a:buNone/>
            </a:pPr>
            <a:r>
              <a:rPr lang="en-CA" altLang="en-US" sz="2400" b="1" dirty="0"/>
              <a:t>    </a:t>
            </a:r>
            <a:r>
              <a:rPr lang="en-CA" altLang="en-US" sz="2000" b="1" dirty="0"/>
              <a:t>Opportunities for Service Improvements</a:t>
            </a:r>
            <a:r>
              <a:rPr lang="en-CA" altLang="en-US" sz="2000" dirty="0"/>
              <a:t>     </a:t>
            </a:r>
          </a:p>
          <a:p>
            <a:pPr eaLnBrk="1" hangingPunct="1">
              <a:lnSpc>
                <a:spcPct val="90000"/>
              </a:lnSpc>
              <a:buFontTx/>
              <a:buNone/>
            </a:pPr>
            <a:endParaRPr lang="en-CA" altLang="en-US" sz="1400" dirty="0"/>
          </a:p>
          <a:p>
            <a:pPr eaLnBrk="1" hangingPunct="1">
              <a:spcBef>
                <a:spcPts val="600"/>
              </a:spcBef>
              <a:spcAft>
                <a:spcPts val="600"/>
              </a:spcAft>
              <a:buNone/>
            </a:pPr>
            <a:r>
              <a:rPr lang="en-CA" altLang="en-US" sz="2000" dirty="0"/>
              <a:t>    </a:t>
            </a:r>
            <a:r>
              <a:rPr lang="en-CA" altLang="en-US" sz="1800" dirty="0">
                <a:cs typeface="Arial" panose="020B0604020202020204" pitchFamily="34" charset="0"/>
              </a:rPr>
              <a:t>The Service Mapping process is the methodology that will identify potential improvements of services to Ontario’s Training &amp; Employment clients.   Through this process, there may emerge some opportunities that fit the vision.  For example, opportunities that align with </a:t>
            </a:r>
            <a:r>
              <a:rPr lang="en-CA" altLang="en-US" sz="1800" dirty="0" err="1">
                <a:cs typeface="Arial" panose="020B0604020202020204" pitchFamily="34" charset="0"/>
              </a:rPr>
              <a:t>ServiceOntario’s</a:t>
            </a:r>
            <a:r>
              <a:rPr lang="en-CA" altLang="en-US" sz="1800" dirty="0">
                <a:cs typeface="Arial" panose="020B0604020202020204" pitchFamily="34" charset="0"/>
              </a:rPr>
              <a:t> vision could include:</a:t>
            </a:r>
          </a:p>
          <a:p>
            <a:pPr lvl="1" eaLnBrk="1" hangingPunct="1">
              <a:spcBef>
                <a:spcPts val="600"/>
              </a:spcBef>
              <a:spcAft>
                <a:spcPts val="600"/>
              </a:spcAft>
            </a:pPr>
            <a:r>
              <a:rPr lang="en-CA" altLang="en-US" sz="1800" dirty="0">
                <a:cs typeface="Arial" panose="020B0604020202020204" pitchFamily="34" charset="0"/>
              </a:rPr>
              <a:t>Integration of Job Grow Hotline and Loans for Tools Call Centres</a:t>
            </a:r>
          </a:p>
          <a:p>
            <a:pPr lvl="1" eaLnBrk="1" hangingPunct="1">
              <a:spcBef>
                <a:spcPts val="600"/>
              </a:spcBef>
              <a:spcAft>
                <a:spcPts val="600"/>
              </a:spcAft>
            </a:pPr>
            <a:r>
              <a:rPr lang="en-CA" altLang="en-US" sz="1800" dirty="0">
                <a:cs typeface="Arial" panose="020B0604020202020204" pitchFamily="34" charset="0"/>
              </a:rPr>
              <a:t>Journeyperson certificate renewal at </a:t>
            </a:r>
            <a:r>
              <a:rPr lang="en-CA" altLang="en-US" sz="1800" dirty="0" err="1">
                <a:cs typeface="Arial" panose="020B0604020202020204" pitchFamily="34" charset="0"/>
              </a:rPr>
              <a:t>ServiceOntario</a:t>
            </a:r>
            <a:r>
              <a:rPr lang="en-CA" altLang="en-US" sz="1800" dirty="0">
                <a:cs typeface="Arial" panose="020B0604020202020204" pitchFamily="34" charset="0"/>
              </a:rPr>
              <a:t> kiosks</a:t>
            </a:r>
          </a:p>
          <a:p>
            <a:pPr lvl="1" eaLnBrk="1" hangingPunct="1">
              <a:spcBef>
                <a:spcPts val="600"/>
              </a:spcBef>
              <a:spcAft>
                <a:spcPts val="600"/>
              </a:spcAft>
            </a:pPr>
            <a:r>
              <a:rPr lang="en-CA" altLang="en-US" sz="1800" dirty="0">
                <a:cs typeface="Arial" panose="020B0604020202020204" pitchFamily="34" charset="0"/>
              </a:rPr>
              <a:t>Exam invigilation for apprenticeship certification exams</a:t>
            </a:r>
          </a:p>
        </p:txBody>
      </p:sp>
    </p:spTree>
    <p:extLst>
      <p:ext uri="{BB962C8B-B14F-4D97-AF65-F5344CB8AC3E}">
        <p14:creationId xmlns:p14="http://schemas.microsoft.com/office/powerpoint/2010/main" val="41837681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a:extLst>
              <a:ext uri="{FF2B5EF4-FFF2-40B4-BE49-F238E27FC236}">
                <a16:creationId xmlns:a16="http://schemas.microsoft.com/office/drawing/2014/main" xmlns="" id="{E0E30874-B083-4729-8804-63DB3C7619B0}"/>
              </a:ext>
            </a:extLst>
          </p:cNvPr>
          <p:cNvSpPr>
            <a:spLocks noGrp="1"/>
          </p:cNvSpPr>
          <p:nvPr>
            <p:ph type="sldNum" sz="quarter" idx="10"/>
          </p:nvPr>
        </p:nvSpPr>
        <p:spPr>
          <a:noFill/>
        </p:spPr>
        <p:txBody>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fld id="{F55969F5-A0E6-4EF6-84EE-BA8D19E9AD54}" type="slidenum">
              <a:rPr lang="en-CA" altLang="en-US" sz="1200"/>
              <a:pPr eaLnBrk="1" hangingPunct="1">
                <a:spcBef>
                  <a:spcPct val="0"/>
                </a:spcBef>
                <a:buClrTx/>
                <a:buSzTx/>
                <a:buFontTx/>
                <a:buNone/>
              </a:pPr>
              <a:t>42</a:t>
            </a:fld>
            <a:endParaRPr lang="en-CA" altLang="en-US" sz="1200"/>
          </a:p>
        </p:txBody>
      </p:sp>
      <p:sp>
        <p:nvSpPr>
          <p:cNvPr id="58371" name="Rectangle 2">
            <a:extLst>
              <a:ext uri="{FF2B5EF4-FFF2-40B4-BE49-F238E27FC236}">
                <a16:creationId xmlns:a16="http://schemas.microsoft.com/office/drawing/2014/main" xmlns="" id="{ECB1EE74-879A-44B3-949A-4080916E81EA}"/>
              </a:ext>
            </a:extLst>
          </p:cNvPr>
          <p:cNvSpPr>
            <a:spLocks noGrp="1" noChangeArrowheads="1"/>
          </p:cNvSpPr>
          <p:nvPr>
            <p:ph type="title"/>
          </p:nvPr>
        </p:nvSpPr>
        <p:spPr>
          <a:xfrm>
            <a:off x="205414" y="41276"/>
            <a:ext cx="7467600" cy="838200"/>
          </a:xfrm>
        </p:spPr>
        <p:txBody>
          <a:bodyPr>
            <a:normAutofit/>
          </a:bodyPr>
          <a:lstStyle/>
          <a:p>
            <a:pPr algn="l" eaLnBrk="1" hangingPunct="1"/>
            <a:r>
              <a:rPr lang="en-CA" altLang="en-US" sz="2400" dirty="0"/>
              <a:t>   Public Sector Reference Models in Action</a:t>
            </a:r>
            <a:br>
              <a:rPr lang="en-CA" altLang="en-US" sz="2400" dirty="0"/>
            </a:br>
            <a:r>
              <a:rPr lang="en-CA" altLang="en-US" sz="2400" dirty="0"/>
              <a:t>   Labour Market Delivery Agreement</a:t>
            </a:r>
          </a:p>
        </p:txBody>
      </p:sp>
      <p:sp>
        <p:nvSpPr>
          <p:cNvPr id="58372" name="Text Box 4">
            <a:extLst>
              <a:ext uri="{FF2B5EF4-FFF2-40B4-BE49-F238E27FC236}">
                <a16:creationId xmlns:a16="http://schemas.microsoft.com/office/drawing/2014/main" xmlns="" id="{FC341166-105B-435D-857F-9CC1D4605EB9}"/>
              </a:ext>
            </a:extLst>
          </p:cNvPr>
          <p:cNvSpPr txBox="1">
            <a:spLocks noChangeArrowheads="1"/>
          </p:cNvSpPr>
          <p:nvPr/>
        </p:nvSpPr>
        <p:spPr bwMode="auto">
          <a:xfrm>
            <a:off x="3216275" y="2078039"/>
            <a:ext cx="1512888"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000"/>
              <a:t>ASSESSMENT</a:t>
            </a:r>
          </a:p>
          <a:p>
            <a:pPr eaLnBrk="1" hangingPunct="1">
              <a:spcBef>
                <a:spcPct val="50000"/>
              </a:spcBef>
              <a:buClrTx/>
              <a:buSzTx/>
              <a:buFontTx/>
              <a:buNone/>
            </a:pPr>
            <a:r>
              <a:rPr lang="en-CA" altLang="en-US" sz="1000"/>
              <a:t>(Matches, Referrals &amp; Linkages)</a:t>
            </a:r>
          </a:p>
        </p:txBody>
      </p:sp>
      <p:sp>
        <p:nvSpPr>
          <p:cNvPr id="58373" name="Text Box 5">
            <a:extLst>
              <a:ext uri="{FF2B5EF4-FFF2-40B4-BE49-F238E27FC236}">
                <a16:creationId xmlns:a16="http://schemas.microsoft.com/office/drawing/2014/main" xmlns="" id="{E77C6559-2643-4370-8745-F35673D3696F}"/>
              </a:ext>
            </a:extLst>
          </p:cNvPr>
          <p:cNvSpPr txBox="1">
            <a:spLocks noChangeArrowheads="1"/>
          </p:cNvSpPr>
          <p:nvPr/>
        </p:nvSpPr>
        <p:spPr bwMode="auto">
          <a:xfrm>
            <a:off x="5591175" y="2078039"/>
            <a:ext cx="1512888"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000"/>
              <a:t>REGISTER</a:t>
            </a:r>
          </a:p>
          <a:p>
            <a:pPr eaLnBrk="1" hangingPunct="1">
              <a:spcBef>
                <a:spcPct val="50000"/>
              </a:spcBef>
              <a:buClrTx/>
              <a:buSzTx/>
              <a:buFontTx/>
              <a:buNone/>
            </a:pPr>
            <a:r>
              <a:rPr lang="en-CA" altLang="en-US" sz="1000"/>
              <a:t>(Matches, Referrals &amp; Linkages)</a:t>
            </a:r>
          </a:p>
        </p:txBody>
      </p:sp>
      <p:sp>
        <p:nvSpPr>
          <p:cNvPr id="58374" name="Text Box 6">
            <a:extLst>
              <a:ext uri="{FF2B5EF4-FFF2-40B4-BE49-F238E27FC236}">
                <a16:creationId xmlns:a16="http://schemas.microsoft.com/office/drawing/2014/main" xmlns="" id="{773471C0-F9D4-45B7-932E-0C3330ADF61A}"/>
              </a:ext>
            </a:extLst>
          </p:cNvPr>
          <p:cNvSpPr txBox="1">
            <a:spLocks noChangeArrowheads="1"/>
          </p:cNvSpPr>
          <p:nvPr/>
        </p:nvSpPr>
        <p:spPr bwMode="auto">
          <a:xfrm>
            <a:off x="8040689" y="2078039"/>
            <a:ext cx="1512887"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000"/>
              <a:t>FEE FOR REGISTRATION</a:t>
            </a:r>
          </a:p>
          <a:p>
            <a:pPr eaLnBrk="1" hangingPunct="1">
              <a:spcBef>
                <a:spcPct val="50000"/>
              </a:spcBef>
              <a:buClrTx/>
              <a:buSzTx/>
              <a:buFontTx/>
              <a:buNone/>
            </a:pPr>
            <a:r>
              <a:rPr lang="en-CA" altLang="en-US" sz="1000"/>
              <a:t>(Funds, Revenue)</a:t>
            </a:r>
          </a:p>
        </p:txBody>
      </p:sp>
      <p:sp>
        <p:nvSpPr>
          <p:cNvPr id="58375" name="Text Box 7">
            <a:extLst>
              <a:ext uri="{FF2B5EF4-FFF2-40B4-BE49-F238E27FC236}">
                <a16:creationId xmlns:a16="http://schemas.microsoft.com/office/drawing/2014/main" xmlns="" id="{2AC8FC1D-A386-4DC4-B19A-CEF9967B2334}"/>
              </a:ext>
            </a:extLst>
          </p:cNvPr>
          <p:cNvSpPr txBox="1">
            <a:spLocks noChangeArrowheads="1"/>
          </p:cNvSpPr>
          <p:nvPr/>
        </p:nvSpPr>
        <p:spPr bwMode="auto">
          <a:xfrm>
            <a:off x="2782889" y="3733800"/>
            <a:ext cx="1512887" cy="787400"/>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000"/>
              <a:t>ANNUAL SCHOOL FEES</a:t>
            </a:r>
          </a:p>
          <a:p>
            <a:pPr eaLnBrk="1" hangingPunct="1">
              <a:spcBef>
                <a:spcPct val="50000"/>
              </a:spcBef>
              <a:buClrTx/>
              <a:buSzTx/>
              <a:buFontTx/>
              <a:buNone/>
            </a:pPr>
            <a:r>
              <a:rPr lang="en-CA" altLang="en-US" sz="1000" i="1"/>
              <a:t>[Note:  External transaction]</a:t>
            </a:r>
          </a:p>
        </p:txBody>
      </p:sp>
      <p:cxnSp>
        <p:nvCxnSpPr>
          <p:cNvPr id="58376" name="AutoShape 8">
            <a:extLst>
              <a:ext uri="{FF2B5EF4-FFF2-40B4-BE49-F238E27FC236}">
                <a16:creationId xmlns:a16="http://schemas.microsoft.com/office/drawing/2014/main" xmlns="" id="{ED532F93-EEF0-4953-B67D-1BC84858F0CE}"/>
              </a:ext>
            </a:extLst>
          </p:cNvPr>
          <p:cNvCxnSpPr>
            <a:cxnSpLocks noChangeShapeType="1"/>
            <a:stCxn id="58374" idx="3"/>
            <a:endCxn id="58375" idx="1"/>
          </p:cNvCxnSpPr>
          <p:nvPr/>
        </p:nvCxnSpPr>
        <p:spPr bwMode="auto">
          <a:xfrm flipH="1">
            <a:off x="2782889" y="2390776"/>
            <a:ext cx="6770687" cy="1736725"/>
          </a:xfrm>
          <a:prstGeom prst="bentConnector5">
            <a:avLst>
              <a:gd name="adj1" fmla="val -3375"/>
              <a:gd name="adj2" fmla="val 47625"/>
              <a:gd name="adj3" fmla="val 10337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77" name="AutoShape 9">
            <a:extLst>
              <a:ext uri="{FF2B5EF4-FFF2-40B4-BE49-F238E27FC236}">
                <a16:creationId xmlns:a16="http://schemas.microsoft.com/office/drawing/2014/main" xmlns="" id="{FECB14B6-B420-4426-94E3-D5B329A1796C}"/>
              </a:ext>
            </a:extLst>
          </p:cNvPr>
          <p:cNvCxnSpPr>
            <a:cxnSpLocks noChangeShapeType="1"/>
            <a:stCxn id="58372" idx="3"/>
            <a:endCxn id="58373" idx="1"/>
          </p:cNvCxnSpPr>
          <p:nvPr/>
        </p:nvCxnSpPr>
        <p:spPr bwMode="auto">
          <a:xfrm>
            <a:off x="4729163" y="2390775"/>
            <a:ext cx="862012"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78" name="AutoShape 10">
            <a:extLst>
              <a:ext uri="{FF2B5EF4-FFF2-40B4-BE49-F238E27FC236}">
                <a16:creationId xmlns:a16="http://schemas.microsoft.com/office/drawing/2014/main" xmlns="" id="{BB88E10A-2C7D-4746-9B92-FB25C937BFC9}"/>
              </a:ext>
            </a:extLst>
          </p:cNvPr>
          <p:cNvCxnSpPr>
            <a:cxnSpLocks noChangeShapeType="1"/>
            <a:stCxn id="58373" idx="3"/>
            <a:endCxn id="58374" idx="1"/>
          </p:cNvCxnSpPr>
          <p:nvPr/>
        </p:nvCxnSpPr>
        <p:spPr bwMode="auto">
          <a:xfrm>
            <a:off x="7104064" y="2390775"/>
            <a:ext cx="93662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379" name="Text Box 11">
            <a:extLst>
              <a:ext uri="{FF2B5EF4-FFF2-40B4-BE49-F238E27FC236}">
                <a16:creationId xmlns:a16="http://schemas.microsoft.com/office/drawing/2014/main" xmlns="" id="{A52CE062-8A15-460E-8DBB-15365694DD69}"/>
              </a:ext>
            </a:extLst>
          </p:cNvPr>
          <p:cNvSpPr txBox="1">
            <a:spLocks noChangeArrowheads="1"/>
          </p:cNvSpPr>
          <p:nvPr/>
        </p:nvSpPr>
        <p:spPr bwMode="auto">
          <a:xfrm>
            <a:off x="4727575" y="3733801"/>
            <a:ext cx="151288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000"/>
              <a:t>IN SCHOOL &amp; ON THE JOB TRAINING</a:t>
            </a:r>
          </a:p>
          <a:p>
            <a:pPr eaLnBrk="1" hangingPunct="1">
              <a:spcBef>
                <a:spcPct val="50000"/>
              </a:spcBef>
              <a:buClrTx/>
              <a:buSzTx/>
              <a:buFontTx/>
              <a:buNone/>
            </a:pPr>
            <a:r>
              <a:rPr lang="en-CA" altLang="en-US" sz="1000"/>
              <a:t>(Education &amp; Training Encounter)</a:t>
            </a:r>
          </a:p>
        </p:txBody>
      </p:sp>
      <p:sp>
        <p:nvSpPr>
          <p:cNvPr id="58380" name="Text Box 12">
            <a:extLst>
              <a:ext uri="{FF2B5EF4-FFF2-40B4-BE49-F238E27FC236}">
                <a16:creationId xmlns:a16="http://schemas.microsoft.com/office/drawing/2014/main" xmlns="" id="{3365EB5B-6403-425F-8787-8F5520573F44}"/>
              </a:ext>
            </a:extLst>
          </p:cNvPr>
          <p:cNvSpPr txBox="1">
            <a:spLocks noChangeArrowheads="1"/>
          </p:cNvSpPr>
          <p:nvPr/>
        </p:nvSpPr>
        <p:spPr bwMode="auto">
          <a:xfrm>
            <a:off x="8112125" y="3878264"/>
            <a:ext cx="151288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000"/>
              <a:t>FEE FOR EXAM</a:t>
            </a:r>
          </a:p>
          <a:p>
            <a:pPr eaLnBrk="1" hangingPunct="1">
              <a:spcBef>
                <a:spcPct val="50000"/>
              </a:spcBef>
              <a:buClrTx/>
              <a:buSzTx/>
              <a:buFontTx/>
              <a:buNone/>
            </a:pPr>
            <a:r>
              <a:rPr lang="en-CA" altLang="en-US" sz="1000"/>
              <a:t>(Funds, Revenue)</a:t>
            </a:r>
          </a:p>
        </p:txBody>
      </p:sp>
      <p:cxnSp>
        <p:nvCxnSpPr>
          <p:cNvPr id="58381" name="AutoShape 13">
            <a:extLst>
              <a:ext uri="{FF2B5EF4-FFF2-40B4-BE49-F238E27FC236}">
                <a16:creationId xmlns:a16="http://schemas.microsoft.com/office/drawing/2014/main" xmlns="" id="{A1F5B53C-188D-4300-AA9C-A098E9DDB130}"/>
              </a:ext>
            </a:extLst>
          </p:cNvPr>
          <p:cNvCxnSpPr>
            <a:cxnSpLocks noChangeShapeType="1"/>
            <a:stCxn id="58375" idx="3"/>
            <a:endCxn id="58379" idx="1"/>
          </p:cNvCxnSpPr>
          <p:nvPr/>
        </p:nvCxnSpPr>
        <p:spPr bwMode="auto">
          <a:xfrm flipV="1">
            <a:off x="4295775" y="4122738"/>
            <a:ext cx="431800" cy="4762"/>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82" name="AutoShape 14">
            <a:extLst>
              <a:ext uri="{FF2B5EF4-FFF2-40B4-BE49-F238E27FC236}">
                <a16:creationId xmlns:a16="http://schemas.microsoft.com/office/drawing/2014/main" xmlns="" id="{F28623B8-E148-42E0-85E1-FAD12CC95947}"/>
              </a:ext>
            </a:extLst>
          </p:cNvPr>
          <p:cNvCxnSpPr>
            <a:cxnSpLocks noChangeShapeType="1"/>
            <a:stCxn id="58379" idx="3"/>
            <a:endCxn id="58389" idx="1"/>
          </p:cNvCxnSpPr>
          <p:nvPr/>
        </p:nvCxnSpPr>
        <p:spPr bwMode="auto">
          <a:xfrm flipV="1">
            <a:off x="6240463" y="4114800"/>
            <a:ext cx="215900" cy="7938"/>
          </a:xfrm>
          <a:prstGeom prst="bentConnector3">
            <a:avLst>
              <a:gd name="adj1" fmla="val 5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383" name="Text Box 15">
            <a:extLst>
              <a:ext uri="{FF2B5EF4-FFF2-40B4-BE49-F238E27FC236}">
                <a16:creationId xmlns:a16="http://schemas.microsoft.com/office/drawing/2014/main" xmlns="" id="{9EC40F35-FD20-46E0-A6AA-9C2E4A3C4F5A}"/>
              </a:ext>
            </a:extLst>
          </p:cNvPr>
          <p:cNvSpPr txBox="1">
            <a:spLocks noChangeArrowheads="1"/>
          </p:cNvSpPr>
          <p:nvPr/>
        </p:nvSpPr>
        <p:spPr bwMode="auto">
          <a:xfrm>
            <a:off x="4943475" y="5246689"/>
            <a:ext cx="1512888"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000"/>
              <a:t>WRITE EXAM UNDER VIGILATION</a:t>
            </a:r>
          </a:p>
          <a:p>
            <a:pPr eaLnBrk="1" hangingPunct="1">
              <a:spcBef>
                <a:spcPct val="50000"/>
              </a:spcBef>
              <a:buClrTx/>
              <a:buSzTx/>
              <a:buFontTx/>
              <a:buNone/>
            </a:pPr>
            <a:r>
              <a:rPr lang="en-CA" altLang="en-US" sz="1000"/>
              <a:t>(Findings)</a:t>
            </a:r>
          </a:p>
        </p:txBody>
      </p:sp>
      <p:sp>
        <p:nvSpPr>
          <p:cNvPr id="58384" name="Text Box 16">
            <a:extLst>
              <a:ext uri="{FF2B5EF4-FFF2-40B4-BE49-F238E27FC236}">
                <a16:creationId xmlns:a16="http://schemas.microsoft.com/office/drawing/2014/main" xmlns="" id="{07D7B37E-B0E1-4088-B8D5-DB701D290483}"/>
              </a:ext>
            </a:extLst>
          </p:cNvPr>
          <p:cNvSpPr txBox="1">
            <a:spLocks noChangeArrowheads="1"/>
          </p:cNvSpPr>
          <p:nvPr/>
        </p:nvSpPr>
        <p:spPr bwMode="auto">
          <a:xfrm>
            <a:off x="6743700" y="5318126"/>
            <a:ext cx="1512888"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000"/>
              <a:t>CERTIFICATION</a:t>
            </a:r>
          </a:p>
          <a:p>
            <a:pPr eaLnBrk="1" hangingPunct="1">
              <a:spcBef>
                <a:spcPct val="50000"/>
              </a:spcBef>
              <a:buClrTx/>
              <a:buSzTx/>
              <a:buFontTx/>
              <a:buNone/>
            </a:pPr>
            <a:r>
              <a:rPr lang="en-CA" altLang="en-US" sz="1000"/>
              <a:t>(Periods of Permission)</a:t>
            </a:r>
          </a:p>
        </p:txBody>
      </p:sp>
      <p:cxnSp>
        <p:nvCxnSpPr>
          <p:cNvPr id="58385" name="AutoShape 17">
            <a:extLst>
              <a:ext uri="{FF2B5EF4-FFF2-40B4-BE49-F238E27FC236}">
                <a16:creationId xmlns:a16="http://schemas.microsoft.com/office/drawing/2014/main" xmlns="" id="{B8E1D5D2-CDBA-476A-B619-D88F2538FA83}"/>
              </a:ext>
            </a:extLst>
          </p:cNvPr>
          <p:cNvCxnSpPr>
            <a:cxnSpLocks noChangeShapeType="1"/>
            <a:stCxn id="58383" idx="3"/>
            <a:endCxn id="58384" idx="1"/>
          </p:cNvCxnSpPr>
          <p:nvPr/>
        </p:nvCxnSpPr>
        <p:spPr bwMode="auto">
          <a:xfrm flipV="1">
            <a:off x="6456364" y="5554663"/>
            <a:ext cx="287337" cy="4762"/>
          </a:xfrm>
          <a:prstGeom prst="bentConnector3">
            <a:avLst>
              <a:gd name="adj1" fmla="val 4972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86" name="AutoShape 18">
            <a:extLst>
              <a:ext uri="{FF2B5EF4-FFF2-40B4-BE49-F238E27FC236}">
                <a16:creationId xmlns:a16="http://schemas.microsoft.com/office/drawing/2014/main" xmlns="" id="{59E894E5-87FC-4327-8447-8ABBF20F8797}"/>
              </a:ext>
            </a:extLst>
          </p:cNvPr>
          <p:cNvCxnSpPr>
            <a:cxnSpLocks noChangeShapeType="1"/>
            <a:stCxn id="58380" idx="3"/>
            <a:endCxn id="58390" idx="1"/>
          </p:cNvCxnSpPr>
          <p:nvPr/>
        </p:nvCxnSpPr>
        <p:spPr bwMode="auto">
          <a:xfrm flipH="1">
            <a:off x="2927351" y="4114801"/>
            <a:ext cx="6697663" cy="1444625"/>
          </a:xfrm>
          <a:prstGeom prst="bentConnector5">
            <a:avLst>
              <a:gd name="adj1" fmla="val -3412"/>
              <a:gd name="adj2" fmla="val 47361"/>
              <a:gd name="adj3" fmla="val 103412"/>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58387" name="Object 19">
            <a:extLst>
              <a:ext uri="{FF2B5EF4-FFF2-40B4-BE49-F238E27FC236}">
                <a16:creationId xmlns:a16="http://schemas.microsoft.com/office/drawing/2014/main" xmlns="" id="{B6A00FC1-A202-4725-B31C-1F40D6203410}"/>
              </a:ext>
            </a:extLst>
          </p:cNvPr>
          <p:cNvGraphicFramePr>
            <a:graphicFrameLocks noChangeAspect="1"/>
          </p:cNvGraphicFramePr>
          <p:nvPr/>
        </p:nvGraphicFramePr>
        <p:xfrm>
          <a:off x="2424113" y="1933576"/>
          <a:ext cx="360362" cy="811213"/>
        </p:xfrm>
        <a:graphic>
          <a:graphicData uri="http://schemas.openxmlformats.org/presentationml/2006/ole">
            <mc:AlternateContent xmlns:mc="http://schemas.openxmlformats.org/markup-compatibility/2006">
              <mc:Choice xmlns:v="urn:schemas-microsoft-com:vml" Requires="v">
                <p:oleObj spid="_x0000_s3168" name="Visio" r:id="rId3" imgW="199549" imgH="810768" progId="Visio.Drawing.6">
                  <p:embed/>
                </p:oleObj>
              </mc:Choice>
              <mc:Fallback>
                <p:oleObj name="Visio" r:id="rId3" imgW="199549" imgH="810768" progId="Visio.Drawing.6">
                  <p:embed/>
                  <p:pic>
                    <p:nvPicPr>
                      <p:cNvPr id="58387" name="Object 19">
                        <a:extLst>
                          <a:ext uri="{FF2B5EF4-FFF2-40B4-BE49-F238E27FC236}">
                            <a16:creationId xmlns:a16="http://schemas.microsoft.com/office/drawing/2014/main" xmlns="" id="{B6A00FC1-A202-4725-B31C-1F40D6203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1933576"/>
                        <a:ext cx="360362"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8388" name="Object 20">
            <a:extLst>
              <a:ext uri="{FF2B5EF4-FFF2-40B4-BE49-F238E27FC236}">
                <a16:creationId xmlns:a16="http://schemas.microsoft.com/office/drawing/2014/main" xmlns="" id="{3BCBD5F0-D1C0-4A7D-9FB9-BA40947E4AAD}"/>
              </a:ext>
            </a:extLst>
          </p:cNvPr>
          <p:cNvGraphicFramePr>
            <a:graphicFrameLocks noChangeAspect="1"/>
          </p:cNvGraphicFramePr>
          <p:nvPr/>
        </p:nvGraphicFramePr>
        <p:xfrm>
          <a:off x="8759826" y="5102225"/>
          <a:ext cx="525463" cy="1225550"/>
        </p:xfrm>
        <a:graphic>
          <a:graphicData uri="http://schemas.openxmlformats.org/presentationml/2006/ole">
            <mc:AlternateContent xmlns:mc="http://schemas.openxmlformats.org/markup-compatibility/2006">
              <mc:Choice xmlns:v="urn:schemas-microsoft-com:vml" Requires="v">
                <p:oleObj spid="_x0000_s3169" name="Visio" r:id="rId5" imgW="374571" imgH="875157" progId="Visio.Drawing.6">
                  <p:embed/>
                </p:oleObj>
              </mc:Choice>
              <mc:Fallback>
                <p:oleObj name="Visio" r:id="rId5" imgW="374571" imgH="875157" progId="Visio.Drawing.6">
                  <p:embed/>
                  <p:pic>
                    <p:nvPicPr>
                      <p:cNvPr id="58388" name="Object 20">
                        <a:extLst>
                          <a:ext uri="{FF2B5EF4-FFF2-40B4-BE49-F238E27FC236}">
                            <a16:creationId xmlns:a16="http://schemas.microsoft.com/office/drawing/2014/main" xmlns="" id="{3BCBD5F0-D1C0-4A7D-9FB9-BA40947E4A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9826" y="5102225"/>
                        <a:ext cx="52546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89" name="Text Box 21">
            <a:extLst>
              <a:ext uri="{FF2B5EF4-FFF2-40B4-BE49-F238E27FC236}">
                <a16:creationId xmlns:a16="http://schemas.microsoft.com/office/drawing/2014/main" xmlns="" id="{03D473D4-014A-424E-A3E1-A4B9D7837B78}"/>
              </a:ext>
            </a:extLst>
          </p:cNvPr>
          <p:cNvSpPr txBox="1">
            <a:spLocks noChangeArrowheads="1"/>
          </p:cNvSpPr>
          <p:nvPr/>
        </p:nvSpPr>
        <p:spPr bwMode="auto">
          <a:xfrm>
            <a:off x="6456364" y="3878264"/>
            <a:ext cx="1512887"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000"/>
              <a:t>RECORD RESULTS</a:t>
            </a:r>
          </a:p>
          <a:p>
            <a:pPr eaLnBrk="1" hangingPunct="1">
              <a:spcBef>
                <a:spcPct val="50000"/>
              </a:spcBef>
              <a:buClrTx/>
              <a:buSzTx/>
              <a:buFontTx/>
              <a:buNone/>
            </a:pPr>
            <a:r>
              <a:rPr lang="en-CA" altLang="en-US" sz="1000"/>
              <a:t>(Findings)</a:t>
            </a:r>
          </a:p>
        </p:txBody>
      </p:sp>
      <p:sp>
        <p:nvSpPr>
          <p:cNvPr id="58390" name="Text Box 22">
            <a:extLst>
              <a:ext uri="{FF2B5EF4-FFF2-40B4-BE49-F238E27FC236}">
                <a16:creationId xmlns:a16="http://schemas.microsoft.com/office/drawing/2014/main" xmlns="" id="{D38AA771-5BE9-4CE5-B697-330B04018D94}"/>
              </a:ext>
            </a:extLst>
          </p:cNvPr>
          <p:cNvSpPr txBox="1">
            <a:spLocks noChangeArrowheads="1"/>
          </p:cNvSpPr>
          <p:nvPr/>
        </p:nvSpPr>
        <p:spPr bwMode="auto">
          <a:xfrm>
            <a:off x="2927350" y="5246689"/>
            <a:ext cx="1512888"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000"/>
              <a:t>SCHEDULE EXAM</a:t>
            </a:r>
          </a:p>
          <a:p>
            <a:pPr eaLnBrk="1" hangingPunct="1">
              <a:spcBef>
                <a:spcPct val="50000"/>
              </a:spcBef>
              <a:buClrTx/>
              <a:buSzTx/>
              <a:buFontTx/>
              <a:buNone/>
            </a:pPr>
            <a:r>
              <a:rPr lang="en-CA" altLang="en-US" sz="1000"/>
              <a:t>(Rulings &amp; Judgements)</a:t>
            </a:r>
          </a:p>
        </p:txBody>
      </p:sp>
      <p:cxnSp>
        <p:nvCxnSpPr>
          <p:cNvPr id="58391" name="AutoShape 23">
            <a:extLst>
              <a:ext uri="{FF2B5EF4-FFF2-40B4-BE49-F238E27FC236}">
                <a16:creationId xmlns:a16="http://schemas.microsoft.com/office/drawing/2014/main" xmlns="" id="{82C036AD-3FE7-4F39-86BB-360AEB1DB9E2}"/>
              </a:ext>
            </a:extLst>
          </p:cNvPr>
          <p:cNvCxnSpPr>
            <a:cxnSpLocks noChangeShapeType="1"/>
            <a:stCxn id="58389" idx="3"/>
            <a:endCxn id="58380" idx="1"/>
          </p:cNvCxnSpPr>
          <p:nvPr/>
        </p:nvCxnSpPr>
        <p:spPr bwMode="auto">
          <a:xfrm>
            <a:off x="7969251" y="4114800"/>
            <a:ext cx="142875"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392" name="AutoShape 24">
            <a:extLst>
              <a:ext uri="{FF2B5EF4-FFF2-40B4-BE49-F238E27FC236}">
                <a16:creationId xmlns:a16="http://schemas.microsoft.com/office/drawing/2014/main" xmlns="" id="{6069A59C-9380-4479-BBF7-1D731A1F686F}"/>
              </a:ext>
            </a:extLst>
          </p:cNvPr>
          <p:cNvCxnSpPr>
            <a:cxnSpLocks noChangeShapeType="1"/>
            <a:stCxn id="58390" idx="3"/>
            <a:endCxn id="58383" idx="1"/>
          </p:cNvCxnSpPr>
          <p:nvPr/>
        </p:nvCxnSpPr>
        <p:spPr bwMode="auto">
          <a:xfrm>
            <a:off x="4440239" y="5559425"/>
            <a:ext cx="503237"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393" name="Text Box 25">
            <a:extLst>
              <a:ext uri="{FF2B5EF4-FFF2-40B4-BE49-F238E27FC236}">
                <a16:creationId xmlns:a16="http://schemas.microsoft.com/office/drawing/2014/main" xmlns="" id="{9272627D-43E7-438D-8248-8EAE0379BCE4}"/>
              </a:ext>
            </a:extLst>
          </p:cNvPr>
          <p:cNvSpPr txBox="1">
            <a:spLocks noChangeArrowheads="1"/>
          </p:cNvSpPr>
          <p:nvPr/>
        </p:nvSpPr>
        <p:spPr bwMode="auto">
          <a:xfrm>
            <a:off x="2424114" y="6021389"/>
            <a:ext cx="1368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600200" indent="-228600"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endParaRPr lang="en-US" altLang="en-US" sz="2000"/>
          </a:p>
        </p:txBody>
      </p:sp>
      <p:sp>
        <p:nvSpPr>
          <p:cNvPr id="58394" name="Text Box 26">
            <a:extLst>
              <a:ext uri="{FF2B5EF4-FFF2-40B4-BE49-F238E27FC236}">
                <a16:creationId xmlns:a16="http://schemas.microsoft.com/office/drawing/2014/main" xmlns="" id="{75218D86-0DA0-48D8-9F40-449FA2AFCD6C}"/>
              </a:ext>
            </a:extLst>
          </p:cNvPr>
          <p:cNvSpPr txBox="1">
            <a:spLocks noChangeArrowheads="1"/>
          </p:cNvSpPr>
          <p:nvPr/>
        </p:nvSpPr>
        <p:spPr bwMode="auto">
          <a:xfrm>
            <a:off x="2133600" y="1182688"/>
            <a:ext cx="85344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2000" b="1"/>
              <a:t>Applying BTEP/ Service Output Types to Apprenticeship</a:t>
            </a:r>
            <a:br>
              <a:rPr lang="en-CA" altLang="en-US" sz="2000" b="1"/>
            </a:br>
            <a:r>
              <a:rPr lang="en-CA" altLang="en-US" sz="1400" b="1"/>
              <a:t>(BTEP Service Output Types</a:t>
            </a:r>
            <a:r>
              <a:rPr lang="en-CA" altLang="en-US" sz="1600" b="1"/>
              <a:t>)</a:t>
            </a:r>
          </a:p>
        </p:txBody>
      </p:sp>
    </p:spTree>
    <p:extLst>
      <p:ext uri="{BB962C8B-B14F-4D97-AF65-F5344CB8AC3E}">
        <p14:creationId xmlns:p14="http://schemas.microsoft.com/office/powerpoint/2010/main" val="3290289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xmlns="" id="{1A68C645-5135-4727-8E16-474AB2957E79}"/>
              </a:ext>
            </a:extLst>
          </p:cNvPr>
          <p:cNvSpPr>
            <a:spLocks noChangeArrowheads="1"/>
          </p:cNvSpPr>
          <p:nvPr/>
        </p:nvSpPr>
        <p:spPr bwMode="auto">
          <a:xfrm>
            <a:off x="460375" y="-42862"/>
            <a:ext cx="77406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2400" b="1" dirty="0">
                <a:solidFill>
                  <a:schemeClr val="accent1">
                    <a:lumMod val="75000"/>
                  </a:schemeClr>
                </a:solidFill>
              </a:rPr>
              <a:t>Public Sector Reference Models in Action</a:t>
            </a:r>
            <a:br>
              <a:rPr lang="en-CA" altLang="en-US" sz="2400" b="1" dirty="0">
                <a:solidFill>
                  <a:schemeClr val="accent1">
                    <a:lumMod val="75000"/>
                  </a:schemeClr>
                </a:solidFill>
              </a:rPr>
            </a:br>
            <a:r>
              <a:rPr lang="en-CA" altLang="en-US" sz="2400" b="1" dirty="0">
                <a:solidFill>
                  <a:schemeClr val="accent1">
                    <a:lumMod val="75000"/>
                  </a:schemeClr>
                </a:solidFill>
              </a:rPr>
              <a:t>Restaurant Start Up</a:t>
            </a:r>
          </a:p>
        </p:txBody>
      </p:sp>
      <p:sp>
        <p:nvSpPr>
          <p:cNvPr id="59396" name="Text Box 3">
            <a:extLst>
              <a:ext uri="{FF2B5EF4-FFF2-40B4-BE49-F238E27FC236}">
                <a16:creationId xmlns:a16="http://schemas.microsoft.com/office/drawing/2014/main" xmlns="" id="{58CBA49A-9320-493D-999A-73A178DD405E}"/>
              </a:ext>
            </a:extLst>
          </p:cNvPr>
          <p:cNvSpPr txBox="1">
            <a:spLocks noChangeArrowheads="1"/>
          </p:cNvSpPr>
          <p:nvPr/>
        </p:nvSpPr>
        <p:spPr bwMode="auto">
          <a:xfrm>
            <a:off x="3670052" y="2041526"/>
            <a:ext cx="2684462"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Pct val="80000"/>
              <a:buFontTx/>
              <a:buBlip>
                <a:blip r:embed="rId4"/>
              </a:buBlip>
            </a:pPr>
            <a:r>
              <a:rPr lang="en-CA" altLang="en-US" sz="1500">
                <a:cs typeface="Times New Roman" panose="02020603050405020304" pitchFamily="18" charset="0"/>
              </a:rPr>
              <a:t> Shows services by type or jurisdiction that must “fit together” to make a difference for the target group.</a:t>
            </a:r>
          </a:p>
        </p:txBody>
      </p:sp>
      <p:sp>
        <p:nvSpPr>
          <p:cNvPr id="59397" name="Text Box 4">
            <a:extLst>
              <a:ext uri="{FF2B5EF4-FFF2-40B4-BE49-F238E27FC236}">
                <a16:creationId xmlns:a16="http://schemas.microsoft.com/office/drawing/2014/main" xmlns="" id="{CEB4AFE1-2A20-4077-A2DB-65CCB024FDFF}"/>
              </a:ext>
            </a:extLst>
          </p:cNvPr>
          <p:cNvSpPr txBox="1">
            <a:spLocks noChangeArrowheads="1"/>
          </p:cNvSpPr>
          <p:nvPr/>
        </p:nvSpPr>
        <p:spPr bwMode="auto">
          <a:xfrm>
            <a:off x="1055440" y="2041526"/>
            <a:ext cx="2563813"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Pct val="80000"/>
              <a:buFontTx/>
              <a:buBlip>
                <a:blip r:embed="rId4"/>
              </a:buBlip>
            </a:pPr>
            <a:r>
              <a:rPr lang="en-CA" altLang="en-US" sz="1500">
                <a:cs typeface="Times New Roman" panose="02020603050405020304" pitchFamily="18" charset="0"/>
              </a:rPr>
              <a:t> Defines “bundles” by identifying services that detect, help or prevent transitions of a target group.</a:t>
            </a:r>
          </a:p>
        </p:txBody>
      </p:sp>
      <p:sp>
        <p:nvSpPr>
          <p:cNvPr id="59398" name="Text Box 5">
            <a:extLst>
              <a:ext uri="{FF2B5EF4-FFF2-40B4-BE49-F238E27FC236}">
                <a16:creationId xmlns:a16="http://schemas.microsoft.com/office/drawing/2014/main" xmlns="" id="{16269FD0-DF2A-448B-AA3E-AC80B6477EBB}"/>
              </a:ext>
            </a:extLst>
          </p:cNvPr>
          <p:cNvSpPr txBox="1">
            <a:spLocks noChangeArrowheads="1"/>
          </p:cNvSpPr>
          <p:nvPr/>
        </p:nvSpPr>
        <p:spPr bwMode="auto">
          <a:xfrm>
            <a:off x="6572003" y="2057401"/>
            <a:ext cx="278923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Pct val="80000"/>
              <a:buFontTx/>
              <a:buBlip>
                <a:blip r:embed="rId4"/>
              </a:buBlip>
            </a:pPr>
            <a:r>
              <a:rPr lang="en-CA" altLang="en-US" sz="1500">
                <a:cs typeface="Times New Roman" panose="02020603050405020304" pitchFamily="18" charset="0"/>
              </a:rPr>
              <a:t> Identifies opportunities for common or standardized processes to “join up” services in the bundle.</a:t>
            </a:r>
          </a:p>
        </p:txBody>
      </p:sp>
      <p:graphicFrame>
        <p:nvGraphicFramePr>
          <p:cNvPr id="59399" name="Object 6">
            <a:extLst>
              <a:ext uri="{FF2B5EF4-FFF2-40B4-BE49-F238E27FC236}">
                <a16:creationId xmlns:a16="http://schemas.microsoft.com/office/drawing/2014/main" xmlns="" id="{EE67AB63-CF02-480C-8B29-D0A5DF6629CE}"/>
              </a:ext>
            </a:extLst>
          </p:cNvPr>
          <p:cNvGraphicFramePr>
            <a:graphicFrameLocks noChangeAspect="1"/>
          </p:cNvGraphicFramePr>
          <p:nvPr>
            <p:extLst>
              <p:ext uri="{D42A27DB-BD31-4B8C-83A1-F6EECF244321}">
                <p14:modId xmlns:p14="http://schemas.microsoft.com/office/powerpoint/2010/main" val="2818075615"/>
              </p:ext>
            </p:extLst>
          </p:nvPr>
        </p:nvGraphicFramePr>
        <p:xfrm>
          <a:off x="1233239" y="3224213"/>
          <a:ext cx="8408988" cy="2195512"/>
        </p:xfrm>
        <a:graphic>
          <a:graphicData uri="http://schemas.openxmlformats.org/presentationml/2006/ole">
            <mc:AlternateContent xmlns:mc="http://schemas.openxmlformats.org/markup-compatibility/2006">
              <mc:Choice xmlns:v="urn:schemas-microsoft-com:vml" Requires="v">
                <p:oleObj spid="_x0000_s4145" name="Visio" r:id="rId5" imgW="26364638" imgH="6584130" progId="Visio.Drawing.6">
                  <p:embed/>
                </p:oleObj>
              </mc:Choice>
              <mc:Fallback>
                <p:oleObj name="Visio" r:id="rId5" imgW="26364638" imgH="6584130" progId="Visio.Drawing.6">
                  <p:embed/>
                  <p:pic>
                    <p:nvPicPr>
                      <p:cNvPr id="59399" name="Object 6">
                        <a:extLst>
                          <a:ext uri="{FF2B5EF4-FFF2-40B4-BE49-F238E27FC236}">
                            <a16:creationId xmlns:a16="http://schemas.microsoft.com/office/drawing/2014/main" xmlns="" id="{EE67AB63-CF02-480C-8B29-D0A5DF6629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3239" y="3224213"/>
                        <a:ext cx="8408988"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9400" name="Text Box 7">
            <a:extLst>
              <a:ext uri="{FF2B5EF4-FFF2-40B4-BE49-F238E27FC236}">
                <a16:creationId xmlns:a16="http://schemas.microsoft.com/office/drawing/2014/main" xmlns="" id="{A5AFBB19-6594-4DB1-A7D8-00289873E467}"/>
              </a:ext>
            </a:extLst>
          </p:cNvPr>
          <p:cNvSpPr txBox="1">
            <a:spLocks noChangeArrowheads="1"/>
          </p:cNvSpPr>
          <p:nvPr/>
        </p:nvSpPr>
        <p:spPr bwMode="auto">
          <a:xfrm>
            <a:off x="6727577" y="5292726"/>
            <a:ext cx="2997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CA" altLang="en-US" sz="1600" b="1" i="1">
                <a:solidFill>
                  <a:srgbClr val="FF0000"/>
                </a:solidFill>
              </a:rPr>
              <a:t>20+ permissions</a:t>
            </a:r>
          </a:p>
          <a:p>
            <a:pPr>
              <a:spcBef>
                <a:spcPct val="0"/>
              </a:spcBef>
              <a:buClrTx/>
              <a:buSzTx/>
              <a:buFontTx/>
              <a:buNone/>
            </a:pPr>
            <a:r>
              <a:rPr lang="en-CA" altLang="en-US" sz="1600" b="1" i="1">
                <a:solidFill>
                  <a:srgbClr val="FF0000"/>
                </a:solidFill>
              </a:rPr>
              <a:t>Is there an opportunity here?</a:t>
            </a:r>
          </a:p>
        </p:txBody>
      </p:sp>
      <p:sp>
        <p:nvSpPr>
          <p:cNvPr id="59401" name="Line 8">
            <a:extLst>
              <a:ext uri="{FF2B5EF4-FFF2-40B4-BE49-F238E27FC236}">
                <a16:creationId xmlns:a16="http://schemas.microsoft.com/office/drawing/2014/main" xmlns="" id="{CC177C81-E25F-4E7A-B59E-B38B3963BC9B}"/>
              </a:ext>
            </a:extLst>
          </p:cNvPr>
          <p:cNvSpPr>
            <a:spLocks noChangeShapeType="1"/>
          </p:cNvSpPr>
          <p:nvPr/>
        </p:nvSpPr>
        <p:spPr bwMode="auto">
          <a:xfrm flipH="1" flipV="1">
            <a:off x="7564190" y="5003801"/>
            <a:ext cx="449263" cy="2889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02" name="Text Box 9">
            <a:extLst>
              <a:ext uri="{FF2B5EF4-FFF2-40B4-BE49-F238E27FC236}">
                <a16:creationId xmlns:a16="http://schemas.microsoft.com/office/drawing/2014/main" xmlns="" id="{AA9BC969-629C-4696-9EFA-FDD0CC941746}"/>
              </a:ext>
            </a:extLst>
          </p:cNvPr>
          <p:cNvSpPr txBox="1">
            <a:spLocks noChangeArrowheads="1"/>
          </p:cNvSpPr>
          <p:nvPr/>
        </p:nvSpPr>
        <p:spPr bwMode="auto">
          <a:xfrm>
            <a:off x="2073027" y="5422900"/>
            <a:ext cx="321151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r>
              <a:rPr lang="en-CA" altLang="en-US" sz="1600" b="1" i="1">
                <a:solidFill>
                  <a:srgbClr val="FF0000"/>
                </a:solidFill>
              </a:rPr>
              <a:t>Advisory services are required </a:t>
            </a:r>
          </a:p>
          <a:p>
            <a:pPr>
              <a:spcBef>
                <a:spcPct val="0"/>
              </a:spcBef>
              <a:buClrTx/>
              <a:buSzTx/>
              <a:buFontTx/>
              <a:buNone/>
            </a:pPr>
            <a:r>
              <a:rPr lang="en-CA" altLang="en-US" sz="1600" b="1" i="1">
                <a:solidFill>
                  <a:srgbClr val="FF0000"/>
                </a:solidFill>
              </a:rPr>
              <a:t>in each bundle; </a:t>
            </a:r>
          </a:p>
          <a:p>
            <a:pPr>
              <a:spcBef>
                <a:spcPct val="0"/>
              </a:spcBef>
              <a:buClrTx/>
              <a:buSzTx/>
              <a:buFontTx/>
              <a:buNone/>
            </a:pPr>
            <a:r>
              <a:rPr lang="en-CA" altLang="en-US" sz="1600" b="1" i="1">
                <a:solidFill>
                  <a:srgbClr val="FF0000"/>
                </a:solidFill>
              </a:rPr>
              <a:t>Is there an opportunity here?</a:t>
            </a:r>
          </a:p>
        </p:txBody>
      </p:sp>
      <p:sp>
        <p:nvSpPr>
          <p:cNvPr id="59403" name="Line 10">
            <a:extLst>
              <a:ext uri="{FF2B5EF4-FFF2-40B4-BE49-F238E27FC236}">
                <a16:creationId xmlns:a16="http://schemas.microsoft.com/office/drawing/2014/main" xmlns="" id="{E4D49D2B-40A8-475B-BFDF-BEF564235A7A}"/>
              </a:ext>
            </a:extLst>
          </p:cNvPr>
          <p:cNvSpPr>
            <a:spLocks noChangeShapeType="1"/>
          </p:cNvSpPr>
          <p:nvPr/>
        </p:nvSpPr>
        <p:spPr bwMode="auto">
          <a:xfrm flipV="1">
            <a:off x="3055690" y="4432301"/>
            <a:ext cx="473075" cy="9874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04" name="Line 11">
            <a:extLst>
              <a:ext uri="{FF2B5EF4-FFF2-40B4-BE49-F238E27FC236}">
                <a16:creationId xmlns:a16="http://schemas.microsoft.com/office/drawing/2014/main" xmlns="" id="{CA018235-C732-404A-9FED-D0BFC2F24826}"/>
              </a:ext>
            </a:extLst>
          </p:cNvPr>
          <p:cNvSpPr>
            <a:spLocks noChangeShapeType="1"/>
          </p:cNvSpPr>
          <p:nvPr/>
        </p:nvSpPr>
        <p:spPr bwMode="auto">
          <a:xfrm flipH="1" flipV="1">
            <a:off x="2715965" y="4781551"/>
            <a:ext cx="339725" cy="63817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05" name="Line 12">
            <a:extLst>
              <a:ext uri="{FF2B5EF4-FFF2-40B4-BE49-F238E27FC236}">
                <a16:creationId xmlns:a16="http://schemas.microsoft.com/office/drawing/2014/main" xmlns="" id="{260BABEA-2393-40FC-B53A-A2F59EEBC9D8}"/>
              </a:ext>
            </a:extLst>
          </p:cNvPr>
          <p:cNvSpPr>
            <a:spLocks noChangeShapeType="1"/>
          </p:cNvSpPr>
          <p:nvPr/>
        </p:nvSpPr>
        <p:spPr bwMode="auto">
          <a:xfrm flipV="1">
            <a:off x="3055689" y="4648201"/>
            <a:ext cx="1962150" cy="771525"/>
          </a:xfrm>
          <a:prstGeom prst="line">
            <a:avLst/>
          </a:prstGeom>
          <a:noFill/>
          <a:ln w="38100">
            <a:solidFill>
              <a:srgbClr val="FF00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9406" name="Oval 13">
            <a:extLst>
              <a:ext uri="{FF2B5EF4-FFF2-40B4-BE49-F238E27FC236}">
                <a16:creationId xmlns:a16="http://schemas.microsoft.com/office/drawing/2014/main" xmlns="" id="{360D867E-27B3-4A7F-AC88-F72D267F4B4F}"/>
              </a:ext>
            </a:extLst>
          </p:cNvPr>
          <p:cNvSpPr>
            <a:spLocks noChangeArrowheads="1"/>
          </p:cNvSpPr>
          <p:nvPr/>
        </p:nvSpPr>
        <p:spPr bwMode="auto">
          <a:xfrm>
            <a:off x="6527553" y="4193847"/>
            <a:ext cx="1157287" cy="56263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59407" name="Oval 14">
            <a:extLst>
              <a:ext uri="{FF2B5EF4-FFF2-40B4-BE49-F238E27FC236}">
                <a16:creationId xmlns:a16="http://schemas.microsoft.com/office/drawing/2014/main" xmlns="" id="{DC2E2FE0-B0C3-435F-80FF-BDDB60F328DC}"/>
              </a:ext>
            </a:extLst>
          </p:cNvPr>
          <p:cNvSpPr>
            <a:spLocks noChangeArrowheads="1"/>
          </p:cNvSpPr>
          <p:nvPr/>
        </p:nvSpPr>
        <p:spPr bwMode="auto">
          <a:xfrm>
            <a:off x="3481139" y="4093835"/>
            <a:ext cx="850900" cy="56263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59408" name="Oval 15">
            <a:extLst>
              <a:ext uri="{FF2B5EF4-FFF2-40B4-BE49-F238E27FC236}">
                <a16:creationId xmlns:a16="http://schemas.microsoft.com/office/drawing/2014/main" xmlns="" id="{62A4BB62-74BB-4D4E-8CE5-6BC499BA42C3}"/>
              </a:ext>
            </a:extLst>
          </p:cNvPr>
          <p:cNvSpPr>
            <a:spLocks noChangeArrowheads="1"/>
          </p:cNvSpPr>
          <p:nvPr/>
        </p:nvSpPr>
        <p:spPr bwMode="auto">
          <a:xfrm>
            <a:off x="1880939" y="4185910"/>
            <a:ext cx="850900" cy="56263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nchor="ct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59409" name="Rectangle 16">
            <a:extLst>
              <a:ext uri="{FF2B5EF4-FFF2-40B4-BE49-F238E27FC236}">
                <a16:creationId xmlns:a16="http://schemas.microsoft.com/office/drawing/2014/main" xmlns="" id="{640EE226-7C64-4189-B9ED-E24355F61572}"/>
              </a:ext>
            </a:extLst>
          </p:cNvPr>
          <p:cNvSpPr>
            <a:spLocks noChangeArrowheads="1"/>
          </p:cNvSpPr>
          <p:nvPr/>
        </p:nvSpPr>
        <p:spPr bwMode="auto">
          <a:xfrm>
            <a:off x="406982" y="1186190"/>
            <a:ext cx="975511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CA" altLang="en-US" sz="2000" b="1" dirty="0">
                <a:solidFill>
                  <a:schemeClr val="accent2"/>
                </a:solidFill>
              </a:rPr>
              <a:t>Grouping Services to identify opportunities for common business processes </a:t>
            </a:r>
          </a:p>
        </p:txBody>
      </p:sp>
    </p:spTree>
    <p:extLst>
      <p:ext uri="{BB962C8B-B14F-4D97-AF65-F5344CB8AC3E}">
        <p14:creationId xmlns:p14="http://schemas.microsoft.com/office/powerpoint/2010/main" val="22807162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xmlns="" id="{46E0103F-1BE4-4C7E-9398-1E5874893B2F}"/>
              </a:ext>
            </a:extLst>
          </p:cNvPr>
          <p:cNvSpPr>
            <a:spLocks noGrp="1" noChangeArrowheads="1"/>
          </p:cNvSpPr>
          <p:nvPr>
            <p:ph type="title"/>
          </p:nvPr>
        </p:nvSpPr>
        <p:spPr>
          <a:xfrm>
            <a:off x="263352" y="0"/>
            <a:ext cx="7467600" cy="838200"/>
          </a:xfrm>
        </p:spPr>
        <p:txBody>
          <a:bodyPr>
            <a:normAutofit fontScale="90000"/>
          </a:bodyPr>
          <a:lstStyle/>
          <a:p>
            <a:pPr algn="l" eaLnBrk="1" hangingPunct="1"/>
            <a:r>
              <a:rPr lang="en-CA" altLang="en-US" sz="2800" dirty="0"/>
              <a:t>   Public Sector Reference Models in Action</a:t>
            </a:r>
            <a:br>
              <a:rPr lang="en-CA" altLang="en-US" sz="2800" dirty="0"/>
            </a:br>
            <a:r>
              <a:rPr lang="en-CA" altLang="en-US" sz="2800" dirty="0"/>
              <a:t>   Service Inventory</a:t>
            </a:r>
          </a:p>
        </p:txBody>
      </p:sp>
      <p:sp>
        <p:nvSpPr>
          <p:cNvPr id="60420" name="Rectangle 3">
            <a:extLst>
              <a:ext uri="{FF2B5EF4-FFF2-40B4-BE49-F238E27FC236}">
                <a16:creationId xmlns:a16="http://schemas.microsoft.com/office/drawing/2014/main" xmlns="" id="{7E2C9124-5450-46FA-B72D-355C12022C15}"/>
              </a:ext>
            </a:extLst>
          </p:cNvPr>
          <p:cNvSpPr>
            <a:spLocks noGrp="1" noChangeArrowheads="1"/>
          </p:cNvSpPr>
          <p:nvPr>
            <p:ph type="body" idx="1"/>
          </p:nvPr>
        </p:nvSpPr>
        <p:spPr>
          <a:xfrm>
            <a:off x="609600" y="1349375"/>
            <a:ext cx="10814992" cy="4495800"/>
          </a:xfrm>
        </p:spPr>
        <p:txBody>
          <a:bodyPr/>
          <a:lstStyle/>
          <a:p>
            <a:pPr eaLnBrk="1" hangingPunct="1"/>
            <a:r>
              <a:rPr lang="en-CA" altLang="en-US" sz="2000" b="1" dirty="0"/>
              <a:t>What is it?</a:t>
            </a:r>
          </a:p>
          <a:p>
            <a:pPr lvl="1" eaLnBrk="1" hangingPunct="1"/>
            <a:r>
              <a:rPr lang="en-CA" altLang="en-US" sz="1800" dirty="0"/>
              <a:t>Initiative to explore requirements, define an information model and formulate implementation recommendations for developing an inventory of services provided by Government of Canada</a:t>
            </a:r>
          </a:p>
          <a:p>
            <a:pPr lvl="1" eaLnBrk="1" hangingPunct="1"/>
            <a:endParaRPr lang="en-CA" altLang="en-US" sz="1800" dirty="0"/>
          </a:p>
          <a:p>
            <a:pPr eaLnBrk="1" hangingPunct="1"/>
            <a:r>
              <a:rPr lang="en-CA" altLang="en-US" sz="2000" b="1" dirty="0"/>
              <a:t>Why is it needed?</a:t>
            </a:r>
          </a:p>
          <a:p>
            <a:pPr lvl="1" eaLnBrk="1" hangingPunct="1"/>
            <a:r>
              <a:rPr lang="en-US" altLang="en-US" sz="1800" dirty="0">
                <a:solidFill>
                  <a:srgbClr val="000000"/>
                </a:solidFill>
                <a:cs typeface="Times New Roman" panose="02020603050405020304" pitchFamily="18" charset="0"/>
              </a:rPr>
              <a:t>Provide authoritative list of services offered by the GC</a:t>
            </a:r>
            <a:r>
              <a:rPr lang="en-CA" altLang="en-US" sz="1800" dirty="0"/>
              <a:t> </a:t>
            </a:r>
          </a:p>
          <a:p>
            <a:pPr lvl="1" eaLnBrk="1" hangingPunct="1"/>
            <a:r>
              <a:rPr lang="en-CA" altLang="en-US" sz="1800" dirty="0"/>
              <a:t>Improve citizen access to federal government services</a:t>
            </a:r>
          </a:p>
          <a:p>
            <a:pPr lvl="1" eaLnBrk="1" hangingPunct="1"/>
            <a:r>
              <a:rPr lang="en-CA" altLang="en-US" sz="1800" dirty="0"/>
              <a:t>Identify the target groups and the needs that specific services are designed to address</a:t>
            </a:r>
          </a:p>
          <a:p>
            <a:pPr lvl="1" eaLnBrk="1" hangingPunct="1"/>
            <a:r>
              <a:rPr lang="en-CA" altLang="en-US" sz="1800" dirty="0"/>
              <a:t>Provide an information base for evaluating the range of services being offered, identifying overlaps and gaps in service offerings, considering candidates for service transformation</a:t>
            </a:r>
          </a:p>
        </p:txBody>
      </p:sp>
      <p:sp>
        <p:nvSpPr>
          <p:cNvPr id="2" name="TextBox 1"/>
          <p:cNvSpPr txBox="1"/>
          <p:nvPr/>
        </p:nvSpPr>
        <p:spPr>
          <a:xfrm>
            <a:off x="1127448" y="5845175"/>
            <a:ext cx="10059164" cy="369332"/>
          </a:xfrm>
          <a:prstGeom prst="rect">
            <a:avLst/>
          </a:prstGeom>
          <a:noFill/>
        </p:spPr>
        <p:txBody>
          <a:bodyPr wrap="none" rtlCol="0">
            <a:spAutoFit/>
          </a:bodyPr>
          <a:lstStyle/>
          <a:p>
            <a:r>
              <a:rPr lang="en-CA" b="1" i="1" dirty="0">
                <a:solidFill>
                  <a:srgbClr val="FF0000"/>
                </a:solidFill>
              </a:rPr>
              <a:t>Reimagine this in the context of Government as a Platform. i.e. The app store for services.</a:t>
            </a:r>
          </a:p>
        </p:txBody>
      </p:sp>
    </p:spTree>
    <p:extLst>
      <p:ext uri="{BB962C8B-B14F-4D97-AF65-F5344CB8AC3E}">
        <p14:creationId xmlns:p14="http://schemas.microsoft.com/office/powerpoint/2010/main" val="1007269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xmlns="" id="{375167F4-54DC-4C92-B861-8C98807BC9D6}"/>
              </a:ext>
            </a:extLst>
          </p:cNvPr>
          <p:cNvSpPr>
            <a:spLocks noGrp="1" noChangeArrowheads="1"/>
          </p:cNvSpPr>
          <p:nvPr>
            <p:ph type="title"/>
          </p:nvPr>
        </p:nvSpPr>
        <p:spPr>
          <a:xfrm>
            <a:off x="263352" y="22225"/>
            <a:ext cx="7467600" cy="838200"/>
          </a:xfrm>
        </p:spPr>
        <p:txBody>
          <a:bodyPr>
            <a:normAutofit fontScale="90000"/>
          </a:bodyPr>
          <a:lstStyle/>
          <a:p>
            <a:pPr algn="l" eaLnBrk="1" hangingPunct="1"/>
            <a:r>
              <a:rPr lang="en-CA" altLang="en-US" sz="2800" dirty="0"/>
              <a:t>   Public Sector Reference Models in Action</a:t>
            </a:r>
            <a:br>
              <a:rPr lang="en-CA" altLang="en-US" sz="2800" dirty="0"/>
            </a:br>
            <a:r>
              <a:rPr lang="en-CA" altLang="en-US" sz="2800" dirty="0"/>
              <a:t>   Service Inventory</a:t>
            </a:r>
          </a:p>
        </p:txBody>
      </p:sp>
      <p:sp>
        <p:nvSpPr>
          <p:cNvPr id="78852" name="Rectangle 3">
            <a:extLst>
              <a:ext uri="{FF2B5EF4-FFF2-40B4-BE49-F238E27FC236}">
                <a16:creationId xmlns:a16="http://schemas.microsoft.com/office/drawing/2014/main" xmlns="" id="{99E46D6C-687D-464C-A458-8FBB9176805B}"/>
              </a:ext>
            </a:extLst>
          </p:cNvPr>
          <p:cNvSpPr>
            <a:spLocks noGrp="1" noChangeArrowheads="1"/>
          </p:cNvSpPr>
          <p:nvPr>
            <p:ph type="body" idx="1"/>
          </p:nvPr>
        </p:nvSpPr>
        <p:spPr>
          <a:xfrm>
            <a:off x="609600" y="1196752"/>
            <a:ext cx="10814992" cy="4419600"/>
          </a:xfrm>
        </p:spPr>
        <p:txBody>
          <a:bodyPr/>
          <a:lstStyle/>
          <a:p>
            <a:pPr eaLnBrk="1" hangingPunct="1">
              <a:defRPr/>
            </a:pPr>
            <a:r>
              <a:rPr lang="en-CA" altLang="en-US" sz="2000" b="1" dirty="0"/>
              <a:t>GC-TBS-CIOB Project</a:t>
            </a:r>
          </a:p>
          <a:p>
            <a:pPr lvl="1" eaLnBrk="1" hangingPunct="1">
              <a:defRPr/>
            </a:pPr>
            <a:r>
              <a:rPr lang="en-CA" altLang="en-US" sz="2000" dirty="0"/>
              <a:t>Initiated in participation by a number of departments</a:t>
            </a:r>
          </a:p>
          <a:p>
            <a:pPr lvl="1" eaLnBrk="1" hangingPunct="1">
              <a:defRPr/>
            </a:pPr>
            <a:r>
              <a:rPr lang="en-CA" altLang="en-US" sz="2000" dirty="0"/>
              <a:t>Project deliverables being reviewed</a:t>
            </a:r>
          </a:p>
          <a:p>
            <a:pPr lvl="1" eaLnBrk="1" hangingPunct="1">
              <a:defRPr/>
            </a:pPr>
            <a:r>
              <a:rPr lang="en-CA" altLang="en-US" sz="2000" dirty="0"/>
              <a:t>Leveraged earlier work on e-Contact, Seniors Portal, CBSC</a:t>
            </a:r>
          </a:p>
          <a:p>
            <a:pPr marL="457200" lvl="1" indent="0" eaLnBrk="1" hangingPunct="1">
              <a:buNone/>
              <a:defRPr/>
            </a:pPr>
            <a:endParaRPr lang="en-CA" altLang="en-US" sz="2000" dirty="0"/>
          </a:p>
          <a:p>
            <a:pPr eaLnBrk="1" hangingPunct="1">
              <a:defRPr/>
            </a:pPr>
            <a:r>
              <a:rPr lang="en-CA" altLang="en-US" sz="2000" b="1" dirty="0"/>
              <a:t>Implications</a:t>
            </a:r>
          </a:p>
          <a:p>
            <a:pPr lvl="1" eaLnBrk="1" hangingPunct="1">
              <a:defRPr/>
            </a:pPr>
            <a:r>
              <a:rPr lang="en-CA" altLang="en-US" sz="2000" dirty="0"/>
              <a:t>Creating the initial inventory will require collaborative effort and on-going commitment</a:t>
            </a:r>
          </a:p>
          <a:p>
            <a:pPr lvl="1" eaLnBrk="1" hangingPunct="1">
              <a:defRPr/>
            </a:pPr>
            <a:r>
              <a:rPr lang="en-CA" altLang="en-US" sz="2000" dirty="0"/>
              <a:t>Inventory must have near-term benefit for its stakeholders</a:t>
            </a:r>
          </a:p>
          <a:p>
            <a:pPr lvl="1" eaLnBrk="1" hangingPunct="1">
              <a:defRPr/>
            </a:pPr>
            <a:r>
              <a:rPr lang="en-CA" altLang="en-US" sz="2000" dirty="0"/>
              <a:t>Need to explore interest from multi-jurisdictional partners</a:t>
            </a:r>
          </a:p>
          <a:p>
            <a:pPr lvl="1" eaLnBrk="1" hangingPunct="1">
              <a:defRPr/>
            </a:pPr>
            <a:r>
              <a:rPr lang="en-CA" altLang="en-US" sz="2000" dirty="0"/>
              <a:t>Potential exists for outsourcing operations to registry service providers </a:t>
            </a:r>
          </a:p>
          <a:p>
            <a:pPr lvl="1" eaLnBrk="1" hangingPunct="1">
              <a:defRPr/>
            </a:pPr>
            <a:endParaRPr lang="en-CA" altLang="en-US" sz="2000" b="1" dirty="0"/>
          </a:p>
        </p:txBody>
      </p:sp>
      <p:sp>
        <p:nvSpPr>
          <p:cNvPr id="5" name="TextBox 4"/>
          <p:cNvSpPr txBox="1"/>
          <p:nvPr/>
        </p:nvSpPr>
        <p:spPr>
          <a:xfrm>
            <a:off x="1127448" y="5845175"/>
            <a:ext cx="10059164" cy="369332"/>
          </a:xfrm>
          <a:prstGeom prst="rect">
            <a:avLst/>
          </a:prstGeom>
          <a:noFill/>
        </p:spPr>
        <p:txBody>
          <a:bodyPr wrap="none" rtlCol="0">
            <a:spAutoFit/>
          </a:bodyPr>
          <a:lstStyle/>
          <a:p>
            <a:r>
              <a:rPr lang="en-CA" b="1" i="1" dirty="0">
                <a:solidFill>
                  <a:srgbClr val="FF0000"/>
                </a:solidFill>
              </a:rPr>
              <a:t>Reimagine this in the context of Government as a Platform. i.e. The app store for services.</a:t>
            </a:r>
          </a:p>
        </p:txBody>
      </p:sp>
    </p:spTree>
    <p:extLst>
      <p:ext uri="{BB962C8B-B14F-4D97-AF65-F5344CB8AC3E}">
        <p14:creationId xmlns:p14="http://schemas.microsoft.com/office/powerpoint/2010/main" val="2028772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a:extLst>
              <a:ext uri="{FF2B5EF4-FFF2-40B4-BE49-F238E27FC236}">
                <a16:creationId xmlns:a16="http://schemas.microsoft.com/office/drawing/2014/main" xmlns="" id="{D90F1368-5229-4617-938A-D61C9C142CBD}"/>
              </a:ext>
            </a:extLst>
          </p:cNvPr>
          <p:cNvSpPr>
            <a:spLocks noGrp="1"/>
          </p:cNvSpPr>
          <p:nvPr>
            <p:ph type="sldNum" sz="quarter" idx="10"/>
          </p:nvPr>
        </p:nvSpPr>
        <p:spPr>
          <a:xfrm>
            <a:off x="8686800" y="5953126"/>
            <a:ext cx="1905000" cy="295275"/>
          </a:xfrm>
          <a:noFill/>
        </p:spPr>
        <p:txBody>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fld id="{B14D958A-683F-449E-82F4-E0C6613132E4}" type="slidenum">
              <a:rPr lang="en-CA" altLang="en-US" sz="1200"/>
              <a:pPr eaLnBrk="1" hangingPunct="1">
                <a:spcBef>
                  <a:spcPct val="0"/>
                </a:spcBef>
                <a:buClrTx/>
                <a:buSzTx/>
                <a:buFontTx/>
                <a:buNone/>
              </a:pPr>
              <a:t>46</a:t>
            </a:fld>
            <a:endParaRPr lang="en-CA" altLang="en-US" sz="1200"/>
          </a:p>
        </p:txBody>
      </p:sp>
      <p:sp>
        <p:nvSpPr>
          <p:cNvPr id="62467" name="Rectangle 2">
            <a:extLst>
              <a:ext uri="{FF2B5EF4-FFF2-40B4-BE49-F238E27FC236}">
                <a16:creationId xmlns:a16="http://schemas.microsoft.com/office/drawing/2014/main" xmlns="" id="{2C06C144-49FF-44A8-9916-940CA0952027}"/>
              </a:ext>
            </a:extLst>
          </p:cNvPr>
          <p:cNvSpPr>
            <a:spLocks noGrp="1" noChangeArrowheads="1"/>
          </p:cNvSpPr>
          <p:nvPr>
            <p:ph type="title"/>
          </p:nvPr>
        </p:nvSpPr>
        <p:spPr>
          <a:xfrm>
            <a:off x="86662" y="42126"/>
            <a:ext cx="7562850" cy="762000"/>
          </a:xfrm>
        </p:spPr>
        <p:txBody>
          <a:bodyPr>
            <a:normAutofit fontScale="90000"/>
          </a:bodyPr>
          <a:lstStyle/>
          <a:p>
            <a:pPr algn="l" eaLnBrk="1" hangingPunct="1"/>
            <a:r>
              <a:rPr lang="en-CA" altLang="en-US" sz="2800" dirty="0"/>
              <a:t>   Public Sector Reference Models in Action</a:t>
            </a:r>
            <a:br>
              <a:rPr lang="en-CA" altLang="en-US" sz="2800" dirty="0"/>
            </a:br>
            <a:r>
              <a:rPr lang="en-CA" altLang="en-US" sz="2800" dirty="0"/>
              <a:t>   Service Inventory</a:t>
            </a:r>
          </a:p>
        </p:txBody>
      </p:sp>
      <p:sp>
        <p:nvSpPr>
          <p:cNvPr id="62468" name="Rectangle 3">
            <a:extLst>
              <a:ext uri="{FF2B5EF4-FFF2-40B4-BE49-F238E27FC236}">
                <a16:creationId xmlns:a16="http://schemas.microsoft.com/office/drawing/2014/main" xmlns="" id="{6CCCD056-E6CD-426F-B622-13F1F9C0CD3B}"/>
              </a:ext>
            </a:extLst>
          </p:cNvPr>
          <p:cNvSpPr>
            <a:spLocks noChangeArrowheads="1"/>
          </p:cNvSpPr>
          <p:nvPr/>
        </p:nvSpPr>
        <p:spPr bwMode="auto">
          <a:xfrm>
            <a:off x="5607051" y="3271838"/>
            <a:ext cx="1482725" cy="3567112"/>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ClrTx/>
              <a:buSzTx/>
              <a:buFontTx/>
              <a:buNone/>
            </a:pPr>
            <a:endParaRPr lang="en-US" altLang="en-US" sz="2000"/>
          </a:p>
        </p:txBody>
      </p:sp>
      <p:sp>
        <p:nvSpPr>
          <p:cNvPr id="62469" name="Rectangle 4">
            <a:extLst>
              <a:ext uri="{FF2B5EF4-FFF2-40B4-BE49-F238E27FC236}">
                <a16:creationId xmlns:a16="http://schemas.microsoft.com/office/drawing/2014/main" xmlns="" id="{377F7172-9B83-401A-81F0-D8E58E490348}"/>
              </a:ext>
            </a:extLst>
          </p:cNvPr>
          <p:cNvSpPr>
            <a:spLocks noChangeArrowheads="1"/>
          </p:cNvSpPr>
          <p:nvPr/>
        </p:nvSpPr>
        <p:spPr bwMode="auto">
          <a:xfrm>
            <a:off x="8970964" y="3271838"/>
            <a:ext cx="1404937" cy="3567112"/>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ClrTx/>
              <a:buSzTx/>
              <a:buFontTx/>
              <a:buNone/>
            </a:pPr>
            <a:endParaRPr lang="en-US" altLang="en-US" sz="2000"/>
          </a:p>
        </p:txBody>
      </p:sp>
      <p:sp>
        <p:nvSpPr>
          <p:cNvPr id="62470" name="Rectangle 5">
            <a:extLst>
              <a:ext uri="{FF2B5EF4-FFF2-40B4-BE49-F238E27FC236}">
                <a16:creationId xmlns:a16="http://schemas.microsoft.com/office/drawing/2014/main" xmlns="" id="{8B25D789-724D-485F-9152-D8A4F46E0C75}"/>
              </a:ext>
            </a:extLst>
          </p:cNvPr>
          <p:cNvSpPr>
            <a:spLocks noChangeArrowheads="1"/>
          </p:cNvSpPr>
          <p:nvPr/>
        </p:nvSpPr>
        <p:spPr bwMode="auto">
          <a:xfrm>
            <a:off x="7089775" y="3271838"/>
            <a:ext cx="1881188" cy="3567112"/>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ClrTx/>
              <a:buSzTx/>
              <a:buFontTx/>
              <a:buNone/>
            </a:pPr>
            <a:endParaRPr lang="en-US" altLang="en-US" sz="2000"/>
          </a:p>
        </p:txBody>
      </p:sp>
      <p:sp>
        <p:nvSpPr>
          <p:cNvPr id="62471" name="Rectangle 6">
            <a:extLst>
              <a:ext uri="{FF2B5EF4-FFF2-40B4-BE49-F238E27FC236}">
                <a16:creationId xmlns:a16="http://schemas.microsoft.com/office/drawing/2014/main" xmlns="" id="{CB5D0610-5BBE-45EC-9F6A-10C6198143D6}"/>
              </a:ext>
            </a:extLst>
          </p:cNvPr>
          <p:cNvSpPr>
            <a:spLocks noChangeArrowheads="1"/>
          </p:cNvSpPr>
          <p:nvPr/>
        </p:nvSpPr>
        <p:spPr bwMode="auto">
          <a:xfrm>
            <a:off x="4052888" y="3271838"/>
            <a:ext cx="1554162" cy="3567112"/>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ClrTx/>
              <a:buSzTx/>
              <a:buFontTx/>
              <a:buNone/>
            </a:pPr>
            <a:endParaRPr lang="en-US" altLang="en-US" sz="2000"/>
          </a:p>
        </p:txBody>
      </p:sp>
      <p:grpSp>
        <p:nvGrpSpPr>
          <p:cNvPr id="62472" name="Group 7">
            <a:extLst>
              <a:ext uri="{FF2B5EF4-FFF2-40B4-BE49-F238E27FC236}">
                <a16:creationId xmlns:a16="http://schemas.microsoft.com/office/drawing/2014/main" xmlns="" id="{F2F8FF3D-9AB9-4ED2-9E38-3058E306EDA4}"/>
              </a:ext>
            </a:extLst>
          </p:cNvPr>
          <p:cNvGrpSpPr>
            <a:grpSpLocks/>
          </p:cNvGrpSpPr>
          <p:nvPr/>
        </p:nvGrpSpPr>
        <p:grpSpPr bwMode="auto">
          <a:xfrm>
            <a:off x="2212976" y="1544638"/>
            <a:ext cx="8304213" cy="4305300"/>
            <a:chOff x="266" y="711"/>
            <a:chExt cx="5311" cy="3240"/>
          </a:xfrm>
        </p:grpSpPr>
        <p:sp>
          <p:nvSpPr>
            <p:cNvPr id="62474" name="Rectangle 8">
              <a:extLst>
                <a:ext uri="{FF2B5EF4-FFF2-40B4-BE49-F238E27FC236}">
                  <a16:creationId xmlns:a16="http://schemas.microsoft.com/office/drawing/2014/main" xmlns="" id="{73C53B5B-6312-4C35-9DCE-2916F15ECE28}"/>
                </a:ext>
              </a:extLst>
            </p:cNvPr>
            <p:cNvSpPr>
              <a:spLocks noChangeArrowheads="1"/>
            </p:cNvSpPr>
            <p:nvPr/>
          </p:nvSpPr>
          <p:spPr bwMode="auto">
            <a:xfrm>
              <a:off x="1201" y="739"/>
              <a:ext cx="837" cy="1346"/>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1"/>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30000"/>
                </a:spcBef>
                <a:buClrTx/>
                <a:buSzTx/>
                <a:buFontTx/>
                <a:buNone/>
              </a:pPr>
              <a:r>
                <a:rPr lang="en-CA" altLang="en-US" sz="1000" b="1">
                  <a:solidFill>
                    <a:srgbClr val="FF0000"/>
                  </a:solidFill>
                </a:rPr>
                <a:t>Program Sector</a:t>
              </a:r>
            </a:p>
          </p:txBody>
        </p:sp>
        <p:sp>
          <p:nvSpPr>
            <p:cNvPr id="62475" name="Rectangle 9">
              <a:extLst>
                <a:ext uri="{FF2B5EF4-FFF2-40B4-BE49-F238E27FC236}">
                  <a16:creationId xmlns:a16="http://schemas.microsoft.com/office/drawing/2014/main" xmlns="" id="{2BAE62F4-8CDC-45F0-BA68-253031A65AC9}"/>
                </a:ext>
              </a:extLst>
            </p:cNvPr>
            <p:cNvSpPr>
              <a:spLocks noChangeArrowheads="1"/>
            </p:cNvSpPr>
            <p:nvPr/>
          </p:nvSpPr>
          <p:spPr bwMode="auto">
            <a:xfrm>
              <a:off x="2776" y="739"/>
              <a:ext cx="520" cy="1346"/>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1"/>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30000"/>
                </a:spcBef>
                <a:buClrTx/>
                <a:buSzTx/>
                <a:buFontTx/>
                <a:buNone/>
              </a:pPr>
              <a:r>
                <a:rPr lang="en-CA" altLang="en-US" sz="1000" b="1">
                  <a:solidFill>
                    <a:srgbClr val="FF0000"/>
                  </a:solidFill>
                </a:rPr>
                <a:t>Internal Service</a:t>
              </a:r>
            </a:p>
          </p:txBody>
        </p:sp>
        <p:sp>
          <p:nvSpPr>
            <p:cNvPr id="62476" name="Rectangle 10">
              <a:extLst>
                <a:ext uri="{FF2B5EF4-FFF2-40B4-BE49-F238E27FC236}">
                  <a16:creationId xmlns:a16="http://schemas.microsoft.com/office/drawing/2014/main" xmlns="" id="{8DCECBF2-4645-49AB-8695-D5660E63301E}"/>
                </a:ext>
              </a:extLst>
            </p:cNvPr>
            <p:cNvSpPr>
              <a:spLocks noChangeArrowheads="1"/>
            </p:cNvSpPr>
            <p:nvPr/>
          </p:nvSpPr>
          <p:spPr bwMode="auto">
            <a:xfrm>
              <a:off x="2053" y="739"/>
              <a:ext cx="724" cy="1346"/>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1"/>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30000"/>
                </a:spcBef>
                <a:buClrTx/>
                <a:buSzTx/>
                <a:buFontTx/>
                <a:buNone/>
              </a:pPr>
              <a:r>
                <a:rPr lang="en-CA" altLang="en-US" sz="1000" b="1">
                  <a:solidFill>
                    <a:srgbClr val="FF0000"/>
                  </a:solidFill>
                </a:rPr>
                <a:t>External Service</a:t>
              </a:r>
            </a:p>
          </p:txBody>
        </p:sp>
        <p:sp>
          <p:nvSpPr>
            <p:cNvPr id="62477" name="Rectangle 11">
              <a:extLst>
                <a:ext uri="{FF2B5EF4-FFF2-40B4-BE49-F238E27FC236}">
                  <a16:creationId xmlns:a16="http://schemas.microsoft.com/office/drawing/2014/main" xmlns="" id="{7FB7FF8B-A8E6-431E-ABD0-6FD701627AFB}"/>
                </a:ext>
              </a:extLst>
            </p:cNvPr>
            <p:cNvSpPr>
              <a:spLocks noChangeArrowheads="1"/>
            </p:cNvSpPr>
            <p:nvPr/>
          </p:nvSpPr>
          <p:spPr bwMode="auto">
            <a:xfrm>
              <a:off x="546" y="739"/>
              <a:ext cx="657" cy="1346"/>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1"/>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30000"/>
                </a:spcBef>
                <a:buClrTx/>
                <a:buSzTx/>
                <a:buFontTx/>
                <a:buNone/>
              </a:pPr>
              <a:r>
                <a:rPr lang="en-CA" altLang="en-US" sz="1000" b="1">
                  <a:solidFill>
                    <a:srgbClr val="FF0000"/>
                  </a:solidFill>
                </a:rPr>
                <a:t>Common</a:t>
              </a:r>
            </a:p>
          </p:txBody>
        </p:sp>
        <p:sp>
          <p:nvSpPr>
            <p:cNvPr id="62478" name="Line 12">
              <a:extLst>
                <a:ext uri="{FF2B5EF4-FFF2-40B4-BE49-F238E27FC236}">
                  <a16:creationId xmlns:a16="http://schemas.microsoft.com/office/drawing/2014/main" xmlns="" id="{90803969-CF9A-4F46-BB08-AC00F2965C33}"/>
                </a:ext>
              </a:extLst>
            </p:cNvPr>
            <p:cNvSpPr>
              <a:spLocks noChangeShapeType="1"/>
            </p:cNvSpPr>
            <p:nvPr/>
          </p:nvSpPr>
          <p:spPr bwMode="auto">
            <a:xfrm>
              <a:off x="267" y="715"/>
              <a:ext cx="5309"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p>
              <a:endParaRPr lang="en-CA"/>
            </a:p>
          </p:txBody>
        </p:sp>
        <p:sp>
          <p:nvSpPr>
            <p:cNvPr id="62479" name="Line 13">
              <a:extLst>
                <a:ext uri="{FF2B5EF4-FFF2-40B4-BE49-F238E27FC236}">
                  <a16:creationId xmlns:a16="http://schemas.microsoft.com/office/drawing/2014/main" xmlns="" id="{E074F7C3-ED20-4E0B-B4C3-BD9FD4AB7BCC}"/>
                </a:ext>
              </a:extLst>
            </p:cNvPr>
            <p:cNvSpPr>
              <a:spLocks noChangeShapeType="1"/>
            </p:cNvSpPr>
            <p:nvPr/>
          </p:nvSpPr>
          <p:spPr bwMode="auto">
            <a:xfrm>
              <a:off x="267" y="2150"/>
              <a:ext cx="53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p>
              <a:endParaRPr lang="en-CA"/>
            </a:p>
          </p:txBody>
        </p:sp>
        <p:sp>
          <p:nvSpPr>
            <p:cNvPr id="62480" name="Line 14">
              <a:extLst>
                <a:ext uri="{FF2B5EF4-FFF2-40B4-BE49-F238E27FC236}">
                  <a16:creationId xmlns:a16="http://schemas.microsoft.com/office/drawing/2014/main" xmlns="" id="{05A554EA-F095-4A6A-8009-C452AD016302}"/>
                </a:ext>
              </a:extLst>
            </p:cNvPr>
            <p:cNvSpPr>
              <a:spLocks noChangeShapeType="1"/>
            </p:cNvSpPr>
            <p:nvPr/>
          </p:nvSpPr>
          <p:spPr bwMode="auto">
            <a:xfrm>
              <a:off x="267" y="3943"/>
              <a:ext cx="5309" cy="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p>
              <a:endParaRPr lang="en-CA"/>
            </a:p>
          </p:txBody>
        </p:sp>
        <p:sp>
          <p:nvSpPr>
            <p:cNvPr id="62481" name="Line 15">
              <a:extLst>
                <a:ext uri="{FF2B5EF4-FFF2-40B4-BE49-F238E27FC236}">
                  <a16:creationId xmlns:a16="http://schemas.microsoft.com/office/drawing/2014/main" xmlns="" id="{CC0DA3E9-948D-45FA-9932-E6758CFB38E3}"/>
                </a:ext>
              </a:extLst>
            </p:cNvPr>
            <p:cNvSpPr>
              <a:spLocks noChangeShapeType="1"/>
            </p:cNvSpPr>
            <p:nvPr/>
          </p:nvSpPr>
          <p:spPr bwMode="auto">
            <a:xfrm>
              <a:off x="267" y="715"/>
              <a:ext cx="0" cy="322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p>
              <a:endParaRPr lang="en-CA"/>
            </a:p>
          </p:txBody>
        </p:sp>
        <p:sp>
          <p:nvSpPr>
            <p:cNvPr id="62482" name="Line 16">
              <a:extLst>
                <a:ext uri="{FF2B5EF4-FFF2-40B4-BE49-F238E27FC236}">
                  <a16:creationId xmlns:a16="http://schemas.microsoft.com/office/drawing/2014/main" xmlns="" id="{1CA4F743-01CB-4F0D-A582-1293952D51BB}"/>
                </a:ext>
              </a:extLst>
            </p:cNvPr>
            <p:cNvSpPr>
              <a:spLocks noChangeShapeType="1"/>
            </p:cNvSpPr>
            <p:nvPr/>
          </p:nvSpPr>
          <p:spPr bwMode="auto">
            <a:xfrm>
              <a:off x="555" y="715"/>
              <a:ext cx="0" cy="322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p>
              <a:endParaRPr lang="en-CA"/>
            </a:p>
          </p:txBody>
        </p:sp>
        <p:sp>
          <p:nvSpPr>
            <p:cNvPr id="62483" name="Line 17">
              <a:extLst>
                <a:ext uri="{FF2B5EF4-FFF2-40B4-BE49-F238E27FC236}">
                  <a16:creationId xmlns:a16="http://schemas.microsoft.com/office/drawing/2014/main" xmlns="" id="{BB073438-93D3-4DB8-9197-0D60C962D28E}"/>
                </a:ext>
              </a:extLst>
            </p:cNvPr>
            <p:cNvSpPr>
              <a:spLocks noChangeShapeType="1"/>
            </p:cNvSpPr>
            <p:nvPr/>
          </p:nvSpPr>
          <p:spPr bwMode="auto">
            <a:xfrm>
              <a:off x="2053" y="715"/>
              <a:ext cx="0" cy="32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p>
              <a:endParaRPr lang="en-CA"/>
            </a:p>
          </p:txBody>
        </p:sp>
        <p:sp>
          <p:nvSpPr>
            <p:cNvPr id="62484" name="Line 18">
              <a:extLst>
                <a:ext uri="{FF2B5EF4-FFF2-40B4-BE49-F238E27FC236}">
                  <a16:creationId xmlns:a16="http://schemas.microsoft.com/office/drawing/2014/main" xmlns="" id="{8515F2A3-D27C-4FD2-8BE9-1CC6EB53739A}"/>
                </a:ext>
              </a:extLst>
            </p:cNvPr>
            <p:cNvSpPr>
              <a:spLocks noChangeShapeType="1"/>
            </p:cNvSpPr>
            <p:nvPr/>
          </p:nvSpPr>
          <p:spPr bwMode="auto">
            <a:xfrm>
              <a:off x="3442" y="711"/>
              <a:ext cx="0" cy="32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p>
              <a:endParaRPr lang="en-CA"/>
            </a:p>
          </p:txBody>
        </p:sp>
        <p:sp>
          <p:nvSpPr>
            <p:cNvPr id="62485" name="Line 19">
              <a:extLst>
                <a:ext uri="{FF2B5EF4-FFF2-40B4-BE49-F238E27FC236}">
                  <a16:creationId xmlns:a16="http://schemas.microsoft.com/office/drawing/2014/main" xmlns="" id="{61EC45A5-6CC8-4FE6-B8C9-E64DD3BA27EF}"/>
                </a:ext>
              </a:extLst>
            </p:cNvPr>
            <p:cNvSpPr>
              <a:spLocks noChangeShapeType="1"/>
            </p:cNvSpPr>
            <p:nvPr/>
          </p:nvSpPr>
          <p:spPr bwMode="auto">
            <a:xfrm>
              <a:off x="5576" y="715"/>
              <a:ext cx="0" cy="3220"/>
            </a:xfrm>
            <a:prstGeom prst="line">
              <a:avLst/>
            </a:prstGeom>
            <a:noFill/>
            <a:ln w="28575" cap="sq">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p>
              <a:endParaRPr lang="en-CA"/>
            </a:p>
          </p:txBody>
        </p:sp>
        <p:sp>
          <p:nvSpPr>
            <p:cNvPr id="62486" name="Line 20">
              <a:extLst>
                <a:ext uri="{FF2B5EF4-FFF2-40B4-BE49-F238E27FC236}">
                  <a16:creationId xmlns:a16="http://schemas.microsoft.com/office/drawing/2014/main" xmlns="" id="{86206BB8-E9EB-408B-9A54-0DC99115FA4D}"/>
                </a:ext>
              </a:extLst>
            </p:cNvPr>
            <p:cNvSpPr>
              <a:spLocks noChangeShapeType="1"/>
            </p:cNvSpPr>
            <p:nvPr/>
          </p:nvSpPr>
          <p:spPr bwMode="auto">
            <a:xfrm>
              <a:off x="2777" y="715"/>
              <a:ext cx="0" cy="32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
              <a:spAutoFit/>
            </a:bodyPr>
            <a:lstStyle/>
            <a:p>
              <a:endParaRPr lang="en-CA"/>
            </a:p>
          </p:txBody>
        </p:sp>
        <p:sp>
          <p:nvSpPr>
            <p:cNvPr id="62487" name="Line 21">
              <a:extLst>
                <a:ext uri="{FF2B5EF4-FFF2-40B4-BE49-F238E27FC236}">
                  <a16:creationId xmlns:a16="http://schemas.microsoft.com/office/drawing/2014/main" xmlns="" id="{E5E40394-8F20-47BB-82EC-32219F46431F}"/>
                </a:ext>
              </a:extLst>
            </p:cNvPr>
            <p:cNvSpPr>
              <a:spLocks noChangeShapeType="1"/>
            </p:cNvSpPr>
            <p:nvPr/>
          </p:nvSpPr>
          <p:spPr bwMode="auto">
            <a:xfrm>
              <a:off x="2278" y="2696"/>
              <a:ext cx="32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
              <a:spAutoFit/>
            </a:bodyPr>
            <a:lstStyle/>
            <a:p>
              <a:endParaRPr lang="en-CA"/>
            </a:p>
          </p:txBody>
        </p:sp>
        <p:sp>
          <p:nvSpPr>
            <p:cNvPr id="62488" name="Line 22">
              <a:extLst>
                <a:ext uri="{FF2B5EF4-FFF2-40B4-BE49-F238E27FC236}">
                  <a16:creationId xmlns:a16="http://schemas.microsoft.com/office/drawing/2014/main" xmlns="" id="{27616418-B472-41C4-B8EB-C42F2480B76F}"/>
                </a:ext>
              </a:extLst>
            </p:cNvPr>
            <p:cNvSpPr>
              <a:spLocks noChangeShapeType="1"/>
            </p:cNvSpPr>
            <p:nvPr/>
          </p:nvSpPr>
          <p:spPr bwMode="auto">
            <a:xfrm>
              <a:off x="520" y="3055"/>
              <a:ext cx="217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
              <a:spAutoFit/>
            </a:bodyPr>
            <a:lstStyle/>
            <a:p>
              <a:endParaRPr lang="en-CA"/>
            </a:p>
          </p:txBody>
        </p:sp>
        <p:sp>
          <p:nvSpPr>
            <p:cNvPr id="62489" name="Line 23">
              <a:extLst>
                <a:ext uri="{FF2B5EF4-FFF2-40B4-BE49-F238E27FC236}">
                  <a16:creationId xmlns:a16="http://schemas.microsoft.com/office/drawing/2014/main" xmlns="" id="{3FC88336-C2E8-4164-BD99-AB5B5E155223}"/>
                </a:ext>
              </a:extLst>
            </p:cNvPr>
            <p:cNvSpPr>
              <a:spLocks noChangeShapeType="1"/>
            </p:cNvSpPr>
            <p:nvPr/>
          </p:nvSpPr>
          <p:spPr bwMode="auto">
            <a:xfrm>
              <a:off x="2639" y="2786"/>
              <a:ext cx="291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
              <a:spAutoFit/>
            </a:bodyPr>
            <a:lstStyle/>
            <a:p>
              <a:endParaRPr lang="en-CA"/>
            </a:p>
          </p:txBody>
        </p:sp>
        <p:grpSp>
          <p:nvGrpSpPr>
            <p:cNvPr id="62490" name="Group 24">
              <a:extLst>
                <a:ext uri="{FF2B5EF4-FFF2-40B4-BE49-F238E27FC236}">
                  <a16:creationId xmlns:a16="http://schemas.microsoft.com/office/drawing/2014/main" xmlns="" id="{68524911-9FAE-4A46-8FF2-1F31E3EF447C}"/>
                </a:ext>
              </a:extLst>
            </p:cNvPr>
            <p:cNvGrpSpPr>
              <a:grpSpLocks/>
            </p:cNvGrpSpPr>
            <p:nvPr/>
          </p:nvGrpSpPr>
          <p:grpSpPr bwMode="auto">
            <a:xfrm>
              <a:off x="586" y="811"/>
              <a:ext cx="582" cy="1337"/>
              <a:chOff x="1667" y="2038"/>
              <a:chExt cx="689" cy="1337"/>
            </a:xfrm>
          </p:grpSpPr>
          <p:sp>
            <p:nvSpPr>
              <p:cNvPr id="62541" name="Text Box 25">
                <a:extLst>
                  <a:ext uri="{FF2B5EF4-FFF2-40B4-BE49-F238E27FC236}">
                    <a16:creationId xmlns:a16="http://schemas.microsoft.com/office/drawing/2014/main" xmlns="" id="{104DEB95-6EA6-473A-9416-2CEDBD1F0FE2}"/>
                  </a:ext>
                </a:extLst>
              </p:cNvPr>
              <p:cNvSpPr txBox="1">
                <a:spLocks noChangeArrowheads="1"/>
              </p:cNvSpPr>
              <p:nvPr/>
            </p:nvSpPr>
            <p:spPr bwMode="auto">
              <a:xfrm rot="16200000">
                <a:off x="1072" y="2637"/>
                <a:ext cx="1329" cy="140"/>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200" b="1"/>
                  <a:t>Service Name</a:t>
                </a:r>
              </a:p>
            </p:txBody>
          </p:sp>
          <p:sp>
            <p:nvSpPr>
              <p:cNvPr id="62542" name="Text Box 26">
                <a:extLst>
                  <a:ext uri="{FF2B5EF4-FFF2-40B4-BE49-F238E27FC236}">
                    <a16:creationId xmlns:a16="http://schemas.microsoft.com/office/drawing/2014/main" xmlns="" id="{C4E6A797-D648-42D3-AA08-6B71EF110CE8}"/>
                  </a:ext>
                </a:extLst>
              </p:cNvPr>
              <p:cNvSpPr txBox="1">
                <a:spLocks noChangeArrowheads="1"/>
              </p:cNvSpPr>
              <p:nvPr/>
            </p:nvSpPr>
            <p:spPr bwMode="auto">
              <a:xfrm rot="16200000">
                <a:off x="1434" y="2638"/>
                <a:ext cx="1335" cy="140"/>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200" b="1"/>
                  <a:t>Service Recipient</a:t>
                </a:r>
              </a:p>
            </p:txBody>
          </p:sp>
          <p:sp>
            <p:nvSpPr>
              <p:cNvPr id="62543" name="Text Box 27">
                <a:extLst>
                  <a:ext uri="{FF2B5EF4-FFF2-40B4-BE49-F238E27FC236}">
                    <a16:creationId xmlns:a16="http://schemas.microsoft.com/office/drawing/2014/main" xmlns="" id="{FC8C1E86-64E2-4164-BC68-679FAB76318E}"/>
                  </a:ext>
                </a:extLst>
              </p:cNvPr>
              <p:cNvSpPr txBox="1">
                <a:spLocks noChangeArrowheads="1"/>
              </p:cNvSpPr>
              <p:nvPr/>
            </p:nvSpPr>
            <p:spPr bwMode="auto">
              <a:xfrm rot="16200000">
                <a:off x="1254" y="2636"/>
                <a:ext cx="1336" cy="140"/>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200" b="1"/>
                  <a:t>Service Output (Type)</a:t>
                </a:r>
              </a:p>
            </p:txBody>
          </p:sp>
          <p:sp>
            <p:nvSpPr>
              <p:cNvPr id="62544" name="Text Box 28">
                <a:extLst>
                  <a:ext uri="{FF2B5EF4-FFF2-40B4-BE49-F238E27FC236}">
                    <a16:creationId xmlns:a16="http://schemas.microsoft.com/office/drawing/2014/main" xmlns="" id="{E4E5FDA3-E410-4621-860F-F67E76F97F3B}"/>
                  </a:ext>
                </a:extLst>
              </p:cNvPr>
              <p:cNvSpPr txBox="1">
                <a:spLocks noChangeArrowheads="1"/>
              </p:cNvSpPr>
              <p:nvPr/>
            </p:nvSpPr>
            <p:spPr bwMode="auto">
              <a:xfrm rot="16200000">
                <a:off x="1618" y="2638"/>
                <a:ext cx="1335" cy="140"/>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200" b="1"/>
                  <a:t>…</a:t>
                </a:r>
              </a:p>
            </p:txBody>
          </p:sp>
        </p:grpSp>
        <p:grpSp>
          <p:nvGrpSpPr>
            <p:cNvPr id="62491" name="Group 29">
              <a:extLst>
                <a:ext uri="{FF2B5EF4-FFF2-40B4-BE49-F238E27FC236}">
                  <a16:creationId xmlns:a16="http://schemas.microsoft.com/office/drawing/2014/main" xmlns="" id="{2CB8D804-492D-4336-A907-D95C821377A9}"/>
                </a:ext>
              </a:extLst>
            </p:cNvPr>
            <p:cNvGrpSpPr>
              <a:grpSpLocks/>
            </p:cNvGrpSpPr>
            <p:nvPr/>
          </p:nvGrpSpPr>
          <p:grpSpPr bwMode="auto">
            <a:xfrm>
              <a:off x="1222" y="817"/>
              <a:ext cx="762" cy="1337"/>
              <a:chOff x="3113" y="2039"/>
              <a:chExt cx="861" cy="1337"/>
            </a:xfrm>
          </p:grpSpPr>
          <p:sp>
            <p:nvSpPr>
              <p:cNvPr id="62536" name="Text Box 30">
                <a:extLst>
                  <a:ext uri="{FF2B5EF4-FFF2-40B4-BE49-F238E27FC236}">
                    <a16:creationId xmlns:a16="http://schemas.microsoft.com/office/drawing/2014/main" xmlns="" id="{AFE5FBA2-2220-4589-89C9-977A1955F0B7}"/>
                  </a:ext>
                </a:extLst>
              </p:cNvPr>
              <p:cNvSpPr txBox="1">
                <a:spLocks noChangeArrowheads="1"/>
              </p:cNvSpPr>
              <p:nvPr/>
            </p:nvSpPr>
            <p:spPr bwMode="auto">
              <a:xfrm rot="16200000">
                <a:off x="2516" y="2641"/>
                <a:ext cx="1327" cy="134"/>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200" b="1"/>
                  <a:t>Planned Expenditure</a:t>
                </a:r>
              </a:p>
            </p:txBody>
          </p:sp>
          <p:sp>
            <p:nvSpPr>
              <p:cNvPr id="62537" name="Text Box 31">
                <a:extLst>
                  <a:ext uri="{FF2B5EF4-FFF2-40B4-BE49-F238E27FC236}">
                    <a16:creationId xmlns:a16="http://schemas.microsoft.com/office/drawing/2014/main" xmlns="" id="{00F40363-FD0E-4DD7-83B3-C5F07CE82E61}"/>
                  </a:ext>
                </a:extLst>
              </p:cNvPr>
              <p:cNvSpPr txBox="1">
                <a:spLocks noChangeArrowheads="1"/>
              </p:cNvSpPr>
              <p:nvPr/>
            </p:nvSpPr>
            <p:spPr bwMode="auto">
              <a:xfrm rot="16200000">
                <a:off x="3054" y="2642"/>
                <a:ext cx="1335" cy="134"/>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200" b="1"/>
                  <a:t>Actual Performance</a:t>
                </a:r>
              </a:p>
            </p:txBody>
          </p:sp>
          <p:sp>
            <p:nvSpPr>
              <p:cNvPr id="62538" name="Text Box 32">
                <a:extLst>
                  <a:ext uri="{FF2B5EF4-FFF2-40B4-BE49-F238E27FC236}">
                    <a16:creationId xmlns:a16="http://schemas.microsoft.com/office/drawing/2014/main" xmlns="" id="{9D9227DE-F8B8-43A9-8C86-67C88CB775C6}"/>
                  </a:ext>
                </a:extLst>
              </p:cNvPr>
              <p:cNvSpPr txBox="1">
                <a:spLocks noChangeArrowheads="1"/>
              </p:cNvSpPr>
              <p:nvPr/>
            </p:nvSpPr>
            <p:spPr bwMode="auto">
              <a:xfrm rot="16200000">
                <a:off x="2695" y="2640"/>
                <a:ext cx="1334" cy="134"/>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200" b="1"/>
                  <a:t>Actual Expenditure</a:t>
                </a:r>
              </a:p>
            </p:txBody>
          </p:sp>
          <p:sp>
            <p:nvSpPr>
              <p:cNvPr id="62539" name="Text Box 33">
                <a:extLst>
                  <a:ext uri="{FF2B5EF4-FFF2-40B4-BE49-F238E27FC236}">
                    <a16:creationId xmlns:a16="http://schemas.microsoft.com/office/drawing/2014/main" xmlns="" id="{58602785-6111-4E0F-B3BF-C95EE6985EBB}"/>
                  </a:ext>
                </a:extLst>
              </p:cNvPr>
              <p:cNvSpPr txBox="1">
                <a:spLocks noChangeArrowheads="1"/>
              </p:cNvSpPr>
              <p:nvPr/>
            </p:nvSpPr>
            <p:spPr bwMode="auto">
              <a:xfrm rot="16200000">
                <a:off x="2878" y="2639"/>
                <a:ext cx="1334" cy="134"/>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200" b="1"/>
                  <a:t>Planned Performance</a:t>
                </a:r>
              </a:p>
            </p:txBody>
          </p:sp>
          <p:sp>
            <p:nvSpPr>
              <p:cNvPr id="62540" name="Text Box 34">
                <a:extLst>
                  <a:ext uri="{FF2B5EF4-FFF2-40B4-BE49-F238E27FC236}">
                    <a16:creationId xmlns:a16="http://schemas.microsoft.com/office/drawing/2014/main" xmlns="" id="{68BF8FE0-249D-4652-A673-93CF8EDF98E5}"/>
                  </a:ext>
                </a:extLst>
              </p:cNvPr>
              <p:cNvSpPr txBox="1">
                <a:spLocks noChangeArrowheads="1"/>
              </p:cNvSpPr>
              <p:nvPr/>
            </p:nvSpPr>
            <p:spPr bwMode="auto">
              <a:xfrm rot="16200000">
                <a:off x="3240" y="2640"/>
                <a:ext cx="1334" cy="134"/>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200" b="1"/>
                  <a:t>…</a:t>
                </a:r>
              </a:p>
            </p:txBody>
          </p:sp>
        </p:grpSp>
        <p:grpSp>
          <p:nvGrpSpPr>
            <p:cNvPr id="62492" name="Group 35">
              <a:extLst>
                <a:ext uri="{FF2B5EF4-FFF2-40B4-BE49-F238E27FC236}">
                  <a16:creationId xmlns:a16="http://schemas.microsoft.com/office/drawing/2014/main" xmlns="" id="{D7A3E951-33ED-4FDA-B4C3-125424F733F8}"/>
                </a:ext>
              </a:extLst>
            </p:cNvPr>
            <p:cNvGrpSpPr>
              <a:grpSpLocks/>
            </p:cNvGrpSpPr>
            <p:nvPr/>
          </p:nvGrpSpPr>
          <p:grpSpPr bwMode="auto">
            <a:xfrm>
              <a:off x="2073" y="822"/>
              <a:ext cx="605" cy="1339"/>
              <a:chOff x="4262" y="558"/>
              <a:chExt cx="691" cy="1339"/>
            </a:xfrm>
          </p:grpSpPr>
          <p:sp>
            <p:nvSpPr>
              <p:cNvPr id="62532" name="Text Box 36">
                <a:extLst>
                  <a:ext uri="{FF2B5EF4-FFF2-40B4-BE49-F238E27FC236}">
                    <a16:creationId xmlns:a16="http://schemas.microsoft.com/office/drawing/2014/main" xmlns="" id="{33D3DB85-4C73-4BA3-B1C1-4B1ABDAECCD0}"/>
                  </a:ext>
                </a:extLst>
              </p:cNvPr>
              <p:cNvSpPr txBox="1">
                <a:spLocks noChangeArrowheads="1"/>
              </p:cNvSpPr>
              <p:nvPr/>
            </p:nvSpPr>
            <p:spPr bwMode="auto">
              <a:xfrm rot="16200000">
                <a:off x="4038" y="1160"/>
                <a:ext cx="1329" cy="135"/>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200" b="1"/>
                  <a:t>Contact Coordinates</a:t>
                </a:r>
              </a:p>
            </p:txBody>
          </p:sp>
          <p:sp>
            <p:nvSpPr>
              <p:cNvPr id="62533" name="Text Box 37">
                <a:extLst>
                  <a:ext uri="{FF2B5EF4-FFF2-40B4-BE49-F238E27FC236}">
                    <a16:creationId xmlns:a16="http://schemas.microsoft.com/office/drawing/2014/main" xmlns="" id="{E35A60FC-919E-40C4-90F2-EEF9FB7C4A93}"/>
                  </a:ext>
                </a:extLst>
              </p:cNvPr>
              <p:cNvSpPr txBox="1">
                <a:spLocks noChangeArrowheads="1"/>
              </p:cNvSpPr>
              <p:nvPr/>
            </p:nvSpPr>
            <p:spPr bwMode="auto">
              <a:xfrm rot="16200000">
                <a:off x="3848" y="1161"/>
                <a:ext cx="1336" cy="135"/>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200" b="1"/>
                  <a:t>Service Owner</a:t>
                </a:r>
              </a:p>
            </p:txBody>
          </p:sp>
          <p:sp>
            <p:nvSpPr>
              <p:cNvPr id="62534" name="Text Box 38">
                <a:extLst>
                  <a:ext uri="{FF2B5EF4-FFF2-40B4-BE49-F238E27FC236}">
                    <a16:creationId xmlns:a16="http://schemas.microsoft.com/office/drawing/2014/main" xmlns="" id="{1E0B06F8-D507-4420-B6B3-DE5F32BAD533}"/>
                  </a:ext>
                </a:extLst>
              </p:cNvPr>
              <p:cNvSpPr txBox="1">
                <a:spLocks noChangeArrowheads="1"/>
              </p:cNvSpPr>
              <p:nvPr/>
            </p:nvSpPr>
            <p:spPr bwMode="auto">
              <a:xfrm rot="16200000">
                <a:off x="3729" y="1091"/>
                <a:ext cx="1335" cy="270"/>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200" b="1"/>
                  <a:t>Service Delivery Channels</a:t>
                </a:r>
              </a:p>
            </p:txBody>
          </p:sp>
          <p:sp>
            <p:nvSpPr>
              <p:cNvPr id="62535" name="Text Box 39">
                <a:extLst>
                  <a:ext uri="{FF2B5EF4-FFF2-40B4-BE49-F238E27FC236}">
                    <a16:creationId xmlns:a16="http://schemas.microsoft.com/office/drawing/2014/main" xmlns="" id="{5E4C6AEF-A261-48FD-921E-673FB2691632}"/>
                  </a:ext>
                </a:extLst>
              </p:cNvPr>
              <p:cNvSpPr txBox="1">
                <a:spLocks noChangeArrowheads="1"/>
              </p:cNvSpPr>
              <p:nvPr/>
            </p:nvSpPr>
            <p:spPr bwMode="auto">
              <a:xfrm rot="16200000">
                <a:off x="4222" y="1160"/>
                <a:ext cx="1328" cy="135"/>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200" b="1"/>
                  <a:t>…</a:t>
                </a:r>
              </a:p>
            </p:txBody>
          </p:sp>
        </p:grpSp>
        <p:sp>
          <p:nvSpPr>
            <p:cNvPr id="62493" name="Line 40">
              <a:extLst>
                <a:ext uri="{FF2B5EF4-FFF2-40B4-BE49-F238E27FC236}">
                  <a16:creationId xmlns:a16="http://schemas.microsoft.com/office/drawing/2014/main" xmlns="" id="{34487B8D-59E5-451A-8A60-4043391C0E55}"/>
                </a:ext>
              </a:extLst>
            </p:cNvPr>
            <p:cNvSpPr>
              <a:spLocks noChangeShapeType="1"/>
            </p:cNvSpPr>
            <p:nvPr/>
          </p:nvSpPr>
          <p:spPr bwMode="auto">
            <a:xfrm>
              <a:off x="1201" y="715"/>
              <a:ext cx="0" cy="32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p>
              <a:endParaRPr lang="en-CA"/>
            </a:p>
          </p:txBody>
        </p:sp>
        <p:sp>
          <p:nvSpPr>
            <p:cNvPr id="62494" name="Rectangle 41">
              <a:extLst>
                <a:ext uri="{FF2B5EF4-FFF2-40B4-BE49-F238E27FC236}">
                  <a16:creationId xmlns:a16="http://schemas.microsoft.com/office/drawing/2014/main" xmlns="" id="{E6D98B1A-FCCA-426A-B269-317624B6B67A}"/>
                </a:ext>
              </a:extLst>
            </p:cNvPr>
            <p:cNvSpPr>
              <a:spLocks noChangeArrowheads="1"/>
            </p:cNvSpPr>
            <p:nvPr/>
          </p:nvSpPr>
          <p:spPr bwMode="auto">
            <a:xfrm>
              <a:off x="3442" y="739"/>
              <a:ext cx="691" cy="1346"/>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1"/>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30000"/>
                </a:spcBef>
                <a:buClrTx/>
                <a:buSzTx/>
                <a:buFontTx/>
                <a:buNone/>
              </a:pPr>
              <a:r>
                <a:rPr lang="en-CA" altLang="en-US" sz="1000" b="1">
                  <a:solidFill>
                    <a:srgbClr val="FF0000"/>
                  </a:solidFill>
                </a:rPr>
                <a:t>Reporting to Parliament</a:t>
              </a:r>
            </a:p>
          </p:txBody>
        </p:sp>
        <p:sp>
          <p:nvSpPr>
            <p:cNvPr id="62495" name="Line 42">
              <a:extLst>
                <a:ext uri="{FF2B5EF4-FFF2-40B4-BE49-F238E27FC236}">
                  <a16:creationId xmlns:a16="http://schemas.microsoft.com/office/drawing/2014/main" xmlns="" id="{54E165E7-2534-46B3-B844-3F5B2528EB51}"/>
                </a:ext>
              </a:extLst>
            </p:cNvPr>
            <p:cNvSpPr>
              <a:spLocks noChangeShapeType="1"/>
            </p:cNvSpPr>
            <p:nvPr/>
          </p:nvSpPr>
          <p:spPr bwMode="auto">
            <a:xfrm>
              <a:off x="4196" y="711"/>
              <a:ext cx="0" cy="323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p>
              <a:endParaRPr lang="en-CA"/>
            </a:p>
          </p:txBody>
        </p:sp>
        <p:grpSp>
          <p:nvGrpSpPr>
            <p:cNvPr id="62496" name="Group 43">
              <a:extLst>
                <a:ext uri="{FF2B5EF4-FFF2-40B4-BE49-F238E27FC236}">
                  <a16:creationId xmlns:a16="http://schemas.microsoft.com/office/drawing/2014/main" xmlns="" id="{F5018322-E68B-404B-B556-76EB5EE95B5F}"/>
                </a:ext>
              </a:extLst>
            </p:cNvPr>
            <p:cNvGrpSpPr>
              <a:grpSpLocks/>
            </p:cNvGrpSpPr>
            <p:nvPr/>
          </p:nvGrpSpPr>
          <p:grpSpPr bwMode="auto">
            <a:xfrm>
              <a:off x="2818" y="822"/>
              <a:ext cx="584" cy="1339"/>
              <a:chOff x="4271" y="558"/>
              <a:chExt cx="683" cy="1339"/>
            </a:xfrm>
          </p:grpSpPr>
          <p:sp>
            <p:nvSpPr>
              <p:cNvPr id="62528" name="Text Box 44">
                <a:extLst>
                  <a:ext uri="{FF2B5EF4-FFF2-40B4-BE49-F238E27FC236}">
                    <a16:creationId xmlns:a16="http://schemas.microsoft.com/office/drawing/2014/main" xmlns="" id="{07A45EE0-D0CF-4534-B2F2-6C57BD37E411}"/>
                  </a:ext>
                </a:extLst>
              </p:cNvPr>
              <p:cNvSpPr txBox="1">
                <a:spLocks noChangeArrowheads="1"/>
              </p:cNvSpPr>
              <p:nvPr/>
            </p:nvSpPr>
            <p:spPr bwMode="auto">
              <a:xfrm rot="16200000">
                <a:off x="4038" y="1159"/>
                <a:ext cx="1329" cy="138"/>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200" b="1"/>
                  <a:t>MAF Indicator</a:t>
                </a:r>
              </a:p>
            </p:txBody>
          </p:sp>
          <p:sp>
            <p:nvSpPr>
              <p:cNvPr id="62529" name="Text Box 45">
                <a:extLst>
                  <a:ext uri="{FF2B5EF4-FFF2-40B4-BE49-F238E27FC236}">
                    <a16:creationId xmlns:a16="http://schemas.microsoft.com/office/drawing/2014/main" xmlns="" id="{545A550E-8060-45E7-9746-86731AF4BC3B}"/>
                  </a:ext>
                </a:extLst>
              </p:cNvPr>
              <p:cNvSpPr txBox="1">
                <a:spLocks noChangeArrowheads="1"/>
              </p:cNvSpPr>
              <p:nvPr/>
            </p:nvSpPr>
            <p:spPr bwMode="auto">
              <a:xfrm rot="16200000">
                <a:off x="3850" y="1160"/>
                <a:ext cx="1336" cy="138"/>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200" b="1"/>
                  <a:t>Cost Allocation</a:t>
                </a:r>
              </a:p>
            </p:txBody>
          </p:sp>
          <p:sp>
            <p:nvSpPr>
              <p:cNvPr id="62530" name="Text Box 46">
                <a:extLst>
                  <a:ext uri="{FF2B5EF4-FFF2-40B4-BE49-F238E27FC236}">
                    <a16:creationId xmlns:a16="http://schemas.microsoft.com/office/drawing/2014/main" xmlns="" id="{9E2655CA-22DB-4F26-A0DF-55CEC9AE0331}"/>
                  </a:ext>
                </a:extLst>
              </p:cNvPr>
              <p:cNvSpPr txBox="1">
                <a:spLocks noChangeArrowheads="1"/>
              </p:cNvSpPr>
              <p:nvPr/>
            </p:nvSpPr>
            <p:spPr bwMode="auto">
              <a:xfrm rot="16200000">
                <a:off x="3672" y="1157"/>
                <a:ext cx="1336" cy="138"/>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200" b="1"/>
                  <a:t>Service Cost</a:t>
                </a:r>
              </a:p>
            </p:txBody>
          </p:sp>
          <p:sp>
            <p:nvSpPr>
              <p:cNvPr id="62531" name="Text Box 47">
                <a:extLst>
                  <a:ext uri="{FF2B5EF4-FFF2-40B4-BE49-F238E27FC236}">
                    <a16:creationId xmlns:a16="http://schemas.microsoft.com/office/drawing/2014/main" xmlns="" id="{3EB62FEB-36FE-4B55-AD25-1DF436AD8285}"/>
                  </a:ext>
                </a:extLst>
              </p:cNvPr>
              <p:cNvSpPr txBox="1">
                <a:spLocks noChangeArrowheads="1"/>
              </p:cNvSpPr>
              <p:nvPr/>
            </p:nvSpPr>
            <p:spPr bwMode="auto">
              <a:xfrm rot="16200000">
                <a:off x="4221" y="1161"/>
                <a:ext cx="1328" cy="138"/>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1200" b="1"/>
                  <a:t>…</a:t>
                </a:r>
              </a:p>
            </p:txBody>
          </p:sp>
        </p:grpSp>
        <p:sp>
          <p:nvSpPr>
            <p:cNvPr id="62497" name="Rectangle 48">
              <a:extLst>
                <a:ext uri="{FF2B5EF4-FFF2-40B4-BE49-F238E27FC236}">
                  <a16:creationId xmlns:a16="http://schemas.microsoft.com/office/drawing/2014/main" xmlns="" id="{2194F3FD-6297-4F6C-B1B9-911ADA2A5CC6}"/>
                </a:ext>
              </a:extLst>
            </p:cNvPr>
            <p:cNvSpPr>
              <a:spLocks noChangeArrowheads="1"/>
            </p:cNvSpPr>
            <p:nvPr/>
          </p:nvSpPr>
          <p:spPr bwMode="auto">
            <a:xfrm>
              <a:off x="4197" y="739"/>
              <a:ext cx="650" cy="1346"/>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1"/>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30000"/>
                </a:spcBef>
                <a:buClrTx/>
                <a:buSzTx/>
                <a:buFontTx/>
                <a:buNone/>
              </a:pPr>
              <a:r>
                <a:rPr lang="en-CA" altLang="en-US" sz="1000" b="1">
                  <a:solidFill>
                    <a:srgbClr val="FF0000"/>
                  </a:solidFill>
                </a:rPr>
                <a:t>Dept</a:t>
              </a:r>
              <a:endParaRPr lang="en-CA" altLang="en-US" sz="900" b="1">
                <a:solidFill>
                  <a:srgbClr val="FF0000"/>
                </a:solidFill>
              </a:endParaRPr>
            </a:p>
          </p:txBody>
        </p:sp>
        <p:sp>
          <p:nvSpPr>
            <p:cNvPr id="62498" name="Freeform 49">
              <a:extLst>
                <a:ext uri="{FF2B5EF4-FFF2-40B4-BE49-F238E27FC236}">
                  <a16:creationId xmlns:a16="http://schemas.microsoft.com/office/drawing/2014/main" xmlns="" id="{C8C4D9C4-2583-4638-A578-600D7B35FBFF}"/>
                </a:ext>
              </a:extLst>
            </p:cNvPr>
            <p:cNvSpPr>
              <a:spLocks/>
            </p:cNvSpPr>
            <p:nvPr/>
          </p:nvSpPr>
          <p:spPr bwMode="auto">
            <a:xfrm>
              <a:off x="273" y="2764"/>
              <a:ext cx="89" cy="208"/>
            </a:xfrm>
            <a:custGeom>
              <a:avLst/>
              <a:gdLst>
                <a:gd name="T0" fmla="*/ 0 w 5021"/>
                <a:gd name="T1" fmla="*/ 284 h 544"/>
                <a:gd name="T2" fmla="*/ 1762 w 5021"/>
                <a:gd name="T3" fmla="*/ 0 h 544"/>
                <a:gd name="T4" fmla="*/ 3613 w 5021"/>
                <a:gd name="T5" fmla="*/ 284 h 544"/>
                <a:gd name="T6" fmla="*/ 5353 w 5021"/>
                <a:gd name="T7" fmla="*/ 544 h 544"/>
                <a:gd name="T8" fmla="*/ 6946 w 5021"/>
                <a:gd name="T9" fmla="*/ 284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1" h="544">
                  <a:moveTo>
                    <a:pt x="0" y="284"/>
                  </a:moveTo>
                  <a:cubicBezTo>
                    <a:pt x="419" y="142"/>
                    <a:pt x="838" y="0"/>
                    <a:pt x="1273" y="0"/>
                  </a:cubicBezTo>
                  <a:cubicBezTo>
                    <a:pt x="1708" y="0"/>
                    <a:pt x="2179" y="193"/>
                    <a:pt x="2612" y="284"/>
                  </a:cubicBezTo>
                  <a:cubicBezTo>
                    <a:pt x="3045" y="375"/>
                    <a:pt x="3468" y="544"/>
                    <a:pt x="3869" y="544"/>
                  </a:cubicBezTo>
                  <a:cubicBezTo>
                    <a:pt x="4270" y="544"/>
                    <a:pt x="4645" y="414"/>
                    <a:pt x="5021" y="28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bg1">
                      <a:alpha val="50195"/>
                    </a:schemeClr>
                  </a:solid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wrap="none" tIns="0" rIns="45720" bIns="0" anchor="ctr">
              <a:spAutoFit/>
            </a:bodyPr>
            <a:lstStyle/>
            <a:p>
              <a:endParaRPr lang="en-CA"/>
            </a:p>
          </p:txBody>
        </p:sp>
        <p:sp>
          <p:nvSpPr>
            <p:cNvPr id="62499" name="Freeform 50">
              <a:extLst>
                <a:ext uri="{FF2B5EF4-FFF2-40B4-BE49-F238E27FC236}">
                  <a16:creationId xmlns:a16="http://schemas.microsoft.com/office/drawing/2014/main" xmlns="" id="{2D8BEC08-6D26-4EE0-ADE0-CE218F6CCE62}"/>
                </a:ext>
              </a:extLst>
            </p:cNvPr>
            <p:cNvSpPr>
              <a:spLocks/>
            </p:cNvSpPr>
            <p:nvPr/>
          </p:nvSpPr>
          <p:spPr bwMode="auto">
            <a:xfrm>
              <a:off x="273" y="3016"/>
              <a:ext cx="89" cy="208"/>
            </a:xfrm>
            <a:custGeom>
              <a:avLst/>
              <a:gdLst>
                <a:gd name="T0" fmla="*/ 0 w 5021"/>
                <a:gd name="T1" fmla="*/ 284 h 544"/>
                <a:gd name="T2" fmla="*/ 1762 w 5021"/>
                <a:gd name="T3" fmla="*/ 0 h 544"/>
                <a:gd name="T4" fmla="*/ 3613 w 5021"/>
                <a:gd name="T5" fmla="*/ 284 h 544"/>
                <a:gd name="T6" fmla="*/ 5353 w 5021"/>
                <a:gd name="T7" fmla="*/ 544 h 544"/>
                <a:gd name="T8" fmla="*/ 6946 w 5021"/>
                <a:gd name="T9" fmla="*/ 284 h 5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21" h="544">
                  <a:moveTo>
                    <a:pt x="0" y="284"/>
                  </a:moveTo>
                  <a:cubicBezTo>
                    <a:pt x="419" y="142"/>
                    <a:pt x="838" y="0"/>
                    <a:pt x="1273" y="0"/>
                  </a:cubicBezTo>
                  <a:cubicBezTo>
                    <a:pt x="1708" y="0"/>
                    <a:pt x="2179" y="193"/>
                    <a:pt x="2612" y="284"/>
                  </a:cubicBezTo>
                  <a:cubicBezTo>
                    <a:pt x="3045" y="375"/>
                    <a:pt x="3468" y="544"/>
                    <a:pt x="3869" y="544"/>
                  </a:cubicBezTo>
                  <a:cubicBezTo>
                    <a:pt x="4270" y="544"/>
                    <a:pt x="4645" y="414"/>
                    <a:pt x="5021" y="28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bg1">
                      <a:alpha val="50195"/>
                    </a:schemeClr>
                  </a:solid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wrap="none" tIns="0" rIns="45720" bIns="0" anchor="ctr">
              <a:spAutoFit/>
            </a:bodyPr>
            <a:lstStyle/>
            <a:p>
              <a:endParaRPr lang="en-CA"/>
            </a:p>
          </p:txBody>
        </p:sp>
        <p:sp>
          <p:nvSpPr>
            <p:cNvPr id="62500" name="Line 51">
              <a:extLst>
                <a:ext uri="{FF2B5EF4-FFF2-40B4-BE49-F238E27FC236}">
                  <a16:creationId xmlns:a16="http://schemas.microsoft.com/office/drawing/2014/main" xmlns="" id="{E4AFD4E5-8966-40FC-BC45-11539344B39B}"/>
                </a:ext>
              </a:extLst>
            </p:cNvPr>
            <p:cNvSpPr>
              <a:spLocks noChangeShapeType="1"/>
            </p:cNvSpPr>
            <p:nvPr/>
          </p:nvSpPr>
          <p:spPr bwMode="auto">
            <a:xfrm>
              <a:off x="1249" y="2877"/>
              <a:ext cx="6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
              <a:spAutoFit/>
            </a:bodyPr>
            <a:lstStyle/>
            <a:p>
              <a:endParaRPr lang="en-CA"/>
            </a:p>
          </p:txBody>
        </p:sp>
        <p:sp>
          <p:nvSpPr>
            <p:cNvPr id="62501" name="Line 52">
              <a:extLst>
                <a:ext uri="{FF2B5EF4-FFF2-40B4-BE49-F238E27FC236}">
                  <a16:creationId xmlns:a16="http://schemas.microsoft.com/office/drawing/2014/main" xmlns="" id="{1B2C9EAE-8369-4310-84F6-ECAF6A45694E}"/>
                </a:ext>
              </a:extLst>
            </p:cNvPr>
            <p:cNvSpPr>
              <a:spLocks noChangeShapeType="1"/>
            </p:cNvSpPr>
            <p:nvPr/>
          </p:nvSpPr>
          <p:spPr bwMode="auto">
            <a:xfrm>
              <a:off x="798" y="2973"/>
              <a:ext cx="157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
              <a:spAutoFit/>
            </a:bodyPr>
            <a:lstStyle/>
            <a:p>
              <a:endParaRPr lang="en-CA"/>
            </a:p>
          </p:txBody>
        </p:sp>
        <p:sp>
          <p:nvSpPr>
            <p:cNvPr id="62502" name="Line 53">
              <a:extLst>
                <a:ext uri="{FF2B5EF4-FFF2-40B4-BE49-F238E27FC236}">
                  <a16:creationId xmlns:a16="http://schemas.microsoft.com/office/drawing/2014/main" xmlns="" id="{5E025F95-1078-414C-A4DF-244AEE0B60B9}"/>
                </a:ext>
              </a:extLst>
            </p:cNvPr>
            <p:cNvSpPr>
              <a:spLocks noChangeShapeType="1"/>
            </p:cNvSpPr>
            <p:nvPr/>
          </p:nvSpPr>
          <p:spPr bwMode="auto">
            <a:xfrm>
              <a:off x="3025" y="2877"/>
              <a:ext cx="254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
              <a:spAutoFit/>
            </a:bodyPr>
            <a:lstStyle/>
            <a:p>
              <a:endParaRPr lang="en-CA"/>
            </a:p>
          </p:txBody>
        </p:sp>
        <p:sp>
          <p:nvSpPr>
            <p:cNvPr id="62503" name="Line 54">
              <a:extLst>
                <a:ext uri="{FF2B5EF4-FFF2-40B4-BE49-F238E27FC236}">
                  <a16:creationId xmlns:a16="http://schemas.microsoft.com/office/drawing/2014/main" xmlns="" id="{37C6A118-BD35-4107-968E-084C9A47EB04}"/>
                </a:ext>
              </a:extLst>
            </p:cNvPr>
            <p:cNvSpPr>
              <a:spLocks noChangeShapeType="1"/>
            </p:cNvSpPr>
            <p:nvPr/>
          </p:nvSpPr>
          <p:spPr bwMode="auto">
            <a:xfrm>
              <a:off x="3434" y="2973"/>
              <a:ext cx="18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
              <a:spAutoFit/>
            </a:bodyPr>
            <a:lstStyle/>
            <a:p>
              <a:endParaRPr lang="en-CA"/>
            </a:p>
          </p:txBody>
        </p:sp>
        <p:sp>
          <p:nvSpPr>
            <p:cNvPr id="62504" name="Line 55">
              <a:extLst>
                <a:ext uri="{FF2B5EF4-FFF2-40B4-BE49-F238E27FC236}">
                  <a16:creationId xmlns:a16="http://schemas.microsoft.com/office/drawing/2014/main" xmlns="" id="{47966319-48A9-4CEA-B008-D34DD2732AF6}"/>
                </a:ext>
              </a:extLst>
            </p:cNvPr>
            <p:cNvSpPr>
              <a:spLocks noChangeShapeType="1"/>
            </p:cNvSpPr>
            <p:nvPr/>
          </p:nvSpPr>
          <p:spPr bwMode="auto">
            <a:xfrm>
              <a:off x="3754" y="3055"/>
              <a:ext cx="1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
              <a:spAutoFit/>
            </a:bodyPr>
            <a:lstStyle/>
            <a:p>
              <a:endParaRPr lang="en-CA"/>
            </a:p>
          </p:txBody>
        </p:sp>
        <p:sp>
          <p:nvSpPr>
            <p:cNvPr id="62505" name="Line 56">
              <a:extLst>
                <a:ext uri="{FF2B5EF4-FFF2-40B4-BE49-F238E27FC236}">
                  <a16:creationId xmlns:a16="http://schemas.microsoft.com/office/drawing/2014/main" xmlns="" id="{C34C472E-20CE-4A0D-A35C-AD2772E2DDDB}"/>
                </a:ext>
              </a:extLst>
            </p:cNvPr>
            <p:cNvSpPr>
              <a:spLocks noChangeShapeType="1"/>
            </p:cNvSpPr>
            <p:nvPr/>
          </p:nvSpPr>
          <p:spPr bwMode="auto">
            <a:xfrm>
              <a:off x="266" y="3679"/>
              <a:ext cx="5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wrap="none" tIns="0" rIns="45720" bIns="0" anchor="ctr">
              <a:spAutoFit/>
            </a:bodyPr>
            <a:lstStyle/>
            <a:p>
              <a:endParaRPr lang="en-CA"/>
            </a:p>
          </p:txBody>
        </p:sp>
        <p:sp>
          <p:nvSpPr>
            <p:cNvPr id="62506" name="Line 57">
              <a:extLst>
                <a:ext uri="{FF2B5EF4-FFF2-40B4-BE49-F238E27FC236}">
                  <a16:creationId xmlns:a16="http://schemas.microsoft.com/office/drawing/2014/main" xmlns="" id="{5802F999-4219-43F2-9E92-2E32026DCCCA}"/>
                </a:ext>
              </a:extLst>
            </p:cNvPr>
            <p:cNvSpPr>
              <a:spLocks noChangeShapeType="1"/>
            </p:cNvSpPr>
            <p:nvPr/>
          </p:nvSpPr>
          <p:spPr bwMode="auto">
            <a:xfrm>
              <a:off x="266" y="3500"/>
              <a:ext cx="5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wrap="none" tIns="0" rIns="45720" bIns="0" anchor="ctr">
              <a:spAutoFit/>
            </a:bodyPr>
            <a:lstStyle/>
            <a:p>
              <a:endParaRPr lang="en-CA"/>
            </a:p>
          </p:txBody>
        </p:sp>
        <p:sp>
          <p:nvSpPr>
            <p:cNvPr id="62507" name="Line 58">
              <a:extLst>
                <a:ext uri="{FF2B5EF4-FFF2-40B4-BE49-F238E27FC236}">
                  <a16:creationId xmlns:a16="http://schemas.microsoft.com/office/drawing/2014/main" xmlns="" id="{111ADD8F-F4E2-4BDE-AD46-93882EC4C427}"/>
                </a:ext>
              </a:extLst>
            </p:cNvPr>
            <p:cNvSpPr>
              <a:spLocks noChangeShapeType="1"/>
            </p:cNvSpPr>
            <p:nvPr/>
          </p:nvSpPr>
          <p:spPr bwMode="auto">
            <a:xfrm>
              <a:off x="266" y="3321"/>
              <a:ext cx="354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
              <a:spAutoFit/>
            </a:bodyPr>
            <a:lstStyle/>
            <a:p>
              <a:endParaRPr lang="en-CA"/>
            </a:p>
          </p:txBody>
        </p:sp>
        <p:sp>
          <p:nvSpPr>
            <p:cNvPr id="62508" name="Line 59">
              <a:extLst>
                <a:ext uri="{FF2B5EF4-FFF2-40B4-BE49-F238E27FC236}">
                  <a16:creationId xmlns:a16="http://schemas.microsoft.com/office/drawing/2014/main" xmlns="" id="{CB4D570F-7D95-4B59-A553-E49C997CF3A8}"/>
                </a:ext>
              </a:extLst>
            </p:cNvPr>
            <p:cNvSpPr>
              <a:spLocks noChangeShapeType="1"/>
            </p:cNvSpPr>
            <p:nvPr/>
          </p:nvSpPr>
          <p:spPr bwMode="auto">
            <a:xfrm>
              <a:off x="266" y="3136"/>
              <a:ext cx="27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
              <a:spAutoFit/>
            </a:bodyPr>
            <a:lstStyle/>
            <a:p>
              <a:endParaRPr lang="en-CA"/>
            </a:p>
          </p:txBody>
        </p:sp>
        <p:sp>
          <p:nvSpPr>
            <p:cNvPr id="62509" name="Line 60">
              <a:extLst>
                <a:ext uri="{FF2B5EF4-FFF2-40B4-BE49-F238E27FC236}">
                  <a16:creationId xmlns:a16="http://schemas.microsoft.com/office/drawing/2014/main" xmlns="" id="{46560426-986E-495A-8D50-E77DBA834D3E}"/>
                </a:ext>
              </a:extLst>
            </p:cNvPr>
            <p:cNvSpPr>
              <a:spLocks noChangeShapeType="1"/>
            </p:cNvSpPr>
            <p:nvPr/>
          </p:nvSpPr>
          <p:spPr bwMode="auto">
            <a:xfrm>
              <a:off x="266" y="3850"/>
              <a:ext cx="5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wrap="none" tIns="0" rIns="45720" bIns="0" anchor="ctr">
              <a:spAutoFit/>
            </a:bodyPr>
            <a:lstStyle/>
            <a:p>
              <a:endParaRPr lang="en-CA"/>
            </a:p>
          </p:txBody>
        </p:sp>
        <p:sp>
          <p:nvSpPr>
            <p:cNvPr id="62510" name="Line 61">
              <a:extLst>
                <a:ext uri="{FF2B5EF4-FFF2-40B4-BE49-F238E27FC236}">
                  <a16:creationId xmlns:a16="http://schemas.microsoft.com/office/drawing/2014/main" xmlns="" id="{34F6EDED-6833-464E-A242-F819D614ED64}"/>
                </a:ext>
              </a:extLst>
            </p:cNvPr>
            <p:cNvSpPr>
              <a:spLocks noChangeShapeType="1"/>
            </p:cNvSpPr>
            <p:nvPr/>
          </p:nvSpPr>
          <p:spPr bwMode="auto">
            <a:xfrm>
              <a:off x="266" y="3940"/>
              <a:ext cx="5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wrap="none" tIns="0" rIns="45720" bIns="0" anchor="ctr">
              <a:spAutoFit/>
            </a:bodyPr>
            <a:lstStyle/>
            <a:p>
              <a:endParaRPr lang="en-CA"/>
            </a:p>
          </p:txBody>
        </p:sp>
        <p:sp>
          <p:nvSpPr>
            <p:cNvPr id="62511" name="Line 62">
              <a:extLst>
                <a:ext uri="{FF2B5EF4-FFF2-40B4-BE49-F238E27FC236}">
                  <a16:creationId xmlns:a16="http://schemas.microsoft.com/office/drawing/2014/main" xmlns="" id="{EEAB2532-C153-4F0C-B798-2F87FEB651A5}"/>
                </a:ext>
              </a:extLst>
            </p:cNvPr>
            <p:cNvSpPr>
              <a:spLocks noChangeShapeType="1"/>
            </p:cNvSpPr>
            <p:nvPr/>
          </p:nvSpPr>
          <p:spPr bwMode="auto">
            <a:xfrm>
              <a:off x="266" y="3589"/>
              <a:ext cx="5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wrap="none" tIns="0" rIns="45720" bIns="0" anchor="ctr">
              <a:spAutoFit/>
            </a:bodyPr>
            <a:lstStyle/>
            <a:p>
              <a:endParaRPr lang="en-CA"/>
            </a:p>
          </p:txBody>
        </p:sp>
        <p:sp>
          <p:nvSpPr>
            <p:cNvPr id="62512" name="Line 63">
              <a:extLst>
                <a:ext uri="{FF2B5EF4-FFF2-40B4-BE49-F238E27FC236}">
                  <a16:creationId xmlns:a16="http://schemas.microsoft.com/office/drawing/2014/main" xmlns="" id="{DC9DB754-910C-4E58-8F9D-89A1904F2C35}"/>
                </a:ext>
              </a:extLst>
            </p:cNvPr>
            <p:cNvSpPr>
              <a:spLocks noChangeShapeType="1"/>
            </p:cNvSpPr>
            <p:nvPr/>
          </p:nvSpPr>
          <p:spPr bwMode="auto">
            <a:xfrm>
              <a:off x="266" y="3411"/>
              <a:ext cx="5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wrap="none" tIns="0" rIns="45720" bIns="0" anchor="ctr">
              <a:spAutoFit/>
            </a:bodyPr>
            <a:lstStyle/>
            <a:p>
              <a:endParaRPr lang="en-CA"/>
            </a:p>
          </p:txBody>
        </p:sp>
        <p:sp>
          <p:nvSpPr>
            <p:cNvPr id="62513" name="Line 64">
              <a:extLst>
                <a:ext uri="{FF2B5EF4-FFF2-40B4-BE49-F238E27FC236}">
                  <a16:creationId xmlns:a16="http://schemas.microsoft.com/office/drawing/2014/main" xmlns="" id="{5B82A7A9-0157-4CE0-9A12-68DE7E0D8926}"/>
                </a:ext>
              </a:extLst>
            </p:cNvPr>
            <p:cNvSpPr>
              <a:spLocks noChangeShapeType="1"/>
            </p:cNvSpPr>
            <p:nvPr/>
          </p:nvSpPr>
          <p:spPr bwMode="auto">
            <a:xfrm>
              <a:off x="266" y="3232"/>
              <a:ext cx="319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
              <a:spAutoFit/>
            </a:bodyPr>
            <a:lstStyle/>
            <a:p>
              <a:endParaRPr lang="en-CA"/>
            </a:p>
          </p:txBody>
        </p:sp>
        <p:sp>
          <p:nvSpPr>
            <p:cNvPr id="62514" name="Line 65">
              <a:extLst>
                <a:ext uri="{FF2B5EF4-FFF2-40B4-BE49-F238E27FC236}">
                  <a16:creationId xmlns:a16="http://schemas.microsoft.com/office/drawing/2014/main" xmlns="" id="{A9D63C7A-74D3-4D0A-9429-27EA6A01A638}"/>
                </a:ext>
              </a:extLst>
            </p:cNvPr>
            <p:cNvSpPr>
              <a:spLocks noChangeShapeType="1"/>
            </p:cNvSpPr>
            <p:nvPr/>
          </p:nvSpPr>
          <p:spPr bwMode="auto">
            <a:xfrm>
              <a:off x="266" y="2599"/>
              <a:ext cx="5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wrap="none" tIns="0" rIns="45720" bIns="0" anchor="ctr">
              <a:spAutoFit/>
            </a:bodyPr>
            <a:lstStyle/>
            <a:p>
              <a:endParaRPr lang="en-CA"/>
            </a:p>
          </p:txBody>
        </p:sp>
        <p:sp>
          <p:nvSpPr>
            <p:cNvPr id="62515" name="Line 66">
              <a:extLst>
                <a:ext uri="{FF2B5EF4-FFF2-40B4-BE49-F238E27FC236}">
                  <a16:creationId xmlns:a16="http://schemas.microsoft.com/office/drawing/2014/main" xmlns="" id="{0C2F8381-9E68-45FB-82BF-207A14593A26}"/>
                </a:ext>
              </a:extLst>
            </p:cNvPr>
            <p:cNvSpPr>
              <a:spLocks noChangeShapeType="1"/>
            </p:cNvSpPr>
            <p:nvPr/>
          </p:nvSpPr>
          <p:spPr bwMode="auto">
            <a:xfrm>
              <a:off x="266" y="2419"/>
              <a:ext cx="5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wrap="none" tIns="0" rIns="45720" bIns="0" anchor="ctr">
              <a:spAutoFit/>
            </a:bodyPr>
            <a:lstStyle/>
            <a:p>
              <a:endParaRPr lang="en-CA"/>
            </a:p>
          </p:txBody>
        </p:sp>
        <p:sp>
          <p:nvSpPr>
            <p:cNvPr id="62516" name="Line 67">
              <a:extLst>
                <a:ext uri="{FF2B5EF4-FFF2-40B4-BE49-F238E27FC236}">
                  <a16:creationId xmlns:a16="http://schemas.microsoft.com/office/drawing/2014/main" xmlns="" id="{8F03EFD8-329B-4BF8-8C89-1FA173EA2957}"/>
                </a:ext>
              </a:extLst>
            </p:cNvPr>
            <p:cNvSpPr>
              <a:spLocks noChangeShapeType="1"/>
            </p:cNvSpPr>
            <p:nvPr/>
          </p:nvSpPr>
          <p:spPr bwMode="auto">
            <a:xfrm>
              <a:off x="266" y="2238"/>
              <a:ext cx="5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wrap="none" tIns="0" rIns="45720" bIns="0" anchor="ctr">
              <a:spAutoFit/>
            </a:bodyPr>
            <a:lstStyle/>
            <a:p>
              <a:endParaRPr lang="en-CA"/>
            </a:p>
          </p:txBody>
        </p:sp>
        <p:sp>
          <p:nvSpPr>
            <p:cNvPr id="62517" name="Line 68">
              <a:extLst>
                <a:ext uri="{FF2B5EF4-FFF2-40B4-BE49-F238E27FC236}">
                  <a16:creationId xmlns:a16="http://schemas.microsoft.com/office/drawing/2014/main" xmlns="" id="{CAFB2943-33EB-4B3E-A0C4-1B6633E0F4E8}"/>
                </a:ext>
              </a:extLst>
            </p:cNvPr>
            <p:cNvSpPr>
              <a:spLocks noChangeShapeType="1"/>
            </p:cNvSpPr>
            <p:nvPr/>
          </p:nvSpPr>
          <p:spPr bwMode="auto">
            <a:xfrm>
              <a:off x="266" y="3762"/>
              <a:ext cx="5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wrap="none" tIns="0" rIns="45720" bIns="0" anchor="ctr">
              <a:spAutoFit/>
            </a:bodyPr>
            <a:lstStyle/>
            <a:p>
              <a:endParaRPr lang="en-CA"/>
            </a:p>
          </p:txBody>
        </p:sp>
        <p:sp>
          <p:nvSpPr>
            <p:cNvPr id="62518" name="Line 69">
              <a:extLst>
                <a:ext uri="{FF2B5EF4-FFF2-40B4-BE49-F238E27FC236}">
                  <a16:creationId xmlns:a16="http://schemas.microsoft.com/office/drawing/2014/main" xmlns="" id="{F48763A6-608A-4BF7-BE8B-409D26A64E61}"/>
                </a:ext>
              </a:extLst>
            </p:cNvPr>
            <p:cNvSpPr>
              <a:spLocks noChangeShapeType="1"/>
            </p:cNvSpPr>
            <p:nvPr/>
          </p:nvSpPr>
          <p:spPr bwMode="auto">
            <a:xfrm>
              <a:off x="266" y="2508"/>
              <a:ext cx="5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wrap="none" tIns="0" rIns="45720" bIns="0" anchor="ctr">
              <a:spAutoFit/>
            </a:bodyPr>
            <a:lstStyle/>
            <a:p>
              <a:endParaRPr lang="en-CA"/>
            </a:p>
          </p:txBody>
        </p:sp>
        <p:sp>
          <p:nvSpPr>
            <p:cNvPr id="62519" name="Line 70">
              <a:extLst>
                <a:ext uri="{FF2B5EF4-FFF2-40B4-BE49-F238E27FC236}">
                  <a16:creationId xmlns:a16="http://schemas.microsoft.com/office/drawing/2014/main" xmlns="" id="{15E2C110-8E1B-4B55-84EA-CF4F3D890DEE}"/>
                </a:ext>
              </a:extLst>
            </p:cNvPr>
            <p:cNvSpPr>
              <a:spLocks noChangeShapeType="1"/>
            </p:cNvSpPr>
            <p:nvPr/>
          </p:nvSpPr>
          <p:spPr bwMode="auto">
            <a:xfrm>
              <a:off x="266" y="2328"/>
              <a:ext cx="5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wrap="none" tIns="0" rIns="45720" bIns="0" anchor="ctr">
              <a:spAutoFit/>
            </a:bodyPr>
            <a:lstStyle/>
            <a:p>
              <a:endParaRPr lang="en-CA"/>
            </a:p>
          </p:txBody>
        </p:sp>
        <p:sp>
          <p:nvSpPr>
            <p:cNvPr id="62520" name="Line 71">
              <a:extLst>
                <a:ext uri="{FF2B5EF4-FFF2-40B4-BE49-F238E27FC236}">
                  <a16:creationId xmlns:a16="http://schemas.microsoft.com/office/drawing/2014/main" xmlns="" id="{AE4D79DC-6EEC-4149-B3D6-D99BE8AB6857}"/>
                </a:ext>
              </a:extLst>
            </p:cNvPr>
            <p:cNvSpPr>
              <a:spLocks noChangeShapeType="1"/>
            </p:cNvSpPr>
            <p:nvPr/>
          </p:nvSpPr>
          <p:spPr bwMode="auto">
            <a:xfrm>
              <a:off x="266" y="2149"/>
              <a:ext cx="53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wrap="none" tIns="0" rIns="45720" bIns="0" anchor="ctr">
              <a:spAutoFit/>
            </a:bodyPr>
            <a:lstStyle/>
            <a:p>
              <a:endParaRPr lang="en-CA"/>
            </a:p>
          </p:txBody>
        </p:sp>
        <p:sp>
          <p:nvSpPr>
            <p:cNvPr id="62521" name="Line 72">
              <a:extLst>
                <a:ext uri="{FF2B5EF4-FFF2-40B4-BE49-F238E27FC236}">
                  <a16:creationId xmlns:a16="http://schemas.microsoft.com/office/drawing/2014/main" xmlns="" id="{3B85A221-1FE4-491B-ADA4-BBCAA1392BDF}"/>
                </a:ext>
              </a:extLst>
            </p:cNvPr>
            <p:cNvSpPr>
              <a:spLocks noChangeShapeType="1"/>
            </p:cNvSpPr>
            <p:nvPr/>
          </p:nvSpPr>
          <p:spPr bwMode="auto">
            <a:xfrm>
              <a:off x="266" y="2786"/>
              <a:ext cx="3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
              <a:spAutoFit/>
            </a:bodyPr>
            <a:lstStyle/>
            <a:p>
              <a:endParaRPr lang="en-CA"/>
            </a:p>
          </p:txBody>
        </p:sp>
        <p:sp>
          <p:nvSpPr>
            <p:cNvPr id="62522" name="Line 73">
              <a:extLst>
                <a:ext uri="{FF2B5EF4-FFF2-40B4-BE49-F238E27FC236}">
                  <a16:creationId xmlns:a16="http://schemas.microsoft.com/office/drawing/2014/main" xmlns="" id="{22AA3E45-4467-43E5-9271-2C41D994B81A}"/>
                </a:ext>
              </a:extLst>
            </p:cNvPr>
            <p:cNvSpPr>
              <a:spLocks noChangeShapeType="1"/>
            </p:cNvSpPr>
            <p:nvPr/>
          </p:nvSpPr>
          <p:spPr bwMode="auto">
            <a:xfrm>
              <a:off x="266" y="2696"/>
              <a:ext cx="629"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
              <a:spAutoFit/>
            </a:bodyPr>
            <a:lstStyle/>
            <a:p>
              <a:endParaRPr lang="en-CA"/>
            </a:p>
          </p:txBody>
        </p:sp>
        <p:sp>
          <p:nvSpPr>
            <p:cNvPr id="62523" name="Line 74">
              <a:extLst>
                <a:ext uri="{FF2B5EF4-FFF2-40B4-BE49-F238E27FC236}">
                  <a16:creationId xmlns:a16="http://schemas.microsoft.com/office/drawing/2014/main" xmlns="" id="{76B11240-B564-4B8A-A9B3-68C951CE09E6}"/>
                </a:ext>
              </a:extLst>
            </p:cNvPr>
            <p:cNvSpPr>
              <a:spLocks noChangeShapeType="1"/>
            </p:cNvSpPr>
            <p:nvPr/>
          </p:nvSpPr>
          <p:spPr bwMode="auto">
            <a:xfrm>
              <a:off x="5265" y="3232"/>
              <a:ext cx="30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
              <a:spAutoFit/>
            </a:bodyPr>
            <a:lstStyle/>
            <a:p>
              <a:endParaRPr lang="en-CA"/>
            </a:p>
          </p:txBody>
        </p:sp>
        <p:sp>
          <p:nvSpPr>
            <p:cNvPr id="62524" name="Line 75">
              <a:extLst>
                <a:ext uri="{FF2B5EF4-FFF2-40B4-BE49-F238E27FC236}">
                  <a16:creationId xmlns:a16="http://schemas.microsoft.com/office/drawing/2014/main" xmlns="" id="{079393C8-12EB-462C-A7D0-36DE82B3D9E8}"/>
                </a:ext>
              </a:extLst>
            </p:cNvPr>
            <p:cNvSpPr>
              <a:spLocks noChangeShapeType="1"/>
            </p:cNvSpPr>
            <p:nvPr/>
          </p:nvSpPr>
          <p:spPr bwMode="auto">
            <a:xfrm>
              <a:off x="4945" y="3321"/>
              <a:ext cx="6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
              <a:spAutoFit/>
            </a:bodyPr>
            <a:lstStyle/>
            <a:p>
              <a:endParaRPr lang="en-CA"/>
            </a:p>
          </p:txBody>
        </p:sp>
        <p:sp>
          <p:nvSpPr>
            <p:cNvPr id="62525" name="Line 76">
              <a:extLst>
                <a:ext uri="{FF2B5EF4-FFF2-40B4-BE49-F238E27FC236}">
                  <a16:creationId xmlns:a16="http://schemas.microsoft.com/office/drawing/2014/main" xmlns="" id="{782CB049-2192-441F-B4CE-734AF94E9AD5}"/>
                </a:ext>
              </a:extLst>
            </p:cNvPr>
            <p:cNvSpPr>
              <a:spLocks noChangeShapeType="1"/>
            </p:cNvSpPr>
            <p:nvPr/>
          </p:nvSpPr>
          <p:spPr bwMode="auto">
            <a:xfrm>
              <a:off x="4886" y="711"/>
              <a:ext cx="0" cy="322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spAutoFit/>
            </a:bodyPr>
            <a:lstStyle/>
            <a:p>
              <a:endParaRPr lang="en-CA"/>
            </a:p>
          </p:txBody>
        </p:sp>
        <p:sp>
          <p:nvSpPr>
            <p:cNvPr id="62526" name="Rectangle 77">
              <a:extLst>
                <a:ext uri="{FF2B5EF4-FFF2-40B4-BE49-F238E27FC236}">
                  <a16:creationId xmlns:a16="http://schemas.microsoft.com/office/drawing/2014/main" xmlns="" id="{26A6AC48-5F52-4AD1-BDB0-8A757363FCF0}"/>
                </a:ext>
              </a:extLst>
            </p:cNvPr>
            <p:cNvSpPr>
              <a:spLocks noChangeArrowheads="1"/>
            </p:cNvSpPr>
            <p:nvPr/>
          </p:nvSpPr>
          <p:spPr bwMode="auto">
            <a:xfrm>
              <a:off x="4887" y="739"/>
              <a:ext cx="690" cy="1346"/>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tIns="0" rIns="45720" bIns="0" anchorCtr="1"/>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30000"/>
                </a:spcBef>
                <a:buClrTx/>
                <a:buSzTx/>
                <a:buFontTx/>
                <a:buNone/>
              </a:pPr>
              <a:r>
                <a:rPr lang="en-CA" altLang="en-US" sz="1600"/>
                <a:t>…</a:t>
              </a:r>
            </a:p>
          </p:txBody>
        </p:sp>
        <p:sp>
          <p:nvSpPr>
            <p:cNvPr id="62527" name="Rectangle 78">
              <a:extLst>
                <a:ext uri="{FF2B5EF4-FFF2-40B4-BE49-F238E27FC236}">
                  <a16:creationId xmlns:a16="http://schemas.microsoft.com/office/drawing/2014/main" xmlns="" id="{8A3746DF-9487-460A-8E0B-98A48FD155CA}"/>
                </a:ext>
              </a:extLst>
            </p:cNvPr>
            <p:cNvSpPr>
              <a:spLocks noChangeArrowheads="1"/>
            </p:cNvSpPr>
            <p:nvPr/>
          </p:nvSpPr>
          <p:spPr bwMode="auto">
            <a:xfrm rot="10800000" flipH="1">
              <a:off x="323" y="2532"/>
              <a:ext cx="354" cy="7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3500000" algn="ctr" rotWithShape="0">
                      <a:srgbClr val="808080"/>
                    </a:outerShdw>
                  </a:effectLst>
                </a14:hiddenEffects>
              </a:ext>
            </a:extLst>
          </p:spPr>
          <p:txBody>
            <a:bodyPr vert="eaVert" lIns="0" tIns="0" rIns="0" bIns="0" anchorCtr="1">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30000"/>
                </a:spcBef>
                <a:buClrTx/>
                <a:buSzTx/>
                <a:buFontTx/>
                <a:buNone/>
              </a:pPr>
              <a:r>
                <a:rPr lang="en-CA" altLang="en-US" sz="1800" b="1"/>
                <a:t>All Services</a:t>
              </a:r>
              <a:r>
                <a:rPr lang="en-CA" altLang="en-US" sz="1800"/>
                <a:t> </a:t>
              </a:r>
            </a:p>
          </p:txBody>
        </p:sp>
      </p:grpSp>
      <p:sp>
        <p:nvSpPr>
          <p:cNvPr id="62473" name="Text Box 79">
            <a:extLst>
              <a:ext uri="{FF2B5EF4-FFF2-40B4-BE49-F238E27FC236}">
                <a16:creationId xmlns:a16="http://schemas.microsoft.com/office/drawing/2014/main" xmlns="" id="{92DB50E8-5146-4809-8319-727678D55220}"/>
              </a:ext>
            </a:extLst>
          </p:cNvPr>
          <p:cNvSpPr txBox="1">
            <a:spLocks noChangeArrowheads="1"/>
          </p:cNvSpPr>
          <p:nvPr/>
        </p:nvSpPr>
        <p:spPr bwMode="auto">
          <a:xfrm>
            <a:off x="397642" y="1157728"/>
            <a:ext cx="85979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2000" b="1" dirty="0">
                <a:solidFill>
                  <a:srgbClr val="000099"/>
                </a:solidFill>
              </a:rPr>
              <a:t>Service Inventory Information part of a larger picture …</a:t>
            </a:r>
          </a:p>
        </p:txBody>
      </p:sp>
      <p:sp>
        <p:nvSpPr>
          <p:cNvPr id="81" name="TextBox 80"/>
          <p:cNvSpPr txBox="1"/>
          <p:nvPr/>
        </p:nvSpPr>
        <p:spPr>
          <a:xfrm>
            <a:off x="1127448" y="5845175"/>
            <a:ext cx="10059164" cy="369332"/>
          </a:xfrm>
          <a:prstGeom prst="rect">
            <a:avLst/>
          </a:prstGeom>
          <a:noFill/>
        </p:spPr>
        <p:txBody>
          <a:bodyPr wrap="none" rtlCol="0">
            <a:spAutoFit/>
          </a:bodyPr>
          <a:lstStyle/>
          <a:p>
            <a:r>
              <a:rPr lang="en-CA" b="1" i="1" dirty="0">
                <a:solidFill>
                  <a:srgbClr val="FF0000"/>
                </a:solidFill>
              </a:rPr>
              <a:t>Reimagine this in the context of Government as a Platform. i.e. The app store for services.</a:t>
            </a:r>
          </a:p>
        </p:txBody>
      </p:sp>
    </p:spTree>
    <p:extLst>
      <p:ext uri="{BB962C8B-B14F-4D97-AF65-F5344CB8AC3E}">
        <p14:creationId xmlns:p14="http://schemas.microsoft.com/office/powerpoint/2010/main" val="3641399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xmlns="" id="{61FDEF49-7FE4-451E-9C78-F9B635BC3368}"/>
              </a:ext>
            </a:extLst>
          </p:cNvPr>
          <p:cNvSpPr>
            <a:spLocks noGrp="1" noChangeArrowheads="1"/>
          </p:cNvSpPr>
          <p:nvPr>
            <p:ph type="title"/>
          </p:nvPr>
        </p:nvSpPr>
        <p:spPr>
          <a:xfrm>
            <a:off x="21671" y="21340"/>
            <a:ext cx="7935912" cy="727075"/>
          </a:xfrm>
        </p:spPr>
        <p:txBody>
          <a:bodyPr>
            <a:normAutofit fontScale="90000"/>
          </a:bodyPr>
          <a:lstStyle/>
          <a:p>
            <a:pPr algn="l" eaLnBrk="1" hangingPunct="1"/>
            <a:r>
              <a:rPr lang="en-CA" altLang="en-US" sz="2800" dirty="0"/>
              <a:t>   Public Sector Reference Models in Action</a:t>
            </a:r>
            <a:br>
              <a:rPr lang="en-CA" altLang="en-US" sz="2800" dirty="0"/>
            </a:br>
            <a:r>
              <a:rPr lang="en-CA" altLang="en-US" sz="2800" dirty="0"/>
              <a:t>   Budget and Planning</a:t>
            </a:r>
            <a:endParaRPr lang="en-US" altLang="en-US" sz="2800" dirty="0"/>
          </a:p>
        </p:txBody>
      </p:sp>
      <p:sp>
        <p:nvSpPr>
          <p:cNvPr id="63493" name="Text Box 4">
            <a:extLst>
              <a:ext uri="{FF2B5EF4-FFF2-40B4-BE49-F238E27FC236}">
                <a16:creationId xmlns:a16="http://schemas.microsoft.com/office/drawing/2014/main" xmlns="" id="{24447CE1-2FAD-4347-8CF9-C5C2505100B8}"/>
              </a:ext>
            </a:extLst>
          </p:cNvPr>
          <p:cNvSpPr txBox="1">
            <a:spLocks noChangeArrowheads="1"/>
          </p:cNvSpPr>
          <p:nvPr/>
        </p:nvSpPr>
        <p:spPr bwMode="auto">
          <a:xfrm>
            <a:off x="335360" y="1345406"/>
            <a:ext cx="1116124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CA" altLang="en-US" sz="2000" b="1" dirty="0"/>
              <a:t>Government of Canada Initiative</a:t>
            </a:r>
          </a:p>
          <a:p>
            <a:pPr eaLnBrk="1" hangingPunct="1">
              <a:spcBef>
                <a:spcPct val="50000"/>
              </a:spcBef>
              <a:buClrTx/>
              <a:buSzTx/>
            </a:pPr>
            <a:r>
              <a:rPr lang="en-CA" altLang="en-US" sz="2000" dirty="0"/>
              <a:t> Annual planning based on PAA – Program Activity Architecture (Now called Program Alignment Architecture)</a:t>
            </a:r>
          </a:p>
          <a:p>
            <a:pPr eaLnBrk="1" hangingPunct="1">
              <a:spcBef>
                <a:spcPct val="50000"/>
              </a:spcBef>
              <a:buClrTx/>
              <a:buSzTx/>
            </a:pPr>
            <a:r>
              <a:rPr lang="en-CA" altLang="en-US" sz="2000" dirty="0"/>
              <a:t> GSRM used to inform internal services. </a:t>
            </a:r>
          </a:p>
          <a:p>
            <a:pPr eaLnBrk="1" hangingPunct="1">
              <a:spcBef>
                <a:spcPct val="50000"/>
              </a:spcBef>
              <a:buClrTx/>
              <a:buSzTx/>
            </a:pPr>
            <a:r>
              <a:rPr lang="en-CA" altLang="en-US" sz="2000" dirty="0"/>
              <a:t> Intent was to move to public services after piloting provider services.</a:t>
            </a:r>
          </a:p>
          <a:p>
            <a:pPr eaLnBrk="1" hangingPunct="1">
              <a:spcBef>
                <a:spcPct val="50000"/>
              </a:spcBef>
              <a:buClrTx/>
              <a:buSzTx/>
            </a:pPr>
            <a:r>
              <a:rPr lang="en-CA" altLang="en-US" sz="2000" dirty="0"/>
              <a:t> Implication:  A service listed on the Canada Site would be traceable to annual plan and budget of depts. We’d know the cost, the intended result and what it takes to change our services to attain …</a:t>
            </a:r>
          </a:p>
        </p:txBody>
      </p:sp>
    </p:spTree>
    <p:extLst>
      <p:ext uri="{BB962C8B-B14F-4D97-AF65-F5344CB8AC3E}">
        <p14:creationId xmlns:p14="http://schemas.microsoft.com/office/powerpoint/2010/main" val="2591948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xmlns="" id="{2CAD909E-E98B-409F-9C42-5C4F9795FF9A}"/>
              </a:ext>
            </a:extLst>
          </p:cNvPr>
          <p:cNvSpPr>
            <a:spLocks noGrp="1" noChangeArrowheads="1"/>
          </p:cNvSpPr>
          <p:nvPr>
            <p:ph type="title"/>
          </p:nvPr>
        </p:nvSpPr>
        <p:spPr>
          <a:xfrm>
            <a:off x="119336" y="44970"/>
            <a:ext cx="8686800" cy="838200"/>
          </a:xfrm>
        </p:spPr>
        <p:txBody>
          <a:bodyPr>
            <a:normAutofit fontScale="90000"/>
          </a:bodyPr>
          <a:lstStyle/>
          <a:p>
            <a:pPr algn="l" eaLnBrk="1" hangingPunct="1"/>
            <a:r>
              <a:rPr lang="en-CA" altLang="en-US" sz="2800" dirty="0"/>
              <a:t>   Public Sector Reference Models in Action</a:t>
            </a:r>
            <a:br>
              <a:rPr lang="en-CA" altLang="en-US" sz="2800" dirty="0"/>
            </a:br>
            <a:r>
              <a:rPr lang="en-CA" altLang="en-US" sz="2800" dirty="0"/>
              <a:t>   </a:t>
            </a:r>
            <a:r>
              <a:rPr lang="en-US" altLang="en-US" sz="2800" dirty="0"/>
              <a:t>Transportation Safety Board (TSB) </a:t>
            </a:r>
          </a:p>
        </p:txBody>
      </p:sp>
      <p:sp>
        <p:nvSpPr>
          <p:cNvPr id="64515" name="Rectangle 3">
            <a:extLst>
              <a:ext uri="{FF2B5EF4-FFF2-40B4-BE49-F238E27FC236}">
                <a16:creationId xmlns:a16="http://schemas.microsoft.com/office/drawing/2014/main" xmlns="" id="{F9E12642-D76B-4913-A54D-893972FF5BC0}"/>
              </a:ext>
            </a:extLst>
          </p:cNvPr>
          <p:cNvSpPr>
            <a:spLocks noGrp="1" noChangeArrowheads="1"/>
          </p:cNvSpPr>
          <p:nvPr>
            <p:ph type="body" idx="1"/>
          </p:nvPr>
        </p:nvSpPr>
        <p:spPr>
          <a:xfrm>
            <a:off x="407368" y="1427163"/>
            <a:ext cx="10972800" cy="4525963"/>
          </a:xfrm>
        </p:spPr>
        <p:txBody>
          <a:bodyPr/>
          <a:lstStyle/>
          <a:p>
            <a:pPr eaLnBrk="1" hangingPunct="1"/>
            <a:r>
              <a:rPr lang="en-US" altLang="en-US" sz="2400" dirty="0"/>
              <a:t>Independent federal agency responsible for identifying safety deficiencies within the federally regulated areas of the Air, Marine, Pipeline and Rail industries by investigating:</a:t>
            </a:r>
          </a:p>
          <a:p>
            <a:pPr lvl="1" eaLnBrk="1" hangingPunct="1"/>
            <a:r>
              <a:rPr lang="en-US" altLang="en-US" sz="2400" dirty="0"/>
              <a:t>individual occurrences (accidents or incidents)</a:t>
            </a:r>
          </a:p>
          <a:p>
            <a:pPr lvl="1" eaLnBrk="1" hangingPunct="1"/>
            <a:r>
              <a:rPr lang="en-US" altLang="en-US" sz="2400" dirty="0"/>
              <a:t>re-occurring safety issues across multiple occurrences</a:t>
            </a:r>
          </a:p>
          <a:p>
            <a:pPr eaLnBrk="1" hangingPunct="1"/>
            <a:r>
              <a:rPr lang="en-US" altLang="en-US" sz="2400" dirty="0"/>
              <a:t>4000 occurrences and 120 investigations/year</a:t>
            </a:r>
          </a:p>
          <a:p>
            <a:pPr eaLnBrk="1" hangingPunct="1"/>
            <a:r>
              <a:rPr lang="en-US" altLang="en-US" sz="2400" dirty="0"/>
              <a:t>Approximately 235 employees</a:t>
            </a:r>
          </a:p>
          <a:p>
            <a:pPr eaLnBrk="1" hangingPunct="1"/>
            <a:r>
              <a:rPr lang="en-US" altLang="en-US" sz="2400" dirty="0"/>
              <a:t>10 locations across Canada</a:t>
            </a:r>
          </a:p>
          <a:p>
            <a:pPr eaLnBrk="1" hangingPunct="1"/>
            <a:r>
              <a:rPr lang="en-US" altLang="en-US" sz="2400" dirty="0"/>
              <a:t>No authority to direct changes</a:t>
            </a:r>
          </a:p>
        </p:txBody>
      </p:sp>
    </p:spTree>
    <p:extLst>
      <p:ext uri="{BB962C8B-B14F-4D97-AF65-F5344CB8AC3E}">
        <p14:creationId xmlns:p14="http://schemas.microsoft.com/office/powerpoint/2010/main" val="2832340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xmlns="" id="{19DBAB9A-DD32-43EB-99B5-443710FE922A}"/>
              </a:ext>
            </a:extLst>
          </p:cNvPr>
          <p:cNvSpPr>
            <a:spLocks noGrp="1" noChangeArrowheads="1"/>
          </p:cNvSpPr>
          <p:nvPr>
            <p:ph type="title"/>
          </p:nvPr>
        </p:nvSpPr>
        <p:spPr>
          <a:xfrm>
            <a:off x="423456" y="-28692"/>
            <a:ext cx="7176048" cy="909637"/>
          </a:xfrm>
        </p:spPr>
        <p:txBody>
          <a:bodyPr>
            <a:normAutofit fontScale="90000"/>
          </a:bodyPr>
          <a:lstStyle/>
          <a:p>
            <a:pPr algn="l" eaLnBrk="1" hangingPunct="1"/>
            <a:r>
              <a:rPr lang="en-CA" altLang="en-US" sz="2800" dirty="0"/>
              <a:t>Public Sector Reference Models in Action</a:t>
            </a:r>
            <a:br>
              <a:rPr lang="en-CA" altLang="en-US" sz="2800" dirty="0"/>
            </a:br>
            <a:r>
              <a:rPr lang="en-US" altLang="en-US" sz="2800" dirty="0"/>
              <a:t>Transportation Safety Board (TSB)</a:t>
            </a:r>
            <a:endParaRPr lang="en-CA" altLang="en-US" sz="2800" dirty="0"/>
          </a:p>
        </p:txBody>
      </p:sp>
      <p:sp>
        <p:nvSpPr>
          <p:cNvPr id="65539" name="Text Box 41">
            <a:extLst>
              <a:ext uri="{FF2B5EF4-FFF2-40B4-BE49-F238E27FC236}">
                <a16:creationId xmlns:a16="http://schemas.microsoft.com/office/drawing/2014/main" xmlns="" id="{DDBB0DDD-83D2-4336-8A76-62975C9D3ECA}"/>
              </a:ext>
            </a:extLst>
          </p:cNvPr>
          <p:cNvSpPr txBox="1">
            <a:spLocks noChangeArrowheads="1"/>
          </p:cNvSpPr>
          <p:nvPr/>
        </p:nvSpPr>
        <p:spPr bwMode="auto">
          <a:xfrm>
            <a:off x="7810500" y="6629400"/>
            <a:ext cx="124460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900"/>
              <a:t>*multiple occurrence</a:t>
            </a:r>
          </a:p>
        </p:txBody>
      </p:sp>
      <p:grpSp>
        <p:nvGrpSpPr>
          <p:cNvPr id="65540" name="Group 118">
            <a:extLst>
              <a:ext uri="{FF2B5EF4-FFF2-40B4-BE49-F238E27FC236}">
                <a16:creationId xmlns:a16="http://schemas.microsoft.com/office/drawing/2014/main" xmlns="" id="{40B10E15-0DB1-4DE0-9F4D-CD0BAF1FF042}"/>
              </a:ext>
            </a:extLst>
          </p:cNvPr>
          <p:cNvGrpSpPr>
            <a:grpSpLocks noChangeAspect="1"/>
          </p:cNvGrpSpPr>
          <p:nvPr/>
        </p:nvGrpSpPr>
        <p:grpSpPr bwMode="auto">
          <a:xfrm>
            <a:off x="1559496" y="1863582"/>
            <a:ext cx="8848725" cy="4611687"/>
            <a:chOff x="-160" y="788"/>
            <a:chExt cx="6220" cy="3501"/>
          </a:xfrm>
        </p:grpSpPr>
        <p:sp>
          <p:nvSpPr>
            <p:cNvPr id="65542" name="Text Box 3">
              <a:extLst>
                <a:ext uri="{FF2B5EF4-FFF2-40B4-BE49-F238E27FC236}">
                  <a16:creationId xmlns:a16="http://schemas.microsoft.com/office/drawing/2014/main" xmlns="" id="{3E71E9AB-48C0-4031-8DB6-98CFB0C74333}"/>
                </a:ext>
              </a:extLst>
            </p:cNvPr>
            <p:cNvSpPr txBox="1">
              <a:spLocks noChangeAspect="1" noChangeArrowheads="1"/>
            </p:cNvSpPr>
            <p:nvPr/>
          </p:nvSpPr>
          <p:spPr bwMode="auto">
            <a:xfrm>
              <a:off x="3108" y="788"/>
              <a:ext cx="914"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t>Litigation Cycles</a:t>
              </a:r>
            </a:p>
          </p:txBody>
        </p:sp>
        <p:grpSp>
          <p:nvGrpSpPr>
            <p:cNvPr id="65543" name="Group 4">
              <a:extLst>
                <a:ext uri="{FF2B5EF4-FFF2-40B4-BE49-F238E27FC236}">
                  <a16:creationId xmlns:a16="http://schemas.microsoft.com/office/drawing/2014/main" xmlns="" id="{A1D15139-267F-40DF-BB8E-F9682165FFFF}"/>
                </a:ext>
              </a:extLst>
            </p:cNvPr>
            <p:cNvGrpSpPr>
              <a:grpSpLocks noChangeAspect="1"/>
            </p:cNvGrpSpPr>
            <p:nvPr/>
          </p:nvGrpSpPr>
          <p:grpSpPr bwMode="auto">
            <a:xfrm>
              <a:off x="2839" y="2280"/>
              <a:ext cx="3221" cy="744"/>
              <a:chOff x="2839" y="2292"/>
              <a:chExt cx="3221" cy="744"/>
            </a:xfrm>
          </p:grpSpPr>
          <p:grpSp>
            <p:nvGrpSpPr>
              <p:cNvPr id="65646" name="Group 5">
                <a:extLst>
                  <a:ext uri="{FF2B5EF4-FFF2-40B4-BE49-F238E27FC236}">
                    <a16:creationId xmlns:a16="http://schemas.microsoft.com/office/drawing/2014/main" xmlns="" id="{F93722C3-E09C-4E89-97FA-34B54ECB8C54}"/>
                  </a:ext>
                </a:extLst>
              </p:cNvPr>
              <p:cNvGrpSpPr>
                <a:grpSpLocks noChangeAspect="1"/>
              </p:cNvGrpSpPr>
              <p:nvPr/>
            </p:nvGrpSpPr>
            <p:grpSpPr bwMode="auto">
              <a:xfrm>
                <a:off x="2946" y="2721"/>
                <a:ext cx="922" cy="315"/>
                <a:chOff x="2203" y="720"/>
                <a:chExt cx="1109" cy="432"/>
              </a:xfrm>
            </p:grpSpPr>
            <p:sp>
              <p:nvSpPr>
                <p:cNvPr id="65652" name="Text Box 6">
                  <a:extLst>
                    <a:ext uri="{FF2B5EF4-FFF2-40B4-BE49-F238E27FC236}">
                      <a16:creationId xmlns:a16="http://schemas.microsoft.com/office/drawing/2014/main" xmlns="" id="{9C4EC0C0-92C3-4B9F-AD0D-53FA8D2AF549}"/>
                    </a:ext>
                  </a:extLst>
                </p:cNvPr>
                <p:cNvSpPr txBox="1">
                  <a:spLocks noChangeAspect="1" noChangeArrowheads="1"/>
                </p:cNvSpPr>
                <p:nvPr/>
              </p:nvSpPr>
              <p:spPr bwMode="auto">
                <a:xfrm>
                  <a:off x="2203" y="795"/>
                  <a:ext cx="632"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Civil Suits</a:t>
                  </a:r>
                </a:p>
              </p:txBody>
            </p:sp>
            <p:grpSp>
              <p:nvGrpSpPr>
                <p:cNvPr id="65653" name="Group 7">
                  <a:extLst>
                    <a:ext uri="{FF2B5EF4-FFF2-40B4-BE49-F238E27FC236}">
                      <a16:creationId xmlns:a16="http://schemas.microsoft.com/office/drawing/2014/main" xmlns="" id="{99E34CEC-D6A9-4BA4-A235-2BD996034E5C}"/>
                    </a:ext>
                  </a:extLst>
                </p:cNvPr>
                <p:cNvGrpSpPr>
                  <a:grpSpLocks noChangeAspect="1"/>
                </p:cNvGrpSpPr>
                <p:nvPr/>
              </p:nvGrpSpPr>
              <p:grpSpPr bwMode="auto">
                <a:xfrm>
                  <a:off x="2880" y="720"/>
                  <a:ext cx="432" cy="432"/>
                  <a:chOff x="2784" y="576"/>
                  <a:chExt cx="432" cy="432"/>
                </a:xfrm>
              </p:grpSpPr>
              <p:sp>
                <p:nvSpPr>
                  <p:cNvPr id="65654" name="Oval 8">
                    <a:extLst>
                      <a:ext uri="{FF2B5EF4-FFF2-40B4-BE49-F238E27FC236}">
                        <a16:creationId xmlns:a16="http://schemas.microsoft.com/office/drawing/2014/main" xmlns="" id="{9241A4A3-8275-4AA2-A573-9BDF67444EF9}"/>
                      </a:ext>
                    </a:extLst>
                  </p:cNvPr>
                  <p:cNvSpPr>
                    <a:spLocks noChangeAspect="1" noChangeArrowheads="1"/>
                  </p:cNvSpPr>
                  <p:nvPr/>
                </p:nvSpPr>
                <p:spPr bwMode="auto">
                  <a:xfrm>
                    <a:off x="2784" y="57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655" name="Line 9">
                    <a:extLst>
                      <a:ext uri="{FF2B5EF4-FFF2-40B4-BE49-F238E27FC236}">
                        <a16:creationId xmlns:a16="http://schemas.microsoft.com/office/drawing/2014/main" xmlns="" id="{8B75F10D-768F-44CC-A069-80274CDC26D7}"/>
                      </a:ext>
                    </a:extLst>
                  </p:cNvPr>
                  <p:cNvSpPr>
                    <a:spLocks noChangeAspect="1" noChangeShapeType="1"/>
                  </p:cNvSpPr>
                  <p:nvPr/>
                </p:nvSpPr>
                <p:spPr bwMode="auto">
                  <a:xfrm>
                    <a:off x="2928" y="57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65647" name="Group 10">
                <a:extLst>
                  <a:ext uri="{FF2B5EF4-FFF2-40B4-BE49-F238E27FC236}">
                    <a16:creationId xmlns:a16="http://schemas.microsoft.com/office/drawing/2014/main" xmlns="" id="{E0327F76-3B41-464B-8717-550184133415}"/>
                  </a:ext>
                </a:extLst>
              </p:cNvPr>
              <p:cNvGrpSpPr>
                <a:grpSpLocks noChangeAspect="1"/>
              </p:cNvGrpSpPr>
              <p:nvPr/>
            </p:nvGrpSpPr>
            <p:grpSpPr bwMode="auto">
              <a:xfrm>
                <a:off x="2839" y="2292"/>
                <a:ext cx="3221" cy="316"/>
                <a:chOff x="2074" y="720"/>
                <a:chExt cx="3862" cy="432"/>
              </a:xfrm>
            </p:grpSpPr>
            <p:sp>
              <p:nvSpPr>
                <p:cNvPr id="65648" name="Text Box 11">
                  <a:extLst>
                    <a:ext uri="{FF2B5EF4-FFF2-40B4-BE49-F238E27FC236}">
                      <a16:creationId xmlns:a16="http://schemas.microsoft.com/office/drawing/2014/main" xmlns="" id="{915EB805-9723-4D22-B5D1-4D6F2F1D4A27}"/>
                    </a:ext>
                  </a:extLst>
                </p:cNvPr>
                <p:cNvSpPr txBox="1">
                  <a:spLocks noChangeAspect="1" noChangeArrowheads="1"/>
                </p:cNvSpPr>
                <p:nvPr/>
              </p:nvSpPr>
              <p:spPr bwMode="auto">
                <a:xfrm>
                  <a:off x="2074" y="809"/>
                  <a:ext cx="3862"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Criminal Suits </a:t>
                  </a:r>
                </a:p>
              </p:txBody>
            </p:sp>
            <p:grpSp>
              <p:nvGrpSpPr>
                <p:cNvPr id="65649" name="Group 12">
                  <a:extLst>
                    <a:ext uri="{FF2B5EF4-FFF2-40B4-BE49-F238E27FC236}">
                      <a16:creationId xmlns:a16="http://schemas.microsoft.com/office/drawing/2014/main" xmlns="" id="{EC975AA8-49C7-4D93-967B-363A2EF04AC6}"/>
                    </a:ext>
                  </a:extLst>
                </p:cNvPr>
                <p:cNvGrpSpPr>
                  <a:grpSpLocks noChangeAspect="1"/>
                </p:cNvGrpSpPr>
                <p:nvPr/>
              </p:nvGrpSpPr>
              <p:grpSpPr bwMode="auto">
                <a:xfrm>
                  <a:off x="2880" y="720"/>
                  <a:ext cx="432" cy="432"/>
                  <a:chOff x="2784" y="576"/>
                  <a:chExt cx="432" cy="432"/>
                </a:xfrm>
              </p:grpSpPr>
              <p:sp>
                <p:nvSpPr>
                  <p:cNvPr id="65650" name="Oval 13">
                    <a:extLst>
                      <a:ext uri="{FF2B5EF4-FFF2-40B4-BE49-F238E27FC236}">
                        <a16:creationId xmlns:a16="http://schemas.microsoft.com/office/drawing/2014/main" xmlns="" id="{770AC3D2-DDC1-4765-8426-EF0963F59502}"/>
                      </a:ext>
                    </a:extLst>
                  </p:cNvPr>
                  <p:cNvSpPr>
                    <a:spLocks noChangeAspect="1" noChangeArrowheads="1"/>
                  </p:cNvSpPr>
                  <p:nvPr/>
                </p:nvSpPr>
                <p:spPr bwMode="auto">
                  <a:xfrm>
                    <a:off x="2784" y="57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651" name="Line 14">
                    <a:extLst>
                      <a:ext uri="{FF2B5EF4-FFF2-40B4-BE49-F238E27FC236}">
                        <a16:creationId xmlns:a16="http://schemas.microsoft.com/office/drawing/2014/main" xmlns="" id="{CCB53567-5627-48D0-B099-2F91931FF0C6}"/>
                      </a:ext>
                    </a:extLst>
                  </p:cNvPr>
                  <p:cNvSpPr>
                    <a:spLocks noChangeAspect="1" noChangeShapeType="1"/>
                  </p:cNvSpPr>
                  <p:nvPr/>
                </p:nvSpPr>
                <p:spPr bwMode="auto">
                  <a:xfrm>
                    <a:off x="2928" y="57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grpSp>
          <p:nvGrpSpPr>
            <p:cNvPr id="65544" name="Group 15">
              <a:extLst>
                <a:ext uri="{FF2B5EF4-FFF2-40B4-BE49-F238E27FC236}">
                  <a16:creationId xmlns:a16="http://schemas.microsoft.com/office/drawing/2014/main" xmlns="" id="{F9568081-D468-4693-8A93-4FCED0093EBB}"/>
                </a:ext>
              </a:extLst>
            </p:cNvPr>
            <p:cNvGrpSpPr>
              <a:grpSpLocks noChangeAspect="1"/>
            </p:cNvGrpSpPr>
            <p:nvPr/>
          </p:nvGrpSpPr>
          <p:grpSpPr bwMode="auto">
            <a:xfrm>
              <a:off x="4768" y="2475"/>
              <a:ext cx="878" cy="319"/>
              <a:chOff x="2254" y="715"/>
              <a:chExt cx="1058" cy="437"/>
            </a:xfrm>
          </p:grpSpPr>
          <p:sp>
            <p:nvSpPr>
              <p:cNvPr id="65642" name="Text Box 16">
                <a:extLst>
                  <a:ext uri="{FF2B5EF4-FFF2-40B4-BE49-F238E27FC236}">
                    <a16:creationId xmlns:a16="http://schemas.microsoft.com/office/drawing/2014/main" xmlns="" id="{0CE97D98-D157-4AF1-AEEA-D0AAC8F4B645}"/>
                  </a:ext>
                </a:extLst>
              </p:cNvPr>
              <p:cNvSpPr txBox="1">
                <a:spLocks noChangeAspect="1" noChangeArrowheads="1"/>
              </p:cNvSpPr>
              <p:nvPr/>
            </p:nvSpPr>
            <p:spPr bwMode="auto">
              <a:xfrm>
                <a:off x="2254" y="715"/>
                <a:ext cx="674"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Wreckage </a:t>
                </a:r>
              </a:p>
              <a:p>
                <a:pPr eaLnBrk="1" hangingPunct="1">
                  <a:spcBef>
                    <a:spcPct val="0"/>
                  </a:spcBef>
                  <a:buClrTx/>
                  <a:buSzTx/>
                  <a:buFontTx/>
                  <a:buNone/>
                </a:pPr>
                <a:r>
                  <a:rPr lang="en-US" altLang="en-US" sz="1000"/>
                  <a:t>Disposal</a:t>
                </a:r>
              </a:p>
            </p:txBody>
          </p:sp>
          <p:grpSp>
            <p:nvGrpSpPr>
              <p:cNvPr id="65643" name="Group 17">
                <a:extLst>
                  <a:ext uri="{FF2B5EF4-FFF2-40B4-BE49-F238E27FC236}">
                    <a16:creationId xmlns:a16="http://schemas.microsoft.com/office/drawing/2014/main" xmlns="" id="{D10C219E-3023-4677-A8EE-A643CC253A85}"/>
                  </a:ext>
                </a:extLst>
              </p:cNvPr>
              <p:cNvGrpSpPr>
                <a:grpSpLocks noChangeAspect="1"/>
              </p:cNvGrpSpPr>
              <p:nvPr/>
            </p:nvGrpSpPr>
            <p:grpSpPr bwMode="auto">
              <a:xfrm>
                <a:off x="2880" y="720"/>
                <a:ext cx="432" cy="432"/>
                <a:chOff x="2784" y="576"/>
                <a:chExt cx="432" cy="432"/>
              </a:xfrm>
            </p:grpSpPr>
            <p:sp>
              <p:nvSpPr>
                <p:cNvPr id="65644" name="Oval 18">
                  <a:extLst>
                    <a:ext uri="{FF2B5EF4-FFF2-40B4-BE49-F238E27FC236}">
                      <a16:creationId xmlns:a16="http://schemas.microsoft.com/office/drawing/2014/main" xmlns="" id="{B10A4227-E5EB-4808-AB42-041E260A2133}"/>
                    </a:ext>
                  </a:extLst>
                </p:cNvPr>
                <p:cNvSpPr>
                  <a:spLocks noChangeAspect="1" noChangeArrowheads="1"/>
                </p:cNvSpPr>
                <p:nvPr/>
              </p:nvSpPr>
              <p:spPr bwMode="auto">
                <a:xfrm>
                  <a:off x="2784" y="57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645" name="Line 19">
                  <a:extLst>
                    <a:ext uri="{FF2B5EF4-FFF2-40B4-BE49-F238E27FC236}">
                      <a16:creationId xmlns:a16="http://schemas.microsoft.com/office/drawing/2014/main" xmlns="" id="{D29CB78B-1FF7-44CD-A6CC-CF8A249EF7A2}"/>
                    </a:ext>
                  </a:extLst>
                </p:cNvPr>
                <p:cNvSpPr>
                  <a:spLocks noChangeAspect="1" noChangeShapeType="1"/>
                </p:cNvSpPr>
                <p:nvPr/>
              </p:nvSpPr>
              <p:spPr bwMode="auto">
                <a:xfrm>
                  <a:off x="2928" y="57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sp>
          <p:nvSpPr>
            <p:cNvPr id="65545" name="Text Box 20">
              <a:extLst>
                <a:ext uri="{FF2B5EF4-FFF2-40B4-BE49-F238E27FC236}">
                  <a16:creationId xmlns:a16="http://schemas.microsoft.com/office/drawing/2014/main" xmlns="" id="{4E4F9A12-FBBD-4929-8CB2-903867BEF6E7}"/>
                </a:ext>
              </a:extLst>
            </p:cNvPr>
            <p:cNvSpPr txBox="1">
              <a:spLocks noChangeAspect="1" noChangeArrowheads="1"/>
            </p:cNvSpPr>
            <p:nvPr/>
          </p:nvSpPr>
          <p:spPr bwMode="auto">
            <a:xfrm>
              <a:off x="5045" y="788"/>
              <a:ext cx="62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t>  Wrap-Up</a:t>
              </a:r>
            </a:p>
          </p:txBody>
        </p:sp>
        <p:sp>
          <p:nvSpPr>
            <p:cNvPr id="65546" name="Text Box 21">
              <a:extLst>
                <a:ext uri="{FF2B5EF4-FFF2-40B4-BE49-F238E27FC236}">
                  <a16:creationId xmlns:a16="http://schemas.microsoft.com/office/drawing/2014/main" xmlns="" id="{D566F941-EFBA-4629-8E2A-7E977E4AF26B}"/>
                </a:ext>
              </a:extLst>
            </p:cNvPr>
            <p:cNvSpPr txBox="1">
              <a:spLocks noChangeAspect="1" noChangeArrowheads="1"/>
            </p:cNvSpPr>
            <p:nvPr/>
          </p:nvSpPr>
          <p:spPr bwMode="auto">
            <a:xfrm>
              <a:off x="941" y="788"/>
              <a:ext cx="968"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t>Response Cycles</a:t>
              </a:r>
            </a:p>
          </p:txBody>
        </p:sp>
        <p:grpSp>
          <p:nvGrpSpPr>
            <p:cNvPr id="65547" name="Group 22">
              <a:extLst>
                <a:ext uri="{FF2B5EF4-FFF2-40B4-BE49-F238E27FC236}">
                  <a16:creationId xmlns:a16="http://schemas.microsoft.com/office/drawing/2014/main" xmlns="" id="{3C6261AA-3CD1-4966-9D05-413593950534}"/>
                </a:ext>
              </a:extLst>
            </p:cNvPr>
            <p:cNvGrpSpPr>
              <a:grpSpLocks noChangeAspect="1"/>
            </p:cNvGrpSpPr>
            <p:nvPr/>
          </p:nvGrpSpPr>
          <p:grpSpPr bwMode="auto">
            <a:xfrm>
              <a:off x="751" y="1832"/>
              <a:ext cx="959" cy="1606"/>
              <a:chOff x="751" y="1860"/>
              <a:chExt cx="959" cy="1606"/>
            </a:xfrm>
          </p:grpSpPr>
          <p:grpSp>
            <p:nvGrpSpPr>
              <p:cNvPr id="65624" name="Group 23">
                <a:extLst>
                  <a:ext uri="{FF2B5EF4-FFF2-40B4-BE49-F238E27FC236}">
                    <a16:creationId xmlns:a16="http://schemas.microsoft.com/office/drawing/2014/main" xmlns="" id="{DBCA9A2E-CAEF-47FD-96B6-2FDE4CD2419E}"/>
                  </a:ext>
                </a:extLst>
              </p:cNvPr>
              <p:cNvGrpSpPr>
                <a:grpSpLocks noChangeAspect="1"/>
              </p:cNvGrpSpPr>
              <p:nvPr/>
            </p:nvGrpSpPr>
            <p:grpSpPr bwMode="auto">
              <a:xfrm>
                <a:off x="778" y="2290"/>
                <a:ext cx="912" cy="337"/>
                <a:chOff x="810" y="1867"/>
                <a:chExt cx="912" cy="337"/>
              </a:xfrm>
            </p:grpSpPr>
            <p:sp>
              <p:nvSpPr>
                <p:cNvPr id="65639" name="Text Box 24">
                  <a:extLst>
                    <a:ext uri="{FF2B5EF4-FFF2-40B4-BE49-F238E27FC236}">
                      <a16:creationId xmlns:a16="http://schemas.microsoft.com/office/drawing/2014/main" xmlns="" id="{E7AB1DD0-1A02-45E6-81A9-4D1EEB7E666D}"/>
                    </a:ext>
                  </a:extLst>
                </p:cNvPr>
                <p:cNvSpPr txBox="1">
                  <a:spLocks noChangeAspect="1" noChangeArrowheads="1"/>
                </p:cNvSpPr>
                <p:nvPr/>
              </p:nvSpPr>
              <p:spPr bwMode="auto">
                <a:xfrm>
                  <a:off x="810" y="1889"/>
                  <a:ext cx="609"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Emergency </a:t>
                  </a:r>
                </a:p>
                <a:p>
                  <a:pPr eaLnBrk="1" hangingPunct="1">
                    <a:spcBef>
                      <a:spcPct val="0"/>
                    </a:spcBef>
                    <a:buClrTx/>
                    <a:buSzTx/>
                    <a:buFontTx/>
                    <a:buNone/>
                  </a:pPr>
                  <a:r>
                    <a:rPr lang="en-US" altLang="en-US" sz="1000"/>
                    <a:t>Response</a:t>
                  </a:r>
                </a:p>
              </p:txBody>
            </p:sp>
            <p:sp>
              <p:nvSpPr>
                <p:cNvPr id="65640" name="Oval 25">
                  <a:extLst>
                    <a:ext uri="{FF2B5EF4-FFF2-40B4-BE49-F238E27FC236}">
                      <a16:creationId xmlns:a16="http://schemas.microsoft.com/office/drawing/2014/main" xmlns="" id="{56FD4C22-B3F8-4007-B552-37437547E061}"/>
                    </a:ext>
                  </a:extLst>
                </p:cNvPr>
                <p:cNvSpPr>
                  <a:spLocks noChangeAspect="1" noChangeArrowheads="1"/>
                </p:cNvSpPr>
                <p:nvPr/>
              </p:nvSpPr>
              <p:spPr bwMode="auto">
                <a:xfrm>
                  <a:off x="1385" y="1867"/>
                  <a:ext cx="337" cy="3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641" name="Line 26">
                  <a:extLst>
                    <a:ext uri="{FF2B5EF4-FFF2-40B4-BE49-F238E27FC236}">
                      <a16:creationId xmlns:a16="http://schemas.microsoft.com/office/drawing/2014/main" xmlns="" id="{11CE8A84-DE51-46C5-B1A7-2BFE1740FC88}"/>
                    </a:ext>
                  </a:extLst>
                </p:cNvPr>
                <p:cNvSpPr>
                  <a:spLocks noChangeAspect="1" noChangeShapeType="1"/>
                </p:cNvSpPr>
                <p:nvPr/>
              </p:nvSpPr>
              <p:spPr bwMode="auto">
                <a:xfrm>
                  <a:off x="1511" y="1867"/>
                  <a:ext cx="16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65625" name="Group 27">
                <a:extLst>
                  <a:ext uri="{FF2B5EF4-FFF2-40B4-BE49-F238E27FC236}">
                    <a16:creationId xmlns:a16="http://schemas.microsoft.com/office/drawing/2014/main" xmlns="" id="{AA5E3FC4-E2E4-4E6A-8A8D-AD5042E5B048}"/>
                  </a:ext>
                </a:extLst>
              </p:cNvPr>
              <p:cNvGrpSpPr>
                <a:grpSpLocks noChangeAspect="1"/>
              </p:cNvGrpSpPr>
              <p:nvPr/>
            </p:nvGrpSpPr>
            <p:grpSpPr bwMode="auto">
              <a:xfrm>
                <a:off x="778" y="2727"/>
                <a:ext cx="912" cy="304"/>
                <a:chOff x="694" y="2531"/>
                <a:chExt cx="912" cy="304"/>
              </a:xfrm>
            </p:grpSpPr>
            <p:sp>
              <p:nvSpPr>
                <p:cNvPr id="65636" name="Text Box 28">
                  <a:extLst>
                    <a:ext uri="{FF2B5EF4-FFF2-40B4-BE49-F238E27FC236}">
                      <a16:creationId xmlns:a16="http://schemas.microsoft.com/office/drawing/2014/main" xmlns="" id="{F9C3E76F-A9DD-40E6-B080-6535AC55D7AE}"/>
                    </a:ext>
                  </a:extLst>
                </p:cNvPr>
                <p:cNvSpPr txBox="1">
                  <a:spLocks noChangeAspect="1" noChangeArrowheads="1"/>
                </p:cNvSpPr>
                <p:nvPr/>
              </p:nvSpPr>
              <p:spPr bwMode="auto">
                <a:xfrm>
                  <a:off x="694" y="2531"/>
                  <a:ext cx="743" cy="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Site </a:t>
                  </a:r>
                </a:p>
                <a:p>
                  <a:pPr eaLnBrk="1" hangingPunct="1">
                    <a:spcBef>
                      <a:spcPct val="0"/>
                    </a:spcBef>
                    <a:buClrTx/>
                    <a:buSzTx/>
                    <a:buFontTx/>
                    <a:buNone/>
                  </a:pPr>
                  <a:r>
                    <a:rPr lang="en-US" altLang="en-US" sz="1000"/>
                    <a:t>Management</a:t>
                  </a:r>
                </a:p>
              </p:txBody>
            </p:sp>
            <p:sp>
              <p:nvSpPr>
                <p:cNvPr id="65637" name="Oval 29">
                  <a:extLst>
                    <a:ext uri="{FF2B5EF4-FFF2-40B4-BE49-F238E27FC236}">
                      <a16:creationId xmlns:a16="http://schemas.microsoft.com/office/drawing/2014/main" xmlns="" id="{735CAA7F-9F9D-4B05-87E5-DAF0C038F733}"/>
                    </a:ext>
                  </a:extLst>
                </p:cNvPr>
                <p:cNvSpPr>
                  <a:spLocks noChangeAspect="1" noChangeArrowheads="1"/>
                </p:cNvSpPr>
                <p:nvPr/>
              </p:nvSpPr>
              <p:spPr bwMode="auto">
                <a:xfrm>
                  <a:off x="1269" y="2540"/>
                  <a:ext cx="337" cy="29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638" name="Line 30">
                  <a:extLst>
                    <a:ext uri="{FF2B5EF4-FFF2-40B4-BE49-F238E27FC236}">
                      <a16:creationId xmlns:a16="http://schemas.microsoft.com/office/drawing/2014/main" xmlns="" id="{0F405857-D475-47A3-A8C9-17BD463900F2}"/>
                    </a:ext>
                  </a:extLst>
                </p:cNvPr>
                <p:cNvSpPr>
                  <a:spLocks noChangeAspect="1" noChangeShapeType="1"/>
                </p:cNvSpPr>
                <p:nvPr/>
              </p:nvSpPr>
              <p:spPr bwMode="auto">
                <a:xfrm>
                  <a:off x="1395" y="2540"/>
                  <a:ext cx="16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65626" name="Group 31">
                <a:extLst>
                  <a:ext uri="{FF2B5EF4-FFF2-40B4-BE49-F238E27FC236}">
                    <a16:creationId xmlns:a16="http://schemas.microsoft.com/office/drawing/2014/main" xmlns="" id="{593DBBAD-8106-4204-A9C9-A57E93031D72}"/>
                  </a:ext>
                </a:extLst>
              </p:cNvPr>
              <p:cNvGrpSpPr>
                <a:grpSpLocks noChangeAspect="1"/>
              </p:cNvGrpSpPr>
              <p:nvPr/>
            </p:nvGrpSpPr>
            <p:grpSpPr bwMode="auto">
              <a:xfrm>
                <a:off x="751" y="1860"/>
                <a:ext cx="959" cy="315"/>
                <a:chOff x="2157" y="720"/>
                <a:chExt cx="1155" cy="432"/>
              </a:xfrm>
            </p:grpSpPr>
            <p:sp>
              <p:nvSpPr>
                <p:cNvPr id="65632" name="Text Box 32">
                  <a:extLst>
                    <a:ext uri="{FF2B5EF4-FFF2-40B4-BE49-F238E27FC236}">
                      <a16:creationId xmlns:a16="http://schemas.microsoft.com/office/drawing/2014/main" xmlns="" id="{C63057E2-C5D8-482D-A86D-E439CC09A21F}"/>
                    </a:ext>
                  </a:extLst>
                </p:cNvPr>
                <p:cNvSpPr txBox="1">
                  <a:spLocks noChangeAspect="1" noChangeArrowheads="1"/>
                </p:cNvSpPr>
                <p:nvPr/>
              </p:nvSpPr>
              <p:spPr bwMode="auto">
                <a:xfrm>
                  <a:off x="2157" y="727"/>
                  <a:ext cx="654"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Media </a:t>
                  </a:r>
                </a:p>
                <a:p>
                  <a:pPr eaLnBrk="1" hangingPunct="1">
                    <a:spcBef>
                      <a:spcPct val="0"/>
                    </a:spcBef>
                    <a:buClrTx/>
                    <a:buSzTx/>
                    <a:buFontTx/>
                    <a:buNone/>
                  </a:pPr>
                  <a:r>
                    <a:rPr lang="en-US" altLang="en-US" sz="1000"/>
                    <a:t>Coverage </a:t>
                  </a:r>
                </a:p>
              </p:txBody>
            </p:sp>
            <p:grpSp>
              <p:nvGrpSpPr>
                <p:cNvPr id="65633" name="Group 33">
                  <a:extLst>
                    <a:ext uri="{FF2B5EF4-FFF2-40B4-BE49-F238E27FC236}">
                      <a16:creationId xmlns:a16="http://schemas.microsoft.com/office/drawing/2014/main" xmlns="" id="{C88A26C1-90AF-4D89-8DE0-C03511574824}"/>
                    </a:ext>
                  </a:extLst>
                </p:cNvPr>
                <p:cNvGrpSpPr>
                  <a:grpSpLocks noChangeAspect="1"/>
                </p:cNvGrpSpPr>
                <p:nvPr/>
              </p:nvGrpSpPr>
              <p:grpSpPr bwMode="auto">
                <a:xfrm>
                  <a:off x="2880" y="720"/>
                  <a:ext cx="432" cy="432"/>
                  <a:chOff x="2784" y="576"/>
                  <a:chExt cx="432" cy="432"/>
                </a:xfrm>
              </p:grpSpPr>
              <p:sp>
                <p:nvSpPr>
                  <p:cNvPr id="65634" name="Oval 34">
                    <a:extLst>
                      <a:ext uri="{FF2B5EF4-FFF2-40B4-BE49-F238E27FC236}">
                        <a16:creationId xmlns:a16="http://schemas.microsoft.com/office/drawing/2014/main" xmlns="" id="{3735459B-59AB-4408-8184-20CA5EC14B6B}"/>
                      </a:ext>
                    </a:extLst>
                  </p:cNvPr>
                  <p:cNvSpPr>
                    <a:spLocks noChangeAspect="1" noChangeArrowheads="1"/>
                  </p:cNvSpPr>
                  <p:nvPr/>
                </p:nvSpPr>
                <p:spPr bwMode="auto">
                  <a:xfrm>
                    <a:off x="2784" y="57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635" name="Line 35">
                    <a:extLst>
                      <a:ext uri="{FF2B5EF4-FFF2-40B4-BE49-F238E27FC236}">
                        <a16:creationId xmlns:a16="http://schemas.microsoft.com/office/drawing/2014/main" xmlns="" id="{162D4611-694D-4DC2-9B9D-67DFB264F566}"/>
                      </a:ext>
                    </a:extLst>
                  </p:cNvPr>
                  <p:cNvSpPr>
                    <a:spLocks noChangeAspect="1" noChangeShapeType="1"/>
                  </p:cNvSpPr>
                  <p:nvPr/>
                </p:nvSpPr>
                <p:spPr bwMode="auto">
                  <a:xfrm>
                    <a:off x="2928" y="57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65627" name="Group 36">
                <a:extLst>
                  <a:ext uri="{FF2B5EF4-FFF2-40B4-BE49-F238E27FC236}">
                    <a16:creationId xmlns:a16="http://schemas.microsoft.com/office/drawing/2014/main" xmlns="" id="{80B0789A-9175-42B4-95B2-DED334C17638}"/>
                  </a:ext>
                </a:extLst>
              </p:cNvPr>
              <p:cNvGrpSpPr>
                <a:grpSpLocks noChangeAspect="1"/>
              </p:cNvGrpSpPr>
              <p:nvPr/>
            </p:nvGrpSpPr>
            <p:grpSpPr bwMode="auto">
              <a:xfrm>
                <a:off x="751" y="3151"/>
                <a:ext cx="959" cy="315"/>
                <a:chOff x="2157" y="720"/>
                <a:chExt cx="1155" cy="432"/>
              </a:xfrm>
            </p:grpSpPr>
            <p:sp>
              <p:nvSpPr>
                <p:cNvPr id="65628" name="Text Box 37">
                  <a:extLst>
                    <a:ext uri="{FF2B5EF4-FFF2-40B4-BE49-F238E27FC236}">
                      <a16:creationId xmlns:a16="http://schemas.microsoft.com/office/drawing/2014/main" xmlns="" id="{C24CBFEC-923D-42E9-A849-494CEA430509}"/>
                    </a:ext>
                  </a:extLst>
                </p:cNvPr>
                <p:cNvSpPr txBox="1">
                  <a:spLocks noChangeAspect="1" noChangeArrowheads="1"/>
                </p:cNvSpPr>
                <p:nvPr/>
              </p:nvSpPr>
              <p:spPr bwMode="auto">
                <a:xfrm>
                  <a:off x="2157" y="727"/>
                  <a:ext cx="684"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Next of Kin</a:t>
                  </a:r>
                </a:p>
                <a:p>
                  <a:pPr eaLnBrk="1" hangingPunct="1">
                    <a:spcBef>
                      <a:spcPct val="0"/>
                    </a:spcBef>
                    <a:buClrTx/>
                    <a:buSzTx/>
                    <a:buFontTx/>
                    <a:buNone/>
                  </a:pPr>
                  <a:r>
                    <a:rPr lang="en-US" altLang="en-US" sz="1000"/>
                    <a:t> Support </a:t>
                  </a:r>
                </a:p>
              </p:txBody>
            </p:sp>
            <p:grpSp>
              <p:nvGrpSpPr>
                <p:cNvPr id="65629" name="Group 38">
                  <a:extLst>
                    <a:ext uri="{FF2B5EF4-FFF2-40B4-BE49-F238E27FC236}">
                      <a16:creationId xmlns:a16="http://schemas.microsoft.com/office/drawing/2014/main" xmlns="" id="{6CE3560A-FEB5-4C12-B081-5F6914346C90}"/>
                    </a:ext>
                  </a:extLst>
                </p:cNvPr>
                <p:cNvGrpSpPr>
                  <a:grpSpLocks noChangeAspect="1"/>
                </p:cNvGrpSpPr>
                <p:nvPr/>
              </p:nvGrpSpPr>
              <p:grpSpPr bwMode="auto">
                <a:xfrm>
                  <a:off x="2880" y="720"/>
                  <a:ext cx="432" cy="432"/>
                  <a:chOff x="2784" y="576"/>
                  <a:chExt cx="432" cy="432"/>
                </a:xfrm>
              </p:grpSpPr>
              <p:sp>
                <p:nvSpPr>
                  <p:cNvPr id="65630" name="Oval 39">
                    <a:extLst>
                      <a:ext uri="{FF2B5EF4-FFF2-40B4-BE49-F238E27FC236}">
                        <a16:creationId xmlns:a16="http://schemas.microsoft.com/office/drawing/2014/main" xmlns="" id="{FD4A529E-64B4-42BA-B2ED-106860438357}"/>
                      </a:ext>
                    </a:extLst>
                  </p:cNvPr>
                  <p:cNvSpPr>
                    <a:spLocks noChangeAspect="1" noChangeArrowheads="1"/>
                  </p:cNvSpPr>
                  <p:nvPr/>
                </p:nvSpPr>
                <p:spPr bwMode="auto">
                  <a:xfrm>
                    <a:off x="2784" y="57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631" name="Line 40">
                    <a:extLst>
                      <a:ext uri="{FF2B5EF4-FFF2-40B4-BE49-F238E27FC236}">
                        <a16:creationId xmlns:a16="http://schemas.microsoft.com/office/drawing/2014/main" xmlns="" id="{53985B18-EFED-4FCC-9DFC-1DD709041544}"/>
                      </a:ext>
                    </a:extLst>
                  </p:cNvPr>
                  <p:cNvSpPr>
                    <a:spLocks noChangeAspect="1" noChangeShapeType="1"/>
                  </p:cNvSpPr>
                  <p:nvPr/>
                </p:nvSpPr>
                <p:spPr bwMode="auto">
                  <a:xfrm>
                    <a:off x="2928" y="57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sp>
          <p:nvSpPr>
            <p:cNvPr id="65548" name="Text Box 42">
              <a:extLst>
                <a:ext uri="{FF2B5EF4-FFF2-40B4-BE49-F238E27FC236}">
                  <a16:creationId xmlns:a16="http://schemas.microsoft.com/office/drawing/2014/main" xmlns="" id="{0D143903-709F-43DA-9E98-CF886A4E6856}"/>
                </a:ext>
              </a:extLst>
            </p:cNvPr>
            <p:cNvSpPr txBox="1">
              <a:spLocks noChangeAspect="1" noChangeArrowheads="1"/>
            </p:cNvSpPr>
            <p:nvPr/>
          </p:nvSpPr>
          <p:spPr bwMode="auto">
            <a:xfrm>
              <a:off x="1957" y="788"/>
              <a:ext cx="108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t>Investigation Cycles</a:t>
              </a:r>
            </a:p>
          </p:txBody>
        </p:sp>
        <p:grpSp>
          <p:nvGrpSpPr>
            <p:cNvPr id="65549" name="Group 43">
              <a:extLst>
                <a:ext uri="{FF2B5EF4-FFF2-40B4-BE49-F238E27FC236}">
                  <a16:creationId xmlns:a16="http://schemas.microsoft.com/office/drawing/2014/main" xmlns="" id="{BC499953-5724-4DB5-A201-BB90A0220902}"/>
                </a:ext>
              </a:extLst>
            </p:cNvPr>
            <p:cNvGrpSpPr>
              <a:grpSpLocks noChangeAspect="1"/>
            </p:cNvGrpSpPr>
            <p:nvPr/>
          </p:nvGrpSpPr>
          <p:grpSpPr bwMode="auto">
            <a:xfrm>
              <a:off x="1821" y="980"/>
              <a:ext cx="1166" cy="3309"/>
              <a:chOff x="1821" y="980"/>
              <a:chExt cx="1166" cy="3309"/>
            </a:xfrm>
          </p:grpSpPr>
          <p:grpSp>
            <p:nvGrpSpPr>
              <p:cNvPr id="65582" name="Group 44">
                <a:extLst>
                  <a:ext uri="{FF2B5EF4-FFF2-40B4-BE49-F238E27FC236}">
                    <a16:creationId xmlns:a16="http://schemas.microsoft.com/office/drawing/2014/main" xmlns="" id="{CF454B87-1E89-4395-B1B7-5EE64FB3C730}"/>
                  </a:ext>
                </a:extLst>
              </p:cNvPr>
              <p:cNvGrpSpPr>
                <a:grpSpLocks noChangeAspect="1"/>
              </p:cNvGrpSpPr>
              <p:nvPr/>
            </p:nvGrpSpPr>
            <p:grpSpPr bwMode="auto">
              <a:xfrm>
                <a:off x="1845" y="980"/>
                <a:ext cx="1047" cy="350"/>
                <a:chOff x="2205" y="720"/>
                <a:chExt cx="1276" cy="514"/>
              </a:xfrm>
            </p:grpSpPr>
            <p:grpSp>
              <p:nvGrpSpPr>
                <p:cNvPr id="65620" name="Group 46">
                  <a:extLst>
                    <a:ext uri="{FF2B5EF4-FFF2-40B4-BE49-F238E27FC236}">
                      <a16:creationId xmlns:a16="http://schemas.microsoft.com/office/drawing/2014/main" xmlns="" id="{2E6EF178-A444-4BC8-AA05-598EF718772F}"/>
                    </a:ext>
                  </a:extLst>
                </p:cNvPr>
                <p:cNvGrpSpPr>
                  <a:grpSpLocks noChangeAspect="1"/>
                </p:cNvGrpSpPr>
                <p:nvPr/>
              </p:nvGrpSpPr>
              <p:grpSpPr bwMode="auto">
                <a:xfrm>
                  <a:off x="2880" y="720"/>
                  <a:ext cx="432" cy="432"/>
                  <a:chOff x="2784" y="576"/>
                  <a:chExt cx="432" cy="432"/>
                </a:xfrm>
              </p:grpSpPr>
              <p:sp>
                <p:nvSpPr>
                  <p:cNvPr id="65622" name="Oval 47">
                    <a:extLst>
                      <a:ext uri="{FF2B5EF4-FFF2-40B4-BE49-F238E27FC236}">
                        <a16:creationId xmlns:a16="http://schemas.microsoft.com/office/drawing/2014/main" xmlns="" id="{645F7681-5579-41CF-8BB9-3C5A3253A6CF}"/>
                      </a:ext>
                    </a:extLst>
                  </p:cNvPr>
                  <p:cNvSpPr>
                    <a:spLocks noChangeAspect="1" noChangeArrowheads="1"/>
                  </p:cNvSpPr>
                  <p:nvPr/>
                </p:nvSpPr>
                <p:spPr bwMode="auto">
                  <a:xfrm>
                    <a:off x="2784" y="57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623" name="Line 48">
                    <a:extLst>
                      <a:ext uri="{FF2B5EF4-FFF2-40B4-BE49-F238E27FC236}">
                        <a16:creationId xmlns:a16="http://schemas.microsoft.com/office/drawing/2014/main" xmlns="" id="{D5AF1B71-A5FF-42B2-8D90-6639AE87CB29}"/>
                      </a:ext>
                    </a:extLst>
                  </p:cNvPr>
                  <p:cNvSpPr>
                    <a:spLocks noChangeAspect="1" noChangeShapeType="1"/>
                  </p:cNvSpPr>
                  <p:nvPr/>
                </p:nvSpPr>
                <p:spPr bwMode="auto">
                  <a:xfrm>
                    <a:off x="2928" y="57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5621" name="Text Box 45">
                  <a:extLst>
                    <a:ext uri="{FF2B5EF4-FFF2-40B4-BE49-F238E27FC236}">
                      <a16:creationId xmlns:a16="http://schemas.microsoft.com/office/drawing/2014/main" xmlns="" id="{C746EA6D-6FC4-4246-8588-38E18C385814}"/>
                    </a:ext>
                  </a:extLst>
                </p:cNvPr>
                <p:cNvSpPr txBox="1">
                  <a:spLocks noChangeAspect="1" noChangeArrowheads="1"/>
                </p:cNvSpPr>
                <p:nvPr/>
              </p:nvSpPr>
              <p:spPr bwMode="auto">
                <a:xfrm>
                  <a:off x="2205" y="720"/>
                  <a:ext cx="1276" cy="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t>Safety</a:t>
                  </a:r>
                </a:p>
                <a:p>
                  <a:pPr eaLnBrk="1" hangingPunct="1">
                    <a:spcBef>
                      <a:spcPct val="0"/>
                    </a:spcBef>
                    <a:buClrTx/>
                    <a:buSzTx/>
                    <a:buFontTx/>
                    <a:buNone/>
                  </a:pPr>
                  <a:r>
                    <a:rPr lang="en-US" altLang="en-US" sz="1200"/>
                    <a:t>Investigation</a:t>
                  </a:r>
                </a:p>
              </p:txBody>
            </p:sp>
          </p:grpSp>
          <p:grpSp>
            <p:nvGrpSpPr>
              <p:cNvPr id="65583" name="Group 49">
                <a:extLst>
                  <a:ext uri="{FF2B5EF4-FFF2-40B4-BE49-F238E27FC236}">
                    <a16:creationId xmlns:a16="http://schemas.microsoft.com/office/drawing/2014/main" xmlns="" id="{00E82011-8850-44B0-AA46-411D80924E88}"/>
                  </a:ext>
                </a:extLst>
              </p:cNvPr>
              <p:cNvGrpSpPr>
                <a:grpSpLocks noChangeAspect="1"/>
              </p:cNvGrpSpPr>
              <p:nvPr/>
            </p:nvGrpSpPr>
            <p:grpSpPr bwMode="auto">
              <a:xfrm>
                <a:off x="1829" y="1426"/>
                <a:ext cx="965" cy="386"/>
                <a:chOff x="2137" y="720"/>
                <a:chExt cx="1175" cy="497"/>
              </a:xfrm>
            </p:grpSpPr>
            <p:grpSp>
              <p:nvGrpSpPr>
                <p:cNvPr id="65616" name="Group 51">
                  <a:extLst>
                    <a:ext uri="{FF2B5EF4-FFF2-40B4-BE49-F238E27FC236}">
                      <a16:creationId xmlns:a16="http://schemas.microsoft.com/office/drawing/2014/main" xmlns="" id="{365A2829-E272-40E9-B28C-A08833A8EABE}"/>
                    </a:ext>
                  </a:extLst>
                </p:cNvPr>
                <p:cNvGrpSpPr>
                  <a:grpSpLocks noChangeAspect="1"/>
                </p:cNvGrpSpPr>
                <p:nvPr/>
              </p:nvGrpSpPr>
              <p:grpSpPr bwMode="auto">
                <a:xfrm>
                  <a:off x="2880" y="720"/>
                  <a:ext cx="432" cy="432"/>
                  <a:chOff x="2784" y="576"/>
                  <a:chExt cx="432" cy="432"/>
                </a:xfrm>
              </p:grpSpPr>
              <p:sp>
                <p:nvSpPr>
                  <p:cNvPr id="65618" name="Oval 52">
                    <a:extLst>
                      <a:ext uri="{FF2B5EF4-FFF2-40B4-BE49-F238E27FC236}">
                        <a16:creationId xmlns:a16="http://schemas.microsoft.com/office/drawing/2014/main" xmlns="" id="{56F34F30-6D4B-405D-9CC7-CAF0983FC7F1}"/>
                      </a:ext>
                    </a:extLst>
                  </p:cNvPr>
                  <p:cNvSpPr>
                    <a:spLocks noChangeAspect="1" noChangeArrowheads="1"/>
                  </p:cNvSpPr>
                  <p:nvPr/>
                </p:nvSpPr>
                <p:spPr bwMode="auto">
                  <a:xfrm>
                    <a:off x="2784" y="57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619" name="Line 53">
                    <a:extLst>
                      <a:ext uri="{FF2B5EF4-FFF2-40B4-BE49-F238E27FC236}">
                        <a16:creationId xmlns:a16="http://schemas.microsoft.com/office/drawing/2014/main" xmlns="" id="{435CC11B-4A8E-49BB-90EB-EA674AC917D1}"/>
                      </a:ext>
                    </a:extLst>
                  </p:cNvPr>
                  <p:cNvSpPr>
                    <a:spLocks noChangeAspect="1" noChangeShapeType="1"/>
                  </p:cNvSpPr>
                  <p:nvPr/>
                </p:nvSpPr>
                <p:spPr bwMode="auto">
                  <a:xfrm>
                    <a:off x="2928" y="57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5617" name="Text Box 50">
                  <a:extLst>
                    <a:ext uri="{FF2B5EF4-FFF2-40B4-BE49-F238E27FC236}">
                      <a16:creationId xmlns:a16="http://schemas.microsoft.com/office/drawing/2014/main" xmlns="" id="{BA9316D9-F91C-412B-8941-9DAAF4AA3725}"/>
                    </a:ext>
                  </a:extLst>
                </p:cNvPr>
                <p:cNvSpPr txBox="1">
                  <a:spLocks noChangeAspect="1" noChangeArrowheads="1"/>
                </p:cNvSpPr>
                <p:nvPr/>
              </p:nvSpPr>
              <p:spPr bwMode="auto">
                <a:xfrm>
                  <a:off x="2137" y="826"/>
                  <a:ext cx="770"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Criminal</a:t>
                  </a:r>
                </a:p>
                <a:p>
                  <a:pPr eaLnBrk="1" hangingPunct="1">
                    <a:spcBef>
                      <a:spcPct val="0"/>
                    </a:spcBef>
                    <a:buClrTx/>
                    <a:buSzTx/>
                    <a:buFontTx/>
                    <a:buNone/>
                  </a:pPr>
                  <a:r>
                    <a:rPr lang="en-US" altLang="en-US" sz="1000"/>
                    <a:t>Investigation</a:t>
                  </a:r>
                </a:p>
              </p:txBody>
            </p:sp>
          </p:grpSp>
          <p:grpSp>
            <p:nvGrpSpPr>
              <p:cNvPr id="65584" name="Group 54">
                <a:extLst>
                  <a:ext uri="{FF2B5EF4-FFF2-40B4-BE49-F238E27FC236}">
                    <a16:creationId xmlns:a16="http://schemas.microsoft.com/office/drawing/2014/main" xmlns="" id="{970B5ABA-1B66-4F26-9095-AD7222C7A049}"/>
                  </a:ext>
                </a:extLst>
              </p:cNvPr>
              <p:cNvGrpSpPr>
                <a:grpSpLocks noChangeAspect="1"/>
              </p:cNvGrpSpPr>
              <p:nvPr/>
            </p:nvGrpSpPr>
            <p:grpSpPr bwMode="auto">
              <a:xfrm>
                <a:off x="1829" y="1861"/>
                <a:ext cx="965" cy="386"/>
                <a:chOff x="2137" y="720"/>
                <a:chExt cx="1175" cy="495"/>
              </a:xfrm>
            </p:grpSpPr>
            <p:grpSp>
              <p:nvGrpSpPr>
                <p:cNvPr id="65612" name="Group 56">
                  <a:extLst>
                    <a:ext uri="{FF2B5EF4-FFF2-40B4-BE49-F238E27FC236}">
                      <a16:creationId xmlns:a16="http://schemas.microsoft.com/office/drawing/2014/main" xmlns="" id="{566A2B1A-A416-4B93-957C-73B5AE018891}"/>
                    </a:ext>
                  </a:extLst>
                </p:cNvPr>
                <p:cNvGrpSpPr>
                  <a:grpSpLocks noChangeAspect="1"/>
                </p:cNvGrpSpPr>
                <p:nvPr/>
              </p:nvGrpSpPr>
              <p:grpSpPr bwMode="auto">
                <a:xfrm>
                  <a:off x="2880" y="720"/>
                  <a:ext cx="432" cy="432"/>
                  <a:chOff x="2784" y="576"/>
                  <a:chExt cx="432" cy="432"/>
                </a:xfrm>
              </p:grpSpPr>
              <p:sp>
                <p:nvSpPr>
                  <p:cNvPr id="65614" name="Oval 57">
                    <a:extLst>
                      <a:ext uri="{FF2B5EF4-FFF2-40B4-BE49-F238E27FC236}">
                        <a16:creationId xmlns:a16="http://schemas.microsoft.com/office/drawing/2014/main" xmlns="" id="{D12D2649-FB78-4137-9261-7F3B4FCAF6CC}"/>
                      </a:ext>
                    </a:extLst>
                  </p:cNvPr>
                  <p:cNvSpPr>
                    <a:spLocks noChangeAspect="1" noChangeArrowheads="1"/>
                  </p:cNvSpPr>
                  <p:nvPr/>
                </p:nvSpPr>
                <p:spPr bwMode="auto">
                  <a:xfrm>
                    <a:off x="2784" y="57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615" name="Line 58">
                    <a:extLst>
                      <a:ext uri="{FF2B5EF4-FFF2-40B4-BE49-F238E27FC236}">
                        <a16:creationId xmlns:a16="http://schemas.microsoft.com/office/drawing/2014/main" xmlns="" id="{D70357F2-09F6-46A5-983E-F374A9529905}"/>
                      </a:ext>
                    </a:extLst>
                  </p:cNvPr>
                  <p:cNvSpPr>
                    <a:spLocks noChangeAspect="1" noChangeShapeType="1"/>
                  </p:cNvSpPr>
                  <p:nvPr/>
                </p:nvSpPr>
                <p:spPr bwMode="auto">
                  <a:xfrm>
                    <a:off x="2928" y="57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5613" name="Text Box 55">
                  <a:extLst>
                    <a:ext uri="{FF2B5EF4-FFF2-40B4-BE49-F238E27FC236}">
                      <a16:creationId xmlns:a16="http://schemas.microsoft.com/office/drawing/2014/main" xmlns="" id="{1C07D4DE-2CF6-46D2-ABC1-BC194D9B3509}"/>
                    </a:ext>
                  </a:extLst>
                </p:cNvPr>
                <p:cNvSpPr txBox="1">
                  <a:spLocks noChangeAspect="1" noChangeArrowheads="1"/>
                </p:cNvSpPr>
                <p:nvPr/>
              </p:nvSpPr>
              <p:spPr bwMode="auto">
                <a:xfrm>
                  <a:off x="2137" y="825"/>
                  <a:ext cx="770"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Regulatory</a:t>
                  </a:r>
                </a:p>
                <a:p>
                  <a:pPr eaLnBrk="1" hangingPunct="1">
                    <a:spcBef>
                      <a:spcPct val="0"/>
                    </a:spcBef>
                    <a:buClrTx/>
                    <a:buSzTx/>
                    <a:buFontTx/>
                    <a:buNone/>
                  </a:pPr>
                  <a:r>
                    <a:rPr lang="en-US" altLang="en-US" sz="1000"/>
                    <a:t>Investigation</a:t>
                  </a:r>
                </a:p>
              </p:txBody>
            </p:sp>
          </p:grpSp>
          <p:grpSp>
            <p:nvGrpSpPr>
              <p:cNvPr id="65585" name="Group 59">
                <a:extLst>
                  <a:ext uri="{FF2B5EF4-FFF2-40B4-BE49-F238E27FC236}">
                    <a16:creationId xmlns:a16="http://schemas.microsoft.com/office/drawing/2014/main" xmlns="" id="{AFF08AA5-EBD6-4452-8F15-BCDF54B0873F}"/>
                  </a:ext>
                </a:extLst>
              </p:cNvPr>
              <p:cNvGrpSpPr>
                <a:grpSpLocks noChangeAspect="1"/>
              </p:cNvGrpSpPr>
              <p:nvPr/>
            </p:nvGrpSpPr>
            <p:grpSpPr bwMode="auto">
              <a:xfrm>
                <a:off x="1829" y="2288"/>
                <a:ext cx="965" cy="421"/>
                <a:chOff x="2137" y="720"/>
                <a:chExt cx="1175" cy="542"/>
              </a:xfrm>
            </p:grpSpPr>
            <p:grpSp>
              <p:nvGrpSpPr>
                <p:cNvPr id="65608" name="Group 61">
                  <a:extLst>
                    <a:ext uri="{FF2B5EF4-FFF2-40B4-BE49-F238E27FC236}">
                      <a16:creationId xmlns:a16="http://schemas.microsoft.com/office/drawing/2014/main" xmlns="" id="{BF6E83AB-6D6A-4F1A-AE78-E578BC6A3AB2}"/>
                    </a:ext>
                  </a:extLst>
                </p:cNvPr>
                <p:cNvGrpSpPr>
                  <a:grpSpLocks noChangeAspect="1"/>
                </p:cNvGrpSpPr>
                <p:nvPr/>
              </p:nvGrpSpPr>
              <p:grpSpPr bwMode="auto">
                <a:xfrm>
                  <a:off x="2880" y="720"/>
                  <a:ext cx="432" cy="432"/>
                  <a:chOff x="2784" y="576"/>
                  <a:chExt cx="432" cy="432"/>
                </a:xfrm>
              </p:grpSpPr>
              <p:sp>
                <p:nvSpPr>
                  <p:cNvPr id="65610" name="Oval 62">
                    <a:extLst>
                      <a:ext uri="{FF2B5EF4-FFF2-40B4-BE49-F238E27FC236}">
                        <a16:creationId xmlns:a16="http://schemas.microsoft.com/office/drawing/2014/main" xmlns="" id="{EEEEBA02-82AD-49CE-8AE1-3E77C7F52F06}"/>
                      </a:ext>
                    </a:extLst>
                  </p:cNvPr>
                  <p:cNvSpPr>
                    <a:spLocks noChangeAspect="1" noChangeArrowheads="1"/>
                  </p:cNvSpPr>
                  <p:nvPr/>
                </p:nvSpPr>
                <p:spPr bwMode="auto">
                  <a:xfrm>
                    <a:off x="2784" y="57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611" name="Line 63">
                    <a:extLst>
                      <a:ext uri="{FF2B5EF4-FFF2-40B4-BE49-F238E27FC236}">
                        <a16:creationId xmlns:a16="http://schemas.microsoft.com/office/drawing/2014/main" xmlns="" id="{75EDFABD-BCC0-4B08-80DB-FACA0095302B}"/>
                      </a:ext>
                    </a:extLst>
                  </p:cNvPr>
                  <p:cNvSpPr>
                    <a:spLocks noChangeAspect="1" noChangeShapeType="1"/>
                  </p:cNvSpPr>
                  <p:nvPr/>
                </p:nvSpPr>
                <p:spPr bwMode="auto">
                  <a:xfrm>
                    <a:off x="2928" y="57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5609" name="Text Box 60">
                  <a:extLst>
                    <a:ext uri="{FF2B5EF4-FFF2-40B4-BE49-F238E27FC236}">
                      <a16:creationId xmlns:a16="http://schemas.microsoft.com/office/drawing/2014/main" xmlns="" id="{302B889B-5260-4348-B1F2-5804F381E240}"/>
                    </a:ext>
                  </a:extLst>
                </p:cNvPr>
                <p:cNvSpPr txBox="1">
                  <a:spLocks noChangeAspect="1" noChangeArrowheads="1"/>
                </p:cNvSpPr>
                <p:nvPr/>
              </p:nvSpPr>
              <p:spPr bwMode="auto">
                <a:xfrm>
                  <a:off x="2137" y="871"/>
                  <a:ext cx="770" cy="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Operator </a:t>
                  </a:r>
                </a:p>
                <a:p>
                  <a:pPr eaLnBrk="1" hangingPunct="1">
                    <a:spcBef>
                      <a:spcPct val="0"/>
                    </a:spcBef>
                    <a:buClrTx/>
                    <a:buSzTx/>
                    <a:buFontTx/>
                    <a:buNone/>
                  </a:pPr>
                  <a:r>
                    <a:rPr lang="en-US" altLang="en-US" sz="1000"/>
                    <a:t>Investigation</a:t>
                  </a:r>
                </a:p>
              </p:txBody>
            </p:sp>
          </p:grpSp>
          <p:grpSp>
            <p:nvGrpSpPr>
              <p:cNvPr id="65586" name="Group 64">
                <a:extLst>
                  <a:ext uri="{FF2B5EF4-FFF2-40B4-BE49-F238E27FC236}">
                    <a16:creationId xmlns:a16="http://schemas.microsoft.com/office/drawing/2014/main" xmlns="" id="{FFBB12EE-8DE1-4C03-9E10-985267A928D4}"/>
                  </a:ext>
                </a:extLst>
              </p:cNvPr>
              <p:cNvGrpSpPr>
                <a:grpSpLocks noChangeAspect="1"/>
              </p:cNvGrpSpPr>
              <p:nvPr/>
            </p:nvGrpSpPr>
            <p:grpSpPr bwMode="auto">
              <a:xfrm>
                <a:off x="1821" y="2721"/>
                <a:ext cx="972" cy="384"/>
                <a:chOff x="2143" y="720"/>
                <a:chExt cx="1169" cy="526"/>
              </a:xfrm>
            </p:grpSpPr>
            <p:grpSp>
              <p:nvGrpSpPr>
                <p:cNvPr id="65604" name="Group 66">
                  <a:extLst>
                    <a:ext uri="{FF2B5EF4-FFF2-40B4-BE49-F238E27FC236}">
                      <a16:creationId xmlns:a16="http://schemas.microsoft.com/office/drawing/2014/main" xmlns="" id="{AC15B4F2-24A7-4C0F-A333-59ACF1F0F6F5}"/>
                    </a:ext>
                  </a:extLst>
                </p:cNvPr>
                <p:cNvGrpSpPr>
                  <a:grpSpLocks noChangeAspect="1"/>
                </p:cNvGrpSpPr>
                <p:nvPr/>
              </p:nvGrpSpPr>
              <p:grpSpPr bwMode="auto">
                <a:xfrm>
                  <a:off x="2880" y="720"/>
                  <a:ext cx="432" cy="432"/>
                  <a:chOff x="2784" y="576"/>
                  <a:chExt cx="432" cy="432"/>
                </a:xfrm>
              </p:grpSpPr>
              <p:sp>
                <p:nvSpPr>
                  <p:cNvPr id="65606" name="Oval 67">
                    <a:extLst>
                      <a:ext uri="{FF2B5EF4-FFF2-40B4-BE49-F238E27FC236}">
                        <a16:creationId xmlns:a16="http://schemas.microsoft.com/office/drawing/2014/main" xmlns="" id="{1C6A92DF-D8AD-4E73-8A96-C433C3F34E7E}"/>
                      </a:ext>
                    </a:extLst>
                  </p:cNvPr>
                  <p:cNvSpPr>
                    <a:spLocks noChangeAspect="1" noChangeArrowheads="1"/>
                  </p:cNvSpPr>
                  <p:nvPr/>
                </p:nvSpPr>
                <p:spPr bwMode="auto">
                  <a:xfrm>
                    <a:off x="2784" y="57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607" name="Line 68">
                    <a:extLst>
                      <a:ext uri="{FF2B5EF4-FFF2-40B4-BE49-F238E27FC236}">
                        <a16:creationId xmlns:a16="http://schemas.microsoft.com/office/drawing/2014/main" xmlns="" id="{5DC3A680-E94E-44E8-BD0C-07C4ABE9A27B}"/>
                      </a:ext>
                    </a:extLst>
                  </p:cNvPr>
                  <p:cNvSpPr>
                    <a:spLocks noChangeAspect="1" noChangeShapeType="1"/>
                  </p:cNvSpPr>
                  <p:nvPr/>
                </p:nvSpPr>
                <p:spPr bwMode="auto">
                  <a:xfrm>
                    <a:off x="2928" y="57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5605" name="Text Box 65">
                  <a:extLst>
                    <a:ext uri="{FF2B5EF4-FFF2-40B4-BE49-F238E27FC236}">
                      <a16:creationId xmlns:a16="http://schemas.microsoft.com/office/drawing/2014/main" xmlns="" id="{8F683C3B-6CDB-4D7A-82A7-4F25E3ECF397}"/>
                    </a:ext>
                  </a:extLst>
                </p:cNvPr>
                <p:cNvSpPr txBox="1">
                  <a:spLocks noChangeAspect="1" noChangeArrowheads="1"/>
                </p:cNvSpPr>
                <p:nvPr/>
              </p:nvSpPr>
              <p:spPr bwMode="auto">
                <a:xfrm>
                  <a:off x="2143" y="830"/>
                  <a:ext cx="822" cy="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Manufacturer </a:t>
                  </a:r>
                </a:p>
                <a:p>
                  <a:pPr eaLnBrk="1" hangingPunct="1">
                    <a:spcBef>
                      <a:spcPct val="0"/>
                    </a:spcBef>
                    <a:buClrTx/>
                    <a:buSzTx/>
                    <a:buFontTx/>
                    <a:buNone/>
                  </a:pPr>
                  <a:r>
                    <a:rPr lang="en-US" altLang="en-US" sz="1000"/>
                    <a:t>Investigation</a:t>
                  </a:r>
                </a:p>
              </p:txBody>
            </p:sp>
          </p:grpSp>
          <p:grpSp>
            <p:nvGrpSpPr>
              <p:cNvPr id="65587" name="Group 69">
                <a:extLst>
                  <a:ext uri="{FF2B5EF4-FFF2-40B4-BE49-F238E27FC236}">
                    <a16:creationId xmlns:a16="http://schemas.microsoft.com/office/drawing/2014/main" xmlns="" id="{D59D6FD0-DE63-4D46-8959-74ABEFB93912}"/>
                  </a:ext>
                </a:extLst>
              </p:cNvPr>
              <p:cNvGrpSpPr>
                <a:grpSpLocks noChangeAspect="1"/>
              </p:cNvGrpSpPr>
              <p:nvPr/>
            </p:nvGrpSpPr>
            <p:grpSpPr bwMode="auto">
              <a:xfrm>
                <a:off x="1824" y="3150"/>
                <a:ext cx="973" cy="385"/>
                <a:chOff x="2143" y="720"/>
                <a:chExt cx="1169" cy="526"/>
              </a:xfrm>
            </p:grpSpPr>
            <p:grpSp>
              <p:nvGrpSpPr>
                <p:cNvPr id="65600" name="Group 71">
                  <a:extLst>
                    <a:ext uri="{FF2B5EF4-FFF2-40B4-BE49-F238E27FC236}">
                      <a16:creationId xmlns:a16="http://schemas.microsoft.com/office/drawing/2014/main" xmlns="" id="{92530EEF-76D7-49D4-B263-84807727398C}"/>
                    </a:ext>
                  </a:extLst>
                </p:cNvPr>
                <p:cNvGrpSpPr>
                  <a:grpSpLocks noChangeAspect="1"/>
                </p:cNvGrpSpPr>
                <p:nvPr/>
              </p:nvGrpSpPr>
              <p:grpSpPr bwMode="auto">
                <a:xfrm>
                  <a:off x="2880" y="720"/>
                  <a:ext cx="432" cy="432"/>
                  <a:chOff x="2784" y="576"/>
                  <a:chExt cx="432" cy="432"/>
                </a:xfrm>
              </p:grpSpPr>
              <p:sp>
                <p:nvSpPr>
                  <p:cNvPr id="65602" name="Oval 72">
                    <a:extLst>
                      <a:ext uri="{FF2B5EF4-FFF2-40B4-BE49-F238E27FC236}">
                        <a16:creationId xmlns:a16="http://schemas.microsoft.com/office/drawing/2014/main" xmlns="" id="{ACBAA2F6-7C1D-44D6-9B4A-1AE30890D616}"/>
                      </a:ext>
                    </a:extLst>
                  </p:cNvPr>
                  <p:cNvSpPr>
                    <a:spLocks noChangeAspect="1" noChangeArrowheads="1"/>
                  </p:cNvSpPr>
                  <p:nvPr/>
                </p:nvSpPr>
                <p:spPr bwMode="auto">
                  <a:xfrm>
                    <a:off x="2784" y="57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603" name="Line 73">
                    <a:extLst>
                      <a:ext uri="{FF2B5EF4-FFF2-40B4-BE49-F238E27FC236}">
                        <a16:creationId xmlns:a16="http://schemas.microsoft.com/office/drawing/2014/main" xmlns="" id="{0B333009-74EF-4583-88D9-406763F6FFC5}"/>
                      </a:ext>
                    </a:extLst>
                  </p:cNvPr>
                  <p:cNvSpPr>
                    <a:spLocks noChangeAspect="1" noChangeShapeType="1"/>
                  </p:cNvSpPr>
                  <p:nvPr/>
                </p:nvSpPr>
                <p:spPr bwMode="auto">
                  <a:xfrm>
                    <a:off x="2928" y="57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65601" name="Text Box 70">
                  <a:extLst>
                    <a:ext uri="{FF2B5EF4-FFF2-40B4-BE49-F238E27FC236}">
                      <a16:creationId xmlns:a16="http://schemas.microsoft.com/office/drawing/2014/main" xmlns="" id="{696FA82D-B6E2-4B9E-81F2-F7439312A055}"/>
                    </a:ext>
                  </a:extLst>
                </p:cNvPr>
                <p:cNvSpPr txBox="1">
                  <a:spLocks noChangeAspect="1" noChangeArrowheads="1"/>
                </p:cNvSpPr>
                <p:nvPr/>
              </p:nvSpPr>
              <p:spPr bwMode="auto">
                <a:xfrm>
                  <a:off x="2143" y="831"/>
                  <a:ext cx="576"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Coroner </a:t>
                  </a:r>
                </a:p>
                <a:p>
                  <a:pPr eaLnBrk="1" hangingPunct="1">
                    <a:spcBef>
                      <a:spcPct val="0"/>
                    </a:spcBef>
                    <a:buClrTx/>
                    <a:buSzTx/>
                    <a:buFontTx/>
                    <a:buNone/>
                  </a:pPr>
                  <a:r>
                    <a:rPr lang="en-US" altLang="en-US" sz="1000"/>
                    <a:t>Inquest</a:t>
                  </a:r>
                </a:p>
              </p:txBody>
            </p:sp>
          </p:grpSp>
          <p:grpSp>
            <p:nvGrpSpPr>
              <p:cNvPr id="65588" name="Group 74">
                <a:extLst>
                  <a:ext uri="{FF2B5EF4-FFF2-40B4-BE49-F238E27FC236}">
                    <a16:creationId xmlns:a16="http://schemas.microsoft.com/office/drawing/2014/main" xmlns="" id="{90DE8668-F89E-4644-99EA-A0F5FF2042B2}"/>
                  </a:ext>
                </a:extLst>
              </p:cNvPr>
              <p:cNvGrpSpPr>
                <a:grpSpLocks noChangeAspect="1"/>
              </p:cNvGrpSpPr>
              <p:nvPr/>
            </p:nvGrpSpPr>
            <p:grpSpPr bwMode="auto">
              <a:xfrm>
                <a:off x="1824" y="3564"/>
                <a:ext cx="973" cy="325"/>
                <a:chOff x="2143" y="706"/>
                <a:chExt cx="1169" cy="446"/>
              </a:xfrm>
            </p:grpSpPr>
            <p:sp>
              <p:nvSpPr>
                <p:cNvPr id="65596" name="Text Box 75">
                  <a:extLst>
                    <a:ext uri="{FF2B5EF4-FFF2-40B4-BE49-F238E27FC236}">
                      <a16:creationId xmlns:a16="http://schemas.microsoft.com/office/drawing/2014/main" xmlns="" id="{F0D8E0D4-BE5E-4B1B-98BF-655734E3C98A}"/>
                    </a:ext>
                  </a:extLst>
                </p:cNvPr>
                <p:cNvSpPr txBox="1">
                  <a:spLocks noChangeAspect="1" noChangeArrowheads="1"/>
                </p:cNvSpPr>
                <p:nvPr/>
              </p:nvSpPr>
              <p:spPr bwMode="auto">
                <a:xfrm>
                  <a:off x="2143" y="706"/>
                  <a:ext cx="574"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Autopsy </a:t>
                  </a:r>
                </a:p>
              </p:txBody>
            </p:sp>
            <p:grpSp>
              <p:nvGrpSpPr>
                <p:cNvPr id="65597" name="Group 76">
                  <a:extLst>
                    <a:ext uri="{FF2B5EF4-FFF2-40B4-BE49-F238E27FC236}">
                      <a16:creationId xmlns:a16="http://schemas.microsoft.com/office/drawing/2014/main" xmlns="" id="{8844C42F-5D17-41CD-9984-71A52048854F}"/>
                    </a:ext>
                  </a:extLst>
                </p:cNvPr>
                <p:cNvGrpSpPr>
                  <a:grpSpLocks noChangeAspect="1"/>
                </p:cNvGrpSpPr>
                <p:nvPr/>
              </p:nvGrpSpPr>
              <p:grpSpPr bwMode="auto">
                <a:xfrm>
                  <a:off x="2880" y="720"/>
                  <a:ext cx="432" cy="432"/>
                  <a:chOff x="2784" y="576"/>
                  <a:chExt cx="432" cy="432"/>
                </a:xfrm>
              </p:grpSpPr>
              <p:sp>
                <p:nvSpPr>
                  <p:cNvPr id="65598" name="Oval 77">
                    <a:extLst>
                      <a:ext uri="{FF2B5EF4-FFF2-40B4-BE49-F238E27FC236}">
                        <a16:creationId xmlns:a16="http://schemas.microsoft.com/office/drawing/2014/main" xmlns="" id="{8710587E-F218-4E8C-8C30-F752475F57F7}"/>
                      </a:ext>
                    </a:extLst>
                  </p:cNvPr>
                  <p:cNvSpPr>
                    <a:spLocks noChangeAspect="1" noChangeArrowheads="1"/>
                  </p:cNvSpPr>
                  <p:nvPr/>
                </p:nvSpPr>
                <p:spPr bwMode="auto">
                  <a:xfrm>
                    <a:off x="2784" y="57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599" name="Line 78">
                    <a:extLst>
                      <a:ext uri="{FF2B5EF4-FFF2-40B4-BE49-F238E27FC236}">
                        <a16:creationId xmlns:a16="http://schemas.microsoft.com/office/drawing/2014/main" xmlns="" id="{F757EDC6-EE37-438E-B9F3-3C0E4AF2096B}"/>
                      </a:ext>
                    </a:extLst>
                  </p:cNvPr>
                  <p:cNvSpPr>
                    <a:spLocks noChangeAspect="1" noChangeShapeType="1"/>
                  </p:cNvSpPr>
                  <p:nvPr/>
                </p:nvSpPr>
                <p:spPr bwMode="auto">
                  <a:xfrm>
                    <a:off x="2928" y="57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nvGrpSpPr>
              <p:cNvPr id="65589" name="Group 79">
                <a:extLst>
                  <a:ext uri="{FF2B5EF4-FFF2-40B4-BE49-F238E27FC236}">
                    <a16:creationId xmlns:a16="http://schemas.microsoft.com/office/drawing/2014/main" xmlns="" id="{D343BE4F-B87B-4821-A0A7-9FFA4B7ED797}"/>
                  </a:ext>
                </a:extLst>
              </p:cNvPr>
              <p:cNvGrpSpPr>
                <a:grpSpLocks noChangeAspect="1"/>
              </p:cNvGrpSpPr>
              <p:nvPr/>
            </p:nvGrpSpPr>
            <p:grpSpPr bwMode="auto">
              <a:xfrm>
                <a:off x="1821" y="3964"/>
                <a:ext cx="1166" cy="325"/>
                <a:chOff x="1821" y="3964"/>
                <a:chExt cx="1166" cy="325"/>
              </a:xfrm>
            </p:grpSpPr>
            <p:grpSp>
              <p:nvGrpSpPr>
                <p:cNvPr id="65590" name="Group 80">
                  <a:extLst>
                    <a:ext uri="{FF2B5EF4-FFF2-40B4-BE49-F238E27FC236}">
                      <a16:creationId xmlns:a16="http://schemas.microsoft.com/office/drawing/2014/main" xmlns="" id="{ACFFB25D-A28B-452E-9911-4B7C7F256E29}"/>
                    </a:ext>
                  </a:extLst>
                </p:cNvPr>
                <p:cNvGrpSpPr>
                  <a:grpSpLocks noChangeAspect="1"/>
                </p:cNvGrpSpPr>
                <p:nvPr/>
              </p:nvGrpSpPr>
              <p:grpSpPr bwMode="auto">
                <a:xfrm>
                  <a:off x="1821" y="3964"/>
                  <a:ext cx="971" cy="325"/>
                  <a:chOff x="2143" y="708"/>
                  <a:chExt cx="1169" cy="444"/>
                </a:xfrm>
              </p:grpSpPr>
              <p:sp>
                <p:nvSpPr>
                  <p:cNvPr id="65592" name="Text Box 81">
                    <a:extLst>
                      <a:ext uri="{FF2B5EF4-FFF2-40B4-BE49-F238E27FC236}">
                        <a16:creationId xmlns:a16="http://schemas.microsoft.com/office/drawing/2014/main" xmlns="" id="{C4AF2424-A2CA-485A-A4D5-C55239723621}"/>
                      </a:ext>
                    </a:extLst>
                  </p:cNvPr>
                  <p:cNvSpPr txBox="1">
                    <a:spLocks noChangeAspect="1" noChangeArrowheads="1"/>
                  </p:cNvSpPr>
                  <p:nvPr/>
                </p:nvSpPr>
                <p:spPr bwMode="auto">
                  <a:xfrm>
                    <a:off x="2143" y="708"/>
                    <a:ext cx="649"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Research </a:t>
                    </a:r>
                  </a:p>
                  <a:p>
                    <a:pPr eaLnBrk="1" hangingPunct="1">
                      <a:spcBef>
                        <a:spcPct val="0"/>
                      </a:spcBef>
                      <a:buClrTx/>
                      <a:buSzTx/>
                      <a:buFontTx/>
                      <a:buNone/>
                    </a:pPr>
                    <a:r>
                      <a:rPr lang="en-US" altLang="en-US" sz="1000"/>
                      <a:t>Studies</a:t>
                    </a:r>
                  </a:p>
                </p:txBody>
              </p:sp>
              <p:grpSp>
                <p:nvGrpSpPr>
                  <p:cNvPr id="65593" name="Group 82">
                    <a:extLst>
                      <a:ext uri="{FF2B5EF4-FFF2-40B4-BE49-F238E27FC236}">
                        <a16:creationId xmlns:a16="http://schemas.microsoft.com/office/drawing/2014/main" xmlns="" id="{82C23E40-C0D4-42CE-8CE9-D0192F7089FE}"/>
                      </a:ext>
                    </a:extLst>
                  </p:cNvPr>
                  <p:cNvGrpSpPr>
                    <a:grpSpLocks noChangeAspect="1"/>
                  </p:cNvGrpSpPr>
                  <p:nvPr/>
                </p:nvGrpSpPr>
                <p:grpSpPr bwMode="auto">
                  <a:xfrm>
                    <a:off x="2880" y="720"/>
                    <a:ext cx="432" cy="432"/>
                    <a:chOff x="2784" y="576"/>
                    <a:chExt cx="432" cy="432"/>
                  </a:xfrm>
                </p:grpSpPr>
                <p:sp>
                  <p:nvSpPr>
                    <p:cNvPr id="65594" name="Oval 83">
                      <a:extLst>
                        <a:ext uri="{FF2B5EF4-FFF2-40B4-BE49-F238E27FC236}">
                          <a16:creationId xmlns:a16="http://schemas.microsoft.com/office/drawing/2014/main" xmlns="" id="{0B67EA22-303B-4507-851C-181B31BF6502}"/>
                        </a:ext>
                      </a:extLst>
                    </p:cNvPr>
                    <p:cNvSpPr>
                      <a:spLocks noChangeAspect="1" noChangeArrowheads="1"/>
                    </p:cNvSpPr>
                    <p:nvPr/>
                  </p:nvSpPr>
                  <p:spPr bwMode="auto">
                    <a:xfrm>
                      <a:off x="2784" y="57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595" name="Line 84">
                      <a:extLst>
                        <a:ext uri="{FF2B5EF4-FFF2-40B4-BE49-F238E27FC236}">
                          <a16:creationId xmlns:a16="http://schemas.microsoft.com/office/drawing/2014/main" xmlns="" id="{45142239-BC8E-49D1-88D3-8746CC5280CE}"/>
                        </a:ext>
                      </a:extLst>
                    </p:cNvPr>
                    <p:cNvSpPr>
                      <a:spLocks noChangeAspect="1" noChangeShapeType="1"/>
                    </p:cNvSpPr>
                    <p:nvPr/>
                  </p:nvSpPr>
                  <p:spPr bwMode="auto">
                    <a:xfrm>
                      <a:off x="2928" y="57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sp>
              <p:nvSpPr>
                <p:cNvPr id="65591" name="Text Box 85">
                  <a:extLst>
                    <a:ext uri="{FF2B5EF4-FFF2-40B4-BE49-F238E27FC236}">
                      <a16:creationId xmlns:a16="http://schemas.microsoft.com/office/drawing/2014/main" xmlns="" id="{C1BE90CE-9FDF-44BB-ACA4-E1AE79752644}"/>
                    </a:ext>
                  </a:extLst>
                </p:cNvPr>
                <p:cNvSpPr txBox="1">
                  <a:spLocks noChangeAspect="1" noChangeArrowheads="1"/>
                </p:cNvSpPr>
                <p:nvPr/>
              </p:nvSpPr>
              <p:spPr bwMode="auto">
                <a:xfrm>
                  <a:off x="2768" y="3970"/>
                  <a:ext cx="219"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t>*</a:t>
                  </a:r>
                </a:p>
              </p:txBody>
            </p:sp>
          </p:grpSp>
        </p:grpSp>
        <p:sp>
          <p:nvSpPr>
            <p:cNvPr id="65550" name="Text Box 86">
              <a:extLst>
                <a:ext uri="{FF2B5EF4-FFF2-40B4-BE49-F238E27FC236}">
                  <a16:creationId xmlns:a16="http://schemas.microsoft.com/office/drawing/2014/main" xmlns="" id="{121C56DD-CC11-4F1F-9EEE-4ACCE315A5B1}"/>
                </a:ext>
              </a:extLst>
            </p:cNvPr>
            <p:cNvSpPr txBox="1">
              <a:spLocks noChangeAspect="1" noChangeArrowheads="1"/>
            </p:cNvSpPr>
            <p:nvPr/>
          </p:nvSpPr>
          <p:spPr bwMode="auto">
            <a:xfrm>
              <a:off x="4100" y="788"/>
              <a:ext cx="86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a:t>Change Cycles</a:t>
              </a:r>
            </a:p>
          </p:txBody>
        </p:sp>
        <p:grpSp>
          <p:nvGrpSpPr>
            <p:cNvPr id="65551" name="Group 87">
              <a:extLst>
                <a:ext uri="{FF2B5EF4-FFF2-40B4-BE49-F238E27FC236}">
                  <a16:creationId xmlns:a16="http://schemas.microsoft.com/office/drawing/2014/main" xmlns="" id="{D5E0DCCE-731A-466B-8B53-924B3AEE3FCB}"/>
                </a:ext>
              </a:extLst>
            </p:cNvPr>
            <p:cNvGrpSpPr>
              <a:grpSpLocks noChangeAspect="1"/>
            </p:cNvGrpSpPr>
            <p:nvPr/>
          </p:nvGrpSpPr>
          <p:grpSpPr bwMode="auto">
            <a:xfrm>
              <a:off x="3910" y="1807"/>
              <a:ext cx="1011" cy="1665"/>
              <a:chOff x="3910" y="1803"/>
              <a:chExt cx="1011" cy="1665"/>
            </a:xfrm>
          </p:grpSpPr>
          <p:grpSp>
            <p:nvGrpSpPr>
              <p:cNvPr id="65554" name="Group 88">
                <a:extLst>
                  <a:ext uri="{FF2B5EF4-FFF2-40B4-BE49-F238E27FC236}">
                    <a16:creationId xmlns:a16="http://schemas.microsoft.com/office/drawing/2014/main" xmlns="" id="{FF3803A0-CA47-47E7-85C8-6A1244FC8509}"/>
                  </a:ext>
                </a:extLst>
              </p:cNvPr>
              <p:cNvGrpSpPr>
                <a:grpSpLocks noChangeAspect="1"/>
              </p:cNvGrpSpPr>
              <p:nvPr/>
            </p:nvGrpSpPr>
            <p:grpSpPr bwMode="auto">
              <a:xfrm>
                <a:off x="3910" y="3114"/>
                <a:ext cx="1011" cy="354"/>
                <a:chOff x="3631" y="2845"/>
                <a:chExt cx="1011" cy="354"/>
              </a:xfrm>
            </p:grpSpPr>
            <p:grpSp>
              <p:nvGrpSpPr>
                <p:cNvPr id="65576" name="Group 89">
                  <a:extLst>
                    <a:ext uri="{FF2B5EF4-FFF2-40B4-BE49-F238E27FC236}">
                      <a16:creationId xmlns:a16="http://schemas.microsoft.com/office/drawing/2014/main" xmlns="" id="{13C97B5F-A3AE-426F-BD81-09FC9C65E76E}"/>
                    </a:ext>
                  </a:extLst>
                </p:cNvPr>
                <p:cNvGrpSpPr>
                  <a:grpSpLocks noChangeAspect="1"/>
                </p:cNvGrpSpPr>
                <p:nvPr/>
              </p:nvGrpSpPr>
              <p:grpSpPr bwMode="auto">
                <a:xfrm>
                  <a:off x="3631" y="2875"/>
                  <a:ext cx="828" cy="324"/>
                  <a:chOff x="2316" y="720"/>
                  <a:chExt cx="996" cy="444"/>
                </a:xfrm>
              </p:grpSpPr>
              <p:sp>
                <p:nvSpPr>
                  <p:cNvPr id="65578" name="Text Box 90">
                    <a:extLst>
                      <a:ext uri="{FF2B5EF4-FFF2-40B4-BE49-F238E27FC236}">
                        <a16:creationId xmlns:a16="http://schemas.microsoft.com/office/drawing/2014/main" xmlns="" id="{CE51C25C-08B8-41C6-AFC4-6D075523B9F9}"/>
                      </a:ext>
                    </a:extLst>
                  </p:cNvPr>
                  <p:cNvSpPr txBox="1">
                    <a:spLocks noChangeAspect="1" noChangeArrowheads="1"/>
                  </p:cNvSpPr>
                  <p:nvPr/>
                </p:nvSpPr>
                <p:spPr bwMode="auto">
                  <a:xfrm>
                    <a:off x="2316" y="747"/>
                    <a:ext cx="822" cy="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Manufacturer </a:t>
                    </a:r>
                  </a:p>
                  <a:p>
                    <a:pPr eaLnBrk="1" hangingPunct="1">
                      <a:spcBef>
                        <a:spcPct val="0"/>
                      </a:spcBef>
                      <a:buClrTx/>
                      <a:buSzTx/>
                      <a:buFontTx/>
                      <a:buNone/>
                    </a:pPr>
                    <a:r>
                      <a:rPr lang="en-US" altLang="en-US" sz="1000"/>
                      <a:t>Changes </a:t>
                    </a:r>
                  </a:p>
                </p:txBody>
              </p:sp>
              <p:grpSp>
                <p:nvGrpSpPr>
                  <p:cNvPr id="65579" name="Group 91">
                    <a:extLst>
                      <a:ext uri="{FF2B5EF4-FFF2-40B4-BE49-F238E27FC236}">
                        <a16:creationId xmlns:a16="http://schemas.microsoft.com/office/drawing/2014/main" xmlns="" id="{5338D4BE-31CA-4DB1-A8CD-C0EF9187F6C2}"/>
                      </a:ext>
                    </a:extLst>
                  </p:cNvPr>
                  <p:cNvGrpSpPr>
                    <a:grpSpLocks noChangeAspect="1"/>
                  </p:cNvGrpSpPr>
                  <p:nvPr/>
                </p:nvGrpSpPr>
                <p:grpSpPr bwMode="auto">
                  <a:xfrm>
                    <a:off x="2880" y="720"/>
                    <a:ext cx="432" cy="432"/>
                    <a:chOff x="2784" y="576"/>
                    <a:chExt cx="432" cy="432"/>
                  </a:xfrm>
                </p:grpSpPr>
                <p:sp>
                  <p:nvSpPr>
                    <p:cNvPr id="65580" name="Oval 92">
                      <a:extLst>
                        <a:ext uri="{FF2B5EF4-FFF2-40B4-BE49-F238E27FC236}">
                          <a16:creationId xmlns:a16="http://schemas.microsoft.com/office/drawing/2014/main" xmlns="" id="{4378F081-F424-47B8-B6AB-E21E251E1B03}"/>
                        </a:ext>
                      </a:extLst>
                    </p:cNvPr>
                    <p:cNvSpPr>
                      <a:spLocks noChangeAspect="1" noChangeArrowheads="1"/>
                    </p:cNvSpPr>
                    <p:nvPr/>
                  </p:nvSpPr>
                  <p:spPr bwMode="auto">
                    <a:xfrm>
                      <a:off x="2784" y="57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581" name="Line 93">
                      <a:extLst>
                        <a:ext uri="{FF2B5EF4-FFF2-40B4-BE49-F238E27FC236}">
                          <a16:creationId xmlns:a16="http://schemas.microsoft.com/office/drawing/2014/main" xmlns="" id="{26272CA7-10A6-4508-B05D-78D006F0248F}"/>
                        </a:ext>
                      </a:extLst>
                    </p:cNvPr>
                    <p:cNvSpPr>
                      <a:spLocks noChangeAspect="1" noChangeShapeType="1"/>
                    </p:cNvSpPr>
                    <p:nvPr/>
                  </p:nvSpPr>
                  <p:spPr bwMode="auto">
                    <a:xfrm>
                      <a:off x="2928" y="57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sp>
              <p:nvSpPr>
                <p:cNvPr id="65577" name="Text Box 94">
                  <a:extLst>
                    <a:ext uri="{FF2B5EF4-FFF2-40B4-BE49-F238E27FC236}">
                      <a16:creationId xmlns:a16="http://schemas.microsoft.com/office/drawing/2014/main" xmlns="" id="{99B4D61D-0C6C-4F38-AC3F-3847F728A4C1}"/>
                    </a:ext>
                  </a:extLst>
                </p:cNvPr>
                <p:cNvSpPr txBox="1">
                  <a:spLocks noChangeAspect="1" noChangeArrowheads="1"/>
                </p:cNvSpPr>
                <p:nvPr/>
              </p:nvSpPr>
              <p:spPr bwMode="auto">
                <a:xfrm>
                  <a:off x="4456" y="2845"/>
                  <a:ext cx="18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t>*</a:t>
                  </a:r>
                </a:p>
              </p:txBody>
            </p:sp>
          </p:grpSp>
          <p:grpSp>
            <p:nvGrpSpPr>
              <p:cNvPr id="65555" name="Group 95">
                <a:extLst>
                  <a:ext uri="{FF2B5EF4-FFF2-40B4-BE49-F238E27FC236}">
                    <a16:creationId xmlns:a16="http://schemas.microsoft.com/office/drawing/2014/main" xmlns="" id="{82F3F7A3-EE61-4A17-B3EB-0D184B3C9C02}"/>
                  </a:ext>
                </a:extLst>
              </p:cNvPr>
              <p:cNvGrpSpPr>
                <a:grpSpLocks noChangeAspect="1"/>
              </p:cNvGrpSpPr>
              <p:nvPr/>
            </p:nvGrpSpPr>
            <p:grpSpPr bwMode="auto">
              <a:xfrm>
                <a:off x="3935" y="2269"/>
                <a:ext cx="964" cy="351"/>
                <a:chOff x="3635" y="1965"/>
                <a:chExt cx="964" cy="351"/>
              </a:xfrm>
            </p:grpSpPr>
            <p:grpSp>
              <p:nvGrpSpPr>
                <p:cNvPr id="65570" name="Group 96">
                  <a:extLst>
                    <a:ext uri="{FF2B5EF4-FFF2-40B4-BE49-F238E27FC236}">
                      <a16:creationId xmlns:a16="http://schemas.microsoft.com/office/drawing/2014/main" xmlns="" id="{AD0CC3D8-DE05-438A-91FB-63301F5F0A95}"/>
                    </a:ext>
                  </a:extLst>
                </p:cNvPr>
                <p:cNvGrpSpPr>
                  <a:grpSpLocks noChangeAspect="1"/>
                </p:cNvGrpSpPr>
                <p:nvPr/>
              </p:nvGrpSpPr>
              <p:grpSpPr bwMode="auto">
                <a:xfrm>
                  <a:off x="3635" y="1993"/>
                  <a:ext cx="827" cy="323"/>
                  <a:chOff x="2317" y="720"/>
                  <a:chExt cx="995" cy="442"/>
                </a:xfrm>
              </p:grpSpPr>
              <p:sp>
                <p:nvSpPr>
                  <p:cNvPr id="65572" name="Text Box 97">
                    <a:extLst>
                      <a:ext uri="{FF2B5EF4-FFF2-40B4-BE49-F238E27FC236}">
                        <a16:creationId xmlns:a16="http://schemas.microsoft.com/office/drawing/2014/main" xmlns="" id="{A7943603-B990-41BE-B2C9-DEA1ECD88897}"/>
                      </a:ext>
                    </a:extLst>
                  </p:cNvPr>
                  <p:cNvSpPr txBox="1">
                    <a:spLocks noChangeAspect="1" noChangeArrowheads="1"/>
                  </p:cNvSpPr>
                  <p:nvPr/>
                </p:nvSpPr>
                <p:spPr bwMode="auto">
                  <a:xfrm>
                    <a:off x="2317" y="747"/>
                    <a:ext cx="617"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Operator </a:t>
                    </a:r>
                  </a:p>
                  <a:p>
                    <a:pPr eaLnBrk="1" hangingPunct="1">
                      <a:spcBef>
                        <a:spcPct val="0"/>
                      </a:spcBef>
                      <a:buClrTx/>
                      <a:buSzTx/>
                      <a:buFontTx/>
                      <a:buNone/>
                    </a:pPr>
                    <a:r>
                      <a:rPr lang="en-US" altLang="en-US" sz="1000"/>
                      <a:t>Changes </a:t>
                    </a:r>
                  </a:p>
                </p:txBody>
              </p:sp>
              <p:grpSp>
                <p:nvGrpSpPr>
                  <p:cNvPr id="65573" name="Group 98">
                    <a:extLst>
                      <a:ext uri="{FF2B5EF4-FFF2-40B4-BE49-F238E27FC236}">
                        <a16:creationId xmlns:a16="http://schemas.microsoft.com/office/drawing/2014/main" xmlns="" id="{DC9D3457-644F-457C-9F2F-0CDA950B1B91}"/>
                      </a:ext>
                    </a:extLst>
                  </p:cNvPr>
                  <p:cNvGrpSpPr>
                    <a:grpSpLocks noChangeAspect="1"/>
                  </p:cNvGrpSpPr>
                  <p:nvPr/>
                </p:nvGrpSpPr>
                <p:grpSpPr bwMode="auto">
                  <a:xfrm>
                    <a:off x="2880" y="720"/>
                    <a:ext cx="432" cy="432"/>
                    <a:chOff x="2784" y="576"/>
                    <a:chExt cx="432" cy="432"/>
                  </a:xfrm>
                </p:grpSpPr>
                <p:sp>
                  <p:nvSpPr>
                    <p:cNvPr id="65574" name="Oval 99">
                      <a:extLst>
                        <a:ext uri="{FF2B5EF4-FFF2-40B4-BE49-F238E27FC236}">
                          <a16:creationId xmlns:a16="http://schemas.microsoft.com/office/drawing/2014/main" xmlns="" id="{EF9E2193-D95B-4D2A-A4C4-04FE9AC1C1A8}"/>
                        </a:ext>
                      </a:extLst>
                    </p:cNvPr>
                    <p:cNvSpPr>
                      <a:spLocks noChangeAspect="1" noChangeArrowheads="1"/>
                    </p:cNvSpPr>
                    <p:nvPr/>
                  </p:nvSpPr>
                  <p:spPr bwMode="auto">
                    <a:xfrm>
                      <a:off x="2784" y="57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575" name="Line 100">
                      <a:extLst>
                        <a:ext uri="{FF2B5EF4-FFF2-40B4-BE49-F238E27FC236}">
                          <a16:creationId xmlns:a16="http://schemas.microsoft.com/office/drawing/2014/main" xmlns="" id="{2005FC40-B35C-491B-94C4-666EE472F0A6}"/>
                        </a:ext>
                      </a:extLst>
                    </p:cNvPr>
                    <p:cNvSpPr>
                      <a:spLocks noChangeAspect="1" noChangeShapeType="1"/>
                    </p:cNvSpPr>
                    <p:nvPr/>
                  </p:nvSpPr>
                  <p:spPr bwMode="auto">
                    <a:xfrm>
                      <a:off x="2928" y="57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sp>
              <p:nvSpPr>
                <p:cNvPr id="65571" name="Text Box 101">
                  <a:extLst>
                    <a:ext uri="{FF2B5EF4-FFF2-40B4-BE49-F238E27FC236}">
                      <a16:creationId xmlns:a16="http://schemas.microsoft.com/office/drawing/2014/main" xmlns="" id="{703902C1-54C7-43E2-84C1-7FDE80A491EB}"/>
                    </a:ext>
                  </a:extLst>
                </p:cNvPr>
                <p:cNvSpPr txBox="1">
                  <a:spLocks noChangeAspect="1" noChangeArrowheads="1"/>
                </p:cNvSpPr>
                <p:nvPr/>
              </p:nvSpPr>
              <p:spPr bwMode="auto">
                <a:xfrm>
                  <a:off x="4413" y="1965"/>
                  <a:ext cx="18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t>*</a:t>
                  </a:r>
                </a:p>
              </p:txBody>
            </p:sp>
          </p:grpSp>
          <p:grpSp>
            <p:nvGrpSpPr>
              <p:cNvPr id="65556" name="Group 102">
                <a:extLst>
                  <a:ext uri="{FF2B5EF4-FFF2-40B4-BE49-F238E27FC236}">
                    <a16:creationId xmlns:a16="http://schemas.microsoft.com/office/drawing/2014/main" xmlns="" id="{9A7597E3-63D2-4EA1-88B3-68EEE014767E}"/>
                  </a:ext>
                </a:extLst>
              </p:cNvPr>
              <p:cNvGrpSpPr>
                <a:grpSpLocks noChangeAspect="1"/>
              </p:cNvGrpSpPr>
              <p:nvPr/>
            </p:nvGrpSpPr>
            <p:grpSpPr bwMode="auto">
              <a:xfrm>
                <a:off x="3935" y="1803"/>
                <a:ext cx="964" cy="392"/>
                <a:chOff x="3635" y="1462"/>
                <a:chExt cx="964" cy="392"/>
              </a:xfrm>
            </p:grpSpPr>
            <p:grpSp>
              <p:nvGrpSpPr>
                <p:cNvPr id="65564" name="Group 103">
                  <a:extLst>
                    <a:ext uri="{FF2B5EF4-FFF2-40B4-BE49-F238E27FC236}">
                      <a16:creationId xmlns:a16="http://schemas.microsoft.com/office/drawing/2014/main" xmlns="" id="{C10F2079-ED10-4CC7-ABCB-FE6C2427097E}"/>
                    </a:ext>
                  </a:extLst>
                </p:cNvPr>
                <p:cNvGrpSpPr>
                  <a:grpSpLocks noChangeAspect="1"/>
                </p:cNvGrpSpPr>
                <p:nvPr/>
              </p:nvGrpSpPr>
              <p:grpSpPr bwMode="auto">
                <a:xfrm>
                  <a:off x="3635" y="1531"/>
                  <a:ext cx="827" cy="323"/>
                  <a:chOff x="2317" y="720"/>
                  <a:chExt cx="995" cy="442"/>
                </a:xfrm>
              </p:grpSpPr>
              <p:sp>
                <p:nvSpPr>
                  <p:cNvPr id="65566" name="Text Box 104">
                    <a:extLst>
                      <a:ext uri="{FF2B5EF4-FFF2-40B4-BE49-F238E27FC236}">
                        <a16:creationId xmlns:a16="http://schemas.microsoft.com/office/drawing/2014/main" xmlns="" id="{815CF2A6-48D1-4667-8E69-726FB79798C1}"/>
                      </a:ext>
                    </a:extLst>
                  </p:cNvPr>
                  <p:cNvSpPr txBox="1">
                    <a:spLocks noChangeAspect="1" noChangeArrowheads="1"/>
                  </p:cNvSpPr>
                  <p:nvPr/>
                </p:nvSpPr>
                <p:spPr bwMode="auto">
                  <a:xfrm>
                    <a:off x="2317" y="747"/>
                    <a:ext cx="708"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Regulatory </a:t>
                    </a:r>
                  </a:p>
                  <a:p>
                    <a:pPr eaLnBrk="1" hangingPunct="1">
                      <a:spcBef>
                        <a:spcPct val="0"/>
                      </a:spcBef>
                      <a:buClrTx/>
                      <a:buSzTx/>
                      <a:buFontTx/>
                      <a:buNone/>
                    </a:pPr>
                    <a:r>
                      <a:rPr lang="en-US" altLang="en-US" sz="1000"/>
                      <a:t>Changes </a:t>
                    </a:r>
                  </a:p>
                </p:txBody>
              </p:sp>
              <p:grpSp>
                <p:nvGrpSpPr>
                  <p:cNvPr id="65567" name="Group 105">
                    <a:extLst>
                      <a:ext uri="{FF2B5EF4-FFF2-40B4-BE49-F238E27FC236}">
                        <a16:creationId xmlns:a16="http://schemas.microsoft.com/office/drawing/2014/main" xmlns="" id="{8043D2FE-484A-419F-AEFE-B1E9C627C3E8}"/>
                      </a:ext>
                    </a:extLst>
                  </p:cNvPr>
                  <p:cNvGrpSpPr>
                    <a:grpSpLocks noChangeAspect="1"/>
                  </p:cNvGrpSpPr>
                  <p:nvPr/>
                </p:nvGrpSpPr>
                <p:grpSpPr bwMode="auto">
                  <a:xfrm>
                    <a:off x="2880" y="720"/>
                    <a:ext cx="432" cy="432"/>
                    <a:chOff x="2784" y="576"/>
                    <a:chExt cx="432" cy="432"/>
                  </a:xfrm>
                </p:grpSpPr>
                <p:sp>
                  <p:nvSpPr>
                    <p:cNvPr id="65568" name="Oval 106">
                      <a:extLst>
                        <a:ext uri="{FF2B5EF4-FFF2-40B4-BE49-F238E27FC236}">
                          <a16:creationId xmlns:a16="http://schemas.microsoft.com/office/drawing/2014/main" xmlns="" id="{01683C4B-59F8-44A7-A6B3-6274122517A6}"/>
                        </a:ext>
                      </a:extLst>
                    </p:cNvPr>
                    <p:cNvSpPr>
                      <a:spLocks noChangeAspect="1" noChangeArrowheads="1"/>
                    </p:cNvSpPr>
                    <p:nvPr/>
                  </p:nvSpPr>
                  <p:spPr bwMode="auto">
                    <a:xfrm>
                      <a:off x="2784" y="57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569" name="Line 107">
                      <a:extLst>
                        <a:ext uri="{FF2B5EF4-FFF2-40B4-BE49-F238E27FC236}">
                          <a16:creationId xmlns:a16="http://schemas.microsoft.com/office/drawing/2014/main" xmlns="" id="{E67FAEF6-4B5A-4FA9-8B9C-B574973CA229}"/>
                        </a:ext>
                      </a:extLst>
                    </p:cNvPr>
                    <p:cNvSpPr>
                      <a:spLocks noChangeAspect="1" noChangeShapeType="1"/>
                    </p:cNvSpPr>
                    <p:nvPr/>
                  </p:nvSpPr>
                  <p:spPr bwMode="auto">
                    <a:xfrm>
                      <a:off x="2928" y="57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sp>
              <p:nvSpPr>
                <p:cNvPr id="65565" name="Text Box 108">
                  <a:extLst>
                    <a:ext uri="{FF2B5EF4-FFF2-40B4-BE49-F238E27FC236}">
                      <a16:creationId xmlns:a16="http://schemas.microsoft.com/office/drawing/2014/main" xmlns="" id="{D948B199-4A3A-43DC-823A-912D321804D8}"/>
                    </a:ext>
                  </a:extLst>
                </p:cNvPr>
                <p:cNvSpPr txBox="1">
                  <a:spLocks noChangeAspect="1" noChangeArrowheads="1"/>
                </p:cNvSpPr>
                <p:nvPr/>
              </p:nvSpPr>
              <p:spPr bwMode="auto">
                <a:xfrm>
                  <a:off x="4413" y="1462"/>
                  <a:ext cx="18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t>*</a:t>
                  </a:r>
                </a:p>
              </p:txBody>
            </p:sp>
          </p:grpSp>
          <p:grpSp>
            <p:nvGrpSpPr>
              <p:cNvPr id="65557" name="Group 109">
                <a:extLst>
                  <a:ext uri="{FF2B5EF4-FFF2-40B4-BE49-F238E27FC236}">
                    <a16:creationId xmlns:a16="http://schemas.microsoft.com/office/drawing/2014/main" xmlns="" id="{B6B52A8B-02B4-4155-A4BA-A17A04FC6EF9}"/>
                  </a:ext>
                </a:extLst>
              </p:cNvPr>
              <p:cNvGrpSpPr>
                <a:grpSpLocks noChangeAspect="1"/>
              </p:cNvGrpSpPr>
              <p:nvPr/>
            </p:nvGrpSpPr>
            <p:grpSpPr bwMode="auto">
              <a:xfrm>
                <a:off x="3932" y="2695"/>
                <a:ext cx="949" cy="344"/>
                <a:chOff x="3633" y="2436"/>
                <a:chExt cx="949" cy="344"/>
              </a:xfrm>
            </p:grpSpPr>
            <p:grpSp>
              <p:nvGrpSpPr>
                <p:cNvPr id="65558" name="Group 110">
                  <a:extLst>
                    <a:ext uri="{FF2B5EF4-FFF2-40B4-BE49-F238E27FC236}">
                      <a16:creationId xmlns:a16="http://schemas.microsoft.com/office/drawing/2014/main" xmlns="" id="{C24034C0-53DF-4818-B115-6F9EDF1CD475}"/>
                    </a:ext>
                  </a:extLst>
                </p:cNvPr>
                <p:cNvGrpSpPr>
                  <a:grpSpLocks noChangeAspect="1"/>
                </p:cNvGrpSpPr>
                <p:nvPr/>
              </p:nvGrpSpPr>
              <p:grpSpPr bwMode="auto">
                <a:xfrm>
                  <a:off x="3633" y="2456"/>
                  <a:ext cx="828" cy="324"/>
                  <a:chOff x="2316" y="720"/>
                  <a:chExt cx="996" cy="443"/>
                </a:xfrm>
              </p:grpSpPr>
              <p:sp>
                <p:nvSpPr>
                  <p:cNvPr id="65560" name="Text Box 111">
                    <a:extLst>
                      <a:ext uri="{FF2B5EF4-FFF2-40B4-BE49-F238E27FC236}">
                        <a16:creationId xmlns:a16="http://schemas.microsoft.com/office/drawing/2014/main" xmlns="" id="{80F078FD-A741-4AE1-B471-CFCBFF5BA2D0}"/>
                      </a:ext>
                    </a:extLst>
                  </p:cNvPr>
                  <p:cNvSpPr txBox="1">
                    <a:spLocks noChangeAspect="1" noChangeArrowheads="1"/>
                  </p:cNvSpPr>
                  <p:nvPr/>
                </p:nvSpPr>
                <p:spPr bwMode="auto">
                  <a:xfrm>
                    <a:off x="2316" y="748"/>
                    <a:ext cx="617" cy="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000"/>
                      <a:t>Industry</a:t>
                    </a:r>
                  </a:p>
                  <a:p>
                    <a:pPr eaLnBrk="1" hangingPunct="1">
                      <a:spcBef>
                        <a:spcPct val="0"/>
                      </a:spcBef>
                      <a:buClrTx/>
                      <a:buSzTx/>
                      <a:buFontTx/>
                      <a:buNone/>
                    </a:pPr>
                    <a:r>
                      <a:rPr lang="en-US" altLang="en-US" sz="1000"/>
                      <a:t>Changes </a:t>
                    </a:r>
                  </a:p>
                </p:txBody>
              </p:sp>
              <p:grpSp>
                <p:nvGrpSpPr>
                  <p:cNvPr id="65561" name="Group 112">
                    <a:extLst>
                      <a:ext uri="{FF2B5EF4-FFF2-40B4-BE49-F238E27FC236}">
                        <a16:creationId xmlns:a16="http://schemas.microsoft.com/office/drawing/2014/main" xmlns="" id="{3FC2F55E-12B2-4171-9EDB-E354101583E6}"/>
                      </a:ext>
                    </a:extLst>
                  </p:cNvPr>
                  <p:cNvGrpSpPr>
                    <a:grpSpLocks noChangeAspect="1"/>
                  </p:cNvGrpSpPr>
                  <p:nvPr/>
                </p:nvGrpSpPr>
                <p:grpSpPr bwMode="auto">
                  <a:xfrm>
                    <a:off x="2880" y="720"/>
                    <a:ext cx="432" cy="432"/>
                    <a:chOff x="2784" y="576"/>
                    <a:chExt cx="432" cy="432"/>
                  </a:xfrm>
                </p:grpSpPr>
                <p:sp>
                  <p:nvSpPr>
                    <p:cNvPr id="65562" name="Oval 113">
                      <a:extLst>
                        <a:ext uri="{FF2B5EF4-FFF2-40B4-BE49-F238E27FC236}">
                          <a16:creationId xmlns:a16="http://schemas.microsoft.com/office/drawing/2014/main" xmlns="" id="{3AB94FEB-2878-4BD8-8A82-99BAE92E3438}"/>
                        </a:ext>
                      </a:extLst>
                    </p:cNvPr>
                    <p:cNvSpPr>
                      <a:spLocks noChangeAspect="1" noChangeArrowheads="1"/>
                    </p:cNvSpPr>
                    <p:nvPr/>
                  </p:nvSpPr>
                  <p:spPr bwMode="auto">
                    <a:xfrm>
                      <a:off x="2784" y="576"/>
                      <a:ext cx="432" cy="43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sp>
                  <p:nvSpPr>
                    <p:cNvPr id="65563" name="Line 114">
                      <a:extLst>
                        <a:ext uri="{FF2B5EF4-FFF2-40B4-BE49-F238E27FC236}">
                          <a16:creationId xmlns:a16="http://schemas.microsoft.com/office/drawing/2014/main" xmlns="" id="{C9B62436-78B5-4282-B8FD-AA476BD9444F}"/>
                        </a:ext>
                      </a:extLst>
                    </p:cNvPr>
                    <p:cNvSpPr>
                      <a:spLocks noChangeAspect="1" noChangeShapeType="1"/>
                    </p:cNvSpPr>
                    <p:nvPr/>
                  </p:nvSpPr>
                  <p:spPr bwMode="auto">
                    <a:xfrm>
                      <a:off x="2928" y="576"/>
                      <a:ext cx="19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sp>
              <p:nvSpPr>
                <p:cNvPr id="65559" name="Text Box 115">
                  <a:extLst>
                    <a:ext uri="{FF2B5EF4-FFF2-40B4-BE49-F238E27FC236}">
                      <a16:creationId xmlns:a16="http://schemas.microsoft.com/office/drawing/2014/main" xmlns="" id="{9BCD468E-8E34-472D-800D-A331BB13708C}"/>
                    </a:ext>
                  </a:extLst>
                </p:cNvPr>
                <p:cNvSpPr txBox="1">
                  <a:spLocks noChangeAspect="1" noChangeArrowheads="1"/>
                </p:cNvSpPr>
                <p:nvPr/>
              </p:nvSpPr>
              <p:spPr bwMode="auto">
                <a:xfrm>
                  <a:off x="4453" y="2436"/>
                  <a:ext cx="129"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600"/>
                    <a:t>*</a:t>
                  </a:r>
                </a:p>
              </p:txBody>
            </p:sp>
          </p:grpSp>
        </p:grpSp>
        <p:sp>
          <p:nvSpPr>
            <p:cNvPr id="65552" name="AutoShape 116">
              <a:extLst>
                <a:ext uri="{FF2B5EF4-FFF2-40B4-BE49-F238E27FC236}">
                  <a16:creationId xmlns:a16="http://schemas.microsoft.com/office/drawing/2014/main" xmlns="" id="{C2A45A57-F459-47E3-A9F4-30ECF8F9CC78}"/>
                </a:ext>
              </a:extLst>
            </p:cNvPr>
            <p:cNvSpPr>
              <a:spLocks noChangeAspect="1" noChangeArrowheads="1"/>
            </p:cNvSpPr>
            <p:nvPr/>
          </p:nvSpPr>
          <p:spPr bwMode="auto">
            <a:xfrm>
              <a:off x="-160" y="1894"/>
              <a:ext cx="895" cy="1516"/>
            </a:xfrm>
            <a:prstGeom prst="rightArrow">
              <a:avLst>
                <a:gd name="adj1" fmla="val 50000"/>
                <a:gd name="adj2" fmla="val 25000"/>
              </a:avLst>
            </a:prstGeom>
            <a:solidFill>
              <a:schemeClr val="bg1"/>
            </a:soli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400"/>
                <a:t>Transportation</a:t>
              </a:r>
            </a:p>
            <a:p>
              <a:pPr eaLnBrk="1" hangingPunct="1">
                <a:spcBef>
                  <a:spcPct val="0"/>
                </a:spcBef>
                <a:buClrTx/>
                <a:buSzTx/>
                <a:buFontTx/>
                <a:buNone/>
              </a:pPr>
              <a:r>
                <a:rPr lang="en-US" altLang="en-US" sz="1400"/>
                <a:t>Occurrence</a:t>
              </a:r>
              <a:endParaRPr lang="en-CA" altLang="en-US" sz="1800"/>
            </a:p>
          </p:txBody>
        </p:sp>
        <p:sp>
          <p:nvSpPr>
            <p:cNvPr id="65553" name="Oval 117">
              <a:extLst>
                <a:ext uri="{FF2B5EF4-FFF2-40B4-BE49-F238E27FC236}">
                  <a16:creationId xmlns:a16="http://schemas.microsoft.com/office/drawing/2014/main" xmlns="" id="{64919A25-E4C6-4020-8AE1-93B1DD98423D}"/>
                </a:ext>
              </a:extLst>
            </p:cNvPr>
            <p:cNvSpPr>
              <a:spLocks noChangeAspect="1" noChangeArrowheads="1"/>
            </p:cNvSpPr>
            <p:nvPr/>
          </p:nvSpPr>
          <p:spPr bwMode="auto">
            <a:xfrm>
              <a:off x="1768" y="962"/>
              <a:ext cx="1246" cy="427"/>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000"/>
            </a:p>
          </p:txBody>
        </p:sp>
      </p:grpSp>
      <p:sp>
        <p:nvSpPr>
          <p:cNvPr id="65541" name="TextBox 1">
            <a:extLst>
              <a:ext uri="{FF2B5EF4-FFF2-40B4-BE49-F238E27FC236}">
                <a16:creationId xmlns:a16="http://schemas.microsoft.com/office/drawing/2014/main" xmlns="" id="{E72A3B4F-5B5F-4E24-8F04-4998D86875C4}"/>
              </a:ext>
            </a:extLst>
          </p:cNvPr>
          <p:cNvSpPr txBox="1">
            <a:spLocks noChangeArrowheads="1"/>
          </p:cNvSpPr>
          <p:nvPr/>
        </p:nvSpPr>
        <p:spPr bwMode="auto">
          <a:xfrm>
            <a:off x="487777" y="1309401"/>
            <a:ext cx="892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000" b="1" dirty="0"/>
              <a:t>TSB:  Potential Cycles Triggered by a Single Transportation Occurrence</a:t>
            </a:r>
            <a:endParaRPr lang="en-CA" altLang="en-US" sz="2000" b="1" dirty="0"/>
          </a:p>
        </p:txBody>
      </p:sp>
    </p:spTree>
    <p:extLst>
      <p:ext uri="{BB962C8B-B14F-4D97-AF65-F5344CB8AC3E}">
        <p14:creationId xmlns:p14="http://schemas.microsoft.com/office/powerpoint/2010/main" val="221935902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928EB2BD-587F-4285-A061-A92969EEC7B0}"/>
              </a:ext>
            </a:extLst>
          </p:cNvPr>
          <p:cNvSpPr>
            <a:spLocks noGrp="1" noChangeArrowheads="1"/>
          </p:cNvSpPr>
          <p:nvPr>
            <p:ph type="title"/>
          </p:nvPr>
        </p:nvSpPr>
        <p:spPr>
          <a:xfrm>
            <a:off x="0" y="-119423"/>
            <a:ext cx="7772400" cy="908720"/>
          </a:xfrm>
        </p:spPr>
        <p:txBody>
          <a:bodyPr/>
          <a:lstStyle/>
          <a:p>
            <a:pPr algn="l" eaLnBrk="1" hangingPunct="1"/>
            <a:r>
              <a:rPr lang="en-CA" altLang="en-US" dirty="0"/>
              <a:t>  </a:t>
            </a:r>
            <a:r>
              <a:rPr lang="en-CA" altLang="en-US" sz="2800" dirty="0"/>
              <a:t>Context: Timeline</a:t>
            </a:r>
            <a:endParaRPr lang="en-CA" altLang="en-US" dirty="0"/>
          </a:p>
        </p:txBody>
      </p:sp>
      <p:sp>
        <p:nvSpPr>
          <p:cNvPr id="11267" name="Rectangle 3">
            <a:extLst>
              <a:ext uri="{FF2B5EF4-FFF2-40B4-BE49-F238E27FC236}">
                <a16:creationId xmlns:a16="http://schemas.microsoft.com/office/drawing/2014/main" xmlns="" id="{6E2BDB2A-6762-4BE8-B712-406AA58EA9BC}"/>
              </a:ext>
            </a:extLst>
          </p:cNvPr>
          <p:cNvSpPr>
            <a:spLocks noGrp="1" noChangeArrowheads="1"/>
          </p:cNvSpPr>
          <p:nvPr>
            <p:ph type="body" idx="1"/>
          </p:nvPr>
        </p:nvSpPr>
        <p:spPr>
          <a:xfrm>
            <a:off x="263352" y="1210816"/>
            <a:ext cx="11665296" cy="4738464"/>
          </a:xfrm>
        </p:spPr>
        <p:txBody>
          <a:bodyPr/>
          <a:lstStyle/>
          <a:p>
            <a:pPr marL="0" indent="0" eaLnBrk="1" hangingPunct="1">
              <a:buNone/>
            </a:pPr>
            <a:r>
              <a:rPr lang="en-CA" altLang="en-US" sz="2400" dirty="0"/>
              <a:t>2007-2008</a:t>
            </a:r>
          </a:p>
          <a:p>
            <a:pPr marL="0" eaLnBrk="1" hangingPunct="1">
              <a:spcBef>
                <a:spcPts val="600"/>
              </a:spcBef>
            </a:pPr>
            <a:r>
              <a:rPr lang="en-CA" altLang="en-US" sz="2400" dirty="0"/>
              <a:t>Decision to create CGRM (Canadian Governments Reference Model)</a:t>
            </a:r>
          </a:p>
          <a:p>
            <a:pPr marL="0" eaLnBrk="1" hangingPunct="1">
              <a:spcBef>
                <a:spcPts val="600"/>
              </a:spcBef>
            </a:pPr>
            <a:r>
              <a:rPr lang="en-CA" altLang="en-US" sz="2400" dirty="0"/>
              <a:t>Will start by offering GSRM content but need to do IP review first</a:t>
            </a:r>
          </a:p>
          <a:p>
            <a:pPr marL="0" eaLnBrk="1" hangingPunct="1">
              <a:spcBef>
                <a:spcPts val="600"/>
              </a:spcBef>
            </a:pPr>
            <a:r>
              <a:rPr lang="en-CA" altLang="en-US" sz="2400" dirty="0"/>
              <a:t>To be managed ICCS (Institute for Citizen Centered Service) </a:t>
            </a:r>
          </a:p>
          <a:p>
            <a:pPr marL="0" eaLnBrk="1" hangingPunct="1">
              <a:spcBef>
                <a:spcPts val="600"/>
              </a:spcBef>
            </a:pPr>
            <a:r>
              <a:rPr lang="en-CA" altLang="en-US" sz="2400" dirty="0"/>
              <a:t>A unified model for all orders of government</a:t>
            </a:r>
          </a:p>
          <a:p>
            <a:pPr marL="0" eaLnBrk="1" hangingPunct="1">
              <a:spcBef>
                <a:spcPts val="600"/>
              </a:spcBef>
            </a:pPr>
            <a:endParaRPr lang="en-CA" altLang="en-US" sz="2400" dirty="0"/>
          </a:p>
          <a:p>
            <a:pPr marL="0" indent="0" eaLnBrk="1" hangingPunct="1">
              <a:spcBef>
                <a:spcPts val="600"/>
              </a:spcBef>
              <a:buNone/>
              <a:defRPr/>
            </a:pPr>
            <a:r>
              <a:rPr lang="en-CA" altLang="en-US" sz="2400" dirty="0"/>
              <a:t>Issues</a:t>
            </a:r>
          </a:p>
          <a:p>
            <a:pPr marL="0" eaLnBrk="1" hangingPunct="1">
              <a:lnSpc>
                <a:spcPct val="150000"/>
              </a:lnSpc>
              <a:spcBef>
                <a:spcPts val="600"/>
              </a:spcBef>
              <a:defRPr/>
            </a:pPr>
            <a:r>
              <a:rPr lang="en-CA" altLang="en-US" sz="2400" dirty="0"/>
              <a:t>Lengthy legal research surrounding IP with GSRM/BTEP stole time from operationalization agenda</a:t>
            </a:r>
          </a:p>
          <a:p>
            <a:pPr marL="0" eaLnBrk="1" hangingPunct="1">
              <a:lnSpc>
                <a:spcPct val="150000"/>
              </a:lnSpc>
              <a:spcBef>
                <a:spcPts val="600"/>
              </a:spcBef>
              <a:defRPr/>
            </a:pPr>
            <a:r>
              <a:rPr lang="en-CA" altLang="en-US" sz="2400" dirty="0"/>
              <a:t>EA team at GC moved to embedded model and Reference Model leadership discontinued</a:t>
            </a:r>
          </a:p>
        </p:txBody>
      </p:sp>
      <p:sp>
        <p:nvSpPr>
          <p:cNvPr id="4" name="TextBox 3"/>
          <p:cNvSpPr txBox="1"/>
          <p:nvPr/>
        </p:nvSpPr>
        <p:spPr>
          <a:xfrm>
            <a:off x="1055440" y="6554633"/>
            <a:ext cx="9788001" cy="307777"/>
          </a:xfrm>
          <a:prstGeom prst="rect">
            <a:avLst/>
          </a:prstGeom>
          <a:noFill/>
        </p:spPr>
        <p:txBody>
          <a:bodyPr wrap="none" rtlCol="0">
            <a:spAutoFit/>
          </a:bodyPr>
          <a:lstStyle/>
          <a:p>
            <a:r>
              <a:rPr lang="en-US" altLang="en-US" sz="1400" dirty="0"/>
              <a:t>ICCS – Institute for Citizen Centered Service – An NGO serving federal, provincial and municipal governments of Canada</a:t>
            </a:r>
            <a:endParaRPr lang="en-CA" sz="1400" dirty="0"/>
          </a:p>
        </p:txBody>
      </p:sp>
    </p:spTree>
    <p:extLst>
      <p:ext uri="{BB962C8B-B14F-4D97-AF65-F5344CB8AC3E}">
        <p14:creationId xmlns:p14="http://schemas.microsoft.com/office/powerpoint/2010/main" val="3179594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xmlns="" id="{4458C1E7-3875-4EE6-B33F-838EA7072233}"/>
              </a:ext>
            </a:extLst>
          </p:cNvPr>
          <p:cNvSpPr>
            <a:spLocks noGrp="1" noChangeArrowheads="1"/>
          </p:cNvSpPr>
          <p:nvPr>
            <p:ph type="title"/>
          </p:nvPr>
        </p:nvSpPr>
        <p:spPr>
          <a:xfrm>
            <a:off x="0" y="0"/>
            <a:ext cx="7696200" cy="838200"/>
          </a:xfrm>
        </p:spPr>
        <p:txBody>
          <a:bodyPr>
            <a:normAutofit fontScale="90000"/>
          </a:bodyPr>
          <a:lstStyle/>
          <a:p>
            <a:pPr algn="l" eaLnBrk="1" hangingPunct="1"/>
            <a:r>
              <a:rPr lang="en-CA" altLang="en-US" sz="2800" dirty="0"/>
              <a:t>   Public Sector Reference Models in Action</a:t>
            </a:r>
            <a:br>
              <a:rPr lang="en-CA" altLang="en-US" sz="2800" dirty="0"/>
            </a:br>
            <a:r>
              <a:rPr lang="en-CA" altLang="en-US" sz="2800" dirty="0"/>
              <a:t>   </a:t>
            </a:r>
            <a:r>
              <a:rPr lang="en-US" altLang="en-US" sz="2800" dirty="0"/>
              <a:t>Transportation Safety Board (TSB)</a:t>
            </a:r>
          </a:p>
        </p:txBody>
      </p:sp>
      <p:sp>
        <p:nvSpPr>
          <p:cNvPr id="66563" name="Rectangle 3">
            <a:extLst>
              <a:ext uri="{FF2B5EF4-FFF2-40B4-BE49-F238E27FC236}">
                <a16:creationId xmlns:a16="http://schemas.microsoft.com/office/drawing/2014/main" xmlns="" id="{832478F5-052A-404E-92C4-5F53465001C4}"/>
              </a:ext>
            </a:extLst>
          </p:cNvPr>
          <p:cNvSpPr>
            <a:spLocks noGrp="1" noChangeArrowheads="1"/>
          </p:cNvSpPr>
          <p:nvPr>
            <p:ph type="body" idx="1"/>
          </p:nvPr>
        </p:nvSpPr>
        <p:spPr>
          <a:xfrm>
            <a:off x="343144" y="1903427"/>
            <a:ext cx="11369479" cy="3581400"/>
          </a:xfrm>
        </p:spPr>
        <p:txBody>
          <a:bodyPr/>
          <a:lstStyle/>
          <a:p>
            <a:pPr eaLnBrk="1" hangingPunct="1">
              <a:spcBef>
                <a:spcPts val="600"/>
              </a:spcBef>
              <a:spcAft>
                <a:spcPts val="600"/>
              </a:spcAft>
            </a:pPr>
            <a:r>
              <a:rPr lang="en-CA" altLang="en-US" sz="2400" dirty="0"/>
              <a:t>Paper-based records management practices could not contend with the volume of electronic information being accumulated on a daily basis</a:t>
            </a:r>
          </a:p>
          <a:p>
            <a:pPr eaLnBrk="1" hangingPunct="1">
              <a:spcBef>
                <a:spcPts val="600"/>
              </a:spcBef>
              <a:spcAft>
                <a:spcPts val="600"/>
              </a:spcAft>
            </a:pPr>
            <a:r>
              <a:rPr lang="en-CA" altLang="en-US" sz="2400" dirty="0"/>
              <a:t>Each mode (air, marine, rail and pipeline) and the regional offices employed varied approaches and tools for collecting, analysing, storing, sharing and disseminating information</a:t>
            </a:r>
          </a:p>
          <a:p>
            <a:pPr eaLnBrk="1" hangingPunct="1">
              <a:spcBef>
                <a:spcPts val="600"/>
              </a:spcBef>
              <a:spcAft>
                <a:spcPts val="600"/>
              </a:spcAft>
            </a:pPr>
            <a:r>
              <a:rPr lang="en-CA" altLang="en-US" sz="2400" dirty="0"/>
              <a:t>Approved investigation methodology not automated resulting in non-standard application of investigation and analysis techniques</a:t>
            </a:r>
          </a:p>
          <a:p>
            <a:pPr eaLnBrk="1" hangingPunct="1">
              <a:spcBef>
                <a:spcPts val="600"/>
              </a:spcBef>
              <a:spcAft>
                <a:spcPts val="600"/>
              </a:spcAft>
            </a:pPr>
            <a:r>
              <a:rPr lang="en-CA" altLang="en-US" sz="2400" dirty="0"/>
              <a:t>Current mode-based IT systems outdated, not standardized, costly to support and not integrated with the investigation process</a:t>
            </a:r>
          </a:p>
          <a:p>
            <a:pPr eaLnBrk="1" hangingPunct="1">
              <a:spcBef>
                <a:spcPts val="600"/>
              </a:spcBef>
              <a:spcAft>
                <a:spcPts val="600"/>
              </a:spcAft>
            </a:pPr>
            <a:r>
              <a:rPr lang="en-CA" altLang="en-US" sz="2400" dirty="0"/>
              <a:t>Corporate and legal obligations with respect to federal legislation at risk because of one or more of the above.</a:t>
            </a:r>
          </a:p>
        </p:txBody>
      </p:sp>
      <p:sp>
        <p:nvSpPr>
          <p:cNvPr id="66564" name="TextBox 1">
            <a:extLst>
              <a:ext uri="{FF2B5EF4-FFF2-40B4-BE49-F238E27FC236}">
                <a16:creationId xmlns:a16="http://schemas.microsoft.com/office/drawing/2014/main" xmlns="" id="{AA94C050-A04C-4182-AE07-057ABEBFFF40}"/>
              </a:ext>
            </a:extLst>
          </p:cNvPr>
          <p:cNvSpPr txBox="1">
            <a:spLocks noChangeArrowheads="1"/>
          </p:cNvSpPr>
          <p:nvPr/>
        </p:nvSpPr>
        <p:spPr bwMode="auto">
          <a:xfrm>
            <a:off x="335360" y="1407231"/>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t>TSB: Imperatives for Change</a:t>
            </a:r>
            <a:endParaRPr lang="en-CA" altLang="en-US" sz="2400" b="1" dirty="0"/>
          </a:p>
        </p:txBody>
      </p:sp>
      <p:sp>
        <p:nvSpPr>
          <p:cNvPr id="66565" name="Slide Number Placeholder 3">
            <a:extLst>
              <a:ext uri="{FF2B5EF4-FFF2-40B4-BE49-F238E27FC236}">
                <a16:creationId xmlns:a16="http://schemas.microsoft.com/office/drawing/2014/main" xmlns="" id="{B81A6E85-6350-4FFC-9569-FD639A9D887E}"/>
              </a:ext>
            </a:extLst>
          </p:cNvPr>
          <p:cNvSpPr>
            <a:spLocks noGrp="1"/>
          </p:cNvSpPr>
          <p:nvPr>
            <p:ph type="sldNum" sz="quarter" idx="10"/>
          </p:nvPr>
        </p:nvSpPr>
        <p:spPr>
          <a:xfrm>
            <a:off x="8696325" y="5953126"/>
            <a:ext cx="1905000" cy="295275"/>
          </a:xfrm>
          <a:noFill/>
        </p:spPr>
        <p:txBody>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fld id="{56FD9A33-11C4-4650-9DB3-E48CDF3ABFB4}" type="slidenum">
              <a:rPr lang="en-CA" altLang="en-US" sz="1200"/>
              <a:pPr eaLnBrk="1" hangingPunct="1">
                <a:spcBef>
                  <a:spcPct val="0"/>
                </a:spcBef>
                <a:buClrTx/>
                <a:buSzTx/>
                <a:buFontTx/>
                <a:buNone/>
              </a:pPr>
              <a:t>50</a:t>
            </a:fld>
            <a:endParaRPr lang="en-CA" altLang="en-US" sz="1200"/>
          </a:p>
        </p:txBody>
      </p:sp>
    </p:spTree>
    <p:extLst>
      <p:ext uri="{BB962C8B-B14F-4D97-AF65-F5344CB8AC3E}">
        <p14:creationId xmlns:p14="http://schemas.microsoft.com/office/powerpoint/2010/main" val="2281022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a:extLst>
              <a:ext uri="{FF2B5EF4-FFF2-40B4-BE49-F238E27FC236}">
                <a16:creationId xmlns:a16="http://schemas.microsoft.com/office/drawing/2014/main" xmlns="" id="{63FF3FAE-92D8-4F38-A5CA-30548183E67D}"/>
              </a:ext>
            </a:extLst>
          </p:cNvPr>
          <p:cNvSpPr>
            <a:spLocks noGrp="1" noChangeArrowheads="1"/>
          </p:cNvSpPr>
          <p:nvPr>
            <p:ph type="title"/>
          </p:nvPr>
        </p:nvSpPr>
        <p:spPr>
          <a:xfrm>
            <a:off x="34270" y="0"/>
            <a:ext cx="7543800" cy="838200"/>
          </a:xfrm>
        </p:spPr>
        <p:txBody>
          <a:bodyPr>
            <a:normAutofit fontScale="90000"/>
          </a:bodyPr>
          <a:lstStyle/>
          <a:p>
            <a:pPr algn="l" eaLnBrk="1" hangingPunct="1"/>
            <a:r>
              <a:rPr lang="en-CA" altLang="en-US" sz="2800" dirty="0"/>
              <a:t>   Public Sector Reference Models in Action</a:t>
            </a:r>
            <a:r>
              <a:rPr lang="en-US" altLang="en-US" sz="2800" dirty="0"/>
              <a:t/>
            </a:r>
            <a:br>
              <a:rPr lang="en-US" altLang="en-US" sz="2800" dirty="0"/>
            </a:br>
            <a:r>
              <a:rPr lang="en-US" altLang="en-US" sz="2800" dirty="0"/>
              <a:t>   Transportation Safety Board</a:t>
            </a:r>
          </a:p>
        </p:txBody>
      </p:sp>
      <p:sp>
        <p:nvSpPr>
          <p:cNvPr id="100355" name="Rectangle 6">
            <a:extLst>
              <a:ext uri="{FF2B5EF4-FFF2-40B4-BE49-F238E27FC236}">
                <a16:creationId xmlns:a16="http://schemas.microsoft.com/office/drawing/2014/main" xmlns="" id="{B42DF3C0-4D93-48A8-85FE-25932B649302}"/>
              </a:ext>
            </a:extLst>
          </p:cNvPr>
          <p:cNvSpPr>
            <a:spLocks noGrp="1" noChangeArrowheads="1"/>
          </p:cNvSpPr>
          <p:nvPr>
            <p:ph type="body" idx="1"/>
          </p:nvPr>
        </p:nvSpPr>
        <p:spPr/>
        <p:txBody>
          <a:bodyPr/>
          <a:lstStyle/>
          <a:p>
            <a:pPr marL="0" indent="0" eaLnBrk="1" hangingPunct="1">
              <a:spcBef>
                <a:spcPts val="600"/>
              </a:spcBef>
              <a:spcAft>
                <a:spcPts val="600"/>
              </a:spcAft>
              <a:buNone/>
              <a:defRPr/>
            </a:pPr>
            <a:r>
              <a:rPr lang="en-US" altLang="en-US" sz="2400" b="1" dirty="0"/>
              <a:t>TSB: The Approach</a:t>
            </a:r>
            <a:endParaRPr lang="en-CA" altLang="en-US" sz="2400" b="1" dirty="0"/>
          </a:p>
          <a:p>
            <a:pPr eaLnBrk="1" hangingPunct="1">
              <a:spcBef>
                <a:spcPts val="600"/>
              </a:spcBef>
              <a:spcAft>
                <a:spcPts val="600"/>
              </a:spcAft>
              <a:defRPr/>
            </a:pPr>
            <a:r>
              <a:rPr lang="en-CA" altLang="en-US" sz="2400" dirty="0"/>
              <a:t>Three year project initiated in April 2003</a:t>
            </a:r>
          </a:p>
          <a:p>
            <a:pPr eaLnBrk="1" hangingPunct="1">
              <a:spcBef>
                <a:spcPts val="600"/>
              </a:spcBef>
              <a:spcAft>
                <a:spcPts val="600"/>
              </a:spcAft>
              <a:defRPr/>
            </a:pPr>
            <a:r>
              <a:rPr lang="en-CA" altLang="en-US" sz="2400" dirty="0"/>
              <a:t>Build solutions on Business Design/Architecture (GSRM – BTEP)</a:t>
            </a:r>
          </a:p>
          <a:p>
            <a:pPr eaLnBrk="1" hangingPunct="1">
              <a:spcBef>
                <a:spcPts val="600"/>
              </a:spcBef>
              <a:spcAft>
                <a:spcPts val="600"/>
              </a:spcAft>
              <a:defRPr/>
            </a:pPr>
            <a:r>
              <a:rPr lang="en-CA" altLang="en-US" sz="2400" dirty="0"/>
              <a:t>Strong involvement of eventual users, including use of pilots for actual investigations, to ensure optimal design and ease of use</a:t>
            </a:r>
          </a:p>
          <a:p>
            <a:pPr eaLnBrk="1" hangingPunct="1">
              <a:spcBef>
                <a:spcPts val="600"/>
              </a:spcBef>
              <a:spcAft>
                <a:spcPts val="600"/>
              </a:spcAft>
              <a:defRPr/>
            </a:pPr>
            <a:r>
              <a:rPr lang="en-CA" altLang="en-US" sz="2400" dirty="0"/>
              <a:t>Acquire software tools – don’t develop them</a:t>
            </a:r>
          </a:p>
          <a:p>
            <a:pPr eaLnBrk="1" hangingPunct="1">
              <a:spcBef>
                <a:spcPts val="600"/>
              </a:spcBef>
              <a:spcAft>
                <a:spcPts val="600"/>
              </a:spcAft>
              <a:defRPr/>
            </a:pPr>
            <a:r>
              <a:rPr lang="en-CA" altLang="en-US" sz="2400" dirty="0"/>
              <a:t>Phased implementation employing a modular construction approach</a:t>
            </a:r>
          </a:p>
        </p:txBody>
      </p:sp>
      <p:sp>
        <p:nvSpPr>
          <p:cNvPr id="67588" name="Slide Number Placeholder 3">
            <a:extLst>
              <a:ext uri="{FF2B5EF4-FFF2-40B4-BE49-F238E27FC236}">
                <a16:creationId xmlns:a16="http://schemas.microsoft.com/office/drawing/2014/main" xmlns="" id="{E2277829-14D1-467C-BC65-CCE51C68F85C}"/>
              </a:ext>
            </a:extLst>
          </p:cNvPr>
          <p:cNvSpPr>
            <a:spLocks noGrp="1"/>
          </p:cNvSpPr>
          <p:nvPr>
            <p:ph type="sldNum" sz="quarter" idx="10"/>
          </p:nvPr>
        </p:nvSpPr>
        <p:spPr>
          <a:xfrm>
            <a:off x="8696325" y="5953126"/>
            <a:ext cx="1905000" cy="295275"/>
          </a:xfrm>
          <a:noFill/>
        </p:spPr>
        <p:txBody>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fld id="{45EF0CCC-3139-4320-9832-C432359642E1}" type="slidenum">
              <a:rPr lang="en-CA" altLang="en-US" sz="1200"/>
              <a:pPr eaLnBrk="1" hangingPunct="1">
                <a:spcBef>
                  <a:spcPct val="0"/>
                </a:spcBef>
                <a:buClrTx/>
                <a:buSzTx/>
                <a:buFontTx/>
                <a:buNone/>
              </a:pPr>
              <a:t>51</a:t>
            </a:fld>
            <a:endParaRPr lang="en-CA" altLang="en-US" sz="1200"/>
          </a:p>
        </p:txBody>
      </p:sp>
    </p:spTree>
    <p:extLst>
      <p:ext uri="{BB962C8B-B14F-4D97-AF65-F5344CB8AC3E}">
        <p14:creationId xmlns:p14="http://schemas.microsoft.com/office/powerpoint/2010/main" val="9385365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xmlns="" id="{8A121044-7BC7-4B97-A4F7-D3334FC6ED27}"/>
              </a:ext>
            </a:extLst>
          </p:cNvPr>
          <p:cNvSpPr>
            <a:spLocks noGrp="1" noChangeArrowheads="1"/>
          </p:cNvSpPr>
          <p:nvPr>
            <p:ph type="title"/>
          </p:nvPr>
        </p:nvSpPr>
        <p:spPr>
          <a:xfrm>
            <a:off x="1347" y="0"/>
            <a:ext cx="7543800" cy="838200"/>
          </a:xfrm>
        </p:spPr>
        <p:txBody>
          <a:bodyPr>
            <a:normAutofit fontScale="90000"/>
          </a:bodyPr>
          <a:lstStyle/>
          <a:p>
            <a:pPr algn="l" eaLnBrk="1" hangingPunct="1"/>
            <a:r>
              <a:rPr lang="en-CA" altLang="en-US" sz="2800" dirty="0"/>
              <a:t>   Public Sector Reference Models in Action</a:t>
            </a:r>
            <a:r>
              <a:rPr lang="en-US" altLang="en-US" sz="2800" dirty="0"/>
              <a:t/>
            </a:r>
            <a:br>
              <a:rPr lang="en-US" altLang="en-US" sz="2800" dirty="0"/>
            </a:br>
            <a:r>
              <a:rPr lang="en-US" altLang="en-US" sz="2800" dirty="0"/>
              <a:t>   Transportation Safety Board</a:t>
            </a:r>
          </a:p>
        </p:txBody>
      </p:sp>
      <p:sp>
        <p:nvSpPr>
          <p:cNvPr id="101379" name="Rectangle 8">
            <a:extLst>
              <a:ext uri="{FF2B5EF4-FFF2-40B4-BE49-F238E27FC236}">
                <a16:creationId xmlns:a16="http://schemas.microsoft.com/office/drawing/2014/main" xmlns="" id="{47E7064E-CCC3-41F1-9E8B-FC7FAA933FD8}"/>
              </a:ext>
            </a:extLst>
          </p:cNvPr>
          <p:cNvSpPr>
            <a:spLocks noGrp="1" noChangeArrowheads="1"/>
          </p:cNvSpPr>
          <p:nvPr>
            <p:ph type="body" idx="1"/>
          </p:nvPr>
        </p:nvSpPr>
        <p:spPr>
          <a:xfrm>
            <a:off x="335360" y="1340768"/>
            <a:ext cx="8153400" cy="4267200"/>
          </a:xfrm>
        </p:spPr>
        <p:txBody>
          <a:bodyPr/>
          <a:lstStyle/>
          <a:p>
            <a:pPr marL="0" indent="0" eaLnBrk="1" hangingPunct="1">
              <a:spcBef>
                <a:spcPts val="600"/>
              </a:spcBef>
              <a:spcAft>
                <a:spcPts val="600"/>
              </a:spcAft>
              <a:buNone/>
              <a:defRPr/>
            </a:pPr>
            <a:r>
              <a:rPr lang="en-US" altLang="en-US" sz="2400" b="1" dirty="0"/>
              <a:t>TSB: Project Objectives</a:t>
            </a:r>
            <a:endParaRPr lang="en-CA" altLang="en-US" sz="2400" b="1" dirty="0"/>
          </a:p>
          <a:p>
            <a:pPr eaLnBrk="1" hangingPunct="1">
              <a:spcBef>
                <a:spcPts val="600"/>
              </a:spcBef>
              <a:spcAft>
                <a:spcPts val="600"/>
              </a:spcAft>
              <a:defRPr/>
            </a:pPr>
            <a:r>
              <a:rPr lang="en-CA" altLang="en-US" sz="2400" dirty="0"/>
              <a:t>More credible products</a:t>
            </a:r>
          </a:p>
          <a:p>
            <a:pPr eaLnBrk="1" hangingPunct="1">
              <a:spcBef>
                <a:spcPts val="600"/>
              </a:spcBef>
              <a:spcAft>
                <a:spcPts val="600"/>
              </a:spcAft>
              <a:defRPr/>
            </a:pPr>
            <a:r>
              <a:rPr lang="en-CA" altLang="en-US" sz="2400" dirty="0"/>
              <a:t>More efficient, effective, and defensible processes</a:t>
            </a:r>
          </a:p>
          <a:p>
            <a:pPr eaLnBrk="1" hangingPunct="1">
              <a:spcBef>
                <a:spcPts val="600"/>
              </a:spcBef>
              <a:spcAft>
                <a:spcPts val="600"/>
              </a:spcAft>
              <a:defRPr/>
            </a:pPr>
            <a:r>
              <a:rPr lang="en-CA" altLang="en-US" sz="2400" dirty="0"/>
              <a:t>Better utilization of knowledge across the TSB</a:t>
            </a:r>
          </a:p>
          <a:p>
            <a:pPr eaLnBrk="1" hangingPunct="1">
              <a:spcBef>
                <a:spcPts val="600"/>
              </a:spcBef>
              <a:spcAft>
                <a:spcPts val="600"/>
              </a:spcAft>
              <a:defRPr/>
            </a:pPr>
            <a:r>
              <a:rPr lang="en-CA" altLang="en-US" sz="2400" dirty="0"/>
              <a:t>An ability to retrieve quickly information and records in response to any query</a:t>
            </a:r>
          </a:p>
          <a:p>
            <a:pPr eaLnBrk="1" hangingPunct="1">
              <a:spcBef>
                <a:spcPts val="600"/>
              </a:spcBef>
              <a:spcAft>
                <a:spcPts val="600"/>
              </a:spcAft>
              <a:defRPr/>
            </a:pPr>
            <a:r>
              <a:rPr lang="en-CA" altLang="en-US" sz="2400" dirty="0"/>
              <a:t>Less expenditure at local levels on non-standard software</a:t>
            </a:r>
          </a:p>
          <a:p>
            <a:pPr eaLnBrk="1" hangingPunct="1">
              <a:spcBef>
                <a:spcPts val="600"/>
              </a:spcBef>
              <a:spcAft>
                <a:spcPts val="600"/>
              </a:spcAft>
              <a:defRPr/>
            </a:pPr>
            <a:r>
              <a:rPr lang="en-CA" altLang="en-US" sz="2400" dirty="0"/>
              <a:t>More consistent and less cumbersome information management practices throughout TSB</a:t>
            </a:r>
          </a:p>
        </p:txBody>
      </p:sp>
      <p:sp>
        <p:nvSpPr>
          <p:cNvPr id="68612" name="Text Box 4">
            <a:extLst>
              <a:ext uri="{FF2B5EF4-FFF2-40B4-BE49-F238E27FC236}">
                <a16:creationId xmlns:a16="http://schemas.microsoft.com/office/drawing/2014/main" xmlns="" id="{56E17DEF-3D4A-436A-8871-A78AB90AC24B}"/>
              </a:ext>
            </a:extLst>
          </p:cNvPr>
          <p:cNvSpPr txBox="1">
            <a:spLocks noChangeArrowheads="1"/>
          </p:cNvSpPr>
          <p:nvPr/>
        </p:nvSpPr>
        <p:spPr bwMode="auto">
          <a:xfrm>
            <a:off x="566738" y="5925235"/>
            <a:ext cx="812958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spcBef>
                <a:spcPct val="0"/>
              </a:spcBef>
              <a:buClrTx/>
              <a:buSzTx/>
              <a:buFontTx/>
              <a:buNone/>
            </a:pPr>
            <a:r>
              <a:rPr lang="en-US" altLang="en-US" sz="2000" dirty="0"/>
              <a:t>Resulted in:</a:t>
            </a:r>
            <a:br>
              <a:rPr lang="en-US" altLang="en-US" sz="2000" dirty="0"/>
            </a:br>
            <a:r>
              <a:rPr lang="en-US" altLang="en-US" sz="2000" dirty="0"/>
              <a:t>TSB Investigation and Information Management System (TIIMS)</a:t>
            </a:r>
            <a:endParaRPr lang="en-CA" altLang="en-US" sz="2000" dirty="0"/>
          </a:p>
        </p:txBody>
      </p:sp>
    </p:spTree>
    <p:extLst>
      <p:ext uri="{BB962C8B-B14F-4D97-AF65-F5344CB8AC3E}">
        <p14:creationId xmlns:p14="http://schemas.microsoft.com/office/powerpoint/2010/main" val="3099255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8">
            <a:extLst>
              <a:ext uri="{FF2B5EF4-FFF2-40B4-BE49-F238E27FC236}">
                <a16:creationId xmlns:a16="http://schemas.microsoft.com/office/drawing/2014/main" xmlns="" id="{3779A13C-B774-45E0-BAA9-DF1C84AAF476}"/>
              </a:ext>
            </a:extLst>
          </p:cNvPr>
          <p:cNvSpPr>
            <a:spLocks noGrp="1" noChangeArrowheads="1"/>
          </p:cNvSpPr>
          <p:nvPr>
            <p:ph type="title"/>
          </p:nvPr>
        </p:nvSpPr>
        <p:spPr>
          <a:xfrm>
            <a:off x="0" y="0"/>
            <a:ext cx="7696200" cy="838200"/>
          </a:xfrm>
        </p:spPr>
        <p:txBody>
          <a:bodyPr>
            <a:normAutofit fontScale="90000"/>
          </a:bodyPr>
          <a:lstStyle/>
          <a:p>
            <a:pPr algn="l" eaLnBrk="1" hangingPunct="1"/>
            <a:r>
              <a:rPr lang="en-CA" altLang="en-US" sz="2800" dirty="0"/>
              <a:t>   Public Sector Reference Models in Action</a:t>
            </a:r>
            <a:r>
              <a:rPr lang="en-US" altLang="en-US" sz="2800" dirty="0"/>
              <a:t/>
            </a:r>
            <a:br>
              <a:rPr lang="en-US" altLang="en-US" sz="2800" dirty="0"/>
            </a:br>
            <a:r>
              <a:rPr lang="en-US" altLang="en-US" sz="2800" dirty="0"/>
              <a:t>   Transportation Safety Board</a:t>
            </a:r>
          </a:p>
        </p:txBody>
      </p:sp>
      <p:sp>
        <p:nvSpPr>
          <p:cNvPr id="102403" name="Rectangle 9">
            <a:extLst>
              <a:ext uri="{FF2B5EF4-FFF2-40B4-BE49-F238E27FC236}">
                <a16:creationId xmlns:a16="http://schemas.microsoft.com/office/drawing/2014/main" xmlns="" id="{EEE11DC8-1A27-4B7A-824E-700372904757}"/>
              </a:ext>
            </a:extLst>
          </p:cNvPr>
          <p:cNvSpPr>
            <a:spLocks noGrp="1" noChangeArrowheads="1"/>
          </p:cNvSpPr>
          <p:nvPr>
            <p:ph type="body" idx="1"/>
          </p:nvPr>
        </p:nvSpPr>
        <p:spPr>
          <a:xfrm>
            <a:off x="335360" y="1340768"/>
            <a:ext cx="11305256" cy="4612358"/>
          </a:xfrm>
        </p:spPr>
        <p:txBody>
          <a:bodyPr/>
          <a:lstStyle/>
          <a:p>
            <a:pPr marL="0" indent="0" eaLnBrk="1" hangingPunct="1">
              <a:spcBef>
                <a:spcPts val="600"/>
              </a:spcBef>
              <a:spcAft>
                <a:spcPts val="600"/>
              </a:spcAft>
              <a:buNone/>
              <a:defRPr/>
            </a:pPr>
            <a:r>
              <a:rPr lang="en-US" altLang="en-US" sz="2400" b="1" dirty="0"/>
              <a:t>TSB: Reference Models</a:t>
            </a:r>
          </a:p>
          <a:p>
            <a:pPr eaLnBrk="1" hangingPunct="1">
              <a:spcBef>
                <a:spcPts val="600"/>
              </a:spcBef>
              <a:spcAft>
                <a:spcPts val="600"/>
              </a:spcAft>
              <a:defRPr/>
            </a:pPr>
            <a:r>
              <a:rPr lang="en-US" altLang="en-US" sz="2400" dirty="0"/>
              <a:t>A structured way to describe TSB’s business providing the context for managing the scope of the project</a:t>
            </a:r>
          </a:p>
          <a:p>
            <a:pPr eaLnBrk="1" hangingPunct="1">
              <a:spcBef>
                <a:spcPts val="600"/>
              </a:spcBef>
              <a:spcAft>
                <a:spcPts val="600"/>
              </a:spcAft>
              <a:defRPr/>
            </a:pPr>
            <a:r>
              <a:rPr lang="en-US" altLang="en-US" sz="2400" dirty="0"/>
              <a:t>Reference models were built emphasizing a multi-modal view of the business</a:t>
            </a:r>
          </a:p>
          <a:p>
            <a:pPr eaLnBrk="1" hangingPunct="1">
              <a:spcBef>
                <a:spcPts val="600"/>
              </a:spcBef>
              <a:spcAft>
                <a:spcPts val="600"/>
              </a:spcAft>
              <a:defRPr/>
            </a:pPr>
            <a:r>
              <a:rPr lang="en-US" altLang="en-US" sz="2400" dirty="0"/>
              <a:t>Models were developed concurrently via cross-modal workshops</a:t>
            </a:r>
          </a:p>
          <a:p>
            <a:pPr eaLnBrk="1" hangingPunct="1">
              <a:spcBef>
                <a:spcPts val="600"/>
              </a:spcBef>
              <a:spcAft>
                <a:spcPts val="600"/>
              </a:spcAft>
              <a:defRPr/>
            </a:pPr>
            <a:r>
              <a:rPr lang="en-US" altLang="en-US" sz="2400" dirty="0"/>
              <a:t>Reference models built in a just in time phased approach</a:t>
            </a:r>
          </a:p>
          <a:p>
            <a:pPr lvl="1" eaLnBrk="1" hangingPunct="1">
              <a:spcBef>
                <a:spcPts val="600"/>
              </a:spcBef>
              <a:spcAft>
                <a:spcPts val="600"/>
              </a:spcAft>
              <a:defRPr/>
            </a:pPr>
            <a:r>
              <a:rPr lang="en-US" altLang="en-US" sz="2400" dirty="0"/>
              <a:t>Version 1 assisted in the scoping and planning (focus was on services, target group &amp; needs, business processes &amp; work products) </a:t>
            </a:r>
          </a:p>
          <a:p>
            <a:pPr lvl="1" eaLnBrk="1" hangingPunct="1">
              <a:spcBef>
                <a:spcPts val="600"/>
              </a:spcBef>
              <a:spcAft>
                <a:spcPts val="600"/>
              </a:spcAft>
              <a:defRPr/>
            </a:pPr>
            <a:r>
              <a:rPr lang="en-US" altLang="en-US" sz="2400" dirty="0"/>
              <a:t>Version 2 defined the data structures, roles and workflow requirements</a:t>
            </a:r>
          </a:p>
          <a:p>
            <a:pPr lvl="1" eaLnBrk="1" hangingPunct="1">
              <a:spcBef>
                <a:spcPts val="600"/>
              </a:spcBef>
              <a:spcAft>
                <a:spcPts val="600"/>
              </a:spcAft>
              <a:defRPr/>
            </a:pPr>
            <a:r>
              <a:rPr lang="en-US" altLang="en-US" sz="2400" dirty="0"/>
              <a:t>Version 3 used to map the Systems Components to the business elements</a:t>
            </a:r>
          </a:p>
        </p:txBody>
      </p:sp>
    </p:spTree>
    <p:extLst>
      <p:ext uri="{BB962C8B-B14F-4D97-AF65-F5344CB8AC3E}">
        <p14:creationId xmlns:p14="http://schemas.microsoft.com/office/powerpoint/2010/main" val="20983646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a:extLst>
              <a:ext uri="{FF2B5EF4-FFF2-40B4-BE49-F238E27FC236}">
                <a16:creationId xmlns:a16="http://schemas.microsoft.com/office/drawing/2014/main" xmlns="" id="{FB21B9E4-D78F-4A9B-8BEA-8644898F7E7B}"/>
              </a:ext>
            </a:extLst>
          </p:cNvPr>
          <p:cNvSpPr>
            <a:spLocks noGrp="1" noChangeArrowheads="1"/>
          </p:cNvSpPr>
          <p:nvPr>
            <p:ph type="title"/>
          </p:nvPr>
        </p:nvSpPr>
        <p:spPr>
          <a:xfrm>
            <a:off x="119336" y="0"/>
            <a:ext cx="7341448" cy="909637"/>
          </a:xfrm>
        </p:spPr>
        <p:txBody>
          <a:bodyPr>
            <a:normAutofit fontScale="90000"/>
          </a:bodyPr>
          <a:lstStyle/>
          <a:p>
            <a:pPr algn="l" eaLnBrk="1" hangingPunct="1"/>
            <a:r>
              <a:rPr lang="en-CA" altLang="en-US" sz="2800" dirty="0"/>
              <a:t>   Public Sector Reference Models in Action</a:t>
            </a:r>
            <a:r>
              <a:rPr lang="en-US" altLang="en-US" sz="2800" dirty="0"/>
              <a:t/>
            </a:r>
            <a:br>
              <a:rPr lang="en-US" altLang="en-US" sz="2800" dirty="0"/>
            </a:br>
            <a:r>
              <a:rPr lang="en-US" altLang="en-US" sz="2800" dirty="0"/>
              <a:t>   Transportation Safety Board</a:t>
            </a:r>
          </a:p>
        </p:txBody>
      </p:sp>
      <p:sp>
        <p:nvSpPr>
          <p:cNvPr id="70659" name="Rectangle 6">
            <a:extLst>
              <a:ext uri="{FF2B5EF4-FFF2-40B4-BE49-F238E27FC236}">
                <a16:creationId xmlns:a16="http://schemas.microsoft.com/office/drawing/2014/main" xmlns="" id="{9934B44C-BEE4-471F-8CC0-AC75D7B78284}"/>
              </a:ext>
            </a:extLst>
          </p:cNvPr>
          <p:cNvSpPr>
            <a:spLocks noGrp="1" noChangeArrowheads="1"/>
          </p:cNvSpPr>
          <p:nvPr>
            <p:ph idx="1"/>
          </p:nvPr>
        </p:nvSpPr>
        <p:spPr>
          <a:xfrm>
            <a:off x="119336" y="1926877"/>
            <a:ext cx="5976664" cy="4525963"/>
          </a:xfrm>
        </p:spPr>
        <p:txBody>
          <a:bodyPr/>
          <a:lstStyle/>
          <a:p>
            <a:pPr marL="282575" indent="-282575" eaLnBrk="1" hangingPunct="1"/>
            <a:r>
              <a:rPr lang="en-US" altLang="en-US" sz="2400" dirty="0"/>
              <a:t>Identified services that were no longer supported but were being maintained</a:t>
            </a:r>
          </a:p>
          <a:p>
            <a:pPr marL="282575" indent="-282575" eaLnBrk="1" hangingPunct="1"/>
            <a:r>
              <a:rPr lang="en-US" altLang="en-US" sz="2400" dirty="0"/>
              <a:t>Identified services that were out of scope</a:t>
            </a:r>
          </a:p>
          <a:p>
            <a:pPr marL="282575" indent="-282575" eaLnBrk="1" hangingPunct="1"/>
            <a:r>
              <a:rPr lang="en-US" altLang="en-US" sz="2400" dirty="0"/>
              <a:t>Assisted in clarifying designs for controversial services</a:t>
            </a:r>
          </a:p>
          <a:p>
            <a:pPr marL="282575" indent="-282575" eaLnBrk="1" hangingPunct="1"/>
            <a:r>
              <a:rPr lang="en-US" altLang="en-US" sz="2400" dirty="0"/>
              <a:t>Identified opportunities for  common support services</a:t>
            </a:r>
          </a:p>
          <a:p>
            <a:pPr marL="282575" indent="-282575" eaLnBrk="1" hangingPunct="1"/>
            <a:r>
              <a:rPr lang="en-US" altLang="en-US" sz="2400" dirty="0"/>
              <a:t>Facilitated in documenting inter-dependencies and duplication across the organization</a:t>
            </a:r>
          </a:p>
        </p:txBody>
      </p:sp>
      <p:graphicFrame>
        <p:nvGraphicFramePr>
          <p:cNvPr id="70660" name="Object 7">
            <a:extLst>
              <a:ext uri="{FF2B5EF4-FFF2-40B4-BE49-F238E27FC236}">
                <a16:creationId xmlns:a16="http://schemas.microsoft.com/office/drawing/2014/main" xmlns="" id="{229C2654-2FC7-4693-BEA2-EE200EC65F30}"/>
              </a:ext>
            </a:extLst>
          </p:cNvPr>
          <p:cNvGraphicFramePr>
            <a:graphicFrameLocks noGrp="1" noChangeAspect="1"/>
          </p:cNvGraphicFramePr>
          <p:nvPr>
            <p:ph type="clipArt" sz="half" idx="4294967295"/>
            <p:extLst>
              <p:ext uri="{D42A27DB-BD31-4B8C-83A1-F6EECF244321}">
                <p14:modId xmlns:p14="http://schemas.microsoft.com/office/powerpoint/2010/main" val="651776636"/>
              </p:ext>
            </p:extLst>
          </p:nvPr>
        </p:nvGraphicFramePr>
        <p:xfrm>
          <a:off x="6472982" y="1556792"/>
          <a:ext cx="5294708" cy="4824536"/>
        </p:xfrm>
        <a:graphic>
          <a:graphicData uri="http://schemas.openxmlformats.org/presentationml/2006/ole">
            <mc:AlternateContent xmlns:mc="http://schemas.openxmlformats.org/markup-compatibility/2006">
              <mc:Choice xmlns:v="urn:schemas-microsoft-com:vml" Requires="v">
                <p:oleObj spid="_x0000_s5169" name="Slide" r:id="rId3" imgW="10972682" imgH="8229735" progId="PowerPoint.Slide.8">
                  <p:embed/>
                </p:oleObj>
              </mc:Choice>
              <mc:Fallback>
                <p:oleObj name="Slide" r:id="rId3" imgW="10972682" imgH="8229735" progId="PowerPoint.Slide.8">
                  <p:embed/>
                  <p:pic>
                    <p:nvPicPr>
                      <p:cNvPr id="70660" name="Object 7">
                        <a:extLst>
                          <a:ext uri="{FF2B5EF4-FFF2-40B4-BE49-F238E27FC236}">
                            <a16:creationId xmlns:a16="http://schemas.microsoft.com/office/drawing/2014/main" xmlns="" id="{229C2654-2FC7-4693-BEA2-EE200EC65F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2982" y="1556792"/>
                        <a:ext cx="5294708" cy="4824536"/>
                      </a:xfrm>
                      <a:prstGeom prst="rect">
                        <a:avLst/>
                      </a:prstGeom>
                      <a:noFill/>
                      <a:ln>
                        <a:noFill/>
                      </a:ln>
                    </p:spPr>
                  </p:pic>
                </p:oleObj>
              </mc:Fallback>
            </mc:AlternateContent>
          </a:graphicData>
        </a:graphic>
      </p:graphicFrame>
      <p:sp>
        <p:nvSpPr>
          <p:cNvPr id="70661" name="TextBox 1">
            <a:extLst>
              <a:ext uri="{FF2B5EF4-FFF2-40B4-BE49-F238E27FC236}">
                <a16:creationId xmlns:a16="http://schemas.microsoft.com/office/drawing/2014/main" xmlns="" id="{A69C60DD-054B-459D-A488-55AB8D9E05B6}"/>
              </a:ext>
            </a:extLst>
          </p:cNvPr>
          <p:cNvSpPr txBox="1">
            <a:spLocks noChangeArrowheads="1"/>
          </p:cNvSpPr>
          <p:nvPr/>
        </p:nvSpPr>
        <p:spPr bwMode="auto">
          <a:xfrm>
            <a:off x="335360" y="1296517"/>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t>TSB: Used to Identify and Manage Project Scope</a:t>
            </a:r>
            <a:endParaRPr lang="en-CA" altLang="en-US" sz="2400" b="1" dirty="0"/>
          </a:p>
        </p:txBody>
      </p:sp>
    </p:spTree>
    <p:extLst>
      <p:ext uri="{BB962C8B-B14F-4D97-AF65-F5344CB8AC3E}">
        <p14:creationId xmlns:p14="http://schemas.microsoft.com/office/powerpoint/2010/main" val="14596394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a:extLst>
              <a:ext uri="{FF2B5EF4-FFF2-40B4-BE49-F238E27FC236}">
                <a16:creationId xmlns:a16="http://schemas.microsoft.com/office/drawing/2014/main" xmlns="" id="{1B5E93F7-7EE9-435E-BAEA-A197428CED9F}"/>
              </a:ext>
            </a:extLst>
          </p:cNvPr>
          <p:cNvSpPr>
            <a:spLocks noGrp="1" noChangeArrowheads="1"/>
          </p:cNvSpPr>
          <p:nvPr>
            <p:ph type="title"/>
          </p:nvPr>
        </p:nvSpPr>
        <p:spPr>
          <a:xfrm>
            <a:off x="33994" y="-28273"/>
            <a:ext cx="7413456" cy="909637"/>
          </a:xfrm>
        </p:spPr>
        <p:txBody>
          <a:bodyPr>
            <a:normAutofit fontScale="90000"/>
          </a:bodyPr>
          <a:lstStyle/>
          <a:p>
            <a:pPr algn="l" eaLnBrk="1" hangingPunct="1"/>
            <a:r>
              <a:rPr lang="en-CA" altLang="en-US" sz="2800" dirty="0"/>
              <a:t>   Public Sector Reference Models in Action</a:t>
            </a:r>
            <a:r>
              <a:rPr lang="en-US" altLang="en-US" sz="2800" dirty="0"/>
              <a:t/>
            </a:r>
            <a:br>
              <a:rPr lang="en-US" altLang="en-US" sz="2800" dirty="0"/>
            </a:br>
            <a:r>
              <a:rPr lang="en-US" altLang="en-US" sz="2800" dirty="0"/>
              <a:t>   Transportation Safety Board</a:t>
            </a:r>
          </a:p>
        </p:txBody>
      </p:sp>
      <p:sp>
        <p:nvSpPr>
          <p:cNvPr id="71683" name="Rectangle 6">
            <a:extLst>
              <a:ext uri="{FF2B5EF4-FFF2-40B4-BE49-F238E27FC236}">
                <a16:creationId xmlns:a16="http://schemas.microsoft.com/office/drawing/2014/main" xmlns="" id="{4339E06F-F880-4E81-BD6D-6A2C71DA2665}"/>
              </a:ext>
            </a:extLst>
          </p:cNvPr>
          <p:cNvSpPr>
            <a:spLocks noGrp="1" noChangeArrowheads="1"/>
          </p:cNvSpPr>
          <p:nvPr>
            <p:ph idx="1"/>
          </p:nvPr>
        </p:nvSpPr>
        <p:spPr>
          <a:xfrm>
            <a:off x="263352" y="1910184"/>
            <a:ext cx="5184576" cy="4525963"/>
          </a:xfrm>
        </p:spPr>
        <p:txBody>
          <a:bodyPr/>
          <a:lstStyle/>
          <a:p>
            <a:pPr marL="282575" indent="-282575" eaLnBrk="1" hangingPunct="1"/>
            <a:r>
              <a:rPr lang="en-US" altLang="en-US" sz="2400" dirty="0"/>
              <a:t>Common concepts and vocabulary for use by all four modes</a:t>
            </a:r>
          </a:p>
          <a:p>
            <a:pPr marL="282575" indent="-282575" eaLnBrk="1" hangingPunct="1"/>
            <a:r>
              <a:rPr lang="en-US" altLang="en-US" sz="2400" dirty="0"/>
              <a:t>Resolved difficult semantic and data structure issues across modes</a:t>
            </a:r>
          </a:p>
          <a:p>
            <a:pPr marL="282575" indent="-282575" eaLnBrk="1" hangingPunct="1"/>
            <a:r>
              <a:rPr lang="en-US" altLang="en-US" sz="2400" dirty="0"/>
              <a:t>Helped to simplify practices and enable stronger data models and database designs</a:t>
            </a:r>
          </a:p>
          <a:p>
            <a:pPr marL="282575" indent="-282575" eaLnBrk="1" hangingPunct="1"/>
            <a:r>
              <a:rPr lang="en-US" altLang="en-US" sz="2400" dirty="0"/>
              <a:t>Common taxonomies developed for the development of specific plans</a:t>
            </a:r>
          </a:p>
        </p:txBody>
      </p:sp>
      <p:pic>
        <p:nvPicPr>
          <p:cNvPr id="71684" name="Picture 7">
            <a:extLst>
              <a:ext uri="{FF2B5EF4-FFF2-40B4-BE49-F238E27FC236}">
                <a16:creationId xmlns:a16="http://schemas.microsoft.com/office/drawing/2014/main" xmlns="" id="{4B73B008-6AAF-476B-AB7B-24A961400A93}"/>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951984" y="1592367"/>
            <a:ext cx="5688632" cy="5161596"/>
          </a:xfrm>
        </p:spPr>
      </p:pic>
      <p:sp>
        <p:nvSpPr>
          <p:cNvPr id="71685" name="TextBox 1">
            <a:extLst>
              <a:ext uri="{FF2B5EF4-FFF2-40B4-BE49-F238E27FC236}">
                <a16:creationId xmlns:a16="http://schemas.microsoft.com/office/drawing/2014/main" xmlns="" id="{CA01C73C-31A8-4530-8BB9-5C1004D844D3}"/>
              </a:ext>
            </a:extLst>
          </p:cNvPr>
          <p:cNvSpPr txBox="1">
            <a:spLocks noChangeArrowheads="1"/>
          </p:cNvSpPr>
          <p:nvPr/>
        </p:nvSpPr>
        <p:spPr bwMode="auto">
          <a:xfrm>
            <a:off x="263352" y="1190332"/>
            <a:ext cx="8855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t> Used to Develop Consistent Semantics &amp; Data Structures</a:t>
            </a:r>
            <a:endParaRPr lang="en-CA" altLang="en-US" sz="2400" b="1" dirty="0"/>
          </a:p>
        </p:txBody>
      </p:sp>
    </p:spTree>
    <p:extLst>
      <p:ext uri="{BB962C8B-B14F-4D97-AF65-F5344CB8AC3E}">
        <p14:creationId xmlns:p14="http://schemas.microsoft.com/office/powerpoint/2010/main" val="2219398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xmlns="" id="{06F811A2-573A-4852-A300-AD1230EA2DCC}"/>
              </a:ext>
            </a:extLst>
          </p:cNvPr>
          <p:cNvSpPr>
            <a:spLocks noGrp="1" noChangeArrowheads="1"/>
          </p:cNvSpPr>
          <p:nvPr>
            <p:ph type="title"/>
          </p:nvPr>
        </p:nvSpPr>
        <p:spPr>
          <a:xfrm>
            <a:off x="0" y="0"/>
            <a:ext cx="7205469" cy="909637"/>
          </a:xfrm>
        </p:spPr>
        <p:txBody>
          <a:bodyPr>
            <a:normAutofit fontScale="90000"/>
          </a:bodyPr>
          <a:lstStyle/>
          <a:p>
            <a:pPr algn="l" eaLnBrk="1" hangingPunct="1"/>
            <a:r>
              <a:rPr lang="en-CA" altLang="en-US" sz="2800" dirty="0"/>
              <a:t>   Public Sector Reference Models in Action</a:t>
            </a:r>
            <a:r>
              <a:rPr lang="en-US" altLang="en-US" sz="2800" dirty="0"/>
              <a:t/>
            </a:r>
            <a:br>
              <a:rPr lang="en-US" altLang="en-US" sz="2800" dirty="0"/>
            </a:br>
            <a:r>
              <a:rPr lang="en-US" altLang="en-US" sz="2800" dirty="0"/>
              <a:t>   Transportation Safety Board</a:t>
            </a:r>
          </a:p>
        </p:txBody>
      </p:sp>
      <p:sp>
        <p:nvSpPr>
          <p:cNvPr id="72707" name="Rectangle 3">
            <a:extLst>
              <a:ext uri="{FF2B5EF4-FFF2-40B4-BE49-F238E27FC236}">
                <a16:creationId xmlns:a16="http://schemas.microsoft.com/office/drawing/2014/main" xmlns="" id="{6875400E-D1BE-49D9-A77A-9A812CF24C45}"/>
              </a:ext>
            </a:extLst>
          </p:cNvPr>
          <p:cNvSpPr>
            <a:spLocks noGrp="1" noChangeArrowheads="1"/>
          </p:cNvSpPr>
          <p:nvPr>
            <p:ph idx="1"/>
          </p:nvPr>
        </p:nvSpPr>
        <p:spPr>
          <a:xfrm>
            <a:off x="335360" y="1930445"/>
            <a:ext cx="4824536" cy="4525963"/>
          </a:xfrm>
        </p:spPr>
        <p:txBody>
          <a:bodyPr/>
          <a:lstStyle/>
          <a:p>
            <a:pPr marL="282575" indent="-282575" eaLnBrk="1" hangingPunct="1">
              <a:lnSpc>
                <a:spcPct val="90000"/>
              </a:lnSpc>
            </a:pPr>
            <a:r>
              <a:rPr lang="en-US" altLang="en-US" sz="2400" dirty="0"/>
              <a:t>Identified other cycles initiated on a Transportation Occurrence</a:t>
            </a:r>
          </a:p>
          <a:p>
            <a:pPr marL="282575" indent="-282575" eaLnBrk="1" hangingPunct="1">
              <a:lnSpc>
                <a:spcPct val="90000"/>
              </a:lnSpc>
            </a:pPr>
            <a:r>
              <a:rPr lang="en-US" altLang="en-US" sz="2400" dirty="0"/>
              <a:t>Defined service inter-dependencies and impact</a:t>
            </a:r>
          </a:p>
          <a:p>
            <a:pPr marL="282575" indent="-282575" eaLnBrk="1" hangingPunct="1">
              <a:lnSpc>
                <a:spcPct val="90000"/>
              </a:lnSpc>
            </a:pPr>
            <a:r>
              <a:rPr lang="en-US" altLang="en-US" sz="2400" dirty="0"/>
              <a:t>Led to agreement on a common target group taxonomy</a:t>
            </a:r>
          </a:p>
          <a:p>
            <a:pPr marL="282575" indent="-282575" eaLnBrk="1" hangingPunct="1">
              <a:lnSpc>
                <a:spcPct val="90000"/>
              </a:lnSpc>
            </a:pPr>
            <a:r>
              <a:rPr lang="en-US" altLang="en-US" sz="2400" dirty="0"/>
              <a:t>Validated additional public facing services and external provider service accountabilities</a:t>
            </a:r>
          </a:p>
          <a:p>
            <a:pPr marL="282575" indent="-282575" eaLnBrk="1" hangingPunct="1">
              <a:lnSpc>
                <a:spcPct val="90000"/>
              </a:lnSpc>
            </a:pPr>
            <a:r>
              <a:rPr lang="en-US" altLang="en-US" sz="2400" dirty="0"/>
              <a:t>Permitted shift in focus to the “why” (needs) from the “what” (products) </a:t>
            </a:r>
          </a:p>
        </p:txBody>
      </p:sp>
      <p:pic>
        <p:nvPicPr>
          <p:cNvPr id="72708" name="Picture 4">
            <a:extLst>
              <a:ext uri="{FF2B5EF4-FFF2-40B4-BE49-F238E27FC236}">
                <a16:creationId xmlns:a16="http://schemas.microsoft.com/office/drawing/2014/main" xmlns="" id="{1DA44B38-29A0-4A81-B4A7-BFA0BB50D9DB}"/>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015880" y="1665311"/>
            <a:ext cx="6912768" cy="4645657"/>
          </a:xfr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72709" name="TextBox 1">
            <a:extLst>
              <a:ext uri="{FF2B5EF4-FFF2-40B4-BE49-F238E27FC236}">
                <a16:creationId xmlns:a16="http://schemas.microsoft.com/office/drawing/2014/main" xmlns="" id="{43DEC931-66FD-4DB0-A344-07B2825A0CED}"/>
              </a:ext>
            </a:extLst>
          </p:cNvPr>
          <p:cNvSpPr txBox="1">
            <a:spLocks noChangeArrowheads="1"/>
          </p:cNvSpPr>
          <p:nvPr/>
        </p:nvSpPr>
        <p:spPr bwMode="auto">
          <a:xfrm>
            <a:off x="335360" y="1203349"/>
            <a:ext cx="5999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t>TSB: Used to Examine External Context</a:t>
            </a:r>
            <a:endParaRPr lang="en-CA" altLang="en-US" sz="2400" b="1" dirty="0"/>
          </a:p>
        </p:txBody>
      </p:sp>
    </p:spTree>
    <p:extLst>
      <p:ext uri="{BB962C8B-B14F-4D97-AF65-F5344CB8AC3E}">
        <p14:creationId xmlns:p14="http://schemas.microsoft.com/office/powerpoint/2010/main" val="1036437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xmlns="" id="{73EDB301-E515-4A58-AE08-761CB803EB58}"/>
              </a:ext>
            </a:extLst>
          </p:cNvPr>
          <p:cNvSpPr>
            <a:spLocks noGrp="1" noChangeArrowheads="1"/>
          </p:cNvSpPr>
          <p:nvPr>
            <p:ph type="title"/>
          </p:nvPr>
        </p:nvSpPr>
        <p:spPr>
          <a:xfrm>
            <a:off x="0" y="0"/>
            <a:ext cx="7557472" cy="909637"/>
          </a:xfrm>
        </p:spPr>
        <p:txBody>
          <a:bodyPr>
            <a:normAutofit fontScale="90000"/>
          </a:bodyPr>
          <a:lstStyle/>
          <a:p>
            <a:pPr algn="l" eaLnBrk="1" hangingPunct="1"/>
            <a:r>
              <a:rPr lang="en-CA" altLang="en-US" sz="2800" dirty="0"/>
              <a:t>   Public Sector Reference Models in Action</a:t>
            </a:r>
            <a:br>
              <a:rPr lang="en-CA" altLang="en-US" sz="2800" dirty="0"/>
            </a:br>
            <a:r>
              <a:rPr lang="en-CA" altLang="en-US" sz="2800" dirty="0"/>
              <a:t>   </a:t>
            </a:r>
            <a:r>
              <a:rPr lang="en-US" altLang="en-US" sz="2800" dirty="0"/>
              <a:t>Transportation Safety Board</a:t>
            </a:r>
          </a:p>
        </p:txBody>
      </p:sp>
      <p:sp>
        <p:nvSpPr>
          <p:cNvPr id="73731" name="Rectangle 3">
            <a:extLst>
              <a:ext uri="{FF2B5EF4-FFF2-40B4-BE49-F238E27FC236}">
                <a16:creationId xmlns:a16="http://schemas.microsoft.com/office/drawing/2014/main" xmlns="" id="{B5816BFC-13AB-4E56-ABA3-7265BD4014AC}"/>
              </a:ext>
            </a:extLst>
          </p:cNvPr>
          <p:cNvSpPr>
            <a:spLocks noGrp="1" noChangeArrowheads="1"/>
          </p:cNvSpPr>
          <p:nvPr>
            <p:ph idx="1"/>
          </p:nvPr>
        </p:nvSpPr>
        <p:spPr>
          <a:xfrm>
            <a:off x="191344" y="1695188"/>
            <a:ext cx="5112568" cy="4525963"/>
          </a:xfrm>
        </p:spPr>
        <p:txBody>
          <a:bodyPr/>
          <a:lstStyle/>
          <a:p>
            <a:pPr marL="282575" indent="-282575" eaLnBrk="1" hangingPunct="1"/>
            <a:r>
              <a:rPr lang="en-US" altLang="en-US" sz="2400" dirty="0"/>
              <a:t>Started with GSRM “Findings” pattern which accelerated results</a:t>
            </a:r>
          </a:p>
          <a:p>
            <a:pPr marL="282575" indent="-282575" eaLnBrk="1" hangingPunct="1"/>
            <a:r>
              <a:rPr lang="en-US" altLang="en-US" sz="2400" dirty="0"/>
              <a:t>Identified and resolved many process inconsistencies across modes and regions</a:t>
            </a:r>
          </a:p>
          <a:p>
            <a:pPr marL="282575" indent="-282575" eaLnBrk="1" hangingPunct="1"/>
            <a:r>
              <a:rPr lang="en-US" altLang="en-US" sz="2400" dirty="0"/>
              <a:t>Validated and/or enhanced previously identified services</a:t>
            </a:r>
          </a:p>
          <a:p>
            <a:pPr marL="282575" indent="-282575" eaLnBrk="1" hangingPunct="1"/>
            <a:r>
              <a:rPr lang="en-US" altLang="en-US" sz="2400" dirty="0"/>
              <a:t>Developed process model for “Safety Issues Investigations” which was subsequently trialed and implemented</a:t>
            </a:r>
          </a:p>
        </p:txBody>
      </p:sp>
      <p:pic>
        <p:nvPicPr>
          <p:cNvPr id="73732" name="Picture 4">
            <a:extLst>
              <a:ext uri="{FF2B5EF4-FFF2-40B4-BE49-F238E27FC236}">
                <a16:creationId xmlns:a16="http://schemas.microsoft.com/office/drawing/2014/main" xmlns="" id="{CB5EEBA4-F719-42FE-A0A4-5604C79568E1}"/>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5995268" y="1525687"/>
            <a:ext cx="5357316" cy="2356417"/>
          </a:xfrm>
          <a:noFill/>
          <a:extLs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73733" name="Picture 5">
            <a:extLst>
              <a:ext uri="{FF2B5EF4-FFF2-40B4-BE49-F238E27FC236}">
                <a16:creationId xmlns:a16="http://schemas.microsoft.com/office/drawing/2014/main" xmlns="" id="{30FE4F77-1BC2-4D0C-8C5A-04EA78786C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8008" y="4005064"/>
            <a:ext cx="4824536"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4" name="TextBox 1">
            <a:extLst>
              <a:ext uri="{FF2B5EF4-FFF2-40B4-BE49-F238E27FC236}">
                <a16:creationId xmlns:a16="http://schemas.microsoft.com/office/drawing/2014/main" xmlns="" id="{7C9F3D07-4425-43B3-96CA-330EE7A399FA}"/>
              </a:ext>
            </a:extLst>
          </p:cNvPr>
          <p:cNvSpPr txBox="1">
            <a:spLocks noChangeArrowheads="1"/>
          </p:cNvSpPr>
          <p:nvPr/>
        </p:nvSpPr>
        <p:spPr bwMode="auto">
          <a:xfrm>
            <a:off x="191344" y="1171745"/>
            <a:ext cx="7605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t>Used to Build Common Set of Business Processes</a:t>
            </a:r>
            <a:endParaRPr lang="en-CA" altLang="en-US" sz="2400" b="1" dirty="0"/>
          </a:p>
        </p:txBody>
      </p:sp>
    </p:spTree>
    <p:extLst>
      <p:ext uri="{BB962C8B-B14F-4D97-AF65-F5344CB8AC3E}">
        <p14:creationId xmlns:p14="http://schemas.microsoft.com/office/powerpoint/2010/main" val="39181342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a:extLst>
              <a:ext uri="{FF2B5EF4-FFF2-40B4-BE49-F238E27FC236}">
                <a16:creationId xmlns:a16="http://schemas.microsoft.com/office/drawing/2014/main" xmlns="" id="{60D57A79-3535-4CAE-9DDF-6A842DED72AC}"/>
              </a:ext>
            </a:extLst>
          </p:cNvPr>
          <p:cNvSpPr>
            <a:spLocks noGrp="1" noChangeArrowheads="1"/>
          </p:cNvSpPr>
          <p:nvPr>
            <p:ph type="title"/>
          </p:nvPr>
        </p:nvSpPr>
        <p:spPr>
          <a:xfrm>
            <a:off x="119336" y="14990"/>
            <a:ext cx="7485464" cy="909637"/>
          </a:xfrm>
        </p:spPr>
        <p:txBody>
          <a:bodyPr>
            <a:normAutofit fontScale="90000"/>
          </a:bodyPr>
          <a:lstStyle/>
          <a:p>
            <a:pPr algn="l" eaLnBrk="1" hangingPunct="1"/>
            <a:r>
              <a:rPr lang="en-CA" altLang="en-US" sz="2800" dirty="0"/>
              <a:t>   Public Sector Reference Models in Action</a:t>
            </a:r>
            <a:r>
              <a:rPr lang="en-US" altLang="en-US" sz="2800" dirty="0"/>
              <a:t/>
            </a:r>
            <a:br>
              <a:rPr lang="en-US" altLang="en-US" sz="2800" dirty="0"/>
            </a:br>
            <a:r>
              <a:rPr lang="en-US" altLang="en-US" sz="2800" dirty="0"/>
              <a:t>   Transportation Safety Board</a:t>
            </a:r>
          </a:p>
        </p:txBody>
      </p:sp>
      <p:sp>
        <p:nvSpPr>
          <p:cNvPr id="74755" name="Rectangle 6">
            <a:extLst>
              <a:ext uri="{FF2B5EF4-FFF2-40B4-BE49-F238E27FC236}">
                <a16:creationId xmlns:a16="http://schemas.microsoft.com/office/drawing/2014/main" xmlns="" id="{774560B8-34D3-4960-BE89-4C84CCCB282E}"/>
              </a:ext>
            </a:extLst>
          </p:cNvPr>
          <p:cNvSpPr>
            <a:spLocks noGrp="1" noChangeArrowheads="1"/>
          </p:cNvSpPr>
          <p:nvPr>
            <p:ph idx="1"/>
          </p:nvPr>
        </p:nvSpPr>
        <p:spPr>
          <a:xfrm>
            <a:off x="361677" y="1732123"/>
            <a:ext cx="5472608" cy="4525963"/>
          </a:xfrm>
        </p:spPr>
        <p:txBody>
          <a:bodyPr/>
          <a:lstStyle/>
          <a:p>
            <a:pPr marL="282575" indent="-282575" eaLnBrk="1" hangingPunct="1">
              <a:lnSpc>
                <a:spcPct val="90000"/>
              </a:lnSpc>
            </a:pPr>
            <a:r>
              <a:rPr lang="en-US" altLang="en-US" sz="2400" dirty="0"/>
              <a:t>Mapping current technologies to a reference model enabled identification of gaps and interdependencies</a:t>
            </a:r>
          </a:p>
          <a:p>
            <a:pPr marL="282575" indent="-282575" eaLnBrk="1" hangingPunct="1">
              <a:lnSpc>
                <a:spcPct val="90000"/>
              </a:lnSpc>
            </a:pPr>
            <a:r>
              <a:rPr lang="en-US" altLang="en-US" sz="2400" dirty="0"/>
              <a:t>Mapping specific products to a reference model enabled an objective assessment of functionality and fit</a:t>
            </a:r>
          </a:p>
          <a:p>
            <a:pPr marL="282575" indent="-282575" eaLnBrk="1" hangingPunct="1">
              <a:lnSpc>
                <a:spcPct val="90000"/>
              </a:lnSpc>
            </a:pPr>
            <a:r>
              <a:rPr lang="en-US" altLang="en-US" sz="2400" dirty="0"/>
              <a:t>Provided means to organize and inter-relate categories of functionality</a:t>
            </a:r>
          </a:p>
          <a:p>
            <a:pPr marL="282575" indent="-282575" eaLnBrk="1" hangingPunct="1">
              <a:lnSpc>
                <a:spcPct val="90000"/>
              </a:lnSpc>
            </a:pPr>
            <a:r>
              <a:rPr lang="en-US" altLang="en-US" sz="2400" dirty="0"/>
              <a:t>Provided the structure to assess and defend procurement approach</a:t>
            </a:r>
          </a:p>
        </p:txBody>
      </p:sp>
      <p:pic>
        <p:nvPicPr>
          <p:cNvPr id="74756" name="Picture 7">
            <a:extLst>
              <a:ext uri="{FF2B5EF4-FFF2-40B4-BE49-F238E27FC236}">
                <a16:creationId xmlns:a16="http://schemas.microsoft.com/office/drawing/2014/main" xmlns="" id="{0D63FF69-3836-4F5B-85C2-031AAF0D1F4F}"/>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val="0"/>
              </a:ext>
            </a:extLst>
          </a:blip>
          <a:srcRect/>
          <a:stretch>
            <a:fillRect/>
          </a:stretch>
        </p:blipFill>
        <p:spPr>
          <a:xfrm>
            <a:off x="6096000" y="1369769"/>
            <a:ext cx="4427984" cy="4921495"/>
          </a:xfrm>
        </p:spPr>
      </p:pic>
      <p:sp>
        <p:nvSpPr>
          <p:cNvPr id="74757" name="TextBox 1">
            <a:extLst>
              <a:ext uri="{FF2B5EF4-FFF2-40B4-BE49-F238E27FC236}">
                <a16:creationId xmlns:a16="http://schemas.microsoft.com/office/drawing/2014/main" xmlns="" id="{CB4C1F44-B793-4FDF-830B-B8C2D0311AB4}"/>
              </a:ext>
            </a:extLst>
          </p:cNvPr>
          <p:cNvSpPr txBox="1">
            <a:spLocks noChangeArrowheads="1"/>
          </p:cNvSpPr>
          <p:nvPr/>
        </p:nvSpPr>
        <p:spPr bwMode="auto">
          <a:xfrm>
            <a:off x="361677" y="1138787"/>
            <a:ext cx="498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b="1" dirty="0"/>
              <a:t>Used to Assess the Technology</a:t>
            </a:r>
            <a:endParaRPr lang="en-CA" altLang="en-US" sz="2400" b="1" dirty="0"/>
          </a:p>
        </p:txBody>
      </p:sp>
    </p:spTree>
    <p:extLst>
      <p:ext uri="{BB962C8B-B14F-4D97-AF65-F5344CB8AC3E}">
        <p14:creationId xmlns:p14="http://schemas.microsoft.com/office/powerpoint/2010/main" val="7762603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a:extLst>
              <a:ext uri="{FF2B5EF4-FFF2-40B4-BE49-F238E27FC236}">
                <a16:creationId xmlns:a16="http://schemas.microsoft.com/office/drawing/2014/main" xmlns="" id="{67BE0D6C-7298-49BA-85FD-6954B173DF54}"/>
              </a:ext>
            </a:extLst>
          </p:cNvPr>
          <p:cNvSpPr>
            <a:spLocks noGrp="1" noChangeArrowheads="1"/>
          </p:cNvSpPr>
          <p:nvPr>
            <p:ph type="title"/>
          </p:nvPr>
        </p:nvSpPr>
        <p:spPr>
          <a:xfrm>
            <a:off x="-32128" y="0"/>
            <a:ext cx="7848600" cy="838200"/>
          </a:xfrm>
        </p:spPr>
        <p:txBody>
          <a:bodyPr>
            <a:normAutofit fontScale="90000"/>
          </a:bodyPr>
          <a:lstStyle/>
          <a:p>
            <a:pPr algn="l" eaLnBrk="1" hangingPunct="1"/>
            <a:r>
              <a:rPr lang="en-CA" altLang="en-US" sz="2800" dirty="0"/>
              <a:t>   Public Sector Reference Models in Action</a:t>
            </a:r>
            <a:br>
              <a:rPr lang="en-CA" altLang="en-US" sz="2800" dirty="0"/>
            </a:br>
            <a:r>
              <a:rPr lang="en-CA" altLang="en-US" sz="2800" dirty="0"/>
              <a:t>   </a:t>
            </a:r>
            <a:r>
              <a:rPr lang="en-US" altLang="en-US" sz="2800" dirty="0"/>
              <a:t>Transportation Safety Board</a:t>
            </a:r>
          </a:p>
        </p:txBody>
      </p:sp>
      <p:sp>
        <p:nvSpPr>
          <p:cNvPr id="110595" name="Rectangle 5">
            <a:extLst>
              <a:ext uri="{FF2B5EF4-FFF2-40B4-BE49-F238E27FC236}">
                <a16:creationId xmlns:a16="http://schemas.microsoft.com/office/drawing/2014/main" xmlns="" id="{D6E208F7-2096-4BC7-997A-27A743F5D7D7}"/>
              </a:ext>
            </a:extLst>
          </p:cNvPr>
          <p:cNvSpPr>
            <a:spLocks noGrp="1" noChangeArrowheads="1"/>
          </p:cNvSpPr>
          <p:nvPr>
            <p:ph type="body" idx="1"/>
          </p:nvPr>
        </p:nvSpPr>
        <p:spPr>
          <a:xfrm>
            <a:off x="335360" y="1340768"/>
            <a:ext cx="8229600" cy="4525963"/>
          </a:xfrm>
        </p:spPr>
        <p:txBody>
          <a:bodyPr/>
          <a:lstStyle/>
          <a:p>
            <a:pPr marL="0" indent="0" eaLnBrk="1" hangingPunct="1">
              <a:buNone/>
              <a:defRPr/>
            </a:pPr>
            <a:r>
              <a:rPr lang="en-US" altLang="en-US" sz="2400" b="1" dirty="0"/>
              <a:t>Lessons Learned</a:t>
            </a:r>
          </a:p>
          <a:p>
            <a:pPr marL="0" indent="0" eaLnBrk="1" hangingPunct="1">
              <a:buNone/>
              <a:defRPr/>
            </a:pPr>
            <a:endParaRPr lang="en-US" altLang="en-US" sz="2400" b="1" dirty="0"/>
          </a:p>
          <a:p>
            <a:pPr eaLnBrk="1" hangingPunct="1">
              <a:defRPr/>
            </a:pPr>
            <a:r>
              <a:rPr lang="en-US" altLang="en-US" sz="2400" dirty="0"/>
              <a:t>Difficult to Find the Right Facilitator/Analyst</a:t>
            </a:r>
          </a:p>
          <a:p>
            <a:pPr eaLnBrk="1" hangingPunct="1">
              <a:defRPr/>
            </a:pPr>
            <a:r>
              <a:rPr lang="en-US" altLang="en-US" sz="2400" dirty="0"/>
              <a:t>Significant Effort to Maintain and Evolve Models</a:t>
            </a:r>
          </a:p>
          <a:p>
            <a:pPr eaLnBrk="1" hangingPunct="1">
              <a:defRPr/>
            </a:pPr>
            <a:r>
              <a:rPr lang="en-US" altLang="en-US" sz="2400" dirty="0"/>
              <a:t>Struggled with defining level of documentation that would be easy to develop and maintain</a:t>
            </a:r>
          </a:p>
          <a:p>
            <a:pPr eaLnBrk="1" hangingPunct="1">
              <a:defRPr/>
            </a:pPr>
            <a:r>
              <a:rPr lang="en-US" altLang="en-US" sz="2400" dirty="0"/>
              <a:t>The Science vs. the Art of GSRM</a:t>
            </a:r>
          </a:p>
          <a:p>
            <a:pPr eaLnBrk="1" hangingPunct="1">
              <a:defRPr/>
            </a:pPr>
            <a:r>
              <a:rPr lang="en-US" altLang="en-US" sz="2400" dirty="0"/>
              <a:t>BTEP Modeling provided a common context with cross functional focus group (</a:t>
            </a:r>
            <a:r>
              <a:rPr lang="en-US" altLang="en-US" sz="2400" dirty="0" err="1"/>
              <a:t>approx</a:t>
            </a:r>
            <a:r>
              <a:rPr lang="en-US" altLang="en-US" sz="2400" dirty="0"/>
              <a:t> 12 staff) over a 8 month period meeting 2 hours per week</a:t>
            </a:r>
          </a:p>
        </p:txBody>
      </p:sp>
    </p:spTree>
    <p:extLst>
      <p:ext uri="{BB962C8B-B14F-4D97-AF65-F5344CB8AC3E}">
        <p14:creationId xmlns:p14="http://schemas.microsoft.com/office/powerpoint/2010/main" val="33767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xmlns="" id="{D14F0419-0A2F-46EB-A24D-36851E4E210F}"/>
              </a:ext>
            </a:extLst>
          </p:cNvPr>
          <p:cNvSpPr>
            <a:spLocks noGrp="1" noChangeArrowheads="1"/>
          </p:cNvSpPr>
          <p:nvPr>
            <p:ph type="title"/>
          </p:nvPr>
        </p:nvSpPr>
        <p:spPr>
          <a:xfrm>
            <a:off x="0" y="0"/>
            <a:ext cx="9220200" cy="838200"/>
          </a:xfrm>
        </p:spPr>
        <p:txBody>
          <a:bodyPr>
            <a:normAutofit/>
          </a:bodyPr>
          <a:lstStyle/>
          <a:p>
            <a:pPr algn="l" eaLnBrk="1" hangingPunct="1"/>
            <a:r>
              <a:rPr lang="en-CA" altLang="en-US" sz="2800" dirty="0"/>
              <a:t>  Why a Reference Model?</a:t>
            </a:r>
          </a:p>
        </p:txBody>
      </p:sp>
      <p:sp>
        <p:nvSpPr>
          <p:cNvPr id="20484" name="Rectangle 3">
            <a:extLst>
              <a:ext uri="{FF2B5EF4-FFF2-40B4-BE49-F238E27FC236}">
                <a16:creationId xmlns:a16="http://schemas.microsoft.com/office/drawing/2014/main" xmlns="" id="{F0498D60-2F4B-4BE3-ACF2-2605C8CA0C80}"/>
              </a:ext>
            </a:extLst>
          </p:cNvPr>
          <p:cNvSpPr>
            <a:spLocks noGrp="1" noChangeArrowheads="1"/>
          </p:cNvSpPr>
          <p:nvPr>
            <p:ph type="body" idx="1"/>
          </p:nvPr>
        </p:nvSpPr>
        <p:spPr>
          <a:xfrm>
            <a:off x="263352" y="1196752"/>
            <a:ext cx="11737304" cy="3168352"/>
          </a:xfrm>
        </p:spPr>
        <p:txBody>
          <a:bodyPr/>
          <a:lstStyle/>
          <a:p>
            <a:pPr eaLnBrk="1" hangingPunct="1">
              <a:lnSpc>
                <a:spcPct val="150000"/>
              </a:lnSpc>
              <a:buFontTx/>
              <a:buNone/>
              <a:defRPr/>
            </a:pPr>
            <a:r>
              <a:rPr lang="en-CA" altLang="en-US" sz="2400" b="1" dirty="0"/>
              <a:t>To answer questions correctly, consistently, and efficiently: </a:t>
            </a:r>
          </a:p>
          <a:p>
            <a:pPr eaLnBrk="1" hangingPunct="1">
              <a:lnSpc>
                <a:spcPct val="150000"/>
              </a:lnSpc>
              <a:defRPr/>
            </a:pPr>
            <a:r>
              <a:rPr lang="en-CA" altLang="en-US" sz="2400" dirty="0"/>
              <a:t>How many programs and services do we have?</a:t>
            </a:r>
          </a:p>
          <a:p>
            <a:pPr eaLnBrk="1" hangingPunct="1">
              <a:lnSpc>
                <a:spcPct val="150000"/>
              </a:lnSpc>
              <a:defRPr/>
            </a:pPr>
            <a:r>
              <a:rPr lang="en-CA" altLang="en-US" sz="2400" dirty="0"/>
              <a:t>What services do governments provide to a target group (i.e., seniors, youth, indigenous)?</a:t>
            </a:r>
          </a:p>
          <a:p>
            <a:pPr eaLnBrk="1" hangingPunct="1">
              <a:lnSpc>
                <a:spcPct val="150000"/>
              </a:lnSpc>
              <a:defRPr/>
            </a:pPr>
            <a:r>
              <a:rPr lang="en-CA" altLang="en-US" sz="2400" dirty="0"/>
              <a:t>How much do we spend to deliver those services? </a:t>
            </a:r>
          </a:p>
          <a:p>
            <a:pPr eaLnBrk="1" hangingPunct="1">
              <a:lnSpc>
                <a:spcPct val="150000"/>
              </a:lnSpc>
              <a:defRPr/>
            </a:pPr>
            <a:r>
              <a:rPr lang="en-CA" altLang="en-US" sz="2400" dirty="0"/>
              <a:t>Are the services achieving the intended outcomes?</a:t>
            </a:r>
          </a:p>
          <a:p>
            <a:pPr eaLnBrk="1" hangingPunct="1">
              <a:lnSpc>
                <a:spcPct val="150000"/>
              </a:lnSpc>
              <a:defRPr/>
            </a:pPr>
            <a:r>
              <a:rPr lang="en-CA" altLang="en-US" sz="2400" dirty="0"/>
              <a:t>How do we best deliver seamless client-centred services from multiple governments?</a:t>
            </a:r>
          </a:p>
          <a:p>
            <a:pPr eaLnBrk="1" hangingPunct="1">
              <a:lnSpc>
                <a:spcPct val="150000"/>
              </a:lnSpc>
              <a:defRPr/>
            </a:pPr>
            <a:r>
              <a:rPr lang="en-CA" altLang="en-US" sz="2400" dirty="0"/>
              <a:t>How much are we investing in internal services … per external service?</a:t>
            </a:r>
          </a:p>
          <a:p>
            <a:pPr marL="457200" lvl="1" indent="0" eaLnBrk="1" hangingPunct="1">
              <a:lnSpc>
                <a:spcPct val="150000"/>
              </a:lnSpc>
              <a:buNone/>
              <a:defRPr/>
            </a:pPr>
            <a:endParaRPr lang="en-CA" altLang="en-US" dirty="0"/>
          </a:p>
        </p:txBody>
      </p:sp>
      <p:sp>
        <p:nvSpPr>
          <p:cNvPr id="2" name="TextBox 1"/>
          <p:cNvSpPr txBox="1"/>
          <p:nvPr/>
        </p:nvSpPr>
        <p:spPr>
          <a:xfrm>
            <a:off x="263352" y="6021288"/>
            <a:ext cx="11161240" cy="461665"/>
          </a:xfrm>
          <a:prstGeom prst="rect">
            <a:avLst/>
          </a:prstGeom>
          <a:solidFill>
            <a:srgbClr val="FF9900"/>
          </a:solidFill>
        </p:spPr>
        <p:txBody>
          <a:bodyPr wrap="square" rtlCol="0">
            <a:spAutoFit/>
          </a:bodyPr>
          <a:lstStyle/>
          <a:p>
            <a:r>
              <a:rPr lang="en-CA" sz="2400" dirty="0">
                <a:latin typeface="+mj-lt"/>
              </a:rPr>
              <a:t>These seem like simple questions but they are hard to answer, especially in aggregation.</a:t>
            </a:r>
          </a:p>
        </p:txBody>
      </p:sp>
    </p:spTree>
    <p:extLst>
      <p:ext uri="{BB962C8B-B14F-4D97-AF65-F5344CB8AC3E}">
        <p14:creationId xmlns:p14="http://schemas.microsoft.com/office/powerpoint/2010/main" val="3408015570"/>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a:extLst>
              <a:ext uri="{FF2B5EF4-FFF2-40B4-BE49-F238E27FC236}">
                <a16:creationId xmlns:a16="http://schemas.microsoft.com/office/drawing/2014/main" xmlns="" id="{C6CCE7C0-E688-4176-8FCB-1E220E6CE601}"/>
              </a:ext>
            </a:extLst>
          </p:cNvPr>
          <p:cNvSpPr>
            <a:spLocks noGrp="1" noChangeArrowheads="1"/>
          </p:cNvSpPr>
          <p:nvPr>
            <p:ph type="title"/>
          </p:nvPr>
        </p:nvSpPr>
        <p:spPr>
          <a:xfrm>
            <a:off x="0" y="-63500"/>
            <a:ext cx="7696200" cy="838200"/>
          </a:xfrm>
        </p:spPr>
        <p:txBody>
          <a:bodyPr>
            <a:normAutofit fontScale="90000"/>
          </a:bodyPr>
          <a:lstStyle/>
          <a:p>
            <a:pPr algn="l" eaLnBrk="1" hangingPunct="1"/>
            <a:r>
              <a:rPr lang="en-CA" altLang="en-US" sz="2800" dirty="0"/>
              <a:t>   Public Sector Reference Models in Action</a:t>
            </a:r>
            <a:r>
              <a:rPr lang="en-US" altLang="en-US" sz="2800" dirty="0"/>
              <a:t/>
            </a:r>
            <a:br>
              <a:rPr lang="en-US" altLang="en-US" sz="2800" dirty="0"/>
            </a:br>
            <a:r>
              <a:rPr lang="en-US" altLang="en-US" sz="2800" dirty="0"/>
              <a:t>   Service to Seniors</a:t>
            </a:r>
            <a:endParaRPr lang="en-CA" altLang="en-US" sz="2800" dirty="0"/>
          </a:p>
        </p:txBody>
      </p:sp>
      <p:sp>
        <p:nvSpPr>
          <p:cNvPr id="78851" name="Rectangle 7">
            <a:extLst>
              <a:ext uri="{FF2B5EF4-FFF2-40B4-BE49-F238E27FC236}">
                <a16:creationId xmlns:a16="http://schemas.microsoft.com/office/drawing/2014/main" xmlns="" id="{6E5026A5-8C7A-4C0C-839C-D77ECE0B5605}"/>
              </a:ext>
            </a:extLst>
          </p:cNvPr>
          <p:cNvSpPr>
            <a:spLocks noGrp="1" noChangeArrowheads="1"/>
          </p:cNvSpPr>
          <p:nvPr>
            <p:ph type="body" idx="1"/>
          </p:nvPr>
        </p:nvSpPr>
        <p:spPr>
          <a:xfrm>
            <a:off x="191344" y="1261413"/>
            <a:ext cx="11665296" cy="4267200"/>
          </a:xfrm>
        </p:spPr>
        <p:txBody>
          <a:bodyPr/>
          <a:lstStyle/>
          <a:p>
            <a:pPr eaLnBrk="1" hangingPunct="1">
              <a:buFont typeface="Wingdings" panose="05000000000000000000" pitchFamily="2" charset="2"/>
              <a:buNone/>
            </a:pPr>
            <a:r>
              <a:rPr lang="en-CA" altLang="en-US" sz="2400" dirty="0"/>
              <a:t>Seniors needs:</a:t>
            </a:r>
          </a:p>
          <a:p>
            <a:pPr marL="400050" lvl="1" eaLnBrk="1" hangingPunct="1"/>
            <a:r>
              <a:rPr lang="en-CA" altLang="en-US" sz="2400" dirty="0"/>
              <a:t>The average income of Seniors is lower than other age groups</a:t>
            </a:r>
          </a:p>
          <a:p>
            <a:pPr marL="400050" lvl="1" eaLnBrk="1" hangingPunct="1"/>
            <a:r>
              <a:rPr lang="en-CA" altLang="en-US" sz="2400" dirty="0"/>
              <a:t>Health care and support in communities</a:t>
            </a:r>
          </a:p>
          <a:p>
            <a:pPr marL="400050" lvl="1" eaLnBrk="1" hangingPunct="1"/>
            <a:r>
              <a:rPr lang="en-CA" altLang="en-US" sz="2400" dirty="0"/>
              <a:t>Ability to participate in society	</a:t>
            </a:r>
          </a:p>
          <a:p>
            <a:pPr eaLnBrk="1" hangingPunct="1">
              <a:buFont typeface="Wingdings" panose="05000000000000000000" pitchFamily="2" charset="2"/>
              <a:buNone/>
            </a:pPr>
            <a:r>
              <a:rPr lang="en-CA" altLang="en-US" sz="2400" dirty="0"/>
              <a:t>How are these needs being met?</a:t>
            </a:r>
          </a:p>
          <a:p>
            <a:pPr marL="400050" lvl="1" eaLnBrk="1" hangingPunct="1"/>
            <a:r>
              <a:rPr lang="en-CA" altLang="en-US" sz="2400" dirty="0"/>
              <a:t>What are the programs and services and who is providing them?</a:t>
            </a:r>
          </a:p>
          <a:p>
            <a:pPr marL="400050" lvl="1" eaLnBrk="1" hangingPunct="1"/>
            <a:r>
              <a:rPr lang="en-CA" altLang="en-US" sz="2400" dirty="0"/>
              <a:t>Where are there overlaps and gaps?</a:t>
            </a:r>
          </a:p>
          <a:p>
            <a:pPr marL="400050" lvl="1" eaLnBrk="1" hangingPunct="1"/>
            <a:r>
              <a:rPr lang="en-CA" altLang="en-US" sz="2400" dirty="0"/>
              <a:t>Where are there opportunities for shared services, consolidated services, elimination of services?</a:t>
            </a:r>
          </a:p>
          <a:p>
            <a:pPr marL="400050" lvl="1" eaLnBrk="1" hangingPunct="1"/>
            <a:r>
              <a:rPr lang="en-CA" altLang="en-US" sz="2400" dirty="0"/>
              <a:t>Are services being effectively delivered?</a:t>
            </a:r>
          </a:p>
        </p:txBody>
      </p:sp>
      <p:sp>
        <p:nvSpPr>
          <p:cNvPr id="78852" name="Text Box 5">
            <a:extLst>
              <a:ext uri="{FF2B5EF4-FFF2-40B4-BE49-F238E27FC236}">
                <a16:creationId xmlns:a16="http://schemas.microsoft.com/office/drawing/2014/main" xmlns="" id="{41E7D9D5-512F-40C9-962A-A17675DFD881}"/>
              </a:ext>
            </a:extLst>
          </p:cNvPr>
          <p:cNvSpPr txBox="1">
            <a:spLocks noChangeArrowheads="1"/>
          </p:cNvSpPr>
          <p:nvPr/>
        </p:nvSpPr>
        <p:spPr bwMode="auto">
          <a:xfrm>
            <a:off x="1271464" y="5881688"/>
            <a:ext cx="7526337"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2"/>
              </a:buClr>
              <a:buSzPct val="90000"/>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80000"/>
              </a:lnSpc>
              <a:spcBef>
                <a:spcPct val="30000"/>
              </a:spcBef>
              <a:spcAft>
                <a:spcPct val="20000"/>
              </a:spcAft>
              <a:buClr>
                <a:srgbClr val="3366FF"/>
              </a:buClr>
              <a:buSzPct val="70000"/>
              <a:buFont typeface="Wingdings" panose="05000000000000000000" pitchFamily="2" charset="2"/>
              <a:buNone/>
            </a:pPr>
            <a:r>
              <a:rPr lang="en-CA" altLang="en-US" sz="2000" dirty="0"/>
              <a:t>Participants:  Four orders of government (15 Organizations)</a:t>
            </a:r>
          </a:p>
          <a:p>
            <a:pPr>
              <a:lnSpc>
                <a:spcPct val="80000"/>
              </a:lnSpc>
              <a:spcBef>
                <a:spcPct val="30000"/>
              </a:spcBef>
              <a:spcAft>
                <a:spcPct val="20000"/>
              </a:spcAft>
              <a:buClr>
                <a:srgbClr val="3366FF"/>
              </a:buClr>
              <a:buSzPct val="70000"/>
              <a:buFont typeface="Wingdings" panose="05000000000000000000" pitchFamily="2" charset="2"/>
              <a:buNone/>
            </a:pPr>
            <a:r>
              <a:rPr lang="en-CA" altLang="en-US" sz="2000" dirty="0"/>
              <a:t>Time:  3.5 months elapsed</a:t>
            </a:r>
          </a:p>
        </p:txBody>
      </p:sp>
    </p:spTree>
    <p:extLst>
      <p:ext uri="{BB962C8B-B14F-4D97-AF65-F5344CB8AC3E}">
        <p14:creationId xmlns:p14="http://schemas.microsoft.com/office/powerpoint/2010/main" val="2207862283"/>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xmlns="" id="{60533F19-6ED0-4AA2-94E1-9BA02354D14F}"/>
              </a:ext>
            </a:extLst>
          </p:cNvPr>
          <p:cNvSpPr>
            <a:spLocks noGrp="1" noChangeArrowheads="1"/>
          </p:cNvSpPr>
          <p:nvPr>
            <p:ph type="title"/>
          </p:nvPr>
        </p:nvSpPr>
        <p:spPr>
          <a:xfrm>
            <a:off x="30499" y="0"/>
            <a:ext cx="7848600" cy="838200"/>
          </a:xfrm>
        </p:spPr>
        <p:txBody>
          <a:bodyPr>
            <a:normAutofit fontScale="90000"/>
          </a:bodyPr>
          <a:lstStyle/>
          <a:p>
            <a:pPr algn="l" eaLnBrk="1" hangingPunct="1"/>
            <a:r>
              <a:rPr lang="en-CA" altLang="en-US" sz="2800" dirty="0"/>
              <a:t>   Public Sector Reference Models in Action</a:t>
            </a:r>
            <a:r>
              <a:rPr lang="en-US" altLang="en-US" sz="2800" dirty="0"/>
              <a:t/>
            </a:r>
            <a:br>
              <a:rPr lang="en-US" altLang="en-US" sz="2800" dirty="0"/>
            </a:br>
            <a:r>
              <a:rPr lang="en-US" altLang="en-US" sz="2800" dirty="0"/>
              <a:t>   Service to Seniors</a:t>
            </a:r>
            <a:endParaRPr lang="en-CA" altLang="en-US" sz="2800" dirty="0"/>
          </a:p>
        </p:txBody>
      </p:sp>
      <p:sp>
        <p:nvSpPr>
          <p:cNvPr id="112643" name="Rectangle 4">
            <a:extLst>
              <a:ext uri="{FF2B5EF4-FFF2-40B4-BE49-F238E27FC236}">
                <a16:creationId xmlns:a16="http://schemas.microsoft.com/office/drawing/2014/main" xmlns="" id="{E653B346-29A8-4FCF-84FC-4A4E34A2CF58}"/>
              </a:ext>
            </a:extLst>
          </p:cNvPr>
          <p:cNvSpPr>
            <a:spLocks noGrp="1" noChangeArrowheads="1"/>
          </p:cNvSpPr>
          <p:nvPr>
            <p:ph type="body" idx="1"/>
          </p:nvPr>
        </p:nvSpPr>
        <p:spPr>
          <a:xfrm>
            <a:off x="335360" y="1196752"/>
            <a:ext cx="11017224" cy="4824536"/>
          </a:xfrm>
        </p:spPr>
        <p:txBody>
          <a:bodyPr/>
          <a:lstStyle/>
          <a:p>
            <a:pPr marL="0" indent="0" eaLnBrk="1" hangingPunct="1">
              <a:buNone/>
              <a:defRPr/>
            </a:pPr>
            <a:r>
              <a:rPr lang="en-CA" altLang="en-US" sz="2400" dirty="0"/>
              <a:t>Value to Senior’s Portfolio</a:t>
            </a:r>
          </a:p>
          <a:p>
            <a:pPr marL="400050" lvl="1" eaLnBrk="1" hangingPunct="1">
              <a:defRPr/>
            </a:pPr>
            <a:r>
              <a:rPr lang="en-CA" altLang="en-US" sz="2400" dirty="0"/>
              <a:t>Distilled complexity – focus on what is common rather than what is different</a:t>
            </a:r>
          </a:p>
          <a:p>
            <a:pPr marL="400050" lvl="1" eaLnBrk="1" hangingPunct="1">
              <a:defRPr/>
            </a:pPr>
            <a:r>
              <a:rPr lang="en-CA" altLang="en-US" sz="2400" dirty="0"/>
              <a:t>Identified who delivers service to seniors – focus on “what” is delivered rather than “how” it is delivered</a:t>
            </a:r>
          </a:p>
          <a:p>
            <a:pPr marL="400050" lvl="1" eaLnBrk="1" hangingPunct="1">
              <a:defRPr/>
            </a:pPr>
            <a:r>
              <a:rPr lang="en-CA" altLang="en-US" sz="2400" dirty="0"/>
              <a:t>Facilitated inter-jurisdictional discussions on collaboration</a:t>
            </a:r>
          </a:p>
          <a:p>
            <a:pPr marL="114300" lvl="1" indent="0" eaLnBrk="1" hangingPunct="1">
              <a:buNone/>
              <a:defRPr/>
            </a:pPr>
            <a:endParaRPr lang="en-CA" altLang="en-US" sz="2400" dirty="0"/>
          </a:p>
          <a:p>
            <a:pPr marL="0" indent="0" eaLnBrk="1" hangingPunct="1">
              <a:buNone/>
              <a:defRPr/>
            </a:pPr>
            <a:r>
              <a:rPr lang="en-CA" altLang="en-US" sz="2400" dirty="0"/>
              <a:t>Value to Central Agencies</a:t>
            </a:r>
          </a:p>
          <a:p>
            <a:pPr marL="400050" lvl="1" eaLnBrk="1" hangingPunct="1">
              <a:defRPr/>
            </a:pPr>
            <a:r>
              <a:rPr lang="en-CA" altLang="en-US" sz="2400" dirty="0"/>
              <a:t>Improved vertical and horizontal program evaluation and impact analysis</a:t>
            </a:r>
          </a:p>
          <a:p>
            <a:pPr marL="400050" lvl="1" eaLnBrk="1" hangingPunct="1">
              <a:defRPr/>
            </a:pPr>
            <a:r>
              <a:rPr lang="en-CA" altLang="en-US" sz="2400" dirty="0"/>
              <a:t>Clearer horizontal picture to enable improved GC-wide stewardship, decision-making and reporting</a:t>
            </a:r>
          </a:p>
          <a:p>
            <a:pPr marL="400050" lvl="1" eaLnBrk="1" hangingPunct="1">
              <a:defRPr/>
            </a:pPr>
            <a:r>
              <a:rPr lang="en-CA" altLang="en-US" sz="2400" dirty="0"/>
              <a:t>Focus on planning to achieve results as well as managing costs</a:t>
            </a:r>
          </a:p>
        </p:txBody>
      </p:sp>
    </p:spTree>
    <p:extLst>
      <p:ext uri="{BB962C8B-B14F-4D97-AF65-F5344CB8AC3E}">
        <p14:creationId xmlns:p14="http://schemas.microsoft.com/office/powerpoint/2010/main" val="403522732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xmlns="" id="{B03099C6-8F96-4D31-B8DC-EE415485610B}"/>
              </a:ext>
            </a:extLst>
          </p:cNvPr>
          <p:cNvSpPr>
            <a:spLocks noGrp="1" noChangeArrowheads="1"/>
          </p:cNvSpPr>
          <p:nvPr>
            <p:ph type="title"/>
          </p:nvPr>
        </p:nvSpPr>
        <p:spPr>
          <a:xfrm>
            <a:off x="21947" y="0"/>
            <a:ext cx="7696200" cy="838200"/>
          </a:xfrm>
        </p:spPr>
        <p:txBody>
          <a:bodyPr>
            <a:normAutofit fontScale="90000"/>
          </a:bodyPr>
          <a:lstStyle/>
          <a:p>
            <a:pPr algn="l" eaLnBrk="1" hangingPunct="1"/>
            <a:r>
              <a:rPr lang="en-CA" altLang="en-US" sz="2800" dirty="0"/>
              <a:t>   Public Sector Reference Models in Action</a:t>
            </a:r>
            <a:r>
              <a:rPr lang="en-US" altLang="en-US" sz="2800" dirty="0"/>
              <a:t/>
            </a:r>
            <a:br>
              <a:rPr lang="en-US" altLang="en-US" sz="2800" dirty="0"/>
            </a:br>
            <a:r>
              <a:rPr lang="en-US" altLang="en-US" sz="2800" dirty="0"/>
              <a:t>   </a:t>
            </a:r>
            <a:r>
              <a:rPr lang="en-US" altLang="en-US" sz="2400" dirty="0"/>
              <a:t>Fisheries Monitoring and Catch Reporting</a:t>
            </a:r>
          </a:p>
        </p:txBody>
      </p:sp>
      <p:sp>
        <p:nvSpPr>
          <p:cNvPr id="80899" name="Rectangle 3">
            <a:extLst>
              <a:ext uri="{FF2B5EF4-FFF2-40B4-BE49-F238E27FC236}">
                <a16:creationId xmlns:a16="http://schemas.microsoft.com/office/drawing/2014/main" xmlns="" id="{651E7BE6-589A-4BF5-83E1-A24AD90A3E20}"/>
              </a:ext>
            </a:extLst>
          </p:cNvPr>
          <p:cNvSpPr>
            <a:spLocks noGrp="1" noChangeArrowheads="1"/>
          </p:cNvSpPr>
          <p:nvPr>
            <p:ph type="body" idx="1"/>
          </p:nvPr>
        </p:nvSpPr>
        <p:spPr>
          <a:xfrm>
            <a:off x="335360" y="1340768"/>
            <a:ext cx="11593288" cy="4267200"/>
          </a:xfrm>
        </p:spPr>
        <p:txBody>
          <a:bodyPr/>
          <a:lstStyle/>
          <a:p>
            <a:pPr eaLnBrk="1" hangingPunct="1">
              <a:lnSpc>
                <a:spcPct val="90000"/>
              </a:lnSpc>
            </a:pPr>
            <a:r>
              <a:rPr lang="en-US" altLang="en-US" sz="2400" dirty="0"/>
              <a:t>Business-driven two year initiative to improve fishery monitoring and catch reporting in Pacific Region of department of Fisheries and Oceans</a:t>
            </a:r>
          </a:p>
          <a:p>
            <a:pPr lvl="1" eaLnBrk="1" hangingPunct="1">
              <a:lnSpc>
                <a:spcPct val="90000"/>
              </a:lnSpc>
            </a:pPr>
            <a:r>
              <a:rPr lang="en-US" altLang="en-US" sz="2400" dirty="0"/>
              <a:t>Catch data essential to manage fisheries and conserve fish stocks</a:t>
            </a:r>
          </a:p>
          <a:p>
            <a:pPr lvl="1" eaLnBrk="1" hangingPunct="1">
              <a:lnSpc>
                <a:spcPct val="90000"/>
              </a:lnSpc>
            </a:pPr>
            <a:r>
              <a:rPr lang="en-US" altLang="en-US" sz="2400" dirty="0"/>
              <a:t>Regional proof of concept within national framework</a:t>
            </a:r>
          </a:p>
          <a:p>
            <a:pPr eaLnBrk="1" hangingPunct="1">
              <a:lnSpc>
                <a:spcPct val="90000"/>
              </a:lnSpc>
            </a:pPr>
            <a:r>
              <a:rPr lang="en-CA" altLang="en-US" sz="2400" dirty="0"/>
              <a:t>Results – common fishery business model :</a:t>
            </a:r>
          </a:p>
          <a:p>
            <a:pPr lvl="1" eaLnBrk="1" hangingPunct="1">
              <a:lnSpc>
                <a:spcPct val="90000"/>
              </a:lnSpc>
            </a:pPr>
            <a:r>
              <a:rPr lang="en-US" altLang="en-US" sz="2400" dirty="0"/>
              <a:t>Services now integrated / aligned to deliver mandated outcomes</a:t>
            </a:r>
            <a:endParaRPr lang="en-CA" altLang="en-US" sz="2400" dirty="0"/>
          </a:p>
          <a:p>
            <a:pPr lvl="1" eaLnBrk="1" hangingPunct="1">
              <a:lnSpc>
                <a:spcPct val="90000"/>
              </a:lnSpc>
            </a:pPr>
            <a:r>
              <a:rPr lang="en-CA" altLang="en-US" sz="2400" dirty="0"/>
              <a:t>Identified Gaps and duplication in the value chain</a:t>
            </a:r>
          </a:p>
          <a:p>
            <a:pPr lvl="1" eaLnBrk="1" hangingPunct="1">
              <a:lnSpc>
                <a:spcPct val="90000"/>
              </a:lnSpc>
            </a:pPr>
            <a:r>
              <a:rPr lang="en-US" altLang="en-US" sz="2400" dirty="0"/>
              <a:t>Implementing new service delivery model, i.e. organization supports business</a:t>
            </a:r>
            <a:endParaRPr lang="en-CA" altLang="en-US" sz="2400" dirty="0"/>
          </a:p>
          <a:p>
            <a:pPr lvl="1" eaLnBrk="1" hangingPunct="1">
              <a:lnSpc>
                <a:spcPct val="90000"/>
              </a:lnSpc>
            </a:pPr>
            <a:r>
              <a:rPr lang="en-CA" altLang="en-US" sz="2400" dirty="0"/>
              <a:t>Legitimized role of Enterprise Business Architecture (EBA)</a:t>
            </a:r>
          </a:p>
          <a:p>
            <a:pPr eaLnBrk="1" hangingPunct="1">
              <a:lnSpc>
                <a:spcPct val="90000"/>
              </a:lnSpc>
            </a:pPr>
            <a:r>
              <a:rPr lang="en-US" altLang="en-US" sz="2400" dirty="0"/>
              <a:t>Key Success Factors:</a:t>
            </a:r>
          </a:p>
          <a:p>
            <a:pPr lvl="1" eaLnBrk="1" hangingPunct="1">
              <a:lnSpc>
                <a:spcPct val="90000"/>
              </a:lnSpc>
            </a:pPr>
            <a:r>
              <a:rPr lang="en-CA" altLang="en-US" sz="2400" dirty="0"/>
              <a:t>Focus on results that achieved improvements in business outcomes</a:t>
            </a:r>
          </a:p>
          <a:p>
            <a:pPr lvl="1" eaLnBrk="1" hangingPunct="1">
              <a:lnSpc>
                <a:spcPct val="90000"/>
              </a:lnSpc>
            </a:pPr>
            <a:r>
              <a:rPr lang="en-CA" altLang="en-US" sz="2400" dirty="0"/>
              <a:t>Business Champion – Regional Director General</a:t>
            </a:r>
          </a:p>
        </p:txBody>
      </p:sp>
    </p:spTree>
    <p:extLst>
      <p:ext uri="{BB962C8B-B14F-4D97-AF65-F5344CB8AC3E}">
        <p14:creationId xmlns:p14="http://schemas.microsoft.com/office/powerpoint/2010/main" val="3881193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35760" y="1484784"/>
            <a:ext cx="4608512" cy="3095625"/>
          </a:xfrm>
        </p:spPr>
        <p:txBody>
          <a:bodyPr rtlCol="0">
            <a:normAutofit/>
          </a:bodyPr>
          <a:lstStyle/>
          <a:p>
            <a:pPr marL="0" indent="12700" eaLnBrk="1" fontAlgn="auto" hangingPunct="1">
              <a:spcAft>
                <a:spcPts val="0"/>
              </a:spcAft>
              <a:buNone/>
              <a:defRPr/>
            </a:pPr>
            <a:endParaRPr lang="fr-CA" sz="1000" dirty="0">
              <a:solidFill>
                <a:srgbClr val="005DAA"/>
              </a:solidFill>
              <a:latin typeface="Helvetica" pitchFamily="34" charset="0"/>
            </a:endParaRPr>
          </a:p>
          <a:p>
            <a:pPr algn="ctr" eaLnBrk="1" fontAlgn="auto" hangingPunct="1">
              <a:spcAft>
                <a:spcPts val="0"/>
              </a:spcAft>
              <a:buNone/>
              <a:defRPr/>
            </a:pPr>
            <a:r>
              <a:rPr lang="fr-CA" sz="2000" b="1" dirty="0">
                <a:solidFill>
                  <a:srgbClr val="005DAA"/>
                </a:solidFill>
                <a:latin typeface="Helvetica" pitchFamily="34" charset="0"/>
              </a:rPr>
              <a:t>Email </a:t>
            </a:r>
          </a:p>
          <a:p>
            <a:pPr algn="ctr" eaLnBrk="1" fontAlgn="auto" hangingPunct="1">
              <a:spcAft>
                <a:spcPts val="0"/>
              </a:spcAft>
              <a:buNone/>
              <a:defRPr/>
            </a:pPr>
            <a:r>
              <a:rPr lang="fr-CA" sz="2000" b="1" dirty="0">
                <a:solidFill>
                  <a:srgbClr val="005DAA"/>
                </a:solidFill>
                <a:latin typeface="Helvetica" pitchFamily="34" charset="0"/>
                <a:hlinkClick r:id="rId2"/>
              </a:rPr>
              <a:t>gary.doucet@d4is.com</a:t>
            </a:r>
            <a:r>
              <a:rPr lang="fr-CA" sz="2000" b="1" dirty="0">
                <a:solidFill>
                  <a:srgbClr val="005DAA"/>
                </a:solidFill>
                <a:latin typeface="Helvetica" pitchFamily="34" charset="0"/>
              </a:rPr>
              <a:t> </a:t>
            </a:r>
          </a:p>
          <a:p>
            <a:pPr algn="ctr" eaLnBrk="1" fontAlgn="auto" hangingPunct="1">
              <a:spcAft>
                <a:spcPts val="0"/>
              </a:spcAft>
              <a:buNone/>
              <a:defRPr/>
            </a:pPr>
            <a:r>
              <a:rPr lang="fr-CA" sz="1800" dirty="0">
                <a:solidFill>
                  <a:schemeClr val="accent1"/>
                </a:solidFill>
                <a:latin typeface="Helvetica" pitchFamily="34" charset="0"/>
                <a:hlinkClick r:id="rId3"/>
              </a:rPr>
              <a:t>info@d4is.com</a:t>
            </a:r>
            <a:endParaRPr lang="fr-CA" sz="1800" dirty="0">
              <a:solidFill>
                <a:schemeClr val="accent1"/>
              </a:solidFill>
              <a:latin typeface="Helvetica" pitchFamily="34" charset="0"/>
            </a:endParaRPr>
          </a:p>
          <a:p>
            <a:pPr algn="ctr" eaLnBrk="1" fontAlgn="auto" hangingPunct="1">
              <a:spcAft>
                <a:spcPts val="0"/>
              </a:spcAft>
              <a:buNone/>
              <a:defRPr/>
            </a:pPr>
            <a:endParaRPr lang="fr-CA" sz="2000" b="1" dirty="0">
              <a:solidFill>
                <a:srgbClr val="005DAA"/>
              </a:solidFill>
              <a:latin typeface="Helvetica" pitchFamily="34" charset="0"/>
            </a:endParaRPr>
          </a:p>
          <a:p>
            <a:pPr algn="ctr" eaLnBrk="1" fontAlgn="auto" hangingPunct="1">
              <a:spcAft>
                <a:spcPts val="0"/>
              </a:spcAft>
              <a:buNone/>
              <a:defRPr/>
            </a:pPr>
            <a:r>
              <a:rPr lang="fr-CA" sz="1800" dirty="0">
                <a:solidFill>
                  <a:srgbClr val="005DAA"/>
                </a:solidFill>
                <a:latin typeface="Helvetica" pitchFamily="34" charset="0"/>
              </a:rPr>
              <a:t>www.d4is.com </a:t>
            </a:r>
          </a:p>
          <a:p>
            <a:pPr marL="0" indent="12700" algn="ctr" eaLnBrk="1" fontAlgn="auto" hangingPunct="1">
              <a:spcAft>
                <a:spcPts val="0"/>
              </a:spcAft>
              <a:buNone/>
              <a:defRPr/>
            </a:pPr>
            <a:endParaRPr lang="fr-CA" sz="1800" dirty="0">
              <a:solidFill>
                <a:srgbClr val="005DAA"/>
              </a:solidFill>
              <a:latin typeface="Helvetica" pitchFamily="34" charset="0"/>
            </a:endParaRPr>
          </a:p>
          <a:p>
            <a:pPr marL="0" indent="12700" eaLnBrk="1" fontAlgn="auto" hangingPunct="1">
              <a:spcAft>
                <a:spcPts val="0"/>
              </a:spcAft>
              <a:buNone/>
              <a:defRPr/>
            </a:pPr>
            <a:endParaRPr lang="fr-CA" sz="1800" dirty="0">
              <a:solidFill>
                <a:srgbClr val="005DAA"/>
              </a:solidFill>
              <a:latin typeface="Helvetica" pitchFamily="34" charset="0"/>
            </a:endParaRPr>
          </a:p>
          <a:p>
            <a:pPr marL="0" indent="12700" eaLnBrk="1" fontAlgn="auto" hangingPunct="1">
              <a:spcAft>
                <a:spcPts val="0"/>
              </a:spcAft>
              <a:buNone/>
              <a:defRPr/>
            </a:pPr>
            <a:endParaRPr lang="fr-CA" sz="2800" dirty="0"/>
          </a:p>
        </p:txBody>
      </p:sp>
      <p:pic>
        <p:nvPicPr>
          <p:cNvPr id="6146" name="Picture 2" descr="X:\SoluRI\00-Generique\Logos\D4iS-IMAGEBANK\d4is-image0022.jpg"/>
          <p:cNvPicPr>
            <a:picLocks noChangeAspect="1" noChangeArrowheads="1"/>
          </p:cNvPicPr>
          <p:nvPr/>
        </p:nvPicPr>
        <p:blipFill>
          <a:blip r:embed="rId4" cstate="print">
            <a:extLst/>
          </a:blip>
          <a:srcRect/>
          <a:stretch>
            <a:fillRect/>
          </a:stretch>
        </p:blipFill>
        <p:spPr bwMode="auto">
          <a:xfrm>
            <a:off x="4756263" y="4077072"/>
            <a:ext cx="3139937" cy="2511798"/>
          </a:xfrm>
          <a:prstGeom prst="rect">
            <a:avLst/>
          </a:prstGeom>
          <a:ln>
            <a:noFill/>
          </a:ln>
          <a:effectLst>
            <a:softEdge rad="112500"/>
          </a:effectLs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xmlns="" id="{D14F0419-0A2F-46EB-A24D-36851E4E210F}"/>
              </a:ext>
            </a:extLst>
          </p:cNvPr>
          <p:cNvSpPr>
            <a:spLocks noGrp="1" noChangeArrowheads="1"/>
          </p:cNvSpPr>
          <p:nvPr>
            <p:ph type="title"/>
          </p:nvPr>
        </p:nvSpPr>
        <p:spPr>
          <a:xfrm>
            <a:off x="-22648" y="11451"/>
            <a:ext cx="7696200" cy="838200"/>
          </a:xfrm>
        </p:spPr>
        <p:txBody>
          <a:bodyPr>
            <a:normAutofit/>
          </a:bodyPr>
          <a:lstStyle/>
          <a:p>
            <a:pPr algn="l" eaLnBrk="1" hangingPunct="1"/>
            <a:r>
              <a:rPr lang="en-CA" altLang="en-US" sz="2800" dirty="0"/>
              <a:t>   Why a Reference Model?</a:t>
            </a:r>
          </a:p>
        </p:txBody>
      </p:sp>
      <p:sp>
        <p:nvSpPr>
          <p:cNvPr id="20484" name="Rectangle 3">
            <a:extLst>
              <a:ext uri="{FF2B5EF4-FFF2-40B4-BE49-F238E27FC236}">
                <a16:creationId xmlns:a16="http://schemas.microsoft.com/office/drawing/2014/main" xmlns="" id="{F0498D60-2F4B-4BE3-ACF2-2605C8CA0C80}"/>
              </a:ext>
            </a:extLst>
          </p:cNvPr>
          <p:cNvSpPr>
            <a:spLocks noGrp="1" noChangeArrowheads="1"/>
          </p:cNvSpPr>
          <p:nvPr>
            <p:ph type="body" idx="1"/>
          </p:nvPr>
        </p:nvSpPr>
        <p:spPr>
          <a:xfrm>
            <a:off x="119336" y="1268760"/>
            <a:ext cx="10225136" cy="5086350"/>
          </a:xfrm>
        </p:spPr>
        <p:txBody>
          <a:bodyPr/>
          <a:lstStyle/>
          <a:p>
            <a:pPr marL="57150" indent="0" eaLnBrk="1" hangingPunct="1">
              <a:lnSpc>
                <a:spcPct val="150000"/>
              </a:lnSpc>
              <a:buNone/>
              <a:defRPr/>
            </a:pPr>
            <a:r>
              <a:rPr lang="en-CA" altLang="en-US" sz="2800" b="1" dirty="0"/>
              <a:t>  </a:t>
            </a:r>
            <a:r>
              <a:rPr lang="en-CA" altLang="en-US" sz="2400" b="1" dirty="0"/>
              <a:t>And to design well …</a:t>
            </a:r>
          </a:p>
          <a:p>
            <a:pPr lvl="1" eaLnBrk="1" hangingPunct="1">
              <a:lnSpc>
                <a:spcPct val="150000"/>
              </a:lnSpc>
              <a:defRPr/>
            </a:pPr>
            <a:r>
              <a:rPr lang="en-CA" altLang="en-US" sz="2400" dirty="0"/>
              <a:t>Ensure solution accomplishes outcome.</a:t>
            </a:r>
          </a:p>
          <a:p>
            <a:pPr lvl="1" eaLnBrk="1" hangingPunct="1">
              <a:lnSpc>
                <a:spcPct val="150000"/>
              </a:lnSpc>
              <a:defRPr/>
            </a:pPr>
            <a:r>
              <a:rPr lang="en-CA" altLang="en-US" sz="2400" dirty="0"/>
              <a:t>Align execution to strategy</a:t>
            </a:r>
          </a:p>
          <a:p>
            <a:pPr lvl="1" eaLnBrk="1" hangingPunct="1">
              <a:lnSpc>
                <a:spcPct val="150000"/>
              </a:lnSpc>
              <a:defRPr/>
            </a:pPr>
            <a:r>
              <a:rPr lang="en-CA" altLang="en-US" sz="2400" dirty="0"/>
              <a:t>To align projects to each other.</a:t>
            </a:r>
          </a:p>
          <a:p>
            <a:pPr lvl="1" eaLnBrk="1" hangingPunct="1">
              <a:lnSpc>
                <a:spcPct val="150000"/>
              </a:lnSpc>
              <a:defRPr/>
            </a:pPr>
            <a:r>
              <a:rPr lang="en-CA" altLang="en-US" sz="2400" dirty="0"/>
              <a:t>To align business units to each other.</a:t>
            </a:r>
          </a:p>
          <a:p>
            <a:pPr lvl="1" eaLnBrk="1" hangingPunct="1">
              <a:lnSpc>
                <a:spcPct val="150000"/>
              </a:lnSpc>
              <a:defRPr/>
            </a:pPr>
            <a:r>
              <a:rPr lang="en-CA" altLang="en-US" sz="2400" dirty="0"/>
              <a:t>To deliver unified, seamless, accurate and proactive service to clients.</a:t>
            </a:r>
          </a:p>
          <a:p>
            <a:pPr marL="457200" lvl="1" indent="0" eaLnBrk="1" hangingPunct="1">
              <a:lnSpc>
                <a:spcPct val="90000"/>
              </a:lnSpc>
              <a:buNone/>
              <a:defRPr/>
            </a:pPr>
            <a:endParaRPr lang="en-CA" altLang="en-US" sz="2400" dirty="0"/>
          </a:p>
        </p:txBody>
      </p:sp>
    </p:spTree>
    <p:extLst>
      <p:ext uri="{BB962C8B-B14F-4D97-AF65-F5344CB8AC3E}">
        <p14:creationId xmlns:p14="http://schemas.microsoft.com/office/powerpoint/2010/main" val="19666148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xmlns="" id="{BB5CBF06-7F85-4132-B143-F6AD16DCA23D}"/>
              </a:ext>
            </a:extLst>
          </p:cNvPr>
          <p:cNvSpPr>
            <a:spLocks noGrp="1" noChangeArrowheads="1"/>
          </p:cNvSpPr>
          <p:nvPr>
            <p:ph type="title"/>
          </p:nvPr>
        </p:nvSpPr>
        <p:spPr/>
        <p:txBody>
          <a:bodyPr>
            <a:normAutofit fontScale="90000"/>
          </a:bodyPr>
          <a:lstStyle/>
          <a:p>
            <a:pPr algn="l" eaLnBrk="1" hangingPunct="1"/>
            <a:r>
              <a:rPr lang="en-CA" altLang="en-US" sz="3600" dirty="0"/>
              <a:t>   </a:t>
            </a:r>
            <a:r>
              <a:rPr lang="en-CA" altLang="en-US" sz="3100" dirty="0"/>
              <a:t>Why a Reference Model</a:t>
            </a:r>
            <a:r>
              <a:rPr lang="en-CA" altLang="en-US" sz="3600" dirty="0"/>
              <a:t>?</a:t>
            </a:r>
            <a:r>
              <a:rPr lang="en-US" altLang="en-US" dirty="0">
                <a:cs typeface="Times New Roman" panose="02020603050405020304" pitchFamily="18" charset="0"/>
              </a:rPr>
              <a:t/>
            </a:r>
            <a:br>
              <a:rPr lang="en-US" altLang="en-US" dirty="0">
                <a:cs typeface="Times New Roman" panose="02020603050405020304" pitchFamily="18" charset="0"/>
              </a:rPr>
            </a:br>
            <a:endParaRPr lang="en-US" altLang="en-US" sz="2400" dirty="0"/>
          </a:p>
        </p:txBody>
      </p:sp>
      <p:sp>
        <p:nvSpPr>
          <p:cNvPr id="17412" name="Rectangle 3">
            <a:extLst>
              <a:ext uri="{FF2B5EF4-FFF2-40B4-BE49-F238E27FC236}">
                <a16:creationId xmlns:a16="http://schemas.microsoft.com/office/drawing/2014/main" xmlns="" id="{ED9374C8-4560-4573-BF5C-D2395191AF15}"/>
              </a:ext>
            </a:extLst>
          </p:cNvPr>
          <p:cNvSpPr>
            <a:spLocks noGrp="1" noChangeArrowheads="1"/>
          </p:cNvSpPr>
          <p:nvPr>
            <p:ph type="body" idx="1"/>
          </p:nvPr>
        </p:nvSpPr>
        <p:spPr>
          <a:xfrm>
            <a:off x="191344" y="1234604"/>
            <a:ext cx="12000656" cy="4876800"/>
          </a:xfrm>
        </p:spPr>
        <p:txBody>
          <a:bodyPr/>
          <a:lstStyle/>
          <a:p>
            <a:pPr eaLnBrk="1" hangingPunct="1">
              <a:lnSpc>
                <a:spcPct val="150000"/>
              </a:lnSpc>
              <a:buFontTx/>
              <a:buNone/>
            </a:pPr>
            <a:r>
              <a:rPr lang="en-US" altLang="en-US" sz="2400" b="1" dirty="0">
                <a:solidFill>
                  <a:schemeClr val="accent1">
                    <a:lumMod val="75000"/>
                  </a:schemeClr>
                </a:solidFill>
                <a:cs typeface="Times New Roman" panose="02020603050405020304" pitchFamily="18" charset="0"/>
              </a:rPr>
              <a:t>Improving Business Change Planning</a:t>
            </a:r>
            <a:endParaRPr lang="en-US" altLang="en-US" sz="2400" b="1" i="1" dirty="0">
              <a:solidFill>
                <a:schemeClr val="accent1">
                  <a:lumMod val="75000"/>
                </a:schemeClr>
              </a:solidFill>
            </a:endParaRPr>
          </a:p>
          <a:p>
            <a:pPr eaLnBrk="1" hangingPunct="1">
              <a:lnSpc>
                <a:spcPct val="150000"/>
              </a:lnSpc>
              <a:buFontTx/>
              <a:buNone/>
            </a:pPr>
            <a:r>
              <a:rPr lang="en-US" altLang="en-US" sz="2400" dirty="0"/>
              <a:t>Fosters a common government-wide approach to design:</a:t>
            </a:r>
          </a:p>
          <a:p>
            <a:pPr eaLnBrk="1" hangingPunct="1">
              <a:lnSpc>
                <a:spcPct val="150000"/>
              </a:lnSpc>
            </a:pPr>
            <a:r>
              <a:rPr lang="en-US" altLang="en-US" sz="2400" dirty="0"/>
              <a:t>Provides a common reference point for business “program/service” design.  </a:t>
            </a:r>
          </a:p>
          <a:p>
            <a:pPr eaLnBrk="1" hangingPunct="1">
              <a:lnSpc>
                <a:spcPct val="150000"/>
              </a:lnSpc>
            </a:pPr>
            <a:r>
              <a:rPr lang="en-US" altLang="en-US" sz="2400" dirty="0"/>
              <a:t>Helps express and understand the “whole business system” as a strategic design.   </a:t>
            </a:r>
          </a:p>
          <a:p>
            <a:pPr eaLnBrk="1" hangingPunct="1">
              <a:lnSpc>
                <a:spcPct val="150000"/>
              </a:lnSpc>
            </a:pPr>
            <a:r>
              <a:rPr lang="en-US" altLang="en-US" sz="2400" dirty="0"/>
              <a:t>Supports the evaluation of alternate strategies and designs.  </a:t>
            </a:r>
          </a:p>
          <a:p>
            <a:pPr eaLnBrk="1" hangingPunct="1">
              <a:lnSpc>
                <a:spcPct val="150000"/>
              </a:lnSpc>
            </a:pPr>
            <a:r>
              <a:rPr lang="en-US" altLang="en-US" sz="2400" dirty="0"/>
              <a:t>Requires formal ongoing design governance i.e. aligning investments for business and/or IT change.</a:t>
            </a:r>
          </a:p>
          <a:p>
            <a:pPr eaLnBrk="1" hangingPunct="1">
              <a:lnSpc>
                <a:spcPct val="150000"/>
              </a:lnSpc>
            </a:pPr>
            <a:r>
              <a:rPr lang="en-US" altLang="en-US" sz="2400" dirty="0"/>
              <a:t>Advances goals for seamless and interoperable client centric services.</a:t>
            </a:r>
          </a:p>
        </p:txBody>
      </p:sp>
      <p:sp>
        <p:nvSpPr>
          <p:cNvPr id="2" name="Callout: Line with No Border 1"/>
          <p:cNvSpPr/>
          <p:nvPr/>
        </p:nvSpPr>
        <p:spPr>
          <a:xfrm>
            <a:off x="10056440" y="5612581"/>
            <a:ext cx="1296144" cy="792088"/>
          </a:xfrm>
          <a:prstGeom prst="callout1">
            <a:avLst>
              <a:gd name="adj1" fmla="val -19731"/>
              <a:gd name="adj2" fmla="val 85731"/>
              <a:gd name="adj3" fmla="val -81929"/>
              <a:gd name="adj4" fmla="val 94099"/>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2"/>
                </a:solidFill>
              </a:rPr>
              <a:t>Please note use of “or”.</a:t>
            </a:r>
          </a:p>
        </p:txBody>
      </p:sp>
    </p:spTree>
    <p:extLst>
      <p:ext uri="{BB962C8B-B14F-4D97-AF65-F5344CB8AC3E}">
        <p14:creationId xmlns:p14="http://schemas.microsoft.com/office/powerpoint/2010/main" val="3681318332"/>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xmlns="" id="{D8A0648D-228E-4A44-9AED-A2F8F038454D}"/>
              </a:ext>
            </a:extLst>
          </p:cNvPr>
          <p:cNvSpPr>
            <a:spLocks noGrp="1" noChangeArrowheads="1"/>
          </p:cNvSpPr>
          <p:nvPr>
            <p:ph type="title"/>
          </p:nvPr>
        </p:nvSpPr>
        <p:spPr>
          <a:xfrm>
            <a:off x="-12630" y="19347"/>
            <a:ext cx="7620000" cy="838200"/>
          </a:xfrm>
        </p:spPr>
        <p:txBody>
          <a:bodyPr>
            <a:normAutofit/>
          </a:bodyPr>
          <a:lstStyle/>
          <a:p>
            <a:pPr algn="l" eaLnBrk="1" hangingPunct="1"/>
            <a:r>
              <a:rPr lang="en-CA" altLang="en-US" dirty="0">
                <a:solidFill>
                  <a:schemeClr val="accent1">
                    <a:lumMod val="75000"/>
                  </a:schemeClr>
                </a:solidFill>
              </a:rPr>
              <a:t>  </a:t>
            </a:r>
            <a:r>
              <a:rPr lang="en-CA" altLang="en-US" dirty="0" err="1">
                <a:solidFill>
                  <a:schemeClr val="accent1">
                    <a:lumMod val="75000"/>
                  </a:schemeClr>
                </a:solidFill>
              </a:rPr>
              <a:t>xRM</a:t>
            </a:r>
            <a:r>
              <a:rPr lang="en-CA" altLang="en-US" dirty="0">
                <a:solidFill>
                  <a:schemeClr val="accent1">
                    <a:lumMod val="75000"/>
                  </a:schemeClr>
                </a:solidFill>
              </a:rPr>
              <a:t> Intro: </a:t>
            </a:r>
            <a:r>
              <a:rPr lang="en-CA" altLang="en-US" dirty="0"/>
              <a:t>GSRM</a:t>
            </a:r>
            <a:endParaRPr lang="en-US" altLang="en-US" sz="1600" dirty="0"/>
          </a:p>
        </p:txBody>
      </p:sp>
      <p:sp>
        <p:nvSpPr>
          <p:cNvPr id="22532" name="Rectangle 3">
            <a:extLst>
              <a:ext uri="{FF2B5EF4-FFF2-40B4-BE49-F238E27FC236}">
                <a16:creationId xmlns:a16="http://schemas.microsoft.com/office/drawing/2014/main" xmlns="" id="{576C0C73-897B-4249-9384-8E726A7EA202}"/>
              </a:ext>
            </a:extLst>
          </p:cNvPr>
          <p:cNvSpPr>
            <a:spLocks noGrp="1" noChangeArrowheads="1"/>
          </p:cNvSpPr>
          <p:nvPr>
            <p:ph type="body" idx="1"/>
          </p:nvPr>
        </p:nvSpPr>
        <p:spPr>
          <a:xfrm>
            <a:off x="263352" y="1196752"/>
            <a:ext cx="11161240" cy="5472608"/>
          </a:xfrm>
        </p:spPr>
        <p:txBody>
          <a:bodyPr/>
          <a:lstStyle/>
          <a:p>
            <a:pPr marL="0" indent="0" eaLnBrk="1" hangingPunct="1">
              <a:lnSpc>
                <a:spcPct val="150000"/>
              </a:lnSpc>
              <a:buNone/>
              <a:defRPr/>
            </a:pPr>
            <a:r>
              <a:rPr lang="en-CA" altLang="en-US" sz="2400" b="1" u="sng" dirty="0">
                <a:solidFill>
                  <a:schemeClr val="accent1">
                    <a:lumMod val="75000"/>
                  </a:schemeClr>
                </a:solidFill>
              </a:rPr>
              <a:t>G</a:t>
            </a:r>
            <a:r>
              <a:rPr lang="en-CA" altLang="en-US" sz="2400" b="1" dirty="0">
                <a:solidFill>
                  <a:schemeClr val="accent1">
                    <a:lumMod val="75000"/>
                  </a:schemeClr>
                </a:solidFill>
              </a:rPr>
              <a:t>overnment of Canada </a:t>
            </a:r>
            <a:r>
              <a:rPr lang="en-CA" altLang="en-US" sz="2400" b="1" u="sng" dirty="0">
                <a:solidFill>
                  <a:schemeClr val="accent1">
                    <a:lumMod val="75000"/>
                  </a:schemeClr>
                </a:solidFill>
              </a:rPr>
              <a:t>S</a:t>
            </a:r>
            <a:r>
              <a:rPr lang="en-CA" altLang="en-US" sz="2400" b="1" dirty="0">
                <a:solidFill>
                  <a:schemeClr val="accent1">
                    <a:lumMod val="75000"/>
                  </a:schemeClr>
                </a:solidFill>
              </a:rPr>
              <a:t>trategic </a:t>
            </a:r>
            <a:r>
              <a:rPr lang="en-CA" altLang="en-US" sz="2400" b="1" u="sng" dirty="0">
                <a:solidFill>
                  <a:schemeClr val="accent1">
                    <a:lumMod val="75000"/>
                  </a:schemeClr>
                </a:solidFill>
              </a:rPr>
              <a:t>R</a:t>
            </a:r>
            <a:r>
              <a:rPr lang="en-CA" altLang="en-US" sz="2400" b="1" dirty="0">
                <a:solidFill>
                  <a:schemeClr val="accent1">
                    <a:lumMod val="75000"/>
                  </a:schemeClr>
                </a:solidFill>
              </a:rPr>
              <a:t>eference </a:t>
            </a:r>
            <a:r>
              <a:rPr lang="en-CA" altLang="en-US" sz="2400" b="1" u="sng" dirty="0">
                <a:solidFill>
                  <a:schemeClr val="accent1">
                    <a:lumMod val="75000"/>
                  </a:schemeClr>
                </a:solidFill>
              </a:rPr>
              <a:t>M</a:t>
            </a:r>
            <a:r>
              <a:rPr lang="en-CA" altLang="en-US" sz="2400" b="1" dirty="0">
                <a:solidFill>
                  <a:schemeClr val="accent1">
                    <a:lumMod val="75000"/>
                  </a:schemeClr>
                </a:solidFill>
              </a:rPr>
              <a:t>odel (GSRM)</a:t>
            </a:r>
            <a:endParaRPr lang="en-US" altLang="en-US" sz="2400" b="1" i="1" dirty="0">
              <a:solidFill>
                <a:schemeClr val="accent1">
                  <a:lumMod val="75000"/>
                </a:schemeClr>
              </a:solidFill>
            </a:endParaRPr>
          </a:p>
          <a:p>
            <a:pPr marL="0" indent="0" eaLnBrk="1" hangingPunct="1">
              <a:lnSpc>
                <a:spcPct val="150000"/>
              </a:lnSpc>
              <a:buNone/>
              <a:defRPr/>
            </a:pPr>
            <a:r>
              <a:rPr lang="en-US" altLang="en-US" sz="2400" b="1" i="1" dirty="0"/>
              <a:t>A consistent model for describing public-sector business designs</a:t>
            </a:r>
          </a:p>
          <a:p>
            <a:pPr eaLnBrk="1" hangingPunct="1">
              <a:spcBef>
                <a:spcPts val="600"/>
              </a:spcBef>
              <a:spcAft>
                <a:spcPts val="600"/>
              </a:spcAft>
              <a:defRPr/>
            </a:pPr>
            <a:r>
              <a:rPr lang="en-US" altLang="en-US" sz="2400" dirty="0"/>
              <a:t>A common multi-government public sector vocabulary</a:t>
            </a:r>
          </a:p>
          <a:p>
            <a:pPr eaLnBrk="1" hangingPunct="1">
              <a:spcBef>
                <a:spcPts val="600"/>
              </a:spcBef>
              <a:spcAft>
                <a:spcPts val="600"/>
              </a:spcAft>
              <a:defRPr/>
            </a:pPr>
            <a:r>
              <a:rPr lang="en-US" altLang="en-US" sz="2400" dirty="0"/>
              <a:t>Common tools and common language for GC business architecture designs</a:t>
            </a:r>
          </a:p>
          <a:p>
            <a:pPr eaLnBrk="1" hangingPunct="1">
              <a:spcBef>
                <a:spcPts val="600"/>
              </a:spcBef>
              <a:spcAft>
                <a:spcPts val="600"/>
              </a:spcAft>
              <a:defRPr/>
            </a:pPr>
            <a:r>
              <a:rPr lang="en-US" altLang="en-US" sz="2400" dirty="0"/>
              <a:t>Supports stakeholder communication, collaboration and consensus</a:t>
            </a:r>
          </a:p>
          <a:p>
            <a:pPr eaLnBrk="1" hangingPunct="1">
              <a:spcBef>
                <a:spcPts val="600"/>
              </a:spcBef>
              <a:spcAft>
                <a:spcPts val="600"/>
              </a:spcAft>
              <a:defRPr/>
            </a:pPr>
            <a:r>
              <a:rPr lang="en-US" altLang="en-US" sz="2400" dirty="0"/>
              <a:t>Reusable program/service design patterns</a:t>
            </a:r>
          </a:p>
          <a:p>
            <a:pPr eaLnBrk="1" hangingPunct="1">
              <a:spcBef>
                <a:spcPts val="600"/>
              </a:spcBef>
              <a:spcAft>
                <a:spcPts val="600"/>
              </a:spcAft>
              <a:defRPr/>
            </a:pPr>
            <a:r>
              <a:rPr lang="en-US" altLang="en-US" sz="2400" dirty="0"/>
              <a:t>Facilitates business designs to be scalable, integrated and aligned</a:t>
            </a:r>
          </a:p>
          <a:p>
            <a:pPr eaLnBrk="1" hangingPunct="1">
              <a:spcBef>
                <a:spcPts val="600"/>
              </a:spcBef>
              <a:spcAft>
                <a:spcPts val="600"/>
              </a:spcAft>
              <a:defRPr/>
            </a:pPr>
            <a:r>
              <a:rPr lang="en-US" altLang="en-US" sz="2400" dirty="0"/>
              <a:t>Supports rigorous, high level analysis and design across diverse portfolios</a:t>
            </a:r>
          </a:p>
        </p:txBody>
      </p:sp>
    </p:spTree>
    <p:extLst>
      <p:ext uri="{BB962C8B-B14F-4D97-AF65-F5344CB8AC3E}">
        <p14:creationId xmlns:p14="http://schemas.microsoft.com/office/powerpoint/2010/main" val="354426742"/>
      </p:ext>
    </p:extLst>
  </p:cSld>
  <p:clrMapOvr>
    <a:masterClrMapping/>
  </p:clrMapOvr>
  <p:transition spd="slow"/>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17392</TotalTime>
  <Words>6668</Words>
  <Application>Microsoft Office PowerPoint</Application>
  <PresentationFormat>Personnalisé</PresentationFormat>
  <Paragraphs>893</Paragraphs>
  <Slides>63</Slides>
  <Notes>32</Notes>
  <HiddenSlides>0</HiddenSlides>
  <MMClips>0</MMClips>
  <ScaleCrop>false</ScaleCrop>
  <HeadingPairs>
    <vt:vector size="6" baseType="variant">
      <vt:variant>
        <vt:lpstr>Thème</vt:lpstr>
      </vt:variant>
      <vt:variant>
        <vt:i4>1</vt:i4>
      </vt:variant>
      <vt:variant>
        <vt:lpstr>Serveurs OLE incorporés</vt:lpstr>
      </vt:variant>
      <vt:variant>
        <vt:i4>3</vt:i4>
      </vt:variant>
      <vt:variant>
        <vt:lpstr>Titres des diapositives</vt:lpstr>
      </vt:variant>
      <vt:variant>
        <vt:i4>63</vt:i4>
      </vt:variant>
    </vt:vector>
  </HeadingPairs>
  <TitlesOfParts>
    <vt:vector size="67" baseType="lpstr">
      <vt:lpstr>Thème Office</vt:lpstr>
      <vt:lpstr>Photo Editor Photo</vt:lpstr>
      <vt:lpstr>Visio</vt:lpstr>
      <vt:lpstr>Slide</vt:lpstr>
      <vt:lpstr> The Re-Emergence of GSRM Governments of Canada Strategic Reference Model   Gary Doucet       VP Practices and Chief Architect  D4iS Solutions             </vt:lpstr>
      <vt:lpstr>Présentation PowerPoint</vt:lpstr>
      <vt:lpstr>  Summary</vt:lpstr>
      <vt:lpstr>  Context: Timeline</vt:lpstr>
      <vt:lpstr>  Context: Timeline</vt:lpstr>
      <vt:lpstr>  Why a Reference Model?</vt:lpstr>
      <vt:lpstr>   Why a Reference Model?</vt:lpstr>
      <vt:lpstr>   Why a Reference Model? </vt:lpstr>
      <vt:lpstr>  xRM Intro: GSRM</vt:lpstr>
      <vt:lpstr>   xRM Intro: GSRM</vt:lpstr>
      <vt:lpstr>  xRM Intro - Types of Service Outputs</vt:lpstr>
      <vt:lpstr>  xRM – Patterns</vt:lpstr>
      <vt:lpstr>   xRM Intro: GSRM Model</vt:lpstr>
      <vt:lpstr>   xRM: Can they keep up with today?</vt:lpstr>
      <vt:lpstr>   CGRM Governance</vt:lpstr>
      <vt:lpstr>  BTEP</vt:lpstr>
      <vt:lpstr>  Current Status</vt:lpstr>
      <vt:lpstr>  Current Status – Re-Emerging?</vt:lpstr>
      <vt:lpstr>A Practitioner's Story  GSRM Applied  Experience with Strategic Business Design</vt:lpstr>
      <vt:lpstr>  Experience</vt:lpstr>
      <vt:lpstr>  GSRM “Likes”</vt:lpstr>
      <vt:lpstr>Principles for working with the GSRM </vt:lpstr>
      <vt:lpstr>  Reference: Winnipeg Fleet Services        (Aug/2006 - Sep/2009)</vt:lpstr>
      <vt:lpstr>  Reference: British Columbia Student Loan       (Dec/2008 - Jun/2009)</vt:lpstr>
      <vt:lpstr>  Reference: City of Ottawa                        (Aug/2009 – Sept/2011)</vt:lpstr>
      <vt:lpstr>  Reference: Department of Fisheries and Oceans                        (Sep/2011 – Mar/2012)</vt:lpstr>
      <vt:lpstr>  Reference: HRSDC/ESDC                 (Oct/2011 – Jan/2013)</vt:lpstr>
      <vt:lpstr>  Reference: Treasury Board Secretariat               (Feb/ 2013 – Mar/2017)</vt:lpstr>
      <vt:lpstr>  Current work to extend the GSRM</vt:lpstr>
      <vt:lpstr>  Reusable Patterns   (under continuous improvement)</vt:lpstr>
      <vt:lpstr>  What I would like to see </vt:lpstr>
      <vt:lpstr>  Architecture Accelerator</vt:lpstr>
      <vt:lpstr>  Take Away</vt:lpstr>
      <vt:lpstr>  Summary</vt:lpstr>
      <vt:lpstr>Présentation PowerPoint</vt:lpstr>
      <vt:lpstr>Présentation PowerPoint</vt:lpstr>
      <vt:lpstr>Public Sector Reference Models in Action</vt:lpstr>
      <vt:lpstr>   Public Sector Reference Models in Action</vt:lpstr>
      <vt:lpstr>   Public Sector Reference Models in Action    Labour Market Delivery Agreement</vt:lpstr>
      <vt:lpstr>Public Sector Reference Models in Action Labour Market Delivery Agreement</vt:lpstr>
      <vt:lpstr>Public Sector Reference Models in Action Labour Market Delivery Agreement</vt:lpstr>
      <vt:lpstr>   Public Sector Reference Models in Action    Labour Market Delivery Agreement</vt:lpstr>
      <vt:lpstr>Présentation PowerPoint</vt:lpstr>
      <vt:lpstr>   Public Sector Reference Models in Action    Service Inventory</vt:lpstr>
      <vt:lpstr>   Public Sector Reference Models in Action    Service Inventory</vt:lpstr>
      <vt:lpstr>   Public Sector Reference Models in Action    Service Inventory</vt:lpstr>
      <vt:lpstr>   Public Sector Reference Models in Action    Budget and Planning</vt:lpstr>
      <vt:lpstr>   Public Sector Reference Models in Action    Transportation Safety Board (TSB) </vt:lpstr>
      <vt:lpstr>Public Sector Reference Models in Action Transportation Safety Board (TSB)</vt:lpstr>
      <vt:lpstr>   Public Sector Reference Models in Action    Transportation Safety Board (TSB)</vt:lpstr>
      <vt:lpstr>   Public Sector Reference Models in Action    Transportation Safety Board</vt:lpstr>
      <vt:lpstr>   Public Sector Reference Models in Action    Transportation Safety Board</vt:lpstr>
      <vt:lpstr>   Public Sector Reference Models in Action    Transportation Safety Board</vt:lpstr>
      <vt:lpstr>   Public Sector Reference Models in Action    Transportation Safety Board</vt:lpstr>
      <vt:lpstr>   Public Sector Reference Models in Action    Transportation Safety Board</vt:lpstr>
      <vt:lpstr>   Public Sector Reference Models in Action    Transportation Safety Board</vt:lpstr>
      <vt:lpstr>   Public Sector Reference Models in Action    Transportation Safety Board</vt:lpstr>
      <vt:lpstr>   Public Sector Reference Models in Action    Transportation Safety Board</vt:lpstr>
      <vt:lpstr>   Public Sector Reference Models in Action    Transportation Safety Board</vt:lpstr>
      <vt:lpstr>   Public Sector Reference Models in Action    Service to Seniors</vt:lpstr>
      <vt:lpstr>   Public Sector Reference Models in Action    Service to Seniors</vt:lpstr>
      <vt:lpstr>   Public Sector Reference Models in Action    Fisheries Monitoring and Catch Reporting</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Intelligence d’affaires et Intégration de données</dc:title>
  <dc:creator>Frank</dc:creator>
  <cp:lastModifiedBy>Steven Bednikoff</cp:lastModifiedBy>
  <cp:revision>580</cp:revision>
  <cp:lastPrinted>2015-11-16T23:15:54Z</cp:lastPrinted>
  <dcterms:created xsi:type="dcterms:W3CDTF">2013-09-30T05:04:41Z</dcterms:created>
  <dcterms:modified xsi:type="dcterms:W3CDTF">2018-03-28T20:04:23Z</dcterms:modified>
</cp:coreProperties>
</file>