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Encode Sans Semi Condense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e3e08a011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be3e08a011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e3e08a011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e3e08a011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e3e08a011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“Findability” </a:t>
            </a: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how easily your content is found through</a:t>
            </a: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search engines.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External search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And also supported by: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Internal search engine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Information architecture (top level pages)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Navigation (megamenu, breadcrumb, footer)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Live assistants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400">
                <a:solidFill>
                  <a:schemeClr val="dk1"/>
                </a:solidFill>
              </a:rPr>
              <a:t>Chatbots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be3e08a011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a94d4d87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“Findability” </a:t>
            </a: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how easily your content is found through</a:t>
            </a: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search engines.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External search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And also supported by: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Internal search engine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Information architecture (top level pages)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Navigation (megamenu, breadcrumb, footer)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Live assistants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>
                <a:solidFill>
                  <a:schemeClr val="dk1"/>
                </a:solidFill>
              </a:rPr>
              <a:t>Chatbots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6a94d4d87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e3e08a011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be3e08a011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000" b="1">
                <a:solidFill>
                  <a:schemeClr val="dk1"/>
                </a:solidFill>
              </a:rPr>
              <a:t>Date range (one year): February 26, 2023 - February 24, 2024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51M internal searches last year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ac1cffb5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ac1cffb5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Internal search - a new internal search has been procured but will not be ready for about a year.  Will take a year to configure.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a94d4d87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a94d4d87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6a94d4d87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6a94d4d87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0471c35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0471c35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0471c35b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0471c35b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e3e08a01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be3e08a01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0471c35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c0471c35b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e3e08a011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be3e08a011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</a:rPr>
              <a:t>How we think workflow goes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a94d4d87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a94d4d87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ac1cffb5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6ac1cffb5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efa80f7b9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1efa80f7b9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6ae10c0fc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6ae10c0fc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6ae10c0fc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6ae10c0fc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6a94d4d87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26a94d4d87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be3e08a01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2be3e08a01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bf718783c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2bf718783c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e3e08a011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e3e08a011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a94d4d8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6a94d4d8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e3e08a011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e3e08a011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e3e08a011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be3e08a011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a94d4d87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6a94d4d87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e3e08a011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be3e08a011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f718783c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bf718783c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(Header+Text Small)" type="twoColTx">
  <p:cSld name="TITLE_AND_TWO_COLUMN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1218175" y="1710575"/>
            <a:ext cx="171000" cy="1663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660500" y="1604395"/>
            <a:ext cx="5061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60500" y="2335825"/>
            <a:ext cx="49335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R">
    <p:bg>
      <p:bgPr>
        <a:solidFill>
          <a:srgbClr val="000000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/>
          <p:nvPr/>
        </p:nvSpPr>
        <p:spPr>
          <a:xfrm>
            <a:off x="719667" y="4540039"/>
            <a:ext cx="6028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s_001 1">
  <p:cSld name="TITLE_AND_BODY_1_5_1_1_2">
    <p:bg>
      <p:bgPr>
        <a:solidFill>
          <a:srgbClr val="0000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s_002">
  <p:cSld name="Cover_Slide_Footer_EN">
    <p:bg>
      <p:bgPr>
        <a:solidFill>
          <a:srgbClr val="000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4318000"/>
            <a:ext cx="9144000" cy="825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ooter_FR"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0" y="4318000"/>
            <a:ext cx="9144000" cy="825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19667" y="4540039"/>
            <a:ext cx="60282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DS_FED_Wordmark_Footer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17492"/>
            <a:ext cx="9144003" cy="8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99" y="4386767"/>
            <a:ext cx="2271482" cy="59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SNC_FED_Wordmark_Footer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17492"/>
            <a:ext cx="9144003" cy="8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00" y="4385105"/>
            <a:ext cx="2271484" cy="59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4461933"/>
            <a:ext cx="9144000" cy="681567"/>
            <a:chOff x="0" y="4461933"/>
            <a:chExt cx="9144000" cy="681567"/>
          </a:xfrm>
        </p:grpSpPr>
        <p:sp>
          <p:nvSpPr>
            <p:cNvPr id="14" name="Google Shape;14;p3"/>
            <p:cNvSpPr/>
            <p:nvPr/>
          </p:nvSpPr>
          <p:spPr>
            <a:xfrm>
              <a:off x="0" y="4461933"/>
              <a:ext cx="9144000" cy="6815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5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67" y="4685688"/>
              <a:ext cx="957833" cy="219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2000" y="4685688"/>
              <a:ext cx="1171661" cy="219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186266" y="181001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asic_Slide_F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4461933"/>
            <a:ext cx="9144000" cy="6815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00" y="4685688"/>
            <a:ext cx="1171661" cy="22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167" y="4685688"/>
            <a:ext cx="957833" cy="2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86266" y="181001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Green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186266" y="181001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-CA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CA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Title_2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4524300" y="2400225"/>
            <a:ext cx="95400" cy="1309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484618" y="4905375"/>
            <a:ext cx="245263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_Mountains_002">
  <p:cSld name="Cover_Slide_EN">
    <p:bg>
      <p:bgPr>
        <a:solidFill>
          <a:srgbClr val="00000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i3yHh2RHbxXNFvqyTl6miLQrnFg8GPiDZHjy88-y1Q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spreadsheets/d/1WKdDQ2Gnb5R5Az2byk1ZygC_DGLmcfgCh1Sd3_zZwws/edit?usp=sharing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24PYsxEYBiwV8fHCzFozrj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vtsA9PuquRwOXI50vCI0q3FMdwpQg19f1UkH8zzpdbo/edit#slide=id.g1ef9df3d178_0_3" TargetMode="External"/><Relationship Id="rId3" Type="http://schemas.openxmlformats.org/officeDocument/2006/relationships/hyperlink" Target="https://docs.google.com/presentation/d/1vtsA9PuquRwOXI50vCI0q3FMdwpQg19f1UkH8zzpdbo/edit#slide=id.g1740dfea8ca_3_0" TargetMode="External"/><Relationship Id="rId7" Type="http://schemas.openxmlformats.org/officeDocument/2006/relationships/hyperlink" Target="https://docs.google.com/presentation/d/1vtsA9PuquRwOXI50vCI0q3FMdwpQg19f1UkH8zzpdbo/edit#slide=id.g1740dfea8ca_10_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presentation/d/1vtsA9PuquRwOXI50vCI0q3FMdwpQg19f1UkH8zzpdbo/edit#slide=id.g1740dfea8ca_0_13" TargetMode="External"/><Relationship Id="rId5" Type="http://schemas.openxmlformats.org/officeDocument/2006/relationships/hyperlink" Target="https://docs.google.com/presentation/d/1vtsA9PuquRwOXI50vCI0q3FMdwpQg19f1UkH8zzpdbo/edit#slide=id.g1740dfea8ca_6_0" TargetMode="External"/><Relationship Id="rId4" Type="http://schemas.openxmlformats.org/officeDocument/2006/relationships/hyperlink" Target="https://docs.google.com/presentation/d/1JCyNqjgPSGPPznLm8rbjupUOTVfNFMqhAdqpoilAPbM/present?token=AC4w5Vhx751nzyEdU5NKlVCAEvozG8a8Sg:1675815113949&amp;includes_info_params=1&amp;cros_files=false&amp;eisi=CL6SzuTRhP0CFRHPOgcdw0IHYQ&amp;slide=id.g207a5e34f78_2_1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-assessment-ui.azurewebsites.net/en/hom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s://www.figma.com/file/EHC53RxjiFA4mYGFaptIZN/DTO-research-tools---design-explorations?type=design&amp;node-id=0-1&amp;mode=design&amp;t=hpaLnQsXcRDKDst5-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ana.stewart@cds-snc.c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-viewer.tbs.alpha.canada.ca/log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gma.com/file/EHC53RxjiFA4mYGFaptIZN/Page-feedback-tool---design-explorations?type=design&amp;node-id=0-1&amp;mode=design&amp;t=MYk6uyqEijDiOM1e-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677550" y="1483563"/>
            <a:ext cx="76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Research Tools - Update</a:t>
            </a: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6, 2024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Presented to GCWP by CDS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8"/>
          <p:cNvSpPr/>
          <p:nvPr/>
        </p:nvSpPr>
        <p:spPr>
          <a:xfrm>
            <a:off x="0" y="3720900"/>
            <a:ext cx="9144000" cy="1422600"/>
          </a:xfrm>
          <a:prstGeom prst="rect">
            <a:avLst/>
          </a:prstGeom>
          <a:gradFill>
            <a:gsLst>
              <a:gs pos="0">
                <a:srgbClr val="000000"/>
              </a:gs>
              <a:gs pos="38000">
                <a:srgbClr val="000000">
                  <a:alpha val="48627"/>
                </a:srgbClr>
              </a:gs>
              <a:gs pos="69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762000" y="4596297"/>
            <a:ext cx="75231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numerique.canada.ca   ▪︎   @SNC_GC   |    digital.canada.ca   ▪︎   @CDS_GC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252000" y="975600"/>
            <a:ext cx="78180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/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by March 31st, 2024 for these improvements, but some parts may go live as completed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Search Assessment Tool (SAT)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First, why is findability of your content important?</a:t>
            </a: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5" y="1547650"/>
            <a:ext cx="4290900" cy="27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322175" y="1010638"/>
            <a:ext cx="33912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users get to your front door.</a:t>
            </a: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5761125" y="116010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Search engines (External)</a:t>
            </a: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5761125" y="257175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Navigation</a:t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5761125" y="3277575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Chatbots</a:t>
            </a:r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5761125" y="398340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Live assistants</a:t>
            </a: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5761125" y="1865913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Search engines (Internal)</a:t>
            </a:r>
            <a:endParaRPr/>
          </a:p>
        </p:txBody>
      </p:sp>
      <p:cxnSp>
        <p:nvCxnSpPr>
          <p:cNvPr id="173" name="Google Shape;173;p29"/>
          <p:cNvCxnSpPr>
            <a:stCxn id="166" idx="3"/>
            <a:endCxn id="168" idx="1"/>
          </p:cNvCxnSpPr>
          <p:nvPr/>
        </p:nvCxnSpPr>
        <p:spPr>
          <a:xfrm rot="10800000" flipH="1">
            <a:off x="4613075" y="1443437"/>
            <a:ext cx="1148100" cy="14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9"/>
          <p:cNvCxnSpPr>
            <a:stCxn id="166" idx="3"/>
            <a:endCxn id="172" idx="1"/>
          </p:cNvCxnSpPr>
          <p:nvPr/>
        </p:nvCxnSpPr>
        <p:spPr>
          <a:xfrm rot="10800000" flipH="1">
            <a:off x="4613075" y="2149037"/>
            <a:ext cx="1148100" cy="76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9"/>
          <p:cNvCxnSpPr>
            <a:stCxn id="166" idx="3"/>
            <a:endCxn id="169" idx="1"/>
          </p:cNvCxnSpPr>
          <p:nvPr/>
        </p:nvCxnSpPr>
        <p:spPr>
          <a:xfrm rot="10800000" flipH="1">
            <a:off x="4613075" y="2854937"/>
            <a:ext cx="1148100" cy="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9"/>
          <p:cNvCxnSpPr>
            <a:stCxn id="166" idx="3"/>
            <a:endCxn id="170" idx="1"/>
          </p:cNvCxnSpPr>
          <p:nvPr/>
        </p:nvCxnSpPr>
        <p:spPr>
          <a:xfrm>
            <a:off x="4613075" y="2909837"/>
            <a:ext cx="11481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9"/>
          <p:cNvCxnSpPr>
            <a:stCxn id="166" idx="3"/>
            <a:endCxn id="171" idx="1"/>
          </p:cNvCxnSpPr>
          <p:nvPr/>
        </p:nvCxnSpPr>
        <p:spPr>
          <a:xfrm>
            <a:off x="4613075" y="2909837"/>
            <a:ext cx="1148100" cy="13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First, why is findability of your content important?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75" y="1547650"/>
            <a:ext cx="4290900" cy="27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322175" y="1010638"/>
            <a:ext cx="33912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users get to your front door.</a:t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5761125" y="1160100"/>
            <a:ext cx="1537500" cy="566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Search engines (External)</a:t>
            </a:r>
            <a:endParaRPr/>
          </a:p>
        </p:txBody>
      </p:sp>
      <p:sp>
        <p:nvSpPr>
          <p:cNvPr id="187" name="Google Shape;187;p30"/>
          <p:cNvSpPr/>
          <p:nvPr/>
        </p:nvSpPr>
        <p:spPr>
          <a:xfrm>
            <a:off x="5761125" y="257175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Navigation</a:t>
            </a:r>
            <a:endParaRPr/>
          </a:p>
        </p:txBody>
      </p:sp>
      <p:sp>
        <p:nvSpPr>
          <p:cNvPr id="188" name="Google Shape;188;p30"/>
          <p:cNvSpPr/>
          <p:nvPr/>
        </p:nvSpPr>
        <p:spPr>
          <a:xfrm>
            <a:off x="5761125" y="3277575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Chatbots</a:t>
            </a:r>
            <a:endParaRPr/>
          </a:p>
        </p:txBody>
      </p:sp>
      <p:sp>
        <p:nvSpPr>
          <p:cNvPr id="189" name="Google Shape;189;p30"/>
          <p:cNvSpPr/>
          <p:nvPr/>
        </p:nvSpPr>
        <p:spPr>
          <a:xfrm>
            <a:off x="5761125" y="3983400"/>
            <a:ext cx="1537500" cy="56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Live assistants</a:t>
            </a:r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5761125" y="1865913"/>
            <a:ext cx="1537500" cy="566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Search engines (Internal)</a:t>
            </a:r>
            <a:endParaRPr/>
          </a:p>
        </p:txBody>
      </p:sp>
      <p:cxnSp>
        <p:nvCxnSpPr>
          <p:cNvPr id="191" name="Google Shape;191;p30"/>
          <p:cNvCxnSpPr>
            <a:stCxn id="184" idx="3"/>
            <a:endCxn id="186" idx="1"/>
          </p:cNvCxnSpPr>
          <p:nvPr/>
        </p:nvCxnSpPr>
        <p:spPr>
          <a:xfrm rot="10800000" flipH="1">
            <a:off x="4613075" y="1443437"/>
            <a:ext cx="1148100" cy="146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30"/>
          <p:cNvCxnSpPr>
            <a:stCxn id="184" idx="3"/>
            <a:endCxn id="190" idx="1"/>
          </p:cNvCxnSpPr>
          <p:nvPr/>
        </p:nvCxnSpPr>
        <p:spPr>
          <a:xfrm rot="10800000" flipH="1">
            <a:off x="4613075" y="2149037"/>
            <a:ext cx="1148100" cy="76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30"/>
          <p:cNvCxnSpPr>
            <a:stCxn id="184" idx="3"/>
            <a:endCxn id="187" idx="1"/>
          </p:cNvCxnSpPr>
          <p:nvPr/>
        </p:nvCxnSpPr>
        <p:spPr>
          <a:xfrm rot="10800000" flipH="1">
            <a:off x="4613075" y="2854937"/>
            <a:ext cx="1148100" cy="5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30"/>
          <p:cNvCxnSpPr>
            <a:stCxn id="184" idx="3"/>
            <a:endCxn id="188" idx="1"/>
          </p:cNvCxnSpPr>
          <p:nvPr/>
        </p:nvCxnSpPr>
        <p:spPr>
          <a:xfrm>
            <a:off x="4613075" y="2909837"/>
            <a:ext cx="1148100" cy="65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30"/>
          <p:cNvCxnSpPr>
            <a:stCxn id="184" idx="3"/>
            <a:endCxn id="189" idx="1"/>
          </p:cNvCxnSpPr>
          <p:nvPr/>
        </p:nvCxnSpPr>
        <p:spPr>
          <a:xfrm>
            <a:off x="4613075" y="2909837"/>
            <a:ext cx="1148100" cy="13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6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is search important for findability?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434550" y="1301175"/>
            <a:ext cx="3863100" cy="1826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4789475" y="1301175"/>
            <a:ext cx="3863100" cy="1826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/>
              <a:t>Internal search is the </a:t>
            </a:r>
            <a:r>
              <a:rPr lang="en-CA" sz="1600" b="1">
                <a:solidFill>
                  <a:srgbClr val="B45F06"/>
                </a:solidFill>
              </a:rPr>
              <a:t>2nd most used link </a:t>
            </a:r>
            <a:r>
              <a:rPr lang="en-CA" sz="1600" b="1"/>
              <a:t>on the Canada.ca homepage.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internal searches across all of Canada.ca (Feb 2022-2023): </a:t>
            </a:r>
            <a:r>
              <a:rPr lang="en-CA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50,953,895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4810475" y="3335350"/>
            <a:ext cx="38211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On Canada.ca homepage,</a:t>
            </a:r>
            <a:r>
              <a:rPr lang="en-CA" b="1"/>
              <a:t> internal search</a:t>
            </a:r>
            <a:r>
              <a:rPr lang="en-CA"/>
              <a:t> is used by a significant number of users to find content.</a:t>
            </a:r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455550" y="1095375"/>
            <a:ext cx="3821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700" b="1">
                <a:solidFill>
                  <a:srgbClr val="B45F06"/>
                </a:solidFill>
              </a:rPr>
              <a:t>47% </a:t>
            </a:r>
            <a:r>
              <a:rPr lang="en-CA" sz="1700" b="1">
                <a:solidFill>
                  <a:schemeClr val="dk1"/>
                </a:solidFill>
              </a:rPr>
              <a:t>of visitors to Canada.ca </a:t>
            </a:r>
            <a:br>
              <a:rPr lang="en-CA" sz="1700" b="1">
                <a:solidFill>
                  <a:schemeClr val="dk1"/>
                </a:solidFill>
              </a:rPr>
            </a:br>
            <a:r>
              <a:rPr lang="en-CA" sz="1700" b="1">
                <a:solidFill>
                  <a:schemeClr val="dk1"/>
                </a:solidFill>
              </a:rPr>
              <a:t>come from external search.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some institutions, it is even higher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Calibri"/>
              <a:buChar char="●"/>
            </a:pPr>
            <a:r>
              <a:rPr lang="en-CA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Public Safety 64.1%</a:t>
            </a:r>
            <a:endParaRPr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Calibri"/>
              <a:buChar char="●"/>
            </a:pPr>
            <a:r>
              <a:rPr lang="en-CA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Health Canada 63.8%</a:t>
            </a:r>
            <a:endParaRPr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1"/>
          <p:cNvSpPr txBox="1"/>
          <p:nvPr/>
        </p:nvSpPr>
        <p:spPr>
          <a:xfrm>
            <a:off x="455550" y="3344900"/>
            <a:ext cx="370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solidFill>
                  <a:schemeClr val="dk1"/>
                </a:solidFill>
              </a:rPr>
              <a:t>External search</a:t>
            </a:r>
            <a:r>
              <a:rPr lang="en-CA">
                <a:solidFill>
                  <a:schemeClr val="dk1"/>
                </a:solidFill>
              </a:rPr>
              <a:t> is the portal to Canada.ca for a significant proportion of users.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6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state of search performance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285975" y="890225"/>
            <a:ext cx="43962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search: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highlight>
                  <a:srgbClr val="00FF00"/>
                </a:highlight>
                <a:latin typeface="Calibri"/>
                <a:ea typeface="Calibri"/>
                <a:cs typeface="Calibri"/>
                <a:sym typeface="Calibri"/>
              </a:rPr>
              <a:t>Performing well on average</a:t>
            </a:r>
            <a:endParaRPr sz="1800" b="1">
              <a:solidFill>
                <a:schemeClr val="dk1"/>
              </a:solidFill>
              <a:highlight>
                <a:srgbClr val="00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300 queries in Google rank within the top 3 results (</a:t>
            </a:r>
            <a:r>
              <a:rPr lang="en-CA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reference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4829400" y="2310725"/>
            <a:ext cx="4164600" cy="2759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feedback from users</a:t>
            </a:r>
            <a:b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“Your search engine is so bad, </a:t>
            </a:r>
            <a:r>
              <a:rPr lang="en-CA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not even find answers to the simplest questions. Instead supplying irrelevant info</a:t>
            </a: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(Feb 16, 2024)</a:t>
            </a:r>
            <a:b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“extremely hard to find anything. Search engine zeros in on </a:t>
            </a:r>
            <a:r>
              <a:rPr lang="en-CA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thing under the sun expect what you are looking for.</a:t>
            </a: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(December 12, 2023)</a:t>
            </a:r>
            <a:b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CA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 an answer for everything but what I needed</a:t>
            </a: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You really need to upgrade your search engine” (January 30, 2024)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513" y="2405400"/>
            <a:ext cx="3829675" cy="11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4753200" y="890225"/>
            <a:ext cx="43962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search: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highlight>
                  <a:srgbClr val="E06666"/>
                </a:highlight>
                <a:latin typeface="Calibri"/>
                <a:ea typeface="Calibri"/>
                <a:cs typeface="Calibri"/>
                <a:sym typeface="Calibri"/>
              </a:rPr>
              <a:t>Significant room for improvement</a:t>
            </a:r>
            <a:endParaRPr sz="1800" b="1">
              <a:solidFill>
                <a:schemeClr val="dk1"/>
              </a:solidFill>
              <a:highlight>
                <a:srgbClr val="E0666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 of the top 300 internal queries are outside of the top 3 results (</a:t>
            </a:r>
            <a:r>
              <a:rPr lang="en-CA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reference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385525" y="36123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000" i="1">
                <a:solidFill>
                  <a:schemeClr val="dk1"/>
                </a:solidFill>
              </a:rPr>
              <a:t>(Google Search Console Canada.ca)</a:t>
            </a:r>
            <a:endParaRPr sz="10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6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100" b="1">
                <a:solidFill>
                  <a:schemeClr val="lt1"/>
                </a:solidFill>
              </a:rPr>
              <a:t>How might we improve internal and external search performance? 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252000" y="975600"/>
            <a:ext cx="88326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>
                <a:latin typeface="Calibri"/>
                <a:ea typeface="Calibri"/>
                <a:cs typeface="Calibri"/>
                <a:sym typeface="Calibri"/>
              </a:rPr>
              <a:t>Barriers for web advisors and web managers (our hunch)</a:t>
            </a:r>
            <a:endParaRPr sz="2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easy way to measure findability of your content (currently you need multiple tools)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/ incomplete guidance and tools for improving findability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capacity for continuous improvement and maintenance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/>
        </p:nvSpPr>
        <p:spPr>
          <a:xfrm>
            <a:off x="252000" y="975600"/>
            <a:ext cx="88326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CA" sz="2000">
                <a:solidFill>
                  <a:schemeClr val="dk1"/>
                </a:solidFill>
              </a:rPr>
              <a:t>Link to slido: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CA" sz="2000" u="sng">
                <a:solidFill>
                  <a:schemeClr val="hlink"/>
                </a:solidFill>
                <a:hlinkClick r:id="rId3"/>
              </a:rPr>
              <a:t>https://app.sli.do/event/24PYsxEYBiwV8fHCzFozrj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6658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Quick poll - Help us understand your search performance needs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875" y="2195400"/>
            <a:ext cx="4361605" cy="194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479450"/>
            <a:ext cx="68770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200" y="190150"/>
            <a:ext cx="5794321" cy="44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52000" y="975600"/>
            <a:ext cx="63081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Viewer (FV)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improve the FV? Why now?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Improvements so far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Assessment Tool (SAT)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findability important?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state of search performance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poll - Help us understand your search performance needs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Improvements to guidance and Search Assessment Tool (SAT)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us feedback! Here’s how.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6297425" y="957675"/>
            <a:ext cx="2614500" cy="215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 </a:t>
            </a: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Lana Stewart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 Fan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Hamza Aburaneh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Khalid AlHomoud (CRA)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 Mealing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CA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 Fast</a:t>
            </a: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16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 Stewart</a:t>
            </a:r>
            <a:r>
              <a:rPr lang="en-CA" sz="1600">
                <a:latin typeface="Calibri"/>
                <a:ea typeface="Calibri"/>
                <a:cs typeface="Calibri"/>
                <a:sym typeface="Calibri"/>
              </a:rPr>
              <a:t> (consulting)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454525"/>
            <a:ext cx="695325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" name="Google Shape;253;p38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38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8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8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8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264" name="Google Shape;264;p38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38"/>
          <p:cNvSpPr txBox="1"/>
          <p:nvPr/>
        </p:nvSpPr>
        <p:spPr>
          <a:xfrm>
            <a:off x="3986100" y="1012625"/>
            <a:ext cx="47343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4002375" y="1904688"/>
            <a:ext cx="49131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4024200" y="120550"/>
            <a:ext cx="44940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38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272" name="Google Shape;272;p38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38"/>
          <p:cNvSpPr txBox="1"/>
          <p:nvPr/>
        </p:nvSpPr>
        <p:spPr>
          <a:xfrm>
            <a:off x="3993375" y="2877350"/>
            <a:ext cx="4913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3993375" y="3758500"/>
            <a:ext cx="49131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8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38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279" name="Google Shape;279;p38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38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283" name="Google Shape;283;p38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teams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9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39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39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305" name="Google Shape;305;p39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9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9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39"/>
          <p:cNvSpPr txBox="1"/>
          <p:nvPr/>
        </p:nvSpPr>
        <p:spPr>
          <a:xfrm>
            <a:off x="3986100" y="1012625"/>
            <a:ext cx="4734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share templates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search term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4002375" y="1904688"/>
            <a:ext cx="49131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search assessment tool to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common search terms and their target pages, assess search performance, and easily rerun search scores.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9"/>
          <p:cNvSpPr txBox="1"/>
          <p:nvPr/>
        </p:nvSpPr>
        <p:spPr>
          <a:xfrm>
            <a:off x="4024200" y="120550"/>
            <a:ext cx="449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39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313" name="Google Shape;313;p39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9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39"/>
          <p:cNvSpPr txBox="1"/>
          <p:nvPr/>
        </p:nvSpPr>
        <p:spPr>
          <a:xfrm>
            <a:off x="3993375" y="2877350"/>
            <a:ext cx="4913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3993375" y="3681200"/>
            <a:ext cx="49131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39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320" name="Google Shape;320;p39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39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324" name="Google Shape;324;p39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39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teams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+"/>
            </a:pPr>
            <a:r>
              <a:rPr lang="en-CA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performance awareness-building, tools, and guidance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/>
          <p:nvPr/>
        </p:nvSpPr>
        <p:spPr>
          <a:xfrm>
            <a:off x="4019325" y="4043800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0"/>
          <p:cNvSpPr/>
          <p:nvPr/>
        </p:nvSpPr>
        <p:spPr>
          <a:xfrm>
            <a:off x="4062525" y="509750"/>
            <a:ext cx="4608300" cy="1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0"/>
          <p:cNvSpPr/>
          <p:nvPr/>
        </p:nvSpPr>
        <p:spPr>
          <a:xfrm>
            <a:off x="4038675" y="3242750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" name="Google Shape;338;p40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40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0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0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0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0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0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0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0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40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349" name="Google Shape;349;p40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40"/>
          <p:cNvSpPr txBox="1"/>
          <p:nvPr/>
        </p:nvSpPr>
        <p:spPr>
          <a:xfrm>
            <a:off x="3986100" y="1012625"/>
            <a:ext cx="4734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share templates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search term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0"/>
          <p:cNvSpPr txBox="1"/>
          <p:nvPr/>
        </p:nvSpPr>
        <p:spPr>
          <a:xfrm>
            <a:off x="4002375" y="1904700"/>
            <a:ext cx="46083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search assessment tool to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common search terms and their target pages, assess search performance, and easily rerun search scores.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0"/>
          <p:cNvSpPr txBox="1"/>
          <p:nvPr/>
        </p:nvSpPr>
        <p:spPr>
          <a:xfrm>
            <a:off x="4024200" y="120550"/>
            <a:ext cx="449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6" name="Google Shape;356;p40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357" name="Google Shape;357;p40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40"/>
          <p:cNvSpPr txBox="1"/>
          <p:nvPr/>
        </p:nvSpPr>
        <p:spPr>
          <a:xfrm>
            <a:off x="3993375" y="2877350"/>
            <a:ext cx="4913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0"/>
          <p:cNvSpPr txBox="1"/>
          <p:nvPr/>
        </p:nvSpPr>
        <p:spPr>
          <a:xfrm>
            <a:off x="3993375" y="3681200"/>
            <a:ext cx="49131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40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0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" name="Google Shape;363;p40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364" name="Google Shape;364;p4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40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368" name="Google Shape;368;p4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teams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+"/>
            </a:pPr>
            <a:r>
              <a:rPr lang="en-CA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performance awareness-building, tools, and guidance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of search and findability guidance</a:t>
            </a:r>
            <a:endParaRPr sz="24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1"/>
          <p:cNvSpPr/>
          <p:nvPr/>
        </p:nvSpPr>
        <p:spPr>
          <a:xfrm>
            <a:off x="2968279" y="97694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2975247" y="258849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1"/>
          <p:cNvSpPr txBox="1"/>
          <p:nvPr/>
        </p:nvSpPr>
        <p:spPr>
          <a:xfrm>
            <a:off x="3923900" y="919200"/>
            <a:ext cx="51537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LEARNING ABOUT FINDABILITY &amp; SEARCH 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Some guidance exists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Canada.ca Style Guide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Some guidance exists 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GCPedia (ie: How to access Google Search Console)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Lack of guidance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how to research search terms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Need to write documentation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support the Search Assessment Tool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41"/>
          <p:cNvGrpSpPr/>
          <p:nvPr/>
        </p:nvGrpSpPr>
        <p:grpSpPr>
          <a:xfrm>
            <a:off x="3264112" y="1094861"/>
            <a:ext cx="334101" cy="316766"/>
            <a:chOff x="3366837" y="448611"/>
            <a:chExt cx="334101" cy="316766"/>
          </a:xfrm>
        </p:grpSpPr>
        <p:sp>
          <p:nvSpPr>
            <p:cNvPr id="383" name="Google Shape;383;p41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41"/>
          <p:cNvSpPr txBox="1"/>
          <p:nvPr/>
        </p:nvSpPr>
        <p:spPr>
          <a:xfrm>
            <a:off x="3893075" y="2476200"/>
            <a:ext cx="52410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APPLYING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Guidance exists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adding structured data to pages in the design system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New guidance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how to write good metadata is in development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Potential need 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detailed SEO guidance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1"/>
          <p:cNvSpPr txBox="1"/>
          <p:nvPr/>
        </p:nvSpPr>
        <p:spPr>
          <a:xfrm>
            <a:off x="3893075" y="3889650"/>
            <a:ext cx="49131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IMPROVING INTERNAL SEARCH RESULTS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CA" sz="1100" b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Lack of guidance</a:t>
            </a: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(but can request help via Service Desk) about: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internal search works </a:t>
            </a:r>
            <a:endParaRPr sz="1100" b="1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○"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and how to request that a result gets boosted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2975459" y="403239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41"/>
          <p:cNvGrpSpPr/>
          <p:nvPr/>
        </p:nvGrpSpPr>
        <p:grpSpPr>
          <a:xfrm>
            <a:off x="3264103" y="4148027"/>
            <a:ext cx="334093" cy="331746"/>
            <a:chOff x="-63250675" y="3744075"/>
            <a:chExt cx="320350" cy="318100"/>
          </a:xfrm>
        </p:grpSpPr>
        <p:sp>
          <p:nvSpPr>
            <p:cNvPr id="389" name="Google Shape;389;p41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41"/>
          <p:cNvGrpSpPr/>
          <p:nvPr/>
        </p:nvGrpSpPr>
        <p:grpSpPr>
          <a:xfrm>
            <a:off x="3300770" y="2713076"/>
            <a:ext cx="302461" cy="300059"/>
            <a:chOff x="946175" y="3253275"/>
            <a:chExt cx="298550" cy="296150"/>
          </a:xfrm>
        </p:grpSpPr>
        <p:sp>
          <p:nvSpPr>
            <p:cNvPr id="393" name="Google Shape;393;p41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50" y="3137713"/>
            <a:ext cx="2421401" cy="19678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99" name="Google Shape;399;p41"/>
          <p:cNvSpPr txBox="1"/>
          <p:nvPr/>
        </p:nvSpPr>
        <p:spPr>
          <a:xfrm>
            <a:off x="252000" y="976950"/>
            <a:ext cx="2421300" cy="204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/>
              <a:t>Top guidance issues:</a:t>
            </a:r>
            <a:endParaRPr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No single source to start learning about findability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Hard to find and scattered across documents and sites</a:t>
            </a:r>
            <a:endParaRPr sz="1200"/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●"/>
            </a:pPr>
            <a:r>
              <a:rPr lang="en-CA" sz="1200">
                <a:solidFill>
                  <a:schemeClr val="dk1"/>
                </a:solidFill>
              </a:rPr>
              <a:t>Incomplete or no guidance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/>
          <p:nvPr/>
        </p:nvSpPr>
        <p:spPr>
          <a:xfrm>
            <a:off x="4019325" y="4043800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2"/>
          <p:cNvSpPr/>
          <p:nvPr/>
        </p:nvSpPr>
        <p:spPr>
          <a:xfrm>
            <a:off x="4062525" y="509750"/>
            <a:ext cx="4608300" cy="18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2"/>
          <p:cNvSpPr/>
          <p:nvPr/>
        </p:nvSpPr>
        <p:spPr>
          <a:xfrm>
            <a:off x="4038675" y="3242750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2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8" name="Google Shape;408;p42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42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2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2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2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2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2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2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2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2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42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419" name="Google Shape;419;p42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2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2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42"/>
          <p:cNvSpPr txBox="1"/>
          <p:nvPr/>
        </p:nvSpPr>
        <p:spPr>
          <a:xfrm>
            <a:off x="3986100" y="1012625"/>
            <a:ext cx="4734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share templates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search term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4002375" y="1904700"/>
            <a:ext cx="46083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search assessment tool to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common search terms and their target pages, assess search performance, and easily rerun search scores.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4024200" y="120550"/>
            <a:ext cx="449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" name="Google Shape;426;p42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427" name="Google Shape;427;p42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42"/>
          <p:cNvSpPr txBox="1"/>
          <p:nvPr/>
        </p:nvSpPr>
        <p:spPr>
          <a:xfrm>
            <a:off x="3993375" y="2877350"/>
            <a:ext cx="49131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2"/>
          <p:cNvSpPr txBox="1"/>
          <p:nvPr/>
        </p:nvSpPr>
        <p:spPr>
          <a:xfrm>
            <a:off x="3993375" y="3681200"/>
            <a:ext cx="49131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2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2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42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434" name="Google Shape;434;p42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42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438" name="Google Shape;438;p42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42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advisors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/>
          <p:nvPr/>
        </p:nvSpPr>
        <p:spPr>
          <a:xfrm>
            <a:off x="4038675" y="2238675"/>
            <a:ext cx="4608300" cy="26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3"/>
          <p:cNvSpPr/>
          <p:nvPr/>
        </p:nvSpPr>
        <p:spPr>
          <a:xfrm>
            <a:off x="-43100" y="-12575"/>
            <a:ext cx="2870700" cy="5143500"/>
          </a:xfrm>
          <a:prstGeom prst="rect">
            <a:avLst/>
          </a:prstGeom>
          <a:solidFill>
            <a:srgbClr val="11574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0" name="Google Shape;450;p43"/>
          <p:cNvCxnSpPr/>
          <p:nvPr/>
        </p:nvCxnSpPr>
        <p:spPr>
          <a:xfrm>
            <a:off x="3043571" y="380175"/>
            <a:ext cx="0" cy="415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1" name="Google Shape;451;p43"/>
          <p:cNvSpPr/>
          <p:nvPr/>
        </p:nvSpPr>
        <p:spPr>
          <a:xfrm>
            <a:off x="3068579" y="178298"/>
            <a:ext cx="752970" cy="552538"/>
          </a:xfrm>
          <a:custGeom>
            <a:avLst/>
            <a:gdLst/>
            <a:ahLst/>
            <a:cxnLst/>
            <a:rect l="l" t="t" r="r" b="b"/>
            <a:pathLst>
              <a:path w="33868" h="24965" extrusionOk="0">
                <a:moveTo>
                  <a:pt x="20556" y="0"/>
                </a:moveTo>
                <a:cubicBezTo>
                  <a:pt x="19792" y="0"/>
                  <a:pt x="19022" y="70"/>
                  <a:pt x="18254" y="212"/>
                </a:cubicBezTo>
                <a:cubicBezTo>
                  <a:pt x="13618" y="1099"/>
                  <a:pt x="9848" y="4537"/>
                  <a:pt x="8584" y="9106"/>
                </a:cubicBezTo>
                <a:lnTo>
                  <a:pt x="0" y="12477"/>
                </a:lnTo>
                <a:lnTo>
                  <a:pt x="8584" y="15849"/>
                </a:lnTo>
                <a:cubicBezTo>
                  <a:pt x="10114" y="21238"/>
                  <a:pt x="15016" y="24942"/>
                  <a:pt x="20605" y="24964"/>
                </a:cubicBezTo>
                <a:cubicBezTo>
                  <a:pt x="25329" y="24942"/>
                  <a:pt x="29654" y="22259"/>
                  <a:pt x="31761" y="18022"/>
                </a:cubicBezTo>
                <a:cubicBezTo>
                  <a:pt x="33868" y="13786"/>
                  <a:pt x="33380" y="8707"/>
                  <a:pt x="30519" y="4936"/>
                </a:cubicBezTo>
                <a:cubicBezTo>
                  <a:pt x="28129" y="1788"/>
                  <a:pt x="24425" y="0"/>
                  <a:pt x="20556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3"/>
          <p:cNvSpPr/>
          <p:nvPr/>
        </p:nvSpPr>
        <p:spPr>
          <a:xfrm>
            <a:off x="2982779" y="399462"/>
            <a:ext cx="129704" cy="11028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599" y="4983"/>
                  <a:pt x="5833" y="3988"/>
                  <a:pt x="5833" y="2484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3"/>
          <p:cNvSpPr/>
          <p:nvPr/>
        </p:nvSpPr>
        <p:spPr>
          <a:xfrm>
            <a:off x="3074870" y="1092045"/>
            <a:ext cx="746703" cy="549733"/>
          </a:xfrm>
          <a:custGeom>
            <a:avLst/>
            <a:gdLst/>
            <a:ahLst/>
            <a:cxnLst/>
            <a:rect l="l" t="t" r="r" b="b"/>
            <a:pathLst>
              <a:path w="33891" h="24951" extrusionOk="0">
                <a:moveTo>
                  <a:pt x="20616" y="1"/>
                </a:moveTo>
                <a:cubicBezTo>
                  <a:pt x="19847" y="1"/>
                  <a:pt x="19071" y="73"/>
                  <a:pt x="18299" y="221"/>
                </a:cubicBezTo>
                <a:cubicBezTo>
                  <a:pt x="13641" y="1108"/>
                  <a:pt x="9871" y="4546"/>
                  <a:pt x="8606" y="9092"/>
                </a:cubicBezTo>
                <a:lnTo>
                  <a:pt x="1" y="12464"/>
                </a:lnTo>
                <a:lnTo>
                  <a:pt x="8606" y="15857"/>
                </a:lnTo>
                <a:cubicBezTo>
                  <a:pt x="10115" y="21225"/>
                  <a:pt x="15016" y="24951"/>
                  <a:pt x="20605" y="24951"/>
                </a:cubicBezTo>
                <a:cubicBezTo>
                  <a:pt x="25329" y="24951"/>
                  <a:pt x="29677" y="22267"/>
                  <a:pt x="31784" y="18031"/>
                </a:cubicBezTo>
                <a:cubicBezTo>
                  <a:pt x="33891" y="13794"/>
                  <a:pt x="33403" y="8715"/>
                  <a:pt x="30542" y="4945"/>
                </a:cubicBezTo>
                <a:cubicBezTo>
                  <a:pt x="28157" y="1803"/>
                  <a:pt x="24464" y="1"/>
                  <a:pt x="20616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3"/>
          <p:cNvSpPr/>
          <p:nvPr/>
        </p:nvSpPr>
        <p:spPr>
          <a:xfrm>
            <a:off x="3363588" y="1228396"/>
            <a:ext cx="302484" cy="277037"/>
          </a:xfrm>
          <a:custGeom>
            <a:avLst/>
            <a:gdLst/>
            <a:ahLst/>
            <a:cxnLst/>
            <a:rect l="l" t="t" r="r" b="b"/>
            <a:pathLst>
              <a:path w="13729" h="12574" extrusionOk="0">
                <a:moveTo>
                  <a:pt x="5338" y="1764"/>
                </a:moveTo>
                <a:cubicBezTo>
                  <a:pt x="6962" y="1764"/>
                  <a:pt x="8517" y="3020"/>
                  <a:pt x="8517" y="4927"/>
                </a:cubicBezTo>
                <a:cubicBezTo>
                  <a:pt x="8540" y="6680"/>
                  <a:pt x="7120" y="8099"/>
                  <a:pt x="5368" y="8099"/>
                </a:cubicBezTo>
                <a:lnTo>
                  <a:pt x="5368" y="8077"/>
                </a:lnTo>
                <a:cubicBezTo>
                  <a:pt x="2551" y="8077"/>
                  <a:pt x="1154" y="4683"/>
                  <a:pt x="3128" y="2687"/>
                </a:cubicBezTo>
                <a:cubicBezTo>
                  <a:pt x="3773" y="2050"/>
                  <a:pt x="4563" y="1764"/>
                  <a:pt x="5338" y="1764"/>
                </a:cubicBezTo>
                <a:close/>
                <a:moveTo>
                  <a:pt x="5374" y="0"/>
                </a:moveTo>
                <a:cubicBezTo>
                  <a:pt x="4050" y="0"/>
                  <a:pt x="2737" y="532"/>
                  <a:pt x="1775" y="1556"/>
                </a:cubicBezTo>
                <a:cubicBezTo>
                  <a:pt x="67" y="3397"/>
                  <a:pt x="1" y="6214"/>
                  <a:pt x="1642" y="8121"/>
                </a:cubicBezTo>
                <a:cubicBezTo>
                  <a:pt x="2601" y="9252"/>
                  <a:pt x="3982" y="9845"/>
                  <a:pt x="5376" y="9845"/>
                </a:cubicBezTo>
                <a:cubicBezTo>
                  <a:pt x="6335" y="9845"/>
                  <a:pt x="7300" y="9565"/>
                  <a:pt x="8140" y="8986"/>
                </a:cubicBezTo>
                <a:cubicBezTo>
                  <a:pt x="8163" y="8986"/>
                  <a:pt x="8163" y="9008"/>
                  <a:pt x="8163" y="9008"/>
                </a:cubicBezTo>
                <a:lnTo>
                  <a:pt x="11423" y="12202"/>
                </a:lnTo>
                <a:cubicBezTo>
                  <a:pt x="11657" y="12464"/>
                  <a:pt x="11933" y="12573"/>
                  <a:pt x="12201" y="12573"/>
                </a:cubicBezTo>
                <a:cubicBezTo>
                  <a:pt x="13000" y="12573"/>
                  <a:pt x="13728" y="11602"/>
                  <a:pt x="13064" y="10805"/>
                </a:cubicBezTo>
                <a:lnTo>
                  <a:pt x="13042" y="10783"/>
                </a:lnTo>
                <a:lnTo>
                  <a:pt x="9804" y="7611"/>
                </a:lnTo>
                <a:cubicBezTo>
                  <a:pt x="9737" y="7545"/>
                  <a:pt x="9671" y="7478"/>
                  <a:pt x="9604" y="7434"/>
                </a:cubicBezTo>
                <a:cubicBezTo>
                  <a:pt x="10868" y="5260"/>
                  <a:pt x="10314" y="2488"/>
                  <a:pt x="8318" y="980"/>
                </a:cubicBezTo>
                <a:cubicBezTo>
                  <a:pt x="7436" y="321"/>
                  <a:pt x="6402" y="0"/>
                  <a:pt x="53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3"/>
          <p:cNvSpPr/>
          <p:nvPr/>
        </p:nvSpPr>
        <p:spPr>
          <a:xfrm>
            <a:off x="2979304" y="1311911"/>
            <a:ext cx="128538" cy="110008"/>
          </a:xfrm>
          <a:custGeom>
            <a:avLst/>
            <a:gdLst/>
            <a:ahLst/>
            <a:cxnLst/>
            <a:rect l="l" t="t" r="r" b="b"/>
            <a:pathLst>
              <a:path w="5834" h="4993" extrusionOk="0">
                <a:moveTo>
                  <a:pt x="3328" y="1"/>
                </a:moveTo>
                <a:cubicBezTo>
                  <a:pt x="1110" y="1"/>
                  <a:pt x="1" y="2684"/>
                  <a:pt x="1553" y="4259"/>
                </a:cubicBezTo>
                <a:cubicBezTo>
                  <a:pt x="2060" y="4766"/>
                  <a:pt x="2685" y="4993"/>
                  <a:pt x="3298" y="4993"/>
                </a:cubicBezTo>
                <a:cubicBezTo>
                  <a:pt x="4590" y="4993"/>
                  <a:pt x="5834" y="3988"/>
                  <a:pt x="5834" y="2485"/>
                </a:cubicBezTo>
                <a:cubicBezTo>
                  <a:pt x="5834" y="1110"/>
                  <a:pt x="4703" y="1"/>
                  <a:pt x="3328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3"/>
          <p:cNvSpPr/>
          <p:nvPr/>
        </p:nvSpPr>
        <p:spPr>
          <a:xfrm>
            <a:off x="3076024" y="2003007"/>
            <a:ext cx="745541" cy="549172"/>
          </a:xfrm>
          <a:custGeom>
            <a:avLst/>
            <a:gdLst/>
            <a:ahLst/>
            <a:cxnLst/>
            <a:rect l="l" t="t" r="r" b="b"/>
            <a:pathLst>
              <a:path w="33869" h="24951" extrusionOk="0">
                <a:moveTo>
                  <a:pt x="20594" y="1"/>
                </a:moveTo>
                <a:cubicBezTo>
                  <a:pt x="19825" y="1"/>
                  <a:pt x="19049" y="73"/>
                  <a:pt x="18277" y="221"/>
                </a:cubicBezTo>
                <a:cubicBezTo>
                  <a:pt x="13619" y="1086"/>
                  <a:pt x="9871" y="4523"/>
                  <a:pt x="8584" y="9092"/>
                </a:cubicBezTo>
                <a:lnTo>
                  <a:pt x="1" y="12464"/>
                </a:lnTo>
                <a:lnTo>
                  <a:pt x="8584" y="15835"/>
                </a:lnTo>
                <a:cubicBezTo>
                  <a:pt x="10092" y="21224"/>
                  <a:pt x="14994" y="24950"/>
                  <a:pt x="20605" y="24950"/>
                </a:cubicBezTo>
                <a:cubicBezTo>
                  <a:pt x="25330" y="24950"/>
                  <a:pt x="29654" y="22267"/>
                  <a:pt x="31761" y="18008"/>
                </a:cubicBezTo>
                <a:cubicBezTo>
                  <a:pt x="33869" y="13772"/>
                  <a:pt x="33381" y="8715"/>
                  <a:pt x="30519" y="4945"/>
                </a:cubicBezTo>
                <a:cubicBezTo>
                  <a:pt x="28135" y="1803"/>
                  <a:pt x="24442" y="1"/>
                  <a:pt x="20594" y="1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3"/>
          <p:cNvSpPr/>
          <p:nvPr/>
        </p:nvSpPr>
        <p:spPr>
          <a:xfrm>
            <a:off x="2982779" y="2222654"/>
            <a:ext cx="128421" cy="109676"/>
          </a:xfrm>
          <a:custGeom>
            <a:avLst/>
            <a:gdLst/>
            <a:ahLst/>
            <a:cxnLst/>
            <a:rect l="l" t="t" r="r" b="b"/>
            <a:pathLst>
              <a:path w="5834" h="4983" extrusionOk="0">
                <a:moveTo>
                  <a:pt x="3350" y="0"/>
                </a:moveTo>
                <a:cubicBezTo>
                  <a:pt x="1110" y="0"/>
                  <a:pt x="1" y="2684"/>
                  <a:pt x="1575" y="4259"/>
                </a:cubicBezTo>
                <a:cubicBezTo>
                  <a:pt x="2082" y="4759"/>
                  <a:pt x="2704" y="4983"/>
                  <a:pt x="3314" y="4983"/>
                </a:cubicBezTo>
                <a:cubicBezTo>
                  <a:pt x="4600" y="4983"/>
                  <a:pt x="5834" y="3989"/>
                  <a:pt x="5834" y="2485"/>
                </a:cubicBezTo>
                <a:cubicBezTo>
                  <a:pt x="5834" y="1109"/>
                  <a:pt x="4725" y="0"/>
                  <a:pt x="3350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3"/>
          <p:cNvSpPr/>
          <p:nvPr/>
        </p:nvSpPr>
        <p:spPr>
          <a:xfrm>
            <a:off x="3075547" y="29134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3"/>
          <p:cNvSpPr/>
          <p:nvPr/>
        </p:nvSpPr>
        <p:spPr>
          <a:xfrm>
            <a:off x="2982779" y="3132801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43"/>
          <p:cNvGrpSpPr/>
          <p:nvPr/>
        </p:nvGrpSpPr>
        <p:grpSpPr>
          <a:xfrm>
            <a:off x="3406549" y="2147272"/>
            <a:ext cx="224268" cy="260674"/>
            <a:chOff x="3402699" y="1388972"/>
            <a:chExt cx="224268" cy="260674"/>
          </a:xfrm>
        </p:grpSpPr>
        <p:sp>
          <p:nvSpPr>
            <p:cNvPr id="461" name="Google Shape;461;p43"/>
            <p:cNvSpPr/>
            <p:nvPr/>
          </p:nvSpPr>
          <p:spPr>
            <a:xfrm>
              <a:off x="3423776" y="1558812"/>
              <a:ext cx="41953" cy="90832"/>
            </a:xfrm>
            <a:custGeom>
              <a:avLst/>
              <a:gdLst/>
              <a:ahLst/>
              <a:cxnLst/>
              <a:rect l="l" t="t" r="r" b="b"/>
              <a:pathLst>
                <a:path w="1887" h="4104" extrusionOk="0">
                  <a:moveTo>
                    <a:pt x="1" y="1"/>
                  </a:moveTo>
                  <a:lnTo>
                    <a:pt x="1" y="4104"/>
                  </a:lnTo>
                  <a:lnTo>
                    <a:pt x="1886" y="410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3504662" y="1510719"/>
              <a:ext cx="41930" cy="138926"/>
            </a:xfrm>
            <a:custGeom>
              <a:avLst/>
              <a:gdLst/>
              <a:ahLst/>
              <a:cxnLst/>
              <a:rect l="l" t="t" r="r" b="b"/>
              <a:pathLst>
                <a:path w="1886" h="6277" extrusionOk="0">
                  <a:moveTo>
                    <a:pt x="0" y="0"/>
                  </a:moveTo>
                  <a:lnTo>
                    <a:pt x="0" y="6277"/>
                  </a:lnTo>
                  <a:lnTo>
                    <a:pt x="1886" y="6277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3585037" y="1469975"/>
              <a:ext cx="41930" cy="179672"/>
            </a:xfrm>
            <a:custGeom>
              <a:avLst/>
              <a:gdLst/>
              <a:ahLst/>
              <a:cxnLst/>
              <a:rect l="l" t="t" r="r" b="b"/>
              <a:pathLst>
                <a:path w="1886" h="8118" extrusionOk="0">
                  <a:moveTo>
                    <a:pt x="1" y="0"/>
                  </a:moveTo>
                  <a:lnTo>
                    <a:pt x="1" y="8118"/>
                  </a:lnTo>
                  <a:lnTo>
                    <a:pt x="1886" y="8118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3402699" y="1388972"/>
              <a:ext cx="217856" cy="117701"/>
            </a:xfrm>
            <a:custGeom>
              <a:avLst/>
              <a:gdLst/>
              <a:ahLst/>
              <a:cxnLst/>
              <a:rect l="l" t="t" r="r" b="b"/>
              <a:pathLst>
                <a:path w="9799" h="5318" extrusionOk="0">
                  <a:moveTo>
                    <a:pt x="6161" y="1"/>
                  </a:moveTo>
                  <a:cubicBezTo>
                    <a:pt x="5784" y="1"/>
                    <a:pt x="5784" y="577"/>
                    <a:pt x="6161" y="577"/>
                  </a:cubicBezTo>
                  <a:lnTo>
                    <a:pt x="8423" y="577"/>
                  </a:lnTo>
                  <a:lnTo>
                    <a:pt x="284" y="4791"/>
                  </a:lnTo>
                  <a:cubicBezTo>
                    <a:pt x="1" y="4942"/>
                    <a:pt x="167" y="5318"/>
                    <a:pt x="414" y="5318"/>
                  </a:cubicBezTo>
                  <a:cubicBezTo>
                    <a:pt x="457" y="5318"/>
                    <a:pt x="503" y="5306"/>
                    <a:pt x="550" y="5279"/>
                  </a:cubicBezTo>
                  <a:lnTo>
                    <a:pt x="8490" y="1176"/>
                  </a:lnTo>
                  <a:lnTo>
                    <a:pt x="8490" y="1176"/>
                  </a:lnTo>
                  <a:cubicBezTo>
                    <a:pt x="8091" y="1753"/>
                    <a:pt x="7669" y="2352"/>
                    <a:pt x="7270" y="2928"/>
                  </a:cubicBezTo>
                  <a:cubicBezTo>
                    <a:pt x="7113" y="3132"/>
                    <a:pt x="7311" y="3336"/>
                    <a:pt x="7511" y="3336"/>
                  </a:cubicBezTo>
                  <a:cubicBezTo>
                    <a:pt x="7594" y="3336"/>
                    <a:pt x="7677" y="3301"/>
                    <a:pt x="7736" y="3217"/>
                  </a:cubicBezTo>
                  <a:lnTo>
                    <a:pt x="9688" y="444"/>
                  </a:lnTo>
                  <a:cubicBezTo>
                    <a:pt x="9798" y="267"/>
                    <a:pt x="9688" y="23"/>
                    <a:pt x="9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43"/>
          <p:cNvSpPr txBox="1"/>
          <p:nvPr/>
        </p:nvSpPr>
        <p:spPr>
          <a:xfrm>
            <a:off x="3986100" y="1012625"/>
            <a:ext cx="47343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RESEARCH SEARCH TERMS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share templates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manage search term research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4002375" y="1904700"/>
            <a:ext cx="46083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MEASURE SEARCH PERFORMANCE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a search assessment tool to 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 common search terms and their target pages, assess search performance, and easily rerun search scores.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4024200" y="120550"/>
            <a:ext cx="44940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LEARN FINDABILITY / SEARCH BEST PRACTICES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8" name="Google Shape;468;p43"/>
          <p:cNvGrpSpPr/>
          <p:nvPr/>
        </p:nvGrpSpPr>
        <p:grpSpPr>
          <a:xfrm>
            <a:off x="3366837" y="296211"/>
            <a:ext cx="334101" cy="316766"/>
            <a:chOff x="3366837" y="448611"/>
            <a:chExt cx="334101" cy="316766"/>
          </a:xfrm>
        </p:grpSpPr>
        <p:sp>
          <p:nvSpPr>
            <p:cNvPr id="469" name="Google Shape;469;p43"/>
            <p:cNvSpPr/>
            <p:nvPr/>
          </p:nvSpPr>
          <p:spPr>
            <a:xfrm>
              <a:off x="3366837" y="448611"/>
              <a:ext cx="334101" cy="316766"/>
            </a:xfrm>
            <a:custGeom>
              <a:avLst/>
              <a:gdLst/>
              <a:ahLst/>
              <a:cxnLst/>
              <a:rect l="l" t="t" r="r" b="b"/>
              <a:pathLst>
                <a:path w="2275" h="2157" extrusionOk="0">
                  <a:moveTo>
                    <a:pt x="1134" y="2157"/>
                  </a:moveTo>
                  <a:lnTo>
                    <a:pt x="1134" y="2157"/>
                  </a:lnTo>
                  <a:cubicBezTo>
                    <a:pt x="1014" y="2157"/>
                    <a:pt x="904" y="2082"/>
                    <a:pt x="862" y="1970"/>
                  </a:cubicBezTo>
                  <a:cubicBezTo>
                    <a:pt x="824" y="1873"/>
                    <a:pt x="718" y="1820"/>
                    <a:pt x="619" y="1850"/>
                  </a:cubicBezTo>
                  <a:cubicBezTo>
                    <a:pt x="364" y="1926"/>
                    <a:pt x="147" y="1653"/>
                    <a:pt x="280" y="1423"/>
                  </a:cubicBezTo>
                  <a:cubicBezTo>
                    <a:pt x="332" y="1333"/>
                    <a:pt x="305" y="1219"/>
                    <a:pt x="221" y="1158"/>
                  </a:cubicBezTo>
                  <a:cubicBezTo>
                    <a:pt x="1" y="1008"/>
                    <a:pt x="81" y="666"/>
                    <a:pt x="343" y="628"/>
                  </a:cubicBezTo>
                  <a:cubicBezTo>
                    <a:pt x="446" y="611"/>
                    <a:pt x="520" y="519"/>
                    <a:pt x="512" y="417"/>
                  </a:cubicBezTo>
                  <a:cubicBezTo>
                    <a:pt x="493" y="151"/>
                    <a:pt x="811" y="0"/>
                    <a:pt x="1007" y="181"/>
                  </a:cubicBezTo>
                  <a:cubicBezTo>
                    <a:pt x="1083" y="251"/>
                    <a:pt x="1199" y="251"/>
                    <a:pt x="1275" y="181"/>
                  </a:cubicBezTo>
                  <a:cubicBezTo>
                    <a:pt x="1470" y="0"/>
                    <a:pt x="1786" y="153"/>
                    <a:pt x="1767" y="419"/>
                  </a:cubicBezTo>
                  <a:cubicBezTo>
                    <a:pt x="1759" y="521"/>
                    <a:pt x="1832" y="615"/>
                    <a:pt x="1934" y="630"/>
                  </a:cubicBezTo>
                  <a:cubicBezTo>
                    <a:pt x="2199" y="672"/>
                    <a:pt x="2275" y="1014"/>
                    <a:pt x="2054" y="1164"/>
                  </a:cubicBezTo>
                  <a:cubicBezTo>
                    <a:pt x="1969" y="1221"/>
                    <a:pt x="1942" y="1335"/>
                    <a:pt x="1993" y="1425"/>
                  </a:cubicBezTo>
                  <a:cubicBezTo>
                    <a:pt x="2132" y="1656"/>
                    <a:pt x="1908" y="1938"/>
                    <a:pt x="1651" y="1856"/>
                  </a:cubicBezTo>
                  <a:lnTo>
                    <a:pt x="1651" y="1856"/>
                  </a:lnTo>
                  <a:cubicBezTo>
                    <a:pt x="1552" y="1826"/>
                    <a:pt x="1446" y="1875"/>
                    <a:pt x="1408" y="1972"/>
                  </a:cubicBezTo>
                  <a:cubicBezTo>
                    <a:pt x="1364" y="2084"/>
                    <a:pt x="1256" y="2157"/>
                    <a:pt x="1134" y="2157"/>
                  </a:cubicBezTo>
                  <a:close/>
                  <a:moveTo>
                    <a:pt x="674" y="1748"/>
                  </a:moveTo>
                  <a:cubicBezTo>
                    <a:pt x="795" y="1748"/>
                    <a:pt x="904" y="1822"/>
                    <a:pt x="950" y="1934"/>
                  </a:cubicBezTo>
                  <a:cubicBezTo>
                    <a:pt x="978" y="2012"/>
                    <a:pt x="1050" y="2061"/>
                    <a:pt x="1134" y="2061"/>
                  </a:cubicBezTo>
                  <a:lnTo>
                    <a:pt x="1134" y="2061"/>
                  </a:lnTo>
                  <a:cubicBezTo>
                    <a:pt x="1214" y="2061"/>
                    <a:pt x="1288" y="2012"/>
                    <a:pt x="1318" y="1936"/>
                  </a:cubicBezTo>
                  <a:cubicBezTo>
                    <a:pt x="1375" y="1793"/>
                    <a:pt x="1531" y="1719"/>
                    <a:pt x="1678" y="1765"/>
                  </a:cubicBezTo>
                  <a:lnTo>
                    <a:pt x="1678" y="1765"/>
                  </a:lnTo>
                  <a:cubicBezTo>
                    <a:pt x="1851" y="1820"/>
                    <a:pt x="2001" y="1632"/>
                    <a:pt x="1910" y="1476"/>
                  </a:cubicBezTo>
                  <a:cubicBezTo>
                    <a:pt x="1834" y="1341"/>
                    <a:pt x="1874" y="1174"/>
                    <a:pt x="1999" y="1086"/>
                  </a:cubicBezTo>
                  <a:cubicBezTo>
                    <a:pt x="2149" y="985"/>
                    <a:pt x="2096" y="753"/>
                    <a:pt x="1919" y="725"/>
                  </a:cubicBezTo>
                  <a:cubicBezTo>
                    <a:pt x="1767" y="702"/>
                    <a:pt x="1661" y="565"/>
                    <a:pt x="1670" y="413"/>
                  </a:cubicBezTo>
                  <a:cubicBezTo>
                    <a:pt x="1685" y="232"/>
                    <a:pt x="1470" y="130"/>
                    <a:pt x="1337" y="251"/>
                  </a:cubicBezTo>
                  <a:cubicBezTo>
                    <a:pt x="1225" y="354"/>
                    <a:pt x="1052" y="354"/>
                    <a:pt x="940" y="251"/>
                  </a:cubicBezTo>
                  <a:cubicBezTo>
                    <a:pt x="807" y="132"/>
                    <a:pt x="596" y="232"/>
                    <a:pt x="607" y="411"/>
                  </a:cubicBezTo>
                  <a:cubicBezTo>
                    <a:pt x="617" y="563"/>
                    <a:pt x="508" y="698"/>
                    <a:pt x="356" y="723"/>
                  </a:cubicBezTo>
                  <a:cubicBezTo>
                    <a:pt x="179" y="750"/>
                    <a:pt x="124" y="980"/>
                    <a:pt x="275" y="1082"/>
                  </a:cubicBezTo>
                  <a:cubicBezTo>
                    <a:pt x="400" y="1170"/>
                    <a:pt x="438" y="1339"/>
                    <a:pt x="362" y="1472"/>
                  </a:cubicBezTo>
                  <a:cubicBezTo>
                    <a:pt x="271" y="1626"/>
                    <a:pt x="419" y="1812"/>
                    <a:pt x="590" y="1761"/>
                  </a:cubicBezTo>
                  <a:cubicBezTo>
                    <a:pt x="617" y="1753"/>
                    <a:pt x="645" y="1748"/>
                    <a:pt x="674" y="17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3466259" y="546857"/>
              <a:ext cx="118220" cy="118071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461" y="803"/>
                  </a:moveTo>
                  <a:cubicBezTo>
                    <a:pt x="155" y="803"/>
                    <a:pt x="1" y="432"/>
                    <a:pt x="217" y="217"/>
                  </a:cubicBezTo>
                  <a:cubicBezTo>
                    <a:pt x="434" y="1"/>
                    <a:pt x="805" y="155"/>
                    <a:pt x="805" y="461"/>
                  </a:cubicBezTo>
                  <a:cubicBezTo>
                    <a:pt x="803" y="649"/>
                    <a:pt x="649" y="803"/>
                    <a:pt x="461" y="803"/>
                  </a:cubicBezTo>
                  <a:close/>
                  <a:moveTo>
                    <a:pt x="461" y="212"/>
                  </a:moveTo>
                  <a:cubicBezTo>
                    <a:pt x="238" y="212"/>
                    <a:pt x="128" y="480"/>
                    <a:pt x="284" y="636"/>
                  </a:cubicBezTo>
                  <a:cubicBezTo>
                    <a:pt x="442" y="792"/>
                    <a:pt x="710" y="681"/>
                    <a:pt x="710" y="461"/>
                  </a:cubicBezTo>
                  <a:cubicBezTo>
                    <a:pt x="708" y="322"/>
                    <a:pt x="598" y="212"/>
                    <a:pt x="461" y="21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43"/>
          <p:cNvSpPr txBox="1"/>
          <p:nvPr/>
        </p:nvSpPr>
        <p:spPr>
          <a:xfrm>
            <a:off x="3993375" y="2877350"/>
            <a:ext cx="44478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APPLY SEO TO CONTENT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3"/>
          <p:cNvSpPr txBox="1"/>
          <p:nvPr/>
        </p:nvSpPr>
        <p:spPr>
          <a:xfrm>
            <a:off x="3993375" y="3681200"/>
            <a:ext cx="45708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>
                <a:solidFill>
                  <a:srgbClr val="115740"/>
                </a:solidFill>
                <a:latin typeface="Calibri"/>
                <a:ea typeface="Calibri"/>
                <a:cs typeface="Calibri"/>
                <a:sym typeface="Calibri"/>
              </a:rPr>
              <a:t>IMPROVE INTERNAL SEARCH / BOOSTING</a:t>
            </a:r>
            <a:endParaRPr sz="1700">
              <a:solidFill>
                <a:srgbClr val="1157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Write, update, and consolidate guidance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 awareness for search through GCWP / Web Analytics Community</a:t>
            </a:r>
            <a:r>
              <a:rPr lang="en-CA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3"/>
          <p:cNvSpPr/>
          <p:nvPr/>
        </p:nvSpPr>
        <p:spPr>
          <a:xfrm>
            <a:off x="3075759" y="3823941"/>
            <a:ext cx="746088" cy="549230"/>
          </a:xfrm>
          <a:custGeom>
            <a:avLst/>
            <a:gdLst/>
            <a:ahLst/>
            <a:cxnLst/>
            <a:rect l="l" t="t" r="r" b="b"/>
            <a:pathLst>
              <a:path w="33890" h="24965" extrusionOk="0">
                <a:moveTo>
                  <a:pt x="20578" y="0"/>
                </a:moveTo>
                <a:cubicBezTo>
                  <a:pt x="19814" y="0"/>
                  <a:pt x="19044" y="70"/>
                  <a:pt x="18276" y="212"/>
                </a:cubicBezTo>
                <a:cubicBezTo>
                  <a:pt x="13618" y="1099"/>
                  <a:pt x="9870" y="4537"/>
                  <a:pt x="8606" y="9106"/>
                </a:cubicBezTo>
                <a:lnTo>
                  <a:pt x="0" y="12477"/>
                </a:lnTo>
                <a:lnTo>
                  <a:pt x="8606" y="15849"/>
                </a:lnTo>
                <a:cubicBezTo>
                  <a:pt x="10114" y="21238"/>
                  <a:pt x="15015" y="24942"/>
                  <a:pt x="20605" y="24964"/>
                </a:cubicBezTo>
                <a:cubicBezTo>
                  <a:pt x="25351" y="24964"/>
                  <a:pt x="29676" y="22281"/>
                  <a:pt x="31783" y="18022"/>
                </a:cubicBezTo>
                <a:cubicBezTo>
                  <a:pt x="33890" y="13786"/>
                  <a:pt x="33402" y="8729"/>
                  <a:pt x="30541" y="4936"/>
                </a:cubicBezTo>
                <a:cubicBezTo>
                  <a:pt x="28151" y="1788"/>
                  <a:pt x="24447" y="0"/>
                  <a:pt x="20578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3"/>
          <p:cNvSpPr/>
          <p:nvPr/>
        </p:nvSpPr>
        <p:spPr>
          <a:xfrm>
            <a:off x="2983404" y="4043788"/>
            <a:ext cx="128436" cy="109956"/>
          </a:xfrm>
          <a:custGeom>
            <a:avLst/>
            <a:gdLst/>
            <a:ahLst/>
            <a:cxnLst/>
            <a:rect l="l" t="t" r="r" b="b"/>
            <a:pathLst>
              <a:path w="5834" h="4998" extrusionOk="0">
                <a:moveTo>
                  <a:pt x="3327" y="0"/>
                </a:moveTo>
                <a:cubicBezTo>
                  <a:pt x="1109" y="0"/>
                  <a:pt x="0" y="2684"/>
                  <a:pt x="1575" y="4259"/>
                </a:cubicBezTo>
                <a:cubicBezTo>
                  <a:pt x="2078" y="4769"/>
                  <a:pt x="2703" y="4998"/>
                  <a:pt x="3317" y="4998"/>
                </a:cubicBezTo>
                <a:cubicBezTo>
                  <a:pt x="4598" y="4998"/>
                  <a:pt x="5833" y="4005"/>
                  <a:pt x="5833" y="2506"/>
                </a:cubicBezTo>
                <a:cubicBezTo>
                  <a:pt x="5833" y="1109"/>
                  <a:pt x="4702" y="0"/>
                  <a:pt x="3327" y="0"/>
                </a:cubicBezTo>
                <a:close/>
              </a:path>
            </a:pathLst>
          </a:cu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3"/>
          <p:cNvGrpSpPr/>
          <p:nvPr/>
        </p:nvGrpSpPr>
        <p:grpSpPr>
          <a:xfrm>
            <a:off x="3364403" y="3939577"/>
            <a:ext cx="334093" cy="331746"/>
            <a:chOff x="-63250675" y="3744075"/>
            <a:chExt cx="320350" cy="318100"/>
          </a:xfrm>
        </p:grpSpPr>
        <p:sp>
          <p:nvSpPr>
            <p:cNvPr id="476" name="Google Shape;476;p43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43"/>
          <p:cNvGrpSpPr/>
          <p:nvPr/>
        </p:nvGrpSpPr>
        <p:grpSpPr>
          <a:xfrm>
            <a:off x="3401070" y="3038026"/>
            <a:ext cx="302461" cy="300059"/>
            <a:chOff x="946175" y="3253275"/>
            <a:chExt cx="298550" cy="296150"/>
          </a:xfrm>
        </p:grpSpPr>
        <p:sp>
          <p:nvSpPr>
            <p:cNvPr id="480" name="Google Shape;480;p43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43"/>
          <p:cNvSpPr txBox="1">
            <a:spLocks noGrp="1"/>
          </p:cNvSpPr>
          <p:nvPr>
            <p:ph type="title"/>
          </p:nvPr>
        </p:nvSpPr>
        <p:spPr>
          <a:xfrm>
            <a:off x="114100" y="749825"/>
            <a:ext cx="25323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Supporting web advisors to improve search performance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Assessment Tool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252000" y="968375"/>
            <a:ext cx="28698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/>
              <a:t>What it is: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/>
              <a:t>A tool that helps web teams assess how target URLs rank across search engines for top search terms.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/>
              <a:t>Progress so far:</a:t>
            </a: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Idea and first iteration of the tool came from CRA.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This was extended to explore scaling to other departments (</a:t>
            </a:r>
            <a:r>
              <a:rPr lang="en-CA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CA" sz="1200">
                <a:solidFill>
                  <a:schemeClr val="dk1"/>
                </a:solidFill>
              </a:rPr>
              <a:t>)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CA" sz="1200"/>
              <a:t>CDS currently iterating on the design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IRCC feedback and UX review of v1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CA" sz="1200"/>
              <a:t>CDS is currently designing v2 (</a:t>
            </a:r>
            <a:r>
              <a:rPr lang="en-CA" sz="1200" u="sng">
                <a:solidFill>
                  <a:schemeClr val="hlink"/>
                </a:solidFill>
                <a:hlinkClick r:id="rId4"/>
              </a:rPr>
              <a:t>link to Figma</a:t>
            </a:r>
            <a:r>
              <a:rPr lang="en-CA" sz="1200"/>
              <a:t>)</a:t>
            </a:r>
            <a:endParaRPr sz="1200"/>
          </a:p>
        </p:txBody>
      </p:sp>
      <p:pic>
        <p:nvPicPr>
          <p:cNvPr id="492" name="Google Shape;49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800" y="968375"/>
            <a:ext cx="5717400" cy="39531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498" name="Google Shape;498;p45"/>
          <p:cNvSpPr txBox="1"/>
          <p:nvPr/>
        </p:nvSpPr>
        <p:spPr>
          <a:xfrm>
            <a:off x="252000" y="975600"/>
            <a:ext cx="8170500" cy="26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  <a:endParaRPr/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with IRCC &amp; prioritize features to code in V2 of the tool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 pilot to 4-5 departments when ready (early spring)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 guidance to go live when ready (spring 2024)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pilots to build case studies about search improvement &amp; inform internal search engine configuration team on persistent findability issues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pilot insights with GCWP.  Continue to iterate the tool. 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 about how make data analysis easier across multiple data points 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4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Tell us what you think</a:t>
            </a:r>
            <a:endParaRPr/>
          </a:p>
        </p:txBody>
      </p:sp>
      <p:sp>
        <p:nvSpPr>
          <p:cNvPr id="505" name="Google Shape;505;p46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29</a:t>
            </a:fld>
            <a:endParaRPr/>
          </a:p>
        </p:txBody>
      </p:sp>
      <p:sp>
        <p:nvSpPr>
          <p:cNvPr id="506" name="Google Shape;506;p46"/>
          <p:cNvSpPr txBox="1"/>
          <p:nvPr/>
        </p:nvSpPr>
        <p:spPr>
          <a:xfrm>
            <a:off x="252000" y="939425"/>
            <a:ext cx="79557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and questions!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share your feedback or suggested improvements on what you’ve seen today 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Viewer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 Comms Slack channel: </a:t>
            </a: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#feedback-tool-outil-rétroaction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Assessment Tool and search guidance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 Comms Slack search channel: </a:t>
            </a:r>
            <a:r>
              <a:rPr lang="en-C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#search-recherche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CA" sz="17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lana.stewart@cds-snc.ca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Feedback Viewer (FV)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Feedback Viewer - Why improve it? Why now?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4828625" y="1016000"/>
            <a:ext cx="4147800" cy="205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V1 - launched 2021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Growing backlog of improvements we’ve wanted to make, but not enough capacity to address them.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Recently, DTO joined CDS and now has additional capacity to do it (for now)!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7308075" y="2986400"/>
            <a:ext cx="15066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5400"/>
            <a:ext cx="4523823" cy="32714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300" y="1856875"/>
            <a:ext cx="5693224" cy="25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331525" y="1767525"/>
            <a:ext cx="16518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CA" sz="1300">
                <a:solidFill>
                  <a:srgbClr val="192E40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Jakob Nielsen’s 10 Usability Heuristics:</a:t>
            </a:r>
            <a:endParaRPr sz="1300">
              <a:solidFill>
                <a:srgbClr val="192E40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UX Review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331525" y="975650"/>
            <a:ext cx="75684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600" b="1">
                <a:solidFill>
                  <a:srgbClr val="192E40"/>
                </a:solidFill>
                <a:latin typeface="Calibri"/>
                <a:ea typeface="Calibri"/>
                <a:cs typeface="Calibri"/>
                <a:sym typeface="Calibri"/>
              </a:rPr>
              <a:t>A UX review assesses user interfaces according to usability standards. It highlights where these standards are not met and proposes recommendations.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/>
        </p:nvSpPr>
        <p:spPr>
          <a:xfrm>
            <a:off x="252000" y="975600"/>
            <a:ext cx="82767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insights from UX Review + 4 user interviews (IRCC, PSPC, ECCC, DFO):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want to select multiple pages at once (especially english and french page pairs)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advisors are busy - they need summaries to make sense of the data.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E-mailed alerts or feedback summaries could be useful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 for usability improvements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Inconsistent layout between PFT and GC TSS filters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don’t understand what the “feedback admin” panel is for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selections get unexpectedly reset if selected out of order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Filters take up too much space, pushing the table out of view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“Reset filter” button too easy to mistakenly press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relevant table columns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naming conventions for download files could be more detailed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Opportunities for improvement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252000" y="975600"/>
            <a:ext cx="37017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 and optimize the filters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feedback table design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“feedback admin” to its own tab and apply a more useful dashboard design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links to guidance in navigation and in tooltips where needed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consistent look &amp; feel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727" y="920450"/>
            <a:ext cx="4985075" cy="3605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Improvements so far</a:t>
            </a:r>
            <a:endParaRPr/>
          </a:p>
        </p:txBody>
      </p:sp>
      <p:sp>
        <p:nvSpPr>
          <p:cNvPr id="137" name="Google Shape;137;p25"/>
          <p:cNvSpPr txBox="1"/>
          <p:nvPr/>
        </p:nvSpPr>
        <p:spPr>
          <a:xfrm>
            <a:off x="252000" y="975600"/>
            <a:ext cx="77295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Version 1 (current live site)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CA" sz="1600" u="sng">
                <a:solidFill>
                  <a:schemeClr val="hlink"/>
                </a:solidFill>
                <a:hlinkClick r:id="rId3"/>
              </a:rPr>
              <a:t>Feedback Viewer</a:t>
            </a:r>
            <a:r>
              <a:rPr lang="en-CA" sz="1600"/>
              <a:t>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Version 2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CA" sz="1600">
                <a:solidFill>
                  <a:schemeClr val="dk1"/>
                </a:solidFill>
              </a:rPr>
              <a:t>Updated design: </a:t>
            </a:r>
            <a:r>
              <a:rPr lang="en-CA" sz="1600" u="sng">
                <a:solidFill>
                  <a:schemeClr val="hlink"/>
                </a:solidFill>
                <a:hlinkClick r:id="rId4"/>
              </a:rPr>
              <a:t>Mockups (Figma)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CA" sz="1600"/>
              <a:t>Rapid iteration on based on 4 user feedback sessions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CA" sz="1600"/>
              <a:t>Development - in-progress (Hamza + Jennifer)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Improvements so far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l="6864" r="10627"/>
          <a:stretch/>
        </p:blipFill>
        <p:spPr>
          <a:xfrm>
            <a:off x="121800" y="50475"/>
            <a:ext cx="5218452" cy="35205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4">
            <a:alphaModFix/>
          </a:blip>
          <a:srcRect l="6560" r="5372"/>
          <a:stretch/>
        </p:blipFill>
        <p:spPr>
          <a:xfrm>
            <a:off x="4759375" y="2294825"/>
            <a:ext cx="4384625" cy="26935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1">
      <a:dk1>
        <a:srgbClr val="000000"/>
      </a:dk1>
      <a:lt1>
        <a:srgbClr val="FFFFFF"/>
      </a:lt1>
      <a:dk2>
        <a:srgbClr val="CEDBE5"/>
      </a:dk2>
      <a:lt2>
        <a:srgbClr val="D8D8D8"/>
      </a:lt2>
      <a:accent1>
        <a:srgbClr val="004986"/>
      </a:accent1>
      <a:accent2>
        <a:srgbClr val="115740"/>
      </a:accent2>
      <a:accent3>
        <a:srgbClr val="89A84F"/>
      </a:accent3>
      <a:accent4>
        <a:srgbClr val="AB2328"/>
      </a:accent4>
      <a:accent5>
        <a:srgbClr val="E87722"/>
      </a:accent5>
      <a:accent6>
        <a:srgbClr val="F6BE00"/>
      </a:accent6>
      <a:hlink>
        <a:srgbClr val="CEDBE5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Microsoft Office PowerPoint</Application>
  <PresentationFormat>On-screen Show (16:9)</PresentationFormat>
  <Paragraphs>276</Paragraphs>
  <Slides>29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Helvetica Neue</vt:lpstr>
      <vt:lpstr>Calibri</vt:lpstr>
      <vt:lpstr>Arial</vt:lpstr>
      <vt:lpstr>Encode Sans Semi Condensed</vt:lpstr>
      <vt:lpstr>Simple Light</vt:lpstr>
      <vt:lpstr>Simple Light</vt:lpstr>
      <vt:lpstr>Improving Research Tools - Update  March 6, 2024  Presented to GCWP by CDS</vt:lpstr>
      <vt:lpstr>Agenda</vt:lpstr>
      <vt:lpstr>Feedback Viewer (FV)</vt:lpstr>
      <vt:lpstr>Feedback Viewer - Why improve it? Why now?</vt:lpstr>
      <vt:lpstr>UX Review</vt:lpstr>
      <vt:lpstr>Opportunities for improvement</vt:lpstr>
      <vt:lpstr>Recommendations</vt:lpstr>
      <vt:lpstr>Improvements so far</vt:lpstr>
      <vt:lpstr>Improvements so far</vt:lpstr>
      <vt:lpstr>Next steps</vt:lpstr>
      <vt:lpstr>Search Assessment Tool (SAT)</vt:lpstr>
      <vt:lpstr>First, why is findability of your content important?</vt:lpstr>
      <vt:lpstr>First, why is findability of your content important?</vt:lpstr>
      <vt:lpstr>Why is search important for findability?</vt:lpstr>
      <vt:lpstr>Current state of search performance</vt:lpstr>
      <vt:lpstr>How might we improve internal and external search performance? </vt:lpstr>
      <vt:lpstr>Quick poll - Help us understand your search performance needs</vt:lpstr>
      <vt:lpstr>PowerPoint Presentation</vt:lpstr>
      <vt:lpstr>PowerPoint Presentation</vt:lpstr>
      <vt:lpstr>PowerPoint Presentation</vt:lpstr>
      <vt:lpstr>Supporting web teams to improve search performance  </vt:lpstr>
      <vt:lpstr>Supporting web teams to improve search performance  Search performance awareness-building, tools, and guidance     </vt:lpstr>
      <vt:lpstr>Supporting web teams to improve search performance  Search performance awareness-building, tools, and guidance </vt:lpstr>
      <vt:lpstr>State of search and findability guidance</vt:lpstr>
      <vt:lpstr>Supporting web advisors to improve search performance  </vt:lpstr>
      <vt:lpstr>Supporting web advisors to improve search performance  </vt:lpstr>
      <vt:lpstr>Search Assessment Tool</vt:lpstr>
      <vt:lpstr>Next steps</vt:lpstr>
      <vt:lpstr>Tell us what you think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Research Tools - Update  March 6, 2024  Presented to GCWP by CDS</dc:title>
  <cp:lastModifiedBy>Rob Boudreau</cp:lastModifiedBy>
  <cp:revision>1</cp:revision>
  <dcterms:modified xsi:type="dcterms:W3CDTF">2024-04-17T19:31:00Z</dcterms:modified>
</cp:coreProperties>
</file>