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502" r:id="rId2"/>
    <p:sldId id="503" r:id="rId3"/>
    <p:sldId id="507" r:id="rId4"/>
    <p:sldId id="504" r:id="rId5"/>
    <p:sldId id="505" r:id="rId6"/>
    <p:sldId id="506" r:id="rId7"/>
    <p:sldId id="508" r:id="rId8"/>
    <p:sldId id="509" r:id="rId9"/>
    <p:sldId id="510" r:id="rId10"/>
    <p:sldId id="511" r:id="rId11"/>
    <p:sldId id="512" r:id="rId12"/>
    <p:sldId id="513" r:id="rId13"/>
    <p:sldId id="514" r:id="rId14"/>
  </p:sldIdLst>
  <p:sldSz cx="9144000" cy="6858000" type="screen4x3"/>
  <p:notesSz cx="7315200" cy="9601200"/>
  <p:custDataLst>
    <p:tags r:id="rId17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1DE"/>
    <a:srgbClr val="365979"/>
    <a:srgbClr val="000000"/>
    <a:srgbClr val="B9611C"/>
    <a:srgbClr val="519C9C"/>
    <a:srgbClr val="736975"/>
    <a:srgbClr val="828EA2"/>
    <a:srgbClr val="828FA3"/>
    <a:srgbClr val="829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79397" autoAdjust="0"/>
  </p:normalViewPr>
  <p:slideViewPr>
    <p:cSldViewPr snapToObjects="1">
      <p:cViewPr varScale="1">
        <p:scale>
          <a:sx n="89" d="100"/>
          <a:sy n="89" d="100"/>
        </p:scale>
        <p:origin x="2322" y="96"/>
      </p:cViewPr>
      <p:guideLst>
        <p:guide orient="horz" pos="72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B2430-64C8-49D8-A75B-320F54C822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5DEB13B-32F2-43E6-AC88-D26E1731A0C8}">
      <dgm:prSet phldrT="[Text]"/>
      <dgm:spPr>
        <a:solidFill>
          <a:srgbClr val="828FA3"/>
        </a:solidFill>
        <a:ln>
          <a:solidFill>
            <a:srgbClr val="828FA3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Workplace Etiquette Working Group</a:t>
          </a:r>
        </a:p>
      </dgm:t>
    </dgm:pt>
    <dgm:pt modelId="{A38D5CF6-1150-4FF6-9782-5F6637C5DB31}" type="parTrans" cxnId="{070AB846-B919-4258-A12F-42A6B921F7EE}">
      <dgm:prSet/>
      <dgm:spPr/>
      <dgm:t>
        <a:bodyPr/>
        <a:lstStyle/>
        <a:p>
          <a:endParaRPr lang="en-US"/>
        </a:p>
      </dgm:t>
    </dgm:pt>
    <dgm:pt modelId="{EFDCD9AA-5C8F-4589-8171-D7DE10277BD2}" type="sibTrans" cxnId="{070AB846-B919-4258-A12F-42A6B921F7EE}">
      <dgm:prSet/>
      <dgm:spPr/>
      <dgm:t>
        <a:bodyPr/>
        <a:lstStyle/>
        <a:p>
          <a:endParaRPr lang="en-US"/>
        </a:p>
      </dgm:t>
    </dgm:pt>
    <dgm:pt modelId="{DE4CFD01-2CBB-4E36-8F24-A34A98CAD4A3}">
      <dgm:prSet/>
      <dgm:spPr>
        <a:solidFill>
          <a:srgbClr val="365979"/>
        </a:solidFill>
        <a:ln>
          <a:solidFill>
            <a:srgbClr val="365979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Space Force Team Review </a:t>
          </a:r>
        </a:p>
      </dgm:t>
    </dgm:pt>
    <dgm:pt modelId="{86D34FD4-6B5F-4EAF-AE3A-9EC40A050850}" type="parTrans" cxnId="{1A3E743F-1C5C-41BD-A4F5-88C831B0DB68}">
      <dgm:prSet/>
      <dgm:spPr/>
      <dgm:t>
        <a:bodyPr/>
        <a:lstStyle/>
        <a:p>
          <a:endParaRPr lang="en-US"/>
        </a:p>
      </dgm:t>
    </dgm:pt>
    <dgm:pt modelId="{E7018120-6D75-4506-8DD6-754154936661}" type="sibTrans" cxnId="{1A3E743F-1C5C-41BD-A4F5-88C831B0DB68}">
      <dgm:prSet/>
      <dgm:spPr/>
      <dgm:t>
        <a:bodyPr/>
        <a:lstStyle/>
        <a:p>
          <a:endParaRPr lang="en-US"/>
        </a:p>
      </dgm:t>
    </dgm:pt>
    <dgm:pt modelId="{654807D7-7DDC-4AC9-B07C-B704CD6CB9B2}">
      <dgm:prSet/>
      <dgm:spPr>
        <a:solidFill>
          <a:srgbClr val="519C9C"/>
        </a:solidFill>
        <a:ln>
          <a:solidFill>
            <a:srgbClr val="519C9C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Indigenous Advisory Group Working Session </a:t>
          </a:r>
        </a:p>
      </dgm:t>
    </dgm:pt>
    <dgm:pt modelId="{5B95334A-2E7F-477F-8439-B8E213C4DD20}" type="parTrans" cxnId="{ACF707C6-0C7E-4FC8-899E-AD268CF48982}">
      <dgm:prSet/>
      <dgm:spPr/>
      <dgm:t>
        <a:bodyPr/>
        <a:lstStyle/>
        <a:p>
          <a:endParaRPr lang="en-US"/>
        </a:p>
      </dgm:t>
    </dgm:pt>
    <dgm:pt modelId="{587C2A66-DF68-46ED-A27B-690EC434B2E1}" type="sibTrans" cxnId="{ACF707C6-0C7E-4FC8-899E-AD268CF48982}">
      <dgm:prSet/>
      <dgm:spPr/>
      <dgm:t>
        <a:bodyPr/>
        <a:lstStyle/>
        <a:p>
          <a:endParaRPr lang="en-US"/>
        </a:p>
      </dgm:t>
    </dgm:pt>
    <dgm:pt modelId="{7B2E1428-43F0-4B59-BA3A-F083531D46EA}">
      <dgm:prSet/>
      <dgm:spPr>
        <a:solidFill>
          <a:srgbClr val="B9611C"/>
        </a:solidFill>
        <a:ln>
          <a:solidFill>
            <a:srgbClr val="B9611C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Environmental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b="1" dirty="0">
              <a:solidFill>
                <a:srgbClr val="FFFFFF"/>
              </a:solidFill>
            </a:rPr>
            <a:t>Scan</a:t>
          </a:r>
          <a:r>
            <a:rPr lang="en-US" dirty="0">
              <a:solidFill>
                <a:srgbClr val="FFFFFF"/>
              </a:solidFill>
            </a:rPr>
            <a:t> </a:t>
          </a:r>
        </a:p>
      </dgm:t>
    </dgm:pt>
    <dgm:pt modelId="{8D6C5521-2014-4570-ADD5-C677A3EA2CEF}" type="parTrans" cxnId="{BA025C33-7CDC-40E9-A6B6-418BC094FDA1}">
      <dgm:prSet/>
      <dgm:spPr/>
      <dgm:t>
        <a:bodyPr/>
        <a:lstStyle/>
        <a:p>
          <a:endParaRPr lang="en-US"/>
        </a:p>
      </dgm:t>
    </dgm:pt>
    <dgm:pt modelId="{89F49904-316F-43AE-80D2-2E44E8172884}" type="sibTrans" cxnId="{BA025C33-7CDC-40E9-A6B6-418BC094FDA1}">
      <dgm:prSet/>
      <dgm:spPr/>
      <dgm:t>
        <a:bodyPr/>
        <a:lstStyle/>
        <a:p>
          <a:endParaRPr lang="en-US"/>
        </a:p>
      </dgm:t>
    </dgm:pt>
    <dgm:pt modelId="{FF858C43-4B9C-47BB-BA59-5805F6172701}">
      <dgm:prSet/>
      <dgm:spPr>
        <a:solidFill>
          <a:srgbClr val="736975"/>
        </a:solidFill>
        <a:ln>
          <a:solidFill>
            <a:srgbClr val="736975"/>
          </a:solidFill>
        </a:ln>
      </dgm:spPr>
      <dgm:t>
        <a:bodyPr/>
        <a:lstStyle/>
        <a:p>
          <a:r>
            <a:rPr lang="en-US" b="1" dirty="0">
              <a:solidFill>
                <a:srgbClr val="FFFFFF"/>
              </a:solidFill>
            </a:rPr>
            <a:t>Senior Management Committee Review</a:t>
          </a:r>
        </a:p>
      </dgm:t>
    </dgm:pt>
    <dgm:pt modelId="{9CEFDC23-2B97-4318-A1BA-03B97305F14E}" type="parTrans" cxnId="{6202254F-5B0F-4F15-8B4F-20181A6ADFD5}">
      <dgm:prSet/>
      <dgm:spPr/>
      <dgm:t>
        <a:bodyPr/>
        <a:lstStyle/>
        <a:p>
          <a:endParaRPr lang="en-US"/>
        </a:p>
      </dgm:t>
    </dgm:pt>
    <dgm:pt modelId="{87C276E6-2FA3-4723-9F1F-4159B1601FE6}" type="sibTrans" cxnId="{6202254F-5B0F-4F15-8B4F-20181A6ADFD5}">
      <dgm:prSet/>
      <dgm:spPr/>
      <dgm:t>
        <a:bodyPr/>
        <a:lstStyle/>
        <a:p>
          <a:endParaRPr lang="en-US"/>
        </a:p>
      </dgm:t>
    </dgm:pt>
    <dgm:pt modelId="{E965D466-D0CA-42AF-996C-A3BFC47053F5}">
      <dgm:prSet/>
      <dgm:spPr>
        <a:solidFill>
          <a:srgbClr val="828FA3"/>
        </a:solidFill>
        <a:ln>
          <a:solidFill>
            <a:srgbClr val="828FA3"/>
          </a:solidFill>
        </a:ln>
      </dgm:spPr>
      <dgm:t>
        <a:bodyPr/>
        <a:lstStyle/>
        <a:p>
          <a:pPr>
            <a:tabLst>
              <a:tab pos="4056063" algn="l"/>
            </a:tabLst>
          </a:pPr>
          <a:r>
            <a:rPr lang="en-US" b="1" dirty="0">
              <a:solidFill>
                <a:srgbClr val="FFFFFF"/>
              </a:solidFill>
            </a:rPr>
            <a:t>Executive Committee Review &amp; Approval</a:t>
          </a:r>
        </a:p>
      </dgm:t>
    </dgm:pt>
    <dgm:pt modelId="{286749CC-67EA-458B-B62B-A19D6C3E7289}" type="parTrans" cxnId="{C6894B5B-3D1B-4B9F-8D02-F053608CAE1D}">
      <dgm:prSet/>
      <dgm:spPr/>
      <dgm:t>
        <a:bodyPr/>
        <a:lstStyle/>
        <a:p>
          <a:endParaRPr lang="en-US"/>
        </a:p>
      </dgm:t>
    </dgm:pt>
    <dgm:pt modelId="{A43CBC65-64E7-4287-BDA1-BEEF8FE20E31}" type="sibTrans" cxnId="{C6894B5B-3D1B-4B9F-8D02-F053608CAE1D}">
      <dgm:prSet/>
      <dgm:spPr/>
      <dgm:t>
        <a:bodyPr/>
        <a:lstStyle/>
        <a:p>
          <a:endParaRPr lang="en-US"/>
        </a:p>
      </dgm:t>
    </dgm:pt>
    <dgm:pt modelId="{031CCE5F-2963-4ED8-B5FD-A87F17BF5C0A}" type="pres">
      <dgm:prSet presAssocID="{909B2430-64C8-49D8-A75B-320F54C822FD}" presName="Name0" presStyleCnt="0">
        <dgm:presLayoutVars>
          <dgm:chMax val="7"/>
          <dgm:chPref val="7"/>
          <dgm:dir/>
        </dgm:presLayoutVars>
      </dgm:prSet>
      <dgm:spPr/>
    </dgm:pt>
    <dgm:pt modelId="{4F69174E-5B0E-4790-88EF-0095D04CF840}" type="pres">
      <dgm:prSet presAssocID="{909B2430-64C8-49D8-A75B-320F54C822FD}" presName="Name1" presStyleCnt="0"/>
      <dgm:spPr/>
    </dgm:pt>
    <dgm:pt modelId="{A7192AA9-F2DF-44C3-B084-24FF8D5074DE}" type="pres">
      <dgm:prSet presAssocID="{909B2430-64C8-49D8-A75B-320F54C822FD}" presName="cycle" presStyleCnt="0"/>
      <dgm:spPr/>
    </dgm:pt>
    <dgm:pt modelId="{ED8C9108-ABCF-453E-870F-08D8E26079B8}" type="pres">
      <dgm:prSet presAssocID="{909B2430-64C8-49D8-A75B-320F54C822FD}" presName="srcNode" presStyleLbl="node1" presStyleIdx="0" presStyleCnt="6"/>
      <dgm:spPr/>
    </dgm:pt>
    <dgm:pt modelId="{ED0E1435-DC7E-41CE-9F93-0CB43C6CA7D3}" type="pres">
      <dgm:prSet presAssocID="{909B2430-64C8-49D8-A75B-320F54C822FD}" presName="conn" presStyleLbl="parChTrans1D2" presStyleIdx="0" presStyleCnt="1"/>
      <dgm:spPr/>
    </dgm:pt>
    <dgm:pt modelId="{0D83BAB3-D3F1-4D5E-8D9C-AA453F4856BC}" type="pres">
      <dgm:prSet presAssocID="{909B2430-64C8-49D8-A75B-320F54C822FD}" presName="extraNode" presStyleLbl="node1" presStyleIdx="0" presStyleCnt="6"/>
      <dgm:spPr/>
    </dgm:pt>
    <dgm:pt modelId="{92A69D86-7A0E-45C2-ABB6-86879D959AC4}" type="pres">
      <dgm:prSet presAssocID="{909B2430-64C8-49D8-A75B-320F54C822FD}" presName="dstNode" presStyleLbl="node1" presStyleIdx="0" presStyleCnt="6"/>
      <dgm:spPr/>
    </dgm:pt>
    <dgm:pt modelId="{82F952FF-831C-408B-8F21-B8F53204E019}" type="pres">
      <dgm:prSet presAssocID="{65DEB13B-32F2-43E6-AC88-D26E1731A0C8}" presName="text_1" presStyleLbl="node1" presStyleIdx="0" presStyleCnt="6">
        <dgm:presLayoutVars>
          <dgm:bulletEnabled val="1"/>
        </dgm:presLayoutVars>
      </dgm:prSet>
      <dgm:spPr/>
    </dgm:pt>
    <dgm:pt modelId="{F8EBB431-9AFF-4591-ACA6-BF64D3D33945}" type="pres">
      <dgm:prSet presAssocID="{65DEB13B-32F2-43E6-AC88-D26E1731A0C8}" presName="accent_1" presStyleCnt="0"/>
      <dgm:spPr/>
    </dgm:pt>
    <dgm:pt modelId="{4DF6DE17-8F8C-4620-9BCA-285B548AC2D0}" type="pres">
      <dgm:prSet presAssocID="{65DEB13B-32F2-43E6-AC88-D26E1731A0C8}" presName="accentRepeatNode" presStyleLbl="solidFgAcc1" presStyleIdx="0" presStyleCnt="6"/>
      <dgm:spPr>
        <a:solidFill>
          <a:srgbClr val="828FA3"/>
        </a:solidFill>
        <a:ln>
          <a:solidFill>
            <a:srgbClr val="FFFFFF"/>
          </a:solidFill>
        </a:ln>
      </dgm:spPr>
    </dgm:pt>
    <dgm:pt modelId="{0E7D23B3-8864-486D-9A56-A1034F2A23DA}" type="pres">
      <dgm:prSet presAssocID="{7B2E1428-43F0-4B59-BA3A-F083531D46EA}" presName="text_2" presStyleLbl="node1" presStyleIdx="1" presStyleCnt="6" custLinFactNeighborX="427" custLinFactNeighborY="11077">
        <dgm:presLayoutVars>
          <dgm:bulletEnabled val="1"/>
        </dgm:presLayoutVars>
      </dgm:prSet>
      <dgm:spPr/>
    </dgm:pt>
    <dgm:pt modelId="{CF0FBC90-2863-458B-AE83-B3A13B74D91A}" type="pres">
      <dgm:prSet presAssocID="{7B2E1428-43F0-4B59-BA3A-F083531D46EA}" presName="accent_2" presStyleCnt="0"/>
      <dgm:spPr/>
    </dgm:pt>
    <dgm:pt modelId="{40AAEEC2-E963-40A4-A050-D61B06D84FBE}" type="pres">
      <dgm:prSet presAssocID="{7B2E1428-43F0-4B59-BA3A-F083531D46EA}" presName="accentRepeatNode" presStyleLbl="solidFgAcc1" presStyleIdx="1" presStyleCnt="6"/>
      <dgm:spPr>
        <a:solidFill>
          <a:srgbClr val="B9611C"/>
        </a:solidFill>
        <a:ln>
          <a:solidFill>
            <a:srgbClr val="FFFFFF"/>
          </a:solidFill>
        </a:ln>
      </dgm:spPr>
    </dgm:pt>
    <dgm:pt modelId="{67A35FA3-5219-4394-A264-8A6F24917D87}" type="pres">
      <dgm:prSet presAssocID="{654807D7-7DDC-4AC9-B07C-B704CD6CB9B2}" presName="text_3" presStyleLbl="node1" presStyleIdx="2" presStyleCnt="6">
        <dgm:presLayoutVars>
          <dgm:bulletEnabled val="1"/>
        </dgm:presLayoutVars>
      </dgm:prSet>
      <dgm:spPr/>
    </dgm:pt>
    <dgm:pt modelId="{69EE24B0-C5FE-4DC7-89EF-A7CDF34FDF7D}" type="pres">
      <dgm:prSet presAssocID="{654807D7-7DDC-4AC9-B07C-B704CD6CB9B2}" presName="accent_3" presStyleCnt="0"/>
      <dgm:spPr/>
    </dgm:pt>
    <dgm:pt modelId="{9150212F-1901-4133-B0FC-D027EBADB872}" type="pres">
      <dgm:prSet presAssocID="{654807D7-7DDC-4AC9-B07C-B704CD6CB9B2}" presName="accentRepeatNode" presStyleLbl="solidFgAcc1" presStyleIdx="2" presStyleCnt="6"/>
      <dgm:spPr>
        <a:solidFill>
          <a:srgbClr val="519C9C"/>
        </a:solidFill>
        <a:ln>
          <a:solidFill>
            <a:srgbClr val="FFFFFF"/>
          </a:solidFill>
        </a:ln>
      </dgm:spPr>
    </dgm:pt>
    <dgm:pt modelId="{1CDF3EF5-BFD9-41E4-BFB9-F72747A422F8}" type="pres">
      <dgm:prSet presAssocID="{DE4CFD01-2CBB-4E36-8F24-A34A98CAD4A3}" presName="text_4" presStyleLbl="node1" presStyleIdx="3" presStyleCnt="6">
        <dgm:presLayoutVars>
          <dgm:bulletEnabled val="1"/>
        </dgm:presLayoutVars>
      </dgm:prSet>
      <dgm:spPr/>
    </dgm:pt>
    <dgm:pt modelId="{7B4BC317-C8C4-47D5-9F55-D8C72E539F4C}" type="pres">
      <dgm:prSet presAssocID="{DE4CFD01-2CBB-4E36-8F24-A34A98CAD4A3}" presName="accent_4" presStyleCnt="0"/>
      <dgm:spPr/>
    </dgm:pt>
    <dgm:pt modelId="{8217675A-071A-4CC3-917D-E92B807524B9}" type="pres">
      <dgm:prSet presAssocID="{DE4CFD01-2CBB-4E36-8F24-A34A98CAD4A3}" presName="accentRepeatNode" presStyleLbl="solidFgAcc1" presStyleIdx="3" presStyleCnt="6"/>
      <dgm:spPr>
        <a:solidFill>
          <a:srgbClr val="365979"/>
        </a:solidFill>
        <a:ln>
          <a:solidFill>
            <a:srgbClr val="FFFFFF"/>
          </a:solidFill>
        </a:ln>
      </dgm:spPr>
    </dgm:pt>
    <dgm:pt modelId="{97C99775-AEBC-40CF-A18C-A55308255E3C}" type="pres">
      <dgm:prSet presAssocID="{FF858C43-4B9C-47BB-BA59-5805F6172701}" presName="text_5" presStyleLbl="node1" presStyleIdx="4" presStyleCnt="6">
        <dgm:presLayoutVars>
          <dgm:bulletEnabled val="1"/>
        </dgm:presLayoutVars>
      </dgm:prSet>
      <dgm:spPr/>
    </dgm:pt>
    <dgm:pt modelId="{51024D4C-6561-48CA-85F4-FA501CE8A915}" type="pres">
      <dgm:prSet presAssocID="{FF858C43-4B9C-47BB-BA59-5805F6172701}" presName="accent_5" presStyleCnt="0"/>
      <dgm:spPr/>
    </dgm:pt>
    <dgm:pt modelId="{BEFF7F4A-CFD6-47B8-9F77-A1F313E37ACA}" type="pres">
      <dgm:prSet presAssocID="{FF858C43-4B9C-47BB-BA59-5805F6172701}" presName="accentRepeatNode" presStyleLbl="solidFgAcc1" presStyleIdx="4" presStyleCnt="6"/>
      <dgm:spPr>
        <a:solidFill>
          <a:srgbClr val="736975"/>
        </a:solidFill>
        <a:ln>
          <a:solidFill>
            <a:srgbClr val="FFFFFF"/>
          </a:solidFill>
        </a:ln>
      </dgm:spPr>
    </dgm:pt>
    <dgm:pt modelId="{0FD2F83D-45FD-45A9-9E8F-436643C8541A}" type="pres">
      <dgm:prSet presAssocID="{E965D466-D0CA-42AF-996C-A3BFC47053F5}" presName="text_6" presStyleLbl="node1" presStyleIdx="5" presStyleCnt="6">
        <dgm:presLayoutVars>
          <dgm:bulletEnabled val="1"/>
        </dgm:presLayoutVars>
      </dgm:prSet>
      <dgm:spPr/>
    </dgm:pt>
    <dgm:pt modelId="{2D140518-3BE4-4BAE-B281-443B5E14F201}" type="pres">
      <dgm:prSet presAssocID="{E965D466-D0CA-42AF-996C-A3BFC47053F5}" presName="accent_6" presStyleCnt="0"/>
      <dgm:spPr/>
    </dgm:pt>
    <dgm:pt modelId="{6C78FAC6-2BDB-4B15-906F-532A514F7BA0}" type="pres">
      <dgm:prSet presAssocID="{E965D466-D0CA-42AF-996C-A3BFC47053F5}" presName="accentRepeatNode" presStyleLbl="solidFgAcc1" presStyleIdx="5" presStyleCnt="6"/>
      <dgm:spPr>
        <a:solidFill>
          <a:srgbClr val="828FA3"/>
        </a:solidFill>
        <a:ln>
          <a:solidFill>
            <a:srgbClr val="FFFFFF"/>
          </a:solidFill>
        </a:ln>
      </dgm:spPr>
    </dgm:pt>
  </dgm:ptLst>
  <dgm:cxnLst>
    <dgm:cxn modelId="{1899490B-16C5-428A-871B-C358EABC1BF4}" type="presOf" srcId="{E965D466-D0CA-42AF-996C-A3BFC47053F5}" destId="{0FD2F83D-45FD-45A9-9E8F-436643C8541A}" srcOrd="0" destOrd="0" presId="urn:microsoft.com/office/officeart/2008/layout/VerticalCurvedList"/>
    <dgm:cxn modelId="{9667D117-510D-492E-BB7E-59B9C45D9C03}" type="presOf" srcId="{909B2430-64C8-49D8-A75B-320F54C822FD}" destId="{031CCE5F-2963-4ED8-B5FD-A87F17BF5C0A}" srcOrd="0" destOrd="0" presId="urn:microsoft.com/office/officeart/2008/layout/VerticalCurvedList"/>
    <dgm:cxn modelId="{BA025C33-7CDC-40E9-A6B6-418BC094FDA1}" srcId="{909B2430-64C8-49D8-A75B-320F54C822FD}" destId="{7B2E1428-43F0-4B59-BA3A-F083531D46EA}" srcOrd="1" destOrd="0" parTransId="{8D6C5521-2014-4570-ADD5-C677A3EA2CEF}" sibTransId="{89F49904-316F-43AE-80D2-2E44E8172884}"/>
    <dgm:cxn modelId="{1EB9D136-7E70-4A76-9F7E-2F4940019390}" type="presOf" srcId="{DE4CFD01-2CBB-4E36-8F24-A34A98CAD4A3}" destId="{1CDF3EF5-BFD9-41E4-BFB9-F72747A422F8}" srcOrd="0" destOrd="0" presId="urn:microsoft.com/office/officeart/2008/layout/VerticalCurvedList"/>
    <dgm:cxn modelId="{1A3E743F-1C5C-41BD-A4F5-88C831B0DB68}" srcId="{909B2430-64C8-49D8-A75B-320F54C822FD}" destId="{DE4CFD01-2CBB-4E36-8F24-A34A98CAD4A3}" srcOrd="3" destOrd="0" parTransId="{86D34FD4-6B5F-4EAF-AE3A-9EC40A050850}" sibTransId="{E7018120-6D75-4506-8DD6-754154936661}"/>
    <dgm:cxn modelId="{A3F1B93F-0250-4BF4-A008-3E90210413DA}" type="presOf" srcId="{654807D7-7DDC-4AC9-B07C-B704CD6CB9B2}" destId="{67A35FA3-5219-4394-A264-8A6F24917D87}" srcOrd="0" destOrd="0" presId="urn:microsoft.com/office/officeart/2008/layout/VerticalCurvedList"/>
    <dgm:cxn modelId="{C6894B5B-3D1B-4B9F-8D02-F053608CAE1D}" srcId="{909B2430-64C8-49D8-A75B-320F54C822FD}" destId="{E965D466-D0CA-42AF-996C-A3BFC47053F5}" srcOrd="5" destOrd="0" parTransId="{286749CC-67EA-458B-B62B-A19D6C3E7289}" sibTransId="{A43CBC65-64E7-4287-BDA1-BEEF8FE20E31}"/>
    <dgm:cxn modelId="{070AB846-B919-4258-A12F-42A6B921F7EE}" srcId="{909B2430-64C8-49D8-A75B-320F54C822FD}" destId="{65DEB13B-32F2-43E6-AC88-D26E1731A0C8}" srcOrd="0" destOrd="0" parTransId="{A38D5CF6-1150-4FF6-9782-5F6637C5DB31}" sibTransId="{EFDCD9AA-5C8F-4589-8171-D7DE10277BD2}"/>
    <dgm:cxn modelId="{6202254F-5B0F-4F15-8B4F-20181A6ADFD5}" srcId="{909B2430-64C8-49D8-A75B-320F54C822FD}" destId="{FF858C43-4B9C-47BB-BA59-5805F6172701}" srcOrd="4" destOrd="0" parTransId="{9CEFDC23-2B97-4318-A1BA-03B97305F14E}" sibTransId="{87C276E6-2FA3-4723-9F1F-4159B1601FE6}"/>
    <dgm:cxn modelId="{ACF707C6-0C7E-4FC8-899E-AD268CF48982}" srcId="{909B2430-64C8-49D8-A75B-320F54C822FD}" destId="{654807D7-7DDC-4AC9-B07C-B704CD6CB9B2}" srcOrd="2" destOrd="0" parTransId="{5B95334A-2E7F-477F-8439-B8E213C4DD20}" sibTransId="{587C2A66-DF68-46ED-A27B-690EC434B2E1}"/>
    <dgm:cxn modelId="{743543C6-AA75-459E-B85C-8D89F4D74187}" type="presOf" srcId="{EFDCD9AA-5C8F-4589-8171-D7DE10277BD2}" destId="{ED0E1435-DC7E-41CE-9F93-0CB43C6CA7D3}" srcOrd="0" destOrd="0" presId="urn:microsoft.com/office/officeart/2008/layout/VerticalCurvedList"/>
    <dgm:cxn modelId="{5EDB6AD5-44EA-47C6-A4F6-11B02C4BC6A6}" type="presOf" srcId="{FF858C43-4B9C-47BB-BA59-5805F6172701}" destId="{97C99775-AEBC-40CF-A18C-A55308255E3C}" srcOrd="0" destOrd="0" presId="urn:microsoft.com/office/officeart/2008/layout/VerticalCurvedList"/>
    <dgm:cxn modelId="{9B51AFD5-F67B-455A-B462-7F8CF07E472B}" type="presOf" srcId="{65DEB13B-32F2-43E6-AC88-D26E1731A0C8}" destId="{82F952FF-831C-408B-8F21-B8F53204E019}" srcOrd="0" destOrd="0" presId="urn:microsoft.com/office/officeart/2008/layout/VerticalCurvedList"/>
    <dgm:cxn modelId="{B71AEDFC-09E6-4B24-B3D7-C6530FE03ADA}" type="presOf" srcId="{7B2E1428-43F0-4B59-BA3A-F083531D46EA}" destId="{0E7D23B3-8864-486D-9A56-A1034F2A23DA}" srcOrd="0" destOrd="0" presId="urn:microsoft.com/office/officeart/2008/layout/VerticalCurvedList"/>
    <dgm:cxn modelId="{67B2064E-D55B-494A-8361-2E8CB3085323}" type="presParOf" srcId="{031CCE5F-2963-4ED8-B5FD-A87F17BF5C0A}" destId="{4F69174E-5B0E-4790-88EF-0095D04CF840}" srcOrd="0" destOrd="0" presId="urn:microsoft.com/office/officeart/2008/layout/VerticalCurvedList"/>
    <dgm:cxn modelId="{8203E5D5-2653-49EA-A96B-1DF379838963}" type="presParOf" srcId="{4F69174E-5B0E-4790-88EF-0095D04CF840}" destId="{A7192AA9-F2DF-44C3-B084-24FF8D5074DE}" srcOrd="0" destOrd="0" presId="urn:microsoft.com/office/officeart/2008/layout/VerticalCurvedList"/>
    <dgm:cxn modelId="{166B65E2-3C95-432A-B934-D401BDD970A2}" type="presParOf" srcId="{A7192AA9-F2DF-44C3-B084-24FF8D5074DE}" destId="{ED8C9108-ABCF-453E-870F-08D8E26079B8}" srcOrd="0" destOrd="0" presId="urn:microsoft.com/office/officeart/2008/layout/VerticalCurvedList"/>
    <dgm:cxn modelId="{5EB8821E-19B0-42FB-A40C-E330E9391E0C}" type="presParOf" srcId="{A7192AA9-F2DF-44C3-B084-24FF8D5074DE}" destId="{ED0E1435-DC7E-41CE-9F93-0CB43C6CA7D3}" srcOrd="1" destOrd="0" presId="urn:microsoft.com/office/officeart/2008/layout/VerticalCurvedList"/>
    <dgm:cxn modelId="{21ACF1E3-230B-49B2-B1C8-6D591FF9DDBE}" type="presParOf" srcId="{A7192AA9-F2DF-44C3-B084-24FF8D5074DE}" destId="{0D83BAB3-D3F1-4D5E-8D9C-AA453F4856BC}" srcOrd="2" destOrd="0" presId="urn:microsoft.com/office/officeart/2008/layout/VerticalCurvedList"/>
    <dgm:cxn modelId="{6B35A075-2ABE-4BA8-8446-48C78525F49F}" type="presParOf" srcId="{A7192AA9-F2DF-44C3-B084-24FF8D5074DE}" destId="{92A69D86-7A0E-45C2-ABB6-86879D959AC4}" srcOrd="3" destOrd="0" presId="urn:microsoft.com/office/officeart/2008/layout/VerticalCurvedList"/>
    <dgm:cxn modelId="{4AA2E1F5-F405-4EAF-BF72-04D5959AF2A7}" type="presParOf" srcId="{4F69174E-5B0E-4790-88EF-0095D04CF840}" destId="{82F952FF-831C-408B-8F21-B8F53204E019}" srcOrd="1" destOrd="0" presId="urn:microsoft.com/office/officeart/2008/layout/VerticalCurvedList"/>
    <dgm:cxn modelId="{75E5C7A2-C333-4415-8E97-A3B643CAA317}" type="presParOf" srcId="{4F69174E-5B0E-4790-88EF-0095D04CF840}" destId="{F8EBB431-9AFF-4591-ACA6-BF64D3D33945}" srcOrd="2" destOrd="0" presId="urn:microsoft.com/office/officeart/2008/layout/VerticalCurvedList"/>
    <dgm:cxn modelId="{2F0CBFF6-49AC-4604-94F0-85DBDDB2A935}" type="presParOf" srcId="{F8EBB431-9AFF-4591-ACA6-BF64D3D33945}" destId="{4DF6DE17-8F8C-4620-9BCA-285B548AC2D0}" srcOrd="0" destOrd="0" presId="urn:microsoft.com/office/officeart/2008/layout/VerticalCurvedList"/>
    <dgm:cxn modelId="{1EAF86E8-6854-445B-B2D9-A3580970245C}" type="presParOf" srcId="{4F69174E-5B0E-4790-88EF-0095D04CF840}" destId="{0E7D23B3-8864-486D-9A56-A1034F2A23DA}" srcOrd="3" destOrd="0" presId="urn:microsoft.com/office/officeart/2008/layout/VerticalCurvedList"/>
    <dgm:cxn modelId="{5299E4B6-0C7A-4C8E-8FEC-F4202C3448DD}" type="presParOf" srcId="{4F69174E-5B0E-4790-88EF-0095D04CF840}" destId="{CF0FBC90-2863-458B-AE83-B3A13B74D91A}" srcOrd="4" destOrd="0" presId="urn:microsoft.com/office/officeart/2008/layout/VerticalCurvedList"/>
    <dgm:cxn modelId="{02154AAC-E5D3-48F5-811B-9F8BE42DB99A}" type="presParOf" srcId="{CF0FBC90-2863-458B-AE83-B3A13B74D91A}" destId="{40AAEEC2-E963-40A4-A050-D61B06D84FBE}" srcOrd="0" destOrd="0" presId="urn:microsoft.com/office/officeart/2008/layout/VerticalCurvedList"/>
    <dgm:cxn modelId="{BB2A4E0C-3F96-4D3E-B159-BCDBB78BCA2A}" type="presParOf" srcId="{4F69174E-5B0E-4790-88EF-0095D04CF840}" destId="{67A35FA3-5219-4394-A264-8A6F24917D87}" srcOrd="5" destOrd="0" presId="urn:microsoft.com/office/officeart/2008/layout/VerticalCurvedList"/>
    <dgm:cxn modelId="{D238EAE5-74F1-4F96-B7B5-6BC3434979AB}" type="presParOf" srcId="{4F69174E-5B0E-4790-88EF-0095D04CF840}" destId="{69EE24B0-C5FE-4DC7-89EF-A7CDF34FDF7D}" srcOrd="6" destOrd="0" presId="urn:microsoft.com/office/officeart/2008/layout/VerticalCurvedList"/>
    <dgm:cxn modelId="{1AB9D6D8-A8A0-41BB-9B70-2BC81C5C379D}" type="presParOf" srcId="{69EE24B0-C5FE-4DC7-89EF-A7CDF34FDF7D}" destId="{9150212F-1901-4133-B0FC-D027EBADB872}" srcOrd="0" destOrd="0" presId="urn:microsoft.com/office/officeart/2008/layout/VerticalCurvedList"/>
    <dgm:cxn modelId="{EC00CAAE-195E-4413-A0B0-B292E985D86A}" type="presParOf" srcId="{4F69174E-5B0E-4790-88EF-0095D04CF840}" destId="{1CDF3EF5-BFD9-41E4-BFB9-F72747A422F8}" srcOrd="7" destOrd="0" presId="urn:microsoft.com/office/officeart/2008/layout/VerticalCurvedList"/>
    <dgm:cxn modelId="{4A78A35F-5720-4176-86B2-517AEF9B48A2}" type="presParOf" srcId="{4F69174E-5B0E-4790-88EF-0095D04CF840}" destId="{7B4BC317-C8C4-47D5-9F55-D8C72E539F4C}" srcOrd="8" destOrd="0" presId="urn:microsoft.com/office/officeart/2008/layout/VerticalCurvedList"/>
    <dgm:cxn modelId="{F8BD9DF0-5C9B-4B09-AF85-3869A0BF5770}" type="presParOf" srcId="{7B4BC317-C8C4-47D5-9F55-D8C72E539F4C}" destId="{8217675A-071A-4CC3-917D-E92B807524B9}" srcOrd="0" destOrd="0" presId="urn:microsoft.com/office/officeart/2008/layout/VerticalCurvedList"/>
    <dgm:cxn modelId="{DDA376C0-FA29-4045-9435-D1121EA25769}" type="presParOf" srcId="{4F69174E-5B0E-4790-88EF-0095D04CF840}" destId="{97C99775-AEBC-40CF-A18C-A55308255E3C}" srcOrd="9" destOrd="0" presId="urn:microsoft.com/office/officeart/2008/layout/VerticalCurvedList"/>
    <dgm:cxn modelId="{E7D0D12D-ECF6-4F7B-858D-335002DE6D86}" type="presParOf" srcId="{4F69174E-5B0E-4790-88EF-0095D04CF840}" destId="{51024D4C-6561-48CA-85F4-FA501CE8A915}" srcOrd="10" destOrd="0" presId="urn:microsoft.com/office/officeart/2008/layout/VerticalCurvedList"/>
    <dgm:cxn modelId="{50119E4C-4A90-40B9-859B-F9E503EF2B8F}" type="presParOf" srcId="{51024D4C-6561-48CA-85F4-FA501CE8A915}" destId="{BEFF7F4A-CFD6-47B8-9F77-A1F313E37ACA}" srcOrd="0" destOrd="0" presId="urn:microsoft.com/office/officeart/2008/layout/VerticalCurvedList"/>
    <dgm:cxn modelId="{E71373D7-B97B-4632-90C5-7106F896E885}" type="presParOf" srcId="{4F69174E-5B0E-4790-88EF-0095D04CF840}" destId="{0FD2F83D-45FD-45A9-9E8F-436643C8541A}" srcOrd="11" destOrd="0" presId="urn:microsoft.com/office/officeart/2008/layout/VerticalCurvedList"/>
    <dgm:cxn modelId="{FDAEA189-9A8A-4B48-957F-A52F727779B1}" type="presParOf" srcId="{4F69174E-5B0E-4790-88EF-0095D04CF840}" destId="{2D140518-3BE4-4BAE-B281-443B5E14F201}" srcOrd="12" destOrd="0" presId="urn:microsoft.com/office/officeart/2008/layout/VerticalCurvedList"/>
    <dgm:cxn modelId="{F7B75C9D-788A-42D2-8812-A1FB06C83582}" type="presParOf" srcId="{2D140518-3BE4-4BAE-B281-443B5E14F201}" destId="{6C78FAC6-2BDB-4B15-906F-532A514F7B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1435-DC7E-41CE-9F93-0CB43C6CA7D3}">
      <dsp:nvSpPr>
        <dsp:cNvPr id="0" name=""/>
        <dsp:cNvSpPr/>
      </dsp:nvSpPr>
      <dsp:spPr>
        <a:xfrm>
          <a:off x="-5774354" y="-883802"/>
          <a:ext cx="6874593" cy="6874593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952FF-831C-408B-8F21-B8F53204E019}">
      <dsp:nvSpPr>
        <dsp:cNvPr id="0" name=""/>
        <dsp:cNvSpPr/>
      </dsp:nvSpPr>
      <dsp:spPr>
        <a:xfrm>
          <a:off x="409929" y="268934"/>
          <a:ext cx="6986010" cy="537663"/>
        </a:xfrm>
        <a:prstGeom prst="rect">
          <a:avLst/>
        </a:prstGeom>
        <a:solidFill>
          <a:srgbClr val="828FA3"/>
        </a:solidFill>
        <a:ln w="25400" cap="flat" cmpd="sng" algn="ctr">
          <a:solidFill>
            <a:srgbClr val="828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</a:rPr>
            <a:t>Workplace Etiquette Working Group</a:t>
          </a:r>
        </a:p>
      </dsp:txBody>
      <dsp:txXfrm>
        <a:off x="409929" y="268934"/>
        <a:ext cx="6986010" cy="537663"/>
      </dsp:txXfrm>
    </dsp:sp>
    <dsp:sp modelId="{4DF6DE17-8F8C-4620-9BCA-285B548AC2D0}">
      <dsp:nvSpPr>
        <dsp:cNvPr id="0" name=""/>
        <dsp:cNvSpPr/>
      </dsp:nvSpPr>
      <dsp:spPr>
        <a:xfrm>
          <a:off x="73889" y="201726"/>
          <a:ext cx="672079" cy="672079"/>
        </a:xfrm>
        <a:prstGeom prst="ellipse">
          <a:avLst/>
        </a:prstGeom>
        <a:solidFill>
          <a:srgbClr val="828FA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D23B3-8864-486D-9A56-A1034F2A23DA}">
      <dsp:nvSpPr>
        <dsp:cNvPr id="0" name=""/>
        <dsp:cNvSpPr/>
      </dsp:nvSpPr>
      <dsp:spPr>
        <a:xfrm>
          <a:off x="880136" y="1134884"/>
          <a:ext cx="6543745" cy="537663"/>
        </a:xfrm>
        <a:prstGeom prst="rect">
          <a:avLst/>
        </a:prstGeom>
        <a:solidFill>
          <a:srgbClr val="B9611C"/>
        </a:solidFill>
        <a:ln w="25400" cap="flat" cmpd="sng" algn="ctr">
          <a:solidFill>
            <a:srgbClr val="B9611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</a:rPr>
            <a:t>Environmental</a:t>
          </a:r>
          <a:r>
            <a:rPr lang="en-US" sz="2100" kern="1200" dirty="0">
              <a:solidFill>
                <a:srgbClr val="FFFFFF"/>
              </a:solidFill>
            </a:rPr>
            <a:t> </a:t>
          </a:r>
          <a:r>
            <a:rPr lang="en-US" sz="2100" b="1" kern="1200" dirty="0">
              <a:solidFill>
                <a:srgbClr val="FFFFFF"/>
              </a:solidFill>
            </a:rPr>
            <a:t>Scan</a:t>
          </a:r>
          <a:r>
            <a:rPr lang="en-US" sz="2100" kern="1200" dirty="0">
              <a:solidFill>
                <a:srgbClr val="FFFFFF"/>
              </a:solidFill>
            </a:rPr>
            <a:t> </a:t>
          </a:r>
        </a:p>
      </dsp:txBody>
      <dsp:txXfrm>
        <a:off x="880136" y="1134884"/>
        <a:ext cx="6543745" cy="537663"/>
      </dsp:txXfrm>
    </dsp:sp>
    <dsp:sp modelId="{40AAEEC2-E963-40A4-A050-D61B06D84FBE}">
      <dsp:nvSpPr>
        <dsp:cNvPr id="0" name=""/>
        <dsp:cNvSpPr/>
      </dsp:nvSpPr>
      <dsp:spPr>
        <a:xfrm>
          <a:off x="516154" y="1008119"/>
          <a:ext cx="672079" cy="672079"/>
        </a:xfrm>
        <a:prstGeom prst="ellipse">
          <a:avLst/>
        </a:prstGeom>
        <a:solidFill>
          <a:srgbClr val="B9611C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5FA3-5219-4394-A264-8A6F24917D87}">
      <dsp:nvSpPr>
        <dsp:cNvPr id="0" name=""/>
        <dsp:cNvSpPr/>
      </dsp:nvSpPr>
      <dsp:spPr>
        <a:xfrm>
          <a:off x="1054431" y="1881721"/>
          <a:ext cx="6341508" cy="537663"/>
        </a:xfrm>
        <a:prstGeom prst="rect">
          <a:avLst/>
        </a:prstGeom>
        <a:solidFill>
          <a:srgbClr val="519C9C"/>
        </a:solidFill>
        <a:ln w="25400" cap="flat" cmpd="sng" algn="ctr">
          <a:solidFill>
            <a:srgbClr val="519C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</a:rPr>
            <a:t>Indigenous Advisory Group Working Session </a:t>
          </a:r>
        </a:p>
      </dsp:txBody>
      <dsp:txXfrm>
        <a:off x="1054431" y="1881721"/>
        <a:ext cx="6341508" cy="537663"/>
      </dsp:txXfrm>
    </dsp:sp>
    <dsp:sp modelId="{9150212F-1901-4133-B0FC-D027EBADB872}">
      <dsp:nvSpPr>
        <dsp:cNvPr id="0" name=""/>
        <dsp:cNvSpPr/>
      </dsp:nvSpPr>
      <dsp:spPr>
        <a:xfrm>
          <a:off x="718391" y="1814513"/>
          <a:ext cx="672079" cy="672079"/>
        </a:xfrm>
        <a:prstGeom prst="ellipse">
          <a:avLst/>
        </a:prstGeom>
        <a:solidFill>
          <a:srgbClr val="519C9C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F3EF5-BFD9-41E4-BFB9-F72747A422F8}">
      <dsp:nvSpPr>
        <dsp:cNvPr id="0" name=""/>
        <dsp:cNvSpPr/>
      </dsp:nvSpPr>
      <dsp:spPr>
        <a:xfrm>
          <a:off x="1054431" y="2687604"/>
          <a:ext cx="6341508" cy="537663"/>
        </a:xfrm>
        <a:prstGeom prst="rect">
          <a:avLst/>
        </a:prstGeom>
        <a:solidFill>
          <a:srgbClr val="365979"/>
        </a:solidFill>
        <a:ln w="25400" cap="flat" cmpd="sng" algn="ctr">
          <a:solidFill>
            <a:srgbClr val="3659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</a:rPr>
            <a:t>Space Force Team Review </a:t>
          </a:r>
        </a:p>
      </dsp:txBody>
      <dsp:txXfrm>
        <a:off x="1054431" y="2687604"/>
        <a:ext cx="6341508" cy="537663"/>
      </dsp:txXfrm>
    </dsp:sp>
    <dsp:sp modelId="{8217675A-071A-4CC3-917D-E92B807524B9}">
      <dsp:nvSpPr>
        <dsp:cNvPr id="0" name=""/>
        <dsp:cNvSpPr/>
      </dsp:nvSpPr>
      <dsp:spPr>
        <a:xfrm>
          <a:off x="718391" y="2620396"/>
          <a:ext cx="672079" cy="672079"/>
        </a:xfrm>
        <a:prstGeom prst="ellipse">
          <a:avLst/>
        </a:prstGeom>
        <a:solidFill>
          <a:srgbClr val="365979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99775-AEBC-40CF-A18C-A55308255E3C}">
      <dsp:nvSpPr>
        <dsp:cNvPr id="0" name=""/>
        <dsp:cNvSpPr/>
      </dsp:nvSpPr>
      <dsp:spPr>
        <a:xfrm>
          <a:off x="852194" y="3493997"/>
          <a:ext cx="6543745" cy="537663"/>
        </a:xfrm>
        <a:prstGeom prst="rect">
          <a:avLst/>
        </a:prstGeom>
        <a:solidFill>
          <a:srgbClr val="736975"/>
        </a:solidFill>
        <a:ln w="25400" cap="flat" cmpd="sng" algn="ctr">
          <a:solidFill>
            <a:srgbClr val="7369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</a:rPr>
            <a:t>Senior Management Committee Review</a:t>
          </a:r>
        </a:p>
      </dsp:txBody>
      <dsp:txXfrm>
        <a:off x="852194" y="3493997"/>
        <a:ext cx="6543745" cy="537663"/>
      </dsp:txXfrm>
    </dsp:sp>
    <dsp:sp modelId="{BEFF7F4A-CFD6-47B8-9F77-A1F313E37ACA}">
      <dsp:nvSpPr>
        <dsp:cNvPr id="0" name=""/>
        <dsp:cNvSpPr/>
      </dsp:nvSpPr>
      <dsp:spPr>
        <a:xfrm>
          <a:off x="516154" y="3426789"/>
          <a:ext cx="672079" cy="672079"/>
        </a:xfrm>
        <a:prstGeom prst="ellipse">
          <a:avLst/>
        </a:prstGeom>
        <a:solidFill>
          <a:srgbClr val="736975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2F83D-45FD-45A9-9E8F-436643C8541A}">
      <dsp:nvSpPr>
        <dsp:cNvPr id="0" name=""/>
        <dsp:cNvSpPr/>
      </dsp:nvSpPr>
      <dsp:spPr>
        <a:xfrm>
          <a:off x="409929" y="4300391"/>
          <a:ext cx="6986010" cy="537663"/>
        </a:xfrm>
        <a:prstGeom prst="rect">
          <a:avLst/>
        </a:prstGeom>
        <a:solidFill>
          <a:srgbClr val="828FA3"/>
        </a:solidFill>
        <a:ln w="25400" cap="flat" cmpd="sng" algn="ctr">
          <a:solidFill>
            <a:srgbClr val="828F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71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056063" algn="l"/>
            </a:tabLst>
          </a:pPr>
          <a:r>
            <a:rPr lang="en-US" sz="2100" b="1" kern="1200" dirty="0">
              <a:solidFill>
                <a:srgbClr val="FFFFFF"/>
              </a:solidFill>
            </a:rPr>
            <a:t>Executive Committee Review &amp; Approval</a:t>
          </a:r>
        </a:p>
      </dsp:txBody>
      <dsp:txXfrm>
        <a:off x="409929" y="4300391"/>
        <a:ext cx="6986010" cy="537663"/>
      </dsp:txXfrm>
    </dsp:sp>
    <dsp:sp modelId="{6C78FAC6-2BDB-4B15-906F-532A514F7BA0}">
      <dsp:nvSpPr>
        <dsp:cNvPr id="0" name=""/>
        <dsp:cNvSpPr/>
      </dsp:nvSpPr>
      <dsp:spPr>
        <a:xfrm>
          <a:off x="73889" y="4233183"/>
          <a:ext cx="672079" cy="672079"/>
        </a:xfrm>
        <a:prstGeom prst="ellipse">
          <a:avLst/>
        </a:prstGeom>
        <a:solidFill>
          <a:srgbClr val="828FA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305" y="0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305" y="9119173"/>
            <a:ext cx="317224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10" tIns="47905" rIns="95810" bIns="47905" numCol="1" anchor="b" anchorCtr="0" compatLnSpc="1">
            <a:prstTxWarp prst="textNoShape">
              <a:avLst/>
            </a:prstTxWarp>
          </a:bodyPr>
          <a:lstStyle>
            <a:lvl1pPr algn="r" defTabSz="958387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70662" indent="-296408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85634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59887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34141" indent="-237127" defTabSz="95838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0839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2648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56902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31155" indent="-237127" defTabSz="95838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LT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One example of how we have tried to re-enforce the principles of the framework is through an interview series with elder Phillip </a:t>
            </a:r>
            <a:r>
              <a:rPr lang="en-US" dirty="0" err="1"/>
              <a:t>Campiou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In the interview series, ISC-AB Elder in Residence, Elder Philip </a:t>
            </a:r>
            <a:r>
              <a:rPr lang="en-US" sz="1800" dirty="0" err="1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Campiou</a:t>
            </a:r>
            <a:r>
              <a:rPr lang="en-US" sz="1800" dirty="0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shares the Cree principle of </a:t>
            </a:r>
            <a:r>
              <a:rPr lang="en-US" sz="1800" dirty="0" err="1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miyo-wîcihtowin</a:t>
            </a:r>
            <a:r>
              <a:rPr lang="en-US" sz="1800" dirty="0">
                <a:solidFill>
                  <a:srgbClr val="252525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, provides guidance on how to navigate periods of change, and teaches about the importance of relationships during times of transition.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8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opportunity to emphasize the importance of relationships and good relationships was through the introduction of the tent card initiative.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Feedback indicated that with the adoption of a flexible work model, employees were experiencing discomfort in managing interpersonal conversations and conflicts, as they were not always aware of their co-workers' identities and what teams they were apart of.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response, we developed a name card guide and template for staff to 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Employees are encouraged to print out a reusable name tent card and display it on their desks during in-office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89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still in early days of implementing the framework.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 far, it has proven to be a valuable guiding tool for the ISC Alberta Region as we navigate through periods of 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framework has helped us address challenging situations by providing a reference point instead of creating arbitrary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Additionally, there has been an increase in communication and utilization of the framework beyond the Space Force project team.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has become a valuable resource for individuals, teams and leadership.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656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MS/TS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00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LT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Context and Background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 fiscal year 2020/2021, Indigenous Services Canada – Alberta Region (ISC-AB) formally launched its 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GCworkplace</a:t>
            </a: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 modernization project titled “Space Force”.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Pre-pandemic, over 500 ISC-Alberta Edmonton employees worked on four different floors at the Canada Place office in Edmonton, Alberta.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Something that is notable about the experience of ISC employees going through modernization, is that concurrent to the 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GCModernization</a:t>
            </a: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staff are navigating departmental changes as a result of the dissolution of Indigenous and Northern Affairs Canada (INAC) and being replaced by two departments, Crown Indigenous Relations and Northern Affairs Canada and Indigenous Services Canada (ISC)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After the renovation is complete, the ISC Alberta team will be consolidated to have all work points on one floor.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This move represents not only a transition to </a:t>
            </a:r>
            <a:r>
              <a:rPr lang="en-US" b="0" i="0" dirty="0" err="1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GCModernization</a:t>
            </a:r>
            <a:r>
              <a:rPr lang="en-US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but also the integration of two entities into a cohesive ISC-Alberta.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725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LT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In light of the significant changes in the Alberta Region, it became apparent that a tool was necessary to align staff with guiding office principles.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There was a decision to move towards a more holistic and supportive framework instead of creating strict rules for navigating office changes.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The framework was designed as a flexible tool to promote autonomy, empowerment, positive culture, streamlined communication, and supportive workplace interactions.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8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Workplace Etiquette Working Group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Convened in April 2023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Composed of the ISC-AB Wellness Coordinator, Indigenous Coordinator, Diversity &amp; Inclusion Lead and Space Force Change Manager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Environmental scan focused on HR companies, post-secondary institutions, government, consulting firms, coworking spaces, IT support companies for coworking/hoteling spaces and reviewed the following: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Common themes for coworking/hotdesking/hoteling spaces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Guiding principles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Best practices for making and enforcing rules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Rules and etiquette for coworking spaces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Indigenous Advisory Group Working Session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Met on November 8</a:t>
            </a:r>
            <a:r>
              <a:rPr lang="en-US" baseline="30000" dirty="0"/>
              <a:t>th</a:t>
            </a:r>
            <a:r>
              <a:rPr lang="en-US" dirty="0"/>
              <a:t> for a 2-hour session focused on reviewing the work completed to date by the “three amigos &amp; Space Force change management rep”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Based on the conversation and guidance from the IAG updates/adjustments were made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Senior Management Committee Review on January 2,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63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Framework promotes the Cree principle of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miyo-wîcihtowin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encouraging good relationships with one another.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encourages self-reflection and constructive action as we work together to build a safe, healthy, collaborative and productive work environment and culture.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Framework is intended to empower staff to navigate new and challenging scenarios.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serves as a transition away from a rules-based approach, encouraging a reflective approach to interpersonal decision-making in a dynamic work environment.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Framework applies to everyone, it is a foundational approach to help us think about best practices that create a healthy work environment and culture.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89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Framework is designed to encourage self-reflection and support staff to determine the best course of action through: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 of person, shared space and personal property.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 grounded in reciprocity, mutual respect and a desire to work together.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by giving space, hearing others and practicing patience.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grounded in openness, kindness and honesty.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Stewardship of the Shared Environment including the office, virtual and natural environments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36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828EA2"/>
                </a:solidFill>
                <a:latin typeface="Aptos" panose="020B0004020202020204" pitchFamily="34" charset="0"/>
              </a:rPr>
              <a:t>MS</a:t>
            </a:r>
          </a:p>
          <a:p>
            <a:r>
              <a:rPr lang="en-US" sz="1200" b="1" dirty="0">
                <a:solidFill>
                  <a:srgbClr val="828EA2"/>
                </a:solidFill>
                <a:latin typeface="Aptos" panose="020B0004020202020204" pitchFamily="34" charset="0"/>
              </a:rPr>
              <a:t>Communication: </a:t>
            </a:r>
            <a:r>
              <a:rPr lang="en-US" sz="1200" dirty="0">
                <a:solidFill>
                  <a:srgbClr val="828EA2"/>
                </a:solidFill>
                <a:latin typeface="Aptos" panose="020B0004020202020204" pitchFamily="34" charset="0"/>
              </a:rPr>
              <a:t>Be kind and polite with colleagues using shared spaces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828EA2"/>
                </a:solidFill>
                <a:latin typeface="Aptos" panose="020B0004020202020204" pitchFamily="34" charset="0"/>
              </a:rPr>
              <a:t>Communicate kindly with colleagues when navigating challenging scenarios like double bookings, boardroom confusion, meetings running late</a:t>
            </a:r>
          </a:p>
          <a:p>
            <a:endParaRPr lang="en-US" sz="1200" b="1" dirty="0">
              <a:solidFill>
                <a:srgbClr val="736975"/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rgbClr val="736975"/>
                </a:solidFill>
                <a:latin typeface="Aptos" panose="020B0004020202020204" pitchFamily="34" charset="0"/>
              </a:rPr>
              <a:t>Listening: </a:t>
            </a:r>
            <a:r>
              <a:rPr lang="en-US" sz="1200" dirty="0">
                <a:solidFill>
                  <a:srgbClr val="736975"/>
                </a:solidFill>
                <a:latin typeface="Aptos" panose="020B0004020202020204" pitchFamily="34" charset="0"/>
              </a:rPr>
              <a:t>Be patient and hear one another when using this shared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36975"/>
                </a:solidFill>
                <a:latin typeface="Aptos" panose="020B0004020202020204" pitchFamily="34" charset="0"/>
              </a:rPr>
              <a:t>Meetings can run over; do your best to end your meetings on time and be polite when you need the space.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736975"/>
                </a:solidFill>
                <a:latin typeface="Aptos" panose="020B0004020202020204" pitchFamily="34" charset="0"/>
              </a:rPr>
              <a:t>Not all boardrooms are soundproofed; remember that others can hear you. </a:t>
            </a:r>
          </a:p>
          <a:p>
            <a:endParaRPr lang="en-US" sz="1200" b="1" dirty="0">
              <a:solidFill>
                <a:srgbClr val="519C9C"/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rgbClr val="519C9C"/>
                </a:solidFill>
                <a:latin typeface="Aptos" panose="020B0004020202020204" pitchFamily="34" charset="0"/>
              </a:rPr>
              <a:t>Respect: </a:t>
            </a:r>
            <a:r>
              <a:rPr lang="en-US" sz="1200" dirty="0">
                <a:solidFill>
                  <a:srgbClr val="519C9C"/>
                </a:solidFill>
                <a:latin typeface="Aptos" panose="020B0004020202020204" pitchFamily="34" charset="0"/>
              </a:rPr>
              <a:t>Be mindful of others when using shared spaces</a:t>
            </a:r>
          </a:p>
          <a:p>
            <a:r>
              <a:rPr lang="en-US" sz="1200" dirty="0">
                <a:solidFill>
                  <a:srgbClr val="519C9C"/>
                </a:solidFill>
                <a:latin typeface="Aptos" panose="020B0004020202020204" pitchFamily="34" charset="0"/>
              </a:rPr>
              <a:t>• In bookable spaces adhere to scheduled bookings. </a:t>
            </a:r>
          </a:p>
          <a:p>
            <a:r>
              <a:rPr lang="en-US" sz="1200" dirty="0">
                <a:solidFill>
                  <a:srgbClr val="519C9C"/>
                </a:solidFill>
                <a:latin typeface="Aptos" panose="020B0004020202020204" pitchFamily="34" charset="0"/>
              </a:rPr>
              <a:t>• Consider booking meetings to start/end with a 5-minute grace period to provide time to transition in and out of the boardroom.</a:t>
            </a:r>
          </a:p>
          <a:p>
            <a:r>
              <a:rPr lang="en-US" sz="1200" dirty="0">
                <a:solidFill>
                  <a:srgbClr val="519C9C"/>
                </a:solidFill>
                <a:latin typeface="Aptos" panose="020B0004020202020204" pitchFamily="34" charset="0"/>
              </a:rPr>
              <a:t>• Boardrooms are limited, before using ask yourself “can this work be done at a workstation with an appropriate headset?”</a:t>
            </a:r>
          </a:p>
          <a:p>
            <a:endParaRPr lang="en-US" sz="1200" dirty="0">
              <a:solidFill>
                <a:srgbClr val="519C9C"/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rgbClr val="365979"/>
                </a:solidFill>
                <a:latin typeface="Aptos" panose="020B0004020202020204" pitchFamily="34" charset="0"/>
              </a:rPr>
              <a:t>Relationships: </a:t>
            </a:r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boardrooms are a shared office resource</a:t>
            </a:r>
          </a:p>
          <a:p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• Be patient and mutually respectful with colleagues. </a:t>
            </a:r>
          </a:p>
          <a:p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• Make sure you receive a confirmation of reservation email for bookable meeting rooms. </a:t>
            </a:r>
          </a:p>
          <a:p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• Think ahead, and book a boardroom to ensure you have a space.</a:t>
            </a:r>
          </a:p>
          <a:p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• If you no longer require a bookable boardroom be sure to cancel the reservation so others can use the space.</a:t>
            </a:r>
          </a:p>
          <a:p>
            <a:endParaRPr lang="en-US" sz="1200" dirty="0">
              <a:solidFill>
                <a:srgbClr val="365979"/>
              </a:solidFill>
              <a:latin typeface="Aptos" panose="020B0004020202020204" pitchFamily="34" charset="0"/>
            </a:endParaRPr>
          </a:p>
          <a:p>
            <a:r>
              <a:rPr lang="en-US" sz="1200" b="1" dirty="0">
                <a:solidFill>
                  <a:srgbClr val="B9611C"/>
                </a:solidFill>
                <a:latin typeface="Aptos" panose="020B0004020202020204" pitchFamily="34" charset="0"/>
              </a:rPr>
              <a:t>Stewardship of the Shared Environment: </a:t>
            </a:r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Apply the campsite rule and leave this space better than how you found it</a:t>
            </a:r>
          </a:p>
          <a:p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• Do not remove the chairs and IT equipment from the space.</a:t>
            </a:r>
          </a:p>
          <a:p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• Wipe down shared surfaces with provided wipes.</a:t>
            </a:r>
          </a:p>
          <a:p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• Remove all personal items when finished.</a:t>
            </a:r>
          </a:p>
          <a:p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• Dispose of garbage and recycling. </a:t>
            </a:r>
          </a:p>
          <a:p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• Leave the door open as you leave so it is clear the space is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921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828EA2"/>
                </a:solidFill>
                <a:latin typeface="Aptos" panose="020B0004020202020204" pitchFamily="34" charset="0"/>
              </a:rPr>
              <a:t>MS</a:t>
            </a:r>
          </a:p>
          <a:p>
            <a:r>
              <a:rPr lang="en-US" sz="1200" b="1" dirty="0">
                <a:solidFill>
                  <a:srgbClr val="828EA2"/>
                </a:solidFill>
                <a:latin typeface="Aptos" panose="020B0004020202020204" pitchFamily="34" charset="0"/>
              </a:rPr>
              <a:t>Communication: </a:t>
            </a:r>
            <a:r>
              <a:rPr lang="en-US" sz="1200" dirty="0">
                <a:solidFill>
                  <a:srgbClr val="828EA2"/>
                </a:solidFill>
                <a:latin typeface="Aptos" panose="020B0004020202020204" pitchFamily="34" charset="0"/>
              </a:rPr>
              <a:t>Check in with co-workers to see if eating at your workstation is okay. </a:t>
            </a:r>
          </a:p>
          <a:p>
            <a:r>
              <a:rPr lang="en-US" sz="1200" dirty="0">
                <a:solidFill>
                  <a:srgbClr val="828EA2"/>
                </a:solidFill>
                <a:latin typeface="Aptos" panose="020B0004020202020204" pitchFamily="34" charset="0"/>
              </a:rPr>
              <a:t>- Prior to eating at your workstation, it is advised to communicate with your colleagues to ensure it is okay to do so.</a:t>
            </a:r>
          </a:p>
          <a:p>
            <a:r>
              <a:rPr lang="en-US" sz="1200" b="1" dirty="0">
                <a:solidFill>
                  <a:srgbClr val="736975"/>
                </a:solidFill>
                <a:latin typeface="Aptos" panose="020B0004020202020204" pitchFamily="34" charset="0"/>
              </a:rPr>
              <a:t>Listening: </a:t>
            </a:r>
            <a:r>
              <a:rPr lang="en-US" sz="1200" dirty="0">
                <a:solidFill>
                  <a:srgbClr val="736975"/>
                </a:solidFill>
                <a:latin typeface="Aptos" panose="020B0004020202020204" pitchFamily="34" charset="0"/>
              </a:rPr>
              <a:t>If someone expresses an issue with you eating at your workstation, be open to moving to a common space. </a:t>
            </a:r>
          </a:p>
          <a:p>
            <a:r>
              <a:rPr lang="en-US" sz="1200" dirty="0">
                <a:solidFill>
                  <a:srgbClr val="736975"/>
                </a:solidFill>
                <a:latin typeface="Aptos" panose="020B0004020202020204" pitchFamily="34" charset="0"/>
              </a:rPr>
              <a:t>- Practice active listening and be receptive to any concerns raised by others regarding eating at your workstation, and be willing to relocate to a designated common area if necessary.</a:t>
            </a:r>
          </a:p>
          <a:p>
            <a:r>
              <a:rPr lang="en-US" sz="1200" b="1" dirty="0">
                <a:solidFill>
                  <a:srgbClr val="519C9C"/>
                </a:solidFill>
                <a:latin typeface="Aptos" panose="020B0004020202020204" pitchFamily="34" charset="0"/>
              </a:rPr>
              <a:t>Respect: </a:t>
            </a:r>
            <a:r>
              <a:rPr lang="en-US" sz="1200" dirty="0">
                <a:solidFill>
                  <a:srgbClr val="519C9C"/>
                </a:solidFill>
                <a:latin typeface="Aptos" panose="020B0004020202020204" pitchFamily="34" charset="0"/>
              </a:rPr>
              <a:t>What are other people doing around you? </a:t>
            </a:r>
          </a:p>
          <a:p>
            <a:r>
              <a:rPr lang="en-US" sz="1200" b="0" dirty="0">
                <a:solidFill>
                  <a:srgbClr val="365979"/>
                </a:solidFill>
                <a:latin typeface="Aptos" panose="020B0004020202020204" pitchFamily="34" charset="0"/>
              </a:rPr>
              <a:t>- Consider the activities of those around you and whether eating at your workstation may be disruptive to them.</a:t>
            </a:r>
          </a:p>
          <a:p>
            <a:r>
              <a:rPr lang="en-US" sz="1200" b="1" dirty="0">
                <a:solidFill>
                  <a:srgbClr val="365979"/>
                </a:solidFill>
                <a:latin typeface="Aptos" panose="020B0004020202020204" pitchFamily="34" charset="0"/>
              </a:rPr>
              <a:t>Relationships: </a:t>
            </a:r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are there colleagues sitting in your area? </a:t>
            </a:r>
          </a:p>
          <a:p>
            <a:r>
              <a:rPr lang="en-US" sz="1200" dirty="0">
                <a:solidFill>
                  <a:srgbClr val="365979"/>
                </a:solidFill>
                <a:latin typeface="Aptos" panose="020B0004020202020204" pitchFamily="34" charset="0"/>
              </a:rPr>
              <a:t>- Take into account the preferences of your colleagues who share the workspace and avoid causing any annoyance with your eating habits.</a:t>
            </a:r>
          </a:p>
          <a:p>
            <a:r>
              <a:rPr lang="en-US" sz="1200" b="1" dirty="0">
                <a:solidFill>
                  <a:srgbClr val="B9611C"/>
                </a:solidFill>
                <a:latin typeface="Aptos" panose="020B0004020202020204" pitchFamily="34" charset="0"/>
              </a:rPr>
              <a:t>Stewardship of the Shared Environment: </a:t>
            </a:r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Apply the campsite after you’ve finished eating to ensure your workstation is better than you found it. </a:t>
            </a:r>
          </a:p>
          <a:p>
            <a:r>
              <a:rPr lang="en-US" sz="1200" dirty="0">
                <a:solidFill>
                  <a:srgbClr val="B9611C"/>
                </a:solidFill>
                <a:latin typeface="Aptos" panose="020B0004020202020204" pitchFamily="34" charset="0"/>
              </a:rPr>
              <a:t>- After finishing your meal, make sure to clean up your workstation thoroughly to leave it in better condition than you found it, removing any crumbs or mess.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29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87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C_Branding_PPT_standard_10x7.5_ENG_FINAL_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1"/>
            <a:ext cx="38227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787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3962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1"/>
            <a:ext cx="78613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967" y="6238718"/>
            <a:ext cx="86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2816EBD-076B-0740-B037-2845E45D885E}" type="slidenum">
              <a:rPr lang="en-US" sz="1200" b="0" i="0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pPr algn="ctr"/>
              <a:t>‹#›</a:t>
            </a:fld>
            <a:endParaRPr lang="en-US" sz="1200" b="0" i="0" baseline="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FDC05-CACD-5CA8-1505-5915B20F625C}"/>
              </a:ext>
            </a:extLst>
          </p:cNvPr>
          <p:cNvSpPr txBox="1"/>
          <p:nvPr/>
        </p:nvSpPr>
        <p:spPr>
          <a:xfrm>
            <a:off x="428740" y="914400"/>
            <a:ext cx="8715260" cy="316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5872A6"/>
                </a:solidFill>
                <a:latin typeface="Aptos" panose="020B0004020202020204" pitchFamily="34" charset="0"/>
              </a:rPr>
              <a:t>Indigenous Services Canada Guiding Office Principles Framework </a:t>
            </a:r>
          </a:p>
          <a:p>
            <a:r>
              <a:rPr lang="en-US" sz="2400" b="1" dirty="0">
                <a:solidFill>
                  <a:srgbClr val="8295BC"/>
                </a:solidFill>
                <a:latin typeface="Aptos" panose="020B0004020202020204" pitchFamily="34" charset="0"/>
              </a:rPr>
              <a:t>Workplace Change Management Community of Practice</a:t>
            </a:r>
          </a:p>
          <a:p>
            <a:r>
              <a:rPr lang="en-US" sz="2400" dirty="0">
                <a:solidFill>
                  <a:srgbClr val="DE902B"/>
                </a:solidFill>
                <a:latin typeface="Aptos" panose="020B0004020202020204" pitchFamily="34" charset="0"/>
              </a:rPr>
              <a:t>May 2024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506FE-401A-F9F7-FF8B-5151B8E1A570}"/>
              </a:ext>
            </a:extLst>
          </p:cNvPr>
          <p:cNvSpPr txBox="1"/>
          <p:nvPr/>
        </p:nvSpPr>
        <p:spPr>
          <a:xfrm>
            <a:off x="381000" y="60960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Elder Phillip Video Series </a:t>
            </a:r>
            <a:endParaRPr lang="en-US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 descr="A person sitting in a room&#10;&#10;Description automatically generated">
            <a:extLst>
              <a:ext uri="{FF2B5EF4-FFF2-40B4-BE49-F238E27FC236}">
                <a16:creationId xmlns:a16="http://schemas.microsoft.com/office/drawing/2014/main" id="{00D5141F-3045-6696-100F-CA089DB6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795"/>
            <a:ext cx="7062459" cy="397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506FE-401A-F9F7-FF8B-5151B8E1A570}"/>
              </a:ext>
            </a:extLst>
          </p:cNvPr>
          <p:cNvSpPr txBox="1"/>
          <p:nvPr/>
        </p:nvSpPr>
        <p:spPr>
          <a:xfrm>
            <a:off x="381000" y="60960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Introductory Tent Cards</a:t>
            </a:r>
            <a:endParaRPr lang="en-US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28DE2-1678-D411-F82B-813E098AB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8" t="34312" r="9461" b="29082"/>
          <a:stretch/>
        </p:blipFill>
        <p:spPr>
          <a:xfrm>
            <a:off x="872412" y="1981200"/>
            <a:ext cx="7217222" cy="2590800"/>
          </a:xfrm>
          <a:prstGeom prst="rect">
            <a:avLst/>
          </a:prstGeom>
          <a:ln w="76200">
            <a:solidFill>
              <a:srgbClr val="365979"/>
            </a:solidFill>
          </a:ln>
        </p:spPr>
      </p:pic>
    </p:spTree>
    <p:extLst>
      <p:ext uri="{BB962C8B-B14F-4D97-AF65-F5344CB8AC3E}">
        <p14:creationId xmlns:p14="http://schemas.microsoft.com/office/powerpoint/2010/main" val="299837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63F96-BCAA-FE3A-60BD-22566E70331D}"/>
              </a:ext>
            </a:extLst>
          </p:cNvPr>
          <p:cNvSpPr txBox="1"/>
          <p:nvPr/>
        </p:nvSpPr>
        <p:spPr>
          <a:xfrm>
            <a:off x="381000" y="60960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Framework Impact </a:t>
            </a:r>
            <a:endParaRPr lang="en-US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174AA5-4D02-A0DF-FD05-300410BEB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1" t="15475" r="8434" b="11035"/>
          <a:stretch/>
        </p:blipFill>
        <p:spPr>
          <a:xfrm>
            <a:off x="1524000" y="1752600"/>
            <a:ext cx="585216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38E15-4073-CF20-3A07-800C8E45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751"/>
            <a:ext cx="9144000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ange and change&#10;&#10;Description automatically generated">
            <a:extLst>
              <a:ext uri="{FF2B5EF4-FFF2-40B4-BE49-F238E27FC236}">
                <a16:creationId xmlns:a16="http://schemas.microsoft.com/office/drawing/2014/main" id="{4ACBD077-1859-665B-C1B7-AE643FF9A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7" y="914400"/>
            <a:ext cx="7714805" cy="578610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AF00AB6-CC16-6348-0AA2-C46DA480A26D}"/>
              </a:ext>
            </a:extLst>
          </p:cNvPr>
          <p:cNvSpPr txBox="1">
            <a:spLocks/>
          </p:cNvSpPr>
          <p:nvPr/>
        </p:nvSpPr>
        <p:spPr>
          <a:xfrm>
            <a:off x="514795" y="762000"/>
            <a:ext cx="11006345" cy="83502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rgbClr val="365979"/>
                </a:solidFill>
                <a:latin typeface="Aptos" panose="020B0004020202020204" pitchFamily="34" charset="0"/>
              </a:rPr>
              <a:t>Background </a:t>
            </a:r>
            <a:r>
              <a:rPr lang="en-US" sz="4400" b="0" kern="0" dirty="0">
                <a:solidFill>
                  <a:srgbClr val="365979"/>
                </a:solidFill>
                <a:latin typeface="Aptos" panose="020B0004020202020204" pitchFamily="34" charset="0"/>
              </a:rPr>
              <a:t>and Context</a:t>
            </a:r>
          </a:p>
        </p:txBody>
      </p:sp>
    </p:spTree>
    <p:extLst>
      <p:ext uri="{BB962C8B-B14F-4D97-AF65-F5344CB8AC3E}">
        <p14:creationId xmlns:p14="http://schemas.microsoft.com/office/powerpoint/2010/main" val="41271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00AB6-CC16-6348-0AA2-C46DA480A26D}"/>
              </a:ext>
            </a:extLst>
          </p:cNvPr>
          <p:cNvSpPr txBox="1">
            <a:spLocks/>
          </p:cNvSpPr>
          <p:nvPr/>
        </p:nvSpPr>
        <p:spPr>
          <a:xfrm>
            <a:off x="514795" y="762000"/>
            <a:ext cx="11006345" cy="83502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rgbClr val="365979"/>
                </a:solidFill>
                <a:latin typeface="Aptos" panose="020B0004020202020204" pitchFamily="34" charset="0"/>
              </a:rPr>
              <a:t>Navigating Change </a:t>
            </a:r>
            <a:endParaRPr lang="en-US" sz="4400" b="0" kern="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A6281F-9A7A-CAF3-F3A9-0824B08C461D}"/>
              </a:ext>
            </a:extLst>
          </p:cNvPr>
          <p:cNvSpPr txBox="1"/>
          <p:nvPr/>
        </p:nvSpPr>
        <p:spPr>
          <a:xfrm>
            <a:off x="514794" y="1550011"/>
            <a:ext cx="8324405" cy="253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A tool was needed to anchor staff to guiding office principles during significant changes in the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There was a need to transition from creating specific rules for addressing every office change to implementing a comprehensive and supportive principle-based organizational culture.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A flexible framework was seen as a solution to promote autonomy, empowerment, positive culture, and simplifies communication to support workplace interactions.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C9EEA-A5BC-F39F-5ABE-A56EDCD9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34" y="4233975"/>
            <a:ext cx="2576866" cy="245518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E44ED4-D099-CFA8-D513-E78BF701CC6E}"/>
              </a:ext>
            </a:extLst>
          </p:cNvPr>
          <p:cNvCxnSpPr>
            <a:cxnSpLocks/>
          </p:cNvCxnSpPr>
          <p:nvPr/>
        </p:nvCxnSpPr>
        <p:spPr bwMode="auto">
          <a:xfrm>
            <a:off x="3746500" y="5065358"/>
            <a:ext cx="1143000" cy="0"/>
          </a:xfrm>
          <a:prstGeom prst="straightConnector1">
            <a:avLst/>
          </a:prstGeom>
          <a:solidFill>
            <a:srgbClr val="E5E5CC"/>
          </a:solidFill>
          <a:ln w="25400" cap="flat" cmpd="sng" algn="ctr">
            <a:solidFill>
              <a:srgbClr val="36597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E81822F-55EF-493A-E3E9-B8B818F6C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3"/>
          <a:stretch/>
        </p:blipFill>
        <p:spPr>
          <a:xfrm>
            <a:off x="5562600" y="4372051"/>
            <a:ext cx="2032275" cy="17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8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6F66ECC-CA99-258A-6F73-D822D0B72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555637"/>
              </p:ext>
            </p:extLst>
          </p:nvPr>
        </p:nvGraphicFramePr>
        <p:xfrm>
          <a:off x="685800" y="1200149"/>
          <a:ext cx="7467600" cy="5106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95B8D742-4E7E-F0A5-8523-F6822726947B}"/>
              </a:ext>
            </a:extLst>
          </p:cNvPr>
          <p:cNvSpPr txBox="1">
            <a:spLocks/>
          </p:cNvSpPr>
          <p:nvPr/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4400" kern="0" dirty="0">
                <a:solidFill>
                  <a:srgbClr val="365979"/>
                </a:solidFill>
                <a:latin typeface="Aptos" panose="020B0004020202020204" pitchFamily="34" charset="0"/>
              </a:rPr>
              <a:t>How Did We Get Here? </a:t>
            </a:r>
          </a:p>
        </p:txBody>
      </p:sp>
    </p:spTree>
    <p:extLst>
      <p:ext uri="{BB962C8B-B14F-4D97-AF65-F5344CB8AC3E}">
        <p14:creationId xmlns:p14="http://schemas.microsoft.com/office/powerpoint/2010/main" val="104880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B60EE-C8CD-0E58-A682-630EBCE5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33"/>
          <a:stretch/>
        </p:blipFill>
        <p:spPr>
          <a:xfrm>
            <a:off x="1472925" y="1600200"/>
            <a:ext cx="6198149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2FD54-B9E7-20D8-06FD-6B70F5EDA022}"/>
              </a:ext>
            </a:extLst>
          </p:cNvPr>
          <p:cNvSpPr txBox="1"/>
          <p:nvPr/>
        </p:nvSpPr>
        <p:spPr>
          <a:xfrm>
            <a:off x="304800" y="381000"/>
            <a:ext cx="8382000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365979"/>
                </a:solidFill>
                <a:latin typeface="Aptos" panose="020B0004020202020204" pitchFamily="34" charset="0"/>
              </a:rPr>
              <a:t>Guiding Office Principles Framework</a:t>
            </a:r>
          </a:p>
          <a:p>
            <a:pPr algn="l"/>
            <a:r>
              <a:rPr lang="en-US" sz="1800" b="0" i="0" u="none" strike="noStrike" baseline="0" dirty="0">
                <a:solidFill>
                  <a:srgbClr val="414142"/>
                </a:solidFill>
                <a:latin typeface="Aptos" panose="020B0004020202020204" pitchFamily="34" charset="0"/>
              </a:rPr>
              <a:t>A framework grounded in </a:t>
            </a:r>
            <a:r>
              <a:rPr lang="iu-Cans-CA" sz="1800" b="1" i="0" u="none" strike="noStrike" baseline="0" dirty="0">
                <a:solidFill>
                  <a:srgbClr val="414142"/>
                </a:solidFill>
                <a:latin typeface="EuphemiaUCAS-Bold"/>
              </a:rPr>
              <a:t>ᒥᔪ ᐑᒉᐦᑐᐏᐣ </a:t>
            </a:r>
            <a:r>
              <a:rPr lang="en-US" sz="1800" b="1" i="1" u="none" strike="noStrike" baseline="0" dirty="0" err="1">
                <a:solidFill>
                  <a:srgbClr val="414142"/>
                </a:solidFill>
                <a:latin typeface="Aptos" panose="020B0004020202020204" pitchFamily="34" charset="0"/>
              </a:rPr>
              <a:t>miyo-wîcihtowin</a:t>
            </a:r>
            <a:r>
              <a:rPr lang="en-US" sz="1800" b="1" i="1" u="none" strike="noStrike" baseline="0" dirty="0">
                <a:solidFill>
                  <a:srgbClr val="414142"/>
                </a:solidFill>
                <a:latin typeface="Aptos" panose="020B00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414142"/>
                </a:solidFill>
                <a:latin typeface="Aptos" panose="020B0004020202020204" pitchFamily="34" charset="0"/>
              </a:rPr>
              <a:t>-</a:t>
            </a:r>
          </a:p>
          <a:p>
            <a:pPr algn="l"/>
            <a:r>
              <a:rPr lang="en-US" sz="1800" b="0" i="0" u="none" strike="noStrike" baseline="0" dirty="0">
                <a:solidFill>
                  <a:srgbClr val="414142"/>
                </a:solidFill>
                <a:latin typeface="Aptos" panose="020B0004020202020204" pitchFamily="34" charset="0"/>
              </a:rPr>
              <a:t>encouraging good relationships with one another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20869B-6FDB-4DF6-ABD5-85ECE084653C}"/>
              </a:ext>
            </a:extLst>
          </p:cNvPr>
          <p:cNvSpPr txBox="1"/>
          <p:nvPr/>
        </p:nvSpPr>
        <p:spPr>
          <a:xfrm>
            <a:off x="381723" y="687240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How can Framework be used?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84CD2-A0F2-545F-3E61-2E07AE11632E}"/>
              </a:ext>
            </a:extLst>
          </p:cNvPr>
          <p:cNvSpPr txBox="1"/>
          <p:nvPr/>
        </p:nvSpPr>
        <p:spPr>
          <a:xfrm>
            <a:off x="864284" y="1878506"/>
            <a:ext cx="7896651" cy="369332"/>
          </a:xfrm>
          <a:prstGeom prst="rect">
            <a:avLst/>
          </a:prstGeom>
          <a:solidFill>
            <a:srgbClr val="519C9C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person, shared space and personal property.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4AE249-29BA-2203-DD91-79B2A1A1E106}"/>
              </a:ext>
            </a:extLst>
          </p:cNvPr>
          <p:cNvSpPr txBox="1"/>
          <p:nvPr/>
        </p:nvSpPr>
        <p:spPr>
          <a:xfrm>
            <a:off x="864283" y="2400927"/>
            <a:ext cx="7896650" cy="646331"/>
          </a:xfrm>
          <a:prstGeom prst="rect">
            <a:avLst/>
          </a:prstGeom>
          <a:solidFill>
            <a:srgbClr val="36597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Relationships</a:t>
            </a: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grounded in reciprocity, mutual respect and a desire to work together. 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97892-636F-4FAB-54F7-77D9F111EDA2}"/>
              </a:ext>
            </a:extLst>
          </p:cNvPr>
          <p:cNvSpPr txBox="1"/>
          <p:nvPr/>
        </p:nvSpPr>
        <p:spPr>
          <a:xfrm>
            <a:off x="864282" y="3272348"/>
            <a:ext cx="7896651" cy="369332"/>
          </a:xfrm>
          <a:prstGeom prst="rect">
            <a:avLst/>
          </a:prstGeom>
          <a:solidFill>
            <a:srgbClr val="73697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</a:t>
            </a: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giving space, hearing other and practicing patience.</a:t>
            </a:r>
            <a:endParaRPr lang="en-US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64CA1-40AC-F472-727A-DF848379283D}"/>
              </a:ext>
            </a:extLst>
          </p:cNvPr>
          <p:cNvSpPr txBox="1"/>
          <p:nvPr/>
        </p:nvSpPr>
        <p:spPr>
          <a:xfrm>
            <a:off x="864283" y="3834846"/>
            <a:ext cx="7896652" cy="369332"/>
          </a:xfrm>
          <a:prstGeom prst="rect">
            <a:avLst/>
          </a:prstGeom>
          <a:solidFill>
            <a:srgbClr val="828FA3"/>
          </a:solidFill>
          <a:ln>
            <a:solidFill>
              <a:srgbClr val="828FA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grounded in openness, kindness and honesty.</a:t>
            </a:r>
            <a:endParaRPr lang="en-US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8805B-F3A2-E28A-91C4-33F401F68C23}"/>
              </a:ext>
            </a:extLst>
          </p:cNvPr>
          <p:cNvSpPr txBox="1"/>
          <p:nvPr/>
        </p:nvSpPr>
        <p:spPr>
          <a:xfrm>
            <a:off x="864283" y="4397344"/>
            <a:ext cx="7896652" cy="646331"/>
          </a:xfrm>
          <a:prstGeom prst="rect">
            <a:avLst/>
          </a:prstGeom>
          <a:solidFill>
            <a:srgbClr val="B9611C"/>
          </a:solidFill>
          <a:ln>
            <a:solidFill>
              <a:srgbClr val="B9611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Stewardship of the Shared Environment</a:t>
            </a:r>
            <a:r>
              <a:rPr lang="en-US" sz="2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including the office, virtual and natural environments.</a:t>
            </a:r>
            <a:endParaRPr lang="en-US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5271D06-56AC-130E-C378-764EA865D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30637"/>
          <a:stretch/>
        </p:blipFill>
        <p:spPr>
          <a:xfrm>
            <a:off x="265319" y="1923846"/>
            <a:ext cx="558876" cy="307765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82FB55E-B47E-4377-D87A-8A7E4AE877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7"/>
          <a:stretch/>
        </p:blipFill>
        <p:spPr>
          <a:xfrm>
            <a:off x="290719" y="2529471"/>
            <a:ext cx="423296" cy="360832"/>
          </a:xfrm>
          <a:prstGeom prst="rect">
            <a:avLst/>
          </a:prstGeom>
        </p:spPr>
      </p:pic>
      <p:pic>
        <p:nvPicPr>
          <p:cNvPr id="22" name="Picture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FC349F-F663-DA41-007F-2103A76F84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10038" r="13744" b="16105"/>
          <a:stretch/>
        </p:blipFill>
        <p:spPr>
          <a:xfrm>
            <a:off x="318268" y="3282474"/>
            <a:ext cx="368198" cy="359206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E8C306-F0A8-DB61-17F0-BE84ED2672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8"/>
          <a:stretch/>
        </p:blipFill>
        <p:spPr>
          <a:xfrm flipH="1">
            <a:off x="343623" y="3931164"/>
            <a:ext cx="317487" cy="273014"/>
          </a:xfrm>
          <a:prstGeom prst="rect">
            <a:avLst/>
          </a:prstGeom>
        </p:spPr>
      </p:pic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B9C847-4831-C634-5681-B61783361E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/>
        </p:blipFill>
        <p:spPr>
          <a:xfrm>
            <a:off x="335880" y="4439874"/>
            <a:ext cx="332971" cy="2898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80D8A0-4F07-DB81-7E1A-CEE5706AD8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333"/>
          <a:stretch/>
        </p:blipFill>
        <p:spPr>
          <a:xfrm>
            <a:off x="3898762" y="5410200"/>
            <a:ext cx="1346475" cy="11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B870B-043F-3A20-D203-33E555B984B3}"/>
              </a:ext>
            </a:extLst>
          </p:cNvPr>
          <p:cNvSpPr txBox="1"/>
          <p:nvPr/>
        </p:nvSpPr>
        <p:spPr>
          <a:xfrm>
            <a:off x="407123" y="379766"/>
            <a:ext cx="838200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Framework in Action </a:t>
            </a:r>
            <a:r>
              <a:rPr lang="en-US" sz="4400" dirty="0">
                <a:solidFill>
                  <a:srgbClr val="365979"/>
                </a:solidFill>
                <a:latin typeface="Aptos" panose="020B0004020202020204" pitchFamily="34" charset="0"/>
              </a:rPr>
              <a:t>Boardroom Edition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0881F-8572-8CAC-0B84-4A80C0A86568}"/>
              </a:ext>
            </a:extLst>
          </p:cNvPr>
          <p:cNvSpPr txBox="1"/>
          <p:nvPr/>
        </p:nvSpPr>
        <p:spPr>
          <a:xfrm>
            <a:off x="3492498" y="1694806"/>
            <a:ext cx="5512523" cy="462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28EA2"/>
                </a:solidFill>
                <a:latin typeface="Aptos" panose="020B0004020202020204" pitchFamily="34" charset="0"/>
              </a:rPr>
              <a:t>Communication: </a:t>
            </a:r>
            <a:r>
              <a:rPr lang="en-US" sz="2400" dirty="0">
                <a:solidFill>
                  <a:srgbClr val="828EA2"/>
                </a:solidFill>
                <a:latin typeface="Aptos" panose="020B0004020202020204" pitchFamily="34" charset="0"/>
              </a:rPr>
              <a:t>Be kind and polite with colleagues using shared spaces</a:t>
            </a:r>
          </a:p>
          <a:p>
            <a:r>
              <a:rPr lang="en-US" sz="2400" b="1" dirty="0">
                <a:solidFill>
                  <a:srgbClr val="736975"/>
                </a:solidFill>
                <a:latin typeface="Aptos" panose="020B0004020202020204" pitchFamily="34" charset="0"/>
              </a:rPr>
              <a:t>Listening: </a:t>
            </a:r>
            <a:r>
              <a:rPr lang="en-US" sz="2400" dirty="0">
                <a:solidFill>
                  <a:srgbClr val="736975"/>
                </a:solidFill>
                <a:latin typeface="Aptos" panose="020B0004020202020204" pitchFamily="34" charset="0"/>
              </a:rPr>
              <a:t>Be patient and hear one another when using shared boardrooms</a:t>
            </a:r>
          </a:p>
          <a:p>
            <a:r>
              <a:rPr lang="en-US" sz="2400" b="1" dirty="0">
                <a:solidFill>
                  <a:srgbClr val="519C9C"/>
                </a:solidFill>
                <a:latin typeface="Aptos" panose="020B0004020202020204" pitchFamily="34" charset="0"/>
              </a:rPr>
              <a:t>Respect: </a:t>
            </a:r>
            <a:r>
              <a:rPr lang="en-US" sz="2400" dirty="0">
                <a:solidFill>
                  <a:srgbClr val="519C9C"/>
                </a:solidFill>
                <a:latin typeface="Aptos" panose="020B0004020202020204" pitchFamily="34" charset="0"/>
              </a:rPr>
              <a:t>Be mindful of others when using shared boardrooms</a:t>
            </a:r>
          </a:p>
          <a:p>
            <a:r>
              <a:rPr lang="en-US" sz="2400" b="1" dirty="0">
                <a:solidFill>
                  <a:srgbClr val="365979"/>
                </a:solidFill>
                <a:latin typeface="Aptos" panose="020B0004020202020204" pitchFamily="34" charset="0"/>
              </a:rPr>
              <a:t>Relationships: </a:t>
            </a:r>
            <a:r>
              <a:rPr lang="en-US" sz="2400" dirty="0">
                <a:solidFill>
                  <a:srgbClr val="365979"/>
                </a:solidFill>
                <a:latin typeface="Aptos" panose="020B0004020202020204" pitchFamily="34" charset="0"/>
              </a:rPr>
              <a:t>boardrooms are a shared office resource</a:t>
            </a:r>
          </a:p>
          <a:p>
            <a:r>
              <a:rPr lang="en-US" sz="2400" b="1" dirty="0">
                <a:solidFill>
                  <a:srgbClr val="B9611C"/>
                </a:solidFill>
                <a:latin typeface="Aptos" panose="020B0004020202020204" pitchFamily="34" charset="0"/>
              </a:rPr>
              <a:t>Stewardship of the Shared Environment: </a:t>
            </a:r>
            <a:r>
              <a:rPr lang="en-US" sz="2400" dirty="0">
                <a:solidFill>
                  <a:srgbClr val="B9611C"/>
                </a:solidFill>
                <a:latin typeface="Aptos" panose="020B0004020202020204" pitchFamily="34" charset="0"/>
              </a:rPr>
              <a:t>Apply the campsite rule and leave this space better than how you found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EFF93-4924-1635-A098-F14EEEB6F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95" t="9144" r="7938" b="6507"/>
          <a:stretch/>
        </p:blipFill>
        <p:spPr>
          <a:xfrm>
            <a:off x="304800" y="2286001"/>
            <a:ext cx="303602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069910-AACB-BB50-8593-73EE9E2C7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54" t="12926" r="12752" b="18782"/>
          <a:stretch/>
        </p:blipFill>
        <p:spPr>
          <a:xfrm rot="478697">
            <a:off x="6591850" y="4935846"/>
            <a:ext cx="2115000" cy="16092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D76DD1-892F-FF00-999E-00A39AE9171C}"/>
              </a:ext>
            </a:extLst>
          </p:cNvPr>
          <p:cNvSpPr txBox="1"/>
          <p:nvPr/>
        </p:nvSpPr>
        <p:spPr>
          <a:xfrm>
            <a:off x="407123" y="379766"/>
            <a:ext cx="838200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Framework in Action </a:t>
            </a:r>
            <a:r>
              <a:rPr lang="en-US" sz="4400" dirty="0">
                <a:solidFill>
                  <a:srgbClr val="365979"/>
                </a:solidFill>
                <a:latin typeface="Aptos" panose="020B0004020202020204" pitchFamily="34" charset="0"/>
              </a:rPr>
              <a:t>Lunchtime Edition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E4774-B21C-7DD0-12E3-0BCDF203D4E3}"/>
              </a:ext>
            </a:extLst>
          </p:cNvPr>
          <p:cNvSpPr txBox="1"/>
          <p:nvPr/>
        </p:nvSpPr>
        <p:spPr>
          <a:xfrm>
            <a:off x="407123" y="1811436"/>
            <a:ext cx="8395424" cy="363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28EA2"/>
                </a:solidFill>
                <a:latin typeface="Aptos" panose="020B0004020202020204" pitchFamily="34" charset="0"/>
              </a:rPr>
              <a:t>Communication: </a:t>
            </a:r>
            <a:r>
              <a:rPr lang="en-US" sz="2400" dirty="0">
                <a:solidFill>
                  <a:srgbClr val="828EA2"/>
                </a:solidFill>
                <a:latin typeface="Aptos" panose="020B0004020202020204" pitchFamily="34" charset="0"/>
              </a:rPr>
              <a:t>Check in with co-workers to see if eating at your workstation is okay. </a:t>
            </a:r>
          </a:p>
          <a:p>
            <a:r>
              <a:rPr lang="en-US" sz="2400" b="1" dirty="0">
                <a:solidFill>
                  <a:srgbClr val="736975"/>
                </a:solidFill>
                <a:latin typeface="Aptos" panose="020B0004020202020204" pitchFamily="34" charset="0"/>
              </a:rPr>
              <a:t>Listening: </a:t>
            </a:r>
            <a:r>
              <a:rPr lang="en-US" sz="2400" dirty="0">
                <a:solidFill>
                  <a:srgbClr val="736975"/>
                </a:solidFill>
                <a:latin typeface="Aptos" panose="020B0004020202020204" pitchFamily="34" charset="0"/>
              </a:rPr>
              <a:t>If someone expresses an issue with you eating at your workstation, be open to moving to a common space. </a:t>
            </a:r>
          </a:p>
          <a:p>
            <a:r>
              <a:rPr lang="en-US" sz="2400" b="1" dirty="0">
                <a:solidFill>
                  <a:srgbClr val="519C9C"/>
                </a:solidFill>
                <a:latin typeface="Aptos" panose="020B0004020202020204" pitchFamily="34" charset="0"/>
              </a:rPr>
              <a:t>Respect: </a:t>
            </a:r>
            <a:r>
              <a:rPr lang="en-US" sz="2400" dirty="0">
                <a:solidFill>
                  <a:srgbClr val="519C9C"/>
                </a:solidFill>
                <a:latin typeface="Aptos" panose="020B0004020202020204" pitchFamily="34" charset="0"/>
              </a:rPr>
              <a:t>What are other people doing around you? </a:t>
            </a:r>
          </a:p>
          <a:p>
            <a:r>
              <a:rPr lang="en-US" sz="2400" b="1" dirty="0">
                <a:solidFill>
                  <a:srgbClr val="365979"/>
                </a:solidFill>
                <a:latin typeface="Aptos" panose="020B0004020202020204" pitchFamily="34" charset="0"/>
              </a:rPr>
              <a:t>Relationships: </a:t>
            </a:r>
            <a:r>
              <a:rPr lang="en-US" sz="2400" dirty="0">
                <a:solidFill>
                  <a:srgbClr val="365979"/>
                </a:solidFill>
                <a:latin typeface="Aptos" panose="020B0004020202020204" pitchFamily="34" charset="0"/>
              </a:rPr>
              <a:t>are there colleagues sitting in your area? </a:t>
            </a:r>
          </a:p>
          <a:p>
            <a:r>
              <a:rPr lang="en-US" sz="2400" b="1" dirty="0">
                <a:solidFill>
                  <a:srgbClr val="B9611C"/>
                </a:solidFill>
                <a:latin typeface="Aptos" panose="020B0004020202020204" pitchFamily="34" charset="0"/>
              </a:rPr>
              <a:t>Stewardship of the Shared Environment: </a:t>
            </a:r>
            <a:r>
              <a:rPr lang="en-US" sz="2400" dirty="0">
                <a:solidFill>
                  <a:srgbClr val="B9611C"/>
                </a:solidFill>
                <a:latin typeface="Aptos" panose="020B0004020202020204" pitchFamily="34" charset="0"/>
              </a:rPr>
              <a:t>Apply the campsite after you’ve finished eating to ensure your workstation is better than you found it. </a:t>
            </a:r>
          </a:p>
        </p:txBody>
      </p:sp>
    </p:spTree>
    <p:extLst>
      <p:ext uri="{BB962C8B-B14F-4D97-AF65-F5344CB8AC3E}">
        <p14:creationId xmlns:p14="http://schemas.microsoft.com/office/powerpoint/2010/main" val="405204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22923C-E118-1D5E-ECED-E46E330D1AB4}"/>
              </a:ext>
            </a:extLst>
          </p:cNvPr>
          <p:cNvSpPr txBox="1"/>
          <p:nvPr/>
        </p:nvSpPr>
        <p:spPr>
          <a:xfrm>
            <a:off x="407123" y="611019"/>
            <a:ext cx="8382000" cy="70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65979"/>
                </a:solidFill>
                <a:latin typeface="Aptos" panose="020B0004020202020204" pitchFamily="34" charset="0"/>
              </a:rPr>
              <a:t>Framework Implementation </a:t>
            </a:r>
            <a:endParaRPr lang="en-US" sz="4400" dirty="0">
              <a:solidFill>
                <a:srgbClr val="365979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F605C-1479-90E4-95D9-9B1ADCD3B53A}"/>
              </a:ext>
            </a:extLst>
          </p:cNvPr>
          <p:cNvSpPr txBox="1"/>
          <p:nvPr/>
        </p:nvSpPr>
        <p:spPr>
          <a:xfrm>
            <a:off x="3657600" y="1603310"/>
            <a:ext cx="5257800" cy="476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The implementation of the framework has been a continuous initiative.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We have utilized various communication channels to underscore the significance of the framework and align it with tangible actions.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These channels include: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Featuring the framework prominently on our </a:t>
            </a:r>
            <a:r>
              <a:rPr lang="en-US" sz="2000" dirty="0" err="1">
                <a:solidFill>
                  <a:srgbClr val="000000"/>
                </a:solidFill>
                <a:latin typeface="Aptos" panose="020B0004020202020204" pitchFamily="34" charset="0"/>
              </a:rPr>
              <a:t>GCPedia</a:t>
            </a: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 project website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Emails by both the project team and executive leadership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Internal ISC-Alberta Newsletter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Presentations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Aptos" panose="020B0004020202020204" pitchFamily="34" charset="0"/>
              </a:rPr>
              <a:t>Mini-video series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A5570-FCB9-C761-37CC-33A5410C7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5" r="8241"/>
          <a:stretch/>
        </p:blipFill>
        <p:spPr>
          <a:xfrm>
            <a:off x="483323" y="1600200"/>
            <a:ext cx="246452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28558</TotalTime>
  <Words>1757</Words>
  <Application>Microsoft Office PowerPoint</Application>
  <PresentationFormat>On-screen Show (4:3)</PresentationFormat>
  <Paragraphs>153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EuphemiaUCAS-Bold</vt:lpstr>
      <vt:lpstr>Verdana</vt:lpstr>
      <vt:lpstr>Wingdings</vt:lpstr>
      <vt:lpstr>Standard_white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Genereux, Sophie (SPAC/PSPC) (elle-la / she-her)</cp:lastModifiedBy>
  <cp:revision>616</cp:revision>
  <cp:lastPrinted>2016-07-14T13:03:34Z</cp:lastPrinted>
  <dcterms:created xsi:type="dcterms:W3CDTF">2007-03-13T16:30:24Z</dcterms:created>
  <dcterms:modified xsi:type="dcterms:W3CDTF">2024-06-03T15:20:14Z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2024-06-03T15:19:56Z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f7c05894-36cb-4efb-b6d9-76dea3758864</vt:lpwstr>
  </property>
  <property fmtid="{D5CDD505-2E9C-101B-9397-08002B2CF9AE}" pid="8" name="MSIP_Label_834ed4f5-eae4-40c7-82be-b1cdf720a1b9_ContentBits">
    <vt:lpwstr>0</vt:lpwstr>
  </property>
</Properties>
</file>