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4.xml" ContentType="application/vnd.openxmlformats-officedocument.theme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12" r:id="rId3"/>
  </p:sldMasterIdLst>
  <p:notesMasterIdLst>
    <p:notesMasterId r:id="rId25"/>
  </p:notesMasterIdLst>
  <p:sldIdLst>
    <p:sldId id="450" r:id="rId4"/>
    <p:sldId id="5146" r:id="rId5"/>
    <p:sldId id="5147" r:id="rId6"/>
    <p:sldId id="470" r:id="rId7"/>
    <p:sldId id="266" r:id="rId8"/>
    <p:sldId id="483" r:id="rId9"/>
    <p:sldId id="496" r:id="rId10"/>
    <p:sldId id="494" r:id="rId11"/>
    <p:sldId id="497" r:id="rId12"/>
    <p:sldId id="485" r:id="rId13"/>
    <p:sldId id="498" r:id="rId14"/>
    <p:sldId id="486" r:id="rId15"/>
    <p:sldId id="487" r:id="rId16"/>
    <p:sldId id="490" r:id="rId17"/>
    <p:sldId id="491" r:id="rId18"/>
    <p:sldId id="484" r:id="rId19"/>
    <p:sldId id="471" r:id="rId20"/>
    <p:sldId id="472" r:id="rId21"/>
    <p:sldId id="473" r:id="rId22"/>
    <p:sldId id="474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E25606D-3230-4EB1-B0F0-CDF16DB59E89}">
          <p14:sldIdLst>
            <p14:sldId id="450"/>
          </p14:sldIdLst>
        </p14:section>
        <p14:section name="How to use this document" id="{C4A6D867-6CDB-4347-BED7-E800E79E7F82}">
          <p14:sldIdLst>
            <p14:sldId id="5146"/>
            <p14:sldId id="5147"/>
            <p14:sldId id="470"/>
          </p14:sldIdLst>
        </p14:section>
        <p14:section name="What you need to know" id="{4288CDDB-9CD0-4370-B923-CB60824F3219}">
          <p14:sldIdLst>
            <p14:sldId id="266"/>
          </p14:sldIdLst>
        </p14:section>
        <p14:section name="Before going on site" id="{146F40F4-6235-474C-A95C-D117826916F4}">
          <p14:sldIdLst>
            <p14:sldId id="483"/>
            <p14:sldId id="496"/>
          </p14:sldIdLst>
        </p14:section>
        <p14:section name="When onsite" id="{A2D5FD8D-5E5B-48B8-8CC7-40427ECE0E5E}">
          <p14:sldIdLst>
            <p14:sldId id="494"/>
            <p14:sldId id="497"/>
            <p14:sldId id="485"/>
            <p14:sldId id="498"/>
            <p14:sldId id="486"/>
            <p14:sldId id="487"/>
            <p14:sldId id="490"/>
            <p14:sldId id="491"/>
            <p14:sldId id="484"/>
            <p14:sldId id="471"/>
          </p14:sldIdLst>
        </p14:section>
        <p14:section name="Helpful Hints" id="{ABC1C7AD-9894-4BC4-8875-771DCBAC82A5}">
          <p14:sldIdLst>
            <p14:sldId id="472"/>
            <p14:sldId id="473"/>
            <p14:sldId id="474"/>
          </p14:sldIdLst>
        </p14:section>
        <p14:section name="Checklist" id="{1EEC6CDC-AF54-4644-9485-96096BEAA67C}">
          <p14:sldIdLst>
            <p14:sldId id="4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Bemeur, Chantal (SPAC/PSPC)" initials="BC(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409786"/>
    <a:srgbClr val="4CB6A0"/>
    <a:srgbClr val="FFFFFF"/>
    <a:srgbClr val="A8C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7" autoAdjust="0"/>
    <p:restoredTop sz="84460" autoAdjust="0"/>
  </p:normalViewPr>
  <p:slideViewPr>
    <p:cSldViewPr snapToGrid="0">
      <p:cViewPr varScale="1">
        <p:scale>
          <a:sx n="95" d="100"/>
          <a:sy n="95" d="100"/>
        </p:scale>
        <p:origin x="1212" y="9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1A22C63-8289-4638-BE91-FB741ADF0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54D5AE4-9BC0-44B2-A4D7-C7C18C4B7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2C2D3DF-B6A8-4795-8E47-968C82882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9BAFD-0AFE-FC47-B839-C833EEBF7E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420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9BAFD-0AFE-FC47-B839-C833EEBF7E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75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5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1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75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88F16B6-D3A8-4949-949D-B4CC0ED24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970" y="919834"/>
            <a:ext cx="11101387" cy="82507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46923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370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051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001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040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939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882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083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445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232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200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760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050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69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342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469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451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232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564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945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oleObject" Target="../embeddings/oleObject8.bin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tags" Target="../tags/tag8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4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image" Target="../media/image1.emf"/><Relationship Id="rId30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oleObject" Target="../embeddings/oleObject13.bin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tags" Target="../tags/tag14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image" Target="../media/image4.jpeg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image" Target="../media/image1.emf"/><Relationship Id="rId30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73" imgH="473" progId="TCLayout.ActiveDocument.1">
                  <p:embed/>
                </p:oleObj>
              </mc:Choice>
              <mc:Fallback>
                <p:oleObj name="think-cell Slide" r:id="rId29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Image result for canada wordmark">
            <a:hlinkClick r:id="rId31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5" name="Image 9">
            <a:extLst>
              <a:ext uri="{FF2B5EF4-FFF2-40B4-BE49-F238E27FC236}">
                <a16:creationId xmlns:a16="http://schemas.microsoft.com/office/drawing/2014/main" id="{4BD756C9-743B-19AD-263F-F4558C227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>
            <a:off x="0" y="6124534"/>
            <a:ext cx="12196141" cy="534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473" imgH="473" progId="TCLayout.ActiveDocument.1">
                  <p:embed/>
                </p:oleObj>
              </mc:Choice>
              <mc:Fallback>
                <p:oleObj name="think-cell Slide" r:id="rId26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5" name="Image 9">
            <a:extLst>
              <a:ext uri="{FF2B5EF4-FFF2-40B4-BE49-F238E27FC236}">
                <a16:creationId xmlns:a16="http://schemas.microsoft.com/office/drawing/2014/main" id="{BA4865FD-F2D9-905A-5BF8-8BBE0DA0C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>
            <a:off x="0" y="6124534"/>
            <a:ext cx="12196141" cy="534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473" imgH="473" progId="TCLayout.ActiveDocument.1">
                  <p:embed/>
                </p:oleObj>
              </mc:Choice>
              <mc:Fallback>
                <p:oleObj name="think-cell Slide" r:id="rId26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Image result for canada wordmark">
            <a:hlinkClick r:id="rId2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  <a:extLst>
              <a:ext uri="{FF2B5EF4-FFF2-40B4-BE49-F238E27FC236}">
                <a16:creationId xmlns:a16="http://schemas.microsoft.com/office/drawing/2014/main" id="{3A811313-001F-45BE-BB18-1AB810C9E568}"/>
              </a:ext>
            </a:extLst>
          </p:cNvPr>
          <p:cNvPicPr/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2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CF982D2-D3BA-489C-B6FC-75EBE40BC1CB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pic>
        <p:nvPicPr>
          <p:cNvPr id="21" name="Image 9">
            <a:extLst>
              <a:ext uri="{FF2B5EF4-FFF2-40B4-BE49-F238E27FC236}">
                <a16:creationId xmlns:a16="http://schemas.microsoft.com/office/drawing/2014/main" id="{37567316-1793-40A1-8E6F-8FC9C47A9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>
            <a:off x="0" y="6124534"/>
            <a:ext cx="12196141" cy="534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0233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source-mysource.spac-pspc.gc.ca/eng/services/dpi-cio/gi-im/guides-howto/Pages/nettoyage-paper.aspx#s5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masource-mysource.spac-pspc.gc.ca/eng/services/dpi-cio/gi-im/guides-howto/Pages/nettoyage-paper.aspx#s4" TargetMode="External"/><Relationship Id="rId4" Type="http://schemas.openxmlformats.org/officeDocument/2006/relationships/hyperlink" Target="https://masource-mysource.spac-pspc.gc.ca/eng/services/dpi-cio/gi-im/guides-howto/Pages/nettoyage-paper.aspx#s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source-mysource.spac-pspc.gc.ca/eng/services/dpi-cio/gi-im/guides-howto/Pages/nettoyage-paper.aspx#sen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view/84814499/example-workplace-im-deck-en-exemple-gdc-presentation-gi-de-milieu-de-travail-en?language=en" TargetMode="External"/><Relationship Id="rId7" Type="http://schemas.openxmlformats.org/officeDocument/2006/relationships/hyperlink" Target="https://gcconnex.gc.ca/file/view/84822983/example-newsletter-im-training-en?language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s://gcconnex.gc.ca/file/view/84821324/example-email-training-on-information-management-bilingual-exemple-courriel-formation-sur-la-gestion-de-linformation-bilingue?language=en" TargetMode="External"/><Relationship Id="rId5" Type="http://schemas.openxmlformats.org/officeDocument/2006/relationships/hyperlink" Target="https://gcconnex.gc.ca/file/view/84825136/example-newsletter-paper-purging-en?language=en" TargetMode="External"/><Relationship Id="rId4" Type="http://schemas.openxmlformats.org/officeDocument/2006/relationships/hyperlink" Target="https://gcconnex.gc.ca/file/view/84820368/example-email-the-great-paper-purge-of-2021-gcworkplace-project-bilingual-exemple-courriel-le-grand-projet-delimination-du-papier-de-2021-projet-milieu-de-travail-gc-bilingue?language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8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E5DCB-2913-39F1-963D-B3E2C2324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-1295400"/>
            <a:ext cx="11101387" cy="1295400"/>
          </a:xfrm>
        </p:spPr>
        <p:txBody>
          <a:bodyPr anchor="b">
            <a:normAutofit/>
          </a:bodyPr>
          <a:lstStyle/>
          <a:p>
            <a:r>
              <a:rPr lang="fr-CA" b="0" dirty="0">
                <a:solidFill>
                  <a:srgbClr val="E6E6E6"/>
                </a:solidFill>
                <a:latin typeface="Arial Rounded MT Bold" panose="020F0704030504030204" pitchFamily="34" charset="0"/>
              </a:rPr>
              <a:t>Title slide</a:t>
            </a:r>
            <a:endParaRPr lang="en-CA" b="0" dirty="0">
              <a:solidFill>
                <a:srgbClr val="E6E6E6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Objec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909972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833F9E1-7A28-66D1-EF0F-62E01A7686CC}"/>
              </a:ext>
            </a:extLst>
          </p:cNvPr>
          <p:cNvSpPr/>
          <p:nvPr/>
        </p:nvSpPr>
        <p:spPr>
          <a:xfrm>
            <a:off x="3810312" y="2497276"/>
            <a:ext cx="7937684" cy="349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4400" b="1" dirty="0">
                <a:solidFill>
                  <a:srgbClr val="003B5C"/>
                </a:solidFill>
                <a:highlight>
                  <a:srgbClr val="FFFF00"/>
                </a:highlight>
                <a:latin typeface="Avenir Next LT Pro Demi" panose="020B0704020202020204" pitchFamily="34" charset="0"/>
              </a:rPr>
              <a:t>[PROJECT LOCATION]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5EC6D4E1-4256-3AA7-A6C3-E4364F157015}"/>
              </a:ext>
            </a:extLst>
          </p:cNvPr>
          <p:cNvSpPr txBox="1">
            <a:spLocks/>
          </p:cNvSpPr>
          <p:nvPr/>
        </p:nvSpPr>
        <p:spPr>
          <a:xfrm>
            <a:off x="3810312" y="3063302"/>
            <a:ext cx="6006928" cy="85555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A" dirty="0">
                <a:solidFill>
                  <a:schemeClr val="accent3">
                    <a:lumMod val="75000"/>
                  </a:schemeClr>
                </a:solidFill>
                <a:latin typeface="Avenir Next LT Pro Demi" panose="020B0704020202020204" pitchFamily="34" charset="0"/>
              </a:rPr>
              <a:t>REMOVAL OF PERSONAL AND BUSINESS ASSETS 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BCB1638-CD93-292E-BB1A-FABEE4696EF5}"/>
              </a:ext>
            </a:extLst>
          </p:cNvPr>
          <p:cNvSpPr txBox="1">
            <a:spLocks/>
          </p:cNvSpPr>
          <p:nvPr/>
        </p:nvSpPr>
        <p:spPr>
          <a:xfrm>
            <a:off x="325283" y="5510285"/>
            <a:ext cx="5519664" cy="5078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spcBef>
                <a:spcPts val="600"/>
              </a:spcBef>
              <a:buNone/>
            </a:pPr>
            <a:r>
              <a:rPr lang="fr-CA" sz="1200" dirty="0">
                <a:solidFill>
                  <a:srgbClr val="4B4F54"/>
                </a:solidFill>
                <a:highlight>
                  <a:srgbClr val="FFFF00"/>
                </a:highlight>
                <a:latin typeface="Avenir Next LT Pro Demi" panose="020B0704020202020204" pitchFamily="34" charset="0"/>
              </a:rPr>
              <a:t>DATE</a:t>
            </a:r>
          </a:p>
        </p:txBody>
      </p:sp>
      <p:pic>
        <p:nvPicPr>
          <p:cNvPr id="19" name="Content Placeholder 10">
            <a:extLst>
              <a:ext uri="{FF2B5EF4-FFF2-40B4-BE49-F238E27FC236}">
                <a16:creationId xmlns:a16="http://schemas.microsoft.com/office/drawing/2014/main" id="{05380844-C96D-E7DA-EC22-294BDBC16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285" y="1607996"/>
            <a:ext cx="3335303" cy="2910612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1D1685EB-4CEC-2F9A-43A6-E7A82C0B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r="-9471"/>
          <a:stretch/>
        </p:blipFill>
        <p:spPr>
          <a:xfrm>
            <a:off x="10677239" y="218466"/>
            <a:ext cx="1429838" cy="35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739368-D015-A2BA-8488-A4AF6373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58" y="68773"/>
            <a:ext cx="8896349" cy="588702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can you take home?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657AFB-2096-454A-938E-7CB4D8300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488" y="1572468"/>
            <a:ext cx="9406511" cy="4456403"/>
            <a:chOff x="619125" y="1676400"/>
            <a:chExt cx="7981422" cy="422515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B05BC0-4333-4EE9-AC9D-40173697BB23}"/>
                </a:ext>
              </a:extLst>
            </p:cNvPr>
            <p:cNvSpPr/>
            <p:nvPr/>
          </p:nvSpPr>
          <p:spPr>
            <a:xfrm>
              <a:off x="619125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Take Home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232793-67C3-44F1-82EC-4D79BA5BDDFF}"/>
                </a:ext>
              </a:extLst>
            </p:cNvPr>
            <p:cNvSpPr/>
            <p:nvPr/>
          </p:nvSpPr>
          <p:spPr>
            <a:xfrm>
              <a:off x="619125" y="2076449"/>
              <a:ext cx="2571750" cy="3825103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All personal items (i.e., shoes, clothing, food, personal items at workstation in lockers and in the kitchen)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Non-sensitive or personal information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Unclassified training binders that are not online (consider scanning)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keyboard, mouse, charger)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Personal ergonomic equipment (except ergonomic furniture, i.e., desks)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Assets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laptops, monitors, etc.)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2606DE-D032-4A2D-B6CA-E2087DA7C029}"/>
                </a:ext>
              </a:extLst>
            </p:cNvPr>
            <p:cNvSpPr/>
            <p:nvPr/>
          </p:nvSpPr>
          <p:spPr>
            <a:xfrm>
              <a:off x="3286125" y="1676400"/>
              <a:ext cx="26670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Leave at the Office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CEF199-A678-496A-86B6-C75428E9FFDD}"/>
                </a:ext>
              </a:extLst>
            </p:cNvPr>
            <p:cNvSpPr/>
            <p:nvPr/>
          </p:nvSpPr>
          <p:spPr>
            <a:xfrm>
              <a:off x="3286125" y="2076449"/>
              <a:ext cx="266700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assets not identified as available for employees who work from home (i.e., scanners,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Port replicators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Printers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VoIP phones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not identified to be available for employees who work from home (i.e., adaptors, power bars,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Furniture (i.e., office chairs, pedestals,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Teleconference and videoconference equipment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Classified information (e.g., secret or top-secret documents)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Protected B or C documents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F1EB5B-8B19-4726-A0B8-230AD1D7ECA9}"/>
                </a:ext>
              </a:extLst>
            </p:cNvPr>
            <p:cNvSpPr/>
            <p:nvPr/>
          </p:nvSpPr>
          <p:spPr>
            <a:xfrm>
              <a:off x="6022413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Surplus Items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0FF242-10B0-4AE6-971D-DFEC898CF9A8}"/>
                </a:ext>
              </a:extLst>
            </p:cNvPr>
            <p:cNvSpPr/>
            <p:nvPr/>
          </p:nvSpPr>
          <p:spPr>
            <a:xfrm>
              <a:off x="6028797" y="2076449"/>
              <a:ext cx="257175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keyboards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mice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Old cell phones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Unwanted IT equipment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all surplus items in identified areas on the floor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B262141-AEA8-42C1-8337-7B8FE50CF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39"/>
          <a:stretch/>
        </p:blipFill>
        <p:spPr>
          <a:xfrm>
            <a:off x="9768206" y="1846827"/>
            <a:ext cx="2423793" cy="37499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6311F6-918B-F4C5-4ACF-D1FCC460A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2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D1BCEF-A646-A75A-1ED2-B2FC930B6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52" y="76343"/>
            <a:ext cx="9975017" cy="605430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Why you need to take home your belongings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C1A26F-2B9D-4E92-9DDC-F0ED826589D4}"/>
              </a:ext>
            </a:extLst>
          </p:cNvPr>
          <p:cNvSpPr txBox="1"/>
          <p:nvPr/>
        </p:nvSpPr>
        <p:spPr>
          <a:xfrm>
            <a:off x="324115" y="1716916"/>
            <a:ext cx="77745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 workstations and offices in the new workplace will be shared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which means that no personal belongings can be stored there. You will however have access to a locker.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[Insert information related to your locker/cabinet strategy for the ‘new’ workplace.]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1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day lockers will be available for all employees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All personal items must be removed from the office at the end of each day.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2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individual departments/teams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Your manager will discuss team norms and expectations surrounding team lockers and what you can and cannot keep in the workplace.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3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employees. Please bring all personal items home at this time. Once the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project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is complete, you may bring back select personal items to store in your locker.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include information regarding the quantity that will fit in the lockers, as required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9F904-E86D-437F-862C-D2369FE46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1"/>
          <a:stretch/>
        </p:blipFill>
        <p:spPr>
          <a:xfrm>
            <a:off x="8198908" y="1520517"/>
            <a:ext cx="3993091" cy="44446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8B5A58-F764-7E61-DE60-824419FF7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895782-829E-801B-8876-78D8D8185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E8DFC2-271F-9DA0-ABA8-9C6A077C6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21" y="106003"/>
            <a:ext cx="8896349" cy="571357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How complete your Paper clean-up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8760F5-CF86-48F6-8AFC-7DF6EB652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6533" y="2205493"/>
            <a:ext cx="1746398" cy="1746398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D60FA3-EB52-4368-9B02-E7862A60F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46783" y="2205493"/>
            <a:ext cx="1746398" cy="1746398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600917-1E1B-455C-9E1B-378852CA7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27485" y="2205493"/>
            <a:ext cx="1746398" cy="1746398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DA3720C-F489-4234-9049-277079221426}"/>
              </a:ext>
            </a:extLst>
          </p:cNvPr>
          <p:cNvSpPr txBox="1"/>
          <p:nvPr/>
        </p:nvSpPr>
        <p:spPr>
          <a:xfrm>
            <a:off x="2013355" y="4192959"/>
            <a:ext cx="214217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to clean up first</a:t>
            </a: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350EA0D8-4528-480B-9913-1DC856E244F1}"/>
              </a:ext>
            </a:extLst>
          </p:cNvPr>
          <p:cNvSpPr txBox="1"/>
          <p:nvPr/>
        </p:nvSpPr>
        <p:spPr>
          <a:xfrm>
            <a:off x="4900630" y="4192959"/>
            <a:ext cx="200812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information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0C449B7-9DEC-4EE3-B741-54E8A14A3A47}"/>
              </a:ext>
            </a:extLst>
          </p:cNvPr>
          <p:cNvSpPr txBox="1"/>
          <p:nvPr/>
        </p:nvSpPr>
        <p:spPr>
          <a:xfrm>
            <a:off x="7653855" y="4192960"/>
            <a:ext cx="2228094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DECIDE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keep or dispose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137477-6F87-48D5-BE01-D19E199B3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4155534" y="4682324"/>
            <a:ext cx="745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1DAF20-D441-4766-85D5-C69F9891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6908759" y="4682324"/>
            <a:ext cx="7450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83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A2F8E2-3D26-5DC9-EEF4-18C2D3EB04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52" y="110781"/>
            <a:ext cx="8896349" cy="569998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Know what to clean-up first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:a16="http://schemas.microsoft.com/office/drawing/2014/main" id="{6CD14B22-3DD3-4B6E-9958-29588E3ABC24}"/>
              </a:ext>
            </a:extLst>
          </p:cNvPr>
          <p:cNvSpPr txBox="1"/>
          <p:nvPr/>
        </p:nvSpPr>
        <p:spPr>
          <a:xfrm>
            <a:off x="1507145" y="1410935"/>
            <a:ext cx="3332832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resources of business value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749AFDE1-7A2C-42EC-9BA5-DC325EF8E7F3}"/>
              </a:ext>
            </a:extLst>
          </p:cNvPr>
          <p:cNvSpPr txBox="1"/>
          <p:nvPr/>
        </p:nvSpPr>
        <p:spPr>
          <a:xfrm>
            <a:off x="363251" y="2549644"/>
            <a:ext cx="5620621" cy="32439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the delivery of programs and services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policies, guidelines, client records, planning documents).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Captures business activities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task assignments, project and process documentation, employment offers, contracts, transactions).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Record the evidence and rationalize for decisions or actions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(e.g., records of decision, authorizations, briefing notes, legal advice, meeting documents, documents subject to a litigation hold).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departmental reporting, performance and accountability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strategic plans, corporate reports, statistics).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1600" dirty="0">
              <a:solidFill>
                <a:schemeClr val="accent5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F7236A6B-434C-4E93-AE79-87DF38602919}"/>
              </a:ext>
            </a:extLst>
          </p:cNvPr>
          <p:cNvSpPr txBox="1"/>
          <p:nvPr/>
        </p:nvSpPr>
        <p:spPr>
          <a:xfrm>
            <a:off x="7620476" y="1410935"/>
            <a:ext cx="3082101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 any transitory</a:t>
            </a:r>
            <a:b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943A69DC-A5E1-4F19-9A1C-8D2FD6E66DCC}"/>
              </a:ext>
            </a:extLst>
          </p:cNvPr>
          <p:cNvSpPr txBox="1"/>
          <p:nvPr/>
        </p:nvSpPr>
        <p:spPr>
          <a:xfrm>
            <a:off x="6568158" y="2549644"/>
            <a:ext cx="5186737" cy="1869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Supports the creation of information of business value but is only needed for a limited time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convenience copies of presentations or documents, informative emails, newsletters, training material, and working drafts where major changes were documented in a later version).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Does not support the creation of information of business value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junk mail, meeting notices, holiday and vacation notices, personal information).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94D702-E2AD-D3B8-D4BB-DD4AE3632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9539632-FE98-8A31-1012-0322A6855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98148" y="110781"/>
            <a:ext cx="570187" cy="576000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340224-9C13-647B-CE04-2432CFBE4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08129" y="1197867"/>
            <a:ext cx="0" cy="480390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066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6DF841-3165-5814-05EE-09F1CB98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9FB815-C814-F4B7-0762-89094B346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23" y="-77050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Sort your Information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BC97A-7269-4888-A74D-8D8EEFAB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10367" y="2574141"/>
            <a:ext cx="2973129" cy="1867175"/>
          </a:xfrm>
          <a:prstGeom prst="rect">
            <a:avLst/>
          </a:prstGeom>
          <a:solidFill>
            <a:srgbClr val="409786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5696A-8A02-4D65-999E-CA855B030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9918" y="2574141"/>
            <a:ext cx="2973129" cy="1867175"/>
          </a:xfrm>
          <a:prstGeom prst="rect">
            <a:avLst/>
          </a:prstGeom>
          <a:solidFill>
            <a:schemeClr val="accent5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F5F55D6-23D1-481C-9494-A1DCBC1049FA}"/>
              </a:ext>
            </a:extLst>
          </p:cNvPr>
          <p:cNvSpPr txBox="1"/>
          <p:nvPr/>
        </p:nvSpPr>
        <p:spPr>
          <a:xfrm>
            <a:off x="2406128" y="1813812"/>
            <a:ext cx="7379744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40978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 your paper into three piles</a:t>
            </a:r>
            <a:endParaRPr lang="en-CA" sz="3600" b="1" dirty="0">
              <a:solidFill>
                <a:srgbClr val="409786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75DC33-7F47-4AE9-AB6F-34B8EAED5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9469" y="2574141"/>
            <a:ext cx="2973129" cy="1867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7F91537B-9666-487D-BFF3-9C0C1BED142F}"/>
              </a:ext>
            </a:extLst>
          </p:cNvPr>
          <p:cNvSpPr txBox="1"/>
          <p:nvPr/>
        </p:nvSpPr>
        <p:spPr>
          <a:xfrm>
            <a:off x="2157194" y="2858676"/>
            <a:ext cx="1766031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FCCB4D6C-C1A9-471B-9F7E-4A5C5B4B477F}"/>
              </a:ext>
            </a:extLst>
          </p:cNvPr>
          <p:cNvSpPr txBox="1"/>
          <p:nvPr/>
        </p:nvSpPr>
        <p:spPr>
          <a:xfrm>
            <a:off x="1603296" y="3394206"/>
            <a:ext cx="286547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of business value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B6C452F7-A0C7-4804-BBA1-81E759601447}"/>
              </a:ext>
            </a:extLst>
          </p:cNvPr>
          <p:cNvSpPr txBox="1"/>
          <p:nvPr/>
        </p:nvSpPr>
        <p:spPr>
          <a:xfrm>
            <a:off x="4957997" y="2858675"/>
            <a:ext cx="2276007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CBCAD8D4-3099-41AE-A7D9-55B84E9397FB}"/>
              </a:ext>
            </a:extLst>
          </p:cNvPr>
          <p:cNvSpPr txBox="1"/>
          <p:nvPr/>
        </p:nvSpPr>
        <p:spPr>
          <a:xfrm>
            <a:off x="4705056" y="3370963"/>
            <a:ext cx="257067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Transitory information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95053B12-C8D7-425F-9EA3-F4A4C006A77D}"/>
              </a:ext>
            </a:extLst>
          </p:cNvPr>
          <p:cNvSpPr txBox="1"/>
          <p:nvPr/>
        </p:nvSpPr>
        <p:spPr>
          <a:xfrm>
            <a:off x="7730454" y="2837365"/>
            <a:ext cx="2732953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UNKNOWN</a:t>
            </a:r>
            <a:endParaRPr lang="en-CA" sz="33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85FF4A17-3F8B-46F8-A66F-3E05B2758418}"/>
              </a:ext>
            </a:extLst>
          </p:cNvPr>
          <p:cNvSpPr txBox="1"/>
          <p:nvPr/>
        </p:nvSpPr>
        <p:spPr>
          <a:xfrm>
            <a:off x="7589809" y="3353839"/>
            <a:ext cx="295959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you </a:t>
            </a:r>
            <a:b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 unsure of</a:t>
            </a:r>
            <a:endParaRPr lang="en-US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AF1C96-B41F-44E5-AE44-E31B754C0E89}"/>
              </a:ext>
            </a:extLst>
          </p:cNvPr>
          <p:cNvSpPr/>
          <p:nvPr/>
        </p:nvSpPr>
        <p:spPr>
          <a:xfrm>
            <a:off x="1964953" y="4756556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Documents linked to ATIP requests or litigation hold must be preserved. *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370F25A-BA21-F999-957C-ECF32FC8B3EF}"/>
              </a:ext>
            </a:extLst>
          </p:cNvPr>
          <p:cNvSpPr/>
          <p:nvPr/>
        </p:nvSpPr>
        <p:spPr>
          <a:xfrm>
            <a:off x="11398148" y="110781"/>
            <a:ext cx="570187" cy="576000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8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70523C-3282-C1F4-9483-419CCA424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0C1EEB-F9A2-A0D3-D107-1696A5766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027" y="106460"/>
            <a:ext cx="8896349" cy="57600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(1 of 2)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9F86A41-8C2F-4932-AEBD-DF3208BF9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056"/>
              </p:ext>
            </p:extLst>
          </p:nvPr>
        </p:nvGraphicFramePr>
        <p:xfrm>
          <a:off x="223665" y="1381551"/>
          <a:ext cx="11713471" cy="37605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5399">
                  <a:extLst>
                    <a:ext uri="{9D8B030D-6E8A-4147-A177-3AD203B41FA5}">
                      <a16:colId xmlns:a16="http://schemas.microsoft.com/office/drawing/2014/main" val="1007127850"/>
                    </a:ext>
                  </a:extLst>
                </a:gridCol>
                <a:gridCol w="196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VALUE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See 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sensitive information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below</a:t>
                      </a:r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ACTION 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Legal hold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not destroy – Must keep all copies including any scanned versions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until the hold is expressly lifted by </a:t>
                      </a:r>
                      <a:r>
                        <a:rPr lang="en-US" sz="1300" kern="12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DoJ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Place all relevant paper documents in a box, clearly labelled with your name and the name of the action (i.e., Thompson v. AGC, Bouchard c. PGC).</a:t>
                      </a:r>
                      <a:endParaRPr lang="en-CA" sz="1300" kern="1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team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in blue recycle bin.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 services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Procedure for the destruction of sensitive departmental information</a:t>
                      </a:r>
                      <a:endParaRPr lang="en-CA" sz="13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Unknown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Validate with your peer and/or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help identify if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IRBV or 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9C890624-0CD1-417A-B5CE-C4E33487EE56}"/>
              </a:ext>
            </a:extLst>
          </p:cNvPr>
          <p:cNvSpPr/>
          <p:nvPr/>
        </p:nvSpPr>
        <p:spPr>
          <a:xfrm>
            <a:off x="261635" y="5242163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*See decision tree on slide 16 for more details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F2364E-2981-AC9F-9BD7-76199A3F209F}"/>
              </a:ext>
            </a:extLst>
          </p:cNvPr>
          <p:cNvSpPr/>
          <p:nvPr/>
        </p:nvSpPr>
        <p:spPr>
          <a:xfrm>
            <a:off x="11398148" y="110781"/>
            <a:ext cx="570187" cy="576000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81BE62-5191-B78D-96DC-53702BACDEC1}"/>
              </a:ext>
            </a:extLst>
          </p:cNvPr>
          <p:cNvSpPr/>
          <p:nvPr/>
        </p:nvSpPr>
        <p:spPr>
          <a:xfrm>
            <a:off x="1" y="824682"/>
            <a:ext cx="12192000" cy="5274667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EXAMPLE</a:t>
            </a:r>
          </a:p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REPLACE WITH YOUR OWN TABLE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9247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9D4954-2BB6-14F2-E332-086B08B7F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57DE92-C438-5182-BF4A-C5FC3599B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8DFB8AE-8AD9-4E3E-985C-3AF3F72D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07" y="150171"/>
            <a:ext cx="8896349" cy="49722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(2 of 2)</a:t>
            </a:r>
          </a:p>
        </p:txBody>
      </p:sp>
      <p:pic>
        <p:nvPicPr>
          <p:cNvPr id="15" name="Picture 14" descr="Picture of the sorting process">
            <a:extLst>
              <a:ext uri="{FF2B5EF4-FFF2-40B4-BE49-F238E27FC236}">
                <a16:creationId xmlns:a16="http://schemas.microsoft.com/office/drawing/2014/main" id="{D89292AA-92C6-450E-BCEB-66567476D0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834" y="861399"/>
            <a:ext cx="7465714" cy="513520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03AA5A49-DB8A-3085-9A11-377C6DC1B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98148" y="110781"/>
            <a:ext cx="570187" cy="576000"/>
          </a:xfrm>
          <a:prstGeom prst="ellipse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2B4E5A-14B1-0380-6270-29F67F9B30E8}"/>
              </a:ext>
            </a:extLst>
          </p:cNvPr>
          <p:cNvSpPr/>
          <p:nvPr/>
        </p:nvSpPr>
        <p:spPr>
          <a:xfrm>
            <a:off x="-236" y="828074"/>
            <a:ext cx="12192234" cy="5281323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EXAMPLE</a:t>
            </a:r>
          </a:p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6033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54564C-4179-7388-0DE1-61EC6A1A2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1E2580-171B-3F88-C95E-813A4ABB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BB32818-928C-47F3-AEC5-2D473D6E4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7628" y="1442445"/>
            <a:ext cx="4462272" cy="1794227"/>
            <a:chOff x="457598" y="1659936"/>
            <a:chExt cx="4462272" cy="17942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EE82360-D9E3-406D-8345-FF5F28CC453D}"/>
                </a:ext>
              </a:extLst>
            </p:cNvPr>
            <p:cNvSpPr/>
            <p:nvPr/>
          </p:nvSpPr>
          <p:spPr>
            <a:xfrm>
              <a:off x="673847" y="1818517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07A660-2255-4296-B652-5AF3981BC46B}"/>
                </a:ext>
              </a:extLst>
            </p:cNvPr>
            <p:cNvSpPr txBox="1"/>
            <p:nvPr/>
          </p:nvSpPr>
          <p:spPr>
            <a:xfrm>
              <a:off x="936334" y="2044259"/>
              <a:ext cx="37210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 all items have been accurately marked with the provided labels. Return any unused labels, boxes and supplies back to the hub.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6D9D1A-A406-47C8-9CEE-0C905023C416}"/>
                </a:ext>
              </a:extLst>
            </p:cNvPr>
            <p:cNvSpPr/>
            <p:nvPr/>
          </p:nvSpPr>
          <p:spPr>
            <a:xfrm>
              <a:off x="457598" y="1659936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ADA633-71E9-429F-836B-E128FDF1F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534" y="1442444"/>
            <a:ext cx="4480945" cy="1794227"/>
            <a:chOff x="5061776" y="1689753"/>
            <a:chExt cx="4480945" cy="17644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F77C36-9ED1-4D0E-8526-624E51D80AF3}"/>
                </a:ext>
              </a:extLst>
            </p:cNvPr>
            <p:cNvSpPr/>
            <p:nvPr/>
          </p:nvSpPr>
          <p:spPr>
            <a:xfrm>
              <a:off x="5296698" y="1848334"/>
              <a:ext cx="4246023" cy="160582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423A42-E9CA-4025-99AA-D9ACC56CBF73}"/>
                </a:ext>
              </a:extLst>
            </p:cNvPr>
            <p:cNvSpPr txBox="1"/>
            <p:nvPr/>
          </p:nvSpPr>
          <p:spPr>
            <a:xfrm>
              <a:off x="5630138" y="2022288"/>
              <a:ext cx="3579142" cy="1059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Ensure you have all personal items. Do not leave any personal items behind, either take them with you or dispose of them.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17EEEEF-5B9A-4298-9433-B38F1CC6B5C9}"/>
                </a:ext>
              </a:extLst>
            </p:cNvPr>
            <p:cNvSpPr/>
            <p:nvPr/>
          </p:nvSpPr>
          <p:spPr>
            <a:xfrm>
              <a:off x="5061776" y="1689753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AD04EC-2DCE-49B3-9325-AC668B0DC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7628" y="3403756"/>
            <a:ext cx="4462272" cy="1794227"/>
            <a:chOff x="457598" y="4188600"/>
            <a:chExt cx="4462272" cy="1794227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3578A55-D130-4D88-87C9-59881D92EC3A}"/>
                </a:ext>
              </a:extLst>
            </p:cNvPr>
            <p:cNvSpPr/>
            <p:nvPr/>
          </p:nvSpPr>
          <p:spPr>
            <a:xfrm>
              <a:off x="673847" y="4347181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FD15E2-B70E-4754-A08A-2176EA088DA2}"/>
                </a:ext>
              </a:extLst>
            </p:cNvPr>
            <p:cNvSpPr txBox="1"/>
            <p:nvPr/>
          </p:nvSpPr>
          <p:spPr>
            <a:xfrm>
              <a:off x="1007287" y="4588295"/>
              <a:ext cx="35791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Check in with your 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[clean-up captain] 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prior to leaving, ensure you manager knows you have fully completed your clean-up. 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FEFAB07-7D78-48A9-8E3F-0571A11D817D}"/>
                </a:ext>
              </a:extLst>
            </p:cNvPr>
            <p:cNvSpPr/>
            <p:nvPr/>
          </p:nvSpPr>
          <p:spPr>
            <a:xfrm>
              <a:off x="457598" y="4188600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37E987-CDDC-42FA-87D5-54D40E7DA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206" y="3403755"/>
            <a:ext cx="4443600" cy="1794227"/>
            <a:chOff x="5099121" y="4238297"/>
            <a:chExt cx="4443600" cy="174453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C330076-E430-4485-B481-B6AF8C75DCD5}"/>
                </a:ext>
              </a:extLst>
            </p:cNvPr>
            <p:cNvSpPr/>
            <p:nvPr/>
          </p:nvSpPr>
          <p:spPr>
            <a:xfrm>
              <a:off x="5296698" y="4396878"/>
              <a:ext cx="4246023" cy="158594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D265FB-9829-4D0A-A93F-5F91FF4C24CD}"/>
                </a:ext>
              </a:extLst>
            </p:cNvPr>
            <p:cNvSpPr txBox="1"/>
            <p:nvPr/>
          </p:nvSpPr>
          <p:spPr>
            <a:xfrm>
              <a:off x="5788335" y="4565181"/>
              <a:ext cx="3439618" cy="1047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Once the clean-up effort ends, the project team will sweep the floor and all non-identified items will be disposed on [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DATE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].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302742D-C1FE-40B1-B905-6AE590C5235E}"/>
                </a:ext>
              </a:extLst>
            </p:cNvPr>
            <p:cNvSpPr/>
            <p:nvPr/>
          </p:nvSpPr>
          <p:spPr>
            <a:xfrm>
              <a:off x="5099121" y="4238297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EB9CC9C-D085-4E02-95BC-43BA77944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79"/>
          <a:stretch/>
        </p:blipFill>
        <p:spPr>
          <a:xfrm>
            <a:off x="9789138" y="1593459"/>
            <a:ext cx="2402861" cy="3937755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06" y="125794"/>
            <a:ext cx="8411724" cy="497219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Before you leave the office</a:t>
            </a:r>
            <a:endParaRPr lang="en-US" sz="3200" b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1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897C43-5AC1-D47C-0D43-FB2759401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FADAA0-E730-7E36-4D0C-EA98E01FC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52" y="167928"/>
            <a:ext cx="8411724" cy="586983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</a:t>
            </a:r>
            <a:r>
              <a:rPr lang="en-US" sz="31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Hints (1 of 2)</a:t>
            </a:r>
            <a:endParaRPr lang="en-US" b="0" dirty="0">
              <a:latin typeface="Arial Rounded MT Bold" panose="020F070403050403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A07B125-9282-48CF-8011-0B041238C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9222" y="1284269"/>
            <a:ext cx="3168352" cy="439696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4B57ED-315D-4A20-B4BC-83A5AA0A3AE7}"/>
              </a:ext>
            </a:extLst>
          </p:cNvPr>
          <p:cNvSpPr txBox="1"/>
          <p:nvPr/>
        </p:nvSpPr>
        <p:spPr>
          <a:xfrm>
            <a:off x="903334" y="1658561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Survey all areas to identify material for disposal, including meeting rooms, hallways and common spaces.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00C1463-F5C1-4AEA-BE83-8F0393573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9490" y="1072727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A6D2BA-4B3A-4967-B1F4-DF072BE2D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917254" y="3460015"/>
            <a:ext cx="2592288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11824" y="1340452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62686" y="1658561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Collection bins will be identified and located in a central location on the floor. Do not place personal affects near disposal areas. 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2984" y="1072727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808630" y="3459342"/>
            <a:ext cx="2592288" cy="0"/>
          </a:xfrm>
          <a:prstGeom prst="line">
            <a:avLst/>
          </a:prstGeom>
          <a:ln w="76200">
            <a:solidFill>
              <a:srgbClr val="4097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22267" y="1365043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13926" y="1716383"/>
            <a:ext cx="25922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plastic, CD’s and other non-paper material in the paper recycling or shredding bin.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20998" y="1072727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697062" y="3459342"/>
            <a:ext cx="2592288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C238DA-C9CA-429E-8760-FAD2E4234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07" y="3573808"/>
            <a:ext cx="1952542" cy="19525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D8C708-066B-4192-9816-9CABB2B2F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95" y="3676645"/>
            <a:ext cx="1799037" cy="17990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92F166-C661-4AA8-8015-609D5D947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411" y="3676645"/>
            <a:ext cx="1733183" cy="173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14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A07B125-9282-48CF-8011-0B041238C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397" y="1336286"/>
            <a:ext cx="3168352" cy="439696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1E86F-BDEB-FBA2-0EE5-D672F2A33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52" y="149877"/>
            <a:ext cx="8411724" cy="497219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(2 of 2)</a:t>
            </a:r>
            <a:endParaRPr lang="en-US" sz="3200" b="0" dirty="0">
              <a:latin typeface="Arial Rounded MT Bold" panose="020F07040305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4B57ED-315D-4A20-B4BC-83A5AA0A3AE7}"/>
              </a:ext>
            </a:extLst>
          </p:cNvPr>
          <p:cNvSpPr txBox="1"/>
          <p:nvPr/>
        </p:nvSpPr>
        <p:spPr>
          <a:xfrm>
            <a:off x="880304" y="1758837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Identify “surplus” furniture, technology assets and peripherals that are broken or abandoned using a label.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00C1463-F5C1-4AEA-BE83-8F0393573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665" y="1124744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A6D2BA-4B3A-4967-B1F4-DF072BE2D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61429" y="3512032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55999" y="1392469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692939" y="1810831"/>
            <a:ext cx="269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Separate materials prior to disposing of them. Please use the correct receptacles provided.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07159" y="1124744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752805" y="3511359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6442" y="1417060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649961" y="1758837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chemicals or unknown solutions into the garbage. Place these items in the designated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5173" y="1124744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641237" y="3511359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E4908EC-67BD-4418-ABE6-05F4C07E7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656" y="3710493"/>
            <a:ext cx="1799037" cy="1799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70600-1D46-4DE1-8574-7840CA2C2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21" y="3594828"/>
            <a:ext cx="1942055" cy="19420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FFC271-BC3F-4BEB-9B30-41E0E1B89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78" y="3639435"/>
            <a:ext cx="1942055" cy="19420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D069CA-E778-4468-C84E-946F69CDA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74;p2">
            <a:extLst>
              <a:ext uri="{FF2B5EF4-FFF2-40B4-BE49-F238E27FC236}">
                <a16:creationId xmlns:a16="http://schemas.microsoft.com/office/drawing/2014/main" id="{249EDED2-ACA5-E482-22BD-5F1403FEDBE4}"/>
              </a:ext>
            </a:extLst>
          </p:cNvPr>
          <p:cNvSpPr txBox="1"/>
          <p:nvPr/>
        </p:nvSpPr>
        <p:spPr>
          <a:xfrm>
            <a:off x="4020105" y="145814"/>
            <a:ext cx="500878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Instructions – Remove this page before using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Google Shape;272;p2">
            <a:extLst>
              <a:ext uri="{FF2B5EF4-FFF2-40B4-BE49-F238E27FC236}">
                <a16:creationId xmlns:a16="http://schemas.microsoft.com/office/drawing/2014/main" id="{58BD4A98-E2BD-BCB3-4425-DC3B6B10B6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203" y="424616"/>
            <a:ext cx="11175825" cy="8350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How to use this document (1 of 2)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0D524A-320F-6BB4-B947-05E0A947FBA7}"/>
              </a:ext>
            </a:extLst>
          </p:cNvPr>
          <p:cNvSpPr txBox="1"/>
          <p:nvPr/>
        </p:nvSpPr>
        <p:spPr>
          <a:xfrm>
            <a:off x="340203" y="1148230"/>
            <a:ext cx="11511593" cy="54168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OBJECTIVE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:This guide is intended for general office space workstation clean-up, not specifically for large file rooms or special purpose space.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: Ensure all the information contained in this guide aligns with your internal IM policies and procedures. Collaborate with your IM colleagues.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It’s also helpful to host a few refresher courses on the topic prior to having employees go onsite for the paper clean-up.</a:t>
            </a:r>
            <a:r>
              <a:rPr lang="en-CA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 your communications, be sure to include information as to why this exercise is important and how employees will be supported through this activity. Make links to the clean-up exercise as the first step to the modernized workspace. 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CA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WHO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: Use your project sponsor to send out this important first communication. 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guide is meant to be sent with the following Communique templates. Any changes you make to the guide will need to be reflected in those documents as well.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i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Announcement - Retrieval of Personal and Business Assets to Leadership and managers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Announcement - Retrieval of Personal and Business Assets to Employees</a:t>
            </a:r>
          </a:p>
          <a:p>
            <a:pPr marL="742950" lvl="1" indent="-285750">
              <a:buFontTx/>
              <a:buChar char="-"/>
            </a:pPr>
            <a:endParaRPr lang="en-CA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CA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CA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Tx/>
              <a:buChar char="-"/>
            </a:pPr>
            <a:endParaRPr lang="en-US" sz="16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* The French version of this document is available here:</a:t>
            </a:r>
            <a:r>
              <a:rPr kumimoji="0" lang="fr-CA" sz="1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FR version</a:t>
            </a:r>
            <a:endParaRPr kumimoji="0" lang="en-CA" sz="16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23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A07B125-9282-48CF-8011-0B041238C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397" y="1206825"/>
            <a:ext cx="3168352" cy="439696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835ADA-90D2-BCA4-4E4D-08C4FD04F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766" y="147317"/>
            <a:ext cx="8411724" cy="559095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[COVID-19]</a:t>
            </a:r>
            <a:endParaRPr lang="en-US" sz="3200" b="0" dirty="0">
              <a:latin typeface="Arial Rounded MT Bold" panose="020F07040305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4B57ED-315D-4A20-B4BC-83A5AA0A3AE7}"/>
              </a:ext>
            </a:extLst>
          </p:cNvPr>
          <p:cNvSpPr txBox="1"/>
          <p:nvPr/>
        </p:nvSpPr>
        <p:spPr>
          <a:xfrm>
            <a:off x="822715" y="1332076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Remember to keep two meters apart when cleaning with other employees. Common areas and restrooms are limited </a:t>
            </a:r>
            <a:r>
              <a:rPr lang="en-US" b="1" dirty="0">
                <a:solidFill>
                  <a:schemeClr val="accent5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[# persons</a:t>
            </a:r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].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00C1463-F5C1-4AEA-BE83-8F0393573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665" y="995283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A6D2BA-4B3A-4967-B1F4-DF072BE2D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61429" y="3382571"/>
            <a:ext cx="2592288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55999" y="126300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88477" y="1395918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Masks are required to be worn throughout the entire duration that you are participating in all clean up initiatives.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07159" y="995283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744031" y="3381898"/>
            <a:ext cx="2592288" cy="0"/>
          </a:xfrm>
          <a:prstGeom prst="line">
            <a:avLst/>
          </a:prstGeom>
          <a:ln w="76200">
            <a:solidFill>
              <a:srgbClr val="4097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6442" y="1287599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654474" y="1479177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disinfect all common surfaces after each use. Disinfection stations will be in a central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5173" y="995283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641237" y="3381898"/>
            <a:ext cx="2592288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6A40671-7E17-411E-8AA4-BA30DB50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29" y="3421105"/>
            <a:ext cx="2006047" cy="200604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DDE1A1-184F-4EB9-9B5A-AA78864A2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09" y="3233503"/>
            <a:ext cx="2441132" cy="24411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4F2975F-216C-4EED-8DEA-D135A784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712" y="3354811"/>
            <a:ext cx="2225811" cy="22258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FF39C2E-0954-40FA-BECF-81A23828F59A}"/>
              </a:ext>
            </a:extLst>
          </p:cNvPr>
          <p:cNvSpPr/>
          <p:nvPr/>
        </p:nvSpPr>
        <p:spPr>
          <a:xfrm>
            <a:off x="1" y="824683"/>
            <a:ext cx="12191999" cy="5316332"/>
          </a:xfrm>
          <a:prstGeom prst="rect">
            <a:avLst/>
          </a:prstGeom>
          <a:solidFill>
            <a:srgbClr val="A8CE7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OPTIONAL WHERE HEALTH MEASURES ARE REQUIRED</a:t>
            </a:r>
            <a:endParaRPr lang="en-CA" sz="2000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025E7D-9DF9-DD5E-0989-FD57A7650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84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33FD99-55D0-4083-40C9-4EC200C5F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46ADD8-C4DF-0B60-86B5-2FFCEEBDB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01169E-BCEB-42F0-A47D-85C6A5B3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73" y="160255"/>
            <a:ext cx="8237993" cy="497219"/>
          </a:xfrm>
        </p:spPr>
        <p:txBody>
          <a:bodyPr/>
          <a:lstStyle/>
          <a:p>
            <a:r>
              <a:rPr lang="en-CA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Clean-up Checklist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B80A4-D623-4D18-81E8-8AE3B8356D12}"/>
              </a:ext>
            </a:extLst>
          </p:cNvPr>
          <p:cNvSpPr txBox="1"/>
          <p:nvPr/>
        </p:nvSpPr>
        <p:spPr>
          <a:xfrm>
            <a:off x="477432" y="1561003"/>
            <a:ext cx="8648434" cy="3585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Digitize as much information as possible and properly shred any sensitive information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all drawers and cabinets are empty (do not even leave empty folders)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Check behind </a:t>
            </a:r>
            <a:r>
              <a:rPr lang="en-GB" dirty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</a:t>
            </a: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esks, cabinets, pedestals for any forgotten information or assets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Empty belongings from kitchen cupboards and drawers, coat rooms, conference rooms and other common areas</a:t>
            </a: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plastic bins are sealed with the appropriate zip-tie or security seal, identified, and stored in the approved secure location (as applicable)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Leave empty folders in cardboard boxes, seal the boxes with tape and label them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CA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that all surplus office supplies are put into cardboard boxes, appropriately labelled and moved to a centralized location</a:t>
            </a:r>
          </a:p>
        </p:txBody>
      </p:sp>
      <p:pic>
        <p:nvPicPr>
          <p:cNvPr id="10" name="Picture 9" descr="Picture of an empty filing cabinet, open with a green checkmark indicating it is the right procedure">
            <a:extLst>
              <a:ext uri="{FF2B5EF4-FFF2-40B4-BE49-F238E27FC236}">
                <a16:creationId xmlns:a16="http://schemas.microsoft.com/office/drawing/2014/main" id="{F229C7FA-E567-4B5E-8BE1-28688E8301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182" y="1563292"/>
            <a:ext cx="1744278" cy="1714983"/>
          </a:xfrm>
          <a:prstGeom prst="rect">
            <a:avLst/>
          </a:prstGeom>
        </p:spPr>
      </p:pic>
      <p:pic>
        <p:nvPicPr>
          <p:cNvPr id="8" name="Picture 7" descr="Picture of a filing cabinet, open, with empty files still in it and a red X indicating it is not the right procedure">
            <a:extLst>
              <a:ext uri="{FF2B5EF4-FFF2-40B4-BE49-F238E27FC236}">
                <a16:creationId xmlns:a16="http://schemas.microsoft.com/office/drawing/2014/main" id="{EAB074FA-3C14-40AF-87F0-382ADACBC2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182" y="3595667"/>
            <a:ext cx="1744278" cy="174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phic 22">
            <a:extLst>
              <a:ext uri="{FF2B5EF4-FFF2-40B4-BE49-F238E27FC236}">
                <a16:creationId xmlns:a16="http://schemas.microsoft.com/office/drawing/2014/main" id="{6F55CB26-B05D-4345-A146-B4D57E635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12772" y="4500432"/>
            <a:ext cx="948211" cy="8725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642E81-8B65-4BCB-9518-24C532662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851" y="2466424"/>
            <a:ext cx="935609" cy="935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52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74;p2">
            <a:extLst>
              <a:ext uri="{FF2B5EF4-FFF2-40B4-BE49-F238E27FC236}">
                <a16:creationId xmlns:a16="http://schemas.microsoft.com/office/drawing/2014/main" id="{249EDED2-ACA5-E482-22BD-5F1403FEDBE4}"/>
              </a:ext>
            </a:extLst>
          </p:cNvPr>
          <p:cNvSpPr txBox="1"/>
          <p:nvPr/>
        </p:nvSpPr>
        <p:spPr>
          <a:xfrm>
            <a:off x="4020105" y="145814"/>
            <a:ext cx="500878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Instructions – Remove this page before using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Google Shape;272;p2">
            <a:extLst>
              <a:ext uri="{FF2B5EF4-FFF2-40B4-BE49-F238E27FC236}">
                <a16:creationId xmlns:a16="http://schemas.microsoft.com/office/drawing/2014/main" id="{58BD4A98-E2BD-BCB3-4425-DC3B6B10B6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203" y="424616"/>
            <a:ext cx="11175825" cy="8350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How to use this document (2 of 2)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0D524A-320F-6BB4-B947-05E0A947FBA7}"/>
              </a:ext>
            </a:extLst>
          </p:cNvPr>
          <p:cNvSpPr txBox="1"/>
          <p:nvPr/>
        </p:nvSpPr>
        <p:spPr>
          <a:xfrm>
            <a:off x="340203" y="1148230"/>
            <a:ext cx="11511593" cy="4924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CA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OTHER USEFUL INFORMATION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Ensure your managers are well equipped to answer any questions or concerns from their own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Consider assigning ‘Clean-up Captains’ either from each team or from your IM group that can help employees when they are on site sorting.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Keep track of progress and celebrate small wins i.e., ‘Paper cleaning update: We are now at 50%! Thank you to everyone who has participated so far!’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Make it fun: one great idea we’ve seen is to hold a contest of who can take the selfie with the biggest pile of paper. That activity was very well received by employees, and they had good participation. The department awarded a restaurant gift card (of their choice) to the winner as incentive. An option for a no cost ‘prize’: throughout your transformation project, every time you have a contest-type activity, the names of the winners get all put together and at the end 1 winner gets picked to attend the ribbon-cutting ceremony and cut the ribbon.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Here is an example of an entire clean-up campaign from another department:</a:t>
            </a:r>
          </a:p>
          <a:p>
            <a:pPr marL="457200"/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- Workplace IM Deck - EN (gcconnex.gc.ca)</a:t>
            </a:r>
            <a:endParaRPr lang="en-CA" sz="1600" dirty="0">
              <a:solidFill>
                <a:schemeClr val="accent5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57200"/>
            <a:r>
              <a:rPr lang="en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- Email - The Great Paper Purge of 2021 - GCworkplace project - Bilingual (gcconnex.gc.ca)</a:t>
            </a:r>
            <a:endParaRPr lang="en-CA" sz="1600" dirty="0">
              <a:solidFill>
                <a:schemeClr val="accent5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- Newsletter - Paper </a:t>
            </a:r>
            <a:r>
              <a:rPr lang="fr-CA" sz="1600" u="sng" dirty="0" err="1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Purging</a:t>
            </a:r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EN (gcconnex.gc.ca)</a:t>
            </a:r>
            <a:endParaRPr lang="en-CA" sz="1600" dirty="0">
              <a:solidFill>
                <a:schemeClr val="accent5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- Email - Training on Information Management - </a:t>
            </a:r>
            <a:r>
              <a:rPr lang="fr-CA" sz="1600" u="sng" dirty="0" err="1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Bilingual</a:t>
            </a:r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(gcconnex.gc.ca)</a:t>
            </a:r>
            <a:endParaRPr lang="en-CA" sz="1600" dirty="0">
              <a:solidFill>
                <a:schemeClr val="accent5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600" u="sng" dirty="0">
                <a:solidFill>
                  <a:schemeClr val="accent5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- Newsletter - IM Training - EN (gcconnex.gc.ca)</a:t>
            </a:r>
            <a:endParaRPr lang="en-US" sz="1600" b="1" dirty="0">
              <a:solidFill>
                <a:schemeClr val="accent5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6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295" y="123771"/>
            <a:ext cx="8896349" cy="570187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is included in the Guide?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793852" y="1812070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793852" y="2532150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793852" y="32505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794154" y="3975090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793852" y="4695170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1494125" y="1878042"/>
            <a:ext cx="2647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you need to know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077E2-F05B-4A1F-8DEC-A0E278EB9EBA}"/>
              </a:ext>
            </a:extLst>
          </p:cNvPr>
          <p:cNvSpPr/>
          <p:nvPr/>
        </p:nvSpPr>
        <p:spPr>
          <a:xfrm>
            <a:off x="1494125" y="2598122"/>
            <a:ext cx="3380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to do before going onsite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E3AC5E-62D8-44EF-8720-0CA6E60BEBEF}"/>
              </a:ext>
            </a:extLst>
          </p:cNvPr>
          <p:cNvSpPr/>
          <p:nvPr/>
        </p:nvSpPr>
        <p:spPr>
          <a:xfrm>
            <a:off x="1494125" y="3316536"/>
            <a:ext cx="5387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onsite: what to bring home and how to sort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E579C9-5739-4536-B8B6-FDEE0290AB41}"/>
              </a:ext>
            </a:extLst>
          </p:cNvPr>
          <p:cNvSpPr/>
          <p:nvPr/>
        </p:nvSpPr>
        <p:spPr>
          <a:xfrm>
            <a:off x="1494125" y="4026974"/>
            <a:ext cx="1484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Helpful hints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B76280-42C9-4712-96B8-E678A59943DA}"/>
              </a:ext>
            </a:extLst>
          </p:cNvPr>
          <p:cNvSpPr/>
          <p:nvPr/>
        </p:nvSpPr>
        <p:spPr>
          <a:xfrm>
            <a:off x="1494125" y="4753726"/>
            <a:ext cx="2045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2827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E5390BB-7DD0-F870-363E-827BFE4C6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C0B05B-3F13-D36D-DA00-A7EABDEBC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26BE6B-D2BD-9462-781F-1820CC37072F}"/>
              </a:ext>
            </a:extLst>
          </p:cNvPr>
          <p:cNvSpPr txBox="1"/>
          <p:nvPr/>
        </p:nvSpPr>
        <p:spPr>
          <a:xfrm>
            <a:off x="418388" y="1051902"/>
            <a:ext cx="114989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Arial Rounded MT Bold" panose="020F0704030504030204" pitchFamily="34" charset="0"/>
              </a:rPr>
              <a:t>Thank you for participating in the removal of personal and business assets! In this package you will find the tools needed to support a successful clean-up. </a:t>
            </a:r>
            <a:endParaRPr lang="en-CA" sz="1400" dirty="0">
              <a:solidFill>
                <a:schemeClr val="accent5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3AAC41-5711-CB44-A888-042DAD58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473" y="141062"/>
            <a:ext cx="11211694" cy="569912"/>
          </a:xfrm>
        </p:spPr>
        <p:txBody>
          <a:bodyPr>
            <a:normAutofit/>
          </a:bodyPr>
          <a:lstStyle/>
          <a:p>
            <a:r>
              <a:rPr lang="en-CA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you need to know</a:t>
            </a:r>
            <a:endParaRPr lang="en-US" sz="3200" b="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9A79CC-2B2F-4885-A1F8-6D1C9EF67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18388" y="1798949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BC8059-72D9-4D79-9A77-0E6C24373017}"/>
              </a:ext>
            </a:extLst>
          </p:cNvPr>
          <p:cNvSpPr txBox="1"/>
          <p:nvPr/>
        </p:nvSpPr>
        <p:spPr>
          <a:xfrm>
            <a:off x="1537116" y="1798949"/>
            <a:ext cx="427914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 items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need to be removed from the office.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 assets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(IT, furniture, supplies, etc.) need to be sorted and retained and/or disposed of.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Paper-clean up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documents need to be reviewed, stored/digitized/disposed of based on the information provided in this package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AF4B3F7-B0AE-43F3-B266-C4E2A48FF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18388" y="4463011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A11767-FCF2-4D88-89F0-6ABD25897500}"/>
              </a:ext>
            </a:extLst>
          </p:cNvPr>
          <p:cNvSpPr txBox="1"/>
          <p:nvPr/>
        </p:nvSpPr>
        <p:spPr>
          <a:xfrm>
            <a:off x="7223998" y="1798949"/>
            <a:ext cx="4272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and 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Our clean-up efforts are taking place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date 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for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 and floors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To book a timeslot to visit the office during the clean-up please contact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booking link or contact information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with your manager to determine if you are required to be onsite during a specific time and date.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035DC6-A318-4E77-8796-A7DC2F7995D4}"/>
              </a:ext>
            </a:extLst>
          </p:cNvPr>
          <p:cNvSpPr txBox="1"/>
          <p:nvPr/>
        </p:nvSpPr>
        <p:spPr>
          <a:xfrm>
            <a:off x="1537116" y="4463011"/>
            <a:ext cx="41708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We are modernizing our workspace to give you more choice over where you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We are moving towards a digital-first organization as part of the future of work.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C44CDA2-9D78-4CA9-990B-F55A593FA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088205" y="1798949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DB543E-B725-4CD5-A6F9-F59360484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103080" y="4463011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6C069F-CEFB-4770-A4E7-5779C8E9783A}"/>
              </a:ext>
            </a:extLst>
          </p:cNvPr>
          <p:cNvSpPr txBox="1"/>
          <p:nvPr/>
        </p:nvSpPr>
        <p:spPr>
          <a:xfrm>
            <a:off x="7244298" y="4463011"/>
            <a:ext cx="42728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this guide and follow all onsite signage and instructions.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 clean-up supplies 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[from your clean-up captain]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sort your items accordingly.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9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AEFD7A6-6DFA-CC64-EDAE-B5B8A19E5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B6BAD5-CD27-3260-2486-55941EFA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18" y="160256"/>
            <a:ext cx="9197235" cy="497220"/>
          </a:xfrm>
        </p:spPr>
        <p:txBody>
          <a:bodyPr>
            <a:normAutofit fontScale="90000"/>
          </a:bodyPr>
          <a:lstStyle/>
          <a:p>
            <a:r>
              <a:rPr lang="en-CA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</a:t>
            </a:r>
            <a:r>
              <a:rPr lang="en-CA" sz="3200" dirty="0"/>
              <a:t> </a:t>
            </a:r>
            <a:r>
              <a:rPr lang="en-CA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to do before going onsite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741732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59F7EC-ACD2-45AF-B6DD-0241A622E603}"/>
              </a:ext>
            </a:extLst>
          </p:cNvPr>
          <p:cNvSpPr/>
          <p:nvPr/>
        </p:nvSpPr>
        <p:spPr>
          <a:xfrm>
            <a:off x="1140322" y="1791949"/>
            <a:ext cx="3661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Schedule your timeslot here: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link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62A836-63C5-7BAE-0B1D-36F568681A68}"/>
              </a:ext>
            </a:extLst>
          </p:cNvPr>
          <p:cNvSpPr/>
          <p:nvPr/>
        </p:nvSpPr>
        <p:spPr>
          <a:xfrm>
            <a:off x="7968343" y="1666119"/>
            <a:ext cx="2966892" cy="6007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Insert a slide if you have a detailed scheduling process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461812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A830B-D06A-46DB-A5AE-DAAF951BEC43}"/>
              </a:ext>
            </a:extLst>
          </p:cNvPr>
          <p:cNvSpPr/>
          <p:nvPr/>
        </p:nvSpPr>
        <p:spPr>
          <a:xfrm>
            <a:off x="1140322" y="2527784"/>
            <a:ext cx="5209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Complete all required screening/self-assessments</a:t>
            </a:r>
            <a:endParaRPr lang="en-US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180226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C8A643-B2CC-4F08-8938-E76205053974}"/>
              </a:ext>
            </a:extLst>
          </p:cNvPr>
          <p:cNvSpPr/>
          <p:nvPr/>
        </p:nvSpPr>
        <p:spPr>
          <a:xfrm>
            <a:off x="1140322" y="3242659"/>
            <a:ext cx="8401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onsite health and safety requirements with your manager</a:t>
            </a:r>
            <a:endParaRPr lang="en-US" sz="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3904752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CBB4B-6AC3-4CC8-ABA4-187301785A64}"/>
              </a:ext>
            </a:extLst>
          </p:cNvPr>
          <p:cNvSpPr/>
          <p:nvPr/>
        </p:nvSpPr>
        <p:spPr>
          <a:xfrm>
            <a:off x="1140321" y="3833942"/>
            <a:ext cx="8664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Check to make sure that your access card is still valid. If not, contact: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contact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624832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E89740-EB33-42EE-8F7A-5B654BA68A50}"/>
              </a:ext>
            </a:extLst>
          </p:cNvPr>
          <p:cNvSpPr/>
          <p:nvPr/>
        </p:nvSpPr>
        <p:spPr>
          <a:xfrm>
            <a:off x="1140322" y="4616160"/>
            <a:ext cx="8401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Familiarize yourself with all communications and all onsite packing instructions within this guide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7C9173-7E40-873B-5EC4-4C353010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D422B7-F9C5-2CDE-42AD-D602B7910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014867" y="1966504"/>
            <a:ext cx="2953476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43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B70FF0-8D49-2471-9246-DA84A3D7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70" y="137781"/>
            <a:ext cx="8896349" cy="497219"/>
          </a:xfrm>
        </p:spPr>
        <p:txBody>
          <a:bodyPr>
            <a:normAutofit fontScale="90000"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Floorplan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528A72-EA6F-4C95-880A-28518230C750}"/>
              </a:ext>
            </a:extLst>
          </p:cNvPr>
          <p:cNvSpPr/>
          <p:nvPr/>
        </p:nvSpPr>
        <p:spPr>
          <a:xfrm>
            <a:off x="324116" y="1625296"/>
            <a:ext cx="8146784" cy="4597704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Floorplan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5600F4-73D7-446A-8AB3-6FD97C3F4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141170"/>
              </p:ext>
            </p:extLst>
          </p:nvPr>
        </p:nvGraphicFramePr>
        <p:xfrm>
          <a:off x="8685450" y="1625296"/>
          <a:ext cx="336409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8">
                  <a:extLst>
                    <a:ext uri="{9D8B030D-6E8A-4147-A177-3AD203B41FA5}">
                      <a16:colId xmlns:a16="http://schemas.microsoft.com/office/drawing/2014/main" val="3337608889"/>
                    </a:ext>
                  </a:extLst>
                </a:gridCol>
                <a:gridCol w="2668872">
                  <a:extLst>
                    <a:ext uri="{9D8B030D-6E8A-4147-A177-3AD203B41FA5}">
                      <a16:colId xmlns:a16="http://schemas.microsoft.com/office/drawing/2014/main" val="2450038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noProof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Legend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7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Clean-up Captain Hub</a:t>
                      </a:r>
                    </a:p>
                    <a:p>
                      <a:endParaRPr lang="en-CA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9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Retained Business Assets Drop-off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Disposal Area(s)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83943"/>
                  </a:ext>
                </a:extLst>
              </a:tr>
            </a:tbl>
          </a:graphicData>
        </a:graphic>
      </p:graphicFrame>
      <p:sp>
        <p:nvSpPr>
          <p:cNvPr id="14" name="Star: 5 Points 13" descr="A star">
            <a:extLst>
              <a:ext uri="{FF2B5EF4-FFF2-40B4-BE49-F238E27FC236}">
                <a16:creationId xmlns:a16="http://schemas.microsoft.com/office/drawing/2014/main" id="{9D71C245-715A-47A5-8D08-35E68F6E9E28}"/>
              </a:ext>
            </a:extLst>
          </p:cNvPr>
          <p:cNvSpPr/>
          <p:nvPr/>
        </p:nvSpPr>
        <p:spPr>
          <a:xfrm>
            <a:off x="8816289" y="2094448"/>
            <a:ext cx="440366" cy="440366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Graphic 3" descr="Box">
            <a:extLst>
              <a:ext uri="{FF2B5EF4-FFF2-40B4-BE49-F238E27FC236}">
                <a16:creationId xmlns:a16="http://schemas.microsoft.com/office/drawing/2014/main" id="{7DC162B0-60ED-4B1F-84CC-F8A97E395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6230" y="2681248"/>
            <a:ext cx="560483" cy="560483"/>
          </a:xfrm>
          <a:prstGeom prst="rect">
            <a:avLst/>
          </a:prstGeom>
        </p:spPr>
      </p:pic>
      <p:pic>
        <p:nvPicPr>
          <p:cNvPr id="20" name="Graphic 19" descr="Garbage">
            <a:extLst>
              <a:ext uri="{FF2B5EF4-FFF2-40B4-BE49-F238E27FC236}">
                <a16:creationId xmlns:a16="http://schemas.microsoft.com/office/drawing/2014/main" id="{4B1563D9-A43A-4DFA-94EC-1B6793F47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6258" y="3372827"/>
            <a:ext cx="500425" cy="5004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B70E1C-47D5-3CED-9089-2F273E1CA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9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03AA3A-F002-FC63-6E81-AA6309478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012FF4-EF5D-D27E-009E-C5DFC7E3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70" y="137781"/>
            <a:ext cx="8896349" cy="497219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Onsite signage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1B7C0-2DD2-489A-9434-FF19DAFBD238}"/>
              </a:ext>
            </a:extLst>
          </p:cNvPr>
          <p:cNvSpPr txBox="1"/>
          <p:nvPr/>
        </p:nvSpPr>
        <p:spPr>
          <a:xfrm>
            <a:off x="508000" y="1859339"/>
            <a:ext cx="49558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 all onsite health and safety guidelines including any signage related to social distancing, flow of traffic and capacity limits, where applicable.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arriving onsite, proceed to the marked room/area(s) with your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clean-up captain/representative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to retrieve your clean-up supplies (i.e., boxes, sticky notes, markers and tape).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cleaning up the office, place all appropriate items in their designated sections identified with the posted signage (see examples).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retained assets should be placed within the designated location(s). 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14" descr="Picture of signage">
            <a:extLst>
              <a:ext uri="{FF2B5EF4-FFF2-40B4-BE49-F238E27FC236}">
                <a16:creationId xmlns:a16="http://schemas.microsoft.com/office/drawing/2014/main" id="{0A2F1591-BB0E-4C2B-A567-D412FC02B5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39"/>
          <a:stretch/>
        </p:blipFill>
        <p:spPr>
          <a:xfrm>
            <a:off x="6095881" y="1873954"/>
            <a:ext cx="4153568" cy="2129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 descr="Picture of signage">
            <a:extLst>
              <a:ext uri="{FF2B5EF4-FFF2-40B4-BE49-F238E27FC236}">
                <a16:creationId xmlns:a16="http://schemas.microsoft.com/office/drawing/2014/main" id="{48BAAB7B-5517-420D-96EC-019A30A16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347" y="4676759"/>
            <a:ext cx="2332937" cy="1312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DEA3E5-D705-4470-94AA-7BE36B990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2962" y="3246717"/>
            <a:ext cx="742277" cy="301214"/>
          </a:xfrm>
          <a:prstGeom prst="rightArrow">
            <a:avLst/>
          </a:prstGeom>
          <a:solidFill>
            <a:srgbClr val="409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0128814-80A2-4268-B66B-0C7A28F1A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2962" y="4852574"/>
            <a:ext cx="742277" cy="301214"/>
          </a:xfrm>
          <a:prstGeom prst="rightArrow">
            <a:avLst/>
          </a:prstGeom>
          <a:solidFill>
            <a:srgbClr val="409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 descr="Picture of signage">
            <a:extLst>
              <a:ext uri="{FF2B5EF4-FFF2-40B4-BE49-F238E27FC236}">
                <a16:creationId xmlns:a16="http://schemas.microsoft.com/office/drawing/2014/main" id="{F2CC0F6F-2840-4DBD-B1CC-910B3E5EA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4852" y="4676759"/>
            <a:ext cx="2332936" cy="1316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A9F600-7CE7-DBD1-3CBD-18F9B9DC0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7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6C4C33-4235-A1B8-C253-953F89335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39" y="105255"/>
            <a:ext cx="8896349" cy="587274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needs to be done?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D7672A-D80D-4FDF-9323-E6DB92157E67}"/>
              </a:ext>
            </a:extLst>
          </p:cNvPr>
          <p:cNvSpPr txBox="1"/>
          <p:nvPr/>
        </p:nvSpPr>
        <p:spPr>
          <a:xfrm>
            <a:off x="497951" y="1490372"/>
            <a:ext cx="52705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Paper clean-up: All documents need to be reviewed, stored/digitized/disposed of based on the information provided in this package.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personal belongings need to be removed from workstations, lockers, cabinets and common areas, including the kitchen and coat closets.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 assets such as stationery, IT peripherals and office supplies must be sorted the designated areas.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Surplus IT equipment (i.e., printers, scanners, desktop computers) that are too large to move must be labeled.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Non-ergonomic furniture must remain at the workstation to be labelled as surplus by the clean-up captains or move vendor.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B8477-3FAC-4C3B-A141-755C4DE0EE6A}"/>
              </a:ext>
            </a:extLst>
          </p:cNvPr>
          <p:cNvSpPr txBox="1"/>
          <p:nvPr/>
        </p:nvSpPr>
        <p:spPr>
          <a:xfrm>
            <a:off x="6007725" y="1490372"/>
            <a:ext cx="5780526" cy="412420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information/pictures related to labelling instructions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you will be provided with boxes, tape, labels (green, red, blue, and orange) and markers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Green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personal items to be removed by you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boxes of business assets to be retained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Blue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large surplus IT equipment (i.e., printers)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surplus furniture for decommissioning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Mark your name and/or department on red, yellow and orange labels. No need to mark green labels as you should be taking these items home. If you are packing personal items for a colleague, please put their name on the label. </a:t>
            </a:r>
          </a:p>
          <a:p>
            <a:pPr>
              <a:spcAft>
                <a:spcPts val="1200"/>
              </a:spcAft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BF0131-78B1-92D5-D429-E11958F6B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43C16B-BE8B-F761-D95E-3C90EFBD0EF1}"/>
              </a:ext>
            </a:extLst>
          </p:cNvPr>
          <p:cNvSpPr/>
          <p:nvPr/>
        </p:nvSpPr>
        <p:spPr>
          <a:xfrm>
            <a:off x="5918480" y="1416818"/>
            <a:ext cx="5958672" cy="4270550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419688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GCworkplac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388978"/>
      </a:accent2>
      <a:accent3>
        <a:srgbClr val="18853F"/>
      </a:accent3>
      <a:accent4>
        <a:srgbClr val="B27A0A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8264</TotalTime>
  <Words>2539</Words>
  <Application>Microsoft Office PowerPoint</Application>
  <PresentationFormat>Widescreen</PresentationFormat>
  <Paragraphs>242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Rounded MT Bold</vt:lpstr>
      <vt:lpstr>Avenir Next LT Pro Demi</vt:lpstr>
      <vt:lpstr>Calibri</vt:lpstr>
      <vt:lpstr>Calibri Light</vt:lpstr>
      <vt:lpstr>Georgia</vt:lpstr>
      <vt:lpstr>Wingdings</vt:lpstr>
      <vt:lpstr>1_Office Theme</vt:lpstr>
      <vt:lpstr>2_Office Theme</vt:lpstr>
      <vt:lpstr>3_Office Theme</vt:lpstr>
      <vt:lpstr>think-cell Slide</vt:lpstr>
      <vt:lpstr>Title slide</vt:lpstr>
      <vt:lpstr>How to use this document (1 of 2)</vt:lpstr>
      <vt:lpstr>How to use this document (2 of 2)</vt:lpstr>
      <vt:lpstr>What is included in the Guide?</vt:lpstr>
      <vt:lpstr>What you need to know</vt:lpstr>
      <vt:lpstr>What to do before going onsite</vt:lpstr>
      <vt:lpstr>Floorplan</vt:lpstr>
      <vt:lpstr>Onsite signage</vt:lpstr>
      <vt:lpstr>What needs to be done?</vt:lpstr>
      <vt:lpstr>What can you take home?</vt:lpstr>
      <vt:lpstr>Why you need to take home your belongings</vt:lpstr>
      <vt:lpstr>How complete your Paper clean-up</vt:lpstr>
      <vt:lpstr>Know what to clean-up first</vt:lpstr>
      <vt:lpstr>Sort your Information</vt:lpstr>
      <vt:lpstr>Decide to keep or dispose (1 of 2)</vt:lpstr>
      <vt:lpstr>Decide to keep or dispose (2 of 2)</vt:lpstr>
      <vt:lpstr>Before you leave the office</vt:lpstr>
      <vt:lpstr>Helpful Hints (1 of 2)</vt:lpstr>
      <vt:lpstr>Helpful Hints (2 of 2)</vt:lpstr>
      <vt:lpstr>Helpful Hints [COVID-19]</vt:lpstr>
      <vt:lpstr>Clean-up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Genereux, Sophie (SPAC/PSPC) (elle-la / she-her)</cp:lastModifiedBy>
  <cp:revision>92</cp:revision>
  <dcterms:created xsi:type="dcterms:W3CDTF">2016-09-22T13:56:19Z</dcterms:created>
  <dcterms:modified xsi:type="dcterms:W3CDTF">2023-05-02T17:22:04Z</dcterms:modified>
</cp:coreProperties>
</file>