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67" r:id="rId6"/>
  </p:sldMasterIdLst>
  <p:notesMasterIdLst>
    <p:notesMasterId r:id="rId28"/>
  </p:notesMasterIdLst>
  <p:handoutMasterIdLst>
    <p:handoutMasterId r:id="rId29"/>
  </p:handoutMasterIdLst>
  <p:sldIdLst>
    <p:sldId id="558" r:id="rId7"/>
    <p:sldId id="559" r:id="rId8"/>
    <p:sldId id="568" r:id="rId9"/>
    <p:sldId id="285" r:id="rId10"/>
    <p:sldId id="549" r:id="rId11"/>
    <p:sldId id="294" r:id="rId12"/>
    <p:sldId id="293" r:id="rId13"/>
    <p:sldId id="295" r:id="rId14"/>
    <p:sldId id="537" r:id="rId15"/>
    <p:sldId id="538" r:id="rId16"/>
    <p:sldId id="539" r:id="rId17"/>
    <p:sldId id="540" r:id="rId18"/>
    <p:sldId id="296" r:id="rId19"/>
    <p:sldId id="551" r:id="rId20"/>
    <p:sldId id="552" r:id="rId21"/>
    <p:sldId id="553" r:id="rId22"/>
    <p:sldId id="554" r:id="rId23"/>
    <p:sldId id="555" r:id="rId24"/>
    <p:sldId id="297" r:id="rId25"/>
    <p:sldId id="557" r:id="rId26"/>
    <p:sldId id="556" r:id="rId27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/ Gabarit" id="{205A6F08-8610-49DD-B7B5-C732874F6905}">
          <p14:sldIdLst>
            <p14:sldId id="558"/>
            <p14:sldId id="559"/>
            <p14:sldId id="568"/>
            <p14:sldId id="285"/>
            <p14:sldId id="549"/>
            <p14:sldId id="294"/>
            <p14:sldId id="293"/>
            <p14:sldId id="295"/>
            <p14:sldId id="537"/>
            <p14:sldId id="538"/>
            <p14:sldId id="539"/>
            <p14:sldId id="540"/>
            <p14:sldId id="296"/>
            <p14:sldId id="551"/>
            <p14:sldId id="552"/>
            <p14:sldId id="553"/>
            <p14:sldId id="554"/>
            <p14:sldId id="555"/>
            <p14:sldId id="297"/>
            <p14:sldId id="557"/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BC0C22-4AF8-C4B9-2628-7272017146AE}" name="Bellehumeur, Audrey" initials="AB" userId="S::Audrey.Bellehumeur@clo-ocol.gc.ca::b7a43b60-71a4-41b6-90ae-6a632989c5a6" providerId="AD"/>
  <p188:author id="{C39FF94B-3ECE-9BAC-ED33-9D2B5E8C20EB}" name="Laporte, Andréanne" initials="AL" userId="S::Andreanne.Laporte@clo-ocol.gc.ca::09925ff5-f6d2-4375-9193-bcccd58316c7" providerId="AD"/>
  <p188:author id="{2BCF5653-5225-D8C8-4028-59AC22BC22BF}" name="Cantin, Robin" initials="RC" userId="S::Robin.Cantin@clo-ocol.gc.ca::92f29a41-7d7a-4343-afd2-1f14f265a981" providerId="AD"/>
  <p188:author id="{3DAE3356-7068-1713-9746-DCF0DBE053E1}" name="LaRose, Marie-Claude" initials="ML" userId="S::Marie-Claude.LaRose@clo-ocol.gc.ca::ed9be4a3-8581-459b-b635-b1bcdc8fa8a9" providerId="AD"/>
  <p188:author id="{49EE0175-A0AE-1868-F366-9E6B31F39EAD}" name="Fedorowicz, Alina" initials="AF" userId="S::Alina.Fedorowicz@clo-ocol.gc.ca::792c50c0-50de-4af6-ab15-6416aa02603a" providerId="AD"/>
  <p188:author id="{25B11A97-DD05-8B3A-AA7A-F31F2D611073}" name="Dugas, Amélie" initials="AD" userId="S::Amelie.Dugas@clo-ocol.gc.ca::334012a8-b893-4f88-b2a6-47967ea0fcd4" providerId="AD"/>
  <p188:author id="{299F23A0-578C-D0B2-BD21-9193228DDC74}" name="Vassaramva, Theodora" initials="TV" userId="S::Theodora.Vassaramva@clo-ocol.gc.ca::127c32fc-3220-4159-a970-88cab4238052" providerId="AD"/>
  <p188:author id="{7A0E58CB-F7EA-CE80-9146-7B1769CCD07D}" name="Sabourin, Nicolas" initials="NS" userId="S::Nicolas.Sabourin@clo-ocol.gc.ca::24efd64a-c070-4de3-9f8e-1eb58529f3d9" providerId="AD"/>
  <p188:author id="{6DA14DF3-23BA-A185-B42C-F6B9E2BDCE91}" name="Dauphinais-Pedneault, Charles" initials="CD" userId="S::Charles.Dauphinais-Pedneault@clo-ocol.gc.ca::fc8af42e-00d0-420a-b7ff-3da01f8cbbba" providerId="AD"/>
  <p188:author id="{9A370AF8-362B-8834-A1D4-BF2B32E602CB}" name="Taker, Charles" initials="CT" userId="S::Charles.Taker@clo-ocol.gc.ca::d0a83f8c-1cc4-4ed2-99fc-e5cb4272b6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55"/>
    <a:srgbClr val="E96C56"/>
    <a:srgbClr val="2F4F5C"/>
    <a:srgbClr val="AE6171"/>
    <a:srgbClr val="72C5B1"/>
    <a:srgbClr val="71C4B0"/>
    <a:srgbClr val="ADDDD2"/>
    <a:srgbClr val="FFA451"/>
    <a:srgbClr val="1B2E35"/>
    <a:srgbClr val="5C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3" autoAdjust="0"/>
    <p:restoredTop sz="69975" autoAdjust="0"/>
  </p:normalViewPr>
  <p:slideViewPr>
    <p:cSldViewPr>
      <p:cViewPr varScale="1">
        <p:scale>
          <a:sx n="43" d="100"/>
          <a:sy n="43" d="100"/>
        </p:scale>
        <p:origin x="1084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7" d="100"/>
          <a:sy n="147" d="100"/>
        </p:scale>
        <p:origin x="78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EDEB-163D-4C7A-96D6-F93C8B70D13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92F631-A9FF-486D-96C0-A2A7F4EA3A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sz="2400" b="1" cap="none" dirty="0">
              <a:latin typeface="Aptos" panose="020B0004020202020204" pitchFamily="34" charset="0"/>
            </a:rPr>
            <a:t>Cessation de l’enquête</a:t>
          </a:r>
          <a:endParaRPr lang="en-US" sz="2400" b="1" cap="none" dirty="0">
            <a:latin typeface="Aptos" panose="020B00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essation de l’enquête / pas de rapport*&#10;&#10;"/>
        </a:ext>
      </dgm:extLst>
    </dgm:pt>
    <dgm:pt modelId="{C9F83228-CAC4-4EEA-9E9A-D5DBA9A08706}" type="parTrans" cxnId="{3171846E-D202-462E-8901-7C83A10125C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34FDE6F-E79D-42EA-842E-5F743A00676E}" type="sibTrans" cxnId="{3171846E-D202-462E-8901-7C83A10125C4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3703CB4-0D01-4FE8-9A20-2F5C7CC8B57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sz="2400" b="1" cap="none" dirty="0">
              <a:latin typeface="Aptos" panose="020B0004020202020204" pitchFamily="34" charset="0"/>
            </a:rPr>
            <a:t>Participation active</a:t>
          </a:r>
        </a:p>
      </dgm:t>
      <dgm:extLst>
        <a:ext uri="{E40237B7-FDA0-4F09-8148-C483321AD2D9}">
          <dgm14:cNvPr xmlns:dgm14="http://schemas.microsoft.com/office/drawing/2010/diagram" id="0" name="" descr="Collaboration (pas de sommaire d’enquête ni d’ordonnance*)&#10;"/>
        </a:ext>
      </dgm:extLst>
    </dgm:pt>
    <dgm:pt modelId="{39CAC3CC-83B8-4B84-AB5A-0DDAFB4E339F}" type="parTrans" cxnId="{D6C98C8C-7D2F-4053-8B4C-635ED07D116E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642BBAA-C5B9-467A-BDB1-5CD9542DB753}" type="sibTrans" cxnId="{D6C98C8C-7D2F-4053-8B4C-635ED07D116E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05B7C67A-C3AE-4E5E-824C-FF1D71A8F77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strike="noStrike" cap="none" dirty="0" err="1">
              <a:latin typeface="Aptos" panose="020B0004020202020204" pitchFamily="34" charset="0"/>
            </a:rPr>
            <a:t>Pouvoir</a:t>
          </a:r>
          <a:r>
            <a:rPr lang="en-US" sz="2400" b="1" strike="noStrike" cap="none" dirty="0">
              <a:latin typeface="Aptos" panose="020B0004020202020204" pitchFamily="34" charset="0"/>
            </a:rPr>
            <a:t> le </a:t>
          </a:r>
          <a:r>
            <a:rPr lang="en-US" sz="2400" b="1" strike="noStrike" cap="none" dirty="0" err="1">
              <a:latin typeface="Aptos" panose="020B0004020202020204" pitchFamily="34" charset="0"/>
            </a:rPr>
            <a:t>moins</a:t>
          </a:r>
          <a:r>
            <a:rPr lang="en-US" sz="2400" b="1" strike="noStrike" cap="none" dirty="0">
              <a:latin typeface="Aptos" panose="020B0004020202020204" pitchFamily="34" charset="0"/>
            </a:rPr>
            <a:t> </a:t>
          </a:r>
          <a:r>
            <a:rPr lang="en-US" sz="2400" b="1" strike="noStrike" cap="none" dirty="0" err="1">
              <a:latin typeface="Aptos" panose="020B0004020202020204" pitchFamily="34" charset="0"/>
            </a:rPr>
            <a:t>contraignant</a:t>
          </a:r>
          <a:endParaRPr lang="en-US" sz="2400" b="1" strike="noStrike" cap="none" dirty="0">
            <a:latin typeface="Aptos" panose="020B00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Visibilité positive dans le rapport annuel&#10;"/>
        </a:ext>
      </dgm:extLst>
    </dgm:pt>
    <dgm:pt modelId="{FCA5F6CC-B09B-412C-B20D-14DBF605A219}" type="parTrans" cxnId="{7E895728-B71E-4FAC-A6FD-736828C22C70}">
      <dgm:prSet/>
      <dgm:spPr/>
      <dgm:t>
        <a:bodyPr/>
        <a:lstStyle/>
        <a:p>
          <a:endParaRPr lang="fr-CA"/>
        </a:p>
      </dgm:t>
    </dgm:pt>
    <dgm:pt modelId="{0A562B4D-DC76-4137-A7B3-2AFA88948056}" type="sibTrans" cxnId="{7E895728-B71E-4FAC-A6FD-736828C22C70}">
      <dgm:prSet/>
      <dgm:spPr/>
      <dgm:t>
        <a:bodyPr/>
        <a:lstStyle/>
        <a:p>
          <a:endParaRPr lang="fr-CA"/>
        </a:p>
      </dgm:t>
    </dgm:pt>
    <dgm:pt modelId="{E7D3E971-1D39-402D-B0B8-BDDBDF4B2FD8}" type="pres">
      <dgm:prSet presAssocID="{6BC6EDEB-163D-4C7A-96D6-F93C8B70D13F}" presName="root" presStyleCnt="0">
        <dgm:presLayoutVars>
          <dgm:dir/>
          <dgm:resizeHandles val="exact"/>
        </dgm:presLayoutVars>
      </dgm:prSet>
      <dgm:spPr/>
    </dgm:pt>
    <dgm:pt modelId="{661841AF-6EF4-48A0-9DFF-94C794F459B4}" type="pres">
      <dgm:prSet presAssocID="{8092F631-A9FF-486D-96C0-A2A7F4EA3A51}" presName="compNode" presStyleCnt="0"/>
      <dgm:spPr/>
    </dgm:pt>
    <dgm:pt modelId="{4761928B-2D07-455A-82CE-F2DC1CA3F9D5}" type="pres">
      <dgm:prSet presAssocID="{8092F631-A9FF-486D-96C0-A2A7F4EA3A51}" presName="iconBgRect" presStyleLbl="bgShp" presStyleIdx="0" presStyleCnt="3"/>
      <dgm:spPr>
        <a:solidFill>
          <a:srgbClr val="71C4B0"/>
        </a:solidFill>
      </dgm:spPr>
    </dgm:pt>
    <dgm:pt modelId="{80C56551-2206-473A-BEAC-C24246D0925F}" type="pres">
      <dgm:prSet presAssocID="{8092F631-A9FF-486D-96C0-A2A7F4EA3A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789650E6-C51A-44DD-9C9C-FC236B39D255}" type="pres">
      <dgm:prSet presAssocID="{8092F631-A9FF-486D-96C0-A2A7F4EA3A51}" presName="spaceRect" presStyleCnt="0"/>
      <dgm:spPr/>
    </dgm:pt>
    <dgm:pt modelId="{0DEA9F7B-891F-4D30-92B0-A617D62CB5E0}" type="pres">
      <dgm:prSet presAssocID="{8092F631-A9FF-486D-96C0-A2A7F4EA3A51}" presName="textRect" presStyleLbl="revTx" presStyleIdx="0" presStyleCnt="3" custScaleX="90709" custLinFactNeighborX="7441" custLinFactNeighborY="-35607">
        <dgm:presLayoutVars>
          <dgm:chMax val="1"/>
          <dgm:chPref val="1"/>
        </dgm:presLayoutVars>
      </dgm:prSet>
      <dgm:spPr/>
    </dgm:pt>
    <dgm:pt modelId="{2AF2C08B-ED85-40C5-96E7-A32B4D1D52E1}" type="pres">
      <dgm:prSet presAssocID="{734FDE6F-E79D-42EA-842E-5F743A00676E}" presName="sibTrans" presStyleCnt="0"/>
      <dgm:spPr/>
    </dgm:pt>
    <dgm:pt modelId="{A550C2D9-A70E-4B57-A3CA-AB70D5DA8C7D}" type="pres">
      <dgm:prSet presAssocID="{13703CB4-0D01-4FE8-9A20-2F5C7CC8B578}" presName="compNode" presStyleCnt="0"/>
      <dgm:spPr/>
    </dgm:pt>
    <dgm:pt modelId="{55BC25AF-DCC4-45F3-A6C6-4A67879F9A87}" type="pres">
      <dgm:prSet presAssocID="{13703CB4-0D01-4FE8-9A20-2F5C7CC8B578}" presName="iconBgRect" presStyleLbl="bgShp" presStyleIdx="1" presStyleCnt="3"/>
      <dgm:spPr>
        <a:solidFill>
          <a:srgbClr val="663855"/>
        </a:solidFill>
      </dgm:spPr>
    </dgm:pt>
    <dgm:pt modelId="{330D68F7-7980-4DE7-B345-9B10B197093F}" type="pres">
      <dgm:prSet presAssocID="{13703CB4-0D01-4FE8-9A20-2F5C7CC8B5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 avec un remplissage uni"/>
        </a:ext>
      </dgm:extLst>
    </dgm:pt>
    <dgm:pt modelId="{9CAD869C-4050-4693-A42D-4CBAD4509527}" type="pres">
      <dgm:prSet presAssocID="{13703CB4-0D01-4FE8-9A20-2F5C7CC8B578}" presName="spaceRect" presStyleCnt="0"/>
      <dgm:spPr/>
    </dgm:pt>
    <dgm:pt modelId="{60AEF16B-C2AC-4B83-B8F6-B9BDB02E6E73}" type="pres">
      <dgm:prSet presAssocID="{13703CB4-0D01-4FE8-9A20-2F5C7CC8B578}" presName="textRect" presStyleLbl="revTx" presStyleIdx="1" presStyleCnt="3" custScaleX="73109" custLinFactNeighborX="-474" custLinFactNeighborY="-30963">
        <dgm:presLayoutVars>
          <dgm:chMax val="1"/>
          <dgm:chPref val="1"/>
        </dgm:presLayoutVars>
      </dgm:prSet>
      <dgm:spPr/>
    </dgm:pt>
    <dgm:pt modelId="{C3A533A7-595E-4489-A754-C87094B27FDA}" type="pres">
      <dgm:prSet presAssocID="{F642BBAA-C5B9-467A-BDB1-5CD9542DB753}" presName="sibTrans" presStyleCnt="0"/>
      <dgm:spPr/>
    </dgm:pt>
    <dgm:pt modelId="{0EC93B59-8224-4239-B3D2-35CD7073A75C}" type="pres">
      <dgm:prSet presAssocID="{05B7C67A-C3AE-4E5E-824C-FF1D71A8F77D}" presName="compNode" presStyleCnt="0"/>
      <dgm:spPr/>
    </dgm:pt>
    <dgm:pt modelId="{74C99B67-5308-436B-9812-CC75EC5E2DBA}" type="pres">
      <dgm:prSet presAssocID="{05B7C67A-C3AE-4E5E-824C-FF1D71A8F77D}" presName="iconBgRect" presStyleLbl="bgShp" presStyleIdx="2" presStyleCnt="3"/>
      <dgm:spPr>
        <a:solidFill>
          <a:srgbClr val="E96C56"/>
        </a:solidFill>
      </dgm:spPr>
    </dgm:pt>
    <dgm:pt modelId="{883E5A22-C580-44EE-9EE1-B2F33E1863CA}" type="pres">
      <dgm:prSet presAssocID="{05B7C67A-C3AE-4E5E-824C-FF1D71A8F7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s avec un remplissage uni"/>
        </a:ext>
      </dgm:extLst>
    </dgm:pt>
    <dgm:pt modelId="{FFD31685-024C-4D8C-B42A-777FAFADB732}" type="pres">
      <dgm:prSet presAssocID="{05B7C67A-C3AE-4E5E-824C-FF1D71A8F77D}" presName="spaceRect" presStyleCnt="0"/>
      <dgm:spPr/>
    </dgm:pt>
    <dgm:pt modelId="{EFA5F165-A0D8-4C0C-B83A-1967B18C131D}" type="pres">
      <dgm:prSet presAssocID="{05B7C67A-C3AE-4E5E-824C-FF1D71A8F77D}" presName="textRect" presStyleLbl="revTx" presStyleIdx="2" presStyleCnt="3" custLinFactNeighborX="1930" custLinFactNeighborY="-30963">
        <dgm:presLayoutVars>
          <dgm:chMax val="1"/>
          <dgm:chPref val="1"/>
        </dgm:presLayoutVars>
      </dgm:prSet>
      <dgm:spPr/>
    </dgm:pt>
  </dgm:ptLst>
  <dgm:cxnLst>
    <dgm:cxn modelId="{EF379C23-CB7A-4ED9-8113-30942D03B810}" type="presOf" srcId="{6BC6EDEB-163D-4C7A-96D6-F93C8B70D13F}" destId="{E7D3E971-1D39-402D-B0B8-BDDBDF4B2FD8}" srcOrd="0" destOrd="0" presId="urn:microsoft.com/office/officeart/2018/5/layout/IconCircleLabelList"/>
    <dgm:cxn modelId="{7E895728-B71E-4FAC-A6FD-736828C22C70}" srcId="{6BC6EDEB-163D-4C7A-96D6-F93C8B70D13F}" destId="{05B7C67A-C3AE-4E5E-824C-FF1D71A8F77D}" srcOrd="2" destOrd="0" parTransId="{FCA5F6CC-B09B-412C-B20D-14DBF605A219}" sibTransId="{0A562B4D-DC76-4137-A7B3-2AFA88948056}"/>
    <dgm:cxn modelId="{3CC57E28-6C6F-4D87-8E55-7775AA3D9CCC}" type="presOf" srcId="{05B7C67A-C3AE-4E5E-824C-FF1D71A8F77D}" destId="{EFA5F165-A0D8-4C0C-B83A-1967B18C131D}" srcOrd="0" destOrd="0" presId="urn:microsoft.com/office/officeart/2018/5/layout/IconCircleLabelList"/>
    <dgm:cxn modelId="{3171846E-D202-462E-8901-7C83A10125C4}" srcId="{6BC6EDEB-163D-4C7A-96D6-F93C8B70D13F}" destId="{8092F631-A9FF-486D-96C0-A2A7F4EA3A51}" srcOrd="0" destOrd="0" parTransId="{C9F83228-CAC4-4EEA-9E9A-D5DBA9A08706}" sibTransId="{734FDE6F-E79D-42EA-842E-5F743A00676E}"/>
    <dgm:cxn modelId="{D6C98C8C-7D2F-4053-8B4C-635ED07D116E}" srcId="{6BC6EDEB-163D-4C7A-96D6-F93C8B70D13F}" destId="{13703CB4-0D01-4FE8-9A20-2F5C7CC8B578}" srcOrd="1" destOrd="0" parTransId="{39CAC3CC-83B8-4B84-AB5A-0DDAFB4E339F}" sibTransId="{F642BBAA-C5B9-467A-BDB1-5CD9542DB753}"/>
    <dgm:cxn modelId="{751E3ACB-3685-475A-940A-D61B675E3269}" type="presOf" srcId="{13703CB4-0D01-4FE8-9A20-2F5C7CC8B578}" destId="{60AEF16B-C2AC-4B83-B8F6-B9BDB02E6E73}" srcOrd="0" destOrd="0" presId="urn:microsoft.com/office/officeart/2018/5/layout/IconCircleLabelList"/>
    <dgm:cxn modelId="{CE8A22E1-4CD2-4985-937F-D454148EA36B}" type="presOf" srcId="{8092F631-A9FF-486D-96C0-A2A7F4EA3A51}" destId="{0DEA9F7B-891F-4D30-92B0-A617D62CB5E0}" srcOrd="0" destOrd="0" presId="urn:microsoft.com/office/officeart/2018/5/layout/IconCircleLabelList"/>
    <dgm:cxn modelId="{B823FA84-6E3A-46A1-97B5-DDDBABFD8D79}" type="presParOf" srcId="{E7D3E971-1D39-402D-B0B8-BDDBDF4B2FD8}" destId="{661841AF-6EF4-48A0-9DFF-94C794F459B4}" srcOrd="0" destOrd="0" presId="urn:microsoft.com/office/officeart/2018/5/layout/IconCircleLabelList"/>
    <dgm:cxn modelId="{A5D9A803-9ED2-4239-98EB-7A57E59DC549}" type="presParOf" srcId="{661841AF-6EF4-48A0-9DFF-94C794F459B4}" destId="{4761928B-2D07-455A-82CE-F2DC1CA3F9D5}" srcOrd="0" destOrd="0" presId="urn:microsoft.com/office/officeart/2018/5/layout/IconCircleLabelList"/>
    <dgm:cxn modelId="{F09A5FC1-EAA5-47C8-86F3-6FB52197D510}" type="presParOf" srcId="{661841AF-6EF4-48A0-9DFF-94C794F459B4}" destId="{80C56551-2206-473A-BEAC-C24246D0925F}" srcOrd="1" destOrd="0" presId="urn:microsoft.com/office/officeart/2018/5/layout/IconCircleLabelList"/>
    <dgm:cxn modelId="{4D6A9ED8-7DA7-4DB8-8178-C7BCD61E7628}" type="presParOf" srcId="{661841AF-6EF4-48A0-9DFF-94C794F459B4}" destId="{789650E6-C51A-44DD-9C9C-FC236B39D255}" srcOrd="2" destOrd="0" presId="urn:microsoft.com/office/officeart/2018/5/layout/IconCircleLabelList"/>
    <dgm:cxn modelId="{728B4BF5-7072-4754-8A75-618BEBFB4F11}" type="presParOf" srcId="{661841AF-6EF4-48A0-9DFF-94C794F459B4}" destId="{0DEA9F7B-891F-4D30-92B0-A617D62CB5E0}" srcOrd="3" destOrd="0" presId="urn:microsoft.com/office/officeart/2018/5/layout/IconCircleLabelList"/>
    <dgm:cxn modelId="{7F878715-2910-47A2-B3AA-AFCC325823AC}" type="presParOf" srcId="{E7D3E971-1D39-402D-B0B8-BDDBDF4B2FD8}" destId="{2AF2C08B-ED85-40C5-96E7-A32B4D1D52E1}" srcOrd="1" destOrd="0" presId="urn:microsoft.com/office/officeart/2018/5/layout/IconCircleLabelList"/>
    <dgm:cxn modelId="{C95AB6C6-CED3-448B-A92C-DEACC1976D4B}" type="presParOf" srcId="{E7D3E971-1D39-402D-B0B8-BDDBDF4B2FD8}" destId="{A550C2D9-A70E-4B57-A3CA-AB70D5DA8C7D}" srcOrd="2" destOrd="0" presId="urn:microsoft.com/office/officeart/2018/5/layout/IconCircleLabelList"/>
    <dgm:cxn modelId="{D08DD49E-62E5-453E-95CE-720096F95721}" type="presParOf" srcId="{A550C2D9-A70E-4B57-A3CA-AB70D5DA8C7D}" destId="{55BC25AF-DCC4-45F3-A6C6-4A67879F9A87}" srcOrd="0" destOrd="0" presId="urn:microsoft.com/office/officeart/2018/5/layout/IconCircleLabelList"/>
    <dgm:cxn modelId="{3695EC12-D034-4F1B-82D0-04FE2C1CBD92}" type="presParOf" srcId="{A550C2D9-A70E-4B57-A3CA-AB70D5DA8C7D}" destId="{330D68F7-7980-4DE7-B345-9B10B197093F}" srcOrd="1" destOrd="0" presId="urn:microsoft.com/office/officeart/2018/5/layout/IconCircleLabelList"/>
    <dgm:cxn modelId="{2C837CFE-B485-4F1E-8D14-6C6AB8795CFC}" type="presParOf" srcId="{A550C2D9-A70E-4B57-A3CA-AB70D5DA8C7D}" destId="{9CAD869C-4050-4693-A42D-4CBAD4509527}" srcOrd="2" destOrd="0" presId="urn:microsoft.com/office/officeart/2018/5/layout/IconCircleLabelList"/>
    <dgm:cxn modelId="{FE02C906-CC9A-4DED-AEE6-92500AC0B24E}" type="presParOf" srcId="{A550C2D9-A70E-4B57-A3CA-AB70D5DA8C7D}" destId="{60AEF16B-C2AC-4B83-B8F6-B9BDB02E6E73}" srcOrd="3" destOrd="0" presId="urn:microsoft.com/office/officeart/2018/5/layout/IconCircleLabelList"/>
    <dgm:cxn modelId="{60E918D8-48A9-4E5C-BEC6-4E4C0D835E39}" type="presParOf" srcId="{E7D3E971-1D39-402D-B0B8-BDDBDF4B2FD8}" destId="{C3A533A7-595E-4489-A754-C87094B27FDA}" srcOrd="3" destOrd="0" presId="urn:microsoft.com/office/officeart/2018/5/layout/IconCircleLabelList"/>
    <dgm:cxn modelId="{59F5F74B-8CCA-40DF-8321-4EB7BBCC77B3}" type="presParOf" srcId="{E7D3E971-1D39-402D-B0B8-BDDBDF4B2FD8}" destId="{0EC93B59-8224-4239-B3D2-35CD7073A75C}" srcOrd="4" destOrd="0" presId="urn:microsoft.com/office/officeart/2018/5/layout/IconCircleLabelList"/>
    <dgm:cxn modelId="{62F4B3F3-B40C-4136-9C91-E16DAF2F1F8C}" type="presParOf" srcId="{0EC93B59-8224-4239-B3D2-35CD7073A75C}" destId="{74C99B67-5308-436B-9812-CC75EC5E2DBA}" srcOrd="0" destOrd="0" presId="urn:microsoft.com/office/officeart/2018/5/layout/IconCircleLabelList"/>
    <dgm:cxn modelId="{4190B3D4-1FFC-41EB-8AC9-C8A849025DAA}" type="presParOf" srcId="{0EC93B59-8224-4239-B3D2-35CD7073A75C}" destId="{883E5A22-C580-44EE-9EE1-B2F33E1863CA}" srcOrd="1" destOrd="0" presId="urn:microsoft.com/office/officeart/2018/5/layout/IconCircleLabelList"/>
    <dgm:cxn modelId="{018F21FE-1E39-4751-9496-12128A3F3581}" type="presParOf" srcId="{0EC93B59-8224-4239-B3D2-35CD7073A75C}" destId="{FFD31685-024C-4D8C-B42A-777FAFADB732}" srcOrd="2" destOrd="0" presId="urn:microsoft.com/office/officeart/2018/5/layout/IconCircleLabelList"/>
    <dgm:cxn modelId="{C26FEC25-3A02-4424-878E-1985D75A05B2}" type="presParOf" srcId="{0EC93B59-8224-4239-B3D2-35CD7073A75C}" destId="{EFA5F165-A0D8-4C0C-B83A-1967B18C131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Au début de l’enquête</a:t>
          </a:r>
        </a:p>
      </dgm:t>
      <dgm:extLst>
        <a:ext uri="{E40237B7-FDA0-4F09-8148-C483321AD2D9}">
          <dgm14:cNvPr xmlns:dgm14="http://schemas.microsoft.com/office/drawing/2010/diagram" id="0" name="" descr="Au début de l’enquête&#10;En cours d’enquête&#10;Après l’envoi du rapport d’enquête&#10;Au terme de l’enquête&#10;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E96C56"/>
        </a:solidFill>
      </dgm:spPr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1F3E6457-C3C3-4ACC-B4D3-65AC18586A23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En cours d’enquête</a:t>
          </a:r>
        </a:p>
      </dgm:t>
      <dgm:extLst>
        <a:ext uri="{E40237B7-FDA0-4F09-8148-C483321AD2D9}">
          <dgm14:cNvPr xmlns:dgm14="http://schemas.microsoft.com/office/drawing/2010/diagram" id="0" name="" descr="Au début de l’enquête&#10;En cours d’enquête&#10;Après l’envoi du rapport d’enquête&#10;Au terme de l’enquête&#10;"/>
        </a:ext>
      </dgm:extLst>
    </dgm:pt>
    <dgm:pt modelId="{FE95AD8B-8F88-4186-8E2E-B267E003C9F4}" type="parTrans" cxnId="{4DC41706-DFBC-4958-8318-59AED25CFD53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48C11F40-9DB0-4859-B9A4-93ED0A84EFAD}" type="sibTrans" cxnId="{4DC41706-DFBC-4958-8318-59AED25CFD53}">
      <dgm:prSet custT="1"/>
      <dgm:spPr>
        <a:solidFill>
          <a:srgbClr val="E96C56"/>
        </a:solidFill>
      </dgm:spPr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Après l’envoi du rapport d’enquête</a:t>
          </a:r>
        </a:p>
      </dgm:t>
      <dgm:extLst>
        <a:ext uri="{E40237B7-FDA0-4F09-8148-C483321AD2D9}">
          <dgm14:cNvPr xmlns:dgm14="http://schemas.microsoft.com/office/drawing/2010/diagram" id="0" name="" descr="Au début de l’enquête&#10;En cours d’enquête&#10;Après l’envoi du rapport d’enquête&#10;Au terme de l’enquête&#10;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E96C56"/>
        </a:solidFill>
      </dgm:spPr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E96C56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Au terme de l’enquête</a:t>
          </a:r>
        </a:p>
      </dgm:t>
      <dgm:extLst>
        <a:ext uri="{E40237B7-FDA0-4F09-8148-C483321AD2D9}">
          <dgm14:cNvPr xmlns:dgm14="http://schemas.microsoft.com/office/drawing/2010/diagram" id="0" name="" descr="Au début de l’enquête&#10;En cours d’enquête&#10;Après l’envoi du rapport d’enquête&#10;Au terme de l’enquête&#10;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4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3"/>
      <dgm:spPr/>
    </dgm:pt>
    <dgm:pt modelId="{F26426B5-A48B-43F0-B866-58D164EB82DA}" type="pres">
      <dgm:prSet presAssocID="{26CC6AAF-DD21-411A-947E-9B8F00168DB8}" presName="connectorText" presStyleLbl="sibTrans2D1" presStyleIdx="0" presStyleCnt="3"/>
      <dgm:spPr/>
    </dgm:pt>
    <dgm:pt modelId="{3313F1CB-4A8E-4B26-9E78-0AC14BE6E0A9}" type="pres">
      <dgm:prSet presAssocID="{1F3E6457-C3C3-4ACC-B4D3-65AC18586A23}" presName="node" presStyleLbl="node1" presStyleIdx="1" presStyleCnt="4" custScaleX="116123">
        <dgm:presLayoutVars>
          <dgm:bulletEnabled val="1"/>
        </dgm:presLayoutVars>
      </dgm:prSet>
      <dgm:spPr/>
    </dgm:pt>
    <dgm:pt modelId="{0F8006D4-279A-41AF-9F68-56F26916C847}" type="pres">
      <dgm:prSet presAssocID="{48C11F40-9DB0-4859-B9A4-93ED0A84EFAD}" presName="sibTrans" presStyleLbl="sibTrans2D1" presStyleIdx="1" presStyleCnt="3"/>
      <dgm:spPr/>
    </dgm:pt>
    <dgm:pt modelId="{C6A4C392-59BF-4FBA-B3B8-9F03DF4DA42A}" type="pres">
      <dgm:prSet presAssocID="{48C11F40-9DB0-4859-B9A4-93ED0A84EFAD}" presName="connectorText" presStyleLbl="sibTrans2D1" presStyleIdx="1" presStyleCnt="3"/>
      <dgm:spPr/>
    </dgm:pt>
    <dgm:pt modelId="{F7A88BA1-AF00-41F5-8171-E0B2D1419CCD}" type="pres">
      <dgm:prSet presAssocID="{9FD64870-63AB-49BE-85AC-9CA03C10EE4B}" presName="node" presStyleLbl="node1" presStyleIdx="2" presStyleCnt="4" custScaleX="14539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2" presStyleCnt="3"/>
      <dgm:spPr/>
    </dgm:pt>
    <dgm:pt modelId="{F3AE5C70-94B7-47D4-8B6B-497411E6441A}" type="pres">
      <dgm:prSet presAssocID="{32BA579A-E6A7-4962-B0DF-15F07ACE7777}" presName="connectorText" presStyleLbl="sibTrans2D1" presStyleIdx="2" presStyleCnt="3"/>
      <dgm:spPr/>
    </dgm:pt>
    <dgm:pt modelId="{FEE0E502-E56F-4D0E-9970-B09029CC4310}" type="pres">
      <dgm:prSet presAssocID="{4C4042B9-019A-495A-B336-C01C932D3C0E}" presName="node" presStyleLbl="node1" presStyleIdx="3" presStyleCnt="4" custScaleX="106511">
        <dgm:presLayoutVars>
          <dgm:bulletEnabled val="1"/>
        </dgm:presLayoutVars>
      </dgm:prSet>
      <dgm:spPr/>
    </dgm:pt>
  </dgm:ptLst>
  <dgm:cxnLst>
    <dgm:cxn modelId="{4DC41706-DFBC-4958-8318-59AED25CFD53}" srcId="{DC4AA5F2-F487-4A3A-B98B-4F4C3AB7DCE7}" destId="{1F3E6457-C3C3-4ACC-B4D3-65AC18586A23}" srcOrd="1" destOrd="0" parTransId="{FE95AD8B-8F88-4186-8E2E-B267E003C9F4}" sibTransId="{48C11F40-9DB0-4859-B9A4-93ED0A84EFAD}"/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910BCD70-5757-404F-B575-EB23BE9DE918}" type="presOf" srcId="{48C11F40-9DB0-4859-B9A4-93ED0A84EFAD}" destId="{C6A4C392-59BF-4FBA-B3B8-9F03DF4DA42A}" srcOrd="1" destOrd="0" presId="urn:microsoft.com/office/officeart/2005/8/layout/process1"/>
    <dgm:cxn modelId="{CA701A52-4CC1-4250-ACC6-94FEAD4F389B}" type="presOf" srcId="{1F3E6457-C3C3-4ACC-B4D3-65AC18586A23}" destId="{3313F1CB-4A8E-4B26-9E78-0AC14BE6E0A9}" srcOrd="0" destOrd="0" presId="urn:microsoft.com/office/officeart/2005/8/layout/process1"/>
    <dgm:cxn modelId="{6C5C418D-79F8-4B23-83A4-1A4FD583B4C3}" type="presOf" srcId="{48C11F40-9DB0-4859-B9A4-93ED0A84EFAD}" destId="{0F8006D4-279A-41AF-9F68-56F26916C847}" srcOrd="0" destOrd="0" presId="urn:microsoft.com/office/officeart/2005/8/layout/process1"/>
    <dgm:cxn modelId="{6EDDAEA2-54E3-458A-85D7-F2C03B85C6CB}" srcId="{DC4AA5F2-F487-4A3A-B98B-4F4C3AB7DCE7}" destId="{4C4042B9-019A-495A-B336-C01C932D3C0E}" srcOrd="3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2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42E160B3-5112-46C8-B740-036B6E623A01}" type="presParOf" srcId="{9F5D00C5-0251-454A-904C-687DF38E628E}" destId="{3313F1CB-4A8E-4B26-9E78-0AC14BE6E0A9}" srcOrd="2" destOrd="0" presId="urn:microsoft.com/office/officeart/2005/8/layout/process1"/>
    <dgm:cxn modelId="{4FA7A18A-FCB6-4BB7-8847-AEBEC52B8A91}" type="presParOf" srcId="{9F5D00C5-0251-454A-904C-687DF38E628E}" destId="{0F8006D4-279A-41AF-9F68-56F26916C847}" srcOrd="3" destOrd="0" presId="urn:microsoft.com/office/officeart/2005/8/layout/process1"/>
    <dgm:cxn modelId="{B6B4BDE9-36D9-4045-87F5-64015C506E2F}" type="presParOf" srcId="{0F8006D4-279A-41AF-9F68-56F26916C847}" destId="{C6A4C392-59BF-4FBA-B3B8-9F03DF4DA42A}" srcOrd="0" destOrd="0" presId="urn:microsoft.com/office/officeart/2005/8/layout/process1"/>
    <dgm:cxn modelId="{67DA04E7-7687-4E25-AB24-99242256BC2E}" type="presParOf" srcId="{9F5D00C5-0251-454A-904C-687DF38E628E}" destId="{F7A88BA1-AF00-41F5-8171-E0B2D1419CCD}" srcOrd="4" destOrd="0" presId="urn:microsoft.com/office/officeart/2005/8/layout/process1"/>
    <dgm:cxn modelId="{3E65E408-33BE-4443-BCAD-E6B10B7F2F8A}" type="presParOf" srcId="{9F5D00C5-0251-454A-904C-687DF38E628E}" destId="{0673597C-C4F9-4668-AAA1-8CC284FA2951}" srcOrd="5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Invitation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érification&#10;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663855"/>
        </a:solidFill>
      </dgm:spPr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1F3E6457-C3C3-4ACC-B4D3-65AC18586A23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Dialogue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érification&#10;"/>
        </a:ext>
      </dgm:extLst>
    </dgm:pt>
    <dgm:pt modelId="{FE95AD8B-8F88-4186-8E2E-B267E003C9F4}" type="parTrans" cxnId="{4DC41706-DFBC-4958-8318-59AED25CFD53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48C11F40-9DB0-4859-B9A4-93ED0A84EFAD}" type="sibTrans" cxnId="{4DC41706-DFBC-4958-8318-59AED25CFD53}">
      <dgm:prSet custT="1"/>
      <dgm:spPr>
        <a:solidFill>
          <a:srgbClr val="663855"/>
        </a:solidFill>
      </dgm:spPr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>
              <a:latin typeface="Aptos" panose="020B0004020202020204" pitchFamily="34" charset="0"/>
            </a:rPr>
            <a:t>Signature</a:t>
          </a:r>
          <a:endParaRPr lang="fr-CA" sz="2400" b="1" dirty="0">
            <a:latin typeface="Aptos" panose="020B00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Invitation&#10;Dialogue&#10;Signature&#10;Vérification&#10;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663855"/>
        </a:solidFill>
      </dgm:spPr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Vérification</a:t>
          </a:r>
        </a:p>
      </dgm:t>
      <dgm:extLst>
        <a:ext uri="{E40237B7-FDA0-4F09-8148-C483321AD2D9}">
          <dgm14:cNvPr xmlns:dgm14="http://schemas.microsoft.com/office/drawing/2010/diagram" id="0" name="" descr="Invitation&#10;Dialogue&#10;Signature&#10;Vérification&#10;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4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3"/>
      <dgm:spPr/>
    </dgm:pt>
    <dgm:pt modelId="{F26426B5-A48B-43F0-B866-58D164EB82DA}" type="pres">
      <dgm:prSet presAssocID="{26CC6AAF-DD21-411A-947E-9B8F00168DB8}" presName="connectorText" presStyleLbl="sibTrans2D1" presStyleIdx="0" presStyleCnt="3"/>
      <dgm:spPr/>
    </dgm:pt>
    <dgm:pt modelId="{3313F1CB-4A8E-4B26-9E78-0AC14BE6E0A9}" type="pres">
      <dgm:prSet presAssocID="{1F3E6457-C3C3-4ACC-B4D3-65AC18586A23}" presName="node" presStyleLbl="node1" presStyleIdx="1" presStyleCnt="4" custScaleX="116123">
        <dgm:presLayoutVars>
          <dgm:bulletEnabled val="1"/>
        </dgm:presLayoutVars>
      </dgm:prSet>
      <dgm:spPr/>
    </dgm:pt>
    <dgm:pt modelId="{0F8006D4-279A-41AF-9F68-56F26916C847}" type="pres">
      <dgm:prSet presAssocID="{48C11F40-9DB0-4859-B9A4-93ED0A84EFAD}" presName="sibTrans" presStyleLbl="sibTrans2D1" presStyleIdx="1" presStyleCnt="3"/>
      <dgm:spPr/>
    </dgm:pt>
    <dgm:pt modelId="{C6A4C392-59BF-4FBA-B3B8-9F03DF4DA42A}" type="pres">
      <dgm:prSet presAssocID="{48C11F40-9DB0-4859-B9A4-93ED0A84EFAD}" presName="connectorText" presStyleLbl="sibTrans2D1" presStyleIdx="1" presStyleCnt="3"/>
      <dgm:spPr/>
    </dgm:pt>
    <dgm:pt modelId="{F7A88BA1-AF00-41F5-8171-E0B2D1419CCD}" type="pres">
      <dgm:prSet presAssocID="{9FD64870-63AB-49BE-85AC-9CA03C10EE4B}" presName="node" presStyleLbl="node1" presStyleIdx="2" presStyleCnt="4" custScaleX="11958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2" presStyleCnt="3"/>
      <dgm:spPr/>
    </dgm:pt>
    <dgm:pt modelId="{F3AE5C70-94B7-47D4-8B6B-497411E6441A}" type="pres">
      <dgm:prSet presAssocID="{32BA579A-E6A7-4962-B0DF-15F07ACE7777}" presName="connectorText" presStyleLbl="sibTrans2D1" presStyleIdx="2" presStyleCnt="3"/>
      <dgm:spPr/>
    </dgm:pt>
    <dgm:pt modelId="{FEE0E502-E56F-4D0E-9970-B09029CC4310}" type="pres">
      <dgm:prSet presAssocID="{4C4042B9-019A-495A-B336-C01C932D3C0E}" presName="node" presStyleLbl="node1" presStyleIdx="3" presStyleCnt="4" custScaleX="106511">
        <dgm:presLayoutVars>
          <dgm:bulletEnabled val="1"/>
        </dgm:presLayoutVars>
      </dgm:prSet>
      <dgm:spPr/>
    </dgm:pt>
  </dgm:ptLst>
  <dgm:cxnLst>
    <dgm:cxn modelId="{4DC41706-DFBC-4958-8318-59AED25CFD53}" srcId="{DC4AA5F2-F487-4A3A-B98B-4F4C3AB7DCE7}" destId="{1F3E6457-C3C3-4ACC-B4D3-65AC18586A23}" srcOrd="1" destOrd="0" parTransId="{FE95AD8B-8F88-4186-8E2E-B267E003C9F4}" sibTransId="{48C11F40-9DB0-4859-B9A4-93ED0A84EFAD}"/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910BCD70-5757-404F-B575-EB23BE9DE918}" type="presOf" srcId="{48C11F40-9DB0-4859-B9A4-93ED0A84EFAD}" destId="{C6A4C392-59BF-4FBA-B3B8-9F03DF4DA42A}" srcOrd="1" destOrd="0" presId="urn:microsoft.com/office/officeart/2005/8/layout/process1"/>
    <dgm:cxn modelId="{CA701A52-4CC1-4250-ACC6-94FEAD4F389B}" type="presOf" srcId="{1F3E6457-C3C3-4ACC-B4D3-65AC18586A23}" destId="{3313F1CB-4A8E-4B26-9E78-0AC14BE6E0A9}" srcOrd="0" destOrd="0" presId="urn:microsoft.com/office/officeart/2005/8/layout/process1"/>
    <dgm:cxn modelId="{6C5C418D-79F8-4B23-83A4-1A4FD583B4C3}" type="presOf" srcId="{48C11F40-9DB0-4859-B9A4-93ED0A84EFAD}" destId="{0F8006D4-279A-41AF-9F68-56F26916C847}" srcOrd="0" destOrd="0" presId="urn:microsoft.com/office/officeart/2005/8/layout/process1"/>
    <dgm:cxn modelId="{6EDDAEA2-54E3-458A-85D7-F2C03B85C6CB}" srcId="{DC4AA5F2-F487-4A3A-B98B-4F4C3AB7DCE7}" destId="{4C4042B9-019A-495A-B336-C01C932D3C0E}" srcOrd="3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2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42E160B3-5112-46C8-B740-036B6E623A01}" type="presParOf" srcId="{9F5D00C5-0251-454A-904C-687DF38E628E}" destId="{3313F1CB-4A8E-4B26-9E78-0AC14BE6E0A9}" srcOrd="2" destOrd="0" presId="urn:microsoft.com/office/officeart/2005/8/layout/process1"/>
    <dgm:cxn modelId="{4FA7A18A-FCB6-4BB7-8847-AEBEC52B8A91}" type="presParOf" srcId="{9F5D00C5-0251-454A-904C-687DF38E628E}" destId="{0F8006D4-279A-41AF-9F68-56F26916C847}" srcOrd="3" destOrd="0" presId="urn:microsoft.com/office/officeart/2005/8/layout/process1"/>
    <dgm:cxn modelId="{B6B4BDE9-36D9-4045-87F5-64015C506E2F}" type="presParOf" srcId="{0F8006D4-279A-41AF-9F68-56F26916C847}" destId="{C6A4C392-59BF-4FBA-B3B8-9F03DF4DA42A}" srcOrd="0" destOrd="0" presId="urn:microsoft.com/office/officeart/2005/8/layout/process1"/>
    <dgm:cxn modelId="{67DA04E7-7687-4E25-AB24-99242256BC2E}" type="presParOf" srcId="{9F5D00C5-0251-454A-904C-687DF38E628E}" destId="{F7A88BA1-AF00-41F5-8171-E0B2D1419CCD}" srcOrd="4" destOrd="0" presId="urn:microsoft.com/office/officeart/2005/8/layout/process1"/>
    <dgm:cxn modelId="{3E65E408-33BE-4443-BCAD-E6B10B7F2F8A}" type="presParOf" srcId="{9F5D00C5-0251-454A-904C-687DF38E628E}" destId="{0673597C-C4F9-4668-AAA1-8CC284FA2951}" srcOrd="5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AA5F2-F487-4A3A-B98B-4F4C3AB7D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9DE7338-9452-4665-BA31-8336966688B2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Dialogue</a:t>
          </a:r>
        </a:p>
      </dgm:t>
      <dgm:extLst>
        <a:ext uri="{E40237B7-FDA0-4F09-8148-C483321AD2D9}">
          <dgm14:cNvPr xmlns:dgm14="http://schemas.microsoft.com/office/drawing/2010/diagram" id="0" name="" descr="Dialogue&#10;Émission&#10;Vérification&#10;"/>
        </a:ext>
      </dgm:extLst>
    </dgm:pt>
    <dgm:pt modelId="{9CA3A66B-87D3-4C78-AB01-FD02D9191B8F}" type="parTrans" cxnId="{DAF4F413-F46B-4FE4-BFD1-35FAC779C479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26CC6AAF-DD21-411A-947E-9B8F00168DB8}" type="sibTrans" cxnId="{DAF4F413-F46B-4FE4-BFD1-35FAC779C479}">
      <dgm:prSet custT="1"/>
      <dgm:spPr>
        <a:solidFill>
          <a:srgbClr val="663855"/>
        </a:solidFill>
      </dgm:spPr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D64870-63AB-49BE-85AC-9CA03C10EE4B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Émission</a:t>
          </a:r>
        </a:p>
      </dgm:t>
      <dgm:extLst>
        <a:ext uri="{E40237B7-FDA0-4F09-8148-C483321AD2D9}">
          <dgm14:cNvPr xmlns:dgm14="http://schemas.microsoft.com/office/drawing/2010/diagram" id="0" name="" descr="Dialogue&#10;Émission&#10;Vérification&#10;"/>
        </a:ext>
      </dgm:extLst>
    </dgm:pt>
    <dgm:pt modelId="{66829A05-05B7-43B8-ABD7-3CA2301CAADB}" type="parTrans" cxnId="{D3C9ABF5-5FCB-48C9-9DEA-8368DC5BAD71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32BA579A-E6A7-4962-B0DF-15F07ACE7777}" type="sibTrans" cxnId="{D3C9ABF5-5FCB-48C9-9DEA-8368DC5BAD71}">
      <dgm:prSet custT="1"/>
      <dgm:spPr>
        <a:solidFill>
          <a:srgbClr val="663855"/>
        </a:solidFill>
      </dgm:spPr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4C4042B9-019A-495A-B336-C01C932D3C0E}">
      <dgm:prSet phldrT="[Texte]" phldr="0" custT="1"/>
      <dgm:spPr>
        <a:solidFill>
          <a:srgbClr val="663855"/>
        </a:solidFill>
      </dgm:spPr>
      <dgm:t>
        <a:bodyPr/>
        <a:lstStyle/>
        <a:p>
          <a:r>
            <a:rPr lang="fr-CA" sz="2400" b="1" dirty="0">
              <a:latin typeface="Aptos" panose="020B0004020202020204" pitchFamily="34" charset="0"/>
            </a:rPr>
            <a:t>Vérification</a:t>
          </a:r>
        </a:p>
      </dgm:t>
      <dgm:extLst>
        <a:ext uri="{E40237B7-FDA0-4F09-8148-C483321AD2D9}">
          <dgm14:cNvPr xmlns:dgm14="http://schemas.microsoft.com/office/drawing/2010/diagram" id="0" name="" descr="Dialogue&#10;Émission&#10;Vérification&#10;"/>
        </a:ext>
      </dgm:extLst>
    </dgm:pt>
    <dgm:pt modelId="{8B4C2AF7-4C4F-4CD8-B210-A31D796763B8}" type="par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FD655F5F-6F9A-4F33-B9CB-BF259F57CD7E}" type="sibTrans" cxnId="{6EDDAEA2-54E3-458A-85D7-F2C03B85C6CB}">
      <dgm:prSet/>
      <dgm:spPr/>
      <dgm:t>
        <a:bodyPr/>
        <a:lstStyle/>
        <a:p>
          <a:endParaRPr lang="fr-CA" sz="2400" b="1">
            <a:latin typeface="Aptos" panose="020B0004020202020204" pitchFamily="34" charset="0"/>
          </a:endParaRPr>
        </a:p>
      </dgm:t>
    </dgm:pt>
    <dgm:pt modelId="{9F5D00C5-0251-454A-904C-687DF38E628E}" type="pres">
      <dgm:prSet presAssocID="{DC4AA5F2-F487-4A3A-B98B-4F4C3AB7DCE7}" presName="Name0" presStyleCnt="0">
        <dgm:presLayoutVars>
          <dgm:dir/>
          <dgm:resizeHandles val="exact"/>
        </dgm:presLayoutVars>
      </dgm:prSet>
      <dgm:spPr/>
    </dgm:pt>
    <dgm:pt modelId="{8CDD60FF-77F1-4300-A05B-1C360B41A6D0}" type="pres">
      <dgm:prSet presAssocID="{59DE7338-9452-4665-BA31-8336966688B2}" presName="node" presStyleLbl="node1" presStyleIdx="0" presStyleCnt="3" custScaleX="116954">
        <dgm:presLayoutVars>
          <dgm:bulletEnabled val="1"/>
        </dgm:presLayoutVars>
      </dgm:prSet>
      <dgm:spPr/>
    </dgm:pt>
    <dgm:pt modelId="{40AE3B71-8AB0-4BA8-909A-59F748356AD1}" type="pres">
      <dgm:prSet presAssocID="{26CC6AAF-DD21-411A-947E-9B8F00168DB8}" presName="sibTrans" presStyleLbl="sibTrans2D1" presStyleIdx="0" presStyleCnt="2"/>
      <dgm:spPr/>
    </dgm:pt>
    <dgm:pt modelId="{F26426B5-A48B-43F0-B866-58D164EB82DA}" type="pres">
      <dgm:prSet presAssocID="{26CC6AAF-DD21-411A-947E-9B8F00168DB8}" presName="connectorText" presStyleLbl="sibTrans2D1" presStyleIdx="0" presStyleCnt="2"/>
      <dgm:spPr/>
    </dgm:pt>
    <dgm:pt modelId="{F7A88BA1-AF00-41F5-8171-E0B2D1419CCD}" type="pres">
      <dgm:prSet presAssocID="{9FD64870-63AB-49BE-85AC-9CA03C10EE4B}" presName="node" presStyleLbl="node1" presStyleIdx="1" presStyleCnt="3" custScaleX="119588">
        <dgm:presLayoutVars>
          <dgm:bulletEnabled val="1"/>
        </dgm:presLayoutVars>
      </dgm:prSet>
      <dgm:spPr/>
    </dgm:pt>
    <dgm:pt modelId="{0673597C-C4F9-4668-AAA1-8CC284FA2951}" type="pres">
      <dgm:prSet presAssocID="{32BA579A-E6A7-4962-B0DF-15F07ACE7777}" presName="sibTrans" presStyleLbl="sibTrans2D1" presStyleIdx="1" presStyleCnt="2"/>
      <dgm:spPr/>
    </dgm:pt>
    <dgm:pt modelId="{F3AE5C70-94B7-47D4-8B6B-497411E6441A}" type="pres">
      <dgm:prSet presAssocID="{32BA579A-E6A7-4962-B0DF-15F07ACE7777}" presName="connectorText" presStyleLbl="sibTrans2D1" presStyleIdx="1" presStyleCnt="2"/>
      <dgm:spPr/>
    </dgm:pt>
    <dgm:pt modelId="{FEE0E502-E56F-4D0E-9970-B09029CC4310}" type="pres">
      <dgm:prSet presAssocID="{4C4042B9-019A-495A-B336-C01C932D3C0E}" presName="node" presStyleLbl="node1" presStyleIdx="2" presStyleCnt="3" custScaleX="106511">
        <dgm:presLayoutVars>
          <dgm:bulletEnabled val="1"/>
        </dgm:presLayoutVars>
      </dgm:prSet>
      <dgm:spPr/>
    </dgm:pt>
  </dgm:ptLst>
  <dgm:cxnLst>
    <dgm:cxn modelId="{DAF4F413-F46B-4FE4-BFD1-35FAC779C479}" srcId="{DC4AA5F2-F487-4A3A-B98B-4F4C3AB7DCE7}" destId="{59DE7338-9452-4665-BA31-8336966688B2}" srcOrd="0" destOrd="0" parTransId="{9CA3A66B-87D3-4C78-AB01-FD02D9191B8F}" sibTransId="{26CC6AAF-DD21-411A-947E-9B8F00168DB8}"/>
    <dgm:cxn modelId="{1DC2B51C-B65E-4D96-A54B-D0F47BA73A37}" type="presOf" srcId="{32BA579A-E6A7-4962-B0DF-15F07ACE7777}" destId="{F3AE5C70-94B7-47D4-8B6B-497411E6441A}" srcOrd="1" destOrd="0" presId="urn:microsoft.com/office/officeart/2005/8/layout/process1"/>
    <dgm:cxn modelId="{C993863F-9A37-4DEA-A895-7026E1D41804}" type="presOf" srcId="{59DE7338-9452-4665-BA31-8336966688B2}" destId="{8CDD60FF-77F1-4300-A05B-1C360B41A6D0}" srcOrd="0" destOrd="0" presId="urn:microsoft.com/office/officeart/2005/8/layout/process1"/>
    <dgm:cxn modelId="{DE4E6765-02FE-4261-901C-4236C77055C2}" type="presOf" srcId="{DC4AA5F2-F487-4A3A-B98B-4F4C3AB7DCE7}" destId="{9F5D00C5-0251-454A-904C-687DF38E628E}" srcOrd="0" destOrd="0" presId="urn:microsoft.com/office/officeart/2005/8/layout/process1"/>
    <dgm:cxn modelId="{1A44D668-D42C-4F4D-8DEA-5F975CE6273D}" type="presOf" srcId="{26CC6AAF-DD21-411A-947E-9B8F00168DB8}" destId="{40AE3B71-8AB0-4BA8-909A-59F748356AD1}" srcOrd="0" destOrd="0" presId="urn:microsoft.com/office/officeart/2005/8/layout/process1"/>
    <dgm:cxn modelId="{6EDDAEA2-54E3-458A-85D7-F2C03B85C6CB}" srcId="{DC4AA5F2-F487-4A3A-B98B-4F4C3AB7DCE7}" destId="{4C4042B9-019A-495A-B336-C01C932D3C0E}" srcOrd="2" destOrd="0" parTransId="{8B4C2AF7-4C4F-4CD8-B210-A31D796763B8}" sibTransId="{FD655F5F-6F9A-4F33-B9CB-BF259F57CD7E}"/>
    <dgm:cxn modelId="{E21836AC-65CE-4CA6-8B21-416D172D99FB}" type="presOf" srcId="{4C4042B9-019A-495A-B336-C01C932D3C0E}" destId="{FEE0E502-E56F-4D0E-9970-B09029CC4310}" srcOrd="0" destOrd="0" presId="urn:microsoft.com/office/officeart/2005/8/layout/process1"/>
    <dgm:cxn modelId="{746BC9AF-BBE6-4CBA-8070-35F133556628}" type="presOf" srcId="{32BA579A-E6A7-4962-B0DF-15F07ACE7777}" destId="{0673597C-C4F9-4668-AAA1-8CC284FA2951}" srcOrd="0" destOrd="0" presId="urn:microsoft.com/office/officeart/2005/8/layout/process1"/>
    <dgm:cxn modelId="{FCAF16CE-7C93-419F-A65E-D4A487581617}" type="presOf" srcId="{9FD64870-63AB-49BE-85AC-9CA03C10EE4B}" destId="{F7A88BA1-AF00-41F5-8171-E0B2D1419CCD}" srcOrd="0" destOrd="0" presId="urn:microsoft.com/office/officeart/2005/8/layout/process1"/>
    <dgm:cxn modelId="{D3C9ABF5-5FCB-48C9-9DEA-8368DC5BAD71}" srcId="{DC4AA5F2-F487-4A3A-B98B-4F4C3AB7DCE7}" destId="{9FD64870-63AB-49BE-85AC-9CA03C10EE4B}" srcOrd="1" destOrd="0" parTransId="{66829A05-05B7-43B8-ABD7-3CA2301CAADB}" sibTransId="{32BA579A-E6A7-4962-B0DF-15F07ACE7777}"/>
    <dgm:cxn modelId="{BA1701FB-1837-4A65-83E7-1D761896019F}" type="presOf" srcId="{26CC6AAF-DD21-411A-947E-9B8F00168DB8}" destId="{F26426B5-A48B-43F0-B866-58D164EB82DA}" srcOrd="1" destOrd="0" presId="urn:microsoft.com/office/officeart/2005/8/layout/process1"/>
    <dgm:cxn modelId="{8CD0020E-F656-46C8-A1E9-9BDEAE936588}" type="presParOf" srcId="{9F5D00C5-0251-454A-904C-687DF38E628E}" destId="{8CDD60FF-77F1-4300-A05B-1C360B41A6D0}" srcOrd="0" destOrd="0" presId="urn:microsoft.com/office/officeart/2005/8/layout/process1"/>
    <dgm:cxn modelId="{2B3BDC43-A4D7-4837-8A7B-5D22F95A78D8}" type="presParOf" srcId="{9F5D00C5-0251-454A-904C-687DF38E628E}" destId="{40AE3B71-8AB0-4BA8-909A-59F748356AD1}" srcOrd="1" destOrd="0" presId="urn:microsoft.com/office/officeart/2005/8/layout/process1"/>
    <dgm:cxn modelId="{075EC8A0-1BD5-48C9-A1F5-B25C94648A39}" type="presParOf" srcId="{40AE3B71-8AB0-4BA8-909A-59F748356AD1}" destId="{F26426B5-A48B-43F0-B866-58D164EB82DA}" srcOrd="0" destOrd="0" presId="urn:microsoft.com/office/officeart/2005/8/layout/process1"/>
    <dgm:cxn modelId="{67DA04E7-7687-4E25-AB24-99242256BC2E}" type="presParOf" srcId="{9F5D00C5-0251-454A-904C-687DF38E628E}" destId="{F7A88BA1-AF00-41F5-8171-E0B2D1419CCD}" srcOrd="2" destOrd="0" presId="urn:microsoft.com/office/officeart/2005/8/layout/process1"/>
    <dgm:cxn modelId="{3E65E408-33BE-4443-BCAD-E6B10B7F2F8A}" type="presParOf" srcId="{9F5D00C5-0251-454A-904C-687DF38E628E}" destId="{0673597C-C4F9-4668-AAA1-8CC284FA2951}" srcOrd="3" destOrd="0" presId="urn:microsoft.com/office/officeart/2005/8/layout/process1"/>
    <dgm:cxn modelId="{F9F35260-4284-47A4-BA92-51BF4E2251DB}" type="presParOf" srcId="{0673597C-C4F9-4668-AAA1-8CC284FA2951}" destId="{F3AE5C70-94B7-47D4-8B6B-497411E6441A}" srcOrd="0" destOrd="0" presId="urn:microsoft.com/office/officeart/2005/8/layout/process1"/>
    <dgm:cxn modelId="{B36FD3A4-0B44-4C0B-B1ED-49029605FE2C}" type="presParOf" srcId="{9F5D00C5-0251-454A-904C-687DF38E628E}" destId="{FEE0E502-E56F-4D0E-9970-B09029CC43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928B-2D07-455A-82CE-F2DC1CA3F9D5}">
      <dsp:nvSpPr>
        <dsp:cNvPr id="0" name=""/>
        <dsp:cNvSpPr/>
      </dsp:nvSpPr>
      <dsp:spPr>
        <a:xfrm>
          <a:off x="1228697" y="391142"/>
          <a:ext cx="2196000" cy="2196000"/>
        </a:xfrm>
        <a:prstGeom prst="ellipse">
          <a:avLst/>
        </a:prstGeom>
        <a:solidFill>
          <a:srgbClr val="71C4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56551-2206-473A-BEAC-C24246D0925F}">
      <dsp:nvSpPr>
        <dsp:cNvPr id="0" name=""/>
        <dsp:cNvSpPr/>
      </dsp:nvSpPr>
      <dsp:spPr>
        <a:xfrm>
          <a:off x="169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A9F7B-891F-4D30-92B0-A617D62CB5E0}">
      <dsp:nvSpPr>
        <dsp:cNvPr id="0" name=""/>
        <dsp:cNvSpPr/>
      </dsp:nvSpPr>
      <dsp:spPr>
        <a:xfrm>
          <a:off x="921385" y="2998749"/>
          <a:ext cx="2962124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2400" b="1" kern="1200" cap="none" dirty="0">
              <a:latin typeface="Aptos" panose="020B0004020202020204" pitchFamily="34" charset="0"/>
            </a:rPr>
            <a:t>Cessation de l’enquête</a:t>
          </a:r>
          <a:endParaRPr lang="en-US" sz="2400" b="1" kern="1200" cap="none" dirty="0">
            <a:latin typeface="Aptos" panose="020B0004020202020204" pitchFamily="34" charset="0"/>
          </a:endParaRPr>
        </a:p>
      </dsp:txBody>
      <dsp:txXfrm>
        <a:off x="921385" y="2998749"/>
        <a:ext cx="2962124" cy="765000"/>
      </dsp:txXfrm>
    </dsp:sp>
    <dsp:sp modelId="{55BC25AF-DCC4-45F3-A6C6-4A67879F9A87}">
      <dsp:nvSpPr>
        <dsp:cNvPr id="0" name=""/>
        <dsp:cNvSpPr/>
      </dsp:nvSpPr>
      <dsp:spPr>
        <a:xfrm>
          <a:off x="5458697" y="391142"/>
          <a:ext cx="2196000" cy="2196000"/>
        </a:xfrm>
        <a:prstGeom prst="ellipse">
          <a:avLst/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D68F7-7980-4DE7-B345-9B10B197093F}">
      <dsp:nvSpPr>
        <dsp:cNvPr id="0" name=""/>
        <dsp:cNvSpPr/>
      </dsp:nvSpPr>
      <dsp:spPr>
        <a:xfrm>
          <a:off x="592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EF16B-C2AC-4B83-B8F6-B9BDB02E6E73}">
      <dsp:nvSpPr>
        <dsp:cNvPr id="0" name=""/>
        <dsp:cNvSpPr/>
      </dsp:nvSpPr>
      <dsp:spPr>
        <a:xfrm>
          <a:off x="5223671" y="3034276"/>
          <a:ext cx="2631923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2400" b="1" kern="1200" cap="none" dirty="0">
              <a:latin typeface="Aptos" panose="020B0004020202020204" pitchFamily="34" charset="0"/>
            </a:rPr>
            <a:t>Participation active</a:t>
          </a:r>
        </a:p>
      </dsp:txBody>
      <dsp:txXfrm>
        <a:off x="5223671" y="3034276"/>
        <a:ext cx="2631923" cy="765000"/>
      </dsp:txXfrm>
    </dsp:sp>
    <dsp:sp modelId="{74C99B67-5308-436B-9812-CC75EC5E2DBA}">
      <dsp:nvSpPr>
        <dsp:cNvPr id="0" name=""/>
        <dsp:cNvSpPr/>
      </dsp:nvSpPr>
      <dsp:spPr>
        <a:xfrm>
          <a:off x="9688697" y="391142"/>
          <a:ext cx="2196000" cy="2196000"/>
        </a:xfrm>
        <a:prstGeom prst="ellipse">
          <a:avLst/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E5A22-C580-44EE-9EE1-B2F33E1863CA}">
      <dsp:nvSpPr>
        <dsp:cNvPr id="0" name=""/>
        <dsp:cNvSpPr/>
      </dsp:nvSpPr>
      <dsp:spPr>
        <a:xfrm>
          <a:off x="10156697" y="859142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5F165-A0D8-4C0C-B83A-1967B18C131D}">
      <dsp:nvSpPr>
        <dsp:cNvPr id="0" name=""/>
        <dsp:cNvSpPr/>
      </dsp:nvSpPr>
      <dsp:spPr>
        <a:xfrm>
          <a:off x="9056177" y="3034276"/>
          <a:ext cx="36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strike="noStrike" kern="1200" cap="none" dirty="0" err="1">
              <a:latin typeface="Aptos" panose="020B0004020202020204" pitchFamily="34" charset="0"/>
            </a:rPr>
            <a:t>Pouvoir</a:t>
          </a:r>
          <a:r>
            <a:rPr lang="en-US" sz="2400" b="1" strike="noStrike" kern="1200" cap="none" dirty="0">
              <a:latin typeface="Aptos" panose="020B0004020202020204" pitchFamily="34" charset="0"/>
            </a:rPr>
            <a:t> le </a:t>
          </a:r>
          <a:r>
            <a:rPr lang="en-US" sz="2400" b="1" strike="noStrike" kern="1200" cap="none" dirty="0" err="1">
              <a:latin typeface="Aptos" panose="020B0004020202020204" pitchFamily="34" charset="0"/>
            </a:rPr>
            <a:t>moins</a:t>
          </a:r>
          <a:r>
            <a:rPr lang="en-US" sz="2400" b="1" strike="noStrike" kern="1200" cap="none" dirty="0">
              <a:latin typeface="Aptos" panose="020B0004020202020204" pitchFamily="34" charset="0"/>
            </a:rPr>
            <a:t> </a:t>
          </a:r>
          <a:r>
            <a:rPr lang="en-US" sz="2400" b="1" strike="noStrike" kern="1200" cap="none" dirty="0" err="1">
              <a:latin typeface="Aptos" panose="020B0004020202020204" pitchFamily="34" charset="0"/>
            </a:rPr>
            <a:t>contraignant</a:t>
          </a:r>
          <a:endParaRPr lang="en-US" sz="2400" b="1" strike="noStrike" kern="1200" cap="none" dirty="0">
            <a:latin typeface="Aptos" panose="020B0004020202020204" pitchFamily="34" charset="0"/>
          </a:endParaRPr>
        </a:p>
      </dsp:txBody>
      <dsp:txXfrm>
        <a:off x="9056177" y="3034276"/>
        <a:ext cx="3600000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6009" y="2676123"/>
          <a:ext cx="2239725" cy="1150152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Au début de l’enquête</a:t>
          </a:r>
        </a:p>
      </dsp:txBody>
      <dsp:txXfrm>
        <a:off x="39696" y="2709810"/>
        <a:ext cx="2172351" cy="1082778"/>
      </dsp:txXfrm>
    </dsp:sp>
    <dsp:sp modelId="{40AE3B71-8AB0-4BA8-909A-59F748356AD1}">
      <dsp:nvSpPr>
        <dsp:cNvPr id="0" name=""/>
        <dsp:cNvSpPr/>
      </dsp:nvSpPr>
      <dsp:spPr>
        <a:xfrm>
          <a:off x="2437239" y="3013734"/>
          <a:ext cx="405990" cy="474931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>
            <a:latin typeface="Aptos" panose="020B0004020202020204" pitchFamily="34" charset="0"/>
          </a:endParaRPr>
        </a:p>
      </dsp:txBody>
      <dsp:txXfrm>
        <a:off x="2437239" y="3108720"/>
        <a:ext cx="284193" cy="284959"/>
      </dsp:txXfrm>
    </dsp:sp>
    <dsp:sp modelId="{3313F1CB-4A8E-4B26-9E78-0AC14BE6E0A9}">
      <dsp:nvSpPr>
        <dsp:cNvPr id="0" name=""/>
        <dsp:cNvSpPr/>
      </dsp:nvSpPr>
      <dsp:spPr>
        <a:xfrm>
          <a:off x="3011753" y="2676123"/>
          <a:ext cx="2223811" cy="1150152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En cours d’enquête</a:t>
          </a:r>
        </a:p>
      </dsp:txBody>
      <dsp:txXfrm>
        <a:off x="3045440" y="2709810"/>
        <a:ext cx="2156437" cy="1082778"/>
      </dsp:txXfrm>
    </dsp:sp>
    <dsp:sp modelId="{0F8006D4-279A-41AF-9F68-56F26916C847}">
      <dsp:nvSpPr>
        <dsp:cNvPr id="0" name=""/>
        <dsp:cNvSpPr/>
      </dsp:nvSpPr>
      <dsp:spPr>
        <a:xfrm>
          <a:off x="5427070" y="3013734"/>
          <a:ext cx="405990" cy="474931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>
            <a:latin typeface="Aptos" panose="020B0004020202020204" pitchFamily="34" charset="0"/>
          </a:endParaRPr>
        </a:p>
      </dsp:txBody>
      <dsp:txXfrm>
        <a:off x="5427070" y="3108720"/>
        <a:ext cx="284193" cy="284959"/>
      </dsp:txXfrm>
    </dsp:sp>
    <dsp:sp modelId="{F7A88BA1-AF00-41F5-8171-E0B2D1419CCD}">
      <dsp:nvSpPr>
        <dsp:cNvPr id="0" name=""/>
        <dsp:cNvSpPr/>
      </dsp:nvSpPr>
      <dsp:spPr>
        <a:xfrm>
          <a:off x="6001584" y="2676123"/>
          <a:ext cx="2784441" cy="1150152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Après l’envoi du rapport d’enquête</a:t>
          </a:r>
        </a:p>
      </dsp:txBody>
      <dsp:txXfrm>
        <a:off x="6035271" y="2709810"/>
        <a:ext cx="2717067" cy="1082778"/>
      </dsp:txXfrm>
    </dsp:sp>
    <dsp:sp modelId="{0673597C-C4F9-4668-AAA1-8CC284FA2951}">
      <dsp:nvSpPr>
        <dsp:cNvPr id="0" name=""/>
        <dsp:cNvSpPr/>
      </dsp:nvSpPr>
      <dsp:spPr>
        <a:xfrm>
          <a:off x="8977531" y="3013734"/>
          <a:ext cx="405990" cy="474931"/>
        </a:xfrm>
        <a:prstGeom prst="rightArrow">
          <a:avLst>
            <a:gd name="adj1" fmla="val 60000"/>
            <a:gd name="adj2" fmla="val 50000"/>
          </a:avLst>
        </a:prstGeom>
        <a:solidFill>
          <a:srgbClr val="E96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kern="1200">
            <a:latin typeface="Aptos" panose="020B0004020202020204" pitchFamily="34" charset="0"/>
          </a:endParaRPr>
        </a:p>
      </dsp:txBody>
      <dsp:txXfrm>
        <a:off x="8977531" y="3108720"/>
        <a:ext cx="284193" cy="284959"/>
      </dsp:txXfrm>
    </dsp:sp>
    <dsp:sp modelId="{FEE0E502-E56F-4D0E-9970-B09029CC4310}">
      <dsp:nvSpPr>
        <dsp:cNvPr id="0" name=""/>
        <dsp:cNvSpPr/>
      </dsp:nvSpPr>
      <dsp:spPr>
        <a:xfrm>
          <a:off x="9552045" y="2676123"/>
          <a:ext cx="2039737" cy="1150152"/>
        </a:xfrm>
        <a:prstGeom prst="roundRect">
          <a:avLst>
            <a:gd name="adj" fmla="val 10000"/>
          </a:avLst>
        </a:prstGeom>
        <a:solidFill>
          <a:srgbClr val="E96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Au terme de l’enquête</a:t>
          </a:r>
        </a:p>
      </dsp:txBody>
      <dsp:txXfrm>
        <a:off x="9585732" y="2709810"/>
        <a:ext cx="1972363" cy="1082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1735" y="1705124"/>
          <a:ext cx="2341261" cy="1201118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Invitation</a:t>
          </a:r>
        </a:p>
      </dsp:txBody>
      <dsp:txXfrm>
        <a:off x="36915" y="1740304"/>
        <a:ext cx="2270901" cy="1130758"/>
      </dsp:txXfrm>
    </dsp:sp>
    <dsp:sp modelId="{40AE3B71-8AB0-4BA8-909A-59F748356AD1}">
      <dsp:nvSpPr>
        <dsp:cNvPr id="0" name=""/>
        <dsp:cNvSpPr/>
      </dsp:nvSpPr>
      <dsp:spPr>
        <a:xfrm>
          <a:off x="2543182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>
            <a:latin typeface="Aptos" panose="020B0004020202020204" pitchFamily="34" charset="0"/>
          </a:endParaRPr>
        </a:p>
      </dsp:txBody>
      <dsp:txXfrm>
        <a:off x="2543182" y="2156744"/>
        <a:ext cx="297077" cy="297878"/>
      </dsp:txXfrm>
    </dsp:sp>
    <dsp:sp modelId="{3313F1CB-4A8E-4B26-9E78-0AC14BE6E0A9}">
      <dsp:nvSpPr>
        <dsp:cNvPr id="0" name=""/>
        <dsp:cNvSpPr/>
      </dsp:nvSpPr>
      <dsp:spPr>
        <a:xfrm>
          <a:off x="3143742" y="1705124"/>
          <a:ext cx="2324625" cy="1201118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Dialogue</a:t>
          </a:r>
        </a:p>
      </dsp:txBody>
      <dsp:txXfrm>
        <a:off x="3178922" y="1740304"/>
        <a:ext cx="2254265" cy="1130758"/>
      </dsp:txXfrm>
    </dsp:sp>
    <dsp:sp modelId="{0F8006D4-279A-41AF-9F68-56F26916C847}">
      <dsp:nvSpPr>
        <dsp:cNvPr id="0" name=""/>
        <dsp:cNvSpPr/>
      </dsp:nvSpPr>
      <dsp:spPr>
        <a:xfrm>
          <a:off x="5668554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>
            <a:latin typeface="Aptos" panose="020B0004020202020204" pitchFamily="34" charset="0"/>
          </a:endParaRPr>
        </a:p>
      </dsp:txBody>
      <dsp:txXfrm>
        <a:off x="5668554" y="2156744"/>
        <a:ext cx="297077" cy="297878"/>
      </dsp:txXfrm>
    </dsp:sp>
    <dsp:sp modelId="{F7A88BA1-AF00-41F5-8171-E0B2D1419CCD}">
      <dsp:nvSpPr>
        <dsp:cNvPr id="0" name=""/>
        <dsp:cNvSpPr/>
      </dsp:nvSpPr>
      <dsp:spPr>
        <a:xfrm>
          <a:off x="6269114" y="1705124"/>
          <a:ext cx="2393990" cy="1201118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>
              <a:latin typeface="Aptos" panose="020B0004020202020204" pitchFamily="34" charset="0"/>
            </a:rPr>
            <a:t>Signature</a:t>
          </a:r>
          <a:endParaRPr lang="fr-CA" sz="2400" b="1" kern="1200" dirty="0">
            <a:latin typeface="Aptos" panose="020B0004020202020204" pitchFamily="34" charset="0"/>
          </a:endParaRPr>
        </a:p>
      </dsp:txBody>
      <dsp:txXfrm>
        <a:off x="6304294" y="1740304"/>
        <a:ext cx="2323630" cy="1130758"/>
      </dsp:txXfrm>
    </dsp:sp>
    <dsp:sp modelId="{0673597C-C4F9-4668-AAA1-8CC284FA2951}">
      <dsp:nvSpPr>
        <dsp:cNvPr id="0" name=""/>
        <dsp:cNvSpPr/>
      </dsp:nvSpPr>
      <dsp:spPr>
        <a:xfrm>
          <a:off x="8863290" y="2057452"/>
          <a:ext cx="424395" cy="496462"/>
        </a:xfrm>
        <a:prstGeom prst="rightArrow">
          <a:avLst>
            <a:gd name="adj1" fmla="val 60000"/>
            <a:gd name="adj2" fmla="val 50000"/>
          </a:avLst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>
            <a:latin typeface="Aptos" panose="020B0004020202020204" pitchFamily="34" charset="0"/>
          </a:endParaRPr>
        </a:p>
      </dsp:txBody>
      <dsp:txXfrm>
        <a:off x="8863290" y="2156744"/>
        <a:ext cx="297077" cy="297878"/>
      </dsp:txXfrm>
    </dsp:sp>
    <dsp:sp modelId="{FEE0E502-E56F-4D0E-9970-B09029CC4310}">
      <dsp:nvSpPr>
        <dsp:cNvPr id="0" name=""/>
        <dsp:cNvSpPr/>
      </dsp:nvSpPr>
      <dsp:spPr>
        <a:xfrm>
          <a:off x="9463850" y="1705124"/>
          <a:ext cx="2132206" cy="1201118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Vérification</a:t>
          </a:r>
        </a:p>
      </dsp:txBody>
      <dsp:txXfrm>
        <a:off x="9499030" y="1740304"/>
        <a:ext cx="2061846" cy="1130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D60FF-77F1-4300-A05B-1C360B41A6D0}">
      <dsp:nvSpPr>
        <dsp:cNvPr id="0" name=""/>
        <dsp:cNvSpPr/>
      </dsp:nvSpPr>
      <dsp:spPr>
        <a:xfrm>
          <a:off x="1199" y="0"/>
          <a:ext cx="3205573" cy="1325039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Dialogue</a:t>
          </a:r>
        </a:p>
      </dsp:txBody>
      <dsp:txXfrm>
        <a:off x="40008" y="38809"/>
        <a:ext cx="3127955" cy="1247421"/>
      </dsp:txXfrm>
    </dsp:sp>
    <dsp:sp modelId="{40AE3B71-8AB0-4BA8-909A-59F748356AD1}">
      <dsp:nvSpPr>
        <dsp:cNvPr id="0" name=""/>
        <dsp:cNvSpPr/>
      </dsp:nvSpPr>
      <dsp:spPr>
        <a:xfrm>
          <a:off x="3480861" y="322649"/>
          <a:ext cx="581067" cy="679739"/>
        </a:xfrm>
        <a:prstGeom prst="rightArrow">
          <a:avLst>
            <a:gd name="adj1" fmla="val 60000"/>
            <a:gd name="adj2" fmla="val 50000"/>
          </a:avLst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>
            <a:latin typeface="Aptos" panose="020B0004020202020204" pitchFamily="34" charset="0"/>
          </a:endParaRPr>
        </a:p>
      </dsp:txBody>
      <dsp:txXfrm>
        <a:off x="3480861" y="458597"/>
        <a:ext cx="406747" cy="407843"/>
      </dsp:txXfrm>
    </dsp:sp>
    <dsp:sp modelId="{F7A88BA1-AF00-41F5-8171-E0B2D1419CCD}">
      <dsp:nvSpPr>
        <dsp:cNvPr id="0" name=""/>
        <dsp:cNvSpPr/>
      </dsp:nvSpPr>
      <dsp:spPr>
        <a:xfrm>
          <a:off x="4303126" y="0"/>
          <a:ext cx="3277768" cy="1325039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Émission</a:t>
          </a:r>
        </a:p>
      </dsp:txBody>
      <dsp:txXfrm>
        <a:off x="4341935" y="38809"/>
        <a:ext cx="3200150" cy="1247421"/>
      </dsp:txXfrm>
    </dsp:sp>
    <dsp:sp modelId="{0673597C-C4F9-4668-AAA1-8CC284FA2951}">
      <dsp:nvSpPr>
        <dsp:cNvPr id="0" name=""/>
        <dsp:cNvSpPr/>
      </dsp:nvSpPr>
      <dsp:spPr>
        <a:xfrm>
          <a:off x="7854984" y="322649"/>
          <a:ext cx="581067" cy="679739"/>
        </a:xfrm>
        <a:prstGeom prst="rightArrow">
          <a:avLst>
            <a:gd name="adj1" fmla="val 60000"/>
            <a:gd name="adj2" fmla="val 50000"/>
          </a:avLst>
        </a:prstGeom>
        <a:solidFill>
          <a:srgbClr val="663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400" b="1" kern="1200">
            <a:latin typeface="Aptos" panose="020B0004020202020204" pitchFamily="34" charset="0"/>
          </a:endParaRPr>
        </a:p>
      </dsp:txBody>
      <dsp:txXfrm>
        <a:off x="7854984" y="458597"/>
        <a:ext cx="406747" cy="407843"/>
      </dsp:txXfrm>
    </dsp:sp>
    <dsp:sp modelId="{FEE0E502-E56F-4D0E-9970-B09029CC4310}">
      <dsp:nvSpPr>
        <dsp:cNvPr id="0" name=""/>
        <dsp:cNvSpPr/>
      </dsp:nvSpPr>
      <dsp:spPr>
        <a:xfrm>
          <a:off x="8677249" y="0"/>
          <a:ext cx="2919343" cy="1325039"/>
        </a:xfrm>
        <a:prstGeom prst="roundRect">
          <a:avLst>
            <a:gd name="adj" fmla="val 10000"/>
          </a:avLst>
        </a:prstGeom>
        <a:solidFill>
          <a:srgbClr val="6638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latin typeface="Aptos" panose="020B0004020202020204" pitchFamily="34" charset="0"/>
            </a:rPr>
            <a:t>Vérification</a:t>
          </a:r>
        </a:p>
      </dsp:txBody>
      <dsp:txXfrm>
        <a:off x="8716058" y="38809"/>
        <a:ext cx="2841725" cy="124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968C99-9F16-46D5-88F7-F3BF088E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63B6C-DA5A-4FBF-B9C5-98BCA3920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B9850-3EC1-42A4-BE68-4F58BAE31EE5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67AFA-8B50-494F-9550-9B040C6A97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801E-0DEA-4FEB-B075-84FE403F7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7AED-039A-4E94-B3C1-DFE51A603C2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50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0D4D-E067-41BF-9E05-4695BE93FF9A}" type="datetimeFigureOut">
              <a:rPr lang="en-CA" smtClean="0"/>
              <a:t>2025-11-12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7715-B78E-4E26-9B62-343223E3366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93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60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59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8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84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94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0DC3-1F09-3250-8F54-EA782AB4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06A196-964C-98DE-A348-8A0309B47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B30B1F-70CD-9E8A-BD39-87645C661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C2A7BF-5C7D-3267-650A-814460061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84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2174-D090-2BA0-E616-471D5A81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F3C754-EF8E-5687-4451-D4D157AE5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2633ED-2BEA-AA72-7046-95B5C8D76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E3B7A3-1D61-3FE9-7914-7B37BF81E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2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6CEF-34D5-B55C-C871-83111E4D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B5B00F-1CB6-A71D-1162-35F7782C8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08A37F-146E-AFF0-2DA7-002CFFFDC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EA28DB-D767-B258-8DC5-D7515A9FB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76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C2EF-4154-D47A-E236-AEE36AE4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ED5B46-AB8E-B52E-29A8-951B1CEA0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52894D-D0B0-7D47-E160-89052CE16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BB09F-DA02-0B52-BCA0-0E06CA543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05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EE34-098D-F3DD-5B36-43825EB7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87C186-E218-E84A-E55D-1963DE91D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0D09E1-FFD0-CA19-FF8A-55FF556B0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15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endParaRPr lang="fr-CA" sz="1200" b="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7D94A7-54BA-93D1-3113-6168CE519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12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38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5610-7134-2ABB-0912-C98C5F7AC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49751-03C4-990E-D9B3-4C24180A7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6F6F97-D882-C5DD-FF5C-84D0AEFC4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>
              <a:latin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91805-E352-820C-31AA-5BDD69CFA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7B60-AA69-485A-9109-D80225948A6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20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8041-469E-3647-94D5-0E14B3BD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955969-9592-67B4-2717-D3E333B11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9CF047-BD6D-C24C-8C79-8FC7FE47A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47CCFD-C9E7-4A7D-2751-6E78EE0E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81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23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5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0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>
              <a:latin typeface="Aptos" panose="020B00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7B60-AA69-485A-9109-D80225948A6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9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CA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59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69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47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7715-B78E-4E26-9B62-343223E3366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16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4AD92-8AB6-E4FA-6F10-125AF631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7E65B-7C87-7597-292D-82776E3D5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1C9BF-44D4-3A53-9919-CD3423318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91077" y="7577937"/>
            <a:ext cx="88762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bg1"/>
                </a:solidFill>
              </a:defRPr>
            </a:lvl1pPr>
          </a:lstStyle>
          <a:p>
            <a:fld id="{D8139B8E-7DE4-48E2-A3F0-F1C398878078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69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1B1B0C-A642-5347-3D86-61DC1BBE4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A60CE4F9-C8B3-473A-812E-7EDCFA9DA19C}"/>
              </a:ext>
            </a:extLst>
          </p:cNvPr>
          <p:cNvSpPr txBox="1">
            <a:spLocks/>
          </p:cNvSpPr>
          <p:nvPr userDrawn="1"/>
        </p:nvSpPr>
        <p:spPr>
          <a:xfrm>
            <a:off x="7467600" y="2278066"/>
            <a:ext cx="5368925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HelveticaNeueLT Std Blk"/>
                <a:ea typeface="+mj-ea"/>
                <a:cs typeface="HelveticaNeueLT Std Blk"/>
              </a:defRPr>
            </a:lvl1pPr>
          </a:lstStyle>
          <a:p>
            <a:endParaRPr lang="en-CA" kern="0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C5F8F601-D345-480C-9388-4C56F7F481FF}"/>
              </a:ext>
            </a:extLst>
          </p:cNvPr>
          <p:cNvSpPr txBox="1">
            <a:spLocks/>
          </p:cNvSpPr>
          <p:nvPr userDrawn="1"/>
        </p:nvSpPr>
        <p:spPr>
          <a:xfrm>
            <a:off x="7613243" y="2278066"/>
            <a:ext cx="5368925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HelveticaNeueLT Std Blk"/>
                <a:ea typeface="+mj-ea"/>
                <a:cs typeface="HelveticaNeueLT Std Blk"/>
              </a:defRPr>
            </a:lvl1pPr>
          </a:lstStyle>
          <a:p>
            <a:endParaRPr lang="en-CA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9DE29-5FE9-48D0-86F8-0C0AFAD65A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1957" y="2259652"/>
            <a:ext cx="537104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485B9-CA2C-AEF2-5485-DFB20545BB0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0427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65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20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4E0E68-328A-67F2-0E2F-CD30270B8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52226-0EEF-1CDA-CD16-3AF3D1FB37C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0427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9475462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tags" Target="../tags/tag4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B1635D-7424-B44E-35AF-25D727F3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" name="Picture 1" descr="Armoiries du Commissariat aux langues officielles&#10;Office of the Commissioner of Official Languages coat of arms">
            <a:extLst>
              <a:ext uri="{FF2B5EF4-FFF2-40B4-BE49-F238E27FC236}">
                <a16:creationId xmlns:a16="http://schemas.microsoft.com/office/drawing/2014/main" id="{2A240130-33CD-BB15-2B02-055B64334D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33399"/>
            <a:ext cx="2743200" cy="762000"/>
          </a:xfrm>
          <a:prstGeom prst="rect">
            <a:avLst/>
          </a:prstGeom>
        </p:spPr>
      </p:pic>
      <p:sp>
        <p:nvSpPr>
          <p:cNvPr id="8" name="object 22">
            <a:extLst>
              <a:ext uri="{FF2B5EF4-FFF2-40B4-BE49-F238E27FC236}">
                <a16:creationId xmlns:a16="http://schemas.microsoft.com/office/drawing/2014/main" id="{38EDC624-D746-E41A-6474-7125EA3A06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8989" y="3413680"/>
            <a:ext cx="914801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144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Blk"/>
              </a:rPr>
              <a:t>Nouveaux pouvoirs du commissaire</a:t>
            </a:r>
            <a:b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srgbClr val="71C4B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Blk"/>
              </a:rPr>
            </a:b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rgbClr val="71C4B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D0183401-1C36-9E58-7EA0-CD3CF2C2AD28}"/>
              </a:ext>
            </a:extLst>
          </p:cNvPr>
          <p:cNvSpPr txBox="1"/>
          <p:nvPr/>
        </p:nvSpPr>
        <p:spPr>
          <a:xfrm>
            <a:off x="1138989" y="4835936"/>
            <a:ext cx="4953000" cy="904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50000"/>
              </a:lnSpc>
              <a:spcBef>
                <a:spcPts val="100"/>
              </a:spcBef>
            </a:pPr>
            <a:r>
              <a:rPr lang="fr-CA" sz="2000" i="1" noProof="0" dirty="0">
                <a:solidFill>
                  <a:srgbClr val="FFFFFF"/>
                </a:solidFill>
                <a:latin typeface="Aptos" panose="020B0004020202020204" pitchFamily="34" charset="0"/>
                <a:cs typeface="HelveticaNeueLT Std Cn"/>
              </a:rPr>
              <a:t>Loi sur les langues officielles </a:t>
            </a:r>
            <a:r>
              <a:rPr lang="fr-CA" sz="2000" noProof="0" dirty="0">
                <a:solidFill>
                  <a:srgbClr val="FFFFFF"/>
                </a:solidFill>
                <a:latin typeface="Aptos" panose="020B0004020202020204" pitchFamily="34" charset="0"/>
                <a:cs typeface="HelveticaNeueLT Std Cn"/>
              </a:rPr>
              <a:t>modernisée</a:t>
            </a:r>
          </a:p>
          <a:p>
            <a:pPr marL="12700" marR="17145">
              <a:lnSpc>
                <a:spcPct val="150000"/>
              </a:lnSpc>
              <a:spcBef>
                <a:spcPts val="100"/>
              </a:spcBef>
            </a:pPr>
            <a:r>
              <a:rPr lang="fr-CA" sz="2000" b="1" noProof="0" dirty="0">
                <a:solidFill>
                  <a:srgbClr val="ADDDD2"/>
                </a:solidFill>
                <a:latin typeface="Aptos" panose="020B0004020202020204" pitchFamily="34" charset="0"/>
              </a:rPr>
              <a:t>Le 21 novembre 2025</a:t>
            </a: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6B0578CF-906C-CE50-5FFA-8C602A38F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7230493" y="770507"/>
            <a:ext cx="169414" cy="12953999"/>
          </a:xfrm>
          <a:custGeom>
            <a:avLst/>
            <a:gdLst/>
            <a:ahLst/>
            <a:cxnLst/>
            <a:rect l="l" t="t" r="r" b="b"/>
            <a:pathLst>
              <a:path h="1678939">
                <a:moveTo>
                  <a:pt x="0" y="0"/>
                </a:moveTo>
                <a:lnTo>
                  <a:pt x="0" y="1678647"/>
                </a:lnTo>
              </a:path>
            </a:pathLst>
          </a:custGeom>
          <a:ln w="19050">
            <a:solidFill>
              <a:srgbClr val="71C4B0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F69BFD5A-2F97-6F39-D36A-63F63CB613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7560814"/>
            <a:ext cx="5943600" cy="22826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spcBef>
                <a:spcPts val="100"/>
              </a:spcBef>
            </a:pPr>
            <a:r>
              <a:rPr lang="fr-CA" sz="1400" b="1" noProof="0" dirty="0">
                <a:solidFill>
                  <a:srgbClr val="FFFFFF"/>
                </a:solidFill>
                <a:cs typeface="HelveticaNeueLT Std Cn"/>
              </a:rPr>
              <a:t>CLO-OCOL.GC.CA</a:t>
            </a:r>
            <a:endParaRPr lang="fr-CA" sz="1400" b="1" noProof="0" dirty="0">
              <a:solidFill>
                <a:srgbClr val="FFA451"/>
              </a:solidFill>
            </a:endParaRPr>
          </a:p>
        </p:txBody>
      </p:sp>
      <p:pic>
        <p:nvPicPr>
          <p:cNvPr id="17" name="Picture 16" descr="Social media icons&#10;Icônes des médias sociaux">
            <a:extLst>
              <a:ext uri="{FF2B5EF4-FFF2-40B4-BE49-F238E27FC236}">
                <a16:creationId xmlns:a16="http://schemas.microsoft.com/office/drawing/2014/main" id="{CBB12AAB-0CBE-9A69-BD49-021D8BF365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8200" y="7504508"/>
            <a:ext cx="1615306" cy="340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CE18-EC82-68FC-AB5E-E80926FC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F237DB9-185B-3E09-3AFE-126FE13324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j-cs"/>
              </a:rPr>
              <a:t>Accord de conformité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2F4F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j-c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660EA30-32D8-A6C1-3751-35A083D8FBB1}"/>
              </a:ext>
            </a:extLst>
          </p:cNvPr>
          <p:cNvSpPr txBox="1">
            <a:spLocks/>
          </p:cNvSpPr>
          <p:nvPr/>
        </p:nvSpPr>
        <p:spPr>
          <a:xfrm>
            <a:off x="1181134" y="1828800"/>
            <a:ext cx="11468066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 rtl="0">
              <a:spcBef>
                <a:spcPts val="100"/>
              </a:spcBef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HelveticaNeueLT Std Cn"/>
              </a:rPr>
              <a:t>Avantages de conclure un accord de conformité :</a:t>
            </a:r>
          </a:p>
          <a:p>
            <a:pPr marL="12700" marR="5080" algn="l" rtl="0">
              <a:spcBef>
                <a:spcPts val="100"/>
              </a:spcBef>
              <a:defRPr/>
            </a:pPr>
            <a:r>
              <a:rPr lang="fr-CA" b="1" kern="1200" dirty="0">
                <a:solidFill>
                  <a:srgbClr val="2F4F5C"/>
                </a:solidFill>
                <a:latin typeface="+mn-lt"/>
                <a:ea typeface="+mn-ea"/>
                <a:cs typeface="HelveticaNeueLT Std Cn"/>
              </a:rPr>
              <a:t> </a:t>
            </a:r>
            <a:endParaRPr lang="fr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ZoneTexte 3" descr="Visuel avec les informations suivantes: 1) cessation de l’enquête / pas de rapport*; 2)  Rôle actif dans l’établissement des conditions et des échéances; 3) Collaboration (pas de sommaire d’enquête ni d’ordonnance*); 4) Suspension de la possibilité de déposer un recours (article 77) si la personne qui a deposé la plainte est partie à l’accord et 5) Visibilité positive dans le rapport annuel.">
            <a:extLst>
              <a:ext uri="{FF2B5EF4-FFF2-40B4-BE49-F238E27FC236}">
                <a16:creationId xmlns:a16="http://schemas.microsoft.com/office/drawing/2014/main" id="{CE4D3FBD-B04C-1022-70E7-8C90C17BA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453931"/>
              </p:ext>
            </p:extLst>
          </p:nvPr>
        </p:nvGraphicFramePr>
        <p:xfrm>
          <a:off x="678805" y="2449125"/>
          <a:ext cx="13113395" cy="44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36CA0880-0DF0-DE54-D84E-70755E9FD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0EA1DBA-4A4F-DF67-C2FC-D709A3DB4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10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6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583C9-6588-5E8C-46C8-600A01B3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7EA20E9E-8E50-77A5-C40E-79B58DD83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11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9F73FF2-0C9B-631C-CE0C-244406830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FE2CB82-5ABD-950A-9315-7AC120D80B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905000"/>
            <a:ext cx="10058366" cy="7207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Un accord de conformité peut être conclu…</a:t>
            </a:r>
            <a:b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</a:b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5200DA-396D-5ABA-D2C7-E83BFAF771D5}"/>
              </a:ext>
            </a:extLst>
          </p:cNvPr>
          <p:cNvSpPr txBox="1">
            <a:spLocks/>
          </p:cNvSpPr>
          <p:nvPr/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Accord de conformité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graphicFrame>
        <p:nvGraphicFramePr>
          <p:cNvPr id="3" name="Diagramme 2" descr="Au début de l’enquête&#10;En cours d’enquête&#10;Après l’envoi du rapport d’enquête&#10;Au terme de l’enquête&#10;">
            <a:extLst>
              <a:ext uri="{FF2B5EF4-FFF2-40B4-BE49-F238E27FC236}">
                <a16:creationId xmlns:a16="http://schemas.microsoft.com/office/drawing/2014/main" id="{97D2F3D1-2830-90B6-9DDC-49D1FECE7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972083"/>
              </p:ext>
            </p:extLst>
          </p:nvPr>
        </p:nvGraphicFramePr>
        <p:xfrm>
          <a:off x="1516304" y="761997"/>
          <a:ext cx="11597792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200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867C-BC3F-BB42-AA93-15B05600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9D4DE19B-2B56-A533-FCD4-24EDD0E4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12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7C22583-F8F3-0D41-F1B0-E9803503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A5B1C84-4C7E-2604-E5EA-2224BD8451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828800"/>
            <a:ext cx="11125200" cy="4437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Étapes pour conclure un accord de conformité :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5C08FE-164C-B73B-5DF9-984A3F4BE5C8}"/>
              </a:ext>
            </a:extLst>
          </p:cNvPr>
          <p:cNvSpPr txBox="1">
            <a:spLocks/>
          </p:cNvSpPr>
          <p:nvPr/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Accord de conformité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graphicFrame>
        <p:nvGraphicFramePr>
          <p:cNvPr id="3" name="Diagramme 2" descr="Invitation&#10;Dialogue&#10;Signature&#10;Vérification&#10;">
            <a:extLst>
              <a:ext uri="{FF2B5EF4-FFF2-40B4-BE49-F238E27FC236}">
                <a16:creationId xmlns:a16="http://schemas.microsoft.com/office/drawing/2014/main" id="{32DB4A6D-82FA-F3CE-89F3-DC0E6FE58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44752"/>
              </p:ext>
            </p:extLst>
          </p:nvPr>
        </p:nvGraphicFramePr>
        <p:xfrm>
          <a:off x="1516304" y="2057400"/>
          <a:ext cx="11597792" cy="461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46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E660-48A0-B1BC-599B-BA328454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834AFB1-63F9-8BE0-C47F-64C1549072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3810000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Sommaire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 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d’enquête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AC51A205-A27B-72AA-37DF-6D4F2423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942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7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019D-49B9-4774-9F8D-E5E0A4C2D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AA4AC-7684-3E54-C183-D61F23604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651919"/>
            <a:ext cx="7816850" cy="11006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Sommaire d’enquête 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BA82-7299-FEBC-4557-77BC6C1048D2}"/>
              </a:ext>
            </a:extLst>
          </p:cNvPr>
          <p:cNvSpPr txBox="1"/>
          <p:nvPr/>
        </p:nvSpPr>
        <p:spPr>
          <a:xfrm>
            <a:off x="990600" y="1752600"/>
            <a:ext cx="11506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Publié sur le site Web du Commissariat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Critères de sélection préétablis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Nécessité de finaliser l’enquête avant la publication du sommaire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Préavis d’au moins 30 jours donné à l’institution fédérale avant la publication</a:t>
            </a: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BAD25F7-41B6-350C-3BD1-C3CC3387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010BDAF-4AEC-C89C-D7E3-674A5B980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14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0D7D9-22F3-FB84-3F88-2A0565D6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EDF3503-D931-B482-7785-DF7B02EF84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3800611"/>
            <a:ext cx="7687340" cy="6283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Ordonnance du commissaire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22D2EF7-9CAB-FB99-E202-5575BB3F6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52919"/>
            <a:ext cx="1623881" cy="16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5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A460A-BC5E-8FF6-B92B-4B070D23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5F2BE-82BD-5EDF-9BE8-D8A7783E1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51919"/>
            <a:ext cx="7816850" cy="7958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Ordonnance du commissaire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67185E1-E5F5-04F7-0320-D197154A3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9DBF228-15EC-B3D8-88E0-3AF7BD868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16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16C03DD-3393-6AC5-BA3C-3F90047CD9D3}"/>
              </a:ext>
            </a:extLst>
          </p:cNvPr>
          <p:cNvSpPr txBox="1"/>
          <p:nvPr/>
        </p:nvSpPr>
        <p:spPr>
          <a:xfrm>
            <a:off x="914400" y="1930092"/>
            <a:ext cx="1274000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Émis à la fin d’une enquête portant exclusivement sur les </a:t>
            </a:r>
            <a:r>
              <a:rPr lang="fr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communications avec le public et la prestation des services </a:t>
            </a: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(partie IV) ou encore sur la </a:t>
            </a:r>
            <a:r>
              <a:rPr lang="fr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langue de travail </a:t>
            </a: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(partie V)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Impose formellement à l’institution de prendre certaines mesures pour se conformer à la </a:t>
            </a:r>
            <a:r>
              <a:rPr lang="fr-CA" sz="2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Loi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Outil très </a:t>
            </a:r>
            <a:r>
              <a:rPr lang="fr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coercitif</a:t>
            </a: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généralement utilisé en dernier recours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Émis unilatéralement par le commissaire</a:t>
            </a: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9EB1-226A-8ADD-49EF-90EC6143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A2A4F-1FAD-ED18-2080-5FB9792B6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651919"/>
            <a:ext cx="7816850" cy="7958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Ordonnance du commissaire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400659C-58F6-B3BF-DE91-DED5ABFF4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F829CC1C-CA30-C42D-7B95-CB320DF7B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17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B492335-B23F-5EF4-BBD9-AFE967E26F8F}"/>
              </a:ext>
            </a:extLst>
          </p:cNvPr>
          <p:cNvSpPr txBox="1"/>
          <p:nvPr/>
        </p:nvSpPr>
        <p:spPr>
          <a:xfrm>
            <a:off x="1066800" y="2638534"/>
            <a:ext cx="125876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latin typeface="Aptos" panose="020B0004020202020204" pitchFamily="34" charset="0"/>
              </a:rPr>
              <a:t>Avoir des </a:t>
            </a:r>
            <a:r>
              <a:rPr lang="fr-CA" sz="2400" b="1" dirty="0">
                <a:latin typeface="Aptos" panose="020B0004020202020204" pitchFamily="34" charset="0"/>
              </a:rPr>
              <a:t>motifs raisonnables </a:t>
            </a:r>
            <a:r>
              <a:rPr lang="fr-CA" sz="2400" dirty="0">
                <a:latin typeface="Aptos" panose="020B0004020202020204" pitchFamily="34" charset="0"/>
              </a:rPr>
              <a:t>de croire que l’institution fédérale a contrevenu à la partie IV ou V de la </a:t>
            </a:r>
            <a:r>
              <a:rPr lang="fr-CA" sz="2400" i="1" dirty="0">
                <a:latin typeface="Aptos" panose="020B0004020202020204" pitchFamily="34" charset="0"/>
              </a:rPr>
              <a:t>Loi</a:t>
            </a:r>
            <a:r>
              <a:rPr lang="fr-CA" sz="2400" dirty="0">
                <a:latin typeface="Aptos" panose="020B0004020202020204" pitchFamily="34" charset="0"/>
              </a:rPr>
              <a:t> sur les langues officielles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latin typeface="Aptos" panose="020B0004020202020204" pitchFamily="34" charset="0"/>
              </a:rPr>
              <a:t>Avoir fait des </a:t>
            </a:r>
            <a:r>
              <a:rPr lang="fr-CA" sz="2400" b="1" dirty="0">
                <a:latin typeface="Aptos" panose="020B0004020202020204" pitchFamily="34" charset="0"/>
              </a:rPr>
              <a:t>recommandations</a:t>
            </a:r>
            <a:r>
              <a:rPr lang="fr-CA" sz="2400" dirty="0">
                <a:latin typeface="Aptos" panose="020B0004020202020204" pitchFamily="34" charset="0"/>
              </a:rPr>
              <a:t> dans le cadre de son rapport final d’enquête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latin typeface="Aptos" panose="020B0004020202020204" pitchFamily="34" charset="0"/>
              </a:rPr>
              <a:t>Avoir déjà proposé à l’institution fédérale de conclure un </a:t>
            </a:r>
            <a:r>
              <a:rPr lang="fr-CA" sz="2400" b="1" dirty="0">
                <a:latin typeface="Aptos" panose="020B0004020202020204" pitchFamily="34" charset="0"/>
              </a:rPr>
              <a:t>accord de conformité</a:t>
            </a:r>
          </a:p>
          <a:p>
            <a:endParaRPr lang="fr-CA" sz="2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CA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27E385E-A678-B542-8D61-962FBB8FBFEA}"/>
              </a:ext>
            </a:extLst>
          </p:cNvPr>
          <p:cNvSpPr txBox="1">
            <a:spLocks/>
          </p:cNvSpPr>
          <p:nvPr/>
        </p:nvSpPr>
        <p:spPr>
          <a:xfrm>
            <a:off x="1066800" y="16764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 rtl="0">
              <a:spcBef>
                <a:spcPts val="100"/>
              </a:spcBef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Pour pouvoir émettre une ordonnance, le commissaire doit :</a:t>
            </a:r>
          </a:p>
          <a:p>
            <a:pPr marL="12700" marR="5080" algn="l" rtl="0">
              <a:spcBef>
                <a:spcPts val="100"/>
              </a:spcBef>
              <a:defRPr/>
            </a:pPr>
            <a:r>
              <a:rPr lang="fr-CA" b="1" kern="1200" dirty="0">
                <a:solidFill>
                  <a:srgbClr val="2F4F5C"/>
                </a:solidFill>
                <a:latin typeface="+mn-lt"/>
                <a:ea typeface="+mn-ea"/>
                <a:cs typeface="HelveticaNeueLT Std Cn"/>
              </a:rPr>
              <a:t> </a:t>
            </a:r>
            <a:endParaRPr lang="fr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ABE77-A069-82A7-EC5F-FF7BAC62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9">
            <a:extLst>
              <a:ext uri="{FF2B5EF4-FFF2-40B4-BE49-F238E27FC236}">
                <a16:creationId xmlns:a16="http://schemas.microsoft.com/office/drawing/2014/main" id="{A8AFFC32-58A4-80E0-F49B-F97991DF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18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925E88A-DE82-7C74-C7A8-90F04BFB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1562373-6CA5-2AE9-E93D-D30198776D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8288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Étapes pour émettre une ordonnance :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9B03A0-63D5-8F73-F4D9-A9D3E57E2C09}"/>
              </a:ext>
            </a:extLst>
          </p:cNvPr>
          <p:cNvSpPr txBox="1">
            <a:spLocks/>
          </p:cNvSpPr>
          <p:nvPr/>
        </p:nvSpPr>
        <p:spPr>
          <a:xfrm>
            <a:off x="1036956" y="913990"/>
            <a:ext cx="12617450" cy="5338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Ordonnance du commissaire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graphicFrame>
        <p:nvGraphicFramePr>
          <p:cNvPr id="3" name="Diagramme 2" descr="Dialogue&#10;Émission&#10;Vérification&#10;">
            <a:extLst>
              <a:ext uri="{FF2B5EF4-FFF2-40B4-BE49-F238E27FC236}">
                <a16:creationId xmlns:a16="http://schemas.microsoft.com/office/drawing/2014/main" id="{D0FBE32A-5046-E32B-5098-3B0EF60B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062649"/>
              </p:ext>
            </p:extLst>
          </p:nvPr>
        </p:nvGraphicFramePr>
        <p:xfrm>
          <a:off x="1546785" y="3686164"/>
          <a:ext cx="11597792" cy="132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89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BC88-E4AE-6B30-587D-4567B66F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AEFEEF5-CF93-8ACF-0AD2-337C3AE43D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Pouvoirs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 en 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attente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05F049D-144C-EC96-DFBD-2EB3B50A1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00" y="3589640"/>
            <a:ext cx="1363360" cy="13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03235CE-5A6E-2CDD-5588-33E85A49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00" y="3570449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7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5DD78-7026-826C-250C-6F3B4B2B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2D3898-2F66-C0BA-E80F-F3405B3FA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6096" lvl="0" indent="0" algn="l" defTabSz="914400" rtl="0" eaLnBrk="1" fontAlgn="auto" latinLnBrk="0" hangingPunct="1">
              <a:lnSpc>
                <a:spcPts val="242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Aperçu des n</a:t>
            </a: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</a:rPr>
              <a:t>ouveaux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</a:rPr>
              <a:t> pouvoirs du commissaire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386121-95CC-3098-385E-47CC5236987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24200" y="2198856"/>
            <a:ext cx="2412000" cy="2016000"/>
          </a:xfrm>
          <a:prstGeom prst="roundRect">
            <a:avLst/>
          </a:prstGeom>
          <a:solidFill>
            <a:srgbClr val="71C4B0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Motifs de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refus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ou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de cessation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d’enquêter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1" name="Graphique 20" descr="Panneau d’interdiction contour">
            <a:extLst>
              <a:ext uri="{FF2B5EF4-FFF2-40B4-BE49-F238E27FC236}">
                <a16:creationId xmlns:a16="http://schemas.microsoft.com/office/drawing/2014/main" id="{9F997EE4-30F8-410E-204E-1A93396A4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3000" y="3200400"/>
            <a:ext cx="864000" cy="8640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076D13-2212-C978-70ED-D44FE102FF8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6054" y="2211556"/>
            <a:ext cx="2412000" cy="2016000"/>
          </a:xfrm>
          <a:prstGeom prst="roundRect">
            <a:avLst/>
          </a:prstGeom>
          <a:solidFill>
            <a:srgbClr val="E96C56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Médiation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88257B-F187-10B4-7C97-B65A90A7A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54" y="289560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C153866-E25A-CF58-3784-97C13ACE4D9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07908" y="2198856"/>
            <a:ext cx="2412000" cy="2016000"/>
          </a:xfrm>
          <a:prstGeom prst="roundRect">
            <a:avLst/>
          </a:prstGeom>
          <a:solidFill>
            <a:srgbClr val="2F4F5C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Accord de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conformité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FA3E4-3A8A-FF2A-AD41-B34FE70CF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40" y="2773052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D907A3E-8A62-D883-324F-C20EE27F516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24200" y="4765800"/>
            <a:ext cx="2412000" cy="2016000"/>
          </a:xfrm>
          <a:prstGeom prst="roundRect">
            <a:avLst/>
          </a:prstGeom>
          <a:solidFill>
            <a:srgbClr val="AE6171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Sommaire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d’enquête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51F706F-7642-7864-328D-0A73D8A6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00" y="54274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5F81506-BD62-8BB9-6E82-80583CEBD60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16054" y="4765800"/>
            <a:ext cx="2412000" cy="2016000"/>
          </a:xfrm>
          <a:prstGeom prst="roundRect">
            <a:avLst/>
          </a:prstGeom>
          <a:solidFill>
            <a:srgbClr val="4A293E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Ordonnance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B8058C-B6A2-25CF-9E12-9CC3FC645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4" y="54274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63C62C-EB86-EF07-60CF-C497A1FFBA2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107908" y="4740609"/>
            <a:ext cx="2412000" cy="2016000"/>
          </a:xfrm>
          <a:prstGeom prst="roundRect">
            <a:avLst/>
          </a:prstGeom>
          <a:solidFill>
            <a:srgbClr val="663855"/>
          </a:solidFill>
          <a:ln w="31750">
            <a:noFill/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Sanction administrative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pécuniaire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91466E9-C3BA-0102-1075-2F081C3AD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36" y="5585609"/>
            <a:ext cx="1101809" cy="11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F0D5-95A7-28F1-58ED-7BA8031F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me démontrant comment les nouveaux pouvoirs du commissaire s'insère dans le cheminement d'une plainte">
            <a:extLst>
              <a:ext uri="{FF2B5EF4-FFF2-40B4-BE49-F238E27FC236}">
                <a16:creationId xmlns:a16="http://schemas.microsoft.com/office/drawing/2014/main" id="{1050D01E-27AA-841F-B3EA-D9281518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b="7436"/>
          <a:stretch>
            <a:fillRect/>
          </a:stretch>
        </p:blipFill>
        <p:spPr bwMode="auto">
          <a:xfrm>
            <a:off x="1036956" y="1949449"/>
            <a:ext cx="1287589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F0FF15A3-95A0-AAF5-58BC-EE886608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20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ACE83D8-00DB-2F58-97AB-167E7632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F599855-CA12-6D91-1632-BBAEF1FA56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1828800"/>
            <a:ext cx="11125200" cy="73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</a:rPr>
              <a:t>En résumé…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+mn-lt"/>
                <a:ea typeface="+mn-ea"/>
                <a:cs typeface="HelveticaNeueLT Std Cn"/>
              </a:rPr>
              <a:t>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99355D-1C24-9228-973B-0B20F460BDDC}"/>
              </a:ext>
            </a:extLst>
          </p:cNvPr>
          <p:cNvSpPr txBox="1">
            <a:spLocks/>
          </p:cNvSpPr>
          <p:nvPr/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Cheminement d’une plainte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ECB114-108B-C7F3-FA30-D731A70C32A3}"/>
              </a:ext>
            </a:extLst>
          </p:cNvPr>
          <p:cNvSpPr txBox="1"/>
          <p:nvPr/>
        </p:nvSpPr>
        <p:spPr>
          <a:xfrm>
            <a:off x="2057400" y="396239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latin typeface="Aptos" panose="020B0004020202020204" pitchFamily="34" charset="0"/>
              </a:rPr>
              <a:t>Réception de la plainte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6433A9-E923-E3AB-6CE7-111577F5F55F}"/>
              </a:ext>
            </a:extLst>
          </p:cNvPr>
          <p:cNvSpPr txBox="1"/>
          <p:nvPr/>
        </p:nvSpPr>
        <p:spPr>
          <a:xfrm>
            <a:off x="5593081" y="2195567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  <a:latin typeface="Aptos" panose="020B0004020202020204" pitchFamily="34" charset="0"/>
              </a:rPr>
              <a:t>Accord de conformité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BE99D7-1B45-8140-7997-9A7910F5B9FC}"/>
              </a:ext>
            </a:extLst>
          </p:cNvPr>
          <p:cNvSpPr txBox="1"/>
          <p:nvPr/>
        </p:nvSpPr>
        <p:spPr>
          <a:xfrm>
            <a:off x="4267200" y="4070121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latin typeface="Aptos" panose="020B0004020202020204" pitchFamily="34" charset="0"/>
              </a:rPr>
              <a:t>Enquête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EFE4CC-86D7-5D4D-3F23-7470EDD32D88}"/>
              </a:ext>
            </a:extLst>
          </p:cNvPr>
          <p:cNvSpPr txBox="1"/>
          <p:nvPr/>
        </p:nvSpPr>
        <p:spPr>
          <a:xfrm>
            <a:off x="6705600" y="3962399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latin typeface="Aptos" panose="020B0004020202020204" pitchFamily="34" charset="0"/>
              </a:rPr>
              <a:t>Rapport final d’enquête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77F9771-1A9F-33DD-BBD1-D44BCBABA774}"/>
              </a:ext>
            </a:extLst>
          </p:cNvPr>
          <p:cNvSpPr txBox="1"/>
          <p:nvPr/>
        </p:nvSpPr>
        <p:spPr>
          <a:xfrm>
            <a:off x="10338162" y="4046221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latin typeface="Aptos" panose="020B0004020202020204" pitchFamily="34" charset="0"/>
              </a:rPr>
              <a:t>Suivi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8069CF-C9EC-0EEB-D356-F1491120AAF6}"/>
              </a:ext>
            </a:extLst>
          </p:cNvPr>
          <p:cNvSpPr txBox="1"/>
          <p:nvPr/>
        </p:nvSpPr>
        <p:spPr>
          <a:xfrm>
            <a:off x="4267200" y="5244409"/>
            <a:ext cx="1752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  <a:latin typeface="Aptos" panose="020B0004020202020204" pitchFamily="34" charset="0"/>
              </a:rPr>
              <a:t>Modes substitutifs de résolution des différends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E9D9E0-59DB-3D34-72A7-AC3ADBE8F869}"/>
              </a:ext>
            </a:extLst>
          </p:cNvPr>
          <p:cNvSpPr txBox="1"/>
          <p:nvPr/>
        </p:nvSpPr>
        <p:spPr>
          <a:xfrm>
            <a:off x="10515600" y="4982799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  <a:latin typeface="Aptos" panose="020B0004020202020204" pitchFamily="34" charset="0"/>
              </a:rPr>
              <a:t>Ordonnance du commissaire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1553742-A737-37B8-F550-687E6CF2DD5D}"/>
              </a:ext>
            </a:extLst>
          </p:cNvPr>
          <p:cNvSpPr txBox="1"/>
          <p:nvPr/>
        </p:nvSpPr>
        <p:spPr>
          <a:xfrm>
            <a:off x="10591800" y="5877580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  <a:latin typeface="Aptos" panose="020B0004020202020204" pitchFamily="34" charset="0"/>
              </a:rPr>
              <a:t>Sanction administrative pécuniaire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4D71FF-E4B9-47C5-DB6C-AC7FC9B85697}"/>
              </a:ext>
            </a:extLst>
          </p:cNvPr>
          <p:cNvSpPr txBox="1"/>
          <p:nvPr/>
        </p:nvSpPr>
        <p:spPr>
          <a:xfrm>
            <a:off x="10515600" y="6864128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  <a:latin typeface="Aptos" panose="020B0004020202020204" pitchFamily="34" charset="0"/>
              </a:rPr>
              <a:t>Publication d’un sommaire d’enquête</a:t>
            </a:r>
          </a:p>
        </p:txBody>
      </p:sp>
    </p:spTree>
    <p:extLst>
      <p:ext uri="{BB962C8B-B14F-4D97-AF65-F5344CB8AC3E}">
        <p14:creationId xmlns:p14="http://schemas.microsoft.com/office/powerpoint/2010/main" val="90838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A52AA9-2897-DA71-34C7-917A793E62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Questions</a:t>
            </a:r>
          </a:p>
        </p:txBody>
      </p:sp>
      <p:pic>
        <p:nvPicPr>
          <p:cNvPr id="3" name="Graphique 2" descr="Aide contour">
            <a:extLst>
              <a:ext uri="{FF2B5EF4-FFF2-40B4-BE49-F238E27FC236}">
                <a16:creationId xmlns:a16="http://schemas.microsoft.com/office/drawing/2014/main" id="{25B3218F-1C0B-1C38-D0F2-532BB45B8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00" y="359061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A6EC5389-F899-D2B5-4AD4-602F87A74717}"/>
              </a:ext>
            </a:extLst>
          </p:cNvPr>
          <p:cNvSpPr txBox="1">
            <a:spLocks/>
          </p:cNvSpPr>
          <p:nvPr/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6096">
              <a:lnSpc>
                <a:spcPts val="2420"/>
              </a:lnSpc>
              <a:spcBef>
                <a:spcPts val="120"/>
              </a:spcBef>
              <a:defRPr/>
            </a:pPr>
            <a:r>
              <a:rPr lang="fr-CA" sz="3600" b="1" dirty="0">
                <a:solidFill>
                  <a:srgbClr val="2F4F5C"/>
                </a:solidFill>
                <a:latin typeface="Aptos" panose="020B0004020202020204" pitchFamily="34" charset="0"/>
              </a:rPr>
              <a:t>Cheminement d’une plainte</a:t>
            </a:r>
            <a:endParaRPr lang="en-CA" sz="3600" b="1" dirty="0">
              <a:solidFill>
                <a:srgbClr val="2F4F5C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F0E678A-C018-D046-7467-343D09087967}"/>
              </a:ext>
            </a:extLst>
          </p:cNvPr>
          <p:cNvSpPr/>
          <p:nvPr/>
        </p:nvSpPr>
        <p:spPr>
          <a:xfrm>
            <a:off x="5486400" y="3201221"/>
            <a:ext cx="3657600" cy="2894779"/>
          </a:xfrm>
          <a:prstGeom prst="roundRect">
            <a:avLst/>
          </a:prstGeom>
          <a:solidFill>
            <a:srgbClr val="2F4F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Graphique 7" descr="Caméra vidéo contour">
            <a:extLst>
              <a:ext uri="{FF2B5EF4-FFF2-40B4-BE49-F238E27FC236}">
                <a16:creationId xmlns:a16="http://schemas.microsoft.com/office/drawing/2014/main" id="{611006DB-6362-EB02-5500-2A07BE73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0300" y="3511762"/>
            <a:ext cx="2272876" cy="22728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B262B2-91F5-562A-AD0D-9A996BDC58EA}"/>
              </a:ext>
            </a:extLst>
          </p:cNvPr>
          <p:cNvSpPr txBox="1"/>
          <p:nvPr/>
        </p:nvSpPr>
        <p:spPr>
          <a:xfrm>
            <a:off x="1066800" y="1472625"/>
            <a:ext cx="1257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2F4F5C"/>
                </a:solidFill>
                <a:latin typeface="Aptos" panose="020B0004020202020204" pitchFamily="34" charset="0"/>
              </a:rPr>
              <a:t>En route vers la conformité</a:t>
            </a:r>
          </a:p>
        </p:txBody>
      </p:sp>
    </p:spTree>
    <p:extLst>
      <p:ext uri="{BB962C8B-B14F-4D97-AF65-F5344CB8AC3E}">
        <p14:creationId xmlns:p14="http://schemas.microsoft.com/office/powerpoint/2010/main" val="274505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BCE2946-8A62-A4AE-4E71-F6F03EC9A1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3691094"/>
            <a:ext cx="12268200" cy="7639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kern="1200" dirty="0">
                <a:solidFill>
                  <a:srgbClr val="ADDDD2"/>
                </a:solidFill>
                <a:latin typeface="Aptos" panose="020B0004020202020204" pitchFamily="34" charset="0"/>
                <a:ea typeface="+mn-ea"/>
                <a:cs typeface="HelveticaNeueLT Std Cn"/>
              </a:rPr>
              <a:t>Nouveaux m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otifs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 pour 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refus</a:t>
            </a:r>
            <a:r>
              <a:rPr lang="en-CA" sz="3600" b="1" kern="1200" dirty="0">
                <a:solidFill>
                  <a:srgbClr val="ADDDD2"/>
                </a:solidFill>
                <a:latin typeface="Aptos" panose="020B0004020202020204" pitchFamily="34" charset="0"/>
                <a:ea typeface="+mn-ea"/>
                <a:cs typeface="HelveticaNeueLT Std Cn"/>
              </a:rPr>
              <a:t>er 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ou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 cesser 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d’enquêter</a:t>
            </a:r>
            <a:endParaRPr lang="en-CA" sz="3600" b="1" kern="1200" dirty="0">
              <a:solidFill>
                <a:srgbClr val="ADDDD2"/>
              </a:solidFill>
              <a:latin typeface="Aptos" panose="020B0004020202020204" pitchFamily="34" charset="0"/>
              <a:ea typeface="+mn-ea"/>
            </a:endParaRPr>
          </a:p>
        </p:txBody>
      </p:sp>
      <p:pic>
        <p:nvPicPr>
          <p:cNvPr id="2" name="Graphique 1" descr="Panneau d’interdiction contour">
            <a:extLst>
              <a:ext uri="{FF2B5EF4-FFF2-40B4-BE49-F238E27FC236}">
                <a16:creationId xmlns:a16="http://schemas.microsoft.com/office/drawing/2014/main" id="{3DECEA14-77C8-F6B6-87D1-39F35568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44400" y="3581400"/>
            <a:ext cx="1154536" cy="11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844ECC-A87F-451D-24BE-EE98EB1563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914400"/>
            <a:ext cx="12206177" cy="45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6096" lvl="0" indent="0" algn="l" defTabSz="914400" rtl="0" eaLnBrk="1" fontAlgn="auto" latinLnBrk="0" hangingPunct="1">
              <a:lnSpc>
                <a:spcPts val="242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</a:rPr>
              <a:t>Nouveaux motifs pour refuser ou cesser d’enquêter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6A3D74-5061-F9FB-BAE6-DF9E7E7F53C4}"/>
              </a:ext>
            </a:extLst>
          </p:cNvPr>
          <p:cNvSpPr txBox="1"/>
          <p:nvPr/>
        </p:nvSpPr>
        <p:spPr>
          <a:xfrm>
            <a:off x="1066800" y="1844948"/>
            <a:ext cx="11811000" cy="4714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Le commissaire a déjà mené une </a:t>
            </a:r>
            <a:r>
              <a:rPr lang="fr-CA" sz="2400" b="1" dirty="0">
                <a:solidFill>
                  <a:srgbClr val="231F20"/>
                </a:solidFill>
                <a:latin typeface="Aptos" panose="020B0004020202020204" pitchFamily="34" charset="0"/>
              </a:rPr>
              <a:t>enquête </a:t>
            </a: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et produit un </a:t>
            </a:r>
            <a:r>
              <a:rPr lang="fr-CA" sz="2400" b="1" dirty="0">
                <a:latin typeface="Aptos" panose="020B0004020202020204" pitchFamily="34" charset="0"/>
              </a:rPr>
              <a:t>rapport</a:t>
            </a:r>
            <a:r>
              <a:rPr lang="fr-CA" sz="2400" dirty="0">
                <a:latin typeface="Aptos" panose="020B0004020202020204" pitchFamily="34" charset="0"/>
              </a:rPr>
              <a:t> qui détermine que </a:t>
            </a: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l’objet de la plainte était fondé.</a:t>
            </a:r>
          </a:p>
          <a:p>
            <a:endParaRPr lang="fr-CA" sz="2400" b="0" i="0" dirty="0">
              <a:solidFill>
                <a:srgbClr val="231F20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Un </a:t>
            </a:r>
            <a:r>
              <a:rPr lang="fr-CA" sz="2400" b="1" dirty="0">
                <a:solidFill>
                  <a:srgbClr val="231F20"/>
                </a:solidFill>
                <a:latin typeface="Aptos" panose="020B0004020202020204" pitchFamily="34" charset="0"/>
              </a:rPr>
              <a:t>accord de conformité </a:t>
            </a: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a été conclu à l’égard de l’objet de la plainte entre le commissaire et l’institution visée.</a:t>
            </a:r>
          </a:p>
          <a:p>
            <a:endParaRPr lang="fr-CA" sz="240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La plainte n’a pas été déposée à l’intérieur d’un </a:t>
            </a:r>
            <a:r>
              <a:rPr lang="fr-CA" sz="2400" b="1" dirty="0">
                <a:solidFill>
                  <a:srgbClr val="231F20"/>
                </a:solidFill>
                <a:latin typeface="Aptos" panose="020B0004020202020204" pitchFamily="34" charset="0"/>
              </a:rPr>
              <a:t>délai raisonnable</a:t>
            </a: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.</a:t>
            </a:r>
          </a:p>
          <a:p>
            <a:endParaRPr lang="fr-CA" sz="2400" b="0" i="0" dirty="0">
              <a:solidFill>
                <a:srgbClr val="231F20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L’institution fédérale concernée a pris des </a:t>
            </a:r>
            <a:r>
              <a:rPr lang="fr-CA" sz="2400" b="1" dirty="0">
                <a:solidFill>
                  <a:srgbClr val="231F20"/>
                </a:solidFill>
                <a:latin typeface="Aptos" panose="020B0004020202020204" pitchFamily="34" charset="0"/>
              </a:rPr>
              <a:t>mesures correctives </a:t>
            </a:r>
            <a:r>
              <a:rPr lang="fr-CA" sz="2400" dirty="0">
                <a:solidFill>
                  <a:srgbClr val="231F20"/>
                </a:solidFill>
                <a:latin typeface="Aptos" panose="020B0004020202020204" pitchFamily="34" charset="0"/>
              </a:rPr>
              <a:t>pour régler la plainte.</a:t>
            </a:r>
          </a:p>
          <a:p>
            <a:pPr marL="342900" indent="-342900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342900" indent="-342900" algn="l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231F20"/>
              </a:solidFill>
              <a:latin typeface="Aptos" panose="020B0004020202020204" pitchFamily="34" charset="0"/>
            </a:endParaRPr>
          </a:p>
          <a:p>
            <a:pPr marL="285750" indent="-285750" algn="l">
              <a:spcAft>
                <a:spcPts val="1050"/>
              </a:spcAft>
              <a:buFont typeface="Arial" panose="020B0604020202020204" pitchFamily="34" charset="0"/>
              <a:buChar char="•"/>
            </a:pPr>
            <a:endParaRPr lang="fr-CA" dirty="0">
              <a:solidFill>
                <a:srgbClr val="231F2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4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58883-0FB8-20B4-81AC-8DFA769E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73E7236-9DC2-6C0C-F30E-2A37F7AF87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Médiation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FF1D9D0-FFCF-60C6-E08C-0217DAF7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64633"/>
            <a:ext cx="1654072" cy="16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9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0E026-A283-F103-3B41-B35681F6C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956" y="913990"/>
            <a:ext cx="12617450" cy="1524410"/>
          </a:xfrm>
          <a:prstGeom prst="rect">
            <a:avLst/>
          </a:prstGeom>
        </p:spPr>
        <p:txBody>
          <a:bodyPr/>
          <a:lstStyle/>
          <a:p>
            <a:pPr marL="12700" algn="l" rtl="0">
              <a:lnSpc>
                <a:spcPts val="2420"/>
              </a:lnSpc>
            </a:pPr>
            <a:r>
              <a:rPr lang="fr-CA" sz="3600" b="1" kern="1200" dirty="0">
                <a:solidFill>
                  <a:srgbClr val="2F4F5C"/>
                </a:solidFill>
                <a:latin typeface="Aptos" panose="020B0004020202020204" pitchFamily="34" charset="0"/>
                <a:ea typeface="+mn-ea"/>
              </a:rPr>
              <a:t>Médiation</a:t>
            </a:r>
            <a:endParaRPr lang="en-CA" sz="3600" b="1" kern="1200" dirty="0">
              <a:solidFill>
                <a:srgbClr val="2F4F5C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741064-DAAF-0761-E726-3E13E66398DF}"/>
              </a:ext>
            </a:extLst>
          </p:cNvPr>
          <p:cNvSpPr txBox="1"/>
          <p:nvPr/>
        </p:nvSpPr>
        <p:spPr>
          <a:xfrm>
            <a:off x="1036956" y="1676195"/>
            <a:ext cx="1123124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fr-C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fferte sur invitation, à la discrétion du commissaire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Vise à régler une plainte par l’entremise d’une </a:t>
            </a:r>
            <a:r>
              <a:rPr lang="fr-CA" sz="24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entente à l’amiable </a:t>
            </a:r>
            <a:r>
              <a:rPr lang="fr-CA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plutôt que d’une enquête formelle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Processus rapide : une plainte peut être réglée en moins de trois mois</a:t>
            </a:r>
            <a:endParaRPr lang="en-C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Taux de </a:t>
            </a:r>
            <a:r>
              <a:rPr lang="fr-C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fr-C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éponses favorables </a:t>
            </a:r>
            <a:r>
              <a:rPr lang="fr-C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aux invitations lancées : 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fr-CA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fr-C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nstitutions fédérales : </a:t>
            </a:r>
            <a:r>
              <a:rPr lang="fr-CA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près de la moitié des cas (46 %)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fr-CA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fr-C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ersonnes qui ont déposé les </a:t>
            </a:r>
            <a:r>
              <a:rPr lang="fr-CA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plaintes : </a:t>
            </a:r>
            <a:r>
              <a:rPr lang="fr-CA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beaucoup moins d’intérêt (16 %)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5D0A781-A009-40BE-10A6-3B122ADD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685EBD2-E668-3A20-B0F7-4763E3352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7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3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679A2-1828-4DAE-5038-412EF9CA3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19566835-6468-4D10-D421-A9F813BBB6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6800" y="3691094"/>
            <a:ext cx="6629400" cy="847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Accord de 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DDD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NeueLT Std Cn"/>
              </a:rPr>
              <a:t>conformité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ADDDD2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NeueLT Std C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F6D1AE-A8BB-47CC-2A0F-88D7C4F55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ADDD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74210"/>
            <a:ext cx="1825960" cy="18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4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7707-BDC9-2945-BB43-264E9B59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BDFEC-A190-1A3A-78E9-507834D42A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6956" y="913990"/>
            <a:ext cx="12617450" cy="5338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2F4F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j-cs"/>
              </a:rPr>
              <a:t>Accord de conformité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2F4F5C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j-c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FEA1EA6-2265-4430-9740-E1023BDD5B0B}"/>
              </a:ext>
            </a:extLst>
          </p:cNvPr>
          <p:cNvSpPr txBox="1"/>
          <p:nvPr/>
        </p:nvSpPr>
        <p:spPr>
          <a:xfrm>
            <a:off x="1186813" y="1973892"/>
            <a:ext cx="12148187" cy="2549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Entente entre le commissaire et l’institution fédérale visée par la plainte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Prévoit des </a:t>
            </a:r>
            <a:r>
              <a:rPr lang="fr-CA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fr-CA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l’institution s’engage à respecter dans un </a:t>
            </a:r>
            <a:r>
              <a:rPr lang="fr-CA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délai déterminé</a:t>
            </a:r>
            <a:r>
              <a:rPr lang="fr-CA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pour corriger la violation à la </a:t>
            </a:r>
            <a:r>
              <a:rPr lang="fr-CA" sz="24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Loi sur les langues officielles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Obligation légale de se conformer aux conditions prévues dans l’accord </a:t>
            </a:r>
            <a:endParaRPr lang="en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fr-CA" sz="20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AF49CCA-1723-1B6B-C4F1-58573BBA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600" y="7598817"/>
            <a:ext cx="228600" cy="32811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28575">
            <a:solidFill>
              <a:srgbClr val="2F4F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38E354EB-FC12-B2B9-D67F-AD70ADFE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654406" y="7249567"/>
            <a:ext cx="975994" cy="67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210"/>
              </a:lnSpc>
            </a:pPr>
            <a:fld id="{81D60167-4931-47E6-BA6A-407CBD079E47}" type="slidenum">
              <a:rPr sz="2400" smtClean="0">
                <a:solidFill>
                  <a:srgbClr val="2F4F5C"/>
                </a:solidFill>
                <a:latin typeface="Arial Black" panose="020B0A04020102020204" pitchFamily="34" charset="0"/>
              </a:rPr>
              <a:t>9</a:t>
            </a:fld>
            <a:endParaRPr sz="2400" dirty="0">
              <a:solidFill>
                <a:srgbClr val="2F4F5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2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RN4WT4KUCRMT-543564755-25013</_dlc_DocId>
    <_dlc_DocIdUrl xmlns="f4760878-658a-4717-bbd4-0fd9c09fbb13">
      <Url>https://056gc.sharepoint.com/sites/OCHRO-PC-OLCE_BDPRH-PC-CELO/_layouts/15/DocIdRedir.aspx?ID=RN4WT4KUCRMT-543564755-25013</Url>
      <Description>RN4WT4KUCRMT-543564755-25013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B9335F-6F3D-4B23-92BA-22D06D7ED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028118-0FF1-4BE9-B834-6DD169B1E76E}">
  <ds:schemaRefs>
    <ds:schemaRef ds:uri="f4760878-658a-4717-bbd4-0fd9c09fbb13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0406129d-7949-4012-aa34-bff85346a4cf"/>
  </ds:schemaRefs>
</ds:datastoreItem>
</file>

<file path=customXml/itemProps3.xml><?xml version="1.0" encoding="utf-8"?>
<ds:datastoreItem xmlns:ds="http://schemas.openxmlformats.org/officeDocument/2006/customXml" ds:itemID="{53206EAA-2E45-4D81-8608-CC2A74117F7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DAA1DAF-FEFC-47EA-BF2A-5056B2D68B5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34329</TotalTime>
  <Words>569</Words>
  <Application>Microsoft Office PowerPoint</Application>
  <PresentationFormat>Personnalisé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Black</vt:lpstr>
      <vt:lpstr>Calibri</vt:lpstr>
      <vt:lpstr>Courier New</vt:lpstr>
      <vt:lpstr>HelveticaNeueLT Std Blk</vt:lpstr>
      <vt:lpstr>HelveticaNeueLT Std Cn</vt:lpstr>
      <vt:lpstr>Times New Roman</vt:lpstr>
      <vt:lpstr>Office Theme</vt:lpstr>
      <vt:lpstr>Custom Design</vt:lpstr>
      <vt:lpstr>Nouveaux pouvoirs du commissaire </vt:lpstr>
      <vt:lpstr>Aperçu des nouveaux pouvoirs du commissaire</vt:lpstr>
      <vt:lpstr>Présentation PowerPoint</vt:lpstr>
      <vt:lpstr>Nouveaux motifs pour refuser ou cesser d’enquêter</vt:lpstr>
      <vt:lpstr>Nouveaux motifs pour refuser ou cesser d’enquêter</vt:lpstr>
      <vt:lpstr>Médiation</vt:lpstr>
      <vt:lpstr>Médiation</vt:lpstr>
      <vt:lpstr>Accord de conformité</vt:lpstr>
      <vt:lpstr>Accord de conformité</vt:lpstr>
      <vt:lpstr>Accord de conformité</vt:lpstr>
      <vt:lpstr>Un accord de conformité peut être conclu…  </vt:lpstr>
      <vt:lpstr>Étapes pour conclure un accord de conformité : </vt:lpstr>
      <vt:lpstr>Sommaire d’enquête</vt:lpstr>
      <vt:lpstr>Sommaire d’enquête </vt:lpstr>
      <vt:lpstr>Ordonnance du commissaire</vt:lpstr>
      <vt:lpstr>Ordonnance du commissaire</vt:lpstr>
      <vt:lpstr>Ordonnance du commissaire</vt:lpstr>
      <vt:lpstr>Étapes pour émettre une ordonnance :  </vt:lpstr>
      <vt:lpstr>Pouvoirs en attente</vt:lpstr>
      <vt:lpstr>En résumé… 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Allard, Diane</dc:creator>
  <cp:lastModifiedBy>Gauthier, Jean-Guy</cp:lastModifiedBy>
  <cp:revision>171</cp:revision>
  <dcterms:created xsi:type="dcterms:W3CDTF">2020-10-10T05:18:09Z</dcterms:created>
  <dcterms:modified xsi:type="dcterms:W3CDTF">2025-11-12T17:59:00Z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2020-10-10T00:00:00Z</vt:filetime>
  </property>
  <property fmtid="{D5CDD505-2E9C-101B-9397-08002B2CF9AE}" pid="5" name="MSIP_Label_3d0ca00b-3f0e-465a-aac7-1a6a22fcea40_Enabled">
    <vt:lpwstr>true</vt:lpwstr>
  </property>
  <property fmtid="{D5CDD505-2E9C-101B-9397-08002B2CF9AE}" pid="6" name="MSIP_Label_3d0ca00b-3f0e-465a-aac7-1a6a22fcea40_SetDate">
    <vt:lpwstr>2025-11-12T13:55:28Z</vt:lpwstr>
  </property>
  <property fmtid="{D5CDD505-2E9C-101B-9397-08002B2CF9AE}" pid="7" name="MSIP_Label_3d0ca00b-3f0e-465a-aac7-1a6a22fcea40_Method">
    <vt:lpwstr>Privileged</vt:lpwstr>
  </property>
  <property fmtid="{D5CDD505-2E9C-101B-9397-08002B2CF9AE}" pid="8" name="MSIP_Label_3d0ca00b-3f0e-465a-aac7-1a6a22fcea40_Name">
    <vt:lpwstr>3d0ca00b-3f0e-465a-aac7-1a6a22fcea40</vt:lpwstr>
  </property>
  <property fmtid="{D5CDD505-2E9C-101B-9397-08002B2CF9AE}" pid="9" name="MSIP_Label_3d0ca00b-3f0e-465a-aac7-1a6a22fcea40_SiteId">
    <vt:lpwstr>6397df10-4595-4047-9c4f-03311282152b</vt:lpwstr>
  </property>
  <property fmtid="{D5CDD505-2E9C-101B-9397-08002B2CF9AE}" pid="10" name="MSIP_Label_3d0ca00b-3f0e-465a-aac7-1a6a22fcea40_ActionId">
    <vt:lpwstr>fd8b8f40-8903-413c-bde2-1b71254a82be</vt:lpwstr>
  </property>
  <property fmtid="{D5CDD505-2E9C-101B-9397-08002B2CF9AE}" pid="11" name="MSIP_Label_3d0ca00b-3f0e-465a-aac7-1a6a22fcea40_ContentBits">
    <vt:lpwstr>1</vt:lpwstr>
  </property>
  <property fmtid="{D5CDD505-2E9C-101B-9397-08002B2CF9AE}" pid="12" name="MSIP_Label_3d0ca00b-3f0e-465a-aac7-1a6a22fcea40_Tag">
    <vt:lpwstr>10, 0, 1, 1</vt:lpwstr>
  </property>
  <property fmtid="{D5CDD505-2E9C-101B-9397-08002B2CF9AE}" pid="13" name="ClassificationContentMarkingHeaderLocations">
    <vt:lpwstr>Office Theme:3\Custom Design:3</vt:lpwstr>
  </property>
  <property fmtid="{D5CDD505-2E9C-101B-9397-08002B2CF9AE}" pid="14" name="ClassificationContentMarkingHeaderText">
    <vt:lpwstr>UNCLASSIFIED / NON CLASSIFIÉ</vt:lpwstr>
  </property>
  <property fmtid="{D5CDD505-2E9C-101B-9397-08002B2CF9AE}" pid="15" name="ContentTypeId">
    <vt:lpwstr>0x010100ADE860D1223E984692003B2F8D34E609</vt:lpwstr>
  </property>
  <property fmtid="{D5CDD505-2E9C-101B-9397-08002B2CF9AE}" pid="16" name="_dlc_DocIdItemGuid">
    <vt:lpwstr>cf9568b9-db83-4d70-8407-6faa3eea8dd0</vt:lpwstr>
  </property>
</Properties>
</file>