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tags/tag27.xml" ContentType="application/vnd.openxmlformats-officedocument.presentationml.tags+xml"/>
  <Override PartName="/ppt/notesSlides/notesSlide14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5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6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7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Arial Narrow" panose="020B0606020202030204" pitchFamily="34" charset="0"/>
      <p:regular r:id="rId26"/>
      <p:bold r:id="rId27"/>
      <p:italic r:id="rId28"/>
      <p:boldItalic r:id="rId29"/>
    </p:embeddedFont>
    <p:embeddedFont>
      <p:font typeface="Roboto" panose="020B0604020202020204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35" y="6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fc20ac1a7_0_2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74;g7fc20ac1a7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fc20ac1a7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7fc20ac1a7_0_3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7fc20ac1a7_0_3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fc20ac1a7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7fc20ac1a7_0_3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7fc20ac1a7_0_3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fc20ac1a7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fc20ac1a7_0_3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g7fc20ac1a7_0_3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fc20ac1a7_0_3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7fc20ac1a7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fc20ac1a7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g7fc20ac1a7_0_3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7fc20ac1a7_0_3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fc20ac1a7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7fc20ac1a7_0_3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g7fc20ac1a7_0_3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fc20ac1a7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7fc20ac1a7_0_3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7fc20ac1a7_0_3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fc20ac1a7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7fc20ac1a7_0_3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7fc20ac1a7_0_3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fc20ac1a7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g7fc20ac1a7_0_3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</p:txBody>
      </p:sp>
      <p:sp>
        <p:nvSpPr>
          <p:cNvPr id="190" name="Google Shape;190;g7fc20ac1a7_0_3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fc20ac1a7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g7fc20ac1a7_0_2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7fc20ac1a7_0_2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fc20ac1a7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g7fc20ac1a7_0_2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7fc20ac1a7_0_2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fc20ac1a7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7fc20ac1a7_0_2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/>
          </a:p>
        </p:txBody>
      </p:sp>
      <p:sp>
        <p:nvSpPr>
          <p:cNvPr id="95" name="Google Shape;95;g7fc20ac1a7_0_2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fc20ac1a7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7fc20ac1a7_0_2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7fc20ac1a7_0_2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fc20ac1a7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7fc20ac1a7_0_2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7fc20ac1a7_0_2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fc20ac1a7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7fc20ac1a7_0_3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g7fc20ac1a7_0_3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fc20ac1a7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7fc20ac1a7_0_3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7fc20ac1a7_0_30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fc20ac1a7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7fc20ac1a7_0_3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7fc20ac1a7_0_3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sposition personnalisée">
  <p:cSld name="Disposition personnalisé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 descr="Une image contenant oiseau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title"/>
          </p:nvPr>
        </p:nvSpPr>
        <p:spPr>
          <a:xfrm>
            <a:off x="623888" y="620280"/>
            <a:ext cx="7886700" cy="16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1"/>
          </p:nvPr>
        </p:nvSpPr>
        <p:spPr>
          <a:xfrm>
            <a:off x="623888" y="238597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628650" y="1661120"/>
            <a:ext cx="78867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title"/>
          </p:nvPr>
        </p:nvSpPr>
        <p:spPr>
          <a:xfrm>
            <a:off x="628650" y="565745"/>
            <a:ext cx="7886700" cy="9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>
            <a:spLocks noGrp="1"/>
          </p:cNvSpPr>
          <p:nvPr>
            <p:ph type="body" idx="1"/>
          </p:nvPr>
        </p:nvSpPr>
        <p:spPr>
          <a:xfrm>
            <a:off x="628650" y="1713843"/>
            <a:ext cx="4014000" cy="24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2"/>
          </p:nvPr>
        </p:nvSpPr>
        <p:spPr>
          <a:xfrm>
            <a:off x="4778828" y="1713842"/>
            <a:ext cx="4071000" cy="24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8"/>
          <p:cNvSpPr txBox="1"/>
          <p:nvPr/>
        </p:nvSpPr>
        <p:spPr>
          <a:xfrm>
            <a:off x="628650" y="643300"/>
            <a:ext cx="8221500" cy="9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to edit Master title style</a:t>
            </a:r>
            <a:endParaRPr sz="110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/>
          <p:nvPr/>
        </p:nvSpPr>
        <p:spPr>
          <a:xfrm>
            <a:off x="628650" y="673203"/>
            <a:ext cx="7886700" cy="9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to edit Master title style</a:t>
            </a:r>
            <a:endParaRPr sz="11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629841" y="62942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>
            <a:off x="3887391" y="1124135"/>
            <a:ext cx="4629300" cy="30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body" idx="2"/>
          </p:nvPr>
        </p:nvSpPr>
        <p:spPr>
          <a:xfrm>
            <a:off x="629841" y="1842510"/>
            <a:ext cx="2949000" cy="22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64" y="0"/>
            <a:ext cx="91304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/>
          <p:nvPr/>
        </p:nvSpPr>
        <p:spPr>
          <a:xfrm>
            <a:off x="8392525" y="4821314"/>
            <a:ext cx="58380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fld id="{00000000-1234-1234-1234-123412341234}" type="slidenum">
              <a:rPr lang="en" sz="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" sz="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endParaRPr sz="11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hyperlink" Target="https://meet.google.com/linkredirect?authuser=0&amp;dest=mailto%3Ana-ai-ia%40hrsdc-rhdcc.gc.ca" TargetMode="Externa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hyperlink" Target="https://cards-dev.twitter.com/validator" TargetMode="External"/><Relationship Id="rId5" Type="http://schemas.openxmlformats.org/officeDocument/2006/relationships/hyperlink" Target="https://developers.facebook.com/tools/debug/" TargetMode="Externa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hyperlink" Target="https://gcconnex.gc.ca/file/group/61785806/all" TargetMode="External"/><Relationship Id="rId5" Type="http://schemas.openxmlformats.org/officeDocument/2006/relationships/hyperlink" Target="https://wiki.gccollab.ca/Comit&#233;_de_gestion_des_th%C3%A8mes_-_COVID" TargetMode="Externa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hyperlink" Target="mailto:hc.cpab.health.theme-sante.dgcap.sc@canada.ca" TargetMode="Externa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>
            <a:alphaModFix/>
          </a:blip>
          <a:tile tx="0" ty="0" sx="100000" sy="100000" flip="none" algn="tl"/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1"/>
          <p:cNvSpPr txBox="1"/>
          <p:nvPr>
            <p:custDataLst>
              <p:tags r:id="rId1"/>
            </p:custDataLst>
          </p:nvPr>
        </p:nvSpPr>
        <p:spPr>
          <a:xfrm>
            <a:off x="670470" y="2157017"/>
            <a:ext cx="8023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5625"/>
              </a:buClr>
              <a:buSzPts val="5400"/>
              <a:buFont typeface="Arial Narrow"/>
              <a:buNone/>
            </a:pPr>
            <a:r>
              <a:rPr lang="fr-CA" sz="5400" b="1" i="0" u="none" strike="noStrike" cap="none" dirty="0" smtClean="0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PRÉSENCE NUMÉRIQUE</a:t>
            </a:r>
            <a:br>
              <a:rPr lang="fr-CA" sz="5400" b="1" i="0" u="none" strike="noStrike" cap="none" dirty="0" smtClean="0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fr-CA" sz="4500" b="1" i="0" u="none" strike="noStrike" cap="none" dirty="0" smtClean="0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Réponse du Canada à la COVID-19</a:t>
            </a:r>
            <a:endParaRPr lang="fr-CA" sz="1100" dirty="0"/>
          </a:p>
        </p:txBody>
      </p:sp>
      <p:sp>
        <p:nvSpPr>
          <p:cNvPr id="77" name="Google Shape;77;p21"/>
          <p:cNvSpPr txBox="1"/>
          <p:nvPr>
            <p:custDataLst>
              <p:tags r:id="rId2"/>
            </p:custDataLst>
          </p:nvPr>
        </p:nvSpPr>
        <p:spPr>
          <a:xfrm>
            <a:off x="670470" y="2857752"/>
            <a:ext cx="6885000" cy="13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CA" sz="2100" b="1" i="0" u="none" strike="noStrike" cap="none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MÉTADONNÉES et RÉFÉRENCEMENT</a:t>
            </a:r>
            <a:r>
              <a:rPr lang="fr-CA" sz="1500" b="0" i="0" u="none" strike="noStrike" cap="none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/>
            </a:r>
            <a:br>
              <a:rPr lang="fr-CA" sz="1500" b="0" i="0" u="none" strike="noStrike" cap="none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fr-CA" sz="1500" b="0" i="0" u="none" strike="noStrike" cap="none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/>
            </a:r>
            <a:br>
              <a:rPr lang="fr-CA" sz="1500" b="0" i="0" u="none" strike="noStrike" cap="none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fr-CA" sz="1500" b="0" i="0" u="none" strike="noStrike" cap="none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Réunion du </a:t>
            </a:r>
            <a:r>
              <a:rPr lang="fr-FR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Comité </a:t>
            </a:r>
            <a:r>
              <a:rPr lang="fr-FR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de gestion des </a:t>
            </a:r>
            <a:r>
              <a:rPr lang="fr-FR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thèmes</a:t>
            </a:r>
            <a:r>
              <a:rPr lang="fr-CA" sz="1400" b="0" i="0" u="none" strike="noStrike" cap="none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/>
            </a:r>
            <a:br>
              <a:rPr lang="fr-CA" sz="1400" b="0" i="0" u="none" strike="noStrike" cap="none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fr-CA" sz="1400" b="0" i="0" u="none" strike="noStrike" cap="none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/>
            </a:r>
            <a:br>
              <a:rPr lang="fr-CA" sz="1400" b="0" i="0" u="none" strike="noStrike" cap="none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fr-CA" sz="1400" b="0" i="0" u="none" strike="noStrike" cap="none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17 avril 2020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CA" sz="15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 txBox="1"/>
          <p:nvPr>
            <p:custDataLst>
              <p:tags r:id="rId1"/>
            </p:custDataLst>
          </p:nvPr>
        </p:nvSpPr>
        <p:spPr>
          <a:xfrm>
            <a:off x="2760864" y="2311619"/>
            <a:ext cx="45627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5625"/>
              </a:buClr>
              <a:buSzPts val="2400"/>
              <a:buFont typeface="Arial Narrow"/>
              <a:buNone/>
            </a:pPr>
            <a:r>
              <a:rPr lang="fr-CA" sz="4000" b="1" dirty="0" smtClean="0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PROCHAINES ÉTAPES</a:t>
            </a:r>
            <a:endParaRPr lang="fr-CA" sz="4000" b="1" dirty="0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 txBox="1"/>
          <p:nvPr>
            <p:custDataLst>
              <p:tags r:id="rId1"/>
            </p:custDataLst>
          </p:nvPr>
        </p:nvSpPr>
        <p:spPr>
          <a:xfrm>
            <a:off x="628650" y="445411"/>
            <a:ext cx="78867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0">
              <a:lnSpc>
                <a:spcPct val="90000"/>
              </a:lnSpc>
              <a:buClr>
                <a:srgbClr val="4D5625"/>
              </a:buClr>
              <a:buSzPts val="2400"/>
            </a:pPr>
            <a:r>
              <a:rPr lang="fr-CA" sz="2400" b="1" dirty="0" smtClean="0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DONNÉES STRUCTURÉES</a:t>
            </a:r>
            <a:endParaRPr lang="fr-CA" sz="2400" b="1" dirty="0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6" name="Google Shape;146;p31"/>
          <p:cNvSpPr txBox="1"/>
          <p:nvPr>
            <p:custDataLst>
              <p:tags r:id="rId2"/>
            </p:custDataLst>
          </p:nvPr>
        </p:nvSpPr>
        <p:spPr>
          <a:xfrm>
            <a:off x="628650" y="1190625"/>
            <a:ext cx="8389500" cy="38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2100"/>
            </a:pPr>
            <a:r>
              <a:rPr lang="fr-CA" sz="1800" dirty="0" smtClean="0">
                <a:solidFill>
                  <a:schemeClr val="dk1"/>
                </a:solidFill>
                <a:sym typeface="Arial"/>
              </a:rPr>
              <a:t>Les données structurées sont compliquées, mais </a:t>
            </a:r>
            <a:r>
              <a:rPr lang="fr-FR" sz="1800" dirty="0" smtClean="0">
                <a:solidFill>
                  <a:schemeClr val="dk1"/>
                </a:solidFill>
              </a:rPr>
              <a:t>offrent </a:t>
            </a:r>
            <a:r>
              <a:rPr lang="fr-FR" sz="1800" dirty="0">
                <a:solidFill>
                  <a:schemeClr val="dk1"/>
                </a:solidFill>
              </a:rPr>
              <a:t>des avantages potentiels.</a:t>
            </a:r>
            <a:r>
              <a:rPr lang="fr-CA" sz="1800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fr-FR" sz="1800" dirty="0">
                <a:solidFill>
                  <a:schemeClr val="dk1"/>
                </a:solidFill>
              </a:rPr>
              <a:t>La possibilité </a:t>
            </a:r>
            <a:r>
              <a:rPr lang="fr-FR" sz="1800" dirty="0" smtClean="0">
                <a:solidFill>
                  <a:schemeClr val="dk1"/>
                </a:solidFill>
              </a:rPr>
              <a:t>d’adopter </a:t>
            </a:r>
            <a:r>
              <a:rPr lang="fr-FR" sz="1800" dirty="0">
                <a:solidFill>
                  <a:schemeClr val="dk1"/>
                </a:solidFill>
              </a:rPr>
              <a:t>des données structurées </a:t>
            </a:r>
            <a:r>
              <a:rPr lang="fr-FR" sz="1800" dirty="0" smtClean="0">
                <a:solidFill>
                  <a:schemeClr val="dk1"/>
                </a:solidFill>
              </a:rPr>
              <a:t>pour </a:t>
            </a:r>
            <a:r>
              <a:rPr lang="fr-FR" sz="1800" dirty="0">
                <a:solidFill>
                  <a:schemeClr val="dk1"/>
                </a:solidFill>
              </a:rPr>
              <a:t>Canada.ca est actuellement à </a:t>
            </a:r>
            <a:r>
              <a:rPr lang="fr-FR" sz="1800" dirty="0" smtClean="0">
                <a:solidFill>
                  <a:schemeClr val="dk1"/>
                </a:solidFill>
              </a:rPr>
              <a:t>l’étude</a:t>
            </a:r>
            <a:r>
              <a:rPr lang="fr-FR" sz="1800" dirty="0">
                <a:solidFill>
                  <a:schemeClr val="dk1"/>
                </a:solidFill>
              </a:rPr>
              <a:t>.</a:t>
            </a:r>
            <a:r>
              <a:rPr lang="fr-CA" sz="1800" dirty="0" smtClean="0">
                <a:solidFill>
                  <a:schemeClr val="dk1"/>
                </a:solidFill>
                <a:sym typeface="Arial"/>
              </a:rPr>
              <a:t> </a:t>
            </a:r>
            <a:endParaRPr lang="fr-CA" sz="1800" dirty="0" smtClean="0"/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lang="fr-CA" sz="1800" dirty="0" smtClean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fr-CA" sz="1800" dirty="0" smtClean="0">
                <a:solidFill>
                  <a:schemeClr val="dk1"/>
                </a:solidFill>
                <a:sym typeface="Arial"/>
              </a:rPr>
              <a:t>Lorsqu’utilisées, les données structurées peuvent améliorer les éléments suivants :</a:t>
            </a:r>
            <a:endParaRPr lang="fr-CA" sz="1800" dirty="0" smtClean="0"/>
          </a:p>
          <a:p>
            <a:pPr marL="5207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CA" sz="1800" dirty="0" smtClean="0">
                <a:solidFill>
                  <a:schemeClr val="dk1"/>
                </a:solidFill>
                <a:sym typeface="Arial"/>
              </a:rPr>
              <a:t>Exécution de tâches</a:t>
            </a:r>
            <a:endParaRPr lang="fr-CA" sz="1100" dirty="0" smtClean="0"/>
          </a:p>
          <a:p>
            <a:pPr marL="5207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CA" sz="1800" dirty="0" smtClean="0">
                <a:solidFill>
                  <a:schemeClr val="dk1"/>
                </a:solidFill>
                <a:sym typeface="Arial"/>
              </a:rPr>
              <a:t>Classement dans Google</a:t>
            </a:r>
          </a:p>
          <a:p>
            <a:pPr marL="520700" lvl="0" indent="-17780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fr-CA" sz="1800" dirty="0" smtClean="0">
                <a:solidFill>
                  <a:schemeClr val="dk1"/>
                </a:solidFill>
                <a:sym typeface="Arial"/>
              </a:rPr>
              <a:t>Visibilité (extraits enrichis) sur Google </a:t>
            </a:r>
          </a:p>
          <a:p>
            <a:pPr marL="5207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CA" sz="1800" dirty="0" smtClean="0">
                <a:solidFill>
                  <a:schemeClr val="dk1"/>
                </a:solidFill>
                <a:sym typeface="Arial"/>
              </a:rPr>
              <a:t>Résultats de recherche vocale avec Google et Alexa</a:t>
            </a:r>
            <a:endParaRPr lang="fr-CA" sz="1100" dirty="0" smtClean="0"/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lang="fr-CA" sz="800" dirty="0" smtClean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fr-CA" sz="1800" dirty="0" smtClean="0">
                <a:solidFill>
                  <a:schemeClr val="dk1"/>
                </a:solidFill>
                <a:sym typeface="Arial"/>
              </a:rPr>
              <a:t>Si </a:t>
            </a:r>
            <a:r>
              <a:rPr lang="fr-CA" sz="1800" dirty="0" smtClean="0">
                <a:solidFill>
                  <a:schemeClr val="dk1"/>
                </a:solidFill>
              </a:rPr>
              <a:t>vous aimeriez participer à un projet pilote, veuillez communiquer avec l’éditeur principal à </a:t>
            </a:r>
            <a:r>
              <a:rPr lang="fr-CA" sz="1800" u="sng" dirty="0" smtClean="0">
                <a:solidFill>
                  <a:srgbClr val="3367D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5"/>
              </a:rPr>
              <a:t>na-ai-ia@hrsdc-rhdcc.gc.ca</a:t>
            </a:r>
            <a:r>
              <a:rPr lang="fr-CA" sz="1800" dirty="0" smtClean="0">
                <a:solidFill>
                  <a:schemeClr val="tx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lang="fr-CA" sz="1800" dirty="0">
              <a:solidFill>
                <a:schemeClr val="tx1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2"/>
          <p:cNvSpPr txBox="1"/>
          <p:nvPr>
            <p:custDataLst>
              <p:tags r:id="rId1"/>
            </p:custDataLst>
          </p:nvPr>
        </p:nvSpPr>
        <p:spPr>
          <a:xfrm>
            <a:off x="628650" y="445411"/>
            <a:ext cx="78867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5625"/>
              </a:buClr>
              <a:buSzPts val="2400"/>
              <a:buFont typeface="Arial Narrow"/>
              <a:buNone/>
            </a:pPr>
            <a:r>
              <a:rPr lang="fr-CA" sz="2400" b="1" dirty="0" smtClean="0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MÉDIAS SOCIAUX </a:t>
            </a:r>
            <a:endParaRPr lang="fr-CA" sz="2400" b="1" dirty="0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3" name="Google Shape;153;p32"/>
          <p:cNvSpPr txBox="1"/>
          <p:nvPr>
            <p:custDataLst>
              <p:tags r:id="rId2"/>
            </p:custDataLst>
          </p:nvPr>
        </p:nvSpPr>
        <p:spPr>
          <a:xfrm>
            <a:off x="628650" y="1190625"/>
            <a:ext cx="8296500" cy="3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2100"/>
            </a:pPr>
            <a:r>
              <a:rPr lang="fr-FR" sz="1800" dirty="0">
                <a:solidFill>
                  <a:schemeClr val="dk1"/>
                </a:solidFill>
              </a:rPr>
              <a:t>De nombreux messages importants sont véhiculés par le contenu du site </a:t>
            </a:r>
            <a:r>
              <a:rPr lang="fr-FR" sz="1800" dirty="0" smtClean="0">
                <a:solidFill>
                  <a:schemeClr val="dk1"/>
                </a:solidFill>
              </a:rPr>
              <a:t>Canada.ca/le-coronavirus</a:t>
            </a:r>
            <a:r>
              <a:rPr lang="fr-FR" sz="1800" dirty="0">
                <a:solidFill>
                  <a:schemeClr val="dk1"/>
                </a:solidFill>
              </a:rPr>
              <a:t>. Les Canadiens pourraient avoir la possibilité de partager des informations correctes et pertinentes provenant de pages </a:t>
            </a:r>
            <a:r>
              <a:rPr lang="fr-FR" sz="1800" dirty="0" smtClean="0">
                <a:solidFill>
                  <a:schemeClr val="dk1"/>
                </a:solidFill>
              </a:rPr>
              <a:t>Web </a:t>
            </a:r>
            <a:r>
              <a:rPr lang="fr-FR" sz="1800" dirty="0">
                <a:solidFill>
                  <a:schemeClr val="dk1"/>
                </a:solidFill>
              </a:rPr>
              <a:t>avec leurs amis et leur famille par le biais des médias sociaux.</a:t>
            </a:r>
            <a:endParaRPr lang="fr-CA" sz="1800" dirty="0" smtClean="0"/>
          </a:p>
          <a:p>
            <a:pPr marL="311150" marR="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fr-CA" sz="1800" dirty="0" smtClean="0">
                <a:solidFill>
                  <a:srgbClr val="3C4043"/>
                </a:solidFill>
                <a:highlight>
                  <a:srgbClr val="FFFFFF"/>
                </a:highlight>
              </a:rPr>
              <a:t>Assurez-vous que votre page a un bon titre et une bonne description, car ils seront affichés lorsque la page sera partagée.</a:t>
            </a:r>
            <a:endParaRPr lang="fr-CA" sz="1800" dirty="0" smtClean="0">
              <a:solidFill>
                <a:schemeClr val="dk1"/>
              </a:solidFill>
            </a:endParaRPr>
          </a:p>
          <a:p>
            <a:pPr marL="311150" marR="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fr-CA" sz="1800" dirty="0" smtClean="0">
                <a:solidFill>
                  <a:schemeClr val="dk1"/>
                </a:solidFill>
                <a:sym typeface="Arial"/>
              </a:rPr>
              <a:t>Choisissez une image qui sera utilisée dans les médias sociaux.</a:t>
            </a:r>
          </a:p>
          <a:p>
            <a:pPr marL="311150" lvl="0" indent="-28575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fr-CA" sz="1800" dirty="0" smtClean="0">
                <a:solidFill>
                  <a:schemeClr val="dk1"/>
                </a:solidFill>
              </a:rPr>
              <a:t>Faites un essai pour voir comment tout sera affiché sur </a:t>
            </a:r>
            <a:r>
              <a:rPr lang="fr-CA" sz="1800" dirty="0" smtClean="0">
                <a:solidFill>
                  <a:schemeClr val="dk1"/>
                </a:solidFill>
                <a:hlinkClick r:id="rId5"/>
              </a:rPr>
              <a:t>Facebook</a:t>
            </a:r>
            <a:r>
              <a:rPr lang="fr-CA" sz="1800" dirty="0" smtClean="0">
                <a:solidFill>
                  <a:schemeClr val="dk1"/>
                </a:solidFill>
              </a:rPr>
              <a:t> et </a:t>
            </a:r>
            <a:r>
              <a:rPr lang="fr-CA" sz="1800" dirty="0" smtClean="0">
                <a:solidFill>
                  <a:schemeClr val="dk1"/>
                </a:solidFill>
                <a:hlinkClick r:id="rId6"/>
              </a:rPr>
              <a:t>Twitter</a:t>
            </a:r>
            <a:r>
              <a:rPr lang="fr-CA" sz="1800" dirty="0" smtClean="0">
                <a:solidFill>
                  <a:schemeClr val="dk1"/>
                </a:solidFill>
              </a:rPr>
              <a:t>.</a:t>
            </a:r>
            <a:endParaRPr lang="fr-CA" sz="1800" dirty="0" smtClean="0"/>
          </a:p>
          <a:p>
            <a:pPr marL="311150" lvl="3" indent="-28575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fr-CA" sz="1800" dirty="0" smtClean="0">
                <a:solidFill>
                  <a:schemeClr val="dk1"/>
                </a:solidFill>
                <a:sym typeface="Arial"/>
              </a:rPr>
              <a:t>Ajoutez des balises de métadonnées pour Twitter et Facebook [p. ex. Open Graph (</a:t>
            </a:r>
            <a:r>
              <a:rPr lang="fr-CA" sz="1800" dirty="0" err="1" smtClean="0">
                <a:solidFill>
                  <a:schemeClr val="dk1"/>
                </a:solidFill>
                <a:sym typeface="Arial"/>
              </a:rPr>
              <a:t>og</a:t>
            </a:r>
            <a:r>
              <a:rPr lang="fr-CA" sz="1800" dirty="0" smtClean="0">
                <a:solidFill>
                  <a:schemeClr val="dk1"/>
                </a:solidFill>
                <a:sym typeface="Arial"/>
              </a:rPr>
              <a:t>)].</a:t>
            </a:r>
            <a:endParaRPr lang="fr-CA" sz="1800" dirty="0" smtClean="0"/>
          </a:p>
          <a:p>
            <a:pPr marL="6286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fr-CA" sz="1800" b="0" i="0" u="none" strike="noStrike" cap="none" dirty="0" err="1" smtClean="0">
                <a:solidFill>
                  <a:schemeClr val="dk1"/>
                </a:solidFill>
                <a:sym typeface="Arial"/>
              </a:rPr>
              <a:t>Og:title</a:t>
            </a:r>
            <a:r>
              <a:rPr lang="fr-CA" sz="1800" b="0" i="0" u="none" strike="noStrike" cap="none" dirty="0" smtClean="0">
                <a:solidFill>
                  <a:schemeClr val="dk1"/>
                </a:solidFill>
                <a:sym typeface="Arial"/>
              </a:rPr>
              <a:t>, </a:t>
            </a:r>
            <a:r>
              <a:rPr lang="fr-CA" sz="1800" b="0" i="0" u="none" strike="noStrike" cap="none" dirty="0" err="1" smtClean="0">
                <a:solidFill>
                  <a:schemeClr val="dk1"/>
                </a:solidFill>
                <a:sym typeface="Arial"/>
              </a:rPr>
              <a:t>og:type</a:t>
            </a:r>
            <a:r>
              <a:rPr lang="fr-CA" sz="1800" b="0" i="0" u="none" strike="noStrike" cap="none" dirty="0" smtClean="0">
                <a:solidFill>
                  <a:schemeClr val="dk1"/>
                </a:solidFill>
                <a:sym typeface="Arial"/>
              </a:rPr>
              <a:t>, </a:t>
            </a:r>
            <a:r>
              <a:rPr lang="fr-CA" sz="1800" b="0" i="0" u="none" strike="noStrike" cap="none" dirty="0" err="1" smtClean="0">
                <a:solidFill>
                  <a:schemeClr val="dk1"/>
                </a:solidFill>
                <a:sym typeface="Arial"/>
              </a:rPr>
              <a:t>og:url</a:t>
            </a:r>
            <a:r>
              <a:rPr lang="fr-CA" sz="1800" b="0" i="0" u="none" strike="noStrike" cap="none" dirty="0" smtClean="0">
                <a:solidFill>
                  <a:schemeClr val="dk1"/>
                </a:solidFill>
                <a:sym typeface="Arial"/>
              </a:rPr>
              <a:t>, </a:t>
            </a:r>
            <a:r>
              <a:rPr lang="fr-CA" sz="1800" b="0" i="0" u="none" strike="noStrike" cap="none" dirty="0" err="1" smtClean="0">
                <a:solidFill>
                  <a:schemeClr val="dk1"/>
                </a:solidFill>
                <a:sym typeface="Arial"/>
              </a:rPr>
              <a:t>og:image</a:t>
            </a:r>
            <a:r>
              <a:rPr lang="fr-CA" sz="1800" b="0" i="0" u="none" strike="noStrike" cap="none" dirty="0" smtClean="0">
                <a:solidFill>
                  <a:schemeClr val="dk1"/>
                </a:solidFill>
                <a:sym typeface="Arial"/>
              </a:rPr>
              <a:t>, </a:t>
            </a:r>
            <a:r>
              <a:rPr lang="fr-CA" sz="1800" b="0" i="0" u="none" strike="noStrike" cap="none" dirty="0" err="1" smtClean="0">
                <a:solidFill>
                  <a:schemeClr val="dk1"/>
                </a:solidFill>
                <a:sym typeface="Arial"/>
              </a:rPr>
              <a:t>og:image:alt</a:t>
            </a:r>
            <a:r>
              <a:rPr lang="fr-CA" sz="1800" b="0" i="0" u="none" strike="noStrike" cap="none" dirty="0" smtClean="0">
                <a:solidFill>
                  <a:schemeClr val="dk1"/>
                </a:solidFill>
                <a:sym typeface="Arial"/>
              </a:rPr>
              <a:t>, </a:t>
            </a:r>
            <a:r>
              <a:rPr lang="fr-CA" sz="1800" b="0" i="0" u="none" strike="noStrike" cap="none" dirty="0" err="1" smtClean="0">
                <a:solidFill>
                  <a:schemeClr val="dk1"/>
                </a:solidFill>
                <a:sym typeface="Arial"/>
              </a:rPr>
              <a:t>og:description</a:t>
            </a:r>
            <a:endParaRPr lang="fr-CA" sz="18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 txBox="1"/>
          <p:nvPr>
            <p:custDataLst>
              <p:tags r:id="rId1"/>
            </p:custDataLst>
          </p:nvPr>
        </p:nvSpPr>
        <p:spPr>
          <a:xfrm>
            <a:off x="628650" y="1114425"/>
            <a:ext cx="7886700" cy="3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88900" lv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700"/>
            </a:pPr>
            <a:r>
              <a:rPr lang="fr-CA" sz="1700" dirty="0" smtClean="0">
                <a:solidFill>
                  <a:schemeClr val="dk1"/>
                </a:solidFill>
                <a:sym typeface="Arial"/>
              </a:rPr>
              <a:t>Page </a:t>
            </a:r>
            <a:r>
              <a:rPr lang="fr-CA" sz="1700" dirty="0" err="1" smtClean="0">
                <a:solidFill>
                  <a:schemeClr val="dk1"/>
                </a:solidFill>
                <a:sym typeface="Arial"/>
              </a:rPr>
              <a:t>Gcwiki</a:t>
            </a:r>
            <a:r>
              <a:rPr lang="fr-CA" sz="1700" dirty="0" smtClean="0">
                <a:solidFill>
                  <a:schemeClr val="dk1"/>
                </a:solidFill>
                <a:sym typeface="Arial"/>
              </a:rPr>
              <a:t> sur la COVID : </a:t>
            </a:r>
            <a:r>
              <a:rPr lang="en-CA" sz="1800" dirty="0">
                <a:hlinkClick r:id="rId5"/>
              </a:rPr>
              <a:t>https://</a:t>
            </a:r>
            <a:r>
              <a:rPr lang="en-CA" sz="1800" dirty="0" smtClean="0">
                <a:hlinkClick r:id="rId5"/>
              </a:rPr>
              <a:t>wiki.gccollab.ca/</a:t>
            </a:r>
            <a:r>
              <a:rPr lang="en-CA" sz="1800" dirty="0" err="1" smtClean="0">
                <a:hlinkClick r:id="rId5"/>
              </a:rPr>
              <a:t>Comité_de_gestion_des_thèmes</a:t>
            </a:r>
            <a:r>
              <a:rPr lang="en-CA" sz="1800" dirty="0">
                <a:hlinkClick r:id="rId5"/>
              </a:rPr>
              <a:t>_-_COVID</a:t>
            </a:r>
            <a:endParaRPr lang="fr-CA" sz="1700" dirty="0" smtClean="0">
              <a:solidFill>
                <a:schemeClr val="dk1"/>
              </a:solidFill>
              <a:sym typeface="Arial"/>
            </a:endParaRPr>
          </a:p>
          <a:p>
            <a:pPr marL="8890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lang="fr-CA" sz="1700" dirty="0" smtClean="0">
              <a:solidFill>
                <a:schemeClr val="dk1"/>
              </a:solidFill>
              <a:sym typeface="Arial"/>
            </a:endParaRPr>
          </a:p>
          <a:p>
            <a:pPr marL="8890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fr-CA" sz="1700" dirty="0" smtClean="0">
                <a:solidFill>
                  <a:schemeClr val="dk1"/>
                </a:solidFill>
                <a:sym typeface="Arial"/>
              </a:rPr>
              <a:t>Contient des directives sur les sujets suivants </a:t>
            </a:r>
            <a:r>
              <a:rPr lang="fr-CA" sz="1700" dirty="0" smtClean="0">
                <a:solidFill>
                  <a:schemeClr val="dk1"/>
                </a:solidFill>
              </a:rPr>
              <a:t>:</a:t>
            </a:r>
            <a:endParaRPr lang="fr-CA" sz="1100" dirty="0" smtClean="0"/>
          </a:p>
          <a:p>
            <a:pPr marL="6858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fr-CA" sz="1700" b="0" i="0" u="none" strike="noStrike" cap="none" dirty="0" smtClean="0">
                <a:solidFill>
                  <a:schemeClr val="dk1"/>
                </a:solidFill>
                <a:sym typeface="Arial"/>
              </a:rPr>
              <a:t>Stratégie numérique</a:t>
            </a:r>
            <a:br>
              <a:rPr lang="fr-CA" sz="1700" b="0" i="0" u="none" strike="noStrike" cap="none" dirty="0" smtClean="0">
                <a:solidFill>
                  <a:schemeClr val="dk1"/>
                </a:solidFill>
                <a:sym typeface="Arial"/>
              </a:rPr>
            </a:br>
            <a:r>
              <a:rPr lang="fr-CA" sz="1700" b="0" i="0" u="none" strike="noStrike" cap="none" dirty="0" smtClean="0">
                <a:solidFill>
                  <a:schemeClr val="dk1"/>
                </a:solidFill>
                <a:sym typeface="Arial"/>
              </a:rPr>
              <a:t>Conception du contenu des communications de crise</a:t>
            </a:r>
            <a:br>
              <a:rPr lang="fr-CA" sz="1700" b="0" i="0" u="none" strike="noStrike" cap="none" dirty="0" smtClean="0">
                <a:solidFill>
                  <a:schemeClr val="dk1"/>
                </a:solidFill>
                <a:sym typeface="Arial"/>
              </a:rPr>
            </a:br>
            <a:r>
              <a:rPr lang="fr-CA" sz="1700" b="0" i="0" u="none" strike="noStrike" cap="none" dirty="0" smtClean="0">
                <a:solidFill>
                  <a:schemeClr val="dk1"/>
                </a:solidFill>
                <a:sym typeface="Arial"/>
              </a:rPr>
              <a:t>Alertes</a:t>
            </a:r>
            <a:br>
              <a:rPr lang="fr-CA" sz="1700" b="0" i="0" u="none" strike="noStrike" cap="none" dirty="0" smtClean="0">
                <a:solidFill>
                  <a:schemeClr val="dk1"/>
                </a:solidFill>
                <a:sym typeface="Arial"/>
              </a:rPr>
            </a:br>
            <a:r>
              <a:rPr lang="fr-CA" sz="1700" b="0" i="0" u="none" strike="noStrike" cap="none" dirty="0" smtClean="0">
                <a:solidFill>
                  <a:schemeClr val="dk1"/>
                </a:solidFill>
                <a:sym typeface="Arial"/>
              </a:rPr>
              <a:t>URL personnalisées</a:t>
            </a:r>
            <a:br>
              <a:rPr lang="fr-CA" sz="1700" b="0" i="0" u="none" strike="noStrike" cap="none" dirty="0" smtClean="0">
                <a:solidFill>
                  <a:schemeClr val="dk1"/>
                </a:solidFill>
                <a:sym typeface="Arial"/>
              </a:rPr>
            </a:br>
            <a:r>
              <a:rPr lang="fr-CA" sz="1700" b="0" i="0" u="none" strike="noStrike" cap="none" dirty="0" smtClean="0">
                <a:solidFill>
                  <a:schemeClr val="dk1"/>
                </a:solidFill>
                <a:sym typeface="Arial"/>
              </a:rPr>
              <a:t>Image de marque (</a:t>
            </a:r>
            <a:r>
              <a:rPr lang="fr-CA" sz="1700" b="0" i="0" u="sng" strike="noStrike" cap="none" dirty="0" smtClean="0">
                <a:solidFill>
                  <a:schemeClr val="hlink"/>
                </a:solidFill>
                <a:sym typeface="Arial"/>
                <a:hlinkClick r:id="rId6"/>
              </a:rPr>
              <a:t>https://gcconnex.gc.ca/file/group/61785806/all#</a:t>
            </a:r>
            <a:r>
              <a:rPr lang="fr-CA" sz="1700" b="0" i="0" u="sng" strike="noStrike" cap="none" dirty="0" smtClean="0">
                <a:solidFill>
                  <a:schemeClr val="hlink"/>
                </a:solidFill>
                <a:sym typeface="Arial"/>
              </a:rPr>
              <a:t>)</a:t>
            </a:r>
            <a:endParaRPr lang="fr-CA" sz="1700" b="0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685800" lvl="3">
              <a:buClr>
                <a:schemeClr val="dk1"/>
              </a:buClr>
              <a:buSzPts val="1500"/>
            </a:pPr>
            <a:r>
              <a:rPr lang="fr-FR" sz="1700" dirty="0" smtClean="0">
                <a:solidFill>
                  <a:schemeClr val="dk1"/>
                </a:solidFill>
              </a:rPr>
              <a:t>Mise en </a:t>
            </a:r>
            <a:r>
              <a:rPr lang="fr-FR" sz="1700" dirty="0">
                <a:solidFill>
                  <a:schemeClr val="dk1"/>
                </a:solidFill>
              </a:rPr>
              <a:t>correspondance du contenu</a:t>
            </a:r>
            <a:r>
              <a:rPr lang="fr-CA" sz="1700" b="0" i="0" u="none" strike="noStrike" cap="none" dirty="0" smtClean="0">
                <a:solidFill>
                  <a:schemeClr val="dk1"/>
                </a:solidFill>
                <a:sym typeface="Arial"/>
              </a:rPr>
              <a:t/>
            </a:r>
            <a:br>
              <a:rPr lang="fr-CA" sz="1700" b="0" i="0" u="none" strike="noStrike" cap="none" dirty="0" smtClean="0">
                <a:solidFill>
                  <a:schemeClr val="dk1"/>
                </a:solidFill>
                <a:sym typeface="Arial"/>
              </a:rPr>
            </a:br>
            <a:r>
              <a:rPr lang="fr-CA" sz="1700" b="1" i="0" u="none" strike="noStrike" cap="none" dirty="0" smtClean="0">
                <a:solidFill>
                  <a:schemeClr val="dk1"/>
                </a:solidFill>
                <a:sym typeface="Arial"/>
              </a:rPr>
              <a:t>Métadonnées </a:t>
            </a:r>
            <a:r>
              <a:rPr lang="fr-CA" sz="1700" b="1" i="0" u="none" strike="noStrike" cap="none" dirty="0" smtClean="0">
                <a:solidFill>
                  <a:schemeClr val="dk1"/>
                </a:solidFill>
              </a:rPr>
              <a:t>(instructions, outil et présentation</a:t>
            </a:r>
            <a:r>
              <a:rPr lang="fr-CA" sz="1700" b="1" dirty="0" smtClean="0">
                <a:solidFill>
                  <a:schemeClr val="dk1"/>
                </a:solidFill>
              </a:rPr>
              <a:t>)</a:t>
            </a:r>
            <a:r>
              <a:rPr lang="fr-CA" sz="1700" b="0" i="0" u="none" strike="noStrike" cap="none" dirty="0" smtClean="0">
                <a:solidFill>
                  <a:schemeClr val="dk1"/>
                </a:solidFill>
                <a:sym typeface="Arial"/>
              </a:rPr>
              <a:t/>
            </a:r>
            <a:br>
              <a:rPr lang="fr-CA" sz="1700" b="0" i="0" u="none" strike="noStrike" cap="none" dirty="0" smtClean="0">
                <a:solidFill>
                  <a:schemeClr val="dk1"/>
                </a:solidFill>
                <a:sym typeface="Arial"/>
              </a:rPr>
            </a:br>
            <a:r>
              <a:rPr lang="fr-CA" sz="1700" dirty="0" smtClean="0">
                <a:solidFill>
                  <a:schemeClr val="dk1"/>
                </a:solidFill>
              </a:rPr>
              <a:t>Codes UTM</a:t>
            </a:r>
            <a:r>
              <a:rPr lang="fr-CA" sz="1700" b="0" i="0" u="none" strike="noStrike" cap="none" dirty="0" smtClean="0">
                <a:solidFill>
                  <a:schemeClr val="dk1"/>
                </a:solidFill>
                <a:sym typeface="Arial"/>
              </a:rPr>
              <a:t/>
            </a:r>
            <a:br>
              <a:rPr lang="fr-CA" sz="1700" b="0" i="0" u="none" strike="noStrike" cap="none" dirty="0" smtClean="0">
                <a:solidFill>
                  <a:schemeClr val="dk1"/>
                </a:solidFill>
                <a:sym typeface="Arial"/>
              </a:rPr>
            </a:br>
            <a:r>
              <a:rPr lang="fr-CA" sz="1700" b="0" i="0" u="none" strike="noStrike" cap="none" dirty="0" smtClean="0">
                <a:solidFill>
                  <a:schemeClr val="dk1"/>
                </a:solidFill>
                <a:sym typeface="Arial"/>
              </a:rPr>
              <a:t>Mesure des performances</a:t>
            </a:r>
            <a:endParaRPr lang="fr-CA" sz="210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159" name="Google Shape;159;p33"/>
          <p:cNvSpPr txBox="1"/>
          <p:nvPr>
            <p:custDataLst>
              <p:tags r:id="rId2"/>
            </p:custDataLst>
          </p:nvPr>
        </p:nvSpPr>
        <p:spPr>
          <a:xfrm>
            <a:off x="628650" y="203183"/>
            <a:ext cx="7886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5625"/>
              </a:buClr>
              <a:buSzPts val="2400"/>
              <a:buFont typeface="Arial Narrow"/>
              <a:buNone/>
            </a:pPr>
            <a:r>
              <a:rPr lang="fr-CA" sz="2400" b="1" dirty="0" smtClean="0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RESSOURCES POUR LES MINISTÈRES</a:t>
            </a:r>
            <a:endParaRPr lang="fr-CA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 txBox="1"/>
          <p:nvPr>
            <p:custDataLst>
              <p:tags r:id="rId1"/>
            </p:custDataLst>
          </p:nvPr>
        </p:nvSpPr>
        <p:spPr>
          <a:xfrm>
            <a:off x="3337382" y="2181133"/>
            <a:ext cx="45627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5625"/>
              </a:buClr>
              <a:buSzPts val="2400"/>
              <a:buFont typeface="Arial Narrow"/>
              <a:buNone/>
            </a:pPr>
            <a:r>
              <a:rPr lang="fr-CA" sz="4000" b="1" dirty="0" smtClean="0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ANNEXES</a:t>
            </a:r>
            <a:endParaRPr lang="fr-CA" sz="4000" b="1" dirty="0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5"/>
          <p:cNvSpPr txBox="1"/>
          <p:nvPr>
            <p:custDataLst>
              <p:tags r:id="rId1"/>
            </p:custDataLst>
          </p:nvPr>
        </p:nvSpPr>
        <p:spPr>
          <a:xfrm>
            <a:off x="628650" y="289875"/>
            <a:ext cx="78867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5625"/>
              </a:buClr>
              <a:buSzPts val="2400"/>
              <a:buFont typeface="Arial Narrow"/>
              <a:buNone/>
            </a:pPr>
            <a:r>
              <a:rPr lang="fr-CA" sz="2400" b="1" dirty="0" smtClean="0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ANNEXE A : RÉPERCUSSIONS SUR LA RECHERCHE</a:t>
            </a:r>
            <a:endParaRPr lang="fr-CA" sz="2400" b="1" dirty="0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2" name="Google Shape;172;p35"/>
          <p:cNvSpPr txBox="1"/>
          <p:nvPr>
            <p:custDataLst>
              <p:tags r:id="rId2"/>
            </p:custDataLst>
          </p:nvPr>
        </p:nvSpPr>
        <p:spPr>
          <a:xfrm>
            <a:off x="628650" y="1221581"/>
            <a:ext cx="8515200" cy="3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fr-CA" sz="2100" dirty="0" smtClean="0">
                <a:solidFill>
                  <a:schemeClr val="dk1"/>
                </a:solidFill>
                <a:sym typeface="Arial"/>
              </a:rPr>
              <a:t>Éléments qui </a:t>
            </a:r>
            <a:r>
              <a:rPr lang="fr-CA" sz="2100" dirty="0" smtClean="0">
                <a:solidFill>
                  <a:schemeClr val="dk1"/>
                </a:solidFill>
              </a:rPr>
              <a:t>pourraient améliorer les résultats de recherche</a:t>
            </a:r>
            <a:endParaRPr lang="fr-CA" sz="1100" dirty="0" smtClean="0"/>
          </a:p>
          <a:p>
            <a:pPr marL="177800" marR="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fr-CA" sz="2100" dirty="0" smtClean="0">
                <a:solidFill>
                  <a:schemeClr val="dk1"/>
                </a:solidFill>
              </a:rPr>
              <a:t>Contenu bien écrit et bien structuré</a:t>
            </a:r>
            <a:endParaRPr lang="fr-CA" sz="2100" dirty="0" smtClean="0">
              <a:solidFill>
                <a:schemeClr val="dk1"/>
              </a:solidFill>
              <a:sym typeface="Arial"/>
            </a:endParaRPr>
          </a:p>
          <a:p>
            <a:pPr marL="177800" marR="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fr-CA" sz="2100" dirty="0" smtClean="0">
                <a:solidFill>
                  <a:schemeClr val="dk1"/>
                </a:solidFill>
              </a:rPr>
              <a:t>Titre et descriptions uniques représentant clairement le contenu de la page</a:t>
            </a:r>
            <a:endParaRPr lang="fr-CA" sz="2100" dirty="0" smtClean="0">
              <a:solidFill>
                <a:schemeClr val="dk1"/>
              </a:solidFill>
              <a:sym typeface="Arial"/>
            </a:endParaRPr>
          </a:p>
          <a:p>
            <a:pPr marL="177800" marR="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fr-CA" sz="2100" dirty="0" smtClean="0">
                <a:solidFill>
                  <a:schemeClr val="dk1"/>
                </a:solidFill>
              </a:rPr>
              <a:t>Termes de recherche pertinents dans les mots-clés </a:t>
            </a:r>
            <a:r>
              <a:rPr lang="fr-CA" sz="1200" dirty="0" smtClean="0">
                <a:solidFill>
                  <a:schemeClr val="dk1"/>
                </a:solidFill>
                <a:sym typeface="Arial"/>
              </a:rPr>
              <a:t>(recherche sur Canada.ca seulement)</a:t>
            </a:r>
            <a:endParaRPr lang="fr-CA" sz="1100" dirty="0" smtClean="0"/>
          </a:p>
          <a:p>
            <a:pPr marL="177800" lvl="0" indent="-17145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2100"/>
              <a:buFont typeface="Arial"/>
              <a:buChar char="•"/>
            </a:pPr>
            <a:r>
              <a:rPr lang="fr-CA" sz="2100" dirty="0" smtClean="0">
                <a:solidFill>
                  <a:schemeClr val="dk1"/>
                </a:solidFill>
              </a:rPr>
              <a:t>Date de dernière modification </a:t>
            </a:r>
            <a:r>
              <a:rPr lang="fr-CA" sz="1200" dirty="0" smtClean="0">
                <a:solidFill>
                  <a:schemeClr val="dk1"/>
                </a:solidFill>
                <a:sym typeface="Arial"/>
              </a:rPr>
              <a:t>(place les documents les plus récents en </a:t>
            </a:r>
            <a:r>
              <a:rPr lang="fr-CA" sz="1200" dirty="0">
                <a:solidFill>
                  <a:schemeClr val="dk1"/>
                </a:solidFill>
              </a:rPr>
              <a:t>tête sur Canada.ca </a:t>
            </a:r>
            <a:r>
              <a:rPr lang="fr-CA" sz="1200" dirty="0" smtClean="0">
                <a:solidFill>
                  <a:schemeClr val="dk1"/>
                </a:solidFill>
              </a:rPr>
              <a:t>seulement</a:t>
            </a:r>
            <a:r>
              <a:rPr lang="fr-CA" sz="1200" dirty="0" smtClean="0">
                <a:solidFill>
                  <a:schemeClr val="dk1"/>
                </a:solidFill>
                <a:sym typeface="Arial"/>
              </a:rPr>
              <a:t>)</a:t>
            </a:r>
            <a:endParaRPr lang="fr-CA" sz="1100" dirty="0" smtClean="0"/>
          </a:p>
          <a:p>
            <a:pPr marL="177800" lvl="0" indent="-17145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2100"/>
              <a:buFont typeface="Arial"/>
              <a:buChar char="•"/>
            </a:pPr>
            <a:r>
              <a:rPr lang="fr-CA" sz="2100" dirty="0" smtClean="0">
                <a:solidFill>
                  <a:schemeClr val="dk1"/>
                </a:solidFill>
              </a:rPr>
              <a:t>Balises méta robots pour </a:t>
            </a:r>
            <a:r>
              <a:rPr lang="fr-FR" sz="2100" dirty="0">
                <a:solidFill>
                  <a:schemeClr val="dk1"/>
                </a:solidFill>
              </a:rPr>
              <a:t>contrôler les résultats de la </a:t>
            </a:r>
            <a:r>
              <a:rPr lang="fr-FR" sz="2100" dirty="0" smtClean="0">
                <a:solidFill>
                  <a:schemeClr val="dk1"/>
                </a:solidFill>
              </a:rPr>
              <a:t>recherche</a:t>
            </a:r>
            <a:r>
              <a:rPr lang="fr-CA" sz="2100" dirty="0" smtClean="0">
                <a:solidFill>
                  <a:schemeClr val="dk1"/>
                </a:solidFill>
                <a:sym typeface="Arial"/>
              </a:rPr>
              <a:t> (indexation</a:t>
            </a:r>
            <a:r>
              <a:rPr lang="fr-CA" sz="2100" dirty="0">
                <a:solidFill>
                  <a:schemeClr val="dk1"/>
                </a:solidFill>
              </a:rPr>
              <a:t>, désindexation)</a:t>
            </a:r>
            <a:endParaRPr lang="fr-CA" sz="2100" dirty="0" smtClean="0">
              <a:solidFill>
                <a:schemeClr val="dk1"/>
              </a:solidFill>
              <a:sym typeface="Arial"/>
            </a:endParaRPr>
          </a:p>
          <a:p>
            <a:pPr marL="177800" lvl="0" indent="-17145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2100"/>
              <a:buFont typeface="Arial"/>
              <a:buChar char="•"/>
            </a:pPr>
            <a:r>
              <a:rPr lang="fr-CA" sz="2100" dirty="0" smtClean="0">
                <a:solidFill>
                  <a:schemeClr val="dk1"/>
                </a:solidFill>
              </a:rPr>
              <a:t>Créateur, public ou type pour offrir la capacité de filtrer les résultats de recherche </a:t>
            </a:r>
            <a:r>
              <a:rPr lang="fr-CA" sz="1200" dirty="0" smtClean="0">
                <a:solidFill>
                  <a:schemeClr val="dk1"/>
                </a:solidFill>
              </a:rPr>
              <a:t>(</a:t>
            </a:r>
            <a:r>
              <a:rPr lang="fr-CA" sz="1200" dirty="0">
                <a:solidFill>
                  <a:schemeClr val="dk1"/>
                </a:solidFill>
              </a:rPr>
              <a:t>Canada.ca seulement) </a:t>
            </a:r>
            <a:endParaRPr lang="fr-CA" sz="1200" dirty="0" smtClean="0">
              <a:solidFill>
                <a:schemeClr val="dk1"/>
              </a:solidFill>
              <a:sym typeface="Arial"/>
            </a:endParaRPr>
          </a:p>
          <a:p>
            <a:pPr marL="177800" lvl="0" indent="-17145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2100"/>
              <a:buFont typeface="Arial"/>
              <a:buChar char="•"/>
            </a:pPr>
            <a:r>
              <a:rPr lang="fr-CA" sz="2100" dirty="0" smtClean="0">
                <a:solidFill>
                  <a:schemeClr val="dk1"/>
                </a:solidFill>
              </a:rPr>
              <a:t>Convention </a:t>
            </a:r>
            <a:r>
              <a:rPr lang="fr-CA" sz="2100" dirty="0">
                <a:solidFill>
                  <a:schemeClr val="dk1"/>
                </a:solidFill>
              </a:rPr>
              <a:t>d’appellation commune</a:t>
            </a:r>
            <a:r>
              <a:rPr lang="fr-CA" sz="2100" dirty="0" smtClean="0">
                <a:solidFill>
                  <a:schemeClr val="dk1"/>
                </a:solidFill>
                <a:sym typeface="Arial"/>
              </a:rPr>
              <a:t> pour les métadonnées</a:t>
            </a:r>
            <a:endParaRPr lang="fr-CA" sz="21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fr-CA" sz="2100" dirty="0" smtClean="0">
                <a:solidFill>
                  <a:schemeClr val="dk1"/>
                </a:solidFill>
              </a:rPr>
              <a:t>Mots-clés dans les </a:t>
            </a:r>
            <a:r>
              <a:rPr lang="fr-CA" sz="2100" dirty="0" smtClean="0">
                <a:solidFill>
                  <a:schemeClr val="dk1"/>
                </a:solidFill>
                <a:sym typeface="Arial"/>
              </a:rPr>
              <a:t>URL</a:t>
            </a:r>
            <a:endParaRPr lang="fr-CA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6"/>
          <p:cNvSpPr txBox="1"/>
          <p:nvPr>
            <p:custDataLst>
              <p:tags r:id="rId1"/>
            </p:custDataLst>
          </p:nvPr>
        </p:nvSpPr>
        <p:spPr>
          <a:xfrm>
            <a:off x="628650" y="289875"/>
            <a:ext cx="78867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0">
              <a:lnSpc>
                <a:spcPct val="90000"/>
              </a:lnSpc>
              <a:buClr>
                <a:srgbClr val="4D5625"/>
              </a:buClr>
              <a:buSzPts val="2400"/>
            </a:pPr>
            <a:r>
              <a:rPr lang="fr-CA" sz="2400" b="1" dirty="0" smtClean="0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ANNEXE B : </a:t>
            </a:r>
            <a:r>
              <a:rPr lang="fr-CA" sz="2400" b="1" dirty="0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RÉPERCUSSIONS SUR </a:t>
            </a:r>
            <a:r>
              <a:rPr lang="fr-CA" sz="2400" b="1" dirty="0" smtClean="0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LA GESTION DU CONTENU</a:t>
            </a:r>
            <a:endParaRPr lang="fr-CA" sz="2400" b="1" dirty="0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9" name="Google Shape;179;p36"/>
          <p:cNvSpPr txBox="1"/>
          <p:nvPr>
            <p:custDataLst>
              <p:tags r:id="rId2"/>
            </p:custDataLst>
          </p:nvPr>
        </p:nvSpPr>
        <p:spPr>
          <a:xfrm>
            <a:off x="628650" y="1213417"/>
            <a:ext cx="8296500" cy="3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fr-CA" sz="2100" dirty="0" smtClean="0">
                <a:solidFill>
                  <a:schemeClr val="dk1"/>
                </a:solidFill>
                <a:sym typeface="Arial"/>
              </a:rPr>
              <a:t>Avantages des métadonnées de qualité</a:t>
            </a:r>
            <a:endParaRPr lang="fr-CA" sz="1100" dirty="0" smtClean="0"/>
          </a:p>
          <a:p>
            <a:pPr marL="177800" lvl="0" indent="-17145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2100"/>
              <a:buFont typeface="Arial"/>
              <a:buChar char="•"/>
            </a:pPr>
            <a:r>
              <a:rPr lang="fr-FR" sz="2100" dirty="0">
                <a:solidFill>
                  <a:schemeClr val="dk1"/>
                </a:solidFill>
              </a:rPr>
              <a:t>I</a:t>
            </a:r>
            <a:r>
              <a:rPr lang="fr-FR" sz="2100" dirty="0" smtClean="0">
                <a:solidFill>
                  <a:schemeClr val="dk1"/>
                </a:solidFill>
              </a:rPr>
              <a:t>nventaire </a:t>
            </a:r>
            <a:r>
              <a:rPr lang="fr-FR" sz="2100" dirty="0">
                <a:solidFill>
                  <a:schemeClr val="dk1"/>
                </a:solidFill>
              </a:rPr>
              <a:t>plus précis du contenu, qui peut être exploité par les responsables de thèmes à des fins diverses (</a:t>
            </a:r>
            <a:r>
              <a:rPr lang="fr-FR" sz="2100" dirty="0" smtClean="0">
                <a:solidFill>
                  <a:schemeClr val="dk1"/>
                </a:solidFill>
              </a:rPr>
              <a:t>p. ex. </a:t>
            </a:r>
            <a:r>
              <a:rPr lang="fr-FR" sz="2100" dirty="0">
                <a:solidFill>
                  <a:schemeClr val="dk1"/>
                </a:solidFill>
              </a:rPr>
              <a:t>filtrer le contenu par propriétaire, </a:t>
            </a:r>
            <a:r>
              <a:rPr lang="fr-FR" sz="2100" dirty="0" smtClean="0">
                <a:solidFill>
                  <a:schemeClr val="dk1"/>
                </a:solidFill>
              </a:rPr>
              <a:t>faciliter </a:t>
            </a:r>
            <a:r>
              <a:rPr lang="fr-FR" sz="2100" dirty="0">
                <a:solidFill>
                  <a:schemeClr val="dk1"/>
                </a:solidFill>
              </a:rPr>
              <a:t>les exercices de cartographie </a:t>
            </a:r>
            <a:r>
              <a:rPr lang="fr-FR" sz="2100" dirty="0" smtClean="0">
                <a:solidFill>
                  <a:schemeClr val="dk1"/>
                </a:solidFill>
              </a:rPr>
              <a:t>de l’AI</a:t>
            </a:r>
            <a:r>
              <a:rPr lang="fr-FR" sz="2100" dirty="0">
                <a:solidFill>
                  <a:schemeClr val="dk1"/>
                </a:solidFill>
              </a:rPr>
              <a:t>, améliorer la gestion des publications)</a:t>
            </a:r>
            <a:endParaRPr lang="fr-CA" sz="2100" dirty="0" smtClean="0">
              <a:solidFill>
                <a:schemeClr val="dk1"/>
              </a:solidFill>
              <a:sym typeface="Arial"/>
            </a:endParaRPr>
          </a:p>
          <a:p>
            <a:pPr marL="177800" lvl="0" indent="-17145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2100"/>
              <a:buFont typeface="Arial"/>
              <a:buChar char="•"/>
            </a:pPr>
            <a:r>
              <a:rPr lang="fr-FR" sz="2100" dirty="0">
                <a:solidFill>
                  <a:schemeClr val="dk1"/>
                </a:solidFill>
              </a:rPr>
              <a:t>Capacité de mise à jour en masse des pages</a:t>
            </a:r>
            <a:endParaRPr lang="fr-CA" sz="1100" dirty="0" smtClean="0"/>
          </a:p>
          <a:p>
            <a:pPr marL="177800" lvl="0" indent="-17145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2100"/>
              <a:buFont typeface="Arial"/>
              <a:buChar char="•"/>
            </a:pPr>
            <a:r>
              <a:rPr lang="fr-FR" sz="2100" dirty="0" smtClean="0">
                <a:solidFill>
                  <a:schemeClr val="dk1"/>
                </a:solidFill>
              </a:rPr>
              <a:t>Possibilité d’utiliser </a:t>
            </a:r>
            <a:r>
              <a:rPr lang="fr-FR" sz="2100" dirty="0">
                <a:solidFill>
                  <a:schemeClr val="dk1"/>
                </a:solidFill>
              </a:rPr>
              <a:t>ces informations pour appuyer les décisions relatives à </a:t>
            </a:r>
            <a:r>
              <a:rPr lang="fr-FR" sz="2100" dirty="0" smtClean="0">
                <a:solidFill>
                  <a:schemeClr val="dk1"/>
                </a:solidFill>
              </a:rPr>
              <a:t>l’optimisation</a:t>
            </a:r>
            <a:r>
              <a:rPr lang="fr-FR" sz="2100" dirty="0">
                <a:solidFill>
                  <a:schemeClr val="dk1"/>
                </a:solidFill>
              </a:rPr>
              <a:t>, à la réduction et à la conservation du contenu (p. ex. efforts relatifs au contenu RPS</a:t>
            </a:r>
            <a:r>
              <a:rPr lang="fr-FR" sz="2100" dirty="0" smtClean="0">
                <a:solidFill>
                  <a:schemeClr val="dk1"/>
                </a:solidFill>
              </a:rPr>
              <a:t>)</a:t>
            </a:r>
            <a:endParaRPr lang="fr-CA" sz="2100" dirty="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7"/>
          <p:cNvSpPr txBox="1"/>
          <p:nvPr>
            <p:custDataLst>
              <p:tags r:id="rId1"/>
            </p:custDataLst>
          </p:nvPr>
        </p:nvSpPr>
        <p:spPr>
          <a:xfrm>
            <a:off x="291662" y="289875"/>
            <a:ext cx="8497614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0">
              <a:lnSpc>
                <a:spcPct val="90000"/>
              </a:lnSpc>
              <a:buClr>
                <a:srgbClr val="4D5625"/>
              </a:buClr>
              <a:buSzPts val="2400"/>
            </a:pPr>
            <a:r>
              <a:rPr lang="fr-CA" sz="2400" b="1" dirty="0" smtClean="0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ANNEXE C : </a:t>
            </a:r>
            <a:r>
              <a:rPr lang="fr-CA" sz="2400" b="1" dirty="0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RÉPERCUSSIONS SUR </a:t>
            </a:r>
            <a:r>
              <a:rPr lang="fr-CA" sz="2400" b="1" dirty="0" smtClean="0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LA MESURE DES PERFORMANCES</a:t>
            </a:r>
            <a:endParaRPr lang="fr-CA" sz="2400" b="1" dirty="0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6" name="Google Shape;186;p37"/>
          <p:cNvSpPr txBox="1"/>
          <p:nvPr>
            <p:custDataLst>
              <p:tags r:id="rId2"/>
            </p:custDataLst>
          </p:nvPr>
        </p:nvSpPr>
        <p:spPr>
          <a:xfrm>
            <a:off x="628650" y="1221581"/>
            <a:ext cx="8296500" cy="3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fr-CA" sz="2100" dirty="0" smtClean="0">
                <a:solidFill>
                  <a:schemeClr val="dk1"/>
                </a:solidFill>
                <a:sym typeface="Arial"/>
              </a:rPr>
              <a:t>Intérêt des métadonnées </a:t>
            </a:r>
            <a:r>
              <a:rPr lang="fr-CA" sz="2100" dirty="0" smtClean="0">
                <a:solidFill>
                  <a:schemeClr val="dk1"/>
                </a:solidFill>
              </a:rPr>
              <a:t>complètes et de qualité</a:t>
            </a:r>
            <a:endParaRPr lang="fr-CA" sz="1100" dirty="0" smtClean="0"/>
          </a:p>
          <a:p>
            <a:pPr marL="177800" lvl="0" indent="-17145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2100"/>
              <a:buFont typeface="Arial"/>
              <a:buChar char="•"/>
            </a:pPr>
            <a:r>
              <a:rPr lang="fr-FR" sz="2100" dirty="0">
                <a:solidFill>
                  <a:schemeClr val="dk1"/>
                </a:solidFill>
              </a:rPr>
              <a:t>Mesure des performances à </a:t>
            </a:r>
            <a:r>
              <a:rPr lang="fr-FR" sz="2100" dirty="0" smtClean="0">
                <a:solidFill>
                  <a:schemeClr val="dk1"/>
                </a:solidFill>
              </a:rPr>
              <a:t>l’échelle </a:t>
            </a:r>
            <a:r>
              <a:rPr lang="fr-FR" sz="2100" dirty="0">
                <a:solidFill>
                  <a:schemeClr val="dk1"/>
                </a:solidFill>
              </a:rPr>
              <a:t>du site Canada.ca, où </a:t>
            </a:r>
            <a:r>
              <a:rPr lang="fr-FR" sz="2100" dirty="0" smtClean="0">
                <a:solidFill>
                  <a:schemeClr val="dk1"/>
                </a:solidFill>
              </a:rPr>
              <a:t>l’analyse </a:t>
            </a:r>
            <a:r>
              <a:rPr lang="fr-FR" sz="2100" dirty="0">
                <a:solidFill>
                  <a:schemeClr val="dk1"/>
                </a:solidFill>
              </a:rPr>
              <a:t>peut ensuite appuyer la prise de décisions sur la création et </a:t>
            </a:r>
            <a:r>
              <a:rPr lang="fr-FR" sz="2100" dirty="0" smtClean="0">
                <a:solidFill>
                  <a:schemeClr val="dk1"/>
                </a:solidFill>
              </a:rPr>
              <a:t>l’optimisation </a:t>
            </a:r>
            <a:r>
              <a:rPr lang="fr-FR" sz="2100" dirty="0">
                <a:solidFill>
                  <a:schemeClr val="dk1"/>
                </a:solidFill>
              </a:rPr>
              <a:t>du contenu</a:t>
            </a:r>
          </a:p>
          <a:p>
            <a:pPr marL="177800" lvl="0" indent="-17145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2100"/>
              <a:buFont typeface="Arial"/>
              <a:buChar char="•"/>
            </a:pPr>
            <a:r>
              <a:rPr lang="fr-FR" sz="2100" dirty="0" smtClean="0">
                <a:solidFill>
                  <a:schemeClr val="dk1"/>
                </a:solidFill>
              </a:rPr>
              <a:t>Création de </a:t>
            </a:r>
            <a:r>
              <a:rPr lang="fr-FR" sz="2100" dirty="0">
                <a:solidFill>
                  <a:schemeClr val="dk1"/>
                </a:solidFill>
              </a:rPr>
              <a:t>relations entre les pages Web et les données afin de permettre un meilleur suivi analytique (p. ex. tendances du trafic)</a:t>
            </a:r>
            <a:endParaRPr lang="fr-CA" sz="1100" dirty="0" smtClean="0"/>
          </a:p>
          <a:p>
            <a:pPr marL="177800" lvl="0" indent="-171450">
              <a:lnSpc>
                <a:spcPct val="90000"/>
              </a:lnSpc>
              <a:spcBef>
                <a:spcPts val="800"/>
              </a:spcBef>
              <a:buSzPts val="2100"/>
              <a:buFont typeface="Arial"/>
              <a:buChar char="•"/>
            </a:pPr>
            <a:r>
              <a:rPr lang="fr-FR" sz="2100" dirty="0" smtClean="0"/>
              <a:t>Rapports analytiques </a:t>
            </a:r>
            <a:r>
              <a:rPr lang="fr-FR" sz="2100" dirty="0"/>
              <a:t>plus rapides et plus </a:t>
            </a:r>
            <a:r>
              <a:rPr lang="fr-FR" sz="2100" dirty="0" smtClean="0"/>
              <a:t>agiles</a:t>
            </a:r>
            <a:endParaRPr lang="fr-CA" sz="2100" dirty="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8"/>
          <p:cNvSpPr txBox="1"/>
          <p:nvPr>
            <p:custDataLst>
              <p:tags r:id="rId1"/>
            </p:custDataLst>
          </p:nvPr>
        </p:nvSpPr>
        <p:spPr>
          <a:xfrm>
            <a:off x="628650" y="289875"/>
            <a:ext cx="78867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0">
              <a:lnSpc>
                <a:spcPct val="90000"/>
              </a:lnSpc>
              <a:buClr>
                <a:srgbClr val="4D5625"/>
              </a:buClr>
              <a:buSzPts val="2400"/>
            </a:pPr>
            <a:r>
              <a:rPr lang="fr-CA" sz="2400" b="1" dirty="0" smtClean="0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ANNEXE D : </a:t>
            </a:r>
            <a:r>
              <a:rPr lang="fr-CA" sz="2400" b="1" dirty="0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RÉPERCUSSIONS SUR </a:t>
            </a:r>
            <a:r>
              <a:rPr lang="fr-CA" sz="2400" b="1" dirty="0" smtClean="0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L’ACCESSIBILITÉ</a:t>
            </a:r>
            <a:endParaRPr lang="fr-CA" sz="2400" b="1" dirty="0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3" name="Google Shape;193;p38"/>
          <p:cNvSpPr txBox="1"/>
          <p:nvPr>
            <p:custDataLst>
              <p:tags r:id="rId2"/>
            </p:custDataLst>
          </p:nvPr>
        </p:nvSpPr>
        <p:spPr>
          <a:xfrm>
            <a:off x="628650" y="1221581"/>
            <a:ext cx="8296500" cy="3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fr-CA" sz="2100" dirty="0" smtClean="0">
                <a:solidFill>
                  <a:schemeClr val="dk1"/>
                </a:solidFill>
              </a:rPr>
              <a:t>Éléments à prendre en considération en matière d’accessibilité</a:t>
            </a:r>
            <a:endParaRPr lang="fr-CA" sz="1100" dirty="0" smtClean="0"/>
          </a:p>
          <a:p>
            <a:pPr marL="342900" lvl="0" indent="-279400">
              <a:buClr>
                <a:schemeClr val="dk1"/>
              </a:buClr>
              <a:buSzPts val="1800"/>
              <a:buChar char="●"/>
            </a:pPr>
            <a:r>
              <a:rPr lang="fr-FR" sz="1800" dirty="0">
                <a:solidFill>
                  <a:schemeClr val="dk1"/>
                </a:solidFill>
              </a:rPr>
              <a:t>Les en-têtes offrent une vue </a:t>
            </a:r>
            <a:r>
              <a:rPr lang="fr-FR" sz="1800" dirty="0" smtClean="0">
                <a:solidFill>
                  <a:schemeClr val="dk1"/>
                </a:solidFill>
              </a:rPr>
              <a:t>d’ensemble </a:t>
            </a:r>
            <a:r>
              <a:rPr lang="fr-FR" sz="1800" dirty="0">
                <a:solidFill>
                  <a:schemeClr val="dk1"/>
                </a:solidFill>
              </a:rPr>
              <a:t>rapide pour les utilisateurs de lecteurs </a:t>
            </a:r>
            <a:r>
              <a:rPr lang="fr-FR" sz="1800" dirty="0" smtClean="0">
                <a:solidFill>
                  <a:schemeClr val="dk1"/>
                </a:solidFill>
              </a:rPr>
              <a:t>d’écran.</a:t>
            </a:r>
            <a:endParaRPr lang="fr-CA" sz="1800" dirty="0" smtClean="0">
              <a:solidFill>
                <a:schemeClr val="dk1"/>
              </a:solidFill>
            </a:endParaRPr>
          </a:p>
          <a:p>
            <a:pPr marL="342900" lvl="0" indent="-279400">
              <a:buClr>
                <a:schemeClr val="dk1"/>
              </a:buClr>
              <a:buSzPts val="1800"/>
              <a:buChar char="●"/>
            </a:pPr>
            <a:r>
              <a:rPr lang="fr-FR" sz="1800" dirty="0" smtClean="0">
                <a:solidFill>
                  <a:schemeClr val="dk1"/>
                </a:solidFill>
              </a:rPr>
              <a:t>L’attribut </a:t>
            </a:r>
            <a:r>
              <a:rPr lang="fr-FR" sz="1800" dirty="0">
                <a:solidFill>
                  <a:schemeClr val="dk1"/>
                </a:solidFill>
              </a:rPr>
              <a:t>de langue aide le lecteur </a:t>
            </a:r>
            <a:r>
              <a:rPr lang="fr-FR" sz="1800" dirty="0" smtClean="0">
                <a:solidFill>
                  <a:schemeClr val="dk1"/>
                </a:solidFill>
              </a:rPr>
              <a:t>d’écran </a:t>
            </a:r>
            <a:r>
              <a:rPr lang="fr-FR" sz="1800" dirty="0">
                <a:solidFill>
                  <a:schemeClr val="dk1"/>
                </a:solidFill>
              </a:rPr>
              <a:t>à sélectionner le bon lecteur </a:t>
            </a:r>
            <a:r>
              <a:rPr lang="fr-FR" sz="1800" dirty="0" smtClean="0">
                <a:solidFill>
                  <a:schemeClr val="dk1"/>
                </a:solidFill>
              </a:rPr>
              <a:t>vocal.</a:t>
            </a:r>
            <a:endParaRPr lang="fr-CA" sz="1800" dirty="0" smtClean="0">
              <a:solidFill>
                <a:schemeClr val="dk1"/>
              </a:solidFill>
            </a:endParaRPr>
          </a:p>
          <a:p>
            <a:pPr marL="342900" lvl="0" indent="-279400">
              <a:buClr>
                <a:schemeClr val="dk1"/>
              </a:buClr>
              <a:buSzPts val="1800"/>
              <a:buChar char="●"/>
            </a:pPr>
            <a:r>
              <a:rPr lang="fr-FR" sz="1800" dirty="0" smtClean="0">
                <a:solidFill>
                  <a:schemeClr val="dk1"/>
                </a:solidFill>
              </a:rPr>
              <a:t>De </a:t>
            </a:r>
            <a:r>
              <a:rPr lang="fr-FR" sz="1800" dirty="0">
                <a:solidFill>
                  <a:schemeClr val="dk1"/>
                </a:solidFill>
              </a:rPr>
              <a:t>bonnes descriptions aident les utilisateurs de lecteurs </a:t>
            </a:r>
            <a:r>
              <a:rPr lang="fr-FR" sz="1800" dirty="0" smtClean="0">
                <a:solidFill>
                  <a:schemeClr val="dk1"/>
                </a:solidFill>
              </a:rPr>
              <a:t>d’écran </a:t>
            </a:r>
            <a:r>
              <a:rPr lang="fr-FR" sz="1800" dirty="0">
                <a:solidFill>
                  <a:schemeClr val="dk1"/>
                </a:solidFill>
              </a:rPr>
              <a:t>à sélectionner le résultat de recherche approprié dans Google ou </a:t>
            </a:r>
            <a:r>
              <a:rPr lang="fr-FR" sz="1800" dirty="0" smtClean="0">
                <a:solidFill>
                  <a:schemeClr val="dk1"/>
                </a:solidFill>
              </a:rPr>
              <a:t>Bing</a:t>
            </a:r>
            <a:endParaRPr lang="fr-CA" sz="2100" dirty="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650" y="304013"/>
            <a:ext cx="78867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5625"/>
              </a:buClr>
              <a:buSzPts val="2400"/>
              <a:buFont typeface="Arial Narrow"/>
              <a:buNone/>
            </a:pPr>
            <a:r>
              <a:rPr lang="fr-CA" sz="2400" b="1" dirty="0" smtClean="0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CONTENU</a:t>
            </a:r>
            <a:endParaRPr lang="fr-CA" sz="2400" b="1" dirty="0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4" name="Google Shape;84;p2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28650" y="1185863"/>
            <a:ext cx="5709900" cy="3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lvl="0" indent="-254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CA" dirty="0" smtClean="0">
                <a:solidFill>
                  <a:schemeClr val="dk1"/>
                </a:solidFill>
              </a:rPr>
              <a:t>Objectif </a:t>
            </a:r>
            <a:endParaRPr lang="fr-CA" dirty="0" smtClean="0"/>
          </a:p>
          <a:p>
            <a:pPr marL="254000" lvl="0" indent="-254000">
              <a:buClr>
                <a:schemeClr val="dk1"/>
              </a:buClr>
              <a:buFont typeface="Arial"/>
              <a:buChar char="•"/>
            </a:pPr>
            <a:r>
              <a:rPr lang="fr-FR" dirty="0">
                <a:solidFill>
                  <a:schemeClr val="dk1"/>
                </a:solidFill>
              </a:rPr>
              <a:t>Accroissement de la valeur opérationnelle</a:t>
            </a:r>
            <a:endParaRPr lang="fr-CA" dirty="0" smtClean="0"/>
          </a:p>
          <a:p>
            <a:pPr marL="254000" lvl="0" indent="-254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CA" dirty="0" smtClean="0">
                <a:solidFill>
                  <a:schemeClr val="dk1"/>
                </a:solidFill>
              </a:rPr>
              <a:t>Analyse des lacunes dans les métadonnées</a:t>
            </a:r>
            <a:endParaRPr lang="fr-CA" dirty="0" smtClean="0"/>
          </a:p>
          <a:p>
            <a:pPr marL="254000" lvl="0" indent="-254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CA" dirty="0" smtClean="0">
                <a:solidFill>
                  <a:schemeClr val="dk1"/>
                </a:solidFill>
              </a:rPr>
              <a:t>Application des métadonnées</a:t>
            </a:r>
            <a:endParaRPr lang="fr-CA" dirty="0" smtClean="0"/>
          </a:p>
          <a:p>
            <a:pPr marL="254000" lvl="0" indent="-254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CA" dirty="0" smtClean="0">
                <a:solidFill>
                  <a:schemeClr val="dk1"/>
                </a:solidFill>
              </a:rPr>
              <a:t>Prochaines étapes</a:t>
            </a:r>
            <a:endParaRPr lang="fr-CA" dirty="0" smtClean="0"/>
          </a:p>
          <a:p>
            <a:pPr marL="596900" lvl="1" indent="-247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fr-CA" dirty="0" smtClean="0">
                <a:solidFill>
                  <a:schemeClr val="dk1"/>
                </a:solidFill>
              </a:rPr>
              <a:t>Données structurées</a:t>
            </a:r>
            <a:endParaRPr lang="fr-CA" dirty="0" smtClean="0"/>
          </a:p>
          <a:p>
            <a:pPr marL="596900" lvl="1" indent="-247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fr-CA" dirty="0" smtClean="0">
                <a:solidFill>
                  <a:schemeClr val="dk1"/>
                </a:solidFill>
              </a:rPr>
              <a:t>Médias sociaux</a:t>
            </a:r>
            <a:endParaRPr lang="fr-CA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650" y="304013"/>
            <a:ext cx="78867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5625"/>
              </a:buClr>
              <a:buSzPts val="2400"/>
              <a:buFont typeface="Arial Narrow"/>
              <a:buNone/>
            </a:pPr>
            <a:r>
              <a:rPr lang="fr-CA" sz="2400" b="1" dirty="0" smtClean="0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OBJECTIF</a:t>
            </a:r>
            <a:endParaRPr lang="fr-CA" sz="2400" b="1" dirty="0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02675" y="1200675"/>
            <a:ext cx="7623000" cy="3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fr-CA" dirty="0" smtClean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fr-CA" dirty="0" smtClean="0">
              <a:solidFill>
                <a:schemeClr val="dk1"/>
              </a:solidFill>
            </a:endParaRPr>
          </a:p>
          <a:p>
            <a:pPr marL="0" lvl="0" indent="0" algn="ctr">
              <a:buClr>
                <a:schemeClr val="dk1"/>
              </a:buClr>
            </a:pPr>
            <a:r>
              <a:rPr lang="fr-FR" sz="2400" dirty="0">
                <a:solidFill>
                  <a:schemeClr val="dk1"/>
                </a:solidFill>
              </a:rPr>
              <a:t>Aider les ministères </a:t>
            </a:r>
            <a:r>
              <a:rPr lang="fr-FR" sz="2400" dirty="0" smtClean="0">
                <a:solidFill>
                  <a:schemeClr val="dk1"/>
                </a:solidFill>
              </a:rPr>
              <a:t>responsables </a:t>
            </a:r>
            <a:r>
              <a:rPr lang="fr-FR" sz="2400" dirty="0">
                <a:solidFill>
                  <a:schemeClr val="dk1"/>
                </a:solidFill>
              </a:rPr>
              <a:t>et partenaires </a:t>
            </a:r>
            <a:r>
              <a:rPr lang="fr-FR" sz="2400" dirty="0" smtClean="0">
                <a:solidFill>
                  <a:schemeClr val="dk1"/>
                </a:solidFill>
              </a:rPr>
              <a:t>de thèmes </a:t>
            </a:r>
            <a:r>
              <a:rPr lang="fr-FR" sz="2400" dirty="0">
                <a:solidFill>
                  <a:schemeClr val="dk1"/>
                </a:solidFill>
              </a:rPr>
              <a:t>à accroître la valeur opérationnelle de leur contenu Web par le biais de métadonnées de qualité</a:t>
            </a:r>
            <a:r>
              <a:rPr lang="fr-FR" sz="2400" dirty="0" smtClean="0">
                <a:solidFill>
                  <a:schemeClr val="dk1"/>
                </a:solidFill>
              </a:rPr>
              <a:t>.</a:t>
            </a:r>
            <a:endParaRPr lang="fr-CA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650" y="304013"/>
            <a:ext cx="78867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0">
              <a:buClr>
                <a:srgbClr val="4D5625"/>
              </a:buClr>
              <a:buSzPts val="2400"/>
            </a:pPr>
            <a:r>
              <a:rPr lang="fr-FR" sz="2400" b="1" dirty="0" smtClean="0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ACCROISSEMENT DE LA VALEUR OPÉRATIONNELLE</a:t>
            </a:r>
            <a:r>
              <a:rPr lang="fr-CA" sz="2400" b="1" dirty="0" smtClean="0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lang="fr-CA" sz="2400" b="1" dirty="0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8" name="Google Shape;98;p24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28650" y="1185863"/>
            <a:ext cx="8029200" cy="3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-CA" dirty="0" smtClean="0">
                <a:solidFill>
                  <a:schemeClr val="dk1"/>
                </a:solidFill>
              </a:rPr>
              <a:t>Le site Canada.ca/le-coronavirus fournit un accès à la source d’information fédérale sur la COVID-19 faisant autorité. Le contenu est réparti dans la majorité des espaces de thèmes, sinon tous. Pour une gestion efficace et accroître la </a:t>
            </a:r>
            <a:r>
              <a:rPr lang="fr-CA" dirty="0" err="1" smtClean="0">
                <a:solidFill>
                  <a:schemeClr val="dk1"/>
                </a:solidFill>
              </a:rPr>
              <a:t>repérabilité</a:t>
            </a:r>
            <a:r>
              <a:rPr lang="fr-CA" dirty="0" smtClean="0">
                <a:solidFill>
                  <a:schemeClr val="dk1"/>
                </a:solidFill>
              </a:rPr>
              <a:t> du contenu, il est essentiel de baliser comme il le faut les pages de contenu.</a:t>
            </a:r>
            <a:endParaRPr lang="fr-CA" dirty="0" smtClean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endParaRPr lang="fr-CA" dirty="0" smtClean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-CA" dirty="0" smtClean="0">
                <a:solidFill>
                  <a:schemeClr val="dk1"/>
                </a:solidFill>
              </a:rPr>
              <a:t>L’application de métadonnées complètes et de qualité aura un effet positif sur les éléments suivants :</a:t>
            </a:r>
          </a:p>
          <a:p>
            <a:pPr marL="596900" lvl="1" indent="-254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CA" sz="1800" dirty="0" smtClean="0">
                <a:solidFill>
                  <a:schemeClr val="dk1"/>
                </a:solidFill>
              </a:rPr>
              <a:t>Résultats de recherche (Annexe A)</a:t>
            </a:r>
          </a:p>
          <a:p>
            <a:pPr marL="596900" lvl="1" indent="-254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CA" sz="1800" dirty="0" smtClean="0">
                <a:solidFill>
                  <a:schemeClr val="dk1"/>
                </a:solidFill>
              </a:rPr>
              <a:t>Efforts de gestion du contenu (Annexe B)</a:t>
            </a:r>
          </a:p>
          <a:p>
            <a:pPr marL="596900" lvl="1" indent="-254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CA" sz="1800" dirty="0" smtClean="0">
                <a:solidFill>
                  <a:schemeClr val="dk1"/>
                </a:solidFill>
              </a:rPr>
              <a:t>Données de mesure des performances (Annexe C)</a:t>
            </a:r>
          </a:p>
          <a:p>
            <a:pPr marL="596900" lvl="1" indent="-254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r-CA" sz="1800" dirty="0" smtClean="0">
                <a:solidFill>
                  <a:schemeClr val="dk1"/>
                </a:solidFill>
              </a:rPr>
              <a:t>Accessibilité (Annexe D)</a:t>
            </a:r>
            <a:endParaRPr lang="fr-CA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custDataLst>
              <p:tags r:id="rId1"/>
            </p:custDataLst>
          </p:nvPr>
        </p:nvSpPr>
        <p:spPr>
          <a:xfrm>
            <a:off x="628650" y="289875"/>
            <a:ext cx="78867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0">
              <a:lnSpc>
                <a:spcPct val="90000"/>
              </a:lnSpc>
              <a:buClr>
                <a:srgbClr val="4D5625"/>
              </a:buClr>
              <a:buSzPts val="2400"/>
            </a:pPr>
            <a:r>
              <a:rPr lang="fr-FR" sz="2400" b="1" dirty="0" smtClean="0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ANALYSE DES LACUNES DANS LES MÉTADONNÉES</a:t>
            </a:r>
            <a:endParaRPr lang="fr-CA" sz="2400" b="1" dirty="0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5" name="Google Shape;105;p25"/>
          <p:cNvSpPr txBox="1"/>
          <p:nvPr>
            <p:custDataLst>
              <p:tags r:id="rId2"/>
            </p:custDataLst>
          </p:nvPr>
        </p:nvSpPr>
        <p:spPr>
          <a:xfrm>
            <a:off x="628649" y="1193108"/>
            <a:ext cx="8408559" cy="3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fr-CA" sz="1800" dirty="0" smtClean="0">
                <a:solidFill>
                  <a:schemeClr val="dk1"/>
                </a:solidFill>
                <a:sym typeface="Arial"/>
              </a:rPr>
              <a:t>L’</a:t>
            </a:r>
            <a:r>
              <a:rPr lang="fr-CA" sz="1800" dirty="0" smtClean="0">
                <a:solidFill>
                  <a:schemeClr val="dk1"/>
                </a:solidFill>
              </a:rPr>
              <a:t>évaluation des pages de premier niveau apparaissant sur la page de renvoi de la COVID </a:t>
            </a:r>
            <a:r>
              <a:rPr lang="fr-CA" sz="1800" dirty="0" smtClean="0">
                <a:solidFill>
                  <a:schemeClr val="dk1"/>
                </a:solidFill>
                <a:sym typeface="Arial"/>
              </a:rPr>
              <a:t>(Canada.ca/le-coronavirus) indique que les métadonnées sont actuellement :</a:t>
            </a:r>
            <a:endParaRPr lang="fr-CA" sz="1800" dirty="0" smtClean="0"/>
          </a:p>
          <a:p>
            <a:pPr marL="285750" marR="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 pitchFamily="34" charset="0"/>
              <a:buChar char="•"/>
            </a:pPr>
            <a:r>
              <a:rPr lang="fr-CA" sz="1800" dirty="0" smtClean="0">
                <a:solidFill>
                  <a:schemeClr val="dk1"/>
                </a:solidFill>
              </a:rPr>
              <a:t>trop générales </a:t>
            </a:r>
            <a:r>
              <a:rPr lang="fr-CA" sz="1800" dirty="0" smtClean="0">
                <a:solidFill>
                  <a:schemeClr val="dk1"/>
                </a:solidFill>
                <a:sym typeface="Arial"/>
              </a:rPr>
              <a:t>(ne sont pas propres au contenu des pages)</a:t>
            </a:r>
            <a:r>
              <a:rPr lang="fr-CA" sz="1800" dirty="0" smtClean="0">
                <a:solidFill>
                  <a:schemeClr val="dk1"/>
                </a:solidFill>
              </a:rPr>
              <a:t>,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 pitchFamily="34" charset="0"/>
              <a:buChar char="•"/>
            </a:pPr>
            <a:r>
              <a:rPr lang="fr-CA" sz="1800" dirty="0" smtClean="0">
                <a:solidFill>
                  <a:schemeClr val="dk1"/>
                </a:solidFill>
              </a:rPr>
              <a:t>incomplètes, ou</a:t>
            </a:r>
            <a:endParaRPr lang="fr-CA" sz="1800" dirty="0" smtClean="0"/>
          </a:p>
          <a:p>
            <a:pPr marL="285750" marR="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 pitchFamily="34" charset="0"/>
              <a:buChar char="•"/>
            </a:pPr>
            <a:r>
              <a:rPr lang="fr-CA" sz="1800" dirty="0" smtClean="0">
                <a:solidFill>
                  <a:schemeClr val="dk1"/>
                </a:solidFill>
              </a:rPr>
              <a:t>copiées à partir d’autres </a:t>
            </a:r>
            <a:r>
              <a:rPr lang="fr-CA" sz="1800" dirty="0" smtClean="0">
                <a:solidFill>
                  <a:schemeClr val="dk1"/>
                </a:solidFill>
                <a:sym typeface="Arial"/>
              </a:rPr>
              <a:t>pages.</a:t>
            </a:r>
            <a:endParaRPr lang="fr-CA" sz="1800" dirty="0" smtClean="0"/>
          </a:p>
          <a:p>
            <a:pPr marL="177800" marR="0" lvl="0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lang="fr-CA" sz="1800" dirty="0" smtClean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fr-CA" sz="1800" dirty="0" smtClean="0">
                <a:solidFill>
                  <a:schemeClr val="dk1"/>
                </a:solidFill>
              </a:rPr>
              <a:t>Des vérifications de la qualité sont requises et il faut aussi avoir la possibilité de revenir en arrière pour remplir des champs vides.</a:t>
            </a:r>
            <a:endParaRPr lang="fr-CA" sz="1800" dirty="0" smtClean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lang="fr-CA" sz="1800" dirty="0" smtClean="0">
              <a:solidFill>
                <a:schemeClr val="dk1"/>
              </a:solidFill>
            </a:endParaRPr>
          </a:p>
          <a:p>
            <a:pPr lv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2100"/>
            </a:pPr>
            <a:r>
              <a:rPr lang="fr-CA" sz="1800" dirty="0" smtClean="0">
                <a:solidFill>
                  <a:schemeClr val="dk1"/>
                </a:solidFill>
              </a:rPr>
              <a:t>Pour obtenir de plus amples renseignements sur les résultats d’analyse, écrivez à </a:t>
            </a:r>
            <a:r>
              <a:rPr lang="fr-CA" sz="1800" dirty="0" smtClean="0">
                <a:solidFill>
                  <a:schemeClr val="dk1"/>
                </a:solidFill>
                <a:hlinkClick r:id="rId5"/>
              </a:rPr>
              <a:t>hc.cpab.health.theme-sante.dgcap.sc@canada.ca</a:t>
            </a:r>
            <a:r>
              <a:rPr lang="fr-CA" sz="1800" dirty="0" smtClean="0">
                <a:solidFill>
                  <a:schemeClr val="dk1"/>
                </a:solidFill>
              </a:rPr>
              <a:t>.</a:t>
            </a:r>
            <a:endParaRPr lang="fr-CA" sz="2100" dirty="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 txBox="1"/>
          <p:nvPr>
            <p:custDataLst>
              <p:tags r:id="rId1"/>
            </p:custDataLst>
          </p:nvPr>
        </p:nvSpPr>
        <p:spPr>
          <a:xfrm>
            <a:off x="628650" y="289875"/>
            <a:ext cx="78867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0">
              <a:lnSpc>
                <a:spcPct val="90000"/>
              </a:lnSpc>
              <a:buClr>
                <a:srgbClr val="4D5625"/>
              </a:buClr>
              <a:buSzPts val="2400"/>
            </a:pPr>
            <a:r>
              <a:rPr lang="fr-CA" sz="2400" b="1" dirty="0" smtClean="0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APPLICATION DES MÉTADONNÉES</a:t>
            </a:r>
            <a:endParaRPr lang="fr-CA" sz="2400" b="1" dirty="0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2" name="Google Shape;112;p26"/>
          <p:cNvSpPr txBox="1"/>
          <p:nvPr>
            <p:custDataLst>
              <p:tags r:id="rId2"/>
            </p:custDataLst>
          </p:nvPr>
        </p:nvSpPr>
        <p:spPr>
          <a:xfrm>
            <a:off x="628650" y="1124363"/>
            <a:ext cx="8452200" cy="39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2100"/>
            </a:pPr>
            <a:r>
              <a:rPr lang="fr-CA" sz="1800" dirty="0" smtClean="0">
                <a:solidFill>
                  <a:schemeClr val="dk1"/>
                </a:solidFill>
              </a:rPr>
              <a:t>Les métadonnées peuvent favoriser la visibilité du contenu, mais contribuent également à dresser un inventaire précis et solide du contenu dont les responsables de thèmes et les ministères peuvent se servir pour gérer et optimiser leurs fonds Web.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lang="fr-CA" sz="1050" dirty="0" smtClean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fr-CA" sz="1800" dirty="0" smtClean="0">
                <a:solidFill>
                  <a:schemeClr val="dk1"/>
                </a:solidFill>
              </a:rPr>
              <a:t>Champs de métadonnées</a:t>
            </a:r>
            <a:endParaRPr lang="fr-CA" sz="1800" dirty="0" smtClean="0"/>
          </a:p>
          <a:p>
            <a:pPr marL="177800" lvl="0" indent="-12700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400"/>
              <a:buFont typeface="Arial"/>
              <a:buChar char="•"/>
            </a:pPr>
            <a:r>
              <a:rPr lang="fr-CA" sz="1400" dirty="0" smtClean="0">
                <a:solidFill>
                  <a:schemeClr val="dk1"/>
                </a:solidFill>
                <a:sym typeface="Arial"/>
              </a:rPr>
              <a:t>Méta-titre (</a:t>
            </a:r>
            <a:r>
              <a:rPr lang="fr-CA" dirty="0" smtClean="0">
                <a:solidFill>
                  <a:schemeClr val="dk1"/>
                </a:solidFill>
              </a:rPr>
              <a:t>Dublin </a:t>
            </a:r>
            <a:r>
              <a:rPr lang="fr-CA" dirty="0" err="1" smtClean="0">
                <a:solidFill>
                  <a:schemeClr val="dk1"/>
                </a:solidFill>
              </a:rPr>
              <a:t>Core</a:t>
            </a:r>
            <a:r>
              <a:rPr lang="fr-CA" dirty="0" smtClean="0">
                <a:solidFill>
                  <a:schemeClr val="dk1"/>
                </a:solidFill>
              </a:rPr>
              <a:t>, AEM et non-AEM)</a:t>
            </a:r>
            <a:endParaRPr lang="fr-CA" sz="1400" dirty="0" smtClean="0">
              <a:solidFill>
                <a:schemeClr val="dk1"/>
              </a:solidFill>
              <a:sym typeface="Arial"/>
            </a:endParaRPr>
          </a:p>
          <a:p>
            <a:pPr marL="177800" lvl="0" indent="-12700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400"/>
              <a:buFont typeface="Arial"/>
              <a:buChar char="•"/>
            </a:pPr>
            <a:r>
              <a:rPr lang="fr-CA" sz="1400" dirty="0" smtClean="0">
                <a:solidFill>
                  <a:schemeClr val="dk1"/>
                </a:solidFill>
                <a:sym typeface="Arial"/>
              </a:rPr>
              <a:t>Description (</a:t>
            </a:r>
            <a:r>
              <a:rPr lang="fr-CA" dirty="0" smtClean="0">
                <a:solidFill>
                  <a:schemeClr val="dk1"/>
                </a:solidFill>
              </a:rPr>
              <a:t>Dublin </a:t>
            </a:r>
            <a:r>
              <a:rPr lang="fr-CA" dirty="0" err="1" smtClean="0">
                <a:solidFill>
                  <a:schemeClr val="dk1"/>
                </a:solidFill>
              </a:rPr>
              <a:t>Core</a:t>
            </a:r>
            <a:r>
              <a:rPr lang="fr-CA" dirty="0" smtClean="0">
                <a:solidFill>
                  <a:schemeClr val="dk1"/>
                </a:solidFill>
              </a:rPr>
              <a:t>, AEM et non-AEM</a:t>
            </a:r>
            <a:r>
              <a:rPr lang="fr-CA" sz="1400" dirty="0" smtClean="0">
                <a:solidFill>
                  <a:schemeClr val="dk1"/>
                </a:solidFill>
                <a:sym typeface="Arial"/>
              </a:rPr>
              <a:t>)</a:t>
            </a:r>
          </a:p>
          <a:p>
            <a:pPr marL="177800" lvl="0" indent="-12700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400"/>
              <a:buFont typeface="Arial"/>
              <a:buChar char="•"/>
            </a:pPr>
            <a:r>
              <a:rPr lang="fr-CA" sz="1400" dirty="0" smtClean="0">
                <a:solidFill>
                  <a:schemeClr val="dk1"/>
                </a:solidFill>
                <a:sym typeface="Arial"/>
              </a:rPr>
              <a:t>Mots-clés (</a:t>
            </a:r>
            <a:r>
              <a:rPr lang="fr-CA" dirty="0" smtClean="0">
                <a:solidFill>
                  <a:schemeClr val="dk1"/>
                </a:solidFill>
              </a:rPr>
              <a:t>Dublin </a:t>
            </a:r>
            <a:r>
              <a:rPr lang="fr-CA" dirty="0" err="1" smtClean="0">
                <a:solidFill>
                  <a:schemeClr val="dk1"/>
                </a:solidFill>
              </a:rPr>
              <a:t>Core</a:t>
            </a:r>
            <a:r>
              <a:rPr lang="fr-CA" dirty="0" smtClean="0">
                <a:solidFill>
                  <a:schemeClr val="dk1"/>
                </a:solidFill>
              </a:rPr>
              <a:t>, AEM et non-AEM</a:t>
            </a:r>
            <a:r>
              <a:rPr lang="fr-CA" sz="1400" dirty="0" smtClean="0">
                <a:solidFill>
                  <a:schemeClr val="dk1"/>
                </a:solidFill>
                <a:sym typeface="Arial"/>
              </a:rPr>
              <a:t>)</a:t>
            </a:r>
          </a:p>
          <a:p>
            <a:pPr marL="177800" lvl="0" indent="-12700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400"/>
              <a:buFont typeface="Arial"/>
              <a:buChar char="•"/>
            </a:pPr>
            <a:r>
              <a:rPr lang="fr-CA" dirty="0" smtClean="0"/>
              <a:t>Sujet principal</a:t>
            </a:r>
            <a:r>
              <a:rPr lang="fr-CA" sz="1400" dirty="0" smtClean="0">
                <a:solidFill>
                  <a:schemeClr val="dk1"/>
                </a:solidFill>
                <a:sym typeface="Arial"/>
              </a:rPr>
              <a:t> / </a:t>
            </a:r>
            <a:r>
              <a:rPr lang="fr-CA" dirty="0" smtClean="0"/>
              <a:t>Autres sujets </a:t>
            </a:r>
            <a:r>
              <a:rPr lang="fr-CA" sz="1400" dirty="0" smtClean="0">
                <a:solidFill>
                  <a:schemeClr val="dk1"/>
                </a:solidFill>
                <a:sym typeface="Arial"/>
              </a:rPr>
              <a:t>(AEM)</a:t>
            </a:r>
            <a:endParaRPr lang="fr-CA" sz="1400" dirty="0" smtClean="0"/>
          </a:p>
          <a:p>
            <a:pPr marL="177800" marR="0" lvl="0" indent="-127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CA" sz="1400" dirty="0" smtClean="0">
                <a:solidFill>
                  <a:schemeClr val="dk1"/>
                </a:solidFill>
                <a:sym typeface="Arial"/>
              </a:rPr>
              <a:t>Type de contenu (AEM)</a:t>
            </a:r>
            <a:endParaRPr lang="fr-CA" sz="1400" dirty="0" smtClean="0"/>
          </a:p>
          <a:p>
            <a:pPr marL="177800" marR="0" lvl="0" indent="-127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CA" sz="1400" dirty="0" smtClean="0">
                <a:solidFill>
                  <a:schemeClr val="dk1"/>
                </a:solidFill>
                <a:sym typeface="Arial"/>
              </a:rPr>
              <a:t>Public (AEM)</a:t>
            </a:r>
            <a:endParaRPr lang="fr-CA" sz="1400" dirty="0" smtClean="0"/>
          </a:p>
          <a:p>
            <a:pPr marL="177800" lvl="0" indent="-12700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400"/>
              <a:buFont typeface="Arial"/>
              <a:buChar char="•"/>
            </a:pPr>
            <a:r>
              <a:rPr lang="fr-CA" dirty="0" smtClean="0"/>
              <a:t>Organisation propriétaire</a:t>
            </a:r>
            <a:r>
              <a:rPr lang="fr-CA" sz="1400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fr-CA" sz="1400" dirty="0" smtClean="0">
                <a:solidFill>
                  <a:schemeClr val="dk1"/>
                </a:solidFill>
              </a:rPr>
              <a:t>(confirm</a:t>
            </a:r>
            <a:r>
              <a:rPr lang="fr-CA" dirty="0" smtClean="0">
                <a:solidFill>
                  <a:schemeClr val="dk1"/>
                </a:solidFill>
              </a:rPr>
              <a:t>er l’exactitude dans </a:t>
            </a:r>
            <a:r>
              <a:rPr lang="fr-CA" sz="1400" dirty="0" smtClean="0">
                <a:solidFill>
                  <a:schemeClr val="dk1"/>
                </a:solidFill>
              </a:rPr>
              <a:t>AEM)</a:t>
            </a:r>
            <a:endParaRPr lang="fr-CA" sz="1400" dirty="0" smtClean="0">
              <a:solidFill>
                <a:schemeClr val="dk1"/>
              </a:solidFill>
              <a:sym typeface="Arial"/>
            </a:endParaRPr>
          </a:p>
          <a:p>
            <a:pPr marL="177800" lvl="0" indent="-12700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400"/>
              <a:buFont typeface="Arial"/>
              <a:buChar char="•"/>
            </a:pPr>
            <a:r>
              <a:rPr lang="fr-CA" dirty="0" smtClean="0"/>
              <a:t>Fournisseur de contenu</a:t>
            </a:r>
            <a:r>
              <a:rPr lang="fr-CA" sz="1400" dirty="0" smtClean="0">
                <a:solidFill>
                  <a:schemeClr val="dk1"/>
                </a:solidFill>
                <a:sym typeface="Arial"/>
              </a:rPr>
              <a:t> (</a:t>
            </a:r>
            <a:r>
              <a:rPr lang="fr-CA" dirty="0" smtClean="0">
                <a:solidFill>
                  <a:schemeClr val="dk1"/>
                </a:solidFill>
              </a:rPr>
              <a:t>Bénéfique pour la gestion du contenu en interne dans les ministères</a:t>
            </a:r>
            <a:r>
              <a:rPr lang="fr-CA" sz="1400" dirty="0" smtClean="0">
                <a:solidFill>
                  <a:schemeClr val="dk1"/>
                </a:solidFill>
              </a:rPr>
              <a:t> – </a:t>
            </a:r>
            <a:r>
              <a:rPr lang="fr-CA" sz="1400" dirty="0" smtClean="0">
                <a:solidFill>
                  <a:schemeClr val="dk1"/>
                </a:solidFill>
                <a:sym typeface="Arial"/>
              </a:rPr>
              <a:t>AEM)</a:t>
            </a:r>
            <a:endParaRPr lang="fr-CA" sz="2100" dirty="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/>
          <p:nvPr>
            <p:custDataLst>
              <p:tags r:id="rId1"/>
            </p:custDataLst>
          </p:nvPr>
        </p:nvSpPr>
        <p:spPr>
          <a:xfrm>
            <a:off x="628650" y="289875"/>
            <a:ext cx="78867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0">
              <a:lnSpc>
                <a:spcPct val="90000"/>
              </a:lnSpc>
              <a:buClr>
                <a:srgbClr val="4D5625"/>
              </a:buClr>
              <a:buSzPts val="2400"/>
            </a:pPr>
            <a:r>
              <a:rPr lang="fr-CA" sz="2400" b="1" dirty="0" smtClean="0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APPLICATION DES MÉTADONNÉES</a:t>
            </a:r>
            <a:endParaRPr lang="fr-CA" sz="2400" b="1" dirty="0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9" name="Google Shape;119;p27"/>
          <p:cNvSpPr txBox="1"/>
          <p:nvPr>
            <p:custDataLst>
              <p:tags r:id="rId2"/>
            </p:custDataLst>
          </p:nvPr>
        </p:nvSpPr>
        <p:spPr>
          <a:xfrm>
            <a:off x="628650" y="1125381"/>
            <a:ext cx="8407500" cy="39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fr-CA" sz="1800" dirty="0" smtClean="0"/>
              <a:t>Remplir les champs prioritaires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lang="fr-CA" sz="1100" dirty="0" smtClean="0"/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fr-CA" sz="1500" dirty="0" smtClean="0"/>
              <a:t>Le</a:t>
            </a:r>
            <a:r>
              <a:rPr lang="fr-CA" sz="1800" b="1" dirty="0" smtClean="0"/>
              <a:t> méta-titre</a:t>
            </a:r>
            <a:r>
              <a:rPr lang="fr-CA" sz="1500" dirty="0" smtClean="0"/>
              <a:t> est la partie la plus importante de votre page.</a:t>
            </a:r>
          </a:p>
          <a:p>
            <a:pPr marL="685800" lvl="0" indent="-260350">
              <a:lnSpc>
                <a:spcPct val="90000"/>
              </a:lnSpc>
              <a:spcBef>
                <a:spcPts val="800"/>
              </a:spcBef>
              <a:buSzPts val="1500"/>
              <a:buChar char="●"/>
            </a:pPr>
            <a:r>
              <a:rPr lang="fr-CA" sz="1500" dirty="0" smtClean="0"/>
              <a:t>C’est votre argumentaire </a:t>
            </a:r>
            <a:r>
              <a:rPr lang="fr-FR" sz="1500" dirty="0" smtClean="0"/>
              <a:t>éclair </a:t>
            </a:r>
            <a:r>
              <a:rPr lang="fr-FR" sz="1500" dirty="0"/>
              <a:t>par rapport aux autres résultats de </a:t>
            </a:r>
            <a:r>
              <a:rPr lang="fr-FR" sz="1500" dirty="0" smtClean="0"/>
              <a:t>recherche.</a:t>
            </a:r>
            <a:endParaRPr lang="fr-CA" sz="1500" dirty="0" smtClean="0"/>
          </a:p>
          <a:p>
            <a:pPr marL="685800" marR="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fr-CA" sz="1500" dirty="0"/>
              <a:t>I</a:t>
            </a:r>
            <a:r>
              <a:rPr lang="fr-CA" sz="1500" dirty="0" smtClean="0"/>
              <a:t>l doit être unique en son genre, bien résumer et caractériser le contenu de la page.</a:t>
            </a:r>
          </a:p>
          <a:p>
            <a:pPr marL="685800" marR="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fr-CA" sz="1500" dirty="0" smtClean="0"/>
              <a:t>Il doit avoir au maximum 70 caractères (les titres plus longs sont tronqués dans l’affichage des résultats de recherche).</a:t>
            </a:r>
          </a:p>
          <a:p>
            <a:pPr marL="685800" marR="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fr-CA" sz="1500" dirty="0" smtClean="0"/>
              <a:t>Il faut s’assurer que les mots COVID-19 ou coronavirus apparaissent au début.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lang="fr-CA" sz="1200" dirty="0" smtClean="0"/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-CA" sz="1500" dirty="0" smtClean="0"/>
              <a:t>La </a:t>
            </a:r>
            <a:r>
              <a:rPr lang="fr-CA" sz="1800" b="1" dirty="0"/>
              <a:t>d</a:t>
            </a:r>
            <a:r>
              <a:rPr lang="fr-CA" sz="1800" b="1" dirty="0" smtClean="0"/>
              <a:t>escription</a:t>
            </a:r>
            <a:r>
              <a:rPr lang="fr-CA" sz="1500" b="1" dirty="0" smtClean="0"/>
              <a:t> </a:t>
            </a:r>
            <a:r>
              <a:rPr lang="fr-CA" sz="1500" dirty="0" smtClean="0"/>
              <a:t>vient compléter le méta-titre.</a:t>
            </a:r>
          </a:p>
          <a:p>
            <a:pPr marL="685800" marR="0" lvl="0" indent="-2603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fr-CA" sz="1500" dirty="0" smtClean="0"/>
              <a:t>Elle précise le méta-titre et ne doit pas simplement répéter le texte du titre.</a:t>
            </a:r>
          </a:p>
          <a:p>
            <a:pPr marL="685800" lvl="0" indent="-260350">
              <a:lnSpc>
                <a:spcPct val="90000"/>
              </a:lnSpc>
              <a:buSzPts val="1500"/>
              <a:buChar char="●"/>
            </a:pPr>
            <a:r>
              <a:rPr lang="fr-CA" sz="1500" dirty="0" smtClean="0"/>
              <a:t>Il est possible que le texte soit affiché dans Google </a:t>
            </a:r>
            <a:r>
              <a:rPr lang="fr-FR" sz="1500" dirty="0"/>
              <a:t>en tant que description du résultat </a:t>
            </a:r>
            <a:r>
              <a:rPr lang="fr-FR" sz="1500" dirty="0" smtClean="0"/>
              <a:t>de recherche </a:t>
            </a:r>
            <a:r>
              <a:rPr lang="fr-FR" sz="1500" dirty="0"/>
              <a:t>pour une </a:t>
            </a:r>
            <a:r>
              <a:rPr lang="fr-FR" sz="1500" dirty="0" smtClean="0"/>
              <a:t>page.</a:t>
            </a:r>
            <a:endParaRPr lang="fr-CA" sz="1500" dirty="0" smtClean="0"/>
          </a:p>
          <a:p>
            <a:pPr marL="685800" lvl="0" indent="-260350">
              <a:lnSpc>
                <a:spcPct val="90000"/>
              </a:lnSpc>
              <a:buSzPts val="1500"/>
              <a:buChar char="●"/>
            </a:pPr>
            <a:r>
              <a:rPr lang="fr-FR" sz="1500" dirty="0" smtClean="0"/>
              <a:t>Il s’agit d’un </a:t>
            </a:r>
            <a:r>
              <a:rPr lang="fr-FR" sz="1500" dirty="0"/>
              <a:t>champ </a:t>
            </a:r>
            <a:r>
              <a:rPr lang="fr-FR" sz="1500" dirty="0" smtClean="0"/>
              <a:t>privilégié </a:t>
            </a:r>
            <a:r>
              <a:rPr lang="fr-FR" sz="1500" dirty="0"/>
              <a:t>dans le moteur de recherche de </a:t>
            </a:r>
            <a:r>
              <a:rPr lang="fr-FR" sz="1500" dirty="0" smtClean="0"/>
              <a:t>Canada.ca.</a:t>
            </a:r>
            <a:endParaRPr lang="fr-CA" sz="1500" dirty="0" smtClean="0"/>
          </a:p>
          <a:p>
            <a:pPr marL="685800" marR="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fr-CA" sz="1500" dirty="0" smtClean="0"/>
              <a:t>Elle fournit un résumé concret (sous forme de phrase ou de proposition) de ce que l’utilisateur trouvera ou pourra faire sur la page (la tâche qu’il peut effectuer).</a:t>
            </a:r>
          </a:p>
          <a:p>
            <a:pPr marL="685800" marR="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fr-CA" sz="1500" dirty="0" smtClean="0"/>
              <a:t>Elle doit compter au maximum 130 caractères. </a:t>
            </a:r>
            <a:endParaRPr lang="fr-CA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/>
          <p:nvPr>
            <p:custDataLst>
              <p:tags r:id="rId1"/>
            </p:custDataLst>
          </p:nvPr>
        </p:nvSpPr>
        <p:spPr>
          <a:xfrm>
            <a:off x="628650" y="289875"/>
            <a:ext cx="78867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0">
              <a:lnSpc>
                <a:spcPct val="90000"/>
              </a:lnSpc>
              <a:buClr>
                <a:srgbClr val="4D5625"/>
              </a:buClr>
              <a:buSzPts val="2400"/>
            </a:pPr>
            <a:r>
              <a:rPr lang="fr-CA" sz="2400" b="1" dirty="0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APPLICATION DES MÉTADONNÉES</a:t>
            </a:r>
          </a:p>
        </p:txBody>
      </p:sp>
      <p:sp>
        <p:nvSpPr>
          <p:cNvPr id="126" name="Google Shape;126;p28"/>
          <p:cNvSpPr txBox="1"/>
          <p:nvPr>
            <p:custDataLst>
              <p:tags r:id="rId2"/>
            </p:custDataLst>
          </p:nvPr>
        </p:nvSpPr>
        <p:spPr>
          <a:xfrm>
            <a:off x="628650" y="1132781"/>
            <a:ext cx="8296500" cy="3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-CA" sz="2100" dirty="0" smtClean="0"/>
              <a:t>Remplir les autres champs de métadonnées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lang="fr-CA" sz="1800" dirty="0" smtClean="0"/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-CA" sz="1800" b="1" dirty="0" smtClean="0"/>
              <a:t>Mots-clés</a:t>
            </a:r>
            <a:endParaRPr lang="fr-CA" sz="1500" dirty="0" smtClean="0"/>
          </a:p>
          <a:p>
            <a:pPr marL="685800" lvl="0" indent="-260350">
              <a:lnSpc>
                <a:spcPct val="90000"/>
              </a:lnSpc>
              <a:spcBef>
                <a:spcPts val="800"/>
              </a:spcBef>
              <a:buSzPts val="1500"/>
              <a:buChar char="●"/>
            </a:pPr>
            <a:r>
              <a:rPr lang="fr-CA" sz="1500" dirty="0" smtClean="0"/>
              <a:t>Aident les utilisateurs à trouver votre page </a:t>
            </a:r>
            <a:r>
              <a:rPr lang="fr-FR" sz="1500" dirty="0"/>
              <a:t>en utilisant des termes de recherche différents mais </a:t>
            </a:r>
            <a:r>
              <a:rPr lang="fr-FR" sz="1500" dirty="0" smtClean="0"/>
              <a:t>pertinents.</a:t>
            </a:r>
            <a:endParaRPr lang="fr-CA" sz="1500" dirty="0" smtClean="0"/>
          </a:p>
          <a:p>
            <a:pPr marL="685800" lvl="0" indent="-260350">
              <a:lnSpc>
                <a:spcPct val="90000"/>
              </a:lnSpc>
              <a:buSzPts val="1500"/>
              <a:buChar char="●"/>
            </a:pPr>
            <a:r>
              <a:rPr lang="fr-FR" sz="1500" dirty="0" smtClean="0"/>
              <a:t>Ajouter des </a:t>
            </a:r>
            <a:r>
              <a:rPr lang="fr-FR" sz="1500" dirty="0"/>
              <a:t>termes de recherche communs, </a:t>
            </a:r>
            <a:r>
              <a:rPr lang="fr-FR" sz="1500" dirty="0" smtClean="0"/>
              <a:t>qu’ils </a:t>
            </a:r>
            <a:r>
              <a:rPr lang="fr-FR" sz="1500" dirty="0"/>
              <a:t>soient trouvés dans le contenu ou non, afin </a:t>
            </a:r>
            <a:r>
              <a:rPr lang="fr-FR" sz="1500" dirty="0" smtClean="0"/>
              <a:t>d’accroître </a:t>
            </a:r>
            <a:r>
              <a:rPr lang="fr-FR" sz="1500" dirty="0"/>
              <a:t>la visibilité des résultats de recherche en tant que contenu </a:t>
            </a:r>
            <a:r>
              <a:rPr lang="fr-FR" sz="1500" dirty="0" smtClean="0"/>
              <a:t>pertinent.</a:t>
            </a:r>
            <a:r>
              <a:rPr lang="fr-CA" sz="1500" dirty="0" smtClean="0"/>
              <a:t> </a:t>
            </a:r>
          </a:p>
          <a:p>
            <a:pPr marL="685800" lvl="0" indent="-260350">
              <a:lnSpc>
                <a:spcPct val="90000"/>
              </a:lnSpc>
              <a:buSzPts val="1500"/>
              <a:buChar char="●"/>
            </a:pPr>
            <a:r>
              <a:rPr lang="fr-FR" sz="1500" dirty="0" smtClean="0"/>
              <a:t>Ne pas </a:t>
            </a:r>
            <a:r>
              <a:rPr lang="fr-FR" sz="1500" dirty="0"/>
              <a:t>répéter les termes communs, sauf si cela est nécessaire en rapport avec le contenu de la </a:t>
            </a:r>
            <a:r>
              <a:rPr lang="fr-FR" sz="1500" dirty="0" smtClean="0"/>
              <a:t>page.</a:t>
            </a:r>
            <a:endParaRPr lang="fr-CA" sz="1500" dirty="0" smtClean="0"/>
          </a:p>
          <a:p>
            <a:pPr marL="685800" marR="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fr-CA" sz="1500" dirty="0" smtClean="0"/>
              <a:t>La limite de caractères dans AEM est de 400, espaces y compris.</a:t>
            </a:r>
          </a:p>
          <a:p>
            <a:pPr marL="685800" marR="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fr-CA" sz="1500" b="1" dirty="0" smtClean="0"/>
              <a:t>Premièrement : </a:t>
            </a:r>
            <a:r>
              <a:rPr lang="fr-CA" sz="1500" dirty="0" smtClean="0"/>
              <a:t>utiliser le coronavirus, COVID-19, Canada, pandémie. </a:t>
            </a:r>
          </a:p>
          <a:p>
            <a:pPr marL="685800" lvl="0" indent="-260350">
              <a:lnSpc>
                <a:spcPct val="90000"/>
              </a:lnSpc>
              <a:buSzPts val="1500"/>
              <a:buChar char="●"/>
            </a:pPr>
            <a:r>
              <a:rPr lang="fr-CA" sz="1500" b="1" dirty="0" smtClean="0"/>
              <a:t>Deuxièmement : </a:t>
            </a:r>
            <a:r>
              <a:rPr lang="fr-FR" sz="1500" dirty="0"/>
              <a:t>utiliser les mots les plus pertinents de la page (par exemple, en fonction de la tâche ou de </a:t>
            </a:r>
            <a:r>
              <a:rPr lang="fr-FR" sz="1500" dirty="0" smtClean="0"/>
              <a:t>l’information).</a:t>
            </a:r>
            <a:endParaRPr lang="fr-CA" sz="1500" dirty="0" smtClean="0"/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lang="fr-CA" sz="1500" dirty="0" smtClean="0"/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-CA" sz="1800" b="1" dirty="0" smtClean="0"/>
              <a:t>Public</a:t>
            </a:r>
            <a:endParaRPr lang="fr-CA" sz="1500" dirty="0" smtClean="0"/>
          </a:p>
          <a:p>
            <a:pPr marL="685800" lvl="0" indent="-260350">
              <a:lnSpc>
                <a:spcPct val="90000"/>
              </a:lnSpc>
              <a:spcBef>
                <a:spcPts val="800"/>
              </a:spcBef>
              <a:buSzPts val="1500"/>
              <a:buChar char="●"/>
            </a:pPr>
            <a:r>
              <a:rPr lang="fr-FR" sz="1500" dirty="0" smtClean="0"/>
              <a:t>Détermine pour </a:t>
            </a:r>
            <a:r>
              <a:rPr lang="fr-FR" sz="1500" dirty="0"/>
              <a:t>qui le contenu est </a:t>
            </a:r>
            <a:r>
              <a:rPr lang="fr-FR" sz="1500" dirty="0" smtClean="0"/>
              <a:t>écrit.</a:t>
            </a:r>
            <a:endParaRPr lang="fr-CA" sz="1500" dirty="0" smtClean="0"/>
          </a:p>
          <a:p>
            <a:pPr marL="685800" marR="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fr-CA" sz="1500" dirty="0" smtClean="0"/>
              <a:t>Choisir à partir d’un vocabulaire contrôlé.</a:t>
            </a:r>
            <a:endParaRPr lang="fr-CA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/>
          <p:nvPr>
            <p:custDataLst>
              <p:tags r:id="rId1"/>
            </p:custDataLst>
          </p:nvPr>
        </p:nvSpPr>
        <p:spPr>
          <a:xfrm>
            <a:off x="628650" y="289875"/>
            <a:ext cx="78867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0">
              <a:lnSpc>
                <a:spcPct val="90000"/>
              </a:lnSpc>
              <a:buClr>
                <a:srgbClr val="4D5625"/>
              </a:buClr>
              <a:buSzPts val="2400"/>
            </a:pPr>
            <a:r>
              <a:rPr lang="fr-CA" sz="2400" b="1" dirty="0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APPLICATION DES MÉTADONNÉES</a:t>
            </a:r>
          </a:p>
        </p:txBody>
      </p:sp>
      <p:sp>
        <p:nvSpPr>
          <p:cNvPr id="133" name="Google Shape;133;p29"/>
          <p:cNvSpPr txBox="1"/>
          <p:nvPr>
            <p:custDataLst>
              <p:tags r:id="rId2"/>
            </p:custDataLst>
          </p:nvPr>
        </p:nvSpPr>
        <p:spPr>
          <a:xfrm>
            <a:off x="628650" y="1221581"/>
            <a:ext cx="8201651" cy="3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lang="fr-CA" sz="1800" dirty="0" smtClean="0"/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-CA" sz="1800" b="1" dirty="0" smtClean="0"/>
              <a:t>Type de contenu</a:t>
            </a:r>
            <a:endParaRPr lang="fr-CA" sz="1500" dirty="0" smtClean="0"/>
          </a:p>
          <a:p>
            <a:pPr marL="685800" marR="0" lvl="0" indent="-2603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fr-CA" sz="1500" dirty="0" smtClean="0"/>
              <a:t>Décrit la nature ou le genre de contenu (pas le contenu de la page en tant que tel).</a:t>
            </a:r>
          </a:p>
          <a:p>
            <a:pPr marL="685800" indent="-260350">
              <a:lnSpc>
                <a:spcPct val="90000"/>
              </a:lnSpc>
              <a:buSzPts val="1500"/>
              <a:buFont typeface="Arial"/>
              <a:buChar char="●"/>
            </a:pPr>
            <a:r>
              <a:rPr lang="fr-CA" sz="1500" dirty="0"/>
              <a:t>Choisir à partir d’un vocabulaire </a:t>
            </a:r>
            <a:r>
              <a:rPr lang="fr-CA" sz="1500" dirty="0" smtClean="0"/>
              <a:t>contrôlé (par exemple, éducation et sensibilisation).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lang="fr-CA" sz="1500" dirty="0" smtClean="0"/>
          </a:p>
          <a:p>
            <a:pPr lvl="0">
              <a:lnSpc>
                <a:spcPct val="90000"/>
              </a:lnSpc>
              <a:spcBef>
                <a:spcPts val="800"/>
              </a:spcBef>
            </a:pPr>
            <a:r>
              <a:rPr lang="fr-CA" sz="1800" b="1" dirty="0"/>
              <a:t>Sujet principal / </a:t>
            </a:r>
            <a:r>
              <a:rPr lang="fr-CA" sz="1800" b="1" dirty="0" smtClean="0"/>
              <a:t>Autres sujets</a:t>
            </a:r>
            <a:endParaRPr lang="fr-CA" sz="1500" dirty="0" smtClean="0"/>
          </a:p>
          <a:p>
            <a:pPr marL="685800" marR="0" lvl="0" indent="-2603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fr-CA" sz="1500" dirty="0" smtClean="0"/>
              <a:t>Pour le contenu lié à la COVID-19, choisir la valeur </a:t>
            </a:r>
            <a:br>
              <a:rPr lang="fr-CA" sz="1500" dirty="0" smtClean="0"/>
            </a:br>
            <a:r>
              <a:rPr lang="fr-CA" sz="1500" dirty="0" smtClean="0"/>
              <a:t>Santé/Maladies et affections/Maladies/Coronavirus(COVID-19) dans la liste déroulante du champ Sujet principal.</a:t>
            </a:r>
          </a:p>
          <a:p>
            <a:pPr marL="685800" marR="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fr-CA" sz="1500" dirty="0" smtClean="0"/>
              <a:t>Pour la valeur d’autres sujets, choisissez une autre valeur dans l’arborescence des sujets qui se rapporte au contenu (s’il y a lieu).</a:t>
            </a:r>
          </a:p>
          <a:p>
            <a:pPr marL="1028700" marR="0" lvl="1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fr-CA" sz="1500" dirty="0" smtClean="0"/>
              <a:t>Dans AEM, plus d’une valeur supplémentaire peut être ajoutée.</a:t>
            </a:r>
            <a:endParaRPr lang="fr-CA" sz="15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4710106|-16089410|-6441398|-16756834|-11184811|Health Canada&quot;,&quot;Id&quot;:&quot;5eac3fea35454226c866adb6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3371</TotalTime>
  <Words>1461</Words>
  <Application>Microsoft Office PowerPoint</Application>
  <PresentationFormat>On-screen Show (16:9)</PresentationFormat>
  <Paragraphs>148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Arial Narrow</vt:lpstr>
      <vt:lpstr>Roboto</vt:lpstr>
      <vt:lpstr>Simple Light</vt:lpstr>
      <vt:lpstr>Office Theme</vt:lpstr>
      <vt:lpstr>PowerPoint Presentation</vt:lpstr>
      <vt:lpstr>CONTENU</vt:lpstr>
      <vt:lpstr>OBJECTIF</vt:lpstr>
      <vt:lpstr>ACCROISSEMENT DE LA VALEUR OPÉRATIONNELLE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Harper</dc:creator>
  <cp:lastModifiedBy>Susan Harper</cp:lastModifiedBy>
  <cp:revision>58</cp:revision>
  <dcterms:modified xsi:type="dcterms:W3CDTF">2020-05-01T15:27:47Z</dcterms:modified>
</cp:coreProperties>
</file>