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2" r:id="rId3"/>
  </p:sldMasterIdLst>
  <p:notesMasterIdLst>
    <p:notesMasterId r:id="rId15"/>
  </p:notesMasterIdLst>
  <p:sldIdLst>
    <p:sldId id="272" r:id="rId4"/>
    <p:sldId id="267" r:id="rId5"/>
    <p:sldId id="276" r:id="rId6"/>
    <p:sldId id="258" r:id="rId7"/>
    <p:sldId id="259" r:id="rId8"/>
    <p:sldId id="277" r:id="rId9"/>
    <p:sldId id="268" r:id="rId10"/>
    <p:sldId id="269" r:id="rId11"/>
    <p:sldId id="270" r:id="rId12"/>
    <p:sldId id="271" r:id="rId13"/>
    <p:sldId id="273" r:id="rId14"/>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5A8658-40DE-A9DB-3E71-605D2395CB75}" name="Julie Wills (CSPS-EFPC)" initials="JW(E" userId="S::julie.wills@csps-efpc.gc.ca::ff4f9089-2aab-48b2-918d-198b5c767a7b" providerId="AD"/>
  <p188:author id="{967EA48F-45E0-F50B-DFAE-B8B65383CA97}" name="Helene Larose" initials="HL" userId="S::helene.larose@csps-efpc.gc.ca::5614c9f0-8e7d-4b2f-a158-59b155887be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22" autoAdjust="0"/>
    <p:restoredTop sz="96163" autoAdjust="0"/>
  </p:normalViewPr>
  <p:slideViewPr>
    <p:cSldViewPr>
      <p:cViewPr varScale="1">
        <p:scale>
          <a:sx n="73" d="100"/>
          <a:sy n="73" d="100"/>
        </p:scale>
        <p:origin x="456"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8EF1A465-D1B1-4F6D-A7D1-C0522B5065BF}" type="datetimeFigureOut">
              <a:rPr lang="en-US" smtClean="0"/>
              <a:t>6/27/2023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84DF693-57DA-4CD7-98B5-C2A50ECDDDC3}" type="slidenum">
              <a:rPr lang="en-US" smtClean="0"/>
              <a:t>‹#›</a:t>
            </a:fld>
            <a:endParaRPr lang="en-US"/>
          </a:p>
        </p:txBody>
      </p:sp>
    </p:spTree>
    <p:extLst>
      <p:ext uri="{BB962C8B-B14F-4D97-AF65-F5344CB8AC3E}">
        <p14:creationId xmlns:p14="http://schemas.microsoft.com/office/powerpoint/2010/main" val="415355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84DF693-57DA-4CD7-98B5-C2A50ECDDDC3}" type="slidenum">
              <a:rPr lang="en-US" smtClean="0"/>
              <a:t>3</a:t>
            </a:fld>
            <a:endParaRPr lang="en-US" dirty="0"/>
          </a:p>
        </p:txBody>
      </p:sp>
    </p:spTree>
    <p:extLst>
      <p:ext uri="{BB962C8B-B14F-4D97-AF65-F5344CB8AC3E}">
        <p14:creationId xmlns:p14="http://schemas.microsoft.com/office/powerpoint/2010/main" val="278110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DF693-57DA-4CD7-98B5-C2A50ECDDDC3}" type="slidenum">
              <a:rPr lang="en-US" smtClean="0"/>
              <a:t>4</a:t>
            </a:fld>
            <a:endParaRPr lang="en-US"/>
          </a:p>
        </p:txBody>
      </p:sp>
    </p:spTree>
    <p:extLst>
      <p:ext uri="{BB962C8B-B14F-4D97-AF65-F5344CB8AC3E}">
        <p14:creationId xmlns:p14="http://schemas.microsoft.com/office/powerpoint/2010/main" val="237751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FACILITATING TWO-WAY COMMUNICATION</a:t>
            </a:r>
          </a:p>
          <a:p>
            <a:r>
              <a:rPr lang="en-US" dirty="0"/>
              <a:t>Advancing the needs and interests of managers to senior leaders and central agencies, as well as collaborating with key partners to share additional information concerning public service priorities </a:t>
            </a:r>
          </a:p>
          <a:p>
            <a:endParaRPr lang="en-US" dirty="0"/>
          </a:p>
          <a:p>
            <a:r>
              <a:rPr lang="en-US" dirty="0"/>
              <a:t>CONNECTING</a:t>
            </a:r>
          </a:p>
          <a:p>
            <a:r>
              <a:rPr lang="en-US" dirty="0"/>
              <a:t>Providing opportunities for managers to network and connect with their peers. </a:t>
            </a:r>
          </a:p>
          <a:p>
            <a:endParaRPr lang="en-US" dirty="0"/>
          </a:p>
          <a:p>
            <a:r>
              <a:rPr lang="en-US" dirty="0"/>
              <a:t>UNDERTAKING OUTREACH AND PROMOTING ENGAGEMENT</a:t>
            </a:r>
          </a:p>
          <a:p>
            <a:r>
              <a:rPr lang="en-US" dirty="0"/>
              <a:t>Increasing our visibility and membership by organizing activities, attending stakeholders’ activities, functioning as an information hub for managers and encouraging collaboration.</a:t>
            </a:r>
          </a:p>
          <a:p>
            <a:endParaRPr lang="en-US" dirty="0"/>
          </a:p>
          <a:p>
            <a:r>
              <a:rPr lang="en-US" dirty="0"/>
              <a:t>SUPPORTING RENEWAL</a:t>
            </a:r>
          </a:p>
          <a:p>
            <a:r>
              <a:rPr lang="en-US" dirty="0"/>
              <a:t>Expanding awareness of all that we have to offer across regions, departments and agencies to maintain our relevance.</a:t>
            </a:r>
          </a:p>
          <a:p>
            <a:endParaRPr lang="en-US" dirty="0"/>
          </a:p>
        </p:txBody>
      </p:sp>
      <p:sp>
        <p:nvSpPr>
          <p:cNvPr id="4" name="Slide Number Placeholder 3"/>
          <p:cNvSpPr>
            <a:spLocks noGrp="1"/>
          </p:cNvSpPr>
          <p:nvPr>
            <p:ph type="sldNum" sz="quarter" idx="5"/>
          </p:nvPr>
        </p:nvSpPr>
        <p:spPr/>
        <p:txBody>
          <a:bodyPr/>
          <a:lstStyle/>
          <a:p>
            <a:fld id="{284DF693-57DA-4CD7-98B5-C2A50ECDDDC3}" type="slidenum">
              <a:rPr lang="en-US" smtClean="0"/>
              <a:t>5</a:t>
            </a:fld>
            <a:endParaRPr lang="en-US"/>
          </a:p>
        </p:txBody>
      </p:sp>
    </p:spTree>
    <p:extLst>
      <p:ext uri="{BB962C8B-B14F-4D97-AF65-F5344CB8AC3E}">
        <p14:creationId xmlns:p14="http://schemas.microsoft.com/office/powerpoint/2010/main" val="3519256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530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3650" b="0"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8000" cy="10286999"/>
          </a:xfrm>
          <a:prstGeom prst="rect">
            <a:avLst/>
          </a:prstGeom>
        </p:spPr>
      </p:pic>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679476" y="5558771"/>
            <a:ext cx="7067549" cy="4362449"/>
          </a:xfrm>
          <a:prstGeom prst="rect">
            <a:avLst/>
          </a:prstGeom>
        </p:spPr>
      </p:pic>
      <p:pic>
        <p:nvPicPr>
          <p:cNvPr id="17" name="bg object 17"/>
          <p:cNvPicPr/>
          <p:nvPr/>
        </p:nvPicPr>
        <p:blipFill>
          <a:blip r:embed="rId3" cstate="print"/>
          <a:stretch>
            <a:fillRect/>
          </a:stretch>
        </p:blipFill>
        <p:spPr>
          <a:xfrm>
            <a:off x="10682444" y="366668"/>
            <a:ext cx="7065496" cy="5000624"/>
          </a:xfrm>
          <a:prstGeom prst="rect">
            <a:avLst/>
          </a:prstGeom>
        </p:spPr>
      </p:pic>
      <p:pic>
        <p:nvPicPr>
          <p:cNvPr id="18" name="bg object 18"/>
          <p:cNvPicPr/>
          <p:nvPr/>
        </p:nvPicPr>
        <p:blipFill>
          <a:blip r:embed="rId4" cstate="print"/>
          <a:stretch>
            <a:fillRect/>
          </a:stretch>
        </p:blipFill>
        <p:spPr>
          <a:xfrm>
            <a:off x="8971057" y="0"/>
            <a:ext cx="9316942" cy="10274300"/>
          </a:xfrm>
          <a:prstGeom prst="rect">
            <a:avLst/>
          </a:prstGeom>
        </p:spPr>
      </p:pic>
      <p:pic>
        <p:nvPicPr>
          <p:cNvPr id="19" name="bg object 19"/>
          <p:cNvPicPr/>
          <p:nvPr/>
        </p:nvPicPr>
        <p:blipFill>
          <a:blip r:embed="rId5" cstate="print"/>
          <a:stretch>
            <a:fillRect/>
          </a:stretch>
        </p:blipFill>
        <p:spPr>
          <a:xfrm>
            <a:off x="0" y="9919093"/>
            <a:ext cx="18288000" cy="367905"/>
          </a:xfrm>
          <a:prstGeom prst="rect">
            <a:avLst/>
          </a:prstGeom>
        </p:spPr>
      </p:pic>
      <p:sp>
        <p:nvSpPr>
          <p:cNvPr id="2" name="Holder 2"/>
          <p:cNvSpPr>
            <a:spLocks noGrp="1"/>
          </p:cNvSpPr>
          <p:nvPr>
            <p:ph type="title"/>
          </p:nvPr>
        </p:nvSpPr>
        <p:spPr/>
        <p:txBody>
          <a:bodyPr lIns="0" tIns="0" rIns="0" bIns="0"/>
          <a:lstStyle>
            <a:lvl1pPr>
              <a:defRPr sz="5300" b="0"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7200" b="0" i="0">
                <a:solidFill>
                  <a:srgbClr val="424242"/>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24242"/>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24242"/>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424242"/>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8.xml"/><Relationship Id="rId7"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99631" y="78961"/>
            <a:ext cx="12921564" cy="1365250"/>
          </a:xfrm>
          <a:prstGeom prst="rect">
            <a:avLst/>
          </a:prstGeom>
        </p:spPr>
        <p:txBody>
          <a:bodyPr wrap="square" lIns="0" tIns="0" rIns="0" bIns="0">
            <a:spAutoFit/>
          </a:bodyPr>
          <a:lstStyle>
            <a:lvl1pPr>
              <a:defRPr sz="5300" b="0" i="0">
                <a:solidFill>
                  <a:schemeClr val="tx1"/>
                </a:solidFill>
                <a:latin typeface="Tahoma"/>
                <a:cs typeface="Tahoma"/>
              </a:defRPr>
            </a:lvl1pPr>
          </a:lstStyle>
          <a:p>
            <a:endParaRPr/>
          </a:p>
        </p:txBody>
      </p:sp>
      <p:sp>
        <p:nvSpPr>
          <p:cNvPr id="3" name="Holder 3"/>
          <p:cNvSpPr>
            <a:spLocks noGrp="1"/>
          </p:cNvSpPr>
          <p:nvPr>
            <p:ph type="body" idx="1"/>
          </p:nvPr>
        </p:nvSpPr>
        <p:spPr>
          <a:xfrm>
            <a:off x="410072" y="2744853"/>
            <a:ext cx="15000605" cy="2242820"/>
          </a:xfrm>
          <a:prstGeom prst="rect">
            <a:avLst/>
          </a:prstGeom>
        </p:spPr>
        <p:txBody>
          <a:bodyPr wrap="square" lIns="0" tIns="0" rIns="0" bIns="0">
            <a:spAutoFit/>
          </a:bodyPr>
          <a:lstStyle>
            <a:lvl1pPr>
              <a:defRPr sz="3000" b="0" i="0">
                <a:solidFill>
                  <a:srgbClr val="221F20"/>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0679476" y="5558771"/>
            <a:ext cx="7067549" cy="4362449"/>
          </a:xfrm>
          <a:prstGeom prst="rect">
            <a:avLst/>
          </a:prstGeom>
        </p:spPr>
      </p:pic>
      <p:pic>
        <p:nvPicPr>
          <p:cNvPr id="17" name="bg object 17"/>
          <p:cNvPicPr/>
          <p:nvPr/>
        </p:nvPicPr>
        <p:blipFill>
          <a:blip r:embed="rId8" cstate="print"/>
          <a:stretch>
            <a:fillRect/>
          </a:stretch>
        </p:blipFill>
        <p:spPr>
          <a:xfrm>
            <a:off x="10682444" y="366668"/>
            <a:ext cx="7067549" cy="5000624"/>
          </a:xfrm>
          <a:prstGeom prst="rect">
            <a:avLst/>
          </a:prstGeom>
        </p:spPr>
      </p:pic>
      <p:pic>
        <p:nvPicPr>
          <p:cNvPr id="18" name="bg object 18"/>
          <p:cNvPicPr/>
          <p:nvPr/>
        </p:nvPicPr>
        <p:blipFill>
          <a:blip r:embed="rId9" cstate="print"/>
          <a:stretch>
            <a:fillRect/>
          </a:stretch>
        </p:blipFill>
        <p:spPr>
          <a:xfrm>
            <a:off x="8430729" y="0"/>
            <a:ext cx="9857270" cy="10274300"/>
          </a:xfrm>
          <a:prstGeom prst="rect">
            <a:avLst/>
          </a:prstGeom>
        </p:spPr>
      </p:pic>
      <p:sp>
        <p:nvSpPr>
          <p:cNvPr id="20" name="bg object 20"/>
          <p:cNvSpPr/>
          <p:nvPr/>
        </p:nvSpPr>
        <p:spPr>
          <a:xfrm>
            <a:off x="41" y="-5494"/>
            <a:ext cx="4186554" cy="4687570"/>
          </a:xfrm>
          <a:custGeom>
            <a:avLst/>
            <a:gdLst/>
            <a:ahLst/>
            <a:cxnLst/>
            <a:rect l="l" t="t" r="r" b="b"/>
            <a:pathLst>
              <a:path w="4186554" h="4687570">
                <a:moveTo>
                  <a:pt x="2226149" y="4594329"/>
                </a:moveTo>
                <a:lnTo>
                  <a:pt x="1400542" y="4538045"/>
                </a:lnTo>
                <a:lnTo>
                  <a:pt x="1449435" y="4528649"/>
                </a:lnTo>
                <a:lnTo>
                  <a:pt x="1592107" y="4538375"/>
                </a:lnTo>
                <a:lnTo>
                  <a:pt x="1640030" y="4528913"/>
                </a:lnTo>
                <a:lnTo>
                  <a:pt x="1686826" y="4532103"/>
                </a:lnTo>
                <a:lnTo>
                  <a:pt x="1734215" y="4522604"/>
                </a:lnTo>
                <a:lnTo>
                  <a:pt x="1780461" y="4525757"/>
                </a:lnTo>
                <a:lnTo>
                  <a:pt x="1873811" y="4506662"/>
                </a:lnTo>
                <a:lnTo>
                  <a:pt x="1919171" y="4509754"/>
                </a:lnTo>
                <a:lnTo>
                  <a:pt x="2189693" y="4451820"/>
                </a:lnTo>
                <a:lnTo>
                  <a:pt x="2234431" y="4429411"/>
                </a:lnTo>
                <a:lnTo>
                  <a:pt x="2321067" y="4409858"/>
                </a:lnTo>
                <a:lnTo>
                  <a:pt x="2364677" y="4387372"/>
                </a:lnTo>
                <a:lnTo>
                  <a:pt x="2407030" y="4377530"/>
                </a:lnTo>
                <a:lnTo>
                  <a:pt x="2449847" y="4354990"/>
                </a:lnTo>
                <a:lnTo>
                  <a:pt x="2491392" y="4345093"/>
                </a:lnTo>
                <a:lnTo>
                  <a:pt x="2574950" y="4299872"/>
                </a:lnTo>
                <a:lnTo>
                  <a:pt x="2615221" y="4289888"/>
                </a:lnTo>
                <a:lnTo>
                  <a:pt x="2696158" y="4244487"/>
                </a:lnTo>
                <a:lnTo>
                  <a:pt x="2775267" y="4198963"/>
                </a:lnTo>
                <a:lnTo>
                  <a:pt x="2852483" y="4153309"/>
                </a:lnTo>
                <a:lnTo>
                  <a:pt x="2927741" y="4107522"/>
                </a:lnTo>
                <a:lnTo>
                  <a:pt x="2964615" y="4084576"/>
                </a:lnTo>
                <a:lnTo>
                  <a:pt x="3000976" y="4061596"/>
                </a:lnTo>
                <a:lnTo>
                  <a:pt x="3037679" y="4025910"/>
                </a:lnTo>
                <a:lnTo>
                  <a:pt x="3072988" y="4002858"/>
                </a:lnTo>
                <a:lnTo>
                  <a:pt x="3107759" y="3979770"/>
                </a:lnTo>
                <a:lnTo>
                  <a:pt x="3142847" y="3943973"/>
                </a:lnTo>
                <a:lnTo>
                  <a:pt x="3176518" y="3920810"/>
                </a:lnTo>
                <a:lnTo>
                  <a:pt x="3210490" y="3884938"/>
                </a:lnTo>
                <a:lnTo>
                  <a:pt x="3243028" y="3861697"/>
                </a:lnTo>
                <a:lnTo>
                  <a:pt x="3275851" y="3825746"/>
                </a:lnTo>
                <a:lnTo>
                  <a:pt x="3308087" y="3789755"/>
                </a:lnTo>
                <a:lnTo>
                  <a:pt x="3338865" y="3766395"/>
                </a:lnTo>
                <a:lnTo>
                  <a:pt x="3369904" y="3730322"/>
                </a:lnTo>
                <a:lnTo>
                  <a:pt x="3400332" y="3694208"/>
                </a:lnTo>
                <a:lnTo>
                  <a:pt x="3430141" y="3658052"/>
                </a:lnTo>
                <a:lnTo>
                  <a:pt x="3459323" y="3621853"/>
                </a:lnTo>
                <a:lnTo>
                  <a:pt x="3487870" y="3585611"/>
                </a:lnTo>
                <a:lnTo>
                  <a:pt x="3514910" y="3561995"/>
                </a:lnTo>
                <a:lnTo>
                  <a:pt x="3542162" y="3525665"/>
                </a:lnTo>
                <a:lnTo>
                  <a:pt x="3568755" y="3489289"/>
                </a:lnTo>
                <a:lnTo>
                  <a:pt x="3594680" y="3452868"/>
                </a:lnTo>
                <a:lnTo>
                  <a:pt x="3620793" y="3403730"/>
                </a:lnTo>
                <a:lnTo>
                  <a:pt x="3645359" y="3367217"/>
                </a:lnTo>
                <a:lnTo>
                  <a:pt x="3669233" y="3330656"/>
                </a:lnTo>
                <a:lnTo>
                  <a:pt x="3692407" y="3294047"/>
                </a:lnTo>
                <a:lnTo>
                  <a:pt x="3714873" y="3257390"/>
                </a:lnTo>
                <a:lnTo>
                  <a:pt x="3736623" y="3220685"/>
                </a:lnTo>
                <a:lnTo>
                  <a:pt x="3758512" y="3171259"/>
                </a:lnTo>
                <a:lnTo>
                  <a:pt x="3778806" y="3134454"/>
                </a:lnTo>
                <a:lnTo>
                  <a:pt x="3798359" y="3097599"/>
                </a:lnTo>
                <a:lnTo>
                  <a:pt x="3818027" y="3048022"/>
                </a:lnTo>
                <a:lnTo>
                  <a:pt x="3836075" y="3011064"/>
                </a:lnTo>
                <a:lnTo>
                  <a:pt x="3854222" y="2961383"/>
                </a:lnTo>
                <a:lnTo>
                  <a:pt x="3870733" y="2924320"/>
                </a:lnTo>
                <a:lnTo>
                  <a:pt x="3886462" y="2887204"/>
                </a:lnTo>
                <a:lnTo>
                  <a:pt x="3902267" y="2837363"/>
                </a:lnTo>
                <a:lnTo>
                  <a:pt x="3916410" y="2800139"/>
                </a:lnTo>
                <a:lnTo>
                  <a:pt x="3930612" y="2750190"/>
                </a:lnTo>
                <a:lnTo>
                  <a:pt x="3944001" y="2700184"/>
                </a:lnTo>
                <a:lnTo>
                  <a:pt x="3955705" y="2662794"/>
                </a:lnTo>
                <a:lnTo>
                  <a:pt x="3967443" y="2612676"/>
                </a:lnTo>
                <a:lnTo>
                  <a:pt x="3977480" y="2575172"/>
                </a:lnTo>
                <a:lnTo>
                  <a:pt x="3987535" y="2524940"/>
                </a:lnTo>
                <a:lnTo>
                  <a:pt x="3996737" y="2474649"/>
                </a:lnTo>
                <a:lnTo>
                  <a:pt x="4005076" y="2424300"/>
                </a:lnTo>
                <a:lnTo>
                  <a:pt x="4011682" y="2386561"/>
                </a:lnTo>
                <a:lnTo>
                  <a:pt x="4018274" y="2336093"/>
                </a:lnTo>
                <a:lnTo>
                  <a:pt x="4023979" y="2285564"/>
                </a:lnTo>
                <a:lnTo>
                  <a:pt x="4028790" y="2234974"/>
                </a:lnTo>
                <a:lnTo>
                  <a:pt x="4031836" y="2196993"/>
                </a:lnTo>
                <a:lnTo>
                  <a:pt x="4034837" y="2146280"/>
                </a:lnTo>
                <a:lnTo>
                  <a:pt x="4036936" y="2095505"/>
                </a:lnTo>
                <a:lnTo>
                  <a:pt x="4038141" y="2044669"/>
                </a:lnTo>
                <a:lnTo>
                  <a:pt x="4038460" y="1993773"/>
                </a:lnTo>
                <a:lnTo>
                  <a:pt x="4037037" y="1955488"/>
                </a:lnTo>
                <a:lnTo>
                  <a:pt x="4035608" y="1904472"/>
                </a:lnTo>
                <a:lnTo>
                  <a:pt x="4033317" y="1853398"/>
                </a:lnTo>
                <a:lnTo>
                  <a:pt x="4029308" y="1814937"/>
                </a:lnTo>
                <a:lnTo>
                  <a:pt x="4025318" y="1763747"/>
                </a:lnTo>
                <a:lnTo>
                  <a:pt x="4020490" y="1712500"/>
                </a:lnTo>
                <a:lnTo>
                  <a:pt x="4013969" y="1673867"/>
                </a:lnTo>
                <a:lnTo>
                  <a:pt x="4007491" y="1622507"/>
                </a:lnTo>
                <a:lnTo>
                  <a:pt x="3999335" y="1583763"/>
                </a:lnTo>
                <a:lnTo>
                  <a:pt x="3991238" y="1532293"/>
                </a:lnTo>
                <a:lnTo>
                  <a:pt x="3981480" y="1493439"/>
                </a:lnTo>
                <a:lnTo>
                  <a:pt x="3971797" y="1441861"/>
                </a:lnTo>
                <a:lnTo>
                  <a:pt x="3960470" y="1402900"/>
                </a:lnTo>
                <a:lnTo>
                  <a:pt x="3949233" y="1351216"/>
                </a:lnTo>
                <a:lnTo>
                  <a:pt x="3936368" y="1312151"/>
                </a:lnTo>
                <a:lnTo>
                  <a:pt x="3923610" y="1260363"/>
                </a:lnTo>
                <a:lnTo>
                  <a:pt x="3909240" y="1221195"/>
                </a:lnTo>
                <a:lnTo>
                  <a:pt x="3894129" y="1181977"/>
                </a:lnTo>
                <a:lnTo>
                  <a:pt x="3878286" y="1142708"/>
                </a:lnTo>
                <a:lnTo>
                  <a:pt x="3862583" y="1090720"/>
                </a:lnTo>
                <a:lnTo>
                  <a:pt x="3845300" y="1051353"/>
                </a:lnTo>
                <a:lnTo>
                  <a:pt x="3827309" y="1011938"/>
                </a:lnTo>
                <a:lnTo>
                  <a:pt x="3808617" y="972475"/>
                </a:lnTo>
                <a:lnTo>
                  <a:pt x="3789234" y="932965"/>
                </a:lnTo>
                <a:lnTo>
                  <a:pt x="3769168" y="893409"/>
                </a:lnTo>
                <a:lnTo>
                  <a:pt x="3748425" y="853806"/>
                </a:lnTo>
                <a:lnTo>
                  <a:pt x="3727015" y="814158"/>
                </a:lnTo>
                <a:lnTo>
                  <a:pt x="3704946" y="774465"/>
                </a:lnTo>
                <a:lnTo>
                  <a:pt x="3682225" y="734728"/>
                </a:lnTo>
                <a:lnTo>
                  <a:pt x="3658861" y="694947"/>
                </a:lnTo>
                <a:lnTo>
                  <a:pt x="3634862" y="655122"/>
                </a:lnTo>
                <a:lnTo>
                  <a:pt x="3610236" y="615255"/>
                </a:lnTo>
                <a:lnTo>
                  <a:pt x="3584991" y="575345"/>
                </a:lnTo>
                <a:lnTo>
                  <a:pt x="3558271" y="548065"/>
                </a:lnTo>
                <a:lnTo>
                  <a:pt x="3531812" y="508073"/>
                </a:lnTo>
                <a:lnTo>
                  <a:pt x="3504758" y="468040"/>
                </a:lnTo>
                <a:lnTo>
                  <a:pt x="3476254" y="440638"/>
                </a:lnTo>
                <a:lnTo>
                  <a:pt x="3448035" y="400525"/>
                </a:lnTo>
                <a:lnTo>
                  <a:pt x="3418382" y="373045"/>
                </a:lnTo>
                <a:lnTo>
                  <a:pt x="3389031" y="332855"/>
                </a:lnTo>
                <a:lnTo>
                  <a:pt x="3358261" y="305299"/>
                </a:lnTo>
                <a:lnTo>
                  <a:pt x="3327809" y="265034"/>
                </a:lnTo>
                <a:lnTo>
                  <a:pt x="3295955" y="237404"/>
                </a:lnTo>
                <a:lnTo>
                  <a:pt x="3263572" y="209737"/>
                </a:lnTo>
                <a:lnTo>
                  <a:pt x="3231530" y="169364"/>
                </a:lnTo>
                <a:lnTo>
                  <a:pt x="3198111" y="141627"/>
                </a:lnTo>
                <a:lnTo>
                  <a:pt x="3164186" y="113855"/>
                </a:lnTo>
                <a:lnTo>
                  <a:pt x="3094851" y="58211"/>
                </a:lnTo>
                <a:lnTo>
                  <a:pt x="3027028" y="5109"/>
                </a:lnTo>
                <a:lnTo>
                  <a:pt x="3255187" y="5494"/>
                </a:lnTo>
                <a:lnTo>
                  <a:pt x="3258347" y="5709"/>
                </a:lnTo>
                <a:lnTo>
                  <a:pt x="3325844" y="61229"/>
                </a:lnTo>
                <a:lnTo>
                  <a:pt x="3358871" y="88939"/>
                </a:lnTo>
                <a:lnTo>
                  <a:pt x="3390543" y="129287"/>
                </a:lnTo>
                <a:lnTo>
                  <a:pt x="3422580" y="156930"/>
                </a:lnTo>
                <a:lnTo>
                  <a:pt x="3454112" y="184539"/>
                </a:lnTo>
                <a:lnTo>
                  <a:pt x="3484267" y="224783"/>
                </a:lnTo>
                <a:lnTo>
                  <a:pt x="3514765" y="252321"/>
                </a:lnTo>
                <a:lnTo>
                  <a:pt x="3543872" y="292494"/>
                </a:lnTo>
                <a:lnTo>
                  <a:pt x="3573309" y="319959"/>
                </a:lnTo>
                <a:lnTo>
                  <a:pt x="3601339" y="360059"/>
                </a:lnTo>
                <a:lnTo>
                  <a:pt x="3629684" y="387450"/>
                </a:lnTo>
                <a:lnTo>
                  <a:pt x="3656609" y="427474"/>
                </a:lnTo>
                <a:lnTo>
                  <a:pt x="3682970" y="467460"/>
                </a:lnTo>
                <a:lnTo>
                  <a:pt x="3709623" y="494736"/>
                </a:lnTo>
                <a:lnTo>
                  <a:pt x="3734834" y="534643"/>
                </a:lnTo>
                <a:lnTo>
                  <a:pt x="3759460" y="574510"/>
                </a:lnTo>
                <a:lnTo>
                  <a:pt x="3783492" y="614337"/>
                </a:lnTo>
                <a:lnTo>
                  <a:pt x="3806925" y="654123"/>
                </a:lnTo>
                <a:lnTo>
                  <a:pt x="3829750" y="693867"/>
                </a:lnTo>
                <a:lnTo>
                  <a:pt x="3851960" y="733570"/>
                </a:lnTo>
                <a:lnTo>
                  <a:pt x="3873548" y="773230"/>
                </a:lnTo>
                <a:lnTo>
                  <a:pt x="3894506" y="812847"/>
                </a:lnTo>
                <a:lnTo>
                  <a:pt x="3914828" y="852421"/>
                </a:lnTo>
                <a:lnTo>
                  <a:pt x="3934506" y="891951"/>
                </a:lnTo>
                <a:lnTo>
                  <a:pt x="3953533" y="931437"/>
                </a:lnTo>
                <a:lnTo>
                  <a:pt x="3971902" y="970877"/>
                </a:lnTo>
                <a:lnTo>
                  <a:pt x="3989604" y="1010273"/>
                </a:lnTo>
                <a:lnTo>
                  <a:pt x="4005770" y="1062293"/>
                </a:lnTo>
                <a:lnTo>
                  <a:pt x="4022119" y="1101596"/>
                </a:lnTo>
                <a:lnTo>
                  <a:pt x="4037781" y="1140852"/>
                </a:lnTo>
                <a:lnTo>
                  <a:pt x="4052748" y="1180061"/>
                </a:lnTo>
                <a:lnTo>
                  <a:pt x="4066149" y="1231892"/>
                </a:lnTo>
                <a:lnTo>
                  <a:pt x="4079704" y="1271005"/>
                </a:lnTo>
                <a:lnTo>
                  <a:pt x="4091679" y="1322739"/>
                </a:lnTo>
                <a:lnTo>
                  <a:pt x="4103794" y="1361753"/>
                </a:lnTo>
                <a:lnTo>
                  <a:pt x="4115177" y="1400718"/>
                </a:lnTo>
                <a:lnTo>
                  <a:pt x="4124958" y="1452303"/>
                </a:lnTo>
                <a:lnTo>
                  <a:pt x="4134857" y="1491166"/>
                </a:lnTo>
                <a:lnTo>
                  <a:pt x="4143140" y="1542648"/>
                </a:lnTo>
                <a:lnTo>
                  <a:pt x="4150661" y="1594079"/>
                </a:lnTo>
                <a:lnTo>
                  <a:pt x="4158279" y="1632787"/>
                </a:lnTo>
                <a:lnTo>
                  <a:pt x="4164259" y="1684112"/>
                </a:lnTo>
                <a:lnTo>
                  <a:pt x="4170319" y="1722714"/>
                </a:lnTo>
                <a:lnTo>
                  <a:pt x="4174727" y="1773932"/>
                </a:lnTo>
                <a:lnTo>
                  <a:pt x="4178338" y="1825097"/>
                </a:lnTo>
                <a:lnTo>
                  <a:pt x="4182008" y="1863535"/>
                </a:lnTo>
                <a:lnTo>
                  <a:pt x="4184004" y="1914589"/>
                </a:lnTo>
                <a:lnTo>
                  <a:pt x="4185181" y="1965587"/>
                </a:lnTo>
                <a:lnTo>
                  <a:pt x="4186396" y="2003859"/>
                </a:lnTo>
                <a:lnTo>
                  <a:pt x="4185913" y="2054744"/>
                </a:lnTo>
                <a:lnTo>
                  <a:pt x="4184591" y="2105571"/>
                </a:lnTo>
                <a:lnTo>
                  <a:pt x="4182420" y="2156341"/>
                </a:lnTo>
                <a:lnTo>
                  <a:pt x="4179394" y="2207053"/>
                </a:lnTo>
                <a:lnTo>
                  <a:pt x="4176374" y="2245035"/>
                </a:lnTo>
                <a:lnTo>
                  <a:pt x="4171634" y="2295630"/>
                </a:lnTo>
                <a:lnTo>
                  <a:pt x="4166046" y="2346167"/>
                </a:lnTo>
                <a:lnTo>
                  <a:pt x="4159618" y="2396647"/>
                </a:lnTo>
                <a:lnTo>
                  <a:pt x="4153220" y="2434399"/>
                </a:lnTo>
                <a:lnTo>
                  <a:pt x="4145133" y="2484766"/>
                </a:lnTo>
                <a:lnTo>
                  <a:pt x="4136227" y="2535076"/>
                </a:lnTo>
                <a:lnTo>
                  <a:pt x="4126510" y="2585332"/>
                </a:lnTo>
                <a:lnTo>
                  <a:pt x="4116852" y="2622862"/>
                </a:lnTo>
                <a:lnTo>
                  <a:pt x="4105534" y="2673008"/>
                </a:lnTo>
                <a:lnTo>
                  <a:pt x="4094291" y="2710430"/>
                </a:lnTo>
                <a:lnTo>
                  <a:pt x="4081401" y="2760469"/>
                </a:lnTo>
                <a:lnTo>
                  <a:pt x="4067737" y="2810456"/>
                </a:lnTo>
                <a:lnTo>
                  <a:pt x="4054168" y="2847719"/>
                </a:lnTo>
                <a:lnTo>
                  <a:pt x="4038976" y="2897601"/>
                </a:lnTo>
                <a:lnTo>
                  <a:pt x="4023894" y="2934762"/>
                </a:lnTo>
                <a:lnTo>
                  <a:pt x="4007202" y="2984542"/>
                </a:lnTo>
                <a:lnTo>
                  <a:pt x="3990636" y="3021601"/>
                </a:lnTo>
                <a:lnTo>
                  <a:pt x="3972475" y="3071280"/>
                </a:lnTo>
                <a:lnTo>
                  <a:pt x="3954453" y="3108240"/>
                </a:lnTo>
                <a:lnTo>
                  <a:pt x="3935715" y="3145151"/>
                </a:lnTo>
                <a:lnTo>
                  <a:pt x="3915404" y="3194684"/>
                </a:lnTo>
                <a:lnTo>
                  <a:pt x="3895254" y="3231499"/>
                </a:lnTo>
                <a:lnTo>
                  <a:pt x="3874409" y="3268267"/>
                </a:lnTo>
                <a:lnTo>
                  <a:pt x="3852014" y="3317658"/>
                </a:lnTo>
                <a:lnTo>
                  <a:pt x="3829801" y="3354332"/>
                </a:lnTo>
                <a:lnTo>
                  <a:pt x="3806916" y="3390960"/>
                </a:lnTo>
                <a:lnTo>
                  <a:pt x="3783364" y="3427543"/>
                </a:lnTo>
                <a:lnTo>
                  <a:pt x="3759155" y="3464081"/>
                </a:lnTo>
                <a:lnTo>
                  <a:pt x="3734294" y="3500574"/>
                </a:lnTo>
                <a:lnTo>
                  <a:pt x="3708789" y="3537024"/>
                </a:lnTo>
                <a:lnTo>
                  <a:pt x="3682648" y="3573430"/>
                </a:lnTo>
                <a:lnTo>
                  <a:pt x="3655877" y="3609794"/>
                </a:lnTo>
                <a:lnTo>
                  <a:pt x="3628484" y="3646115"/>
                </a:lnTo>
                <a:lnTo>
                  <a:pt x="3600476" y="3682394"/>
                </a:lnTo>
                <a:lnTo>
                  <a:pt x="3571861" y="3718631"/>
                </a:lnTo>
                <a:lnTo>
                  <a:pt x="3542646" y="3754828"/>
                </a:lnTo>
                <a:lnTo>
                  <a:pt x="3512837" y="3790984"/>
                </a:lnTo>
                <a:lnTo>
                  <a:pt x="3482443" y="3827101"/>
                </a:lnTo>
                <a:lnTo>
                  <a:pt x="3452335" y="3850507"/>
                </a:lnTo>
                <a:lnTo>
                  <a:pt x="3420791" y="3886545"/>
                </a:lnTo>
                <a:lnTo>
                  <a:pt x="3388684" y="3922545"/>
                </a:lnTo>
                <a:lnTo>
                  <a:pt x="3356883" y="3945836"/>
                </a:lnTo>
                <a:lnTo>
                  <a:pt x="3323670" y="3981760"/>
                </a:lnTo>
                <a:lnTo>
                  <a:pt x="3289915" y="4017647"/>
                </a:lnTo>
                <a:lnTo>
                  <a:pt x="3256488" y="4040827"/>
                </a:lnTo>
                <a:lnTo>
                  <a:pt x="3222535" y="4063971"/>
                </a:lnTo>
                <a:lnTo>
                  <a:pt x="3187197" y="4099751"/>
                </a:lnTo>
                <a:lnTo>
                  <a:pt x="3152210" y="4122824"/>
                </a:lnTo>
                <a:lnTo>
                  <a:pt x="3115854" y="4158534"/>
                </a:lnTo>
                <a:lnTo>
                  <a:pt x="3079863" y="4181540"/>
                </a:lnTo>
                <a:lnTo>
                  <a:pt x="3043381" y="4204512"/>
                </a:lnTo>
                <a:lnTo>
                  <a:pt x="2968974" y="4250357"/>
                </a:lnTo>
                <a:lnTo>
                  <a:pt x="2930199" y="4285902"/>
                </a:lnTo>
                <a:lnTo>
                  <a:pt x="2852997" y="4331557"/>
                </a:lnTo>
                <a:lnTo>
                  <a:pt x="2813722" y="4354338"/>
                </a:lnTo>
                <a:lnTo>
                  <a:pt x="2774870" y="4364419"/>
                </a:lnTo>
                <a:lnTo>
                  <a:pt x="2694148" y="4409834"/>
                </a:lnTo>
                <a:lnTo>
                  <a:pt x="2611753" y="4455134"/>
                </a:lnTo>
                <a:lnTo>
                  <a:pt x="2570810" y="4465073"/>
                </a:lnTo>
                <a:lnTo>
                  <a:pt x="2528606" y="4487654"/>
                </a:lnTo>
                <a:lnTo>
                  <a:pt x="2486877" y="4497539"/>
                </a:lnTo>
                <a:lnTo>
                  <a:pt x="2443903" y="4520068"/>
                </a:lnTo>
                <a:lnTo>
                  <a:pt x="2401418" y="4529901"/>
                </a:lnTo>
                <a:lnTo>
                  <a:pt x="2357701" y="4552380"/>
                </a:lnTo>
                <a:lnTo>
                  <a:pt x="2270924" y="4571923"/>
                </a:lnTo>
                <a:lnTo>
                  <a:pt x="2226149" y="4594329"/>
                </a:lnTo>
                <a:close/>
              </a:path>
              <a:path w="4186554" h="4687570">
                <a:moveTo>
                  <a:pt x="1173989" y="1981"/>
                </a:moveTo>
                <a:lnTo>
                  <a:pt x="3019831" y="2178"/>
                </a:lnTo>
                <a:lnTo>
                  <a:pt x="3023591" y="2435"/>
                </a:lnTo>
                <a:lnTo>
                  <a:pt x="3027028" y="5109"/>
                </a:lnTo>
                <a:lnTo>
                  <a:pt x="1173989" y="1981"/>
                </a:lnTo>
                <a:close/>
              </a:path>
              <a:path w="4186554" h="4687570">
                <a:moveTo>
                  <a:pt x="335" y="25025"/>
                </a:moveTo>
                <a:lnTo>
                  <a:pt x="333" y="0"/>
                </a:lnTo>
                <a:lnTo>
                  <a:pt x="1173989" y="1981"/>
                </a:lnTo>
                <a:lnTo>
                  <a:pt x="27594" y="1858"/>
                </a:lnTo>
                <a:lnTo>
                  <a:pt x="9830" y="13376"/>
                </a:lnTo>
                <a:lnTo>
                  <a:pt x="335" y="25025"/>
                </a:lnTo>
                <a:close/>
              </a:path>
              <a:path w="4186554" h="4687570">
                <a:moveTo>
                  <a:pt x="598" y="4022674"/>
                </a:moveTo>
                <a:lnTo>
                  <a:pt x="337" y="4022515"/>
                </a:lnTo>
                <a:lnTo>
                  <a:pt x="0" y="25436"/>
                </a:lnTo>
                <a:lnTo>
                  <a:pt x="335" y="25025"/>
                </a:lnTo>
                <a:lnTo>
                  <a:pt x="598" y="4022674"/>
                </a:lnTo>
                <a:close/>
              </a:path>
              <a:path w="4186554" h="4687570">
                <a:moveTo>
                  <a:pt x="1955836" y="4652278"/>
                </a:moveTo>
                <a:lnTo>
                  <a:pt x="738379" y="4569280"/>
                </a:lnTo>
                <a:lnTo>
                  <a:pt x="478431" y="4475181"/>
                </a:lnTo>
                <a:lnTo>
                  <a:pt x="437112" y="4446905"/>
                </a:lnTo>
                <a:lnTo>
                  <a:pt x="353789" y="4415766"/>
                </a:lnTo>
                <a:lnTo>
                  <a:pt x="313528" y="4387562"/>
                </a:lnTo>
                <a:lnTo>
                  <a:pt x="272770" y="4372054"/>
                </a:lnTo>
                <a:lnTo>
                  <a:pt x="233251" y="4343901"/>
                </a:lnTo>
                <a:lnTo>
                  <a:pt x="193250" y="4328444"/>
                </a:lnTo>
                <a:lnTo>
                  <a:pt x="154502" y="4300344"/>
                </a:lnTo>
                <a:lnTo>
                  <a:pt x="115286" y="4284941"/>
                </a:lnTo>
                <a:lnTo>
                  <a:pt x="77338" y="4256895"/>
                </a:lnTo>
                <a:lnTo>
                  <a:pt x="2683" y="4200887"/>
                </a:lnTo>
                <a:lnTo>
                  <a:pt x="609" y="4200746"/>
                </a:lnTo>
                <a:lnTo>
                  <a:pt x="598" y="4022674"/>
                </a:lnTo>
                <a:lnTo>
                  <a:pt x="23918" y="4036852"/>
                </a:lnTo>
                <a:lnTo>
                  <a:pt x="97039" y="4092755"/>
                </a:lnTo>
                <a:lnTo>
                  <a:pt x="134277" y="4120752"/>
                </a:lnTo>
                <a:lnTo>
                  <a:pt x="172820" y="4136109"/>
                </a:lnTo>
                <a:lnTo>
                  <a:pt x="249468" y="4192253"/>
                </a:lnTo>
                <a:lnTo>
                  <a:pt x="289285" y="4207697"/>
                </a:lnTo>
                <a:lnTo>
                  <a:pt x="328646" y="4235839"/>
                </a:lnTo>
                <a:lnTo>
                  <a:pt x="369272" y="4251338"/>
                </a:lnTo>
                <a:lnTo>
                  <a:pt x="409427" y="4279535"/>
                </a:lnTo>
                <a:lnTo>
                  <a:pt x="492608" y="4310664"/>
                </a:lnTo>
                <a:lnTo>
                  <a:pt x="533891" y="4338938"/>
                </a:lnTo>
                <a:lnTo>
                  <a:pt x="794047" y="4433050"/>
                </a:lnTo>
                <a:lnTo>
                  <a:pt x="839407" y="4436143"/>
                </a:lnTo>
                <a:lnTo>
                  <a:pt x="929302" y="4467730"/>
                </a:lnTo>
                <a:lnTo>
                  <a:pt x="975548" y="4470883"/>
                </a:lnTo>
                <a:lnTo>
                  <a:pt x="1021210" y="4486725"/>
                </a:lnTo>
                <a:lnTo>
                  <a:pt x="1068006" y="4489916"/>
                </a:lnTo>
                <a:lnTo>
                  <a:pt x="1114201" y="4505794"/>
                </a:lnTo>
                <a:lnTo>
                  <a:pt x="1256873" y="4515521"/>
                </a:lnTo>
                <a:lnTo>
                  <a:pt x="1304038" y="4531466"/>
                </a:lnTo>
                <a:lnTo>
                  <a:pt x="2226149" y="4594329"/>
                </a:lnTo>
                <a:lnTo>
                  <a:pt x="1955836" y="4652278"/>
                </a:lnTo>
                <a:close/>
              </a:path>
              <a:path w="4186554" h="4687570">
                <a:moveTo>
                  <a:pt x="1770503" y="4677832"/>
                </a:moveTo>
                <a:lnTo>
                  <a:pt x="918529" y="4619749"/>
                </a:lnTo>
                <a:lnTo>
                  <a:pt x="783641" y="4572365"/>
                </a:lnTo>
                <a:lnTo>
                  <a:pt x="1910574" y="4649192"/>
                </a:lnTo>
                <a:lnTo>
                  <a:pt x="1770503" y="4677832"/>
                </a:lnTo>
                <a:close/>
              </a:path>
              <a:path w="4186554" h="4687570">
                <a:moveTo>
                  <a:pt x="1676646" y="4684163"/>
                </a:moveTo>
                <a:lnTo>
                  <a:pt x="1010658" y="4638760"/>
                </a:lnTo>
                <a:lnTo>
                  <a:pt x="964896" y="4622911"/>
                </a:lnTo>
                <a:lnTo>
                  <a:pt x="1724136" y="4674671"/>
                </a:lnTo>
                <a:lnTo>
                  <a:pt x="1676646" y="4684163"/>
                </a:lnTo>
                <a:close/>
              </a:path>
              <a:path w="4186554" h="4687570">
                <a:moveTo>
                  <a:pt x="1534430" y="4687197"/>
                </a:moveTo>
                <a:lnTo>
                  <a:pt x="1151146" y="4661067"/>
                </a:lnTo>
                <a:lnTo>
                  <a:pt x="1104654" y="4645168"/>
                </a:lnTo>
                <a:lnTo>
                  <a:pt x="1582650" y="4677755"/>
                </a:lnTo>
                <a:lnTo>
                  <a:pt x="1534430" y="4687197"/>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85693" y="6173624"/>
            <a:ext cx="7743825" cy="1123950"/>
          </a:xfrm>
          <a:prstGeom prst="rect">
            <a:avLst/>
          </a:prstGeom>
        </p:spPr>
        <p:txBody>
          <a:bodyPr wrap="square" lIns="0" tIns="0" rIns="0" bIns="0">
            <a:spAutoFit/>
          </a:bodyPr>
          <a:lstStyle>
            <a:lvl1pPr>
              <a:defRPr sz="7200" b="0" i="0">
                <a:solidFill>
                  <a:srgbClr val="424242"/>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8287998" cy="10286999"/>
          </a:xfrm>
          <a:prstGeom prst="rect">
            <a:avLst/>
          </a:prstGeom>
        </p:spPr>
      </p:pic>
      <p:sp>
        <p:nvSpPr>
          <p:cNvPr id="2" name="Holder 2"/>
          <p:cNvSpPr>
            <a:spLocks noGrp="1"/>
          </p:cNvSpPr>
          <p:nvPr>
            <p:ph type="title"/>
          </p:nvPr>
        </p:nvSpPr>
        <p:spPr>
          <a:xfrm>
            <a:off x="4112385" y="1158025"/>
            <a:ext cx="2557779" cy="1968500"/>
          </a:xfrm>
          <a:prstGeom prst="rect">
            <a:avLst/>
          </a:prstGeom>
        </p:spPr>
        <p:txBody>
          <a:bodyPr wrap="square" lIns="0" tIns="0" rIns="0" bIns="0">
            <a:spAutoFit/>
          </a:bodyPr>
          <a:lstStyle>
            <a:lvl1pPr>
              <a:defRPr sz="3650" b="0" i="0">
                <a:solidFill>
                  <a:schemeClr val="tx1"/>
                </a:solidFill>
                <a:latin typeface="Tahoma"/>
                <a:cs typeface="Tahoma"/>
              </a:defRPr>
            </a:lvl1pPr>
          </a:lstStyle>
          <a:p>
            <a:endParaRPr/>
          </a:p>
        </p:txBody>
      </p:sp>
      <p:sp>
        <p:nvSpPr>
          <p:cNvPr id="3" name="Holder 3"/>
          <p:cNvSpPr>
            <a:spLocks noGrp="1"/>
          </p:cNvSpPr>
          <p:nvPr>
            <p:ph type="body" idx="1"/>
          </p:nvPr>
        </p:nvSpPr>
        <p:spPr>
          <a:xfrm>
            <a:off x="1057688" y="3760254"/>
            <a:ext cx="8740775" cy="5608955"/>
          </a:xfrm>
          <a:prstGeom prst="rect">
            <a:avLst/>
          </a:prstGeom>
        </p:spPr>
        <p:txBody>
          <a:bodyPr wrap="square" lIns="0" tIns="0" rIns="0" bIns="0">
            <a:spAutoFit/>
          </a:bodyPr>
          <a:lstStyle>
            <a:lvl1pPr>
              <a:defRPr sz="3350" b="0" i="0">
                <a:solidFill>
                  <a:schemeClr val="tx1"/>
                </a:solidFill>
                <a:latin typeface="Tahoma"/>
                <a:cs typeface="Tahom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gcxgce.sharepoint.com/teams/1000138?OR=Teams-HL&amp;CT=1683306148339&amp;clickparams=eyJBcHBOYW1lIjoiVGVhbXMtRGVza3RvcCIsIkFwcFZlcnNpb24iOiIyNy8yMzA0MDIwMjcwNSIsIkhhc0ZlZGVyYXRlZFVzZXIiOmZhbHNlfQ%3D%3D" TargetMode="External"/><Relationship Id="rId13" Type="http://schemas.openxmlformats.org/officeDocument/2006/relationships/image" Target="../media/image27.png"/><Relationship Id="rId3" Type="http://schemas.openxmlformats.org/officeDocument/2006/relationships/hyperlink" Target="https://gcconnex.gc.ca/groups/about/3783014" TargetMode="External"/><Relationship Id="rId7" Type="http://schemas.openxmlformats.org/officeDocument/2006/relationships/hyperlink" Target="http://www.facebook.com/pages/National-Managers-Community-La-Communaut%C3%A9-nationale-des-gestionnaires/113021455413556" TargetMode="External"/><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hyperlink" Target="https://bit.ly/NMC_CNG" TargetMode="External"/><Relationship Id="rId16" Type="http://schemas.openxmlformats.org/officeDocument/2006/relationships/hyperlink" Target="https://managers-gestionnaires.us6.list-manage.com/subscribe?u=023d323242bf107c9aaacab63&amp;id=17789fa408" TargetMode="External"/><Relationship Id="rId1" Type="http://schemas.openxmlformats.org/officeDocument/2006/relationships/slideLayout" Target="../slideLayouts/slideLayout12.xml"/><Relationship Id="rId6" Type="http://schemas.openxmlformats.org/officeDocument/2006/relationships/hyperlink" Target="https://www.linkedin.com/company/nmc-cng" TargetMode="External"/><Relationship Id="rId11" Type="http://schemas.openxmlformats.org/officeDocument/2006/relationships/image" Target="../media/image25.png"/><Relationship Id="rId5" Type="http://schemas.openxmlformats.org/officeDocument/2006/relationships/hyperlink" Target="https://www.youtube.com/channel/UCUx0RVNgExuP3DDcAtHno2w" TargetMode="External"/><Relationship Id="rId15" Type="http://schemas.openxmlformats.org/officeDocument/2006/relationships/image" Target="../media/image28.jpg"/><Relationship Id="rId10" Type="http://schemas.openxmlformats.org/officeDocument/2006/relationships/image" Target="../media/image24.png"/><Relationship Id="rId4" Type="http://schemas.openxmlformats.org/officeDocument/2006/relationships/hyperlink" Target="https://twitter.com/NMC_CNG" TargetMode="External"/><Relationship Id="rId9" Type="http://schemas.openxmlformats.org/officeDocument/2006/relationships/image" Target="../media/image23.png"/><Relationship Id="rId14" Type="http://schemas.openxmlformats.org/officeDocument/2006/relationships/hyperlink" Target="mailto:nmc-cng@csps-efpc.gc.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686300"/>
            <a:ext cx="7743825" cy="2968120"/>
          </a:xfrm>
          <a:prstGeom prst="rect">
            <a:avLst/>
          </a:prstGeom>
        </p:spPr>
        <p:txBody>
          <a:bodyPr vert="horz" wrap="square" lIns="0" tIns="13335" rIns="0" bIns="0" rtlCol="0">
            <a:spAutoFit/>
          </a:bodyPr>
          <a:lstStyle/>
          <a:p>
            <a:pPr marL="12700">
              <a:lnSpc>
                <a:spcPct val="100000"/>
              </a:lnSpc>
              <a:spcBef>
                <a:spcPts val="105"/>
              </a:spcBef>
            </a:pPr>
            <a:r>
              <a:rPr spc="90" dirty="0"/>
              <a:t>NMC</a:t>
            </a:r>
            <a:r>
              <a:rPr spc="-695" dirty="0"/>
              <a:t> </a:t>
            </a:r>
            <a:r>
              <a:rPr spc="80" dirty="0"/>
              <a:t>Strategic</a:t>
            </a:r>
            <a:r>
              <a:rPr spc="-690" dirty="0"/>
              <a:t> </a:t>
            </a:r>
            <a:r>
              <a:rPr spc="75" dirty="0"/>
              <a:t>Plan</a:t>
            </a:r>
            <a:br>
              <a:rPr lang="en-CA" spc="75" dirty="0"/>
            </a:br>
            <a:r>
              <a:rPr lang="en-CA" spc="75" dirty="0"/>
              <a:t>2023-2026</a:t>
            </a:r>
            <a:br>
              <a:rPr lang="en-CA" spc="75" dirty="0"/>
            </a:br>
            <a:endParaRPr sz="4800" spc="75" dirty="0"/>
          </a:p>
        </p:txBody>
      </p:sp>
      <p:pic>
        <p:nvPicPr>
          <p:cNvPr id="3" name="object 3"/>
          <p:cNvPicPr/>
          <p:nvPr/>
        </p:nvPicPr>
        <p:blipFill>
          <a:blip r:embed="rId2" cstate="print"/>
          <a:stretch>
            <a:fillRect/>
          </a:stretch>
        </p:blipFill>
        <p:spPr>
          <a:xfrm>
            <a:off x="0" y="9919093"/>
            <a:ext cx="18288000" cy="367905"/>
          </a:xfrm>
          <a:prstGeom prst="rect">
            <a:avLst/>
          </a:prstGeom>
        </p:spPr>
      </p:pic>
      <p:pic>
        <p:nvPicPr>
          <p:cNvPr id="7" name="Picture 6" descr="A picture containing text, font, screenshot, graphics&#10;&#10;Description automatically generated">
            <a:extLst>
              <a:ext uri="{FF2B5EF4-FFF2-40B4-BE49-F238E27FC236}">
                <a16:creationId xmlns:a16="http://schemas.microsoft.com/office/drawing/2014/main" id="{DFA1A62E-7AEC-8144-EBDF-B4C801DA6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23900"/>
            <a:ext cx="7848600" cy="1488238"/>
          </a:xfrm>
          <a:prstGeom prst="rect">
            <a:avLst/>
          </a:prstGeom>
        </p:spPr>
      </p:pic>
    </p:spTree>
    <p:extLst>
      <p:ext uri="{BB962C8B-B14F-4D97-AF65-F5344CB8AC3E}">
        <p14:creationId xmlns:p14="http://schemas.microsoft.com/office/powerpoint/2010/main" val="28203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extLst>
              <p:ext uri="{D42A27DB-BD31-4B8C-83A1-F6EECF244321}">
                <p14:modId xmlns:p14="http://schemas.microsoft.com/office/powerpoint/2010/main" val="3785370027"/>
              </p:ext>
            </p:extLst>
          </p:nvPr>
        </p:nvGraphicFramePr>
        <p:xfrm>
          <a:off x="685800" y="571500"/>
          <a:ext cx="16840200" cy="5135880"/>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49494">
                <a:tc>
                  <a:txBody>
                    <a:bodyPr/>
                    <a:lstStyle/>
                    <a:p>
                      <a:pPr algn="ctr"/>
                      <a:r>
                        <a:rPr lang="en-US" sz="2000" dirty="0">
                          <a:latin typeface="+mn-lt"/>
                        </a:rPr>
                        <a:t>OUTCOMES </a:t>
                      </a:r>
                      <a:endParaRPr lang="en-CA" sz="2000" dirty="0">
                        <a:latin typeface="+mn-lt"/>
                      </a:endParaRPr>
                    </a:p>
                  </a:txBody>
                  <a:tcPr anchor="ctr">
                    <a:lnB w="38100" cap="flat" cmpd="sng" algn="ctr">
                      <a:noFill/>
                      <a:prstDash val="solid"/>
                      <a:round/>
                      <a:headEnd type="none" w="med" len="med"/>
                      <a:tailEnd type="none" w="med" len="med"/>
                    </a:lnB>
                    <a:solidFill>
                      <a:schemeClr val="accent5"/>
                    </a:solidFill>
                  </a:tcPr>
                </a:tc>
                <a:tc>
                  <a:txBody>
                    <a:bodyPr/>
                    <a:lstStyle/>
                    <a:p>
                      <a:pPr algn="ctr"/>
                      <a:r>
                        <a:rPr lang="en-US" sz="2000">
                          <a:latin typeface="+mn-lt"/>
                        </a:rPr>
                        <a:t>KEY ACTIVITIES</a:t>
                      </a:r>
                      <a:endParaRPr lang="en-CA" sz="2000" dirty="0">
                        <a:latin typeface="+mn-lt"/>
                      </a:endParaRPr>
                    </a:p>
                  </a:txBody>
                  <a:tcPr anchor="ctr">
                    <a:lnB w="38100" cmpd="sng">
                      <a:noFill/>
                    </a:lnB>
                    <a:solidFill>
                      <a:srgbClr val="00B050"/>
                    </a:solidFill>
                  </a:tcPr>
                </a:tc>
                <a:tc>
                  <a:txBody>
                    <a:bodyPr/>
                    <a:lstStyle/>
                    <a:p>
                      <a:pPr algn="ctr"/>
                      <a:r>
                        <a:rPr lang="en-US" sz="2000" dirty="0">
                          <a:latin typeface="+mn-lt"/>
                        </a:rPr>
                        <a:t>STRATEGIC OBJECTIVES / </a:t>
                      </a:r>
                    </a:p>
                    <a:p>
                      <a:pPr algn="ctr"/>
                      <a:r>
                        <a:rPr lang="en-US" sz="2000" dirty="0">
                          <a:latin typeface="+mn-lt"/>
                        </a:rPr>
                        <a:t>PRIORITIES</a:t>
                      </a:r>
                      <a:endParaRPr lang="en-CA" sz="2000" dirty="0">
                        <a:latin typeface="+mn-lt"/>
                      </a:endParaRP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565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An effective and efficient NMC Secretariat.</a:t>
                      </a:r>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en-CA" sz="2000" dirty="0">
                          <a:solidFill>
                            <a:schemeClr val="dk1"/>
                          </a:solidFill>
                          <a:latin typeface="+mn-lt"/>
                          <a:ea typeface="+mn-ea"/>
                          <a:cs typeface="Tahoma"/>
                        </a:rPr>
                        <a:t>The NMC Secretariat will:</a:t>
                      </a:r>
                    </a:p>
                    <a:p>
                      <a:pPr marL="354330" lvl="0" indent="-285750">
                        <a:lnSpc>
                          <a:spcPct val="100000"/>
                        </a:lnSpc>
                        <a:spcBef>
                          <a:spcPts val="1720"/>
                        </a:spcBef>
                        <a:buFont typeface="Wingdings" panose="05000000000000000000" pitchFamily="2" charset="2"/>
                        <a:buChar char="§"/>
                      </a:pPr>
                      <a:r>
                        <a:rPr lang="en-CA" sz="2000" dirty="0">
                          <a:solidFill>
                            <a:schemeClr val="dk1"/>
                          </a:solidFill>
                          <a:latin typeface="+mn-lt"/>
                          <a:ea typeface="+mn-ea"/>
                          <a:cs typeface="Tahoma"/>
                        </a:rPr>
                        <a:t>streamline planning and reporting processes, given the transient nature of the NMC staffing structure.</a:t>
                      </a:r>
                    </a:p>
                    <a:p>
                      <a:pPr marL="354330" lvl="0" indent="-285750">
                        <a:lnSpc>
                          <a:spcPct val="100000"/>
                        </a:lnSpc>
                        <a:spcBef>
                          <a:spcPts val="1720"/>
                        </a:spcBef>
                        <a:buFont typeface="Wingdings" panose="05000000000000000000" pitchFamily="2" charset="2"/>
                        <a:buChar char="§"/>
                      </a:pPr>
                      <a:r>
                        <a:rPr lang="en-CA" sz="2000" dirty="0">
                          <a:solidFill>
                            <a:schemeClr val="dk1"/>
                          </a:solidFill>
                          <a:latin typeface="+mn-lt"/>
                          <a:ea typeface="+mn-ea"/>
                          <a:cs typeface="Tahoma"/>
                        </a:rPr>
                        <a:t>report to the Clerk of the Privy Council on its activities and outcomes.</a:t>
                      </a:r>
                    </a:p>
                    <a:p>
                      <a:pPr marL="354330" lvl="0" indent="-285750">
                        <a:lnSpc>
                          <a:spcPct val="100000"/>
                        </a:lnSpc>
                        <a:spcBef>
                          <a:spcPts val="1720"/>
                        </a:spcBef>
                        <a:buFont typeface="Wingdings" panose="05000000000000000000" pitchFamily="2" charset="2"/>
                        <a:buChar char="§"/>
                      </a:pPr>
                      <a:r>
                        <a:rPr lang="en-CA" sz="2000" dirty="0">
                          <a:solidFill>
                            <a:schemeClr val="dk1"/>
                          </a:solidFill>
                          <a:latin typeface="+mn-lt"/>
                          <a:ea typeface="+mn-ea"/>
                          <a:cs typeface="Tahoma"/>
                        </a:rPr>
                        <a:t>increase strategic use of outreach platforms to maximize engagement and communication.</a:t>
                      </a:r>
                    </a:p>
                    <a:p>
                      <a:pPr marL="354330" lvl="0" indent="-285750">
                        <a:lnSpc>
                          <a:spcPct val="100000"/>
                        </a:lnSpc>
                        <a:spcBef>
                          <a:spcPts val="1720"/>
                        </a:spcBef>
                        <a:buFont typeface="Wingdings" panose="05000000000000000000" pitchFamily="2" charset="2"/>
                        <a:buChar char="§"/>
                      </a:pPr>
                      <a:r>
                        <a:rPr lang="en-CA" sz="2000" dirty="0">
                          <a:solidFill>
                            <a:schemeClr val="dk1"/>
                          </a:solidFill>
                          <a:latin typeface="+mn-lt"/>
                          <a:ea typeface="+mn-ea"/>
                          <a:cs typeface="Tahoma"/>
                        </a:rPr>
                        <a:t>review current staffing model for the majority of NMC positions with a view of reducing the state of flux and bringing more continuity.</a:t>
                      </a:r>
                    </a:p>
                    <a:p>
                      <a:pPr marL="354330" lvl="0" indent="-285750">
                        <a:lnSpc>
                          <a:spcPct val="100000"/>
                        </a:lnSpc>
                        <a:spcBef>
                          <a:spcPts val="1720"/>
                        </a:spcBef>
                        <a:buFont typeface="Wingdings" panose="05000000000000000000" pitchFamily="2" charset="2"/>
                        <a:buChar char="§"/>
                      </a:pPr>
                      <a:r>
                        <a:rPr lang="en-CA" sz="2000" dirty="0">
                          <a:solidFill>
                            <a:schemeClr val="dk1"/>
                          </a:solidFill>
                          <a:latin typeface="+mn-lt"/>
                          <a:ea typeface="+mn-ea"/>
                          <a:cs typeface="Tahoma"/>
                        </a:rPr>
                        <a:t>improve procedure for securing departmental contributions.</a:t>
                      </a:r>
                    </a:p>
                    <a:p>
                      <a:pPr marL="68580" lvl="0" indent="0">
                        <a:lnSpc>
                          <a:spcPct val="100000"/>
                        </a:lnSpc>
                        <a:spcBef>
                          <a:spcPts val="1720"/>
                        </a:spcBef>
                        <a:buFont typeface="Wingdings" panose="05000000000000000000" pitchFamily="2" charset="2"/>
                        <a:buNone/>
                      </a:pPr>
                      <a:endParaRPr lang="en-CA" sz="2000" dirty="0">
                        <a:solidFill>
                          <a:schemeClr val="dk1"/>
                        </a:solidFill>
                        <a:latin typeface="+mn-lt"/>
                        <a:ea typeface="+mn-ea"/>
                        <a:cs typeface="Tahoma"/>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*Connecting</a:t>
                      </a:r>
                    </a:p>
                    <a:p>
                      <a:pPr marL="0"/>
                      <a:r>
                        <a:rPr lang="en-US" sz="2000" dirty="0">
                          <a:solidFill>
                            <a:schemeClr val="dk1"/>
                          </a:solidFill>
                          <a:latin typeface="+mn-lt"/>
                          <a:ea typeface="+mn-ea"/>
                          <a:cs typeface="Tahoma"/>
                        </a:rPr>
                        <a:t>*</a:t>
                      </a:r>
                      <a:r>
                        <a:rPr lang="en-CA" sz="2000" dirty="0">
                          <a:solidFill>
                            <a:schemeClr val="dk1"/>
                          </a:solidFill>
                          <a:latin typeface="+mn-lt"/>
                          <a:ea typeface="+mn-ea"/>
                          <a:cs typeface="Tahoma"/>
                        </a:rPr>
                        <a:t>Supporting Renewal</a:t>
                      </a:r>
                    </a:p>
                    <a:p>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bl>
          </a:graphicData>
        </a:graphic>
      </p:graphicFrame>
      <p:pic>
        <p:nvPicPr>
          <p:cNvPr id="2" name="object 4">
            <a:extLst>
              <a:ext uri="{FF2B5EF4-FFF2-40B4-BE49-F238E27FC236}">
                <a16:creationId xmlns:a16="http://schemas.microsoft.com/office/drawing/2014/main" id="{F489EFE1-E594-0696-229F-00B86200CEB7}"/>
              </a:ext>
            </a:extLst>
          </p:cNvPr>
          <p:cNvPicPr/>
          <p:nvPr/>
        </p:nvPicPr>
        <p:blipFill>
          <a:blip r:embed="rId2"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2564255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554248" y="8042588"/>
            <a:ext cx="5246370" cy="1361269"/>
          </a:xfrm>
          <a:prstGeom prst="rect">
            <a:avLst/>
          </a:prstGeom>
        </p:spPr>
        <p:txBody>
          <a:bodyPr vert="horz" wrap="square" lIns="0" tIns="14604" rIns="0" bIns="0" rtlCol="0">
            <a:spAutoFit/>
          </a:bodyPr>
          <a:lstStyle/>
          <a:p>
            <a:pPr marL="12700">
              <a:lnSpc>
                <a:spcPct val="100000"/>
              </a:lnSpc>
              <a:spcBef>
                <a:spcPts val="114"/>
              </a:spcBef>
            </a:pPr>
            <a:r>
              <a:rPr sz="3600" spc="55" dirty="0">
                <a:latin typeface="+mn-lt"/>
                <a:cs typeface="Tahoma"/>
              </a:rPr>
              <a:t>Website</a:t>
            </a:r>
            <a:endParaRPr sz="3600" dirty="0">
              <a:latin typeface="+mn-lt"/>
              <a:cs typeface="Tahoma"/>
            </a:endParaRPr>
          </a:p>
          <a:p>
            <a:pPr marL="864869" algn="ctr">
              <a:lnSpc>
                <a:spcPct val="100000"/>
              </a:lnSpc>
              <a:spcBef>
                <a:spcPts val="2420"/>
              </a:spcBef>
            </a:pPr>
            <a:r>
              <a:rPr sz="3150" spc="45" dirty="0">
                <a:latin typeface="+mn-lt"/>
                <a:cs typeface="Tahoma"/>
                <a:hlinkClick r:id="rId2"/>
              </a:rPr>
              <a:t>https://bit.ly/NMC_CNG</a:t>
            </a:r>
            <a:endParaRPr sz="3150" dirty="0">
              <a:latin typeface="+mn-lt"/>
              <a:cs typeface="Tahoma"/>
            </a:endParaRPr>
          </a:p>
        </p:txBody>
      </p:sp>
      <p:sp>
        <p:nvSpPr>
          <p:cNvPr id="3" name="object 3"/>
          <p:cNvSpPr/>
          <p:nvPr/>
        </p:nvSpPr>
        <p:spPr>
          <a:xfrm>
            <a:off x="10581230" y="1872405"/>
            <a:ext cx="6153785" cy="0"/>
          </a:xfrm>
          <a:custGeom>
            <a:avLst/>
            <a:gdLst/>
            <a:ahLst/>
            <a:cxnLst/>
            <a:rect l="l" t="t" r="r" b="b"/>
            <a:pathLst>
              <a:path w="6153784">
                <a:moveTo>
                  <a:pt x="0" y="0"/>
                </a:moveTo>
                <a:lnTo>
                  <a:pt x="6153239" y="0"/>
                </a:lnTo>
              </a:path>
            </a:pathLst>
          </a:custGeom>
          <a:ln w="28574">
            <a:solidFill>
              <a:srgbClr val="FFB923"/>
            </a:solidFill>
          </a:ln>
        </p:spPr>
        <p:txBody>
          <a:bodyPr wrap="square" lIns="0" tIns="0" rIns="0" bIns="0" rtlCol="0"/>
          <a:lstStyle/>
          <a:p>
            <a:endParaRPr/>
          </a:p>
        </p:txBody>
      </p:sp>
      <p:sp>
        <p:nvSpPr>
          <p:cNvPr id="4" name="object 4"/>
          <p:cNvSpPr txBox="1"/>
          <p:nvPr/>
        </p:nvSpPr>
        <p:spPr>
          <a:xfrm>
            <a:off x="10554248" y="1961138"/>
            <a:ext cx="3049905" cy="5570220"/>
          </a:xfrm>
          <a:prstGeom prst="rect">
            <a:avLst/>
          </a:prstGeom>
        </p:spPr>
        <p:txBody>
          <a:bodyPr vert="horz" wrap="square" lIns="0" tIns="228600" rIns="0" bIns="0" rtlCol="0">
            <a:spAutoFit/>
          </a:bodyPr>
          <a:lstStyle/>
          <a:p>
            <a:pPr marL="12700">
              <a:lnSpc>
                <a:spcPct val="100000"/>
              </a:lnSpc>
              <a:spcBef>
                <a:spcPts val="1800"/>
              </a:spcBef>
            </a:pPr>
            <a:r>
              <a:rPr sz="3350" spc="75" dirty="0">
                <a:latin typeface="+mn-lt"/>
                <a:cs typeface="Tahoma"/>
              </a:rPr>
              <a:t>Follow</a:t>
            </a:r>
            <a:r>
              <a:rPr sz="3350" spc="-175" dirty="0">
                <a:latin typeface="+mn-lt"/>
                <a:cs typeface="Tahoma"/>
              </a:rPr>
              <a:t> </a:t>
            </a:r>
            <a:r>
              <a:rPr sz="3350" spc="60" dirty="0">
                <a:latin typeface="+mn-lt"/>
                <a:cs typeface="Tahoma"/>
              </a:rPr>
              <a:t>the</a:t>
            </a:r>
            <a:r>
              <a:rPr sz="3350" spc="-175" dirty="0">
                <a:latin typeface="+mn-lt"/>
                <a:cs typeface="Tahoma"/>
              </a:rPr>
              <a:t> </a:t>
            </a:r>
            <a:r>
              <a:rPr sz="3350" spc="65" dirty="0">
                <a:latin typeface="+mn-lt"/>
                <a:cs typeface="Tahoma"/>
              </a:rPr>
              <a:t>NMC</a:t>
            </a:r>
            <a:endParaRPr sz="3350" dirty="0">
              <a:latin typeface="+mn-lt"/>
              <a:cs typeface="Tahoma"/>
            </a:endParaRPr>
          </a:p>
          <a:p>
            <a:pPr marL="904875">
              <a:lnSpc>
                <a:spcPct val="100000"/>
              </a:lnSpc>
              <a:spcBef>
                <a:spcPts val="1635"/>
              </a:spcBef>
            </a:pPr>
            <a:r>
              <a:rPr sz="3250" spc="-10" dirty="0">
                <a:latin typeface="+mn-lt"/>
                <a:cs typeface="Tahoma"/>
                <a:hlinkClick r:id="rId3"/>
              </a:rPr>
              <a:t>GCconnex</a:t>
            </a:r>
            <a:endParaRPr sz="3250" dirty="0">
              <a:latin typeface="+mn-lt"/>
              <a:cs typeface="Tahoma"/>
            </a:endParaRPr>
          </a:p>
          <a:p>
            <a:pPr marL="904875" marR="31115">
              <a:lnSpc>
                <a:spcPts val="6480"/>
              </a:lnSpc>
              <a:spcBef>
                <a:spcPts val="445"/>
              </a:spcBef>
            </a:pPr>
            <a:r>
              <a:rPr sz="3250" spc="-10" dirty="0">
                <a:latin typeface="+mn-lt"/>
                <a:cs typeface="Tahoma"/>
                <a:hlinkClick r:id="rId4"/>
              </a:rPr>
              <a:t>Twitter</a:t>
            </a:r>
            <a:r>
              <a:rPr sz="3250" spc="-10" dirty="0">
                <a:latin typeface="+mn-lt"/>
                <a:cs typeface="Tahoma"/>
              </a:rPr>
              <a:t> </a:t>
            </a:r>
            <a:r>
              <a:rPr sz="3250" spc="-10" dirty="0">
                <a:latin typeface="+mn-lt"/>
                <a:cs typeface="Tahoma"/>
                <a:hlinkClick r:id="rId5"/>
              </a:rPr>
              <a:t>YouTube</a:t>
            </a:r>
            <a:r>
              <a:rPr sz="3250" spc="-10" dirty="0">
                <a:latin typeface="+mn-lt"/>
                <a:cs typeface="Tahoma"/>
              </a:rPr>
              <a:t> </a:t>
            </a:r>
            <a:r>
              <a:rPr sz="3250" spc="-10" dirty="0">
                <a:latin typeface="+mn-lt"/>
                <a:cs typeface="Tahoma"/>
                <a:hlinkClick r:id="rId6"/>
              </a:rPr>
              <a:t>LinkedIn</a:t>
            </a:r>
            <a:r>
              <a:rPr sz="3250" spc="-10" dirty="0">
                <a:latin typeface="+mn-lt"/>
                <a:cs typeface="Tahoma"/>
              </a:rPr>
              <a:t> </a:t>
            </a:r>
            <a:r>
              <a:rPr sz="3250" spc="40" dirty="0">
                <a:latin typeface="+mn-lt"/>
                <a:cs typeface="Tahoma"/>
                <a:hlinkClick r:id="rId7"/>
              </a:rPr>
              <a:t>Facebook</a:t>
            </a:r>
            <a:r>
              <a:rPr sz="3250" spc="40" dirty="0">
                <a:latin typeface="+mn-lt"/>
                <a:cs typeface="Tahoma"/>
              </a:rPr>
              <a:t> </a:t>
            </a:r>
            <a:r>
              <a:rPr sz="3250" spc="-10" dirty="0">
                <a:latin typeface="+mn-lt"/>
                <a:cs typeface="Tahoma"/>
                <a:hlinkClick r:id="rId8"/>
              </a:rPr>
              <a:t>GCxchange</a:t>
            </a:r>
            <a:endParaRPr sz="3250" dirty="0">
              <a:latin typeface="+mn-lt"/>
              <a:cs typeface="Tahoma"/>
            </a:endParaRPr>
          </a:p>
        </p:txBody>
      </p:sp>
      <p:grpSp>
        <p:nvGrpSpPr>
          <p:cNvPr id="5" name="object 5"/>
          <p:cNvGrpSpPr/>
          <p:nvPr/>
        </p:nvGrpSpPr>
        <p:grpSpPr>
          <a:xfrm>
            <a:off x="10566948" y="1001062"/>
            <a:ext cx="6182995" cy="8411210"/>
            <a:chOff x="10566948" y="1001062"/>
            <a:chExt cx="6182995" cy="8411210"/>
          </a:xfrm>
        </p:grpSpPr>
        <p:sp>
          <p:nvSpPr>
            <p:cNvPr id="6" name="object 6"/>
            <p:cNvSpPr/>
            <p:nvPr/>
          </p:nvSpPr>
          <p:spPr>
            <a:xfrm>
              <a:off x="10601307" y="7879822"/>
              <a:ext cx="6134735" cy="0"/>
            </a:xfrm>
            <a:custGeom>
              <a:avLst/>
              <a:gdLst/>
              <a:ahLst/>
              <a:cxnLst/>
              <a:rect l="l" t="t" r="r" b="b"/>
              <a:pathLst>
                <a:path w="6134734">
                  <a:moveTo>
                    <a:pt x="0" y="0"/>
                  </a:moveTo>
                  <a:lnTo>
                    <a:pt x="6134201" y="0"/>
                  </a:lnTo>
                </a:path>
              </a:pathLst>
            </a:custGeom>
            <a:ln w="28574">
              <a:solidFill>
                <a:srgbClr val="FFB923"/>
              </a:solidFill>
            </a:ln>
          </p:spPr>
          <p:txBody>
            <a:bodyPr wrap="square" lIns="0" tIns="0" rIns="0" bIns="0" rtlCol="0"/>
            <a:lstStyle/>
            <a:p>
              <a:endParaRPr/>
            </a:p>
          </p:txBody>
        </p:sp>
        <p:sp>
          <p:nvSpPr>
            <p:cNvPr id="7" name="object 7"/>
            <p:cNvSpPr/>
            <p:nvPr/>
          </p:nvSpPr>
          <p:spPr>
            <a:xfrm>
              <a:off x="10578416" y="6216458"/>
              <a:ext cx="434340" cy="437515"/>
            </a:xfrm>
            <a:custGeom>
              <a:avLst/>
              <a:gdLst/>
              <a:ahLst/>
              <a:cxnLst/>
              <a:rect l="l" t="t" r="r" b="b"/>
              <a:pathLst>
                <a:path w="434340" h="437515">
                  <a:moveTo>
                    <a:pt x="224243" y="437057"/>
                  </a:moveTo>
                  <a:lnTo>
                    <a:pt x="210021" y="437057"/>
                  </a:lnTo>
                  <a:lnTo>
                    <a:pt x="202926" y="436706"/>
                  </a:lnTo>
                  <a:lnTo>
                    <a:pt x="160907" y="429725"/>
                  </a:lnTo>
                  <a:lnTo>
                    <a:pt x="121048" y="414627"/>
                  </a:lnTo>
                  <a:lnTo>
                    <a:pt x="84882" y="391994"/>
                  </a:lnTo>
                  <a:lnTo>
                    <a:pt x="53798" y="362694"/>
                  </a:lnTo>
                  <a:lnTo>
                    <a:pt x="28990" y="327854"/>
                  </a:lnTo>
                  <a:lnTo>
                    <a:pt x="11413" y="288813"/>
                  </a:lnTo>
                  <a:lnTo>
                    <a:pt x="1742" y="247070"/>
                  </a:lnTo>
                  <a:lnTo>
                    <a:pt x="0" y="225685"/>
                  </a:lnTo>
                  <a:lnTo>
                    <a:pt x="0" y="211371"/>
                  </a:lnTo>
                  <a:lnTo>
                    <a:pt x="5559" y="168876"/>
                  </a:lnTo>
                  <a:lnTo>
                    <a:pt x="19249" y="128289"/>
                  </a:lnTo>
                  <a:lnTo>
                    <a:pt x="40544" y="91169"/>
                  </a:lnTo>
                  <a:lnTo>
                    <a:pt x="68625" y="58944"/>
                  </a:lnTo>
                  <a:lnTo>
                    <a:pt x="102413" y="32852"/>
                  </a:lnTo>
                  <a:lnTo>
                    <a:pt x="140609" y="13895"/>
                  </a:lnTo>
                  <a:lnTo>
                    <a:pt x="181746" y="2802"/>
                  </a:lnTo>
                  <a:lnTo>
                    <a:pt x="210021" y="0"/>
                  </a:lnTo>
                  <a:lnTo>
                    <a:pt x="217132" y="0"/>
                  </a:lnTo>
                  <a:lnTo>
                    <a:pt x="224243" y="0"/>
                  </a:lnTo>
                  <a:lnTo>
                    <a:pt x="266467" y="5595"/>
                  </a:lnTo>
                  <a:lnTo>
                    <a:pt x="306795" y="19373"/>
                  </a:lnTo>
                  <a:lnTo>
                    <a:pt x="343677" y="40804"/>
                  </a:lnTo>
                  <a:lnTo>
                    <a:pt x="375696" y="69066"/>
                  </a:lnTo>
                  <a:lnTo>
                    <a:pt x="401622" y="103071"/>
                  </a:lnTo>
                  <a:lnTo>
                    <a:pt x="420458" y="141513"/>
                  </a:lnTo>
                  <a:lnTo>
                    <a:pt x="431480" y="182915"/>
                  </a:lnTo>
                  <a:lnTo>
                    <a:pt x="434265" y="211371"/>
                  </a:lnTo>
                  <a:lnTo>
                    <a:pt x="434265" y="225685"/>
                  </a:lnTo>
                  <a:lnTo>
                    <a:pt x="428705" y="268181"/>
                  </a:lnTo>
                  <a:lnTo>
                    <a:pt x="415015" y="308768"/>
                  </a:lnTo>
                  <a:lnTo>
                    <a:pt x="393720" y="345887"/>
                  </a:lnTo>
                  <a:lnTo>
                    <a:pt x="365639" y="378112"/>
                  </a:lnTo>
                  <a:lnTo>
                    <a:pt x="331851" y="404204"/>
                  </a:lnTo>
                  <a:lnTo>
                    <a:pt x="293655" y="423161"/>
                  </a:lnTo>
                  <a:lnTo>
                    <a:pt x="252518" y="434254"/>
                  </a:lnTo>
                  <a:lnTo>
                    <a:pt x="231338" y="436706"/>
                  </a:lnTo>
                  <a:lnTo>
                    <a:pt x="224243" y="437057"/>
                  </a:lnTo>
                  <a:close/>
                </a:path>
              </a:pathLst>
            </a:custGeom>
            <a:solidFill>
              <a:srgbClr val="3F50B4"/>
            </a:solidFill>
          </p:spPr>
          <p:txBody>
            <a:bodyPr wrap="square" lIns="0" tIns="0" rIns="0" bIns="0" rtlCol="0"/>
            <a:lstStyle/>
            <a:p>
              <a:endParaRPr/>
            </a:p>
          </p:txBody>
        </p:sp>
        <p:sp>
          <p:nvSpPr>
            <p:cNvPr id="8" name="object 8"/>
            <p:cNvSpPr/>
            <p:nvPr/>
          </p:nvSpPr>
          <p:spPr>
            <a:xfrm>
              <a:off x="10730409" y="6303870"/>
              <a:ext cx="130810" cy="262255"/>
            </a:xfrm>
            <a:custGeom>
              <a:avLst/>
              <a:gdLst/>
              <a:ahLst/>
              <a:cxnLst/>
              <a:rect l="l" t="t" r="r" b="b"/>
              <a:pathLst>
                <a:path w="130809" h="262254">
                  <a:moveTo>
                    <a:pt x="86853" y="262234"/>
                  </a:moveTo>
                  <a:lnTo>
                    <a:pt x="32569" y="262234"/>
                  </a:lnTo>
                  <a:lnTo>
                    <a:pt x="32569" y="131117"/>
                  </a:lnTo>
                  <a:lnTo>
                    <a:pt x="0" y="131117"/>
                  </a:lnTo>
                  <a:lnTo>
                    <a:pt x="0" y="87411"/>
                  </a:lnTo>
                  <a:lnTo>
                    <a:pt x="32569" y="87411"/>
                  </a:lnTo>
                  <a:lnTo>
                    <a:pt x="32569" y="61078"/>
                  </a:lnTo>
                  <a:lnTo>
                    <a:pt x="35755" y="35364"/>
                  </a:lnTo>
                  <a:lnTo>
                    <a:pt x="46106" y="16165"/>
                  </a:lnTo>
                  <a:lnTo>
                    <a:pt x="64867" y="4153"/>
                  </a:lnTo>
                  <a:lnTo>
                    <a:pt x="93280" y="0"/>
                  </a:lnTo>
                  <a:lnTo>
                    <a:pt x="130279" y="0"/>
                  </a:lnTo>
                  <a:lnTo>
                    <a:pt x="130279" y="43705"/>
                  </a:lnTo>
                  <a:lnTo>
                    <a:pt x="105450" y="43705"/>
                  </a:lnTo>
                  <a:lnTo>
                    <a:pt x="95175" y="44921"/>
                  </a:lnTo>
                  <a:lnTo>
                    <a:pt x="89601" y="48517"/>
                  </a:lnTo>
                  <a:lnTo>
                    <a:pt x="87302" y="54413"/>
                  </a:lnTo>
                  <a:lnTo>
                    <a:pt x="86853" y="62531"/>
                  </a:lnTo>
                  <a:lnTo>
                    <a:pt x="86853" y="87411"/>
                  </a:lnTo>
                  <a:lnTo>
                    <a:pt x="130279" y="87411"/>
                  </a:lnTo>
                  <a:lnTo>
                    <a:pt x="123418" y="131117"/>
                  </a:lnTo>
                  <a:lnTo>
                    <a:pt x="86853" y="131117"/>
                  </a:lnTo>
                  <a:lnTo>
                    <a:pt x="86853" y="262234"/>
                  </a:lnTo>
                  <a:close/>
                </a:path>
              </a:pathLst>
            </a:custGeom>
            <a:solidFill>
              <a:srgbClr val="FFFFFF"/>
            </a:solidFill>
          </p:spPr>
          <p:txBody>
            <a:bodyPr wrap="square" lIns="0" tIns="0" rIns="0" bIns="0" rtlCol="0"/>
            <a:lstStyle/>
            <a:p>
              <a:endParaRPr/>
            </a:p>
          </p:txBody>
        </p:sp>
        <p:sp>
          <p:nvSpPr>
            <p:cNvPr id="9" name="object 9"/>
            <p:cNvSpPr/>
            <p:nvPr/>
          </p:nvSpPr>
          <p:spPr>
            <a:xfrm>
              <a:off x="10582665" y="3839688"/>
              <a:ext cx="438150" cy="438150"/>
            </a:xfrm>
            <a:custGeom>
              <a:avLst/>
              <a:gdLst/>
              <a:ahLst/>
              <a:cxnLst/>
              <a:rect l="l" t="t" r="r" b="b"/>
              <a:pathLst>
                <a:path w="438150" h="438150">
                  <a:moveTo>
                    <a:pt x="226249" y="438149"/>
                  </a:moveTo>
                  <a:lnTo>
                    <a:pt x="211900" y="438149"/>
                  </a:lnTo>
                  <a:lnTo>
                    <a:pt x="204742" y="437798"/>
                  </a:lnTo>
                  <a:lnTo>
                    <a:pt x="162346" y="430799"/>
                  </a:lnTo>
                  <a:lnTo>
                    <a:pt x="122131" y="415664"/>
                  </a:lnTo>
                  <a:lnTo>
                    <a:pt x="85641" y="392974"/>
                  </a:lnTo>
                  <a:lnTo>
                    <a:pt x="54279" y="363601"/>
                  </a:lnTo>
                  <a:lnTo>
                    <a:pt x="29250" y="328673"/>
                  </a:lnTo>
                  <a:lnTo>
                    <a:pt x="11516" y="289535"/>
                  </a:lnTo>
                  <a:lnTo>
                    <a:pt x="1758" y="247688"/>
                  </a:lnTo>
                  <a:lnTo>
                    <a:pt x="0" y="226249"/>
                  </a:lnTo>
                  <a:lnTo>
                    <a:pt x="0" y="211900"/>
                  </a:lnTo>
                  <a:lnTo>
                    <a:pt x="5609" y="169298"/>
                  </a:lnTo>
                  <a:lnTo>
                    <a:pt x="19421" y="128609"/>
                  </a:lnTo>
                  <a:lnTo>
                    <a:pt x="40906" y="91397"/>
                  </a:lnTo>
                  <a:lnTo>
                    <a:pt x="69239" y="59092"/>
                  </a:lnTo>
                  <a:lnTo>
                    <a:pt x="103329" y="32934"/>
                  </a:lnTo>
                  <a:lnTo>
                    <a:pt x="141867" y="13930"/>
                  </a:lnTo>
                  <a:lnTo>
                    <a:pt x="183372" y="2809"/>
                  </a:lnTo>
                  <a:lnTo>
                    <a:pt x="211900" y="0"/>
                  </a:lnTo>
                  <a:lnTo>
                    <a:pt x="226249" y="0"/>
                  </a:lnTo>
                  <a:lnTo>
                    <a:pt x="268851" y="5609"/>
                  </a:lnTo>
                  <a:lnTo>
                    <a:pt x="309540" y="19421"/>
                  </a:lnTo>
                  <a:lnTo>
                    <a:pt x="346752" y="40906"/>
                  </a:lnTo>
                  <a:lnTo>
                    <a:pt x="379057" y="69239"/>
                  </a:lnTo>
                  <a:lnTo>
                    <a:pt x="405215" y="103329"/>
                  </a:lnTo>
                  <a:lnTo>
                    <a:pt x="424219" y="141867"/>
                  </a:lnTo>
                  <a:lnTo>
                    <a:pt x="435340" y="183372"/>
                  </a:lnTo>
                  <a:lnTo>
                    <a:pt x="438149" y="211900"/>
                  </a:lnTo>
                  <a:lnTo>
                    <a:pt x="438149" y="219074"/>
                  </a:lnTo>
                  <a:lnTo>
                    <a:pt x="438149" y="226249"/>
                  </a:lnTo>
                  <a:lnTo>
                    <a:pt x="432540" y="268851"/>
                  </a:lnTo>
                  <a:lnTo>
                    <a:pt x="418728" y="309540"/>
                  </a:lnTo>
                  <a:lnTo>
                    <a:pt x="397242" y="346752"/>
                  </a:lnTo>
                  <a:lnTo>
                    <a:pt x="368910" y="379057"/>
                  </a:lnTo>
                  <a:lnTo>
                    <a:pt x="334820" y="405215"/>
                  </a:lnTo>
                  <a:lnTo>
                    <a:pt x="296282" y="424219"/>
                  </a:lnTo>
                  <a:lnTo>
                    <a:pt x="254777" y="435340"/>
                  </a:lnTo>
                  <a:lnTo>
                    <a:pt x="233407" y="437798"/>
                  </a:lnTo>
                  <a:lnTo>
                    <a:pt x="226249" y="438149"/>
                  </a:lnTo>
                  <a:close/>
                </a:path>
              </a:pathLst>
            </a:custGeom>
            <a:solidFill>
              <a:srgbClr val="1B9DF0"/>
            </a:solidFill>
          </p:spPr>
          <p:txBody>
            <a:bodyPr wrap="square" lIns="0" tIns="0" rIns="0" bIns="0" rtlCol="0"/>
            <a:lstStyle/>
            <a:p>
              <a:endParaRPr/>
            </a:p>
          </p:txBody>
        </p:sp>
        <p:sp>
          <p:nvSpPr>
            <p:cNvPr id="10" name="object 10"/>
            <p:cNvSpPr/>
            <p:nvPr/>
          </p:nvSpPr>
          <p:spPr>
            <a:xfrm>
              <a:off x="10680920" y="3965108"/>
              <a:ext cx="257810" cy="209550"/>
            </a:xfrm>
            <a:custGeom>
              <a:avLst/>
              <a:gdLst/>
              <a:ahLst/>
              <a:cxnLst/>
              <a:rect l="l" t="t" r="r" b="b"/>
              <a:pathLst>
                <a:path w="257809" h="209550">
                  <a:moveTo>
                    <a:pt x="80729" y="209216"/>
                  </a:moveTo>
                  <a:lnTo>
                    <a:pt x="58795" y="207611"/>
                  </a:lnTo>
                  <a:lnTo>
                    <a:pt x="37858" y="202945"/>
                  </a:lnTo>
                  <a:lnTo>
                    <a:pt x="18174" y="195445"/>
                  </a:lnTo>
                  <a:lnTo>
                    <a:pt x="0" y="185337"/>
                  </a:lnTo>
                  <a:lnTo>
                    <a:pt x="4162" y="185885"/>
                  </a:lnTo>
                  <a:lnTo>
                    <a:pt x="8324" y="186104"/>
                  </a:lnTo>
                  <a:lnTo>
                    <a:pt x="12596" y="186104"/>
                  </a:lnTo>
                  <a:lnTo>
                    <a:pt x="30750" y="184565"/>
                  </a:lnTo>
                  <a:lnTo>
                    <a:pt x="47908" y="180120"/>
                  </a:lnTo>
                  <a:lnTo>
                    <a:pt x="63814" y="173026"/>
                  </a:lnTo>
                  <a:lnTo>
                    <a:pt x="78209" y="163539"/>
                  </a:lnTo>
                  <a:lnTo>
                    <a:pt x="61697" y="160578"/>
                  </a:lnTo>
                  <a:lnTo>
                    <a:pt x="47402" y="152914"/>
                  </a:lnTo>
                  <a:lnTo>
                    <a:pt x="36188" y="141388"/>
                  </a:lnTo>
                  <a:lnTo>
                    <a:pt x="28917" y="126844"/>
                  </a:lnTo>
                  <a:lnTo>
                    <a:pt x="32204" y="127501"/>
                  </a:lnTo>
                  <a:lnTo>
                    <a:pt x="35490" y="127830"/>
                  </a:lnTo>
                  <a:lnTo>
                    <a:pt x="43705" y="127830"/>
                  </a:lnTo>
                  <a:lnTo>
                    <a:pt x="48415" y="127173"/>
                  </a:lnTo>
                  <a:lnTo>
                    <a:pt x="52797" y="125968"/>
                  </a:lnTo>
                  <a:lnTo>
                    <a:pt x="35960" y="119397"/>
                  </a:lnTo>
                  <a:lnTo>
                    <a:pt x="22523" y="107825"/>
                  </a:lnTo>
                  <a:lnTo>
                    <a:pt x="13625" y="92372"/>
                  </a:lnTo>
                  <a:lnTo>
                    <a:pt x="10406" y="74156"/>
                  </a:lnTo>
                  <a:lnTo>
                    <a:pt x="10406" y="73499"/>
                  </a:lnTo>
                  <a:lnTo>
                    <a:pt x="17525" y="77443"/>
                  </a:lnTo>
                  <a:lnTo>
                    <a:pt x="25631" y="79852"/>
                  </a:lnTo>
                  <a:lnTo>
                    <a:pt x="34285" y="80071"/>
                  </a:lnTo>
                  <a:lnTo>
                    <a:pt x="24598" y="71806"/>
                  </a:lnTo>
                  <a:lnTo>
                    <a:pt x="17170" y="61436"/>
                  </a:lnTo>
                  <a:lnTo>
                    <a:pt x="12411" y="49403"/>
                  </a:lnTo>
                  <a:lnTo>
                    <a:pt x="10734" y="36147"/>
                  </a:lnTo>
                  <a:lnTo>
                    <a:pt x="11215" y="29032"/>
                  </a:lnTo>
                  <a:lnTo>
                    <a:pt x="12610" y="22195"/>
                  </a:lnTo>
                  <a:lnTo>
                    <a:pt x="14847" y="15706"/>
                  </a:lnTo>
                  <a:lnTo>
                    <a:pt x="17854" y="9639"/>
                  </a:lnTo>
                  <a:lnTo>
                    <a:pt x="39688" y="31450"/>
                  </a:lnTo>
                  <a:lnTo>
                    <a:pt x="65599" y="48415"/>
                  </a:lnTo>
                  <a:lnTo>
                    <a:pt x="94857" y="59793"/>
                  </a:lnTo>
                  <a:lnTo>
                    <a:pt x="126734" y="64846"/>
                  </a:lnTo>
                  <a:lnTo>
                    <a:pt x="125749" y="61012"/>
                  </a:lnTo>
                  <a:lnTo>
                    <a:pt x="125310" y="56959"/>
                  </a:lnTo>
                  <a:lnTo>
                    <a:pt x="125310" y="52797"/>
                  </a:lnTo>
                  <a:lnTo>
                    <a:pt x="129463" y="32255"/>
                  </a:lnTo>
                  <a:lnTo>
                    <a:pt x="140783" y="15472"/>
                  </a:lnTo>
                  <a:lnTo>
                    <a:pt x="157566" y="4152"/>
                  </a:lnTo>
                  <a:lnTo>
                    <a:pt x="178107" y="0"/>
                  </a:lnTo>
                  <a:lnTo>
                    <a:pt x="189200" y="1153"/>
                  </a:lnTo>
                  <a:lnTo>
                    <a:pt x="199481" y="4463"/>
                  </a:lnTo>
                  <a:lnTo>
                    <a:pt x="208715" y="9704"/>
                  </a:lnTo>
                  <a:lnTo>
                    <a:pt x="216665" y="16649"/>
                  </a:lnTo>
                  <a:lnTo>
                    <a:pt x="225553" y="14477"/>
                  </a:lnTo>
                  <a:lnTo>
                    <a:pt x="234122" y="11597"/>
                  </a:lnTo>
                  <a:lnTo>
                    <a:pt x="242343" y="8039"/>
                  </a:lnTo>
                  <a:lnTo>
                    <a:pt x="250183" y="3833"/>
                  </a:lnTo>
                  <a:lnTo>
                    <a:pt x="246431" y="12701"/>
                  </a:lnTo>
                  <a:lnTo>
                    <a:pt x="241201" y="20634"/>
                  </a:lnTo>
                  <a:lnTo>
                    <a:pt x="234656" y="27478"/>
                  </a:lnTo>
                  <a:lnTo>
                    <a:pt x="226961" y="33080"/>
                  </a:lnTo>
                  <a:lnTo>
                    <a:pt x="234906" y="31810"/>
                  </a:lnTo>
                  <a:lnTo>
                    <a:pt x="242625" y="29985"/>
                  </a:lnTo>
                  <a:lnTo>
                    <a:pt x="250098" y="27627"/>
                  </a:lnTo>
                  <a:lnTo>
                    <a:pt x="257303" y="24755"/>
                  </a:lnTo>
                  <a:lnTo>
                    <a:pt x="251623" y="32469"/>
                  </a:lnTo>
                  <a:lnTo>
                    <a:pt x="245295" y="39638"/>
                  </a:lnTo>
                  <a:lnTo>
                    <a:pt x="238372" y="46212"/>
                  </a:lnTo>
                  <a:lnTo>
                    <a:pt x="230905" y="52139"/>
                  </a:lnTo>
                  <a:lnTo>
                    <a:pt x="231014" y="54330"/>
                  </a:lnTo>
                  <a:lnTo>
                    <a:pt x="231014" y="58931"/>
                  </a:lnTo>
                  <a:lnTo>
                    <a:pt x="224712" y="101354"/>
                  </a:lnTo>
                  <a:lnTo>
                    <a:pt x="206096" y="141974"/>
                  </a:lnTo>
                  <a:lnTo>
                    <a:pt x="175602" y="176411"/>
                  </a:lnTo>
                  <a:lnTo>
                    <a:pt x="133668" y="200285"/>
                  </a:lnTo>
                  <a:lnTo>
                    <a:pt x="80729" y="209216"/>
                  </a:lnTo>
                  <a:close/>
                </a:path>
              </a:pathLst>
            </a:custGeom>
            <a:solidFill>
              <a:srgbClr val="FFFFFF"/>
            </a:solidFill>
          </p:spPr>
          <p:txBody>
            <a:bodyPr wrap="square" lIns="0" tIns="0" rIns="0" bIns="0" rtlCol="0"/>
            <a:lstStyle/>
            <a:p>
              <a:endParaRPr/>
            </a:p>
          </p:txBody>
        </p:sp>
        <p:sp>
          <p:nvSpPr>
            <p:cNvPr id="11" name="object 11"/>
            <p:cNvSpPr/>
            <p:nvPr/>
          </p:nvSpPr>
          <p:spPr>
            <a:xfrm>
              <a:off x="10566948" y="5427601"/>
              <a:ext cx="436245" cy="436245"/>
            </a:xfrm>
            <a:custGeom>
              <a:avLst/>
              <a:gdLst/>
              <a:ahLst/>
              <a:cxnLst/>
              <a:rect l="l" t="t" r="r" b="b"/>
              <a:pathLst>
                <a:path w="436245" h="436245">
                  <a:moveTo>
                    <a:pt x="217969" y="435938"/>
                  </a:moveTo>
                  <a:lnTo>
                    <a:pt x="167997" y="430181"/>
                  </a:lnTo>
                  <a:lnTo>
                    <a:pt x="122120" y="413780"/>
                  </a:lnTo>
                  <a:lnTo>
                    <a:pt x="81648" y="388047"/>
                  </a:lnTo>
                  <a:lnTo>
                    <a:pt x="47891" y="354290"/>
                  </a:lnTo>
                  <a:lnTo>
                    <a:pt x="22158" y="313818"/>
                  </a:lnTo>
                  <a:lnTo>
                    <a:pt x="5757" y="267941"/>
                  </a:lnTo>
                  <a:lnTo>
                    <a:pt x="0" y="217969"/>
                  </a:lnTo>
                  <a:lnTo>
                    <a:pt x="5757" y="167997"/>
                  </a:lnTo>
                  <a:lnTo>
                    <a:pt x="22158" y="122120"/>
                  </a:lnTo>
                  <a:lnTo>
                    <a:pt x="47891" y="81648"/>
                  </a:lnTo>
                  <a:lnTo>
                    <a:pt x="81648" y="47891"/>
                  </a:lnTo>
                  <a:lnTo>
                    <a:pt x="122120" y="22158"/>
                  </a:lnTo>
                  <a:lnTo>
                    <a:pt x="167997" y="5757"/>
                  </a:lnTo>
                  <a:lnTo>
                    <a:pt x="217969" y="0"/>
                  </a:lnTo>
                  <a:lnTo>
                    <a:pt x="267941" y="5757"/>
                  </a:lnTo>
                  <a:lnTo>
                    <a:pt x="313818" y="22158"/>
                  </a:lnTo>
                  <a:lnTo>
                    <a:pt x="354290" y="47891"/>
                  </a:lnTo>
                  <a:lnTo>
                    <a:pt x="388047" y="81648"/>
                  </a:lnTo>
                  <a:lnTo>
                    <a:pt x="413780" y="122120"/>
                  </a:lnTo>
                  <a:lnTo>
                    <a:pt x="430181" y="167997"/>
                  </a:lnTo>
                  <a:lnTo>
                    <a:pt x="435938" y="217969"/>
                  </a:lnTo>
                  <a:lnTo>
                    <a:pt x="430181" y="267941"/>
                  </a:lnTo>
                  <a:lnTo>
                    <a:pt x="413780" y="313818"/>
                  </a:lnTo>
                  <a:lnTo>
                    <a:pt x="388047" y="354290"/>
                  </a:lnTo>
                  <a:lnTo>
                    <a:pt x="354290" y="388047"/>
                  </a:lnTo>
                  <a:lnTo>
                    <a:pt x="313818" y="413780"/>
                  </a:lnTo>
                  <a:lnTo>
                    <a:pt x="267941" y="430181"/>
                  </a:lnTo>
                  <a:lnTo>
                    <a:pt x="217969" y="435938"/>
                  </a:lnTo>
                  <a:close/>
                </a:path>
              </a:pathLst>
            </a:custGeom>
            <a:solidFill>
              <a:srgbClr val="4A86C4"/>
            </a:solidFill>
          </p:spPr>
          <p:txBody>
            <a:bodyPr wrap="square" lIns="0" tIns="0" rIns="0" bIns="0" rtlCol="0"/>
            <a:lstStyle/>
            <a:p>
              <a:endParaRPr/>
            </a:p>
          </p:txBody>
        </p:sp>
        <p:sp>
          <p:nvSpPr>
            <p:cNvPr id="12" name="object 12"/>
            <p:cNvSpPr/>
            <p:nvPr/>
          </p:nvSpPr>
          <p:spPr>
            <a:xfrm>
              <a:off x="10630819" y="5491472"/>
              <a:ext cx="370840" cy="370840"/>
            </a:xfrm>
            <a:custGeom>
              <a:avLst/>
              <a:gdLst/>
              <a:ahLst/>
              <a:cxnLst/>
              <a:rect l="l" t="t" r="r" b="b"/>
              <a:pathLst>
                <a:path w="370840" h="370839">
                  <a:moveTo>
                    <a:pt x="177932" y="370742"/>
                  </a:moveTo>
                  <a:lnTo>
                    <a:pt x="130200" y="370742"/>
                  </a:lnTo>
                  <a:lnTo>
                    <a:pt x="83399" y="360318"/>
                  </a:lnTo>
                  <a:lnTo>
                    <a:pt x="39382" y="339470"/>
                  </a:lnTo>
                  <a:lnTo>
                    <a:pt x="0" y="308197"/>
                  </a:lnTo>
                  <a:lnTo>
                    <a:pt x="308197" y="0"/>
                  </a:lnTo>
                  <a:lnTo>
                    <a:pt x="339470" y="39414"/>
                  </a:lnTo>
                  <a:lnTo>
                    <a:pt x="360318" y="83453"/>
                  </a:lnTo>
                  <a:lnTo>
                    <a:pt x="370742" y="130264"/>
                  </a:lnTo>
                  <a:lnTo>
                    <a:pt x="370742" y="177996"/>
                  </a:lnTo>
                  <a:lnTo>
                    <a:pt x="360318" y="224797"/>
                  </a:lnTo>
                  <a:lnTo>
                    <a:pt x="339470" y="268814"/>
                  </a:lnTo>
                  <a:lnTo>
                    <a:pt x="308197" y="308197"/>
                  </a:lnTo>
                  <a:lnTo>
                    <a:pt x="268782" y="339470"/>
                  </a:lnTo>
                  <a:lnTo>
                    <a:pt x="224743" y="360318"/>
                  </a:lnTo>
                  <a:lnTo>
                    <a:pt x="177932" y="370742"/>
                  </a:lnTo>
                  <a:close/>
                </a:path>
              </a:pathLst>
            </a:custGeom>
            <a:solidFill>
              <a:srgbClr val="3C80B1"/>
            </a:solidFill>
          </p:spPr>
          <p:txBody>
            <a:bodyPr wrap="square" lIns="0" tIns="0" rIns="0" bIns="0" rtlCol="0"/>
            <a:lstStyle/>
            <a:p>
              <a:endParaRPr/>
            </a:p>
          </p:txBody>
        </p:sp>
        <p:sp>
          <p:nvSpPr>
            <p:cNvPr id="13" name="object 13"/>
            <p:cNvSpPr/>
            <p:nvPr/>
          </p:nvSpPr>
          <p:spPr>
            <a:xfrm>
              <a:off x="10992520" y="5704521"/>
              <a:ext cx="2540" cy="7620"/>
            </a:xfrm>
            <a:custGeom>
              <a:avLst/>
              <a:gdLst/>
              <a:ahLst/>
              <a:cxnLst/>
              <a:rect l="l" t="t" r="r" b="b"/>
              <a:pathLst>
                <a:path w="2540" h="7620">
                  <a:moveTo>
                    <a:pt x="0" y="7555"/>
                  </a:moveTo>
                  <a:lnTo>
                    <a:pt x="790" y="5095"/>
                  </a:lnTo>
                  <a:lnTo>
                    <a:pt x="2196" y="0"/>
                  </a:lnTo>
                  <a:lnTo>
                    <a:pt x="790" y="5095"/>
                  </a:lnTo>
                  <a:lnTo>
                    <a:pt x="0" y="7555"/>
                  </a:lnTo>
                  <a:close/>
                </a:path>
              </a:pathLst>
            </a:custGeom>
            <a:solidFill>
              <a:srgbClr val="4A86C4"/>
            </a:solidFill>
          </p:spPr>
          <p:txBody>
            <a:bodyPr wrap="square" lIns="0" tIns="0" rIns="0" bIns="0" rtlCol="0"/>
            <a:lstStyle/>
            <a:p>
              <a:endParaRPr/>
            </a:p>
          </p:txBody>
        </p:sp>
        <p:sp>
          <p:nvSpPr>
            <p:cNvPr id="14" name="object 14"/>
            <p:cNvSpPr/>
            <p:nvPr/>
          </p:nvSpPr>
          <p:spPr>
            <a:xfrm>
              <a:off x="10680721" y="5516686"/>
              <a:ext cx="314325" cy="344170"/>
            </a:xfrm>
            <a:custGeom>
              <a:avLst/>
              <a:gdLst/>
              <a:ahLst/>
              <a:cxnLst/>
              <a:rect l="l" t="t" r="r" b="b"/>
              <a:pathLst>
                <a:path w="314325" h="344170">
                  <a:moveTo>
                    <a:pt x="140568" y="343690"/>
                  </a:moveTo>
                  <a:lnTo>
                    <a:pt x="0" y="203297"/>
                  </a:lnTo>
                  <a:lnTo>
                    <a:pt x="44191" y="159106"/>
                  </a:lnTo>
                  <a:lnTo>
                    <a:pt x="3777" y="118692"/>
                  </a:lnTo>
                  <a:lnTo>
                    <a:pt x="45157" y="77312"/>
                  </a:lnTo>
                  <a:lnTo>
                    <a:pt x="2899" y="35054"/>
                  </a:lnTo>
                  <a:lnTo>
                    <a:pt x="37953" y="0"/>
                  </a:lnTo>
                  <a:lnTo>
                    <a:pt x="43576" y="2196"/>
                  </a:lnTo>
                  <a:lnTo>
                    <a:pt x="134858" y="93478"/>
                  </a:lnTo>
                  <a:lnTo>
                    <a:pt x="150408" y="77927"/>
                  </a:lnTo>
                  <a:lnTo>
                    <a:pt x="169033" y="96641"/>
                  </a:lnTo>
                  <a:lnTo>
                    <a:pt x="195917" y="69757"/>
                  </a:lnTo>
                  <a:lnTo>
                    <a:pt x="313995" y="187835"/>
                  </a:lnTo>
                  <a:lnTo>
                    <a:pt x="292346" y="238879"/>
                  </a:lnTo>
                  <a:lnTo>
                    <a:pt x="264240" y="276746"/>
                  </a:lnTo>
                  <a:lnTo>
                    <a:pt x="228737" y="307664"/>
                  </a:lnTo>
                  <a:lnTo>
                    <a:pt x="187094" y="330392"/>
                  </a:lnTo>
                  <a:lnTo>
                    <a:pt x="140568" y="343690"/>
                  </a:lnTo>
                  <a:close/>
                </a:path>
              </a:pathLst>
            </a:custGeom>
            <a:solidFill>
              <a:srgbClr val="377CA5"/>
            </a:solidFill>
          </p:spPr>
          <p:txBody>
            <a:bodyPr wrap="square" lIns="0" tIns="0" rIns="0" bIns="0" rtlCol="0"/>
            <a:lstStyle/>
            <a:p>
              <a:endParaRPr/>
            </a:p>
          </p:txBody>
        </p:sp>
        <p:pic>
          <p:nvPicPr>
            <p:cNvPr id="15" name="object 15"/>
            <p:cNvPicPr/>
            <p:nvPr/>
          </p:nvPicPr>
          <p:blipFill>
            <a:blip r:embed="rId9" cstate="print"/>
            <a:stretch>
              <a:fillRect/>
            </a:stretch>
          </p:blipFill>
          <p:spPr>
            <a:xfrm>
              <a:off x="10678173" y="5511503"/>
              <a:ext cx="218584" cy="208920"/>
            </a:xfrm>
            <a:prstGeom prst="rect">
              <a:avLst/>
            </a:prstGeom>
          </p:spPr>
        </p:pic>
        <p:pic>
          <p:nvPicPr>
            <p:cNvPr id="16" name="object 16"/>
            <p:cNvPicPr/>
            <p:nvPr/>
          </p:nvPicPr>
          <p:blipFill>
            <a:blip r:embed="rId10" cstate="print"/>
            <a:stretch>
              <a:fillRect/>
            </a:stretch>
          </p:blipFill>
          <p:spPr>
            <a:xfrm>
              <a:off x="10582665" y="3002752"/>
              <a:ext cx="438149" cy="438149"/>
            </a:xfrm>
            <a:prstGeom prst="rect">
              <a:avLst/>
            </a:prstGeom>
          </p:spPr>
        </p:pic>
        <p:sp>
          <p:nvSpPr>
            <p:cNvPr id="17" name="object 17"/>
            <p:cNvSpPr/>
            <p:nvPr/>
          </p:nvSpPr>
          <p:spPr>
            <a:xfrm>
              <a:off x="10587023" y="4579042"/>
              <a:ext cx="436245" cy="436245"/>
            </a:xfrm>
            <a:custGeom>
              <a:avLst/>
              <a:gdLst/>
              <a:ahLst/>
              <a:cxnLst/>
              <a:rect l="l" t="t" r="r" b="b"/>
              <a:pathLst>
                <a:path w="436245" h="436245">
                  <a:moveTo>
                    <a:pt x="217969" y="435938"/>
                  </a:moveTo>
                  <a:lnTo>
                    <a:pt x="167997" y="430181"/>
                  </a:lnTo>
                  <a:lnTo>
                    <a:pt x="122120" y="413780"/>
                  </a:lnTo>
                  <a:lnTo>
                    <a:pt x="81648" y="388047"/>
                  </a:lnTo>
                  <a:lnTo>
                    <a:pt x="47891" y="354290"/>
                  </a:lnTo>
                  <a:lnTo>
                    <a:pt x="22158" y="313818"/>
                  </a:lnTo>
                  <a:lnTo>
                    <a:pt x="5757" y="267941"/>
                  </a:lnTo>
                  <a:lnTo>
                    <a:pt x="0" y="217969"/>
                  </a:lnTo>
                  <a:lnTo>
                    <a:pt x="5757" y="167997"/>
                  </a:lnTo>
                  <a:lnTo>
                    <a:pt x="22158" y="122120"/>
                  </a:lnTo>
                  <a:lnTo>
                    <a:pt x="47891" y="81648"/>
                  </a:lnTo>
                  <a:lnTo>
                    <a:pt x="81648" y="47891"/>
                  </a:lnTo>
                  <a:lnTo>
                    <a:pt x="122120" y="22158"/>
                  </a:lnTo>
                  <a:lnTo>
                    <a:pt x="167997" y="5757"/>
                  </a:lnTo>
                  <a:lnTo>
                    <a:pt x="217969" y="0"/>
                  </a:lnTo>
                  <a:lnTo>
                    <a:pt x="267941" y="5757"/>
                  </a:lnTo>
                  <a:lnTo>
                    <a:pt x="313818" y="22158"/>
                  </a:lnTo>
                  <a:lnTo>
                    <a:pt x="354290" y="47891"/>
                  </a:lnTo>
                  <a:lnTo>
                    <a:pt x="388047" y="81648"/>
                  </a:lnTo>
                  <a:lnTo>
                    <a:pt x="413780" y="122120"/>
                  </a:lnTo>
                  <a:lnTo>
                    <a:pt x="430181" y="167997"/>
                  </a:lnTo>
                  <a:lnTo>
                    <a:pt x="435938" y="217969"/>
                  </a:lnTo>
                  <a:lnTo>
                    <a:pt x="430181" y="267941"/>
                  </a:lnTo>
                  <a:lnTo>
                    <a:pt x="413780" y="313818"/>
                  </a:lnTo>
                  <a:lnTo>
                    <a:pt x="388047" y="354290"/>
                  </a:lnTo>
                  <a:lnTo>
                    <a:pt x="354290" y="388047"/>
                  </a:lnTo>
                  <a:lnTo>
                    <a:pt x="313818" y="413780"/>
                  </a:lnTo>
                  <a:lnTo>
                    <a:pt x="267941" y="430181"/>
                  </a:lnTo>
                  <a:lnTo>
                    <a:pt x="217969" y="435938"/>
                  </a:lnTo>
                  <a:close/>
                </a:path>
              </a:pathLst>
            </a:custGeom>
            <a:solidFill>
              <a:srgbClr val="D42428"/>
            </a:solidFill>
          </p:spPr>
          <p:txBody>
            <a:bodyPr wrap="square" lIns="0" tIns="0" rIns="0" bIns="0" rtlCol="0"/>
            <a:lstStyle/>
            <a:p>
              <a:endParaRPr/>
            </a:p>
          </p:txBody>
        </p:sp>
        <p:sp>
          <p:nvSpPr>
            <p:cNvPr id="18" name="object 18"/>
            <p:cNvSpPr/>
            <p:nvPr/>
          </p:nvSpPr>
          <p:spPr>
            <a:xfrm>
              <a:off x="10650894" y="4642913"/>
              <a:ext cx="370840" cy="370840"/>
            </a:xfrm>
            <a:custGeom>
              <a:avLst/>
              <a:gdLst/>
              <a:ahLst/>
              <a:cxnLst/>
              <a:rect l="l" t="t" r="r" b="b"/>
              <a:pathLst>
                <a:path w="370840" h="370839">
                  <a:moveTo>
                    <a:pt x="177932" y="370742"/>
                  </a:moveTo>
                  <a:lnTo>
                    <a:pt x="130200" y="370742"/>
                  </a:lnTo>
                  <a:lnTo>
                    <a:pt x="83399" y="360318"/>
                  </a:lnTo>
                  <a:lnTo>
                    <a:pt x="39382" y="339470"/>
                  </a:lnTo>
                  <a:lnTo>
                    <a:pt x="0" y="308197"/>
                  </a:lnTo>
                  <a:lnTo>
                    <a:pt x="308197" y="0"/>
                  </a:lnTo>
                  <a:lnTo>
                    <a:pt x="339470" y="39414"/>
                  </a:lnTo>
                  <a:lnTo>
                    <a:pt x="360318" y="83453"/>
                  </a:lnTo>
                  <a:lnTo>
                    <a:pt x="370742" y="130264"/>
                  </a:lnTo>
                  <a:lnTo>
                    <a:pt x="370742" y="177996"/>
                  </a:lnTo>
                  <a:lnTo>
                    <a:pt x="360318" y="224797"/>
                  </a:lnTo>
                  <a:lnTo>
                    <a:pt x="339470" y="268814"/>
                  </a:lnTo>
                  <a:lnTo>
                    <a:pt x="308197" y="308197"/>
                  </a:lnTo>
                  <a:lnTo>
                    <a:pt x="268782" y="339470"/>
                  </a:lnTo>
                  <a:lnTo>
                    <a:pt x="224743" y="360318"/>
                  </a:lnTo>
                  <a:lnTo>
                    <a:pt x="177932" y="370742"/>
                  </a:lnTo>
                  <a:close/>
                </a:path>
              </a:pathLst>
            </a:custGeom>
            <a:solidFill>
              <a:srgbClr val="CC202D"/>
            </a:solidFill>
          </p:spPr>
          <p:txBody>
            <a:bodyPr wrap="square" lIns="0" tIns="0" rIns="0" bIns="0" rtlCol="0"/>
            <a:lstStyle/>
            <a:p>
              <a:endParaRPr/>
            </a:p>
          </p:txBody>
        </p:sp>
        <p:sp>
          <p:nvSpPr>
            <p:cNvPr id="19" name="object 19"/>
            <p:cNvSpPr/>
            <p:nvPr/>
          </p:nvSpPr>
          <p:spPr>
            <a:xfrm>
              <a:off x="10706506" y="4732789"/>
              <a:ext cx="312420" cy="277495"/>
            </a:xfrm>
            <a:custGeom>
              <a:avLst/>
              <a:gdLst/>
              <a:ahLst/>
              <a:cxnLst/>
              <a:rect l="l" t="t" r="r" b="b"/>
              <a:pathLst>
                <a:path w="312420" h="277495">
                  <a:moveTo>
                    <a:pt x="143819" y="277447"/>
                  </a:moveTo>
                  <a:lnTo>
                    <a:pt x="0" y="133628"/>
                  </a:lnTo>
                  <a:lnTo>
                    <a:pt x="76961" y="14496"/>
                  </a:lnTo>
                  <a:lnTo>
                    <a:pt x="204176" y="0"/>
                  </a:lnTo>
                  <a:lnTo>
                    <a:pt x="312062" y="107886"/>
                  </a:lnTo>
                  <a:lnTo>
                    <a:pt x="296066" y="156356"/>
                  </a:lnTo>
                  <a:lnTo>
                    <a:pt x="269743" y="199035"/>
                  </a:lnTo>
                  <a:lnTo>
                    <a:pt x="234593" y="234436"/>
                  </a:lnTo>
                  <a:lnTo>
                    <a:pt x="192118" y="261069"/>
                  </a:lnTo>
                  <a:lnTo>
                    <a:pt x="143819" y="277447"/>
                  </a:lnTo>
                  <a:close/>
                </a:path>
              </a:pathLst>
            </a:custGeom>
            <a:solidFill>
              <a:srgbClr val="B9202E"/>
            </a:solidFill>
          </p:spPr>
          <p:txBody>
            <a:bodyPr wrap="square" lIns="0" tIns="0" rIns="0" bIns="0" rtlCol="0"/>
            <a:lstStyle/>
            <a:p>
              <a:endParaRPr/>
            </a:p>
          </p:txBody>
        </p:sp>
        <p:pic>
          <p:nvPicPr>
            <p:cNvPr id="20" name="object 20"/>
            <p:cNvPicPr/>
            <p:nvPr/>
          </p:nvPicPr>
          <p:blipFill>
            <a:blip r:embed="rId11" cstate="print"/>
            <a:stretch>
              <a:fillRect/>
            </a:stretch>
          </p:blipFill>
          <p:spPr>
            <a:xfrm>
              <a:off x="10697808" y="4721895"/>
              <a:ext cx="221220" cy="154889"/>
            </a:xfrm>
            <a:prstGeom prst="rect">
              <a:avLst/>
            </a:prstGeom>
          </p:spPr>
        </p:pic>
        <p:pic>
          <p:nvPicPr>
            <p:cNvPr id="21" name="object 21"/>
            <p:cNvPicPr/>
            <p:nvPr/>
          </p:nvPicPr>
          <p:blipFill>
            <a:blip r:embed="rId12" cstate="print"/>
            <a:stretch>
              <a:fillRect/>
            </a:stretch>
          </p:blipFill>
          <p:spPr>
            <a:xfrm>
              <a:off x="10566949" y="1001062"/>
              <a:ext cx="457199" cy="457199"/>
            </a:xfrm>
            <a:prstGeom prst="rect">
              <a:avLst/>
            </a:prstGeom>
          </p:spPr>
        </p:pic>
        <p:sp>
          <p:nvSpPr>
            <p:cNvPr id="22" name="object 22"/>
            <p:cNvSpPr/>
            <p:nvPr/>
          </p:nvSpPr>
          <p:spPr>
            <a:xfrm>
              <a:off x="10566946" y="7048004"/>
              <a:ext cx="427355" cy="427355"/>
            </a:xfrm>
            <a:custGeom>
              <a:avLst/>
              <a:gdLst/>
              <a:ahLst/>
              <a:cxnLst/>
              <a:rect l="l" t="t" r="r" b="b"/>
              <a:pathLst>
                <a:path w="427354" h="427354">
                  <a:moveTo>
                    <a:pt x="426847" y="213436"/>
                  </a:moveTo>
                  <a:lnTo>
                    <a:pt x="425551" y="202171"/>
                  </a:lnTo>
                  <a:lnTo>
                    <a:pt x="425551" y="190093"/>
                  </a:lnTo>
                  <a:lnTo>
                    <a:pt x="422668" y="177190"/>
                  </a:lnTo>
                  <a:lnTo>
                    <a:pt x="421220" y="164503"/>
                  </a:lnTo>
                  <a:lnTo>
                    <a:pt x="417601" y="154419"/>
                  </a:lnTo>
                  <a:lnTo>
                    <a:pt x="415353" y="144259"/>
                  </a:lnTo>
                  <a:lnTo>
                    <a:pt x="409740" y="132435"/>
                  </a:lnTo>
                  <a:lnTo>
                    <a:pt x="405155" y="119583"/>
                  </a:lnTo>
                  <a:lnTo>
                    <a:pt x="399300" y="110401"/>
                  </a:lnTo>
                  <a:lnTo>
                    <a:pt x="394931" y="101142"/>
                  </a:lnTo>
                  <a:lnTo>
                    <a:pt x="387388" y="91643"/>
                  </a:lnTo>
                  <a:lnTo>
                    <a:pt x="379958" y="79946"/>
                  </a:lnTo>
                  <a:lnTo>
                    <a:pt x="371043" y="71056"/>
                  </a:lnTo>
                  <a:lnTo>
                    <a:pt x="364312" y="62547"/>
                  </a:lnTo>
                  <a:lnTo>
                    <a:pt x="363423" y="63436"/>
                  </a:lnTo>
                  <a:lnTo>
                    <a:pt x="346900" y="46901"/>
                  </a:lnTo>
                  <a:lnTo>
                    <a:pt x="307276" y="21704"/>
                  </a:lnTo>
                  <a:lnTo>
                    <a:pt x="262356" y="5638"/>
                  </a:lnTo>
                  <a:lnTo>
                    <a:pt x="213423" y="0"/>
                  </a:lnTo>
                  <a:lnTo>
                    <a:pt x="164490" y="5638"/>
                  </a:lnTo>
                  <a:lnTo>
                    <a:pt x="119570" y="21704"/>
                  </a:lnTo>
                  <a:lnTo>
                    <a:pt x="79946" y="46901"/>
                  </a:lnTo>
                  <a:lnTo>
                    <a:pt x="46888" y="79946"/>
                  </a:lnTo>
                  <a:lnTo>
                    <a:pt x="21691" y="119583"/>
                  </a:lnTo>
                  <a:lnTo>
                    <a:pt x="5638" y="164503"/>
                  </a:lnTo>
                  <a:lnTo>
                    <a:pt x="0" y="213436"/>
                  </a:lnTo>
                  <a:lnTo>
                    <a:pt x="5638" y="262369"/>
                  </a:lnTo>
                  <a:lnTo>
                    <a:pt x="21691" y="307289"/>
                  </a:lnTo>
                  <a:lnTo>
                    <a:pt x="46888" y="346913"/>
                  </a:lnTo>
                  <a:lnTo>
                    <a:pt x="63411" y="363448"/>
                  </a:lnTo>
                  <a:lnTo>
                    <a:pt x="62534" y="364324"/>
                  </a:lnTo>
                  <a:lnTo>
                    <a:pt x="71094" y="371132"/>
                  </a:lnTo>
                  <a:lnTo>
                    <a:pt x="79946" y="379971"/>
                  </a:lnTo>
                  <a:lnTo>
                    <a:pt x="91478" y="387324"/>
                  </a:lnTo>
                  <a:lnTo>
                    <a:pt x="101104" y="394944"/>
                  </a:lnTo>
                  <a:lnTo>
                    <a:pt x="110451" y="399389"/>
                  </a:lnTo>
                  <a:lnTo>
                    <a:pt x="119570" y="405168"/>
                  </a:lnTo>
                  <a:lnTo>
                    <a:pt x="132270" y="409714"/>
                  </a:lnTo>
                  <a:lnTo>
                    <a:pt x="144195" y="415353"/>
                  </a:lnTo>
                  <a:lnTo>
                    <a:pt x="154482" y="417652"/>
                  </a:lnTo>
                  <a:lnTo>
                    <a:pt x="164490" y="421220"/>
                  </a:lnTo>
                  <a:lnTo>
                    <a:pt x="176999" y="422668"/>
                  </a:lnTo>
                  <a:lnTo>
                    <a:pt x="190030" y="425564"/>
                  </a:lnTo>
                  <a:lnTo>
                    <a:pt x="202171" y="425564"/>
                  </a:lnTo>
                  <a:lnTo>
                    <a:pt x="213423" y="426859"/>
                  </a:lnTo>
                  <a:lnTo>
                    <a:pt x="224663" y="425564"/>
                  </a:lnTo>
                  <a:lnTo>
                    <a:pt x="236766" y="425564"/>
                  </a:lnTo>
                  <a:lnTo>
                    <a:pt x="249732" y="422681"/>
                  </a:lnTo>
                  <a:lnTo>
                    <a:pt x="262356" y="421220"/>
                  </a:lnTo>
                  <a:lnTo>
                    <a:pt x="272440" y="417626"/>
                  </a:lnTo>
                  <a:lnTo>
                    <a:pt x="282600" y="415353"/>
                  </a:lnTo>
                  <a:lnTo>
                    <a:pt x="294386" y="409778"/>
                  </a:lnTo>
                  <a:lnTo>
                    <a:pt x="307276" y="405168"/>
                  </a:lnTo>
                  <a:lnTo>
                    <a:pt x="316471" y="399326"/>
                  </a:lnTo>
                  <a:lnTo>
                    <a:pt x="325716" y="394944"/>
                  </a:lnTo>
                  <a:lnTo>
                    <a:pt x="335254" y="387375"/>
                  </a:lnTo>
                  <a:lnTo>
                    <a:pt x="346900" y="379971"/>
                  </a:lnTo>
                  <a:lnTo>
                    <a:pt x="355765" y="371106"/>
                  </a:lnTo>
                  <a:lnTo>
                    <a:pt x="364312" y="364324"/>
                  </a:lnTo>
                  <a:lnTo>
                    <a:pt x="371106" y="355765"/>
                  </a:lnTo>
                  <a:lnTo>
                    <a:pt x="379958" y="346913"/>
                  </a:lnTo>
                  <a:lnTo>
                    <a:pt x="387299" y="335381"/>
                  </a:lnTo>
                  <a:lnTo>
                    <a:pt x="394931" y="325755"/>
                  </a:lnTo>
                  <a:lnTo>
                    <a:pt x="399364" y="316382"/>
                  </a:lnTo>
                  <a:lnTo>
                    <a:pt x="405155" y="307289"/>
                  </a:lnTo>
                  <a:lnTo>
                    <a:pt x="409676" y="294627"/>
                  </a:lnTo>
                  <a:lnTo>
                    <a:pt x="415353" y="282663"/>
                  </a:lnTo>
                  <a:lnTo>
                    <a:pt x="417639" y="272376"/>
                  </a:lnTo>
                  <a:lnTo>
                    <a:pt x="421220" y="262369"/>
                  </a:lnTo>
                  <a:lnTo>
                    <a:pt x="422656" y="249809"/>
                  </a:lnTo>
                  <a:lnTo>
                    <a:pt x="425551" y="236829"/>
                  </a:lnTo>
                  <a:lnTo>
                    <a:pt x="425551" y="224713"/>
                  </a:lnTo>
                  <a:lnTo>
                    <a:pt x="426847" y="213436"/>
                  </a:lnTo>
                  <a:close/>
                </a:path>
              </a:pathLst>
            </a:custGeom>
            <a:solidFill>
              <a:srgbClr val="1B9DF0"/>
            </a:solidFill>
          </p:spPr>
          <p:txBody>
            <a:bodyPr wrap="square" lIns="0" tIns="0" rIns="0" bIns="0" rtlCol="0"/>
            <a:lstStyle/>
            <a:p>
              <a:endParaRPr/>
            </a:p>
          </p:txBody>
        </p:sp>
        <p:sp>
          <p:nvSpPr>
            <p:cNvPr id="23" name="object 23"/>
            <p:cNvSpPr/>
            <p:nvPr/>
          </p:nvSpPr>
          <p:spPr>
            <a:xfrm>
              <a:off x="10674050" y="7159834"/>
              <a:ext cx="316230" cy="307340"/>
            </a:xfrm>
            <a:custGeom>
              <a:avLst/>
              <a:gdLst/>
              <a:ahLst/>
              <a:cxnLst/>
              <a:rect l="l" t="t" r="r" b="b"/>
              <a:pathLst>
                <a:path w="316229" h="307340">
                  <a:moveTo>
                    <a:pt x="163963" y="307023"/>
                  </a:moveTo>
                  <a:lnTo>
                    <a:pt x="0" y="142887"/>
                  </a:lnTo>
                  <a:lnTo>
                    <a:pt x="34324" y="108563"/>
                  </a:lnTo>
                  <a:lnTo>
                    <a:pt x="49808" y="124048"/>
                  </a:lnTo>
                  <a:lnTo>
                    <a:pt x="69766" y="104090"/>
                  </a:lnTo>
                  <a:lnTo>
                    <a:pt x="14022" y="48346"/>
                  </a:lnTo>
                  <a:lnTo>
                    <a:pt x="45163" y="17205"/>
                  </a:lnTo>
                  <a:lnTo>
                    <a:pt x="70024" y="42066"/>
                  </a:lnTo>
                  <a:lnTo>
                    <a:pt x="100735" y="11355"/>
                  </a:lnTo>
                  <a:lnTo>
                    <a:pt x="131618" y="42238"/>
                  </a:lnTo>
                  <a:lnTo>
                    <a:pt x="173856" y="0"/>
                  </a:lnTo>
                  <a:lnTo>
                    <a:pt x="315884" y="142027"/>
                  </a:lnTo>
                  <a:lnTo>
                    <a:pt x="301612" y="187670"/>
                  </a:lnTo>
                  <a:lnTo>
                    <a:pt x="278016" y="228263"/>
                  </a:lnTo>
                  <a:lnTo>
                    <a:pt x="246365" y="262534"/>
                  </a:lnTo>
                  <a:lnTo>
                    <a:pt x="207924" y="289211"/>
                  </a:lnTo>
                  <a:lnTo>
                    <a:pt x="163963" y="307023"/>
                  </a:lnTo>
                  <a:close/>
                </a:path>
              </a:pathLst>
            </a:custGeom>
            <a:solidFill>
              <a:srgbClr val="004AAC"/>
            </a:solidFill>
          </p:spPr>
          <p:txBody>
            <a:bodyPr wrap="square" lIns="0" tIns="0" rIns="0" bIns="0" rtlCol="0"/>
            <a:lstStyle/>
            <a:p>
              <a:endParaRPr/>
            </a:p>
          </p:txBody>
        </p:sp>
        <p:pic>
          <p:nvPicPr>
            <p:cNvPr id="24" name="object 24"/>
            <p:cNvPicPr/>
            <p:nvPr/>
          </p:nvPicPr>
          <p:blipFill>
            <a:blip r:embed="rId13" cstate="print"/>
            <a:stretch>
              <a:fillRect/>
            </a:stretch>
          </p:blipFill>
          <p:spPr>
            <a:xfrm>
              <a:off x="10674222" y="7151489"/>
              <a:ext cx="199492" cy="218761"/>
            </a:xfrm>
            <a:prstGeom prst="rect">
              <a:avLst/>
            </a:prstGeom>
          </p:spPr>
        </p:pic>
        <p:sp>
          <p:nvSpPr>
            <p:cNvPr id="25" name="object 25"/>
            <p:cNvSpPr/>
            <p:nvPr/>
          </p:nvSpPr>
          <p:spPr>
            <a:xfrm>
              <a:off x="10587530" y="8964515"/>
              <a:ext cx="447040" cy="447675"/>
            </a:xfrm>
            <a:custGeom>
              <a:avLst/>
              <a:gdLst/>
              <a:ahLst/>
              <a:cxnLst/>
              <a:rect l="l" t="t" r="r" b="b"/>
              <a:pathLst>
                <a:path w="447040" h="447675">
                  <a:moveTo>
                    <a:pt x="223329" y="447413"/>
                  </a:moveTo>
                  <a:lnTo>
                    <a:pt x="178326" y="442876"/>
                  </a:lnTo>
                  <a:lnTo>
                    <a:pt x="136407" y="429865"/>
                  </a:lnTo>
                  <a:lnTo>
                    <a:pt x="98472" y="409277"/>
                  </a:lnTo>
                  <a:lnTo>
                    <a:pt x="65418" y="382009"/>
                  </a:lnTo>
                  <a:lnTo>
                    <a:pt x="38146" y="348958"/>
                  </a:lnTo>
                  <a:lnTo>
                    <a:pt x="17552" y="311022"/>
                  </a:lnTo>
                  <a:lnTo>
                    <a:pt x="4538" y="269098"/>
                  </a:lnTo>
                  <a:lnTo>
                    <a:pt x="0" y="224083"/>
                  </a:lnTo>
                  <a:lnTo>
                    <a:pt x="4256" y="179737"/>
                  </a:lnTo>
                  <a:lnTo>
                    <a:pt x="16759" y="138316"/>
                  </a:lnTo>
                  <a:lnTo>
                    <a:pt x="36662" y="100692"/>
                  </a:lnTo>
                  <a:lnTo>
                    <a:pt x="63118" y="67738"/>
                  </a:lnTo>
                  <a:lnTo>
                    <a:pt x="95281" y="40327"/>
                  </a:lnTo>
                  <a:lnTo>
                    <a:pt x="132303" y="19332"/>
                  </a:lnTo>
                  <a:lnTo>
                    <a:pt x="173338" y="5625"/>
                  </a:lnTo>
                  <a:lnTo>
                    <a:pt x="217540" y="79"/>
                  </a:lnTo>
                  <a:lnTo>
                    <a:pt x="221902" y="0"/>
                  </a:lnTo>
                  <a:lnTo>
                    <a:pt x="224083" y="0"/>
                  </a:lnTo>
                  <a:lnTo>
                    <a:pt x="269083" y="4695"/>
                  </a:lnTo>
                  <a:lnTo>
                    <a:pt x="310965" y="17854"/>
                  </a:lnTo>
                  <a:lnTo>
                    <a:pt x="322251" y="24030"/>
                  </a:lnTo>
                  <a:lnTo>
                    <a:pt x="188712" y="24030"/>
                  </a:lnTo>
                  <a:lnTo>
                    <a:pt x="139935" y="38965"/>
                  </a:lnTo>
                  <a:lnTo>
                    <a:pt x="97032" y="65116"/>
                  </a:lnTo>
                  <a:lnTo>
                    <a:pt x="61862" y="100999"/>
                  </a:lnTo>
                  <a:lnTo>
                    <a:pt x="36283" y="145132"/>
                  </a:lnTo>
                  <a:lnTo>
                    <a:pt x="431875" y="145132"/>
                  </a:lnTo>
                  <a:lnTo>
                    <a:pt x="438101" y="165435"/>
                  </a:lnTo>
                  <a:lnTo>
                    <a:pt x="28986" y="165435"/>
                  </a:lnTo>
                  <a:lnTo>
                    <a:pt x="22473" y="194530"/>
                  </a:lnTo>
                  <a:lnTo>
                    <a:pt x="20302" y="224098"/>
                  </a:lnTo>
                  <a:lnTo>
                    <a:pt x="22473" y="253658"/>
                  </a:lnTo>
                  <a:lnTo>
                    <a:pt x="28986" y="282731"/>
                  </a:lnTo>
                  <a:lnTo>
                    <a:pt x="437892" y="282731"/>
                  </a:lnTo>
                  <a:lnTo>
                    <a:pt x="431591" y="303033"/>
                  </a:lnTo>
                  <a:lnTo>
                    <a:pt x="36283" y="303033"/>
                  </a:lnTo>
                  <a:lnTo>
                    <a:pt x="61862" y="347184"/>
                  </a:lnTo>
                  <a:lnTo>
                    <a:pt x="97032" y="383070"/>
                  </a:lnTo>
                  <a:lnTo>
                    <a:pt x="139935" y="409223"/>
                  </a:lnTo>
                  <a:lnTo>
                    <a:pt x="188712" y="424176"/>
                  </a:lnTo>
                  <a:lnTo>
                    <a:pt x="320752" y="424176"/>
                  </a:lnTo>
                  <a:lnTo>
                    <a:pt x="310268" y="429865"/>
                  </a:lnTo>
                  <a:lnTo>
                    <a:pt x="268344" y="442876"/>
                  </a:lnTo>
                  <a:lnTo>
                    <a:pt x="223329" y="447413"/>
                  </a:lnTo>
                  <a:close/>
                </a:path>
                <a:path w="447040" h="447675">
                  <a:moveTo>
                    <a:pt x="164483" y="145132"/>
                  </a:moveTo>
                  <a:lnTo>
                    <a:pt x="143744" y="145132"/>
                  </a:lnTo>
                  <a:lnTo>
                    <a:pt x="151334" y="113580"/>
                  </a:lnTo>
                  <a:lnTo>
                    <a:pt x="161395" y="82782"/>
                  </a:lnTo>
                  <a:lnTo>
                    <a:pt x="173873" y="52883"/>
                  </a:lnTo>
                  <a:lnTo>
                    <a:pt x="188712" y="24030"/>
                  </a:lnTo>
                  <a:lnTo>
                    <a:pt x="257947" y="24030"/>
                  </a:lnTo>
                  <a:lnTo>
                    <a:pt x="260315" y="28630"/>
                  </a:lnTo>
                  <a:lnTo>
                    <a:pt x="231776" y="28630"/>
                  </a:lnTo>
                  <a:lnTo>
                    <a:pt x="214209" y="29026"/>
                  </a:lnTo>
                  <a:lnTo>
                    <a:pt x="190090" y="66250"/>
                  </a:lnTo>
                  <a:lnTo>
                    <a:pt x="171130" y="118228"/>
                  </a:lnTo>
                  <a:lnTo>
                    <a:pt x="164483" y="145132"/>
                  </a:lnTo>
                  <a:close/>
                </a:path>
                <a:path w="447040" h="447675">
                  <a:moveTo>
                    <a:pt x="431875" y="145132"/>
                  </a:moveTo>
                  <a:lnTo>
                    <a:pt x="410376" y="145132"/>
                  </a:lnTo>
                  <a:lnTo>
                    <a:pt x="384791" y="100999"/>
                  </a:lnTo>
                  <a:lnTo>
                    <a:pt x="349612" y="65116"/>
                  </a:lnTo>
                  <a:lnTo>
                    <a:pt x="306707" y="38965"/>
                  </a:lnTo>
                  <a:lnTo>
                    <a:pt x="257947" y="24030"/>
                  </a:lnTo>
                  <a:lnTo>
                    <a:pt x="322251" y="24030"/>
                  </a:lnTo>
                  <a:lnTo>
                    <a:pt x="348835" y="38576"/>
                  </a:lnTo>
                  <a:lnTo>
                    <a:pt x="381796" y="65959"/>
                  </a:lnTo>
                  <a:lnTo>
                    <a:pt x="408954" y="99102"/>
                  </a:lnTo>
                  <a:lnTo>
                    <a:pt x="429414" y="137104"/>
                  </a:lnTo>
                  <a:lnTo>
                    <a:pt x="431875" y="145132"/>
                  </a:lnTo>
                  <a:close/>
                </a:path>
                <a:path w="447040" h="447675">
                  <a:moveTo>
                    <a:pt x="302915" y="145132"/>
                  </a:moveTo>
                  <a:lnTo>
                    <a:pt x="282176" y="145132"/>
                  </a:lnTo>
                  <a:lnTo>
                    <a:pt x="275529" y="118228"/>
                  </a:lnTo>
                  <a:lnTo>
                    <a:pt x="266978" y="91897"/>
                  </a:lnTo>
                  <a:lnTo>
                    <a:pt x="256569" y="66250"/>
                  </a:lnTo>
                  <a:lnTo>
                    <a:pt x="244346" y="41398"/>
                  </a:lnTo>
                  <a:lnTo>
                    <a:pt x="240063" y="33467"/>
                  </a:lnTo>
                  <a:lnTo>
                    <a:pt x="231776" y="28630"/>
                  </a:lnTo>
                  <a:lnTo>
                    <a:pt x="260315" y="28630"/>
                  </a:lnTo>
                  <a:lnTo>
                    <a:pt x="272802" y="52883"/>
                  </a:lnTo>
                  <a:lnTo>
                    <a:pt x="285279" y="82782"/>
                  </a:lnTo>
                  <a:lnTo>
                    <a:pt x="295331" y="113580"/>
                  </a:lnTo>
                  <a:lnTo>
                    <a:pt x="302915" y="145132"/>
                  </a:lnTo>
                  <a:close/>
                </a:path>
                <a:path w="447040" h="447675">
                  <a:moveTo>
                    <a:pt x="160835" y="282731"/>
                  </a:moveTo>
                  <a:lnTo>
                    <a:pt x="140294" y="282731"/>
                  </a:lnTo>
                  <a:lnTo>
                    <a:pt x="137082" y="253474"/>
                  </a:lnTo>
                  <a:lnTo>
                    <a:pt x="136012" y="224083"/>
                  </a:lnTo>
                  <a:lnTo>
                    <a:pt x="137083" y="194709"/>
                  </a:lnTo>
                  <a:lnTo>
                    <a:pt x="140294" y="165435"/>
                  </a:lnTo>
                  <a:lnTo>
                    <a:pt x="160835" y="165435"/>
                  </a:lnTo>
                  <a:lnTo>
                    <a:pt x="157466" y="194709"/>
                  </a:lnTo>
                  <a:lnTo>
                    <a:pt x="156345" y="224098"/>
                  </a:lnTo>
                  <a:lnTo>
                    <a:pt x="157467" y="253474"/>
                  </a:lnTo>
                  <a:lnTo>
                    <a:pt x="160835" y="282731"/>
                  </a:lnTo>
                  <a:close/>
                </a:path>
                <a:path w="447040" h="447675">
                  <a:moveTo>
                    <a:pt x="306364" y="282731"/>
                  </a:moveTo>
                  <a:lnTo>
                    <a:pt x="285863" y="282731"/>
                  </a:lnTo>
                  <a:lnTo>
                    <a:pt x="289231" y="253474"/>
                  </a:lnTo>
                  <a:lnTo>
                    <a:pt x="290354" y="224083"/>
                  </a:lnTo>
                  <a:lnTo>
                    <a:pt x="289213" y="194530"/>
                  </a:lnTo>
                  <a:lnTo>
                    <a:pt x="285863" y="165435"/>
                  </a:lnTo>
                  <a:lnTo>
                    <a:pt x="306364" y="165435"/>
                  </a:lnTo>
                  <a:lnTo>
                    <a:pt x="309576" y="194709"/>
                  </a:lnTo>
                  <a:lnTo>
                    <a:pt x="310647" y="224098"/>
                  </a:lnTo>
                  <a:lnTo>
                    <a:pt x="309577" y="253474"/>
                  </a:lnTo>
                  <a:lnTo>
                    <a:pt x="306364" y="282731"/>
                  </a:lnTo>
                  <a:close/>
                </a:path>
                <a:path w="447040" h="447675">
                  <a:moveTo>
                    <a:pt x="437892" y="282731"/>
                  </a:moveTo>
                  <a:lnTo>
                    <a:pt x="417712" y="282731"/>
                  </a:lnTo>
                  <a:lnTo>
                    <a:pt x="424181" y="253658"/>
                  </a:lnTo>
                  <a:lnTo>
                    <a:pt x="426336" y="224083"/>
                  </a:lnTo>
                  <a:lnTo>
                    <a:pt x="424181" y="194530"/>
                  </a:lnTo>
                  <a:lnTo>
                    <a:pt x="417712" y="165435"/>
                  </a:lnTo>
                  <a:lnTo>
                    <a:pt x="438101" y="165435"/>
                  </a:lnTo>
                  <a:lnTo>
                    <a:pt x="442281" y="179065"/>
                  </a:lnTo>
                  <a:lnTo>
                    <a:pt x="446658" y="224098"/>
                  </a:lnTo>
                  <a:lnTo>
                    <a:pt x="442123" y="269098"/>
                  </a:lnTo>
                  <a:lnTo>
                    <a:pt x="437892" y="282731"/>
                  </a:lnTo>
                  <a:close/>
                </a:path>
                <a:path w="447040" h="447675">
                  <a:moveTo>
                    <a:pt x="257947" y="424176"/>
                  </a:moveTo>
                  <a:lnTo>
                    <a:pt x="188712" y="424176"/>
                  </a:lnTo>
                  <a:lnTo>
                    <a:pt x="173873" y="395316"/>
                  </a:lnTo>
                  <a:lnTo>
                    <a:pt x="161395" y="365404"/>
                  </a:lnTo>
                  <a:lnTo>
                    <a:pt x="151334" y="334592"/>
                  </a:lnTo>
                  <a:lnTo>
                    <a:pt x="143744" y="303033"/>
                  </a:lnTo>
                  <a:lnTo>
                    <a:pt x="164483" y="303033"/>
                  </a:lnTo>
                  <a:lnTo>
                    <a:pt x="171130" y="329955"/>
                  </a:lnTo>
                  <a:lnTo>
                    <a:pt x="179681" y="356288"/>
                  </a:lnTo>
                  <a:lnTo>
                    <a:pt x="202313" y="406807"/>
                  </a:lnTo>
                  <a:lnTo>
                    <a:pt x="221104" y="419259"/>
                  </a:lnTo>
                  <a:lnTo>
                    <a:pt x="260478" y="419259"/>
                  </a:lnTo>
                  <a:lnTo>
                    <a:pt x="257947" y="424176"/>
                  </a:lnTo>
                  <a:close/>
                </a:path>
                <a:path w="447040" h="447675">
                  <a:moveTo>
                    <a:pt x="260478" y="419259"/>
                  </a:moveTo>
                  <a:lnTo>
                    <a:pt x="221104" y="419259"/>
                  </a:lnTo>
                  <a:lnTo>
                    <a:pt x="230209" y="418342"/>
                  </a:lnTo>
                  <a:lnTo>
                    <a:pt x="238304" y="414086"/>
                  </a:lnTo>
                  <a:lnTo>
                    <a:pt x="266978" y="356288"/>
                  </a:lnTo>
                  <a:lnTo>
                    <a:pt x="282176" y="303033"/>
                  </a:lnTo>
                  <a:lnTo>
                    <a:pt x="302915" y="303033"/>
                  </a:lnTo>
                  <a:lnTo>
                    <a:pt x="295331" y="334592"/>
                  </a:lnTo>
                  <a:lnTo>
                    <a:pt x="285279" y="365404"/>
                  </a:lnTo>
                  <a:lnTo>
                    <a:pt x="272802" y="395316"/>
                  </a:lnTo>
                  <a:lnTo>
                    <a:pt x="260478" y="419259"/>
                  </a:lnTo>
                  <a:close/>
                </a:path>
                <a:path w="447040" h="447675">
                  <a:moveTo>
                    <a:pt x="320752" y="424176"/>
                  </a:moveTo>
                  <a:lnTo>
                    <a:pt x="257947" y="424176"/>
                  </a:lnTo>
                  <a:lnTo>
                    <a:pt x="306707" y="409223"/>
                  </a:lnTo>
                  <a:lnTo>
                    <a:pt x="349612" y="383070"/>
                  </a:lnTo>
                  <a:lnTo>
                    <a:pt x="384791" y="347184"/>
                  </a:lnTo>
                  <a:lnTo>
                    <a:pt x="410376" y="303033"/>
                  </a:lnTo>
                  <a:lnTo>
                    <a:pt x="431591" y="303033"/>
                  </a:lnTo>
                  <a:lnTo>
                    <a:pt x="429112" y="311022"/>
                  </a:lnTo>
                  <a:lnTo>
                    <a:pt x="408524" y="348958"/>
                  </a:lnTo>
                  <a:lnTo>
                    <a:pt x="381255" y="382009"/>
                  </a:lnTo>
                  <a:lnTo>
                    <a:pt x="348205" y="409277"/>
                  </a:lnTo>
                  <a:lnTo>
                    <a:pt x="320752" y="424176"/>
                  </a:lnTo>
                  <a:close/>
                </a:path>
              </a:pathLst>
            </a:custGeom>
            <a:solidFill>
              <a:srgbClr val="414141"/>
            </a:solidFill>
          </p:spPr>
          <p:txBody>
            <a:bodyPr wrap="square" lIns="0" tIns="0" rIns="0" bIns="0" rtlCol="0"/>
            <a:lstStyle/>
            <a:p>
              <a:endParaRPr/>
            </a:p>
          </p:txBody>
        </p:sp>
      </p:grpSp>
      <p:sp>
        <p:nvSpPr>
          <p:cNvPr id="26" name="object 26"/>
          <p:cNvSpPr txBox="1"/>
          <p:nvPr/>
        </p:nvSpPr>
        <p:spPr>
          <a:xfrm>
            <a:off x="10554248" y="133533"/>
            <a:ext cx="5664200" cy="1343315"/>
          </a:xfrm>
          <a:prstGeom prst="rect">
            <a:avLst/>
          </a:prstGeom>
        </p:spPr>
        <p:txBody>
          <a:bodyPr vert="horz" wrap="square" lIns="0" tIns="14604" rIns="0" bIns="0" rtlCol="0">
            <a:spAutoFit/>
          </a:bodyPr>
          <a:lstStyle/>
          <a:p>
            <a:pPr marL="12700">
              <a:lnSpc>
                <a:spcPct val="100000"/>
              </a:lnSpc>
              <a:spcBef>
                <a:spcPts val="114"/>
              </a:spcBef>
            </a:pPr>
            <a:r>
              <a:rPr sz="3600" spc="50" dirty="0">
                <a:latin typeface="+mn-lt"/>
                <a:cs typeface="Tahoma"/>
              </a:rPr>
              <a:t>Email</a:t>
            </a:r>
            <a:endParaRPr sz="3600" dirty="0">
              <a:latin typeface="+mn-lt"/>
              <a:cs typeface="Tahoma"/>
            </a:endParaRPr>
          </a:p>
          <a:p>
            <a:pPr marL="864869" algn="ctr">
              <a:lnSpc>
                <a:spcPct val="100000"/>
              </a:lnSpc>
              <a:spcBef>
                <a:spcPts val="2245"/>
              </a:spcBef>
            </a:pPr>
            <a:r>
              <a:rPr sz="3200" spc="55" dirty="0">
                <a:latin typeface="+mn-lt"/>
                <a:cs typeface="Tahoma"/>
                <a:hlinkClick r:id="rId14"/>
              </a:rPr>
              <a:t>nmc-</a:t>
            </a:r>
            <a:r>
              <a:rPr sz="3200" spc="85" dirty="0">
                <a:latin typeface="+mn-lt"/>
                <a:cs typeface="Tahoma"/>
                <a:hlinkClick r:id="rId14"/>
              </a:rPr>
              <a:t>cng@csps-</a:t>
            </a:r>
            <a:r>
              <a:rPr sz="3200" spc="-10" dirty="0">
                <a:latin typeface="+mn-lt"/>
                <a:cs typeface="Tahoma"/>
                <a:hlinkClick r:id="rId14"/>
              </a:rPr>
              <a:t>efpc.gc.ca</a:t>
            </a:r>
            <a:endParaRPr sz="3200" dirty="0">
              <a:latin typeface="+mn-lt"/>
              <a:cs typeface="Tahoma"/>
            </a:endParaRPr>
          </a:p>
        </p:txBody>
      </p:sp>
      <p:sp>
        <p:nvSpPr>
          <p:cNvPr id="27" name="object 27"/>
          <p:cNvSpPr txBox="1">
            <a:spLocks noGrp="1"/>
          </p:cNvSpPr>
          <p:nvPr>
            <p:ph type="title"/>
          </p:nvPr>
        </p:nvSpPr>
        <p:spPr>
          <a:xfrm>
            <a:off x="609600" y="2894558"/>
            <a:ext cx="9372599" cy="625108"/>
          </a:xfrm>
          <a:prstGeom prst="rect">
            <a:avLst/>
          </a:prstGeom>
        </p:spPr>
        <p:txBody>
          <a:bodyPr vert="horz" wrap="square" lIns="0" tIns="12700" rIns="0" bIns="0" rtlCol="0">
            <a:spAutoFit/>
          </a:bodyPr>
          <a:lstStyle/>
          <a:p>
            <a:pPr marL="12700" marR="5080" indent="-44450" algn="ctr">
              <a:lnSpc>
                <a:spcPct val="116399"/>
              </a:lnSpc>
              <a:spcBef>
                <a:spcPts val="100"/>
              </a:spcBef>
            </a:pPr>
            <a:r>
              <a:rPr b="1" spc="60" dirty="0">
                <a:latin typeface="+mn-lt"/>
              </a:rPr>
              <a:t>Connect, </a:t>
            </a:r>
            <a:r>
              <a:rPr b="1" spc="65" dirty="0">
                <a:latin typeface="+mn-lt"/>
              </a:rPr>
              <a:t>Engage</a:t>
            </a:r>
            <a:r>
              <a:rPr b="1" spc="-210" dirty="0">
                <a:latin typeface="+mn-lt"/>
              </a:rPr>
              <a:t> </a:t>
            </a:r>
            <a:r>
              <a:rPr b="1" spc="55" dirty="0">
                <a:latin typeface="+mn-lt"/>
              </a:rPr>
              <a:t>and </a:t>
            </a:r>
            <a:r>
              <a:rPr b="1" spc="85" dirty="0">
                <a:latin typeface="+mn-lt"/>
              </a:rPr>
              <a:t>Collaborate</a:t>
            </a:r>
          </a:p>
        </p:txBody>
      </p:sp>
      <p:pic>
        <p:nvPicPr>
          <p:cNvPr id="28" name="object 28"/>
          <p:cNvPicPr/>
          <p:nvPr/>
        </p:nvPicPr>
        <p:blipFill>
          <a:blip r:embed="rId15" cstate="print"/>
          <a:stretch>
            <a:fillRect/>
          </a:stretch>
        </p:blipFill>
        <p:spPr>
          <a:xfrm>
            <a:off x="1447800" y="7196982"/>
            <a:ext cx="780703" cy="709179"/>
          </a:xfrm>
          <a:prstGeom prst="rect">
            <a:avLst/>
          </a:prstGeom>
        </p:spPr>
      </p:pic>
      <p:sp>
        <p:nvSpPr>
          <p:cNvPr id="29" name="object 29"/>
          <p:cNvSpPr txBox="1">
            <a:spLocks noGrp="1"/>
          </p:cNvSpPr>
          <p:nvPr>
            <p:ph type="body" idx="1"/>
          </p:nvPr>
        </p:nvSpPr>
        <p:spPr>
          <a:xfrm>
            <a:off x="838201" y="4189773"/>
            <a:ext cx="8915398" cy="3690049"/>
          </a:xfrm>
          <a:prstGeom prst="rect">
            <a:avLst/>
          </a:prstGeom>
        </p:spPr>
        <p:txBody>
          <a:bodyPr vert="horz" wrap="square" lIns="0" tIns="12065" rIns="0" bIns="0" rtlCol="0">
            <a:spAutoFit/>
          </a:bodyPr>
          <a:lstStyle/>
          <a:p>
            <a:pPr marL="12700" marR="5080" algn="ctr">
              <a:lnSpc>
                <a:spcPct val="115700"/>
              </a:lnSpc>
              <a:spcBef>
                <a:spcPts val="95"/>
              </a:spcBef>
            </a:pPr>
            <a:r>
              <a:rPr dirty="0">
                <a:latin typeface="+mn-lt"/>
              </a:rPr>
              <a:t>Follow</a:t>
            </a:r>
            <a:r>
              <a:rPr spc="-45" dirty="0">
                <a:latin typeface="+mn-lt"/>
              </a:rPr>
              <a:t> </a:t>
            </a:r>
            <a:r>
              <a:rPr dirty="0">
                <a:latin typeface="+mn-lt"/>
              </a:rPr>
              <a:t>the</a:t>
            </a:r>
            <a:r>
              <a:rPr spc="-45" dirty="0">
                <a:latin typeface="+mn-lt"/>
              </a:rPr>
              <a:t> </a:t>
            </a:r>
            <a:r>
              <a:rPr spc="55" dirty="0">
                <a:latin typeface="+mn-lt"/>
              </a:rPr>
              <a:t>NMC</a:t>
            </a:r>
            <a:r>
              <a:rPr spc="-45" dirty="0">
                <a:latin typeface="+mn-lt"/>
              </a:rPr>
              <a:t> </a:t>
            </a:r>
            <a:r>
              <a:rPr spc="65" dirty="0">
                <a:latin typeface="+mn-lt"/>
              </a:rPr>
              <a:t>to</a:t>
            </a:r>
            <a:r>
              <a:rPr spc="-45" dirty="0">
                <a:latin typeface="+mn-lt"/>
              </a:rPr>
              <a:t> </a:t>
            </a:r>
            <a:r>
              <a:rPr spc="60" dirty="0">
                <a:latin typeface="+mn-lt"/>
              </a:rPr>
              <a:t>stay</a:t>
            </a:r>
            <a:r>
              <a:rPr spc="-40" dirty="0">
                <a:latin typeface="+mn-lt"/>
              </a:rPr>
              <a:t> </a:t>
            </a:r>
            <a:r>
              <a:rPr dirty="0">
                <a:latin typeface="+mn-lt"/>
              </a:rPr>
              <a:t>informed</a:t>
            </a:r>
            <a:r>
              <a:rPr spc="-45" dirty="0">
                <a:latin typeface="+mn-lt"/>
              </a:rPr>
              <a:t> </a:t>
            </a:r>
            <a:r>
              <a:rPr spc="-10" dirty="0">
                <a:latin typeface="+mn-lt"/>
              </a:rPr>
              <a:t>about </a:t>
            </a:r>
            <a:r>
              <a:rPr dirty="0">
                <a:latin typeface="+mn-lt"/>
              </a:rPr>
              <a:t>events,</a:t>
            </a:r>
            <a:r>
              <a:rPr spc="-30" dirty="0">
                <a:latin typeface="+mn-lt"/>
              </a:rPr>
              <a:t> </a:t>
            </a:r>
            <a:r>
              <a:rPr dirty="0">
                <a:latin typeface="+mn-lt"/>
              </a:rPr>
              <a:t>networking</a:t>
            </a:r>
            <a:r>
              <a:rPr spc="-25" dirty="0">
                <a:latin typeface="+mn-lt"/>
              </a:rPr>
              <a:t> </a:t>
            </a:r>
            <a:r>
              <a:rPr spc="55" dirty="0">
                <a:latin typeface="+mn-lt"/>
              </a:rPr>
              <a:t>opportunities</a:t>
            </a:r>
            <a:r>
              <a:rPr spc="-25" dirty="0">
                <a:latin typeface="+mn-lt"/>
              </a:rPr>
              <a:t> </a:t>
            </a:r>
            <a:r>
              <a:rPr dirty="0">
                <a:latin typeface="+mn-lt"/>
              </a:rPr>
              <a:t>and</a:t>
            </a:r>
            <a:r>
              <a:rPr spc="-30" dirty="0">
                <a:latin typeface="+mn-lt"/>
              </a:rPr>
              <a:t> </a:t>
            </a:r>
            <a:r>
              <a:rPr spc="40" dirty="0">
                <a:latin typeface="+mn-lt"/>
              </a:rPr>
              <a:t>to </a:t>
            </a:r>
            <a:r>
              <a:rPr spc="55" dirty="0">
                <a:latin typeface="+mn-lt"/>
              </a:rPr>
              <a:t>contribute</a:t>
            </a:r>
            <a:r>
              <a:rPr spc="95" dirty="0">
                <a:latin typeface="+mn-lt"/>
              </a:rPr>
              <a:t> </a:t>
            </a:r>
            <a:r>
              <a:rPr spc="65" dirty="0">
                <a:latin typeface="+mn-lt"/>
              </a:rPr>
              <a:t>to</a:t>
            </a:r>
            <a:r>
              <a:rPr spc="95" dirty="0">
                <a:latin typeface="+mn-lt"/>
              </a:rPr>
              <a:t> </a:t>
            </a:r>
            <a:r>
              <a:rPr dirty="0">
                <a:latin typeface="+mn-lt"/>
              </a:rPr>
              <a:t>interdepartmental</a:t>
            </a:r>
            <a:r>
              <a:rPr spc="90" dirty="0">
                <a:latin typeface="+mn-lt"/>
              </a:rPr>
              <a:t> </a:t>
            </a:r>
            <a:r>
              <a:rPr spc="55" dirty="0">
                <a:latin typeface="+mn-lt"/>
              </a:rPr>
              <a:t>collaboration </a:t>
            </a:r>
            <a:r>
              <a:rPr dirty="0">
                <a:latin typeface="+mn-lt"/>
              </a:rPr>
              <a:t>between</a:t>
            </a:r>
            <a:r>
              <a:rPr spc="-35" dirty="0">
                <a:latin typeface="+mn-lt"/>
              </a:rPr>
              <a:t> </a:t>
            </a:r>
            <a:r>
              <a:rPr dirty="0">
                <a:latin typeface="+mn-lt"/>
              </a:rPr>
              <a:t>managers</a:t>
            </a:r>
            <a:r>
              <a:rPr spc="-30" dirty="0">
                <a:latin typeface="+mn-lt"/>
              </a:rPr>
              <a:t> </a:t>
            </a:r>
            <a:r>
              <a:rPr dirty="0">
                <a:latin typeface="+mn-lt"/>
              </a:rPr>
              <a:t>at</a:t>
            </a:r>
            <a:r>
              <a:rPr spc="-30" dirty="0">
                <a:latin typeface="+mn-lt"/>
              </a:rPr>
              <a:t> </a:t>
            </a:r>
            <a:r>
              <a:rPr spc="65" dirty="0">
                <a:latin typeface="+mn-lt"/>
              </a:rPr>
              <a:t>all</a:t>
            </a:r>
            <a:r>
              <a:rPr spc="-30" dirty="0">
                <a:latin typeface="+mn-lt"/>
              </a:rPr>
              <a:t> </a:t>
            </a:r>
            <a:r>
              <a:rPr spc="-10" dirty="0">
                <a:latin typeface="+mn-lt"/>
              </a:rPr>
              <a:t>level.</a:t>
            </a:r>
            <a:endParaRPr lang="en-CA" spc="-10" dirty="0">
              <a:latin typeface="+mn-lt"/>
            </a:endParaRPr>
          </a:p>
          <a:p>
            <a:pPr marL="12700" marR="5080" algn="ctr">
              <a:lnSpc>
                <a:spcPct val="115700"/>
              </a:lnSpc>
              <a:spcBef>
                <a:spcPts val="95"/>
              </a:spcBef>
            </a:pPr>
            <a:endParaRPr sz="2000" spc="-10" dirty="0">
              <a:latin typeface="+mn-lt"/>
            </a:endParaRPr>
          </a:p>
          <a:p>
            <a:pPr marL="1633220" marR="1620520" algn="ctr">
              <a:lnSpc>
                <a:spcPct val="178500"/>
              </a:lnSpc>
              <a:spcBef>
                <a:spcPts val="335"/>
              </a:spcBef>
            </a:pPr>
            <a:r>
              <a:rPr sz="3650" spc="100" dirty="0">
                <a:latin typeface="+mn-lt"/>
                <a:hlinkClick r:id="rId16"/>
              </a:rPr>
              <a:t>Sign</a:t>
            </a:r>
            <a:r>
              <a:rPr sz="3650" spc="-210" dirty="0">
                <a:latin typeface="+mn-lt"/>
                <a:hlinkClick r:id="rId16"/>
              </a:rPr>
              <a:t> </a:t>
            </a:r>
            <a:r>
              <a:rPr sz="3650" spc="85" dirty="0">
                <a:latin typeface="+mn-lt"/>
                <a:hlinkClick r:id="rId16"/>
              </a:rPr>
              <a:t>up</a:t>
            </a:r>
            <a:r>
              <a:rPr sz="3650" spc="-210" dirty="0">
                <a:latin typeface="+mn-lt"/>
                <a:hlinkClick r:id="rId16"/>
              </a:rPr>
              <a:t> </a:t>
            </a:r>
            <a:r>
              <a:rPr sz="3650" spc="70" dirty="0">
                <a:latin typeface="+mn-lt"/>
                <a:hlinkClick r:id="rId16"/>
              </a:rPr>
              <a:t>for</a:t>
            </a:r>
            <a:r>
              <a:rPr sz="3650" spc="-204" dirty="0">
                <a:latin typeface="+mn-lt"/>
                <a:hlinkClick r:id="rId16"/>
              </a:rPr>
              <a:t> </a:t>
            </a:r>
            <a:r>
              <a:rPr sz="3650" spc="70" dirty="0">
                <a:latin typeface="+mn-lt"/>
                <a:hlinkClick r:id="rId16"/>
              </a:rPr>
              <a:t>the</a:t>
            </a:r>
            <a:r>
              <a:rPr sz="3650" spc="-210" dirty="0">
                <a:latin typeface="+mn-lt"/>
                <a:hlinkClick r:id="rId16"/>
              </a:rPr>
              <a:t> </a:t>
            </a:r>
            <a:r>
              <a:rPr sz="3650" spc="90" dirty="0">
                <a:latin typeface="+mn-lt"/>
                <a:hlinkClick r:id="rId16"/>
              </a:rPr>
              <a:t>NMC</a:t>
            </a:r>
            <a:r>
              <a:rPr sz="3650" spc="-204" dirty="0">
                <a:latin typeface="+mn-lt"/>
                <a:hlinkClick r:id="rId16"/>
              </a:rPr>
              <a:t> </a:t>
            </a:r>
            <a:r>
              <a:rPr sz="3650" spc="40" dirty="0">
                <a:latin typeface="+mn-lt"/>
                <a:hlinkClick r:id="rId16"/>
              </a:rPr>
              <a:t>News </a:t>
            </a:r>
            <a:endParaRPr spc="-10" dirty="0">
              <a:latin typeface="+mn-lt"/>
            </a:endParaRPr>
          </a:p>
        </p:txBody>
      </p:sp>
      <p:sp>
        <p:nvSpPr>
          <p:cNvPr id="36" name="TextBox 35">
            <a:extLst>
              <a:ext uri="{FF2B5EF4-FFF2-40B4-BE49-F238E27FC236}">
                <a16:creationId xmlns:a16="http://schemas.microsoft.com/office/drawing/2014/main" id="{1E8E4AF9-C788-51E8-D38F-BE104B4AC9C2}"/>
              </a:ext>
            </a:extLst>
          </p:cNvPr>
          <p:cNvSpPr txBox="1"/>
          <p:nvPr/>
        </p:nvSpPr>
        <p:spPr>
          <a:xfrm>
            <a:off x="5867400" y="8932564"/>
            <a:ext cx="1524000" cy="674785"/>
          </a:xfrm>
          <a:prstGeom prst="rect">
            <a:avLst/>
          </a:prstGeom>
          <a:solidFill>
            <a:srgbClr val="FFFFFF"/>
          </a:solidFill>
        </p:spPr>
        <p:txBody>
          <a:bodyPr wrap="square" rtlCol="0">
            <a:spAutoFit/>
          </a:bodyPr>
          <a:lstStyle/>
          <a:p>
            <a:endParaRPr lang="en-CA" dirty="0"/>
          </a:p>
        </p:txBody>
      </p:sp>
      <p:pic>
        <p:nvPicPr>
          <p:cNvPr id="38" name="Picture 37" descr="A picture containing text, font, screenshot, graphics&#10;&#10;Description automatically generated">
            <a:extLst>
              <a:ext uri="{FF2B5EF4-FFF2-40B4-BE49-F238E27FC236}">
                <a16:creationId xmlns:a16="http://schemas.microsoft.com/office/drawing/2014/main" id="{8130ED8B-F4AE-9437-7153-79444833098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1000" y="584761"/>
            <a:ext cx="6629400" cy="1257055"/>
          </a:xfrm>
          <a:prstGeom prst="rect">
            <a:avLst/>
          </a:prstGeom>
        </p:spPr>
      </p:pic>
    </p:spTree>
    <p:extLst>
      <p:ext uri="{BB962C8B-B14F-4D97-AF65-F5344CB8AC3E}">
        <p14:creationId xmlns:p14="http://schemas.microsoft.com/office/powerpoint/2010/main" val="404843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object 27"/>
          <p:cNvSpPr txBox="1"/>
          <p:nvPr/>
        </p:nvSpPr>
        <p:spPr>
          <a:xfrm>
            <a:off x="996177" y="1104900"/>
            <a:ext cx="14974460" cy="7256089"/>
          </a:xfrm>
          <a:prstGeom prst="rect">
            <a:avLst/>
          </a:prstGeom>
          <a:solidFill>
            <a:schemeClr val="bg1">
              <a:lumMod val="95000"/>
            </a:schemeClr>
          </a:solidFill>
        </p:spPr>
        <p:txBody>
          <a:bodyPr vert="horz" wrap="square" lIns="0" tIns="12065" rIns="0" bIns="0" rtlCol="0">
            <a:spAutoFit/>
          </a:bodyPr>
          <a:lstStyle/>
          <a:p>
            <a:pPr marL="12700" marR="520065" algn="ctr">
              <a:lnSpc>
                <a:spcPct val="116599"/>
              </a:lnSpc>
              <a:spcBef>
                <a:spcPts val="95"/>
              </a:spcBef>
            </a:pPr>
            <a:endParaRPr lang="en-US" sz="2600" i="1" dirty="0">
              <a:solidFill>
                <a:srgbClr val="221F20"/>
              </a:solidFill>
              <a:latin typeface="Arial"/>
              <a:cs typeface="Arial"/>
            </a:endParaRPr>
          </a:p>
          <a:p>
            <a:pPr marL="12700" marR="520065">
              <a:lnSpc>
                <a:spcPct val="116599"/>
              </a:lnSpc>
              <a:spcBef>
                <a:spcPts val="95"/>
              </a:spcBef>
            </a:pPr>
            <a:endParaRPr lang="en-CA" sz="2400" dirty="0"/>
          </a:p>
          <a:p>
            <a:pPr marL="12700" marR="520065" algn="ctr">
              <a:lnSpc>
                <a:spcPct val="116599"/>
              </a:lnSpc>
              <a:spcBef>
                <a:spcPts val="95"/>
              </a:spcBef>
            </a:pPr>
            <a:r>
              <a:rPr lang="en-CA" sz="2400" dirty="0"/>
              <a:t>Leadership is evident in the way we deal with whatever circumstances we face, and I have been impressed with the leadership I have seen from managers over the past year. Our willingness to act with agility as appropriate is what gives me great confidence as we enter the next phase of public service renewal and transition. </a:t>
            </a:r>
          </a:p>
          <a:p>
            <a:pPr marL="12700" marR="520065" algn="ctr">
              <a:lnSpc>
                <a:spcPct val="116599"/>
              </a:lnSpc>
              <a:spcBef>
                <a:spcPts val="95"/>
              </a:spcBef>
            </a:pPr>
            <a:endParaRPr lang="en-CA" sz="2400" dirty="0"/>
          </a:p>
          <a:p>
            <a:pPr marL="12700" marR="520065" algn="ctr">
              <a:lnSpc>
                <a:spcPct val="116599"/>
              </a:lnSpc>
              <a:spcBef>
                <a:spcPts val="95"/>
              </a:spcBef>
            </a:pPr>
            <a:r>
              <a:rPr lang="en-CA" sz="2400" dirty="0"/>
              <a:t>We cannot lose sight of our goal. It is an ongoing effort to transform ourselves for the long term. It is not only the right thing to do for our people; it is one of the key elements in designing and delivering better programs, services and policies for all Canadians.</a:t>
            </a:r>
          </a:p>
          <a:p>
            <a:pPr marL="12700" marR="520065" algn="ctr">
              <a:lnSpc>
                <a:spcPct val="116599"/>
              </a:lnSpc>
              <a:spcBef>
                <a:spcPts val="95"/>
              </a:spcBef>
            </a:pPr>
            <a:endParaRPr lang="en-CA" sz="2400" dirty="0"/>
          </a:p>
          <a:p>
            <a:pPr marL="12700" marR="520065" algn="ctr">
              <a:lnSpc>
                <a:spcPct val="116599"/>
              </a:lnSpc>
              <a:spcBef>
                <a:spcPts val="95"/>
              </a:spcBef>
            </a:pPr>
            <a:r>
              <a:rPr lang="en-CA" sz="2400" dirty="0"/>
              <a:t>The National Managers’ Community (NMC) and its events are tools to help develop the next generation of leaders. Today’s tough problems need leadership at all levels.</a:t>
            </a:r>
          </a:p>
          <a:p>
            <a:pPr marR="0" lvl="0">
              <a:lnSpc>
                <a:spcPct val="107000"/>
              </a:lnSpc>
              <a:spcBef>
                <a:spcPts val="0"/>
              </a:spcBef>
              <a:spcAft>
                <a:spcPts val="0"/>
              </a:spcAft>
            </a:pPr>
            <a:endParaRPr lang="en-CA"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520065" algn="r">
              <a:lnSpc>
                <a:spcPct val="116599"/>
              </a:lnSpc>
              <a:spcBef>
                <a:spcPts val="95"/>
              </a:spcBef>
            </a:pPr>
            <a:endParaRPr lang="fr-CA" sz="2600" dirty="0">
              <a:solidFill>
                <a:srgbClr val="221F20"/>
              </a:solidFill>
              <a:latin typeface="Arial"/>
              <a:cs typeface="Arial"/>
            </a:endParaRPr>
          </a:p>
          <a:p>
            <a:pPr marL="12700" marR="520065" algn="r">
              <a:lnSpc>
                <a:spcPct val="116599"/>
              </a:lnSpc>
              <a:spcBef>
                <a:spcPts val="95"/>
              </a:spcBef>
            </a:pPr>
            <a:r>
              <a:rPr sz="2600" i="1" dirty="0">
                <a:solidFill>
                  <a:srgbClr val="221F20"/>
                </a:solidFill>
                <a:latin typeface="Arial"/>
                <a:cs typeface="Arial"/>
              </a:rPr>
              <a:t>Arun</a:t>
            </a:r>
            <a:r>
              <a:rPr sz="2600" i="1" spc="90" dirty="0">
                <a:solidFill>
                  <a:srgbClr val="221F20"/>
                </a:solidFill>
                <a:latin typeface="Arial"/>
                <a:cs typeface="Arial"/>
              </a:rPr>
              <a:t> </a:t>
            </a:r>
            <a:r>
              <a:rPr sz="2600" i="1" spc="-30" dirty="0">
                <a:solidFill>
                  <a:srgbClr val="221F20"/>
                </a:solidFill>
                <a:latin typeface="Arial"/>
                <a:cs typeface="Arial"/>
              </a:rPr>
              <a:t>Thangaraj,</a:t>
            </a:r>
            <a:r>
              <a:rPr sz="2600" i="1" spc="90" dirty="0">
                <a:solidFill>
                  <a:srgbClr val="221F20"/>
                </a:solidFill>
                <a:latin typeface="Arial"/>
                <a:cs typeface="Arial"/>
              </a:rPr>
              <a:t> </a:t>
            </a:r>
            <a:r>
              <a:rPr lang="en-CA" sz="2600" i="1" spc="90" dirty="0">
                <a:solidFill>
                  <a:srgbClr val="221F20"/>
                </a:solidFill>
                <a:latin typeface="Arial"/>
                <a:cs typeface="Arial"/>
              </a:rPr>
              <a:t>NMC </a:t>
            </a:r>
            <a:r>
              <a:rPr sz="2600" i="1" dirty="0">
                <a:solidFill>
                  <a:srgbClr val="221F20"/>
                </a:solidFill>
                <a:latin typeface="Arial"/>
                <a:cs typeface="Arial"/>
              </a:rPr>
              <a:t>Deputy</a:t>
            </a:r>
            <a:r>
              <a:rPr sz="2600" i="1" spc="90" dirty="0">
                <a:solidFill>
                  <a:srgbClr val="221F20"/>
                </a:solidFill>
                <a:latin typeface="Arial"/>
                <a:cs typeface="Arial"/>
              </a:rPr>
              <a:t> </a:t>
            </a:r>
            <a:r>
              <a:rPr sz="2600" i="1" dirty="0">
                <a:solidFill>
                  <a:srgbClr val="221F20"/>
                </a:solidFill>
                <a:latin typeface="Arial"/>
                <a:cs typeface="Arial"/>
              </a:rPr>
              <a:t>Minister</a:t>
            </a:r>
            <a:r>
              <a:rPr sz="2600" i="1" spc="95" dirty="0">
                <a:solidFill>
                  <a:srgbClr val="221F20"/>
                </a:solidFill>
                <a:latin typeface="Arial"/>
                <a:cs typeface="Arial"/>
              </a:rPr>
              <a:t> </a:t>
            </a:r>
            <a:r>
              <a:rPr sz="2600" i="1" spc="-10" dirty="0">
                <a:solidFill>
                  <a:srgbClr val="221F20"/>
                </a:solidFill>
                <a:latin typeface="Arial"/>
                <a:cs typeface="Arial"/>
              </a:rPr>
              <a:t>Champion</a:t>
            </a:r>
            <a:r>
              <a:rPr lang="en-CA" sz="2600" i="1" spc="-10" dirty="0">
                <a:solidFill>
                  <a:srgbClr val="221F20"/>
                </a:solidFill>
                <a:latin typeface="Arial"/>
                <a:cs typeface="Arial"/>
              </a:rPr>
              <a:t>                  </a:t>
            </a:r>
            <a:endParaRPr sz="2600" i="1" dirty="0">
              <a:latin typeface="Arial"/>
              <a:cs typeface="Arial"/>
            </a:endParaRPr>
          </a:p>
        </p:txBody>
      </p:sp>
      <p:sp>
        <p:nvSpPr>
          <p:cNvPr id="28" name="object 28"/>
          <p:cNvSpPr/>
          <p:nvPr/>
        </p:nvSpPr>
        <p:spPr>
          <a:xfrm>
            <a:off x="14921163" y="3538921"/>
            <a:ext cx="1025525" cy="1075690"/>
          </a:xfrm>
          <a:custGeom>
            <a:avLst/>
            <a:gdLst/>
            <a:ahLst/>
            <a:cxnLst/>
            <a:rect l="l" t="t" r="r" b="b"/>
            <a:pathLst>
              <a:path w="1025525" h="1075689">
                <a:moveTo>
                  <a:pt x="0" y="1075545"/>
                </a:moveTo>
                <a:lnTo>
                  <a:pt x="1025313" y="0"/>
                </a:lnTo>
              </a:path>
            </a:pathLst>
          </a:custGeom>
          <a:ln w="28603">
            <a:solidFill>
              <a:srgbClr val="ECF4DF"/>
            </a:solidFill>
          </a:ln>
        </p:spPr>
        <p:txBody>
          <a:bodyPr wrap="square" lIns="0" tIns="0" rIns="0" bIns="0" rtlCol="0"/>
          <a:lstStyle/>
          <a:p>
            <a:endParaRPr/>
          </a:p>
        </p:txBody>
      </p:sp>
      <p:pic>
        <p:nvPicPr>
          <p:cNvPr id="2" name="object 4">
            <a:extLst>
              <a:ext uri="{FF2B5EF4-FFF2-40B4-BE49-F238E27FC236}">
                <a16:creationId xmlns:a16="http://schemas.microsoft.com/office/drawing/2014/main" id="{C0567FF2-53C3-72A2-B41F-328816A815DF}"/>
              </a:ext>
            </a:extLst>
          </p:cNvPr>
          <p:cNvPicPr/>
          <p:nvPr/>
        </p:nvPicPr>
        <p:blipFill>
          <a:blip r:embed="rId2"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260433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3510661" y="3999274"/>
            <a:ext cx="8790076" cy="791568"/>
            <a:chOff x="6081624" y="1998368"/>
            <a:chExt cx="5613457" cy="782175"/>
          </a:xfrm>
          <a:solidFill>
            <a:schemeClr val="accent4"/>
          </a:solidFill>
        </p:grpSpPr>
        <p:sp>
          <p:nvSpPr>
            <p:cNvPr id="22" name="Rectangle 14">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292" y="1384378"/>
            <a:ext cx="16667593" cy="8191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custDataLst>
              <p:tags r:id="rId1"/>
            </p:custDataLst>
          </p:nvPr>
        </p:nvSpPr>
        <p:spPr>
          <a:xfrm>
            <a:off x="1279680" y="245677"/>
            <a:ext cx="15941520" cy="1162740"/>
          </a:xfrm>
          <a:prstGeom prst="rect">
            <a:avLst/>
          </a:prstGeom>
        </p:spPr>
        <p:txBody>
          <a:bodyPr vert="horz" lIns="91440" tIns="45720" rIns="91440" bIns="45720" rtlCol="0" anchor="b">
            <a:normAutofit fontScale="90000"/>
          </a:bodyPr>
          <a:lstStyle/>
          <a:p>
            <a:pPr marL="369570" algn="l" rtl="0">
              <a:lnSpc>
                <a:spcPct val="90000"/>
              </a:lnSpc>
              <a:spcBef>
                <a:spcPct val="0"/>
              </a:spcBef>
            </a:pPr>
            <a:r>
              <a:rPr lang="en-US" sz="6000" kern="1200" dirty="0">
                <a:solidFill>
                  <a:schemeClr val="tx1"/>
                </a:solidFill>
                <a:latin typeface="+mn-lt"/>
                <a:ea typeface="+mj-ea"/>
                <a:cs typeface="+mj-cs"/>
              </a:rPr>
              <a:t>The Role of the National Managers’ Community</a:t>
            </a:r>
            <a:r>
              <a:rPr lang="en-US" sz="8100" kern="1200" dirty="0">
                <a:solidFill>
                  <a:schemeClr val="tx1"/>
                </a:solidFill>
                <a:latin typeface="+mn-lt"/>
                <a:ea typeface="+mj-ea"/>
                <a:cs typeface="+mj-cs"/>
              </a:rPr>
              <a:t>	</a:t>
            </a:r>
            <a:r>
              <a:rPr lang="en-US" sz="8100" kern="1200" dirty="0">
                <a:solidFill>
                  <a:schemeClr val="tx1"/>
                </a:solidFill>
                <a:latin typeface="+mj-lt"/>
                <a:ea typeface="+mj-ea"/>
                <a:cs typeface="+mj-cs"/>
              </a:rPr>
              <a:t>	</a:t>
            </a:r>
          </a:p>
        </p:txBody>
      </p:sp>
      <p:sp>
        <p:nvSpPr>
          <p:cNvPr id="7" name="ZoneTexte 6">
            <a:extLst>
              <a:ext uri="{FF2B5EF4-FFF2-40B4-BE49-F238E27FC236}">
                <a16:creationId xmlns:a16="http://schemas.microsoft.com/office/drawing/2014/main" id="{C4E529B1-E745-F35E-8FC0-3E759F355CA6}"/>
              </a:ext>
            </a:extLst>
          </p:cNvPr>
          <p:cNvSpPr txBox="1"/>
          <p:nvPr>
            <p:custDataLst>
              <p:tags r:id="rId2"/>
            </p:custDataLst>
          </p:nvPr>
        </p:nvSpPr>
        <p:spPr>
          <a:xfrm>
            <a:off x="1768273" y="1477400"/>
            <a:ext cx="14774627" cy="7848599"/>
          </a:xfrm>
          <a:prstGeom prst="rect">
            <a:avLst/>
          </a:prstGeom>
        </p:spPr>
        <p:txBody>
          <a:bodyPr vert="horz" lIns="91440" tIns="45720" rIns="91440" bIns="45720" rtlCol="0" anchor="ctr">
            <a:normAutofit/>
          </a:bodyPr>
          <a:lstStyle/>
          <a:p>
            <a:pPr algn="l"/>
            <a:r>
              <a:rPr lang="en-CA" sz="2100" dirty="0">
                <a:latin typeface="+mn-lt"/>
                <a:ea typeface="Tahoma" panose="020B0604030504040204" pitchFamily="34" charset="0"/>
                <a:cs typeface="Tahoma" panose="020B0604030504040204" pitchFamily="34" charset="0"/>
              </a:rPr>
              <a:t>The NMC represents, supports, and promotes the needs, interests and aspirations of all federal public service managers as they work towards achieving public service objectives. </a:t>
            </a:r>
          </a:p>
          <a:p>
            <a:pPr algn="l"/>
            <a:endParaRPr lang="en-CA" sz="2100" dirty="0">
              <a:latin typeface="+mn-lt"/>
              <a:ea typeface="Tahoma" panose="020B0604030504040204" pitchFamily="34" charset="0"/>
              <a:cs typeface="Tahoma" panose="020B0604030504040204" pitchFamily="34" charset="0"/>
            </a:endParaRPr>
          </a:p>
          <a:p>
            <a:pPr algn="l"/>
            <a:r>
              <a:rPr lang="en-CA" sz="2100" dirty="0">
                <a:latin typeface="+mn-lt"/>
                <a:ea typeface="Tahoma" panose="020B0604030504040204" pitchFamily="34" charset="0"/>
                <a:cs typeface="Tahoma" panose="020B0604030504040204" pitchFamily="34" charset="0"/>
              </a:rPr>
              <a:t>Data has shown that although managers felt ill-equipped during the pandemic, employees’ data shows that they were satisfied with the supervision, valued the workplace accommodations that were implemented and appreciated the support available for their mental health and well being. </a:t>
            </a:r>
          </a:p>
          <a:p>
            <a:pPr algn="l"/>
            <a:endParaRPr lang="en-CA" sz="2100" dirty="0">
              <a:latin typeface="+mn-lt"/>
              <a:ea typeface="Tahoma" panose="020B0604030504040204" pitchFamily="34" charset="0"/>
              <a:cs typeface="Tahoma" panose="020B0604030504040204" pitchFamily="34" charset="0"/>
            </a:endParaRPr>
          </a:p>
          <a:p>
            <a:pPr algn="l"/>
            <a:r>
              <a:rPr lang="en-CA" sz="2100" dirty="0">
                <a:effectLst/>
                <a:latin typeface="+mn-lt"/>
                <a:ea typeface="Tahoma" panose="020B0604030504040204" pitchFamily="34" charset="0"/>
                <a:cs typeface="Tahoma" panose="020B0604030504040204" pitchFamily="34" charset="0"/>
              </a:rPr>
              <a:t>Self-care and resilience are vital in these times of constant change. Managers can model self-care simply by acknowledging and communicating their own needs. When they are comfortable with being uncomfortable, this gives others permission to share their authentic selves. It</a:t>
            </a:r>
            <a:r>
              <a:rPr lang="en-CA" sz="2100" dirty="0">
                <a:latin typeface="+mn-lt"/>
                <a:ea typeface="Tahoma" panose="020B0604030504040204" pitchFamily="34" charset="0"/>
                <a:cs typeface="Tahoma" panose="020B0604030504040204" pitchFamily="34" charset="0"/>
              </a:rPr>
              <a:t> demonstrates managers’ investment in developing inclusive leadership skills </a:t>
            </a:r>
            <a:r>
              <a:rPr lang="en-CA" sz="2100" dirty="0">
                <a:effectLst/>
                <a:latin typeface="+mn-lt"/>
                <a:ea typeface="Tahoma" panose="020B0604030504040204" pitchFamily="34" charset="0"/>
                <a:cs typeface="Tahoma" panose="020B0604030504040204" pitchFamily="34" charset="0"/>
              </a:rPr>
              <a:t>and </a:t>
            </a:r>
            <a:r>
              <a:rPr lang="en-CA" sz="2100" dirty="0">
                <a:latin typeface="+mn-lt"/>
                <a:ea typeface="Tahoma" panose="020B0604030504040204" pitchFamily="34" charset="0"/>
                <a:cs typeface="Tahoma" panose="020B0604030504040204" pitchFamily="34" charset="0"/>
              </a:rPr>
              <a:t>establishes a sense of belonging and trust for all. </a:t>
            </a:r>
            <a:endParaRPr lang="en-CA" sz="2100" dirty="0">
              <a:effectLst/>
              <a:latin typeface="+mn-lt"/>
              <a:ea typeface="Tahoma" panose="020B0604030504040204" pitchFamily="34" charset="0"/>
              <a:cs typeface="Tahoma" panose="020B0604030504040204" pitchFamily="34" charset="0"/>
            </a:endParaRPr>
          </a:p>
          <a:p>
            <a:pPr algn="ctr"/>
            <a:endParaRPr lang="en-CA" sz="2100" dirty="0">
              <a:effectLst/>
              <a:latin typeface="+mn-lt"/>
              <a:ea typeface="Tahoma" panose="020B0604030504040204" pitchFamily="34" charset="0"/>
              <a:cs typeface="Tahoma" panose="020B0604030504040204" pitchFamily="34" charset="0"/>
            </a:endParaRPr>
          </a:p>
          <a:p>
            <a:pPr algn="l"/>
            <a:r>
              <a:rPr lang="en-CA" sz="2100" dirty="0">
                <a:effectLst/>
                <a:latin typeface="+mn-lt"/>
                <a:ea typeface="Tahoma" panose="020B0604030504040204" pitchFamily="34" charset="0"/>
                <a:cs typeface="Tahoma" panose="020B0604030504040204" pitchFamily="34" charset="0"/>
              </a:rPr>
              <a:t>The National Managers’ Community is the network where you can find your support system.</a:t>
            </a:r>
          </a:p>
          <a:p>
            <a:pPr algn="ctr"/>
            <a:endParaRPr lang="en-CA" sz="2100" dirty="0">
              <a:effectLst/>
              <a:latin typeface="+mn-lt"/>
              <a:ea typeface="Tahoma" panose="020B0604030504040204" pitchFamily="34" charset="0"/>
              <a:cs typeface="Tahoma" panose="020B0604030504040204" pitchFamily="34" charset="0"/>
            </a:endParaRPr>
          </a:p>
          <a:p>
            <a:pPr algn="ctr"/>
            <a:r>
              <a:rPr lang="en-CA" sz="2100" i="1" dirty="0">
                <a:latin typeface="+mn-lt"/>
                <a:ea typeface="Tahoma" panose="020B0604030504040204" pitchFamily="34" charset="0"/>
                <a:cs typeface="Tahoma" panose="020B0604030504040204" pitchFamily="34" charset="0"/>
              </a:rPr>
              <a:t>As the Clerk of the Privy Council said:</a:t>
            </a:r>
          </a:p>
          <a:p>
            <a:pPr algn="ctr"/>
            <a:r>
              <a:rPr lang="en-CA" sz="2100" i="1" dirty="0">
                <a:latin typeface="+mn-lt"/>
                <a:ea typeface="Tahoma" panose="020B0604030504040204" pitchFamily="34" charset="0"/>
                <a:cs typeface="Tahoma" panose="020B0604030504040204" pitchFamily="34" charset="0"/>
              </a:rPr>
              <a:t> </a:t>
            </a:r>
          </a:p>
          <a:p>
            <a:pPr algn="ctr"/>
            <a:r>
              <a:rPr lang="en-CA" sz="2100" i="1" dirty="0">
                <a:latin typeface="+mn-lt"/>
                <a:ea typeface="Tahoma" panose="020B0604030504040204" pitchFamily="34" charset="0"/>
                <a:cs typeface="Tahoma" panose="020B0604030504040204" pitchFamily="34" charset="0"/>
              </a:rPr>
              <a:t>‘’…the public service needs to continue harnessing the lessons we have learned during this past year to deliver on the government’s priorities and be ready to support Canadians—whatever comes next.’’</a:t>
            </a:r>
          </a:p>
          <a:p>
            <a:pPr algn="ctr"/>
            <a:endParaRPr lang="en-CA" sz="2100" i="1" dirty="0">
              <a:effectLst/>
              <a:latin typeface="+mn-lt"/>
              <a:ea typeface="Tahoma" panose="020B0604030504040204" pitchFamily="34" charset="0"/>
              <a:cs typeface="Tahoma" panose="020B0604030504040204" pitchFamily="34" charset="0"/>
            </a:endParaRPr>
          </a:p>
          <a:p>
            <a:pPr algn="ctr"/>
            <a:r>
              <a:rPr lang="en-CA" sz="2100" i="1" dirty="0">
                <a:latin typeface="+mn-lt"/>
                <a:ea typeface="Tahoma" panose="020B0604030504040204" pitchFamily="34" charset="0"/>
                <a:cs typeface="Tahoma" panose="020B0604030504040204" pitchFamily="34" charset="0"/>
              </a:rPr>
              <a:t>‘’…The future is likely to be uncertain. The expectations will be high. But we are in this together.’’ </a:t>
            </a:r>
          </a:p>
          <a:p>
            <a:pPr indent="-228600" algn="l" rtl="0">
              <a:lnSpc>
                <a:spcPct val="90000"/>
              </a:lnSpc>
              <a:spcAft>
                <a:spcPts val="600"/>
              </a:spcAft>
              <a:buFont typeface="Arial" panose="020B0604020202020204" pitchFamily="34" charset="0"/>
              <a:buChar char="•"/>
            </a:pPr>
            <a:endParaRPr lang="en-US" sz="2000" kern="1200" dirty="0">
              <a:solidFill>
                <a:schemeClr val="tx1"/>
              </a:solidFill>
              <a:latin typeface="+mn-lt"/>
              <a:ea typeface="+mn-ea"/>
              <a:cs typeface="+mn-cs"/>
            </a:endParaRPr>
          </a:p>
          <a:p>
            <a:pPr marR="0" lvl="0" indent="-228600" algn="l" rtl="0">
              <a:lnSpc>
                <a:spcPct val="90000"/>
              </a:lnSpc>
              <a:spcBef>
                <a:spcPts val="0"/>
              </a:spcBef>
              <a:spcAft>
                <a:spcPts val="600"/>
              </a:spcAft>
              <a:buFont typeface="Arial" panose="020B0604020202020204" pitchFamily="34" charset="0"/>
              <a:buChar char="•"/>
            </a:pPr>
            <a:endParaRPr lang="en-US" sz="1200" kern="1200" dirty="0">
              <a:solidFill>
                <a:schemeClr val="tx1"/>
              </a:solidFill>
              <a:effectLst/>
              <a:latin typeface="+mn-lt"/>
              <a:ea typeface="+mn-ea"/>
              <a:cs typeface="+mn-cs"/>
            </a:endParaRPr>
          </a:p>
          <a:p>
            <a:pPr indent="-228600" algn="l" rtl="0">
              <a:lnSpc>
                <a:spcPct val="90000"/>
              </a:lnSpc>
              <a:spcAft>
                <a:spcPts val="600"/>
              </a:spcAft>
              <a:buFont typeface="Arial" panose="020B0604020202020204" pitchFamily="34" charset="0"/>
              <a:buChar char="•"/>
            </a:pPr>
            <a:endParaRPr lang="en-US" sz="1200" kern="1200" dirty="0">
              <a:solidFill>
                <a:schemeClr val="tx1"/>
              </a:solidFill>
              <a:latin typeface="+mn-lt"/>
              <a:ea typeface="+mn-ea"/>
              <a:cs typeface="+mn-cs"/>
            </a:endParaRPr>
          </a:p>
          <a:p>
            <a:pPr indent="-228600" algn="l" rtl="0">
              <a:lnSpc>
                <a:spcPct val="90000"/>
              </a:lnSpc>
              <a:spcAft>
                <a:spcPts val="600"/>
              </a:spcAft>
              <a:buFont typeface="Arial" panose="020B0604020202020204" pitchFamily="34" charset="0"/>
              <a:buChar char="•"/>
            </a:pPr>
            <a:endParaRPr lang="en-US" sz="1200" kern="1200" dirty="0">
              <a:solidFill>
                <a:schemeClr val="tx1"/>
              </a:solidFill>
              <a:latin typeface="+mn-lt"/>
              <a:ea typeface="+mn-ea"/>
              <a:cs typeface="+mn-cs"/>
            </a:endParaRPr>
          </a:p>
        </p:txBody>
      </p:sp>
      <p:pic>
        <p:nvPicPr>
          <p:cNvPr id="4" name="object 4"/>
          <p:cNvPicPr/>
          <p:nvPr>
            <p:custDataLst>
              <p:tags r:id="rId3"/>
            </p:custDataLst>
          </p:nvPr>
        </p:nvPicPr>
        <p:blipFill>
          <a:blip r:embed="rId6"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21717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91200" y="5828231"/>
            <a:ext cx="0" cy="3515360"/>
          </a:xfrm>
          <a:custGeom>
            <a:avLst/>
            <a:gdLst/>
            <a:ahLst/>
            <a:cxnLst/>
            <a:rect l="l" t="t" r="r" b="b"/>
            <a:pathLst>
              <a:path h="3515359">
                <a:moveTo>
                  <a:pt x="0" y="3514760"/>
                </a:moveTo>
                <a:lnTo>
                  <a:pt x="0" y="0"/>
                </a:lnTo>
              </a:path>
            </a:pathLst>
          </a:custGeom>
          <a:ln w="47619">
            <a:solidFill>
              <a:srgbClr val="BBCACE"/>
            </a:solidFill>
          </a:ln>
        </p:spPr>
        <p:txBody>
          <a:bodyPr wrap="square" lIns="0" tIns="0" rIns="0" bIns="0" rtlCol="0"/>
          <a:lstStyle/>
          <a:p>
            <a:endParaRPr/>
          </a:p>
        </p:txBody>
      </p:sp>
      <p:sp>
        <p:nvSpPr>
          <p:cNvPr id="3" name="object 3"/>
          <p:cNvSpPr/>
          <p:nvPr/>
        </p:nvSpPr>
        <p:spPr>
          <a:xfrm>
            <a:off x="11963400" y="5828231"/>
            <a:ext cx="0" cy="3515360"/>
          </a:xfrm>
          <a:custGeom>
            <a:avLst/>
            <a:gdLst/>
            <a:ahLst/>
            <a:cxnLst/>
            <a:rect l="l" t="t" r="r" b="b"/>
            <a:pathLst>
              <a:path h="3515359">
                <a:moveTo>
                  <a:pt x="0" y="3514760"/>
                </a:moveTo>
                <a:lnTo>
                  <a:pt x="0" y="0"/>
                </a:lnTo>
              </a:path>
            </a:pathLst>
          </a:custGeom>
          <a:ln w="47619">
            <a:solidFill>
              <a:srgbClr val="BBCACE"/>
            </a:solidFill>
          </a:ln>
        </p:spPr>
        <p:txBody>
          <a:bodyPr wrap="square" lIns="0" tIns="0" rIns="0" bIns="0" rtlCol="0"/>
          <a:lstStyle/>
          <a:p>
            <a:endParaRPr/>
          </a:p>
        </p:txBody>
      </p:sp>
      <p:grpSp>
        <p:nvGrpSpPr>
          <p:cNvPr id="4" name="object 4"/>
          <p:cNvGrpSpPr/>
          <p:nvPr/>
        </p:nvGrpSpPr>
        <p:grpSpPr>
          <a:xfrm>
            <a:off x="1987561" y="5352022"/>
            <a:ext cx="1699260" cy="1699260"/>
            <a:chOff x="2038538" y="3121608"/>
            <a:chExt cx="1699260" cy="1699260"/>
          </a:xfrm>
        </p:grpSpPr>
        <p:sp>
          <p:nvSpPr>
            <p:cNvPr id="5" name="object 5"/>
            <p:cNvSpPr/>
            <p:nvPr/>
          </p:nvSpPr>
          <p:spPr>
            <a:xfrm>
              <a:off x="2131514" y="3211798"/>
              <a:ext cx="1539240" cy="1539240"/>
            </a:xfrm>
            <a:custGeom>
              <a:avLst/>
              <a:gdLst/>
              <a:ahLst/>
              <a:cxnLst/>
              <a:rect l="l" t="t" r="r" b="b"/>
              <a:pathLst>
                <a:path w="1539239" h="1539239">
                  <a:moveTo>
                    <a:pt x="769395" y="1538791"/>
                  </a:moveTo>
                  <a:lnTo>
                    <a:pt x="720738" y="1537277"/>
                  </a:lnTo>
                  <a:lnTo>
                    <a:pt x="672884" y="1532796"/>
                  </a:lnTo>
                  <a:lnTo>
                    <a:pt x="625925" y="1525438"/>
                  </a:lnTo>
                  <a:lnTo>
                    <a:pt x="579951" y="1515293"/>
                  </a:lnTo>
                  <a:lnTo>
                    <a:pt x="535051" y="1502450"/>
                  </a:lnTo>
                  <a:lnTo>
                    <a:pt x="491316" y="1487001"/>
                  </a:lnTo>
                  <a:lnTo>
                    <a:pt x="448835" y="1469036"/>
                  </a:lnTo>
                  <a:lnTo>
                    <a:pt x="407700" y="1448644"/>
                  </a:lnTo>
                  <a:lnTo>
                    <a:pt x="367999" y="1425915"/>
                  </a:lnTo>
                  <a:lnTo>
                    <a:pt x="329824" y="1400940"/>
                  </a:lnTo>
                  <a:lnTo>
                    <a:pt x="293264" y="1373809"/>
                  </a:lnTo>
                  <a:lnTo>
                    <a:pt x="258410" y="1344612"/>
                  </a:lnTo>
                  <a:lnTo>
                    <a:pt x="225351" y="1313439"/>
                  </a:lnTo>
                  <a:lnTo>
                    <a:pt x="194178" y="1280380"/>
                  </a:lnTo>
                  <a:lnTo>
                    <a:pt x="164981" y="1245526"/>
                  </a:lnTo>
                  <a:lnTo>
                    <a:pt x="137850" y="1208966"/>
                  </a:lnTo>
                  <a:lnTo>
                    <a:pt x="112875" y="1170791"/>
                  </a:lnTo>
                  <a:lnTo>
                    <a:pt x="90147" y="1131091"/>
                  </a:lnTo>
                  <a:lnTo>
                    <a:pt x="69755" y="1089955"/>
                  </a:lnTo>
                  <a:lnTo>
                    <a:pt x="51789" y="1047475"/>
                  </a:lnTo>
                  <a:lnTo>
                    <a:pt x="36340" y="1003740"/>
                  </a:lnTo>
                  <a:lnTo>
                    <a:pt x="23498" y="958840"/>
                  </a:lnTo>
                  <a:lnTo>
                    <a:pt x="13352" y="912865"/>
                  </a:lnTo>
                  <a:lnTo>
                    <a:pt x="5994" y="865906"/>
                  </a:lnTo>
                  <a:lnTo>
                    <a:pt x="1513" y="818053"/>
                  </a:lnTo>
                  <a:lnTo>
                    <a:pt x="0" y="769395"/>
                  </a:lnTo>
                  <a:lnTo>
                    <a:pt x="1513" y="720738"/>
                  </a:lnTo>
                  <a:lnTo>
                    <a:pt x="5994" y="672884"/>
                  </a:lnTo>
                  <a:lnTo>
                    <a:pt x="13352" y="625925"/>
                  </a:lnTo>
                  <a:lnTo>
                    <a:pt x="23498" y="579951"/>
                  </a:lnTo>
                  <a:lnTo>
                    <a:pt x="36340" y="535051"/>
                  </a:lnTo>
                  <a:lnTo>
                    <a:pt x="51789" y="491316"/>
                  </a:lnTo>
                  <a:lnTo>
                    <a:pt x="69755" y="448835"/>
                  </a:lnTo>
                  <a:lnTo>
                    <a:pt x="90147" y="407700"/>
                  </a:lnTo>
                  <a:lnTo>
                    <a:pt x="112875" y="367999"/>
                  </a:lnTo>
                  <a:lnTo>
                    <a:pt x="137850" y="329824"/>
                  </a:lnTo>
                  <a:lnTo>
                    <a:pt x="164981" y="293264"/>
                  </a:lnTo>
                  <a:lnTo>
                    <a:pt x="194178" y="258410"/>
                  </a:lnTo>
                  <a:lnTo>
                    <a:pt x="225351" y="225351"/>
                  </a:lnTo>
                  <a:lnTo>
                    <a:pt x="258410" y="194178"/>
                  </a:lnTo>
                  <a:lnTo>
                    <a:pt x="293264" y="164981"/>
                  </a:lnTo>
                  <a:lnTo>
                    <a:pt x="329824" y="137850"/>
                  </a:lnTo>
                  <a:lnTo>
                    <a:pt x="367999" y="112875"/>
                  </a:lnTo>
                  <a:lnTo>
                    <a:pt x="407700" y="90147"/>
                  </a:lnTo>
                  <a:lnTo>
                    <a:pt x="448835" y="69755"/>
                  </a:lnTo>
                  <a:lnTo>
                    <a:pt x="491316" y="51789"/>
                  </a:lnTo>
                  <a:lnTo>
                    <a:pt x="535051" y="36340"/>
                  </a:lnTo>
                  <a:lnTo>
                    <a:pt x="579951" y="23498"/>
                  </a:lnTo>
                  <a:lnTo>
                    <a:pt x="625925" y="13352"/>
                  </a:lnTo>
                  <a:lnTo>
                    <a:pt x="672884" y="5994"/>
                  </a:lnTo>
                  <a:lnTo>
                    <a:pt x="720738" y="1513"/>
                  </a:lnTo>
                  <a:lnTo>
                    <a:pt x="769395" y="0"/>
                  </a:lnTo>
                  <a:lnTo>
                    <a:pt x="818053" y="1513"/>
                  </a:lnTo>
                  <a:lnTo>
                    <a:pt x="865906" y="5994"/>
                  </a:lnTo>
                  <a:lnTo>
                    <a:pt x="912865" y="13352"/>
                  </a:lnTo>
                  <a:lnTo>
                    <a:pt x="958840" y="23498"/>
                  </a:lnTo>
                  <a:lnTo>
                    <a:pt x="1003740" y="36340"/>
                  </a:lnTo>
                  <a:lnTo>
                    <a:pt x="1047475" y="51789"/>
                  </a:lnTo>
                  <a:lnTo>
                    <a:pt x="1089955" y="69755"/>
                  </a:lnTo>
                  <a:lnTo>
                    <a:pt x="1131091" y="90147"/>
                  </a:lnTo>
                  <a:lnTo>
                    <a:pt x="1170791" y="112875"/>
                  </a:lnTo>
                  <a:lnTo>
                    <a:pt x="1208966" y="137850"/>
                  </a:lnTo>
                  <a:lnTo>
                    <a:pt x="1245526" y="164981"/>
                  </a:lnTo>
                  <a:lnTo>
                    <a:pt x="1280380" y="194178"/>
                  </a:lnTo>
                  <a:lnTo>
                    <a:pt x="1313439" y="225351"/>
                  </a:lnTo>
                  <a:lnTo>
                    <a:pt x="1344612" y="258410"/>
                  </a:lnTo>
                  <a:lnTo>
                    <a:pt x="1373809" y="293264"/>
                  </a:lnTo>
                  <a:lnTo>
                    <a:pt x="1400940" y="329824"/>
                  </a:lnTo>
                  <a:lnTo>
                    <a:pt x="1425915" y="367999"/>
                  </a:lnTo>
                  <a:lnTo>
                    <a:pt x="1448644" y="407700"/>
                  </a:lnTo>
                  <a:lnTo>
                    <a:pt x="1469036" y="448835"/>
                  </a:lnTo>
                  <a:lnTo>
                    <a:pt x="1487001" y="491316"/>
                  </a:lnTo>
                  <a:lnTo>
                    <a:pt x="1502450" y="535051"/>
                  </a:lnTo>
                  <a:lnTo>
                    <a:pt x="1515293" y="579951"/>
                  </a:lnTo>
                  <a:lnTo>
                    <a:pt x="1525438" y="625925"/>
                  </a:lnTo>
                  <a:lnTo>
                    <a:pt x="1532796" y="672884"/>
                  </a:lnTo>
                  <a:lnTo>
                    <a:pt x="1537277" y="720738"/>
                  </a:lnTo>
                  <a:lnTo>
                    <a:pt x="1538791" y="769395"/>
                  </a:lnTo>
                  <a:lnTo>
                    <a:pt x="1537277" y="818053"/>
                  </a:lnTo>
                  <a:lnTo>
                    <a:pt x="1532796" y="865906"/>
                  </a:lnTo>
                  <a:lnTo>
                    <a:pt x="1525438" y="912865"/>
                  </a:lnTo>
                  <a:lnTo>
                    <a:pt x="1515293" y="958840"/>
                  </a:lnTo>
                  <a:lnTo>
                    <a:pt x="1502450" y="1003740"/>
                  </a:lnTo>
                  <a:lnTo>
                    <a:pt x="1487001" y="1047475"/>
                  </a:lnTo>
                  <a:lnTo>
                    <a:pt x="1469036" y="1089955"/>
                  </a:lnTo>
                  <a:lnTo>
                    <a:pt x="1448644" y="1131091"/>
                  </a:lnTo>
                  <a:lnTo>
                    <a:pt x="1425915" y="1170791"/>
                  </a:lnTo>
                  <a:lnTo>
                    <a:pt x="1400940" y="1208966"/>
                  </a:lnTo>
                  <a:lnTo>
                    <a:pt x="1373809" y="1245526"/>
                  </a:lnTo>
                  <a:lnTo>
                    <a:pt x="1344612" y="1280380"/>
                  </a:lnTo>
                  <a:lnTo>
                    <a:pt x="1313439" y="1313439"/>
                  </a:lnTo>
                  <a:lnTo>
                    <a:pt x="1280380" y="1344612"/>
                  </a:lnTo>
                  <a:lnTo>
                    <a:pt x="1245526" y="1373809"/>
                  </a:lnTo>
                  <a:lnTo>
                    <a:pt x="1208966" y="1400940"/>
                  </a:lnTo>
                  <a:lnTo>
                    <a:pt x="1170791" y="1425915"/>
                  </a:lnTo>
                  <a:lnTo>
                    <a:pt x="1131091" y="1448644"/>
                  </a:lnTo>
                  <a:lnTo>
                    <a:pt x="1089955" y="1469036"/>
                  </a:lnTo>
                  <a:lnTo>
                    <a:pt x="1047475" y="1487001"/>
                  </a:lnTo>
                  <a:lnTo>
                    <a:pt x="1003740" y="1502450"/>
                  </a:lnTo>
                  <a:lnTo>
                    <a:pt x="958840" y="1515293"/>
                  </a:lnTo>
                  <a:lnTo>
                    <a:pt x="912865" y="1525438"/>
                  </a:lnTo>
                  <a:lnTo>
                    <a:pt x="865906" y="1532796"/>
                  </a:lnTo>
                  <a:lnTo>
                    <a:pt x="818053" y="1537277"/>
                  </a:lnTo>
                  <a:lnTo>
                    <a:pt x="769395" y="1538791"/>
                  </a:lnTo>
                  <a:close/>
                </a:path>
              </a:pathLst>
            </a:custGeom>
            <a:solidFill>
              <a:srgbClr val="ECEFF3"/>
            </a:solidFill>
          </p:spPr>
          <p:txBody>
            <a:bodyPr wrap="square" lIns="0" tIns="0" rIns="0" bIns="0" rtlCol="0"/>
            <a:lstStyle/>
            <a:p>
              <a:endParaRPr/>
            </a:p>
          </p:txBody>
        </p:sp>
        <p:sp>
          <p:nvSpPr>
            <p:cNvPr id="6" name="object 6"/>
            <p:cNvSpPr/>
            <p:nvPr/>
          </p:nvSpPr>
          <p:spPr>
            <a:xfrm>
              <a:off x="2556097" y="3650516"/>
              <a:ext cx="691515" cy="641985"/>
            </a:xfrm>
            <a:custGeom>
              <a:avLst/>
              <a:gdLst/>
              <a:ahLst/>
              <a:cxnLst/>
              <a:rect l="l" t="t" r="r" b="b"/>
              <a:pathLst>
                <a:path w="691514" h="641985">
                  <a:moveTo>
                    <a:pt x="438068" y="35024"/>
                  </a:moveTo>
                  <a:lnTo>
                    <a:pt x="249771" y="35024"/>
                  </a:lnTo>
                  <a:lnTo>
                    <a:pt x="270636" y="20275"/>
                  </a:lnTo>
                  <a:lnTo>
                    <a:pt x="293511" y="9266"/>
                  </a:lnTo>
                  <a:lnTo>
                    <a:pt x="318058" y="2380"/>
                  </a:lnTo>
                  <a:lnTo>
                    <a:pt x="343942" y="0"/>
                  </a:lnTo>
                  <a:lnTo>
                    <a:pt x="369942" y="2400"/>
                  </a:lnTo>
                  <a:lnTo>
                    <a:pt x="394592" y="9343"/>
                  </a:lnTo>
                  <a:lnTo>
                    <a:pt x="417550" y="20443"/>
                  </a:lnTo>
                  <a:lnTo>
                    <a:pt x="438068" y="35024"/>
                  </a:lnTo>
                  <a:close/>
                </a:path>
                <a:path w="691514" h="641985">
                  <a:moveTo>
                    <a:pt x="574360" y="35315"/>
                  </a:moveTo>
                  <a:lnTo>
                    <a:pt x="438477" y="35315"/>
                  </a:lnTo>
                  <a:lnTo>
                    <a:pt x="454056" y="25695"/>
                  </a:lnTo>
                  <a:lnTo>
                    <a:pt x="470839" y="18528"/>
                  </a:lnTo>
                  <a:lnTo>
                    <a:pt x="488651" y="14053"/>
                  </a:lnTo>
                  <a:lnTo>
                    <a:pt x="507346" y="12514"/>
                  </a:lnTo>
                  <a:lnTo>
                    <a:pt x="547623" y="19813"/>
                  </a:lnTo>
                  <a:lnTo>
                    <a:pt x="574360" y="35315"/>
                  </a:lnTo>
                  <a:close/>
                </a:path>
                <a:path w="691514" h="641985">
                  <a:moveTo>
                    <a:pt x="556100" y="641831"/>
                  </a:moveTo>
                  <a:lnTo>
                    <a:pt x="135280" y="641831"/>
                  </a:lnTo>
                  <a:lnTo>
                    <a:pt x="128192" y="640404"/>
                  </a:lnTo>
                  <a:lnTo>
                    <a:pt x="122404" y="636511"/>
                  </a:lnTo>
                  <a:lnTo>
                    <a:pt x="118502" y="630738"/>
                  </a:lnTo>
                  <a:lnTo>
                    <a:pt x="117071" y="623667"/>
                  </a:lnTo>
                  <a:lnTo>
                    <a:pt x="117101" y="522201"/>
                  </a:lnTo>
                  <a:lnTo>
                    <a:pt x="18178" y="522195"/>
                  </a:lnTo>
                  <a:lnTo>
                    <a:pt x="11111" y="520768"/>
                  </a:lnTo>
                  <a:lnTo>
                    <a:pt x="5328" y="516875"/>
                  </a:lnTo>
                  <a:lnTo>
                    <a:pt x="1429" y="511102"/>
                  </a:lnTo>
                  <a:lnTo>
                    <a:pt x="0" y="504038"/>
                  </a:lnTo>
                  <a:lnTo>
                    <a:pt x="1" y="425336"/>
                  </a:lnTo>
                  <a:lnTo>
                    <a:pt x="6920" y="375187"/>
                  </a:lnTo>
                  <a:lnTo>
                    <a:pt x="26619" y="330122"/>
                  </a:lnTo>
                  <a:lnTo>
                    <a:pt x="57532" y="292255"/>
                  </a:lnTo>
                  <a:lnTo>
                    <a:pt x="98079" y="263713"/>
                  </a:lnTo>
                  <a:lnTo>
                    <a:pt x="79478" y="241381"/>
                  </a:lnTo>
                  <a:lnTo>
                    <a:pt x="65518" y="215245"/>
                  </a:lnTo>
                  <a:lnTo>
                    <a:pt x="56743" y="186274"/>
                  </a:lnTo>
                  <a:lnTo>
                    <a:pt x="53699" y="155423"/>
                  </a:lnTo>
                  <a:lnTo>
                    <a:pt x="60219" y="110302"/>
                  </a:lnTo>
                  <a:lnTo>
                    <a:pt x="78364" y="71075"/>
                  </a:lnTo>
                  <a:lnTo>
                    <a:pt x="106015" y="40119"/>
                  </a:lnTo>
                  <a:lnTo>
                    <a:pt x="141071" y="19806"/>
                  </a:lnTo>
                  <a:lnTo>
                    <a:pt x="181336" y="12514"/>
                  </a:lnTo>
                  <a:lnTo>
                    <a:pt x="199932" y="14053"/>
                  </a:lnTo>
                  <a:lnTo>
                    <a:pt x="217575" y="18454"/>
                  </a:lnTo>
                  <a:lnTo>
                    <a:pt x="234266" y="25528"/>
                  </a:lnTo>
                  <a:lnTo>
                    <a:pt x="249771" y="35024"/>
                  </a:lnTo>
                  <a:lnTo>
                    <a:pt x="438068" y="35024"/>
                  </a:lnTo>
                  <a:lnTo>
                    <a:pt x="438477" y="35315"/>
                  </a:lnTo>
                  <a:lnTo>
                    <a:pt x="574360" y="35315"/>
                  </a:lnTo>
                  <a:lnTo>
                    <a:pt x="576104" y="36326"/>
                  </a:lnTo>
                  <a:lnTo>
                    <a:pt x="343948" y="36326"/>
                  </a:lnTo>
                  <a:lnTo>
                    <a:pt x="305498" y="43548"/>
                  </a:lnTo>
                  <a:lnTo>
                    <a:pt x="296708" y="48835"/>
                  </a:lnTo>
                  <a:lnTo>
                    <a:pt x="181336" y="48835"/>
                  </a:lnTo>
                  <a:lnTo>
                    <a:pt x="145863" y="57225"/>
                  </a:lnTo>
                  <a:lnTo>
                    <a:pt x="116864" y="80091"/>
                  </a:lnTo>
                  <a:lnTo>
                    <a:pt x="97295" y="113977"/>
                  </a:lnTo>
                  <a:lnTo>
                    <a:pt x="90116" y="155435"/>
                  </a:lnTo>
                  <a:lnTo>
                    <a:pt x="93891" y="185635"/>
                  </a:lnTo>
                  <a:lnTo>
                    <a:pt x="104624" y="212931"/>
                  </a:lnTo>
                  <a:lnTo>
                    <a:pt x="121429" y="235705"/>
                  </a:lnTo>
                  <a:lnTo>
                    <a:pt x="143419" y="252343"/>
                  </a:lnTo>
                  <a:lnTo>
                    <a:pt x="149895" y="255818"/>
                  </a:lnTo>
                  <a:lnTo>
                    <a:pt x="153640" y="262835"/>
                  </a:lnTo>
                  <a:lnTo>
                    <a:pt x="152184" y="277432"/>
                  </a:lnTo>
                  <a:lnTo>
                    <a:pt x="147128" y="283577"/>
                  </a:lnTo>
                  <a:lnTo>
                    <a:pt x="140093" y="285715"/>
                  </a:lnTo>
                  <a:lnTo>
                    <a:pt x="97732" y="306368"/>
                  </a:lnTo>
                  <a:lnTo>
                    <a:pt x="65000" y="338319"/>
                  </a:lnTo>
                  <a:lnTo>
                    <a:pt x="43896" y="378874"/>
                  </a:lnTo>
                  <a:lnTo>
                    <a:pt x="36418" y="425336"/>
                  </a:lnTo>
                  <a:lnTo>
                    <a:pt x="36417" y="485868"/>
                  </a:lnTo>
                  <a:lnTo>
                    <a:pt x="158264" y="485868"/>
                  </a:lnTo>
                  <a:lnTo>
                    <a:pt x="153593" y="522195"/>
                  </a:lnTo>
                  <a:lnTo>
                    <a:pt x="153489" y="605498"/>
                  </a:lnTo>
                  <a:lnTo>
                    <a:pt x="574309" y="605498"/>
                  </a:lnTo>
                  <a:lnTo>
                    <a:pt x="574309" y="623667"/>
                  </a:lnTo>
                  <a:lnTo>
                    <a:pt x="572879" y="630738"/>
                  </a:lnTo>
                  <a:lnTo>
                    <a:pt x="568976" y="636511"/>
                  </a:lnTo>
                  <a:lnTo>
                    <a:pt x="563189" y="640404"/>
                  </a:lnTo>
                  <a:lnTo>
                    <a:pt x="556100" y="641831"/>
                  </a:lnTo>
                  <a:close/>
                </a:path>
                <a:path w="691514" h="641985">
                  <a:moveTo>
                    <a:pt x="574309" y="605498"/>
                  </a:moveTo>
                  <a:lnTo>
                    <a:pt x="537891" y="605498"/>
                  </a:lnTo>
                  <a:lnTo>
                    <a:pt x="537783" y="522195"/>
                  </a:lnTo>
                  <a:lnTo>
                    <a:pt x="531327" y="473642"/>
                  </a:lnTo>
                  <a:lnTo>
                    <a:pt x="512668" y="428490"/>
                  </a:lnTo>
                  <a:lnTo>
                    <a:pt x="483465" y="389620"/>
                  </a:lnTo>
                  <a:lnTo>
                    <a:pt x="445267" y="359096"/>
                  </a:lnTo>
                  <a:lnTo>
                    <a:pt x="399625" y="338982"/>
                  </a:lnTo>
                  <a:lnTo>
                    <a:pt x="392566" y="336923"/>
                  </a:lnTo>
                  <a:lnTo>
                    <a:pt x="387437" y="330838"/>
                  </a:lnTo>
                  <a:lnTo>
                    <a:pt x="385817" y="316247"/>
                  </a:lnTo>
                  <a:lnTo>
                    <a:pt x="389489" y="309182"/>
                  </a:lnTo>
                  <a:lnTo>
                    <a:pt x="395929" y="305640"/>
                  </a:lnTo>
                  <a:lnTo>
                    <a:pt x="424719" y="283463"/>
                  </a:lnTo>
                  <a:lnTo>
                    <a:pt x="446722" y="253336"/>
                  </a:lnTo>
                  <a:lnTo>
                    <a:pt x="460775" y="217389"/>
                  </a:lnTo>
                  <a:lnTo>
                    <a:pt x="465716" y="177746"/>
                  </a:lnTo>
                  <a:lnTo>
                    <a:pt x="459499" y="133099"/>
                  </a:lnTo>
                  <a:lnTo>
                    <a:pt x="442192" y="94282"/>
                  </a:lnTo>
                  <a:lnTo>
                    <a:pt x="415816" y="63649"/>
                  </a:lnTo>
                  <a:lnTo>
                    <a:pt x="382395" y="43548"/>
                  </a:lnTo>
                  <a:lnTo>
                    <a:pt x="343948" y="36326"/>
                  </a:lnTo>
                  <a:lnTo>
                    <a:pt x="576104" y="36326"/>
                  </a:lnTo>
                  <a:lnTo>
                    <a:pt x="582651" y="40127"/>
                  </a:lnTo>
                  <a:lnTo>
                    <a:pt x="590423" y="48829"/>
                  </a:lnTo>
                  <a:lnTo>
                    <a:pt x="507244" y="48835"/>
                  </a:lnTo>
                  <a:lnTo>
                    <a:pt x="495684" y="49703"/>
                  </a:lnTo>
                  <a:lnTo>
                    <a:pt x="484488" y="52249"/>
                  </a:lnTo>
                  <a:lnTo>
                    <a:pt x="473820" y="56346"/>
                  </a:lnTo>
                  <a:lnTo>
                    <a:pt x="463763" y="61876"/>
                  </a:lnTo>
                  <a:lnTo>
                    <a:pt x="479836" y="86897"/>
                  </a:lnTo>
                  <a:lnTo>
                    <a:pt x="491909" y="114898"/>
                  </a:lnTo>
                  <a:lnTo>
                    <a:pt x="499503" y="145355"/>
                  </a:lnTo>
                  <a:lnTo>
                    <a:pt x="502141" y="177752"/>
                  </a:lnTo>
                  <a:lnTo>
                    <a:pt x="500597" y="202807"/>
                  </a:lnTo>
                  <a:lnTo>
                    <a:pt x="496069" y="226926"/>
                  </a:lnTo>
                  <a:lnTo>
                    <a:pt x="488716" y="249833"/>
                  </a:lnTo>
                  <a:lnTo>
                    <a:pt x="478694" y="271257"/>
                  </a:lnTo>
                  <a:lnTo>
                    <a:pt x="477936" y="275882"/>
                  </a:lnTo>
                  <a:lnTo>
                    <a:pt x="475441" y="279945"/>
                  </a:lnTo>
                  <a:lnTo>
                    <a:pt x="471811" y="282718"/>
                  </a:lnTo>
                  <a:lnTo>
                    <a:pt x="465386" y="291935"/>
                  </a:lnTo>
                  <a:lnTo>
                    <a:pt x="458418" y="300681"/>
                  </a:lnTo>
                  <a:lnTo>
                    <a:pt x="450916" y="308919"/>
                  </a:lnTo>
                  <a:lnTo>
                    <a:pt x="442889" y="316610"/>
                  </a:lnTo>
                  <a:lnTo>
                    <a:pt x="481017" y="339387"/>
                  </a:lnTo>
                  <a:lnTo>
                    <a:pt x="513691" y="368767"/>
                  </a:lnTo>
                  <a:lnTo>
                    <a:pt x="540123" y="403685"/>
                  </a:lnTo>
                  <a:lnTo>
                    <a:pt x="559524" y="443075"/>
                  </a:lnTo>
                  <a:lnTo>
                    <a:pt x="571105" y="485868"/>
                  </a:lnTo>
                  <a:lnTo>
                    <a:pt x="691387" y="485868"/>
                  </a:lnTo>
                  <a:lnTo>
                    <a:pt x="673178" y="522195"/>
                  </a:lnTo>
                  <a:lnTo>
                    <a:pt x="574279" y="522195"/>
                  </a:lnTo>
                  <a:lnTo>
                    <a:pt x="574309" y="605498"/>
                  </a:lnTo>
                  <a:close/>
                </a:path>
                <a:path w="691514" h="641985">
                  <a:moveTo>
                    <a:pt x="691387" y="485868"/>
                  </a:moveTo>
                  <a:lnTo>
                    <a:pt x="654981" y="485868"/>
                  </a:lnTo>
                  <a:lnTo>
                    <a:pt x="654981" y="425336"/>
                  </a:lnTo>
                  <a:lnTo>
                    <a:pt x="647250" y="378806"/>
                  </a:lnTo>
                  <a:lnTo>
                    <a:pt x="625593" y="337906"/>
                  </a:lnTo>
                  <a:lnTo>
                    <a:pt x="592317" y="305706"/>
                  </a:lnTo>
                  <a:lnTo>
                    <a:pt x="549727" y="285273"/>
                  </a:lnTo>
                  <a:lnTo>
                    <a:pt x="542668" y="283220"/>
                  </a:lnTo>
                  <a:lnTo>
                    <a:pt x="537539" y="277129"/>
                  </a:lnTo>
                  <a:lnTo>
                    <a:pt x="535919" y="262538"/>
                  </a:lnTo>
                  <a:lnTo>
                    <a:pt x="539591" y="255473"/>
                  </a:lnTo>
                  <a:lnTo>
                    <a:pt x="546031" y="251931"/>
                  </a:lnTo>
                  <a:lnTo>
                    <a:pt x="567695" y="235225"/>
                  </a:lnTo>
                  <a:lnTo>
                    <a:pt x="584251" y="212500"/>
                  </a:lnTo>
                  <a:lnTo>
                    <a:pt x="594826" y="185363"/>
                  </a:lnTo>
                  <a:lnTo>
                    <a:pt x="598545" y="155423"/>
                  </a:lnTo>
                  <a:lnTo>
                    <a:pt x="591366" y="113971"/>
                  </a:lnTo>
                  <a:lnTo>
                    <a:pt x="571797" y="80085"/>
                  </a:lnTo>
                  <a:lnTo>
                    <a:pt x="542798" y="57219"/>
                  </a:lnTo>
                  <a:lnTo>
                    <a:pt x="507325" y="48829"/>
                  </a:lnTo>
                  <a:lnTo>
                    <a:pt x="590429" y="48835"/>
                  </a:lnTo>
                  <a:lnTo>
                    <a:pt x="610295" y="71083"/>
                  </a:lnTo>
                  <a:lnTo>
                    <a:pt x="628434" y="110310"/>
                  </a:lnTo>
                  <a:lnTo>
                    <a:pt x="634951" y="155435"/>
                  </a:lnTo>
                  <a:lnTo>
                    <a:pt x="632006" y="186274"/>
                  </a:lnTo>
                  <a:lnTo>
                    <a:pt x="623505" y="214981"/>
                  </a:lnTo>
                  <a:lnTo>
                    <a:pt x="609870" y="240823"/>
                  </a:lnTo>
                  <a:lnTo>
                    <a:pt x="591559" y="262962"/>
                  </a:lnTo>
                  <a:lnTo>
                    <a:pt x="632513" y="291584"/>
                  </a:lnTo>
                  <a:lnTo>
                    <a:pt x="664011" y="329796"/>
                  </a:lnTo>
                  <a:lnTo>
                    <a:pt x="684242" y="375194"/>
                  </a:lnTo>
                  <a:lnTo>
                    <a:pt x="691386" y="425336"/>
                  </a:lnTo>
                  <a:lnTo>
                    <a:pt x="691387" y="485868"/>
                  </a:lnTo>
                  <a:close/>
                </a:path>
                <a:path w="691514" h="641985">
                  <a:moveTo>
                    <a:pt x="158264" y="485868"/>
                  </a:moveTo>
                  <a:lnTo>
                    <a:pt x="120160" y="485868"/>
                  </a:lnTo>
                  <a:lnTo>
                    <a:pt x="135423" y="433078"/>
                  </a:lnTo>
                  <a:lnTo>
                    <a:pt x="162420" y="386201"/>
                  </a:lnTo>
                  <a:lnTo>
                    <a:pt x="199815" y="347071"/>
                  </a:lnTo>
                  <a:lnTo>
                    <a:pt x="246269" y="317525"/>
                  </a:lnTo>
                  <a:lnTo>
                    <a:pt x="220970" y="289354"/>
                  </a:lnTo>
                  <a:lnTo>
                    <a:pt x="201927" y="255734"/>
                  </a:lnTo>
                  <a:lnTo>
                    <a:pt x="189924" y="218064"/>
                  </a:lnTo>
                  <a:lnTo>
                    <a:pt x="185749" y="177746"/>
                  </a:lnTo>
                  <a:lnTo>
                    <a:pt x="188404" y="145254"/>
                  </a:lnTo>
                  <a:lnTo>
                    <a:pt x="196048" y="114708"/>
                  </a:lnTo>
                  <a:lnTo>
                    <a:pt x="208195" y="86638"/>
                  </a:lnTo>
                  <a:lnTo>
                    <a:pt x="224364" y="61573"/>
                  </a:lnTo>
                  <a:lnTo>
                    <a:pt x="214420" y="56175"/>
                  </a:lnTo>
                  <a:lnTo>
                    <a:pt x="203879" y="52175"/>
                  </a:lnTo>
                  <a:lnTo>
                    <a:pt x="192824" y="49689"/>
                  </a:lnTo>
                  <a:lnTo>
                    <a:pt x="181336" y="48835"/>
                  </a:lnTo>
                  <a:lnTo>
                    <a:pt x="296708" y="48835"/>
                  </a:lnTo>
                  <a:lnTo>
                    <a:pt x="272075" y="63649"/>
                  </a:lnTo>
                  <a:lnTo>
                    <a:pt x="245699" y="94282"/>
                  </a:lnTo>
                  <a:lnTo>
                    <a:pt x="228391" y="133099"/>
                  </a:lnTo>
                  <a:lnTo>
                    <a:pt x="222173" y="177752"/>
                  </a:lnTo>
                  <a:lnTo>
                    <a:pt x="227191" y="217741"/>
                  </a:lnTo>
                  <a:lnTo>
                    <a:pt x="241459" y="253902"/>
                  </a:lnTo>
                  <a:lnTo>
                    <a:pt x="263798" y="284096"/>
                  </a:lnTo>
                  <a:lnTo>
                    <a:pt x="293030" y="306185"/>
                  </a:lnTo>
                  <a:lnTo>
                    <a:pt x="299506" y="309660"/>
                  </a:lnTo>
                  <a:lnTo>
                    <a:pt x="303212" y="316610"/>
                  </a:lnTo>
                  <a:lnTo>
                    <a:pt x="303167" y="317525"/>
                  </a:lnTo>
                  <a:lnTo>
                    <a:pt x="301794" y="331280"/>
                  </a:lnTo>
                  <a:lnTo>
                    <a:pt x="296738" y="337420"/>
                  </a:lnTo>
                  <a:lnTo>
                    <a:pt x="289704" y="339557"/>
                  </a:lnTo>
                  <a:lnTo>
                    <a:pt x="244252" y="359965"/>
                  </a:lnTo>
                  <a:lnTo>
                    <a:pt x="206560" y="390325"/>
                  </a:lnTo>
                  <a:lnTo>
                    <a:pt x="177972" y="428825"/>
                  </a:lnTo>
                  <a:lnTo>
                    <a:pt x="159834" y="473656"/>
                  </a:lnTo>
                  <a:lnTo>
                    <a:pt x="158264" y="485868"/>
                  </a:lnTo>
                  <a:close/>
                </a:path>
              </a:pathLst>
            </a:custGeom>
            <a:solidFill>
              <a:srgbClr val="536873"/>
            </a:solidFill>
          </p:spPr>
          <p:txBody>
            <a:bodyPr wrap="square" lIns="0" tIns="0" rIns="0" bIns="0" rtlCol="0"/>
            <a:lstStyle/>
            <a:p>
              <a:endParaRPr/>
            </a:p>
          </p:txBody>
        </p:sp>
        <p:sp>
          <p:nvSpPr>
            <p:cNvPr id="7" name="object 7"/>
            <p:cNvSpPr/>
            <p:nvPr/>
          </p:nvSpPr>
          <p:spPr>
            <a:xfrm>
              <a:off x="2152428" y="3235498"/>
              <a:ext cx="1471295" cy="1471295"/>
            </a:xfrm>
            <a:custGeom>
              <a:avLst/>
              <a:gdLst/>
              <a:ahLst/>
              <a:cxnLst/>
              <a:rect l="l" t="t" r="r" b="b"/>
              <a:pathLst>
                <a:path w="1471295" h="1471295">
                  <a:moveTo>
                    <a:pt x="1340688" y="1154048"/>
                  </a:moveTo>
                  <a:lnTo>
                    <a:pt x="1308271" y="1197422"/>
                  </a:lnTo>
                  <a:lnTo>
                    <a:pt x="1272744" y="1238302"/>
                  </a:lnTo>
                  <a:lnTo>
                    <a:pt x="1234305" y="1276456"/>
                  </a:lnTo>
                  <a:lnTo>
                    <a:pt x="1193173" y="1311671"/>
                  </a:lnTo>
                  <a:lnTo>
                    <a:pt x="1149560" y="1343767"/>
                  </a:lnTo>
                  <a:lnTo>
                    <a:pt x="1103696" y="1372573"/>
                  </a:lnTo>
                  <a:lnTo>
                    <a:pt x="1055838" y="1397926"/>
                  </a:lnTo>
                  <a:lnTo>
                    <a:pt x="1006252" y="1419685"/>
                  </a:lnTo>
                  <a:lnTo>
                    <a:pt x="955200" y="1437741"/>
                  </a:lnTo>
                  <a:lnTo>
                    <a:pt x="902950" y="1451993"/>
                  </a:lnTo>
                  <a:lnTo>
                    <a:pt x="849791" y="1462361"/>
                  </a:lnTo>
                  <a:lnTo>
                    <a:pt x="796026" y="1468791"/>
                  </a:lnTo>
                  <a:lnTo>
                    <a:pt x="741932" y="1471246"/>
                  </a:lnTo>
                  <a:lnTo>
                    <a:pt x="723871" y="1471179"/>
                  </a:lnTo>
                  <a:lnTo>
                    <a:pt x="669797" y="1468323"/>
                  </a:lnTo>
                  <a:lnTo>
                    <a:pt x="616070" y="1461495"/>
                  </a:lnTo>
                  <a:lnTo>
                    <a:pt x="562990" y="1450732"/>
                  </a:lnTo>
                  <a:lnTo>
                    <a:pt x="510855" y="1436096"/>
                  </a:lnTo>
                  <a:lnTo>
                    <a:pt x="459941" y="1417666"/>
                  </a:lnTo>
                  <a:lnTo>
                    <a:pt x="410508" y="1395536"/>
                  </a:lnTo>
                  <a:lnTo>
                    <a:pt x="362839" y="1369828"/>
                  </a:lnTo>
                  <a:lnTo>
                    <a:pt x="317198" y="1340688"/>
                  </a:lnTo>
                  <a:lnTo>
                    <a:pt x="273824" y="1308271"/>
                  </a:lnTo>
                  <a:lnTo>
                    <a:pt x="232944" y="1272744"/>
                  </a:lnTo>
                  <a:lnTo>
                    <a:pt x="194790" y="1234305"/>
                  </a:lnTo>
                  <a:lnTo>
                    <a:pt x="159575" y="1193173"/>
                  </a:lnTo>
                  <a:lnTo>
                    <a:pt x="127479" y="1149560"/>
                  </a:lnTo>
                  <a:lnTo>
                    <a:pt x="98673" y="1103696"/>
                  </a:lnTo>
                  <a:lnTo>
                    <a:pt x="73320" y="1055838"/>
                  </a:lnTo>
                  <a:lnTo>
                    <a:pt x="51561" y="1006252"/>
                  </a:lnTo>
                  <a:lnTo>
                    <a:pt x="33505" y="955200"/>
                  </a:lnTo>
                  <a:lnTo>
                    <a:pt x="19253" y="902950"/>
                  </a:lnTo>
                  <a:lnTo>
                    <a:pt x="8885" y="849791"/>
                  </a:lnTo>
                  <a:lnTo>
                    <a:pt x="2455" y="796026"/>
                  </a:lnTo>
                  <a:lnTo>
                    <a:pt x="0" y="741932"/>
                  </a:lnTo>
                  <a:lnTo>
                    <a:pt x="67" y="723871"/>
                  </a:lnTo>
                  <a:lnTo>
                    <a:pt x="2922" y="669797"/>
                  </a:lnTo>
                  <a:lnTo>
                    <a:pt x="9751" y="616070"/>
                  </a:lnTo>
                  <a:lnTo>
                    <a:pt x="20514" y="562990"/>
                  </a:lnTo>
                  <a:lnTo>
                    <a:pt x="35150" y="510855"/>
                  </a:lnTo>
                  <a:lnTo>
                    <a:pt x="53580" y="459941"/>
                  </a:lnTo>
                  <a:lnTo>
                    <a:pt x="75710" y="410508"/>
                  </a:lnTo>
                  <a:lnTo>
                    <a:pt x="101418" y="362839"/>
                  </a:lnTo>
                  <a:lnTo>
                    <a:pt x="130558" y="317198"/>
                  </a:lnTo>
                  <a:lnTo>
                    <a:pt x="162975" y="273824"/>
                  </a:lnTo>
                  <a:lnTo>
                    <a:pt x="198502" y="232944"/>
                  </a:lnTo>
                  <a:lnTo>
                    <a:pt x="236941" y="194790"/>
                  </a:lnTo>
                  <a:lnTo>
                    <a:pt x="278073" y="159575"/>
                  </a:lnTo>
                  <a:lnTo>
                    <a:pt x="321686" y="127479"/>
                  </a:lnTo>
                  <a:lnTo>
                    <a:pt x="367550" y="98673"/>
                  </a:lnTo>
                  <a:lnTo>
                    <a:pt x="415408" y="73320"/>
                  </a:lnTo>
                  <a:lnTo>
                    <a:pt x="464994" y="51561"/>
                  </a:lnTo>
                  <a:lnTo>
                    <a:pt x="516046" y="33505"/>
                  </a:lnTo>
                  <a:lnTo>
                    <a:pt x="568296" y="19253"/>
                  </a:lnTo>
                  <a:lnTo>
                    <a:pt x="621455" y="8885"/>
                  </a:lnTo>
                  <a:lnTo>
                    <a:pt x="675220" y="2455"/>
                  </a:lnTo>
                  <a:lnTo>
                    <a:pt x="729314" y="0"/>
                  </a:lnTo>
                  <a:lnTo>
                    <a:pt x="747375" y="67"/>
                  </a:lnTo>
                  <a:lnTo>
                    <a:pt x="801449" y="2922"/>
                  </a:lnTo>
                  <a:lnTo>
                    <a:pt x="855176" y="9751"/>
                  </a:lnTo>
                  <a:lnTo>
                    <a:pt x="908256" y="20514"/>
                  </a:lnTo>
                  <a:lnTo>
                    <a:pt x="960391" y="35150"/>
                  </a:lnTo>
                  <a:lnTo>
                    <a:pt x="1011305" y="53580"/>
                  </a:lnTo>
                  <a:lnTo>
                    <a:pt x="1060738" y="75710"/>
                  </a:lnTo>
                  <a:lnTo>
                    <a:pt x="1108407" y="101418"/>
                  </a:lnTo>
                  <a:lnTo>
                    <a:pt x="1154048" y="130558"/>
                  </a:lnTo>
                  <a:lnTo>
                    <a:pt x="1197422" y="162975"/>
                  </a:lnTo>
                  <a:lnTo>
                    <a:pt x="1238302" y="198502"/>
                  </a:lnTo>
                  <a:lnTo>
                    <a:pt x="1276456" y="236941"/>
                  </a:lnTo>
                  <a:lnTo>
                    <a:pt x="1311671" y="278073"/>
                  </a:lnTo>
                  <a:lnTo>
                    <a:pt x="1343767" y="321686"/>
                  </a:lnTo>
                  <a:lnTo>
                    <a:pt x="1372573" y="367550"/>
                  </a:lnTo>
                  <a:lnTo>
                    <a:pt x="1397926" y="415408"/>
                  </a:lnTo>
                  <a:lnTo>
                    <a:pt x="1419685" y="464994"/>
                  </a:lnTo>
                  <a:lnTo>
                    <a:pt x="1437741" y="516046"/>
                  </a:lnTo>
                  <a:lnTo>
                    <a:pt x="1451993" y="568296"/>
                  </a:lnTo>
                  <a:lnTo>
                    <a:pt x="1462361" y="621455"/>
                  </a:lnTo>
                  <a:lnTo>
                    <a:pt x="1468791" y="675220"/>
                  </a:lnTo>
                  <a:lnTo>
                    <a:pt x="1471246" y="729314"/>
                  </a:lnTo>
                  <a:lnTo>
                    <a:pt x="1471179" y="747375"/>
                  </a:lnTo>
                  <a:lnTo>
                    <a:pt x="1468323" y="801449"/>
                  </a:lnTo>
                  <a:lnTo>
                    <a:pt x="1461495" y="855176"/>
                  </a:lnTo>
                  <a:lnTo>
                    <a:pt x="1450732" y="908256"/>
                  </a:lnTo>
                  <a:lnTo>
                    <a:pt x="1436096" y="960391"/>
                  </a:lnTo>
                  <a:lnTo>
                    <a:pt x="1417666" y="1011305"/>
                  </a:lnTo>
                  <a:lnTo>
                    <a:pt x="1395536" y="1060738"/>
                  </a:lnTo>
                  <a:lnTo>
                    <a:pt x="1369828" y="1108407"/>
                  </a:lnTo>
                  <a:lnTo>
                    <a:pt x="1340688" y="1154048"/>
                  </a:lnTo>
                </a:path>
              </a:pathLst>
            </a:custGeom>
            <a:ln w="227779">
              <a:solidFill>
                <a:schemeClr val="tx1"/>
              </a:solidFill>
            </a:ln>
          </p:spPr>
          <p:txBody>
            <a:bodyPr wrap="square" lIns="0" tIns="0" rIns="0" bIns="0" rtlCol="0"/>
            <a:lstStyle/>
            <a:p>
              <a:endParaRPr/>
            </a:p>
          </p:txBody>
        </p:sp>
      </p:grpSp>
      <p:pic>
        <p:nvPicPr>
          <p:cNvPr id="8" name="object 8"/>
          <p:cNvPicPr/>
          <p:nvPr/>
        </p:nvPicPr>
        <p:blipFill>
          <a:blip r:embed="rId3" cstate="print"/>
          <a:stretch>
            <a:fillRect/>
          </a:stretch>
        </p:blipFill>
        <p:spPr>
          <a:xfrm>
            <a:off x="14182972" y="5363905"/>
            <a:ext cx="1695853" cy="1695853"/>
          </a:xfrm>
          <a:prstGeom prst="rect">
            <a:avLst/>
          </a:prstGeom>
        </p:spPr>
      </p:pic>
      <p:grpSp>
        <p:nvGrpSpPr>
          <p:cNvPr id="9" name="object 9"/>
          <p:cNvGrpSpPr/>
          <p:nvPr/>
        </p:nvGrpSpPr>
        <p:grpSpPr>
          <a:xfrm>
            <a:off x="7813265" y="5359867"/>
            <a:ext cx="1577340" cy="1577340"/>
            <a:chOff x="8189627" y="3181711"/>
            <a:chExt cx="1577340" cy="1577340"/>
          </a:xfrm>
        </p:grpSpPr>
        <p:sp>
          <p:nvSpPr>
            <p:cNvPr id="10" name="object 10"/>
            <p:cNvSpPr/>
            <p:nvPr/>
          </p:nvSpPr>
          <p:spPr>
            <a:xfrm>
              <a:off x="8316616" y="3307517"/>
              <a:ext cx="1325880" cy="1325880"/>
            </a:xfrm>
            <a:custGeom>
              <a:avLst/>
              <a:gdLst/>
              <a:ahLst/>
              <a:cxnLst/>
              <a:rect l="l" t="t" r="r" b="b"/>
              <a:pathLst>
                <a:path w="1325879" h="1325879">
                  <a:moveTo>
                    <a:pt x="662849" y="1325698"/>
                  </a:moveTo>
                  <a:lnTo>
                    <a:pt x="615511" y="1324034"/>
                  </a:lnTo>
                  <a:lnTo>
                    <a:pt x="569072" y="1319116"/>
                  </a:lnTo>
                  <a:lnTo>
                    <a:pt x="523643" y="1311056"/>
                  </a:lnTo>
                  <a:lnTo>
                    <a:pt x="479336" y="1299967"/>
                  </a:lnTo>
                  <a:lnTo>
                    <a:pt x="436265" y="1285960"/>
                  </a:lnTo>
                  <a:lnTo>
                    <a:pt x="394540" y="1269148"/>
                  </a:lnTo>
                  <a:lnTo>
                    <a:pt x="354275" y="1249643"/>
                  </a:lnTo>
                  <a:lnTo>
                    <a:pt x="315581" y="1227558"/>
                  </a:lnTo>
                  <a:lnTo>
                    <a:pt x="278570" y="1203003"/>
                  </a:lnTo>
                  <a:lnTo>
                    <a:pt x="243355" y="1176093"/>
                  </a:lnTo>
                  <a:lnTo>
                    <a:pt x="210048" y="1146938"/>
                  </a:lnTo>
                  <a:lnTo>
                    <a:pt x="178760" y="1115650"/>
                  </a:lnTo>
                  <a:lnTo>
                    <a:pt x="149605" y="1082343"/>
                  </a:lnTo>
                  <a:lnTo>
                    <a:pt x="122694" y="1047128"/>
                  </a:lnTo>
                  <a:lnTo>
                    <a:pt x="98140" y="1010117"/>
                  </a:lnTo>
                  <a:lnTo>
                    <a:pt x="76054" y="971423"/>
                  </a:lnTo>
                  <a:lnTo>
                    <a:pt x="56550" y="931158"/>
                  </a:lnTo>
                  <a:lnTo>
                    <a:pt x="39738" y="889433"/>
                  </a:lnTo>
                  <a:lnTo>
                    <a:pt x="25731" y="846361"/>
                  </a:lnTo>
                  <a:lnTo>
                    <a:pt x="14642" y="802055"/>
                  </a:lnTo>
                  <a:lnTo>
                    <a:pt x="6582" y="756626"/>
                  </a:lnTo>
                  <a:lnTo>
                    <a:pt x="1664" y="710187"/>
                  </a:lnTo>
                  <a:lnTo>
                    <a:pt x="0" y="662849"/>
                  </a:lnTo>
                  <a:lnTo>
                    <a:pt x="1664" y="615511"/>
                  </a:lnTo>
                  <a:lnTo>
                    <a:pt x="6582" y="569072"/>
                  </a:lnTo>
                  <a:lnTo>
                    <a:pt x="14642" y="523643"/>
                  </a:lnTo>
                  <a:lnTo>
                    <a:pt x="25731" y="479336"/>
                  </a:lnTo>
                  <a:lnTo>
                    <a:pt x="39738" y="436265"/>
                  </a:lnTo>
                  <a:lnTo>
                    <a:pt x="56550" y="394540"/>
                  </a:lnTo>
                  <a:lnTo>
                    <a:pt x="76054" y="354275"/>
                  </a:lnTo>
                  <a:lnTo>
                    <a:pt x="98140" y="315581"/>
                  </a:lnTo>
                  <a:lnTo>
                    <a:pt x="122694" y="278570"/>
                  </a:lnTo>
                  <a:lnTo>
                    <a:pt x="149605" y="243355"/>
                  </a:lnTo>
                  <a:lnTo>
                    <a:pt x="178760" y="210048"/>
                  </a:lnTo>
                  <a:lnTo>
                    <a:pt x="210048" y="178760"/>
                  </a:lnTo>
                  <a:lnTo>
                    <a:pt x="243355" y="149605"/>
                  </a:lnTo>
                  <a:lnTo>
                    <a:pt x="278570" y="122694"/>
                  </a:lnTo>
                  <a:lnTo>
                    <a:pt x="315581" y="98140"/>
                  </a:lnTo>
                  <a:lnTo>
                    <a:pt x="354275" y="76054"/>
                  </a:lnTo>
                  <a:lnTo>
                    <a:pt x="394540" y="56550"/>
                  </a:lnTo>
                  <a:lnTo>
                    <a:pt x="436265" y="39738"/>
                  </a:lnTo>
                  <a:lnTo>
                    <a:pt x="479336" y="25731"/>
                  </a:lnTo>
                  <a:lnTo>
                    <a:pt x="523643" y="14642"/>
                  </a:lnTo>
                  <a:lnTo>
                    <a:pt x="569072" y="6582"/>
                  </a:lnTo>
                  <a:lnTo>
                    <a:pt x="615511" y="1664"/>
                  </a:lnTo>
                  <a:lnTo>
                    <a:pt x="662849" y="0"/>
                  </a:lnTo>
                  <a:lnTo>
                    <a:pt x="710187" y="1664"/>
                  </a:lnTo>
                  <a:lnTo>
                    <a:pt x="756626" y="6582"/>
                  </a:lnTo>
                  <a:lnTo>
                    <a:pt x="802055" y="14642"/>
                  </a:lnTo>
                  <a:lnTo>
                    <a:pt x="846361" y="25731"/>
                  </a:lnTo>
                  <a:lnTo>
                    <a:pt x="889433" y="39738"/>
                  </a:lnTo>
                  <a:lnTo>
                    <a:pt x="931158" y="56550"/>
                  </a:lnTo>
                  <a:lnTo>
                    <a:pt x="971423" y="76054"/>
                  </a:lnTo>
                  <a:lnTo>
                    <a:pt x="1010117" y="98140"/>
                  </a:lnTo>
                  <a:lnTo>
                    <a:pt x="1047128" y="122694"/>
                  </a:lnTo>
                  <a:lnTo>
                    <a:pt x="1082343" y="149605"/>
                  </a:lnTo>
                  <a:lnTo>
                    <a:pt x="1115650" y="178760"/>
                  </a:lnTo>
                  <a:lnTo>
                    <a:pt x="1146938" y="210048"/>
                  </a:lnTo>
                  <a:lnTo>
                    <a:pt x="1176093" y="243355"/>
                  </a:lnTo>
                  <a:lnTo>
                    <a:pt x="1203003" y="278570"/>
                  </a:lnTo>
                  <a:lnTo>
                    <a:pt x="1227558" y="315581"/>
                  </a:lnTo>
                  <a:lnTo>
                    <a:pt x="1249643" y="354275"/>
                  </a:lnTo>
                  <a:lnTo>
                    <a:pt x="1269148" y="394540"/>
                  </a:lnTo>
                  <a:lnTo>
                    <a:pt x="1285960" y="436265"/>
                  </a:lnTo>
                  <a:lnTo>
                    <a:pt x="1299967" y="479336"/>
                  </a:lnTo>
                  <a:lnTo>
                    <a:pt x="1311056" y="523643"/>
                  </a:lnTo>
                  <a:lnTo>
                    <a:pt x="1319116" y="569072"/>
                  </a:lnTo>
                  <a:lnTo>
                    <a:pt x="1324034" y="615511"/>
                  </a:lnTo>
                  <a:lnTo>
                    <a:pt x="1325698" y="662849"/>
                  </a:lnTo>
                  <a:lnTo>
                    <a:pt x="1324034" y="710187"/>
                  </a:lnTo>
                  <a:lnTo>
                    <a:pt x="1319116" y="756626"/>
                  </a:lnTo>
                  <a:lnTo>
                    <a:pt x="1311056" y="802055"/>
                  </a:lnTo>
                  <a:lnTo>
                    <a:pt x="1299967" y="846361"/>
                  </a:lnTo>
                  <a:lnTo>
                    <a:pt x="1285960" y="889433"/>
                  </a:lnTo>
                  <a:lnTo>
                    <a:pt x="1269148" y="931158"/>
                  </a:lnTo>
                  <a:lnTo>
                    <a:pt x="1249643" y="971423"/>
                  </a:lnTo>
                  <a:lnTo>
                    <a:pt x="1227558" y="1010117"/>
                  </a:lnTo>
                  <a:lnTo>
                    <a:pt x="1203003" y="1047128"/>
                  </a:lnTo>
                  <a:lnTo>
                    <a:pt x="1176093" y="1082343"/>
                  </a:lnTo>
                  <a:lnTo>
                    <a:pt x="1146938" y="1115650"/>
                  </a:lnTo>
                  <a:lnTo>
                    <a:pt x="1115650" y="1146938"/>
                  </a:lnTo>
                  <a:lnTo>
                    <a:pt x="1082343" y="1176093"/>
                  </a:lnTo>
                  <a:lnTo>
                    <a:pt x="1047128" y="1203003"/>
                  </a:lnTo>
                  <a:lnTo>
                    <a:pt x="1010117" y="1227558"/>
                  </a:lnTo>
                  <a:lnTo>
                    <a:pt x="971423" y="1249643"/>
                  </a:lnTo>
                  <a:lnTo>
                    <a:pt x="931158" y="1269148"/>
                  </a:lnTo>
                  <a:lnTo>
                    <a:pt x="889433" y="1285960"/>
                  </a:lnTo>
                  <a:lnTo>
                    <a:pt x="846361" y="1299967"/>
                  </a:lnTo>
                  <a:lnTo>
                    <a:pt x="802055" y="1311056"/>
                  </a:lnTo>
                  <a:lnTo>
                    <a:pt x="756626" y="1319116"/>
                  </a:lnTo>
                  <a:lnTo>
                    <a:pt x="710187" y="1324034"/>
                  </a:lnTo>
                  <a:lnTo>
                    <a:pt x="662849" y="1325698"/>
                  </a:lnTo>
                  <a:close/>
                </a:path>
              </a:pathLst>
            </a:custGeom>
            <a:solidFill>
              <a:srgbClr val="ECEFF3"/>
            </a:solidFill>
          </p:spPr>
          <p:txBody>
            <a:bodyPr wrap="square" lIns="0" tIns="0" rIns="0" bIns="0" rtlCol="0"/>
            <a:lstStyle/>
            <a:p>
              <a:endParaRPr/>
            </a:p>
          </p:txBody>
        </p:sp>
        <p:sp>
          <p:nvSpPr>
            <p:cNvPr id="11" name="object 11"/>
            <p:cNvSpPr/>
            <p:nvPr/>
          </p:nvSpPr>
          <p:spPr>
            <a:xfrm>
              <a:off x="8688966" y="3695961"/>
              <a:ext cx="584835" cy="549910"/>
            </a:xfrm>
            <a:custGeom>
              <a:avLst/>
              <a:gdLst/>
              <a:ahLst/>
              <a:cxnLst/>
              <a:rect l="l" t="t" r="r" b="b"/>
              <a:pathLst>
                <a:path w="584834" h="549910">
                  <a:moveTo>
                    <a:pt x="33905" y="521150"/>
                  </a:moveTo>
                  <a:lnTo>
                    <a:pt x="0" y="521150"/>
                  </a:lnTo>
                  <a:lnTo>
                    <a:pt x="5437" y="470265"/>
                  </a:lnTo>
                  <a:lnTo>
                    <a:pt x="20986" y="423103"/>
                  </a:lnTo>
                  <a:lnTo>
                    <a:pt x="45501" y="380803"/>
                  </a:lnTo>
                  <a:lnTo>
                    <a:pt x="77836" y="344504"/>
                  </a:lnTo>
                  <a:lnTo>
                    <a:pt x="116846" y="315343"/>
                  </a:lnTo>
                  <a:lnTo>
                    <a:pt x="161386" y="294461"/>
                  </a:lnTo>
                  <a:lnTo>
                    <a:pt x="128521" y="269897"/>
                  </a:lnTo>
                  <a:lnTo>
                    <a:pt x="103074" y="237815"/>
                  </a:lnTo>
                  <a:lnTo>
                    <a:pt x="86636" y="199790"/>
                  </a:lnTo>
                  <a:lnTo>
                    <a:pt x="80803" y="157399"/>
                  </a:lnTo>
                  <a:lnTo>
                    <a:pt x="88883" y="107703"/>
                  </a:lnTo>
                  <a:lnTo>
                    <a:pt x="111373" y="64502"/>
                  </a:lnTo>
                  <a:lnTo>
                    <a:pt x="145645" y="30409"/>
                  </a:lnTo>
                  <a:lnTo>
                    <a:pt x="189073" y="8037"/>
                  </a:lnTo>
                  <a:lnTo>
                    <a:pt x="239031" y="0"/>
                  </a:lnTo>
                  <a:lnTo>
                    <a:pt x="288992" y="8037"/>
                  </a:lnTo>
                  <a:lnTo>
                    <a:pt x="332422" y="30409"/>
                  </a:lnTo>
                  <a:lnTo>
                    <a:pt x="335758" y="33728"/>
                  </a:lnTo>
                  <a:lnTo>
                    <a:pt x="239031" y="33728"/>
                  </a:lnTo>
                  <a:lnTo>
                    <a:pt x="190685" y="43462"/>
                  </a:lnTo>
                  <a:lnTo>
                    <a:pt x="151163" y="69991"/>
                  </a:lnTo>
                  <a:lnTo>
                    <a:pt x="124494" y="109306"/>
                  </a:lnTo>
                  <a:lnTo>
                    <a:pt x="114709" y="157399"/>
                  </a:lnTo>
                  <a:lnTo>
                    <a:pt x="124494" y="205492"/>
                  </a:lnTo>
                  <a:lnTo>
                    <a:pt x="151163" y="244807"/>
                  </a:lnTo>
                  <a:lnTo>
                    <a:pt x="190685" y="271336"/>
                  </a:lnTo>
                  <a:lnTo>
                    <a:pt x="239031" y="281070"/>
                  </a:lnTo>
                  <a:lnTo>
                    <a:pt x="334610" y="281070"/>
                  </a:lnTo>
                  <a:lnTo>
                    <a:pt x="317698" y="293882"/>
                  </a:lnTo>
                  <a:lnTo>
                    <a:pt x="342671" y="303982"/>
                  </a:lnTo>
                  <a:lnTo>
                    <a:pt x="362631" y="314793"/>
                  </a:lnTo>
                  <a:lnTo>
                    <a:pt x="240444" y="314793"/>
                  </a:lnTo>
                  <a:lnTo>
                    <a:pt x="193144" y="320253"/>
                  </a:lnTo>
                  <a:lnTo>
                    <a:pt x="149694" y="335801"/>
                  </a:lnTo>
                  <a:lnTo>
                    <a:pt x="111342" y="360187"/>
                  </a:lnTo>
                  <a:lnTo>
                    <a:pt x="79337" y="392164"/>
                  </a:lnTo>
                  <a:lnTo>
                    <a:pt x="54930" y="430482"/>
                  </a:lnTo>
                  <a:lnTo>
                    <a:pt x="39370" y="473894"/>
                  </a:lnTo>
                  <a:lnTo>
                    <a:pt x="33905" y="521150"/>
                  </a:lnTo>
                  <a:close/>
                </a:path>
                <a:path w="584834" h="549910">
                  <a:moveTo>
                    <a:pt x="334610" y="281070"/>
                  </a:moveTo>
                  <a:lnTo>
                    <a:pt x="239031" y="281070"/>
                  </a:lnTo>
                  <a:lnTo>
                    <a:pt x="287380" y="271336"/>
                  </a:lnTo>
                  <a:lnTo>
                    <a:pt x="326904" y="244807"/>
                  </a:lnTo>
                  <a:lnTo>
                    <a:pt x="353573" y="205492"/>
                  </a:lnTo>
                  <a:lnTo>
                    <a:pt x="363358" y="157399"/>
                  </a:lnTo>
                  <a:lnTo>
                    <a:pt x="353573" y="109306"/>
                  </a:lnTo>
                  <a:lnTo>
                    <a:pt x="326904" y="69991"/>
                  </a:lnTo>
                  <a:lnTo>
                    <a:pt x="287380" y="43462"/>
                  </a:lnTo>
                  <a:lnTo>
                    <a:pt x="239031" y="33728"/>
                  </a:lnTo>
                  <a:lnTo>
                    <a:pt x="335758" y="33728"/>
                  </a:lnTo>
                  <a:lnTo>
                    <a:pt x="366695" y="64502"/>
                  </a:lnTo>
                  <a:lnTo>
                    <a:pt x="389184" y="107703"/>
                  </a:lnTo>
                  <a:lnTo>
                    <a:pt x="397264" y="157399"/>
                  </a:lnTo>
                  <a:lnTo>
                    <a:pt x="391511" y="199503"/>
                  </a:lnTo>
                  <a:lnTo>
                    <a:pt x="375291" y="237312"/>
                  </a:lnTo>
                  <a:lnTo>
                    <a:pt x="350166" y="269286"/>
                  </a:lnTo>
                  <a:lnTo>
                    <a:pt x="334610" y="281070"/>
                  </a:lnTo>
                  <a:close/>
                </a:path>
                <a:path w="584834" h="549910">
                  <a:moveTo>
                    <a:pt x="448521" y="352586"/>
                  </a:moveTo>
                  <a:lnTo>
                    <a:pt x="414556" y="352586"/>
                  </a:lnTo>
                  <a:lnTo>
                    <a:pt x="417241" y="307373"/>
                  </a:lnTo>
                  <a:lnTo>
                    <a:pt x="499886" y="307373"/>
                  </a:lnTo>
                  <a:lnTo>
                    <a:pt x="501889" y="341107"/>
                  </a:lnTo>
                  <a:lnTo>
                    <a:pt x="449203" y="341107"/>
                  </a:lnTo>
                  <a:lnTo>
                    <a:pt x="448521" y="352586"/>
                  </a:lnTo>
                  <a:close/>
                </a:path>
                <a:path w="584834" h="549910">
                  <a:moveTo>
                    <a:pt x="373858" y="524517"/>
                  </a:moveTo>
                  <a:lnTo>
                    <a:pt x="332544" y="453316"/>
                  </a:lnTo>
                  <a:lnTo>
                    <a:pt x="370547" y="428402"/>
                  </a:lnTo>
                  <a:lnTo>
                    <a:pt x="332544" y="403488"/>
                  </a:lnTo>
                  <a:lnTo>
                    <a:pt x="361285" y="353969"/>
                  </a:lnTo>
                  <a:lnTo>
                    <a:pt x="334398" y="337467"/>
                  </a:lnTo>
                  <a:lnTo>
                    <a:pt x="305024" y="325154"/>
                  </a:lnTo>
                  <a:lnTo>
                    <a:pt x="273570" y="317454"/>
                  </a:lnTo>
                  <a:lnTo>
                    <a:pt x="240444" y="314793"/>
                  </a:lnTo>
                  <a:lnTo>
                    <a:pt x="362631" y="314793"/>
                  </a:lnTo>
                  <a:lnTo>
                    <a:pt x="366168" y="316709"/>
                  </a:lnTo>
                  <a:lnTo>
                    <a:pt x="388006" y="331881"/>
                  </a:lnTo>
                  <a:lnTo>
                    <a:pt x="408001" y="349314"/>
                  </a:lnTo>
                  <a:lnTo>
                    <a:pt x="414556" y="352586"/>
                  </a:lnTo>
                  <a:lnTo>
                    <a:pt x="448521" y="352586"/>
                  </a:lnTo>
                  <a:lnTo>
                    <a:pt x="447088" y="376691"/>
                  </a:lnTo>
                  <a:lnTo>
                    <a:pt x="387240" y="376691"/>
                  </a:lnTo>
                  <a:lnTo>
                    <a:pt x="377881" y="392818"/>
                  </a:lnTo>
                  <a:lnTo>
                    <a:pt x="412053" y="415225"/>
                  </a:lnTo>
                  <a:lnTo>
                    <a:pt x="411342" y="425732"/>
                  </a:lnTo>
                  <a:lnTo>
                    <a:pt x="411302" y="430482"/>
                  </a:lnTo>
                  <a:lnTo>
                    <a:pt x="412053" y="441590"/>
                  </a:lnTo>
                  <a:lnTo>
                    <a:pt x="377881" y="463986"/>
                  </a:lnTo>
                  <a:lnTo>
                    <a:pt x="387240" y="480113"/>
                  </a:lnTo>
                  <a:lnTo>
                    <a:pt x="447088" y="480125"/>
                  </a:lnTo>
                  <a:lnTo>
                    <a:pt x="448521" y="504241"/>
                  </a:lnTo>
                  <a:lnTo>
                    <a:pt x="414562" y="504241"/>
                  </a:lnTo>
                  <a:lnTo>
                    <a:pt x="373858" y="524517"/>
                  </a:lnTo>
                  <a:close/>
                </a:path>
                <a:path w="584834" h="549910">
                  <a:moveTo>
                    <a:pt x="555047" y="352586"/>
                  </a:moveTo>
                  <a:lnTo>
                    <a:pt x="502571" y="352586"/>
                  </a:lnTo>
                  <a:lnTo>
                    <a:pt x="543263" y="332287"/>
                  </a:lnTo>
                  <a:lnTo>
                    <a:pt x="555047" y="352586"/>
                  </a:lnTo>
                  <a:close/>
                </a:path>
                <a:path w="584834" h="549910">
                  <a:moveTo>
                    <a:pt x="493297" y="394938"/>
                  </a:moveTo>
                  <a:lnTo>
                    <a:pt x="483453" y="388299"/>
                  </a:lnTo>
                  <a:lnTo>
                    <a:pt x="481555" y="387219"/>
                  </a:lnTo>
                  <a:lnTo>
                    <a:pt x="470332" y="381806"/>
                  </a:lnTo>
                  <a:lnTo>
                    <a:pt x="467924" y="341107"/>
                  </a:lnTo>
                  <a:lnTo>
                    <a:pt x="501889" y="341107"/>
                  </a:lnTo>
                  <a:lnTo>
                    <a:pt x="502571" y="352586"/>
                  </a:lnTo>
                  <a:lnTo>
                    <a:pt x="555047" y="352586"/>
                  </a:lnTo>
                  <a:lnTo>
                    <a:pt x="569039" y="376691"/>
                  </a:lnTo>
                  <a:lnTo>
                    <a:pt x="529888" y="376691"/>
                  </a:lnTo>
                  <a:lnTo>
                    <a:pt x="493297" y="394938"/>
                  </a:lnTo>
                  <a:close/>
                </a:path>
                <a:path w="584834" h="549910">
                  <a:moveTo>
                    <a:pt x="423830" y="394938"/>
                  </a:moveTo>
                  <a:lnTo>
                    <a:pt x="387240" y="376691"/>
                  </a:lnTo>
                  <a:lnTo>
                    <a:pt x="447088" y="376691"/>
                  </a:lnTo>
                  <a:lnTo>
                    <a:pt x="446784" y="381806"/>
                  </a:lnTo>
                  <a:lnTo>
                    <a:pt x="435572" y="387219"/>
                  </a:lnTo>
                  <a:lnTo>
                    <a:pt x="433674" y="388299"/>
                  </a:lnTo>
                  <a:lnTo>
                    <a:pt x="423830" y="394938"/>
                  </a:lnTo>
                  <a:close/>
                </a:path>
                <a:path w="584834" h="549910">
                  <a:moveTo>
                    <a:pt x="569042" y="480125"/>
                  </a:moveTo>
                  <a:lnTo>
                    <a:pt x="529888" y="480125"/>
                  </a:lnTo>
                  <a:lnTo>
                    <a:pt x="539246" y="463986"/>
                  </a:lnTo>
                  <a:lnTo>
                    <a:pt x="505063" y="441590"/>
                  </a:lnTo>
                  <a:lnTo>
                    <a:pt x="505801" y="430482"/>
                  </a:lnTo>
                  <a:lnTo>
                    <a:pt x="505899" y="427497"/>
                  </a:lnTo>
                  <a:lnTo>
                    <a:pt x="505063" y="415214"/>
                  </a:lnTo>
                  <a:lnTo>
                    <a:pt x="539246" y="392818"/>
                  </a:lnTo>
                  <a:lnTo>
                    <a:pt x="529888" y="376691"/>
                  </a:lnTo>
                  <a:lnTo>
                    <a:pt x="569039" y="376691"/>
                  </a:lnTo>
                  <a:lnTo>
                    <a:pt x="584595" y="403488"/>
                  </a:lnTo>
                  <a:lnTo>
                    <a:pt x="546581" y="428402"/>
                  </a:lnTo>
                  <a:lnTo>
                    <a:pt x="584595" y="453316"/>
                  </a:lnTo>
                  <a:lnTo>
                    <a:pt x="569042" y="480125"/>
                  </a:lnTo>
                  <a:close/>
                </a:path>
                <a:path w="584834" h="549910">
                  <a:moveTo>
                    <a:pt x="447087" y="480113"/>
                  </a:moveTo>
                  <a:lnTo>
                    <a:pt x="387240" y="480113"/>
                  </a:lnTo>
                  <a:lnTo>
                    <a:pt x="423796" y="461900"/>
                  </a:lnTo>
                  <a:lnTo>
                    <a:pt x="433651" y="468505"/>
                  </a:lnTo>
                  <a:lnTo>
                    <a:pt x="435572" y="469584"/>
                  </a:lnTo>
                  <a:lnTo>
                    <a:pt x="446784" y="475009"/>
                  </a:lnTo>
                  <a:lnTo>
                    <a:pt x="447087" y="480113"/>
                  </a:lnTo>
                  <a:close/>
                </a:path>
                <a:path w="584834" h="549910">
                  <a:moveTo>
                    <a:pt x="501895" y="515708"/>
                  </a:moveTo>
                  <a:lnTo>
                    <a:pt x="449203" y="515708"/>
                  </a:lnTo>
                  <a:lnTo>
                    <a:pt x="467924" y="515697"/>
                  </a:lnTo>
                  <a:lnTo>
                    <a:pt x="470332" y="475009"/>
                  </a:lnTo>
                  <a:lnTo>
                    <a:pt x="481555" y="469584"/>
                  </a:lnTo>
                  <a:lnTo>
                    <a:pt x="483465" y="468505"/>
                  </a:lnTo>
                  <a:lnTo>
                    <a:pt x="493331" y="461900"/>
                  </a:lnTo>
                  <a:lnTo>
                    <a:pt x="529888" y="480125"/>
                  </a:lnTo>
                  <a:lnTo>
                    <a:pt x="569042" y="480125"/>
                  </a:lnTo>
                  <a:lnTo>
                    <a:pt x="555051" y="504241"/>
                  </a:lnTo>
                  <a:lnTo>
                    <a:pt x="502576" y="504241"/>
                  </a:lnTo>
                  <a:lnTo>
                    <a:pt x="501895" y="515708"/>
                  </a:lnTo>
                  <a:close/>
                </a:path>
                <a:path w="584834" h="549910">
                  <a:moveTo>
                    <a:pt x="417246" y="549454"/>
                  </a:moveTo>
                  <a:lnTo>
                    <a:pt x="414562" y="504241"/>
                  </a:lnTo>
                  <a:lnTo>
                    <a:pt x="448521" y="504241"/>
                  </a:lnTo>
                  <a:lnTo>
                    <a:pt x="449203" y="515708"/>
                  </a:lnTo>
                  <a:lnTo>
                    <a:pt x="501895" y="515708"/>
                  </a:lnTo>
                  <a:lnTo>
                    <a:pt x="499892" y="549420"/>
                  </a:lnTo>
                  <a:lnTo>
                    <a:pt x="417246" y="549454"/>
                  </a:lnTo>
                  <a:close/>
                </a:path>
                <a:path w="584834" h="549910">
                  <a:moveTo>
                    <a:pt x="543280" y="524528"/>
                  </a:moveTo>
                  <a:lnTo>
                    <a:pt x="502576" y="504241"/>
                  </a:lnTo>
                  <a:lnTo>
                    <a:pt x="555051" y="504241"/>
                  </a:lnTo>
                  <a:lnTo>
                    <a:pt x="543280" y="524528"/>
                  </a:lnTo>
                  <a:close/>
                </a:path>
              </a:pathLst>
            </a:custGeom>
            <a:solidFill>
              <a:srgbClr val="6B33BE"/>
            </a:solidFill>
          </p:spPr>
          <p:txBody>
            <a:bodyPr wrap="square" lIns="0" tIns="0" rIns="0" bIns="0" rtlCol="0"/>
            <a:lstStyle/>
            <a:p>
              <a:endParaRPr/>
            </a:p>
          </p:txBody>
        </p:sp>
        <p:sp>
          <p:nvSpPr>
            <p:cNvPr id="12" name="object 12"/>
            <p:cNvSpPr/>
            <p:nvPr/>
          </p:nvSpPr>
          <p:spPr>
            <a:xfrm>
              <a:off x="8295325" y="3287410"/>
              <a:ext cx="1365885" cy="1365885"/>
            </a:xfrm>
            <a:custGeom>
              <a:avLst/>
              <a:gdLst/>
              <a:ahLst/>
              <a:cxnLst/>
              <a:rect l="l" t="t" r="r" b="b"/>
              <a:pathLst>
                <a:path w="1365884" h="1365885">
                  <a:moveTo>
                    <a:pt x="84435" y="1011664"/>
                  </a:moveTo>
                  <a:lnTo>
                    <a:pt x="61857" y="966766"/>
                  </a:lnTo>
                  <a:lnTo>
                    <a:pt x="42639" y="920321"/>
                  </a:lnTo>
                  <a:lnTo>
                    <a:pt x="26892" y="872587"/>
                  </a:lnTo>
                  <a:lnTo>
                    <a:pt x="14701" y="823835"/>
                  </a:lnTo>
                  <a:lnTo>
                    <a:pt x="6128" y="774316"/>
                  </a:lnTo>
                  <a:lnTo>
                    <a:pt x="1220" y="724292"/>
                  </a:lnTo>
                  <a:lnTo>
                    <a:pt x="0" y="690804"/>
                  </a:lnTo>
                  <a:lnTo>
                    <a:pt x="7" y="674043"/>
                  </a:lnTo>
                  <a:lnTo>
                    <a:pt x="2493" y="623850"/>
                  </a:lnTo>
                  <a:lnTo>
                    <a:pt x="8663" y="573974"/>
                  </a:lnTo>
                  <a:lnTo>
                    <a:pt x="18488" y="524680"/>
                  </a:lnTo>
                  <a:lnTo>
                    <a:pt x="31914" y="476241"/>
                  </a:lnTo>
                  <a:lnTo>
                    <a:pt x="48862" y="428931"/>
                  </a:lnTo>
                  <a:lnTo>
                    <a:pt x="69246" y="382996"/>
                  </a:lnTo>
                  <a:lnTo>
                    <a:pt x="92958" y="338675"/>
                  </a:lnTo>
                  <a:lnTo>
                    <a:pt x="119865" y="296220"/>
                  </a:lnTo>
                  <a:lnTo>
                    <a:pt x="149819" y="255868"/>
                  </a:lnTo>
                  <a:lnTo>
                    <a:pt x="182657" y="217826"/>
                  </a:lnTo>
                  <a:lnTo>
                    <a:pt x="218214" y="182298"/>
                  </a:lnTo>
                  <a:lnTo>
                    <a:pt x="256286" y="149481"/>
                  </a:lnTo>
                  <a:lnTo>
                    <a:pt x="296663" y="119561"/>
                  </a:lnTo>
                  <a:lnTo>
                    <a:pt x="339131" y="92691"/>
                  </a:lnTo>
                  <a:lnTo>
                    <a:pt x="383471" y="69013"/>
                  </a:lnTo>
                  <a:lnTo>
                    <a:pt x="429431" y="48662"/>
                  </a:lnTo>
                  <a:lnTo>
                    <a:pt x="476754" y="31749"/>
                  </a:lnTo>
                  <a:lnTo>
                    <a:pt x="525192" y="18367"/>
                  </a:lnTo>
                  <a:lnTo>
                    <a:pt x="574495" y="8578"/>
                  </a:lnTo>
                  <a:lnTo>
                    <a:pt x="624384" y="2446"/>
                  </a:lnTo>
                  <a:lnTo>
                    <a:pt x="674578" y="0"/>
                  </a:lnTo>
                  <a:lnTo>
                    <a:pt x="691340" y="7"/>
                  </a:lnTo>
                  <a:lnTo>
                    <a:pt x="741533" y="2493"/>
                  </a:lnTo>
                  <a:lnTo>
                    <a:pt x="791408" y="8663"/>
                  </a:lnTo>
                  <a:lnTo>
                    <a:pt x="840703" y="18488"/>
                  </a:lnTo>
                  <a:lnTo>
                    <a:pt x="889142" y="31914"/>
                  </a:lnTo>
                  <a:lnTo>
                    <a:pt x="936451" y="48862"/>
                  </a:lnTo>
                  <a:lnTo>
                    <a:pt x="982387" y="69246"/>
                  </a:lnTo>
                  <a:lnTo>
                    <a:pt x="1026708" y="92958"/>
                  </a:lnTo>
                  <a:lnTo>
                    <a:pt x="1069163" y="119865"/>
                  </a:lnTo>
                  <a:lnTo>
                    <a:pt x="1109515" y="149819"/>
                  </a:lnTo>
                  <a:lnTo>
                    <a:pt x="1147556" y="182657"/>
                  </a:lnTo>
                  <a:lnTo>
                    <a:pt x="1183084" y="218214"/>
                  </a:lnTo>
                  <a:lnTo>
                    <a:pt x="1215902" y="256286"/>
                  </a:lnTo>
                  <a:lnTo>
                    <a:pt x="1245821" y="296663"/>
                  </a:lnTo>
                  <a:lnTo>
                    <a:pt x="1272691" y="339131"/>
                  </a:lnTo>
                  <a:lnTo>
                    <a:pt x="1296369" y="383471"/>
                  </a:lnTo>
                  <a:lnTo>
                    <a:pt x="1316721" y="429431"/>
                  </a:lnTo>
                  <a:lnTo>
                    <a:pt x="1333633" y="476754"/>
                  </a:lnTo>
                  <a:lnTo>
                    <a:pt x="1347015" y="525192"/>
                  </a:lnTo>
                  <a:lnTo>
                    <a:pt x="1356804" y="574495"/>
                  </a:lnTo>
                  <a:lnTo>
                    <a:pt x="1362936" y="624384"/>
                  </a:lnTo>
                  <a:lnTo>
                    <a:pt x="1365383" y="674578"/>
                  </a:lnTo>
                  <a:lnTo>
                    <a:pt x="1365376" y="691340"/>
                  </a:lnTo>
                  <a:lnTo>
                    <a:pt x="1362889" y="741533"/>
                  </a:lnTo>
                  <a:lnTo>
                    <a:pt x="1356719" y="791408"/>
                  </a:lnTo>
                  <a:lnTo>
                    <a:pt x="1346895" y="840703"/>
                  </a:lnTo>
                  <a:lnTo>
                    <a:pt x="1333468" y="889142"/>
                  </a:lnTo>
                  <a:lnTo>
                    <a:pt x="1316521" y="936451"/>
                  </a:lnTo>
                  <a:lnTo>
                    <a:pt x="1296136" y="982387"/>
                  </a:lnTo>
                  <a:lnTo>
                    <a:pt x="1272424" y="1026708"/>
                  </a:lnTo>
                  <a:lnTo>
                    <a:pt x="1245517" y="1069163"/>
                  </a:lnTo>
                  <a:lnTo>
                    <a:pt x="1215563" y="1109515"/>
                  </a:lnTo>
                  <a:lnTo>
                    <a:pt x="1182726" y="1147556"/>
                  </a:lnTo>
                  <a:lnTo>
                    <a:pt x="1147169" y="1183084"/>
                  </a:lnTo>
                  <a:lnTo>
                    <a:pt x="1109097" y="1215902"/>
                  </a:lnTo>
                  <a:lnTo>
                    <a:pt x="1068720" y="1245821"/>
                  </a:lnTo>
                  <a:lnTo>
                    <a:pt x="1026252" y="1272691"/>
                  </a:lnTo>
                  <a:lnTo>
                    <a:pt x="981912" y="1296369"/>
                  </a:lnTo>
                  <a:lnTo>
                    <a:pt x="935952" y="1316721"/>
                  </a:lnTo>
                  <a:lnTo>
                    <a:pt x="888628" y="1333633"/>
                  </a:lnTo>
                  <a:lnTo>
                    <a:pt x="840190" y="1347015"/>
                  </a:lnTo>
                  <a:lnTo>
                    <a:pt x="790887" y="1356804"/>
                  </a:lnTo>
                  <a:lnTo>
                    <a:pt x="740998" y="1362936"/>
                  </a:lnTo>
                  <a:lnTo>
                    <a:pt x="690804" y="1365383"/>
                  </a:lnTo>
                  <a:lnTo>
                    <a:pt x="674043" y="1365376"/>
                  </a:lnTo>
                  <a:lnTo>
                    <a:pt x="623850" y="1362889"/>
                  </a:lnTo>
                  <a:lnTo>
                    <a:pt x="573974" y="1356719"/>
                  </a:lnTo>
                  <a:lnTo>
                    <a:pt x="524680" y="1346895"/>
                  </a:lnTo>
                  <a:lnTo>
                    <a:pt x="476241" y="1333468"/>
                  </a:lnTo>
                  <a:lnTo>
                    <a:pt x="428931" y="1316521"/>
                  </a:lnTo>
                  <a:lnTo>
                    <a:pt x="382996" y="1296136"/>
                  </a:lnTo>
                  <a:lnTo>
                    <a:pt x="338675" y="1272424"/>
                  </a:lnTo>
                  <a:lnTo>
                    <a:pt x="296220" y="1245517"/>
                  </a:lnTo>
                  <a:lnTo>
                    <a:pt x="255868" y="1215563"/>
                  </a:lnTo>
                  <a:lnTo>
                    <a:pt x="217826" y="1182726"/>
                  </a:lnTo>
                  <a:lnTo>
                    <a:pt x="182298" y="1147169"/>
                  </a:lnTo>
                  <a:lnTo>
                    <a:pt x="149481" y="1109097"/>
                  </a:lnTo>
                  <a:lnTo>
                    <a:pt x="119561" y="1068720"/>
                  </a:lnTo>
                  <a:lnTo>
                    <a:pt x="92691" y="1026252"/>
                  </a:lnTo>
                  <a:lnTo>
                    <a:pt x="84435" y="1011664"/>
                  </a:lnTo>
                </a:path>
              </a:pathLst>
            </a:custGeom>
            <a:ln w="211396">
              <a:solidFill>
                <a:srgbClr val="000000"/>
              </a:solidFill>
            </a:ln>
          </p:spPr>
          <p:txBody>
            <a:bodyPr wrap="square" lIns="0" tIns="0" rIns="0" bIns="0" rtlCol="0"/>
            <a:lstStyle/>
            <a:p>
              <a:endParaRPr/>
            </a:p>
          </p:txBody>
        </p:sp>
      </p:grpSp>
      <p:pic>
        <p:nvPicPr>
          <p:cNvPr id="18" name="object 18"/>
          <p:cNvPicPr/>
          <p:nvPr/>
        </p:nvPicPr>
        <p:blipFill>
          <a:blip r:embed="rId4" cstate="print"/>
          <a:stretch>
            <a:fillRect/>
          </a:stretch>
        </p:blipFill>
        <p:spPr>
          <a:xfrm>
            <a:off x="0" y="9944099"/>
            <a:ext cx="18288000" cy="342899"/>
          </a:xfrm>
          <a:prstGeom prst="rect">
            <a:avLst/>
          </a:prstGeom>
        </p:spPr>
      </p:pic>
      <p:graphicFrame>
        <p:nvGraphicFramePr>
          <p:cNvPr id="27" name="Tableau 8">
            <a:extLst>
              <a:ext uri="{FF2B5EF4-FFF2-40B4-BE49-F238E27FC236}">
                <a16:creationId xmlns:a16="http://schemas.microsoft.com/office/drawing/2014/main" id="{FEC15125-4793-ACF7-024D-3D8C48984937}"/>
              </a:ext>
            </a:extLst>
          </p:cNvPr>
          <p:cNvGraphicFramePr>
            <a:graphicFrameLocks noGrp="1"/>
          </p:cNvGraphicFramePr>
          <p:nvPr>
            <p:extLst>
              <p:ext uri="{D42A27DB-BD31-4B8C-83A1-F6EECF244321}">
                <p14:modId xmlns:p14="http://schemas.microsoft.com/office/powerpoint/2010/main" val="2678455211"/>
              </p:ext>
            </p:extLst>
          </p:nvPr>
        </p:nvGraphicFramePr>
        <p:xfrm>
          <a:off x="996622" y="3565561"/>
          <a:ext cx="16213610" cy="1463040"/>
        </p:xfrm>
        <a:graphic>
          <a:graphicData uri="http://schemas.openxmlformats.org/drawingml/2006/table">
            <a:tbl>
              <a:tblPr firstRow="1" bandRow="1">
                <a:tableStyleId>{5C22544A-7EE6-4342-B048-85BDC9FD1C3A}</a:tableStyleId>
              </a:tblPr>
              <a:tblGrid>
                <a:gridCol w="16213610">
                  <a:extLst>
                    <a:ext uri="{9D8B030D-6E8A-4147-A177-3AD203B41FA5}">
                      <a16:colId xmlns:a16="http://schemas.microsoft.com/office/drawing/2014/main" val="829850364"/>
                    </a:ext>
                  </a:extLst>
                </a:gridCol>
              </a:tblGrid>
              <a:tr h="1197836">
                <a:tc>
                  <a:txBody>
                    <a:bodyPr/>
                    <a:lstStyle/>
                    <a:p>
                      <a:pPr algn="ctr"/>
                      <a:endParaRPr lang="en-US" sz="800" dirty="0">
                        <a:solidFill>
                          <a:schemeClr val="tx1"/>
                        </a:solidFill>
                      </a:endParaRPr>
                    </a:p>
                    <a:p>
                      <a:pPr algn="ctr"/>
                      <a:r>
                        <a:rPr lang="en-US" sz="2800" dirty="0">
                          <a:solidFill>
                            <a:schemeClr val="tx1"/>
                          </a:solidFill>
                        </a:rPr>
                        <a:t>NMC’s Mandate</a:t>
                      </a:r>
                    </a:p>
                    <a:p>
                      <a:pPr algn="ctr"/>
                      <a:endParaRPr lang="en-US" sz="8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rPr>
                        <a:t>To sustain and enhance managers’ capacity to drive public service renewal as they:</a:t>
                      </a:r>
                    </a:p>
                    <a:p>
                      <a:pPr algn="ct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999761"/>
                  </a:ext>
                </a:extLst>
              </a:tr>
            </a:tbl>
          </a:graphicData>
        </a:graphic>
      </p:graphicFrame>
      <p:sp>
        <p:nvSpPr>
          <p:cNvPr id="28" name="ZoneTexte 27">
            <a:extLst>
              <a:ext uri="{FF2B5EF4-FFF2-40B4-BE49-F238E27FC236}">
                <a16:creationId xmlns:a16="http://schemas.microsoft.com/office/drawing/2014/main" id="{FE8248E4-C5F8-E5C7-F151-A42D7B833C20}"/>
              </a:ext>
            </a:extLst>
          </p:cNvPr>
          <p:cNvSpPr txBox="1"/>
          <p:nvPr/>
        </p:nvSpPr>
        <p:spPr>
          <a:xfrm>
            <a:off x="714461" y="7316268"/>
            <a:ext cx="4343399" cy="1815882"/>
          </a:xfrm>
          <a:prstGeom prst="rect">
            <a:avLst/>
          </a:prstGeom>
          <a:noFill/>
        </p:spPr>
        <p:txBody>
          <a:bodyPr wrap="square" rtlCol="0">
            <a:spAutoFit/>
          </a:bodyPr>
          <a:lstStyle/>
          <a:p>
            <a:pPr algn="ctr"/>
            <a:r>
              <a:rPr lang="en-CA" sz="2800" b="1" kern="1200" dirty="0">
                <a:solidFill>
                  <a:srgbClr val="0070C0"/>
                </a:solidFill>
                <a:latin typeface="+mn-lt"/>
                <a:ea typeface="+mn-ea"/>
                <a:cs typeface="+mn-cs"/>
              </a:rPr>
              <a:t>N</a:t>
            </a:r>
            <a:r>
              <a:rPr lang="en-CA" sz="2800" b="1" kern="1200" dirty="0">
                <a:solidFill>
                  <a:srgbClr val="0070C0"/>
                </a:solidFill>
                <a:effectLst/>
                <a:latin typeface="+mn-lt"/>
                <a:ea typeface="+mn-ea"/>
                <a:cs typeface="+mn-cs"/>
              </a:rPr>
              <a:t>avigate an ever-changing work reality by supporting mental health and well-being.</a:t>
            </a:r>
          </a:p>
        </p:txBody>
      </p:sp>
      <p:sp>
        <p:nvSpPr>
          <p:cNvPr id="30" name="ZoneTexte 29">
            <a:extLst>
              <a:ext uri="{FF2B5EF4-FFF2-40B4-BE49-F238E27FC236}">
                <a16:creationId xmlns:a16="http://schemas.microsoft.com/office/drawing/2014/main" id="{68DB4B78-50C5-9B00-E04A-B06B6B1AF2D3}"/>
              </a:ext>
            </a:extLst>
          </p:cNvPr>
          <p:cNvSpPr txBox="1"/>
          <p:nvPr/>
        </p:nvSpPr>
        <p:spPr>
          <a:xfrm>
            <a:off x="6219744" y="7316268"/>
            <a:ext cx="5181596" cy="1815882"/>
          </a:xfrm>
          <a:prstGeom prst="rect">
            <a:avLst/>
          </a:prstGeom>
          <a:noFill/>
        </p:spPr>
        <p:txBody>
          <a:bodyPr wrap="square">
            <a:spAutoFit/>
          </a:bodyPr>
          <a:lstStyle/>
          <a:p>
            <a:pPr algn="ctr"/>
            <a:r>
              <a:rPr lang="en-CA" sz="2800" b="1" kern="1200" dirty="0">
                <a:solidFill>
                  <a:srgbClr val="0070C0"/>
                </a:solidFill>
                <a:effectLst/>
                <a:latin typeface="+mn-lt"/>
                <a:ea typeface="+mn-ea"/>
                <a:cs typeface="+mn-cs"/>
              </a:rPr>
              <a:t>Embrace career development tools and opportunities, foster talent and model a mindset of continuous learning.</a:t>
            </a:r>
          </a:p>
        </p:txBody>
      </p:sp>
      <p:sp>
        <p:nvSpPr>
          <p:cNvPr id="32" name="ZoneTexte 31">
            <a:extLst>
              <a:ext uri="{FF2B5EF4-FFF2-40B4-BE49-F238E27FC236}">
                <a16:creationId xmlns:a16="http://schemas.microsoft.com/office/drawing/2014/main" id="{4A05C25D-C276-700B-9C91-879A8A09408A}"/>
              </a:ext>
            </a:extLst>
          </p:cNvPr>
          <p:cNvSpPr txBox="1"/>
          <p:nvPr/>
        </p:nvSpPr>
        <p:spPr>
          <a:xfrm>
            <a:off x="12401666" y="7301007"/>
            <a:ext cx="5171873" cy="1815882"/>
          </a:xfrm>
          <a:prstGeom prst="rect">
            <a:avLst/>
          </a:prstGeom>
          <a:noFill/>
        </p:spPr>
        <p:txBody>
          <a:bodyPr wrap="square">
            <a:spAutoFit/>
          </a:bodyPr>
          <a:lstStyle/>
          <a:p>
            <a:pPr algn="ctr"/>
            <a:r>
              <a:rPr lang="en-CA" sz="2800" b="1" kern="1200" dirty="0">
                <a:solidFill>
                  <a:srgbClr val="0070C0"/>
                </a:solidFill>
                <a:effectLst/>
                <a:latin typeface="+mn-lt"/>
                <a:ea typeface="+mn-ea"/>
                <a:cs typeface="+mn-cs"/>
              </a:rPr>
              <a:t>Combat all forms of racism and discrimination and continue to build an accessible and inclusive Public Service.</a:t>
            </a:r>
          </a:p>
        </p:txBody>
      </p:sp>
      <p:sp>
        <p:nvSpPr>
          <p:cNvPr id="13" name="TextBox 12">
            <a:extLst>
              <a:ext uri="{FF2B5EF4-FFF2-40B4-BE49-F238E27FC236}">
                <a16:creationId xmlns:a16="http://schemas.microsoft.com/office/drawing/2014/main" id="{8B4C6504-8A4A-10D9-D3F8-33197801F885}"/>
              </a:ext>
            </a:extLst>
          </p:cNvPr>
          <p:cNvSpPr txBox="1"/>
          <p:nvPr/>
        </p:nvSpPr>
        <p:spPr>
          <a:xfrm rot="10800000" flipH="1" flipV="1">
            <a:off x="996622" y="584067"/>
            <a:ext cx="16213610" cy="5232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800" b="1" dirty="0">
                <a:solidFill>
                  <a:schemeClr val="tx1"/>
                </a:solidFill>
              </a:rPr>
              <a:t>National Managers’ Community (NMC) Priorities</a:t>
            </a:r>
            <a:endParaRPr lang="en-CA" sz="2800" b="1" dirty="0">
              <a:solidFill>
                <a:schemeClr val="tx1"/>
              </a:solidFill>
              <a:latin typeface="+mn-lt"/>
              <a:ea typeface="+mn-ea"/>
              <a:cs typeface="+mn-cs"/>
            </a:endParaRPr>
          </a:p>
        </p:txBody>
      </p:sp>
      <p:sp>
        <p:nvSpPr>
          <p:cNvPr id="15" name="TextBox 14">
            <a:extLst>
              <a:ext uri="{FF2B5EF4-FFF2-40B4-BE49-F238E27FC236}">
                <a16:creationId xmlns:a16="http://schemas.microsoft.com/office/drawing/2014/main" id="{F2584CF4-1842-F74E-F7ED-9DFB74B76845}"/>
              </a:ext>
            </a:extLst>
          </p:cNvPr>
          <p:cNvSpPr txBox="1"/>
          <p:nvPr/>
        </p:nvSpPr>
        <p:spPr>
          <a:xfrm>
            <a:off x="1077430" y="1371854"/>
            <a:ext cx="479457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solidFill>
                  <a:srgbClr val="0070C0"/>
                </a:solidFill>
              </a:rPr>
              <a:t>Hybrid Work</a:t>
            </a:r>
            <a:endParaRPr lang="en-CA" sz="2800" dirty="0">
              <a:solidFill>
                <a:srgbClr val="0070C0"/>
              </a:solidFill>
            </a:endParaRPr>
          </a:p>
        </p:txBody>
      </p:sp>
      <p:sp>
        <p:nvSpPr>
          <p:cNvPr id="17" name="TextBox 16">
            <a:extLst>
              <a:ext uri="{FF2B5EF4-FFF2-40B4-BE49-F238E27FC236}">
                <a16:creationId xmlns:a16="http://schemas.microsoft.com/office/drawing/2014/main" id="{B6663ACB-C65D-DB95-72E4-CDF9EC2CA0A3}"/>
              </a:ext>
            </a:extLst>
          </p:cNvPr>
          <p:cNvSpPr txBox="1"/>
          <p:nvPr/>
        </p:nvSpPr>
        <p:spPr>
          <a:xfrm>
            <a:off x="6204616" y="1409700"/>
            <a:ext cx="479457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800" b="1" dirty="0">
                <a:solidFill>
                  <a:srgbClr val="0070C0"/>
                </a:solidFill>
              </a:rPr>
              <a:t>Resilient Work Force</a:t>
            </a:r>
          </a:p>
        </p:txBody>
      </p:sp>
      <p:sp>
        <p:nvSpPr>
          <p:cNvPr id="19" name="TextBox 18">
            <a:extLst>
              <a:ext uri="{FF2B5EF4-FFF2-40B4-BE49-F238E27FC236}">
                <a16:creationId xmlns:a16="http://schemas.microsoft.com/office/drawing/2014/main" id="{2B8DE3E1-48A2-A789-A3C2-B7D280FF3CDE}"/>
              </a:ext>
            </a:extLst>
          </p:cNvPr>
          <p:cNvSpPr txBox="1"/>
          <p:nvPr/>
        </p:nvSpPr>
        <p:spPr>
          <a:xfrm>
            <a:off x="11233775" y="1414670"/>
            <a:ext cx="570403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2800" b="1" dirty="0">
                <a:solidFill>
                  <a:srgbClr val="0070C0"/>
                </a:solidFill>
              </a:rPr>
              <a:t>Diversity, Recruitment &amp; Retention </a:t>
            </a:r>
          </a:p>
        </p:txBody>
      </p:sp>
      <p:sp>
        <p:nvSpPr>
          <p:cNvPr id="20" name="Arrow: Down 19">
            <a:extLst>
              <a:ext uri="{FF2B5EF4-FFF2-40B4-BE49-F238E27FC236}">
                <a16:creationId xmlns:a16="http://schemas.microsoft.com/office/drawing/2014/main" id="{4D0AFB16-3923-7F25-1788-695802B6AE05}"/>
              </a:ext>
            </a:extLst>
          </p:cNvPr>
          <p:cNvSpPr/>
          <p:nvPr/>
        </p:nvSpPr>
        <p:spPr>
          <a:xfrm>
            <a:off x="3429000" y="1932920"/>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Down 20">
            <a:extLst>
              <a:ext uri="{FF2B5EF4-FFF2-40B4-BE49-F238E27FC236}">
                <a16:creationId xmlns:a16="http://schemas.microsoft.com/office/drawing/2014/main" id="{F1571400-7A11-44DA-BC3C-FFDD90BFE8EC}"/>
              </a:ext>
            </a:extLst>
          </p:cNvPr>
          <p:cNvSpPr/>
          <p:nvPr/>
        </p:nvSpPr>
        <p:spPr>
          <a:xfrm>
            <a:off x="8601905" y="1953027"/>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rrow: Down 21">
            <a:extLst>
              <a:ext uri="{FF2B5EF4-FFF2-40B4-BE49-F238E27FC236}">
                <a16:creationId xmlns:a16="http://schemas.microsoft.com/office/drawing/2014/main" id="{2D85FA34-1F9F-29D7-7D83-E89DF39028AE}"/>
              </a:ext>
            </a:extLst>
          </p:cNvPr>
          <p:cNvSpPr/>
          <p:nvPr/>
        </p:nvSpPr>
        <p:spPr>
          <a:xfrm>
            <a:off x="14085791" y="1953027"/>
            <a:ext cx="45719" cy="602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TextBox 22">
            <a:extLst>
              <a:ext uri="{FF2B5EF4-FFF2-40B4-BE49-F238E27FC236}">
                <a16:creationId xmlns:a16="http://schemas.microsoft.com/office/drawing/2014/main" id="{339FEFAE-3E2B-64C0-8457-5FB8F63DD783}"/>
              </a:ext>
            </a:extLst>
          </p:cNvPr>
          <p:cNvSpPr txBox="1"/>
          <p:nvPr/>
        </p:nvSpPr>
        <p:spPr>
          <a:xfrm>
            <a:off x="1676400" y="2572810"/>
            <a:ext cx="3505200" cy="461665"/>
          </a:xfrm>
          <a:prstGeom prst="rect">
            <a:avLst/>
          </a:prstGeom>
          <a:noFill/>
        </p:spPr>
        <p:txBody>
          <a:bodyPr wrap="square" rtlCol="0">
            <a:spAutoFit/>
          </a:bodyPr>
          <a:lstStyle/>
          <a:p>
            <a:pPr algn="ctr"/>
            <a:r>
              <a:rPr lang="en-CA" sz="2400" b="1" dirty="0">
                <a:solidFill>
                  <a:schemeClr val="tx1"/>
                </a:solidFill>
                <a:latin typeface="+mn-lt"/>
              </a:rPr>
              <a:t>Future of work</a:t>
            </a:r>
          </a:p>
        </p:txBody>
      </p:sp>
      <p:sp>
        <p:nvSpPr>
          <p:cNvPr id="24" name="TextBox 23">
            <a:extLst>
              <a:ext uri="{FF2B5EF4-FFF2-40B4-BE49-F238E27FC236}">
                <a16:creationId xmlns:a16="http://schemas.microsoft.com/office/drawing/2014/main" id="{3111EFB1-412E-0B5D-B020-1D07C4AE06BC}"/>
              </a:ext>
            </a:extLst>
          </p:cNvPr>
          <p:cNvSpPr txBox="1"/>
          <p:nvPr/>
        </p:nvSpPr>
        <p:spPr>
          <a:xfrm>
            <a:off x="6553200" y="2630655"/>
            <a:ext cx="3688081" cy="461665"/>
          </a:xfrm>
          <a:prstGeom prst="rect">
            <a:avLst/>
          </a:prstGeom>
          <a:noFill/>
        </p:spPr>
        <p:txBody>
          <a:bodyPr wrap="square" rtlCol="0">
            <a:spAutoFit/>
          </a:bodyPr>
          <a:lstStyle/>
          <a:p>
            <a:pPr algn="ctr"/>
            <a:r>
              <a:rPr lang="en-CA" sz="2400" b="1" dirty="0">
                <a:solidFill>
                  <a:schemeClr val="tx1"/>
                </a:solidFill>
                <a:latin typeface="+mn-lt"/>
              </a:rPr>
              <a:t>Equip with proper tools</a:t>
            </a:r>
          </a:p>
        </p:txBody>
      </p:sp>
      <p:sp>
        <p:nvSpPr>
          <p:cNvPr id="25" name="TextBox 24">
            <a:extLst>
              <a:ext uri="{FF2B5EF4-FFF2-40B4-BE49-F238E27FC236}">
                <a16:creationId xmlns:a16="http://schemas.microsoft.com/office/drawing/2014/main" id="{3AE34AA3-81BD-A440-5B84-20388FC55C79}"/>
              </a:ext>
            </a:extLst>
          </p:cNvPr>
          <p:cNvSpPr txBox="1"/>
          <p:nvPr/>
        </p:nvSpPr>
        <p:spPr>
          <a:xfrm>
            <a:off x="11401340" y="2624492"/>
            <a:ext cx="5536467" cy="461665"/>
          </a:xfrm>
          <a:prstGeom prst="rect">
            <a:avLst/>
          </a:prstGeom>
          <a:noFill/>
        </p:spPr>
        <p:txBody>
          <a:bodyPr wrap="square" rtlCol="0">
            <a:spAutoFit/>
          </a:bodyPr>
          <a:lstStyle/>
          <a:p>
            <a:pPr algn="ctr"/>
            <a:r>
              <a:rPr lang="en-CA" sz="2400" b="1" dirty="0">
                <a:solidFill>
                  <a:schemeClr val="tx1"/>
                </a:solidFill>
                <a:latin typeface="+mn-lt"/>
              </a:rPr>
              <a:t>Call to Action – Recruit with intention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313339" y="721261"/>
            <a:ext cx="12921564" cy="1078983"/>
          </a:xfrm>
          <a:prstGeom prst="rect">
            <a:avLst/>
          </a:prstGeom>
        </p:spPr>
        <p:txBody>
          <a:bodyPr vert="horz" wrap="square" lIns="0" tIns="260828" rIns="0" bIns="0" rtlCol="0">
            <a:spAutoFit/>
          </a:bodyPr>
          <a:lstStyle/>
          <a:p>
            <a:pPr marL="134620">
              <a:lnSpc>
                <a:spcPct val="100000"/>
              </a:lnSpc>
              <a:spcBef>
                <a:spcPts val="100"/>
              </a:spcBef>
            </a:pPr>
            <a:r>
              <a:rPr spc="-30" dirty="0">
                <a:latin typeface="+mj-lt"/>
              </a:rPr>
              <a:t>How</a:t>
            </a:r>
            <a:r>
              <a:rPr spc="-434" dirty="0">
                <a:latin typeface="+mj-lt"/>
              </a:rPr>
              <a:t> </a:t>
            </a:r>
            <a:r>
              <a:rPr lang="en-CA" spc="-20" dirty="0">
                <a:latin typeface="+mj-lt"/>
              </a:rPr>
              <a:t>W</a:t>
            </a:r>
            <a:r>
              <a:rPr spc="-20" dirty="0">
                <a:latin typeface="+mj-lt"/>
              </a:rPr>
              <a:t>e</a:t>
            </a:r>
            <a:r>
              <a:rPr spc="-430" dirty="0">
                <a:latin typeface="+mj-lt"/>
              </a:rPr>
              <a:t> </a:t>
            </a:r>
            <a:r>
              <a:rPr lang="en-CA" spc="-430" dirty="0">
                <a:latin typeface="+mj-lt"/>
              </a:rPr>
              <a:t>W</a:t>
            </a:r>
            <a:r>
              <a:rPr dirty="0">
                <a:latin typeface="+mj-lt"/>
              </a:rPr>
              <a:t>ill</a:t>
            </a:r>
            <a:r>
              <a:rPr spc="-430" dirty="0">
                <a:latin typeface="+mj-lt"/>
              </a:rPr>
              <a:t> </a:t>
            </a:r>
            <a:r>
              <a:rPr lang="en-CA" spc="-430" dirty="0">
                <a:latin typeface="+mj-lt"/>
              </a:rPr>
              <a:t>G</a:t>
            </a:r>
            <a:r>
              <a:rPr dirty="0">
                <a:latin typeface="+mj-lt"/>
              </a:rPr>
              <a:t>et</a:t>
            </a:r>
            <a:r>
              <a:rPr spc="-430" dirty="0">
                <a:latin typeface="+mj-lt"/>
              </a:rPr>
              <a:t> </a:t>
            </a:r>
            <a:r>
              <a:rPr lang="en-CA" spc="-10" dirty="0">
                <a:latin typeface="+mj-lt"/>
              </a:rPr>
              <a:t>T</a:t>
            </a:r>
            <a:r>
              <a:rPr spc="-10" dirty="0">
                <a:latin typeface="+mj-lt"/>
              </a:rPr>
              <a:t>here</a:t>
            </a:r>
          </a:p>
        </p:txBody>
      </p:sp>
      <p:grpSp>
        <p:nvGrpSpPr>
          <p:cNvPr id="6" name="object 6"/>
          <p:cNvGrpSpPr/>
          <p:nvPr/>
        </p:nvGrpSpPr>
        <p:grpSpPr>
          <a:xfrm>
            <a:off x="894719" y="-33338"/>
            <a:ext cx="17426618" cy="8270334"/>
            <a:chOff x="607390" y="256028"/>
            <a:chExt cx="17579018" cy="8627316"/>
          </a:xfrm>
        </p:grpSpPr>
        <p:sp>
          <p:nvSpPr>
            <p:cNvPr id="7" name="object 7"/>
            <p:cNvSpPr/>
            <p:nvPr/>
          </p:nvSpPr>
          <p:spPr>
            <a:xfrm>
              <a:off x="892048" y="5651867"/>
              <a:ext cx="668020" cy="667385"/>
            </a:xfrm>
            <a:custGeom>
              <a:avLst/>
              <a:gdLst/>
              <a:ahLst/>
              <a:cxnLst/>
              <a:rect l="l" t="t" r="r" b="b"/>
              <a:pathLst>
                <a:path w="668019" h="667385">
                  <a:moveTo>
                    <a:pt x="499135" y="247103"/>
                  </a:moveTo>
                  <a:lnTo>
                    <a:pt x="492772" y="240715"/>
                  </a:lnTo>
                  <a:lnTo>
                    <a:pt x="477075" y="240715"/>
                  </a:lnTo>
                  <a:lnTo>
                    <a:pt x="470687" y="247103"/>
                  </a:lnTo>
                  <a:lnTo>
                    <a:pt x="470687" y="309765"/>
                  </a:lnTo>
                  <a:lnTo>
                    <a:pt x="468058" y="336689"/>
                  </a:lnTo>
                  <a:lnTo>
                    <a:pt x="447751" y="385699"/>
                  </a:lnTo>
                  <a:lnTo>
                    <a:pt x="409663" y="423760"/>
                  </a:lnTo>
                  <a:lnTo>
                    <a:pt x="360654" y="444068"/>
                  </a:lnTo>
                  <a:lnTo>
                    <a:pt x="333730" y="446697"/>
                  </a:lnTo>
                  <a:lnTo>
                    <a:pt x="306793" y="444068"/>
                  </a:lnTo>
                  <a:lnTo>
                    <a:pt x="257771" y="423760"/>
                  </a:lnTo>
                  <a:lnTo>
                    <a:pt x="219684" y="385699"/>
                  </a:lnTo>
                  <a:lnTo>
                    <a:pt x="199377" y="336689"/>
                  </a:lnTo>
                  <a:lnTo>
                    <a:pt x="196748" y="309765"/>
                  </a:lnTo>
                  <a:lnTo>
                    <a:pt x="196748" y="247103"/>
                  </a:lnTo>
                  <a:lnTo>
                    <a:pt x="190373" y="240715"/>
                  </a:lnTo>
                  <a:lnTo>
                    <a:pt x="174663" y="240715"/>
                  </a:lnTo>
                  <a:lnTo>
                    <a:pt x="168287" y="247103"/>
                  </a:lnTo>
                  <a:lnTo>
                    <a:pt x="168287" y="303758"/>
                  </a:lnTo>
                  <a:lnTo>
                    <a:pt x="174345" y="348399"/>
                  </a:lnTo>
                  <a:lnTo>
                    <a:pt x="191554" y="388607"/>
                  </a:lnTo>
                  <a:lnTo>
                    <a:pt x="218490" y="422592"/>
                  </a:lnTo>
                  <a:lnTo>
                    <a:pt x="253720" y="448525"/>
                  </a:lnTo>
                  <a:lnTo>
                    <a:pt x="295833" y="464616"/>
                  </a:lnTo>
                  <a:lnTo>
                    <a:pt x="300266" y="465658"/>
                  </a:lnTo>
                  <a:lnTo>
                    <a:pt x="303403" y="469607"/>
                  </a:lnTo>
                  <a:lnTo>
                    <a:pt x="303403" y="535368"/>
                  </a:lnTo>
                  <a:lnTo>
                    <a:pt x="298996" y="539775"/>
                  </a:lnTo>
                  <a:lnTo>
                    <a:pt x="245338" y="539775"/>
                  </a:lnTo>
                  <a:lnTo>
                    <a:pt x="245338" y="569226"/>
                  </a:lnTo>
                  <a:lnTo>
                    <a:pt x="422071" y="569226"/>
                  </a:lnTo>
                  <a:lnTo>
                    <a:pt x="422071" y="539775"/>
                  </a:lnTo>
                  <a:lnTo>
                    <a:pt x="368401" y="539775"/>
                  </a:lnTo>
                  <a:lnTo>
                    <a:pt x="364007" y="535368"/>
                  </a:lnTo>
                  <a:lnTo>
                    <a:pt x="364020" y="469607"/>
                  </a:lnTo>
                  <a:lnTo>
                    <a:pt x="367144" y="465658"/>
                  </a:lnTo>
                  <a:lnTo>
                    <a:pt x="371576" y="464616"/>
                  </a:lnTo>
                  <a:lnTo>
                    <a:pt x="413677" y="448525"/>
                  </a:lnTo>
                  <a:lnTo>
                    <a:pt x="448919" y="422592"/>
                  </a:lnTo>
                  <a:lnTo>
                    <a:pt x="475856" y="388607"/>
                  </a:lnTo>
                  <a:lnTo>
                    <a:pt x="493064" y="348399"/>
                  </a:lnTo>
                  <a:lnTo>
                    <a:pt x="499122" y="303758"/>
                  </a:lnTo>
                  <a:lnTo>
                    <a:pt x="499135" y="247103"/>
                  </a:lnTo>
                  <a:close/>
                </a:path>
                <a:path w="668019" h="667385">
                  <a:moveTo>
                    <a:pt x="628192" y="333679"/>
                  </a:moveTo>
                  <a:lnTo>
                    <a:pt x="624332" y="285991"/>
                  </a:lnTo>
                  <a:lnTo>
                    <a:pt x="613156" y="240715"/>
                  </a:lnTo>
                  <a:lnTo>
                    <a:pt x="595274" y="198488"/>
                  </a:lnTo>
                  <a:lnTo>
                    <a:pt x="571309" y="159905"/>
                  </a:lnTo>
                  <a:lnTo>
                    <a:pt x="541845" y="125590"/>
                  </a:lnTo>
                  <a:lnTo>
                    <a:pt x="518795" y="105816"/>
                  </a:lnTo>
                  <a:lnTo>
                    <a:pt x="518795" y="254952"/>
                  </a:lnTo>
                  <a:lnTo>
                    <a:pt x="518782" y="303758"/>
                  </a:lnTo>
                  <a:lnTo>
                    <a:pt x="512406" y="352247"/>
                  </a:lnTo>
                  <a:lnTo>
                    <a:pt x="494245" y="396138"/>
                  </a:lnTo>
                  <a:lnTo>
                    <a:pt x="465759" y="433590"/>
                  </a:lnTo>
                  <a:lnTo>
                    <a:pt x="428409" y="462749"/>
                  </a:lnTo>
                  <a:lnTo>
                    <a:pt x="383654" y="481787"/>
                  </a:lnTo>
                  <a:lnTo>
                    <a:pt x="383654" y="520141"/>
                  </a:lnTo>
                  <a:lnTo>
                    <a:pt x="437324" y="520141"/>
                  </a:lnTo>
                  <a:lnTo>
                    <a:pt x="441718" y="524535"/>
                  </a:lnTo>
                  <a:lnTo>
                    <a:pt x="441718" y="584454"/>
                  </a:lnTo>
                  <a:lnTo>
                    <a:pt x="437324" y="588848"/>
                  </a:lnTo>
                  <a:lnTo>
                    <a:pt x="230136" y="588848"/>
                  </a:lnTo>
                  <a:lnTo>
                    <a:pt x="225742" y="584454"/>
                  </a:lnTo>
                  <a:lnTo>
                    <a:pt x="225742" y="524535"/>
                  </a:lnTo>
                  <a:lnTo>
                    <a:pt x="230136" y="520141"/>
                  </a:lnTo>
                  <a:lnTo>
                    <a:pt x="283794" y="520141"/>
                  </a:lnTo>
                  <a:lnTo>
                    <a:pt x="283794" y="481787"/>
                  </a:lnTo>
                  <a:lnTo>
                    <a:pt x="239039" y="462749"/>
                  </a:lnTo>
                  <a:lnTo>
                    <a:pt x="201701" y="433590"/>
                  </a:lnTo>
                  <a:lnTo>
                    <a:pt x="173215" y="396151"/>
                  </a:lnTo>
                  <a:lnTo>
                    <a:pt x="155054" y="352259"/>
                  </a:lnTo>
                  <a:lnTo>
                    <a:pt x="148678" y="303758"/>
                  </a:lnTo>
                  <a:lnTo>
                    <a:pt x="148678" y="254952"/>
                  </a:lnTo>
                  <a:lnTo>
                    <a:pt x="151333" y="241782"/>
                  </a:lnTo>
                  <a:lnTo>
                    <a:pt x="158597" y="231025"/>
                  </a:lnTo>
                  <a:lnTo>
                    <a:pt x="169367" y="223761"/>
                  </a:lnTo>
                  <a:lnTo>
                    <a:pt x="182537" y="221094"/>
                  </a:lnTo>
                  <a:lnTo>
                    <a:pt x="195707" y="223761"/>
                  </a:lnTo>
                  <a:lnTo>
                    <a:pt x="206476" y="231025"/>
                  </a:lnTo>
                  <a:lnTo>
                    <a:pt x="213741" y="241782"/>
                  </a:lnTo>
                  <a:lnTo>
                    <a:pt x="216408" y="254952"/>
                  </a:lnTo>
                  <a:lnTo>
                    <a:pt x="216408" y="309765"/>
                  </a:lnTo>
                  <a:lnTo>
                    <a:pt x="218655" y="332828"/>
                  </a:lnTo>
                  <a:lnTo>
                    <a:pt x="236054" y="374815"/>
                  </a:lnTo>
                  <a:lnTo>
                    <a:pt x="268668" y="407428"/>
                  </a:lnTo>
                  <a:lnTo>
                    <a:pt x="310667" y="424815"/>
                  </a:lnTo>
                  <a:lnTo>
                    <a:pt x="333743" y="427062"/>
                  </a:lnTo>
                  <a:lnTo>
                    <a:pt x="356806" y="424815"/>
                  </a:lnTo>
                  <a:lnTo>
                    <a:pt x="378663" y="418198"/>
                  </a:lnTo>
                  <a:lnTo>
                    <a:pt x="394081" y="409943"/>
                  </a:lnTo>
                  <a:lnTo>
                    <a:pt x="398805" y="407428"/>
                  </a:lnTo>
                  <a:lnTo>
                    <a:pt x="431419" y="374815"/>
                  </a:lnTo>
                  <a:lnTo>
                    <a:pt x="448818" y="332828"/>
                  </a:lnTo>
                  <a:lnTo>
                    <a:pt x="451078" y="309765"/>
                  </a:lnTo>
                  <a:lnTo>
                    <a:pt x="451078" y="254952"/>
                  </a:lnTo>
                  <a:lnTo>
                    <a:pt x="453732" y="241782"/>
                  </a:lnTo>
                  <a:lnTo>
                    <a:pt x="460997" y="231025"/>
                  </a:lnTo>
                  <a:lnTo>
                    <a:pt x="471766" y="223761"/>
                  </a:lnTo>
                  <a:lnTo>
                    <a:pt x="484936" y="221094"/>
                  </a:lnTo>
                  <a:lnTo>
                    <a:pt x="498106" y="223761"/>
                  </a:lnTo>
                  <a:lnTo>
                    <a:pt x="508876" y="231025"/>
                  </a:lnTo>
                  <a:lnTo>
                    <a:pt x="516140" y="241782"/>
                  </a:lnTo>
                  <a:lnTo>
                    <a:pt x="518795" y="254952"/>
                  </a:lnTo>
                  <a:lnTo>
                    <a:pt x="518795" y="105816"/>
                  </a:lnTo>
                  <a:lnTo>
                    <a:pt x="507517" y="96139"/>
                  </a:lnTo>
                  <a:lnTo>
                    <a:pt x="468934" y="72161"/>
                  </a:lnTo>
                  <a:lnTo>
                    <a:pt x="433120" y="57010"/>
                  </a:lnTo>
                  <a:lnTo>
                    <a:pt x="426707" y="54292"/>
                  </a:lnTo>
                  <a:lnTo>
                    <a:pt x="426008" y="54127"/>
                  </a:lnTo>
                  <a:lnTo>
                    <a:pt x="426008" y="149275"/>
                  </a:lnTo>
                  <a:lnTo>
                    <a:pt x="426008" y="317677"/>
                  </a:lnTo>
                  <a:lnTo>
                    <a:pt x="418744" y="353555"/>
                  </a:lnTo>
                  <a:lnTo>
                    <a:pt x="398957" y="382892"/>
                  </a:lnTo>
                  <a:lnTo>
                    <a:pt x="369620" y="402678"/>
                  </a:lnTo>
                  <a:lnTo>
                    <a:pt x="333730" y="409943"/>
                  </a:lnTo>
                  <a:lnTo>
                    <a:pt x="297853" y="402691"/>
                  </a:lnTo>
                  <a:lnTo>
                    <a:pt x="268503" y="382892"/>
                  </a:lnTo>
                  <a:lnTo>
                    <a:pt x="248704" y="353555"/>
                  </a:lnTo>
                  <a:lnTo>
                    <a:pt x="241439" y="317677"/>
                  </a:lnTo>
                  <a:lnTo>
                    <a:pt x="241439" y="221094"/>
                  </a:lnTo>
                  <a:lnTo>
                    <a:pt x="241439" y="149275"/>
                  </a:lnTo>
                  <a:lnTo>
                    <a:pt x="248704" y="113398"/>
                  </a:lnTo>
                  <a:lnTo>
                    <a:pt x="268503" y="84061"/>
                  </a:lnTo>
                  <a:lnTo>
                    <a:pt x="297840" y="64274"/>
                  </a:lnTo>
                  <a:lnTo>
                    <a:pt x="333730" y="57010"/>
                  </a:lnTo>
                  <a:lnTo>
                    <a:pt x="369608" y="64274"/>
                  </a:lnTo>
                  <a:lnTo>
                    <a:pt x="398957" y="84061"/>
                  </a:lnTo>
                  <a:lnTo>
                    <a:pt x="418744" y="113398"/>
                  </a:lnTo>
                  <a:lnTo>
                    <a:pt x="426008" y="149275"/>
                  </a:lnTo>
                  <a:lnTo>
                    <a:pt x="426008" y="54127"/>
                  </a:lnTo>
                  <a:lnTo>
                    <a:pt x="381431" y="43116"/>
                  </a:lnTo>
                  <a:lnTo>
                    <a:pt x="333730" y="39255"/>
                  </a:lnTo>
                  <a:lnTo>
                    <a:pt x="286029" y="43116"/>
                  </a:lnTo>
                  <a:lnTo>
                    <a:pt x="240753" y="54292"/>
                  </a:lnTo>
                  <a:lnTo>
                    <a:pt x="198513" y="72161"/>
                  </a:lnTo>
                  <a:lnTo>
                    <a:pt x="159931" y="96139"/>
                  </a:lnTo>
                  <a:lnTo>
                    <a:pt x="125603" y="125590"/>
                  </a:lnTo>
                  <a:lnTo>
                    <a:pt x="96151" y="159905"/>
                  </a:lnTo>
                  <a:lnTo>
                    <a:pt x="72174" y="198488"/>
                  </a:lnTo>
                  <a:lnTo>
                    <a:pt x="54292" y="240715"/>
                  </a:lnTo>
                  <a:lnTo>
                    <a:pt x="43116" y="285991"/>
                  </a:lnTo>
                  <a:lnTo>
                    <a:pt x="39255" y="333679"/>
                  </a:lnTo>
                  <a:lnTo>
                    <a:pt x="43116" y="381381"/>
                  </a:lnTo>
                  <a:lnTo>
                    <a:pt x="54292" y="426643"/>
                  </a:lnTo>
                  <a:lnTo>
                    <a:pt x="72174" y="468871"/>
                  </a:lnTo>
                  <a:lnTo>
                    <a:pt x="96151" y="507453"/>
                  </a:lnTo>
                  <a:lnTo>
                    <a:pt x="125603" y="541769"/>
                  </a:lnTo>
                  <a:lnTo>
                    <a:pt x="159931" y="571220"/>
                  </a:lnTo>
                  <a:lnTo>
                    <a:pt x="198513" y="595198"/>
                  </a:lnTo>
                  <a:lnTo>
                    <a:pt x="240753" y="613079"/>
                  </a:lnTo>
                  <a:lnTo>
                    <a:pt x="286029" y="624243"/>
                  </a:lnTo>
                  <a:lnTo>
                    <a:pt x="333730" y="628103"/>
                  </a:lnTo>
                  <a:lnTo>
                    <a:pt x="381431" y="624243"/>
                  </a:lnTo>
                  <a:lnTo>
                    <a:pt x="426707" y="613079"/>
                  </a:lnTo>
                  <a:lnTo>
                    <a:pt x="468934" y="595198"/>
                  </a:lnTo>
                  <a:lnTo>
                    <a:pt x="479145" y="588848"/>
                  </a:lnTo>
                  <a:lnTo>
                    <a:pt x="507517" y="571220"/>
                  </a:lnTo>
                  <a:lnTo>
                    <a:pt x="541845" y="541769"/>
                  </a:lnTo>
                  <a:lnTo>
                    <a:pt x="571309" y="507453"/>
                  </a:lnTo>
                  <a:lnTo>
                    <a:pt x="595274" y="468871"/>
                  </a:lnTo>
                  <a:lnTo>
                    <a:pt x="613156" y="426643"/>
                  </a:lnTo>
                  <a:lnTo>
                    <a:pt x="624332" y="381381"/>
                  </a:lnTo>
                  <a:lnTo>
                    <a:pt x="628192" y="333679"/>
                  </a:lnTo>
                  <a:close/>
                </a:path>
                <a:path w="668019" h="667385">
                  <a:moveTo>
                    <a:pt x="667461" y="333679"/>
                  </a:moveTo>
                  <a:lnTo>
                    <a:pt x="663829" y="284441"/>
                  </a:lnTo>
                  <a:lnTo>
                    <a:pt x="653300" y="237413"/>
                  </a:lnTo>
                  <a:lnTo>
                    <a:pt x="647827" y="223075"/>
                  </a:lnTo>
                  <a:lnTo>
                    <a:pt x="647827" y="333679"/>
                  </a:lnTo>
                  <a:lnTo>
                    <a:pt x="644410" y="380022"/>
                  </a:lnTo>
                  <a:lnTo>
                    <a:pt x="634504" y="424281"/>
                  </a:lnTo>
                  <a:lnTo>
                    <a:pt x="618591" y="465963"/>
                  </a:lnTo>
                  <a:lnTo>
                    <a:pt x="597154" y="504571"/>
                  </a:lnTo>
                  <a:lnTo>
                    <a:pt x="570687" y="539610"/>
                  </a:lnTo>
                  <a:lnTo>
                    <a:pt x="539686" y="570611"/>
                  </a:lnTo>
                  <a:lnTo>
                    <a:pt x="504634" y="597077"/>
                  </a:lnTo>
                  <a:lnTo>
                    <a:pt x="466026" y="618502"/>
                  </a:lnTo>
                  <a:lnTo>
                    <a:pt x="424345" y="634415"/>
                  </a:lnTo>
                  <a:lnTo>
                    <a:pt x="380085" y="644321"/>
                  </a:lnTo>
                  <a:lnTo>
                    <a:pt x="333730" y="647738"/>
                  </a:lnTo>
                  <a:lnTo>
                    <a:pt x="287375" y="644321"/>
                  </a:lnTo>
                  <a:lnTo>
                    <a:pt x="243116" y="634415"/>
                  </a:lnTo>
                  <a:lnTo>
                    <a:pt x="201434" y="618502"/>
                  </a:lnTo>
                  <a:lnTo>
                    <a:pt x="162814" y="597077"/>
                  </a:lnTo>
                  <a:lnTo>
                    <a:pt x="127762" y="570611"/>
                  </a:lnTo>
                  <a:lnTo>
                    <a:pt x="96761" y="539610"/>
                  </a:lnTo>
                  <a:lnTo>
                    <a:pt x="70307" y="504571"/>
                  </a:lnTo>
                  <a:lnTo>
                    <a:pt x="48869" y="465963"/>
                  </a:lnTo>
                  <a:lnTo>
                    <a:pt x="32943" y="424281"/>
                  </a:lnTo>
                  <a:lnTo>
                    <a:pt x="23037" y="380022"/>
                  </a:lnTo>
                  <a:lnTo>
                    <a:pt x="19634" y="333679"/>
                  </a:lnTo>
                  <a:lnTo>
                    <a:pt x="23037" y="287337"/>
                  </a:lnTo>
                  <a:lnTo>
                    <a:pt x="32943" y="243078"/>
                  </a:lnTo>
                  <a:lnTo>
                    <a:pt x="48869" y="201396"/>
                  </a:lnTo>
                  <a:lnTo>
                    <a:pt x="70307" y="162801"/>
                  </a:lnTo>
                  <a:lnTo>
                    <a:pt x="96761" y="127749"/>
                  </a:lnTo>
                  <a:lnTo>
                    <a:pt x="127762" y="96748"/>
                  </a:lnTo>
                  <a:lnTo>
                    <a:pt x="162814" y="70294"/>
                  </a:lnTo>
                  <a:lnTo>
                    <a:pt x="201434" y="48856"/>
                  </a:lnTo>
                  <a:lnTo>
                    <a:pt x="243116" y="32943"/>
                  </a:lnTo>
                  <a:lnTo>
                    <a:pt x="287375" y="23037"/>
                  </a:lnTo>
                  <a:lnTo>
                    <a:pt x="333730" y="19621"/>
                  </a:lnTo>
                  <a:lnTo>
                    <a:pt x="380085" y="23037"/>
                  </a:lnTo>
                  <a:lnTo>
                    <a:pt x="424345" y="32943"/>
                  </a:lnTo>
                  <a:lnTo>
                    <a:pt x="466026" y="48856"/>
                  </a:lnTo>
                  <a:lnTo>
                    <a:pt x="504634" y="70294"/>
                  </a:lnTo>
                  <a:lnTo>
                    <a:pt x="539686" y="96748"/>
                  </a:lnTo>
                  <a:lnTo>
                    <a:pt x="570687" y="127749"/>
                  </a:lnTo>
                  <a:lnTo>
                    <a:pt x="597154" y="162801"/>
                  </a:lnTo>
                  <a:lnTo>
                    <a:pt x="618591" y="201396"/>
                  </a:lnTo>
                  <a:lnTo>
                    <a:pt x="634504" y="243078"/>
                  </a:lnTo>
                  <a:lnTo>
                    <a:pt x="644410" y="287337"/>
                  </a:lnTo>
                  <a:lnTo>
                    <a:pt x="647827" y="333679"/>
                  </a:lnTo>
                  <a:lnTo>
                    <a:pt x="647827" y="223075"/>
                  </a:lnTo>
                  <a:lnTo>
                    <a:pt x="613613" y="152120"/>
                  </a:lnTo>
                  <a:lnTo>
                    <a:pt x="585495" y="114871"/>
                  </a:lnTo>
                  <a:lnTo>
                    <a:pt x="552564" y="81940"/>
                  </a:lnTo>
                  <a:lnTo>
                    <a:pt x="515315" y="53822"/>
                  </a:lnTo>
                  <a:lnTo>
                    <a:pt x="474294" y="31051"/>
                  </a:lnTo>
                  <a:lnTo>
                    <a:pt x="444347" y="19621"/>
                  </a:lnTo>
                  <a:lnTo>
                    <a:pt x="430009" y="14147"/>
                  </a:lnTo>
                  <a:lnTo>
                    <a:pt x="382981" y="3619"/>
                  </a:lnTo>
                  <a:lnTo>
                    <a:pt x="333730" y="0"/>
                  </a:lnTo>
                  <a:lnTo>
                    <a:pt x="284480" y="3619"/>
                  </a:lnTo>
                  <a:lnTo>
                    <a:pt x="237451" y="14147"/>
                  </a:lnTo>
                  <a:lnTo>
                    <a:pt x="193167" y="31051"/>
                  </a:lnTo>
                  <a:lnTo>
                    <a:pt x="152133" y="53822"/>
                  </a:lnTo>
                  <a:lnTo>
                    <a:pt x="114896" y="81940"/>
                  </a:lnTo>
                  <a:lnTo>
                    <a:pt x="81953" y="114871"/>
                  </a:lnTo>
                  <a:lnTo>
                    <a:pt x="53835" y="152120"/>
                  </a:lnTo>
                  <a:lnTo>
                    <a:pt x="31064" y="193128"/>
                  </a:lnTo>
                  <a:lnTo>
                    <a:pt x="14147" y="237413"/>
                  </a:lnTo>
                  <a:lnTo>
                    <a:pt x="3619" y="284441"/>
                  </a:lnTo>
                  <a:lnTo>
                    <a:pt x="0" y="333679"/>
                  </a:lnTo>
                  <a:lnTo>
                    <a:pt x="3619" y="382930"/>
                  </a:lnTo>
                  <a:lnTo>
                    <a:pt x="14147" y="429945"/>
                  </a:lnTo>
                  <a:lnTo>
                    <a:pt x="31064" y="474230"/>
                  </a:lnTo>
                  <a:lnTo>
                    <a:pt x="53835" y="515251"/>
                  </a:lnTo>
                  <a:lnTo>
                    <a:pt x="81953" y="552488"/>
                  </a:lnTo>
                  <a:lnTo>
                    <a:pt x="114896" y="585419"/>
                  </a:lnTo>
                  <a:lnTo>
                    <a:pt x="152133" y="613537"/>
                  </a:lnTo>
                  <a:lnTo>
                    <a:pt x="193167" y="636308"/>
                  </a:lnTo>
                  <a:lnTo>
                    <a:pt x="237451" y="653211"/>
                  </a:lnTo>
                  <a:lnTo>
                    <a:pt x="284480" y="663740"/>
                  </a:lnTo>
                  <a:lnTo>
                    <a:pt x="333730" y="667372"/>
                  </a:lnTo>
                  <a:lnTo>
                    <a:pt x="382981" y="663740"/>
                  </a:lnTo>
                  <a:lnTo>
                    <a:pt x="430009" y="653211"/>
                  </a:lnTo>
                  <a:lnTo>
                    <a:pt x="444347" y="647738"/>
                  </a:lnTo>
                  <a:lnTo>
                    <a:pt x="474294" y="636308"/>
                  </a:lnTo>
                  <a:lnTo>
                    <a:pt x="515315" y="613537"/>
                  </a:lnTo>
                  <a:lnTo>
                    <a:pt x="552564" y="585419"/>
                  </a:lnTo>
                  <a:lnTo>
                    <a:pt x="585495" y="552488"/>
                  </a:lnTo>
                  <a:lnTo>
                    <a:pt x="613613" y="515251"/>
                  </a:lnTo>
                  <a:lnTo>
                    <a:pt x="636397" y="474230"/>
                  </a:lnTo>
                  <a:lnTo>
                    <a:pt x="653300" y="429945"/>
                  </a:lnTo>
                  <a:lnTo>
                    <a:pt x="663829" y="382930"/>
                  </a:lnTo>
                  <a:lnTo>
                    <a:pt x="667461" y="333679"/>
                  </a:lnTo>
                  <a:close/>
                </a:path>
              </a:pathLst>
            </a:custGeom>
            <a:solidFill>
              <a:srgbClr val="BE3341"/>
            </a:solidFill>
          </p:spPr>
          <p:txBody>
            <a:bodyPr wrap="square" lIns="0" tIns="0" rIns="0" bIns="0" rtlCol="0"/>
            <a:lstStyle/>
            <a:p>
              <a:endParaRPr/>
            </a:p>
          </p:txBody>
        </p:sp>
        <p:pic>
          <p:nvPicPr>
            <p:cNvPr id="8" name="object 8"/>
            <p:cNvPicPr/>
            <p:nvPr/>
          </p:nvPicPr>
          <p:blipFill>
            <a:blip r:embed="rId3" cstate="print"/>
            <a:stretch>
              <a:fillRect/>
            </a:stretch>
          </p:blipFill>
          <p:spPr>
            <a:xfrm>
              <a:off x="1153126" y="5728497"/>
              <a:ext cx="145319" cy="122207"/>
            </a:xfrm>
            <a:prstGeom prst="rect">
              <a:avLst/>
            </a:prstGeom>
          </p:spPr>
        </p:pic>
        <p:sp>
          <p:nvSpPr>
            <p:cNvPr id="9" name="object 9"/>
            <p:cNvSpPr/>
            <p:nvPr/>
          </p:nvSpPr>
          <p:spPr>
            <a:xfrm>
              <a:off x="1153126" y="5870333"/>
              <a:ext cx="145415" cy="29209"/>
            </a:xfrm>
            <a:custGeom>
              <a:avLst/>
              <a:gdLst/>
              <a:ahLst/>
              <a:cxnLst/>
              <a:rect l="l" t="t" r="r" b="b"/>
              <a:pathLst>
                <a:path w="145415" h="29210">
                  <a:moveTo>
                    <a:pt x="145319" y="28893"/>
                  </a:moveTo>
                  <a:lnTo>
                    <a:pt x="0" y="28893"/>
                  </a:lnTo>
                  <a:lnTo>
                    <a:pt x="0" y="0"/>
                  </a:lnTo>
                  <a:lnTo>
                    <a:pt x="145319" y="0"/>
                  </a:lnTo>
                  <a:lnTo>
                    <a:pt x="145319" y="28893"/>
                  </a:lnTo>
                  <a:close/>
                </a:path>
              </a:pathLst>
            </a:custGeom>
            <a:solidFill>
              <a:srgbClr val="BE3341"/>
            </a:solidFill>
          </p:spPr>
          <p:txBody>
            <a:bodyPr wrap="square" lIns="0" tIns="0" rIns="0" bIns="0" rtlCol="0"/>
            <a:lstStyle/>
            <a:p>
              <a:endParaRPr/>
            </a:p>
          </p:txBody>
        </p:sp>
        <p:pic>
          <p:nvPicPr>
            <p:cNvPr id="10" name="object 10"/>
            <p:cNvPicPr/>
            <p:nvPr/>
          </p:nvPicPr>
          <p:blipFill>
            <a:blip r:embed="rId4" cstate="print"/>
            <a:stretch>
              <a:fillRect/>
            </a:stretch>
          </p:blipFill>
          <p:spPr>
            <a:xfrm>
              <a:off x="1153126" y="5918855"/>
              <a:ext cx="145309" cy="123326"/>
            </a:xfrm>
            <a:prstGeom prst="rect">
              <a:avLst/>
            </a:prstGeom>
          </p:spPr>
        </p:pic>
        <p:sp>
          <p:nvSpPr>
            <p:cNvPr id="11" name="object 11"/>
            <p:cNvSpPr/>
            <p:nvPr/>
          </p:nvSpPr>
          <p:spPr>
            <a:xfrm>
              <a:off x="607390" y="5549226"/>
              <a:ext cx="1236980" cy="904875"/>
            </a:xfrm>
            <a:custGeom>
              <a:avLst/>
              <a:gdLst/>
              <a:ahLst/>
              <a:cxnLst/>
              <a:rect l="l" t="t" r="r" b="b"/>
              <a:pathLst>
                <a:path w="1236980" h="904875">
                  <a:moveTo>
                    <a:pt x="19634" y="164045"/>
                  </a:moveTo>
                  <a:lnTo>
                    <a:pt x="15240" y="159651"/>
                  </a:lnTo>
                  <a:lnTo>
                    <a:pt x="9817" y="159651"/>
                  </a:lnTo>
                  <a:lnTo>
                    <a:pt x="4406" y="159651"/>
                  </a:lnTo>
                  <a:lnTo>
                    <a:pt x="0" y="164045"/>
                  </a:lnTo>
                  <a:lnTo>
                    <a:pt x="0" y="650430"/>
                  </a:lnTo>
                  <a:lnTo>
                    <a:pt x="4406" y="654824"/>
                  </a:lnTo>
                  <a:lnTo>
                    <a:pt x="15240" y="654824"/>
                  </a:lnTo>
                  <a:lnTo>
                    <a:pt x="19634" y="650430"/>
                  </a:lnTo>
                  <a:lnTo>
                    <a:pt x="19634" y="164045"/>
                  </a:lnTo>
                  <a:close/>
                </a:path>
                <a:path w="1236980" h="904875">
                  <a:moveTo>
                    <a:pt x="50863" y="345351"/>
                  </a:moveTo>
                  <a:lnTo>
                    <a:pt x="46469" y="340969"/>
                  </a:lnTo>
                  <a:lnTo>
                    <a:pt x="41059" y="340969"/>
                  </a:lnTo>
                  <a:lnTo>
                    <a:pt x="35636" y="340969"/>
                  </a:lnTo>
                  <a:lnTo>
                    <a:pt x="31242" y="345363"/>
                  </a:lnTo>
                  <a:lnTo>
                    <a:pt x="31242" y="499592"/>
                  </a:lnTo>
                  <a:lnTo>
                    <a:pt x="35636" y="503986"/>
                  </a:lnTo>
                  <a:lnTo>
                    <a:pt x="46469" y="503986"/>
                  </a:lnTo>
                  <a:lnTo>
                    <a:pt x="50863" y="499592"/>
                  </a:lnTo>
                  <a:lnTo>
                    <a:pt x="50863" y="345351"/>
                  </a:lnTo>
                  <a:close/>
                </a:path>
                <a:path w="1236980" h="904875">
                  <a:moveTo>
                    <a:pt x="87033" y="287045"/>
                  </a:moveTo>
                  <a:lnTo>
                    <a:pt x="82638" y="282651"/>
                  </a:lnTo>
                  <a:lnTo>
                    <a:pt x="77228" y="282651"/>
                  </a:lnTo>
                  <a:lnTo>
                    <a:pt x="71805" y="282651"/>
                  </a:lnTo>
                  <a:lnTo>
                    <a:pt x="67411" y="287045"/>
                  </a:lnTo>
                  <a:lnTo>
                    <a:pt x="67411" y="569328"/>
                  </a:lnTo>
                  <a:lnTo>
                    <a:pt x="71805" y="573722"/>
                  </a:lnTo>
                  <a:lnTo>
                    <a:pt x="82638" y="573722"/>
                  </a:lnTo>
                  <a:lnTo>
                    <a:pt x="87033" y="569328"/>
                  </a:lnTo>
                  <a:lnTo>
                    <a:pt x="87033" y="287045"/>
                  </a:lnTo>
                  <a:close/>
                </a:path>
                <a:path w="1236980" h="904875">
                  <a:moveTo>
                    <a:pt x="123266" y="133502"/>
                  </a:moveTo>
                  <a:lnTo>
                    <a:pt x="118872" y="129108"/>
                  </a:lnTo>
                  <a:lnTo>
                    <a:pt x="113449" y="129108"/>
                  </a:lnTo>
                  <a:lnTo>
                    <a:pt x="108038" y="129108"/>
                  </a:lnTo>
                  <a:lnTo>
                    <a:pt x="103632" y="133502"/>
                  </a:lnTo>
                  <a:lnTo>
                    <a:pt x="103632" y="756373"/>
                  </a:lnTo>
                  <a:lnTo>
                    <a:pt x="108038" y="760768"/>
                  </a:lnTo>
                  <a:lnTo>
                    <a:pt x="118872" y="760768"/>
                  </a:lnTo>
                  <a:lnTo>
                    <a:pt x="123266" y="756373"/>
                  </a:lnTo>
                  <a:lnTo>
                    <a:pt x="123266" y="133502"/>
                  </a:lnTo>
                  <a:close/>
                </a:path>
                <a:path w="1236980" h="904875">
                  <a:moveTo>
                    <a:pt x="161124" y="215442"/>
                  </a:moveTo>
                  <a:lnTo>
                    <a:pt x="156730" y="211048"/>
                  </a:lnTo>
                  <a:lnTo>
                    <a:pt x="151307" y="211048"/>
                  </a:lnTo>
                  <a:lnTo>
                    <a:pt x="145897" y="211048"/>
                  </a:lnTo>
                  <a:lnTo>
                    <a:pt x="141490" y="215442"/>
                  </a:lnTo>
                  <a:lnTo>
                    <a:pt x="141490" y="624116"/>
                  </a:lnTo>
                  <a:lnTo>
                    <a:pt x="145897" y="628510"/>
                  </a:lnTo>
                  <a:lnTo>
                    <a:pt x="156730" y="628510"/>
                  </a:lnTo>
                  <a:lnTo>
                    <a:pt x="161124" y="624116"/>
                  </a:lnTo>
                  <a:lnTo>
                    <a:pt x="161124" y="215442"/>
                  </a:lnTo>
                  <a:close/>
                </a:path>
                <a:path w="1236980" h="904875">
                  <a:moveTo>
                    <a:pt x="201371" y="693280"/>
                  </a:moveTo>
                  <a:lnTo>
                    <a:pt x="196977" y="688886"/>
                  </a:lnTo>
                  <a:lnTo>
                    <a:pt x="191554" y="688886"/>
                  </a:lnTo>
                  <a:lnTo>
                    <a:pt x="186131" y="688886"/>
                  </a:lnTo>
                  <a:lnTo>
                    <a:pt x="181737" y="693280"/>
                  </a:lnTo>
                  <a:lnTo>
                    <a:pt x="181737" y="756373"/>
                  </a:lnTo>
                  <a:lnTo>
                    <a:pt x="186131" y="760768"/>
                  </a:lnTo>
                  <a:lnTo>
                    <a:pt x="196977" y="760768"/>
                  </a:lnTo>
                  <a:lnTo>
                    <a:pt x="201371" y="756373"/>
                  </a:lnTo>
                  <a:lnTo>
                    <a:pt x="201371" y="693280"/>
                  </a:lnTo>
                  <a:close/>
                </a:path>
                <a:path w="1236980" h="904875">
                  <a:moveTo>
                    <a:pt x="201371" y="291249"/>
                  </a:moveTo>
                  <a:lnTo>
                    <a:pt x="196977" y="286867"/>
                  </a:lnTo>
                  <a:lnTo>
                    <a:pt x="191554" y="286867"/>
                  </a:lnTo>
                  <a:lnTo>
                    <a:pt x="186131" y="286867"/>
                  </a:lnTo>
                  <a:lnTo>
                    <a:pt x="181737" y="291261"/>
                  </a:lnTo>
                  <a:lnTo>
                    <a:pt x="181737" y="659053"/>
                  </a:lnTo>
                  <a:lnTo>
                    <a:pt x="186131" y="663448"/>
                  </a:lnTo>
                  <a:lnTo>
                    <a:pt x="196977" y="663448"/>
                  </a:lnTo>
                  <a:lnTo>
                    <a:pt x="201371" y="659053"/>
                  </a:lnTo>
                  <a:lnTo>
                    <a:pt x="201371" y="291249"/>
                  </a:lnTo>
                  <a:close/>
                </a:path>
                <a:path w="1236980" h="904875">
                  <a:moveTo>
                    <a:pt x="201371" y="133502"/>
                  </a:moveTo>
                  <a:lnTo>
                    <a:pt x="196977" y="129108"/>
                  </a:lnTo>
                  <a:lnTo>
                    <a:pt x="191554" y="129108"/>
                  </a:lnTo>
                  <a:lnTo>
                    <a:pt x="186131" y="129108"/>
                  </a:lnTo>
                  <a:lnTo>
                    <a:pt x="181737" y="133502"/>
                  </a:lnTo>
                  <a:lnTo>
                    <a:pt x="181737" y="254317"/>
                  </a:lnTo>
                  <a:lnTo>
                    <a:pt x="186131" y="258711"/>
                  </a:lnTo>
                  <a:lnTo>
                    <a:pt x="196977" y="258711"/>
                  </a:lnTo>
                  <a:lnTo>
                    <a:pt x="201371" y="254317"/>
                  </a:lnTo>
                  <a:lnTo>
                    <a:pt x="201371" y="133502"/>
                  </a:lnTo>
                  <a:close/>
                </a:path>
                <a:path w="1236980" h="904875">
                  <a:moveTo>
                    <a:pt x="242760" y="74650"/>
                  </a:moveTo>
                  <a:lnTo>
                    <a:pt x="238379" y="70256"/>
                  </a:lnTo>
                  <a:lnTo>
                    <a:pt x="232943" y="70256"/>
                  </a:lnTo>
                  <a:lnTo>
                    <a:pt x="227533" y="70256"/>
                  </a:lnTo>
                  <a:lnTo>
                    <a:pt x="223126" y="74650"/>
                  </a:lnTo>
                  <a:lnTo>
                    <a:pt x="223126" y="815225"/>
                  </a:lnTo>
                  <a:lnTo>
                    <a:pt x="227533" y="819632"/>
                  </a:lnTo>
                  <a:lnTo>
                    <a:pt x="238366" y="819632"/>
                  </a:lnTo>
                  <a:lnTo>
                    <a:pt x="242760" y="815225"/>
                  </a:lnTo>
                  <a:lnTo>
                    <a:pt x="242760" y="74650"/>
                  </a:lnTo>
                  <a:close/>
                </a:path>
                <a:path w="1236980" h="904875">
                  <a:moveTo>
                    <a:pt x="284657" y="639584"/>
                  </a:moveTo>
                  <a:lnTo>
                    <a:pt x="280263" y="635203"/>
                  </a:lnTo>
                  <a:lnTo>
                    <a:pt x="274840" y="635203"/>
                  </a:lnTo>
                  <a:lnTo>
                    <a:pt x="269417" y="635203"/>
                  </a:lnTo>
                  <a:lnTo>
                    <a:pt x="265023" y="639597"/>
                  </a:lnTo>
                  <a:lnTo>
                    <a:pt x="265023" y="739025"/>
                  </a:lnTo>
                  <a:lnTo>
                    <a:pt x="269417" y="743419"/>
                  </a:lnTo>
                  <a:lnTo>
                    <a:pt x="280263" y="743419"/>
                  </a:lnTo>
                  <a:lnTo>
                    <a:pt x="284657" y="739025"/>
                  </a:lnTo>
                  <a:lnTo>
                    <a:pt x="284657" y="639584"/>
                  </a:lnTo>
                  <a:close/>
                </a:path>
                <a:path w="1236980" h="904875">
                  <a:moveTo>
                    <a:pt x="284657" y="224447"/>
                  </a:moveTo>
                  <a:lnTo>
                    <a:pt x="280263" y="220052"/>
                  </a:lnTo>
                  <a:lnTo>
                    <a:pt x="274840" y="220052"/>
                  </a:lnTo>
                  <a:lnTo>
                    <a:pt x="269417" y="220052"/>
                  </a:lnTo>
                  <a:lnTo>
                    <a:pt x="265023" y="224447"/>
                  </a:lnTo>
                  <a:lnTo>
                    <a:pt x="265023" y="613816"/>
                  </a:lnTo>
                  <a:lnTo>
                    <a:pt x="269417" y="618210"/>
                  </a:lnTo>
                  <a:lnTo>
                    <a:pt x="280263" y="618210"/>
                  </a:lnTo>
                  <a:lnTo>
                    <a:pt x="284657" y="613816"/>
                  </a:lnTo>
                  <a:lnTo>
                    <a:pt x="284657" y="224447"/>
                  </a:lnTo>
                  <a:close/>
                </a:path>
                <a:path w="1236980" h="904875">
                  <a:moveTo>
                    <a:pt x="392633" y="126669"/>
                  </a:moveTo>
                  <a:lnTo>
                    <a:pt x="388226" y="122275"/>
                  </a:lnTo>
                  <a:lnTo>
                    <a:pt x="377393" y="122275"/>
                  </a:lnTo>
                  <a:lnTo>
                    <a:pt x="372999" y="126669"/>
                  </a:lnTo>
                  <a:lnTo>
                    <a:pt x="372999" y="191731"/>
                  </a:lnTo>
                  <a:lnTo>
                    <a:pt x="377393" y="196126"/>
                  </a:lnTo>
                  <a:lnTo>
                    <a:pt x="382816" y="196126"/>
                  </a:lnTo>
                  <a:lnTo>
                    <a:pt x="388226" y="196126"/>
                  </a:lnTo>
                  <a:lnTo>
                    <a:pt x="392633" y="191731"/>
                  </a:lnTo>
                  <a:lnTo>
                    <a:pt x="392633" y="126669"/>
                  </a:lnTo>
                  <a:close/>
                </a:path>
                <a:path w="1236980" h="904875">
                  <a:moveTo>
                    <a:pt x="399656" y="687374"/>
                  </a:moveTo>
                  <a:lnTo>
                    <a:pt x="395262" y="682980"/>
                  </a:lnTo>
                  <a:lnTo>
                    <a:pt x="389839" y="682980"/>
                  </a:lnTo>
                  <a:lnTo>
                    <a:pt x="384416" y="682980"/>
                  </a:lnTo>
                  <a:lnTo>
                    <a:pt x="380022" y="687374"/>
                  </a:lnTo>
                  <a:lnTo>
                    <a:pt x="380022" y="741807"/>
                  </a:lnTo>
                  <a:lnTo>
                    <a:pt x="384416" y="746201"/>
                  </a:lnTo>
                  <a:lnTo>
                    <a:pt x="395262" y="746201"/>
                  </a:lnTo>
                  <a:lnTo>
                    <a:pt x="399656" y="741807"/>
                  </a:lnTo>
                  <a:lnTo>
                    <a:pt x="399656" y="687374"/>
                  </a:lnTo>
                  <a:close/>
                </a:path>
                <a:path w="1236980" h="904875">
                  <a:moveTo>
                    <a:pt x="542315" y="46456"/>
                  </a:moveTo>
                  <a:lnTo>
                    <a:pt x="537921" y="42049"/>
                  </a:lnTo>
                  <a:lnTo>
                    <a:pt x="527075" y="42049"/>
                  </a:lnTo>
                  <a:lnTo>
                    <a:pt x="522681" y="46456"/>
                  </a:lnTo>
                  <a:lnTo>
                    <a:pt x="522681" y="109080"/>
                  </a:lnTo>
                  <a:lnTo>
                    <a:pt x="527075" y="113474"/>
                  </a:lnTo>
                  <a:lnTo>
                    <a:pt x="532498" y="113474"/>
                  </a:lnTo>
                  <a:lnTo>
                    <a:pt x="537921" y="113474"/>
                  </a:lnTo>
                  <a:lnTo>
                    <a:pt x="542315" y="109080"/>
                  </a:lnTo>
                  <a:lnTo>
                    <a:pt x="542315" y="46456"/>
                  </a:lnTo>
                  <a:close/>
                </a:path>
                <a:path w="1236980" h="904875">
                  <a:moveTo>
                    <a:pt x="556742" y="766953"/>
                  </a:moveTo>
                  <a:lnTo>
                    <a:pt x="552348" y="762558"/>
                  </a:lnTo>
                  <a:lnTo>
                    <a:pt x="546925" y="762558"/>
                  </a:lnTo>
                  <a:lnTo>
                    <a:pt x="541515" y="762558"/>
                  </a:lnTo>
                  <a:lnTo>
                    <a:pt x="537108" y="766953"/>
                  </a:lnTo>
                  <a:lnTo>
                    <a:pt x="537108" y="848055"/>
                  </a:lnTo>
                  <a:lnTo>
                    <a:pt x="541515" y="852462"/>
                  </a:lnTo>
                  <a:lnTo>
                    <a:pt x="552348" y="852462"/>
                  </a:lnTo>
                  <a:lnTo>
                    <a:pt x="556742" y="848055"/>
                  </a:lnTo>
                  <a:lnTo>
                    <a:pt x="556742" y="766953"/>
                  </a:lnTo>
                  <a:close/>
                </a:path>
                <a:path w="1236980" h="904875">
                  <a:moveTo>
                    <a:pt x="600595" y="4394"/>
                  </a:moveTo>
                  <a:lnTo>
                    <a:pt x="596188" y="0"/>
                  </a:lnTo>
                  <a:lnTo>
                    <a:pt x="585355" y="0"/>
                  </a:lnTo>
                  <a:lnTo>
                    <a:pt x="580961" y="4394"/>
                  </a:lnTo>
                  <a:lnTo>
                    <a:pt x="580961" y="99352"/>
                  </a:lnTo>
                  <a:lnTo>
                    <a:pt x="585343" y="103733"/>
                  </a:lnTo>
                  <a:lnTo>
                    <a:pt x="590778" y="103733"/>
                  </a:lnTo>
                  <a:lnTo>
                    <a:pt x="596188" y="103733"/>
                  </a:lnTo>
                  <a:lnTo>
                    <a:pt x="600595" y="99339"/>
                  </a:lnTo>
                  <a:lnTo>
                    <a:pt x="600595" y="4394"/>
                  </a:lnTo>
                  <a:close/>
                </a:path>
                <a:path w="1236980" h="904875">
                  <a:moveTo>
                    <a:pt x="628205" y="774407"/>
                  </a:moveTo>
                  <a:lnTo>
                    <a:pt x="623798" y="770013"/>
                  </a:lnTo>
                  <a:lnTo>
                    <a:pt x="612965" y="770013"/>
                  </a:lnTo>
                  <a:lnTo>
                    <a:pt x="608571" y="774407"/>
                  </a:lnTo>
                  <a:lnTo>
                    <a:pt x="608571" y="779818"/>
                  </a:lnTo>
                  <a:lnTo>
                    <a:pt x="608571" y="900125"/>
                  </a:lnTo>
                  <a:lnTo>
                    <a:pt x="612965" y="904519"/>
                  </a:lnTo>
                  <a:lnTo>
                    <a:pt x="623798" y="904519"/>
                  </a:lnTo>
                  <a:lnTo>
                    <a:pt x="628205" y="900125"/>
                  </a:lnTo>
                  <a:lnTo>
                    <a:pt x="628205" y="774407"/>
                  </a:lnTo>
                  <a:close/>
                </a:path>
                <a:path w="1236980" h="904875">
                  <a:moveTo>
                    <a:pt x="726376" y="760171"/>
                  </a:moveTo>
                  <a:lnTo>
                    <a:pt x="721982" y="755777"/>
                  </a:lnTo>
                  <a:lnTo>
                    <a:pt x="716559" y="755777"/>
                  </a:lnTo>
                  <a:lnTo>
                    <a:pt x="711136" y="755777"/>
                  </a:lnTo>
                  <a:lnTo>
                    <a:pt x="706742" y="760171"/>
                  </a:lnTo>
                  <a:lnTo>
                    <a:pt x="706742" y="818883"/>
                  </a:lnTo>
                  <a:lnTo>
                    <a:pt x="711136" y="823277"/>
                  </a:lnTo>
                  <a:lnTo>
                    <a:pt x="721982" y="823277"/>
                  </a:lnTo>
                  <a:lnTo>
                    <a:pt x="726376" y="818883"/>
                  </a:lnTo>
                  <a:lnTo>
                    <a:pt x="726376" y="760171"/>
                  </a:lnTo>
                  <a:close/>
                </a:path>
                <a:path w="1236980" h="904875">
                  <a:moveTo>
                    <a:pt x="726376" y="55448"/>
                  </a:moveTo>
                  <a:lnTo>
                    <a:pt x="721982" y="51054"/>
                  </a:lnTo>
                  <a:lnTo>
                    <a:pt x="711136" y="51054"/>
                  </a:lnTo>
                  <a:lnTo>
                    <a:pt x="706742" y="55448"/>
                  </a:lnTo>
                  <a:lnTo>
                    <a:pt x="706742" y="112483"/>
                  </a:lnTo>
                  <a:lnTo>
                    <a:pt x="711136" y="116878"/>
                  </a:lnTo>
                  <a:lnTo>
                    <a:pt x="716559" y="116878"/>
                  </a:lnTo>
                  <a:lnTo>
                    <a:pt x="721982" y="116878"/>
                  </a:lnTo>
                  <a:lnTo>
                    <a:pt x="726376" y="112483"/>
                  </a:lnTo>
                  <a:lnTo>
                    <a:pt x="726376" y="55448"/>
                  </a:lnTo>
                  <a:close/>
                </a:path>
                <a:path w="1236980" h="904875">
                  <a:moveTo>
                    <a:pt x="793838" y="731913"/>
                  </a:moveTo>
                  <a:lnTo>
                    <a:pt x="789444" y="727506"/>
                  </a:lnTo>
                  <a:lnTo>
                    <a:pt x="784021" y="727506"/>
                  </a:lnTo>
                  <a:lnTo>
                    <a:pt x="778598" y="727506"/>
                  </a:lnTo>
                  <a:lnTo>
                    <a:pt x="774204" y="731913"/>
                  </a:lnTo>
                  <a:lnTo>
                    <a:pt x="774204" y="787933"/>
                  </a:lnTo>
                  <a:lnTo>
                    <a:pt x="778598" y="792327"/>
                  </a:lnTo>
                  <a:lnTo>
                    <a:pt x="789444" y="792327"/>
                  </a:lnTo>
                  <a:lnTo>
                    <a:pt x="793838" y="787933"/>
                  </a:lnTo>
                  <a:lnTo>
                    <a:pt x="793838" y="731913"/>
                  </a:lnTo>
                  <a:close/>
                </a:path>
                <a:path w="1236980" h="904875">
                  <a:moveTo>
                    <a:pt x="960069" y="520014"/>
                  </a:moveTo>
                  <a:lnTo>
                    <a:pt x="955675" y="515620"/>
                  </a:lnTo>
                  <a:lnTo>
                    <a:pt x="950264" y="515620"/>
                  </a:lnTo>
                  <a:lnTo>
                    <a:pt x="944841" y="515620"/>
                  </a:lnTo>
                  <a:lnTo>
                    <a:pt x="940447" y="520014"/>
                  </a:lnTo>
                  <a:lnTo>
                    <a:pt x="940447" y="812927"/>
                  </a:lnTo>
                  <a:lnTo>
                    <a:pt x="944841" y="817321"/>
                  </a:lnTo>
                  <a:lnTo>
                    <a:pt x="955675" y="817321"/>
                  </a:lnTo>
                  <a:lnTo>
                    <a:pt x="960069" y="812927"/>
                  </a:lnTo>
                  <a:lnTo>
                    <a:pt x="960069" y="520014"/>
                  </a:lnTo>
                  <a:close/>
                </a:path>
                <a:path w="1236980" h="904875">
                  <a:moveTo>
                    <a:pt x="960069" y="78549"/>
                  </a:moveTo>
                  <a:lnTo>
                    <a:pt x="955675" y="74155"/>
                  </a:lnTo>
                  <a:lnTo>
                    <a:pt x="950264" y="74155"/>
                  </a:lnTo>
                  <a:lnTo>
                    <a:pt x="944841" y="74155"/>
                  </a:lnTo>
                  <a:lnTo>
                    <a:pt x="940447" y="78549"/>
                  </a:lnTo>
                  <a:lnTo>
                    <a:pt x="940447" y="352653"/>
                  </a:lnTo>
                  <a:lnTo>
                    <a:pt x="944841" y="357047"/>
                  </a:lnTo>
                  <a:lnTo>
                    <a:pt x="955675" y="357047"/>
                  </a:lnTo>
                  <a:lnTo>
                    <a:pt x="960069" y="352653"/>
                  </a:lnTo>
                  <a:lnTo>
                    <a:pt x="960069" y="78549"/>
                  </a:lnTo>
                  <a:close/>
                </a:path>
                <a:path w="1236980" h="904875">
                  <a:moveTo>
                    <a:pt x="1003401" y="180898"/>
                  </a:moveTo>
                  <a:lnTo>
                    <a:pt x="999007" y="176504"/>
                  </a:lnTo>
                  <a:lnTo>
                    <a:pt x="993584" y="176504"/>
                  </a:lnTo>
                  <a:lnTo>
                    <a:pt x="988161" y="176504"/>
                  </a:lnTo>
                  <a:lnTo>
                    <a:pt x="983767" y="180898"/>
                  </a:lnTo>
                  <a:lnTo>
                    <a:pt x="983767" y="687108"/>
                  </a:lnTo>
                  <a:lnTo>
                    <a:pt x="988161" y="691502"/>
                  </a:lnTo>
                  <a:lnTo>
                    <a:pt x="999007" y="691502"/>
                  </a:lnTo>
                  <a:lnTo>
                    <a:pt x="1003401" y="687108"/>
                  </a:lnTo>
                  <a:lnTo>
                    <a:pt x="1003401" y="180898"/>
                  </a:lnTo>
                  <a:close/>
                </a:path>
                <a:path w="1236980" h="904875">
                  <a:moveTo>
                    <a:pt x="1035202" y="305879"/>
                  </a:moveTo>
                  <a:lnTo>
                    <a:pt x="1030808" y="301485"/>
                  </a:lnTo>
                  <a:lnTo>
                    <a:pt x="1025385" y="301485"/>
                  </a:lnTo>
                  <a:lnTo>
                    <a:pt x="1019975" y="301485"/>
                  </a:lnTo>
                  <a:lnTo>
                    <a:pt x="1015568" y="305879"/>
                  </a:lnTo>
                  <a:lnTo>
                    <a:pt x="1015568" y="527227"/>
                  </a:lnTo>
                  <a:lnTo>
                    <a:pt x="1019975" y="531622"/>
                  </a:lnTo>
                  <a:lnTo>
                    <a:pt x="1030808" y="531622"/>
                  </a:lnTo>
                  <a:lnTo>
                    <a:pt x="1035202" y="527227"/>
                  </a:lnTo>
                  <a:lnTo>
                    <a:pt x="1035202" y="305879"/>
                  </a:lnTo>
                  <a:close/>
                </a:path>
                <a:path w="1236980" h="904875">
                  <a:moveTo>
                    <a:pt x="1068374" y="698703"/>
                  </a:moveTo>
                  <a:lnTo>
                    <a:pt x="1063980" y="694321"/>
                  </a:lnTo>
                  <a:lnTo>
                    <a:pt x="1058570" y="694321"/>
                  </a:lnTo>
                  <a:lnTo>
                    <a:pt x="1053147" y="694321"/>
                  </a:lnTo>
                  <a:lnTo>
                    <a:pt x="1048753" y="698715"/>
                  </a:lnTo>
                  <a:lnTo>
                    <a:pt x="1048753" y="765340"/>
                  </a:lnTo>
                  <a:lnTo>
                    <a:pt x="1053147" y="769747"/>
                  </a:lnTo>
                  <a:lnTo>
                    <a:pt x="1063980" y="769747"/>
                  </a:lnTo>
                  <a:lnTo>
                    <a:pt x="1068374" y="765340"/>
                  </a:lnTo>
                  <a:lnTo>
                    <a:pt x="1068374" y="698703"/>
                  </a:lnTo>
                  <a:close/>
                </a:path>
                <a:path w="1236980" h="904875">
                  <a:moveTo>
                    <a:pt x="1068374" y="532269"/>
                  </a:moveTo>
                  <a:lnTo>
                    <a:pt x="1063980" y="527875"/>
                  </a:lnTo>
                  <a:lnTo>
                    <a:pt x="1058570" y="527875"/>
                  </a:lnTo>
                  <a:lnTo>
                    <a:pt x="1053147" y="527875"/>
                  </a:lnTo>
                  <a:lnTo>
                    <a:pt x="1048753" y="532282"/>
                  </a:lnTo>
                  <a:lnTo>
                    <a:pt x="1048753" y="666750"/>
                  </a:lnTo>
                  <a:lnTo>
                    <a:pt x="1053147" y="671144"/>
                  </a:lnTo>
                  <a:lnTo>
                    <a:pt x="1063980" y="671144"/>
                  </a:lnTo>
                  <a:lnTo>
                    <a:pt x="1068374" y="666750"/>
                  </a:lnTo>
                  <a:lnTo>
                    <a:pt x="1068374" y="532269"/>
                  </a:lnTo>
                  <a:close/>
                </a:path>
                <a:path w="1236980" h="904875">
                  <a:moveTo>
                    <a:pt x="1068374" y="376555"/>
                  </a:moveTo>
                  <a:lnTo>
                    <a:pt x="1063980" y="372160"/>
                  </a:lnTo>
                  <a:lnTo>
                    <a:pt x="1058570" y="372160"/>
                  </a:lnTo>
                  <a:lnTo>
                    <a:pt x="1053147" y="372160"/>
                  </a:lnTo>
                  <a:lnTo>
                    <a:pt x="1048753" y="376555"/>
                  </a:lnTo>
                  <a:lnTo>
                    <a:pt x="1048753" y="504723"/>
                  </a:lnTo>
                  <a:lnTo>
                    <a:pt x="1053147" y="509130"/>
                  </a:lnTo>
                  <a:lnTo>
                    <a:pt x="1063980" y="509130"/>
                  </a:lnTo>
                  <a:lnTo>
                    <a:pt x="1068374" y="504723"/>
                  </a:lnTo>
                  <a:lnTo>
                    <a:pt x="1068374" y="376555"/>
                  </a:lnTo>
                  <a:close/>
                </a:path>
                <a:path w="1236980" h="904875">
                  <a:moveTo>
                    <a:pt x="1068374" y="122593"/>
                  </a:moveTo>
                  <a:lnTo>
                    <a:pt x="1063980" y="118198"/>
                  </a:lnTo>
                  <a:lnTo>
                    <a:pt x="1058570" y="118198"/>
                  </a:lnTo>
                  <a:lnTo>
                    <a:pt x="1053147" y="118198"/>
                  </a:lnTo>
                  <a:lnTo>
                    <a:pt x="1048753" y="122593"/>
                  </a:lnTo>
                  <a:lnTo>
                    <a:pt x="1048753" y="344373"/>
                  </a:lnTo>
                  <a:lnTo>
                    <a:pt x="1053147" y="348767"/>
                  </a:lnTo>
                  <a:lnTo>
                    <a:pt x="1063980" y="348767"/>
                  </a:lnTo>
                  <a:lnTo>
                    <a:pt x="1068374" y="344373"/>
                  </a:lnTo>
                  <a:lnTo>
                    <a:pt x="1068374" y="122593"/>
                  </a:lnTo>
                  <a:close/>
                </a:path>
                <a:path w="1236980" h="904875">
                  <a:moveTo>
                    <a:pt x="1100607" y="333540"/>
                  </a:moveTo>
                  <a:lnTo>
                    <a:pt x="1096213" y="329145"/>
                  </a:lnTo>
                  <a:lnTo>
                    <a:pt x="1090790" y="329145"/>
                  </a:lnTo>
                  <a:lnTo>
                    <a:pt x="1085367" y="329145"/>
                  </a:lnTo>
                  <a:lnTo>
                    <a:pt x="1080973" y="333552"/>
                  </a:lnTo>
                  <a:lnTo>
                    <a:pt x="1080973" y="495833"/>
                  </a:lnTo>
                  <a:lnTo>
                    <a:pt x="1085367" y="500227"/>
                  </a:lnTo>
                  <a:lnTo>
                    <a:pt x="1096213" y="500227"/>
                  </a:lnTo>
                  <a:lnTo>
                    <a:pt x="1100607" y="495833"/>
                  </a:lnTo>
                  <a:lnTo>
                    <a:pt x="1100607" y="333540"/>
                  </a:lnTo>
                  <a:close/>
                </a:path>
                <a:path w="1236980" h="904875">
                  <a:moveTo>
                    <a:pt x="1134643" y="223037"/>
                  </a:moveTo>
                  <a:lnTo>
                    <a:pt x="1130312" y="218579"/>
                  </a:lnTo>
                  <a:lnTo>
                    <a:pt x="1124902" y="218503"/>
                  </a:lnTo>
                  <a:lnTo>
                    <a:pt x="1119555" y="218579"/>
                  </a:lnTo>
                  <a:lnTo>
                    <a:pt x="1115021" y="222758"/>
                  </a:lnTo>
                  <a:lnTo>
                    <a:pt x="1113269" y="360413"/>
                  </a:lnTo>
                  <a:lnTo>
                    <a:pt x="1112329" y="463778"/>
                  </a:lnTo>
                  <a:lnTo>
                    <a:pt x="1112024" y="541858"/>
                  </a:lnTo>
                  <a:lnTo>
                    <a:pt x="1112253" y="598246"/>
                  </a:lnTo>
                  <a:lnTo>
                    <a:pt x="1112901" y="636562"/>
                  </a:lnTo>
                  <a:lnTo>
                    <a:pt x="1116355" y="678942"/>
                  </a:lnTo>
                  <a:lnTo>
                    <a:pt x="1122133" y="683856"/>
                  </a:lnTo>
                  <a:lnTo>
                    <a:pt x="1130173" y="683856"/>
                  </a:lnTo>
                  <a:lnTo>
                    <a:pt x="1134579" y="679462"/>
                  </a:lnTo>
                  <a:lnTo>
                    <a:pt x="1134579" y="672566"/>
                  </a:lnTo>
                  <a:lnTo>
                    <a:pt x="1134249" y="671169"/>
                  </a:lnTo>
                  <a:lnTo>
                    <a:pt x="1133665" y="669912"/>
                  </a:lnTo>
                  <a:lnTo>
                    <a:pt x="1132687" y="653986"/>
                  </a:lnTo>
                  <a:lnTo>
                    <a:pt x="1132078" y="623747"/>
                  </a:lnTo>
                  <a:lnTo>
                    <a:pt x="1131798" y="581799"/>
                  </a:lnTo>
                  <a:lnTo>
                    <a:pt x="1131811" y="530694"/>
                  </a:lnTo>
                  <a:lnTo>
                    <a:pt x="1132509" y="411391"/>
                  </a:lnTo>
                  <a:lnTo>
                    <a:pt x="1133805" y="286524"/>
                  </a:lnTo>
                  <a:lnTo>
                    <a:pt x="1134643" y="223037"/>
                  </a:lnTo>
                  <a:close/>
                </a:path>
                <a:path w="1236980" h="904875">
                  <a:moveTo>
                    <a:pt x="1170063" y="326478"/>
                  </a:moveTo>
                  <a:lnTo>
                    <a:pt x="1165669" y="322084"/>
                  </a:lnTo>
                  <a:lnTo>
                    <a:pt x="1160259" y="322084"/>
                  </a:lnTo>
                  <a:lnTo>
                    <a:pt x="1154836" y="322084"/>
                  </a:lnTo>
                  <a:lnTo>
                    <a:pt x="1150442" y="326478"/>
                  </a:lnTo>
                  <a:lnTo>
                    <a:pt x="1150442" y="495820"/>
                  </a:lnTo>
                  <a:lnTo>
                    <a:pt x="1154836" y="500227"/>
                  </a:lnTo>
                  <a:lnTo>
                    <a:pt x="1165669" y="500227"/>
                  </a:lnTo>
                  <a:lnTo>
                    <a:pt x="1170063" y="495820"/>
                  </a:lnTo>
                  <a:lnTo>
                    <a:pt x="1170063" y="326478"/>
                  </a:lnTo>
                  <a:close/>
                </a:path>
                <a:path w="1236980" h="904875">
                  <a:moveTo>
                    <a:pt x="1202842" y="151104"/>
                  </a:moveTo>
                  <a:lnTo>
                    <a:pt x="1198460" y="146697"/>
                  </a:lnTo>
                  <a:lnTo>
                    <a:pt x="1193025" y="146697"/>
                  </a:lnTo>
                  <a:lnTo>
                    <a:pt x="1187615" y="146697"/>
                  </a:lnTo>
                  <a:lnTo>
                    <a:pt x="1183208" y="151104"/>
                  </a:lnTo>
                  <a:lnTo>
                    <a:pt x="1183208" y="733209"/>
                  </a:lnTo>
                  <a:lnTo>
                    <a:pt x="1187615" y="737603"/>
                  </a:lnTo>
                  <a:lnTo>
                    <a:pt x="1198448" y="737603"/>
                  </a:lnTo>
                  <a:lnTo>
                    <a:pt x="1202842" y="733209"/>
                  </a:lnTo>
                  <a:lnTo>
                    <a:pt x="1202842" y="151104"/>
                  </a:lnTo>
                  <a:close/>
                </a:path>
                <a:path w="1236980" h="904875">
                  <a:moveTo>
                    <a:pt x="1236764" y="633996"/>
                  </a:moveTo>
                  <a:lnTo>
                    <a:pt x="1232369" y="629602"/>
                  </a:lnTo>
                  <a:lnTo>
                    <a:pt x="1226947" y="629602"/>
                  </a:lnTo>
                  <a:lnTo>
                    <a:pt x="1221536" y="629602"/>
                  </a:lnTo>
                  <a:lnTo>
                    <a:pt x="1217129" y="633996"/>
                  </a:lnTo>
                  <a:lnTo>
                    <a:pt x="1217129" y="832650"/>
                  </a:lnTo>
                  <a:lnTo>
                    <a:pt x="1221536" y="837044"/>
                  </a:lnTo>
                  <a:lnTo>
                    <a:pt x="1232369" y="837044"/>
                  </a:lnTo>
                  <a:lnTo>
                    <a:pt x="1236764" y="832650"/>
                  </a:lnTo>
                  <a:lnTo>
                    <a:pt x="1236764" y="633996"/>
                  </a:lnTo>
                  <a:close/>
                </a:path>
                <a:path w="1236980" h="904875">
                  <a:moveTo>
                    <a:pt x="1236764" y="351193"/>
                  </a:moveTo>
                  <a:lnTo>
                    <a:pt x="1232369" y="346798"/>
                  </a:lnTo>
                  <a:lnTo>
                    <a:pt x="1226947" y="346798"/>
                  </a:lnTo>
                  <a:lnTo>
                    <a:pt x="1221536" y="346798"/>
                  </a:lnTo>
                  <a:lnTo>
                    <a:pt x="1217129" y="351193"/>
                  </a:lnTo>
                  <a:lnTo>
                    <a:pt x="1217129" y="600913"/>
                  </a:lnTo>
                  <a:lnTo>
                    <a:pt x="1221536" y="605307"/>
                  </a:lnTo>
                  <a:lnTo>
                    <a:pt x="1232369" y="605307"/>
                  </a:lnTo>
                  <a:lnTo>
                    <a:pt x="1236764" y="600913"/>
                  </a:lnTo>
                  <a:lnTo>
                    <a:pt x="1236764" y="351193"/>
                  </a:lnTo>
                  <a:close/>
                </a:path>
                <a:path w="1236980" h="904875">
                  <a:moveTo>
                    <a:pt x="1236764" y="97218"/>
                  </a:moveTo>
                  <a:lnTo>
                    <a:pt x="1232369" y="92824"/>
                  </a:lnTo>
                  <a:lnTo>
                    <a:pt x="1226947" y="92824"/>
                  </a:lnTo>
                  <a:lnTo>
                    <a:pt x="1221536" y="92824"/>
                  </a:lnTo>
                  <a:lnTo>
                    <a:pt x="1217129" y="97218"/>
                  </a:lnTo>
                  <a:lnTo>
                    <a:pt x="1217129" y="323583"/>
                  </a:lnTo>
                  <a:lnTo>
                    <a:pt x="1221536" y="327977"/>
                  </a:lnTo>
                  <a:lnTo>
                    <a:pt x="1232369" y="327977"/>
                  </a:lnTo>
                  <a:lnTo>
                    <a:pt x="1236764" y="323583"/>
                  </a:lnTo>
                  <a:lnTo>
                    <a:pt x="1236764" y="97218"/>
                  </a:lnTo>
                  <a:close/>
                </a:path>
              </a:pathLst>
            </a:custGeom>
            <a:solidFill>
              <a:srgbClr val="BE3341"/>
            </a:solidFill>
          </p:spPr>
          <p:txBody>
            <a:bodyPr wrap="square" lIns="0" tIns="0" rIns="0" bIns="0" rtlCol="0"/>
            <a:lstStyle/>
            <a:p>
              <a:endParaRPr/>
            </a:p>
          </p:txBody>
        </p:sp>
        <p:sp>
          <p:nvSpPr>
            <p:cNvPr id="12" name="object 12"/>
            <p:cNvSpPr/>
            <p:nvPr/>
          </p:nvSpPr>
          <p:spPr>
            <a:xfrm>
              <a:off x="1019848" y="7965655"/>
              <a:ext cx="546100" cy="822960"/>
            </a:xfrm>
            <a:custGeom>
              <a:avLst/>
              <a:gdLst/>
              <a:ahLst/>
              <a:cxnLst/>
              <a:rect l="l" t="t" r="r" b="b"/>
              <a:pathLst>
                <a:path w="546100" h="822959">
                  <a:moveTo>
                    <a:pt x="47815" y="749655"/>
                  </a:moveTo>
                  <a:lnTo>
                    <a:pt x="45885" y="742911"/>
                  </a:lnTo>
                  <a:lnTo>
                    <a:pt x="41554" y="737374"/>
                  </a:lnTo>
                  <a:lnTo>
                    <a:pt x="35229" y="733806"/>
                  </a:lnTo>
                  <a:lnTo>
                    <a:pt x="27990" y="732967"/>
                  </a:lnTo>
                  <a:lnTo>
                    <a:pt x="21234" y="734910"/>
                  </a:lnTo>
                  <a:lnTo>
                    <a:pt x="15709" y="739228"/>
                  </a:lnTo>
                  <a:lnTo>
                    <a:pt x="12153" y="745566"/>
                  </a:lnTo>
                  <a:lnTo>
                    <a:pt x="825" y="780402"/>
                  </a:lnTo>
                  <a:lnTo>
                    <a:pt x="0" y="787628"/>
                  </a:lnTo>
                  <a:lnTo>
                    <a:pt x="1930" y="794372"/>
                  </a:lnTo>
                  <a:lnTo>
                    <a:pt x="6261" y="799909"/>
                  </a:lnTo>
                  <a:lnTo>
                    <a:pt x="12585" y="803478"/>
                  </a:lnTo>
                  <a:lnTo>
                    <a:pt x="14478" y="804087"/>
                  </a:lnTo>
                  <a:lnTo>
                    <a:pt x="16383" y="804379"/>
                  </a:lnTo>
                  <a:lnTo>
                    <a:pt x="18249" y="804379"/>
                  </a:lnTo>
                  <a:lnTo>
                    <a:pt x="25958" y="804379"/>
                  </a:lnTo>
                  <a:lnTo>
                    <a:pt x="33159" y="799452"/>
                  </a:lnTo>
                  <a:lnTo>
                    <a:pt x="46990" y="756881"/>
                  </a:lnTo>
                  <a:lnTo>
                    <a:pt x="47815" y="749655"/>
                  </a:lnTo>
                  <a:close/>
                </a:path>
                <a:path w="546100" h="822959">
                  <a:moveTo>
                    <a:pt x="134467" y="769213"/>
                  </a:moveTo>
                  <a:lnTo>
                    <a:pt x="133553" y="762000"/>
                  </a:lnTo>
                  <a:lnTo>
                    <a:pt x="130048" y="755904"/>
                  </a:lnTo>
                  <a:lnTo>
                    <a:pt x="124523" y="751573"/>
                  </a:lnTo>
                  <a:lnTo>
                    <a:pt x="117513" y="749630"/>
                  </a:lnTo>
                  <a:lnTo>
                    <a:pt x="110375" y="750646"/>
                  </a:lnTo>
                  <a:lnTo>
                    <a:pt x="104279" y="754126"/>
                  </a:lnTo>
                  <a:lnTo>
                    <a:pt x="99910" y="759612"/>
                  </a:lnTo>
                  <a:lnTo>
                    <a:pt x="97929" y="766584"/>
                  </a:lnTo>
                  <a:lnTo>
                    <a:pt x="95313" y="803135"/>
                  </a:lnTo>
                  <a:lnTo>
                    <a:pt x="96227" y="810348"/>
                  </a:lnTo>
                  <a:lnTo>
                    <a:pt x="99733" y="816432"/>
                  </a:lnTo>
                  <a:lnTo>
                    <a:pt x="105257" y="820762"/>
                  </a:lnTo>
                  <a:lnTo>
                    <a:pt x="112268" y="822718"/>
                  </a:lnTo>
                  <a:lnTo>
                    <a:pt x="113588" y="822744"/>
                  </a:lnTo>
                  <a:lnTo>
                    <a:pt x="123113" y="822744"/>
                  </a:lnTo>
                  <a:lnTo>
                    <a:pt x="131152" y="815390"/>
                  </a:lnTo>
                  <a:lnTo>
                    <a:pt x="134467" y="769213"/>
                  </a:lnTo>
                  <a:close/>
                </a:path>
                <a:path w="546100" h="822959">
                  <a:moveTo>
                    <a:pt x="545744" y="400100"/>
                  </a:moveTo>
                  <a:lnTo>
                    <a:pt x="540677" y="339534"/>
                  </a:lnTo>
                  <a:lnTo>
                    <a:pt x="528891" y="287540"/>
                  </a:lnTo>
                  <a:lnTo>
                    <a:pt x="510679" y="238188"/>
                  </a:lnTo>
                  <a:lnTo>
                    <a:pt x="486321" y="191947"/>
                  </a:lnTo>
                  <a:lnTo>
                    <a:pt x="456120" y="149288"/>
                  </a:lnTo>
                  <a:lnTo>
                    <a:pt x="420357" y="110718"/>
                  </a:lnTo>
                  <a:lnTo>
                    <a:pt x="379323" y="76682"/>
                  </a:lnTo>
                  <a:lnTo>
                    <a:pt x="334225" y="48260"/>
                  </a:lnTo>
                  <a:lnTo>
                    <a:pt x="286435" y="26250"/>
                  </a:lnTo>
                  <a:lnTo>
                    <a:pt x="236512" y="10782"/>
                  </a:lnTo>
                  <a:lnTo>
                    <a:pt x="184988" y="1993"/>
                  </a:lnTo>
                  <a:lnTo>
                    <a:pt x="132422" y="0"/>
                  </a:lnTo>
                  <a:lnTo>
                    <a:pt x="79349" y="4940"/>
                  </a:lnTo>
                  <a:lnTo>
                    <a:pt x="72529" y="7480"/>
                  </a:lnTo>
                  <a:lnTo>
                    <a:pt x="67398" y="12280"/>
                  </a:lnTo>
                  <a:lnTo>
                    <a:pt x="64439" y="18643"/>
                  </a:lnTo>
                  <a:lnTo>
                    <a:pt x="64135" y="25908"/>
                  </a:lnTo>
                  <a:lnTo>
                    <a:pt x="66662" y="32727"/>
                  </a:lnTo>
                  <a:lnTo>
                    <a:pt x="71437" y="37871"/>
                  </a:lnTo>
                  <a:lnTo>
                    <a:pt x="77800" y="40843"/>
                  </a:lnTo>
                  <a:lnTo>
                    <a:pt x="85102" y="41135"/>
                  </a:lnTo>
                  <a:lnTo>
                    <a:pt x="133362" y="36626"/>
                  </a:lnTo>
                  <a:lnTo>
                    <a:pt x="181165" y="38430"/>
                  </a:lnTo>
                  <a:lnTo>
                    <a:pt x="228003" y="46418"/>
                  </a:lnTo>
                  <a:lnTo>
                    <a:pt x="273380" y="60490"/>
                  </a:lnTo>
                  <a:lnTo>
                    <a:pt x="316801" y="80505"/>
                  </a:lnTo>
                  <a:lnTo>
                    <a:pt x="357797" y="106362"/>
                  </a:lnTo>
                  <a:lnTo>
                    <a:pt x="395097" y="137299"/>
                  </a:lnTo>
                  <a:lnTo>
                    <a:pt x="427609" y="172364"/>
                  </a:lnTo>
                  <a:lnTo>
                    <a:pt x="455079" y="211137"/>
                  </a:lnTo>
                  <a:lnTo>
                    <a:pt x="477227" y="253174"/>
                  </a:lnTo>
                  <a:lnTo>
                    <a:pt x="493788" y="298043"/>
                  </a:lnTo>
                  <a:lnTo>
                    <a:pt x="504494" y="345313"/>
                  </a:lnTo>
                  <a:lnTo>
                    <a:pt x="509104" y="400380"/>
                  </a:lnTo>
                  <a:lnTo>
                    <a:pt x="508292" y="427888"/>
                  </a:lnTo>
                  <a:lnTo>
                    <a:pt x="505396" y="455244"/>
                  </a:lnTo>
                  <a:lnTo>
                    <a:pt x="505815" y="462508"/>
                  </a:lnTo>
                  <a:lnTo>
                    <a:pt x="508876" y="468833"/>
                  </a:lnTo>
                  <a:lnTo>
                    <a:pt x="514070" y="473544"/>
                  </a:lnTo>
                  <a:lnTo>
                    <a:pt x="520928" y="475983"/>
                  </a:lnTo>
                  <a:lnTo>
                    <a:pt x="523570" y="476173"/>
                  </a:lnTo>
                  <a:lnTo>
                    <a:pt x="532523" y="476173"/>
                  </a:lnTo>
                  <a:lnTo>
                    <a:pt x="540359" y="469595"/>
                  </a:lnTo>
                  <a:lnTo>
                    <a:pt x="541680" y="460476"/>
                  </a:lnTo>
                  <a:lnTo>
                    <a:pt x="544855" y="430352"/>
                  </a:lnTo>
                  <a:lnTo>
                    <a:pt x="545744" y="400100"/>
                  </a:lnTo>
                  <a:close/>
                </a:path>
              </a:pathLst>
            </a:custGeom>
            <a:solidFill>
              <a:srgbClr val="6D6D6D"/>
            </a:solidFill>
          </p:spPr>
          <p:txBody>
            <a:bodyPr wrap="square" lIns="0" tIns="0" rIns="0" bIns="0" rtlCol="0"/>
            <a:lstStyle/>
            <a:p>
              <a:endParaRPr/>
            </a:p>
          </p:txBody>
        </p:sp>
        <p:pic>
          <p:nvPicPr>
            <p:cNvPr id="13" name="object 13"/>
            <p:cNvPicPr/>
            <p:nvPr/>
          </p:nvPicPr>
          <p:blipFill>
            <a:blip r:embed="rId5" cstate="print"/>
            <a:stretch>
              <a:fillRect/>
            </a:stretch>
          </p:blipFill>
          <p:spPr>
            <a:xfrm>
              <a:off x="797362" y="8535929"/>
              <a:ext cx="190241" cy="192921"/>
            </a:xfrm>
            <a:prstGeom prst="rect">
              <a:avLst/>
            </a:prstGeom>
          </p:spPr>
        </p:pic>
        <p:sp>
          <p:nvSpPr>
            <p:cNvPr id="14" name="object 14"/>
            <p:cNvSpPr/>
            <p:nvPr/>
          </p:nvSpPr>
          <p:spPr>
            <a:xfrm>
              <a:off x="742251" y="8367953"/>
              <a:ext cx="87630" cy="134620"/>
            </a:xfrm>
            <a:custGeom>
              <a:avLst/>
              <a:gdLst/>
              <a:ahLst/>
              <a:cxnLst/>
              <a:rect l="l" t="t" r="r" b="b"/>
              <a:pathLst>
                <a:path w="87630" h="134620">
                  <a:moveTo>
                    <a:pt x="73202" y="17411"/>
                  </a:moveTo>
                  <a:lnTo>
                    <a:pt x="71437" y="10375"/>
                  </a:lnTo>
                  <a:lnTo>
                    <a:pt x="67259" y="4762"/>
                  </a:lnTo>
                  <a:lnTo>
                    <a:pt x="61264" y="1117"/>
                  </a:lnTo>
                  <a:lnTo>
                    <a:pt x="54025" y="0"/>
                  </a:lnTo>
                  <a:lnTo>
                    <a:pt x="17424" y="1739"/>
                  </a:lnTo>
                  <a:lnTo>
                    <a:pt x="10375" y="3517"/>
                  </a:lnTo>
                  <a:lnTo>
                    <a:pt x="4749" y="7708"/>
                  </a:lnTo>
                  <a:lnTo>
                    <a:pt x="1104" y="13716"/>
                  </a:lnTo>
                  <a:lnTo>
                    <a:pt x="0" y="20891"/>
                  </a:lnTo>
                  <a:lnTo>
                    <a:pt x="482" y="30721"/>
                  </a:lnTo>
                  <a:lnTo>
                    <a:pt x="8572" y="38354"/>
                  </a:lnTo>
                  <a:lnTo>
                    <a:pt x="18288" y="38354"/>
                  </a:lnTo>
                  <a:lnTo>
                    <a:pt x="62814" y="34823"/>
                  </a:lnTo>
                  <a:lnTo>
                    <a:pt x="73202" y="17411"/>
                  </a:lnTo>
                  <a:close/>
                </a:path>
                <a:path w="87630" h="134620">
                  <a:moveTo>
                    <a:pt x="87591" y="107365"/>
                  </a:moveTo>
                  <a:lnTo>
                    <a:pt x="86931" y="100114"/>
                  </a:lnTo>
                  <a:lnTo>
                    <a:pt x="83515" y="93687"/>
                  </a:lnTo>
                  <a:lnTo>
                    <a:pt x="78079" y="89230"/>
                  </a:lnTo>
                  <a:lnTo>
                    <a:pt x="71386" y="87134"/>
                  </a:lnTo>
                  <a:lnTo>
                    <a:pt x="64147" y="87795"/>
                  </a:lnTo>
                  <a:lnTo>
                    <a:pt x="29032" y="98247"/>
                  </a:lnTo>
                  <a:lnTo>
                    <a:pt x="22618" y="101663"/>
                  </a:lnTo>
                  <a:lnTo>
                    <a:pt x="18148" y="107099"/>
                  </a:lnTo>
                  <a:lnTo>
                    <a:pt x="16052" y="113792"/>
                  </a:lnTo>
                  <a:lnTo>
                    <a:pt x="16713" y="121043"/>
                  </a:lnTo>
                  <a:lnTo>
                    <a:pt x="19075" y="128981"/>
                  </a:lnTo>
                  <a:lnTo>
                    <a:pt x="26365" y="134137"/>
                  </a:lnTo>
                  <a:lnTo>
                    <a:pt x="34251" y="134137"/>
                  </a:lnTo>
                  <a:lnTo>
                    <a:pt x="35991" y="134137"/>
                  </a:lnTo>
                  <a:lnTo>
                    <a:pt x="37757" y="133883"/>
                  </a:lnTo>
                  <a:lnTo>
                    <a:pt x="74612" y="122910"/>
                  </a:lnTo>
                  <a:lnTo>
                    <a:pt x="81026" y="119481"/>
                  </a:lnTo>
                  <a:lnTo>
                    <a:pt x="85496" y="114058"/>
                  </a:lnTo>
                  <a:lnTo>
                    <a:pt x="87591" y="107365"/>
                  </a:lnTo>
                  <a:close/>
                </a:path>
              </a:pathLst>
            </a:custGeom>
            <a:solidFill>
              <a:srgbClr val="6D6D6D"/>
            </a:solidFill>
          </p:spPr>
          <p:txBody>
            <a:bodyPr wrap="square" lIns="0" tIns="0" rIns="0" bIns="0" rtlCol="0"/>
            <a:lstStyle/>
            <a:p>
              <a:endParaRPr/>
            </a:p>
          </p:txBody>
        </p:sp>
        <p:sp>
          <p:nvSpPr>
            <p:cNvPr id="15" name="object 15"/>
            <p:cNvSpPr/>
            <p:nvPr/>
          </p:nvSpPr>
          <p:spPr>
            <a:xfrm>
              <a:off x="733485" y="8167241"/>
              <a:ext cx="348615" cy="183515"/>
            </a:xfrm>
            <a:custGeom>
              <a:avLst/>
              <a:gdLst/>
              <a:ahLst/>
              <a:cxnLst/>
              <a:rect l="l" t="t" r="r" b="b"/>
              <a:pathLst>
                <a:path w="348615" h="183515">
                  <a:moveTo>
                    <a:pt x="146538" y="183173"/>
                  </a:moveTo>
                  <a:lnTo>
                    <a:pt x="100974" y="177620"/>
                  </a:lnTo>
                  <a:lnTo>
                    <a:pt x="59531" y="159360"/>
                  </a:lnTo>
                  <a:lnTo>
                    <a:pt x="24957" y="130110"/>
                  </a:lnTo>
                  <a:lnTo>
                    <a:pt x="0" y="91586"/>
                  </a:lnTo>
                  <a:lnTo>
                    <a:pt x="38809" y="40183"/>
                  </a:lnTo>
                  <a:lnTo>
                    <a:pt x="74185" y="12822"/>
                  </a:lnTo>
                  <a:lnTo>
                    <a:pt x="99943" y="1946"/>
                  </a:lnTo>
                  <a:lnTo>
                    <a:pt x="109903" y="0"/>
                  </a:lnTo>
                  <a:lnTo>
                    <a:pt x="219807" y="0"/>
                  </a:lnTo>
                  <a:lnTo>
                    <a:pt x="348028" y="91586"/>
                  </a:lnTo>
                  <a:lnTo>
                    <a:pt x="332258" y="105896"/>
                  </a:lnTo>
                  <a:lnTo>
                    <a:pt x="289184" y="137379"/>
                  </a:lnTo>
                  <a:lnTo>
                    <a:pt x="225159" y="168862"/>
                  </a:lnTo>
                  <a:lnTo>
                    <a:pt x="146538" y="183173"/>
                  </a:lnTo>
                  <a:close/>
                </a:path>
              </a:pathLst>
            </a:custGeom>
            <a:solidFill>
              <a:srgbClr val="86BE33"/>
            </a:solidFill>
          </p:spPr>
          <p:txBody>
            <a:bodyPr wrap="square" lIns="0" tIns="0" rIns="0" bIns="0" rtlCol="0"/>
            <a:lstStyle/>
            <a:p>
              <a:endParaRPr/>
            </a:p>
          </p:txBody>
        </p:sp>
        <p:sp>
          <p:nvSpPr>
            <p:cNvPr id="16" name="object 16"/>
            <p:cNvSpPr/>
            <p:nvPr/>
          </p:nvSpPr>
          <p:spPr>
            <a:xfrm>
              <a:off x="640130" y="7854695"/>
              <a:ext cx="513715" cy="514350"/>
            </a:xfrm>
            <a:custGeom>
              <a:avLst/>
              <a:gdLst/>
              <a:ahLst/>
              <a:cxnLst/>
              <a:rect l="l" t="t" r="r" b="b"/>
              <a:pathLst>
                <a:path w="513715" h="514350">
                  <a:moveTo>
                    <a:pt x="498779" y="175577"/>
                  </a:moveTo>
                  <a:lnTo>
                    <a:pt x="477824" y="126365"/>
                  </a:lnTo>
                  <a:lnTo>
                    <a:pt x="451789" y="89827"/>
                  </a:lnTo>
                  <a:lnTo>
                    <a:pt x="420357" y="58889"/>
                  </a:lnTo>
                  <a:lnTo>
                    <a:pt x="384429" y="33997"/>
                  </a:lnTo>
                  <a:lnTo>
                    <a:pt x="344944" y="15595"/>
                  </a:lnTo>
                  <a:lnTo>
                    <a:pt x="302818" y="4114"/>
                  </a:lnTo>
                  <a:lnTo>
                    <a:pt x="258978" y="0"/>
                  </a:lnTo>
                  <a:lnTo>
                    <a:pt x="214350" y="3695"/>
                  </a:lnTo>
                  <a:lnTo>
                    <a:pt x="169837" y="15646"/>
                  </a:lnTo>
                  <a:lnTo>
                    <a:pt x="127469" y="35064"/>
                  </a:lnTo>
                  <a:lnTo>
                    <a:pt x="90449" y="60985"/>
                  </a:lnTo>
                  <a:lnTo>
                    <a:pt x="59182" y="92456"/>
                  </a:lnTo>
                  <a:lnTo>
                    <a:pt x="34099" y="128511"/>
                  </a:lnTo>
                  <a:lnTo>
                    <a:pt x="15595" y="168198"/>
                  </a:lnTo>
                  <a:lnTo>
                    <a:pt x="4089" y="210540"/>
                  </a:lnTo>
                  <a:lnTo>
                    <a:pt x="0" y="254584"/>
                  </a:lnTo>
                  <a:lnTo>
                    <a:pt x="3733" y="299364"/>
                  </a:lnTo>
                  <a:lnTo>
                    <a:pt x="15697" y="343928"/>
                  </a:lnTo>
                  <a:lnTo>
                    <a:pt x="37198" y="389636"/>
                  </a:lnTo>
                  <a:lnTo>
                    <a:pt x="67246" y="430149"/>
                  </a:lnTo>
                  <a:lnTo>
                    <a:pt x="104902" y="464324"/>
                  </a:lnTo>
                  <a:lnTo>
                    <a:pt x="149212" y="491058"/>
                  </a:lnTo>
                  <a:lnTo>
                    <a:pt x="192633" y="506742"/>
                  </a:lnTo>
                  <a:lnTo>
                    <a:pt x="236931" y="514223"/>
                  </a:lnTo>
                  <a:lnTo>
                    <a:pt x="281152" y="513854"/>
                  </a:lnTo>
                  <a:lnTo>
                    <a:pt x="324307" y="505980"/>
                  </a:lnTo>
                  <a:lnTo>
                    <a:pt x="365417" y="490994"/>
                  </a:lnTo>
                  <a:lnTo>
                    <a:pt x="403529" y="469226"/>
                  </a:lnTo>
                  <a:lnTo>
                    <a:pt x="437642" y="441045"/>
                  </a:lnTo>
                  <a:lnTo>
                    <a:pt x="466801" y="406819"/>
                  </a:lnTo>
                  <a:lnTo>
                    <a:pt x="490004" y="366903"/>
                  </a:lnTo>
                  <a:lnTo>
                    <a:pt x="438327" y="383463"/>
                  </a:lnTo>
                  <a:lnTo>
                    <a:pt x="431114" y="370014"/>
                  </a:lnTo>
                  <a:lnTo>
                    <a:pt x="412407" y="349465"/>
                  </a:lnTo>
                  <a:lnTo>
                    <a:pt x="412407" y="413829"/>
                  </a:lnTo>
                  <a:lnTo>
                    <a:pt x="405726" y="421170"/>
                  </a:lnTo>
                  <a:lnTo>
                    <a:pt x="370420" y="447205"/>
                  </a:lnTo>
                  <a:lnTo>
                    <a:pt x="330682" y="465874"/>
                  </a:lnTo>
                  <a:lnTo>
                    <a:pt x="282155" y="477024"/>
                  </a:lnTo>
                  <a:lnTo>
                    <a:pt x="233883" y="477050"/>
                  </a:lnTo>
                  <a:lnTo>
                    <a:pt x="187452" y="466712"/>
                  </a:lnTo>
                  <a:lnTo>
                    <a:pt x="144462" y="446773"/>
                  </a:lnTo>
                  <a:lnTo>
                    <a:pt x="106514" y="417982"/>
                  </a:lnTo>
                  <a:lnTo>
                    <a:pt x="103187" y="414070"/>
                  </a:lnTo>
                  <a:lnTo>
                    <a:pt x="120307" y="385737"/>
                  </a:lnTo>
                  <a:lnTo>
                    <a:pt x="152882" y="356285"/>
                  </a:lnTo>
                  <a:lnTo>
                    <a:pt x="192316" y="337477"/>
                  </a:lnTo>
                  <a:lnTo>
                    <a:pt x="236220" y="330873"/>
                  </a:lnTo>
                  <a:lnTo>
                    <a:pt x="278358" y="330873"/>
                  </a:lnTo>
                  <a:lnTo>
                    <a:pt x="323024" y="337451"/>
                  </a:lnTo>
                  <a:lnTo>
                    <a:pt x="362381" y="356057"/>
                  </a:lnTo>
                  <a:lnTo>
                    <a:pt x="394525" y="384962"/>
                  </a:lnTo>
                  <a:lnTo>
                    <a:pt x="412407" y="413829"/>
                  </a:lnTo>
                  <a:lnTo>
                    <a:pt x="412407" y="349465"/>
                  </a:lnTo>
                  <a:lnTo>
                    <a:pt x="401523" y="337502"/>
                  </a:lnTo>
                  <a:lnTo>
                    <a:pt x="365328" y="313093"/>
                  </a:lnTo>
                  <a:lnTo>
                    <a:pt x="324294" y="297738"/>
                  </a:lnTo>
                  <a:lnTo>
                    <a:pt x="280187" y="292404"/>
                  </a:lnTo>
                  <a:lnTo>
                    <a:pt x="238061" y="292404"/>
                  </a:lnTo>
                  <a:lnTo>
                    <a:pt x="193941" y="297738"/>
                  </a:lnTo>
                  <a:lnTo>
                    <a:pt x="152920" y="313093"/>
                  </a:lnTo>
                  <a:lnTo>
                    <a:pt x="116725" y="337502"/>
                  </a:lnTo>
                  <a:lnTo>
                    <a:pt x="87122" y="370014"/>
                  </a:lnTo>
                  <a:lnTo>
                    <a:pt x="78879" y="385470"/>
                  </a:lnTo>
                  <a:lnTo>
                    <a:pt x="75184" y="381101"/>
                  </a:lnTo>
                  <a:lnTo>
                    <a:pt x="52082" y="336918"/>
                  </a:lnTo>
                  <a:lnTo>
                    <a:pt x="40373" y="294132"/>
                  </a:lnTo>
                  <a:lnTo>
                    <a:pt x="37655" y="251142"/>
                  </a:lnTo>
                  <a:lnTo>
                    <a:pt x="43370" y="209080"/>
                  </a:lnTo>
                  <a:lnTo>
                    <a:pt x="56959" y="169113"/>
                  </a:lnTo>
                  <a:lnTo>
                    <a:pt x="77901" y="132384"/>
                  </a:lnTo>
                  <a:lnTo>
                    <a:pt x="105613" y="100050"/>
                  </a:lnTo>
                  <a:lnTo>
                    <a:pt x="139573" y="73253"/>
                  </a:lnTo>
                  <a:lnTo>
                    <a:pt x="179197" y="53136"/>
                  </a:lnTo>
                  <a:lnTo>
                    <a:pt x="221983" y="41440"/>
                  </a:lnTo>
                  <a:lnTo>
                    <a:pt x="264972" y="38709"/>
                  </a:lnTo>
                  <a:lnTo>
                    <a:pt x="307035" y="44424"/>
                  </a:lnTo>
                  <a:lnTo>
                    <a:pt x="347002" y="58026"/>
                  </a:lnTo>
                  <a:lnTo>
                    <a:pt x="383730" y="78955"/>
                  </a:lnTo>
                  <a:lnTo>
                    <a:pt x="416064" y="106680"/>
                  </a:lnTo>
                  <a:lnTo>
                    <a:pt x="442861" y="140627"/>
                  </a:lnTo>
                  <a:lnTo>
                    <a:pt x="462978" y="180263"/>
                  </a:lnTo>
                  <a:lnTo>
                    <a:pt x="466712" y="186893"/>
                  </a:lnTo>
                  <a:lnTo>
                    <a:pt x="472147" y="191109"/>
                  </a:lnTo>
                  <a:lnTo>
                    <a:pt x="478840" y="192697"/>
                  </a:lnTo>
                  <a:lnTo>
                    <a:pt x="486346" y="191439"/>
                  </a:lnTo>
                  <a:lnTo>
                    <a:pt x="492975" y="187693"/>
                  </a:lnTo>
                  <a:lnTo>
                    <a:pt x="497192" y="182270"/>
                  </a:lnTo>
                  <a:lnTo>
                    <a:pt x="498779" y="175577"/>
                  </a:lnTo>
                  <a:close/>
                </a:path>
                <a:path w="513715" h="514350">
                  <a:moveTo>
                    <a:pt x="513600" y="254635"/>
                  </a:moveTo>
                  <a:lnTo>
                    <a:pt x="513257" y="240220"/>
                  </a:lnTo>
                  <a:lnTo>
                    <a:pt x="512648" y="238493"/>
                  </a:lnTo>
                  <a:lnTo>
                    <a:pt x="511098" y="231584"/>
                  </a:lnTo>
                  <a:lnTo>
                    <a:pt x="506577" y="226072"/>
                  </a:lnTo>
                  <a:lnTo>
                    <a:pt x="500240" y="222656"/>
                  </a:lnTo>
                  <a:lnTo>
                    <a:pt x="493255" y="222034"/>
                  </a:lnTo>
                  <a:lnTo>
                    <a:pt x="486333" y="223583"/>
                  </a:lnTo>
                  <a:lnTo>
                    <a:pt x="480822" y="228104"/>
                  </a:lnTo>
                  <a:lnTo>
                    <a:pt x="477418" y="234429"/>
                  </a:lnTo>
                  <a:lnTo>
                    <a:pt x="476783" y="241427"/>
                  </a:lnTo>
                  <a:lnTo>
                    <a:pt x="477266" y="252907"/>
                  </a:lnTo>
                  <a:lnTo>
                    <a:pt x="476758" y="264744"/>
                  </a:lnTo>
                  <a:lnTo>
                    <a:pt x="475615" y="276796"/>
                  </a:lnTo>
                  <a:lnTo>
                    <a:pt x="474141" y="288975"/>
                  </a:lnTo>
                  <a:lnTo>
                    <a:pt x="473633" y="293039"/>
                  </a:lnTo>
                  <a:lnTo>
                    <a:pt x="477901" y="305130"/>
                  </a:lnTo>
                  <a:lnTo>
                    <a:pt x="483196" y="309092"/>
                  </a:lnTo>
                  <a:lnTo>
                    <a:pt x="489572" y="310743"/>
                  </a:lnTo>
                  <a:lnTo>
                    <a:pt x="497065" y="310730"/>
                  </a:lnTo>
                  <a:lnTo>
                    <a:pt x="513245" y="269113"/>
                  </a:lnTo>
                  <a:lnTo>
                    <a:pt x="513600" y="254635"/>
                  </a:lnTo>
                  <a:close/>
                </a:path>
              </a:pathLst>
            </a:custGeom>
            <a:solidFill>
              <a:srgbClr val="6D6D6D"/>
            </a:solidFill>
          </p:spPr>
          <p:txBody>
            <a:bodyPr wrap="square" lIns="0" tIns="0" rIns="0" bIns="0" rtlCol="0"/>
            <a:lstStyle/>
            <a:p>
              <a:endParaRPr/>
            </a:p>
          </p:txBody>
        </p:sp>
        <p:pic>
          <p:nvPicPr>
            <p:cNvPr id="17" name="object 17"/>
            <p:cNvPicPr/>
            <p:nvPr/>
          </p:nvPicPr>
          <p:blipFill>
            <a:blip r:embed="rId6" cstate="print"/>
            <a:stretch>
              <a:fillRect/>
            </a:stretch>
          </p:blipFill>
          <p:spPr>
            <a:xfrm>
              <a:off x="806754" y="7978573"/>
              <a:ext cx="183173" cy="228966"/>
            </a:xfrm>
            <a:prstGeom prst="rect">
              <a:avLst/>
            </a:prstGeom>
          </p:spPr>
        </p:pic>
        <p:sp>
          <p:nvSpPr>
            <p:cNvPr id="18" name="object 18"/>
            <p:cNvSpPr/>
            <p:nvPr/>
          </p:nvSpPr>
          <p:spPr>
            <a:xfrm>
              <a:off x="788437" y="7960255"/>
              <a:ext cx="220345" cy="267970"/>
            </a:xfrm>
            <a:custGeom>
              <a:avLst/>
              <a:gdLst/>
              <a:ahLst/>
              <a:cxnLst/>
              <a:rect l="l" t="t" r="r" b="b"/>
              <a:pathLst>
                <a:path w="220344" h="267970">
                  <a:moveTo>
                    <a:pt x="109903" y="267432"/>
                  </a:moveTo>
                  <a:lnTo>
                    <a:pt x="66457" y="255640"/>
                  </a:lnTo>
                  <a:lnTo>
                    <a:pt x="31597" y="225302"/>
                  </a:lnTo>
                  <a:lnTo>
                    <a:pt x="8414" y="183974"/>
                  </a:lnTo>
                  <a:lnTo>
                    <a:pt x="0" y="139211"/>
                  </a:lnTo>
                  <a:lnTo>
                    <a:pt x="0" y="109903"/>
                  </a:lnTo>
                  <a:lnTo>
                    <a:pt x="8672" y="67230"/>
                  </a:lnTo>
                  <a:lnTo>
                    <a:pt x="32284" y="32284"/>
                  </a:lnTo>
                  <a:lnTo>
                    <a:pt x="67230" y="8672"/>
                  </a:lnTo>
                  <a:lnTo>
                    <a:pt x="109903" y="0"/>
                  </a:lnTo>
                  <a:lnTo>
                    <a:pt x="152577" y="8672"/>
                  </a:lnTo>
                  <a:lnTo>
                    <a:pt x="187523" y="32284"/>
                  </a:lnTo>
                  <a:lnTo>
                    <a:pt x="190462" y="36634"/>
                  </a:lnTo>
                  <a:lnTo>
                    <a:pt x="109903" y="36634"/>
                  </a:lnTo>
                  <a:lnTo>
                    <a:pt x="81454" y="42416"/>
                  </a:lnTo>
                  <a:lnTo>
                    <a:pt x="58157" y="58157"/>
                  </a:lnTo>
                  <a:lnTo>
                    <a:pt x="42416" y="81454"/>
                  </a:lnTo>
                  <a:lnTo>
                    <a:pt x="36634" y="109903"/>
                  </a:lnTo>
                  <a:lnTo>
                    <a:pt x="36634" y="137379"/>
                  </a:lnTo>
                  <a:lnTo>
                    <a:pt x="42673" y="169463"/>
                  </a:lnTo>
                  <a:lnTo>
                    <a:pt x="58844" y="198971"/>
                  </a:lnTo>
                  <a:lnTo>
                    <a:pt x="82227" y="220580"/>
                  </a:lnTo>
                  <a:lnTo>
                    <a:pt x="109903" y="228966"/>
                  </a:lnTo>
                  <a:lnTo>
                    <a:pt x="183767" y="228966"/>
                  </a:lnTo>
                  <a:lnTo>
                    <a:pt x="153350" y="255612"/>
                  </a:lnTo>
                  <a:lnTo>
                    <a:pt x="109903" y="267432"/>
                  </a:lnTo>
                  <a:close/>
                </a:path>
                <a:path w="220344" h="267970">
                  <a:moveTo>
                    <a:pt x="183767" y="228966"/>
                  </a:moveTo>
                  <a:lnTo>
                    <a:pt x="109903" y="228966"/>
                  </a:lnTo>
                  <a:lnTo>
                    <a:pt x="138352" y="220322"/>
                  </a:lnTo>
                  <a:lnTo>
                    <a:pt x="161650" y="198284"/>
                  </a:lnTo>
                  <a:lnTo>
                    <a:pt x="177391" y="168690"/>
                  </a:lnTo>
                  <a:lnTo>
                    <a:pt x="183173" y="137379"/>
                  </a:lnTo>
                  <a:lnTo>
                    <a:pt x="183173" y="109903"/>
                  </a:lnTo>
                  <a:lnTo>
                    <a:pt x="177391" y="81454"/>
                  </a:lnTo>
                  <a:lnTo>
                    <a:pt x="161650" y="58157"/>
                  </a:lnTo>
                  <a:lnTo>
                    <a:pt x="138352" y="42416"/>
                  </a:lnTo>
                  <a:lnTo>
                    <a:pt x="109903" y="36634"/>
                  </a:lnTo>
                  <a:lnTo>
                    <a:pt x="190462" y="36634"/>
                  </a:lnTo>
                  <a:lnTo>
                    <a:pt x="211135" y="67230"/>
                  </a:lnTo>
                  <a:lnTo>
                    <a:pt x="219807" y="109903"/>
                  </a:lnTo>
                  <a:lnTo>
                    <a:pt x="219807" y="137379"/>
                  </a:lnTo>
                  <a:lnTo>
                    <a:pt x="211393" y="183201"/>
                  </a:lnTo>
                  <a:lnTo>
                    <a:pt x="188210" y="225073"/>
                  </a:lnTo>
                  <a:lnTo>
                    <a:pt x="183767" y="228966"/>
                  </a:lnTo>
                  <a:close/>
                </a:path>
              </a:pathLst>
            </a:custGeom>
            <a:solidFill>
              <a:srgbClr val="6D6D6D"/>
            </a:solidFill>
          </p:spPr>
          <p:txBody>
            <a:bodyPr wrap="square" lIns="0" tIns="0" rIns="0" bIns="0" rtlCol="0"/>
            <a:lstStyle/>
            <a:p>
              <a:endParaRPr/>
            </a:p>
          </p:txBody>
        </p:sp>
        <p:sp>
          <p:nvSpPr>
            <p:cNvPr id="19" name="object 19"/>
            <p:cNvSpPr/>
            <p:nvPr/>
          </p:nvSpPr>
          <p:spPr>
            <a:xfrm>
              <a:off x="1246370" y="8680125"/>
              <a:ext cx="348615" cy="183515"/>
            </a:xfrm>
            <a:custGeom>
              <a:avLst/>
              <a:gdLst/>
              <a:ahLst/>
              <a:cxnLst/>
              <a:rect l="l" t="t" r="r" b="b"/>
              <a:pathLst>
                <a:path w="348615" h="183515">
                  <a:moveTo>
                    <a:pt x="146538" y="183173"/>
                  </a:moveTo>
                  <a:lnTo>
                    <a:pt x="100974" y="177620"/>
                  </a:lnTo>
                  <a:lnTo>
                    <a:pt x="59531" y="159360"/>
                  </a:lnTo>
                  <a:lnTo>
                    <a:pt x="24957" y="130110"/>
                  </a:lnTo>
                  <a:lnTo>
                    <a:pt x="0" y="91586"/>
                  </a:lnTo>
                  <a:lnTo>
                    <a:pt x="38809" y="40183"/>
                  </a:lnTo>
                  <a:lnTo>
                    <a:pt x="74185" y="12822"/>
                  </a:lnTo>
                  <a:lnTo>
                    <a:pt x="99943" y="1946"/>
                  </a:lnTo>
                  <a:lnTo>
                    <a:pt x="109903" y="0"/>
                  </a:lnTo>
                  <a:lnTo>
                    <a:pt x="219807" y="0"/>
                  </a:lnTo>
                  <a:lnTo>
                    <a:pt x="348028" y="91586"/>
                  </a:lnTo>
                  <a:lnTo>
                    <a:pt x="332258" y="105896"/>
                  </a:lnTo>
                  <a:lnTo>
                    <a:pt x="289184" y="137379"/>
                  </a:lnTo>
                  <a:lnTo>
                    <a:pt x="225159" y="168862"/>
                  </a:lnTo>
                  <a:lnTo>
                    <a:pt x="146538" y="183173"/>
                  </a:lnTo>
                  <a:close/>
                </a:path>
              </a:pathLst>
            </a:custGeom>
            <a:solidFill>
              <a:srgbClr val="86BE33"/>
            </a:solidFill>
          </p:spPr>
          <p:txBody>
            <a:bodyPr wrap="square" lIns="0" tIns="0" rIns="0" bIns="0" rtlCol="0"/>
            <a:lstStyle/>
            <a:p>
              <a:endParaRPr/>
            </a:p>
          </p:txBody>
        </p:sp>
        <p:sp>
          <p:nvSpPr>
            <p:cNvPr id="20" name="object 20"/>
            <p:cNvSpPr/>
            <p:nvPr/>
          </p:nvSpPr>
          <p:spPr>
            <a:xfrm>
              <a:off x="1153782" y="8368360"/>
              <a:ext cx="513715" cy="514984"/>
            </a:xfrm>
            <a:custGeom>
              <a:avLst/>
              <a:gdLst/>
              <a:ahLst/>
              <a:cxnLst/>
              <a:rect l="l" t="t" r="r" b="b"/>
              <a:pathLst>
                <a:path w="513714" h="514984">
                  <a:moveTo>
                    <a:pt x="39547" y="223862"/>
                  </a:moveTo>
                  <a:lnTo>
                    <a:pt x="35140" y="211810"/>
                  </a:lnTo>
                  <a:lnTo>
                    <a:pt x="29806" y="207911"/>
                  </a:lnTo>
                  <a:lnTo>
                    <a:pt x="23393" y="206362"/>
                  </a:lnTo>
                  <a:lnTo>
                    <a:pt x="15900" y="206451"/>
                  </a:lnTo>
                  <a:lnTo>
                    <a:pt x="190" y="248246"/>
                  </a:lnTo>
                  <a:lnTo>
                    <a:pt x="0" y="262724"/>
                  </a:lnTo>
                  <a:lnTo>
                    <a:pt x="520" y="277139"/>
                  </a:lnTo>
                  <a:lnTo>
                    <a:pt x="1143" y="278853"/>
                  </a:lnTo>
                  <a:lnTo>
                    <a:pt x="2781" y="285762"/>
                  </a:lnTo>
                  <a:lnTo>
                    <a:pt x="7366" y="291223"/>
                  </a:lnTo>
                  <a:lnTo>
                    <a:pt x="13741" y="294551"/>
                  </a:lnTo>
                  <a:lnTo>
                    <a:pt x="20739" y="295109"/>
                  </a:lnTo>
                  <a:lnTo>
                    <a:pt x="27647" y="293458"/>
                  </a:lnTo>
                  <a:lnTo>
                    <a:pt x="33108" y="288874"/>
                  </a:lnTo>
                  <a:lnTo>
                    <a:pt x="36436" y="282498"/>
                  </a:lnTo>
                  <a:lnTo>
                    <a:pt x="36982" y="275501"/>
                  </a:lnTo>
                  <a:lnTo>
                    <a:pt x="36385" y="264020"/>
                  </a:lnTo>
                  <a:lnTo>
                    <a:pt x="36753" y="252196"/>
                  </a:lnTo>
                  <a:lnTo>
                    <a:pt x="37757" y="240118"/>
                  </a:lnTo>
                  <a:lnTo>
                    <a:pt x="39547" y="223862"/>
                  </a:lnTo>
                  <a:close/>
                </a:path>
                <a:path w="513714" h="514984">
                  <a:moveTo>
                    <a:pt x="513588" y="256959"/>
                  </a:moveTo>
                  <a:lnTo>
                    <a:pt x="509346" y="212217"/>
                  </a:lnTo>
                  <a:lnTo>
                    <a:pt x="496887" y="167792"/>
                  </a:lnTo>
                  <a:lnTo>
                    <a:pt x="474865" y="122339"/>
                  </a:lnTo>
                  <a:lnTo>
                    <a:pt x="444373" y="82169"/>
                  </a:lnTo>
                  <a:lnTo>
                    <a:pt x="406336" y="48412"/>
                  </a:lnTo>
                  <a:lnTo>
                    <a:pt x="361734" y="22174"/>
                  </a:lnTo>
                  <a:lnTo>
                    <a:pt x="318147" y="6972"/>
                  </a:lnTo>
                  <a:lnTo>
                    <a:pt x="273773" y="0"/>
                  </a:lnTo>
                  <a:lnTo>
                    <a:pt x="229565" y="863"/>
                  </a:lnTo>
                  <a:lnTo>
                    <a:pt x="186499" y="9220"/>
                  </a:lnTo>
                  <a:lnTo>
                    <a:pt x="145554" y="24676"/>
                  </a:lnTo>
                  <a:lnTo>
                    <a:pt x="107696" y="46875"/>
                  </a:lnTo>
                  <a:lnTo>
                    <a:pt x="73901" y="75425"/>
                  </a:lnTo>
                  <a:lnTo>
                    <a:pt x="45135" y="109982"/>
                  </a:lnTo>
                  <a:lnTo>
                    <a:pt x="22377" y="150164"/>
                  </a:lnTo>
                  <a:lnTo>
                    <a:pt x="20815" y="156565"/>
                  </a:lnTo>
                  <a:lnTo>
                    <a:pt x="23964" y="165176"/>
                  </a:lnTo>
                  <a:lnTo>
                    <a:pt x="76974" y="127609"/>
                  </a:lnTo>
                  <a:lnTo>
                    <a:pt x="106057" y="94945"/>
                  </a:lnTo>
                  <a:lnTo>
                    <a:pt x="141071" y="68529"/>
                  </a:lnTo>
                  <a:lnTo>
                    <a:pt x="180581" y="49415"/>
                  </a:lnTo>
                  <a:lnTo>
                    <a:pt x="228981" y="37706"/>
                  </a:lnTo>
                  <a:lnTo>
                    <a:pt x="277241" y="37134"/>
                  </a:lnTo>
                  <a:lnTo>
                    <a:pt x="323786" y="46951"/>
                  </a:lnTo>
                  <a:lnTo>
                    <a:pt x="366991" y="66408"/>
                  </a:lnTo>
                  <a:lnTo>
                    <a:pt x="405269" y="94767"/>
                  </a:lnTo>
                  <a:lnTo>
                    <a:pt x="437007" y="131292"/>
                  </a:lnTo>
                  <a:lnTo>
                    <a:pt x="460616" y="175221"/>
                  </a:lnTo>
                  <a:lnTo>
                    <a:pt x="472795" y="217868"/>
                  </a:lnTo>
                  <a:lnTo>
                    <a:pt x="476008" y="260832"/>
                  </a:lnTo>
                  <a:lnTo>
                    <a:pt x="470763" y="302945"/>
                  </a:lnTo>
                  <a:lnTo>
                    <a:pt x="457619" y="343065"/>
                  </a:lnTo>
                  <a:lnTo>
                    <a:pt x="437095" y="380034"/>
                  </a:lnTo>
                  <a:lnTo>
                    <a:pt x="436511" y="380733"/>
                  </a:lnTo>
                  <a:lnTo>
                    <a:pt x="430352" y="369227"/>
                  </a:lnTo>
                  <a:lnTo>
                    <a:pt x="410705" y="347662"/>
                  </a:lnTo>
                  <a:lnTo>
                    <a:pt x="410705" y="411543"/>
                  </a:lnTo>
                  <a:lnTo>
                    <a:pt x="409752" y="412686"/>
                  </a:lnTo>
                  <a:lnTo>
                    <a:pt x="376097" y="439864"/>
                  </a:lnTo>
                  <a:lnTo>
                    <a:pt x="336702" y="460413"/>
                  </a:lnTo>
                  <a:lnTo>
                    <a:pt x="294043" y="472605"/>
                  </a:lnTo>
                  <a:lnTo>
                    <a:pt x="251079" y="475805"/>
                  </a:lnTo>
                  <a:lnTo>
                    <a:pt x="208965" y="470573"/>
                  </a:lnTo>
                  <a:lnTo>
                    <a:pt x="168846" y="457428"/>
                  </a:lnTo>
                  <a:lnTo>
                    <a:pt x="131876" y="436905"/>
                  </a:lnTo>
                  <a:lnTo>
                    <a:pt x="102844" y="412584"/>
                  </a:lnTo>
                  <a:lnTo>
                    <a:pt x="119545" y="384949"/>
                  </a:lnTo>
                  <a:lnTo>
                    <a:pt x="152107" y="355511"/>
                  </a:lnTo>
                  <a:lnTo>
                    <a:pt x="191554" y="336702"/>
                  </a:lnTo>
                  <a:lnTo>
                    <a:pt x="235458" y="330085"/>
                  </a:lnTo>
                  <a:lnTo>
                    <a:pt x="277583" y="330085"/>
                  </a:lnTo>
                  <a:lnTo>
                    <a:pt x="322262" y="336677"/>
                  </a:lnTo>
                  <a:lnTo>
                    <a:pt x="361619" y="355269"/>
                  </a:lnTo>
                  <a:lnTo>
                    <a:pt x="393763" y="384187"/>
                  </a:lnTo>
                  <a:lnTo>
                    <a:pt x="410705" y="411543"/>
                  </a:lnTo>
                  <a:lnTo>
                    <a:pt x="410705" y="347662"/>
                  </a:lnTo>
                  <a:lnTo>
                    <a:pt x="400748" y="336727"/>
                  </a:lnTo>
                  <a:lnTo>
                    <a:pt x="364553" y="312318"/>
                  </a:lnTo>
                  <a:lnTo>
                    <a:pt x="323532" y="296951"/>
                  </a:lnTo>
                  <a:lnTo>
                    <a:pt x="279412" y="291617"/>
                  </a:lnTo>
                  <a:lnTo>
                    <a:pt x="237286" y="291617"/>
                  </a:lnTo>
                  <a:lnTo>
                    <a:pt x="193179" y="296951"/>
                  </a:lnTo>
                  <a:lnTo>
                    <a:pt x="152146" y="312318"/>
                  </a:lnTo>
                  <a:lnTo>
                    <a:pt x="115951" y="336727"/>
                  </a:lnTo>
                  <a:lnTo>
                    <a:pt x="86360" y="369227"/>
                  </a:lnTo>
                  <a:lnTo>
                    <a:pt x="78511" y="383921"/>
                  </a:lnTo>
                  <a:lnTo>
                    <a:pt x="72047" y="375907"/>
                  </a:lnTo>
                  <a:lnTo>
                    <a:pt x="51498" y="336499"/>
                  </a:lnTo>
                  <a:lnTo>
                    <a:pt x="15735" y="341579"/>
                  </a:lnTo>
                  <a:lnTo>
                    <a:pt x="17081" y="349084"/>
                  </a:lnTo>
                  <a:lnTo>
                    <a:pt x="37236" y="390563"/>
                  </a:lnTo>
                  <a:lnTo>
                    <a:pt x="63677" y="426808"/>
                  </a:lnTo>
                  <a:lnTo>
                    <a:pt x="95465" y="457390"/>
                  </a:lnTo>
                  <a:lnTo>
                    <a:pt x="131660" y="481876"/>
                  </a:lnTo>
                  <a:lnTo>
                    <a:pt x="171348" y="499833"/>
                  </a:lnTo>
                  <a:lnTo>
                    <a:pt x="213601" y="510832"/>
                  </a:lnTo>
                  <a:lnTo>
                    <a:pt x="257492" y="514451"/>
                  </a:lnTo>
                  <a:lnTo>
                    <a:pt x="302082" y="510247"/>
                  </a:lnTo>
                  <a:lnTo>
                    <a:pt x="346443" y="497801"/>
                  </a:lnTo>
                  <a:lnTo>
                    <a:pt x="388594" y="477901"/>
                  </a:lnTo>
                  <a:lnTo>
                    <a:pt x="425323" y="451561"/>
                  </a:lnTo>
                  <a:lnTo>
                    <a:pt x="456234" y="419735"/>
                  </a:lnTo>
                  <a:lnTo>
                    <a:pt x="480910" y="383400"/>
                  </a:lnTo>
                  <a:lnTo>
                    <a:pt x="498957" y="343509"/>
                  </a:lnTo>
                  <a:lnTo>
                    <a:pt x="509993" y="301040"/>
                  </a:lnTo>
                  <a:lnTo>
                    <a:pt x="513588" y="256959"/>
                  </a:lnTo>
                  <a:close/>
                </a:path>
              </a:pathLst>
            </a:custGeom>
            <a:solidFill>
              <a:srgbClr val="6D6D6D"/>
            </a:solidFill>
          </p:spPr>
          <p:txBody>
            <a:bodyPr wrap="square" lIns="0" tIns="0" rIns="0" bIns="0" rtlCol="0"/>
            <a:lstStyle/>
            <a:p>
              <a:endParaRPr/>
            </a:p>
          </p:txBody>
        </p:sp>
        <p:pic>
          <p:nvPicPr>
            <p:cNvPr id="21" name="object 21"/>
            <p:cNvPicPr/>
            <p:nvPr/>
          </p:nvPicPr>
          <p:blipFill>
            <a:blip r:embed="rId6" cstate="print"/>
            <a:stretch>
              <a:fillRect/>
            </a:stretch>
          </p:blipFill>
          <p:spPr>
            <a:xfrm>
              <a:off x="1319639" y="8491457"/>
              <a:ext cx="183173" cy="228966"/>
            </a:xfrm>
            <a:prstGeom prst="rect">
              <a:avLst/>
            </a:prstGeom>
          </p:spPr>
        </p:pic>
        <p:sp>
          <p:nvSpPr>
            <p:cNvPr id="22" name="object 22"/>
            <p:cNvSpPr/>
            <p:nvPr/>
          </p:nvSpPr>
          <p:spPr>
            <a:xfrm>
              <a:off x="1301322" y="8473140"/>
              <a:ext cx="220345" cy="267970"/>
            </a:xfrm>
            <a:custGeom>
              <a:avLst/>
              <a:gdLst/>
              <a:ahLst/>
              <a:cxnLst/>
              <a:rect l="l" t="t" r="r" b="b"/>
              <a:pathLst>
                <a:path w="220344" h="267970">
                  <a:moveTo>
                    <a:pt x="109903" y="267432"/>
                  </a:moveTo>
                  <a:lnTo>
                    <a:pt x="66457" y="255640"/>
                  </a:lnTo>
                  <a:lnTo>
                    <a:pt x="31597" y="225302"/>
                  </a:lnTo>
                  <a:lnTo>
                    <a:pt x="8414" y="183974"/>
                  </a:lnTo>
                  <a:lnTo>
                    <a:pt x="0" y="139211"/>
                  </a:lnTo>
                  <a:lnTo>
                    <a:pt x="0" y="109903"/>
                  </a:lnTo>
                  <a:lnTo>
                    <a:pt x="8672" y="67230"/>
                  </a:lnTo>
                  <a:lnTo>
                    <a:pt x="32284" y="32284"/>
                  </a:lnTo>
                  <a:lnTo>
                    <a:pt x="67230" y="8672"/>
                  </a:lnTo>
                  <a:lnTo>
                    <a:pt x="109903" y="0"/>
                  </a:lnTo>
                  <a:lnTo>
                    <a:pt x="152577" y="8672"/>
                  </a:lnTo>
                  <a:lnTo>
                    <a:pt x="187523" y="32284"/>
                  </a:lnTo>
                  <a:lnTo>
                    <a:pt x="190462" y="36634"/>
                  </a:lnTo>
                  <a:lnTo>
                    <a:pt x="109903" y="36634"/>
                  </a:lnTo>
                  <a:lnTo>
                    <a:pt x="81454" y="42416"/>
                  </a:lnTo>
                  <a:lnTo>
                    <a:pt x="58157" y="58157"/>
                  </a:lnTo>
                  <a:lnTo>
                    <a:pt x="42416" y="81454"/>
                  </a:lnTo>
                  <a:lnTo>
                    <a:pt x="36634" y="109903"/>
                  </a:lnTo>
                  <a:lnTo>
                    <a:pt x="36634" y="137379"/>
                  </a:lnTo>
                  <a:lnTo>
                    <a:pt x="42673" y="169463"/>
                  </a:lnTo>
                  <a:lnTo>
                    <a:pt x="58844" y="198971"/>
                  </a:lnTo>
                  <a:lnTo>
                    <a:pt x="82227" y="220580"/>
                  </a:lnTo>
                  <a:lnTo>
                    <a:pt x="109903" y="228966"/>
                  </a:lnTo>
                  <a:lnTo>
                    <a:pt x="183767" y="228966"/>
                  </a:lnTo>
                  <a:lnTo>
                    <a:pt x="153350" y="255612"/>
                  </a:lnTo>
                  <a:lnTo>
                    <a:pt x="109903" y="267432"/>
                  </a:lnTo>
                  <a:close/>
                </a:path>
                <a:path w="220344" h="267970">
                  <a:moveTo>
                    <a:pt x="183767" y="228966"/>
                  </a:moveTo>
                  <a:lnTo>
                    <a:pt x="109903" y="228966"/>
                  </a:lnTo>
                  <a:lnTo>
                    <a:pt x="138352" y="220322"/>
                  </a:lnTo>
                  <a:lnTo>
                    <a:pt x="161650" y="198284"/>
                  </a:lnTo>
                  <a:lnTo>
                    <a:pt x="177391" y="168690"/>
                  </a:lnTo>
                  <a:lnTo>
                    <a:pt x="183173" y="137379"/>
                  </a:lnTo>
                  <a:lnTo>
                    <a:pt x="183173" y="109903"/>
                  </a:lnTo>
                  <a:lnTo>
                    <a:pt x="177391" y="81454"/>
                  </a:lnTo>
                  <a:lnTo>
                    <a:pt x="161650" y="58157"/>
                  </a:lnTo>
                  <a:lnTo>
                    <a:pt x="138352" y="42416"/>
                  </a:lnTo>
                  <a:lnTo>
                    <a:pt x="109903" y="36634"/>
                  </a:lnTo>
                  <a:lnTo>
                    <a:pt x="190462" y="36634"/>
                  </a:lnTo>
                  <a:lnTo>
                    <a:pt x="211135" y="67230"/>
                  </a:lnTo>
                  <a:lnTo>
                    <a:pt x="219807" y="109903"/>
                  </a:lnTo>
                  <a:lnTo>
                    <a:pt x="219807" y="137379"/>
                  </a:lnTo>
                  <a:lnTo>
                    <a:pt x="211393" y="183201"/>
                  </a:lnTo>
                  <a:lnTo>
                    <a:pt x="188210" y="225073"/>
                  </a:lnTo>
                  <a:lnTo>
                    <a:pt x="183767" y="228966"/>
                  </a:lnTo>
                  <a:close/>
                </a:path>
              </a:pathLst>
            </a:custGeom>
            <a:solidFill>
              <a:srgbClr val="6D6D6D"/>
            </a:solidFill>
          </p:spPr>
          <p:txBody>
            <a:bodyPr wrap="square" lIns="0" tIns="0" rIns="0" bIns="0" rtlCol="0"/>
            <a:lstStyle/>
            <a:p>
              <a:endParaRPr/>
            </a:p>
          </p:txBody>
        </p:sp>
        <p:pic>
          <p:nvPicPr>
            <p:cNvPr id="23" name="object 23"/>
            <p:cNvPicPr/>
            <p:nvPr/>
          </p:nvPicPr>
          <p:blipFill>
            <a:blip r:embed="rId7" cstate="print"/>
            <a:stretch>
              <a:fillRect/>
            </a:stretch>
          </p:blipFill>
          <p:spPr>
            <a:xfrm>
              <a:off x="8811907" y="5544211"/>
              <a:ext cx="1078076" cy="808052"/>
            </a:xfrm>
            <a:prstGeom prst="rect">
              <a:avLst/>
            </a:prstGeom>
          </p:spPr>
        </p:pic>
        <p:sp>
          <p:nvSpPr>
            <p:cNvPr id="24" name="object 24"/>
            <p:cNvSpPr/>
            <p:nvPr/>
          </p:nvSpPr>
          <p:spPr>
            <a:xfrm>
              <a:off x="9185846" y="7718462"/>
              <a:ext cx="330200" cy="478790"/>
            </a:xfrm>
            <a:custGeom>
              <a:avLst/>
              <a:gdLst/>
              <a:ahLst/>
              <a:cxnLst/>
              <a:rect l="l" t="t" r="r" b="b"/>
              <a:pathLst>
                <a:path w="330200" h="478790">
                  <a:moveTo>
                    <a:pt x="256768" y="101485"/>
                  </a:moveTo>
                  <a:lnTo>
                    <a:pt x="176339" y="5232"/>
                  </a:lnTo>
                  <a:lnTo>
                    <a:pt x="176149" y="5181"/>
                  </a:lnTo>
                  <a:lnTo>
                    <a:pt x="173266" y="2006"/>
                  </a:lnTo>
                  <a:lnTo>
                    <a:pt x="169405" y="0"/>
                  </a:lnTo>
                  <a:lnTo>
                    <a:pt x="160528" y="0"/>
                  </a:lnTo>
                  <a:lnTo>
                    <a:pt x="156654" y="2006"/>
                  </a:lnTo>
                  <a:lnTo>
                    <a:pt x="153771" y="5181"/>
                  </a:lnTo>
                  <a:lnTo>
                    <a:pt x="153581" y="5232"/>
                  </a:lnTo>
                  <a:lnTo>
                    <a:pt x="73164" y="101485"/>
                  </a:lnTo>
                  <a:lnTo>
                    <a:pt x="74015" y="110921"/>
                  </a:lnTo>
                  <a:lnTo>
                    <a:pt x="86728" y="121462"/>
                  </a:lnTo>
                  <a:lnTo>
                    <a:pt x="96189" y="120662"/>
                  </a:lnTo>
                  <a:lnTo>
                    <a:pt x="101485" y="114287"/>
                  </a:lnTo>
                  <a:lnTo>
                    <a:pt x="149961" y="56286"/>
                  </a:lnTo>
                  <a:lnTo>
                    <a:pt x="149961" y="292468"/>
                  </a:lnTo>
                  <a:lnTo>
                    <a:pt x="156679" y="299173"/>
                  </a:lnTo>
                  <a:lnTo>
                    <a:pt x="173253" y="299173"/>
                  </a:lnTo>
                  <a:lnTo>
                    <a:pt x="179959" y="292468"/>
                  </a:lnTo>
                  <a:lnTo>
                    <a:pt x="179959" y="56286"/>
                  </a:lnTo>
                  <a:lnTo>
                    <a:pt x="231394" y="117843"/>
                  </a:lnTo>
                  <a:lnTo>
                    <a:pt x="235673" y="119659"/>
                  </a:lnTo>
                  <a:lnTo>
                    <a:pt x="243344" y="119659"/>
                  </a:lnTo>
                  <a:lnTo>
                    <a:pt x="246748" y="118529"/>
                  </a:lnTo>
                  <a:lnTo>
                    <a:pt x="255917" y="110921"/>
                  </a:lnTo>
                  <a:lnTo>
                    <a:pt x="256768" y="101485"/>
                  </a:lnTo>
                  <a:close/>
                </a:path>
                <a:path w="330200" h="478790">
                  <a:moveTo>
                    <a:pt x="329933" y="418833"/>
                  </a:moveTo>
                  <a:lnTo>
                    <a:pt x="325208" y="395554"/>
                  </a:lnTo>
                  <a:lnTo>
                    <a:pt x="312343" y="376542"/>
                  </a:lnTo>
                  <a:lnTo>
                    <a:pt x="293268" y="363702"/>
                  </a:lnTo>
                  <a:lnTo>
                    <a:pt x="269951" y="359003"/>
                  </a:lnTo>
                  <a:lnTo>
                    <a:pt x="259613" y="359930"/>
                  </a:lnTo>
                  <a:lnTo>
                    <a:pt x="249872" y="362585"/>
                  </a:lnTo>
                  <a:lnTo>
                    <a:pt x="240868" y="366776"/>
                  </a:lnTo>
                  <a:lnTo>
                    <a:pt x="232702" y="372300"/>
                  </a:lnTo>
                  <a:lnTo>
                    <a:pt x="221284" y="354812"/>
                  </a:lnTo>
                  <a:lnTo>
                    <a:pt x="205587" y="341147"/>
                  </a:lnTo>
                  <a:lnTo>
                    <a:pt x="186524" y="332257"/>
                  </a:lnTo>
                  <a:lnTo>
                    <a:pt x="164960" y="329082"/>
                  </a:lnTo>
                  <a:lnTo>
                    <a:pt x="143408" y="332257"/>
                  </a:lnTo>
                  <a:lnTo>
                    <a:pt x="124333" y="341147"/>
                  </a:lnTo>
                  <a:lnTo>
                    <a:pt x="108648" y="354812"/>
                  </a:lnTo>
                  <a:lnTo>
                    <a:pt x="97231" y="372300"/>
                  </a:lnTo>
                  <a:lnTo>
                    <a:pt x="89065" y="366776"/>
                  </a:lnTo>
                  <a:lnTo>
                    <a:pt x="80048" y="362585"/>
                  </a:lnTo>
                  <a:lnTo>
                    <a:pt x="70319" y="359930"/>
                  </a:lnTo>
                  <a:lnTo>
                    <a:pt x="59982" y="359003"/>
                  </a:lnTo>
                  <a:lnTo>
                    <a:pt x="36652" y="363702"/>
                  </a:lnTo>
                  <a:lnTo>
                    <a:pt x="17589" y="376542"/>
                  </a:lnTo>
                  <a:lnTo>
                    <a:pt x="4711" y="395554"/>
                  </a:lnTo>
                  <a:lnTo>
                    <a:pt x="0" y="418833"/>
                  </a:lnTo>
                  <a:lnTo>
                    <a:pt x="4711" y="442099"/>
                  </a:lnTo>
                  <a:lnTo>
                    <a:pt x="17589" y="461124"/>
                  </a:lnTo>
                  <a:lnTo>
                    <a:pt x="36652" y="473951"/>
                  </a:lnTo>
                  <a:lnTo>
                    <a:pt x="59982" y="478663"/>
                  </a:lnTo>
                  <a:lnTo>
                    <a:pt x="74650" y="476834"/>
                  </a:lnTo>
                  <a:lnTo>
                    <a:pt x="88011" y="471665"/>
                  </a:lnTo>
                  <a:lnTo>
                    <a:pt x="99593" y="463626"/>
                  </a:lnTo>
                  <a:lnTo>
                    <a:pt x="108991" y="453148"/>
                  </a:lnTo>
                  <a:lnTo>
                    <a:pt x="120396" y="463689"/>
                  </a:lnTo>
                  <a:lnTo>
                    <a:pt x="133743" y="471728"/>
                  </a:lnTo>
                  <a:lnTo>
                    <a:pt x="148717" y="476859"/>
                  </a:lnTo>
                  <a:lnTo>
                    <a:pt x="164960" y="478663"/>
                  </a:lnTo>
                  <a:lnTo>
                    <a:pt x="181216" y="476859"/>
                  </a:lnTo>
                  <a:lnTo>
                    <a:pt x="196176" y="471728"/>
                  </a:lnTo>
                  <a:lnTo>
                    <a:pt x="209537" y="463689"/>
                  </a:lnTo>
                  <a:lnTo>
                    <a:pt x="220941" y="453148"/>
                  </a:lnTo>
                  <a:lnTo>
                    <a:pt x="230327" y="463626"/>
                  </a:lnTo>
                  <a:lnTo>
                    <a:pt x="241922" y="471665"/>
                  </a:lnTo>
                  <a:lnTo>
                    <a:pt x="255270" y="476834"/>
                  </a:lnTo>
                  <a:lnTo>
                    <a:pt x="269951" y="478663"/>
                  </a:lnTo>
                  <a:lnTo>
                    <a:pt x="293268" y="473951"/>
                  </a:lnTo>
                  <a:lnTo>
                    <a:pt x="312343" y="461124"/>
                  </a:lnTo>
                  <a:lnTo>
                    <a:pt x="325208" y="442099"/>
                  </a:lnTo>
                  <a:lnTo>
                    <a:pt x="329933" y="418833"/>
                  </a:lnTo>
                  <a:close/>
                </a:path>
              </a:pathLst>
            </a:custGeom>
            <a:solidFill>
              <a:srgbClr val="6B33BE"/>
            </a:solidFill>
          </p:spPr>
          <p:txBody>
            <a:bodyPr wrap="square" lIns="0" tIns="0" rIns="0" bIns="0" rtlCol="0"/>
            <a:lstStyle/>
            <a:p>
              <a:endParaRPr/>
            </a:p>
          </p:txBody>
        </p:sp>
        <p:pic>
          <p:nvPicPr>
            <p:cNvPr id="25" name="object 25"/>
            <p:cNvPicPr/>
            <p:nvPr/>
          </p:nvPicPr>
          <p:blipFill>
            <a:blip r:embed="rId8" cstate="print"/>
            <a:stretch>
              <a:fillRect/>
            </a:stretch>
          </p:blipFill>
          <p:spPr>
            <a:xfrm>
              <a:off x="9440801" y="7821382"/>
              <a:ext cx="209962" cy="226157"/>
            </a:xfrm>
            <a:prstGeom prst="rect">
              <a:avLst/>
            </a:prstGeom>
          </p:spPr>
        </p:pic>
        <p:pic>
          <p:nvPicPr>
            <p:cNvPr id="26" name="object 26"/>
            <p:cNvPicPr/>
            <p:nvPr/>
          </p:nvPicPr>
          <p:blipFill>
            <a:blip r:embed="rId9" cstate="print"/>
            <a:stretch>
              <a:fillRect/>
            </a:stretch>
          </p:blipFill>
          <p:spPr>
            <a:xfrm>
              <a:off x="9050869" y="7821353"/>
              <a:ext cx="209962" cy="226186"/>
            </a:xfrm>
            <a:prstGeom prst="rect">
              <a:avLst/>
            </a:prstGeom>
          </p:spPr>
        </p:pic>
        <p:sp>
          <p:nvSpPr>
            <p:cNvPr id="27" name="object 27"/>
            <p:cNvSpPr/>
            <p:nvPr/>
          </p:nvSpPr>
          <p:spPr>
            <a:xfrm>
              <a:off x="8930643" y="8106583"/>
              <a:ext cx="848360" cy="449580"/>
            </a:xfrm>
            <a:custGeom>
              <a:avLst/>
              <a:gdLst/>
              <a:ahLst/>
              <a:cxnLst/>
              <a:rect l="l" t="t" r="r" b="b"/>
              <a:pathLst>
                <a:path w="848359" h="449579">
                  <a:moveTo>
                    <a:pt x="199078" y="449535"/>
                  </a:moveTo>
                  <a:lnTo>
                    <a:pt x="192329" y="449535"/>
                  </a:lnTo>
                  <a:lnTo>
                    <a:pt x="189427" y="448716"/>
                  </a:lnTo>
                  <a:lnTo>
                    <a:pt x="3014" y="324754"/>
                  </a:lnTo>
                  <a:lnTo>
                    <a:pt x="554" y="320491"/>
                  </a:lnTo>
                  <a:lnTo>
                    <a:pt x="0" y="311142"/>
                  </a:lnTo>
                  <a:lnTo>
                    <a:pt x="1915" y="306598"/>
                  </a:lnTo>
                  <a:lnTo>
                    <a:pt x="218162" y="121722"/>
                  </a:lnTo>
                  <a:lnTo>
                    <a:pt x="221634" y="120454"/>
                  </a:lnTo>
                  <a:lnTo>
                    <a:pt x="593433" y="120454"/>
                  </a:lnTo>
                  <a:lnTo>
                    <a:pt x="600141" y="127144"/>
                  </a:lnTo>
                  <a:lnTo>
                    <a:pt x="600141" y="135413"/>
                  </a:lnTo>
                  <a:lnTo>
                    <a:pt x="578151" y="188272"/>
                  </a:lnTo>
                  <a:lnTo>
                    <a:pt x="525154" y="210204"/>
                  </a:lnTo>
                  <a:lnTo>
                    <a:pt x="396886" y="210204"/>
                  </a:lnTo>
                  <a:lnTo>
                    <a:pt x="390178" y="216894"/>
                  </a:lnTo>
                  <a:lnTo>
                    <a:pt x="390178" y="233430"/>
                  </a:lnTo>
                  <a:lnTo>
                    <a:pt x="396886" y="240120"/>
                  </a:lnTo>
                  <a:lnTo>
                    <a:pt x="525154" y="240120"/>
                  </a:lnTo>
                  <a:lnTo>
                    <a:pt x="557284" y="235069"/>
                  </a:lnTo>
                  <a:lnTo>
                    <a:pt x="585340" y="220986"/>
                  </a:lnTo>
                  <a:lnTo>
                    <a:pt x="607791" y="199477"/>
                  </a:lnTo>
                  <a:lnTo>
                    <a:pt x="623106" y="172150"/>
                  </a:lnTo>
                  <a:lnTo>
                    <a:pt x="819008" y="1181"/>
                  </a:lnTo>
                  <a:lnTo>
                    <a:pt x="847922" y="57147"/>
                  </a:lnTo>
                  <a:lnTo>
                    <a:pt x="843628" y="102792"/>
                  </a:lnTo>
                  <a:lnTo>
                    <a:pt x="827010" y="145533"/>
                  </a:lnTo>
                  <a:lnTo>
                    <a:pt x="798634" y="182957"/>
                  </a:lnTo>
                  <a:lnTo>
                    <a:pt x="592935" y="388124"/>
                  </a:lnTo>
                  <a:lnTo>
                    <a:pt x="589129" y="389702"/>
                  </a:lnTo>
                  <a:lnTo>
                    <a:pt x="261411" y="389702"/>
                  </a:lnTo>
                  <a:lnTo>
                    <a:pt x="202917" y="448043"/>
                  </a:lnTo>
                  <a:lnTo>
                    <a:pt x="199078" y="449535"/>
                  </a:lnTo>
                  <a:close/>
                </a:path>
              </a:pathLst>
            </a:custGeom>
            <a:solidFill>
              <a:srgbClr val="6B33BE"/>
            </a:solidFill>
          </p:spPr>
          <p:txBody>
            <a:bodyPr wrap="square" lIns="0" tIns="0" rIns="0" bIns="0" rtlCol="0"/>
            <a:lstStyle/>
            <a:p>
              <a:endParaRPr/>
            </a:p>
          </p:txBody>
        </p:sp>
        <p:pic>
          <p:nvPicPr>
            <p:cNvPr id="28" name="object 28"/>
            <p:cNvPicPr/>
            <p:nvPr/>
          </p:nvPicPr>
          <p:blipFill rotWithShape="1">
            <a:blip r:embed="rId10" cstate="print"/>
            <a:srcRect t="10632" r="32064"/>
            <a:stretch/>
          </p:blipFill>
          <p:spPr>
            <a:xfrm>
              <a:off x="14909808" y="256028"/>
              <a:ext cx="3276600" cy="3660759"/>
            </a:xfrm>
            <a:prstGeom prst="rect">
              <a:avLst/>
            </a:prstGeom>
          </p:spPr>
        </p:pic>
      </p:grpSp>
      <p:sp>
        <p:nvSpPr>
          <p:cNvPr id="30" name="object 30"/>
          <p:cNvSpPr txBox="1"/>
          <p:nvPr/>
        </p:nvSpPr>
        <p:spPr>
          <a:xfrm>
            <a:off x="2395475" y="4237244"/>
            <a:ext cx="6017895" cy="2440412"/>
          </a:xfrm>
          <a:prstGeom prst="rect">
            <a:avLst/>
          </a:prstGeom>
        </p:spPr>
        <p:txBody>
          <a:bodyPr vert="horz" wrap="square" lIns="0" tIns="166370" rIns="0" bIns="0" rtlCol="0">
            <a:spAutoFit/>
          </a:bodyPr>
          <a:lstStyle/>
          <a:p>
            <a:pPr marL="12700">
              <a:lnSpc>
                <a:spcPct val="100000"/>
              </a:lnSpc>
              <a:spcBef>
                <a:spcPts val="1310"/>
              </a:spcBef>
            </a:pPr>
            <a:r>
              <a:rPr lang="en-US" sz="2100" b="1" dirty="0">
                <a:latin typeface="+mn-lt"/>
              </a:rPr>
              <a:t>FACILITATING TWO</a:t>
            </a:r>
            <a:r>
              <a:rPr sz="2100" b="1" dirty="0">
                <a:latin typeface="+mn-lt"/>
              </a:rPr>
              <a:t>-WAY COMMUNICATION</a:t>
            </a:r>
            <a:endParaRPr lang="en-US" sz="2100" b="1" dirty="0">
              <a:latin typeface="+mn-lt"/>
            </a:endParaRPr>
          </a:p>
          <a:p>
            <a:pPr marL="12700">
              <a:spcBef>
                <a:spcPts val="1310"/>
              </a:spcBef>
            </a:pPr>
            <a:r>
              <a:rPr lang="en-US" sz="2100" dirty="0">
                <a:latin typeface="+mn-lt"/>
              </a:rPr>
              <a:t>Advancing the needs and interests of managers to senior leaders and central agencies, as well as collaborating with key partners to share additional information concerning public service priorities. </a:t>
            </a:r>
          </a:p>
          <a:p>
            <a:pPr marL="12700">
              <a:lnSpc>
                <a:spcPct val="100000"/>
              </a:lnSpc>
              <a:spcBef>
                <a:spcPts val="1310"/>
              </a:spcBef>
            </a:pPr>
            <a:endParaRPr sz="2100" dirty="0">
              <a:latin typeface="Tahoma"/>
              <a:cs typeface="Tahoma"/>
            </a:endParaRPr>
          </a:p>
        </p:txBody>
      </p:sp>
      <p:sp>
        <p:nvSpPr>
          <p:cNvPr id="34" name="ZoneTexte 33">
            <a:extLst>
              <a:ext uri="{FF2B5EF4-FFF2-40B4-BE49-F238E27FC236}">
                <a16:creationId xmlns:a16="http://schemas.microsoft.com/office/drawing/2014/main" id="{944210B6-A445-D045-068C-9CB2D23B75A5}"/>
              </a:ext>
            </a:extLst>
          </p:cNvPr>
          <p:cNvSpPr txBox="1"/>
          <p:nvPr/>
        </p:nvSpPr>
        <p:spPr>
          <a:xfrm>
            <a:off x="2277030" y="6960065"/>
            <a:ext cx="6291510" cy="1661993"/>
          </a:xfrm>
          <a:prstGeom prst="rect">
            <a:avLst/>
          </a:prstGeom>
          <a:noFill/>
        </p:spPr>
        <p:txBody>
          <a:bodyPr wrap="square" rtlCol="0">
            <a:spAutoFit/>
          </a:bodyPr>
          <a:lstStyle/>
          <a:p>
            <a:pPr marL="12700">
              <a:spcBef>
                <a:spcPts val="1310"/>
              </a:spcBef>
            </a:pPr>
            <a:r>
              <a:rPr lang="en-US" sz="2100" b="1" dirty="0">
                <a:latin typeface="+mn-lt"/>
              </a:rPr>
              <a:t>CONNECTING</a:t>
            </a:r>
          </a:p>
          <a:p>
            <a:endParaRPr lang="en-US" sz="2100" dirty="0">
              <a:latin typeface="+mn-lt"/>
            </a:endParaRPr>
          </a:p>
          <a:p>
            <a:r>
              <a:rPr lang="en-US" sz="2100" dirty="0">
                <a:latin typeface="+mn-lt"/>
              </a:rPr>
              <a:t>Providing opportunities for managers to network and connect with their peers. </a:t>
            </a:r>
          </a:p>
          <a:p>
            <a:endParaRPr lang="en-CA" dirty="0"/>
          </a:p>
        </p:txBody>
      </p:sp>
      <p:sp>
        <p:nvSpPr>
          <p:cNvPr id="35" name="ZoneTexte 34">
            <a:extLst>
              <a:ext uri="{FF2B5EF4-FFF2-40B4-BE49-F238E27FC236}">
                <a16:creationId xmlns:a16="http://schemas.microsoft.com/office/drawing/2014/main" id="{7E5DA121-631F-1111-2503-907109BCE9F4}"/>
              </a:ext>
            </a:extLst>
          </p:cNvPr>
          <p:cNvSpPr txBox="1"/>
          <p:nvPr/>
        </p:nvSpPr>
        <p:spPr>
          <a:xfrm>
            <a:off x="10551342" y="4362071"/>
            <a:ext cx="7324850" cy="1708160"/>
          </a:xfrm>
          <a:prstGeom prst="rect">
            <a:avLst/>
          </a:prstGeom>
          <a:noFill/>
        </p:spPr>
        <p:txBody>
          <a:bodyPr wrap="square" rtlCol="0">
            <a:spAutoFit/>
          </a:bodyPr>
          <a:lstStyle/>
          <a:p>
            <a:r>
              <a:rPr lang="en-US" sz="2100" b="1" dirty="0">
                <a:latin typeface="+mn-lt"/>
              </a:rPr>
              <a:t>UNDERTAKING OUTREACH AND PROMOTING ENGAGEMENT</a:t>
            </a:r>
          </a:p>
          <a:p>
            <a:endParaRPr lang="en-US" sz="2100" dirty="0">
              <a:latin typeface="+mn-lt"/>
            </a:endParaRPr>
          </a:p>
          <a:p>
            <a:r>
              <a:rPr lang="en-US" sz="2100" dirty="0">
                <a:latin typeface="+mn-lt"/>
              </a:rPr>
              <a:t>Increasing our visibility and membership by organizing activities, attending stakeholders’ events, functioning as an information hub for managers and encouraging collaboration.</a:t>
            </a:r>
          </a:p>
        </p:txBody>
      </p:sp>
      <p:sp>
        <p:nvSpPr>
          <p:cNvPr id="36" name="ZoneTexte 35">
            <a:extLst>
              <a:ext uri="{FF2B5EF4-FFF2-40B4-BE49-F238E27FC236}">
                <a16:creationId xmlns:a16="http://schemas.microsoft.com/office/drawing/2014/main" id="{16624B07-B81F-DA62-4BFE-956DDAA0DA1E}"/>
              </a:ext>
            </a:extLst>
          </p:cNvPr>
          <p:cNvSpPr txBox="1"/>
          <p:nvPr/>
        </p:nvSpPr>
        <p:spPr>
          <a:xfrm>
            <a:off x="10481471" y="6753520"/>
            <a:ext cx="6600152" cy="1985159"/>
          </a:xfrm>
          <a:prstGeom prst="rect">
            <a:avLst/>
          </a:prstGeom>
          <a:noFill/>
        </p:spPr>
        <p:txBody>
          <a:bodyPr wrap="square" rtlCol="0">
            <a:spAutoFit/>
          </a:bodyPr>
          <a:lstStyle/>
          <a:p>
            <a:r>
              <a:rPr lang="en-US" sz="2100" b="1" dirty="0">
                <a:latin typeface="+mn-lt"/>
              </a:rPr>
              <a:t>SUPPORTING RENEWAL</a:t>
            </a:r>
          </a:p>
          <a:p>
            <a:endParaRPr lang="en-US" sz="2100" dirty="0">
              <a:latin typeface="+mn-lt"/>
            </a:endParaRPr>
          </a:p>
          <a:p>
            <a:r>
              <a:rPr lang="en-US" sz="2100" dirty="0">
                <a:latin typeface="+mn-lt"/>
              </a:rPr>
              <a:t>Expanding awareness of all that we have to offer across regions, departments and agencies to maintain our relevance.</a:t>
            </a:r>
          </a:p>
          <a:p>
            <a:endParaRPr lang="en-CA" dirty="0"/>
          </a:p>
        </p:txBody>
      </p:sp>
      <p:pic>
        <p:nvPicPr>
          <p:cNvPr id="31" name="object 4">
            <a:extLst>
              <a:ext uri="{FF2B5EF4-FFF2-40B4-BE49-F238E27FC236}">
                <a16:creationId xmlns:a16="http://schemas.microsoft.com/office/drawing/2014/main" id="{6E64F4C4-C3EB-A461-3F26-84845CC3854B}"/>
              </a:ext>
            </a:extLst>
          </p:cNvPr>
          <p:cNvPicPr/>
          <p:nvPr/>
        </p:nvPicPr>
        <p:blipFill>
          <a:blip r:embed="rId11" cstate="print"/>
          <a:stretch>
            <a:fillRect/>
          </a:stretch>
        </p:blipFill>
        <p:spPr>
          <a:xfrm>
            <a:off x="0" y="9892283"/>
            <a:ext cx="18287999" cy="394715"/>
          </a:xfrm>
          <a:prstGeom prst="rect">
            <a:avLst/>
          </a:prstGeom>
        </p:spPr>
      </p:pic>
      <p:pic>
        <p:nvPicPr>
          <p:cNvPr id="37" name="object 4">
            <a:extLst>
              <a:ext uri="{FF2B5EF4-FFF2-40B4-BE49-F238E27FC236}">
                <a16:creationId xmlns:a16="http://schemas.microsoft.com/office/drawing/2014/main" id="{DD87C6FF-F7FD-6B1C-5CD0-AEEE546C2478}"/>
              </a:ext>
            </a:extLst>
          </p:cNvPr>
          <p:cNvPicPr/>
          <p:nvPr/>
        </p:nvPicPr>
        <p:blipFill rotWithShape="1">
          <a:blip r:embed="rId11" cstate="print"/>
          <a:srcRect l="25209" t="46045" r="25208" b="7018"/>
          <a:stretch/>
        </p:blipFill>
        <p:spPr>
          <a:xfrm>
            <a:off x="0" y="1902366"/>
            <a:ext cx="9067800" cy="81256"/>
          </a:xfrm>
          <a:prstGeom prst="rect">
            <a:avLst/>
          </a:prstGeom>
        </p:spPr>
      </p:pic>
      <p:sp>
        <p:nvSpPr>
          <p:cNvPr id="38" name="TextBox 37">
            <a:extLst>
              <a:ext uri="{FF2B5EF4-FFF2-40B4-BE49-F238E27FC236}">
                <a16:creationId xmlns:a16="http://schemas.microsoft.com/office/drawing/2014/main" id="{C6E78D10-51D9-DDB3-B2D4-051CC030C95B}"/>
              </a:ext>
            </a:extLst>
          </p:cNvPr>
          <p:cNvSpPr txBox="1"/>
          <p:nvPr/>
        </p:nvSpPr>
        <p:spPr>
          <a:xfrm>
            <a:off x="1106893" y="2389225"/>
            <a:ext cx="12128009" cy="1107996"/>
          </a:xfrm>
          <a:prstGeom prst="rect">
            <a:avLst/>
          </a:prstGeom>
          <a:noFill/>
        </p:spPr>
        <p:txBody>
          <a:bodyPr wrap="square" rtlCol="0">
            <a:spAutoFit/>
          </a:bodyPr>
          <a:lstStyle/>
          <a:p>
            <a:endParaRPr lang="en-CA" sz="2400" b="1" dirty="0">
              <a:latin typeface="+mn-lt"/>
            </a:endParaRPr>
          </a:p>
          <a:p>
            <a:r>
              <a:rPr lang="en-CA" sz="2400" b="1" dirty="0">
                <a:solidFill>
                  <a:schemeClr val="tx1"/>
                </a:solidFill>
              </a:rPr>
              <a:t>The NMC will deliver on its mandate by meeting these strategic objectives:</a:t>
            </a:r>
          </a:p>
          <a:p>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8E8E09D1-B206-7A66-4782-EFBD91E31D3B}"/>
              </a:ext>
            </a:extLst>
          </p:cNvPr>
          <p:cNvPicPr/>
          <p:nvPr>
            <p:custDataLst>
              <p:tags r:id="rId1"/>
            </p:custDataLst>
          </p:nvPr>
        </p:nvPicPr>
        <p:blipFill>
          <a:blip r:embed="rId3" cstate="print"/>
          <a:stretch>
            <a:fillRect/>
          </a:stretch>
        </p:blipFill>
        <p:spPr>
          <a:xfrm>
            <a:off x="0" y="9892283"/>
            <a:ext cx="18287999" cy="394715"/>
          </a:xfrm>
          <a:prstGeom prst="rect">
            <a:avLst/>
          </a:prstGeom>
        </p:spPr>
      </p:pic>
      <p:pic>
        <p:nvPicPr>
          <p:cNvPr id="5" name="object 4">
            <a:extLst>
              <a:ext uri="{FF2B5EF4-FFF2-40B4-BE49-F238E27FC236}">
                <a16:creationId xmlns:a16="http://schemas.microsoft.com/office/drawing/2014/main" id="{61C3CEF3-BF59-AE4F-CE11-65A20A84C4F1}"/>
              </a:ext>
            </a:extLst>
          </p:cNvPr>
          <p:cNvPicPr/>
          <p:nvPr/>
        </p:nvPicPr>
        <p:blipFill rotWithShape="1">
          <a:blip r:embed="rId3" cstate="print"/>
          <a:srcRect l="25209" t="46045" r="25208" b="7018"/>
          <a:stretch/>
        </p:blipFill>
        <p:spPr>
          <a:xfrm>
            <a:off x="4381500" y="4152900"/>
            <a:ext cx="9067800" cy="81256"/>
          </a:xfrm>
          <a:prstGeom prst="rect">
            <a:avLst/>
          </a:prstGeom>
        </p:spPr>
      </p:pic>
      <p:sp>
        <p:nvSpPr>
          <p:cNvPr id="6" name="TextBox 5">
            <a:extLst>
              <a:ext uri="{FF2B5EF4-FFF2-40B4-BE49-F238E27FC236}">
                <a16:creationId xmlns:a16="http://schemas.microsoft.com/office/drawing/2014/main" id="{462000FD-2D73-67AC-69CE-FFB7F419D4B5}"/>
              </a:ext>
            </a:extLst>
          </p:cNvPr>
          <p:cNvSpPr txBox="1"/>
          <p:nvPr/>
        </p:nvSpPr>
        <p:spPr>
          <a:xfrm>
            <a:off x="4305300" y="4770862"/>
            <a:ext cx="9227820" cy="1323439"/>
          </a:xfrm>
          <a:prstGeom prst="rect">
            <a:avLst/>
          </a:prstGeom>
          <a:noFill/>
        </p:spPr>
        <p:txBody>
          <a:bodyPr wrap="square">
            <a:spAutoFit/>
          </a:bodyPr>
          <a:lstStyle/>
          <a:p>
            <a:pPr algn="ctr"/>
            <a:r>
              <a:rPr lang="en-CA" sz="4000" dirty="0">
                <a:solidFill>
                  <a:srgbClr val="221F20"/>
                </a:solidFill>
                <a:latin typeface="Tahoma"/>
                <a:ea typeface="+mn-ea"/>
                <a:cs typeface="Tahoma"/>
              </a:rPr>
              <a:t>Outcomes, Key Activities and Alignment with Strategic Objectives</a:t>
            </a:r>
          </a:p>
        </p:txBody>
      </p:sp>
      <p:pic>
        <p:nvPicPr>
          <p:cNvPr id="1026" name="Picture 2" descr="NMC logo image">
            <a:extLst>
              <a:ext uri="{FF2B5EF4-FFF2-40B4-BE49-F238E27FC236}">
                <a16:creationId xmlns:a16="http://schemas.microsoft.com/office/drawing/2014/main" id="{0FB0F515-0C39-C865-B2F8-F787F0F0C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582507"/>
            <a:ext cx="6384941" cy="120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4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extLst>
              <p:ext uri="{D42A27DB-BD31-4B8C-83A1-F6EECF244321}">
                <p14:modId xmlns:p14="http://schemas.microsoft.com/office/powerpoint/2010/main" val="2367754650"/>
              </p:ext>
            </p:extLst>
          </p:nvPr>
        </p:nvGraphicFramePr>
        <p:xfrm>
          <a:off x="685800" y="571500"/>
          <a:ext cx="16840200" cy="8081927"/>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60708">
                <a:tc>
                  <a:txBody>
                    <a:bodyPr/>
                    <a:lstStyle/>
                    <a:p>
                      <a:pPr algn="ctr"/>
                      <a:r>
                        <a:rPr lang="en-US" sz="2000" dirty="0">
                          <a:latin typeface="+mn-lt"/>
                        </a:rPr>
                        <a:t>OUTCOMES </a:t>
                      </a:r>
                      <a:endParaRPr lang="en-CA" sz="2000" dirty="0">
                        <a:latin typeface="+mn-lt"/>
                      </a:endParaRPr>
                    </a:p>
                  </a:txBody>
                  <a:tcPr anchor="ctr">
                    <a:lnB w="38100" cap="flat" cmpd="sng" algn="ctr">
                      <a:noFill/>
                      <a:prstDash val="solid"/>
                      <a:round/>
                      <a:headEnd type="none" w="med" len="med"/>
                      <a:tailEnd type="none" w="med" len="med"/>
                    </a:lnB>
                    <a:solidFill>
                      <a:schemeClr val="accent5"/>
                    </a:solidFill>
                  </a:tcPr>
                </a:tc>
                <a:tc>
                  <a:txBody>
                    <a:bodyPr/>
                    <a:lstStyle/>
                    <a:p>
                      <a:pPr algn="ctr"/>
                      <a:r>
                        <a:rPr lang="en-US" sz="2000" dirty="0">
                          <a:latin typeface="+mn-lt"/>
                        </a:rPr>
                        <a:t>KEY ACTIVITIES</a:t>
                      </a:r>
                      <a:endParaRPr lang="en-CA" sz="2000" dirty="0">
                        <a:latin typeface="+mn-lt"/>
                      </a:endParaRPr>
                    </a:p>
                  </a:txBody>
                  <a:tcPr anchor="ctr">
                    <a:lnB w="38100" cmpd="sng">
                      <a:noFill/>
                    </a:lnB>
                    <a:solidFill>
                      <a:srgbClr val="00B050"/>
                    </a:solidFill>
                  </a:tcPr>
                </a:tc>
                <a:tc>
                  <a:txBody>
                    <a:bodyPr/>
                    <a:lstStyle/>
                    <a:p>
                      <a:pPr algn="ctr"/>
                      <a:r>
                        <a:rPr lang="en-US" sz="2000" dirty="0">
                          <a:latin typeface="+mn-lt"/>
                        </a:rPr>
                        <a:t>STRATEGIC OBJECTIVES / </a:t>
                      </a:r>
                    </a:p>
                    <a:p>
                      <a:pPr algn="ctr"/>
                      <a:r>
                        <a:rPr lang="en-US" sz="2000" dirty="0">
                          <a:latin typeface="+mn-lt"/>
                        </a:rPr>
                        <a:t>PRIORITIES</a:t>
                      </a:r>
                      <a:endParaRPr lang="en-CA" sz="2000" dirty="0">
                        <a:latin typeface="+mn-lt"/>
                      </a:endParaRP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32704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Gain insights into the managers' working reality. </a:t>
                      </a:r>
                    </a:p>
                    <a:p>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en-CA" sz="2000" dirty="0">
                          <a:latin typeface="+mn-lt"/>
                          <a:cs typeface="Tahoma"/>
                        </a:rPr>
                        <a:t>The NMC will: </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work with partners and stakeholders to identify relevant data: exploring who our managers are (demographics etc.), what their responsibilities are (policies, etc.) and their distinct realities through evaluations, pulse surveys and manager consultations.</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work with partner organisations on collecting, compiling, analyzing and sharing emerging data. </a:t>
                      </a:r>
                    </a:p>
                    <a:p>
                      <a:endParaRPr lang="en-CA" sz="200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2000" dirty="0">
                          <a:solidFill>
                            <a:schemeClr val="dk1"/>
                          </a:solidFill>
                          <a:latin typeface="+mn-lt"/>
                          <a:ea typeface="+mn-ea"/>
                          <a:cs typeface="Tahoma"/>
                        </a:rPr>
                        <a:t>*Supporting Renewal</a:t>
                      </a:r>
                    </a:p>
                    <a:p>
                      <a:r>
                        <a:rPr lang="en-US" sz="2000" dirty="0">
                          <a:solidFill>
                            <a:schemeClr val="dk1"/>
                          </a:solidFill>
                          <a:latin typeface="+mn-lt"/>
                          <a:ea typeface="+mn-ea"/>
                          <a:cs typeface="Tahoma"/>
                        </a:rPr>
                        <a:t>*Facilitating Two-Way Communication </a:t>
                      </a:r>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732245">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Strengthen partnerships and create powerful opportunities for managers' upskilling and development.</a:t>
                      </a:r>
                    </a:p>
                    <a:p>
                      <a:endParaRPr lang="en-CA" sz="2000" dirty="0">
                        <a:latin typeface="+mn-lt"/>
                      </a:endParaRPr>
                    </a:p>
                    <a:p>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en-CA" sz="2000" dirty="0">
                          <a:latin typeface="+mn-lt"/>
                          <a:cs typeface="Tahoma"/>
                        </a:rPr>
                        <a:t>The NMC will:</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collaborate with central agencies in their work. e.g. monthly meetings with OCHRO, PSC and CSPS. </a:t>
                      </a:r>
                    </a:p>
                    <a:p>
                      <a:pPr marL="354330" indent="-285750">
                        <a:lnSpc>
                          <a:spcPct val="100000"/>
                        </a:lnSpc>
                        <a:buFont typeface="Wingdings" panose="05000000000000000000" pitchFamily="2" charset="2"/>
                        <a:buChar char="§"/>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collaborate with partner groups on national activities.</a:t>
                      </a:r>
                    </a:p>
                    <a:p>
                      <a:pPr marL="354330" indent="-285750">
                        <a:lnSpc>
                          <a:spcPct val="100000"/>
                        </a:lnSpc>
                        <a:buFont typeface="Wingdings" panose="05000000000000000000" pitchFamily="2" charset="2"/>
                        <a:buChar char="§"/>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maintain our strong relationship with APEX, e.g. through on-going review and modifications of the Practical Guide for Aspiring Executives. </a:t>
                      </a:r>
                    </a:p>
                    <a:p>
                      <a:pPr marL="354330" indent="-285750">
                        <a:lnSpc>
                          <a:spcPct val="100000"/>
                        </a:lnSpc>
                        <a:buFont typeface="Wingdings" panose="05000000000000000000" pitchFamily="2" charset="2"/>
                        <a:buChar char="§"/>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support training and delivery of co-development groups and peer coaching circles. </a:t>
                      </a:r>
                    </a:p>
                    <a:p>
                      <a:endParaRPr lang="en-CA" sz="200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*Connecting</a:t>
                      </a:r>
                    </a:p>
                    <a:p>
                      <a:pPr marL="0"/>
                      <a:r>
                        <a:rPr lang="en-US" sz="2000" dirty="0">
                          <a:solidFill>
                            <a:schemeClr val="dk1"/>
                          </a:solidFill>
                          <a:latin typeface="+mn-lt"/>
                          <a:ea typeface="+mn-ea"/>
                          <a:cs typeface="Tahoma"/>
                        </a:rPr>
                        <a:t>*Undertaking Outreach and Promoting Engagement</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dk1"/>
                          </a:solidFill>
                          <a:latin typeface="+mn-lt"/>
                          <a:ea typeface="+mn-ea"/>
                          <a:cs typeface="Tahoma"/>
                        </a:rPr>
                        <a:t>*Facilitating Two-Way Communication </a:t>
                      </a:r>
                      <a:endParaRPr lang="en-CA" sz="2000" dirty="0">
                        <a:solidFill>
                          <a:schemeClr val="dk1"/>
                        </a:solidFill>
                        <a:latin typeface="+mn-lt"/>
                        <a:ea typeface="+mn-ea"/>
                        <a:cs typeface="Tahoma"/>
                      </a:endParaRPr>
                    </a:p>
                    <a:p>
                      <a:pPr marL="0"/>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4">
            <a:extLst>
              <a:ext uri="{FF2B5EF4-FFF2-40B4-BE49-F238E27FC236}">
                <a16:creationId xmlns:a16="http://schemas.microsoft.com/office/drawing/2014/main" id="{91F40FF8-F632-88C8-3C6C-D85687C2E198}"/>
              </a:ext>
            </a:extLst>
          </p:cNvPr>
          <p:cNvPicPr/>
          <p:nvPr/>
        </p:nvPicPr>
        <p:blipFill>
          <a:blip r:embed="rId2"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183247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extLst>
              <p:ext uri="{D42A27DB-BD31-4B8C-83A1-F6EECF244321}">
                <p14:modId xmlns:p14="http://schemas.microsoft.com/office/powerpoint/2010/main" val="1381954847"/>
              </p:ext>
            </p:extLst>
          </p:nvPr>
        </p:nvGraphicFramePr>
        <p:xfrm>
          <a:off x="685800" y="571500"/>
          <a:ext cx="16840200" cy="8701186"/>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49494">
                <a:tc>
                  <a:txBody>
                    <a:bodyPr/>
                    <a:lstStyle/>
                    <a:p>
                      <a:pPr algn="ctr"/>
                      <a:r>
                        <a:rPr lang="en-US" sz="2000" dirty="0">
                          <a:latin typeface="+mn-lt"/>
                        </a:rPr>
                        <a:t>OUTCOMES </a:t>
                      </a:r>
                      <a:endParaRPr lang="en-CA" sz="2000" dirty="0">
                        <a:latin typeface="+mn-lt"/>
                      </a:endParaRPr>
                    </a:p>
                  </a:txBody>
                  <a:tcPr anchor="ctr">
                    <a:lnB w="38100" cap="flat" cmpd="sng" algn="ctr">
                      <a:noFill/>
                      <a:prstDash val="solid"/>
                      <a:round/>
                      <a:headEnd type="none" w="med" len="med"/>
                      <a:tailEnd type="none" w="med" len="med"/>
                    </a:lnB>
                    <a:solidFill>
                      <a:schemeClr val="accent5"/>
                    </a:solidFill>
                  </a:tcPr>
                </a:tc>
                <a:tc>
                  <a:txBody>
                    <a:bodyPr/>
                    <a:lstStyle/>
                    <a:p>
                      <a:pPr algn="ctr"/>
                      <a:r>
                        <a:rPr lang="en-US" sz="2000" dirty="0">
                          <a:latin typeface="+mn-lt"/>
                        </a:rPr>
                        <a:t>KEY ACTIVITIES</a:t>
                      </a:r>
                      <a:endParaRPr lang="en-CA" sz="2000" dirty="0">
                        <a:latin typeface="+mn-lt"/>
                      </a:endParaRPr>
                    </a:p>
                  </a:txBody>
                  <a:tcPr anchor="ctr">
                    <a:lnB w="38100" cmpd="sng">
                      <a:noFill/>
                    </a:lnB>
                    <a:solidFill>
                      <a:srgbClr val="00B050"/>
                    </a:solidFill>
                  </a:tcPr>
                </a:tc>
                <a:tc>
                  <a:txBody>
                    <a:bodyPr/>
                    <a:lstStyle/>
                    <a:p>
                      <a:pPr algn="ctr"/>
                      <a:r>
                        <a:rPr lang="en-US" sz="2000" dirty="0">
                          <a:latin typeface="+mn-lt"/>
                        </a:rPr>
                        <a:t>STRATEGIC OBJECTIVES / </a:t>
                      </a:r>
                    </a:p>
                    <a:p>
                      <a:pPr algn="ctr"/>
                      <a:r>
                        <a:rPr lang="en-US" sz="2000" dirty="0">
                          <a:latin typeface="+mn-lt"/>
                        </a:rPr>
                        <a:t>PRIORITIES</a:t>
                      </a:r>
                      <a:endParaRPr lang="en-CA" sz="2000" dirty="0">
                        <a:latin typeface="+mn-lt"/>
                      </a:endParaRP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3367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Support anti-racism, diversity and inclusion, renewal and wellbeing. </a:t>
                      </a:r>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en-CA" sz="2000" dirty="0">
                          <a:latin typeface="+mn-lt"/>
                          <a:cs typeface="Tahoma"/>
                        </a:rPr>
                        <a:t>The NMC will: </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share available information and resources on topics that matter to managers such as current work realities, diversity and inclusion, well-being, recruitment, retention, career development and more.</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promote opportunities for learning on the above topics offered by our partners and align with managers’ learning needs.</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continue to offer a combination of in-person and virtual opportunities for managers to connect.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*Connecting</a:t>
                      </a:r>
                    </a:p>
                    <a:p>
                      <a:pPr marL="0"/>
                      <a:r>
                        <a:rPr lang="en-US" sz="2000" dirty="0">
                          <a:solidFill>
                            <a:schemeClr val="dk1"/>
                          </a:solidFill>
                          <a:latin typeface="+mn-lt"/>
                          <a:ea typeface="+mn-ea"/>
                          <a:cs typeface="Tahoma"/>
                        </a:rPr>
                        <a:t>*Undertaking Outreach and Promoting Engagement</a:t>
                      </a:r>
                    </a:p>
                    <a:p>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5045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Sustain regional engagement.</a:t>
                      </a:r>
                      <a:endParaRPr lang="en-CA" sz="2000" dirty="0">
                        <a:latin typeface="+mn-lt"/>
                      </a:endParaRPr>
                    </a:p>
                    <a:p>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en-CA" sz="2000" dirty="0">
                          <a:latin typeface="+mn-lt"/>
                          <a:cs typeface="Tahoma"/>
                        </a:rPr>
                        <a:t>The NMC will:</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connect regularly with regional steering committees and co-chairs in each of the regions.</a:t>
                      </a:r>
                    </a:p>
                    <a:p>
                      <a:pPr marL="354330" indent="-285750">
                        <a:lnSpc>
                          <a:spcPct val="100000"/>
                        </a:lnSpc>
                        <a:buFont typeface="Wingdings" panose="05000000000000000000" pitchFamily="2" charset="2"/>
                        <a:buChar char="§"/>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redefine the role of the steering committees, as the Terms of Reference are reviewed.</a:t>
                      </a:r>
                    </a:p>
                    <a:p>
                      <a:pPr marL="354330" indent="-285750">
                        <a:lnSpc>
                          <a:spcPct val="100000"/>
                        </a:lnSpc>
                        <a:buFont typeface="Wingdings" panose="05000000000000000000" pitchFamily="2" charset="2"/>
                        <a:buChar char="§"/>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organize one in-person managers' connect day in each province and territory, provided sufficient funding is available and NMC team is fully staffed. </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work closely with managers to identify and share good practices as the transition phase progresses.</a:t>
                      </a:r>
                    </a:p>
                    <a:p>
                      <a:pPr marL="68580" indent="0">
                        <a:lnSpc>
                          <a:spcPct val="100000"/>
                        </a:lnSpc>
                        <a:buFont typeface="Wingdings" panose="05000000000000000000" pitchFamily="2" charset="2"/>
                        <a:buNone/>
                      </a:pPr>
                      <a:endParaRPr lang="en-CA" sz="200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*Undertaking Outreach and Promoting Engagement</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dk1"/>
                          </a:solidFill>
                          <a:latin typeface="+mn-lt"/>
                          <a:ea typeface="+mn-ea"/>
                          <a:cs typeface="Tahoma"/>
                        </a:rPr>
                        <a:t>*Facilitating Two-Way Communication </a:t>
                      </a:r>
                      <a:endParaRPr lang="en-CA" sz="2000" dirty="0">
                        <a:solidFill>
                          <a:schemeClr val="dk1"/>
                        </a:solidFill>
                        <a:latin typeface="+mn-lt"/>
                        <a:ea typeface="+mn-ea"/>
                        <a:cs typeface="Tahoma"/>
                      </a:endParaRPr>
                    </a:p>
                    <a:p>
                      <a:pPr marL="0"/>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4">
            <a:extLst>
              <a:ext uri="{FF2B5EF4-FFF2-40B4-BE49-F238E27FC236}">
                <a16:creationId xmlns:a16="http://schemas.microsoft.com/office/drawing/2014/main" id="{E236D14F-1883-48CB-F795-3A1144541D84}"/>
              </a:ext>
            </a:extLst>
          </p:cNvPr>
          <p:cNvPicPr/>
          <p:nvPr/>
        </p:nvPicPr>
        <p:blipFill>
          <a:blip r:embed="rId2"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2492563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13">
            <a:extLst>
              <a:ext uri="{FF2B5EF4-FFF2-40B4-BE49-F238E27FC236}">
                <a16:creationId xmlns:a16="http://schemas.microsoft.com/office/drawing/2014/main" id="{9EDACEB4-2243-4217-11CC-1FCF4794F9DE}"/>
              </a:ext>
            </a:extLst>
          </p:cNvPr>
          <p:cNvGraphicFramePr>
            <a:graphicFrameLocks noGrp="1"/>
          </p:cNvGraphicFramePr>
          <p:nvPr>
            <p:extLst>
              <p:ext uri="{D42A27DB-BD31-4B8C-83A1-F6EECF244321}">
                <p14:modId xmlns:p14="http://schemas.microsoft.com/office/powerpoint/2010/main" val="1792819441"/>
              </p:ext>
            </p:extLst>
          </p:nvPr>
        </p:nvGraphicFramePr>
        <p:xfrm>
          <a:off x="685800" y="571500"/>
          <a:ext cx="16840200" cy="7770939"/>
        </p:xfrm>
        <a:graphic>
          <a:graphicData uri="http://schemas.openxmlformats.org/drawingml/2006/table">
            <a:tbl>
              <a:tblPr firstRow="1" bandRow="1">
                <a:tableStyleId>{5C22544A-7EE6-4342-B048-85BDC9FD1C3A}</a:tableStyleId>
              </a:tblPr>
              <a:tblGrid>
                <a:gridCol w="4950991">
                  <a:extLst>
                    <a:ext uri="{9D8B030D-6E8A-4147-A177-3AD203B41FA5}">
                      <a16:colId xmlns:a16="http://schemas.microsoft.com/office/drawing/2014/main" val="2148358058"/>
                    </a:ext>
                  </a:extLst>
                </a:gridCol>
                <a:gridCol w="8412588">
                  <a:extLst>
                    <a:ext uri="{9D8B030D-6E8A-4147-A177-3AD203B41FA5}">
                      <a16:colId xmlns:a16="http://schemas.microsoft.com/office/drawing/2014/main" val="2433640813"/>
                    </a:ext>
                  </a:extLst>
                </a:gridCol>
                <a:gridCol w="3476621">
                  <a:extLst>
                    <a:ext uri="{9D8B030D-6E8A-4147-A177-3AD203B41FA5}">
                      <a16:colId xmlns:a16="http://schemas.microsoft.com/office/drawing/2014/main" val="443478906"/>
                    </a:ext>
                  </a:extLst>
                </a:gridCol>
              </a:tblGrid>
              <a:tr h="549494">
                <a:tc>
                  <a:txBody>
                    <a:bodyPr/>
                    <a:lstStyle/>
                    <a:p>
                      <a:pPr algn="ctr"/>
                      <a:r>
                        <a:rPr lang="en-US" sz="2000" dirty="0">
                          <a:latin typeface="+mn-lt"/>
                        </a:rPr>
                        <a:t>OUTCOMES </a:t>
                      </a:r>
                      <a:endParaRPr lang="en-CA" sz="2000" dirty="0">
                        <a:latin typeface="+mn-lt"/>
                      </a:endParaRPr>
                    </a:p>
                  </a:txBody>
                  <a:tcPr anchor="ctr">
                    <a:lnB w="38100" cap="flat" cmpd="sng" algn="ctr">
                      <a:noFill/>
                      <a:prstDash val="solid"/>
                      <a:round/>
                      <a:headEnd type="none" w="med" len="med"/>
                      <a:tailEnd type="none" w="med" len="med"/>
                    </a:lnB>
                    <a:solidFill>
                      <a:schemeClr val="accent5"/>
                    </a:solidFill>
                  </a:tcPr>
                </a:tc>
                <a:tc>
                  <a:txBody>
                    <a:bodyPr/>
                    <a:lstStyle/>
                    <a:p>
                      <a:pPr algn="ctr"/>
                      <a:r>
                        <a:rPr lang="en-US" sz="2000" dirty="0">
                          <a:latin typeface="+mn-lt"/>
                        </a:rPr>
                        <a:t>KEY ACTIVITIES</a:t>
                      </a:r>
                      <a:endParaRPr lang="en-CA" sz="2000" dirty="0">
                        <a:latin typeface="+mn-lt"/>
                      </a:endParaRPr>
                    </a:p>
                  </a:txBody>
                  <a:tcPr anchor="ctr">
                    <a:lnB w="38100" cmpd="sng">
                      <a:noFill/>
                    </a:lnB>
                    <a:solidFill>
                      <a:srgbClr val="00B050"/>
                    </a:solidFill>
                  </a:tcPr>
                </a:tc>
                <a:tc>
                  <a:txBody>
                    <a:bodyPr/>
                    <a:lstStyle/>
                    <a:p>
                      <a:pPr algn="ctr"/>
                      <a:r>
                        <a:rPr lang="en-US" sz="2000" dirty="0">
                          <a:latin typeface="+mn-lt"/>
                        </a:rPr>
                        <a:t>STRATEGIC OBJECTIVES / </a:t>
                      </a:r>
                    </a:p>
                    <a:p>
                      <a:pPr algn="ctr"/>
                      <a:r>
                        <a:rPr lang="en-US" sz="2000" dirty="0">
                          <a:latin typeface="+mn-lt"/>
                        </a:rPr>
                        <a:t>PRIORITIES</a:t>
                      </a:r>
                      <a:endParaRPr lang="en-CA" sz="2000" dirty="0">
                        <a:latin typeface="+mn-lt"/>
                      </a:endParaRPr>
                    </a:p>
                  </a:txBody>
                  <a:tcPr anchor="ctr">
                    <a:lnB w="38100" cap="flat" cmpd="sng" algn="ctr">
                      <a:noFill/>
                      <a:prstDash val="solid"/>
                      <a:round/>
                      <a:headEnd type="none" w="med" len="med"/>
                      <a:tailEnd type="none" w="med" len="med"/>
                    </a:lnB>
                    <a:solidFill>
                      <a:srgbClr val="7030A0"/>
                    </a:solidFill>
                  </a:tcPr>
                </a:tc>
                <a:extLst>
                  <a:ext uri="{0D108BD9-81ED-4DB2-BD59-A6C34878D82A}">
                    <a16:rowId xmlns:a16="http://schemas.microsoft.com/office/drawing/2014/main" val="2807418307"/>
                  </a:ext>
                </a:extLst>
              </a:tr>
              <a:tr h="356530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Increase NMC membership.</a:t>
                      </a:r>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lvl="0" indent="0">
                        <a:lnSpc>
                          <a:spcPct val="100000"/>
                        </a:lnSpc>
                        <a:spcBef>
                          <a:spcPts val="1720"/>
                        </a:spcBef>
                        <a:buFont typeface="Wingdings" panose="05000000000000000000" pitchFamily="2" charset="2"/>
                        <a:buNone/>
                      </a:pPr>
                      <a:r>
                        <a:rPr lang="en-CA" sz="2000" dirty="0">
                          <a:latin typeface="+mn-lt"/>
                          <a:cs typeface="Tahoma"/>
                        </a:rPr>
                        <a:t>The NMC will:</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continue to grow awareness of NMC through targeted outreach (such as NMC’s own Managers Connect sessions, and through kiosks, talks, panels, etc. at events of partner organizations).</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expand collaboration with internal manager networks across the country.</a:t>
                      </a:r>
                    </a:p>
                    <a:p>
                      <a:pPr marL="354330" lvl="0" indent="-285750">
                        <a:lnSpc>
                          <a:spcPct val="100000"/>
                        </a:lnSpc>
                        <a:spcBef>
                          <a:spcPts val="1720"/>
                        </a:spcBef>
                        <a:buFont typeface="Wingdings" panose="05000000000000000000" pitchFamily="2" charset="2"/>
                        <a:buChar char="§"/>
                      </a:pPr>
                      <a:r>
                        <a:rPr lang="en-CA" sz="2000" dirty="0">
                          <a:latin typeface="+mn-lt"/>
                          <a:cs typeface="Tahoma"/>
                        </a:rPr>
                        <a:t>encourage departmental representation on the NMC Managers’ Advisory Board (MAB) and NMC Assistant Deputy Minister (ADM) </a:t>
                      </a:r>
                      <a:r>
                        <a:rPr lang="en-CA" sz="2000">
                          <a:latin typeface="+mn-lt"/>
                          <a:cs typeface="Tahoma"/>
                        </a:rPr>
                        <a:t>Advisory Board.</a:t>
                      </a:r>
                      <a:endParaRPr lang="en-CA" sz="2000" dirty="0">
                        <a:latin typeface="+mn-lt"/>
                        <a:cs typeface="Tahoma"/>
                      </a:endParaRPr>
                    </a:p>
                    <a:p>
                      <a:pPr marL="354330" lvl="0" indent="-285750">
                        <a:lnSpc>
                          <a:spcPct val="100000"/>
                        </a:lnSpc>
                        <a:spcBef>
                          <a:spcPts val="1720"/>
                        </a:spcBef>
                        <a:buFont typeface="Wingdings" panose="05000000000000000000" pitchFamily="2" charset="2"/>
                        <a:buChar char="§"/>
                      </a:pPr>
                      <a:r>
                        <a:rPr lang="en-CA" sz="2000" dirty="0">
                          <a:latin typeface="+mn-lt"/>
                          <a:cs typeface="Tahoma"/>
                        </a:rPr>
                        <a:t>revamp and keep our external web platform / brand current.</a:t>
                      </a:r>
                      <a:endParaRPr lang="en-CA" sz="200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*Undertaking Outreach and Promoting Engagement</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dk1"/>
                          </a:solidFill>
                          <a:latin typeface="+mn-lt"/>
                          <a:ea typeface="+mn-ea"/>
                          <a:cs typeface="Tahoma"/>
                        </a:rPr>
                        <a:t>*Facilitating Two-Way Communication </a:t>
                      </a:r>
                      <a:endParaRPr lang="en-CA" sz="2000" dirty="0">
                        <a:solidFill>
                          <a:schemeClr val="dk1"/>
                        </a:solidFill>
                        <a:latin typeface="+mn-lt"/>
                        <a:ea typeface="+mn-ea"/>
                        <a:cs typeface="Tahoma"/>
                      </a:endParaRPr>
                    </a:p>
                    <a:p>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961349"/>
                  </a:ext>
                </a:extLst>
              </a:tr>
              <a:tr h="3504593">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CA" sz="2000" dirty="0">
                          <a:latin typeface="+mn-lt"/>
                          <a:cs typeface="Tahoma"/>
                        </a:rPr>
                        <a:t>Engage Governance Boards that provide effective guidance.</a:t>
                      </a:r>
                      <a:endParaRPr lang="en-CA" sz="20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8580" indent="0">
                        <a:lnSpc>
                          <a:spcPct val="100000"/>
                        </a:lnSpc>
                        <a:buFont typeface="Wingdings" panose="05000000000000000000" pitchFamily="2" charset="2"/>
                        <a:buNone/>
                      </a:pPr>
                      <a:r>
                        <a:rPr lang="en-CA" sz="2000" dirty="0">
                          <a:latin typeface="+mn-lt"/>
                          <a:cs typeface="Tahoma"/>
                        </a:rPr>
                        <a:t>The NMC will:</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coordinate Governance Boards that provide advice and guidance, and meet in accordance with the Terms of Reference.</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hold in-person meetings of the NMC Governance Board on key community issues. </a:t>
                      </a:r>
                    </a:p>
                    <a:p>
                      <a:pPr marL="68580" indent="0">
                        <a:lnSpc>
                          <a:spcPct val="100000"/>
                        </a:lnSpc>
                        <a:buFont typeface="Wingdings" panose="05000000000000000000" pitchFamily="2" charset="2"/>
                        <a:buNone/>
                      </a:pPr>
                      <a:endParaRPr lang="en-CA" sz="2000" dirty="0">
                        <a:latin typeface="+mn-lt"/>
                        <a:cs typeface="Tahoma"/>
                      </a:endParaRPr>
                    </a:p>
                    <a:p>
                      <a:pPr marL="354330" indent="-285750">
                        <a:lnSpc>
                          <a:spcPct val="100000"/>
                        </a:lnSpc>
                        <a:buFont typeface="Wingdings" panose="05000000000000000000" pitchFamily="2" charset="2"/>
                        <a:buChar char="§"/>
                      </a:pPr>
                      <a:r>
                        <a:rPr lang="en-CA" sz="2000" dirty="0">
                          <a:latin typeface="+mn-lt"/>
                          <a:cs typeface="Tahoma"/>
                        </a:rPr>
                        <a:t>continue to refine and evaluate to ensure the continued relevance of NMC Governance Boards, and reflect updates in the Terms of Reference through appropriate channels.</a:t>
                      </a:r>
                      <a:endParaRPr lang="en-CA" sz="2000" dirty="0">
                        <a:latin typeface="+mn-lt"/>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r>
                        <a:rPr lang="en-US" sz="2000" dirty="0">
                          <a:solidFill>
                            <a:schemeClr val="dk1"/>
                          </a:solidFill>
                          <a:latin typeface="+mn-lt"/>
                          <a:ea typeface="+mn-ea"/>
                          <a:cs typeface="Tahoma"/>
                        </a:rPr>
                        <a:t>*Supporting Renewal</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chemeClr val="dk1"/>
                          </a:solidFill>
                          <a:latin typeface="+mn-lt"/>
                          <a:ea typeface="+mn-ea"/>
                          <a:cs typeface="Tahoma"/>
                        </a:rPr>
                        <a:t>*Facilitating Two-Way Communication </a:t>
                      </a:r>
                      <a:endParaRPr lang="en-CA" sz="2000" dirty="0">
                        <a:solidFill>
                          <a:schemeClr val="dk1"/>
                        </a:solidFill>
                        <a:latin typeface="+mn-lt"/>
                        <a:ea typeface="+mn-ea"/>
                        <a:cs typeface="Tahoma"/>
                      </a:endParaRPr>
                    </a:p>
                    <a:p>
                      <a:pPr marL="0"/>
                      <a:endParaRPr lang="en-CA" sz="2000" dirty="0">
                        <a:solidFill>
                          <a:schemeClr val="dk1"/>
                        </a:solidFill>
                        <a:latin typeface="+mn-lt"/>
                        <a:ea typeface="+mn-ea"/>
                        <a:cs typeface="Tahoma"/>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0010999"/>
                  </a:ext>
                </a:extLst>
              </a:tr>
            </a:tbl>
          </a:graphicData>
        </a:graphic>
      </p:graphicFrame>
      <p:pic>
        <p:nvPicPr>
          <p:cNvPr id="2" name="object 4">
            <a:extLst>
              <a:ext uri="{FF2B5EF4-FFF2-40B4-BE49-F238E27FC236}">
                <a16:creationId xmlns:a16="http://schemas.microsoft.com/office/drawing/2014/main" id="{7401452F-05F5-8F98-8B5D-621030EBE20D}"/>
              </a:ext>
            </a:extLst>
          </p:cNvPr>
          <p:cNvPicPr/>
          <p:nvPr/>
        </p:nvPicPr>
        <p:blipFill>
          <a:blip r:embed="rId2" cstate="print"/>
          <a:stretch>
            <a:fillRect/>
          </a:stretch>
        </p:blipFill>
        <p:spPr>
          <a:xfrm>
            <a:off x="0" y="9892283"/>
            <a:ext cx="18287999" cy="394715"/>
          </a:xfrm>
          <a:prstGeom prst="rect">
            <a:avLst/>
          </a:prstGeom>
        </p:spPr>
      </p:pic>
    </p:spTree>
    <p:extLst>
      <p:ext uri="{BB962C8B-B14F-4D97-AF65-F5344CB8AC3E}">
        <p14:creationId xmlns:p14="http://schemas.microsoft.com/office/powerpoint/2010/main" val="28285786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1774</TotalTime>
  <Words>1416</Words>
  <Application>Microsoft Office PowerPoint</Application>
  <PresentationFormat>Custom</PresentationFormat>
  <Paragraphs>163</Paragraphs>
  <Slides>11</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11</vt:i4>
      </vt:variant>
    </vt:vector>
  </HeadingPairs>
  <TitlesOfParts>
    <vt:vector size="18" baseType="lpstr">
      <vt:lpstr>Arial</vt:lpstr>
      <vt:lpstr>Calibri</vt:lpstr>
      <vt:lpstr>Tahoma</vt:lpstr>
      <vt:lpstr>Wingdings</vt:lpstr>
      <vt:lpstr>Office Theme</vt:lpstr>
      <vt:lpstr>Office Theme</vt:lpstr>
      <vt:lpstr>Office Theme</vt:lpstr>
      <vt:lpstr>NMC Strategic Plan 2023-2026 </vt:lpstr>
      <vt:lpstr>PowerPoint Presentation</vt:lpstr>
      <vt:lpstr>The Role of the National Managers’ Community  </vt:lpstr>
      <vt:lpstr>PowerPoint Presentation</vt:lpstr>
      <vt:lpstr>How We Will Get There</vt:lpstr>
      <vt:lpstr>PowerPoint Presentation</vt:lpstr>
      <vt:lpstr>PowerPoint Presentation</vt:lpstr>
      <vt:lpstr>PowerPoint Presentation</vt:lpstr>
      <vt:lpstr>PowerPoint Presentation</vt:lpstr>
      <vt:lpstr>PowerPoint Presentation</vt:lpstr>
      <vt:lpstr>Connect, Engage and Collaborate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NMC Strategic plan 22-23</dc:title>
  <dc:creator>National Managers Community - Communauté nationale des gestionnaires</dc:creator>
  <cp:keywords>DAFB1AtxUyg,BAETl90xZC0</cp:keywords>
  <cp:lastModifiedBy>Genevieve Quevillon (CSPS-EFPC)</cp:lastModifiedBy>
  <cp:revision>108</cp:revision>
  <dcterms:created xsi:type="dcterms:W3CDTF">2023-02-07T19:15:30Z</dcterms:created>
  <dcterms:modified xsi:type="dcterms:W3CDTF">2023-06-27T16:58:57Z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2022-08-31T00:00:00Z</vt:filetime>
  </property>
  <property fmtid="{D5CDD505-2E9C-101B-9397-08002B2CF9AE}" pid="3" name="Creator">
    <vt:lpwstr>Canva</vt:lpwstr>
  </property>
  <property fmtid="{D5CDD505-2E9C-101B-9397-08002B2CF9AE}" pid="4" name="LastSaved">
    <vt:filetime>2023-02-07T00:00:00Z</vt:filetime>
  </property>
  <property fmtid="{D5CDD505-2E9C-101B-9397-08002B2CF9AE}" pid="5" name="Producer">
    <vt:lpwstr>Canva</vt:lpwstr>
  </property>
</Properties>
</file>