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bYcIeouCy22bXbYvidT3TAqxP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Élise Cosset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17T18:19:56.733" idx="1">
    <p:pos x="528" y="1149"/>
    <p:text>is the percentage specific to the English url, or does that include the French url as well? i.e. do 10% of visitors come from jobbank.gc.ca AND/OR guichetemploi.gc.ca?</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SAY1UB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No major web issues were identified.</a:t>
            </a:r>
            <a:endParaRPr/>
          </a:p>
        </p:txBody>
      </p:sp>
      <p:sp>
        <p:nvSpPr>
          <p:cNvPr id="281" name="Google Shape;2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Note: This exercise resulted in other clients to update their respective contact information. For example, the regional contacts listings. </a:t>
            </a:r>
            <a:endParaRPr/>
          </a:p>
        </p:txBody>
      </p:sp>
      <p:sp>
        <p:nvSpPr>
          <p:cNvPr id="304" name="Google Shape;3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fr-CA" sz="1800">
                <a:solidFill>
                  <a:srgbClr val="000000"/>
                </a:solidFill>
                <a:latin typeface="Calibri"/>
                <a:ea typeface="Calibri"/>
                <a:cs typeface="Calibri"/>
                <a:sym typeface="Calibri"/>
              </a:rPr>
              <a:t>*We still get a lot of spam and job requests in different categories, but the number of emails are more manageable. ISB also helped set up Power Automate to further filter out job requests. </a:t>
            </a:r>
            <a:endParaRPr sz="1800">
              <a:latin typeface="Calibri"/>
              <a:ea typeface="Calibri"/>
              <a:cs typeface="Calibri"/>
              <a:sym typeface="Calibri"/>
            </a:endParaRPr>
          </a:p>
          <a:p>
            <a:pPr marL="0" lvl="0" indent="0" algn="l" rtl="0">
              <a:spcBef>
                <a:spcPts val="0"/>
              </a:spcBef>
              <a:spcAft>
                <a:spcPts val="0"/>
              </a:spcAft>
              <a:buNone/>
            </a:pPr>
            <a:r>
              <a:rPr lang="fr-CA"/>
              <a:t>Other Findings:</a:t>
            </a:r>
            <a:br>
              <a:rPr lang="fr-CA"/>
            </a:br>
            <a:r>
              <a:rPr lang="fr-CA"/>
              <a:t>-We identified service delivery issues: users receive different information depending on if they go through the general contact versus the regional contacts or International “single window” contact.</a:t>
            </a:r>
            <a:endParaRPr/>
          </a:p>
          <a:p>
            <a:pPr marL="0" lvl="0" indent="0" algn="l" rtl="0">
              <a:spcBef>
                <a:spcPts val="0"/>
              </a:spcBef>
              <a:spcAft>
                <a:spcPts val="0"/>
              </a:spcAft>
              <a:buNone/>
            </a:pPr>
            <a:r>
              <a:rPr lang="fr-CA"/>
              <a:t>-We identified content gaps in terms of labour/workforce, information for new farmers/starting a farming business</a:t>
            </a:r>
            <a:endParaRPr/>
          </a:p>
          <a:p>
            <a:pPr marL="0" lvl="0" indent="0" algn="l" rtl="0">
              <a:spcBef>
                <a:spcPts val="0"/>
              </a:spcBef>
              <a:spcAft>
                <a:spcPts val="0"/>
              </a:spcAft>
              <a:buNone/>
            </a:pPr>
            <a:r>
              <a:rPr lang="fr-CA"/>
              <a:t>-We provided information we collected from the Step Up to the plate campaign to service Canada, in addition to the information we found regarding international versus Canadian visitors. The timing was optimal as they are planning to optimize the Find a job page, and may consider adding more information, crosslinks etc for international job seekers.</a:t>
            </a:r>
            <a:endParaRPr/>
          </a:p>
          <a:p>
            <a:pPr marL="0" lvl="0" indent="0" algn="l" rtl="0">
              <a:spcBef>
                <a:spcPts val="0"/>
              </a:spcBef>
              <a:spcAft>
                <a:spcPts val="0"/>
              </a:spcAft>
              <a:buNone/>
            </a:pPr>
            <a:endParaRPr/>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fr-CA"/>
              <a:t>The French videos were not analyzed as 4 video’s is too small of a sampling to make observations</a:t>
            </a:r>
            <a:endParaRPr/>
          </a:p>
          <a:p>
            <a:pPr marL="171450" lvl="0" indent="-171450" algn="l" rtl="0">
              <a:spcBef>
                <a:spcPts val="0"/>
              </a:spcBef>
              <a:spcAft>
                <a:spcPts val="0"/>
              </a:spcAft>
              <a:buClr>
                <a:schemeClr val="dk1"/>
              </a:buClr>
              <a:buSzPts val="1200"/>
              <a:buFont typeface="Arial"/>
              <a:buChar char="•"/>
            </a:pPr>
            <a:r>
              <a:rPr lang="fr-CA"/>
              <a:t>The average time per visit is between 30 seconds and 1.5 minutes. This is a good amount of time for a destination page. Users are finding what they are looking for</a:t>
            </a:r>
            <a:endParaRPr/>
          </a:p>
          <a:p>
            <a:pPr marL="171450" lvl="0" indent="-171450" algn="l" rtl="0">
              <a:spcBef>
                <a:spcPts val="0"/>
              </a:spcBef>
              <a:spcAft>
                <a:spcPts val="0"/>
              </a:spcAft>
              <a:buClr>
                <a:schemeClr val="dk1"/>
              </a:buClr>
              <a:buSzPts val="1200"/>
              <a:buFont typeface="Arial"/>
              <a:buChar char="•"/>
            </a:pPr>
            <a:r>
              <a:rPr lang="fr-CA"/>
              <a:t>40% is somewhat expected, For visitors without a dedicated email software (like Outlook) the e-mail address link will not function. They may need to copy and paste the e-mail into a web-based email service. </a:t>
            </a:r>
            <a:endParaRPr/>
          </a:p>
          <a:p>
            <a:pPr marL="171450" lvl="0" indent="-171450" algn="l" rtl="0">
              <a:spcBef>
                <a:spcPts val="0"/>
              </a:spcBef>
              <a:spcAft>
                <a:spcPts val="0"/>
              </a:spcAft>
              <a:buClr>
                <a:schemeClr val="dk1"/>
              </a:buClr>
              <a:buSzPts val="1200"/>
              <a:buFont typeface="Arial"/>
              <a:buChar char="•"/>
            </a:pPr>
            <a:r>
              <a:rPr lang="fr-CA"/>
              <a:t>3-7 minutes idle page: This is most likely from a visitor searching for and finding a contact phone number, and leaving the page open while they are making the call</a:t>
            </a:r>
            <a:endParaRPr/>
          </a:p>
          <a:p>
            <a:pPr marL="171450" lvl="0" indent="-171450" algn="l" rtl="0">
              <a:spcBef>
                <a:spcPts val="0"/>
              </a:spcBef>
              <a:spcAft>
                <a:spcPts val="0"/>
              </a:spcAft>
              <a:buClr>
                <a:schemeClr val="dk1"/>
              </a:buClr>
              <a:buSzPts val="1200"/>
              <a:buFont typeface="Arial"/>
              <a:buChar char="•"/>
            </a:pPr>
            <a:r>
              <a:rPr lang="fr-CA"/>
              <a:t>We simplified the link text for Regional offices from “Agriculture and Agri-Food regional offices” – e-mailed those contacts and updated their page as well.</a:t>
            </a:r>
            <a:endParaRPr/>
          </a:p>
          <a:p>
            <a:pPr marL="171450" lvl="0" indent="-171450" algn="l" rtl="0">
              <a:spcBef>
                <a:spcPts val="0"/>
              </a:spcBef>
              <a:spcAft>
                <a:spcPts val="0"/>
              </a:spcAft>
              <a:buClr>
                <a:schemeClr val="dk1"/>
              </a:buClr>
              <a:buSzPts val="1200"/>
              <a:buFont typeface="Arial"/>
              <a:buChar char="•"/>
            </a:pPr>
            <a:r>
              <a:rPr lang="fr-CA"/>
              <a:t>We may look at creating a programs specific contact page to make the task easier for users (but they are issues with program naming)</a:t>
            </a:r>
            <a:endParaRPr/>
          </a:p>
          <a:p>
            <a:pPr marL="171450" lvl="0" indent="-171450" algn="l" rtl="0">
              <a:spcBef>
                <a:spcPts val="0"/>
              </a:spcBef>
              <a:spcAft>
                <a:spcPts val="0"/>
              </a:spcAft>
              <a:buClr>
                <a:schemeClr val="dk1"/>
              </a:buClr>
              <a:buSzPts val="1200"/>
              <a:buFont typeface="Arial"/>
              <a:buChar char="•"/>
            </a:pPr>
            <a:r>
              <a:rPr lang="fr-CA"/>
              <a:t>The 2 visitors who struggled spent over 30 active minutes on the page, scrolling up and down and continuously moving their mouse on the page</a:t>
            </a:r>
            <a:endParaRPr/>
          </a:p>
          <a:p>
            <a:pPr marL="171450" lvl="0" indent="-171450" algn="l" rtl="0">
              <a:spcBef>
                <a:spcPts val="0"/>
              </a:spcBef>
              <a:spcAft>
                <a:spcPts val="0"/>
              </a:spcAft>
              <a:buClr>
                <a:schemeClr val="dk1"/>
              </a:buClr>
              <a:buSzPts val="1200"/>
              <a:buFont typeface="Arial"/>
              <a:buChar char="•"/>
            </a:pPr>
            <a:r>
              <a:rPr lang="fr-CA"/>
              <a:t>Sector specific not used often –  Many years ago, we removed some pages but had to keep a contact for their service. </a:t>
            </a:r>
            <a:endParaRPr/>
          </a:p>
        </p:txBody>
      </p:sp>
      <p:sp>
        <p:nvSpPr>
          <p:cNvPr id="352" name="Google Shape;3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To note that the top 3 items are not covered by AAFC mandate but rather by the CFIA.</a:t>
            </a:r>
            <a:endParaRPr/>
          </a:p>
        </p:txBody>
      </p:sp>
      <p:sp>
        <p:nvSpPr>
          <p:cNvPr id="360" name="Google Shape;3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The “task” button, could be something we work towards, if all contact information is included within the form. However, this could also be overwhelming to users as we have such a wide range of services/categories.</a:t>
            </a:r>
            <a:endParaRPr/>
          </a:p>
          <a:p>
            <a:pPr marL="0" lvl="0" indent="0" algn="l" rtl="0">
              <a:spcBef>
                <a:spcPts val="0"/>
              </a:spcBef>
              <a:spcAft>
                <a:spcPts val="0"/>
              </a:spcAft>
              <a:buNone/>
            </a:pPr>
            <a:endParaRPr/>
          </a:p>
        </p:txBody>
      </p:sp>
      <p:sp>
        <p:nvSpPr>
          <p:cNvPr id="372" name="Google Shape;37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a:t>Main changes</a:t>
            </a:r>
            <a:endParaRPr/>
          </a:p>
          <a:p>
            <a:pPr marL="0" lvl="0" indent="0" algn="l" rtl="0">
              <a:spcBef>
                <a:spcPts val="0"/>
              </a:spcBef>
              <a:spcAft>
                <a:spcPts val="0"/>
              </a:spcAft>
              <a:buNone/>
            </a:pPr>
            <a:r>
              <a:rPr lang="fr-CA" b="1"/>
              <a:t>1-</a:t>
            </a:r>
            <a:r>
              <a:rPr lang="fr-CA"/>
              <a:t>Header: Revised the page description and removed the Photo</a:t>
            </a:r>
            <a:endParaRPr/>
          </a:p>
          <a:p>
            <a:pPr marL="0" marR="0" lvl="0" indent="0" algn="l" rtl="0">
              <a:lnSpc>
                <a:spcPct val="100000"/>
              </a:lnSpc>
              <a:spcBef>
                <a:spcPts val="0"/>
              </a:spcBef>
              <a:spcAft>
                <a:spcPts val="0"/>
              </a:spcAft>
              <a:buClr>
                <a:schemeClr val="dk1"/>
              </a:buClr>
              <a:buSzPts val="1200"/>
              <a:buFont typeface="Calibri"/>
              <a:buNone/>
            </a:pPr>
            <a:r>
              <a:rPr lang="fr-CA" b="1"/>
              <a:t>2-</a:t>
            </a:r>
            <a:r>
              <a:rPr lang="fr-CA"/>
              <a:t>General enquiries: Task button and automation of the Contact form (as well as adding automation to the email box for faster triage)</a:t>
            </a:r>
            <a:endParaRPr/>
          </a:p>
          <a:p>
            <a:pPr marL="0" lvl="0" indent="0" algn="l" rtl="0">
              <a:spcBef>
                <a:spcPts val="0"/>
              </a:spcBef>
              <a:spcAft>
                <a:spcPts val="0"/>
              </a:spcAft>
              <a:buNone/>
            </a:pPr>
            <a:r>
              <a:rPr lang="fr-CA" b="1"/>
              <a:t>3-</a:t>
            </a:r>
            <a:r>
              <a:rPr lang="fr-CA"/>
              <a:t>Core: Redesign the second half of the page with the creation of 3 sub-headings to regroup all the contacts beside the 3 most requested at the top: Location; Person; Services</a:t>
            </a:r>
            <a:endParaRPr/>
          </a:p>
          <a:p>
            <a:pPr marL="0" lvl="0" indent="0" algn="l" rtl="0">
              <a:spcBef>
                <a:spcPts val="0"/>
              </a:spcBef>
              <a:spcAft>
                <a:spcPts val="0"/>
              </a:spcAft>
              <a:buNone/>
            </a:pPr>
            <a:r>
              <a:rPr lang="fr-CA" b="1"/>
              <a:t>4-</a:t>
            </a:r>
            <a:r>
              <a:rPr lang="fr-CA"/>
              <a:t>Info Alert: Inserted an alert to direct users looking to find a job. </a:t>
            </a:r>
            <a:endParaRPr/>
          </a:p>
        </p:txBody>
      </p:sp>
      <p:sp>
        <p:nvSpPr>
          <p:cNvPr id="181" name="Google Shape;18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a:t>2 red flags:</a:t>
            </a:r>
            <a:endParaRPr/>
          </a:p>
          <a:p>
            <a:pPr marL="0" lvl="0" indent="0" algn="l" rtl="0">
              <a:spcBef>
                <a:spcPts val="0"/>
              </a:spcBef>
              <a:spcAft>
                <a:spcPts val="0"/>
              </a:spcAft>
              <a:buNone/>
            </a:pPr>
            <a:r>
              <a:rPr lang="fr-CA"/>
              <a:t>1- FAQs are not a web best practice, it signals that key information is missing in your content. </a:t>
            </a:r>
            <a:endParaRPr/>
          </a:p>
          <a:p>
            <a:pPr marL="0" lvl="0" indent="0" algn="l" rtl="0">
              <a:spcBef>
                <a:spcPts val="0"/>
              </a:spcBef>
              <a:spcAft>
                <a:spcPts val="0"/>
              </a:spcAft>
              <a:buNone/>
            </a:pPr>
            <a:r>
              <a:rPr lang="fr-CA"/>
              <a:t>	(The client thought that</a:t>
            </a:r>
            <a:r>
              <a:rPr lang="fr-CA" sz="2000"/>
              <a:t> having a FAQ would </a:t>
            </a:r>
            <a:r>
              <a:rPr lang="fr-CA" sz="1200"/>
              <a:t>encourage users to read through the information instead of submitting an enquiry.)</a:t>
            </a:r>
            <a:endParaRPr/>
          </a:p>
          <a:p>
            <a:pPr marL="0" lvl="0" indent="0" algn="l" rtl="0">
              <a:spcBef>
                <a:spcPts val="0"/>
              </a:spcBef>
              <a:spcAft>
                <a:spcPts val="0"/>
              </a:spcAft>
              <a:buNone/>
            </a:pPr>
            <a:r>
              <a:rPr lang="fr-CA"/>
              <a:t>2- You should not remove a contact information (an email address) to avoid receiving enquiries. We serve Canadians.</a:t>
            </a:r>
            <a:endParaRPr/>
          </a:p>
        </p:txBody>
      </p:sp>
      <p:sp>
        <p:nvSpPr>
          <p:cNvPr id="216" name="Google Shape;2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fr-CA" sz="1800"/>
              <a:t>Data gathering and analysis to better understand the client issue.</a:t>
            </a:r>
            <a:endParaRPr/>
          </a:p>
          <a:p>
            <a:pPr marL="0" lvl="0" indent="0" algn="l" rtl="0">
              <a:spcBef>
                <a:spcPts val="0"/>
              </a:spcBef>
              <a:spcAft>
                <a:spcPts val="0"/>
              </a:spcAft>
              <a:buNone/>
            </a:pPr>
            <a:r>
              <a:rPr lang="fr-CA" sz="1800">
                <a:latin typeface="Calibri"/>
                <a:ea typeface="Calibri"/>
                <a:cs typeface="Calibri"/>
                <a:sym typeface="Calibri"/>
              </a:rPr>
              <a:t>We went outside of the web role as well, trying to improve the service delivery, but it was definitely beneficial for the end user/end result of the project:</a:t>
            </a:r>
            <a:endParaRPr/>
          </a:p>
          <a:p>
            <a:pPr marL="0" lvl="0" indent="0" algn="l" rtl="0">
              <a:spcBef>
                <a:spcPts val="0"/>
              </a:spcBef>
              <a:spcAft>
                <a:spcPts val="0"/>
              </a:spcAft>
              <a:buNone/>
            </a:pPr>
            <a:r>
              <a:rPr lang="fr-CA"/>
              <a:t>       -We reviewed and analyzed their contact form enquiries to suggest drop down categories</a:t>
            </a:r>
            <a:endParaRPr/>
          </a:p>
          <a:p>
            <a:pPr marL="0" lvl="0" indent="0" algn="l" rtl="0">
              <a:spcBef>
                <a:spcPts val="0"/>
              </a:spcBef>
              <a:spcAft>
                <a:spcPts val="0"/>
              </a:spcAft>
              <a:buNone/>
            </a:pPr>
            <a:r>
              <a:rPr lang="fr-CA"/>
              <a:t>       -We suggested improvements to their response text for plain language and to make it more user-friendly (some advice was accepted)</a:t>
            </a:r>
            <a:endParaRPr/>
          </a:p>
        </p:txBody>
      </p:sp>
      <p:sp>
        <p:nvSpPr>
          <p:cNvPr id="232" name="Google Shape;2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CA"/>
              <a:t>Clients were reminded that: From a web and service delivery perspective, we are required to make things easier for users/improve their experience. </a:t>
            </a:r>
            <a:br>
              <a:rPr lang="fr-CA"/>
            </a:br>
            <a:r>
              <a:rPr lang="fr-CA"/>
              <a:t>This is an integral component of the Canada.ca design system which all Departments are required to follow - TBS</a:t>
            </a:r>
            <a:endParaRPr/>
          </a:p>
        </p:txBody>
      </p:sp>
      <p:sp>
        <p:nvSpPr>
          <p:cNvPr id="262" name="Google Shape;2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a:t>We used different tools to measure and better understand the challenges faced by users on the page.</a:t>
            </a:r>
            <a:endParaRPr/>
          </a:p>
          <a:p>
            <a:pPr marL="0" lvl="0" indent="0" algn="l" rtl="0">
              <a:spcBef>
                <a:spcPts val="0"/>
              </a:spcBef>
              <a:spcAft>
                <a:spcPts val="0"/>
              </a:spcAft>
              <a:buNone/>
            </a:pPr>
            <a:r>
              <a:rPr lang="fr-CA"/>
              <a:t>We present the findings in more details at the end of the presentation, in annexe</a:t>
            </a:r>
            <a:endParaRPr/>
          </a:p>
        </p:txBody>
      </p:sp>
      <p:sp>
        <p:nvSpPr>
          <p:cNvPr id="273" name="Google Shape;2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0D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838200" y="2490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6"/>
          <p:cNvSpPr txBox="1">
            <a:spLocks noGrp="1"/>
          </p:cNvSpPr>
          <p:nvPr>
            <p:ph type="body" idx="1"/>
          </p:nvPr>
        </p:nvSpPr>
        <p:spPr>
          <a:xfrm rot="5400000">
            <a:off x="5004994" y="-171843"/>
            <a:ext cx="2182012"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0D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838200" y="2490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8"/>
          <p:cNvSpPr txBox="1">
            <a:spLocks noGrp="1"/>
          </p:cNvSpPr>
          <p:nvPr>
            <p:ph type="body" idx="1"/>
          </p:nvPr>
        </p:nvSpPr>
        <p:spPr>
          <a:xfrm>
            <a:off x="838200" y="3994951"/>
            <a:ext cx="10515600" cy="21820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3"/>
          <p:cNvSpPr>
            <a:spLocks noGrp="1"/>
          </p:cNvSpPr>
          <p:nvPr>
            <p:ph type="pic" idx="2"/>
          </p:nvPr>
        </p:nvSpPr>
        <p:spPr>
          <a:xfrm>
            <a:off x="5183188" y="987425"/>
            <a:ext cx="6172200" cy="4873625"/>
          </a:xfrm>
          <a:prstGeom prst="rect">
            <a:avLst/>
          </a:prstGeom>
          <a:noFill/>
          <a:ln>
            <a:noFill/>
          </a:ln>
        </p:spPr>
      </p:sp>
      <p:sp>
        <p:nvSpPr>
          <p:cNvPr id="148" name="Google Shape;14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8200" y="2490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838200" y="249000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D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A0D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a:spLocks noGrp="1"/>
          </p:cNvSpPr>
          <p:nvPr>
            <p:ph type="pic" idx="2"/>
          </p:nvPr>
        </p:nvSpPr>
        <p:spPr>
          <a:xfrm>
            <a:off x="5183188" y="987425"/>
            <a:ext cx="6172200" cy="4873625"/>
          </a:xfrm>
          <a:prstGeom prst="rect">
            <a:avLst/>
          </a:prstGeom>
          <a:noFill/>
          <a:ln>
            <a:noFill/>
          </a:ln>
        </p:spPr>
      </p:sp>
      <p:sp>
        <p:nvSpPr>
          <p:cNvPr id="71" name="Google Shape;71;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2490001"/>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0DF"/>
              </a:buClr>
              <a:buSzPts val="4400"/>
              <a:buFont typeface="Calibri"/>
              <a:buNone/>
              <a:defRPr sz="4400" b="0" i="0" u="none" strike="noStrike" cap="none">
                <a:solidFill>
                  <a:srgbClr val="00A0D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3994951"/>
            <a:ext cx="10515600" cy="21820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pic>
        <p:nvPicPr>
          <p:cNvPr id="15" name="Google Shape;15;p22" descr="A picture containing plant, outdoor, sky, grass&#10;&#10;Description automatically generated"/>
          <p:cNvPicPr preferRelativeResize="0"/>
          <p:nvPr/>
        </p:nvPicPr>
        <p:blipFill rotWithShape="1">
          <a:blip r:embed="rId13">
            <a:alphaModFix/>
          </a:blip>
          <a:srcRect/>
          <a:stretch/>
        </p:blipFill>
        <p:spPr>
          <a:xfrm>
            <a:off x="0" y="0"/>
            <a:ext cx="12192000" cy="2286000"/>
          </a:xfrm>
          <a:prstGeom prst="rect">
            <a:avLst/>
          </a:prstGeom>
          <a:noFill/>
          <a:ln>
            <a:noFill/>
          </a:ln>
        </p:spPr>
      </p:pic>
      <p:pic>
        <p:nvPicPr>
          <p:cNvPr id="16" name="Google Shape;16;p22"/>
          <p:cNvPicPr preferRelativeResize="0"/>
          <p:nvPr/>
        </p:nvPicPr>
        <p:blipFill rotWithShape="1">
          <a:blip r:embed="rId14">
            <a:alphaModFix/>
          </a:blip>
          <a:srcRect/>
          <a:stretch/>
        </p:blipFill>
        <p:spPr>
          <a:xfrm>
            <a:off x="0" y="6347472"/>
            <a:ext cx="12192000" cy="571500"/>
          </a:xfrm>
          <a:prstGeom prst="rect">
            <a:avLst/>
          </a:prstGeom>
          <a:noFill/>
          <a:ln>
            <a:noFill/>
          </a:ln>
        </p:spPr>
      </p:pic>
      <p:sp>
        <p:nvSpPr>
          <p:cNvPr id="17" name="Google Shape;17;p22"/>
          <p:cNvSpPr txBox="1"/>
          <p:nvPr/>
        </p:nvSpPr>
        <p:spPr>
          <a:xfrm>
            <a:off x="10763250" y="63500"/>
            <a:ext cx="1393825"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CA" sz="1000" b="0" i="0" u="none" strike="noStrike" cap="none">
                <a:solidFill>
                  <a:srgbClr val="000000"/>
                </a:solidFill>
                <a:latin typeface="Calibri"/>
                <a:ea typeface="Calibri"/>
                <a:cs typeface="Calibri"/>
                <a:sym typeface="Calibri"/>
              </a:rPr>
              <a:t>Unclassified / Non classifié</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0DF"/>
              </a:buClr>
              <a:buSzPts val="4400"/>
              <a:buFont typeface="Calibri"/>
              <a:buNone/>
              <a:defRPr sz="4400" b="0" i="0" u="none" strike="noStrike" cap="none">
                <a:solidFill>
                  <a:srgbClr val="00A0D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pic>
        <p:nvPicPr>
          <p:cNvPr id="93" name="Google Shape;93;p24"/>
          <p:cNvPicPr preferRelativeResize="0"/>
          <p:nvPr/>
        </p:nvPicPr>
        <p:blipFill rotWithShape="1">
          <a:blip r:embed="rId13">
            <a:alphaModFix/>
          </a:blip>
          <a:srcRect/>
          <a:stretch/>
        </p:blipFill>
        <p:spPr>
          <a:xfrm>
            <a:off x="0" y="-3630"/>
            <a:ext cx="12192000" cy="571500"/>
          </a:xfrm>
          <a:prstGeom prst="rect">
            <a:avLst/>
          </a:prstGeom>
          <a:noFill/>
          <a:ln>
            <a:noFill/>
          </a:ln>
        </p:spPr>
      </p:pic>
      <p:sp>
        <p:nvSpPr>
          <p:cNvPr id="94" name="Google Shape;94;p24"/>
          <p:cNvSpPr txBox="1"/>
          <p:nvPr/>
        </p:nvSpPr>
        <p:spPr>
          <a:xfrm>
            <a:off x="10763250" y="63500"/>
            <a:ext cx="1393825"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CA" sz="1000" b="0" i="0" u="none" strike="noStrike" cap="none">
                <a:solidFill>
                  <a:srgbClr val="000000"/>
                </a:solidFill>
                <a:latin typeface="Calibri"/>
                <a:ea typeface="Calibri"/>
                <a:cs typeface="Calibri"/>
                <a:sym typeface="Calibri"/>
              </a:rPr>
              <a:t>Unclassified / Non classifié</a:t>
            </a: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1524000" y="2044738"/>
            <a:ext cx="9144000" cy="208065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0DF"/>
              </a:buClr>
              <a:buSzPts val="6000"/>
              <a:buFont typeface="Calibri"/>
              <a:buNone/>
            </a:pPr>
            <a:r>
              <a:rPr lang="fr-CA"/>
              <a:t>Design Update </a:t>
            </a:r>
            <a:br>
              <a:rPr lang="fr-CA"/>
            </a:br>
            <a:r>
              <a:rPr lang="fr-CA"/>
              <a:t>Contact AAFC web page</a:t>
            </a:r>
            <a:endParaRPr/>
          </a:p>
        </p:txBody>
      </p:sp>
      <p:sp>
        <p:nvSpPr>
          <p:cNvPr id="169" name="Google Shape;169;p1"/>
          <p:cNvSpPr txBox="1">
            <a:spLocks noGrp="1"/>
          </p:cNvSpPr>
          <p:nvPr>
            <p:ph type="subTitle" idx="1"/>
          </p:nvPr>
        </p:nvSpPr>
        <p:spPr>
          <a:xfrm>
            <a:off x="1524000" y="4900474"/>
            <a:ext cx="9144000" cy="12894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CA"/>
              <a:t>Digital Communications Planning Team</a:t>
            </a:r>
            <a:endParaRPr/>
          </a:p>
          <a:p>
            <a:pPr marL="0" lvl="0" indent="0" algn="ctr" rtl="0">
              <a:lnSpc>
                <a:spcPct val="90000"/>
              </a:lnSpc>
              <a:spcBef>
                <a:spcPts val="1000"/>
              </a:spcBef>
              <a:spcAft>
                <a:spcPts val="0"/>
              </a:spcAft>
              <a:buClr>
                <a:schemeClr val="dk1"/>
              </a:buClr>
              <a:buSzPts val="2400"/>
              <a:buNone/>
            </a:pPr>
            <a:r>
              <a:rPr lang="fr-CA"/>
              <a:t>May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Findings</a:t>
            </a:r>
            <a:endParaRPr/>
          </a:p>
        </p:txBody>
      </p:sp>
      <p:sp>
        <p:nvSpPr>
          <p:cNvPr id="284" name="Google Shape;284;p10"/>
          <p:cNvSpPr txBox="1">
            <a:spLocks noGrp="1"/>
          </p:cNvSpPr>
          <p:nvPr>
            <p:ph type="body" idx="1"/>
          </p:nvPr>
        </p:nvSpPr>
        <p:spPr>
          <a:xfrm>
            <a:off x="838200" y="1690688"/>
            <a:ext cx="10814824" cy="448627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Font typeface="Noto Sans Symbols"/>
              <a:buChar char="⮚"/>
            </a:pPr>
            <a:r>
              <a:rPr lang="fr-CA"/>
              <a:t>Confirmed that </a:t>
            </a:r>
            <a:r>
              <a:rPr lang="fr-CA" b="1"/>
              <a:t>Canadian users were finding </a:t>
            </a:r>
            <a:r>
              <a:rPr lang="fr-CA"/>
              <a:t>the information they were looking for.</a:t>
            </a:r>
            <a:endParaRPr/>
          </a:p>
          <a:p>
            <a:pPr marL="228600" lvl="0" indent="-228600" algn="l" rtl="0">
              <a:lnSpc>
                <a:spcPct val="90000"/>
              </a:lnSpc>
              <a:spcBef>
                <a:spcPts val="1000"/>
              </a:spcBef>
              <a:spcAft>
                <a:spcPts val="0"/>
              </a:spcAft>
              <a:buClr>
                <a:schemeClr val="dk1"/>
              </a:buClr>
              <a:buSzPct val="100000"/>
              <a:buFont typeface="Noto Sans Symbols"/>
              <a:buChar char="⮚"/>
            </a:pPr>
            <a:r>
              <a:rPr lang="fr-CA" b="1"/>
              <a:t>Majority of visits </a:t>
            </a:r>
            <a:r>
              <a:rPr lang="fr-CA"/>
              <a:t>coming </a:t>
            </a:r>
            <a:r>
              <a:rPr lang="fr-CA" b="1"/>
              <a:t>from international </a:t>
            </a:r>
            <a:r>
              <a:rPr lang="fr-CA"/>
              <a:t>visitors, including a large number of international job seekers.</a:t>
            </a:r>
            <a:r>
              <a:rPr lang="fr-CA" sz="2800" b="1">
                <a:latin typeface="Calibri"/>
                <a:ea typeface="Calibri"/>
                <a:cs typeface="Calibri"/>
                <a:sym typeface="Calibri"/>
              </a:rPr>
              <a:t> </a:t>
            </a:r>
            <a:br>
              <a:rPr lang="fr-CA" sz="2800" b="1">
                <a:latin typeface="Calibri"/>
                <a:ea typeface="Calibri"/>
                <a:cs typeface="Calibri"/>
                <a:sym typeface="Calibri"/>
              </a:rPr>
            </a:br>
            <a:r>
              <a:rPr lang="fr-CA" sz="2800">
                <a:latin typeface="Calibri"/>
                <a:ea typeface="Calibri"/>
                <a:cs typeface="Calibri"/>
                <a:sym typeface="Calibri"/>
              </a:rPr>
              <a:t>(60.3% of visits were from outside of Canada)</a:t>
            </a:r>
            <a:endParaRPr/>
          </a:p>
          <a:p>
            <a:pPr marL="0" lvl="0" indent="0" algn="l" rtl="0">
              <a:lnSpc>
                <a:spcPct val="90000"/>
              </a:lnSpc>
              <a:spcBef>
                <a:spcPts val="1000"/>
              </a:spcBef>
              <a:spcAft>
                <a:spcPts val="0"/>
              </a:spcAft>
              <a:buClr>
                <a:schemeClr val="dk1"/>
              </a:buClr>
              <a:buSzPct val="100000"/>
              <a:buNone/>
            </a:pPr>
            <a:endParaRPr sz="9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fr-CA" b="1"/>
              <a:t>Other Findings:</a:t>
            </a:r>
            <a:endParaRPr sz="2800" b="1"/>
          </a:p>
          <a:p>
            <a:pPr marL="228600" lvl="0" indent="-228600" algn="l" rtl="0">
              <a:lnSpc>
                <a:spcPct val="90000"/>
              </a:lnSpc>
              <a:spcBef>
                <a:spcPts val="1000"/>
              </a:spcBef>
              <a:spcAft>
                <a:spcPts val="0"/>
              </a:spcAft>
              <a:buClr>
                <a:schemeClr val="dk1"/>
              </a:buClr>
              <a:buSzPct val="100000"/>
              <a:buChar char="•"/>
            </a:pPr>
            <a:r>
              <a:rPr lang="fr-CA" sz="2800"/>
              <a:t>40% of visitors selected the contact form link;</a:t>
            </a:r>
            <a:endParaRPr/>
          </a:p>
          <a:p>
            <a:pPr marL="228600" lvl="0" indent="-228600" algn="l" rtl="0">
              <a:lnSpc>
                <a:spcPct val="90000"/>
              </a:lnSpc>
              <a:spcBef>
                <a:spcPts val="1000"/>
              </a:spcBef>
              <a:spcAft>
                <a:spcPts val="0"/>
              </a:spcAft>
              <a:buClr>
                <a:schemeClr val="dk1"/>
              </a:buClr>
              <a:buSzPct val="100000"/>
              <a:buChar char="•"/>
            </a:pPr>
            <a:r>
              <a:rPr lang="fr-CA" sz="2800"/>
              <a:t>Regional offices and research centres link were also high-level tasks;</a:t>
            </a:r>
            <a:endParaRPr/>
          </a:p>
          <a:p>
            <a:pPr marL="228600" lvl="0" indent="-228600" algn="l" rtl="0">
              <a:lnSpc>
                <a:spcPct val="90000"/>
              </a:lnSpc>
              <a:spcBef>
                <a:spcPts val="1000"/>
              </a:spcBef>
              <a:spcAft>
                <a:spcPts val="0"/>
              </a:spcAft>
              <a:buClr>
                <a:schemeClr val="dk1"/>
              </a:buClr>
              <a:buSzPct val="100000"/>
              <a:buChar char="•"/>
            </a:pPr>
            <a:r>
              <a:rPr lang="fr-CA" sz="2800"/>
              <a:t>From the 44 videos watched, only 2 visitors struggled; </a:t>
            </a:r>
            <a:endParaRPr/>
          </a:p>
          <a:p>
            <a:pPr marL="228600" lvl="0" indent="-228600" algn="l" rtl="0">
              <a:lnSpc>
                <a:spcPct val="90000"/>
              </a:lnSpc>
              <a:spcBef>
                <a:spcPts val="1000"/>
              </a:spcBef>
              <a:spcAft>
                <a:spcPts val="0"/>
              </a:spcAft>
              <a:buClr>
                <a:schemeClr val="dk1"/>
              </a:buClr>
              <a:buSzPct val="100000"/>
              <a:buChar char="•"/>
            </a:pPr>
            <a:r>
              <a:rPr lang="fr-CA" sz="2800"/>
              <a:t>Sector specific contacts were not used/clicked on in the video captures.</a:t>
            </a:r>
            <a:endParaRPr/>
          </a:p>
          <a:p>
            <a:pPr marL="228600" lvl="0" indent="-228600" algn="l" rtl="0">
              <a:lnSpc>
                <a:spcPct val="90000"/>
              </a:lnSpc>
              <a:spcBef>
                <a:spcPts val="1000"/>
              </a:spcBef>
              <a:spcAft>
                <a:spcPts val="0"/>
              </a:spcAft>
              <a:buClr>
                <a:schemeClr val="dk1"/>
              </a:buClr>
              <a:buSzPct val="100000"/>
              <a:buChar char="•"/>
            </a:pPr>
            <a:r>
              <a:rPr lang="fr-CA"/>
              <a:t>Identified service delivery issues and content gaps</a:t>
            </a:r>
            <a:endParaRPr sz="2800"/>
          </a:p>
          <a:p>
            <a:pPr marL="228600" lvl="0" indent="-64135" algn="l" rtl="0">
              <a:lnSpc>
                <a:spcPct val="90000"/>
              </a:lnSpc>
              <a:spcBef>
                <a:spcPts val="1000"/>
              </a:spcBef>
              <a:spcAft>
                <a:spcPts val="0"/>
              </a:spcAft>
              <a:buClr>
                <a:schemeClr val="dk1"/>
              </a:buClr>
              <a:buSzPct val="100000"/>
              <a:buNone/>
            </a:pPr>
            <a:endParaRPr sz="2800"/>
          </a:p>
          <a:p>
            <a:pPr marL="228600" lvl="0" indent="-64135" algn="l" rtl="0">
              <a:lnSpc>
                <a:spcPct val="90000"/>
              </a:lnSpc>
              <a:spcBef>
                <a:spcPts val="1000"/>
              </a:spcBef>
              <a:spcAft>
                <a:spcPts val="0"/>
              </a:spcAft>
              <a:buClr>
                <a:schemeClr val="dk1"/>
              </a:buClr>
              <a:buSzPct val="100000"/>
              <a:buNone/>
            </a:pPr>
            <a:endParaRPr sz="2800"/>
          </a:p>
          <a:p>
            <a:pPr marL="228600" lvl="0" indent="-64135" algn="l" rtl="0">
              <a:lnSpc>
                <a:spcPct val="90000"/>
              </a:lnSpc>
              <a:spcBef>
                <a:spcPts val="1000"/>
              </a:spcBef>
              <a:spcAft>
                <a:spcPts val="0"/>
              </a:spcAft>
              <a:buClr>
                <a:schemeClr val="dk1"/>
              </a:buClr>
              <a:buSzPct val="100000"/>
              <a:buNone/>
            </a:pPr>
            <a:endParaRPr sz="2800"/>
          </a:p>
          <a:p>
            <a:pPr marL="228600" lvl="0" indent="-64135" algn="l" rtl="0">
              <a:lnSpc>
                <a:spcPct val="90000"/>
              </a:lnSpc>
              <a:spcBef>
                <a:spcPts val="1000"/>
              </a:spcBef>
              <a:spcAft>
                <a:spcPts val="0"/>
              </a:spcAft>
              <a:buClr>
                <a:schemeClr val="dk1"/>
              </a:buClr>
              <a:buSzPct val="100000"/>
              <a:buNone/>
            </a:pPr>
            <a:endParaRPr/>
          </a:p>
        </p:txBody>
      </p:sp>
      <p:sp>
        <p:nvSpPr>
          <p:cNvPr id="285" name="Google Shape;28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Actions</a:t>
            </a:r>
            <a:endParaRPr/>
          </a:p>
        </p:txBody>
      </p:sp>
      <p:sp>
        <p:nvSpPr>
          <p:cNvPr id="291" name="Google Shape;291;p11"/>
          <p:cNvSpPr txBox="1">
            <a:spLocks noGrp="1"/>
          </p:cNvSpPr>
          <p:nvPr>
            <p:ph type="body" idx="1"/>
          </p:nvPr>
        </p:nvSpPr>
        <p:spPr>
          <a:xfrm>
            <a:off x="693234" y="1148731"/>
            <a:ext cx="10915186" cy="5572744"/>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400"/>
              <a:buNone/>
            </a:pPr>
            <a:r>
              <a:rPr lang="fr-CA" sz="2400"/>
              <a:t>1- </a:t>
            </a:r>
            <a:r>
              <a:rPr lang="fr-CA"/>
              <a:t>Recommended </a:t>
            </a:r>
            <a:r>
              <a:rPr lang="fr-CA" b="1"/>
              <a:t>automation </a:t>
            </a:r>
            <a:r>
              <a:rPr lang="fr-CA"/>
              <a:t>of the </a:t>
            </a:r>
            <a:r>
              <a:rPr lang="fr-CA" b="1"/>
              <a:t>contact form and general mailbox </a:t>
            </a:r>
            <a:r>
              <a:rPr lang="fr-CA"/>
              <a:t>to improve workflow</a:t>
            </a:r>
            <a:endParaRPr/>
          </a:p>
          <a:p>
            <a:pPr marL="685800" lvl="1" indent="-228600" algn="l" rtl="0">
              <a:lnSpc>
                <a:spcPct val="120000"/>
              </a:lnSpc>
              <a:spcBef>
                <a:spcPts val="500"/>
              </a:spcBef>
              <a:spcAft>
                <a:spcPts val="0"/>
              </a:spcAft>
              <a:buClr>
                <a:schemeClr val="dk1"/>
              </a:buClr>
              <a:buSzPts val="2000"/>
              <a:buChar char="•"/>
            </a:pPr>
            <a:r>
              <a:rPr lang="fr-CA" sz="2000"/>
              <a:t>The branch client worked directly with ISB, in collaboration with PAB</a:t>
            </a:r>
            <a:endParaRPr sz="2400"/>
          </a:p>
          <a:p>
            <a:pPr marL="0" lvl="0" indent="0" algn="l" rtl="0">
              <a:lnSpc>
                <a:spcPct val="120000"/>
              </a:lnSpc>
              <a:spcBef>
                <a:spcPts val="1000"/>
              </a:spcBef>
              <a:spcAft>
                <a:spcPts val="0"/>
              </a:spcAft>
              <a:buClr>
                <a:schemeClr val="dk1"/>
              </a:buClr>
              <a:buSzPts val="2400"/>
              <a:buNone/>
            </a:pPr>
            <a:r>
              <a:rPr lang="fr-CA" sz="2400"/>
              <a:t>2- </a:t>
            </a:r>
            <a:r>
              <a:rPr lang="fr-CA"/>
              <a:t>Page </a:t>
            </a:r>
            <a:r>
              <a:rPr lang="fr-CA" b="1"/>
              <a:t>re-design</a:t>
            </a:r>
            <a:endParaRPr/>
          </a:p>
          <a:p>
            <a:pPr marL="685800" lvl="1" indent="-228600" algn="l" rtl="0">
              <a:lnSpc>
                <a:spcPct val="100000"/>
              </a:lnSpc>
              <a:spcBef>
                <a:spcPts val="600"/>
              </a:spcBef>
              <a:spcAft>
                <a:spcPts val="0"/>
              </a:spcAft>
              <a:buClr>
                <a:schemeClr val="dk1"/>
              </a:buClr>
              <a:buSzPts val="2200"/>
              <a:buFont typeface="Noto Sans Symbols"/>
              <a:buChar char="✔"/>
            </a:pPr>
            <a:r>
              <a:rPr lang="fr-CA" sz="2200"/>
              <a:t>Simplified page description, removed image</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Used headings to improve findability</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Removed unnecessary information and consolidated like contacts where possible</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Organized doormats by user interest/task</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Optimized for mobile</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Added info alert for job seekers</a:t>
            </a:r>
            <a:endParaRPr/>
          </a:p>
          <a:p>
            <a:pPr marL="685800" lvl="1" indent="-228600" algn="l" rtl="0">
              <a:lnSpc>
                <a:spcPct val="100000"/>
              </a:lnSpc>
              <a:spcBef>
                <a:spcPts val="0"/>
              </a:spcBef>
              <a:spcAft>
                <a:spcPts val="0"/>
              </a:spcAft>
              <a:buClr>
                <a:schemeClr val="dk1"/>
              </a:buClr>
              <a:buSzPts val="2200"/>
              <a:buFont typeface="Noto Sans Symbols"/>
              <a:buChar char="✔"/>
            </a:pPr>
            <a:r>
              <a:rPr lang="fr-CA" sz="2200"/>
              <a:t>Task button for online form use</a:t>
            </a:r>
            <a:endParaRPr/>
          </a:p>
          <a:p>
            <a:pPr marL="0" lvl="0" indent="0" algn="l" rtl="0">
              <a:lnSpc>
                <a:spcPct val="100000"/>
              </a:lnSpc>
              <a:spcBef>
                <a:spcPts val="0"/>
              </a:spcBef>
              <a:spcAft>
                <a:spcPts val="0"/>
              </a:spcAft>
              <a:buClr>
                <a:schemeClr val="dk1"/>
              </a:buClr>
              <a:buSzPts val="1600"/>
              <a:buNone/>
            </a:pPr>
            <a:endParaRPr sz="1600"/>
          </a:p>
          <a:p>
            <a:pPr marL="0" lvl="0" indent="0" algn="l" rtl="0">
              <a:lnSpc>
                <a:spcPct val="100000"/>
              </a:lnSpc>
              <a:spcBef>
                <a:spcPts val="0"/>
              </a:spcBef>
              <a:spcAft>
                <a:spcPts val="0"/>
              </a:spcAft>
              <a:buClr>
                <a:schemeClr val="dk1"/>
              </a:buClr>
              <a:buSzPts val="2800"/>
              <a:buNone/>
            </a:pPr>
            <a:r>
              <a:rPr lang="fr-CA"/>
              <a:t>3- To re-assess following 6 months </a:t>
            </a:r>
            <a:r>
              <a:rPr lang="fr-CA" b="1"/>
              <a:t>monitoring</a:t>
            </a:r>
            <a:r>
              <a:rPr lang="fr-CA"/>
              <a:t> and measure if the situation improved with the new design.</a:t>
            </a:r>
            <a:endParaRPr/>
          </a:p>
          <a:p>
            <a:pPr marL="457200" lvl="1" indent="0" algn="l" rtl="0">
              <a:lnSpc>
                <a:spcPct val="100000"/>
              </a:lnSpc>
              <a:spcBef>
                <a:spcPts val="0"/>
              </a:spcBef>
              <a:spcAft>
                <a:spcPts val="0"/>
              </a:spcAft>
              <a:buClr>
                <a:schemeClr val="dk1"/>
              </a:buClr>
              <a:buSzPts val="2000"/>
              <a:buNone/>
            </a:pPr>
            <a:endParaRPr sz="2000"/>
          </a:p>
        </p:txBody>
      </p:sp>
      <p:sp>
        <p:nvSpPr>
          <p:cNvPr id="292" name="Google Shape;29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txBox="1">
            <a:spLocks noGrp="1"/>
          </p:cNvSpPr>
          <p:nvPr>
            <p:ph type="title"/>
          </p:nvPr>
        </p:nvSpPr>
        <p:spPr>
          <a:xfrm>
            <a:off x="760141" y="589582"/>
            <a:ext cx="10368776" cy="8823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Automation of the contact form</a:t>
            </a:r>
            <a:endParaRPr/>
          </a:p>
        </p:txBody>
      </p:sp>
      <p:sp>
        <p:nvSpPr>
          <p:cNvPr id="298" name="Google Shape;298;p12"/>
          <p:cNvSpPr txBox="1">
            <a:spLocks noGrp="1"/>
          </p:cNvSpPr>
          <p:nvPr>
            <p:ph type="body" idx="1"/>
          </p:nvPr>
        </p:nvSpPr>
        <p:spPr>
          <a:xfrm>
            <a:off x="565247" y="1711467"/>
            <a:ext cx="7106792" cy="478984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Font typeface="Noto Sans Symbols"/>
              <a:buChar char="∙"/>
            </a:pPr>
            <a:r>
              <a:rPr lang="fr-CA" sz="3100"/>
              <a:t>Integrate dropdowns for major enquiry topics</a:t>
            </a:r>
            <a:endParaRPr/>
          </a:p>
          <a:p>
            <a:pPr marL="342900" lvl="0" indent="-342900" algn="l" rtl="0">
              <a:lnSpc>
                <a:spcPct val="90000"/>
              </a:lnSpc>
              <a:spcBef>
                <a:spcPts val="1000"/>
              </a:spcBef>
              <a:spcAft>
                <a:spcPts val="0"/>
              </a:spcAft>
              <a:buClr>
                <a:schemeClr val="dk1"/>
              </a:buClr>
              <a:buSzPct val="100000"/>
              <a:buFont typeface="Noto Sans Symbols"/>
              <a:buChar char="∙"/>
            </a:pPr>
            <a:r>
              <a:rPr lang="fr-CA" sz="3100"/>
              <a:t>Analyze "other" enquiries for potential additional categories in the following 6 months measurement period.</a:t>
            </a:r>
            <a:endParaRPr/>
          </a:p>
          <a:p>
            <a:pPr marL="342900" lvl="0" indent="-342900" algn="l" rtl="0">
              <a:lnSpc>
                <a:spcPct val="90000"/>
              </a:lnSpc>
              <a:spcBef>
                <a:spcPts val="1000"/>
              </a:spcBef>
              <a:spcAft>
                <a:spcPts val="0"/>
              </a:spcAft>
              <a:buClr>
                <a:schemeClr val="dk1"/>
              </a:buClr>
              <a:buSzPct val="100000"/>
              <a:buFont typeface="Noto Sans Symbols"/>
              <a:buChar char="∙"/>
            </a:pPr>
            <a:r>
              <a:rPr lang="fr-CA" sz="3100"/>
              <a:t>Final drop down categories:</a:t>
            </a:r>
            <a:endParaRPr sz="2600"/>
          </a:p>
          <a:p>
            <a:pPr marL="800100" lvl="1" indent="-342900" algn="l" rtl="0">
              <a:lnSpc>
                <a:spcPct val="90000"/>
              </a:lnSpc>
              <a:spcBef>
                <a:spcPts val="500"/>
              </a:spcBef>
              <a:spcAft>
                <a:spcPts val="0"/>
              </a:spcAft>
              <a:buClr>
                <a:schemeClr val="dk1"/>
              </a:buClr>
              <a:buSzPct val="100000"/>
              <a:buFont typeface="Noto Sans Symbols"/>
              <a:buChar char="∙"/>
            </a:pPr>
            <a:r>
              <a:rPr lang="fr-CA" sz="2600"/>
              <a:t>Working or studying in Canada (including the Temporary Foreign Workers Program)</a:t>
            </a:r>
            <a:endParaRPr/>
          </a:p>
          <a:p>
            <a:pPr marL="800100" lvl="1" indent="-342900" algn="l" rtl="0">
              <a:lnSpc>
                <a:spcPct val="90000"/>
              </a:lnSpc>
              <a:spcBef>
                <a:spcPts val="500"/>
              </a:spcBef>
              <a:spcAft>
                <a:spcPts val="0"/>
              </a:spcAft>
              <a:buClr>
                <a:schemeClr val="dk1"/>
              </a:buClr>
              <a:buSzPct val="100000"/>
              <a:buFont typeface="Noto Sans Symbols"/>
              <a:buChar char="∙"/>
            </a:pPr>
            <a:r>
              <a:rPr lang="fr-CA" sz="2600"/>
              <a:t>Central Experimental Farm (buildings, attractions and maintenance)</a:t>
            </a:r>
            <a:endParaRPr sz="2600"/>
          </a:p>
          <a:p>
            <a:pPr marL="800100" lvl="1" indent="-342900" algn="l" rtl="0">
              <a:lnSpc>
                <a:spcPct val="90000"/>
              </a:lnSpc>
              <a:spcBef>
                <a:spcPts val="500"/>
              </a:spcBef>
              <a:spcAft>
                <a:spcPts val="0"/>
              </a:spcAft>
              <a:buClr>
                <a:schemeClr val="dk1"/>
              </a:buClr>
              <a:buSzPct val="100000"/>
              <a:buFont typeface="Noto Sans Symbols"/>
              <a:buChar char="∙"/>
            </a:pPr>
            <a:r>
              <a:rPr lang="fr-CA" sz="2600"/>
              <a:t>Food safety and food labelling</a:t>
            </a:r>
            <a:endParaRPr/>
          </a:p>
          <a:p>
            <a:pPr marL="800100" lvl="1" indent="-342900" algn="l" rtl="0">
              <a:lnSpc>
                <a:spcPct val="90000"/>
              </a:lnSpc>
              <a:spcBef>
                <a:spcPts val="500"/>
              </a:spcBef>
              <a:spcAft>
                <a:spcPts val="0"/>
              </a:spcAft>
              <a:buClr>
                <a:schemeClr val="dk1"/>
              </a:buClr>
              <a:buSzPct val="100000"/>
              <a:buFont typeface="Noto Sans Symbols"/>
              <a:buChar char="∙"/>
            </a:pPr>
            <a:r>
              <a:rPr lang="fr-CA" sz="2600"/>
              <a:t>Grants, funding, and programs (excluding the Temporary Foreign Workers Program)</a:t>
            </a:r>
            <a:endParaRPr sz="2600"/>
          </a:p>
          <a:p>
            <a:pPr marL="800100" lvl="1" indent="-342900" algn="l" rtl="0">
              <a:lnSpc>
                <a:spcPct val="90000"/>
              </a:lnSpc>
              <a:spcBef>
                <a:spcPts val="500"/>
              </a:spcBef>
              <a:spcAft>
                <a:spcPts val="0"/>
              </a:spcAft>
              <a:buClr>
                <a:schemeClr val="dk1"/>
              </a:buClr>
              <a:buSzPct val="100000"/>
              <a:buFont typeface="Noto Sans Symbols"/>
              <a:buChar char="∙"/>
            </a:pPr>
            <a:r>
              <a:rPr lang="fr-CA" sz="2600"/>
              <a:t>Importing and exporting</a:t>
            </a:r>
            <a:endParaRPr/>
          </a:p>
          <a:p>
            <a:pPr marL="800100" lvl="1" indent="-342900" algn="l" rtl="0">
              <a:lnSpc>
                <a:spcPct val="90000"/>
              </a:lnSpc>
              <a:spcBef>
                <a:spcPts val="500"/>
              </a:spcBef>
              <a:spcAft>
                <a:spcPts val="0"/>
              </a:spcAft>
              <a:buClr>
                <a:schemeClr val="dk1"/>
              </a:buClr>
              <a:buSzPct val="100000"/>
              <a:buFont typeface="Noto Sans Symbols"/>
              <a:buChar char="∙"/>
            </a:pPr>
            <a:r>
              <a:rPr lang="fr-CA" sz="2600"/>
              <a:t>International assistance for agriculture</a:t>
            </a:r>
            <a:endParaRPr/>
          </a:p>
          <a:p>
            <a:pPr marL="800100" lvl="1" indent="-342900" algn="l" rtl="0">
              <a:lnSpc>
                <a:spcPct val="90000"/>
              </a:lnSpc>
              <a:spcBef>
                <a:spcPts val="500"/>
              </a:spcBef>
              <a:spcAft>
                <a:spcPts val="0"/>
              </a:spcAft>
              <a:buClr>
                <a:schemeClr val="dk1"/>
              </a:buClr>
              <a:buSzPct val="100000"/>
              <a:buFont typeface="Noto Sans Symbols"/>
              <a:buChar char="∙"/>
            </a:pPr>
            <a:r>
              <a:rPr lang="fr-CA" sz="2600"/>
              <a:t>Travelling with pets</a:t>
            </a:r>
            <a:endParaRPr sz="2600"/>
          </a:p>
          <a:p>
            <a:pPr marL="800100" lvl="1" indent="-342900" algn="l" rtl="0">
              <a:lnSpc>
                <a:spcPct val="90000"/>
              </a:lnSpc>
              <a:spcBef>
                <a:spcPts val="500"/>
              </a:spcBef>
              <a:spcAft>
                <a:spcPts val="0"/>
              </a:spcAft>
              <a:buClr>
                <a:schemeClr val="dk1"/>
              </a:buClr>
              <a:buSzPct val="100000"/>
              <a:buFont typeface="Noto Sans Symbols"/>
              <a:buChar char="∙"/>
            </a:pPr>
            <a:r>
              <a:rPr lang="fr-CA" sz="2600"/>
              <a:t>Accounts payable (National Capital Region)</a:t>
            </a:r>
            <a:endParaRPr/>
          </a:p>
          <a:p>
            <a:pPr marL="800100" lvl="1" indent="-342900" algn="l" rtl="0">
              <a:lnSpc>
                <a:spcPct val="90000"/>
              </a:lnSpc>
              <a:spcBef>
                <a:spcPts val="500"/>
              </a:spcBef>
              <a:spcAft>
                <a:spcPts val="0"/>
              </a:spcAft>
              <a:buClr>
                <a:schemeClr val="dk1"/>
              </a:buClr>
              <a:buSzPct val="100000"/>
              <a:buFont typeface="Noto Sans Symbols"/>
              <a:buChar char="∙"/>
            </a:pPr>
            <a:r>
              <a:rPr lang="fr-CA" sz="2600"/>
              <a:t>Accounts receivable (National Capital Region)</a:t>
            </a:r>
            <a:endParaRPr sz="2600"/>
          </a:p>
          <a:p>
            <a:pPr marL="800100" lvl="1" indent="-342900" algn="l" rtl="0">
              <a:lnSpc>
                <a:spcPct val="90000"/>
              </a:lnSpc>
              <a:spcBef>
                <a:spcPts val="500"/>
              </a:spcBef>
              <a:spcAft>
                <a:spcPts val="0"/>
              </a:spcAft>
              <a:buClr>
                <a:schemeClr val="dk1"/>
              </a:buClr>
              <a:buSzPct val="100000"/>
              <a:buFont typeface="Noto Sans Symbols"/>
              <a:buChar char="∙"/>
            </a:pPr>
            <a:r>
              <a:rPr lang="fr-CA" sz="2600"/>
              <a:t>Other</a:t>
            </a:r>
            <a:endParaRPr/>
          </a:p>
        </p:txBody>
      </p:sp>
      <p:sp>
        <p:nvSpPr>
          <p:cNvPr id="299" name="Google Shape;29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fr-CA"/>
              <a:t>12</a:t>
            </a:fld>
            <a:endParaRPr/>
          </a:p>
        </p:txBody>
      </p:sp>
      <p:sp>
        <p:nvSpPr>
          <p:cNvPr id="300" name="Google Shape;300;p12"/>
          <p:cNvSpPr txBox="1"/>
          <p:nvPr/>
        </p:nvSpPr>
        <p:spPr>
          <a:xfrm>
            <a:off x="7866933" y="1744921"/>
            <a:ext cx="4036742" cy="353943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CA" sz="4400">
                <a:solidFill>
                  <a:srgbClr val="00A0DF"/>
                </a:solidFill>
                <a:latin typeface="Calibri"/>
                <a:ea typeface="Calibri"/>
                <a:cs typeface="Calibri"/>
                <a:sym typeface="Calibri"/>
              </a:rPr>
              <a:t>General Mailbox</a:t>
            </a:r>
            <a:endParaRPr/>
          </a:p>
          <a:p>
            <a:pPr marL="0" marR="0" lvl="0" indent="0" algn="l" rtl="0">
              <a:spcBef>
                <a:spcPts val="0"/>
              </a:spcBef>
              <a:spcAft>
                <a:spcPts val="0"/>
              </a:spcAft>
              <a:buNone/>
            </a:pPr>
            <a:r>
              <a:rPr lang="fr-CA" sz="1800">
                <a:solidFill>
                  <a:schemeClr val="dk1"/>
                </a:solidFill>
                <a:latin typeface="Calibri"/>
                <a:ea typeface="Calibri"/>
                <a:cs typeface="Calibri"/>
                <a:sym typeface="Calibri"/>
              </a:rPr>
              <a:t>Automation was also added to the general mailbox to:</a:t>
            </a:r>
            <a:endParaRPr/>
          </a:p>
          <a:p>
            <a:pPr marL="285750" marR="0" lvl="0" indent="-285750" algn="l" rtl="0">
              <a:spcBef>
                <a:spcPts val="0"/>
              </a:spcBef>
              <a:spcAft>
                <a:spcPts val="0"/>
              </a:spcAft>
              <a:buClr>
                <a:schemeClr val="dk1"/>
              </a:buClr>
              <a:buSzPts val="1800"/>
              <a:buFont typeface="Noto Sans Symbols"/>
              <a:buChar char="⮚"/>
            </a:pPr>
            <a:r>
              <a:rPr lang="fr-CA" sz="1800">
                <a:solidFill>
                  <a:schemeClr val="dk1"/>
                </a:solidFill>
                <a:latin typeface="Calibri"/>
                <a:ea typeface="Calibri"/>
                <a:cs typeface="Calibri"/>
                <a:sym typeface="Calibri"/>
              </a:rPr>
              <a:t>Filter out spam, junk and suspicious emails</a:t>
            </a:r>
            <a:endParaRPr/>
          </a:p>
          <a:p>
            <a:pPr marL="285750" marR="0" lvl="0" indent="-285750" algn="l" rtl="0">
              <a:spcBef>
                <a:spcPts val="0"/>
              </a:spcBef>
              <a:spcAft>
                <a:spcPts val="0"/>
              </a:spcAft>
              <a:buClr>
                <a:schemeClr val="dk1"/>
              </a:buClr>
              <a:buSzPts val="1800"/>
              <a:buFont typeface="Noto Sans Symbols"/>
              <a:buChar char="⮚"/>
            </a:pPr>
            <a:r>
              <a:rPr lang="fr-CA" sz="1800">
                <a:solidFill>
                  <a:schemeClr val="dk1"/>
                </a:solidFill>
                <a:latin typeface="Calibri"/>
                <a:ea typeface="Calibri"/>
                <a:cs typeface="Calibri"/>
                <a:sym typeface="Calibri"/>
              </a:rPr>
              <a:t>Generate automatic replies</a:t>
            </a:r>
            <a:endParaRPr/>
          </a:p>
          <a:p>
            <a:pPr marL="285750" marR="0" lvl="0" indent="-285750" algn="l" rtl="0">
              <a:spcBef>
                <a:spcPts val="0"/>
              </a:spcBef>
              <a:spcAft>
                <a:spcPts val="0"/>
              </a:spcAft>
              <a:buClr>
                <a:schemeClr val="dk1"/>
              </a:buClr>
              <a:buSzPts val="1800"/>
              <a:buFont typeface="Noto Sans Symbols"/>
              <a:buChar char="⮚"/>
            </a:pPr>
            <a:r>
              <a:rPr lang="fr-CA" sz="1800">
                <a:solidFill>
                  <a:schemeClr val="dk1"/>
                </a:solidFill>
                <a:latin typeface="Calibri"/>
                <a:ea typeface="Calibri"/>
                <a:cs typeface="Calibri"/>
                <a:sym typeface="Calibri"/>
              </a:rPr>
              <a:t>Automate specific triage actions, For example, forward to other internal teams (programs)</a:t>
            </a:r>
            <a:endParaRPr/>
          </a:p>
          <a:p>
            <a:pPr marL="285750" marR="0" lvl="0" indent="-285750" algn="l" rtl="0">
              <a:spcBef>
                <a:spcPts val="0"/>
              </a:spcBef>
              <a:spcAft>
                <a:spcPts val="0"/>
              </a:spcAft>
              <a:buClr>
                <a:schemeClr val="dk1"/>
              </a:buClr>
              <a:buSzPts val="1800"/>
              <a:buFont typeface="Noto Sans Symbols"/>
              <a:buChar char="⮚"/>
            </a:pPr>
            <a:r>
              <a:rPr lang="fr-CA" sz="1800">
                <a:solidFill>
                  <a:schemeClr val="dk1"/>
                </a:solidFill>
                <a:latin typeface="Calibri"/>
                <a:ea typeface="Calibri"/>
                <a:cs typeface="Calibri"/>
                <a:sym typeface="Calibri"/>
              </a:rPr>
              <a:t>Filter emails to specific folders for better management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Content and Page Design Review</a:t>
            </a:r>
            <a:endParaRPr/>
          </a:p>
        </p:txBody>
      </p:sp>
      <p:sp>
        <p:nvSpPr>
          <p:cNvPr id="307" name="Google Shape;307;p13"/>
          <p:cNvSpPr txBox="1">
            <a:spLocks noGrp="1"/>
          </p:cNvSpPr>
          <p:nvPr>
            <p:ph type="body" idx="1"/>
          </p:nvPr>
        </p:nvSpPr>
        <p:spPr>
          <a:xfrm>
            <a:off x="838200" y="1605775"/>
            <a:ext cx="10515600" cy="4887099"/>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chemeClr val="dk1"/>
              </a:buClr>
              <a:buSzPts val="2400"/>
              <a:buFont typeface="Noto Sans Symbols"/>
              <a:buChar char="∙"/>
            </a:pPr>
            <a:r>
              <a:rPr lang="fr-CA" sz="2400">
                <a:latin typeface="Calibri"/>
                <a:ea typeface="Calibri"/>
                <a:cs typeface="Calibri"/>
                <a:sym typeface="Calibri"/>
              </a:rPr>
              <a:t>Update Contact us page design for better user engagement, for example:</a:t>
            </a:r>
            <a:endParaRPr/>
          </a:p>
          <a:p>
            <a:pPr marL="742950" lvl="1" indent="-285750" algn="l" rtl="0">
              <a:lnSpc>
                <a:spcPct val="107000"/>
              </a:lnSpc>
              <a:spcBef>
                <a:spcPts val="500"/>
              </a:spcBef>
              <a:spcAft>
                <a:spcPts val="0"/>
              </a:spcAft>
              <a:buClr>
                <a:schemeClr val="dk1"/>
              </a:buClr>
              <a:buSzPts val="1800"/>
              <a:buFont typeface="Courier New"/>
              <a:buChar char="o"/>
            </a:pPr>
            <a:r>
              <a:rPr lang="fr-CA" sz="1800">
                <a:latin typeface="Calibri"/>
                <a:ea typeface="Calibri"/>
                <a:cs typeface="Calibri"/>
                <a:sym typeface="Calibri"/>
              </a:rPr>
              <a:t>consider removing decorative image to avoid distractions</a:t>
            </a:r>
            <a:endParaRPr/>
          </a:p>
          <a:p>
            <a:pPr marL="742950" lvl="1" indent="-285750" algn="l" rtl="0">
              <a:lnSpc>
                <a:spcPct val="107000"/>
              </a:lnSpc>
              <a:spcBef>
                <a:spcPts val="500"/>
              </a:spcBef>
              <a:spcAft>
                <a:spcPts val="0"/>
              </a:spcAft>
              <a:buClr>
                <a:schemeClr val="dk1"/>
              </a:buClr>
              <a:buSzPts val="1800"/>
              <a:buFont typeface="Courier New"/>
              <a:buChar char="o"/>
            </a:pPr>
            <a:r>
              <a:rPr lang="fr-CA" sz="1800">
                <a:latin typeface="Calibri"/>
                <a:ea typeface="Calibri"/>
                <a:cs typeface="Calibri"/>
                <a:sym typeface="Calibri"/>
              </a:rPr>
              <a:t>reposition social media banner to adhere to the template</a:t>
            </a:r>
            <a:endParaRPr/>
          </a:p>
          <a:p>
            <a:pPr marL="742950" lvl="1" indent="-285750" algn="l" rtl="0">
              <a:lnSpc>
                <a:spcPct val="107000"/>
              </a:lnSpc>
              <a:spcBef>
                <a:spcPts val="500"/>
              </a:spcBef>
              <a:spcAft>
                <a:spcPts val="0"/>
              </a:spcAft>
              <a:buClr>
                <a:schemeClr val="dk1"/>
              </a:buClr>
              <a:buSzPts val="1800"/>
              <a:buFont typeface="Courier New"/>
              <a:buChar char="o"/>
            </a:pPr>
            <a:r>
              <a:rPr lang="fr-CA" sz="1800">
                <a:latin typeface="Calibri"/>
                <a:ea typeface="Calibri"/>
                <a:cs typeface="Calibri"/>
                <a:sym typeface="Calibri"/>
              </a:rPr>
              <a:t>update page description from what types of contact information can be found to what type of information AAFC is responsible for and can provide information on (Canada.ca template requirement)</a:t>
            </a:r>
            <a:endParaRPr/>
          </a:p>
          <a:p>
            <a:pPr marL="742950" lvl="1" indent="-285750" algn="l" rtl="0">
              <a:lnSpc>
                <a:spcPct val="107000"/>
              </a:lnSpc>
              <a:spcBef>
                <a:spcPts val="500"/>
              </a:spcBef>
              <a:spcAft>
                <a:spcPts val="0"/>
              </a:spcAft>
              <a:buClr>
                <a:schemeClr val="dk1"/>
              </a:buClr>
              <a:buSzPts val="1800"/>
              <a:buFont typeface="Courier New"/>
              <a:buChar char="o"/>
            </a:pPr>
            <a:r>
              <a:rPr lang="fr-CA" sz="1800">
                <a:latin typeface="Calibri"/>
                <a:ea typeface="Calibri"/>
                <a:cs typeface="Calibri"/>
                <a:sym typeface="Calibri"/>
              </a:rPr>
              <a:t>consider adding “task button” for the Contact form to improve task completion</a:t>
            </a:r>
            <a:endParaRPr/>
          </a:p>
          <a:p>
            <a:pPr marL="342900" lvl="0" indent="-342900" algn="l" rtl="0">
              <a:lnSpc>
                <a:spcPct val="107000"/>
              </a:lnSpc>
              <a:spcBef>
                <a:spcPts val="1000"/>
              </a:spcBef>
              <a:spcAft>
                <a:spcPts val="0"/>
              </a:spcAft>
              <a:buClr>
                <a:schemeClr val="dk1"/>
              </a:buClr>
              <a:buSzPts val="2400"/>
              <a:buFont typeface="Noto Sans Symbols"/>
              <a:buChar char="∙"/>
            </a:pPr>
            <a:r>
              <a:rPr lang="fr-CA" sz="2400">
                <a:latin typeface="Calibri"/>
                <a:ea typeface="Calibri"/>
                <a:cs typeface="Calibri"/>
                <a:sym typeface="Calibri"/>
              </a:rPr>
              <a:t>Reposition elements and streamline content for clarity and by task order</a:t>
            </a:r>
            <a:endParaRPr/>
          </a:p>
          <a:p>
            <a:pPr marL="342900" lvl="0" indent="-342900" algn="l" rtl="0">
              <a:lnSpc>
                <a:spcPct val="107000"/>
              </a:lnSpc>
              <a:spcBef>
                <a:spcPts val="1000"/>
              </a:spcBef>
              <a:spcAft>
                <a:spcPts val="0"/>
              </a:spcAft>
              <a:buClr>
                <a:schemeClr val="dk1"/>
              </a:buClr>
              <a:buSzPts val="2400"/>
              <a:buFont typeface="Noto Sans Symbols"/>
              <a:buChar char="∙"/>
            </a:pPr>
            <a:r>
              <a:rPr lang="fr-CA" sz="2400">
                <a:latin typeface="Calibri"/>
                <a:ea typeface="Calibri"/>
                <a:cs typeface="Calibri"/>
                <a:sym typeface="Calibri"/>
              </a:rPr>
              <a:t>Remove unnecessary information, improve crosslinks to anchor information on other pages</a:t>
            </a:r>
            <a:endParaRPr sz="2400">
              <a:latin typeface="Calibri"/>
              <a:ea typeface="Calibri"/>
              <a:cs typeface="Calibri"/>
              <a:sym typeface="Calibri"/>
            </a:endParaRPr>
          </a:p>
          <a:p>
            <a:pPr marL="342900" lvl="0" indent="-342900" algn="l" rtl="0">
              <a:lnSpc>
                <a:spcPct val="107000"/>
              </a:lnSpc>
              <a:spcBef>
                <a:spcPts val="1000"/>
              </a:spcBef>
              <a:spcAft>
                <a:spcPts val="0"/>
              </a:spcAft>
              <a:buClr>
                <a:schemeClr val="dk1"/>
              </a:buClr>
              <a:buSzPts val="2400"/>
              <a:buFont typeface="Noto Sans Symbols"/>
              <a:buChar char="∙"/>
            </a:pPr>
            <a:r>
              <a:rPr lang="fr-CA" sz="2400">
                <a:latin typeface="Calibri"/>
                <a:ea typeface="Calibri"/>
                <a:cs typeface="Calibri"/>
                <a:sym typeface="Calibri"/>
              </a:rPr>
              <a:t>Implement a "Did you find what you were looking for" button for user feedback</a:t>
            </a:r>
            <a:endParaRPr/>
          </a:p>
          <a:p>
            <a:pPr marL="342900" lvl="0" indent="-342900" algn="l" rtl="0">
              <a:lnSpc>
                <a:spcPct val="107000"/>
              </a:lnSpc>
              <a:spcBef>
                <a:spcPts val="1800"/>
              </a:spcBef>
              <a:spcAft>
                <a:spcPts val="0"/>
              </a:spcAft>
              <a:buClr>
                <a:schemeClr val="dk1"/>
              </a:buClr>
              <a:buSzPts val="2400"/>
              <a:buFont typeface="Noto Sans Symbols"/>
              <a:buChar char="∙"/>
            </a:pPr>
            <a:r>
              <a:rPr lang="fr-CA" sz="2400">
                <a:latin typeface="Calibri"/>
                <a:ea typeface="Calibri"/>
                <a:cs typeface="Calibri"/>
                <a:sym typeface="Calibri"/>
              </a:rPr>
              <a:t>Determine if the general email is necessary if the online form is available</a:t>
            </a:r>
            <a:endParaRPr sz="2400"/>
          </a:p>
        </p:txBody>
      </p:sp>
      <p:sp>
        <p:nvSpPr>
          <p:cNvPr id="308" name="Google Shape;30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0DF"/>
              </a:buClr>
              <a:buSzPts val="4800"/>
              <a:buFont typeface="Calibri"/>
              <a:buNone/>
            </a:pPr>
            <a:r>
              <a:rPr lang="fr-CA" sz="4800" i="1"/>
              <a:t>To get findings in more details</a:t>
            </a:r>
            <a:br>
              <a:rPr lang="fr-CA" sz="4800" i="1"/>
            </a:br>
            <a:r>
              <a:rPr lang="fr-CA" sz="4000"/>
              <a:t>See slides 17 to 21</a:t>
            </a:r>
            <a:br>
              <a:rPr lang="fr-CA" sz="1800"/>
            </a:br>
            <a:r>
              <a:rPr lang="fr-CA" sz="4800" i="1"/>
              <a:t> </a:t>
            </a:r>
            <a:endParaRPr/>
          </a:p>
        </p:txBody>
      </p:sp>
      <p:sp>
        <p:nvSpPr>
          <p:cNvPr id="314" name="Google Shape;314;p14"/>
          <p:cNvSpPr txBox="1">
            <a:spLocks noGrp="1"/>
          </p:cNvSpPr>
          <p:nvPr>
            <p:ph type="subTitle" idx="1"/>
          </p:nvPr>
        </p:nvSpPr>
        <p:spPr>
          <a:xfrm>
            <a:off x="1524000" y="3033326"/>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fr-CA" sz="2800"/>
              <a:t>ANNEXE- Data gathered from different tools and methods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669073" y="596752"/>
            <a:ext cx="7315200" cy="8493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Conclusion</a:t>
            </a:r>
            <a:endParaRPr/>
          </a:p>
        </p:txBody>
      </p:sp>
      <p:sp>
        <p:nvSpPr>
          <p:cNvPr id="321" name="Google Shape;321;p15"/>
          <p:cNvSpPr txBox="1">
            <a:spLocks noGrp="1"/>
          </p:cNvSpPr>
          <p:nvPr>
            <p:ph type="body" idx="1"/>
          </p:nvPr>
        </p:nvSpPr>
        <p:spPr>
          <a:xfrm>
            <a:off x="646771" y="3166945"/>
            <a:ext cx="11017405" cy="325096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fr-CA" sz="2400"/>
              <a:t>By having the </a:t>
            </a:r>
            <a:r>
              <a:rPr lang="fr-CA" sz="2400" b="1"/>
              <a:t>user</a:t>
            </a:r>
            <a:r>
              <a:rPr lang="fr-CA" sz="2400"/>
              <a:t> experience </a:t>
            </a:r>
            <a:r>
              <a:rPr lang="fr-CA" sz="2400" b="1"/>
              <a:t>centered and focused </a:t>
            </a:r>
            <a:r>
              <a:rPr lang="fr-CA" sz="2400"/>
              <a:t>in mind, we optimized the Contact us page </a:t>
            </a:r>
            <a:endParaRPr/>
          </a:p>
          <a:p>
            <a:pPr marL="685800" lvl="1" indent="-228600" algn="l" rtl="0">
              <a:lnSpc>
                <a:spcPct val="90000"/>
              </a:lnSpc>
              <a:spcBef>
                <a:spcPts val="500"/>
              </a:spcBef>
              <a:spcAft>
                <a:spcPts val="0"/>
              </a:spcAft>
              <a:buClr>
                <a:schemeClr val="dk1"/>
              </a:buClr>
              <a:buSzPct val="100000"/>
              <a:buChar char="•"/>
            </a:pPr>
            <a:r>
              <a:rPr lang="fr-CA" sz="2000"/>
              <a:t>While addressing the client’s issues without implementing the original changes requested and without impacting what was already working well.</a:t>
            </a:r>
            <a:endParaRPr sz="2000"/>
          </a:p>
          <a:p>
            <a:pPr marL="0" lvl="0" indent="0" algn="l" rtl="0">
              <a:lnSpc>
                <a:spcPct val="90000"/>
              </a:lnSpc>
              <a:spcBef>
                <a:spcPts val="1000"/>
              </a:spcBef>
              <a:spcAft>
                <a:spcPts val="0"/>
              </a:spcAft>
              <a:buClr>
                <a:schemeClr val="dk1"/>
              </a:buClr>
              <a:buSzPct val="100000"/>
              <a:buNone/>
            </a:pPr>
            <a:endParaRPr sz="1100"/>
          </a:p>
          <a:p>
            <a:pPr marL="0" lvl="0" indent="0" algn="l" rtl="0">
              <a:lnSpc>
                <a:spcPct val="90000"/>
              </a:lnSpc>
              <a:spcBef>
                <a:spcPts val="1000"/>
              </a:spcBef>
              <a:spcAft>
                <a:spcPts val="0"/>
              </a:spcAft>
              <a:buClr>
                <a:schemeClr val="dk1"/>
              </a:buClr>
              <a:buSzPct val="100000"/>
              <a:buNone/>
            </a:pPr>
            <a:r>
              <a:rPr lang="fr-CA" sz="2400" b="1"/>
              <a:t>Additional benefits: </a:t>
            </a:r>
            <a:endParaRPr/>
          </a:p>
          <a:p>
            <a:pPr marL="228600" lvl="0" indent="-228600" algn="l" rtl="0">
              <a:lnSpc>
                <a:spcPct val="90000"/>
              </a:lnSpc>
              <a:spcBef>
                <a:spcPts val="1000"/>
              </a:spcBef>
              <a:spcAft>
                <a:spcPts val="0"/>
              </a:spcAft>
              <a:buClr>
                <a:schemeClr val="dk1"/>
              </a:buClr>
              <a:buSzPct val="100000"/>
              <a:buChar char="•"/>
            </a:pPr>
            <a:r>
              <a:rPr lang="fr-CA" sz="2400"/>
              <a:t>We discovered an unknown visitor geolocation issue:  « International versus Canadian users ».</a:t>
            </a:r>
            <a:endParaRPr/>
          </a:p>
          <a:p>
            <a:pPr marL="228600" lvl="0" indent="-228600" algn="l" rtl="0">
              <a:lnSpc>
                <a:spcPct val="90000"/>
              </a:lnSpc>
              <a:spcBef>
                <a:spcPts val="1000"/>
              </a:spcBef>
              <a:spcAft>
                <a:spcPts val="0"/>
              </a:spcAft>
              <a:buClr>
                <a:schemeClr val="dk1"/>
              </a:buClr>
              <a:buSzPct val="100000"/>
              <a:buChar char="•"/>
            </a:pPr>
            <a:r>
              <a:rPr lang="fr-CA" sz="2400"/>
              <a:t>We identified service delivery issues and content gaps.</a:t>
            </a:r>
            <a:endParaRPr/>
          </a:p>
          <a:p>
            <a:pPr marL="228600" lvl="0" indent="-228600" algn="l" rtl="0">
              <a:lnSpc>
                <a:spcPct val="90000"/>
              </a:lnSpc>
              <a:spcBef>
                <a:spcPts val="1000"/>
              </a:spcBef>
              <a:spcAft>
                <a:spcPts val="0"/>
              </a:spcAft>
              <a:buClr>
                <a:schemeClr val="dk1"/>
              </a:buClr>
              <a:buSzPct val="100000"/>
              <a:buChar char="•"/>
            </a:pPr>
            <a:r>
              <a:rPr lang="fr-CA" sz="2400"/>
              <a:t>We shared findings related to “Find a job” with other clients and colleagues from the Canada service page to help future enhancement.</a:t>
            </a:r>
            <a:endParaRPr sz="2400"/>
          </a:p>
        </p:txBody>
      </p:sp>
      <p:sp>
        <p:nvSpPr>
          <p:cNvPr id="322" name="Google Shape;3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15</a:t>
            </a:fld>
            <a:endParaRPr/>
          </a:p>
        </p:txBody>
      </p:sp>
      <p:sp>
        <p:nvSpPr>
          <p:cNvPr id="323" name="Google Shape;323;p15"/>
          <p:cNvSpPr txBox="1"/>
          <p:nvPr/>
        </p:nvSpPr>
        <p:spPr>
          <a:xfrm>
            <a:off x="646771" y="1603124"/>
            <a:ext cx="3534934" cy="1200329"/>
          </a:xfrm>
          <a:prstGeom prst="rect">
            <a:avLst/>
          </a:prstGeom>
          <a:gradFill>
            <a:gsLst>
              <a:gs pos="0">
                <a:srgbClr val="B0CAE9"/>
              </a:gs>
              <a:gs pos="50000">
                <a:srgbClr val="A1C1E4"/>
              </a:gs>
              <a:gs pos="100000">
                <a:srgbClr val="90B8E4"/>
              </a:gs>
            </a:gsLst>
            <a:lin ang="5400000" scaled="0"/>
          </a:gra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CA" sz="2400">
                <a:solidFill>
                  <a:schemeClr val="dk1"/>
                </a:solidFill>
                <a:latin typeface="Calibri"/>
                <a:ea typeface="Calibri"/>
                <a:cs typeface="Calibri"/>
                <a:sym typeface="Calibri"/>
              </a:rPr>
              <a:t>Using a collaborative and evidence-based approach,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24" name="Google Shape;324;p15"/>
          <p:cNvSpPr txBox="1"/>
          <p:nvPr/>
        </p:nvSpPr>
        <p:spPr>
          <a:xfrm>
            <a:off x="4259766" y="1603124"/>
            <a:ext cx="4215161" cy="1200329"/>
          </a:xfrm>
          <a:prstGeom prst="rect">
            <a:avLst/>
          </a:prstGeom>
          <a:gradFill>
            <a:gsLst>
              <a:gs pos="0">
                <a:srgbClr val="B0CAE9"/>
              </a:gs>
              <a:gs pos="50000">
                <a:srgbClr val="A1C1E4"/>
              </a:gs>
              <a:gs pos="100000">
                <a:srgbClr val="90B8E4"/>
              </a:gs>
            </a:gsLst>
            <a:lin ang="5400000" scaled="0"/>
          </a:gra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CA" sz="2400">
                <a:solidFill>
                  <a:schemeClr val="dk1"/>
                </a:solidFill>
                <a:latin typeface="Calibri"/>
                <a:ea typeface="Calibri"/>
                <a:cs typeface="Calibri"/>
                <a:sym typeface="Calibri"/>
              </a:rPr>
              <a:t>we fixed an issue without impacting the already successful performance of the page, </a:t>
            </a:r>
            <a:endParaRPr/>
          </a:p>
        </p:txBody>
      </p:sp>
      <p:sp>
        <p:nvSpPr>
          <p:cNvPr id="325" name="Google Shape;325;p15"/>
          <p:cNvSpPr txBox="1"/>
          <p:nvPr/>
        </p:nvSpPr>
        <p:spPr>
          <a:xfrm>
            <a:off x="8552988" y="1603124"/>
            <a:ext cx="3389970" cy="1138773"/>
          </a:xfrm>
          <a:prstGeom prst="rect">
            <a:avLst/>
          </a:prstGeom>
          <a:gradFill>
            <a:gsLst>
              <a:gs pos="0">
                <a:srgbClr val="B0CAE9"/>
              </a:gs>
              <a:gs pos="50000">
                <a:srgbClr val="A1C1E4"/>
              </a:gs>
              <a:gs pos="100000">
                <a:srgbClr val="90B8E4"/>
              </a:gs>
            </a:gsLst>
            <a:lin ang="5400000" scaled="0"/>
          </a:gra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CA" sz="2400">
                <a:solidFill>
                  <a:schemeClr val="dk1"/>
                </a:solidFill>
                <a:latin typeface="Calibri"/>
                <a:ea typeface="Calibri"/>
                <a:cs typeface="Calibri"/>
                <a:sym typeface="Calibri"/>
              </a:rPr>
              <a:t>while enhancing the user experience.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0DF"/>
              </a:buClr>
              <a:buSzPts val="6000"/>
              <a:buFont typeface="Calibri"/>
              <a:buNone/>
            </a:pPr>
            <a:r>
              <a:rPr lang="fr-CA"/>
              <a:t>ANNEXE</a:t>
            </a:r>
            <a:endParaRPr/>
          </a:p>
        </p:txBody>
      </p:sp>
      <p:sp>
        <p:nvSpPr>
          <p:cNvPr id="331" name="Google Shape;33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CA"/>
              <a:t>Data gathered from different tools and methods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Analytics</a:t>
            </a:r>
            <a:endParaRPr/>
          </a:p>
        </p:txBody>
      </p:sp>
      <p:sp>
        <p:nvSpPr>
          <p:cNvPr id="337" name="Google Shape;337;p17"/>
          <p:cNvSpPr txBox="1">
            <a:spLocks noGrp="1"/>
          </p:cNvSpPr>
          <p:nvPr>
            <p:ph type="body" idx="1"/>
          </p:nvPr>
        </p:nvSpPr>
        <p:spPr>
          <a:xfrm>
            <a:off x="838200" y="1825624"/>
            <a:ext cx="10515600" cy="4430209"/>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fr-CA" sz="1800" b="1">
                <a:latin typeface="Calibri"/>
                <a:ea typeface="Calibri"/>
                <a:cs typeface="Calibri"/>
                <a:sym typeface="Calibri"/>
              </a:rPr>
              <a:t>Adobe analytics data </a:t>
            </a:r>
            <a:r>
              <a:rPr lang="fr-CA" sz="1800">
                <a:latin typeface="Calibri"/>
                <a:ea typeface="Calibri"/>
                <a:cs typeface="Calibri"/>
                <a:sym typeface="Calibri"/>
              </a:rPr>
              <a:t>(based off the last 12 months)</a:t>
            </a:r>
            <a:br>
              <a:rPr lang="fr-CA" sz="1800">
                <a:latin typeface="Calibri"/>
                <a:ea typeface="Calibri"/>
                <a:cs typeface="Calibri"/>
                <a:sym typeface="Calibri"/>
              </a:rPr>
            </a:br>
            <a:r>
              <a:rPr lang="fr-CA" sz="1800">
                <a:latin typeface="Calibri"/>
                <a:ea typeface="Calibri"/>
                <a:cs typeface="Calibri"/>
                <a:sym typeface="Calibri"/>
              </a:rPr>
              <a:t>- Most visitors find the contact page from a Google/Bing search (52.3%) and </a:t>
            </a:r>
            <a:r>
              <a:rPr lang="fr-CA" sz="18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jobbank.gc.ca (10%)</a:t>
            </a:r>
            <a:r>
              <a:rPr lang="fr-CA" sz="1800">
                <a:latin typeface="Calibri"/>
                <a:ea typeface="Calibri"/>
                <a:cs typeface="Calibri"/>
                <a:sym typeface="Calibri"/>
              </a:rPr>
              <a:t>;</a:t>
            </a:r>
            <a:br>
              <a:rPr lang="fr-CA" sz="1800">
                <a:latin typeface="Calibri"/>
                <a:ea typeface="Calibri"/>
                <a:cs typeface="Calibri"/>
                <a:sym typeface="Calibri"/>
              </a:rPr>
            </a:br>
            <a:r>
              <a:rPr lang="fr-CA" sz="1800">
                <a:latin typeface="Calibri"/>
                <a:ea typeface="Calibri"/>
                <a:cs typeface="Calibri"/>
                <a:sym typeface="Calibri"/>
              </a:rPr>
              <a:t>- Only (4.1%) of visitors follow the contact page link from the AAFC Online main page;</a:t>
            </a:r>
            <a:br>
              <a:rPr lang="fr-CA" sz="1800">
                <a:latin typeface="Calibri"/>
                <a:ea typeface="Calibri"/>
                <a:cs typeface="Calibri"/>
                <a:sym typeface="Calibri"/>
              </a:rPr>
            </a:br>
            <a:r>
              <a:rPr lang="fr-CA" sz="1800">
                <a:latin typeface="Calibri"/>
                <a:ea typeface="Calibri"/>
                <a:cs typeface="Calibri"/>
                <a:sym typeface="Calibri"/>
              </a:rPr>
              <a:t>- Most visitors (58.9%) spend less than 15 seconds on the page.</a:t>
            </a:r>
            <a:endParaRPr/>
          </a:p>
          <a:p>
            <a:pPr marL="228600" lvl="0" indent="-228600" algn="l" rtl="0">
              <a:lnSpc>
                <a:spcPct val="90000"/>
              </a:lnSpc>
              <a:spcBef>
                <a:spcPts val="1000"/>
              </a:spcBef>
              <a:spcAft>
                <a:spcPts val="0"/>
              </a:spcAft>
              <a:buClr>
                <a:schemeClr val="dk1"/>
              </a:buClr>
              <a:buSzPct val="100000"/>
              <a:buChar char="•"/>
            </a:pPr>
            <a:r>
              <a:rPr lang="fr-CA" sz="1800" b="1">
                <a:latin typeface="Calibri"/>
                <a:ea typeface="Calibri"/>
                <a:cs typeface="Calibri"/>
                <a:sym typeface="Calibri"/>
              </a:rPr>
              <a:t>Crazy egg overlay data </a:t>
            </a:r>
            <a:r>
              <a:rPr lang="fr-CA" sz="1800">
                <a:latin typeface="Calibri"/>
                <a:ea typeface="Calibri"/>
                <a:cs typeface="Calibri"/>
                <a:sym typeface="Calibri"/>
              </a:rPr>
              <a:t>(based off last 30 days)</a:t>
            </a:r>
            <a:br>
              <a:rPr lang="fr-CA" sz="1800">
                <a:latin typeface="Calibri"/>
                <a:ea typeface="Calibri"/>
                <a:cs typeface="Calibri"/>
                <a:sym typeface="Calibri"/>
              </a:rPr>
            </a:br>
            <a:r>
              <a:rPr lang="fr-CA" sz="1800">
                <a:latin typeface="Calibri"/>
                <a:ea typeface="Calibri"/>
                <a:cs typeface="Calibri"/>
                <a:sym typeface="Calibri"/>
              </a:rPr>
              <a:t>- On desktop (42.3%) of the clicks are concentrated in the General Enquires Section while (4%) is on the employee directory links. </a:t>
            </a:r>
            <a:br>
              <a:rPr lang="fr-CA" sz="1800">
                <a:latin typeface="Calibri"/>
                <a:ea typeface="Calibri"/>
                <a:cs typeface="Calibri"/>
                <a:sym typeface="Calibri"/>
              </a:rPr>
            </a:br>
            <a:r>
              <a:rPr lang="fr-CA" sz="1800">
                <a:latin typeface="Calibri"/>
                <a:ea typeface="Calibri"/>
                <a:cs typeface="Calibri"/>
                <a:sym typeface="Calibri"/>
              </a:rPr>
              <a:t>- On mobile (55.1%) of the clicks are concentrated in the General Enquires Section while (4.7%) is on the employee directory links</a:t>
            </a:r>
            <a:endParaRPr>
              <a:highlight>
                <a:srgbClr val="FFFF00"/>
              </a:highlight>
            </a:endParaRPr>
          </a:p>
          <a:p>
            <a:pPr marL="342900" lvl="0" indent="-342900" algn="l" rtl="0">
              <a:lnSpc>
                <a:spcPct val="90000"/>
              </a:lnSpc>
              <a:spcBef>
                <a:spcPts val="1000"/>
              </a:spcBef>
              <a:spcAft>
                <a:spcPts val="0"/>
              </a:spcAft>
              <a:buClr>
                <a:schemeClr val="dk1"/>
              </a:buClr>
              <a:buSzPct val="100000"/>
              <a:buFont typeface="Arial"/>
              <a:buChar char="•"/>
            </a:pPr>
            <a:r>
              <a:rPr lang="fr-CA" sz="1800">
                <a:latin typeface="Calibri"/>
                <a:ea typeface="Calibri"/>
                <a:cs typeface="Calibri"/>
                <a:sym typeface="Calibri"/>
              </a:rPr>
              <a:t>44% Canadian / 56% international (based off Adobe Analytics data from the past 12 months)</a:t>
            </a:r>
            <a:endParaRPr sz="1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fr-CA" sz="1800">
                <a:latin typeface="Calibri"/>
                <a:ea typeface="Calibri"/>
                <a:cs typeface="Calibri"/>
                <a:sym typeface="Calibri"/>
              </a:rPr>
              <a:t>The Contact us page is a high traffic page for AAFC Online. It is the 8 most visited link from the home page. The high traffic to this type of content is not typical web user behaviour. </a:t>
            </a:r>
            <a:endParaRPr sz="1800">
              <a:highlight>
                <a:srgbClr val="FFFF00"/>
              </a:highlight>
              <a:latin typeface="Calibri"/>
              <a:ea typeface="Calibri"/>
              <a:cs typeface="Calibri"/>
              <a:sym typeface="Calibri"/>
            </a:endParaRPr>
          </a:p>
          <a:p>
            <a:pPr marL="342900" lvl="0" indent="-342900" algn="l" rtl="0">
              <a:lnSpc>
                <a:spcPct val="107000"/>
              </a:lnSpc>
              <a:spcBef>
                <a:spcPts val="1000"/>
              </a:spcBef>
              <a:spcAft>
                <a:spcPts val="0"/>
              </a:spcAft>
              <a:buClr>
                <a:schemeClr val="dk1"/>
              </a:buClr>
              <a:buSzPct val="100000"/>
              <a:buFont typeface="Noto Sans Symbols"/>
              <a:buChar char="⮚"/>
            </a:pPr>
            <a:r>
              <a:rPr lang="fr-CA" sz="1800">
                <a:latin typeface="Calibri"/>
                <a:ea typeface="Calibri"/>
                <a:cs typeface="Calibri"/>
                <a:sym typeface="Calibri"/>
              </a:rPr>
              <a:t>From November 2022 to November 2023, the Contact us page received 32,259 visits. Of these visits </a:t>
            </a:r>
            <a:r>
              <a:rPr lang="fr-CA" sz="1800" b="1">
                <a:latin typeface="Calibri"/>
                <a:ea typeface="Calibri"/>
                <a:cs typeface="Calibri"/>
                <a:sym typeface="Calibri"/>
              </a:rPr>
              <a:t>19,469 (60.3%) were from outside of Canada</a:t>
            </a:r>
            <a:r>
              <a:rPr lang="fr-CA" sz="1800">
                <a:latin typeface="Calibri"/>
                <a:ea typeface="Calibri"/>
                <a:cs typeface="Calibri"/>
                <a:sym typeface="Calibri"/>
              </a:rPr>
              <a:t>.  </a:t>
            </a:r>
            <a:endParaRPr/>
          </a:p>
          <a:p>
            <a:pPr marL="342900" lvl="0" indent="-342900" algn="l" rtl="0">
              <a:lnSpc>
                <a:spcPct val="107000"/>
              </a:lnSpc>
              <a:spcBef>
                <a:spcPts val="1000"/>
              </a:spcBef>
              <a:spcAft>
                <a:spcPts val="0"/>
              </a:spcAft>
              <a:buClr>
                <a:schemeClr val="dk1"/>
              </a:buClr>
              <a:buSzPct val="100000"/>
              <a:buFont typeface="Noto Sans Symbols"/>
              <a:buChar char="⮚"/>
            </a:pPr>
            <a:r>
              <a:rPr lang="fr-CA" sz="1800">
                <a:latin typeface="Calibri"/>
                <a:ea typeface="Calibri"/>
                <a:cs typeface="Calibri"/>
                <a:sym typeface="Calibri"/>
              </a:rPr>
              <a:t>In 2022, there were approximately 909 contact form entries and </a:t>
            </a:r>
            <a:r>
              <a:rPr lang="fr-CA" sz="1800" b="1">
                <a:latin typeface="Calibri"/>
                <a:ea typeface="Calibri"/>
                <a:cs typeface="Calibri"/>
                <a:sym typeface="Calibri"/>
              </a:rPr>
              <a:t>772 (85%) were from people outside of Canada looking for a job</a:t>
            </a:r>
            <a:r>
              <a:rPr lang="fr-CA" sz="1800">
                <a:latin typeface="Calibri"/>
                <a:ea typeface="Calibri"/>
                <a:cs typeface="Calibri"/>
                <a:sym typeface="Calibri"/>
              </a:rPr>
              <a:t>. </a:t>
            </a:r>
            <a:endParaRPr/>
          </a:p>
          <a:p>
            <a:pPr marL="228600" lvl="0" indent="-228600" algn="l" rtl="0">
              <a:lnSpc>
                <a:spcPct val="90000"/>
              </a:lnSpc>
              <a:spcBef>
                <a:spcPts val="1800"/>
              </a:spcBef>
              <a:spcAft>
                <a:spcPts val="0"/>
              </a:spcAft>
              <a:buClr>
                <a:schemeClr val="dk1"/>
              </a:buClr>
              <a:buSzPct val="100000"/>
              <a:buChar char="•"/>
            </a:pPr>
            <a:r>
              <a:rPr lang="fr-CA" sz="1800">
                <a:latin typeface="Calibri"/>
                <a:ea typeface="Calibri"/>
                <a:cs typeface="Calibri"/>
                <a:sym typeface="Calibri"/>
              </a:rPr>
              <a:t>This confirms that one of the main tasks is to look for agriculture jobs in Canada (Temporary Foreign Workers). The task of contacting AAFC Online is so high because these users cannot find this information as it is not on our website (under our mandate). </a:t>
            </a:r>
            <a:endParaRPr/>
          </a:p>
          <a:p>
            <a:pPr marL="228600" lvl="0" indent="-77470" algn="l" rtl="0">
              <a:lnSpc>
                <a:spcPct val="90000"/>
              </a:lnSpc>
              <a:spcBef>
                <a:spcPts val="1000"/>
              </a:spcBef>
              <a:spcAft>
                <a:spcPts val="0"/>
              </a:spcAft>
              <a:buClr>
                <a:schemeClr val="dk1"/>
              </a:buClr>
              <a:buSzPct val="100000"/>
              <a:buNone/>
            </a:pPr>
            <a:endParaRPr>
              <a:highlight>
                <a:srgbClr val="FFFF00"/>
              </a:highlight>
            </a:endParaRPr>
          </a:p>
          <a:p>
            <a:pPr marL="0" lvl="0" indent="0" algn="l" rtl="0">
              <a:lnSpc>
                <a:spcPct val="90000"/>
              </a:lnSpc>
              <a:spcBef>
                <a:spcPts val="1000"/>
              </a:spcBef>
              <a:spcAft>
                <a:spcPts val="0"/>
              </a:spcAft>
              <a:buClr>
                <a:schemeClr val="dk1"/>
              </a:buClr>
              <a:buSzPct val="100000"/>
              <a:buNone/>
            </a:pPr>
            <a:endParaRPr>
              <a:highlight>
                <a:srgbClr val="FFFF00"/>
              </a:highlight>
            </a:endParaRPr>
          </a:p>
          <a:p>
            <a:pPr marL="0" lvl="0" indent="0" algn="l" rtl="0">
              <a:lnSpc>
                <a:spcPct val="90000"/>
              </a:lnSpc>
              <a:spcBef>
                <a:spcPts val="1000"/>
              </a:spcBef>
              <a:spcAft>
                <a:spcPts val="0"/>
              </a:spcAft>
              <a:buClr>
                <a:schemeClr val="dk1"/>
              </a:buClr>
              <a:buSzPct val="100000"/>
              <a:buNone/>
            </a:pPr>
            <a:endParaRPr/>
          </a:p>
        </p:txBody>
      </p:sp>
      <p:sp>
        <p:nvSpPr>
          <p:cNvPr id="338" name="Google Shape;3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title"/>
          </p:nvPr>
        </p:nvSpPr>
        <p:spPr>
          <a:xfrm>
            <a:off x="682083" y="365125"/>
            <a:ext cx="106717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Link Overlay Report</a:t>
            </a:r>
            <a:endParaRPr/>
          </a:p>
        </p:txBody>
      </p:sp>
      <p:sp>
        <p:nvSpPr>
          <p:cNvPr id="345" name="Google Shape;345;p18"/>
          <p:cNvSpPr txBox="1">
            <a:spLocks noGrp="1"/>
          </p:cNvSpPr>
          <p:nvPr>
            <p:ph type="body" idx="1"/>
          </p:nvPr>
        </p:nvSpPr>
        <p:spPr>
          <a:xfrm>
            <a:off x="682083" y="2118471"/>
            <a:ext cx="4860073" cy="4801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2800"/>
              <a:buNone/>
            </a:pPr>
            <a:r>
              <a:rPr lang="fr-CA" b="1"/>
              <a:t>Top 10 most clicked</a:t>
            </a:r>
            <a:endParaRPr b="1"/>
          </a:p>
        </p:txBody>
      </p:sp>
      <p:sp>
        <p:nvSpPr>
          <p:cNvPr id="346" name="Google Shape;346;p18"/>
          <p:cNvSpPr txBox="1"/>
          <p:nvPr/>
        </p:nvSpPr>
        <p:spPr>
          <a:xfrm>
            <a:off x="682083" y="2977376"/>
            <a:ext cx="9878121" cy="30444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1- Contact Form-General Enquiries </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2- AAFC Regional Offices</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3- List of Programs and services</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4- Email - General Enquiries </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5- AAFC website Home page</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6- Minister</a:t>
            </a:r>
            <a:endParaRPr sz="26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7- Employee Directory</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8- List of Research Centers</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9- Search box</a:t>
            </a:r>
            <a:endParaRPr/>
          </a:p>
          <a:p>
            <a:pPr marL="0" marR="0" lvl="0" indent="0" algn="l" rtl="0">
              <a:lnSpc>
                <a:spcPct val="150000"/>
              </a:lnSpc>
              <a:spcBef>
                <a:spcPts val="0"/>
              </a:spcBef>
              <a:spcAft>
                <a:spcPts val="0"/>
              </a:spcAft>
              <a:buNone/>
            </a:pPr>
            <a:r>
              <a:rPr lang="fr-CA" sz="2600">
                <a:solidFill>
                  <a:schemeClr val="dk1"/>
                </a:solidFill>
                <a:latin typeface="Calibri"/>
                <a:ea typeface="Calibri"/>
                <a:cs typeface="Calibri"/>
                <a:sym typeface="Calibri"/>
              </a:rPr>
              <a:t>10- Email – Media enquiries </a:t>
            </a:r>
            <a:endParaRPr sz="2600">
              <a:solidFill>
                <a:schemeClr val="dk1"/>
              </a:solidFill>
              <a:latin typeface="Calibri"/>
              <a:ea typeface="Calibri"/>
              <a:cs typeface="Calibri"/>
              <a:sym typeface="Calibri"/>
            </a:endParaRPr>
          </a:p>
        </p:txBody>
      </p:sp>
      <p:pic>
        <p:nvPicPr>
          <p:cNvPr id="347" name="Google Shape;347;p18"/>
          <p:cNvPicPr preferRelativeResize="0"/>
          <p:nvPr/>
        </p:nvPicPr>
        <p:blipFill rotWithShape="1">
          <a:blip r:embed="rId3">
            <a:alphaModFix/>
          </a:blip>
          <a:srcRect/>
          <a:stretch/>
        </p:blipFill>
        <p:spPr>
          <a:xfrm>
            <a:off x="8725562" y="552073"/>
            <a:ext cx="3444599" cy="3674239"/>
          </a:xfrm>
          <a:prstGeom prst="rect">
            <a:avLst/>
          </a:prstGeom>
          <a:noFill/>
          <a:ln>
            <a:noFill/>
          </a:ln>
        </p:spPr>
      </p:pic>
      <p:sp>
        <p:nvSpPr>
          <p:cNvPr id="348" name="Google Shape;3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838200" y="4989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Video analysis </a:t>
            </a:r>
            <a:r>
              <a:rPr lang="fr-CA" sz="4000"/>
              <a:t>(Crazy egg software)</a:t>
            </a:r>
            <a:br>
              <a:rPr lang="fr-CA"/>
            </a:br>
            <a:r>
              <a:rPr lang="fr-CA" sz="1800">
                <a:solidFill>
                  <a:schemeClr val="dk1"/>
                </a:solidFill>
              </a:rPr>
              <a:t>December 27, 2023 to January 23, 2024</a:t>
            </a:r>
            <a:endParaRPr/>
          </a:p>
        </p:txBody>
      </p:sp>
      <p:sp>
        <p:nvSpPr>
          <p:cNvPr id="355" name="Google Shape;355;p19"/>
          <p:cNvSpPr txBox="1">
            <a:spLocks noGrp="1"/>
          </p:cNvSpPr>
          <p:nvPr>
            <p:ph type="body" idx="1"/>
          </p:nvPr>
        </p:nvSpPr>
        <p:spPr>
          <a:xfrm>
            <a:off x="838200" y="2141537"/>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fr-CA" sz="2400"/>
              <a:t>Total of 91 English videos (4 in French)</a:t>
            </a:r>
            <a:endParaRPr/>
          </a:p>
          <a:p>
            <a:pPr marL="685800" lvl="1" indent="-228600" algn="l" rtl="0">
              <a:lnSpc>
                <a:spcPct val="90000"/>
              </a:lnSpc>
              <a:spcBef>
                <a:spcPts val="500"/>
              </a:spcBef>
              <a:spcAft>
                <a:spcPts val="0"/>
              </a:spcAft>
              <a:buClr>
                <a:schemeClr val="dk1"/>
              </a:buClr>
              <a:buSzPts val="2400"/>
              <a:buChar char="•"/>
            </a:pPr>
            <a:r>
              <a:rPr lang="fr-CA"/>
              <a:t>44 Canadian visitors (International was excluded from analysis)</a:t>
            </a:r>
            <a:endParaRPr/>
          </a:p>
          <a:p>
            <a:pPr marL="228600" lvl="0" indent="-228600" algn="l" rtl="0">
              <a:lnSpc>
                <a:spcPct val="90000"/>
              </a:lnSpc>
              <a:spcBef>
                <a:spcPts val="1000"/>
              </a:spcBef>
              <a:spcAft>
                <a:spcPts val="0"/>
              </a:spcAft>
              <a:buClr>
                <a:schemeClr val="dk1"/>
              </a:buClr>
              <a:buSzPts val="2400"/>
              <a:buChar char="•"/>
            </a:pPr>
            <a:r>
              <a:rPr lang="fr-CA" sz="2400"/>
              <a:t>Overall, visitors seem to be finding what they are looking for</a:t>
            </a:r>
            <a:endParaRPr/>
          </a:p>
          <a:p>
            <a:pPr marL="228600" lvl="0" indent="-228600" algn="l" rtl="0">
              <a:lnSpc>
                <a:spcPct val="90000"/>
              </a:lnSpc>
              <a:spcBef>
                <a:spcPts val="1000"/>
              </a:spcBef>
              <a:spcAft>
                <a:spcPts val="0"/>
              </a:spcAft>
              <a:buClr>
                <a:schemeClr val="dk1"/>
              </a:buClr>
              <a:buSzPts val="2400"/>
              <a:buChar char="•"/>
            </a:pPr>
            <a:r>
              <a:rPr lang="fr-CA" sz="2400"/>
              <a:t>40% of visitors selected the contact form link</a:t>
            </a:r>
            <a:endParaRPr/>
          </a:p>
          <a:p>
            <a:pPr marL="228600" lvl="0" indent="-228600" algn="l" rtl="0">
              <a:lnSpc>
                <a:spcPct val="90000"/>
              </a:lnSpc>
              <a:spcBef>
                <a:spcPts val="1000"/>
              </a:spcBef>
              <a:spcAft>
                <a:spcPts val="0"/>
              </a:spcAft>
              <a:buClr>
                <a:schemeClr val="dk1"/>
              </a:buClr>
              <a:buSzPts val="2400"/>
              <a:buChar char="•"/>
            </a:pPr>
            <a:r>
              <a:rPr lang="fr-CA" sz="2400"/>
              <a:t>A lot of visitors quickly scroll the page and leave it idle for 3-7 minutes</a:t>
            </a:r>
            <a:endParaRPr/>
          </a:p>
          <a:p>
            <a:pPr marL="228600" lvl="0" indent="-228600" algn="l" rtl="0">
              <a:lnSpc>
                <a:spcPct val="90000"/>
              </a:lnSpc>
              <a:spcBef>
                <a:spcPts val="1000"/>
              </a:spcBef>
              <a:spcAft>
                <a:spcPts val="0"/>
              </a:spcAft>
              <a:buClr>
                <a:schemeClr val="dk1"/>
              </a:buClr>
              <a:buSzPts val="2400"/>
              <a:buChar char="•"/>
            </a:pPr>
            <a:r>
              <a:rPr lang="fr-CA" sz="2400"/>
              <a:t>Regional offices and research centres link were also high-level tasks</a:t>
            </a:r>
            <a:endParaRPr/>
          </a:p>
          <a:p>
            <a:pPr marL="228600" lvl="0" indent="-228600" algn="l" rtl="0">
              <a:lnSpc>
                <a:spcPct val="90000"/>
              </a:lnSpc>
              <a:spcBef>
                <a:spcPts val="1000"/>
              </a:spcBef>
              <a:spcAft>
                <a:spcPts val="0"/>
              </a:spcAft>
              <a:buClr>
                <a:schemeClr val="dk1"/>
              </a:buClr>
              <a:buSzPts val="2400"/>
              <a:buChar char="•"/>
            </a:pPr>
            <a:r>
              <a:rPr lang="fr-CA" sz="2400"/>
              <a:t>Some visitors selected the programs and services link</a:t>
            </a:r>
            <a:endParaRPr/>
          </a:p>
          <a:p>
            <a:pPr marL="228600" lvl="0" indent="-228600" algn="l" rtl="0">
              <a:lnSpc>
                <a:spcPct val="90000"/>
              </a:lnSpc>
              <a:spcBef>
                <a:spcPts val="1000"/>
              </a:spcBef>
              <a:spcAft>
                <a:spcPts val="0"/>
              </a:spcAft>
              <a:buClr>
                <a:schemeClr val="dk1"/>
              </a:buClr>
              <a:buSzPts val="2400"/>
              <a:buChar char="•"/>
            </a:pPr>
            <a:r>
              <a:rPr lang="fr-CA" sz="2400"/>
              <a:t>From the 44 videos watched, only 2 visitors struggled </a:t>
            </a:r>
            <a:endParaRPr/>
          </a:p>
          <a:p>
            <a:pPr marL="228600" lvl="0" indent="-228600" algn="l" rtl="0">
              <a:lnSpc>
                <a:spcPct val="90000"/>
              </a:lnSpc>
              <a:spcBef>
                <a:spcPts val="1000"/>
              </a:spcBef>
              <a:spcAft>
                <a:spcPts val="0"/>
              </a:spcAft>
              <a:buClr>
                <a:schemeClr val="dk1"/>
              </a:buClr>
              <a:buSzPts val="2400"/>
              <a:buChar char="•"/>
            </a:pPr>
            <a:r>
              <a:rPr lang="fr-CA" sz="2400"/>
              <a:t>Sector specific contacts were not used in the video captures</a:t>
            </a:r>
            <a:endParaRPr/>
          </a:p>
        </p:txBody>
      </p:sp>
      <p:sp>
        <p:nvSpPr>
          <p:cNvPr id="356" name="Google Shape;3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Purpose</a:t>
            </a:r>
            <a:endParaRPr/>
          </a:p>
        </p:txBody>
      </p:sp>
      <p:sp>
        <p:nvSpPr>
          <p:cNvPr id="176" name="Google Shape;176;p2"/>
          <p:cNvSpPr txBox="1">
            <a:spLocks noGrp="1"/>
          </p:cNvSpPr>
          <p:nvPr>
            <p:ph type="body" idx="1"/>
          </p:nvPr>
        </p:nvSpPr>
        <p:spPr>
          <a:xfrm>
            <a:off x="838200" y="1690688"/>
            <a:ext cx="10515600" cy="468781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fr-CA" sz="2400"/>
              <a:t>To present how the "Contact AAFC" web page was </a:t>
            </a:r>
            <a:r>
              <a:rPr lang="fr-CA" sz="2400" b="1"/>
              <a:t>optimized based on the User Experience </a:t>
            </a:r>
            <a:r>
              <a:rPr lang="fr-CA" sz="2400"/>
              <a:t>(UX) method.</a:t>
            </a:r>
            <a:endParaRPr/>
          </a:p>
          <a:p>
            <a:pPr marL="0" lvl="0" indent="0" algn="l" rtl="0">
              <a:lnSpc>
                <a:spcPct val="90000"/>
              </a:lnSpc>
              <a:spcBef>
                <a:spcPts val="1000"/>
              </a:spcBef>
              <a:spcAft>
                <a:spcPts val="0"/>
              </a:spcAft>
              <a:buClr>
                <a:schemeClr val="dk1"/>
              </a:buClr>
              <a:buSzPts val="1000"/>
              <a:buNone/>
            </a:pPr>
            <a:endParaRPr sz="1000"/>
          </a:p>
          <a:p>
            <a:pPr marL="228600" lvl="0" indent="-228600" algn="l" rtl="0">
              <a:lnSpc>
                <a:spcPct val="90000"/>
              </a:lnSpc>
              <a:spcBef>
                <a:spcPts val="1000"/>
              </a:spcBef>
              <a:spcAft>
                <a:spcPts val="0"/>
              </a:spcAft>
              <a:buClr>
                <a:schemeClr val="dk1"/>
              </a:buClr>
              <a:buSzPts val="2400"/>
              <a:buChar char="•"/>
            </a:pPr>
            <a:r>
              <a:rPr lang="fr-CA" sz="2400"/>
              <a:t>Conducted by the Digital Communications Planning (DCP) team using the project approach centered on data, knowledge and strategic thinking. </a:t>
            </a:r>
            <a:endParaRPr/>
          </a:p>
          <a:p>
            <a:pPr marL="685800" lvl="1" indent="-228600" algn="l" rtl="0">
              <a:lnSpc>
                <a:spcPct val="90000"/>
              </a:lnSpc>
              <a:spcBef>
                <a:spcPts val="500"/>
              </a:spcBef>
              <a:spcAft>
                <a:spcPts val="0"/>
              </a:spcAft>
              <a:buClr>
                <a:schemeClr val="dk1"/>
              </a:buClr>
              <a:buSzPts val="2400"/>
              <a:buChar char="•"/>
            </a:pPr>
            <a:r>
              <a:rPr lang="fr-CA"/>
              <a:t>Executed in close collaboration with the Web Communications Advisor in charge of the request</a:t>
            </a:r>
            <a:endParaRPr/>
          </a:p>
          <a:p>
            <a:pPr marL="685800" lvl="1" indent="-228600" algn="l" rtl="0">
              <a:lnSpc>
                <a:spcPct val="90000"/>
              </a:lnSpc>
              <a:spcBef>
                <a:spcPts val="500"/>
              </a:spcBef>
              <a:spcAft>
                <a:spcPts val="0"/>
              </a:spcAft>
              <a:buClr>
                <a:schemeClr val="dk1"/>
              </a:buClr>
              <a:buSzPts val="2400"/>
              <a:buChar char="•"/>
            </a:pPr>
            <a:r>
              <a:rPr lang="fr-CA"/>
              <a:t>And supported by the technical expertise of ISB for the automation part.</a:t>
            </a:r>
            <a:endParaRPr/>
          </a:p>
          <a:p>
            <a:pPr marL="0" lvl="0" indent="0" algn="l" rtl="0">
              <a:lnSpc>
                <a:spcPct val="90000"/>
              </a:lnSpc>
              <a:spcBef>
                <a:spcPts val="1000"/>
              </a:spcBef>
              <a:spcAft>
                <a:spcPts val="0"/>
              </a:spcAft>
              <a:buClr>
                <a:schemeClr val="dk1"/>
              </a:buClr>
              <a:buSzPts val="1000"/>
              <a:buNone/>
            </a:pPr>
            <a:endParaRPr sz="1000"/>
          </a:p>
          <a:p>
            <a:pPr marL="228600" lvl="0" indent="-228600" algn="l" rtl="0">
              <a:lnSpc>
                <a:spcPct val="90000"/>
              </a:lnSpc>
              <a:spcBef>
                <a:spcPts val="1000"/>
              </a:spcBef>
              <a:spcAft>
                <a:spcPts val="0"/>
              </a:spcAft>
              <a:buClr>
                <a:schemeClr val="dk1"/>
              </a:buClr>
              <a:buSzPts val="2400"/>
              <a:buChar char="•"/>
            </a:pPr>
            <a:r>
              <a:rPr lang="fr-CA" sz="2400"/>
              <a:t>To demonstrate how a client’s web request could trigger a project that would deliver a high quality product based on evidence and usability expertise.</a:t>
            </a:r>
            <a:endParaRPr/>
          </a:p>
          <a:p>
            <a:pPr marL="0" lvl="0" indent="0" algn="l" rtl="0">
              <a:lnSpc>
                <a:spcPct val="90000"/>
              </a:lnSpc>
              <a:spcBef>
                <a:spcPts val="1000"/>
              </a:spcBef>
              <a:spcAft>
                <a:spcPts val="0"/>
              </a:spcAft>
              <a:buClr>
                <a:schemeClr val="dk1"/>
              </a:buClr>
              <a:buSzPts val="1000"/>
              <a:buNone/>
            </a:pPr>
            <a:endParaRPr sz="1000"/>
          </a:p>
          <a:p>
            <a:pPr marL="228600" lvl="0" indent="-228600" algn="l" rtl="0">
              <a:lnSpc>
                <a:spcPct val="90000"/>
              </a:lnSpc>
              <a:spcBef>
                <a:spcPts val="1000"/>
              </a:spcBef>
              <a:spcAft>
                <a:spcPts val="0"/>
              </a:spcAft>
              <a:buClr>
                <a:schemeClr val="dk1"/>
              </a:buClr>
              <a:buSzPts val="2400"/>
              <a:buChar char="•"/>
            </a:pPr>
            <a:r>
              <a:rPr lang="fr-CA" sz="2400"/>
              <a:t>To share and learn from the added value of considering the big picture instead of simply executing a client’s request, while still achieving their targeted goals.</a:t>
            </a:r>
            <a:endParaRPr/>
          </a:p>
        </p:txBody>
      </p:sp>
      <p:sp>
        <p:nvSpPr>
          <p:cNvPr id="177" name="Google Shape;17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657922" y="4669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Page Feedback Tool – Did you find what you were looking?</a:t>
            </a:r>
            <a:endParaRPr>
              <a:solidFill>
                <a:schemeClr val="dk1"/>
              </a:solidFill>
            </a:endParaRPr>
          </a:p>
        </p:txBody>
      </p:sp>
      <p:pic>
        <p:nvPicPr>
          <p:cNvPr id="363" name="Google Shape;363;p20"/>
          <p:cNvPicPr preferRelativeResize="0">
            <a:picLocks noGrp="1"/>
          </p:cNvPicPr>
          <p:nvPr>
            <p:ph type="body" idx="1"/>
          </p:nvPr>
        </p:nvPicPr>
        <p:blipFill rotWithShape="1">
          <a:blip r:embed="rId3">
            <a:alphaModFix/>
          </a:blip>
          <a:srcRect/>
          <a:stretch/>
        </p:blipFill>
        <p:spPr>
          <a:xfrm>
            <a:off x="6096000" y="1561597"/>
            <a:ext cx="6075462" cy="4329112"/>
          </a:xfrm>
          <a:prstGeom prst="rect">
            <a:avLst/>
          </a:prstGeom>
          <a:noFill/>
          <a:ln>
            <a:noFill/>
          </a:ln>
        </p:spPr>
      </p:pic>
      <p:sp>
        <p:nvSpPr>
          <p:cNvPr id="364" name="Google Shape;364;p20"/>
          <p:cNvSpPr txBox="1"/>
          <p:nvPr/>
        </p:nvSpPr>
        <p:spPr>
          <a:xfrm>
            <a:off x="6601522" y="5848969"/>
            <a:ext cx="53191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Calibri"/>
                <a:ea typeface="Calibri"/>
                <a:cs typeface="Calibri"/>
                <a:sym typeface="Calibri"/>
              </a:rPr>
              <a:t>Comment box only appears when you select “No”</a:t>
            </a:r>
            <a:endParaRPr/>
          </a:p>
        </p:txBody>
      </p:sp>
      <p:sp>
        <p:nvSpPr>
          <p:cNvPr id="365" name="Google Shape;365;p20"/>
          <p:cNvSpPr txBox="1"/>
          <p:nvPr/>
        </p:nvSpPr>
        <p:spPr>
          <a:xfrm>
            <a:off x="167268" y="1886983"/>
            <a:ext cx="438443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3000">
                <a:solidFill>
                  <a:schemeClr val="dk1"/>
                </a:solidFill>
                <a:latin typeface="Calibri"/>
                <a:ea typeface="Calibri"/>
                <a:cs typeface="Calibri"/>
                <a:sym typeface="Calibri"/>
              </a:rPr>
              <a:t>269 TOTAL </a:t>
            </a:r>
            <a:br>
              <a:rPr lang="fr-CA" sz="3000">
                <a:solidFill>
                  <a:schemeClr val="dk1"/>
                </a:solidFill>
                <a:latin typeface="Calibri"/>
                <a:ea typeface="Calibri"/>
                <a:cs typeface="Calibri"/>
                <a:sym typeface="Calibri"/>
              </a:rPr>
            </a:br>
            <a:r>
              <a:rPr lang="fr-CA" sz="1800">
                <a:solidFill>
                  <a:schemeClr val="dk1"/>
                </a:solidFill>
                <a:latin typeface="Calibri"/>
                <a:ea typeface="Calibri"/>
                <a:cs typeface="Calibri"/>
                <a:sym typeface="Calibri"/>
              </a:rPr>
              <a:t>January 5, 2024 to March 20, 2024</a:t>
            </a:r>
            <a:endParaRPr sz="3000">
              <a:solidFill>
                <a:schemeClr val="dk1"/>
              </a:solidFill>
              <a:latin typeface="Calibri"/>
              <a:ea typeface="Calibri"/>
              <a:cs typeface="Calibri"/>
              <a:sym typeface="Calibri"/>
            </a:endParaRPr>
          </a:p>
          <a:p>
            <a:pPr marL="0" marR="0" lvl="0" indent="0" algn="ctr" rtl="0">
              <a:spcBef>
                <a:spcPts val="0"/>
              </a:spcBef>
              <a:spcAft>
                <a:spcPts val="0"/>
              </a:spcAft>
              <a:buNone/>
            </a:pPr>
            <a:r>
              <a:rPr lang="fr-CA" sz="2400">
                <a:solidFill>
                  <a:schemeClr val="dk1"/>
                </a:solidFill>
                <a:latin typeface="Calibri"/>
                <a:ea typeface="Calibri"/>
                <a:cs typeface="Calibri"/>
                <a:sym typeface="Calibri"/>
              </a:rPr>
              <a:t>251 English | 18 French</a:t>
            </a:r>
            <a:endParaRPr/>
          </a:p>
        </p:txBody>
      </p:sp>
      <p:sp>
        <p:nvSpPr>
          <p:cNvPr id="366" name="Google Shape;366;p20"/>
          <p:cNvSpPr txBox="1"/>
          <p:nvPr/>
        </p:nvSpPr>
        <p:spPr>
          <a:xfrm>
            <a:off x="378798" y="3287597"/>
            <a:ext cx="4945052" cy="553998"/>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000">
                <a:solidFill>
                  <a:schemeClr val="lt1"/>
                </a:solidFill>
                <a:latin typeface="Calibri"/>
                <a:ea typeface="Calibri"/>
                <a:cs typeface="Calibri"/>
                <a:sym typeface="Calibri"/>
              </a:rPr>
              <a:t>       93% Yes	    7% No</a:t>
            </a:r>
            <a:endParaRPr/>
          </a:p>
        </p:txBody>
      </p:sp>
      <p:sp>
        <p:nvSpPr>
          <p:cNvPr id="367" name="Google Shape;367;p20"/>
          <p:cNvSpPr txBox="1"/>
          <p:nvPr/>
        </p:nvSpPr>
        <p:spPr>
          <a:xfrm>
            <a:off x="378798" y="3964900"/>
            <a:ext cx="4945052" cy="2616101"/>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b="1">
                <a:solidFill>
                  <a:schemeClr val="dk1"/>
                </a:solidFill>
                <a:latin typeface="Calibri"/>
                <a:ea typeface="Calibri"/>
                <a:cs typeface="Calibri"/>
                <a:sym typeface="Calibri"/>
              </a:rPr>
              <a:t>Top Comments for “No”</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List of food not allowed in Canada</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Import information</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Contact info for manufacturing plants</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Market Access newsletter</a:t>
            </a:r>
            <a:r>
              <a:rPr lang="fr-CA" sz="2000">
                <a:solidFill>
                  <a:schemeClr val="dk1"/>
                </a:solidFill>
                <a:latin typeface="Calibri"/>
                <a:ea typeface="Calibri"/>
                <a:cs typeface="Calibri"/>
                <a:sym typeface="Calibri"/>
              </a:rPr>
              <a:t> information</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Too much info, I can’t find what I want</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Employment</a:t>
            </a:r>
            <a:endParaRPr/>
          </a:p>
          <a:p>
            <a:pPr marL="285750" marR="0" lvl="0" indent="-285750" algn="l" rtl="0">
              <a:spcBef>
                <a:spcPts val="0"/>
              </a:spcBef>
              <a:spcAft>
                <a:spcPts val="0"/>
              </a:spcAft>
              <a:buClr>
                <a:schemeClr val="dk1"/>
              </a:buClr>
              <a:buSzPts val="2000"/>
              <a:buFont typeface="Arial"/>
              <a:buChar char="•"/>
            </a:pPr>
            <a:r>
              <a:rPr lang="fr-CA" sz="2000">
                <a:solidFill>
                  <a:schemeClr val="dk1"/>
                </a:solidFill>
                <a:latin typeface="Calibri"/>
                <a:ea typeface="Calibri"/>
                <a:cs typeface="Calibri"/>
                <a:sym typeface="Calibri"/>
              </a:rPr>
              <a:t>Loans and grants (for livestock)</a:t>
            </a:r>
            <a:endParaRPr/>
          </a:p>
        </p:txBody>
      </p:sp>
      <p:sp>
        <p:nvSpPr>
          <p:cNvPr id="368" name="Google Shape;36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838200" y="591015"/>
            <a:ext cx="10515600" cy="10996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Design Prototypes – What did not work</a:t>
            </a:r>
            <a:endParaRPr/>
          </a:p>
        </p:txBody>
      </p:sp>
      <p:pic>
        <p:nvPicPr>
          <p:cNvPr id="375" name="Google Shape;375;p21"/>
          <p:cNvPicPr preferRelativeResize="0">
            <a:picLocks noGrp="1"/>
          </p:cNvPicPr>
          <p:nvPr>
            <p:ph type="body" idx="1"/>
          </p:nvPr>
        </p:nvPicPr>
        <p:blipFill rotWithShape="1">
          <a:blip r:embed="rId3">
            <a:alphaModFix/>
          </a:blip>
          <a:srcRect/>
          <a:stretch/>
        </p:blipFill>
        <p:spPr>
          <a:xfrm>
            <a:off x="136136" y="1782157"/>
            <a:ext cx="5601569" cy="2388399"/>
          </a:xfrm>
          <a:prstGeom prst="rect">
            <a:avLst/>
          </a:prstGeom>
          <a:noFill/>
          <a:ln w="9525" cap="flat" cmpd="sng">
            <a:solidFill>
              <a:srgbClr val="D8D8D8"/>
            </a:solidFill>
            <a:prstDash val="solid"/>
            <a:round/>
            <a:headEnd type="none" w="sm" len="sm"/>
            <a:tailEnd type="none" w="sm" len="sm"/>
          </a:ln>
        </p:spPr>
      </p:pic>
      <p:pic>
        <p:nvPicPr>
          <p:cNvPr id="376" name="Google Shape;376;p21"/>
          <p:cNvPicPr preferRelativeResize="0"/>
          <p:nvPr/>
        </p:nvPicPr>
        <p:blipFill rotWithShape="1">
          <a:blip r:embed="rId4">
            <a:alphaModFix/>
          </a:blip>
          <a:srcRect/>
          <a:stretch/>
        </p:blipFill>
        <p:spPr>
          <a:xfrm>
            <a:off x="5999356" y="1760851"/>
            <a:ext cx="6056508" cy="2574016"/>
          </a:xfrm>
          <a:prstGeom prst="rect">
            <a:avLst/>
          </a:prstGeom>
          <a:noFill/>
          <a:ln w="9525" cap="flat" cmpd="sng">
            <a:solidFill>
              <a:srgbClr val="D8D8D8"/>
            </a:solidFill>
            <a:prstDash val="solid"/>
            <a:round/>
            <a:headEnd type="none" w="sm" len="sm"/>
            <a:tailEnd type="none" w="sm" len="sm"/>
          </a:ln>
        </p:spPr>
      </p:pic>
      <p:sp>
        <p:nvSpPr>
          <p:cNvPr id="377" name="Google Shape;377;p21"/>
          <p:cNvSpPr txBox="1"/>
          <p:nvPr/>
        </p:nvSpPr>
        <p:spPr>
          <a:xfrm>
            <a:off x="271346" y="4451103"/>
            <a:ext cx="469466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a:solidFill>
                  <a:schemeClr val="dk1"/>
                </a:solidFill>
                <a:latin typeface="Calibri"/>
                <a:ea typeface="Calibri"/>
                <a:cs typeface="Calibri"/>
                <a:sym typeface="Calibri"/>
              </a:rPr>
              <a:t>Job seeker notice first on page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CA" sz="1600">
                <a:solidFill>
                  <a:schemeClr val="dk1"/>
                </a:solidFill>
                <a:latin typeface="Calibri"/>
                <a:ea typeface="Calibri"/>
                <a:cs typeface="Calibri"/>
                <a:sym typeface="Calibri"/>
              </a:rPr>
              <a:t>When the Job seeker notice was first on page, it was unexpected information for the page title and page description. This was amplified on mobile, when users would not see any additional information. </a:t>
            </a:r>
            <a:endParaRPr/>
          </a:p>
        </p:txBody>
      </p:sp>
      <p:sp>
        <p:nvSpPr>
          <p:cNvPr id="378" name="Google Shape;378;p21"/>
          <p:cNvSpPr txBox="1"/>
          <p:nvPr/>
        </p:nvSpPr>
        <p:spPr>
          <a:xfrm>
            <a:off x="6200078" y="4405030"/>
            <a:ext cx="5720576"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400">
                <a:solidFill>
                  <a:schemeClr val="dk1"/>
                </a:solidFill>
                <a:latin typeface="Calibri"/>
                <a:ea typeface="Calibri"/>
                <a:cs typeface="Calibri"/>
                <a:sym typeface="Calibri"/>
              </a:rPr>
              <a:t>Super task button for contact form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CA" sz="1600">
                <a:solidFill>
                  <a:schemeClr val="dk1"/>
                </a:solidFill>
                <a:latin typeface="Calibri"/>
                <a:ea typeface="Calibri"/>
                <a:cs typeface="Calibri"/>
                <a:sym typeface="Calibri"/>
              </a:rPr>
              <a:t>The “task” button, although clean in design and straightforward, does not work in our case as the drop-down categories do not include all information on page. For example, a user would not be able to select regional contacts or media. This once again was amplified on mobile because a user would likely automatically select the button without reviewing any other on page information. </a:t>
            </a:r>
            <a:endParaRPr/>
          </a:p>
        </p:txBody>
      </p:sp>
      <p:sp>
        <p:nvSpPr>
          <p:cNvPr id="379" name="Google Shape;3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4341182" y="648070"/>
            <a:ext cx="2393700" cy="225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0DF"/>
              </a:buClr>
              <a:buSzPts val="4400"/>
              <a:buFont typeface="Calibri"/>
              <a:buNone/>
            </a:pPr>
            <a:r>
              <a:rPr lang="fr-CA"/>
              <a:t>2019 versus 2024</a:t>
            </a:r>
            <a:endParaRPr/>
          </a:p>
        </p:txBody>
      </p:sp>
      <p:pic>
        <p:nvPicPr>
          <p:cNvPr id="184" name="Google Shape;184;p3" descr="A screenshot of a computer&#10;&#10;Description automatically generated"/>
          <p:cNvPicPr preferRelativeResize="0">
            <a:picLocks noGrp="1"/>
          </p:cNvPicPr>
          <p:nvPr>
            <p:ph type="body" idx="1"/>
          </p:nvPr>
        </p:nvPicPr>
        <p:blipFill rotWithShape="1">
          <a:blip r:embed="rId3">
            <a:alphaModFix/>
          </a:blip>
          <a:srcRect l="6208" b="22191"/>
          <a:stretch/>
        </p:blipFill>
        <p:spPr>
          <a:xfrm>
            <a:off x="69084" y="598988"/>
            <a:ext cx="4272000" cy="6267900"/>
          </a:xfrm>
          <a:prstGeom prst="rect">
            <a:avLst/>
          </a:prstGeom>
          <a:noFill/>
          <a:ln w="9525" cap="flat" cmpd="sng">
            <a:solidFill>
              <a:schemeClr val="dk1"/>
            </a:solidFill>
            <a:prstDash val="solid"/>
            <a:round/>
            <a:headEnd type="none" w="sm" len="sm"/>
            <a:tailEnd type="none" w="sm" len="sm"/>
          </a:ln>
        </p:spPr>
      </p:pic>
      <p:pic>
        <p:nvPicPr>
          <p:cNvPr id="185" name="Google Shape;185;p3" descr="A screenshot of a contact page&#10;&#10;Description automatically generated"/>
          <p:cNvPicPr preferRelativeResize="0"/>
          <p:nvPr/>
        </p:nvPicPr>
        <p:blipFill rotWithShape="1">
          <a:blip r:embed="rId4">
            <a:alphaModFix/>
          </a:blip>
          <a:srcRect/>
          <a:stretch/>
        </p:blipFill>
        <p:spPr>
          <a:xfrm>
            <a:off x="6659364" y="598988"/>
            <a:ext cx="5285908" cy="6237374"/>
          </a:xfrm>
          <a:prstGeom prst="rect">
            <a:avLst/>
          </a:prstGeom>
          <a:noFill/>
          <a:ln>
            <a:noFill/>
          </a:ln>
        </p:spPr>
      </p:pic>
      <p:sp>
        <p:nvSpPr>
          <p:cNvPr id="186" name="Google Shape;186;p3"/>
          <p:cNvSpPr txBox="1"/>
          <p:nvPr/>
        </p:nvSpPr>
        <p:spPr>
          <a:xfrm>
            <a:off x="4669655" y="2902998"/>
            <a:ext cx="1846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Old                New</a:t>
            </a:r>
            <a:endParaRPr sz="1800">
              <a:solidFill>
                <a:schemeClr val="dk1"/>
              </a:solidFill>
              <a:latin typeface="Calibri"/>
              <a:ea typeface="Calibri"/>
              <a:cs typeface="Calibri"/>
              <a:sym typeface="Calibri"/>
            </a:endParaRPr>
          </a:p>
        </p:txBody>
      </p:sp>
      <p:sp>
        <p:nvSpPr>
          <p:cNvPr id="187" name="Google Shape;187;p3"/>
          <p:cNvSpPr/>
          <p:nvPr/>
        </p:nvSpPr>
        <p:spPr>
          <a:xfrm>
            <a:off x="5189554" y="3093039"/>
            <a:ext cx="621300" cy="234900"/>
          </a:xfrm>
          <a:prstGeom prst="lef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
          <p:cNvSpPr txBox="1">
            <a:spLocks noGrp="1"/>
          </p:cNvSpPr>
          <p:nvPr>
            <p:ph type="sldNum" idx="12"/>
          </p:nvPr>
        </p:nvSpPr>
        <p:spPr>
          <a:xfrm>
            <a:off x="10950498" y="6259012"/>
            <a:ext cx="914400" cy="462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Context</a:t>
            </a:r>
            <a:endParaRPr/>
          </a:p>
        </p:txBody>
      </p:sp>
      <p:grpSp>
        <p:nvGrpSpPr>
          <p:cNvPr id="195" name="Google Shape;195;p4"/>
          <p:cNvGrpSpPr/>
          <p:nvPr/>
        </p:nvGrpSpPr>
        <p:grpSpPr>
          <a:xfrm>
            <a:off x="563310" y="1365409"/>
            <a:ext cx="11132423" cy="4888426"/>
            <a:chOff x="100535" y="143557"/>
            <a:chExt cx="11132423" cy="4888426"/>
          </a:xfrm>
        </p:grpSpPr>
        <p:sp>
          <p:nvSpPr>
            <p:cNvPr id="196" name="Google Shape;196;p4"/>
            <p:cNvSpPr/>
            <p:nvPr/>
          </p:nvSpPr>
          <p:spPr>
            <a:xfrm>
              <a:off x="100535" y="779021"/>
              <a:ext cx="1120200" cy="11100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54124" y="927508"/>
              <a:ext cx="813000" cy="813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1272227" y="143557"/>
              <a:ext cx="4082700" cy="23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p:nvPr/>
          </p:nvSpPr>
          <p:spPr>
            <a:xfrm>
              <a:off x="1272227" y="143557"/>
              <a:ext cx="4082700" cy="2380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The Contact AAFC page previous version was developed in 2019, during the Adoption of the Canada.ca design system by AAFC, using the mandatory template.</a:t>
              </a:r>
              <a:endParaRPr sz="2400">
                <a:solidFill>
                  <a:schemeClr val="dk1"/>
                </a:solidFill>
                <a:latin typeface="Calibri"/>
                <a:ea typeface="Calibri"/>
                <a:cs typeface="Calibri"/>
                <a:sym typeface="Calibri"/>
              </a:endParaRPr>
            </a:p>
          </p:txBody>
        </p:sp>
        <p:sp>
          <p:nvSpPr>
            <p:cNvPr id="200" name="Google Shape;200;p4"/>
            <p:cNvSpPr/>
            <p:nvPr/>
          </p:nvSpPr>
          <p:spPr>
            <a:xfrm>
              <a:off x="5930732" y="789603"/>
              <a:ext cx="1048200" cy="10887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6048292" y="927508"/>
              <a:ext cx="813000" cy="813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7145158" y="616756"/>
              <a:ext cx="3925200" cy="143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txBox="1"/>
            <p:nvPr/>
          </p:nvSpPr>
          <p:spPr>
            <a:xfrm>
              <a:off x="7145158" y="616756"/>
              <a:ext cx="3925200" cy="14343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To better align our site to the new Canada.ca requirements, we conducted a major restructuring of the Information Architecture.</a:t>
              </a:r>
              <a:endParaRPr sz="2400">
                <a:solidFill>
                  <a:schemeClr val="dk1"/>
                </a:solidFill>
                <a:latin typeface="Calibri"/>
                <a:ea typeface="Calibri"/>
                <a:cs typeface="Calibri"/>
                <a:sym typeface="Calibri"/>
              </a:endParaRPr>
            </a:p>
          </p:txBody>
        </p:sp>
        <p:sp>
          <p:nvSpPr>
            <p:cNvPr id="204" name="Google Shape;204;p4"/>
            <p:cNvSpPr/>
            <p:nvPr/>
          </p:nvSpPr>
          <p:spPr>
            <a:xfrm>
              <a:off x="100535" y="3726812"/>
              <a:ext cx="1082700" cy="10461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61726" y="3746919"/>
              <a:ext cx="813000" cy="8130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306614" y="3549116"/>
              <a:ext cx="3976800" cy="140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1306614" y="3549116"/>
              <a:ext cx="3976800" cy="1401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300"/>
                <a:buFont typeface="Calibri"/>
                <a:buNone/>
              </a:pPr>
              <a:r>
                <a:rPr lang="fr-CA" sz="2300">
                  <a:solidFill>
                    <a:schemeClr val="dk1"/>
                  </a:solidFill>
                  <a:latin typeface="Calibri"/>
                  <a:ea typeface="Calibri"/>
                  <a:cs typeface="Calibri"/>
                  <a:sym typeface="Calibri"/>
                </a:rPr>
                <a:t>The outcome for the Contact us page was a patch work of contact information from across the site gathered into one spot. At the time, it included all the info provided or requested by clients without further questioning. </a:t>
              </a:r>
              <a:endParaRPr sz="2300">
                <a:solidFill>
                  <a:schemeClr val="dk1"/>
                </a:solidFill>
                <a:latin typeface="Calibri"/>
                <a:ea typeface="Calibri"/>
                <a:cs typeface="Calibri"/>
                <a:sym typeface="Calibri"/>
              </a:endParaRPr>
            </a:p>
          </p:txBody>
        </p:sp>
        <p:sp>
          <p:nvSpPr>
            <p:cNvPr id="208" name="Google Shape;208;p4"/>
            <p:cNvSpPr/>
            <p:nvPr/>
          </p:nvSpPr>
          <p:spPr>
            <a:xfrm>
              <a:off x="5758678" y="3771755"/>
              <a:ext cx="1144500" cy="978600"/>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5924404" y="3821148"/>
              <a:ext cx="813000" cy="813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7069558" y="3359183"/>
              <a:ext cx="4163400" cy="167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p:nvPr/>
          </p:nvSpPr>
          <p:spPr>
            <a:xfrm>
              <a:off x="7069558" y="3359183"/>
              <a:ext cx="4163400" cy="1672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We have been aiming to optimize this page design in the future, but time had passed… and other priorities pushed it down the “To Do List”.</a:t>
              </a:r>
              <a:endParaRPr sz="2400">
                <a:solidFill>
                  <a:schemeClr val="dk1"/>
                </a:solidFill>
                <a:latin typeface="Calibri"/>
                <a:ea typeface="Calibri"/>
                <a:cs typeface="Calibri"/>
                <a:sym typeface="Calibri"/>
              </a:endParaRPr>
            </a:p>
          </p:txBody>
        </p:sp>
      </p:grpSp>
      <p:sp>
        <p:nvSpPr>
          <p:cNvPr id="212" name="Google Shape;212;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
          <p:cNvSpPr txBox="1">
            <a:spLocks noGrp="1"/>
          </p:cNvSpPr>
          <p:nvPr>
            <p:ph type="title"/>
          </p:nvPr>
        </p:nvSpPr>
        <p:spPr>
          <a:xfrm>
            <a:off x="724829" y="612559"/>
            <a:ext cx="10628971" cy="6698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A0DF"/>
              </a:buClr>
              <a:buSzPct val="100000"/>
              <a:buFont typeface="Calibri"/>
              <a:buNone/>
            </a:pPr>
            <a:r>
              <a:rPr lang="fr-CA"/>
              <a:t>Client’s request</a:t>
            </a:r>
            <a:endParaRPr/>
          </a:p>
        </p:txBody>
      </p:sp>
      <p:sp>
        <p:nvSpPr>
          <p:cNvPr id="219" name="Google Shape;219;p5"/>
          <p:cNvSpPr txBox="1">
            <a:spLocks noGrp="1"/>
          </p:cNvSpPr>
          <p:nvPr>
            <p:ph type="body" idx="1"/>
          </p:nvPr>
        </p:nvSpPr>
        <p:spPr>
          <a:xfrm>
            <a:off x="624469" y="1527717"/>
            <a:ext cx="10729331" cy="51937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fr-CA" sz="2400"/>
              <a:t>Web request submitted by the </a:t>
            </a:r>
            <a:r>
              <a:rPr lang="fr-CA" sz="2400" b="1"/>
              <a:t>client</a:t>
            </a:r>
            <a:r>
              <a:rPr lang="fr-CA" sz="2400"/>
              <a:t> responsible for </a:t>
            </a:r>
            <a:r>
              <a:rPr lang="fr-CA" sz="2400" b="1"/>
              <a:t>managing</a:t>
            </a:r>
            <a:r>
              <a:rPr lang="fr-CA" sz="2400"/>
              <a:t> the </a:t>
            </a:r>
            <a:r>
              <a:rPr lang="fr-CA" sz="2400" b="1"/>
              <a:t>general enquiries </a:t>
            </a:r>
            <a:r>
              <a:rPr lang="fr-CA" sz="2400"/>
              <a:t>for AAFC Online, in the Ministerial Correspondance and Briefing Division.</a:t>
            </a:r>
            <a:endParaRPr/>
          </a:p>
          <a:p>
            <a:pPr marL="0" lvl="0" indent="0" algn="l" rtl="0">
              <a:lnSpc>
                <a:spcPct val="90000"/>
              </a:lnSpc>
              <a:spcBef>
                <a:spcPts val="1000"/>
              </a:spcBef>
              <a:spcAft>
                <a:spcPts val="0"/>
              </a:spcAft>
              <a:buClr>
                <a:schemeClr val="dk1"/>
              </a:buClr>
              <a:buSzPts val="800"/>
              <a:buNone/>
            </a:pPr>
            <a:endParaRPr sz="800"/>
          </a:p>
          <a:p>
            <a:pPr marL="228600" lvl="0" indent="-228600" algn="l" rtl="0">
              <a:lnSpc>
                <a:spcPct val="90000"/>
              </a:lnSpc>
              <a:spcBef>
                <a:spcPts val="1000"/>
              </a:spcBef>
              <a:spcAft>
                <a:spcPts val="0"/>
              </a:spcAft>
              <a:buClr>
                <a:schemeClr val="dk1"/>
              </a:buClr>
              <a:buSzPts val="2400"/>
              <a:buChar char="•"/>
            </a:pPr>
            <a:r>
              <a:rPr lang="fr-CA" sz="2400"/>
              <a:t>The client asked to </a:t>
            </a:r>
            <a:endParaRPr/>
          </a:p>
          <a:p>
            <a:pPr marL="457200" lvl="1" indent="0" algn="l" rtl="0">
              <a:lnSpc>
                <a:spcPct val="90000"/>
              </a:lnSpc>
              <a:spcBef>
                <a:spcPts val="500"/>
              </a:spcBef>
              <a:spcAft>
                <a:spcPts val="0"/>
              </a:spcAft>
              <a:buClr>
                <a:schemeClr val="dk1"/>
              </a:buClr>
              <a:buSzPts val="2400"/>
              <a:buNone/>
            </a:pPr>
            <a:r>
              <a:rPr lang="fr-CA"/>
              <a:t>1- </a:t>
            </a:r>
            <a:r>
              <a:rPr lang="fr-CA" b="1"/>
              <a:t>Add a FAQ </a:t>
            </a:r>
            <a:r>
              <a:rPr lang="fr-CA"/>
              <a:t>section and </a:t>
            </a:r>
            <a:endParaRPr/>
          </a:p>
          <a:p>
            <a:pPr marL="457200" lvl="1" indent="0" algn="l" rtl="0">
              <a:lnSpc>
                <a:spcPct val="90000"/>
              </a:lnSpc>
              <a:spcBef>
                <a:spcPts val="500"/>
              </a:spcBef>
              <a:spcAft>
                <a:spcPts val="0"/>
              </a:spcAft>
              <a:buClr>
                <a:schemeClr val="dk1"/>
              </a:buClr>
              <a:buSzPts val="2400"/>
              <a:buNone/>
            </a:pPr>
            <a:r>
              <a:rPr lang="fr-CA"/>
              <a:t>2- </a:t>
            </a:r>
            <a:r>
              <a:rPr lang="fr-CA" b="1"/>
              <a:t>Remove</a:t>
            </a:r>
            <a:r>
              <a:rPr lang="fr-CA"/>
              <a:t> the general </a:t>
            </a:r>
            <a:r>
              <a:rPr lang="fr-CA" b="1"/>
              <a:t>email</a:t>
            </a:r>
            <a:r>
              <a:rPr lang="fr-CA"/>
              <a:t> address from the Contact us page</a:t>
            </a:r>
            <a:endParaRPr/>
          </a:p>
          <a:p>
            <a:pPr marL="457200" lvl="1" indent="0" algn="l" rtl="0">
              <a:lnSpc>
                <a:spcPct val="90000"/>
              </a:lnSpc>
              <a:spcBef>
                <a:spcPts val="500"/>
              </a:spcBef>
              <a:spcAft>
                <a:spcPts val="0"/>
              </a:spcAft>
              <a:buClr>
                <a:schemeClr val="dk1"/>
              </a:buClr>
              <a:buSzPts val="2400"/>
              <a:buNone/>
            </a:pPr>
            <a:r>
              <a:rPr lang="fr-CA"/>
              <a:t>     (or move it down a level in the structure)</a:t>
            </a:r>
            <a:endParaRPr/>
          </a:p>
          <a:p>
            <a:pPr marL="0" lvl="0" indent="0" algn="l" rtl="0">
              <a:lnSpc>
                <a:spcPct val="90000"/>
              </a:lnSpc>
              <a:spcBef>
                <a:spcPts val="1000"/>
              </a:spcBef>
              <a:spcAft>
                <a:spcPts val="0"/>
              </a:spcAft>
              <a:buClr>
                <a:schemeClr val="dk1"/>
              </a:buClr>
              <a:buSzPts val="800"/>
              <a:buNone/>
            </a:pPr>
            <a:endParaRPr sz="800"/>
          </a:p>
          <a:p>
            <a:pPr marL="228600" lvl="0" indent="-228600" algn="l" rtl="0">
              <a:lnSpc>
                <a:spcPct val="90000"/>
              </a:lnSpc>
              <a:spcBef>
                <a:spcPts val="1000"/>
              </a:spcBef>
              <a:spcAft>
                <a:spcPts val="0"/>
              </a:spcAft>
              <a:buClr>
                <a:schemeClr val="dk1"/>
              </a:buClr>
              <a:buSzPts val="2400"/>
              <a:buChar char="•"/>
            </a:pPr>
            <a:r>
              <a:rPr lang="fr-CA" sz="2400"/>
              <a:t>They were receiving too many unrelated emails and contact form submissions and wanted to decrease the volume of enquiries received. </a:t>
            </a:r>
            <a:endParaRPr/>
          </a:p>
          <a:p>
            <a:pPr marL="685800" lvl="1" indent="-228600" algn="l" rtl="0">
              <a:lnSpc>
                <a:spcPct val="90000"/>
              </a:lnSpc>
              <a:spcBef>
                <a:spcPts val="500"/>
              </a:spcBef>
              <a:spcAft>
                <a:spcPts val="0"/>
              </a:spcAft>
              <a:buClr>
                <a:schemeClr val="dk1"/>
              </a:buClr>
              <a:buSzPts val="2000"/>
              <a:buFont typeface="Courier New"/>
              <a:buChar char="o"/>
            </a:pPr>
            <a:r>
              <a:rPr lang="fr-CA" sz="2000"/>
              <a:t>Numerous and repetitive emails and contact form submissions were mostly from people looking for jobs in Canada (TFW) or for information managed by other departments (traveling with pets, food labelling, pesticides). </a:t>
            </a:r>
            <a:endParaRPr/>
          </a:p>
          <a:p>
            <a:pPr marL="685800" lvl="1" indent="-228600" algn="l" rtl="0">
              <a:lnSpc>
                <a:spcPct val="90000"/>
              </a:lnSpc>
              <a:spcBef>
                <a:spcPts val="500"/>
              </a:spcBef>
              <a:spcAft>
                <a:spcPts val="0"/>
              </a:spcAft>
              <a:buClr>
                <a:schemeClr val="dk1"/>
              </a:buClr>
              <a:buSzPts val="2000"/>
              <a:buFont typeface="Courier New"/>
              <a:buChar char="o"/>
            </a:pPr>
            <a:r>
              <a:rPr lang="fr-CA" sz="2000"/>
              <a:t>In 2022, there were approximately 909 contact form entries and 772 (85%) were from people outside of Canada looking for a job. </a:t>
            </a:r>
            <a:endParaRPr sz="2000"/>
          </a:p>
          <a:p>
            <a:pPr marL="0" lvl="0" indent="0" algn="l" rtl="0">
              <a:lnSpc>
                <a:spcPct val="90000"/>
              </a:lnSpc>
              <a:spcBef>
                <a:spcPts val="1000"/>
              </a:spcBef>
              <a:spcAft>
                <a:spcPts val="0"/>
              </a:spcAft>
              <a:buClr>
                <a:schemeClr val="dk1"/>
              </a:buClr>
              <a:buSzPts val="1000"/>
              <a:buNone/>
            </a:pPr>
            <a:endParaRPr sz="1000"/>
          </a:p>
        </p:txBody>
      </p:sp>
      <p:sp>
        <p:nvSpPr>
          <p:cNvPr id="220" name="Google Shape;2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838200" y="603682"/>
            <a:ext cx="10515600" cy="1087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Considerations</a:t>
            </a:r>
            <a:endParaRPr/>
          </a:p>
        </p:txBody>
      </p:sp>
      <p:sp>
        <p:nvSpPr>
          <p:cNvPr id="227" name="Google Shape;227;p6"/>
          <p:cNvSpPr txBox="1">
            <a:spLocks noGrp="1"/>
          </p:cNvSpPr>
          <p:nvPr>
            <p:ph type="body" idx="1"/>
          </p:nvPr>
        </p:nvSpPr>
        <p:spPr>
          <a:xfrm>
            <a:off x="838199" y="1690688"/>
            <a:ext cx="10982093" cy="498889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CA" b="1"/>
              <a:t>Multiple</a:t>
            </a:r>
            <a:r>
              <a:rPr lang="fr-CA"/>
              <a:t> </a:t>
            </a:r>
            <a:r>
              <a:rPr lang="fr-CA" b="1"/>
              <a:t>audiences</a:t>
            </a:r>
            <a:r>
              <a:rPr lang="fr-CA"/>
              <a:t>/web users of the page </a:t>
            </a:r>
            <a:r>
              <a:rPr lang="fr-CA" b="1"/>
              <a:t>and</a:t>
            </a:r>
            <a:r>
              <a:rPr lang="fr-CA"/>
              <a:t> multiple </a:t>
            </a:r>
            <a:r>
              <a:rPr lang="fr-CA" b="1"/>
              <a:t>clients</a:t>
            </a:r>
            <a:r>
              <a:rPr lang="fr-CA"/>
              <a:t> with contact info on the page. </a:t>
            </a:r>
            <a:endParaRPr/>
          </a:p>
          <a:p>
            <a:pPr marL="1143000" lvl="2" indent="-228600" algn="l" rtl="0">
              <a:lnSpc>
                <a:spcPct val="90000"/>
              </a:lnSpc>
              <a:spcBef>
                <a:spcPts val="500"/>
              </a:spcBef>
              <a:spcAft>
                <a:spcPts val="0"/>
              </a:spcAft>
              <a:buClr>
                <a:schemeClr val="dk1"/>
              </a:buClr>
              <a:buSzPts val="2000"/>
              <a:buChar char="•"/>
            </a:pPr>
            <a:r>
              <a:rPr lang="fr-CA"/>
              <a:t>Some information was even for internal contacts (such as official languages) or was already listed on other pages (such as ATIP)</a:t>
            </a:r>
            <a:endParaRPr/>
          </a:p>
          <a:p>
            <a:pPr marL="228600" lvl="0" indent="-228600" algn="l" rtl="0">
              <a:lnSpc>
                <a:spcPct val="90000"/>
              </a:lnSpc>
              <a:spcBef>
                <a:spcPts val="1000"/>
              </a:spcBef>
              <a:spcAft>
                <a:spcPts val="0"/>
              </a:spcAft>
              <a:buClr>
                <a:schemeClr val="dk1"/>
              </a:buClr>
              <a:buSzPts val="2800"/>
              <a:buChar char="•"/>
            </a:pPr>
            <a:r>
              <a:rPr lang="fr-CA" b="1"/>
              <a:t>Measurement</a:t>
            </a:r>
            <a:r>
              <a:rPr lang="fr-CA"/>
              <a:t>: The page always ranked in the top 10 most visited pages for the last 3 to 4 years, with an average of 30,000 visits per year.</a:t>
            </a:r>
            <a:endParaRPr/>
          </a:p>
          <a:p>
            <a:pPr marL="228600" lvl="0" indent="-228600" algn="l" rtl="0">
              <a:lnSpc>
                <a:spcPct val="90000"/>
              </a:lnSpc>
              <a:spcBef>
                <a:spcPts val="1000"/>
              </a:spcBef>
              <a:spcAft>
                <a:spcPts val="0"/>
              </a:spcAft>
              <a:buClr>
                <a:schemeClr val="dk1"/>
              </a:buClr>
              <a:buSzPts val="2800"/>
              <a:buChar char="•"/>
            </a:pPr>
            <a:r>
              <a:rPr lang="fr-CA" b="1"/>
              <a:t>Inconsistency in the publishing process</a:t>
            </a:r>
            <a:endParaRPr/>
          </a:p>
          <a:p>
            <a:pPr marL="685800" lvl="1" indent="-228600" algn="l" rtl="0">
              <a:lnSpc>
                <a:spcPct val="90000"/>
              </a:lnSpc>
              <a:spcBef>
                <a:spcPts val="500"/>
              </a:spcBef>
              <a:spcAft>
                <a:spcPts val="0"/>
              </a:spcAft>
              <a:buClr>
                <a:schemeClr val="dk1"/>
              </a:buClr>
              <a:buSzPts val="2400"/>
              <a:buChar char="•"/>
            </a:pPr>
            <a:r>
              <a:rPr lang="fr-CA"/>
              <a:t>Page ownership and responsibility challenges, different clients, and turnover of WCA responsible for it.  </a:t>
            </a:r>
            <a:endParaRPr sz="1200"/>
          </a:p>
          <a:p>
            <a:pPr marL="685800" lvl="1" indent="-228600" algn="l" rtl="0">
              <a:lnSpc>
                <a:spcPct val="90000"/>
              </a:lnSpc>
              <a:spcBef>
                <a:spcPts val="500"/>
              </a:spcBef>
              <a:spcAft>
                <a:spcPts val="0"/>
              </a:spcAft>
              <a:buClr>
                <a:schemeClr val="dk1"/>
              </a:buClr>
              <a:buSzPts val="2400"/>
              <a:buChar char="•"/>
            </a:pPr>
            <a:r>
              <a:rPr lang="fr-CA"/>
              <a:t>The page was edited with changes requested by different clients.</a:t>
            </a:r>
            <a:endParaRPr sz="1200"/>
          </a:p>
          <a:p>
            <a:pPr marL="685800" lvl="1" indent="-228600" algn="l" rtl="0">
              <a:lnSpc>
                <a:spcPct val="90000"/>
              </a:lnSpc>
              <a:spcBef>
                <a:spcPts val="500"/>
              </a:spcBef>
              <a:spcAft>
                <a:spcPts val="0"/>
              </a:spcAft>
              <a:buClr>
                <a:schemeClr val="dk1"/>
              </a:buClr>
              <a:buSzPts val="2400"/>
              <a:buChar char="•"/>
            </a:pPr>
            <a:r>
              <a:rPr lang="fr-CA"/>
              <a:t>There was a lack of consistency and overall strategic view on this page. </a:t>
            </a:r>
            <a:endParaRPr/>
          </a:p>
          <a:p>
            <a:pPr marL="228600" lvl="0" indent="-228600" algn="l" rtl="0">
              <a:lnSpc>
                <a:spcPct val="90000"/>
              </a:lnSpc>
              <a:spcBef>
                <a:spcPts val="1000"/>
              </a:spcBef>
              <a:spcAft>
                <a:spcPts val="0"/>
              </a:spcAft>
              <a:buClr>
                <a:schemeClr val="dk1"/>
              </a:buClr>
              <a:buSzPts val="2800"/>
              <a:buChar char="•"/>
            </a:pPr>
            <a:r>
              <a:rPr lang="fr-CA" b="1"/>
              <a:t>Ensure</a:t>
            </a:r>
            <a:r>
              <a:rPr lang="fr-CA"/>
              <a:t> the requested changes would </a:t>
            </a:r>
            <a:r>
              <a:rPr lang="fr-CA" b="1"/>
              <a:t>not impact the overall performance </a:t>
            </a:r>
            <a:r>
              <a:rPr lang="fr-CA"/>
              <a:t>the rest of the page.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28" name="Google Shape;2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The approach taken</a:t>
            </a:r>
            <a:endParaRPr/>
          </a:p>
        </p:txBody>
      </p:sp>
      <p:grpSp>
        <p:nvGrpSpPr>
          <p:cNvPr id="235" name="Google Shape;235;p7"/>
          <p:cNvGrpSpPr/>
          <p:nvPr/>
        </p:nvGrpSpPr>
        <p:grpSpPr>
          <a:xfrm>
            <a:off x="735979" y="1422646"/>
            <a:ext cx="10772079" cy="5063787"/>
            <a:chOff x="0" y="6441"/>
            <a:chExt cx="10772079" cy="5063787"/>
          </a:xfrm>
        </p:grpSpPr>
        <p:sp>
          <p:nvSpPr>
            <p:cNvPr id="236" name="Google Shape;236;p7"/>
            <p:cNvSpPr/>
            <p:nvPr/>
          </p:nvSpPr>
          <p:spPr>
            <a:xfrm>
              <a:off x="0" y="6441"/>
              <a:ext cx="10772079" cy="75019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26932" y="175234"/>
              <a:ext cx="413008" cy="41260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866873" y="6441"/>
              <a:ext cx="4847435" cy="84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a:off x="866873" y="6441"/>
              <a:ext cx="4847435" cy="843964"/>
            </a:xfrm>
            <a:prstGeom prst="rect">
              <a:avLst/>
            </a:prstGeom>
            <a:noFill/>
            <a:ln>
              <a:noFill/>
            </a:ln>
          </p:spPr>
          <p:txBody>
            <a:bodyPr spcFirstLastPara="1" wrap="square" lIns="89300" tIns="89300" rIns="89300" bIns="8930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Decided not to implement the request as is before digging deeper.</a:t>
              </a:r>
              <a:endParaRPr sz="2400">
                <a:solidFill>
                  <a:schemeClr val="dk1"/>
                </a:solidFill>
                <a:latin typeface="Calibri"/>
                <a:ea typeface="Calibri"/>
                <a:cs typeface="Calibri"/>
                <a:sym typeface="Calibri"/>
              </a:endParaRPr>
            </a:p>
          </p:txBody>
        </p:sp>
        <p:sp>
          <p:nvSpPr>
            <p:cNvPr id="240" name="Google Shape;240;p7"/>
            <p:cNvSpPr/>
            <p:nvPr/>
          </p:nvSpPr>
          <p:spPr>
            <a:xfrm>
              <a:off x="5714309" y="6441"/>
              <a:ext cx="5005700" cy="7501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p:nvPr/>
          </p:nvSpPr>
          <p:spPr>
            <a:xfrm>
              <a:off x="5714309" y="6441"/>
              <a:ext cx="5005700" cy="750190"/>
            </a:xfrm>
            <a:prstGeom prst="rect">
              <a:avLst/>
            </a:prstGeom>
            <a:noFill/>
            <a:ln>
              <a:noFill/>
            </a:ln>
          </p:spPr>
          <p:txBody>
            <a:bodyPr spcFirstLastPara="1" wrap="square" lIns="79375" tIns="79375" rIns="79375" bIns="7937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fr-CA" sz="1800">
                  <a:solidFill>
                    <a:schemeClr val="dk1"/>
                  </a:solidFill>
                  <a:latin typeface="Calibri"/>
                  <a:ea typeface="Calibri"/>
                  <a:cs typeface="Calibri"/>
                  <a:sym typeface="Calibri"/>
                </a:rPr>
                <a:t>The Web Communications Advisor contacted the DCP team to seek support.</a:t>
              </a:r>
              <a:endParaRPr sz="1800">
                <a:solidFill>
                  <a:schemeClr val="dk1"/>
                </a:solidFill>
                <a:latin typeface="Calibri"/>
                <a:ea typeface="Calibri"/>
                <a:cs typeface="Calibri"/>
                <a:sym typeface="Calibri"/>
              </a:endParaRPr>
            </a:p>
          </p:txBody>
        </p:sp>
        <p:sp>
          <p:nvSpPr>
            <p:cNvPr id="242" name="Google Shape;242;p7"/>
            <p:cNvSpPr/>
            <p:nvPr/>
          </p:nvSpPr>
          <p:spPr>
            <a:xfrm>
              <a:off x="0" y="1061396"/>
              <a:ext cx="10772079" cy="75019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226932" y="1230189"/>
              <a:ext cx="413008" cy="41260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866873" y="1061396"/>
              <a:ext cx="9853135" cy="84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txBox="1"/>
            <p:nvPr/>
          </p:nvSpPr>
          <p:spPr>
            <a:xfrm>
              <a:off x="866873" y="1061396"/>
              <a:ext cx="9853135" cy="843964"/>
            </a:xfrm>
            <a:prstGeom prst="rect">
              <a:avLst/>
            </a:prstGeom>
            <a:noFill/>
            <a:ln>
              <a:noFill/>
            </a:ln>
          </p:spPr>
          <p:txBody>
            <a:bodyPr spcFirstLastPara="1" wrap="square" lIns="89300" tIns="89300" rIns="89300" bIns="8930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Discussion with the client to better understand the end goal, what problem they were trying to fix. </a:t>
              </a:r>
              <a:endParaRPr sz="2400">
                <a:solidFill>
                  <a:schemeClr val="dk1"/>
                </a:solidFill>
                <a:latin typeface="Calibri"/>
                <a:ea typeface="Calibri"/>
                <a:cs typeface="Calibri"/>
                <a:sym typeface="Calibri"/>
              </a:endParaRPr>
            </a:p>
          </p:txBody>
        </p:sp>
        <p:sp>
          <p:nvSpPr>
            <p:cNvPr id="246" name="Google Shape;246;p7"/>
            <p:cNvSpPr/>
            <p:nvPr/>
          </p:nvSpPr>
          <p:spPr>
            <a:xfrm>
              <a:off x="0" y="2116352"/>
              <a:ext cx="10772079" cy="75019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226932" y="2285145"/>
              <a:ext cx="413008" cy="41260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866873" y="2116352"/>
              <a:ext cx="9853135" cy="84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txBox="1"/>
            <p:nvPr/>
          </p:nvSpPr>
          <p:spPr>
            <a:xfrm>
              <a:off x="866873" y="2116352"/>
              <a:ext cx="9853135" cy="843964"/>
            </a:xfrm>
            <a:prstGeom prst="rect">
              <a:avLst/>
            </a:prstGeom>
            <a:noFill/>
            <a:ln>
              <a:noFill/>
            </a:ln>
          </p:spPr>
          <p:txBody>
            <a:bodyPr spcFirstLastPara="1" wrap="square" lIns="89300" tIns="89300" rIns="89300" bIns="89300" anchor="ctr" anchorCtr="0">
              <a:noAutofit/>
            </a:bodyPr>
            <a:lstStyle/>
            <a:p>
              <a:pPr marL="0" marR="0" lvl="0" indent="0" algn="l" rtl="0">
                <a:lnSpc>
                  <a:spcPct val="100000"/>
                </a:lnSpc>
                <a:spcBef>
                  <a:spcPts val="0"/>
                </a:spcBef>
                <a:spcAft>
                  <a:spcPts val="0"/>
                </a:spcAft>
                <a:buClr>
                  <a:schemeClr val="dk1"/>
                </a:buClr>
                <a:buSzPts val="2100"/>
                <a:buFont typeface="Calibri"/>
                <a:buNone/>
              </a:pPr>
              <a:r>
                <a:rPr lang="fr-CA" sz="2100">
                  <a:solidFill>
                    <a:schemeClr val="dk1"/>
                  </a:solidFill>
                  <a:latin typeface="Calibri"/>
                  <a:ea typeface="Calibri"/>
                  <a:cs typeface="Calibri"/>
                  <a:sym typeface="Calibri"/>
                </a:rPr>
                <a:t>Collaborative work (branch client, web communications, ISB and digital planning team) and Project management approach to address the problem and find usable solutions.</a:t>
              </a:r>
              <a:endParaRPr sz="2100">
                <a:solidFill>
                  <a:schemeClr val="dk1"/>
                </a:solidFill>
                <a:latin typeface="Calibri"/>
                <a:ea typeface="Calibri"/>
                <a:cs typeface="Calibri"/>
                <a:sym typeface="Calibri"/>
              </a:endParaRPr>
            </a:p>
          </p:txBody>
        </p:sp>
        <p:sp>
          <p:nvSpPr>
            <p:cNvPr id="250" name="Google Shape;250;p7"/>
            <p:cNvSpPr/>
            <p:nvPr/>
          </p:nvSpPr>
          <p:spPr>
            <a:xfrm>
              <a:off x="0" y="3171308"/>
              <a:ext cx="10772079" cy="75019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26932" y="3340101"/>
              <a:ext cx="413008" cy="412604"/>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66873" y="3171308"/>
              <a:ext cx="9853135" cy="84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txBox="1"/>
            <p:nvPr/>
          </p:nvSpPr>
          <p:spPr>
            <a:xfrm>
              <a:off x="866873" y="3171308"/>
              <a:ext cx="9853135" cy="843964"/>
            </a:xfrm>
            <a:prstGeom prst="rect">
              <a:avLst/>
            </a:prstGeom>
            <a:noFill/>
            <a:ln>
              <a:noFill/>
            </a:ln>
          </p:spPr>
          <p:txBody>
            <a:bodyPr spcFirstLastPara="1" wrap="square" lIns="89300" tIns="89300" rIns="89300" bIns="8930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Measurement, testing and data gathering</a:t>
              </a:r>
              <a:r>
                <a:rPr lang="fr-CA" sz="1900">
                  <a:solidFill>
                    <a:schemeClr val="dk1"/>
                  </a:solidFill>
                  <a:latin typeface="Calibri"/>
                  <a:ea typeface="Calibri"/>
                  <a:cs typeface="Calibri"/>
                  <a:sym typeface="Calibri"/>
                </a:rPr>
                <a:t>.</a:t>
              </a:r>
              <a:endParaRPr sz="1900">
                <a:solidFill>
                  <a:schemeClr val="dk1"/>
                </a:solidFill>
                <a:latin typeface="Calibri"/>
                <a:ea typeface="Calibri"/>
                <a:cs typeface="Calibri"/>
                <a:sym typeface="Calibri"/>
              </a:endParaRPr>
            </a:p>
          </p:txBody>
        </p:sp>
        <p:sp>
          <p:nvSpPr>
            <p:cNvPr id="254" name="Google Shape;254;p7"/>
            <p:cNvSpPr/>
            <p:nvPr/>
          </p:nvSpPr>
          <p:spPr>
            <a:xfrm>
              <a:off x="0" y="4226264"/>
              <a:ext cx="10772079" cy="75019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6932" y="4395057"/>
              <a:ext cx="413008" cy="412604"/>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866873" y="4226264"/>
              <a:ext cx="9853135" cy="8439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txBox="1"/>
            <p:nvPr/>
          </p:nvSpPr>
          <p:spPr>
            <a:xfrm>
              <a:off x="866873" y="4226264"/>
              <a:ext cx="9853135" cy="843964"/>
            </a:xfrm>
            <a:prstGeom prst="rect">
              <a:avLst/>
            </a:prstGeom>
            <a:noFill/>
            <a:ln>
              <a:noFill/>
            </a:ln>
          </p:spPr>
          <p:txBody>
            <a:bodyPr spcFirstLastPara="1" wrap="square" lIns="89300" tIns="89300" rIns="89300" bIns="89300"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fr-CA" sz="2400">
                  <a:solidFill>
                    <a:schemeClr val="dk1"/>
                  </a:solidFill>
                  <a:latin typeface="Calibri"/>
                  <a:ea typeface="Calibri"/>
                  <a:cs typeface="Calibri"/>
                  <a:sym typeface="Calibri"/>
                </a:rPr>
                <a:t>Prototype and decision making based on findings.</a:t>
              </a:r>
              <a:endParaRPr sz="2400">
                <a:solidFill>
                  <a:schemeClr val="dk1"/>
                </a:solidFill>
                <a:latin typeface="Calibri"/>
                <a:ea typeface="Calibri"/>
                <a:cs typeface="Calibri"/>
                <a:sym typeface="Calibri"/>
              </a:endParaRPr>
            </a:p>
          </p:txBody>
        </p:sp>
      </p:grpSp>
      <p:sp>
        <p:nvSpPr>
          <p:cNvPr id="258" name="Google Shape;2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latin typeface="Calibri"/>
                <a:ea typeface="Calibri"/>
                <a:cs typeface="Calibri"/>
                <a:sym typeface="Calibri"/>
              </a:rPr>
              <a:t>Template Analysis</a:t>
            </a:r>
            <a:endParaRPr/>
          </a:p>
        </p:txBody>
      </p:sp>
      <p:sp>
        <p:nvSpPr>
          <p:cNvPr id="265" name="Google Shape;265;p8"/>
          <p:cNvSpPr txBox="1"/>
          <p:nvPr/>
        </p:nvSpPr>
        <p:spPr>
          <a:xfrm>
            <a:off x="6885878" y="1825625"/>
            <a:ext cx="5181600" cy="404789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fr-CA" sz="2200" b="1">
                <a:solidFill>
                  <a:schemeClr val="dk1"/>
                </a:solidFill>
                <a:latin typeface="Calibri"/>
                <a:ea typeface="Calibri"/>
                <a:cs typeface="Calibri"/>
                <a:sym typeface="Calibri"/>
              </a:rPr>
              <a:t>Guidelines from Canada.ca design system</a:t>
            </a:r>
            <a:endParaRPr/>
          </a:p>
          <a:p>
            <a:pPr marL="0" marR="0" lvl="0" indent="0" algn="l" rtl="0">
              <a:lnSpc>
                <a:spcPct val="90000"/>
              </a:lnSpc>
              <a:spcBef>
                <a:spcPts val="1000"/>
              </a:spcBef>
              <a:spcAft>
                <a:spcPts val="0"/>
              </a:spcAft>
              <a:buNone/>
            </a:pPr>
            <a:r>
              <a:rPr lang="fr-CA" sz="2200" b="1">
                <a:solidFill>
                  <a:schemeClr val="dk1"/>
                </a:solidFill>
                <a:latin typeface="Calibri"/>
                <a:ea typeface="Calibri"/>
                <a:cs typeface="Calibri"/>
                <a:sym typeface="Calibri"/>
              </a:rPr>
              <a:t>Contact us page template:</a:t>
            </a:r>
            <a:endParaRPr sz="22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200"/>
              <a:buFont typeface="Arial"/>
              <a:buChar char="•"/>
            </a:pPr>
            <a:r>
              <a:rPr lang="fr-CA" sz="2200">
                <a:solidFill>
                  <a:schemeClr val="dk1"/>
                </a:solidFill>
                <a:latin typeface="Calibri"/>
                <a:ea typeface="Calibri"/>
                <a:cs typeface="Calibri"/>
                <a:sym typeface="Calibri"/>
              </a:rPr>
              <a:t>Use the contact us page template to present contact info for (a person, an office, an organization, an emergency).</a:t>
            </a:r>
            <a:endParaRPr/>
          </a:p>
          <a:p>
            <a:pPr marL="228600" marR="0" lvl="0" indent="-228600" algn="l" rtl="0">
              <a:lnSpc>
                <a:spcPct val="90000"/>
              </a:lnSpc>
              <a:spcBef>
                <a:spcPts val="1000"/>
              </a:spcBef>
              <a:spcAft>
                <a:spcPts val="0"/>
              </a:spcAft>
              <a:buClr>
                <a:schemeClr val="dk1"/>
              </a:buClr>
              <a:buSzPts val="2200"/>
              <a:buFont typeface="Arial"/>
              <a:buChar char="•"/>
            </a:pPr>
            <a:r>
              <a:rPr lang="fr-CA" sz="2200">
                <a:solidFill>
                  <a:schemeClr val="dk1"/>
                </a:solidFill>
                <a:latin typeface="Calibri"/>
                <a:ea typeface="Calibri"/>
                <a:cs typeface="Calibri"/>
                <a:sym typeface="Calibri"/>
              </a:rPr>
              <a:t>Use to get feedback, complaints or questions from people.</a:t>
            </a:r>
            <a:endParaRPr/>
          </a:p>
          <a:p>
            <a:pPr marL="228600" marR="0" lvl="0" indent="-228600" algn="l" rtl="0">
              <a:lnSpc>
                <a:spcPct val="90000"/>
              </a:lnSpc>
              <a:spcBef>
                <a:spcPts val="1000"/>
              </a:spcBef>
              <a:spcAft>
                <a:spcPts val="0"/>
              </a:spcAft>
              <a:buClr>
                <a:schemeClr val="dk1"/>
              </a:buClr>
              <a:buSzPts val="2200"/>
              <a:buFont typeface="Arial"/>
              <a:buChar char="•"/>
            </a:pPr>
            <a:r>
              <a:rPr lang="fr-CA" sz="2200">
                <a:solidFill>
                  <a:schemeClr val="dk1"/>
                </a:solidFill>
                <a:latin typeface="Calibri"/>
                <a:ea typeface="Calibri"/>
                <a:cs typeface="Calibri"/>
                <a:sym typeface="Calibri"/>
              </a:rPr>
              <a:t>The contact us template page is meant to improve a person’s experience.</a:t>
            </a:r>
            <a:endParaRPr/>
          </a:p>
          <a:p>
            <a:pPr marL="228600" marR="0" lvl="0" indent="-228600" algn="l" rtl="0">
              <a:lnSpc>
                <a:spcPct val="90000"/>
              </a:lnSpc>
              <a:spcBef>
                <a:spcPts val="1000"/>
              </a:spcBef>
              <a:spcAft>
                <a:spcPts val="0"/>
              </a:spcAft>
              <a:buClr>
                <a:schemeClr val="dk1"/>
              </a:buClr>
              <a:buSzPts val="2200"/>
              <a:buFont typeface="Arial"/>
              <a:buChar char="•"/>
            </a:pPr>
            <a:r>
              <a:rPr lang="fr-CA" sz="2200">
                <a:solidFill>
                  <a:schemeClr val="dk1"/>
                </a:solidFill>
                <a:latin typeface="Calibri"/>
                <a:ea typeface="Calibri"/>
                <a:cs typeface="Calibri"/>
                <a:sym typeface="Calibri"/>
              </a:rPr>
              <a:t>Do not use it to trigger business process changes.</a:t>
            </a:r>
            <a:endParaRPr/>
          </a:p>
        </p:txBody>
      </p:sp>
      <p:grpSp>
        <p:nvGrpSpPr>
          <p:cNvPr id="266" name="Google Shape;266;p8"/>
          <p:cNvGrpSpPr/>
          <p:nvPr/>
        </p:nvGrpSpPr>
        <p:grpSpPr>
          <a:xfrm>
            <a:off x="404325" y="1602198"/>
            <a:ext cx="5904383" cy="4958294"/>
            <a:chOff x="2881" y="185994"/>
            <a:chExt cx="5904383" cy="4958294"/>
          </a:xfrm>
        </p:grpSpPr>
        <p:sp>
          <p:nvSpPr>
            <p:cNvPr id="267" name="Google Shape;267;p8"/>
            <p:cNvSpPr/>
            <p:nvPr/>
          </p:nvSpPr>
          <p:spPr>
            <a:xfrm>
              <a:off x="2881" y="185994"/>
              <a:ext cx="5904383" cy="4958294"/>
            </a:xfrm>
            <a:prstGeom prst="rect">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txBox="1"/>
            <p:nvPr/>
          </p:nvSpPr>
          <p:spPr>
            <a:xfrm>
              <a:off x="2881" y="185994"/>
              <a:ext cx="5904383" cy="4958294"/>
            </a:xfrm>
            <a:prstGeom prst="rect">
              <a:avLst/>
            </a:prstGeom>
            <a:noFill/>
            <a:ln>
              <a:noFill/>
            </a:ln>
          </p:spPr>
          <p:txBody>
            <a:bodyPr spcFirstLastPara="1" wrap="square" lIns="289025" tIns="303375" rIns="289025" bIns="303375"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fr-CA" sz="2600" b="1">
                  <a:solidFill>
                    <a:schemeClr val="lt1"/>
                  </a:solidFill>
                  <a:latin typeface="Calibri"/>
                  <a:ea typeface="Calibri"/>
                  <a:cs typeface="Calibri"/>
                  <a:sym typeface="Calibri"/>
                </a:rPr>
                <a:t>Old page</a:t>
              </a:r>
              <a:endParaRPr sz="2600">
                <a:solidFill>
                  <a:schemeClr val="lt1"/>
                </a:solidFill>
                <a:latin typeface="Calibri"/>
                <a:ea typeface="Calibri"/>
                <a:cs typeface="Calibri"/>
                <a:sym typeface="Calibri"/>
              </a:endParaRPr>
            </a:p>
            <a:p>
              <a:pPr marL="228600" marR="0" lvl="1" indent="-228600" algn="l" rtl="0">
                <a:lnSpc>
                  <a:spcPct val="90000"/>
                </a:lnSpc>
                <a:spcBef>
                  <a:spcPts val="91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The page is too busy</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Content is not organized by task/user interest</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Page description, and Agri-Info description is outdated</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Too many contact listings</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Overuse of “Agriculture and Agri-Food” in naming conventions</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Included unnecessary/internal contact info</a:t>
              </a:r>
              <a:endParaRPr sz="24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fr-CA" sz="2400" b="0" i="0" u="none" strike="noStrike" cap="none">
                  <a:solidFill>
                    <a:schemeClr val="lt1"/>
                  </a:solidFill>
                  <a:latin typeface="Calibri"/>
                  <a:ea typeface="Calibri"/>
                  <a:cs typeface="Calibri"/>
                  <a:sym typeface="Calibri"/>
                </a:rPr>
                <a:t>Not following latest Canada.ca template</a:t>
              </a:r>
              <a:endParaRPr sz="2400" b="0" i="0" u="none" strike="noStrike" cap="none">
                <a:solidFill>
                  <a:schemeClr val="lt1"/>
                </a:solidFill>
                <a:latin typeface="Calibri"/>
                <a:ea typeface="Calibri"/>
                <a:cs typeface="Calibri"/>
                <a:sym typeface="Calibri"/>
              </a:endParaRPr>
            </a:p>
          </p:txBody>
        </p:sp>
      </p:grpSp>
      <p:sp>
        <p:nvSpPr>
          <p:cNvPr id="269" name="Google Shape;26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0DF"/>
              </a:buClr>
              <a:buSzPts val="4400"/>
              <a:buFont typeface="Calibri"/>
              <a:buNone/>
            </a:pPr>
            <a:r>
              <a:rPr lang="fr-CA"/>
              <a:t>Measurement</a:t>
            </a:r>
            <a:endParaRPr/>
          </a:p>
        </p:txBody>
      </p:sp>
      <p:sp>
        <p:nvSpPr>
          <p:cNvPr id="276" name="Google Shape;276;p9"/>
          <p:cNvSpPr txBox="1">
            <a:spLocks noGrp="1"/>
          </p:cNvSpPr>
          <p:nvPr>
            <p:ph type="body" idx="1"/>
          </p:nvPr>
        </p:nvSpPr>
        <p:spPr>
          <a:xfrm>
            <a:off x="702527" y="1583473"/>
            <a:ext cx="10651273" cy="490940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fr-CA"/>
              <a:t>Web analytics with </a:t>
            </a:r>
            <a:r>
              <a:rPr lang="fr-CA" b="1"/>
              <a:t>Adobe Analytics </a:t>
            </a:r>
            <a:r>
              <a:rPr lang="fr-CA"/>
              <a:t>tool</a:t>
            </a:r>
            <a:endParaRPr/>
          </a:p>
          <a:p>
            <a:pPr marL="685800" lvl="1" indent="-228600" algn="l" rtl="0">
              <a:lnSpc>
                <a:spcPct val="90000"/>
              </a:lnSpc>
              <a:spcBef>
                <a:spcPts val="500"/>
              </a:spcBef>
              <a:spcAft>
                <a:spcPts val="0"/>
              </a:spcAft>
              <a:buClr>
                <a:schemeClr val="dk1"/>
              </a:buClr>
              <a:buSzPct val="100000"/>
              <a:buChar char="•"/>
            </a:pPr>
            <a:r>
              <a:rPr lang="fr-CA"/>
              <a:t>Number of visits</a:t>
            </a:r>
            <a:endParaRPr/>
          </a:p>
          <a:p>
            <a:pPr marL="685800" lvl="1" indent="-228600" algn="l" rtl="0">
              <a:lnSpc>
                <a:spcPct val="90000"/>
              </a:lnSpc>
              <a:spcBef>
                <a:spcPts val="500"/>
              </a:spcBef>
              <a:spcAft>
                <a:spcPts val="0"/>
              </a:spcAft>
              <a:buClr>
                <a:schemeClr val="dk1"/>
              </a:buClr>
              <a:buSzPct val="100000"/>
              <a:buChar char="•"/>
            </a:pPr>
            <a:r>
              <a:rPr lang="fr-CA"/>
              <a:t>Link overlay report</a:t>
            </a:r>
            <a:endParaRPr/>
          </a:p>
          <a:p>
            <a:pPr marL="685800" lvl="1" indent="-228600" algn="l" rtl="0">
              <a:lnSpc>
                <a:spcPct val="90000"/>
              </a:lnSpc>
              <a:spcBef>
                <a:spcPts val="500"/>
              </a:spcBef>
              <a:spcAft>
                <a:spcPts val="0"/>
              </a:spcAft>
              <a:buClr>
                <a:schemeClr val="dk1"/>
              </a:buClr>
              <a:buSzPct val="100000"/>
              <a:buChar char="•"/>
            </a:pPr>
            <a:r>
              <a:rPr lang="fr-CA"/>
              <a:t>Time spent per visit</a:t>
            </a:r>
            <a:endParaRPr/>
          </a:p>
          <a:p>
            <a:pPr marL="685800" lvl="1" indent="-228600" algn="l" rtl="0">
              <a:lnSpc>
                <a:spcPct val="90000"/>
              </a:lnSpc>
              <a:spcBef>
                <a:spcPts val="500"/>
              </a:spcBef>
              <a:spcAft>
                <a:spcPts val="0"/>
              </a:spcAft>
              <a:buClr>
                <a:schemeClr val="dk1"/>
              </a:buClr>
              <a:buSzPct val="100000"/>
              <a:buChar char="•"/>
            </a:pPr>
            <a:r>
              <a:rPr lang="fr-CA"/>
              <a:t>Geolocalisation (Regions, Canada, international)</a:t>
            </a:r>
            <a:endParaRPr/>
          </a:p>
          <a:p>
            <a:pPr marL="457200" lvl="1" indent="0" algn="l" rtl="0">
              <a:lnSpc>
                <a:spcPct val="90000"/>
              </a:lnSpc>
              <a:spcBef>
                <a:spcPts val="500"/>
              </a:spcBef>
              <a:spcAft>
                <a:spcPts val="0"/>
              </a:spcAft>
              <a:buClr>
                <a:schemeClr val="dk1"/>
              </a:buClr>
              <a:buSzPct val="100000"/>
              <a:buNone/>
            </a:pPr>
            <a:endParaRPr sz="1100"/>
          </a:p>
          <a:p>
            <a:pPr marL="228600" lvl="0" indent="-228600" algn="l" rtl="0">
              <a:lnSpc>
                <a:spcPct val="90000"/>
              </a:lnSpc>
              <a:spcBef>
                <a:spcPts val="1000"/>
              </a:spcBef>
              <a:spcAft>
                <a:spcPts val="0"/>
              </a:spcAft>
              <a:buClr>
                <a:schemeClr val="dk1"/>
              </a:buClr>
              <a:buSzPct val="100000"/>
              <a:buChar char="•"/>
            </a:pPr>
            <a:r>
              <a:rPr lang="fr-CA"/>
              <a:t>Capturing information using the “Did you find what you were looking for” </a:t>
            </a:r>
            <a:r>
              <a:rPr lang="fr-CA" b="1"/>
              <a:t>page functionality</a:t>
            </a:r>
            <a:r>
              <a:rPr lang="fr-CA"/>
              <a:t>.</a:t>
            </a:r>
            <a:endParaRPr/>
          </a:p>
          <a:p>
            <a:pPr marL="0" lvl="0" indent="0" algn="l" rtl="0">
              <a:lnSpc>
                <a:spcPct val="90000"/>
              </a:lnSpc>
              <a:spcBef>
                <a:spcPts val="1000"/>
              </a:spcBef>
              <a:spcAft>
                <a:spcPts val="0"/>
              </a:spcAft>
              <a:buClr>
                <a:schemeClr val="dk1"/>
              </a:buClr>
              <a:buSzPct val="100000"/>
              <a:buNone/>
            </a:pPr>
            <a:endParaRPr sz="1200"/>
          </a:p>
          <a:p>
            <a:pPr marL="228600" lvl="0" indent="-228600" algn="l" rtl="0">
              <a:lnSpc>
                <a:spcPct val="90000"/>
              </a:lnSpc>
              <a:spcBef>
                <a:spcPts val="1000"/>
              </a:spcBef>
              <a:spcAft>
                <a:spcPts val="0"/>
              </a:spcAft>
              <a:buClr>
                <a:schemeClr val="dk1"/>
              </a:buClr>
              <a:buSzPct val="100000"/>
              <a:buChar char="•"/>
            </a:pPr>
            <a:r>
              <a:rPr lang="fr-CA" b="1"/>
              <a:t>Video recording </a:t>
            </a:r>
            <a:r>
              <a:rPr lang="fr-CA"/>
              <a:t>of user’s behavior and </a:t>
            </a:r>
            <a:r>
              <a:rPr lang="fr-CA" b="1"/>
              <a:t>heatmaps </a:t>
            </a:r>
            <a:r>
              <a:rPr lang="fr-CA"/>
              <a:t>with the Crazy egg software.</a:t>
            </a:r>
            <a:endParaRPr/>
          </a:p>
          <a:p>
            <a:pPr marL="0" lvl="0" indent="0" algn="l" rtl="0">
              <a:lnSpc>
                <a:spcPct val="90000"/>
              </a:lnSpc>
              <a:spcBef>
                <a:spcPts val="1000"/>
              </a:spcBef>
              <a:spcAft>
                <a:spcPts val="0"/>
              </a:spcAft>
              <a:buClr>
                <a:schemeClr val="dk1"/>
              </a:buClr>
              <a:buSzPct val="100000"/>
              <a:buNone/>
            </a:pPr>
            <a:endParaRPr sz="1300"/>
          </a:p>
          <a:p>
            <a:pPr marL="228600" lvl="0" indent="-228600" algn="l" rtl="0">
              <a:lnSpc>
                <a:spcPct val="90000"/>
              </a:lnSpc>
              <a:spcBef>
                <a:spcPts val="1000"/>
              </a:spcBef>
              <a:spcAft>
                <a:spcPts val="0"/>
              </a:spcAft>
              <a:buClr>
                <a:schemeClr val="dk1"/>
              </a:buClr>
              <a:buSzPct val="100000"/>
              <a:buChar char="•"/>
            </a:pPr>
            <a:r>
              <a:rPr lang="fr-CA"/>
              <a:t>Considered A/B testing, but it was not necessary for this exercise.</a:t>
            </a:r>
            <a:endParaRPr/>
          </a:p>
          <a:p>
            <a:pPr marL="0" lvl="0" indent="0" algn="l" rtl="0">
              <a:lnSpc>
                <a:spcPct val="90000"/>
              </a:lnSpc>
              <a:spcBef>
                <a:spcPts val="1000"/>
              </a:spcBef>
              <a:spcAft>
                <a:spcPts val="0"/>
              </a:spcAft>
              <a:buClr>
                <a:schemeClr val="dk1"/>
              </a:buClr>
              <a:buSzPct val="100000"/>
              <a:buNone/>
            </a:pPr>
            <a:endParaRPr sz="1300"/>
          </a:p>
          <a:p>
            <a:pPr marL="228600" lvl="0" indent="-228600" algn="l" rtl="0">
              <a:lnSpc>
                <a:spcPct val="90000"/>
              </a:lnSpc>
              <a:spcBef>
                <a:spcPts val="1000"/>
              </a:spcBef>
              <a:spcAft>
                <a:spcPts val="0"/>
              </a:spcAft>
              <a:buClr>
                <a:schemeClr val="dk1"/>
              </a:buClr>
              <a:buSzPct val="100000"/>
              <a:buChar char="•"/>
            </a:pPr>
            <a:r>
              <a:rPr lang="fr-CA"/>
              <a:t>We </a:t>
            </a:r>
            <a:r>
              <a:rPr lang="fr-CA" b="1"/>
              <a:t>tested different layout </a:t>
            </a:r>
            <a:r>
              <a:rPr lang="fr-CA"/>
              <a:t>and design features, the placement of information as well as mobile presentation. Different prototypes </a:t>
            </a:r>
            <a:r>
              <a:rPr lang="fr-CA" sz="2800"/>
              <a:t>design were developed to explore options.</a:t>
            </a:r>
            <a:endParaRPr/>
          </a:p>
        </p:txBody>
      </p:sp>
      <p:sp>
        <p:nvSpPr>
          <p:cNvPr id="277" name="Google Shape;27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2979</Words>
  <Application>Microsoft Office PowerPoint</Application>
  <PresentationFormat>Widescreen</PresentationFormat>
  <Paragraphs>262</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Courier New</vt:lpstr>
      <vt:lpstr>Noto Sans Symbols</vt:lpstr>
      <vt:lpstr>Office Theme</vt:lpstr>
      <vt:lpstr>Custom Design</vt:lpstr>
      <vt:lpstr>Design Update  Contact AAFC web page</vt:lpstr>
      <vt:lpstr>Purpose</vt:lpstr>
      <vt:lpstr>2019 versus 2024</vt:lpstr>
      <vt:lpstr>Context</vt:lpstr>
      <vt:lpstr>Client’s request</vt:lpstr>
      <vt:lpstr>Considerations</vt:lpstr>
      <vt:lpstr>The approach taken</vt:lpstr>
      <vt:lpstr>Template Analysis</vt:lpstr>
      <vt:lpstr>Measurement</vt:lpstr>
      <vt:lpstr>Findings</vt:lpstr>
      <vt:lpstr>Actions</vt:lpstr>
      <vt:lpstr>Automation of the contact form</vt:lpstr>
      <vt:lpstr>Content and Page Design Review</vt:lpstr>
      <vt:lpstr>To get findings in more details See slides 17 to 21  </vt:lpstr>
      <vt:lpstr>Conclusion</vt:lpstr>
      <vt:lpstr>ANNEXE</vt:lpstr>
      <vt:lpstr>Analytics</vt:lpstr>
      <vt:lpstr>Link Overlay Report</vt:lpstr>
      <vt:lpstr>Video analysis (Crazy egg software) December 27, 2023 to January 23, 2024</vt:lpstr>
      <vt:lpstr>Page Feedback Tool – Did you find what you were looking?</vt:lpstr>
      <vt:lpstr>Design Prototypes – What did not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Emond, Julie (AAFC/AAC)</dc:creator>
  <cp:lastModifiedBy>Rob Boudreau</cp:lastModifiedBy>
  <cp:revision>1</cp:revision>
  <dcterms:created xsi:type="dcterms:W3CDTF">2024-05-10T13:23:17Z</dcterms:created>
  <dcterms:modified xsi:type="dcterms:W3CDTF">2024-07-19T20:23:05Z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ad8967-3ba6-4b00-a759-20a8ca19a393_Enabled">
    <vt:lpwstr>true</vt:lpwstr>
  </property>
  <property fmtid="{D5CDD505-2E9C-101B-9397-08002B2CF9AE}" pid="3" name="MSIP_Label_baad8967-3ba6-4b00-a759-20a8ca19a393_SetDate">
    <vt:lpwstr>2024-05-10T13:24:34Z</vt:lpwstr>
  </property>
  <property fmtid="{D5CDD505-2E9C-101B-9397-08002B2CF9AE}" pid="4" name="MSIP_Label_baad8967-3ba6-4b00-a759-20a8ca19a393_Method">
    <vt:lpwstr>Privileged</vt:lpwstr>
  </property>
  <property fmtid="{D5CDD505-2E9C-101B-9397-08002B2CF9AE}" pid="5" name="MSIP_Label_baad8967-3ba6-4b00-a759-20a8ca19a393_Name">
    <vt:lpwstr>UNCLASSIFIED</vt:lpwstr>
  </property>
  <property fmtid="{D5CDD505-2E9C-101B-9397-08002B2CF9AE}" pid="6" name="MSIP_Label_baad8967-3ba6-4b00-a759-20a8ca19a393_SiteId">
    <vt:lpwstr>9da98bb1-1857-4cc3-8751-9a49e35d24cd</vt:lpwstr>
  </property>
  <property fmtid="{D5CDD505-2E9C-101B-9397-08002B2CF9AE}" pid="7" name="MSIP_Label_baad8967-3ba6-4b00-a759-20a8ca19a393_ActionId">
    <vt:lpwstr>0730f3d8-b100-4e42-8d4d-507b91622cfe</vt:lpwstr>
  </property>
  <property fmtid="{D5CDD505-2E9C-101B-9397-08002B2CF9AE}" pid="8" name="MSIP_Label_baad8967-3ba6-4b00-a759-20a8ca19a393_ContentBits">
    <vt:lpwstr>1</vt:lpwstr>
  </property>
  <property fmtid="{D5CDD505-2E9C-101B-9397-08002B2CF9AE}" pid="9" name="ClassificationContentMarkingHeaderLocations">
    <vt:lpwstr>Office Theme:9\Custom Design:9</vt:lpwstr>
  </property>
  <property fmtid="{D5CDD505-2E9C-101B-9397-08002B2CF9AE}" pid="10" name="ClassificationContentMarkingHeaderText">
    <vt:lpwstr>Unclassified / Non classifié</vt:lpwstr>
  </property>
</Properties>
</file>