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1" r:id="rId3"/>
    <p:sldId id="257" r:id="rId4"/>
    <p:sldId id="258" r:id="rId5"/>
    <p:sldId id="278" r:id="rId6"/>
    <p:sldId id="268" r:id="rId7"/>
    <p:sldId id="273" r:id="rId8"/>
    <p:sldId id="269" r:id="rId9"/>
    <p:sldId id="274" r:id="rId10"/>
    <p:sldId id="275" r:id="rId11"/>
    <p:sldId id="279" r:id="rId12"/>
    <p:sldId id="277"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Beverley" initials="TB" lastIdx="2" clrIdx="0">
    <p:extLst>
      <p:ext uri="{19B8F6BF-5375-455C-9EA6-DF929625EA0E}">
        <p15:presenceInfo xmlns:p15="http://schemas.microsoft.com/office/powerpoint/2012/main" userId="S-1-5-21-56248481-1131155372-1737835142-303599" providerId="AD"/>
      </p:ext>
    </p:extLst>
  </p:cmAuthor>
  <p:cmAuthor id="2" name="Choinière-Hamilton, Trinity" initials="CT" lastIdx="1" clrIdx="1">
    <p:extLst>
      <p:ext uri="{19B8F6BF-5375-455C-9EA6-DF929625EA0E}">
        <p15:presenceInfo xmlns:p15="http://schemas.microsoft.com/office/powerpoint/2012/main" userId="Choinière-Hamilton, Trini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4040"/>
    <a:srgbClr val="3D3F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snapToObjects="1">
      <p:cViewPr varScale="1">
        <p:scale>
          <a:sx n="60" d="100"/>
          <a:sy n="60" d="100"/>
        </p:scale>
        <p:origin x="96" y="11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007gc-my.sharepoint.com/personal/catherine_lineger_ec_gc_ca/Documents/Information%20by%20Subject/Departmental%20Showcase/Infographic/Final%20Products/00%20Infographic%20Data%20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dLbls>
          <c:showLegendKey val="0"/>
          <c:showVal val="1"/>
          <c:showCatName val="0"/>
          <c:showSerName val="0"/>
          <c:showPercent val="0"/>
          <c:showBubbleSize val="0"/>
          <c:showLeaderLines val="0"/>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20D5E-0E43-8242-BAF1-AB7087384958}" type="datetimeFigureOut">
              <a:rPr lang="en-US" smtClean="0"/>
              <a:t>8/16/2022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3ACA1B-9D3F-AE4A-BEDB-648581126047}" type="slidenum">
              <a:rPr lang="en-US" smtClean="0"/>
              <a:t>‹#›</a:t>
            </a:fld>
            <a:endParaRPr lang="en-US"/>
          </a:p>
        </p:txBody>
      </p:sp>
    </p:spTree>
    <p:extLst>
      <p:ext uri="{BB962C8B-B14F-4D97-AF65-F5344CB8AC3E}">
        <p14:creationId xmlns:p14="http://schemas.microsoft.com/office/powerpoint/2010/main" val="356940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597E5-5B4B-B543-8E87-B232C9047286}" type="datetimeFigureOut">
              <a:rPr lang="en-US" smtClean="0"/>
              <a:t>8/16/2022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771B-BA24-5F4F-A764-C92460CC01A5}" type="slidenum">
              <a:rPr lang="en-US" smtClean="0"/>
              <a:t>‹#›</a:t>
            </a:fld>
            <a:endParaRPr lang="en-US"/>
          </a:p>
        </p:txBody>
      </p:sp>
    </p:spTree>
    <p:extLst>
      <p:ext uri="{BB962C8B-B14F-4D97-AF65-F5344CB8AC3E}">
        <p14:creationId xmlns:p14="http://schemas.microsoft.com/office/powerpoint/2010/main" val="100652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7" name="TextBox 6"/>
          <p:cNvSpPr txBox="1"/>
          <p:nvPr userDrawn="1"/>
        </p:nvSpPr>
        <p:spPr>
          <a:xfrm>
            <a:off x="356514" y="6683939"/>
            <a:ext cx="184731" cy="369332"/>
          </a:xfrm>
          <a:prstGeom prst="rect">
            <a:avLst/>
          </a:prstGeom>
          <a:noFill/>
        </p:spPr>
        <p:txBody>
          <a:bodyPr wrap="none" rtlCol="0">
            <a:spAutoFit/>
          </a:bodyPr>
          <a:lstStyle/>
          <a:p>
            <a:endParaRPr lang="en-US" sz="1800" dirty="0"/>
          </a:p>
        </p:txBody>
      </p:sp>
      <p:pic>
        <p:nvPicPr>
          <p:cNvPr id="9" name="Picture 8" descr="JNT-19-0099-CIRNAC-ISC-4x3-e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32406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37D0E791-2CC0-684E-8EAF-FADA6AEE96D0}"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426856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177C54F-2934-ED42-B429-E995105E2CB9}"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1735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0CA2ADE-90CE-B141-8863-BD6153513F7D}"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3290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3C8E3BE8-0512-5B45-BC7A-0C06CA0C5EBB}"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25354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A8922F80-B145-9842-A5E9-647735A3B45C}" type="datetime1">
              <a:rPr lang="en-CA" smtClean="0"/>
              <a:t>2022-08-16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8949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C70639B3-F52B-1544-8387-E2FDC25C5075}" type="datetime1">
              <a:rPr lang="en-CA" smtClean="0"/>
              <a:t>2022-08-16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054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63936953-4B8A-DE43-AF52-711CDB35C0D2}" type="datetime1">
              <a:rPr lang="en-CA" smtClean="0"/>
              <a:t>2022-08-16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3745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D897-D6AC-F349-93BB-6104B3E6FA39}" type="datetime1">
              <a:rPr lang="en-CA" smtClean="0"/>
              <a:t>2022-08-16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6944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6CD3688-F0D6-4D4A-8C58-7AFB0A368C4E}" type="datetime1">
              <a:rPr lang="en-CA" smtClean="0"/>
              <a:t>2022-08-16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3992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88238864-5ED5-814B-B788-DB719855B5BF}" type="datetime1">
              <a:rPr lang="en-CA" smtClean="0"/>
              <a:t>2022-08-16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8220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7BC5-4A79-6D46-9F92-66C5B60DC4A3}" type="datetime1">
              <a:rPr lang="en-CA" smtClean="0"/>
              <a:t>2022-08-16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3532"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2F3-B1E1-8448-A5D8-C083B140CC35}" type="slidenum">
              <a:rPr lang="en-US" smtClean="0"/>
              <a:t>‹#›</a:t>
            </a:fld>
            <a:endParaRPr lang="en-US" dirty="0"/>
          </a:p>
        </p:txBody>
      </p:sp>
      <p:pic>
        <p:nvPicPr>
          <p:cNvPr id="10" name="Picture 9" descr="JNT-19-0099-CIRNAC-ISC-4x3-P2-en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15258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m.gc.ca/en/mandate-letters/2021/12/16/minister-crown-indigenous-relations-mandate-letter" TargetMode="External"/><Relationship Id="rId2" Type="http://schemas.openxmlformats.org/officeDocument/2006/relationships/hyperlink" Target="https://www.rcaanc-cirnac.gc.ca/eng/1542393317939/1542393336851#DP" TargetMode="External"/><Relationship Id="rId1" Type="http://schemas.openxmlformats.org/officeDocument/2006/relationships/slideLayout" Target="../slideLayouts/slideLayout2.xml"/><Relationship Id="rId4" Type="http://schemas.openxmlformats.org/officeDocument/2006/relationships/hyperlink" Target="https://www.rcaanc-cirnac.gc.ca/eng/1100100032311/154463656386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tbs-sct.canada.ca/ems-sgd/edb-bdd/index-eng.html#infographic/dept/348/financial" TargetMode="External"/><Relationship Id="rId13" Type="http://schemas.openxmlformats.org/officeDocument/2006/relationships/hyperlink" Target="https://www.sac-isc.gc.ca/eng/1594827768706/1594827809481" TargetMode="External"/><Relationship Id="rId3" Type="http://schemas.openxmlformats.org/officeDocument/2006/relationships/hyperlink" Target="https://www.canada.ca/en/indigenous-services-canada.html" TargetMode="External"/><Relationship Id="rId7" Type="http://schemas.openxmlformats.org/officeDocument/2006/relationships/hyperlink" Target="https://www.tbs-sct.canada.ca/ems-sgd/edb-bdd/index-eng.html#infographic/dept/348/people" TargetMode="External"/><Relationship Id="rId12" Type="http://schemas.openxmlformats.org/officeDocument/2006/relationships/hyperlink" Target="https://pm.gc.ca/en/mandate-letters/2021/12/16/minister-indigenous-services-and-minister-responsible-federal-economic" TargetMode="External"/><Relationship Id="rId2" Type="http://schemas.openxmlformats.org/officeDocument/2006/relationships/hyperlink" Target="https://www.sac-isc.gc.ca/eng/1536516160534/1536516221375" TargetMode="External"/><Relationship Id="rId1" Type="http://schemas.openxmlformats.org/officeDocument/2006/relationships/slideLayout" Target="../slideLayouts/slideLayout7.xml"/><Relationship Id="rId6" Type="http://schemas.openxmlformats.org/officeDocument/2006/relationships/hyperlink" Target="https://www.sac-isc.gc.ca/eng/1523548227958/1523899047980#DP" TargetMode="External"/><Relationship Id="rId11" Type="http://schemas.openxmlformats.org/officeDocument/2006/relationships/hyperlink" Target="https://www.sac-isc.gc.ca/eng/1523548227958/1523899047980#DRR" TargetMode="External"/><Relationship Id="rId5" Type="http://schemas.openxmlformats.org/officeDocument/2006/relationships/hyperlink" Target="https://www.tbs-sct.canada.ca/ems-sgd/edb-bdd/index-eng.html#infographic/dept/348/people/.-.-(panel_key.-.-'employee_prov)" TargetMode="External"/><Relationship Id="rId10" Type="http://schemas.openxmlformats.org/officeDocument/2006/relationships/hyperlink" Target="https://www.tbs-sct.canada.ca/ems-sgd/edb-bdd/index-eng.html#infographic/dept/348/intro/.-.-(panel_key.-.-'portfolio_structure_intro)" TargetMode="External"/><Relationship Id="rId4" Type="http://schemas.openxmlformats.org/officeDocument/2006/relationships/chart" Target="../charts/chart1.xml"/><Relationship Id="rId9" Type="http://schemas.openxmlformats.org/officeDocument/2006/relationships/hyperlink" Target="https://www.tbs-sct.canada.ca/ems-sgd/edb-bdd/index-eng.html#infographic/dept/348/relat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7" y="1430515"/>
            <a:ext cx="10903527" cy="2554414"/>
          </a:xfrm>
        </p:spPr>
        <p:txBody>
          <a:bodyPr anchor="t" anchorCtr="0">
            <a:noAutofit/>
          </a:bodyPr>
          <a:lstStyle/>
          <a:p>
            <a:pPr algn="l"/>
            <a:r>
              <a:rPr lang="en-US" sz="4000" b="1" dirty="0">
                <a:solidFill>
                  <a:srgbClr val="3D3F58"/>
                </a:solidFill>
                <a:latin typeface="Arial"/>
              </a:rPr>
              <a:t>GC Departmental Showcase:</a:t>
            </a:r>
            <a:r>
              <a:rPr lang="en-US" b="1" dirty="0" smtClean="0">
                <a:solidFill>
                  <a:srgbClr val="3D3F58"/>
                </a:solidFill>
                <a:latin typeface="Arial"/>
              </a:rPr>
              <a:t>	</a:t>
            </a:r>
            <a:br>
              <a:rPr lang="en-US" b="1" dirty="0" smtClean="0">
                <a:solidFill>
                  <a:srgbClr val="3D3F58"/>
                </a:solidFill>
                <a:latin typeface="Arial"/>
              </a:rPr>
            </a:br>
            <a:r>
              <a:rPr lang="en-US" sz="3000" b="1" dirty="0">
                <a:solidFill>
                  <a:srgbClr val="3D3F58"/>
                </a:solidFill>
                <a:latin typeface="Arial"/>
              </a:rPr>
              <a:t>Crown-Indigenous Relations and Northern Affairs Canada/ Indigenous Services Canada</a:t>
            </a:r>
            <a:endParaRPr lang="en-US" b="1" dirty="0">
              <a:solidFill>
                <a:srgbClr val="3D3F58"/>
              </a:solidFill>
              <a:latin typeface="Arial"/>
            </a:endParaRPr>
          </a:p>
        </p:txBody>
      </p:sp>
      <p:sp>
        <p:nvSpPr>
          <p:cNvPr id="3" name="Subtitle 2"/>
          <p:cNvSpPr>
            <a:spLocks noGrp="1"/>
          </p:cNvSpPr>
          <p:nvPr>
            <p:ph type="subTitle" idx="1"/>
          </p:nvPr>
        </p:nvSpPr>
        <p:spPr>
          <a:xfrm>
            <a:off x="665018" y="3255816"/>
            <a:ext cx="7213898" cy="886692"/>
          </a:xfrm>
        </p:spPr>
        <p:txBody>
          <a:bodyPr>
            <a:normAutofit/>
          </a:bodyPr>
          <a:lstStyle/>
          <a:p>
            <a:pPr algn="l"/>
            <a:r>
              <a:rPr lang="fr-FR" sz="2200" dirty="0">
                <a:solidFill>
                  <a:srgbClr val="3F4040"/>
                </a:solidFill>
                <a:latin typeface="Arial"/>
              </a:rPr>
              <a:t>Young </a:t>
            </a:r>
            <a:r>
              <a:rPr lang="fr-FR" sz="2200" dirty="0" err="1" smtClean="0">
                <a:solidFill>
                  <a:srgbClr val="3F4040"/>
                </a:solidFill>
                <a:latin typeface="Arial"/>
              </a:rPr>
              <a:t>Professionals</a:t>
            </a:r>
            <a:r>
              <a:rPr lang="fr-FR" sz="2200" dirty="0" smtClean="0">
                <a:solidFill>
                  <a:srgbClr val="3F4040"/>
                </a:solidFill>
                <a:latin typeface="Arial"/>
              </a:rPr>
              <a:t> </a:t>
            </a:r>
            <a:r>
              <a:rPr lang="fr-FR" sz="2200" dirty="0">
                <a:solidFill>
                  <a:srgbClr val="3F4040"/>
                </a:solidFill>
                <a:latin typeface="Arial"/>
              </a:rPr>
              <a:t>Network</a:t>
            </a:r>
          </a:p>
          <a:p>
            <a:pPr algn="l"/>
            <a:r>
              <a:rPr lang="en-US" sz="2200" dirty="0">
                <a:solidFill>
                  <a:srgbClr val="3F4040"/>
                </a:solidFill>
                <a:latin typeface="Arial"/>
              </a:rPr>
              <a:t>August 16, 2022 </a:t>
            </a:r>
          </a:p>
        </p:txBody>
      </p:sp>
    </p:spTree>
    <p:extLst>
      <p:ext uri="{BB962C8B-B14F-4D97-AF65-F5344CB8AC3E}">
        <p14:creationId xmlns:p14="http://schemas.microsoft.com/office/powerpoint/2010/main" val="207356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Panelist #2: Felix Mercure  </a:t>
            </a:r>
            <a:endParaRPr lang="en-US" u="sng" dirty="0"/>
          </a:p>
        </p:txBody>
      </p:sp>
      <p:sp>
        <p:nvSpPr>
          <p:cNvPr id="3" name="Content Placeholder 2"/>
          <p:cNvSpPr>
            <a:spLocks noGrp="1"/>
          </p:cNvSpPr>
          <p:nvPr>
            <p:ph idx="1"/>
          </p:nvPr>
        </p:nvSpPr>
        <p:spPr>
          <a:xfrm>
            <a:off x="447964" y="1246766"/>
            <a:ext cx="8229600" cy="4532890"/>
          </a:xfrm>
        </p:spPr>
        <p:txBody>
          <a:bodyPr>
            <a:normAutofit/>
          </a:bodyPr>
          <a:lstStyle/>
          <a:p>
            <a:r>
              <a:rPr lang="en-US" sz="2400" dirty="0"/>
              <a:t>Job: Environmental Policy Analyst</a:t>
            </a:r>
          </a:p>
          <a:p>
            <a:r>
              <a:rPr lang="en-US" sz="2400" dirty="0"/>
              <a:t>Sector: Northern Affairs Organization (in CIRNAC)</a:t>
            </a:r>
          </a:p>
          <a:p>
            <a:r>
              <a:rPr lang="en-US" sz="2400" dirty="0"/>
              <a:t>Main tasks:</a:t>
            </a:r>
          </a:p>
          <a:p>
            <a:pPr lvl="1" fontAlgn="ctr"/>
            <a:r>
              <a:rPr lang="en-US" sz="2400" dirty="0"/>
              <a:t>Review and evaluate funding proposals for clean energy projects in Northern and Indigenous communities</a:t>
            </a:r>
          </a:p>
          <a:p>
            <a:pPr lvl="1" fontAlgn="ctr"/>
            <a:r>
              <a:rPr lang="en-US" sz="2400" dirty="0"/>
              <a:t>Build and foster strong relationships with Indigenous and northern partners through calls, working groups and </a:t>
            </a:r>
            <a:r>
              <a:rPr lang="en-US" sz="2400" dirty="0" smtClean="0"/>
              <a:t>conferences.</a:t>
            </a:r>
            <a:endParaRPr lang="en-US" sz="2400" dirty="0"/>
          </a:p>
          <a:p>
            <a:pPr lvl="1" fontAlgn="ctr"/>
            <a:r>
              <a:rPr lang="en-US" sz="2400" dirty="0"/>
              <a:t>Draft briefing materials, ministerial correspondence, media inquiries for anything related to clean energy in the Northwest </a:t>
            </a:r>
            <a:r>
              <a:rPr lang="en-US" sz="2400" dirty="0" smtClean="0"/>
              <a:t>Territories.</a:t>
            </a: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CD7972F3-B1E1-8448-A5D8-C083B140CC35}" type="slidenum">
              <a:rPr lang="en-US" smtClean="0"/>
              <a:t>10</a:t>
            </a:fld>
            <a:endParaRPr lang="en-US"/>
          </a:p>
        </p:txBody>
      </p:sp>
      <p:sp>
        <p:nvSpPr>
          <p:cNvPr id="5" name="TextBox 4"/>
          <p:cNvSpPr txBox="1"/>
          <p:nvPr/>
        </p:nvSpPr>
        <p:spPr>
          <a:xfrm>
            <a:off x="8880764" y="1662545"/>
            <a:ext cx="3117568" cy="338051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239560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999"/>
            <a:ext cx="10972800" cy="1143000"/>
          </a:xfrm>
        </p:spPr>
        <p:txBody>
          <a:bodyPr/>
          <a:lstStyle/>
          <a:p>
            <a:r>
              <a:rPr lang="en-US" u="sng" dirty="0"/>
              <a:t>Panelist </a:t>
            </a:r>
            <a:r>
              <a:rPr lang="en-US" u="sng" dirty="0" smtClean="0"/>
              <a:t>#3: </a:t>
            </a:r>
            <a:r>
              <a:rPr lang="en-US" u="sng" dirty="0" smtClean="0"/>
              <a:t>Hannah Burnett</a:t>
            </a:r>
            <a:endParaRPr lang="en-US" dirty="0"/>
          </a:p>
        </p:txBody>
      </p:sp>
      <p:sp>
        <p:nvSpPr>
          <p:cNvPr id="3" name="Content Placeholder 2"/>
          <p:cNvSpPr>
            <a:spLocks noGrp="1"/>
          </p:cNvSpPr>
          <p:nvPr>
            <p:ph idx="1"/>
          </p:nvPr>
        </p:nvSpPr>
        <p:spPr>
          <a:xfrm>
            <a:off x="609599" y="1090247"/>
            <a:ext cx="8005011" cy="4412195"/>
          </a:xfrm>
        </p:spPr>
        <p:txBody>
          <a:bodyPr>
            <a:normAutofit/>
          </a:bodyPr>
          <a:lstStyle/>
          <a:p>
            <a:r>
              <a:rPr lang="en-US" sz="2400" dirty="0"/>
              <a:t>Job: </a:t>
            </a:r>
            <a:r>
              <a:rPr lang="en-US" sz="2400" dirty="0" smtClean="0"/>
              <a:t>Policy Analyst </a:t>
            </a:r>
            <a:endParaRPr lang="en-US" sz="2400" dirty="0"/>
          </a:p>
          <a:p>
            <a:r>
              <a:rPr lang="en-US" sz="2400" dirty="0"/>
              <a:t>Sector: </a:t>
            </a:r>
            <a:r>
              <a:rPr lang="en-US" sz="2400" dirty="0" smtClean="0"/>
              <a:t>Child and Family Services Reform (in ISC)</a:t>
            </a:r>
          </a:p>
          <a:p>
            <a:r>
              <a:rPr lang="en-US" sz="2400" dirty="0" smtClean="0"/>
              <a:t>Main </a:t>
            </a:r>
            <a:r>
              <a:rPr lang="en-US" sz="2400" dirty="0"/>
              <a:t>tasks</a:t>
            </a:r>
            <a:r>
              <a:rPr lang="en-US" sz="2400" dirty="0" smtClean="0"/>
              <a:t>: </a:t>
            </a:r>
          </a:p>
          <a:p>
            <a:pPr lvl="1"/>
            <a:r>
              <a:rPr lang="en-US" sz="2400" dirty="0" smtClean="0"/>
              <a:t>Writing </a:t>
            </a:r>
            <a:r>
              <a:rPr lang="en-US" sz="2400" dirty="0"/>
              <a:t>and </a:t>
            </a:r>
            <a:r>
              <a:rPr lang="en-US" sz="2400" dirty="0" smtClean="0"/>
              <a:t>analyzing </a:t>
            </a:r>
            <a:r>
              <a:rPr lang="en-US" sz="2400" dirty="0"/>
              <a:t>policy </a:t>
            </a:r>
            <a:r>
              <a:rPr lang="en-US" sz="2400" dirty="0" smtClean="0"/>
              <a:t>documents</a:t>
            </a:r>
          </a:p>
          <a:p>
            <a:pPr lvl="1"/>
            <a:r>
              <a:rPr lang="en-US" sz="2400" dirty="0"/>
              <a:t>L</a:t>
            </a:r>
            <a:r>
              <a:rPr lang="en-US" sz="2400" dirty="0" smtClean="0"/>
              <a:t>itigation management</a:t>
            </a:r>
          </a:p>
          <a:p>
            <a:pPr lvl="1"/>
            <a:r>
              <a:rPr lang="en-US" sz="2400" dirty="0"/>
              <a:t>S</a:t>
            </a:r>
            <a:r>
              <a:rPr lang="en-US" sz="2400" dirty="0" smtClean="0"/>
              <a:t>upporting negotiations</a:t>
            </a:r>
          </a:p>
          <a:p>
            <a:pPr lvl="1"/>
            <a:r>
              <a:rPr lang="en-US" sz="2400" dirty="0" smtClean="0"/>
              <a:t>I </a:t>
            </a:r>
            <a:r>
              <a:rPr lang="en-US" sz="2400" dirty="0"/>
              <a:t>help resolve litigation and develop new First Nations Child and Family Services policies based on discussions with </a:t>
            </a:r>
            <a:r>
              <a:rPr lang="en-US" sz="2400" dirty="0" smtClean="0"/>
              <a:t>partners.</a:t>
            </a:r>
            <a:endParaRPr lang="en-US" sz="2400" dirty="0"/>
          </a:p>
          <a:p>
            <a:endParaRPr lang="en-US" sz="2400" dirty="0"/>
          </a:p>
          <a:p>
            <a:endParaRPr lang="en-US" dirty="0"/>
          </a:p>
        </p:txBody>
      </p:sp>
      <p:sp>
        <p:nvSpPr>
          <p:cNvPr id="4" name="Slide Number Placeholder 3"/>
          <p:cNvSpPr>
            <a:spLocks noGrp="1"/>
          </p:cNvSpPr>
          <p:nvPr>
            <p:ph type="sldNum" sz="quarter" idx="12"/>
          </p:nvPr>
        </p:nvSpPr>
        <p:spPr/>
        <p:txBody>
          <a:bodyPr/>
          <a:lstStyle/>
          <a:p>
            <a:fld id="{CD7972F3-B1E1-8448-A5D8-C083B140CC35}" type="slidenum">
              <a:rPr lang="en-US" smtClean="0"/>
              <a:t>11</a:t>
            </a:fld>
            <a:endParaRPr lang="en-US"/>
          </a:p>
        </p:txBody>
      </p:sp>
      <p:sp>
        <p:nvSpPr>
          <p:cNvPr id="5" name="TextBox 4"/>
          <p:cNvSpPr txBox="1"/>
          <p:nvPr/>
        </p:nvSpPr>
        <p:spPr>
          <a:xfrm>
            <a:off x="8935453" y="1090247"/>
            <a:ext cx="2823410" cy="415552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377580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264"/>
            <a:ext cx="8229600" cy="1143000"/>
          </a:xfrm>
        </p:spPr>
        <p:txBody>
          <a:bodyPr/>
          <a:lstStyle/>
          <a:p>
            <a:r>
              <a:rPr lang="en-US" u="sng" dirty="0" smtClean="0"/>
              <a:t>Panelist </a:t>
            </a:r>
            <a:r>
              <a:rPr lang="en-US" u="sng" dirty="0" smtClean="0"/>
              <a:t>#4: </a:t>
            </a:r>
            <a:r>
              <a:rPr lang="en-US" u="sng" dirty="0" smtClean="0"/>
              <a:t>Beverley Thompson</a:t>
            </a:r>
            <a:endParaRPr lang="en-US" u="sng" dirty="0"/>
          </a:p>
        </p:txBody>
      </p:sp>
      <p:sp>
        <p:nvSpPr>
          <p:cNvPr id="3" name="Content Placeholder 2"/>
          <p:cNvSpPr>
            <a:spLocks noGrp="1"/>
          </p:cNvSpPr>
          <p:nvPr>
            <p:ph idx="1"/>
          </p:nvPr>
        </p:nvSpPr>
        <p:spPr>
          <a:xfrm>
            <a:off x="300182" y="1122076"/>
            <a:ext cx="8229600" cy="4525963"/>
          </a:xfrm>
        </p:spPr>
        <p:txBody>
          <a:bodyPr>
            <a:noAutofit/>
          </a:bodyPr>
          <a:lstStyle/>
          <a:p>
            <a:r>
              <a:rPr lang="en-US" sz="2400" dirty="0"/>
              <a:t>Job: Senior Nurse Policy Advisor </a:t>
            </a:r>
          </a:p>
          <a:p>
            <a:r>
              <a:rPr lang="en-US" sz="2400" dirty="0"/>
              <a:t>Sector: Home Community and Preventative Care Division, First Nations and Inuit Health Branch </a:t>
            </a:r>
            <a:r>
              <a:rPr lang="en-US" sz="2400" dirty="0" smtClean="0"/>
              <a:t>(in ISC)</a:t>
            </a:r>
            <a:endParaRPr lang="en-US" sz="2400" dirty="0"/>
          </a:p>
          <a:p>
            <a:r>
              <a:rPr lang="en-US" sz="2400" dirty="0"/>
              <a:t>Main tasks:</a:t>
            </a:r>
          </a:p>
          <a:p>
            <a:pPr lvl="1"/>
            <a:r>
              <a:rPr lang="en-US" sz="2400" dirty="0"/>
              <a:t>Is the FNIHB lead for the Long-term and Continuing Care Indigenous-led </a:t>
            </a:r>
            <a:r>
              <a:rPr lang="en-US" sz="2400" dirty="0" smtClean="0"/>
              <a:t>engagement.</a:t>
            </a:r>
            <a:endParaRPr lang="en-US" sz="2400" dirty="0"/>
          </a:p>
          <a:p>
            <a:pPr lvl="1"/>
            <a:r>
              <a:rPr lang="en-US" sz="2400" dirty="0"/>
              <a:t>Mandate Commitment: Working to co-develop a distinctions-based Indigenous long-term and continuing care framework to ensure Indigenous Peoples can receive these services in or near their own </a:t>
            </a:r>
            <a:r>
              <a:rPr lang="en-US" sz="2400" dirty="0" smtClean="0"/>
              <a:t>communities.</a:t>
            </a:r>
            <a:endParaRPr lang="en-US" sz="2400" dirty="0"/>
          </a:p>
          <a:p>
            <a:pPr marL="0" indent="0">
              <a:buNone/>
            </a:pPr>
            <a:r>
              <a:rPr lang="en-US" sz="2000" dirty="0"/>
              <a:t>* Substantive role is as the Director of Health Professional Support Services in Saskatchewan Region</a:t>
            </a:r>
          </a:p>
          <a:p>
            <a:endParaRPr lang="en-US" sz="2400" dirty="0"/>
          </a:p>
        </p:txBody>
      </p:sp>
      <p:sp>
        <p:nvSpPr>
          <p:cNvPr id="4" name="Slide Number Placeholder 3"/>
          <p:cNvSpPr>
            <a:spLocks noGrp="1"/>
          </p:cNvSpPr>
          <p:nvPr>
            <p:ph type="sldNum" sz="quarter" idx="12"/>
          </p:nvPr>
        </p:nvSpPr>
        <p:spPr/>
        <p:txBody>
          <a:bodyPr/>
          <a:lstStyle/>
          <a:p>
            <a:fld id="{CD7972F3-B1E1-8448-A5D8-C083B140CC35}" type="slidenum">
              <a:rPr lang="en-US" smtClean="0"/>
              <a:t>12</a:t>
            </a:fld>
            <a:endParaRPr lang="en-US"/>
          </a:p>
        </p:txBody>
      </p:sp>
      <p:sp>
        <p:nvSpPr>
          <p:cNvPr id="5" name="TextBox 4"/>
          <p:cNvSpPr txBox="1"/>
          <p:nvPr/>
        </p:nvSpPr>
        <p:spPr>
          <a:xfrm>
            <a:off x="9028841" y="1468581"/>
            <a:ext cx="2692104" cy="370378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208521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7013"/>
            <a:ext cx="8229600" cy="1143000"/>
          </a:xfrm>
        </p:spPr>
        <p:txBody>
          <a:bodyPr/>
          <a:lstStyle/>
          <a:p>
            <a:r>
              <a:rPr lang="en-US" u="sng" dirty="0" smtClean="0"/>
              <a:t>Q and As</a:t>
            </a:r>
            <a:endParaRPr lang="en-US" u="sng" dirty="0"/>
          </a:p>
        </p:txBody>
      </p:sp>
      <p:sp>
        <p:nvSpPr>
          <p:cNvPr id="3" name="Content Placeholder 2"/>
          <p:cNvSpPr>
            <a:spLocks noGrp="1"/>
          </p:cNvSpPr>
          <p:nvPr>
            <p:ph idx="1"/>
          </p:nvPr>
        </p:nvSpPr>
        <p:spPr>
          <a:xfrm>
            <a:off x="498763" y="1508559"/>
            <a:ext cx="11194473" cy="3950132"/>
          </a:xfrm>
        </p:spPr>
        <p:txBody>
          <a:bodyPr>
            <a:normAutofit/>
          </a:bodyPr>
          <a:lstStyle/>
          <a:p>
            <a:r>
              <a:rPr lang="en-US" dirty="0" smtClean="0"/>
              <a:t>What is the most interesting/</a:t>
            </a:r>
            <a:r>
              <a:rPr lang="en-US" dirty="0" err="1" smtClean="0"/>
              <a:t>favourite</a:t>
            </a:r>
            <a:r>
              <a:rPr lang="en-US" dirty="0" smtClean="0"/>
              <a:t> part of your job, and how do you find your work meaningful? </a:t>
            </a:r>
          </a:p>
          <a:p>
            <a:endParaRPr lang="en-US" dirty="0"/>
          </a:p>
          <a:p>
            <a:pPr marL="0" indent="0" algn="ctr">
              <a:buNone/>
            </a:pPr>
            <a:r>
              <a:rPr lang="fr-FR" sz="3600" dirty="0"/>
              <a:t>Questions </a:t>
            </a:r>
            <a:r>
              <a:rPr lang="fr-FR" sz="3600" dirty="0" err="1"/>
              <a:t>from</a:t>
            </a:r>
            <a:r>
              <a:rPr lang="fr-FR" sz="3600" dirty="0"/>
              <a:t> the audience?</a:t>
            </a:r>
            <a:endParaRPr lang="en-US" sz="3600" dirty="0"/>
          </a:p>
        </p:txBody>
      </p:sp>
      <p:sp>
        <p:nvSpPr>
          <p:cNvPr id="4" name="Slide Number Placeholder 3"/>
          <p:cNvSpPr>
            <a:spLocks noGrp="1"/>
          </p:cNvSpPr>
          <p:nvPr>
            <p:ph type="sldNum" sz="quarter" idx="12"/>
          </p:nvPr>
        </p:nvSpPr>
        <p:spPr/>
        <p:txBody>
          <a:bodyPr/>
          <a:lstStyle/>
          <a:p>
            <a:fld id="{CD7972F3-B1E1-8448-A5D8-C083B140CC35}" type="slidenum">
              <a:rPr lang="en-US" smtClean="0"/>
              <a:t>13</a:t>
            </a:fld>
            <a:endParaRPr lang="en-US"/>
          </a:p>
        </p:txBody>
      </p:sp>
      <p:sp>
        <p:nvSpPr>
          <p:cNvPr id="5" name="TextBox 4"/>
          <p:cNvSpPr txBox="1"/>
          <p:nvPr/>
        </p:nvSpPr>
        <p:spPr>
          <a:xfrm>
            <a:off x="4516581" y="4488874"/>
            <a:ext cx="2475346" cy="110836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203939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Conclusion</a:t>
            </a:r>
            <a:endParaRPr lang="en-US" u="sng" dirty="0"/>
          </a:p>
        </p:txBody>
      </p:sp>
      <p:sp>
        <p:nvSpPr>
          <p:cNvPr id="3" name="Content Placeholder 2"/>
          <p:cNvSpPr>
            <a:spLocks noGrp="1"/>
          </p:cNvSpPr>
          <p:nvPr>
            <p:ph idx="1"/>
          </p:nvPr>
        </p:nvSpPr>
        <p:spPr/>
        <p:txBody>
          <a:bodyPr/>
          <a:lstStyle/>
          <a:p>
            <a:r>
              <a:rPr lang="en-US" dirty="0" smtClean="0"/>
              <a:t>CIRNAC and ISC offer a host of interesting and unique jobs, in a constantly evolving, important and meaningful area of the federal government. </a:t>
            </a:r>
          </a:p>
          <a:p>
            <a:r>
              <a:rPr lang="en-US" dirty="0" smtClean="0"/>
              <a:t>If you have further questions, please reach out to </a:t>
            </a:r>
            <a:r>
              <a:rPr lang="en-US" u="sng" dirty="0"/>
              <a:t>rjp-ypn@rcaanc-cirnac.gc.ca </a:t>
            </a:r>
            <a:endParaRPr lang="en-US" u="sng" dirty="0" smtClean="0"/>
          </a:p>
          <a:p>
            <a:pPr marL="0" indent="0">
              <a:buNone/>
            </a:pPr>
            <a:endParaRPr lang="en-US" dirty="0" smtClean="0">
              <a:solidFill>
                <a:srgbClr val="FF0000"/>
              </a:solidFill>
            </a:endParaRPr>
          </a:p>
          <a:p>
            <a:pPr marL="0" indent="0" algn="ctr">
              <a:buNone/>
            </a:pPr>
            <a:r>
              <a:rPr lang="fr-FR" dirty="0" err="1" smtClean="0"/>
              <a:t>Thank</a:t>
            </a:r>
            <a:r>
              <a:rPr lang="fr-FR" dirty="0" smtClean="0"/>
              <a:t> </a:t>
            </a:r>
            <a:r>
              <a:rPr lang="fr-FR" dirty="0" err="1" smtClean="0"/>
              <a:t>you</a:t>
            </a:r>
            <a:r>
              <a:rPr lang="fr-FR" dirty="0" smtClean="0"/>
              <a:t> for </a:t>
            </a:r>
            <a:r>
              <a:rPr lang="fr-FR" dirty="0" err="1" smtClean="0"/>
              <a:t>listening</a:t>
            </a:r>
            <a:r>
              <a:rPr lang="fr-FR" dirty="0" smtClean="0"/>
              <a:t> to </a:t>
            </a:r>
            <a:r>
              <a:rPr lang="fr-FR" dirty="0" err="1" smtClean="0"/>
              <a:t>our</a:t>
            </a:r>
            <a:r>
              <a:rPr lang="fr-FR" dirty="0" smtClean="0"/>
              <a:t> </a:t>
            </a:r>
            <a:r>
              <a:rPr lang="fr-FR" dirty="0" err="1" smtClean="0"/>
              <a:t>presentation</a:t>
            </a:r>
            <a:r>
              <a:rPr lang="fr-FR" dirty="0" smtClean="0"/>
              <a:t>!</a:t>
            </a:r>
            <a:endParaRPr lang="en-US" dirty="0" smtClean="0"/>
          </a:p>
        </p:txBody>
      </p:sp>
      <p:sp>
        <p:nvSpPr>
          <p:cNvPr id="4" name="Slide Number Placeholder 3"/>
          <p:cNvSpPr>
            <a:spLocks noGrp="1"/>
          </p:cNvSpPr>
          <p:nvPr>
            <p:ph type="sldNum" sz="quarter" idx="12"/>
          </p:nvPr>
        </p:nvSpPr>
        <p:spPr/>
        <p:txBody>
          <a:bodyPr/>
          <a:lstStyle/>
          <a:p>
            <a:fld id="{CD7972F3-B1E1-8448-A5D8-C083B140CC35}" type="slidenum">
              <a:rPr lang="en-US" smtClean="0"/>
              <a:t>14</a:t>
            </a:fld>
            <a:endParaRPr lang="en-US"/>
          </a:p>
        </p:txBody>
      </p:sp>
    </p:spTree>
    <p:extLst>
      <p:ext uri="{BB962C8B-B14F-4D97-AF65-F5344CB8AC3E}">
        <p14:creationId xmlns:p14="http://schemas.microsoft.com/office/powerpoint/2010/main" val="163999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623" y="1648693"/>
            <a:ext cx="9273309" cy="3117272"/>
          </a:xfrm>
        </p:spPr>
        <p:txBody>
          <a:bodyPr>
            <a:noAutofit/>
          </a:bodyPr>
          <a:lstStyle/>
          <a:p>
            <a:pPr marL="0" lvl="1" indent="0" algn="ctr">
              <a:buNone/>
            </a:pPr>
            <a:r>
              <a:rPr lang="en-US" sz="2600" dirty="0">
                <a:solidFill>
                  <a:srgbClr val="000000"/>
                </a:solidFill>
              </a:rPr>
              <a:t>As employees of these departments, we acknowledge and respect that the Headquarters office is located on the traditional and </a:t>
            </a:r>
            <a:r>
              <a:rPr lang="en-US" sz="2600" dirty="0" err="1">
                <a:solidFill>
                  <a:srgbClr val="000000"/>
                </a:solidFill>
              </a:rPr>
              <a:t>unceded</a:t>
            </a:r>
            <a:r>
              <a:rPr lang="en-US" sz="2600" dirty="0">
                <a:solidFill>
                  <a:srgbClr val="000000"/>
                </a:solidFill>
              </a:rPr>
              <a:t> Algonquin and </a:t>
            </a:r>
            <a:r>
              <a:rPr lang="en-US" sz="2600" dirty="0" err="1">
                <a:solidFill>
                  <a:srgbClr val="000000"/>
                </a:solidFill>
              </a:rPr>
              <a:t>Anishinaabe</a:t>
            </a:r>
            <a:r>
              <a:rPr lang="en-US" sz="2600" dirty="0">
                <a:solidFill>
                  <a:srgbClr val="000000"/>
                </a:solidFill>
              </a:rPr>
              <a:t> territory. In alignment with the Truth and Reconciliation Commission’s Calls to Action and the United Nations Declaration on the Rights of Indigenous Peoples, we strive to ensure this network is inclusive of all young professionals, in particular for Indigenous employees.</a:t>
            </a:r>
          </a:p>
        </p:txBody>
      </p:sp>
      <p:sp>
        <p:nvSpPr>
          <p:cNvPr id="4" name="Slide Number Placeholder 3"/>
          <p:cNvSpPr>
            <a:spLocks noGrp="1"/>
          </p:cNvSpPr>
          <p:nvPr>
            <p:ph type="sldNum" sz="quarter" idx="12"/>
          </p:nvPr>
        </p:nvSpPr>
        <p:spPr/>
        <p:txBody>
          <a:bodyPr/>
          <a:lstStyle/>
          <a:p>
            <a:fld id="{CD7972F3-B1E1-8448-A5D8-C083B140CC35}" type="slidenum">
              <a:rPr lang="en-US" smtClean="0"/>
              <a:t>2</a:t>
            </a:fld>
            <a:endParaRPr lang="en-US"/>
          </a:p>
        </p:txBody>
      </p:sp>
    </p:spTree>
    <p:extLst>
      <p:ext uri="{BB962C8B-B14F-4D97-AF65-F5344CB8AC3E}">
        <p14:creationId xmlns:p14="http://schemas.microsoft.com/office/powerpoint/2010/main" val="74039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684794"/>
            <a:ext cx="8229600" cy="875289"/>
          </a:xfrm>
        </p:spPr>
        <p:txBody>
          <a:bodyPr/>
          <a:lstStyle/>
          <a:p>
            <a:r>
              <a:rPr lang="en-US" u="sng" dirty="0" smtClean="0"/>
              <a:t>Agenda</a:t>
            </a:r>
            <a:endParaRPr lang="en-US" u="sng" dirty="0"/>
          </a:p>
        </p:txBody>
      </p:sp>
      <p:sp>
        <p:nvSpPr>
          <p:cNvPr id="3" name="Content Placeholder 2"/>
          <p:cNvSpPr>
            <a:spLocks noGrp="1"/>
          </p:cNvSpPr>
          <p:nvPr>
            <p:ph idx="1"/>
          </p:nvPr>
        </p:nvSpPr>
        <p:spPr>
          <a:xfrm>
            <a:off x="665018" y="2147457"/>
            <a:ext cx="11028217" cy="3034146"/>
          </a:xfrm>
        </p:spPr>
        <p:txBody>
          <a:bodyPr>
            <a:normAutofit/>
          </a:bodyPr>
          <a:lstStyle/>
          <a:p>
            <a:pPr marL="0" indent="0">
              <a:buNone/>
            </a:pPr>
            <a:r>
              <a:rPr lang="en-US" sz="2800" dirty="0"/>
              <a:t>1:30pm to 1:35pm: Welcome and Introductions</a:t>
            </a:r>
          </a:p>
          <a:p>
            <a:pPr marL="0" indent="0">
              <a:buNone/>
            </a:pPr>
            <a:r>
              <a:rPr lang="en-US" sz="2800" dirty="0"/>
              <a:t>1:35pm to 1:45pm: Discussion of CIRNAC/ISC Organization and Mandates</a:t>
            </a:r>
          </a:p>
          <a:p>
            <a:pPr marL="0" indent="0">
              <a:buNone/>
            </a:pPr>
            <a:r>
              <a:rPr lang="en-US" sz="2800" dirty="0"/>
              <a:t>1:45pm to 2:00pm: Discussion of Panelists’ Work</a:t>
            </a:r>
          </a:p>
          <a:p>
            <a:pPr marL="57150" indent="0">
              <a:buNone/>
            </a:pPr>
            <a:r>
              <a:rPr lang="en-US" sz="2800" dirty="0"/>
              <a:t>2:00pm to 2:25pm: Q and A with Panelists</a:t>
            </a:r>
          </a:p>
          <a:p>
            <a:pPr marL="57150" indent="0">
              <a:buNone/>
            </a:pPr>
            <a:r>
              <a:rPr lang="en-US" sz="2800" dirty="0"/>
              <a:t>2:25pm to 2:30pm: Concluding Remarks </a:t>
            </a:r>
          </a:p>
          <a:p>
            <a:pPr marL="0" indent="0">
              <a:buNone/>
            </a:pPr>
            <a:endParaRPr lang="en-US" sz="2800" dirty="0"/>
          </a:p>
        </p:txBody>
      </p:sp>
      <p:sp>
        <p:nvSpPr>
          <p:cNvPr id="4" name="Slide Number Placeholder 3"/>
          <p:cNvSpPr>
            <a:spLocks noGrp="1"/>
          </p:cNvSpPr>
          <p:nvPr>
            <p:ph type="sldNum" sz="quarter" idx="12"/>
          </p:nvPr>
        </p:nvSpPr>
        <p:spPr/>
        <p:txBody>
          <a:bodyPr/>
          <a:lstStyle/>
          <a:p>
            <a:fld id="{CD7972F3-B1E1-8448-A5D8-C083B140CC35}" type="slidenum">
              <a:rPr lang="en-US" smtClean="0"/>
              <a:t>3</a:t>
            </a:fld>
            <a:endParaRPr lang="en-US"/>
          </a:p>
        </p:txBody>
      </p:sp>
    </p:spTree>
    <p:extLst>
      <p:ext uri="{BB962C8B-B14F-4D97-AF65-F5344CB8AC3E}">
        <p14:creationId xmlns:p14="http://schemas.microsoft.com/office/powerpoint/2010/main" val="130725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Introductions</a:t>
            </a:r>
            <a:endParaRPr lang="en-US" u="sng" dirty="0"/>
          </a:p>
        </p:txBody>
      </p:sp>
      <p:sp>
        <p:nvSpPr>
          <p:cNvPr id="3" name="Content Placeholder 2"/>
          <p:cNvSpPr>
            <a:spLocks noGrp="1"/>
          </p:cNvSpPr>
          <p:nvPr>
            <p:ph idx="1"/>
          </p:nvPr>
        </p:nvSpPr>
        <p:spPr>
          <a:xfrm>
            <a:off x="969818" y="1417638"/>
            <a:ext cx="9240982" cy="4158816"/>
          </a:xfrm>
        </p:spPr>
        <p:txBody>
          <a:bodyPr>
            <a:normAutofit/>
          </a:bodyPr>
          <a:lstStyle/>
          <a:p>
            <a:pPr marL="0" indent="0">
              <a:buNone/>
            </a:pPr>
            <a:r>
              <a:rPr lang="en-US" sz="2600" dirty="0"/>
              <a:t>Moderator:</a:t>
            </a:r>
            <a:endParaRPr lang="en-US" sz="2600" dirty="0">
              <a:solidFill>
                <a:srgbClr val="FF0000"/>
              </a:solidFill>
            </a:endParaRPr>
          </a:p>
          <a:p>
            <a:r>
              <a:rPr lang="en-US" sz="2600" dirty="0"/>
              <a:t>Reda Bourgeois, CIRNAC (YPN VP of Learning)</a:t>
            </a:r>
          </a:p>
          <a:p>
            <a:endParaRPr lang="en-US" sz="2600" dirty="0"/>
          </a:p>
          <a:p>
            <a:pPr marL="0" indent="0">
              <a:buNone/>
            </a:pPr>
            <a:r>
              <a:rPr lang="en-US" sz="2600" dirty="0"/>
              <a:t>Panelists:</a:t>
            </a:r>
          </a:p>
          <a:p>
            <a:r>
              <a:rPr lang="en-US" sz="2600" dirty="0"/>
              <a:t>Julia Martini, CIRNAC (Modern Treaties)</a:t>
            </a:r>
          </a:p>
          <a:p>
            <a:r>
              <a:rPr lang="en-US" sz="2600" dirty="0"/>
              <a:t>Felix Mercure, CIRNAC (Northern Affairs</a:t>
            </a:r>
            <a:r>
              <a:rPr lang="en-US" sz="2600" dirty="0" smtClean="0"/>
              <a:t>)</a:t>
            </a:r>
          </a:p>
          <a:p>
            <a:r>
              <a:rPr lang="en-US" sz="2600" dirty="0" smtClean="0"/>
              <a:t>Hannah Burnett, ISC (</a:t>
            </a:r>
            <a:r>
              <a:rPr lang="en-US" sz="2600" dirty="0"/>
              <a:t>Child and Family Services </a:t>
            </a:r>
            <a:r>
              <a:rPr lang="en-US" sz="2600" dirty="0" smtClean="0"/>
              <a:t>Reform)</a:t>
            </a:r>
            <a:endParaRPr lang="en-US" sz="2600" dirty="0"/>
          </a:p>
          <a:p>
            <a:r>
              <a:rPr lang="en-US" sz="2600" dirty="0" smtClean="0"/>
              <a:t>Beverley </a:t>
            </a:r>
            <a:r>
              <a:rPr lang="en-US" sz="2600" dirty="0"/>
              <a:t>Thompson, ISC (FNIHB, National Capital Region)</a:t>
            </a:r>
            <a:endParaRPr lang="en-US" sz="3000" dirty="0"/>
          </a:p>
        </p:txBody>
      </p:sp>
      <p:sp>
        <p:nvSpPr>
          <p:cNvPr id="4" name="Slide Number Placeholder 3"/>
          <p:cNvSpPr>
            <a:spLocks noGrp="1"/>
          </p:cNvSpPr>
          <p:nvPr>
            <p:ph type="sldNum" sz="quarter" idx="12"/>
          </p:nvPr>
        </p:nvSpPr>
        <p:spPr/>
        <p:txBody>
          <a:bodyPr/>
          <a:lstStyle/>
          <a:p>
            <a:fld id="{CD7972F3-B1E1-8448-A5D8-C083B140CC35}" type="slidenum">
              <a:rPr lang="en-US" smtClean="0"/>
              <a:t>4</a:t>
            </a:fld>
            <a:endParaRPr lang="en-US"/>
          </a:p>
        </p:txBody>
      </p:sp>
    </p:spTree>
    <p:extLst>
      <p:ext uri="{BB962C8B-B14F-4D97-AF65-F5344CB8AC3E}">
        <p14:creationId xmlns:p14="http://schemas.microsoft.com/office/powerpoint/2010/main" val="314473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7972F3-B1E1-8448-A5D8-C083B140CC35}" type="slidenum">
              <a:rPr lang="en-US" smtClean="0"/>
              <a:t>5</a:t>
            </a:fld>
            <a:endParaRPr lang="en-US"/>
          </a:p>
        </p:txBody>
      </p:sp>
      <p:sp>
        <p:nvSpPr>
          <p:cNvPr id="9" name="Rounded Rectangle 8" title="Link to Departmental Plan">
            <a:hlinkClick r:id="rId2"/>
          </p:cNvPr>
          <p:cNvSpPr/>
          <p:nvPr/>
        </p:nvSpPr>
        <p:spPr>
          <a:xfrm>
            <a:off x="8476255" y="5744176"/>
            <a:ext cx="1684455"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10" name="Rounded Rectangle 9" title="Link to Departmental Mandate Letter">
            <a:hlinkClick r:id="rId3"/>
          </p:cNvPr>
          <p:cNvSpPr/>
          <p:nvPr/>
        </p:nvSpPr>
        <p:spPr>
          <a:xfrm>
            <a:off x="8472973" y="6261873"/>
            <a:ext cx="1684457"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0" name="Rounded Rectangle 19"/>
          <p:cNvSpPr/>
          <p:nvPr/>
        </p:nvSpPr>
        <p:spPr>
          <a:xfrm>
            <a:off x="6073149" y="1245926"/>
            <a:ext cx="4502783" cy="41967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Crown-Indigenous Relations and Northern Affairs Canada (CIRNAC) continues to renew the nation-to-nation, Inuit-Crown, government-to-government relationship between Canada and First Nations, Inuit and Métis; modernize Government of Canada structures to enable Indigenous peoples to build capacity and support their vision of self-determination and lead the Government of Canada's work in the North.</a:t>
            </a:r>
          </a:p>
        </p:txBody>
      </p:sp>
      <p:graphicFrame>
        <p:nvGraphicFramePr>
          <p:cNvPr id="21" name="Table 20" title="Table for formatting purposes"/>
          <p:cNvGraphicFramePr>
            <a:graphicFrameLocks noGrp="1"/>
          </p:cNvGraphicFramePr>
          <p:nvPr>
            <p:extLst>
              <p:ext uri="{D42A27DB-BD31-4B8C-83A1-F6EECF244321}">
                <p14:modId xmlns:p14="http://schemas.microsoft.com/office/powerpoint/2010/main" val="3485880971"/>
              </p:ext>
            </p:extLst>
          </p:nvPr>
        </p:nvGraphicFramePr>
        <p:xfrm>
          <a:off x="2103894" y="1079373"/>
          <a:ext cx="3559538" cy="5048781"/>
        </p:xfrm>
        <a:graphic>
          <a:graphicData uri="http://schemas.openxmlformats.org/drawingml/2006/table">
            <a:tbl>
              <a:tblPr firstRow="1" bandRow="1">
                <a:tableStyleId>{5C22544A-7EE6-4342-B048-85BDC9FD1C3A}</a:tableStyleId>
              </a:tblPr>
              <a:tblGrid>
                <a:gridCol w="1224493">
                  <a:extLst>
                    <a:ext uri="{9D8B030D-6E8A-4147-A177-3AD203B41FA5}">
                      <a16:colId xmlns:a16="http://schemas.microsoft.com/office/drawing/2014/main" val="2250942605"/>
                    </a:ext>
                  </a:extLst>
                </a:gridCol>
                <a:gridCol w="2335045">
                  <a:extLst>
                    <a:ext uri="{9D8B030D-6E8A-4147-A177-3AD203B41FA5}">
                      <a16:colId xmlns:a16="http://schemas.microsoft.com/office/drawing/2014/main" val="2333579747"/>
                    </a:ext>
                  </a:extLst>
                </a:gridCol>
              </a:tblGrid>
              <a:tr h="444381">
                <a:tc>
                  <a:txBody>
                    <a:bodyPr/>
                    <a:lstStyle/>
                    <a:p>
                      <a:pPr algn="l" fontAlgn="ctr"/>
                      <a:r>
                        <a:rPr lang="en-US" sz="1200" b="1" i="0" u="none" strike="noStrike" dirty="0">
                          <a:solidFill>
                            <a:schemeClr val="tx1"/>
                          </a:solidFill>
                          <a:effectLst/>
                          <a:latin typeface="Calibri" panose="020F0502020204030204" pitchFamily="34" charset="0"/>
                        </a:rPr>
                        <a:t>Applied Name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Crown-Indigenous Relations and </a:t>
                      </a:r>
                      <a:br>
                        <a:rPr lang="en-US" sz="1200" b="0" i="0" u="none" strike="noStrike" dirty="0" smtClean="0">
                          <a:solidFill>
                            <a:schemeClr val="tx1"/>
                          </a:solidFill>
                          <a:effectLst/>
                          <a:latin typeface="Calibri" panose="020F0502020204030204" pitchFamily="34" charset="0"/>
                        </a:rPr>
                      </a:br>
                      <a:r>
                        <a:rPr lang="en-US" sz="1200" b="0" i="0" u="none" strike="noStrike" dirty="0" smtClean="0">
                          <a:solidFill>
                            <a:schemeClr val="tx1"/>
                          </a:solidFill>
                          <a:effectLst/>
                          <a:latin typeface="Calibri" panose="020F0502020204030204" pitchFamily="34" charset="0"/>
                        </a:rPr>
                        <a:t>Northern Affairs Canada</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860051580"/>
                  </a:ext>
                </a:extLst>
              </a:tr>
              <a:tr h="412474">
                <a:tc>
                  <a:txBody>
                    <a:bodyPr/>
                    <a:lstStyle/>
                    <a:p>
                      <a:pPr algn="l" fontAlgn="ctr"/>
                      <a:r>
                        <a:rPr lang="en-US" sz="1200" b="1" i="0" u="none" strike="noStrike" dirty="0">
                          <a:solidFill>
                            <a:schemeClr val="tx1"/>
                          </a:solidFill>
                          <a:effectLst/>
                          <a:latin typeface="Calibri" panose="020F0502020204030204" pitchFamily="34" charset="0"/>
                        </a:rPr>
                        <a:t>Legal Name</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Department of Crown-Indigenous Relations and Northern Affairs</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037239966"/>
                  </a:ext>
                </a:extLst>
              </a:tr>
              <a:tr h="209062">
                <a:tc>
                  <a:txBody>
                    <a:bodyPr/>
                    <a:lstStyle/>
                    <a:p>
                      <a:pPr algn="l" fontAlgn="ctr"/>
                      <a:r>
                        <a:rPr lang="en-US" sz="1200" b="1" i="0" u="none" strike="noStrike" dirty="0">
                          <a:solidFill>
                            <a:schemeClr val="tx1"/>
                          </a:solidFill>
                          <a:effectLst/>
                          <a:latin typeface="Calibri" panose="020F0502020204030204" pitchFamily="34" charset="0"/>
                        </a:rPr>
                        <a:t>Acronym</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CIRNAC</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353544541"/>
                  </a:ext>
                </a:extLst>
              </a:tr>
              <a:tr h="615885">
                <a:tc>
                  <a:txBody>
                    <a:bodyPr/>
                    <a:lstStyle/>
                    <a:p>
                      <a:pPr algn="l" fontAlgn="ctr"/>
                      <a:r>
                        <a:rPr lang="en-US" sz="1200" b="1" i="0" u="none" strike="noStrike" dirty="0">
                          <a:solidFill>
                            <a:schemeClr val="tx1"/>
                          </a:solidFill>
                          <a:effectLst/>
                          <a:latin typeface="Calibri" panose="020F0502020204030204" pitchFamily="34" charset="0"/>
                        </a:rPr>
                        <a:t>Org Type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a:solidFill>
                            <a:schemeClr val="tx1"/>
                          </a:solidFill>
                          <a:effectLst/>
                          <a:latin typeface="Calibri" panose="020F0502020204030204" pitchFamily="34" charset="0"/>
                        </a:rPr>
                        <a:t>Core Public Administration </a:t>
                      </a:r>
                      <a:endParaRPr lang="en-US" sz="1200" b="0" i="0" u="none" strike="noStrike" dirty="0" smtClean="0">
                        <a:solidFill>
                          <a:schemeClr val="tx1"/>
                        </a:solidFill>
                        <a:effectLst/>
                        <a:latin typeface="Calibri" panose="020F0502020204030204" pitchFamily="34" charset="0"/>
                      </a:endParaRPr>
                    </a:p>
                    <a:p>
                      <a:pPr algn="l" fontAlgn="ctr"/>
                      <a:r>
                        <a:rPr lang="en-US" sz="1200" b="0" i="0" u="none" strike="noStrike" dirty="0" smtClean="0">
                          <a:solidFill>
                            <a:schemeClr val="tx1"/>
                          </a:solidFill>
                          <a:effectLst/>
                          <a:latin typeface="Calibri" panose="020F0502020204030204" pitchFamily="34" charset="0"/>
                        </a:rPr>
                        <a:t>Ministerial</a:t>
                      </a:r>
                      <a:r>
                        <a:rPr lang="en-US" sz="1200" b="0" i="0" u="none" strike="noStrike" baseline="0" dirty="0" smtClean="0">
                          <a:solidFill>
                            <a:schemeClr val="tx1"/>
                          </a:solidFill>
                          <a:effectLst/>
                          <a:latin typeface="Calibri" panose="020F0502020204030204" pitchFamily="34" charset="0"/>
                        </a:rPr>
                        <a:t> Department</a:t>
                      </a:r>
                      <a:endParaRPr lang="en-US" sz="1200" b="0" i="0" u="none" strike="noStrike" dirty="0" smtClean="0">
                        <a:solidFill>
                          <a:schemeClr val="tx1"/>
                        </a:solidFill>
                        <a:effectLst/>
                        <a:latin typeface="Calibri" panose="020F0502020204030204" pitchFamily="34" charset="0"/>
                      </a:endParaRPr>
                    </a:p>
                    <a:p>
                      <a:pPr algn="l" fontAlgn="ctr"/>
                      <a:r>
                        <a:rPr lang="en-US" sz="1200" b="0" i="0" u="none" strike="noStrike" dirty="0" smtClean="0">
                          <a:solidFill>
                            <a:schemeClr val="tx1"/>
                          </a:solidFill>
                          <a:effectLst/>
                          <a:latin typeface="Calibri" panose="020F0502020204030204" pitchFamily="34" charset="0"/>
                        </a:rPr>
                        <a:t>FAA Schedule I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226482341"/>
                  </a:ext>
                </a:extLst>
              </a:tr>
              <a:tr h="209062">
                <a:tc>
                  <a:txBody>
                    <a:bodyPr/>
                    <a:lstStyle/>
                    <a:p>
                      <a:pPr algn="l" fontAlgn="ctr"/>
                      <a:r>
                        <a:rPr lang="en-US" sz="1200" b="1" i="0" u="none" strike="noStrike" dirty="0">
                          <a:solidFill>
                            <a:schemeClr val="tx1"/>
                          </a:solidFill>
                          <a:effectLst/>
                          <a:latin typeface="Calibri" panose="020F0502020204030204" pitchFamily="34" charset="0"/>
                        </a:rPr>
                        <a:t>Date Created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1880</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122965">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4315414"/>
                  </a:ext>
                </a:extLst>
              </a:tr>
              <a:tr h="412474">
                <a:tc>
                  <a:txBody>
                    <a:bodyPr/>
                    <a:lstStyle/>
                    <a:p>
                      <a:pPr algn="l" fontAlgn="ctr"/>
                      <a:r>
                        <a:rPr lang="en-US" sz="1200" b="1" i="0" u="none" strike="noStrike" dirty="0">
                          <a:solidFill>
                            <a:schemeClr val="tx1"/>
                          </a:solidFill>
                          <a:effectLst/>
                          <a:latin typeface="Calibri" panose="020F0502020204030204" pitchFamily="34" charset="0"/>
                        </a:rPr>
                        <a:t>Core </a:t>
                      </a:r>
                      <a:br>
                        <a:rPr lang="en-US" sz="1200" b="1" i="0" u="none" strike="noStrike" dirty="0">
                          <a:solidFill>
                            <a:schemeClr val="tx1"/>
                          </a:solidFill>
                          <a:effectLst/>
                          <a:latin typeface="Calibri" panose="020F0502020204030204" pitchFamily="34" charset="0"/>
                        </a:rPr>
                      </a:br>
                      <a:r>
                        <a:rPr lang="en-US" sz="1200" b="1" i="0" u="none" strike="noStrike" dirty="0">
                          <a:solidFill>
                            <a:schemeClr val="tx1"/>
                          </a:solidFill>
                          <a:effectLst/>
                          <a:latin typeface="Calibri" panose="020F0502020204030204" pitchFamily="34" charset="0"/>
                        </a:rPr>
                        <a:t>Responsibilities</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Crown-Indigenous Relations</a:t>
                      </a:r>
                    </a:p>
                    <a:p>
                      <a:pPr algn="l" fontAlgn="ctr"/>
                      <a:r>
                        <a:rPr lang="en-US" sz="1200" b="0" i="0" u="none" strike="noStrike" dirty="0" smtClean="0">
                          <a:solidFill>
                            <a:schemeClr val="tx1"/>
                          </a:solidFill>
                          <a:effectLst/>
                          <a:latin typeface="Calibri" panose="020F0502020204030204" pitchFamily="34" charset="0"/>
                        </a:rPr>
                        <a:t>Northern Affairs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444381">
                <a:tc>
                  <a:txBody>
                    <a:bodyPr/>
                    <a:lstStyle/>
                    <a:p>
                      <a:pPr algn="l" fontAlgn="ctr"/>
                      <a:r>
                        <a:rPr lang="en-US" sz="1200" b="1" i="0" u="none" strike="noStrike" dirty="0">
                          <a:solidFill>
                            <a:schemeClr val="tx1"/>
                          </a:solidFill>
                          <a:effectLst/>
                          <a:latin typeface="Calibri" panose="020F0502020204030204" pitchFamily="34" charset="0"/>
                        </a:rPr>
                        <a:t>2022-23 Budget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$7.3 billion</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1.8% of federal budget of $407.2B</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444381">
                <a:tc>
                  <a:txBody>
                    <a:bodyPr/>
                    <a:lstStyle/>
                    <a:p>
                      <a:pPr algn="l" fontAlgn="ctr"/>
                      <a:r>
                        <a:rPr lang="en-US" sz="1200" b="1" i="0" u="none" strike="noStrike">
                          <a:solidFill>
                            <a:schemeClr val="tx1"/>
                          </a:solidFill>
                          <a:effectLst/>
                          <a:latin typeface="Calibri" panose="020F0502020204030204" pitchFamily="34" charset="0"/>
                        </a:rPr>
                        <a:t>Employees</a:t>
                      </a:r>
                      <a:endParaRPr lang="en-CA" sz="1200" b="1" i="0" u="none" strike="noStrike">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2,072 </a:t>
                      </a:r>
                      <a:r>
                        <a:rPr lang="en-US" sz="1200" b="0" i="0" u="none" strike="noStrike" dirty="0">
                          <a:solidFill>
                            <a:schemeClr val="tx1"/>
                          </a:solidFill>
                          <a:effectLst/>
                          <a:latin typeface="Calibri" panose="020F0502020204030204" pitchFamily="34" charset="0"/>
                        </a:rPr>
                        <a:t>as of March </a:t>
                      </a:r>
                      <a:r>
                        <a:rPr lang="en-US" sz="1200" b="0" i="0" u="none" strike="noStrike" dirty="0" smtClean="0">
                          <a:solidFill>
                            <a:schemeClr val="tx1"/>
                          </a:solidFill>
                          <a:effectLst/>
                          <a:latin typeface="Calibri" panose="020F0502020204030204" pitchFamily="34" charset="0"/>
                        </a:rPr>
                        <a:t>2021</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0.6% of the Federal Public Service</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355505">
                <a:tc>
                  <a:txBody>
                    <a:bodyPr/>
                    <a:lstStyle/>
                    <a:p>
                      <a:pPr algn="l" fontAlgn="ctr"/>
                      <a:r>
                        <a:rPr lang="en-CA" sz="1200" b="1" i="0" u="none" strike="noStrike" dirty="0">
                          <a:solidFill>
                            <a:schemeClr val="tx1"/>
                          </a:solidFill>
                          <a:effectLst/>
                          <a:latin typeface="Calibri" panose="020F0502020204030204" pitchFamily="34" charset="0"/>
                        </a:rPr>
                        <a:t>Locations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49.7% Regions</a:t>
                      </a:r>
                      <a:r>
                        <a:rPr lang="en-US" sz="1200" b="0" i="0" u="none" strike="noStrike" baseline="0" dirty="0" smtClean="0">
                          <a:solidFill>
                            <a:schemeClr val="tx1"/>
                          </a:solidFill>
                          <a:effectLst/>
                          <a:latin typeface="Calibri" panose="020F0502020204030204" pitchFamily="34" charset="0"/>
                        </a:rPr>
                        <a:t>, 50.3</a:t>
                      </a:r>
                      <a:r>
                        <a:rPr lang="en-US" sz="1200" b="0" i="0" u="none" strike="noStrike" dirty="0" smtClean="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NCR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554424870"/>
                  </a:ext>
                </a:extLst>
              </a:tr>
            </a:tbl>
          </a:graphicData>
        </a:graphic>
      </p:graphicFrame>
      <p:sp>
        <p:nvSpPr>
          <p:cNvPr id="22" name="Rectangle 21"/>
          <p:cNvSpPr/>
          <p:nvPr/>
        </p:nvSpPr>
        <p:spPr>
          <a:xfrm>
            <a:off x="1769188" y="340409"/>
            <a:ext cx="3782675" cy="678924"/>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2" dirty="0">
                <a:solidFill>
                  <a:schemeClr val="tx1"/>
                </a:solidFill>
              </a:rPr>
              <a:t>Crown-Indigenous Relations</a:t>
            </a:r>
            <a:br>
              <a:rPr lang="en-US" sz="2252" dirty="0">
                <a:solidFill>
                  <a:schemeClr val="tx1"/>
                </a:solidFill>
              </a:rPr>
            </a:br>
            <a:r>
              <a:rPr lang="en-US" sz="2252" dirty="0">
                <a:solidFill>
                  <a:schemeClr val="tx1"/>
                </a:solidFill>
              </a:rPr>
              <a:t>and Northern Affairs </a:t>
            </a:r>
            <a:r>
              <a:rPr lang="en-US" sz="2252" dirty="0" smtClean="0">
                <a:solidFill>
                  <a:schemeClr val="tx1"/>
                </a:solidFill>
              </a:rPr>
              <a:t>Canada</a:t>
            </a:r>
            <a:endParaRPr lang="en-CA" sz="2252" dirty="0">
              <a:solidFill>
                <a:schemeClr val="tx1"/>
              </a:solidFill>
            </a:endParaRPr>
          </a:p>
        </p:txBody>
      </p:sp>
      <p:sp>
        <p:nvSpPr>
          <p:cNvPr id="24" name="Rounded Rectangle 23" title="Link to Departmental Plan">
            <a:hlinkClick r:id="rId2"/>
          </p:cNvPr>
          <p:cNvSpPr/>
          <p:nvPr/>
        </p:nvSpPr>
        <p:spPr>
          <a:xfrm>
            <a:off x="530543" y="5851888"/>
            <a:ext cx="1684455"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5" name="Rounded Rectangle 24" title="Link to Departmental Mandate Letter">
            <a:hlinkClick r:id="rId3"/>
          </p:cNvPr>
          <p:cNvSpPr/>
          <p:nvPr/>
        </p:nvSpPr>
        <p:spPr>
          <a:xfrm>
            <a:off x="527261" y="6369585"/>
            <a:ext cx="1684457"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6" name="Rounded Rectangle 25" title="Link to Departmental Legislation">
            <a:hlinkClick r:id="rId4"/>
          </p:cNvPr>
          <p:cNvSpPr/>
          <p:nvPr/>
        </p:nvSpPr>
        <p:spPr>
          <a:xfrm>
            <a:off x="527911" y="6105804"/>
            <a:ext cx="1684456"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7" name="Rounded Rectangle 26" title="Frame for Departmental Information"/>
          <p:cNvSpPr/>
          <p:nvPr/>
        </p:nvSpPr>
        <p:spPr>
          <a:xfrm>
            <a:off x="1749468" y="125225"/>
            <a:ext cx="3983401" cy="61366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dirty="0">
              <a:solidFill>
                <a:schemeClr val="tx1"/>
              </a:solidFill>
            </a:endParaRPr>
          </a:p>
        </p:txBody>
      </p:sp>
    </p:spTree>
    <p:extLst>
      <p:ext uri="{BB962C8B-B14F-4D97-AF65-F5344CB8AC3E}">
        <p14:creationId xmlns:p14="http://schemas.microsoft.com/office/powerpoint/2010/main" val="115839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CIRNAC (Mandate Letter)</a:t>
            </a:r>
            <a:endParaRPr lang="en-US" u="sng" dirty="0"/>
          </a:p>
        </p:txBody>
      </p:sp>
      <p:sp>
        <p:nvSpPr>
          <p:cNvPr id="3" name="Content Placeholder 2"/>
          <p:cNvSpPr>
            <a:spLocks noGrp="1"/>
          </p:cNvSpPr>
          <p:nvPr>
            <p:ph idx="1"/>
          </p:nvPr>
        </p:nvSpPr>
        <p:spPr>
          <a:xfrm>
            <a:off x="517236" y="1373622"/>
            <a:ext cx="11157527" cy="4525963"/>
          </a:xfrm>
        </p:spPr>
        <p:txBody>
          <a:bodyPr>
            <a:normAutofit/>
          </a:bodyPr>
          <a:lstStyle/>
          <a:p>
            <a:r>
              <a:rPr lang="en-US" sz="2400" dirty="0"/>
              <a:t>Here are some of the current Minister’s key priorities: </a:t>
            </a:r>
          </a:p>
          <a:p>
            <a:pPr lvl="1"/>
            <a:r>
              <a:rPr lang="en-US" sz="2400" dirty="0"/>
              <a:t> Address the history and legacy of residential schools</a:t>
            </a:r>
          </a:p>
          <a:p>
            <a:pPr lvl="1"/>
            <a:r>
              <a:rPr lang="en-US" sz="2400" dirty="0"/>
              <a:t>Provide funding towards the construction of a permanent home for the National Centre for Truth and Reconciliation</a:t>
            </a:r>
          </a:p>
          <a:p>
            <a:pPr lvl="1"/>
            <a:r>
              <a:rPr lang="en-US" sz="2400" dirty="0"/>
              <a:t>Continue to lead and coordinate the work required of all ministers to accelerate the implementation of the Truth and Reconciliation Commission’s </a:t>
            </a:r>
            <a:r>
              <a:rPr lang="en-US" sz="2400" i="1" dirty="0"/>
              <a:t>Calls to Action</a:t>
            </a:r>
          </a:p>
          <a:p>
            <a:pPr lvl="1"/>
            <a:r>
              <a:rPr lang="en-US" sz="2400" dirty="0"/>
              <a:t>Work to address violence against Indigenous women, girls and 2SLGBTQQIA+ people </a:t>
            </a:r>
          </a:p>
          <a:p>
            <a:pPr lvl="1"/>
            <a:r>
              <a:rPr lang="en-US" sz="2400" dirty="0"/>
              <a:t>Continue to work on the compensation for and reform of  the Child and Family Services Program</a:t>
            </a:r>
          </a:p>
        </p:txBody>
      </p:sp>
      <p:sp>
        <p:nvSpPr>
          <p:cNvPr id="4" name="Slide Number Placeholder 3"/>
          <p:cNvSpPr>
            <a:spLocks noGrp="1"/>
          </p:cNvSpPr>
          <p:nvPr>
            <p:ph type="sldNum" sz="quarter" idx="12"/>
          </p:nvPr>
        </p:nvSpPr>
        <p:spPr/>
        <p:txBody>
          <a:bodyPr/>
          <a:lstStyle/>
          <a:p>
            <a:fld id="{CD7972F3-B1E1-8448-A5D8-C083B140CC35}" type="slidenum">
              <a:rPr lang="en-US" smtClean="0"/>
              <a:t>6</a:t>
            </a:fld>
            <a:endParaRPr lang="en-US"/>
          </a:p>
        </p:txBody>
      </p:sp>
    </p:spTree>
    <p:extLst>
      <p:ext uri="{BB962C8B-B14F-4D97-AF65-F5344CB8AC3E}">
        <p14:creationId xmlns:p14="http://schemas.microsoft.com/office/powerpoint/2010/main" val="2511550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title="Link to Proactive Disclosure Information">
            <a:hlinkClick r:id="rId2"/>
          </p:cNvPr>
          <p:cNvSpPr/>
          <p:nvPr/>
        </p:nvSpPr>
        <p:spPr>
          <a:xfrm>
            <a:off x="10173714" y="6275244"/>
            <a:ext cx="1689691"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1" name="Rounded Rectangle 40" title="Link to ECCC Website">
            <a:hlinkClick r:id="rId3"/>
          </p:cNvPr>
          <p:cNvSpPr/>
          <p:nvPr/>
        </p:nvSpPr>
        <p:spPr>
          <a:xfrm>
            <a:off x="8487579" y="5353506"/>
            <a:ext cx="1709335" cy="327279"/>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39" name="Rectangle 38"/>
          <p:cNvSpPr/>
          <p:nvPr/>
        </p:nvSpPr>
        <p:spPr>
          <a:xfrm>
            <a:off x="2270476" y="312898"/>
            <a:ext cx="3782675" cy="648536"/>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3" dirty="0" smtClean="0">
                <a:solidFill>
                  <a:schemeClr val="tx1"/>
                </a:solidFill>
              </a:rPr>
              <a:t>Indigenous </a:t>
            </a:r>
            <a:r>
              <a:rPr lang="en-US" sz="2403" dirty="0">
                <a:solidFill>
                  <a:schemeClr val="tx1"/>
                </a:solidFill>
              </a:rPr>
              <a:t>Services </a:t>
            </a:r>
            <a:r>
              <a:rPr lang="en-US" sz="2403" dirty="0" smtClean="0">
                <a:solidFill>
                  <a:schemeClr val="tx1"/>
                </a:solidFill>
              </a:rPr>
              <a:t>Canada</a:t>
            </a:r>
            <a:endParaRPr lang="en-CA" sz="2403" dirty="0">
              <a:solidFill>
                <a:schemeClr val="tx1"/>
              </a:solidFill>
            </a:endParaRPr>
          </a:p>
        </p:txBody>
      </p:sp>
      <p:graphicFrame>
        <p:nvGraphicFramePr>
          <p:cNvPr id="83" name="Chart 82">
            <a:extLst>
              <a:ext uri="{FF2B5EF4-FFF2-40B4-BE49-F238E27FC236}">
                <a16:creationId xmlns:a16="http://schemas.microsoft.com/office/drawing/2014/main" id="{00000000-0008-0000-0100-00002C010000}"/>
              </a:ext>
            </a:extLst>
          </p:cNvPr>
          <p:cNvGraphicFramePr>
            <a:graphicFrameLocks noChangeAspect="1"/>
          </p:cNvGraphicFramePr>
          <p:nvPr>
            <p:extLst/>
          </p:nvPr>
        </p:nvGraphicFramePr>
        <p:xfrm>
          <a:off x="2223103" y="536828"/>
          <a:ext cx="1598440" cy="965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Table 36" title="Table for formatting purposes"/>
          <p:cNvGraphicFramePr>
            <a:graphicFrameLocks noGrp="1"/>
          </p:cNvGraphicFramePr>
          <p:nvPr>
            <p:extLst>
              <p:ext uri="{D42A27DB-BD31-4B8C-83A1-F6EECF244321}">
                <p14:modId xmlns:p14="http://schemas.microsoft.com/office/powerpoint/2010/main" val="1486405555"/>
              </p:ext>
            </p:extLst>
          </p:nvPr>
        </p:nvGraphicFramePr>
        <p:xfrm>
          <a:off x="2481691" y="861291"/>
          <a:ext cx="3501405" cy="5247794"/>
        </p:xfrm>
        <a:graphic>
          <a:graphicData uri="http://schemas.openxmlformats.org/drawingml/2006/table">
            <a:tbl>
              <a:tblPr firstRow="1" bandRow="1">
                <a:tableStyleId>{5C22544A-7EE6-4342-B048-85BDC9FD1C3A}</a:tableStyleId>
              </a:tblPr>
              <a:tblGrid>
                <a:gridCol w="1165761">
                  <a:extLst>
                    <a:ext uri="{9D8B030D-6E8A-4147-A177-3AD203B41FA5}">
                      <a16:colId xmlns:a16="http://schemas.microsoft.com/office/drawing/2014/main" val="2250942605"/>
                    </a:ext>
                  </a:extLst>
                </a:gridCol>
                <a:gridCol w="2335644">
                  <a:extLst>
                    <a:ext uri="{9D8B030D-6E8A-4147-A177-3AD203B41FA5}">
                      <a16:colId xmlns:a16="http://schemas.microsoft.com/office/drawing/2014/main" val="2333579747"/>
                    </a:ext>
                  </a:extLst>
                </a:gridCol>
              </a:tblGrid>
              <a:tr h="490159">
                <a:tc>
                  <a:txBody>
                    <a:bodyPr/>
                    <a:lstStyle/>
                    <a:p>
                      <a:pPr algn="l" fontAlgn="ctr"/>
                      <a:r>
                        <a:rPr lang="en-US" sz="1200" b="1" i="0" u="none" strike="noStrike" dirty="0">
                          <a:solidFill>
                            <a:schemeClr val="tx1"/>
                          </a:solidFill>
                          <a:effectLst/>
                          <a:latin typeface="Calibri" panose="020F0502020204030204" pitchFamily="34" charset="0"/>
                        </a:rPr>
                        <a:t>Applied Name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Department of Indigenous Services</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392128">
                <a:tc>
                  <a:txBody>
                    <a:bodyPr/>
                    <a:lstStyle/>
                    <a:p>
                      <a:pPr algn="l" fontAlgn="ctr"/>
                      <a:r>
                        <a:rPr lang="en-US" sz="1200" b="1" i="0" u="none" strike="noStrike" dirty="0">
                          <a:solidFill>
                            <a:schemeClr val="tx1"/>
                          </a:solidFill>
                          <a:effectLst/>
                          <a:latin typeface="Calibri" panose="020F0502020204030204" pitchFamily="34" charset="0"/>
                        </a:rPr>
                        <a:t>Legal Name</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Department of Indigenous Services</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392128">
                <a:tc>
                  <a:txBody>
                    <a:bodyPr/>
                    <a:lstStyle/>
                    <a:p>
                      <a:pPr algn="l" fontAlgn="ctr"/>
                      <a:r>
                        <a:rPr lang="en-US" sz="1200" b="1" i="0" u="none" strike="noStrike" dirty="0">
                          <a:solidFill>
                            <a:schemeClr val="tx1"/>
                          </a:solidFill>
                          <a:effectLst/>
                          <a:latin typeface="Calibri" panose="020F0502020204030204" pitchFamily="34" charset="0"/>
                        </a:rPr>
                        <a:t>Acronym</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ISC</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679331">
                <a:tc>
                  <a:txBody>
                    <a:bodyPr/>
                    <a:lstStyle/>
                    <a:p>
                      <a:pPr algn="l" fontAlgn="ctr"/>
                      <a:r>
                        <a:rPr lang="en-US" sz="1200" b="1" i="0" u="none" strike="noStrike" dirty="0">
                          <a:solidFill>
                            <a:schemeClr val="tx1"/>
                          </a:solidFill>
                          <a:effectLst/>
                          <a:latin typeface="Calibri" panose="020F0502020204030204" pitchFamily="34" charset="0"/>
                        </a:rPr>
                        <a:t>Org Type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a:solidFill>
                            <a:schemeClr val="tx1"/>
                          </a:solidFill>
                          <a:effectLst/>
                          <a:latin typeface="Calibri" panose="020F0502020204030204" pitchFamily="34" charset="0"/>
                        </a:rPr>
                        <a:t>Core Public Administration </a:t>
                      </a:r>
                      <a:endParaRPr lang="en-US" sz="1200" b="0" i="0" u="none" strike="noStrike" dirty="0" smtClean="0">
                        <a:solidFill>
                          <a:schemeClr val="tx1"/>
                        </a:solidFill>
                        <a:effectLst/>
                        <a:latin typeface="Calibri" panose="020F0502020204030204" pitchFamily="34" charset="0"/>
                      </a:endParaRPr>
                    </a:p>
                    <a:p>
                      <a:pPr algn="l" fontAlgn="ctr"/>
                      <a:r>
                        <a:rPr lang="en-US" sz="1200" b="0" i="0" u="none" strike="noStrike" dirty="0" smtClean="0">
                          <a:solidFill>
                            <a:schemeClr val="tx1"/>
                          </a:solidFill>
                          <a:effectLst/>
                          <a:latin typeface="Calibri" panose="020F0502020204030204" pitchFamily="34" charset="0"/>
                        </a:rPr>
                        <a:t>Ministerial Department</a:t>
                      </a:r>
                    </a:p>
                    <a:p>
                      <a:pPr algn="l" fontAlgn="ctr"/>
                      <a:r>
                        <a:rPr lang="en-US" sz="1200" b="0" i="0" u="none" strike="noStrike" dirty="0" smtClean="0">
                          <a:solidFill>
                            <a:schemeClr val="tx1"/>
                          </a:solidFill>
                          <a:effectLst/>
                          <a:latin typeface="Calibri" panose="020F0502020204030204" pitchFamily="34" charset="0"/>
                        </a:rPr>
                        <a:t>FAA Schedule I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392128">
                <a:tc>
                  <a:txBody>
                    <a:bodyPr/>
                    <a:lstStyle/>
                    <a:p>
                      <a:pPr algn="l" fontAlgn="ctr"/>
                      <a:r>
                        <a:rPr lang="en-US" sz="1200" b="1" i="0" u="none" strike="noStrike" dirty="0">
                          <a:solidFill>
                            <a:schemeClr val="tx1"/>
                          </a:solidFill>
                          <a:effectLst/>
                          <a:latin typeface="Calibri" panose="020F0502020204030204" pitchFamily="34" charset="0"/>
                        </a:rPr>
                        <a:t>Date Created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2017</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1128063">
                <a:tc>
                  <a:txBody>
                    <a:bodyPr/>
                    <a:lstStyle/>
                    <a:p>
                      <a:pPr algn="l" fontAlgn="ctr"/>
                      <a:r>
                        <a:rPr lang="en-US" sz="1200" b="1" i="0" u="none" strike="noStrike" dirty="0">
                          <a:solidFill>
                            <a:schemeClr val="tx1"/>
                          </a:solidFill>
                          <a:effectLst/>
                          <a:latin typeface="Calibri" panose="020F0502020204030204" pitchFamily="34" charset="0"/>
                        </a:rPr>
                        <a:t>Core </a:t>
                      </a:r>
                      <a:br>
                        <a:rPr lang="en-US" sz="1200" b="1" i="0" u="none" strike="noStrike" dirty="0">
                          <a:solidFill>
                            <a:schemeClr val="tx1"/>
                          </a:solidFill>
                          <a:effectLst/>
                          <a:latin typeface="Calibri" panose="020F0502020204030204" pitchFamily="34" charset="0"/>
                        </a:rPr>
                      </a:br>
                      <a:r>
                        <a:rPr lang="en-US" sz="1200" b="1" i="0" u="none" strike="noStrike" dirty="0">
                          <a:solidFill>
                            <a:schemeClr val="tx1"/>
                          </a:solidFill>
                          <a:effectLst/>
                          <a:latin typeface="Calibri" panose="020F0502020204030204" pitchFamily="34" charset="0"/>
                        </a:rPr>
                        <a:t>Responsibilities</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Services and Benefits to Individuals</a:t>
                      </a:r>
                    </a:p>
                    <a:p>
                      <a:pPr algn="l" fontAlgn="ctr"/>
                      <a:r>
                        <a:rPr lang="en-US" sz="1200" b="0" i="0" u="none" strike="noStrike" dirty="0" smtClean="0">
                          <a:solidFill>
                            <a:schemeClr val="tx1"/>
                          </a:solidFill>
                          <a:effectLst/>
                          <a:latin typeface="Calibri" panose="020F0502020204030204" pitchFamily="34" charset="0"/>
                        </a:rPr>
                        <a:t>Health and Social Services</a:t>
                      </a:r>
                    </a:p>
                    <a:p>
                      <a:pPr algn="l" fontAlgn="ctr"/>
                      <a:r>
                        <a:rPr lang="en-US" sz="1200" b="0" i="0" u="none" strike="noStrike" dirty="0" smtClean="0">
                          <a:solidFill>
                            <a:schemeClr val="tx1"/>
                          </a:solidFill>
                          <a:effectLst/>
                          <a:latin typeface="Calibri" panose="020F0502020204030204" pitchFamily="34" charset="0"/>
                        </a:rPr>
                        <a:t>Governance and Community Development Services</a:t>
                      </a:r>
                    </a:p>
                    <a:p>
                      <a:pPr algn="l" fontAlgn="ctr"/>
                      <a:r>
                        <a:rPr lang="en-US" sz="1200" b="0" i="0" u="none" strike="noStrike" dirty="0" smtClean="0">
                          <a:solidFill>
                            <a:schemeClr val="tx1"/>
                          </a:solidFill>
                          <a:effectLst/>
                          <a:latin typeface="Calibri" panose="020F0502020204030204" pitchFamily="34" charset="0"/>
                        </a:rPr>
                        <a:t>Indigenous Self-Determined Services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135632">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490159">
                <a:tc>
                  <a:txBody>
                    <a:bodyPr/>
                    <a:lstStyle/>
                    <a:p>
                      <a:pPr algn="l" fontAlgn="ctr"/>
                      <a:r>
                        <a:rPr lang="en-US" sz="1200" b="1" i="0" u="none" strike="noStrike" dirty="0">
                          <a:solidFill>
                            <a:schemeClr val="tx1"/>
                          </a:solidFill>
                          <a:effectLst/>
                          <a:latin typeface="Calibri" panose="020F0502020204030204" pitchFamily="34" charset="0"/>
                        </a:rPr>
                        <a:t>2022-23 Budget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$41.8 billion</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10.3% of federal budget of $407.2B</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135632">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490159">
                <a:tc>
                  <a:txBody>
                    <a:bodyPr/>
                    <a:lstStyle/>
                    <a:p>
                      <a:pPr algn="l" fontAlgn="ctr"/>
                      <a:r>
                        <a:rPr lang="en-US" sz="1200" b="1" i="0" u="none" strike="noStrike">
                          <a:solidFill>
                            <a:schemeClr val="tx1"/>
                          </a:solidFill>
                          <a:effectLst/>
                          <a:latin typeface="Calibri" panose="020F0502020204030204" pitchFamily="34" charset="0"/>
                        </a:rPr>
                        <a:t>Employees</a:t>
                      </a:r>
                      <a:endParaRPr lang="en-CA" sz="1200" b="1" i="0" u="none" strike="noStrike">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6,670 </a:t>
                      </a:r>
                      <a:r>
                        <a:rPr lang="en-US" sz="1200" b="0" i="0" u="none" strike="noStrike" dirty="0">
                          <a:solidFill>
                            <a:schemeClr val="tx1"/>
                          </a:solidFill>
                          <a:effectLst/>
                          <a:latin typeface="Calibri" panose="020F0502020204030204" pitchFamily="34" charset="0"/>
                        </a:rPr>
                        <a:t>as of March </a:t>
                      </a:r>
                      <a:r>
                        <a:rPr lang="en-US" sz="1200" b="0" i="0" u="none" strike="noStrike" dirty="0" smtClean="0">
                          <a:solidFill>
                            <a:schemeClr val="tx1"/>
                          </a:solidFill>
                          <a:effectLst/>
                          <a:latin typeface="Calibri" panose="020F0502020204030204" pitchFamily="34" charset="0"/>
                        </a:rPr>
                        <a:t>2021</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2.1% of the Federal Public Service</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135632">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230598">
                <a:tc>
                  <a:txBody>
                    <a:bodyPr/>
                    <a:lstStyle/>
                    <a:p>
                      <a:pPr algn="l" fontAlgn="ctr"/>
                      <a:r>
                        <a:rPr lang="en-CA" sz="1200" b="1" i="0" u="none" strike="noStrike" dirty="0">
                          <a:solidFill>
                            <a:schemeClr val="tx1"/>
                          </a:solidFill>
                          <a:effectLst/>
                          <a:latin typeface="Calibri" panose="020F0502020204030204" pitchFamily="34" charset="0"/>
                        </a:rPr>
                        <a:t>Locations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60.4% Regions</a:t>
                      </a:r>
                      <a:r>
                        <a:rPr lang="en-US" sz="1200" b="0" i="0" u="none" strike="noStrike" baseline="0" dirty="0" smtClean="0">
                          <a:solidFill>
                            <a:schemeClr val="tx1"/>
                          </a:solidFill>
                          <a:effectLst/>
                          <a:latin typeface="Calibri" panose="020F0502020204030204" pitchFamily="34" charset="0"/>
                        </a:rPr>
                        <a:t>, 39.6</a:t>
                      </a:r>
                      <a:r>
                        <a:rPr lang="en-US" sz="1200" b="0" i="0" u="none" strike="noStrike" dirty="0" smtClean="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NCR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554424870"/>
                  </a:ext>
                </a:extLst>
              </a:tr>
            </a:tbl>
          </a:graphicData>
        </a:graphic>
      </p:graphicFrame>
      <p:sp>
        <p:nvSpPr>
          <p:cNvPr id="29" name="Rounded Rectangle 28">
            <a:hlinkClick r:id="rId5"/>
          </p:cNvPr>
          <p:cNvSpPr/>
          <p:nvPr/>
        </p:nvSpPr>
        <p:spPr>
          <a:xfrm>
            <a:off x="7951319" y="5718976"/>
            <a:ext cx="153521" cy="2546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028" rIns="27028" rtlCol="0" anchor="ctr"/>
          <a:lstStyle/>
          <a:p>
            <a:pPr algn="ctr"/>
            <a:endParaRPr lang="en-CA" sz="751" dirty="0">
              <a:solidFill>
                <a:schemeClr val="tx1"/>
              </a:solidFill>
            </a:endParaRPr>
          </a:p>
        </p:txBody>
      </p:sp>
      <p:sp>
        <p:nvSpPr>
          <p:cNvPr id="42" name="Rounded Rectangle 41" title="Link to Departmental Plan">
            <a:hlinkClick r:id="rId6"/>
          </p:cNvPr>
          <p:cNvSpPr/>
          <p:nvPr/>
        </p:nvSpPr>
        <p:spPr>
          <a:xfrm>
            <a:off x="8488464" y="5705491"/>
            <a:ext cx="1684455"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51" name="Rounded Rectangle 50" title="Link to Source Information">
            <a:hlinkClick r:id="rId5"/>
          </p:cNvPr>
          <p:cNvSpPr/>
          <p:nvPr/>
        </p:nvSpPr>
        <p:spPr>
          <a:xfrm>
            <a:off x="8273735" y="4992226"/>
            <a:ext cx="3761258" cy="278431"/>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50" name="Rounded Rectangle 49" title="Number of ECCC Employees">
            <a:hlinkClick r:id="rId7"/>
          </p:cNvPr>
          <p:cNvSpPr/>
          <p:nvPr/>
        </p:nvSpPr>
        <p:spPr>
          <a:xfrm>
            <a:off x="8267082" y="4559169"/>
            <a:ext cx="3767911" cy="370690"/>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9" name="Rounded Rectangle 48" title="2022-23 Budget">
            <a:hlinkClick r:id="rId8"/>
          </p:cNvPr>
          <p:cNvSpPr/>
          <p:nvPr/>
        </p:nvSpPr>
        <p:spPr>
          <a:xfrm>
            <a:off x="8264941" y="4083860"/>
            <a:ext cx="3777643" cy="38262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38" name="Rounded Rectangle 37" title="ECCC Core Responsibilities">
            <a:hlinkClick r:id="rId9"/>
          </p:cNvPr>
          <p:cNvSpPr/>
          <p:nvPr/>
        </p:nvSpPr>
        <p:spPr>
          <a:xfrm>
            <a:off x="8264793" y="3118933"/>
            <a:ext cx="3770200" cy="854886"/>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6" name="Rounded Rectangle 45" title="Link to Departmental Portfolio Information">
            <a:hlinkClick r:id="rId10"/>
          </p:cNvPr>
          <p:cNvSpPr/>
          <p:nvPr/>
        </p:nvSpPr>
        <p:spPr>
          <a:xfrm>
            <a:off x="10166172" y="5993193"/>
            <a:ext cx="1689691"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5" name="Rounded Rectangle 44" title="Link to Departmental Results Report">
            <a:hlinkClick r:id="rId11"/>
          </p:cNvPr>
          <p:cNvSpPr/>
          <p:nvPr/>
        </p:nvSpPr>
        <p:spPr>
          <a:xfrm>
            <a:off x="10166172" y="5709161"/>
            <a:ext cx="1689691"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4" name="Rounded Rectangle 43" title="Link to Departmental Mandate Letter">
            <a:hlinkClick r:id="rId12"/>
          </p:cNvPr>
          <p:cNvSpPr/>
          <p:nvPr/>
        </p:nvSpPr>
        <p:spPr>
          <a:xfrm>
            <a:off x="8488462" y="6275244"/>
            <a:ext cx="1684457"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3" name="Rounded Rectangle 42" title="Link to Departmental Legislation">
            <a:hlinkClick r:id="rId13"/>
          </p:cNvPr>
          <p:cNvSpPr/>
          <p:nvPr/>
        </p:nvSpPr>
        <p:spPr>
          <a:xfrm>
            <a:off x="8488462" y="5990194"/>
            <a:ext cx="1684456"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35" name="Rounded Rectangle 34" title="Frame for Departmental Information"/>
          <p:cNvSpPr/>
          <p:nvPr/>
        </p:nvSpPr>
        <p:spPr>
          <a:xfrm>
            <a:off x="2076171" y="149609"/>
            <a:ext cx="4171286" cy="61005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dirty="0">
              <a:solidFill>
                <a:schemeClr val="tx1"/>
              </a:solidFill>
            </a:endParaRPr>
          </a:p>
        </p:txBody>
      </p:sp>
      <p:sp>
        <p:nvSpPr>
          <p:cNvPr id="33" name="Rounded Rectangle 32"/>
          <p:cNvSpPr/>
          <p:nvPr/>
        </p:nvSpPr>
        <p:spPr>
          <a:xfrm>
            <a:off x="6658308" y="1502681"/>
            <a:ext cx="3940419" cy="3767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Indigenous Services Canada (ISC) works collaboratively with partners to improve access </a:t>
            </a:r>
            <a:r>
              <a:rPr lang="en-US" sz="2000" dirty="0" smtClean="0">
                <a:solidFill>
                  <a:schemeClr val="tx1"/>
                </a:solidFill>
              </a:rPr>
              <a:t>to </a:t>
            </a:r>
            <a:r>
              <a:rPr lang="en-US" sz="2000" dirty="0">
                <a:solidFill>
                  <a:schemeClr val="tx1"/>
                </a:solidFill>
              </a:rPr>
              <a:t>high quality services for First Nations, Inuit and Métis. Our vision is to support and empower Indigenous peoples to independently deliver services and address the socio-economic conditions in their communities.</a:t>
            </a:r>
          </a:p>
        </p:txBody>
      </p:sp>
    </p:spTree>
    <p:extLst>
      <p:ext uri="{BB962C8B-B14F-4D97-AF65-F5344CB8AC3E}">
        <p14:creationId xmlns:p14="http://schemas.microsoft.com/office/powerpoint/2010/main" val="351837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ISC (Mandate Letter)</a:t>
            </a:r>
            <a:endParaRPr lang="en-US" u="sng" dirty="0"/>
          </a:p>
        </p:txBody>
      </p:sp>
      <p:sp>
        <p:nvSpPr>
          <p:cNvPr id="3" name="Content Placeholder 2"/>
          <p:cNvSpPr>
            <a:spLocks noGrp="1"/>
          </p:cNvSpPr>
          <p:nvPr>
            <p:ph idx="1"/>
          </p:nvPr>
        </p:nvSpPr>
        <p:spPr>
          <a:xfrm>
            <a:off x="609600" y="1624013"/>
            <a:ext cx="10972800" cy="4525963"/>
          </a:xfrm>
        </p:spPr>
        <p:txBody>
          <a:bodyPr>
            <a:normAutofit/>
          </a:bodyPr>
          <a:lstStyle/>
          <a:p>
            <a:r>
              <a:rPr lang="en-US" sz="2400" dirty="0"/>
              <a:t>Here are some of the current Minister’s key priorities:</a:t>
            </a:r>
          </a:p>
          <a:p>
            <a:pPr lvl="1"/>
            <a:r>
              <a:rPr lang="en-US" sz="2400" dirty="0"/>
              <a:t>Continue to deliver distinctions-based support in response to COVID-19</a:t>
            </a:r>
          </a:p>
          <a:p>
            <a:pPr lvl="1"/>
            <a:r>
              <a:rPr lang="en-US" sz="2400" dirty="0"/>
              <a:t>Continue to make investments to support ongoing work to close the infrastructure gap by 2030</a:t>
            </a:r>
          </a:p>
          <a:p>
            <a:pPr lvl="1"/>
            <a:r>
              <a:rPr lang="en-US" sz="2400" dirty="0"/>
              <a:t>Work to advance self-determination through strong economic recovery and growth, including ensuring accessibility of Indigenous business supports</a:t>
            </a:r>
          </a:p>
          <a:p>
            <a:pPr lvl="1"/>
            <a:r>
              <a:rPr lang="en-US" sz="2400" dirty="0"/>
              <a:t>Eliminate all remaining long-term drinking water advisories on reserve</a:t>
            </a:r>
          </a:p>
          <a:p>
            <a:pPr lvl="1"/>
            <a:r>
              <a:rPr lang="en-US" sz="2400" dirty="0"/>
              <a:t>Continue to fully implement </a:t>
            </a:r>
            <a:r>
              <a:rPr lang="en-US" sz="2400" i="1" dirty="0"/>
              <a:t>An Act respecting First Nations, Inuit, and Métis children, youth and families</a:t>
            </a:r>
          </a:p>
          <a:p>
            <a:pPr lvl="1"/>
            <a:endParaRPr lang="en-US" sz="2400" dirty="0"/>
          </a:p>
          <a:p>
            <a:pPr lvl="1"/>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CD7972F3-B1E1-8448-A5D8-C083B140CC35}" type="slidenum">
              <a:rPr lang="en-US" smtClean="0"/>
              <a:t>8</a:t>
            </a:fld>
            <a:endParaRPr lang="en-US"/>
          </a:p>
        </p:txBody>
      </p:sp>
    </p:spTree>
    <p:extLst>
      <p:ext uri="{BB962C8B-B14F-4D97-AF65-F5344CB8AC3E}">
        <p14:creationId xmlns:p14="http://schemas.microsoft.com/office/powerpoint/2010/main" val="427463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Panelist #1: Julia Martini</a:t>
            </a:r>
            <a:endParaRPr lang="en-US" u="sng" dirty="0"/>
          </a:p>
        </p:txBody>
      </p:sp>
      <p:sp>
        <p:nvSpPr>
          <p:cNvPr id="3" name="Content Placeholder 2"/>
          <p:cNvSpPr>
            <a:spLocks noGrp="1"/>
          </p:cNvSpPr>
          <p:nvPr>
            <p:ph idx="1"/>
          </p:nvPr>
        </p:nvSpPr>
        <p:spPr>
          <a:xfrm>
            <a:off x="609600" y="1288329"/>
            <a:ext cx="7924801" cy="4512107"/>
          </a:xfrm>
        </p:spPr>
        <p:txBody>
          <a:bodyPr>
            <a:normAutofit/>
          </a:bodyPr>
          <a:lstStyle/>
          <a:p>
            <a:r>
              <a:rPr lang="en-US" sz="2400" dirty="0"/>
              <a:t>Job: Social Policy Analyst</a:t>
            </a:r>
          </a:p>
          <a:p>
            <a:r>
              <a:rPr lang="en-US" sz="2400" dirty="0"/>
              <a:t>Sector: Implementation (in CIRNAC)</a:t>
            </a:r>
          </a:p>
          <a:p>
            <a:r>
              <a:rPr lang="en-US" sz="2400" dirty="0"/>
              <a:t>Main tasks:</a:t>
            </a:r>
          </a:p>
          <a:p>
            <a:pPr lvl="1"/>
            <a:r>
              <a:rPr lang="en-US" sz="2400" dirty="0"/>
              <a:t>Creating and delivering training on modern treaty and self-government implementation to federal </a:t>
            </a:r>
            <a:r>
              <a:rPr lang="en-US" sz="2400" dirty="0" smtClean="0"/>
              <a:t>officials.</a:t>
            </a:r>
            <a:endParaRPr lang="en-US" sz="2400" dirty="0"/>
          </a:p>
          <a:p>
            <a:pPr lvl="1"/>
            <a:r>
              <a:rPr lang="en-US" sz="2400" dirty="0"/>
              <a:t>Providing advice and guidance on the Assessment of Modern Treaty </a:t>
            </a:r>
            <a:r>
              <a:rPr lang="en-US" sz="2400" dirty="0" smtClean="0"/>
              <a:t>Implications.</a:t>
            </a:r>
            <a:endParaRPr lang="en-US" sz="2400" dirty="0"/>
          </a:p>
          <a:p>
            <a:pPr lvl="1"/>
            <a:r>
              <a:rPr lang="en-US" sz="2400" dirty="0"/>
              <a:t>Working in partnership and collaboration with modern treaty and self-government partners on whole of government policy and implementation </a:t>
            </a:r>
            <a:r>
              <a:rPr lang="en-US" sz="2400" dirty="0" smtClean="0"/>
              <a:t>issues.</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CD7972F3-B1E1-8448-A5D8-C083B140CC35}" type="slidenum">
              <a:rPr lang="en-US" smtClean="0"/>
              <a:t>9</a:t>
            </a:fld>
            <a:endParaRPr lang="en-US"/>
          </a:p>
        </p:txBody>
      </p:sp>
      <p:sp>
        <p:nvSpPr>
          <p:cNvPr id="5" name="TextBox 4"/>
          <p:cNvSpPr txBox="1"/>
          <p:nvPr/>
        </p:nvSpPr>
        <p:spPr>
          <a:xfrm>
            <a:off x="8904150" y="1607127"/>
            <a:ext cx="2678250" cy="330661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3506347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476</TotalTime>
  <Words>1008</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GC Departmental Showcase:  Crown-Indigenous Relations and Northern Affairs Canada/ Indigenous Services Canada</vt:lpstr>
      <vt:lpstr>PowerPoint Presentation</vt:lpstr>
      <vt:lpstr>Agenda</vt:lpstr>
      <vt:lpstr>Introductions</vt:lpstr>
      <vt:lpstr>PowerPoint Presentation</vt:lpstr>
      <vt:lpstr>CIRNAC (Mandate Letter)</vt:lpstr>
      <vt:lpstr>PowerPoint Presentation</vt:lpstr>
      <vt:lpstr>ISC (Mandate Letter)</vt:lpstr>
      <vt:lpstr>Panelist #1: Julia Martini</vt:lpstr>
      <vt:lpstr>Panelist #2: Felix Mercure  </vt:lpstr>
      <vt:lpstr>Panelist #3: Hannah Burnett</vt:lpstr>
      <vt:lpstr>Panelist #4: Beverley Thompson</vt:lpstr>
      <vt:lpstr>Q and As</vt:lpstr>
      <vt:lpstr>Conclusion</vt:lpstr>
    </vt:vector>
  </TitlesOfParts>
  <Company>INAC/AANDC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Beaule</dc:creator>
  <cp:lastModifiedBy>Choinière-Hamilton, Trinity</cp:lastModifiedBy>
  <cp:revision>65</cp:revision>
  <dcterms:created xsi:type="dcterms:W3CDTF">2019-07-05T15:32:17Z</dcterms:created>
  <dcterms:modified xsi:type="dcterms:W3CDTF">2022-08-16T15:26:23Z</dcterms:modified>
</cp:coreProperties>
</file>