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83" r:id="rId2"/>
    <p:sldId id="440" r:id="rId3"/>
    <p:sldId id="410" r:id="rId4"/>
    <p:sldId id="424" r:id="rId5"/>
    <p:sldId id="425" r:id="rId6"/>
    <p:sldId id="435" r:id="rId7"/>
    <p:sldId id="431" r:id="rId8"/>
    <p:sldId id="437" r:id="rId9"/>
    <p:sldId id="390" r:id="rId10"/>
    <p:sldId id="438" r:id="rId11"/>
    <p:sldId id="439" r:id="rId12"/>
    <p:sldId id="404"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cmAuthor>
  <p:cmAuthor id="2" name="Jeremy N Gooden" initials="JNG" lastIdx="1" clrIdx="1">
    <p:extLst/>
  </p:cmAuthor>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A9754"/>
    <a:srgbClr val="58585A"/>
    <a:srgbClr val="A8CF75"/>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65125" autoAdjust="0"/>
  </p:normalViewPr>
  <p:slideViewPr>
    <p:cSldViewPr snapToGrid="0" snapToObjects="1">
      <p:cViewPr varScale="1">
        <p:scale>
          <a:sx n="45" d="100"/>
          <a:sy n="45" d="100"/>
        </p:scale>
        <p:origin x="1636" y="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3/5/2021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3/5/2021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*Le </a:t>
            </a:r>
            <a:r>
              <a:rPr lang="en-US" i="1" dirty="0" err="1" smtClean="0">
                <a:solidFill>
                  <a:schemeClr val="bg1"/>
                </a:solidFill>
              </a:rPr>
              <a:t>français</a:t>
            </a:r>
            <a:r>
              <a:rPr lang="en-US" i="1" dirty="0" smtClean="0">
                <a:solidFill>
                  <a:schemeClr val="bg1"/>
                </a:solidFill>
              </a:rPr>
              <a:t> suit plus bas*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GCWORKPLACE SPECIAL PURPOSE SPACE REQUIREMENTS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Workshop 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Gather &amp; validate functional programming requirements for special purpose space </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Workshop Format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person or virtually</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Recommended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1.5 - 4 hours</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Recommended participants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 to 15 participants, subject matter experts or super users of each special purpose space, IT and security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Recommended team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Plan to have 1 facilitator and 1 note taker attend the workshop</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Overview</a:t>
            </a:r>
          </a:p>
          <a:p>
            <a:r>
              <a:rPr lang="en-CA" sz="1200" kern="1200" dirty="0" smtClean="0">
                <a:solidFill>
                  <a:schemeClr val="tx1"/>
                </a:solidFill>
                <a:effectLst/>
                <a:latin typeface="+mn-lt"/>
                <a:ea typeface="+mn-ea"/>
                <a:cs typeface="+mn-cs"/>
              </a:rPr>
              <a:t>The purpose of this workshop is to further define, confirm and clarify the requirements captured in the statement of requirements.</a:t>
            </a:r>
          </a:p>
          <a:p>
            <a:endParaRPr lang="fr-CA" sz="1200" b="1" kern="1200" dirty="0" smtClean="0">
              <a:solidFill>
                <a:schemeClr val="tx1"/>
              </a:solidFill>
              <a:effectLst/>
              <a:latin typeface="+mn-lt"/>
              <a:ea typeface="+mn-ea"/>
              <a:cs typeface="+mn-cs"/>
            </a:endParaRPr>
          </a:p>
          <a:p>
            <a:r>
              <a:rPr lang="fr-CA" sz="1200" b="1" kern="1200" dirty="0" err="1" smtClean="0">
                <a:solidFill>
                  <a:schemeClr val="tx1"/>
                </a:solidFill>
                <a:effectLst/>
                <a:latin typeface="+mn-lt"/>
                <a:ea typeface="+mn-ea"/>
                <a:cs typeface="+mn-cs"/>
              </a:rPr>
              <a:t>Material</a:t>
            </a:r>
            <a:r>
              <a:rPr lang="fr-CA" sz="1200" b="1" kern="1200" dirty="0" smtClean="0">
                <a:solidFill>
                  <a:schemeClr val="tx1"/>
                </a:solidFill>
                <a:effectLst/>
                <a:latin typeface="+mn-lt"/>
                <a:ea typeface="+mn-ea"/>
                <a:cs typeface="+mn-cs"/>
              </a:rPr>
              <a:t> </a:t>
            </a:r>
            <a:r>
              <a:rPr lang="fr-CA" sz="1200" b="1" kern="1200" dirty="0" err="1" smtClean="0">
                <a:solidFill>
                  <a:schemeClr val="tx1"/>
                </a:solidFill>
                <a:effectLst/>
                <a:latin typeface="+mn-lt"/>
                <a:ea typeface="+mn-ea"/>
                <a:cs typeface="+mn-cs"/>
              </a:rPr>
              <a:t>Needed</a:t>
            </a:r>
            <a:endParaRPr lang="fr-CA" sz="1200" b="1"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Tent cards</a:t>
            </a:r>
          </a:p>
          <a:p>
            <a:pPr marL="228600" lvl="0" indent="-228600">
              <a:buFont typeface="+mj-lt"/>
              <a:buAutoNum type="arabicPeriod"/>
            </a:pPr>
            <a:r>
              <a:rPr lang="en-CA" sz="1200" kern="1200" dirty="0" smtClean="0">
                <a:solidFill>
                  <a:schemeClr val="tx1"/>
                </a:solidFill>
                <a:effectLst/>
                <a:latin typeface="+mn-lt"/>
                <a:ea typeface="+mn-ea"/>
                <a:cs typeface="+mn-cs"/>
              </a:rPr>
              <a:t>A Parking Lot (whiteboard, virtual whiteboard or flipchart paper)</a:t>
            </a:r>
          </a:p>
          <a:p>
            <a:pPr marL="228600" lvl="0" indent="-228600">
              <a:buFont typeface="+mj-lt"/>
              <a:buAutoNum type="arabicPeriod"/>
            </a:pPr>
            <a:r>
              <a:rPr lang="en-CA" sz="1200" kern="1200" dirty="0" smtClean="0">
                <a:solidFill>
                  <a:schemeClr val="tx1"/>
                </a:solidFill>
                <a:effectLst/>
                <a:latin typeface="+mn-lt"/>
                <a:ea typeface="+mn-ea"/>
                <a:cs typeface="+mn-cs"/>
              </a:rPr>
              <a:t>Markers &amp; Post it notes or whiteboard or flipchart &amp; markers (in person only)</a:t>
            </a:r>
          </a:p>
          <a:p>
            <a:pPr marL="228600" lvl="0" indent="-228600">
              <a:buFont typeface="+mj-lt"/>
              <a:buAutoNum type="arabicPeriod"/>
            </a:pPr>
            <a:r>
              <a:rPr lang="en-CA" sz="1200" kern="1200" dirty="0" smtClean="0">
                <a:solidFill>
                  <a:schemeClr val="tx1"/>
                </a:solidFill>
                <a:effectLst/>
                <a:latin typeface="+mn-lt"/>
                <a:ea typeface="+mn-ea"/>
                <a:cs typeface="+mn-cs"/>
              </a:rPr>
              <a:t>Projector or LCD monitor (in person only)</a:t>
            </a:r>
          </a:p>
          <a:p>
            <a:pPr marL="228600" indent="-228600">
              <a:buFont typeface="+mj-lt"/>
              <a:buAutoNum type="arabicPeriod"/>
            </a:pPr>
            <a:r>
              <a:rPr lang="en-CA" sz="1200" kern="1200" dirty="0" smtClean="0">
                <a:solidFill>
                  <a:schemeClr val="tx1"/>
                </a:solidFill>
                <a:effectLst/>
                <a:latin typeface="+mn-lt"/>
                <a:ea typeface="+mn-ea"/>
                <a:cs typeface="+mn-cs"/>
              </a:rPr>
              <a:t>Video conference tool (audio &amp; video) (virtual only)</a:t>
            </a:r>
            <a:r>
              <a:rPr lang="en-CA" sz="1200" b="1" kern="1200" dirty="0" smtClean="0">
                <a:solidFill>
                  <a:schemeClr val="tx1"/>
                </a:solidFill>
                <a:effectLst/>
                <a:latin typeface="+mn-lt"/>
                <a:ea typeface="+mn-ea"/>
                <a:cs typeface="+mn-cs"/>
              </a:rPr>
              <a:t> </a:t>
            </a:r>
          </a:p>
          <a:p>
            <a:pPr marL="228600" indent="-228600">
              <a:buFont typeface="+mj-lt"/>
              <a:buAutoNum type="arabicPeriod"/>
            </a:pPr>
            <a:endParaRPr lang="fr-CA" sz="1200" b="1" kern="1200" dirty="0" smtClean="0">
              <a:solidFill>
                <a:schemeClr val="tx1"/>
              </a:solidFill>
              <a:effectLst/>
              <a:latin typeface="+mn-lt"/>
              <a:ea typeface="+mn-ea"/>
              <a:cs typeface="+mn-cs"/>
            </a:endParaRPr>
          </a:p>
          <a:p>
            <a:pPr marL="0" indent="0">
              <a:buFont typeface="+mj-lt"/>
              <a:buNone/>
            </a:pPr>
            <a:r>
              <a:rPr lang="en-US" sz="1200" b="1" kern="1200" dirty="0" smtClean="0">
                <a:solidFill>
                  <a:schemeClr val="tx1"/>
                </a:solidFill>
                <a:effectLst/>
                <a:latin typeface="+mn-lt"/>
                <a:ea typeface="+mn-ea"/>
                <a:cs typeface="+mn-cs"/>
              </a:rPr>
              <a:t>Preparation for your session</a:t>
            </a:r>
          </a:p>
          <a:p>
            <a:pPr marL="228600" lvl="0" indent="-228600">
              <a:buFont typeface="+mj-lt"/>
              <a:buAutoNum type="arabicPeriod"/>
            </a:pPr>
            <a:r>
              <a:rPr lang="en-US" sz="1200" kern="1200" dirty="0" smtClean="0">
                <a:solidFill>
                  <a:schemeClr val="tx1"/>
                </a:solidFill>
                <a:effectLst/>
                <a:latin typeface="+mn-lt"/>
                <a:ea typeface="+mn-ea"/>
                <a:cs typeface="+mn-cs"/>
              </a:rPr>
              <a:t>Review the speaking notes the PowerPoint presentation so that you can confidently deliver the material. This is for guidance only, adapt as required to suit your project and audience.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Read the business plan for the client department or agency on their website.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Read the statement of requirements for special purpose space, the vision session report out, any project documents or requirements that have been provided by the client or PSPC. Request any policies or requirements documents that exist for these space types be shared.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Meet with the project team, coordinate with the change management lead about the engagement plan, the stakeholders to be included and key messages.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Work with PSPC and the client to determine how many workshops you will need to facilitate and if you will combine this workshop with the general office space workshop or not.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Update the cover page &amp; agenda to suit your project.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Update slide 6 with the project vision &amp; department &amp; agency values (the project team should be able to provide this information)</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Use the statement of requirements and any other material to create summary slides (slide 7) of all the required special purpose spaces, you may need more than one slide if there are many. Decide if you will run through the activity slides (9-11) sequentially and speak about each SPS or if you will repeat the sequence for each SPS.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Adjust the timing on the agenda slide to suit your approach to the workshop.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Prepare a “parking lot” in advance for questions that require more research, discussion or are covered in another workshop. Ensure it can be made visible to participants (virtually or in the room). When a question that cannot be addressed immediately is raised, “park it” by writing it on a post it or on the virtual whiteboard. Ensure to provide participants with the answers in a follow up communication.</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Provide tent cards which can be used for participants to identify their first name and the group/program they represent. This will allow you to save time by limiting introductions to the project team (as the participants likely know one another).  Consider preparing the tent cards in advance with participants name or, at minimum program/group</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Ask for the room to be available 30 mins before your workshop start time. </a:t>
            </a:r>
            <a:endParaRPr lang="en-CA"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Arrive early, set up technology, and distribute tent cards, markers &amp; sticky notes at each place.</a:t>
            </a:r>
          </a:p>
          <a:p>
            <a:pPr marL="228600" indent="-228600">
              <a:buFont typeface="+mj-lt"/>
              <a:buAutoNum type="arabicPeriod"/>
            </a:pPr>
            <a:endParaRPr lang="en-US" sz="1200" b="1" kern="1200" dirty="0" smtClean="0">
              <a:solidFill>
                <a:schemeClr val="tx1"/>
              </a:solidFill>
              <a:effectLst/>
              <a:latin typeface="+mn-lt"/>
              <a:ea typeface="+mn-ea"/>
              <a:cs typeface="+mn-cs"/>
            </a:endParaRPr>
          </a:p>
          <a:p>
            <a:pPr marL="0" indent="0">
              <a:buFont typeface="+mj-lt"/>
              <a:buNone/>
            </a:pPr>
            <a:r>
              <a:rPr lang="fr-CA" sz="1200" b="1" kern="1200" dirty="0" smtClean="0">
                <a:solidFill>
                  <a:schemeClr val="tx1"/>
                </a:solidFill>
                <a:effectLst/>
                <a:latin typeface="+mn-lt"/>
                <a:ea typeface="+mn-ea"/>
                <a:cs typeface="+mn-cs"/>
              </a:rPr>
              <a:t>ATELIERS SUR LES EXIGENCES RELATIVES AUX LOCAUX À USAGE PARTICULIER DE MILIEU DE TRAVAIL GC</a:t>
            </a:r>
          </a:p>
          <a:p>
            <a:pPr marL="0" indent="0">
              <a:buFont typeface="+mj-lt"/>
              <a:buNone/>
            </a:pPr>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de l’atelier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Rassembler et valider les exigences de programmation fonctionnelle pour les locaux à usage particulier </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Format de l’atelier</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personne ou virtuellement</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Durée recommandée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 1,5 à 4 heures</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Participants recommandés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Jusqu’à 15 participants, experts en la matière ou super-utilisateurs de chacun des locaux à usage particulier, informatique et sécurité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Équipe recommandée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Prévoir la participation d’un animateur et d’un preneur de notes à l’atelier</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Aperçu</a:t>
            </a:r>
          </a:p>
          <a:p>
            <a:r>
              <a:rPr lang="fr-CA" sz="1200" kern="1200" dirty="0" smtClean="0">
                <a:solidFill>
                  <a:schemeClr val="tx1"/>
                </a:solidFill>
                <a:effectLst/>
                <a:latin typeface="+mn-lt"/>
                <a:ea typeface="+mn-ea"/>
                <a:cs typeface="+mn-cs"/>
              </a:rPr>
              <a:t>Le but de cet atelier est de mieux définir, confirmer et clarifier les exigences saisies dans le sondage sur l’énoncé des besoins.</a:t>
            </a:r>
          </a:p>
          <a:p>
            <a:endParaRPr lang="fr-CA" sz="1200" b="1" kern="1200" dirty="0" smtClean="0">
              <a:solidFill>
                <a:schemeClr val="tx1"/>
              </a:solidFill>
              <a:effectLst/>
              <a:latin typeface="+mn-lt"/>
              <a:ea typeface="+mn-ea"/>
              <a:cs typeface="+mn-cs"/>
            </a:endParaRPr>
          </a:p>
          <a:p>
            <a:r>
              <a:rPr lang="fr-CA" sz="1200" b="1" kern="1200" dirty="0" err="1" smtClean="0">
                <a:solidFill>
                  <a:schemeClr val="tx1"/>
                </a:solidFill>
                <a:effectLst/>
                <a:latin typeface="+mn-lt"/>
                <a:ea typeface="+mn-ea"/>
                <a:cs typeface="+mn-cs"/>
              </a:rPr>
              <a:t>Materiel</a:t>
            </a:r>
            <a:r>
              <a:rPr lang="fr-CA" sz="1200" b="1" kern="1200" dirty="0" smtClean="0">
                <a:solidFill>
                  <a:schemeClr val="tx1"/>
                </a:solidFill>
                <a:effectLst/>
                <a:latin typeface="+mn-lt"/>
                <a:ea typeface="+mn-ea"/>
                <a:cs typeface="+mn-cs"/>
              </a:rPr>
              <a:t> nécessaire</a:t>
            </a:r>
          </a:p>
          <a:p>
            <a:pPr marL="228600" lvl="0" indent="-228600">
              <a:buFont typeface="+mj-lt"/>
              <a:buAutoNum type="arabicPeriod"/>
            </a:pPr>
            <a:r>
              <a:rPr lang="fr-CA" sz="1200" kern="1200" dirty="0" smtClean="0">
                <a:solidFill>
                  <a:schemeClr val="tx1"/>
                </a:solidFill>
                <a:effectLst/>
                <a:latin typeface="+mn-lt"/>
                <a:ea typeface="+mn-ea"/>
                <a:cs typeface="+mn-cs"/>
              </a:rPr>
              <a:t>Chevalets</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Questions en suspens (tableau blanc, tableau blanc virtuel ou tableau à feuilles mobiles)</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Marqueurs et papillons adhésifs ou tableau blanc ou tableau à feuilles mobiles et marqueurs (en personne seulement)</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Projecteur ou écran ACL (en personne seulement)</a:t>
            </a:r>
            <a:endParaRPr lang="en-CA" sz="1200" kern="1200" dirty="0" smtClean="0">
              <a:solidFill>
                <a:schemeClr val="tx1"/>
              </a:solidFill>
              <a:effectLst/>
              <a:latin typeface="+mn-lt"/>
              <a:ea typeface="+mn-ea"/>
              <a:cs typeface="+mn-cs"/>
            </a:endParaRPr>
          </a:p>
          <a:p>
            <a:pPr marL="228600" indent="-228600">
              <a:buFont typeface="+mj-lt"/>
              <a:buAutoNum type="arabicPeriod"/>
            </a:pPr>
            <a:r>
              <a:rPr lang="fr-CA" sz="1200" kern="1200" dirty="0" smtClean="0">
                <a:solidFill>
                  <a:schemeClr val="tx1"/>
                </a:solidFill>
                <a:effectLst/>
                <a:latin typeface="+mn-lt"/>
                <a:ea typeface="+mn-ea"/>
                <a:cs typeface="+mn-cs"/>
              </a:rPr>
              <a:t>Outil de vidéoconférence (audio et vidéo) [virtuel seulement]</a:t>
            </a:r>
          </a:p>
          <a:p>
            <a:pPr marL="228600" indent="-228600">
              <a:buFont typeface="+mj-lt"/>
              <a:buAutoNum type="arabicPeriod"/>
            </a:pPr>
            <a:endParaRPr lang="fr-CA" sz="1200" b="1" kern="1200" dirty="0" smtClean="0">
              <a:solidFill>
                <a:schemeClr val="tx1"/>
              </a:solidFill>
              <a:effectLst/>
              <a:latin typeface="+mn-lt"/>
              <a:ea typeface="+mn-ea"/>
              <a:cs typeface="+mn-cs"/>
            </a:endParaRPr>
          </a:p>
          <a:p>
            <a:pPr marL="0" indent="0">
              <a:buFont typeface="+mj-lt"/>
              <a:buNone/>
            </a:pPr>
            <a:r>
              <a:rPr lang="fr-CA" sz="1200" b="1" kern="1200" dirty="0" smtClean="0">
                <a:solidFill>
                  <a:schemeClr val="tx1"/>
                </a:solidFill>
                <a:effectLst/>
                <a:latin typeface="+mn-lt"/>
                <a:ea typeface="+mn-ea"/>
                <a:cs typeface="+mn-cs"/>
              </a:rPr>
              <a:t>Préparation de votre séance</a:t>
            </a:r>
          </a:p>
          <a:p>
            <a:pPr marL="228600" lvl="0" indent="-228600">
              <a:buFont typeface="+mj-lt"/>
              <a:buAutoNum type="arabicPeriod"/>
            </a:pPr>
            <a:r>
              <a:rPr lang="fr-CA" sz="1200" kern="1200" dirty="0" smtClean="0">
                <a:solidFill>
                  <a:schemeClr val="tx1"/>
                </a:solidFill>
                <a:effectLst/>
                <a:latin typeface="+mn-lt"/>
                <a:ea typeface="+mn-ea"/>
                <a:cs typeface="+mn-cs"/>
              </a:rPr>
              <a:t>Passez en revue les notes d’allocution et l'exposé </a:t>
            </a:r>
            <a:r>
              <a:rPr lang="fr-CA" sz="1200" i="1" kern="1200" dirty="0" smtClean="0">
                <a:solidFill>
                  <a:schemeClr val="tx1"/>
                </a:solidFill>
                <a:effectLst/>
                <a:latin typeface="+mn-lt"/>
                <a:ea typeface="+mn-ea"/>
                <a:cs typeface="+mn-cs"/>
              </a:rPr>
              <a:t>PowerPoint</a:t>
            </a:r>
            <a:r>
              <a:rPr lang="fr-CA" sz="1200" kern="1200" dirty="0" smtClean="0">
                <a:solidFill>
                  <a:schemeClr val="tx1"/>
                </a:solidFill>
                <a:effectLst/>
                <a:latin typeface="+mn-lt"/>
                <a:ea typeface="+mn-ea"/>
                <a:cs typeface="+mn-cs"/>
              </a:rPr>
              <a:t> afin d’être en mesure de présenter le matériel en toute confiance. Ceci est à titre indicatif seulement et peut être adapté au besoin pour convenir à votre projet et à votre auditoire.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Lisez le plan d’activités du ministère ou de l’organisme client sur son site Web.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Lisez l’énoncé des besoins relatifs aux locaux à usage particuliers, le rapport de la séance sur la vision, les documents connexes du projet ou les exigences qui ont été fournis par le client ou Services publics et Approvisionnement Canada (SPAC). Demandez à ce que tous les documents de politiques ou d’exigences qui existent pour ces types de locaux soient diffusés.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Rencontrez l’équipe de projet, assurez la coordination avec le responsable de la gestion du changement au sujet du plan de mobilisation, des intervenants à inclure et des messages clés.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Travaillez de concert avec SPAC et le client pour déterminer combien d’ateliers vous devrez animer et si vous combinerez cet atelier avec l’atelier sur les locaux à bureaux à vocation générale ou non.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Mettez à jour la page couverture et l’ordre du jour en fonction de votre projet.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Mettez à jour le transparent 6 en insérant la vision du projet et les valeurs du ministère et de l’organisme (l’équipe de projet devrait être en mesure de fournir ces renseignements).</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Utilisez l’énoncé des besoins et tout autre document pour créer des transparents sommaires (transparent  7) de tous les locaux à usage particulier requis; vous pourriez avoir besoin de plus d’un transparent, s’il y en a plusieurs. Décidez si vous allez parcourir les transparents d’activité (9 -11) séquentiellement et parlez de chacun des locaux à usage particulier (LUP) ou si vous allez répéter la séquence pour chaque LUP.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Modifiez le calendrier sur le transparent de l’ordre du jour en fonction de votre approche de l’atelier.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Préparez à l’avance un espace pour les questions en suspens qui nécessitent des recherches ou des discussions plus approfondies ou qui sont abordées dans un autre atelier. Assurez-vous qu’il peut être rendu visible par les participants (virtuellement ou dans la salle). Lorsqu’une question qui ne peut être traitée immédiatement est soulevée, « garez-la » en l’écrivant sur un papillon adhésif ou sur le tableau blanc virtuel. Assurez‑vous de fournir les réponses aux participants dans une communication de suivi.</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Fournissez des chevalets qui peuvent être utilisés par les participants pour indiquer leur prénom et le groupe/programme qu’ils représentent. Cela vous permettra de gagner du temps en limitant les exposés à l’équipe du projet (puisque les participants se connaissent probablement). Envisagez de préparer les chevalets à l’avance en y inscrivant le nom des participants ou, au minimum, le nom du programme ou du groupe.</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Demandez que la salle soit libre 30 minutes avant le début de votre atelier. </a:t>
            </a:r>
            <a:endParaRPr lang="en-CA" sz="1200" kern="1200" dirty="0" smtClean="0">
              <a:solidFill>
                <a:schemeClr val="tx1"/>
              </a:solidFill>
              <a:effectLst/>
              <a:latin typeface="+mn-lt"/>
              <a:ea typeface="+mn-ea"/>
              <a:cs typeface="+mn-cs"/>
            </a:endParaRPr>
          </a:p>
          <a:p>
            <a:pPr marL="228600" indent="-228600">
              <a:buFont typeface="+mj-lt"/>
              <a:buAutoNum type="arabicPeriod"/>
            </a:pPr>
            <a:r>
              <a:rPr lang="fr-CA" sz="1200" kern="1200" dirty="0" smtClean="0">
                <a:solidFill>
                  <a:schemeClr val="tx1"/>
                </a:solidFill>
                <a:effectLst/>
                <a:latin typeface="+mn-lt"/>
                <a:ea typeface="+mn-ea"/>
                <a:cs typeface="+mn-cs"/>
              </a:rPr>
              <a:t>Arrivez tôt, installez les appareils technologiques et distribuez des chevalets, des marqueurs et des notes autocollantes à chaque emplacement.</a:t>
            </a:r>
            <a:endParaRPr lang="en-CA" sz="1200" b="1" kern="1200" dirty="0" smtClean="0">
              <a:solidFill>
                <a:schemeClr val="tx1"/>
              </a:solidFill>
              <a:effectLst/>
              <a:latin typeface="+mn-lt"/>
              <a:ea typeface="+mn-ea"/>
              <a:cs typeface="+mn-cs"/>
            </a:endParaRPr>
          </a:p>
          <a:p>
            <a:pPr marL="0" indent="0">
              <a:buFont typeface="+mj-lt"/>
              <a:buNone/>
            </a:pPr>
            <a:endParaRPr lang="en-CA" sz="1200" b="1"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*Le </a:t>
            </a:r>
            <a:r>
              <a:rPr lang="en-US" i="1" dirty="0" err="1" smtClean="0">
                <a:solidFill>
                  <a:schemeClr val="bg1"/>
                </a:solidFill>
              </a:rPr>
              <a:t>français</a:t>
            </a:r>
            <a:r>
              <a:rPr lang="en-US" i="1" dirty="0" smtClean="0">
                <a:solidFill>
                  <a:schemeClr val="bg1"/>
                </a:solidFill>
              </a:rPr>
              <a:t> suit plus bas*</a:t>
            </a:r>
          </a:p>
          <a:p>
            <a:endParaRPr lang="fr-CA" dirty="0" smtClean="0"/>
          </a:p>
          <a:p>
            <a:r>
              <a:rPr lang="en-US" sz="1200" b="1" kern="1200" dirty="0" smtClean="0">
                <a:solidFill>
                  <a:schemeClr val="tx1"/>
                </a:solidFill>
                <a:effectLst/>
                <a:latin typeface="+mn-lt"/>
                <a:ea typeface="+mn-ea"/>
                <a:cs typeface="+mn-cs"/>
              </a:rPr>
              <a:t>INTRODUCTION AND PURPOSE OF THIS WORKSHOP</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2-5</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share the purpose of the workshop, manage participants expectations about the outcomes of the workshop</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Workshop PowerPoint presentation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US" sz="1200" kern="1200" dirty="0" smtClean="0">
                <a:solidFill>
                  <a:schemeClr val="tx1"/>
                </a:solidFill>
                <a:effectLst/>
                <a:latin typeface="+mn-lt"/>
                <a:ea typeface="+mn-ea"/>
                <a:cs typeface="+mn-cs"/>
              </a:rPr>
              <a:t>Allow the host (PSPC or client lead) to open the meeting.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Introduce yourself and any other project team members who are in the room. Invite participants to write their first name &amp; program/group on the tent cards if they are not prepared in advance. Let them know that knowing who they represent is important to accurately capturing the information.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workshop is designed to capture your special purpose space needs. Today we are going to be speaking about [name spaces] and you have been invited to participate because you have good knowledge of the requirements for this space.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CA" sz="1200" kern="1200" dirty="0" smtClean="0">
                <a:solidFill>
                  <a:schemeClr val="tx1"/>
                </a:solidFill>
                <a:effectLst/>
                <a:latin typeface="+mn-lt"/>
                <a:ea typeface="+mn-ea"/>
                <a:cs typeface="+mn-cs"/>
              </a:rPr>
              <a:t>Explain the benefits of early engagement &amp; user centered approach to designing an activity based workplace. Provide a simple explanation of functional programming (i.e. requirements gathering).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Revisit the project vision &amp; the department/agency values or guiding principles as a reminder of the mindset to approach the workshop with. </a:t>
            </a:r>
          </a:p>
          <a:p>
            <a:endParaRPr lang="fr-CA" b="1" dirty="0" smtClean="0"/>
          </a:p>
          <a:p>
            <a:r>
              <a:rPr lang="fr-CA" b="1" dirty="0" smtClean="0"/>
              <a:t>ASK</a:t>
            </a:r>
          </a:p>
          <a:p>
            <a:r>
              <a:rPr lang="en-US" sz="1200" kern="1200" dirty="0" smtClean="0">
                <a:solidFill>
                  <a:schemeClr val="tx1"/>
                </a:solidFill>
                <a:effectLst/>
                <a:latin typeface="+mn-lt"/>
                <a:ea typeface="+mn-ea"/>
                <a:cs typeface="+mn-cs"/>
              </a:rPr>
              <a:t>Does everyone understand the outcome of our workshop today?  Is there anything else you feel would be important for us to consider while working through the activities today?</a:t>
            </a:r>
          </a:p>
          <a:p>
            <a:endParaRPr lang="en-US"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INTRODUCTION ET BUT DE CET ATELIER</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35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2-5</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Communiquer le but de l’atelier, gérer les attentes des participants concernant les résultats de l’atelier</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Ressources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Présentation PowerPoint relative aux ateliers</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Permettez à l’organisateur (SPAC ou le responsable du client) d’ouvrir la réunion.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Présentez-vous et présentez les autres membres de l’équipe de projet qui se trouvent dans la salle. Invitez les participants à écrire leur prénom et leur programme/groupe sur les chevalets, si ces derniers ne sont pas préparés à l’avance. Faites-leur savoir qu’il est important de savoir qui ils représentent pour bien saisir l’information.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Cet atelier est conçu pour saisir les besoins relatifs à vos locaux à usage particulier. Aujourd’hui, nous allons parler de [indiquer le nom des locaux], et vous avez été invités à participer parce que vous connaissez bien les exigences relatives à ces locaux.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Expliquez les avantages d’une mobilisation précoce et d’une approche centrée sur l’utilisateur pour concevoir un milieu de travail axé sur les activités. Donnez une explication simplifiée de la programmation fonctionnelle (c.-à-d. la collecte des exigences).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Passez en revue la vision du projet et les valeurs ou principes directeurs du ministère ou de l’organisme pour rappeler l’état d’esprit avec lequel il faut aborder l’atelier.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DEMANDER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Est-ce que tout le monde comprend les résultats de notre atelier d’aujourd’hui? 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autre chose qu’il serait important que nous prenions en compte dans le cadre des activités d’aujourd’hui, à votre avis?</a:t>
            </a:r>
            <a:endParaRPr lang="en-CA" sz="1200" kern="1200" dirty="0" smtClean="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55521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*Le </a:t>
            </a:r>
            <a:r>
              <a:rPr lang="en-US" i="1" dirty="0" err="1" smtClean="0">
                <a:solidFill>
                  <a:schemeClr val="bg1"/>
                </a:solidFill>
              </a:rPr>
              <a:t>français</a:t>
            </a:r>
            <a:r>
              <a:rPr lang="en-US" i="1" dirty="0" smtClean="0">
                <a:solidFill>
                  <a:schemeClr val="bg1"/>
                </a:solidFill>
              </a:rPr>
              <a:t> suit plus bas*</a:t>
            </a:r>
          </a:p>
          <a:p>
            <a:endParaRPr lang="fr-CA" dirty="0" smtClean="0"/>
          </a:p>
          <a:p>
            <a:r>
              <a:rPr lang="en-US" sz="1200" b="1" kern="1200" dirty="0" smtClean="0">
                <a:solidFill>
                  <a:schemeClr val="tx1"/>
                </a:solidFill>
                <a:effectLst/>
                <a:latin typeface="+mn-lt"/>
                <a:ea typeface="+mn-ea"/>
                <a:cs typeface="+mn-cs"/>
              </a:rPr>
              <a:t>SUMMARY OF REQUIREMENTS </a:t>
            </a:r>
            <a:endParaRPr lang="en-CA" sz="1200" b="1"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findings and questions from the survey  </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Statement of requirements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have documented some information about the space based on information we have been provided. Here is what we have so far. We’re going to ask that you clarify any errors and provided us with any details we may have missed.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start with [SPS]. We are going to talk about the space we have today, how it is used and by whom. </a:t>
            </a:r>
            <a:endParaRPr lang="en-CA" sz="1200" kern="1200" dirty="0" smtClean="0">
              <a:solidFill>
                <a:schemeClr val="tx1"/>
              </a:solidFill>
              <a:effectLst/>
              <a:latin typeface="+mn-lt"/>
              <a:ea typeface="+mn-ea"/>
              <a:cs typeface="+mn-cs"/>
            </a:endParaRPr>
          </a:p>
          <a:p>
            <a:endParaRPr lang="fr-CA" b="1" dirty="0" smtClean="0"/>
          </a:p>
          <a:p>
            <a:r>
              <a:rPr lang="fr-CA" b="1" dirty="0" smtClean="0"/>
              <a:t>DO</a:t>
            </a:r>
          </a:p>
          <a:p>
            <a:r>
              <a:rPr lang="en-US" sz="1200" kern="1200" dirty="0" smtClean="0">
                <a:solidFill>
                  <a:schemeClr val="tx1"/>
                </a:solidFill>
                <a:effectLst/>
                <a:latin typeface="+mn-lt"/>
                <a:ea typeface="+mn-ea"/>
                <a:cs typeface="+mn-cs"/>
              </a:rPr>
              <a:t>Using the sticky notes or flipchart/whiteboard document any additional information that the team provides. Ask clarifying questions. As applicable ask if he space is a primary work area for anyone, about how work flows, about technology, power/date or security.  Ensure the team feels you have accurately documented the requirements for the space. Capture contact people who have additional documentation to send you.</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there any other requirements discrepancies or questions we need to ensure we address during the session, based off the initial survey results?  If so, put them in the parking lot and address them at the end of the workshop, if they haven’t already been discussed.</a:t>
            </a:r>
          </a:p>
          <a:p>
            <a:endParaRPr lang="en-US"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RÉSUMÉ DES EXIGENCES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15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7</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Examiner les résultats et les questions du sondage</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Ressources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Énoncé des besoins</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Nous avons consigné certains renseignements sur les locaux en nous fondant sur les renseignements qui nous ont été fournis. Voici ce que nous avons jusqu’à maintenant : nous allons vous demander de clarifier toute erreur et de nous fournir tous les détails que nous aurions pu manquer.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Commençons par [les LUP] : Nous allons parler des locaux dont nous disposons aujourd’hui, et voir comment ils sont utilisés et par qui.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a:t>
            </a:r>
            <a:r>
              <a:rPr lang="fr-CA" sz="1200" b="1" kern="1200" baseline="0" dirty="0" smtClean="0">
                <a:solidFill>
                  <a:schemeClr val="tx1"/>
                </a:solidFill>
                <a:effectLst/>
                <a:latin typeface="+mn-lt"/>
                <a:ea typeface="+mn-ea"/>
                <a:cs typeface="+mn-cs"/>
              </a:rPr>
              <a:t> FAIRE</a:t>
            </a:r>
          </a:p>
          <a:p>
            <a:r>
              <a:rPr lang="fr-CA" sz="1200" kern="1200" dirty="0" smtClean="0">
                <a:solidFill>
                  <a:schemeClr val="tx1"/>
                </a:solidFill>
                <a:effectLst/>
                <a:latin typeface="+mn-lt"/>
                <a:ea typeface="+mn-ea"/>
                <a:cs typeface="+mn-cs"/>
              </a:rPr>
              <a:t>Utilisez les notes autocollantes ou le tableau à feuilles mobiles/tableau blanc pour consigner toute information supplémentaire fournie par l’équipe. Posez des questions pour obtenir des éclaircissements. Le cas échéant, demandez s’il s’agit d’un espace de travail principal pour quelqu’un, posez des questions sur la façon dont le travail se déroule, sur la technologie, l’alimentation électrique, la date ou la sécurité. Assurez‑vous que l’équipe a le sentiment que vous avez bien consigné les exigences relatives aux locaux. Prenez en note le nom des personnes‑ressources qui ont des documents supplémentaires à vous envoyer.</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DEMANDER</a:t>
            </a:r>
          </a:p>
          <a:p>
            <a:r>
              <a:rPr lang="fr-CA" sz="1200" kern="1200" dirty="0" smtClean="0">
                <a:solidFill>
                  <a:schemeClr val="tx1"/>
                </a:solidFill>
                <a:effectLst/>
                <a:latin typeface="+mn-lt"/>
                <a:ea typeface="+mn-ea"/>
                <a:cs typeface="+mn-cs"/>
              </a:rPr>
              <a:t>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d’autres divergences en matière d’exigences ou d’autres questions que nous devons nous assurer d’aborder au cours de la séance, en nous basant sur les résultats du sondage initial? Si c’est le cas, placez-les dans les questions en suspens et parlez-en à la fin de l’atelier, si elles n’ont pas déjà fait l’objet d’une discussion.</a:t>
            </a:r>
          </a:p>
          <a:p>
            <a:endParaRPr lang="fr-CA" sz="1200" b="1"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33567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*Le </a:t>
            </a:r>
            <a:r>
              <a:rPr lang="en-US" i="1" dirty="0" err="1" smtClean="0">
                <a:solidFill>
                  <a:schemeClr val="bg1"/>
                </a:solidFill>
              </a:rPr>
              <a:t>français</a:t>
            </a:r>
            <a:r>
              <a:rPr lang="en-US" i="1" dirty="0" smtClean="0">
                <a:solidFill>
                  <a:schemeClr val="bg1"/>
                </a:solidFill>
              </a:rPr>
              <a:t> suit plus bas*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CURRENT STATE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8-10</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document requirements for each special purpose space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have documented some information about the space based on information we have been provided. Here is what we have so far. We’re going to ask that you clarify any errors and provided us with any details we may have missed.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start with [SPS]. We are going to talk about the space we have today, how it is used and by whom.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DO</a:t>
            </a:r>
          </a:p>
          <a:p>
            <a:r>
              <a:rPr lang="en-CA" sz="1200" b="1" kern="1200" dirty="0" smtClean="0">
                <a:solidFill>
                  <a:schemeClr val="tx1"/>
                </a:solidFill>
                <a:effectLst/>
                <a:latin typeface="+mn-lt"/>
                <a:ea typeface="+mn-ea"/>
                <a:cs typeface="+mn-cs"/>
              </a:rPr>
              <a:t>Slide 8 (animation 6 clicks)</a:t>
            </a:r>
            <a:r>
              <a:rPr lang="en-CA" sz="1200" kern="1200" dirty="0" smtClean="0">
                <a:solidFill>
                  <a:schemeClr val="tx1"/>
                </a:solidFill>
                <a:effectLst/>
                <a:latin typeface="+mn-lt"/>
                <a:ea typeface="+mn-ea"/>
                <a:cs typeface="+mn-cs"/>
              </a:rPr>
              <a:t> – review the brainstorming guidelines (this is a fun way to engage the participants and bring them together, the fun images can break the ice)</a:t>
            </a:r>
          </a:p>
          <a:p>
            <a:r>
              <a:rPr lang="en-CA" sz="1200" b="1" kern="1200" dirty="0" smtClean="0">
                <a:solidFill>
                  <a:schemeClr val="tx1"/>
                </a:solidFill>
                <a:effectLst/>
                <a:latin typeface="+mn-lt"/>
                <a:ea typeface="+mn-ea"/>
                <a:cs typeface="+mn-cs"/>
              </a:rPr>
              <a:t>Slide 9</a:t>
            </a:r>
            <a:r>
              <a:rPr lang="en-CA"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Using the sticky notes or flipchart/whiteboard document any additional information that the team provides. Ask clarifying questions. As applicable ask if he space is a primary work area for anyone, about how work flows, about technology, power/date or security.  Ensure the team feels you have accurately documented the requirements for the space. Capture contact people who have additional documentation to send you.</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Slide 10</a:t>
            </a:r>
            <a:r>
              <a:rPr lang="en-CA" sz="1200" kern="1200" dirty="0" smtClean="0">
                <a:solidFill>
                  <a:schemeClr val="tx1"/>
                </a:solidFill>
                <a:effectLst/>
                <a:latin typeface="+mn-lt"/>
                <a:ea typeface="+mn-ea"/>
                <a:cs typeface="+mn-cs"/>
              </a:rPr>
              <a:t> - Have individuals work in small groups to document (writing on a white board, sticky notes) what works &amp; what doesn’t work about the current spaces. Probe to understand if the current challenges are space related or not, park concerns relating to policy &amp; behaviour and bring them to the attention of the project manager and change management lead. </a:t>
            </a: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ÉVALUATION DE LA SITUATION ACTUELLE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i="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8-10</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Consigner les besoins pour chacun des locaux à usage particulier</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a:t>
            </a:r>
            <a:r>
              <a:rPr lang="fr-CA" sz="1200" b="1" kern="1200" baseline="0" dirty="0" smtClean="0">
                <a:solidFill>
                  <a:schemeClr val="tx1"/>
                </a:solidFill>
                <a:effectLst/>
                <a:latin typeface="+mn-lt"/>
                <a:ea typeface="+mn-ea"/>
                <a:cs typeface="+mn-cs"/>
              </a:rPr>
              <a:t> DIRE</a:t>
            </a:r>
          </a:p>
          <a:p>
            <a:r>
              <a:rPr lang="fr-CA" sz="1200" kern="1200" dirty="0" smtClean="0">
                <a:solidFill>
                  <a:schemeClr val="tx1"/>
                </a:solidFill>
                <a:effectLst/>
                <a:latin typeface="+mn-lt"/>
                <a:ea typeface="+mn-ea"/>
                <a:cs typeface="+mn-cs"/>
              </a:rPr>
              <a:t>Nous avons consigné certains renseignements sur les locaux en nous fondant sur les renseignements qui nous ont été fournis. Voici ce que nous avons jusqu’à maintenant : Nous allons vous demander de clarifier toute erreur et de nous fournir tous les détails que nous aurions pu manquer.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Commençons par [les LUP] : nous allons parler des locaux dont nous disposons aujourd’hui, et voir comment ils sont utilisés et par qui. </a:t>
            </a:r>
            <a:endParaRPr lang="en-CA"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b="1" kern="1200" dirty="0" smtClean="0">
                <a:solidFill>
                  <a:schemeClr val="tx1"/>
                </a:solidFill>
                <a:effectLst/>
                <a:latin typeface="+mn-lt"/>
                <a:ea typeface="+mn-ea"/>
                <a:cs typeface="+mn-cs"/>
              </a:rPr>
              <a:t>Transparent 8 (animation en 6 clics)</a:t>
            </a:r>
            <a:r>
              <a:rPr lang="fr-CA" sz="1200" kern="1200" dirty="0" smtClean="0">
                <a:solidFill>
                  <a:schemeClr val="tx1"/>
                </a:solidFill>
                <a:effectLst/>
                <a:latin typeface="+mn-lt"/>
                <a:ea typeface="+mn-ea"/>
                <a:cs typeface="+mn-cs"/>
              </a:rPr>
              <a:t> – Passez en revue les lignes directrices du remue‑méninges (c’est une façon amusante de faire participer les participants et de les rassembler, les images amusantes peuvent briser la glace)</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9 </a:t>
            </a:r>
            <a:r>
              <a:rPr lang="fr-CA" sz="1200" kern="1200" dirty="0" smtClean="0">
                <a:solidFill>
                  <a:schemeClr val="tx1"/>
                </a:solidFill>
                <a:effectLst/>
                <a:latin typeface="+mn-lt"/>
                <a:ea typeface="+mn-ea"/>
                <a:cs typeface="+mn-cs"/>
              </a:rPr>
              <a:t>– Utilisez les notes autocollantes ou le tableau à feuilles mobiles ou le tableau blanc pour consigner toute information supplémentaire fournie par l’équipe. Posez des questions pour obtenir des éclaircissements. Le cas échéant, demandez s’il s’agit d’un espace de travail principal pour quelqu’un, posez des questions sur la façon dont le travail se déroule, sur la technologie, l’alimentation électrique, la date ou la sécurité. Assurez-vous que l’équipe a le sentiment que vous avez bien consigné les exigences relatives aux locaux. Notez le nom des personnes‑ressources qui ont des documents supplémentaires à vous envoyer.</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10</a:t>
            </a:r>
            <a:r>
              <a:rPr lang="fr-CA" sz="1200" kern="1200" dirty="0" smtClean="0">
                <a:solidFill>
                  <a:schemeClr val="tx1"/>
                </a:solidFill>
                <a:effectLst/>
                <a:latin typeface="+mn-lt"/>
                <a:ea typeface="+mn-ea"/>
                <a:cs typeface="+mn-cs"/>
              </a:rPr>
              <a:t> – Demandez aux participants de travailler en petits groupes pour consigner (écriture sur un tableau blanc ou des notes autocollantes) ce qui fonctionne et ce qui ne fonctionne pas au sujet des locaux existants. Posez des questions d’approfondissement pour comprendre si les enjeux actuels sont liés aux locaux ou non, les préoccupations du parc en matière de politique et de comportement et portez-les à l’attention du gestionnaire de projet et du responsable de la gestion du changement. </a:t>
            </a:r>
          </a:p>
          <a:p>
            <a:endParaRPr lang="fr-CA" sz="1200" b="1"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423510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242111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on click</a:t>
            </a:r>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201550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*Le </a:t>
            </a:r>
            <a:r>
              <a:rPr lang="en-US" i="1" dirty="0" err="1" smtClean="0">
                <a:solidFill>
                  <a:schemeClr val="bg1"/>
                </a:solidFill>
              </a:rPr>
              <a:t>français</a:t>
            </a:r>
            <a:r>
              <a:rPr lang="en-US" i="1" dirty="0" smtClean="0">
                <a:solidFill>
                  <a:schemeClr val="bg1"/>
                </a:solidFill>
              </a:rPr>
              <a:t> suit plus bas*</a:t>
            </a:r>
          </a:p>
          <a:p>
            <a:endParaRPr lang="en-US" dirty="0" smtClean="0"/>
          </a:p>
          <a:p>
            <a:r>
              <a:rPr lang="en-US" sz="1200" b="1" kern="1200" dirty="0" smtClean="0">
                <a:solidFill>
                  <a:schemeClr val="tx1"/>
                </a:solidFill>
                <a:effectLst/>
                <a:latin typeface="+mn-lt"/>
                <a:ea typeface="+mn-ea"/>
                <a:cs typeface="+mn-cs"/>
              </a:rPr>
              <a:t>FUTURE NEEDS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11</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understand future needs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Part of the benefit of </a:t>
            </a:r>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is that it has a lot of built in flexibility. We can plan now for changes we are anticipating, so that when those changes happen the time &amp; costs to reconfigure the space are decreased.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there anything that we know will likely change over the next five years that might change the way we need to work in our space in the future? For example, new technology, legislation or other…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US" sz="1200" kern="1200" dirty="0" smtClean="0">
                <a:solidFill>
                  <a:schemeClr val="tx1"/>
                </a:solidFill>
                <a:effectLst/>
                <a:latin typeface="+mn-lt"/>
                <a:ea typeface="+mn-ea"/>
                <a:cs typeface="+mn-cs"/>
              </a:rPr>
              <a:t>Record responses on a whiteboard, flipchart or sticky notes. Probe as required about the changes and what spaces may become irrelevant, be different or new spaces that could be required so that you can build flexibility for those future needs into the plan. </a:t>
            </a:r>
            <a:endParaRPr lang="en-CA" sz="1200" b="1" kern="1200" dirty="0" smtClean="0">
              <a:solidFill>
                <a:schemeClr val="tx1"/>
              </a:solidFill>
              <a:effectLst/>
              <a:latin typeface="+mn-lt"/>
              <a:ea typeface="+mn-ea"/>
              <a:cs typeface="+mn-cs"/>
            </a:endParaRPr>
          </a:p>
          <a:p>
            <a:endParaRPr lang="en-US" dirty="0" smtClean="0"/>
          </a:p>
          <a:p>
            <a:r>
              <a:rPr lang="fr-CA" sz="1200" b="1" kern="1200" dirty="0" smtClean="0">
                <a:solidFill>
                  <a:schemeClr val="tx1"/>
                </a:solidFill>
                <a:effectLst/>
                <a:latin typeface="+mn-lt"/>
                <a:ea typeface="+mn-ea"/>
                <a:cs typeface="+mn-cs"/>
              </a:rPr>
              <a:t>BESOINS FUTURS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15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11</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Comprendre les besoins futurs</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L’un des avantages du Milieu de travail GC, c’est sa grande flexibilité intégrée. Nous pouvons planifier dès maintenant les changements que nous anticipons, de sorte que lorsque ces changements se produisent, le temps et les coûts de reconfiguration des locaux sont réduits.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quelque chose qui, à notre connaissance, va probablement changer au cours des cinq prochaines années et qui pourrait modifier notre façon de travailler dans nos locaux à l’avenir? Par exemple, une nouvelle technologie, une nouvelle loi ou d’autres choses.</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Notez les réponses sur un tableau blanc, un tableau à feuilles mobiles ou des notes autocollantes. Renseignez‑vous au besoin sur les changements et les locaux qui pourraient devenir non pertinents, les locaux différents ou nouveaux qui pourraient être nécessaires afin d’intégrer la flexibilité pour répondre à ces besoins futurs. </a:t>
            </a:r>
          </a:p>
          <a:p>
            <a:endParaRPr lang="fr-CA" sz="1200" b="1"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84646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*Le </a:t>
            </a:r>
            <a:r>
              <a:rPr lang="en-US" i="1" dirty="0" err="1" smtClean="0">
                <a:solidFill>
                  <a:schemeClr val="bg1"/>
                </a:solidFill>
              </a:rPr>
              <a:t>français</a:t>
            </a:r>
            <a:r>
              <a:rPr lang="en-US" i="1" dirty="0" smtClean="0">
                <a:solidFill>
                  <a:schemeClr val="bg1"/>
                </a:solidFill>
              </a:rPr>
              <a:t> suit plus bas*</a:t>
            </a:r>
          </a:p>
          <a:p>
            <a:endParaRPr lang="fr-CA" dirty="0" smtClean="0"/>
          </a:p>
          <a:p>
            <a:r>
              <a:rPr lang="en-US" sz="1200" b="1" kern="1200" dirty="0" smtClean="0">
                <a:solidFill>
                  <a:schemeClr val="tx1"/>
                </a:solidFill>
                <a:effectLst/>
                <a:latin typeface="+mn-lt"/>
                <a:ea typeface="+mn-ea"/>
                <a:cs typeface="+mn-cs"/>
              </a:rPr>
              <a:t>CLOSING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12</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close the workshop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We’ve come to the end of our workshop. I want to thank you all for your participation and time. It was a pleasure for us to work with you directly and I am confident that with all the valuable information you have shared with us today, we will design a </a:t>
            </a:r>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for your team that will really support the way you work.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we go, let’s review the items in the parking lot.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Great, from here [outline next steps and when they will be brought back together, who will set it up and approximate timeline]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CA" sz="1200" kern="1200" dirty="0" smtClean="0">
                <a:solidFill>
                  <a:schemeClr val="tx1"/>
                </a:solidFill>
                <a:effectLst/>
                <a:latin typeface="+mn-lt"/>
                <a:ea typeface="+mn-ea"/>
                <a:cs typeface="+mn-cs"/>
              </a:rPr>
              <a:t>Review the list of items in the parking lot, identify any takeaways and who will follow up on them. Identify anyone who is providing follow up reference material.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Ask participants to leave extra material on the table to be collected. </a:t>
            </a: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Remove all workshop material, reset the room. </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CLÔTURE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12</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Clore l’atelier </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Nous sommes arrivés à la fin de notre atelier. Je tiens à vous remercier tous et toutes de votre participation et du temps que vous y avez consacré. Ce fut un plaisir pour nous de travailler directement avec vous et je suis certain qu’avec toute l’information précieuse que vous nous avez communiquée aujourd’hui, nous concevrons pour votre équipe un Milieu de travail GC qui soutiendra vraiment votre façon de travailler.</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Avant de partir, passons rapidement en revue les questions en suspens.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Excellent; à partir d’ici [décrivez les prochaines étapes et quand les participants seront rassemblés, qui les mettra en place et l’heure approximative].</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Passez en revue la liste des questions en suspens, faites ressortir les leçons à retenir et indiquez qui en fera le suivi. Identifiez toute personne qui fournit des documents de référence aux fins de suivi.</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Demandez aux participants de laisser le matériel supplémentaire sur la table pour y être ramassé.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Enlevez tout le matériel de la salle de l’atelier, et remettez la salle dans son état initial. </a:t>
            </a:r>
            <a:endParaRPr lang="en-CA"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4205286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6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9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9"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5.jpg"/><Relationship Id="rId18" Type="http://schemas.openxmlformats.org/officeDocument/2006/relationships/image" Target="../media/image2.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1.xml"/><Relationship Id="rId1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ags" Target="../tags/tag8.xml"/><Relationship Id="rId16" Type="http://schemas.openxmlformats.org/officeDocument/2006/relationships/image" Target="../media/image6.png"/><Relationship Id="rId1" Type="http://schemas.openxmlformats.org/officeDocument/2006/relationships/vmlDrawing" Target="../drawings/vmlDrawing7.vml"/><Relationship Id="rId6" Type="http://schemas.openxmlformats.org/officeDocument/2006/relationships/tags" Target="../tags/tag12.xml"/><Relationship Id="rId11" Type="http://schemas.openxmlformats.org/officeDocument/2006/relationships/slideLayout" Target="../slideLayouts/slideLayout1.xml"/><Relationship Id="rId5" Type="http://schemas.openxmlformats.org/officeDocument/2006/relationships/tags" Target="../tags/tag11.xml"/><Relationship Id="rId15" Type="http://schemas.openxmlformats.org/officeDocument/2006/relationships/image" Target="../media/image1.emf"/><Relationship Id="rId10" Type="http://schemas.openxmlformats.org/officeDocument/2006/relationships/tags" Target="../tags/tag16.xml"/><Relationship Id="rId19" Type="http://schemas.openxmlformats.org/officeDocument/2006/relationships/image" Target="../media/image3.jpe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image" Target="../media/image21.png"/><Relationship Id="rId4" Type="http://schemas.openxmlformats.org/officeDocument/2006/relationships/tags" Target="../tags/tag92.xml"/><Relationship Id="rId9"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98.xml"/><Relationship Id="rId7" Type="http://schemas.openxmlformats.org/officeDocument/2006/relationships/notesSlide" Target="../notesSlides/notesSlide7.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15.xml"/><Relationship Id="rId5" Type="http://schemas.openxmlformats.org/officeDocument/2006/relationships/tags" Target="../tags/tag100.xml"/><Relationship Id="rId4" Type="http://schemas.openxmlformats.org/officeDocument/2006/relationships/tags" Target="../tags/tag99.xml"/></Relationships>
</file>

<file path=ppt/slides/_rels/slide12.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tags" Target="../tags/tag112.xml"/><Relationship Id="rId2" Type="http://schemas.openxmlformats.org/officeDocument/2006/relationships/tags" Target="../tags/tag102.xml"/><Relationship Id="rId16" Type="http://schemas.openxmlformats.org/officeDocument/2006/relationships/hyperlink" Target="mailto:Mahinder.sanjay@gc.pspc.ca" TargetMode="Externa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5" Type="http://schemas.openxmlformats.org/officeDocument/2006/relationships/notesSlide" Target="../notesSlides/notesSlide8.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8.xml"/><Relationship Id="rId7" Type="http://schemas.openxmlformats.org/officeDocument/2006/relationships/notesSlide" Target="../notesSlides/notesSlide2.xml"/><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slideLayout" Target="../slideLayouts/slideLayout14.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vmlDrawing" Target="../drawings/vmlDrawing9.vml"/><Relationship Id="rId6" Type="http://schemas.openxmlformats.org/officeDocument/2006/relationships/tags" Target="../tags/tag25.xml"/><Relationship Id="rId11" Type="http://schemas.openxmlformats.org/officeDocument/2006/relationships/image" Target="../media/image7.png"/><Relationship Id="rId5" Type="http://schemas.openxmlformats.org/officeDocument/2006/relationships/tags" Target="../tags/tag24.xml"/><Relationship Id="rId10" Type="http://schemas.openxmlformats.org/officeDocument/2006/relationships/image" Target="../media/image1.emf"/><Relationship Id="rId4" Type="http://schemas.openxmlformats.org/officeDocument/2006/relationships/tags" Target="../tags/tag23.xml"/><Relationship Id="rId9"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6" Type="http://schemas.openxmlformats.org/officeDocument/2006/relationships/image" Target="../media/image8.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slideLayout" Target="../slideLayouts/slideLayout15.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5.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15.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s/_rels/slide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5.xml"/><Relationship Id="rId5" Type="http://schemas.openxmlformats.org/officeDocument/2006/relationships/tags" Target="../tags/tag55.xml"/><Relationship Id="rId4"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3.xml"/><Relationship Id="rId5" Type="http://schemas.openxmlformats.org/officeDocument/2006/relationships/slideLayout" Target="../slideLayouts/slideLayout15.xml"/><Relationship Id="rId4" Type="http://schemas.openxmlformats.org/officeDocument/2006/relationships/tags" Target="../tags/tag59.xml"/></Relationships>
</file>

<file path=ppt/slides/_rels/slide8.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26" Type="http://schemas.openxmlformats.org/officeDocument/2006/relationships/image" Target="../media/image13.png"/><Relationship Id="rId3" Type="http://schemas.openxmlformats.org/officeDocument/2006/relationships/tags" Target="../tags/tag62.xml"/><Relationship Id="rId21" Type="http://schemas.openxmlformats.org/officeDocument/2006/relationships/notesSlide" Target="../notesSlides/notesSlide4.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image" Target="../media/image12.png"/><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slideLayout" Target="../slideLayouts/slideLayout15.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image" Target="../media/image11.png"/><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image" Target="../media/image10.png"/><Relationship Id="rId10" Type="http://schemas.openxmlformats.org/officeDocument/2006/relationships/tags" Target="../tags/tag69.xml"/><Relationship Id="rId19" Type="http://schemas.openxmlformats.org/officeDocument/2006/relationships/tags" Target="../tags/tag78.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image" Target="../media/image9.png"/><Relationship Id="rId27"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15.png"/><Relationship Id="rId18" Type="http://schemas.microsoft.com/office/2007/relationships/hdphoto" Target="../media/hdphoto1.wdp"/><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notesSlide" Target="../notesSlides/notesSlide5.xml"/><Relationship Id="rId17" Type="http://schemas.openxmlformats.org/officeDocument/2006/relationships/image" Target="../media/image19.png"/><Relationship Id="rId2" Type="http://schemas.openxmlformats.org/officeDocument/2006/relationships/tags" Target="../tags/tag80.xml"/><Relationship Id="rId16" Type="http://schemas.openxmlformats.org/officeDocument/2006/relationships/image" Target="../media/image18.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Layout" Target="../slideLayouts/slideLayout15.xml"/><Relationship Id="rId5" Type="http://schemas.openxmlformats.org/officeDocument/2006/relationships/tags" Target="../tags/tag83.xml"/><Relationship Id="rId15" Type="http://schemas.openxmlformats.org/officeDocument/2006/relationships/image" Target="../media/image17.png"/><Relationship Id="rId10" Type="http://schemas.openxmlformats.org/officeDocument/2006/relationships/tags" Target="../tags/tag88.xml"/><Relationship Id="rId19" Type="http://schemas.openxmlformats.org/officeDocument/2006/relationships/image" Target="../media/image20.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06" name="think-cell Slide" r:id="rId14" imgW="473" imgH="473" progId="TCLayout.ActiveDocument.1">
                  <p:embed/>
                </p:oleObj>
              </mc:Choice>
              <mc:Fallback>
                <p:oleObj name="think-cell Slide" r:id="rId14" imgW="473" imgH="473" progId="TCLayout.ActiveDocument.1">
                  <p:embed/>
                  <p:pic>
                    <p:nvPicPr>
                      <p:cNvPr id="4" name="Object 3"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8" name="Rectangle 7"/>
          <p:cNvSpPr/>
          <p:nvPr>
            <p:custDataLst>
              <p:tags r:id="rId4"/>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5"/>
            </p:custDataLst>
          </p:nvPr>
        </p:nvSpPr>
        <p:spPr>
          <a:xfrm>
            <a:off x="295064" y="2850723"/>
            <a:ext cx="7464636" cy="1587701"/>
          </a:xfrm>
        </p:spPr>
        <p:txBody>
          <a:bodyPr>
            <a:noAutofit/>
          </a:bodyPr>
          <a:lstStyle/>
          <a:p>
            <a:r>
              <a:rPr lang="en-US" sz="3600" dirty="0">
                <a:solidFill>
                  <a:schemeClr val="bg1"/>
                </a:solidFill>
              </a:rPr>
              <a:t>GCworkplace</a:t>
            </a:r>
            <a:br>
              <a:rPr lang="en-US" sz="3600" dirty="0">
                <a:solidFill>
                  <a:schemeClr val="bg1"/>
                </a:solidFill>
              </a:rPr>
            </a:br>
            <a:r>
              <a:rPr lang="en-US" sz="3600" dirty="0">
                <a:solidFill>
                  <a:schemeClr val="bg1"/>
                </a:solidFill>
              </a:rPr>
              <a:t>Special Purpose Space Requirements </a:t>
            </a:r>
            <a:r>
              <a:rPr lang="en-US" sz="3600" dirty="0" smtClean="0">
                <a:solidFill>
                  <a:schemeClr val="bg1"/>
                </a:solidFill>
              </a:rPr>
              <a:t>Workshop /</a:t>
            </a:r>
            <a:br>
              <a:rPr lang="en-US" sz="3600" dirty="0" smtClean="0">
                <a:solidFill>
                  <a:schemeClr val="bg1"/>
                </a:solidFill>
              </a:rPr>
            </a:br>
            <a:r>
              <a:rPr lang="fr-CA" sz="3600" dirty="0" smtClean="0">
                <a:solidFill>
                  <a:schemeClr val="bg1"/>
                </a:solidFill>
              </a:rPr>
              <a:t>Atelier sur les exigences relatives aux locaux à usage particulier du Milieu de travail GC</a:t>
            </a:r>
            <a:endParaRPr lang="fr-CA" sz="3600" dirty="0"/>
          </a:p>
        </p:txBody>
      </p:sp>
      <p:sp>
        <p:nvSpPr>
          <p:cNvPr id="3" name="Subtitle 2"/>
          <p:cNvSpPr>
            <a:spLocks noGrp="1"/>
          </p:cNvSpPr>
          <p:nvPr>
            <p:ph type="subTitle" idx="1"/>
            <p:custDataLst>
              <p:tags r:id="rId6"/>
            </p:custDataLst>
          </p:nvPr>
        </p:nvSpPr>
        <p:spPr>
          <a:xfrm>
            <a:off x="468189" y="4560750"/>
            <a:ext cx="4874992" cy="1289246"/>
          </a:xfrm>
        </p:spPr>
        <p:txBody>
          <a:bodyPr>
            <a:normAutofit fontScale="77500" lnSpcReduction="20000"/>
          </a:bodyPr>
          <a:lstStyle/>
          <a:p>
            <a:pPr>
              <a:spcBef>
                <a:spcPts val="0"/>
              </a:spcBef>
            </a:pPr>
            <a:r>
              <a:rPr lang="en-US" sz="2400" dirty="0">
                <a:solidFill>
                  <a:schemeClr val="accent2"/>
                </a:solidFill>
              </a:rPr>
              <a:t>[Department or Agency]</a:t>
            </a:r>
          </a:p>
          <a:p>
            <a:pPr>
              <a:spcBef>
                <a:spcPts val="0"/>
              </a:spcBef>
            </a:pPr>
            <a:r>
              <a:rPr lang="en-US" sz="2400" dirty="0">
                <a:solidFill>
                  <a:schemeClr val="accent2"/>
                </a:solidFill>
              </a:rPr>
              <a:t>[Project name] </a:t>
            </a:r>
          </a:p>
          <a:p>
            <a:pPr>
              <a:spcBef>
                <a:spcPts val="0"/>
              </a:spcBef>
            </a:pPr>
            <a:endParaRPr lang="en-US" sz="2400" dirty="0">
              <a:solidFill>
                <a:schemeClr val="accent2"/>
              </a:solidFill>
            </a:endParaRPr>
          </a:p>
          <a:p>
            <a:pPr>
              <a:spcBef>
                <a:spcPts val="0"/>
              </a:spcBef>
            </a:pPr>
            <a:r>
              <a:rPr lang="fr-CA" sz="2400" dirty="0">
                <a:solidFill>
                  <a:schemeClr val="accent2"/>
                </a:solidFill>
              </a:rPr>
              <a:t>[Ministère ou organisme]</a:t>
            </a:r>
          </a:p>
          <a:p>
            <a:pPr>
              <a:spcBef>
                <a:spcPts val="0"/>
              </a:spcBef>
            </a:pPr>
            <a:r>
              <a:rPr lang="fr-CA" sz="2400" dirty="0">
                <a:solidFill>
                  <a:schemeClr val="accent2"/>
                </a:solidFill>
              </a:rPr>
              <a:t>[Nom du projet] </a:t>
            </a:r>
          </a:p>
        </p:txBody>
      </p:sp>
      <p:sp>
        <p:nvSpPr>
          <p:cNvPr id="9" name="Rectangle 8"/>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1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 xmlns:a16="http://schemas.microsoft.com/office/drawing/2014/main" id="{89CA9733-78EF-5F49-81C1-064DE89D5260}"/>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grpSp>
        <p:nvGrpSpPr>
          <p:cNvPr id="11" name="Group 10"/>
          <p:cNvGrpSpPr/>
          <p:nvPr/>
        </p:nvGrpSpPr>
        <p:grpSpPr>
          <a:xfrm>
            <a:off x="-4171111" y="1402346"/>
            <a:ext cx="3942080" cy="3681833"/>
            <a:chOff x="8107680" y="128167"/>
            <a:chExt cx="3942080" cy="3681833"/>
          </a:xfrm>
        </p:grpSpPr>
        <p:sp>
          <p:nvSpPr>
            <p:cNvPr id="12" name="24-Point Star 11"/>
            <p:cNvSpPr/>
            <p:nvPr/>
          </p:nvSpPr>
          <p:spPr>
            <a:xfrm>
              <a:off x="8107680" y="128167"/>
              <a:ext cx="3942080" cy="3681833"/>
            </a:xfrm>
            <a:prstGeom prst="star24">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15" name="TextBox 6"/>
            <p:cNvSpPr txBox="1"/>
            <p:nvPr/>
          </p:nvSpPr>
          <p:spPr>
            <a:xfrm>
              <a:off x="8823960" y="900483"/>
              <a:ext cx="24993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Facilitator’s guide in speaking notes below slides!</a:t>
              </a:r>
            </a:p>
            <a:p>
              <a:pPr algn="ctr"/>
              <a:r>
                <a:rPr lang="en-US" b="1" dirty="0" smtClean="0"/>
                <a:t>-</a:t>
              </a:r>
            </a:p>
            <a:p>
              <a:pPr algn="ctr"/>
              <a:r>
                <a:rPr lang="en-US" b="1" dirty="0" smtClean="0"/>
                <a:t>Guide du </a:t>
              </a:r>
              <a:r>
                <a:rPr lang="en-US" b="1" dirty="0" err="1" smtClean="0"/>
                <a:t>facilitateur</a:t>
              </a:r>
              <a:r>
                <a:rPr lang="en-US" b="1" dirty="0" smtClean="0"/>
                <a:t> </a:t>
              </a:r>
              <a:r>
                <a:rPr lang="en-US" b="1" dirty="0" err="1" smtClean="0"/>
                <a:t>dans</a:t>
              </a:r>
              <a:r>
                <a:rPr lang="en-US" b="1" dirty="0" smtClean="0"/>
                <a:t> les notes </a:t>
              </a:r>
              <a:r>
                <a:rPr lang="en-US" b="1" dirty="0" err="1" smtClean="0"/>
                <a:t>d’allocution</a:t>
              </a:r>
              <a:r>
                <a:rPr lang="en-US" b="1" dirty="0" smtClean="0"/>
                <a:t> </a:t>
              </a:r>
              <a:r>
                <a:rPr lang="en-US" b="1" dirty="0" err="1" smtClean="0"/>
                <a:t>dessous</a:t>
              </a:r>
              <a:r>
                <a:rPr lang="en-US" b="1" dirty="0" smtClean="0"/>
                <a:t> les </a:t>
              </a:r>
              <a:r>
                <a:rPr lang="en-US" b="1" dirty="0" err="1" smtClean="0"/>
                <a:t>diapositives</a:t>
              </a:r>
              <a:r>
                <a:rPr lang="en-US" b="1" dirty="0"/>
                <a:t>!</a:t>
              </a:r>
              <a:endParaRPr lang="en-CA" b="1" dirty="0"/>
            </a:p>
          </p:txBody>
        </p:sp>
      </p:grpSp>
    </p:spTree>
    <p:extLst>
      <p:ext uri="{BB962C8B-B14F-4D97-AF65-F5344CB8AC3E}">
        <p14:creationId xmlns:p14="http://schemas.microsoft.com/office/powerpoint/2010/main" val="378033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custDataLst>
              <p:tags r:id="rId1"/>
            </p:custDataLst>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[Space Type] Current State</a:t>
            </a:r>
          </a:p>
          <a:p>
            <a:r>
              <a:rPr lang="fr-CA" dirty="0"/>
              <a:t>[Type de locaux] Situation actuelle</a:t>
            </a:r>
          </a:p>
        </p:txBody>
      </p:sp>
      <p:sp>
        <p:nvSpPr>
          <p:cNvPr id="12" name="TextBox 11">
            <a:extLst>
              <a:ext uri="{FF2B5EF4-FFF2-40B4-BE49-F238E27FC236}">
                <a16:creationId xmlns="" xmlns:a16="http://schemas.microsoft.com/office/drawing/2014/main" id="{6E40496D-D22A-4473-A835-F40ECC3E0BBD}"/>
              </a:ext>
            </a:extLst>
          </p:cNvPr>
          <p:cNvSpPr txBox="1"/>
          <p:nvPr>
            <p:custDataLst>
              <p:tags r:id="rId2"/>
            </p:custDataLst>
          </p:nvPr>
        </p:nvSpPr>
        <p:spPr>
          <a:xfrm>
            <a:off x="5051212" y="2664428"/>
            <a:ext cx="6113611" cy="1200329"/>
          </a:xfrm>
          <a:prstGeom prst="rect">
            <a:avLst/>
          </a:prstGeom>
          <a:noFill/>
        </p:spPr>
        <p:txBody>
          <a:bodyPr wrap="square" rtlCol="0">
            <a:spAutoFit/>
          </a:bodyPr>
          <a:lstStyle/>
          <a:p>
            <a:r>
              <a:rPr lang="en-US" sz="3600" dirty="0">
                <a:solidFill>
                  <a:schemeClr val="accent2"/>
                </a:solidFill>
                <a:latin typeface="Tw Cen MT" panose="020B0602020104020603" pitchFamily="34" charset="0"/>
                <a:cs typeface="Arial" panose="020B0604020202020204" pitchFamily="34" charset="0"/>
              </a:rPr>
              <a:t>What’s working in the current space?</a:t>
            </a:r>
          </a:p>
        </p:txBody>
      </p:sp>
      <p:sp>
        <p:nvSpPr>
          <p:cNvPr id="13" name="TextBox 12">
            <a:extLst>
              <a:ext uri="{FF2B5EF4-FFF2-40B4-BE49-F238E27FC236}">
                <a16:creationId xmlns="" xmlns:a16="http://schemas.microsoft.com/office/drawing/2014/main" id="{7942BA10-D3E4-4668-A08E-CCFA9A93520E}"/>
              </a:ext>
            </a:extLst>
          </p:cNvPr>
          <p:cNvSpPr txBox="1"/>
          <p:nvPr>
            <p:custDataLst>
              <p:tags r:id="rId3"/>
            </p:custDataLst>
          </p:nvPr>
        </p:nvSpPr>
        <p:spPr>
          <a:xfrm>
            <a:off x="5051214" y="2237364"/>
            <a:ext cx="6113611" cy="646331"/>
          </a:xfrm>
          <a:prstGeom prst="rect">
            <a:avLst/>
          </a:prstGeom>
          <a:noFill/>
        </p:spPr>
        <p:txBody>
          <a:bodyPr wrap="square" rtlCol="0">
            <a:spAutoFit/>
          </a:bodyPr>
          <a:lstStyle/>
          <a:p>
            <a:r>
              <a:rPr lang="en-US" sz="3600" dirty="0">
                <a:solidFill>
                  <a:schemeClr val="accent2"/>
                </a:solidFill>
                <a:latin typeface="Tw Cen MT" panose="020B0602020104020603" pitchFamily="34" charset="0"/>
                <a:cs typeface="Arial" panose="020B0604020202020204" pitchFamily="34" charset="0"/>
              </a:rPr>
              <a:t>What’s </a:t>
            </a:r>
            <a:r>
              <a:rPr lang="en-US" sz="3600" b="1" dirty="0">
                <a:solidFill>
                  <a:schemeClr val="accent2"/>
                </a:solidFill>
                <a:latin typeface="Tw Cen MT" panose="020B0602020104020603" pitchFamily="34" charset="0"/>
                <a:cs typeface="Arial" panose="020B0604020202020204" pitchFamily="34" charset="0"/>
              </a:rPr>
              <a:t>not</a:t>
            </a:r>
            <a:r>
              <a:rPr lang="en-US" sz="3600" dirty="0">
                <a:solidFill>
                  <a:schemeClr val="accent2"/>
                </a:solidFill>
                <a:latin typeface="Tw Cen MT" panose="020B0602020104020603" pitchFamily="34" charset="0"/>
                <a:cs typeface="Arial" panose="020B0604020202020204" pitchFamily="34" charset="0"/>
              </a:rPr>
              <a:t> working?</a:t>
            </a:r>
          </a:p>
        </p:txBody>
      </p:sp>
      <p:pic>
        <p:nvPicPr>
          <p:cNvPr id="7" name="Picture 6">
            <a:extLst>
              <a:ext uri="{FF2B5EF4-FFF2-40B4-BE49-F238E27FC236}">
                <a16:creationId xmlns="" xmlns:a16="http://schemas.microsoft.com/office/drawing/2014/main" id="{F2C7DBE5-7A1D-41BE-83CB-F88D0CEF8999}"/>
              </a:ext>
            </a:extLst>
          </p:cNvPr>
          <p:cNvPicPr>
            <a:picLocks noChangeAspect="1" noChangeArrowheads="1"/>
          </p:cNvPicPr>
          <p:nvPr>
            <p:custDataLst>
              <p:tags r:id="rId4"/>
            </p:custDataLst>
          </p:nvPr>
        </p:nvPicPr>
        <p:blipFill>
          <a:blip r:embed="rId10" cstate="email">
            <a:grayscl/>
            <a:extLst>
              <a:ext uri="{28A0092B-C50C-407E-A947-70E740481C1C}">
                <a14:useLocalDpi xmlns:a14="http://schemas.microsoft.com/office/drawing/2010/main" val="0"/>
              </a:ext>
            </a:extLst>
          </a:blip>
          <a:srcRect/>
          <a:stretch>
            <a:fillRect/>
          </a:stretch>
        </p:blipFill>
        <p:spPr bwMode="auto">
          <a:xfrm>
            <a:off x="0" y="1418764"/>
            <a:ext cx="5185363" cy="501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 xmlns:a16="http://schemas.microsoft.com/office/drawing/2014/main" id="{4BED084B-AD86-4B40-A879-7F4BADB9651F}"/>
              </a:ext>
            </a:extLst>
          </p:cNvPr>
          <p:cNvSpPr txBox="1"/>
          <p:nvPr>
            <p:custDataLst>
              <p:tags r:id="rId5"/>
            </p:custDataLst>
          </p:nvPr>
        </p:nvSpPr>
        <p:spPr>
          <a:xfrm rot="325604">
            <a:off x="805085" y="1908427"/>
            <a:ext cx="3581801" cy="3785652"/>
          </a:xfrm>
          <a:prstGeom prst="rect">
            <a:avLst/>
          </a:prstGeom>
          <a:noFill/>
        </p:spPr>
        <p:txBody>
          <a:bodyPr wrap="square" rtlCol="0" anchor="ctr">
            <a:spAutoFit/>
          </a:bodyPr>
          <a:lstStyle/>
          <a:p>
            <a:pPr algn="ctr"/>
            <a:r>
              <a:rPr lang="en-US" sz="2400" b="1" dirty="0">
                <a:solidFill>
                  <a:schemeClr val="accent2"/>
                </a:solidFill>
                <a:latin typeface="Tw Cen MT" panose="020B0602020104020603" pitchFamily="34" charset="0"/>
                <a:cs typeface="Arial" panose="020B0604020202020204" pitchFamily="34" charset="0"/>
              </a:rPr>
              <a:t>1 idea per sticky note</a:t>
            </a:r>
          </a:p>
          <a:p>
            <a:pPr algn="ctr"/>
            <a:endParaRPr lang="en-US" sz="2400" b="1" dirty="0">
              <a:solidFill>
                <a:schemeClr val="accent2"/>
              </a:solidFill>
              <a:latin typeface="Tw Cen MT" panose="020B0602020104020603" pitchFamily="34" charset="0"/>
              <a:cs typeface="Arial" panose="020B0604020202020204" pitchFamily="34" charset="0"/>
            </a:endParaRPr>
          </a:p>
          <a:p>
            <a:pPr algn="ctr"/>
            <a:r>
              <a:rPr lang="en-US" sz="2400" b="1" dirty="0">
                <a:solidFill>
                  <a:schemeClr val="accent2"/>
                </a:solidFill>
                <a:latin typeface="Tw Cen MT" panose="020B0602020104020603" pitchFamily="34" charset="0"/>
                <a:cs typeface="Arial" panose="020B0604020202020204" pitchFamily="34" charset="0"/>
              </a:rPr>
              <a:t>Write in large letters with a marker</a:t>
            </a:r>
          </a:p>
          <a:p>
            <a:pPr algn="ctr"/>
            <a:endParaRPr lang="en-US" sz="2400" b="1" dirty="0">
              <a:solidFill>
                <a:schemeClr val="accent3"/>
              </a:solidFill>
              <a:latin typeface="Tw Cen MT" panose="020B0602020104020603" pitchFamily="34" charset="0"/>
              <a:cs typeface="Arial" panose="020B0604020202020204" pitchFamily="34" charset="0"/>
            </a:endParaRPr>
          </a:p>
          <a:p>
            <a:pPr algn="ctr"/>
            <a:r>
              <a:rPr lang="fr-FR" sz="2400" b="1" dirty="0">
                <a:solidFill>
                  <a:schemeClr val="accent3"/>
                </a:solidFill>
                <a:latin typeface="Tw Cen MT" panose="020B0602020104020603" pitchFamily="34" charset="0"/>
                <a:cs typeface="Arial" panose="020B0604020202020204" pitchFamily="34" charset="0"/>
              </a:rPr>
              <a:t>1 idée par note autocollante</a:t>
            </a:r>
          </a:p>
          <a:p>
            <a:pPr algn="ctr"/>
            <a:endParaRPr lang="en-US" sz="2400" b="1" dirty="0">
              <a:solidFill>
                <a:schemeClr val="accent3"/>
              </a:solidFill>
              <a:latin typeface="Tw Cen MT" panose="020B0602020104020603" pitchFamily="34" charset="0"/>
              <a:cs typeface="Arial" panose="020B0604020202020204" pitchFamily="34" charset="0"/>
            </a:endParaRPr>
          </a:p>
          <a:p>
            <a:pPr algn="ctr"/>
            <a:r>
              <a:rPr lang="fr-FR" sz="2400" b="1" dirty="0">
                <a:solidFill>
                  <a:schemeClr val="accent3"/>
                </a:solidFill>
                <a:latin typeface="Tw Cen MT" panose="020B0602020104020603" pitchFamily="34" charset="0"/>
                <a:cs typeface="Arial" panose="020B0604020202020204" pitchFamily="34" charset="0"/>
              </a:rPr>
              <a:t>Écrivez en grosses lettres avec un marqueur</a:t>
            </a:r>
          </a:p>
        </p:txBody>
      </p:sp>
      <p:sp>
        <p:nvSpPr>
          <p:cNvPr id="9" name="TextBox 8">
            <a:extLst>
              <a:ext uri="{FF2B5EF4-FFF2-40B4-BE49-F238E27FC236}">
                <a16:creationId xmlns="" xmlns:a16="http://schemas.microsoft.com/office/drawing/2014/main" id="{6E40496D-D22A-4473-A835-F40ECC3E0BBD}"/>
              </a:ext>
            </a:extLst>
          </p:cNvPr>
          <p:cNvSpPr txBox="1"/>
          <p:nvPr>
            <p:custDataLst>
              <p:tags r:id="rId6"/>
            </p:custDataLst>
          </p:nvPr>
        </p:nvSpPr>
        <p:spPr>
          <a:xfrm>
            <a:off x="5051214" y="4262075"/>
            <a:ext cx="6113611" cy="1200329"/>
          </a:xfrm>
          <a:prstGeom prst="rect">
            <a:avLst/>
          </a:prstGeom>
          <a:noFill/>
        </p:spPr>
        <p:txBody>
          <a:bodyPr wrap="square" rtlCol="0">
            <a:spAutoFit/>
          </a:bodyPr>
          <a:lstStyle/>
          <a:p>
            <a:r>
              <a:rPr lang="fr-FR" sz="3600" dirty="0">
                <a:solidFill>
                  <a:schemeClr val="accent3"/>
                </a:solidFill>
                <a:latin typeface="Tw Cen MT" panose="020B0602020104020603" pitchFamily="34" charset="0"/>
                <a:cs typeface="Arial" panose="020B0604020202020204" pitchFamily="34" charset="0"/>
              </a:rPr>
              <a:t>Qu’est-ce qui fonctionne dans les locaux actuels?</a:t>
            </a:r>
          </a:p>
        </p:txBody>
      </p:sp>
      <p:sp>
        <p:nvSpPr>
          <p:cNvPr id="11" name="TextBox 10">
            <a:extLst>
              <a:ext uri="{FF2B5EF4-FFF2-40B4-BE49-F238E27FC236}">
                <a16:creationId xmlns="" xmlns:a16="http://schemas.microsoft.com/office/drawing/2014/main" id="{7942BA10-D3E4-4668-A08E-CCFA9A93520E}"/>
              </a:ext>
            </a:extLst>
          </p:cNvPr>
          <p:cNvSpPr txBox="1"/>
          <p:nvPr>
            <p:custDataLst>
              <p:tags r:id="rId7"/>
            </p:custDataLst>
          </p:nvPr>
        </p:nvSpPr>
        <p:spPr>
          <a:xfrm>
            <a:off x="5051210" y="3763334"/>
            <a:ext cx="6113611" cy="646331"/>
          </a:xfrm>
          <a:prstGeom prst="rect">
            <a:avLst/>
          </a:prstGeom>
          <a:noFill/>
        </p:spPr>
        <p:txBody>
          <a:bodyPr wrap="square" rtlCol="0">
            <a:spAutoFit/>
          </a:bodyPr>
          <a:lstStyle/>
          <a:p>
            <a:r>
              <a:rPr lang="fr-FR" sz="3600" dirty="0">
                <a:solidFill>
                  <a:schemeClr val="accent3"/>
                </a:solidFill>
                <a:latin typeface="Tw Cen MT" panose="020B0602020104020603" pitchFamily="34" charset="0"/>
                <a:cs typeface="Arial" panose="020B0604020202020204" pitchFamily="34" charset="0"/>
              </a:rPr>
              <a:t>Qu’est-ce qui ne fonctionne </a:t>
            </a:r>
            <a:r>
              <a:rPr lang="fr-FR" sz="3600" b="1" dirty="0">
                <a:solidFill>
                  <a:schemeClr val="accent3"/>
                </a:solidFill>
                <a:latin typeface="Tw Cen MT" panose="020B0602020104020603" pitchFamily="34" charset="0"/>
                <a:cs typeface="Arial" panose="020B0604020202020204" pitchFamily="34" charset="0"/>
              </a:rPr>
              <a:t>pas</a:t>
            </a:r>
            <a:r>
              <a:rPr lang="fr-FR" sz="3600" dirty="0">
                <a:solidFill>
                  <a:schemeClr val="accent3"/>
                </a:solidFill>
                <a:latin typeface="Tw Cen MT" panose="020B0602020104020603" pitchFamily="34" charset="0"/>
                <a:cs typeface="Arial" panose="020B0604020202020204" pitchFamily="34" charset="0"/>
              </a:rPr>
              <a:t>?</a:t>
            </a:r>
          </a:p>
        </p:txBody>
      </p:sp>
    </p:spTree>
    <p:extLst>
      <p:ext uri="{BB962C8B-B14F-4D97-AF65-F5344CB8AC3E}">
        <p14:creationId xmlns:p14="http://schemas.microsoft.com/office/powerpoint/2010/main" val="6576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p:blipFill>
        <p:spPr>
          <a:xfrm>
            <a:off x="0" y="1551480"/>
            <a:ext cx="12192000" cy="4639008"/>
          </a:xfrm>
          <a:prstGeom prst="rect">
            <a:avLst/>
          </a:prstGeom>
        </p:spPr>
      </p:pic>
      <p:sp>
        <p:nvSpPr>
          <p:cNvPr id="10" name="Title 1"/>
          <p:cNvSpPr txBox="1">
            <a:spLocks/>
          </p:cNvSpPr>
          <p:nvPr>
            <p:custDataLst>
              <p:tags r:id="rId2"/>
            </p:custDataLst>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[Space Type] Future State</a:t>
            </a:r>
          </a:p>
          <a:p>
            <a:r>
              <a:rPr lang="fr-CA" dirty="0"/>
              <a:t>[Type </a:t>
            </a:r>
            <a:r>
              <a:rPr lang="fr-CA" dirty="0" smtClean="0"/>
              <a:t>de locaux] </a:t>
            </a:r>
            <a:r>
              <a:rPr lang="fr-CA" dirty="0"/>
              <a:t>État futur</a:t>
            </a:r>
          </a:p>
        </p:txBody>
      </p:sp>
      <p:sp>
        <p:nvSpPr>
          <p:cNvPr id="16" name="Rectangle 15"/>
          <p:cNvSpPr/>
          <p:nvPr>
            <p:custDataLst>
              <p:tags r:id="rId3"/>
            </p:custDataLst>
          </p:nvPr>
        </p:nvSpPr>
        <p:spPr>
          <a:xfrm rot="10800000">
            <a:off x="4051300" y="1551480"/>
            <a:ext cx="8140700" cy="4636008"/>
          </a:xfrm>
          <a:prstGeom prst="rect">
            <a:avLst/>
          </a:prstGeom>
          <a:gradFill flip="none" rotWithShape="1">
            <a:gsLst>
              <a:gs pos="0">
                <a:schemeClr val="bg1">
                  <a:alpha val="57000"/>
                </a:schemeClr>
              </a:gs>
              <a:gs pos="49000">
                <a:schemeClr val="bg1">
                  <a:lumMod val="95000"/>
                  <a:alpha val="79000"/>
                </a:schemeClr>
              </a:gs>
              <a:gs pos="100000">
                <a:schemeClr val="bg1">
                  <a:lumMod val="85000"/>
                  <a:alpha val="1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 xmlns:a16="http://schemas.microsoft.com/office/drawing/2014/main" id="{7942BA10-D3E4-4668-A08E-CCFA9A93520E}"/>
              </a:ext>
            </a:extLst>
          </p:cNvPr>
          <p:cNvSpPr txBox="1"/>
          <p:nvPr>
            <p:custDataLst>
              <p:tags r:id="rId4"/>
            </p:custDataLst>
          </p:nvPr>
        </p:nvSpPr>
        <p:spPr>
          <a:xfrm>
            <a:off x="6197600" y="1608288"/>
            <a:ext cx="5732272" cy="2246769"/>
          </a:xfrm>
          <a:prstGeom prst="rect">
            <a:avLst/>
          </a:prstGeom>
          <a:noFill/>
        </p:spPr>
        <p:txBody>
          <a:bodyPr wrap="square" rtlCol="0">
            <a:spAutoFit/>
          </a:bodyPr>
          <a:lstStyle/>
          <a:p>
            <a:r>
              <a:rPr lang="en-US" sz="2800" dirty="0">
                <a:solidFill>
                  <a:schemeClr val="accent2"/>
                </a:solidFill>
                <a:latin typeface="Tw Cen MT" panose="020B0602020104020603" pitchFamily="34" charset="0"/>
                <a:cs typeface="Arial" panose="020B0604020202020204" pitchFamily="34" charset="0"/>
              </a:rPr>
              <a:t>What changes or advancements can we reasonably expect in the next 5 years that could have an impact on the space? </a:t>
            </a:r>
          </a:p>
          <a:p>
            <a:endParaRPr lang="en-US" sz="2800" dirty="0">
              <a:solidFill>
                <a:schemeClr val="accent2"/>
              </a:solidFill>
              <a:latin typeface="Tw Cen MT" panose="020B0602020104020603"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7942BA10-D3E4-4668-A08E-CCFA9A93520E}"/>
              </a:ext>
            </a:extLst>
          </p:cNvPr>
          <p:cNvSpPr txBox="1"/>
          <p:nvPr>
            <p:custDataLst>
              <p:tags r:id="rId5"/>
            </p:custDataLst>
          </p:nvPr>
        </p:nvSpPr>
        <p:spPr>
          <a:xfrm>
            <a:off x="6197597" y="3601127"/>
            <a:ext cx="5994403" cy="3108543"/>
          </a:xfrm>
          <a:prstGeom prst="rect">
            <a:avLst/>
          </a:prstGeom>
          <a:noFill/>
        </p:spPr>
        <p:txBody>
          <a:bodyPr wrap="square" rtlCol="0">
            <a:spAutoFit/>
          </a:bodyPr>
          <a:lstStyle/>
          <a:p>
            <a:r>
              <a:rPr lang="fr-FR" sz="2800" dirty="0">
                <a:solidFill>
                  <a:schemeClr val="accent3"/>
                </a:solidFill>
                <a:latin typeface="Tw Cen MT" panose="020B0602020104020603" pitchFamily="34" charset="0"/>
                <a:cs typeface="Arial" panose="020B0604020202020204" pitchFamily="34" charset="0"/>
              </a:rPr>
              <a:t>Quels sont les changements ou les progrès auxquels nous pouvons raisonnablement nous attendre au cours des cinq prochaines années et qui pourraient avoir une incidence sur les locaux? </a:t>
            </a:r>
          </a:p>
          <a:p>
            <a:endParaRPr lang="fr-FR" sz="2800" dirty="0">
              <a:solidFill>
                <a:schemeClr val="accent3"/>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78347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FEDE17-7FAB-5448-801E-C966BFB99157}"/>
              </a:ext>
            </a:extLst>
          </p:cNvPr>
          <p:cNvSpPr>
            <a:spLocks noGrp="1"/>
          </p:cNvSpPr>
          <p:nvPr>
            <p:ph type="title"/>
            <p:custDataLst>
              <p:tags r:id="rId1"/>
            </p:custDataLst>
          </p:nvPr>
        </p:nvSpPr>
        <p:spPr>
          <a:xfrm>
            <a:off x="528638" y="1289304"/>
            <a:ext cx="11115674" cy="1781035"/>
          </a:xfrm>
        </p:spPr>
        <p:txBody>
          <a:bodyPr>
            <a:normAutofit/>
          </a:bodyPr>
          <a:lstStyle/>
          <a:p>
            <a:r>
              <a:rPr lang="en-US" dirty="0">
                <a:solidFill>
                  <a:schemeClr val="accent2"/>
                </a:solidFill>
              </a:rPr>
              <a:t>Thank you</a:t>
            </a:r>
            <a:br>
              <a:rPr lang="en-US" dirty="0">
                <a:solidFill>
                  <a:schemeClr val="accent2"/>
                </a:solidFill>
              </a:rPr>
            </a:br>
            <a:r>
              <a:rPr lang="en-US" dirty="0">
                <a:solidFill>
                  <a:schemeClr val="accent3"/>
                </a:solidFill>
              </a:rPr>
              <a:t>Merci</a:t>
            </a:r>
          </a:p>
        </p:txBody>
      </p:sp>
      <p:sp>
        <p:nvSpPr>
          <p:cNvPr id="3" name="Text Placeholder 2">
            <a:extLst>
              <a:ext uri="{FF2B5EF4-FFF2-40B4-BE49-F238E27FC236}">
                <a16:creationId xmlns="" xmlns:a16="http://schemas.microsoft.com/office/drawing/2014/main" id="{C6D758CD-4D3D-8348-BBED-8A1932092D9E}"/>
              </a:ext>
            </a:extLst>
          </p:cNvPr>
          <p:cNvSpPr>
            <a:spLocks noGrp="1"/>
          </p:cNvSpPr>
          <p:nvPr>
            <p:ph type="body" idx="1"/>
            <p:custDataLst>
              <p:tags r:id="rId2"/>
            </p:custDataLst>
          </p:nvPr>
        </p:nvSpPr>
        <p:spPr>
          <a:xfrm>
            <a:off x="528638" y="3375812"/>
            <a:ext cx="2586037" cy="288021"/>
          </a:xfrm>
        </p:spPr>
        <p:txBody>
          <a:bodyPr>
            <a:normAutofit lnSpcReduction="10000"/>
          </a:bodyPr>
          <a:lstStyle/>
          <a:p>
            <a:r>
              <a:rPr lang="en-US" dirty="0">
                <a:solidFill>
                  <a:schemeClr val="tx2"/>
                </a:solidFill>
              </a:rPr>
              <a:t>First Name Last Name</a:t>
            </a:r>
          </a:p>
        </p:txBody>
      </p:sp>
      <p:sp>
        <p:nvSpPr>
          <p:cNvPr id="5" name="Text Placeholder 4">
            <a:extLst>
              <a:ext uri="{FF2B5EF4-FFF2-40B4-BE49-F238E27FC236}">
                <a16:creationId xmlns="" xmlns:a16="http://schemas.microsoft.com/office/drawing/2014/main" id="{5B4362F6-C731-684F-9CCE-2DBAF445A604}"/>
              </a:ext>
            </a:extLst>
          </p:cNvPr>
          <p:cNvSpPr>
            <a:spLocks noGrp="1"/>
          </p:cNvSpPr>
          <p:nvPr>
            <p:ph type="body" sz="half" idx="2"/>
            <p:custDataLst>
              <p:tags r:id="rId3"/>
            </p:custDataLst>
          </p:nvPr>
        </p:nvSpPr>
        <p:spPr/>
        <p:txBody>
          <a:bodyPr/>
          <a:lstStyle/>
          <a:p>
            <a:r>
              <a:rPr lang="en-US" dirty="0">
                <a:hlinkClick r:id="rId16"/>
              </a:rPr>
              <a:t>xxx@</a:t>
            </a:r>
            <a:r>
              <a:rPr lang="en-US" dirty="0"/>
              <a:t>xxx</a:t>
            </a:r>
          </a:p>
          <a:p>
            <a:r>
              <a:rPr lang="en-US" dirty="0"/>
              <a:t>xxx-xxx-xxxx</a:t>
            </a:r>
          </a:p>
        </p:txBody>
      </p:sp>
      <p:sp>
        <p:nvSpPr>
          <p:cNvPr id="34" name="Text Placeholder 33">
            <a:extLst>
              <a:ext uri="{FF2B5EF4-FFF2-40B4-BE49-F238E27FC236}">
                <a16:creationId xmlns="" xmlns:a16="http://schemas.microsoft.com/office/drawing/2014/main" id="{D926730E-C3B3-B247-A9C3-47D6047F4E52}"/>
              </a:ext>
            </a:extLst>
          </p:cNvPr>
          <p:cNvSpPr>
            <a:spLocks noGrp="1"/>
          </p:cNvSpPr>
          <p:nvPr>
            <p:ph type="body" idx="13"/>
            <p:custDataLst>
              <p:tags r:id="rId4"/>
            </p:custDataLst>
          </p:nvPr>
        </p:nvSpPr>
        <p:spPr>
          <a:xfrm>
            <a:off x="3386138" y="3375812"/>
            <a:ext cx="2586037" cy="288021"/>
          </a:xfrm>
        </p:spPr>
        <p:txBody>
          <a:bodyPr>
            <a:normAutofit lnSpcReduction="10000"/>
          </a:bodyPr>
          <a:lstStyle/>
          <a:p>
            <a:r>
              <a:rPr lang="en-US" dirty="0">
                <a:solidFill>
                  <a:schemeClr val="tx2"/>
                </a:solidFill>
              </a:rPr>
              <a:t>First Name Last Name</a:t>
            </a:r>
          </a:p>
        </p:txBody>
      </p:sp>
      <p:sp>
        <p:nvSpPr>
          <p:cNvPr id="35" name="Text Placeholder 34">
            <a:extLst>
              <a:ext uri="{FF2B5EF4-FFF2-40B4-BE49-F238E27FC236}">
                <a16:creationId xmlns="" xmlns:a16="http://schemas.microsoft.com/office/drawing/2014/main" id="{6010B4A9-4E5A-D44D-99DB-EF1037F8632F}"/>
              </a:ext>
            </a:extLst>
          </p:cNvPr>
          <p:cNvSpPr>
            <a:spLocks noGrp="1"/>
          </p:cNvSpPr>
          <p:nvPr>
            <p:ph type="body" sz="half" idx="14"/>
            <p:custDataLst>
              <p:tags r:id="rId5"/>
            </p:custDataLst>
          </p:nvPr>
        </p:nvSpPr>
        <p:spPr/>
        <p:txBody>
          <a:bodyPr/>
          <a:lstStyle/>
          <a:p>
            <a:r>
              <a:rPr lang="en-US" dirty="0">
                <a:hlinkClick r:id="rId16"/>
              </a:rPr>
              <a:t>xxx@</a:t>
            </a:r>
            <a:r>
              <a:rPr lang="en-US" dirty="0"/>
              <a:t>xxx</a:t>
            </a:r>
          </a:p>
          <a:p>
            <a:r>
              <a:rPr lang="en-US" dirty="0"/>
              <a:t>xxx-xxx-xxxx</a:t>
            </a:r>
          </a:p>
        </p:txBody>
      </p:sp>
      <p:sp>
        <p:nvSpPr>
          <p:cNvPr id="36" name="Text Placeholder 35">
            <a:extLst>
              <a:ext uri="{FF2B5EF4-FFF2-40B4-BE49-F238E27FC236}">
                <a16:creationId xmlns="" xmlns:a16="http://schemas.microsoft.com/office/drawing/2014/main" id="{C34C322E-F137-2D4A-97A5-9E3817AC3733}"/>
              </a:ext>
            </a:extLst>
          </p:cNvPr>
          <p:cNvSpPr>
            <a:spLocks noGrp="1"/>
          </p:cNvSpPr>
          <p:nvPr>
            <p:ph type="body" idx="15"/>
            <p:custDataLst>
              <p:tags r:id="rId6"/>
            </p:custDataLst>
          </p:nvPr>
        </p:nvSpPr>
        <p:spPr>
          <a:xfrm>
            <a:off x="6243638" y="3375812"/>
            <a:ext cx="2586037" cy="288021"/>
          </a:xfrm>
        </p:spPr>
        <p:txBody>
          <a:bodyPr>
            <a:normAutofit lnSpcReduction="10000"/>
          </a:bodyPr>
          <a:lstStyle/>
          <a:p>
            <a:r>
              <a:rPr lang="en-US" dirty="0">
                <a:solidFill>
                  <a:schemeClr val="tx2"/>
                </a:solidFill>
              </a:rPr>
              <a:t>First Name Last Name</a:t>
            </a:r>
          </a:p>
        </p:txBody>
      </p:sp>
      <p:sp>
        <p:nvSpPr>
          <p:cNvPr id="37" name="Text Placeholder 36">
            <a:extLst>
              <a:ext uri="{FF2B5EF4-FFF2-40B4-BE49-F238E27FC236}">
                <a16:creationId xmlns="" xmlns:a16="http://schemas.microsoft.com/office/drawing/2014/main" id="{A66D4A0E-ECE7-1943-850C-9E7BBF61FF80}"/>
              </a:ext>
            </a:extLst>
          </p:cNvPr>
          <p:cNvSpPr>
            <a:spLocks noGrp="1"/>
          </p:cNvSpPr>
          <p:nvPr>
            <p:ph type="body" sz="half" idx="16"/>
            <p:custDataLst>
              <p:tags r:id="rId7"/>
            </p:custDataLst>
          </p:nvPr>
        </p:nvSpPr>
        <p:spPr/>
        <p:txBody>
          <a:bodyPr/>
          <a:lstStyle/>
          <a:p>
            <a:r>
              <a:rPr lang="en-US" dirty="0">
                <a:hlinkClick r:id="rId16"/>
              </a:rPr>
              <a:t>xxx@</a:t>
            </a:r>
            <a:r>
              <a:rPr lang="en-US" dirty="0"/>
              <a:t>xxx</a:t>
            </a:r>
          </a:p>
          <a:p>
            <a:r>
              <a:rPr lang="en-US" dirty="0"/>
              <a:t>xxx-xxx-xxxx</a:t>
            </a:r>
          </a:p>
        </p:txBody>
      </p:sp>
      <p:sp>
        <p:nvSpPr>
          <p:cNvPr id="38" name="Text Placeholder 37">
            <a:extLst>
              <a:ext uri="{FF2B5EF4-FFF2-40B4-BE49-F238E27FC236}">
                <a16:creationId xmlns="" xmlns:a16="http://schemas.microsoft.com/office/drawing/2014/main" id="{F732CCC9-349C-574B-B37F-339C0A536FB6}"/>
              </a:ext>
            </a:extLst>
          </p:cNvPr>
          <p:cNvSpPr>
            <a:spLocks noGrp="1"/>
          </p:cNvSpPr>
          <p:nvPr>
            <p:ph type="body" idx="17"/>
            <p:custDataLst>
              <p:tags r:id="rId8"/>
            </p:custDataLst>
          </p:nvPr>
        </p:nvSpPr>
        <p:spPr>
          <a:xfrm>
            <a:off x="9058276" y="3375812"/>
            <a:ext cx="2586037" cy="288021"/>
          </a:xfrm>
        </p:spPr>
        <p:txBody>
          <a:bodyPr>
            <a:normAutofit lnSpcReduction="10000"/>
          </a:bodyPr>
          <a:lstStyle/>
          <a:p>
            <a:r>
              <a:rPr lang="en-US" dirty="0">
                <a:solidFill>
                  <a:schemeClr val="tx2"/>
                </a:solidFill>
              </a:rPr>
              <a:t>First Name Last Name</a:t>
            </a:r>
          </a:p>
        </p:txBody>
      </p:sp>
      <p:sp>
        <p:nvSpPr>
          <p:cNvPr id="39" name="Text Placeholder 38">
            <a:extLst>
              <a:ext uri="{FF2B5EF4-FFF2-40B4-BE49-F238E27FC236}">
                <a16:creationId xmlns="" xmlns:a16="http://schemas.microsoft.com/office/drawing/2014/main" id="{5741251A-DC66-6E4F-BAF6-DA7216312A84}"/>
              </a:ext>
            </a:extLst>
          </p:cNvPr>
          <p:cNvSpPr>
            <a:spLocks noGrp="1"/>
          </p:cNvSpPr>
          <p:nvPr>
            <p:ph type="body" sz="half" idx="18"/>
            <p:custDataLst>
              <p:tags r:id="rId9"/>
            </p:custDataLst>
          </p:nvPr>
        </p:nvSpPr>
        <p:spPr/>
        <p:txBody>
          <a:bodyPr/>
          <a:lstStyle/>
          <a:p>
            <a:r>
              <a:rPr lang="en-US" dirty="0">
                <a:hlinkClick r:id="rId16"/>
              </a:rPr>
              <a:t>xxx@</a:t>
            </a:r>
            <a:r>
              <a:rPr lang="en-US" dirty="0"/>
              <a:t>xxx</a:t>
            </a:r>
          </a:p>
          <a:p>
            <a:r>
              <a:rPr lang="en-US" dirty="0"/>
              <a:t>xxx-xxx-xxxx</a:t>
            </a:r>
          </a:p>
        </p:txBody>
      </p:sp>
      <p:sp>
        <p:nvSpPr>
          <p:cNvPr id="11" name="Text Placeholder 2">
            <a:extLst>
              <a:ext uri="{FF2B5EF4-FFF2-40B4-BE49-F238E27FC236}">
                <a16:creationId xmlns="" xmlns:a16="http://schemas.microsoft.com/office/drawing/2014/main" id="{19A920EF-0AA0-4F06-BF59-5BD1CD683AE6}"/>
              </a:ext>
            </a:extLst>
          </p:cNvPr>
          <p:cNvSpPr txBox="1">
            <a:spLocks/>
          </p:cNvSpPr>
          <p:nvPr>
            <p:custDataLst>
              <p:tags r:id="rId10"/>
            </p:custDataLst>
          </p:nvPr>
        </p:nvSpPr>
        <p:spPr>
          <a:xfrm>
            <a:off x="528638" y="3612471"/>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dirty="0">
                <a:solidFill>
                  <a:schemeClr val="tx2"/>
                </a:solidFill>
              </a:rPr>
              <a:t>Prénom Nom de famille</a:t>
            </a:r>
          </a:p>
        </p:txBody>
      </p:sp>
      <p:sp>
        <p:nvSpPr>
          <p:cNvPr id="12" name="Text Placeholder 33">
            <a:extLst>
              <a:ext uri="{FF2B5EF4-FFF2-40B4-BE49-F238E27FC236}">
                <a16:creationId xmlns="" xmlns:a16="http://schemas.microsoft.com/office/drawing/2014/main" id="{949B0A4F-EA06-4AEC-A1A3-C18194A6DEB2}"/>
              </a:ext>
            </a:extLst>
          </p:cNvPr>
          <p:cNvSpPr txBox="1">
            <a:spLocks/>
          </p:cNvSpPr>
          <p:nvPr>
            <p:custDataLst>
              <p:tags r:id="rId11"/>
            </p:custDataLst>
          </p:nvPr>
        </p:nvSpPr>
        <p:spPr>
          <a:xfrm>
            <a:off x="3386138" y="3612471"/>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dirty="0">
                <a:solidFill>
                  <a:schemeClr val="tx2"/>
                </a:solidFill>
              </a:rPr>
              <a:t>Prénom Nom de famille</a:t>
            </a:r>
          </a:p>
        </p:txBody>
      </p:sp>
      <p:sp>
        <p:nvSpPr>
          <p:cNvPr id="13" name="Text Placeholder 35">
            <a:extLst>
              <a:ext uri="{FF2B5EF4-FFF2-40B4-BE49-F238E27FC236}">
                <a16:creationId xmlns="" xmlns:a16="http://schemas.microsoft.com/office/drawing/2014/main" id="{D01A36B5-6ADC-49DC-874A-28F15FF7D70A}"/>
              </a:ext>
            </a:extLst>
          </p:cNvPr>
          <p:cNvSpPr txBox="1">
            <a:spLocks/>
          </p:cNvSpPr>
          <p:nvPr>
            <p:custDataLst>
              <p:tags r:id="rId12"/>
            </p:custDataLst>
          </p:nvPr>
        </p:nvSpPr>
        <p:spPr>
          <a:xfrm>
            <a:off x="6243638" y="3612471"/>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dirty="0">
                <a:solidFill>
                  <a:schemeClr val="tx2"/>
                </a:solidFill>
              </a:rPr>
              <a:t>Prénom Nom de famille</a:t>
            </a:r>
          </a:p>
        </p:txBody>
      </p:sp>
      <p:sp>
        <p:nvSpPr>
          <p:cNvPr id="14" name="Text Placeholder 37">
            <a:extLst>
              <a:ext uri="{FF2B5EF4-FFF2-40B4-BE49-F238E27FC236}">
                <a16:creationId xmlns="" xmlns:a16="http://schemas.microsoft.com/office/drawing/2014/main" id="{714D4C69-6CD1-4229-B92C-A002928C6971}"/>
              </a:ext>
            </a:extLst>
          </p:cNvPr>
          <p:cNvSpPr txBox="1">
            <a:spLocks/>
          </p:cNvSpPr>
          <p:nvPr>
            <p:custDataLst>
              <p:tags r:id="rId13"/>
            </p:custDataLst>
          </p:nvPr>
        </p:nvSpPr>
        <p:spPr>
          <a:xfrm>
            <a:off x="9058276" y="3612471"/>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dirty="0">
                <a:solidFill>
                  <a:schemeClr val="tx2"/>
                </a:solidFill>
              </a:rPr>
              <a:t>Prénom Nom de famille</a:t>
            </a:r>
          </a:p>
        </p:txBody>
      </p:sp>
    </p:spTree>
    <p:extLst>
      <p:ext uri="{BB962C8B-B14F-4D97-AF65-F5344CB8AC3E}">
        <p14:creationId xmlns:p14="http://schemas.microsoft.com/office/powerpoint/2010/main" val="350110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73" name="think-cell Slide" r:id="rId8" imgW="473" imgH="473" progId="TCLayout.ActiveDocument.1">
                  <p:embed/>
                </p:oleObj>
              </mc:Choice>
              <mc:Fallback>
                <p:oleObj name="think-cell Slide" r:id="rId8" imgW="473" imgH="473"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custDataLst>
              <p:tags r:id="rId3"/>
            </p:custDataLst>
          </p:nvPr>
        </p:nvSpPr>
        <p:spPr/>
        <p:txBody>
          <a:bodyPr/>
          <a:lstStyle/>
          <a:p>
            <a:r>
              <a:rPr lang="en-US" dirty="0"/>
              <a:t>Agenda</a:t>
            </a:r>
          </a:p>
        </p:txBody>
      </p:sp>
      <p:graphicFrame>
        <p:nvGraphicFramePr>
          <p:cNvPr id="7" name="Table 6">
            <a:extLst>
              <a:ext uri="{FF2B5EF4-FFF2-40B4-BE49-F238E27FC236}">
                <a16:creationId xmlns="" xmlns:a16="http://schemas.microsoft.com/office/drawing/2014/main" id="{EDD12CA9-E4EF-43E4-85DD-86FEEC631B32}"/>
              </a:ext>
            </a:extLst>
          </p:cNvPr>
          <p:cNvGraphicFramePr>
            <a:graphicFrameLocks noGrp="1"/>
          </p:cNvGraphicFramePr>
          <p:nvPr>
            <p:custDataLst>
              <p:tags r:id="rId4"/>
            </p:custDataLst>
            <p:extLst>
              <p:ext uri="{D42A27DB-BD31-4B8C-83A1-F6EECF244321}">
                <p14:modId xmlns:p14="http://schemas.microsoft.com/office/powerpoint/2010/main" val="273619631"/>
              </p:ext>
            </p:extLst>
          </p:nvPr>
        </p:nvGraphicFramePr>
        <p:xfrm>
          <a:off x="427503" y="1769847"/>
          <a:ext cx="11168855" cy="3641840"/>
        </p:xfrm>
        <a:graphic>
          <a:graphicData uri="http://schemas.openxmlformats.org/drawingml/2006/table">
            <a:tbl>
              <a:tblPr firstRow="1" bandRow="1">
                <a:tableStyleId>{2D5ABB26-0587-4C30-8999-92F81FD0307C}</a:tableStyleId>
              </a:tblPr>
              <a:tblGrid>
                <a:gridCol w="4513484">
                  <a:extLst>
                    <a:ext uri="{9D8B030D-6E8A-4147-A177-3AD203B41FA5}">
                      <a16:colId xmlns="" xmlns:a16="http://schemas.microsoft.com/office/drawing/2014/main" val="20000"/>
                    </a:ext>
                  </a:extLst>
                </a:gridCol>
                <a:gridCol w="1689885">
                  <a:extLst>
                    <a:ext uri="{9D8B030D-6E8A-4147-A177-3AD203B41FA5}">
                      <a16:colId xmlns="" xmlns:a16="http://schemas.microsoft.com/office/drawing/2014/main" val="20001"/>
                    </a:ext>
                  </a:extLst>
                </a:gridCol>
                <a:gridCol w="4965486">
                  <a:extLst>
                    <a:ext uri="{9D8B030D-6E8A-4147-A177-3AD203B41FA5}">
                      <a16:colId xmlns="" xmlns:a16="http://schemas.microsoft.com/office/drawing/2014/main" val="20002"/>
                    </a:ext>
                  </a:extLst>
                </a:gridCol>
              </a:tblGrid>
              <a:tr h="539392">
                <a:tc>
                  <a:txBody>
                    <a:bodyPr/>
                    <a:lstStyle/>
                    <a:p>
                      <a:r>
                        <a:rPr lang="en-US" sz="2800" b="1" dirty="0">
                          <a:solidFill>
                            <a:schemeClr val="accent2"/>
                          </a:solidFill>
                          <a:latin typeface="Tw Cen MT" panose="020B0602020104020603" pitchFamily="34" charset="0"/>
                          <a:cs typeface="Arial" panose="020B0604020202020204" pitchFamily="34" charset="0"/>
                        </a:rPr>
                        <a:t>Introductions</a:t>
                      </a:r>
                    </a:p>
                  </a:txBody>
                  <a:tcPr marL="89779" marR="89779" anchor="b"/>
                </a:tc>
                <a:tc>
                  <a:txBody>
                    <a:bodyPr/>
                    <a:lstStyle/>
                    <a:p>
                      <a:pPr algn="ctr"/>
                      <a:r>
                        <a:rPr lang="en-US" sz="2800" b="0" dirty="0">
                          <a:solidFill>
                            <a:schemeClr val="tx1"/>
                          </a:solidFill>
                          <a:latin typeface="Tw Cen MT" panose="020B0602020104020603" pitchFamily="34" charset="0"/>
                          <a:cs typeface="Arial" panose="020B0604020202020204" pitchFamily="34" charset="0"/>
                        </a:rPr>
                        <a:t>[5 MIN]</a:t>
                      </a:r>
                    </a:p>
                  </a:txBody>
                  <a:tcPr marL="89779" marR="89779"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kern="1200" noProof="0" dirty="0" smtClean="0">
                          <a:solidFill>
                            <a:schemeClr val="accent3"/>
                          </a:solidFill>
                          <a:latin typeface="Tw Cen MT" panose="020B0602020104020603" pitchFamily="34" charset="0"/>
                          <a:ea typeface="+mn-ea"/>
                          <a:cs typeface="Arial" panose="020B0604020202020204" pitchFamily="34" charset="0"/>
                        </a:rPr>
                        <a:t>Présentations</a:t>
                      </a:r>
                      <a:endParaRPr lang="fr-CA" sz="2800" b="1" kern="1200" noProof="0" dirty="0">
                        <a:solidFill>
                          <a:schemeClr val="accent3"/>
                        </a:solidFill>
                        <a:latin typeface="Tw Cen MT" panose="020B0602020104020603" pitchFamily="34" charset="0"/>
                        <a:ea typeface="+mn-ea"/>
                        <a:cs typeface="Arial" panose="020B0604020202020204" pitchFamily="34" charset="0"/>
                      </a:endParaRPr>
                    </a:p>
                  </a:txBody>
                  <a:tcPr marL="89779" marR="89779" anchor="b">
                    <a:solidFill>
                      <a:schemeClr val="bg1"/>
                    </a:solidFill>
                  </a:tcPr>
                </a:tc>
                <a:extLst>
                  <a:ext uri="{0D108BD9-81ED-4DB2-BD59-A6C34878D82A}">
                    <a16:rowId xmlns="" xmlns:a16="http://schemas.microsoft.com/office/drawing/2014/main" val="10000"/>
                  </a:ext>
                </a:extLst>
              </a:tr>
              <a:tr h="539392">
                <a:tc>
                  <a:txBody>
                    <a:bodyPr/>
                    <a:lstStyle/>
                    <a:p>
                      <a:r>
                        <a:rPr lang="en-US" sz="2800" b="1" dirty="0">
                          <a:solidFill>
                            <a:schemeClr val="accent2"/>
                          </a:solidFill>
                          <a:latin typeface="Tw Cen MT" panose="020B0602020104020603" pitchFamily="34" charset="0"/>
                          <a:cs typeface="Arial" panose="020B0604020202020204" pitchFamily="34" charset="0"/>
                        </a:rPr>
                        <a:t>Purpose</a:t>
                      </a:r>
                    </a:p>
                  </a:txBody>
                  <a:tcPr marL="89779" marR="89779" anchor="b">
                    <a:lnB>
                      <a:noFill/>
                    </a:lnB>
                  </a:tcPr>
                </a:tc>
                <a:tc>
                  <a:txBody>
                    <a:bodyPr/>
                    <a:lstStyle/>
                    <a:p>
                      <a:pPr algn="ctr"/>
                      <a:r>
                        <a:rPr lang="en-US" sz="2800" b="0" dirty="0">
                          <a:solidFill>
                            <a:schemeClr val="tx1"/>
                          </a:solidFill>
                          <a:latin typeface="Tw Cen MT" panose="020B0602020104020603" pitchFamily="34" charset="0"/>
                          <a:cs typeface="Arial" panose="020B0604020202020204" pitchFamily="34" charset="0"/>
                        </a:rPr>
                        <a:t>[10 MIN]</a:t>
                      </a:r>
                    </a:p>
                  </a:txBody>
                  <a:tcPr marL="89779" marR="89779" anchor="b">
                    <a:lnB>
                      <a:noFill/>
                    </a:lnB>
                  </a:tcPr>
                </a:tc>
                <a:tc>
                  <a:txBody>
                    <a:bodyPr/>
                    <a:lstStyle/>
                    <a:p>
                      <a:r>
                        <a:rPr lang="fr-CA" sz="2800" b="1" noProof="0" dirty="0" smtClean="0">
                          <a:solidFill>
                            <a:schemeClr val="accent3"/>
                          </a:solidFill>
                          <a:latin typeface="Tw Cen MT" panose="020B0602020104020603" pitchFamily="34" charset="0"/>
                          <a:cs typeface="Arial" panose="020B0604020202020204" pitchFamily="34" charset="0"/>
                        </a:rPr>
                        <a:t>But</a:t>
                      </a:r>
                      <a:endParaRPr lang="fr-CA" sz="2800" b="1" noProof="0" dirty="0">
                        <a:solidFill>
                          <a:schemeClr val="accent3"/>
                        </a:solidFill>
                        <a:latin typeface="Tw Cen MT" panose="020B0602020104020603" pitchFamily="34" charset="0"/>
                        <a:cs typeface="Arial" panose="020B0604020202020204" pitchFamily="34" charset="0"/>
                      </a:endParaRPr>
                    </a:p>
                  </a:txBody>
                  <a:tcPr marL="89779" marR="89779" anchor="b">
                    <a:lnB>
                      <a:noFill/>
                    </a:lnB>
                    <a:solidFill>
                      <a:schemeClr val="bg1"/>
                    </a:solidFill>
                  </a:tcPr>
                </a:tc>
                <a:extLst>
                  <a:ext uri="{0D108BD9-81ED-4DB2-BD59-A6C34878D82A}">
                    <a16:rowId xmlns="" xmlns:a16="http://schemas.microsoft.com/office/drawing/2014/main" val="10001"/>
                  </a:ext>
                </a:extLst>
              </a:tr>
              <a:tr h="539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solidFill>
                          <a:latin typeface="Tw Cen MT" panose="020B0602020104020603" pitchFamily="34" charset="0"/>
                          <a:cs typeface="Arial" panose="020B0604020202020204" pitchFamily="34" charset="0"/>
                        </a:rPr>
                        <a:t>Summary of Require</a:t>
                      </a:r>
                      <a:r>
                        <a:rPr lang="en-US" sz="2800" b="1" baseline="0" dirty="0">
                          <a:solidFill>
                            <a:schemeClr val="accent2"/>
                          </a:solidFill>
                          <a:latin typeface="Tw Cen MT" panose="020B0602020104020603" pitchFamily="34" charset="0"/>
                          <a:cs typeface="Arial" panose="020B0604020202020204" pitchFamily="34" charset="0"/>
                        </a:rPr>
                        <a:t>ments</a:t>
                      </a:r>
                      <a:endParaRPr lang="en-US" sz="2800" b="1" dirty="0">
                        <a:solidFill>
                          <a:schemeClr val="accent2"/>
                        </a:solidFill>
                        <a:latin typeface="Tw Cen MT" panose="020B0602020104020603" pitchFamily="34" charset="0"/>
                        <a:cs typeface="Arial" panose="020B0604020202020204" pitchFamily="34" charset="0"/>
                      </a:endParaRP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w Cen MT" panose="020B0602020104020603" pitchFamily="34" charset="0"/>
                          <a:cs typeface="Arial" panose="020B0604020202020204" pitchFamily="34" charset="0"/>
                        </a:rPr>
                        <a:t>[20 MIN]</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noProof="0" dirty="0">
                          <a:solidFill>
                            <a:schemeClr val="accent3"/>
                          </a:solidFill>
                          <a:latin typeface="Tw Cen MT" panose="020B0602020104020603" pitchFamily="34" charset="0"/>
                          <a:cs typeface="Arial" panose="020B0604020202020204" pitchFamily="34" charset="0"/>
                        </a:rPr>
                        <a:t>Sommaire des exigences</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539392">
                <a:tc>
                  <a:txBody>
                    <a:bodyPr/>
                    <a:lstStyle/>
                    <a:p>
                      <a:r>
                        <a:rPr lang="en-US" sz="2800" b="1" dirty="0">
                          <a:solidFill>
                            <a:schemeClr val="accent2"/>
                          </a:solidFill>
                          <a:latin typeface="Tw Cen MT" panose="020B0602020104020603" pitchFamily="34" charset="0"/>
                          <a:cs typeface="Arial" panose="020B0604020202020204" pitchFamily="34" charset="0"/>
                        </a:rPr>
                        <a:t>Current State Assessment</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dirty="0">
                          <a:solidFill>
                            <a:schemeClr val="tx1"/>
                          </a:solidFill>
                          <a:latin typeface="Tw Cen MT" panose="020B0602020104020603" pitchFamily="34" charset="0"/>
                          <a:cs typeface="Arial" panose="020B0604020202020204" pitchFamily="34" charset="0"/>
                        </a:rPr>
                        <a:t>[45 MIN]</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sz="2800" b="1" noProof="0" dirty="0">
                          <a:solidFill>
                            <a:schemeClr val="accent3"/>
                          </a:solidFill>
                          <a:latin typeface="Tw Cen MT" panose="020B0602020104020603" pitchFamily="34" charset="0"/>
                          <a:cs typeface="Arial" panose="020B0604020202020204" pitchFamily="34" charset="0"/>
                        </a:rPr>
                        <a:t>Évaluation de la situation actuelle</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39392">
                <a:tc>
                  <a:txBody>
                    <a:bodyPr/>
                    <a:lstStyle/>
                    <a:p>
                      <a:r>
                        <a:rPr lang="en-US" sz="2800" b="1" dirty="0">
                          <a:solidFill>
                            <a:schemeClr val="accent2"/>
                          </a:solidFill>
                          <a:latin typeface="Tw Cen MT" panose="020B0602020104020603" pitchFamily="34" charset="0"/>
                          <a:cs typeface="Arial" panose="020B0604020202020204" pitchFamily="34" charset="0"/>
                        </a:rPr>
                        <a:t>Future Needs</a:t>
                      </a:r>
                    </a:p>
                  </a:txBody>
                  <a:tcPr marL="89779" marR="89779" anchor="b">
                    <a:lnT w="6350" cap="flat" cmpd="sng" algn="ctr">
                      <a:noFill/>
                      <a:prstDash val="solid"/>
                      <a:round/>
                      <a:headEnd type="none" w="med" len="med"/>
                      <a:tailEnd type="none" w="med" len="med"/>
                    </a:lnT>
                  </a:tcPr>
                </a:tc>
                <a:tc>
                  <a:txBody>
                    <a:bodyPr/>
                    <a:lstStyle/>
                    <a:p>
                      <a:pPr algn="ctr"/>
                      <a:r>
                        <a:rPr lang="en-US" sz="2800" b="0" dirty="0">
                          <a:solidFill>
                            <a:schemeClr val="tx1"/>
                          </a:solidFill>
                          <a:latin typeface="Tw Cen MT" panose="020B0602020104020603" pitchFamily="34" charset="0"/>
                          <a:cs typeface="Arial" panose="020B0604020202020204" pitchFamily="34" charset="0"/>
                        </a:rPr>
                        <a:t>[15 MIN]</a:t>
                      </a:r>
                    </a:p>
                  </a:txBody>
                  <a:tcPr marL="89779" marR="89779" anchor="b">
                    <a:lnT w="6350" cap="flat" cmpd="sng" algn="ctr">
                      <a:noFill/>
                      <a:prstDash val="solid"/>
                      <a:round/>
                      <a:headEnd type="none" w="med" len="med"/>
                      <a:tailEnd type="none" w="med" len="med"/>
                    </a:lnT>
                  </a:tcPr>
                </a:tc>
                <a:tc>
                  <a:txBody>
                    <a:bodyPr/>
                    <a:lstStyle/>
                    <a:p>
                      <a:r>
                        <a:rPr lang="fr-CA" sz="2800" b="1" noProof="0" dirty="0">
                          <a:solidFill>
                            <a:schemeClr val="accent3"/>
                          </a:solidFill>
                          <a:latin typeface="Tw Cen MT" panose="020B0602020104020603" pitchFamily="34" charset="0"/>
                          <a:cs typeface="Arial" panose="020B0604020202020204" pitchFamily="34" charset="0"/>
                        </a:rPr>
                        <a:t>Besoins futurs</a:t>
                      </a:r>
                    </a:p>
                  </a:txBody>
                  <a:tcPr marL="89779" marR="89779" anchor="b">
                    <a:lnT w="6350" cap="flat" cmpd="sng" algn="ctr">
                      <a:noFill/>
                      <a:prstDash val="solid"/>
                      <a:round/>
                      <a:headEnd type="none" w="med" len="med"/>
                      <a:tailEnd type="none" w="med" len="med"/>
                    </a:lnT>
                    <a:solidFill>
                      <a:schemeClr val="bg1"/>
                    </a:solidFill>
                  </a:tcPr>
                </a:tc>
                <a:extLst>
                  <a:ext uri="{0D108BD9-81ED-4DB2-BD59-A6C34878D82A}">
                    <a16:rowId xmlns="" xmlns:a16="http://schemas.microsoft.com/office/drawing/2014/main" val="10003"/>
                  </a:ext>
                </a:extLst>
              </a:tr>
              <a:tr h="539392">
                <a:tc>
                  <a:txBody>
                    <a:bodyPr/>
                    <a:lstStyle/>
                    <a:p>
                      <a:pPr lvl="0"/>
                      <a:r>
                        <a:rPr lang="en-US" sz="2800" b="1" dirty="0">
                          <a:solidFill>
                            <a:schemeClr val="accent2"/>
                          </a:solidFill>
                          <a:latin typeface="Tw Cen MT" panose="020B0602020104020603" pitchFamily="34" charset="0"/>
                          <a:cs typeface="Arial" panose="020B0604020202020204" pitchFamily="34" charset="0"/>
                        </a:rPr>
                        <a:t>Closing</a:t>
                      </a:r>
                      <a:r>
                        <a:rPr lang="en-US" sz="2800" b="1" baseline="0" dirty="0">
                          <a:solidFill>
                            <a:schemeClr val="accent2"/>
                          </a:solidFill>
                          <a:latin typeface="Tw Cen MT" panose="020B0602020104020603" pitchFamily="34" charset="0"/>
                          <a:cs typeface="Arial" panose="020B0604020202020204" pitchFamily="34" charset="0"/>
                        </a:rPr>
                        <a:t> &amp; Next Steps</a:t>
                      </a:r>
                      <a:endParaRPr lang="en-US" sz="2800" b="1" dirty="0">
                        <a:solidFill>
                          <a:schemeClr val="accent2"/>
                        </a:solidFill>
                        <a:latin typeface="Tw Cen MT" panose="020B0602020104020603" pitchFamily="34" charset="0"/>
                        <a:cs typeface="Arial" panose="020B0604020202020204" pitchFamily="34" charset="0"/>
                      </a:endParaRPr>
                    </a:p>
                  </a:txBody>
                  <a:tcPr marL="89779" marR="89779" anchor="b"/>
                </a:tc>
                <a:tc>
                  <a:txBody>
                    <a:bodyPr/>
                    <a:lstStyle/>
                    <a:p>
                      <a:pPr algn="ctr"/>
                      <a:r>
                        <a:rPr lang="en-US" sz="2800" b="0" dirty="0">
                          <a:solidFill>
                            <a:schemeClr val="tx1"/>
                          </a:solidFill>
                          <a:latin typeface="Tw Cen MT" panose="020B0602020104020603" pitchFamily="34" charset="0"/>
                          <a:cs typeface="Arial" panose="020B0604020202020204" pitchFamily="34" charset="0"/>
                        </a:rPr>
                        <a:t>[5 MIN]</a:t>
                      </a:r>
                    </a:p>
                  </a:txBody>
                  <a:tcPr marL="89779" marR="89779" anchor="b"/>
                </a:tc>
                <a:tc>
                  <a:txBody>
                    <a:bodyPr/>
                    <a:lstStyle/>
                    <a:p>
                      <a:pPr lvl="0"/>
                      <a:r>
                        <a:rPr lang="fr-CA" sz="2800" b="1" noProof="0" dirty="0">
                          <a:solidFill>
                            <a:schemeClr val="accent3"/>
                          </a:solidFill>
                          <a:latin typeface="Tw Cen MT" panose="020B0602020104020603" pitchFamily="34" charset="0"/>
                          <a:cs typeface="Arial" panose="020B0604020202020204" pitchFamily="34" charset="0"/>
                        </a:rPr>
                        <a:t>Conclusion </a:t>
                      </a:r>
                      <a:r>
                        <a:rPr lang="fr-CA" sz="2800" b="1" baseline="0" noProof="0" dirty="0">
                          <a:solidFill>
                            <a:schemeClr val="accent3"/>
                          </a:solidFill>
                          <a:latin typeface="Tw Cen MT" panose="020B0602020104020603" pitchFamily="34" charset="0"/>
                          <a:cs typeface="Arial" panose="020B0604020202020204" pitchFamily="34" charset="0"/>
                        </a:rPr>
                        <a:t>et prochaines étapes</a:t>
                      </a:r>
                    </a:p>
                  </a:txBody>
                  <a:tcPr marL="89779" marR="89779" anchor="b">
                    <a:solidFill>
                      <a:schemeClr val="bg1"/>
                    </a:solidFill>
                  </a:tcPr>
                </a:tc>
                <a:extLst>
                  <a:ext uri="{0D108BD9-81ED-4DB2-BD59-A6C34878D82A}">
                    <a16:rowId xmlns="" xmlns:a16="http://schemas.microsoft.com/office/drawing/2014/main" val="10005"/>
                  </a:ext>
                </a:extLst>
              </a:tr>
            </a:tbl>
          </a:graphicData>
        </a:graphic>
      </p:graphicFrame>
      <p:sp>
        <p:nvSpPr>
          <p:cNvPr id="8" name="Title 4">
            <a:extLst>
              <a:ext uri="{FF2B5EF4-FFF2-40B4-BE49-F238E27FC236}">
                <a16:creationId xmlns="" xmlns:a16="http://schemas.microsoft.com/office/drawing/2014/main" id="{04EE7C97-D3D6-46A0-906A-88228418B745}"/>
              </a:ext>
            </a:extLst>
          </p:cNvPr>
          <p:cNvSpPr txBox="1">
            <a:spLocks/>
          </p:cNvSpPr>
          <p:nvPr>
            <p:custDataLst>
              <p:tags r:id="rId5"/>
            </p:custDataLst>
          </p:nvPr>
        </p:nvSpPr>
        <p:spPr>
          <a:xfrm>
            <a:off x="6557135" y="550861"/>
            <a:ext cx="2777366"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smtClean="0"/>
              <a:t>Programme</a:t>
            </a:r>
            <a:endParaRPr lang="fr-CA" dirty="0"/>
          </a:p>
        </p:txBody>
      </p:sp>
    </p:spTree>
    <p:extLst>
      <p:ext uri="{BB962C8B-B14F-4D97-AF65-F5344CB8AC3E}">
        <p14:creationId xmlns:p14="http://schemas.microsoft.com/office/powerpoint/2010/main" val="228386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3" name="think-cell Slide" r:id="rId9" imgW="473" imgH="473" progId="TCLayout.ActiveDocument.1">
                  <p:embed/>
                </p:oleObj>
              </mc:Choice>
              <mc:Fallback>
                <p:oleObj name="think-cell Slide" r:id="rId9" imgW="473" imgH="473"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28637" y="1688969"/>
            <a:ext cx="7084017" cy="1619506"/>
          </a:xfrm>
        </p:spPr>
        <p:txBody>
          <a:bodyPr>
            <a:normAutofit/>
          </a:bodyPr>
          <a:lstStyle/>
          <a:p>
            <a:r>
              <a:rPr lang="en-US" sz="3600" dirty="0">
                <a:solidFill>
                  <a:schemeClr val="accent2"/>
                </a:solidFill>
              </a:rPr>
              <a:t>To identify Special Purpose Space requirements</a:t>
            </a:r>
          </a:p>
        </p:txBody>
      </p:sp>
      <p:sp>
        <p:nvSpPr>
          <p:cNvPr id="6" name="Text Placeholder 5"/>
          <p:cNvSpPr>
            <a:spLocks noGrp="1"/>
          </p:cNvSpPr>
          <p:nvPr>
            <p:ph type="body" sz="quarter" idx="16"/>
            <p:custDataLst>
              <p:tags r:id="rId4"/>
            </p:custDataLst>
          </p:nvPr>
        </p:nvSpPr>
        <p:spPr>
          <a:xfrm>
            <a:off x="528637" y="1405465"/>
            <a:ext cx="11115674" cy="857689"/>
          </a:xfrm>
        </p:spPr>
        <p:txBody>
          <a:bodyPr>
            <a:normAutofit/>
          </a:bodyPr>
          <a:lstStyle/>
          <a:p>
            <a:r>
              <a:rPr lang="en-US" sz="4400" dirty="0">
                <a:solidFill>
                  <a:schemeClr val="accent2"/>
                </a:solidFill>
              </a:rPr>
              <a:t>Purpose</a:t>
            </a:r>
          </a:p>
        </p:txBody>
      </p:sp>
      <p:pic>
        <p:nvPicPr>
          <p:cNvPr id="9" name="Picture 8"/>
          <p:cNvPicPr>
            <a:picLocks noChangeAspect="1"/>
          </p:cNvPicPr>
          <p:nvPr>
            <p:custDataLst>
              <p:tags r:id="rId5"/>
            </p:custDataLst>
          </p:nvPr>
        </p:nvPicPr>
        <p:blipFill rotWithShape="1">
          <a:blip r:embed="rId11" cstate="print">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
        <p:nvSpPr>
          <p:cNvPr id="8" name="Title 1"/>
          <p:cNvSpPr txBox="1">
            <a:spLocks/>
          </p:cNvSpPr>
          <p:nvPr>
            <p:custDataLst>
              <p:tags r:id="rId6"/>
            </p:custDataLst>
          </p:nvPr>
        </p:nvSpPr>
        <p:spPr>
          <a:xfrm>
            <a:off x="528637" y="3844844"/>
            <a:ext cx="7084017" cy="16195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fr-FR" sz="3600" dirty="0">
                <a:solidFill>
                  <a:schemeClr val="accent3"/>
                </a:solidFill>
              </a:rPr>
              <a:t>Déterminer les besoins en locaux à usage particulier</a:t>
            </a:r>
            <a:endParaRPr lang="en-US" sz="3600" dirty="0">
              <a:solidFill>
                <a:schemeClr val="accent3"/>
              </a:solidFill>
            </a:endParaRPr>
          </a:p>
        </p:txBody>
      </p:sp>
      <p:sp>
        <p:nvSpPr>
          <p:cNvPr id="10" name="Text Placeholder 5"/>
          <p:cNvSpPr>
            <a:spLocks noGrp="1"/>
          </p:cNvSpPr>
          <p:nvPr>
            <p:ph type="body" sz="quarter" idx="16"/>
            <p:custDataLst>
              <p:tags r:id="rId7"/>
            </p:custDataLst>
          </p:nvPr>
        </p:nvSpPr>
        <p:spPr>
          <a:xfrm>
            <a:off x="528637" y="3591979"/>
            <a:ext cx="11115674" cy="857689"/>
          </a:xfrm>
        </p:spPr>
        <p:txBody>
          <a:bodyPr>
            <a:normAutofit/>
          </a:bodyPr>
          <a:lstStyle/>
          <a:p>
            <a:r>
              <a:rPr lang="en-US" sz="4400" dirty="0" smtClean="0">
                <a:solidFill>
                  <a:schemeClr val="accent3"/>
                </a:solidFill>
              </a:rPr>
              <a:t>But</a:t>
            </a:r>
            <a:endParaRPr lang="en-US" sz="4400" dirty="0">
              <a:solidFill>
                <a:schemeClr val="accent3"/>
              </a:solidFill>
            </a:endParaRPr>
          </a:p>
        </p:txBody>
      </p:sp>
    </p:spTree>
    <p:extLst>
      <p:ext uri="{BB962C8B-B14F-4D97-AF65-F5344CB8AC3E}">
        <p14:creationId xmlns:p14="http://schemas.microsoft.com/office/powerpoint/2010/main" val="388085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4CCDBB5-7228-4AF1-AA95-539F841AB2AE}"/>
              </a:ext>
            </a:extLst>
          </p:cNvPr>
          <p:cNvPicPr>
            <a:picLocks noChangeAspect="1"/>
          </p:cNvPicPr>
          <p:nvPr>
            <p:custDataLst>
              <p:tags r:id="rId1"/>
            </p:custDataLst>
          </p:nvPr>
        </p:nvPicPr>
        <p:blipFill rotWithShape="1">
          <a:blip r:embed="rId16" cstate="print">
            <a:extLst>
              <a:ext uri="{28A0092B-C50C-407E-A947-70E740481C1C}">
                <a14:useLocalDpi xmlns:a14="http://schemas.microsoft.com/office/drawing/2010/main" val="0"/>
              </a:ext>
            </a:extLst>
          </a:blip>
          <a:srcRect/>
          <a:stretch/>
        </p:blipFill>
        <p:spPr>
          <a:xfrm>
            <a:off x="0" y="2889251"/>
            <a:ext cx="11974343" cy="1530349"/>
          </a:xfrm>
          <a:prstGeom prst="rect">
            <a:avLst/>
          </a:prstGeom>
        </p:spPr>
      </p:pic>
      <p:sp>
        <p:nvSpPr>
          <p:cNvPr id="7" name="Title 1"/>
          <p:cNvSpPr txBox="1">
            <a:spLocks/>
          </p:cNvSpPr>
          <p:nvPr>
            <p:custDataLst>
              <p:tags r:id="rId2"/>
            </p:custDataLst>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Our Approach</a:t>
            </a:r>
          </a:p>
          <a:p>
            <a:r>
              <a:rPr lang="fr-CA" dirty="0"/>
              <a:t>Notre approche</a:t>
            </a:r>
          </a:p>
        </p:txBody>
      </p:sp>
      <p:sp>
        <p:nvSpPr>
          <p:cNvPr id="8" name="TextBox 7"/>
          <p:cNvSpPr txBox="1"/>
          <p:nvPr>
            <p:custDataLst>
              <p:tags r:id="rId3"/>
            </p:custDataLst>
          </p:nvPr>
        </p:nvSpPr>
        <p:spPr>
          <a:xfrm>
            <a:off x="711200" y="2395832"/>
            <a:ext cx="2984500" cy="1015663"/>
          </a:xfrm>
          <a:prstGeom prst="rect">
            <a:avLst/>
          </a:prstGeom>
          <a:noFill/>
        </p:spPr>
        <p:txBody>
          <a:bodyPr wrap="square" rtlCol="0">
            <a:spAutoFit/>
          </a:bodyPr>
          <a:lstStyle/>
          <a:p>
            <a:pPr algn="ctr"/>
            <a:r>
              <a:rPr lang="en-US" sz="2000" b="1" dirty="0">
                <a:solidFill>
                  <a:schemeClr val="accent2"/>
                </a:solidFill>
                <a:latin typeface="Tw Cen MT" panose="020B0602020104020603" pitchFamily="34" charset="0"/>
                <a:cs typeface="Arial" panose="020B0604020202020204" pitchFamily="34" charset="0"/>
              </a:rPr>
              <a:t>Puts employee experience and quality of service at the core</a:t>
            </a:r>
          </a:p>
        </p:txBody>
      </p:sp>
      <p:sp>
        <p:nvSpPr>
          <p:cNvPr id="9" name="TextBox 8"/>
          <p:cNvSpPr txBox="1"/>
          <p:nvPr>
            <p:custDataLst>
              <p:tags r:id="rId4"/>
            </p:custDataLst>
          </p:nvPr>
        </p:nvSpPr>
        <p:spPr>
          <a:xfrm>
            <a:off x="711200" y="5131007"/>
            <a:ext cx="3238500" cy="1015663"/>
          </a:xfrm>
          <a:prstGeom prst="rect">
            <a:avLst/>
          </a:prstGeom>
          <a:noFill/>
        </p:spPr>
        <p:txBody>
          <a:bodyPr wrap="square" rtlCol="0">
            <a:spAutoFit/>
          </a:bodyPr>
          <a:lstStyle/>
          <a:p>
            <a:pPr algn="ctr"/>
            <a:r>
              <a:rPr lang="fr-FR" sz="2000" b="1" dirty="0">
                <a:solidFill>
                  <a:schemeClr val="accent3"/>
                </a:solidFill>
                <a:latin typeface="Tw Cen MT" panose="020B0602020104020603" pitchFamily="34" charset="0"/>
                <a:cs typeface="Arial" panose="020B0604020202020204" pitchFamily="34" charset="0"/>
              </a:rPr>
              <a:t>Accorde une place centrale à l’expérience des employés et à la qualité des services</a:t>
            </a:r>
          </a:p>
        </p:txBody>
      </p:sp>
      <p:sp>
        <p:nvSpPr>
          <p:cNvPr id="10" name="TextBox 9"/>
          <p:cNvSpPr txBox="1"/>
          <p:nvPr>
            <p:custDataLst>
              <p:tags r:id="rId5"/>
            </p:custDataLst>
          </p:nvPr>
        </p:nvSpPr>
        <p:spPr>
          <a:xfrm>
            <a:off x="8102600" y="2148414"/>
            <a:ext cx="2984500" cy="1323439"/>
          </a:xfrm>
          <a:prstGeom prst="rect">
            <a:avLst/>
          </a:prstGeom>
          <a:noFill/>
        </p:spPr>
        <p:txBody>
          <a:bodyPr wrap="square" rtlCol="0">
            <a:spAutoFit/>
          </a:bodyPr>
          <a:lstStyle/>
          <a:p>
            <a:pPr algn="ctr"/>
            <a:r>
              <a:rPr lang="en-US" sz="2000" b="1" dirty="0">
                <a:solidFill>
                  <a:schemeClr val="accent2"/>
                </a:solidFill>
                <a:latin typeface="Tw Cen MT" panose="020B0602020104020603" pitchFamily="34" charset="0"/>
                <a:cs typeface="Arial" panose="020B0604020202020204" pitchFamily="34" charset="0"/>
              </a:rPr>
              <a:t>Targeting early engagement as a tool to design solutions that work for you</a:t>
            </a:r>
          </a:p>
        </p:txBody>
      </p:sp>
      <p:sp>
        <p:nvSpPr>
          <p:cNvPr id="11" name="TextBox 10"/>
          <p:cNvSpPr txBox="1"/>
          <p:nvPr>
            <p:custDataLst>
              <p:tags r:id="rId6"/>
            </p:custDataLst>
          </p:nvPr>
        </p:nvSpPr>
        <p:spPr>
          <a:xfrm>
            <a:off x="4485738" y="2395832"/>
            <a:ext cx="2984500" cy="1015663"/>
          </a:xfrm>
          <a:prstGeom prst="rect">
            <a:avLst/>
          </a:prstGeom>
          <a:noFill/>
        </p:spPr>
        <p:txBody>
          <a:bodyPr wrap="square" rtlCol="0">
            <a:spAutoFit/>
          </a:bodyPr>
          <a:lstStyle/>
          <a:p>
            <a:pPr algn="ctr"/>
            <a:r>
              <a:rPr lang="en-US" sz="2000" b="1" dirty="0">
                <a:solidFill>
                  <a:schemeClr val="accent2"/>
                </a:solidFill>
                <a:latin typeface="Tw Cen MT" panose="020B0602020104020603" pitchFamily="34" charset="0"/>
                <a:cs typeface="Arial" panose="020B0604020202020204" pitchFamily="34" charset="0"/>
              </a:rPr>
              <a:t>New processes that support the diverse ways you work</a:t>
            </a:r>
          </a:p>
        </p:txBody>
      </p:sp>
      <p:sp>
        <p:nvSpPr>
          <p:cNvPr id="12" name="TextBox 11"/>
          <p:cNvSpPr txBox="1"/>
          <p:nvPr>
            <p:custDataLst>
              <p:tags r:id="rId7"/>
            </p:custDataLst>
          </p:nvPr>
        </p:nvSpPr>
        <p:spPr>
          <a:xfrm>
            <a:off x="711200" y="1722786"/>
            <a:ext cx="2984500" cy="830997"/>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A USER CENTERED APPROACH</a:t>
            </a:r>
          </a:p>
        </p:txBody>
      </p:sp>
      <p:sp>
        <p:nvSpPr>
          <p:cNvPr id="13" name="TextBox 12"/>
          <p:cNvSpPr txBox="1"/>
          <p:nvPr>
            <p:custDataLst>
              <p:tags r:id="rId8"/>
            </p:custDataLst>
          </p:nvPr>
        </p:nvSpPr>
        <p:spPr>
          <a:xfrm>
            <a:off x="316181" y="4450009"/>
            <a:ext cx="3774538" cy="830997"/>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APPROCHE AXÉE SUR L’UTILISATEUR</a:t>
            </a:r>
          </a:p>
        </p:txBody>
      </p:sp>
      <p:sp>
        <p:nvSpPr>
          <p:cNvPr id="14" name="TextBox 13"/>
          <p:cNvSpPr txBox="1"/>
          <p:nvPr>
            <p:custDataLst>
              <p:tags r:id="rId9"/>
            </p:custDataLst>
          </p:nvPr>
        </p:nvSpPr>
        <p:spPr>
          <a:xfrm>
            <a:off x="4485738" y="1722786"/>
            <a:ext cx="2984500" cy="830997"/>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SUPPORTING THE WAY YOUR WORK</a:t>
            </a:r>
          </a:p>
        </p:txBody>
      </p:sp>
      <p:sp>
        <p:nvSpPr>
          <p:cNvPr id="15" name="TextBox 14"/>
          <p:cNvSpPr txBox="1"/>
          <p:nvPr>
            <p:custDataLst>
              <p:tags r:id="rId10"/>
            </p:custDataLst>
          </p:nvPr>
        </p:nvSpPr>
        <p:spPr>
          <a:xfrm>
            <a:off x="8102600" y="1722786"/>
            <a:ext cx="2984500" cy="461665"/>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ENGAGEMENT</a:t>
            </a:r>
          </a:p>
        </p:txBody>
      </p:sp>
      <p:sp>
        <p:nvSpPr>
          <p:cNvPr id="16" name="TextBox 15"/>
          <p:cNvSpPr txBox="1"/>
          <p:nvPr>
            <p:custDataLst>
              <p:tags r:id="rId11"/>
            </p:custDataLst>
          </p:nvPr>
        </p:nvSpPr>
        <p:spPr>
          <a:xfrm>
            <a:off x="8102600" y="4865508"/>
            <a:ext cx="2984500" cy="1631216"/>
          </a:xfrm>
          <a:prstGeom prst="rect">
            <a:avLst/>
          </a:prstGeom>
          <a:noFill/>
        </p:spPr>
        <p:txBody>
          <a:bodyPr wrap="square" rtlCol="0">
            <a:spAutoFit/>
          </a:bodyPr>
          <a:lstStyle/>
          <a:p>
            <a:pPr algn="ctr"/>
            <a:r>
              <a:rPr lang="fr-FR" sz="2000" b="1" dirty="0">
                <a:solidFill>
                  <a:schemeClr val="accent3"/>
                </a:solidFill>
                <a:latin typeface="Tw Cen MT" panose="020B0602020104020603" pitchFamily="34" charset="0"/>
                <a:cs typeface="Arial" panose="020B0604020202020204" pitchFamily="34" charset="0"/>
              </a:rPr>
              <a:t>Ciblage de </a:t>
            </a:r>
            <a:r>
              <a:rPr lang="fr-FR" sz="2000" b="1" dirty="0" smtClean="0">
                <a:solidFill>
                  <a:schemeClr val="accent3"/>
                </a:solidFill>
                <a:latin typeface="Tw Cen MT" panose="020B0602020104020603" pitchFamily="34" charset="0"/>
                <a:cs typeface="Arial" panose="020B0604020202020204" pitchFamily="34" charset="0"/>
              </a:rPr>
              <a:t>la mobilisation précoce </a:t>
            </a:r>
            <a:r>
              <a:rPr lang="fr-FR" sz="2000" b="1" dirty="0">
                <a:solidFill>
                  <a:schemeClr val="accent3"/>
                </a:solidFill>
                <a:latin typeface="Tw Cen MT" panose="020B0602020104020603" pitchFamily="34" charset="0"/>
                <a:cs typeface="Arial" panose="020B0604020202020204" pitchFamily="34" charset="0"/>
              </a:rPr>
              <a:t>comme un outil pour concevoir des solutions qui vous conviennent</a:t>
            </a:r>
          </a:p>
        </p:txBody>
      </p:sp>
      <p:sp>
        <p:nvSpPr>
          <p:cNvPr id="17" name="TextBox 16"/>
          <p:cNvSpPr txBox="1"/>
          <p:nvPr>
            <p:custDataLst>
              <p:tags r:id="rId12"/>
            </p:custDataLst>
          </p:nvPr>
        </p:nvSpPr>
        <p:spPr>
          <a:xfrm>
            <a:off x="4485738" y="5131007"/>
            <a:ext cx="2984500" cy="1323439"/>
          </a:xfrm>
          <a:prstGeom prst="rect">
            <a:avLst/>
          </a:prstGeom>
          <a:noFill/>
        </p:spPr>
        <p:txBody>
          <a:bodyPr wrap="square" rtlCol="0">
            <a:spAutoFit/>
          </a:bodyPr>
          <a:lstStyle/>
          <a:p>
            <a:pPr algn="ctr"/>
            <a:r>
              <a:rPr lang="fr-FR" sz="2000" b="1" dirty="0">
                <a:solidFill>
                  <a:schemeClr val="accent3"/>
                </a:solidFill>
                <a:latin typeface="Tw Cen MT" panose="020B0602020104020603" pitchFamily="34" charset="0"/>
                <a:cs typeface="Arial" panose="020B0604020202020204" pitchFamily="34" charset="0"/>
              </a:rPr>
              <a:t>Nouveaux processus qui prennent en charge les diverses façons dont vous travaillez</a:t>
            </a:r>
          </a:p>
        </p:txBody>
      </p:sp>
      <p:sp>
        <p:nvSpPr>
          <p:cNvPr id="18" name="TextBox 17"/>
          <p:cNvSpPr txBox="1"/>
          <p:nvPr>
            <p:custDataLst>
              <p:tags r:id="rId13"/>
            </p:custDataLst>
          </p:nvPr>
        </p:nvSpPr>
        <p:spPr>
          <a:xfrm>
            <a:off x="4146795" y="4461111"/>
            <a:ext cx="3616862" cy="830997"/>
          </a:xfrm>
          <a:prstGeom prst="rect">
            <a:avLst/>
          </a:prstGeom>
          <a:noFill/>
        </p:spPr>
        <p:txBody>
          <a:bodyPr wrap="square" rtlCol="0">
            <a:spAutoFit/>
          </a:bodyPr>
          <a:lstStyle/>
          <a:p>
            <a:pPr algn="ctr"/>
            <a:r>
              <a:rPr lang="fr-FR" sz="2400" b="1" dirty="0" smtClean="0">
                <a:latin typeface="Tw Cen MT" panose="020B0602020104020603" pitchFamily="34" charset="0"/>
                <a:cs typeface="Arial" panose="020B0604020202020204" pitchFamily="34" charset="0"/>
              </a:rPr>
              <a:t>SOUTENIR VOTRE </a:t>
            </a:r>
            <a:r>
              <a:rPr lang="fr-FR" sz="2400" b="1" dirty="0">
                <a:latin typeface="Tw Cen MT" panose="020B0602020104020603" pitchFamily="34" charset="0"/>
                <a:cs typeface="Arial" panose="020B0604020202020204" pitchFamily="34" charset="0"/>
              </a:rPr>
              <a:t>FAÇON DE TRAVAILLER</a:t>
            </a:r>
          </a:p>
        </p:txBody>
      </p:sp>
      <p:sp>
        <p:nvSpPr>
          <p:cNvPr id="19" name="TextBox 18"/>
          <p:cNvSpPr txBox="1"/>
          <p:nvPr>
            <p:custDataLst>
              <p:tags r:id="rId14"/>
            </p:custDataLst>
          </p:nvPr>
        </p:nvSpPr>
        <p:spPr>
          <a:xfrm>
            <a:off x="8102600" y="4443402"/>
            <a:ext cx="2984500" cy="461665"/>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MOBILISATION</a:t>
            </a:r>
          </a:p>
        </p:txBody>
      </p:sp>
    </p:spTree>
    <p:extLst>
      <p:ext uri="{BB962C8B-B14F-4D97-AF65-F5344CB8AC3E}">
        <p14:creationId xmlns:p14="http://schemas.microsoft.com/office/powerpoint/2010/main" val="193944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857DC44B-7812-4C83-A747-DDD6AD57D01E}"/>
              </a:ext>
            </a:extLst>
          </p:cNvPr>
          <p:cNvSpPr/>
          <p:nvPr>
            <p:custDataLst>
              <p:tags r:id="rId1"/>
            </p:custDataLst>
          </p:nvPr>
        </p:nvSpPr>
        <p:spPr>
          <a:xfrm>
            <a:off x="5356254" y="3287914"/>
            <a:ext cx="914400" cy="914400"/>
          </a:xfrm>
          <a:prstGeom prst="ellipse">
            <a:avLst/>
          </a:prstGeom>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solidFill>
                  <a:schemeClr val="accent4"/>
                </a:solidFill>
                <a:latin typeface="Tw Cen MT" panose="020B0602020104020603" pitchFamily="34" charset="0"/>
              </a:rPr>
              <a:t>2</a:t>
            </a:r>
          </a:p>
        </p:txBody>
      </p:sp>
      <p:sp>
        <p:nvSpPr>
          <p:cNvPr id="8" name="TextBox 7">
            <a:extLst>
              <a:ext uri="{FF2B5EF4-FFF2-40B4-BE49-F238E27FC236}">
                <a16:creationId xmlns="" xmlns:a16="http://schemas.microsoft.com/office/drawing/2014/main" id="{569F5898-4E4F-45D9-BFDB-F33BEB924D93}"/>
              </a:ext>
            </a:extLst>
          </p:cNvPr>
          <p:cNvSpPr txBox="1"/>
          <p:nvPr>
            <p:custDataLst>
              <p:tags r:id="rId2"/>
            </p:custDataLst>
          </p:nvPr>
        </p:nvSpPr>
        <p:spPr>
          <a:xfrm>
            <a:off x="660739" y="3329616"/>
            <a:ext cx="4470058" cy="830997"/>
          </a:xfrm>
          <a:prstGeom prst="rect">
            <a:avLst/>
          </a:prstGeom>
          <a:noFill/>
        </p:spPr>
        <p:txBody>
          <a:bodyPr wrap="square" rtlCol="0" anchor="ctr">
            <a:spAutoFit/>
          </a:bodyPr>
          <a:lstStyle/>
          <a:p>
            <a:r>
              <a:rPr lang="en-US" sz="2400" b="1" dirty="0">
                <a:solidFill>
                  <a:schemeClr val="accent2"/>
                </a:solidFill>
                <a:latin typeface="Tw Cen MT" panose="020B0602020104020603" pitchFamily="34" charset="0"/>
                <a:cs typeface="Arial" panose="020B0604020202020204" pitchFamily="34" charset="0"/>
              </a:rPr>
              <a:t>What is the workplace experience we want to create?</a:t>
            </a:r>
          </a:p>
        </p:txBody>
      </p:sp>
      <p:sp>
        <p:nvSpPr>
          <p:cNvPr id="6" name="Oval 5">
            <a:extLst>
              <a:ext uri="{FF2B5EF4-FFF2-40B4-BE49-F238E27FC236}">
                <a16:creationId xmlns="" xmlns:a16="http://schemas.microsoft.com/office/drawing/2014/main" id="{34785C86-42CD-4E44-B2BE-3E39ACCA1C17}"/>
              </a:ext>
            </a:extLst>
          </p:cNvPr>
          <p:cNvSpPr/>
          <p:nvPr>
            <p:custDataLst>
              <p:tags r:id="rId3"/>
            </p:custDataLst>
          </p:nvPr>
        </p:nvSpPr>
        <p:spPr>
          <a:xfrm>
            <a:off x="5356254" y="4957397"/>
            <a:ext cx="914400" cy="914400"/>
          </a:xfrm>
          <a:prstGeom prst="ellipse">
            <a:avLst/>
          </a:prstGeom>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solidFill>
                  <a:schemeClr val="accent4"/>
                </a:solidFill>
                <a:latin typeface="Tw Cen MT" panose="020B0602020104020603" pitchFamily="34" charset="0"/>
              </a:rPr>
              <a:t>3</a:t>
            </a:r>
          </a:p>
        </p:txBody>
      </p:sp>
      <p:sp>
        <p:nvSpPr>
          <p:cNvPr id="9" name="TextBox 8">
            <a:extLst>
              <a:ext uri="{FF2B5EF4-FFF2-40B4-BE49-F238E27FC236}">
                <a16:creationId xmlns="" xmlns:a16="http://schemas.microsoft.com/office/drawing/2014/main" id="{740D4A52-3F4D-4EDD-9528-D93EA0776BE4}"/>
              </a:ext>
            </a:extLst>
          </p:cNvPr>
          <p:cNvSpPr txBox="1"/>
          <p:nvPr>
            <p:custDataLst>
              <p:tags r:id="rId4"/>
            </p:custDataLst>
          </p:nvPr>
        </p:nvSpPr>
        <p:spPr>
          <a:xfrm>
            <a:off x="660736" y="4999099"/>
            <a:ext cx="4470057" cy="830997"/>
          </a:xfrm>
          <a:prstGeom prst="rect">
            <a:avLst/>
          </a:prstGeom>
          <a:noFill/>
        </p:spPr>
        <p:txBody>
          <a:bodyPr wrap="square" rtlCol="0" anchor="ctr">
            <a:spAutoFit/>
          </a:bodyPr>
          <a:lstStyle/>
          <a:p>
            <a:r>
              <a:rPr lang="en-US" sz="2400" b="1" dirty="0">
                <a:solidFill>
                  <a:schemeClr val="accent2"/>
                </a:solidFill>
                <a:latin typeface="Tw Cen MT" panose="020B0602020104020603" pitchFamily="34" charset="0"/>
                <a:cs typeface="Arial" panose="020B0604020202020204" pitchFamily="34" charset="0"/>
              </a:rPr>
              <a:t>How can we anticipate future needs by building in flexibility?</a:t>
            </a:r>
          </a:p>
        </p:txBody>
      </p:sp>
      <p:sp>
        <p:nvSpPr>
          <p:cNvPr id="14" name="Title 1"/>
          <p:cNvSpPr txBox="1">
            <a:spLocks/>
          </p:cNvSpPr>
          <p:nvPr>
            <p:custDataLst>
              <p:tags r:id="rId5"/>
            </p:custDataLst>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Functional Space Planning</a:t>
            </a:r>
          </a:p>
          <a:p>
            <a:r>
              <a:rPr lang="fr-CA" dirty="0"/>
              <a:t>Planification des espaces fonctionnels </a:t>
            </a:r>
            <a:r>
              <a:rPr lang="en-CA" dirty="0"/>
              <a:t> </a:t>
            </a:r>
          </a:p>
        </p:txBody>
      </p:sp>
      <p:sp>
        <p:nvSpPr>
          <p:cNvPr id="4" name="Oval 3">
            <a:extLst>
              <a:ext uri="{FF2B5EF4-FFF2-40B4-BE49-F238E27FC236}">
                <a16:creationId xmlns="" xmlns:a16="http://schemas.microsoft.com/office/drawing/2014/main" id="{C5CBC02A-A26B-455F-B5D9-8F745E510486}"/>
              </a:ext>
            </a:extLst>
          </p:cNvPr>
          <p:cNvSpPr/>
          <p:nvPr>
            <p:custDataLst>
              <p:tags r:id="rId6"/>
            </p:custDataLst>
          </p:nvPr>
        </p:nvSpPr>
        <p:spPr>
          <a:xfrm>
            <a:off x="5356254" y="1804101"/>
            <a:ext cx="914400" cy="914400"/>
          </a:xfrm>
          <a:prstGeom prst="ellipse">
            <a:avLst/>
          </a:prstGeom>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solidFill>
                  <a:schemeClr val="accent4"/>
                </a:solidFill>
                <a:latin typeface="Tw Cen MT" panose="020B0602020104020603" pitchFamily="34" charset="0"/>
              </a:rPr>
              <a:t>1</a:t>
            </a:r>
          </a:p>
        </p:txBody>
      </p:sp>
      <p:sp>
        <p:nvSpPr>
          <p:cNvPr id="7" name="TextBox 6">
            <a:extLst>
              <a:ext uri="{FF2B5EF4-FFF2-40B4-BE49-F238E27FC236}">
                <a16:creationId xmlns="" xmlns:a16="http://schemas.microsoft.com/office/drawing/2014/main" id="{821DD1D7-64CA-4EFA-ABE7-76853D8E455F}"/>
              </a:ext>
            </a:extLst>
          </p:cNvPr>
          <p:cNvSpPr txBox="1"/>
          <p:nvPr>
            <p:custDataLst>
              <p:tags r:id="rId7"/>
            </p:custDataLst>
          </p:nvPr>
        </p:nvSpPr>
        <p:spPr>
          <a:xfrm>
            <a:off x="660739" y="1661137"/>
            <a:ext cx="4470058" cy="1200329"/>
          </a:xfrm>
          <a:prstGeom prst="rect">
            <a:avLst/>
          </a:prstGeom>
          <a:noFill/>
        </p:spPr>
        <p:txBody>
          <a:bodyPr wrap="square" rtlCol="0" anchor="ctr">
            <a:spAutoFit/>
          </a:bodyPr>
          <a:lstStyle/>
          <a:p>
            <a:r>
              <a:rPr lang="en-US" sz="2400" b="1" dirty="0">
                <a:solidFill>
                  <a:schemeClr val="accent2"/>
                </a:solidFill>
                <a:latin typeface="Tw Cen MT" panose="020B0602020104020603" pitchFamily="34" charset="0"/>
                <a:cs typeface="Arial" panose="020B0604020202020204" pitchFamily="34" charset="0"/>
              </a:rPr>
              <a:t>What activities are performed by the employees who work in the space?</a:t>
            </a:r>
            <a:endParaRPr lang="en-US" sz="2400" dirty="0">
              <a:latin typeface="Tw Cen MT" panose="020B0602020104020603"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821DD1D7-64CA-4EFA-ABE7-76853D8E455F}"/>
              </a:ext>
            </a:extLst>
          </p:cNvPr>
          <p:cNvSpPr txBox="1"/>
          <p:nvPr>
            <p:custDataLst>
              <p:tags r:id="rId8"/>
            </p:custDataLst>
          </p:nvPr>
        </p:nvSpPr>
        <p:spPr>
          <a:xfrm>
            <a:off x="6496113" y="1661137"/>
            <a:ext cx="4768788" cy="1200329"/>
          </a:xfrm>
          <a:prstGeom prst="rect">
            <a:avLst/>
          </a:prstGeom>
          <a:noFill/>
        </p:spPr>
        <p:txBody>
          <a:bodyPr wrap="square" rtlCol="0" anchor="ctr">
            <a:spAutoFit/>
          </a:bodyPr>
          <a:lstStyle/>
          <a:p>
            <a:r>
              <a:rPr lang="fr-FR" sz="2400" b="1" dirty="0">
                <a:solidFill>
                  <a:schemeClr val="accent3"/>
                </a:solidFill>
                <a:latin typeface="Tw Cen MT" panose="020B0602020104020603" pitchFamily="34" charset="0"/>
                <a:cs typeface="Arial" panose="020B0604020202020204" pitchFamily="34" charset="0"/>
              </a:rPr>
              <a:t>Quelles </a:t>
            </a:r>
            <a:r>
              <a:rPr lang="fr-FR" sz="2400" b="1" dirty="0" smtClean="0">
                <a:solidFill>
                  <a:schemeClr val="accent3"/>
                </a:solidFill>
                <a:latin typeface="Tw Cen MT" panose="020B0602020104020603" pitchFamily="34" charset="0"/>
                <a:cs typeface="Arial" panose="020B0604020202020204" pitchFamily="34" charset="0"/>
              </a:rPr>
              <a:t>activités sont réalisées par les </a:t>
            </a:r>
            <a:r>
              <a:rPr lang="fr-FR" sz="2400" b="1" dirty="0">
                <a:solidFill>
                  <a:schemeClr val="accent3"/>
                </a:solidFill>
                <a:latin typeface="Tw Cen MT" panose="020B0602020104020603" pitchFamily="34" charset="0"/>
                <a:cs typeface="Arial" panose="020B0604020202020204" pitchFamily="34" charset="0"/>
              </a:rPr>
              <a:t>employés qui travaillent dans les locaux?</a:t>
            </a:r>
          </a:p>
        </p:txBody>
      </p:sp>
      <p:sp>
        <p:nvSpPr>
          <p:cNvPr id="17" name="TextBox 16">
            <a:extLst>
              <a:ext uri="{FF2B5EF4-FFF2-40B4-BE49-F238E27FC236}">
                <a16:creationId xmlns="" xmlns:a16="http://schemas.microsoft.com/office/drawing/2014/main" id="{569F5898-4E4F-45D9-BFDB-F33BEB924D93}"/>
              </a:ext>
            </a:extLst>
          </p:cNvPr>
          <p:cNvSpPr txBox="1"/>
          <p:nvPr>
            <p:custDataLst>
              <p:tags r:id="rId9"/>
            </p:custDataLst>
          </p:nvPr>
        </p:nvSpPr>
        <p:spPr>
          <a:xfrm>
            <a:off x="6496112" y="3329616"/>
            <a:ext cx="4768788" cy="830997"/>
          </a:xfrm>
          <a:prstGeom prst="rect">
            <a:avLst/>
          </a:prstGeom>
          <a:noFill/>
        </p:spPr>
        <p:txBody>
          <a:bodyPr wrap="square" rtlCol="0" anchor="ctr">
            <a:spAutoFit/>
          </a:bodyPr>
          <a:lstStyle/>
          <a:p>
            <a:r>
              <a:rPr lang="fr-FR" sz="2400" b="1" dirty="0">
                <a:solidFill>
                  <a:schemeClr val="accent3"/>
                </a:solidFill>
                <a:latin typeface="Tw Cen MT" panose="020B0602020104020603" pitchFamily="34" charset="0"/>
                <a:cs typeface="Arial" panose="020B0604020202020204" pitchFamily="34" charset="0"/>
              </a:rPr>
              <a:t>Quelle est l’expérience de travail que nous voulons créer?</a:t>
            </a:r>
          </a:p>
        </p:txBody>
      </p:sp>
      <p:sp>
        <p:nvSpPr>
          <p:cNvPr id="18" name="TextBox 17">
            <a:extLst>
              <a:ext uri="{FF2B5EF4-FFF2-40B4-BE49-F238E27FC236}">
                <a16:creationId xmlns="" xmlns:a16="http://schemas.microsoft.com/office/drawing/2014/main" id="{740D4A52-3F4D-4EDD-9528-D93EA0776BE4}"/>
              </a:ext>
            </a:extLst>
          </p:cNvPr>
          <p:cNvSpPr txBox="1"/>
          <p:nvPr>
            <p:custDataLst>
              <p:tags r:id="rId10"/>
            </p:custDataLst>
          </p:nvPr>
        </p:nvSpPr>
        <p:spPr>
          <a:xfrm>
            <a:off x="6496112" y="4814433"/>
            <a:ext cx="4768787" cy="1200329"/>
          </a:xfrm>
          <a:prstGeom prst="rect">
            <a:avLst/>
          </a:prstGeom>
          <a:noFill/>
        </p:spPr>
        <p:txBody>
          <a:bodyPr wrap="square" rtlCol="0" anchor="ctr">
            <a:spAutoFit/>
          </a:bodyPr>
          <a:lstStyle/>
          <a:p>
            <a:r>
              <a:rPr lang="fr-FR" sz="2400" b="1" dirty="0">
                <a:solidFill>
                  <a:schemeClr val="accent3"/>
                </a:solidFill>
                <a:latin typeface="Tw Cen MT" panose="020B0602020104020603" pitchFamily="34" charset="0"/>
                <a:cs typeface="Arial" panose="020B0604020202020204" pitchFamily="34" charset="0"/>
              </a:rPr>
              <a:t>Comment pouvons-nous anticiper les besoins futurs en intégrant la flexibilité?</a:t>
            </a:r>
          </a:p>
        </p:txBody>
      </p:sp>
    </p:spTree>
    <p:extLst>
      <p:ext uri="{BB962C8B-B14F-4D97-AF65-F5344CB8AC3E}">
        <p14:creationId xmlns:p14="http://schemas.microsoft.com/office/powerpoint/2010/main" val="395667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451364" y="716455"/>
            <a:ext cx="11007725" cy="835025"/>
          </a:xfrm>
        </p:spPr>
        <p:txBody>
          <a:bodyPr>
            <a:normAutofit fontScale="90000"/>
          </a:bodyPr>
          <a:lstStyle/>
          <a:p>
            <a:r>
              <a:rPr lang="en-CA" dirty="0"/>
              <a:t>[Vision statement] or [Guiding Principles]</a:t>
            </a:r>
            <a:br>
              <a:rPr lang="en-CA" dirty="0"/>
            </a:br>
            <a:r>
              <a:rPr lang="fr-CA" dirty="0"/>
              <a:t>[Énoncé de vision] ou [Principes directeurs]</a:t>
            </a:r>
            <a:endParaRPr lang="en-CA" dirty="0"/>
          </a:p>
        </p:txBody>
      </p:sp>
      <p:sp>
        <p:nvSpPr>
          <p:cNvPr id="4" name="Rectangle 3">
            <a:extLst>
              <a:ext uri="{FF2B5EF4-FFF2-40B4-BE49-F238E27FC236}">
                <a16:creationId xmlns="" xmlns:a16="http://schemas.microsoft.com/office/drawing/2014/main" id="{18569A31-BCF0-4FC8-B1E9-BBC279E83D67}"/>
              </a:ext>
            </a:extLst>
          </p:cNvPr>
          <p:cNvSpPr/>
          <p:nvPr>
            <p:custDataLst>
              <p:tags r:id="rId2"/>
            </p:custDataLst>
          </p:nvPr>
        </p:nvSpPr>
        <p:spPr>
          <a:xfrm>
            <a:off x="616454" y="2032761"/>
            <a:ext cx="6621628" cy="1323439"/>
          </a:xfrm>
          <a:prstGeom prst="rect">
            <a:avLst/>
          </a:prstGeom>
        </p:spPr>
        <p:txBody>
          <a:bodyPr wrap="square" anchor="ctr">
            <a:spAutoFit/>
          </a:bodyPr>
          <a:lstStyle/>
          <a:p>
            <a:pPr algn="ctr">
              <a:spcBef>
                <a:spcPts val="600"/>
              </a:spcBef>
              <a:spcAft>
                <a:spcPts val="600"/>
              </a:spcAft>
            </a:pPr>
            <a:r>
              <a:rPr lang="en-US" sz="2000" i="1" dirty="0">
                <a:solidFill>
                  <a:schemeClr val="tx1">
                    <a:lumMod val="50000"/>
                    <a:lumOff val="50000"/>
                  </a:schemeClr>
                </a:solidFill>
                <a:latin typeface="Georgia" panose="02040502050405020303" pitchFamily="18" charset="0"/>
              </a:rPr>
              <a:t>Insert the vision statement or guiding principles for the workplace strategy defined by the department/agency real property group or the project vision statement defined by the leadership team</a:t>
            </a:r>
          </a:p>
        </p:txBody>
      </p:sp>
      <p:sp>
        <p:nvSpPr>
          <p:cNvPr id="5" name="Round Diagonal Corner Rectangle 4">
            <a:extLst>
              <a:ext uri="{FF2B5EF4-FFF2-40B4-BE49-F238E27FC236}">
                <a16:creationId xmlns="" xmlns:a16="http://schemas.microsoft.com/office/drawing/2014/main" id="{9783C612-E59D-4BFC-BB78-C12D6A021F3D}"/>
              </a:ext>
            </a:extLst>
          </p:cNvPr>
          <p:cNvSpPr/>
          <p:nvPr>
            <p:custDataLst>
              <p:tags r:id="rId3"/>
            </p:custDataLst>
          </p:nvPr>
        </p:nvSpPr>
        <p:spPr>
          <a:xfrm>
            <a:off x="7516360" y="1551480"/>
            <a:ext cx="4227621" cy="2286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w Cen MT" panose="020B0602020104020603" pitchFamily="34" charset="0"/>
                <a:cs typeface="Arial" panose="020B0604020202020204" pitchFamily="34" charset="0"/>
              </a:rPr>
              <a:t>[Department/Agency] Values</a:t>
            </a:r>
          </a:p>
          <a:p>
            <a:pPr algn="ctr"/>
            <a:endParaRPr lang="en-US" sz="2000" dirty="0">
              <a:latin typeface="Tw Cen MT" panose="020B0602020104020603" pitchFamily="34" charset="0"/>
              <a:cs typeface="Arial" panose="020B0604020202020204" pitchFamily="34" charset="0"/>
            </a:endParaRPr>
          </a:p>
          <a:p>
            <a:pPr marL="285750" indent="-285750" algn="ctr">
              <a:buFont typeface="Arial" panose="020B0604020202020204" pitchFamily="34" charset="0"/>
              <a:buChar char="•"/>
            </a:pPr>
            <a:endParaRPr lang="en-US" sz="2000" dirty="0">
              <a:latin typeface="Tw Cen MT" panose="020B0602020104020603"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18569A31-BCF0-4FC8-B1E9-BBC279E83D67}"/>
              </a:ext>
            </a:extLst>
          </p:cNvPr>
          <p:cNvSpPr/>
          <p:nvPr>
            <p:custDataLst>
              <p:tags r:id="rId4"/>
            </p:custDataLst>
          </p:nvPr>
        </p:nvSpPr>
        <p:spPr>
          <a:xfrm>
            <a:off x="701055" y="4381598"/>
            <a:ext cx="6621628" cy="1631216"/>
          </a:xfrm>
          <a:prstGeom prst="rect">
            <a:avLst/>
          </a:prstGeom>
        </p:spPr>
        <p:txBody>
          <a:bodyPr wrap="square" anchor="ctr">
            <a:spAutoFit/>
          </a:bodyPr>
          <a:lstStyle/>
          <a:p>
            <a:pPr algn="ctr">
              <a:spcBef>
                <a:spcPts val="600"/>
              </a:spcBef>
              <a:spcAft>
                <a:spcPts val="600"/>
              </a:spcAft>
            </a:pPr>
            <a:r>
              <a:rPr lang="fr-CA" sz="2000" i="1" dirty="0">
                <a:solidFill>
                  <a:schemeClr val="tx1">
                    <a:lumMod val="50000"/>
                    <a:lumOff val="50000"/>
                  </a:schemeClr>
                </a:solidFill>
                <a:latin typeface="Georgia" panose="02040502050405020303" pitchFamily="18" charset="0"/>
              </a:rPr>
              <a:t>Insérer l’énoncé de vision ou les principes directeurs de la stratégie sur le milieu de travail définis par le groupe des biens immobiliers du ministère ou de l’organisme ou l’énoncé de vision du projet défini par l’équipe de direction.</a:t>
            </a:r>
          </a:p>
        </p:txBody>
      </p:sp>
      <p:sp>
        <p:nvSpPr>
          <p:cNvPr id="8" name="Round Diagonal Corner Rectangle 7">
            <a:extLst>
              <a:ext uri="{FF2B5EF4-FFF2-40B4-BE49-F238E27FC236}">
                <a16:creationId xmlns="" xmlns:a16="http://schemas.microsoft.com/office/drawing/2014/main" id="{9783C612-E59D-4BFC-BB78-C12D6A021F3D}"/>
              </a:ext>
            </a:extLst>
          </p:cNvPr>
          <p:cNvSpPr/>
          <p:nvPr>
            <p:custDataLst>
              <p:tags r:id="rId5"/>
            </p:custDataLst>
          </p:nvPr>
        </p:nvSpPr>
        <p:spPr>
          <a:xfrm>
            <a:off x="7516360" y="4054206"/>
            <a:ext cx="4227621" cy="2286000"/>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2000" b="1" dirty="0">
                <a:latin typeface="Tw Cen MT" panose="020B0602020104020603" pitchFamily="34" charset="0"/>
                <a:cs typeface="Arial" panose="020B0604020202020204" pitchFamily="34" charset="0"/>
              </a:rPr>
              <a:t>Valeurs </a:t>
            </a:r>
            <a:r>
              <a:rPr lang="fr-CA" sz="2000" b="1" dirty="0" smtClean="0">
                <a:latin typeface="Tw Cen MT" panose="020B0602020104020603" pitchFamily="34" charset="0"/>
                <a:cs typeface="Arial" panose="020B0604020202020204" pitchFamily="34" charset="0"/>
              </a:rPr>
              <a:t>[du ministère/de l’organisme</a:t>
            </a:r>
            <a:r>
              <a:rPr lang="fr-CA" sz="2000" b="1" dirty="0">
                <a:latin typeface="Tw Cen MT" panose="020B0602020104020603" pitchFamily="34" charset="0"/>
                <a:cs typeface="Arial" panose="020B0604020202020204" pitchFamily="34" charset="0"/>
              </a:rPr>
              <a:t>]</a:t>
            </a:r>
          </a:p>
          <a:p>
            <a:pPr algn="ctr"/>
            <a:endParaRPr lang="fr-CA" sz="2000" dirty="0">
              <a:latin typeface="Tw Cen MT" panose="020B0602020104020603" pitchFamily="34" charset="0"/>
              <a:cs typeface="Arial" panose="020B0604020202020204" pitchFamily="34" charset="0"/>
            </a:endParaRPr>
          </a:p>
          <a:p>
            <a:pPr marL="285750" indent="-285750" algn="ctr">
              <a:buFont typeface="Arial" panose="020B0604020202020204" pitchFamily="34" charset="0"/>
              <a:buChar char="•"/>
            </a:pPr>
            <a:endParaRPr lang="fr-CA" sz="2000" dirty="0">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86707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D8C20FC-E130-47C6-AAE2-1780869E15DD}"/>
              </a:ext>
            </a:extLst>
          </p:cNvPr>
          <p:cNvSpPr txBox="1"/>
          <p:nvPr>
            <p:custDataLst>
              <p:tags r:id="rId1"/>
            </p:custDataLst>
          </p:nvPr>
        </p:nvSpPr>
        <p:spPr>
          <a:xfrm>
            <a:off x="823740" y="1558575"/>
            <a:ext cx="9179795" cy="2031325"/>
          </a:xfrm>
          <a:prstGeom prst="rect">
            <a:avLst/>
          </a:prstGeom>
          <a:noFill/>
        </p:spPr>
        <p:txBody>
          <a:bodyPr wrap="square" rtlCol="0">
            <a:spAutoFit/>
          </a:bodyPr>
          <a:lstStyle/>
          <a:p>
            <a:r>
              <a:rPr lang="en-US" dirty="0">
                <a:latin typeface="Tw Cen MT" panose="020B0602020104020603" pitchFamily="34" charset="0"/>
                <a:cs typeface="Arial" panose="020B0604020202020204" pitchFamily="34" charset="0"/>
              </a:rPr>
              <a:t>[Consultant to use information provided by the client to create a summary of the required special purpose spaces ie how many, what types, size, primary purpose, etc] then delete this text box</a:t>
            </a:r>
          </a:p>
          <a:p>
            <a:r>
              <a:rPr lang="en-US" dirty="0">
                <a:latin typeface="Tw Cen MT" panose="020B0602020104020603" pitchFamily="34" charset="0"/>
                <a:cs typeface="Arial" panose="020B0604020202020204" pitchFamily="34" charset="0"/>
              </a:rPr>
              <a:t> </a:t>
            </a:r>
          </a:p>
          <a:p>
            <a:r>
              <a:rPr lang="en-US" dirty="0">
                <a:latin typeface="Tw Cen MT" panose="020B0602020104020603" pitchFamily="34" charset="0"/>
                <a:cs typeface="Arial" panose="020B0604020202020204" pitchFamily="34" charset="0"/>
              </a:rPr>
              <a:t>Possible sources: </a:t>
            </a:r>
          </a:p>
          <a:p>
            <a:pPr marL="285750" indent="-285750">
              <a:buFont typeface="Arial" panose="020B0604020202020204" pitchFamily="34" charset="0"/>
              <a:buChar char="•"/>
            </a:pPr>
            <a:r>
              <a:rPr lang="en-US" dirty="0">
                <a:latin typeface="Tw Cen MT" panose="020B0602020104020603" pitchFamily="34" charset="0"/>
                <a:cs typeface="Arial" panose="020B0604020202020204" pitchFamily="34" charset="0"/>
              </a:rPr>
              <a:t>CARQ – statement of requirements</a:t>
            </a:r>
          </a:p>
          <a:p>
            <a:pPr marL="285750" indent="-285750">
              <a:buFont typeface="Arial" panose="020B0604020202020204" pitchFamily="34" charset="0"/>
              <a:buChar char="•"/>
            </a:pPr>
            <a:r>
              <a:rPr lang="en-US" dirty="0">
                <a:latin typeface="Tw Cen MT" panose="020B0602020104020603" pitchFamily="34" charset="0"/>
                <a:cs typeface="Arial" panose="020B0604020202020204" pitchFamily="34" charset="0"/>
              </a:rPr>
              <a:t>Existing space walk through</a:t>
            </a:r>
          </a:p>
          <a:p>
            <a:pPr marL="285750" indent="-285750">
              <a:buFont typeface="Arial" panose="020B0604020202020204" pitchFamily="34" charset="0"/>
              <a:buChar char="•"/>
            </a:pPr>
            <a:r>
              <a:rPr lang="en-US" dirty="0">
                <a:latin typeface="Tw Cen MT" panose="020B0602020104020603" pitchFamily="34" charset="0"/>
                <a:cs typeface="Arial" panose="020B0604020202020204" pitchFamily="34" charset="0"/>
              </a:rPr>
              <a:t>Photos or drawings from this site or another similar site</a:t>
            </a:r>
          </a:p>
        </p:txBody>
      </p:sp>
      <p:sp>
        <p:nvSpPr>
          <p:cNvPr id="6" name="Title 1"/>
          <p:cNvSpPr txBox="1">
            <a:spLocks/>
          </p:cNvSpPr>
          <p:nvPr>
            <p:custDataLst>
              <p:tags r:id="rId2"/>
            </p:custDataLst>
          </p:nvPr>
        </p:nvSpPr>
        <p:spPr>
          <a:xfrm>
            <a:off x="451364" y="716455"/>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Summary of Requirements</a:t>
            </a:r>
          </a:p>
        </p:txBody>
      </p:sp>
      <p:sp>
        <p:nvSpPr>
          <p:cNvPr id="4" name="TextBox 3">
            <a:extLst>
              <a:ext uri="{FF2B5EF4-FFF2-40B4-BE49-F238E27FC236}">
                <a16:creationId xmlns="" xmlns:a16="http://schemas.microsoft.com/office/drawing/2014/main" id="{640D9DD7-777D-4697-93B5-F26E05755973}"/>
              </a:ext>
            </a:extLst>
          </p:cNvPr>
          <p:cNvSpPr txBox="1"/>
          <p:nvPr>
            <p:custDataLst>
              <p:tags r:id="rId3"/>
            </p:custDataLst>
          </p:nvPr>
        </p:nvSpPr>
        <p:spPr>
          <a:xfrm>
            <a:off x="732911" y="4102692"/>
            <a:ext cx="9179795" cy="2308324"/>
          </a:xfrm>
          <a:prstGeom prst="rect">
            <a:avLst/>
          </a:prstGeom>
          <a:noFill/>
        </p:spPr>
        <p:txBody>
          <a:bodyPr wrap="square" rtlCol="0">
            <a:spAutoFit/>
          </a:bodyPr>
          <a:lstStyle/>
          <a:p>
            <a:r>
              <a:rPr lang="fr-CA" dirty="0">
                <a:latin typeface="Tw Cen MT" panose="020B0602020104020603" pitchFamily="34" charset="0"/>
                <a:cs typeface="Arial" panose="020B0604020202020204" pitchFamily="34" charset="0"/>
              </a:rPr>
              <a:t>[</a:t>
            </a:r>
            <a:r>
              <a:rPr lang="fr-CA" dirty="0" smtClean="0">
                <a:latin typeface="Tw Cen MT" panose="020B0602020104020603" pitchFamily="34" charset="0"/>
                <a:cs typeface="Arial" panose="020B0604020202020204" pitchFamily="34" charset="0"/>
              </a:rPr>
              <a:t>L’expert-conseil </a:t>
            </a:r>
            <a:r>
              <a:rPr lang="fr-CA" dirty="0">
                <a:latin typeface="Tw Cen MT" panose="020B0602020104020603" pitchFamily="34" charset="0"/>
                <a:cs typeface="Arial" panose="020B0604020202020204" pitchFamily="34" charset="0"/>
              </a:rPr>
              <a:t>doit utiliser les renseignements fournis par le client pour créer un résumé des locaux à usage particulier requis, c’est-à-dire le nombre, le type, la taille, l’objet principal, etc.], ensuite, supprimer cette zone de texte.</a:t>
            </a:r>
          </a:p>
          <a:p>
            <a:r>
              <a:rPr lang="fr-CA" dirty="0">
                <a:latin typeface="Tw Cen MT" panose="020B0602020104020603" pitchFamily="34" charset="0"/>
                <a:cs typeface="Arial" panose="020B0604020202020204" pitchFamily="34" charset="0"/>
              </a:rPr>
              <a:t> </a:t>
            </a:r>
          </a:p>
          <a:p>
            <a:r>
              <a:rPr lang="fr-CA" dirty="0">
                <a:latin typeface="Tw Cen MT" panose="020B0602020104020603" pitchFamily="34" charset="0"/>
                <a:cs typeface="Arial" panose="020B0604020202020204" pitchFamily="34" charset="0"/>
              </a:rPr>
              <a:t>Sources d’information : </a:t>
            </a:r>
          </a:p>
          <a:p>
            <a:pPr marL="285750" indent="-285750">
              <a:buFont typeface="Arial" panose="020B0604020202020204" pitchFamily="34" charset="0"/>
              <a:buChar char="•"/>
            </a:pPr>
            <a:r>
              <a:rPr lang="fr-CA" dirty="0" smtClean="0">
                <a:latin typeface="Tw Cen MT" panose="020B0602020104020603" pitchFamily="34" charset="0"/>
                <a:cs typeface="Arial" panose="020B0604020202020204" pitchFamily="34" charset="0"/>
              </a:rPr>
              <a:t>Questionnaire sur les besoins en locaux du client (QBLC)</a:t>
            </a:r>
            <a:r>
              <a:rPr lang="fr-CA" dirty="0">
                <a:latin typeface="Tw Cen MT" panose="020B0602020104020603" pitchFamily="34" charset="0"/>
                <a:cs typeface="Arial" panose="020B0604020202020204" pitchFamily="34" charset="0"/>
              </a:rPr>
              <a:t> – énoncé des besoins</a:t>
            </a:r>
          </a:p>
          <a:p>
            <a:pPr marL="285750" indent="-285750">
              <a:buFont typeface="Arial" panose="020B0604020202020204" pitchFamily="34" charset="0"/>
              <a:buChar char="•"/>
            </a:pPr>
            <a:r>
              <a:rPr lang="fr-CA" dirty="0">
                <a:latin typeface="Tw Cen MT" panose="020B0602020104020603" pitchFamily="34" charset="0"/>
                <a:cs typeface="Arial" panose="020B0604020202020204" pitchFamily="34" charset="0"/>
              </a:rPr>
              <a:t>Tournée des locaux existants</a:t>
            </a:r>
          </a:p>
          <a:p>
            <a:pPr marL="285750" indent="-285750">
              <a:buFont typeface="Arial" panose="020B0604020202020204" pitchFamily="34" charset="0"/>
              <a:buChar char="•"/>
            </a:pPr>
            <a:r>
              <a:rPr lang="fr-CA" dirty="0">
                <a:latin typeface="Tw Cen MT" panose="020B0602020104020603" pitchFamily="34" charset="0"/>
                <a:cs typeface="Arial" panose="020B0604020202020204" pitchFamily="34" charset="0"/>
              </a:rPr>
              <a:t>Photos ou dessins de ce site ou d’un autre site similaire</a:t>
            </a:r>
          </a:p>
        </p:txBody>
      </p:sp>
      <p:sp>
        <p:nvSpPr>
          <p:cNvPr id="5" name="Title 1">
            <a:extLst>
              <a:ext uri="{FF2B5EF4-FFF2-40B4-BE49-F238E27FC236}">
                <a16:creationId xmlns="" xmlns:a16="http://schemas.microsoft.com/office/drawing/2014/main" id="{934214D4-616A-41BE-B725-652626A3A714}"/>
              </a:ext>
            </a:extLst>
          </p:cNvPr>
          <p:cNvSpPr txBox="1">
            <a:spLocks/>
          </p:cNvSpPr>
          <p:nvPr>
            <p:custDataLst>
              <p:tags r:id="rId4"/>
            </p:custDataLst>
          </p:nvPr>
        </p:nvSpPr>
        <p:spPr>
          <a:xfrm>
            <a:off x="360535" y="3539349"/>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t>Sommaire des exigences</a:t>
            </a:r>
          </a:p>
        </p:txBody>
      </p:sp>
    </p:spTree>
    <p:extLst>
      <p:ext uri="{BB962C8B-B14F-4D97-AF65-F5344CB8AC3E}">
        <p14:creationId xmlns:p14="http://schemas.microsoft.com/office/powerpoint/2010/main" val="317428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73D161EA-967B-4F72-9DA8-78775581FE8C}"/>
              </a:ext>
            </a:extLst>
          </p:cNvPr>
          <p:cNvSpPr txBox="1"/>
          <p:nvPr>
            <p:custDataLst>
              <p:tags r:id="rId1"/>
            </p:custDataLst>
          </p:nvPr>
        </p:nvSpPr>
        <p:spPr>
          <a:xfrm>
            <a:off x="6641292" y="1487167"/>
            <a:ext cx="3147939"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Defer Judgement</a:t>
            </a:r>
          </a:p>
        </p:txBody>
      </p:sp>
      <p:sp>
        <p:nvSpPr>
          <p:cNvPr id="12" name="TextBox 11">
            <a:extLst>
              <a:ext uri="{FF2B5EF4-FFF2-40B4-BE49-F238E27FC236}">
                <a16:creationId xmlns="" xmlns:a16="http://schemas.microsoft.com/office/drawing/2014/main" id="{281F3004-1912-41B3-8B36-0C085D8DE19F}"/>
              </a:ext>
            </a:extLst>
          </p:cNvPr>
          <p:cNvSpPr txBox="1"/>
          <p:nvPr>
            <p:custDataLst>
              <p:tags r:id="rId2"/>
            </p:custDataLst>
          </p:nvPr>
        </p:nvSpPr>
        <p:spPr>
          <a:xfrm>
            <a:off x="6641291" y="1875131"/>
            <a:ext cx="4275515"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Share your wild ideas</a:t>
            </a:r>
          </a:p>
        </p:txBody>
      </p:sp>
      <p:sp>
        <p:nvSpPr>
          <p:cNvPr id="13" name="TextBox 12">
            <a:extLst>
              <a:ext uri="{FF2B5EF4-FFF2-40B4-BE49-F238E27FC236}">
                <a16:creationId xmlns="" xmlns:a16="http://schemas.microsoft.com/office/drawing/2014/main" id="{F0ADA38A-B4C1-4A96-B53A-86B7FF9DC2CB}"/>
              </a:ext>
            </a:extLst>
          </p:cNvPr>
          <p:cNvSpPr txBox="1"/>
          <p:nvPr>
            <p:custDataLst>
              <p:tags r:id="rId3"/>
            </p:custDataLst>
          </p:nvPr>
        </p:nvSpPr>
        <p:spPr>
          <a:xfrm>
            <a:off x="6641292" y="2263095"/>
            <a:ext cx="5091672"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Build on the ideas of others</a:t>
            </a:r>
          </a:p>
        </p:txBody>
      </p:sp>
      <p:pic>
        <p:nvPicPr>
          <p:cNvPr id="18" name="Picture 17"/>
          <p:cNvPicPr>
            <a:picLocks noChangeAspect="1"/>
          </p:cNvPicPr>
          <p:nvPr>
            <p:custDataLst>
              <p:tags r:id="rId4"/>
            </p:custDataLst>
          </p:nvPr>
        </p:nvPicPr>
        <p:blipFill rotWithShape="1">
          <a:blip r:embed="rId22" cstate="print">
            <a:extLst>
              <a:ext uri="{28A0092B-C50C-407E-A947-70E740481C1C}">
                <a14:useLocalDpi xmlns:a14="http://schemas.microsoft.com/office/drawing/2010/main" val="0"/>
              </a:ext>
            </a:extLst>
          </a:blip>
          <a:srcRect/>
          <a:stretch/>
        </p:blipFill>
        <p:spPr>
          <a:xfrm>
            <a:off x="1055902" y="2193080"/>
            <a:ext cx="5029200" cy="3247715"/>
          </a:xfrm>
          <a:prstGeom prst="rect">
            <a:avLst/>
          </a:prstGeom>
        </p:spPr>
      </p:pic>
      <p:pic>
        <p:nvPicPr>
          <p:cNvPr id="19" name="Picture 18"/>
          <p:cNvPicPr>
            <a:picLocks noChangeAspect="1"/>
          </p:cNvPicPr>
          <p:nvPr>
            <p:custDataLst>
              <p:tags r:id="rId5"/>
            </p:custDataLst>
          </p:nvPr>
        </p:nvPicPr>
        <p:blipFill rotWithShape="1">
          <a:blip r:embed="rId23" cstate="email">
            <a:extLst>
              <a:ext uri="{28A0092B-C50C-407E-A947-70E740481C1C}">
                <a14:useLocalDpi xmlns:a14="http://schemas.microsoft.com/office/drawing/2010/main" val="0"/>
              </a:ext>
            </a:extLst>
          </a:blip>
          <a:srcRect/>
          <a:stretch/>
        </p:blipFill>
        <p:spPr>
          <a:xfrm>
            <a:off x="1055902" y="1555722"/>
            <a:ext cx="5029200" cy="4522431"/>
          </a:xfrm>
          <a:prstGeom prst="rect">
            <a:avLst/>
          </a:prstGeom>
        </p:spPr>
      </p:pic>
      <p:pic>
        <p:nvPicPr>
          <p:cNvPr id="20" name="Picture 19"/>
          <p:cNvPicPr>
            <a:picLocks noChangeAspect="1"/>
          </p:cNvPicPr>
          <p:nvPr>
            <p:custDataLst>
              <p:tags r:id="rId6"/>
            </p:custDataLst>
          </p:nvPr>
        </p:nvPicPr>
        <p:blipFill rotWithShape="1">
          <a:blip r:embed="rId24" cstate="print">
            <a:extLst>
              <a:ext uri="{28A0092B-C50C-407E-A947-70E740481C1C}">
                <a14:useLocalDpi xmlns:a14="http://schemas.microsoft.com/office/drawing/2010/main" val="0"/>
              </a:ext>
            </a:extLst>
          </a:blip>
          <a:srcRect/>
          <a:stretch/>
        </p:blipFill>
        <p:spPr>
          <a:xfrm>
            <a:off x="1055902" y="1641532"/>
            <a:ext cx="5029200" cy="4350810"/>
          </a:xfrm>
          <a:prstGeom prst="rect">
            <a:avLst/>
          </a:prstGeom>
        </p:spPr>
      </p:pic>
      <p:pic>
        <p:nvPicPr>
          <p:cNvPr id="21" name="Picture 20"/>
          <p:cNvPicPr>
            <a:picLocks noChangeAspect="1"/>
          </p:cNvPicPr>
          <p:nvPr>
            <p:custDataLst>
              <p:tags r:id="rId7"/>
            </p:custDataLst>
          </p:nvPr>
        </p:nvPicPr>
        <p:blipFill rotWithShape="1">
          <a:blip r:embed="rId25" cstate="print">
            <a:extLst>
              <a:ext uri="{28A0092B-C50C-407E-A947-70E740481C1C}">
                <a14:useLocalDpi xmlns:a14="http://schemas.microsoft.com/office/drawing/2010/main" val="0"/>
              </a:ext>
            </a:extLst>
          </a:blip>
          <a:srcRect/>
          <a:stretch/>
        </p:blipFill>
        <p:spPr>
          <a:xfrm>
            <a:off x="1055902" y="1551480"/>
            <a:ext cx="5029200" cy="4530914"/>
          </a:xfrm>
          <a:prstGeom prst="rect">
            <a:avLst/>
          </a:prstGeom>
        </p:spPr>
      </p:pic>
      <p:pic>
        <p:nvPicPr>
          <p:cNvPr id="22" name="Picture 21"/>
          <p:cNvPicPr>
            <a:picLocks noChangeAspect="1"/>
          </p:cNvPicPr>
          <p:nvPr>
            <p:custDataLst>
              <p:tags r:id="rId8"/>
            </p:custDataLst>
          </p:nvPr>
        </p:nvPicPr>
        <p:blipFill rotWithShape="1">
          <a:blip r:embed="rId26" cstate="print">
            <a:extLst>
              <a:ext uri="{28A0092B-C50C-407E-A947-70E740481C1C}">
                <a14:useLocalDpi xmlns:a14="http://schemas.microsoft.com/office/drawing/2010/main" val="0"/>
              </a:ext>
            </a:extLst>
          </a:blip>
          <a:srcRect/>
          <a:stretch/>
        </p:blipFill>
        <p:spPr>
          <a:xfrm>
            <a:off x="1055902" y="2196686"/>
            <a:ext cx="5029200" cy="3240502"/>
          </a:xfrm>
          <a:prstGeom prst="rect">
            <a:avLst/>
          </a:prstGeom>
        </p:spPr>
      </p:pic>
      <p:pic>
        <p:nvPicPr>
          <p:cNvPr id="23" name="Picture 22"/>
          <p:cNvPicPr>
            <a:picLocks noChangeAspect="1"/>
          </p:cNvPicPr>
          <p:nvPr>
            <p:custDataLst>
              <p:tags r:id="rId9"/>
            </p:custDataLst>
          </p:nvPr>
        </p:nvPicPr>
        <p:blipFill>
          <a:blip r:embed="rId27" cstate="email">
            <a:extLst>
              <a:ext uri="{28A0092B-C50C-407E-A947-70E740481C1C}">
                <a14:useLocalDpi xmlns:a14="http://schemas.microsoft.com/office/drawing/2010/main" val="0"/>
              </a:ext>
            </a:extLst>
          </a:blip>
          <a:stretch>
            <a:fillRect/>
          </a:stretch>
        </p:blipFill>
        <p:spPr>
          <a:xfrm>
            <a:off x="1055901" y="1641384"/>
            <a:ext cx="5029200" cy="4351106"/>
          </a:xfrm>
          <a:prstGeom prst="rect">
            <a:avLst/>
          </a:prstGeom>
        </p:spPr>
      </p:pic>
      <p:sp>
        <p:nvSpPr>
          <p:cNvPr id="14" name="TextBox 13">
            <a:extLst>
              <a:ext uri="{FF2B5EF4-FFF2-40B4-BE49-F238E27FC236}">
                <a16:creationId xmlns="" xmlns:a16="http://schemas.microsoft.com/office/drawing/2014/main" id="{A4FD0B8E-0824-4E35-B82F-908F80E59C83}"/>
              </a:ext>
            </a:extLst>
          </p:cNvPr>
          <p:cNvSpPr txBox="1"/>
          <p:nvPr>
            <p:custDataLst>
              <p:tags r:id="rId10"/>
            </p:custDataLst>
          </p:nvPr>
        </p:nvSpPr>
        <p:spPr>
          <a:xfrm>
            <a:off x="6641291" y="2651059"/>
            <a:ext cx="4771371"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Stay Focused on the topic</a:t>
            </a:r>
          </a:p>
        </p:txBody>
      </p:sp>
      <p:sp>
        <p:nvSpPr>
          <p:cNvPr id="15" name="TextBox 14">
            <a:extLst>
              <a:ext uri="{FF2B5EF4-FFF2-40B4-BE49-F238E27FC236}">
                <a16:creationId xmlns="" xmlns:a16="http://schemas.microsoft.com/office/drawing/2014/main" id="{746C3168-CAFB-45F8-A7C5-35ED36FBBC4C}"/>
              </a:ext>
            </a:extLst>
          </p:cNvPr>
          <p:cNvSpPr txBox="1"/>
          <p:nvPr>
            <p:custDataLst>
              <p:tags r:id="rId11"/>
            </p:custDataLst>
          </p:nvPr>
        </p:nvSpPr>
        <p:spPr>
          <a:xfrm>
            <a:off x="6641292" y="3039023"/>
            <a:ext cx="5335758"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One Conversation at a time</a:t>
            </a:r>
          </a:p>
        </p:txBody>
      </p:sp>
      <p:sp>
        <p:nvSpPr>
          <p:cNvPr id="16" name="TextBox 15">
            <a:extLst>
              <a:ext uri="{FF2B5EF4-FFF2-40B4-BE49-F238E27FC236}">
                <a16:creationId xmlns="" xmlns:a16="http://schemas.microsoft.com/office/drawing/2014/main" id="{8FD92C16-45E5-46F0-9529-F0A1539224E3}"/>
              </a:ext>
            </a:extLst>
          </p:cNvPr>
          <p:cNvSpPr txBox="1"/>
          <p:nvPr>
            <p:custDataLst>
              <p:tags r:id="rId12"/>
            </p:custDataLst>
          </p:nvPr>
        </p:nvSpPr>
        <p:spPr>
          <a:xfrm>
            <a:off x="6641292" y="3426989"/>
            <a:ext cx="3830900"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Go for Quantity</a:t>
            </a:r>
          </a:p>
        </p:txBody>
      </p:sp>
      <p:sp>
        <p:nvSpPr>
          <p:cNvPr id="17" name="Title 1"/>
          <p:cNvSpPr txBox="1">
            <a:spLocks/>
          </p:cNvSpPr>
          <p:nvPr>
            <p:custDataLst>
              <p:tags r:id="rId13"/>
            </p:custDataLst>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Brainstorming Guidelines</a:t>
            </a:r>
          </a:p>
          <a:p>
            <a:r>
              <a:rPr lang="fr-CA" dirty="0"/>
              <a:t>Lignes directrices sur le remue-méninges</a:t>
            </a:r>
          </a:p>
        </p:txBody>
      </p:sp>
      <p:sp>
        <p:nvSpPr>
          <p:cNvPr id="24" name="TextBox 23">
            <a:extLst>
              <a:ext uri="{FF2B5EF4-FFF2-40B4-BE49-F238E27FC236}">
                <a16:creationId xmlns="" xmlns:a16="http://schemas.microsoft.com/office/drawing/2014/main" id="{73D161EA-967B-4F72-9DA8-78775581FE8C}"/>
              </a:ext>
            </a:extLst>
          </p:cNvPr>
          <p:cNvSpPr txBox="1"/>
          <p:nvPr>
            <p:custDataLst>
              <p:tags r:id="rId14"/>
            </p:custDataLst>
          </p:nvPr>
        </p:nvSpPr>
        <p:spPr>
          <a:xfrm>
            <a:off x="6641293" y="3935758"/>
            <a:ext cx="3147939" cy="369332"/>
          </a:xfrm>
          <a:prstGeom prst="rect">
            <a:avLst/>
          </a:prstGeom>
          <a:noFill/>
        </p:spPr>
        <p:txBody>
          <a:bodyPr wrap="square" rtlCol="0" anchor="ctr">
            <a:spAutoFit/>
          </a:bodyPr>
          <a:lstStyle/>
          <a:p>
            <a:r>
              <a:rPr lang="en-US" b="1" dirty="0">
                <a:solidFill>
                  <a:schemeClr val="accent3"/>
                </a:solidFill>
                <a:latin typeface="Tw Cen MT" panose="020B0602020104020603" pitchFamily="34" charset="0"/>
                <a:cs typeface="Arial" panose="020B0604020202020204" pitchFamily="34" charset="0"/>
              </a:rPr>
              <a:t>Juger plus tard</a:t>
            </a:r>
          </a:p>
        </p:txBody>
      </p:sp>
      <p:sp>
        <p:nvSpPr>
          <p:cNvPr id="25" name="TextBox 24">
            <a:extLst>
              <a:ext uri="{FF2B5EF4-FFF2-40B4-BE49-F238E27FC236}">
                <a16:creationId xmlns="" xmlns:a16="http://schemas.microsoft.com/office/drawing/2014/main" id="{281F3004-1912-41B3-8B36-0C085D8DE19F}"/>
              </a:ext>
            </a:extLst>
          </p:cNvPr>
          <p:cNvSpPr txBox="1"/>
          <p:nvPr>
            <p:custDataLst>
              <p:tags r:id="rId15"/>
            </p:custDataLst>
          </p:nvPr>
        </p:nvSpPr>
        <p:spPr>
          <a:xfrm>
            <a:off x="6641292" y="4268323"/>
            <a:ext cx="4275515" cy="369332"/>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Faire part de ses idées les plus folles</a:t>
            </a:r>
          </a:p>
        </p:txBody>
      </p:sp>
      <p:sp>
        <p:nvSpPr>
          <p:cNvPr id="26" name="TextBox 25">
            <a:extLst>
              <a:ext uri="{FF2B5EF4-FFF2-40B4-BE49-F238E27FC236}">
                <a16:creationId xmlns="" xmlns:a16="http://schemas.microsoft.com/office/drawing/2014/main" id="{F0ADA38A-B4C1-4A96-B53A-86B7FF9DC2CB}"/>
              </a:ext>
            </a:extLst>
          </p:cNvPr>
          <p:cNvSpPr txBox="1"/>
          <p:nvPr>
            <p:custDataLst>
              <p:tags r:id="rId16"/>
            </p:custDataLst>
          </p:nvPr>
        </p:nvSpPr>
        <p:spPr>
          <a:xfrm>
            <a:off x="6641293" y="4600888"/>
            <a:ext cx="5091672" cy="646331"/>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S’appuyer sur les idées des autres pour en communiquer d’autres</a:t>
            </a:r>
          </a:p>
        </p:txBody>
      </p:sp>
      <p:sp>
        <p:nvSpPr>
          <p:cNvPr id="27" name="TextBox 26">
            <a:extLst>
              <a:ext uri="{FF2B5EF4-FFF2-40B4-BE49-F238E27FC236}">
                <a16:creationId xmlns="" xmlns:a16="http://schemas.microsoft.com/office/drawing/2014/main" id="{A4FD0B8E-0824-4E35-B82F-908F80E59C83}"/>
              </a:ext>
            </a:extLst>
          </p:cNvPr>
          <p:cNvSpPr txBox="1"/>
          <p:nvPr>
            <p:custDataLst>
              <p:tags r:id="rId17"/>
            </p:custDataLst>
          </p:nvPr>
        </p:nvSpPr>
        <p:spPr>
          <a:xfrm>
            <a:off x="6641292" y="5210452"/>
            <a:ext cx="4771371" cy="369332"/>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Rester </a:t>
            </a:r>
            <a:r>
              <a:rPr lang="fr-FR" b="1" dirty="0" smtClean="0">
                <a:solidFill>
                  <a:schemeClr val="accent3"/>
                </a:solidFill>
                <a:latin typeface="Tw Cen MT" panose="020B0602020104020603" pitchFamily="34" charset="0"/>
                <a:cs typeface="Arial" panose="020B0604020202020204" pitchFamily="34" charset="0"/>
              </a:rPr>
              <a:t>concentré(e) </a:t>
            </a:r>
            <a:r>
              <a:rPr lang="fr-FR" b="1" dirty="0">
                <a:solidFill>
                  <a:schemeClr val="accent3"/>
                </a:solidFill>
                <a:latin typeface="Tw Cen MT" panose="020B0602020104020603" pitchFamily="34" charset="0"/>
                <a:cs typeface="Arial" panose="020B0604020202020204" pitchFamily="34" charset="0"/>
              </a:rPr>
              <a:t>sur le sujet</a:t>
            </a:r>
          </a:p>
        </p:txBody>
      </p:sp>
      <p:sp>
        <p:nvSpPr>
          <p:cNvPr id="28" name="TextBox 27">
            <a:extLst>
              <a:ext uri="{FF2B5EF4-FFF2-40B4-BE49-F238E27FC236}">
                <a16:creationId xmlns="" xmlns:a16="http://schemas.microsoft.com/office/drawing/2014/main" id="{746C3168-CAFB-45F8-A7C5-35ED36FBBC4C}"/>
              </a:ext>
            </a:extLst>
          </p:cNvPr>
          <p:cNvSpPr txBox="1"/>
          <p:nvPr>
            <p:custDataLst>
              <p:tags r:id="rId18"/>
            </p:custDataLst>
          </p:nvPr>
        </p:nvSpPr>
        <p:spPr>
          <a:xfrm>
            <a:off x="6641293" y="5543017"/>
            <a:ext cx="5335758" cy="369332"/>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Une conversation à la fois</a:t>
            </a:r>
          </a:p>
        </p:txBody>
      </p:sp>
      <p:sp>
        <p:nvSpPr>
          <p:cNvPr id="29" name="TextBox 28">
            <a:extLst>
              <a:ext uri="{FF2B5EF4-FFF2-40B4-BE49-F238E27FC236}">
                <a16:creationId xmlns="" xmlns:a16="http://schemas.microsoft.com/office/drawing/2014/main" id="{8FD92C16-45E5-46F0-9529-F0A1539224E3}"/>
              </a:ext>
            </a:extLst>
          </p:cNvPr>
          <p:cNvSpPr txBox="1"/>
          <p:nvPr>
            <p:custDataLst>
              <p:tags r:id="rId19"/>
            </p:custDataLst>
          </p:nvPr>
        </p:nvSpPr>
        <p:spPr>
          <a:xfrm>
            <a:off x="6641293" y="5875580"/>
            <a:ext cx="3830900" cy="369332"/>
          </a:xfrm>
          <a:prstGeom prst="rect">
            <a:avLst/>
          </a:prstGeom>
          <a:noFill/>
        </p:spPr>
        <p:txBody>
          <a:bodyPr wrap="square" rtlCol="0" anchor="ctr">
            <a:spAutoFit/>
          </a:bodyPr>
          <a:lstStyle/>
          <a:p>
            <a:r>
              <a:rPr lang="fr-CA" b="1" dirty="0" smtClean="0">
                <a:solidFill>
                  <a:schemeClr val="accent3"/>
                </a:solidFill>
                <a:latin typeface="Tw Cen MT" panose="020B0602020104020603" pitchFamily="34" charset="0"/>
                <a:cs typeface="Arial" panose="020B0604020202020204" pitchFamily="34" charset="0"/>
              </a:rPr>
              <a:t>Viser la quantité</a:t>
            </a:r>
            <a:endParaRPr lang="fr-CA" b="1" dirty="0">
              <a:solidFill>
                <a:schemeClr val="accent3"/>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7005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custDataLst>
              <p:tags r:id="rId1"/>
            </p:custDataLst>
            <p:extLst>
              <p:ext uri="{D42A27DB-BD31-4B8C-83A1-F6EECF244321}">
                <p14:modId xmlns:p14="http://schemas.microsoft.com/office/powerpoint/2010/main" val="2924290574"/>
              </p:ext>
            </p:extLst>
          </p:nvPr>
        </p:nvGraphicFramePr>
        <p:xfrm>
          <a:off x="671208" y="1401645"/>
          <a:ext cx="10787880" cy="4502331"/>
        </p:xfrm>
        <a:graphic>
          <a:graphicData uri="http://schemas.openxmlformats.org/drawingml/2006/table">
            <a:tbl>
              <a:tblPr firstRow="1" bandRow="1">
                <a:tableStyleId>{5C22544A-7EE6-4342-B048-85BDC9FD1C3A}</a:tableStyleId>
              </a:tblPr>
              <a:tblGrid>
                <a:gridCol w="1797980">
                  <a:extLst>
                    <a:ext uri="{9D8B030D-6E8A-4147-A177-3AD203B41FA5}">
                      <a16:colId xmlns="" xmlns:a16="http://schemas.microsoft.com/office/drawing/2014/main" val="20000"/>
                    </a:ext>
                  </a:extLst>
                </a:gridCol>
                <a:gridCol w="1797980">
                  <a:extLst>
                    <a:ext uri="{9D8B030D-6E8A-4147-A177-3AD203B41FA5}">
                      <a16:colId xmlns="" xmlns:a16="http://schemas.microsoft.com/office/drawing/2014/main" val="20001"/>
                    </a:ext>
                  </a:extLst>
                </a:gridCol>
                <a:gridCol w="1797980">
                  <a:extLst>
                    <a:ext uri="{9D8B030D-6E8A-4147-A177-3AD203B41FA5}">
                      <a16:colId xmlns="" xmlns:a16="http://schemas.microsoft.com/office/drawing/2014/main" val="20002"/>
                    </a:ext>
                  </a:extLst>
                </a:gridCol>
                <a:gridCol w="1797980">
                  <a:extLst>
                    <a:ext uri="{9D8B030D-6E8A-4147-A177-3AD203B41FA5}">
                      <a16:colId xmlns="" xmlns:a16="http://schemas.microsoft.com/office/drawing/2014/main" val="20003"/>
                    </a:ext>
                  </a:extLst>
                </a:gridCol>
                <a:gridCol w="1797980">
                  <a:extLst>
                    <a:ext uri="{9D8B030D-6E8A-4147-A177-3AD203B41FA5}">
                      <a16:colId xmlns="" xmlns:a16="http://schemas.microsoft.com/office/drawing/2014/main" val="20004"/>
                    </a:ext>
                  </a:extLst>
                </a:gridCol>
                <a:gridCol w="1797980">
                  <a:extLst>
                    <a:ext uri="{9D8B030D-6E8A-4147-A177-3AD203B41FA5}">
                      <a16:colId xmlns="" xmlns:a16="http://schemas.microsoft.com/office/drawing/2014/main" val="20005"/>
                    </a:ext>
                  </a:extLst>
                </a:gridCol>
              </a:tblGrid>
              <a:tr h="1112955">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02920">
                <a:tc>
                  <a:txBody>
                    <a:bodyPr/>
                    <a:lstStyle/>
                    <a:p>
                      <a:pPr algn="ctr"/>
                      <a:r>
                        <a:rPr lang="en-US" sz="1400" dirty="0">
                          <a:solidFill>
                            <a:schemeClr val="accent2"/>
                          </a:solidFill>
                          <a:latin typeface="Tw Cen MT" panose="020B0602020104020603" pitchFamily="34" charset="0"/>
                        </a:rPr>
                        <a:t>Who uses the space? </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2"/>
                          </a:solidFill>
                          <a:latin typeface="Tw Cen MT" panose="020B0602020104020603" pitchFamily="34" charset="0"/>
                        </a:rPr>
                        <a:t>What</a:t>
                      </a:r>
                      <a:r>
                        <a:rPr lang="en-US" sz="1400" baseline="0" dirty="0">
                          <a:solidFill>
                            <a:schemeClr val="accent2"/>
                          </a:solidFill>
                          <a:latin typeface="Tw Cen MT" panose="020B0602020104020603" pitchFamily="34" charset="0"/>
                        </a:rPr>
                        <a:t> is the utilization of the space? </a:t>
                      </a:r>
                      <a:endParaRPr lang="en-US" sz="1400" dirty="0">
                        <a:solidFill>
                          <a:schemeClr val="accent2"/>
                        </a:solidFill>
                        <a:latin typeface="Tw Cen MT" panose="020B06020201040206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2"/>
                          </a:solidFill>
                          <a:latin typeface="Tw Cen MT" panose="020B0602020104020603" pitchFamily="34" charset="0"/>
                        </a:rPr>
                        <a:t>What</a:t>
                      </a:r>
                      <a:r>
                        <a:rPr lang="en-US" sz="1400" baseline="0" dirty="0">
                          <a:solidFill>
                            <a:schemeClr val="accent2"/>
                          </a:solidFill>
                          <a:latin typeface="Tw Cen MT" panose="020B0602020104020603" pitchFamily="34" charset="0"/>
                        </a:rPr>
                        <a:t> technology is required? </a:t>
                      </a:r>
                      <a:endParaRPr lang="en-US" sz="1400" dirty="0">
                        <a:solidFill>
                          <a:schemeClr val="accent2"/>
                        </a:solidFill>
                        <a:latin typeface="Tw Cen MT" panose="020B06020201040206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latin typeface="Tw Cen MT" panose="020B0602020104020603" pitchFamily="34" charset="0"/>
                        </a:rPr>
                        <a:t>What do you do in the</a:t>
                      </a:r>
                      <a:r>
                        <a:rPr lang="en-US" sz="1400" baseline="0" dirty="0">
                          <a:solidFill>
                            <a:schemeClr val="accent2"/>
                          </a:solidFill>
                          <a:latin typeface="Tw Cen MT" panose="020B0602020104020603" pitchFamily="34" charset="0"/>
                        </a:rPr>
                        <a:t> space? </a:t>
                      </a:r>
                      <a:endParaRPr lang="en-US" sz="1400" dirty="0">
                        <a:solidFill>
                          <a:schemeClr val="accent2"/>
                        </a:solidFill>
                        <a:latin typeface="Tw Cen MT" panose="020B06020201040206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2"/>
                          </a:solidFill>
                          <a:latin typeface="Tw Cen MT" panose="020B0602020104020603" pitchFamily="34" charset="0"/>
                        </a:rPr>
                        <a:t>What furniture</a:t>
                      </a:r>
                      <a:r>
                        <a:rPr lang="en-US" sz="1400" baseline="0" dirty="0">
                          <a:solidFill>
                            <a:schemeClr val="accent2"/>
                          </a:solidFill>
                          <a:latin typeface="Tw Cen MT" panose="020B0602020104020603" pitchFamily="34" charset="0"/>
                        </a:rPr>
                        <a:t> or equipment is required? </a:t>
                      </a:r>
                      <a:endParaRPr lang="en-US" sz="1400" dirty="0">
                        <a:solidFill>
                          <a:schemeClr val="accent2"/>
                        </a:solidFill>
                        <a:latin typeface="Tw Cen MT" panose="020B0602020104020603"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2"/>
                          </a:solidFill>
                          <a:latin typeface="Tw Cen MT" panose="020B0602020104020603" pitchFamily="34" charset="0"/>
                        </a:rPr>
                        <a:t>Are there any special security requirements? </a:t>
                      </a:r>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09127">
                <a:tc>
                  <a:txBody>
                    <a:bodyPr/>
                    <a:lstStyle/>
                    <a:p>
                      <a:pPr algn="ctr"/>
                      <a:r>
                        <a:rPr lang="fr-CA" sz="1400" noProof="0" dirty="0" smtClean="0">
                          <a:solidFill>
                            <a:schemeClr val="accent3"/>
                          </a:solidFill>
                          <a:latin typeface="Tw Cen MT" panose="020B0602020104020603" pitchFamily="34" charset="0"/>
                        </a:rPr>
                        <a:t>Qui utilise les locaux? </a:t>
                      </a:r>
                      <a:endParaRPr lang="fr-CA" sz="1400" noProof="0" dirty="0">
                        <a:solidFill>
                          <a:schemeClr val="accent3"/>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accent3"/>
                          </a:solidFill>
                          <a:latin typeface="Tw Cen MT" panose="020B0602020104020603" pitchFamily="34" charset="0"/>
                          <a:ea typeface="+mn-ea"/>
                          <a:cs typeface="+mn-cs"/>
                        </a:rPr>
                        <a:t>Comment les locaux sont-ils utilisés?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400" kern="1200" noProof="0" dirty="0" smtClean="0">
                          <a:solidFill>
                            <a:schemeClr val="accent3"/>
                          </a:solidFill>
                          <a:latin typeface="Tw Cen MT" panose="020B0602020104020603" pitchFamily="34" charset="0"/>
                          <a:ea typeface="+mn-ea"/>
                          <a:cs typeface="+mn-cs"/>
                        </a:rPr>
                        <a:t>Quelle technologie est nécessaire? </a:t>
                      </a:r>
                      <a:endParaRPr lang="fr-CA" sz="1400" kern="1200" noProof="0" dirty="0">
                        <a:solidFill>
                          <a:schemeClr val="accent3"/>
                        </a:solidFill>
                        <a:latin typeface="Tw Cen MT" panose="020B0602020104020603" pitchFamily="34"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accent3"/>
                          </a:solidFill>
                          <a:latin typeface="Tw Cen MT" panose="020B0602020104020603" pitchFamily="34" charset="0"/>
                        </a:rPr>
                        <a:t>Que faites-vous dans les locaux?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accent3"/>
                        </a:solidFill>
                        <a:latin typeface="Tw Cen MT" panose="020B0602020104020603" pitchFamily="34"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solidFill>
                            <a:schemeClr val="accent3"/>
                          </a:solidFill>
                          <a:latin typeface="Tw Cen MT" panose="020B0602020104020603" pitchFamily="34" charset="0"/>
                        </a:rPr>
                        <a:t>Quel est le mobilier ou l’équipement requis?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solidFill>
                            <a:schemeClr val="accent3"/>
                          </a:solidFill>
                          <a:latin typeface="Tw Cen MT" panose="020B0602020104020603" pitchFamily="34" charset="0"/>
                        </a:rPr>
                        <a:t>Y a-t-il des exigences particulières en matière de sécurité? </a:t>
                      </a:r>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39696">
                <a:tc>
                  <a:txBody>
                    <a:bodyPr/>
                    <a:lstStyle/>
                    <a:p>
                      <a:pPr algn="l"/>
                      <a:endParaRPr lang="en-US" sz="1400" kern="1200" dirty="0">
                        <a:solidFill>
                          <a:schemeClr val="tx1">
                            <a:lumMod val="50000"/>
                            <a:lumOff val="50000"/>
                          </a:schemeClr>
                        </a:solidFill>
                        <a:latin typeface="Tw Cen MT" panose="020B0602020104020603" pitchFamily="34" charset="0"/>
                        <a:ea typeface="+mn-ea"/>
                        <a:cs typeface="+mn-cs"/>
                      </a:endParaRP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kern="1200" dirty="0">
                        <a:solidFill>
                          <a:schemeClr val="accent3"/>
                        </a:solidFill>
                        <a:latin typeface="Tw Cen MT" panose="020B0602020104020603" pitchFamily="34"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kern="1200" dirty="0">
                        <a:solidFill>
                          <a:schemeClr val="accent3"/>
                        </a:solidFill>
                        <a:latin typeface="Tw Cen MT" panose="020B0602020104020603" pitchFamily="34"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kern="1200" dirty="0">
                        <a:solidFill>
                          <a:schemeClr val="tx1">
                            <a:lumMod val="50000"/>
                            <a:lumOff val="50000"/>
                          </a:schemeClr>
                        </a:solidFill>
                        <a:latin typeface="Tw Cen MT" panose="020B0602020104020603" pitchFamily="34"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kern="1200" dirty="0">
                        <a:solidFill>
                          <a:schemeClr val="tx1">
                            <a:lumMod val="50000"/>
                            <a:lumOff val="50000"/>
                          </a:schemeClr>
                        </a:solidFill>
                        <a:latin typeface="Tw Cen MT" panose="020B0602020104020603" pitchFamily="34"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kern="1200" dirty="0">
                        <a:solidFill>
                          <a:schemeClr val="tx1">
                            <a:lumMod val="50000"/>
                            <a:lumOff val="50000"/>
                          </a:schemeClr>
                        </a:solidFill>
                        <a:latin typeface="Tw Cen MT" panose="020B0602020104020603" pitchFamily="34" charset="0"/>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pic>
        <p:nvPicPr>
          <p:cNvPr id="24" name="Picture 2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063815" y="1447874"/>
            <a:ext cx="1042416" cy="1042416"/>
          </a:xfrm>
          <a:prstGeom prst="rect">
            <a:avLst/>
          </a:prstGeom>
        </p:spPr>
      </p:pic>
      <p:grpSp>
        <p:nvGrpSpPr>
          <p:cNvPr id="10" name="Group 9"/>
          <p:cNvGrpSpPr/>
          <p:nvPr>
            <p:custDataLst>
              <p:tags r:id="rId3"/>
            </p:custDataLst>
          </p:nvPr>
        </p:nvGrpSpPr>
        <p:grpSpPr>
          <a:xfrm>
            <a:off x="4692742" y="1512003"/>
            <a:ext cx="932688" cy="932688"/>
            <a:chOff x="3826668" y="1658186"/>
            <a:chExt cx="932688" cy="932688"/>
          </a:xfrm>
        </p:grpSpPr>
        <p:sp>
          <p:nvSpPr>
            <p:cNvPr id="9" name="Oval 8"/>
            <p:cNvSpPr/>
            <p:nvPr/>
          </p:nvSpPr>
          <p:spPr>
            <a:xfrm>
              <a:off x="3826668" y="1658186"/>
              <a:ext cx="932688" cy="932688"/>
            </a:xfrm>
            <a:prstGeom prst="ellipse">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Content Placeholder 26">
              <a:extLst>
                <a:ext uri="{FF2B5EF4-FFF2-40B4-BE49-F238E27FC236}">
                  <a16:creationId xmlns="" xmlns:a16="http://schemas.microsoft.com/office/drawing/2014/main" id="{33FC873D-5FBE-476D-9759-D03E145C216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94825" y="1800033"/>
              <a:ext cx="524452" cy="667282"/>
            </a:xfrm>
            <a:prstGeom prst="rect">
              <a:avLst/>
            </a:prstGeom>
          </p:spPr>
        </p:pic>
      </p:grpSp>
      <p:grpSp>
        <p:nvGrpSpPr>
          <p:cNvPr id="11" name="Group 10"/>
          <p:cNvGrpSpPr/>
          <p:nvPr>
            <p:custDataLst>
              <p:tags r:id="rId4"/>
            </p:custDataLst>
          </p:nvPr>
        </p:nvGrpSpPr>
        <p:grpSpPr>
          <a:xfrm>
            <a:off x="10101405" y="1505860"/>
            <a:ext cx="932688" cy="932688"/>
            <a:chOff x="5064716" y="1733558"/>
            <a:chExt cx="932688" cy="932688"/>
          </a:xfrm>
        </p:grpSpPr>
        <p:sp>
          <p:nvSpPr>
            <p:cNvPr id="25" name="Oval 24"/>
            <p:cNvSpPr/>
            <p:nvPr/>
          </p:nvSpPr>
          <p:spPr>
            <a:xfrm>
              <a:off x="5064716" y="1733558"/>
              <a:ext cx="932688" cy="932688"/>
            </a:xfrm>
            <a:prstGeom prst="ellipse">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 xmlns:a16="http://schemas.microsoft.com/office/drawing/2014/main" id="{7383AF82-1CE1-4239-A285-DD8DBCEB2DE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2237" y="1881079"/>
              <a:ext cx="637647" cy="637647"/>
            </a:xfrm>
            <a:prstGeom prst="rect">
              <a:avLst/>
            </a:prstGeom>
          </p:spPr>
        </p:pic>
      </p:grpSp>
      <p:grpSp>
        <p:nvGrpSpPr>
          <p:cNvPr id="12" name="Group 11"/>
          <p:cNvGrpSpPr/>
          <p:nvPr>
            <p:custDataLst>
              <p:tags r:id="rId5"/>
            </p:custDataLst>
          </p:nvPr>
        </p:nvGrpSpPr>
        <p:grpSpPr>
          <a:xfrm>
            <a:off x="8304529" y="1502738"/>
            <a:ext cx="950533" cy="951218"/>
            <a:chOff x="7857603" y="1576773"/>
            <a:chExt cx="950533" cy="951218"/>
          </a:xfrm>
        </p:grpSpPr>
        <p:sp>
          <p:nvSpPr>
            <p:cNvPr id="28" name="Oval 27"/>
            <p:cNvSpPr/>
            <p:nvPr/>
          </p:nvSpPr>
          <p:spPr>
            <a:xfrm>
              <a:off x="7866526" y="1586038"/>
              <a:ext cx="932688" cy="932688"/>
            </a:xfrm>
            <a:prstGeom prst="ellipse">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28">
              <a:extLst>
                <a:ext uri="{FF2B5EF4-FFF2-40B4-BE49-F238E27FC236}">
                  <a16:creationId xmlns="" xmlns:a16="http://schemas.microsoft.com/office/drawing/2014/main" id="{BD90499A-5451-4488-BFD5-566D91E067F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57603" y="1576773"/>
              <a:ext cx="950533" cy="951218"/>
            </a:xfrm>
            <a:prstGeom prst="rect">
              <a:avLst/>
            </a:prstGeom>
          </p:spPr>
        </p:pic>
      </p:grpSp>
      <p:grpSp>
        <p:nvGrpSpPr>
          <p:cNvPr id="14" name="Group 13"/>
          <p:cNvGrpSpPr/>
          <p:nvPr>
            <p:custDataLst>
              <p:tags r:id="rId6"/>
            </p:custDataLst>
          </p:nvPr>
        </p:nvGrpSpPr>
        <p:grpSpPr>
          <a:xfrm>
            <a:off x="6525499" y="1502738"/>
            <a:ext cx="932688" cy="932688"/>
            <a:chOff x="6525499" y="1658186"/>
            <a:chExt cx="932688" cy="932688"/>
          </a:xfrm>
        </p:grpSpPr>
        <p:sp>
          <p:nvSpPr>
            <p:cNvPr id="27" name="Oval 26"/>
            <p:cNvSpPr/>
            <p:nvPr/>
          </p:nvSpPr>
          <p:spPr>
            <a:xfrm>
              <a:off x="6525499" y="1658186"/>
              <a:ext cx="932688" cy="932688"/>
            </a:xfrm>
            <a:prstGeom prst="ellipse">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22">
              <a:extLst>
                <a:ext uri="{FF2B5EF4-FFF2-40B4-BE49-F238E27FC236}">
                  <a16:creationId xmlns="" xmlns:a16="http://schemas.microsoft.com/office/drawing/2014/main" id="{C32BBBD0-CBD0-4798-B4CF-2977B4644F29}"/>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70065" y="1779044"/>
              <a:ext cx="690972" cy="690972"/>
            </a:xfrm>
            <a:prstGeom prst="rect">
              <a:avLst/>
            </a:prstGeom>
          </p:spPr>
        </p:pic>
      </p:grpSp>
      <p:pic>
        <p:nvPicPr>
          <p:cNvPr id="23" name="Picture 22"/>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896868" y="1447584"/>
            <a:ext cx="1042120" cy="1039046"/>
          </a:xfrm>
          <a:prstGeom prst="rect">
            <a:avLst/>
          </a:prstGeom>
        </p:spPr>
      </p:pic>
      <p:sp>
        <p:nvSpPr>
          <p:cNvPr id="30" name="Title 1"/>
          <p:cNvSpPr txBox="1">
            <a:spLocks/>
          </p:cNvSpPr>
          <p:nvPr>
            <p:custDataLst>
              <p:tags r:id="rId8"/>
            </p:custDataLst>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[Space Type] Current State</a:t>
            </a:r>
          </a:p>
          <a:p>
            <a:r>
              <a:rPr lang="fr-CA" dirty="0"/>
              <a:t>[Type de locaux] Situation actuelle</a:t>
            </a:r>
          </a:p>
        </p:txBody>
      </p:sp>
      <p:sp>
        <p:nvSpPr>
          <p:cNvPr id="31" name="TextBox 30">
            <a:extLst>
              <a:ext uri="{FF2B5EF4-FFF2-40B4-BE49-F238E27FC236}">
                <a16:creationId xmlns="" xmlns:a16="http://schemas.microsoft.com/office/drawing/2014/main" id="{ED8C20FC-E130-47C6-AAE2-1780869E15DD}"/>
              </a:ext>
            </a:extLst>
          </p:cNvPr>
          <p:cNvSpPr txBox="1"/>
          <p:nvPr>
            <p:custDataLst>
              <p:tags r:id="rId9"/>
            </p:custDataLst>
          </p:nvPr>
        </p:nvSpPr>
        <p:spPr>
          <a:xfrm>
            <a:off x="2896868" y="3792299"/>
            <a:ext cx="7863841" cy="1384995"/>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[Consultant to use existing information provided by the client to create a summary of what we know about this specific space in the table] – then delete this text box</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Possible sources: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CARQ – statement of requirements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existing space walk through</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Photos or drawings from this site or another similar site</a:t>
            </a:r>
          </a:p>
        </p:txBody>
      </p:sp>
      <p:sp>
        <p:nvSpPr>
          <p:cNvPr id="20" name="TextBox 19">
            <a:extLst>
              <a:ext uri="{FF2B5EF4-FFF2-40B4-BE49-F238E27FC236}">
                <a16:creationId xmlns="" xmlns:a16="http://schemas.microsoft.com/office/drawing/2014/main" id="{813232B1-F1B5-40F1-9366-6E04C0123DC5}"/>
              </a:ext>
            </a:extLst>
          </p:cNvPr>
          <p:cNvSpPr txBox="1"/>
          <p:nvPr>
            <p:custDataLst>
              <p:tags r:id="rId10"/>
            </p:custDataLst>
          </p:nvPr>
        </p:nvSpPr>
        <p:spPr>
          <a:xfrm>
            <a:off x="2890544" y="5312571"/>
            <a:ext cx="7863841" cy="1384995"/>
          </a:xfrm>
          <a:prstGeom prst="rect">
            <a:avLst/>
          </a:prstGeom>
          <a:solidFill>
            <a:schemeClr val="bg1"/>
          </a:solidFill>
        </p:spPr>
        <p:txBody>
          <a:bodyPr wrap="square" rtlCol="0">
            <a:spAutoFit/>
          </a:bodyPr>
          <a:lstStyle/>
          <a:p>
            <a:r>
              <a:rPr lang="fr-CA" sz="1200" dirty="0">
                <a:latin typeface="Arial" panose="020B0604020202020204" pitchFamily="34" charset="0"/>
                <a:cs typeface="Arial" panose="020B0604020202020204" pitchFamily="34" charset="0"/>
              </a:rPr>
              <a:t>[</a:t>
            </a:r>
            <a:r>
              <a:rPr lang="fr-CA" sz="1200" dirty="0" smtClean="0">
                <a:latin typeface="Arial" panose="020B0604020202020204" pitchFamily="34" charset="0"/>
                <a:cs typeface="Arial" panose="020B0604020202020204" pitchFamily="34" charset="0"/>
              </a:rPr>
              <a:t>L’expert-conseil </a:t>
            </a:r>
            <a:r>
              <a:rPr lang="fr-CA" sz="1200" dirty="0">
                <a:latin typeface="Arial" panose="020B0604020202020204" pitchFamily="34" charset="0"/>
                <a:cs typeface="Arial" panose="020B0604020202020204" pitchFamily="34" charset="0"/>
              </a:rPr>
              <a:t>doit utiliser les renseignements existants fournis par le client pour créer un résumé de ce que nous savons sur ces locaux particuliers dans le tableau], ensuite, supprimer cette zone de texte.</a:t>
            </a:r>
          </a:p>
          <a:p>
            <a:r>
              <a:rPr lang="fr-CA" sz="1200" dirty="0">
                <a:latin typeface="Arial" panose="020B0604020202020204" pitchFamily="34" charset="0"/>
                <a:cs typeface="Arial" panose="020B0604020202020204" pitchFamily="34" charset="0"/>
              </a:rPr>
              <a:t> </a:t>
            </a:r>
          </a:p>
          <a:p>
            <a:r>
              <a:rPr lang="fr-CA" sz="1200" dirty="0">
                <a:latin typeface="Arial" panose="020B0604020202020204" pitchFamily="34" charset="0"/>
                <a:cs typeface="Arial" panose="020B0604020202020204" pitchFamily="34" charset="0"/>
              </a:rPr>
              <a:t>Sources d’information : </a:t>
            </a:r>
          </a:p>
          <a:p>
            <a:pPr marL="285750" indent="-285750">
              <a:buFont typeface="Arial" panose="020B0604020202020204" pitchFamily="34" charset="0"/>
              <a:buChar char="•"/>
            </a:pPr>
            <a:r>
              <a:rPr lang="fr-CA" sz="1200" dirty="0">
                <a:latin typeface="Arial" panose="020B0604020202020204" pitchFamily="34" charset="0"/>
                <a:cs typeface="Arial" panose="020B0604020202020204" pitchFamily="34" charset="0"/>
              </a:rPr>
              <a:t>QBLC – énoncé des besoins</a:t>
            </a:r>
          </a:p>
          <a:p>
            <a:pPr marL="285750" indent="-285750">
              <a:buFont typeface="Arial" panose="020B0604020202020204" pitchFamily="34" charset="0"/>
              <a:buChar char="•"/>
            </a:pPr>
            <a:r>
              <a:rPr lang="fr-CA" sz="1200" dirty="0">
                <a:latin typeface="Arial" panose="020B0604020202020204" pitchFamily="34" charset="0"/>
                <a:cs typeface="Arial" panose="020B0604020202020204" pitchFamily="34" charset="0"/>
              </a:rPr>
              <a:t>Tournée des locaux existants</a:t>
            </a:r>
          </a:p>
          <a:p>
            <a:pPr marL="285750" indent="-285750">
              <a:buFont typeface="Arial" panose="020B0604020202020204" pitchFamily="34" charset="0"/>
              <a:buChar char="•"/>
            </a:pPr>
            <a:r>
              <a:rPr lang="fr-CA" sz="1200" dirty="0">
                <a:latin typeface="Arial" panose="020B0604020202020204" pitchFamily="34" charset="0"/>
                <a:cs typeface="Arial" panose="020B0604020202020204" pitchFamily="34" charset="0"/>
              </a:rPr>
              <a:t>Photos ou dessins de ce site ou d’un autre site similaire</a:t>
            </a:r>
          </a:p>
        </p:txBody>
      </p:sp>
    </p:spTree>
    <p:extLst>
      <p:ext uri="{BB962C8B-B14F-4D97-AF65-F5344CB8AC3E}">
        <p14:creationId xmlns:p14="http://schemas.microsoft.com/office/powerpoint/2010/main" val="2262836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SPAC&quot;,&quot;Id&quot;:&quot;604288c53835334c709337c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1"/>
</p:tagLst>
</file>

<file path=ppt/tags/tag112.xml><?xml version="1.0" encoding="utf-8"?>
<p:tagLst xmlns:a="http://schemas.openxmlformats.org/drawingml/2006/main" xmlns:r="http://schemas.openxmlformats.org/officeDocument/2006/relationships" xmlns:p="http://schemas.openxmlformats.org/presentationml/2006/main">
  <p:tag name="NUM" val="12"/>
</p:tagLst>
</file>

<file path=ppt/tags/tag113.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1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1"/>
</p:tagLst>
</file>

<file path=ppt/tags/tag71.xml><?xml version="1.0" encoding="utf-8"?>
<p:tagLst xmlns:a="http://schemas.openxmlformats.org/drawingml/2006/main" xmlns:r="http://schemas.openxmlformats.org/officeDocument/2006/relationships" xmlns:p="http://schemas.openxmlformats.org/presentationml/2006/main">
  <p:tag name="NUM" val="12"/>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14"/>
</p:tagLst>
</file>

<file path=ppt/tags/tag74.xml><?xml version="1.0" encoding="utf-8"?>
<p:tagLst xmlns:a="http://schemas.openxmlformats.org/drawingml/2006/main" xmlns:r="http://schemas.openxmlformats.org/officeDocument/2006/relationships" xmlns:p="http://schemas.openxmlformats.org/presentationml/2006/main">
  <p:tag name="NUM" val="15"/>
</p:tagLst>
</file>

<file path=ppt/tags/tag75.xml><?xml version="1.0" encoding="utf-8"?>
<p:tagLst xmlns:a="http://schemas.openxmlformats.org/drawingml/2006/main" xmlns:r="http://schemas.openxmlformats.org/officeDocument/2006/relationships" xmlns:p="http://schemas.openxmlformats.org/presentationml/2006/main">
  <p:tag name="NUM" val="16"/>
</p:tagLst>
</file>

<file path=ppt/tags/tag76.xml><?xml version="1.0" encoding="utf-8"?>
<p:tagLst xmlns:a="http://schemas.openxmlformats.org/drawingml/2006/main" xmlns:r="http://schemas.openxmlformats.org/officeDocument/2006/relationships" xmlns:p="http://schemas.openxmlformats.org/presentationml/2006/main">
  <p:tag name="NUM" val="17"/>
</p:tagLst>
</file>

<file path=ppt/tags/tag77.xml><?xml version="1.0" encoding="utf-8"?>
<p:tagLst xmlns:a="http://schemas.openxmlformats.org/drawingml/2006/main" xmlns:r="http://schemas.openxmlformats.org/officeDocument/2006/relationships" xmlns:p="http://schemas.openxmlformats.org/presentationml/2006/main">
  <p:tag name="NUM" val="18"/>
</p:tagLst>
</file>

<file path=ppt/tags/tag78.xml><?xml version="1.0" encoding="utf-8"?>
<p:tagLst xmlns:a="http://schemas.openxmlformats.org/drawingml/2006/main" xmlns:r="http://schemas.openxmlformats.org/officeDocument/2006/relationships" xmlns:p="http://schemas.openxmlformats.org/presentationml/2006/main">
  <p:tag name="NUM" val="19"/>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9"/>
</p:tagLst>
</file>

<file path=ppt/tags/tag88.xml><?xml version="1.0" encoding="utf-8"?>
<p:tagLst xmlns:a="http://schemas.openxmlformats.org/drawingml/2006/main" xmlns:r="http://schemas.openxmlformats.org/officeDocument/2006/relationships" xmlns:p="http://schemas.openxmlformats.org/presentationml/2006/main">
  <p:tag name="NUM" val="10"/>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6978</TotalTime>
  <Words>1010</Words>
  <Application>Microsoft Office PowerPoint</Application>
  <PresentationFormat>Widescreen</PresentationFormat>
  <Paragraphs>463</Paragraphs>
  <Slides>12</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Georgia</vt:lpstr>
      <vt:lpstr>Tw Cen MT</vt:lpstr>
      <vt:lpstr>Office Theme</vt:lpstr>
      <vt:lpstr>think-cell Slide</vt:lpstr>
      <vt:lpstr>GCworkplace Special Purpose Space Requirements Workshop / Atelier sur les exigences relatives aux locaux à usage particulier du Milieu de travail GC</vt:lpstr>
      <vt:lpstr>Agenda</vt:lpstr>
      <vt:lpstr>To identify Special Purpose Space requirements</vt:lpstr>
      <vt:lpstr>PowerPoint Presentation</vt:lpstr>
      <vt:lpstr>PowerPoint Presentation</vt:lpstr>
      <vt:lpstr>[Vision statement] or [Guiding Principles] [Énoncé de vision] ou [Principes directeurs]</vt:lpstr>
      <vt:lpstr>PowerPoint Presentation</vt:lpstr>
      <vt:lpstr>PowerPoint Presentation</vt:lpstr>
      <vt:lpstr>PowerPoint Presentation</vt:lpstr>
      <vt:lpstr>PowerPoint Presentation</vt:lpstr>
      <vt:lpstr>PowerPoint Presentation</vt:lpstr>
      <vt:lpstr>Thank you 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Véronique Boton</cp:lastModifiedBy>
  <cp:revision>384</cp:revision>
  <dcterms:created xsi:type="dcterms:W3CDTF">2018-01-23T15:59:12Z</dcterms:created>
  <dcterms:modified xsi:type="dcterms:W3CDTF">2021-03-05T19:38:46Z</dcterms:modified>
</cp:coreProperties>
</file>