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3" r:id="rId3"/>
    <p:sldId id="275" r:id="rId4"/>
    <p:sldId id="277" r:id="rId5"/>
    <p:sldId id="278" r:id="rId6"/>
    <p:sldId id="280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64"/>
    <p:restoredTop sz="90809" autoAdjust="0"/>
  </p:normalViewPr>
  <p:slideViewPr>
    <p:cSldViewPr snapToGrid="0" snapToObjects="1">
      <p:cViewPr varScale="1">
        <p:scale>
          <a:sx n="84" d="100"/>
          <a:sy n="84" d="100"/>
        </p:scale>
        <p:origin x="55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2460-7193-E041-84FB-DBDD74EEDD01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6F732-00F6-2D40-9C23-8FCFB28E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8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272B1-99B0-214E-8926-B46D3A2739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3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67D5A3-287B-C64E-8E26-AE388B017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008994"/>
            <a:ext cx="11401327" cy="1197286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7AFF37-CE3A-B742-A62F-2A3257140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5206280"/>
            <a:ext cx="10158560" cy="508720"/>
          </a:xfrm>
        </p:spPr>
        <p:txBody>
          <a:bodyPr lIns="45720" anchor="b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287338" indent="0">
              <a:buFontTx/>
              <a:buNone/>
              <a:defRPr/>
            </a:lvl2pPr>
            <a:lvl3pPr marL="574675" indent="0">
              <a:buFontTx/>
              <a:buNone/>
              <a:defRPr/>
            </a:lvl3pPr>
            <a:lvl4pPr marL="803275" indent="0">
              <a:buFontTx/>
              <a:buNone/>
              <a:defRPr/>
            </a:lvl4pPr>
            <a:lvl5pPr marL="10318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7C7A8EA-E9AD-2747-BB8E-4E6AC446E0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0" y="5829300"/>
            <a:ext cx="5753100" cy="358775"/>
          </a:xfrm>
        </p:spPr>
        <p:txBody>
          <a:bodyPr lIns="64008" tIns="91440" anchor="b" anchorCtr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87338" indent="0">
              <a:buFontTx/>
              <a:buNone/>
              <a:defRPr/>
            </a:lvl2pPr>
            <a:lvl3pPr marL="574675" indent="0">
              <a:buFontTx/>
              <a:buNone/>
              <a:defRPr/>
            </a:lvl3pPr>
            <a:lvl4pPr marL="803275" indent="0">
              <a:buFontTx/>
              <a:buNone/>
              <a:defRPr/>
            </a:lvl4pPr>
            <a:lvl5pPr marL="1031875" indent="0">
              <a:buFontTx/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68585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CBD6-6F33-9544-91D3-41D9053A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6CFC8-7F2F-7B4A-A59F-19560AF22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3B950-23A4-5442-892C-8F5AC695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2A13-03F8-C048-B959-2E6A5B43C267}" type="datetime1">
              <a:rPr lang="en-CA" smtClean="0"/>
              <a:t>2022-04-11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CD722-331D-A348-8A4A-68C860AD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85E9F-F76A-BA45-B335-B23A8FA6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2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BDE30-B1C7-F444-9771-4D706FC3D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2CD90-D02E-0845-80F4-B0E3C128D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09C4-970A-AF4D-BB35-9E4704CE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B955-1AEC-724D-A0DC-4EB48B6B0BF5}" type="datetime1">
              <a:rPr lang="en-CA" smtClean="0"/>
              <a:t>2022-04-11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DEA36-E50F-214A-9BE6-F2771BDD8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3C2FA-514D-FE42-873C-87F607D4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86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 Page (end 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1D4337-A6FF-E447-AEBC-7572F3E16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3" y="3572"/>
            <a:ext cx="12176254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1CB60-8482-4741-A8DB-6E92FB731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779520"/>
            <a:ext cx="11391900" cy="350520"/>
          </a:xfrm>
        </p:spPr>
        <p:txBody>
          <a:bodyPr>
            <a:normAutofit/>
          </a:bodyPr>
          <a:lstStyle>
            <a:lvl1pPr algn="ctr">
              <a:defRPr sz="1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copyright year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1B140-A1F6-1948-B146-330E137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58C0-6DDE-9444-BC31-866ED9DFCD8E}" type="datetime1">
              <a:rPr lang="en-CA" smtClean="0"/>
              <a:pPr/>
              <a:t>2022-04-11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9ACE6-299A-EF4D-B9DA-5ECFCC67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8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1D64-2AF1-FE48-B966-37A28A3E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99060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157B-3149-DD49-AF6E-204756CE2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5" y="1600200"/>
            <a:ext cx="11269133" cy="4229100"/>
          </a:xfr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D7E303-64E9-1946-B0E1-0C9BFA26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58C0-6DDE-9444-BC31-866ED9DFCD8E}" type="datetime1">
              <a:rPr lang="en-CA" smtClean="0"/>
              <a:pPr/>
              <a:t>2022-04-11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F5B8D02-46EF-1343-B224-187A6611E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F811CB8-DE62-9D4B-BFD4-B724420B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5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B1071-EAD7-2142-9E61-767469E3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96C5B-016D-C54F-9A6E-0A79A4CE2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32730"/>
            <a:ext cx="10515600" cy="1500187"/>
          </a:xfrm>
        </p:spPr>
        <p:txBody>
          <a:bodyPr anchor="t" anchorCtr="1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2A8EB-B554-EA44-94DE-06559413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039D-FA2F-F446-B515-A25EA0F25CD4}" type="datetime1">
              <a:rPr lang="en-CA" smtClean="0"/>
              <a:t>2022-04-11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B3A6A-A61C-6B49-A093-4D6D4B74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87156-1B62-FF4E-96AA-FF576F5C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6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0F02A-4F51-E644-8B2B-31C6F597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77600" cy="9906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3D98B-14A6-2B46-A93E-4BC72CD19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DBDA5-30F9-ED40-BA26-391713454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0127" y="1600200"/>
            <a:ext cx="5181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E26D5-FB56-984C-8394-E70D3527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90A-28E2-2241-82B9-77C01C864E0E}" type="datetime1">
              <a:rPr lang="en-CA" smtClean="0"/>
              <a:t>2022-04-11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C6652-EF52-B446-88CA-29FB7E22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625CD-903C-3743-9541-67483A04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0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1294-1363-054E-8DCD-CB664EF7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199"/>
            <a:ext cx="11270721" cy="9906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6DDB2-303F-784C-B377-925EEDAD3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4FAFF-5E82-6B48-AF85-FD48AEE39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24112"/>
            <a:ext cx="5157787" cy="3282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D9F4C-27A7-0C49-8E62-C87DDF948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4733" y="16002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312F80-5872-0B43-B7B6-ABD5D1318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4733" y="2424112"/>
            <a:ext cx="5183188" cy="3282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1E9EF0-219D-DC4F-B9E2-6D048D9C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CBA0-B8BE-454E-9320-1397925DEF46}" type="datetime1">
              <a:rPr lang="en-CA" smtClean="0"/>
              <a:t>2022-04-11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A6FEA-DEE0-D744-A158-CB0B632F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5E0DB-5C91-584F-A15F-D5B2D547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0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0246-A0AF-BF4B-B83B-CEE81161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77600" cy="9906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7C7DD-7FD8-0E41-96C0-E2F47CDE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98DA-F13D-9644-8FFD-469E8B6CEC02}" type="datetime1">
              <a:rPr lang="en-CA" smtClean="0"/>
              <a:t>2022-04-11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3B0FB-BFC2-BD44-9A8D-9E3AB81A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44269A-EC65-C948-9444-AD4FE217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8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26709-8B13-314E-B328-9E8351BC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AF57-68DC-5241-AA7B-E116E226E515}" type="datetime1">
              <a:rPr lang="en-CA" smtClean="0"/>
              <a:t>2022-04-11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70B8A-E4B2-DD42-8DBE-FA1DC54B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34D57-9D7F-3B42-B3FC-5D1C1139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6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3E635-6006-B247-9A7F-55383676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14825" cy="990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88129-AEC9-4942-BFD3-CB2BEC0C1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7200"/>
            <a:ext cx="5645727" cy="5249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032AB-8D1A-2546-B6D8-ECA4542D1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00199"/>
            <a:ext cx="5232400" cy="41063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84573-3786-904C-BEAB-7308549D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7373-5A5E-4B47-A8E3-F30B8EF2A23E}" type="datetime1">
              <a:rPr lang="en-CA" smtClean="0"/>
              <a:t>2022-04-11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72E8E-04A5-3D45-8663-18FE598F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5C7B5-FD8E-414B-BC7D-783D731E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4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F53D-A5AC-AD43-8D7E-A0962CCE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139267" cy="990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FDC009-9B3E-C14C-916B-507E998B9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201"/>
            <a:ext cx="5350932" cy="5257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449DF-19BD-214E-8E6F-6C05ACB93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513926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ED602-E4B9-3049-8CF0-B312A1FB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4C1F-7783-E041-9472-24F46D16163B}" type="datetime1">
              <a:rPr lang="en-CA" smtClean="0"/>
              <a:t>2022-04-11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D2C96-46AB-A04E-B81B-D32C16647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9A2C6-E43C-CF4A-A96C-7FE7A095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2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B56E6F-8FD2-0E47-911E-80748C6FC72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849F5-151E-204E-9BB8-946F1AC58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12776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13F5-06DF-D74C-AD90-5506E0F76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404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8858C0-6DDE-9444-BC31-866ED9DFCD8E}" type="datetime1">
              <a:rPr lang="en-CA" smtClean="0"/>
              <a:pPr/>
              <a:t>2022-04-11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ECFE335-690C-D344-B45B-49DDA88CE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7933" y="6340475"/>
            <a:ext cx="360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57F95FF-DFDB-A547-BB18-138C33CA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11277600" cy="990599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53303-3C57-8046-9232-D2E7A9E7D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r">
              <a:defRPr sz="14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95A67B-D0FE-F448-80B1-1191BC67A3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7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1000"/>
        </a:spcBef>
        <a:buSzPct val="70000"/>
        <a:buFontTx/>
        <a:buBlip>
          <a:blip r:embed="rId15"/>
        </a:buBlip>
        <a:tabLst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5138" indent="-177800" algn="l" defTabSz="914400" rtl="0" eaLnBrk="1" latinLnBrk="0" hangingPunct="1">
        <a:lnSpc>
          <a:spcPct val="90000"/>
        </a:lnSpc>
        <a:spcBef>
          <a:spcPts val="500"/>
        </a:spcBef>
        <a:buSzPct val="65000"/>
        <a:buFontTx/>
        <a:buBlip>
          <a:blip r:embed="rId15"/>
        </a:buBlip>
        <a:tabLst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4538" indent="-169863" algn="l" defTabSz="914400" rtl="0" eaLnBrk="1" latinLnBrk="0" hangingPunct="1">
        <a:lnSpc>
          <a:spcPct val="90000"/>
        </a:lnSpc>
        <a:spcBef>
          <a:spcPts val="500"/>
        </a:spcBef>
        <a:buSzPct val="55000"/>
        <a:buFontTx/>
        <a:buBlip>
          <a:blip r:embed="rId15"/>
        </a:buBlip>
        <a:tabLst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3138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5B86AD"/>
        </a:buClr>
        <a:buSzPct val="110000"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01738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5B86AD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3672" userDrawn="1">
          <p15:clr>
            <a:srgbClr val="F26B43"/>
          </p15:clr>
        </p15:guide>
        <p15:guide id="8" orient="horz" pos="288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7392" userDrawn="1">
          <p15:clr>
            <a:srgbClr val="F26B43"/>
          </p15:clr>
        </p15:guide>
        <p15:guide id="11" pos="7680" userDrawn="1">
          <p15:clr>
            <a:srgbClr val="F26B43"/>
          </p15:clr>
        </p15:guide>
        <p15:guide id="12" orient="horz" pos="912" userDrawn="1">
          <p15:clr>
            <a:srgbClr val="F26B43"/>
          </p15:clr>
        </p15:guide>
        <p15:guide id="13" orient="horz" pos="1008" userDrawn="1">
          <p15:clr>
            <a:srgbClr val="F26B43"/>
          </p15:clr>
        </p15:guide>
        <p15:guide id="14" orient="horz" pos="3600" userDrawn="1">
          <p15:clr>
            <a:srgbClr val="F26B43"/>
          </p15:clr>
        </p15:guide>
        <p15:guide id="15" orient="horz" pos="4224" userDrawn="1">
          <p15:clr>
            <a:srgbClr val="F26B43"/>
          </p15:clr>
        </p15:guide>
        <p15:guide id="16" pos="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92F0-8D6C-AC43-AECB-F1F6A3434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517714"/>
            <a:ext cx="11401327" cy="1197286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Greener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Homes IT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19572-9F54-C640-876D-80A41B621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5715000"/>
            <a:ext cx="10158560" cy="508720"/>
          </a:xfrm>
        </p:spPr>
        <p:txBody>
          <a:bodyPr/>
          <a:lstStyle/>
          <a:p>
            <a:r>
              <a:rPr lang="en-US" dirty="0" smtClean="0"/>
              <a:t>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2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Greener Homes 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CA" dirty="0"/>
          </a:p>
          <a:p>
            <a:r>
              <a:rPr lang="en-CA" dirty="0" smtClean="0"/>
              <a:t>2.5B program</a:t>
            </a:r>
          </a:p>
          <a:p>
            <a:r>
              <a:rPr lang="en-CA" dirty="0" smtClean="0"/>
              <a:t>Over 6 years</a:t>
            </a:r>
          </a:p>
          <a:p>
            <a:r>
              <a:rPr lang="en-CA" dirty="0" smtClean="0"/>
              <a:t>Launched on May 27, 2001</a:t>
            </a:r>
          </a:p>
          <a:p>
            <a:r>
              <a:rPr lang="en-CA" dirty="0" smtClean="0"/>
              <a:t>700,000 grants of up to 5,000 to Canadian homeowners to improve the energy efficiency of their homes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1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System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Selected Sales Force on AWS on January 18, 2021</a:t>
            </a:r>
          </a:p>
          <a:p>
            <a:r>
              <a:rPr lang="en-CA" dirty="0" smtClean="0"/>
              <a:t>Started development on January 21, 2021</a:t>
            </a:r>
          </a:p>
          <a:p>
            <a:r>
              <a:rPr lang="en-CA" dirty="0"/>
              <a:t>System launched on </a:t>
            </a:r>
            <a:r>
              <a:rPr lang="en-CA"/>
              <a:t>May </a:t>
            </a:r>
            <a:r>
              <a:rPr lang="en-CA" smtClean="0"/>
              <a:t>27, 2021</a:t>
            </a:r>
            <a:endParaRPr lang="en-CA" dirty="0"/>
          </a:p>
          <a:p>
            <a:r>
              <a:rPr lang="en-CA" dirty="0"/>
              <a:t>Received 11,000 applications in the first six hours</a:t>
            </a:r>
          </a:p>
          <a:p>
            <a:r>
              <a:rPr lang="en-CA" dirty="0"/>
              <a:t>Presently has over 150,000 applicants</a:t>
            </a:r>
          </a:p>
          <a:p>
            <a:r>
              <a:rPr lang="en-CA" dirty="0"/>
              <a:t>Over 1M in grants being paid every day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3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Three Web portals: </a:t>
            </a:r>
          </a:p>
          <a:p>
            <a:pPr lvl="1"/>
            <a:r>
              <a:rPr lang="en-CA" dirty="0" smtClean="0"/>
              <a:t>Public for homeowners</a:t>
            </a:r>
          </a:p>
          <a:p>
            <a:pPr lvl="1"/>
            <a:r>
              <a:rPr lang="en-CA" dirty="0" smtClean="0"/>
              <a:t>Public for business partners</a:t>
            </a:r>
          </a:p>
          <a:p>
            <a:pPr lvl="1"/>
            <a:r>
              <a:rPr lang="en-CA" dirty="0" smtClean="0"/>
              <a:t>Internal for program administrators</a:t>
            </a:r>
          </a:p>
          <a:p>
            <a:r>
              <a:rPr lang="en-CA" dirty="0" smtClean="0"/>
              <a:t>Authentication via </a:t>
            </a:r>
            <a:r>
              <a:rPr lang="en-CA" dirty="0" err="1" smtClean="0"/>
              <a:t>GCKey</a:t>
            </a:r>
            <a:endParaRPr lang="en-CA" dirty="0" smtClean="0"/>
          </a:p>
          <a:p>
            <a:r>
              <a:rPr lang="en-CA" dirty="0" smtClean="0"/>
              <a:t>Integrated to our SAP financial system</a:t>
            </a:r>
          </a:p>
          <a:p>
            <a:r>
              <a:rPr lang="en-CA" dirty="0" smtClean="0"/>
              <a:t>Partner portal integrated with a backend on Azure that houses a housing simulation software that processes pre and post retrofit energy efficiency evaluations.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5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Lessons learned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Close collaboration with our CIO was key.</a:t>
            </a:r>
          </a:p>
          <a:p>
            <a:r>
              <a:rPr lang="en-CA" dirty="0" smtClean="0"/>
              <a:t>Cyber-security work needs to start on day one</a:t>
            </a:r>
          </a:p>
          <a:p>
            <a:r>
              <a:rPr lang="en-CA" dirty="0" smtClean="0"/>
              <a:t>SaaS approach has been very successful for us. </a:t>
            </a:r>
          </a:p>
          <a:p>
            <a:pPr lvl="1"/>
            <a:r>
              <a:rPr lang="en-CA" dirty="0" smtClean="0"/>
              <a:t>No time wasted in managing and maintaining infrastructure</a:t>
            </a:r>
          </a:p>
          <a:p>
            <a:pPr lvl="1"/>
            <a:r>
              <a:rPr lang="en-CA" dirty="0" smtClean="0"/>
              <a:t>Fully scalable</a:t>
            </a:r>
          </a:p>
          <a:p>
            <a:r>
              <a:rPr lang="en-CA" dirty="0"/>
              <a:t>Modern CRM </a:t>
            </a:r>
            <a:r>
              <a:rPr lang="en-CA" dirty="0" smtClean="0"/>
              <a:t>systems: Agile </a:t>
            </a:r>
            <a:r>
              <a:rPr lang="en-CA" dirty="0"/>
              <a:t>approach makes even more sense: Very rapid </a:t>
            </a:r>
            <a:r>
              <a:rPr lang="en-CA" dirty="0" smtClean="0"/>
              <a:t>iterating. Focus </a:t>
            </a:r>
            <a:r>
              <a:rPr lang="en-CA" dirty="0"/>
              <a:t>becomes:</a:t>
            </a:r>
          </a:p>
          <a:p>
            <a:pPr lvl="1"/>
            <a:r>
              <a:rPr lang="en-CA" dirty="0"/>
              <a:t>Business logic</a:t>
            </a:r>
          </a:p>
          <a:p>
            <a:pPr lvl="1"/>
            <a:r>
              <a:rPr lang="en-CA" dirty="0"/>
              <a:t>User experience</a:t>
            </a:r>
          </a:p>
          <a:p>
            <a:r>
              <a:rPr lang="en-CA" dirty="0"/>
              <a:t>Extensive UAT testing starting as early as possible in the development </a:t>
            </a:r>
            <a:r>
              <a:rPr lang="en-CA" dirty="0" smtClean="0"/>
              <a:t>process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73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Since the launch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Now working on our fourth major post-launch release.</a:t>
            </a:r>
          </a:p>
          <a:p>
            <a:r>
              <a:rPr lang="en-CA" dirty="0" smtClean="0"/>
              <a:t>The architecture and approach being copied over the Department, mostly for G&amp;C systems</a:t>
            </a:r>
          </a:p>
          <a:p>
            <a:r>
              <a:rPr lang="en-CA" dirty="0" smtClean="0"/>
              <a:t>Building our expertise within the Department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6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53CA-8C82-D944-B6AD-9CA76595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© Her Majesty the Queen in Right of Canada, as represented by the Minister of Natural Resources, 2019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2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262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Greener Homes IT</vt:lpstr>
      <vt:lpstr>Greener Homes overview</vt:lpstr>
      <vt:lpstr>System Development</vt:lpstr>
      <vt:lpstr>The system</vt:lpstr>
      <vt:lpstr>Lessons learned</vt:lpstr>
      <vt:lpstr>Since the launch</vt:lpstr>
      <vt:lpstr>© Her Majesty the Queen in Right of Canada, as represented by the Minister of Natural Resources, 2019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Chenier, Jean-Clement</cp:lastModifiedBy>
  <cp:revision>143</cp:revision>
  <dcterms:created xsi:type="dcterms:W3CDTF">2019-08-12T13:09:44Z</dcterms:created>
  <dcterms:modified xsi:type="dcterms:W3CDTF">2022-04-12T18:26:57Z</dcterms:modified>
</cp:coreProperties>
</file>