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0"/>
  </p:notesMasterIdLst>
  <p:handoutMasterIdLst>
    <p:handoutMasterId r:id="rId21"/>
  </p:handoutMasterIdLst>
  <p:sldIdLst>
    <p:sldId id="257" r:id="rId3"/>
    <p:sldId id="537" r:id="rId4"/>
    <p:sldId id="344" r:id="rId5"/>
    <p:sldId id="258" r:id="rId6"/>
    <p:sldId id="259" r:id="rId7"/>
    <p:sldId id="534" r:id="rId8"/>
    <p:sldId id="319" r:id="rId9"/>
    <p:sldId id="520" r:id="rId10"/>
    <p:sldId id="356" r:id="rId11"/>
    <p:sldId id="533" r:id="rId12"/>
    <p:sldId id="523" r:id="rId13"/>
    <p:sldId id="333" r:id="rId14"/>
    <p:sldId id="535" r:id="rId15"/>
    <p:sldId id="340" r:id="rId16"/>
    <p:sldId id="536" r:id="rId17"/>
    <p:sldId id="353" r:id="rId18"/>
    <p:sldId id="343"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04" autoAdjust="0"/>
    <p:restoredTop sz="37939" autoAdjust="0"/>
  </p:normalViewPr>
  <p:slideViewPr>
    <p:cSldViewPr snapToObjects="1" showGuides="1">
      <p:cViewPr varScale="1">
        <p:scale>
          <a:sx n="74" d="100"/>
          <a:sy n="74" d="100"/>
        </p:scale>
        <p:origin x="5669" y="62"/>
      </p:cViewPr>
      <p:guideLst>
        <p:guide orient="horz" pos="2160"/>
        <p:guide pos="2880"/>
      </p:guideLst>
    </p:cSldViewPr>
  </p:slideViewPr>
  <p:notesTextViewPr>
    <p:cViewPr>
      <p:scale>
        <a:sx n="125" d="100"/>
        <a:sy n="125"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4/15/2024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4/15/2024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p.sli.do/event/vef8EJftsZ6S9NWLoiHdbq"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en-US" sz="1100" dirty="0">
                <a:latin typeface="+mn-lt"/>
              </a:rPr>
              <a:t>Prep:</a:t>
            </a:r>
          </a:p>
          <a:p>
            <a:pPr marL="171450" lvl="0" indent="-171450">
              <a:spcAft>
                <a:spcPts val="600"/>
              </a:spcAft>
              <a:buFont typeface="Arial" panose="020B0604020202020204" pitchFamily="34" charset="0"/>
              <a:buChar char="•"/>
            </a:pPr>
            <a:r>
              <a:rPr lang="en-US" sz="1100" b="1" i="1" dirty="0">
                <a:latin typeface="+mn-lt"/>
              </a:rPr>
              <a:t>Update the </a:t>
            </a:r>
            <a:r>
              <a:rPr lang="en-US" sz="1100" dirty="0">
                <a:latin typeface="+mn-lt"/>
              </a:rPr>
              <a:t>Sli.do </a:t>
            </a:r>
            <a:r>
              <a:rPr lang="en-CA" sz="1100" dirty="0">
                <a:latin typeface="+mn-lt"/>
              </a:rPr>
              <a:t>https://www.slido.com/ # </a:t>
            </a:r>
            <a:r>
              <a:rPr lang="en-CA" sz="1100" dirty="0" err="1">
                <a:latin typeface="+mn-lt"/>
              </a:rPr>
              <a:t>mcld</a:t>
            </a:r>
            <a:r>
              <a:rPr lang="en-CA" sz="1100" dirty="0">
                <a:latin typeface="+mn-lt"/>
              </a:rPr>
              <a:t> - </a:t>
            </a:r>
            <a:r>
              <a:rPr lang="en-CA" sz="1100" dirty="0">
                <a:latin typeface="+mn-lt"/>
                <a:hlinkClick r:id="rId3"/>
              </a:rPr>
              <a:t>https://app.sli.do/event/vef8EJftsZ6S9NWLoiHdbq</a:t>
            </a:r>
            <a:r>
              <a:rPr lang="en-CA" sz="1100" dirty="0">
                <a:latin typeface="+mn-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hlinkClick r:id="rId4"/>
              </a:rPr>
              <a:t>https://wiki.gccollab.ca/MCLD-DLCP</a:t>
            </a:r>
            <a:r>
              <a:rPr lang="en-US" sz="1100" dirty="0">
                <a:latin typeface="+mn-lt"/>
              </a:rPr>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645AD"/>
                </a:solidFill>
                <a:effectLst/>
                <a:latin typeface="+mn-lt"/>
                <a:hlinkClick r:id="rId5" tooltip="Mindful Change Leadership Development Program Details"/>
              </a:rPr>
              <a:t>MCLD - 8 Week Program Details</a:t>
            </a:r>
            <a:r>
              <a:rPr lang="en-US" sz="1100" b="0" i="0" u="none" strike="noStrike" dirty="0">
                <a:solidFill>
                  <a:srgbClr val="0645AD"/>
                </a:solidFill>
                <a:effectLst/>
                <a:latin typeface="+mn-lt"/>
              </a:rPr>
              <a:t> (https://wiki.gccollab.ca/Mindful_Change_Leadership_Development_Program_Details)</a:t>
            </a:r>
            <a:endParaRPr lang="en-US" sz="1100" b="0" i="0" dirty="0">
              <a:solidFill>
                <a:srgbClr val="202122"/>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645AD"/>
                </a:solidFill>
                <a:effectLst/>
                <a:latin typeface="+mn-lt"/>
                <a:hlinkClick r:id="rId6" tooltip="Mindful Change Leadership Development Program - FAQ"/>
              </a:rPr>
              <a:t>MCLD – FAQ</a:t>
            </a:r>
            <a:r>
              <a:rPr lang="en-US" sz="1100" b="0" i="0" u="none" strike="noStrike" dirty="0">
                <a:solidFill>
                  <a:srgbClr val="0645AD"/>
                </a:solidFill>
                <a:effectLst/>
                <a:latin typeface="+mn-lt"/>
              </a:rPr>
              <a:t> (https://wiki.gccollab.ca/Mindful_Change_Leadership_Development_Program_-_FAQ)</a:t>
            </a:r>
            <a:endParaRPr lang="en-US" sz="1100" b="0" dirty="0">
              <a:latin typeface="+mn-lt"/>
            </a:endParaRPr>
          </a:p>
          <a:p>
            <a:pPr marL="0" lvl="0" indent="0">
              <a:spcAft>
                <a:spcPts val="600"/>
              </a:spcAft>
              <a:buFont typeface="Arial" panose="020B0604020202020204" pitchFamily="34" charset="0"/>
              <a:buNone/>
            </a:pPr>
            <a:endParaRPr lang="en-US" sz="1100" dirty="0">
              <a:latin typeface="+mn-lt"/>
            </a:endParaRPr>
          </a:p>
          <a:p>
            <a:pPr marL="0" lvl="0" indent="0">
              <a:spcAft>
                <a:spcPts val="600"/>
              </a:spcAft>
              <a:buFont typeface="Arial" panose="020B0604020202020204" pitchFamily="34" charset="0"/>
              <a:buNone/>
            </a:pPr>
            <a:endParaRPr lang="en-US" sz="1100" dirty="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100" dirty="0">
                <a:solidFill>
                  <a:srgbClr val="0070C0"/>
                </a:solidFill>
                <a:latin typeface="+mn-lt"/>
                <a:hlinkClick r:id="rId4"/>
              </a:rPr>
              <a:t>Ginette:</a:t>
            </a:r>
            <a:endParaRPr lang="en-US" sz="1600" dirty="0">
              <a:solidFill>
                <a:srgbClr val="0070C0"/>
              </a:solidFill>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latin typeface="+mn-lt"/>
              </a:rPr>
              <a:t>Good morning good afternoon everyone,</a:t>
            </a:r>
            <a:r>
              <a:rPr lang="en-CA" sz="1100" i="0" kern="1200" dirty="0">
                <a:solidFill>
                  <a:schemeClr val="tx1"/>
                </a:solidFill>
                <a:effectLst/>
                <a:latin typeface="+mn-lt"/>
                <a:ea typeface="+mn-ea"/>
                <a:cs typeface="+mn-cs"/>
              </a:rPr>
              <a:t> First, I invite you to reflect on the land you are connecting from, and I would like to acknowledge that I am transmitting to you from the traditional Territory of the </a:t>
            </a:r>
            <a:r>
              <a:rPr lang="en-CA" sz="1100" i="0" kern="1200" dirty="0" err="1">
                <a:solidFill>
                  <a:schemeClr val="tx1"/>
                </a:solidFill>
                <a:effectLst/>
                <a:latin typeface="+mn-lt"/>
                <a:ea typeface="+mn-ea"/>
                <a:cs typeface="+mn-cs"/>
              </a:rPr>
              <a:t>Anishnaabe</a:t>
            </a:r>
            <a:r>
              <a:rPr lang="en-CA" sz="1100" i="0" kern="1200" dirty="0">
                <a:solidFill>
                  <a:schemeClr val="tx1"/>
                </a:solidFill>
                <a:effectLst/>
                <a:latin typeface="+mn-lt"/>
                <a:ea typeface="+mn-ea"/>
                <a:cs typeface="+mn-cs"/>
              </a:rPr>
              <a:t> Algonquin People; in Gatineau QC</a:t>
            </a:r>
            <a:r>
              <a:rPr lang="en-CA" sz="11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dirty="0">
                <a:solidFill>
                  <a:srgbClr val="000000"/>
                </a:solidFill>
                <a:effectLst/>
                <a:latin typeface="+mn-lt"/>
                <a:ea typeface="Arial" panose="020B0604020202020204" pitchFamily="34" charset="0"/>
              </a:rPr>
              <a:t>Please note that this session is being recorded. By remaining as a participant, we will interpret that as your consent to being recorded and we thank you for staying with us.</a:t>
            </a:r>
            <a:r>
              <a:rPr lang="en-CA" sz="1100" dirty="0">
                <a:solidFill>
                  <a:srgbClr val="0000FF"/>
                </a:solidFill>
                <a:effectLst/>
                <a:latin typeface="+mn-lt"/>
                <a:ea typeface="Arial" panose="020B0604020202020204" pitchFamily="34" charset="0"/>
              </a:rPr>
              <a:t> </a:t>
            </a:r>
            <a:br>
              <a:rPr lang="en-CA" sz="1100" dirty="0">
                <a:solidFill>
                  <a:srgbClr val="0000FF"/>
                </a:solidFill>
                <a:effectLst/>
                <a:latin typeface="+mn-lt"/>
                <a:ea typeface="Arial" panose="020B0604020202020204" pitchFamily="34" charset="0"/>
              </a:rPr>
            </a:br>
            <a:r>
              <a:rPr lang="en-CA" sz="1100" dirty="0">
                <a:solidFill>
                  <a:srgbClr val="0000FF"/>
                </a:solidFill>
                <a:effectLst/>
                <a:latin typeface="+mn-lt"/>
                <a:ea typeface="Arial" panose="020B0604020202020204" pitchFamily="34" charset="0"/>
              </a:rPr>
              <a:t>//</a:t>
            </a:r>
            <a:r>
              <a:rPr lang="en-CA" sz="1100" dirty="0">
                <a:solidFill>
                  <a:srgbClr val="000000"/>
                </a:solidFill>
                <a:effectLst/>
                <a:latin typeface="+mn-lt"/>
                <a:ea typeface="Arial" panose="020B0604020202020204" pitchFamily="34" charset="0"/>
              </a:rPr>
              <a:t> </a:t>
            </a:r>
            <a:r>
              <a:rPr lang="en-CA" sz="1100" dirty="0" err="1">
                <a:solidFill>
                  <a:srgbClr val="0000FF"/>
                </a:solidFill>
                <a:effectLst/>
                <a:latin typeface="+mn-lt"/>
                <a:ea typeface="Arial" panose="020B0604020202020204" pitchFamily="34" charset="0"/>
              </a:rPr>
              <a:t>Cette</a:t>
            </a:r>
            <a:r>
              <a:rPr lang="en-CA" sz="1100" dirty="0">
                <a:solidFill>
                  <a:srgbClr val="0000FF"/>
                </a:solidFill>
                <a:effectLst/>
                <a:latin typeface="+mn-lt"/>
                <a:ea typeface="Arial" panose="020B0604020202020204" pitchFamily="34" charset="0"/>
              </a:rPr>
              <a:t> session </a:t>
            </a:r>
            <a:r>
              <a:rPr lang="en-CA" sz="1100" dirty="0" err="1">
                <a:solidFill>
                  <a:srgbClr val="0000FF"/>
                </a:solidFill>
                <a:effectLst/>
                <a:latin typeface="+mn-lt"/>
                <a:ea typeface="Arial" panose="020B0604020202020204" pitchFamily="34" charset="0"/>
              </a:rPr>
              <a:t>est</a:t>
            </a:r>
            <a:r>
              <a:rPr lang="en-CA" sz="1100" dirty="0">
                <a:solidFill>
                  <a:srgbClr val="0000FF"/>
                </a:solidFill>
                <a:effectLst/>
                <a:latin typeface="+mn-lt"/>
                <a:ea typeface="Arial" panose="020B0604020202020204" pitchFamily="34" charset="0"/>
              </a:rPr>
              <a:t> </a:t>
            </a:r>
            <a:r>
              <a:rPr lang="en-CA" sz="1100" dirty="0" err="1">
                <a:solidFill>
                  <a:srgbClr val="0000FF"/>
                </a:solidFill>
                <a:effectLst/>
                <a:latin typeface="+mn-lt"/>
                <a:ea typeface="Arial" panose="020B0604020202020204" pitchFamily="34" charset="0"/>
              </a:rPr>
              <a:t>enregistrée</a:t>
            </a:r>
            <a:r>
              <a:rPr lang="en-CA" sz="1100" dirty="0">
                <a:solidFill>
                  <a:srgbClr val="0000FF"/>
                </a:solidFill>
                <a:effectLst/>
                <a:latin typeface="+mn-lt"/>
                <a:ea typeface="Arial" panose="020B0604020202020204" pitchFamily="34" charset="0"/>
              </a:rPr>
              <a:t>. </a:t>
            </a:r>
            <a:r>
              <a:rPr lang="fr-CA" sz="1100" dirty="0">
                <a:solidFill>
                  <a:srgbClr val="0000FF"/>
                </a:solidFill>
                <a:effectLst/>
                <a:latin typeface="+mn-lt"/>
                <a:ea typeface="Arial" panose="020B0604020202020204" pitchFamily="34" charset="0"/>
              </a:rPr>
              <a:t>Nous interprétons le fait que vous demeurez en tant que participant comme votre consentement à faire partie de l’enregistrement. </a:t>
            </a:r>
            <a:r>
              <a:rPr lang="en-CA" sz="1100" dirty="0">
                <a:solidFill>
                  <a:srgbClr val="0000FF"/>
                </a:solidFill>
                <a:effectLst/>
                <a:latin typeface="+mn-lt"/>
                <a:ea typeface="Arial" panose="020B0604020202020204" pitchFamily="34" charset="0"/>
              </a:rPr>
              <a:t>Nous </a:t>
            </a:r>
            <a:r>
              <a:rPr lang="en-CA" sz="1100" dirty="0" err="1">
                <a:solidFill>
                  <a:srgbClr val="0000FF"/>
                </a:solidFill>
                <a:effectLst/>
                <a:latin typeface="+mn-lt"/>
                <a:ea typeface="Arial" panose="020B0604020202020204" pitchFamily="34" charset="0"/>
              </a:rPr>
              <a:t>vous</a:t>
            </a:r>
            <a:r>
              <a:rPr lang="en-CA" sz="1100" dirty="0">
                <a:solidFill>
                  <a:srgbClr val="0000FF"/>
                </a:solidFill>
                <a:effectLst/>
                <a:latin typeface="+mn-lt"/>
                <a:ea typeface="Arial" panose="020B0604020202020204" pitchFamily="34" charset="0"/>
              </a:rPr>
              <a:t> </a:t>
            </a:r>
            <a:r>
              <a:rPr lang="en-CA" sz="1100" dirty="0" err="1">
                <a:solidFill>
                  <a:srgbClr val="0000FF"/>
                </a:solidFill>
                <a:effectLst/>
                <a:latin typeface="+mn-lt"/>
                <a:ea typeface="Arial" panose="020B0604020202020204" pitchFamily="34" charset="0"/>
              </a:rPr>
              <a:t>remercions</a:t>
            </a:r>
            <a:r>
              <a:rPr lang="en-CA" sz="1100" dirty="0">
                <a:solidFill>
                  <a:srgbClr val="0000FF"/>
                </a:solidFill>
                <a:effectLst/>
                <a:latin typeface="+mn-lt"/>
                <a:ea typeface="Arial" panose="020B0604020202020204" pitchFamily="34" charset="0"/>
              </a:rPr>
              <a:t> de </a:t>
            </a:r>
            <a:r>
              <a:rPr lang="en-CA" sz="1100" dirty="0" err="1">
                <a:solidFill>
                  <a:srgbClr val="0000FF"/>
                </a:solidFill>
                <a:effectLst/>
                <a:latin typeface="+mn-lt"/>
                <a:ea typeface="Arial" panose="020B0604020202020204" pitchFamily="34" charset="0"/>
              </a:rPr>
              <a:t>votre</a:t>
            </a:r>
            <a:r>
              <a:rPr lang="en-CA" sz="1100" dirty="0">
                <a:solidFill>
                  <a:srgbClr val="0000FF"/>
                </a:solidFill>
                <a:effectLst/>
                <a:latin typeface="+mn-lt"/>
                <a:ea typeface="Arial" panose="020B0604020202020204" pitchFamily="34" charset="0"/>
              </a:rPr>
              <a:t> collaboration</a:t>
            </a:r>
            <a:endParaRPr lang="en-CA" sz="1100" i="0" noProof="0" dirty="0">
              <a:latin typeface="+mn-lt"/>
            </a:endParaRPr>
          </a:p>
          <a:p>
            <a:pPr marL="171450" lvl="0" indent="-171450">
              <a:spcAft>
                <a:spcPts val="600"/>
              </a:spcAft>
              <a:buFont typeface="Arial" panose="020B0604020202020204" pitchFamily="34" charset="0"/>
              <a:buChar char="•"/>
            </a:pPr>
            <a:r>
              <a:rPr lang="en-CA" sz="1100" i="0" kern="1200" noProof="0" dirty="0">
                <a:solidFill>
                  <a:schemeClr val="tx1"/>
                </a:solidFill>
                <a:effectLst/>
                <a:latin typeface="+mn-lt"/>
                <a:ea typeface="+mn-ea"/>
                <a:cs typeface="+mn-cs"/>
              </a:rPr>
              <a:t>As today’s session is delivered in English, feel free to express yourself in the official language of your choice</a:t>
            </a:r>
            <a:br>
              <a:rPr lang="en-CA" sz="1100" i="0" kern="1200" noProof="0" dirty="0">
                <a:solidFill>
                  <a:schemeClr val="tx1"/>
                </a:solidFill>
                <a:effectLst/>
                <a:latin typeface="+mn-lt"/>
                <a:ea typeface="+mn-ea"/>
                <a:cs typeface="+mn-cs"/>
              </a:rPr>
            </a:br>
            <a:r>
              <a:rPr lang="en-CA" sz="1100" i="0" kern="1200" noProof="0" dirty="0">
                <a:solidFill>
                  <a:schemeClr val="tx1"/>
                </a:solidFill>
                <a:effectLst/>
                <a:latin typeface="+mn-lt"/>
                <a:ea typeface="+mn-ea"/>
                <a:cs typeface="+mn-cs"/>
              </a:rPr>
              <a:t>// </a:t>
            </a:r>
            <a:r>
              <a:rPr lang="fr-FR" sz="1100" i="0" kern="1200" noProof="0" dirty="0">
                <a:solidFill>
                  <a:schemeClr val="tx1"/>
                </a:solidFill>
                <a:effectLst/>
                <a:latin typeface="+mn-lt"/>
                <a:ea typeface="+mn-ea"/>
                <a:cs typeface="+mn-cs"/>
              </a:rPr>
              <a:t>La session d'aujourd'hui étant dispensée en anglais, n'hésitez pas à vous exprimer dans la langue officielle de votre choix.</a:t>
            </a:r>
          </a:p>
          <a:p>
            <a:pPr marL="171450" lvl="0" indent="-171450">
              <a:spcAft>
                <a:spcPts val="600"/>
              </a:spcAft>
              <a:buFont typeface="Arial" panose="020B0604020202020204" pitchFamily="34" charset="0"/>
              <a:buChar char="•"/>
            </a:pPr>
            <a:r>
              <a:rPr lang="fr-FR" sz="1100" i="0" kern="1200" noProof="0" dirty="0" err="1">
                <a:solidFill>
                  <a:schemeClr val="tx1"/>
                </a:solidFill>
                <a:effectLst/>
                <a:latin typeface="+mn-lt"/>
                <a:ea typeface="+mn-ea"/>
                <a:cs typeface="+mn-cs"/>
              </a:rPr>
              <a:t>Please</a:t>
            </a:r>
            <a:r>
              <a:rPr lang="fr-FR" sz="1100" i="0" kern="1200" noProof="0" dirty="0">
                <a:solidFill>
                  <a:schemeClr val="tx1"/>
                </a:solidFill>
                <a:effectLst/>
                <a:latin typeface="+mn-lt"/>
                <a:ea typeface="+mn-ea"/>
                <a:cs typeface="+mn-cs"/>
              </a:rPr>
              <a:t> note </a:t>
            </a:r>
            <a:r>
              <a:rPr lang="fr-FR" sz="1100" i="0" kern="1200" noProof="0" dirty="0" err="1">
                <a:solidFill>
                  <a:schemeClr val="tx1"/>
                </a:solidFill>
                <a:effectLst/>
                <a:latin typeface="+mn-lt"/>
                <a:ea typeface="+mn-ea"/>
                <a:cs typeface="+mn-cs"/>
              </a:rPr>
              <a:t>there</a:t>
            </a:r>
            <a:r>
              <a:rPr lang="fr-FR" sz="1100" i="0" kern="1200" noProof="0" dirty="0">
                <a:solidFill>
                  <a:schemeClr val="tx1"/>
                </a:solidFill>
                <a:effectLst/>
                <a:latin typeface="+mn-lt"/>
                <a:ea typeface="+mn-ea"/>
                <a:cs typeface="+mn-cs"/>
              </a:rPr>
              <a:t> </a:t>
            </a:r>
            <a:r>
              <a:rPr lang="fr-FR" sz="1100" i="0" kern="1200" noProof="0" dirty="0" err="1">
                <a:solidFill>
                  <a:schemeClr val="tx1"/>
                </a:solidFill>
                <a:effectLst/>
                <a:latin typeface="+mn-lt"/>
                <a:ea typeface="+mn-ea"/>
                <a:cs typeface="+mn-cs"/>
              </a:rPr>
              <a:t>is</a:t>
            </a:r>
            <a:r>
              <a:rPr lang="fr-FR" sz="1100" i="0" kern="1200" noProof="0" dirty="0">
                <a:solidFill>
                  <a:schemeClr val="tx1"/>
                </a:solidFill>
                <a:effectLst/>
                <a:latin typeface="+mn-lt"/>
                <a:ea typeface="+mn-ea"/>
                <a:cs typeface="+mn-cs"/>
              </a:rPr>
              <a:t> French </a:t>
            </a:r>
            <a:r>
              <a:rPr lang="fr-FR" sz="1100" i="0" kern="1200" noProof="0" dirty="0" err="1">
                <a:solidFill>
                  <a:schemeClr val="tx1"/>
                </a:solidFill>
                <a:effectLst/>
                <a:latin typeface="+mn-lt"/>
                <a:ea typeface="+mn-ea"/>
                <a:cs typeface="+mn-cs"/>
              </a:rPr>
              <a:t>offering</a:t>
            </a:r>
            <a:r>
              <a:rPr lang="fr-FR" sz="1100" i="0" kern="1200" noProof="0" dirty="0">
                <a:solidFill>
                  <a:schemeClr val="tx1"/>
                </a:solidFill>
                <a:effectLst/>
                <a:latin typeface="+mn-lt"/>
                <a:ea typeface="+mn-ea"/>
                <a:cs typeface="+mn-cs"/>
              </a:rPr>
              <a:t> </a:t>
            </a:r>
            <a:r>
              <a:rPr lang="fr-FR" sz="1100" i="0" kern="1200" noProof="0" dirty="0" err="1">
                <a:solidFill>
                  <a:schemeClr val="tx1"/>
                </a:solidFill>
                <a:effectLst/>
                <a:latin typeface="+mn-lt"/>
                <a:ea typeface="+mn-ea"/>
                <a:cs typeface="+mn-cs"/>
              </a:rPr>
              <a:t>usually</a:t>
            </a:r>
            <a:r>
              <a:rPr lang="fr-FR" sz="1100" i="0" kern="1200" noProof="0" dirty="0">
                <a:solidFill>
                  <a:schemeClr val="tx1"/>
                </a:solidFill>
                <a:effectLst/>
                <a:latin typeface="+mn-lt"/>
                <a:ea typeface="+mn-ea"/>
                <a:cs typeface="+mn-cs"/>
              </a:rPr>
              <a:t> </a:t>
            </a:r>
            <a:r>
              <a:rPr lang="fr-FR" sz="1100" i="0" kern="1200" noProof="0" dirty="0" err="1">
                <a:solidFill>
                  <a:schemeClr val="tx1"/>
                </a:solidFill>
                <a:effectLst/>
                <a:latin typeface="+mn-lt"/>
                <a:ea typeface="+mn-ea"/>
                <a:cs typeface="+mn-cs"/>
              </a:rPr>
              <a:t>deliver</a:t>
            </a:r>
            <a:r>
              <a:rPr lang="fr-FR" sz="1100" i="0" kern="1200" noProof="0" dirty="0">
                <a:solidFill>
                  <a:schemeClr val="tx1"/>
                </a:solidFill>
                <a:effectLst/>
                <a:latin typeface="+mn-lt"/>
                <a:ea typeface="+mn-ea"/>
                <a:cs typeface="+mn-cs"/>
              </a:rPr>
              <a:t> </a:t>
            </a:r>
            <a:r>
              <a:rPr lang="fr-FR" sz="1100" i="0" kern="1200" noProof="0" dirty="0" err="1">
                <a:solidFill>
                  <a:schemeClr val="tx1"/>
                </a:solidFill>
                <a:effectLst/>
                <a:latin typeface="+mn-lt"/>
                <a:ea typeface="+mn-ea"/>
                <a:cs typeface="+mn-cs"/>
              </a:rPr>
              <a:t>during</a:t>
            </a:r>
            <a:r>
              <a:rPr lang="fr-FR" sz="1100" i="0" kern="1200" noProof="0" dirty="0">
                <a:solidFill>
                  <a:schemeClr val="tx1"/>
                </a:solidFill>
                <a:effectLst/>
                <a:latin typeface="+mn-lt"/>
                <a:ea typeface="+mn-ea"/>
                <a:cs typeface="+mn-cs"/>
              </a:rPr>
              <a:t> the </a:t>
            </a:r>
            <a:r>
              <a:rPr lang="fr-FR" sz="1100" i="0" kern="1200" noProof="0" dirty="0" err="1">
                <a:solidFill>
                  <a:schemeClr val="tx1"/>
                </a:solidFill>
                <a:effectLst/>
                <a:latin typeface="+mn-lt"/>
                <a:ea typeface="+mn-ea"/>
                <a:cs typeface="+mn-cs"/>
              </a:rPr>
              <a:t>Fall</a:t>
            </a:r>
            <a:r>
              <a:rPr lang="fr-FR" sz="1100" i="0" kern="1200" noProof="0" dirty="0">
                <a:solidFill>
                  <a:schemeClr val="tx1"/>
                </a:solidFill>
                <a:effectLst/>
                <a:latin typeface="+mn-lt"/>
                <a:ea typeface="+mn-ea"/>
                <a:cs typeface="+mn-cs"/>
              </a:rPr>
              <a:t> // Veuillez noter qu'il existe une offre française habituellement livrée à l'automne</a:t>
            </a:r>
          </a:p>
          <a:p>
            <a:pPr marL="171450" lvl="0" indent="-171450">
              <a:spcAft>
                <a:spcPts val="600"/>
              </a:spcAft>
              <a:buFont typeface="Arial" panose="020B0604020202020204" pitchFamily="34" charset="0"/>
              <a:buChar char="•"/>
            </a:pPr>
            <a:endParaRPr lang="fr-FR" sz="1100" i="0" kern="1200" noProof="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fr-FR" sz="1100" i="0" kern="1200" noProof="0" dirty="0">
                <a:solidFill>
                  <a:schemeClr val="tx1"/>
                </a:solidFill>
                <a:effectLst/>
                <a:latin typeface="+mn-lt"/>
                <a:ea typeface="+mn-ea"/>
                <a:cs typeface="+mn-cs"/>
              </a:rPr>
              <a:t>(Show the CC slide and stop sharing)</a:t>
            </a:r>
          </a:p>
          <a:p>
            <a:pPr marL="171450" lvl="0" indent="-171450">
              <a:spcAft>
                <a:spcPts val="600"/>
              </a:spcAft>
              <a:buFont typeface="Arial" panose="020B0604020202020204" pitchFamily="34" charset="0"/>
              <a:buChar char="•"/>
            </a:pPr>
            <a:endParaRPr lang="fr-FR" sz="1100" i="0" kern="1200" noProof="0" dirty="0">
              <a:solidFill>
                <a:schemeClr val="tx1"/>
              </a:solidFill>
              <a:effectLst/>
              <a:latin typeface="+mn-lt"/>
              <a:ea typeface="+mn-ea"/>
              <a:cs typeface="+mn-cs"/>
            </a:endParaRPr>
          </a:p>
          <a:p>
            <a:pPr marL="171450" marR="0" indent="-171450">
              <a:spcBef>
                <a:spcPts val="0"/>
              </a:spcBef>
              <a:spcAft>
                <a:spcPts val="0"/>
              </a:spcAft>
              <a:buFont typeface="Arial" panose="020B0604020202020204" pitchFamily="34" charset="0"/>
              <a:buChar char="•"/>
            </a:pPr>
            <a:endParaRPr lang="fr-CA" sz="1100" dirty="0">
              <a:latin typeface="+mn-lt"/>
            </a:endParaRPr>
          </a:p>
          <a:p>
            <a:pPr marL="0" lvl="0" indent="0">
              <a:spcAft>
                <a:spcPts val="600"/>
              </a:spcAft>
              <a:buFont typeface="Arial" panose="020B0604020202020204" pitchFamily="34" charset="0"/>
              <a:buNone/>
            </a:pPr>
            <a:endParaRPr lang="fr-CA" sz="1100" dirty="0">
              <a:latin typeface="+mn-l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dirty="0">
                <a:solidFill>
                  <a:srgbClr val="0070C0"/>
                </a:solidFill>
                <a:latin typeface="+mn-lt"/>
                <a:hlinkClick r:id="rId3"/>
              </a:rPr>
              <a:t>Ginette:</a:t>
            </a:r>
            <a:endParaRPr lang="en-US" sz="2000" dirty="0">
              <a:solidFill>
                <a:srgbClr val="0070C0"/>
              </a:solidFill>
            </a:endParaRP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0C0"/>
                </a:solidFill>
                <a:latin typeface="+mn-lt"/>
                <a:hlinkClick r:id="rId3"/>
              </a:rPr>
              <a:t>Ginette:</a:t>
            </a:r>
            <a:endParaRPr lang="en-US" dirty="0">
              <a:solidFill>
                <a:srgbClr val="0070C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a:t>Alejandro:</a:t>
            </a:r>
            <a:endParaRPr lang="en-CA" dirty="0"/>
          </a:p>
          <a:p>
            <a:r>
              <a:rPr lang="en-CA" dirty="0"/>
              <a:t>With your back straight, sit as comfortable as possible</a:t>
            </a:r>
          </a:p>
          <a:p>
            <a:r>
              <a:rPr lang="en-CA" dirty="0"/>
              <a:t>Gently bring attention to your breath, no need to change the</a:t>
            </a:r>
            <a:r>
              <a:rPr lang="en-CA" baseline="0" dirty="0"/>
              <a:t> way you’re breathing, just notice it</a:t>
            </a:r>
            <a:endParaRPr lang="en-CA" dirty="0"/>
          </a:p>
          <a:p>
            <a:r>
              <a:rPr lang="en-CA" dirty="0"/>
              <a:t>Stay there for a few seconds</a:t>
            </a:r>
          </a:p>
          <a:p>
            <a:r>
              <a:rPr lang="en-CA" dirty="0"/>
              <a:t>Now, direct your breath and attention to</a:t>
            </a:r>
          </a:p>
          <a:p>
            <a:pPr marL="171450" lvl="0" indent="-171450">
              <a:buFont typeface="Arial" panose="020B0604020202020204" pitchFamily="34" charset="0"/>
              <a:buChar char="•"/>
            </a:pPr>
            <a:r>
              <a:rPr lang="fr-CA" dirty="0" err="1"/>
              <a:t>Now</a:t>
            </a:r>
            <a:r>
              <a:rPr lang="fr-CA" dirty="0"/>
              <a:t>, </a:t>
            </a:r>
            <a:r>
              <a:rPr lang="fr-CA" dirty="0" err="1"/>
              <a:t>with</a:t>
            </a:r>
            <a:r>
              <a:rPr lang="fr-CA" dirty="0"/>
              <a:t> the index finger of one of </a:t>
            </a:r>
            <a:r>
              <a:rPr lang="fr-CA" dirty="0" err="1"/>
              <a:t>your</a:t>
            </a:r>
            <a:r>
              <a:rPr lang="fr-CA" dirty="0"/>
              <a:t> hands, start at the </a:t>
            </a:r>
            <a:r>
              <a:rPr lang="fr-CA" dirty="0" err="1"/>
              <a:t>bottom</a:t>
            </a:r>
            <a:r>
              <a:rPr lang="fr-CA" dirty="0"/>
              <a:t> of </a:t>
            </a:r>
            <a:r>
              <a:rPr lang="fr-CA" dirty="0" err="1"/>
              <a:t>your</a:t>
            </a:r>
            <a:r>
              <a:rPr lang="fr-CA" dirty="0"/>
              <a:t> </a:t>
            </a:r>
            <a:r>
              <a:rPr lang="fr-CA" dirty="0" err="1"/>
              <a:t>thumb</a:t>
            </a:r>
            <a:r>
              <a:rPr lang="fr-CA" baseline="0" dirty="0"/>
              <a:t> on the opposite hand</a:t>
            </a:r>
          </a:p>
          <a:p>
            <a:pPr marL="171450" lvl="0" indent="-171450">
              <a:buFont typeface="Arial" panose="020B0604020202020204" pitchFamily="34" charset="0"/>
              <a:buChar char="•"/>
            </a:pPr>
            <a:r>
              <a:rPr lang="fr-CA" baseline="0" dirty="0" err="1"/>
              <a:t>Breath</a:t>
            </a:r>
            <a:r>
              <a:rPr lang="fr-CA" baseline="0" dirty="0"/>
              <a:t> in, move </a:t>
            </a:r>
            <a:r>
              <a:rPr lang="fr-CA" baseline="0" dirty="0" err="1"/>
              <a:t>your</a:t>
            </a:r>
            <a:r>
              <a:rPr lang="fr-CA" baseline="0" dirty="0"/>
              <a:t> finger </a:t>
            </a:r>
            <a:r>
              <a:rPr lang="fr-CA" baseline="0" dirty="0" err="1"/>
              <a:t>towards</a:t>
            </a:r>
            <a:r>
              <a:rPr lang="fr-CA" baseline="0" dirty="0"/>
              <a:t> the top of </a:t>
            </a:r>
            <a:r>
              <a:rPr lang="fr-CA" baseline="0" dirty="0" err="1"/>
              <a:t>your</a:t>
            </a:r>
            <a:r>
              <a:rPr lang="fr-CA" baseline="0" dirty="0"/>
              <a:t> </a:t>
            </a:r>
            <a:r>
              <a:rPr lang="fr-CA" baseline="0" dirty="0" err="1"/>
              <a:t>thumb</a:t>
            </a:r>
            <a:endParaRPr lang="fr-CA" baseline="0" dirty="0"/>
          </a:p>
          <a:p>
            <a:pPr marL="171450" lvl="0" indent="-171450">
              <a:buFont typeface="Arial" panose="020B0604020202020204" pitchFamily="34" charset="0"/>
              <a:buChar char="•"/>
            </a:pPr>
            <a:r>
              <a:rPr lang="fr-CA" baseline="0" dirty="0" err="1"/>
              <a:t>Breath</a:t>
            </a:r>
            <a:r>
              <a:rPr lang="fr-CA" baseline="0" dirty="0"/>
              <a:t> out, move </a:t>
            </a:r>
            <a:r>
              <a:rPr lang="fr-CA" baseline="0" dirty="0" err="1"/>
              <a:t>your</a:t>
            </a:r>
            <a:r>
              <a:rPr lang="fr-CA" baseline="0" dirty="0"/>
              <a:t> finger </a:t>
            </a:r>
            <a:r>
              <a:rPr lang="fr-CA" baseline="0" dirty="0" err="1"/>
              <a:t>towards</a:t>
            </a:r>
            <a:r>
              <a:rPr lang="fr-CA" baseline="0" dirty="0"/>
              <a:t> the </a:t>
            </a:r>
            <a:r>
              <a:rPr lang="fr-CA" baseline="0" dirty="0" err="1"/>
              <a:t>bottom</a:t>
            </a:r>
            <a:r>
              <a:rPr lang="fr-CA" baseline="0" dirty="0"/>
              <a:t> on the </a:t>
            </a:r>
            <a:r>
              <a:rPr lang="fr-CA" baseline="0" dirty="0" err="1"/>
              <a:t>other</a:t>
            </a:r>
            <a:r>
              <a:rPr lang="fr-CA" baseline="0" dirty="0"/>
              <a:t> </a:t>
            </a:r>
            <a:r>
              <a:rPr lang="fr-CA" baseline="0" dirty="0" err="1"/>
              <a:t>side</a:t>
            </a:r>
            <a:r>
              <a:rPr lang="fr-CA" baseline="0" dirty="0"/>
              <a:t> of </a:t>
            </a:r>
            <a:r>
              <a:rPr lang="fr-CA" baseline="0" dirty="0" err="1"/>
              <a:t>your</a:t>
            </a:r>
            <a:r>
              <a:rPr lang="fr-CA" baseline="0" dirty="0"/>
              <a:t> </a:t>
            </a:r>
            <a:r>
              <a:rPr lang="fr-CA" baseline="0" dirty="0" err="1"/>
              <a:t>thumb</a:t>
            </a:r>
            <a:endParaRPr lang="fr-CA" baseline="0" dirty="0"/>
          </a:p>
          <a:p>
            <a:pPr marL="171450" lvl="0" indent="-171450">
              <a:buFont typeface="Arial" panose="020B0604020202020204" pitchFamily="34" charset="0"/>
              <a:buChar char="•"/>
            </a:pPr>
            <a:r>
              <a:rPr lang="fr-CA" baseline="0" dirty="0" err="1"/>
              <a:t>Breath</a:t>
            </a:r>
            <a:r>
              <a:rPr lang="fr-CA" baseline="0" dirty="0"/>
              <a:t> in, move </a:t>
            </a:r>
            <a:r>
              <a:rPr lang="fr-CA" baseline="0" dirty="0" err="1"/>
              <a:t>your</a:t>
            </a:r>
            <a:r>
              <a:rPr lang="fr-CA" baseline="0" dirty="0"/>
              <a:t> finger </a:t>
            </a:r>
            <a:r>
              <a:rPr lang="fr-CA" baseline="0" dirty="0" err="1"/>
              <a:t>towards</a:t>
            </a:r>
            <a:r>
              <a:rPr lang="fr-CA" baseline="0" dirty="0"/>
              <a:t> the top of </a:t>
            </a:r>
            <a:r>
              <a:rPr lang="fr-CA" baseline="0" dirty="0" err="1"/>
              <a:t>your</a:t>
            </a:r>
            <a:r>
              <a:rPr lang="fr-CA" baseline="0" dirty="0"/>
              <a:t> index, 4, 3, 2,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Pause at the top, 4, 3, 2,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Breath</a:t>
            </a:r>
            <a:r>
              <a:rPr lang="fr-CA" baseline="0" dirty="0"/>
              <a:t> out, move </a:t>
            </a:r>
            <a:r>
              <a:rPr lang="fr-CA" baseline="0" dirty="0" err="1"/>
              <a:t>your</a:t>
            </a:r>
            <a:r>
              <a:rPr lang="fr-CA" baseline="0" dirty="0"/>
              <a:t> finger </a:t>
            </a:r>
            <a:r>
              <a:rPr lang="fr-CA" baseline="0" dirty="0" err="1"/>
              <a:t>towards</a:t>
            </a:r>
            <a:r>
              <a:rPr lang="fr-CA" baseline="0" dirty="0"/>
              <a:t> the </a:t>
            </a:r>
            <a:r>
              <a:rPr lang="fr-CA" baseline="0" dirty="0" err="1"/>
              <a:t>bottom</a:t>
            </a:r>
            <a:r>
              <a:rPr lang="fr-CA" baseline="0" dirty="0"/>
              <a:t> on the </a:t>
            </a:r>
            <a:r>
              <a:rPr lang="fr-CA" baseline="0" dirty="0" err="1"/>
              <a:t>other</a:t>
            </a:r>
            <a:r>
              <a:rPr lang="fr-CA" baseline="0" dirty="0"/>
              <a:t> </a:t>
            </a:r>
            <a:r>
              <a:rPr lang="fr-CA" baseline="0" dirty="0" err="1"/>
              <a:t>side</a:t>
            </a:r>
            <a:r>
              <a:rPr lang="fr-CA" baseline="0" dirty="0"/>
              <a:t> of </a:t>
            </a:r>
            <a:r>
              <a:rPr lang="fr-CA" baseline="0" dirty="0" err="1"/>
              <a:t>your</a:t>
            </a:r>
            <a:r>
              <a:rPr lang="fr-CA" baseline="0" dirty="0"/>
              <a:t> index,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a:t>Next finger </a:t>
            </a:r>
            <a:r>
              <a:rPr lang="fr-CA" baseline="0" dirty="0" err="1"/>
              <a:t>Breath</a:t>
            </a:r>
            <a:r>
              <a:rPr lang="fr-CA" baseline="0" dirty="0"/>
              <a:t> in,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err="1"/>
              <a:t>Breath</a:t>
            </a:r>
            <a:r>
              <a:rPr lang="fr-CA" baseline="0" dirty="0"/>
              <a:t> out,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a:t>Next finger </a:t>
            </a:r>
            <a:r>
              <a:rPr lang="fr-CA" baseline="0" dirty="0" err="1"/>
              <a:t>Breath</a:t>
            </a:r>
            <a:r>
              <a:rPr lang="fr-CA" baseline="0" dirty="0"/>
              <a:t> in,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err="1"/>
              <a:t>Breath</a:t>
            </a:r>
            <a:r>
              <a:rPr lang="fr-CA" baseline="0" dirty="0"/>
              <a:t> out,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a:t>Last finger </a:t>
            </a:r>
            <a:r>
              <a:rPr lang="fr-CA" baseline="0" dirty="0" err="1"/>
              <a:t>Breath</a:t>
            </a:r>
            <a:r>
              <a:rPr lang="fr-CA" baseline="0" dirty="0"/>
              <a:t> in, 4, 3, 2, 1</a:t>
            </a:r>
          </a:p>
          <a:p>
            <a:pPr marL="171450" lvl="0" indent="-171450">
              <a:buFont typeface="Arial" panose="020B0604020202020204" pitchFamily="34" charset="0"/>
              <a:buChar char="•"/>
            </a:pPr>
            <a:r>
              <a:rPr lang="fr-CA" baseline="0" dirty="0"/>
              <a:t>Pause, 4, 3, 2, 1</a:t>
            </a:r>
          </a:p>
          <a:p>
            <a:pPr marL="171450" lvl="0" indent="-171450">
              <a:buFont typeface="Arial" panose="020B0604020202020204" pitchFamily="34" charset="0"/>
              <a:buChar char="•"/>
            </a:pPr>
            <a:r>
              <a:rPr lang="fr-CA" baseline="0" dirty="0" err="1"/>
              <a:t>Breath</a:t>
            </a:r>
            <a:r>
              <a:rPr lang="fr-CA" baseline="0" dirty="0"/>
              <a:t> out, 4, 3, 2, 1</a:t>
            </a:r>
          </a:p>
          <a:p>
            <a:pPr marL="171450" lvl="0" indent="-171450">
              <a:buFont typeface="Arial" panose="020B0604020202020204" pitchFamily="34" charset="0"/>
              <a:buChar char="•"/>
            </a:pPr>
            <a:r>
              <a:rPr lang="fr-CA" baseline="0" dirty="0"/>
              <a:t>Pause</a:t>
            </a:r>
          </a:p>
          <a:p>
            <a:pPr marL="171450" lvl="0"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Now, come back… and</a:t>
            </a:r>
            <a:r>
              <a:rPr lang="en-CA" baseline="0" dirty="0"/>
              <a:t> open your eyes.</a:t>
            </a:r>
          </a:p>
          <a:p>
            <a:pPr lvl="0">
              <a:buFont typeface="Arial" pitchFamily="34" charset="0"/>
              <a:buNone/>
            </a:pPr>
            <a:endParaRPr lang="en-CA" baseline="0" dirty="0"/>
          </a:p>
          <a:p>
            <a:pPr lvl="0">
              <a:buFont typeface="Arial" pitchFamily="34" charset="0"/>
              <a:buNone/>
            </a:pPr>
            <a:r>
              <a:rPr lang="en-CA" baseline="0" dirty="0"/>
              <a:t>Debrief: What did you notice? Let’s take 2 or 3 people who’d like to share how the exercise went for you</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34817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en-US" sz="1200" dirty="0">
                <a:solidFill>
                  <a:srgbClr val="0070C0"/>
                </a:solidFill>
                <a:latin typeface="+mn-lt"/>
                <a:hlinkClick r:id="rId3"/>
              </a:rPr>
              <a:t>Ginette:</a:t>
            </a:r>
            <a:endParaRPr lang="en-US" dirty="0">
              <a:solidFill>
                <a:srgbClr val="0070C0"/>
              </a:solidFill>
            </a:endParaRPr>
          </a:p>
          <a:p>
            <a:pPr marL="171450" lvl="0" indent="-171450">
              <a:spcAft>
                <a:spcPts val="600"/>
              </a:spcAft>
              <a:buFont typeface="Arial" panose="020B0604020202020204" pitchFamily="34" charset="0"/>
              <a:buChar char="•"/>
            </a:pPr>
            <a:r>
              <a:rPr lang="en-US" sz="1200" dirty="0"/>
              <a:t>Here a partial list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Agency</a:t>
            </a:r>
          </a:p>
          <a:p>
            <a:pPr marL="628650" lvl="1" indent="-171450">
              <a:spcAft>
                <a:spcPts val="600"/>
              </a:spcAft>
              <a:buFont typeface="Arial" panose="020B0604020202020204" pitchFamily="34" charset="0"/>
              <a:buChar char="•"/>
            </a:pPr>
            <a:r>
              <a:rPr lang="en-US" sz="1200" dirty="0"/>
              <a:t>Immigration,</a:t>
            </a:r>
            <a:r>
              <a:rPr lang="en-US" sz="1200" baseline="0" dirty="0"/>
              <a:t> Refugees and Citizenship Canada</a:t>
            </a:r>
            <a:endParaRPr lang="fr-CA" sz="1200" dirty="0"/>
          </a:p>
          <a:p>
            <a:r>
              <a:rPr lang="en-US"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407883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Alejandro</a:t>
            </a:r>
            <a:r>
              <a:rPr lang="fr-CA" sz="1000" b="0" i="0" dirty="0"/>
              <a:t>:</a:t>
            </a:r>
          </a:p>
          <a:p>
            <a:pPr lvl="0"/>
            <a:r>
              <a:rPr lang="en-CA" sz="1000" dirty="0"/>
              <a:t>The program goes for 8 weeks, with a weekly session of 1.5 hours, plus additional homework for up to an estimate of 2 to 3 hours a week</a:t>
            </a:r>
          </a:p>
          <a:p>
            <a:pPr lvl="0"/>
            <a:endParaRPr lang="en-CA" sz="1000" b="1" i="1" dirty="0"/>
          </a:p>
          <a:p>
            <a:r>
              <a:rPr lang="en-CA" dirty="0">
                <a:hlinkClick r:id="rId3"/>
              </a:rPr>
              <a:t>https://wiki.gccollab.ca/MCLD-DLCP</a:t>
            </a:r>
            <a:r>
              <a:rPr lang="en-CA" dirty="0"/>
              <a:t> </a:t>
            </a:r>
          </a:p>
          <a:p>
            <a:r>
              <a:rPr lang="en-CA" u="sng" dirty="0">
                <a:hlinkClick r:id="rId4" tooltip="Mindful Change Leadership Development Program Details"/>
              </a:rPr>
              <a:t>MCLD - 8 Week Program Details</a:t>
            </a:r>
            <a:r>
              <a:rPr lang="en-CA" dirty="0"/>
              <a:t>. </a:t>
            </a:r>
          </a:p>
          <a:p>
            <a:r>
              <a:rPr lang="en-CA" dirty="0">
                <a:hlinkClick r:id="rId5" tooltip="Mindful Change Leadership Development Program - FAQ"/>
              </a:rPr>
              <a:t>MCLD - FAQ</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0"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are key for ensuring your successful participation on this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And as a bonus, it could be added to your Performance Management Agreement or Learning Plan</a:t>
            </a: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Alejandro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t>
            </a:r>
            <a:r>
              <a:rPr lang="en-US" dirty="0" err="1"/>
              <a:t>Menti</a:t>
            </a:r>
            <a:br>
              <a:rPr lang="en-US" dirty="0"/>
            </a:br>
            <a:br>
              <a:rPr lang="en-US" dirty="0"/>
            </a:br>
            <a:r>
              <a:rPr lang="en-US" dirty="0"/>
              <a:t>OR Sli.do #</a:t>
            </a:r>
            <a:r>
              <a:rPr lang="en-US" dirty="0" err="1"/>
              <a:t>mcld</a:t>
            </a:r>
            <a:r>
              <a:rPr lang="en-US" dirty="0"/>
              <a:t> - https://app.sli.do/event/ndecSyr9sCAK8nCTSHMcjb, for those who prefer anonymity</a:t>
            </a:r>
            <a:r>
              <a:rPr lang="en-US" sz="1200" dirty="0"/>
              <a:t> (</a:t>
            </a:r>
            <a:r>
              <a:rPr lang="en-US" sz="1200" b="1" dirty="0"/>
              <a:t>provide the Sli.do link and code</a:t>
            </a:r>
            <a:r>
              <a:rPr lang="en-US" sz="1200" dirty="0"/>
              <a:t>)</a:t>
            </a:r>
          </a:p>
          <a:p>
            <a:pPr marL="171450" lvl="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solidFill>
                  <a:srgbClr val="0070C0"/>
                </a:solidFill>
                <a:latin typeface="+mn-lt"/>
                <a:hlinkClick r:id="rId3"/>
              </a:rPr>
              <a:t>Ginette:</a:t>
            </a:r>
            <a:endParaRPr lang="en-US" dirty="0">
              <a:solidFill>
                <a:srgbClr val="0070C0"/>
              </a:solidFill>
            </a:endParaRP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Prep:</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You can use the automatic closed captions option available at the bottom left or your screen</a:t>
            </a:r>
            <a:br>
              <a:rPr lang="en-CA" sz="1200" i="0" kern="1200" noProof="0" dirty="0">
                <a:solidFill>
                  <a:schemeClr val="tx1"/>
                </a:solidFill>
                <a:effectLst/>
                <a:latin typeface="+mn-lt"/>
                <a:ea typeface="+mn-ea"/>
                <a:cs typeface="+mn-cs"/>
              </a:rPr>
            </a:br>
            <a:endParaRPr lang="en-CA" sz="1200" i="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(Stop sharing)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200" i="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err="1">
                <a:latin typeface="+mn-lt"/>
              </a:rPr>
              <a:t>Today’s</a:t>
            </a:r>
            <a:r>
              <a:rPr lang="fr-CA" sz="1100" dirty="0">
                <a:latin typeface="+mn-lt"/>
              </a:rPr>
              <a:t> information session </a:t>
            </a:r>
            <a:r>
              <a:rPr lang="fr-CA" sz="1100" dirty="0" err="1">
                <a:latin typeface="+mn-lt"/>
              </a:rPr>
              <a:t>will</a:t>
            </a:r>
            <a:r>
              <a:rPr lang="fr-CA" sz="1100" dirty="0">
                <a:latin typeface="+mn-lt"/>
              </a:rPr>
              <a:t> </a:t>
            </a:r>
            <a:r>
              <a:rPr lang="fr-CA" sz="1100" dirty="0" err="1">
                <a:latin typeface="+mn-lt"/>
              </a:rPr>
              <a:t>be</a:t>
            </a:r>
            <a:r>
              <a:rPr lang="fr-CA" sz="1100" dirty="0">
                <a:latin typeface="+mn-lt"/>
              </a:rPr>
              <a:t> </a:t>
            </a:r>
            <a:r>
              <a:rPr lang="fr-CA" sz="1100" dirty="0" err="1">
                <a:latin typeface="+mn-lt"/>
              </a:rPr>
              <a:t>led</a:t>
            </a:r>
            <a:r>
              <a:rPr lang="fr-CA" sz="1100" dirty="0">
                <a:latin typeface="+mn-lt"/>
              </a:rPr>
              <a:t> by Alejandro Gonzalez, Senior Advisor, </a:t>
            </a:r>
            <a:r>
              <a:rPr lang="fr-CA" sz="1100" dirty="0" err="1">
                <a:latin typeface="+mn-lt"/>
              </a:rPr>
              <a:t>Organizational</a:t>
            </a:r>
            <a:r>
              <a:rPr lang="fr-CA" sz="1100" dirty="0">
                <a:latin typeface="+mn-lt"/>
              </a:rPr>
              <a:t> </a:t>
            </a:r>
            <a:r>
              <a:rPr lang="fr-CA" sz="1100" dirty="0" err="1">
                <a:latin typeface="+mn-lt"/>
              </a:rPr>
              <a:t>Development</a:t>
            </a:r>
            <a:r>
              <a:rPr lang="fr-CA" sz="1100" dirty="0">
                <a:latin typeface="+mn-lt"/>
              </a:rPr>
              <a:t> and Change Management, IRCC, </a:t>
            </a:r>
            <a:br>
              <a:rPr lang="fr-CA" sz="1100" dirty="0">
                <a:latin typeface="+mn-lt"/>
              </a:rPr>
            </a:br>
            <a:r>
              <a:rPr lang="fr-CA" sz="1100" dirty="0">
                <a:latin typeface="+mn-lt"/>
              </a:rPr>
              <a:t>and </a:t>
            </a:r>
            <a:r>
              <a:rPr lang="fr-CA" sz="1100" dirty="0" err="1">
                <a:latin typeface="+mn-lt"/>
              </a:rPr>
              <a:t>my</a:t>
            </a:r>
            <a:r>
              <a:rPr lang="fr-CA" sz="1100" dirty="0">
                <a:latin typeface="+mn-lt"/>
              </a:rPr>
              <a:t> self, Ginette Bailey, </a:t>
            </a:r>
            <a:r>
              <a:rPr lang="fr-CA" sz="1100" dirty="0">
                <a:solidFill>
                  <a:srgbClr val="1F4E79"/>
                </a:solidFill>
                <a:effectLst/>
                <a:latin typeface="+mn-lt"/>
                <a:ea typeface="Calibri" panose="020F0502020204030204" pitchFamily="34" charset="0"/>
              </a:rPr>
              <a:t>Manager, Human </a:t>
            </a:r>
            <a:r>
              <a:rPr lang="fr-CA" sz="1100" dirty="0" err="1">
                <a:solidFill>
                  <a:srgbClr val="1F4E79"/>
                </a:solidFill>
                <a:effectLst/>
                <a:latin typeface="+mn-lt"/>
                <a:ea typeface="Calibri" panose="020F0502020204030204" pitchFamily="34" charset="0"/>
              </a:rPr>
              <a:t>Resources</a:t>
            </a:r>
            <a:r>
              <a:rPr lang="fr-CA" sz="1100" dirty="0">
                <a:solidFill>
                  <a:srgbClr val="1F4E79"/>
                </a:solidFill>
                <a:effectLst/>
                <a:latin typeface="+mn-lt"/>
                <a:ea typeface="Calibri" panose="020F0502020204030204" pitchFamily="34" charset="0"/>
              </a:rPr>
              <a:t> </a:t>
            </a:r>
            <a:r>
              <a:rPr lang="fr-CA" sz="1100" dirty="0" err="1">
                <a:solidFill>
                  <a:srgbClr val="1F4E79"/>
                </a:solidFill>
                <a:effectLst/>
                <a:latin typeface="+mn-lt"/>
                <a:ea typeface="Calibri" panose="020F0502020204030204" pitchFamily="34" charset="0"/>
              </a:rPr>
              <a:t>Governance</a:t>
            </a:r>
            <a:r>
              <a:rPr lang="fr-CA" sz="1100" dirty="0">
                <a:solidFill>
                  <a:srgbClr val="1F4E79"/>
                </a:solidFill>
                <a:effectLst/>
                <a:latin typeface="+mn-lt"/>
                <a:ea typeface="Calibri" panose="020F0502020204030204" pitchFamily="34" charset="0"/>
              </a:rPr>
              <a:t> &amp; Administration, </a:t>
            </a:r>
            <a:r>
              <a:rPr lang="en-CA" sz="1100" dirty="0">
                <a:solidFill>
                  <a:srgbClr val="000000"/>
                </a:solidFill>
                <a:effectLst/>
                <a:latin typeface="+mn-lt"/>
                <a:ea typeface="Calibri" panose="020F0502020204030204" pitchFamily="34" charset="0"/>
              </a:rPr>
              <a:t>Office of the Secretary to the Governor General. </a:t>
            </a:r>
            <a:br>
              <a:rPr lang="en-CA" sz="1100" dirty="0">
                <a:solidFill>
                  <a:srgbClr val="000000"/>
                </a:solidFill>
                <a:effectLst/>
                <a:latin typeface="+mn-lt"/>
                <a:ea typeface="Calibri" panose="020F0502020204030204" pitchFamily="34" charset="0"/>
              </a:rPr>
            </a:br>
            <a:r>
              <a:rPr lang="fr-CA" sz="1100" dirty="0" err="1">
                <a:latin typeface="+mn-lt"/>
              </a:rPr>
              <a:t>We</a:t>
            </a:r>
            <a:r>
              <a:rPr lang="fr-CA" sz="1100" dirty="0">
                <a:latin typeface="+mn-lt"/>
              </a:rPr>
              <a:t> are </a:t>
            </a:r>
            <a:r>
              <a:rPr lang="fr-CA" sz="1100" dirty="0" err="1">
                <a:latin typeface="+mn-lt"/>
              </a:rPr>
              <a:t>thankful</a:t>
            </a:r>
            <a:r>
              <a:rPr lang="fr-CA" sz="1100" dirty="0">
                <a:latin typeface="+mn-lt"/>
              </a:rPr>
              <a:t> for the </a:t>
            </a:r>
            <a:r>
              <a:rPr lang="en-US" sz="1100" dirty="0">
                <a:latin typeface="+mn-lt"/>
              </a:rPr>
              <a:t>collaboration among all of the IOCN members who are involved in the delivery of this program, specially to the facilitators from various government Departments/Agencies, including:</a:t>
            </a:r>
          </a:p>
          <a:p>
            <a:pPr marL="628650" lvl="1" indent="-171450">
              <a:spcAft>
                <a:spcPts val="600"/>
              </a:spcAft>
              <a:buFont typeface="Arial" panose="020B0604020202020204" pitchFamily="34" charset="0"/>
              <a:buChar char="•"/>
            </a:pPr>
            <a:r>
              <a:rPr lang="en-US" sz="1100" dirty="0">
                <a:latin typeface="+mn-lt"/>
              </a:rPr>
              <a:t>Service Canada</a:t>
            </a:r>
          </a:p>
          <a:p>
            <a:pPr marL="628650" lvl="1" indent="-171450">
              <a:spcAft>
                <a:spcPts val="600"/>
              </a:spcAft>
              <a:buFont typeface="Arial" panose="020B0604020202020204" pitchFamily="34" charset="0"/>
              <a:buChar char="•"/>
            </a:pPr>
            <a:r>
              <a:rPr lang="en-US" sz="1100" dirty="0">
                <a:latin typeface="+mn-lt"/>
              </a:rPr>
              <a:t>Governor General</a:t>
            </a:r>
          </a:p>
          <a:p>
            <a:pPr marL="628650" lvl="1" indent="-171450">
              <a:spcAft>
                <a:spcPts val="600"/>
              </a:spcAft>
              <a:buFont typeface="Arial" panose="020B0604020202020204" pitchFamily="34" charset="0"/>
              <a:buChar char="•"/>
            </a:pPr>
            <a:r>
              <a:rPr lang="en-US" sz="1100" dirty="0">
                <a:latin typeface="+mn-lt"/>
              </a:rPr>
              <a:t>Indigenous Services Canada</a:t>
            </a:r>
          </a:p>
          <a:p>
            <a:pPr marL="628650" lvl="1" indent="-171450">
              <a:spcAft>
                <a:spcPts val="600"/>
              </a:spcAft>
              <a:buFont typeface="Arial" panose="020B0604020202020204" pitchFamily="34" charset="0"/>
              <a:buChar char="•"/>
            </a:pPr>
            <a:r>
              <a:rPr lang="en-US" sz="1100" dirty="0">
                <a:latin typeface="+mn-lt"/>
              </a:rPr>
              <a:t>Public Services and Procurement Canada</a:t>
            </a:r>
          </a:p>
          <a:p>
            <a:pPr marL="628650" lvl="1" indent="-171450">
              <a:spcAft>
                <a:spcPts val="600"/>
              </a:spcAft>
              <a:buFont typeface="Arial" panose="020B0604020202020204" pitchFamily="34" charset="0"/>
              <a:buChar char="•"/>
            </a:pPr>
            <a:r>
              <a:rPr lang="en-US" sz="1100" dirty="0">
                <a:latin typeface="+mn-lt"/>
              </a:rPr>
              <a:t>Financial Transactions and Reports Analysis Centre of Canada</a:t>
            </a:r>
          </a:p>
          <a:p>
            <a:pPr marL="628650" lvl="1" indent="-171450">
              <a:spcAft>
                <a:spcPts val="600"/>
              </a:spcAft>
              <a:buFont typeface="Arial" panose="020B0604020202020204" pitchFamily="34" charset="0"/>
              <a:buChar char="•"/>
            </a:pPr>
            <a:r>
              <a:rPr lang="en-US" sz="1100" dirty="0">
                <a:latin typeface="+mn-lt"/>
              </a:rPr>
              <a:t>Canada Border Services Agency</a:t>
            </a:r>
          </a:p>
          <a:p>
            <a:pPr marL="628650" lvl="1" indent="-171450">
              <a:spcAft>
                <a:spcPts val="600"/>
              </a:spcAft>
              <a:buFont typeface="Arial" panose="020B0604020202020204" pitchFamily="34" charset="0"/>
              <a:buChar char="•"/>
            </a:pPr>
            <a:r>
              <a:rPr lang="en-US" sz="1100" dirty="0">
                <a:latin typeface="+mn-lt"/>
              </a:rPr>
              <a:t>Treasury Board of Canada Secretariat</a:t>
            </a:r>
          </a:p>
          <a:p>
            <a:pPr marL="0" lvl="0" indent="0">
              <a:spcAft>
                <a:spcPts val="600"/>
              </a:spcAft>
              <a:buFont typeface="Arial" panose="020B0604020202020204" pitchFamily="34" charset="0"/>
              <a:buNone/>
            </a:pPr>
            <a:endParaRPr lang="en-CA" sz="1100" b="1" i="0" dirty="0">
              <a:solidFill>
                <a:srgbClr val="202122"/>
              </a:solidFill>
              <a:effectLst/>
              <a:latin typeface="+mn-lt"/>
            </a:endParaRPr>
          </a:p>
          <a:p>
            <a:pPr marL="0" lvl="0" indent="0">
              <a:spcAft>
                <a:spcPts val="600"/>
              </a:spcAft>
              <a:buFont typeface="Arial" panose="020B0604020202020204" pitchFamily="34" charset="0"/>
              <a:buNone/>
            </a:pPr>
            <a:r>
              <a:rPr lang="en-CA" sz="1100" b="1" i="0" dirty="0">
                <a:solidFill>
                  <a:srgbClr val="202122"/>
                </a:solidFill>
                <a:effectLst/>
                <a:latin typeface="+mn-lt"/>
              </a:rPr>
              <a:t>(Monday,</a:t>
            </a:r>
            <a:r>
              <a:rPr lang="en-CA" sz="1100" b="0" i="0" dirty="0">
                <a:solidFill>
                  <a:srgbClr val="202122"/>
                </a:solidFill>
                <a:effectLst/>
                <a:latin typeface="+mn-lt"/>
              </a:rPr>
              <a:t> </a:t>
            </a:r>
            <a:r>
              <a:rPr lang="en-CA" sz="1100" b="1" i="0" dirty="0">
                <a:solidFill>
                  <a:srgbClr val="202122"/>
                </a:solidFill>
                <a:effectLst/>
                <a:latin typeface="+mn-lt"/>
              </a:rPr>
              <a:t>April 15, 2024) </a:t>
            </a:r>
            <a:endParaRPr lang="en-US" sz="1100" dirty="0">
              <a:latin typeface="+mn-lt"/>
            </a:endParaRPr>
          </a:p>
          <a:p>
            <a:pPr marL="171450" marR="0" indent="-171450">
              <a:spcBef>
                <a:spcPts val="0"/>
              </a:spcBef>
              <a:spcAft>
                <a:spcPts val="0"/>
              </a:spcAft>
              <a:buFont typeface="Arial" panose="020B0604020202020204" pitchFamily="34" charset="0"/>
              <a:buChar char="•"/>
            </a:pPr>
            <a:r>
              <a:rPr lang="fr-CA" sz="1100" dirty="0" err="1">
                <a:latin typeface="+mn-lt"/>
              </a:rPr>
              <a:t>Now</a:t>
            </a:r>
            <a:r>
              <a:rPr lang="fr-CA" sz="1100" dirty="0">
                <a:latin typeface="+mn-lt"/>
              </a:rPr>
              <a:t>, </a:t>
            </a:r>
            <a:r>
              <a:rPr lang="fr-CA" sz="1100" dirty="0" err="1">
                <a:latin typeface="+mn-lt"/>
              </a:rPr>
              <a:t>I’d</a:t>
            </a:r>
            <a:r>
              <a:rPr lang="fr-CA" sz="1100" dirty="0">
                <a:latin typeface="+mn-lt"/>
              </a:rPr>
              <a:t> like to </a:t>
            </a:r>
            <a:r>
              <a:rPr lang="fr-CA" sz="1100" dirty="0" err="1">
                <a:latin typeface="+mn-lt"/>
              </a:rPr>
              <a:t>ask</a:t>
            </a:r>
            <a:r>
              <a:rPr lang="fr-CA" sz="1100" dirty="0">
                <a:latin typeface="+mn-lt"/>
              </a:rPr>
              <a:t> Stacey, </a:t>
            </a:r>
            <a:r>
              <a:rPr lang="fr-CA" sz="1100" dirty="0" err="1">
                <a:latin typeface="+mn-lt"/>
              </a:rPr>
              <a:t>co</a:t>
            </a:r>
            <a:r>
              <a:rPr lang="fr-CA" sz="1100" dirty="0">
                <a:latin typeface="+mn-lt"/>
              </a:rPr>
              <a:t>-chair of the </a:t>
            </a:r>
            <a:r>
              <a:rPr lang="fr-CA" sz="1100" dirty="0" err="1">
                <a:latin typeface="+mn-lt"/>
              </a:rPr>
              <a:t>Interdepartmental</a:t>
            </a:r>
            <a:r>
              <a:rPr lang="fr-CA" sz="1100" dirty="0">
                <a:latin typeface="+mn-lt"/>
              </a:rPr>
              <a:t> </a:t>
            </a:r>
            <a:r>
              <a:rPr lang="fr-CA" sz="1100" dirty="0" err="1">
                <a:latin typeface="+mn-lt"/>
              </a:rPr>
              <a:t>Organizational</a:t>
            </a:r>
            <a:r>
              <a:rPr lang="fr-CA" sz="1100" dirty="0">
                <a:latin typeface="+mn-lt"/>
              </a:rPr>
              <a:t> Change Network, IOCN for short, to </a:t>
            </a:r>
            <a:r>
              <a:rPr lang="fr-CA" sz="1100" dirty="0" err="1">
                <a:latin typeface="+mn-lt"/>
              </a:rPr>
              <a:t>introduce</a:t>
            </a:r>
            <a:r>
              <a:rPr lang="fr-CA" sz="1100" dirty="0">
                <a:latin typeface="+mn-lt"/>
              </a:rPr>
              <a:t> </a:t>
            </a:r>
            <a:r>
              <a:rPr lang="fr-CA" sz="1100" dirty="0" err="1">
                <a:latin typeface="+mn-lt"/>
              </a:rPr>
              <a:t>herself</a:t>
            </a:r>
            <a:r>
              <a:rPr lang="fr-CA" sz="1100" dirty="0">
                <a:latin typeface="+mn-lt"/>
              </a:rPr>
              <a:t> and </a:t>
            </a:r>
            <a:r>
              <a:rPr lang="fr-CA" sz="1100" dirty="0" err="1">
                <a:latin typeface="+mn-lt"/>
              </a:rPr>
              <a:t>share</a:t>
            </a:r>
            <a:r>
              <a:rPr lang="fr-CA" sz="1100" dirty="0">
                <a:latin typeface="+mn-lt"/>
              </a:rPr>
              <a:t> a few </a:t>
            </a:r>
            <a:r>
              <a:rPr lang="fr-CA" sz="1100" dirty="0" err="1">
                <a:latin typeface="+mn-lt"/>
              </a:rPr>
              <a:t>words</a:t>
            </a:r>
            <a:r>
              <a:rPr lang="fr-CA" sz="1100" dirty="0">
                <a:latin typeface="+mn-lt"/>
              </a:rPr>
              <a:t> </a:t>
            </a:r>
            <a:r>
              <a:rPr lang="fr-CA" sz="1100" dirty="0" err="1">
                <a:latin typeface="+mn-lt"/>
              </a:rPr>
              <a:t>with</a:t>
            </a:r>
            <a:r>
              <a:rPr lang="fr-CA" sz="1100" dirty="0">
                <a:latin typeface="+mn-lt"/>
              </a:rPr>
              <a:t> us.</a:t>
            </a:r>
          </a:p>
          <a:p>
            <a:pPr marL="0" lvl="0" indent="0">
              <a:spcAft>
                <a:spcPts val="600"/>
              </a:spcAft>
              <a:buFont typeface="Arial" panose="020B0604020202020204" pitchFamily="34" charset="0"/>
              <a:buNone/>
            </a:pPr>
            <a:endParaRPr lang="fr-CA" sz="1100" dirty="0">
              <a:latin typeface="+mn-lt"/>
            </a:endParaRPr>
          </a:p>
          <a:p>
            <a:pPr marL="171450" lvl="0" indent="-171450">
              <a:spcAft>
                <a:spcPts val="600"/>
              </a:spcAft>
              <a:buFont typeface="Arial" panose="020B0604020202020204" pitchFamily="34" charset="0"/>
              <a:buChar char="•"/>
            </a:pPr>
            <a:r>
              <a:rPr lang="fr-CA" sz="1100" dirty="0">
                <a:latin typeface="+mn-lt"/>
              </a:rPr>
              <a:t>(Stacey </a:t>
            </a:r>
            <a:r>
              <a:rPr lang="fr-CA" sz="1100" dirty="0" err="1">
                <a:latin typeface="+mn-lt"/>
              </a:rPr>
              <a:t>quickly</a:t>
            </a:r>
            <a:r>
              <a:rPr lang="fr-CA" sz="1100" dirty="0">
                <a:latin typeface="+mn-lt"/>
              </a:rPr>
              <a:t> </a:t>
            </a:r>
            <a:r>
              <a:rPr lang="fr-CA" sz="1100" dirty="0" err="1">
                <a:latin typeface="+mn-lt"/>
              </a:rPr>
              <a:t>introduces</a:t>
            </a:r>
            <a:r>
              <a:rPr lang="fr-CA" sz="1100" dirty="0">
                <a:latin typeface="+mn-lt"/>
              </a:rPr>
              <a:t> </a:t>
            </a:r>
            <a:r>
              <a:rPr lang="fr-CA" sz="1100" dirty="0" err="1">
                <a:latin typeface="+mn-lt"/>
              </a:rPr>
              <a:t>herself</a:t>
            </a:r>
            <a:r>
              <a:rPr lang="fr-CA" sz="1100" dirty="0">
                <a:latin typeface="+mn-lt"/>
              </a:rPr>
              <a:t> and </a:t>
            </a:r>
            <a:r>
              <a:rPr lang="fr-CA" sz="1100" dirty="0" err="1">
                <a:latin typeface="+mn-lt"/>
              </a:rPr>
              <a:t>share</a:t>
            </a:r>
            <a:r>
              <a:rPr lang="fr-CA" sz="1100" dirty="0">
                <a:latin typeface="+mn-lt"/>
              </a:rPr>
              <a:t> </a:t>
            </a:r>
            <a:r>
              <a:rPr lang="fr-CA" sz="1100" dirty="0" err="1">
                <a:latin typeface="+mn-lt"/>
              </a:rPr>
              <a:t>very</a:t>
            </a:r>
            <a:r>
              <a:rPr lang="fr-CA" sz="1100" dirty="0">
                <a:latin typeface="+mn-lt"/>
              </a:rPr>
              <a:t> </a:t>
            </a:r>
            <a:r>
              <a:rPr lang="fr-CA" sz="1100" dirty="0" err="1">
                <a:latin typeface="+mn-lt"/>
              </a:rPr>
              <a:t>nice</a:t>
            </a:r>
            <a:r>
              <a:rPr lang="fr-CA" sz="1100" dirty="0">
                <a:latin typeface="+mn-lt"/>
              </a:rPr>
              <a:t> </a:t>
            </a:r>
            <a:r>
              <a:rPr lang="fr-CA" sz="1100" dirty="0" err="1">
                <a:latin typeface="+mn-lt"/>
              </a:rPr>
              <a:t>words</a:t>
            </a:r>
            <a:r>
              <a:rPr lang="fr-CA" sz="1100" dirty="0">
                <a:latin typeface="+mn-lt"/>
              </a:rPr>
              <a:t> about the program)</a:t>
            </a:r>
          </a:p>
          <a:p>
            <a:pPr marL="171450" lvl="0" indent="-171450">
              <a:spcAft>
                <a:spcPts val="600"/>
              </a:spcAft>
              <a:buFont typeface="Arial" panose="020B0604020202020204" pitchFamily="34" charset="0"/>
              <a:buChar char="•"/>
            </a:pPr>
            <a:endParaRPr lang="fr-CA" sz="1100" dirty="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sz="1100" dirty="0">
                <a:latin typeface="+mn-lt"/>
              </a:rPr>
              <a:t>(Ginette continues)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err="1">
                <a:latin typeface="+mn-lt"/>
              </a:rPr>
              <a:t>Thanks</a:t>
            </a:r>
            <a:r>
              <a:rPr lang="fr-CA" sz="1100" dirty="0">
                <a:latin typeface="+mn-lt"/>
              </a:rPr>
              <a:t> </a:t>
            </a:r>
            <a:r>
              <a:rPr lang="fr-CA" sz="1100" dirty="0" err="1">
                <a:latin typeface="+mn-lt"/>
              </a:rPr>
              <a:t>you</a:t>
            </a:r>
            <a:r>
              <a:rPr lang="fr-CA" sz="1100" dirty="0">
                <a:latin typeface="+mn-lt"/>
              </a:rPr>
              <a:t> Stacey for </a:t>
            </a:r>
            <a:r>
              <a:rPr lang="fr-CA" sz="1100" dirty="0" err="1">
                <a:latin typeface="+mn-lt"/>
              </a:rPr>
              <a:t>those</a:t>
            </a:r>
            <a:r>
              <a:rPr lang="fr-CA" sz="1100" dirty="0">
                <a:latin typeface="+mn-lt"/>
              </a:rPr>
              <a:t> </a:t>
            </a:r>
            <a:r>
              <a:rPr lang="fr-CA" sz="1100" dirty="0" err="1">
                <a:latin typeface="+mn-lt"/>
              </a:rPr>
              <a:t>kind</a:t>
            </a:r>
            <a:r>
              <a:rPr lang="fr-CA" sz="1100" dirty="0">
                <a:latin typeface="+mn-lt"/>
              </a:rPr>
              <a:t> </a:t>
            </a:r>
            <a:r>
              <a:rPr lang="fr-CA" sz="1100" dirty="0" err="1">
                <a:latin typeface="+mn-lt"/>
              </a:rPr>
              <a:t>words</a:t>
            </a:r>
            <a:endParaRPr lang="fr-CA" sz="110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err="1">
                <a:latin typeface="+mn-lt"/>
              </a:rPr>
              <a:t>Today</a:t>
            </a:r>
            <a:r>
              <a:rPr lang="fr-CA" sz="1100" dirty="0">
                <a:latin typeface="+mn-lt"/>
              </a:rPr>
              <a:t>, </a:t>
            </a:r>
            <a:r>
              <a:rPr lang="fr-CA" sz="1100" dirty="0" err="1">
                <a:latin typeface="+mn-lt"/>
              </a:rPr>
              <a:t>I’m</a:t>
            </a:r>
            <a:r>
              <a:rPr lang="fr-CA" sz="1100" dirty="0">
                <a:latin typeface="+mn-lt"/>
              </a:rPr>
              <a:t> </a:t>
            </a:r>
            <a:r>
              <a:rPr lang="fr-CA" sz="1100" dirty="0" err="1">
                <a:latin typeface="+mn-lt"/>
              </a:rPr>
              <a:t>also</a:t>
            </a:r>
            <a:r>
              <a:rPr lang="fr-CA" sz="1100" dirty="0">
                <a:latin typeface="+mn-lt"/>
              </a:rPr>
              <a:t> </a:t>
            </a:r>
            <a:r>
              <a:rPr lang="fr-CA" sz="1100" dirty="0" err="1">
                <a:latin typeface="+mn-lt"/>
              </a:rPr>
              <a:t>very</a:t>
            </a:r>
            <a:r>
              <a:rPr lang="fr-CA" sz="1100" dirty="0">
                <a:latin typeface="+mn-lt"/>
              </a:rPr>
              <a:t> happy to </a:t>
            </a:r>
            <a:r>
              <a:rPr lang="fr-CA" sz="1100" dirty="0" err="1">
                <a:latin typeface="+mn-lt"/>
              </a:rPr>
              <a:t>present</a:t>
            </a:r>
            <a:r>
              <a:rPr lang="fr-CA" sz="1100" dirty="0">
                <a:latin typeface="+mn-lt"/>
              </a:rPr>
              <a:t> a </a:t>
            </a:r>
            <a:r>
              <a:rPr lang="fr-CA" sz="1100" dirty="0" err="1">
                <a:latin typeface="+mn-lt"/>
              </a:rPr>
              <a:t>special</a:t>
            </a:r>
            <a:r>
              <a:rPr lang="fr-CA" sz="1100" dirty="0">
                <a:latin typeface="+mn-lt"/>
              </a:rPr>
              <a:t> </a:t>
            </a:r>
            <a:r>
              <a:rPr lang="fr-CA" sz="1100" dirty="0" err="1">
                <a:latin typeface="+mn-lt"/>
              </a:rPr>
              <a:t>guest</a:t>
            </a:r>
            <a:r>
              <a:rPr lang="fr-CA" sz="1100" dirty="0">
                <a:latin typeface="+mn-lt"/>
              </a:rPr>
              <a:t> and Sponsor to the program: </a:t>
            </a:r>
            <a:r>
              <a:rPr lang="en-CA" sz="1100" b="1" i="0" dirty="0">
                <a:solidFill>
                  <a:srgbClr val="202122"/>
                </a:solidFill>
                <a:effectLst/>
                <a:latin typeface="+mn-lt"/>
              </a:rPr>
              <a:t>Bradley Harkness (he/il)</a:t>
            </a:r>
            <a:r>
              <a:rPr lang="en-CA" sz="1100" b="0" i="0" dirty="0">
                <a:solidFill>
                  <a:srgbClr val="202122"/>
                </a:solidFill>
                <a:effectLst/>
                <a:latin typeface="+mn-lt"/>
              </a:rPr>
              <a:t>, Chief HR Officer and Director General, Corporate Services Sector, Impact Assessment Agency of Canada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Brad, over to you</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(Brad introduces himself and shares good words about the program)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Ginette Continues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Many thanks Brad, those are very inspiring messages about the program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b="1" i="0" dirty="0">
                <a:solidFill>
                  <a:srgbClr val="202122"/>
                </a:solidFill>
                <a:effectLst/>
                <a:latin typeface="Arial" panose="020B0604020202020204" pitchFamily="34" charset="0"/>
              </a:rPr>
              <a:t>(Thursday,</a:t>
            </a:r>
            <a:r>
              <a:rPr lang="en-CA" b="0" i="0" dirty="0">
                <a:solidFill>
                  <a:srgbClr val="202122"/>
                </a:solidFill>
                <a:effectLst/>
                <a:latin typeface="Arial" panose="020B0604020202020204" pitchFamily="34" charset="0"/>
              </a:rPr>
              <a:t> </a:t>
            </a:r>
            <a:r>
              <a:rPr lang="en-CA" b="1" i="0" dirty="0">
                <a:solidFill>
                  <a:srgbClr val="202122"/>
                </a:solidFill>
                <a:effectLst/>
                <a:latin typeface="Arial" panose="020B0604020202020204" pitchFamily="34" charset="0"/>
              </a:rPr>
              <a:t>April 11, </a:t>
            </a:r>
            <a:r>
              <a:rPr lang="en-CA" b="1" i="0">
                <a:solidFill>
                  <a:srgbClr val="202122"/>
                </a:solidFill>
                <a:effectLst/>
                <a:latin typeface="Arial" panose="020B0604020202020204" pitchFamily="34" charset="0"/>
              </a:rPr>
              <a:t>2024)</a:t>
            </a:r>
            <a:endParaRPr lang="en-CA" b="1"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err="1"/>
              <a:t>we</a:t>
            </a:r>
            <a:r>
              <a:rPr lang="fr-CA" dirty="0"/>
              <a:t> </a:t>
            </a:r>
            <a:r>
              <a:rPr lang="fr-CA" dirty="0" err="1"/>
              <a:t>had</a:t>
            </a:r>
            <a:r>
              <a:rPr lang="fr-CA" dirty="0"/>
              <a:t> </a:t>
            </a:r>
            <a:r>
              <a:rPr lang="fr-CA" dirty="0" err="1"/>
              <a:t>special</a:t>
            </a:r>
            <a:r>
              <a:rPr lang="fr-CA" dirty="0"/>
              <a:t> </a:t>
            </a:r>
            <a:r>
              <a:rPr lang="fr-CA" dirty="0" err="1"/>
              <a:t>guest</a:t>
            </a:r>
            <a:r>
              <a:rPr lang="fr-CA" dirty="0"/>
              <a:t>: </a:t>
            </a:r>
            <a:r>
              <a:rPr lang="en-CA" b="1" i="0" dirty="0">
                <a:solidFill>
                  <a:srgbClr val="202122"/>
                </a:solidFill>
                <a:effectLst/>
                <a:latin typeface="Arial" panose="020B0604020202020204" pitchFamily="34" charset="0"/>
              </a:rPr>
              <a:t>Aaron Feniak,</a:t>
            </a:r>
            <a:r>
              <a:rPr lang="en-CA" b="0" i="0" dirty="0">
                <a:solidFill>
                  <a:srgbClr val="202122"/>
                </a:solidFill>
                <a:effectLst/>
                <a:latin typeface="Arial" panose="020B0604020202020204" pitchFamily="34" charset="0"/>
              </a:rPr>
              <a:t> Executive Director, Human Resources Council</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97545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0C0"/>
                </a:solidFill>
                <a:latin typeface="+mn-lt"/>
                <a:hlinkClick r:id="rId3"/>
              </a:rPr>
              <a:t>Ginette:</a:t>
            </a:r>
            <a:endParaRPr lang="en-US" dirty="0">
              <a:solidFill>
                <a:srgbClr val="0070C0"/>
              </a:solidFill>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dirty="0">
                <a:solidFill>
                  <a:srgbClr val="000000"/>
                </a:solidFill>
                <a:effectLst/>
                <a:latin typeface="+mn-lt"/>
                <a:ea typeface="Arial" panose="020B0604020202020204" pitchFamily="34" charset="0"/>
              </a:rPr>
              <a:t>(after Brad finished, share screen)</a:t>
            </a:r>
          </a:p>
          <a:p>
            <a:pPr marL="171450" lvl="0" indent="-171450">
              <a:spcAft>
                <a:spcPts val="600"/>
              </a:spcAft>
              <a:buFont typeface="Arial" panose="020B0604020202020204" pitchFamily="34" charset="0"/>
              <a:buChar char="•"/>
            </a:pPr>
            <a:endParaRPr lang="en-US" sz="1200" baseline="0" dirty="0"/>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rgbClr val="0070C0"/>
                </a:solidFill>
                <a:latin typeface="+mn-lt"/>
                <a:hlinkClick r:id="rId3"/>
              </a:rPr>
              <a:t>Ginette:</a:t>
            </a:r>
            <a:endParaRPr lang="en-US" dirty="0">
              <a:solidFill>
                <a:srgbClr val="0070C0"/>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276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rgbClr val="0070C0"/>
                </a:solidFill>
                <a:latin typeface="+mn-lt"/>
                <a:hlinkClick r:id="rId3"/>
              </a:rPr>
              <a:t>Ginette:</a:t>
            </a: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a:t>
            </a:r>
            <a:r>
              <a:rPr lang="en-US" sz="1200" dirty="0" err="1"/>
              <a:t>slido</a:t>
            </a:r>
            <a:r>
              <a:rPr lang="en-US" sz="1200" dirty="0"/>
              <a:t> (details in next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dirty="0">
                <a:solidFill>
                  <a:srgbClr val="0070C0"/>
                </a:solidFill>
                <a:latin typeface="+mn-lt"/>
                <a:hlinkClick r:id="rId3"/>
              </a:rPr>
              <a:t>Ginette:</a:t>
            </a:r>
            <a:endParaRPr lang="en-US" dirty="0">
              <a:solidFill>
                <a:srgbClr val="0070C0"/>
              </a:solidFill>
            </a:endParaRPr>
          </a:p>
          <a:p>
            <a:r>
              <a:rPr lang="en-CA" dirty="0"/>
              <a:t>For those who prefer to ask questions anonymously, you can do so via sli.do</a:t>
            </a:r>
          </a:p>
          <a:p>
            <a:endParaRPr lang="en-CA" dirty="0"/>
          </a:p>
          <a:p>
            <a:r>
              <a:rPr lang="en-CA" dirty="0"/>
              <a:t>You can access the sli.do link via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a:solidFill>
                  <a:srgbClr val="0070C0"/>
                </a:solidFill>
                <a:latin typeface="+mn-lt"/>
                <a:hlinkClick r:id="rId3"/>
              </a:rPr>
              <a:t>Ginette:</a:t>
            </a:r>
            <a:endParaRPr lang="en-US" dirty="0">
              <a:solidFill>
                <a:srgbClr val="0070C0"/>
              </a:solidFill>
            </a:endParaRPr>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What did you notice? Let’s take 2 or 3 people who’d like to share how the exercise went for you</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a:t>Alejandro</a:t>
            </a:r>
            <a:r>
              <a:rPr lang="en-US" i="1" dirty="0"/>
              <a:t>:</a:t>
            </a:r>
            <a:endParaRPr lang="en-US" i="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90023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2024-04-15</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2024-04-15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2024-04-15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2024-04-15</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2024-04-15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2024-04-15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2024-04-15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2024-04-15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2024-04-15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2024-04-15</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2024-04-15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2024-04-15</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2024-04-15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2024-04-15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2024-04-15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2024-04-15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2024-04-15</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2024-04-15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2024-04-15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2024-04-15</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2024-04-15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2024-04-15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2024-04-15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2024-04-15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6.jp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notesSlide" Target="../notesSlides/notesSlide13.xml"/><Relationship Id="rId7" Type="http://schemas.openxmlformats.org/officeDocument/2006/relationships/image" Target="../media/image30.jpg"/><Relationship Id="rId12"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9.png"/><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32.jpg"/><Relationship Id="rId1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wiki.gccollab.ca/Mindful_Change_Leadership_Development_Program_-_FAQ"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iki.gccollab.ca/Mindful_Change_Leadership_Development_Program_Details" TargetMode="External"/><Relationship Id="rId5" Type="http://schemas.openxmlformats.org/officeDocument/2006/relationships/hyperlink" Target="https://wiki.gccollab.ca/MCLD-DLCP" TargetMode="Externa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app.sli.do/event/vef8EJftsZ6S9NWLoiHdb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3600" dirty="0"/>
              <a:t>Information session: </a:t>
            </a:r>
            <a:br>
              <a:rPr lang="fr-FR" sz="3600" dirty="0"/>
            </a:br>
            <a:r>
              <a:rPr lang="en-US" sz="3600" dirty="0"/>
              <a:t>Mindful Change Leadership Development program</a:t>
            </a:r>
          </a:p>
        </p:txBody>
      </p:sp>
      <p:sp>
        <p:nvSpPr>
          <p:cNvPr id="3" name="Subtitle 2"/>
          <p:cNvSpPr>
            <a:spLocks noGrp="1"/>
          </p:cNvSpPr>
          <p:nvPr>
            <p:ph type="subTitle" idx="1"/>
          </p:nvPr>
        </p:nvSpPr>
        <p:spPr/>
        <p:txBody>
          <a:bodyPr>
            <a:normAutofit/>
          </a:bodyPr>
          <a:lstStyle/>
          <a:p>
            <a:pPr>
              <a:spcBef>
                <a:spcPts val="600"/>
              </a:spcBef>
            </a:pPr>
            <a:endParaRPr lang="en-US" sz="2000" dirty="0">
              <a:solidFill>
                <a:schemeClr val="tx1"/>
              </a:solidFill>
            </a:endParaRPr>
          </a:p>
          <a:p>
            <a:pPr>
              <a:spcBef>
                <a:spcPts val="600"/>
              </a:spcBef>
            </a:pPr>
            <a:endParaRPr lang="en-US" sz="2000" dirty="0">
              <a:solidFill>
                <a:schemeClr val="tx1"/>
              </a:solidFill>
            </a:endParaRPr>
          </a:p>
          <a:p>
            <a:pPr>
              <a:spcBef>
                <a:spcPts val="600"/>
              </a:spcBef>
            </a:pPr>
            <a:r>
              <a:rPr lang="en-US" sz="2000" dirty="0">
                <a:solidFill>
                  <a:schemeClr val="tx1"/>
                </a:solidFill>
              </a:rPr>
              <a:t>April 2024</a:t>
            </a:r>
            <a:endParaRPr lang="en-US" sz="2000" dirty="0">
              <a:solidFill>
                <a:srgbClr val="FF0000"/>
              </a:solidFill>
            </a:endParaRP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2022</a:t>
            </a:r>
            <a:endParaRPr lang="en-CA" sz="3200" dirty="0"/>
          </a:p>
        </p:txBody>
      </p:sp>
      <p:sp>
        <p:nvSpPr>
          <p:cNvPr id="16" name="TextBox 7"/>
          <p:cNvSpPr txBox="1"/>
          <p:nvPr/>
        </p:nvSpPr>
        <p:spPr>
          <a:xfrm>
            <a:off x="3733800" y="6262449"/>
            <a:ext cx="4267200"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t>
            </a:r>
            <a:r>
              <a:rPr lang="en-US" sz="12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ext uri="{D42A27DB-BD31-4B8C-83A1-F6EECF244321}">
                <p14:modId xmlns:p14="http://schemas.microsoft.com/office/powerpoint/2010/main" val="3867398868"/>
              </p:ext>
            </p:extLst>
          </p:nvPr>
        </p:nvGraphicFramePr>
        <p:xfrm>
          <a:off x="542924" y="998004"/>
          <a:ext cx="8296276"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2321522738"/>
              </p:ext>
            </p:extLst>
          </p:nvPr>
        </p:nvGraphicFramePr>
        <p:xfrm>
          <a:off x="542924" y="1005028"/>
          <a:ext cx="8296276"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103887" y="3584745"/>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12.6%</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616055" y="1683014"/>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23.0%</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560271" y="290531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40391" y="1439659"/>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20.8%</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97834" y="196881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14.0%</a:t>
            </a:r>
            <a:endParaRPr lang="en-US" sz="1200" dirty="0">
              <a:effectLst/>
              <a:ea typeface="Calibri" panose="020F0502020204030204" pitchFamily="34" charset="0"/>
              <a:cs typeface="Times New Roman" panose="02020603050405020304" pitchFamily="18" charset="0"/>
            </a:endParaRPr>
          </a:p>
        </p:txBody>
      </p:sp>
      <p:sp>
        <p:nvSpPr>
          <p:cNvPr id="5" name="Rectangle 4"/>
          <p:cNvSpPr/>
          <p:nvPr/>
        </p:nvSpPr>
        <p:spPr>
          <a:xfrm>
            <a:off x="5724128" y="5608290"/>
            <a:ext cx="1159292" cy="244682"/>
          </a:xfrm>
          <a:prstGeom prst="rect">
            <a:avLst/>
          </a:prstGeom>
        </p:spPr>
        <p:txBody>
          <a:bodyPr wrap="none">
            <a:spAutoFit/>
          </a:bodyPr>
          <a:lstStyle/>
          <a:p>
            <a:r>
              <a:rPr lang="en-US" sz="105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dirty="0">
              <a:latin typeface="+mj-lt"/>
            </a:endParaRPr>
          </a:p>
        </p:txBody>
      </p:sp>
    </p:spTree>
    <p:extLst>
      <p:ext uri="{BB962C8B-B14F-4D97-AF65-F5344CB8AC3E}">
        <p14:creationId xmlns:p14="http://schemas.microsoft.com/office/powerpoint/2010/main" val="39322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51011" y="1307143"/>
            <a:ext cx="1447422" cy="1737449"/>
            <a:chOff x="2613298" y="2682625"/>
            <a:chExt cx="1763070" cy="2127720"/>
          </a:xfrm>
        </p:grpSpPr>
        <p:pic>
          <p:nvPicPr>
            <p:cNvPr id="5" name="Picture 4"/>
            <p:cNvPicPr>
              <a:picLocks noChangeAspect="1"/>
            </p:cNvPicPr>
            <p:nvPr/>
          </p:nvPicPr>
          <p:blipFill>
            <a:blip r:embed="rId3">
              <a:duotone>
                <a:schemeClr val="accent2">
                  <a:shade val="45000"/>
                  <a:satMod val="135000"/>
                </a:schemeClr>
                <a:prstClr val="white"/>
              </a:duotone>
            </a:blip>
            <a:stretch>
              <a:fillRect/>
            </a:stretch>
          </p:blipFill>
          <p:spPr>
            <a:xfrm>
              <a:off x="2613298" y="3356992"/>
              <a:ext cx="590550" cy="1238250"/>
            </a:xfrm>
            <a:prstGeom prst="rect">
              <a:avLst/>
            </a:prstGeom>
          </p:spPr>
        </p:pic>
        <p:pic>
          <p:nvPicPr>
            <p:cNvPr id="9" name="Picture 8"/>
            <p:cNvPicPr>
              <a:picLocks noChangeAspect="1"/>
            </p:cNvPicPr>
            <p:nvPr/>
          </p:nvPicPr>
          <p:blipFill>
            <a:blip r:embed="rId4">
              <a:duotone>
                <a:schemeClr val="accent3">
                  <a:shade val="45000"/>
                  <a:satMod val="135000"/>
                </a:schemeClr>
                <a:prstClr val="white"/>
              </a:duotone>
            </a:blip>
            <a:stretch>
              <a:fillRect/>
            </a:stretch>
          </p:blipFill>
          <p:spPr>
            <a:xfrm>
              <a:off x="3128885" y="2701676"/>
              <a:ext cx="342900" cy="1990725"/>
            </a:xfrm>
            <a:prstGeom prst="rect">
              <a:avLst/>
            </a:prstGeom>
          </p:spPr>
        </p:pic>
        <p:pic>
          <p:nvPicPr>
            <p:cNvPr id="10" name="Picture 9"/>
            <p:cNvPicPr>
              <a:picLocks noChangeAspect="1"/>
            </p:cNvPicPr>
            <p:nvPr/>
          </p:nvPicPr>
          <p:blipFill>
            <a:blip r:embed="rId5">
              <a:duotone>
                <a:schemeClr val="accent4">
                  <a:shade val="45000"/>
                  <a:satMod val="135000"/>
                </a:schemeClr>
                <a:prstClr val="white"/>
              </a:duotone>
            </a:blip>
            <a:stretch>
              <a:fillRect/>
            </a:stretch>
          </p:blipFill>
          <p:spPr>
            <a:xfrm>
              <a:off x="3455206" y="2682625"/>
              <a:ext cx="323850" cy="2028825"/>
            </a:xfrm>
            <a:prstGeom prst="rect">
              <a:avLst/>
            </a:prstGeom>
          </p:spPr>
        </p:pic>
        <p:pic>
          <p:nvPicPr>
            <p:cNvPr id="11" name="Picture 10"/>
            <p:cNvPicPr>
              <a:picLocks noChangeAspect="1"/>
            </p:cNvPicPr>
            <p:nvPr/>
          </p:nvPicPr>
          <p:blipFill>
            <a:blip r:embed="rId6">
              <a:duotone>
                <a:schemeClr val="accent5">
                  <a:shade val="45000"/>
                  <a:satMod val="135000"/>
                </a:schemeClr>
                <a:prstClr val="white"/>
              </a:duotone>
            </a:blip>
            <a:stretch>
              <a:fillRect/>
            </a:stretch>
          </p:blipFill>
          <p:spPr>
            <a:xfrm>
              <a:off x="3752763" y="2752945"/>
              <a:ext cx="314325" cy="2057400"/>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947743" y="3142849"/>
              <a:ext cx="428625" cy="1400175"/>
            </a:xfrm>
            <a:prstGeom prst="rect">
              <a:avLst/>
            </a:prstGeom>
          </p:spPr>
        </p:pic>
        <p:pic>
          <p:nvPicPr>
            <p:cNvPr id="13" name="Picture 12"/>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2920579" y="3827707"/>
              <a:ext cx="1438275" cy="971550"/>
            </a:xfrm>
            <a:prstGeom prst="rect">
              <a:avLst/>
            </a:prstGeom>
          </p:spPr>
        </p:pic>
      </p:grpSp>
      <p:pic>
        <p:nvPicPr>
          <p:cNvPr id="15" name="Picture 14"/>
          <p:cNvPicPr>
            <a:picLocks noChangeAspect="1"/>
          </p:cNvPicPr>
          <p:nvPr/>
        </p:nvPicPr>
        <p:blipFill>
          <a:blip r:embed="rId9">
            <a:clrChange>
              <a:clrFrom>
                <a:srgbClr val="FFFFFF"/>
              </a:clrFrom>
              <a:clrTo>
                <a:srgbClr val="FFFFFF">
                  <a:alpha val="0"/>
                </a:srgbClr>
              </a:clrTo>
            </a:clrChange>
          </a:blip>
          <a:stretch>
            <a:fillRect/>
          </a:stretch>
        </p:blipFill>
        <p:spPr>
          <a:xfrm>
            <a:off x="6222016" y="1800063"/>
            <a:ext cx="914906" cy="797611"/>
          </a:xfrm>
          <a:prstGeom prst="rect">
            <a:avLst/>
          </a:prstGeom>
        </p:spPr>
      </p:pic>
      <p:sp>
        <p:nvSpPr>
          <p:cNvPr id="2" name="Title 1"/>
          <p:cNvSpPr>
            <a:spLocks noGrp="1"/>
          </p:cNvSpPr>
          <p:nvPr>
            <p:ph type="title"/>
          </p:nvPr>
        </p:nvSpPr>
        <p:spPr/>
        <p:txBody>
          <a:bodyPr>
            <a:normAutofit/>
          </a:bodyPr>
          <a:lstStyle/>
          <a:p>
            <a:r>
              <a:rPr lang="en-CA" dirty="0"/>
              <a:t>Mindfulness Exercise – Hand</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a:p>
          <a:p>
            <a:r>
              <a:rPr lang="en-CA" dirty="0"/>
              <a:t>Time required: 3 minutes</a:t>
            </a:r>
          </a:p>
          <a:p>
            <a:r>
              <a:rPr lang="en-CA" dirty="0"/>
              <a:t>Invitation to experience this exercise</a:t>
            </a:r>
          </a:p>
          <a:p>
            <a:r>
              <a:rPr lang="en-CA" dirty="0"/>
              <a:t>Sit as comfortable as possible in a straight position</a:t>
            </a:r>
          </a:p>
          <a:p>
            <a:r>
              <a:rPr lang="en-CA" dirty="0"/>
              <a:t>Feel free to close or semi-close your eyes</a:t>
            </a:r>
          </a:p>
          <a:p>
            <a:endParaRPr lang="en-CA" dirty="0"/>
          </a:p>
          <a:p>
            <a:r>
              <a:rPr lang="en-CA" dirty="0"/>
              <a:t>Follow my voice as I lead you through the exercise</a:t>
            </a:r>
          </a:p>
          <a:p>
            <a:r>
              <a:rPr lang="en-CA" dirty="0"/>
              <a:t>Then, we will do a short debrief of what you noticed.</a:t>
            </a:r>
          </a:p>
        </p:txBody>
      </p:sp>
      <p:grpSp>
        <p:nvGrpSpPr>
          <p:cNvPr id="4" name="Group 3">
            <a:extLst>
              <a:ext uri="{FF2B5EF4-FFF2-40B4-BE49-F238E27FC236}">
                <a16:creationId xmlns:a16="http://schemas.microsoft.com/office/drawing/2014/main" id="{1FF2F696-C15D-E434-3DD5-4B1EF76B7AF1}"/>
              </a:ext>
            </a:extLst>
          </p:cNvPr>
          <p:cNvGrpSpPr/>
          <p:nvPr/>
        </p:nvGrpSpPr>
        <p:grpSpPr>
          <a:xfrm>
            <a:off x="6583564" y="6126165"/>
            <a:ext cx="602737" cy="613565"/>
            <a:chOff x="1691679" y="5343141"/>
            <a:chExt cx="803648" cy="818087"/>
          </a:xfrm>
        </p:grpSpPr>
        <p:pic>
          <p:nvPicPr>
            <p:cNvPr id="6" name="Picture 5">
              <a:extLst>
                <a:ext uri="{FF2B5EF4-FFF2-40B4-BE49-F238E27FC236}">
                  <a16:creationId xmlns:a16="http://schemas.microsoft.com/office/drawing/2014/main" id="{B4762AC0-4252-7DD8-6AEE-EB64702D58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7" name="Oval 6">
              <a:extLst>
                <a:ext uri="{FF2B5EF4-FFF2-40B4-BE49-F238E27FC236}">
                  <a16:creationId xmlns:a16="http://schemas.microsoft.com/office/drawing/2014/main" id="{33A54D48-6259-655B-3C97-0CC02F65E1FC}"/>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5417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en-CA" sz="2800" i="0" dirty="0">
                <a:solidFill>
                  <a:srgbClr val="202122"/>
                </a:solidFill>
                <a:effectLst/>
                <a:latin typeface="Arial" panose="020B0604020202020204" pitchFamily="34" charset="0"/>
              </a:rPr>
              <a:t>Delivered by a team of volunteering </a:t>
            </a:r>
            <a:r>
              <a:rPr lang="en-CA" sz="2800" i="0" u="none" strike="noStrike" dirty="0">
                <a:solidFill>
                  <a:srgbClr val="0645AD"/>
                </a:solidFill>
                <a:effectLst/>
                <a:latin typeface="Arial" panose="020B0604020202020204" pitchFamily="34" charset="0"/>
                <a:hlinkClick r:id="rId4" tooltip="MCLD Program Facilitators Team / L'équipe des animateurs du program de DLCP"/>
              </a:rPr>
              <a:t>facilitators</a:t>
            </a:r>
            <a:r>
              <a:rPr lang="en-CA" sz="2800" i="0" dirty="0">
                <a:solidFill>
                  <a:srgbClr val="202122"/>
                </a:solidFill>
                <a:effectLst/>
                <a:latin typeface="Arial" panose="020B0604020202020204" pitchFamily="34" charset="0"/>
              </a:rPr>
              <a:t> </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731EF0AE-5BD9-126F-977F-A294E207272B}"/>
              </a:ext>
            </a:extLst>
          </p:cNvPr>
          <p:cNvGrpSpPr/>
          <p:nvPr/>
        </p:nvGrpSpPr>
        <p:grpSpPr>
          <a:xfrm>
            <a:off x="2773741" y="4813287"/>
            <a:ext cx="1217722" cy="1814471"/>
            <a:chOff x="2773741" y="4813287"/>
            <a:chExt cx="1217722" cy="1814471"/>
          </a:xfrm>
        </p:grpSpPr>
        <p:pic>
          <p:nvPicPr>
            <p:cNvPr id="7" name="Picture 6">
              <a:extLst>
                <a:ext uri="{FF2B5EF4-FFF2-40B4-BE49-F238E27FC236}">
                  <a16:creationId xmlns:a16="http://schemas.microsoft.com/office/drawing/2014/main" id="{3F581D22-CEF9-4EAA-A850-4E012CE8D7B3}"/>
                </a:ext>
              </a:extLst>
            </p:cNvPr>
            <p:cNvPicPr>
              <a:picLocks noChangeAspect="1"/>
            </p:cNvPicPr>
            <p:nvPr/>
          </p:nvPicPr>
          <p:blipFill>
            <a:blip r:embed="rId15"/>
            <a:stretch>
              <a:fillRect/>
            </a:stretch>
          </p:blipFill>
          <p:spPr>
            <a:xfrm>
              <a:off x="2773741" y="4813287"/>
              <a:ext cx="1217722" cy="1446336"/>
            </a:xfrm>
            <a:prstGeom prst="rect">
              <a:avLst/>
            </a:prstGeom>
          </p:spPr>
        </p:pic>
        <p:sp>
          <p:nvSpPr>
            <p:cNvPr id="61" name="TextBox 60">
              <a:extLst>
                <a:ext uri="{FF2B5EF4-FFF2-40B4-BE49-F238E27FC236}">
                  <a16:creationId xmlns:a16="http://schemas.microsoft.com/office/drawing/2014/main" id="{905661B8-473E-96E1-CF6F-81EE04DF73E7}"/>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1" y="4866523"/>
            <a:ext cx="1332882" cy="1720349"/>
            <a:chOff x="7063464" y="3978192"/>
            <a:chExt cx="1547753" cy="1889283"/>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547753" cy="338000"/>
            </a:xfrm>
            <a:prstGeom prst="rect">
              <a:avLst/>
            </a:prstGeom>
            <a:noFill/>
          </p:spPr>
          <p:txBody>
            <a:bodyPr wrap="square">
              <a:spAutoFit/>
            </a:bodyPr>
            <a:lstStyle/>
            <a:p>
              <a:pPr algn="ctr"/>
              <a:r>
                <a:rPr lang="en-US" sz="1400" b="1" i="1" dirty="0">
                  <a:effectLst/>
                </a:rPr>
                <a:t>… and others…</a:t>
              </a:r>
              <a:endParaRPr lang="en-US" sz="14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79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CA" dirty="0"/>
              <a:t>Commitment, Program Overview &amp; FAQ</a:t>
            </a:r>
          </a:p>
        </p:txBody>
      </p:sp>
      <p:sp>
        <p:nvSpPr>
          <p:cNvPr id="6" name="Rectangle 5"/>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124794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589" y="86985"/>
            <a:ext cx="4208830" cy="5866261"/>
          </a:xfrm>
          <a:prstGeom prst="rect">
            <a:avLst/>
          </a:prstGeom>
        </p:spPr>
      </p:pic>
      <p:pic>
        <p:nvPicPr>
          <p:cNvPr id="3" name="Picture 2"/>
          <p:cNvPicPr>
            <a:picLocks noChangeAspect="1"/>
          </p:cNvPicPr>
          <p:nvPr/>
        </p:nvPicPr>
        <p:blipFill>
          <a:blip r:embed="rId4"/>
          <a:stretch>
            <a:fillRect/>
          </a:stretch>
        </p:blipFill>
        <p:spPr>
          <a:xfrm>
            <a:off x="4788024" y="70447"/>
            <a:ext cx="4110694" cy="5847875"/>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https://wiki.gccollab.ca/MCLD-DLCP</a:t>
            </a:r>
            <a:r>
              <a:rPr lang="en-CA" dirty="0"/>
              <a:t> </a:t>
            </a:r>
          </a:p>
          <a:p>
            <a:r>
              <a:rPr lang="en-CA" u="sng" dirty="0">
                <a:hlinkClick r:id="rId6" tooltip="Mindful Change Leadership Development Program Details"/>
              </a:rPr>
              <a:t>MCLD - 8 Week Program Details</a:t>
            </a:r>
            <a:r>
              <a:rPr lang="en-CA" dirty="0"/>
              <a:t>. </a:t>
            </a:r>
          </a:p>
          <a:p>
            <a:r>
              <a:rPr lang="en-CA" dirty="0">
                <a:hlinkClick r:id="rId7" tooltip="Mindful Change Leadership Development Program - FAQ"/>
              </a:rPr>
              <a:t>MCLD - FAQ</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Could be added to your Performance Management Agreement or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3728" y="116632"/>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a:extLst>
              <a:ext uri="{FF2B5EF4-FFF2-40B4-BE49-F238E27FC236}">
                <a16:creationId xmlns:a16="http://schemas.microsoft.com/office/drawing/2014/main" id="{3D75A581-46FD-9139-EC26-3A7F5E9185C0}"/>
              </a:ext>
            </a:extLst>
          </p:cNvPr>
          <p:cNvSpPr txBox="1"/>
          <p:nvPr/>
        </p:nvSpPr>
        <p:spPr>
          <a:xfrm>
            <a:off x="971600" y="4734342"/>
            <a:ext cx="5211503" cy="2123658"/>
          </a:xfrm>
          <a:prstGeom prst="rect">
            <a:avLst/>
          </a:prstGeom>
          <a:noFill/>
        </p:spPr>
        <p:txBody>
          <a:bodyPr wrap="square">
            <a:spAutoFit/>
          </a:bodyPr>
          <a:lstStyle/>
          <a:p>
            <a:pPr lvl="0" algn="ctr"/>
            <a:r>
              <a:rPr lang="en-US" sz="2400" dirty="0"/>
              <a:t>Open floor for questions</a:t>
            </a:r>
          </a:p>
          <a:p>
            <a:pPr lvl="0"/>
            <a:endParaRPr lang="en-US" dirty="0"/>
          </a:p>
          <a:p>
            <a:pPr lvl="0"/>
            <a:r>
              <a:rPr lang="en-US" dirty="0"/>
              <a:t>Please use the “raise hand” functionality</a:t>
            </a:r>
          </a:p>
          <a:p>
            <a:pPr lvl="0"/>
            <a:endParaRPr lang="en-US" dirty="0"/>
          </a:p>
          <a:p>
            <a:pPr lvl="0"/>
            <a:r>
              <a:rPr lang="en-US" dirty="0"/>
              <a:t>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 and with anonymous</a:t>
            </a:r>
          </a:p>
        </p:txBody>
      </p:sp>
      <p:sp>
        <p:nvSpPr>
          <p:cNvPr id="8" name="Rectangle 7"/>
          <p:cNvSpPr/>
          <p:nvPr/>
        </p:nvSpPr>
        <p:spPr>
          <a:xfrm>
            <a:off x="1259632" y="1037981"/>
            <a:ext cx="1959190" cy="954107"/>
          </a:xfrm>
          <a:prstGeom prst="rect">
            <a:avLst/>
          </a:prstGeom>
        </p:spPr>
        <p:txBody>
          <a:bodyPr wrap="none">
            <a:spAutoFit/>
          </a:bodyPr>
          <a:lstStyle/>
          <a:p>
            <a:pPr algn="ctr"/>
            <a:r>
              <a:rPr lang="en-CA" sz="2800" dirty="0">
                <a:solidFill>
                  <a:srgbClr val="000000"/>
                </a:solidFill>
              </a:rPr>
              <a:t>Be Mindful, </a:t>
            </a:r>
          </a:p>
          <a:p>
            <a:pPr algn="ctr"/>
            <a:r>
              <a:rPr lang="en-CA" sz="2800" dirty="0">
                <a:solidFill>
                  <a:srgbClr val="000000"/>
                </a:solidFill>
              </a:rPr>
              <a:t>Be Happy </a:t>
            </a:r>
          </a:p>
        </p:txBody>
      </p:sp>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title"/>
          </p:nvPr>
        </p:nvSpPr>
        <p:spPr>
          <a:xfrm>
            <a:off x="323528" y="274638"/>
            <a:ext cx="8363272" cy="1143000"/>
          </a:xfrm>
        </p:spPr>
        <p:txBody>
          <a:bodyPr>
            <a:noAutofit/>
          </a:bodyPr>
          <a:lstStyle/>
          <a:p>
            <a:r>
              <a:rPr lang="fr-CA" sz="3600" dirty="0"/>
              <a:t>English </a:t>
            </a:r>
            <a:r>
              <a:rPr lang="fr-CA" sz="3600" dirty="0" err="1"/>
              <a:t>Automatic</a:t>
            </a:r>
            <a:r>
              <a:rPr lang="fr-CA" sz="3600" dirty="0"/>
              <a:t> </a:t>
            </a:r>
            <a:r>
              <a:rPr lang="fr-CA" sz="3600" dirty="0" err="1"/>
              <a:t>Closed</a:t>
            </a:r>
            <a:r>
              <a:rPr lang="fr-CA" sz="3600" dirty="0"/>
              <a:t> Captions </a:t>
            </a:r>
            <a:r>
              <a:rPr lang="fr-CA" sz="3600" dirty="0" err="1"/>
              <a:t>Available</a:t>
            </a:r>
            <a:endParaRPr lang="en-US" sz="3600" dirty="0"/>
          </a:p>
        </p:txBody>
      </p:sp>
      <p:pic>
        <p:nvPicPr>
          <p:cNvPr id="7" name="Picture 6">
            <a:extLst>
              <a:ext uri="{FF2B5EF4-FFF2-40B4-BE49-F238E27FC236}">
                <a16:creationId xmlns:a16="http://schemas.microsoft.com/office/drawing/2014/main" id="{FC010B92-EF8A-74EB-44B7-DE443904FE61}"/>
              </a:ext>
            </a:extLst>
          </p:cNvPr>
          <p:cNvPicPr>
            <a:picLocks noChangeAspect="1"/>
          </p:cNvPicPr>
          <p:nvPr/>
        </p:nvPicPr>
        <p:blipFill>
          <a:blip r:embed="rId3"/>
          <a:stretch>
            <a:fillRect/>
          </a:stretch>
        </p:blipFill>
        <p:spPr>
          <a:xfrm>
            <a:off x="6156176" y="1805483"/>
            <a:ext cx="2850127" cy="1950889"/>
          </a:xfrm>
          <a:prstGeom prst="rect">
            <a:avLst/>
          </a:prstGeom>
          <a:ln>
            <a:solidFill>
              <a:schemeClr val="tx1">
                <a:lumMod val="75000"/>
                <a:lumOff val="25000"/>
              </a:schemeClr>
            </a:solidFill>
          </a:ln>
        </p:spPr>
      </p:pic>
      <p:pic>
        <p:nvPicPr>
          <p:cNvPr id="9" name="Picture 8">
            <a:extLst>
              <a:ext uri="{FF2B5EF4-FFF2-40B4-BE49-F238E27FC236}">
                <a16:creationId xmlns:a16="http://schemas.microsoft.com/office/drawing/2014/main" id="{7096F58E-AE67-68E0-3249-7866F3AC776C}"/>
              </a:ext>
            </a:extLst>
          </p:cNvPr>
          <p:cNvPicPr>
            <a:picLocks noChangeAspect="1"/>
          </p:cNvPicPr>
          <p:nvPr/>
        </p:nvPicPr>
        <p:blipFill>
          <a:blip r:embed="rId4"/>
          <a:stretch>
            <a:fillRect/>
          </a:stretch>
        </p:blipFill>
        <p:spPr>
          <a:xfrm>
            <a:off x="2483768" y="3933056"/>
            <a:ext cx="4595258" cy="1546994"/>
          </a:xfrm>
          <a:prstGeom prst="rect">
            <a:avLst/>
          </a:prstGeom>
          <a:ln>
            <a:solidFill>
              <a:schemeClr val="tx1">
                <a:lumMod val="75000"/>
                <a:lumOff val="25000"/>
              </a:schemeClr>
            </a:solidFill>
          </a:ln>
        </p:spPr>
      </p:pic>
      <p:pic>
        <p:nvPicPr>
          <p:cNvPr id="11" name="Picture 10">
            <a:extLst>
              <a:ext uri="{FF2B5EF4-FFF2-40B4-BE49-F238E27FC236}">
                <a16:creationId xmlns:a16="http://schemas.microsoft.com/office/drawing/2014/main" id="{8AAA4F91-2C72-980E-6ED8-863D4AE99991}"/>
              </a:ext>
            </a:extLst>
          </p:cNvPr>
          <p:cNvPicPr>
            <a:picLocks noChangeAspect="1"/>
          </p:cNvPicPr>
          <p:nvPr/>
        </p:nvPicPr>
        <p:blipFill>
          <a:blip r:embed="rId5"/>
          <a:stretch>
            <a:fillRect/>
          </a:stretch>
        </p:blipFill>
        <p:spPr>
          <a:xfrm>
            <a:off x="457200" y="5554867"/>
            <a:ext cx="2354784" cy="1303133"/>
          </a:xfrm>
          <a:prstGeom prst="rect">
            <a:avLst/>
          </a:prstGeom>
          <a:ln>
            <a:solidFill>
              <a:schemeClr val="tx1">
                <a:lumMod val="75000"/>
                <a:lumOff val="25000"/>
              </a:schemeClr>
            </a:solidFill>
          </a:ln>
        </p:spPr>
      </p:pic>
      <p:sp>
        <p:nvSpPr>
          <p:cNvPr id="12" name="Oval 11">
            <a:extLst>
              <a:ext uri="{FF2B5EF4-FFF2-40B4-BE49-F238E27FC236}">
                <a16:creationId xmlns:a16="http://schemas.microsoft.com/office/drawing/2014/main" id="{7621AD04-D0BD-F120-F7C4-B85155D29B31}"/>
              </a:ext>
            </a:extLst>
          </p:cNvPr>
          <p:cNvSpPr/>
          <p:nvPr/>
        </p:nvSpPr>
        <p:spPr>
          <a:xfrm>
            <a:off x="539552" y="6093296"/>
            <a:ext cx="1095040" cy="5760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6BC0023-EA90-97EE-ED57-87ED972D72B6}"/>
              </a:ext>
            </a:extLst>
          </p:cNvPr>
          <p:cNvSpPr/>
          <p:nvPr/>
        </p:nvSpPr>
        <p:spPr>
          <a:xfrm>
            <a:off x="1664494" y="5554867"/>
            <a:ext cx="3555578" cy="810214"/>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FE0829-0EF9-7C68-660E-4E9B8F1103E0}"/>
              </a:ext>
            </a:extLst>
          </p:cNvPr>
          <p:cNvSpPr/>
          <p:nvPr/>
        </p:nvSpPr>
        <p:spPr>
          <a:xfrm>
            <a:off x="6372200" y="4621074"/>
            <a:ext cx="572513" cy="4641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CF2E9F2-F0C5-ECC4-A6C2-E2162A8F62AA}"/>
              </a:ext>
            </a:extLst>
          </p:cNvPr>
          <p:cNvSpPr/>
          <p:nvPr/>
        </p:nvSpPr>
        <p:spPr>
          <a:xfrm>
            <a:off x="6944713" y="3527948"/>
            <a:ext cx="746180" cy="1341211"/>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24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Objective</a:t>
            </a:r>
            <a:endParaRPr lang="en-US" sz="4000" dirty="0">
              <a:solidFill>
                <a:schemeClr val="accent3"/>
              </a:solidFill>
            </a:endParaRPr>
          </a:p>
        </p:txBody>
      </p:sp>
      <p:sp>
        <p:nvSpPr>
          <p:cNvPr id="4" name="Content Placeholder 3"/>
          <p:cNvSpPr>
            <a:spLocks noGrp="1"/>
          </p:cNvSpPr>
          <p:nvPr>
            <p:ph idx="1"/>
          </p:nvPr>
        </p:nvSpPr>
        <p:spPr/>
        <p:txBody>
          <a:bodyPr>
            <a:normAutofit/>
          </a:bodyPr>
          <a:lstStyle/>
          <a:p>
            <a:r>
              <a:rPr lang="en-US" dirty="0"/>
              <a:t>Offer participants an overview of the Mindful Change Leadership Development (MCLD) program 2024, English offering</a:t>
            </a:r>
          </a:p>
        </p:txBody>
      </p:sp>
      <p:pic>
        <p:nvPicPr>
          <p:cNvPr id="3" name="Picture 2" descr="Target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90146" flipH="1">
            <a:off x="2698238" y="2086541"/>
            <a:ext cx="4317954" cy="4317954"/>
          </a:xfrm>
          <a:prstGeom prst="rect">
            <a:avLst/>
          </a:prstGeom>
        </p:spPr>
      </p:pic>
    </p:spTree>
    <p:extLst>
      <p:ext uri="{BB962C8B-B14F-4D97-AF65-F5344CB8AC3E}">
        <p14:creationId xmlns:p14="http://schemas.microsoft.com/office/powerpoint/2010/main" val="398576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r>
              <a:rPr lang="en-CA" sz="2800" dirty="0"/>
              <a:t> (In no particular order)</a:t>
            </a:r>
            <a:endParaRPr lang="en-US" sz="2800" dirty="0">
              <a:solidFill>
                <a:schemeClr val="accent3">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rgbClr val="000000"/>
                </a:solidFill>
              </a:rPr>
              <a:t>Words from a Sponsor</a:t>
            </a:r>
          </a:p>
          <a:p>
            <a:pPr>
              <a:spcBef>
                <a:spcPts val="300"/>
              </a:spcBef>
            </a:pPr>
            <a:r>
              <a:rPr lang="en-US" dirty="0">
                <a:solidFill>
                  <a:srgbClr val="000000"/>
                </a:solidFill>
              </a:rPr>
              <a:t>Share results of previous MCLD program</a:t>
            </a:r>
          </a:p>
          <a:p>
            <a:pPr>
              <a:spcBef>
                <a:spcPts val="300"/>
              </a:spcBef>
            </a:pPr>
            <a:r>
              <a:rPr lang="en-US" dirty="0">
                <a:solidFill>
                  <a:srgbClr val="000000"/>
                </a:solidFill>
              </a:rPr>
              <a:t>Share a definition of Mindfulness </a:t>
            </a:r>
            <a:br>
              <a:rPr lang="en-US" dirty="0">
                <a:solidFill>
                  <a:srgbClr val="000000"/>
                </a:solidFill>
              </a:rPr>
            </a:br>
            <a:r>
              <a:rPr lang="en-US" dirty="0">
                <a:solidFill>
                  <a:srgbClr val="000000"/>
                </a:solidFill>
              </a:rPr>
              <a:t>and Mindful Change Leadership</a:t>
            </a:r>
          </a:p>
          <a:p>
            <a:pPr>
              <a:spcBef>
                <a:spcPts val="300"/>
              </a:spcBef>
            </a:pPr>
            <a:r>
              <a:rPr lang="en-US" dirty="0">
                <a:solidFill>
                  <a:srgbClr val="000000"/>
                </a:solidFill>
              </a:rPr>
              <a:t>Experience quick mindful exercises</a:t>
            </a:r>
          </a:p>
          <a:p>
            <a:pPr>
              <a:spcBef>
                <a:spcPts val="300"/>
              </a:spcBef>
            </a:pPr>
            <a:r>
              <a:rPr lang="en-US" dirty="0">
                <a:solidFill>
                  <a:srgbClr val="000000"/>
                </a:solidFill>
              </a:rPr>
              <a:t>Overview of the MCLD program</a:t>
            </a:r>
          </a:p>
          <a:p>
            <a:pPr>
              <a:spcBef>
                <a:spcPts val="300"/>
              </a:spcBef>
            </a:pPr>
            <a:r>
              <a:rPr lang="fr-CA" dirty="0">
                <a:solidFill>
                  <a:srgbClr val="000000"/>
                </a:solidFill>
              </a:rPr>
              <a:t>Q&amp;A</a:t>
            </a:r>
            <a:endParaRPr lang="en-US" dirty="0">
              <a:solidFill>
                <a:srgbClr val="000000"/>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2332856"/>
          </a:xfrm>
        </p:spPr>
        <p:txBody>
          <a:bodyPr>
            <a:normAutofit/>
          </a:bodyPr>
          <a:lstStyle/>
          <a:p>
            <a:r>
              <a:rPr lang="en-CA" dirty="0"/>
              <a:t>Anonymous questions?</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mcld</a:t>
            </a:r>
            <a:br>
              <a:rPr lang="en-CA" dirty="0"/>
            </a:br>
            <a:r>
              <a:rPr lang="en-CA" sz="2600" dirty="0">
                <a:hlinkClick r:id="rId4"/>
              </a:rPr>
              <a:t>https://app.sli.do/event/vef8EJftsZ6S9NWLoiHdbq</a:t>
            </a:r>
            <a:r>
              <a:rPr lang="en-CA" sz="2600" dirty="0"/>
              <a:t> </a:t>
            </a:r>
            <a:endParaRPr lang="en-CA" dirty="0"/>
          </a:p>
        </p:txBody>
      </p:sp>
      <p:pic>
        <p:nvPicPr>
          <p:cNvPr id="9" name="Picture 8">
            <a:extLst>
              <a:ext uri="{FF2B5EF4-FFF2-40B4-BE49-F238E27FC236}">
                <a16:creationId xmlns:a16="http://schemas.microsoft.com/office/drawing/2014/main" id="{ED3AE26F-E373-C659-EF0B-0FEC600D01D1}"/>
              </a:ext>
            </a:extLst>
          </p:cNvPr>
          <p:cNvPicPr>
            <a:picLocks noChangeAspect="1"/>
          </p:cNvPicPr>
          <p:nvPr/>
        </p:nvPicPr>
        <p:blipFill>
          <a:blip r:embed="rId5"/>
          <a:stretch>
            <a:fillRect/>
          </a:stretch>
        </p:blipFill>
        <p:spPr>
          <a:xfrm>
            <a:off x="5341522" y="3933056"/>
            <a:ext cx="1950889" cy="1950889"/>
          </a:xfrm>
          <a:prstGeom prst="rect">
            <a:avLst/>
          </a:prstGeom>
        </p:spPr>
      </p:pic>
    </p:spTree>
    <p:extLst>
      <p:ext uri="{BB962C8B-B14F-4D97-AF65-F5344CB8AC3E}">
        <p14:creationId xmlns:p14="http://schemas.microsoft.com/office/powerpoint/2010/main" val="15529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4800" y="750025"/>
            <a:ext cx="8768366" cy="6114634"/>
          </a:xfrm>
          <a:prstGeom prst="rect">
            <a:avLst/>
          </a:prstGeom>
        </p:spPr>
      </p:pic>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331699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3401</TotalTime>
  <Words>3131</Words>
  <Application>Microsoft Office PowerPoint</Application>
  <PresentationFormat>On-screen Show (4:3)</PresentationFormat>
  <Paragraphs>305</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English Automatic Closed Captions Available</vt:lpstr>
      <vt:lpstr>PowerPoint Presentation</vt:lpstr>
      <vt:lpstr>Objective</vt:lpstr>
      <vt:lpstr>Agenda (In no particular order)</vt:lpstr>
      <vt:lpstr>Sli.do</vt:lpstr>
      <vt:lpstr>Exercise – Exploring Mindfulness – Body Scan</vt:lpstr>
      <vt:lpstr>Mindful Change Leadership Development Program (MCLD) Goal</vt:lpstr>
      <vt:lpstr>Map of Participation, 2022  English Offering</vt:lpstr>
      <vt:lpstr>Key Findings - MCLD English Program 2022</vt:lpstr>
      <vt:lpstr>MCLD Program Testimonials</vt:lpstr>
      <vt:lpstr>Mindfulness Exercise – Hand</vt:lpstr>
      <vt:lpstr>Delivered by a team of volunteering facilitators </vt:lpstr>
      <vt:lpstr>Commitment, Program Overview &amp; FAQ</vt:lpstr>
      <vt:lpstr>PowerPoint Presentation</vt:lpstr>
      <vt:lpstr>What’s Needed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357</cp:revision>
  <dcterms:created xsi:type="dcterms:W3CDTF">2015-04-14T20:39:51Z</dcterms:created>
  <dcterms:modified xsi:type="dcterms:W3CDTF">2024-04-15T13:14:05Z</dcterms:modified>
</cp:coreProperties>
</file>