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957F7-6C1C-D893-CB13-601D34573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391083-2E85-5181-A849-B02EB0B0D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50AC4-B959-96F8-F982-2CF9A192B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BA366-DCDB-3EA1-BFF2-7371E78A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1C51B-3E7E-E48D-C568-78F15030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0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1F0E4-4509-D2EC-5DAF-61770794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5AC7F-BA81-A092-BC9E-9C611D162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AF90C-9103-0761-C836-783E853A7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0125F-8C19-C256-8998-228E9E948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B098B-5260-D8E7-D453-76CAE8ECA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1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E35E36-32E8-6531-859C-38A6B9E366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9A0DA-410D-989A-4EDB-4C5E55045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71D9A-14B2-0326-0834-8F96EF480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F65AA-A373-914C-ED90-238B9663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EBC6A-72E3-019A-4E80-57AC88C35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5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EEA2B-7CE0-6329-798D-3F4DD5547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DF91D-B58A-31C7-C094-1C4CA2773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6487F-A2C0-87BA-3F47-A2C26AE12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F55EE-5C27-A10A-9E95-F196AFBF8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1B061-167D-49AA-9D88-5915D9970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7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5ED09-7F8A-967F-21B4-269EA5E35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BF27A-5EC2-239C-8D3F-483DCF840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1EC86-6091-8E52-5E11-D29C78932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9BFC0-71CB-15D2-3E92-CEDF34B4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E9462-36DA-2CDE-3FEC-89BF8CF9C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0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EACE6-FBE9-1052-8446-8E762E0E5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1D4C9-1A78-3CC3-4B74-B9CBAAF07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38072-B193-9089-C3B8-88212F7A2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7667A-2155-DB7F-53F2-E80D8602C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6DD25-F9AA-823C-1C3C-220937847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EFFAC-D14E-9E46-0688-12E999992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8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87E3C-605C-31E7-6E13-1C06875DA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9B4FF-8CC4-6C5F-CAB7-1379CD871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F9F19-3635-8618-A30A-28DDE7FC2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34C11F-4137-13B9-72B2-C0462677AA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B4B69-01E8-8301-2A9D-549DD9ED9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648D22-7939-DCAA-3624-E7DBE6873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56DD18-1361-B246-B415-2D2EC703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DD0F6B-08A1-C549-5F90-A5579EC8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4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09736-946F-2730-F579-2E7C3F4FD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FBB49-054B-C69A-5726-235C6D882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233A93-78B4-5F33-D745-CE01DDAB3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F0BEB-8507-67CB-9C9B-BEC4555CE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1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E4BED1-C92C-E4ED-5F2F-5A2A3C833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43B854-DA12-79A8-D54C-4DCD0333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9AB701-CAFF-7F0F-A9E1-68A36BBCF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8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68C51-BB0D-F2DF-0DA7-17BC3E309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6312D-DB1C-E972-1DC4-BAABD6829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83D4-E6D8-EBE1-CD3D-3B1CBC1FE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AD9EA-C4BF-E74F-74FF-468B471C6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0C976-D0A8-58E4-6A83-709BB6FA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93BBC-D5FE-54B3-6207-6ABA61961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1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80DC0-DB49-ECAB-6658-E1E7F1D18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0196D3-5309-3844-FBAA-068AA53116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D6BDD-641E-E93D-DB76-848788384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07648-52FD-E3AC-F8D5-62A16083A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A37D5-27C0-A652-5C8A-37FE4C70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4CF3D-E8F8-6EF0-D0D2-B6DA46C82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1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3245A6-DAF1-A42C-BC92-E538E28AB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5CC38-45FB-D2B6-B5E2-09DF5342B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2ADC2-A0E8-D58E-EC1C-2479735B7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235123-FE41-491C-8864-E2CD631B7D3F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E0DC6-6AD9-7580-FF53-3D0596DBC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E8FCC-F125-F2F2-C67D-3083B3DAB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EC0F06-44B6-4A01-9EC4-EBD43E25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0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-mygchr-mesrhgc.test.securise-secure.gc.ca/UPK/UPK/CFR/index.html?Guid=c1cbc06e-da78-4a21-9bcd-f6eb12a9fc94" TargetMode="External"/><Relationship Id="rId2" Type="http://schemas.openxmlformats.org/officeDocument/2006/relationships/hyperlink" Target="https://dev-mygchr-mesrhgc.test.securise-secure.gc.ca/UPK/UPK/CFR/index.html?Guid=5135d0fe-3562-44a6-a816-9e51ee0dfae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-mygchr-mesrhgc.test.securise-secure.gc.ca/UPK/UPK/CFR/index.html?Guid=8c6fc79b-5758-489d-bdae-11022f52d172" TargetMode="External"/><Relationship Id="rId2" Type="http://schemas.openxmlformats.org/officeDocument/2006/relationships/hyperlink" Target="https://dev-mygchr-mesrhgc.test.securise-secure.gc.ca/UPK/UPK/CFR/index.html?Guid=dd2f1af3-e5a4-48d0-9376-1f1475a0f494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E6577E-CAFB-6804-C643-8AB4B8344E85}"/>
              </a:ext>
            </a:extLst>
          </p:cNvPr>
          <p:cNvSpPr/>
          <p:nvPr/>
        </p:nvSpPr>
        <p:spPr>
          <a:xfrm>
            <a:off x="2667000" y="998000"/>
            <a:ext cx="9007136" cy="21018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Aucun</a:t>
            </a:r>
            <a: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 changement des données du </a:t>
            </a:r>
            <a:r>
              <a:rPr lang="en-US" sz="1600" b="1" dirty="0">
                <a:solidFill>
                  <a:srgbClr val="C00000"/>
                </a:solidFill>
                <a:highlight>
                  <a:srgbClr val="FFFF00"/>
                </a:highlight>
              </a:rPr>
              <a:t>Code d’emploi</a:t>
            </a:r>
            <a: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est</a:t>
            </a:r>
            <a: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requis</a:t>
            </a:r>
            <a:r>
              <a:rPr 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</a:t>
            </a:r>
            <a:r>
              <a:rPr lang="en-US" sz="1600" dirty="0">
                <a:solidFill>
                  <a:schemeClr val="tx1"/>
                </a:solidFill>
              </a:rPr>
              <a:t> un poste qui utilize </a:t>
            </a:r>
            <a:r>
              <a:rPr lang="en-US" sz="1600" dirty="0" err="1">
                <a:solidFill>
                  <a:schemeClr val="tx1"/>
                </a:solidFill>
              </a:rPr>
              <a:t>ce</a:t>
            </a:r>
            <a:r>
              <a:rPr lang="en-US" sz="1600" dirty="0">
                <a:solidFill>
                  <a:schemeClr val="tx1"/>
                </a:solidFill>
              </a:rPr>
              <a:t> code d’emploi </a:t>
            </a:r>
            <a:r>
              <a:rPr lang="en-US" sz="1600" dirty="0" err="1">
                <a:solidFill>
                  <a:schemeClr val="tx1"/>
                </a:solidFill>
              </a:rPr>
              <a:t>devient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exclu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Lors de la </a:t>
            </a:r>
            <a:r>
              <a:rPr lang="fr-FR" sz="1600" dirty="0">
                <a:solidFill>
                  <a:schemeClr val="tx1"/>
                </a:solidFill>
                <a:hlinkClick r:id="rId2"/>
              </a:rPr>
              <a:t>création du code d'emploi</a:t>
            </a:r>
            <a:r>
              <a:rPr lang="fr-FR" sz="1600" dirty="0">
                <a:solidFill>
                  <a:schemeClr val="tx1"/>
                </a:solidFill>
              </a:rPr>
              <a:t>, sélectionnez le </a:t>
            </a:r>
            <a:r>
              <a:rPr lang="en-US" sz="1600" dirty="0">
                <a:solidFill>
                  <a:srgbClr val="C00000"/>
                </a:solidFill>
              </a:rPr>
              <a:t>Code du </a:t>
            </a:r>
            <a:r>
              <a:rPr lang="en-US" sz="1600" dirty="0" err="1">
                <a:solidFill>
                  <a:srgbClr val="C00000"/>
                </a:solidFill>
              </a:rPr>
              <a:t>syndicat</a:t>
            </a:r>
            <a:r>
              <a:rPr lang="fr-FR" sz="1600" dirty="0">
                <a:solidFill>
                  <a:schemeClr val="tx1"/>
                </a:solidFill>
              </a:rPr>
              <a:t> approprié en notant que </a:t>
            </a:r>
            <a:r>
              <a:rPr lang="fr-FR" sz="1600" dirty="0">
                <a:solidFill>
                  <a:srgbClr val="0070C0"/>
                </a:solidFill>
              </a:rPr>
              <a:t>NA – non-affilié</a:t>
            </a:r>
            <a:r>
              <a:rPr lang="fr-FR" sz="1600" dirty="0">
                <a:solidFill>
                  <a:schemeClr val="tx1"/>
                </a:solidFill>
              </a:rPr>
              <a:t> est réservé aux classifications non représentées uniquement, telles que PE, EX, LC, PMM, OCGCQ.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400" b="1" i="1" dirty="0">
                <a:solidFill>
                  <a:schemeClr val="tx1"/>
                </a:solidFill>
              </a:rPr>
              <a:t>N.B. : </a:t>
            </a:r>
            <a:r>
              <a:rPr lang="fr-FR" sz="1400" i="1" dirty="0">
                <a:solidFill>
                  <a:schemeClr val="tx1"/>
                </a:solidFill>
              </a:rPr>
              <a:t>Le champ </a:t>
            </a:r>
            <a:r>
              <a:rPr lang="en-US" sz="1400" i="1" dirty="0" err="1">
                <a:solidFill>
                  <a:srgbClr val="C00000"/>
                </a:solidFill>
              </a:rPr>
              <a:t>Statut</a:t>
            </a:r>
            <a:r>
              <a:rPr lang="en-US" sz="1400" i="1" dirty="0">
                <a:solidFill>
                  <a:srgbClr val="C00000"/>
                </a:solidFill>
              </a:rPr>
              <a:t> </a:t>
            </a:r>
            <a:r>
              <a:rPr lang="en-US" sz="1400" i="1" dirty="0" err="1">
                <a:solidFill>
                  <a:srgbClr val="C00000"/>
                </a:solidFill>
              </a:rPr>
              <a:t>normes</a:t>
            </a:r>
            <a:r>
              <a:rPr lang="en-US" sz="1400" i="1" dirty="0">
                <a:solidFill>
                  <a:srgbClr val="C00000"/>
                </a:solidFill>
              </a:rPr>
              <a:t> </a:t>
            </a:r>
            <a:r>
              <a:rPr lang="en-US" sz="1400" i="1" dirty="0" err="1">
                <a:solidFill>
                  <a:srgbClr val="C00000"/>
                </a:solidFill>
              </a:rPr>
              <a:t>emploi</a:t>
            </a:r>
            <a:r>
              <a:rPr lang="en-US" sz="1400" i="1" dirty="0">
                <a:solidFill>
                  <a:srgbClr val="C00000"/>
                </a:solidFill>
              </a:rPr>
              <a:t>/MO</a:t>
            </a:r>
            <a:r>
              <a:rPr lang="fr-FR" sz="1400" i="1" dirty="0">
                <a:solidFill>
                  <a:schemeClr val="tx1"/>
                </a:solidFill>
              </a:rPr>
              <a:t> a comme défaut « Non exempté ». Peu importe qu'il s'agisse d'un cas de poste exclu, d'une personne exemptée ou d'un poste non représenté, ce champ reste « Non exempté ».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D391F6-E8E1-A771-6B80-1FD1E0C1E38D}"/>
              </a:ext>
            </a:extLst>
          </p:cNvPr>
          <p:cNvSpPr/>
          <p:nvPr/>
        </p:nvSpPr>
        <p:spPr>
          <a:xfrm>
            <a:off x="400050" y="1631191"/>
            <a:ext cx="1785938" cy="7143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Classification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658702-841B-AD35-577C-A0981E3D24E2}"/>
              </a:ext>
            </a:extLst>
          </p:cNvPr>
          <p:cNvSpPr/>
          <p:nvPr/>
        </p:nvSpPr>
        <p:spPr>
          <a:xfrm>
            <a:off x="2645672" y="3704485"/>
            <a:ext cx="9011582" cy="247207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15000"/>
                <a:alpha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Aucun</a:t>
            </a:r>
            <a: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 changement aux </a:t>
            </a:r>
            <a:r>
              <a:rPr lang="en-US" sz="1600" b="1" dirty="0">
                <a:solidFill>
                  <a:srgbClr val="C00000"/>
                </a:solidFill>
                <a:highlight>
                  <a:srgbClr val="FFFF00"/>
                </a:highlight>
              </a:rPr>
              <a:t>Données poste</a:t>
            </a:r>
            <a: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est</a:t>
            </a:r>
            <a: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requis</a:t>
            </a:r>
            <a:r>
              <a:rPr 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endParaRPr lang="en-US" sz="1600" b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en-US" sz="1600" dirty="0" err="1">
                <a:solidFill>
                  <a:schemeClr val="tx1"/>
                </a:solidFill>
              </a:rPr>
              <a:t>si</a:t>
            </a:r>
            <a:r>
              <a:rPr lang="en-US" sz="1600" dirty="0">
                <a:solidFill>
                  <a:schemeClr val="tx1"/>
                </a:solidFill>
              </a:rPr>
              <a:t> un poste </a:t>
            </a:r>
            <a:r>
              <a:rPr lang="en-US" sz="1600" dirty="0" err="1">
                <a:solidFill>
                  <a:schemeClr val="tx1"/>
                </a:solidFill>
              </a:rPr>
              <a:t>devient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exclu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Gardez le même </a:t>
            </a:r>
            <a:r>
              <a:rPr lang="en-US" sz="1600" dirty="0">
                <a:solidFill>
                  <a:srgbClr val="C00000"/>
                </a:solidFill>
              </a:rPr>
              <a:t>Code du </a:t>
            </a:r>
            <a:r>
              <a:rPr lang="en-US" sz="1600" dirty="0" err="1">
                <a:solidFill>
                  <a:srgbClr val="C00000"/>
                </a:solidFill>
              </a:rPr>
              <a:t>syndicat</a:t>
            </a:r>
            <a:r>
              <a:rPr lang="fr-FR" sz="1600" dirty="0">
                <a:solidFill>
                  <a:schemeClr val="tx1"/>
                </a:solidFill>
              </a:rPr>
              <a:t> (tel qu’automatiquement</a:t>
            </a:r>
          </a:p>
          <a:p>
            <a:r>
              <a:rPr lang="fr-FR" sz="1600" dirty="0">
                <a:solidFill>
                  <a:schemeClr val="tx1"/>
                </a:solidFill>
              </a:rPr>
              <a:t>affiché lorsque le code d’emploi est entré).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Lors de la </a:t>
            </a:r>
            <a:r>
              <a:rPr lang="fr-FR" sz="1600" dirty="0">
                <a:solidFill>
                  <a:schemeClr val="tx1"/>
                </a:solidFill>
                <a:hlinkClick r:id="rId3"/>
              </a:rPr>
              <a:t>création d’un poste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fr-FR" sz="1600" dirty="0">
                <a:solidFill>
                  <a:schemeClr val="tx1"/>
                </a:solidFill>
              </a:rPr>
              <a:t>assurer vous de bien</a:t>
            </a:r>
          </a:p>
          <a:p>
            <a:r>
              <a:rPr lang="fr-FR" sz="1600" dirty="0">
                <a:solidFill>
                  <a:schemeClr val="tx1"/>
                </a:solidFill>
              </a:rPr>
              <a:t>vérifier que le </a:t>
            </a:r>
            <a:r>
              <a:rPr lang="en-US" sz="1600" dirty="0">
                <a:solidFill>
                  <a:srgbClr val="C00000"/>
                </a:solidFill>
              </a:rPr>
              <a:t>Régime </a:t>
            </a:r>
            <a:r>
              <a:rPr lang="en-US" sz="1600" dirty="0" err="1">
                <a:solidFill>
                  <a:srgbClr val="C00000"/>
                </a:solidFill>
              </a:rPr>
              <a:t>salarial</a:t>
            </a:r>
            <a:r>
              <a:rPr lang="fr-FR" sz="1600" dirty="0">
                <a:solidFill>
                  <a:schemeClr val="tx1"/>
                </a:solidFill>
              </a:rPr>
              <a:t> est ajusté en conséquence</a:t>
            </a:r>
          </a:p>
          <a:p>
            <a:r>
              <a:rPr lang="fr-FR" sz="1600" dirty="0">
                <a:solidFill>
                  <a:schemeClr val="tx1"/>
                </a:solidFill>
              </a:rPr>
              <a:t>pour les groupes et niveaux suivants :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164444-685A-47B0-970E-527719B5AAA2}"/>
              </a:ext>
            </a:extLst>
          </p:cNvPr>
          <p:cNvSpPr/>
          <p:nvPr/>
        </p:nvSpPr>
        <p:spPr>
          <a:xfrm>
            <a:off x="400050" y="4512434"/>
            <a:ext cx="1785938" cy="7143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Classification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D0F63E-532A-D22D-401D-A7040B8242E8}"/>
              </a:ext>
            </a:extLst>
          </p:cNvPr>
          <p:cNvSpPr txBox="1"/>
          <p:nvPr/>
        </p:nvSpPr>
        <p:spPr>
          <a:xfrm>
            <a:off x="3889681" y="232268"/>
            <a:ext cx="596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Postes</a:t>
            </a:r>
            <a:r>
              <a:rPr lang="en-US" sz="3200" b="1" dirty="0"/>
              <a:t> </a:t>
            </a:r>
            <a:r>
              <a:rPr lang="en-US" sz="3200" b="1" dirty="0" err="1"/>
              <a:t>exclus</a:t>
            </a:r>
            <a:r>
              <a:rPr lang="en-US" sz="3200" b="1" dirty="0"/>
              <a:t> dans MesRHGC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4727C8D-6E17-7E9C-918C-EB0B5B08F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922491"/>
              </p:ext>
            </p:extLst>
          </p:nvPr>
        </p:nvGraphicFramePr>
        <p:xfrm>
          <a:off x="8217085" y="4078507"/>
          <a:ext cx="2806700" cy="1724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764">
                  <a:extLst>
                    <a:ext uri="{9D8B030D-6E8A-4147-A177-3AD203B41FA5}">
                      <a16:colId xmlns:a16="http://schemas.microsoft.com/office/drawing/2014/main" val="255727897"/>
                    </a:ext>
                  </a:extLst>
                </a:gridCol>
                <a:gridCol w="1293936">
                  <a:extLst>
                    <a:ext uri="{9D8B030D-6E8A-4147-A177-3AD203B41FA5}">
                      <a16:colId xmlns:a16="http://schemas.microsoft.com/office/drawing/2014/main" val="357026822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Groupe et </a:t>
                      </a:r>
                      <a:r>
                        <a:rPr lang="en-US" sz="1200" b="1" u="none" strike="noStrike" dirty="0" err="1">
                          <a:effectLst/>
                        </a:rPr>
                        <a:t>niveau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Régime </a:t>
                      </a:r>
                      <a:r>
                        <a:rPr lang="en-US" sz="1200" b="1" u="none" strike="noStrike" dirty="0" err="1">
                          <a:effectLst/>
                        </a:rPr>
                        <a:t>salarial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9802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AS  07 to AS  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ASA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7018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CTFIN  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EFIN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1113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IS  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ISU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1994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IT  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ITU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497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LP  01 to LP  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4326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MDMOF04 to MDMOF05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MDU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4676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PG  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PGU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5574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PM  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350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40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0097AA-AEF8-2E2C-602D-FDFC4E34D36B}"/>
              </a:ext>
            </a:extLst>
          </p:cNvPr>
          <p:cNvSpPr/>
          <p:nvPr/>
        </p:nvSpPr>
        <p:spPr>
          <a:xfrm>
            <a:off x="2350805" y="259500"/>
            <a:ext cx="9492849" cy="9107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Lors de la création d’un poste</a:t>
            </a:r>
            <a:r>
              <a:rPr lang="fr-FR" sz="1600" dirty="0">
                <a:solidFill>
                  <a:schemeClr val="tx1"/>
                </a:solidFill>
              </a:rPr>
              <a:t>, même si le poste n’est pas exclu, vous devez toujours </a:t>
            </a:r>
            <a:r>
              <a:rPr lang="fr-FR" sz="1600" dirty="0">
                <a:solidFill>
                  <a:schemeClr val="tx1"/>
                </a:solidFill>
                <a:hlinkClick r:id="rId2"/>
              </a:rPr>
              <a:t>Ajouter des renseignements relatifs à l’exclusion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Choisissez</a:t>
            </a:r>
            <a:r>
              <a:rPr lang="en-US" sz="1600" dirty="0">
                <a:solidFill>
                  <a:schemeClr val="tx1"/>
                </a:solidFill>
              </a:rPr>
              <a:t> le </a:t>
            </a:r>
            <a:r>
              <a:rPr lang="en-US" sz="1600" dirty="0">
                <a:solidFill>
                  <a:srgbClr val="C00000"/>
                </a:solidFill>
              </a:rPr>
              <a:t>Code exclusion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approprié</a:t>
            </a:r>
            <a:r>
              <a:rPr lang="en-US" sz="1600" dirty="0">
                <a:solidFill>
                  <a:schemeClr val="tx1"/>
                </a:solidFill>
              </a:rPr>
              <a:t>, par ex., </a:t>
            </a:r>
            <a:r>
              <a:rPr lang="en-US" sz="1600" dirty="0">
                <a:solidFill>
                  <a:srgbClr val="0070C0"/>
                </a:solidFill>
              </a:rPr>
              <a:t>10-Non </a:t>
            </a:r>
            <a:r>
              <a:rPr lang="en-US" sz="1600" dirty="0" err="1">
                <a:solidFill>
                  <a:srgbClr val="0070C0"/>
                </a:solidFill>
              </a:rPr>
              <a:t>exclu</a:t>
            </a:r>
            <a:r>
              <a:rPr lang="en-US" sz="1600" dirty="0">
                <a:solidFill>
                  <a:srgbClr val="0070C0"/>
                </a:solidFill>
              </a:rPr>
              <a:t>, non </a:t>
            </a:r>
            <a:r>
              <a:rPr lang="en-US" sz="1600" dirty="0" err="1">
                <a:solidFill>
                  <a:srgbClr val="0070C0"/>
                </a:solidFill>
              </a:rPr>
              <a:t>essentiel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rgbClr val="0070C0"/>
                </a:solidFill>
              </a:rPr>
              <a:t>42 – Groupe EX </a:t>
            </a:r>
            <a:r>
              <a:rPr lang="en-US" sz="1600" dirty="0" err="1">
                <a:solidFill>
                  <a:srgbClr val="0070C0"/>
                </a:solidFill>
              </a:rPr>
              <a:t>ou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l’équiv</a:t>
            </a:r>
            <a:r>
              <a:rPr lang="en-US" sz="1600" dirty="0">
                <a:solidFill>
                  <a:srgbClr val="0070C0"/>
                </a:solidFill>
              </a:rPr>
              <a:t> de nom, 40-Nomination – </a:t>
            </a:r>
            <a:r>
              <a:rPr lang="en-US" sz="1600" dirty="0" err="1">
                <a:solidFill>
                  <a:srgbClr val="0070C0"/>
                </a:solidFill>
              </a:rPr>
              <a:t>arrêté</a:t>
            </a:r>
            <a:r>
              <a:rPr lang="en-US" sz="1600" dirty="0">
                <a:solidFill>
                  <a:srgbClr val="0070C0"/>
                </a:solidFill>
              </a:rPr>
              <a:t>-en Conseil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FF0C65-9C6C-3D5D-06F3-B4A8BF2BBAC5}"/>
              </a:ext>
            </a:extLst>
          </p:cNvPr>
          <p:cNvSpPr/>
          <p:nvPr/>
        </p:nvSpPr>
        <p:spPr>
          <a:xfrm>
            <a:off x="254356" y="357685"/>
            <a:ext cx="1785938" cy="7143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Classification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A7AA92-D980-D611-DE29-9D65E8D99178}"/>
              </a:ext>
            </a:extLst>
          </p:cNvPr>
          <p:cNvSpPr/>
          <p:nvPr/>
        </p:nvSpPr>
        <p:spPr>
          <a:xfrm>
            <a:off x="254356" y="1764132"/>
            <a:ext cx="1785938" cy="714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Relations de travail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106D13B-E5CA-4B10-2449-99A290AF3246}"/>
              </a:ext>
            </a:extLst>
          </p:cNvPr>
          <p:cNvSpPr/>
          <p:nvPr/>
        </p:nvSpPr>
        <p:spPr>
          <a:xfrm>
            <a:off x="2349795" y="1319207"/>
            <a:ext cx="9494870" cy="1656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Si dans le </a:t>
            </a:r>
            <a:r>
              <a:rPr lang="en-US" sz="16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futur</a:t>
            </a:r>
            <a: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 le poste </a:t>
            </a:r>
            <a:r>
              <a:rPr lang="en-US" sz="16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devient</a:t>
            </a:r>
            <a:r>
              <a:rPr lang="en-US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exclu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vous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allez</a:t>
            </a:r>
            <a:r>
              <a:rPr lang="en-US" sz="1600" dirty="0">
                <a:solidFill>
                  <a:schemeClr val="tx1"/>
                </a:solidFill>
              </a:rPr>
              <a:t> devoir </a:t>
            </a:r>
            <a:r>
              <a:rPr lang="fr-FR" sz="1600" dirty="0">
                <a:solidFill>
                  <a:schemeClr val="tx1"/>
                </a:solidFill>
                <a:hlinkClick r:id="rId2"/>
              </a:rPr>
              <a:t>Ajouter des renseignements relatifs à l’exclusion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Cliquez</a:t>
            </a:r>
            <a:r>
              <a:rPr lang="en-US" sz="1600" dirty="0">
                <a:solidFill>
                  <a:schemeClr val="tx1"/>
                </a:solidFill>
              </a:rPr>
              <a:t> sur le </a:t>
            </a:r>
            <a:r>
              <a:rPr lang="en-US" sz="1600" dirty="0" err="1">
                <a:solidFill>
                  <a:schemeClr val="tx1"/>
                </a:solidFill>
              </a:rPr>
              <a:t>signe</a:t>
            </a:r>
            <a:r>
              <a:rPr lang="en-US" sz="1600" dirty="0">
                <a:solidFill>
                  <a:schemeClr val="tx1"/>
                </a:solidFill>
              </a:rPr>
              <a:t> du plus (+) pour </a:t>
            </a:r>
            <a:r>
              <a:rPr lang="en-US" sz="1600" dirty="0" err="1">
                <a:solidFill>
                  <a:schemeClr val="tx1"/>
                </a:solidFill>
              </a:rPr>
              <a:t>ajouter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autre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ligne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entrer</a:t>
            </a:r>
            <a:r>
              <a:rPr lang="en-US" sz="1600" dirty="0">
                <a:solidFill>
                  <a:schemeClr val="tx1"/>
                </a:solidFill>
              </a:rPr>
              <a:t> la </a:t>
            </a:r>
            <a:r>
              <a:rPr lang="en-US" sz="1600" dirty="0">
                <a:solidFill>
                  <a:srgbClr val="C00000"/>
                </a:solidFill>
              </a:rPr>
              <a:t>date </a:t>
            </a:r>
            <a:r>
              <a:rPr lang="en-US" sz="1600" dirty="0" err="1">
                <a:solidFill>
                  <a:srgbClr val="C00000"/>
                </a:solidFill>
              </a:rPr>
              <a:t>effet</a:t>
            </a:r>
            <a:r>
              <a:rPr lang="en-US" sz="1600" dirty="0">
                <a:solidFill>
                  <a:schemeClr val="tx1"/>
                </a:solidFill>
              </a:rPr>
              <a:t> de </a:t>
            </a:r>
            <a:r>
              <a:rPr lang="en-US" sz="1600" dirty="0" err="1">
                <a:solidFill>
                  <a:schemeClr val="tx1"/>
                </a:solidFill>
              </a:rPr>
              <a:t>l’exclusion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choisissez</a:t>
            </a:r>
            <a:r>
              <a:rPr lang="en-US" sz="1600" dirty="0">
                <a:solidFill>
                  <a:schemeClr val="tx1"/>
                </a:solidFill>
              </a:rPr>
              <a:t> le </a:t>
            </a:r>
            <a:r>
              <a:rPr lang="en-US" sz="1600" dirty="0">
                <a:solidFill>
                  <a:srgbClr val="C00000"/>
                </a:solidFill>
              </a:rPr>
              <a:t>Code exclusion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approprié</a:t>
            </a:r>
            <a:r>
              <a:rPr lang="en-US" sz="1600" dirty="0">
                <a:solidFill>
                  <a:schemeClr val="tx1"/>
                </a:solidFill>
              </a:rPr>
              <a:t>, (par ex., </a:t>
            </a:r>
            <a:r>
              <a:rPr lang="en-US" sz="1600" dirty="0">
                <a:solidFill>
                  <a:srgbClr val="0070C0"/>
                </a:solidFill>
              </a:rPr>
              <a:t>22 – Gestion/</a:t>
            </a:r>
            <a:r>
              <a:rPr lang="en-US" sz="1600" dirty="0" err="1">
                <a:solidFill>
                  <a:srgbClr val="0070C0"/>
                </a:solidFill>
              </a:rPr>
              <a:t>Autorité</a:t>
            </a:r>
            <a:r>
              <a:rPr lang="en-US" sz="1600" dirty="0">
                <a:solidFill>
                  <a:srgbClr val="0070C0"/>
                </a:solidFill>
              </a:rPr>
              <a:t>/Resp. griefs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rgbClr val="0070C0"/>
                </a:solidFill>
              </a:rPr>
              <a:t>24 – </a:t>
            </a:r>
            <a:r>
              <a:rPr lang="en-US" sz="1600" dirty="0" err="1">
                <a:solidFill>
                  <a:srgbClr val="0070C0"/>
                </a:solidFill>
              </a:rPr>
              <a:t>Conflit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d’int</a:t>
            </a:r>
            <a:r>
              <a:rPr lang="en-US" sz="1600" dirty="0">
                <a:solidFill>
                  <a:srgbClr val="0070C0"/>
                </a:solidFill>
              </a:rPr>
              <a:t>./équipe gestion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rgbClr val="0070C0"/>
                </a:solidFill>
              </a:rPr>
              <a:t>21-Fonctions </a:t>
            </a:r>
            <a:r>
              <a:rPr lang="en-US" sz="1600" dirty="0" err="1">
                <a:solidFill>
                  <a:srgbClr val="0070C0"/>
                </a:solidFill>
              </a:rPr>
              <a:t>impliquant</a:t>
            </a:r>
            <a:r>
              <a:rPr lang="en-US" sz="1600" dirty="0">
                <a:solidFill>
                  <a:srgbClr val="0070C0"/>
                </a:solidFill>
              </a:rPr>
              <a:t> pol./prog</a:t>
            </a:r>
            <a:r>
              <a:rPr lang="en-US" sz="1600" dirty="0">
                <a:solidFill>
                  <a:schemeClr val="tx1"/>
                </a:solidFill>
              </a:rPr>
              <a:t>) et ensuite </a:t>
            </a:r>
            <a:r>
              <a:rPr lang="en-US" sz="1600" dirty="0" err="1">
                <a:solidFill>
                  <a:schemeClr val="tx1"/>
                </a:solidFill>
              </a:rPr>
              <a:t>ajoutez</a:t>
            </a:r>
            <a:r>
              <a:rPr lang="en-US" sz="1600" dirty="0">
                <a:solidFill>
                  <a:schemeClr val="tx1"/>
                </a:solidFill>
              </a:rPr>
              <a:t> les details </a:t>
            </a:r>
            <a:r>
              <a:rPr lang="en-US" sz="1600" dirty="0" err="1">
                <a:solidFill>
                  <a:schemeClr val="tx1"/>
                </a:solidFill>
              </a:rPr>
              <a:t>concernant</a:t>
            </a:r>
            <a:r>
              <a:rPr lang="en-US" sz="1600" dirty="0">
                <a:solidFill>
                  <a:schemeClr val="tx1"/>
                </a:solidFill>
              </a:rPr>
              <a:t> la situation pour </a:t>
            </a:r>
            <a:r>
              <a:rPr lang="en-US" sz="1600" dirty="0" err="1">
                <a:solidFill>
                  <a:schemeClr val="tx1"/>
                </a:solidFill>
              </a:rPr>
              <a:t>l’exclusion</a:t>
            </a:r>
            <a:r>
              <a:rPr lang="en-US" sz="1600" dirty="0">
                <a:solidFill>
                  <a:schemeClr val="tx1"/>
                </a:solidFill>
              </a:rPr>
              <a:t> dans la section </a:t>
            </a:r>
            <a:r>
              <a:rPr lang="en-US" sz="1600" dirty="0" err="1">
                <a:solidFill>
                  <a:srgbClr val="C00000"/>
                </a:solidFill>
              </a:rPr>
              <a:t>Commentaire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b="1" dirty="0" err="1">
                <a:solidFill>
                  <a:schemeClr val="tx1"/>
                </a:solidFill>
              </a:rPr>
              <a:t>Envoyez</a:t>
            </a:r>
            <a:r>
              <a:rPr lang="en-US" sz="1600" b="1" dirty="0">
                <a:solidFill>
                  <a:schemeClr val="tx1"/>
                </a:solidFill>
              </a:rPr>
              <a:t> la </a:t>
            </a:r>
            <a:r>
              <a:rPr lang="en-US" sz="1600" b="1" dirty="0" err="1">
                <a:solidFill>
                  <a:schemeClr val="tx1"/>
                </a:solidFill>
              </a:rPr>
              <a:t>lettre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d’exclusion</a:t>
            </a:r>
            <a:r>
              <a:rPr lang="en-US" sz="1600" b="1" dirty="0">
                <a:solidFill>
                  <a:schemeClr val="tx1"/>
                </a:solidFill>
              </a:rPr>
              <a:t> à la </a:t>
            </a:r>
            <a:r>
              <a:rPr lang="en-US" sz="1600" b="1" dirty="0">
                <a:solidFill>
                  <a:schemeClr val="tx1"/>
                </a:solidFill>
                <a:highlight>
                  <a:srgbClr val="00FF00"/>
                </a:highlight>
              </a:rPr>
              <a:t>Rémunération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62DD7A5-3DF7-08F3-AB7F-E0B42694ED28}"/>
              </a:ext>
            </a:extLst>
          </p:cNvPr>
          <p:cNvSpPr/>
          <p:nvPr/>
        </p:nvSpPr>
        <p:spPr>
          <a:xfrm>
            <a:off x="254356" y="3423148"/>
            <a:ext cx="1785938" cy="714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Rémunération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86F3037-D4DF-AFEC-15C1-B095C72EC90C}"/>
              </a:ext>
            </a:extLst>
          </p:cNvPr>
          <p:cNvSpPr/>
          <p:nvPr/>
        </p:nvSpPr>
        <p:spPr>
          <a:xfrm>
            <a:off x="2349795" y="3124417"/>
            <a:ext cx="9492849" cy="15012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  <a:highlight>
                  <a:srgbClr val="FFFF00"/>
                </a:highlight>
                <a:hlinkClick r:id="rId3"/>
              </a:rPr>
              <a:t>Enregistrer le changement à exclusion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(dans la section Données </a:t>
            </a:r>
            <a:r>
              <a:rPr lang="en-US" sz="1600" dirty="0" err="1">
                <a:solidFill>
                  <a:schemeClr val="tx1"/>
                </a:solidFill>
              </a:rPr>
              <a:t>emploi</a:t>
            </a:r>
            <a:r>
              <a:rPr lang="en-US" sz="1600" dirty="0">
                <a:solidFill>
                  <a:schemeClr val="tx1"/>
                </a:solidFill>
              </a:rPr>
              <a:t> de </a:t>
            </a:r>
            <a:r>
              <a:rPr lang="en-US" sz="1600" dirty="0" err="1">
                <a:solidFill>
                  <a:schemeClr val="tx1"/>
                </a:solidFill>
              </a:rPr>
              <a:t>l’employé</a:t>
            </a:r>
            <a:r>
              <a:rPr lang="en-US" sz="1600" dirty="0">
                <a:solidFill>
                  <a:schemeClr val="tx1"/>
                </a:solidFill>
              </a:rPr>
              <a:t>) en </a:t>
            </a:r>
            <a:r>
              <a:rPr lang="en-US" sz="1600" dirty="0" err="1">
                <a:solidFill>
                  <a:schemeClr val="tx1"/>
                </a:solidFill>
              </a:rPr>
              <a:t>ajoutant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ligne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indiquant</a:t>
            </a:r>
            <a:r>
              <a:rPr lang="en-US" sz="1600" dirty="0">
                <a:solidFill>
                  <a:schemeClr val="tx1"/>
                </a:solidFill>
              </a:rPr>
              <a:t> la </a:t>
            </a:r>
            <a:r>
              <a:rPr lang="en-US" sz="1600" dirty="0">
                <a:solidFill>
                  <a:srgbClr val="C00000"/>
                </a:solidFill>
              </a:rPr>
              <a:t>date </a:t>
            </a:r>
            <a:r>
              <a:rPr lang="en-US" sz="1600" dirty="0" err="1">
                <a:solidFill>
                  <a:srgbClr val="C00000"/>
                </a:solidFill>
              </a:rPr>
              <a:t>effet</a:t>
            </a:r>
            <a:r>
              <a:rPr lang="en-US" sz="1600" dirty="0">
                <a:solidFill>
                  <a:schemeClr val="tx1"/>
                </a:solidFill>
              </a:rPr>
              <a:t> de </a:t>
            </a:r>
            <a:r>
              <a:rPr lang="en-US" sz="1600" dirty="0" err="1">
                <a:solidFill>
                  <a:schemeClr val="tx1"/>
                </a:solidFill>
              </a:rPr>
              <a:t>l’exclusion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l’</a:t>
            </a:r>
            <a:r>
              <a:rPr lang="en-US" sz="1600" dirty="0" err="1">
                <a:solidFill>
                  <a:srgbClr val="C00000"/>
                </a:solidFill>
              </a:rPr>
              <a:t>Action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rgbClr val="0070C0"/>
                </a:solidFill>
              </a:rPr>
              <a:t>Modification données</a:t>
            </a:r>
            <a:r>
              <a:rPr lang="en-US" sz="1600" dirty="0">
                <a:solidFill>
                  <a:schemeClr val="tx1"/>
                </a:solidFill>
              </a:rPr>
              <a:t> et le </a:t>
            </a:r>
            <a:r>
              <a:rPr lang="en-US" sz="1600" dirty="0">
                <a:solidFill>
                  <a:srgbClr val="C00000"/>
                </a:solidFill>
              </a:rPr>
              <a:t>Motif 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 err="1">
                <a:solidFill>
                  <a:srgbClr val="0070C0"/>
                </a:solidFill>
              </a:rPr>
              <a:t>Chg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sydicat</a:t>
            </a:r>
            <a:r>
              <a:rPr lang="en-US" sz="1600" dirty="0">
                <a:solidFill>
                  <a:srgbClr val="0070C0"/>
                </a:solidFill>
              </a:rPr>
              <a:t>–affect </a:t>
            </a:r>
            <a:r>
              <a:rPr lang="en-US" sz="1600" dirty="0" err="1">
                <a:solidFill>
                  <a:srgbClr val="0070C0"/>
                </a:solidFill>
              </a:rPr>
              <a:t>d’employé</a:t>
            </a:r>
            <a:r>
              <a:rPr lang="en-US" sz="1600" dirty="0">
                <a:solidFill>
                  <a:srgbClr val="002060"/>
                </a:solidFill>
              </a:rPr>
              <a:t>.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Sous </a:t>
            </a:r>
            <a:r>
              <a:rPr lang="en-US" sz="1600" dirty="0" err="1">
                <a:solidFill>
                  <a:schemeClr val="tx1"/>
                </a:solidFill>
              </a:rPr>
              <a:t>l’onglet</a:t>
            </a:r>
            <a:r>
              <a:rPr lang="en-US" sz="1600" dirty="0">
                <a:solidFill>
                  <a:schemeClr val="tx1"/>
                </a:solidFill>
              </a:rPr>
              <a:t> Dossier syndical, modifier la </a:t>
            </a:r>
            <a:r>
              <a:rPr lang="en-US" sz="1600" dirty="0">
                <a:solidFill>
                  <a:srgbClr val="C00000"/>
                </a:solidFill>
              </a:rPr>
              <a:t>Situation conv </a:t>
            </a:r>
            <a:r>
              <a:rPr lang="en-US" sz="1600" dirty="0" err="1">
                <a:solidFill>
                  <a:srgbClr val="C00000"/>
                </a:solidFill>
              </a:rPr>
              <a:t>coll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qu’approprié</a:t>
            </a:r>
            <a:r>
              <a:rPr lang="en-US" sz="1600" dirty="0">
                <a:solidFill>
                  <a:schemeClr val="tx1"/>
                </a:solidFill>
              </a:rPr>
              <a:t> (par ex., </a:t>
            </a:r>
            <a:r>
              <a:rPr lang="en-US" sz="1600" dirty="0">
                <a:solidFill>
                  <a:srgbClr val="0070C0"/>
                </a:solidFill>
              </a:rPr>
              <a:t>22 – Gestion/</a:t>
            </a:r>
            <a:r>
              <a:rPr lang="en-US" sz="1600" dirty="0" err="1">
                <a:solidFill>
                  <a:srgbClr val="0070C0"/>
                </a:solidFill>
              </a:rPr>
              <a:t>Autorité</a:t>
            </a:r>
            <a:r>
              <a:rPr lang="en-US" sz="1600" dirty="0">
                <a:solidFill>
                  <a:srgbClr val="0070C0"/>
                </a:solidFill>
              </a:rPr>
              <a:t>/Resp. griefs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rgbClr val="0070C0"/>
                </a:solidFill>
              </a:rPr>
              <a:t>24 – </a:t>
            </a:r>
            <a:r>
              <a:rPr lang="en-US" sz="1600" dirty="0" err="1">
                <a:solidFill>
                  <a:srgbClr val="0070C0"/>
                </a:solidFill>
              </a:rPr>
              <a:t>Conflit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d’int</a:t>
            </a:r>
            <a:r>
              <a:rPr lang="en-US" sz="1600" dirty="0">
                <a:solidFill>
                  <a:srgbClr val="0070C0"/>
                </a:solidFill>
              </a:rPr>
              <a:t>./équipe gestion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rgbClr val="0070C0"/>
                </a:solidFill>
              </a:rPr>
              <a:t>21-Fonctions </a:t>
            </a:r>
            <a:r>
              <a:rPr lang="en-US" sz="1600" dirty="0" err="1">
                <a:solidFill>
                  <a:srgbClr val="0070C0"/>
                </a:solidFill>
              </a:rPr>
              <a:t>impliquant</a:t>
            </a:r>
            <a:r>
              <a:rPr lang="en-US" sz="1600" dirty="0">
                <a:solidFill>
                  <a:srgbClr val="0070C0"/>
                </a:solidFill>
              </a:rPr>
              <a:t> pol./prog</a:t>
            </a:r>
            <a:r>
              <a:rPr lang="en-US" sz="1600" dirty="0">
                <a:solidFill>
                  <a:schemeClr val="tx1"/>
                </a:solidFill>
              </a:rPr>
              <a:t>).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1103D1-9430-5C31-7072-906F69D15D39}"/>
              </a:ext>
            </a:extLst>
          </p:cNvPr>
          <p:cNvSpPr txBox="1"/>
          <p:nvPr/>
        </p:nvSpPr>
        <p:spPr>
          <a:xfrm>
            <a:off x="80233" y="4698969"/>
            <a:ext cx="6427631" cy="2031325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chemeClr val="tx1"/>
                </a:solidFill>
              </a:rPr>
              <a:t>Notes pour la </a:t>
            </a:r>
            <a:r>
              <a:rPr lang="en-US" sz="1400" b="1" i="1" dirty="0"/>
              <a:t>Rémunération </a:t>
            </a:r>
            <a:r>
              <a:rPr lang="en-US" sz="1400" b="1" i="1" dirty="0">
                <a:solidFill>
                  <a:schemeClr val="tx1"/>
                </a:solidFill>
              </a:rPr>
              <a:t>: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>
                <a:solidFill>
                  <a:schemeClr val="tx1"/>
                </a:solidFill>
              </a:rPr>
              <a:t>Le champ </a:t>
            </a:r>
            <a:r>
              <a:rPr lang="en-US" sz="1400" i="1" dirty="0" err="1">
                <a:solidFill>
                  <a:srgbClr val="C00000"/>
                </a:solidFill>
              </a:rPr>
              <a:t>Statut</a:t>
            </a:r>
            <a:r>
              <a:rPr lang="en-US" sz="1400" i="1" dirty="0">
                <a:solidFill>
                  <a:srgbClr val="C00000"/>
                </a:solidFill>
              </a:rPr>
              <a:t> </a:t>
            </a:r>
            <a:r>
              <a:rPr lang="en-US" sz="1400" i="1" dirty="0" err="1">
                <a:solidFill>
                  <a:srgbClr val="C00000"/>
                </a:solidFill>
              </a:rPr>
              <a:t>normes</a:t>
            </a:r>
            <a:r>
              <a:rPr lang="en-US" sz="1400" i="1" dirty="0">
                <a:solidFill>
                  <a:srgbClr val="C00000"/>
                </a:solidFill>
              </a:rPr>
              <a:t> </a:t>
            </a:r>
            <a:r>
              <a:rPr lang="en-US" sz="1400" i="1" dirty="0" err="1">
                <a:solidFill>
                  <a:srgbClr val="C00000"/>
                </a:solidFill>
              </a:rPr>
              <a:t>emploi</a:t>
            </a:r>
            <a:r>
              <a:rPr lang="en-US" sz="1400" i="1" dirty="0">
                <a:solidFill>
                  <a:srgbClr val="C00000"/>
                </a:solidFill>
              </a:rPr>
              <a:t>/MO</a:t>
            </a:r>
            <a:r>
              <a:rPr lang="fr-FR" sz="1400" i="1" dirty="0">
                <a:solidFill>
                  <a:schemeClr val="tx1"/>
                </a:solidFill>
              </a:rPr>
              <a:t> a comme défaut « Non exempté ».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fr-FR" sz="1400" i="1" dirty="0">
                <a:solidFill>
                  <a:schemeClr val="tx1"/>
                </a:solidFill>
              </a:rPr>
              <a:t>Peu importe qu'il s'agisse d'un cas de poste exclu, d'une personne exemptée ou d'un poste non représenté, ce champ reste « Non exempté ».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1"/>
                </a:solidFill>
              </a:rPr>
              <a:t>Le </a:t>
            </a:r>
            <a:r>
              <a:rPr lang="en-US" sz="1400" i="1" dirty="0">
                <a:solidFill>
                  <a:srgbClr val="C00000"/>
                </a:solidFill>
              </a:rPr>
              <a:t>Groupe </a:t>
            </a:r>
            <a:r>
              <a:rPr lang="en-US" sz="1400" i="1" dirty="0" err="1">
                <a:solidFill>
                  <a:srgbClr val="C00000"/>
                </a:solidFill>
              </a:rPr>
              <a:t>admissibilité</a:t>
            </a:r>
            <a:r>
              <a:rPr lang="en-US" sz="1400" i="1" dirty="0">
                <a:solidFill>
                  <a:schemeClr val="tx1"/>
                </a:solidFill>
              </a:rPr>
              <a:t> (sous </a:t>
            </a:r>
            <a:r>
              <a:rPr lang="en-US" sz="1400" i="1" dirty="0" err="1">
                <a:solidFill>
                  <a:schemeClr val="tx1"/>
                </a:solidFill>
              </a:rPr>
              <a:t>l’onglet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Paie</a:t>
            </a:r>
            <a:r>
              <a:rPr lang="en-US" sz="1400" i="1" dirty="0">
                <a:solidFill>
                  <a:schemeClr val="tx1"/>
                </a:solidFill>
              </a:rPr>
              <a:t>) et le</a:t>
            </a:r>
            <a:r>
              <a:rPr lang="en-US" sz="1400" i="1" dirty="0">
                <a:solidFill>
                  <a:srgbClr val="C00000"/>
                </a:solidFill>
              </a:rPr>
              <a:t> code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i="1" dirty="0">
                <a:solidFill>
                  <a:srgbClr val="C00000"/>
                </a:solidFill>
              </a:rPr>
              <a:t>IUN</a:t>
            </a:r>
            <a:r>
              <a:rPr lang="en-US" sz="1400" i="1" dirty="0">
                <a:solidFill>
                  <a:schemeClr val="tx1"/>
                </a:solidFill>
              </a:rPr>
              <a:t> (</a:t>
            </a:r>
            <a:r>
              <a:rPr lang="en-US" sz="1400" i="1" dirty="0"/>
              <a:t>sous </a:t>
            </a:r>
            <a:r>
              <a:rPr lang="en-US" sz="1400" i="1" dirty="0" err="1"/>
              <a:t>l’onglet</a:t>
            </a:r>
            <a:r>
              <a:rPr lang="en-US" sz="1400" i="1" dirty="0"/>
              <a:t> Régime </a:t>
            </a:r>
            <a:r>
              <a:rPr lang="en-US" sz="1400" i="1" dirty="0" err="1"/>
              <a:t>salarial</a:t>
            </a:r>
            <a:r>
              <a:rPr lang="en-US" sz="1400" i="1" dirty="0">
                <a:solidFill>
                  <a:schemeClr val="tx1"/>
                </a:solidFill>
              </a:rPr>
              <a:t>) ne </a:t>
            </a:r>
            <a:r>
              <a:rPr lang="en-US" sz="1400" i="1" dirty="0" err="1">
                <a:solidFill>
                  <a:schemeClr val="tx1"/>
                </a:solidFill>
              </a:rPr>
              <a:t>devrait</a:t>
            </a:r>
            <a:r>
              <a:rPr lang="en-US" sz="1400" i="1" dirty="0">
                <a:solidFill>
                  <a:schemeClr val="tx1"/>
                </a:solidFill>
              </a:rPr>
              <a:t> pas </a:t>
            </a:r>
            <a:r>
              <a:rPr lang="en-US" sz="1400" i="1" dirty="0" err="1">
                <a:solidFill>
                  <a:schemeClr val="tx1"/>
                </a:solidFill>
              </a:rPr>
              <a:t>avoir</a:t>
            </a:r>
            <a:r>
              <a:rPr lang="en-US" sz="1400" i="1" dirty="0">
                <a:solidFill>
                  <a:schemeClr val="tx1"/>
                </a:solidFill>
              </a:rPr>
              <a:t> à être </a:t>
            </a:r>
            <a:r>
              <a:rPr lang="en-US" sz="1400" i="1" dirty="0" err="1">
                <a:solidFill>
                  <a:schemeClr val="tx1"/>
                </a:solidFill>
              </a:rPr>
              <a:t>ajusté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si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l’employé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reste</a:t>
            </a:r>
            <a:r>
              <a:rPr lang="en-US" sz="1400" i="1" dirty="0">
                <a:solidFill>
                  <a:schemeClr val="tx1"/>
                </a:solidFill>
              </a:rPr>
              <a:t> dans le </a:t>
            </a:r>
            <a:r>
              <a:rPr lang="en-US" sz="1400" i="1" dirty="0" err="1">
                <a:solidFill>
                  <a:schemeClr val="tx1"/>
                </a:solidFill>
              </a:rPr>
              <a:t>même</a:t>
            </a:r>
            <a:r>
              <a:rPr lang="en-US" sz="1400" i="1" dirty="0">
                <a:solidFill>
                  <a:schemeClr val="tx1"/>
                </a:solidFill>
              </a:rPr>
              <a:t> poste. </a:t>
            </a:r>
            <a:r>
              <a:rPr lang="en-US" sz="1400" i="1" dirty="0" err="1">
                <a:solidFill>
                  <a:schemeClr val="tx1"/>
                </a:solidFill>
              </a:rPr>
              <a:t>Cependant</a:t>
            </a:r>
            <a:r>
              <a:rPr lang="en-US" sz="1400" i="1" dirty="0">
                <a:solidFill>
                  <a:schemeClr val="tx1"/>
                </a:solidFill>
              </a:rPr>
              <a:t>, </a:t>
            </a:r>
            <a:r>
              <a:rPr lang="en-US" sz="1400" i="1" dirty="0" err="1">
                <a:solidFill>
                  <a:schemeClr val="tx1"/>
                </a:solidFill>
              </a:rPr>
              <a:t>assurez-vous</a:t>
            </a:r>
            <a:r>
              <a:rPr lang="en-US" sz="1400" i="1" dirty="0">
                <a:solidFill>
                  <a:schemeClr val="tx1"/>
                </a:solidFill>
              </a:rPr>
              <a:t> que le Régime </a:t>
            </a:r>
            <a:r>
              <a:rPr lang="en-US" sz="1400" i="1" dirty="0" err="1">
                <a:solidFill>
                  <a:schemeClr val="tx1"/>
                </a:solidFill>
              </a:rPr>
              <a:t>salarial</a:t>
            </a:r>
            <a:r>
              <a:rPr lang="en-US" sz="1400" i="1" dirty="0">
                <a:solidFill>
                  <a:schemeClr val="tx1"/>
                </a:solidFill>
              </a:rPr>
              <a:t> et le Groupe </a:t>
            </a:r>
            <a:r>
              <a:rPr lang="en-US" sz="1400" i="1" dirty="0" err="1">
                <a:solidFill>
                  <a:schemeClr val="tx1"/>
                </a:solidFill>
              </a:rPr>
              <a:t>admissibilité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indiqués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sont</a:t>
            </a:r>
            <a:r>
              <a:rPr lang="en-US" sz="1400" i="1" dirty="0">
                <a:solidFill>
                  <a:schemeClr val="tx1"/>
                </a:solidFill>
              </a:rPr>
              <a:t> les </a:t>
            </a:r>
            <a:r>
              <a:rPr lang="en-US" sz="1400" i="1" dirty="0" err="1">
                <a:solidFill>
                  <a:schemeClr val="tx1"/>
                </a:solidFill>
              </a:rPr>
              <a:t>bonnes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s’il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s’agit</a:t>
            </a:r>
            <a:r>
              <a:rPr lang="en-US" sz="1400" i="1" dirty="0">
                <a:solidFill>
                  <a:schemeClr val="tx1"/>
                </a:solidFill>
              </a:rPr>
              <a:t> des </a:t>
            </a:r>
            <a:r>
              <a:rPr lang="en-US" sz="1400" i="1" dirty="0" err="1">
                <a:solidFill>
                  <a:schemeClr val="tx1"/>
                </a:solidFill>
              </a:rPr>
              <a:t>groupes</a:t>
            </a:r>
            <a:r>
              <a:rPr lang="en-US" sz="1400" i="1" dirty="0">
                <a:solidFill>
                  <a:schemeClr val="tx1"/>
                </a:solidFill>
              </a:rPr>
              <a:t> et </a:t>
            </a:r>
            <a:r>
              <a:rPr lang="en-US" sz="1400" i="1" dirty="0" err="1">
                <a:solidFill>
                  <a:schemeClr val="tx1"/>
                </a:solidFill>
              </a:rPr>
              <a:t>niveaux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suivants</a:t>
            </a:r>
            <a:r>
              <a:rPr lang="en-US" sz="1400" i="1" dirty="0">
                <a:solidFill>
                  <a:schemeClr val="tx1"/>
                </a:solidFill>
              </a:rPr>
              <a:t> :</a:t>
            </a:r>
            <a:endParaRPr lang="en-US" dirty="0"/>
          </a:p>
        </p:txBody>
      </p:sp>
      <p:pic>
        <p:nvPicPr>
          <p:cNvPr id="35" name="Graphic 34" descr="Checkbox Checked outline">
            <a:extLst>
              <a:ext uri="{FF2B5EF4-FFF2-40B4-BE49-F238E27FC236}">
                <a16:creationId xmlns:a16="http://schemas.microsoft.com/office/drawing/2014/main" id="{612AE34F-CA0D-3F4D-3223-63C4B5DF47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47110" y="2621995"/>
            <a:ext cx="414114" cy="414114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DE6E480-D3C4-D4E1-FAB2-4E98F7B81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26396"/>
              </p:ext>
            </p:extLst>
          </p:nvPr>
        </p:nvGraphicFramePr>
        <p:xfrm>
          <a:off x="6648344" y="4774599"/>
          <a:ext cx="5194300" cy="1706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3550">
                  <a:extLst>
                    <a:ext uri="{9D8B030D-6E8A-4147-A177-3AD203B41FA5}">
                      <a16:colId xmlns:a16="http://schemas.microsoft.com/office/drawing/2014/main" val="2277491743"/>
                    </a:ext>
                  </a:extLst>
                </a:gridCol>
                <a:gridCol w="1294609">
                  <a:extLst>
                    <a:ext uri="{9D8B030D-6E8A-4147-A177-3AD203B41FA5}">
                      <a16:colId xmlns:a16="http://schemas.microsoft.com/office/drawing/2014/main" val="200367499"/>
                    </a:ext>
                  </a:extLst>
                </a:gridCol>
                <a:gridCol w="2386141">
                  <a:extLst>
                    <a:ext uri="{9D8B030D-6E8A-4147-A177-3AD203B41FA5}">
                      <a16:colId xmlns:a16="http://schemas.microsoft.com/office/drawing/2014/main" val="14112599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Groupe et </a:t>
                      </a:r>
                      <a:r>
                        <a:rPr lang="en-US" sz="1200" b="1" u="none" strike="noStrike" dirty="0" err="1">
                          <a:effectLst/>
                        </a:rPr>
                        <a:t>niveau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Régime </a:t>
                      </a:r>
                      <a:r>
                        <a:rPr lang="en-US" sz="1200" b="1" u="none" strike="noStrike" dirty="0" err="1">
                          <a:effectLst/>
                        </a:rPr>
                        <a:t>salarial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Groupe </a:t>
                      </a:r>
                      <a:r>
                        <a:rPr lang="en-US" sz="1200" b="1" u="none" strike="noStrike" dirty="0" err="1">
                          <a:effectLst/>
                        </a:rPr>
                        <a:t>admissibilité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501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AS  07 to AS  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ASA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13U-Svc pgm &amp; adm Excl/Non rep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967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CTFIN  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EFIN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34U-Contrôleur Excl/Non rep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4233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IS  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ISU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13U-Svc pgm &amp; adm Excl/Non rep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2134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IT  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ITU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31U- Tech information Excl/Non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6960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LP  01 to LP  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11-Droit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1129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MDMOF04 to MDMOF05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12-Médecine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8614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PG  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PGU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30U-Commerc&amp;achat </a:t>
                      </a:r>
                      <a:r>
                        <a:rPr lang="fr-FR" sz="1100" u="none" strike="noStrike" dirty="0" err="1">
                          <a:effectLst/>
                        </a:rPr>
                        <a:t>Excl</a:t>
                      </a:r>
                      <a:r>
                        <a:rPr lang="fr-FR" sz="1100" u="none" strike="noStrike" dirty="0">
                          <a:effectLst/>
                        </a:rPr>
                        <a:t>/Non rep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8915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PM  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13U-Svc </a:t>
                      </a:r>
                      <a:r>
                        <a:rPr lang="en-US" sz="1100" u="none" strike="noStrike" dirty="0" err="1">
                          <a:effectLst/>
                        </a:rPr>
                        <a:t>pgm</a:t>
                      </a:r>
                      <a:r>
                        <a:rPr lang="en-US" sz="1100" u="none" strike="noStrike" dirty="0">
                          <a:effectLst/>
                        </a:rPr>
                        <a:t> &amp; </a:t>
                      </a:r>
                      <a:r>
                        <a:rPr lang="en-US" sz="1100" u="none" strike="noStrike" dirty="0" err="1">
                          <a:effectLst/>
                        </a:rPr>
                        <a:t>adm</a:t>
                      </a:r>
                      <a:r>
                        <a:rPr lang="en-US" sz="1100" u="none" strike="noStrike" dirty="0">
                          <a:effectLst/>
                        </a:rPr>
                        <a:t> Excl/Non rep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957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557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4761</TotalTime>
  <Words>622</Words>
  <Application>Microsoft Office PowerPoint</Application>
  <PresentationFormat>Widescreen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Stevenson, Stéphanie</dc:creator>
  <cp:lastModifiedBy>Stevenson, Stéphanie</cp:lastModifiedBy>
  <cp:revision>38</cp:revision>
  <dcterms:created xsi:type="dcterms:W3CDTF">2025-03-18T15:13:01Z</dcterms:created>
  <dcterms:modified xsi:type="dcterms:W3CDTF">2025-04-17T12:30:13Z</dcterms:modified>
</cp:coreProperties>
</file>