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0" r:id="rId3"/>
    <p:sldId id="282" r:id="rId4"/>
    <p:sldId id="283" r:id="rId5"/>
    <p:sldId id="284" r:id="rId6"/>
    <p:sldId id="285" r:id="rId7"/>
    <p:sldId id="286" r:id="rId8"/>
    <p:sldId id="287"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4E6814F-44DB-F820-5DA3-70E1789C7573}" name="Sylvie Laliberté" initials="SL" userId="S::sylvie.laliberte@Cfp-psc.gc.ca::a39159bf-d0a4-44c4-8ea3-e9609b729c2d" providerId="AD"/>
  <p188:author id="{9A7C0E62-2049-DF29-A9D4-845FFFC57391}" name="Deggen God" initials="DG" userId="S::deggen.god@Cfp-psc.gc.ca::8bdbc2b7-5d85-4a37-b9ee-6abec2c2dcb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57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7" autoAdjust="0"/>
    <p:restoredTop sz="96357" autoAdjust="0"/>
  </p:normalViewPr>
  <p:slideViewPr>
    <p:cSldViewPr snapToGrid="0">
      <p:cViewPr varScale="1">
        <p:scale>
          <a:sx n="83" d="100"/>
          <a:sy n="83" d="100"/>
        </p:scale>
        <p:origin x="108" y="684"/>
      </p:cViewPr>
      <p:guideLst/>
    </p:cSldViewPr>
  </p:slideViewPr>
  <p:outlineViewPr>
    <p:cViewPr>
      <p:scale>
        <a:sx n="33" d="100"/>
        <a:sy n="33" d="100"/>
      </p:scale>
      <p:origin x="0" y="-430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FB86AC-61EF-46EA-98FD-DA3D7D22E3F6}" type="datetimeFigureOut">
              <a:rPr lang="en-CA" smtClean="0"/>
              <a:t>2024-06-10</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27AB33-2C3D-4A59-AF62-574391AD669B}" type="slidenum">
              <a:rPr lang="en-CA" smtClean="0"/>
              <a:t>‹#›</a:t>
            </a:fld>
            <a:endParaRPr lang="en-CA"/>
          </a:p>
        </p:txBody>
      </p:sp>
    </p:spTree>
    <p:extLst>
      <p:ext uri="{BB962C8B-B14F-4D97-AF65-F5344CB8AC3E}">
        <p14:creationId xmlns:p14="http://schemas.microsoft.com/office/powerpoint/2010/main" val="1737324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1</a:t>
            </a:fld>
            <a:endParaRPr lang="en-CA" dirty="0"/>
          </a:p>
        </p:txBody>
      </p:sp>
    </p:spTree>
    <p:extLst>
      <p:ext uri="{BB962C8B-B14F-4D97-AF65-F5344CB8AC3E}">
        <p14:creationId xmlns:p14="http://schemas.microsoft.com/office/powerpoint/2010/main" val="149442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2</a:t>
            </a:fld>
            <a:endParaRPr lang="en-CA" dirty="0"/>
          </a:p>
        </p:txBody>
      </p:sp>
    </p:spTree>
    <p:extLst>
      <p:ext uri="{BB962C8B-B14F-4D97-AF65-F5344CB8AC3E}">
        <p14:creationId xmlns:p14="http://schemas.microsoft.com/office/powerpoint/2010/main" val="115409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3</a:t>
            </a:fld>
            <a:endParaRPr lang="en-CA" dirty="0"/>
          </a:p>
        </p:txBody>
      </p:sp>
    </p:spTree>
    <p:extLst>
      <p:ext uri="{BB962C8B-B14F-4D97-AF65-F5344CB8AC3E}">
        <p14:creationId xmlns:p14="http://schemas.microsoft.com/office/powerpoint/2010/main" val="2050077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4</a:t>
            </a:fld>
            <a:endParaRPr lang="en-CA" dirty="0"/>
          </a:p>
        </p:txBody>
      </p:sp>
    </p:spTree>
    <p:extLst>
      <p:ext uri="{BB962C8B-B14F-4D97-AF65-F5344CB8AC3E}">
        <p14:creationId xmlns:p14="http://schemas.microsoft.com/office/powerpoint/2010/main" val="458535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5</a:t>
            </a:fld>
            <a:endParaRPr lang="en-CA" dirty="0"/>
          </a:p>
        </p:txBody>
      </p:sp>
    </p:spTree>
    <p:extLst>
      <p:ext uri="{BB962C8B-B14F-4D97-AF65-F5344CB8AC3E}">
        <p14:creationId xmlns:p14="http://schemas.microsoft.com/office/powerpoint/2010/main" val="3794374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6</a:t>
            </a:fld>
            <a:endParaRPr lang="en-CA" dirty="0"/>
          </a:p>
        </p:txBody>
      </p:sp>
    </p:spTree>
    <p:extLst>
      <p:ext uri="{BB962C8B-B14F-4D97-AF65-F5344CB8AC3E}">
        <p14:creationId xmlns:p14="http://schemas.microsoft.com/office/powerpoint/2010/main" val="3324360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7</a:t>
            </a:fld>
            <a:endParaRPr lang="en-CA" dirty="0"/>
          </a:p>
        </p:txBody>
      </p:sp>
    </p:spTree>
    <p:extLst>
      <p:ext uri="{BB962C8B-B14F-4D97-AF65-F5344CB8AC3E}">
        <p14:creationId xmlns:p14="http://schemas.microsoft.com/office/powerpoint/2010/main" val="4169666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8</a:t>
            </a:fld>
            <a:endParaRPr lang="en-CA" dirty="0"/>
          </a:p>
        </p:txBody>
      </p:sp>
    </p:spTree>
    <p:extLst>
      <p:ext uri="{BB962C8B-B14F-4D97-AF65-F5344CB8AC3E}">
        <p14:creationId xmlns:p14="http://schemas.microsoft.com/office/powerpoint/2010/main" val="1563010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5"/>
          </p:nvPr>
        </p:nvSpPr>
        <p:spPr/>
        <p:txBody>
          <a:bodyPr/>
          <a:lstStyle/>
          <a:p>
            <a:fld id="{26527A51-F9FD-4D9E-B420-126C00800768}" type="slidenum">
              <a:rPr lang="en-CA" smtClean="0"/>
              <a:t>9</a:t>
            </a:fld>
            <a:endParaRPr lang="en-CA"/>
          </a:p>
        </p:txBody>
      </p:sp>
    </p:spTree>
    <p:extLst>
      <p:ext uri="{BB962C8B-B14F-4D97-AF65-F5344CB8AC3E}">
        <p14:creationId xmlns:p14="http://schemas.microsoft.com/office/powerpoint/2010/main" val="24435822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ge couverture - FR">
    <p:spTree>
      <p:nvGrpSpPr>
        <p:cNvPr id="1" name=""/>
        <p:cNvGrpSpPr/>
        <p:nvPr/>
      </p:nvGrpSpPr>
      <p:grpSpPr>
        <a:xfrm>
          <a:off x="0" y="0"/>
          <a:ext cx="0" cy="0"/>
          <a:chOff x="0" y="0"/>
          <a:chExt cx="0" cy="0"/>
        </a:xfrm>
      </p:grpSpPr>
      <p:sp>
        <p:nvSpPr>
          <p:cNvPr id="2" name="Title 1"/>
          <p:cNvSpPr>
            <a:spLocks noGrp="1"/>
          </p:cNvSpPr>
          <p:nvPr>
            <p:ph type="ctrTitle"/>
          </p:nvPr>
        </p:nvSpPr>
        <p:spPr>
          <a:xfrm>
            <a:off x="1247775" y="1122363"/>
            <a:ext cx="10297766" cy="2387600"/>
          </a:xfrm>
        </p:spPr>
        <p:txBody>
          <a:bodyPr anchor="t"/>
          <a:lstStyle>
            <a:lvl1pPr algn="l">
              <a:defRPr sz="6000"/>
            </a:lvl1pPr>
          </a:lstStyle>
          <a:p>
            <a:r>
              <a:rPr lang="en-US"/>
              <a:t>Click to edit Master title style</a:t>
            </a:r>
            <a:endParaRPr lang="en-CA"/>
          </a:p>
        </p:txBody>
      </p:sp>
      <p:sp>
        <p:nvSpPr>
          <p:cNvPr id="3" name="Subtitle 2"/>
          <p:cNvSpPr>
            <a:spLocks noGrp="1"/>
          </p:cNvSpPr>
          <p:nvPr>
            <p:ph type="subTitle" idx="1"/>
          </p:nvPr>
        </p:nvSpPr>
        <p:spPr>
          <a:xfrm>
            <a:off x="1247775" y="3582988"/>
            <a:ext cx="6362700" cy="13890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018817"/>
            <a:ext cx="12200592" cy="2848708"/>
          </a:xfrm>
          <a:prstGeom prst="rect">
            <a:avLst/>
          </a:prstGeom>
        </p:spPr>
      </p:pic>
      <p:pic>
        <p:nvPicPr>
          <p:cNvPr id="8" name="Picture 7" descr="Bannière avec la signature en français de la Commission de la fonction publique du Canada à gauche et le mot-symbole Canada à droite / Banner with the Public Service Commission of Canada's French signature on the left and the Canada wordmark on the right "/>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6458" y="376654"/>
            <a:ext cx="10899083" cy="360097"/>
          </a:xfrm>
          <a:prstGeom prst="rect">
            <a:avLst/>
          </a:prstGeom>
        </p:spPr>
      </p:pic>
    </p:spTree>
    <p:extLst>
      <p:ext uri="{BB962C8B-B14F-4D97-AF65-F5344CB8AC3E}">
        <p14:creationId xmlns:p14="http://schemas.microsoft.com/office/powerpoint/2010/main" val="2974647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40B101-5F2A-4A1B-B125-8F7A618A4CD7}" type="datetimeFigureOut">
              <a:rPr lang="en-CA" smtClean="0"/>
              <a:t>2024-06-10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599624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140B101-5F2A-4A1B-B125-8F7A618A4CD7}" type="datetimeFigureOut">
              <a:rPr lang="en-CA" smtClean="0"/>
              <a:t>2024-06-10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2199041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140B101-5F2A-4A1B-B125-8F7A618A4CD7}" type="datetimeFigureOut">
              <a:rPr lang="en-CA" smtClean="0"/>
              <a:t>2024-06-10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3244873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Cover-Page-EN">
    <p:spTree>
      <p:nvGrpSpPr>
        <p:cNvPr id="1" name=""/>
        <p:cNvGrpSpPr/>
        <p:nvPr/>
      </p:nvGrpSpPr>
      <p:grpSpPr>
        <a:xfrm>
          <a:off x="0" y="0"/>
          <a:ext cx="0" cy="0"/>
          <a:chOff x="0" y="0"/>
          <a:chExt cx="0" cy="0"/>
        </a:xfrm>
      </p:grpSpPr>
      <p:sp>
        <p:nvSpPr>
          <p:cNvPr id="2" name="Title 1"/>
          <p:cNvSpPr>
            <a:spLocks noGrp="1"/>
          </p:cNvSpPr>
          <p:nvPr>
            <p:ph type="ctrTitle"/>
          </p:nvPr>
        </p:nvSpPr>
        <p:spPr>
          <a:xfrm>
            <a:off x="1247775" y="1122363"/>
            <a:ext cx="10297766" cy="2387600"/>
          </a:xfrm>
        </p:spPr>
        <p:txBody>
          <a:bodyPr anchor="t"/>
          <a:lstStyle>
            <a:lvl1pPr algn="l">
              <a:defRPr sz="6000"/>
            </a:lvl1pPr>
          </a:lstStyle>
          <a:p>
            <a:r>
              <a:rPr lang="en-US"/>
              <a:t>Click to edit Master title style</a:t>
            </a:r>
            <a:endParaRPr lang="en-CA"/>
          </a:p>
        </p:txBody>
      </p:sp>
      <p:sp>
        <p:nvSpPr>
          <p:cNvPr id="3" name="Subtitle 2"/>
          <p:cNvSpPr>
            <a:spLocks noGrp="1"/>
          </p:cNvSpPr>
          <p:nvPr>
            <p:ph type="subTitle" idx="1"/>
          </p:nvPr>
        </p:nvSpPr>
        <p:spPr>
          <a:xfrm>
            <a:off x="1247775" y="3582988"/>
            <a:ext cx="6362700" cy="13890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018817"/>
            <a:ext cx="12200592" cy="2848708"/>
          </a:xfrm>
          <a:prstGeom prst="rect">
            <a:avLst/>
          </a:prstGeom>
        </p:spPr>
      </p:pic>
      <p:pic>
        <p:nvPicPr>
          <p:cNvPr id="8" name="Picture 7" descr="Bannière avec la signature en anglais de la Commission de la fonction publique du Canada à gauche et le mot-symbole Canada à droite / Banner with the Public Service Commission of Canada's English signature on the left and the Canada wordmark on the right "/>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6458" y="377509"/>
            <a:ext cx="10899083" cy="358387"/>
          </a:xfrm>
          <a:prstGeom prst="rect">
            <a:avLst/>
          </a:prstGeom>
        </p:spPr>
      </p:pic>
    </p:spTree>
    <p:extLst>
      <p:ext uri="{BB962C8B-B14F-4D97-AF65-F5344CB8AC3E}">
        <p14:creationId xmlns:p14="http://schemas.microsoft.com/office/powerpoint/2010/main" val="2212856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lvl1pPr marL="0" indent="0">
              <a:lnSpc>
                <a:spcPct val="100000"/>
              </a:lnSpc>
              <a:buNone/>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140B101-5F2A-4A1B-B125-8F7A618A4CD7}" type="datetimeFigureOut">
              <a:rPr lang="en-CA" smtClean="0"/>
              <a:t>2024-06-10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2597049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671513"/>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3551238"/>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40B101-5F2A-4A1B-B125-8F7A618A4CD7}" type="datetimeFigureOut">
              <a:rPr lang="en-CA" smtClean="0"/>
              <a:t>2024-06-10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3573481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106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106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D140B101-5F2A-4A1B-B125-8F7A618A4CD7}" type="datetimeFigureOut">
              <a:rPr lang="en-CA" smtClean="0"/>
              <a:t>2024-06-10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10782300" y="6418263"/>
            <a:ext cx="1219200" cy="365125"/>
          </a:xfrm>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2865067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427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427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D140B101-5F2A-4A1B-B125-8F7A618A4CD7}" type="datetimeFigureOut">
              <a:rPr lang="en-CA" smtClean="0"/>
              <a:t>2024-06-10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1338624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D140B101-5F2A-4A1B-B125-8F7A618A4CD7}" type="datetimeFigureOut">
              <a:rPr lang="en-CA" smtClean="0"/>
              <a:t>2024-06-10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1077783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0B101-5F2A-4A1B-B125-8F7A618A4CD7}" type="datetimeFigureOut">
              <a:rPr lang="en-CA" smtClean="0"/>
              <a:t>2024-06-10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1800942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marL="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40B101-5F2A-4A1B-B125-8F7A618A4CD7}" type="datetimeFigureOut">
              <a:rPr lang="en-CA" smtClean="0"/>
              <a:t>2024-06-10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3666506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1068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593248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B101-5F2A-4A1B-B125-8F7A618A4CD7}" type="datetimeFigureOut">
              <a:rPr lang="en-CA" smtClean="0"/>
              <a:t>2024-06-10</a:t>
            </a:fld>
            <a:endParaRPr lang="en-CA"/>
          </a:p>
        </p:txBody>
      </p:sp>
      <p:sp>
        <p:nvSpPr>
          <p:cNvPr id="5" name="Footer Placeholder 4"/>
          <p:cNvSpPr>
            <a:spLocks noGrp="1"/>
          </p:cNvSpPr>
          <p:nvPr>
            <p:ph type="ftr" sz="quarter" idx="3"/>
          </p:nvPr>
        </p:nvSpPr>
        <p:spPr>
          <a:xfrm>
            <a:off x="4038600" y="593248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778" y="6025960"/>
            <a:ext cx="12194778" cy="832040"/>
          </a:xfrm>
          <a:prstGeom prst="rect">
            <a:avLst/>
          </a:prstGeom>
        </p:spPr>
      </p:pic>
      <p:sp>
        <p:nvSpPr>
          <p:cNvPr id="6" name="Slide Number Placeholder 5"/>
          <p:cNvSpPr>
            <a:spLocks noGrp="1"/>
          </p:cNvSpPr>
          <p:nvPr>
            <p:ph type="sldNum" sz="quarter" idx="4"/>
          </p:nvPr>
        </p:nvSpPr>
        <p:spPr>
          <a:xfrm>
            <a:off x="10801350" y="6418263"/>
            <a:ext cx="12001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7B19F-562E-4687-915F-44F4066EA527}" type="slidenum">
              <a:rPr lang="en-CA" smtClean="0"/>
              <a:t>‹#›</a:t>
            </a:fld>
            <a:endParaRPr lang="en-CA"/>
          </a:p>
        </p:txBody>
      </p:sp>
    </p:spTree>
    <p:extLst>
      <p:ext uri="{BB962C8B-B14F-4D97-AF65-F5344CB8AC3E}">
        <p14:creationId xmlns:p14="http://schemas.microsoft.com/office/powerpoint/2010/main" val="846385033"/>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hyperlink" Target="https://events.teams.microsoft.com/event/bf001dc4-a536-4b97-a0c1-936ffe5533b1@961b30aa-d439-4bc7-b674-9c4a389b0be3" TargetMode="External"/><Relationship Id="rId3" Type="http://schemas.openxmlformats.org/officeDocument/2006/relationships/hyperlink" Target="https://events.teams.microsoft.com/event/57b88dd2-8da6-4f3f-9474-b0f6ae1f07de@961b30aa-d439-4bc7-b674-9c4a389b0be3" TargetMode="External"/><Relationship Id="rId7" Type="http://schemas.openxmlformats.org/officeDocument/2006/relationships/hyperlink" Target="https://linktr.ee/infinityinfinite"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hyperlink" Target="https://events.teams.microsoft.com/event/96d95444-e56c-485c-abb0-ec526141970e@961b30aa-d439-4bc7-b674-9c4a389b0be3" TargetMode="External"/><Relationship Id="rId5" Type="http://schemas.openxmlformats.org/officeDocument/2006/relationships/hyperlink" Target="https://www.canada.ca/en/shared-services/corporate/aaact-program/lending-library-service-pilot-project.html" TargetMode="External"/><Relationship Id="rId4" Type="http://schemas.openxmlformats.org/officeDocument/2006/relationships/hyperlink" Target="https://www.canada.ca/en/government/publicservice/wellness-inclusion-diversity-public-service/diversity-inclusion-public-service/accessibility-public-service/government-canada-workplace-accessibility-passport.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questionnaire.simplesurvey.com/f/LanguageSelection.aspx?s=59a9c02b-d664-498d-a551-d827c90ecff0&amp;ds=eoLtmhWO3J"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www.canada.ca/en/public-service-commission/services/appointment-framework/student-bridging.html"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mailto:cfp.psh-prog-pwd.psc@cfp-psc.gc.ca"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C71393-32E8-41B2-841C-F4B475721282}"/>
              </a:ext>
            </a:extLst>
          </p:cNvPr>
          <p:cNvSpPr>
            <a:spLocks noGrp="1"/>
          </p:cNvSpPr>
          <p:nvPr>
            <p:ph type="ctrTitle"/>
          </p:nvPr>
        </p:nvSpPr>
        <p:spPr>
          <a:xfrm>
            <a:off x="412956" y="1111612"/>
            <a:ext cx="11130116" cy="2887084"/>
          </a:xfrm>
        </p:spPr>
        <p:txBody>
          <a:bodyPr>
            <a:normAutofit/>
          </a:bodyPr>
          <a:lstStyle/>
          <a:p>
            <a:br>
              <a:rPr lang="en-CA" sz="4900" b="1" dirty="0"/>
            </a:br>
            <a:r>
              <a:rPr lang="en-CA" sz="4400" b="1" dirty="0">
                <a:solidFill>
                  <a:schemeClr val="accent3"/>
                </a:solidFill>
              </a:rPr>
              <a:t>EOSD Welcoming Event 2024</a:t>
            </a:r>
            <a:br>
              <a:rPr lang="en-CA" b="1" dirty="0"/>
            </a:br>
            <a:br>
              <a:rPr lang="en-CA" sz="3000" dirty="0"/>
            </a:br>
            <a:r>
              <a:rPr lang="en-CA" sz="3200" b="1" dirty="0">
                <a:solidFill>
                  <a:schemeClr val="accent3"/>
                </a:solidFill>
              </a:rPr>
              <a:t>Employment Opportunity for Students with Disabilities (EOSD)</a:t>
            </a:r>
            <a:endParaRPr lang="fr-CA" sz="3000" dirty="0">
              <a:solidFill>
                <a:schemeClr val="accent3"/>
              </a:solidFill>
            </a:endParaRPr>
          </a:p>
        </p:txBody>
      </p:sp>
      <p:sp>
        <p:nvSpPr>
          <p:cNvPr id="9" name="Subtitle 8">
            <a:extLst>
              <a:ext uri="{FF2B5EF4-FFF2-40B4-BE49-F238E27FC236}">
                <a16:creationId xmlns:a16="http://schemas.microsoft.com/office/drawing/2014/main" id="{325CD1E0-E51A-47C7-AA21-4635048A1273}"/>
              </a:ext>
            </a:extLst>
          </p:cNvPr>
          <p:cNvSpPr>
            <a:spLocks noGrp="1"/>
          </p:cNvSpPr>
          <p:nvPr>
            <p:ph type="subTitle" idx="1"/>
          </p:nvPr>
        </p:nvSpPr>
        <p:spPr>
          <a:xfrm>
            <a:off x="8307003" y="6341568"/>
            <a:ext cx="3720297" cy="516432"/>
          </a:xfrm>
        </p:spPr>
        <p:txBody>
          <a:bodyPr>
            <a:normAutofit/>
          </a:bodyPr>
          <a:lstStyle/>
          <a:p>
            <a:pPr algn="r"/>
            <a:r>
              <a:rPr lang="fr-CA" sz="2200" b="1" dirty="0">
                <a:solidFill>
                  <a:schemeClr val="accent3"/>
                </a:solidFill>
              </a:rPr>
              <a:t>June 11, 2024</a:t>
            </a:r>
          </a:p>
        </p:txBody>
      </p:sp>
    </p:spTree>
    <p:extLst>
      <p:ext uri="{BB962C8B-B14F-4D97-AF65-F5344CB8AC3E}">
        <p14:creationId xmlns:p14="http://schemas.microsoft.com/office/powerpoint/2010/main" val="281153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3582540" y="719749"/>
            <a:ext cx="5026915"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mj-lt"/>
                <a:ea typeface="+mj-ea"/>
                <a:cs typeface="+mj-cs"/>
              </a:rPr>
              <a:t>Land Acknowledgement</a:t>
            </a:r>
          </a:p>
        </p:txBody>
      </p:sp>
      <p:sp>
        <p:nvSpPr>
          <p:cNvPr id="3" name="Content Placeholder 2">
            <a:extLst>
              <a:ext uri="{FF2B5EF4-FFF2-40B4-BE49-F238E27FC236}">
                <a16:creationId xmlns:a16="http://schemas.microsoft.com/office/drawing/2014/main" id="{BAA31434-3536-4D98-8160-DEA7A7803F7E}"/>
              </a:ext>
            </a:extLst>
          </p:cNvPr>
          <p:cNvSpPr>
            <a:spLocks noGrp="1"/>
          </p:cNvSpPr>
          <p:nvPr>
            <p:ph sz="half" idx="1"/>
          </p:nvPr>
        </p:nvSpPr>
        <p:spPr>
          <a:xfrm>
            <a:off x="2180109" y="2178832"/>
            <a:ext cx="7831778" cy="4411704"/>
          </a:xfrm>
        </p:spPr>
        <p:txBody>
          <a:bodyPr>
            <a:noAutofit/>
          </a:bodyPr>
          <a:lstStyle/>
          <a:p>
            <a:pPr algn="ctr"/>
            <a:r>
              <a:rPr lang="en-CA" sz="2400" dirty="0"/>
              <a:t>Take time to develop our own personal approach and understanding of what these territorial acknowledgements mean to us and be intentional about connecting them to our own participation in systemic change. </a:t>
            </a:r>
          </a:p>
          <a:p>
            <a:pPr algn="ctr"/>
            <a:r>
              <a:rPr lang="en-CA" sz="2400" dirty="0"/>
              <a:t>We encourage you to use this time to do some personal reflection on your own relationship with the traditional indigenous territory where you work and live. </a:t>
            </a:r>
          </a:p>
          <a:p>
            <a:endParaRPr lang="en-CA" sz="2400" dirty="0"/>
          </a:p>
        </p:txBody>
      </p:sp>
    </p:spTree>
    <p:extLst>
      <p:ext uri="{BB962C8B-B14F-4D97-AF65-F5344CB8AC3E}">
        <p14:creationId xmlns:p14="http://schemas.microsoft.com/office/powerpoint/2010/main" val="1162435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3582541" y="526524"/>
            <a:ext cx="5026915"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mj-lt"/>
                <a:ea typeface="+mj-ea"/>
                <a:cs typeface="+mj-cs"/>
              </a:rPr>
              <a:t>Housekeeping Guidelines</a:t>
            </a:r>
          </a:p>
        </p:txBody>
      </p:sp>
      <p:sp>
        <p:nvSpPr>
          <p:cNvPr id="3" name="Content Placeholder 2">
            <a:extLst>
              <a:ext uri="{FF2B5EF4-FFF2-40B4-BE49-F238E27FC236}">
                <a16:creationId xmlns:a16="http://schemas.microsoft.com/office/drawing/2014/main" id="{BAA31434-3536-4D98-8160-DEA7A7803F7E}"/>
              </a:ext>
            </a:extLst>
          </p:cNvPr>
          <p:cNvSpPr>
            <a:spLocks noGrp="1"/>
          </p:cNvSpPr>
          <p:nvPr>
            <p:ph sz="half" idx="1"/>
          </p:nvPr>
        </p:nvSpPr>
        <p:spPr>
          <a:xfrm>
            <a:off x="2268599" y="1763596"/>
            <a:ext cx="7654798" cy="4253524"/>
          </a:xfrm>
        </p:spPr>
        <p:txBody>
          <a:bodyPr>
            <a:noAutofit/>
          </a:bodyPr>
          <a:lstStyle/>
          <a:p>
            <a:pPr marL="342900" indent="-342900">
              <a:buFont typeface="Arial" panose="020B0604020202020204" pitchFamily="34" charset="0"/>
              <a:buChar char="•"/>
            </a:pPr>
            <a:r>
              <a:rPr lang="en-CA" sz="2000" dirty="0"/>
              <a:t>Ensure you’re on mute for the duration of the presentation</a:t>
            </a:r>
          </a:p>
          <a:p>
            <a:pPr marL="342900" indent="-342900">
              <a:buFont typeface="Arial" panose="020B0604020202020204" pitchFamily="34" charset="0"/>
              <a:buChar char="•"/>
            </a:pPr>
            <a:r>
              <a:rPr lang="en-CA" sz="2000" dirty="0"/>
              <a:t>If you would like to ask a question or provide a comment, there are two options:</a:t>
            </a:r>
          </a:p>
          <a:p>
            <a:pPr marL="1143000" lvl="1" indent="-457200">
              <a:buFont typeface="+mj-lt"/>
              <a:buAutoNum type="arabicPeriod"/>
            </a:pPr>
            <a:r>
              <a:rPr lang="en-CA" sz="1600" dirty="0"/>
              <a:t>Raise your hand and wait for the moderator to ask you to unmute</a:t>
            </a:r>
          </a:p>
          <a:p>
            <a:pPr marL="1143000" lvl="1" indent="-457200">
              <a:buFont typeface="+mj-lt"/>
              <a:buAutoNum type="arabicPeriod"/>
            </a:pPr>
            <a:r>
              <a:rPr lang="en-CA" sz="1600" dirty="0"/>
              <a:t>Write in the chat function of MS Teams</a:t>
            </a:r>
          </a:p>
          <a:p>
            <a:pPr marL="342900" indent="-342900">
              <a:buFont typeface="Arial" panose="020B0604020202020204" pitchFamily="34" charset="0"/>
              <a:buChar char="•"/>
            </a:pPr>
            <a:r>
              <a:rPr lang="en-CA" sz="2000" dirty="0"/>
              <a:t>This session is being held in both official languages. American Sign Language (ASL) is available during the English parts and LSQ is available for the French parts.</a:t>
            </a:r>
          </a:p>
          <a:p>
            <a:pPr marL="342900" indent="-342900">
              <a:buFont typeface="Arial" panose="020B0604020202020204" pitchFamily="34" charset="0"/>
              <a:buChar char="•"/>
            </a:pPr>
            <a:r>
              <a:rPr lang="en-CA" sz="2000" dirty="0"/>
              <a:t>The MS Teams Live Captioning feature has been enabled</a:t>
            </a:r>
          </a:p>
          <a:p>
            <a:pPr marL="342900" indent="-342900">
              <a:buFont typeface="Arial" panose="020B0604020202020204" pitchFamily="34" charset="0"/>
              <a:buChar char="•"/>
            </a:pPr>
            <a:endParaRPr lang="en-CA" sz="2000" dirty="0"/>
          </a:p>
        </p:txBody>
      </p:sp>
    </p:spTree>
    <p:extLst>
      <p:ext uri="{BB962C8B-B14F-4D97-AF65-F5344CB8AC3E}">
        <p14:creationId xmlns:p14="http://schemas.microsoft.com/office/powerpoint/2010/main" val="2926731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 uri="{C183D7F6-B498-43B3-948B-1728B52AA6E4}">
                <adec:decorative xmlns:adec="http://schemas.microsoft.com/office/drawing/2017/decorative" val="0"/>
              </a:ext>
            </a:extLst>
          </p:cNvPr>
          <p:cNvSpPr txBox="1">
            <a:spLocks noGrp="1"/>
          </p:cNvSpPr>
          <p:nvPr>
            <p:ph type="title" idx="4294967295"/>
          </p:nvPr>
        </p:nvSpPr>
        <p:spPr>
          <a:xfrm>
            <a:off x="3365291" y="9331"/>
            <a:ext cx="5461418"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mj-lt"/>
                <a:ea typeface="+mj-ea"/>
                <a:cs typeface="+mj-cs"/>
              </a:rPr>
              <a:t>Topics and Guest Speakers</a:t>
            </a:r>
          </a:p>
        </p:txBody>
      </p:sp>
      <p:sp>
        <p:nvSpPr>
          <p:cNvPr id="10" name="Content Placeholder 2">
            <a:extLst>
              <a:ext uri="{FF2B5EF4-FFF2-40B4-BE49-F238E27FC236}">
                <a16:creationId xmlns:a16="http://schemas.microsoft.com/office/drawing/2014/main" id="{67A0B85D-1DEF-20F5-1876-F4032AADA351}"/>
              </a:ext>
              <a:ext uri="{C183D7F6-B498-43B3-948B-1728B52AA6E4}">
                <adec:decorative xmlns:adec="http://schemas.microsoft.com/office/drawing/2017/decorative" val="0"/>
              </a:ext>
            </a:extLst>
          </p:cNvPr>
          <p:cNvSpPr txBox="1">
            <a:spLocks/>
          </p:cNvSpPr>
          <p:nvPr/>
        </p:nvSpPr>
        <p:spPr>
          <a:xfrm>
            <a:off x="5698111" y="873620"/>
            <a:ext cx="4341411" cy="5639147"/>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ts val="0"/>
              </a:spcBef>
            </a:pPr>
            <a:endParaRPr lang="fr-FR" sz="1600" dirty="0"/>
          </a:p>
          <a:p>
            <a:pPr algn="ctr">
              <a:spcBef>
                <a:spcPts val="0"/>
              </a:spcBef>
            </a:pPr>
            <a:r>
              <a:rPr lang="fr-CA" sz="1800" b="1" dirty="0" err="1">
                <a:solidFill>
                  <a:schemeClr val="accent6">
                    <a:lumMod val="75000"/>
                  </a:schemeClr>
                </a:solidFill>
              </a:rPr>
              <a:t>Indigenous</a:t>
            </a:r>
            <a:r>
              <a:rPr lang="fr-CA" sz="1800" b="1" dirty="0">
                <a:solidFill>
                  <a:schemeClr val="accent6">
                    <a:lumMod val="75000"/>
                  </a:schemeClr>
                </a:solidFill>
              </a:rPr>
              <a:t> Student Employment Opportunity (ISEO)</a:t>
            </a:r>
          </a:p>
          <a:p>
            <a:pPr algn="ctr">
              <a:spcBef>
                <a:spcPts val="0"/>
              </a:spcBef>
            </a:pPr>
            <a:r>
              <a:rPr lang="fr-CA" sz="1200" b="1" dirty="0"/>
              <a:t>Véronic Mageau-</a:t>
            </a:r>
            <a:r>
              <a:rPr lang="fr-CA" sz="1200" b="1" dirty="0" err="1"/>
              <a:t>Gachignac</a:t>
            </a:r>
            <a:r>
              <a:rPr lang="fr-CA" sz="1200" b="1" dirty="0"/>
              <a:t> (she/her)</a:t>
            </a:r>
          </a:p>
          <a:p>
            <a:pPr algn="ctr">
              <a:spcBef>
                <a:spcPts val="0"/>
              </a:spcBef>
            </a:pPr>
            <a:r>
              <a:rPr lang="en-CA" sz="1200" dirty="0"/>
              <a:t>Human Resources Advisor</a:t>
            </a:r>
          </a:p>
          <a:p>
            <a:pPr algn="ctr">
              <a:spcBef>
                <a:spcPts val="0"/>
              </a:spcBef>
            </a:pPr>
            <a:r>
              <a:rPr lang="en-CA" sz="1200" dirty="0"/>
              <a:t>Indigenous Centre of Expertise (ICoE)</a:t>
            </a:r>
          </a:p>
          <a:p>
            <a:pPr algn="ctr">
              <a:spcBef>
                <a:spcPts val="0"/>
              </a:spcBef>
            </a:pPr>
            <a:r>
              <a:rPr lang="en-CA" sz="1200" dirty="0"/>
              <a:t>Public Service Commission of Canada</a:t>
            </a:r>
          </a:p>
          <a:p>
            <a:pPr algn="ctr">
              <a:spcBef>
                <a:spcPts val="0"/>
              </a:spcBef>
            </a:pPr>
            <a:endParaRPr lang="fr-CA" sz="800" dirty="0"/>
          </a:p>
          <a:p>
            <a:pPr algn="ctr">
              <a:spcBef>
                <a:spcPts val="0"/>
              </a:spcBef>
            </a:pPr>
            <a:r>
              <a:rPr lang="fr-CA" sz="1200" dirty="0">
                <a:solidFill>
                  <a:schemeClr val="accent6">
                    <a:lumMod val="75000"/>
                  </a:schemeClr>
                </a:solidFill>
              </a:rPr>
              <a:t> </a:t>
            </a:r>
            <a:r>
              <a:rPr lang="fr-CA" sz="1800" b="1" dirty="0">
                <a:solidFill>
                  <a:schemeClr val="accent6">
                    <a:lumMod val="75000"/>
                  </a:schemeClr>
                </a:solidFill>
              </a:rPr>
              <a:t>Employment Opportunity for Students with Disabilities (EOSD)</a:t>
            </a:r>
          </a:p>
          <a:p>
            <a:pPr algn="ctr">
              <a:spcBef>
                <a:spcPts val="0"/>
              </a:spcBef>
            </a:pPr>
            <a:r>
              <a:rPr lang="fr-CA" sz="1200" b="1" dirty="0"/>
              <a:t>Camila Das Gupta (she/her) and Sylvie Laliberté (she/her)</a:t>
            </a:r>
          </a:p>
          <a:p>
            <a:pPr algn="ctr">
              <a:spcBef>
                <a:spcPts val="0"/>
              </a:spcBef>
            </a:pPr>
            <a:r>
              <a:rPr lang="fr-CA" sz="1200" dirty="0"/>
              <a:t>Centre of Expertise for Diversity and Inclusion (DICoE)</a:t>
            </a:r>
          </a:p>
          <a:p>
            <a:pPr algn="ctr">
              <a:spcBef>
                <a:spcPts val="0"/>
              </a:spcBef>
            </a:pPr>
            <a:r>
              <a:rPr lang="en-CA" sz="1200" dirty="0"/>
              <a:t>Public Service Commission of Canada</a:t>
            </a:r>
          </a:p>
          <a:p>
            <a:pPr algn="ctr">
              <a:spcBef>
                <a:spcPts val="0"/>
              </a:spcBef>
            </a:pPr>
            <a:endParaRPr lang="fr-CA" sz="800" b="1" dirty="0"/>
          </a:p>
          <a:p>
            <a:pPr algn="ctr">
              <a:spcBef>
                <a:spcPts val="0"/>
              </a:spcBef>
            </a:pPr>
            <a:r>
              <a:rPr lang="fr-CA" sz="1800" b="1" dirty="0">
                <a:solidFill>
                  <a:schemeClr val="accent6">
                    <a:lumMod val="75000"/>
                  </a:schemeClr>
                </a:solidFill>
              </a:rPr>
              <a:t>EOSD Student </a:t>
            </a:r>
            <a:r>
              <a:rPr lang="fr-CA" sz="1800" b="1" dirty="0" err="1">
                <a:solidFill>
                  <a:schemeClr val="accent6">
                    <a:lumMod val="75000"/>
                  </a:schemeClr>
                </a:solidFill>
              </a:rPr>
              <a:t>Testiomonial</a:t>
            </a:r>
            <a:endParaRPr lang="fr-CA" sz="1800" b="1" dirty="0">
              <a:solidFill>
                <a:schemeClr val="accent6">
                  <a:lumMod val="75000"/>
                </a:schemeClr>
              </a:solidFill>
            </a:endParaRPr>
          </a:p>
          <a:p>
            <a:pPr algn="ctr">
              <a:spcBef>
                <a:spcPts val="0"/>
              </a:spcBef>
            </a:pPr>
            <a:r>
              <a:rPr lang="fr-CA" sz="1200" b="1" dirty="0"/>
              <a:t>Leah </a:t>
            </a:r>
            <a:r>
              <a:rPr lang="fr-CA" sz="1200" b="1" dirty="0" err="1"/>
              <a:t>Plomp</a:t>
            </a:r>
            <a:r>
              <a:rPr lang="fr-CA" sz="1200" b="1" dirty="0"/>
              <a:t> (elle)</a:t>
            </a:r>
          </a:p>
          <a:p>
            <a:pPr algn="ctr">
              <a:spcBef>
                <a:spcPts val="0"/>
              </a:spcBef>
            </a:pPr>
            <a:r>
              <a:rPr lang="fr-CA" sz="1200" dirty="0"/>
              <a:t>EOSD Participant</a:t>
            </a:r>
          </a:p>
          <a:p>
            <a:pPr algn="ctr">
              <a:spcBef>
                <a:spcPts val="0"/>
              </a:spcBef>
            </a:pPr>
            <a:r>
              <a:rPr lang="fr-CA" sz="1200" dirty="0"/>
              <a:t>Junior Policy </a:t>
            </a:r>
            <a:r>
              <a:rPr lang="fr-CA" sz="1200" dirty="0" err="1"/>
              <a:t>Analyst</a:t>
            </a:r>
            <a:r>
              <a:rPr lang="fr-CA" sz="1200" dirty="0"/>
              <a:t> </a:t>
            </a:r>
          </a:p>
          <a:p>
            <a:pPr algn="ctr">
              <a:spcBef>
                <a:spcPts val="0"/>
              </a:spcBef>
            </a:pPr>
            <a:r>
              <a:rPr lang="fr-CA" sz="1200" dirty="0"/>
              <a:t>Global </a:t>
            </a:r>
            <a:r>
              <a:rPr lang="fr-CA" sz="1200" dirty="0" err="1"/>
              <a:t>Affairs</a:t>
            </a:r>
            <a:r>
              <a:rPr lang="fr-CA" sz="1200" dirty="0"/>
              <a:t> Canada </a:t>
            </a:r>
          </a:p>
          <a:p>
            <a:pPr algn="ctr">
              <a:spcBef>
                <a:spcPts val="0"/>
              </a:spcBef>
            </a:pPr>
            <a:endParaRPr lang="fr-CA" sz="800" b="1" dirty="0"/>
          </a:p>
          <a:p>
            <a:pPr algn="ctr">
              <a:spcBef>
                <a:spcPts val="0"/>
              </a:spcBef>
            </a:pPr>
            <a:r>
              <a:rPr lang="fr-CA" sz="1800" b="1" dirty="0">
                <a:solidFill>
                  <a:schemeClr val="accent6">
                    <a:lumMod val="75000"/>
                  </a:schemeClr>
                </a:solidFill>
              </a:rPr>
              <a:t>Keynote Speech - </a:t>
            </a:r>
            <a:r>
              <a:rPr lang="fr-CA" sz="1800" b="1" dirty="0" err="1">
                <a:solidFill>
                  <a:schemeClr val="accent6">
                    <a:lumMod val="75000"/>
                  </a:schemeClr>
                </a:solidFill>
              </a:rPr>
              <a:t>Video</a:t>
            </a:r>
            <a:endParaRPr lang="fr-CA" sz="1800" b="1" dirty="0">
              <a:solidFill>
                <a:schemeClr val="accent6">
                  <a:lumMod val="75000"/>
                </a:schemeClr>
              </a:solidFill>
            </a:endParaRPr>
          </a:p>
          <a:p>
            <a:pPr algn="ctr">
              <a:spcBef>
                <a:spcPts val="0"/>
              </a:spcBef>
            </a:pPr>
            <a:r>
              <a:rPr lang="fr-CA" sz="1200" b="1" dirty="0"/>
              <a:t>Tina Namiesniowski (she/her)</a:t>
            </a:r>
          </a:p>
          <a:p>
            <a:pPr algn="ctr">
              <a:spcBef>
                <a:spcPts val="0"/>
              </a:spcBef>
            </a:pPr>
            <a:r>
              <a:rPr lang="en-CA" sz="1200" dirty="0"/>
              <a:t>Deputy Minister Champion for Federal Employees with Disabilities </a:t>
            </a:r>
          </a:p>
          <a:p>
            <a:pPr algn="ctr">
              <a:spcBef>
                <a:spcPts val="0"/>
              </a:spcBef>
            </a:pPr>
            <a:r>
              <a:rPr lang="en-CA" sz="1200" dirty="0"/>
              <a:t>Senior Associate Deputy Minister, Employment and Social Development Canada</a:t>
            </a:r>
          </a:p>
          <a:p>
            <a:pPr algn="ctr">
              <a:spcBef>
                <a:spcPts val="0"/>
              </a:spcBef>
            </a:pPr>
            <a:endParaRPr lang="en-CA" sz="1600" dirty="0"/>
          </a:p>
          <a:p>
            <a:pPr>
              <a:spcBef>
                <a:spcPts val="0"/>
              </a:spcBef>
            </a:pPr>
            <a:endParaRPr lang="en-CA" sz="1600" dirty="0"/>
          </a:p>
          <a:p>
            <a:pPr>
              <a:spcBef>
                <a:spcPts val="0"/>
              </a:spcBef>
            </a:pPr>
            <a:endParaRPr lang="en-CA" sz="2400" dirty="0"/>
          </a:p>
        </p:txBody>
      </p:sp>
      <p:pic>
        <p:nvPicPr>
          <p:cNvPr id="7" name="Picture 6">
            <a:extLst>
              <a:ext uri="{FF2B5EF4-FFF2-40B4-BE49-F238E27FC236}">
                <a16:creationId xmlns:a16="http://schemas.microsoft.com/office/drawing/2014/main" id="{A75E98B8-5448-D24B-0A86-EDDE8B34E59A}"/>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977876" y="1566169"/>
            <a:ext cx="3057946" cy="633014"/>
          </a:xfrm>
          <a:prstGeom prst="rect">
            <a:avLst/>
          </a:prstGeom>
          <a:ln w="6350" cap="sq" cmpd="thickThin">
            <a:solidFill>
              <a:srgbClr val="000000"/>
            </a:solidFill>
            <a:prstDash val="solid"/>
            <a:miter lim="800000"/>
          </a:ln>
          <a:effectLst>
            <a:innerShdw blurRad="76200">
              <a:srgbClr val="000000"/>
            </a:innerShdw>
          </a:effectLst>
        </p:spPr>
      </p:pic>
      <p:pic>
        <p:nvPicPr>
          <p:cNvPr id="13" name="Picture 12">
            <a:extLst>
              <a:ext uri="{FF2B5EF4-FFF2-40B4-BE49-F238E27FC236}">
                <a16:creationId xmlns:a16="http://schemas.microsoft.com/office/drawing/2014/main" id="{DA0A3A88-4D49-946C-E731-99851258EEDB}"/>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101575" y="2651783"/>
            <a:ext cx="3596536" cy="579965"/>
          </a:xfrm>
          <a:prstGeom prst="rect">
            <a:avLst/>
          </a:prstGeom>
          <a:ln w="6350" cap="sq" cmpd="thickThin">
            <a:solidFill>
              <a:srgbClr val="000000"/>
            </a:solidFill>
            <a:prstDash val="solid"/>
            <a:miter lim="800000"/>
          </a:ln>
          <a:effectLst>
            <a:innerShdw blurRad="76200">
              <a:srgbClr val="000000"/>
            </a:innerShdw>
          </a:effectLst>
        </p:spPr>
      </p:pic>
      <p:pic>
        <p:nvPicPr>
          <p:cNvPr id="15" name="Picture 14">
            <a:extLst>
              <a:ext uri="{FF2B5EF4-FFF2-40B4-BE49-F238E27FC236}">
                <a16:creationId xmlns:a16="http://schemas.microsoft.com/office/drawing/2014/main" id="{6340C8F2-F19C-9E60-500B-7163EE91FB5F}"/>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78472" y="3550437"/>
            <a:ext cx="1059522" cy="1412696"/>
          </a:xfrm>
          <a:prstGeom prst="ellipse">
            <a:avLst/>
          </a:prstGeom>
          <a:ln w="127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9" name="Picture 8">
            <a:extLst>
              <a:ext uri="{FF2B5EF4-FFF2-40B4-BE49-F238E27FC236}">
                <a16:creationId xmlns:a16="http://schemas.microsoft.com/office/drawing/2014/main" id="{26088095-38F8-3124-0683-5109B33271A2}"/>
              </a:ext>
              <a:ext uri="{C183D7F6-B498-43B3-948B-1728B52AA6E4}">
                <adec:decorative xmlns:adec="http://schemas.microsoft.com/office/drawing/2017/decorative" val="1"/>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6601" t="2000" r="6601" b="2000"/>
          <a:stretch/>
        </p:blipFill>
        <p:spPr>
          <a:xfrm>
            <a:off x="4638589" y="4695814"/>
            <a:ext cx="1059522" cy="1502051"/>
          </a:xfrm>
          <a:prstGeom prst="ellipse">
            <a:avLst/>
          </a:prstGeom>
          <a:ln w="127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403879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3365291" y="364114"/>
            <a:ext cx="5461418"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mj-lt"/>
                <a:ea typeface="+mj-ea"/>
                <a:cs typeface="+mj-cs"/>
              </a:rPr>
              <a:t>2024 Summer Events</a:t>
            </a:r>
          </a:p>
        </p:txBody>
      </p:sp>
      <p:sp>
        <p:nvSpPr>
          <p:cNvPr id="2" name="Content Placeholder 2">
            <a:extLst>
              <a:ext uri="{FF2B5EF4-FFF2-40B4-BE49-F238E27FC236}">
                <a16:creationId xmlns:a16="http://schemas.microsoft.com/office/drawing/2014/main" id="{3FF5B98D-E066-9804-8DAC-8881A34BD3AF}"/>
              </a:ext>
            </a:extLst>
          </p:cNvPr>
          <p:cNvSpPr txBox="1">
            <a:spLocks/>
          </p:cNvSpPr>
          <p:nvPr/>
        </p:nvSpPr>
        <p:spPr>
          <a:xfrm>
            <a:off x="3365291" y="1512396"/>
            <a:ext cx="5461105" cy="4834581"/>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ts val="0"/>
              </a:spcBef>
            </a:pPr>
            <a:r>
              <a:rPr lang="en-CA" sz="1600" b="1" dirty="0">
                <a:hlinkClick r:id="rId3"/>
              </a:rPr>
              <a:t>Information Session </a:t>
            </a:r>
            <a:r>
              <a:rPr lang="en-CA" sz="1600" b="1" dirty="0"/>
              <a:t>– June 19</a:t>
            </a:r>
          </a:p>
          <a:p>
            <a:pPr marL="342900" indent="-342900" algn="ctr">
              <a:spcBef>
                <a:spcPts val="0"/>
              </a:spcBef>
            </a:pPr>
            <a:r>
              <a:rPr lang="en-CA" sz="1600" dirty="0">
                <a:hlinkClick r:id="rId4"/>
              </a:rPr>
              <a:t>GC Workplace Accessibility Passport</a:t>
            </a:r>
            <a:endParaRPr lang="en-CA" sz="1600" dirty="0"/>
          </a:p>
          <a:p>
            <a:pPr marL="342900" indent="-342900" algn="ctr">
              <a:spcBef>
                <a:spcPts val="0"/>
              </a:spcBef>
            </a:pPr>
            <a:r>
              <a:rPr lang="en-CA" sz="1600" dirty="0">
                <a:hlinkClick r:id="rId5"/>
              </a:rPr>
              <a:t>Lending Library Service</a:t>
            </a:r>
            <a:endParaRPr lang="en-CA" sz="1600" dirty="0"/>
          </a:p>
          <a:p>
            <a:pPr marL="342900" indent="-342900" algn="ctr">
              <a:spcBef>
                <a:spcPts val="0"/>
              </a:spcBef>
            </a:pPr>
            <a:r>
              <a:rPr lang="en-CA" sz="1600" dirty="0"/>
              <a:t>11:00 am to 12:30 pm (EST) | English and French</a:t>
            </a:r>
          </a:p>
          <a:p>
            <a:pPr marL="342900" indent="-342900" algn="ctr">
              <a:spcBef>
                <a:spcPts val="0"/>
              </a:spcBef>
            </a:pPr>
            <a:endParaRPr lang="en-CA" sz="1600" b="1" dirty="0"/>
          </a:p>
          <a:p>
            <a:pPr algn="ctr">
              <a:spcBef>
                <a:spcPts val="0"/>
              </a:spcBef>
            </a:pPr>
            <a:r>
              <a:rPr lang="en-CA" sz="1600" b="1" dirty="0"/>
              <a:t>Mentorship Session: Speed Matching – July 4</a:t>
            </a:r>
          </a:p>
          <a:p>
            <a:pPr algn="ctr">
              <a:spcBef>
                <a:spcPts val="0"/>
              </a:spcBef>
            </a:pPr>
            <a:r>
              <a:rPr lang="en-CA" sz="1400" dirty="0">
                <a:solidFill>
                  <a:schemeClr val="accent4"/>
                </a:solidFill>
              </a:rPr>
              <a:t>(registration required – more info will be emailed)</a:t>
            </a:r>
          </a:p>
          <a:p>
            <a:pPr marL="342900" indent="-342900" algn="ctr">
              <a:spcBef>
                <a:spcPts val="0"/>
              </a:spcBef>
            </a:pPr>
            <a:r>
              <a:rPr lang="en-CA" sz="1600" dirty="0"/>
              <a:t>1:30 pm to 3:00 pm (EST) | English and French</a:t>
            </a:r>
          </a:p>
          <a:p>
            <a:pPr algn="ctr">
              <a:spcBef>
                <a:spcPts val="0"/>
              </a:spcBef>
            </a:pPr>
            <a:r>
              <a:rPr lang="en-CA" sz="1600" dirty="0"/>
              <a:t>Participant Limit: 40 Students</a:t>
            </a:r>
          </a:p>
          <a:p>
            <a:pPr marL="342900" indent="-342900" algn="ctr">
              <a:spcBef>
                <a:spcPts val="0"/>
              </a:spcBef>
            </a:pPr>
            <a:endParaRPr lang="en-CA" sz="1600" b="1" dirty="0"/>
          </a:p>
          <a:p>
            <a:pPr algn="ctr">
              <a:spcBef>
                <a:spcPts val="0"/>
              </a:spcBef>
            </a:pPr>
            <a:r>
              <a:rPr lang="en-CA" sz="1600" b="1" dirty="0">
                <a:hlinkClick r:id="rId6"/>
              </a:rPr>
              <a:t>Information Session </a:t>
            </a:r>
            <a:r>
              <a:rPr lang="en-CA" sz="1600" b="1" dirty="0"/>
              <a:t>– August 13</a:t>
            </a:r>
          </a:p>
          <a:p>
            <a:pPr marL="342900" indent="-342900" algn="ctr">
              <a:spcBef>
                <a:spcPts val="0"/>
              </a:spcBef>
            </a:pPr>
            <a:r>
              <a:rPr lang="en-CA" sz="1600" dirty="0">
                <a:hlinkClick r:id="rId7"/>
              </a:rPr>
              <a:t>Infinity Network</a:t>
            </a:r>
            <a:endParaRPr lang="en-CA" sz="1600" dirty="0"/>
          </a:p>
          <a:p>
            <a:pPr marL="342900" indent="-342900" algn="ctr">
              <a:spcBef>
                <a:spcPts val="0"/>
              </a:spcBef>
            </a:pPr>
            <a:r>
              <a:rPr lang="en-CA" sz="1600" dirty="0"/>
              <a:t>11:00 am to 12:30 pm (EST) | English and French</a:t>
            </a:r>
          </a:p>
          <a:p>
            <a:pPr algn="ctr">
              <a:spcBef>
                <a:spcPts val="0"/>
              </a:spcBef>
            </a:pPr>
            <a:endParaRPr lang="en-CA" sz="1600" b="1" dirty="0"/>
          </a:p>
          <a:p>
            <a:pPr algn="ctr">
              <a:spcBef>
                <a:spcPts val="0"/>
              </a:spcBef>
            </a:pPr>
            <a:r>
              <a:rPr lang="en-CA" sz="1600" b="1" dirty="0">
                <a:hlinkClick r:id="rId8"/>
              </a:rPr>
              <a:t>EOSD Summer Closing Event </a:t>
            </a:r>
            <a:r>
              <a:rPr lang="en-CA" sz="1600" b="1" dirty="0"/>
              <a:t>– August 21</a:t>
            </a:r>
          </a:p>
          <a:p>
            <a:pPr marL="342900" indent="-342900" algn="ctr">
              <a:spcBef>
                <a:spcPts val="0"/>
              </a:spcBef>
            </a:pPr>
            <a:r>
              <a:rPr lang="en-CA" sz="1600" dirty="0"/>
              <a:t>1:00 pm to 2:30 pm (EST) | English and French</a:t>
            </a:r>
          </a:p>
          <a:p>
            <a:endParaRPr lang="en-CA" sz="1400" dirty="0"/>
          </a:p>
        </p:txBody>
      </p:sp>
    </p:spTree>
    <p:extLst>
      <p:ext uri="{BB962C8B-B14F-4D97-AF65-F5344CB8AC3E}">
        <p14:creationId xmlns:p14="http://schemas.microsoft.com/office/powerpoint/2010/main" val="3751090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3365291" y="786898"/>
            <a:ext cx="5461418"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mj-lt"/>
                <a:ea typeface="+mj-ea"/>
                <a:cs typeface="+mj-cs"/>
              </a:rPr>
              <a:t>Mentorship Program</a:t>
            </a:r>
          </a:p>
        </p:txBody>
      </p:sp>
      <p:sp>
        <p:nvSpPr>
          <p:cNvPr id="2" name="Content Placeholder 2">
            <a:extLst>
              <a:ext uri="{FF2B5EF4-FFF2-40B4-BE49-F238E27FC236}">
                <a16:creationId xmlns:a16="http://schemas.microsoft.com/office/drawing/2014/main" id="{3FF5B98D-E066-9804-8DAC-8881A34BD3AF}"/>
              </a:ext>
            </a:extLst>
          </p:cNvPr>
          <p:cNvSpPr txBox="1">
            <a:spLocks/>
          </p:cNvSpPr>
          <p:nvPr/>
        </p:nvSpPr>
        <p:spPr>
          <a:xfrm>
            <a:off x="1928393" y="2273875"/>
            <a:ext cx="8335214" cy="2310249"/>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spcBef>
                <a:spcPts val="0"/>
              </a:spcBef>
              <a:spcAft>
                <a:spcPts val="600"/>
              </a:spcAft>
              <a:buFont typeface="Arial" panose="020B0604020202020204" pitchFamily="34" charset="0"/>
              <a:buChar char="•"/>
            </a:pPr>
            <a:r>
              <a:rPr lang="en-CA" sz="2200" dirty="0"/>
              <a:t>Mentoring plays an important role in career development</a:t>
            </a:r>
          </a:p>
          <a:p>
            <a:pPr marL="457200" indent="-457200">
              <a:spcBef>
                <a:spcPts val="0"/>
              </a:spcBef>
              <a:spcAft>
                <a:spcPts val="600"/>
              </a:spcAft>
              <a:buFont typeface="Arial" panose="020B0604020202020204" pitchFamily="34" charset="0"/>
              <a:buChar char="•"/>
            </a:pPr>
            <a:r>
              <a:rPr lang="en-CA" sz="2200" dirty="0"/>
              <a:t>Helpful to see yourself in your mentor and have similar values</a:t>
            </a:r>
          </a:p>
          <a:p>
            <a:pPr marL="457200" indent="-457200">
              <a:spcBef>
                <a:spcPts val="0"/>
              </a:spcBef>
              <a:spcAft>
                <a:spcPts val="600"/>
              </a:spcAft>
              <a:buFont typeface="Arial" panose="020B0604020202020204" pitchFamily="34" charset="0"/>
              <a:buChar char="•"/>
            </a:pPr>
            <a:r>
              <a:rPr lang="en-CA" sz="2200" dirty="0"/>
              <a:t>Over 100 mentors who are part of the disability community</a:t>
            </a:r>
          </a:p>
          <a:p>
            <a:pPr marL="457200" indent="-457200">
              <a:spcBef>
                <a:spcPts val="0"/>
              </a:spcBef>
              <a:spcAft>
                <a:spcPts val="600"/>
              </a:spcAft>
              <a:buFont typeface="Arial" panose="020B0604020202020204" pitchFamily="34" charset="0"/>
              <a:buChar char="•"/>
            </a:pPr>
            <a:r>
              <a:rPr lang="en-CA" sz="2200" dirty="0"/>
              <a:t>New this year: </a:t>
            </a:r>
            <a:r>
              <a:rPr lang="en-CA" sz="2200" dirty="0">
                <a:hlinkClick r:id="rId3"/>
              </a:rPr>
              <a:t>matching!</a:t>
            </a:r>
            <a:endParaRPr lang="en-CA" sz="2200" dirty="0"/>
          </a:p>
          <a:p>
            <a:pPr marL="457200" indent="-457200">
              <a:spcBef>
                <a:spcPts val="0"/>
              </a:spcBef>
              <a:spcAft>
                <a:spcPts val="600"/>
              </a:spcAft>
              <a:buFont typeface="Arial" panose="020B0604020202020204" pitchFamily="34" charset="0"/>
              <a:buChar char="•"/>
            </a:pPr>
            <a:r>
              <a:rPr lang="en-CA" sz="2200" dirty="0"/>
              <a:t>Participants are encouraged to have more than one mentor</a:t>
            </a:r>
          </a:p>
        </p:txBody>
      </p:sp>
    </p:spTree>
    <p:extLst>
      <p:ext uri="{BB962C8B-B14F-4D97-AF65-F5344CB8AC3E}">
        <p14:creationId xmlns:p14="http://schemas.microsoft.com/office/powerpoint/2010/main" val="1550743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1060823" y="727375"/>
            <a:ext cx="10070353"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mj-lt"/>
                <a:ea typeface="+mj-ea"/>
                <a:cs typeface="+mj-cs"/>
              </a:rPr>
              <a:t>After Graduation Job Opportunities</a:t>
            </a:r>
          </a:p>
        </p:txBody>
      </p:sp>
      <p:sp>
        <p:nvSpPr>
          <p:cNvPr id="2" name="Content Placeholder 2">
            <a:extLst>
              <a:ext uri="{FF2B5EF4-FFF2-40B4-BE49-F238E27FC236}">
                <a16:creationId xmlns:a16="http://schemas.microsoft.com/office/drawing/2014/main" id="{3FF5B98D-E066-9804-8DAC-8881A34BD3AF}"/>
              </a:ext>
            </a:extLst>
          </p:cNvPr>
          <p:cNvSpPr txBox="1">
            <a:spLocks/>
          </p:cNvSpPr>
          <p:nvPr/>
        </p:nvSpPr>
        <p:spPr>
          <a:xfrm>
            <a:off x="1706772" y="2447496"/>
            <a:ext cx="8778456" cy="2647018"/>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ct val="90000"/>
              </a:lnSpc>
              <a:buFont typeface="Arial" panose="020B0604020202020204" pitchFamily="34" charset="0"/>
              <a:buChar char="•"/>
            </a:pPr>
            <a:r>
              <a:rPr lang="en-CA" sz="2200" dirty="0"/>
              <a:t>Graduates who previously participated in the EOSD program can be hired through </a:t>
            </a:r>
            <a:r>
              <a:rPr lang="en-CA" sz="2200" dirty="0">
                <a:hlinkClick r:id="rId3"/>
              </a:rPr>
              <a:t>bridging</a:t>
            </a:r>
            <a:r>
              <a:rPr lang="en-CA" sz="2200" dirty="0"/>
              <a:t>. </a:t>
            </a:r>
          </a:p>
          <a:p>
            <a:pPr marL="457200" indent="-457200">
              <a:lnSpc>
                <a:spcPct val="90000"/>
              </a:lnSpc>
              <a:buFont typeface="Arial" panose="020B0604020202020204" pitchFamily="34" charset="0"/>
              <a:buChar char="•"/>
            </a:pPr>
            <a:r>
              <a:rPr lang="en-CA" sz="2200" dirty="0"/>
              <a:t>Those who sign up for the </a:t>
            </a:r>
            <a:r>
              <a:rPr lang="en-CA" sz="2200" b="1" dirty="0"/>
              <a:t>Virtual Door to Talent with Disabilities – Graduate Inventory</a:t>
            </a:r>
            <a:r>
              <a:rPr lang="en-CA" sz="2200" dirty="0"/>
              <a:t> will be able to include their CV in our inventory, which is accessible to hiring managers across the public service. </a:t>
            </a:r>
          </a:p>
          <a:p>
            <a:pPr marL="457200" indent="-457200">
              <a:lnSpc>
                <a:spcPct val="90000"/>
              </a:lnSpc>
              <a:buFont typeface="Arial" panose="020B0604020202020204" pitchFamily="34" charset="0"/>
              <a:buChar char="•"/>
            </a:pPr>
            <a:r>
              <a:rPr lang="en-CA" sz="2200" dirty="0"/>
              <a:t>EOSD participants will receive an e-mail with information about the intake and application process at the end of the summer.</a:t>
            </a:r>
          </a:p>
        </p:txBody>
      </p:sp>
    </p:spTree>
    <p:extLst>
      <p:ext uri="{BB962C8B-B14F-4D97-AF65-F5344CB8AC3E}">
        <p14:creationId xmlns:p14="http://schemas.microsoft.com/office/powerpoint/2010/main" val="1173482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4632692" y="845391"/>
            <a:ext cx="2926611" cy="10376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mj-lt"/>
                <a:ea typeface="+mj-ea"/>
                <a:cs typeface="+mj-cs"/>
              </a:rPr>
              <a:t>Contact Us!</a:t>
            </a:r>
          </a:p>
        </p:txBody>
      </p:sp>
      <p:sp>
        <p:nvSpPr>
          <p:cNvPr id="2" name="Content Placeholder 2">
            <a:extLst>
              <a:ext uri="{FF2B5EF4-FFF2-40B4-BE49-F238E27FC236}">
                <a16:creationId xmlns:a16="http://schemas.microsoft.com/office/drawing/2014/main" id="{3FF5B98D-E066-9804-8DAC-8881A34BD3AF}"/>
              </a:ext>
            </a:extLst>
          </p:cNvPr>
          <p:cNvSpPr txBox="1">
            <a:spLocks/>
          </p:cNvSpPr>
          <p:nvPr/>
        </p:nvSpPr>
        <p:spPr>
          <a:xfrm>
            <a:off x="3694497" y="2028782"/>
            <a:ext cx="4803003" cy="2226077"/>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CA" sz="2400" dirty="0"/>
              <a:t>Have questions, comments, or ideas to share?</a:t>
            </a:r>
          </a:p>
          <a:p>
            <a:pPr algn="ctr"/>
            <a:endParaRPr lang="en-CA" sz="2400" dirty="0"/>
          </a:p>
          <a:p>
            <a:pPr algn="ctr"/>
            <a:r>
              <a:rPr lang="en-CA" sz="2400" dirty="0"/>
              <a:t>Contact us at the email below:</a:t>
            </a:r>
          </a:p>
        </p:txBody>
      </p:sp>
      <p:sp>
        <p:nvSpPr>
          <p:cNvPr id="3" name="TextBox 2">
            <a:extLst>
              <a:ext uri="{FF2B5EF4-FFF2-40B4-BE49-F238E27FC236}">
                <a16:creationId xmlns:a16="http://schemas.microsoft.com/office/drawing/2014/main" id="{48B6C702-F538-620A-297E-77412DE19353}"/>
              </a:ext>
            </a:extLst>
          </p:cNvPr>
          <p:cNvSpPr txBox="1"/>
          <p:nvPr/>
        </p:nvSpPr>
        <p:spPr>
          <a:xfrm>
            <a:off x="1461651" y="4400600"/>
            <a:ext cx="9268691" cy="707886"/>
          </a:xfrm>
          <a:prstGeom prst="rect">
            <a:avLst/>
          </a:prstGeom>
          <a:noFill/>
        </p:spPr>
        <p:txBody>
          <a:bodyPr wrap="square" rtlCol="0">
            <a:spAutoFit/>
          </a:bodyPr>
          <a:lstStyle/>
          <a:p>
            <a:pPr algn="ctr"/>
            <a:r>
              <a:rPr lang="en-US" sz="4000" b="1" dirty="0">
                <a:solidFill>
                  <a:schemeClr val="accent5">
                    <a:lumMod val="75000"/>
                  </a:schemeClr>
                </a:solidFill>
                <a:hlinkClick r:id="rId3">
                  <a:extLst>
                    <a:ext uri="{A12FA001-AC4F-418D-AE19-62706E023703}">
                      <ahyp:hlinkClr xmlns:ahyp="http://schemas.microsoft.com/office/drawing/2018/hyperlinkcolor" val="tx"/>
                    </a:ext>
                  </a:extLst>
                </a:hlinkClick>
              </a:rPr>
              <a:t>cfp.psh-prog-pwd.psc@cfp-psc.gc.ca</a:t>
            </a:r>
            <a:endParaRPr lang="en-US" sz="4000" b="1" dirty="0">
              <a:solidFill>
                <a:schemeClr val="accent5">
                  <a:lumMod val="75000"/>
                </a:schemeClr>
              </a:solidFill>
            </a:endParaRPr>
          </a:p>
        </p:txBody>
      </p:sp>
    </p:spTree>
    <p:extLst>
      <p:ext uri="{BB962C8B-B14F-4D97-AF65-F5344CB8AC3E}">
        <p14:creationId xmlns:p14="http://schemas.microsoft.com/office/powerpoint/2010/main" val="3087349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636FBBE7-B23F-41DA-8741-13389066DA17}"/>
              </a:ext>
            </a:extLst>
          </p:cNvPr>
          <p:cNvSpPr>
            <a:spLocks noGrp="1"/>
          </p:cNvSpPr>
          <p:nvPr>
            <p:ph type="ctrTitle"/>
          </p:nvPr>
        </p:nvSpPr>
        <p:spPr>
          <a:xfrm>
            <a:off x="947117" y="1041400"/>
            <a:ext cx="10297766" cy="2387600"/>
          </a:xfrm>
        </p:spPr>
        <p:txBody>
          <a:bodyPr vert="horz" lIns="91440" tIns="45720" rIns="91440" bIns="45720" rtlCol="0" anchor="t">
            <a:normAutofit fontScale="90000"/>
          </a:bodyPr>
          <a:lstStyle/>
          <a:p>
            <a:pPr marL="0" indent="0" algn="ctr">
              <a:buNone/>
            </a:pPr>
            <a:r>
              <a:rPr lang="en-US" sz="4400" dirty="0"/>
              <a:t>Thank you  / Merci / </a:t>
            </a:r>
            <a:r>
              <a:rPr lang="en-US" sz="4400" dirty="0" err="1"/>
              <a:t>Ekosani</a:t>
            </a:r>
            <a:r>
              <a:rPr lang="en-US" sz="4400" dirty="0"/>
              <a:t> / Miigwech / Meegwetch / </a:t>
            </a:r>
            <a:r>
              <a:rPr lang="en-US" sz="4400" dirty="0" err="1"/>
              <a:t>Niá:wen</a:t>
            </a:r>
            <a:r>
              <a:rPr lang="en-US" sz="4400" dirty="0"/>
              <a:t> / </a:t>
            </a:r>
            <a:r>
              <a:rPr lang="en-US" sz="4400" dirty="0" err="1"/>
              <a:t>Mahseecho</a:t>
            </a:r>
            <a:r>
              <a:rPr lang="en-US" sz="4400" dirty="0"/>
              <a:t> / </a:t>
            </a:r>
            <a:r>
              <a:rPr lang="en-US" sz="4400" dirty="0" err="1"/>
              <a:t>Mutna</a:t>
            </a:r>
            <a:r>
              <a:rPr lang="en-US" sz="4400" dirty="0"/>
              <a:t> / </a:t>
            </a:r>
            <a:r>
              <a:rPr lang="en-US" sz="4400" dirty="0" err="1"/>
              <a:t>Wopida</a:t>
            </a:r>
            <a:r>
              <a:rPr lang="en-US" sz="4400" dirty="0"/>
              <a:t> / </a:t>
            </a:r>
            <a:r>
              <a:rPr lang="en-US" sz="4400" dirty="0" err="1"/>
              <a:t>Hei</a:t>
            </a:r>
            <a:r>
              <a:rPr lang="en-US" sz="4400" dirty="0"/>
              <a:t> </a:t>
            </a:r>
            <a:r>
              <a:rPr lang="en-US" sz="4400" dirty="0" err="1"/>
              <a:t>Hei</a:t>
            </a:r>
            <a:r>
              <a:rPr lang="en-US" sz="4400" dirty="0"/>
              <a:t> / Marci Cho /  </a:t>
            </a:r>
            <a:r>
              <a:rPr lang="en-US" sz="4400" dirty="0" err="1"/>
              <a:t>ᖁᐊᓇᖅᑯᑎᑦ</a:t>
            </a:r>
            <a:r>
              <a:rPr lang="en-US" sz="4400" dirty="0"/>
              <a:t> / </a:t>
            </a:r>
            <a:r>
              <a:rPr lang="en-US" sz="4400" dirty="0" err="1"/>
              <a:t>Quanaqqutit</a:t>
            </a:r>
            <a:r>
              <a:rPr lang="en-US" sz="4400" dirty="0"/>
              <a:t> / </a:t>
            </a:r>
            <a:r>
              <a:rPr lang="en-US" sz="4400" dirty="0" err="1"/>
              <a:t>ᓇᑯᕐᒦᒃ</a:t>
            </a:r>
            <a:r>
              <a:rPr lang="en-US" sz="4400" dirty="0"/>
              <a:t> (</a:t>
            </a:r>
            <a:r>
              <a:rPr lang="en-US" sz="4400" dirty="0" err="1"/>
              <a:t>Nakurmik</a:t>
            </a:r>
            <a:r>
              <a:rPr lang="en-US" sz="4400" dirty="0"/>
              <a:t>) / </a:t>
            </a:r>
            <a:r>
              <a:rPr lang="en-US" sz="4400" dirty="0" err="1"/>
              <a:t>Qujannamiik</a:t>
            </a:r>
            <a:r>
              <a:rPr lang="en-US" sz="4400" dirty="0"/>
              <a:t> / </a:t>
            </a:r>
            <a:r>
              <a:rPr lang="en-US" sz="4400" dirty="0" err="1"/>
              <a:t>Qujanaq</a:t>
            </a:r>
            <a:r>
              <a:rPr lang="en-US" sz="4400" dirty="0"/>
              <a:t> / </a:t>
            </a:r>
            <a:r>
              <a:rPr lang="en-US" sz="4400" dirty="0" err="1"/>
              <a:t>Kukwstsétsemc</a:t>
            </a:r>
            <a:r>
              <a:rPr lang="en-US" sz="4400" dirty="0"/>
              <a:t> / </a:t>
            </a:r>
            <a:r>
              <a:rPr lang="en-US" sz="4400" dirty="0" err="1"/>
              <a:t>Woliwon</a:t>
            </a:r>
            <a:r>
              <a:rPr lang="en-US" sz="4400" dirty="0"/>
              <a:t> / </a:t>
            </a:r>
            <a:r>
              <a:rPr lang="en-US" sz="4400" dirty="0" err="1"/>
              <a:t>Woliwun</a:t>
            </a:r>
            <a:r>
              <a:rPr lang="en-US" sz="4400" dirty="0"/>
              <a:t> / </a:t>
            </a:r>
            <a:r>
              <a:rPr lang="en-US" sz="4400" dirty="0" err="1"/>
              <a:t>Wela’lin</a:t>
            </a:r>
            <a:endParaRPr lang="en-US" sz="4400" dirty="0"/>
          </a:p>
        </p:txBody>
      </p:sp>
      <p:sp>
        <p:nvSpPr>
          <p:cNvPr id="2" name="Slide Number Placeholder 1" hidden="1"/>
          <p:cNvSpPr>
            <a:spLocks noGrp="1"/>
          </p:cNvSpPr>
          <p:nvPr>
            <p:ph type="sldNum" sz="quarter" idx="4294967295"/>
          </p:nvPr>
        </p:nvSpPr>
        <p:spPr>
          <a:xfrm>
            <a:off x="10801350" y="6418263"/>
            <a:ext cx="1200150" cy="365125"/>
          </a:xfrm>
        </p:spPr>
        <p:txBody>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C9E7B19F-562E-4687-915F-44F4066EA527}" type="slidenum">
              <a:rPr kumimoji="0" lang="en-CA" sz="1200" b="0" i="0" u="none" strike="noStrike" kern="1200" cap="none" spc="0" normalizeH="0" baseline="0" noProof="0" smtClean="0">
                <a:ln>
                  <a:noFill/>
                </a:ln>
                <a:solidFill>
                  <a:srgbClr val="54575A">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9</a:t>
            </a:fld>
            <a:endParaRPr kumimoji="0" lang="en-CA" sz="1200" b="0" i="0" u="none" strike="noStrike" kern="1200" cap="none" spc="0" normalizeH="0" baseline="0" noProof="0">
              <a:ln>
                <a:noFill/>
              </a:ln>
              <a:solidFill>
                <a:srgbClr val="54575A">
                  <a:tint val="75000"/>
                </a:srgbClr>
              </a:solidFill>
              <a:effectLst/>
              <a:uLnTx/>
              <a:uFillTx/>
              <a:latin typeface="Segoe UI Semilight"/>
              <a:ea typeface="+mn-ea"/>
              <a:cs typeface="+mn-cs"/>
            </a:endParaRPr>
          </a:p>
        </p:txBody>
      </p:sp>
    </p:spTree>
    <p:extLst>
      <p:ext uri="{BB962C8B-B14F-4D97-AF65-F5344CB8AC3E}">
        <p14:creationId xmlns:p14="http://schemas.microsoft.com/office/powerpoint/2010/main" val="4102812917"/>
      </p:ext>
    </p:extLst>
  </p:cSld>
  <p:clrMapOvr>
    <a:masterClrMapping/>
  </p:clrMapOvr>
</p:sld>
</file>

<file path=ppt/theme/theme1.xml><?xml version="1.0" encoding="utf-8"?>
<a:theme xmlns:a="http://schemas.openxmlformats.org/drawingml/2006/main" name="CFP-PSC 2019">
  <a:themeElements>
    <a:clrScheme name="Custom 9">
      <a:dk1>
        <a:srgbClr val="54575A"/>
      </a:dk1>
      <a:lt1>
        <a:sysClr val="window" lastClr="FFFFFF"/>
      </a:lt1>
      <a:dk2>
        <a:srgbClr val="54575A"/>
      </a:dk2>
      <a:lt2>
        <a:srgbClr val="F2F2F2"/>
      </a:lt2>
      <a:accent1>
        <a:srgbClr val="D50057"/>
      </a:accent1>
      <a:accent2>
        <a:srgbClr val="5B315E"/>
      </a:accent2>
      <a:accent3>
        <a:srgbClr val="0099A8"/>
      </a:accent3>
      <a:accent4>
        <a:srgbClr val="FF5100"/>
      </a:accent4>
      <a:accent5>
        <a:srgbClr val="C2D500"/>
      </a:accent5>
      <a:accent6>
        <a:srgbClr val="F7BE00"/>
      </a:accent6>
      <a:hlink>
        <a:srgbClr val="919F00"/>
      </a:hlink>
      <a:folHlink>
        <a:srgbClr val="FF4C95"/>
      </a:folHlink>
    </a:clrScheme>
    <a:fontScheme name="Custom 2">
      <a:majorFont>
        <a:latin typeface="Segoe UI Light"/>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C-CFP-PPT-2021.pptx" id="{6D648DEE-6277-4B25-97B0-65E24D95817C}" vid="{F853FB55-511C-469E-9DFD-7B48389635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dd</Template>
  <TotalTime>1358</TotalTime>
  <Words>601</Words>
  <Application>Microsoft Office PowerPoint</Application>
  <PresentationFormat>Widescreen</PresentationFormat>
  <Paragraphs>79</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Segoe UI Light</vt:lpstr>
      <vt:lpstr>Segoe UI Semilight</vt:lpstr>
      <vt:lpstr>CFP-PSC 2019</vt:lpstr>
      <vt:lpstr> EOSD Welcoming Event 2024  Employment Opportunity for Students with Disabilities (EOSD)</vt:lpstr>
      <vt:lpstr>Land Acknowledgement</vt:lpstr>
      <vt:lpstr>Housekeeping Guidelines</vt:lpstr>
      <vt:lpstr>Topics and Guest Speakers</vt:lpstr>
      <vt:lpstr>2024 Summer Events</vt:lpstr>
      <vt:lpstr>Mentorship Program</vt:lpstr>
      <vt:lpstr>After Graduation Job Opportunities</vt:lpstr>
      <vt:lpstr>Contact Us!</vt:lpstr>
      <vt:lpstr>Thank you  / Merci / Ekosani / Miigwech / Meegwetch / Niá:wen / Mahseecho / Mutna / Wopida / Hei Hei / Marci Cho /  ᖁᐊᓇᖅᑯᑎᑦ / Quanaqqutit / ᓇᑯᕐᒦᒃ (Nakurmik) / Qujannamiik / Qujanaq / Kukwstsétsemc / Woliwon / Woliwun / Wela’lin</vt:lpstr>
    </vt:vector>
  </TitlesOfParts>
  <Company>CFP-PSC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Camila Das Gupta</dc:creator>
  <cp:lastModifiedBy>Camila Das Gupta</cp:lastModifiedBy>
  <cp:revision>193</cp:revision>
  <dcterms:created xsi:type="dcterms:W3CDTF">2022-04-06T12:41:11Z</dcterms:created>
  <dcterms:modified xsi:type="dcterms:W3CDTF">2024-06-10T12:06:56Z</dcterms:modified>
</cp:coreProperties>
</file>