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9" r:id="rId2"/>
  </p:sldMasterIdLst>
  <p:notesMasterIdLst>
    <p:notesMasterId r:id="rId16"/>
  </p:notesMasterIdLst>
  <p:handoutMasterIdLst>
    <p:handoutMasterId r:id="rId17"/>
  </p:handoutMasterIdLst>
  <p:sldIdLst>
    <p:sldId id="256" r:id="rId3"/>
    <p:sldId id="262" r:id="rId4"/>
    <p:sldId id="263" r:id="rId5"/>
    <p:sldId id="271" r:id="rId6"/>
    <p:sldId id="274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0D9"/>
    <a:srgbClr val="C5D6CE"/>
    <a:srgbClr val="F2F6F5"/>
    <a:srgbClr val="007F3E"/>
    <a:srgbClr val="20558A"/>
    <a:srgbClr val="0A4E26"/>
    <a:srgbClr val="799E83"/>
    <a:srgbClr val="6F9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9" autoAdjust="0"/>
    <p:restoredTop sz="69162" autoAdjust="0"/>
  </p:normalViewPr>
  <p:slideViewPr>
    <p:cSldViewPr>
      <p:cViewPr varScale="1">
        <p:scale>
          <a:sx n="82" d="100"/>
          <a:sy n="82" d="100"/>
        </p:scale>
        <p:origin x="2540" y="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808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457C67F-4C25-4847-8CB9-702DBFFFE378}" type="datetimeFigureOut">
              <a:rPr lang="en-CA"/>
              <a:pPr>
                <a:defRPr/>
              </a:pPr>
              <a:t>2022-10-05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7442B52-771E-4263-93A3-7241B88AEB9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5145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F6B9C45-352B-47AC-9188-E569F4C0C077}" type="datetimeFigureOut">
              <a:rPr lang="en-CA" altLang="en-US"/>
              <a:pPr>
                <a:defRPr/>
              </a:pPr>
              <a:t>2022-10-05</a:t>
            </a:fld>
            <a:endParaRPr lang="en-CA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0" smtClean="0"/>
              <a:t>Click to edit Master text styles</a:t>
            </a:r>
          </a:p>
          <a:p>
            <a:pPr lvl="1"/>
            <a:r>
              <a:rPr lang="en-CA" altLang="en-US" noProof="0" smtClean="0"/>
              <a:t>Second level</a:t>
            </a:r>
          </a:p>
          <a:p>
            <a:pPr lvl="2"/>
            <a:r>
              <a:rPr lang="en-CA" altLang="en-US" noProof="0" smtClean="0"/>
              <a:t>Third level</a:t>
            </a:r>
          </a:p>
          <a:p>
            <a:pPr lvl="3"/>
            <a:r>
              <a:rPr lang="en-CA" altLang="en-US" noProof="0" smtClean="0"/>
              <a:t>Fourth level</a:t>
            </a:r>
          </a:p>
          <a:p>
            <a:pPr lvl="4"/>
            <a:r>
              <a:rPr lang="en-CA" alt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34D1DC2-1AB0-43B2-AD52-835E75D93C7E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56364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anose="020B0600070205080204" pitchFamily="34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>
              <a:latin typeface="Arial" panose="020B060402020202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9EAB250-CD22-482B-9F51-B5270C7DCF83}" type="slidenum">
              <a:rPr lang="en-CA" altLang="en-US" smtClean="0"/>
              <a:pPr/>
              <a:t>1</a:t>
            </a:fld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3256650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en-CA" altLang="en-US" smtClean="0">
              <a:latin typeface="Arial" panose="020B060402020202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C1C9411-048F-4BCB-AD99-258E6207230D}" type="slidenum">
              <a:rPr lang="en-CA" altLang="en-US" smtClean="0"/>
              <a:pPr/>
              <a:t>10</a:t>
            </a:fld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985871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fr-FR" altLang="en-US" dirty="0" smtClean="0">
              <a:latin typeface="Arial" panose="020B060402020202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D4A4E42-0343-4BDE-BA1A-45D10E1C0EBB}" type="slidenum">
              <a:rPr lang="en-CA" altLang="en-US" smtClean="0"/>
              <a:pPr/>
              <a:t>11</a:t>
            </a:fld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144289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</a:pPr>
            <a:endParaRPr lang="en-CA" altLang="en-US" dirty="0" smtClean="0">
              <a:latin typeface="Arial" panose="020B0604020202020204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4BE77CA-9A2C-4CC5-821B-82B5744F6905}" type="slidenum">
              <a:rPr lang="en-CA" altLang="en-US" smtClean="0"/>
              <a:pPr/>
              <a:t>12</a:t>
            </a:fld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3664388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>
              <a:latin typeface="Arial" panose="020B0604020202020204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EAADA8B-BD0D-4C22-8A5C-BE235175AAF2}" type="slidenum">
              <a:rPr lang="en-CA" altLang="en-US" smtClean="0"/>
              <a:pPr/>
              <a:t>13</a:t>
            </a:fld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4119268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</a:pPr>
            <a:endParaRPr lang="en-CA" altLang="en-US" smtClean="0">
              <a:latin typeface="Arial" panose="020B0604020202020204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315D85B-2D62-472F-A4E0-4DCBB39D384B}" type="slidenum">
              <a:rPr lang="en-CA" altLang="en-US" smtClean="0"/>
              <a:pPr/>
              <a:t>2</a:t>
            </a:fld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427130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lvl="1" indent="0">
              <a:buFont typeface="Wingdings" panose="05000000000000000000" pitchFamily="2" charset="2"/>
              <a:buNone/>
            </a:pPr>
            <a:endParaRPr lang="en-CA" altLang="en-US" dirty="0" smtClean="0">
              <a:latin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A4DECA0-883D-40AE-A7D0-98564077A6C2}" type="slidenum">
              <a:rPr lang="en-CA" altLang="en-US" smtClean="0"/>
              <a:pPr/>
              <a:t>3</a:t>
            </a:fld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516178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</a:pPr>
            <a:endParaRPr lang="en-CA" altLang="en-US" dirty="0" smtClean="0">
              <a:latin typeface="Arial" panose="020B0604020202020204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F367BFE-89FE-4284-BF98-06C38E67C0EA}" type="slidenum">
              <a:rPr lang="en-CA" altLang="en-US" smtClean="0"/>
              <a:pPr/>
              <a:t>4</a:t>
            </a:fld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3334880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en-CA" altLang="en-US" dirty="0" smtClean="0">
              <a:latin typeface="Arial" panose="020B0604020202020204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E312C41-0EDE-4BBD-95C4-A5C65D2F84A6}" type="slidenum">
              <a:rPr lang="en-CA" altLang="en-US" smtClean="0"/>
              <a:pPr/>
              <a:t>5</a:t>
            </a:fld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2028464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06EA964-B2FF-447B-987E-9F986CF58D00}" type="slidenum">
              <a:rPr lang="en-CA" altLang="en-US" smtClean="0"/>
              <a:pPr/>
              <a:t>6</a:t>
            </a:fld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3479692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>
              <a:latin typeface="Arial" panose="020B0604020202020204" pitchFamily="34" charset="0"/>
            </a:endParaRPr>
          </a:p>
          <a:p>
            <a:endParaRPr lang="en-CA" altLang="en-US" smtClean="0">
              <a:latin typeface="Arial" panose="020B0604020202020204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02BEA8F-A2C8-44F1-8A66-72D0D82462CF}" type="slidenum">
              <a:rPr lang="en-CA" altLang="en-US" smtClean="0"/>
              <a:pPr/>
              <a:t>7</a:t>
            </a:fld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3726186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en-CA" altLang="en-US" dirty="0" smtClean="0">
              <a:latin typeface="Arial" panose="020B0604020202020204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0026411-4305-4273-8478-81261C0657FA}" type="slidenum">
              <a:rPr lang="en-CA" altLang="en-US" smtClean="0"/>
              <a:pPr/>
              <a:t>8</a:t>
            </a:fld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3004152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CA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7747F41-ACF8-481A-A167-9FCA7D765961}" type="slidenum">
              <a:rPr lang="en-CA" altLang="en-US" smtClean="0"/>
              <a:pPr/>
              <a:t>9</a:t>
            </a:fld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1726241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1116014" y="4077072"/>
            <a:ext cx="7272337" cy="17284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rgbClr val="007F3E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115616" y="1556792"/>
            <a:ext cx="7272808" cy="2376264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C923C-196D-41AF-BC4E-B48B76334262}" type="datetime1">
              <a:rPr lang="en-CA" altLang="en-US"/>
              <a:pPr>
                <a:defRPr/>
              </a:pPr>
              <a:t>2022-10-05</a:t>
            </a:fld>
            <a:endParaRPr lang="en-C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8833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931957"/>
            <a:ext cx="8496299" cy="120164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51" y="2205038"/>
            <a:ext cx="422805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2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4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7" indent="0">
              <a:buNone/>
              <a:defRPr sz="9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1" y="3028950"/>
            <a:ext cx="4228058" cy="332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592092" y="2205038"/>
            <a:ext cx="422805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2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4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7" indent="0">
              <a:buNone/>
              <a:defRPr sz="9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592092" y="3028950"/>
            <a:ext cx="4228058" cy="332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F13C8-C203-E341-9D4C-88E44F92B8DC}" type="datetimeFigureOut">
              <a:rPr lang="en-US"/>
              <a:pPr>
                <a:defRPr/>
              </a:pPr>
              <a:t>10/5/2022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42714-B8C1-4B06-962A-6CB5DCC75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2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3020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F13C8-C203-E341-9D4C-88E44F92B8DC}" type="datetimeFigureOut">
              <a:rPr lang="en-US"/>
              <a:pPr>
                <a:defRPr/>
              </a:pPr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8D035-3A8A-444B-A577-81643478A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18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F13C8-C203-E341-9D4C-88E44F92B8DC}" type="datetimeFigureOut">
              <a:rPr lang="en-US"/>
              <a:pPr>
                <a:defRPr/>
              </a:pPr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DA59C-8AE3-4C88-8D6B-A3917A8A0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17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935038"/>
            <a:ext cx="3255169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9" y="935038"/>
            <a:ext cx="5184253" cy="5418136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853" y="2552705"/>
            <a:ext cx="3255169" cy="3800475"/>
          </a:xfrm>
        </p:spPr>
        <p:txBody>
          <a:bodyPr/>
          <a:lstStyle>
            <a:lvl1pPr marL="0" indent="0">
              <a:buNone/>
              <a:defRPr sz="900"/>
            </a:lvl1pPr>
            <a:lvl2pPr marL="257162" indent="0">
              <a:buNone/>
              <a:defRPr sz="788"/>
            </a:lvl2pPr>
            <a:lvl3pPr marL="514325" indent="0">
              <a:buNone/>
              <a:defRPr sz="675"/>
            </a:lvl3pPr>
            <a:lvl4pPr marL="771487" indent="0">
              <a:buNone/>
              <a:defRPr sz="563"/>
            </a:lvl4pPr>
            <a:lvl5pPr marL="1028649" indent="0">
              <a:buNone/>
              <a:defRPr sz="563"/>
            </a:lvl5pPr>
            <a:lvl6pPr marL="1285811" indent="0">
              <a:buNone/>
              <a:defRPr sz="563"/>
            </a:lvl6pPr>
            <a:lvl7pPr marL="1542974" indent="0">
              <a:buNone/>
              <a:defRPr sz="563"/>
            </a:lvl7pPr>
            <a:lvl8pPr marL="1800135" indent="0">
              <a:buNone/>
              <a:defRPr sz="563"/>
            </a:lvl8pPr>
            <a:lvl9pPr marL="2057297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F13C8-C203-E341-9D4C-88E44F92B8DC}" type="datetimeFigureOut">
              <a:rPr lang="en-US"/>
              <a:pPr>
                <a:defRPr/>
              </a:pPr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767E7-3E46-4ECE-97C2-3F123D72A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60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35899" y="935044"/>
            <a:ext cx="5184253" cy="541813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62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4" indent="0">
              <a:buNone/>
              <a:defRPr sz="1125"/>
            </a:lvl7pPr>
            <a:lvl8pPr marL="1800135" indent="0">
              <a:buNone/>
              <a:defRPr sz="1125"/>
            </a:lvl8pPr>
            <a:lvl9pPr marL="2057297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853" y="935038"/>
            <a:ext cx="3255169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853" y="2552705"/>
            <a:ext cx="3255169" cy="3800475"/>
          </a:xfrm>
        </p:spPr>
        <p:txBody>
          <a:bodyPr/>
          <a:lstStyle>
            <a:lvl1pPr marL="0" indent="0">
              <a:buNone/>
              <a:defRPr sz="900"/>
            </a:lvl1pPr>
            <a:lvl2pPr marL="257162" indent="0">
              <a:buNone/>
              <a:defRPr sz="788"/>
            </a:lvl2pPr>
            <a:lvl3pPr marL="514325" indent="0">
              <a:buNone/>
              <a:defRPr sz="675"/>
            </a:lvl3pPr>
            <a:lvl4pPr marL="771487" indent="0">
              <a:buNone/>
              <a:defRPr sz="563"/>
            </a:lvl4pPr>
            <a:lvl5pPr marL="1028649" indent="0">
              <a:buNone/>
              <a:defRPr sz="563"/>
            </a:lvl5pPr>
            <a:lvl6pPr marL="1285811" indent="0">
              <a:buNone/>
              <a:defRPr sz="563"/>
            </a:lvl6pPr>
            <a:lvl7pPr marL="1542974" indent="0">
              <a:buNone/>
              <a:defRPr sz="563"/>
            </a:lvl7pPr>
            <a:lvl8pPr marL="1800135" indent="0">
              <a:buNone/>
              <a:defRPr sz="563"/>
            </a:lvl8pPr>
            <a:lvl9pPr marL="2057297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F13C8-C203-E341-9D4C-88E44F92B8DC}" type="datetimeFigureOut">
              <a:rPr lang="en-US"/>
              <a:pPr>
                <a:defRPr/>
              </a:pPr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5FDAE-E2FD-4ED5-B7A5-12C45CD5B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75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F13C8-C203-E341-9D4C-88E44F92B8DC}" type="datetimeFigureOut">
              <a:rPr lang="en-US"/>
              <a:pPr>
                <a:defRPr/>
              </a:pPr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C70D5-9CB7-4F05-AC44-958DB0107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14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935041"/>
            <a:ext cx="2276475" cy="54213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2" y="935038"/>
            <a:ext cx="6105525" cy="5421312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F13C8-C203-E341-9D4C-88E44F92B8DC}" type="datetimeFigureOut">
              <a:rPr lang="en-US"/>
              <a:pPr>
                <a:defRPr/>
              </a:pPr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00258-CDFA-4381-9F94-BEC0CF25C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6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116013" y="1557338"/>
            <a:ext cx="727233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pPr lvl="0"/>
            <a:r>
              <a:rPr lang="en-US" altLang="en-US" dirty="0" smtClean="0"/>
              <a:t>Click to edit Master title style</a:t>
            </a:r>
            <a:endParaRPr lang="en-CA" alt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1116015" y="2492374"/>
            <a:ext cx="7272337" cy="331289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B47F2-121A-4B2E-94CC-BE3FAE79C760}" type="datetime1">
              <a:rPr lang="en-CA" altLang="en-US"/>
              <a:pPr>
                <a:defRPr/>
              </a:pPr>
              <a:t>2022-10-05</a:t>
            </a:fld>
            <a:endParaRPr lang="en-C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521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1557338"/>
            <a:ext cx="7272338" cy="9350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F13C8-C203-E341-9D4C-88E44F92B8DC}" type="datetimeFigureOut">
              <a:rPr lang="en-US"/>
              <a:pPr>
                <a:defRPr/>
              </a:pPr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8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F13C8-C203-E341-9D4C-88E44F92B8DC}" type="datetimeFigureOut">
              <a:rPr lang="en-US"/>
              <a:pPr>
                <a:defRPr/>
              </a:pPr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65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4294967295"/>
          </p:nvPr>
        </p:nvSpPr>
        <p:spPr>
          <a:xfrm>
            <a:off x="323850" y="2205038"/>
            <a:ext cx="8496300" cy="415131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23529" y="925196"/>
            <a:ext cx="8496622" cy="120959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EA7DB-84BF-4442-97E7-FBE681F1E9F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897207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50" y="935044"/>
            <a:ext cx="8496300" cy="2574925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850" y="3602043"/>
            <a:ext cx="8496300" cy="2751137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2" indent="0" algn="ctr">
              <a:buNone/>
              <a:defRPr sz="1125"/>
            </a:lvl2pPr>
            <a:lvl3pPr marL="514325" indent="0" algn="ctr">
              <a:buNone/>
              <a:defRPr sz="1013"/>
            </a:lvl3pPr>
            <a:lvl4pPr marL="771487" indent="0" algn="ctr">
              <a:buNone/>
              <a:defRPr sz="900"/>
            </a:lvl4pPr>
            <a:lvl5pPr marL="1028649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4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7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F13C8-C203-E341-9D4C-88E44F92B8DC}" type="datetimeFigureOut">
              <a:rPr lang="en-US"/>
              <a:pPr>
                <a:defRPr/>
              </a:pPr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1470A-3220-4D84-B246-76853E3D8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4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ts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4294967295"/>
          </p:nvPr>
        </p:nvSpPr>
        <p:spPr>
          <a:xfrm>
            <a:off x="323850" y="1628800"/>
            <a:ext cx="8496300" cy="47275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altLang="en-US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23529" y="925196"/>
            <a:ext cx="8496622" cy="70360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B9611-B855-4999-AAD7-5FA27BF9771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3790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35044"/>
            <a:ext cx="8496300" cy="3627439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50" y="4589464"/>
            <a:ext cx="8496300" cy="1766886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2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2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4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297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29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F13C8-C203-E341-9D4C-88E44F92B8DC}" type="datetimeFigureOut">
              <a:rPr lang="en-US"/>
              <a:pPr>
                <a:defRPr/>
              </a:pPr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5DE7A-05D7-47EB-BF22-8AD927E83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42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9" y="925195"/>
            <a:ext cx="8496622" cy="12095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30" y="2205038"/>
            <a:ext cx="4329065" cy="4151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205043"/>
            <a:ext cx="4191000" cy="4151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F13C8-C203-E341-9D4C-88E44F92B8DC}" type="datetimeFigureOut">
              <a:rPr lang="en-US"/>
              <a:pPr>
                <a:defRPr/>
              </a:pPr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FCC0B-5104-441B-93B8-06568651D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9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658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9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2D2868C-EB4D-4A40-89EC-71CE201CD510}" type="datetime1">
              <a:rPr lang="en-CA" altLang="en-US"/>
              <a:pPr>
                <a:defRPr/>
              </a:pPr>
              <a:t>2022-10-05</a:t>
            </a:fld>
            <a:endParaRPr lang="en-CA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58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9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116013" y="1557338"/>
            <a:ext cx="727233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6013" y="2492375"/>
            <a:ext cx="7272337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TextBox 4"/>
          <p:cNvSpPr txBox="1">
            <a:spLocks noChangeArrowheads="1"/>
          </p:cNvSpPr>
          <p:nvPr userDrawn="1"/>
        </p:nvSpPr>
        <p:spPr bwMode="auto">
          <a:xfrm>
            <a:off x="401638" y="846138"/>
            <a:ext cx="32400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CA" sz="800" b="1" dirty="0" smtClean="0"/>
              <a:t>SOUS-MINISTRE </a:t>
            </a:r>
            <a:r>
              <a:rPr lang="en-CA" sz="800" b="1" dirty="0"/>
              <a:t>ADJOINT (</a:t>
            </a:r>
            <a:r>
              <a:rPr lang="en-CA" sz="800" b="1" dirty="0" smtClean="0"/>
              <a:t>MATÉRIELS)</a:t>
            </a:r>
            <a:endParaRPr lang="en-CA" altLang="en-US" sz="800" b="1" dirty="0">
              <a:solidFill>
                <a:schemeClr val="bg1"/>
              </a:solidFill>
            </a:endParaRPr>
          </a:p>
        </p:txBody>
      </p:sp>
      <p:sp>
        <p:nvSpPr>
          <p:cNvPr id="9" name="TextBox 3"/>
          <p:cNvSpPr txBox="1">
            <a:spLocks noChangeArrowheads="1"/>
          </p:cNvSpPr>
          <p:nvPr userDrawn="1"/>
        </p:nvSpPr>
        <p:spPr bwMode="auto">
          <a:xfrm>
            <a:off x="401638" y="1046163"/>
            <a:ext cx="39751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sz="800" b="1" dirty="0"/>
              <a:t>Directeur </a:t>
            </a:r>
            <a:r>
              <a:rPr lang="fr-FR" sz="800" b="1" dirty="0" smtClean="0"/>
              <a:t>Général </a:t>
            </a:r>
            <a:r>
              <a:rPr lang="fr-FR" sz="800" b="1" dirty="0"/>
              <a:t>– </a:t>
            </a:r>
            <a:r>
              <a:rPr lang="fr-FR" sz="800" b="1" dirty="0" smtClean="0"/>
              <a:t>Gestion </a:t>
            </a:r>
            <a:r>
              <a:rPr lang="fr-FR" sz="800" b="1" dirty="0"/>
              <a:t>du </a:t>
            </a:r>
            <a:r>
              <a:rPr lang="fr-FR" sz="800" b="1" dirty="0" smtClean="0"/>
              <a:t>Programme d’Équipement Maritime </a:t>
            </a:r>
            <a:r>
              <a:rPr lang="fr-FR" sz="800" b="1" dirty="0"/>
              <a:t>(DGGPEM)</a:t>
            </a:r>
            <a:endParaRPr lang="en-CA" altLang="en-US" sz="800" b="1" dirty="0">
              <a:solidFill>
                <a:srgbClr val="007F3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8" r:id="rId1"/>
    <p:sldLayoutId id="2147484759" r:id="rId2"/>
    <p:sldLayoutId id="2147484760" r:id="rId3"/>
    <p:sldLayoutId id="214748476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7F3E"/>
          </a:solidFill>
          <a:latin typeface="Arial"/>
          <a:ea typeface="MS PGothic" panose="020B0600070205080204" pitchFamily="34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F3E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F3E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F3E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F3E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342884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20558A"/>
          </a:solidFill>
          <a:latin typeface="Arial" charset="0"/>
          <a:ea typeface="ＭＳ Ｐゴシック" charset="0"/>
        </a:defRPr>
      </a:lvl6pPr>
      <a:lvl7pPr marL="685766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20558A"/>
          </a:solidFill>
          <a:latin typeface="Arial" charset="0"/>
          <a:ea typeface="ＭＳ Ｐゴシック" charset="0"/>
        </a:defRPr>
      </a:lvl7pPr>
      <a:lvl8pPr marL="1028649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20558A"/>
          </a:solidFill>
          <a:latin typeface="Arial" charset="0"/>
          <a:ea typeface="ＭＳ Ｐゴシック" charset="0"/>
        </a:defRPr>
      </a:lvl8pPr>
      <a:lvl9pPr marL="1371532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20558A"/>
          </a:solidFill>
          <a:latin typeface="Arial" charset="0"/>
          <a:ea typeface="ＭＳ Ｐゴシック" charset="0"/>
        </a:defRPr>
      </a:lvl9pPr>
    </p:titleStyle>
    <p:bodyStyle>
      <a:lvl1pPr marL="255588" indent="-255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rgbClr val="000000"/>
          </a:solidFill>
          <a:latin typeface="Arial"/>
          <a:ea typeface="MS PGothic" panose="020B0600070205080204" pitchFamily="34" charset="-128"/>
          <a:cs typeface="Arial"/>
        </a:defRPr>
      </a:lvl1pPr>
      <a:lvl2pPr marL="555625" indent="-212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000000"/>
          </a:solidFill>
          <a:latin typeface="Arial"/>
          <a:ea typeface="MS PGothic" panose="020B0600070205080204" pitchFamily="34" charset="-128"/>
          <a:cs typeface="Arial"/>
        </a:defRPr>
      </a:lvl2pPr>
      <a:lvl3pPr marL="855663" indent="-1698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000000"/>
          </a:solidFill>
          <a:latin typeface="Arial"/>
          <a:ea typeface="MS PGothic" panose="020B0600070205080204" pitchFamily="34" charset="-128"/>
          <a:cs typeface="Arial"/>
        </a:defRPr>
      </a:lvl3pPr>
      <a:lvl4pPr marL="1198563" indent="-1698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000000"/>
          </a:solidFill>
          <a:latin typeface="Arial"/>
          <a:ea typeface="MS PGothic" panose="020B0600070205080204" pitchFamily="34" charset="-128"/>
          <a:cs typeface="Arial"/>
        </a:defRPr>
      </a:lvl4pPr>
      <a:lvl5pPr marL="1541463" indent="-1698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000000"/>
          </a:solidFill>
          <a:latin typeface="Arial"/>
          <a:ea typeface="MS PGothic" panose="020B0600070205080204" pitchFamily="34" charset="-128"/>
          <a:cs typeface="Arial"/>
        </a:defRPr>
      </a:lvl5pPr>
      <a:lvl6pPr marL="1885856" indent="-171442" algn="l" defTabSz="6857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8305800" y="6356350"/>
            <a:ext cx="5143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6F90B8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513D8ED-A9CE-4A7F-B826-B8E3FB11125D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323850" y="925513"/>
            <a:ext cx="84963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3850" y="2205038"/>
            <a:ext cx="8496300" cy="41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3238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9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7B967A8-1B04-EF4D-B51D-6F40A36855D1}" type="datetimeFigureOut">
              <a:rPr lang="en-US"/>
              <a:pPr>
                <a:defRPr/>
              </a:pPr>
              <a:t>10/5/2022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9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2" r:id="rId1"/>
    <p:sldLayoutId id="2147484763" r:id="rId2"/>
    <p:sldLayoutId id="2147484764" r:id="rId3"/>
    <p:sldLayoutId id="2147484765" r:id="rId4"/>
    <p:sldLayoutId id="2147484766" r:id="rId5"/>
    <p:sldLayoutId id="2147484767" r:id="rId6"/>
    <p:sldLayoutId id="2147484768" r:id="rId7"/>
    <p:sldLayoutId id="2147484769" r:id="rId8"/>
    <p:sldLayoutId id="2147484770" r:id="rId9"/>
    <p:sldLayoutId id="2147484771" r:id="rId10"/>
    <p:sldLayoutId id="2147484772" r:id="rId11"/>
    <p:sldLayoutId id="214748477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 kern="1200">
          <a:solidFill>
            <a:srgbClr val="007F3E"/>
          </a:solidFill>
          <a:latin typeface="Arial" charset="0"/>
          <a:ea typeface="Arial" charset="0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07F3E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07F3E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07F3E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07F3E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884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76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649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532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5588" indent="-255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55625" indent="-212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5663" indent="-1698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198563" indent="-1698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1463" indent="-1698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856" indent="-171442" algn="l" defTabSz="6857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165100" y="2039938"/>
            <a:ext cx="8856663" cy="2325166"/>
          </a:xfrm>
        </p:spPr>
        <p:txBody>
          <a:bodyPr/>
          <a:lstStyle/>
          <a:p>
            <a:pPr eaLnBrk="1" hangingPunct="1"/>
            <a:r>
              <a:rPr lang="fr-FR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Séminaire DCGP – 14 Octobre 2022</a:t>
            </a:r>
            <a:r>
              <a:rPr lang="en-CA" alt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alt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L’industrie et le MDN</a:t>
            </a:r>
            <a:r>
              <a:rPr lang="fr-FR" altLang="en-US" sz="2700" b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en-US" sz="27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n-US" sz="2700" b="0" dirty="0" smtClean="0">
                <a:latin typeface="Arial" panose="020B0604020202020204" pitchFamily="34" charset="0"/>
                <a:cs typeface="Arial" panose="020B0604020202020204" pitchFamily="34" charset="0"/>
              </a:rPr>
              <a:t>[SHCC – SYSTÈMES DE COMBAT DE LA CLASSE HALIFAX]</a:t>
            </a:r>
            <a:br>
              <a:rPr lang="fr-FR" altLang="en-US" sz="27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n-US" sz="2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Leçons Apprises</a:t>
            </a:r>
            <a:endParaRPr lang="en-CA" altLang="en-US" sz="27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Subtitle 2"/>
          <p:cNvSpPr>
            <a:spLocks noGrp="1"/>
          </p:cNvSpPr>
          <p:nvPr>
            <p:ph type="subTitle" idx="1"/>
          </p:nvPr>
        </p:nvSpPr>
        <p:spPr>
          <a:xfrm>
            <a:off x="223838" y="4919663"/>
            <a:ext cx="8748712" cy="809625"/>
          </a:xfrm>
          <a:solidFill>
            <a:srgbClr val="D3E0D9"/>
          </a:solidFill>
        </p:spPr>
        <p:txBody>
          <a:bodyPr/>
          <a:lstStyle/>
          <a:p>
            <a:pPr eaLnBrk="1" hangingPunct="1"/>
            <a:r>
              <a:rPr lang="en-US" alt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 Hildebrandt</a:t>
            </a:r>
          </a:p>
          <a:p>
            <a:pPr eaLnBrk="1" hangingPunct="1"/>
            <a:r>
              <a:rPr lang="fr-CA" alt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GBGS Député 5/5-1 </a:t>
            </a:r>
            <a:r>
              <a:rPr lang="fr-FR" alt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Systèmes de gestion de combat et de détection</a:t>
            </a:r>
            <a:r>
              <a:rPr lang="fr-CA" alt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Grands bâtiments de guerre de surface</a:t>
            </a:r>
            <a:r>
              <a:rPr lang="fr-FR" alt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Haute [Techniques] Programme / Gestionnaire des Opérations</a:t>
            </a:r>
            <a:endParaRPr lang="en-CA" alt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401638" y="846138"/>
            <a:ext cx="32400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800" b="1"/>
              <a:t>SOUS-MINISTRE ADJOINT (MATÉRIELS)</a:t>
            </a:r>
            <a:endParaRPr lang="en-CA" altLang="en-US" sz="800" b="1">
              <a:solidFill>
                <a:schemeClr val="bg1"/>
              </a:solidFill>
            </a:endParaRPr>
          </a:p>
        </p:txBody>
      </p:sp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401638" y="1046163"/>
            <a:ext cx="39751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800" b="1"/>
              <a:t>Directeur Général – Gestion du Programme d’Équipement Maritime (DGGPEM)</a:t>
            </a:r>
            <a:endParaRPr lang="en-CA" altLang="en-US" sz="800" b="1">
              <a:solidFill>
                <a:srgbClr val="007F3E"/>
              </a:solidFill>
            </a:endParaRPr>
          </a:p>
        </p:txBody>
      </p:sp>
      <p:sp>
        <p:nvSpPr>
          <p:cNvPr id="19463" name="Date Placeholder 3"/>
          <p:cNvSpPr txBox="1">
            <a:spLocks/>
          </p:cNvSpPr>
          <p:nvPr/>
        </p:nvSpPr>
        <p:spPr bwMode="auto">
          <a:xfrm>
            <a:off x="3573463" y="6413500"/>
            <a:ext cx="205105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900" b="1">
                <a:solidFill>
                  <a:schemeClr val="tx1"/>
                </a:solidFill>
              </a:rPr>
              <a:t>CAN UNCLASSIFIED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23850" y="1268413"/>
            <a:ext cx="4464050" cy="1512887"/>
          </a:xfrm>
          <a:solidFill>
            <a:srgbClr val="F2F6F5"/>
          </a:solidFill>
        </p:spPr>
        <p:txBody>
          <a:bodyPr/>
          <a:lstStyle/>
          <a:p>
            <a:pPr eaLnBrk="1" hangingPunct="1"/>
            <a:r>
              <a:rPr lang="fr-FR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Exigences explicites: Pourquoi c’est important</a:t>
            </a:r>
            <a:endParaRPr lang="en-CA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1322388"/>
            <a:ext cx="4144962" cy="545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79512" y="1268413"/>
            <a:ext cx="3312368" cy="1944687"/>
          </a:xfrm>
          <a:solidFill>
            <a:srgbClr val="F2F6F5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fr-F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Épreuve du temps … le temps lié Solutions &amp; </a:t>
            </a:r>
            <a:r>
              <a:rPr lang="fr-FR" alt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</a:t>
            </a:r>
            <a:endParaRPr lang="en-CA" altLang="en-US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042" y="1268413"/>
            <a:ext cx="5619672" cy="5534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48" y="3068960"/>
            <a:ext cx="2664296" cy="36620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23850" y="1268413"/>
            <a:ext cx="7704138" cy="574675"/>
          </a:xfrm>
        </p:spPr>
        <p:txBody>
          <a:bodyPr/>
          <a:lstStyle/>
          <a:p>
            <a:r>
              <a:rPr lang="fr-FR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se départir de pensées </a:t>
            </a:r>
            <a:r>
              <a:rPr lang="en-CA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850" y="1868488"/>
            <a:ext cx="8712200" cy="4989512"/>
          </a:xfrm>
          <a:gradFill flip="none" rotWithShape="1">
            <a:gsLst>
              <a:gs pos="11000">
                <a:schemeClr val="accent1">
                  <a:lumMod val="5000"/>
                  <a:lumOff val="95000"/>
                </a:schemeClr>
              </a:gs>
              <a:gs pos="55000">
                <a:srgbClr val="C0D1C9">
                  <a:alpha val="85000"/>
                </a:srgbClr>
              </a:gs>
              <a:gs pos="77000">
                <a:srgbClr val="C0D1C9">
                  <a:alpha val="75000"/>
                </a:srgbClr>
              </a:gs>
              <a:gs pos="83000">
                <a:srgbClr val="C0D1C9"/>
              </a:gs>
            </a:gsLst>
            <a:lin ang="5400000" scaled="0"/>
            <a:tileRect/>
          </a:gradFill>
        </p:spPr>
        <p:txBody>
          <a:bodyPr/>
          <a:lstStyle/>
          <a:p>
            <a:pPr marL="257162" indent="-257162">
              <a:defRPr/>
            </a:pPr>
            <a:r>
              <a:rPr lang="fr-FR" sz="2000" dirty="0"/>
              <a:t>Il y a un axiome urbains qui </a:t>
            </a:r>
            <a:r>
              <a:rPr lang="fr-FR" sz="2000" dirty="0" smtClean="0"/>
              <a:t>dit:</a:t>
            </a:r>
          </a:p>
          <a:p>
            <a:pPr marL="557185" lvl="1" indent="-214303">
              <a:defRPr/>
            </a:pPr>
            <a:r>
              <a:rPr lang="fr-FR" sz="1700" b="1" dirty="0" smtClean="0">
                <a:solidFill>
                  <a:srgbClr val="FF0000"/>
                </a:solidFill>
              </a:rPr>
              <a:t>Leçons </a:t>
            </a:r>
            <a:r>
              <a:rPr lang="fr-FR" sz="1700" b="1" dirty="0">
                <a:solidFill>
                  <a:srgbClr val="FF0000"/>
                </a:solidFill>
              </a:rPr>
              <a:t>apprises : Rarement </a:t>
            </a:r>
            <a:r>
              <a:rPr lang="fr-FR" sz="1700" b="1" dirty="0" smtClean="0">
                <a:solidFill>
                  <a:srgbClr val="FF0000"/>
                </a:solidFill>
              </a:rPr>
              <a:t>remémorer</a:t>
            </a:r>
            <a:r>
              <a:rPr lang="fr-FR" sz="1700" b="1" dirty="0">
                <a:solidFill>
                  <a:srgbClr val="FF0000"/>
                </a:solidFill>
              </a:rPr>
              <a:t> : Rapidement </a:t>
            </a:r>
            <a:r>
              <a:rPr lang="fr-FR" sz="1700" b="1" dirty="0" smtClean="0">
                <a:solidFill>
                  <a:srgbClr val="FF0000"/>
                </a:solidFill>
              </a:rPr>
              <a:t>oublié</a:t>
            </a:r>
          </a:p>
          <a:p>
            <a:pPr marL="257162" indent="-257162">
              <a:defRPr/>
            </a:pPr>
            <a:r>
              <a:rPr lang="fr-FR" sz="2000" dirty="0" smtClean="0"/>
              <a:t>Examiner </a:t>
            </a:r>
            <a:r>
              <a:rPr lang="fr-FR" sz="2000" dirty="0"/>
              <a:t>les leçons apprises </a:t>
            </a:r>
            <a:r>
              <a:rPr lang="fr-FR" sz="2000" dirty="0" smtClean="0"/>
              <a:t>tôt / </a:t>
            </a:r>
            <a:r>
              <a:rPr lang="fr-FR" sz="2000" dirty="0"/>
              <a:t>souvent – </a:t>
            </a:r>
            <a:r>
              <a:rPr lang="fr-FR" sz="2000" dirty="0" smtClean="0"/>
              <a:t>documenter régulièrement</a:t>
            </a:r>
          </a:p>
          <a:p>
            <a:pPr marL="557185" lvl="1" indent="-214303">
              <a:defRPr/>
            </a:pPr>
            <a:r>
              <a:rPr lang="fr-FR" sz="1700" dirty="0" smtClean="0"/>
              <a:t>Éviter </a:t>
            </a:r>
            <a:r>
              <a:rPr lang="fr-FR" sz="1700" dirty="0"/>
              <a:t>de </a:t>
            </a:r>
            <a:r>
              <a:rPr lang="fr-FR" sz="1700" dirty="0" smtClean="0"/>
              <a:t>faire des leçons apprises seulement par processus </a:t>
            </a:r>
          </a:p>
          <a:p>
            <a:pPr marL="557185" lvl="1" indent="-214303">
              <a:defRPr/>
            </a:pPr>
            <a:r>
              <a:rPr lang="fr-FR" sz="1700" dirty="0" smtClean="0"/>
              <a:t>S’assurer </a:t>
            </a:r>
            <a:r>
              <a:rPr lang="fr-FR" sz="1700" dirty="0"/>
              <a:t>que les principaux membres de l’équipe du projet </a:t>
            </a:r>
            <a:r>
              <a:rPr lang="fr-FR" sz="1700" dirty="0" smtClean="0"/>
              <a:t>y ont accès </a:t>
            </a:r>
            <a:r>
              <a:rPr lang="fr-FR" sz="1700" dirty="0"/>
              <a:t>- ne pas attribuer à un membre </a:t>
            </a:r>
            <a:r>
              <a:rPr lang="fr-FR" sz="1700" dirty="0" smtClean="0"/>
              <a:t>subalterne de l’équipe</a:t>
            </a:r>
          </a:p>
          <a:p>
            <a:pPr marL="257162" indent="-257162">
              <a:defRPr/>
            </a:pPr>
            <a:r>
              <a:rPr lang="fr-FR" sz="2000" dirty="0" smtClean="0"/>
              <a:t>Élaborer des </a:t>
            </a:r>
            <a:r>
              <a:rPr lang="fr-FR" sz="2000" dirty="0"/>
              <a:t>exigences du </a:t>
            </a:r>
            <a:r>
              <a:rPr lang="fr-FR" sz="2000" dirty="0" smtClean="0"/>
              <a:t>contrat claires </a:t>
            </a:r>
            <a:r>
              <a:rPr lang="fr-FR" sz="2000" dirty="0"/>
              <a:t>et </a:t>
            </a:r>
            <a:r>
              <a:rPr lang="fr-FR" sz="2000" dirty="0" smtClean="0"/>
              <a:t>explicites</a:t>
            </a:r>
          </a:p>
          <a:p>
            <a:pPr marL="557185" lvl="1" indent="-214303">
              <a:defRPr/>
            </a:pPr>
            <a:r>
              <a:rPr lang="fr-FR" sz="1700" dirty="0" smtClean="0"/>
              <a:t>éviter l’</a:t>
            </a:r>
            <a:r>
              <a:rPr lang="fr-FR" sz="1700" dirty="0" err="1" smtClean="0"/>
              <a:t>ambiguité</a:t>
            </a:r>
            <a:r>
              <a:rPr lang="fr-FR" sz="1700" dirty="0" smtClean="0"/>
              <a:t>, </a:t>
            </a:r>
            <a:r>
              <a:rPr lang="fr-FR" sz="1700" dirty="0"/>
              <a:t>vague </a:t>
            </a:r>
            <a:r>
              <a:rPr lang="fr-FR" sz="1700" dirty="0" smtClean="0"/>
              <a:t>des exigences implicites</a:t>
            </a:r>
          </a:p>
          <a:p>
            <a:pPr marL="257162" indent="-257162">
              <a:defRPr/>
            </a:pPr>
            <a:r>
              <a:rPr lang="fr-FR" sz="2000" dirty="0" smtClean="0"/>
              <a:t>Au </a:t>
            </a:r>
            <a:r>
              <a:rPr lang="fr-FR" sz="2000" dirty="0"/>
              <a:t>moment d’examiner et de fournir une rétroaction sur les documents contractuels profiter de </a:t>
            </a:r>
            <a:r>
              <a:rPr lang="fr-FR" sz="2000" b="1" i="1" dirty="0">
                <a:solidFill>
                  <a:srgbClr val="FF0000"/>
                </a:solidFill>
              </a:rPr>
              <a:t>l’occasion</a:t>
            </a:r>
            <a:r>
              <a:rPr lang="fr-FR" sz="2000" dirty="0"/>
              <a:t> pour </a:t>
            </a:r>
            <a:r>
              <a:rPr lang="fr-FR" sz="2000" dirty="0" smtClean="0"/>
              <a:t>un </a:t>
            </a:r>
            <a:r>
              <a:rPr lang="fr-FR" sz="2000" b="1" i="1" dirty="0" smtClean="0">
                <a:solidFill>
                  <a:srgbClr val="FF0000"/>
                </a:solidFill>
              </a:rPr>
              <a:t>transfert de connaissances</a:t>
            </a:r>
          </a:p>
          <a:p>
            <a:pPr marL="257162" indent="-257162">
              <a:defRPr/>
            </a:pPr>
            <a:r>
              <a:rPr lang="fr-FR" sz="2000" dirty="0" smtClean="0"/>
              <a:t>Prévoir </a:t>
            </a:r>
            <a:r>
              <a:rPr lang="fr-FR" sz="2000" dirty="0"/>
              <a:t>suffisamment de temps pour votre entrepreneur pour acquérir des connaissances grâce à </a:t>
            </a:r>
            <a:r>
              <a:rPr lang="fr-FR" sz="2000" dirty="0" smtClean="0"/>
              <a:t>des </a:t>
            </a:r>
            <a:r>
              <a:rPr lang="fr-FR" sz="2000" b="1" i="1" dirty="0" smtClean="0">
                <a:solidFill>
                  <a:srgbClr val="FF0000"/>
                </a:solidFill>
              </a:rPr>
              <a:t>leçons d’expérience</a:t>
            </a:r>
          </a:p>
          <a:p>
            <a:pPr marL="257162" indent="-257162">
              <a:defRPr/>
            </a:pPr>
            <a:r>
              <a:rPr lang="fr-FR" sz="2000" dirty="0" smtClean="0"/>
              <a:t>Lors de </a:t>
            </a:r>
            <a:r>
              <a:rPr lang="fr-FR" sz="2000" dirty="0"/>
              <a:t>l’évaluation du rendement, vous assurer que votre méthode met l’accent sur les capacités, et non pas les listes </a:t>
            </a:r>
            <a:r>
              <a:rPr lang="fr-FR" sz="2000" dirty="0" smtClean="0"/>
              <a:t>d’exigences</a:t>
            </a:r>
            <a:endParaRPr lang="en-CA" sz="20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257300"/>
            <a:ext cx="9037638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itle 1"/>
          <p:cNvSpPr>
            <a:spLocks noGrp="1"/>
          </p:cNvSpPr>
          <p:nvPr>
            <p:ph type="title"/>
          </p:nvPr>
        </p:nvSpPr>
        <p:spPr>
          <a:xfrm>
            <a:off x="2700338" y="3589338"/>
            <a:ext cx="3959225" cy="93662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CA" altLang="en-US" sz="4800" smtClean="0">
                <a:latin typeface="Arial" panose="020B0604020202020204" pitchFamily="34" charset="0"/>
                <a:cs typeface="Arial" panose="020B0604020202020204" pitchFamily="34" charset="0"/>
              </a:rPr>
              <a:t>Questions!?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23850" y="1268413"/>
            <a:ext cx="7704138" cy="574675"/>
          </a:xfrm>
        </p:spPr>
        <p:txBody>
          <a:bodyPr/>
          <a:lstStyle/>
          <a:p>
            <a:r>
              <a:rPr lang="en-CA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Ordre du Jour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850" y="1868488"/>
            <a:ext cx="8569325" cy="4989512"/>
          </a:xfrm>
          <a:gradFill flip="none" rotWithShape="1">
            <a:gsLst>
              <a:gs pos="11000">
                <a:schemeClr val="accent1">
                  <a:lumMod val="5000"/>
                  <a:lumOff val="95000"/>
                </a:schemeClr>
              </a:gs>
              <a:gs pos="55000">
                <a:srgbClr val="C0D1C9">
                  <a:alpha val="85000"/>
                </a:srgbClr>
              </a:gs>
              <a:gs pos="77000">
                <a:srgbClr val="C0D1C9">
                  <a:alpha val="75000"/>
                </a:srgbClr>
              </a:gs>
              <a:gs pos="83000">
                <a:srgbClr val="C0D1C9"/>
              </a:gs>
            </a:gsLst>
            <a:lin ang="5400000" scaled="0"/>
            <a:tileRect/>
          </a:gradFill>
        </p:spPr>
        <p:txBody>
          <a:bodyPr/>
          <a:lstStyle/>
          <a:p>
            <a:pPr marL="257162" indent="-257162">
              <a:defRPr/>
            </a:pPr>
            <a:r>
              <a:rPr lang="fr-FR" sz="2000" dirty="0"/>
              <a:t>Aujourd’hui, le Thème / Message</a:t>
            </a:r>
          </a:p>
          <a:p>
            <a:pPr marL="257162" indent="-257162">
              <a:defRPr/>
            </a:pPr>
            <a:r>
              <a:rPr lang="fr-FR" sz="2000" dirty="0"/>
              <a:t>Le lien entre les leçons apprises et la gestion des connaissances</a:t>
            </a:r>
          </a:p>
          <a:p>
            <a:pPr marL="257162" indent="-257162">
              <a:defRPr/>
            </a:pPr>
            <a:r>
              <a:rPr lang="en-CA" sz="2000" dirty="0" smtClean="0"/>
              <a:t>CSES </a:t>
            </a:r>
            <a:r>
              <a:rPr lang="en-CA" sz="2000" dirty="0"/>
              <a:t>Leçons apprises</a:t>
            </a:r>
            <a:endParaRPr lang="fr-FR" sz="2000" dirty="0"/>
          </a:p>
          <a:p>
            <a:pPr marL="557185" lvl="1" indent="-214303">
              <a:defRPr/>
            </a:pPr>
            <a:r>
              <a:rPr lang="fr-FR" sz="1700" dirty="0"/>
              <a:t>Le démarrage / transition / état stable / horaire</a:t>
            </a:r>
          </a:p>
          <a:p>
            <a:pPr marL="557185" lvl="1" indent="-214303">
              <a:defRPr/>
            </a:pPr>
            <a:r>
              <a:rPr lang="fr-FR" sz="1700" dirty="0"/>
              <a:t>Les plans / rapports / entreprises / processus d’entreprise / ‘</a:t>
            </a:r>
            <a:r>
              <a:rPr lang="fr-FR" sz="1700" dirty="0" err="1"/>
              <a:t>Tabletops</a:t>
            </a:r>
            <a:r>
              <a:rPr lang="fr-FR" sz="1700" dirty="0"/>
              <a:t>’</a:t>
            </a:r>
          </a:p>
          <a:p>
            <a:pPr marL="557185" lvl="1" indent="-214303">
              <a:defRPr/>
            </a:pPr>
            <a:r>
              <a:rPr lang="fr-FR" sz="1700" dirty="0"/>
              <a:t>Valider le rendement de l'entrepreneur (Vérification des Matrices de Référence Croisée (VMRC) listes ne correspond pas vérifié les capacités)</a:t>
            </a:r>
          </a:p>
          <a:p>
            <a:pPr marL="557185" lvl="1" indent="-214303">
              <a:defRPr/>
            </a:pPr>
            <a:r>
              <a:rPr lang="fr-FR" sz="1700" dirty="0"/>
              <a:t>La gestion du rendement</a:t>
            </a:r>
          </a:p>
          <a:p>
            <a:pPr marL="257162" indent="-257162">
              <a:defRPr/>
            </a:pPr>
            <a:r>
              <a:rPr lang="en-CA" sz="2000" dirty="0" err="1"/>
              <a:t>Préparer</a:t>
            </a:r>
            <a:r>
              <a:rPr lang="en-CA" sz="2000" dirty="0"/>
              <a:t> la scène… </a:t>
            </a:r>
            <a:r>
              <a:rPr lang="fr-FR" sz="2000" dirty="0"/>
              <a:t>perspective</a:t>
            </a:r>
          </a:p>
          <a:p>
            <a:pPr marL="257162" indent="-257162">
              <a:defRPr/>
            </a:pPr>
            <a:r>
              <a:rPr lang="fr-FR" sz="2000" dirty="0" smtClean="0"/>
              <a:t>Avoir des exigence clair dans un contrat</a:t>
            </a:r>
            <a:r>
              <a:rPr lang="fr-FR" sz="2000" dirty="0"/>
              <a:t>: Pourquoi c’est important</a:t>
            </a:r>
          </a:p>
          <a:p>
            <a:pPr marL="257162" indent="-257162">
              <a:defRPr/>
            </a:pPr>
            <a:r>
              <a:rPr lang="fr-FR" sz="2000" dirty="0" smtClean="0"/>
              <a:t>Perspective and Annoncé de contrat explicite </a:t>
            </a:r>
            <a:r>
              <a:rPr lang="fr-FR" sz="2000" dirty="0"/>
              <a:t>ou implicite </a:t>
            </a:r>
            <a:endParaRPr lang="fr-FR" sz="2000" dirty="0" smtClean="0"/>
          </a:p>
          <a:p>
            <a:pPr marL="257162" indent="-257162">
              <a:defRPr/>
            </a:pPr>
            <a:r>
              <a:rPr lang="fr-FR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 départir de pensées </a:t>
            </a: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fr-FR" sz="2000" dirty="0" smtClean="0"/>
          </a:p>
          <a:p>
            <a:pPr marL="257162" indent="-257162">
              <a:defRPr/>
            </a:pPr>
            <a:r>
              <a:rPr lang="fr-FR" sz="2000" dirty="0" smtClean="0"/>
              <a:t>Questions</a:t>
            </a:r>
            <a:endParaRPr lang="en-CA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95288" y="1268413"/>
            <a:ext cx="7705725" cy="574675"/>
          </a:xfrm>
        </p:spPr>
        <p:txBody>
          <a:bodyPr/>
          <a:lstStyle/>
          <a:p>
            <a:r>
              <a:rPr lang="en-CA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Aujourd’hui</a:t>
            </a:r>
            <a:r>
              <a:rPr lang="en-CA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le </a:t>
            </a:r>
            <a:r>
              <a:rPr lang="en-CA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CA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/ Message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0" y="1843089"/>
            <a:ext cx="9144000" cy="1009848"/>
          </a:xfrm>
        </p:spPr>
        <p:txBody>
          <a:bodyPr lIns="36000" rIns="36000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fr-FR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Appliquer les leçons </a:t>
            </a:r>
            <a:r>
              <a:rPr lang="fr-FR" altLang="en-US" sz="25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connu</a:t>
            </a:r>
            <a:r>
              <a:rPr lang="fr-FR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dans le passé pour </a:t>
            </a:r>
            <a:r>
              <a:rPr lang="fr-FR" altLang="en-US" sz="25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apprendre</a:t>
            </a:r>
            <a:r>
              <a:rPr lang="fr-FR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altLang="en-US" sz="25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acquérir</a:t>
            </a:r>
            <a:r>
              <a:rPr lang="fr-FR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fr-FR" altLang="en-US" sz="25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connaissances</a:t>
            </a:r>
            <a:r>
              <a:rPr lang="fr-FR" alt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visant à aider les situations à venir</a:t>
            </a:r>
            <a:endParaRPr lang="en-CA" alt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926355"/>
            <a:ext cx="7668852" cy="39188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268413"/>
            <a:ext cx="8424863" cy="776287"/>
          </a:xfrm>
          <a:solidFill>
            <a:srgbClr val="F2F6F5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2800" dirty="0"/>
              <a:t>Le lien entre les Leçons </a:t>
            </a:r>
            <a:r>
              <a:rPr lang="fr-FR" sz="2800" dirty="0" smtClean="0"/>
              <a:t>Apprises et la Gestion </a:t>
            </a:r>
            <a:r>
              <a:rPr lang="fr-FR" sz="2800" dirty="0"/>
              <a:t>des </a:t>
            </a:r>
            <a:r>
              <a:rPr lang="fr-FR" sz="2800" dirty="0" smtClean="0"/>
              <a:t>Connaissances</a:t>
            </a:r>
            <a:endParaRPr lang="en-CA" sz="2800" dirty="0"/>
          </a:p>
        </p:txBody>
      </p:sp>
      <p:pic>
        <p:nvPicPr>
          <p:cNvPr id="4198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2106613"/>
            <a:ext cx="3786187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156393" y="4931215"/>
            <a:ext cx="4847655" cy="1774479"/>
          </a:xfrm>
          <a:gradFill flip="none" rotWithShape="1">
            <a:gsLst>
              <a:gs pos="32000">
                <a:srgbClr val="C0D1C9"/>
              </a:gs>
              <a:gs pos="5000">
                <a:srgbClr val="D7E2DC"/>
              </a:gs>
              <a:gs pos="56000">
                <a:srgbClr val="C0D1C9">
                  <a:alpha val="75000"/>
                </a:srgbClr>
              </a:gs>
              <a:gs pos="83000">
                <a:srgbClr val="C0D1C9"/>
              </a:gs>
            </a:gsLst>
            <a:lin ang="5400000" scaled="0"/>
            <a:tileRect/>
          </a:gradFill>
          <a:extLst/>
        </p:spPr>
        <p:txBody>
          <a:bodyPr/>
          <a:lstStyle/>
          <a:p>
            <a:pPr marL="257162" indent="-257162">
              <a:defRPr/>
            </a:pPr>
            <a:r>
              <a:rPr lang="fr-FR" sz="1800" dirty="0" smtClean="0"/>
              <a:t>Le </a:t>
            </a:r>
            <a:r>
              <a:rPr lang="fr-FR" sz="1800" dirty="0"/>
              <a:t>principal lien entre les leçons apprises et la gestion des connaissances est un transfert explicites, implicites et connaissances tacites et appliquer les leçons </a:t>
            </a:r>
            <a:r>
              <a:rPr lang="fr-FR" sz="1800" dirty="0" smtClean="0"/>
              <a:t>apprises</a:t>
            </a:r>
            <a:r>
              <a:rPr lang="en-CA" sz="1750" dirty="0" smtClean="0"/>
              <a:t>…</a:t>
            </a:r>
            <a:endParaRPr lang="en-CA" sz="175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44925" y="1876425"/>
            <a:ext cx="5199063" cy="2344738"/>
          </a:xfrm>
          <a:gradFill flip="none" rotWithShape="1">
            <a:gsLst>
              <a:gs pos="11000">
                <a:schemeClr val="accent1">
                  <a:lumMod val="5000"/>
                  <a:lumOff val="95000"/>
                </a:schemeClr>
              </a:gs>
              <a:gs pos="55000">
                <a:srgbClr val="C0D1C9">
                  <a:alpha val="85000"/>
                </a:srgbClr>
              </a:gs>
              <a:gs pos="77000">
                <a:srgbClr val="C0D1C9">
                  <a:alpha val="75000"/>
                </a:srgbClr>
              </a:gs>
              <a:gs pos="83000">
                <a:srgbClr val="C0D1C9"/>
              </a:gs>
            </a:gsLst>
            <a:lin ang="5400000" scaled="0"/>
            <a:tileRect/>
          </a:gradFill>
        </p:spPr>
        <p:txBody>
          <a:bodyPr/>
          <a:lstStyle/>
          <a:p>
            <a:pPr marL="257162" indent="-257162">
              <a:defRPr/>
            </a:pPr>
            <a:r>
              <a:rPr lang="fr-FR" sz="1800" dirty="0"/>
              <a:t>Ces </a:t>
            </a:r>
            <a:r>
              <a:rPr lang="fr-FR" sz="1800" dirty="0" smtClean="0"/>
              <a:t>paroles illustrent </a:t>
            </a:r>
            <a:r>
              <a:rPr lang="fr-FR" sz="1800" dirty="0"/>
              <a:t>l’importance derrière les leçons apprises et le lien à - « Gestion du savoir </a:t>
            </a:r>
            <a:r>
              <a:rPr lang="fr-FR" sz="1800" dirty="0" smtClean="0"/>
              <a:t>»</a:t>
            </a:r>
          </a:p>
          <a:p>
            <a:pPr marL="257162" indent="-257162">
              <a:defRPr/>
            </a:pPr>
            <a:r>
              <a:rPr lang="fr-FR" sz="1800" dirty="0" smtClean="0"/>
              <a:t>L’échange </a:t>
            </a:r>
            <a:r>
              <a:rPr lang="fr-FR" sz="1800" dirty="0"/>
              <a:t>de renseignements et l’application des leçons apprises, mène à </a:t>
            </a:r>
            <a:r>
              <a:rPr lang="fr-FR" sz="1800" dirty="0" smtClean="0"/>
              <a:t>de meilleure projets et prestation de </a:t>
            </a:r>
            <a:r>
              <a:rPr lang="fr-FR" sz="1800" dirty="0"/>
              <a:t>services, la réduction des coûts, </a:t>
            </a:r>
            <a:r>
              <a:rPr lang="fr-FR" sz="1800" dirty="0" smtClean="0"/>
              <a:t>l’amélioration </a:t>
            </a:r>
            <a:r>
              <a:rPr lang="fr-FR" sz="1800" dirty="0"/>
              <a:t>des </a:t>
            </a:r>
            <a:r>
              <a:rPr lang="fr-FR" sz="1800" dirty="0" smtClean="0"/>
              <a:t>processus et une </a:t>
            </a:r>
            <a:r>
              <a:rPr lang="fr-FR" sz="1800" dirty="0"/>
              <a:t>plus forte performance organisationnelle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CA" sz="1750" dirty="0"/>
          </a:p>
        </p:txBody>
      </p:sp>
      <p:pic>
        <p:nvPicPr>
          <p:cNvPr id="4199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221163"/>
            <a:ext cx="3983038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23850" y="1268413"/>
            <a:ext cx="7704138" cy="574675"/>
          </a:xfrm>
        </p:spPr>
        <p:txBody>
          <a:bodyPr/>
          <a:lstStyle/>
          <a:p>
            <a:r>
              <a:rPr lang="en-CA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CSES leçons Apprises – les WiiFM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850" y="1819275"/>
            <a:ext cx="8640763" cy="4991100"/>
          </a:xfrm>
          <a:gradFill flip="none" rotWithShape="1">
            <a:gsLst>
              <a:gs pos="11000">
                <a:schemeClr val="accent1">
                  <a:lumMod val="5000"/>
                  <a:lumOff val="95000"/>
                </a:schemeClr>
              </a:gs>
              <a:gs pos="55000">
                <a:srgbClr val="C0D1C9">
                  <a:alpha val="85000"/>
                </a:srgbClr>
              </a:gs>
              <a:gs pos="77000">
                <a:srgbClr val="C0D1C9">
                  <a:alpha val="75000"/>
                </a:srgbClr>
              </a:gs>
              <a:gs pos="83000">
                <a:srgbClr val="C0D1C9"/>
              </a:gs>
            </a:gsLst>
            <a:lin ang="5400000" scaled="0"/>
            <a:tileRect/>
          </a:gradFill>
        </p:spPr>
        <p:txBody>
          <a:bodyPr/>
          <a:lstStyle/>
          <a:p>
            <a:pPr marL="257162" indent="-257162" eaLnBrk="1" hangingPunct="1">
              <a:defRPr/>
            </a:pPr>
            <a:r>
              <a:rPr lang="fr-FR" sz="1800" dirty="0"/>
              <a:t>Le démarrage / transition / État </a:t>
            </a:r>
            <a:r>
              <a:rPr lang="fr-FR" sz="1800" dirty="0" smtClean="0"/>
              <a:t>stable</a:t>
            </a:r>
          </a:p>
          <a:p>
            <a:pPr marL="557185" lvl="1" indent="-214303" eaLnBrk="1" hangingPunct="1">
              <a:defRPr/>
            </a:pPr>
            <a:r>
              <a:rPr lang="fr-FR" sz="1600" dirty="0" smtClean="0"/>
              <a:t>Prévoir </a:t>
            </a:r>
            <a:r>
              <a:rPr lang="fr-FR" sz="1600" dirty="0"/>
              <a:t>suffisamment de temps et d’espace pour faciliter le transfert des connaissances et des leçons </a:t>
            </a:r>
            <a:r>
              <a:rPr lang="fr-FR" sz="1600" dirty="0" smtClean="0"/>
              <a:t>apprises</a:t>
            </a:r>
          </a:p>
          <a:p>
            <a:pPr marL="557185" lvl="1" indent="-214303" eaLnBrk="1" hangingPunct="1">
              <a:defRPr/>
            </a:pPr>
            <a:r>
              <a:rPr lang="fr-FR" sz="1600" dirty="0" smtClean="0"/>
              <a:t>Contribuer </a:t>
            </a:r>
            <a:r>
              <a:rPr lang="fr-FR" sz="1600" dirty="0"/>
              <a:t>à la croissance </a:t>
            </a:r>
            <a:r>
              <a:rPr lang="fr-FR" sz="1600" dirty="0" smtClean="0"/>
              <a:t>des </a:t>
            </a:r>
            <a:r>
              <a:rPr lang="fr-FR" sz="1600" dirty="0"/>
              <a:t>capacités de soutien en </a:t>
            </a:r>
            <a:r>
              <a:rPr lang="fr-FR" sz="1600" dirty="0" smtClean="0"/>
              <a:t>service des entrepreneurs (</a:t>
            </a:r>
            <a:r>
              <a:rPr lang="fr-FR" sz="1600" dirty="0"/>
              <a:t>ils n’ont pas l’avantage de notre expérience ou </a:t>
            </a:r>
            <a:r>
              <a:rPr lang="fr-FR" sz="1600" dirty="0" smtClean="0"/>
              <a:t>de nos </a:t>
            </a:r>
            <a:r>
              <a:rPr lang="fr-FR" sz="1600" dirty="0"/>
              <a:t>connaissances) </a:t>
            </a:r>
            <a:r>
              <a:rPr lang="fr-FR" sz="1600" dirty="0" smtClean="0"/>
              <a:t>– relationnelle vs. transactionnels</a:t>
            </a:r>
            <a:endParaRPr lang="en-CA" sz="1600" b="1" i="1" dirty="0" smtClean="0">
              <a:solidFill>
                <a:srgbClr val="FF0000"/>
              </a:solidFill>
            </a:endParaRPr>
          </a:p>
          <a:p>
            <a:pPr marL="257162" indent="-257162" eaLnBrk="1" hangingPunct="1">
              <a:defRPr/>
            </a:pPr>
            <a:r>
              <a:rPr lang="fr-FR" sz="1800" dirty="0"/>
              <a:t>Les plans </a:t>
            </a:r>
            <a:r>
              <a:rPr lang="fr-FR" sz="1800" dirty="0" smtClean="0"/>
              <a:t>/ </a:t>
            </a:r>
            <a:r>
              <a:rPr lang="fr-FR" sz="1800" dirty="0"/>
              <a:t>Rapports / processus / </a:t>
            </a:r>
            <a:r>
              <a:rPr lang="fr-FR" sz="1800" dirty="0" smtClean="0"/>
              <a:t>inter-entreprises</a:t>
            </a:r>
          </a:p>
          <a:p>
            <a:pPr marL="257162" indent="-257162" eaLnBrk="1" hangingPunct="1">
              <a:defRPr/>
            </a:pPr>
            <a:r>
              <a:rPr lang="fr-FR" sz="1800" dirty="0" smtClean="0"/>
              <a:t>Valider </a:t>
            </a:r>
            <a:r>
              <a:rPr lang="fr-FR" sz="1800" dirty="0"/>
              <a:t>le rendement de l'entrepreneur </a:t>
            </a:r>
            <a:r>
              <a:rPr lang="fr-FR" sz="1800" dirty="0" smtClean="0"/>
              <a:t>(la vérification </a:t>
            </a:r>
            <a:r>
              <a:rPr lang="fr-FR" sz="1800" dirty="0"/>
              <a:t>croisée </a:t>
            </a:r>
            <a:r>
              <a:rPr lang="fr-FR" sz="1800" dirty="0" smtClean="0"/>
              <a:t>de </a:t>
            </a:r>
            <a:r>
              <a:rPr lang="fr-FR" sz="1800" dirty="0"/>
              <a:t>la matrice de référence </a:t>
            </a:r>
            <a:r>
              <a:rPr lang="fr-FR" sz="1800" dirty="0" smtClean="0"/>
              <a:t>(</a:t>
            </a:r>
            <a:r>
              <a:rPr lang="fr-FR" sz="1800" dirty="0"/>
              <a:t>VCRM) listes ne correspond pas vérifié </a:t>
            </a:r>
            <a:r>
              <a:rPr lang="fr-FR" sz="1800" dirty="0" smtClean="0"/>
              <a:t>les capacités)</a:t>
            </a:r>
          </a:p>
          <a:p>
            <a:pPr marL="557185" lvl="1" indent="-214303" eaLnBrk="1" hangingPunct="1">
              <a:defRPr/>
            </a:pPr>
            <a:r>
              <a:rPr lang="fr-FR" sz="1600" dirty="0" smtClean="0"/>
              <a:t>L’accent </a:t>
            </a:r>
            <a:r>
              <a:rPr lang="fr-FR" sz="1600" dirty="0"/>
              <a:t>sur les capacités </a:t>
            </a:r>
            <a:r>
              <a:rPr lang="fr-FR" sz="1600" dirty="0" smtClean="0"/>
              <a:t>versus </a:t>
            </a:r>
            <a:r>
              <a:rPr lang="fr-FR" sz="1600" dirty="0"/>
              <a:t>des listes de vérification – adopter un bon nombre à un, un à plusieurs approche (c.-à-d., les multiples exigences du contrat sont nécessaires pour fournir un soutien technique - définir ce que ces sommes et où il y a des lacunes, utiliser soit des scénarios de simulation, ou </a:t>
            </a:r>
            <a:r>
              <a:rPr lang="fr-FR" sz="1600" dirty="0" smtClean="0"/>
              <a:t>permettre </a:t>
            </a:r>
            <a:r>
              <a:rPr lang="fr-FR" sz="1600" dirty="0"/>
              <a:t>à l’entrepreneur d’utiliser une expérience antérieure qui démontre la capacité désiré)</a:t>
            </a:r>
            <a:endParaRPr lang="en-CA" sz="1600" dirty="0" smtClean="0">
              <a:solidFill>
                <a:schemeClr val="tx1"/>
              </a:solidFill>
            </a:endParaRPr>
          </a:p>
          <a:p>
            <a:pPr marL="257162" indent="-257162" eaLnBrk="1" hangingPunct="1">
              <a:defRPr/>
            </a:pPr>
            <a:r>
              <a:rPr lang="fr-FR" sz="1800" dirty="0"/>
              <a:t>La gestion du </a:t>
            </a:r>
            <a:r>
              <a:rPr lang="fr-FR" sz="1800" dirty="0" smtClean="0"/>
              <a:t>rendement</a:t>
            </a:r>
          </a:p>
          <a:p>
            <a:pPr marL="557185" lvl="1" indent="-214303" eaLnBrk="1" hangingPunct="1">
              <a:defRPr/>
            </a:pPr>
            <a:r>
              <a:rPr lang="fr-FR" sz="1600" dirty="0" smtClean="0"/>
              <a:t>Appliquer </a:t>
            </a:r>
            <a:r>
              <a:rPr lang="fr-FR" sz="1600" dirty="0"/>
              <a:t>une approche « universelle » ne donneront pas lieu à des résultats </a:t>
            </a:r>
            <a:r>
              <a:rPr lang="fr-FR" sz="1600" dirty="0" smtClean="0"/>
              <a:t>positifs</a:t>
            </a:r>
          </a:p>
          <a:p>
            <a:pPr marL="557185" lvl="1" indent="-214303" eaLnBrk="1" hangingPunct="1">
              <a:defRPr/>
            </a:pPr>
            <a:r>
              <a:rPr lang="fr-FR" sz="1600" dirty="0" smtClean="0"/>
              <a:t>La </a:t>
            </a:r>
            <a:r>
              <a:rPr lang="fr-FR" sz="1600" dirty="0"/>
              <a:t>flexibilité dans le contrat et l'énoncé du travail afin de permettre une mise à jour de la spécification des exigences de rendement de l’expérience est </a:t>
            </a:r>
            <a:r>
              <a:rPr lang="fr-FR" sz="1600" dirty="0" smtClean="0"/>
              <a:t>acquise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9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95288" y="1196975"/>
            <a:ext cx="6697662" cy="792163"/>
          </a:xfrm>
        </p:spPr>
        <p:txBody>
          <a:bodyPr/>
          <a:lstStyle/>
          <a:p>
            <a:r>
              <a:rPr lang="en-CA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Préparer</a:t>
            </a:r>
            <a:r>
              <a:rPr lang="en-CA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la scène … </a:t>
            </a:r>
            <a:r>
              <a:rPr lang="en-CA" altLang="en-US" sz="4000" i="1" dirty="0" smtClean="0">
                <a:solidFill>
                  <a:srgbClr val="FF0000"/>
                </a:solidFill>
                <a:latin typeface="Ink Free" panose="03080402000500000000" pitchFamily="66" charset="0"/>
                <a:cs typeface="Arial" panose="020B0604020202020204" pitchFamily="34" charset="0"/>
              </a:rPr>
              <a:t>Point de </a:t>
            </a:r>
            <a:r>
              <a:rPr lang="en-CA" altLang="en-US" sz="4000" i="1" dirty="0" err="1" smtClean="0">
                <a:solidFill>
                  <a:srgbClr val="FF0000"/>
                </a:solidFill>
                <a:latin typeface="Ink Free" panose="03080402000500000000" pitchFamily="66" charset="0"/>
                <a:cs typeface="Arial" panose="020B0604020202020204" pitchFamily="34" charset="0"/>
              </a:rPr>
              <a:t>Vue</a:t>
            </a:r>
            <a:r>
              <a:rPr lang="en-CA" altLang="en-US" sz="3200" i="1" dirty="0" smtClean="0">
                <a:solidFill>
                  <a:srgbClr val="FF0000"/>
                </a:solidFill>
                <a:latin typeface="Ink Free" panose="03080402000500000000" pitchFamily="66" charset="0"/>
                <a:cs typeface="Arial" panose="020B0604020202020204" pitchFamily="34" charset="0"/>
              </a:rPr>
              <a:t>!</a:t>
            </a:r>
            <a:endParaRPr lang="en-CA" altLang="en-US" sz="2800" i="1" dirty="0" smtClean="0">
              <a:solidFill>
                <a:srgbClr val="FF0000"/>
              </a:solidFill>
              <a:latin typeface="Ink Free" panose="03080402000500000000" pitchFamily="66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4294967295"/>
          </p:nvPr>
        </p:nvSpPr>
        <p:spPr>
          <a:xfrm>
            <a:off x="5160963" y="3429000"/>
            <a:ext cx="3862387" cy="3168650"/>
          </a:xfrm>
          <a:gradFill flip="none" rotWithShape="1">
            <a:gsLst>
              <a:gs pos="0">
                <a:srgbClr val="D3E0D9">
                  <a:alpha val="85000"/>
                </a:srgbClr>
              </a:gs>
              <a:gs pos="20000">
                <a:srgbClr val="C0D1C9">
                  <a:alpha val="90000"/>
                </a:srgbClr>
              </a:gs>
              <a:gs pos="50000">
                <a:srgbClr val="C0D1C9">
                  <a:alpha val="90000"/>
                </a:srgbClr>
              </a:gs>
              <a:gs pos="80000">
                <a:srgbClr val="C0D1C9"/>
              </a:gs>
            </a:gsLst>
            <a:lin ang="5400000" scaled="0"/>
            <a:tileRect/>
          </a:gradFill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CA" sz="2800" b="1" dirty="0" err="1" smtClean="0">
                <a:latin typeface="Ink Free" panose="03080402000500000000" pitchFamily="66" charset="0"/>
              </a:rPr>
              <a:t>Chercher</a:t>
            </a:r>
            <a:r>
              <a:rPr lang="en-CA" sz="2800" b="1" dirty="0" smtClean="0">
                <a:latin typeface="Ink Free" panose="03080402000500000000" pitchFamily="66" charset="0"/>
              </a:rPr>
              <a:t> à  </a:t>
            </a:r>
            <a:r>
              <a:rPr lang="en-CA" sz="2800" i="1" u="sng" dirty="0" err="1" smtClean="0">
                <a:latin typeface="Ink Free" panose="03080402000500000000" pitchFamily="66" charset="0"/>
              </a:rPr>
              <a:t>comprendre</a:t>
            </a:r>
            <a:endParaRPr lang="en-CA" sz="2800" i="1" u="sng" dirty="0" smtClean="0">
              <a:latin typeface="Ink Free" panose="03080402000500000000" pitchFamily="66" charset="0"/>
            </a:endParaRPr>
          </a:p>
          <a:p>
            <a:pPr marL="257162" indent="-257162">
              <a:defRPr/>
            </a:pPr>
            <a:endParaRPr lang="en-CA" sz="2800" b="1" dirty="0">
              <a:latin typeface="Ink Free" panose="03080402000500000000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CA" sz="2800" b="1" dirty="0" smtClean="0">
                <a:solidFill>
                  <a:schemeClr val="tx1"/>
                </a:solidFill>
                <a:latin typeface="Ink Free" panose="03080402000500000000" pitchFamily="66" charset="0"/>
              </a:rPr>
              <a:t>Plus </a:t>
            </a:r>
            <a:r>
              <a:rPr lang="en-CA" sz="2800" b="1" dirty="0" err="1" smtClean="0">
                <a:solidFill>
                  <a:schemeClr val="tx1"/>
                </a:solidFill>
                <a:latin typeface="Ink Free" panose="03080402000500000000" pitchFamily="66" charset="0"/>
              </a:rPr>
              <a:t>que</a:t>
            </a:r>
            <a:r>
              <a:rPr lang="en-CA" sz="2800" b="1" dirty="0" smtClean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CA" sz="2800" b="1" dirty="0" smtClean="0">
                <a:latin typeface="Ink Free" panose="03080402000500000000" pitchFamily="66" charset="0"/>
              </a:rPr>
              <a:t>…</a:t>
            </a:r>
          </a:p>
          <a:p>
            <a:pPr marL="257162" indent="-257162">
              <a:defRPr/>
            </a:pPr>
            <a:endParaRPr lang="en-CA" sz="2800" b="1" dirty="0">
              <a:latin typeface="Ink Free" panose="03080402000500000000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CA" sz="2800" b="1" dirty="0" smtClean="0">
                <a:latin typeface="Ink Free" panose="03080402000500000000" pitchFamily="66" charset="0"/>
              </a:rPr>
              <a:t>d’être </a:t>
            </a:r>
            <a:r>
              <a:rPr lang="en-CA" sz="2800" b="1" i="1" u="sng" cap="all" dirty="0" smtClean="0">
                <a:solidFill>
                  <a:srgbClr val="FF0000"/>
                </a:solidFill>
                <a:latin typeface="Ink Free" panose="03080402000500000000" pitchFamily="66" charset="0"/>
              </a:rPr>
              <a:t>COMPRIS</a:t>
            </a:r>
            <a:endParaRPr lang="en-CA" sz="2800" b="1" i="1" u="sng" cap="all" dirty="0">
              <a:solidFill>
                <a:srgbClr val="FF0000"/>
              </a:solidFill>
              <a:latin typeface="Ink Free" panose="030804020005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23" y="1916832"/>
            <a:ext cx="4655152" cy="49411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5288" y="1268413"/>
            <a:ext cx="8569325" cy="1512515"/>
          </a:xfrm>
          <a:solidFill>
            <a:srgbClr val="F2F6F5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sz="3100" dirty="0" smtClean="0"/>
              <a:t>Changer </a:t>
            </a:r>
            <a:r>
              <a:rPr lang="en-CA" sz="3100" dirty="0" err="1" smtClean="0"/>
              <a:t>notre</a:t>
            </a:r>
            <a:r>
              <a:rPr lang="en-CA" sz="3100" dirty="0" smtClean="0"/>
              <a:t> </a:t>
            </a:r>
            <a:r>
              <a:rPr lang="en-CA" sz="3100" dirty="0" err="1" smtClean="0"/>
              <a:t>faꞔon</a:t>
            </a:r>
            <a:r>
              <a:rPr lang="en-CA" sz="3100" dirty="0" smtClean="0"/>
              <a:t> de </a:t>
            </a:r>
            <a:r>
              <a:rPr lang="en-CA" sz="3100" dirty="0" err="1" smtClean="0"/>
              <a:t>voir</a:t>
            </a:r>
            <a:r>
              <a:rPr lang="en-CA" sz="3100" dirty="0" smtClean="0"/>
              <a:t> les choses … </a:t>
            </a: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err="1" smtClean="0"/>
              <a:t>une</a:t>
            </a:r>
            <a:r>
              <a:rPr lang="en-CA" sz="2800" dirty="0" smtClean="0"/>
              <a:t> </a:t>
            </a:r>
            <a:r>
              <a:rPr lang="en-CA" sz="4000" i="1" dirty="0" smtClean="0">
                <a:solidFill>
                  <a:srgbClr val="FF0000"/>
                </a:solidFill>
              </a:rPr>
              <a:t>Perspective</a:t>
            </a:r>
            <a:r>
              <a:rPr lang="en-CA" sz="2800" dirty="0"/>
              <a:t/>
            </a:r>
            <a:br>
              <a:rPr lang="en-CA" sz="2800" dirty="0"/>
            </a:br>
            <a:r>
              <a:rPr lang="en-CA" sz="4900" cap="all" dirty="0" smtClean="0">
                <a:latin typeface="Ink Free" panose="03080402000500000000" pitchFamily="66" charset="0"/>
              </a:rPr>
              <a:t>Nouvelle </a:t>
            </a:r>
            <a:r>
              <a:rPr lang="en-CA" sz="4900" cap="all" dirty="0">
                <a:latin typeface="Ink Free" panose="03080402000500000000" pitchFamily="66" charset="0"/>
              </a:rPr>
              <a:t>&amp; RENOUVELÉ</a:t>
            </a:r>
            <a:endParaRPr lang="en-CA" sz="2800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48" y="3068960"/>
            <a:ext cx="7392140" cy="35563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40923" y="1268760"/>
            <a:ext cx="8964613" cy="10080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Contrat Clairement Définis</a:t>
            </a:r>
            <a:br>
              <a:rPr lang="fr-FR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Exigences et Perspective: </a:t>
            </a:r>
            <a:r>
              <a:rPr lang="fr-FR" altLang="en-US" sz="2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Pourquoi c’est important</a:t>
            </a:r>
            <a:endParaRPr lang="en-CA" altLang="en-US" sz="28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24" y="3068960"/>
            <a:ext cx="8777012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23850" y="1268413"/>
            <a:ext cx="7704138" cy="1368425"/>
          </a:xfrm>
        </p:spPr>
        <p:txBody>
          <a:bodyPr/>
          <a:lstStyle/>
          <a:p>
            <a:pPr eaLnBrk="1" hangingPunct="1"/>
            <a:r>
              <a:rPr lang="en-CA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Déclarations implicite vs. explicite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92" y="1975716"/>
            <a:ext cx="8712968" cy="47686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ND-PPT-English-Corporate_External">
  <a:themeElements>
    <a:clrScheme name="DND">
      <a:dk1>
        <a:srgbClr val="000000"/>
      </a:dk1>
      <a:lt1>
        <a:srgbClr val="FFFFFF"/>
      </a:lt1>
      <a:dk2>
        <a:srgbClr val="1F548A"/>
      </a:dk2>
      <a:lt2>
        <a:srgbClr val="D0DCE8"/>
      </a:lt2>
      <a:accent1>
        <a:srgbClr val="6D90B8"/>
      </a:accent1>
      <a:accent2>
        <a:srgbClr val="629DD1"/>
      </a:accent2>
      <a:accent3>
        <a:srgbClr val="297FD5"/>
      </a:accent3>
      <a:accent4>
        <a:srgbClr val="7F8FA9"/>
      </a:accent4>
      <a:accent5>
        <a:srgbClr val="9DC0E3"/>
      </a:accent5>
      <a:accent6>
        <a:srgbClr val="75D5FF"/>
      </a:accent6>
      <a:hlink>
        <a:srgbClr val="AD7EFF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5F419CB-5C4D-B044-B1F7-9D8334991B80}" vid="{45FB2A74-16C1-9542-8D42-1D74BDA5F357}"/>
    </a:ext>
  </a:extLst>
</a:theme>
</file>

<file path=ppt/theme/theme2.xml><?xml version="1.0" encoding="utf-8"?>
<a:theme xmlns:a="http://schemas.openxmlformats.org/drawingml/2006/main" name="Custom Design">
  <a:themeElements>
    <a:clrScheme name="DND">
      <a:dk1>
        <a:srgbClr val="000000"/>
      </a:dk1>
      <a:lt1>
        <a:srgbClr val="FFFFFF"/>
      </a:lt1>
      <a:dk2>
        <a:srgbClr val="1F548A"/>
      </a:dk2>
      <a:lt2>
        <a:srgbClr val="D0DCE8"/>
      </a:lt2>
      <a:accent1>
        <a:srgbClr val="6D90B8"/>
      </a:accent1>
      <a:accent2>
        <a:srgbClr val="629DD1"/>
      </a:accent2>
      <a:accent3>
        <a:srgbClr val="297FD5"/>
      </a:accent3>
      <a:accent4>
        <a:srgbClr val="7F8FA9"/>
      </a:accent4>
      <a:accent5>
        <a:srgbClr val="9DC0E3"/>
      </a:accent5>
      <a:accent6>
        <a:srgbClr val="75D5FF"/>
      </a:accent6>
      <a:hlink>
        <a:srgbClr val="AD7EFF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5F419CB-5C4D-B044-B1F7-9D8334991B80}" vid="{B5ED224B-4C15-6745-8D43-3B9BB97A360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AFDDA5-E977-49CB-B79F-1D21BD837225}"/>
</file>

<file path=customXml/itemProps2.xml><?xml version="1.0" encoding="utf-8"?>
<ds:datastoreItem xmlns:ds="http://schemas.openxmlformats.org/officeDocument/2006/customXml" ds:itemID="{844B7D8B-B3A1-465F-8AA5-A2A47A211DC3}"/>
</file>

<file path=customXml/itemProps3.xml><?xml version="1.0" encoding="utf-8"?>
<ds:datastoreItem xmlns:ds="http://schemas.openxmlformats.org/officeDocument/2006/customXml" ds:itemID="{346DC504-1433-4E1F-B048-61FA5D8602C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50305</TotalTime>
  <Words>480</Words>
  <Application>Microsoft Office PowerPoint</Application>
  <PresentationFormat>On-screen Show (4:3)</PresentationFormat>
  <Paragraphs>71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MS PGothic</vt:lpstr>
      <vt:lpstr>MS PGothic</vt:lpstr>
      <vt:lpstr>Arial</vt:lpstr>
      <vt:lpstr>Calibri</vt:lpstr>
      <vt:lpstr>Ink Free</vt:lpstr>
      <vt:lpstr>Wingdings</vt:lpstr>
      <vt:lpstr>DND-PPT-English-Corporate_External</vt:lpstr>
      <vt:lpstr>Custom Design</vt:lpstr>
      <vt:lpstr>Séminaire DCGP – 14 Octobre 2022 L’industrie et le MDN [SHCC – SYSTÈMES DE COMBAT DE LA CLASSE HALIFAX] Leçons Apprises</vt:lpstr>
      <vt:lpstr>Ordre du Jour</vt:lpstr>
      <vt:lpstr>Aujourd’hui, le Thème / Message</vt:lpstr>
      <vt:lpstr>Le lien entre les Leçons Apprises et la Gestion des Connaissances</vt:lpstr>
      <vt:lpstr>CSES leçons Apprises – les WiiFM</vt:lpstr>
      <vt:lpstr>Préparer la scène … Point de Vue!</vt:lpstr>
      <vt:lpstr>Changer notre faꞔon de voir les choses …  une Perspective Nouvelle &amp; RENOUVELÉ</vt:lpstr>
      <vt:lpstr>Contrat Clairement Définis Exigences et Perspective: Pourquoi c’est important</vt:lpstr>
      <vt:lpstr>Déclarations implicite vs. explicite</vt:lpstr>
      <vt:lpstr>Exigences explicites: Pourquoi c’est important</vt:lpstr>
      <vt:lpstr>Épreuve du temps … le temps lié Solutions &amp; Perspective</vt:lpstr>
      <vt:lpstr>De se départir de pensées …</vt:lpstr>
      <vt:lpstr>Questions!?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TITLE TEXT</dc:title>
  <dc:subject/>
  <dc:creator>DND</dc:creator>
  <cp:keywords/>
  <dc:description/>
  <cp:lastModifiedBy>davies.e</cp:lastModifiedBy>
  <cp:revision>470</cp:revision>
  <dcterms:created xsi:type="dcterms:W3CDTF">2016-11-07T19:19:52Z</dcterms:created>
  <dcterms:modified xsi:type="dcterms:W3CDTF">2022-10-05T13:10:27Z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112182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D6.2.2</vt:lpwstr>
  </property>
  <property fmtid="{D5CDD505-2E9C-101B-9397-08002B2CF9AE}" pid="5" name="eDOCS AutoSave">
    <vt:lpwstr/>
  </property>
</Properties>
</file>