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5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6" r:id="rId2"/>
    <p:sldId id="308" r:id="rId3"/>
    <p:sldId id="312" r:id="rId4"/>
    <p:sldId id="337" r:id="rId5"/>
    <p:sldId id="332" r:id="rId6"/>
    <p:sldId id="336" r:id="rId7"/>
  </p:sldIdLst>
  <p:sldSz cx="9144000" cy="6858000" type="screen4x3"/>
  <p:notesSz cx="7010400" cy="92964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33" autoAdjust="0"/>
    <p:restoredTop sz="93939" autoAdjust="0"/>
  </p:normalViewPr>
  <p:slideViewPr>
    <p:cSldViewPr showGuides="1">
      <p:cViewPr varScale="1">
        <p:scale>
          <a:sx n="121" d="100"/>
          <a:sy n="121" d="100"/>
        </p:scale>
        <p:origin x="1788" y="96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04" y="9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2019-11-13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2019-11-13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0763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6760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0400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7597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=</a:t>
            </a:r>
          </a:p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06153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t>6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Section title</a:t>
            </a:r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/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5" name="Freeform 14"/>
          <p:cNvSpPr/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" name="Freeform 13"/>
          <p:cNvSpPr/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Title</a:t>
            </a:r>
            <a:endParaRPr lang="en-CA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Sub-title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2461" y="6492875"/>
            <a:ext cx="420316" cy="365125"/>
          </a:xfrm>
        </p:spPr>
        <p:txBody>
          <a:bodyPr/>
          <a:lstStyle>
            <a:lvl1pPr>
              <a:defRPr sz="800"/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E665913-F7AD-4568-967F-43E70E6DD595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54" y="944724"/>
            <a:ext cx="4265295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58234" y="6494329"/>
            <a:ext cx="385766" cy="365125"/>
          </a:xfrm>
        </p:spPr>
        <p:txBody>
          <a:bodyPr/>
          <a:lstStyle>
            <a:lvl1pPr>
              <a:defRPr sz="800"/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/>
              <a:t>Click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wrap="none" lIns="0" tIns="0" rIns="0" bIns="0" anchor="ctr" anchorCtr="0"/>
          <a:lstStyle>
            <a:lvl1pPr marL="457200" indent="-457200" algn="l">
              <a:buFont typeface="Arial" panose="020B0604020202020204" pitchFamily="34" charset="0"/>
              <a:buNone/>
              <a:defRPr lang="en-CA" sz="28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marR="0" lvl="0" indent="0" algn="l" fontAlgn="auto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2459" y="6525344"/>
            <a:ext cx="419641" cy="365125"/>
          </a:xfrm>
        </p:spPr>
        <p:txBody>
          <a:bodyPr/>
          <a:lstStyle>
            <a:lvl1pPr>
              <a:defRPr sz="800"/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Photo Caption</a:t>
            </a:r>
            <a:endParaRPr lang="en-CA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/>
              <a:t>Click to insert a picture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/>
              <a:t>Click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/>
              <a:t>Click to insert a picture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  <a:endParaRPr lang="en-CA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Click to insert a picture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Click to insert a picture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/>
              <a:t>Click to insert a picture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6456" y="6497864"/>
            <a:ext cx="454732" cy="365125"/>
          </a:xfrm>
        </p:spPr>
        <p:txBody>
          <a:bodyPr/>
          <a:lstStyle>
            <a:lvl1pPr>
              <a:defRPr sz="800"/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This is</a:t>
            </a:r>
            <a:r>
              <a:rPr lang="en-CA" sz="1200" baseline="0" dirty="0"/>
              <a:t> the sample</a:t>
            </a:r>
            <a:br>
              <a:rPr lang="en-CA" sz="1200" baseline="0" dirty="0"/>
            </a:br>
            <a:r>
              <a:rPr lang="en-CA" sz="1200" baseline="0" dirty="0"/>
              <a:t>icon page.</a:t>
            </a:r>
          </a:p>
          <a:p>
            <a:endParaRPr lang="en-CA" sz="1200" dirty="0"/>
          </a:p>
          <a:p>
            <a:r>
              <a:rPr lang="en-CA" sz="1200" dirty="0"/>
              <a:t>It features a </a:t>
            </a:r>
            <a:r>
              <a:rPr lang="en-CA" sz="1200" baseline="0" dirty="0"/>
              <a:t/>
            </a:r>
            <a:br>
              <a:rPr lang="en-CA" sz="1200" baseline="0" dirty="0"/>
            </a:br>
            <a:r>
              <a:rPr lang="en-CA" sz="1200" baseline="0" dirty="0"/>
              <a:t>selection of symbols</a:t>
            </a:r>
            <a:br>
              <a:rPr lang="en-CA" sz="1200" baseline="0" dirty="0"/>
            </a:br>
            <a:r>
              <a:rPr lang="en-CA" sz="1200" baseline="0" dirty="0"/>
              <a:t>for use in your presentation.</a:t>
            </a:r>
          </a:p>
          <a:p>
            <a:endParaRPr lang="en-CA" sz="1200" baseline="0" dirty="0"/>
          </a:p>
          <a:p>
            <a:r>
              <a:rPr lang="en-CA" sz="1200" baseline="0" dirty="0"/>
              <a:t>To use a particular symbol, simply go to the </a:t>
            </a:r>
            <a:r>
              <a:rPr lang="en-CA" sz="1200" b="1" baseline="0" dirty="0"/>
              <a:t>(1) View </a:t>
            </a:r>
            <a:r>
              <a:rPr lang="en-CA" sz="1200" baseline="0" dirty="0"/>
              <a:t>Tab and select </a:t>
            </a:r>
            <a:r>
              <a:rPr lang="en-CA" sz="1200" b="1" baseline="0" dirty="0"/>
              <a:t>Slide Master (2)</a:t>
            </a:r>
            <a:r>
              <a:rPr lang="en-CA" sz="1200" baseline="0" dirty="0"/>
              <a:t>. Navigate to the last layout and select the icon(s) you would like to use. Copy them, return to </a:t>
            </a:r>
            <a:r>
              <a:rPr lang="en-CA" sz="1200" b="1" baseline="0" dirty="0"/>
              <a:t>(3) Normal</a:t>
            </a:r>
            <a:r>
              <a:rPr lang="en-CA" sz="1200" baseline="0" dirty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>
                  <a:solidFill>
                    <a:schemeClr val="bg2"/>
                  </a:solidFill>
                </a:rPr>
                <a:t>1</a:t>
              </a: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>
                  <a:solidFill>
                    <a:schemeClr val="bg2"/>
                  </a:solidFill>
                </a:rPr>
                <a:t>2</a:t>
              </a: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>
                  <a:solidFill>
                    <a:schemeClr val="bg2"/>
                  </a:solidFill>
                </a:rPr>
                <a:t>3</a:t>
              </a:r>
            </a:p>
          </p:txBody>
        </p:sp>
      </p:grpSp>
      <p:sp>
        <p:nvSpPr>
          <p:cNvPr id="14" name="Freeform 5"/>
          <p:cNvSpPr/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" name="Freeform 7"/>
            <p:cNvSpPr/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8" name="Freeform 8"/>
          <p:cNvSpPr/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9" name="Freeform 9"/>
          <p:cNvSpPr/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0" name="Freeform 10"/>
          <p:cNvSpPr/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2" name="Freeform 12"/>
          <p:cNvSpPr/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" name="Freeform 15"/>
            <p:cNvSpPr/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" name="Freeform 16"/>
            <p:cNvSpPr/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" name="Freeform 18"/>
            <p:cNvSpPr/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7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5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/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6" name="Freeform 24"/>
            <p:cNvSpPr/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7" name="Freeform 25"/>
            <p:cNvSpPr/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38" name="Freeform 26"/>
          <p:cNvSpPr/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5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/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1" name="Freeform 28"/>
            <p:cNvSpPr/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2" name="Freeform 29"/>
            <p:cNvSpPr/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5" name="Freeform 31"/>
            <p:cNvSpPr/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6" name="Freeform 32"/>
            <p:cNvSpPr/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7" name="Freeform 33"/>
            <p:cNvSpPr/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8" name="Freeform 34"/>
            <p:cNvSpPr/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2" name="Freeform 38"/>
            <p:cNvSpPr/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4" name="Freeform 40"/>
            <p:cNvSpPr/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6" name="Freeform 42"/>
            <p:cNvSpPr/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58" name="Freeform 44"/>
            <p:cNvSpPr/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5" h="115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1" name="Freeform 46"/>
            <p:cNvSpPr/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2" name="Freeform 47"/>
            <p:cNvSpPr/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3" name="Freeform 48"/>
            <p:cNvSpPr/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6" name="Freeform 51"/>
            <p:cNvSpPr/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8" name="Freeform 53"/>
            <p:cNvSpPr/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0" name="Freeform 55"/>
            <p:cNvSpPr/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2" name="Freeform 57"/>
            <p:cNvSpPr/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77" name="Freeform 62"/>
          <p:cNvSpPr/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 flipH="1"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 flipH="1"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3" name="Freeform 67"/>
            <p:cNvSpPr/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/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 flipH="1"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 flipH="1"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/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1" name="Freeform 73"/>
            <p:cNvSpPr/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2" name="Freeform 74"/>
            <p:cNvSpPr/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3" name="Freeform 75"/>
            <p:cNvSpPr/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4" name="Freeform 76"/>
            <p:cNvSpPr/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5" name="Freeform 77"/>
            <p:cNvSpPr/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6" name="Freeform 78"/>
            <p:cNvSpPr/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97" name="Freeform 79"/>
            <p:cNvSpPr/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98" name="Freeform 80"/>
          <p:cNvSpPr/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 flipH="1"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 flipH="1"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2" name="Freeform 83"/>
            <p:cNvSpPr/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3" name="Freeform 84"/>
            <p:cNvSpPr/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4" name="Freeform 85"/>
            <p:cNvSpPr/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5" name="Freeform 86"/>
            <p:cNvSpPr/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6" name="Freeform 87"/>
            <p:cNvSpPr/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07" name="Freeform 88"/>
            <p:cNvSpPr/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09" name="Freeform 92"/>
          <p:cNvSpPr/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0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10" name="Freeform 93"/>
          <p:cNvSpPr/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/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4" name="Freeform 96"/>
            <p:cNvSpPr/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5" name="Freeform 97"/>
            <p:cNvSpPr/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/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8" name="Freeform 99"/>
            <p:cNvSpPr/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19" name="Freeform 100"/>
            <p:cNvSpPr/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/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23" name="Freeform 103"/>
            <p:cNvSpPr/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24" name="Freeform 104"/>
          <p:cNvSpPr/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5" name="Freeform 105"/>
          <p:cNvSpPr/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8" name="Freeform 108"/>
          <p:cNvSpPr/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/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32" name="Freeform 111"/>
            <p:cNvSpPr/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2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34" name="Freeform 113"/>
          <p:cNvSpPr/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5" name="Freeform 114"/>
          <p:cNvSpPr/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6" name="Freeform 115"/>
          <p:cNvSpPr/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7" name="Freeform 116"/>
          <p:cNvSpPr/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0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/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46" name="Freeform 124"/>
            <p:cNvSpPr/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0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/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6" name="Freeform 133"/>
            <p:cNvSpPr/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/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0" name="Freeform 134"/>
            <p:cNvSpPr/>
            <p:nvPr userDrawn="1"/>
          </p:nvSpPr>
          <p:spPr bwMode="auto">
            <a:xfrm flipH="1"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0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2" name="Freeform 136"/>
          <p:cNvSpPr/>
          <p:nvPr userDrawn="1"/>
        </p:nvSpPr>
        <p:spPr bwMode="auto">
          <a:xfrm flipH="1"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3" name="Freeform 137"/>
          <p:cNvSpPr/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0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/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7" name="Freeform 140"/>
            <p:cNvSpPr/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8" name="Freeform 141"/>
            <p:cNvSpPr/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69" name="Freeform 142"/>
            <p:cNvSpPr/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/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2" name="Freeform 144"/>
            <p:cNvSpPr/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3" name="Freeform 145"/>
            <p:cNvSpPr/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4" name="Freeform 146"/>
            <p:cNvSpPr/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0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2" name="Freeform 153"/>
          <p:cNvSpPr/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6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7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/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0" name="Freeform 162"/>
            <p:cNvSpPr/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/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5" name="Freeform 166"/>
            <p:cNvSpPr/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6" name="Freeform 167"/>
            <p:cNvSpPr/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/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99" name="Freeform 169"/>
            <p:cNvSpPr/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/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3" name="Freeform 172"/>
            <p:cNvSpPr/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4" name="Freeform 173"/>
            <p:cNvSpPr/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/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7" name="Freeform 175"/>
            <p:cNvSpPr/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8" name="Freeform 176"/>
            <p:cNvSpPr/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09" name="Freeform 177"/>
            <p:cNvSpPr/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0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5" name="Freeform 182"/>
            <p:cNvSpPr/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24" name="Freeform 191"/>
          <p:cNvSpPr/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25" name="Freeform 192"/>
          <p:cNvSpPr/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/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31" name="Freeform 197"/>
          <p:cNvSpPr/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sp>
        <p:nvSpPr>
          <p:cNvPr id="232" name="Freeform 198"/>
          <p:cNvSpPr/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/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5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1" name="Freeform 206"/>
            <p:cNvSpPr/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/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9" name="Freeform 212"/>
            <p:cNvSpPr/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/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2" name="Freeform 214"/>
            <p:cNvSpPr/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3" name="Freeform 215"/>
            <p:cNvSpPr/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4" name="Freeform 216"/>
            <p:cNvSpPr/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5" name="Freeform 217"/>
            <p:cNvSpPr/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6" name="Freeform 218"/>
            <p:cNvSpPr/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57" name="Freeform 219"/>
            <p:cNvSpPr/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0" name="Freeform 221"/>
            <p:cNvSpPr/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3" name="Freeform 223"/>
            <p:cNvSpPr/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4" name="Freeform 224"/>
            <p:cNvSpPr/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6" name="Freeform 226"/>
            <p:cNvSpPr/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7" name="Freeform 227"/>
            <p:cNvSpPr/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 dirty="0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2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/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6" name="Freeform 232"/>
            <p:cNvSpPr/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7" name="Freeform 233"/>
            <p:cNvSpPr/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8" name="Freeform 234"/>
            <p:cNvSpPr/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79" name="Freeform 235"/>
            <p:cNvSpPr/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1" name="Freeform 237"/>
            <p:cNvSpPr/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2" name="Freeform 238"/>
            <p:cNvSpPr/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3" name="Freeform 239"/>
            <p:cNvSpPr/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4" name="Freeform 240"/>
            <p:cNvSpPr/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5" name="Freeform 241"/>
            <p:cNvSpPr/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6" name="Freeform 242"/>
            <p:cNvSpPr/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7" name="Freeform 243"/>
            <p:cNvSpPr/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8" name="Freeform 244"/>
            <p:cNvSpPr/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89" name="Freeform 245"/>
            <p:cNvSpPr/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0" name="Freeform 246"/>
            <p:cNvSpPr/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1" name="Freeform 247"/>
            <p:cNvSpPr/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2" name="Freeform 248"/>
            <p:cNvSpPr/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3" name="Freeform 249"/>
            <p:cNvSpPr/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4" name="Freeform 250"/>
            <p:cNvSpPr/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5" name="Freeform 251"/>
            <p:cNvSpPr/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6" name="Freeform 252"/>
            <p:cNvSpPr/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7" name="Freeform 253"/>
            <p:cNvSpPr/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8" name="Freeform 254"/>
            <p:cNvSpPr/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99" name="Freeform 255"/>
            <p:cNvSpPr/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0" name="Freeform 256"/>
            <p:cNvSpPr/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1" name="Freeform 257"/>
            <p:cNvSpPr/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302" name="Freeform 258"/>
            <p:cNvSpPr/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731838"/>
            <a:ext cx="6572250" cy="79216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11511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hl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hr" descr="UNCLASSIFIED / NON CLASSIFIÉ"/>
          <p:cNvSpPr txBox="1"/>
          <p:nvPr userDrawn="1"/>
        </p:nvSpPr>
        <p:spPr>
          <a:xfrm>
            <a:off x="0" y="0"/>
            <a:ext cx="9144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1200" b="0" i="0" u="none" baseline="0" dirty="0" smtClean="0">
                <a:solidFill>
                  <a:srgbClr val="000000"/>
                </a:solidFill>
                <a:latin typeface="arial" panose="020B0604020202020204" pitchFamily="34" charset="0"/>
              </a:rPr>
              <a:t>UNCLASSIFIED/NON </a:t>
            </a:r>
            <a:r>
              <a:rPr lang="en-CA" sz="1200" b="0" i="0" u="none" baseline="0" dirty="0">
                <a:solidFill>
                  <a:srgbClr val="000000"/>
                </a:solidFill>
                <a:latin typeface="arial" panose="020B0604020202020204" pitchFamily="34" charset="0"/>
              </a:rPr>
              <a:t>CLASSIFIÉ</a:t>
            </a: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  <p:sldLayoutId id="2147483670" r:id="rId9"/>
  </p:sldLayoutIdLst>
  <p:transition/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3" Type="http://schemas.openxmlformats.org/officeDocument/2006/relationships/tags" Target="../tags/tag16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gcconnex.gc.ca/file/download/50303099" TargetMode="External"/><Relationship Id="rId3" Type="http://schemas.openxmlformats.org/officeDocument/2006/relationships/tags" Target="../tags/tag22.xml"/><Relationship Id="rId7" Type="http://schemas.openxmlformats.org/officeDocument/2006/relationships/hyperlink" Target="https://gcconnex.gc.ca/file/group/21723432/all#33721386" TargetMode="Externa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hyperlink" Target="https://https-everywhere.canada.ca/" TargetMode="Externa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13" Type="http://schemas.openxmlformats.org/officeDocument/2006/relationships/tags" Target="../tags/tag39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tags" Target="../tags/tag38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5" Type="http://schemas.openxmlformats.org/officeDocument/2006/relationships/tags" Target="../tags/tag31.xml"/><Relationship Id="rId15" Type="http://schemas.openxmlformats.org/officeDocument/2006/relationships/notesSlide" Target="../notesSlides/notesSlide5.xml"/><Relationship Id="rId10" Type="http://schemas.openxmlformats.org/officeDocument/2006/relationships/tags" Target="../tags/tag36.xml"/><Relationship Id="rId4" Type="http://schemas.openxmlformats.org/officeDocument/2006/relationships/tags" Target="../tags/tag30.xml"/><Relationship Id="rId9" Type="http://schemas.openxmlformats.org/officeDocument/2006/relationships/tags" Target="../tags/tag35.xml"/><Relationship Id="rId1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hyperlink" Target="http://service.ssc-spc.gc.ca/en/services" TargetMode="Externa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notesSlide" Target="../notesSlides/notesSlide6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slideLayout" Target="../slideLayouts/slideLayout3.xml"/><Relationship Id="rId5" Type="http://schemas.openxmlformats.org/officeDocument/2006/relationships/tags" Target="../tags/tag44.xml"/><Relationship Id="rId10" Type="http://schemas.openxmlformats.org/officeDocument/2006/relationships/tags" Target="../tags/tag49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hyperlink" Target="http://service.ssc-spc.gc.ca/en/contact/partclisupport/client-exe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514737" y="1554209"/>
            <a:ext cx="8430579" cy="666449"/>
          </a:xfrm>
        </p:spPr>
        <p:txBody>
          <a:bodyPr>
            <a:normAutofit fontScale="90000"/>
          </a:bodyPr>
          <a:lstStyle/>
          <a:p>
            <a:pPr algn="ctr"/>
            <a:r>
              <a:rPr lang="fr-CA" sz="3200" b="1" kern="0" dirty="0"/>
              <a:t/>
            </a:r>
            <a:br>
              <a:rPr lang="fr-CA" sz="3200" b="1" kern="0" dirty="0"/>
            </a:br>
            <a:r>
              <a:rPr lang="fr-CA" sz="3200" b="1" kern="0" dirty="0"/>
              <a:t>Conseil d’examen de l’architecture intégrée du gouvernement du Canada (CEAI </a:t>
            </a:r>
            <a:r>
              <a:rPr lang="fr-CA" sz="3200" b="1" kern="0" dirty="0" smtClean="0"/>
              <a:t>GC</a:t>
            </a:r>
            <a:r>
              <a:rPr lang="fr-CA" sz="3200" b="1" kern="0" dirty="0"/>
              <a:t>)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56710" y="2998693"/>
            <a:ext cx="8430579" cy="133069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Franklin Gothic Demi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A" b="1" kern="0" dirty="0">
              <a:cs typeface="+mj-cs"/>
            </a:endParaRPr>
          </a:p>
        </p:txBody>
      </p:sp>
      <p:sp>
        <p:nvSpPr>
          <p:cNvPr id="10" name="TextBox 9"/>
          <p:cNvSpPr txBox="1"/>
          <p:nvPr>
            <p:custDataLst>
              <p:tags r:id="rId3"/>
            </p:custDataLst>
          </p:nvPr>
        </p:nvSpPr>
        <p:spPr>
          <a:xfrm>
            <a:off x="0" y="6705074"/>
            <a:ext cx="1211202" cy="1830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600" dirty="0"/>
              <a:t>Dernière mise à jour : 7 juin 2019</a:t>
            </a:r>
          </a:p>
        </p:txBody>
      </p:sp>
      <p:sp>
        <p:nvSpPr>
          <p:cNvPr id="11" name="TextBox 10"/>
          <p:cNvSpPr txBox="1"/>
          <p:nvPr>
            <p:custDataLst>
              <p:tags r:id="rId4"/>
            </p:custDataLst>
          </p:nvPr>
        </p:nvSpPr>
        <p:spPr>
          <a:xfrm>
            <a:off x="7920372" y="6597352"/>
            <a:ext cx="1050705" cy="213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800" dirty="0"/>
              <a:t>GCdocs n</a:t>
            </a:r>
            <a:r>
              <a:rPr lang="fr-CA" sz="800" baseline="30000" dirty="0"/>
              <a:t>o </a:t>
            </a:r>
            <a:r>
              <a:rPr lang="fr-CA" sz="800" dirty="0"/>
              <a:t>31758070</a:t>
            </a:r>
          </a:p>
        </p:txBody>
      </p:sp>
      <p:sp>
        <p:nvSpPr>
          <p:cNvPr id="21" name="Rectangle 20"/>
          <p:cNvSpPr/>
          <p:nvPr>
            <p:custDataLst>
              <p:tags r:id="rId5"/>
            </p:custDataLst>
          </p:nvPr>
        </p:nvSpPr>
        <p:spPr>
          <a:xfrm>
            <a:off x="503548" y="5636906"/>
            <a:ext cx="1947672" cy="852433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87338" algn="l"/>
              </a:tabLst>
            </a:pP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  <a:sym typeface="Wingdings 2" panose="05020102010507070707" pitchFamily="18" charset="2"/>
              </a:rPr>
              <a:t>	Approbation</a:t>
            </a:r>
          </a:p>
          <a:p>
            <a:pPr marL="287338" indent="-287338">
              <a:buFont typeface="Wingdings 2" panose="05020102010507070707" pitchFamily="18" charset="2"/>
              <a:buChar char="£"/>
              <a:tabLst>
                <a:tab pos="287338" algn="l"/>
              </a:tabLst>
            </a:pP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</a:t>
            </a:r>
          </a:p>
          <a:p>
            <a:pPr>
              <a:tabLst>
                <a:tab pos="287338" algn="l"/>
              </a:tabLst>
            </a:pP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A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X</a:t>
            </a: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Exemption</a:t>
            </a:r>
          </a:p>
        </p:txBody>
      </p:sp>
      <p:sp>
        <p:nvSpPr>
          <p:cNvPr id="22" name="Rectangle 21"/>
          <p:cNvSpPr/>
          <p:nvPr>
            <p:custDataLst>
              <p:tags r:id="rId6"/>
            </p:custDataLst>
          </p:nvPr>
        </p:nvSpPr>
        <p:spPr>
          <a:xfrm>
            <a:off x="503548" y="5392809"/>
            <a:ext cx="1947672" cy="188553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000" b="1" dirty="0"/>
              <a:t>Objet de la présentation :</a:t>
            </a:r>
          </a:p>
        </p:txBody>
      </p:sp>
      <p:sp>
        <p:nvSpPr>
          <p:cNvPr id="23" name="Rectangle 22"/>
          <p:cNvSpPr/>
          <p:nvPr>
            <p:custDataLst>
              <p:tags r:id="rId7"/>
            </p:custDataLst>
          </p:nvPr>
        </p:nvSpPr>
        <p:spPr>
          <a:xfrm>
            <a:off x="4572000" y="5636906"/>
            <a:ext cx="4272818" cy="852434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Présentateurs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Nom/Courriel/N</a:t>
            </a:r>
            <a:r>
              <a:rPr lang="fr-CA" sz="12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fr-CA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téléphone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A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Nom/Courriel/N</a:t>
            </a:r>
            <a:r>
              <a:rPr lang="fr-CA" sz="12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fr-CA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 téléphone</a:t>
            </a:r>
          </a:p>
        </p:txBody>
      </p:sp>
      <p:sp>
        <p:nvSpPr>
          <p:cNvPr id="24" name="Rectangle 23"/>
          <p:cNvSpPr/>
          <p:nvPr>
            <p:custDataLst>
              <p:tags r:id="rId8"/>
            </p:custDataLst>
          </p:nvPr>
        </p:nvSpPr>
        <p:spPr>
          <a:xfrm>
            <a:off x="4572000" y="5392809"/>
            <a:ext cx="4272818" cy="188553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000" b="1" dirty="0"/>
              <a:t>Coordonnées :</a:t>
            </a:r>
          </a:p>
        </p:txBody>
      </p:sp>
      <p:sp>
        <p:nvSpPr>
          <p:cNvPr id="27" name="Title 1"/>
          <p:cNvSpPr txBox="1"/>
          <p:nvPr>
            <p:custDataLst>
              <p:tags r:id="rId9"/>
            </p:custDataLst>
          </p:nvPr>
        </p:nvSpPr>
        <p:spPr>
          <a:xfrm>
            <a:off x="143508" y="80346"/>
            <a:ext cx="2520280" cy="486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A" sz="2000" b="1" kern="0" dirty="0">
                <a:solidFill>
                  <a:schemeClr val="bg1">
                    <a:lumMod val="50000"/>
                  </a:schemeClr>
                </a:solidFill>
              </a:rPr>
              <a:t>Modèle du présentateur</a:t>
            </a:r>
          </a:p>
        </p:txBody>
      </p:sp>
      <p:sp>
        <p:nvSpPr>
          <p:cNvPr id="33" name="Rectangle 32"/>
          <p:cNvSpPr/>
          <p:nvPr>
            <p:custDataLst>
              <p:tags r:id="rId10"/>
            </p:custDataLst>
          </p:nvPr>
        </p:nvSpPr>
        <p:spPr>
          <a:xfrm>
            <a:off x="2519772" y="5636906"/>
            <a:ext cx="1944216" cy="852433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287338" algn="l"/>
              </a:tabLst>
            </a:pPr>
            <a:r>
              <a:rPr lang="fr-CA" sz="1200" b="1" dirty="0">
                <a:solidFill>
                  <a:schemeClr val="tx1">
                    <a:lumMod val="65000"/>
                    <a:lumOff val="35000"/>
                  </a:schemeClr>
                </a:solidFill>
                <a:sym typeface="Wingdings 2" panose="05020102010507070707" pitchFamily="18" charset="2"/>
              </a:rPr>
              <a:t> X	Initiale</a:t>
            </a:r>
          </a:p>
          <a:p>
            <a:pPr marL="287338" indent="-287338">
              <a:buFont typeface="Wingdings 2" panose="05020102010507070707" pitchFamily="18" charset="2"/>
              <a:buChar char="£"/>
              <a:tabLst>
                <a:tab pos="287338" algn="l"/>
              </a:tabLst>
            </a:pP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Suivi</a:t>
            </a:r>
          </a:p>
          <a:p>
            <a:pPr marL="287338" indent="-287338">
              <a:buFont typeface="Wingdings 2" panose="05020102010507070707" pitchFamily="18" charset="2"/>
              <a:buChar char="£"/>
              <a:tabLst>
                <a:tab pos="287338" algn="l"/>
              </a:tabLst>
            </a:pPr>
            <a:r>
              <a:rPr lang="fr-CA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Architecture définitive</a:t>
            </a:r>
          </a:p>
        </p:txBody>
      </p:sp>
      <p:sp>
        <p:nvSpPr>
          <p:cNvPr id="34" name="Rectangle 33"/>
          <p:cNvSpPr/>
          <p:nvPr>
            <p:custDataLst>
              <p:tags r:id="rId11"/>
            </p:custDataLst>
          </p:nvPr>
        </p:nvSpPr>
        <p:spPr>
          <a:xfrm>
            <a:off x="2519772" y="5392809"/>
            <a:ext cx="1944216" cy="188553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CA" sz="1000" b="1" dirty="0"/>
              <a:t>Comparution devant le CEAI :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426396" y="3304000"/>
            <a:ext cx="8430578" cy="720080"/>
          </a:xfrm>
        </p:spPr>
        <p:txBody>
          <a:bodyPr/>
          <a:lstStyle/>
          <a:p>
            <a:pPr algn="ctr"/>
            <a:r>
              <a:rPr lang="fr-CA" b="1" dirty="0">
                <a:solidFill>
                  <a:schemeClr val="bg1">
                    <a:lumMod val="50000"/>
                  </a:schemeClr>
                </a:solidFill>
              </a:rPr>
              <a:t>Ministère – Nom du projet</a:t>
            </a:r>
          </a:p>
          <a:p>
            <a:pPr algn="ctr"/>
            <a:r>
              <a:rPr lang="fr-CA" b="1" dirty="0">
                <a:solidFill>
                  <a:schemeClr val="bg1">
                    <a:lumMod val="50000"/>
                  </a:schemeClr>
                </a:solidFill>
              </a:rPr>
              <a:t>(Date)</a:t>
            </a:r>
          </a:p>
        </p:txBody>
      </p:sp>
    </p:spTree>
    <p:extLst>
      <p:ext uri="{BB962C8B-B14F-4D97-AF65-F5344CB8AC3E}">
        <p14:creationId xmlns:p14="http://schemas.microsoft.com/office/powerpoint/2010/main" val="18045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a14="http://schemas.microsoft.com/office/drawing/2010/main" xmlns:p15="http://schemas.microsoft.com/office/powerpoint/2012/main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xfrm>
            <a:off x="8815300" y="6518971"/>
            <a:ext cx="298376" cy="365125"/>
          </a:xfrm>
        </p:spPr>
        <p:txBody>
          <a:bodyPr/>
          <a:lstStyle/>
          <a:p>
            <a:fld id="{32D4B517-E49B-41B6-9DBC-23634E0F1CDC}" type="slidenum">
              <a:rPr lang="fr-CA" smtClean="0"/>
              <a:t>2</a:t>
            </a:fld>
            <a:endParaRPr lang="fr-CA" dirty="0"/>
          </a:p>
        </p:txBody>
      </p:sp>
      <p:sp>
        <p:nvSpPr>
          <p:cNvPr id="8" name="Title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1540" y="138062"/>
            <a:ext cx="5432982" cy="635934"/>
          </a:xfrm>
        </p:spPr>
        <p:txBody>
          <a:bodyPr/>
          <a:lstStyle/>
          <a:p>
            <a:r>
              <a:rPr lang="fr-CA" dirty="0"/>
              <a:t>Objectif de la séance du CEAI </a:t>
            </a:r>
            <a:r>
              <a:rPr lang="fr-CA" dirty="0" smtClean="0"/>
              <a:t>GC</a:t>
            </a:r>
            <a:endParaRPr lang="fr-CA" dirty="0"/>
          </a:p>
        </p:txBody>
      </p:sp>
      <p:sp>
        <p:nvSpPr>
          <p:cNvPr id="9" name="Rectangle 8"/>
          <p:cNvSpPr/>
          <p:nvPr>
            <p:custDataLst>
              <p:tags r:id="rId3"/>
            </p:custDataLst>
          </p:nvPr>
        </p:nvSpPr>
        <p:spPr>
          <a:xfrm>
            <a:off x="251520" y="1016732"/>
            <a:ext cx="8712968" cy="3528392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CA" sz="1200" b="1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10" name="Flowchart: Merge 9"/>
          <p:cNvSpPr/>
          <p:nvPr>
            <p:custDataLst>
              <p:tags r:id="rId4"/>
            </p:custDataLst>
          </p:nvPr>
        </p:nvSpPr>
        <p:spPr>
          <a:xfrm rot="16200000">
            <a:off x="489832" y="1751416"/>
            <a:ext cx="137160" cy="109728"/>
          </a:xfrm>
          <a:prstGeom prst="flowChartMerge">
            <a:avLst/>
          </a:prstGeom>
          <a:ln w="190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3" name="Rectangle 2"/>
          <p:cNvSpPr/>
          <p:nvPr>
            <p:custDataLst>
              <p:tags r:id="rId5"/>
            </p:custDataLst>
          </p:nvPr>
        </p:nvSpPr>
        <p:spPr>
          <a:xfrm>
            <a:off x="688945" y="1634323"/>
            <a:ext cx="78550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dirty="0">
                <a:solidFill>
                  <a:schemeClr val="tx2"/>
                </a:solidFill>
              </a:rPr>
              <a:t>Cette présentation a pour objet de demander une exemption au CEAI </a:t>
            </a:r>
            <a:r>
              <a:rPr lang="fr-CA" dirty="0" smtClean="0">
                <a:solidFill>
                  <a:schemeClr val="tx2"/>
                </a:solidFill>
              </a:rPr>
              <a:t>GC </a:t>
            </a:r>
            <a:r>
              <a:rPr lang="fr-CA" dirty="0">
                <a:solidFill>
                  <a:schemeClr val="tx2"/>
                </a:solidFill>
              </a:rPr>
              <a:t>en ce qui a trait à la date limite pour l’avis de mise en œuvre de la Politique sur la technologie de l’information (AMPTI) 2018-01 – Mise en œuvre du protocole HTTPS pour les connexions Web sécurisées.</a:t>
            </a:r>
          </a:p>
        </p:txBody>
      </p:sp>
      <p:sp>
        <p:nvSpPr>
          <p:cNvPr id="15" name="Rectangle 14"/>
          <p:cNvSpPr/>
          <p:nvPr>
            <p:custDataLst>
              <p:tags r:id="rId6"/>
            </p:custDataLst>
          </p:nvPr>
        </p:nvSpPr>
        <p:spPr>
          <a:xfrm>
            <a:off x="6552220" y="0"/>
            <a:ext cx="2591780" cy="404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13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a14="http://schemas.microsoft.com/office/drawing/2010/main" xmlns:p15="http://schemas.microsoft.com/office/powerpoint/2012/main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xfrm>
            <a:off x="8815300" y="6518971"/>
            <a:ext cx="298376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3</a:t>
            </a:fld>
            <a:endParaRPr lang="en-CA" dirty="0"/>
          </a:p>
        </p:txBody>
      </p:sp>
      <p:sp>
        <p:nvSpPr>
          <p:cNvPr id="7" name="TextBox 6"/>
          <p:cNvSpPr txBox="1"/>
          <p:nvPr>
            <p:custDataLst>
              <p:tags r:id="rId2"/>
            </p:custDataLst>
          </p:nvPr>
        </p:nvSpPr>
        <p:spPr>
          <a:xfrm>
            <a:off x="503548" y="1130318"/>
            <a:ext cx="846940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Résumé succinct des activités de base pertinentes à ce </a:t>
            </a:r>
            <a:r>
              <a:rPr lang="fr-CA" sz="1400" i="1" dirty="0" smtClean="0">
                <a:solidFill>
                  <a:schemeClr val="tx2"/>
                </a:solidFill>
              </a:rPr>
              <a:t>jour.</a:t>
            </a:r>
            <a:endParaRPr lang="fr-CA" sz="1400" i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CA" sz="1400" i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Indiquez-nous la </a:t>
            </a:r>
            <a:r>
              <a:rPr lang="fr-CA" sz="1400" b="1" i="1" dirty="0">
                <a:solidFill>
                  <a:schemeClr val="tx2"/>
                </a:solidFill>
              </a:rPr>
              <a:t>capacité opérationnelle </a:t>
            </a:r>
            <a:r>
              <a:rPr lang="fr-CA" sz="1400" i="1" dirty="0">
                <a:solidFill>
                  <a:schemeClr val="tx2"/>
                </a:solidFill>
              </a:rPr>
              <a:t>que cette demande vous permet </a:t>
            </a:r>
            <a:r>
              <a:rPr lang="fr-CA" sz="1400" i="1" dirty="0" smtClean="0">
                <a:solidFill>
                  <a:schemeClr val="tx2"/>
                </a:solidFill>
              </a:rPr>
              <a:t>d’appuyer. </a:t>
            </a:r>
            <a:r>
              <a:rPr lang="fr-CA" sz="1400" i="1" dirty="0">
                <a:solidFill>
                  <a:schemeClr val="tx2"/>
                </a:solidFill>
              </a:rPr>
              <a:t>(Veuillez consulter les liens ci-dessous pour obtenir la liste des capacités opérationnelles et ses définitions : </a:t>
            </a:r>
            <a:r>
              <a:rPr lang="fr-CA" sz="1400" i="1" dirty="0">
                <a:solidFill>
                  <a:schemeClr val="tx2"/>
                </a:solidFill>
                <a:hlinkClick r:id="rId7"/>
              </a:rPr>
              <a:t>https://gcconnex.gc.ca/file/group/21723432/all#33721386</a:t>
            </a:r>
            <a:r>
              <a:rPr lang="fr-CA" sz="1400" i="1" dirty="0">
                <a:solidFill>
                  <a:schemeClr val="tx2"/>
                </a:solidFill>
              </a:rPr>
              <a:t> / </a:t>
            </a:r>
            <a:r>
              <a:rPr lang="fr-CA" sz="1400" i="1" dirty="0">
                <a:solidFill>
                  <a:schemeClr val="tx2"/>
                </a:solidFill>
                <a:hlinkClick r:id="rId8"/>
              </a:rPr>
              <a:t>https://gcconnex.gc.ca/file/download/50303099</a:t>
            </a:r>
            <a:r>
              <a:rPr lang="fr-CA" sz="1400" i="1" dirty="0">
                <a:solidFill>
                  <a:schemeClr val="tx2"/>
                </a:solidFill>
              </a:rPr>
              <a:t>)</a:t>
            </a:r>
          </a:p>
          <a:p>
            <a:endParaRPr lang="fr-CA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Indiquez les détails sommaires sur votre initiative HTTPS ministérielle 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Indiquez le nombre total de domaines gérés (par tableau de bord HTTPS</a:t>
            </a:r>
            <a:r>
              <a:rPr lang="fr-CA" sz="1400" i="1" dirty="0" smtClean="0">
                <a:solidFill>
                  <a:schemeClr val="tx2"/>
                </a:solidFill>
              </a:rPr>
              <a:t>)/pourcentage </a:t>
            </a:r>
            <a:r>
              <a:rPr lang="fr-CA" sz="1400" i="1" dirty="0">
                <a:solidFill>
                  <a:schemeClr val="tx2"/>
                </a:solidFill>
              </a:rPr>
              <a:t>de HTTPS par rapport à non </a:t>
            </a:r>
            <a:r>
              <a:rPr lang="fr-CA" sz="1400" i="1" dirty="0" smtClean="0">
                <a:solidFill>
                  <a:schemeClr val="tx2"/>
                </a:solidFill>
              </a:rPr>
              <a:t>HTTPS.</a:t>
            </a:r>
            <a:endParaRPr lang="fr-CA" sz="1400" i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Inscrivez un lien vers la liste de votre organisation dans le tableau de bord </a:t>
            </a:r>
            <a:r>
              <a:rPr lang="fr-CA" sz="1400" i="1" dirty="0" smtClean="0">
                <a:solidFill>
                  <a:schemeClr val="tx2"/>
                </a:solidFill>
              </a:rPr>
              <a:t>HTTPS.</a:t>
            </a:r>
            <a:endParaRPr lang="fr-CA" sz="1400" i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Cadre supérieur responsable (bureau de première responsabilité nommé pour HTTPS</a:t>
            </a:r>
            <a:r>
              <a:rPr lang="fr-CA" sz="1400" i="1" dirty="0" smtClean="0">
                <a:solidFill>
                  <a:schemeClr val="tx2"/>
                </a:solidFill>
              </a:rPr>
              <a:t>).</a:t>
            </a:r>
            <a:endParaRPr lang="fr-CA" sz="1400" i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Confirmation que le risque de ne pas sécuriser les sites est reconnu et accepté par le responsable ministériel (dirigeant principal de </a:t>
            </a:r>
            <a:r>
              <a:rPr lang="fr-CA" sz="1400" i="1" dirty="0" smtClean="0">
                <a:solidFill>
                  <a:schemeClr val="tx2"/>
                </a:solidFill>
              </a:rPr>
              <a:t>l’information/directeur </a:t>
            </a:r>
            <a:r>
              <a:rPr lang="fr-CA" sz="1400" i="1" dirty="0">
                <a:solidFill>
                  <a:schemeClr val="tx2"/>
                </a:solidFill>
              </a:rPr>
              <a:t>général responsable de HTTPS</a:t>
            </a:r>
            <a:r>
              <a:rPr lang="fr-CA" sz="1400" i="1" dirty="0" smtClean="0">
                <a:solidFill>
                  <a:schemeClr val="tx2"/>
                </a:solidFill>
              </a:rPr>
              <a:t>).</a:t>
            </a:r>
            <a:endParaRPr lang="fr-CA" sz="1400" i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fr-CA" sz="1400" i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Décrivez brièvement les problèmes techniques liés à la situation actuelle 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Indiquez comment les systèmes actuels n’arrivent pas à répondre aux exigences ministérielles.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Décrivez les possibilités dont doit profiter le ministère.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Inscrivez les détails de l’infrastructure d’hébergement (</a:t>
            </a:r>
            <a:r>
              <a:rPr lang="fr-CA" sz="1400" i="1" dirty="0" smtClean="0">
                <a:solidFill>
                  <a:schemeClr val="tx2"/>
                </a:solidFill>
              </a:rPr>
              <a:t>p. ex., </a:t>
            </a:r>
            <a:r>
              <a:rPr lang="fr-CA" sz="1400" i="1" dirty="0">
                <a:solidFill>
                  <a:schemeClr val="tx2"/>
                </a:solidFill>
              </a:rPr>
              <a:t>emplacement, versions, plans de mise à niveau, dépendances, etc.).</a:t>
            </a:r>
          </a:p>
          <a:p>
            <a:pPr lvl="1"/>
            <a:endParaRPr lang="fr-CA" sz="1400" i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sz="1400" i="1" dirty="0">
                <a:solidFill>
                  <a:schemeClr val="tx2"/>
                </a:solidFill>
              </a:rPr>
              <a:t>Détails concernant la documentation de soutien requise sur la diapositive suivante.</a:t>
            </a:r>
          </a:p>
          <a:p>
            <a:endParaRPr lang="fr-CA" sz="1200" i="1" dirty="0">
              <a:solidFill>
                <a:schemeClr val="tx2"/>
              </a:solidFill>
            </a:endParaRPr>
          </a:p>
          <a:p>
            <a:r>
              <a:rPr lang="fr-CA" sz="1200" i="1" dirty="0">
                <a:solidFill>
                  <a:schemeClr val="tx2"/>
                </a:solidFill>
              </a:rPr>
              <a:t>Remarque : Vous pouvez insérer des pages supplémentaires, au besoin. Veuillez supprimer ces orientations au moment de remplir cette page.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61343" y="80628"/>
            <a:ext cx="5432982" cy="767973"/>
          </a:xfrm>
        </p:spPr>
        <p:txBody>
          <a:bodyPr/>
          <a:lstStyle/>
          <a:p>
            <a:pPr marL="0" indent="0"/>
            <a:r>
              <a:rPr lang="en-CA" sz="2000" b="1" dirty="0"/>
              <a:t>Demande d’exemption</a:t>
            </a: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251520" y="1016732"/>
            <a:ext cx="8712968" cy="5364596"/>
          </a:xfrm>
          <a:prstGeom prst="rect">
            <a:avLst/>
          </a:prstGeom>
          <a:noFill/>
          <a:ln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2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a14="http://schemas.microsoft.com/office/drawing/2010/main" xmlns:p15="http://schemas.microsoft.com/office/powerpoint/2012/main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>
          <a:xfrm>
            <a:off x="8815300" y="6518971"/>
            <a:ext cx="298376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4</a:t>
            </a:fld>
            <a:endParaRPr lang="en-CA" dirty="0"/>
          </a:p>
        </p:txBody>
      </p:sp>
      <p:sp>
        <p:nvSpPr>
          <p:cNvPr id="7" name="TextBox 6"/>
          <p:cNvSpPr txBox="1"/>
          <p:nvPr>
            <p:custDataLst>
              <p:tags r:id="rId2"/>
            </p:custDataLst>
          </p:nvPr>
        </p:nvSpPr>
        <p:spPr>
          <a:xfrm>
            <a:off x="323528" y="1130318"/>
            <a:ext cx="846940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i="1" dirty="0">
                <a:solidFill>
                  <a:schemeClr val="tx2"/>
                </a:solidFill>
              </a:rPr>
              <a:t>Votre demande d’exemption doit être accompagnée de documents justificatifs :</a:t>
            </a:r>
          </a:p>
          <a:p>
            <a:endParaRPr lang="fr-CA" i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i="1" dirty="0">
                <a:solidFill>
                  <a:schemeClr val="tx2"/>
                </a:solidFill>
              </a:rPr>
              <a:t>Liste de domaines contenant les sites configurés actuels séparés des domaines nécessitant une </a:t>
            </a:r>
            <a:r>
              <a:rPr lang="fr-CA" i="1" dirty="0" smtClean="0">
                <a:solidFill>
                  <a:schemeClr val="tx2"/>
                </a:solidFill>
              </a:rPr>
              <a:t>exemption.</a:t>
            </a:r>
            <a:endParaRPr lang="fr-CA" i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i="1" dirty="0">
                <a:solidFill>
                  <a:schemeClr val="tx2"/>
                </a:solidFill>
              </a:rPr>
              <a:t>Il est recommandé de compiler les fichiers CSV téléchargeables à partir du </a:t>
            </a:r>
            <a:r>
              <a:rPr lang="fr-CA" i="1" dirty="0">
                <a:solidFill>
                  <a:schemeClr val="tx2"/>
                </a:solidFill>
                <a:hlinkClick r:id="rId6"/>
              </a:rPr>
              <a:t>tableau de bord </a:t>
            </a:r>
            <a:r>
              <a:rPr lang="fr-CA" i="1" dirty="0" smtClean="0">
                <a:solidFill>
                  <a:schemeClr val="tx2"/>
                </a:solidFill>
                <a:hlinkClick r:id="rId6"/>
              </a:rPr>
              <a:t>HTTPS</a:t>
            </a:r>
            <a:r>
              <a:rPr lang="fr-CA" i="1" dirty="0" smtClean="0">
                <a:solidFill>
                  <a:schemeClr val="tx2"/>
                </a:solidFill>
              </a:rPr>
              <a:t>.</a:t>
            </a:r>
            <a:endParaRPr lang="fr-CA" i="1" dirty="0">
              <a:solidFill>
                <a:schemeClr val="tx2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CA" i="1" dirty="0">
                <a:solidFill>
                  <a:schemeClr val="tx2"/>
                </a:solidFill>
              </a:rPr>
              <a:t>Liste complète requise pour fournir le </a:t>
            </a:r>
            <a:r>
              <a:rPr lang="fr-CA" i="1" dirty="0" smtClean="0">
                <a:solidFill>
                  <a:schemeClr val="tx2"/>
                </a:solidFill>
              </a:rPr>
              <a:t>contexte.</a:t>
            </a:r>
            <a:endParaRPr lang="fr-CA" i="1" dirty="0">
              <a:solidFill>
                <a:schemeClr val="tx2"/>
              </a:solidFill>
            </a:endParaRPr>
          </a:p>
          <a:p>
            <a:pPr lvl="1"/>
            <a:endParaRPr lang="fr-CA" i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A" i="1" dirty="0">
                <a:solidFill>
                  <a:schemeClr val="tx2"/>
                </a:solidFill>
              </a:rPr>
              <a:t>Détails de justification par domaine requis 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i="1" dirty="0">
                <a:solidFill>
                  <a:schemeClr val="tx2"/>
                </a:solidFill>
              </a:rPr>
              <a:t>Priorité </a:t>
            </a:r>
            <a:r>
              <a:rPr lang="fr-CA" i="1" dirty="0" smtClean="0">
                <a:solidFill>
                  <a:schemeClr val="tx2"/>
                </a:solidFill>
              </a:rPr>
              <a:t>élevée/moyenne/faible </a:t>
            </a:r>
            <a:r>
              <a:rPr lang="fr-CA" i="1" dirty="0">
                <a:solidFill>
                  <a:schemeClr val="tx2"/>
                </a:solidFill>
              </a:rPr>
              <a:t>(É/M/F) (importance des biens pour les opérations opérationnelles)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i="1" dirty="0">
                <a:solidFill>
                  <a:schemeClr val="tx2"/>
                </a:solidFill>
              </a:rPr>
              <a:t>Nombre de visiteurs mensuels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i="1" dirty="0">
                <a:solidFill>
                  <a:schemeClr val="tx2"/>
                </a:solidFill>
              </a:rPr>
              <a:t>Raison de la non-conformité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i="1" dirty="0">
                <a:solidFill>
                  <a:schemeClr val="tx2"/>
                </a:solidFill>
              </a:rPr>
              <a:t>Date cible de conformité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i="1" dirty="0">
                <a:solidFill>
                  <a:schemeClr val="tx2"/>
                </a:solidFill>
              </a:rPr>
              <a:t>Organisation de la technologie de l’information (TI) responsable de la mise en œuvre </a:t>
            </a:r>
            <a:r>
              <a:rPr lang="fr-CA" i="1" dirty="0" smtClean="0">
                <a:solidFill>
                  <a:schemeClr val="tx2"/>
                </a:solidFill>
              </a:rPr>
              <a:t>(p. ex., la TI </a:t>
            </a:r>
            <a:r>
              <a:rPr lang="fr-CA" i="1" dirty="0">
                <a:solidFill>
                  <a:schemeClr val="tx2"/>
                </a:solidFill>
              </a:rPr>
              <a:t>de l’organisation, Services partagés Canada [SPC], </a:t>
            </a:r>
            <a:r>
              <a:rPr lang="fr-CA" i="1" dirty="0" smtClean="0">
                <a:solidFill>
                  <a:schemeClr val="tx2"/>
                </a:solidFill>
              </a:rPr>
              <a:t>autre.)</a:t>
            </a:r>
            <a:endParaRPr lang="fr-CA" i="1" dirty="0">
              <a:solidFill>
                <a:schemeClr val="tx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CA" i="1" dirty="0">
                <a:solidFill>
                  <a:schemeClr val="tx2"/>
                </a:solidFill>
              </a:rPr>
              <a:t>Solution </a:t>
            </a:r>
            <a:r>
              <a:rPr lang="fr-CA" i="1" dirty="0" smtClean="0">
                <a:solidFill>
                  <a:schemeClr val="tx2"/>
                </a:solidFill>
              </a:rPr>
              <a:t>HTTPS </a:t>
            </a:r>
            <a:r>
              <a:rPr lang="fr-CA" i="1" dirty="0">
                <a:solidFill>
                  <a:schemeClr val="tx2"/>
                </a:solidFill>
              </a:rPr>
              <a:t>(c’est-à-dire, serveur Web par rapport à la passerelle de procuration </a:t>
            </a:r>
            <a:r>
              <a:rPr lang="fr-CA" i="1" dirty="0" smtClean="0">
                <a:solidFill>
                  <a:schemeClr val="tx2"/>
                </a:solidFill>
              </a:rPr>
              <a:t>sécurisée.)</a:t>
            </a:r>
            <a:endParaRPr lang="fr-CA" i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CA" i="1" dirty="0">
              <a:solidFill>
                <a:schemeClr val="tx2"/>
              </a:solidFill>
            </a:endParaRPr>
          </a:p>
        </p:txBody>
      </p:sp>
      <p:sp>
        <p:nvSpPr>
          <p:cNvPr id="8" name="Title 5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61343" y="80628"/>
            <a:ext cx="5432982" cy="767973"/>
          </a:xfrm>
        </p:spPr>
        <p:txBody>
          <a:bodyPr/>
          <a:lstStyle/>
          <a:p>
            <a:pPr marL="0" indent="0"/>
            <a:r>
              <a:rPr lang="en-CA" sz="2000" b="1" dirty="0"/>
              <a:t>Documents justificatifs </a:t>
            </a:r>
            <a:r>
              <a:rPr lang="en-CA" sz="2000" b="1" i="1" dirty="0"/>
              <a:t>(diapositive à supprimer)</a:t>
            </a:r>
          </a:p>
        </p:txBody>
      </p:sp>
    </p:spTree>
    <p:extLst>
      <p:ext uri="{BB962C8B-B14F-4D97-AF65-F5344CB8AC3E}">
        <p14:creationId xmlns:p14="http://schemas.microsoft.com/office/powerpoint/2010/main" val="267376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a14="http://schemas.microsoft.com/office/drawing/2010/main" xmlns:p15="http://schemas.microsoft.com/office/powerpoint/2012/main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31540" y="138062"/>
            <a:ext cx="5432982" cy="746727"/>
          </a:xfrm>
        </p:spPr>
        <p:txBody>
          <a:bodyPr/>
          <a:lstStyle/>
          <a:p>
            <a:r>
              <a:rPr lang="en-CA" dirty="0"/>
              <a:t>Risques et mesures d’atténuation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12388030"/>
              </p:ext>
            </p:extLst>
          </p:nvPr>
        </p:nvGraphicFramePr>
        <p:xfrm>
          <a:off x="179513" y="1143469"/>
          <a:ext cx="8820977" cy="287141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81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393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114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80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9738">
                <a:tc gridSpan="2">
                  <a:txBody>
                    <a:bodyPr/>
                    <a:lstStyle/>
                    <a:p>
                      <a:r>
                        <a:rPr lang="fr-CA" sz="1600" noProof="0" dirty="0">
                          <a:latin typeface="+mj-lt"/>
                          <a:cs typeface="Arial" panose="020B0604020202020204" pitchFamily="34" charset="0"/>
                        </a:rPr>
                        <a:t>Risques</a:t>
                      </a:r>
                    </a:p>
                  </a:txBody>
                  <a:tcPr>
                    <a:solidFill>
                      <a:srgbClr val="00517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51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600" b="1" kern="1200" noProof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Mesures d’atténuation</a:t>
                      </a:r>
                    </a:p>
                  </a:txBody>
                  <a:tcPr>
                    <a:solidFill>
                      <a:srgbClr val="0051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noProof="0" dirty="0">
                          <a:latin typeface="+mj-lt"/>
                          <a:cs typeface="Arial" panose="020B0604020202020204" pitchFamily="34" charset="0"/>
                        </a:rPr>
                        <a:t>Prob.</a:t>
                      </a:r>
                    </a:p>
                  </a:txBody>
                  <a:tcPr>
                    <a:solidFill>
                      <a:srgbClr val="00517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noProof="0" dirty="0">
                          <a:latin typeface="+mj-lt"/>
                          <a:cs typeface="Arial" panose="020B0604020202020204" pitchFamily="34" charset="0"/>
                        </a:rPr>
                        <a:t>Incidence</a:t>
                      </a:r>
                    </a:p>
                  </a:txBody>
                  <a:tcPr>
                    <a:solidFill>
                      <a:srgbClr val="0051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3893">
                <a:tc>
                  <a:txBody>
                    <a:bodyPr/>
                    <a:lstStyle/>
                    <a:p>
                      <a:r>
                        <a:rPr lang="fr-CA" sz="1400" kern="1200" noProof="0" dirty="0">
                          <a:solidFill>
                            <a:schemeClr val="tx1"/>
                          </a:solidFill>
                          <a:latin typeface="Aharoni" panose="02010803020104030203" pitchFamily="2" charset="-79"/>
                          <a:ea typeface="+mn-ea"/>
                          <a:cs typeface="Aharoni" panose="02010803020104030203" pitchFamily="2" charset="-79"/>
                        </a:rPr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Clr>
                          <a:prstClr val="black">
                            <a:lumMod val="65000"/>
                            <a:lumOff val="35000"/>
                          </a:prstClr>
                        </a:buClr>
                        <a:buFont typeface="+mj-lt"/>
                        <a:buNone/>
                      </a:pPr>
                      <a:r>
                        <a:rPr lang="fr-CA" sz="1400" i="1" kern="1200" noProof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Indiquez les </a:t>
                      </a:r>
                      <a:r>
                        <a:rPr lang="fr-CA" sz="14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trois risques les plus importants liés aux activités HTTPS...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800" i="1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E/M/F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E/M/F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3893">
                <a:tc>
                  <a:txBody>
                    <a:bodyPr/>
                    <a:lstStyle/>
                    <a:p>
                      <a:r>
                        <a:rPr lang="fr-CA" sz="1400" kern="1200" noProof="0" dirty="0">
                          <a:solidFill>
                            <a:schemeClr val="tx1"/>
                          </a:solidFill>
                          <a:latin typeface="Aharoni" panose="02010803020104030203" pitchFamily="2" charset="-79"/>
                          <a:ea typeface="+mn-ea"/>
                          <a:cs typeface="Aharoni" panose="02010803020104030203" pitchFamily="2" charset="-79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CA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800" i="1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E/M/F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E/M/F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3893">
                <a:tc>
                  <a:txBody>
                    <a:bodyPr/>
                    <a:lstStyle/>
                    <a:p>
                      <a:r>
                        <a:rPr lang="fr-CA" sz="1400" kern="1200" noProof="0" dirty="0">
                          <a:solidFill>
                            <a:schemeClr val="tx1"/>
                          </a:solidFill>
                          <a:latin typeface="Aharoni" panose="02010803020104030203" pitchFamily="2" charset="-79"/>
                          <a:ea typeface="+mn-ea"/>
                          <a:cs typeface="Aharoni" panose="02010803020104030203" pitchFamily="2" charset="-79"/>
                        </a:rPr>
                        <a:t>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CA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CA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800" i="1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E/M/F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8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E/M/F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5</a:t>
            </a:fld>
            <a:endParaRPr lang="en-CA" dirty="0"/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205405" y="4839741"/>
            <a:ext cx="8795087" cy="588325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>
            <p:custDataLst>
              <p:tags r:id="rId5"/>
            </p:custDataLst>
          </p:nvPr>
        </p:nvSpPr>
        <p:spPr>
          <a:xfrm>
            <a:off x="209537" y="4904846"/>
            <a:ext cx="8582629" cy="518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prstClr val="black">
                  <a:lumMod val="65000"/>
                  <a:lumOff val="35000"/>
                </a:prstClr>
              </a:buClr>
              <a:buFont typeface="Wingdings" panose="05000000000000000000" pitchFamily="2" charset="2"/>
              <a:buChar char="§"/>
            </a:pPr>
            <a:r>
              <a:rPr lang="fr-CA" sz="1400" i="1" dirty="0">
                <a:solidFill>
                  <a:schemeClr val="tx2"/>
                </a:solidFill>
              </a:rPr>
              <a:t>Indiquez l’organe de gouvernance le plus élevé responsable de la gestion des risques et de la mise en œuvre de solutions de sécurité. </a:t>
            </a:r>
          </a:p>
        </p:txBody>
      </p:sp>
      <p:sp>
        <p:nvSpPr>
          <p:cNvPr id="12" name="Rectangle 11"/>
          <p:cNvSpPr/>
          <p:nvPr>
            <p:custDataLst>
              <p:tags r:id="rId6"/>
            </p:custDataLst>
          </p:nvPr>
        </p:nvSpPr>
        <p:spPr>
          <a:xfrm>
            <a:off x="4677771" y="5711699"/>
            <a:ext cx="4311090" cy="752686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tangle 12"/>
          <p:cNvSpPr/>
          <p:nvPr>
            <p:custDataLst>
              <p:tags r:id="rId7"/>
            </p:custDataLst>
          </p:nvPr>
        </p:nvSpPr>
        <p:spPr>
          <a:xfrm>
            <a:off x="183292" y="5711699"/>
            <a:ext cx="4463914" cy="752686"/>
          </a:xfrm>
          <a:prstGeom prst="rect">
            <a:avLst/>
          </a:prstGeom>
          <a:noFill/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Rectangle 14"/>
          <p:cNvSpPr/>
          <p:nvPr>
            <p:custDataLst>
              <p:tags r:id="rId8"/>
            </p:custDataLst>
          </p:nvPr>
        </p:nvSpPr>
        <p:spPr>
          <a:xfrm>
            <a:off x="4677771" y="5501387"/>
            <a:ext cx="4311089" cy="210312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600" b="1" dirty="0"/>
              <a:t>Fournisseur de services techniques</a:t>
            </a:r>
            <a:endParaRPr lang="en-US" sz="1600" b="1" dirty="0"/>
          </a:p>
        </p:txBody>
      </p:sp>
      <p:sp>
        <p:nvSpPr>
          <p:cNvPr id="16" name="Rectangle 15"/>
          <p:cNvSpPr/>
          <p:nvPr>
            <p:custDataLst>
              <p:tags r:id="rId9"/>
            </p:custDataLst>
          </p:nvPr>
        </p:nvSpPr>
        <p:spPr>
          <a:xfrm>
            <a:off x="183292" y="5501387"/>
            <a:ext cx="4463914" cy="210312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600" b="1" dirty="0"/>
              <a:t>Responsable du risque</a:t>
            </a:r>
            <a:endParaRPr lang="en-US" sz="1600" b="1" dirty="0"/>
          </a:p>
        </p:txBody>
      </p:sp>
      <p:sp>
        <p:nvSpPr>
          <p:cNvPr id="17" name="Rectangle 16"/>
          <p:cNvSpPr/>
          <p:nvPr>
            <p:custDataLst>
              <p:tags r:id="rId10"/>
            </p:custDataLst>
          </p:nvPr>
        </p:nvSpPr>
        <p:spPr>
          <a:xfrm>
            <a:off x="205405" y="4581060"/>
            <a:ext cx="8795087" cy="258681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600" b="1" dirty="0"/>
              <a:t>Organes ministériels de gouvernance des risques</a:t>
            </a:r>
            <a:endParaRPr lang="en-US" sz="1600" b="1" dirty="0"/>
          </a:p>
        </p:txBody>
      </p:sp>
      <p:sp>
        <p:nvSpPr>
          <p:cNvPr id="18" name="Rectangle 17"/>
          <p:cNvSpPr/>
          <p:nvPr>
            <p:custDataLst>
              <p:tags r:id="rId11"/>
            </p:custDataLst>
          </p:nvPr>
        </p:nvSpPr>
        <p:spPr>
          <a:xfrm>
            <a:off x="4788024" y="5724523"/>
            <a:ext cx="4004142" cy="732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prstClr val="black">
                  <a:lumMod val="65000"/>
                  <a:lumOff val="35000"/>
                </a:prstClr>
              </a:buClr>
              <a:buFont typeface="Arial" panose="020B0604020202020204" pitchFamily="34" charset="0"/>
              <a:buChar char="•"/>
            </a:pPr>
            <a:r>
              <a:rPr lang="fr-CA" sz="1400" i="1" dirty="0">
                <a:solidFill>
                  <a:schemeClr val="tx2"/>
                </a:solidFill>
              </a:rPr>
              <a:t>Indiquez le promoteur technique responsable des services visant à atténuer le risque de </a:t>
            </a:r>
            <a:r>
              <a:rPr lang="fr-CA" sz="1400" i="1" dirty="0" smtClean="0">
                <a:solidFill>
                  <a:schemeClr val="tx2"/>
                </a:solidFill>
              </a:rPr>
              <a:t>non‑conformité.</a:t>
            </a:r>
            <a:endParaRPr lang="fr-CA" sz="1400" i="1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>
            <p:custDataLst>
              <p:tags r:id="rId12"/>
            </p:custDataLst>
          </p:nvPr>
        </p:nvSpPr>
        <p:spPr>
          <a:xfrm>
            <a:off x="209537" y="5748918"/>
            <a:ext cx="4227849" cy="518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prstClr val="black">
                  <a:lumMod val="65000"/>
                  <a:lumOff val="35000"/>
                </a:prstClr>
              </a:buClr>
              <a:buFont typeface="Arial" panose="020B0604020202020204" pitchFamily="34" charset="0"/>
              <a:buChar char="•"/>
            </a:pPr>
            <a:r>
              <a:rPr lang="fr-CA" sz="1400" i="1" dirty="0">
                <a:solidFill>
                  <a:schemeClr val="tx2"/>
                </a:solidFill>
              </a:rPr>
              <a:t>Indiquez le responsable des risques autorisé à accepter le risque de </a:t>
            </a:r>
            <a:r>
              <a:rPr lang="fr-CA" sz="1400" i="1" dirty="0" smtClean="0">
                <a:solidFill>
                  <a:schemeClr val="tx2"/>
                </a:solidFill>
              </a:rPr>
              <a:t>non-conformité.</a:t>
            </a:r>
            <a:endParaRPr lang="fr-CA" sz="1400" i="1" dirty="0">
              <a:solidFill>
                <a:schemeClr val="tx2"/>
              </a:solidFill>
            </a:endParaRPr>
          </a:p>
        </p:txBody>
      </p:sp>
      <p:sp>
        <p:nvSpPr>
          <p:cNvPr id="23" name="Title 3"/>
          <p:cNvSpPr txBox="1"/>
          <p:nvPr>
            <p:custDataLst>
              <p:tags r:id="rId13"/>
            </p:custDataLst>
          </p:nvPr>
        </p:nvSpPr>
        <p:spPr>
          <a:xfrm>
            <a:off x="205405" y="4005064"/>
            <a:ext cx="5635053" cy="57038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rmAutofit/>
          </a:bodyPr>
          <a:lstStyle>
            <a:lvl1pPr marL="457200" indent="-457200" algn="l" defTabSz="914400" rtl="0" eaLnBrk="1" latinLnBrk="0" hangingPunct="1">
              <a:spcBef>
                <a:spcPct val="0"/>
              </a:spcBef>
              <a:buFont typeface="Arial" panose="020B0604020202020204" pitchFamily="34" charset="0"/>
              <a:buNone/>
              <a:defRPr lang="en-CA"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en-CA" dirty="0"/>
              <a:t>Gouvernance des risques</a:t>
            </a:r>
          </a:p>
        </p:txBody>
      </p:sp>
    </p:spTree>
    <p:extLst>
      <p:ext uri="{BB962C8B-B14F-4D97-AF65-F5344CB8AC3E}">
        <p14:creationId xmlns:p14="http://schemas.microsoft.com/office/powerpoint/2010/main" val="9782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a14="http://schemas.microsoft.com/office/drawing/2010/main" xmlns:p15="http://schemas.microsoft.com/office/powerpoint/2012/main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0540424"/>
              </p:ext>
            </p:extLst>
          </p:nvPr>
        </p:nvGraphicFramePr>
        <p:xfrm>
          <a:off x="467544" y="4084367"/>
          <a:ext cx="8290688" cy="861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4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60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400" i="1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Titre de la présentation 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400" i="1" kern="1200" baseline="0" noProof="0" dirty="0">
                          <a:solidFill>
                            <a:srgbClr val="014D71"/>
                          </a:solidFill>
                          <a:latin typeface="+mn-lt"/>
                          <a:ea typeface="+mn-ea"/>
                          <a:cs typeface="+mn-cs"/>
                        </a:rPr>
                        <a:t>Veuillez inscrire le titre de la présentation, le comité et la date de présentation (ou la raison pour laquelle vous ne passez pas par la gouvernance). </a:t>
                      </a:r>
                      <a:endParaRPr lang="fr-CA" sz="1400" i="1" kern="1200" noProof="0" dirty="0">
                        <a:solidFill>
                          <a:srgbClr val="014D7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400" i="1" kern="1200" noProof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Comités de gouvernance 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200" i="1" kern="1200" noProof="0" dirty="0">
                          <a:solidFill>
                            <a:srgbClr val="014D71"/>
                          </a:solidFill>
                          <a:latin typeface="+mn-lt"/>
                          <a:ea typeface="+mn-ea"/>
                          <a:cs typeface="+mn-cs"/>
                        </a:rPr>
                        <a:t>Comité JJ/MM/AA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200" i="1" kern="1200" noProof="0" dirty="0">
                          <a:solidFill>
                            <a:srgbClr val="014D71"/>
                          </a:solidFill>
                          <a:latin typeface="+mn-lt"/>
                          <a:ea typeface="+mn-ea"/>
                          <a:cs typeface="+mn-cs"/>
                        </a:rPr>
                        <a:t>Comité JJ/MM/AA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CA" sz="1400" i="1" kern="1200" noProof="0" dirty="0">
                        <a:solidFill>
                          <a:srgbClr val="014D7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9" name="Rectangle 18"/>
          <p:cNvSpPr/>
          <p:nvPr>
            <p:custDataLst>
              <p:tags r:id="rId2"/>
            </p:custDataLst>
          </p:nvPr>
        </p:nvSpPr>
        <p:spPr>
          <a:xfrm>
            <a:off x="467543" y="923798"/>
            <a:ext cx="8290689" cy="190687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400" b="1" dirty="0">
                <a:solidFill>
                  <a:prstClr val="white"/>
                </a:solidFill>
              </a:rPr>
              <a:t>Portée de SPC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>
            <p:custDataLst>
              <p:tags r:id="rId3"/>
            </p:custDataLst>
          </p:nvPr>
        </p:nvSpPr>
        <p:spPr>
          <a:xfrm>
            <a:off x="467544" y="5044293"/>
            <a:ext cx="8290689" cy="161797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400" b="1" dirty="0">
                <a:solidFill>
                  <a:prstClr val="white"/>
                </a:solidFill>
              </a:rPr>
              <a:t>Personnes-ressources à SPC</a:t>
            </a:r>
            <a:endParaRPr lang="en-US" sz="1400" b="1" dirty="0">
              <a:solidFill>
                <a:prstClr val="white"/>
              </a:solidFill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30617605"/>
              </p:ext>
            </p:extLst>
          </p:nvPr>
        </p:nvGraphicFramePr>
        <p:xfrm>
          <a:off x="467543" y="4781606"/>
          <a:ext cx="8290689" cy="16957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46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Numéro d’entreprise de SPC (s’il est disponible)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200" i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Numéro d’entreprise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Personne-ressource pour les relations avec les clients de SPC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15938" algn="l"/>
                        </a:tabLst>
                        <a:defRPr/>
                      </a:pPr>
                      <a:r>
                        <a:rPr lang="en-CA" sz="1200" i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Nom/Titre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0472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Personne-ressource pour les projets de SPC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CA" sz="1200" i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Nom/Titre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04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Personne-ressource pour l’architecture de SPC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15938" algn="l"/>
                        </a:tabLst>
                        <a:defRPr/>
                      </a:pPr>
                      <a:r>
                        <a:rPr lang="en-CA" sz="1200" i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Nom/tire (s’il y a lieu)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3" name="Rectangle 32"/>
          <p:cNvSpPr/>
          <p:nvPr>
            <p:custDataLst>
              <p:tags r:id="rId5"/>
            </p:custDataLst>
          </p:nvPr>
        </p:nvSpPr>
        <p:spPr>
          <a:xfrm>
            <a:off x="482441" y="3900400"/>
            <a:ext cx="8290689" cy="183967"/>
          </a:xfrm>
          <a:prstGeom prst="rect">
            <a:avLst/>
          </a:prstGeom>
          <a:solidFill>
            <a:srgbClr val="005172"/>
          </a:solidFill>
          <a:ln w="9525">
            <a:solidFill>
              <a:srgbClr val="0051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1400" b="1" dirty="0">
                <a:solidFill>
                  <a:prstClr val="white"/>
                </a:solidFill>
              </a:rPr>
              <a:t>Gouvernance interne de SPC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>
            <p:custDataLst>
              <p:tags r:id="rId6"/>
            </p:custDataLst>
          </p:nvPr>
        </p:nvSpPr>
        <p:spPr>
          <a:xfrm>
            <a:off x="143508" y="5173498"/>
            <a:ext cx="63103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prstClr val="black">
                  <a:lumMod val="65000"/>
                  <a:lumOff val="35000"/>
                </a:prstClr>
              </a:buClr>
            </a:pPr>
            <a:endParaRPr lang="en-US" sz="1400" i="1" dirty="0">
              <a:solidFill>
                <a:srgbClr val="004D71"/>
              </a:solidFill>
            </a:endParaRPr>
          </a:p>
          <a:p>
            <a:pPr>
              <a:buClr>
                <a:prstClr val="black">
                  <a:lumMod val="65000"/>
                  <a:lumOff val="35000"/>
                </a:prstClr>
              </a:buClr>
            </a:pPr>
            <a:endParaRPr lang="en-US" sz="1400" i="1" dirty="0">
              <a:solidFill>
                <a:srgbClr val="004D71"/>
              </a:solidFill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456421590"/>
              </p:ext>
            </p:extLst>
          </p:nvPr>
        </p:nvGraphicFramePr>
        <p:xfrm>
          <a:off x="467544" y="1102064"/>
          <a:ext cx="8290688" cy="2733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543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2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1" noProof="0" dirty="0">
                          <a:solidFill>
                            <a:schemeClr val="tx2"/>
                          </a:solidFill>
                        </a:rPr>
                        <a:t>Quelle est la portée des travaux exigés par Services partagés Canada? </a:t>
                      </a:r>
                      <a:endParaRPr lang="fr-CA" sz="13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CA" sz="1100" i="1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1" noProof="0" dirty="0">
                          <a:solidFill>
                            <a:schemeClr val="tx2"/>
                          </a:solidFill>
                        </a:rPr>
                        <a:t>Quand SPC s’est-t-il engagé dans ce projet et de quelle façon?  </a:t>
                      </a:r>
                      <a:endParaRPr lang="fr-CA" sz="130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CA" sz="1100" i="1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3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1" noProof="0" dirty="0">
                          <a:solidFill>
                            <a:schemeClr val="tx2"/>
                          </a:solidFill>
                        </a:rPr>
                        <a:t>Quels services de SPC seront touchés?  </a:t>
                      </a:r>
                      <a:endParaRPr lang="fr-CA" sz="130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CA" sz="130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1" kern="1200" noProof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  <a:hlinkClick r:id="rId13"/>
                        </a:rPr>
                        <a:t>http://service.ssc-spc.gc.ca/fr/services</a:t>
                      </a:r>
                      <a:endParaRPr lang="fr-CA" sz="1300" i="1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0" kern="1200" baseline="0" noProof="0" dirty="0">
                          <a:solidFill>
                            <a:srgbClr val="014D71"/>
                          </a:solidFill>
                          <a:latin typeface="+mn-lt"/>
                          <a:ea typeface="+mn-ea"/>
                          <a:cs typeface="+mn-cs"/>
                        </a:rPr>
                        <a:t>Inscrivez les dates d’échéance pour les produits livrables de SPC.</a:t>
                      </a:r>
                      <a:endParaRPr lang="fr-CA" sz="1300" i="1" kern="1200" noProof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CA" sz="1300" i="0" kern="1200" noProof="0" dirty="0">
                        <a:solidFill>
                          <a:srgbClr val="014D7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50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1" kern="1200" noProof="0" dirty="0">
                          <a:solidFill>
                            <a:srgbClr val="014D71"/>
                          </a:solidFill>
                          <a:latin typeface="+mn-lt"/>
                          <a:ea typeface="+mn-ea"/>
                          <a:cs typeface="+mn-cs"/>
                        </a:rPr>
                        <a:t>Quelles sont les dépendances et les suppositions?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0" kern="1200" noProof="0" dirty="0" smtClean="0">
                          <a:solidFill>
                            <a:srgbClr val="014D7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(P. ex., </a:t>
                      </a:r>
                      <a:r>
                        <a:rPr lang="fr-CA" sz="1300" i="0" kern="1200" noProof="0" dirty="0">
                          <a:solidFill>
                            <a:srgbClr val="014D7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authentification, connectivité avec le nuage. S’il s’agit d’un centre de données existant, de quel centre s’agit-il et la capacité a -t-elle été confirmée?)</a:t>
                      </a:r>
                      <a:endParaRPr lang="fr-CA" sz="1300" i="0" kern="1200" noProof="0" dirty="0">
                        <a:solidFill>
                          <a:srgbClr val="014D7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CA" sz="1300" i="0" kern="1200" noProof="0" dirty="0">
                          <a:solidFill>
                            <a:srgbClr val="014D7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fr-CA" sz="1300" i="0" kern="1200" noProof="0" dirty="0">
                        <a:solidFill>
                          <a:srgbClr val="014D7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>
            <p:custDataLst>
              <p:tags r:id="rId8"/>
            </p:custDataLst>
          </p:nvPr>
        </p:nvSpPr>
        <p:spPr>
          <a:xfrm>
            <a:off x="467544" y="6435890"/>
            <a:ext cx="820891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prstClr val="black">
                  <a:lumMod val="65000"/>
                  <a:lumOff val="35000"/>
                </a:prstClr>
              </a:buClr>
            </a:pPr>
            <a:r>
              <a:rPr lang="en-US" sz="1200" i="1" dirty="0">
                <a:solidFill>
                  <a:srgbClr val="004D71"/>
                </a:solidFill>
              </a:rPr>
              <a:t>Pour obtenir de l’aide afin de remplir cette diapositive, n’hésitez pas à communiquer avec votre responsable des relations avec les clients. </a:t>
            </a:r>
            <a:r>
              <a:rPr lang="en-US" sz="1200" i="1" dirty="0">
                <a:solidFill>
                  <a:srgbClr val="004D71"/>
                </a:solidFill>
                <a:hlinkClick r:id="rId14"/>
              </a:rPr>
              <a:t>http://</a:t>
            </a:r>
            <a:r>
              <a:rPr lang="en-US" sz="1200" i="1" dirty="0" smtClean="0">
                <a:solidFill>
                  <a:srgbClr val="004D71"/>
                </a:solidFill>
                <a:hlinkClick r:id="rId14"/>
              </a:rPr>
              <a:t>service.ssc-spc.gc.ca/fr/contact/partclisupport/client-execs</a:t>
            </a:r>
            <a:r>
              <a:rPr lang="en-US" sz="1200" i="1" dirty="0" smtClean="0">
                <a:solidFill>
                  <a:srgbClr val="004D71"/>
                </a:solidFill>
              </a:rPr>
              <a:t>.</a:t>
            </a:r>
            <a:endParaRPr lang="en-US" sz="1200" i="1" dirty="0">
              <a:solidFill>
                <a:srgbClr val="004D71"/>
              </a:solidFill>
            </a:endParaRPr>
          </a:p>
          <a:p>
            <a:pPr>
              <a:buClr>
                <a:prstClr val="black">
                  <a:lumMod val="65000"/>
                  <a:lumOff val="35000"/>
                </a:prstClr>
              </a:buClr>
            </a:pPr>
            <a:endParaRPr lang="en-US" sz="1400" i="1" dirty="0">
              <a:solidFill>
                <a:srgbClr val="004D71"/>
              </a:solidFill>
            </a:endParaRPr>
          </a:p>
        </p:txBody>
      </p:sp>
      <p:sp>
        <p:nvSpPr>
          <p:cNvPr id="13" name="Title 3"/>
          <p:cNvSpPr txBox="1"/>
          <p:nvPr>
            <p:custDataLst>
              <p:tags r:id="rId9"/>
            </p:custDataLst>
          </p:nvPr>
        </p:nvSpPr>
        <p:spPr>
          <a:xfrm>
            <a:off x="482441" y="80628"/>
            <a:ext cx="5432982" cy="703818"/>
          </a:xfrm>
          <a:prstGeom prst="rect">
            <a:avLst/>
          </a:prstGeom>
        </p:spPr>
        <p:txBody>
          <a:bodyPr vert="horz" wrap="none" lIns="0" tIns="0" rIns="0" bIns="0" rtlCol="0" anchor="ctr" anchorCtr="0">
            <a:normAutofit/>
          </a:bodyPr>
          <a:lstStyle>
            <a:lvl1pPr marL="457200" indent="-457200" algn="l" defTabSz="914400" rtl="0" eaLnBrk="1" latinLnBrk="0" hangingPunct="1">
              <a:spcBef>
                <a:spcPct val="0"/>
              </a:spcBef>
              <a:buFont typeface="Arial" panose="020B0604020202020204" pitchFamily="34" charset="0"/>
              <a:buNone/>
              <a:defRPr lang="en-CA"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r>
              <a:rPr lang="fr-CA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ANNEXE : </a:t>
            </a:r>
          </a:p>
          <a:p>
            <a:r>
              <a:rPr lang="fr-CA" sz="2000" b="1" dirty="0">
                <a:solidFill>
                  <a:srgbClr val="004D71"/>
                </a:solidFill>
              </a:rPr>
              <a:t>Participation de Services partagés Canada (SPC)</a:t>
            </a:r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15300" y="6518971"/>
            <a:ext cx="298376" cy="365125"/>
          </a:xfrm>
        </p:spPr>
        <p:txBody>
          <a:bodyPr/>
          <a:lstStyle/>
          <a:p>
            <a:r>
              <a:rPr lang="en-CA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26405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a14="http://schemas.microsoft.com/office/drawing/2010/main" xmlns:p15="http://schemas.microsoft.com/office/powerpoint/2012/main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9.01.14"/>
  <p:tag name="AS_TITLE" val="Aspose.Slides for .NET 4.0 Client Profile"/>
  <p:tag name="AS_VERSION" val="19.1"/>
  <p:tag name="ENGAGE" val="{&quot;SavedSwatch&quot;:&quot;-16756366|-13593164|-13155766|-3334100|-3351552|Conseil du Trésor&quot;,&quot;Id&quot;:&quot;5dcc5eef36334224743da353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  <p:tag name="NUM" val="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1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  <p:tag name="NUM" val="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  <p:tag name="NUM" val="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1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  <p:tag name="NUM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  <p:tag name="NUM" val="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,&quot;OutlineColor&quot;:{&quot;ColorIndex&quot;:1,&quot;ColorModifier&quot;:0,&quot;BrightnessModifier&quot;:0}}"/>
  <p:tag name="NUM" val="8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9002</TotalTime>
  <Words>441</Words>
  <Application>Microsoft Office PowerPoint</Application>
  <PresentationFormat>On-screen Show (4:3)</PresentationFormat>
  <Paragraphs>115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맑은 고딕</vt:lpstr>
      <vt:lpstr>Aharoni</vt:lpstr>
      <vt:lpstr>Arial</vt:lpstr>
      <vt:lpstr>Arial</vt:lpstr>
      <vt:lpstr>Calibri</vt:lpstr>
      <vt:lpstr>Wingdings</vt:lpstr>
      <vt:lpstr>Wingdings 2</vt:lpstr>
      <vt:lpstr>Office Theme</vt:lpstr>
      <vt:lpstr> Conseil d’examen de l’architecture intégrée du gouvernement du Canada (CEAI GC)</vt:lpstr>
      <vt:lpstr>Objectif de la séance du CEAI GC</vt:lpstr>
      <vt:lpstr>Demande d’exemption</vt:lpstr>
      <vt:lpstr>Documents justificatifs (diapositive à supprimer)</vt:lpstr>
      <vt:lpstr>Risques et mesures d’atténuation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Golden, Nathan</cp:lastModifiedBy>
  <cp:revision>440</cp:revision>
  <cp:lastPrinted>2019-06-17T13:24:52Z</cp:lastPrinted>
  <dcterms:created xsi:type="dcterms:W3CDTF">2015-11-06T15:38:40Z</dcterms:created>
  <dcterms:modified xsi:type="dcterms:W3CDTF">2019-11-13T19:52:24Z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ECCLASS">
    <vt:lpwstr>CLASSU</vt:lpwstr>
  </property>
  <property fmtid="{D5CDD505-2E9C-101B-9397-08002B2CF9AE}" pid="3" name="TBSSCTCLASSIFICATION">
    <vt:lpwstr>UNCLASSIFIED</vt:lpwstr>
  </property>
  <property fmtid="{D5CDD505-2E9C-101B-9397-08002B2CF9AE}" pid="4" name="TBSSCTVISUALMARKINGNO">
    <vt:lpwstr>NO</vt:lpwstr>
  </property>
  <property fmtid="{D5CDD505-2E9C-101B-9397-08002B2CF9AE}" pid="5" name="TitusGUID">
    <vt:lpwstr>e4899d4a-5ce0-4d78-befe-db1d42d7664b</vt:lpwstr>
  </property>
</Properties>
</file>