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comments/modernComment_133_AC6DF768.xml" ContentType="application/vnd.ms-powerpoint.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263" r:id="rId5"/>
    <p:sldId id="299" r:id="rId6"/>
    <p:sldId id="275" r:id="rId7"/>
    <p:sldId id="276" r:id="rId8"/>
    <p:sldId id="302" r:id="rId9"/>
    <p:sldId id="300" r:id="rId10"/>
    <p:sldId id="279" r:id="rId11"/>
    <p:sldId id="278" r:id="rId12"/>
    <p:sldId id="310" r:id="rId13"/>
    <p:sldId id="312" r:id="rId14"/>
    <p:sldId id="277" r:id="rId15"/>
    <p:sldId id="303" r:id="rId16"/>
    <p:sldId id="289" r:id="rId17"/>
    <p:sldId id="311" r:id="rId18"/>
    <p:sldId id="295" r:id="rId19"/>
    <p:sldId id="273" r:id="rId20"/>
    <p:sldId id="294" r:id="rId21"/>
    <p:sldId id="296" r:id="rId22"/>
    <p:sldId id="262" r:id="rId23"/>
    <p:sldId id="293" r:id="rId24"/>
    <p:sldId id="304" r:id="rId25"/>
    <p:sldId id="264" r:id="rId26"/>
    <p:sldId id="266" r:id="rId27"/>
    <p:sldId id="265" r:id="rId28"/>
    <p:sldId id="257" r:id="rId29"/>
    <p:sldId id="305" r:id="rId30"/>
    <p:sldId id="269" r:id="rId31"/>
    <p:sldId id="307" r:id="rId32"/>
    <p:sldId id="268" r:id="rId33"/>
    <p:sldId id="270" r:id="rId34"/>
    <p:sldId id="267" r:id="rId35"/>
    <p:sldId id="288" r:id="rId36"/>
    <p:sldId id="306" r:id="rId37"/>
    <p:sldId id="308" r:id="rId38"/>
    <p:sldId id="284" r:id="rId39"/>
    <p:sldId id="259" r:id="rId40"/>
    <p:sldId id="27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53B27BF7-0136-4BE8-AB1F-4FB31B0BAB80}">
          <p14:sldIdLst>
            <p14:sldId id="263"/>
            <p14:sldId id="299"/>
            <p14:sldId id="275"/>
            <p14:sldId id="276"/>
          </p14:sldIdLst>
        </p14:section>
        <p14:section name="Understanding Equality" id="{10D8F9FB-4FC0-4CE1-A921-41F6205CA770}">
          <p14:sldIdLst>
            <p14:sldId id="302"/>
            <p14:sldId id="300"/>
            <p14:sldId id="279"/>
            <p14:sldId id="278"/>
            <p14:sldId id="310"/>
            <p14:sldId id="312"/>
            <p14:sldId id="277"/>
          </p14:sldIdLst>
        </p14:section>
        <p14:section name="Legislation and Legal Framework" id="{8CDBED35-CE3F-48A3-8714-97544188838C}">
          <p14:sldIdLst>
            <p14:sldId id="303"/>
            <p14:sldId id="289"/>
            <p14:sldId id="311"/>
            <p14:sldId id="295"/>
            <p14:sldId id="273"/>
            <p14:sldId id="294"/>
            <p14:sldId id="296"/>
            <p14:sldId id="262"/>
            <p14:sldId id="293"/>
          </p14:sldIdLst>
        </p14:section>
        <p14:section name="Practical Applications and Examples" id="{B57CDBB6-283F-4E3B-9670-4DA13A70C082}">
          <p14:sldIdLst>
            <p14:sldId id="304"/>
            <p14:sldId id="264"/>
            <p14:sldId id="266"/>
            <p14:sldId id="265"/>
            <p14:sldId id="257"/>
          </p14:sldIdLst>
        </p14:section>
        <p14:section name="Equity Work and Implementation" id="{42005E01-B3ED-4710-81C4-DBC63657511B}">
          <p14:sldIdLst>
            <p14:sldId id="305"/>
            <p14:sldId id="269"/>
            <p14:sldId id="307"/>
            <p14:sldId id="268"/>
            <p14:sldId id="270"/>
            <p14:sldId id="267"/>
            <p14:sldId id="288"/>
          </p14:sldIdLst>
        </p14:section>
        <p14:section name="Summary and Conclusion" id="{A63E9F7B-5FEB-47E6-99A2-7BE29A2517CB}">
          <p14:sldIdLst>
            <p14:sldId id="306"/>
            <p14:sldId id="308"/>
            <p14:sldId id="284"/>
            <p14:sldId id="259"/>
            <p14:sldId id="2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CF0E78-A446-7873-6270-D3544C7DBE3C}" name="Nicholas, Martin (HC/SC)" initials="N(" userId="S::martin.nicholas@hc-sc.gc.ca::e6ba29ef-6a5b-485e-84fb-144ac9440e4f" providerId="AD"/>
  <p188:author id="{E42D74B5-6727-9B2B-6CE7-19A4E82F834F}" name="Junaid, Nadia (PHAC/ASPC)" initials="NJ" userId="S::nadia.junaid@phac-aspc.gc.ca::52e3f47e-5342-4d9c-af63-76c3066700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96" autoAdjust="0"/>
    <p:restoredTop sz="94660"/>
  </p:normalViewPr>
  <p:slideViewPr>
    <p:cSldViewPr snapToGrid="0">
      <p:cViewPr varScale="1">
        <p:scale>
          <a:sx n="100" d="100"/>
          <a:sy n="100" d="100"/>
        </p:scale>
        <p:origin x="564"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omments/modernComment_133_AC6DF768.xml><?xml version="1.0" encoding="utf-8"?>
<p188:cmLst xmlns:a="http://schemas.openxmlformats.org/drawingml/2006/main" xmlns:r="http://schemas.openxmlformats.org/officeDocument/2006/relationships" xmlns:p188="http://schemas.microsoft.com/office/powerpoint/2018/8/main">
  <p188:cm id="{CAB109D1-D420-4F20-90B6-D06D5F3D079D}" authorId="{E42D74B5-6727-9B2B-6CE7-19A4E82F834F}" created="2024-11-13T06:40:29.710">
    <pc:sldMkLst xmlns:pc="http://schemas.microsoft.com/office/powerpoint/2013/main/command">
      <pc:docMk/>
      <pc:sldMk cId="2892887912" sldId="307"/>
    </pc:sldMkLst>
    <p188:replyLst>
      <p188:reply id="{9F87FAD1-AEA3-47D7-879D-CE35A25B5C76}" authorId="{1DCF0E78-A446-7873-6270-D3544C7DBE3C}" created="2024-11-15T02:58:23.188">
        <p188:txBody>
          <a:bodyPr/>
          <a:lstStyle/>
          <a:p>
            <a:r>
              <a:rPr lang="en-US"/>
              <a:t>https://mentalhealthcommission.ca/13-factors-addressing-mental-health-in-the-workplace/</a:t>
            </a:r>
          </a:p>
        </p188:txBody>
      </p188:reply>
    </p188:replyLst>
    <p188:txBody>
      <a:bodyPr/>
      <a:lstStyle/>
      <a:p>
        <a:r>
          <a:rPr lang="en-CA"/>
          <a:t>Link?</a:t>
        </a:r>
      </a:p>
    </p188:txBody>
  </p188:cm>
</p188:cmLst>
</file>

<file path=ppt/diagrams/_rels/data4.xml.rels><?xml version="1.0" encoding="UTF-8" standalone="yes"?>
<Relationships xmlns="http://schemas.openxmlformats.org/package/2006/relationships"><Relationship Id="rId1" Type="http://schemas.openxmlformats.org/officeDocument/2006/relationships/hyperlink" Target="https://www.justice.gc.ca/eng/csj-sjc/rfc-dlc/ccrf-ccdl/check/index.html" TargetMode="External"/></Relationships>
</file>

<file path=ppt/diagrams/_rels/data5.xml.rels><?xml version="1.0" encoding="UTF-8" standalone="yes"?>
<Relationships xmlns="http://schemas.openxmlformats.org/package/2006/relationships"><Relationship Id="rId2" Type="http://schemas.openxmlformats.org/officeDocument/2006/relationships/hyperlink" Target="https://www.cfp.ca/content/69/9/594" TargetMode="External"/><Relationship Id="rId1" Type="http://schemas.openxmlformats.org/officeDocument/2006/relationships/hyperlink" Target="https://www.oag-bvg.gc.ca/internet/English/att__e_44346.html"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www.justice.gc.ca/eng/csj-sjc/rfc-dlc/ccrf-ccdl/check/index.html" TargetMode="External"/></Relationships>
</file>

<file path=ppt/diagrams/_rels/drawing5.xml.rels><?xml version="1.0" encoding="UTF-8" standalone="yes"?>
<Relationships xmlns="http://schemas.openxmlformats.org/package/2006/relationships"><Relationship Id="rId2" Type="http://schemas.openxmlformats.org/officeDocument/2006/relationships/hyperlink" Target="https://www.cfp.ca/content/69/9/594" TargetMode="External"/><Relationship Id="rId1" Type="http://schemas.openxmlformats.org/officeDocument/2006/relationships/hyperlink" Target="https://www.oag-bvg.gc.ca/internet/English/att__e_44346.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718662-99AB-4E49-80EA-661427A593A6}"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0A1BAE7-3CF1-458B-9487-B5DC639980BC}">
      <dgm:prSet/>
      <dgm:spPr/>
      <dgm:t>
        <a:bodyPr/>
        <a:lstStyle/>
        <a:p>
          <a:r>
            <a:rPr lang="en-US" i="1"/>
            <a:t>À la date de publication, l'accessibilité de cette présentation a été vérifiée. </a:t>
          </a:r>
          <a:endParaRPr lang="en-US"/>
        </a:p>
      </dgm:t>
    </dgm:pt>
    <dgm:pt modelId="{E83BDC56-6B9F-4C48-8B41-ED2668372226}" type="parTrans" cxnId="{0FC8BBEE-C355-4990-B969-1BEBB0DEF5C0}">
      <dgm:prSet/>
      <dgm:spPr/>
      <dgm:t>
        <a:bodyPr/>
        <a:lstStyle/>
        <a:p>
          <a:endParaRPr lang="en-US"/>
        </a:p>
      </dgm:t>
    </dgm:pt>
    <dgm:pt modelId="{D20FE0F6-1157-401A-94B8-86A1101E778D}" type="sibTrans" cxnId="{0FC8BBEE-C355-4990-B969-1BEBB0DEF5C0}">
      <dgm:prSet/>
      <dgm:spPr/>
      <dgm:t>
        <a:bodyPr/>
        <a:lstStyle/>
        <a:p>
          <a:endParaRPr lang="en-US"/>
        </a:p>
      </dgm:t>
    </dgm:pt>
    <dgm:pt modelId="{060FFC5C-DCF8-4941-A6D5-C98BB5D94BDA}">
      <dgm:prSet/>
      <dgm:spPr/>
      <dgm:t>
        <a:bodyPr/>
        <a:lstStyle/>
        <a:p>
          <a:r>
            <a:rPr lang="en-US" i="1"/>
            <a:t>Si vous avez des questions concernant ce document, veuillez contacter l'auteur. </a:t>
          </a:r>
          <a:endParaRPr lang="en-US"/>
        </a:p>
      </dgm:t>
    </dgm:pt>
    <dgm:pt modelId="{2F94DC1B-4C7C-4967-8A35-229717A445E2}" type="parTrans" cxnId="{39DCBA94-E22E-4265-8C14-5EE81DA3BA0C}">
      <dgm:prSet/>
      <dgm:spPr/>
      <dgm:t>
        <a:bodyPr/>
        <a:lstStyle/>
        <a:p>
          <a:endParaRPr lang="en-US"/>
        </a:p>
      </dgm:t>
    </dgm:pt>
    <dgm:pt modelId="{A6EAA212-77EA-428E-87D6-1FA6D118095A}" type="sibTrans" cxnId="{39DCBA94-E22E-4265-8C14-5EE81DA3BA0C}">
      <dgm:prSet/>
      <dgm:spPr/>
      <dgm:t>
        <a:bodyPr/>
        <a:lstStyle/>
        <a:p>
          <a:endParaRPr lang="en-US"/>
        </a:p>
      </dgm:t>
    </dgm:pt>
    <dgm:pt modelId="{590BFD1C-220E-4C34-9BE1-659CE64247D9}">
      <dgm:prSet/>
      <dgm:spPr/>
      <dgm:t>
        <a:bodyPr/>
        <a:lstStyle/>
        <a:p>
          <a:r>
            <a:rPr lang="en-US" i="1"/>
            <a:t>// À partir de la date de publication, cette présentation a été vérifiée par rapport à l'accessibilité. </a:t>
          </a:r>
          <a:endParaRPr lang="en-US"/>
        </a:p>
      </dgm:t>
    </dgm:pt>
    <dgm:pt modelId="{1EA6ED68-2668-4476-8BBE-08F432F4B69B}" type="parTrans" cxnId="{D445F932-5B67-4D2D-8D58-B2BBE8254071}">
      <dgm:prSet/>
      <dgm:spPr/>
      <dgm:t>
        <a:bodyPr/>
        <a:lstStyle/>
        <a:p>
          <a:endParaRPr lang="en-US"/>
        </a:p>
      </dgm:t>
    </dgm:pt>
    <dgm:pt modelId="{C12B6BE0-5D52-4642-A0BA-72E99AC26BA1}" type="sibTrans" cxnId="{D445F932-5B67-4D2D-8D58-B2BBE8254071}">
      <dgm:prSet/>
      <dgm:spPr/>
      <dgm:t>
        <a:bodyPr/>
        <a:lstStyle/>
        <a:p>
          <a:endParaRPr lang="en-US"/>
        </a:p>
      </dgm:t>
    </dgm:pt>
    <dgm:pt modelId="{63E61E3D-BA5F-4975-BF0B-8BDE7968803F}">
      <dgm:prSet/>
      <dgm:spPr/>
      <dgm:t>
        <a:bodyPr/>
        <a:lstStyle/>
        <a:p>
          <a:r>
            <a:rPr lang="en-US" i="1"/>
            <a:t>Si vous avez des questions concernant ce document, veuillez contacter l'auteur.</a:t>
          </a:r>
          <a:endParaRPr lang="en-US"/>
        </a:p>
      </dgm:t>
    </dgm:pt>
    <dgm:pt modelId="{91CED639-7D77-4586-A5A7-EFDAD73E637B}" type="parTrans" cxnId="{663252E5-ED8E-48A8-A1BF-75D5F134A58F}">
      <dgm:prSet/>
      <dgm:spPr/>
      <dgm:t>
        <a:bodyPr/>
        <a:lstStyle/>
        <a:p>
          <a:endParaRPr lang="en-US"/>
        </a:p>
      </dgm:t>
    </dgm:pt>
    <dgm:pt modelId="{536ACE03-228D-47DA-B511-2205AB962246}" type="sibTrans" cxnId="{663252E5-ED8E-48A8-A1BF-75D5F134A58F}">
      <dgm:prSet/>
      <dgm:spPr/>
      <dgm:t>
        <a:bodyPr/>
        <a:lstStyle/>
        <a:p>
          <a:endParaRPr lang="en-US"/>
        </a:p>
      </dgm:t>
    </dgm:pt>
    <dgm:pt modelId="{E2CFC1DE-9C04-4FF2-877B-4583B3EA0853}" type="pres">
      <dgm:prSet presAssocID="{1F718662-99AB-4E49-80EA-661427A593A6}" presName="hierChild1" presStyleCnt="0">
        <dgm:presLayoutVars>
          <dgm:chPref val="1"/>
          <dgm:dir/>
          <dgm:animOne val="branch"/>
          <dgm:animLvl val="lvl"/>
          <dgm:resizeHandles/>
        </dgm:presLayoutVars>
      </dgm:prSet>
      <dgm:spPr/>
    </dgm:pt>
    <dgm:pt modelId="{887BA8BA-BC86-4FCB-B9D4-7F49649D70F9}" type="pres">
      <dgm:prSet presAssocID="{F0A1BAE7-3CF1-458B-9487-B5DC639980BC}" presName="hierRoot1" presStyleCnt="0"/>
      <dgm:spPr/>
    </dgm:pt>
    <dgm:pt modelId="{2266B9D2-9468-49EA-BB31-0399F2637F19}" type="pres">
      <dgm:prSet presAssocID="{F0A1BAE7-3CF1-458B-9487-B5DC639980BC}" presName="composite" presStyleCnt="0"/>
      <dgm:spPr/>
    </dgm:pt>
    <dgm:pt modelId="{BFC4530E-ECAA-4275-9541-D64199BA0C2A}" type="pres">
      <dgm:prSet presAssocID="{F0A1BAE7-3CF1-458B-9487-B5DC639980BC}" presName="background" presStyleLbl="node0" presStyleIdx="0" presStyleCnt="4"/>
      <dgm:spPr/>
    </dgm:pt>
    <dgm:pt modelId="{6176A11A-0BBF-4480-B222-5E2C32DFF16F}" type="pres">
      <dgm:prSet presAssocID="{F0A1BAE7-3CF1-458B-9487-B5DC639980BC}" presName="text" presStyleLbl="fgAcc0" presStyleIdx="0" presStyleCnt="4">
        <dgm:presLayoutVars>
          <dgm:chPref val="3"/>
        </dgm:presLayoutVars>
      </dgm:prSet>
      <dgm:spPr/>
    </dgm:pt>
    <dgm:pt modelId="{4A28D4AB-31C9-4933-A736-9C6D02DC1B03}" type="pres">
      <dgm:prSet presAssocID="{F0A1BAE7-3CF1-458B-9487-B5DC639980BC}" presName="hierChild2" presStyleCnt="0"/>
      <dgm:spPr/>
    </dgm:pt>
    <dgm:pt modelId="{19BA0E8A-9096-4F41-990F-0506C885D8FF}" type="pres">
      <dgm:prSet presAssocID="{060FFC5C-DCF8-4941-A6D5-C98BB5D94BDA}" presName="hierRoot1" presStyleCnt="0"/>
      <dgm:spPr/>
    </dgm:pt>
    <dgm:pt modelId="{7FA265D5-1479-4F76-BA93-E86ADFC4B1F9}" type="pres">
      <dgm:prSet presAssocID="{060FFC5C-DCF8-4941-A6D5-C98BB5D94BDA}" presName="composite" presStyleCnt="0"/>
      <dgm:spPr/>
    </dgm:pt>
    <dgm:pt modelId="{D8E1A76E-E579-4DDC-8089-D48DE2A6C951}" type="pres">
      <dgm:prSet presAssocID="{060FFC5C-DCF8-4941-A6D5-C98BB5D94BDA}" presName="background" presStyleLbl="node0" presStyleIdx="1" presStyleCnt="4"/>
      <dgm:spPr/>
    </dgm:pt>
    <dgm:pt modelId="{0788A8C1-5A2E-4156-8C0B-BE6015C33236}" type="pres">
      <dgm:prSet presAssocID="{060FFC5C-DCF8-4941-A6D5-C98BB5D94BDA}" presName="text" presStyleLbl="fgAcc0" presStyleIdx="1" presStyleCnt="4">
        <dgm:presLayoutVars>
          <dgm:chPref val="3"/>
        </dgm:presLayoutVars>
      </dgm:prSet>
      <dgm:spPr/>
    </dgm:pt>
    <dgm:pt modelId="{69E9DE6A-B433-4B88-9F8C-C436F4CAD384}" type="pres">
      <dgm:prSet presAssocID="{060FFC5C-DCF8-4941-A6D5-C98BB5D94BDA}" presName="hierChild2" presStyleCnt="0"/>
      <dgm:spPr/>
    </dgm:pt>
    <dgm:pt modelId="{79024AD1-2F5E-4CB6-893A-588D5444ABC6}" type="pres">
      <dgm:prSet presAssocID="{590BFD1C-220E-4C34-9BE1-659CE64247D9}" presName="hierRoot1" presStyleCnt="0"/>
      <dgm:spPr/>
    </dgm:pt>
    <dgm:pt modelId="{C7F486B5-7285-4106-9B40-915E701424FB}" type="pres">
      <dgm:prSet presAssocID="{590BFD1C-220E-4C34-9BE1-659CE64247D9}" presName="composite" presStyleCnt="0"/>
      <dgm:spPr/>
    </dgm:pt>
    <dgm:pt modelId="{3DFEDA75-73F1-4D30-A430-2ED3F7F5C77E}" type="pres">
      <dgm:prSet presAssocID="{590BFD1C-220E-4C34-9BE1-659CE64247D9}" presName="background" presStyleLbl="node0" presStyleIdx="2" presStyleCnt="4"/>
      <dgm:spPr/>
    </dgm:pt>
    <dgm:pt modelId="{1E4254D6-ED88-4C06-877D-1B20B8EE6457}" type="pres">
      <dgm:prSet presAssocID="{590BFD1C-220E-4C34-9BE1-659CE64247D9}" presName="text" presStyleLbl="fgAcc0" presStyleIdx="2" presStyleCnt="4">
        <dgm:presLayoutVars>
          <dgm:chPref val="3"/>
        </dgm:presLayoutVars>
      </dgm:prSet>
      <dgm:spPr/>
    </dgm:pt>
    <dgm:pt modelId="{C4612091-44F4-4BCB-8CD3-6992EEBA5B7F}" type="pres">
      <dgm:prSet presAssocID="{590BFD1C-220E-4C34-9BE1-659CE64247D9}" presName="hierChild2" presStyleCnt="0"/>
      <dgm:spPr/>
    </dgm:pt>
    <dgm:pt modelId="{C6F59242-4C4A-495D-AFFD-703DB02C6491}" type="pres">
      <dgm:prSet presAssocID="{63E61E3D-BA5F-4975-BF0B-8BDE7968803F}" presName="hierRoot1" presStyleCnt="0"/>
      <dgm:spPr/>
    </dgm:pt>
    <dgm:pt modelId="{3C835D7C-E5BE-41F7-9FFA-F3E0E79F49C3}" type="pres">
      <dgm:prSet presAssocID="{63E61E3D-BA5F-4975-BF0B-8BDE7968803F}" presName="composite" presStyleCnt="0"/>
      <dgm:spPr/>
    </dgm:pt>
    <dgm:pt modelId="{F7EBB418-E29F-4725-966F-4EC226BB4979}" type="pres">
      <dgm:prSet presAssocID="{63E61E3D-BA5F-4975-BF0B-8BDE7968803F}" presName="background" presStyleLbl="node0" presStyleIdx="3" presStyleCnt="4"/>
      <dgm:spPr/>
    </dgm:pt>
    <dgm:pt modelId="{9F93CB2A-449B-461C-BE50-D4240BE2A1B1}" type="pres">
      <dgm:prSet presAssocID="{63E61E3D-BA5F-4975-BF0B-8BDE7968803F}" presName="text" presStyleLbl="fgAcc0" presStyleIdx="3" presStyleCnt="4">
        <dgm:presLayoutVars>
          <dgm:chPref val="3"/>
        </dgm:presLayoutVars>
      </dgm:prSet>
      <dgm:spPr/>
    </dgm:pt>
    <dgm:pt modelId="{77F68DFE-ED22-4706-AA9B-BDC5247C9662}" type="pres">
      <dgm:prSet presAssocID="{63E61E3D-BA5F-4975-BF0B-8BDE7968803F}" presName="hierChild2" presStyleCnt="0"/>
      <dgm:spPr/>
    </dgm:pt>
  </dgm:ptLst>
  <dgm:cxnLst>
    <dgm:cxn modelId="{2F896700-8F41-4C8F-BAC9-4FC813E3621C}" type="presOf" srcId="{F0A1BAE7-3CF1-458B-9487-B5DC639980BC}" destId="{6176A11A-0BBF-4480-B222-5E2C32DFF16F}" srcOrd="0" destOrd="0" presId="urn:microsoft.com/office/officeart/2005/8/layout/hierarchy1"/>
    <dgm:cxn modelId="{BF723E2F-B48C-4DA6-B215-102EA66C1D3F}" type="presOf" srcId="{590BFD1C-220E-4C34-9BE1-659CE64247D9}" destId="{1E4254D6-ED88-4C06-877D-1B20B8EE6457}" srcOrd="0" destOrd="0" presId="urn:microsoft.com/office/officeart/2005/8/layout/hierarchy1"/>
    <dgm:cxn modelId="{D445F932-5B67-4D2D-8D58-B2BBE8254071}" srcId="{1F718662-99AB-4E49-80EA-661427A593A6}" destId="{590BFD1C-220E-4C34-9BE1-659CE64247D9}" srcOrd="2" destOrd="0" parTransId="{1EA6ED68-2668-4476-8BBE-08F432F4B69B}" sibTransId="{C12B6BE0-5D52-4642-A0BA-72E99AC26BA1}"/>
    <dgm:cxn modelId="{0B5C4A7D-023E-4AD2-9CDF-A955C5808B45}" type="presOf" srcId="{060FFC5C-DCF8-4941-A6D5-C98BB5D94BDA}" destId="{0788A8C1-5A2E-4156-8C0B-BE6015C33236}" srcOrd="0" destOrd="0" presId="urn:microsoft.com/office/officeart/2005/8/layout/hierarchy1"/>
    <dgm:cxn modelId="{39DCBA94-E22E-4265-8C14-5EE81DA3BA0C}" srcId="{1F718662-99AB-4E49-80EA-661427A593A6}" destId="{060FFC5C-DCF8-4941-A6D5-C98BB5D94BDA}" srcOrd="1" destOrd="0" parTransId="{2F94DC1B-4C7C-4967-8A35-229717A445E2}" sibTransId="{A6EAA212-77EA-428E-87D6-1FA6D118095A}"/>
    <dgm:cxn modelId="{0FA142CC-608C-4660-9511-92EB08FA7F99}" type="presOf" srcId="{1F718662-99AB-4E49-80EA-661427A593A6}" destId="{E2CFC1DE-9C04-4FF2-877B-4583B3EA0853}" srcOrd="0" destOrd="0" presId="urn:microsoft.com/office/officeart/2005/8/layout/hierarchy1"/>
    <dgm:cxn modelId="{663252E5-ED8E-48A8-A1BF-75D5F134A58F}" srcId="{1F718662-99AB-4E49-80EA-661427A593A6}" destId="{63E61E3D-BA5F-4975-BF0B-8BDE7968803F}" srcOrd="3" destOrd="0" parTransId="{91CED639-7D77-4586-A5A7-EFDAD73E637B}" sibTransId="{536ACE03-228D-47DA-B511-2205AB962246}"/>
    <dgm:cxn modelId="{0FC8BBEE-C355-4990-B969-1BEBB0DEF5C0}" srcId="{1F718662-99AB-4E49-80EA-661427A593A6}" destId="{F0A1BAE7-3CF1-458B-9487-B5DC639980BC}" srcOrd="0" destOrd="0" parTransId="{E83BDC56-6B9F-4C48-8B41-ED2668372226}" sibTransId="{D20FE0F6-1157-401A-94B8-86A1101E778D}"/>
    <dgm:cxn modelId="{2BB569EF-1E06-40EF-BFF6-99F61A075481}" type="presOf" srcId="{63E61E3D-BA5F-4975-BF0B-8BDE7968803F}" destId="{9F93CB2A-449B-461C-BE50-D4240BE2A1B1}" srcOrd="0" destOrd="0" presId="urn:microsoft.com/office/officeart/2005/8/layout/hierarchy1"/>
    <dgm:cxn modelId="{DB4BA6E8-425D-4C30-A916-C2E5EC9095BC}" type="presParOf" srcId="{E2CFC1DE-9C04-4FF2-877B-4583B3EA0853}" destId="{887BA8BA-BC86-4FCB-B9D4-7F49649D70F9}" srcOrd="0" destOrd="0" presId="urn:microsoft.com/office/officeart/2005/8/layout/hierarchy1"/>
    <dgm:cxn modelId="{D1383033-8D21-4448-BA03-0DC722A18EFA}" type="presParOf" srcId="{887BA8BA-BC86-4FCB-B9D4-7F49649D70F9}" destId="{2266B9D2-9468-49EA-BB31-0399F2637F19}" srcOrd="0" destOrd="0" presId="urn:microsoft.com/office/officeart/2005/8/layout/hierarchy1"/>
    <dgm:cxn modelId="{19E48420-0124-46CC-B5CC-064F77C65897}" type="presParOf" srcId="{2266B9D2-9468-49EA-BB31-0399F2637F19}" destId="{BFC4530E-ECAA-4275-9541-D64199BA0C2A}" srcOrd="0" destOrd="0" presId="urn:microsoft.com/office/officeart/2005/8/layout/hierarchy1"/>
    <dgm:cxn modelId="{DC99D212-1B03-4FBD-9316-803AC0C3DFE8}" type="presParOf" srcId="{2266B9D2-9468-49EA-BB31-0399F2637F19}" destId="{6176A11A-0BBF-4480-B222-5E2C32DFF16F}" srcOrd="1" destOrd="0" presId="urn:microsoft.com/office/officeart/2005/8/layout/hierarchy1"/>
    <dgm:cxn modelId="{57C0267B-FFC0-4E95-8EFE-91FB32D969A8}" type="presParOf" srcId="{887BA8BA-BC86-4FCB-B9D4-7F49649D70F9}" destId="{4A28D4AB-31C9-4933-A736-9C6D02DC1B03}" srcOrd="1" destOrd="0" presId="urn:microsoft.com/office/officeart/2005/8/layout/hierarchy1"/>
    <dgm:cxn modelId="{C25E9BB0-1855-46B0-9BC3-352082F8E836}" type="presParOf" srcId="{E2CFC1DE-9C04-4FF2-877B-4583B3EA0853}" destId="{19BA0E8A-9096-4F41-990F-0506C885D8FF}" srcOrd="1" destOrd="0" presId="urn:microsoft.com/office/officeart/2005/8/layout/hierarchy1"/>
    <dgm:cxn modelId="{654CEE1B-E93F-4311-8D3A-2C0789ABA152}" type="presParOf" srcId="{19BA0E8A-9096-4F41-990F-0506C885D8FF}" destId="{7FA265D5-1479-4F76-BA93-E86ADFC4B1F9}" srcOrd="0" destOrd="0" presId="urn:microsoft.com/office/officeart/2005/8/layout/hierarchy1"/>
    <dgm:cxn modelId="{C839E6A9-75A4-4478-A442-5523A84D06C7}" type="presParOf" srcId="{7FA265D5-1479-4F76-BA93-E86ADFC4B1F9}" destId="{D8E1A76E-E579-4DDC-8089-D48DE2A6C951}" srcOrd="0" destOrd="0" presId="urn:microsoft.com/office/officeart/2005/8/layout/hierarchy1"/>
    <dgm:cxn modelId="{96A395A6-8768-407B-AF23-B27A6FC5CEEB}" type="presParOf" srcId="{7FA265D5-1479-4F76-BA93-E86ADFC4B1F9}" destId="{0788A8C1-5A2E-4156-8C0B-BE6015C33236}" srcOrd="1" destOrd="0" presId="urn:microsoft.com/office/officeart/2005/8/layout/hierarchy1"/>
    <dgm:cxn modelId="{E3347CDF-526B-41BA-9554-631673D4D1A1}" type="presParOf" srcId="{19BA0E8A-9096-4F41-990F-0506C885D8FF}" destId="{69E9DE6A-B433-4B88-9F8C-C436F4CAD384}" srcOrd="1" destOrd="0" presId="urn:microsoft.com/office/officeart/2005/8/layout/hierarchy1"/>
    <dgm:cxn modelId="{DD87D48A-B6A9-4950-BD67-41EF6C42EF5A}" type="presParOf" srcId="{E2CFC1DE-9C04-4FF2-877B-4583B3EA0853}" destId="{79024AD1-2F5E-4CB6-893A-588D5444ABC6}" srcOrd="2" destOrd="0" presId="urn:microsoft.com/office/officeart/2005/8/layout/hierarchy1"/>
    <dgm:cxn modelId="{14247912-DE93-44BC-89F6-505CE28B02EF}" type="presParOf" srcId="{79024AD1-2F5E-4CB6-893A-588D5444ABC6}" destId="{C7F486B5-7285-4106-9B40-915E701424FB}" srcOrd="0" destOrd="0" presId="urn:microsoft.com/office/officeart/2005/8/layout/hierarchy1"/>
    <dgm:cxn modelId="{ECEB446C-D97B-40B6-985E-37070444C95F}" type="presParOf" srcId="{C7F486B5-7285-4106-9B40-915E701424FB}" destId="{3DFEDA75-73F1-4D30-A430-2ED3F7F5C77E}" srcOrd="0" destOrd="0" presId="urn:microsoft.com/office/officeart/2005/8/layout/hierarchy1"/>
    <dgm:cxn modelId="{9733030A-3964-47A8-BBDC-9B209E8C0F02}" type="presParOf" srcId="{C7F486B5-7285-4106-9B40-915E701424FB}" destId="{1E4254D6-ED88-4C06-877D-1B20B8EE6457}" srcOrd="1" destOrd="0" presId="urn:microsoft.com/office/officeart/2005/8/layout/hierarchy1"/>
    <dgm:cxn modelId="{F21BA048-8042-4D4E-85A4-D980F7FBD845}" type="presParOf" srcId="{79024AD1-2F5E-4CB6-893A-588D5444ABC6}" destId="{C4612091-44F4-4BCB-8CD3-6992EEBA5B7F}" srcOrd="1" destOrd="0" presId="urn:microsoft.com/office/officeart/2005/8/layout/hierarchy1"/>
    <dgm:cxn modelId="{732B0DF6-46A9-4687-8936-0FEDB828CFA9}" type="presParOf" srcId="{E2CFC1DE-9C04-4FF2-877B-4583B3EA0853}" destId="{C6F59242-4C4A-495D-AFFD-703DB02C6491}" srcOrd="3" destOrd="0" presId="urn:microsoft.com/office/officeart/2005/8/layout/hierarchy1"/>
    <dgm:cxn modelId="{1A16997C-012A-4D99-AFC4-0CAF94BFB8C9}" type="presParOf" srcId="{C6F59242-4C4A-495D-AFFD-703DB02C6491}" destId="{3C835D7C-E5BE-41F7-9FFA-F3E0E79F49C3}" srcOrd="0" destOrd="0" presId="urn:microsoft.com/office/officeart/2005/8/layout/hierarchy1"/>
    <dgm:cxn modelId="{309096CD-068B-4632-A8E9-5E2930A1C31F}" type="presParOf" srcId="{3C835D7C-E5BE-41F7-9FFA-F3E0E79F49C3}" destId="{F7EBB418-E29F-4725-966F-4EC226BB4979}" srcOrd="0" destOrd="0" presId="urn:microsoft.com/office/officeart/2005/8/layout/hierarchy1"/>
    <dgm:cxn modelId="{012155A9-2BD9-47D1-84DD-521A30629F7E}" type="presParOf" srcId="{3C835D7C-E5BE-41F7-9FFA-F3E0E79F49C3}" destId="{9F93CB2A-449B-461C-BE50-D4240BE2A1B1}" srcOrd="1" destOrd="0" presId="urn:microsoft.com/office/officeart/2005/8/layout/hierarchy1"/>
    <dgm:cxn modelId="{152E4CF7-5F06-42E1-B39A-F231E4406CE9}" type="presParOf" srcId="{C6F59242-4C4A-495D-AFFD-703DB02C6491}" destId="{77F68DFE-ED22-4706-AA9B-BDC5247C96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F6D089-8D0D-4DB1-BD23-B32377AEF585}"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0F90A1F0-CFFA-4F2E-83ED-76BAE4B6D522}">
      <dgm:prSet/>
      <dgm:spPr/>
      <dgm:t>
        <a:bodyPr/>
        <a:lstStyle/>
        <a:p>
          <a:r>
            <a:rPr lang="en-US"/>
            <a:t>Mieux comprendre l'égalité réelle</a:t>
          </a:r>
        </a:p>
      </dgm:t>
    </dgm:pt>
    <dgm:pt modelId="{2A38F67D-921E-4395-B771-CB7C1C763B9E}" type="parTrans" cxnId="{053303B3-55AA-41FF-8EEB-E92E8B59A28D}">
      <dgm:prSet/>
      <dgm:spPr/>
      <dgm:t>
        <a:bodyPr/>
        <a:lstStyle/>
        <a:p>
          <a:endParaRPr lang="en-US"/>
        </a:p>
      </dgm:t>
    </dgm:pt>
    <dgm:pt modelId="{BD2CE4CF-9933-4DC6-9233-CA8978CBE50D}" type="sibTrans" cxnId="{053303B3-55AA-41FF-8EEB-E92E8B59A28D}">
      <dgm:prSet/>
      <dgm:spPr/>
      <dgm:t>
        <a:bodyPr/>
        <a:lstStyle/>
        <a:p>
          <a:endParaRPr lang="en-US"/>
        </a:p>
      </dgm:t>
    </dgm:pt>
    <dgm:pt modelId="{C4FA5A91-BD65-42DF-A201-C74D137854D5}">
      <dgm:prSet/>
      <dgm:spPr/>
      <dgm:t>
        <a:bodyPr/>
        <a:lstStyle/>
        <a:p>
          <a:r>
            <a:rPr lang="en-US"/>
            <a:t>Acquérir une meilleure compréhension de l'égalité matérielle dans le cadre des droits de l'homme</a:t>
          </a:r>
        </a:p>
      </dgm:t>
    </dgm:pt>
    <dgm:pt modelId="{FCEC90AB-CC77-4247-99DD-2943816A93AC}" type="parTrans" cxnId="{B469A7A5-7B51-41C3-BF88-6CAEE3CFA361}">
      <dgm:prSet/>
      <dgm:spPr/>
      <dgm:t>
        <a:bodyPr/>
        <a:lstStyle/>
        <a:p>
          <a:endParaRPr lang="en-US"/>
        </a:p>
      </dgm:t>
    </dgm:pt>
    <dgm:pt modelId="{584826D5-33A1-4492-8521-A089197B28A3}" type="sibTrans" cxnId="{B469A7A5-7B51-41C3-BF88-6CAEE3CFA361}">
      <dgm:prSet/>
      <dgm:spPr/>
      <dgm:t>
        <a:bodyPr/>
        <a:lstStyle/>
        <a:p>
          <a:endParaRPr lang="en-US"/>
        </a:p>
      </dgm:t>
    </dgm:pt>
    <dgm:pt modelId="{AF6C471D-48B8-415D-8199-42D350F73DB5}">
      <dgm:prSet/>
      <dgm:spPr/>
      <dgm:t>
        <a:bodyPr/>
        <a:lstStyle/>
        <a:p>
          <a:r>
            <a:rPr lang="en-US"/>
            <a:t>Importance de la compréhension des droits de l'homme et de la législation pertinente dans le cadre de la lutte contre le racisme et de l'EDI dans le service public</a:t>
          </a:r>
        </a:p>
      </dgm:t>
    </dgm:pt>
    <dgm:pt modelId="{213F3BC0-942A-498A-B6E8-5520525C66C8}" type="parTrans" cxnId="{27BF7122-9CC8-424E-A952-90BCF101E693}">
      <dgm:prSet/>
      <dgm:spPr/>
      <dgm:t>
        <a:bodyPr/>
        <a:lstStyle/>
        <a:p>
          <a:endParaRPr lang="en-US"/>
        </a:p>
      </dgm:t>
    </dgm:pt>
    <dgm:pt modelId="{53F651EE-BD0B-4733-8C14-805C3F3F4D39}" type="sibTrans" cxnId="{27BF7122-9CC8-424E-A952-90BCF101E693}">
      <dgm:prSet/>
      <dgm:spPr/>
      <dgm:t>
        <a:bodyPr/>
        <a:lstStyle/>
        <a:p>
          <a:endParaRPr lang="en-US"/>
        </a:p>
      </dgm:t>
    </dgm:pt>
    <dgm:pt modelId="{A1F86AE9-07B8-4DE2-9B8D-E9136D74BFCD}">
      <dgm:prSet/>
      <dgm:spPr/>
      <dgm:t>
        <a:bodyPr/>
        <a:lstStyle/>
        <a:p>
          <a:r>
            <a:rPr lang="en-US"/>
            <a:t>Apprendre des conseils pratiques pour faire progresser l'équité sur le lieu de travail</a:t>
          </a:r>
        </a:p>
      </dgm:t>
    </dgm:pt>
    <dgm:pt modelId="{42BD3B98-3F7C-420D-B83A-D561291751D6}" type="parTrans" cxnId="{AA2115D9-0C1D-475B-907C-2D6FFCA0758E}">
      <dgm:prSet/>
      <dgm:spPr/>
      <dgm:t>
        <a:bodyPr/>
        <a:lstStyle/>
        <a:p>
          <a:endParaRPr lang="en-US"/>
        </a:p>
      </dgm:t>
    </dgm:pt>
    <dgm:pt modelId="{B96D2609-547B-46E2-9559-118F6A73232A}" type="sibTrans" cxnId="{AA2115D9-0C1D-475B-907C-2D6FFCA0758E}">
      <dgm:prSet/>
      <dgm:spPr/>
      <dgm:t>
        <a:bodyPr/>
        <a:lstStyle/>
        <a:p>
          <a:endParaRPr lang="en-US"/>
        </a:p>
      </dgm:t>
    </dgm:pt>
    <dgm:pt modelId="{85B6CA54-2842-40F6-9906-6FC78DD2D19C}" type="pres">
      <dgm:prSet presAssocID="{00F6D089-8D0D-4DB1-BD23-B32377AEF585}" presName="outerComposite" presStyleCnt="0">
        <dgm:presLayoutVars>
          <dgm:chMax val="5"/>
          <dgm:dir/>
          <dgm:resizeHandles val="exact"/>
        </dgm:presLayoutVars>
      </dgm:prSet>
      <dgm:spPr/>
    </dgm:pt>
    <dgm:pt modelId="{03AD27E5-C504-4735-8C7F-9B55F418F92F}" type="pres">
      <dgm:prSet presAssocID="{00F6D089-8D0D-4DB1-BD23-B32377AEF585}" presName="dummyMaxCanvas" presStyleCnt="0">
        <dgm:presLayoutVars/>
      </dgm:prSet>
      <dgm:spPr/>
    </dgm:pt>
    <dgm:pt modelId="{77FACB17-828B-42AD-B049-7853A3B6B563}" type="pres">
      <dgm:prSet presAssocID="{00F6D089-8D0D-4DB1-BD23-B32377AEF585}" presName="FourNodes_1" presStyleLbl="node1" presStyleIdx="0" presStyleCnt="4">
        <dgm:presLayoutVars>
          <dgm:bulletEnabled val="1"/>
        </dgm:presLayoutVars>
      </dgm:prSet>
      <dgm:spPr/>
    </dgm:pt>
    <dgm:pt modelId="{A02FF086-7C4C-41A5-BED1-B87225F37223}" type="pres">
      <dgm:prSet presAssocID="{00F6D089-8D0D-4DB1-BD23-B32377AEF585}" presName="FourNodes_2" presStyleLbl="node1" presStyleIdx="1" presStyleCnt="4">
        <dgm:presLayoutVars>
          <dgm:bulletEnabled val="1"/>
        </dgm:presLayoutVars>
      </dgm:prSet>
      <dgm:spPr/>
    </dgm:pt>
    <dgm:pt modelId="{5E958F4D-54CE-4B35-9284-F1ABCBC9BBB3}" type="pres">
      <dgm:prSet presAssocID="{00F6D089-8D0D-4DB1-BD23-B32377AEF585}" presName="FourNodes_3" presStyleLbl="node1" presStyleIdx="2" presStyleCnt="4">
        <dgm:presLayoutVars>
          <dgm:bulletEnabled val="1"/>
        </dgm:presLayoutVars>
      </dgm:prSet>
      <dgm:spPr/>
    </dgm:pt>
    <dgm:pt modelId="{DC60A78E-EEBF-487B-8716-FF4E9A9CC68F}" type="pres">
      <dgm:prSet presAssocID="{00F6D089-8D0D-4DB1-BD23-B32377AEF585}" presName="FourNodes_4" presStyleLbl="node1" presStyleIdx="3" presStyleCnt="4">
        <dgm:presLayoutVars>
          <dgm:bulletEnabled val="1"/>
        </dgm:presLayoutVars>
      </dgm:prSet>
      <dgm:spPr/>
    </dgm:pt>
    <dgm:pt modelId="{7CE083B7-2BF9-49EB-BD62-D7F66735A132}" type="pres">
      <dgm:prSet presAssocID="{00F6D089-8D0D-4DB1-BD23-B32377AEF585}" presName="FourConn_1-2" presStyleLbl="fgAccFollowNode1" presStyleIdx="0" presStyleCnt="3">
        <dgm:presLayoutVars>
          <dgm:bulletEnabled val="1"/>
        </dgm:presLayoutVars>
      </dgm:prSet>
      <dgm:spPr/>
    </dgm:pt>
    <dgm:pt modelId="{B4A3B675-4B6F-47BF-B4EF-C6C9343D90D9}" type="pres">
      <dgm:prSet presAssocID="{00F6D089-8D0D-4DB1-BD23-B32377AEF585}" presName="FourConn_2-3" presStyleLbl="fgAccFollowNode1" presStyleIdx="1" presStyleCnt="3">
        <dgm:presLayoutVars>
          <dgm:bulletEnabled val="1"/>
        </dgm:presLayoutVars>
      </dgm:prSet>
      <dgm:spPr/>
    </dgm:pt>
    <dgm:pt modelId="{0BAC97E6-A0BA-4A74-AF6A-7AF4D1753447}" type="pres">
      <dgm:prSet presAssocID="{00F6D089-8D0D-4DB1-BD23-B32377AEF585}" presName="FourConn_3-4" presStyleLbl="fgAccFollowNode1" presStyleIdx="2" presStyleCnt="3">
        <dgm:presLayoutVars>
          <dgm:bulletEnabled val="1"/>
        </dgm:presLayoutVars>
      </dgm:prSet>
      <dgm:spPr/>
    </dgm:pt>
    <dgm:pt modelId="{DF26D8D6-FC5A-4173-9905-4272714890C7}" type="pres">
      <dgm:prSet presAssocID="{00F6D089-8D0D-4DB1-BD23-B32377AEF585}" presName="FourNodes_1_text" presStyleLbl="node1" presStyleIdx="3" presStyleCnt="4">
        <dgm:presLayoutVars>
          <dgm:bulletEnabled val="1"/>
        </dgm:presLayoutVars>
      </dgm:prSet>
      <dgm:spPr/>
    </dgm:pt>
    <dgm:pt modelId="{06C47C19-5EF4-4D00-92DD-ACCB98D78838}" type="pres">
      <dgm:prSet presAssocID="{00F6D089-8D0D-4DB1-BD23-B32377AEF585}" presName="FourNodes_2_text" presStyleLbl="node1" presStyleIdx="3" presStyleCnt="4">
        <dgm:presLayoutVars>
          <dgm:bulletEnabled val="1"/>
        </dgm:presLayoutVars>
      </dgm:prSet>
      <dgm:spPr/>
    </dgm:pt>
    <dgm:pt modelId="{33A16C0C-458D-494A-A7DC-3B8AFB22CC9A}" type="pres">
      <dgm:prSet presAssocID="{00F6D089-8D0D-4DB1-BD23-B32377AEF585}" presName="FourNodes_3_text" presStyleLbl="node1" presStyleIdx="3" presStyleCnt="4">
        <dgm:presLayoutVars>
          <dgm:bulletEnabled val="1"/>
        </dgm:presLayoutVars>
      </dgm:prSet>
      <dgm:spPr/>
    </dgm:pt>
    <dgm:pt modelId="{93EFC6BD-FC80-4D9E-B227-0E887264418C}" type="pres">
      <dgm:prSet presAssocID="{00F6D089-8D0D-4DB1-BD23-B32377AEF585}" presName="FourNodes_4_text" presStyleLbl="node1" presStyleIdx="3" presStyleCnt="4">
        <dgm:presLayoutVars>
          <dgm:bulletEnabled val="1"/>
        </dgm:presLayoutVars>
      </dgm:prSet>
      <dgm:spPr/>
    </dgm:pt>
  </dgm:ptLst>
  <dgm:cxnLst>
    <dgm:cxn modelId="{132AB603-6A7E-488A-B21D-09595825FEA1}" type="presOf" srcId="{AF6C471D-48B8-415D-8199-42D350F73DB5}" destId="{33A16C0C-458D-494A-A7DC-3B8AFB22CC9A}" srcOrd="1" destOrd="0" presId="urn:microsoft.com/office/officeart/2005/8/layout/vProcess5"/>
    <dgm:cxn modelId="{113E0E07-4A28-4A13-B3E8-4D2AF606744B}" type="presOf" srcId="{C4FA5A91-BD65-42DF-A201-C74D137854D5}" destId="{06C47C19-5EF4-4D00-92DD-ACCB98D78838}" srcOrd="1" destOrd="0" presId="urn:microsoft.com/office/officeart/2005/8/layout/vProcess5"/>
    <dgm:cxn modelId="{D3E9E514-9C30-4364-B181-B8838601197F}" type="presOf" srcId="{0F90A1F0-CFFA-4F2E-83ED-76BAE4B6D522}" destId="{77FACB17-828B-42AD-B049-7853A3B6B563}" srcOrd="0" destOrd="0" presId="urn:microsoft.com/office/officeart/2005/8/layout/vProcess5"/>
    <dgm:cxn modelId="{27BF7122-9CC8-424E-A952-90BCF101E693}" srcId="{00F6D089-8D0D-4DB1-BD23-B32377AEF585}" destId="{AF6C471D-48B8-415D-8199-42D350F73DB5}" srcOrd="2" destOrd="0" parTransId="{213F3BC0-942A-498A-B6E8-5520525C66C8}" sibTransId="{53F651EE-BD0B-4733-8C14-805C3F3F4D39}"/>
    <dgm:cxn modelId="{D160C933-4977-42A3-A90B-AD9B75B45FBE}" type="presOf" srcId="{00F6D089-8D0D-4DB1-BD23-B32377AEF585}" destId="{85B6CA54-2842-40F6-9906-6FC78DD2D19C}" srcOrd="0" destOrd="0" presId="urn:microsoft.com/office/officeart/2005/8/layout/vProcess5"/>
    <dgm:cxn modelId="{EEBAD733-B15D-4FF4-BBA0-5D46FE73585B}" type="presOf" srcId="{A1F86AE9-07B8-4DE2-9B8D-E9136D74BFCD}" destId="{93EFC6BD-FC80-4D9E-B227-0E887264418C}" srcOrd="1" destOrd="0" presId="urn:microsoft.com/office/officeart/2005/8/layout/vProcess5"/>
    <dgm:cxn modelId="{8242824E-54C1-44B3-B60D-F77D8678C18C}" type="presOf" srcId="{584826D5-33A1-4492-8521-A089197B28A3}" destId="{B4A3B675-4B6F-47BF-B4EF-C6C9343D90D9}" srcOrd="0" destOrd="0" presId="urn:microsoft.com/office/officeart/2005/8/layout/vProcess5"/>
    <dgm:cxn modelId="{DCA8E28D-5060-42CD-B506-82675B5E5622}" type="presOf" srcId="{A1F86AE9-07B8-4DE2-9B8D-E9136D74BFCD}" destId="{DC60A78E-EEBF-487B-8716-FF4E9A9CC68F}" srcOrd="0" destOrd="0" presId="urn:microsoft.com/office/officeart/2005/8/layout/vProcess5"/>
    <dgm:cxn modelId="{74994294-1F18-41F2-9BF6-4D6DE29E62A5}" type="presOf" srcId="{0F90A1F0-CFFA-4F2E-83ED-76BAE4B6D522}" destId="{DF26D8D6-FC5A-4173-9905-4272714890C7}" srcOrd="1" destOrd="0" presId="urn:microsoft.com/office/officeart/2005/8/layout/vProcess5"/>
    <dgm:cxn modelId="{B469A7A5-7B51-41C3-BF88-6CAEE3CFA361}" srcId="{00F6D089-8D0D-4DB1-BD23-B32377AEF585}" destId="{C4FA5A91-BD65-42DF-A201-C74D137854D5}" srcOrd="1" destOrd="0" parTransId="{FCEC90AB-CC77-4247-99DD-2943816A93AC}" sibTransId="{584826D5-33A1-4492-8521-A089197B28A3}"/>
    <dgm:cxn modelId="{053303B3-55AA-41FF-8EEB-E92E8B59A28D}" srcId="{00F6D089-8D0D-4DB1-BD23-B32377AEF585}" destId="{0F90A1F0-CFFA-4F2E-83ED-76BAE4B6D522}" srcOrd="0" destOrd="0" parTransId="{2A38F67D-921E-4395-B771-CB7C1C763B9E}" sibTransId="{BD2CE4CF-9933-4DC6-9233-CA8978CBE50D}"/>
    <dgm:cxn modelId="{C5495BCA-6EC2-4314-AEAF-1C663418E66D}" type="presOf" srcId="{AF6C471D-48B8-415D-8199-42D350F73DB5}" destId="{5E958F4D-54CE-4B35-9284-F1ABCBC9BBB3}" srcOrd="0" destOrd="0" presId="urn:microsoft.com/office/officeart/2005/8/layout/vProcess5"/>
    <dgm:cxn modelId="{FD0065D7-364C-4FAD-A03E-9042031E7225}" type="presOf" srcId="{C4FA5A91-BD65-42DF-A201-C74D137854D5}" destId="{A02FF086-7C4C-41A5-BED1-B87225F37223}" srcOrd="0" destOrd="0" presId="urn:microsoft.com/office/officeart/2005/8/layout/vProcess5"/>
    <dgm:cxn modelId="{AA2115D9-0C1D-475B-907C-2D6FFCA0758E}" srcId="{00F6D089-8D0D-4DB1-BD23-B32377AEF585}" destId="{A1F86AE9-07B8-4DE2-9B8D-E9136D74BFCD}" srcOrd="3" destOrd="0" parTransId="{42BD3B98-3F7C-420D-B83A-D561291751D6}" sibTransId="{B96D2609-547B-46E2-9559-118F6A73232A}"/>
    <dgm:cxn modelId="{2D3E34EC-9AB7-492D-BA03-A7DE3DD2FF1A}" type="presOf" srcId="{53F651EE-BD0B-4733-8C14-805C3F3F4D39}" destId="{0BAC97E6-A0BA-4A74-AF6A-7AF4D1753447}" srcOrd="0" destOrd="0" presId="urn:microsoft.com/office/officeart/2005/8/layout/vProcess5"/>
    <dgm:cxn modelId="{7BFF94F8-5A8C-4634-B642-75A6058C358F}" type="presOf" srcId="{BD2CE4CF-9933-4DC6-9233-CA8978CBE50D}" destId="{7CE083B7-2BF9-49EB-BD62-D7F66735A132}" srcOrd="0" destOrd="0" presId="urn:microsoft.com/office/officeart/2005/8/layout/vProcess5"/>
    <dgm:cxn modelId="{0B18120F-A271-43A7-9830-53BF85D37293}" type="presParOf" srcId="{85B6CA54-2842-40F6-9906-6FC78DD2D19C}" destId="{03AD27E5-C504-4735-8C7F-9B55F418F92F}" srcOrd="0" destOrd="0" presId="urn:microsoft.com/office/officeart/2005/8/layout/vProcess5"/>
    <dgm:cxn modelId="{5865B38F-1F41-475F-9825-E610C4107B4C}" type="presParOf" srcId="{85B6CA54-2842-40F6-9906-6FC78DD2D19C}" destId="{77FACB17-828B-42AD-B049-7853A3B6B563}" srcOrd="1" destOrd="0" presId="urn:microsoft.com/office/officeart/2005/8/layout/vProcess5"/>
    <dgm:cxn modelId="{9F7C46AD-43EA-49D4-943D-C5412EF5EE74}" type="presParOf" srcId="{85B6CA54-2842-40F6-9906-6FC78DD2D19C}" destId="{A02FF086-7C4C-41A5-BED1-B87225F37223}" srcOrd="2" destOrd="0" presId="urn:microsoft.com/office/officeart/2005/8/layout/vProcess5"/>
    <dgm:cxn modelId="{150EDB08-9436-4102-960D-7E30A46B9F68}" type="presParOf" srcId="{85B6CA54-2842-40F6-9906-6FC78DD2D19C}" destId="{5E958F4D-54CE-4B35-9284-F1ABCBC9BBB3}" srcOrd="3" destOrd="0" presId="urn:microsoft.com/office/officeart/2005/8/layout/vProcess5"/>
    <dgm:cxn modelId="{8FA0204D-BB7A-4BEC-A3AF-B4ACED929282}" type="presParOf" srcId="{85B6CA54-2842-40F6-9906-6FC78DD2D19C}" destId="{DC60A78E-EEBF-487B-8716-FF4E9A9CC68F}" srcOrd="4" destOrd="0" presId="urn:microsoft.com/office/officeart/2005/8/layout/vProcess5"/>
    <dgm:cxn modelId="{2553C6BA-3C3E-4400-B272-FBD75AFEE430}" type="presParOf" srcId="{85B6CA54-2842-40F6-9906-6FC78DD2D19C}" destId="{7CE083B7-2BF9-49EB-BD62-D7F66735A132}" srcOrd="5" destOrd="0" presId="urn:microsoft.com/office/officeart/2005/8/layout/vProcess5"/>
    <dgm:cxn modelId="{CE8842ED-8986-4D49-9E2B-E8F704D02501}" type="presParOf" srcId="{85B6CA54-2842-40F6-9906-6FC78DD2D19C}" destId="{B4A3B675-4B6F-47BF-B4EF-C6C9343D90D9}" srcOrd="6" destOrd="0" presId="urn:microsoft.com/office/officeart/2005/8/layout/vProcess5"/>
    <dgm:cxn modelId="{7A6AAF3B-4DBB-44A4-8D63-5D3B66DF6ECE}" type="presParOf" srcId="{85B6CA54-2842-40F6-9906-6FC78DD2D19C}" destId="{0BAC97E6-A0BA-4A74-AF6A-7AF4D1753447}" srcOrd="7" destOrd="0" presId="urn:microsoft.com/office/officeart/2005/8/layout/vProcess5"/>
    <dgm:cxn modelId="{553D583A-E563-4EC5-97DC-408CC6459A24}" type="presParOf" srcId="{85B6CA54-2842-40F6-9906-6FC78DD2D19C}" destId="{DF26D8D6-FC5A-4173-9905-4272714890C7}" srcOrd="8" destOrd="0" presId="urn:microsoft.com/office/officeart/2005/8/layout/vProcess5"/>
    <dgm:cxn modelId="{2F6DF46B-C549-445B-ABEE-AECFD2F7DA01}" type="presParOf" srcId="{85B6CA54-2842-40F6-9906-6FC78DD2D19C}" destId="{06C47C19-5EF4-4D00-92DD-ACCB98D78838}" srcOrd="9" destOrd="0" presId="urn:microsoft.com/office/officeart/2005/8/layout/vProcess5"/>
    <dgm:cxn modelId="{32FDE1BE-B610-4BE8-AC37-227693CE6C57}" type="presParOf" srcId="{85B6CA54-2842-40F6-9906-6FC78DD2D19C}" destId="{33A16C0C-458D-494A-A7DC-3B8AFB22CC9A}" srcOrd="10" destOrd="0" presId="urn:microsoft.com/office/officeart/2005/8/layout/vProcess5"/>
    <dgm:cxn modelId="{900ED11F-7B6F-462A-BABF-918EFA34A686}" type="presParOf" srcId="{85B6CA54-2842-40F6-9906-6FC78DD2D19C}" destId="{93EFC6BD-FC80-4D9E-B227-0E887264418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DF0D0B-1C0C-465A-9CA8-C5643596F3F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C983D3A-FD0C-4900-8464-85C75EC84FA5}">
      <dgm:prSet/>
      <dgm:spPr/>
      <dgm:t>
        <a:bodyPr/>
        <a:lstStyle/>
        <a:p>
          <a:r>
            <a:rPr lang="en-US" b="1"/>
            <a:t>L'égalité formelle </a:t>
          </a:r>
          <a:r>
            <a:rPr lang="en-US"/>
            <a:t>consiste à garantir à chacun le même niveau d'accès, de droits et d'opportunités sur le lieu de travail, indépendamment de ses origines, de son identité ou de son appartenance à un groupe.</a:t>
          </a:r>
        </a:p>
      </dgm:t>
    </dgm:pt>
    <dgm:pt modelId="{2E9F030A-A2C8-4D35-A69B-14705EA80744}" type="parTrans" cxnId="{37279B75-C75D-4CA7-ADCB-46E41CF96921}">
      <dgm:prSet/>
      <dgm:spPr/>
      <dgm:t>
        <a:bodyPr/>
        <a:lstStyle/>
        <a:p>
          <a:endParaRPr lang="en-US"/>
        </a:p>
      </dgm:t>
    </dgm:pt>
    <dgm:pt modelId="{5C7A02CE-BC68-4F6E-8D76-859519422FAD}" type="sibTrans" cxnId="{37279B75-C75D-4CA7-ADCB-46E41CF96921}">
      <dgm:prSet/>
      <dgm:spPr/>
      <dgm:t>
        <a:bodyPr/>
        <a:lstStyle/>
        <a:p>
          <a:endParaRPr lang="en-US"/>
        </a:p>
      </dgm:t>
    </dgm:pt>
    <dgm:pt modelId="{FD9F700A-7101-4108-A5CE-CDFFFA2FC56B}">
      <dgm:prSet/>
      <dgm:spPr/>
      <dgm:t>
        <a:bodyPr/>
        <a:lstStyle/>
        <a:p>
          <a:r>
            <a:rPr lang="en-US" b="1" i="1"/>
            <a:t>L'égalité </a:t>
          </a:r>
          <a:r>
            <a:rPr lang="en-US" b="1"/>
            <a:t>formelle </a:t>
          </a:r>
          <a:r>
            <a:rPr lang="en-US"/>
            <a:t>implique une approche plus uniforme, </a:t>
          </a:r>
          <a:r>
            <a:rPr lang="en-US" b="1"/>
            <a:t>où tout le monde est traité de la même manière sans nécessairement tenir compte des différences individuelles ou de groupe.</a:t>
          </a:r>
          <a:endParaRPr lang="en-US"/>
        </a:p>
      </dgm:t>
    </dgm:pt>
    <dgm:pt modelId="{196AF675-844C-4DCE-9487-CA8CA8B4ED8E}" type="parTrans" cxnId="{16A5751A-60BD-4198-A842-460EF1D49786}">
      <dgm:prSet/>
      <dgm:spPr/>
      <dgm:t>
        <a:bodyPr/>
        <a:lstStyle/>
        <a:p>
          <a:endParaRPr lang="en-US"/>
        </a:p>
      </dgm:t>
    </dgm:pt>
    <dgm:pt modelId="{25EE3FA6-3344-43F8-832B-6953B70EE740}" type="sibTrans" cxnId="{16A5751A-60BD-4198-A842-460EF1D49786}">
      <dgm:prSet/>
      <dgm:spPr/>
      <dgm:t>
        <a:bodyPr/>
        <a:lstStyle/>
        <a:p>
          <a:endParaRPr lang="en-US"/>
        </a:p>
      </dgm:t>
    </dgm:pt>
    <dgm:pt modelId="{0F331691-971B-437F-887D-9B92FB242F8A}" type="pres">
      <dgm:prSet presAssocID="{12DF0D0B-1C0C-465A-9CA8-C5643596F3FE}" presName="vert0" presStyleCnt="0">
        <dgm:presLayoutVars>
          <dgm:dir/>
          <dgm:animOne val="branch"/>
          <dgm:animLvl val="lvl"/>
        </dgm:presLayoutVars>
      </dgm:prSet>
      <dgm:spPr/>
    </dgm:pt>
    <dgm:pt modelId="{9C5A9640-6F7F-437E-8295-3E57E3F3273C}" type="pres">
      <dgm:prSet presAssocID="{8C983D3A-FD0C-4900-8464-85C75EC84FA5}" presName="thickLine" presStyleLbl="alignNode1" presStyleIdx="0" presStyleCnt="2"/>
      <dgm:spPr/>
    </dgm:pt>
    <dgm:pt modelId="{2D98B9B0-9FC5-433A-B7BC-C07E986991F0}" type="pres">
      <dgm:prSet presAssocID="{8C983D3A-FD0C-4900-8464-85C75EC84FA5}" presName="horz1" presStyleCnt="0"/>
      <dgm:spPr/>
    </dgm:pt>
    <dgm:pt modelId="{4FC157D4-0D70-467F-B0B7-8E33E6149116}" type="pres">
      <dgm:prSet presAssocID="{8C983D3A-FD0C-4900-8464-85C75EC84FA5}" presName="tx1" presStyleLbl="revTx" presStyleIdx="0" presStyleCnt="2"/>
      <dgm:spPr/>
    </dgm:pt>
    <dgm:pt modelId="{40E3DD54-8CEE-4787-A0D7-FA5212E16A8E}" type="pres">
      <dgm:prSet presAssocID="{8C983D3A-FD0C-4900-8464-85C75EC84FA5}" presName="vert1" presStyleCnt="0"/>
      <dgm:spPr/>
    </dgm:pt>
    <dgm:pt modelId="{0D91C5B4-D061-44CD-93E5-58AD0606121D}" type="pres">
      <dgm:prSet presAssocID="{FD9F700A-7101-4108-A5CE-CDFFFA2FC56B}" presName="thickLine" presStyleLbl="alignNode1" presStyleIdx="1" presStyleCnt="2"/>
      <dgm:spPr/>
    </dgm:pt>
    <dgm:pt modelId="{4B9592DF-B6B9-4F98-B9EA-D9BE3EDCFF76}" type="pres">
      <dgm:prSet presAssocID="{FD9F700A-7101-4108-A5CE-CDFFFA2FC56B}" presName="horz1" presStyleCnt="0"/>
      <dgm:spPr/>
    </dgm:pt>
    <dgm:pt modelId="{E99DE8BE-291A-4D85-93A8-691E1F13D6EE}" type="pres">
      <dgm:prSet presAssocID="{FD9F700A-7101-4108-A5CE-CDFFFA2FC56B}" presName="tx1" presStyleLbl="revTx" presStyleIdx="1" presStyleCnt="2"/>
      <dgm:spPr/>
    </dgm:pt>
    <dgm:pt modelId="{4182915C-E2E0-4239-92CC-FEB77FD914AD}" type="pres">
      <dgm:prSet presAssocID="{FD9F700A-7101-4108-A5CE-CDFFFA2FC56B}" presName="vert1" presStyleCnt="0"/>
      <dgm:spPr/>
    </dgm:pt>
  </dgm:ptLst>
  <dgm:cxnLst>
    <dgm:cxn modelId="{16A5751A-60BD-4198-A842-460EF1D49786}" srcId="{12DF0D0B-1C0C-465A-9CA8-C5643596F3FE}" destId="{FD9F700A-7101-4108-A5CE-CDFFFA2FC56B}" srcOrd="1" destOrd="0" parTransId="{196AF675-844C-4DCE-9487-CA8CA8B4ED8E}" sibTransId="{25EE3FA6-3344-43F8-832B-6953B70EE740}"/>
    <dgm:cxn modelId="{E589E866-D856-45B5-AFC7-E4829C1D6FD8}" type="presOf" srcId="{FD9F700A-7101-4108-A5CE-CDFFFA2FC56B}" destId="{E99DE8BE-291A-4D85-93A8-691E1F13D6EE}" srcOrd="0" destOrd="0" presId="urn:microsoft.com/office/officeart/2008/layout/LinedList"/>
    <dgm:cxn modelId="{37279B75-C75D-4CA7-ADCB-46E41CF96921}" srcId="{12DF0D0B-1C0C-465A-9CA8-C5643596F3FE}" destId="{8C983D3A-FD0C-4900-8464-85C75EC84FA5}" srcOrd="0" destOrd="0" parTransId="{2E9F030A-A2C8-4D35-A69B-14705EA80744}" sibTransId="{5C7A02CE-BC68-4F6E-8D76-859519422FAD}"/>
    <dgm:cxn modelId="{2F2626BB-08DC-461D-8D83-1D2B4BFF0604}" type="presOf" srcId="{12DF0D0B-1C0C-465A-9CA8-C5643596F3FE}" destId="{0F331691-971B-437F-887D-9B92FB242F8A}" srcOrd="0" destOrd="0" presId="urn:microsoft.com/office/officeart/2008/layout/LinedList"/>
    <dgm:cxn modelId="{DDEF83C1-569B-4BC0-A822-2769A2049D62}" type="presOf" srcId="{8C983D3A-FD0C-4900-8464-85C75EC84FA5}" destId="{4FC157D4-0D70-467F-B0B7-8E33E6149116}" srcOrd="0" destOrd="0" presId="urn:microsoft.com/office/officeart/2008/layout/LinedList"/>
    <dgm:cxn modelId="{253CC459-4624-402F-9B00-0D0CE6BEF205}" type="presParOf" srcId="{0F331691-971B-437F-887D-9B92FB242F8A}" destId="{9C5A9640-6F7F-437E-8295-3E57E3F3273C}" srcOrd="0" destOrd="0" presId="urn:microsoft.com/office/officeart/2008/layout/LinedList"/>
    <dgm:cxn modelId="{FE66D22F-497A-4561-8335-316566C8329B}" type="presParOf" srcId="{0F331691-971B-437F-887D-9B92FB242F8A}" destId="{2D98B9B0-9FC5-433A-B7BC-C07E986991F0}" srcOrd="1" destOrd="0" presId="urn:microsoft.com/office/officeart/2008/layout/LinedList"/>
    <dgm:cxn modelId="{AC1E99F0-DB44-4C44-B74B-A1100D923875}" type="presParOf" srcId="{2D98B9B0-9FC5-433A-B7BC-C07E986991F0}" destId="{4FC157D4-0D70-467F-B0B7-8E33E6149116}" srcOrd="0" destOrd="0" presId="urn:microsoft.com/office/officeart/2008/layout/LinedList"/>
    <dgm:cxn modelId="{99739A59-F9AA-463F-9E9B-F78B74E1CE4C}" type="presParOf" srcId="{2D98B9B0-9FC5-433A-B7BC-C07E986991F0}" destId="{40E3DD54-8CEE-4787-A0D7-FA5212E16A8E}" srcOrd="1" destOrd="0" presId="urn:microsoft.com/office/officeart/2008/layout/LinedList"/>
    <dgm:cxn modelId="{AA9CAE9A-8C5C-4C51-88D7-42D06E86B6DC}" type="presParOf" srcId="{0F331691-971B-437F-887D-9B92FB242F8A}" destId="{0D91C5B4-D061-44CD-93E5-58AD0606121D}" srcOrd="2" destOrd="0" presId="urn:microsoft.com/office/officeart/2008/layout/LinedList"/>
    <dgm:cxn modelId="{C4240216-99D9-4187-B956-1CA311B24254}" type="presParOf" srcId="{0F331691-971B-437F-887D-9B92FB242F8A}" destId="{4B9592DF-B6B9-4F98-B9EA-D9BE3EDCFF76}" srcOrd="3" destOrd="0" presId="urn:microsoft.com/office/officeart/2008/layout/LinedList"/>
    <dgm:cxn modelId="{20BF2135-C958-4EB7-8168-37E4177E39F5}" type="presParOf" srcId="{4B9592DF-B6B9-4F98-B9EA-D9BE3EDCFF76}" destId="{E99DE8BE-291A-4D85-93A8-691E1F13D6EE}" srcOrd="0" destOrd="0" presId="urn:microsoft.com/office/officeart/2008/layout/LinedList"/>
    <dgm:cxn modelId="{E9490BBF-91AD-40BD-A0F4-AC6DE43A387F}" type="presParOf" srcId="{4B9592DF-B6B9-4F98-B9EA-D9BE3EDCFF76}" destId="{4182915C-E2E0-4239-92CC-FEB77FD914A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235A78-BD99-459C-80D1-9E6520283BD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F41F9CD-E470-4245-B6BC-FBC30EA99F1D}">
      <dgm:prSet/>
      <dgm:spPr/>
      <dgm:t>
        <a:bodyPr/>
        <a:lstStyle/>
        <a:p>
          <a:r>
            <a:rPr lang="en-US">
              <a:hlinkClick xmlns:r="http://schemas.openxmlformats.org/officeDocument/2006/relationships" r:id="rId1"/>
            </a:rPr>
            <a:t>Charterpedia</a:t>
          </a:r>
          <a:endParaRPr lang="en-US"/>
        </a:p>
      </dgm:t>
    </dgm:pt>
    <dgm:pt modelId="{7633B426-43DC-4AF4-9119-4252857CE31D}" type="parTrans" cxnId="{3A7F1A4B-7EFE-46FF-979A-C1DE386F66E0}">
      <dgm:prSet/>
      <dgm:spPr/>
      <dgm:t>
        <a:bodyPr/>
        <a:lstStyle/>
        <a:p>
          <a:endParaRPr lang="en-US"/>
        </a:p>
      </dgm:t>
    </dgm:pt>
    <dgm:pt modelId="{052FC3F2-4667-4473-B81B-BCCCCC65FF86}" type="sibTrans" cxnId="{3A7F1A4B-7EFE-46FF-979A-C1DE386F66E0}">
      <dgm:prSet/>
      <dgm:spPr/>
      <dgm:t>
        <a:bodyPr/>
        <a:lstStyle/>
        <a:p>
          <a:endParaRPr lang="en-US"/>
        </a:p>
      </dgm:t>
    </dgm:pt>
    <dgm:pt modelId="{4882079C-13AB-46F6-B7EE-189AE114763F}">
      <dgm:prSet custT="1"/>
      <dgm:spPr/>
      <dgm:t>
        <a:bodyPr/>
        <a:lstStyle/>
        <a:p>
          <a:r>
            <a:rPr lang="en-US" sz="3600" dirty="0">
              <a:hlinkClick xmlns:r="http://schemas.openxmlformats.org/officeDocument/2006/relationships" r:id="rId1"/>
            </a:rPr>
            <a:t>Principe des Jordans</a:t>
          </a:r>
          <a:endParaRPr lang="en-US" sz="3600" dirty="0"/>
        </a:p>
      </dgm:t>
    </dgm:pt>
    <dgm:pt modelId="{EFF66026-C312-4D88-9B47-5569EEA7A414}" type="parTrans" cxnId="{F5F2FFE3-0EB6-4B90-8160-88916A7071F7}">
      <dgm:prSet/>
      <dgm:spPr/>
      <dgm:t>
        <a:bodyPr/>
        <a:lstStyle/>
        <a:p>
          <a:endParaRPr lang="en-US"/>
        </a:p>
      </dgm:t>
    </dgm:pt>
    <dgm:pt modelId="{9EFFFE0B-12BF-408D-AC72-5F9682FFBA20}" type="sibTrans" cxnId="{F5F2FFE3-0EB6-4B90-8160-88916A7071F7}">
      <dgm:prSet/>
      <dgm:spPr/>
      <dgm:t>
        <a:bodyPr/>
        <a:lstStyle/>
        <a:p>
          <a:endParaRPr lang="en-US"/>
        </a:p>
      </dgm:t>
    </dgm:pt>
    <dgm:pt modelId="{326FA422-5CD4-4C50-8AFD-2F2C9D12D90B}" type="pres">
      <dgm:prSet presAssocID="{FB235A78-BD99-459C-80D1-9E6520283BD1}" presName="vert0" presStyleCnt="0">
        <dgm:presLayoutVars>
          <dgm:dir/>
          <dgm:animOne val="branch"/>
          <dgm:animLvl val="lvl"/>
        </dgm:presLayoutVars>
      </dgm:prSet>
      <dgm:spPr/>
    </dgm:pt>
    <dgm:pt modelId="{48AF69AE-1381-401B-9AA3-4469734BDD4F}" type="pres">
      <dgm:prSet presAssocID="{5F41F9CD-E470-4245-B6BC-FBC30EA99F1D}" presName="thickLine" presStyleLbl="alignNode1" presStyleIdx="0" presStyleCnt="2"/>
      <dgm:spPr/>
    </dgm:pt>
    <dgm:pt modelId="{A55DC57F-773A-4712-A034-3230694C72A6}" type="pres">
      <dgm:prSet presAssocID="{5F41F9CD-E470-4245-B6BC-FBC30EA99F1D}" presName="horz1" presStyleCnt="0"/>
      <dgm:spPr/>
    </dgm:pt>
    <dgm:pt modelId="{88AED615-A3DA-47BF-AC6C-5692D889FFC7}" type="pres">
      <dgm:prSet presAssocID="{5F41F9CD-E470-4245-B6BC-FBC30EA99F1D}" presName="tx1" presStyleLbl="revTx" presStyleIdx="0" presStyleCnt="2"/>
      <dgm:spPr/>
    </dgm:pt>
    <dgm:pt modelId="{8190C0FD-9B91-4244-99AF-A76B749A648B}" type="pres">
      <dgm:prSet presAssocID="{5F41F9CD-E470-4245-B6BC-FBC30EA99F1D}" presName="vert1" presStyleCnt="0"/>
      <dgm:spPr/>
    </dgm:pt>
    <dgm:pt modelId="{F93099C8-923E-461F-9070-5410E21ECE87}" type="pres">
      <dgm:prSet presAssocID="{4882079C-13AB-46F6-B7EE-189AE114763F}" presName="thickLine" presStyleLbl="alignNode1" presStyleIdx="1" presStyleCnt="2"/>
      <dgm:spPr/>
    </dgm:pt>
    <dgm:pt modelId="{04EB3670-0BC9-49ED-978A-2D3457342407}" type="pres">
      <dgm:prSet presAssocID="{4882079C-13AB-46F6-B7EE-189AE114763F}" presName="horz1" presStyleCnt="0"/>
      <dgm:spPr/>
    </dgm:pt>
    <dgm:pt modelId="{F729E190-CDD5-4F54-92A3-49D67FE17F90}" type="pres">
      <dgm:prSet presAssocID="{4882079C-13AB-46F6-B7EE-189AE114763F}" presName="tx1" presStyleLbl="revTx" presStyleIdx="1" presStyleCnt="2"/>
      <dgm:spPr/>
    </dgm:pt>
    <dgm:pt modelId="{9591F792-EB5F-4002-BEDF-82CAB46FE4BE}" type="pres">
      <dgm:prSet presAssocID="{4882079C-13AB-46F6-B7EE-189AE114763F}" presName="vert1" presStyleCnt="0"/>
      <dgm:spPr/>
    </dgm:pt>
  </dgm:ptLst>
  <dgm:cxnLst>
    <dgm:cxn modelId="{B8D19D01-7896-43ED-ABFE-4B2B2018E5F7}" type="presOf" srcId="{5F41F9CD-E470-4245-B6BC-FBC30EA99F1D}" destId="{88AED615-A3DA-47BF-AC6C-5692D889FFC7}" srcOrd="0" destOrd="0" presId="urn:microsoft.com/office/officeart/2008/layout/LinedList"/>
    <dgm:cxn modelId="{98A8EE3A-ADE6-4A79-87B5-C902AE457C71}" type="presOf" srcId="{FB235A78-BD99-459C-80D1-9E6520283BD1}" destId="{326FA422-5CD4-4C50-8AFD-2F2C9D12D90B}" srcOrd="0" destOrd="0" presId="urn:microsoft.com/office/officeart/2008/layout/LinedList"/>
    <dgm:cxn modelId="{3A7F1A4B-7EFE-46FF-979A-C1DE386F66E0}" srcId="{FB235A78-BD99-459C-80D1-9E6520283BD1}" destId="{5F41F9CD-E470-4245-B6BC-FBC30EA99F1D}" srcOrd="0" destOrd="0" parTransId="{7633B426-43DC-4AF4-9119-4252857CE31D}" sibTransId="{052FC3F2-4667-4473-B81B-BCCCCC65FF86}"/>
    <dgm:cxn modelId="{0274BC71-0CFB-479F-AFC3-1DC4C2B39ABF}" type="presOf" srcId="{4882079C-13AB-46F6-B7EE-189AE114763F}" destId="{F729E190-CDD5-4F54-92A3-49D67FE17F90}" srcOrd="0" destOrd="0" presId="urn:microsoft.com/office/officeart/2008/layout/LinedList"/>
    <dgm:cxn modelId="{F5F2FFE3-0EB6-4B90-8160-88916A7071F7}" srcId="{FB235A78-BD99-459C-80D1-9E6520283BD1}" destId="{4882079C-13AB-46F6-B7EE-189AE114763F}" srcOrd="1" destOrd="0" parTransId="{EFF66026-C312-4D88-9B47-5569EEA7A414}" sibTransId="{9EFFFE0B-12BF-408D-AC72-5F9682FFBA20}"/>
    <dgm:cxn modelId="{B369B7A4-C273-45C5-8CC6-0BFBCAF82EFD}" type="presParOf" srcId="{326FA422-5CD4-4C50-8AFD-2F2C9D12D90B}" destId="{48AF69AE-1381-401B-9AA3-4469734BDD4F}" srcOrd="0" destOrd="0" presId="urn:microsoft.com/office/officeart/2008/layout/LinedList"/>
    <dgm:cxn modelId="{0FE71DDB-F7F9-4727-A134-742F93528C61}" type="presParOf" srcId="{326FA422-5CD4-4C50-8AFD-2F2C9D12D90B}" destId="{A55DC57F-773A-4712-A034-3230694C72A6}" srcOrd="1" destOrd="0" presId="urn:microsoft.com/office/officeart/2008/layout/LinedList"/>
    <dgm:cxn modelId="{1EF089DC-3E02-47F9-8C9C-285C78F4A9C0}" type="presParOf" srcId="{A55DC57F-773A-4712-A034-3230694C72A6}" destId="{88AED615-A3DA-47BF-AC6C-5692D889FFC7}" srcOrd="0" destOrd="0" presId="urn:microsoft.com/office/officeart/2008/layout/LinedList"/>
    <dgm:cxn modelId="{EA209CA4-94A1-4879-9B9C-85D228223821}" type="presParOf" srcId="{A55DC57F-773A-4712-A034-3230694C72A6}" destId="{8190C0FD-9B91-4244-99AF-A76B749A648B}" srcOrd="1" destOrd="0" presId="urn:microsoft.com/office/officeart/2008/layout/LinedList"/>
    <dgm:cxn modelId="{5AB0C585-D22D-46FA-B8E1-E5FC6398307F}" type="presParOf" srcId="{326FA422-5CD4-4C50-8AFD-2F2C9D12D90B}" destId="{F93099C8-923E-461F-9070-5410E21ECE87}" srcOrd="2" destOrd="0" presId="urn:microsoft.com/office/officeart/2008/layout/LinedList"/>
    <dgm:cxn modelId="{9D910AC9-35F0-4C8A-B73F-DC75BE7497AF}" type="presParOf" srcId="{326FA422-5CD4-4C50-8AFD-2F2C9D12D90B}" destId="{04EB3670-0BC9-49ED-978A-2D3457342407}" srcOrd="3" destOrd="0" presId="urn:microsoft.com/office/officeart/2008/layout/LinedList"/>
    <dgm:cxn modelId="{0D271459-9E26-493A-8E23-DDE5548824F7}" type="presParOf" srcId="{04EB3670-0BC9-49ED-978A-2D3457342407}" destId="{F729E190-CDD5-4F54-92A3-49D67FE17F90}" srcOrd="0" destOrd="0" presId="urn:microsoft.com/office/officeart/2008/layout/LinedList"/>
    <dgm:cxn modelId="{846296BC-CE4D-40BB-8B35-8D09FF0DE6A6}" type="presParOf" srcId="{04EB3670-0BC9-49ED-978A-2D3457342407}" destId="{9591F792-EB5F-4002-BEDF-82CAB46FE4B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674E64-2679-48B5-B087-3B623B02D31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2A356AB-D325-4912-8F11-23652C3131D5}">
      <dgm:prSet/>
      <dgm:spPr/>
      <dgm:t>
        <a:bodyPr/>
        <a:lstStyle/>
        <a:p>
          <a:pPr>
            <a:lnSpc>
              <a:spcPct val="100000"/>
            </a:lnSpc>
          </a:pPr>
          <a:r>
            <a:rPr lang="en-US" b="0" i="0"/>
            <a:t>Les expériences de racisme sur le lieu de travail ont un impact négatif sur les employés noirs, indigènes et racialisés, causant des dommages et entraînant des coûts pour les ressources financières de l'employeur et la santé mentale et physique des employés (</a:t>
          </a:r>
          <a:r>
            <a:rPr lang="en-US">
              <a:hlinkClick xmlns:r="http://schemas.openxmlformats.org/officeDocument/2006/relationships" r:id="rId1"/>
            </a:rPr>
            <a:t>Rapport 5-Inclusion sur le lieu de travail pour les employés racialisés (oag-bvg.gc.ca)</a:t>
          </a:r>
          <a:r>
            <a:rPr lang="en-US"/>
            <a:t>)</a:t>
          </a:r>
          <a:r>
            <a:rPr lang="en-US">
              <a:hlinkClick xmlns:r="http://schemas.openxmlformats.org/officeDocument/2006/relationships" r:id="rId1"/>
            </a:rPr>
            <a:t>.</a:t>
          </a:r>
        </a:p>
      </dgm:t>
    </dgm:pt>
    <dgm:pt modelId="{CA9BD1DF-7191-4D86-9B34-7F9474B0AC90}" type="parTrans" cxnId="{0A18E360-602C-4166-AB63-7F0FD0CD8D83}">
      <dgm:prSet/>
      <dgm:spPr/>
      <dgm:t>
        <a:bodyPr/>
        <a:lstStyle/>
        <a:p>
          <a:endParaRPr lang="en-US"/>
        </a:p>
      </dgm:t>
    </dgm:pt>
    <dgm:pt modelId="{0A6B4EF6-0E99-4C4B-8599-024B75BFAD8D}" type="sibTrans" cxnId="{0A18E360-602C-4166-AB63-7F0FD0CD8D83}">
      <dgm:prSet/>
      <dgm:spPr/>
      <dgm:t>
        <a:bodyPr/>
        <a:lstStyle/>
        <a:p>
          <a:endParaRPr lang="en-US"/>
        </a:p>
      </dgm:t>
    </dgm:pt>
    <dgm:pt modelId="{0224BFAD-268F-4CBB-8523-034E46A38712}">
      <dgm:prSet custT="1"/>
      <dgm:spPr/>
      <dgm:t>
        <a:bodyPr/>
        <a:lstStyle/>
        <a:p>
          <a:pPr>
            <a:lnSpc>
              <a:spcPct val="100000"/>
            </a:lnSpc>
          </a:pPr>
          <a:r>
            <a:rPr lang="en-US" sz="4000" b="0" i="0">
              <a:hlinkClick xmlns:r="http://schemas.openxmlformats.org/officeDocument/2006/relationships" r:id="rId2"/>
            </a:rPr>
            <a:t>Le racisme comme déterminant de la santé et des soins de santé</a:t>
          </a:r>
          <a:endParaRPr lang="en-US" sz="4000"/>
        </a:p>
      </dgm:t>
    </dgm:pt>
    <dgm:pt modelId="{4A1EAFAA-A21C-4706-9BBF-78A8D47DC05A}" type="parTrans" cxnId="{159B384C-C7AA-44F4-A839-064275C12136}">
      <dgm:prSet/>
      <dgm:spPr/>
      <dgm:t>
        <a:bodyPr/>
        <a:lstStyle/>
        <a:p>
          <a:endParaRPr lang="en-US"/>
        </a:p>
      </dgm:t>
    </dgm:pt>
    <dgm:pt modelId="{54E14F26-6172-4FB2-9F3E-60A916A003C0}" type="sibTrans" cxnId="{159B384C-C7AA-44F4-A839-064275C12136}">
      <dgm:prSet/>
      <dgm:spPr/>
      <dgm:t>
        <a:bodyPr/>
        <a:lstStyle/>
        <a:p>
          <a:endParaRPr lang="en-US"/>
        </a:p>
      </dgm:t>
    </dgm:pt>
    <dgm:pt modelId="{FF9C9FA0-ED5E-46E1-9A7D-DBBE0B1A0C31}" type="pres">
      <dgm:prSet presAssocID="{7F674E64-2679-48B5-B087-3B623B02D315}" presName="linear" presStyleCnt="0">
        <dgm:presLayoutVars>
          <dgm:animLvl val="lvl"/>
          <dgm:resizeHandles val="exact"/>
        </dgm:presLayoutVars>
      </dgm:prSet>
      <dgm:spPr/>
    </dgm:pt>
    <dgm:pt modelId="{751A2CF8-95B7-4C9E-979D-1DF13B907B50}" type="pres">
      <dgm:prSet presAssocID="{02A356AB-D325-4912-8F11-23652C3131D5}" presName="parentText" presStyleLbl="node1" presStyleIdx="0" presStyleCnt="2">
        <dgm:presLayoutVars>
          <dgm:chMax val="0"/>
          <dgm:bulletEnabled val="1"/>
        </dgm:presLayoutVars>
      </dgm:prSet>
      <dgm:spPr/>
    </dgm:pt>
    <dgm:pt modelId="{0F058CC6-AE9C-42C0-B138-2B682CB483D0}" type="pres">
      <dgm:prSet presAssocID="{0A6B4EF6-0E99-4C4B-8599-024B75BFAD8D}" presName="spacer" presStyleCnt="0"/>
      <dgm:spPr/>
    </dgm:pt>
    <dgm:pt modelId="{B6F8B6A9-A5AE-4CC6-B078-406BC546EA99}" type="pres">
      <dgm:prSet presAssocID="{0224BFAD-268F-4CBB-8523-034E46A38712}" presName="parentText" presStyleLbl="node1" presStyleIdx="1" presStyleCnt="2">
        <dgm:presLayoutVars>
          <dgm:chMax val="0"/>
          <dgm:bulletEnabled val="1"/>
        </dgm:presLayoutVars>
      </dgm:prSet>
      <dgm:spPr/>
    </dgm:pt>
  </dgm:ptLst>
  <dgm:cxnLst>
    <dgm:cxn modelId="{32BCA131-B369-4CA3-802E-495AA6A0565E}" type="presOf" srcId="{7F674E64-2679-48B5-B087-3B623B02D315}" destId="{FF9C9FA0-ED5E-46E1-9A7D-DBBE0B1A0C31}" srcOrd="0" destOrd="0" presId="urn:microsoft.com/office/officeart/2005/8/layout/vList2"/>
    <dgm:cxn modelId="{0A18E360-602C-4166-AB63-7F0FD0CD8D83}" srcId="{7F674E64-2679-48B5-B087-3B623B02D315}" destId="{02A356AB-D325-4912-8F11-23652C3131D5}" srcOrd="0" destOrd="0" parTransId="{CA9BD1DF-7191-4D86-9B34-7F9474B0AC90}" sibTransId="{0A6B4EF6-0E99-4C4B-8599-024B75BFAD8D}"/>
    <dgm:cxn modelId="{159B384C-C7AA-44F4-A839-064275C12136}" srcId="{7F674E64-2679-48B5-B087-3B623B02D315}" destId="{0224BFAD-268F-4CBB-8523-034E46A38712}" srcOrd="1" destOrd="0" parTransId="{4A1EAFAA-A21C-4706-9BBF-78A8D47DC05A}" sibTransId="{54E14F26-6172-4FB2-9F3E-60A916A003C0}"/>
    <dgm:cxn modelId="{BE27B295-320B-46C8-8CFE-8B5FCA58659B}" type="presOf" srcId="{0224BFAD-268F-4CBB-8523-034E46A38712}" destId="{B6F8B6A9-A5AE-4CC6-B078-406BC546EA99}" srcOrd="0" destOrd="0" presId="urn:microsoft.com/office/officeart/2005/8/layout/vList2"/>
    <dgm:cxn modelId="{DA3C66B6-8569-4698-868E-1DBC0F133987}" type="presOf" srcId="{02A356AB-D325-4912-8F11-23652C3131D5}" destId="{751A2CF8-95B7-4C9E-979D-1DF13B907B50}" srcOrd="0" destOrd="0" presId="urn:microsoft.com/office/officeart/2005/8/layout/vList2"/>
    <dgm:cxn modelId="{FBA3250F-7785-4ECC-9CF1-2EB23C74B149}" type="presParOf" srcId="{FF9C9FA0-ED5E-46E1-9A7D-DBBE0B1A0C31}" destId="{751A2CF8-95B7-4C9E-979D-1DF13B907B50}" srcOrd="0" destOrd="0" presId="urn:microsoft.com/office/officeart/2005/8/layout/vList2"/>
    <dgm:cxn modelId="{AF4CEB48-93C3-406D-A5D7-3466E7267ACD}" type="presParOf" srcId="{FF9C9FA0-ED5E-46E1-9A7D-DBBE0B1A0C31}" destId="{0F058CC6-AE9C-42C0-B138-2B682CB483D0}" srcOrd="1" destOrd="0" presId="urn:microsoft.com/office/officeart/2005/8/layout/vList2"/>
    <dgm:cxn modelId="{A2AAC4CC-717F-4628-8CA1-904740B3CA9B}" type="presParOf" srcId="{FF9C9FA0-ED5E-46E1-9A7D-DBBE0B1A0C31}" destId="{B6F8B6A9-A5AE-4CC6-B078-406BC546EA9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4530E-ECAA-4275-9541-D64199BA0C2A}">
      <dsp:nvSpPr>
        <dsp:cNvPr id="0" name=""/>
        <dsp:cNvSpPr/>
      </dsp:nvSpPr>
      <dsp:spPr>
        <a:xfrm>
          <a:off x="1281" y="968189"/>
          <a:ext cx="915135" cy="5811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76A11A-0BBF-4480-B222-5E2C32DFF16F}">
      <dsp:nvSpPr>
        <dsp:cNvPr id="0" name=""/>
        <dsp:cNvSpPr/>
      </dsp:nvSpPr>
      <dsp:spPr>
        <a:xfrm>
          <a:off x="102963" y="1064786"/>
          <a:ext cx="915135" cy="5811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i="1" kern="1200"/>
            <a:t>À la date de publication, l'accessibilité de cette présentation a été vérifiée. </a:t>
          </a:r>
          <a:endParaRPr lang="en-US" sz="700" kern="1200"/>
        </a:p>
      </dsp:txBody>
      <dsp:txXfrm>
        <a:off x="119983" y="1081806"/>
        <a:ext cx="881095" cy="547071"/>
      </dsp:txXfrm>
    </dsp:sp>
    <dsp:sp modelId="{D8E1A76E-E579-4DDC-8089-D48DE2A6C951}">
      <dsp:nvSpPr>
        <dsp:cNvPr id="0" name=""/>
        <dsp:cNvSpPr/>
      </dsp:nvSpPr>
      <dsp:spPr>
        <a:xfrm>
          <a:off x="1119780" y="968189"/>
          <a:ext cx="915135" cy="5811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8A8C1-5A2E-4156-8C0B-BE6015C33236}">
      <dsp:nvSpPr>
        <dsp:cNvPr id="0" name=""/>
        <dsp:cNvSpPr/>
      </dsp:nvSpPr>
      <dsp:spPr>
        <a:xfrm>
          <a:off x="1221462" y="1064786"/>
          <a:ext cx="915135" cy="5811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i="1" kern="1200"/>
            <a:t>Si vous avez des questions concernant ce document, veuillez contacter l'auteur. </a:t>
          </a:r>
          <a:endParaRPr lang="en-US" sz="700" kern="1200"/>
        </a:p>
      </dsp:txBody>
      <dsp:txXfrm>
        <a:off x="1238482" y="1081806"/>
        <a:ext cx="881095" cy="547071"/>
      </dsp:txXfrm>
    </dsp:sp>
    <dsp:sp modelId="{3DFEDA75-73F1-4D30-A430-2ED3F7F5C77E}">
      <dsp:nvSpPr>
        <dsp:cNvPr id="0" name=""/>
        <dsp:cNvSpPr/>
      </dsp:nvSpPr>
      <dsp:spPr>
        <a:xfrm>
          <a:off x="2238279" y="968189"/>
          <a:ext cx="915135" cy="5811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4254D6-ED88-4C06-877D-1B20B8EE6457}">
      <dsp:nvSpPr>
        <dsp:cNvPr id="0" name=""/>
        <dsp:cNvSpPr/>
      </dsp:nvSpPr>
      <dsp:spPr>
        <a:xfrm>
          <a:off x="2339961" y="1064786"/>
          <a:ext cx="915135" cy="5811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i="1" kern="1200"/>
            <a:t>// À partir de la date de publication, cette présentation a été vérifiée par rapport à l'accessibilité. </a:t>
          </a:r>
          <a:endParaRPr lang="en-US" sz="700" kern="1200"/>
        </a:p>
      </dsp:txBody>
      <dsp:txXfrm>
        <a:off x="2356981" y="1081806"/>
        <a:ext cx="881095" cy="547071"/>
      </dsp:txXfrm>
    </dsp:sp>
    <dsp:sp modelId="{F7EBB418-E29F-4725-966F-4EC226BB4979}">
      <dsp:nvSpPr>
        <dsp:cNvPr id="0" name=""/>
        <dsp:cNvSpPr/>
      </dsp:nvSpPr>
      <dsp:spPr>
        <a:xfrm>
          <a:off x="3356778" y="968189"/>
          <a:ext cx="915135" cy="5811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93CB2A-449B-461C-BE50-D4240BE2A1B1}">
      <dsp:nvSpPr>
        <dsp:cNvPr id="0" name=""/>
        <dsp:cNvSpPr/>
      </dsp:nvSpPr>
      <dsp:spPr>
        <a:xfrm>
          <a:off x="3458460" y="1064786"/>
          <a:ext cx="915135" cy="5811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i="1" kern="1200"/>
            <a:t>Si vous avez des questions concernant ce document, veuillez contacter l'auteur.</a:t>
          </a:r>
          <a:endParaRPr lang="en-US" sz="700" kern="1200"/>
        </a:p>
      </dsp:txBody>
      <dsp:txXfrm>
        <a:off x="3475480" y="1081806"/>
        <a:ext cx="881095" cy="547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ACB17-828B-42AD-B049-7853A3B6B563}">
      <dsp:nvSpPr>
        <dsp:cNvPr id="0" name=""/>
        <dsp:cNvSpPr/>
      </dsp:nvSpPr>
      <dsp:spPr>
        <a:xfrm>
          <a:off x="0" y="0"/>
          <a:ext cx="8407603" cy="104313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Mieux comprendre l'égalité réelle</a:t>
          </a:r>
        </a:p>
      </dsp:txBody>
      <dsp:txXfrm>
        <a:off x="30552" y="30552"/>
        <a:ext cx="7193840" cy="982026"/>
      </dsp:txXfrm>
    </dsp:sp>
    <dsp:sp modelId="{A02FF086-7C4C-41A5-BED1-B87225F37223}">
      <dsp:nvSpPr>
        <dsp:cNvPr id="0" name=""/>
        <dsp:cNvSpPr/>
      </dsp:nvSpPr>
      <dsp:spPr>
        <a:xfrm>
          <a:off x="704136" y="1232790"/>
          <a:ext cx="8407603" cy="104313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Acquérir une meilleure compréhension de l'égalité matérielle dans le cadre des droits de l'homme</a:t>
          </a:r>
        </a:p>
      </dsp:txBody>
      <dsp:txXfrm>
        <a:off x="734688" y="1263342"/>
        <a:ext cx="6964327" cy="982026"/>
      </dsp:txXfrm>
    </dsp:sp>
    <dsp:sp modelId="{5E958F4D-54CE-4B35-9284-F1ABCBC9BBB3}">
      <dsp:nvSpPr>
        <dsp:cNvPr id="0" name=""/>
        <dsp:cNvSpPr/>
      </dsp:nvSpPr>
      <dsp:spPr>
        <a:xfrm>
          <a:off x="1397764" y="2465581"/>
          <a:ext cx="8407603" cy="104313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Importance de la compréhension des droits de l'homme et de la législation pertinente dans le cadre de la lutte contre le racisme et de l'EDI dans le service public</a:t>
          </a:r>
        </a:p>
      </dsp:txBody>
      <dsp:txXfrm>
        <a:off x="1428316" y="2496133"/>
        <a:ext cx="6974837" cy="982026"/>
      </dsp:txXfrm>
    </dsp:sp>
    <dsp:sp modelId="{DC60A78E-EEBF-487B-8716-FF4E9A9CC68F}">
      <dsp:nvSpPr>
        <dsp:cNvPr id="0" name=""/>
        <dsp:cNvSpPr/>
      </dsp:nvSpPr>
      <dsp:spPr>
        <a:xfrm>
          <a:off x="2101900" y="3698371"/>
          <a:ext cx="8407603" cy="104313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Apprendre des conseils pratiques pour faire progresser l'équité sur le lieu de travail</a:t>
          </a:r>
        </a:p>
      </dsp:txBody>
      <dsp:txXfrm>
        <a:off x="2132452" y="3728923"/>
        <a:ext cx="6964327" cy="982026"/>
      </dsp:txXfrm>
    </dsp:sp>
    <dsp:sp modelId="{7CE083B7-2BF9-49EB-BD62-D7F66735A132}">
      <dsp:nvSpPr>
        <dsp:cNvPr id="0" name=""/>
        <dsp:cNvSpPr/>
      </dsp:nvSpPr>
      <dsp:spPr>
        <a:xfrm>
          <a:off x="7729568" y="798943"/>
          <a:ext cx="678034" cy="67803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882126" y="798943"/>
        <a:ext cx="372918" cy="510221"/>
      </dsp:txXfrm>
    </dsp:sp>
    <dsp:sp modelId="{B4A3B675-4B6F-47BF-B4EF-C6C9343D90D9}">
      <dsp:nvSpPr>
        <dsp:cNvPr id="0" name=""/>
        <dsp:cNvSpPr/>
      </dsp:nvSpPr>
      <dsp:spPr>
        <a:xfrm>
          <a:off x="8433705" y="2031733"/>
          <a:ext cx="678034" cy="67803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586263" y="2031733"/>
        <a:ext cx="372918" cy="510221"/>
      </dsp:txXfrm>
    </dsp:sp>
    <dsp:sp modelId="{0BAC97E6-A0BA-4A74-AF6A-7AF4D1753447}">
      <dsp:nvSpPr>
        <dsp:cNvPr id="0" name=""/>
        <dsp:cNvSpPr/>
      </dsp:nvSpPr>
      <dsp:spPr>
        <a:xfrm>
          <a:off x="9127332" y="3264524"/>
          <a:ext cx="678034" cy="678034"/>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279890" y="3264524"/>
        <a:ext cx="372918" cy="5102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A9640-6F7F-437E-8295-3E57E3F3273C}">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157D4-0D70-467F-B0B7-8E33E6149116}">
      <dsp:nvSpPr>
        <dsp:cNvPr id="0" name=""/>
        <dsp:cNvSpPr/>
      </dsp:nvSpPr>
      <dsp:spPr>
        <a:xfrm>
          <a:off x="0" y="0"/>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1" kern="1200"/>
            <a:t>L'égalité formelle </a:t>
          </a:r>
          <a:r>
            <a:rPr lang="en-US" sz="3000" kern="1200"/>
            <a:t>consiste à garantir à chacun le même niveau d'accès, de droits et d'opportunités sur le lieu de travail, indépendamment de ses origines, de son identité ou de son appartenance à un groupe.</a:t>
          </a:r>
        </a:p>
      </dsp:txBody>
      <dsp:txXfrm>
        <a:off x="0" y="0"/>
        <a:ext cx="6291714" cy="2765367"/>
      </dsp:txXfrm>
    </dsp:sp>
    <dsp:sp modelId="{0D91C5B4-D061-44CD-93E5-58AD0606121D}">
      <dsp:nvSpPr>
        <dsp:cNvPr id="0" name=""/>
        <dsp:cNvSpPr/>
      </dsp:nvSpPr>
      <dsp:spPr>
        <a:xfrm>
          <a:off x="0" y="2765367"/>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9DE8BE-291A-4D85-93A8-691E1F13D6EE}">
      <dsp:nvSpPr>
        <dsp:cNvPr id="0" name=""/>
        <dsp:cNvSpPr/>
      </dsp:nvSpPr>
      <dsp:spPr>
        <a:xfrm>
          <a:off x="0" y="2765367"/>
          <a:ext cx="6291714" cy="2765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1" i="1" kern="1200"/>
            <a:t>L'égalité </a:t>
          </a:r>
          <a:r>
            <a:rPr lang="en-US" sz="3000" b="1" kern="1200"/>
            <a:t>formelle </a:t>
          </a:r>
          <a:r>
            <a:rPr lang="en-US" sz="3000" kern="1200"/>
            <a:t>implique une approche plus uniforme, </a:t>
          </a:r>
          <a:r>
            <a:rPr lang="en-US" sz="3000" b="1" kern="1200"/>
            <a:t>où tout le monde est traité de la même manière sans nécessairement tenir compte des différences individuelles ou de groupe.</a:t>
          </a:r>
          <a:endParaRPr lang="en-US" sz="3000" kern="1200"/>
        </a:p>
      </dsp:txBody>
      <dsp:txXfrm>
        <a:off x="0" y="2765367"/>
        <a:ext cx="6291714" cy="27653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F69AE-1381-401B-9AA3-4469734BDD4F}">
      <dsp:nvSpPr>
        <dsp:cNvPr id="0" name=""/>
        <dsp:cNvSpPr/>
      </dsp:nvSpPr>
      <dsp:spPr>
        <a:xfrm>
          <a:off x="0" y="0"/>
          <a:ext cx="723022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AED615-A3DA-47BF-AC6C-5692D889FFC7}">
      <dsp:nvSpPr>
        <dsp:cNvPr id="0" name=""/>
        <dsp:cNvSpPr/>
      </dsp:nvSpPr>
      <dsp:spPr>
        <a:xfrm>
          <a:off x="0" y="0"/>
          <a:ext cx="7230229" cy="3023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kern="1200">
              <a:hlinkClick xmlns:r="http://schemas.openxmlformats.org/officeDocument/2006/relationships" r:id="rId1"/>
            </a:rPr>
            <a:t>Charterpedia</a:t>
          </a:r>
          <a:endParaRPr lang="en-US" sz="6500" kern="1200"/>
        </a:p>
      </dsp:txBody>
      <dsp:txXfrm>
        <a:off x="0" y="0"/>
        <a:ext cx="7230229" cy="3023606"/>
      </dsp:txXfrm>
    </dsp:sp>
    <dsp:sp modelId="{F93099C8-923E-461F-9070-5410E21ECE87}">
      <dsp:nvSpPr>
        <dsp:cNvPr id="0" name=""/>
        <dsp:cNvSpPr/>
      </dsp:nvSpPr>
      <dsp:spPr>
        <a:xfrm>
          <a:off x="0" y="3023606"/>
          <a:ext cx="723022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29E190-CDD5-4F54-92A3-49D67FE17F90}">
      <dsp:nvSpPr>
        <dsp:cNvPr id="0" name=""/>
        <dsp:cNvSpPr/>
      </dsp:nvSpPr>
      <dsp:spPr>
        <a:xfrm>
          <a:off x="0" y="3023606"/>
          <a:ext cx="7230229" cy="3023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hlinkClick xmlns:r="http://schemas.openxmlformats.org/officeDocument/2006/relationships" r:id="rId1"/>
            </a:rPr>
            <a:t>Principe des Jordans</a:t>
          </a:r>
          <a:endParaRPr lang="en-US" sz="3600" kern="1200" dirty="0"/>
        </a:p>
      </dsp:txBody>
      <dsp:txXfrm>
        <a:off x="0" y="3023606"/>
        <a:ext cx="7230229" cy="30236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2CF8-95B7-4C9E-979D-1DF13B907B50}">
      <dsp:nvSpPr>
        <dsp:cNvPr id="0" name=""/>
        <dsp:cNvSpPr/>
      </dsp:nvSpPr>
      <dsp:spPr>
        <a:xfrm>
          <a:off x="0" y="115808"/>
          <a:ext cx="6649522" cy="275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100000"/>
            </a:lnSpc>
            <a:spcBef>
              <a:spcPct val="0"/>
            </a:spcBef>
            <a:spcAft>
              <a:spcPct val="35000"/>
            </a:spcAft>
            <a:buNone/>
          </a:pPr>
          <a:r>
            <a:rPr lang="en-US" sz="2100" b="0" i="0" kern="1200"/>
            <a:t>Les expériences de racisme sur le lieu de travail ont un impact négatif sur les employés noirs, indigènes et racialisés, causant des dommages et entraînant des coûts pour les ressources financières de l'employeur et la santé mentale et physique des employés (</a:t>
          </a:r>
          <a:r>
            <a:rPr lang="en-US" sz="2100" kern="1200">
              <a:hlinkClick xmlns:r="http://schemas.openxmlformats.org/officeDocument/2006/relationships" r:id="rId1"/>
            </a:rPr>
            <a:t>Rapport 5-Inclusion sur le lieu de travail pour les employés racialisés (oag-bvg.gc.ca)</a:t>
          </a:r>
          <a:r>
            <a:rPr lang="en-US" sz="2100" kern="1200"/>
            <a:t>)</a:t>
          </a:r>
          <a:r>
            <a:rPr lang="en-US" sz="2100" kern="1200">
              <a:hlinkClick xmlns:r="http://schemas.openxmlformats.org/officeDocument/2006/relationships" r:id="rId1"/>
            </a:rPr>
            <a:t>.</a:t>
          </a:r>
        </a:p>
      </dsp:txBody>
      <dsp:txXfrm>
        <a:off x="134334" y="250142"/>
        <a:ext cx="6380854" cy="2483172"/>
      </dsp:txXfrm>
    </dsp:sp>
    <dsp:sp modelId="{B6F8B6A9-A5AE-4CC6-B078-406BC546EA99}">
      <dsp:nvSpPr>
        <dsp:cNvPr id="0" name=""/>
        <dsp:cNvSpPr/>
      </dsp:nvSpPr>
      <dsp:spPr>
        <a:xfrm>
          <a:off x="0" y="2928129"/>
          <a:ext cx="6649522" cy="27518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100000"/>
            </a:lnSpc>
            <a:spcBef>
              <a:spcPct val="0"/>
            </a:spcBef>
            <a:spcAft>
              <a:spcPct val="35000"/>
            </a:spcAft>
            <a:buNone/>
          </a:pPr>
          <a:r>
            <a:rPr lang="en-US" sz="4000" b="0" i="0" kern="1200">
              <a:hlinkClick xmlns:r="http://schemas.openxmlformats.org/officeDocument/2006/relationships" r:id="rId2"/>
            </a:rPr>
            <a:t>Le racisme comme déterminant de la santé et des soins de santé</a:t>
          </a:r>
          <a:endParaRPr lang="en-US" sz="4000" kern="1200"/>
        </a:p>
      </dsp:txBody>
      <dsp:txXfrm>
        <a:off x="134334" y="3062463"/>
        <a:ext cx="6380854" cy="24831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13T02:10:48.3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3,'212'-2,"223"5,-327 9,-64-6,55 0,3974-7,-4040 3,0 2,0 0,37 12,-36-8,0-1,61 3,310-12,-383 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39AD85-3FEE-493D-9599-971932A6FF17}" type="datetimeFigureOut">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17DA6-F1AF-4714-8390-EA5ECF4C04B7}" type="slidenum">
              <a:t>‹#›</a:t>
            </a:fld>
            <a:endParaRPr lang="en-US"/>
          </a:p>
        </p:txBody>
      </p:sp>
    </p:spTree>
    <p:extLst>
      <p:ext uri="{BB962C8B-B14F-4D97-AF65-F5344CB8AC3E}">
        <p14:creationId xmlns:p14="http://schemas.microsoft.com/office/powerpoint/2010/main" val="330291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justice.gc.ca/eng/csj-sjc/rfc-dlc/ccrf-ccdl/check/art15.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oag-bvg.gc.ca/internet/English/att__e_44346.html#hd3b"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8e4f35e7-68fa-40bb-affa-5d7bc91554f0.usrfiles.com/ugd/8e4f35_a1dad2c44ce74cb6adb8ea93b2712912.pdf" TargetMode="External"/><Relationship Id="rId4" Type="http://schemas.openxmlformats.org/officeDocument/2006/relationships/hyperlink" Target="https://can01.safelinks.protection.outlook.com/?url=https%3A%2F%2Fwww.isi-next.org%2Fmedia%2Fabstracts%2Fottawa-2023_a4304726a4ffc04552129532cf656303.pdf&amp;data=05%7C02%7CMartin.Nicholas%40justice.gc.ca%7C7f114551d14f4f1700c408dc23482fed%7C44c0b27bbb8b4284829c8ad96d3b40e5%7C0%7C0%7C638424040586441868%7CUnknown%7CTWFpbGZsb3d8eyJWIjoiMC4wLjAwMDAiLCJQIjoiV2luMzIiLCJBTiI6Ik1haWwiLCJXVCI6Mn0%3D%7C0%7C%7C%7C&amp;sdata=hr4JAFqngJSR%2FsdBkYs1pL3NW5OljupbMMpdKJ0Ej%2BQ%3D&amp;reserved=0"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sac-isc.gc.ca/eng/1583698429175/1583698455266"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022gc-my.sharepoint.com/:p:/r/personal/nadia_junaid_phac-aspc_gc_ca/_layouts/15/Doc.aspx?sourcedoc=%7B35ADFE5D-E03F-494E-BD7E-D7EB0F305A0A%7D&amp;file=A%20Guide%20to%20Leading%20Conversations%20On%20Systemic%20Racism%20And%20Racial%20Discrimination%20(1).pptx&amp;action=edit&amp;mobileredirect=tru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CA" sz="1200">
                <a:highlight>
                  <a:srgbClr val="FFFF00"/>
                </a:highlight>
                <a:latin typeface="Calibri" panose="020F0502020204030204" pitchFamily="34" charset="0"/>
                <a:ea typeface="Segoe UI" panose="020B0502040204020203" pitchFamily="34" charset="0"/>
                <a:cs typeface="Calibri"/>
              </a:rPr>
            </a:br>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2</a:t>
            </a:fld>
            <a:endParaRPr lang="en-CA"/>
          </a:p>
        </p:txBody>
      </p:sp>
    </p:spTree>
    <p:extLst>
      <p:ext uri="{BB962C8B-B14F-4D97-AF65-F5344CB8AC3E}">
        <p14:creationId xmlns:p14="http://schemas.microsoft.com/office/powerpoint/2010/main" val="201645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a:t>Le Canada adhère aux articles de la </a:t>
            </a:r>
            <a:r>
              <a:rPr lang="en-US" i="1"/>
              <a:t>Convention internationale sur l'élimination de toutes les formes de discrimination raciale </a:t>
            </a:r>
            <a:r>
              <a:rPr lang="en-US"/>
              <a:t>(ratifiée par le Canada en 1970) : </a:t>
            </a:r>
          </a:p>
          <a:p>
            <a:endParaRPr lang="en-CA">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CA" smtClean="0"/>
              <a:t>14</a:t>
            </a:fld>
            <a:endParaRPr lang="en-CA"/>
          </a:p>
        </p:txBody>
      </p:sp>
    </p:spTree>
    <p:extLst>
      <p:ext uri="{BB962C8B-B14F-4D97-AF65-F5344CB8AC3E}">
        <p14:creationId xmlns:p14="http://schemas.microsoft.com/office/powerpoint/2010/main" val="239001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Fournir plus de contexte à ce sujet oralement. </a:t>
            </a:r>
          </a:p>
        </p:txBody>
      </p:sp>
      <p:sp>
        <p:nvSpPr>
          <p:cNvPr id="4" name="Slide Number Placeholder 3"/>
          <p:cNvSpPr>
            <a:spLocks noGrp="1"/>
          </p:cNvSpPr>
          <p:nvPr>
            <p:ph type="sldNum" sz="quarter" idx="5"/>
          </p:nvPr>
        </p:nvSpPr>
        <p:spPr/>
        <p:txBody>
          <a:bodyPr/>
          <a:lstStyle/>
          <a:p>
            <a:fld id="{41017DA6-F1AF-4714-8390-EA5ECF4C04B7}" type="slidenum">
              <a:rPr lang="en-US"/>
              <a:t>15</a:t>
            </a:fld>
            <a:endParaRPr lang="en-US"/>
          </a:p>
        </p:txBody>
      </p:sp>
    </p:spTree>
    <p:extLst>
      <p:ext uri="{BB962C8B-B14F-4D97-AF65-F5344CB8AC3E}">
        <p14:creationId xmlns:p14="http://schemas.microsoft.com/office/powerpoint/2010/main" val="811947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Que signifient les puces ? et ensuite des exemples de la manière dont nous devrions les utiliser. </a:t>
            </a:r>
          </a:p>
          <a:p>
            <a:r>
              <a:rPr lang="en-US">
                <a:cs typeface="Calibri"/>
              </a:rPr>
              <a:t>Pas d'inversion....tout ce qui est basé sur l'égalité matérielle......revoir la législation.....Discrimination inversée....r</a:t>
            </a: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16</a:t>
            </a:fld>
            <a:endParaRPr lang="en-US"/>
          </a:p>
        </p:txBody>
      </p:sp>
    </p:spTree>
    <p:extLst>
      <p:ext uri="{BB962C8B-B14F-4D97-AF65-F5344CB8AC3E}">
        <p14:creationId xmlns:p14="http://schemas.microsoft.com/office/powerpoint/2010/main" val="80569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Wingdings,Sans-Serif"/>
              <a:buChar char="Ø"/>
            </a:pPr>
            <a:r>
              <a:rPr lang="en-US"/>
              <a:t>Traiter tout le monde de la même manière n'est juste que si l'on part de la même position.</a:t>
            </a:r>
          </a:p>
          <a:p>
            <a:pPr marL="171450" indent="-171450">
              <a:lnSpc>
                <a:spcPct val="90000"/>
              </a:lnSpc>
              <a:spcBef>
                <a:spcPts val="1000"/>
              </a:spcBef>
              <a:buFont typeface="Wingdings,Sans-Serif"/>
              <a:buChar char="Ø"/>
            </a:pPr>
            <a:r>
              <a:rPr lang="en-US"/>
              <a:t>L'égalité réelle est la reconnaissance du fait que tous les individus ne partent pas de la même position et que l'inégalité des chances fait qu'il est plus difficile pour certains de réussir.</a:t>
            </a:r>
            <a:endParaRPr lang="en-US">
              <a:cs typeface="Calibri"/>
            </a:endParaRPr>
          </a:p>
          <a:p>
            <a:pPr marL="171450" indent="-171450">
              <a:lnSpc>
                <a:spcPct val="90000"/>
              </a:lnSpc>
              <a:spcBef>
                <a:spcPts val="1000"/>
              </a:spcBef>
              <a:buFont typeface="Wingdings,Sans-Serif"/>
              <a:buChar char="Ø"/>
            </a:pPr>
            <a:r>
              <a:rPr lang="en-US"/>
              <a:t>L'égalité matérielle vise à remédier aux inégalités dues à la situation particulière d'un individu, à le placer dans la même position et à lui offrir les mêmes possibilités qu'aux autres.</a:t>
            </a:r>
          </a:p>
          <a:p>
            <a:pPr marL="171450" indent="-171450">
              <a:lnSpc>
                <a:spcPct val="90000"/>
              </a:lnSpc>
              <a:spcBef>
                <a:spcPts val="1000"/>
              </a:spcBef>
              <a:buFont typeface="Wingdings,Sans-Serif"/>
              <a:buChar char="Ø"/>
            </a:pPr>
            <a:endParaRPr lang="en-US">
              <a:cs typeface="Calibri" panose="020F0502020204030204"/>
            </a:endParaRPr>
          </a:p>
          <a:p>
            <a:pPr marL="171450" indent="-171450">
              <a:lnSpc>
                <a:spcPct val="90000"/>
              </a:lnSpc>
              <a:spcBef>
                <a:spcPts val="1000"/>
              </a:spcBef>
              <a:buFont typeface="Wingdings,Sans-Serif"/>
              <a:buChar char="Ø"/>
            </a:pPr>
            <a:endParaRPr lang="en-US">
              <a:cs typeface="Calibri" panose="020F0502020204030204"/>
            </a:endParaRPr>
          </a:p>
          <a:p>
            <a:pPr marL="171450" indent="-171450">
              <a:lnSpc>
                <a:spcPct val="90000"/>
              </a:lnSpc>
              <a:spcBef>
                <a:spcPts val="1000"/>
              </a:spcBef>
              <a:buFont typeface="Arial"/>
              <a:buChar char="•"/>
            </a:pPr>
            <a:r>
              <a:rPr lang="en-US" b="1"/>
              <a:t>Objectif général : Égalité d'accès, de chances et de résultats</a:t>
            </a:r>
            <a:endParaRPr lang="en-US"/>
          </a:p>
          <a:p>
            <a:pPr marL="171450" indent="-171450">
              <a:lnSpc>
                <a:spcPct val="90000"/>
              </a:lnSpc>
              <a:spcBef>
                <a:spcPts val="1000"/>
              </a:spcBef>
              <a:buFont typeface="Wingdings,Sans-Serif"/>
              <a:buChar char="Ø"/>
            </a:pPr>
            <a:endParaRPr lang="en-US">
              <a:cs typeface="Calibri" panose="020F0502020204030204"/>
            </a:endParaRPr>
          </a:p>
          <a:p>
            <a:pPr marL="171450" marR="0" lvl="0" indent="-171450" algn="l" defTabSz="914400" rtl="0" eaLnBrk="1" fontAlgn="auto" latinLnBrk="0" hangingPunct="1">
              <a:lnSpc>
                <a:spcPct val="90000"/>
              </a:lnSpc>
              <a:spcBef>
                <a:spcPts val="1000"/>
              </a:spcBef>
              <a:spcAft>
                <a:spcPts val="0"/>
              </a:spcAft>
              <a:buClrTx/>
              <a:buSzTx/>
              <a:buFont typeface="Wingdings,Sans-Serif"/>
              <a:buChar char="Ø"/>
              <a:tabLst/>
              <a:defRPr/>
            </a:pPr>
            <a:r>
              <a:rPr lang="en-US" u="sng">
                <a:latin typeface="Cambria"/>
                <a:ea typeface="Cambria"/>
                <a:hlinkClick r:id="rId3"/>
              </a:rPr>
              <a:t>Garantie de l'égalité matérielle </a:t>
            </a:r>
            <a:r>
              <a:rPr lang="en-US" u="sng">
                <a:latin typeface="Cambria"/>
                <a:ea typeface="Cambria"/>
              </a:rPr>
              <a:t>par la charte </a:t>
            </a:r>
            <a:endParaRPr lang="en-CA">
              <a:latin typeface="Cambria"/>
              <a:ea typeface="Cambria"/>
            </a:endParaRPr>
          </a:p>
          <a:p>
            <a:pPr marL="171450" indent="-171450">
              <a:lnSpc>
                <a:spcPct val="90000"/>
              </a:lnSpc>
              <a:spcBef>
                <a:spcPts val="1000"/>
              </a:spcBef>
              <a:buFont typeface="Wingdings,Sans-Serif"/>
              <a:buChar char="Ø"/>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41017DA6-F1AF-4714-8390-EA5ECF4C04B7}" type="slidenum">
              <a:rPr lang="en-US"/>
              <a:t>18</a:t>
            </a:fld>
            <a:endParaRPr lang="en-US"/>
          </a:p>
        </p:txBody>
      </p:sp>
    </p:spTree>
    <p:extLst>
      <p:ext uri="{BB962C8B-B14F-4D97-AF65-F5344CB8AC3E}">
        <p14:creationId xmlns:p14="http://schemas.microsoft.com/office/powerpoint/2010/main" val="175257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L'égalité réelle ne consiste pas à traiter tout le monde de la même manière...</a:t>
            </a:r>
          </a:p>
          <a:p>
            <a:endParaRPr lang="en-CA"/>
          </a:p>
          <a:p>
            <a:endParaRPr lang="en-CA"/>
          </a:p>
          <a:p>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19</a:t>
            </a:fld>
            <a:endParaRPr lang="en-CA"/>
          </a:p>
        </p:txBody>
      </p:sp>
    </p:spTree>
    <p:extLst>
      <p:ext uri="{BB962C8B-B14F-4D97-AF65-F5344CB8AC3E}">
        <p14:creationId xmlns:p14="http://schemas.microsoft.com/office/powerpoint/2010/main" val="1367174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Exemples et deux références possibles....et ici Messages clés issus des cas pertinents...</a:t>
            </a: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20</a:t>
            </a:fld>
            <a:endParaRPr lang="en-US"/>
          </a:p>
        </p:txBody>
      </p:sp>
    </p:spTree>
    <p:extLst>
      <p:ext uri="{BB962C8B-B14F-4D97-AF65-F5344CB8AC3E}">
        <p14:creationId xmlns:p14="http://schemas.microsoft.com/office/powerpoint/2010/main" val="296965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Définir la description de l'image au début..... blanc supposé être de sexe masculin......</a:t>
            </a:r>
          </a:p>
        </p:txBody>
      </p:sp>
      <p:sp>
        <p:nvSpPr>
          <p:cNvPr id="4" name="Slide Number Placeholder 3"/>
          <p:cNvSpPr>
            <a:spLocks noGrp="1"/>
          </p:cNvSpPr>
          <p:nvPr>
            <p:ph type="sldNum" sz="quarter" idx="5"/>
          </p:nvPr>
        </p:nvSpPr>
        <p:spPr/>
        <p:txBody>
          <a:bodyPr/>
          <a:lstStyle/>
          <a:p>
            <a:fld id="{41017DA6-F1AF-4714-8390-EA5ECF4C04B7}" type="slidenum">
              <a:rPr lang="en-CA" smtClean="0"/>
              <a:t>22</a:t>
            </a:fld>
            <a:endParaRPr lang="en-CA"/>
          </a:p>
        </p:txBody>
      </p:sp>
    </p:spTree>
    <p:extLst>
      <p:ext uri="{BB962C8B-B14F-4D97-AF65-F5344CB8AC3E}">
        <p14:creationId xmlns:p14="http://schemas.microsoft.com/office/powerpoint/2010/main" val="1125079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L'inégalité structurelle, c'est le racisme... pour y remédier, c'est l'EDI....L'égalité, la diversité, l'inclusion... sont des résultats.....  Ce n'est qu'une solution temporaire.....</a:t>
            </a: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23</a:t>
            </a:fld>
            <a:endParaRPr lang="en-US"/>
          </a:p>
        </p:txBody>
      </p:sp>
    </p:spTree>
    <p:extLst>
      <p:ext uri="{BB962C8B-B14F-4D97-AF65-F5344CB8AC3E}">
        <p14:creationId xmlns:p14="http://schemas.microsoft.com/office/powerpoint/2010/main" val="1592721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Description de l</a:t>
            </a:r>
            <a:r>
              <a:rPr lang="en-US">
                <a:cs typeface="Calibri"/>
              </a:rPr>
              <a:t>'image</a:t>
            </a:r>
          </a:p>
          <a:p>
            <a:endParaRPr lang="en-US">
              <a:cs typeface="Calibri"/>
            </a:endParaRPr>
          </a:p>
          <a:p>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a:latin typeface="Aptos" panose="020B0004020202020204" pitchFamily="34" charset="0"/>
                <a:ea typeface="Cambria" panose="02040503050406030204" pitchFamily="18" charset="0"/>
              </a:rPr>
              <a:t>Cela peut nécessiter un changement transformationnel, par </a:t>
            </a:r>
            <a:r>
              <a:rPr lang="en-CA" sz="1200" err="1">
                <a:latin typeface="Aptos" panose="020B0004020202020204" pitchFamily="34" charset="0"/>
                <a:ea typeface="Cambria" panose="02040503050406030204" pitchFamily="18" charset="0"/>
              </a:rPr>
              <a:t>exemple </a:t>
            </a:r>
            <a:r>
              <a:rPr lang="en-CA" sz="1200">
                <a:latin typeface="Aptos" panose="020B0004020202020204" pitchFamily="34" charset="0"/>
                <a:ea typeface="Cambria" panose="02040503050406030204" pitchFamily="18" charset="0"/>
              </a:rPr>
              <a:t>un programme d'équité.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a:latin typeface="Aptos" panose="020B0004020202020204" pitchFamily="34"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a:latin typeface="Aptos" panose="020B0004020202020204" pitchFamily="34"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a:latin typeface="Aptos" panose="020B0004020202020204" pitchFamily="34" charset="0"/>
              <a:ea typeface="Cambria" panose="02040503050406030204" pitchFamily="18" charset="0"/>
            </a:endParaRP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24</a:t>
            </a:fld>
            <a:endParaRPr lang="en-US"/>
          </a:p>
        </p:txBody>
      </p:sp>
    </p:spTree>
    <p:extLst>
      <p:ext uri="{BB962C8B-B14F-4D97-AF65-F5344CB8AC3E}">
        <p14:creationId xmlns:p14="http://schemas.microsoft.com/office/powerpoint/2010/main" val="211842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2000"/>
              <a:t>Récapitulons ce que nous avons appris jusqu'à présent.   </a:t>
            </a:r>
          </a:p>
        </p:txBody>
      </p:sp>
      <p:sp>
        <p:nvSpPr>
          <p:cNvPr id="4" name="Slide Number Placeholder 3"/>
          <p:cNvSpPr>
            <a:spLocks noGrp="1"/>
          </p:cNvSpPr>
          <p:nvPr>
            <p:ph type="sldNum" sz="quarter" idx="5"/>
          </p:nvPr>
        </p:nvSpPr>
        <p:spPr/>
        <p:txBody>
          <a:bodyPr/>
          <a:lstStyle/>
          <a:p>
            <a:fld id="{41017DA6-F1AF-4714-8390-EA5ECF4C04B7}" type="slidenum">
              <a:rPr lang="en-CA" smtClean="0"/>
              <a:t>25</a:t>
            </a:fld>
            <a:endParaRPr lang="en-CA"/>
          </a:p>
        </p:txBody>
      </p:sp>
    </p:spTree>
    <p:extLst>
      <p:ext uri="{BB962C8B-B14F-4D97-AF65-F5344CB8AC3E}">
        <p14:creationId xmlns:p14="http://schemas.microsoft.com/office/powerpoint/2010/main" val="3594236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Ici, nous posons des questions aux participants : Qu'est-ce que cela signifierait si cela était largement mis en œuvre ou si c'était un principe directeur au sein du gouvernement ?</a:t>
            </a:r>
          </a:p>
          <a:p>
            <a:endParaRPr lang="en-CA"/>
          </a:p>
          <a:p>
            <a:r>
              <a:rPr lang="en-CA"/>
              <a:t>Ie. DTA, genre    </a:t>
            </a:r>
          </a:p>
          <a:p>
            <a:endParaRPr lang="en-CA"/>
          </a:p>
          <a:p>
            <a:r>
              <a:rPr lang="en-CA"/>
              <a:t>Contexte historique de l'égalité formelle - mariage homosexuel, droit de vote,   </a:t>
            </a:r>
          </a:p>
          <a:p>
            <a:r>
              <a:rPr lang="en-CA"/>
              <a:t>Pourquoi l'égalité formelle ne fonctionne-t-elle pas ?    Exemple de DTA. </a:t>
            </a:r>
          </a:p>
          <a:p>
            <a:endParaRPr lang="en-CA"/>
          </a:p>
          <a:p>
            <a:r>
              <a:rPr lang="en-CA"/>
              <a:t>Liens vers les références à la fin de la diapositive. </a:t>
            </a:r>
          </a:p>
          <a:p>
            <a:endParaRPr lang="en-CA"/>
          </a:p>
          <a:p>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6</a:t>
            </a:fld>
            <a:endParaRPr lang="en-CA"/>
          </a:p>
        </p:txBody>
      </p:sp>
    </p:spTree>
    <p:extLst>
      <p:ext uri="{BB962C8B-B14F-4D97-AF65-F5344CB8AC3E}">
        <p14:creationId xmlns:p14="http://schemas.microsoft.com/office/powerpoint/2010/main" val="1819991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Lien vers les références</a:t>
            </a:r>
          </a:p>
          <a:p>
            <a:endParaRPr lang="en-CA"/>
          </a:p>
          <a:p>
            <a:r>
              <a:rPr lang="en-CA">
                <a:cs typeface="Calibri"/>
              </a:rPr>
              <a:t>Et développer ce concept verbalement</a:t>
            </a:r>
          </a:p>
          <a:p>
            <a:endParaRPr lang="en-CA">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CA" smtClean="0"/>
              <a:t>27</a:t>
            </a:fld>
            <a:endParaRPr lang="en-CA"/>
          </a:p>
        </p:txBody>
      </p:sp>
    </p:spTree>
    <p:extLst>
      <p:ext uri="{BB962C8B-B14F-4D97-AF65-F5344CB8AC3E}">
        <p14:creationId xmlns:p14="http://schemas.microsoft.com/office/powerpoint/2010/main" val="1046366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cs typeface="Calibri"/>
              </a:rPr>
              <a:t>Disposons-nous d'un lien pour le NPHSS ?</a:t>
            </a:r>
          </a:p>
          <a:p>
            <a:endParaRPr lang="en-CA">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CA" smtClean="0"/>
              <a:t>28</a:t>
            </a:fld>
            <a:endParaRPr lang="en-CA"/>
          </a:p>
        </p:txBody>
      </p:sp>
    </p:spTree>
    <p:extLst>
      <p:ext uri="{BB962C8B-B14F-4D97-AF65-F5344CB8AC3E}">
        <p14:creationId xmlns:p14="http://schemas.microsoft.com/office/powerpoint/2010/main" val="933433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Travail d'équité fondé sur l'égalité matérielle - Mesures spéciales dans l'emploi Appel à l'action, </a:t>
            </a:r>
            <a:r>
              <a:rPr lang="en-CA" err="1"/>
              <a:t>oag</a:t>
            </a:r>
            <a:r>
              <a:rPr lang="en-CA"/>
              <a:t>, et</a:t>
            </a:r>
            <a:endParaRPr lang="en-US"/>
          </a:p>
          <a:p>
            <a:endParaRPr lang="en-CA">
              <a:cs typeface="Calibri"/>
            </a:endParaRPr>
          </a:p>
          <a:p>
            <a:r>
              <a:rPr lang="en-US"/>
              <a:t>réaliser l'égalité sur le lieu de travail afin que personne ne se voie refuser des opportunités d'emploi ou des avantages pour des raisons qui ne sont pas liées à ses capacités....L'équité en matière d'emploi ne se limite pas à traiter les personnes de la même manière, mais exige également des mesures spéciales et la prise en compte des différences.</a:t>
            </a:r>
            <a:endParaRPr lang="en-CA"/>
          </a:p>
          <a:p>
            <a:endParaRPr lang="en-CA">
              <a:cs typeface="Calibri"/>
            </a:endParaRPr>
          </a:p>
          <a:p>
            <a:r>
              <a:rPr lang="en-US">
                <a:cs typeface="Calibri"/>
              </a:rPr>
              <a:t>Résultat inéquitable - définition, exemple, spécification</a:t>
            </a:r>
          </a:p>
        </p:txBody>
      </p:sp>
      <p:sp>
        <p:nvSpPr>
          <p:cNvPr id="4" name="Slide Number Placeholder 3"/>
          <p:cNvSpPr>
            <a:spLocks noGrp="1"/>
          </p:cNvSpPr>
          <p:nvPr>
            <p:ph type="sldNum" sz="quarter" idx="5"/>
          </p:nvPr>
        </p:nvSpPr>
        <p:spPr/>
        <p:txBody>
          <a:bodyPr/>
          <a:lstStyle/>
          <a:p>
            <a:fld id="{41017DA6-F1AF-4714-8390-EA5ECF4C04B7}" type="slidenum">
              <a:rPr lang="en-US"/>
              <a:t>29</a:t>
            </a:fld>
            <a:endParaRPr lang="en-US"/>
          </a:p>
        </p:txBody>
      </p:sp>
    </p:spTree>
    <p:extLst>
      <p:ext uri="{BB962C8B-B14F-4D97-AF65-F5344CB8AC3E}">
        <p14:creationId xmlns:p14="http://schemas.microsoft.com/office/powerpoint/2010/main" val="531698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 Transformer le code des valeurs et de l'éthique</a:t>
            </a:r>
          </a:p>
          <a:p>
            <a:endParaRPr lang="en-CA"/>
          </a:p>
          <a:p>
            <a:pPr marL="0" marR="0" lvl="0" indent="0" algn="l" defTabSz="914400" rtl="0" eaLnBrk="1" fontAlgn="auto" latinLnBrk="0" hangingPunct="1">
              <a:lnSpc>
                <a:spcPct val="100000"/>
              </a:lnSpc>
              <a:spcBef>
                <a:spcPts val="0"/>
              </a:spcBef>
              <a:spcAft>
                <a:spcPts val="0"/>
              </a:spcAft>
              <a:buClrTx/>
              <a:buSzTx/>
              <a:buFontTx/>
              <a:buNone/>
              <a:tabLst/>
              <a:defRPr/>
            </a:pPr>
            <a:r>
              <a:rPr lang="en-CA">
                <a:cs typeface="Calibri"/>
              </a:rPr>
              <a:t>Des révisions fondamentales sont nécessaires pour refléter l'égalité réelle, c</a:t>
            </a:r>
            <a:r>
              <a:rPr lang="en-CA" err="1">
                <a:cs typeface="Calibri"/>
              </a:rPr>
              <a:t>'est-à-dire l'</a:t>
            </a:r>
            <a:r>
              <a:rPr lang="en-CA">
                <a:cs typeface="Calibri"/>
              </a:rPr>
              <a:t>égalité raciale.</a:t>
            </a:r>
          </a:p>
          <a:p>
            <a:endParaRPr lang="en-CA"/>
          </a:p>
          <a:p>
            <a:endParaRPr lang="en-CA">
              <a:cs typeface="Calibri"/>
            </a:endParaRPr>
          </a:p>
          <a:p>
            <a:endParaRPr lang="en-CA">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30</a:t>
            </a:fld>
            <a:endParaRPr lang="en-US"/>
          </a:p>
        </p:txBody>
      </p:sp>
    </p:spTree>
    <p:extLst>
      <p:ext uri="{BB962C8B-B14F-4D97-AF65-F5344CB8AC3E}">
        <p14:creationId xmlns:p14="http://schemas.microsoft.com/office/powerpoint/2010/main" val="2868964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Dans le </a:t>
            </a:r>
            <a:r>
              <a:rPr lang="en-US" err="1">
                <a:cs typeface="Calibri"/>
              </a:rPr>
              <a:t>contexte </a:t>
            </a:r>
            <a:r>
              <a:rPr lang="en-US">
                <a:cs typeface="Calibri"/>
              </a:rPr>
              <a:t>du WFA ; </a:t>
            </a:r>
          </a:p>
          <a:p>
            <a:endParaRPr lang="en-US">
              <a:cs typeface="Calibri"/>
            </a:endParaRPr>
          </a:p>
          <a:p>
            <a:pPr>
              <a:lnSpc>
                <a:spcPct val="90000"/>
              </a:lnSpc>
              <a:spcBef>
                <a:spcPts val="1000"/>
              </a:spcBef>
            </a:pPr>
            <a:r>
              <a:rPr lang="en-US"/>
              <a:t>Dans le contexte de la loi sur l'équité en matière d'emploi, l'équité consiste à atteindre et à maintenir l'égalité réelle. Cela nécessite une transformation.</a:t>
            </a:r>
          </a:p>
          <a:p>
            <a:pPr>
              <a:lnSpc>
                <a:spcPct val="90000"/>
              </a:lnSpc>
              <a:spcBef>
                <a:spcPts val="1000"/>
              </a:spcBef>
            </a:pPr>
            <a:endParaRPr lang="en-US"/>
          </a:p>
          <a:p>
            <a:pPr marL="171450" indent="-171450">
              <a:lnSpc>
                <a:spcPct val="90000"/>
              </a:lnSpc>
              <a:spcBef>
                <a:spcPts val="1000"/>
              </a:spcBef>
              <a:buFont typeface="Wingdings,Sans-Serif"/>
              <a:buChar char="Ø"/>
            </a:pPr>
            <a:r>
              <a:rPr lang="en-US"/>
              <a:t>Le fait de continuer à utiliser la DPA 2016 et l'AMT 2016 sans projections pour tenir compte de la croissance de la main-d'œuvre des employés racialisés et indigènes constitue une discrimination systémique. </a:t>
            </a:r>
          </a:p>
          <a:p>
            <a:pPr>
              <a:lnSpc>
                <a:spcPct val="90000"/>
              </a:lnSpc>
              <a:spcBef>
                <a:spcPts val="1000"/>
              </a:spcBef>
            </a:pPr>
            <a:endParaRPr lang="en-US"/>
          </a:p>
          <a:p>
            <a:pPr marL="171450" indent="-171450">
              <a:lnSpc>
                <a:spcPct val="90000"/>
              </a:lnSpc>
              <a:spcBef>
                <a:spcPts val="1000"/>
              </a:spcBef>
              <a:buFont typeface="Wingdings,Sans-Serif"/>
              <a:buChar char="Ø"/>
            </a:pPr>
            <a:r>
              <a:rPr lang="en-US">
                <a:hlinkClick r:id="rId3"/>
              </a:rPr>
              <a:t>Justice Canada a réalisé des projections </a:t>
            </a:r>
            <a:r>
              <a:rPr lang="en-US"/>
              <a:t>jusqu'en 2021 et 2023.</a:t>
            </a:r>
          </a:p>
          <a:p>
            <a:pPr>
              <a:lnSpc>
                <a:spcPct val="90000"/>
              </a:lnSpc>
              <a:spcBef>
                <a:spcPts val="1000"/>
              </a:spcBef>
            </a:pPr>
            <a:endParaRPr lang="en-US"/>
          </a:p>
          <a:p>
            <a:pPr marL="171450" indent="-171450">
              <a:lnSpc>
                <a:spcPct val="90000"/>
              </a:lnSpc>
              <a:spcBef>
                <a:spcPts val="1000"/>
              </a:spcBef>
              <a:buFont typeface="Wingdings,Sans-Serif"/>
              <a:buChar char="Ø"/>
            </a:pPr>
            <a:r>
              <a:rPr lang="en-US"/>
              <a:t>Établir des paramètres et collecter des données pouvant être utilisées pour évaluer la sous-représentation et la stagnation, comme l'</a:t>
            </a:r>
            <a:r>
              <a:rPr lang="en-US">
                <a:hlinkClick r:id="rId4"/>
              </a:rPr>
              <a:t>indice de disproportionnalité </a:t>
            </a:r>
            <a:r>
              <a:rPr lang="en-US"/>
              <a:t>(voir la </a:t>
            </a:r>
            <a:r>
              <a:rPr lang="en-US">
                <a:hlinkClick r:id="rId5"/>
              </a:rPr>
              <a:t>recommandation sur les données (6b) dans le rapport sur le Bureau du Conseil privé</a:t>
            </a:r>
            <a:r>
              <a:rPr lang="en-US"/>
              <a:t>).</a:t>
            </a:r>
            <a:br>
              <a:rPr lang="en-US">
                <a:cs typeface="+mn-lt"/>
              </a:rPr>
            </a:br>
            <a:br>
              <a:rPr lang="en-US">
                <a:cs typeface="+mn-lt"/>
              </a:rPr>
            </a:br>
            <a:endParaRPr lang="en-US"/>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31</a:t>
            </a:fld>
            <a:endParaRPr lang="en-US"/>
          </a:p>
        </p:txBody>
      </p:sp>
    </p:spTree>
    <p:extLst>
      <p:ext uri="{BB962C8B-B14F-4D97-AF65-F5344CB8AC3E}">
        <p14:creationId xmlns:p14="http://schemas.microsoft.com/office/powerpoint/2010/main" val="1095816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ptos" panose="020B0004020202020204" pitchFamily="34" charset="0"/>
              </a:rPr>
              <a:t>Le fait de continuer à utiliser la DPA 2016 et l'AMT 2016 sans projections pour tenir compte de la croissance de la main-d'œuvre des employés racialisés et indigènes constitue une discrimination systémique. </a:t>
            </a:r>
          </a:p>
          <a:p>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32</a:t>
            </a:fld>
            <a:endParaRPr lang="en-CA"/>
          </a:p>
        </p:txBody>
      </p:sp>
    </p:spTree>
    <p:extLst>
      <p:ext uri="{BB962C8B-B14F-4D97-AF65-F5344CB8AC3E}">
        <p14:creationId xmlns:p14="http://schemas.microsoft.com/office/powerpoint/2010/main" val="13397738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Wingdings,Sans-Serif"/>
              <a:buChar char="v"/>
            </a:pPr>
            <a:r>
              <a:rPr lang="en-US"/>
              <a:t>L'égalité réelle est un principe constitutionnel et juridique qui fait référence à la réalisation d'une véritable égalité dans les résultats. L'équité en matière d'emploi est un moyen de réaliser l'égalité réelle sur le lieu de travail.</a:t>
            </a:r>
          </a:p>
          <a:p>
            <a:pPr marL="285750" indent="-285750">
              <a:lnSpc>
                <a:spcPct val="90000"/>
              </a:lnSpc>
              <a:spcBef>
                <a:spcPts val="1000"/>
              </a:spcBef>
              <a:buFont typeface="Wingdings,Sans-Serif"/>
              <a:buChar char="v"/>
            </a:pPr>
            <a:r>
              <a:rPr lang="en-US"/>
              <a:t>L'égalité réelle est obtenue en travaillant à la réalisation des objectifs suivants </a:t>
            </a:r>
          </a:p>
          <a:p>
            <a:pPr marL="742950" lvl="1" indent="-285750">
              <a:lnSpc>
                <a:spcPct val="90000"/>
              </a:lnSpc>
              <a:spcBef>
                <a:spcPts val="500"/>
              </a:spcBef>
              <a:buFont typeface="Wingdings,Sans-Serif"/>
              <a:buChar char="•"/>
            </a:pPr>
            <a:r>
              <a:rPr lang="en-US"/>
              <a:t>L'égalité d'accès, l'égalité des chances et l'égalité de traitement, </a:t>
            </a:r>
          </a:p>
          <a:p>
            <a:pPr marL="742950" lvl="1" indent="-285750">
              <a:lnSpc>
                <a:spcPct val="90000"/>
              </a:lnSpc>
              <a:spcBef>
                <a:spcPts val="500"/>
              </a:spcBef>
              <a:buFont typeface="Wingdings,Sans-Serif"/>
              <a:buChar char="•"/>
            </a:pPr>
            <a:r>
              <a:rPr lang="en-US"/>
              <a:t>Le plus important est de faire progresser "l'égalité des résultats".</a:t>
            </a:r>
          </a:p>
          <a:p>
            <a:pPr marL="285750" indent="-285750">
              <a:lnSpc>
                <a:spcPct val="90000"/>
              </a:lnSpc>
              <a:spcBef>
                <a:spcPts val="1000"/>
              </a:spcBef>
              <a:buFont typeface="Wingdings,Sans-Serif"/>
              <a:buChar char="v"/>
            </a:pPr>
            <a:r>
              <a:rPr lang="en-US"/>
              <a:t>L'égalité réelle est à la fois </a:t>
            </a:r>
            <a:r>
              <a:rPr lang="en-US" b="1"/>
              <a:t>un processus </a:t>
            </a:r>
            <a:r>
              <a:rPr lang="en-US"/>
              <a:t>et un </a:t>
            </a:r>
            <a:r>
              <a:rPr lang="en-US" b="1"/>
              <a:t>objectif final </a:t>
            </a:r>
            <a:r>
              <a:rPr lang="en-US"/>
              <a:t>relatif aux résultats qui cherche à reconnaître et à surmonter les obstacles qui ont conduit à l'inégalité en premier lieu. Lorsqu'il n'y a pas d'égalité réelle dans les résultats, l'inégalité demeure.</a:t>
            </a:r>
          </a:p>
          <a:p>
            <a:pPr marL="285750" indent="-285750">
              <a:lnSpc>
                <a:spcPct val="90000"/>
              </a:lnSpc>
              <a:spcBef>
                <a:spcPts val="1000"/>
              </a:spcBef>
              <a:buFont typeface="Wingdings,Sans-Serif"/>
              <a:buChar char="v"/>
            </a:pPr>
            <a:endParaRPr lang="en-US">
              <a:cs typeface="Calibri"/>
            </a:endParaRPr>
          </a:p>
          <a:p>
            <a:pPr marL="285750" indent="-285750">
              <a:lnSpc>
                <a:spcPct val="90000"/>
              </a:lnSpc>
              <a:spcBef>
                <a:spcPts val="1000"/>
              </a:spcBef>
              <a:buFont typeface="Wingdings,Sans-Serif"/>
              <a:buChar char="v"/>
            </a:pPr>
            <a:endParaRPr lang="en-US">
              <a:cs typeface="Calibri"/>
            </a:endParaRPr>
          </a:p>
          <a:p>
            <a:pPr marL="285750" indent="-285750">
              <a:lnSpc>
                <a:spcPct val="90000"/>
              </a:lnSpc>
              <a:spcBef>
                <a:spcPts val="1000"/>
              </a:spcBef>
              <a:buFont typeface="Wingdings,Sans-Serif"/>
              <a:buChar char="v"/>
            </a:pPr>
            <a:r>
              <a:rPr lang="en-CA" b="1">
                <a:hlinkClick r:id="rId3"/>
              </a:rPr>
              <a:t>L'obligation de rendre compte de l'égalité réelle en utilisant l'équité comme principe directeur </a:t>
            </a:r>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34</a:t>
            </a:fld>
            <a:endParaRPr lang="en-US"/>
          </a:p>
        </p:txBody>
      </p:sp>
    </p:spTree>
    <p:extLst>
      <p:ext uri="{BB962C8B-B14F-4D97-AF65-F5344CB8AC3E}">
        <p14:creationId xmlns:p14="http://schemas.microsoft.com/office/powerpoint/2010/main" val="967375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Approche de la lutte contre le racisme fondée sur les droits de l'homme ?</a:t>
            </a: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rPr lang="en-US"/>
              <a:t>35</a:t>
            </a:fld>
            <a:endParaRPr lang="en-US"/>
          </a:p>
        </p:txBody>
      </p:sp>
    </p:spTree>
    <p:extLst>
      <p:ext uri="{BB962C8B-B14F-4D97-AF65-F5344CB8AC3E}">
        <p14:creationId xmlns:p14="http://schemas.microsoft.com/office/powerpoint/2010/main" val="230197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L'égalité formelle est le principe qui consiste à traiter de la même manière toute personne se trouvant dans des circonstances similaires. Elle ne tient pas compte du contexte social et historique, ni des différents besoins et circonstances des différentes personnes ou groupes. Cette approche suppose que tout le monde part de la même position et doit donc être traité de manière identique1.</a:t>
            </a:r>
          </a:p>
          <a:p>
            <a:endParaRPr lang="en-US">
              <a:cs typeface="Calibri"/>
            </a:endParaRPr>
          </a:p>
          <a:p>
            <a:r>
              <a:rPr lang="en-US" b="1"/>
              <a:t>Sur le web</a:t>
            </a:r>
            <a:endParaRPr lang="en-US"/>
          </a:p>
          <a:p>
            <a:r>
              <a:rPr lang="en-US"/>
              <a:t>L'égalité formelle fait référence à l'application des lois universelles de manière égale pour tous. Elle est procédurale plutôt que corrective, ce qui signifie qu'elle se concentre sur le processus d'application des lois plutôt que sur les résultats. Cette approche ne garantit pas l'égalité des résultats et peut souvent aboutir au maintien des inégalités existantes2.</a:t>
            </a:r>
            <a:endParaRPr lang="en-US">
              <a:cs typeface="Calibri"/>
            </a:endParaRPr>
          </a:p>
          <a:p>
            <a:r>
              <a:rPr lang="en-US"/>
              <a:t>En résumé, si l'égalité formelle met l'accent sur un traitement identique, elle néglige souvent les disparités sous-jacentes auxquelles différents individus ou groupes peuvent être confrontés, ce qui risque de perpétuer l'inégalité.</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1017DA6-F1AF-4714-8390-EA5ECF4C04B7}" type="slidenum">
              <a:t>7</a:t>
            </a:fld>
            <a:endParaRPr lang="en-US"/>
          </a:p>
        </p:txBody>
      </p:sp>
    </p:spTree>
    <p:extLst>
      <p:ext uri="{BB962C8B-B14F-4D97-AF65-F5344CB8AC3E}">
        <p14:creationId xmlns:p14="http://schemas.microsoft.com/office/powerpoint/2010/main" val="222880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L'égalité de </a:t>
            </a:r>
            <a:r>
              <a:rPr lang="en-US" err="1">
                <a:cs typeface="Calibri"/>
              </a:rPr>
              <a:t>substitution </a:t>
            </a:r>
            <a:r>
              <a:rPr lang="en-US">
                <a:cs typeface="Calibri"/>
              </a:rPr>
              <a:t>consiste à ne pas traiter les gens de la même manière.</a:t>
            </a:r>
          </a:p>
          <a:p>
            <a:endParaRPr lang="en-US">
              <a:cs typeface="Calibri"/>
            </a:endParaRPr>
          </a:p>
          <a:p>
            <a:endParaRPr lang="en-US">
              <a:cs typeface="Calibri"/>
            </a:endParaRPr>
          </a:p>
          <a:p>
            <a:r>
              <a:rPr lang="en-US">
                <a:cs typeface="Calibri"/>
              </a:rPr>
              <a:t>Veuillez définir Substantive....vs Individual.....</a:t>
            </a:r>
          </a:p>
          <a:p>
            <a:endParaRPr lang="en-US">
              <a:cs typeface="Calibri"/>
            </a:endParaRPr>
          </a:p>
          <a:p>
            <a:r>
              <a:rPr lang="en-US">
                <a:cs typeface="Calibri"/>
              </a:rPr>
              <a:t>Liens vers des références sur les courses...</a:t>
            </a:r>
          </a:p>
        </p:txBody>
      </p:sp>
      <p:sp>
        <p:nvSpPr>
          <p:cNvPr id="4" name="Slide Number Placeholder 3"/>
          <p:cNvSpPr>
            <a:spLocks noGrp="1"/>
          </p:cNvSpPr>
          <p:nvPr>
            <p:ph type="sldNum" sz="quarter" idx="5"/>
          </p:nvPr>
        </p:nvSpPr>
        <p:spPr/>
        <p:txBody>
          <a:bodyPr/>
          <a:lstStyle/>
          <a:p>
            <a:fld id="{41017DA6-F1AF-4714-8390-EA5ECF4C04B7}" type="slidenum">
              <a:t>8</a:t>
            </a:fld>
            <a:endParaRPr lang="en-US"/>
          </a:p>
        </p:txBody>
      </p:sp>
    </p:spTree>
    <p:extLst>
      <p:ext uri="{BB962C8B-B14F-4D97-AF65-F5344CB8AC3E}">
        <p14:creationId xmlns:p14="http://schemas.microsoft.com/office/powerpoint/2010/main" val="198215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Fournir des liens vers des références...</a:t>
            </a:r>
          </a:p>
          <a:p>
            <a:endParaRPr lang="en-CA"/>
          </a:p>
          <a:p>
            <a:r>
              <a:rPr lang="en-CA"/>
              <a:t>Exemple : Loi sur l'équité en matière d'emploi.....EE groupes....etc. </a:t>
            </a:r>
          </a:p>
        </p:txBody>
      </p:sp>
      <p:sp>
        <p:nvSpPr>
          <p:cNvPr id="4" name="Slide Number Placeholder 3"/>
          <p:cNvSpPr>
            <a:spLocks noGrp="1"/>
          </p:cNvSpPr>
          <p:nvPr>
            <p:ph type="sldNum" sz="quarter" idx="5"/>
          </p:nvPr>
        </p:nvSpPr>
        <p:spPr/>
        <p:txBody>
          <a:bodyPr/>
          <a:lstStyle/>
          <a:p>
            <a:fld id="{41017DA6-F1AF-4714-8390-EA5ECF4C04B7}" type="slidenum">
              <a:rPr lang="en-CA" smtClean="0"/>
              <a:t>9</a:t>
            </a:fld>
            <a:endParaRPr lang="en-CA"/>
          </a:p>
        </p:txBody>
      </p:sp>
    </p:spTree>
    <p:extLst>
      <p:ext uri="{BB962C8B-B14F-4D97-AF65-F5344CB8AC3E}">
        <p14:creationId xmlns:p14="http://schemas.microsoft.com/office/powerpoint/2010/main" val="3507496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Fournir des liens vers des références...</a:t>
            </a:r>
          </a:p>
          <a:p>
            <a:endParaRPr lang="en-CA"/>
          </a:p>
          <a:p>
            <a:r>
              <a:rPr lang="en-CA"/>
              <a:t>Exemple : Loi sur l'équité en matière d'emploi.....EE groupes....etc. </a:t>
            </a:r>
          </a:p>
        </p:txBody>
      </p:sp>
      <p:sp>
        <p:nvSpPr>
          <p:cNvPr id="4" name="Slide Number Placeholder 3"/>
          <p:cNvSpPr>
            <a:spLocks noGrp="1"/>
          </p:cNvSpPr>
          <p:nvPr>
            <p:ph type="sldNum" sz="quarter" idx="5"/>
          </p:nvPr>
        </p:nvSpPr>
        <p:spPr/>
        <p:txBody>
          <a:bodyPr/>
          <a:lstStyle/>
          <a:p>
            <a:fld id="{41017DA6-F1AF-4714-8390-EA5ECF4C04B7}" type="slidenum">
              <a:rPr lang="en-CA" smtClean="0"/>
              <a:t>10</a:t>
            </a:fld>
            <a:endParaRPr lang="en-CA"/>
          </a:p>
        </p:txBody>
      </p:sp>
    </p:spTree>
    <p:extLst>
      <p:ext uri="{BB962C8B-B14F-4D97-AF65-F5344CB8AC3E}">
        <p14:creationId xmlns:p14="http://schemas.microsoft.com/office/powerpoint/2010/main" val="264648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 résumé, alors que l'égalité raciale substantielle se concentre sur l'objectif final d'égalité des résultats, l'équité raciale substantielle met l'accent sur les processus et les mesures nécessaires pour atteindre ces résultats.</a:t>
            </a:r>
          </a:p>
          <a:p>
            <a:endParaRPr lang="en-US"/>
          </a:p>
          <a:p>
            <a:r>
              <a:rPr lang="en-CA">
                <a:hlinkClick r:id="rId3"/>
              </a:rPr>
              <a:t>Guide pour mener des conversations sur le racisme systémique et la discrimination raciale (1).pptx</a:t>
            </a:r>
            <a:endParaRPr lang="en-CA"/>
          </a:p>
          <a:p>
            <a:endParaRPr lang="en-CA"/>
          </a:p>
          <a:p>
            <a:r>
              <a:rPr lang="en-CA"/>
              <a:t>Équité : l'</a:t>
            </a:r>
            <a:r>
              <a:rPr lang="en-CA" i="1"/>
              <a:t>équité </a:t>
            </a:r>
            <a:r>
              <a:rPr lang="en-CA"/>
              <a:t>fait référence à la justice dans les pratiques et les résultats en matière d'emploi, en mettant l'accent sur l'élimination des obstacles systémiques qui empêchent d'offrir des opportunités équitables à tous les groupes, en particulier ceux qui sont historiquement désavantagés. L'objectif est de veiller à ce que chacun, indépendamment de ses antécédents, de son identité ou de son appartenance à un groupe, ait un accès équitable aux opportunités, aux ressources et au soutien sur le lieu de travail.</a:t>
            </a:r>
          </a:p>
          <a:p>
            <a:r>
              <a:rPr lang="en-CA"/>
              <a:t>Voici quelques éléments clés de l'</a:t>
            </a:r>
            <a:r>
              <a:rPr lang="en-CA" i="1"/>
              <a:t>équité </a:t>
            </a:r>
            <a:r>
              <a:rPr lang="en-CA"/>
              <a:t>dans ce cadre :</a:t>
            </a:r>
          </a:p>
          <a:p>
            <a:pPr>
              <a:buFont typeface="+mj-lt"/>
              <a:buAutoNum type="arabicPeriod"/>
            </a:pPr>
            <a:r>
              <a:rPr lang="en-CA" b="1"/>
              <a:t>Corriger les inégalités historiques </a:t>
            </a:r>
            <a:r>
              <a:rPr lang="en-CA"/>
              <a:t>: L'équité vise à remédier aux désavantages et aux préjugés auxquels certains groupes ont été confrontés lors de l'embauche, des promotions et des pratiques sur le lieu de travail. La loi sur l'équité en matière d'emploi, par exemple, identifie et protège quatre groupes désignés : les femmes, les peuples autochtones, les personnes handicapées et les membres des minorités visibles.</a:t>
            </a:r>
          </a:p>
          <a:p>
            <a:pPr>
              <a:buFont typeface="+mj-lt"/>
              <a:buAutoNum type="arabicPeriod"/>
            </a:pPr>
            <a:r>
              <a:rPr lang="en-CA" b="1"/>
              <a:t>Supprimer les obstacles systémiques </a:t>
            </a:r>
            <a:r>
              <a:rPr lang="en-CA"/>
              <a:t>: Il s'agit d'identifier et de démanteler les politiques, les pratiques et les attitudes sur le lieu de travail qui ont conduit à un traitement ou à des résultats inégaux, en particulier pour les groupes marginalisés ou sous-représentés.</a:t>
            </a:r>
          </a:p>
          <a:p>
            <a:pPr>
              <a:buFont typeface="+mj-lt"/>
              <a:buAutoNum type="arabicPeriod"/>
            </a:pPr>
            <a:r>
              <a:rPr lang="en-CA" b="1"/>
              <a:t>Promouvoir une représentation inclusive </a:t>
            </a:r>
            <a:r>
              <a:rPr lang="en-CA"/>
              <a:t>: L'équité vise à favoriser une main-d'œuvre qui reflète la diversité de la société. Il s'agit non seulement d'embaucher, mais aussi de retenir et de faire progresser des personnes d'origines diverses, en veillant à ce qu'elles soient équitablement représentées à tous les niveaux de l'organisation.</a:t>
            </a:r>
          </a:p>
          <a:p>
            <a:pPr>
              <a:buFont typeface="+mj-lt"/>
              <a:buAutoNum type="arabicPeriod"/>
            </a:pPr>
            <a:r>
              <a:rPr lang="en-CA" b="1"/>
              <a:t>Fournir un soutien et des ressources sur mesure </a:t>
            </a:r>
            <a:r>
              <a:rPr lang="en-CA"/>
              <a:t>: Reconnaître que l'équité ne signifie pas traiter tout le monde de la même manière, mais plutôt apporter un soutien en fonction des besoins individuels ou collectifs. Il peut s'agir d'aménagements, de programmes de mentorat, de formations et d'autres ressources permettant à tous les employés de s'épanouir.</a:t>
            </a:r>
          </a:p>
          <a:p>
            <a:pPr>
              <a:buFont typeface="+mj-lt"/>
              <a:buAutoNum type="arabicPeriod"/>
            </a:pPr>
            <a:r>
              <a:rPr lang="en-CA" b="1"/>
              <a:t>Engagement en faveur de la lutte contre le racisme et des approches intersectionnelles </a:t>
            </a:r>
            <a:r>
              <a:rPr lang="en-CA"/>
              <a:t>: L'équité dans l'IDE et la lutte contre le racisme impliquent également de comprendre comment les diverses formes de discrimination (telles que le racisme, le sexisme, le capacitisme) s'entrecroisent et affectent les gens différemment. Les efforts visent à créer des politiques et des pratiques qui tiennent compte de ces identités et expériences complexes.</a:t>
            </a:r>
          </a:p>
          <a:p>
            <a:r>
              <a:rPr lang="en-CA"/>
              <a:t>En pratique, l'</a:t>
            </a:r>
            <a:r>
              <a:rPr lang="en-CA" i="1"/>
              <a:t>équité </a:t>
            </a:r>
            <a:r>
              <a:rPr lang="en-CA"/>
              <a:t>dans ce contexte consiste à apporter des changements systémiques pour promouvoir l'équité et la justice, contribuant en fin de compte à un service public plus inclusif, diversifié et efficace.</a:t>
            </a:r>
          </a:p>
          <a:p>
            <a:endParaRPr lang="en-CA"/>
          </a:p>
          <a:p>
            <a:br>
              <a:rPr lang="en-CA"/>
            </a:br>
            <a:endParaRPr lang="en-US"/>
          </a:p>
        </p:txBody>
      </p:sp>
      <p:sp>
        <p:nvSpPr>
          <p:cNvPr id="4" name="Slide Number Placeholder 3"/>
          <p:cNvSpPr>
            <a:spLocks noGrp="1"/>
          </p:cNvSpPr>
          <p:nvPr>
            <p:ph type="sldNum" sz="quarter" idx="5"/>
          </p:nvPr>
        </p:nvSpPr>
        <p:spPr/>
        <p:txBody>
          <a:bodyPr/>
          <a:lstStyle/>
          <a:p>
            <a:fld id="{41017DA6-F1AF-4714-8390-EA5ECF4C04B7}" type="slidenum">
              <a:t>11</a:t>
            </a:fld>
            <a:endParaRPr lang="en-US"/>
          </a:p>
        </p:txBody>
      </p:sp>
    </p:spTree>
    <p:extLst>
      <p:ext uri="{BB962C8B-B14F-4D97-AF65-F5344CB8AC3E}">
        <p14:creationId xmlns:p14="http://schemas.microsoft.com/office/powerpoint/2010/main" val="46785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12</a:t>
            </a:fld>
            <a:endParaRPr lang="en-CA"/>
          </a:p>
        </p:txBody>
      </p:sp>
    </p:spTree>
    <p:extLst>
      <p:ext uri="{BB962C8B-B14F-4D97-AF65-F5344CB8AC3E}">
        <p14:creationId xmlns:p14="http://schemas.microsoft.com/office/powerpoint/2010/main" val="388011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41017DA6-F1AF-4714-8390-EA5ECF4C04B7}" type="slidenum">
              <a:rPr lang="en-CA" smtClean="0"/>
              <a:t>13</a:t>
            </a:fld>
            <a:endParaRPr lang="en-CA"/>
          </a:p>
        </p:txBody>
      </p:sp>
    </p:spTree>
    <p:extLst>
      <p:ext uri="{BB962C8B-B14F-4D97-AF65-F5344CB8AC3E}">
        <p14:creationId xmlns:p14="http://schemas.microsoft.com/office/powerpoint/2010/main" val="2649698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7D97565-2D77-491D-8869-D2CB07D0BF61}" type="datetime1">
              <a:rPr lang="en-CA" smtClean="0"/>
              <a:t>2024-11-15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126525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F580557-4DB7-40C4-BB98-7AEB997CF39E}" type="datetime1">
              <a:rPr lang="en-CA" smtClean="0"/>
              <a:t>2024-11-15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323045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C9E86C9-F946-45B1-B49B-473C107B2651}" type="datetime1">
              <a:rPr lang="en-CA" smtClean="0"/>
              <a:t>2024-11-15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372480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756F446-FFCE-4EAC-95DD-F9FEF7205D95}" type="datetime1">
              <a:rPr lang="en-CA" smtClean="0"/>
              <a:t>2024-11-15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4383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A49150-D04A-436E-8F1F-583832653296}" type="datetime1">
              <a:rPr lang="en-CA" smtClean="0"/>
              <a:t>2024-11-15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414653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37D3287-0F0C-4CF1-9A17-05C56F875148}" type="datetime1">
              <a:rPr lang="en-CA" smtClean="0"/>
              <a:t>2024-11-15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278950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BE1B0EE-2F04-45C3-9E71-D0EEFFE12896}" type="datetime1">
              <a:rPr lang="en-CA" smtClean="0"/>
              <a:t>2024-11-15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137838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B0B4948-08CA-4B23-BABC-831535CCDC24}" type="datetime1">
              <a:rPr lang="en-CA" smtClean="0"/>
              <a:t>2024-11-15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224970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A7DC3-AF13-4404-9932-49CA4DA59102}" type="datetime1">
              <a:rPr lang="en-CA" smtClean="0"/>
              <a:t>2024-11-15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362701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0EBD76-0242-42BC-8972-F97863BFE47E}" type="datetime1">
              <a:rPr lang="en-CA" smtClean="0"/>
              <a:t>2024-11-15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282424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78F2C0-8280-493B-A7E5-FC198C8E33F5}" type="datetime1">
              <a:rPr lang="en-CA" smtClean="0"/>
              <a:t>2024-11-15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55244C2-96D0-4C23-8881-753C48F2479C}" type="slidenum">
              <a:rPr lang="en-CA" smtClean="0"/>
              <a:t>‹#›</a:t>
            </a:fld>
            <a:endParaRPr lang="en-CA"/>
          </a:p>
        </p:txBody>
      </p:sp>
    </p:spTree>
    <p:extLst>
      <p:ext uri="{BB962C8B-B14F-4D97-AF65-F5344CB8AC3E}">
        <p14:creationId xmlns:p14="http://schemas.microsoft.com/office/powerpoint/2010/main" val="354919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Modifier les styles du texte maître</a:t>
            </a:r>
          </a:p>
          <a:p>
            <a:pPr lvl="1"/>
            <a:r>
              <a:rPr lang="en-US"/>
              <a:t>Deuxième niveau</a:t>
            </a:r>
          </a:p>
          <a:p>
            <a:pPr lvl="2"/>
            <a:r>
              <a:rPr lang="en-US"/>
              <a:t>Troisième niveau</a:t>
            </a:r>
          </a:p>
          <a:p>
            <a:pPr lvl="3"/>
            <a:r>
              <a:rPr lang="en-US"/>
              <a:t>Quatrième niveau</a:t>
            </a:r>
          </a:p>
          <a:p>
            <a:pPr lvl="4"/>
            <a:r>
              <a:rPr lang="en-US"/>
              <a:t>Cinquième niveau</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C156B-2DE9-42CC-9657-8EB7389DB087}" type="datetime1">
              <a:rPr lang="en-CA" smtClean="0"/>
              <a:t>2024-11-15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244C2-96D0-4C23-8881-753C48F2479C}" type="slidenum">
              <a:rPr lang="en-CA" smtClean="0"/>
              <a:t>‹#›</a:t>
            </a:fld>
            <a:endParaRPr lang="en-CA"/>
          </a:p>
        </p:txBody>
      </p:sp>
      <p:sp>
        <p:nvSpPr>
          <p:cNvPr id="8" name="TextBox 7">
            <a:extLst>
              <a:ext uri="{FF2B5EF4-FFF2-40B4-BE49-F238E27FC236}">
                <a16:creationId xmlns:a16="http://schemas.microsoft.com/office/drawing/2014/main" id="{7DC5924A-25E3-88AA-C62C-6E03A34B8D24}"/>
              </a:ext>
            </a:extLst>
          </p:cNvPr>
          <p:cNvSpPr txBox="1"/>
          <p:nvPr>
            <p:extLst>
              <p:ext uri="{1162E1C5-73C7-4A58-AE30-91384D911F3F}">
                <p184:classification xmlns:p184="http://schemas.microsoft.com/office/powerpoint/2018/4/main" val="hdr"/>
              </p:ext>
            </p:extLst>
          </p:nvPr>
        </p:nvSpPr>
        <p:spPr>
          <a:xfrm>
            <a:off x="10477500" y="63500"/>
            <a:ext cx="1685925" cy="182880"/>
          </a:xfrm>
          <a:prstGeom prst="rect">
            <a:avLst/>
          </a:prstGeom>
        </p:spPr>
        <p:txBody>
          <a:bodyPr horzOverflow="overflow" lIns="0" tIns="0" rIns="0" bIns="0">
            <a:spAutoFit/>
          </a:bodyPr>
          <a:lstStyle/>
          <a:p>
            <a:pPr algn="l"/>
            <a:r>
              <a:rPr lang="en-US" sz="1200">
                <a:solidFill>
                  <a:srgbClr val="000000"/>
                </a:solidFill>
                <a:latin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6143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op.parl.ca/sites/PublicWebsite/default/en_CA/ResearchPublications/201383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canada.ca/en/indigenous-services-canada/news/2023/10/federal-court-approves-settlement-agreement-to-compensate-first-nations-children-and-families.html"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3" Type="http://schemas.microsoft.com/office/2018/10/relationships/comments" Target="../comments/modernComment_133_AC6DF76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mentalhealthcommission.ca/wp-content/uploads/drupal/2019-03/C4HC%20Toolkit_Asset%2036_ATP-HC_EN.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oag-bvg.gc.ca/internet/English/att__e_44346.html#hd3b"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can01.safelinks.protection.outlook.com/?url=https%3A%2F%2Fwww.canada.ca%2Fen%2Fprivy-council%2Fcorporate%2Fclerk%2Fcall-to-action-anti-racism-equity-inclusion-federal-public-service.html&amp;data=05%7C02%7CMartin.Nicholas%40justice.gc.ca%7C961c3fe93a0d4fc6867a08dd04f13555%7C44c0b27bbb8b4284829c8ad96d3b40e5%7C0%7C0%7C638672156257841673%7CUnknown%7CTWFpbGZsb3d8eyJFbXB0eU1hcGkiOnRydWUsIlYiOiIwLjAuMDAwMCIsIlAiOiJXaW4zMiIsIkFOIjoiTWFpbCIsIldUIjoyfQ%3D%3D%7C0%7C%7C%7C&amp;sdata=0rom%2FvxMX5GtRra%2Bi0%2Fvg9%2BrIt4dtB43CTDAn%2F4UIYA%3D&amp;reserved=0"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mailto:Martin.Nicholas@justice.gc.ca" TargetMode="External"/><Relationship Id="rId3" Type="http://schemas.openxmlformats.org/officeDocument/2006/relationships/hyperlink" Target="https://lop.parl.ca/sites/PublicWebsite/default/en_CA/ResearchPublications/201383E" TargetMode="External"/><Relationship Id="rId7" Type="http://schemas.openxmlformats.org/officeDocument/2006/relationships/hyperlink" Target="https://socialprotection-humanrights.org/framework/principles/equality-and-non-discrimination/" TargetMode="External"/><Relationship Id="rId2" Type="http://schemas.openxmlformats.org/officeDocument/2006/relationships/hyperlink" Target="https://www.justice.gc.ca/eng/csj-sjc/rfc-dlc/ccrf-ccdl/check/art15.html" TargetMode="External"/><Relationship Id="rId1" Type="http://schemas.openxmlformats.org/officeDocument/2006/relationships/slideLayout" Target="../slideLayouts/slideLayout2.xml"/><Relationship Id="rId6" Type="http://schemas.openxmlformats.org/officeDocument/2006/relationships/hyperlink" Target="https://feministlawreform101.nawl.ca/en/what-is-substantive-equality" TargetMode="External"/><Relationship Id="rId5" Type="http://schemas.openxmlformats.org/officeDocument/2006/relationships/hyperlink" Target="https://cedaw.iwraw-ap.org/cedaw/cedaw-principles/cedaw-principles-overview/substantive-equality/" TargetMode="External"/><Relationship Id="rId4" Type="http://schemas.openxmlformats.org/officeDocument/2006/relationships/hyperlink" Target="https://www.sac-isc.gc.ca/eng/1583698429175/1583698455266"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F7FFF5-B907-0FD5-42EC-90C4223E8CF9}"/>
              </a:ext>
            </a:extLst>
          </p:cNvPr>
          <p:cNvSpPr>
            <a:spLocks noGrp="1"/>
          </p:cNvSpPr>
          <p:nvPr>
            <p:ph type="ctrTitle"/>
          </p:nvPr>
        </p:nvSpPr>
        <p:spPr>
          <a:xfrm>
            <a:off x="976556" y="1890543"/>
            <a:ext cx="5119443" cy="2394099"/>
          </a:xfrm>
          <a:ln w="25400" cap="sq">
            <a:solidFill>
              <a:srgbClr val="FFFFFF"/>
            </a:solidFill>
            <a:miter lim="800000"/>
          </a:ln>
        </p:spPr>
        <p:txBody>
          <a:bodyPr vert="horz" wrap="square" lIns="91440" tIns="45720" rIns="91440" bIns="45720" rtlCol="0" anchor="ctr">
            <a:normAutofit/>
          </a:bodyPr>
          <a:lstStyle/>
          <a:p>
            <a:r>
              <a:rPr lang="en-US" sz="4400" b="1" kern="1200">
                <a:solidFill>
                  <a:srgbClr val="FFFFFF"/>
                </a:solidFill>
                <a:latin typeface="+mj-lt"/>
                <a:ea typeface="+mj-ea"/>
                <a:cs typeface="+mj-cs"/>
              </a:rPr>
              <a:t>Comprendre </a:t>
            </a:r>
            <a:br>
              <a:rPr lang="en-US" sz="4400" b="1" kern="1200"/>
            </a:br>
            <a:r>
              <a:rPr lang="en-US" sz="4400" b="1" kern="1200">
                <a:solidFill>
                  <a:srgbClr val="FFFFFF"/>
                </a:solidFill>
                <a:latin typeface="+mj-lt"/>
                <a:ea typeface="+mj-ea"/>
                <a:cs typeface="+mj-cs"/>
              </a:rPr>
              <a:t>L'égalité raciale réelle</a:t>
            </a:r>
            <a:br>
              <a:rPr lang="en-US" sz="4000" kern="1200"/>
            </a:br>
            <a:endParaRPr lang="en-US" sz="2400" kern="1200">
              <a:solidFill>
                <a:srgbClr val="FFFFFF"/>
              </a:solidFill>
              <a:latin typeface="+mj-lt"/>
              <a:ea typeface="+mj-ea"/>
              <a:cs typeface="+mj-cs"/>
            </a:endParaRPr>
          </a:p>
        </p:txBody>
      </p:sp>
      <p:sp>
        <p:nvSpPr>
          <p:cNvPr id="66" name="Rectangle 65">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2E8871E-F60F-137F-0BEF-68F2D17B78A5}"/>
              </a:ext>
            </a:extLst>
          </p:cNvPr>
          <p:cNvSpPr>
            <a:spLocks noGrp="1"/>
          </p:cNvSpPr>
          <p:nvPr>
            <p:ph type="subTitle" idx="1"/>
          </p:nvPr>
        </p:nvSpPr>
        <p:spPr>
          <a:xfrm>
            <a:off x="6574536" y="1537854"/>
            <a:ext cx="4503102" cy="2259461"/>
          </a:xfrm>
        </p:spPr>
        <p:txBody>
          <a:bodyPr vert="horz" lIns="91440" tIns="45720" rIns="91440" bIns="45720" rtlCol="0" anchor="t">
            <a:normAutofit/>
          </a:bodyPr>
          <a:lstStyle/>
          <a:p>
            <a:pPr algn="l"/>
            <a:r>
              <a:rPr lang="en-US" b="1"/>
              <a:t>Présentateur : Martin Nicholas</a:t>
            </a:r>
            <a:endParaRPr lang="en-US" b="1">
              <a:cs typeface="Calibri"/>
            </a:endParaRPr>
          </a:p>
          <a:p>
            <a:pPr algn="l"/>
            <a:endParaRPr lang="en-US" sz="2000" b="1">
              <a:cs typeface="Calibri"/>
            </a:endParaRPr>
          </a:p>
          <a:p>
            <a:pPr algn="l"/>
            <a:r>
              <a:rPr lang="en-US" sz="2000" b="1">
                <a:cs typeface="Calibri"/>
              </a:rPr>
              <a:t>15 novembre 2024</a:t>
            </a:r>
          </a:p>
        </p:txBody>
      </p:sp>
      <p:sp>
        <p:nvSpPr>
          <p:cNvPr id="5" name="Slide Number Placeholder 4">
            <a:extLst>
              <a:ext uri="{FF2B5EF4-FFF2-40B4-BE49-F238E27FC236}">
                <a16:creationId xmlns:a16="http://schemas.microsoft.com/office/drawing/2014/main" id="{155ACD59-0491-8C9F-DB4D-C563A08B4F30}"/>
              </a:ext>
            </a:extLst>
          </p:cNvPr>
          <p:cNvSpPr>
            <a:spLocks noGrp="1"/>
          </p:cNvSpPr>
          <p:nvPr>
            <p:ph type="sldNum" sz="quarter" idx="12"/>
          </p:nvPr>
        </p:nvSpPr>
        <p:spPr/>
        <p:txBody>
          <a:bodyPr/>
          <a:lstStyle/>
          <a:p>
            <a:fld id="{D55244C2-96D0-4C23-8881-753C48F2479C}" type="slidenum">
              <a:rPr lang="en-CA" smtClean="0"/>
              <a:t>1</a:t>
            </a:fld>
            <a:endParaRPr lang="en-CA"/>
          </a:p>
        </p:txBody>
      </p:sp>
      <p:graphicFrame>
        <p:nvGraphicFramePr>
          <p:cNvPr id="74" name="TextBox 3">
            <a:extLst>
              <a:ext uri="{FF2B5EF4-FFF2-40B4-BE49-F238E27FC236}">
                <a16:creationId xmlns:a16="http://schemas.microsoft.com/office/drawing/2014/main" id="{9972D34B-A4A4-CA3B-3B9E-371A948C0A23}"/>
              </a:ext>
            </a:extLst>
          </p:cNvPr>
          <p:cNvGraphicFramePr/>
          <p:nvPr>
            <p:extLst>
              <p:ext uri="{D42A27DB-BD31-4B8C-83A1-F6EECF244321}">
                <p14:modId xmlns:p14="http://schemas.microsoft.com/office/powerpoint/2010/main" val="2426669697"/>
              </p:ext>
            </p:extLst>
          </p:nvPr>
        </p:nvGraphicFramePr>
        <p:xfrm>
          <a:off x="6709384" y="3928512"/>
          <a:ext cx="4374878" cy="261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025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F3C0A-EEB1-2CED-90B1-8C97F8E05A4B}"/>
              </a:ext>
            </a:extLst>
          </p:cNvPr>
          <p:cNvSpPr>
            <a:spLocks noGrp="1"/>
          </p:cNvSpPr>
          <p:nvPr>
            <p:ph type="title"/>
          </p:nvPr>
        </p:nvSpPr>
        <p:spPr>
          <a:xfrm>
            <a:off x="368782" y="1047555"/>
            <a:ext cx="3969025" cy="4461163"/>
          </a:xfrm>
        </p:spPr>
        <p:txBody>
          <a:bodyPr>
            <a:normAutofit/>
          </a:bodyPr>
          <a:lstStyle/>
          <a:p>
            <a:r>
              <a:rPr lang="en-CA" b="1">
                <a:solidFill>
                  <a:srgbClr val="FFFFFF"/>
                </a:solidFill>
                <a:latin typeface="Aptos Narrow" panose="020B0004020202020204" pitchFamily="34" charset="0"/>
              </a:rPr>
              <a:t>Qu'est-ce que l'équité ? </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211A00-DAE5-8B1A-C4F3-A4F44F6C7304}"/>
              </a:ext>
            </a:extLst>
          </p:cNvPr>
          <p:cNvSpPr>
            <a:spLocks noGrp="1"/>
          </p:cNvSpPr>
          <p:nvPr>
            <p:ph idx="1"/>
          </p:nvPr>
        </p:nvSpPr>
        <p:spPr>
          <a:xfrm>
            <a:off x="4255129" y="407406"/>
            <a:ext cx="7098671" cy="5769557"/>
          </a:xfrm>
        </p:spPr>
        <p:txBody>
          <a:bodyPr anchor="ctr">
            <a:normAutofit lnSpcReduction="10000"/>
          </a:bodyPr>
          <a:lstStyle/>
          <a:p>
            <a:pPr marL="0" indent="0">
              <a:buNone/>
            </a:pPr>
            <a:r>
              <a:rPr lang="en-US" b="1" dirty="0">
                <a:latin typeface="Aptos Narrow" panose="020B0004020202020204" pitchFamily="34" charset="0"/>
                <a:cs typeface="Segoe UI"/>
              </a:rPr>
              <a:t>L</a:t>
            </a:r>
            <a:r>
              <a:rPr lang="en-US" dirty="0">
                <a:latin typeface="Segoe UI"/>
                <a:cs typeface="Segoe UI"/>
              </a:rPr>
              <a:t>'</a:t>
            </a:r>
            <a:r>
              <a:rPr lang="en-US" b="1" dirty="0">
                <a:latin typeface="Aptos Narrow" panose="020B0004020202020204" pitchFamily="34" charset="0"/>
                <a:cs typeface="Segoe UI"/>
              </a:rPr>
              <a:t>équité </a:t>
            </a:r>
            <a:r>
              <a:rPr lang="en-US" i="1" u="sng" dirty="0" err="1">
                <a:latin typeface="Segoe UI"/>
                <a:cs typeface="Segoe UI"/>
              </a:rPr>
              <a:t>concerne</a:t>
            </a:r>
            <a:r>
              <a:rPr lang="en-US" i="1" u="sng" dirty="0">
                <a:latin typeface="Segoe UI"/>
                <a:cs typeface="Segoe UI"/>
              </a:rPr>
              <a:t> les processus et les </a:t>
            </a:r>
            <a:r>
              <a:rPr lang="en-US" i="1" u="sng" dirty="0" err="1">
                <a:latin typeface="Segoe UI"/>
                <a:cs typeface="Segoe UI"/>
              </a:rPr>
              <a:t>mesures</a:t>
            </a:r>
            <a:r>
              <a:rPr lang="en-US" i="1" u="sng" dirty="0">
                <a:latin typeface="Segoe UI"/>
                <a:cs typeface="Segoe UI"/>
              </a:rPr>
              <a:t> </a:t>
            </a:r>
            <a:r>
              <a:rPr lang="en-US" i="1" u="sng" dirty="0" err="1">
                <a:latin typeface="Segoe UI"/>
                <a:cs typeface="Segoe UI"/>
              </a:rPr>
              <a:t>prises</a:t>
            </a:r>
            <a:r>
              <a:rPr lang="en-US" i="1" u="sng" dirty="0">
                <a:latin typeface="Segoe UI"/>
                <a:cs typeface="Segoe UI"/>
              </a:rPr>
              <a:t> pour </a:t>
            </a:r>
            <a:r>
              <a:rPr lang="en-US" i="1" u="sng" dirty="0" err="1">
                <a:latin typeface="Segoe UI"/>
                <a:cs typeface="Segoe UI"/>
              </a:rPr>
              <a:t>parvenir</a:t>
            </a:r>
            <a:r>
              <a:rPr lang="en-US" i="1" u="sng" dirty="0">
                <a:latin typeface="Segoe UI"/>
                <a:cs typeface="Segoe UI"/>
              </a:rPr>
              <a:t> à </a:t>
            </a:r>
            <a:r>
              <a:rPr lang="en-US" i="1" u="sng" dirty="0" err="1">
                <a:latin typeface="Segoe UI"/>
                <a:cs typeface="Segoe UI"/>
              </a:rPr>
              <a:t>une</a:t>
            </a:r>
            <a:r>
              <a:rPr lang="en-US" i="1" u="sng" dirty="0">
                <a:latin typeface="Segoe UI"/>
                <a:cs typeface="Segoe UI"/>
              </a:rPr>
              <a:t> égalité </a:t>
            </a:r>
            <a:r>
              <a:rPr lang="en-US" i="1" u="sng" dirty="0" err="1">
                <a:latin typeface="Segoe UI"/>
                <a:cs typeface="Segoe UI"/>
              </a:rPr>
              <a:t>réelle</a:t>
            </a:r>
            <a:r>
              <a:rPr lang="en-US" i="1" u="sng" dirty="0">
                <a:latin typeface="Segoe UI"/>
                <a:cs typeface="Segoe UI"/>
              </a:rPr>
              <a:t>. </a:t>
            </a:r>
            <a:r>
              <a:rPr lang="en-CA" dirty="0"/>
              <a:t>Elle fait </a:t>
            </a:r>
            <a:r>
              <a:rPr lang="en-CA" dirty="0" err="1"/>
              <a:t>référence</a:t>
            </a:r>
            <a:r>
              <a:rPr lang="en-CA" dirty="0"/>
              <a:t> à la justice dans les pratiques et les </a:t>
            </a:r>
            <a:r>
              <a:rPr lang="en-CA" dirty="0" err="1"/>
              <a:t>résultats</a:t>
            </a:r>
            <a:r>
              <a:rPr lang="en-CA" dirty="0"/>
              <a:t> en matière d'emploi, en </a:t>
            </a:r>
            <a:r>
              <a:rPr lang="en-CA" b="1" dirty="0"/>
              <a:t>se </a:t>
            </a:r>
            <a:r>
              <a:rPr lang="en-CA" b="1" dirty="0" err="1"/>
              <a:t>concentrant</a:t>
            </a:r>
            <a:r>
              <a:rPr lang="en-CA" b="1" dirty="0"/>
              <a:t> sur </a:t>
            </a:r>
            <a:r>
              <a:rPr lang="en-CA" b="1" dirty="0" err="1"/>
              <a:t>l'élimination</a:t>
            </a:r>
            <a:r>
              <a:rPr lang="en-CA" b="1" dirty="0"/>
              <a:t> des obstacles </a:t>
            </a:r>
            <a:r>
              <a:rPr lang="en-CA" b="1" dirty="0" err="1"/>
              <a:t>systémiques</a:t>
            </a:r>
            <a:r>
              <a:rPr lang="en-CA" b="1" dirty="0"/>
              <a:t> qui </a:t>
            </a:r>
            <a:r>
              <a:rPr lang="en-CA" b="1" dirty="0" err="1"/>
              <a:t>empêchent</a:t>
            </a:r>
            <a:r>
              <a:rPr lang="en-CA" b="1" dirty="0"/>
              <a:t> </a:t>
            </a:r>
            <a:r>
              <a:rPr lang="en-CA" b="1" dirty="0" err="1"/>
              <a:t>d'offrir</a:t>
            </a:r>
            <a:r>
              <a:rPr lang="en-CA" b="1" dirty="0"/>
              <a:t> des </a:t>
            </a:r>
            <a:r>
              <a:rPr lang="en-CA" b="1" dirty="0" err="1"/>
              <a:t>opportunités</a:t>
            </a:r>
            <a:r>
              <a:rPr lang="en-CA" b="1" dirty="0"/>
              <a:t> </a:t>
            </a:r>
            <a:r>
              <a:rPr lang="en-CA" b="1" dirty="0" err="1"/>
              <a:t>équitables</a:t>
            </a:r>
            <a:r>
              <a:rPr lang="en-CA" b="1" dirty="0"/>
              <a:t> à </a:t>
            </a:r>
            <a:r>
              <a:rPr lang="en-CA" b="1" dirty="0" err="1"/>
              <a:t>tous</a:t>
            </a:r>
            <a:r>
              <a:rPr lang="en-CA" b="1" dirty="0"/>
              <a:t> les </a:t>
            </a:r>
            <a:r>
              <a:rPr lang="en-CA" b="1" dirty="0" err="1"/>
              <a:t>groupes</a:t>
            </a:r>
            <a:r>
              <a:rPr lang="en-CA" b="1" dirty="0"/>
              <a:t>, en particulier </a:t>
            </a:r>
            <a:r>
              <a:rPr lang="en-CA" b="1" dirty="0" err="1"/>
              <a:t>ceux</a:t>
            </a:r>
            <a:r>
              <a:rPr lang="en-CA" b="1" dirty="0"/>
              <a:t> qui </a:t>
            </a:r>
            <a:r>
              <a:rPr lang="en-CA" b="1" dirty="0" err="1"/>
              <a:t>sont</a:t>
            </a:r>
            <a:r>
              <a:rPr lang="en-CA" b="1" dirty="0"/>
              <a:t> </a:t>
            </a:r>
            <a:r>
              <a:rPr lang="en-CA" b="1" dirty="0" err="1"/>
              <a:t>historiquement</a:t>
            </a:r>
            <a:r>
              <a:rPr lang="en-CA" b="1" dirty="0"/>
              <a:t> </a:t>
            </a:r>
            <a:r>
              <a:rPr lang="en-CA" b="1" dirty="0" err="1"/>
              <a:t>désavantagés</a:t>
            </a:r>
            <a:r>
              <a:rPr lang="en-CA" b="1" dirty="0"/>
              <a:t>.</a:t>
            </a:r>
            <a:r>
              <a:rPr lang="en-CA" dirty="0"/>
              <a:t> </a:t>
            </a:r>
            <a:r>
              <a:rPr lang="en-CA" dirty="0" err="1"/>
              <a:t>L'objectif</a:t>
            </a:r>
            <a:r>
              <a:rPr lang="en-CA" dirty="0"/>
              <a:t> </a:t>
            </a:r>
            <a:r>
              <a:rPr lang="en-CA" dirty="0" err="1"/>
              <a:t>est</a:t>
            </a:r>
            <a:r>
              <a:rPr lang="en-CA" dirty="0"/>
              <a:t> de </a:t>
            </a:r>
            <a:r>
              <a:rPr lang="en-CA" dirty="0" err="1"/>
              <a:t>veiller</a:t>
            </a:r>
            <a:r>
              <a:rPr lang="en-CA" dirty="0"/>
              <a:t> à </a:t>
            </a:r>
            <a:r>
              <a:rPr lang="en-CA" dirty="0" err="1"/>
              <a:t>ce</a:t>
            </a:r>
            <a:r>
              <a:rPr lang="en-CA" dirty="0"/>
              <a:t> que chacun, </a:t>
            </a:r>
            <a:r>
              <a:rPr lang="en-CA" dirty="0" err="1"/>
              <a:t>indépendamment</a:t>
            </a:r>
            <a:r>
              <a:rPr lang="en-CA" dirty="0"/>
              <a:t> de </a:t>
            </a:r>
            <a:r>
              <a:rPr lang="en-CA" dirty="0" err="1"/>
              <a:t>ses</a:t>
            </a:r>
            <a:r>
              <a:rPr lang="en-CA" dirty="0"/>
              <a:t> </a:t>
            </a:r>
            <a:r>
              <a:rPr lang="en-CA" dirty="0" err="1"/>
              <a:t>antécédents</a:t>
            </a:r>
            <a:r>
              <a:rPr lang="en-CA" dirty="0"/>
              <a:t>, de son </a:t>
            </a:r>
            <a:r>
              <a:rPr lang="en-CA" dirty="0" err="1"/>
              <a:t>identité</a:t>
            </a:r>
            <a:r>
              <a:rPr lang="en-CA" dirty="0"/>
              <a:t> </a:t>
            </a:r>
            <a:r>
              <a:rPr lang="en-CA" dirty="0" err="1"/>
              <a:t>ou</a:t>
            </a:r>
            <a:r>
              <a:rPr lang="en-CA" dirty="0"/>
              <a:t> de son </a:t>
            </a:r>
            <a:r>
              <a:rPr lang="en-CA" dirty="0" err="1"/>
              <a:t>appartenance</a:t>
            </a:r>
            <a:r>
              <a:rPr lang="en-CA" dirty="0"/>
              <a:t> à un </a:t>
            </a:r>
            <a:r>
              <a:rPr lang="en-CA" dirty="0" err="1"/>
              <a:t>groupe</a:t>
            </a:r>
            <a:r>
              <a:rPr lang="en-CA" dirty="0"/>
              <a:t>, ait un </a:t>
            </a:r>
            <a:r>
              <a:rPr lang="en-CA" dirty="0" err="1"/>
              <a:t>accès</a:t>
            </a:r>
            <a:r>
              <a:rPr lang="en-CA" dirty="0"/>
              <a:t> </a:t>
            </a:r>
            <a:r>
              <a:rPr lang="en-CA" dirty="0" err="1"/>
              <a:t>équitable</a:t>
            </a:r>
            <a:r>
              <a:rPr lang="en-CA" dirty="0"/>
              <a:t> aux </a:t>
            </a:r>
            <a:r>
              <a:rPr lang="en-CA" dirty="0" err="1"/>
              <a:t>opportunités</a:t>
            </a:r>
            <a:r>
              <a:rPr lang="en-CA" dirty="0"/>
              <a:t>, aux </a:t>
            </a:r>
            <a:r>
              <a:rPr lang="en-CA" dirty="0" err="1"/>
              <a:t>ressources</a:t>
            </a:r>
            <a:r>
              <a:rPr lang="en-CA" dirty="0"/>
              <a:t> et au </a:t>
            </a:r>
            <a:r>
              <a:rPr lang="en-CA" dirty="0" err="1"/>
              <a:t>soutien</a:t>
            </a:r>
            <a:r>
              <a:rPr lang="en-CA" dirty="0"/>
              <a:t> sur le lieu de travail. </a:t>
            </a:r>
            <a:r>
              <a:rPr lang="en-CA" b="1" dirty="0"/>
              <a:t>Il ne </a:t>
            </a:r>
            <a:r>
              <a:rPr lang="en-CA" b="1" dirty="0" err="1"/>
              <a:t>s'agit</a:t>
            </a:r>
            <a:r>
              <a:rPr lang="en-CA" b="1" dirty="0"/>
              <a:t> pas de </a:t>
            </a:r>
            <a:r>
              <a:rPr lang="en-CA" b="1" dirty="0" err="1"/>
              <a:t>traiter</a:t>
            </a:r>
            <a:r>
              <a:rPr lang="en-CA" b="1" dirty="0"/>
              <a:t> tout le monde de la </a:t>
            </a:r>
            <a:r>
              <a:rPr lang="en-CA" b="1" dirty="0" err="1"/>
              <a:t>même</a:t>
            </a:r>
            <a:r>
              <a:rPr lang="en-CA" b="1" dirty="0"/>
              <a:t> manière</a:t>
            </a:r>
            <a:r>
              <a:rPr lang="en-CA" dirty="0"/>
              <a:t>. </a:t>
            </a:r>
            <a:endParaRPr lang="en-US" dirty="0">
              <a:latin typeface="Segoe UI"/>
              <a:cs typeface="Segoe UI"/>
            </a:endParaRPr>
          </a:p>
          <a:p>
            <a:endParaRPr lang="en-CA" dirty="0"/>
          </a:p>
        </p:txBody>
      </p:sp>
      <p:sp>
        <p:nvSpPr>
          <p:cNvPr id="4" name="Slide Number Placeholder 3">
            <a:extLst>
              <a:ext uri="{FF2B5EF4-FFF2-40B4-BE49-F238E27FC236}">
                <a16:creationId xmlns:a16="http://schemas.microsoft.com/office/drawing/2014/main" id="{78A2FABB-F38F-246E-FB64-6C7138D7E1C3}"/>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10</a:t>
            </a:fld>
            <a:endParaRPr lang="en-CA"/>
          </a:p>
        </p:txBody>
      </p:sp>
    </p:spTree>
    <p:extLst>
      <p:ext uri="{BB962C8B-B14F-4D97-AF65-F5344CB8AC3E}">
        <p14:creationId xmlns:p14="http://schemas.microsoft.com/office/powerpoint/2010/main" val="70289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62A4CF-D9F3-068C-5B5F-D9072CFBA2E7}"/>
              </a:ext>
            </a:extLst>
          </p:cNvPr>
          <p:cNvSpPr>
            <a:spLocks noGrp="1"/>
          </p:cNvSpPr>
          <p:nvPr>
            <p:ph type="title"/>
          </p:nvPr>
        </p:nvSpPr>
        <p:spPr>
          <a:xfrm>
            <a:off x="342278" y="213658"/>
            <a:ext cx="3843130" cy="5963305"/>
          </a:xfrm>
        </p:spPr>
        <p:txBody>
          <a:bodyPr>
            <a:normAutofit/>
          </a:bodyPr>
          <a:lstStyle/>
          <a:p>
            <a:r>
              <a:rPr lang="en-US" b="1">
                <a:solidFill>
                  <a:srgbClr val="FFFFFF"/>
                </a:solidFill>
                <a:latin typeface="Aptos Narrow" panose="020B0004020202020204" pitchFamily="34" charset="0"/>
                <a:cs typeface="Calibri Light"/>
              </a:rPr>
              <a:t>Qu'est-ce que l'équité raciale ?</a:t>
            </a:r>
            <a:endParaRPr lang="en-US" b="1">
              <a:solidFill>
                <a:srgbClr val="FFFFFF"/>
              </a:solidFill>
              <a:latin typeface="Aptos Narrow" panose="020B0004020202020204" pitchFamily="34" charset="0"/>
            </a:endParaRPr>
          </a:p>
        </p:txBody>
      </p:sp>
      <p:sp>
        <p:nvSpPr>
          <p:cNvPr id="4" name="Slide Number Placeholder 3">
            <a:extLst>
              <a:ext uri="{FF2B5EF4-FFF2-40B4-BE49-F238E27FC236}">
                <a16:creationId xmlns:a16="http://schemas.microsoft.com/office/drawing/2014/main" id="{D2CAC7E1-CF68-AE54-5267-13B2716F88D8}"/>
              </a:ext>
            </a:extLst>
          </p:cNvPr>
          <p:cNvSpPr>
            <a:spLocks noGrp="1"/>
          </p:cNvSpPr>
          <p:nvPr>
            <p:ph type="sldNum" sz="quarter" idx="12"/>
          </p:nvPr>
        </p:nvSpPr>
        <p:spPr>
          <a:xfrm>
            <a:off x="9819860" y="6356350"/>
            <a:ext cx="1533939" cy="365125"/>
          </a:xfrm>
        </p:spPr>
        <p:txBody>
          <a:bodyPr>
            <a:normAutofit/>
          </a:bodyPr>
          <a:lstStyle/>
          <a:p>
            <a:pPr>
              <a:spcAft>
                <a:spcPts val="600"/>
              </a:spcAft>
            </a:pPr>
            <a:fld id="{D55244C2-96D0-4C23-8881-753C48F2479C}" type="slidenum">
              <a:rPr lang="en-CA" smtClean="0"/>
              <a:t>11</a:t>
            </a:fld>
            <a:endParaRPr lang="en-CA"/>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345D78-E4C3-0FD1-63EE-884E1F9DA2C3}"/>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CA">
                <a:latin typeface="Aptos Narrow"/>
              </a:rPr>
              <a:t>L'équité raciale est le processus qui permet de parvenir à une égalité réelle en s'attaquant aux disparités raciales par un changement intentionnel et continu des politiques, des pratiques, des systèmes et des structures. Elle nécessite des efforts de transformation pour supprimer les obstacles, mettre en œuvre des mesures spéciales et créer l'égalité d'accès et de chances pour les Noirs et les personnes racialisées.</a:t>
            </a:r>
            <a:endParaRPr lang="en-US">
              <a:latin typeface="Aptos Narrow"/>
              <a:cs typeface="Segoe UI"/>
            </a:endParaRPr>
          </a:p>
        </p:txBody>
      </p:sp>
    </p:spTree>
    <p:extLst>
      <p:ext uri="{BB962C8B-B14F-4D97-AF65-F5344CB8AC3E}">
        <p14:creationId xmlns:p14="http://schemas.microsoft.com/office/powerpoint/2010/main" val="2938293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Arc 40">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9FA1497-A723-18CE-CFF3-E3B17FB84386}"/>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b="1" kern="1200">
                <a:solidFill>
                  <a:schemeClr val="tx1"/>
                </a:solidFill>
                <a:latin typeface="+mj-lt"/>
                <a:ea typeface="+mj-ea"/>
                <a:cs typeface="+mj-cs"/>
              </a:rPr>
              <a:t>Cadre législatif</a:t>
            </a:r>
          </a:p>
        </p:txBody>
      </p:sp>
      <p:sp>
        <p:nvSpPr>
          <p:cNvPr id="4" name="Slide Number Placeholder 3">
            <a:extLst>
              <a:ext uri="{FF2B5EF4-FFF2-40B4-BE49-F238E27FC236}">
                <a16:creationId xmlns:a16="http://schemas.microsoft.com/office/drawing/2014/main" id="{84D24371-D621-A60B-2695-9F8D886B021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5244C2-96D0-4C23-8881-753C48F2479C}" type="slidenum">
              <a:rPr lang="en-US" b="1" cap="all" spc="300"/>
              <a:t>12</a:t>
            </a:fld>
            <a:endParaRPr lang="en-US" b="1" cap="all" spc="300"/>
          </a:p>
        </p:txBody>
      </p:sp>
    </p:spTree>
    <p:extLst>
      <p:ext uri="{BB962C8B-B14F-4D97-AF65-F5344CB8AC3E}">
        <p14:creationId xmlns:p14="http://schemas.microsoft.com/office/powerpoint/2010/main" val="32360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07EBA5-E2AC-1956-6D1C-DA1CEAB35C8D}"/>
              </a:ext>
            </a:extLst>
          </p:cNvPr>
          <p:cNvSpPr>
            <a:spLocks noGrp="1"/>
          </p:cNvSpPr>
          <p:nvPr>
            <p:ph type="title"/>
          </p:nvPr>
        </p:nvSpPr>
        <p:spPr>
          <a:xfrm>
            <a:off x="1171074" y="1396686"/>
            <a:ext cx="3240506" cy="4064628"/>
          </a:xfrm>
        </p:spPr>
        <p:txBody>
          <a:bodyPr>
            <a:normAutofit/>
          </a:bodyPr>
          <a:lstStyle/>
          <a:p>
            <a:br>
              <a:rPr lang="en-US" b="1">
                <a:solidFill>
                  <a:srgbClr val="FFFFFF"/>
                </a:solidFill>
                <a:latin typeface="Cambria" panose="02040503050406030204" pitchFamily="18" charset="0"/>
                <a:ea typeface="Cambria" panose="02040503050406030204" pitchFamily="18" charset="0"/>
              </a:rPr>
            </a:br>
            <a:r>
              <a:rPr lang="en-US" b="1">
                <a:solidFill>
                  <a:srgbClr val="FFFFFF"/>
                </a:solidFill>
                <a:latin typeface="Cambria"/>
                <a:ea typeface="Cambria"/>
              </a:rPr>
              <a:t>Examen des instruments législatifs connexes</a:t>
            </a:r>
            <a:br>
              <a:rPr lang="en-US" b="1">
                <a:solidFill>
                  <a:srgbClr val="FFFFFF"/>
                </a:solidFill>
                <a:latin typeface="Cambria" panose="02040503050406030204" pitchFamily="18" charset="0"/>
                <a:ea typeface="Cambria" panose="02040503050406030204" pitchFamily="18" charset="0"/>
              </a:rPr>
            </a:br>
            <a:endParaRPr lang="en-CA">
              <a:solidFill>
                <a:srgbClr val="FFFFFF"/>
              </a:solidFill>
            </a:endParaRPr>
          </a:p>
        </p:txBody>
      </p:sp>
      <p:sp>
        <p:nvSpPr>
          <p:cNvPr id="18" name="Arc 17">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994A9EC-D284-11D6-9DE3-3EACE3B50083}"/>
              </a:ext>
            </a:extLst>
          </p:cNvPr>
          <p:cNvSpPr>
            <a:spLocks noGrp="1"/>
          </p:cNvSpPr>
          <p:nvPr>
            <p:ph idx="1"/>
          </p:nvPr>
        </p:nvSpPr>
        <p:spPr>
          <a:xfrm>
            <a:off x="5268287" y="1719742"/>
            <a:ext cx="5752640" cy="4019227"/>
          </a:xfrm>
        </p:spPr>
        <p:txBody>
          <a:bodyPr vert="horz" lIns="91440" tIns="45720" rIns="91440" bIns="45720" rtlCol="0">
            <a:normAutofit/>
          </a:bodyPr>
          <a:lstStyle/>
          <a:p>
            <a:pPr lvl="1"/>
            <a:r>
              <a:rPr lang="en-US" sz="3200">
                <a:latin typeface="Aptos Narrow" panose="020B0004020202020204" pitchFamily="34" charset="0"/>
                <a:ea typeface="Cambria"/>
              </a:rPr>
              <a:t>Convention internationale sur l'élimination de toutes les formes de discrimination raciale</a:t>
            </a:r>
          </a:p>
          <a:p>
            <a:pPr lvl="1"/>
            <a:r>
              <a:rPr lang="en-US" sz="3200">
                <a:latin typeface="Aptos Narrow" panose="020B0004020202020204" pitchFamily="34" charset="0"/>
                <a:ea typeface="Cambria"/>
                <a:cs typeface="Calibri"/>
              </a:rPr>
              <a:t>Charte canadienne des droits et libertés - Article 15</a:t>
            </a:r>
          </a:p>
          <a:p>
            <a:pPr lvl="1"/>
            <a:r>
              <a:rPr lang="en-US" sz="3200">
                <a:latin typeface="Aptos Narrow" panose="020B0004020202020204" pitchFamily="34" charset="0"/>
                <a:ea typeface="Cambria"/>
                <a:cs typeface="Calibri"/>
              </a:rPr>
              <a:t>Jurisprudence de la Cour suprême </a:t>
            </a:r>
          </a:p>
          <a:p>
            <a:endParaRPr lang="en-US" sz="3200">
              <a:latin typeface="Cambria" panose="02040503050406030204" pitchFamily="18" charset="0"/>
              <a:ea typeface="Cambria" panose="02040503050406030204" pitchFamily="18" charset="0"/>
            </a:endParaRPr>
          </a:p>
          <a:p>
            <a:pPr marL="0" indent="0">
              <a:buNone/>
            </a:pPr>
            <a:endParaRPr lang="en-US">
              <a:latin typeface="Cambria"/>
              <a:ea typeface="Cambria"/>
            </a:endParaRPr>
          </a:p>
          <a:p>
            <a:endParaRPr lang="en-US" b="1">
              <a:latin typeface="Cambria" panose="02040503050406030204" pitchFamily="18" charset="0"/>
              <a:ea typeface="Cambria" panose="02040503050406030204" pitchFamily="18" charset="0"/>
            </a:endParaRPr>
          </a:p>
          <a:p>
            <a:endParaRPr lang="en-CA"/>
          </a:p>
        </p:txBody>
      </p:sp>
      <p:sp>
        <p:nvSpPr>
          <p:cNvPr id="4" name="Slide Number Placeholder 3">
            <a:extLst>
              <a:ext uri="{FF2B5EF4-FFF2-40B4-BE49-F238E27FC236}">
                <a16:creationId xmlns:a16="http://schemas.microsoft.com/office/drawing/2014/main" id="{A919B26B-AB36-714D-87D9-4CABBB4A4F07}"/>
              </a:ext>
            </a:extLst>
          </p:cNvPr>
          <p:cNvSpPr>
            <a:spLocks noGrp="1"/>
          </p:cNvSpPr>
          <p:nvPr>
            <p:ph type="sldNum" sz="quarter" idx="12"/>
          </p:nvPr>
        </p:nvSpPr>
        <p:spPr>
          <a:xfrm>
            <a:off x="8610600" y="6356350"/>
            <a:ext cx="2743200" cy="365125"/>
          </a:xfrm>
        </p:spPr>
        <p:txBody>
          <a:bodyPr>
            <a:normAutofit/>
          </a:bodyPr>
          <a:lstStyle/>
          <a:p>
            <a:pPr>
              <a:spcAft>
                <a:spcPts val="600"/>
              </a:spcAft>
            </a:pPr>
            <a:fld id="{D55244C2-96D0-4C23-8881-753C48F2479C}" type="slidenum">
              <a:rPr lang="en-CA" smtClean="0"/>
              <a:t>13</a:t>
            </a:fld>
            <a:endParaRPr lang="en-CA"/>
          </a:p>
        </p:txBody>
      </p:sp>
    </p:spTree>
    <p:extLst>
      <p:ext uri="{BB962C8B-B14F-4D97-AF65-F5344CB8AC3E}">
        <p14:creationId xmlns:p14="http://schemas.microsoft.com/office/powerpoint/2010/main" val="394535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D5845B-B4C0-8183-2EFE-DC0465A34C36}"/>
              </a:ext>
            </a:extLst>
          </p:cNvPr>
          <p:cNvSpPr>
            <a:spLocks noGrp="1"/>
          </p:cNvSpPr>
          <p:nvPr>
            <p:ph type="title"/>
          </p:nvPr>
        </p:nvSpPr>
        <p:spPr>
          <a:xfrm>
            <a:off x="686834" y="1153572"/>
            <a:ext cx="3200400" cy="4461163"/>
          </a:xfrm>
        </p:spPr>
        <p:txBody>
          <a:bodyPr>
            <a:normAutofit fontScale="90000"/>
          </a:bodyPr>
          <a:lstStyle/>
          <a:p>
            <a:br>
              <a:rPr lang="en-US" sz="3100" b="1">
                <a:solidFill>
                  <a:srgbClr val="FFFFFF"/>
                </a:solidFill>
                <a:latin typeface="Aptos Narrow" panose="020B0004020202020204" pitchFamily="34" charset="0"/>
                <a:cs typeface="Arial"/>
              </a:rPr>
            </a:br>
            <a:r>
              <a:rPr lang="en-US" sz="3600" b="1">
                <a:solidFill>
                  <a:srgbClr val="FFFFFF"/>
                </a:solidFill>
                <a:latin typeface="Aptos Narrow" panose="020B0004020202020204" pitchFamily="34" charset="0"/>
                <a:cs typeface="Arial"/>
              </a:rPr>
              <a:t>Convention internationale sur l'élimination de toutes les formes de discrimination raciale </a:t>
            </a:r>
            <a:br>
              <a:rPr lang="en-US" sz="3600" b="1">
                <a:solidFill>
                  <a:srgbClr val="FFFFFF"/>
                </a:solidFill>
                <a:latin typeface="Aptos Narrow" panose="020B0004020202020204" pitchFamily="34" charset="0"/>
                <a:cs typeface="Arial"/>
              </a:rPr>
            </a:br>
            <a:r>
              <a:rPr lang="en-US" sz="3600" b="1">
                <a:solidFill>
                  <a:srgbClr val="FFFFFF"/>
                </a:solidFill>
                <a:latin typeface="Aptos Narrow" panose="020B0004020202020204" pitchFamily="34" charset="0"/>
                <a:cs typeface="Arial"/>
              </a:rPr>
              <a:t>(ratifiée par le Canada en 1970) : </a:t>
            </a:r>
            <a:br>
              <a:rPr lang="en-US" sz="3600" b="1">
                <a:solidFill>
                  <a:srgbClr val="FFFFFF"/>
                </a:solidFill>
                <a:latin typeface="Aptos Narrow" panose="020B0004020202020204" pitchFamily="34" charset="0"/>
              </a:rPr>
            </a:br>
            <a:endParaRPr lang="en-CA" sz="3600">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4A39513-0063-3DD7-5172-7513D3897DD3}"/>
              </a:ext>
            </a:extLst>
          </p:cNvPr>
          <p:cNvSpPr>
            <a:spLocks noGrp="1"/>
          </p:cNvSpPr>
          <p:nvPr>
            <p:ph idx="1"/>
          </p:nvPr>
        </p:nvSpPr>
        <p:spPr>
          <a:xfrm>
            <a:off x="4447308" y="591344"/>
            <a:ext cx="6906491" cy="5585619"/>
          </a:xfrm>
        </p:spPr>
        <p:txBody>
          <a:bodyPr anchor="ctr">
            <a:normAutofit/>
          </a:bodyPr>
          <a:lstStyle/>
          <a:p>
            <a:pPr marL="0" indent="0">
              <a:buNone/>
            </a:pPr>
            <a:r>
              <a:rPr lang="en-US" sz="3200">
                <a:latin typeface="Cambria"/>
                <a:ea typeface="Cambria"/>
              </a:rPr>
              <a:t>Article 1.4. </a:t>
            </a:r>
            <a:r>
              <a:rPr lang="en-US" sz="3200" b="1">
                <a:latin typeface="Cambria"/>
                <a:ea typeface="Cambria"/>
              </a:rPr>
              <a:t>Les mesures spéciales </a:t>
            </a:r>
            <a:r>
              <a:rPr lang="en-US" sz="3200">
                <a:latin typeface="Cambria"/>
                <a:ea typeface="Cambria"/>
              </a:rPr>
              <a:t>prises dans le seul but d'assurer une promotion adéquate de certains groupes raciaux ou ethniques ou de certains individus ... ne doivent pas être considérées comme une discrimination raciale, ...</a:t>
            </a:r>
          </a:p>
        </p:txBody>
      </p:sp>
      <p:sp>
        <p:nvSpPr>
          <p:cNvPr id="4" name="Slide Number Placeholder 3">
            <a:extLst>
              <a:ext uri="{FF2B5EF4-FFF2-40B4-BE49-F238E27FC236}">
                <a16:creationId xmlns:a16="http://schemas.microsoft.com/office/drawing/2014/main" id="{951F63F7-9F05-D71A-4EEB-440FD47F51D5}"/>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14</a:t>
            </a:fld>
            <a:endParaRPr lang="en-CA"/>
          </a:p>
        </p:txBody>
      </p:sp>
    </p:spTree>
    <p:extLst>
      <p:ext uri="{BB962C8B-B14F-4D97-AF65-F5344CB8AC3E}">
        <p14:creationId xmlns:p14="http://schemas.microsoft.com/office/powerpoint/2010/main" val="369636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7DDBD0-E4B9-103D-AE9E-BE9FECE32D19}"/>
              </a:ext>
            </a:extLst>
          </p:cNvPr>
          <p:cNvSpPr>
            <a:spLocks noGrp="1"/>
          </p:cNvSpPr>
          <p:nvPr>
            <p:ph type="title"/>
          </p:nvPr>
        </p:nvSpPr>
        <p:spPr>
          <a:xfrm>
            <a:off x="686834" y="1153572"/>
            <a:ext cx="3200400" cy="4461163"/>
          </a:xfrm>
        </p:spPr>
        <p:txBody>
          <a:bodyPr>
            <a:normAutofit/>
          </a:bodyPr>
          <a:lstStyle/>
          <a:p>
            <a:r>
              <a:rPr lang="en-US" sz="3700">
                <a:solidFill>
                  <a:srgbClr val="FFFFFF"/>
                </a:solidFill>
                <a:latin typeface="Calibri"/>
                <a:cs typeface="Calibri"/>
              </a:rPr>
              <a:t>Convention internationale sur l'élimination de toutes les formes de discrimination raciale</a:t>
            </a:r>
            <a:endParaRPr lang="en-US" sz="3700">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F53924-19E7-9A61-F07E-CBB023417B7A}"/>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n-US">
              <a:cs typeface="Calibri" panose="020F0502020204030204"/>
            </a:endParaRPr>
          </a:p>
          <a:p>
            <a:r>
              <a:rPr lang="en-US">
                <a:ea typeface="+mn-lt"/>
                <a:cs typeface="+mn-lt"/>
              </a:rPr>
              <a:t>La Convention internationale sur l'élimination de toutes les formes de discrimination raciale est l'un des principaux instruments internationaux pour l'élimination du racisme, de la discrimination raciale, de la xénophobie et de l'intolérance qui y est associée. </a:t>
            </a:r>
            <a:endParaRPr lang="en-US"/>
          </a:p>
          <a:p>
            <a:r>
              <a:rPr lang="en-US">
                <a:ea typeface="+mn-lt"/>
                <a:cs typeface="+mn-lt"/>
              </a:rPr>
              <a:t>En signant cette convention, le Canada a accepté de travailler à l'élimination de la discrimination raciale et à la promotion de la compréhension interraciale. </a:t>
            </a:r>
            <a:endParaRPr lang="en-US"/>
          </a:p>
          <a:p>
            <a:endParaRPr lang="en-US">
              <a:cs typeface="Calibri"/>
            </a:endParaRPr>
          </a:p>
        </p:txBody>
      </p:sp>
      <p:sp>
        <p:nvSpPr>
          <p:cNvPr id="4" name="Slide Number Placeholder 3">
            <a:extLst>
              <a:ext uri="{FF2B5EF4-FFF2-40B4-BE49-F238E27FC236}">
                <a16:creationId xmlns:a16="http://schemas.microsoft.com/office/drawing/2014/main" id="{BBC32DEE-5E04-2C3A-E66D-6A10A98613D1}"/>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15</a:t>
            </a:fld>
            <a:endParaRPr lang="en-CA"/>
          </a:p>
        </p:txBody>
      </p:sp>
    </p:spTree>
    <p:extLst>
      <p:ext uri="{BB962C8B-B14F-4D97-AF65-F5344CB8AC3E}">
        <p14:creationId xmlns:p14="http://schemas.microsoft.com/office/powerpoint/2010/main" val="3573824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CE44DD-65A1-5607-8D2E-3315BEC238CB}"/>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Aptos Narrow" panose="020B0004020202020204" pitchFamily="34" charset="0"/>
                <a:cs typeface="Calibri Light"/>
              </a:rPr>
              <a:t>Charte canadienne des droits et libertés - Article 15</a:t>
            </a:r>
            <a:endParaRPr lang="en-CA">
              <a:solidFill>
                <a:srgbClr val="FFFFFF"/>
              </a:solidFill>
              <a:latin typeface="Aptos Narrow" panose="020B0004020202020204" pitchFamily="34" charset="0"/>
            </a:endParaRP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C1940C-2CE8-026D-3583-EFE5113321C0}"/>
              </a:ext>
            </a:extLst>
          </p:cNvPr>
          <p:cNvSpPr>
            <a:spLocks noGrp="1"/>
          </p:cNvSpPr>
          <p:nvPr>
            <p:ph idx="1"/>
          </p:nvPr>
        </p:nvSpPr>
        <p:spPr>
          <a:xfrm>
            <a:off x="4454305" y="814811"/>
            <a:ext cx="6599976" cy="5541539"/>
          </a:xfrm>
        </p:spPr>
        <p:txBody>
          <a:bodyPr vert="horz" lIns="91440" tIns="45720" rIns="91440" bIns="45720" rtlCol="0" anchor="ctr">
            <a:normAutofit fontScale="92500" lnSpcReduction="10000"/>
          </a:bodyPr>
          <a:lstStyle/>
          <a:p>
            <a:r>
              <a:rPr lang="en-US" sz="2600" dirty="0">
                <a:latin typeface="Cambria"/>
                <a:ea typeface="Cambria"/>
              </a:rPr>
              <a:t>Prendre des </a:t>
            </a:r>
            <a:r>
              <a:rPr lang="en-US" sz="2600" dirty="0" err="1">
                <a:latin typeface="Cambria"/>
                <a:ea typeface="Cambria"/>
              </a:rPr>
              <a:t>mesures</a:t>
            </a:r>
            <a:r>
              <a:rPr lang="en-US" sz="2600" dirty="0">
                <a:latin typeface="Cambria"/>
                <a:ea typeface="Cambria"/>
              </a:rPr>
              <a:t> </a:t>
            </a:r>
            <a:r>
              <a:rPr lang="en-US" sz="2600" dirty="0" err="1">
                <a:latin typeface="Cambria"/>
                <a:ea typeface="Cambria"/>
              </a:rPr>
              <a:t>spéciales</a:t>
            </a:r>
            <a:r>
              <a:rPr lang="en-US" sz="2600" dirty="0">
                <a:latin typeface="Cambria"/>
                <a:ea typeface="Cambria"/>
              </a:rPr>
              <a:t> </a:t>
            </a:r>
            <a:r>
              <a:rPr lang="en-US" sz="2600" dirty="0" err="1">
                <a:latin typeface="Cambria"/>
                <a:ea typeface="Cambria"/>
              </a:rPr>
              <a:t>d'équité</a:t>
            </a:r>
            <a:r>
              <a:rPr lang="en-US" sz="2600" dirty="0">
                <a:latin typeface="Cambria"/>
                <a:ea typeface="Cambria"/>
              </a:rPr>
              <a:t> pour faire </a:t>
            </a:r>
            <a:r>
              <a:rPr lang="en-US" sz="2600" dirty="0" err="1">
                <a:latin typeface="Cambria"/>
                <a:ea typeface="Cambria"/>
              </a:rPr>
              <a:t>progresser</a:t>
            </a:r>
            <a:r>
              <a:rPr lang="en-US" sz="2600" dirty="0">
                <a:latin typeface="Cambria"/>
                <a:ea typeface="Cambria"/>
              </a:rPr>
              <a:t> </a:t>
            </a:r>
            <a:r>
              <a:rPr lang="en-US" sz="2600" dirty="0" err="1">
                <a:latin typeface="Cambria"/>
                <a:ea typeface="Cambria"/>
              </a:rPr>
              <a:t>l'égalité</a:t>
            </a:r>
            <a:r>
              <a:rPr lang="en-US" sz="2600" dirty="0">
                <a:latin typeface="Cambria"/>
                <a:ea typeface="Cambria"/>
              </a:rPr>
              <a:t> </a:t>
            </a:r>
            <a:r>
              <a:rPr lang="en-US" sz="2600" dirty="0" err="1">
                <a:latin typeface="Cambria"/>
                <a:ea typeface="Cambria"/>
              </a:rPr>
              <a:t>raciale</a:t>
            </a:r>
            <a:r>
              <a:rPr lang="en-US" sz="2600" dirty="0">
                <a:latin typeface="Cambria"/>
                <a:ea typeface="Cambria"/>
              </a:rPr>
              <a:t> </a:t>
            </a:r>
            <a:r>
              <a:rPr lang="en-US" sz="2600" dirty="0" err="1">
                <a:latin typeface="Cambria"/>
                <a:ea typeface="Cambria"/>
              </a:rPr>
              <a:t>réelle</a:t>
            </a:r>
            <a:r>
              <a:rPr lang="en-US" sz="2600" dirty="0">
                <a:latin typeface="Cambria"/>
                <a:ea typeface="Cambria"/>
              </a:rPr>
              <a:t> en </a:t>
            </a:r>
            <a:r>
              <a:rPr lang="en-US" sz="2600" dirty="0" err="1">
                <a:latin typeface="Cambria"/>
                <a:ea typeface="Cambria"/>
              </a:rPr>
              <a:t>s'attaquant</a:t>
            </a:r>
            <a:r>
              <a:rPr lang="en-US" sz="2600" dirty="0">
                <a:latin typeface="Cambria"/>
                <a:ea typeface="Cambria"/>
              </a:rPr>
              <a:t> à </a:t>
            </a:r>
            <a:r>
              <a:rPr lang="en-US" sz="2600" dirty="0" err="1">
                <a:latin typeface="Cambria"/>
                <a:ea typeface="Cambria"/>
              </a:rPr>
              <a:t>l'inégalité</a:t>
            </a:r>
            <a:r>
              <a:rPr lang="en-US" sz="2600" dirty="0">
                <a:latin typeface="Cambria"/>
                <a:ea typeface="Cambria"/>
              </a:rPr>
              <a:t> des </a:t>
            </a:r>
            <a:r>
              <a:rPr lang="en-US" sz="2600" dirty="0" err="1">
                <a:latin typeface="Cambria"/>
                <a:ea typeface="Cambria"/>
              </a:rPr>
              <a:t>résultats</a:t>
            </a:r>
            <a:r>
              <a:rPr lang="en-US" sz="2600" dirty="0">
                <a:latin typeface="Cambria"/>
                <a:ea typeface="Cambria"/>
              </a:rPr>
              <a:t> dans le cadre de la </a:t>
            </a:r>
            <a:r>
              <a:rPr lang="en-US" sz="2600" dirty="0" err="1">
                <a:latin typeface="Cambria"/>
                <a:ea typeface="Cambria"/>
              </a:rPr>
              <a:t>Charte</a:t>
            </a:r>
            <a:r>
              <a:rPr lang="en-US" sz="2600" dirty="0">
                <a:latin typeface="Cambria"/>
                <a:ea typeface="Cambria"/>
              </a:rPr>
              <a:t> (article 15(2))</a:t>
            </a:r>
          </a:p>
          <a:p>
            <a:endParaRPr lang="en-US" sz="2600" dirty="0">
              <a:latin typeface="Cambria"/>
              <a:ea typeface="Cambria"/>
            </a:endParaRPr>
          </a:p>
          <a:p>
            <a:r>
              <a:rPr lang="en-US" sz="2600" dirty="0" err="1">
                <a:latin typeface="Cambria"/>
                <a:ea typeface="Cambria"/>
              </a:rPr>
              <a:t>L'objectif</a:t>
            </a:r>
            <a:r>
              <a:rPr lang="en-US" sz="2600" dirty="0">
                <a:latin typeface="Cambria"/>
                <a:ea typeface="Cambria"/>
              </a:rPr>
              <a:t> </a:t>
            </a:r>
            <a:r>
              <a:rPr lang="en-US" sz="2600" dirty="0" err="1">
                <a:latin typeface="Cambria"/>
                <a:ea typeface="Cambria"/>
              </a:rPr>
              <a:t>fondamental</a:t>
            </a:r>
            <a:r>
              <a:rPr lang="en-US" sz="2600" dirty="0">
                <a:latin typeface="Cambria"/>
                <a:ea typeface="Cambria"/>
              </a:rPr>
              <a:t> de </a:t>
            </a:r>
            <a:r>
              <a:rPr lang="en-US" sz="2600" dirty="0" err="1">
                <a:latin typeface="Cambria"/>
                <a:ea typeface="Cambria"/>
              </a:rPr>
              <a:t>l'article</a:t>
            </a:r>
            <a:r>
              <a:rPr lang="en-US" sz="2600" dirty="0">
                <a:latin typeface="Cambria"/>
                <a:ea typeface="Cambria"/>
              </a:rPr>
              <a:t> 15(2) de la </a:t>
            </a:r>
            <a:r>
              <a:rPr lang="en-US" sz="2600" dirty="0" err="1">
                <a:latin typeface="Cambria"/>
                <a:ea typeface="Cambria"/>
              </a:rPr>
              <a:t>Charte</a:t>
            </a:r>
            <a:r>
              <a:rPr lang="en-US" sz="2600" dirty="0">
                <a:latin typeface="Cambria"/>
                <a:ea typeface="Cambria"/>
              </a:rPr>
              <a:t> </a:t>
            </a:r>
            <a:r>
              <a:rPr lang="en-US" sz="2600" dirty="0" err="1">
                <a:latin typeface="Cambria"/>
                <a:ea typeface="Cambria"/>
              </a:rPr>
              <a:t>canadienne</a:t>
            </a:r>
            <a:r>
              <a:rPr lang="en-US" sz="2600" dirty="0">
                <a:latin typeface="Cambria"/>
                <a:ea typeface="Cambria"/>
              </a:rPr>
              <a:t> </a:t>
            </a:r>
            <a:r>
              <a:rPr lang="en-US" sz="2600" dirty="0" err="1">
                <a:latin typeface="Cambria"/>
                <a:ea typeface="Cambria"/>
              </a:rPr>
              <a:t>est</a:t>
            </a:r>
            <a:r>
              <a:rPr lang="en-US" sz="2600" dirty="0">
                <a:latin typeface="Cambria"/>
                <a:ea typeface="Cambria"/>
              </a:rPr>
              <a:t> de </a:t>
            </a:r>
            <a:r>
              <a:rPr lang="en-US" sz="2600" dirty="0" err="1">
                <a:latin typeface="Cambria"/>
                <a:ea typeface="Cambria"/>
              </a:rPr>
              <a:t>protéger</a:t>
            </a:r>
            <a:r>
              <a:rPr lang="en-US" sz="2600" dirty="0">
                <a:latin typeface="Cambria"/>
                <a:ea typeface="Cambria"/>
              </a:rPr>
              <a:t> les </a:t>
            </a:r>
            <a:r>
              <a:rPr lang="en-US" sz="2600" dirty="0" err="1">
                <a:latin typeface="Cambria"/>
                <a:ea typeface="Cambria"/>
              </a:rPr>
              <a:t>programmes</a:t>
            </a:r>
            <a:r>
              <a:rPr lang="en-US" sz="2600" dirty="0">
                <a:latin typeface="Cambria"/>
                <a:ea typeface="Cambria"/>
              </a:rPr>
              <a:t> </a:t>
            </a:r>
            <a:r>
              <a:rPr lang="en-US" sz="2600" dirty="0" err="1">
                <a:latin typeface="Cambria"/>
                <a:ea typeface="Cambria"/>
              </a:rPr>
              <a:t>d'amélioration</a:t>
            </a:r>
            <a:r>
              <a:rPr lang="en-US" sz="2600" dirty="0">
                <a:latin typeface="Cambria"/>
                <a:ea typeface="Cambria"/>
              </a:rPr>
              <a:t> </a:t>
            </a:r>
            <a:r>
              <a:rPr lang="en-US" sz="2600" dirty="0" err="1">
                <a:latin typeface="Cambria"/>
                <a:ea typeface="Cambria"/>
              </a:rPr>
              <a:t>contre</a:t>
            </a:r>
            <a:r>
              <a:rPr lang="en-US" sz="2600" dirty="0">
                <a:latin typeface="Cambria"/>
                <a:ea typeface="Cambria"/>
              </a:rPr>
              <a:t> </a:t>
            </a:r>
            <a:r>
              <a:rPr lang="en-US" sz="2600" dirty="0" err="1">
                <a:latin typeface="Cambria"/>
                <a:ea typeface="Cambria"/>
              </a:rPr>
              <a:t>l'accusation</a:t>
            </a:r>
            <a:r>
              <a:rPr lang="en-US" sz="2600" dirty="0">
                <a:latin typeface="Cambria"/>
                <a:ea typeface="Cambria"/>
              </a:rPr>
              <a:t> de "discrimination à </a:t>
            </a:r>
            <a:r>
              <a:rPr lang="en-US" sz="2600" dirty="0" err="1">
                <a:latin typeface="Cambria"/>
                <a:ea typeface="Cambria"/>
              </a:rPr>
              <a:t>rebours</a:t>
            </a:r>
            <a:r>
              <a:rPr lang="en-US" sz="2600" dirty="0">
                <a:latin typeface="Cambria"/>
                <a:ea typeface="Cambria"/>
              </a:rPr>
              <a:t>". En </a:t>
            </a:r>
            <a:r>
              <a:rPr lang="en-US" sz="2600" dirty="0" err="1">
                <a:latin typeface="Cambria"/>
                <a:ea typeface="Cambria"/>
              </a:rPr>
              <a:t>d'autres</a:t>
            </a:r>
            <a:r>
              <a:rPr lang="en-US" sz="2600" dirty="0">
                <a:latin typeface="Cambria"/>
                <a:ea typeface="Cambria"/>
              </a:rPr>
              <a:t> </a:t>
            </a:r>
            <a:r>
              <a:rPr lang="en-US" sz="2600" dirty="0" err="1">
                <a:latin typeface="Cambria"/>
                <a:ea typeface="Cambria"/>
              </a:rPr>
              <a:t>termes</a:t>
            </a:r>
            <a:r>
              <a:rPr lang="en-US" sz="2600" dirty="0">
                <a:latin typeface="Cambria"/>
                <a:ea typeface="Cambria"/>
              </a:rPr>
              <a:t>, </a:t>
            </a:r>
            <a:r>
              <a:rPr lang="en-US" sz="2600" dirty="0" err="1">
                <a:latin typeface="Cambria"/>
                <a:ea typeface="Cambria"/>
              </a:rPr>
              <a:t>l'article</a:t>
            </a:r>
            <a:r>
              <a:rPr lang="en-US" sz="2600" dirty="0">
                <a:latin typeface="Cambria"/>
                <a:ea typeface="Cambria"/>
              </a:rPr>
              <a:t> 15(2) </a:t>
            </a:r>
            <a:r>
              <a:rPr lang="en-US" sz="2600" dirty="0" err="1">
                <a:latin typeface="Cambria"/>
                <a:ea typeface="Cambria"/>
              </a:rPr>
              <a:t>permet</a:t>
            </a:r>
            <a:r>
              <a:rPr lang="en-US" sz="2600" dirty="0">
                <a:latin typeface="Cambria"/>
                <a:ea typeface="Cambria"/>
              </a:rPr>
              <a:t> aux </a:t>
            </a:r>
            <a:r>
              <a:rPr lang="en-US" sz="2600" dirty="0" err="1">
                <a:latin typeface="Cambria"/>
                <a:ea typeface="Cambria"/>
              </a:rPr>
              <a:t>gouvernements</a:t>
            </a:r>
            <a:r>
              <a:rPr lang="en-US" sz="2600" dirty="0">
                <a:latin typeface="Cambria"/>
                <a:ea typeface="Cambria"/>
              </a:rPr>
              <a:t> de </a:t>
            </a:r>
            <a:r>
              <a:rPr lang="en-US" sz="2600" dirty="0" err="1">
                <a:latin typeface="Cambria"/>
                <a:ea typeface="Cambria"/>
              </a:rPr>
              <a:t>lutter</a:t>
            </a:r>
            <a:r>
              <a:rPr lang="en-US" sz="2600" dirty="0">
                <a:latin typeface="Cambria"/>
                <a:ea typeface="Cambria"/>
              </a:rPr>
              <a:t> </a:t>
            </a:r>
            <a:r>
              <a:rPr lang="en-US" sz="2600" dirty="0" err="1">
                <a:latin typeface="Cambria"/>
                <a:ea typeface="Cambria"/>
              </a:rPr>
              <a:t>contre</a:t>
            </a:r>
            <a:r>
              <a:rPr lang="en-US" sz="2600" dirty="0">
                <a:latin typeface="Cambria"/>
                <a:ea typeface="Cambria"/>
              </a:rPr>
              <a:t> la discrimination par le </a:t>
            </a:r>
            <a:r>
              <a:rPr lang="en-US" sz="2600" dirty="0" err="1">
                <a:latin typeface="Cambria"/>
                <a:ea typeface="Cambria"/>
              </a:rPr>
              <a:t>biais</a:t>
            </a:r>
            <a:r>
              <a:rPr lang="en-US" sz="2600" dirty="0">
                <a:latin typeface="Cambria"/>
                <a:ea typeface="Cambria"/>
              </a:rPr>
              <a:t> de </a:t>
            </a:r>
            <a:r>
              <a:rPr lang="en-US" sz="2600" dirty="0" err="1">
                <a:latin typeface="Cambria"/>
                <a:ea typeface="Cambria"/>
              </a:rPr>
              <a:t>programmes</a:t>
            </a:r>
            <a:r>
              <a:rPr lang="en-US" sz="2600" dirty="0">
                <a:latin typeface="Cambria"/>
                <a:ea typeface="Cambria"/>
              </a:rPr>
              <a:t> </a:t>
            </a:r>
            <a:r>
              <a:rPr lang="en-US" sz="2600" dirty="0" err="1">
                <a:latin typeface="Cambria"/>
                <a:ea typeface="Cambria"/>
              </a:rPr>
              <a:t>visant</a:t>
            </a:r>
            <a:r>
              <a:rPr lang="en-US" sz="2600" dirty="0">
                <a:latin typeface="Cambria"/>
                <a:ea typeface="Cambria"/>
              </a:rPr>
              <a:t> à aider les </a:t>
            </a:r>
            <a:r>
              <a:rPr lang="en-US" sz="2600" dirty="0" err="1">
                <a:latin typeface="Cambria"/>
                <a:ea typeface="Cambria"/>
              </a:rPr>
              <a:t>groupes</a:t>
            </a:r>
            <a:r>
              <a:rPr lang="en-US" sz="2600" dirty="0">
                <a:latin typeface="Cambria"/>
                <a:ea typeface="Cambria"/>
              </a:rPr>
              <a:t> </a:t>
            </a:r>
            <a:r>
              <a:rPr lang="en-US" sz="2600" dirty="0" err="1">
                <a:latin typeface="Cambria"/>
                <a:ea typeface="Cambria"/>
              </a:rPr>
              <a:t>défavorisés</a:t>
            </a:r>
            <a:r>
              <a:rPr lang="en-US" sz="2600" dirty="0">
                <a:latin typeface="Cambria"/>
                <a:ea typeface="Cambria"/>
              </a:rPr>
              <a:t> sans </a:t>
            </a:r>
            <a:r>
              <a:rPr lang="en-US" sz="2600" dirty="0" err="1">
                <a:latin typeface="Cambria"/>
                <a:ea typeface="Cambria"/>
              </a:rPr>
              <a:t>craindre</a:t>
            </a:r>
            <a:r>
              <a:rPr lang="en-US" sz="2600" dirty="0">
                <a:latin typeface="Cambria"/>
                <a:ea typeface="Cambria"/>
              </a:rPr>
              <a:t> </a:t>
            </a:r>
            <a:r>
              <a:rPr lang="en-US" sz="2600" dirty="0" err="1">
                <a:latin typeface="Cambria"/>
                <a:ea typeface="Cambria"/>
              </a:rPr>
              <a:t>une</a:t>
            </a:r>
            <a:r>
              <a:rPr lang="en-US" sz="2600" dirty="0">
                <a:latin typeface="Cambria"/>
                <a:ea typeface="Cambria"/>
              </a:rPr>
              <a:t> contestation en vertu de </a:t>
            </a:r>
            <a:r>
              <a:rPr lang="en-US" sz="2600" dirty="0" err="1">
                <a:latin typeface="Cambria"/>
                <a:ea typeface="Cambria"/>
              </a:rPr>
              <a:t>l'article</a:t>
            </a:r>
            <a:r>
              <a:rPr lang="en-US" sz="2600" dirty="0">
                <a:latin typeface="Cambria"/>
                <a:ea typeface="Cambria"/>
              </a:rPr>
              <a:t> 15(1) par des </a:t>
            </a:r>
            <a:r>
              <a:rPr lang="en-US" sz="2600" dirty="0" err="1">
                <a:latin typeface="Cambria"/>
                <a:ea typeface="Cambria"/>
              </a:rPr>
              <a:t>groupes</a:t>
            </a:r>
            <a:r>
              <a:rPr lang="en-US" sz="2600" dirty="0">
                <a:latin typeface="Cambria"/>
                <a:ea typeface="Cambria"/>
              </a:rPr>
              <a:t> qui ne </a:t>
            </a:r>
            <a:r>
              <a:rPr lang="en-US" sz="2600" dirty="0" err="1">
                <a:latin typeface="Cambria"/>
                <a:ea typeface="Cambria"/>
              </a:rPr>
              <a:t>partagent</a:t>
            </a:r>
            <a:r>
              <a:rPr lang="en-US" sz="2600" dirty="0">
                <a:latin typeface="Cambria"/>
                <a:ea typeface="Cambria"/>
              </a:rPr>
              <a:t> pas </a:t>
            </a:r>
            <a:r>
              <a:rPr lang="en-US" sz="2600" dirty="0" err="1">
                <a:latin typeface="Cambria"/>
                <a:ea typeface="Cambria"/>
              </a:rPr>
              <a:t>ce</a:t>
            </a:r>
            <a:r>
              <a:rPr lang="en-US" sz="2600" dirty="0">
                <a:latin typeface="Cambria"/>
                <a:ea typeface="Cambria"/>
              </a:rPr>
              <a:t> </a:t>
            </a:r>
            <a:r>
              <a:rPr lang="en-US" sz="2600" dirty="0" err="1">
                <a:latin typeface="Cambria"/>
                <a:ea typeface="Cambria"/>
              </a:rPr>
              <a:t>désavantage</a:t>
            </a:r>
            <a:r>
              <a:rPr lang="en-US" sz="2600" dirty="0">
                <a:latin typeface="Cambria"/>
                <a:ea typeface="Cambria"/>
              </a:rPr>
              <a:t>.</a:t>
            </a:r>
            <a:endParaRPr lang="en-CA" sz="2600" dirty="0">
              <a:latin typeface="Cambria"/>
              <a:ea typeface="Cambria"/>
            </a:endParaRPr>
          </a:p>
        </p:txBody>
      </p:sp>
      <p:sp>
        <p:nvSpPr>
          <p:cNvPr id="4" name="Slide Number Placeholder 3">
            <a:extLst>
              <a:ext uri="{FF2B5EF4-FFF2-40B4-BE49-F238E27FC236}">
                <a16:creationId xmlns:a16="http://schemas.microsoft.com/office/drawing/2014/main" id="{7B1BC40F-1801-4356-0C12-C371EB2F3053}"/>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16</a:t>
            </a:fld>
            <a:endParaRPr lang="en-CA"/>
          </a:p>
        </p:txBody>
      </p:sp>
    </p:spTree>
    <p:extLst>
      <p:ext uri="{BB962C8B-B14F-4D97-AF65-F5344CB8AC3E}">
        <p14:creationId xmlns:p14="http://schemas.microsoft.com/office/powerpoint/2010/main" val="2068649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D2D80-51F5-A410-C9B5-882D17E71765}"/>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Aptos Narrow"/>
                <a:cs typeface="Calibri Light"/>
              </a:rPr>
              <a:t>Charte canadienne des droits et libertés - article 15</a:t>
            </a:r>
            <a:endParaRPr lang="en-US">
              <a:solidFill>
                <a:srgbClr val="FFFFFF"/>
              </a:solidFill>
              <a:latin typeface="Aptos Narrow"/>
              <a:cs typeface="Calibri Light"/>
            </a:endParaRPr>
          </a:p>
          <a:p>
            <a:endParaRPr lang="en-US" b="1">
              <a:solidFill>
                <a:srgbClr val="FFFFFF"/>
              </a:solidFill>
              <a:cs typeface="Calibri Light"/>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D393DC-EF36-6076-DA44-317651D5C9AD}"/>
              </a:ext>
            </a:extLst>
          </p:cNvPr>
          <p:cNvSpPr>
            <a:spLocks noGrp="1"/>
          </p:cNvSpPr>
          <p:nvPr>
            <p:ph idx="1"/>
          </p:nvPr>
        </p:nvSpPr>
        <p:spPr>
          <a:xfrm>
            <a:off x="4571020" y="851026"/>
            <a:ext cx="6782779" cy="5505324"/>
          </a:xfrm>
        </p:spPr>
        <p:txBody>
          <a:bodyPr vert="horz" lIns="91440" tIns="45720" rIns="91440" bIns="45720" rtlCol="0" anchor="ctr">
            <a:normAutofit fontScale="92500"/>
          </a:bodyPr>
          <a:lstStyle/>
          <a:p>
            <a:pPr marL="0" indent="0">
              <a:buNone/>
            </a:pPr>
            <a:endParaRPr lang="en-US" dirty="0">
              <a:latin typeface="Aptos Narrow"/>
              <a:cs typeface="Calibri"/>
            </a:endParaRPr>
          </a:p>
          <a:p>
            <a:r>
              <a:rPr lang="en-US" dirty="0" err="1">
                <a:latin typeface="Aptos Narrow"/>
                <a:cs typeface="Calibri"/>
              </a:rPr>
              <a:t>L'appel</a:t>
            </a:r>
            <a:r>
              <a:rPr lang="en-US" dirty="0">
                <a:latin typeface="Aptos Narrow"/>
                <a:cs typeface="Calibri"/>
              </a:rPr>
              <a:t> à </a:t>
            </a:r>
            <a:r>
              <a:rPr lang="en-US" dirty="0" err="1">
                <a:latin typeface="Aptos Narrow"/>
                <a:cs typeface="Calibri"/>
              </a:rPr>
              <a:t>l'action</a:t>
            </a:r>
            <a:r>
              <a:rPr lang="en-US" dirty="0">
                <a:latin typeface="Aptos Narrow"/>
                <a:cs typeface="Calibri"/>
              </a:rPr>
              <a:t> du </a:t>
            </a:r>
            <a:r>
              <a:rPr lang="en-US" dirty="0" err="1">
                <a:latin typeface="Aptos Narrow"/>
                <a:cs typeface="Calibri"/>
              </a:rPr>
              <a:t>greffier</a:t>
            </a:r>
            <a:r>
              <a:rPr lang="en-US" dirty="0">
                <a:latin typeface="Aptos Narrow"/>
                <a:cs typeface="Calibri"/>
              </a:rPr>
              <a:t> sur la </a:t>
            </a:r>
            <a:r>
              <a:rPr lang="en-US" dirty="0" err="1">
                <a:latin typeface="Aptos Narrow"/>
                <a:cs typeface="Calibri"/>
              </a:rPr>
              <a:t>lutte</a:t>
            </a:r>
            <a:r>
              <a:rPr lang="en-US" dirty="0">
                <a:latin typeface="Aptos Narrow"/>
                <a:cs typeface="Calibri"/>
              </a:rPr>
              <a:t> </a:t>
            </a:r>
            <a:r>
              <a:rPr lang="en-US" dirty="0" err="1">
                <a:latin typeface="Aptos Narrow"/>
                <a:cs typeface="Calibri"/>
              </a:rPr>
              <a:t>contre</a:t>
            </a:r>
            <a:r>
              <a:rPr lang="en-US" dirty="0">
                <a:latin typeface="Aptos Narrow"/>
                <a:cs typeface="Calibri"/>
              </a:rPr>
              <a:t> le </a:t>
            </a:r>
            <a:r>
              <a:rPr lang="en-US" dirty="0" err="1">
                <a:latin typeface="Aptos Narrow"/>
                <a:cs typeface="Calibri"/>
              </a:rPr>
              <a:t>racisme</a:t>
            </a:r>
            <a:r>
              <a:rPr lang="en-US" dirty="0">
                <a:latin typeface="Aptos Narrow"/>
                <a:cs typeface="Calibri"/>
              </a:rPr>
              <a:t>, </a:t>
            </a:r>
            <a:r>
              <a:rPr lang="en-US" dirty="0" err="1">
                <a:latin typeface="Aptos Narrow"/>
                <a:cs typeface="Calibri"/>
              </a:rPr>
              <a:t>spécifiquement</a:t>
            </a:r>
            <a:r>
              <a:rPr lang="en-US" dirty="0">
                <a:latin typeface="Aptos Narrow"/>
                <a:cs typeface="Calibri"/>
              </a:rPr>
              <a:t> pour les employés noirs, </a:t>
            </a:r>
            <a:r>
              <a:rPr lang="en-US" dirty="0" err="1">
                <a:latin typeface="Aptos Narrow"/>
                <a:cs typeface="Calibri"/>
              </a:rPr>
              <a:t>est</a:t>
            </a:r>
            <a:r>
              <a:rPr lang="en-US" dirty="0">
                <a:latin typeface="Aptos Narrow"/>
                <a:cs typeface="Calibri"/>
              </a:rPr>
              <a:t> un </a:t>
            </a:r>
            <a:r>
              <a:rPr lang="en-US" dirty="0" err="1">
                <a:latin typeface="Aptos Narrow"/>
                <a:cs typeface="Calibri"/>
              </a:rPr>
              <a:t>exemple</a:t>
            </a:r>
            <a:r>
              <a:rPr lang="en-US" dirty="0">
                <a:latin typeface="Aptos Narrow"/>
                <a:cs typeface="Calibri"/>
              </a:rPr>
              <a:t> </a:t>
            </a:r>
            <a:r>
              <a:rPr lang="en-US" dirty="0" err="1">
                <a:latin typeface="Aptos Narrow"/>
                <a:cs typeface="Calibri"/>
              </a:rPr>
              <a:t>d'action</a:t>
            </a:r>
            <a:r>
              <a:rPr lang="en-US" dirty="0">
                <a:latin typeface="Aptos Narrow"/>
                <a:cs typeface="Calibri"/>
              </a:rPr>
              <a:t> </a:t>
            </a:r>
            <a:r>
              <a:rPr lang="en-US" dirty="0" err="1">
                <a:latin typeface="Aptos Narrow"/>
                <a:cs typeface="Calibri"/>
              </a:rPr>
              <a:t>soutenue</a:t>
            </a:r>
            <a:r>
              <a:rPr lang="en-US" dirty="0">
                <a:latin typeface="Aptos Narrow"/>
                <a:cs typeface="Calibri"/>
              </a:rPr>
              <a:t> par </a:t>
            </a:r>
            <a:r>
              <a:rPr lang="en-US" dirty="0" err="1">
                <a:latin typeface="Aptos Narrow"/>
                <a:cs typeface="Calibri"/>
              </a:rPr>
              <a:t>l'article</a:t>
            </a:r>
            <a:r>
              <a:rPr lang="en-US" dirty="0">
                <a:latin typeface="Aptos Narrow"/>
                <a:cs typeface="Calibri"/>
              </a:rPr>
              <a:t> 15(2) de la </a:t>
            </a:r>
            <a:r>
              <a:rPr lang="en-US" dirty="0" err="1">
                <a:latin typeface="Aptos Narrow"/>
                <a:cs typeface="Calibri"/>
              </a:rPr>
              <a:t>Charte</a:t>
            </a:r>
            <a:r>
              <a:rPr lang="en-US" dirty="0">
                <a:latin typeface="Aptos Narrow"/>
                <a:cs typeface="Calibri"/>
              </a:rPr>
              <a:t>. Il </a:t>
            </a:r>
            <a:r>
              <a:rPr lang="en-US" dirty="0" err="1">
                <a:latin typeface="Aptos Narrow"/>
                <a:cs typeface="Calibri"/>
              </a:rPr>
              <a:t>serait</a:t>
            </a:r>
            <a:r>
              <a:rPr lang="en-US" dirty="0">
                <a:latin typeface="Aptos Narrow"/>
                <a:cs typeface="Calibri"/>
              </a:rPr>
              <a:t> </a:t>
            </a:r>
            <a:r>
              <a:rPr lang="en-US" dirty="0" err="1">
                <a:latin typeface="Aptos Narrow"/>
                <a:cs typeface="Calibri"/>
              </a:rPr>
              <a:t>conforme</a:t>
            </a:r>
            <a:r>
              <a:rPr lang="en-US" dirty="0">
                <a:latin typeface="Aptos Narrow"/>
                <a:cs typeface="Calibri"/>
              </a:rPr>
              <a:t> à la Convention des Nations </a:t>
            </a:r>
            <a:r>
              <a:rPr lang="en-US" dirty="0" err="1">
                <a:latin typeface="Aptos Narrow"/>
                <a:cs typeface="Calibri"/>
              </a:rPr>
              <a:t>unies</a:t>
            </a:r>
            <a:r>
              <a:rPr lang="en-US" dirty="0">
                <a:latin typeface="Aptos Narrow"/>
                <a:cs typeface="Calibri"/>
              </a:rPr>
              <a:t> sur </a:t>
            </a:r>
            <a:r>
              <a:rPr lang="en-US" dirty="0" err="1">
                <a:latin typeface="Aptos Narrow"/>
                <a:cs typeface="Calibri"/>
              </a:rPr>
              <a:t>l'élimination</a:t>
            </a:r>
            <a:r>
              <a:rPr lang="en-US" dirty="0">
                <a:latin typeface="Aptos Narrow"/>
                <a:cs typeface="Calibri"/>
              </a:rPr>
              <a:t> de </a:t>
            </a:r>
            <a:r>
              <a:rPr lang="en-US" dirty="0" err="1">
                <a:latin typeface="Aptos Narrow"/>
                <a:cs typeface="Calibri"/>
              </a:rPr>
              <a:t>toutes</a:t>
            </a:r>
            <a:r>
              <a:rPr lang="en-US" dirty="0">
                <a:latin typeface="Aptos Narrow"/>
                <a:cs typeface="Calibri"/>
              </a:rPr>
              <a:t> les </a:t>
            </a:r>
            <a:r>
              <a:rPr lang="en-US" dirty="0" err="1">
                <a:latin typeface="Aptos Narrow"/>
                <a:cs typeface="Calibri"/>
              </a:rPr>
              <a:t>formes</a:t>
            </a:r>
            <a:r>
              <a:rPr lang="en-US" dirty="0">
                <a:latin typeface="Aptos Narrow"/>
                <a:cs typeface="Calibri"/>
              </a:rPr>
              <a:t> de discrimination </a:t>
            </a:r>
            <a:r>
              <a:rPr lang="en-US" dirty="0" err="1">
                <a:latin typeface="Aptos Narrow"/>
                <a:cs typeface="Calibri"/>
              </a:rPr>
              <a:t>raciale</a:t>
            </a:r>
            <a:r>
              <a:rPr lang="en-US" dirty="0">
                <a:latin typeface="Aptos Narrow"/>
                <a:cs typeface="Calibri"/>
              </a:rPr>
              <a:t>.</a:t>
            </a:r>
          </a:p>
          <a:p>
            <a:endParaRPr lang="en-US" dirty="0">
              <a:latin typeface="Aptos Narrow"/>
              <a:cs typeface="Calibri"/>
            </a:endParaRPr>
          </a:p>
          <a:p>
            <a:r>
              <a:rPr lang="en-US" dirty="0">
                <a:latin typeface="Aptos Narrow"/>
                <a:cs typeface="Calibri"/>
              </a:rPr>
              <a:t>Prendre des </a:t>
            </a:r>
            <a:r>
              <a:rPr lang="en-US" dirty="0" err="1">
                <a:latin typeface="Aptos Narrow"/>
                <a:cs typeface="Calibri"/>
              </a:rPr>
              <a:t>mesures</a:t>
            </a:r>
            <a:r>
              <a:rPr lang="en-US" dirty="0">
                <a:latin typeface="Aptos Narrow"/>
                <a:cs typeface="Calibri"/>
              </a:rPr>
              <a:t> </a:t>
            </a:r>
            <a:r>
              <a:rPr lang="en-US" dirty="0" err="1">
                <a:latin typeface="Aptos Narrow"/>
                <a:cs typeface="Calibri"/>
              </a:rPr>
              <a:t>spéciales</a:t>
            </a:r>
            <a:r>
              <a:rPr lang="en-US" dirty="0">
                <a:latin typeface="Aptos Narrow"/>
                <a:cs typeface="Calibri"/>
              </a:rPr>
              <a:t> pour les employés noirs </a:t>
            </a:r>
            <a:r>
              <a:rPr lang="en-US" dirty="0" err="1">
                <a:latin typeface="Aptos Narrow"/>
                <a:cs typeface="Calibri"/>
              </a:rPr>
              <a:t>conformément</a:t>
            </a:r>
            <a:r>
              <a:rPr lang="en-US" dirty="0">
                <a:latin typeface="Aptos Narrow"/>
                <a:cs typeface="Calibri"/>
              </a:rPr>
              <a:t> à la </a:t>
            </a:r>
            <a:r>
              <a:rPr lang="en-US" dirty="0" err="1">
                <a:latin typeface="Aptos Narrow"/>
                <a:cs typeface="Calibri"/>
              </a:rPr>
              <a:t>Charte</a:t>
            </a:r>
            <a:r>
              <a:rPr lang="en-US" dirty="0">
                <a:latin typeface="Aptos Narrow"/>
                <a:cs typeface="Calibri"/>
              </a:rPr>
              <a:t> ne </a:t>
            </a:r>
            <a:r>
              <a:rPr lang="en-US" dirty="0" err="1">
                <a:latin typeface="Aptos Narrow"/>
                <a:cs typeface="Calibri"/>
              </a:rPr>
              <a:t>peut</a:t>
            </a:r>
            <a:r>
              <a:rPr lang="en-US" dirty="0">
                <a:latin typeface="Aptos Narrow"/>
                <a:cs typeface="Calibri"/>
              </a:rPr>
              <a:t> </a:t>
            </a:r>
            <a:r>
              <a:rPr lang="en-US" dirty="0" err="1">
                <a:latin typeface="Aptos Narrow"/>
                <a:cs typeface="Calibri"/>
              </a:rPr>
              <a:t>être</a:t>
            </a:r>
            <a:r>
              <a:rPr lang="en-US" dirty="0">
                <a:latin typeface="Aptos Narrow"/>
                <a:cs typeface="Calibri"/>
              </a:rPr>
              <a:t> </a:t>
            </a:r>
            <a:r>
              <a:rPr lang="en-US" dirty="0" err="1">
                <a:latin typeface="Aptos Narrow"/>
                <a:cs typeface="Calibri"/>
              </a:rPr>
              <a:t>considéré</a:t>
            </a:r>
            <a:r>
              <a:rPr lang="en-US" dirty="0">
                <a:latin typeface="Aptos Narrow"/>
                <a:cs typeface="Calibri"/>
              </a:rPr>
              <a:t> </a:t>
            </a:r>
            <a:r>
              <a:rPr lang="en-US" dirty="0" err="1">
                <a:latin typeface="Aptos Narrow"/>
                <a:cs typeface="Calibri"/>
              </a:rPr>
              <a:t>comme</a:t>
            </a:r>
            <a:r>
              <a:rPr lang="en-US" dirty="0">
                <a:latin typeface="Aptos Narrow"/>
                <a:cs typeface="Calibri"/>
              </a:rPr>
              <a:t> </a:t>
            </a:r>
            <a:r>
              <a:rPr lang="en-US" dirty="0" err="1">
                <a:latin typeface="Aptos Narrow"/>
                <a:cs typeface="Calibri"/>
              </a:rPr>
              <a:t>une</a:t>
            </a:r>
            <a:r>
              <a:rPr lang="en-US" dirty="0">
                <a:latin typeface="Aptos Narrow"/>
                <a:cs typeface="Calibri"/>
              </a:rPr>
              <a:t> discrimination. Il </a:t>
            </a:r>
            <a:r>
              <a:rPr lang="en-US" dirty="0" err="1">
                <a:latin typeface="Aptos Narrow"/>
                <a:cs typeface="Calibri"/>
              </a:rPr>
              <a:t>n'est</a:t>
            </a:r>
            <a:r>
              <a:rPr lang="en-US" dirty="0">
                <a:latin typeface="Aptos Narrow"/>
                <a:cs typeface="Calibri"/>
              </a:rPr>
              <a:t> pas </a:t>
            </a:r>
            <a:r>
              <a:rPr lang="en-US" dirty="0" err="1">
                <a:latin typeface="Aptos Narrow"/>
                <a:cs typeface="Calibri"/>
              </a:rPr>
              <a:t>nécessaire</a:t>
            </a:r>
            <a:r>
              <a:rPr lang="en-US" dirty="0">
                <a:latin typeface="Aptos Narrow"/>
                <a:cs typeface="Calibri"/>
              </a:rPr>
              <a:t> </a:t>
            </a:r>
            <a:r>
              <a:rPr lang="en-US" dirty="0" err="1">
                <a:latin typeface="Aptos Narrow"/>
                <a:cs typeface="Calibri"/>
              </a:rPr>
              <a:t>d'attendre</a:t>
            </a:r>
            <a:r>
              <a:rPr lang="en-US" dirty="0">
                <a:latin typeface="Aptos Narrow"/>
                <a:cs typeface="Calibri"/>
              </a:rPr>
              <a:t> </a:t>
            </a:r>
            <a:r>
              <a:rPr lang="en-US" dirty="0" err="1">
                <a:latin typeface="Aptos Narrow"/>
                <a:cs typeface="Calibri"/>
              </a:rPr>
              <a:t>une</a:t>
            </a:r>
            <a:r>
              <a:rPr lang="en-US" dirty="0">
                <a:latin typeface="Aptos Narrow"/>
                <a:cs typeface="Calibri"/>
              </a:rPr>
              <a:t> modification de la </a:t>
            </a:r>
            <a:r>
              <a:rPr lang="en-US" dirty="0" err="1">
                <a:latin typeface="Aptos Narrow"/>
                <a:cs typeface="Calibri"/>
              </a:rPr>
              <a:t>loi</a:t>
            </a:r>
            <a:r>
              <a:rPr lang="en-US" dirty="0">
                <a:latin typeface="Aptos Narrow"/>
                <a:cs typeface="Calibri"/>
              </a:rPr>
              <a:t> sur </a:t>
            </a:r>
            <a:r>
              <a:rPr lang="en-US" dirty="0" err="1">
                <a:latin typeface="Aptos Narrow"/>
                <a:cs typeface="Calibri"/>
              </a:rPr>
              <a:t>l'égalité</a:t>
            </a:r>
            <a:r>
              <a:rPr lang="en-US" dirty="0">
                <a:latin typeface="Aptos Narrow"/>
                <a:cs typeface="Calibri"/>
              </a:rPr>
              <a:t> des chances pour </a:t>
            </a:r>
            <a:r>
              <a:rPr lang="en-US" dirty="0" err="1">
                <a:latin typeface="Aptos Narrow"/>
                <a:cs typeface="Calibri"/>
              </a:rPr>
              <a:t>agir</a:t>
            </a:r>
            <a:r>
              <a:rPr lang="en-US" dirty="0">
                <a:latin typeface="Aptos Narrow"/>
                <a:cs typeface="Calibri"/>
              </a:rPr>
              <a:t>.</a:t>
            </a:r>
          </a:p>
        </p:txBody>
      </p:sp>
      <p:sp>
        <p:nvSpPr>
          <p:cNvPr id="4" name="Slide Number Placeholder 3">
            <a:extLst>
              <a:ext uri="{FF2B5EF4-FFF2-40B4-BE49-F238E27FC236}">
                <a16:creationId xmlns:a16="http://schemas.microsoft.com/office/drawing/2014/main" id="{12D0A380-EEB7-100B-6C23-C539D4EDC60A}"/>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17</a:t>
            </a:fld>
            <a:endParaRPr lang="en-CA"/>
          </a:p>
        </p:txBody>
      </p:sp>
    </p:spTree>
    <p:extLst>
      <p:ext uri="{BB962C8B-B14F-4D97-AF65-F5344CB8AC3E}">
        <p14:creationId xmlns:p14="http://schemas.microsoft.com/office/powerpoint/2010/main" val="319824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2675D-350A-3E7B-CD4E-CF425B4D416B}"/>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Aptos Narrow" panose="020B0004020202020204" pitchFamily="34" charset="0"/>
                <a:ea typeface="Cambria"/>
              </a:rPr>
              <a:t>Charte canadienne des droits et libertés - article 15</a:t>
            </a:r>
            <a:br>
              <a:rPr lang="en-US" b="1">
                <a:solidFill>
                  <a:srgbClr val="FFFFFF"/>
                </a:solidFill>
                <a:latin typeface="Aptos Narrow" panose="020B0004020202020204" pitchFamily="34" charset="0"/>
                <a:ea typeface="Cambria" panose="02040503050406030204" pitchFamily="18" charset="0"/>
              </a:rPr>
            </a:br>
            <a:endParaRPr lang="en-CA" b="1">
              <a:solidFill>
                <a:srgbClr val="FFFFFF"/>
              </a:solidFill>
              <a:latin typeface="Aptos Narrow" panose="020B0004020202020204" pitchFamily="34" charset="0"/>
            </a:endParaRPr>
          </a:p>
        </p:txBody>
      </p:sp>
      <p:sp>
        <p:nvSpPr>
          <p:cNvPr id="47" name="Arc 4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Content Placeholder 2">
            <a:extLst>
              <a:ext uri="{FF2B5EF4-FFF2-40B4-BE49-F238E27FC236}">
                <a16:creationId xmlns:a16="http://schemas.microsoft.com/office/drawing/2014/main" id="{2616F4DE-4B18-9C47-816C-5E72209747D6}"/>
              </a:ext>
            </a:extLst>
          </p:cNvPr>
          <p:cNvSpPr>
            <a:spLocks noGrp="1"/>
          </p:cNvSpPr>
          <p:nvPr>
            <p:ph idx="1"/>
          </p:nvPr>
        </p:nvSpPr>
        <p:spPr>
          <a:xfrm>
            <a:off x="4253218" y="536895"/>
            <a:ext cx="7100582" cy="5640069"/>
          </a:xfrm>
        </p:spPr>
        <p:txBody>
          <a:bodyPr vert="horz" lIns="91440" tIns="45720" rIns="91440" bIns="45720" rtlCol="0" anchor="ctr">
            <a:normAutofit/>
          </a:bodyPr>
          <a:lstStyle/>
          <a:p>
            <a:pPr marL="171450" indent="-171450">
              <a:buFont typeface="Arial"/>
              <a:buChar char="•"/>
            </a:pPr>
            <a:endParaRPr lang="en-CA">
              <a:latin typeface="Cambria"/>
              <a:ea typeface="Cambria"/>
            </a:endParaRPr>
          </a:p>
          <a:p>
            <a:pPr marL="171450" indent="-171450">
              <a:buFont typeface="Arial"/>
              <a:buChar char="•"/>
            </a:pPr>
            <a:r>
              <a:rPr lang="en-CA">
                <a:latin typeface="Cambria"/>
                <a:ea typeface="Cambria"/>
              </a:rPr>
              <a:t>Reconnaître que tout le monde n'est pas logé à la même enseigne en raison d'inégalités historiques et systémiques.</a:t>
            </a:r>
          </a:p>
          <a:p>
            <a:pPr marL="171450" indent="-171450">
              <a:buFont typeface="Arial"/>
              <a:buChar char="•"/>
            </a:pPr>
            <a:r>
              <a:rPr lang="en-CA">
                <a:latin typeface="Cambria"/>
                <a:ea typeface="Cambria"/>
              </a:rPr>
              <a:t>Reconnaître les obstacles accrus auxquels sont confrontées les personnes dont les identités se recoupent et sont marginalisées.</a:t>
            </a:r>
          </a:p>
          <a:p>
            <a:pPr marL="171450" indent="-171450">
              <a:buFont typeface="Arial"/>
              <a:buChar char="•"/>
            </a:pPr>
            <a:r>
              <a:rPr lang="en-CA">
                <a:latin typeface="Cambria"/>
                <a:ea typeface="Cambria"/>
              </a:rPr>
              <a:t>Offrir des opportunités équitables adaptées au contexte unique de chaque personne.</a:t>
            </a:r>
          </a:p>
          <a:p>
            <a:pPr marL="171450" indent="-171450">
              <a:buFont typeface="Arial"/>
              <a:buChar char="•"/>
            </a:pPr>
            <a:r>
              <a:rPr lang="en-CA">
                <a:latin typeface="Cambria"/>
                <a:ea typeface="Cambria"/>
              </a:rPr>
              <a:t>S'attaquer aux inégalités systémiques qui perpétuent la marginalisation des groupes en quête d'équité.</a:t>
            </a:r>
            <a:endParaRPr lang="en-US">
              <a:latin typeface="Cambria"/>
              <a:ea typeface="Cambria"/>
            </a:endParaRPr>
          </a:p>
          <a:p>
            <a:endParaRPr lang="en-US" b="1">
              <a:latin typeface="Cambria"/>
              <a:ea typeface="Cambria"/>
            </a:endParaRPr>
          </a:p>
        </p:txBody>
      </p:sp>
      <p:sp>
        <p:nvSpPr>
          <p:cNvPr id="4" name="Slide Number Placeholder 3">
            <a:extLst>
              <a:ext uri="{FF2B5EF4-FFF2-40B4-BE49-F238E27FC236}">
                <a16:creationId xmlns:a16="http://schemas.microsoft.com/office/drawing/2014/main" id="{4775AB03-C4F6-0B4A-86B6-A32299382E67}"/>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18</a:t>
            </a:fld>
            <a:endParaRPr lang="en-CA"/>
          </a:p>
        </p:txBody>
      </p:sp>
    </p:spTree>
    <p:extLst>
      <p:ext uri="{BB962C8B-B14F-4D97-AF65-F5344CB8AC3E}">
        <p14:creationId xmlns:p14="http://schemas.microsoft.com/office/powerpoint/2010/main" val="642465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78837A-DCCF-FB17-894C-FA6765FC3A00}"/>
              </a:ext>
            </a:extLst>
          </p:cNvPr>
          <p:cNvSpPr>
            <a:spLocks noGrp="1"/>
          </p:cNvSpPr>
          <p:nvPr>
            <p:ph type="title"/>
          </p:nvPr>
        </p:nvSpPr>
        <p:spPr>
          <a:xfrm>
            <a:off x="686834" y="1153572"/>
            <a:ext cx="3200400" cy="4461163"/>
          </a:xfrm>
        </p:spPr>
        <p:txBody>
          <a:bodyPr>
            <a:normAutofit/>
          </a:bodyPr>
          <a:lstStyle/>
          <a:p>
            <a:br>
              <a:rPr kumimoji="0" lang="en-US" altLang="en-US" sz="4100" b="1" i="0" u="none" strike="noStrike" cap="none" normalizeH="0" baseline="0">
                <a:ln>
                  <a:noFill/>
                </a:ln>
                <a:solidFill>
                  <a:srgbClr val="FFFFFF"/>
                </a:solidFill>
                <a:effectLst/>
                <a:latin typeface="Cambria" panose="02040503050406030204" pitchFamily="18" charset="0"/>
                <a:ea typeface="Cambria" panose="02040503050406030204" pitchFamily="18" charset="0"/>
                <a:hlinkClick r:id="rId3"/>
              </a:rPr>
            </a:br>
            <a:r>
              <a:rPr lang="en-US" sz="4100">
                <a:solidFill>
                  <a:srgbClr val="FFFFFF"/>
                </a:solidFill>
                <a:latin typeface="Calibri"/>
                <a:cs typeface="Calibri"/>
              </a:rPr>
              <a:t>Jurisprudence de la Cour suprême</a:t>
            </a:r>
            <a:br>
              <a:rPr kumimoji="0" lang="en-US" altLang="en-US" sz="4100" i="0" strike="noStrike" cap="none" normalizeH="0" baseline="0">
                <a:ln>
                  <a:noFill/>
                </a:ln>
                <a:solidFill>
                  <a:srgbClr val="FFFFFF"/>
                </a:solidFill>
                <a:effectLst/>
                <a:latin typeface="Cambria" panose="02040503050406030204" pitchFamily="18" charset="0"/>
                <a:ea typeface="Cambria" panose="02040503050406030204" pitchFamily="18" charset="0"/>
              </a:rPr>
            </a:br>
            <a:endParaRPr lang="en-CA" sz="4100">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C5F019-3752-538B-B822-659A2C8B974B}"/>
              </a:ext>
            </a:extLst>
          </p:cNvPr>
          <p:cNvSpPr>
            <a:spLocks noGrp="1"/>
          </p:cNvSpPr>
          <p:nvPr>
            <p:ph idx="1"/>
          </p:nvPr>
        </p:nvSpPr>
        <p:spPr>
          <a:xfrm>
            <a:off x="4447308" y="591344"/>
            <a:ext cx="6906491" cy="5585619"/>
          </a:xfrm>
        </p:spPr>
        <p:txBody>
          <a:bodyPr anchor="ctr">
            <a:normAutofit/>
          </a:bodyPr>
          <a:lstStyle/>
          <a:p>
            <a:pPr marL="0" indent="0">
              <a:buNone/>
            </a:pPr>
            <a:r>
              <a:rPr kumimoji="0" lang="en-US" altLang="en-US" b="0" i="0" u="none" strike="noStrike" cap="none" normalizeH="0" baseline="0">
                <a:ln>
                  <a:noFill/>
                </a:ln>
                <a:effectLst/>
                <a:latin typeface="Cambria" panose="02040503050406030204" pitchFamily="18" charset="0"/>
                <a:ea typeface="Cambria" panose="02040503050406030204" pitchFamily="18" charset="0"/>
              </a:rPr>
              <a:t>La Cour suprême a toujours qualifié la garantie d'égalité de </a:t>
            </a:r>
            <a:r>
              <a:rPr kumimoji="0" lang="en-US" altLang="en-US" b="1" i="0" u="none" strike="noStrike" cap="none" normalizeH="0" baseline="0">
                <a:ln>
                  <a:noFill/>
                </a:ln>
                <a:effectLst/>
                <a:latin typeface="Cambria" panose="02040503050406030204" pitchFamily="18" charset="0"/>
                <a:ea typeface="Cambria" panose="02040503050406030204" pitchFamily="18" charset="0"/>
              </a:rPr>
              <a:t>substantielle</a:t>
            </a:r>
            <a:r>
              <a:rPr kumimoji="0" lang="en-US" altLang="en-US" b="0" i="0" u="none" strike="noStrike" cap="none" normalizeH="0" baseline="0">
                <a:ln>
                  <a:noFill/>
                </a:ln>
                <a:effectLst/>
                <a:latin typeface="Cambria" panose="02040503050406030204" pitchFamily="18" charset="0"/>
                <a:ea typeface="Cambria" panose="02040503050406030204" pitchFamily="18" charset="0"/>
              </a:rPr>
              <a:t>. En d'autres termes, la Cour a souligné que "le concept d'égalité ne signifie pas nécessairement un traitement identique et que le modèle de discrimination "à traitement identique" peut en fait produire une inégalité. " </a:t>
            </a:r>
          </a:p>
          <a:p>
            <a:pPr marL="457200" lvl="1" indent="0">
              <a:buNone/>
            </a:pPr>
            <a:endParaRPr lang="en-US" b="1">
              <a:latin typeface="Garamond-Bold"/>
            </a:endParaRPr>
          </a:p>
          <a:p>
            <a:pPr marL="457200" lvl="1" indent="0">
              <a:buNone/>
            </a:pPr>
            <a:r>
              <a:rPr lang="en-US" b="0">
                <a:effectLst/>
                <a:latin typeface="Aptos" panose="020B0004020202020204" pitchFamily="34" charset="0"/>
              </a:rPr>
              <a:t>L'égalité réelle offre un remède à l'exclusion et une recette pour l'inclusion  </a:t>
            </a:r>
          </a:p>
          <a:p>
            <a:pPr marL="457200" lvl="1" indent="0">
              <a:buNone/>
            </a:pPr>
            <a:r>
              <a:rPr lang="en-US" b="0" i="1">
                <a:effectLst/>
                <a:latin typeface="Aptos" panose="020B0004020202020204" pitchFamily="34" charset="0"/>
              </a:rPr>
              <a:t>- Juge Rosalie </a:t>
            </a:r>
            <a:r>
              <a:rPr lang="en-US" b="0" i="1" err="1">
                <a:effectLst/>
                <a:latin typeface="Aptos" panose="020B0004020202020204" pitchFamily="34" charset="0"/>
              </a:rPr>
              <a:t>Abella</a:t>
            </a:r>
            <a:r>
              <a:rPr lang="en-US" b="0" i="1">
                <a:effectLst/>
                <a:latin typeface="Aptos" panose="020B0004020202020204" pitchFamily="34" charset="0"/>
              </a:rPr>
              <a:t>, Fraser c. Canada (Procureur général) 2020 SCC 28 au para. </a:t>
            </a:r>
            <a:r>
              <a:rPr lang="en-US">
                <a:latin typeface="Aptos" panose="020B0004020202020204" pitchFamily="34" charset="0"/>
              </a:rPr>
              <a:t>41 </a:t>
            </a:r>
            <a:br>
              <a:rPr lang="en-US"/>
            </a:br>
            <a:endParaRPr lang="en-CA"/>
          </a:p>
        </p:txBody>
      </p:sp>
      <p:sp>
        <p:nvSpPr>
          <p:cNvPr id="4" name="Slide Number Placeholder 3">
            <a:extLst>
              <a:ext uri="{FF2B5EF4-FFF2-40B4-BE49-F238E27FC236}">
                <a16:creationId xmlns:a16="http://schemas.microsoft.com/office/drawing/2014/main" id="{450699E3-23C8-9A52-08CE-5F4105B549A7}"/>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19</a:t>
            </a:fld>
            <a:endParaRPr lang="en-CA"/>
          </a:p>
        </p:txBody>
      </p:sp>
    </p:spTree>
    <p:extLst>
      <p:ext uri="{BB962C8B-B14F-4D97-AF65-F5344CB8AC3E}">
        <p14:creationId xmlns:p14="http://schemas.microsoft.com/office/powerpoint/2010/main" val="338138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DBCAD7-7C57-3737-611D-E5E164D7F077}"/>
              </a:ext>
            </a:extLst>
          </p:cNvPr>
          <p:cNvSpPr>
            <a:spLocks noGrp="1"/>
          </p:cNvSpPr>
          <p:nvPr>
            <p:ph type="title"/>
          </p:nvPr>
        </p:nvSpPr>
        <p:spPr>
          <a:xfrm>
            <a:off x="231291" y="1153572"/>
            <a:ext cx="3597965" cy="4461163"/>
          </a:xfrm>
        </p:spPr>
        <p:txBody>
          <a:bodyPr>
            <a:normAutofit/>
          </a:bodyPr>
          <a:lstStyle/>
          <a:p>
            <a:r>
              <a:rPr lang="en-CA" sz="3600">
                <a:solidFill>
                  <a:srgbClr val="FFFFFF"/>
                </a:solidFill>
                <a:latin typeface="Aptos Narrow"/>
              </a:rPr>
              <a:t>Reconnaissance des terres</a:t>
            </a:r>
            <a:br>
              <a:rPr lang="en-CA" sz="3600">
                <a:latin typeface="Aptos Narrow"/>
              </a:rPr>
            </a:br>
            <a:endParaRPr lang="en-CA" sz="3100">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76F56F-6E71-2B71-9B47-C528604B78C0}"/>
              </a:ext>
            </a:extLst>
          </p:cNvPr>
          <p:cNvSpPr>
            <a:spLocks noGrp="1"/>
          </p:cNvSpPr>
          <p:nvPr>
            <p:ph idx="1"/>
          </p:nvPr>
        </p:nvSpPr>
        <p:spPr>
          <a:xfrm>
            <a:off x="4339109" y="308747"/>
            <a:ext cx="7178449" cy="6209252"/>
          </a:xfrm>
        </p:spPr>
        <p:txBody>
          <a:bodyPr vert="horz" lIns="91440" tIns="45720" rIns="91440" bIns="45720" rtlCol="0" anchor="ctr">
            <a:noAutofit/>
          </a:bodyPr>
          <a:lstStyle/>
          <a:p>
            <a:pPr marL="0" indent="0">
              <a:buNone/>
            </a:pPr>
            <a:r>
              <a:rPr lang="en-CA" sz="1600">
                <a:latin typeface="Aptos Narrow"/>
                <a:ea typeface="Segoe UI" panose="020B0502040204020203" pitchFamily="34" charset="0"/>
                <a:cs typeface="Calibri"/>
              </a:rPr>
              <a:t>Alors que nous nous réunissons aujourd'hui sur une plateforme virtuelle, prenez un moment pour reconnaître l'importance de la terre, que chacun d'entre nous appelle son foyer. Nous le faisons pour réaffirmer notre engagement et notre responsabilité dans l'amélioration des relations entre les nations et pour améliorer notre propre compréhension des peuples autochtones locaux et de leurs cultures. </a:t>
            </a:r>
            <a:endParaRPr lang="en-CA" sz="1600">
              <a:latin typeface="Calibri"/>
              <a:ea typeface="Segoe UI" panose="020B0502040204020203" pitchFamily="34" charset="0"/>
              <a:cs typeface="Calibri"/>
            </a:endParaRPr>
          </a:p>
          <a:p>
            <a:pPr marL="0" indent="0">
              <a:buNone/>
            </a:pPr>
            <a:r>
              <a:rPr lang="en-CA" sz="1600">
                <a:latin typeface="Aptos Narrow"/>
                <a:ea typeface="Segoe UI" panose="020B0502040204020203" pitchFamily="34" charset="0"/>
                <a:cs typeface="Calibri"/>
              </a:rPr>
              <a:t>D'un océan à l'autre, nous reconnaissons les territoires cédés et non cédés des Premières nations et des Inuits, ainsi que la patrie de la nation métisse. </a:t>
            </a:r>
            <a:r>
              <a:rPr lang="en-CA" sz="1600">
                <a:effectLst/>
                <a:latin typeface="Aptos Narrow"/>
                <a:ea typeface="Segoe UI" panose="020B0502040204020203" pitchFamily="34" charset="0"/>
                <a:cs typeface="Calibri"/>
              </a:rPr>
              <a:t>Nous vous invitons à vous joindre à nous pour un moment de réflexion afin de reconnaître les torts et les erreurs du passé et de réfléchir à la manière dont nous sommes et pouvons, chacun à notre manière, essayer d'aller de l'avant dans un esprit de réconciliation et de collaboration. </a:t>
            </a:r>
            <a:br>
              <a:rPr lang="en-CA" sz="1600">
                <a:highlight>
                  <a:srgbClr val="FFFF00"/>
                </a:highlight>
                <a:latin typeface="Aptos Narrow" panose="020B0004020202020204" pitchFamily="34" charset="0"/>
                <a:ea typeface="Segoe UI" panose="020B0502040204020203" pitchFamily="34" charset="0"/>
                <a:cs typeface="Times New Roman" panose="02020603050405020304" pitchFamily="18" charset="0"/>
              </a:rPr>
            </a:br>
            <a:br>
              <a:rPr lang="en-CA" sz="1600">
                <a:highlight>
                  <a:srgbClr val="FFFF00"/>
                </a:highlight>
                <a:latin typeface="Aptos Narrow" panose="020B0004020202020204" pitchFamily="34" charset="0"/>
                <a:ea typeface="Segoe UI" panose="020B0502040204020203" pitchFamily="34" charset="0"/>
                <a:cs typeface="Times New Roman" panose="02020603050405020304" pitchFamily="18" charset="0"/>
              </a:rPr>
            </a:br>
            <a:r>
              <a:rPr lang="en-CA" sz="1600">
                <a:effectLst/>
                <a:latin typeface="Aptos Narrow"/>
                <a:ea typeface="Calibri" panose="020F0502020204030204" pitchFamily="34" charset="0"/>
                <a:cs typeface="Times New Roman"/>
              </a:rPr>
              <a:t>Je tiens à souligner que je vis et travaille actuellement sur le territoire non cédé des Algonquins, un peuple anishinaabe qui occupe l'ensemble du bassin versant de l'Outaouais depuis des milliers d'années. L'un des lieux les plus importants et les plus sacrés pour les Algonquins est la chute des Chaudières, sur la rivière des Outaouais, à Gatineau. Je vous encourage à faire vos propres recherches, à découvrir sur quelles terres ancestrales vous vivez et à apprendre comment vous pouvez vous aussi contribuer à établir des relations et à vous soutenir les uns les autres</a:t>
            </a:r>
            <a:r>
              <a:rPr lang="en-CA" sz="1600">
                <a:latin typeface="Aptos Narrow"/>
                <a:ea typeface="Calibri" panose="020F0502020204030204" pitchFamily="34" charset="0"/>
                <a:cs typeface="Times New Roman"/>
              </a:rPr>
              <a:t>. </a:t>
            </a:r>
            <a:endParaRPr lang="en-CA" sz="1600">
              <a:latin typeface="Calibri"/>
              <a:ea typeface="Calibri" panose="020F0502020204030204" pitchFamily="34" charset="0"/>
              <a:cs typeface="Calibri"/>
            </a:endParaRPr>
          </a:p>
          <a:p>
            <a:pPr marL="0" indent="0">
              <a:buNone/>
            </a:pPr>
            <a:r>
              <a:rPr lang="en-CA" sz="1600">
                <a:latin typeface="Aptos Narrow"/>
                <a:ea typeface="Calibri" panose="020F0502020204030204" pitchFamily="34" charset="0"/>
                <a:cs typeface="Times New Roman"/>
              </a:rPr>
              <a:t>Nous sommes reconnaissants de pouvoir aimer, vivre et travailler sur ce territoire. Je tiens à souligner que nous sommes tous des peuples régis par un traité, y compris ceux d'entre nous qui sont venus ici en tant que colons, en tant que migrants de cette génération ou des générations précédentes, et ceux d'entre nous qui sont venus ici involontairement, notamment à la suite de la traite transatlantique des esclaves.</a:t>
            </a:r>
            <a:endParaRPr lang="en-CA" sz="1600">
              <a:cs typeface="Calibri"/>
            </a:endParaRPr>
          </a:p>
          <a:p>
            <a:endParaRPr lang="en-CA" sz="2000">
              <a:cs typeface="Calibri"/>
            </a:endParaRPr>
          </a:p>
        </p:txBody>
      </p:sp>
      <p:sp>
        <p:nvSpPr>
          <p:cNvPr id="4" name="Slide Number Placeholder 3">
            <a:extLst>
              <a:ext uri="{FF2B5EF4-FFF2-40B4-BE49-F238E27FC236}">
                <a16:creationId xmlns:a16="http://schemas.microsoft.com/office/drawing/2014/main" id="{3ED44B65-25BC-0AB9-1252-7834E1C273A5}"/>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2</a:t>
            </a:fld>
            <a:endParaRPr lang="en-CA"/>
          </a:p>
        </p:txBody>
      </p:sp>
    </p:spTree>
    <p:extLst>
      <p:ext uri="{BB962C8B-B14F-4D97-AF65-F5344CB8AC3E}">
        <p14:creationId xmlns:p14="http://schemas.microsoft.com/office/powerpoint/2010/main" val="3323947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4B1969C-0B8F-1AD8-3082-8C0F029FBD6C}"/>
              </a:ext>
            </a:extLst>
          </p:cNvPr>
          <p:cNvSpPr>
            <a:spLocks noGrp="1"/>
          </p:cNvSpPr>
          <p:nvPr>
            <p:ph type="title"/>
          </p:nvPr>
        </p:nvSpPr>
        <p:spPr>
          <a:xfrm>
            <a:off x="838200" y="643467"/>
            <a:ext cx="2951205" cy="5571066"/>
          </a:xfrm>
        </p:spPr>
        <p:txBody>
          <a:bodyPr>
            <a:normAutofit/>
          </a:bodyPr>
          <a:lstStyle/>
          <a:p>
            <a:r>
              <a:rPr lang="en-US" sz="3400">
                <a:solidFill>
                  <a:srgbClr val="FFFFFF"/>
                </a:solidFill>
                <a:latin typeface="Calibri"/>
                <a:cs typeface="Calibri"/>
              </a:rPr>
              <a:t>Jurisprudence de la Cour suprême </a:t>
            </a:r>
            <a:endParaRPr lang="en-US" sz="3400">
              <a:solidFill>
                <a:srgbClr val="FFFFFF"/>
              </a:solidFill>
            </a:endParaRPr>
          </a:p>
        </p:txBody>
      </p:sp>
      <p:sp>
        <p:nvSpPr>
          <p:cNvPr id="4" name="Slide Number Placeholder 3">
            <a:extLst>
              <a:ext uri="{FF2B5EF4-FFF2-40B4-BE49-F238E27FC236}">
                <a16:creationId xmlns:a16="http://schemas.microsoft.com/office/drawing/2014/main" id="{87DA0CCE-43F7-AA44-E033-4E78ED3A9C6E}"/>
              </a:ext>
            </a:extLst>
          </p:cNvPr>
          <p:cNvSpPr>
            <a:spLocks noGrp="1"/>
          </p:cNvSpPr>
          <p:nvPr>
            <p:ph type="sldNum" sz="quarter" idx="12"/>
          </p:nvPr>
        </p:nvSpPr>
        <p:spPr>
          <a:xfrm>
            <a:off x="9664504" y="6356350"/>
            <a:ext cx="1689295" cy="365125"/>
          </a:xfrm>
        </p:spPr>
        <p:txBody>
          <a:bodyPr>
            <a:normAutofit/>
          </a:bodyPr>
          <a:lstStyle/>
          <a:p>
            <a:pPr>
              <a:spcAft>
                <a:spcPts val="600"/>
              </a:spcAft>
            </a:pPr>
            <a:fld id="{D55244C2-96D0-4C23-8881-753C48F2479C}" type="slidenum">
              <a:rPr lang="en-CA" smtClean="0"/>
              <a:t>20</a:t>
            </a:fld>
            <a:endParaRPr lang="en-CA"/>
          </a:p>
        </p:txBody>
      </p:sp>
      <p:graphicFrame>
        <p:nvGraphicFramePr>
          <p:cNvPr id="6" name="Content Placeholder 2">
            <a:extLst>
              <a:ext uri="{FF2B5EF4-FFF2-40B4-BE49-F238E27FC236}">
                <a16:creationId xmlns:a16="http://schemas.microsoft.com/office/drawing/2014/main" id="{31AEFB90-8548-9187-91D5-83788EF1C96E}"/>
              </a:ext>
            </a:extLst>
          </p:cNvPr>
          <p:cNvGraphicFramePr>
            <a:graphicFrameLocks noGrp="1"/>
          </p:cNvGraphicFramePr>
          <p:nvPr>
            <p:ph idx="1"/>
            <p:extLst>
              <p:ext uri="{D42A27DB-BD31-4B8C-83A1-F6EECF244321}">
                <p14:modId xmlns:p14="http://schemas.microsoft.com/office/powerpoint/2010/main" val="1607793125"/>
              </p:ext>
            </p:extLst>
          </p:nvPr>
        </p:nvGraphicFramePr>
        <p:xfrm>
          <a:off x="4958722" y="309137"/>
          <a:ext cx="7230229" cy="6047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a:extLst>
              <a:ext uri="{FF2B5EF4-FFF2-40B4-BE49-F238E27FC236}">
                <a16:creationId xmlns:a16="http://schemas.microsoft.com/office/drawing/2014/main" id="{6092DC26-1D9B-35CE-F7AE-12773E31A91D}"/>
              </a:ext>
            </a:extLst>
          </p:cNvPr>
          <p:cNvSpPr txBox="1"/>
          <p:nvPr/>
        </p:nvSpPr>
        <p:spPr>
          <a:xfrm>
            <a:off x="5459240" y="4119327"/>
            <a:ext cx="5894559"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333333"/>
                </a:solidFill>
                <a:latin typeface="Noto Sans"/>
                <a:ea typeface="Noto Sans"/>
                <a:cs typeface="Noto Sans"/>
              </a:rPr>
              <a:t>Le 24 </a:t>
            </a:r>
            <a:r>
              <a:rPr lang="en-US" dirty="0" err="1">
                <a:solidFill>
                  <a:srgbClr val="333333"/>
                </a:solidFill>
                <a:latin typeface="Noto Sans"/>
                <a:ea typeface="Noto Sans"/>
                <a:cs typeface="Noto Sans"/>
              </a:rPr>
              <a:t>octobre</a:t>
            </a:r>
            <a:r>
              <a:rPr lang="en-US" dirty="0">
                <a:solidFill>
                  <a:srgbClr val="333333"/>
                </a:solidFill>
                <a:latin typeface="Noto Sans"/>
                <a:ea typeface="Noto Sans"/>
                <a:cs typeface="Noto Sans"/>
              </a:rPr>
              <a:t> 2023, la Cour </a:t>
            </a:r>
            <a:r>
              <a:rPr lang="en-US" dirty="0" err="1">
                <a:solidFill>
                  <a:srgbClr val="333333"/>
                </a:solidFill>
                <a:latin typeface="Noto Sans"/>
                <a:ea typeface="Noto Sans"/>
                <a:cs typeface="Noto Sans"/>
              </a:rPr>
              <a:t>fédérale</a:t>
            </a:r>
            <a:r>
              <a:rPr lang="en-US" dirty="0">
                <a:solidFill>
                  <a:srgbClr val="333333"/>
                </a:solidFill>
                <a:latin typeface="Noto Sans"/>
                <a:ea typeface="Noto Sans"/>
                <a:cs typeface="Noto Sans"/>
              </a:rPr>
              <a:t> du Canada a </a:t>
            </a:r>
            <a:r>
              <a:rPr lang="en-US" dirty="0" err="1">
                <a:solidFill>
                  <a:srgbClr val="333333"/>
                </a:solidFill>
                <a:latin typeface="Noto Sans"/>
                <a:ea typeface="Noto Sans"/>
                <a:cs typeface="Noto Sans"/>
              </a:rPr>
              <a:t>approuvé</a:t>
            </a:r>
            <a:r>
              <a:rPr lang="en-US" dirty="0">
                <a:solidFill>
                  <a:srgbClr val="333333"/>
                </a:solidFill>
                <a:latin typeface="Noto Sans"/>
                <a:ea typeface="Noto Sans"/>
                <a:cs typeface="Noto Sans"/>
              </a:rPr>
              <a:t> la Convention de </a:t>
            </a:r>
            <a:r>
              <a:rPr lang="en-US" dirty="0" err="1">
                <a:solidFill>
                  <a:srgbClr val="333333"/>
                </a:solidFill>
                <a:latin typeface="Noto Sans"/>
                <a:ea typeface="Noto Sans"/>
                <a:cs typeface="Noto Sans"/>
              </a:rPr>
              <a:t>règlement</a:t>
            </a:r>
            <a:r>
              <a:rPr lang="en-US" dirty="0">
                <a:solidFill>
                  <a:srgbClr val="333333"/>
                </a:solidFill>
                <a:latin typeface="Noto Sans"/>
                <a:ea typeface="Noto Sans"/>
                <a:cs typeface="Noto Sans"/>
              </a:rPr>
              <a:t> relative aux services à </a:t>
            </a:r>
            <a:r>
              <a:rPr lang="en-US" dirty="0" err="1">
                <a:solidFill>
                  <a:srgbClr val="333333"/>
                </a:solidFill>
                <a:latin typeface="Noto Sans"/>
                <a:ea typeface="Noto Sans"/>
                <a:cs typeface="Noto Sans"/>
              </a:rPr>
              <a:t>l'enfance</a:t>
            </a:r>
            <a:r>
              <a:rPr lang="en-US" dirty="0">
                <a:solidFill>
                  <a:srgbClr val="333333"/>
                </a:solidFill>
                <a:latin typeface="Noto Sans"/>
                <a:ea typeface="Noto Sans"/>
                <a:cs typeface="Noto Sans"/>
              </a:rPr>
              <a:t> et à la </a:t>
            </a:r>
            <a:r>
              <a:rPr lang="en-US" dirty="0" err="1">
                <a:solidFill>
                  <a:srgbClr val="333333"/>
                </a:solidFill>
                <a:latin typeface="Noto Sans"/>
                <a:ea typeface="Noto Sans"/>
                <a:cs typeface="Noto Sans"/>
              </a:rPr>
              <a:t>famille</a:t>
            </a:r>
            <a:r>
              <a:rPr lang="en-US" dirty="0">
                <a:solidFill>
                  <a:srgbClr val="333333"/>
                </a:solidFill>
                <a:latin typeface="Noto Sans"/>
                <a:ea typeface="Noto Sans"/>
                <a:cs typeface="Noto Sans"/>
              </a:rPr>
              <a:t> des Premières nations, au </a:t>
            </a:r>
            <a:r>
              <a:rPr lang="en-US" dirty="0" err="1">
                <a:solidFill>
                  <a:srgbClr val="333333"/>
                </a:solidFill>
                <a:latin typeface="Noto Sans"/>
                <a:ea typeface="Noto Sans"/>
                <a:cs typeface="Noto Sans"/>
              </a:rPr>
              <a:t>principe</a:t>
            </a:r>
            <a:r>
              <a:rPr lang="en-US" dirty="0">
                <a:solidFill>
                  <a:srgbClr val="333333"/>
                </a:solidFill>
                <a:latin typeface="Noto Sans"/>
                <a:ea typeface="Noto Sans"/>
                <a:cs typeface="Noto Sans"/>
              </a:rPr>
              <a:t> de Jordan et à la </a:t>
            </a:r>
            <a:r>
              <a:rPr lang="en-US" dirty="0" err="1">
                <a:solidFill>
                  <a:srgbClr val="333333"/>
                </a:solidFill>
                <a:latin typeface="Noto Sans"/>
                <a:ea typeface="Noto Sans"/>
                <a:cs typeface="Noto Sans"/>
              </a:rPr>
              <a:t>classe</a:t>
            </a:r>
            <a:r>
              <a:rPr lang="en-US" dirty="0">
                <a:solidFill>
                  <a:srgbClr val="333333"/>
                </a:solidFill>
                <a:latin typeface="Noto Sans"/>
                <a:ea typeface="Noto Sans"/>
                <a:cs typeface="Noto Sans"/>
              </a:rPr>
              <a:t> Trout. </a:t>
            </a:r>
            <a:r>
              <a:rPr lang="en-US" dirty="0">
                <a:solidFill>
                  <a:srgbClr val="284162"/>
                </a:solidFill>
                <a:latin typeface="Noto Sans"/>
                <a:ea typeface="Noto Sans"/>
                <a:cs typeface="Noto Sans"/>
                <a:hlinkClick r:id="rId8"/>
              </a:rPr>
              <a:t>La Cour </a:t>
            </a:r>
            <a:r>
              <a:rPr lang="en-US" dirty="0" err="1">
                <a:solidFill>
                  <a:srgbClr val="284162"/>
                </a:solidFill>
                <a:latin typeface="Noto Sans"/>
                <a:ea typeface="Noto Sans"/>
                <a:cs typeface="Noto Sans"/>
                <a:hlinkClick r:id="rId8"/>
              </a:rPr>
              <a:t>fédérale</a:t>
            </a:r>
            <a:r>
              <a:rPr lang="en-US" dirty="0">
                <a:solidFill>
                  <a:srgbClr val="284162"/>
                </a:solidFill>
                <a:latin typeface="Noto Sans"/>
                <a:ea typeface="Noto Sans"/>
                <a:cs typeface="Noto Sans"/>
                <a:hlinkClick r:id="rId8"/>
              </a:rPr>
              <a:t> </a:t>
            </a:r>
            <a:r>
              <a:rPr lang="en-US" dirty="0" err="1">
                <a:solidFill>
                  <a:srgbClr val="284162"/>
                </a:solidFill>
                <a:latin typeface="Noto Sans"/>
                <a:ea typeface="Noto Sans"/>
                <a:cs typeface="Noto Sans"/>
                <a:hlinkClick r:id="rId8"/>
              </a:rPr>
              <a:t>approuve</a:t>
            </a:r>
            <a:r>
              <a:rPr lang="en-US" dirty="0">
                <a:solidFill>
                  <a:srgbClr val="284162"/>
                </a:solidFill>
                <a:latin typeface="Noto Sans"/>
                <a:ea typeface="Noto Sans"/>
                <a:cs typeface="Noto Sans"/>
                <a:hlinkClick r:id="rId8"/>
              </a:rPr>
              <a:t> </a:t>
            </a:r>
            <a:r>
              <a:rPr lang="en-US" dirty="0" err="1">
                <a:solidFill>
                  <a:srgbClr val="284162"/>
                </a:solidFill>
                <a:latin typeface="Noto Sans"/>
                <a:ea typeface="Noto Sans"/>
                <a:cs typeface="Noto Sans"/>
                <a:hlinkClick r:id="rId8"/>
              </a:rPr>
              <a:t>l'entente</a:t>
            </a:r>
            <a:r>
              <a:rPr lang="en-US" dirty="0">
                <a:solidFill>
                  <a:srgbClr val="284162"/>
                </a:solidFill>
                <a:latin typeface="Noto Sans"/>
                <a:ea typeface="Noto Sans"/>
                <a:cs typeface="Noto Sans"/>
                <a:hlinkClick r:id="rId8"/>
              </a:rPr>
              <a:t> de </a:t>
            </a:r>
            <a:r>
              <a:rPr lang="en-US" dirty="0" err="1">
                <a:solidFill>
                  <a:srgbClr val="284162"/>
                </a:solidFill>
                <a:latin typeface="Noto Sans"/>
                <a:ea typeface="Noto Sans"/>
                <a:cs typeface="Noto Sans"/>
                <a:hlinkClick r:id="rId8"/>
              </a:rPr>
              <a:t>règlement</a:t>
            </a:r>
            <a:r>
              <a:rPr lang="en-US" dirty="0">
                <a:solidFill>
                  <a:srgbClr val="284162"/>
                </a:solidFill>
                <a:latin typeface="Noto Sans"/>
                <a:ea typeface="Noto Sans"/>
                <a:cs typeface="Noto Sans"/>
                <a:hlinkClick r:id="rId8"/>
              </a:rPr>
              <a:t> </a:t>
            </a:r>
            <a:r>
              <a:rPr lang="en-US" dirty="0" err="1">
                <a:solidFill>
                  <a:srgbClr val="284162"/>
                </a:solidFill>
                <a:latin typeface="Noto Sans"/>
                <a:ea typeface="Noto Sans"/>
                <a:cs typeface="Noto Sans"/>
                <a:hlinkClick r:id="rId8"/>
              </a:rPr>
              <a:t>visant</a:t>
            </a:r>
            <a:r>
              <a:rPr lang="en-US" dirty="0">
                <a:solidFill>
                  <a:srgbClr val="284162"/>
                </a:solidFill>
                <a:latin typeface="Noto Sans"/>
                <a:ea typeface="Noto Sans"/>
                <a:cs typeface="Noto Sans"/>
                <a:hlinkClick r:id="rId8"/>
              </a:rPr>
              <a:t> à </a:t>
            </a:r>
            <a:r>
              <a:rPr lang="en-US" dirty="0" err="1">
                <a:solidFill>
                  <a:srgbClr val="284162"/>
                </a:solidFill>
                <a:latin typeface="Noto Sans"/>
                <a:ea typeface="Noto Sans"/>
                <a:cs typeface="Noto Sans"/>
                <a:hlinkClick r:id="rId8"/>
              </a:rPr>
              <a:t>indemniser</a:t>
            </a:r>
            <a:r>
              <a:rPr lang="en-US" dirty="0">
                <a:solidFill>
                  <a:srgbClr val="284162"/>
                </a:solidFill>
                <a:latin typeface="Noto Sans"/>
                <a:ea typeface="Noto Sans"/>
                <a:cs typeface="Noto Sans"/>
                <a:hlinkClick r:id="rId8"/>
              </a:rPr>
              <a:t> les enfants et les </a:t>
            </a:r>
            <a:r>
              <a:rPr lang="en-US" dirty="0" err="1">
                <a:solidFill>
                  <a:srgbClr val="284162"/>
                </a:solidFill>
                <a:latin typeface="Noto Sans"/>
                <a:ea typeface="Noto Sans"/>
                <a:cs typeface="Noto Sans"/>
                <a:hlinkClick r:id="rId8"/>
              </a:rPr>
              <a:t>familles</a:t>
            </a:r>
            <a:r>
              <a:rPr lang="en-US" dirty="0">
                <a:solidFill>
                  <a:srgbClr val="284162"/>
                </a:solidFill>
                <a:latin typeface="Noto Sans"/>
                <a:ea typeface="Noto Sans"/>
                <a:cs typeface="Noto Sans"/>
                <a:hlinkClick r:id="rId8"/>
              </a:rPr>
              <a:t> des Premières nations</a:t>
            </a:r>
            <a:endParaRPr lang="en-US" dirty="0"/>
          </a:p>
        </p:txBody>
      </p:sp>
      <p:sp>
        <p:nvSpPr>
          <p:cNvPr id="29" name="TextBox 28">
            <a:extLst>
              <a:ext uri="{FF2B5EF4-FFF2-40B4-BE49-F238E27FC236}">
                <a16:creationId xmlns:a16="http://schemas.microsoft.com/office/drawing/2014/main" id="{5DA902EE-4462-4DF7-5FBC-F01E7C49B611}"/>
              </a:ext>
            </a:extLst>
          </p:cNvPr>
          <p:cNvSpPr txBox="1"/>
          <p:nvPr/>
        </p:nvSpPr>
        <p:spPr>
          <a:xfrm>
            <a:off x="5309704" y="1709530"/>
            <a:ext cx="623293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33333"/>
                </a:solidFill>
                <a:latin typeface="Aptos Narrow"/>
                <a:ea typeface="Noto Sans"/>
                <a:cs typeface="Noto Sans"/>
              </a:rPr>
              <a:t>La Cour a </a:t>
            </a:r>
            <a:r>
              <a:rPr lang="en-US" sz="2000" dirty="0" err="1">
                <a:solidFill>
                  <a:srgbClr val="333333"/>
                </a:solidFill>
                <a:latin typeface="Aptos Narrow"/>
                <a:ea typeface="Noto Sans"/>
                <a:cs typeface="Noto Sans"/>
              </a:rPr>
              <a:t>souligné</a:t>
            </a:r>
            <a:r>
              <a:rPr lang="en-US" sz="2000" dirty="0">
                <a:solidFill>
                  <a:srgbClr val="333333"/>
                </a:solidFill>
                <a:latin typeface="Aptos Narrow"/>
                <a:ea typeface="Noto Sans"/>
                <a:cs typeface="Noto Sans"/>
              </a:rPr>
              <a:t> que </a:t>
            </a:r>
            <a:r>
              <a:rPr lang="en-US" sz="2000" dirty="0">
                <a:latin typeface="Aptos Narrow"/>
              </a:rPr>
              <a:t>"le concept </a:t>
            </a:r>
            <a:r>
              <a:rPr lang="en-US" sz="2000" dirty="0" err="1">
                <a:latin typeface="Aptos Narrow"/>
              </a:rPr>
              <a:t>d'égalité</a:t>
            </a:r>
            <a:r>
              <a:rPr lang="en-US" sz="2000" dirty="0">
                <a:latin typeface="Aptos Narrow"/>
              </a:rPr>
              <a:t> ne </a:t>
            </a:r>
            <a:r>
              <a:rPr lang="en-US" sz="2000" dirty="0" err="1">
                <a:latin typeface="Aptos Narrow"/>
              </a:rPr>
              <a:t>signifie</a:t>
            </a:r>
            <a:r>
              <a:rPr lang="en-US" sz="2000" dirty="0">
                <a:latin typeface="Aptos Narrow"/>
              </a:rPr>
              <a:t> pas </a:t>
            </a:r>
            <a:r>
              <a:rPr lang="en-US" sz="2000" dirty="0" err="1">
                <a:latin typeface="Aptos Narrow"/>
              </a:rPr>
              <a:t>nécessairement</a:t>
            </a:r>
            <a:r>
              <a:rPr lang="en-US" sz="2000" dirty="0">
                <a:latin typeface="Aptos Narrow"/>
              </a:rPr>
              <a:t> un </a:t>
            </a:r>
            <a:r>
              <a:rPr lang="en-US" sz="2000" dirty="0" err="1">
                <a:latin typeface="Aptos Narrow"/>
              </a:rPr>
              <a:t>traitement</a:t>
            </a:r>
            <a:r>
              <a:rPr lang="en-US" sz="2000" dirty="0">
                <a:latin typeface="Aptos Narrow"/>
              </a:rPr>
              <a:t> </a:t>
            </a:r>
            <a:r>
              <a:rPr lang="en-US" sz="2000" dirty="0" err="1">
                <a:latin typeface="Aptos Narrow"/>
              </a:rPr>
              <a:t>identique</a:t>
            </a:r>
            <a:r>
              <a:rPr lang="en-US" sz="2000" dirty="0">
                <a:latin typeface="Aptos Narrow"/>
              </a:rPr>
              <a:t> et que le </a:t>
            </a:r>
            <a:r>
              <a:rPr lang="en-US" sz="2000" dirty="0" err="1">
                <a:latin typeface="Aptos Narrow"/>
              </a:rPr>
              <a:t>modèle</a:t>
            </a:r>
            <a:r>
              <a:rPr lang="en-US" sz="2000" dirty="0">
                <a:latin typeface="Aptos Narrow"/>
              </a:rPr>
              <a:t> </a:t>
            </a:r>
            <a:r>
              <a:rPr lang="en-US" sz="2000" dirty="0" err="1">
                <a:latin typeface="Aptos Narrow"/>
              </a:rPr>
              <a:t>formel</a:t>
            </a:r>
            <a:r>
              <a:rPr lang="en-US" sz="2000" dirty="0">
                <a:latin typeface="Aptos Narrow"/>
              </a:rPr>
              <a:t> de discrimination </a:t>
            </a:r>
            <a:r>
              <a:rPr lang="en-US" sz="2000" dirty="0" err="1">
                <a:latin typeface="Aptos Narrow"/>
              </a:rPr>
              <a:t>fondé</a:t>
            </a:r>
            <a:r>
              <a:rPr lang="en-US" sz="2000" dirty="0">
                <a:latin typeface="Aptos Narrow"/>
              </a:rPr>
              <a:t> sur un "</a:t>
            </a:r>
            <a:r>
              <a:rPr lang="en-US" sz="2000" dirty="0" err="1">
                <a:latin typeface="Aptos Narrow"/>
              </a:rPr>
              <a:t>traitement</a:t>
            </a:r>
            <a:r>
              <a:rPr lang="en-US" sz="2000" dirty="0">
                <a:latin typeface="Aptos Narrow"/>
              </a:rPr>
              <a:t> </a:t>
            </a:r>
            <a:r>
              <a:rPr lang="en-US" sz="2000" dirty="0" err="1">
                <a:latin typeface="Aptos Narrow"/>
              </a:rPr>
              <a:t>similaire</a:t>
            </a:r>
            <a:r>
              <a:rPr lang="en-US" sz="2000" dirty="0">
                <a:latin typeface="Aptos Narrow"/>
              </a:rPr>
              <a:t>" </a:t>
            </a:r>
            <a:r>
              <a:rPr lang="en-US" sz="2000" dirty="0" err="1">
                <a:latin typeface="Aptos Narrow"/>
              </a:rPr>
              <a:t>peut</a:t>
            </a:r>
            <a:r>
              <a:rPr lang="en-US" sz="2000" dirty="0">
                <a:latin typeface="Aptos Narrow"/>
              </a:rPr>
              <a:t> en fait </a:t>
            </a:r>
            <a:r>
              <a:rPr lang="en-US" sz="2000" dirty="0" err="1">
                <a:latin typeface="Aptos Narrow"/>
              </a:rPr>
              <a:t>produire</a:t>
            </a:r>
            <a:r>
              <a:rPr lang="en-US" sz="2000" dirty="0">
                <a:latin typeface="Aptos Narrow"/>
              </a:rPr>
              <a:t> </a:t>
            </a:r>
            <a:r>
              <a:rPr lang="en-US" sz="2000" dirty="0" err="1">
                <a:latin typeface="Aptos Narrow"/>
              </a:rPr>
              <a:t>une</a:t>
            </a:r>
            <a:r>
              <a:rPr lang="en-US" sz="2000" dirty="0">
                <a:latin typeface="Aptos Narrow"/>
              </a:rPr>
              <a:t> </a:t>
            </a:r>
            <a:r>
              <a:rPr lang="en-US" sz="2000" dirty="0" err="1">
                <a:latin typeface="Aptos Narrow"/>
              </a:rPr>
              <a:t>inégalité</a:t>
            </a:r>
            <a:r>
              <a:rPr lang="en-US" sz="2000" dirty="0">
                <a:solidFill>
                  <a:srgbClr val="333333"/>
                </a:solidFill>
                <a:latin typeface="Aptos Narrow"/>
                <a:ea typeface="Noto Sans"/>
                <a:cs typeface="Noto Sans"/>
              </a:rPr>
              <a:t>" </a:t>
            </a:r>
            <a:endParaRPr lang="en-US" sz="2000" dirty="0">
              <a:latin typeface="Aptos Narrow"/>
            </a:endParaRPr>
          </a:p>
        </p:txBody>
      </p:sp>
    </p:spTree>
    <p:extLst>
      <p:ext uri="{BB962C8B-B14F-4D97-AF65-F5344CB8AC3E}">
        <p14:creationId xmlns:p14="http://schemas.microsoft.com/office/powerpoint/2010/main" val="1627776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71C38A-675E-855D-8B10-CF5368CDD476}"/>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b="1" kern="1200">
                <a:solidFill>
                  <a:schemeClr val="tx1"/>
                </a:solidFill>
                <a:latin typeface="+mj-lt"/>
                <a:ea typeface="+mj-ea"/>
                <a:cs typeface="+mj-cs"/>
              </a:rPr>
              <a:t>Applications pratiques et exemples</a:t>
            </a:r>
          </a:p>
        </p:txBody>
      </p:sp>
      <p:sp>
        <p:nvSpPr>
          <p:cNvPr id="4" name="Slide Number Placeholder 3">
            <a:extLst>
              <a:ext uri="{FF2B5EF4-FFF2-40B4-BE49-F238E27FC236}">
                <a16:creationId xmlns:a16="http://schemas.microsoft.com/office/drawing/2014/main" id="{1FAD4408-D9D4-ACF6-6EB1-CF5C4504283D}"/>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5244C2-96D0-4C23-8881-753C48F2479C}" type="slidenum">
              <a:rPr lang="en-US" b="1" cap="all" spc="300" smtClean="0"/>
              <a:t>21</a:t>
            </a:fld>
            <a:endParaRPr lang="en-US" b="1" cap="all" spc="300"/>
          </a:p>
        </p:txBody>
      </p:sp>
    </p:spTree>
    <p:extLst>
      <p:ext uri="{BB962C8B-B14F-4D97-AF65-F5344CB8AC3E}">
        <p14:creationId xmlns:p14="http://schemas.microsoft.com/office/powerpoint/2010/main" val="94189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A box is provided as an Accommodation for the Kids to stand on to look over the high fence.  The accommodation works for two kids but not for the 3rd one.&#10;&#10;So, it is a violation" title="3 Kids of differing height in a stadium behind a fence">
            <a:extLst>
              <a:ext uri="{FF2B5EF4-FFF2-40B4-BE49-F238E27FC236}">
                <a16:creationId xmlns:a16="http://schemas.microsoft.com/office/drawing/2014/main" id="{CB4F3018-F884-C33D-9928-26BA535DC2E2}"/>
              </a:ext>
            </a:extLst>
          </p:cNvPr>
          <p:cNvPicPr>
            <a:picLocks noChangeAspect="1"/>
          </p:cNvPicPr>
          <p:nvPr/>
        </p:nvPicPr>
        <p:blipFill>
          <a:blip r:embed="rId3"/>
          <a:stretch>
            <a:fillRect/>
          </a:stretch>
        </p:blipFill>
        <p:spPr>
          <a:xfrm>
            <a:off x="764988" y="1193819"/>
            <a:ext cx="3368969" cy="4470362"/>
          </a:xfrm>
          <a:prstGeom prst="rect">
            <a:avLst/>
          </a:prstGeom>
        </p:spPr>
      </p:pic>
      <p:sp>
        <p:nvSpPr>
          <p:cNvPr id="26" name="Freeform: Shape 25">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7901950B-501C-D447-8674-BE9E19289E10}"/>
              </a:ext>
            </a:extLst>
          </p:cNvPr>
          <p:cNvSpPr>
            <a:spLocks noGrp="1"/>
          </p:cNvSpPr>
          <p:nvPr>
            <p:ph type="title"/>
          </p:nvPr>
        </p:nvSpPr>
        <p:spPr>
          <a:xfrm>
            <a:off x="5759354" y="457201"/>
            <a:ext cx="5337270" cy="1835911"/>
          </a:xfrm>
        </p:spPr>
        <p:txBody>
          <a:bodyPr anchor="b">
            <a:normAutofit fontScale="90000"/>
          </a:bodyPr>
          <a:lstStyle/>
          <a:p>
            <a:r>
              <a:rPr lang="en-CA" sz="5000" b="1">
                <a:solidFill>
                  <a:srgbClr val="FFFFFF"/>
                </a:solidFill>
                <a:latin typeface="Aptos Narrow"/>
                <a:ea typeface="Cambria"/>
              </a:rPr>
              <a:t>Violation de l'obligation d'adaptation</a:t>
            </a:r>
            <a:endParaRPr lang="en-CA" sz="5000">
              <a:solidFill>
                <a:srgbClr val="FFFFFF"/>
              </a:solidFill>
              <a:latin typeface="Aptos Narrow"/>
              <a:ea typeface="Cambria"/>
            </a:endParaRPr>
          </a:p>
        </p:txBody>
      </p:sp>
      <p:sp>
        <p:nvSpPr>
          <p:cNvPr id="24"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22E4B7BF-6063-5237-FE76-9E76D9D0162E}"/>
              </a:ext>
            </a:extLst>
          </p:cNvPr>
          <p:cNvSpPr>
            <a:spLocks noGrp="1"/>
          </p:cNvSpPr>
          <p:nvPr>
            <p:ph idx="1"/>
          </p:nvPr>
        </p:nvSpPr>
        <p:spPr>
          <a:xfrm>
            <a:off x="5759354" y="2798064"/>
            <a:ext cx="5461095" cy="3417611"/>
          </a:xfrm>
        </p:spPr>
        <p:txBody>
          <a:bodyPr anchor="t">
            <a:normAutofit/>
          </a:bodyPr>
          <a:lstStyle/>
          <a:p>
            <a:r>
              <a:rPr lang="en-CA" sz="2400">
                <a:solidFill>
                  <a:srgbClr val="FFFFFF"/>
                </a:solidFill>
                <a:latin typeface="Cambria"/>
                <a:ea typeface="Cambria"/>
              </a:rPr>
              <a:t>Il ne s'agit PAS d'égalité. </a:t>
            </a:r>
          </a:p>
          <a:p>
            <a:r>
              <a:rPr lang="en-CA" sz="2400">
                <a:solidFill>
                  <a:srgbClr val="FFFFFF"/>
                </a:solidFill>
                <a:latin typeface="Cambria"/>
                <a:ea typeface="Cambria"/>
              </a:rPr>
              <a:t>Traiter les gens de la même manière et leur donner les mêmes choses n'est pas l'égalité</a:t>
            </a:r>
          </a:p>
          <a:p>
            <a:r>
              <a:rPr lang="en-CA" sz="2400">
                <a:solidFill>
                  <a:srgbClr val="FFFFFF"/>
                </a:solidFill>
                <a:latin typeface="Cambria"/>
                <a:ea typeface="Cambria"/>
              </a:rPr>
              <a:t>Dans cet exemple, la taille (basée sur la génétique) ne devrait pas être une exigence de bonne foi pour regarder et rendre compte d'un match de baseball.</a:t>
            </a:r>
          </a:p>
          <a:p>
            <a:endParaRPr lang="en-US" sz="2200">
              <a:solidFill>
                <a:srgbClr val="FFFFFF"/>
              </a:solidFill>
            </a:endParaRPr>
          </a:p>
        </p:txBody>
      </p:sp>
      <p:sp>
        <p:nvSpPr>
          <p:cNvPr id="3" name="Slide Number Placeholder 2">
            <a:extLst>
              <a:ext uri="{FF2B5EF4-FFF2-40B4-BE49-F238E27FC236}">
                <a16:creationId xmlns:a16="http://schemas.microsoft.com/office/drawing/2014/main" id="{197D9DB9-DF95-4624-320B-C732AA4108A8}"/>
              </a:ext>
            </a:extLst>
          </p:cNvPr>
          <p:cNvSpPr>
            <a:spLocks noGrp="1"/>
          </p:cNvSpPr>
          <p:nvPr>
            <p:ph type="sldNum" sz="quarter" idx="12"/>
          </p:nvPr>
        </p:nvSpPr>
        <p:spPr>
          <a:xfrm>
            <a:off x="10058400" y="6356350"/>
            <a:ext cx="1295400" cy="365125"/>
          </a:xfrm>
        </p:spPr>
        <p:txBody>
          <a:bodyPr>
            <a:normAutofit/>
          </a:bodyPr>
          <a:lstStyle/>
          <a:p>
            <a:pPr>
              <a:spcAft>
                <a:spcPts val="600"/>
              </a:spcAft>
            </a:pPr>
            <a:fld id="{D55244C2-96D0-4C23-8881-753C48F2479C}" type="slidenum">
              <a:rPr lang="en-CA">
                <a:solidFill>
                  <a:srgbClr val="FFFFFF"/>
                </a:solidFill>
              </a:rPr>
              <a:t>22</a:t>
            </a:fld>
            <a:endParaRPr lang="en-CA">
              <a:solidFill>
                <a:srgbClr val="FFFFFF"/>
              </a:solidFill>
            </a:endParaRPr>
          </a:p>
        </p:txBody>
      </p:sp>
    </p:spTree>
    <p:extLst>
      <p:ext uri="{BB962C8B-B14F-4D97-AF65-F5344CB8AC3E}">
        <p14:creationId xmlns:p14="http://schemas.microsoft.com/office/powerpoint/2010/main" val="2675200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Figure 1 - 3 Kids watching a Game&#10;One kid can watch the game over the fence.  Another kid  has to stand on a box to see over the fence.  The 3rd needs to boxes to see over.   &#10;This is an example of DUTY to accommodate." title="Figure 1 - 3 Kids watching a Game">
            <a:extLst>
              <a:ext uri="{FF2B5EF4-FFF2-40B4-BE49-F238E27FC236}">
                <a16:creationId xmlns:a16="http://schemas.microsoft.com/office/drawing/2014/main" id="{5FF9C55B-4137-2771-3281-C566A49B0C85}"/>
              </a:ext>
            </a:extLst>
          </p:cNvPr>
          <p:cNvPicPr>
            <a:picLocks noChangeAspect="1"/>
          </p:cNvPicPr>
          <p:nvPr/>
        </p:nvPicPr>
        <p:blipFill>
          <a:blip r:embed="rId3"/>
          <a:stretch>
            <a:fillRect/>
          </a:stretch>
        </p:blipFill>
        <p:spPr>
          <a:xfrm>
            <a:off x="764988" y="1193819"/>
            <a:ext cx="3368969" cy="4470362"/>
          </a:xfrm>
          <a:prstGeom prst="rect">
            <a:avLst/>
          </a:prstGeom>
        </p:spPr>
      </p:pic>
      <p:sp>
        <p:nvSpPr>
          <p:cNvPr id="31" name="Freeform: Shape 30">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7901950B-501C-D447-8674-BE9E19289E10}"/>
              </a:ext>
            </a:extLst>
          </p:cNvPr>
          <p:cNvSpPr>
            <a:spLocks noGrp="1"/>
          </p:cNvSpPr>
          <p:nvPr>
            <p:ph type="title"/>
          </p:nvPr>
        </p:nvSpPr>
        <p:spPr>
          <a:xfrm>
            <a:off x="5759354" y="457201"/>
            <a:ext cx="5337270" cy="1835911"/>
          </a:xfrm>
        </p:spPr>
        <p:txBody>
          <a:bodyPr anchor="b">
            <a:normAutofit fontScale="90000"/>
          </a:bodyPr>
          <a:lstStyle/>
          <a:p>
            <a:r>
              <a:rPr lang="en-CA" sz="4200" b="1">
                <a:solidFill>
                  <a:srgbClr val="FFFFFF"/>
                </a:solidFill>
                <a:latin typeface="Aptos Narrow"/>
                <a:ea typeface="Cambria"/>
                <a:cs typeface="Calibri"/>
              </a:rPr>
              <a:t>Mesures temporaires répondant à une obligation de l'employeur</a:t>
            </a:r>
          </a:p>
        </p:txBody>
      </p:sp>
      <p:sp>
        <p:nvSpPr>
          <p:cNvPr id="33"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3AEC5F01-D93C-1C48-9E0B-9A0451111217}"/>
              </a:ext>
            </a:extLst>
          </p:cNvPr>
          <p:cNvSpPr>
            <a:spLocks noGrp="1"/>
          </p:cNvSpPr>
          <p:nvPr>
            <p:ph idx="1"/>
          </p:nvPr>
        </p:nvSpPr>
        <p:spPr>
          <a:xfrm>
            <a:off x="5759354" y="2798064"/>
            <a:ext cx="5461095" cy="3417611"/>
          </a:xfrm>
        </p:spPr>
        <p:txBody>
          <a:bodyPr anchor="t">
            <a:normAutofit/>
          </a:bodyPr>
          <a:lstStyle/>
          <a:p>
            <a:r>
              <a:rPr lang="en-CA">
                <a:solidFill>
                  <a:srgbClr val="FFFFFF"/>
                </a:solidFill>
                <a:latin typeface="Aptos Narrow"/>
                <a:ea typeface="Cambria"/>
                <a:cs typeface="Calibri"/>
              </a:rPr>
              <a:t>Respecter l'obligation d'adaptation</a:t>
            </a:r>
          </a:p>
          <a:p>
            <a:r>
              <a:rPr lang="en-CA">
                <a:solidFill>
                  <a:srgbClr val="FFFFFF"/>
                </a:solidFill>
                <a:latin typeface="Aptos Narrow"/>
                <a:ea typeface="Cambria"/>
                <a:cs typeface="Calibri"/>
              </a:rPr>
              <a:t>Dans ce contexte, des ressources ont été mises à la disposition des personnes qui ont rencontré des obstacles pour regarder le match de baseball et en rendre compte.  </a:t>
            </a:r>
          </a:p>
          <a:p>
            <a:endParaRPr lang="en-US">
              <a:solidFill>
                <a:srgbClr val="FFFFFF"/>
              </a:solidFill>
              <a:latin typeface="Aptos Narrow"/>
            </a:endParaRPr>
          </a:p>
        </p:txBody>
      </p:sp>
      <p:sp>
        <p:nvSpPr>
          <p:cNvPr id="3" name="Slide Number Placeholder 2">
            <a:extLst>
              <a:ext uri="{FF2B5EF4-FFF2-40B4-BE49-F238E27FC236}">
                <a16:creationId xmlns:a16="http://schemas.microsoft.com/office/drawing/2014/main" id="{A80E26C1-3F9C-7B81-57A3-7C688707DFF8}"/>
              </a:ext>
            </a:extLst>
          </p:cNvPr>
          <p:cNvSpPr>
            <a:spLocks noGrp="1"/>
          </p:cNvSpPr>
          <p:nvPr>
            <p:ph type="sldNum" sz="quarter" idx="12"/>
          </p:nvPr>
        </p:nvSpPr>
        <p:spPr>
          <a:xfrm>
            <a:off x="10058400" y="6356350"/>
            <a:ext cx="1295400" cy="365125"/>
          </a:xfrm>
        </p:spPr>
        <p:txBody>
          <a:bodyPr>
            <a:normAutofit/>
          </a:bodyPr>
          <a:lstStyle/>
          <a:p>
            <a:pPr>
              <a:spcAft>
                <a:spcPts val="600"/>
              </a:spcAft>
            </a:pPr>
            <a:fld id="{D55244C2-96D0-4C23-8881-753C48F2479C}" type="slidenum">
              <a:rPr lang="en-CA">
                <a:solidFill>
                  <a:srgbClr val="FFFFFF"/>
                </a:solidFill>
              </a:rPr>
              <a:t>23</a:t>
            </a:fld>
            <a:endParaRPr lang="en-CA">
              <a:solidFill>
                <a:srgbClr val="FFFFFF"/>
              </a:solidFill>
            </a:endParaRPr>
          </a:p>
        </p:txBody>
      </p:sp>
    </p:spTree>
    <p:extLst>
      <p:ext uri="{BB962C8B-B14F-4D97-AF65-F5344CB8AC3E}">
        <p14:creationId xmlns:p14="http://schemas.microsoft.com/office/powerpoint/2010/main" val="3105928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Kids watching a game without a barrier to the viewing&#10;They a looking through a wire mesh. The Barrier to viewing has been removed" title="Kids watching a game without a barrier to the viewing">
            <a:extLst>
              <a:ext uri="{FF2B5EF4-FFF2-40B4-BE49-F238E27FC236}">
                <a16:creationId xmlns:a16="http://schemas.microsoft.com/office/drawing/2014/main" id="{1D49DC79-9128-BBDD-A1C4-0B6B4DC48815}"/>
              </a:ext>
            </a:extLst>
          </p:cNvPr>
          <p:cNvPicPr>
            <a:picLocks noChangeAspect="1"/>
          </p:cNvPicPr>
          <p:nvPr/>
        </p:nvPicPr>
        <p:blipFill>
          <a:blip r:embed="rId3"/>
          <a:stretch>
            <a:fillRect/>
          </a:stretch>
        </p:blipFill>
        <p:spPr>
          <a:xfrm>
            <a:off x="764988" y="1215414"/>
            <a:ext cx="3368969" cy="4427171"/>
          </a:xfrm>
          <a:prstGeom prst="rect">
            <a:avLst/>
          </a:prstGeom>
        </p:spPr>
      </p:pic>
      <p:sp>
        <p:nvSpPr>
          <p:cNvPr id="54" name="Freeform: Shape 53">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7901950B-501C-D447-8674-BE9E19289E10}"/>
              </a:ext>
            </a:extLst>
          </p:cNvPr>
          <p:cNvSpPr>
            <a:spLocks noGrp="1"/>
          </p:cNvSpPr>
          <p:nvPr>
            <p:ph type="title"/>
          </p:nvPr>
        </p:nvSpPr>
        <p:spPr>
          <a:xfrm>
            <a:off x="5759354" y="457201"/>
            <a:ext cx="5337270" cy="1835911"/>
          </a:xfrm>
        </p:spPr>
        <p:txBody>
          <a:bodyPr anchor="b">
            <a:normAutofit fontScale="90000"/>
          </a:bodyPr>
          <a:lstStyle/>
          <a:p>
            <a:r>
              <a:rPr lang="en-CA" sz="4200" b="1">
                <a:solidFill>
                  <a:srgbClr val="FFFFFF"/>
                </a:solidFill>
                <a:latin typeface="Aptos" panose="020B0004020202020204" pitchFamily="34" charset="0"/>
              </a:rPr>
              <a:t>Supprimer les obstacles et permettre l'égalité réelle</a:t>
            </a:r>
          </a:p>
        </p:txBody>
      </p:sp>
      <p:sp>
        <p:nvSpPr>
          <p:cNvPr id="56"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2F86B5B0-55BC-B009-CA5A-CEB17C69412F}"/>
              </a:ext>
            </a:extLst>
          </p:cNvPr>
          <p:cNvSpPr>
            <a:spLocks noGrp="1"/>
          </p:cNvSpPr>
          <p:nvPr>
            <p:ph idx="1"/>
          </p:nvPr>
        </p:nvSpPr>
        <p:spPr>
          <a:xfrm>
            <a:off x="5759354" y="2798064"/>
            <a:ext cx="5461095" cy="3417611"/>
          </a:xfrm>
        </p:spPr>
        <p:txBody>
          <a:bodyPr anchor="t">
            <a:normAutofit/>
          </a:bodyPr>
          <a:lstStyle/>
          <a:p>
            <a:r>
              <a:rPr lang="en-CA" sz="2200">
                <a:solidFill>
                  <a:srgbClr val="FFFFFF"/>
                </a:solidFill>
                <a:latin typeface="Aptos" panose="020B0004020202020204" pitchFamily="34" charset="0"/>
                <a:ea typeface="Cambria" panose="02040503050406030204" pitchFamily="18" charset="0"/>
              </a:rPr>
              <a:t>Obligation des employeurs de supprimer les obstacles</a:t>
            </a:r>
          </a:p>
          <a:p>
            <a:r>
              <a:rPr lang="en-CA" sz="2200">
                <a:solidFill>
                  <a:srgbClr val="FFFFFF"/>
                </a:solidFill>
                <a:latin typeface="Aptos" panose="020B0004020202020204" pitchFamily="34" charset="0"/>
                <a:ea typeface="Cambria" panose="02040503050406030204" pitchFamily="18" charset="0"/>
              </a:rPr>
              <a:t>Suppression des obstacles afin que les individus soient inclus dès le début et que tous les besoins des employés soient pris en compte.</a:t>
            </a:r>
          </a:p>
          <a:p>
            <a:r>
              <a:rPr lang="en-CA" sz="2200">
                <a:solidFill>
                  <a:srgbClr val="FFFFFF"/>
                </a:solidFill>
                <a:latin typeface="Aptos"/>
                <a:ea typeface="Cambria"/>
              </a:rPr>
              <a:t>Dans ce contexte, toutes les barrières qui empêchaient la visualisation et le reportage ont été supprimées pour permettre la pleine participation de tous.</a:t>
            </a:r>
            <a:endParaRPr lang="en-CA" sz="2200">
              <a:solidFill>
                <a:srgbClr val="FFFFFF"/>
              </a:solidFill>
              <a:latin typeface="Aptos" panose="020B0004020202020204" pitchFamily="34" charset="0"/>
              <a:ea typeface="Cambria" panose="02040503050406030204" pitchFamily="18" charset="0"/>
            </a:endParaRPr>
          </a:p>
          <a:p>
            <a:endParaRPr lang="en-CA" sz="2200">
              <a:solidFill>
                <a:srgbClr val="FFFFFF"/>
              </a:solidFill>
              <a:latin typeface="Aptos" panose="020B0004020202020204" pitchFamily="34" charset="0"/>
              <a:ea typeface="Cambria" panose="02040503050406030204" pitchFamily="18" charset="0"/>
            </a:endParaRPr>
          </a:p>
          <a:p>
            <a:endParaRPr lang="en-US" sz="2200">
              <a:solidFill>
                <a:srgbClr val="FFFFFF"/>
              </a:solidFill>
            </a:endParaRPr>
          </a:p>
        </p:txBody>
      </p:sp>
      <p:sp>
        <p:nvSpPr>
          <p:cNvPr id="3" name="Slide Number Placeholder 2">
            <a:extLst>
              <a:ext uri="{FF2B5EF4-FFF2-40B4-BE49-F238E27FC236}">
                <a16:creationId xmlns:a16="http://schemas.microsoft.com/office/drawing/2014/main" id="{53D1C493-BAD9-DB24-DA82-C5E0919989A5}"/>
              </a:ext>
            </a:extLst>
          </p:cNvPr>
          <p:cNvSpPr>
            <a:spLocks noGrp="1"/>
          </p:cNvSpPr>
          <p:nvPr>
            <p:ph type="sldNum" sz="quarter" idx="12"/>
          </p:nvPr>
        </p:nvSpPr>
        <p:spPr>
          <a:xfrm>
            <a:off x="10058400" y="6356350"/>
            <a:ext cx="1295400" cy="365125"/>
          </a:xfrm>
        </p:spPr>
        <p:txBody>
          <a:bodyPr>
            <a:normAutofit/>
          </a:bodyPr>
          <a:lstStyle/>
          <a:p>
            <a:pPr>
              <a:spcAft>
                <a:spcPts val="600"/>
              </a:spcAft>
            </a:pPr>
            <a:fld id="{D55244C2-96D0-4C23-8881-753C48F2479C}" type="slidenum">
              <a:rPr lang="en-CA">
                <a:solidFill>
                  <a:srgbClr val="FFFFFF"/>
                </a:solidFill>
              </a:rPr>
              <a:t>24</a:t>
            </a:fld>
            <a:endParaRPr lang="en-CA">
              <a:solidFill>
                <a:srgbClr val="FFFFFF"/>
              </a:solidFill>
            </a:endParaRPr>
          </a:p>
        </p:txBody>
      </p:sp>
    </p:spTree>
    <p:extLst>
      <p:ext uri="{BB962C8B-B14F-4D97-AF65-F5344CB8AC3E}">
        <p14:creationId xmlns:p14="http://schemas.microsoft.com/office/powerpoint/2010/main" val="4273695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a:extLst>
              <a:ext uri="{FF2B5EF4-FFF2-40B4-BE49-F238E27FC236}">
                <a16:creationId xmlns:a16="http://schemas.microsoft.com/office/drawing/2014/main" id="{7F8436C0-2DC5-EAA2-9732-817141A554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750" y="385763"/>
            <a:ext cx="8572500" cy="608647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3E3793CA-2CC2-BD32-C5AD-8AF92321CB8A}"/>
              </a:ext>
            </a:extLst>
          </p:cNvPr>
          <p:cNvSpPr>
            <a:spLocks noGrp="1"/>
          </p:cNvSpPr>
          <p:nvPr>
            <p:ph type="sldNum" sz="quarter" idx="12"/>
          </p:nvPr>
        </p:nvSpPr>
        <p:spPr/>
        <p:txBody>
          <a:bodyPr/>
          <a:lstStyle/>
          <a:p>
            <a:fld id="{D55244C2-96D0-4C23-8881-753C48F2479C}" type="slidenum">
              <a:rPr lang="en-CA" smtClean="0"/>
              <a:t>25</a:t>
            </a:fld>
            <a:endParaRPr lang="en-CA"/>
          </a:p>
        </p:txBody>
      </p:sp>
    </p:spTree>
    <p:extLst>
      <p:ext uri="{BB962C8B-B14F-4D97-AF65-F5344CB8AC3E}">
        <p14:creationId xmlns:p14="http://schemas.microsoft.com/office/powerpoint/2010/main" val="3408102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F1719D72-F080-7D20-9A5E-41816E2BE668}"/>
              </a:ext>
            </a:extLst>
          </p:cNvPr>
          <p:cNvSpPr>
            <a:spLocks noGrp="1"/>
          </p:cNvSpPr>
          <p:nvPr>
            <p:ph type="title"/>
          </p:nvPr>
        </p:nvSpPr>
        <p:spPr>
          <a:xfrm>
            <a:off x="648037" y="1298448"/>
            <a:ext cx="5895178" cy="4099642"/>
          </a:xfrm>
        </p:spPr>
        <p:txBody>
          <a:bodyPr vert="horz" lIns="91440" tIns="45720" rIns="91440" bIns="45720" rtlCol="0" anchor="b">
            <a:normAutofit/>
          </a:bodyPr>
          <a:lstStyle/>
          <a:p>
            <a:r>
              <a:rPr lang="en-US" sz="6600" b="1" kern="1200">
                <a:solidFill>
                  <a:srgbClr val="FFFFFF"/>
                </a:solidFill>
                <a:latin typeface="+mj-lt"/>
                <a:ea typeface="+mj-ea"/>
                <a:cs typeface="+mj-cs"/>
              </a:rPr>
              <a:t>Travail sur l'équité et mise en œuvre</a:t>
            </a:r>
          </a:p>
        </p:txBody>
      </p:sp>
      <p:sp>
        <p:nvSpPr>
          <p:cNvPr id="32"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990C30B-4678-EC35-333D-88206D69A82C}"/>
              </a:ext>
            </a:extLst>
          </p:cNvPr>
          <p:cNvSpPr>
            <a:spLocks noGrp="1"/>
          </p:cNvSpPr>
          <p:nvPr>
            <p:ph type="sldNum" sz="quarter" idx="12"/>
          </p:nvPr>
        </p:nvSpPr>
        <p:spPr>
          <a:xfrm>
            <a:off x="10820400" y="6356350"/>
            <a:ext cx="533400" cy="365125"/>
          </a:xfrm>
        </p:spPr>
        <p:txBody>
          <a:bodyPr vert="horz" lIns="91440" tIns="45720" rIns="91440" bIns="45720" rtlCol="0" anchor="ctr">
            <a:normAutofit/>
          </a:bodyPr>
          <a:lstStyle/>
          <a:p>
            <a:pPr>
              <a:spcAft>
                <a:spcPts val="600"/>
              </a:spcAft>
            </a:pPr>
            <a:fld id="{D55244C2-96D0-4C23-8881-753C48F2479C}" type="slidenum">
              <a:rPr lang="en-US" b="1" cap="all" spc="300" smtClean="0"/>
              <a:t>26</a:t>
            </a:fld>
            <a:endParaRPr lang="en-US" b="1" cap="all" spc="300"/>
          </a:p>
        </p:txBody>
      </p:sp>
    </p:spTree>
    <p:extLst>
      <p:ext uri="{BB962C8B-B14F-4D97-AF65-F5344CB8AC3E}">
        <p14:creationId xmlns:p14="http://schemas.microsoft.com/office/powerpoint/2010/main" val="155995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2F00DE1D-942A-CEA2-3344-3E9E567E16C5}"/>
              </a:ext>
            </a:extLst>
          </p:cNvPr>
          <p:cNvSpPr>
            <a:spLocks noGrp="1"/>
          </p:cNvSpPr>
          <p:nvPr>
            <p:ph type="title"/>
          </p:nvPr>
        </p:nvSpPr>
        <p:spPr>
          <a:xfrm>
            <a:off x="838200" y="643467"/>
            <a:ext cx="2951205" cy="5571066"/>
          </a:xfrm>
        </p:spPr>
        <p:txBody>
          <a:bodyPr>
            <a:normAutofit/>
          </a:bodyPr>
          <a:lstStyle/>
          <a:p>
            <a:r>
              <a:rPr lang="en-CA" sz="4100">
                <a:solidFill>
                  <a:srgbClr val="FFFFFF"/>
                </a:solidFill>
                <a:effectLst/>
                <a:latin typeface="Aptos" panose="020B0004020202020204" pitchFamily="34" charset="0"/>
                <a:ea typeface="Aptos" panose="020B0004020202020204" pitchFamily="34" charset="0"/>
                <a:cs typeface="Calibri" panose="020F0502020204030204" pitchFamily="34" charset="0"/>
              </a:rPr>
              <a:t>Égalité raciale matérielle - Santé mentale</a:t>
            </a:r>
            <a:endParaRPr lang="en-CA" sz="4100">
              <a:solidFill>
                <a:srgbClr val="FFFFFF"/>
              </a:solidFill>
              <a:latin typeface="Aptos" panose="020B0004020202020204" pitchFamily="34" charset="0"/>
            </a:endParaRPr>
          </a:p>
        </p:txBody>
      </p:sp>
      <p:sp>
        <p:nvSpPr>
          <p:cNvPr id="4" name="Slide Number Placeholder 3">
            <a:extLst>
              <a:ext uri="{FF2B5EF4-FFF2-40B4-BE49-F238E27FC236}">
                <a16:creationId xmlns:a16="http://schemas.microsoft.com/office/drawing/2014/main" id="{04D127B1-A553-7577-9A85-1C9E09E9A4F0}"/>
              </a:ext>
            </a:extLst>
          </p:cNvPr>
          <p:cNvSpPr>
            <a:spLocks noGrp="1"/>
          </p:cNvSpPr>
          <p:nvPr>
            <p:ph type="sldNum" sz="quarter" idx="12"/>
          </p:nvPr>
        </p:nvSpPr>
        <p:spPr>
          <a:xfrm>
            <a:off x="8610600" y="6356350"/>
            <a:ext cx="2743200" cy="365125"/>
          </a:xfrm>
        </p:spPr>
        <p:txBody>
          <a:bodyPr>
            <a:normAutofit/>
          </a:bodyPr>
          <a:lstStyle/>
          <a:p>
            <a:pPr>
              <a:spcAft>
                <a:spcPts val="600"/>
              </a:spcAft>
            </a:pPr>
            <a:fld id="{D55244C2-96D0-4C23-8881-753C48F2479C}" type="slidenum">
              <a:rPr lang="en-CA">
                <a:solidFill>
                  <a:srgbClr val="898989"/>
                </a:solidFill>
              </a:rPr>
              <a:t>27</a:t>
            </a:fld>
            <a:endParaRPr lang="en-CA">
              <a:solidFill>
                <a:srgbClr val="898989"/>
              </a:solidFill>
            </a:endParaRPr>
          </a:p>
        </p:txBody>
      </p:sp>
      <p:graphicFrame>
        <p:nvGraphicFramePr>
          <p:cNvPr id="6" name="Content Placeholder 2">
            <a:extLst>
              <a:ext uri="{FF2B5EF4-FFF2-40B4-BE49-F238E27FC236}">
                <a16:creationId xmlns:a16="http://schemas.microsoft.com/office/drawing/2014/main" id="{BACC33B0-1838-7E39-9E55-4B5FF32E5B3C}"/>
              </a:ext>
            </a:extLst>
          </p:cNvPr>
          <p:cNvGraphicFramePr>
            <a:graphicFrameLocks noGrp="1"/>
          </p:cNvGraphicFramePr>
          <p:nvPr>
            <p:ph idx="1"/>
            <p:extLst>
              <p:ext uri="{D42A27DB-BD31-4B8C-83A1-F6EECF244321}">
                <p14:modId xmlns:p14="http://schemas.microsoft.com/office/powerpoint/2010/main" val="1554549199"/>
              </p:ext>
            </p:extLst>
          </p:nvPr>
        </p:nvGraphicFramePr>
        <p:xfrm>
          <a:off x="4849832" y="404927"/>
          <a:ext cx="6649522" cy="5795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671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0DE1D-942A-CEA2-3344-3E9E567E16C5}"/>
              </a:ext>
            </a:extLst>
          </p:cNvPr>
          <p:cNvSpPr>
            <a:spLocks noGrp="1"/>
          </p:cNvSpPr>
          <p:nvPr>
            <p:ph type="title"/>
          </p:nvPr>
        </p:nvSpPr>
        <p:spPr>
          <a:xfrm>
            <a:off x="1171074" y="1396686"/>
            <a:ext cx="3544764" cy="4069166"/>
          </a:xfrm>
        </p:spPr>
        <p:txBody>
          <a:bodyPr>
            <a:normAutofit/>
          </a:bodyPr>
          <a:lstStyle/>
          <a:p>
            <a:r>
              <a:rPr lang="en-CA" dirty="0">
                <a:solidFill>
                  <a:srgbClr val="FFFFFF"/>
                </a:solidFill>
                <a:effectLst/>
                <a:latin typeface="Aptos" panose="020B0004020202020204" pitchFamily="34" charset="0"/>
                <a:ea typeface="Aptos" panose="020B0004020202020204" pitchFamily="34" charset="0"/>
                <a:cs typeface="Calibri" panose="020F0502020204030204" pitchFamily="34" charset="0"/>
              </a:rPr>
              <a:t>Égalité </a:t>
            </a:r>
            <a:r>
              <a:rPr lang="en-CA" dirty="0" err="1">
                <a:solidFill>
                  <a:srgbClr val="FFFFFF"/>
                </a:solidFill>
                <a:effectLst/>
                <a:latin typeface="Aptos" panose="020B0004020202020204" pitchFamily="34" charset="0"/>
                <a:ea typeface="Aptos" panose="020B0004020202020204" pitchFamily="34" charset="0"/>
                <a:cs typeface="Calibri" panose="020F0502020204030204" pitchFamily="34" charset="0"/>
              </a:rPr>
              <a:t>raciale</a:t>
            </a:r>
            <a:r>
              <a:rPr lang="en-CA" dirty="0">
                <a:solidFill>
                  <a:srgbClr val="FFFFFF"/>
                </a:solidFill>
                <a:effectLst/>
                <a:latin typeface="Aptos" panose="020B0004020202020204" pitchFamily="34" charset="0"/>
                <a:ea typeface="Aptos" panose="020B0004020202020204" pitchFamily="34" charset="0"/>
                <a:cs typeface="Calibri" panose="020F0502020204030204" pitchFamily="34" charset="0"/>
              </a:rPr>
              <a:t> </a:t>
            </a:r>
            <a:r>
              <a:rPr lang="en-CA" dirty="0" err="1">
                <a:solidFill>
                  <a:srgbClr val="FFFFFF"/>
                </a:solidFill>
                <a:effectLst/>
                <a:latin typeface="Aptos" panose="020B0004020202020204" pitchFamily="34" charset="0"/>
                <a:ea typeface="Aptos" panose="020B0004020202020204" pitchFamily="34" charset="0"/>
                <a:cs typeface="Calibri" panose="020F0502020204030204" pitchFamily="34" charset="0"/>
              </a:rPr>
              <a:t>matérielle</a:t>
            </a:r>
            <a:r>
              <a:rPr lang="en-CA" dirty="0">
                <a:solidFill>
                  <a:srgbClr val="FFFFFF"/>
                </a:solidFill>
                <a:effectLst/>
                <a:latin typeface="Aptos" panose="020B0004020202020204" pitchFamily="34" charset="0"/>
                <a:ea typeface="Aptos" panose="020B0004020202020204" pitchFamily="34" charset="0"/>
                <a:cs typeface="Calibri" panose="020F0502020204030204" pitchFamily="34" charset="0"/>
              </a:rPr>
              <a:t> - Santé mentale</a:t>
            </a:r>
            <a:endParaRPr lang="en-CA" dirty="0">
              <a:solidFill>
                <a:srgbClr val="FFFFFF"/>
              </a:solidFill>
              <a:latin typeface="Aptos" panose="020B0004020202020204" pitchFamily="34" charset="0"/>
            </a:endParaRPr>
          </a:p>
        </p:txBody>
      </p:sp>
      <p:sp>
        <p:nvSpPr>
          <p:cNvPr id="8" name="Arc 7">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B1B2B48-FB74-68D4-2485-EE346EBBFADF}"/>
              </a:ext>
            </a:extLst>
          </p:cNvPr>
          <p:cNvSpPr>
            <a:spLocks noGrp="1"/>
          </p:cNvSpPr>
          <p:nvPr>
            <p:ph idx="1"/>
          </p:nvPr>
        </p:nvSpPr>
        <p:spPr>
          <a:xfrm>
            <a:off x="5370153" y="1526033"/>
            <a:ext cx="5793157" cy="4216889"/>
          </a:xfrm>
        </p:spPr>
        <p:txBody>
          <a:bodyPr vert="horz" lIns="91440" tIns="45720" rIns="91440" bIns="45720" rtlCol="0" anchor="t">
            <a:normAutofit/>
          </a:bodyPr>
          <a:lstStyle/>
          <a:p>
            <a:pPr marL="0" indent="0">
              <a:buNone/>
            </a:pPr>
            <a:endParaRPr lang="en-US">
              <a:latin typeface="Aptos" panose="020B0004020202020204" pitchFamily="34" charset="0"/>
            </a:endParaRPr>
          </a:p>
          <a:p>
            <a:pPr marL="0" indent="0">
              <a:buNone/>
            </a:pPr>
            <a:r>
              <a:rPr lang="en-US" sz="3200" b="1">
                <a:latin typeface="Aptos"/>
              </a:rPr>
              <a:t>L'antiracisme </a:t>
            </a:r>
            <a:r>
              <a:rPr lang="en-US">
                <a:latin typeface="Aptos"/>
              </a:rPr>
              <a:t>est recommandé comme facteur de risque dans la </a:t>
            </a:r>
            <a:r>
              <a:rPr lang="en-CA">
                <a:latin typeface="Aptos"/>
                <a:hlinkClick r:id="rId4"/>
              </a:rPr>
              <a:t>norme nationale de santé et de sécurité psychologiques </a:t>
            </a:r>
            <a:r>
              <a:rPr lang="en-CA">
                <a:latin typeface="Aptos"/>
              </a:rPr>
              <a:t>de Santé Canada. Il s'agit d'une application de l'équité fondée sur l'égalité réelle.</a:t>
            </a:r>
          </a:p>
          <a:p>
            <a:endParaRPr lang="en-CA"/>
          </a:p>
        </p:txBody>
      </p:sp>
      <p:sp>
        <p:nvSpPr>
          <p:cNvPr id="4" name="Slide Number Placeholder 3">
            <a:extLst>
              <a:ext uri="{FF2B5EF4-FFF2-40B4-BE49-F238E27FC236}">
                <a16:creationId xmlns:a16="http://schemas.microsoft.com/office/drawing/2014/main" id="{04D127B1-A553-7577-9A85-1C9E09E9A4F0}"/>
              </a:ext>
            </a:extLst>
          </p:cNvPr>
          <p:cNvSpPr>
            <a:spLocks noGrp="1"/>
          </p:cNvSpPr>
          <p:nvPr>
            <p:ph type="sldNum" sz="quarter" idx="12"/>
          </p:nvPr>
        </p:nvSpPr>
        <p:spPr>
          <a:xfrm>
            <a:off x="8610600" y="6356350"/>
            <a:ext cx="2743200" cy="365125"/>
          </a:xfrm>
        </p:spPr>
        <p:txBody>
          <a:bodyPr>
            <a:normAutofit/>
          </a:bodyPr>
          <a:lstStyle/>
          <a:p>
            <a:pPr>
              <a:spcAft>
                <a:spcPts val="600"/>
              </a:spcAft>
            </a:pPr>
            <a:fld id="{D55244C2-96D0-4C23-8881-753C48F2479C}" type="slidenum">
              <a:rPr lang="en-CA" smtClean="0"/>
              <a:t>28</a:t>
            </a:fld>
            <a:endParaRPr lang="en-CA"/>
          </a:p>
        </p:txBody>
      </p:sp>
    </p:spTree>
    <p:extLst>
      <p:ext uri="{BB962C8B-B14F-4D97-AF65-F5344CB8AC3E}">
        <p14:creationId xmlns:p14="http://schemas.microsoft.com/office/powerpoint/2010/main" val="2892887912"/>
      </p:ext>
    </p:extLst>
  </p:cSld>
  <p:clrMapOvr>
    <a:masterClrMapping/>
  </p:clrMapOvr>
  <p:extLst>
    <p:ext uri="{6950BFC3-D8DA-4A85-94F7-54DA5524770B}">
      <p188:commentRel xmlns:p188="http://schemas.microsoft.com/office/powerpoint/2018/8/main" r:id="rId3"/>
    </p:ext>
  </p:extLs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0DE1D-942A-CEA2-3344-3E9E567E16C5}"/>
              </a:ext>
            </a:extLst>
          </p:cNvPr>
          <p:cNvSpPr>
            <a:spLocks noGrp="1"/>
          </p:cNvSpPr>
          <p:nvPr>
            <p:ph type="title"/>
          </p:nvPr>
        </p:nvSpPr>
        <p:spPr>
          <a:xfrm>
            <a:off x="686834" y="1153572"/>
            <a:ext cx="3200400" cy="4461163"/>
          </a:xfrm>
        </p:spPr>
        <p:txBody>
          <a:bodyPr>
            <a:normAutofit/>
          </a:bodyPr>
          <a:lstStyle/>
          <a:p>
            <a:r>
              <a:rPr lang="en-CA" sz="4100">
                <a:solidFill>
                  <a:srgbClr val="FFFFFF"/>
                </a:solidFill>
                <a:latin typeface="Aptos"/>
                <a:cs typeface="Calibri"/>
              </a:rPr>
              <a:t>Égalité raciale réelle - Loi sur l'équité en matière d'emploi (LEE)</a:t>
            </a:r>
            <a:endParaRPr lang="en-CA" sz="4100">
              <a:solidFill>
                <a:srgbClr val="FFFFFF"/>
              </a:solidFill>
              <a:latin typeface="Aptos" panose="020B0004020202020204" pitchFamily="34" charset="0"/>
              <a:cs typeface="Calibri"/>
            </a:endParaRP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CBE4732C-CA93-3AC8-B5A0-891367432E8E}"/>
              </a:ext>
            </a:extLst>
          </p:cNvPr>
          <p:cNvSpPr txBox="1">
            <a:spLocks noGrp="1"/>
          </p:cNvSpPr>
          <p:nvPr>
            <p:ph idx="1"/>
          </p:nvPr>
        </p:nvSpPr>
        <p:spPr>
          <a:xfrm>
            <a:off x="4447308" y="508000"/>
            <a:ext cx="6906491" cy="5668963"/>
          </a:xfrm>
          <a:prstGeom prst="rect">
            <a:avLst/>
          </a:prstGeom>
        </p:spPr>
        <p:txBody>
          <a:bodyPr vert="horz" lIns="91440" tIns="45720" rIns="91440" bIns="45720" rtlCol="0" anchor="ctr">
            <a:normAutofit fontScale="92500" lnSpcReduction="10000"/>
          </a:bodyPr>
          <a:lstStyle/>
          <a:p>
            <a:endParaRPr lang="en-US" sz="2600">
              <a:latin typeface="Aptos"/>
            </a:endParaRPr>
          </a:p>
          <a:p>
            <a:r>
              <a:rPr lang="en-US" sz="2600">
                <a:latin typeface="Aptos"/>
              </a:rPr>
              <a:t>Fondée sur l'égalité réelle </a:t>
            </a:r>
            <a:endParaRPr lang="en-US" sz="2600">
              <a:cs typeface="Calibri" panose="020F0502020204030204"/>
            </a:endParaRPr>
          </a:p>
          <a:p>
            <a:r>
              <a:rPr lang="en-US" sz="2600" b="1">
                <a:latin typeface="Aptos"/>
              </a:rPr>
              <a:t>Fondement juridique </a:t>
            </a:r>
            <a:r>
              <a:rPr lang="en-US" sz="2600">
                <a:latin typeface="Aptos"/>
              </a:rPr>
              <a:t>: Les mesures spéciales de la loi sur l'équité en matière d'emploi (EE) sont autorisées par le paragraphe 15(2) de la Charte et soutenues par la loi canadienne sur les droits de l'homme.</a:t>
            </a:r>
          </a:p>
          <a:p>
            <a:r>
              <a:rPr lang="en-US" sz="2600">
                <a:latin typeface="Aptos"/>
              </a:rPr>
              <a:t>Objectif : l</a:t>
            </a:r>
            <a:r>
              <a:rPr lang="en-US" sz="2600" b="1">
                <a:highlight>
                  <a:srgbClr val="FFFFFF"/>
                </a:highlight>
                <a:latin typeface="Aptos"/>
              </a:rPr>
              <a:t>'équité en matière d'emploi ne se limite pas à traiter les personnes de la même manière, mais nécessite également des mesures spéciales et la prise en compte des différences.</a:t>
            </a:r>
          </a:p>
          <a:p>
            <a:r>
              <a:rPr lang="en-US" sz="2600" b="1">
                <a:highlight>
                  <a:srgbClr val="FFFFFF"/>
                </a:highlight>
                <a:latin typeface="Aptos"/>
              </a:rPr>
              <a:t>Application : </a:t>
            </a:r>
            <a:r>
              <a:rPr lang="en-US" sz="2600">
                <a:highlight>
                  <a:srgbClr val="FFFFFF"/>
                </a:highlight>
                <a:latin typeface="Aptos"/>
              </a:rPr>
              <a:t>Si des résultats inéquitables sont identifiés pour les groupes noirs ou 2SLGBTQI+, les mesures spéciales prévues par la loi sur l'égalité des chances pourraient être utilisées pour remédier aux inégalités sur le lieu de travail.</a:t>
            </a:r>
          </a:p>
          <a:p>
            <a:endParaRPr lang="en-US" sz="2600" b="1">
              <a:highlight>
                <a:srgbClr val="FFFFFF"/>
              </a:highlight>
              <a:latin typeface="Aptos"/>
            </a:endParaRPr>
          </a:p>
          <a:p>
            <a:pPr marL="342900" indent="-342900"/>
            <a:endParaRPr lang="en-US" sz="2600">
              <a:latin typeface="Aptos"/>
              <a:cs typeface="Calibri" panose="020F0502020204030204"/>
            </a:endParaRPr>
          </a:p>
        </p:txBody>
      </p:sp>
      <p:sp>
        <p:nvSpPr>
          <p:cNvPr id="3" name="Slide Number Placeholder 2">
            <a:extLst>
              <a:ext uri="{FF2B5EF4-FFF2-40B4-BE49-F238E27FC236}">
                <a16:creationId xmlns:a16="http://schemas.microsoft.com/office/drawing/2014/main" id="{3AE0596C-630B-8E02-CAEE-145D44A7BD02}"/>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29</a:t>
            </a:fld>
            <a:endParaRPr lang="en-CA"/>
          </a:p>
        </p:txBody>
      </p:sp>
    </p:spTree>
    <p:extLst>
      <p:ext uri="{BB962C8B-B14F-4D97-AF65-F5344CB8AC3E}">
        <p14:creationId xmlns:p14="http://schemas.microsoft.com/office/powerpoint/2010/main" val="145938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1EEDBA-A5AC-78E5-AB4A-D79588D51135}"/>
              </a:ext>
            </a:extLst>
          </p:cNvPr>
          <p:cNvSpPr>
            <a:spLocks noGrp="1"/>
          </p:cNvSpPr>
          <p:nvPr>
            <p:ph type="title"/>
          </p:nvPr>
        </p:nvSpPr>
        <p:spPr>
          <a:xfrm>
            <a:off x="686834" y="1153572"/>
            <a:ext cx="3200400" cy="4461163"/>
          </a:xfrm>
        </p:spPr>
        <p:txBody>
          <a:bodyPr>
            <a:normAutofit/>
          </a:bodyPr>
          <a:lstStyle/>
          <a:p>
            <a:r>
              <a:rPr lang="en-CA">
                <a:solidFill>
                  <a:srgbClr val="FFFFFF"/>
                </a:solidFill>
              </a:rPr>
              <a:t>Ordre du jour</a:t>
            </a:r>
            <a:endParaRPr lang="en-CA">
              <a:solidFill>
                <a:srgbClr val="FFFFFF"/>
              </a:solidFill>
              <a:cs typeface="Calibri Ligh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D3359ABC-6541-744B-0BDB-952BE5108501}"/>
              </a:ext>
            </a:extLst>
          </p:cNvPr>
          <p:cNvSpPr>
            <a:spLocks noGrp="1"/>
          </p:cNvSpPr>
          <p:nvPr>
            <p:ph idx="1"/>
          </p:nvPr>
        </p:nvSpPr>
        <p:spPr>
          <a:xfrm>
            <a:off x="4447308" y="591344"/>
            <a:ext cx="6906491" cy="5585619"/>
          </a:xfrm>
        </p:spPr>
        <p:txBody>
          <a:bodyPr vert="horz" lIns="91440" tIns="45720" rIns="91440" bIns="45720" rtlCol="0" anchor="ctr">
            <a:noAutofit/>
          </a:bodyPr>
          <a:lstStyle/>
          <a:p>
            <a:pPr>
              <a:buFont typeface="Arial" panose="05000000000000000000" pitchFamily="2" charset="2"/>
              <a:buChar char="•"/>
            </a:pPr>
            <a:r>
              <a:rPr lang="en-CA" sz="2400">
                <a:latin typeface="Aptos Narrow"/>
                <a:ea typeface="Cambria"/>
                <a:cs typeface="Calibri"/>
              </a:rPr>
              <a:t>Introduction et définitions</a:t>
            </a:r>
            <a:endParaRPr lang="en-US" sz="2400">
              <a:latin typeface="Aptos Narrow"/>
              <a:cs typeface="Calibri" panose="020F0502020204030204"/>
            </a:endParaRPr>
          </a:p>
          <a:p>
            <a:pPr>
              <a:buFont typeface="Arial" panose="05000000000000000000" pitchFamily="2" charset="2"/>
              <a:buChar char="•"/>
            </a:pPr>
            <a:r>
              <a:rPr lang="en-CA" sz="2400">
                <a:latin typeface="Aptos Narrow"/>
                <a:ea typeface="Cambria"/>
                <a:cs typeface="Calibri"/>
              </a:rPr>
              <a:t>Égalité formelle et égalité réelle </a:t>
            </a:r>
          </a:p>
          <a:p>
            <a:pPr>
              <a:buFont typeface="Arial" panose="05000000000000000000" pitchFamily="2" charset="2"/>
              <a:buChar char="•"/>
            </a:pPr>
            <a:r>
              <a:rPr lang="en-CA" sz="2400">
                <a:latin typeface="Aptos Narrow"/>
                <a:ea typeface="Cambria"/>
                <a:cs typeface="Calibri"/>
              </a:rPr>
              <a:t>Qu'est-ce que l'équité ?</a:t>
            </a:r>
            <a:r>
              <a:rPr lang="en-CA" sz="2400" err="1">
                <a:latin typeface="Aptos Narrow"/>
                <a:ea typeface="Cambria"/>
                <a:cs typeface="Calibri"/>
              </a:rPr>
              <a:t> ie. </a:t>
            </a:r>
            <a:r>
              <a:rPr lang="en-CA" sz="2400">
                <a:latin typeface="Aptos Narrow"/>
                <a:ea typeface="Cambria"/>
                <a:cs typeface="Calibri"/>
              </a:rPr>
              <a:t>L'équité raciale</a:t>
            </a:r>
          </a:p>
          <a:p>
            <a:pPr>
              <a:buFont typeface="Arial" panose="05000000000000000000" pitchFamily="2" charset="2"/>
              <a:buChar char="•"/>
            </a:pPr>
            <a:r>
              <a:rPr lang="en-CA" sz="2400">
                <a:latin typeface="Aptos Narrow"/>
                <a:ea typeface="Cambria"/>
                <a:cs typeface="Calibri"/>
              </a:rPr>
              <a:t>L'égalité réelle dans le travail d'équité dans le service public</a:t>
            </a:r>
          </a:p>
          <a:p>
            <a:pPr>
              <a:buFont typeface="Arial" panose="05000000000000000000" pitchFamily="2" charset="2"/>
              <a:buChar char="•"/>
            </a:pPr>
            <a:r>
              <a:rPr lang="en-US" sz="2400">
                <a:latin typeface="Aptos Narrow"/>
                <a:ea typeface="Cambria"/>
              </a:rPr>
              <a:t>Examen de la législation pertinente</a:t>
            </a:r>
            <a:endParaRPr lang="en-US" sz="2400">
              <a:latin typeface="Aptos Narrow"/>
              <a:ea typeface="Cambria"/>
              <a:cs typeface="Calibri" panose="020F0502020204030204"/>
            </a:endParaRPr>
          </a:p>
          <a:p>
            <a:pPr lvl="1">
              <a:buFont typeface="Courier New" panose="05000000000000000000" pitchFamily="2" charset="2"/>
              <a:buChar char="o"/>
            </a:pPr>
            <a:r>
              <a:rPr lang="en-US">
                <a:latin typeface="Aptos Narrow"/>
                <a:ea typeface="Cambria"/>
              </a:rPr>
              <a:t>Convention internationale sur l'élimination de toutes les formes de discrimination raciale</a:t>
            </a:r>
            <a:endParaRPr lang="en-US">
              <a:latin typeface="Aptos Narrow"/>
              <a:cs typeface="Calibri" panose="020F0502020204030204"/>
            </a:endParaRPr>
          </a:p>
          <a:p>
            <a:pPr lvl="1">
              <a:buFont typeface="Courier New" panose="05000000000000000000" pitchFamily="2" charset="2"/>
              <a:buChar char="o"/>
            </a:pPr>
            <a:r>
              <a:rPr lang="en-US">
                <a:latin typeface="Aptos Narrow"/>
              </a:rPr>
              <a:t>Charte canadienne des droits et libertés - Article 15</a:t>
            </a:r>
            <a:endParaRPr lang="en-US">
              <a:latin typeface="Aptos Narrow"/>
              <a:cs typeface="Calibri" panose="020F0502020204030204"/>
            </a:endParaRPr>
          </a:p>
          <a:p>
            <a:pPr lvl="1">
              <a:buFont typeface="Courier New" panose="05000000000000000000" pitchFamily="2" charset="2"/>
              <a:buChar char="o"/>
            </a:pPr>
            <a:r>
              <a:rPr lang="en-US">
                <a:latin typeface="Aptos Narrow"/>
              </a:rPr>
              <a:t>La loi canadienne sur les droits de l'homme</a:t>
            </a:r>
            <a:endParaRPr lang="en-US">
              <a:latin typeface="Aptos Narrow"/>
              <a:cs typeface="Calibri"/>
            </a:endParaRPr>
          </a:p>
          <a:p>
            <a:pPr lvl="1">
              <a:buFont typeface="Courier New" panose="05000000000000000000" pitchFamily="2" charset="2"/>
              <a:buChar char="o"/>
            </a:pPr>
            <a:r>
              <a:rPr lang="en-US">
                <a:latin typeface="Aptos Narrow"/>
                <a:ea typeface="Aptos" panose="020B0004020202020204" pitchFamily="34" charset="0"/>
                <a:cs typeface="Calibri"/>
              </a:rPr>
              <a:t> Jurisprudence de la Cour suprême </a:t>
            </a:r>
            <a:endParaRPr lang="en-US">
              <a:latin typeface="Aptos Narrow"/>
            </a:endParaRPr>
          </a:p>
          <a:p>
            <a:pPr>
              <a:buFont typeface="Arial" panose="05000000000000000000" pitchFamily="2" charset="2"/>
              <a:buChar char="•"/>
            </a:pPr>
            <a:r>
              <a:rPr lang="en-CA" sz="2400">
                <a:latin typeface="Aptos Narrow"/>
                <a:cs typeface="Calibri"/>
              </a:rPr>
              <a:t>Prochaines étapes pour l'antiracisme et l'équité dans le service public</a:t>
            </a:r>
          </a:p>
        </p:txBody>
      </p:sp>
      <p:sp>
        <p:nvSpPr>
          <p:cNvPr id="4" name="Slide Number Placeholder 3">
            <a:extLst>
              <a:ext uri="{FF2B5EF4-FFF2-40B4-BE49-F238E27FC236}">
                <a16:creationId xmlns:a16="http://schemas.microsoft.com/office/drawing/2014/main" id="{8B5F7ED5-4A93-7EA3-6EA9-7773A6C6A3CB}"/>
              </a:ext>
            </a:extLst>
          </p:cNvPr>
          <p:cNvSpPr>
            <a:spLocks noGrp="1"/>
          </p:cNvSpPr>
          <p:nvPr>
            <p:ph type="sldNum" sz="quarter" idx="12"/>
          </p:nvPr>
        </p:nvSpPr>
        <p:spPr/>
        <p:txBody>
          <a:bodyPr/>
          <a:lstStyle/>
          <a:p>
            <a:fld id="{D55244C2-96D0-4C23-8881-753C48F2479C}" type="slidenum">
              <a:rPr lang="en-CA" smtClean="0"/>
              <a:t>3</a:t>
            </a:fld>
            <a:endParaRPr lang="en-CA"/>
          </a:p>
        </p:txBody>
      </p:sp>
    </p:spTree>
    <p:extLst>
      <p:ext uri="{BB962C8B-B14F-4D97-AF65-F5344CB8AC3E}">
        <p14:creationId xmlns:p14="http://schemas.microsoft.com/office/powerpoint/2010/main" val="2437862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0DE1D-942A-CEA2-3344-3E9E567E16C5}"/>
              </a:ext>
            </a:extLst>
          </p:cNvPr>
          <p:cNvSpPr>
            <a:spLocks noGrp="1"/>
          </p:cNvSpPr>
          <p:nvPr>
            <p:ph type="title"/>
          </p:nvPr>
        </p:nvSpPr>
        <p:spPr>
          <a:xfrm>
            <a:off x="686834" y="1153572"/>
            <a:ext cx="3200400" cy="4461163"/>
          </a:xfrm>
        </p:spPr>
        <p:txBody>
          <a:bodyPr>
            <a:normAutofit/>
          </a:bodyPr>
          <a:lstStyle/>
          <a:p>
            <a:r>
              <a:rPr lang="en-CA" b="1">
                <a:solidFill>
                  <a:srgbClr val="FFFFFF"/>
                </a:solidFill>
                <a:effectLst/>
                <a:latin typeface="Aptos Narrow" panose="020B0004020202020204" pitchFamily="34" charset="0"/>
                <a:ea typeface="Aptos" panose="020B0004020202020204" pitchFamily="34" charset="0"/>
                <a:cs typeface="Calibri"/>
              </a:rPr>
              <a:t>L'égalité raciale réelle - </a:t>
            </a:r>
            <a:br>
              <a:rPr lang="en-CA" b="1">
                <a:solidFill>
                  <a:srgbClr val="FFFFFF"/>
                </a:solidFill>
                <a:effectLst/>
                <a:latin typeface="Aptos Narrow" panose="020B0004020202020204" pitchFamily="34" charset="0"/>
                <a:ea typeface="Aptos" panose="020B0004020202020204" pitchFamily="34" charset="0"/>
                <a:cs typeface="Calibri"/>
              </a:rPr>
            </a:br>
            <a:r>
              <a:rPr lang="en-CA" b="1">
                <a:solidFill>
                  <a:srgbClr val="FFFFFF"/>
                </a:solidFill>
                <a:effectLst/>
                <a:latin typeface="Aptos Narrow" panose="020B0004020202020204" pitchFamily="34" charset="0"/>
                <a:ea typeface="Aptos" panose="020B0004020202020204" pitchFamily="34" charset="0"/>
                <a:cs typeface="Calibri"/>
              </a:rPr>
              <a:t>Code de valeurs et d'éthique</a:t>
            </a:r>
            <a:endParaRPr lang="en-CA" b="1">
              <a:solidFill>
                <a:srgbClr val="FFFFFF"/>
              </a:solidFill>
              <a:latin typeface="Aptos Narrow" panose="020B0004020202020204" pitchFamily="34" charset="0"/>
              <a:cs typeface="Calibri"/>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1B2B48-FB74-68D4-2485-EE346EBBFADF}"/>
              </a:ext>
            </a:extLst>
          </p:cNvPr>
          <p:cNvSpPr>
            <a:spLocks noGrp="1"/>
          </p:cNvSpPr>
          <p:nvPr>
            <p:ph idx="1"/>
          </p:nvPr>
        </p:nvSpPr>
        <p:spPr>
          <a:xfrm>
            <a:off x="4267200" y="319088"/>
            <a:ext cx="7086599" cy="5857875"/>
          </a:xfrm>
        </p:spPr>
        <p:txBody>
          <a:bodyPr vert="horz" lIns="91440" tIns="45720" rIns="91440" bIns="45720" rtlCol="0" anchor="ctr">
            <a:normAutofit/>
          </a:bodyPr>
          <a:lstStyle/>
          <a:p>
            <a:pPr marL="0" indent="0">
              <a:buNone/>
            </a:pPr>
            <a:endParaRPr lang="en-CA">
              <a:latin typeface="Aptos"/>
              <a:cs typeface="Calibri"/>
            </a:endParaRPr>
          </a:p>
          <a:p>
            <a:pPr marL="0" indent="0">
              <a:buNone/>
            </a:pPr>
            <a:endParaRPr lang="en-CA">
              <a:latin typeface="Aptos"/>
              <a:cs typeface="Calibri"/>
            </a:endParaRPr>
          </a:p>
          <a:p>
            <a:pPr marL="0" indent="0">
              <a:buNone/>
            </a:pPr>
            <a:r>
              <a:rPr lang="en-CA">
                <a:latin typeface="Aptos"/>
                <a:cs typeface="Calibri"/>
              </a:rPr>
              <a:t>Par exemple, le code des valeurs et de l'éthique du SCT devrait intégrer les éléments suivants pour une inclusion équitable : </a:t>
            </a:r>
          </a:p>
          <a:p>
            <a:pPr marL="0" indent="0">
              <a:buNone/>
            </a:pPr>
            <a:endParaRPr lang="en-CA">
              <a:latin typeface="Aptos"/>
              <a:cs typeface="Calibri"/>
            </a:endParaRPr>
          </a:p>
          <a:p>
            <a:pPr lvl="1"/>
            <a:r>
              <a:rPr lang="en-CA">
                <a:latin typeface="Aptos"/>
                <a:cs typeface="Calibri"/>
              </a:rPr>
              <a:t>Outils pour une dynamique du pouvoir et une gouvernance plus équitables</a:t>
            </a:r>
            <a:endParaRPr lang="en-US">
              <a:latin typeface="Aptos"/>
              <a:cs typeface="Calibri"/>
            </a:endParaRPr>
          </a:p>
          <a:p>
            <a:pPr lvl="1"/>
            <a:r>
              <a:rPr lang="en-CA">
                <a:latin typeface="Aptos"/>
                <a:cs typeface="Calibri"/>
              </a:rPr>
              <a:t>Des principes fondés sur l'égalité réelle et en phase avec les expériences de vie</a:t>
            </a:r>
            <a:endParaRPr lang="en-US">
              <a:latin typeface="Aptos"/>
              <a:cs typeface="Calibri"/>
            </a:endParaRPr>
          </a:p>
          <a:p>
            <a:pPr lvl="1"/>
            <a:r>
              <a:rPr lang="en-CA">
                <a:latin typeface="Aptos"/>
                <a:cs typeface="Calibri"/>
              </a:rPr>
              <a:t>Responsabilité et gestion pour remédier au racisme systémique</a:t>
            </a:r>
            <a:endParaRPr lang="en-US">
              <a:latin typeface="Aptos"/>
              <a:cs typeface="Calibri"/>
            </a:endParaRPr>
          </a:p>
          <a:p>
            <a:pPr lvl="1"/>
            <a:r>
              <a:rPr lang="en-CA">
                <a:latin typeface="Aptos"/>
                <a:cs typeface="Calibri"/>
              </a:rPr>
              <a:t>Valeurs et vision du monde autochtones, qui facilitent la réconciliation</a:t>
            </a:r>
          </a:p>
          <a:p>
            <a:pPr marL="0" indent="0">
              <a:buNone/>
            </a:pPr>
            <a:endParaRPr lang="en-CA">
              <a:cs typeface="Calibri"/>
            </a:endParaRPr>
          </a:p>
          <a:p>
            <a:pPr marL="0" indent="0">
              <a:buNone/>
            </a:pPr>
            <a:endParaRPr lang="en-CA">
              <a:cs typeface="Calibri"/>
            </a:endParaRPr>
          </a:p>
        </p:txBody>
      </p:sp>
      <p:sp>
        <p:nvSpPr>
          <p:cNvPr id="4" name="Slide Number Placeholder 3">
            <a:extLst>
              <a:ext uri="{FF2B5EF4-FFF2-40B4-BE49-F238E27FC236}">
                <a16:creationId xmlns:a16="http://schemas.microsoft.com/office/drawing/2014/main" id="{2B3D3AFD-0969-17F0-EF4A-47E24C3F9684}"/>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30</a:t>
            </a:fld>
            <a:endParaRPr lang="en-CA"/>
          </a:p>
        </p:txBody>
      </p:sp>
    </p:spTree>
    <p:extLst>
      <p:ext uri="{BB962C8B-B14F-4D97-AF65-F5344CB8AC3E}">
        <p14:creationId xmlns:p14="http://schemas.microsoft.com/office/powerpoint/2010/main" val="3154875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0DE1D-942A-CEA2-3344-3E9E567E16C5}"/>
              </a:ext>
            </a:extLst>
          </p:cNvPr>
          <p:cNvSpPr>
            <a:spLocks noGrp="1"/>
          </p:cNvSpPr>
          <p:nvPr>
            <p:ph type="title"/>
          </p:nvPr>
        </p:nvSpPr>
        <p:spPr>
          <a:xfrm>
            <a:off x="363876" y="1153572"/>
            <a:ext cx="3864176" cy="4461163"/>
          </a:xfrm>
        </p:spPr>
        <p:txBody>
          <a:bodyPr>
            <a:normAutofit fontScale="90000"/>
          </a:bodyPr>
          <a:lstStyle/>
          <a:p>
            <a:br>
              <a:rPr lang="en-CA" sz="3400">
                <a:solidFill>
                  <a:srgbClr val="FFFFFF"/>
                </a:solidFill>
                <a:effectLst/>
                <a:latin typeface="Calibri"/>
                <a:ea typeface="Aptos" panose="020B0004020202020204" pitchFamily="34" charset="0"/>
                <a:cs typeface="Calibri"/>
              </a:rPr>
            </a:br>
            <a:br>
              <a:rPr lang="en-CA" sz="3400">
                <a:solidFill>
                  <a:srgbClr val="FFFFFF"/>
                </a:solidFill>
                <a:effectLst/>
                <a:latin typeface="Calibri"/>
                <a:ea typeface="Aptos" panose="020B0004020202020204" pitchFamily="34" charset="0"/>
                <a:cs typeface="Calibri"/>
              </a:rPr>
            </a:br>
            <a:r>
              <a:rPr lang="en-CA">
                <a:solidFill>
                  <a:srgbClr val="FFFFFF"/>
                </a:solidFill>
                <a:effectLst/>
                <a:latin typeface="Calibri"/>
                <a:ea typeface="Aptos" panose="020B0004020202020204" pitchFamily="34" charset="0"/>
                <a:cs typeface="Calibri"/>
              </a:rPr>
              <a:t>Égalité </a:t>
            </a:r>
            <a:r>
              <a:rPr lang="en-CA">
                <a:solidFill>
                  <a:srgbClr val="FFFFFF"/>
                </a:solidFill>
                <a:latin typeface="Calibri"/>
                <a:ea typeface="Aptos" panose="020B0004020202020204" pitchFamily="34" charset="0"/>
                <a:cs typeface="Calibri"/>
              </a:rPr>
              <a:t>raciale </a:t>
            </a:r>
            <a:r>
              <a:rPr lang="en-CA">
                <a:solidFill>
                  <a:srgbClr val="FFFFFF"/>
                </a:solidFill>
                <a:effectLst/>
                <a:latin typeface="Calibri"/>
                <a:ea typeface="Aptos" panose="020B0004020202020204" pitchFamily="34" charset="0"/>
                <a:cs typeface="Calibri"/>
              </a:rPr>
              <a:t>réelle - </a:t>
            </a:r>
            <a:r>
              <a:rPr lang="en-US" b="1">
                <a:solidFill>
                  <a:srgbClr val="FFFFFF"/>
                </a:solidFill>
                <a:latin typeface="Aptos"/>
              </a:rPr>
              <a:t>Disponibilité de la main-d'œuvre </a:t>
            </a:r>
            <a:r>
              <a:rPr lang="en-US" sz="3400" b="1">
                <a:solidFill>
                  <a:srgbClr val="FFFFFF"/>
                </a:solidFill>
                <a:latin typeface="Aptos"/>
              </a:rPr>
              <a:t>(DMO) </a:t>
            </a:r>
            <a:br>
              <a:rPr lang="en-US" sz="3400" b="1">
                <a:solidFill>
                  <a:srgbClr val="FFFFFF"/>
                </a:solidFill>
                <a:latin typeface="Aptos"/>
              </a:rPr>
            </a:br>
            <a:br>
              <a:rPr lang="en-CA" sz="3400">
                <a:solidFill>
                  <a:srgbClr val="FFFFFF"/>
                </a:solidFill>
                <a:effectLst/>
                <a:latin typeface="Calibri" panose="020F0502020204030204" pitchFamily="34" charset="0"/>
                <a:ea typeface="Aptos" panose="020B0004020202020204" pitchFamily="34" charset="0"/>
                <a:cs typeface="Calibri" panose="020F0502020204030204" pitchFamily="34" charset="0"/>
              </a:rPr>
            </a:br>
            <a:endParaRPr lang="en-CA" sz="3400">
              <a:solidFill>
                <a:srgbClr val="FFFFFF"/>
              </a:solidFill>
              <a:latin typeface="Calibri"/>
              <a:cs typeface="Calibri"/>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1B2B48-FB74-68D4-2485-EE346EBBFADF}"/>
              </a:ext>
            </a:extLst>
          </p:cNvPr>
          <p:cNvSpPr>
            <a:spLocks noGrp="1"/>
          </p:cNvSpPr>
          <p:nvPr>
            <p:ph idx="1"/>
          </p:nvPr>
        </p:nvSpPr>
        <p:spPr>
          <a:xfrm>
            <a:off x="4447308" y="591344"/>
            <a:ext cx="6728692" cy="5301456"/>
          </a:xfrm>
        </p:spPr>
        <p:txBody>
          <a:bodyPr vert="horz" lIns="91440" tIns="45720" rIns="91440" bIns="45720" rtlCol="0" anchor="ctr">
            <a:noAutofit/>
          </a:bodyPr>
          <a:lstStyle/>
          <a:p>
            <a:pPr marL="0" indent="0">
              <a:buNone/>
            </a:pPr>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endParaRPr lang="en-US">
              <a:latin typeface="Aptos Narrow" panose="020B0004020202020204" pitchFamily="34" charset="0"/>
              <a:cs typeface="Segoe UI"/>
            </a:endParaRPr>
          </a:p>
          <a:p>
            <a:r>
              <a:rPr lang="en-US">
                <a:latin typeface="Aptos Narrow" panose="020B0004020202020204" pitchFamily="34" charset="0"/>
                <a:cs typeface="Segoe UI"/>
              </a:rPr>
              <a:t>La disponibilité de la main-d'œuvre (DMO) fait référence à la représentation des différents groupes au sein de la main-d'œuvre, en veillant particulièrement à ce que la main-d'œuvre reflète la diversité de la population.</a:t>
            </a:r>
          </a:p>
          <a:p>
            <a:r>
              <a:rPr lang="en-US">
                <a:latin typeface="Aptos Narrow" panose="020B0004020202020204" pitchFamily="34" charset="0"/>
                <a:cs typeface="Segoe UI"/>
              </a:rPr>
              <a:t>Dans le contexte du travail sur l'équité, le DPA est utilisé pour évaluer et traiter la discrimination systémique et la sous-représentation de certains groupes, tels que les Noirs, les indigènes et les personnes racialisées.</a:t>
            </a:r>
          </a:p>
          <a:p>
            <a:r>
              <a:rPr lang="en-US">
                <a:latin typeface="Aptos Narrow" panose="020B0004020202020204" pitchFamily="34" charset="0"/>
              </a:rPr>
              <a:t>L'utilisation actuelle de la DPA dans la FP entraîne une discrimination systémique à l'égard des populations autochtones noires et racialisées.</a:t>
            </a:r>
          </a:p>
          <a:p>
            <a:pPr marL="0" indent="0">
              <a:buNone/>
            </a:pPr>
            <a:endParaRPr lang="en-US">
              <a:latin typeface="Aptos"/>
            </a:endParaRPr>
          </a:p>
          <a:p>
            <a:endParaRPr lang="en-US">
              <a:latin typeface="Aptos Narrow" panose="020B0004020202020204" pitchFamily="34" charset="0"/>
            </a:endParaRPr>
          </a:p>
          <a:p>
            <a:pPr marL="0" indent="0">
              <a:buNone/>
            </a:pPr>
            <a:endParaRPr lang="en-US">
              <a:latin typeface="Aptos Narrow" panose="020B0004020202020204" pitchFamily="34" charset="0"/>
            </a:endParaRPr>
          </a:p>
          <a:p>
            <a:pPr>
              <a:buNone/>
            </a:pPr>
            <a:r>
              <a:rPr lang="en-US">
                <a:latin typeface="Aptos Narrow" panose="020B0004020202020204" pitchFamily="34" charset="0"/>
              </a:rPr>
              <a:t>   </a:t>
            </a:r>
          </a:p>
          <a:p>
            <a:pPr>
              <a:buNone/>
            </a:pPr>
            <a:endParaRPr lang="en-US">
              <a:latin typeface="Aptos Narrow" panose="020B0004020202020204" pitchFamily="34" charset="0"/>
            </a:endParaRPr>
          </a:p>
          <a:p>
            <a:pPr>
              <a:buNone/>
            </a:pPr>
            <a:endParaRPr lang="en-US">
              <a:latin typeface="Aptos Narrow" panose="020B0004020202020204" pitchFamily="34" charset="0"/>
            </a:endParaRPr>
          </a:p>
          <a:p>
            <a:pPr lvl="1"/>
            <a:endParaRPr lang="en-US" sz="2800">
              <a:latin typeface="Aptos" panose="020B0004020202020204" pitchFamily="34" charset="0"/>
            </a:endParaRPr>
          </a:p>
          <a:p>
            <a:pPr marL="0" indent="0">
              <a:buNone/>
            </a:pPr>
            <a:br>
              <a:rPr lang="en-US">
                <a:latin typeface="Aptos" panose="020B0004020202020204" pitchFamily="34" charset="0"/>
              </a:rPr>
            </a:br>
            <a:endParaRPr lang="en-CA">
              <a:latin typeface="Aptos" panose="020B0004020202020204" pitchFamily="34" charset="0"/>
            </a:endParaRPr>
          </a:p>
        </p:txBody>
      </p:sp>
      <p:sp>
        <p:nvSpPr>
          <p:cNvPr id="4" name="Slide Number Placeholder 3">
            <a:extLst>
              <a:ext uri="{FF2B5EF4-FFF2-40B4-BE49-F238E27FC236}">
                <a16:creationId xmlns:a16="http://schemas.microsoft.com/office/drawing/2014/main" id="{F21EF038-31F2-CA94-1FCE-1897C3B8C2F2}"/>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31</a:t>
            </a:fld>
            <a:endParaRPr lang="en-CA"/>
          </a:p>
        </p:txBody>
      </p:sp>
    </p:spTree>
    <p:extLst>
      <p:ext uri="{BB962C8B-B14F-4D97-AF65-F5344CB8AC3E}">
        <p14:creationId xmlns:p14="http://schemas.microsoft.com/office/powerpoint/2010/main" val="675591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D32223-D288-5D4A-4787-772F3EE56735}"/>
              </a:ext>
            </a:extLst>
          </p:cNvPr>
          <p:cNvSpPr>
            <a:spLocks noGrp="1"/>
          </p:cNvSpPr>
          <p:nvPr>
            <p:ph type="title"/>
          </p:nvPr>
        </p:nvSpPr>
        <p:spPr>
          <a:xfrm>
            <a:off x="477008" y="591344"/>
            <a:ext cx="3200400" cy="5585619"/>
          </a:xfrm>
        </p:spPr>
        <p:txBody>
          <a:bodyPr>
            <a:normAutofit/>
          </a:bodyPr>
          <a:lstStyle/>
          <a:p>
            <a:r>
              <a:rPr lang="en-CA" sz="4000">
                <a:solidFill>
                  <a:srgbClr val="FFFFFF"/>
                </a:solidFill>
                <a:latin typeface="Calibri"/>
                <a:cs typeface="Calibri"/>
              </a:rPr>
              <a:t>Égalité raciale réelle - </a:t>
            </a:r>
            <a:r>
              <a:rPr lang="en-US" sz="4000" b="1">
                <a:solidFill>
                  <a:srgbClr val="FFFFFF"/>
                </a:solidFill>
                <a:latin typeface="Aptos"/>
              </a:rPr>
              <a:t>Disponibilité de la main-d'œuvre </a:t>
            </a:r>
            <a:r>
              <a:rPr lang="en-US" sz="3100" b="1">
                <a:solidFill>
                  <a:srgbClr val="FFFFFF"/>
                </a:solidFill>
                <a:latin typeface="Aptos"/>
              </a:rPr>
              <a:t>(DMO) </a:t>
            </a:r>
            <a:br>
              <a:rPr lang="en-US" sz="3100" b="1">
                <a:solidFill>
                  <a:srgbClr val="FFFFFF"/>
                </a:solidFill>
                <a:latin typeface="Aptos"/>
              </a:rPr>
            </a:br>
            <a:br>
              <a:rPr lang="en-US"/>
            </a:br>
            <a:endParaRPr lang="en-US">
              <a:solidFill>
                <a:srgbClr val="FFFFFF"/>
              </a:solidFill>
              <a:cs typeface="Calibri Light"/>
            </a:endParaRPr>
          </a:p>
        </p:txBody>
      </p:sp>
      <p:sp>
        <p:nvSpPr>
          <p:cNvPr id="4" name="Slide Number Placeholder 3">
            <a:extLst>
              <a:ext uri="{FF2B5EF4-FFF2-40B4-BE49-F238E27FC236}">
                <a16:creationId xmlns:a16="http://schemas.microsoft.com/office/drawing/2014/main" id="{3CAD01CA-DD9F-7C1B-B367-E6FC1F9D46D5}"/>
              </a:ext>
            </a:extLst>
          </p:cNvPr>
          <p:cNvSpPr>
            <a:spLocks noGrp="1"/>
          </p:cNvSpPr>
          <p:nvPr>
            <p:ph type="sldNum" sz="quarter" idx="12"/>
          </p:nvPr>
        </p:nvSpPr>
        <p:spPr>
          <a:xfrm>
            <a:off x="9819860" y="6356350"/>
            <a:ext cx="1533939" cy="365125"/>
          </a:xfrm>
        </p:spPr>
        <p:txBody>
          <a:bodyPr>
            <a:normAutofit/>
          </a:bodyPr>
          <a:lstStyle/>
          <a:p>
            <a:pPr>
              <a:spcAft>
                <a:spcPts val="600"/>
              </a:spcAft>
            </a:pPr>
            <a:fld id="{D55244C2-96D0-4C23-8881-753C48F2479C}" type="slidenum">
              <a:rPr lang="en-CA" smtClean="0"/>
              <a:t>32</a:t>
            </a:fld>
            <a:endParaRPr lang="en-CA"/>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407570-AC47-AA2A-321A-FA881AD2EA77}"/>
              </a:ext>
            </a:extLst>
          </p:cNvPr>
          <p:cNvSpPr>
            <a:spLocks noGrp="1"/>
          </p:cNvSpPr>
          <p:nvPr>
            <p:ph idx="1"/>
          </p:nvPr>
        </p:nvSpPr>
        <p:spPr>
          <a:xfrm>
            <a:off x="4447308" y="591344"/>
            <a:ext cx="6906491" cy="5585619"/>
          </a:xfrm>
        </p:spPr>
        <p:txBody>
          <a:bodyPr anchor="ctr">
            <a:normAutofit/>
          </a:bodyPr>
          <a:lstStyle/>
          <a:p>
            <a:pPr marL="0" indent="0">
              <a:buNone/>
            </a:pPr>
            <a:r>
              <a:rPr lang="en-US"/>
              <a:t>Le fait de continuer à utiliser la DPA 2016 et l'AMT 2016 sans projections pour tenir compte de la croissance de la main-d'œuvre noire, racisée et autochtone constitue une discrimination systémique. </a:t>
            </a:r>
          </a:p>
          <a:p>
            <a:endParaRPr lang="en-US">
              <a:latin typeface="Aptos" panose="020B0004020202020204" pitchFamily="34" charset="0"/>
              <a:hlinkClick r:id="rId3"/>
            </a:endParaRPr>
          </a:p>
          <a:p>
            <a:r>
              <a:rPr lang="en-US">
                <a:latin typeface="Aptos"/>
                <a:hlinkClick r:id="rId3"/>
              </a:rPr>
              <a:t>Justice Canada a réalisé des projections </a:t>
            </a:r>
            <a:r>
              <a:rPr lang="en-US">
                <a:latin typeface="Aptos"/>
              </a:rPr>
              <a:t>jusqu'en 2021 et 2023.</a:t>
            </a:r>
          </a:p>
          <a:p>
            <a:endParaRPr lang="en-US"/>
          </a:p>
        </p:txBody>
      </p:sp>
      <p:pic>
        <p:nvPicPr>
          <p:cNvPr id="5" name="Picture 4" descr="A yellow background with black numbers&#10;&#10;Description automatically generated">
            <a:extLst>
              <a:ext uri="{FF2B5EF4-FFF2-40B4-BE49-F238E27FC236}">
                <a16:creationId xmlns:a16="http://schemas.microsoft.com/office/drawing/2014/main" id="{5C7BD6E4-7A95-E86E-DB2F-31ABF7B18008}"/>
              </a:ext>
            </a:extLst>
          </p:cNvPr>
          <p:cNvPicPr>
            <a:picLocks noChangeAspect="1"/>
          </p:cNvPicPr>
          <p:nvPr/>
        </p:nvPicPr>
        <p:blipFill>
          <a:blip r:embed="rId4"/>
          <a:stretch>
            <a:fillRect/>
          </a:stretch>
        </p:blipFill>
        <p:spPr>
          <a:xfrm>
            <a:off x="4698862" y="4886668"/>
            <a:ext cx="6383407" cy="651706"/>
          </a:xfrm>
          <a:prstGeom prst="rect">
            <a:avLst/>
          </a:prstGeom>
        </p:spPr>
      </p:pic>
    </p:spTree>
    <p:extLst>
      <p:ext uri="{BB962C8B-B14F-4D97-AF65-F5344CB8AC3E}">
        <p14:creationId xmlns:p14="http://schemas.microsoft.com/office/powerpoint/2010/main" val="95601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F1C676-E36D-A098-E658-AFDD023571D1}"/>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b="1" kern="1200">
                <a:solidFill>
                  <a:schemeClr val="tx1"/>
                </a:solidFill>
                <a:latin typeface="+mj-lt"/>
                <a:ea typeface="+mj-ea"/>
                <a:cs typeface="+mj-cs"/>
              </a:rPr>
              <a:t>Résumé et conclusion</a:t>
            </a:r>
          </a:p>
        </p:txBody>
      </p:sp>
      <p:sp>
        <p:nvSpPr>
          <p:cNvPr id="4" name="Slide Number Placeholder 3">
            <a:extLst>
              <a:ext uri="{FF2B5EF4-FFF2-40B4-BE49-F238E27FC236}">
                <a16:creationId xmlns:a16="http://schemas.microsoft.com/office/drawing/2014/main" id="{20611AE6-AF52-E285-88BA-4C0D5FBA1AB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5244C2-96D0-4C23-8881-753C48F2479C}" type="slidenum">
              <a:rPr lang="en-US" b="1" cap="all" spc="300" smtClean="0"/>
              <a:t>33</a:t>
            </a:fld>
            <a:endParaRPr lang="en-US" b="1" cap="all" spc="300"/>
          </a:p>
        </p:txBody>
      </p:sp>
    </p:spTree>
    <p:extLst>
      <p:ext uri="{BB962C8B-B14F-4D97-AF65-F5344CB8AC3E}">
        <p14:creationId xmlns:p14="http://schemas.microsoft.com/office/powerpoint/2010/main" val="406866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BB2A4-6DAE-0305-BE6D-AE8BD1F91DF0}"/>
              </a:ext>
            </a:extLst>
          </p:cNvPr>
          <p:cNvSpPr>
            <a:spLocks noGrp="1"/>
          </p:cNvSpPr>
          <p:nvPr>
            <p:ph type="title"/>
          </p:nvPr>
        </p:nvSpPr>
        <p:spPr>
          <a:xfrm>
            <a:off x="686834" y="591344"/>
            <a:ext cx="3200400" cy="5585619"/>
          </a:xfrm>
        </p:spPr>
        <p:txBody>
          <a:bodyPr>
            <a:normAutofit/>
          </a:bodyPr>
          <a:lstStyle/>
          <a:p>
            <a:r>
              <a:rPr lang="en-CA" b="1">
                <a:solidFill>
                  <a:srgbClr val="FFFFFF"/>
                </a:solidFill>
                <a:latin typeface="Cambria" panose="02040503050406030204" pitchFamily="18" charset="0"/>
                <a:ea typeface="Cambria" panose="02040503050406030204" pitchFamily="18" charset="0"/>
              </a:rPr>
              <a:t>En résumé</a:t>
            </a:r>
            <a:endParaRPr lang="en-CA">
              <a:solidFill>
                <a:srgbClr val="FFFFFF"/>
              </a:solidFill>
            </a:endParaRPr>
          </a:p>
        </p:txBody>
      </p:sp>
      <p:sp>
        <p:nvSpPr>
          <p:cNvPr id="4" name="Slide Number Placeholder 3">
            <a:extLst>
              <a:ext uri="{FF2B5EF4-FFF2-40B4-BE49-F238E27FC236}">
                <a16:creationId xmlns:a16="http://schemas.microsoft.com/office/drawing/2014/main" id="{1E9B6EAC-271A-1D5B-75A1-6C0575FEDDBD}"/>
              </a:ext>
            </a:extLst>
          </p:cNvPr>
          <p:cNvSpPr>
            <a:spLocks noGrp="1"/>
          </p:cNvSpPr>
          <p:nvPr>
            <p:ph type="sldNum" sz="quarter" idx="12"/>
          </p:nvPr>
        </p:nvSpPr>
        <p:spPr>
          <a:xfrm>
            <a:off x="9819860" y="6356350"/>
            <a:ext cx="1533939" cy="365125"/>
          </a:xfrm>
        </p:spPr>
        <p:txBody>
          <a:bodyPr>
            <a:normAutofit/>
          </a:bodyPr>
          <a:lstStyle/>
          <a:p>
            <a:pPr>
              <a:spcAft>
                <a:spcPts val="600"/>
              </a:spcAft>
            </a:pPr>
            <a:fld id="{D55244C2-96D0-4C23-8881-753C48F2479C}" type="slidenum">
              <a:rPr lang="en-CA" smtClean="0"/>
              <a:t>34</a:t>
            </a:fld>
            <a:endParaRPr lang="en-CA"/>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9ED153-A1AE-32D7-A58B-9C8E45F5A991}"/>
              </a:ext>
            </a:extLst>
          </p:cNvPr>
          <p:cNvSpPr>
            <a:spLocks noGrp="1"/>
          </p:cNvSpPr>
          <p:nvPr>
            <p:ph idx="1"/>
          </p:nvPr>
        </p:nvSpPr>
        <p:spPr>
          <a:xfrm>
            <a:off x="4447308" y="591344"/>
            <a:ext cx="6906491" cy="5585619"/>
          </a:xfrm>
        </p:spPr>
        <p:txBody>
          <a:bodyPr vert="horz" lIns="91440" tIns="45720" rIns="91440" bIns="45720" rtlCol="0" anchor="ctr">
            <a:normAutofit/>
          </a:bodyPr>
          <a:lstStyle/>
          <a:p>
            <a:pPr>
              <a:buFont typeface="Arial" panose="05000000000000000000" pitchFamily="2" charset="2"/>
              <a:buChar char="•"/>
            </a:pPr>
            <a:r>
              <a:rPr lang="en-US" sz="2400">
                <a:latin typeface="Calibri"/>
                <a:ea typeface="Cambria"/>
                <a:cs typeface="Calibri"/>
              </a:rPr>
              <a:t>L'équité en matière d'emploi est un moyen de réaliser l'égalité matérielle, en particulier sur le lieu de travail.</a:t>
            </a:r>
            <a:endParaRPr lang="en-US" sz="2400">
              <a:cs typeface="Calibri"/>
            </a:endParaRPr>
          </a:p>
          <a:p>
            <a:pPr>
              <a:buFont typeface="Arial" panose="05000000000000000000" pitchFamily="2" charset="2"/>
              <a:buChar char="•"/>
            </a:pPr>
            <a:r>
              <a:rPr lang="en-US" sz="2400">
                <a:latin typeface="Calibri"/>
                <a:ea typeface="Cambria"/>
                <a:cs typeface="Calibri"/>
              </a:rPr>
              <a:t>L'égalité réelle est obtenue en travaillant à la réalisation des objectifs suivants </a:t>
            </a:r>
          </a:p>
          <a:p>
            <a:pPr lvl="1">
              <a:buFont typeface="Courier New" panose="05000000000000000000" pitchFamily="2" charset="2"/>
              <a:buChar char="o"/>
            </a:pPr>
            <a:r>
              <a:rPr lang="en-US">
                <a:latin typeface="Calibri"/>
                <a:ea typeface="Cambria"/>
                <a:cs typeface="Calibri"/>
              </a:rPr>
              <a:t>L'égalité d'accès, l'égalité des chances et l'égalité de traitement, </a:t>
            </a:r>
          </a:p>
          <a:p>
            <a:pPr lvl="1">
              <a:buFont typeface="Courier New" panose="05000000000000000000" pitchFamily="2" charset="2"/>
              <a:buChar char="o"/>
            </a:pPr>
            <a:r>
              <a:rPr lang="en-US">
                <a:latin typeface="Calibri"/>
                <a:ea typeface="Cambria"/>
                <a:cs typeface="Calibri"/>
              </a:rPr>
              <a:t>Le plus important est de faire progresser "l'égalité des résultats".</a:t>
            </a:r>
            <a:endParaRPr lang="en-US" b="1">
              <a:latin typeface="Calibri"/>
              <a:ea typeface="Cambria"/>
              <a:cs typeface="Calibri"/>
            </a:endParaRPr>
          </a:p>
          <a:p>
            <a:pPr>
              <a:buFont typeface="Arial" panose="05000000000000000000" pitchFamily="2" charset="2"/>
              <a:buChar char="•"/>
            </a:pPr>
            <a:r>
              <a:rPr lang="en-US" sz="2400">
                <a:latin typeface="Calibri"/>
                <a:ea typeface="Cambria"/>
                <a:cs typeface="Calibri"/>
              </a:rPr>
              <a:t>L'égalité réelle est à la fois </a:t>
            </a:r>
            <a:r>
              <a:rPr lang="en-US" sz="2400" b="1">
                <a:latin typeface="Calibri"/>
                <a:ea typeface="Cambria"/>
                <a:cs typeface="Calibri"/>
              </a:rPr>
              <a:t>un processus </a:t>
            </a:r>
            <a:r>
              <a:rPr lang="en-US" sz="2400">
                <a:latin typeface="Calibri"/>
                <a:ea typeface="Cambria"/>
                <a:cs typeface="Calibri"/>
              </a:rPr>
              <a:t>et un </a:t>
            </a:r>
            <a:r>
              <a:rPr lang="en-US" sz="2400" b="1">
                <a:latin typeface="Calibri"/>
                <a:ea typeface="Cambria"/>
                <a:cs typeface="Calibri"/>
              </a:rPr>
              <a:t>objectif final </a:t>
            </a:r>
            <a:r>
              <a:rPr lang="en-US" sz="2400">
                <a:latin typeface="Calibri"/>
                <a:ea typeface="Cambria"/>
                <a:cs typeface="Calibri"/>
              </a:rPr>
              <a:t>relatif aux résultats qui cherche à reconnaître et à surmonter les obstacles qui ont conduit à l'inégalité en premier lieu. Lorsqu'il n'y a pas d'égalité réelle dans les résultats, l'inégalité demeure.</a:t>
            </a:r>
            <a:endParaRPr lang="en-CA" sz="2400">
              <a:latin typeface="Calibri"/>
              <a:ea typeface="Cambria"/>
              <a:cs typeface="Calibri"/>
            </a:endParaRPr>
          </a:p>
          <a:p>
            <a:endParaRPr lang="en-CA" sz="1500">
              <a:cs typeface="Calibri" panose="020F0502020204030204"/>
            </a:endParaRPr>
          </a:p>
        </p:txBody>
      </p:sp>
    </p:spTree>
    <p:extLst>
      <p:ext uri="{BB962C8B-B14F-4D97-AF65-F5344CB8AC3E}">
        <p14:creationId xmlns:p14="http://schemas.microsoft.com/office/powerpoint/2010/main" val="488825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08D106-8430-225E-8EB2-A10A2C37BA58}"/>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Aptos Narrow"/>
                <a:cs typeface="Calibri Light"/>
              </a:rPr>
              <a:t>Prochaines étapes pour l'antiracisme et l'IDE</a:t>
            </a:r>
            <a:endParaRPr lang="en-US">
              <a:solidFill>
                <a:srgbClr val="FFFFFF"/>
              </a:solidFill>
              <a:latin typeface="Aptos Narrow"/>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84DE94-790D-2A1C-91F9-E55E670A75DF}"/>
              </a:ext>
            </a:extLst>
          </p:cNvPr>
          <p:cNvSpPr>
            <a:spLocks noGrp="1"/>
          </p:cNvSpPr>
          <p:nvPr>
            <p:ph idx="1"/>
          </p:nvPr>
        </p:nvSpPr>
        <p:spPr>
          <a:xfrm>
            <a:off x="4347917" y="260038"/>
            <a:ext cx="7118525" cy="6003063"/>
          </a:xfrm>
        </p:spPr>
        <p:txBody>
          <a:bodyPr vert="horz" lIns="91440" tIns="45720" rIns="91440" bIns="45720" rtlCol="0" anchor="ctr">
            <a:normAutofit fontScale="92500" lnSpcReduction="10000"/>
          </a:bodyPr>
          <a:lstStyle/>
          <a:p>
            <a:pPr marL="0" indent="0">
              <a:buNone/>
            </a:pPr>
            <a:endParaRPr lang="en-US" sz="1800">
              <a:latin typeface="Arial"/>
              <a:cs typeface="Arial"/>
            </a:endParaRPr>
          </a:p>
          <a:p>
            <a:pPr marL="0" indent="0">
              <a:buNone/>
            </a:pPr>
            <a:r>
              <a:rPr lang="en-US" sz="1800" b="1">
                <a:latin typeface="Aptos"/>
                <a:cs typeface="Calibri"/>
              </a:rPr>
              <a:t>-Tolérance </a:t>
            </a:r>
            <a:r>
              <a:rPr lang="en-US" sz="1800">
                <a:latin typeface="Arial"/>
                <a:cs typeface="Arial"/>
              </a:rPr>
              <a:t>zéro </a:t>
            </a:r>
            <a:r>
              <a:rPr lang="en-US" sz="1800" b="1">
                <a:latin typeface="Aptos"/>
                <a:cs typeface="Calibri"/>
              </a:rPr>
              <a:t>: </a:t>
            </a:r>
            <a:r>
              <a:rPr lang="en-US" sz="1800">
                <a:latin typeface="Aptos"/>
                <a:cs typeface="Calibri"/>
              </a:rPr>
              <a:t>Toutes les formes de harcèlement, de discrimination, de violence et de racisme sur nos lieux de travail sont totalement inacceptables et contraires à la loi. Alors que nous poursuivons notre important travail dans le cadre de l'</a:t>
            </a:r>
            <a:r>
              <a:rPr lang="en-US" sz="1800" u="sng">
                <a:solidFill>
                  <a:srgbClr val="467886"/>
                </a:solidFill>
                <a:latin typeface="Aptos"/>
                <a:cs typeface="Calibri"/>
                <a:hlinkClick r:id="rId3"/>
              </a:rPr>
              <a:t>appel à l'action du greffier</a:t>
            </a:r>
            <a:r>
              <a:rPr lang="en-US" sz="1800">
                <a:latin typeface="Aptos"/>
                <a:cs typeface="Calibri"/>
              </a:rPr>
              <a:t>, il est urgent de s'attaquer directement au racisme anti-noir.</a:t>
            </a:r>
            <a:endParaRPr lang="en-US">
              <a:cs typeface="Calibri" panose="020F0502020204030204"/>
            </a:endParaRPr>
          </a:p>
          <a:p>
            <a:pPr marL="0" indent="0">
              <a:buNone/>
            </a:pPr>
            <a:r>
              <a:rPr lang="en-US" sz="1800">
                <a:latin typeface="Arial"/>
                <a:cs typeface="Arial"/>
              </a:rPr>
              <a:t>-Responsabilité </a:t>
            </a:r>
            <a:r>
              <a:rPr lang="en-US" sz="1800" b="1">
                <a:latin typeface="Aptos"/>
                <a:cs typeface="Calibri"/>
              </a:rPr>
              <a:t>: </a:t>
            </a:r>
            <a:r>
              <a:rPr lang="en-US" sz="1800">
                <a:latin typeface="Aptos"/>
                <a:cs typeface="Calibri"/>
              </a:rPr>
              <a:t>Prendre des mesures correctives pour remédier à la discrimination raciale systémique et aux graves répercussions négatives sur les employés noirs et racialisés en continuant d'utiliser les valeurs de la DPA et de l'AMT basées sur le recensement de 2016.  L'ajout d'une augmentation annuelle de 1 % pour tous les groupes visés par l'équité en matière d'emploi ne résout en rien le problème.</a:t>
            </a:r>
            <a:endParaRPr lang="en-US">
              <a:cs typeface="Calibri" panose="020F0502020204030204"/>
            </a:endParaRPr>
          </a:p>
          <a:p>
            <a:pPr marL="0" indent="0">
              <a:buNone/>
            </a:pPr>
            <a:r>
              <a:rPr lang="en-US" sz="1800" b="1">
                <a:latin typeface="Aptos"/>
                <a:cs typeface="Calibri"/>
              </a:rPr>
              <a:t>-S'engager à dialoguer avec les employés noirs </a:t>
            </a:r>
            <a:r>
              <a:rPr lang="en-US" sz="1800">
                <a:latin typeface="Aptos"/>
                <a:cs typeface="Calibri"/>
              </a:rPr>
              <a:t>de l'ensemble du département.  Prendre soin d'écouter et d'avoir une discussion ouverte, sûre et traumatisante sur les prochaines étapes à franchir pour éliminer le racisme systémique, la discrimination et la violence à l'encontre de tous les employés noirs.</a:t>
            </a:r>
            <a:endParaRPr lang="en-US">
              <a:cs typeface="Calibri" panose="020F0502020204030204"/>
            </a:endParaRPr>
          </a:p>
          <a:p>
            <a:pPr marL="0" indent="0">
              <a:buNone/>
            </a:pPr>
            <a:r>
              <a:rPr lang="en-US" sz="1800">
                <a:latin typeface="Arial"/>
                <a:cs typeface="Arial"/>
              </a:rPr>
              <a:t>-La </a:t>
            </a:r>
            <a:r>
              <a:rPr lang="en-US" sz="1800" b="1">
                <a:latin typeface="Aptos"/>
                <a:cs typeface="Calibri"/>
              </a:rPr>
              <a:t>voie à suivre : </a:t>
            </a:r>
            <a:r>
              <a:rPr lang="en-US" sz="1800">
                <a:latin typeface="Aptos"/>
                <a:cs typeface="Calibri"/>
              </a:rPr>
              <a:t>En réfléchissant aux obstacles rencontrés par les employés noirs et racialisés et en prenant des mesures concrètes pour y remédier, nous ferons de l'ASPC une organisation encore plus forte, plus inclusive et plus sûre pour tous les employés.</a:t>
            </a:r>
            <a:endParaRPr lang="en-US">
              <a:cs typeface="Calibri" panose="020F0502020204030204"/>
            </a:endParaRPr>
          </a:p>
          <a:p>
            <a:pPr marL="0" indent="0">
              <a:buNone/>
            </a:pPr>
            <a:r>
              <a:rPr lang="en-US" sz="1800">
                <a:latin typeface="Arial"/>
                <a:cs typeface="Arial"/>
              </a:rPr>
              <a:t>-Je </a:t>
            </a:r>
            <a:r>
              <a:rPr lang="en-US" sz="1800" b="1" i="1">
                <a:latin typeface="Aptos"/>
                <a:cs typeface="Calibri"/>
              </a:rPr>
              <a:t>m'engage à soutenir le REN et le BEM de l'ASPC </a:t>
            </a:r>
            <a:r>
              <a:rPr lang="en-US" sz="1800">
                <a:latin typeface="Aptos"/>
                <a:cs typeface="Calibri"/>
              </a:rPr>
              <a:t>dans leur engagement auprès des cadres supérieurs, de votre champion, de l'EDIO et des ressources humaines pour intégrer les principes de l'égalité réelle dans tous les plans à venir.</a:t>
            </a:r>
            <a:endParaRPr lang="en-US">
              <a:cs typeface="Calibri"/>
            </a:endParaRPr>
          </a:p>
          <a:p>
            <a:endParaRPr lang="en-US">
              <a:cs typeface="Calibri"/>
            </a:endParaRPr>
          </a:p>
        </p:txBody>
      </p:sp>
      <p:sp>
        <p:nvSpPr>
          <p:cNvPr id="4" name="Slide Number Placeholder 3">
            <a:extLst>
              <a:ext uri="{FF2B5EF4-FFF2-40B4-BE49-F238E27FC236}">
                <a16:creationId xmlns:a16="http://schemas.microsoft.com/office/drawing/2014/main" id="{91E38680-A699-073D-C107-C945A6218E2B}"/>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35</a:t>
            </a:fld>
            <a:endParaRPr lang="en-CA"/>
          </a:p>
        </p:txBody>
      </p:sp>
    </p:spTree>
    <p:extLst>
      <p:ext uri="{BB962C8B-B14F-4D97-AF65-F5344CB8AC3E}">
        <p14:creationId xmlns:p14="http://schemas.microsoft.com/office/powerpoint/2010/main" val="4177393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71074" y="1396686"/>
            <a:ext cx="3240506" cy="4064628"/>
          </a:xfrm>
        </p:spPr>
        <p:txBody>
          <a:bodyPr>
            <a:normAutofit/>
          </a:bodyPr>
          <a:lstStyle/>
          <a:p>
            <a:r>
              <a:rPr lang="en-CA">
                <a:solidFill>
                  <a:srgbClr val="FFFFFF"/>
                </a:solidFill>
              </a:rPr>
              <a:t>Références pour l'égalité raciale substantielle</a:t>
            </a:r>
          </a:p>
        </p:txBody>
      </p:sp>
      <p:sp>
        <p:nvSpPr>
          <p:cNvPr id="24" name="Arc 2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199706" y="974586"/>
            <a:ext cx="5706844" cy="4486728"/>
          </a:xfrm>
        </p:spPr>
        <p:txBody>
          <a:bodyPr vert="horz" lIns="91440" tIns="45720" rIns="91440" bIns="45720" rtlCol="0" anchor="t">
            <a:normAutofit fontScale="92500" lnSpcReduction="20000"/>
          </a:bodyPr>
          <a:lstStyle/>
          <a:p>
            <a:endParaRPr lang="en-CA" sz="2000"/>
          </a:p>
          <a:p>
            <a:r>
              <a:rPr lang="en-US" sz="2000">
                <a:hlinkClick r:id="rId2"/>
              </a:rPr>
              <a:t>Charterpedia - Article 15 - Droits à l'égalité (justice.gc.ca)</a:t>
            </a:r>
            <a:endParaRPr lang="en-US" sz="2000"/>
          </a:p>
          <a:p>
            <a:r>
              <a:rPr lang="en-US" sz="2000">
                <a:hlinkClick r:id="rId3"/>
              </a:rPr>
              <a:t>L'article 15 de la Charte canadienne des droits et libertés : L'évolution de l'approche de la Cour suprême du Canada en matière de droits à l'égalité en vertu de la Charte (parl.ca)</a:t>
            </a:r>
            <a:endParaRPr lang="en-US" sz="2000"/>
          </a:p>
          <a:p>
            <a:r>
              <a:rPr lang="en-CA" sz="2000">
                <a:hlinkClick r:id="rId4"/>
              </a:rPr>
              <a:t>Principe de Jordan : principes d'égalité réelle (sac-isc.gc.ca)</a:t>
            </a:r>
            <a:endParaRPr lang="en-CA" sz="2000"/>
          </a:p>
          <a:p>
            <a:r>
              <a:rPr lang="en-CA" sz="2000">
                <a:ea typeface="+mn-lt"/>
                <a:cs typeface="+mn-lt"/>
                <a:hlinkClick r:id="rId5"/>
              </a:rPr>
              <a:t>L'égalité réelle</a:t>
            </a:r>
            <a:endParaRPr lang="en-CA" sz="2000">
              <a:cs typeface="Calibri"/>
            </a:endParaRPr>
          </a:p>
          <a:p>
            <a:r>
              <a:rPr lang="en-CA" sz="2000">
                <a:ea typeface="+mn-lt"/>
                <a:cs typeface="+mn-lt"/>
                <a:hlinkClick r:id="rId6"/>
              </a:rPr>
              <a:t>Qu'est-ce que l'égalité réelle ?</a:t>
            </a:r>
            <a:endParaRPr lang="en-CA" sz="2000">
              <a:cs typeface="Calibri"/>
            </a:endParaRPr>
          </a:p>
          <a:p>
            <a:r>
              <a:rPr lang="en-CA" sz="2000">
                <a:ea typeface="+mn-lt"/>
                <a:cs typeface="+mn-lt"/>
                <a:hlinkClick r:id="rId7"/>
              </a:rPr>
              <a:t>Égalité et non-discrimination | Protection sociale et droits de l'homme</a:t>
            </a:r>
            <a:endParaRPr lang="en-CA" sz="2000">
              <a:cs typeface="Calibri"/>
            </a:endParaRPr>
          </a:p>
          <a:p>
            <a:endParaRPr lang="en-CA" sz="2000"/>
          </a:p>
          <a:p>
            <a:pPr marL="0" indent="0">
              <a:buNone/>
            </a:pPr>
            <a:r>
              <a:rPr lang="en-CA" sz="2000"/>
              <a:t>Contact : </a:t>
            </a:r>
            <a:r>
              <a:rPr lang="en-CA" sz="2000">
                <a:hlinkClick r:id="rId8"/>
              </a:rPr>
              <a:t>Martin.Nicholas@justice.gc.ca</a:t>
            </a:r>
            <a:endParaRPr lang="en-CA" sz="2000"/>
          </a:p>
          <a:p>
            <a:pPr marL="0" indent="0">
              <a:buNone/>
            </a:pPr>
            <a:endParaRPr lang="en-US" sz="2000"/>
          </a:p>
          <a:p>
            <a:endParaRPr lang="en-CA" sz="2000"/>
          </a:p>
        </p:txBody>
      </p:sp>
      <p:sp>
        <p:nvSpPr>
          <p:cNvPr id="4" name="Slide Number Placeholder 3">
            <a:extLst>
              <a:ext uri="{FF2B5EF4-FFF2-40B4-BE49-F238E27FC236}">
                <a16:creationId xmlns:a16="http://schemas.microsoft.com/office/drawing/2014/main" id="{BC8A9729-1E4B-507B-D720-1DF713870E3C}"/>
              </a:ext>
            </a:extLst>
          </p:cNvPr>
          <p:cNvSpPr>
            <a:spLocks noGrp="1"/>
          </p:cNvSpPr>
          <p:nvPr>
            <p:ph type="sldNum" sz="quarter" idx="12"/>
          </p:nvPr>
        </p:nvSpPr>
        <p:spPr>
          <a:xfrm>
            <a:off x="8610600" y="6356350"/>
            <a:ext cx="2743200" cy="365125"/>
          </a:xfrm>
        </p:spPr>
        <p:txBody>
          <a:bodyPr>
            <a:normAutofit/>
          </a:bodyPr>
          <a:lstStyle/>
          <a:p>
            <a:pPr>
              <a:spcAft>
                <a:spcPts val="600"/>
              </a:spcAft>
            </a:pPr>
            <a:fld id="{D55244C2-96D0-4C23-8881-753C48F2479C}" type="slidenum">
              <a:rPr lang="en-CA" smtClean="0"/>
              <a:t>36</a:t>
            </a:fld>
            <a:endParaRPr lang="en-CA"/>
          </a:p>
        </p:txBody>
      </p:sp>
    </p:spTree>
    <p:extLst>
      <p:ext uri="{BB962C8B-B14F-4D97-AF65-F5344CB8AC3E}">
        <p14:creationId xmlns:p14="http://schemas.microsoft.com/office/powerpoint/2010/main" val="1831403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B7C2AE-A16B-CD1F-1420-45DA270B08F1}"/>
              </a:ext>
            </a:extLst>
          </p:cNvPr>
          <p:cNvSpPr>
            <a:spLocks noGrp="1"/>
          </p:cNvSpPr>
          <p:nvPr>
            <p:ph type="title"/>
          </p:nvPr>
        </p:nvSpPr>
        <p:spPr>
          <a:xfrm>
            <a:off x="686834" y="1153572"/>
            <a:ext cx="3200400" cy="4461163"/>
          </a:xfrm>
        </p:spPr>
        <p:txBody>
          <a:bodyPr>
            <a:normAutofit/>
          </a:bodyPr>
          <a:lstStyle/>
          <a:p>
            <a:r>
              <a:rPr lang="en-CA">
                <a:solidFill>
                  <a:srgbClr val="FFFFFF"/>
                </a:solidFill>
                <a:latin typeface="Aptos" panose="020B0004020202020204" pitchFamily="34" charset="0"/>
              </a:rPr>
              <a:t>Merci de votre attention.</a:t>
            </a:r>
            <a:br>
              <a:rPr lang="en-CA">
                <a:solidFill>
                  <a:srgbClr val="FFFFFF"/>
                </a:solidFill>
              </a:rPr>
            </a:br>
            <a:endParaRPr lang="en-CA">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09C131-B87E-2D78-BBBF-5F4CF21997B7}"/>
              </a:ext>
            </a:extLst>
          </p:cNvPr>
          <p:cNvSpPr>
            <a:spLocks noGrp="1"/>
          </p:cNvSpPr>
          <p:nvPr>
            <p:ph idx="1"/>
          </p:nvPr>
        </p:nvSpPr>
        <p:spPr>
          <a:xfrm>
            <a:off x="4447308" y="591344"/>
            <a:ext cx="6906491" cy="5585619"/>
          </a:xfrm>
        </p:spPr>
        <p:txBody>
          <a:bodyPr anchor="ctr">
            <a:normAutofit/>
          </a:bodyPr>
          <a:lstStyle/>
          <a:p>
            <a:pPr marL="0" indent="0">
              <a:buNone/>
            </a:pPr>
            <a:r>
              <a:rPr lang="en-CA" sz="4000"/>
              <a:t>Des questions ?</a:t>
            </a:r>
            <a:endParaRPr lang="en-US"/>
          </a:p>
        </p:txBody>
      </p:sp>
      <p:sp>
        <p:nvSpPr>
          <p:cNvPr id="4" name="Slide Number Placeholder 3">
            <a:extLst>
              <a:ext uri="{FF2B5EF4-FFF2-40B4-BE49-F238E27FC236}">
                <a16:creationId xmlns:a16="http://schemas.microsoft.com/office/drawing/2014/main" id="{D85056AE-35E5-7F97-D947-EBE377CC9939}"/>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37</a:t>
            </a:fld>
            <a:endParaRPr lang="en-CA"/>
          </a:p>
        </p:txBody>
      </p:sp>
    </p:spTree>
    <p:extLst>
      <p:ext uri="{BB962C8B-B14F-4D97-AF65-F5344CB8AC3E}">
        <p14:creationId xmlns:p14="http://schemas.microsoft.com/office/powerpoint/2010/main" val="75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42724-A781-DD50-BA27-A724E680F579}"/>
              </a:ext>
            </a:extLst>
          </p:cNvPr>
          <p:cNvSpPr>
            <a:spLocks noGrp="1"/>
          </p:cNvSpPr>
          <p:nvPr>
            <p:ph type="title"/>
          </p:nvPr>
        </p:nvSpPr>
        <p:spPr>
          <a:xfrm>
            <a:off x="841248" y="334644"/>
            <a:ext cx="10509504" cy="692967"/>
          </a:xfrm>
        </p:spPr>
        <p:txBody>
          <a:bodyPr anchor="ctr">
            <a:normAutofit/>
          </a:bodyPr>
          <a:lstStyle/>
          <a:p>
            <a:r>
              <a:rPr lang="en-US" sz="4000">
                <a:latin typeface="Aptos Narrow" panose="020B0004020202020204" pitchFamily="34" charset="0"/>
                <a:cs typeface="Calibri Light"/>
              </a:rPr>
              <a:t>OBJECTIFS</a:t>
            </a:r>
          </a:p>
        </p:txBody>
      </p:sp>
      <p:sp>
        <p:nvSpPr>
          <p:cNvPr id="51" name="Rectangle 5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3" name="Rectangle 5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25FD3F5F-987B-8B07-50D5-8C167F7B9BF0}"/>
              </a:ext>
            </a:extLst>
          </p:cNvPr>
          <p:cNvSpPr>
            <a:spLocks noGrp="1"/>
          </p:cNvSpPr>
          <p:nvPr>
            <p:ph type="sldNum" sz="quarter" idx="12"/>
          </p:nvPr>
        </p:nvSpPr>
        <p:spPr>
          <a:xfrm>
            <a:off x="8717280" y="6356350"/>
            <a:ext cx="2633472" cy="365125"/>
          </a:xfrm>
        </p:spPr>
        <p:txBody>
          <a:bodyPr>
            <a:normAutofit/>
          </a:bodyPr>
          <a:lstStyle/>
          <a:p>
            <a:pPr>
              <a:spcAft>
                <a:spcPts val="600"/>
              </a:spcAft>
            </a:pPr>
            <a:fld id="{D55244C2-96D0-4C23-8881-753C48F2479C}" type="slidenum">
              <a:rPr lang="en-CA">
                <a:solidFill>
                  <a:schemeClr val="tx1">
                    <a:lumMod val="50000"/>
                    <a:lumOff val="50000"/>
                  </a:schemeClr>
                </a:solidFill>
              </a:rPr>
              <a:t>4</a:t>
            </a:fld>
            <a:endParaRPr lang="en-CA">
              <a:solidFill>
                <a:schemeClr val="tx1">
                  <a:lumMod val="50000"/>
                  <a:lumOff val="50000"/>
                </a:schemeClr>
              </a:solidFill>
            </a:endParaRPr>
          </a:p>
        </p:txBody>
      </p:sp>
      <p:graphicFrame>
        <p:nvGraphicFramePr>
          <p:cNvPr id="13" name="Content Placeholder 2">
            <a:extLst>
              <a:ext uri="{FF2B5EF4-FFF2-40B4-BE49-F238E27FC236}">
                <a16:creationId xmlns:a16="http://schemas.microsoft.com/office/drawing/2014/main" id="{15BC275E-EC04-57B8-C9B2-3941BCB05A08}"/>
              </a:ext>
            </a:extLst>
          </p:cNvPr>
          <p:cNvGraphicFramePr>
            <a:graphicFrameLocks noGrp="1"/>
          </p:cNvGraphicFramePr>
          <p:nvPr>
            <p:ph idx="1"/>
            <p:extLst>
              <p:ext uri="{D42A27DB-BD31-4B8C-83A1-F6EECF244321}">
                <p14:modId xmlns:p14="http://schemas.microsoft.com/office/powerpoint/2010/main" val="3328900620"/>
              </p:ext>
            </p:extLst>
          </p:nvPr>
        </p:nvGraphicFramePr>
        <p:xfrm>
          <a:off x="835152" y="1531282"/>
          <a:ext cx="10509504" cy="4741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1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E15F15-4EEE-C519-7A64-79E8A608F646}"/>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b="1" kern="1200">
                <a:solidFill>
                  <a:schemeClr val="tx1"/>
                </a:solidFill>
                <a:latin typeface="+mj-lt"/>
                <a:ea typeface="+mj-ea"/>
                <a:cs typeface="+mj-cs"/>
              </a:rPr>
              <a:t>Comprendre l'égalité</a:t>
            </a:r>
          </a:p>
        </p:txBody>
      </p:sp>
      <p:sp>
        <p:nvSpPr>
          <p:cNvPr id="4" name="Slide Number Placeholder 3">
            <a:extLst>
              <a:ext uri="{FF2B5EF4-FFF2-40B4-BE49-F238E27FC236}">
                <a16:creationId xmlns:a16="http://schemas.microsoft.com/office/drawing/2014/main" id="{4B8EE697-5F2E-A2EC-B1ED-99FBEFC7878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5244C2-96D0-4C23-8881-753C48F2479C}" type="slidenum">
              <a:rPr lang="en-US" b="1" cap="all" spc="300" smtClean="0"/>
              <a:t>5</a:t>
            </a:fld>
            <a:endParaRPr lang="en-US" b="1" cap="all" spc="300"/>
          </a:p>
        </p:txBody>
      </p:sp>
    </p:spTree>
    <p:extLst>
      <p:ext uri="{BB962C8B-B14F-4D97-AF65-F5344CB8AC3E}">
        <p14:creationId xmlns:p14="http://schemas.microsoft.com/office/powerpoint/2010/main" val="164048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B2301B55-0422-AE7E-FA4A-E4D9BC76B1B2}"/>
              </a:ext>
            </a:extLst>
          </p:cNvPr>
          <p:cNvSpPr>
            <a:spLocks noGrp="1"/>
          </p:cNvSpPr>
          <p:nvPr>
            <p:ph type="title"/>
          </p:nvPr>
        </p:nvSpPr>
        <p:spPr>
          <a:xfrm>
            <a:off x="838200" y="643467"/>
            <a:ext cx="2951205" cy="5571066"/>
          </a:xfrm>
        </p:spPr>
        <p:txBody>
          <a:bodyPr vert="horz" lIns="91440" tIns="45720" rIns="91440" bIns="45720" rtlCol="0">
            <a:normAutofit/>
          </a:bodyPr>
          <a:lstStyle/>
          <a:p>
            <a:r>
              <a:rPr lang="en-US" b="1" kern="1200">
                <a:solidFill>
                  <a:srgbClr val="FFFFFF"/>
                </a:solidFill>
                <a:latin typeface="+mj-lt"/>
                <a:ea typeface="+mj-ea"/>
                <a:cs typeface="+mj-cs"/>
              </a:rPr>
              <a:t>Qu'est-ce que l'égalité formelle ? </a:t>
            </a:r>
          </a:p>
        </p:txBody>
      </p:sp>
      <p:sp>
        <p:nvSpPr>
          <p:cNvPr id="3" name="Slide Number Placeholder 2">
            <a:extLst>
              <a:ext uri="{FF2B5EF4-FFF2-40B4-BE49-F238E27FC236}">
                <a16:creationId xmlns:a16="http://schemas.microsoft.com/office/drawing/2014/main" id="{BD56189F-F715-5EE4-2BF8-19EB1F1E336F}"/>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a:spcAft>
                <a:spcPts val="600"/>
              </a:spcAft>
            </a:pPr>
            <a:fld id="{D55244C2-96D0-4C23-8881-753C48F2479C}" type="slidenum">
              <a:rPr lang="en-US">
                <a:solidFill>
                  <a:srgbClr val="898989"/>
                </a:solidFill>
              </a:rPr>
              <a:t>6</a:t>
            </a:fld>
            <a:endParaRPr lang="en-US">
              <a:solidFill>
                <a:srgbClr val="898989"/>
              </a:solidFill>
            </a:endParaRPr>
          </a:p>
        </p:txBody>
      </p:sp>
      <p:graphicFrame>
        <p:nvGraphicFramePr>
          <p:cNvPr id="29" name="TextBox 6">
            <a:extLst>
              <a:ext uri="{FF2B5EF4-FFF2-40B4-BE49-F238E27FC236}">
                <a16:creationId xmlns:a16="http://schemas.microsoft.com/office/drawing/2014/main" id="{E3AFDFDB-5049-17A5-C5E2-4A7D18EC1DE8}"/>
              </a:ext>
            </a:extLst>
          </p:cNvPr>
          <p:cNvGraphicFramePr/>
          <p:nvPr>
            <p:extLst>
              <p:ext uri="{D42A27DB-BD31-4B8C-83A1-F6EECF244321}">
                <p14:modId xmlns:p14="http://schemas.microsoft.com/office/powerpoint/2010/main" val="373296530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062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4B8973-CB6F-221A-ED29-944029B2983B}"/>
              </a:ext>
            </a:extLst>
          </p:cNvPr>
          <p:cNvSpPr>
            <a:spLocks noGrp="1"/>
          </p:cNvSpPr>
          <p:nvPr>
            <p:ph type="title"/>
          </p:nvPr>
        </p:nvSpPr>
        <p:spPr>
          <a:xfrm>
            <a:off x="461554" y="136525"/>
            <a:ext cx="11342917" cy="1047842"/>
          </a:xfrm>
        </p:spPr>
        <p:txBody>
          <a:bodyPr>
            <a:normAutofit fontScale="90000"/>
          </a:bodyPr>
          <a:lstStyle/>
          <a:p>
            <a:r>
              <a:rPr lang="en-US" sz="3600" b="1">
                <a:latin typeface="Aptos Narrow" panose="020B0004020202020204" pitchFamily="34" charset="0"/>
                <a:cs typeface="Calibri Light"/>
              </a:rPr>
              <a:t>Qu'est-ce qui est actuellement mis en œuvre sur notre lieu de travail ?  </a:t>
            </a:r>
            <a:endParaRPr lang="en-US" sz="3600" b="1">
              <a:latin typeface="Aptos Narrow" panose="020B0004020202020204" pitchFamily="34" charset="0"/>
            </a:endParaRPr>
          </a:p>
        </p:txBody>
      </p:sp>
      <p:sp>
        <p:nvSpPr>
          <p:cNvPr id="5" name="Slide Number Placeholder 4">
            <a:extLst>
              <a:ext uri="{FF2B5EF4-FFF2-40B4-BE49-F238E27FC236}">
                <a16:creationId xmlns:a16="http://schemas.microsoft.com/office/drawing/2014/main" id="{A05EC2CD-2E2F-CCD9-454A-7C1CAED351D1}"/>
              </a:ext>
            </a:extLst>
          </p:cNvPr>
          <p:cNvSpPr>
            <a:spLocks noGrp="1"/>
          </p:cNvSpPr>
          <p:nvPr>
            <p:ph type="sldNum" sz="quarter" idx="12"/>
          </p:nvPr>
        </p:nvSpPr>
        <p:spPr/>
        <p:txBody>
          <a:bodyPr/>
          <a:lstStyle/>
          <a:p>
            <a:fld id="{D55244C2-96D0-4C23-8881-753C48F2479C}" type="slidenum">
              <a:rPr lang="en-CA" smtClean="0"/>
              <a:t>7</a:t>
            </a:fld>
            <a:endParaRPr lang="en-CA"/>
          </a:p>
        </p:txBody>
      </p:sp>
      <p:pic>
        <p:nvPicPr>
          <p:cNvPr id="4" name="Picture 3">
            <a:extLst>
              <a:ext uri="{FF2B5EF4-FFF2-40B4-BE49-F238E27FC236}">
                <a16:creationId xmlns:a16="http://schemas.microsoft.com/office/drawing/2014/main" id="{E1230146-3DCD-1A59-39E9-6639E49897B3}"/>
              </a:ext>
            </a:extLst>
          </p:cNvPr>
          <p:cNvPicPr>
            <a:picLocks noChangeAspect="1"/>
          </p:cNvPicPr>
          <p:nvPr/>
        </p:nvPicPr>
        <p:blipFill>
          <a:blip r:embed="rId3"/>
          <a:stretch>
            <a:fillRect/>
          </a:stretch>
        </p:blipFill>
        <p:spPr>
          <a:xfrm>
            <a:off x="1042127" y="1320891"/>
            <a:ext cx="9752150" cy="5132159"/>
          </a:xfrm>
          <a:prstGeom prst="rect">
            <a:avLst/>
          </a:prstGeom>
        </p:spPr>
      </p:pic>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561FAE28-F53A-A446-50B0-336256D1EE26}"/>
                  </a:ext>
                </a:extLst>
              </p14:cNvPr>
              <p14:cNvContentPartPr/>
              <p14:nvPr/>
            </p14:nvContentPartPr>
            <p14:xfrm>
              <a:off x="1270851" y="2349909"/>
              <a:ext cx="2063160" cy="28080"/>
            </p14:xfrm>
          </p:contentPart>
        </mc:Choice>
        <mc:Fallback xmlns:a14="http://schemas.microsoft.com/office/drawing/2010/main" xmlns:p16="http://schemas.microsoft.com/office/powerpoint/2015/main" xmlns:adec="http://schemas.microsoft.com/office/drawing/2017/decorative" xmlns:a16="http://schemas.microsoft.com/office/drawing/2014/main" xmlns="">
          <p:pic>
            <p:nvPicPr>
              <p:cNvPr id="10" name="Ink 9">
                <a:extLst>
                  <a:ext uri="{FF2B5EF4-FFF2-40B4-BE49-F238E27FC236}">
                    <a16:creationId xmlns:a16="http://schemas.microsoft.com/office/drawing/2014/main" id="{561FAE28-F53A-A446-50B0-336256D1EE26}"/>
                  </a:ext>
                </a:extLst>
              </p:cNvPr>
              <p:cNvPicPr/>
              <p:nvPr/>
            </p:nvPicPr>
            <p:blipFill>
              <a:blip r:embed="rId5"/>
              <a:stretch>
                <a:fillRect/>
              </a:stretch>
            </p:blipFill>
            <p:spPr>
              <a:xfrm>
                <a:off x="1216851" y="2241909"/>
                <a:ext cx="2170800" cy="243720"/>
              </a:xfrm>
              <a:prstGeom prst="rect">
                <a:avLst/>
              </a:prstGeom>
            </p:spPr>
          </p:pic>
        </mc:Fallback>
      </mc:AlternateContent>
    </p:spTree>
    <p:extLst>
      <p:ext uri="{BB962C8B-B14F-4D97-AF65-F5344CB8AC3E}">
        <p14:creationId xmlns:p14="http://schemas.microsoft.com/office/powerpoint/2010/main" val="61799288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5B6854-5FC9-B267-3239-DB0F934439D9}"/>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Aptos Narrow" panose="020B0004020202020204" pitchFamily="34" charset="0"/>
                <a:cs typeface="Calibri Light"/>
              </a:rPr>
              <a:t>Qu'est-ce que l'égalité raciale réelle ?</a:t>
            </a:r>
            <a:endParaRPr lang="en-US" b="1">
              <a:solidFill>
                <a:srgbClr val="FFFFFF"/>
              </a:solidFill>
              <a:latin typeface="Aptos Narrow" panose="020B000402020202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D67357-1C66-4EA6-6498-6F5A9AF289D1}"/>
              </a:ext>
            </a:extLst>
          </p:cNvPr>
          <p:cNvSpPr>
            <a:spLocks noGrp="1"/>
          </p:cNvSpPr>
          <p:nvPr>
            <p:ph idx="1"/>
          </p:nvPr>
        </p:nvSpPr>
        <p:spPr>
          <a:xfrm>
            <a:off x="4579829" y="442257"/>
            <a:ext cx="6773970" cy="5734706"/>
          </a:xfrm>
        </p:spPr>
        <p:txBody>
          <a:bodyPr vert="horz" lIns="91440" tIns="45720" rIns="91440" bIns="45720" rtlCol="0" anchor="ctr">
            <a:normAutofit/>
          </a:bodyPr>
          <a:lstStyle/>
          <a:p>
            <a:pPr marL="0" indent="0">
              <a:buNone/>
            </a:pPr>
            <a:r>
              <a:rPr lang="en-US">
                <a:latin typeface="Segoe UI"/>
                <a:cs typeface="Segoe UI"/>
              </a:rPr>
              <a:t>L'égalité raciale réelle se concentre sur l'obtention d'une véritable égalité de résultats en reconnaissant que tous les individus ne partent pas de la même position en fonction de leur race. Elle vise à remédier aux inégalités dues aux circonstances individuelles, en veillant à ce que tout le monde ait les mêmes possibilités et des résultats équitables. Ce concept est profondément ancré dans les principes juridiques et constitutionnels, tels que la Charte canadienne des droits et libertés et la loi canadienne sur les droits de la personne.</a:t>
            </a:r>
            <a:endParaRPr lang="en-US">
              <a:cs typeface="Calibri"/>
            </a:endParaRPr>
          </a:p>
        </p:txBody>
      </p:sp>
      <p:sp>
        <p:nvSpPr>
          <p:cNvPr id="4" name="Slide Number Placeholder 3">
            <a:extLst>
              <a:ext uri="{FF2B5EF4-FFF2-40B4-BE49-F238E27FC236}">
                <a16:creationId xmlns:a16="http://schemas.microsoft.com/office/drawing/2014/main" id="{7AD60690-4683-FB83-AE81-19841E6EDB77}"/>
              </a:ext>
            </a:extLst>
          </p:cNvPr>
          <p:cNvSpPr>
            <a:spLocks noGrp="1"/>
          </p:cNvSpPr>
          <p:nvPr>
            <p:ph type="sldNum" sz="quarter" idx="12"/>
          </p:nvPr>
        </p:nvSpPr>
        <p:spPr>
          <a:xfrm>
            <a:off x="9541564" y="6356350"/>
            <a:ext cx="1812235" cy="365125"/>
          </a:xfrm>
        </p:spPr>
        <p:txBody>
          <a:bodyPr>
            <a:normAutofit/>
          </a:bodyPr>
          <a:lstStyle/>
          <a:p>
            <a:pPr>
              <a:spcAft>
                <a:spcPts val="600"/>
              </a:spcAft>
            </a:pPr>
            <a:fld id="{D55244C2-96D0-4C23-8881-753C48F2479C}" type="slidenum">
              <a:rPr lang="en-CA" smtClean="0"/>
              <a:t>8</a:t>
            </a:fld>
            <a:endParaRPr lang="en-CA"/>
          </a:p>
        </p:txBody>
      </p:sp>
    </p:spTree>
    <p:extLst>
      <p:ext uri="{BB962C8B-B14F-4D97-AF65-F5344CB8AC3E}">
        <p14:creationId xmlns:p14="http://schemas.microsoft.com/office/powerpoint/2010/main" val="291149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F3C0A-EEB1-2CED-90B1-8C97F8E05A4B}"/>
              </a:ext>
            </a:extLst>
          </p:cNvPr>
          <p:cNvSpPr>
            <a:spLocks noGrp="1"/>
          </p:cNvSpPr>
          <p:nvPr>
            <p:ph type="title"/>
          </p:nvPr>
        </p:nvSpPr>
        <p:spPr>
          <a:xfrm>
            <a:off x="956826" y="1112969"/>
            <a:ext cx="3937298" cy="4166010"/>
          </a:xfrm>
        </p:spPr>
        <p:txBody>
          <a:bodyPr>
            <a:normAutofit/>
          </a:bodyPr>
          <a:lstStyle/>
          <a:p>
            <a:br>
              <a:rPr lang="en-US" sz="4100" b="1">
                <a:latin typeface="Aptos Narrow"/>
              </a:rPr>
            </a:br>
            <a:r>
              <a:rPr lang="en-US" sz="4100" b="1">
                <a:solidFill>
                  <a:srgbClr val="FFFFFF"/>
                </a:solidFill>
                <a:latin typeface="Aptos Narrow"/>
              </a:rPr>
              <a:t> Qu'est-ce que l'égalité raciale réelle ?</a:t>
            </a:r>
            <a:endParaRPr lang="en-US" sz="4100">
              <a:solidFill>
                <a:srgbClr val="FFFFFF"/>
              </a:solidFill>
              <a:latin typeface="Aptos Narrow"/>
            </a:endParaRPr>
          </a:p>
          <a:p>
            <a:endParaRPr lang="en-US" sz="4100" b="1">
              <a:solidFill>
                <a:srgbClr val="FFFFFF"/>
              </a:solidFill>
              <a:latin typeface="Aptos Narrow"/>
            </a:endParaRPr>
          </a:p>
          <a:p>
            <a:endParaRPr lang="en-CA" sz="4100" b="1">
              <a:solidFill>
                <a:srgbClr val="FFFFFF"/>
              </a:solidFill>
              <a:latin typeface="Aptos Narrow" panose="020B0004020202020204" pitchFamily="34" charset="0"/>
            </a:endParaRPr>
          </a:p>
        </p:txBody>
      </p:sp>
      <p:sp>
        <p:nvSpPr>
          <p:cNvPr id="70" name="Freeform: Shape 69">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Content Placeholder 2">
            <a:extLst>
              <a:ext uri="{FF2B5EF4-FFF2-40B4-BE49-F238E27FC236}">
                <a16:creationId xmlns:a16="http://schemas.microsoft.com/office/drawing/2014/main" id="{55211A00-DAE5-8B1A-C4F3-A4F44F6C7304}"/>
              </a:ext>
            </a:extLst>
          </p:cNvPr>
          <p:cNvSpPr>
            <a:spLocks noGrp="1"/>
          </p:cNvSpPr>
          <p:nvPr>
            <p:ph idx="1"/>
          </p:nvPr>
        </p:nvSpPr>
        <p:spPr>
          <a:xfrm>
            <a:off x="5718313" y="297420"/>
            <a:ext cx="5754755" cy="5982653"/>
          </a:xfrm>
        </p:spPr>
        <p:txBody>
          <a:bodyPr vert="horz" lIns="91440" tIns="45720" rIns="91440" bIns="45720" rtlCol="0" anchor="t">
            <a:noAutofit/>
          </a:bodyPr>
          <a:lstStyle/>
          <a:p>
            <a:pPr marL="0" indent="0">
              <a:buNone/>
            </a:pPr>
            <a:endParaRPr lang="en-CA" sz="1500">
              <a:latin typeface="Calibri"/>
              <a:cs typeface="Calibri"/>
            </a:endParaRPr>
          </a:p>
          <a:p>
            <a:r>
              <a:rPr lang="en-CA" sz="1800" i="1">
                <a:latin typeface="Noto Sans"/>
                <a:ea typeface="Noto Sans"/>
                <a:cs typeface="Noto Sans"/>
              </a:rPr>
              <a:t>Le principe de Jordan - Loi relative aux enfants, aux jeunes et aux familles des Premières nations, des Inuits et des Métis </a:t>
            </a:r>
            <a:r>
              <a:rPr lang="en-CA" sz="1800">
                <a:latin typeface="Noto Sans"/>
                <a:ea typeface="Noto Sans"/>
                <a:cs typeface="Noto Sans"/>
              </a:rPr>
              <a:t>(la loi) est entré en vigueur le 1er janvier 2020. Cette loi précise les mesures spéciales qui doivent être prises pour soutenir les enfants autochtones ayant des besoins particuliers. Elle est fondée sur l'égalité réelle telle qu'elle est définie par la Charte.</a:t>
            </a:r>
            <a:endParaRPr lang="en-US" sz="1800">
              <a:latin typeface="Noto Sans"/>
              <a:ea typeface="Noto Sans"/>
              <a:cs typeface="Noto Sans"/>
            </a:endParaRPr>
          </a:p>
          <a:p>
            <a:r>
              <a:rPr lang="en-CA" sz="1800">
                <a:latin typeface="Noto Sans"/>
                <a:ea typeface="Noto Sans"/>
                <a:cs typeface="Noto Sans"/>
              </a:rPr>
              <a:t>Des mesures similaires pourraient être prises dans les cas où un groupe racialisé historiquement marginalisé, par exemple les Canadiens noirs, souffre de désavantages </a:t>
            </a:r>
            <a:r>
              <a:rPr lang="en-CA" sz="1800">
                <a:solidFill>
                  <a:srgbClr val="000000"/>
                </a:solidFill>
                <a:latin typeface="Noto Sans"/>
                <a:ea typeface="Noto Sans"/>
                <a:cs typeface="Noto Sans"/>
              </a:rPr>
              <a:t>de manière disproportionnée </a:t>
            </a:r>
            <a:r>
              <a:rPr lang="en-CA" sz="1800">
                <a:latin typeface="Noto Sans"/>
                <a:ea typeface="Noto Sans"/>
                <a:cs typeface="Noto Sans"/>
              </a:rPr>
              <a:t>par rapport à d'autres groupes.</a:t>
            </a:r>
            <a:endParaRPr lang="en-US" sz="1800">
              <a:latin typeface="Noto Sans"/>
              <a:ea typeface="Noto Sans"/>
              <a:cs typeface="Noto Sans"/>
            </a:endParaRPr>
          </a:p>
          <a:p>
            <a:r>
              <a:rPr lang="en-CA" sz="1800">
                <a:latin typeface="Noto Sans"/>
                <a:ea typeface="Noto Sans"/>
                <a:cs typeface="Noto Sans"/>
              </a:rPr>
              <a:t>Par exemple, s'il est démontré qu'un groupe racial est confronté de manière disproportionnée à un plus grand nombre d'obstacles à l'avancement professionnel, cela constituerait une preuve de l'absence d'égalité raciale réelle. En vertu de la Charte, les gouvernements sont habilités à prendre des mesures pour remédier à une telle inégalité.</a:t>
            </a:r>
            <a:endParaRPr lang="en-US" sz="1800">
              <a:cs typeface="Calibri"/>
            </a:endParaRPr>
          </a:p>
        </p:txBody>
      </p:sp>
      <p:sp>
        <p:nvSpPr>
          <p:cNvPr id="73" name="Freeform: Shape 7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78A2FABB-F38F-246E-FB64-6C7138D7E1C3}"/>
              </a:ext>
            </a:extLst>
          </p:cNvPr>
          <p:cNvSpPr>
            <a:spLocks noGrp="1"/>
          </p:cNvSpPr>
          <p:nvPr>
            <p:ph type="sldNum" sz="quarter" idx="12"/>
          </p:nvPr>
        </p:nvSpPr>
        <p:spPr>
          <a:xfrm>
            <a:off x="10506330" y="6356350"/>
            <a:ext cx="847470" cy="365125"/>
          </a:xfrm>
        </p:spPr>
        <p:txBody>
          <a:bodyPr>
            <a:normAutofit/>
          </a:bodyPr>
          <a:lstStyle/>
          <a:p>
            <a:pPr>
              <a:spcAft>
                <a:spcPts val="600"/>
              </a:spcAft>
            </a:pPr>
            <a:fld id="{D55244C2-96D0-4C23-8881-753C48F2479C}" type="slidenum">
              <a:rPr lang="en-CA" smtClean="0"/>
              <a:t>9</a:t>
            </a:fld>
            <a:endParaRPr lang="en-CA"/>
          </a:p>
        </p:txBody>
      </p:sp>
    </p:spTree>
    <p:extLst>
      <p:ext uri="{BB962C8B-B14F-4D97-AF65-F5344CB8AC3E}">
        <p14:creationId xmlns:p14="http://schemas.microsoft.com/office/powerpoint/2010/main" val="46868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91cd8f4-9f8c-40cc-bb2a-f91f6ca22558" xsi:nil="true"/>
    <Location xmlns="71ccd0b6-d857-4c88-b419-eeccb9f60a0d" xsi:nil="true"/>
    <lcf76f155ced4ddcb4097134ff3c332f xmlns="71ccd0b6-d857-4c88-b419-eeccb9f60a0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9325682EA36641B74D698FBE544256" ma:contentTypeVersion="13" ma:contentTypeDescription="Create a new document." ma:contentTypeScope="" ma:versionID="afcf0d66f0d00f451229571dd8128053">
  <xsd:schema xmlns:xsd="http://www.w3.org/2001/XMLSchema" xmlns:xs="http://www.w3.org/2001/XMLSchema" xmlns:p="http://schemas.microsoft.com/office/2006/metadata/properties" xmlns:ns2="71ccd0b6-d857-4c88-b419-eeccb9f60a0d" xmlns:ns3="c91cd8f4-9f8c-40cc-bb2a-f91f6ca22558" targetNamespace="http://schemas.microsoft.com/office/2006/metadata/properties" ma:root="true" ma:fieldsID="085e37f08568efef18c6d37f3386e1ee" ns2:_="" ns3:_="">
    <xsd:import namespace="71ccd0b6-d857-4c88-b419-eeccb9f60a0d"/>
    <xsd:import namespace="c91cd8f4-9f8c-40cc-bb2a-f91f6ca2255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cd0b6-d857-4c88-b419-eeccb9f60a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6ddb0ec-cae1-4b94-bdc6-d5be94c7207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ocation" ma:index="20" nillable="true" ma:displayName="Location" ma:format="Dropdown" ma:internalName="Loca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cd8f4-9f8c-40cc-bb2a-f91f6ca2255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4498577-0f21-461c-b9fa-04f1b9c498f9}" ma:internalName="TaxCatchAll" ma:showField="CatchAllData" ma:web="c91cd8f4-9f8c-40cc-bb2a-f91f6ca225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B5B65C-7506-4BC4-A08C-A73506820006}">
  <ds:schemaRefs>
    <ds:schemaRef ds:uri="http://schemas.microsoft.com/office/infopath/2007/PartnerControls"/>
    <ds:schemaRef ds:uri="http://purl.org/dc/terms/"/>
    <ds:schemaRef ds:uri="http://schemas.microsoft.com/office/2006/documentManagement/types"/>
    <ds:schemaRef ds:uri="c91cd8f4-9f8c-40cc-bb2a-f91f6ca22558"/>
    <ds:schemaRef ds:uri="http://purl.org/dc/elements/1.1/"/>
    <ds:schemaRef ds:uri="http://schemas.openxmlformats.org/package/2006/metadata/core-properties"/>
    <ds:schemaRef ds:uri="71ccd0b6-d857-4c88-b419-eeccb9f60a0d"/>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3A720F8-7C49-41E9-AA0C-ADE5610BA19B}">
  <ds:schemaRefs>
    <ds:schemaRef ds:uri="71ccd0b6-d857-4c88-b419-eeccb9f60a0d"/>
    <ds:schemaRef ds:uri="c91cd8f4-9f8c-40cc-bb2a-f91f6ca225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B2FFB3A-C115-4FFD-8F19-B742BC7AAA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TotalTime>
  <Words>4431</Words>
  <Application>Microsoft Office PowerPoint</Application>
  <PresentationFormat>Widescreen</PresentationFormat>
  <Paragraphs>330</Paragraphs>
  <Slides>37</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Aptos</vt:lpstr>
      <vt:lpstr>Aptos Narrow</vt:lpstr>
      <vt:lpstr>Arial</vt:lpstr>
      <vt:lpstr>Calibri</vt:lpstr>
      <vt:lpstr>Calibri Light</vt:lpstr>
      <vt:lpstr>Cambria</vt:lpstr>
      <vt:lpstr>Courier New</vt:lpstr>
      <vt:lpstr>Garamond-Bold</vt:lpstr>
      <vt:lpstr>Noto Sans</vt:lpstr>
      <vt:lpstr>Segoe UI</vt:lpstr>
      <vt:lpstr>Wingdings,Sans-Serif</vt:lpstr>
      <vt:lpstr>Office Theme</vt:lpstr>
      <vt:lpstr>Comprendre  L'égalité raciale réelle </vt:lpstr>
      <vt:lpstr>Reconnaissance des terres </vt:lpstr>
      <vt:lpstr>Ordre du jour</vt:lpstr>
      <vt:lpstr>OBJECTIFS</vt:lpstr>
      <vt:lpstr>Comprendre l'égalité</vt:lpstr>
      <vt:lpstr>Qu'est-ce que l'égalité formelle ? </vt:lpstr>
      <vt:lpstr>Qu'est-ce qui est actuellement mis en œuvre sur notre lieu de travail ?  </vt:lpstr>
      <vt:lpstr>Qu'est-ce que l'égalité raciale réelle ?</vt:lpstr>
      <vt:lpstr>  Qu'est-ce que l'égalité raciale réelle ?  </vt:lpstr>
      <vt:lpstr>Qu'est-ce que l'équité ? </vt:lpstr>
      <vt:lpstr>Qu'est-ce que l'équité raciale ?</vt:lpstr>
      <vt:lpstr>Cadre législatif</vt:lpstr>
      <vt:lpstr> Examen des instruments législatifs connexes </vt:lpstr>
      <vt:lpstr> Convention internationale sur l'élimination de toutes les formes de discrimination raciale  (ratifiée par le Canada en 1970) :  </vt:lpstr>
      <vt:lpstr>Convention internationale sur l'élimination de toutes les formes de discrimination raciale</vt:lpstr>
      <vt:lpstr>Charte canadienne des droits et libertés - Article 15</vt:lpstr>
      <vt:lpstr>Charte canadienne des droits et libertés - article 15 </vt:lpstr>
      <vt:lpstr>Charte canadienne des droits et libertés - article 15 </vt:lpstr>
      <vt:lpstr> Jurisprudence de la Cour suprême </vt:lpstr>
      <vt:lpstr>Jurisprudence de la Cour suprême </vt:lpstr>
      <vt:lpstr>Applications pratiques et exemples</vt:lpstr>
      <vt:lpstr>Violation de l'obligation d'adaptation</vt:lpstr>
      <vt:lpstr>Mesures temporaires répondant à une obligation de l'employeur</vt:lpstr>
      <vt:lpstr>Supprimer les obstacles et permettre l'égalité réelle</vt:lpstr>
      <vt:lpstr>PowerPoint Presentation</vt:lpstr>
      <vt:lpstr>Travail sur l'équité et mise en œuvre</vt:lpstr>
      <vt:lpstr>Égalité raciale matérielle - Santé mentale</vt:lpstr>
      <vt:lpstr>Égalité raciale matérielle - Santé mentale</vt:lpstr>
      <vt:lpstr>Égalité raciale réelle - Loi sur l'équité en matière d'emploi (LEE)</vt:lpstr>
      <vt:lpstr>L'égalité raciale réelle -  Code de valeurs et d'éthique</vt:lpstr>
      <vt:lpstr>  Égalité raciale réelle - Disponibilité de la main-d'œuvre (DMO)   </vt:lpstr>
      <vt:lpstr>Égalité raciale réelle - Disponibilité de la main-d'œuvre (DMO)   </vt:lpstr>
      <vt:lpstr>Résumé et conclusion</vt:lpstr>
      <vt:lpstr>En résumé</vt:lpstr>
      <vt:lpstr>Prochaines étapes pour l'antiracisme et l'IDE</vt:lpstr>
      <vt:lpstr>Références pour l'égalité raciale substantielle</vt:lpstr>
      <vt:lpstr>Merci de votre attention. </vt:lpstr>
    </vt:vector>
  </TitlesOfParts>
  <Company>Justice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Martin</dc:creator>
  <cp:keywords>, docId:085E7F513500DD5F9AD7CDB7EC7A7E14</cp:keywords>
  <cp:lastModifiedBy>Junaid, Nadia (PHAC/ASPC)</cp:lastModifiedBy>
  <cp:revision>2</cp:revision>
  <dcterms:created xsi:type="dcterms:W3CDTF">2023-02-08T18:25:08Z</dcterms:created>
  <dcterms:modified xsi:type="dcterms:W3CDTF">2024-11-15T23:55:40Z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0x0101007B9325682EA36641B74D698FBE544256</vt:lpwstr>
  </property>
  <property fmtid="{D5CDD505-2E9C-101B-9397-08002B2CF9AE}" pid="3" name="MSIP_Label_05d8ed60-cd71-485b-a85b-277aaf32f506_Enabled">
    <vt:lpwstr>true</vt:lpwstr>
  </property>
  <property fmtid="{D5CDD505-2E9C-101B-9397-08002B2CF9AE}" pid="4" name="MSIP_Label_05d8ed60-cd71-485b-a85b-277aaf32f506_SetDate">
    <vt:lpwstr>2024-11-12T15:01:01Z</vt:lpwstr>
  </property>
  <property fmtid="{D5CDD505-2E9C-101B-9397-08002B2CF9AE}" pid="5" name="MSIP_Label_05d8ed60-cd71-485b-a85b-277aaf32f506_Method">
    <vt:lpwstr>Standard</vt:lpwstr>
  </property>
  <property fmtid="{D5CDD505-2E9C-101B-9397-08002B2CF9AE}" pid="6" name="MSIP_Label_05d8ed60-cd71-485b-a85b-277aaf32f506_Name">
    <vt:lpwstr>Unclassified</vt:lpwstr>
  </property>
  <property fmtid="{D5CDD505-2E9C-101B-9397-08002B2CF9AE}" pid="7" name="MSIP_Label_05d8ed60-cd71-485b-a85b-277aaf32f506_SiteId">
    <vt:lpwstr>42fd9015-de4d-4223-a368-baeacab48927</vt:lpwstr>
  </property>
  <property fmtid="{D5CDD505-2E9C-101B-9397-08002B2CF9AE}" pid="8" name="MSIP_Label_05d8ed60-cd71-485b-a85b-277aaf32f506_ActionId">
    <vt:lpwstr>1b0f18b1-c014-4bc9-a90c-b9a3159b1c66</vt:lpwstr>
  </property>
  <property fmtid="{D5CDD505-2E9C-101B-9397-08002B2CF9AE}" pid="9" name="MSIP_Label_05d8ed60-cd71-485b-a85b-277aaf32f506_ContentBits">
    <vt:lpwstr>1</vt:lpwstr>
  </property>
  <property fmtid="{D5CDD505-2E9C-101B-9397-08002B2CF9AE}" pid="10" name="ClassificationContentMarkingHeaderLocations">
    <vt:lpwstr>Office Theme:8</vt:lpwstr>
  </property>
  <property fmtid="{D5CDD505-2E9C-101B-9397-08002B2CF9AE}" pid="11" name="ClassificationContentMarkingHeaderText">
    <vt:lpwstr>Unclassified / Non classifié</vt:lpwstr>
  </property>
  <property fmtid="{D5CDD505-2E9C-101B-9397-08002B2CF9AE}" pid="12" name="MediaServiceImageTags">
    <vt:lpwstr/>
  </property>
</Properties>
</file>